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14788" r:id="rId3"/>
    <p:sldId id="5411" r:id="rId4"/>
    <p:sldId id="2147197255" r:id="rId5"/>
    <p:sldId id="2147197254" r:id="rId6"/>
    <p:sldId id="2147197257" r:id="rId7"/>
    <p:sldId id="2147197256" r:id="rId8"/>
    <p:sldId id="274" r:id="rId9"/>
    <p:sldId id="438" r:id="rId10"/>
    <p:sldId id="259" r:id="rId11"/>
    <p:sldId id="439" r:id="rId12"/>
    <p:sldId id="5417" r:id="rId13"/>
    <p:sldId id="5418" r:id="rId14"/>
    <p:sldId id="260" r:id="rId15"/>
    <p:sldId id="262" r:id="rId16"/>
    <p:sldId id="266" r:id="rId17"/>
    <p:sldId id="271" r:id="rId18"/>
    <p:sldId id="2147197253" r:id="rId19"/>
    <p:sldId id="444" r:id="rId20"/>
    <p:sldId id="2147197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2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3267-AE85-4FF6-A44E-258C1B9F021C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B394C-48D2-4921-AEDB-CA77DDA8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0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C49C8D-EF45-456C-8998-ADBF4EB31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" t="1945" r="3110" b="3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742261" y="2360924"/>
            <a:ext cx="5264033" cy="11417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67" b="1" i="0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 Layout:</a:t>
            </a:r>
            <a:br>
              <a:rPr lang="en-US" dirty="0"/>
            </a:br>
            <a:r>
              <a:rPr lang="en-US" dirty="0"/>
              <a:t>Arial, 28pt, Bold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A722DB1-8784-5F4E-9387-0C76957423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260" y="4006553"/>
            <a:ext cx="9897555" cy="7825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3pPr marL="914377" indent="0" algn="l">
              <a:buNone/>
              <a:defRPr/>
            </a:lvl3pPr>
          </a:lstStyle>
          <a:p>
            <a:pPr lvl="0"/>
            <a:r>
              <a:rPr lang="en-US" dirty="0"/>
              <a:t>Click to edit optional</a:t>
            </a:r>
          </a:p>
          <a:p>
            <a:pPr lvl="0"/>
            <a:r>
              <a:rPr lang="en-US" dirty="0"/>
              <a:t>sub-header: Arial, 20pt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D6D9354-46BE-43C8-BCE3-EE119E1F0E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83" y="568533"/>
            <a:ext cx="2043685" cy="50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1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: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21CF36-AF12-BB47-BCC3-E547B5BE5E39}"/>
              </a:ext>
            </a:extLst>
          </p:cNvPr>
          <p:cNvSpPr/>
          <p:nvPr userDrawn="1"/>
        </p:nvSpPr>
        <p:spPr>
          <a:xfrm flipV="1">
            <a:off x="-1" y="1309728"/>
            <a:ext cx="12192001" cy="55482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85E28D-F035-A444-98FD-5E4B20780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5000"/>
          </a:blip>
          <a:srcRect t="19098"/>
          <a:stretch/>
        </p:blipFill>
        <p:spPr>
          <a:xfrm>
            <a:off x="0" y="1309733"/>
            <a:ext cx="12192000" cy="55482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3CF88C-21BD-5E49-A3F3-0E8245330F5C}"/>
              </a:ext>
            </a:extLst>
          </p:cNvPr>
          <p:cNvSpPr/>
          <p:nvPr userDrawn="1"/>
        </p:nvSpPr>
        <p:spPr>
          <a:xfrm>
            <a:off x="1" y="6355546"/>
            <a:ext cx="12190359" cy="5024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9BB9BD-9FF3-214A-A134-85C68997FE49}"/>
              </a:ext>
            </a:extLst>
          </p:cNvPr>
          <p:cNvSpPr txBox="1"/>
          <p:nvPr userDrawn="1"/>
        </p:nvSpPr>
        <p:spPr>
          <a:xfrm>
            <a:off x="741714" y="6480326"/>
            <a:ext cx="5916033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67" b="1" spc="67" baseline="0">
                <a:solidFill>
                  <a:schemeClr val="bg1"/>
                </a:solidFill>
                <a:latin typeface="Arial" panose="020B0604020202020204" pitchFamily="34" charset="0"/>
              </a:rPr>
              <a:t>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83BED6-B9D5-0E42-9206-7B5D54A3906B}"/>
              </a:ext>
            </a:extLst>
          </p:cNvPr>
          <p:cNvSpPr/>
          <p:nvPr userDrawn="1"/>
        </p:nvSpPr>
        <p:spPr>
          <a:xfrm rot="5400000">
            <a:off x="6007396" y="2978412"/>
            <a:ext cx="177208" cy="123337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9C75E7CD-622C-414B-8A74-FC17FADA8E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4289" y="4148109"/>
            <a:ext cx="7583424" cy="9377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3pPr marL="914377" indent="0" algn="l">
              <a:buNone/>
              <a:defRPr/>
            </a:lvl3pPr>
          </a:lstStyle>
          <a:p>
            <a:pPr lvl="0"/>
            <a:r>
              <a:rPr lang="en-US"/>
              <a:t>Click to edit optional sub-header</a:t>
            </a:r>
          </a:p>
          <a:p>
            <a:pPr lvl="0"/>
            <a:r>
              <a:rPr lang="en-US"/>
              <a:t>Arial, 12pt, sentence case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70751DB-CCD4-5349-885F-BFE4DC74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3281"/>
            <a:ext cx="2743200" cy="366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0BAC71-FF53-364F-93A1-30AE3AB4D6FB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898906-FC85-E64D-BE55-6422E76218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3399" y="126561"/>
            <a:ext cx="3218087" cy="104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2296B3-8BFE-1347-ABF6-E3FD7693D8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3399" y="126561"/>
            <a:ext cx="3218087" cy="1046303"/>
          </a:xfrm>
          <a:prstGeom prst="rect">
            <a:avLst/>
          </a:prstGeom>
        </p:spPr>
      </p:pic>
      <p:sp>
        <p:nvSpPr>
          <p:cNvPr id="15" name="Title 10">
            <a:extLst>
              <a:ext uri="{FF2B5EF4-FFF2-40B4-BE49-F238E27FC236}">
                <a16:creationId xmlns:a16="http://schemas.microsoft.com/office/drawing/2014/main" id="{DD22B06E-7202-F24F-B358-8CEE80C20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261" y="1937444"/>
            <a:ext cx="9898577" cy="138214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 b="1" i="0" cap="none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Divider Slide Layout: Arial, 26pt, Bold</a:t>
            </a:r>
          </a:p>
        </p:txBody>
      </p:sp>
    </p:spTree>
    <p:extLst>
      <p:ext uri="{BB962C8B-B14F-4D97-AF65-F5344CB8AC3E}">
        <p14:creationId xmlns:p14="http://schemas.microsoft.com/office/powerpoint/2010/main" val="354898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140C-FD4A-940D-95F1-858BABB72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8CD69-62CB-8D0F-73DF-A8414B0C1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FBEB1-46CB-9B8F-6CB7-7BBE4D55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1823-A707-8F43-B7DB-04054FA3330C}" type="datetimeFigureOut">
              <a:rPr lang="en-IT" smtClean="0"/>
              <a:t>19/10/23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6747-36CD-7505-D0BC-480FD23C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31E7-ADAC-5EA7-82AE-E84B5A9F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343B-C39F-A24C-8D98-0D0C12D8223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302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S AZ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 hasCustomPrompt="1"/>
          </p:nvPr>
        </p:nvSpPr>
        <p:spPr>
          <a:xfrm>
            <a:off x="406400" y="192000"/>
            <a:ext cx="11379200" cy="672000"/>
          </a:xfrm>
          <a:prstGeom prst="rect">
            <a:avLst/>
          </a:prstGeom>
        </p:spPr>
        <p:txBody>
          <a:bodyPr vert="horz" lIns="0"/>
          <a:lstStyle>
            <a:lvl1pPr algn="l"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slide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E26D3C-57EC-4CEF-A2A8-A07986F7F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F54F3-C349-4609-AFEE-01462D5C794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95E37-014D-4325-B58C-6895D9962CA8}"/>
              </a:ext>
            </a:extLst>
          </p:cNvPr>
          <p:cNvSpPr/>
          <p:nvPr userDrawn="1"/>
        </p:nvSpPr>
        <p:spPr>
          <a:xfrm>
            <a:off x="0" y="1740"/>
            <a:ext cx="8778240" cy="1219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47106-60B3-4DBC-AF5B-2C0B9225BB37}"/>
              </a:ext>
            </a:extLst>
          </p:cNvPr>
          <p:cNvSpPr/>
          <p:nvPr userDrawn="1"/>
        </p:nvSpPr>
        <p:spPr>
          <a:xfrm>
            <a:off x="8778240" y="6355080"/>
            <a:ext cx="3413760" cy="12192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Picture 11" descr="DSI-AZ-hor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000"/>
            <a:ext cx="343910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6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4F1C-7388-0802-1CF1-2303A1CB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66B13-2254-97F4-78A2-1245F346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1823-A707-8F43-B7DB-04054FA3330C}" type="datetimeFigureOut">
              <a:rPr lang="en-IT" smtClean="0"/>
              <a:t>19/10/23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154F6-63D0-F379-D890-D9C47906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80108-5484-185D-7FE6-BAC5B2FE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343B-C39F-A24C-8D98-0D0C12D8223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8140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27CD-7023-F87C-B2E7-AEB88279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8F035-F37B-1207-A09A-D7D0118BE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349C3-4514-196A-51FD-4A9E2505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1823-A707-8F43-B7DB-04054FA3330C}" type="datetimeFigureOut">
              <a:rPr lang="en-IT" smtClean="0"/>
              <a:t>19/10/23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907DB-4F35-4FF1-0837-04056CD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4743-0240-F5CE-E1CE-6F24494D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343B-C39F-A24C-8D98-0D0C12D8223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39481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72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01924" y="100064"/>
            <a:ext cx="11500435" cy="60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301625" y="6332538"/>
            <a:ext cx="11500435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708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body" idx="1"/>
          </p:nvPr>
        </p:nvSpPr>
        <p:spPr>
          <a:xfrm>
            <a:off x="478870" y="1360332"/>
            <a:ext cx="10407530" cy="45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lt2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lt2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Char char="–"/>
              <a:defRPr>
                <a:solidFill>
                  <a:schemeClr val="lt2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Char char="»"/>
              <a:defRPr>
                <a:solidFill>
                  <a:schemeClr val="lt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2"/>
          </p:nvPr>
        </p:nvSpPr>
        <p:spPr>
          <a:xfrm>
            <a:off x="435841" y="975990"/>
            <a:ext cx="10450558" cy="27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1"/>
              <a:buFont typeface="Arial"/>
              <a:buNone/>
              <a:defRPr sz="1451" i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3"/>
          </p:nvPr>
        </p:nvSpPr>
        <p:spPr>
          <a:xfrm>
            <a:off x="480001" y="6060900"/>
            <a:ext cx="10406400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lvl="0" indent="-228600" algn="l">
              <a:spcBef>
                <a:spcPts val="213"/>
              </a:spcBef>
              <a:spcAft>
                <a:spcPts val="0"/>
              </a:spcAft>
              <a:buClr>
                <a:srgbClr val="595959"/>
              </a:buClr>
              <a:buSzPts val="1067"/>
              <a:buNone/>
              <a:defRPr sz="1067"/>
            </a:lvl1pPr>
            <a:lvl2pPr marL="914400" lvl="1" indent="-228600" algn="l">
              <a:spcBef>
                <a:spcPts val="213"/>
              </a:spcBef>
              <a:spcAft>
                <a:spcPts val="0"/>
              </a:spcAft>
              <a:buClr>
                <a:srgbClr val="595959"/>
              </a:buClr>
              <a:buSzPts val="1067"/>
              <a:buNone/>
              <a:defRPr sz="1067"/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595959"/>
              </a:buClr>
              <a:buSzPts val="1067"/>
              <a:buNone/>
              <a:defRPr sz="1067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rgbClr val="595959"/>
              </a:buClr>
              <a:buSzPts val="1067"/>
              <a:buNone/>
              <a:defRPr sz="1067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rgbClr val="595959"/>
              </a:buClr>
              <a:buSzPts val="1067"/>
              <a:buNone/>
              <a:defRPr sz="1067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35841" y="555131"/>
            <a:ext cx="10450558" cy="40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1"/>
              <a:buFont typeface="Calibri"/>
              <a:buNone/>
              <a:defRPr sz="266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dt" idx="10"/>
          </p:nvPr>
        </p:nvSpPr>
        <p:spPr>
          <a:xfrm>
            <a:off x="8376138" y="6473148"/>
            <a:ext cx="342003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/>
          <p:nvPr/>
        </p:nvSpPr>
        <p:spPr>
          <a:xfrm>
            <a:off x="4365279" y="6492875"/>
            <a:ext cx="3471821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96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6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532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5">
          <p15:clr>
            <a:srgbClr val="FBAE40"/>
          </p15:clr>
        </p15:guide>
        <p15:guide id="2" orient="horz" pos="1786">
          <p15:clr>
            <a:srgbClr val="FBAE40"/>
          </p15:clr>
        </p15:guide>
        <p15:guide id="3" orient="horz" pos="3147">
          <p15:clr>
            <a:srgbClr val="FBAE40"/>
          </p15:clr>
        </p15:guide>
        <p15:guide id="4" orient="horz" pos="289">
          <p15:clr>
            <a:srgbClr val="FBAE40"/>
          </p15:clr>
        </p15:guide>
        <p15:guide id="5" orient="horz" pos="516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3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83BED6-B9D5-0E42-9206-7B5D54A3906B}"/>
              </a:ext>
            </a:extLst>
          </p:cNvPr>
          <p:cNvSpPr/>
          <p:nvPr userDrawn="1"/>
        </p:nvSpPr>
        <p:spPr>
          <a:xfrm rot="5400000">
            <a:off x="6072000" y="3117162"/>
            <a:ext cx="48000" cy="1233377"/>
          </a:xfrm>
          <a:prstGeom prst="rect">
            <a:avLst/>
          </a:prstGeom>
          <a:gradFill>
            <a:gsLst>
              <a:gs pos="0">
                <a:srgbClr val="56A455"/>
              </a:gs>
              <a:gs pos="100000">
                <a:srgbClr val="34588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9C75E7CD-622C-414B-8A74-FC17FADA8E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3269" y="4148109"/>
            <a:ext cx="8905464" cy="9377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solidFill>
                  <a:schemeClr val="tx1"/>
                </a:solidFill>
              </a:defRPr>
            </a:lvl1pPr>
            <a:lvl3pPr marL="914377" indent="0" algn="l">
              <a:buNone/>
              <a:defRPr/>
            </a:lvl3pPr>
          </a:lstStyle>
          <a:p>
            <a:pPr lvl="0"/>
            <a:r>
              <a:rPr lang="en-US" dirty="0"/>
              <a:t>Click to edit optional sub-header</a:t>
            </a:r>
          </a:p>
          <a:p>
            <a:pPr lvl="0"/>
            <a:r>
              <a:rPr lang="en-US" dirty="0"/>
              <a:t>Arial, 14pt, sentence case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DD22B06E-7202-F24F-B358-8CEE80C20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8" y="1937444"/>
            <a:ext cx="10752667" cy="138214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 b="1" i="0" cap="none" baseline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Divider Slide Layout:</a:t>
            </a:r>
            <a:br>
              <a:rPr lang="en-US" dirty="0"/>
            </a:br>
            <a:r>
              <a:rPr lang="en-US" dirty="0"/>
              <a:t>Arial, 28pt, Bold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6CC5A2-8165-4F8A-82B6-FF3C29C52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" t="92146" r="3110" b="3710"/>
          <a:stretch/>
        </p:blipFill>
        <p:spPr>
          <a:xfrm>
            <a:off x="0" y="6556768"/>
            <a:ext cx="12192000" cy="301232"/>
          </a:xfrm>
          <a:prstGeom prst="rect">
            <a:avLst/>
          </a:prstGeom>
        </p:spPr>
      </p:pic>
      <p:pic>
        <p:nvPicPr>
          <p:cNvPr id="20" name="Picture 19" descr="A picture containing plant&#10;&#10;Description automatically generated">
            <a:extLst>
              <a:ext uri="{FF2B5EF4-FFF2-40B4-BE49-F238E27FC236}">
                <a16:creationId xmlns:a16="http://schemas.microsoft.com/office/drawing/2014/main" id="{D2F919A6-A89A-48A8-AA95-216FA6353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" t="4042" r="202" b="2965"/>
          <a:stretch/>
        </p:blipFill>
        <p:spPr>
          <a:xfrm>
            <a:off x="0" y="-1"/>
            <a:ext cx="12192000" cy="1077385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A9CC2E45-BFBF-444B-9F2C-CDECCB4E6C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76" y="284265"/>
            <a:ext cx="2043685" cy="50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75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4B2D774-DFB6-574C-A4C0-B2143975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634" y="1524000"/>
            <a:ext cx="8456077" cy="48238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/>
            </a:lvl1pPr>
            <a:lvl2pPr marL="243834" indent="0">
              <a:buNone/>
              <a:defRPr/>
            </a:lvl2pPr>
            <a:lvl3pPr marL="546509" indent="0">
              <a:buNone/>
              <a:defRPr/>
            </a:lvl3pPr>
            <a:lvl4pPr marL="855536" indent="0">
              <a:buNone/>
              <a:defRPr/>
            </a:lvl4pPr>
            <a:lvl5pPr marL="109301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2584441" y="1454592"/>
            <a:ext cx="0" cy="4988689"/>
          </a:xfrm>
          <a:prstGeom prst="line">
            <a:avLst/>
          </a:prstGeom>
          <a:ln w="1270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13D7-36B6-B94E-8DE2-3956E41573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60BAC71-FF53-364F-93A1-30AE3AB4D6FB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C99BB8-966B-46D3-B362-B78089073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422" y="1365251"/>
            <a:ext cx="1857104" cy="729840"/>
          </a:xfrm>
        </p:spPr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Agenda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03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5596-955C-C54E-8EFA-F33D8B61F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style: Arial, 20pt, Bold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6B18F1-015D-5F4E-9BF7-36DA409FCEC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0000" y="2277533"/>
            <a:ext cx="10488829" cy="36698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1867" baseline="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1600" baseline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defRPr sz="1467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800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80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styles: Arial, 14pt</a:t>
            </a:r>
          </a:p>
          <a:p>
            <a:pPr lvl="1"/>
            <a:r>
              <a:rPr lang="en-US" dirty="0"/>
              <a:t>Second level: Arial, 12pt</a:t>
            </a:r>
          </a:p>
          <a:p>
            <a:pPr lvl="2"/>
            <a:r>
              <a:rPr lang="en-US" dirty="0"/>
              <a:t>Third level: Arial, 11pt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5263E-FBAE-7A45-AC9F-78A816F18B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60BAC71-FF53-364F-93A1-30AE3AB4D6FB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DFF3B-A343-4706-9FC9-43E17F65BC7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667" y="6129867"/>
            <a:ext cx="10608733" cy="228600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825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5596-955C-C54E-8EFA-F33D8B61F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style: Arial, 20pt, Bold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5263E-FBAE-7A45-AC9F-78A816F18B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60BAC71-FF53-364F-93A1-30AE3AB4D6FB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EF90E-0C4C-4D59-BE77-6A1E6B7AEF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667" y="6129867"/>
            <a:ext cx="10608733" cy="228600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075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5263E-FBAE-7A45-AC9F-78A816F18B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60BAC71-FF53-364F-93A1-30AE3AB4D6FB}" type="slidenum">
              <a:rPr lang="en-US" smtClean="0"/>
              <a:pPr/>
              <a:t>‹#›</a:t>
            </a:fld>
            <a:endParaRPr lang="en-US" sz="1067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5707724-BC32-485E-BEA5-D9AEE64A2E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9667" y="6129867"/>
            <a:ext cx="10608733" cy="228600"/>
          </a:xfrm>
        </p:spPr>
        <p:txBody>
          <a:bodyPr anchor="b"/>
          <a:lstStyle>
            <a:lvl1pPr marL="0" indent="0">
              <a:buNone/>
              <a:defRPr sz="7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330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4A8C03-1DF9-4979-9A3D-49DD518EC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" t="1945" r="3110" b="3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F55875E-F6F5-4B33-B0EB-7AFA019D5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7" y="2925572"/>
            <a:ext cx="4043812" cy="1006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48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6C7107-DD03-5907-FF08-63B9933D27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BAC71-FF53-364F-93A1-30AE3AB4D6FB}" type="slidenum">
              <a:rPr lang="en-US" smtClean="0"/>
              <a:pPr/>
              <a:t>‹#›</a:t>
            </a:fld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338335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5596-955C-C54E-8EFA-F33D8B61F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style: Arial, 20pt, Bold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5263E-FBAE-7A45-AC9F-78A816F18B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60BAC71-FF53-364F-93A1-30AE3AB4D6FB}" type="slidenum">
              <a:rPr lang="en-US" smtClean="0"/>
              <a:pPr/>
              <a:t>‹#›</a:t>
            </a:fld>
            <a:endParaRPr lang="en-US" sz="1067"/>
          </a:p>
        </p:txBody>
      </p:sp>
    </p:spTree>
    <p:extLst>
      <p:ext uri="{BB962C8B-B14F-4D97-AF65-F5344CB8AC3E}">
        <p14:creationId xmlns:p14="http://schemas.microsoft.com/office/powerpoint/2010/main" val="4031878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EF389846-3911-4534-8EC4-D94056EFA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" t="4042" r="202" b="2965"/>
          <a:stretch/>
        </p:blipFill>
        <p:spPr>
          <a:xfrm>
            <a:off x="0" y="-1"/>
            <a:ext cx="12192000" cy="1077385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9779F61E-1A17-2746-8908-F7EF5B68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21" y="1365251"/>
            <a:ext cx="10889979" cy="7298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2D3F5-52AF-FA41-8EF6-66D6F1926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2277534"/>
            <a:ext cx="10506149" cy="3893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styles: Arial, 14pt</a:t>
            </a:r>
          </a:p>
          <a:p>
            <a:pPr lvl="1"/>
            <a:r>
              <a:rPr lang="en-US" dirty="0"/>
              <a:t>Second level: Arial, 12pt</a:t>
            </a:r>
          </a:p>
          <a:p>
            <a:pPr lvl="2"/>
            <a:r>
              <a:rPr lang="en-US" dirty="0"/>
              <a:t>Third level: Arial, 11pt</a:t>
            </a:r>
          </a:p>
          <a:p>
            <a:pPr lvl="3"/>
            <a:r>
              <a:rPr lang="en-US" dirty="0"/>
              <a:t>Fourth level: Arial, 10pt</a:t>
            </a:r>
          </a:p>
          <a:p>
            <a:pPr lvl="4"/>
            <a:r>
              <a:rPr lang="en-US" dirty="0"/>
              <a:t>Fifth level: Arial 9pt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D732A9-3AA4-B642-8246-96D5D3AE9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328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BAC71-FF53-364F-93A1-30AE3AB4D6FB}" type="slidenum">
              <a:rPr lang="en-US" smtClean="0"/>
              <a:pPr/>
              <a:t>‹#›</a:t>
            </a:fld>
            <a:endParaRPr lang="en-US" sz="1067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324563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hdr="0" ftr="0" dt="0"/>
  <p:txStyles>
    <p:titleStyle>
      <a:lvl1pPr algn="l" defTabSz="1219170" rtl="0" eaLnBrk="1" latinLnBrk="0" hangingPunct="1">
        <a:lnSpc>
          <a:spcPts val="2800"/>
        </a:lnSpc>
        <a:spcBef>
          <a:spcPct val="0"/>
        </a:spcBef>
        <a:buNone/>
        <a:defRPr sz="2667" b="1" i="0" kern="1200">
          <a:solidFill>
            <a:srgbClr val="202E3D"/>
          </a:solidFill>
          <a:latin typeface="Arial" panose="020B0604020202020204" pitchFamily="34" charset="0"/>
          <a:ea typeface="Arial" panose="020B0604020202020204" pitchFamily="34" charset="0"/>
          <a:cs typeface="Arial" charset="0"/>
        </a:defRPr>
      </a:lvl1pPr>
    </p:titleStyle>
    <p:bodyStyle>
      <a:lvl1pPr marL="219451" marR="0" indent="-219451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tabLst/>
        <a:defRPr sz="1867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charset="0"/>
        </a:defRPr>
      </a:lvl1pPr>
      <a:lvl2pPr marL="487668" indent="-243834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charset="0"/>
        </a:defRPr>
      </a:lvl2pPr>
      <a:lvl3pPr marL="731502" indent="-184993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Arial"/>
        <a:buChar char="•"/>
        <a:defRPr sz="1467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charset="0"/>
        </a:defRPr>
      </a:lvl3pPr>
      <a:lvl4pPr marL="1038411" indent="-182875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charset="0"/>
        </a:defRPr>
      </a:lvl4pPr>
      <a:lvl5pPr marL="1278012" indent="-184993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Arial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5352">
          <p15:clr>
            <a:srgbClr val="F26B43"/>
          </p15:clr>
        </p15:guide>
        <p15:guide id="4" orient="horz" pos="509">
          <p15:clr>
            <a:srgbClr val="F26B43"/>
          </p15:clr>
        </p15:guide>
        <p15:guide id="5" orient="horz" pos="3156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orient="horz" pos="645">
          <p15:clr>
            <a:srgbClr val="F26B43"/>
          </p15:clr>
        </p15:guide>
        <p15:guide id="9" pos="204">
          <p15:clr>
            <a:srgbClr val="F26B43"/>
          </p15:clr>
        </p15:guide>
        <p15:guide id="10" orient="horz" pos="10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473F7-4BB7-2490-4F37-D0460B7AF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5" y="1442906"/>
            <a:ext cx="11047751" cy="28270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Antibody Drug Conjugates: due </a:t>
            </a:r>
            <a:r>
              <a:rPr lang="en-GB" dirty="0" err="1"/>
              <a:t>generazioni</a:t>
            </a:r>
            <a:r>
              <a:rPr lang="en-GB" dirty="0"/>
              <a:t> a </a:t>
            </a:r>
            <a:r>
              <a:rPr lang="en-GB" dirty="0" err="1"/>
              <a:t>confronto</a:t>
            </a:r>
            <a:endParaRPr lang="en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854EE-4BB4-D562-243D-E63484F93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609" y="4907757"/>
            <a:ext cx="9144000" cy="1655762"/>
          </a:xfrm>
        </p:spPr>
        <p:txBody>
          <a:bodyPr>
            <a:normAutofit/>
          </a:bodyPr>
          <a:lstStyle/>
          <a:p>
            <a:r>
              <a:rPr lang="en-IT" sz="2800" dirty="0"/>
              <a:t>Marzia Del Re</a:t>
            </a:r>
          </a:p>
          <a:p>
            <a:r>
              <a:rPr lang="en-IT" sz="2800" dirty="0"/>
              <a:t>UO Farmacologia clinica e Farmacogenetica</a:t>
            </a:r>
          </a:p>
          <a:p>
            <a:r>
              <a:rPr lang="en-IT" sz="2800" dirty="0"/>
              <a:t>Università di Pisa</a:t>
            </a:r>
          </a:p>
        </p:txBody>
      </p:sp>
    </p:spTree>
    <p:extLst>
      <p:ext uri="{BB962C8B-B14F-4D97-AF65-F5344CB8AC3E}">
        <p14:creationId xmlns:p14="http://schemas.microsoft.com/office/powerpoint/2010/main" val="3966880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2E4C73-F245-85F7-CAC6-00304B2DC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25" y="1600710"/>
            <a:ext cx="11307666" cy="4298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479B66-C867-B867-EE12-67D6566A25D8}"/>
              </a:ext>
            </a:extLst>
          </p:cNvPr>
          <p:cNvSpPr txBox="1"/>
          <p:nvPr/>
        </p:nvSpPr>
        <p:spPr>
          <a:xfrm>
            <a:off x="283580" y="6499416"/>
            <a:ext cx="609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Tong JTW et al. Molecules 2021, 26, 5847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88FEE-3EBF-6654-3979-E2C98AF5507C}"/>
              </a:ext>
            </a:extLst>
          </p:cNvPr>
          <p:cNvSpPr txBox="1"/>
          <p:nvPr/>
        </p:nvSpPr>
        <p:spPr>
          <a:xfrm>
            <a:off x="283580" y="220084"/>
            <a:ext cx="10961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/>
              </a:rPr>
              <a:t>Comparison of approximate payload potency ranges</a:t>
            </a:r>
          </a:p>
        </p:txBody>
      </p:sp>
    </p:spTree>
    <p:extLst>
      <p:ext uri="{BB962C8B-B14F-4D97-AF65-F5344CB8AC3E}">
        <p14:creationId xmlns:p14="http://schemas.microsoft.com/office/powerpoint/2010/main" val="46831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E0E246B-8356-297B-6BA6-E4EB9335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34" y="132888"/>
            <a:ext cx="11103429" cy="870852"/>
          </a:xfrm>
        </p:spPr>
        <p:txBody>
          <a:bodyPr>
            <a:normAutofit fontScale="90000"/>
          </a:bodyPr>
          <a:lstStyle/>
          <a:p>
            <a:br>
              <a:rPr lang="en-US" noProof="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Examples of ADCs: differ following payload release</a:t>
            </a:r>
            <a:br>
              <a:rPr lang="en-US" noProof="0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4A45F-896C-A539-0E43-184F94CC2605}"/>
              </a:ext>
            </a:extLst>
          </p:cNvPr>
          <p:cNvSpPr txBox="1">
            <a:spLocks/>
          </p:cNvSpPr>
          <p:nvPr/>
        </p:nvSpPr>
        <p:spPr>
          <a:xfrm>
            <a:off x="325750" y="6424768"/>
            <a:ext cx="95324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Díaz-Rodríguez E, et al. Cancers. 2022;14:154.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2E15CE-064E-588E-B42C-E13F20297C97}"/>
              </a:ext>
            </a:extLst>
          </p:cNvPr>
          <p:cNvGrpSpPr/>
          <p:nvPr/>
        </p:nvGrpSpPr>
        <p:grpSpPr>
          <a:xfrm>
            <a:off x="379412" y="1506130"/>
            <a:ext cx="11433176" cy="4448175"/>
            <a:chOff x="482600" y="1690688"/>
            <a:chExt cx="11433176" cy="4448175"/>
          </a:xfrm>
        </p:grpSpPr>
        <p:sp>
          <p:nvSpPr>
            <p:cNvPr id="7" name="Freeform 183">
              <a:extLst>
                <a:ext uri="{FF2B5EF4-FFF2-40B4-BE49-F238E27FC236}">
                  <a16:creationId xmlns:a16="http://schemas.microsoft.com/office/drawing/2014/main" id="{583924F6-619A-0F4E-B89A-2C4692A4360D}"/>
                </a:ext>
              </a:extLst>
            </p:cNvPr>
            <p:cNvSpPr/>
            <p:nvPr/>
          </p:nvSpPr>
          <p:spPr>
            <a:xfrm>
              <a:off x="4005263" y="2382838"/>
              <a:ext cx="4743450" cy="3756025"/>
            </a:xfrm>
            <a:custGeom>
              <a:avLst/>
              <a:gdLst>
                <a:gd name="connsiteX0" fmla="*/ 2547239 w 5094478"/>
                <a:gd name="connsiteY0" fmla="*/ 0 h 3985161"/>
                <a:gd name="connsiteX1" fmla="*/ 5094478 w 5094478"/>
                <a:gd name="connsiteY1" fmla="*/ 2547240 h 3985161"/>
                <a:gd name="connsiteX2" fmla="*/ 4659450 w 5094478"/>
                <a:gd name="connsiteY2" fmla="*/ 3971426 h 3985161"/>
                <a:gd name="connsiteX3" fmla="*/ 4649179 w 5094478"/>
                <a:gd name="connsiteY3" fmla="*/ 3985161 h 3985161"/>
                <a:gd name="connsiteX4" fmla="*/ 445299 w 5094478"/>
                <a:gd name="connsiteY4" fmla="*/ 3985161 h 3985161"/>
                <a:gd name="connsiteX5" fmla="*/ 435029 w 5094478"/>
                <a:gd name="connsiteY5" fmla="*/ 3971426 h 3985161"/>
                <a:gd name="connsiteX6" fmla="*/ 0 w 5094478"/>
                <a:gd name="connsiteY6" fmla="*/ 2547240 h 3985161"/>
                <a:gd name="connsiteX7" fmla="*/ 2547239 w 5094478"/>
                <a:gd name="connsiteY7" fmla="*/ 0 h 398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94478" h="3985161">
                  <a:moveTo>
                    <a:pt x="2547239" y="0"/>
                  </a:moveTo>
                  <a:cubicBezTo>
                    <a:pt x="3954040" y="0"/>
                    <a:pt x="5094478" y="1140438"/>
                    <a:pt x="5094478" y="2547240"/>
                  </a:cubicBezTo>
                  <a:cubicBezTo>
                    <a:pt x="5094478" y="3074791"/>
                    <a:pt x="4934104" y="3564884"/>
                    <a:pt x="4659450" y="3971426"/>
                  </a:cubicBezTo>
                  <a:lnTo>
                    <a:pt x="4649179" y="3985161"/>
                  </a:lnTo>
                  <a:lnTo>
                    <a:pt x="445299" y="3985161"/>
                  </a:lnTo>
                  <a:lnTo>
                    <a:pt x="435029" y="3971426"/>
                  </a:lnTo>
                  <a:cubicBezTo>
                    <a:pt x="160374" y="3564884"/>
                    <a:pt x="0" y="3074791"/>
                    <a:pt x="0" y="2547240"/>
                  </a:cubicBezTo>
                  <a:cubicBezTo>
                    <a:pt x="0" y="1140438"/>
                    <a:pt x="1140438" y="0"/>
                    <a:pt x="2547239" y="0"/>
                  </a:cubicBezTo>
                  <a:close/>
                </a:path>
              </a:pathLst>
            </a:custGeom>
            <a:solidFill>
              <a:srgbClr val="618BA8">
                <a:lumMod val="40000"/>
                <a:lumOff val="60000"/>
              </a:srgbClr>
            </a:solidFill>
            <a:ln w="12700" cap="flat" cmpd="sng" algn="ctr">
              <a:solidFill>
                <a:srgbClr val="618BA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187">
              <a:extLst>
                <a:ext uri="{FF2B5EF4-FFF2-40B4-BE49-F238E27FC236}">
                  <a16:creationId xmlns:a16="http://schemas.microsoft.com/office/drawing/2014/main" id="{00260572-0F14-4137-BE8D-9F3983D8C605}"/>
                </a:ext>
              </a:extLst>
            </p:cNvPr>
            <p:cNvSpPr/>
            <p:nvPr/>
          </p:nvSpPr>
          <p:spPr>
            <a:xfrm>
              <a:off x="6381750" y="2511425"/>
              <a:ext cx="2222500" cy="3627438"/>
            </a:xfrm>
            <a:custGeom>
              <a:avLst/>
              <a:gdLst>
                <a:gd name="connsiteX0" fmla="*/ 0 w 2386547"/>
                <a:gd name="connsiteY0" fmla="*/ 0 h 3849076"/>
                <a:gd name="connsiteX1" fmla="*/ 237320 w 2386547"/>
                <a:gd name="connsiteY1" fmla="*/ 11983 h 3849076"/>
                <a:gd name="connsiteX2" fmla="*/ 2386547 w 2386547"/>
                <a:gd name="connsiteY2" fmla="*/ 2393623 h 3849076"/>
                <a:gd name="connsiteX3" fmla="*/ 1902294 w 2386547"/>
                <a:gd name="connsiteY3" fmla="*/ 3837487 h 3849076"/>
                <a:gd name="connsiteX4" fmla="*/ 1892672 w 2386547"/>
                <a:gd name="connsiteY4" fmla="*/ 3849076 h 3849076"/>
                <a:gd name="connsiteX5" fmla="*/ 0 w 2386547"/>
                <a:gd name="connsiteY5" fmla="*/ 3849076 h 384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6547" h="3849076">
                  <a:moveTo>
                    <a:pt x="0" y="0"/>
                  </a:moveTo>
                  <a:lnTo>
                    <a:pt x="237320" y="11983"/>
                  </a:lnTo>
                  <a:cubicBezTo>
                    <a:pt x="1444509" y="134580"/>
                    <a:pt x="2386547" y="1154089"/>
                    <a:pt x="2386547" y="2393623"/>
                  </a:cubicBezTo>
                  <a:cubicBezTo>
                    <a:pt x="2386547" y="2935920"/>
                    <a:pt x="2206235" y="3436102"/>
                    <a:pt x="1902294" y="3837487"/>
                  </a:cubicBezTo>
                  <a:lnTo>
                    <a:pt x="1892672" y="3849076"/>
                  </a:lnTo>
                  <a:lnTo>
                    <a:pt x="0" y="3849076"/>
                  </a:lnTo>
                  <a:close/>
                </a:path>
              </a:pathLst>
            </a:custGeom>
            <a:solidFill>
              <a:srgbClr val="F2D2E6">
                <a:alpha val="80000"/>
              </a:srgbClr>
            </a:solidFill>
            <a:ln w="12700" cap="flat" cmpd="sng" algn="ctr">
              <a:solidFill>
                <a:srgbClr val="618BA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185">
              <a:extLst>
                <a:ext uri="{FF2B5EF4-FFF2-40B4-BE49-F238E27FC236}">
                  <a16:creationId xmlns:a16="http://schemas.microsoft.com/office/drawing/2014/main" id="{DF8248E5-6DC6-73FF-1322-883164C89CD7}"/>
                </a:ext>
              </a:extLst>
            </p:cNvPr>
            <p:cNvSpPr/>
            <p:nvPr/>
          </p:nvSpPr>
          <p:spPr>
            <a:xfrm>
              <a:off x="4146550" y="2511425"/>
              <a:ext cx="2249488" cy="3627438"/>
            </a:xfrm>
            <a:custGeom>
              <a:avLst/>
              <a:gdLst>
                <a:gd name="connsiteX0" fmla="*/ 2394000 w 2416997"/>
                <a:gd name="connsiteY0" fmla="*/ 0 h 3849454"/>
                <a:gd name="connsiteX1" fmla="*/ 2416997 w 2416997"/>
                <a:gd name="connsiteY1" fmla="*/ 1161 h 3849454"/>
                <a:gd name="connsiteX2" fmla="*/ 2416997 w 2416997"/>
                <a:gd name="connsiteY2" fmla="*/ 3849454 h 3849454"/>
                <a:gd name="connsiteX3" fmla="*/ 496308 w 2416997"/>
                <a:gd name="connsiteY3" fmla="*/ 3849454 h 3849454"/>
                <a:gd name="connsiteX4" fmla="*/ 408858 w 2416997"/>
                <a:gd name="connsiteY4" fmla="*/ 3732509 h 3849454"/>
                <a:gd name="connsiteX5" fmla="*/ 0 w 2416997"/>
                <a:gd name="connsiteY5" fmla="*/ 2394000 h 3849454"/>
                <a:gd name="connsiteX6" fmla="*/ 2394000 w 2416997"/>
                <a:gd name="connsiteY6" fmla="*/ 0 h 384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6997" h="3849454">
                  <a:moveTo>
                    <a:pt x="2394000" y="0"/>
                  </a:moveTo>
                  <a:lnTo>
                    <a:pt x="2416997" y="1161"/>
                  </a:lnTo>
                  <a:lnTo>
                    <a:pt x="2416997" y="3849454"/>
                  </a:lnTo>
                  <a:lnTo>
                    <a:pt x="496308" y="3849454"/>
                  </a:lnTo>
                  <a:lnTo>
                    <a:pt x="408858" y="3732509"/>
                  </a:lnTo>
                  <a:cubicBezTo>
                    <a:pt x="150726" y="3350424"/>
                    <a:pt x="0" y="2889814"/>
                    <a:pt x="0" y="2394000"/>
                  </a:cubicBezTo>
                  <a:cubicBezTo>
                    <a:pt x="0" y="1071830"/>
                    <a:pt x="1071830" y="0"/>
                    <a:pt x="2394000" y="0"/>
                  </a:cubicBezTo>
                  <a:close/>
                </a:path>
              </a:pathLst>
            </a:custGeom>
            <a:solidFill>
              <a:srgbClr val="FFFFFF">
                <a:lumMod val="95000"/>
                <a:alpha val="80000"/>
              </a:srgbClr>
            </a:solidFill>
            <a:ln w="12700" cap="flat" cmpd="sng" algn="ctr">
              <a:solidFill>
                <a:srgbClr val="618BA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10" name="Straight Connector 231">
              <a:extLst>
                <a:ext uri="{FF2B5EF4-FFF2-40B4-BE49-F238E27FC236}">
                  <a16:creationId xmlns:a16="http://schemas.microsoft.com/office/drawing/2014/main" id="{16EB2CEC-5784-44CD-89F0-4790A13DC513}"/>
                </a:ext>
              </a:extLst>
            </p:cNvPr>
            <p:cNvCxnSpPr>
              <a:cxnSpLocks noChangeShapeType="1"/>
              <a:endCxn id="9" idx="2"/>
            </p:cNvCxnSpPr>
            <p:nvPr/>
          </p:nvCxnSpPr>
          <p:spPr bwMode="auto">
            <a:xfrm>
              <a:off x="6376988" y="2382838"/>
              <a:ext cx="19050" cy="3756025"/>
            </a:xfrm>
            <a:prstGeom prst="line">
              <a:avLst/>
            </a:prstGeom>
            <a:noFill/>
            <a:ln w="38100" algn="ctr">
              <a:solidFill>
                <a:srgbClr val="6F1E5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" name="Group 232">
              <a:extLst>
                <a:ext uri="{FF2B5EF4-FFF2-40B4-BE49-F238E27FC236}">
                  <a16:creationId xmlns:a16="http://schemas.microsoft.com/office/drawing/2014/main" id="{B98F1CC8-8AFD-2AAD-29E0-777012BD1B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7018132" flipH="1" flipV="1">
              <a:off x="6383338" y="1854200"/>
              <a:ext cx="946150" cy="939800"/>
              <a:chOff x="7370500" y="2619156"/>
              <a:chExt cx="4155225" cy="4171187"/>
            </a:xfrm>
          </p:grpSpPr>
          <p:sp>
            <p:nvSpPr>
              <p:cNvPr id="187" name="Freeform 90">
                <a:extLst>
                  <a:ext uri="{FF2B5EF4-FFF2-40B4-BE49-F238E27FC236}">
                    <a16:creationId xmlns:a16="http://schemas.microsoft.com/office/drawing/2014/main" id="{EBC7D7D2-34E0-0428-6E89-1D138B47F8EB}"/>
                  </a:ext>
                </a:extLst>
              </p:cNvPr>
              <p:cNvSpPr/>
              <p:nvPr/>
            </p:nvSpPr>
            <p:spPr>
              <a:xfrm>
                <a:off x="7817798" y="2623610"/>
                <a:ext cx="167324" cy="176150"/>
              </a:xfrm>
              <a:custGeom>
                <a:avLst/>
                <a:gdLst>
                  <a:gd name="connsiteX0" fmla="*/ 0 w 161365"/>
                  <a:gd name="connsiteY0" fmla="*/ 177832 h 177832"/>
                  <a:gd name="connsiteX1" fmla="*/ 94130 w 161365"/>
                  <a:gd name="connsiteY1" fmla="*/ 3020 h 177832"/>
                  <a:gd name="connsiteX2" fmla="*/ 161365 w 161365"/>
                  <a:gd name="connsiteY2" fmla="*/ 83703 h 17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65" h="177832">
                    <a:moveTo>
                      <a:pt x="0" y="177832"/>
                    </a:moveTo>
                    <a:cubicBezTo>
                      <a:pt x="33618" y="98270"/>
                      <a:pt x="67236" y="18708"/>
                      <a:pt x="94130" y="3020"/>
                    </a:cubicBezTo>
                    <a:cubicBezTo>
                      <a:pt x="121024" y="-12668"/>
                      <a:pt x="141194" y="35517"/>
                      <a:pt x="161365" y="83703"/>
                    </a:cubicBezTo>
                  </a:path>
                </a:pathLst>
              </a:custGeom>
              <a:noFill/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Freeform 91">
                <a:extLst>
                  <a:ext uri="{FF2B5EF4-FFF2-40B4-BE49-F238E27FC236}">
                    <a16:creationId xmlns:a16="http://schemas.microsoft.com/office/drawing/2014/main" id="{CBF9B0DC-44FA-C914-8A12-5E8B19841730}"/>
                  </a:ext>
                </a:extLst>
              </p:cNvPr>
              <p:cNvSpPr/>
              <p:nvPr/>
            </p:nvSpPr>
            <p:spPr>
              <a:xfrm>
                <a:off x="8689078" y="3279288"/>
                <a:ext cx="55775" cy="162058"/>
              </a:xfrm>
              <a:custGeom>
                <a:avLst/>
                <a:gdLst>
                  <a:gd name="connsiteX0" fmla="*/ 0 w 49056"/>
                  <a:gd name="connsiteY0" fmla="*/ 0 h 126459"/>
                  <a:gd name="connsiteX1" fmla="*/ 48639 w 49056"/>
                  <a:gd name="connsiteY1" fmla="*/ 72957 h 126459"/>
                  <a:gd name="connsiteX2" fmla="*/ 19456 w 49056"/>
                  <a:gd name="connsiteY2" fmla="*/ 126459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56" h="126459">
                    <a:moveTo>
                      <a:pt x="0" y="0"/>
                    </a:moveTo>
                    <a:cubicBezTo>
                      <a:pt x="22698" y="25940"/>
                      <a:pt x="45396" y="51881"/>
                      <a:pt x="48639" y="72957"/>
                    </a:cubicBezTo>
                    <a:cubicBezTo>
                      <a:pt x="51882" y="94033"/>
                      <a:pt x="35669" y="110246"/>
                      <a:pt x="19456" y="126459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Freeform 92">
                <a:extLst>
                  <a:ext uri="{FF2B5EF4-FFF2-40B4-BE49-F238E27FC236}">
                    <a16:creationId xmlns:a16="http://schemas.microsoft.com/office/drawing/2014/main" id="{E7155819-BB93-9D48-B80B-86B619EECE53}"/>
                  </a:ext>
                </a:extLst>
              </p:cNvPr>
              <p:cNvSpPr/>
              <p:nvPr/>
            </p:nvSpPr>
            <p:spPr>
              <a:xfrm>
                <a:off x="8556137" y="4003468"/>
                <a:ext cx="153381" cy="42276"/>
              </a:xfrm>
              <a:custGeom>
                <a:avLst/>
                <a:gdLst>
                  <a:gd name="connsiteX0" fmla="*/ 0 w 152400"/>
                  <a:gd name="connsiteY0" fmla="*/ 62712 h 62712"/>
                  <a:gd name="connsiteX1" fmla="*/ 101600 w 152400"/>
                  <a:gd name="connsiteY1" fmla="*/ 189 h 62712"/>
                  <a:gd name="connsiteX2" fmla="*/ 152400 w 152400"/>
                  <a:gd name="connsiteY2" fmla="*/ 47082 h 6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62712">
                    <a:moveTo>
                      <a:pt x="0" y="62712"/>
                    </a:moveTo>
                    <a:cubicBezTo>
                      <a:pt x="38100" y="32753"/>
                      <a:pt x="76200" y="2794"/>
                      <a:pt x="101600" y="189"/>
                    </a:cubicBezTo>
                    <a:cubicBezTo>
                      <a:pt x="127000" y="-2416"/>
                      <a:pt x="139700" y="22333"/>
                      <a:pt x="152400" y="47082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Freeform 93">
                <a:extLst>
                  <a:ext uri="{FF2B5EF4-FFF2-40B4-BE49-F238E27FC236}">
                    <a16:creationId xmlns:a16="http://schemas.microsoft.com/office/drawing/2014/main" id="{7C893C47-8F06-C96D-F1DD-73E2B350AE06}"/>
                  </a:ext>
                </a:extLst>
              </p:cNvPr>
              <p:cNvSpPr/>
              <p:nvPr/>
            </p:nvSpPr>
            <p:spPr>
              <a:xfrm>
                <a:off x="9813084" y="4642604"/>
                <a:ext cx="118524" cy="70459"/>
              </a:xfrm>
              <a:custGeom>
                <a:avLst/>
                <a:gdLst>
                  <a:gd name="connsiteX0" fmla="*/ 0 w 121139"/>
                  <a:gd name="connsiteY0" fmla="*/ 3907 h 74246"/>
                  <a:gd name="connsiteX1" fmla="*/ 82062 w 121139"/>
                  <a:gd name="connsiteY1" fmla="*/ 7815 h 74246"/>
                  <a:gd name="connsiteX2" fmla="*/ 121139 w 121139"/>
                  <a:gd name="connsiteY2" fmla="*/ 74246 h 7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139" h="74246">
                    <a:moveTo>
                      <a:pt x="0" y="3907"/>
                    </a:moveTo>
                    <a:cubicBezTo>
                      <a:pt x="30936" y="-1"/>
                      <a:pt x="61872" y="-3908"/>
                      <a:pt x="82062" y="7815"/>
                    </a:cubicBezTo>
                    <a:cubicBezTo>
                      <a:pt x="102252" y="19538"/>
                      <a:pt x="111695" y="46892"/>
                      <a:pt x="121139" y="74246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Freeform 94">
                <a:extLst>
                  <a:ext uri="{FF2B5EF4-FFF2-40B4-BE49-F238E27FC236}">
                    <a16:creationId xmlns:a16="http://schemas.microsoft.com/office/drawing/2014/main" id="{C1750411-4269-B6E2-4E74-9A48122D4D73}"/>
                  </a:ext>
                </a:extLst>
              </p:cNvPr>
              <p:cNvSpPr/>
              <p:nvPr/>
            </p:nvSpPr>
            <p:spPr>
              <a:xfrm>
                <a:off x="10414852" y="5103667"/>
                <a:ext cx="55775" cy="98643"/>
              </a:xfrm>
              <a:custGeom>
                <a:avLst/>
                <a:gdLst>
                  <a:gd name="connsiteX0" fmla="*/ 0 w 58615"/>
                  <a:gd name="connsiteY0" fmla="*/ 0 h 101600"/>
                  <a:gd name="connsiteX1" fmla="*/ 46892 w 58615"/>
                  <a:gd name="connsiteY1" fmla="*/ 42985 h 101600"/>
                  <a:gd name="connsiteX2" fmla="*/ 58615 w 58615"/>
                  <a:gd name="connsiteY2" fmla="*/ 1016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615" h="101600">
                    <a:moveTo>
                      <a:pt x="0" y="0"/>
                    </a:moveTo>
                    <a:cubicBezTo>
                      <a:pt x="18561" y="13026"/>
                      <a:pt x="37123" y="26052"/>
                      <a:pt x="46892" y="42985"/>
                    </a:cubicBezTo>
                    <a:cubicBezTo>
                      <a:pt x="56661" y="59918"/>
                      <a:pt x="57638" y="80759"/>
                      <a:pt x="58615" y="101600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Freeform 95">
                <a:extLst>
                  <a:ext uri="{FF2B5EF4-FFF2-40B4-BE49-F238E27FC236}">
                    <a16:creationId xmlns:a16="http://schemas.microsoft.com/office/drawing/2014/main" id="{87C002EC-D2D7-2F02-12D5-F24398676CBB}"/>
                  </a:ext>
                </a:extLst>
              </p:cNvPr>
              <p:cNvSpPr/>
              <p:nvPr/>
            </p:nvSpPr>
            <p:spPr>
              <a:xfrm>
                <a:off x="10600325" y="5753405"/>
                <a:ext cx="913311" cy="1035753"/>
              </a:xfrm>
              <a:custGeom>
                <a:avLst/>
                <a:gdLst>
                  <a:gd name="connsiteX0" fmla="*/ 218362 w 1013355"/>
                  <a:gd name="connsiteY0" fmla="*/ 0 h 1127225"/>
                  <a:gd name="connsiteX1" fmla="*/ 315772 w 1013355"/>
                  <a:gd name="connsiteY1" fmla="*/ 201105 h 1127225"/>
                  <a:gd name="connsiteX2" fmla="*/ 736836 w 1013355"/>
                  <a:gd name="connsiteY2" fmla="*/ 326796 h 1127225"/>
                  <a:gd name="connsiteX3" fmla="*/ 677133 w 1013355"/>
                  <a:gd name="connsiteY3" fmla="*/ 716437 h 1127225"/>
                  <a:gd name="connsiteX4" fmla="*/ 32968 w 1013355"/>
                  <a:gd name="connsiteY4" fmla="*/ 782425 h 1127225"/>
                  <a:gd name="connsiteX5" fmla="*/ 190081 w 1013355"/>
                  <a:gd name="connsiteY5" fmla="*/ 1118648 h 1127225"/>
                  <a:gd name="connsiteX6" fmla="*/ 1013355 w 1013355"/>
                  <a:gd name="connsiteY6" fmla="*/ 1065229 h 1127225"/>
                  <a:gd name="connsiteX0" fmla="*/ 236229 w 1526994"/>
                  <a:gd name="connsiteY0" fmla="*/ 0 h 1470217"/>
                  <a:gd name="connsiteX1" fmla="*/ 333639 w 1526994"/>
                  <a:gd name="connsiteY1" fmla="*/ 201105 h 1470217"/>
                  <a:gd name="connsiteX2" fmla="*/ 754703 w 1526994"/>
                  <a:gd name="connsiteY2" fmla="*/ 326796 h 1470217"/>
                  <a:gd name="connsiteX3" fmla="*/ 695000 w 1526994"/>
                  <a:gd name="connsiteY3" fmla="*/ 716437 h 1470217"/>
                  <a:gd name="connsiteX4" fmla="*/ 50835 w 1526994"/>
                  <a:gd name="connsiteY4" fmla="*/ 782425 h 1470217"/>
                  <a:gd name="connsiteX5" fmla="*/ 207948 w 1526994"/>
                  <a:gd name="connsiteY5" fmla="*/ 1118648 h 1470217"/>
                  <a:gd name="connsiteX6" fmla="*/ 1526994 w 1526994"/>
                  <a:gd name="connsiteY6" fmla="*/ 1470217 h 1470217"/>
                  <a:gd name="connsiteX0" fmla="*/ 214764 w 1505529"/>
                  <a:gd name="connsiteY0" fmla="*/ 0 h 1497286"/>
                  <a:gd name="connsiteX1" fmla="*/ 312174 w 1505529"/>
                  <a:gd name="connsiteY1" fmla="*/ 201105 h 1497286"/>
                  <a:gd name="connsiteX2" fmla="*/ 733238 w 1505529"/>
                  <a:gd name="connsiteY2" fmla="*/ 326796 h 1497286"/>
                  <a:gd name="connsiteX3" fmla="*/ 673535 w 1505529"/>
                  <a:gd name="connsiteY3" fmla="*/ 716437 h 1497286"/>
                  <a:gd name="connsiteX4" fmla="*/ 29370 w 1505529"/>
                  <a:gd name="connsiteY4" fmla="*/ 782425 h 1497286"/>
                  <a:gd name="connsiteX5" fmla="*/ 186483 w 1505529"/>
                  <a:gd name="connsiteY5" fmla="*/ 1118648 h 1497286"/>
                  <a:gd name="connsiteX6" fmla="*/ 868792 w 1505529"/>
                  <a:gd name="connsiteY6" fmla="*/ 1481649 h 1497286"/>
                  <a:gd name="connsiteX7" fmla="*/ 1505529 w 1505529"/>
                  <a:gd name="connsiteY7" fmla="*/ 1470217 h 1497286"/>
                  <a:gd name="connsiteX0" fmla="*/ 28886 w 1319651"/>
                  <a:gd name="connsiteY0" fmla="*/ 0 h 1497286"/>
                  <a:gd name="connsiteX1" fmla="*/ 126296 w 1319651"/>
                  <a:gd name="connsiteY1" fmla="*/ 201105 h 1497286"/>
                  <a:gd name="connsiteX2" fmla="*/ 547360 w 1319651"/>
                  <a:gd name="connsiteY2" fmla="*/ 326796 h 1497286"/>
                  <a:gd name="connsiteX3" fmla="*/ 487657 w 1319651"/>
                  <a:gd name="connsiteY3" fmla="*/ 716437 h 1497286"/>
                  <a:gd name="connsiteX4" fmla="*/ 560779 w 1319651"/>
                  <a:gd name="connsiteY4" fmla="*/ 1022888 h 1497286"/>
                  <a:gd name="connsiteX5" fmla="*/ 605 w 1319651"/>
                  <a:gd name="connsiteY5" fmla="*/ 1118648 h 1497286"/>
                  <a:gd name="connsiteX6" fmla="*/ 682914 w 1319651"/>
                  <a:gd name="connsiteY6" fmla="*/ 1481649 h 1497286"/>
                  <a:gd name="connsiteX7" fmla="*/ 1319651 w 1319651"/>
                  <a:gd name="connsiteY7" fmla="*/ 1470217 h 1497286"/>
                  <a:gd name="connsiteX0" fmla="*/ 0 w 1290765"/>
                  <a:gd name="connsiteY0" fmla="*/ 0 h 1497286"/>
                  <a:gd name="connsiteX1" fmla="*/ 97410 w 1290765"/>
                  <a:gd name="connsiteY1" fmla="*/ 201105 h 1497286"/>
                  <a:gd name="connsiteX2" fmla="*/ 518474 w 1290765"/>
                  <a:gd name="connsiteY2" fmla="*/ 326796 h 1497286"/>
                  <a:gd name="connsiteX3" fmla="*/ 458771 w 1290765"/>
                  <a:gd name="connsiteY3" fmla="*/ 716437 h 1497286"/>
                  <a:gd name="connsiteX4" fmla="*/ 531893 w 1290765"/>
                  <a:gd name="connsiteY4" fmla="*/ 1022888 h 1497286"/>
                  <a:gd name="connsiteX5" fmla="*/ 720653 w 1290765"/>
                  <a:gd name="connsiteY5" fmla="*/ 1270520 h 1497286"/>
                  <a:gd name="connsiteX6" fmla="*/ 654028 w 1290765"/>
                  <a:gd name="connsiteY6" fmla="*/ 1481649 h 1497286"/>
                  <a:gd name="connsiteX7" fmla="*/ 1290765 w 1290765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460042 w 1292036"/>
                  <a:gd name="connsiteY3" fmla="*/ 716437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460042 w 1292036"/>
                  <a:gd name="connsiteY3" fmla="*/ 716437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721924 w 1292036"/>
                  <a:gd name="connsiteY4" fmla="*/ 1270520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1164954 w 1292036"/>
                  <a:gd name="connsiteY4" fmla="*/ 890844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1164954 w 1292036"/>
                  <a:gd name="connsiteY4" fmla="*/ 890844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1164954 w 1292036"/>
                  <a:gd name="connsiteY4" fmla="*/ 890844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169456"/>
                  <a:gd name="connsiteY0" fmla="*/ 0 h 1481649"/>
                  <a:gd name="connsiteX1" fmla="*/ 98681 w 1169456"/>
                  <a:gd name="connsiteY1" fmla="*/ 201105 h 1481649"/>
                  <a:gd name="connsiteX2" fmla="*/ 783454 w 1169456"/>
                  <a:gd name="connsiteY2" fmla="*/ 225549 h 1481649"/>
                  <a:gd name="connsiteX3" fmla="*/ 354557 w 1169456"/>
                  <a:gd name="connsiteY3" fmla="*/ 792368 h 1481649"/>
                  <a:gd name="connsiteX4" fmla="*/ 1164954 w 1169456"/>
                  <a:gd name="connsiteY4" fmla="*/ 890844 h 1481649"/>
                  <a:gd name="connsiteX5" fmla="*/ 655299 w 1169456"/>
                  <a:gd name="connsiteY5" fmla="*/ 1481649 h 1481649"/>
                  <a:gd name="connsiteX0" fmla="*/ 1271 w 1196146"/>
                  <a:gd name="connsiteY0" fmla="*/ 0 h 1620866"/>
                  <a:gd name="connsiteX1" fmla="*/ 98681 w 1196146"/>
                  <a:gd name="connsiteY1" fmla="*/ 201105 h 1620866"/>
                  <a:gd name="connsiteX2" fmla="*/ 783454 w 1196146"/>
                  <a:gd name="connsiteY2" fmla="*/ 225549 h 1620866"/>
                  <a:gd name="connsiteX3" fmla="*/ 354557 w 1196146"/>
                  <a:gd name="connsiteY3" fmla="*/ 792368 h 1620866"/>
                  <a:gd name="connsiteX4" fmla="*/ 1164954 w 1196146"/>
                  <a:gd name="connsiteY4" fmla="*/ 890844 h 1620866"/>
                  <a:gd name="connsiteX5" fmla="*/ 1161620 w 1196146"/>
                  <a:gd name="connsiteY5" fmla="*/ 1620866 h 162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6146" h="1620866">
                    <a:moveTo>
                      <a:pt x="1271" y="0"/>
                    </a:moveTo>
                    <a:cubicBezTo>
                      <a:pt x="6770" y="73319"/>
                      <a:pt x="-31683" y="163514"/>
                      <a:pt x="98681" y="201105"/>
                    </a:cubicBezTo>
                    <a:cubicBezTo>
                      <a:pt x="229045" y="238696"/>
                      <a:pt x="783002" y="-227362"/>
                      <a:pt x="783454" y="225549"/>
                    </a:cubicBezTo>
                    <a:cubicBezTo>
                      <a:pt x="783906" y="678460"/>
                      <a:pt x="227684" y="441023"/>
                      <a:pt x="354557" y="792368"/>
                    </a:cubicBezTo>
                    <a:cubicBezTo>
                      <a:pt x="481430" y="1143713"/>
                      <a:pt x="1030444" y="752761"/>
                      <a:pt x="1164954" y="890844"/>
                    </a:cubicBezTo>
                    <a:cubicBezTo>
                      <a:pt x="1299465" y="1028927"/>
                      <a:pt x="941779" y="1562271"/>
                      <a:pt x="1161620" y="1620866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Oval 239">
                <a:extLst>
                  <a:ext uri="{FF2B5EF4-FFF2-40B4-BE49-F238E27FC236}">
                    <a16:creationId xmlns:a16="http://schemas.microsoft.com/office/drawing/2014/main" id="{BFBC9D45-E6A6-C089-29C7-6A958B0F0100}"/>
                  </a:ext>
                </a:extLst>
              </p:cNvPr>
              <p:cNvSpPr/>
              <p:nvPr/>
            </p:nvSpPr>
            <p:spPr>
              <a:xfrm rot="908159">
                <a:off x="7370500" y="2669676"/>
                <a:ext cx="506151" cy="927847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Oval 240">
                <a:extLst>
                  <a:ext uri="{FF2B5EF4-FFF2-40B4-BE49-F238E27FC236}">
                    <a16:creationId xmlns:a16="http://schemas.microsoft.com/office/drawing/2014/main" id="{2730C951-131F-E3EE-5D8C-41D9EE388F03}"/>
                  </a:ext>
                </a:extLst>
              </p:cNvPr>
              <p:cNvSpPr/>
              <p:nvPr/>
            </p:nvSpPr>
            <p:spPr>
              <a:xfrm rot="18651768">
                <a:off x="8089542" y="2516144"/>
                <a:ext cx="506151" cy="927847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Oval 241">
                <a:extLst>
                  <a:ext uri="{FF2B5EF4-FFF2-40B4-BE49-F238E27FC236}">
                    <a16:creationId xmlns:a16="http://schemas.microsoft.com/office/drawing/2014/main" id="{B082A00E-6C54-3CFE-5EC4-46DEDA103E78}"/>
                  </a:ext>
                </a:extLst>
              </p:cNvPr>
              <p:cNvSpPr/>
              <p:nvPr/>
            </p:nvSpPr>
            <p:spPr>
              <a:xfrm rot="1513470">
                <a:off x="8374626" y="3412509"/>
                <a:ext cx="380770" cy="68909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Oval 242">
                <a:extLst>
                  <a:ext uri="{FF2B5EF4-FFF2-40B4-BE49-F238E27FC236}">
                    <a16:creationId xmlns:a16="http://schemas.microsoft.com/office/drawing/2014/main" id="{45B086BE-45E4-8BF0-452C-B4A8CD370BF9}"/>
                  </a:ext>
                </a:extLst>
              </p:cNvPr>
              <p:cNvSpPr/>
              <p:nvPr/>
            </p:nvSpPr>
            <p:spPr>
              <a:xfrm rot="17808880">
                <a:off x="9002910" y="3707754"/>
                <a:ext cx="506151" cy="129261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Oval 243">
                <a:extLst>
                  <a:ext uri="{FF2B5EF4-FFF2-40B4-BE49-F238E27FC236}">
                    <a16:creationId xmlns:a16="http://schemas.microsoft.com/office/drawing/2014/main" id="{321C420F-5DE2-DE1E-91D9-E8D28EE88945}"/>
                  </a:ext>
                </a:extLst>
              </p:cNvPr>
              <p:cNvSpPr/>
              <p:nvPr/>
            </p:nvSpPr>
            <p:spPr>
              <a:xfrm rot="18729351">
                <a:off x="9996235" y="4546748"/>
                <a:ext cx="380770" cy="68909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Oval 244">
                <a:extLst>
                  <a:ext uri="{FF2B5EF4-FFF2-40B4-BE49-F238E27FC236}">
                    <a16:creationId xmlns:a16="http://schemas.microsoft.com/office/drawing/2014/main" id="{99390391-EDEE-84D8-9B29-4088E7B8B483}"/>
                  </a:ext>
                </a:extLst>
              </p:cNvPr>
              <p:cNvSpPr/>
              <p:nvPr/>
            </p:nvSpPr>
            <p:spPr>
              <a:xfrm rot="20771402">
                <a:off x="10379433" y="5152520"/>
                <a:ext cx="380770" cy="68909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roup 245">
              <a:extLst>
                <a:ext uri="{FF2B5EF4-FFF2-40B4-BE49-F238E27FC236}">
                  <a16:creationId xmlns:a16="http://schemas.microsoft.com/office/drawing/2014/main" id="{5F327492-1A1B-26F1-16FE-74BB8DA9F2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7966638" flipH="1">
              <a:off x="5478463" y="1870075"/>
              <a:ext cx="947737" cy="938213"/>
              <a:chOff x="7370500" y="2619156"/>
              <a:chExt cx="4155225" cy="4171187"/>
            </a:xfrm>
          </p:grpSpPr>
          <p:sp>
            <p:nvSpPr>
              <p:cNvPr id="175" name="Freeform 78">
                <a:extLst>
                  <a:ext uri="{FF2B5EF4-FFF2-40B4-BE49-F238E27FC236}">
                    <a16:creationId xmlns:a16="http://schemas.microsoft.com/office/drawing/2014/main" id="{08169663-1176-41B1-7F9F-405C70CBC636}"/>
                  </a:ext>
                </a:extLst>
              </p:cNvPr>
              <p:cNvSpPr/>
              <p:nvPr/>
            </p:nvSpPr>
            <p:spPr>
              <a:xfrm>
                <a:off x="7827462" y="2618229"/>
                <a:ext cx="167044" cy="176444"/>
              </a:xfrm>
              <a:custGeom>
                <a:avLst/>
                <a:gdLst>
                  <a:gd name="connsiteX0" fmla="*/ 0 w 161365"/>
                  <a:gd name="connsiteY0" fmla="*/ 177832 h 177832"/>
                  <a:gd name="connsiteX1" fmla="*/ 94130 w 161365"/>
                  <a:gd name="connsiteY1" fmla="*/ 3020 h 177832"/>
                  <a:gd name="connsiteX2" fmla="*/ 161365 w 161365"/>
                  <a:gd name="connsiteY2" fmla="*/ 83703 h 177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65" h="177832">
                    <a:moveTo>
                      <a:pt x="0" y="177832"/>
                    </a:moveTo>
                    <a:cubicBezTo>
                      <a:pt x="33618" y="98270"/>
                      <a:pt x="67236" y="18708"/>
                      <a:pt x="94130" y="3020"/>
                    </a:cubicBezTo>
                    <a:cubicBezTo>
                      <a:pt x="121024" y="-12668"/>
                      <a:pt x="141194" y="35517"/>
                      <a:pt x="161365" y="83703"/>
                    </a:cubicBezTo>
                  </a:path>
                </a:pathLst>
              </a:custGeom>
              <a:noFill/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0E9041B5-F429-725C-4B55-720CC25270B9}"/>
                  </a:ext>
                </a:extLst>
              </p:cNvPr>
              <p:cNvSpPr/>
              <p:nvPr/>
            </p:nvSpPr>
            <p:spPr>
              <a:xfrm>
                <a:off x="8695003" y="3278392"/>
                <a:ext cx="62639" cy="162328"/>
              </a:xfrm>
              <a:custGeom>
                <a:avLst/>
                <a:gdLst>
                  <a:gd name="connsiteX0" fmla="*/ 0 w 49056"/>
                  <a:gd name="connsiteY0" fmla="*/ 0 h 126459"/>
                  <a:gd name="connsiteX1" fmla="*/ 48639 w 49056"/>
                  <a:gd name="connsiteY1" fmla="*/ 72957 h 126459"/>
                  <a:gd name="connsiteX2" fmla="*/ 19456 w 49056"/>
                  <a:gd name="connsiteY2" fmla="*/ 126459 h 12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56" h="126459">
                    <a:moveTo>
                      <a:pt x="0" y="0"/>
                    </a:moveTo>
                    <a:cubicBezTo>
                      <a:pt x="22698" y="25940"/>
                      <a:pt x="45396" y="51881"/>
                      <a:pt x="48639" y="72957"/>
                    </a:cubicBezTo>
                    <a:cubicBezTo>
                      <a:pt x="51882" y="94033"/>
                      <a:pt x="35669" y="110246"/>
                      <a:pt x="19456" y="126459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Freeform 80">
                <a:extLst>
                  <a:ext uri="{FF2B5EF4-FFF2-40B4-BE49-F238E27FC236}">
                    <a16:creationId xmlns:a16="http://schemas.microsoft.com/office/drawing/2014/main" id="{7F2D525C-EC86-725C-7F05-33782847D394}"/>
                  </a:ext>
                </a:extLst>
              </p:cNvPr>
              <p:cNvSpPr/>
              <p:nvPr/>
            </p:nvSpPr>
            <p:spPr>
              <a:xfrm>
                <a:off x="8573327" y="3996210"/>
                <a:ext cx="153124" cy="49407"/>
              </a:xfrm>
              <a:custGeom>
                <a:avLst/>
                <a:gdLst>
                  <a:gd name="connsiteX0" fmla="*/ 0 w 152400"/>
                  <a:gd name="connsiteY0" fmla="*/ 62712 h 62712"/>
                  <a:gd name="connsiteX1" fmla="*/ 101600 w 152400"/>
                  <a:gd name="connsiteY1" fmla="*/ 189 h 62712"/>
                  <a:gd name="connsiteX2" fmla="*/ 152400 w 152400"/>
                  <a:gd name="connsiteY2" fmla="*/ 47082 h 6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62712">
                    <a:moveTo>
                      <a:pt x="0" y="62712"/>
                    </a:moveTo>
                    <a:cubicBezTo>
                      <a:pt x="38100" y="32753"/>
                      <a:pt x="76200" y="2794"/>
                      <a:pt x="101600" y="189"/>
                    </a:cubicBezTo>
                    <a:cubicBezTo>
                      <a:pt x="127000" y="-2416"/>
                      <a:pt x="139700" y="22333"/>
                      <a:pt x="152400" y="47082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Freeform 81">
                <a:extLst>
                  <a:ext uri="{FF2B5EF4-FFF2-40B4-BE49-F238E27FC236}">
                    <a16:creationId xmlns:a16="http://schemas.microsoft.com/office/drawing/2014/main" id="{DF522184-8B50-AC6E-C52E-9E1224D05629}"/>
                  </a:ext>
                </a:extLst>
              </p:cNvPr>
              <p:cNvSpPr/>
              <p:nvPr/>
            </p:nvSpPr>
            <p:spPr>
              <a:xfrm>
                <a:off x="9823437" y="4632960"/>
                <a:ext cx="125283" cy="77634"/>
              </a:xfrm>
              <a:custGeom>
                <a:avLst/>
                <a:gdLst>
                  <a:gd name="connsiteX0" fmla="*/ 0 w 121139"/>
                  <a:gd name="connsiteY0" fmla="*/ 3907 h 74246"/>
                  <a:gd name="connsiteX1" fmla="*/ 82062 w 121139"/>
                  <a:gd name="connsiteY1" fmla="*/ 7815 h 74246"/>
                  <a:gd name="connsiteX2" fmla="*/ 121139 w 121139"/>
                  <a:gd name="connsiteY2" fmla="*/ 74246 h 74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139" h="74246">
                    <a:moveTo>
                      <a:pt x="0" y="3907"/>
                    </a:moveTo>
                    <a:cubicBezTo>
                      <a:pt x="30936" y="-1"/>
                      <a:pt x="61872" y="-3908"/>
                      <a:pt x="82062" y="7815"/>
                    </a:cubicBezTo>
                    <a:cubicBezTo>
                      <a:pt x="102252" y="19538"/>
                      <a:pt x="111695" y="46892"/>
                      <a:pt x="121139" y="74246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Freeform 82">
                <a:extLst>
                  <a:ext uri="{FF2B5EF4-FFF2-40B4-BE49-F238E27FC236}">
                    <a16:creationId xmlns:a16="http://schemas.microsoft.com/office/drawing/2014/main" id="{D11A309A-B12C-810D-6C3A-0951CAF21200}"/>
                  </a:ext>
                </a:extLst>
              </p:cNvPr>
              <p:cNvSpPr/>
              <p:nvPr/>
            </p:nvSpPr>
            <p:spPr>
              <a:xfrm>
                <a:off x="10411014" y="5091239"/>
                <a:ext cx="62644" cy="105870"/>
              </a:xfrm>
              <a:custGeom>
                <a:avLst/>
                <a:gdLst>
                  <a:gd name="connsiteX0" fmla="*/ 0 w 58615"/>
                  <a:gd name="connsiteY0" fmla="*/ 0 h 101600"/>
                  <a:gd name="connsiteX1" fmla="*/ 46892 w 58615"/>
                  <a:gd name="connsiteY1" fmla="*/ 42985 h 101600"/>
                  <a:gd name="connsiteX2" fmla="*/ 58615 w 58615"/>
                  <a:gd name="connsiteY2" fmla="*/ 1016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615" h="101600">
                    <a:moveTo>
                      <a:pt x="0" y="0"/>
                    </a:moveTo>
                    <a:cubicBezTo>
                      <a:pt x="18561" y="13026"/>
                      <a:pt x="37123" y="26052"/>
                      <a:pt x="46892" y="42985"/>
                    </a:cubicBezTo>
                    <a:cubicBezTo>
                      <a:pt x="56661" y="59918"/>
                      <a:pt x="57638" y="80759"/>
                      <a:pt x="58615" y="101600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Freeform 83">
                <a:extLst>
                  <a:ext uri="{FF2B5EF4-FFF2-40B4-BE49-F238E27FC236}">
                    <a16:creationId xmlns:a16="http://schemas.microsoft.com/office/drawing/2014/main" id="{A891F2F1-E00A-E08D-74F2-8CAAB2CF3A06}"/>
                  </a:ext>
                </a:extLst>
              </p:cNvPr>
              <p:cNvSpPr/>
              <p:nvPr/>
            </p:nvSpPr>
            <p:spPr>
              <a:xfrm>
                <a:off x="10615984" y="5749603"/>
                <a:ext cx="918744" cy="1037505"/>
              </a:xfrm>
              <a:custGeom>
                <a:avLst/>
                <a:gdLst>
                  <a:gd name="connsiteX0" fmla="*/ 218362 w 1013355"/>
                  <a:gd name="connsiteY0" fmla="*/ 0 h 1127225"/>
                  <a:gd name="connsiteX1" fmla="*/ 315772 w 1013355"/>
                  <a:gd name="connsiteY1" fmla="*/ 201105 h 1127225"/>
                  <a:gd name="connsiteX2" fmla="*/ 736836 w 1013355"/>
                  <a:gd name="connsiteY2" fmla="*/ 326796 h 1127225"/>
                  <a:gd name="connsiteX3" fmla="*/ 677133 w 1013355"/>
                  <a:gd name="connsiteY3" fmla="*/ 716437 h 1127225"/>
                  <a:gd name="connsiteX4" fmla="*/ 32968 w 1013355"/>
                  <a:gd name="connsiteY4" fmla="*/ 782425 h 1127225"/>
                  <a:gd name="connsiteX5" fmla="*/ 190081 w 1013355"/>
                  <a:gd name="connsiteY5" fmla="*/ 1118648 h 1127225"/>
                  <a:gd name="connsiteX6" fmla="*/ 1013355 w 1013355"/>
                  <a:gd name="connsiteY6" fmla="*/ 1065229 h 1127225"/>
                  <a:gd name="connsiteX0" fmla="*/ 236229 w 1526994"/>
                  <a:gd name="connsiteY0" fmla="*/ 0 h 1470217"/>
                  <a:gd name="connsiteX1" fmla="*/ 333639 w 1526994"/>
                  <a:gd name="connsiteY1" fmla="*/ 201105 h 1470217"/>
                  <a:gd name="connsiteX2" fmla="*/ 754703 w 1526994"/>
                  <a:gd name="connsiteY2" fmla="*/ 326796 h 1470217"/>
                  <a:gd name="connsiteX3" fmla="*/ 695000 w 1526994"/>
                  <a:gd name="connsiteY3" fmla="*/ 716437 h 1470217"/>
                  <a:gd name="connsiteX4" fmla="*/ 50835 w 1526994"/>
                  <a:gd name="connsiteY4" fmla="*/ 782425 h 1470217"/>
                  <a:gd name="connsiteX5" fmla="*/ 207948 w 1526994"/>
                  <a:gd name="connsiteY5" fmla="*/ 1118648 h 1470217"/>
                  <a:gd name="connsiteX6" fmla="*/ 1526994 w 1526994"/>
                  <a:gd name="connsiteY6" fmla="*/ 1470217 h 1470217"/>
                  <a:gd name="connsiteX0" fmla="*/ 214764 w 1505529"/>
                  <a:gd name="connsiteY0" fmla="*/ 0 h 1497286"/>
                  <a:gd name="connsiteX1" fmla="*/ 312174 w 1505529"/>
                  <a:gd name="connsiteY1" fmla="*/ 201105 h 1497286"/>
                  <a:gd name="connsiteX2" fmla="*/ 733238 w 1505529"/>
                  <a:gd name="connsiteY2" fmla="*/ 326796 h 1497286"/>
                  <a:gd name="connsiteX3" fmla="*/ 673535 w 1505529"/>
                  <a:gd name="connsiteY3" fmla="*/ 716437 h 1497286"/>
                  <a:gd name="connsiteX4" fmla="*/ 29370 w 1505529"/>
                  <a:gd name="connsiteY4" fmla="*/ 782425 h 1497286"/>
                  <a:gd name="connsiteX5" fmla="*/ 186483 w 1505529"/>
                  <a:gd name="connsiteY5" fmla="*/ 1118648 h 1497286"/>
                  <a:gd name="connsiteX6" fmla="*/ 868792 w 1505529"/>
                  <a:gd name="connsiteY6" fmla="*/ 1481649 h 1497286"/>
                  <a:gd name="connsiteX7" fmla="*/ 1505529 w 1505529"/>
                  <a:gd name="connsiteY7" fmla="*/ 1470217 h 1497286"/>
                  <a:gd name="connsiteX0" fmla="*/ 28886 w 1319651"/>
                  <a:gd name="connsiteY0" fmla="*/ 0 h 1497286"/>
                  <a:gd name="connsiteX1" fmla="*/ 126296 w 1319651"/>
                  <a:gd name="connsiteY1" fmla="*/ 201105 h 1497286"/>
                  <a:gd name="connsiteX2" fmla="*/ 547360 w 1319651"/>
                  <a:gd name="connsiteY2" fmla="*/ 326796 h 1497286"/>
                  <a:gd name="connsiteX3" fmla="*/ 487657 w 1319651"/>
                  <a:gd name="connsiteY3" fmla="*/ 716437 h 1497286"/>
                  <a:gd name="connsiteX4" fmla="*/ 560779 w 1319651"/>
                  <a:gd name="connsiteY4" fmla="*/ 1022888 h 1497286"/>
                  <a:gd name="connsiteX5" fmla="*/ 605 w 1319651"/>
                  <a:gd name="connsiteY5" fmla="*/ 1118648 h 1497286"/>
                  <a:gd name="connsiteX6" fmla="*/ 682914 w 1319651"/>
                  <a:gd name="connsiteY6" fmla="*/ 1481649 h 1497286"/>
                  <a:gd name="connsiteX7" fmla="*/ 1319651 w 1319651"/>
                  <a:gd name="connsiteY7" fmla="*/ 1470217 h 1497286"/>
                  <a:gd name="connsiteX0" fmla="*/ 0 w 1290765"/>
                  <a:gd name="connsiteY0" fmla="*/ 0 h 1497286"/>
                  <a:gd name="connsiteX1" fmla="*/ 97410 w 1290765"/>
                  <a:gd name="connsiteY1" fmla="*/ 201105 h 1497286"/>
                  <a:gd name="connsiteX2" fmla="*/ 518474 w 1290765"/>
                  <a:gd name="connsiteY2" fmla="*/ 326796 h 1497286"/>
                  <a:gd name="connsiteX3" fmla="*/ 458771 w 1290765"/>
                  <a:gd name="connsiteY3" fmla="*/ 716437 h 1497286"/>
                  <a:gd name="connsiteX4" fmla="*/ 531893 w 1290765"/>
                  <a:gd name="connsiteY4" fmla="*/ 1022888 h 1497286"/>
                  <a:gd name="connsiteX5" fmla="*/ 720653 w 1290765"/>
                  <a:gd name="connsiteY5" fmla="*/ 1270520 h 1497286"/>
                  <a:gd name="connsiteX6" fmla="*/ 654028 w 1290765"/>
                  <a:gd name="connsiteY6" fmla="*/ 1481649 h 1497286"/>
                  <a:gd name="connsiteX7" fmla="*/ 1290765 w 1290765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460042 w 1292036"/>
                  <a:gd name="connsiteY3" fmla="*/ 716437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460042 w 1292036"/>
                  <a:gd name="connsiteY3" fmla="*/ 716437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533164 w 1292036"/>
                  <a:gd name="connsiteY4" fmla="*/ 1022888 h 1497286"/>
                  <a:gd name="connsiteX5" fmla="*/ 721924 w 1292036"/>
                  <a:gd name="connsiteY5" fmla="*/ 1270520 h 1497286"/>
                  <a:gd name="connsiteX6" fmla="*/ 655299 w 1292036"/>
                  <a:gd name="connsiteY6" fmla="*/ 1481649 h 1497286"/>
                  <a:gd name="connsiteX7" fmla="*/ 1292036 w 1292036"/>
                  <a:gd name="connsiteY7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721924 w 1292036"/>
                  <a:gd name="connsiteY4" fmla="*/ 1270520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1164954 w 1292036"/>
                  <a:gd name="connsiteY4" fmla="*/ 890844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1164954 w 1292036"/>
                  <a:gd name="connsiteY4" fmla="*/ 890844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292036"/>
                  <a:gd name="connsiteY0" fmla="*/ 0 h 1497286"/>
                  <a:gd name="connsiteX1" fmla="*/ 98681 w 1292036"/>
                  <a:gd name="connsiteY1" fmla="*/ 201105 h 1497286"/>
                  <a:gd name="connsiteX2" fmla="*/ 783454 w 1292036"/>
                  <a:gd name="connsiteY2" fmla="*/ 225549 h 1497286"/>
                  <a:gd name="connsiteX3" fmla="*/ 354557 w 1292036"/>
                  <a:gd name="connsiteY3" fmla="*/ 792368 h 1497286"/>
                  <a:gd name="connsiteX4" fmla="*/ 1164954 w 1292036"/>
                  <a:gd name="connsiteY4" fmla="*/ 890844 h 1497286"/>
                  <a:gd name="connsiteX5" fmla="*/ 655299 w 1292036"/>
                  <a:gd name="connsiteY5" fmla="*/ 1481649 h 1497286"/>
                  <a:gd name="connsiteX6" fmla="*/ 1292036 w 1292036"/>
                  <a:gd name="connsiteY6" fmla="*/ 1470217 h 1497286"/>
                  <a:gd name="connsiteX0" fmla="*/ 1271 w 1169456"/>
                  <a:gd name="connsiteY0" fmla="*/ 0 h 1481649"/>
                  <a:gd name="connsiteX1" fmla="*/ 98681 w 1169456"/>
                  <a:gd name="connsiteY1" fmla="*/ 201105 h 1481649"/>
                  <a:gd name="connsiteX2" fmla="*/ 783454 w 1169456"/>
                  <a:gd name="connsiteY2" fmla="*/ 225549 h 1481649"/>
                  <a:gd name="connsiteX3" fmla="*/ 354557 w 1169456"/>
                  <a:gd name="connsiteY3" fmla="*/ 792368 h 1481649"/>
                  <a:gd name="connsiteX4" fmla="*/ 1164954 w 1169456"/>
                  <a:gd name="connsiteY4" fmla="*/ 890844 h 1481649"/>
                  <a:gd name="connsiteX5" fmla="*/ 655299 w 1169456"/>
                  <a:gd name="connsiteY5" fmla="*/ 1481649 h 1481649"/>
                  <a:gd name="connsiteX0" fmla="*/ 1271 w 1196146"/>
                  <a:gd name="connsiteY0" fmla="*/ 0 h 1620866"/>
                  <a:gd name="connsiteX1" fmla="*/ 98681 w 1196146"/>
                  <a:gd name="connsiteY1" fmla="*/ 201105 h 1620866"/>
                  <a:gd name="connsiteX2" fmla="*/ 783454 w 1196146"/>
                  <a:gd name="connsiteY2" fmla="*/ 225549 h 1620866"/>
                  <a:gd name="connsiteX3" fmla="*/ 354557 w 1196146"/>
                  <a:gd name="connsiteY3" fmla="*/ 792368 h 1620866"/>
                  <a:gd name="connsiteX4" fmla="*/ 1164954 w 1196146"/>
                  <a:gd name="connsiteY4" fmla="*/ 890844 h 1620866"/>
                  <a:gd name="connsiteX5" fmla="*/ 1161620 w 1196146"/>
                  <a:gd name="connsiteY5" fmla="*/ 1620866 h 162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6146" h="1620866">
                    <a:moveTo>
                      <a:pt x="1271" y="0"/>
                    </a:moveTo>
                    <a:cubicBezTo>
                      <a:pt x="6770" y="73319"/>
                      <a:pt x="-31683" y="163514"/>
                      <a:pt x="98681" y="201105"/>
                    </a:cubicBezTo>
                    <a:cubicBezTo>
                      <a:pt x="229045" y="238696"/>
                      <a:pt x="783002" y="-227362"/>
                      <a:pt x="783454" y="225549"/>
                    </a:cubicBezTo>
                    <a:cubicBezTo>
                      <a:pt x="783906" y="678460"/>
                      <a:pt x="227684" y="441023"/>
                      <a:pt x="354557" y="792368"/>
                    </a:cubicBezTo>
                    <a:cubicBezTo>
                      <a:pt x="481430" y="1143713"/>
                      <a:pt x="1030444" y="752761"/>
                      <a:pt x="1164954" y="890844"/>
                    </a:cubicBezTo>
                    <a:cubicBezTo>
                      <a:pt x="1299465" y="1028927"/>
                      <a:pt x="941779" y="1562271"/>
                      <a:pt x="1161620" y="1620866"/>
                    </a:cubicBezTo>
                  </a:path>
                </a:pathLst>
              </a:custGeom>
              <a:noFill/>
              <a:ln w="9525" cap="rnd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Oval 252">
                <a:extLst>
                  <a:ext uri="{FF2B5EF4-FFF2-40B4-BE49-F238E27FC236}">
                    <a16:creationId xmlns:a16="http://schemas.microsoft.com/office/drawing/2014/main" id="{DE8D4C55-5013-4863-CE7D-10F4CC6118A3}"/>
                  </a:ext>
                </a:extLst>
              </p:cNvPr>
              <p:cNvSpPr/>
              <p:nvPr/>
            </p:nvSpPr>
            <p:spPr>
              <a:xfrm rot="908159">
                <a:off x="7370500" y="2669676"/>
                <a:ext cx="506151" cy="927847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Oval 253">
                <a:extLst>
                  <a:ext uri="{FF2B5EF4-FFF2-40B4-BE49-F238E27FC236}">
                    <a16:creationId xmlns:a16="http://schemas.microsoft.com/office/drawing/2014/main" id="{DB3F9D75-F253-78F9-B8D8-454BEA9A9A56}"/>
                  </a:ext>
                </a:extLst>
              </p:cNvPr>
              <p:cNvSpPr/>
              <p:nvPr/>
            </p:nvSpPr>
            <p:spPr>
              <a:xfrm rot="18651768">
                <a:off x="8089542" y="2516144"/>
                <a:ext cx="506151" cy="927847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Oval 254">
                <a:extLst>
                  <a:ext uri="{FF2B5EF4-FFF2-40B4-BE49-F238E27FC236}">
                    <a16:creationId xmlns:a16="http://schemas.microsoft.com/office/drawing/2014/main" id="{9DBA87A4-35D1-DB0C-0A0A-A1274940D1E5}"/>
                  </a:ext>
                </a:extLst>
              </p:cNvPr>
              <p:cNvSpPr/>
              <p:nvPr/>
            </p:nvSpPr>
            <p:spPr>
              <a:xfrm rot="1513470">
                <a:off x="8374626" y="3412509"/>
                <a:ext cx="380770" cy="68909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Oval 255">
                <a:extLst>
                  <a:ext uri="{FF2B5EF4-FFF2-40B4-BE49-F238E27FC236}">
                    <a16:creationId xmlns:a16="http://schemas.microsoft.com/office/drawing/2014/main" id="{3FEE7D33-3F55-B452-C2C8-02057465FD40}"/>
                  </a:ext>
                </a:extLst>
              </p:cNvPr>
              <p:cNvSpPr/>
              <p:nvPr/>
            </p:nvSpPr>
            <p:spPr>
              <a:xfrm rot="17808880">
                <a:off x="9002910" y="3707754"/>
                <a:ext cx="506151" cy="129261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Oval 256">
                <a:extLst>
                  <a:ext uri="{FF2B5EF4-FFF2-40B4-BE49-F238E27FC236}">
                    <a16:creationId xmlns:a16="http://schemas.microsoft.com/office/drawing/2014/main" id="{58F71BDE-A8E3-6499-88A3-7919E60B7A6A}"/>
                  </a:ext>
                </a:extLst>
              </p:cNvPr>
              <p:cNvSpPr/>
              <p:nvPr/>
            </p:nvSpPr>
            <p:spPr>
              <a:xfrm rot="18729351">
                <a:off x="9996235" y="4546748"/>
                <a:ext cx="380770" cy="68909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Oval 257">
                <a:extLst>
                  <a:ext uri="{FF2B5EF4-FFF2-40B4-BE49-F238E27FC236}">
                    <a16:creationId xmlns:a16="http://schemas.microsoft.com/office/drawing/2014/main" id="{0E91A81D-5868-C97E-B27B-256FA4D0C80A}"/>
                  </a:ext>
                </a:extLst>
              </p:cNvPr>
              <p:cNvSpPr/>
              <p:nvPr/>
            </p:nvSpPr>
            <p:spPr>
              <a:xfrm rot="20771402">
                <a:off x="10379433" y="5152520"/>
                <a:ext cx="380770" cy="689095"/>
              </a:xfrm>
              <a:prstGeom prst="ellipse">
                <a:avLst/>
              </a:prstGeom>
              <a:gradFill flip="none" rotWithShape="1">
                <a:gsLst>
                  <a:gs pos="8000">
                    <a:srgbClr val="618BA8">
                      <a:lumMod val="60000"/>
                      <a:lumOff val="40000"/>
                    </a:srgbClr>
                  </a:gs>
                  <a:gs pos="76000">
                    <a:srgbClr val="618BA8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618BA8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13" name="Google Shape;1483;p4">
              <a:extLst>
                <a:ext uri="{FF2B5EF4-FFF2-40B4-BE49-F238E27FC236}">
                  <a16:creationId xmlns:a16="http://schemas.microsoft.com/office/drawing/2014/main" id="{58FE51A5-8D0B-2C95-13C9-3EFE23A8089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19725">
              <a:off x="5095081" y="1721645"/>
              <a:ext cx="51117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260">
              <a:extLst>
                <a:ext uri="{FF2B5EF4-FFF2-40B4-BE49-F238E27FC236}">
                  <a16:creationId xmlns:a16="http://schemas.microsoft.com/office/drawing/2014/main" id="{D0233AAD-102D-DF6D-344D-78ECFABDB762}"/>
                </a:ext>
              </a:extLst>
            </p:cNvPr>
            <p:cNvSpPr/>
            <p:nvPr/>
          </p:nvSpPr>
          <p:spPr bwMode="auto">
            <a:xfrm>
              <a:off x="5507038" y="4743634"/>
              <a:ext cx="779462" cy="790575"/>
            </a:xfrm>
            <a:prstGeom prst="ellipse">
              <a:avLst/>
            </a:prstGeom>
            <a:solidFill>
              <a:srgbClr val="618BA8">
                <a:lumMod val="40000"/>
                <a:lumOff val="60000"/>
              </a:srgbClr>
            </a:solidFill>
            <a:ln w="12700" cap="flat" cmpd="sng" algn="ctr">
              <a:solidFill>
                <a:srgbClr val="618BA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Oval 261">
              <a:extLst>
                <a:ext uri="{FF2B5EF4-FFF2-40B4-BE49-F238E27FC236}">
                  <a16:creationId xmlns:a16="http://schemas.microsoft.com/office/drawing/2014/main" id="{0C8DD70E-9BC3-0E4A-CAD8-0B4073816AB9}"/>
                </a:ext>
              </a:extLst>
            </p:cNvPr>
            <p:cNvSpPr/>
            <p:nvPr/>
          </p:nvSpPr>
          <p:spPr bwMode="auto">
            <a:xfrm>
              <a:off x="5565775" y="4803959"/>
              <a:ext cx="661988" cy="669925"/>
            </a:xfrm>
            <a:prstGeom prst="ellipse">
              <a:avLst/>
            </a:prstGeom>
            <a:solidFill>
              <a:srgbClr val="618BA8">
                <a:alpha val="80000"/>
              </a:srgbClr>
            </a:solidFill>
            <a:ln w="12700" cap="flat" cmpd="sng" algn="ctr">
              <a:solidFill>
                <a:srgbClr val="618BA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Rounded Rectangle 152">
              <a:extLst>
                <a:ext uri="{FF2B5EF4-FFF2-40B4-BE49-F238E27FC236}">
                  <a16:creationId xmlns:a16="http://schemas.microsoft.com/office/drawing/2014/main" id="{9989D45F-D4D0-E94C-FA7D-1EF205A6284B}"/>
                </a:ext>
              </a:extLst>
            </p:cNvPr>
            <p:cNvSpPr/>
            <p:nvPr/>
          </p:nvSpPr>
          <p:spPr bwMode="auto">
            <a:xfrm>
              <a:off x="5692775" y="5010334"/>
              <a:ext cx="185738" cy="65087"/>
            </a:xfrm>
            <a:prstGeom prst="roundRect">
              <a:avLst>
                <a:gd name="adj" fmla="val 40841"/>
              </a:avLst>
            </a:prstGeom>
            <a:solidFill>
              <a:srgbClr val="C4D8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ounded Rectangle 153">
              <a:extLst>
                <a:ext uri="{FF2B5EF4-FFF2-40B4-BE49-F238E27FC236}">
                  <a16:creationId xmlns:a16="http://schemas.microsoft.com/office/drawing/2014/main" id="{2200249F-0565-C753-C020-6C2A070491D2}"/>
                </a:ext>
              </a:extLst>
            </p:cNvPr>
            <p:cNvSpPr/>
            <p:nvPr/>
          </p:nvSpPr>
          <p:spPr bwMode="auto">
            <a:xfrm>
              <a:off x="5641975" y="5105584"/>
              <a:ext cx="184150" cy="66675"/>
            </a:xfrm>
            <a:prstGeom prst="roundRect">
              <a:avLst>
                <a:gd name="adj" fmla="val 40841"/>
              </a:avLst>
            </a:prstGeom>
            <a:solidFill>
              <a:srgbClr val="C4D8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Rounded Rectangle 154">
              <a:extLst>
                <a:ext uri="{FF2B5EF4-FFF2-40B4-BE49-F238E27FC236}">
                  <a16:creationId xmlns:a16="http://schemas.microsoft.com/office/drawing/2014/main" id="{EEFDE6FB-61BD-5F9E-328B-DDBBB96BF3E8}"/>
                </a:ext>
              </a:extLst>
            </p:cNvPr>
            <p:cNvSpPr/>
            <p:nvPr/>
          </p:nvSpPr>
          <p:spPr bwMode="auto">
            <a:xfrm>
              <a:off x="5959475" y="5103996"/>
              <a:ext cx="185738" cy="66675"/>
            </a:xfrm>
            <a:prstGeom prst="roundRect">
              <a:avLst>
                <a:gd name="adj" fmla="val 40841"/>
              </a:avLst>
            </a:prstGeom>
            <a:solidFill>
              <a:srgbClr val="C4D8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Rounded Rectangle 155">
              <a:extLst>
                <a:ext uri="{FF2B5EF4-FFF2-40B4-BE49-F238E27FC236}">
                  <a16:creationId xmlns:a16="http://schemas.microsoft.com/office/drawing/2014/main" id="{D8AC0451-AE54-576B-7B2D-5FC999550893}"/>
                </a:ext>
              </a:extLst>
            </p:cNvPr>
            <p:cNvSpPr/>
            <p:nvPr/>
          </p:nvSpPr>
          <p:spPr bwMode="auto">
            <a:xfrm>
              <a:off x="5894388" y="5196071"/>
              <a:ext cx="185737" cy="66675"/>
            </a:xfrm>
            <a:prstGeom prst="roundRect">
              <a:avLst>
                <a:gd name="adj" fmla="val 40841"/>
              </a:avLst>
            </a:prstGeom>
            <a:solidFill>
              <a:srgbClr val="C4D8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20" name="Straight Arrow Connector 279">
              <a:extLst>
                <a:ext uri="{FF2B5EF4-FFF2-40B4-BE49-F238E27FC236}">
                  <a16:creationId xmlns:a16="http://schemas.microsoft.com/office/drawing/2014/main" id="{7ED06F49-9AC3-39BF-E68A-4DA76EF929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23038" y="3005138"/>
              <a:ext cx="1587" cy="263525"/>
            </a:xfrm>
            <a:prstGeom prst="straightConnector1">
              <a:avLst/>
            </a:prstGeom>
            <a:noFill/>
            <a:ln w="38100" algn="ctr">
              <a:solidFill>
                <a:srgbClr val="075FA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280">
              <a:extLst>
                <a:ext uri="{FF2B5EF4-FFF2-40B4-BE49-F238E27FC236}">
                  <a16:creationId xmlns:a16="http://schemas.microsoft.com/office/drawing/2014/main" id="{2188CF6D-4942-958C-8F3C-401E4FB9139E}"/>
                </a:ext>
              </a:extLst>
            </p:cNvPr>
            <p:cNvSpPr txBox="1"/>
            <p:nvPr/>
          </p:nvSpPr>
          <p:spPr>
            <a:xfrm>
              <a:off x="6516688" y="2982913"/>
              <a:ext cx="911225" cy="23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Internalisation</a:t>
              </a:r>
            </a:p>
          </p:txBody>
        </p:sp>
        <p:sp>
          <p:nvSpPr>
            <p:cNvPr id="22" name="TextBox 281">
              <a:extLst>
                <a:ext uri="{FF2B5EF4-FFF2-40B4-BE49-F238E27FC236}">
                  <a16:creationId xmlns:a16="http://schemas.microsoft.com/office/drawing/2014/main" id="{CE44174E-3A52-BD7B-1A01-B3C7A6EB83C0}"/>
                </a:ext>
              </a:extLst>
            </p:cNvPr>
            <p:cNvSpPr txBox="1"/>
            <p:nvPr/>
          </p:nvSpPr>
          <p:spPr>
            <a:xfrm>
              <a:off x="5662613" y="4522787"/>
              <a:ext cx="676275" cy="23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lysosome</a:t>
              </a:r>
            </a:p>
          </p:txBody>
        </p:sp>
        <p:grpSp>
          <p:nvGrpSpPr>
            <p:cNvPr id="23" name="Group 282">
              <a:extLst>
                <a:ext uri="{FF2B5EF4-FFF2-40B4-BE49-F238E27FC236}">
                  <a16:creationId xmlns:a16="http://schemas.microsoft.com/office/drawing/2014/main" id="{B1A0490D-2292-49EC-FCFB-AE7995201A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6894084">
              <a:off x="7163594" y="1854994"/>
              <a:ext cx="636587" cy="422275"/>
              <a:chOff x="1519828" y="1905517"/>
              <a:chExt cx="2020306" cy="1377908"/>
            </a:xfrm>
          </p:grpSpPr>
          <p:grpSp>
            <p:nvGrpSpPr>
              <p:cNvPr id="135" name="Group 283">
                <a:extLst>
                  <a:ext uri="{FF2B5EF4-FFF2-40B4-BE49-F238E27FC236}">
                    <a16:creationId xmlns:a16="http://schemas.microsoft.com/office/drawing/2014/main" id="{2108F951-CCDF-B5DF-2174-1A08742919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9828" y="1905517"/>
                <a:ext cx="914400" cy="1232908"/>
                <a:chOff x="1519828" y="1905517"/>
                <a:chExt cx="914400" cy="1232908"/>
              </a:xfrm>
            </p:grpSpPr>
            <p:sp>
              <p:nvSpPr>
                <p:cNvPr id="168" name="Rounded Rectangle 5">
                  <a:extLst>
                    <a:ext uri="{FF2B5EF4-FFF2-40B4-BE49-F238E27FC236}">
                      <a16:creationId xmlns:a16="http://schemas.microsoft.com/office/drawing/2014/main" id="{04B43816-A87C-0FCD-FC84-2BC6F90B38A5}"/>
                    </a:ext>
                  </a:extLst>
                </p:cNvPr>
                <p:cNvSpPr/>
                <p:nvPr/>
              </p:nvSpPr>
              <p:spPr>
                <a:xfrm rot="19449454">
                  <a:off x="1754570" y="2007424"/>
                  <a:ext cx="151145" cy="300446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9" name="Rounded Rectangle 6">
                  <a:extLst>
                    <a:ext uri="{FF2B5EF4-FFF2-40B4-BE49-F238E27FC236}">
                      <a16:creationId xmlns:a16="http://schemas.microsoft.com/office/drawing/2014/main" id="{04692ABE-CD9E-DBA9-B024-BEAFA6A618AA}"/>
                    </a:ext>
                  </a:extLst>
                </p:cNvPr>
                <p:cNvSpPr/>
                <p:nvPr/>
              </p:nvSpPr>
              <p:spPr>
                <a:xfrm rot="19449454">
                  <a:off x="2011781" y="2283452"/>
                  <a:ext cx="146109" cy="305625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70" name="Straight Connector 318">
                  <a:extLst>
                    <a:ext uri="{FF2B5EF4-FFF2-40B4-BE49-F238E27FC236}">
                      <a16:creationId xmlns:a16="http://schemas.microsoft.com/office/drawing/2014/main" id="{F2145E8A-31DD-7356-FEB9-F458C6C245C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927266" y="2270000"/>
                  <a:ext cx="49762" cy="57106"/>
                </a:xfrm>
                <a:prstGeom prst="line">
                  <a:avLst/>
                </a:prstGeom>
                <a:noFill/>
                <a:ln w="19050" algn="ctr">
                  <a:solidFill>
                    <a:srgbClr val="00298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1" name="Rounded Rectangle 9">
                  <a:extLst>
                    <a:ext uri="{FF2B5EF4-FFF2-40B4-BE49-F238E27FC236}">
                      <a16:creationId xmlns:a16="http://schemas.microsoft.com/office/drawing/2014/main" id="{AC87B678-7382-835A-2BEC-4B84424ED590}"/>
                    </a:ext>
                  </a:extLst>
                </p:cNvPr>
                <p:cNvSpPr/>
                <p:nvPr/>
              </p:nvSpPr>
              <p:spPr>
                <a:xfrm rot="19449454">
                  <a:off x="1934413" y="1907919"/>
                  <a:ext cx="151145" cy="305625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72" name="Rounded Rectangle 10">
                  <a:extLst>
                    <a:ext uri="{FF2B5EF4-FFF2-40B4-BE49-F238E27FC236}">
                      <a16:creationId xmlns:a16="http://schemas.microsoft.com/office/drawing/2014/main" id="{71D61567-BC5C-F7DB-C34B-8138F5EC96BE}"/>
                    </a:ext>
                  </a:extLst>
                </p:cNvPr>
                <p:cNvSpPr/>
                <p:nvPr/>
              </p:nvSpPr>
              <p:spPr>
                <a:xfrm rot="19449454">
                  <a:off x="2185761" y="2187794"/>
                  <a:ext cx="151145" cy="305625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73" name="Straight Connector 321">
                  <a:extLst>
                    <a:ext uri="{FF2B5EF4-FFF2-40B4-BE49-F238E27FC236}">
                      <a16:creationId xmlns:a16="http://schemas.microsoft.com/office/drawing/2014/main" id="{25FA862F-2EFA-BF99-25BF-AF9B50DD5D7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05486" y="2168824"/>
                  <a:ext cx="49762" cy="57106"/>
                </a:xfrm>
                <a:prstGeom prst="line">
                  <a:avLst/>
                </a:prstGeom>
                <a:noFill/>
                <a:ln w="19050" algn="ctr">
                  <a:solidFill>
                    <a:srgbClr val="00298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4" name="Arc 322">
                  <a:extLst>
                    <a:ext uri="{FF2B5EF4-FFF2-40B4-BE49-F238E27FC236}">
                      <a16:creationId xmlns:a16="http://schemas.microsoft.com/office/drawing/2014/main" id="{9042C0D9-58FC-5FC4-AB44-67B229EAAD40}"/>
                    </a:ext>
                  </a:extLst>
                </p:cNvPr>
                <p:cNvSpPr/>
                <p:nvPr/>
              </p:nvSpPr>
              <p:spPr>
                <a:xfrm rot="3527066">
                  <a:off x="1527346" y="2224300"/>
                  <a:ext cx="916881" cy="911909"/>
                </a:xfrm>
                <a:prstGeom prst="arc">
                  <a:avLst>
                    <a:gd name="adj1" fmla="val 16200000"/>
                    <a:gd name="adj2" fmla="val 17848294"/>
                  </a:avLst>
                </a:prstGeom>
                <a:noFill/>
                <a:ln w="6350" cap="flat" cmpd="sng" algn="ctr">
                  <a:solidFill>
                    <a:srgbClr val="002985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36" name="Group 284">
                <a:extLst>
                  <a:ext uri="{FF2B5EF4-FFF2-40B4-BE49-F238E27FC236}">
                    <a16:creationId xmlns:a16="http://schemas.microsoft.com/office/drawing/2014/main" id="{6574B637-D750-C7E6-2A42-4DEDEC337A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625734" y="1912541"/>
                <a:ext cx="914400" cy="1232908"/>
                <a:chOff x="1519828" y="1905517"/>
                <a:chExt cx="914400" cy="1232908"/>
              </a:xfrm>
            </p:grpSpPr>
            <p:sp>
              <p:nvSpPr>
                <p:cNvPr id="161" name="Rounded Rectangle 15">
                  <a:extLst>
                    <a:ext uri="{FF2B5EF4-FFF2-40B4-BE49-F238E27FC236}">
                      <a16:creationId xmlns:a16="http://schemas.microsoft.com/office/drawing/2014/main" id="{65D95648-E4F8-F6D9-66CB-2A7B307B1EBC}"/>
                    </a:ext>
                  </a:extLst>
                </p:cNvPr>
                <p:cNvSpPr/>
                <p:nvPr/>
              </p:nvSpPr>
              <p:spPr>
                <a:xfrm rot="19449454">
                  <a:off x="1749889" y="2002497"/>
                  <a:ext cx="151145" cy="300446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2" name="Rounded Rectangle 16">
                  <a:extLst>
                    <a:ext uri="{FF2B5EF4-FFF2-40B4-BE49-F238E27FC236}">
                      <a16:creationId xmlns:a16="http://schemas.microsoft.com/office/drawing/2014/main" id="{F627BFDD-9D71-5F7F-9158-21D53F406AEA}"/>
                    </a:ext>
                  </a:extLst>
                </p:cNvPr>
                <p:cNvSpPr/>
                <p:nvPr/>
              </p:nvSpPr>
              <p:spPr>
                <a:xfrm rot="19449454">
                  <a:off x="1991401" y="2277044"/>
                  <a:ext cx="146109" cy="305625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63" name="Straight Connector 311">
                  <a:extLst>
                    <a:ext uri="{FF2B5EF4-FFF2-40B4-BE49-F238E27FC236}">
                      <a16:creationId xmlns:a16="http://schemas.microsoft.com/office/drawing/2014/main" id="{E5A7C9A3-ED7C-AED6-325D-C5A807A6E70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927266" y="2270000"/>
                  <a:ext cx="49762" cy="57106"/>
                </a:xfrm>
                <a:prstGeom prst="line">
                  <a:avLst/>
                </a:prstGeom>
                <a:noFill/>
                <a:ln w="19050" algn="ctr">
                  <a:solidFill>
                    <a:srgbClr val="00298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4" name="Rounded Rectangle 18">
                  <a:extLst>
                    <a:ext uri="{FF2B5EF4-FFF2-40B4-BE49-F238E27FC236}">
                      <a16:creationId xmlns:a16="http://schemas.microsoft.com/office/drawing/2014/main" id="{12BE3144-2E19-2307-F5C7-F3834979A2B2}"/>
                    </a:ext>
                  </a:extLst>
                </p:cNvPr>
                <p:cNvSpPr/>
                <p:nvPr/>
              </p:nvSpPr>
              <p:spPr>
                <a:xfrm rot="19449454">
                  <a:off x="1920685" y="1898397"/>
                  <a:ext cx="151145" cy="305625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5" name="Rounded Rectangle 19">
                  <a:extLst>
                    <a:ext uri="{FF2B5EF4-FFF2-40B4-BE49-F238E27FC236}">
                      <a16:creationId xmlns:a16="http://schemas.microsoft.com/office/drawing/2014/main" id="{58529D68-F566-8632-72CF-EB07E80777E5}"/>
                    </a:ext>
                  </a:extLst>
                </p:cNvPr>
                <p:cNvSpPr/>
                <p:nvPr/>
              </p:nvSpPr>
              <p:spPr>
                <a:xfrm rot="19449454">
                  <a:off x="2174288" y="2177128"/>
                  <a:ext cx="151145" cy="305625"/>
                </a:xfrm>
                <a:prstGeom prst="roundRect">
                  <a:avLst/>
                </a:prstGeom>
                <a:solidFill>
                  <a:srgbClr val="00298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66" name="Straight Connector 314">
                  <a:extLst>
                    <a:ext uri="{FF2B5EF4-FFF2-40B4-BE49-F238E27FC236}">
                      <a16:creationId xmlns:a16="http://schemas.microsoft.com/office/drawing/2014/main" id="{E91A9B76-1D5B-2739-91A5-3E0CEA4F971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05486" y="2168824"/>
                  <a:ext cx="49762" cy="57106"/>
                </a:xfrm>
                <a:prstGeom prst="line">
                  <a:avLst/>
                </a:prstGeom>
                <a:noFill/>
                <a:ln w="19050" algn="ctr">
                  <a:solidFill>
                    <a:srgbClr val="002985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7" name="Arc 315">
                  <a:extLst>
                    <a:ext uri="{FF2B5EF4-FFF2-40B4-BE49-F238E27FC236}">
                      <a16:creationId xmlns:a16="http://schemas.microsoft.com/office/drawing/2014/main" id="{D231C327-0B33-3446-61CE-212D8F9C8B77}"/>
                    </a:ext>
                  </a:extLst>
                </p:cNvPr>
                <p:cNvSpPr/>
                <p:nvPr/>
              </p:nvSpPr>
              <p:spPr>
                <a:xfrm rot="3527066">
                  <a:off x="1506612" y="2221232"/>
                  <a:ext cx="916877" cy="911912"/>
                </a:xfrm>
                <a:prstGeom prst="arc">
                  <a:avLst>
                    <a:gd name="adj1" fmla="val 16200000"/>
                    <a:gd name="adj2" fmla="val 17848294"/>
                  </a:avLst>
                </a:prstGeom>
                <a:noFill/>
                <a:ln w="6350" cap="flat" cmpd="sng" algn="ctr">
                  <a:solidFill>
                    <a:srgbClr val="002985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7" name="Rounded Rectangle 22">
                <a:extLst>
                  <a:ext uri="{FF2B5EF4-FFF2-40B4-BE49-F238E27FC236}">
                    <a16:creationId xmlns:a16="http://schemas.microsoft.com/office/drawing/2014/main" id="{CB3AD52A-1721-AC23-7D40-220CC0DCA22A}"/>
                  </a:ext>
                </a:extLst>
              </p:cNvPr>
              <p:cNvSpPr/>
              <p:nvPr/>
            </p:nvSpPr>
            <p:spPr>
              <a:xfrm>
                <a:off x="2357396" y="2638074"/>
                <a:ext cx="151145" cy="305628"/>
              </a:xfrm>
              <a:prstGeom prst="roundRect">
                <a:avLst/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8" name="Rounded Rectangle 23">
                <a:extLst>
                  <a:ext uri="{FF2B5EF4-FFF2-40B4-BE49-F238E27FC236}">
                    <a16:creationId xmlns:a16="http://schemas.microsoft.com/office/drawing/2014/main" id="{53DDD2A7-C3C3-E321-BE20-B358FEDDB3B8}"/>
                  </a:ext>
                </a:extLst>
              </p:cNvPr>
              <p:cNvSpPr/>
              <p:nvPr/>
            </p:nvSpPr>
            <p:spPr>
              <a:xfrm>
                <a:off x="2355618" y="2974176"/>
                <a:ext cx="151145" cy="305625"/>
              </a:xfrm>
              <a:prstGeom prst="roundRect">
                <a:avLst/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39" name="Straight Connector 287">
                <a:extLst>
                  <a:ext uri="{FF2B5EF4-FFF2-40B4-BE49-F238E27FC236}">
                    <a16:creationId xmlns:a16="http://schemas.microsoft.com/office/drawing/2014/main" id="{32E948E9-3F5D-B3D5-EABE-52713A62D97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430641" y="2937924"/>
                <a:ext cx="0" cy="45720"/>
              </a:xfrm>
              <a:prstGeom prst="line">
                <a:avLst/>
              </a:prstGeom>
              <a:noFill/>
              <a:ln w="28575" algn="ctr">
                <a:solidFill>
                  <a:srgbClr val="00298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0" name="Rounded Rectangle 26">
                <a:extLst>
                  <a:ext uri="{FF2B5EF4-FFF2-40B4-BE49-F238E27FC236}">
                    <a16:creationId xmlns:a16="http://schemas.microsoft.com/office/drawing/2014/main" id="{BF7336BB-A6A4-30BA-A495-4F9A4C5D0BA3}"/>
                  </a:ext>
                </a:extLst>
              </p:cNvPr>
              <p:cNvSpPr/>
              <p:nvPr/>
            </p:nvSpPr>
            <p:spPr>
              <a:xfrm>
                <a:off x="2567111" y="2641081"/>
                <a:ext cx="151145" cy="305625"/>
              </a:xfrm>
              <a:prstGeom prst="roundRect">
                <a:avLst/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1" name="Rounded Rectangle 27">
                <a:extLst>
                  <a:ext uri="{FF2B5EF4-FFF2-40B4-BE49-F238E27FC236}">
                    <a16:creationId xmlns:a16="http://schemas.microsoft.com/office/drawing/2014/main" id="{3D9A1713-CCDA-0FD7-20B9-161E7F87B9F2}"/>
                  </a:ext>
                </a:extLst>
              </p:cNvPr>
              <p:cNvSpPr/>
              <p:nvPr/>
            </p:nvSpPr>
            <p:spPr>
              <a:xfrm>
                <a:off x="2565334" y="2977185"/>
                <a:ext cx="151145" cy="305628"/>
              </a:xfrm>
              <a:prstGeom prst="roundRect">
                <a:avLst/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42" name="Straight Connector 290">
                <a:extLst>
                  <a:ext uri="{FF2B5EF4-FFF2-40B4-BE49-F238E27FC236}">
                    <a16:creationId xmlns:a16="http://schemas.microsoft.com/office/drawing/2014/main" id="{2D843B2B-2AFF-3DCE-D97B-CBA9CEC606F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643118" y="2937924"/>
                <a:ext cx="0" cy="45720"/>
              </a:xfrm>
              <a:prstGeom prst="line">
                <a:avLst/>
              </a:prstGeom>
              <a:noFill/>
              <a:ln w="28575" algn="ctr">
                <a:solidFill>
                  <a:srgbClr val="00298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43" name="Group 291">
                <a:extLst>
                  <a:ext uri="{FF2B5EF4-FFF2-40B4-BE49-F238E27FC236}">
                    <a16:creationId xmlns:a16="http://schemas.microsoft.com/office/drawing/2014/main" id="{029E6D61-37F2-59A8-16EB-5DE272BC64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5094" y="2221270"/>
                <a:ext cx="642720" cy="440557"/>
                <a:chOff x="1885094" y="2221270"/>
                <a:chExt cx="642720" cy="440557"/>
              </a:xfrm>
            </p:grpSpPr>
            <p:cxnSp>
              <p:nvCxnSpPr>
                <p:cNvPr id="153" name="Straight Connector 301">
                  <a:extLst>
                    <a:ext uri="{FF2B5EF4-FFF2-40B4-BE49-F238E27FC236}">
                      <a16:creationId xmlns:a16="http://schemas.microsoft.com/office/drawing/2014/main" id="{AD330CCF-B2CA-F2BE-F335-34B1BD8C0BF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1985110" y="2530549"/>
                  <a:ext cx="67672" cy="25363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4" name="Oval 302">
                  <a:extLst>
                    <a:ext uri="{FF2B5EF4-FFF2-40B4-BE49-F238E27FC236}">
                      <a16:creationId xmlns:a16="http://schemas.microsoft.com/office/drawing/2014/main" id="{09C1C853-AC7F-9026-AC34-B00725EA28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86083" y="2512303"/>
                  <a:ext cx="125953" cy="129504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55" name="Straight Connector 303">
                  <a:extLst>
                    <a:ext uri="{FF2B5EF4-FFF2-40B4-BE49-F238E27FC236}">
                      <a16:creationId xmlns:a16="http://schemas.microsoft.com/office/drawing/2014/main" id="{F060BA59-14E0-C8C0-A614-B4DA3C42C09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2328261" y="2595494"/>
                  <a:ext cx="94862" cy="2325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6" name="Oval 304">
                  <a:extLst>
                    <a:ext uri="{FF2B5EF4-FFF2-40B4-BE49-F238E27FC236}">
                      <a16:creationId xmlns:a16="http://schemas.microsoft.com/office/drawing/2014/main" id="{D4C0BFE3-D75E-AE3D-7478-C5927B714C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10950" y="2531496"/>
                  <a:ext cx="130993" cy="129504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57" name="Straight Connector 305">
                  <a:extLst>
                    <a:ext uri="{FF2B5EF4-FFF2-40B4-BE49-F238E27FC236}">
                      <a16:creationId xmlns:a16="http://schemas.microsoft.com/office/drawing/2014/main" id="{C41E873E-EE9B-3780-C9E1-175EEF3861A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2421059" y="2448796"/>
                  <a:ext cx="64288" cy="108791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8" name="Oval 306">
                  <a:extLst>
                    <a:ext uri="{FF2B5EF4-FFF2-40B4-BE49-F238E27FC236}">
                      <a16:creationId xmlns:a16="http://schemas.microsoft.com/office/drawing/2014/main" id="{48925426-E2EA-3D47-D944-B08FE4005D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03671" y="2365020"/>
                  <a:ext cx="125956" cy="124322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59" name="Straight Connector 307">
                  <a:extLst>
                    <a:ext uri="{FF2B5EF4-FFF2-40B4-BE49-F238E27FC236}">
                      <a16:creationId xmlns:a16="http://schemas.microsoft.com/office/drawing/2014/main" id="{954F8560-B660-7C95-3DC0-8A1CA78C9BE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2354053" y="2273539"/>
                  <a:ext cx="102201" cy="79647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0" name="Oval 308">
                  <a:extLst>
                    <a:ext uri="{FF2B5EF4-FFF2-40B4-BE49-F238E27FC236}">
                      <a16:creationId xmlns:a16="http://schemas.microsoft.com/office/drawing/2014/main" id="{A8F1EB73-17B0-0EC6-8DC3-2E30A03F36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96004" y="2220049"/>
                  <a:ext cx="130993" cy="129504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44" name="Group 292">
                <a:extLst>
                  <a:ext uri="{FF2B5EF4-FFF2-40B4-BE49-F238E27FC236}">
                    <a16:creationId xmlns:a16="http://schemas.microsoft.com/office/drawing/2014/main" id="{FBDB1BB3-4E40-423F-62BE-72C63E1F60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549433" y="2208677"/>
                <a:ext cx="642720" cy="456432"/>
                <a:chOff x="1885094" y="2205395"/>
                <a:chExt cx="642720" cy="456432"/>
              </a:xfrm>
            </p:grpSpPr>
            <p:cxnSp>
              <p:nvCxnSpPr>
                <p:cNvPr id="145" name="Straight Connector 293">
                  <a:extLst>
                    <a:ext uri="{FF2B5EF4-FFF2-40B4-BE49-F238E27FC236}">
                      <a16:creationId xmlns:a16="http://schemas.microsoft.com/office/drawing/2014/main" id="{5808F9D2-FF0C-ECBB-8C1F-415458BFF97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981077" y="2500366"/>
                  <a:ext cx="63695" cy="52264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6" name="Oval 294">
                  <a:extLst>
                    <a:ext uri="{FF2B5EF4-FFF2-40B4-BE49-F238E27FC236}">
                      <a16:creationId xmlns:a16="http://schemas.microsoft.com/office/drawing/2014/main" id="{2C2E4E56-A1C8-40B4-DAA3-D6098F2FA3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77259" y="2510630"/>
                  <a:ext cx="125953" cy="129501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47" name="Straight Connector 295">
                  <a:extLst>
                    <a:ext uri="{FF2B5EF4-FFF2-40B4-BE49-F238E27FC236}">
                      <a16:creationId xmlns:a16="http://schemas.microsoft.com/office/drawing/2014/main" id="{358A252A-939E-732B-8138-CECD3E62C3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2344136" y="2595494"/>
                  <a:ext cx="94862" cy="2325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8" name="Oval 296">
                  <a:extLst>
                    <a:ext uri="{FF2B5EF4-FFF2-40B4-BE49-F238E27FC236}">
                      <a16:creationId xmlns:a16="http://schemas.microsoft.com/office/drawing/2014/main" id="{F6C5A1D6-3FDF-AB02-1D9F-33E0F74A6C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08071" y="2529776"/>
                  <a:ext cx="125953" cy="129504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49" name="Straight Connector 297">
                  <a:extLst>
                    <a:ext uri="{FF2B5EF4-FFF2-40B4-BE49-F238E27FC236}">
                      <a16:creationId xmlns:a16="http://schemas.microsoft.com/office/drawing/2014/main" id="{C5155CD0-1445-D878-1606-F9E78809E49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2427446" y="2422449"/>
                  <a:ext cx="64288" cy="108791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0" name="Oval 298">
                  <a:extLst>
                    <a:ext uri="{FF2B5EF4-FFF2-40B4-BE49-F238E27FC236}">
                      <a16:creationId xmlns:a16="http://schemas.microsoft.com/office/drawing/2014/main" id="{8C3D9382-AD53-E4BE-00C3-B57EE83783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94211" y="2366427"/>
                  <a:ext cx="125956" cy="124322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cxnSp>
              <p:nvCxnSpPr>
                <p:cNvPr id="151" name="Straight Connector 299">
                  <a:extLst>
                    <a:ext uri="{FF2B5EF4-FFF2-40B4-BE49-F238E27FC236}">
                      <a16:creationId xmlns:a16="http://schemas.microsoft.com/office/drawing/2014/main" id="{446A87DA-CEC7-0512-2E36-EB12A9227AD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2363578" y="2260839"/>
                  <a:ext cx="102201" cy="79647"/>
                </a:xfrm>
                <a:prstGeom prst="line">
                  <a:avLst/>
                </a:prstGeom>
                <a:noFill/>
                <a:ln w="12700" algn="ctr">
                  <a:solidFill>
                    <a:srgbClr val="6F1E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2" name="Oval 300">
                  <a:extLst>
                    <a:ext uri="{FF2B5EF4-FFF2-40B4-BE49-F238E27FC236}">
                      <a16:creationId xmlns:a16="http://schemas.microsoft.com/office/drawing/2014/main" id="{9075DF93-A125-E660-2EAF-2665EEF22B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384022" y="2205933"/>
                  <a:ext cx="125953" cy="129504"/>
                </a:xfrm>
                <a:prstGeom prst="ellipse">
                  <a:avLst/>
                </a:prstGeom>
                <a:solidFill>
                  <a:srgbClr val="6F1E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</p:grpSp>
        <p:grpSp>
          <p:nvGrpSpPr>
            <p:cNvPr id="24" name="Group 323">
              <a:extLst>
                <a:ext uri="{FF2B5EF4-FFF2-40B4-BE49-F238E27FC236}">
                  <a16:creationId xmlns:a16="http://schemas.microsoft.com/office/drawing/2014/main" id="{32BC3614-D142-8C7C-CB7B-5E0F40287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68963" y="3222625"/>
              <a:ext cx="1506537" cy="1281113"/>
              <a:chOff x="5642026" y="3378026"/>
              <a:chExt cx="1619072" cy="1359634"/>
            </a:xfrm>
          </p:grpSpPr>
          <p:sp>
            <p:nvSpPr>
              <p:cNvPr id="104" name="Oval 324">
                <a:extLst>
                  <a:ext uri="{FF2B5EF4-FFF2-40B4-BE49-F238E27FC236}">
                    <a16:creationId xmlns:a16="http://schemas.microsoft.com/office/drawing/2014/main" id="{C86C80FA-DCF6-7334-63A0-22873A45EF1D}"/>
                  </a:ext>
                </a:extLst>
              </p:cNvPr>
              <p:cNvSpPr/>
              <p:nvPr/>
            </p:nvSpPr>
            <p:spPr>
              <a:xfrm>
                <a:off x="5749509" y="3460582"/>
                <a:ext cx="1310272" cy="1277078"/>
              </a:xfrm>
              <a:prstGeom prst="ellipse">
                <a:avLst/>
              </a:prstGeom>
              <a:solidFill>
                <a:srgbClr val="618BA8">
                  <a:lumMod val="40000"/>
                  <a:lumOff val="60000"/>
                </a:srgbClr>
              </a:solidFill>
              <a:ln w="12700" cap="flat" cmpd="sng" algn="ctr">
                <a:solidFill>
                  <a:srgbClr val="618BA8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Oval 325">
                <a:extLst>
                  <a:ext uri="{FF2B5EF4-FFF2-40B4-BE49-F238E27FC236}">
                    <a16:creationId xmlns:a16="http://schemas.microsoft.com/office/drawing/2014/main" id="{328D8E9F-A372-FC5C-B539-3A47FBA8B07C}"/>
                  </a:ext>
                </a:extLst>
              </p:cNvPr>
              <p:cNvSpPr/>
              <p:nvPr/>
            </p:nvSpPr>
            <p:spPr>
              <a:xfrm>
                <a:off x="5848461" y="3558300"/>
                <a:ext cx="1112366" cy="1081641"/>
              </a:xfrm>
              <a:prstGeom prst="ellipse">
                <a:avLst/>
              </a:prstGeom>
              <a:solidFill>
                <a:srgbClr val="618BA8">
                  <a:alpha val="80000"/>
                </a:srgbClr>
              </a:solidFill>
              <a:ln w="12700" cap="flat" cmpd="sng" algn="ctr">
                <a:solidFill>
                  <a:srgbClr val="618BA8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06" name="Group 326">
                <a:extLst>
                  <a:ext uri="{FF2B5EF4-FFF2-40B4-BE49-F238E27FC236}">
                    <a16:creationId xmlns:a16="http://schemas.microsoft.com/office/drawing/2014/main" id="{4CF13983-1C4D-C1E5-740D-E20A20D9D2E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09402" flipH="1" flipV="1">
                <a:off x="5642026" y="3378026"/>
                <a:ext cx="764873" cy="767810"/>
                <a:chOff x="7370500" y="2619156"/>
                <a:chExt cx="4155225" cy="4171187"/>
              </a:xfrm>
            </p:grpSpPr>
            <p:sp>
              <p:nvSpPr>
                <p:cNvPr id="123" name="Freeform 137">
                  <a:extLst>
                    <a:ext uri="{FF2B5EF4-FFF2-40B4-BE49-F238E27FC236}">
                      <a16:creationId xmlns:a16="http://schemas.microsoft.com/office/drawing/2014/main" id="{F0187635-049E-689E-DAE8-645A3752407C}"/>
                    </a:ext>
                  </a:extLst>
                </p:cNvPr>
                <p:cNvSpPr/>
                <p:nvPr/>
              </p:nvSpPr>
              <p:spPr>
                <a:xfrm>
                  <a:off x="7833903" y="2616297"/>
                  <a:ext cx="166831" cy="173900"/>
                </a:xfrm>
                <a:custGeom>
                  <a:avLst/>
                  <a:gdLst>
                    <a:gd name="connsiteX0" fmla="*/ 0 w 161365"/>
                    <a:gd name="connsiteY0" fmla="*/ 177832 h 177832"/>
                    <a:gd name="connsiteX1" fmla="*/ 94130 w 161365"/>
                    <a:gd name="connsiteY1" fmla="*/ 3020 h 177832"/>
                    <a:gd name="connsiteX2" fmla="*/ 161365 w 161365"/>
                    <a:gd name="connsiteY2" fmla="*/ 83703 h 177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365" h="177832">
                      <a:moveTo>
                        <a:pt x="0" y="177832"/>
                      </a:moveTo>
                      <a:cubicBezTo>
                        <a:pt x="33618" y="98270"/>
                        <a:pt x="67236" y="18708"/>
                        <a:pt x="94130" y="3020"/>
                      </a:cubicBezTo>
                      <a:cubicBezTo>
                        <a:pt x="121024" y="-12668"/>
                        <a:pt x="141194" y="35517"/>
                        <a:pt x="161365" y="83703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Freeform 138">
                  <a:extLst>
                    <a:ext uri="{FF2B5EF4-FFF2-40B4-BE49-F238E27FC236}">
                      <a16:creationId xmlns:a16="http://schemas.microsoft.com/office/drawing/2014/main" id="{DA1B32E4-74B1-341A-6174-DA537CAF88B7}"/>
                    </a:ext>
                  </a:extLst>
                </p:cNvPr>
                <p:cNvSpPr/>
                <p:nvPr/>
              </p:nvSpPr>
              <p:spPr>
                <a:xfrm>
                  <a:off x="8703446" y="3278941"/>
                  <a:ext cx="55610" cy="164750"/>
                </a:xfrm>
                <a:custGeom>
                  <a:avLst/>
                  <a:gdLst>
                    <a:gd name="connsiteX0" fmla="*/ 0 w 49056"/>
                    <a:gd name="connsiteY0" fmla="*/ 0 h 126459"/>
                    <a:gd name="connsiteX1" fmla="*/ 48639 w 49056"/>
                    <a:gd name="connsiteY1" fmla="*/ 72957 h 126459"/>
                    <a:gd name="connsiteX2" fmla="*/ 19456 w 49056"/>
                    <a:gd name="connsiteY2" fmla="*/ 126459 h 12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056" h="126459">
                      <a:moveTo>
                        <a:pt x="0" y="0"/>
                      </a:moveTo>
                      <a:cubicBezTo>
                        <a:pt x="22698" y="25940"/>
                        <a:pt x="45396" y="51881"/>
                        <a:pt x="48639" y="72957"/>
                      </a:cubicBezTo>
                      <a:cubicBezTo>
                        <a:pt x="51882" y="94033"/>
                        <a:pt x="35669" y="110246"/>
                        <a:pt x="19456" y="126459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Freeform 139">
                  <a:extLst>
                    <a:ext uri="{FF2B5EF4-FFF2-40B4-BE49-F238E27FC236}">
                      <a16:creationId xmlns:a16="http://schemas.microsoft.com/office/drawing/2014/main" id="{B8A4F639-A2BE-D117-580C-F142DF43C88A}"/>
                    </a:ext>
                  </a:extLst>
                </p:cNvPr>
                <p:cNvSpPr/>
                <p:nvPr/>
              </p:nvSpPr>
              <p:spPr>
                <a:xfrm>
                  <a:off x="8578203" y="4002550"/>
                  <a:ext cx="148295" cy="45761"/>
                </a:xfrm>
                <a:custGeom>
                  <a:avLst/>
                  <a:gdLst>
                    <a:gd name="connsiteX0" fmla="*/ 0 w 152400"/>
                    <a:gd name="connsiteY0" fmla="*/ 62712 h 62712"/>
                    <a:gd name="connsiteX1" fmla="*/ 101600 w 152400"/>
                    <a:gd name="connsiteY1" fmla="*/ 189 h 62712"/>
                    <a:gd name="connsiteX2" fmla="*/ 152400 w 152400"/>
                    <a:gd name="connsiteY2" fmla="*/ 47082 h 62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62712">
                      <a:moveTo>
                        <a:pt x="0" y="62712"/>
                      </a:moveTo>
                      <a:cubicBezTo>
                        <a:pt x="38100" y="32753"/>
                        <a:pt x="76200" y="2794"/>
                        <a:pt x="101600" y="189"/>
                      </a:cubicBezTo>
                      <a:cubicBezTo>
                        <a:pt x="127000" y="-2416"/>
                        <a:pt x="139700" y="22333"/>
                        <a:pt x="152400" y="4708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Freeform 140">
                  <a:extLst>
                    <a:ext uri="{FF2B5EF4-FFF2-40B4-BE49-F238E27FC236}">
                      <a16:creationId xmlns:a16="http://schemas.microsoft.com/office/drawing/2014/main" id="{925BEDA1-C234-03D0-10D4-B1C246309828}"/>
                    </a:ext>
                  </a:extLst>
                </p:cNvPr>
                <p:cNvSpPr/>
                <p:nvPr/>
              </p:nvSpPr>
              <p:spPr>
                <a:xfrm>
                  <a:off x="9838602" y="4645099"/>
                  <a:ext cx="120492" cy="73222"/>
                </a:xfrm>
                <a:custGeom>
                  <a:avLst/>
                  <a:gdLst>
                    <a:gd name="connsiteX0" fmla="*/ 0 w 121139"/>
                    <a:gd name="connsiteY0" fmla="*/ 3907 h 74246"/>
                    <a:gd name="connsiteX1" fmla="*/ 82062 w 121139"/>
                    <a:gd name="connsiteY1" fmla="*/ 7815 h 74246"/>
                    <a:gd name="connsiteX2" fmla="*/ 121139 w 121139"/>
                    <a:gd name="connsiteY2" fmla="*/ 74246 h 7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139" h="74246">
                      <a:moveTo>
                        <a:pt x="0" y="3907"/>
                      </a:moveTo>
                      <a:cubicBezTo>
                        <a:pt x="30936" y="-1"/>
                        <a:pt x="61872" y="-3908"/>
                        <a:pt x="82062" y="7815"/>
                      </a:cubicBezTo>
                      <a:cubicBezTo>
                        <a:pt x="102252" y="19538"/>
                        <a:pt x="111695" y="46892"/>
                        <a:pt x="121139" y="74246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Freeform 141">
                  <a:extLst>
                    <a:ext uri="{FF2B5EF4-FFF2-40B4-BE49-F238E27FC236}">
                      <a16:creationId xmlns:a16="http://schemas.microsoft.com/office/drawing/2014/main" id="{98906DA0-5A65-E2BF-5FDB-19B346F4F25B}"/>
                    </a:ext>
                  </a:extLst>
                </p:cNvPr>
                <p:cNvSpPr/>
                <p:nvPr/>
              </p:nvSpPr>
              <p:spPr>
                <a:xfrm>
                  <a:off x="10421192" y="5101572"/>
                  <a:ext cx="55610" cy="100684"/>
                </a:xfrm>
                <a:custGeom>
                  <a:avLst/>
                  <a:gdLst>
                    <a:gd name="connsiteX0" fmla="*/ 0 w 58615"/>
                    <a:gd name="connsiteY0" fmla="*/ 0 h 101600"/>
                    <a:gd name="connsiteX1" fmla="*/ 46892 w 58615"/>
                    <a:gd name="connsiteY1" fmla="*/ 42985 h 101600"/>
                    <a:gd name="connsiteX2" fmla="*/ 58615 w 58615"/>
                    <a:gd name="connsiteY2" fmla="*/ 10160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615" h="101600">
                      <a:moveTo>
                        <a:pt x="0" y="0"/>
                      </a:moveTo>
                      <a:cubicBezTo>
                        <a:pt x="18561" y="13026"/>
                        <a:pt x="37123" y="26052"/>
                        <a:pt x="46892" y="42985"/>
                      </a:cubicBezTo>
                      <a:cubicBezTo>
                        <a:pt x="56661" y="59918"/>
                        <a:pt x="57638" y="80759"/>
                        <a:pt x="58615" y="101600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Freeform 142">
                  <a:extLst>
                    <a:ext uri="{FF2B5EF4-FFF2-40B4-BE49-F238E27FC236}">
                      <a16:creationId xmlns:a16="http://schemas.microsoft.com/office/drawing/2014/main" id="{A10045C8-165A-2F6B-2CD9-2698C89A4582}"/>
                    </a:ext>
                  </a:extLst>
                </p:cNvPr>
                <p:cNvSpPr/>
                <p:nvPr/>
              </p:nvSpPr>
              <p:spPr>
                <a:xfrm>
                  <a:off x="10609158" y="5755942"/>
                  <a:ext cx="917570" cy="1034264"/>
                </a:xfrm>
                <a:custGeom>
                  <a:avLst/>
                  <a:gdLst>
                    <a:gd name="connsiteX0" fmla="*/ 218362 w 1013355"/>
                    <a:gd name="connsiteY0" fmla="*/ 0 h 1127225"/>
                    <a:gd name="connsiteX1" fmla="*/ 315772 w 1013355"/>
                    <a:gd name="connsiteY1" fmla="*/ 201105 h 1127225"/>
                    <a:gd name="connsiteX2" fmla="*/ 736836 w 1013355"/>
                    <a:gd name="connsiteY2" fmla="*/ 326796 h 1127225"/>
                    <a:gd name="connsiteX3" fmla="*/ 677133 w 1013355"/>
                    <a:gd name="connsiteY3" fmla="*/ 716437 h 1127225"/>
                    <a:gd name="connsiteX4" fmla="*/ 32968 w 1013355"/>
                    <a:gd name="connsiteY4" fmla="*/ 782425 h 1127225"/>
                    <a:gd name="connsiteX5" fmla="*/ 190081 w 1013355"/>
                    <a:gd name="connsiteY5" fmla="*/ 1118648 h 1127225"/>
                    <a:gd name="connsiteX6" fmla="*/ 1013355 w 1013355"/>
                    <a:gd name="connsiteY6" fmla="*/ 1065229 h 1127225"/>
                    <a:gd name="connsiteX0" fmla="*/ 236229 w 1526994"/>
                    <a:gd name="connsiteY0" fmla="*/ 0 h 1470217"/>
                    <a:gd name="connsiteX1" fmla="*/ 333639 w 1526994"/>
                    <a:gd name="connsiteY1" fmla="*/ 201105 h 1470217"/>
                    <a:gd name="connsiteX2" fmla="*/ 754703 w 1526994"/>
                    <a:gd name="connsiteY2" fmla="*/ 326796 h 1470217"/>
                    <a:gd name="connsiteX3" fmla="*/ 695000 w 1526994"/>
                    <a:gd name="connsiteY3" fmla="*/ 716437 h 1470217"/>
                    <a:gd name="connsiteX4" fmla="*/ 50835 w 1526994"/>
                    <a:gd name="connsiteY4" fmla="*/ 782425 h 1470217"/>
                    <a:gd name="connsiteX5" fmla="*/ 207948 w 1526994"/>
                    <a:gd name="connsiteY5" fmla="*/ 1118648 h 1470217"/>
                    <a:gd name="connsiteX6" fmla="*/ 1526994 w 1526994"/>
                    <a:gd name="connsiteY6" fmla="*/ 1470217 h 1470217"/>
                    <a:gd name="connsiteX0" fmla="*/ 214764 w 1505529"/>
                    <a:gd name="connsiteY0" fmla="*/ 0 h 1497286"/>
                    <a:gd name="connsiteX1" fmla="*/ 312174 w 1505529"/>
                    <a:gd name="connsiteY1" fmla="*/ 201105 h 1497286"/>
                    <a:gd name="connsiteX2" fmla="*/ 733238 w 1505529"/>
                    <a:gd name="connsiteY2" fmla="*/ 326796 h 1497286"/>
                    <a:gd name="connsiteX3" fmla="*/ 673535 w 1505529"/>
                    <a:gd name="connsiteY3" fmla="*/ 716437 h 1497286"/>
                    <a:gd name="connsiteX4" fmla="*/ 29370 w 1505529"/>
                    <a:gd name="connsiteY4" fmla="*/ 782425 h 1497286"/>
                    <a:gd name="connsiteX5" fmla="*/ 186483 w 1505529"/>
                    <a:gd name="connsiteY5" fmla="*/ 1118648 h 1497286"/>
                    <a:gd name="connsiteX6" fmla="*/ 868792 w 1505529"/>
                    <a:gd name="connsiteY6" fmla="*/ 1481649 h 1497286"/>
                    <a:gd name="connsiteX7" fmla="*/ 1505529 w 1505529"/>
                    <a:gd name="connsiteY7" fmla="*/ 1470217 h 1497286"/>
                    <a:gd name="connsiteX0" fmla="*/ 28886 w 1319651"/>
                    <a:gd name="connsiteY0" fmla="*/ 0 h 1497286"/>
                    <a:gd name="connsiteX1" fmla="*/ 126296 w 1319651"/>
                    <a:gd name="connsiteY1" fmla="*/ 201105 h 1497286"/>
                    <a:gd name="connsiteX2" fmla="*/ 547360 w 1319651"/>
                    <a:gd name="connsiteY2" fmla="*/ 326796 h 1497286"/>
                    <a:gd name="connsiteX3" fmla="*/ 487657 w 1319651"/>
                    <a:gd name="connsiteY3" fmla="*/ 716437 h 1497286"/>
                    <a:gd name="connsiteX4" fmla="*/ 560779 w 1319651"/>
                    <a:gd name="connsiteY4" fmla="*/ 1022888 h 1497286"/>
                    <a:gd name="connsiteX5" fmla="*/ 605 w 1319651"/>
                    <a:gd name="connsiteY5" fmla="*/ 1118648 h 1497286"/>
                    <a:gd name="connsiteX6" fmla="*/ 682914 w 1319651"/>
                    <a:gd name="connsiteY6" fmla="*/ 1481649 h 1497286"/>
                    <a:gd name="connsiteX7" fmla="*/ 1319651 w 1319651"/>
                    <a:gd name="connsiteY7" fmla="*/ 1470217 h 1497286"/>
                    <a:gd name="connsiteX0" fmla="*/ 0 w 1290765"/>
                    <a:gd name="connsiteY0" fmla="*/ 0 h 1497286"/>
                    <a:gd name="connsiteX1" fmla="*/ 97410 w 1290765"/>
                    <a:gd name="connsiteY1" fmla="*/ 201105 h 1497286"/>
                    <a:gd name="connsiteX2" fmla="*/ 518474 w 1290765"/>
                    <a:gd name="connsiteY2" fmla="*/ 326796 h 1497286"/>
                    <a:gd name="connsiteX3" fmla="*/ 458771 w 1290765"/>
                    <a:gd name="connsiteY3" fmla="*/ 716437 h 1497286"/>
                    <a:gd name="connsiteX4" fmla="*/ 531893 w 1290765"/>
                    <a:gd name="connsiteY4" fmla="*/ 1022888 h 1497286"/>
                    <a:gd name="connsiteX5" fmla="*/ 720653 w 1290765"/>
                    <a:gd name="connsiteY5" fmla="*/ 1270520 h 1497286"/>
                    <a:gd name="connsiteX6" fmla="*/ 654028 w 1290765"/>
                    <a:gd name="connsiteY6" fmla="*/ 1481649 h 1497286"/>
                    <a:gd name="connsiteX7" fmla="*/ 1290765 w 1290765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460042 w 1292036"/>
                    <a:gd name="connsiteY3" fmla="*/ 716437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460042 w 1292036"/>
                    <a:gd name="connsiteY3" fmla="*/ 716437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721924 w 1292036"/>
                    <a:gd name="connsiteY4" fmla="*/ 1270520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1164954 w 1292036"/>
                    <a:gd name="connsiteY4" fmla="*/ 890844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1164954 w 1292036"/>
                    <a:gd name="connsiteY4" fmla="*/ 890844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1164954 w 1292036"/>
                    <a:gd name="connsiteY4" fmla="*/ 890844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169456"/>
                    <a:gd name="connsiteY0" fmla="*/ 0 h 1481649"/>
                    <a:gd name="connsiteX1" fmla="*/ 98681 w 1169456"/>
                    <a:gd name="connsiteY1" fmla="*/ 201105 h 1481649"/>
                    <a:gd name="connsiteX2" fmla="*/ 783454 w 1169456"/>
                    <a:gd name="connsiteY2" fmla="*/ 225549 h 1481649"/>
                    <a:gd name="connsiteX3" fmla="*/ 354557 w 1169456"/>
                    <a:gd name="connsiteY3" fmla="*/ 792368 h 1481649"/>
                    <a:gd name="connsiteX4" fmla="*/ 1164954 w 1169456"/>
                    <a:gd name="connsiteY4" fmla="*/ 890844 h 1481649"/>
                    <a:gd name="connsiteX5" fmla="*/ 655299 w 1169456"/>
                    <a:gd name="connsiteY5" fmla="*/ 1481649 h 1481649"/>
                    <a:gd name="connsiteX0" fmla="*/ 1271 w 1196146"/>
                    <a:gd name="connsiteY0" fmla="*/ 0 h 1620866"/>
                    <a:gd name="connsiteX1" fmla="*/ 98681 w 1196146"/>
                    <a:gd name="connsiteY1" fmla="*/ 201105 h 1620866"/>
                    <a:gd name="connsiteX2" fmla="*/ 783454 w 1196146"/>
                    <a:gd name="connsiteY2" fmla="*/ 225549 h 1620866"/>
                    <a:gd name="connsiteX3" fmla="*/ 354557 w 1196146"/>
                    <a:gd name="connsiteY3" fmla="*/ 792368 h 1620866"/>
                    <a:gd name="connsiteX4" fmla="*/ 1164954 w 1196146"/>
                    <a:gd name="connsiteY4" fmla="*/ 890844 h 1620866"/>
                    <a:gd name="connsiteX5" fmla="*/ 1161620 w 1196146"/>
                    <a:gd name="connsiteY5" fmla="*/ 1620866 h 162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96146" h="1620866">
                      <a:moveTo>
                        <a:pt x="1271" y="0"/>
                      </a:moveTo>
                      <a:cubicBezTo>
                        <a:pt x="6770" y="73319"/>
                        <a:pt x="-31683" y="163514"/>
                        <a:pt x="98681" y="201105"/>
                      </a:cubicBezTo>
                      <a:cubicBezTo>
                        <a:pt x="229045" y="238696"/>
                        <a:pt x="783002" y="-227362"/>
                        <a:pt x="783454" y="225549"/>
                      </a:cubicBezTo>
                      <a:cubicBezTo>
                        <a:pt x="783906" y="678460"/>
                        <a:pt x="227684" y="441023"/>
                        <a:pt x="354557" y="792368"/>
                      </a:cubicBezTo>
                      <a:cubicBezTo>
                        <a:pt x="481430" y="1143713"/>
                        <a:pt x="1030444" y="752761"/>
                        <a:pt x="1164954" y="890844"/>
                      </a:cubicBezTo>
                      <a:cubicBezTo>
                        <a:pt x="1299465" y="1028927"/>
                        <a:pt x="941779" y="1562271"/>
                        <a:pt x="1161620" y="1620866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Oval 349">
                  <a:extLst>
                    <a:ext uri="{FF2B5EF4-FFF2-40B4-BE49-F238E27FC236}">
                      <a16:creationId xmlns:a16="http://schemas.microsoft.com/office/drawing/2014/main" id="{B2DEA984-A473-B936-359B-F3ED17367D97}"/>
                    </a:ext>
                  </a:extLst>
                </p:cNvPr>
                <p:cNvSpPr/>
                <p:nvPr/>
              </p:nvSpPr>
              <p:spPr>
                <a:xfrm rot="908159">
                  <a:off x="7370500" y="2669676"/>
                  <a:ext cx="506151" cy="927847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Oval 350">
                  <a:extLst>
                    <a:ext uri="{FF2B5EF4-FFF2-40B4-BE49-F238E27FC236}">
                      <a16:creationId xmlns:a16="http://schemas.microsoft.com/office/drawing/2014/main" id="{06B9F0E4-C685-CAC5-3F9A-125461E91EEB}"/>
                    </a:ext>
                  </a:extLst>
                </p:cNvPr>
                <p:cNvSpPr/>
                <p:nvPr/>
              </p:nvSpPr>
              <p:spPr>
                <a:xfrm rot="18651768">
                  <a:off x="8089542" y="2516144"/>
                  <a:ext cx="506151" cy="927847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Oval 351">
                  <a:extLst>
                    <a:ext uri="{FF2B5EF4-FFF2-40B4-BE49-F238E27FC236}">
                      <a16:creationId xmlns:a16="http://schemas.microsoft.com/office/drawing/2014/main" id="{F2C1797D-53CC-37C8-9045-E1FF0266873F}"/>
                    </a:ext>
                  </a:extLst>
                </p:cNvPr>
                <p:cNvSpPr/>
                <p:nvPr/>
              </p:nvSpPr>
              <p:spPr>
                <a:xfrm rot="1513470">
                  <a:off x="8374626" y="3412509"/>
                  <a:ext cx="380770" cy="68909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Oval 352">
                  <a:extLst>
                    <a:ext uri="{FF2B5EF4-FFF2-40B4-BE49-F238E27FC236}">
                      <a16:creationId xmlns:a16="http://schemas.microsoft.com/office/drawing/2014/main" id="{1D04B7B2-F5FE-7C51-08F6-CEC8AB4E3A84}"/>
                    </a:ext>
                  </a:extLst>
                </p:cNvPr>
                <p:cNvSpPr/>
                <p:nvPr/>
              </p:nvSpPr>
              <p:spPr>
                <a:xfrm rot="17808880">
                  <a:off x="9002910" y="3707754"/>
                  <a:ext cx="506151" cy="129261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Oval 353">
                  <a:extLst>
                    <a:ext uri="{FF2B5EF4-FFF2-40B4-BE49-F238E27FC236}">
                      <a16:creationId xmlns:a16="http://schemas.microsoft.com/office/drawing/2014/main" id="{48F72059-4C4F-5901-05FA-756A1AB75BEE}"/>
                    </a:ext>
                  </a:extLst>
                </p:cNvPr>
                <p:cNvSpPr/>
                <p:nvPr/>
              </p:nvSpPr>
              <p:spPr>
                <a:xfrm rot="18729351">
                  <a:off x="9996235" y="4546748"/>
                  <a:ext cx="380770" cy="68909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Oval 354">
                  <a:extLst>
                    <a:ext uri="{FF2B5EF4-FFF2-40B4-BE49-F238E27FC236}">
                      <a16:creationId xmlns:a16="http://schemas.microsoft.com/office/drawing/2014/main" id="{4A3103B6-0080-0A66-9AB0-4C2DFC5E4A3B}"/>
                    </a:ext>
                  </a:extLst>
                </p:cNvPr>
                <p:cNvSpPr/>
                <p:nvPr/>
              </p:nvSpPr>
              <p:spPr>
                <a:xfrm rot="20771402">
                  <a:off x="10379433" y="5152520"/>
                  <a:ext cx="380770" cy="68909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roup 327">
                <a:extLst>
                  <a:ext uri="{FF2B5EF4-FFF2-40B4-BE49-F238E27FC236}">
                    <a16:creationId xmlns:a16="http://schemas.microsoft.com/office/drawing/2014/main" id="{1918EDE3-F994-EDDF-4950-9B1E7021D01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241215" flipV="1">
                <a:off x="6496225" y="3509584"/>
                <a:ext cx="764873" cy="767810"/>
                <a:chOff x="7370500" y="2619156"/>
                <a:chExt cx="4155225" cy="4171187"/>
              </a:xfrm>
            </p:grpSpPr>
            <p:sp>
              <p:nvSpPr>
                <p:cNvPr id="111" name="Freeform 125">
                  <a:extLst>
                    <a:ext uri="{FF2B5EF4-FFF2-40B4-BE49-F238E27FC236}">
                      <a16:creationId xmlns:a16="http://schemas.microsoft.com/office/drawing/2014/main" id="{700E4B55-C5E5-8A8F-18ED-6E2DC683D4C8}"/>
                    </a:ext>
                  </a:extLst>
                </p:cNvPr>
                <p:cNvSpPr/>
                <p:nvPr/>
              </p:nvSpPr>
              <p:spPr>
                <a:xfrm>
                  <a:off x="7822346" y="2618643"/>
                  <a:ext cx="166831" cy="173906"/>
                </a:xfrm>
                <a:custGeom>
                  <a:avLst/>
                  <a:gdLst>
                    <a:gd name="connsiteX0" fmla="*/ 0 w 161365"/>
                    <a:gd name="connsiteY0" fmla="*/ 177832 h 177832"/>
                    <a:gd name="connsiteX1" fmla="*/ 94130 w 161365"/>
                    <a:gd name="connsiteY1" fmla="*/ 3020 h 177832"/>
                    <a:gd name="connsiteX2" fmla="*/ 161365 w 161365"/>
                    <a:gd name="connsiteY2" fmla="*/ 83703 h 177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365" h="177832">
                      <a:moveTo>
                        <a:pt x="0" y="177832"/>
                      </a:moveTo>
                      <a:cubicBezTo>
                        <a:pt x="33618" y="98270"/>
                        <a:pt x="67236" y="18708"/>
                        <a:pt x="94130" y="3020"/>
                      </a:cubicBezTo>
                      <a:cubicBezTo>
                        <a:pt x="121024" y="-12668"/>
                        <a:pt x="141194" y="35517"/>
                        <a:pt x="161365" y="83703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Freeform 126">
                  <a:extLst>
                    <a:ext uri="{FF2B5EF4-FFF2-40B4-BE49-F238E27FC236}">
                      <a16:creationId xmlns:a16="http://schemas.microsoft.com/office/drawing/2014/main" id="{1F04E0C6-EE64-1938-8F3F-19082E5A2ACD}"/>
                    </a:ext>
                  </a:extLst>
                </p:cNvPr>
                <p:cNvSpPr/>
                <p:nvPr/>
              </p:nvSpPr>
              <p:spPr>
                <a:xfrm>
                  <a:off x="8694898" y="3284959"/>
                  <a:ext cx="55610" cy="164750"/>
                </a:xfrm>
                <a:custGeom>
                  <a:avLst/>
                  <a:gdLst>
                    <a:gd name="connsiteX0" fmla="*/ 0 w 49056"/>
                    <a:gd name="connsiteY0" fmla="*/ 0 h 126459"/>
                    <a:gd name="connsiteX1" fmla="*/ 48639 w 49056"/>
                    <a:gd name="connsiteY1" fmla="*/ 72957 h 126459"/>
                    <a:gd name="connsiteX2" fmla="*/ 19456 w 49056"/>
                    <a:gd name="connsiteY2" fmla="*/ 126459 h 12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056" h="126459">
                      <a:moveTo>
                        <a:pt x="0" y="0"/>
                      </a:moveTo>
                      <a:cubicBezTo>
                        <a:pt x="22698" y="25940"/>
                        <a:pt x="45396" y="51881"/>
                        <a:pt x="48639" y="72957"/>
                      </a:cubicBezTo>
                      <a:cubicBezTo>
                        <a:pt x="51882" y="94033"/>
                        <a:pt x="35669" y="110246"/>
                        <a:pt x="19456" y="126459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Freeform 127">
                  <a:extLst>
                    <a:ext uri="{FF2B5EF4-FFF2-40B4-BE49-F238E27FC236}">
                      <a16:creationId xmlns:a16="http://schemas.microsoft.com/office/drawing/2014/main" id="{F41B21C7-30A7-C193-71F7-359609F648B9}"/>
                    </a:ext>
                  </a:extLst>
                </p:cNvPr>
                <p:cNvSpPr/>
                <p:nvPr/>
              </p:nvSpPr>
              <p:spPr>
                <a:xfrm>
                  <a:off x="8565132" y="4003085"/>
                  <a:ext cx="148295" cy="45767"/>
                </a:xfrm>
                <a:custGeom>
                  <a:avLst/>
                  <a:gdLst>
                    <a:gd name="connsiteX0" fmla="*/ 0 w 152400"/>
                    <a:gd name="connsiteY0" fmla="*/ 62712 h 62712"/>
                    <a:gd name="connsiteX1" fmla="*/ 101600 w 152400"/>
                    <a:gd name="connsiteY1" fmla="*/ 189 h 62712"/>
                    <a:gd name="connsiteX2" fmla="*/ 152400 w 152400"/>
                    <a:gd name="connsiteY2" fmla="*/ 47082 h 62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" h="62712">
                      <a:moveTo>
                        <a:pt x="0" y="62712"/>
                      </a:moveTo>
                      <a:cubicBezTo>
                        <a:pt x="38100" y="32753"/>
                        <a:pt x="76200" y="2794"/>
                        <a:pt x="101600" y="189"/>
                      </a:cubicBezTo>
                      <a:cubicBezTo>
                        <a:pt x="127000" y="-2416"/>
                        <a:pt x="139700" y="22333"/>
                        <a:pt x="152400" y="47082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Freeform 128">
                  <a:extLst>
                    <a:ext uri="{FF2B5EF4-FFF2-40B4-BE49-F238E27FC236}">
                      <a16:creationId xmlns:a16="http://schemas.microsoft.com/office/drawing/2014/main" id="{BC4E9EC3-8E01-DBDC-F6FB-16EC73926630}"/>
                    </a:ext>
                  </a:extLst>
                </p:cNvPr>
                <p:cNvSpPr/>
                <p:nvPr/>
              </p:nvSpPr>
              <p:spPr>
                <a:xfrm>
                  <a:off x="9820148" y="4642944"/>
                  <a:ext cx="120492" cy="73222"/>
                </a:xfrm>
                <a:custGeom>
                  <a:avLst/>
                  <a:gdLst>
                    <a:gd name="connsiteX0" fmla="*/ 0 w 121139"/>
                    <a:gd name="connsiteY0" fmla="*/ 3907 h 74246"/>
                    <a:gd name="connsiteX1" fmla="*/ 82062 w 121139"/>
                    <a:gd name="connsiteY1" fmla="*/ 7815 h 74246"/>
                    <a:gd name="connsiteX2" fmla="*/ 121139 w 121139"/>
                    <a:gd name="connsiteY2" fmla="*/ 74246 h 7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139" h="74246">
                      <a:moveTo>
                        <a:pt x="0" y="3907"/>
                      </a:moveTo>
                      <a:cubicBezTo>
                        <a:pt x="30936" y="-1"/>
                        <a:pt x="61872" y="-3908"/>
                        <a:pt x="82062" y="7815"/>
                      </a:cubicBezTo>
                      <a:cubicBezTo>
                        <a:pt x="102252" y="19538"/>
                        <a:pt x="111695" y="46892"/>
                        <a:pt x="121139" y="74246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Freeform 129">
                  <a:extLst>
                    <a:ext uri="{FF2B5EF4-FFF2-40B4-BE49-F238E27FC236}">
                      <a16:creationId xmlns:a16="http://schemas.microsoft.com/office/drawing/2014/main" id="{491DCD21-B00F-F8FC-CE43-FB38389D79AF}"/>
                    </a:ext>
                  </a:extLst>
                </p:cNvPr>
                <p:cNvSpPr/>
                <p:nvPr/>
              </p:nvSpPr>
              <p:spPr>
                <a:xfrm>
                  <a:off x="10408524" y="5105571"/>
                  <a:ext cx="55610" cy="100684"/>
                </a:xfrm>
                <a:custGeom>
                  <a:avLst/>
                  <a:gdLst>
                    <a:gd name="connsiteX0" fmla="*/ 0 w 58615"/>
                    <a:gd name="connsiteY0" fmla="*/ 0 h 101600"/>
                    <a:gd name="connsiteX1" fmla="*/ 46892 w 58615"/>
                    <a:gd name="connsiteY1" fmla="*/ 42985 h 101600"/>
                    <a:gd name="connsiteX2" fmla="*/ 58615 w 58615"/>
                    <a:gd name="connsiteY2" fmla="*/ 10160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615" h="101600">
                      <a:moveTo>
                        <a:pt x="0" y="0"/>
                      </a:moveTo>
                      <a:cubicBezTo>
                        <a:pt x="18561" y="13026"/>
                        <a:pt x="37123" y="26052"/>
                        <a:pt x="46892" y="42985"/>
                      </a:cubicBezTo>
                      <a:cubicBezTo>
                        <a:pt x="56661" y="59918"/>
                        <a:pt x="57638" y="80759"/>
                        <a:pt x="58615" y="101600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Freeform 130">
                  <a:extLst>
                    <a:ext uri="{FF2B5EF4-FFF2-40B4-BE49-F238E27FC236}">
                      <a16:creationId xmlns:a16="http://schemas.microsoft.com/office/drawing/2014/main" id="{92D828B3-E398-2731-B389-0E8B37852BF8}"/>
                    </a:ext>
                  </a:extLst>
                </p:cNvPr>
                <p:cNvSpPr/>
                <p:nvPr/>
              </p:nvSpPr>
              <p:spPr>
                <a:xfrm>
                  <a:off x="10603036" y="5762332"/>
                  <a:ext cx="917575" cy="1034270"/>
                </a:xfrm>
                <a:custGeom>
                  <a:avLst/>
                  <a:gdLst>
                    <a:gd name="connsiteX0" fmla="*/ 218362 w 1013355"/>
                    <a:gd name="connsiteY0" fmla="*/ 0 h 1127225"/>
                    <a:gd name="connsiteX1" fmla="*/ 315772 w 1013355"/>
                    <a:gd name="connsiteY1" fmla="*/ 201105 h 1127225"/>
                    <a:gd name="connsiteX2" fmla="*/ 736836 w 1013355"/>
                    <a:gd name="connsiteY2" fmla="*/ 326796 h 1127225"/>
                    <a:gd name="connsiteX3" fmla="*/ 677133 w 1013355"/>
                    <a:gd name="connsiteY3" fmla="*/ 716437 h 1127225"/>
                    <a:gd name="connsiteX4" fmla="*/ 32968 w 1013355"/>
                    <a:gd name="connsiteY4" fmla="*/ 782425 h 1127225"/>
                    <a:gd name="connsiteX5" fmla="*/ 190081 w 1013355"/>
                    <a:gd name="connsiteY5" fmla="*/ 1118648 h 1127225"/>
                    <a:gd name="connsiteX6" fmla="*/ 1013355 w 1013355"/>
                    <a:gd name="connsiteY6" fmla="*/ 1065229 h 1127225"/>
                    <a:gd name="connsiteX0" fmla="*/ 236229 w 1526994"/>
                    <a:gd name="connsiteY0" fmla="*/ 0 h 1470217"/>
                    <a:gd name="connsiteX1" fmla="*/ 333639 w 1526994"/>
                    <a:gd name="connsiteY1" fmla="*/ 201105 h 1470217"/>
                    <a:gd name="connsiteX2" fmla="*/ 754703 w 1526994"/>
                    <a:gd name="connsiteY2" fmla="*/ 326796 h 1470217"/>
                    <a:gd name="connsiteX3" fmla="*/ 695000 w 1526994"/>
                    <a:gd name="connsiteY3" fmla="*/ 716437 h 1470217"/>
                    <a:gd name="connsiteX4" fmla="*/ 50835 w 1526994"/>
                    <a:gd name="connsiteY4" fmla="*/ 782425 h 1470217"/>
                    <a:gd name="connsiteX5" fmla="*/ 207948 w 1526994"/>
                    <a:gd name="connsiteY5" fmla="*/ 1118648 h 1470217"/>
                    <a:gd name="connsiteX6" fmla="*/ 1526994 w 1526994"/>
                    <a:gd name="connsiteY6" fmla="*/ 1470217 h 1470217"/>
                    <a:gd name="connsiteX0" fmla="*/ 214764 w 1505529"/>
                    <a:gd name="connsiteY0" fmla="*/ 0 h 1497286"/>
                    <a:gd name="connsiteX1" fmla="*/ 312174 w 1505529"/>
                    <a:gd name="connsiteY1" fmla="*/ 201105 h 1497286"/>
                    <a:gd name="connsiteX2" fmla="*/ 733238 w 1505529"/>
                    <a:gd name="connsiteY2" fmla="*/ 326796 h 1497286"/>
                    <a:gd name="connsiteX3" fmla="*/ 673535 w 1505529"/>
                    <a:gd name="connsiteY3" fmla="*/ 716437 h 1497286"/>
                    <a:gd name="connsiteX4" fmla="*/ 29370 w 1505529"/>
                    <a:gd name="connsiteY4" fmla="*/ 782425 h 1497286"/>
                    <a:gd name="connsiteX5" fmla="*/ 186483 w 1505529"/>
                    <a:gd name="connsiteY5" fmla="*/ 1118648 h 1497286"/>
                    <a:gd name="connsiteX6" fmla="*/ 868792 w 1505529"/>
                    <a:gd name="connsiteY6" fmla="*/ 1481649 h 1497286"/>
                    <a:gd name="connsiteX7" fmla="*/ 1505529 w 1505529"/>
                    <a:gd name="connsiteY7" fmla="*/ 1470217 h 1497286"/>
                    <a:gd name="connsiteX0" fmla="*/ 28886 w 1319651"/>
                    <a:gd name="connsiteY0" fmla="*/ 0 h 1497286"/>
                    <a:gd name="connsiteX1" fmla="*/ 126296 w 1319651"/>
                    <a:gd name="connsiteY1" fmla="*/ 201105 h 1497286"/>
                    <a:gd name="connsiteX2" fmla="*/ 547360 w 1319651"/>
                    <a:gd name="connsiteY2" fmla="*/ 326796 h 1497286"/>
                    <a:gd name="connsiteX3" fmla="*/ 487657 w 1319651"/>
                    <a:gd name="connsiteY3" fmla="*/ 716437 h 1497286"/>
                    <a:gd name="connsiteX4" fmla="*/ 560779 w 1319651"/>
                    <a:gd name="connsiteY4" fmla="*/ 1022888 h 1497286"/>
                    <a:gd name="connsiteX5" fmla="*/ 605 w 1319651"/>
                    <a:gd name="connsiteY5" fmla="*/ 1118648 h 1497286"/>
                    <a:gd name="connsiteX6" fmla="*/ 682914 w 1319651"/>
                    <a:gd name="connsiteY6" fmla="*/ 1481649 h 1497286"/>
                    <a:gd name="connsiteX7" fmla="*/ 1319651 w 1319651"/>
                    <a:gd name="connsiteY7" fmla="*/ 1470217 h 1497286"/>
                    <a:gd name="connsiteX0" fmla="*/ 0 w 1290765"/>
                    <a:gd name="connsiteY0" fmla="*/ 0 h 1497286"/>
                    <a:gd name="connsiteX1" fmla="*/ 97410 w 1290765"/>
                    <a:gd name="connsiteY1" fmla="*/ 201105 h 1497286"/>
                    <a:gd name="connsiteX2" fmla="*/ 518474 w 1290765"/>
                    <a:gd name="connsiteY2" fmla="*/ 326796 h 1497286"/>
                    <a:gd name="connsiteX3" fmla="*/ 458771 w 1290765"/>
                    <a:gd name="connsiteY3" fmla="*/ 716437 h 1497286"/>
                    <a:gd name="connsiteX4" fmla="*/ 531893 w 1290765"/>
                    <a:gd name="connsiteY4" fmla="*/ 1022888 h 1497286"/>
                    <a:gd name="connsiteX5" fmla="*/ 720653 w 1290765"/>
                    <a:gd name="connsiteY5" fmla="*/ 1270520 h 1497286"/>
                    <a:gd name="connsiteX6" fmla="*/ 654028 w 1290765"/>
                    <a:gd name="connsiteY6" fmla="*/ 1481649 h 1497286"/>
                    <a:gd name="connsiteX7" fmla="*/ 1290765 w 1290765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460042 w 1292036"/>
                    <a:gd name="connsiteY3" fmla="*/ 716437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460042 w 1292036"/>
                    <a:gd name="connsiteY3" fmla="*/ 716437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533164 w 1292036"/>
                    <a:gd name="connsiteY4" fmla="*/ 1022888 h 1497286"/>
                    <a:gd name="connsiteX5" fmla="*/ 721924 w 1292036"/>
                    <a:gd name="connsiteY5" fmla="*/ 1270520 h 1497286"/>
                    <a:gd name="connsiteX6" fmla="*/ 655299 w 1292036"/>
                    <a:gd name="connsiteY6" fmla="*/ 1481649 h 1497286"/>
                    <a:gd name="connsiteX7" fmla="*/ 1292036 w 1292036"/>
                    <a:gd name="connsiteY7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721924 w 1292036"/>
                    <a:gd name="connsiteY4" fmla="*/ 1270520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1164954 w 1292036"/>
                    <a:gd name="connsiteY4" fmla="*/ 890844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1164954 w 1292036"/>
                    <a:gd name="connsiteY4" fmla="*/ 890844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292036"/>
                    <a:gd name="connsiteY0" fmla="*/ 0 h 1497286"/>
                    <a:gd name="connsiteX1" fmla="*/ 98681 w 1292036"/>
                    <a:gd name="connsiteY1" fmla="*/ 201105 h 1497286"/>
                    <a:gd name="connsiteX2" fmla="*/ 783454 w 1292036"/>
                    <a:gd name="connsiteY2" fmla="*/ 225549 h 1497286"/>
                    <a:gd name="connsiteX3" fmla="*/ 354557 w 1292036"/>
                    <a:gd name="connsiteY3" fmla="*/ 792368 h 1497286"/>
                    <a:gd name="connsiteX4" fmla="*/ 1164954 w 1292036"/>
                    <a:gd name="connsiteY4" fmla="*/ 890844 h 1497286"/>
                    <a:gd name="connsiteX5" fmla="*/ 655299 w 1292036"/>
                    <a:gd name="connsiteY5" fmla="*/ 1481649 h 1497286"/>
                    <a:gd name="connsiteX6" fmla="*/ 1292036 w 1292036"/>
                    <a:gd name="connsiteY6" fmla="*/ 1470217 h 1497286"/>
                    <a:gd name="connsiteX0" fmla="*/ 1271 w 1169456"/>
                    <a:gd name="connsiteY0" fmla="*/ 0 h 1481649"/>
                    <a:gd name="connsiteX1" fmla="*/ 98681 w 1169456"/>
                    <a:gd name="connsiteY1" fmla="*/ 201105 h 1481649"/>
                    <a:gd name="connsiteX2" fmla="*/ 783454 w 1169456"/>
                    <a:gd name="connsiteY2" fmla="*/ 225549 h 1481649"/>
                    <a:gd name="connsiteX3" fmla="*/ 354557 w 1169456"/>
                    <a:gd name="connsiteY3" fmla="*/ 792368 h 1481649"/>
                    <a:gd name="connsiteX4" fmla="*/ 1164954 w 1169456"/>
                    <a:gd name="connsiteY4" fmla="*/ 890844 h 1481649"/>
                    <a:gd name="connsiteX5" fmla="*/ 655299 w 1169456"/>
                    <a:gd name="connsiteY5" fmla="*/ 1481649 h 1481649"/>
                    <a:gd name="connsiteX0" fmla="*/ 1271 w 1196146"/>
                    <a:gd name="connsiteY0" fmla="*/ 0 h 1620866"/>
                    <a:gd name="connsiteX1" fmla="*/ 98681 w 1196146"/>
                    <a:gd name="connsiteY1" fmla="*/ 201105 h 1620866"/>
                    <a:gd name="connsiteX2" fmla="*/ 783454 w 1196146"/>
                    <a:gd name="connsiteY2" fmla="*/ 225549 h 1620866"/>
                    <a:gd name="connsiteX3" fmla="*/ 354557 w 1196146"/>
                    <a:gd name="connsiteY3" fmla="*/ 792368 h 1620866"/>
                    <a:gd name="connsiteX4" fmla="*/ 1164954 w 1196146"/>
                    <a:gd name="connsiteY4" fmla="*/ 890844 h 1620866"/>
                    <a:gd name="connsiteX5" fmla="*/ 1161620 w 1196146"/>
                    <a:gd name="connsiteY5" fmla="*/ 1620866 h 162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96146" h="1620866">
                      <a:moveTo>
                        <a:pt x="1271" y="0"/>
                      </a:moveTo>
                      <a:cubicBezTo>
                        <a:pt x="6770" y="73319"/>
                        <a:pt x="-31683" y="163514"/>
                        <a:pt x="98681" y="201105"/>
                      </a:cubicBezTo>
                      <a:cubicBezTo>
                        <a:pt x="229045" y="238696"/>
                        <a:pt x="783002" y="-227362"/>
                        <a:pt x="783454" y="225549"/>
                      </a:cubicBezTo>
                      <a:cubicBezTo>
                        <a:pt x="783906" y="678460"/>
                        <a:pt x="227684" y="441023"/>
                        <a:pt x="354557" y="792368"/>
                      </a:cubicBezTo>
                      <a:cubicBezTo>
                        <a:pt x="481430" y="1143713"/>
                        <a:pt x="1030444" y="752761"/>
                        <a:pt x="1164954" y="890844"/>
                      </a:cubicBezTo>
                      <a:cubicBezTo>
                        <a:pt x="1299465" y="1028927"/>
                        <a:pt x="941779" y="1562271"/>
                        <a:pt x="1161620" y="1620866"/>
                      </a:cubicBezTo>
                    </a:path>
                  </a:pathLst>
                </a:custGeom>
                <a:noFill/>
                <a:ln w="9525" cap="rnd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Oval 337">
                  <a:extLst>
                    <a:ext uri="{FF2B5EF4-FFF2-40B4-BE49-F238E27FC236}">
                      <a16:creationId xmlns:a16="http://schemas.microsoft.com/office/drawing/2014/main" id="{ED561F30-8365-CBE9-E68C-485347DBEF8E}"/>
                    </a:ext>
                  </a:extLst>
                </p:cNvPr>
                <p:cNvSpPr/>
                <p:nvPr/>
              </p:nvSpPr>
              <p:spPr>
                <a:xfrm rot="908159">
                  <a:off x="7370500" y="2669676"/>
                  <a:ext cx="506151" cy="927847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Oval 338">
                  <a:extLst>
                    <a:ext uri="{FF2B5EF4-FFF2-40B4-BE49-F238E27FC236}">
                      <a16:creationId xmlns:a16="http://schemas.microsoft.com/office/drawing/2014/main" id="{6E283058-2775-E509-F419-4403C934A8F1}"/>
                    </a:ext>
                  </a:extLst>
                </p:cNvPr>
                <p:cNvSpPr/>
                <p:nvPr/>
              </p:nvSpPr>
              <p:spPr>
                <a:xfrm rot="18651768">
                  <a:off x="8089542" y="2516144"/>
                  <a:ext cx="506151" cy="927847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Oval 339">
                  <a:extLst>
                    <a:ext uri="{FF2B5EF4-FFF2-40B4-BE49-F238E27FC236}">
                      <a16:creationId xmlns:a16="http://schemas.microsoft.com/office/drawing/2014/main" id="{8221308C-9A90-6550-4573-E07AE2E69C32}"/>
                    </a:ext>
                  </a:extLst>
                </p:cNvPr>
                <p:cNvSpPr/>
                <p:nvPr/>
              </p:nvSpPr>
              <p:spPr>
                <a:xfrm rot="1513470">
                  <a:off x="8374626" y="3412509"/>
                  <a:ext cx="380770" cy="68909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Oval 340">
                  <a:extLst>
                    <a:ext uri="{FF2B5EF4-FFF2-40B4-BE49-F238E27FC236}">
                      <a16:creationId xmlns:a16="http://schemas.microsoft.com/office/drawing/2014/main" id="{5900EEB5-B648-9A4D-BD2B-919A935B1755}"/>
                    </a:ext>
                  </a:extLst>
                </p:cNvPr>
                <p:cNvSpPr/>
                <p:nvPr/>
              </p:nvSpPr>
              <p:spPr>
                <a:xfrm rot="17808880">
                  <a:off x="9002910" y="3707754"/>
                  <a:ext cx="506151" cy="129261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Oval 341">
                  <a:extLst>
                    <a:ext uri="{FF2B5EF4-FFF2-40B4-BE49-F238E27FC236}">
                      <a16:creationId xmlns:a16="http://schemas.microsoft.com/office/drawing/2014/main" id="{80C352D1-01E1-F2BF-E064-E1C90DC89841}"/>
                    </a:ext>
                  </a:extLst>
                </p:cNvPr>
                <p:cNvSpPr/>
                <p:nvPr/>
              </p:nvSpPr>
              <p:spPr>
                <a:xfrm rot="18729351">
                  <a:off x="9996235" y="4546748"/>
                  <a:ext cx="380770" cy="68909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Oval 342">
                  <a:extLst>
                    <a:ext uri="{FF2B5EF4-FFF2-40B4-BE49-F238E27FC236}">
                      <a16:creationId xmlns:a16="http://schemas.microsoft.com/office/drawing/2014/main" id="{DC38DF85-8A1D-A8BE-4C40-D414DBB289B3}"/>
                    </a:ext>
                  </a:extLst>
                </p:cNvPr>
                <p:cNvSpPr/>
                <p:nvPr/>
              </p:nvSpPr>
              <p:spPr>
                <a:xfrm rot="20771402">
                  <a:off x="10379433" y="5152520"/>
                  <a:ext cx="380770" cy="689095"/>
                </a:xfrm>
                <a:prstGeom prst="ellipse">
                  <a:avLst/>
                </a:prstGeom>
                <a:gradFill flip="none" rotWithShape="1">
                  <a:gsLst>
                    <a:gs pos="8000">
                      <a:srgbClr val="618BA8">
                        <a:lumMod val="60000"/>
                        <a:lumOff val="40000"/>
                      </a:srgbClr>
                    </a:gs>
                    <a:gs pos="76000">
                      <a:srgbClr val="618BA8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618BA8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108" name="Google Shape;1483;p4">
                <a:extLst>
                  <a:ext uri="{FF2B5EF4-FFF2-40B4-BE49-F238E27FC236}">
                    <a16:creationId xmlns:a16="http://schemas.microsoft.com/office/drawing/2014/main" id="{CFE4B6B3-5532-1D26-7818-B9B7E3AC6F2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85282">
                <a:off x="5830833" y="4080490"/>
                <a:ext cx="403982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" name="TextBox 329">
                <a:extLst>
                  <a:ext uri="{FF2B5EF4-FFF2-40B4-BE49-F238E27FC236}">
                    <a16:creationId xmlns:a16="http://schemas.microsoft.com/office/drawing/2014/main" id="{CCDC532A-DA40-E937-6569-5A11DF2B17E6}"/>
                  </a:ext>
                </a:extLst>
              </p:cNvPr>
              <p:cNvSpPr txBox="1"/>
              <p:nvPr/>
            </p:nvSpPr>
            <p:spPr>
              <a:xfrm>
                <a:off x="6078783" y="3622323"/>
                <a:ext cx="777974" cy="2459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endosome</a:t>
                </a:r>
              </a:p>
            </p:txBody>
          </p:sp>
          <p:pic>
            <p:nvPicPr>
              <p:cNvPr id="110" name="Picture 330">
                <a:extLst>
                  <a:ext uri="{FF2B5EF4-FFF2-40B4-BE49-F238E27FC236}">
                    <a16:creationId xmlns:a16="http://schemas.microsoft.com/office/drawing/2014/main" id="{E6099323-1CD3-A8D4-8FB2-B64585E24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368166">
                <a:off x="6484157" y="4150526"/>
                <a:ext cx="392861" cy="318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" name="Group 358">
              <a:extLst>
                <a:ext uri="{FF2B5EF4-FFF2-40B4-BE49-F238E27FC236}">
                  <a16:creationId xmlns:a16="http://schemas.microsoft.com/office/drawing/2014/main" id="{ADC9C2DC-0048-9316-30CC-C1649DCC2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1925" y="4975225"/>
              <a:ext cx="781050" cy="790575"/>
              <a:chOff x="10773708" y="4130230"/>
              <a:chExt cx="837798" cy="837798"/>
            </a:xfrm>
          </p:grpSpPr>
          <p:sp>
            <p:nvSpPr>
              <p:cNvPr id="94" name="Oval 359">
                <a:extLst>
                  <a:ext uri="{FF2B5EF4-FFF2-40B4-BE49-F238E27FC236}">
                    <a16:creationId xmlns:a16="http://schemas.microsoft.com/office/drawing/2014/main" id="{C48523AA-DCAB-8CAC-F4B5-EC93ED673780}"/>
                  </a:ext>
                </a:extLst>
              </p:cNvPr>
              <p:cNvSpPr/>
              <p:nvPr/>
            </p:nvSpPr>
            <p:spPr>
              <a:xfrm>
                <a:off x="10773708" y="4130230"/>
                <a:ext cx="837798" cy="837798"/>
              </a:xfrm>
              <a:prstGeom prst="ellipse">
                <a:avLst/>
              </a:prstGeom>
              <a:solidFill>
                <a:srgbClr val="618BA8">
                  <a:lumMod val="40000"/>
                  <a:lumOff val="60000"/>
                </a:srgbClr>
              </a:solidFill>
              <a:ln w="12700" cap="flat" cmpd="sng" algn="ctr">
                <a:solidFill>
                  <a:srgbClr val="618BA8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Oval 360">
                <a:extLst>
                  <a:ext uri="{FF2B5EF4-FFF2-40B4-BE49-F238E27FC236}">
                    <a16:creationId xmlns:a16="http://schemas.microsoft.com/office/drawing/2014/main" id="{9F77330F-252C-AE30-35A1-E4433D8EBDCF}"/>
                  </a:ext>
                </a:extLst>
              </p:cNvPr>
              <p:cNvSpPr/>
              <p:nvPr/>
            </p:nvSpPr>
            <p:spPr>
              <a:xfrm>
                <a:off x="10836714" y="4194158"/>
                <a:ext cx="711788" cy="709941"/>
              </a:xfrm>
              <a:prstGeom prst="ellipse">
                <a:avLst/>
              </a:prstGeom>
              <a:solidFill>
                <a:srgbClr val="618BA8">
                  <a:alpha val="80000"/>
                </a:srgbClr>
              </a:solidFill>
              <a:ln w="12700" cap="flat" cmpd="sng" algn="ctr">
                <a:solidFill>
                  <a:srgbClr val="618BA8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Rounded Rectangle 319">
                <a:extLst>
                  <a:ext uri="{FF2B5EF4-FFF2-40B4-BE49-F238E27FC236}">
                    <a16:creationId xmlns:a16="http://schemas.microsoft.com/office/drawing/2014/main" id="{1BE42354-55F3-C1A8-D6C0-127742B8D2AB}"/>
                  </a:ext>
                </a:extLst>
              </p:cNvPr>
              <p:cNvSpPr/>
              <p:nvPr/>
            </p:nvSpPr>
            <p:spPr>
              <a:xfrm>
                <a:off x="10974643" y="4412861"/>
                <a:ext cx="199233" cy="68976"/>
              </a:xfrm>
              <a:prstGeom prst="roundRect">
                <a:avLst>
                  <a:gd name="adj" fmla="val 40841"/>
                </a:avLst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7" name="Rounded Rectangle 320">
                <a:extLst>
                  <a:ext uri="{FF2B5EF4-FFF2-40B4-BE49-F238E27FC236}">
                    <a16:creationId xmlns:a16="http://schemas.microsoft.com/office/drawing/2014/main" id="{6E97D030-832C-3E7A-0BB1-32D998DBF3AF}"/>
                  </a:ext>
                </a:extLst>
              </p:cNvPr>
              <p:cNvSpPr/>
              <p:nvPr/>
            </p:nvSpPr>
            <p:spPr>
              <a:xfrm>
                <a:off x="10918450" y="4513800"/>
                <a:ext cx="199232" cy="70658"/>
              </a:xfrm>
              <a:prstGeom prst="roundRect">
                <a:avLst>
                  <a:gd name="adj" fmla="val 40841"/>
                </a:avLst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8" name="Rounded Rectangle 321">
                <a:extLst>
                  <a:ext uri="{FF2B5EF4-FFF2-40B4-BE49-F238E27FC236}">
                    <a16:creationId xmlns:a16="http://schemas.microsoft.com/office/drawing/2014/main" id="{6D4B1A88-646F-361C-DB3F-BB5CA2207167}"/>
                  </a:ext>
                </a:extLst>
              </p:cNvPr>
              <p:cNvSpPr/>
              <p:nvPr/>
            </p:nvSpPr>
            <p:spPr>
              <a:xfrm>
                <a:off x="11259018" y="4512118"/>
                <a:ext cx="199232" cy="70658"/>
              </a:xfrm>
              <a:prstGeom prst="roundRect">
                <a:avLst>
                  <a:gd name="adj" fmla="val 40841"/>
                </a:avLst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9" name="Rounded Rectangle 322">
                <a:extLst>
                  <a:ext uri="{FF2B5EF4-FFF2-40B4-BE49-F238E27FC236}">
                    <a16:creationId xmlns:a16="http://schemas.microsoft.com/office/drawing/2014/main" id="{55792978-1E5F-76A7-019A-C9DFA0EFF4E6}"/>
                  </a:ext>
                </a:extLst>
              </p:cNvPr>
              <p:cNvSpPr/>
              <p:nvPr/>
            </p:nvSpPr>
            <p:spPr>
              <a:xfrm>
                <a:off x="11190905" y="4609693"/>
                <a:ext cx="197530" cy="70658"/>
              </a:xfrm>
              <a:prstGeom prst="roundRect">
                <a:avLst>
                  <a:gd name="adj" fmla="val 40841"/>
                </a:avLst>
              </a:prstGeom>
              <a:solidFill>
                <a:srgbClr val="00298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0" name="Oval 365">
                <a:extLst>
                  <a:ext uri="{FF2B5EF4-FFF2-40B4-BE49-F238E27FC236}">
                    <a16:creationId xmlns:a16="http://schemas.microsoft.com/office/drawing/2014/main" id="{4431496D-E666-16C2-1654-66A9DD7A5FCB}"/>
                  </a:ext>
                </a:extLst>
              </p:cNvPr>
              <p:cNvSpPr/>
              <p:nvPr/>
            </p:nvSpPr>
            <p:spPr>
              <a:xfrm>
                <a:off x="11098951" y="4290051"/>
                <a:ext cx="73222" cy="72339"/>
              </a:xfrm>
              <a:prstGeom prst="ellipse">
                <a:avLst/>
              </a:prstGeom>
              <a:solidFill>
                <a:srgbClr val="6F1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1" name="Oval 366">
                <a:extLst>
                  <a:ext uri="{FF2B5EF4-FFF2-40B4-BE49-F238E27FC236}">
                    <a16:creationId xmlns:a16="http://schemas.microsoft.com/office/drawing/2014/main" id="{8F10C5A1-6B4C-4413-067C-EB0AF4EA6B7F}"/>
                  </a:ext>
                </a:extLst>
              </p:cNvPr>
              <p:cNvSpPr/>
              <p:nvPr/>
            </p:nvSpPr>
            <p:spPr>
              <a:xfrm>
                <a:off x="11243692" y="4345568"/>
                <a:ext cx="73223" cy="72341"/>
              </a:xfrm>
              <a:prstGeom prst="ellipse">
                <a:avLst/>
              </a:prstGeom>
              <a:solidFill>
                <a:srgbClr val="6F1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Oval 367">
                <a:extLst>
                  <a:ext uri="{FF2B5EF4-FFF2-40B4-BE49-F238E27FC236}">
                    <a16:creationId xmlns:a16="http://schemas.microsoft.com/office/drawing/2014/main" id="{577DE621-2C14-44FD-7BB2-6AB24E56D4B5}"/>
                  </a:ext>
                </a:extLst>
              </p:cNvPr>
              <p:cNvSpPr/>
              <p:nvPr/>
            </p:nvSpPr>
            <p:spPr>
              <a:xfrm>
                <a:off x="11030838" y="4653434"/>
                <a:ext cx="73222" cy="72339"/>
              </a:xfrm>
              <a:prstGeom prst="ellipse">
                <a:avLst/>
              </a:prstGeom>
              <a:solidFill>
                <a:srgbClr val="6F1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Oval 368">
                <a:extLst>
                  <a:ext uri="{FF2B5EF4-FFF2-40B4-BE49-F238E27FC236}">
                    <a16:creationId xmlns:a16="http://schemas.microsoft.com/office/drawing/2014/main" id="{44DD6A4B-8E3D-0805-EA1A-5A2E0AE0F9B6}"/>
                  </a:ext>
                </a:extLst>
              </p:cNvPr>
              <p:cNvSpPr/>
              <p:nvPr/>
            </p:nvSpPr>
            <p:spPr>
              <a:xfrm>
                <a:off x="11204527" y="4737550"/>
                <a:ext cx="73222" cy="72339"/>
              </a:xfrm>
              <a:prstGeom prst="ellipse">
                <a:avLst/>
              </a:prstGeom>
              <a:solidFill>
                <a:srgbClr val="6F1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6" name="TextBox 369">
              <a:extLst>
                <a:ext uri="{FF2B5EF4-FFF2-40B4-BE49-F238E27FC236}">
                  <a16:creationId xmlns:a16="http://schemas.microsoft.com/office/drawing/2014/main" id="{6A272148-2096-7196-1E11-899EE1E74697}"/>
                </a:ext>
              </a:extLst>
            </p:cNvPr>
            <p:cNvSpPr txBox="1"/>
            <p:nvPr/>
          </p:nvSpPr>
          <p:spPr>
            <a:xfrm>
              <a:off x="6394450" y="4702175"/>
              <a:ext cx="674688" cy="23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lysosome</a:t>
              </a:r>
            </a:p>
          </p:txBody>
        </p:sp>
        <p:grpSp>
          <p:nvGrpSpPr>
            <p:cNvPr id="27" name="Group 370">
              <a:extLst>
                <a:ext uri="{FF2B5EF4-FFF2-40B4-BE49-F238E27FC236}">
                  <a16:creationId xmlns:a16="http://schemas.microsoft.com/office/drawing/2014/main" id="{66BEC3FD-BC30-6552-06E9-088B8F3E7385}"/>
                </a:ext>
              </a:extLst>
            </p:cNvPr>
            <p:cNvGrpSpPr/>
            <p:nvPr/>
          </p:nvGrpSpPr>
          <p:grpSpPr>
            <a:xfrm rot="5740976">
              <a:off x="7407905" y="4222961"/>
              <a:ext cx="718294" cy="693834"/>
              <a:chOff x="5975338" y="1071564"/>
              <a:chExt cx="514349" cy="514351"/>
            </a:xfrm>
            <a:solidFill>
              <a:srgbClr val="0B4D6D"/>
            </a:solidFill>
          </p:grpSpPr>
          <p:sp>
            <p:nvSpPr>
              <p:cNvPr id="81" name="Freeform 109">
                <a:extLst>
                  <a:ext uri="{FF2B5EF4-FFF2-40B4-BE49-F238E27FC236}">
                    <a16:creationId xmlns:a16="http://schemas.microsoft.com/office/drawing/2014/main" id="{4FD128C9-3334-9BD1-15C9-3E3A419F9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25" y="1473202"/>
                <a:ext cx="22225" cy="22225"/>
              </a:xfrm>
              <a:custGeom>
                <a:avLst/>
                <a:gdLst>
                  <a:gd name="T0" fmla="*/ 9 w 11"/>
                  <a:gd name="T1" fmla="*/ 1 h 11"/>
                  <a:gd name="T2" fmla="*/ 6 w 11"/>
                  <a:gd name="T3" fmla="*/ 1 h 11"/>
                  <a:gd name="T4" fmla="*/ 0 w 11"/>
                  <a:gd name="T5" fmla="*/ 0 h 11"/>
                  <a:gd name="T6" fmla="*/ 11 w 11"/>
                  <a:gd name="T7" fmla="*/ 11 h 11"/>
                  <a:gd name="T8" fmla="*/ 10 w 11"/>
                  <a:gd name="T9" fmla="*/ 8 h 11"/>
                  <a:gd name="T10" fmla="*/ 7 w 11"/>
                  <a:gd name="T11" fmla="*/ 4 h 11"/>
                  <a:gd name="T12" fmla="*/ 8 w 11"/>
                  <a:gd name="T13" fmla="*/ 3 h 11"/>
                  <a:gd name="T14" fmla="*/ 9 w 11"/>
                  <a:gd name="T1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9" y="1"/>
                    </a:moveTo>
                    <a:cubicBezTo>
                      <a:pt x="8" y="1"/>
                      <a:pt x="7" y="1"/>
                      <a:pt x="6" y="1"/>
                    </a:cubicBezTo>
                    <a:cubicBezTo>
                      <a:pt x="4" y="1"/>
                      <a:pt x="2" y="0"/>
                      <a:pt x="0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0"/>
                      <a:pt x="11" y="9"/>
                      <a:pt x="10" y="8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lnTo>
                      <a:pt x="9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110">
                <a:extLst>
                  <a:ext uri="{FF2B5EF4-FFF2-40B4-BE49-F238E27FC236}">
                    <a16:creationId xmlns:a16="http://schemas.microsoft.com/office/drawing/2014/main" id="{529DCA73-0EEA-F750-04BC-A50E281A5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6150" y="1379539"/>
                <a:ext cx="53975" cy="55563"/>
              </a:xfrm>
              <a:custGeom>
                <a:avLst/>
                <a:gdLst>
                  <a:gd name="T0" fmla="*/ 0 w 28"/>
                  <a:gd name="T1" fmla="*/ 5 h 29"/>
                  <a:gd name="T2" fmla="*/ 0 w 28"/>
                  <a:gd name="T3" fmla="*/ 10 h 29"/>
                  <a:gd name="T4" fmla="*/ 0 w 28"/>
                  <a:gd name="T5" fmla="*/ 15 h 29"/>
                  <a:gd name="T6" fmla="*/ 14 w 28"/>
                  <a:gd name="T7" fmla="*/ 29 h 29"/>
                  <a:gd name="T8" fmla="*/ 17 w 28"/>
                  <a:gd name="T9" fmla="*/ 29 h 29"/>
                  <a:gd name="T10" fmla="*/ 8 w 28"/>
                  <a:gd name="T11" fmla="*/ 20 h 29"/>
                  <a:gd name="T12" fmla="*/ 9 w 28"/>
                  <a:gd name="T13" fmla="*/ 19 h 29"/>
                  <a:gd name="T14" fmla="*/ 12 w 28"/>
                  <a:gd name="T15" fmla="*/ 17 h 29"/>
                  <a:gd name="T16" fmla="*/ 13 w 28"/>
                  <a:gd name="T17" fmla="*/ 16 h 29"/>
                  <a:gd name="T18" fmla="*/ 26 w 28"/>
                  <a:gd name="T19" fmla="*/ 29 h 29"/>
                  <a:gd name="T20" fmla="*/ 28 w 28"/>
                  <a:gd name="T21" fmla="*/ 29 h 29"/>
                  <a:gd name="T22" fmla="*/ 0 w 28"/>
                  <a:gd name="T23" fmla="*/ 0 h 29"/>
                  <a:gd name="T24" fmla="*/ 0 w 28"/>
                  <a:gd name="T25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9">
                    <a:moveTo>
                      <a:pt x="0" y="5"/>
                    </a:moveTo>
                    <a:cubicBezTo>
                      <a:pt x="0" y="6"/>
                      <a:pt x="0" y="8"/>
                      <a:pt x="0" y="10"/>
                    </a:cubicBezTo>
                    <a:cubicBezTo>
                      <a:pt x="0" y="11"/>
                      <a:pt x="0" y="13"/>
                      <a:pt x="0" y="15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6" y="29"/>
                      <a:pt x="17" y="2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8" y="29"/>
                      <a:pt x="28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111">
                <a:extLst>
                  <a:ext uri="{FF2B5EF4-FFF2-40B4-BE49-F238E27FC236}">
                    <a16:creationId xmlns:a16="http://schemas.microsoft.com/office/drawing/2014/main" id="{0EE38075-430D-959C-B07C-5C36699A5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75" y="1344614"/>
                <a:ext cx="80962" cy="80963"/>
              </a:xfrm>
              <a:custGeom>
                <a:avLst/>
                <a:gdLst>
                  <a:gd name="T0" fmla="*/ 6 w 42"/>
                  <a:gd name="T1" fmla="*/ 1 h 42"/>
                  <a:gd name="T2" fmla="*/ 3 w 42"/>
                  <a:gd name="T3" fmla="*/ 3 h 42"/>
                  <a:gd name="T4" fmla="*/ 1 w 42"/>
                  <a:gd name="T5" fmla="*/ 5 h 42"/>
                  <a:gd name="T6" fmla="*/ 0 w 42"/>
                  <a:gd name="T7" fmla="*/ 5 h 42"/>
                  <a:gd name="T8" fmla="*/ 37 w 42"/>
                  <a:gd name="T9" fmla="*/ 42 h 42"/>
                  <a:gd name="T10" fmla="*/ 37 w 42"/>
                  <a:gd name="T11" fmla="*/ 41 h 42"/>
                  <a:gd name="T12" fmla="*/ 38 w 42"/>
                  <a:gd name="T13" fmla="*/ 40 h 42"/>
                  <a:gd name="T14" fmla="*/ 19 w 42"/>
                  <a:gd name="T15" fmla="*/ 22 h 42"/>
                  <a:gd name="T16" fmla="*/ 21 w 42"/>
                  <a:gd name="T17" fmla="*/ 21 h 42"/>
                  <a:gd name="T18" fmla="*/ 23 w 42"/>
                  <a:gd name="T19" fmla="*/ 19 h 42"/>
                  <a:gd name="T20" fmla="*/ 24 w 42"/>
                  <a:gd name="T21" fmla="*/ 17 h 42"/>
                  <a:gd name="T22" fmla="*/ 41 w 42"/>
                  <a:gd name="T23" fmla="*/ 35 h 42"/>
                  <a:gd name="T24" fmla="*/ 42 w 42"/>
                  <a:gd name="T25" fmla="*/ 33 h 42"/>
                  <a:gd name="T26" fmla="*/ 9 w 42"/>
                  <a:gd name="T27" fmla="*/ 0 h 42"/>
                  <a:gd name="T28" fmla="*/ 6 w 42"/>
                  <a:gd name="T29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42">
                    <a:moveTo>
                      <a:pt x="6" y="1"/>
                    </a:moveTo>
                    <a:cubicBezTo>
                      <a:pt x="5" y="2"/>
                      <a:pt x="4" y="2"/>
                      <a:pt x="3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8" y="41"/>
                      <a:pt x="38" y="40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2" y="34"/>
                      <a:pt x="42" y="34"/>
                      <a:pt x="42" y="3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112">
                <a:extLst>
                  <a:ext uri="{FF2B5EF4-FFF2-40B4-BE49-F238E27FC236}">
                    <a16:creationId xmlns:a16="http://schemas.microsoft.com/office/drawing/2014/main" id="{526E9880-E946-AC69-79D1-D81CCDF28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3913" y="1482727"/>
                <a:ext cx="73025" cy="77788"/>
              </a:xfrm>
              <a:custGeom>
                <a:avLst/>
                <a:gdLst>
                  <a:gd name="T0" fmla="*/ 37 w 38"/>
                  <a:gd name="T1" fmla="*/ 37 h 40"/>
                  <a:gd name="T2" fmla="*/ 38 w 38"/>
                  <a:gd name="T3" fmla="*/ 36 h 40"/>
                  <a:gd name="T4" fmla="*/ 2 w 38"/>
                  <a:gd name="T5" fmla="*/ 0 h 40"/>
                  <a:gd name="T6" fmla="*/ 1 w 38"/>
                  <a:gd name="T7" fmla="*/ 1 h 40"/>
                  <a:gd name="T8" fmla="*/ 0 w 38"/>
                  <a:gd name="T9" fmla="*/ 2 h 40"/>
                  <a:gd name="T10" fmla="*/ 18 w 38"/>
                  <a:gd name="T11" fmla="*/ 20 h 40"/>
                  <a:gd name="T12" fmla="*/ 15 w 38"/>
                  <a:gd name="T13" fmla="*/ 22 h 40"/>
                  <a:gd name="T14" fmla="*/ 33 w 38"/>
                  <a:gd name="T15" fmla="*/ 40 h 40"/>
                  <a:gd name="T16" fmla="*/ 37 w 38"/>
                  <a:gd name="T17" fmla="*/ 37 h 40"/>
                  <a:gd name="T18" fmla="*/ 37 w 38"/>
                  <a:gd name="T19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0">
                    <a:moveTo>
                      <a:pt x="37" y="37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39"/>
                      <a:pt x="36" y="38"/>
                      <a:pt x="37" y="37"/>
                    </a:cubicBezTo>
                    <a:cubicBezTo>
                      <a:pt x="37" y="37"/>
                      <a:pt x="37" y="37"/>
                      <a:pt x="37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113">
                <a:extLst>
                  <a:ext uri="{FF2B5EF4-FFF2-40B4-BE49-F238E27FC236}">
                    <a16:creationId xmlns:a16="http://schemas.microsoft.com/office/drawing/2014/main" id="{9901D82F-F9D5-61AB-8120-09EC3C794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4075" y="1471615"/>
                <a:ext cx="55562" cy="55563"/>
              </a:xfrm>
              <a:custGeom>
                <a:avLst/>
                <a:gdLst>
                  <a:gd name="T0" fmla="*/ 5 w 29"/>
                  <a:gd name="T1" fmla="*/ 0 h 29"/>
                  <a:gd name="T2" fmla="*/ 0 w 29"/>
                  <a:gd name="T3" fmla="*/ 0 h 29"/>
                  <a:gd name="T4" fmla="*/ 29 w 29"/>
                  <a:gd name="T5" fmla="*/ 29 h 29"/>
                  <a:gd name="T6" fmla="*/ 29 w 29"/>
                  <a:gd name="T7" fmla="*/ 26 h 29"/>
                  <a:gd name="T8" fmla="*/ 29 w 29"/>
                  <a:gd name="T9" fmla="*/ 17 h 29"/>
                  <a:gd name="T10" fmla="*/ 28 w 29"/>
                  <a:gd name="T11" fmla="*/ 14 h 29"/>
                  <a:gd name="T12" fmla="*/ 15 w 29"/>
                  <a:gd name="T13" fmla="*/ 1 h 29"/>
                  <a:gd name="T14" fmla="*/ 9 w 29"/>
                  <a:gd name="T15" fmla="*/ 0 h 29"/>
                  <a:gd name="T16" fmla="*/ 19 w 29"/>
                  <a:gd name="T17" fmla="*/ 10 h 29"/>
                  <a:gd name="T18" fmla="*/ 17 w 29"/>
                  <a:gd name="T19" fmla="*/ 12 h 29"/>
                  <a:gd name="T20" fmla="*/ 5 w 29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7"/>
                      <a:pt x="29" y="26"/>
                    </a:cubicBezTo>
                    <a:cubicBezTo>
                      <a:pt x="29" y="23"/>
                      <a:pt x="29" y="20"/>
                      <a:pt x="29" y="17"/>
                    </a:cubicBezTo>
                    <a:cubicBezTo>
                      <a:pt x="28" y="16"/>
                      <a:pt x="28" y="15"/>
                      <a:pt x="28" y="1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1" y="0"/>
                      <a:pt x="9" y="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7" y="12"/>
                      <a:pt x="17" y="12"/>
                      <a:pt x="17" y="12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114">
                <a:extLst>
                  <a:ext uri="{FF2B5EF4-FFF2-40B4-BE49-F238E27FC236}">
                    <a16:creationId xmlns:a16="http://schemas.microsoft.com/office/drawing/2014/main" id="{3F9574D0-29C3-7A50-D851-8B6634821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6150" y="1412877"/>
                <a:ext cx="22225" cy="20638"/>
              </a:xfrm>
              <a:custGeom>
                <a:avLst/>
                <a:gdLst>
                  <a:gd name="T0" fmla="*/ 1 w 12"/>
                  <a:gd name="T1" fmla="*/ 6 h 11"/>
                  <a:gd name="T2" fmla="*/ 4 w 12"/>
                  <a:gd name="T3" fmla="*/ 8 h 11"/>
                  <a:gd name="T4" fmla="*/ 2 w 12"/>
                  <a:gd name="T5" fmla="*/ 10 h 11"/>
                  <a:gd name="T6" fmla="*/ 2 w 12"/>
                  <a:gd name="T7" fmla="*/ 10 h 11"/>
                  <a:gd name="T8" fmla="*/ 9 w 12"/>
                  <a:gd name="T9" fmla="*/ 11 h 11"/>
                  <a:gd name="T10" fmla="*/ 12 w 12"/>
                  <a:gd name="T11" fmla="*/ 11 h 11"/>
                  <a:gd name="T12" fmla="*/ 0 w 12"/>
                  <a:gd name="T13" fmla="*/ 0 h 11"/>
                  <a:gd name="T14" fmla="*/ 1 w 12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1">
                    <a:moveTo>
                      <a:pt x="1" y="6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4" y="10"/>
                      <a:pt x="7" y="11"/>
                      <a:pt x="9" y="11"/>
                    </a:cubicBezTo>
                    <a:cubicBezTo>
                      <a:pt x="10" y="11"/>
                      <a:pt x="11" y="11"/>
                      <a:pt x="12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4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115">
                <a:extLst>
                  <a:ext uri="{FF2B5EF4-FFF2-40B4-BE49-F238E27FC236}">
                    <a16:creationId xmlns:a16="http://schemas.microsoft.com/office/drawing/2014/main" id="{152C7425-13B8-4B3C-04CA-73E40B1A3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4887" y="1343027"/>
                <a:ext cx="33337" cy="33338"/>
              </a:xfrm>
              <a:custGeom>
                <a:avLst/>
                <a:gdLst>
                  <a:gd name="T0" fmla="*/ 17 w 17"/>
                  <a:gd name="T1" fmla="*/ 14 h 17"/>
                  <a:gd name="T2" fmla="*/ 10 w 17"/>
                  <a:gd name="T3" fmla="*/ 7 h 17"/>
                  <a:gd name="T4" fmla="*/ 11 w 17"/>
                  <a:gd name="T5" fmla="*/ 6 h 17"/>
                  <a:gd name="T6" fmla="*/ 13 w 17"/>
                  <a:gd name="T7" fmla="*/ 3 h 17"/>
                  <a:gd name="T8" fmla="*/ 14 w 17"/>
                  <a:gd name="T9" fmla="*/ 2 h 17"/>
                  <a:gd name="T10" fmla="*/ 16 w 17"/>
                  <a:gd name="T11" fmla="*/ 3 h 17"/>
                  <a:gd name="T12" fmla="*/ 15 w 17"/>
                  <a:gd name="T13" fmla="*/ 2 h 17"/>
                  <a:gd name="T14" fmla="*/ 11 w 17"/>
                  <a:gd name="T15" fmla="*/ 1 h 17"/>
                  <a:gd name="T16" fmla="*/ 5 w 17"/>
                  <a:gd name="T17" fmla="*/ 0 h 17"/>
                  <a:gd name="T18" fmla="*/ 0 w 17"/>
                  <a:gd name="T19" fmla="*/ 0 h 17"/>
                  <a:gd name="T20" fmla="*/ 17 w 17"/>
                  <a:gd name="T21" fmla="*/ 17 h 17"/>
                  <a:gd name="T22" fmla="*/ 17 w 17"/>
                  <a:gd name="T2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7">
                    <a:moveTo>
                      <a:pt x="17" y="14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2"/>
                      <a:pt x="15" y="2"/>
                    </a:cubicBezTo>
                    <a:cubicBezTo>
                      <a:pt x="14" y="1"/>
                      <a:pt x="12" y="1"/>
                      <a:pt x="11" y="1"/>
                    </a:cubicBezTo>
                    <a:cubicBezTo>
                      <a:pt x="9" y="1"/>
                      <a:pt x="7" y="0"/>
                      <a:pt x="5" y="0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6"/>
                      <a:pt x="17" y="15"/>
                      <a:pt x="1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116">
                <a:extLst>
                  <a:ext uri="{FF2B5EF4-FFF2-40B4-BE49-F238E27FC236}">
                    <a16:creationId xmlns:a16="http://schemas.microsoft.com/office/drawing/2014/main" id="{67E3855C-8A06-BA98-51DD-01D806A1B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7912" y="1295402"/>
                <a:ext cx="7937" cy="7938"/>
              </a:xfrm>
              <a:custGeom>
                <a:avLst/>
                <a:gdLst>
                  <a:gd name="T0" fmla="*/ 1 w 4"/>
                  <a:gd name="T1" fmla="*/ 3 h 4"/>
                  <a:gd name="T2" fmla="*/ 1 w 4"/>
                  <a:gd name="T3" fmla="*/ 3 h 4"/>
                  <a:gd name="T4" fmla="*/ 1 w 4"/>
                  <a:gd name="T5" fmla="*/ 3 h 4"/>
                  <a:gd name="T6" fmla="*/ 4 w 4"/>
                  <a:gd name="T7" fmla="*/ 4 h 4"/>
                  <a:gd name="T8" fmla="*/ 0 w 4"/>
                  <a:gd name="T9" fmla="*/ 0 h 4"/>
                  <a:gd name="T10" fmla="*/ 1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117">
                <a:extLst>
                  <a:ext uri="{FF2B5EF4-FFF2-40B4-BE49-F238E27FC236}">
                    <a16:creationId xmlns:a16="http://schemas.microsoft.com/office/drawing/2014/main" id="{4A0807FE-DA41-7942-1000-D4E1416B9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37" y="1233489"/>
                <a:ext cx="73025" cy="73025"/>
              </a:xfrm>
              <a:custGeom>
                <a:avLst/>
                <a:gdLst>
                  <a:gd name="T0" fmla="*/ 2 w 38"/>
                  <a:gd name="T1" fmla="*/ 3 h 38"/>
                  <a:gd name="T2" fmla="*/ 18 w 38"/>
                  <a:gd name="T3" fmla="*/ 20 h 38"/>
                  <a:gd name="T4" fmla="*/ 16 w 38"/>
                  <a:gd name="T5" fmla="*/ 22 h 38"/>
                  <a:gd name="T6" fmla="*/ 1 w 38"/>
                  <a:gd name="T7" fmla="*/ 7 h 38"/>
                  <a:gd name="T8" fmla="*/ 0 w 38"/>
                  <a:gd name="T9" fmla="*/ 11 h 38"/>
                  <a:gd name="T10" fmla="*/ 27 w 38"/>
                  <a:gd name="T11" fmla="*/ 38 h 38"/>
                  <a:gd name="T12" fmla="*/ 29 w 38"/>
                  <a:gd name="T13" fmla="*/ 37 h 38"/>
                  <a:gd name="T14" fmla="*/ 36 w 38"/>
                  <a:gd name="T15" fmla="*/ 36 h 38"/>
                  <a:gd name="T16" fmla="*/ 38 w 38"/>
                  <a:gd name="T17" fmla="*/ 35 h 38"/>
                  <a:gd name="T18" fmla="*/ 3 w 38"/>
                  <a:gd name="T19" fmla="*/ 0 h 38"/>
                  <a:gd name="T20" fmla="*/ 2 w 38"/>
                  <a:gd name="T21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8">
                    <a:moveTo>
                      <a:pt x="2" y="3"/>
                    </a:moveTo>
                    <a:cubicBezTo>
                      <a:pt x="18" y="20"/>
                      <a:pt x="18" y="20"/>
                      <a:pt x="18" y="20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10"/>
                      <a:pt x="0" y="11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7"/>
                      <a:pt x="28" y="37"/>
                      <a:pt x="29" y="37"/>
                    </a:cubicBezTo>
                    <a:cubicBezTo>
                      <a:pt x="32" y="37"/>
                      <a:pt x="34" y="36"/>
                      <a:pt x="36" y="36"/>
                    </a:cubicBezTo>
                    <a:cubicBezTo>
                      <a:pt x="37" y="35"/>
                      <a:pt x="37" y="35"/>
                      <a:pt x="38" y="3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118">
                <a:extLst>
                  <a:ext uri="{FF2B5EF4-FFF2-40B4-BE49-F238E27FC236}">
                    <a16:creationId xmlns:a16="http://schemas.microsoft.com/office/drawing/2014/main" id="{3B5C4B4C-C15F-57BE-2B0D-039C584F0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0137" y="1209677"/>
                <a:ext cx="69850" cy="71438"/>
              </a:xfrm>
              <a:custGeom>
                <a:avLst/>
                <a:gdLst>
                  <a:gd name="T0" fmla="*/ 7 w 37"/>
                  <a:gd name="T1" fmla="*/ 1 h 37"/>
                  <a:gd name="T2" fmla="*/ 21 w 37"/>
                  <a:gd name="T3" fmla="*/ 15 h 37"/>
                  <a:gd name="T4" fmla="*/ 19 w 37"/>
                  <a:gd name="T5" fmla="*/ 18 h 37"/>
                  <a:gd name="T6" fmla="*/ 3 w 37"/>
                  <a:gd name="T7" fmla="*/ 2 h 37"/>
                  <a:gd name="T8" fmla="*/ 0 w 37"/>
                  <a:gd name="T9" fmla="*/ 3 h 37"/>
                  <a:gd name="T10" fmla="*/ 34 w 37"/>
                  <a:gd name="T11" fmla="*/ 37 h 37"/>
                  <a:gd name="T12" fmla="*/ 35 w 37"/>
                  <a:gd name="T13" fmla="*/ 36 h 37"/>
                  <a:gd name="T14" fmla="*/ 36 w 37"/>
                  <a:gd name="T15" fmla="*/ 28 h 37"/>
                  <a:gd name="T16" fmla="*/ 37 w 37"/>
                  <a:gd name="T17" fmla="*/ 26 h 37"/>
                  <a:gd name="T18" fmla="*/ 11 w 37"/>
                  <a:gd name="T19" fmla="*/ 0 h 37"/>
                  <a:gd name="T20" fmla="*/ 7 w 37"/>
                  <a:gd name="T21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7">
                    <a:moveTo>
                      <a:pt x="7" y="1"/>
                    </a:moveTo>
                    <a:cubicBezTo>
                      <a:pt x="21" y="15"/>
                      <a:pt x="21" y="15"/>
                      <a:pt x="21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5" y="36"/>
                      <a:pt x="35" y="36"/>
                    </a:cubicBezTo>
                    <a:cubicBezTo>
                      <a:pt x="36" y="33"/>
                      <a:pt x="36" y="31"/>
                      <a:pt x="36" y="28"/>
                    </a:cubicBezTo>
                    <a:cubicBezTo>
                      <a:pt x="36" y="27"/>
                      <a:pt x="36" y="27"/>
                      <a:pt x="37" y="2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8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119">
                <a:extLst>
                  <a:ext uri="{FF2B5EF4-FFF2-40B4-BE49-F238E27FC236}">
                    <a16:creationId xmlns:a16="http://schemas.microsoft.com/office/drawing/2014/main" id="{DCA9C114-FEEA-B421-74EA-44B0CFDF9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462" y="1214439"/>
                <a:ext cx="4762" cy="476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120">
                <a:extLst>
                  <a:ext uri="{FF2B5EF4-FFF2-40B4-BE49-F238E27FC236}">
                    <a16:creationId xmlns:a16="http://schemas.microsoft.com/office/drawing/2014/main" id="{843640CC-2519-89E3-561F-144264DB3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912" y="1109664"/>
                <a:ext cx="65087" cy="66675"/>
              </a:xfrm>
              <a:custGeom>
                <a:avLst/>
                <a:gdLst>
                  <a:gd name="T0" fmla="*/ 24 w 34"/>
                  <a:gd name="T1" fmla="*/ 34 h 34"/>
                  <a:gd name="T2" fmla="*/ 32 w 34"/>
                  <a:gd name="T3" fmla="*/ 33 h 34"/>
                  <a:gd name="T4" fmla="*/ 34 w 34"/>
                  <a:gd name="T5" fmla="*/ 32 h 34"/>
                  <a:gd name="T6" fmla="*/ 1 w 34"/>
                  <a:gd name="T7" fmla="*/ 0 h 34"/>
                  <a:gd name="T8" fmla="*/ 1 w 34"/>
                  <a:gd name="T9" fmla="*/ 4 h 34"/>
                  <a:gd name="T10" fmla="*/ 15 w 34"/>
                  <a:gd name="T11" fmla="*/ 18 h 34"/>
                  <a:gd name="T12" fmla="*/ 13 w 34"/>
                  <a:gd name="T13" fmla="*/ 21 h 34"/>
                  <a:gd name="T14" fmla="*/ 0 w 34"/>
                  <a:gd name="T15" fmla="*/ 8 h 34"/>
                  <a:gd name="T16" fmla="*/ 0 w 34"/>
                  <a:gd name="T17" fmla="*/ 13 h 34"/>
                  <a:gd name="T18" fmla="*/ 21 w 34"/>
                  <a:gd name="T19" fmla="*/ 34 h 34"/>
                  <a:gd name="T20" fmla="*/ 24 w 34"/>
                  <a:gd name="T2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4">
                    <a:moveTo>
                      <a:pt x="24" y="34"/>
                    </a:moveTo>
                    <a:cubicBezTo>
                      <a:pt x="27" y="34"/>
                      <a:pt x="29" y="34"/>
                      <a:pt x="32" y="33"/>
                    </a:cubicBezTo>
                    <a:cubicBezTo>
                      <a:pt x="33" y="33"/>
                      <a:pt x="33" y="33"/>
                      <a:pt x="34" y="3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4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0" y="11"/>
                      <a:pt x="0" y="1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4"/>
                      <a:pt x="23" y="34"/>
                      <a:pt x="2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121">
                <a:extLst>
                  <a:ext uri="{FF2B5EF4-FFF2-40B4-BE49-F238E27FC236}">
                    <a16:creationId xmlns:a16="http://schemas.microsoft.com/office/drawing/2014/main" id="{1AEC74A9-A7DC-C7C9-2757-3D244C50B0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5338" y="1071564"/>
                <a:ext cx="514349" cy="514351"/>
              </a:xfrm>
              <a:custGeom>
                <a:avLst/>
                <a:gdLst>
                  <a:gd name="T0" fmla="*/ 256 w 267"/>
                  <a:gd name="T1" fmla="*/ 50 h 267"/>
                  <a:gd name="T2" fmla="*/ 214 w 267"/>
                  <a:gd name="T3" fmla="*/ 54 h 267"/>
                  <a:gd name="T4" fmla="*/ 213 w 267"/>
                  <a:gd name="T5" fmla="*/ 54 h 267"/>
                  <a:gd name="T6" fmla="*/ 213 w 267"/>
                  <a:gd name="T7" fmla="*/ 53 h 267"/>
                  <a:gd name="T8" fmla="*/ 217 w 267"/>
                  <a:gd name="T9" fmla="*/ 11 h 267"/>
                  <a:gd name="T10" fmla="*/ 206 w 267"/>
                  <a:gd name="T11" fmla="*/ 0 h 267"/>
                  <a:gd name="T12" fmla="*/ 191 w 267"/>
                  <a:gd name="T13" fmla="*/ 48 h 267"/>
                  <a:gd name="T14" fmla="*/ 191 w 267"/>
                  <a:gd name="T15" fmla="*/ 50 h 267"/>
                  <a:gd name="T16" fmla="*/ 188 w 267"/>
                  <a:gd name="T17" fmla="*/ 50 h 267"/>
                  <a:gd name="T18" fmla="*/ 139 w 267"/>
                  <a:gd name="T19" fmla="*/ 66 h 267"/>
                  <a:gd name="T20" fmla="*/ 123 w 267"/>
                  <a:gd name="T21" fmla="*/ 116 h 267"/>
                  <a:gd name="T22" fmla="*/ 123 w 267"/>
                  <a:gd name="T23" fmla="*/ 118 h 267"/>
                  <a:gd name="T24" fmla="*/ 121 w 267"/>
                  <a:gd name="T25" fmla="*/ 118 h 267"/>
                  <a:gd name="T26" fmla="*/ 72 w 267"/>
                  <a:gd name="T27" fmla="*/ 134 h 267"/>
                  <a:gd name="T28" fmla="*/ 55 w 267"/>
                  <a:gd name="T29" fmla="*/ 183 h 267"/>
                  <a:gd name="T30" fmla="*/ 55 w 267"/>
                  <a:gd name="T31" fmla="*/ 186 h 267"/>
                  <a:gd name="T32" fmla="*/ 53 w 267"/>
                  <a:gd name="T33" fmla="*/ 185 h 267"/>
                  <a:gd name="T34" fmla="*/ 4 w 267"/>
                  <a:gd name="T35" fmla="*/ 202 h 267"/>
                  <a:gd name="T36" fmla="*/ 0 w 267"/>
                  <a:gd name="T37" fmla="*/ 206 h 267"/>
                  <a:gd name="T38" fmla="*/ 12 w 267"/>
                  <a:gd name="T39" fmla="*/ 218 h 267"/>
                  <a:gd name="T40" fmla="*/ 15 w 267"/>
                  <a:gd name="T41" fmla="*/ 213 h 267"/>
                  <a:gd name="T42" fmla="*/ 59 w 267"/>
                  <a:gd name="T43" fmla="*/ 208 h 267"/>
                  <a:gd name="T44" fmla="*/ 59 w 267"/>
                  <a:gd name="T45" fmla="*/ 208 h 267"/>
                  <a:gd name="T46" fmla="*/ 59 w 267"/>
                  <a:gd name="T47" fmla="*/ 208 h 267"/>
                  <a:gd name="T48" fmla="*/ 54 w 267"/>
                  <a:gd name="T49" fmla="*/ 252 h 267"/>
                  <a:gd name="T50" fmla="*/ 49 w 267"/>
                  <a:gd name="T51" fmla="*/ 255 h 267"/>
                  <a:gd name="T52" fmla="*/ 61 w 267"/>
                  <a:gd name="T53" fmla="*/ 267 h 267"/>
                  <a:gd name="T54" fmla="*/ 65 w 267"/>
                  <a:gd name="T55" fmla="*/ 263 h 267"/>
                  <a:gd name="T56" fmla="*/ 81 w 267"/>
                  <a:gd name="T57" fmla="*/ 214 h 267"/>
                  <a:gd name="T58" fmla="*/ 81 w 267"/>
                  <a:gd name="T59" fmla="*/ 212 h 267"/>
                  <a:gd name="T60" fmla="*/ 84 w 267"/>
                  <a:gd name="T61" fmla="*/ 212 h 267"/>
                  <a:gd name="T62" fmla="*/ 133 w 267"/>
                  <a:gd name="T63" fmla="*/ 195 h 267"/>
                  <a:gd name="T64" fmla="*/ 149 w 267"/>
                  <a:gd name="T65" fmla="*/ 146 h 267"/>
                  <a:gd name="T66" fmla="*/ 149 w 267"/>
                  <a:gd name="T67" fmla="*/ 144 h 267"/>
                  <a:gd name="T68" fmla="*/ 151 w 267"/>
                  <a:gd name="T69" fmla="*/ 144 h 267"/>
                  <a:gd name="T70" fmla="*/ 201 w 267"/>
                  <a:gd name="T71" fmla="*/ 128 h 267"/>
                  <a:gd name="T72" fmla="*/ 217 w 267"/>
                  <a:gd name="T73" fmla="*/ 78 h 267"/>
                  <a:gd name="T74" fmla="*/ 217 w 267"/>
                  <a:gd name="T75" fmla="*/ 76 h 267"/>
                  <a:gd name="T76" fmla="*/ 219 w 267"/>
                  <a:gd name="T77" fmla="*/ 76 h 267"/>
                  <a:gd name="T78" fmla="*/ 267 w 267"/>
                  <a:gd name="T79" fmla="*/ 61 h 267"/>
                  <a:gd name="T80" fmla="*/ 256 w 267"/>
                  <a:gd name="T81" fmla="*/ 50 h 267"/>
                  <a:gd name="T82" fmla="*/ 121 w 267"/>
                  <a:gd name="T83" fmla="*/ 184 h 267"/>
                  <a:gd name="T84" fmla="*/ 78 w 267"/>
                  <a:gd name="T85" fmla="*/ 189 h 267"/>
                  <a:gd name="T86" fmla="*/ 77 w 267"/>
                  <a:gd name="T87" fmla="*/ 189 h 267"/>
                  <a:gd name="T88" fmla="*/ 77 w 267"/>
                  <a:gd name="T89" fmla="*/ 189 h 267"/>
                  <a:gd name="T90" fmla="*/ 83 w 267"/>
                  <a:gd name="T91" fmla="*/ 146 h 267"/>
                  <a:gd name="T92" fmla="*/ 126 w 267"/>
                  <a:gd name="T93" fmla="*/ 140 h 267"/>
                  <a:gd name="T94" fmla="*/ 127 w 267"/>
                  <a:gd name="T95" fmla="*/ 140 h 267"/>
                  <a:gd name="T96" fmla="*/ 127 w 267"/>
                  <a:gd name="T97" fmla="*/ 141 h 267"/>
                  <a:gd name="T98" fmla="*/ 121 w 267"/>
                  <a:gd name="T99" fmla="*/ 184 h 267"/>
                  <a:gd name="T100" fmla="*/ 189 w 267"/>
                  <a:gd name="T101" fmla="*/ 116 h 267"/>
                  <a:gd name="T102" fmla="*/ 146 w 267"/>
                  <a:gd name="T103" fmla="*/ 122 h 267"/>
                  <a:gd name="T104" fmla="*/ 145 w 267"/>
                  <a:gd name="T105" fmla="*/ 122 h 267"/>
                  <a:gd name="T106" fmla="*/ 145 w 267"/>
                  <a:gd name="T107" fmla="*/ 121 h 267"/>
                  <a:gd name="T108" fmla="*/ 151 w 267"/>
                  <a:gd name="T109" fmla="*/ 78 h 267"/>
                  <a:gd name="T110" fmla="*/ 194 w 267"/>
                  <a:gd name="T111" fmla="*/ 72 h 267"/>
                  <a:gd name="T112" fmla="*/ 195 w 267"/>
                  <a:gd name="T113" fmla="*/ 72 h 267"/>
                  <a:gd name="T114" fmla="*/ 195 w 267"/>
                  <a:gd name="T115" fmla="*/ 73 h 267"/>
                  <a:gd name="T116" fmla="*/ 189 w 267"/>
                  <a:gd name="T117" fmla="*/ 11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7" h="267">
                    <a:moveTo>
                      <a:pt x="256" y="50"/>
                    </a:moveTo>
                    <a:cubicBezTo>
                      <a:pt x="246" y="59"/>
                      <a:pt x="231" y="57"/>
                      <a:pt x="214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3"/>
                      <a:pt x="213" y="53"/>
                      <a:pt x="213" y="53"/>
                    </a:cubicBezTo>
                    <a:cubicBezTo>
                      <a:pt x="210" y="36"/>
                      <a:pt x="208" y="21"/>
                      <a:pt x="217" y="11"/>
                    </a:cubicBezTo>
                    <a:cubicBezTo>
                      <a:pt x="206" y="0"/>
                      <a:pt x="206" y="0"/>
                      <a:pt x="206" y="0"/>
                    </a:cubicBezTo>
                    <a:cubicBezTo>
                      <a:pt x="194" y="13"/>
                      <a:pt x="189" y="28"/>
                      <a:pt x="191" y="48"/>
                    </a:cubicBezTo>
                    <a:cubicBezTo>
                      <a:pt x="191" y="50"/>
                      <a:pt x="191" y="50"/>
                      <a:pt x="191" y="50"/>
                    </a:cubicBezTo>
                    <a:cubicBezTo>
                      <a:pt x="188" y="50"/>
                      <a:pt x="188" y="50"/>
                      <a:pt x="188" y="50"/>
                    </a:cubicBezTo>
                    <a:cubicBezTo>
                      <a:pt x="168" y="48"/>
                      <a:pt x="153" y="53"/>
                      <a:pt x="139" y="66"/>
                    </a:cubicBezTo>
                    <a:cubicBezTo>
                      <a:pt x="126" y="80"/>
                      <a:pt x="121" y="95"/>
                      <a:pt x="123" y="116"/>
                    </a:cubicBezTo>
                    <a:cubicBezTo>
                      <a:pt x="123" y="118"/>
                      <a:pt x="123" y="118"/>
                      <a:pt x="123" y="118"/>
                    </a:cubicBezTo>
                    <a:cubicBezTo>
                      <a:pt x="121" y="118"/>
                      <a:pt x="121" y="118"/>
                      <a:pt x="121" y="118"/>
                    </a:cubicBezTo>
                    <a:cubicBezTo>
                      <a:pt x="100" y="116"/>
                      <a:pt x="85" y="121"/>
                      <a:pt x="72" y="134"/>
                    </a:cubicBezTo>
                    <a:cubicBezTo>
                      <a:pt x="58" y="148"/>
                      <a:pt x="53" y="163"/>
                      <a:pt x="55" y="183"/>
                    </a:cubicBezTo>
                    <a:cubicBezTo>
                      <a:pt x="55" y="186"/>
                      <a:pt x="55" y="186"/>
                      <a:pt x="55" y="186"/>
                    </a:cubicBezTo>
                    <a:cubicBezTo>
                      <a:pt x="53" y="185"/>
                      <a:pt x="53" y="185"/>
                      <a:pt x="53" y="185"/>
                    </a:cubicBezTo>
                    <a:cubicBezTo>
                      <a:pt x="32" y="184"/>
                      <a:pt x="17" y="189"/>
                      <a:pt x="4" y="202"/>
                    </a:cubicBezTo>
                    <a:cubicBezTo>
                      <a:pt x="3" y="203"/>
                      <a:pt x="1" y="205"/>
                      <a:pt x="0" y="206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3" y="216"/>
                      <a:pt x="14" y="215"/>
                      <a:pt x="15" y="213"/>
                    </a:cubicBezTo>
                    <a:cubicBezTo>
                      <a:pt x="25" y="203"/>
                      <a:pt x="40" y="205"/>
                      <a:pt x="59" y="208"/>
                    </a:cubicBezTo>
                    <a:cubicBezTo>
                      <a:pt x="59" y="208"/>
                      <a:pt x="59" y="208"/>
                      <a:pt x="59" y="208"/>
                    </a:cubicBezTo>
                    <a:cubicBezTo>
                      <a:pt x="59" y="208"/>
                      <a:pt x="59" y="208"/>
                      <a:pt x="59" y="208"/>
                    </a:cubicBezTo>
                    <a:cubicBezTo>
                      <a:pt x="62" y="227"/>
                      <a:pt x="64" y="242"/>
                      <a:pt x="54" y="252"/>
                    </a:cubicBezTo>
                    <a:cubicBezTo>
                      <a:pt x="52" y="253"/>
                      <a:pt x="51" y="254"/>
                      <a:pt x="49" y="255"/>
                    </a:cubicBezTo>
                    <a:cubicBezTo>
                      <a:pt x="61" y="267"/>
                      <a:pt x="61" y="267"/>
                      <a:pt x="61" y="267"/>
                    </a:cubicBezTo>
                    <a:cubicBezTo>
                      <a:pt x="62" y="266"/>
                      <a:pt x="64" y="265"/>
                      <a:pt x="65" y="263"/>
                    </a:cubicBezTo>
                    <a:cubicBezTo>
                      <a:pt x="78" y="250"/>
                      <a:pt x="83" y="235"/>
                      <a:pt x="81" y="214"/>
                    </a:cubicBezTo>
                    <a:cubicBezTo>
                      <a:pt x="81" y="212"/>
                      <a:pt x="81" y="212"/>
                      <a:pt x="81" y="212"/>
                    </a:cubicBezTo>
                    <a:cubicBezTo>
                      <a:pt x="84" y="212"/>
                      <a:pt x="84" y="212"/>
                      <a:pt x="84" y="212"/>
                    </a:cubicBezTo>
                    <a:cubicBezTo>
                      <a:pt x="104" y="214"/>
                      <a:pt x="119" y="209"/>
                      <a:pt x="133" y="195"/>
                    </a:cubicBezTo>
                    <a:cubicBezTo>
                      <a:pt x="146" y="182"/>
                      <a:pt x="151" y="167"/>
                      <a:pt x="149" y="146"/>
                    </a:cubicBezTo>
                    <a:cubicBezTo>
                      <a:pt x="149" y="144"/>
                      <a:pt x="149" y="144"/>
                      <a:pt x="149" y="144"/>
                    </a:cubicBezTo>
                    <a:cubicBezTo>
                      <a:pt x="151" y="144"/>
                      <a:pt x="151" y="144"/>
                      <a:pt x="151" y="144"/>
                    </a:cubicBezTo>
                    <a:cubicBezTo>
                      <a:pt x="172" y="146"/>
                      <a:pt x="187" y="141"/>
                      <a:pt x="201" y="128"/>
                    </a:cubicBezTo>
                    <a:cubicBezTo>
                      <a:pt x="214" y="114"/>
                      <a:pt x="219" y="99"/>
                      <a:pt x="217" y="78"/>
                    </a:cubicBezTo>
                    <a:cubicBezTo>
                      <a:pt x="217" y="76"/>
                      <a:pt x="217" y="76"/>
                      <a:pt x="217" y="76"/>
                    </a:cubicBezTo>
                    <a:cubicBezTo>
                      <a:pt x="219" y="76"/>
                      <a:pt x="219" y="76"/>
                      <a:pt x="219" y="76"/>
                    </a:cubicBezTo>
                    <a:cubicBezTo>
                      <a:pt x="239" y="78"/>
                      <a:pt x="254" y="73"/>
                      <a:pt x="267" y="61"/>
                    </a:cubicBezTo>
                    <a:lnTo>
                      <a:pt x="256" y="50"/>
                    </a:lnTo>
                    <a:close/>
                    <a:moveTo>
                      <a:pt x="121" y="184"/>
                    </a:moveTo>
                    <a:cubicBezTo>
                      <a:pt x="111" y="195"/>
                      <a:pt x="96" y="193"/>
                      <a:pt x="78" y="189"/>
                    </a:cubicBezTo>
                    <a:cubicBezTo>
                      <a:pt x="77" y="189"/>
                      <a:pt x="77" y="189"/>
                      <a:pt x="77" y="189"/>
                    </a:cubicBezTo>
                    <a:cubicBezTo>
                      <a:pt x="77" y="189"/>
                      <a:pt x="77" y="189"/>
                      <a:pt x="77" y="189"/>
                    </a:cubicBezTo>
                    <a:cubicBezTo>
                      <a:pt x="74" y="171"/>
                      <a:pt x="72" y="156"/>
                      <a:pt x="83" y="146"/>
                    </a:cubicBezTo>
                    <a:cubicBezTo>
                      <a:pt x="93" y="135"/>
                      <a:pt x="108" y="137"/>
                      <a:pt x="126" y="140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7" y="141"/>
                      <a:pt x="127" y="141"/>
                      <a:pt x="127" y="141"/>
                    </a:cubicBezTo>
                    <a:cubicBezTo>
                      <a:pt x="130" y="159"/>
                      <a:pt x="132" y="174"/>
                      <a:pt x="121" y="184"/>
                    </a:cubicBezTo>
                    <a:close/>
                    <a:moveTo>
                      <a:pt x="189" y="116"/>
                    </a:moveTo>
                    <a:cubicBezTo>
                      <a:pt x="179" y="127"/>
                      <a:pt x="164" y="125"/>
                      <a:pt x="146" y="122"/>
                    </a:cubicBezTo>
                    <a:cubicBezTo>
                      <a:pt x="145" y="122"/>
                      <a:pt x="145" y="122"/>
                      <a:pt x="145" y="122"/>
                    </a:cubicBezTo>
                    <a:cubicBezTo>
                      <a:pt x="145" y="121"/>
                      <a:pt x="145" y="121"/>
                      <a:pt x="145" y="121"/>
                    </a:cubicBezTo>
                    <a:cubicBezTo>
                      <a:pt x="142" y="103"/>
                      <a:pt x="140" y="88"/>
                      <a:pt x="151" y="78"/>
                    </a:cubicBezTo>
                    <a:cubicBezTo>
                      <a:pt x="161" y="67"/>
                      <a:pt x="176" y="69"/>
                      <a:pt x="194" y="72"/>
                    </a:cubicBezTo>
                    <a:cubicBezTo>
                      <a:pt x="195" y="72"/>
                      <a:pt x="195" y="72"/>
                      <a:pt x="195" y="72"/>
                    </a:cubicBezTo>
                    <a:cubicBezTo>
                      <a:pt x="195" y="73"/>
                      <a:pt x="195" y="73"/>
                      <a:pt x="195" y="73"/>
                    </a:cubicBezTo>
                    <a:cubicBezTo>
                      <a:pt x="198" y="91"/>
                      <a:pt x="200" y="106"/>
                      <a:pt x="189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C3C3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685DCC-7761-63D2-1793-949D38979948}"/>
                </a:ext>
              </a:extLst>
            </p:cNvPr>
            <p:cNvSpPr/>
            <p:nvPr/>
          </p:nvSpPr>
          <p:spPr>
            <a:xfrm>
              <a:off x="7633280" y="4156475"/>
              <a:ext cx="201123" cy="203619"/>
            </a:xfrm>
            <a:prstGeom prst="ellips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  <a:bevelB w="114300" h="1143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CE42268-7B09-694F-21F5-406232DAF9DB}"/>
                </a:ext>
              </a:extLst>
            </p:cNvPr>
            <p:cNvSpPr/>
            <p:nvPr/>
          </p:nvSpPr>
          <p:spPr>
            <a:xfrm>
              <a:off x="7932992" y="4564601"/>
              <a:ext cx="201123" cy="203619"/>
            </a:xfrm>
            <a:prstGeom prst="ellipse">
              <a:avLst/>
            </a:prstGeom>
            <a:solidFill>
              <a:srgbClr val="68D2DF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14300" h="114300"/>
              <a:bevelB w="114300" h="1143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176">
              <a:extLst>
                <a:ext uri="{FF2B5EF4-FFF2-40B4-BE49-F238E27FC236}">
                  <a16:creationId xmlns:a16="http://schemas.microsoft.com/office/drawing/2014/main" id="{28FC4C7B-67CE-E604-3E60-FB4E9531A338}"/>
                </a:ext>
              </a:extLst>
            </p:cNvPr>
            <p:cNvSpPr/>
            <p:nvPr/>
          </p:nvSpPr>
          <p:spPr>
            <a:xfrm rot="4047095">
              <a:off x="7065963" y="3954463"/>
              <a:ext cx="1420812" cy="1020762"/>
            </a:xfrm>
            <a:custGeom>
              <a:avLst/>
              <a:gdLst>
                <a:gd name="connsiteX0" fmla="*/ 2403030 w 6285259"/>
                <a:gd name="connsiteY0" fmla="*/ 2710290 h 2844000"/>
                <a:gd name="connsiteX1" fmla="*/ 2546532 w 6285259"/>
                <a:gd name="connsiteY1" fmla="*/ 2726939 h 2844000"/>
                <a:gd name="connsiteX2" fmla="*/ 3141463 w 6285259"/>
                <a:gd name="connsiteY2" fmla="*/ 2754000 h 2844000"/>
                <a:gd name="connsiteX3" fmla="*/ 3736394 w 6285259"/>
                <a:gd name="connsiteY3" fmla="*/ 2726939 h 2844000"/>
                <a:gd name="connsiteX4" fmla="*/ 3860024 w 6285259"/>
                <a:gd name="connsiteY4" fmla="*/ 2712595 h 2844000"/>
                <a:gd name="connsiteX5" fmla="*/ 3865393 w 6285259"/>
                <a:gd name="connsiteY5" fmla="*/ 2734521 h 2844000"/>
                <a:gd name="connsiteX6" fmla="*/ 3863227 w 6285259"/>
                <a:gd name="connsiteY6" fmla="*/ 2805036 h 2844000"/>
                <a:gd name="connsiteX7" fmla="*/ 3697968 w 6285259"/>
                <a:gd name="connsiteY7" fmla="*/ 2821790 h 2844000"/>
                <a:gd name="connsiteX8" fmla="*/ 3141464 w 6285259"/>
                <a:gd name="connsiteY8" fmla="*/ 2844000 h 2844000"/>
                <a:gd name="connsiteX9" fmla="*/ 2507880 w 6285259"/>
                <a:gd name="connsiteY9" fmla="*/ 2815110 h 2844000"/>
                <a:gd name="connsiteX10" fmla="*/ 2389840 w 6285259"/>
                <a:gd name="connsiteY10" fmla="*/ 2801382 h 2844000"/>
                <a:gd name="connsiteX11" fmla="*/ 2392063 w 6285259"/>
                <a:gd name="connsiteY11" fmla="*/ 2744527 h 2844000"/>
                <a:gd name="connsiteX12" fmla="*/ 1118430 w 6285259"/>
                <a:gd name="connsiteY12" fmla="*/ 2387336 h 2844000"/>
                <a:gd name="connsiteX13" fmla="*/ 1263717 w 6285259"/>
                <a:gd name="connsiteY13" fmla="*/ 2449836 h 2844000"/>
                <a:gd name="connsiteX14" fmla="*/ 1992412 w 6285259"/>
                <a:gd name="connsiteY14" fmla="*/ 2649325 h 2844000"/>
                <a:gd name="connsiteX15" fmla="*/ 2242414 w 6285259"/>
                <a:gd name="connsiteY15" fmla="*/ 2690613 h 2844000"/>
                <a:gd name="connsiteX16" fmla="*/ 2241344 w 6285259"/>
                <a:gd name="connsiteY16" fmla="*/ 2717951 h 2844000"/>
                <a:gd name="connsiteX17" fmla="*/ 2220915 w 6285259"/>
                <a:gd name="connsiteY17" fmla="*/ 2781735 h 2844000"/>
                <a:gd name="connsiteX18" fmla="*/ 2206596 w 6285259"/>
                <a:gd name="connsiteY18" fmla="*/ 2780070 h 2844000"/>
                <a:gd name="connsiteX19" fmla="*/ 1321561 w 6285259"/>
                <a:gd name="connsiteY19" fmla="*/ 2581649 h 2844000"/>
                <a:gd name="connsiteX20" fmla="*/ 1071169 w 6285259"/>
                <a:gd name="connsiteY20" fmla="*/ 2487052 h 2844000"/>
                <a:gd name="connsiteX21" fmla="*/ 1093366 w 6285259"/>
                <a:gd name="connsiteY21" fmla="*/ 2423451 h 2844000"/>
                <a:gd name="connsiteX22" fmla="*/ 5321827 w 6285259"/>
                <a:gd name="connsiteY22" fmla="*/ 2317703 h 2844000"/>
                <a:gd name="connsiteX23" fmla="*/ 5338639 w 6285259"/>
                <a:gd name="connsiteY23" fmla="*/ 2343831 h 2844000"/>
                <a:gd name="connsiteX24" fmla="*/ 5362525 w 6285259"/>
                <a:gd name="connsiteY24" fmla="*/ 2420804 h 2844000"/>
                <a:gd name="connsiteX25" fmla="*/ 5362813 w 6285259"/>
                <a:gd name="connsiteY25" fmla="*/ 2428184 h 2844000"/>
                <a:gd name="connsiteX26" fmla="*/ 5141210 w 6285259"/>
                <a:gd name="connsiteY26" fmla="*/ 2519285 h 2844000"/>
                <a:gd name="connsiteX27" fmla="*/ 4222406 w 6285259"/>
                <a:gd name="connsiteY27" fmla="*/ 2757714 h 2844000"/>
                <a:gd name="connsiteX28" fmla="*/ 4033833 w 6285259"/>
                <a:gd name="connsiteY28" fmla="*/ 2784814 h 2844000"/>
                <a:gd name="connsiteX29" fmla="*/ 4017599 w 6285259"/>
                <a:gd name="connsiteY29" fmla="*/ 2718524 h 2844000"/>
                <a:gd name="connsiteX30" fmla="*/ 4018346 w 6285259"/>
                <a:gd name="connsiteY30" fmla="*/ 2694227 h 2844000"/>
                <a:gd name="connsiteX31" fmla="*/ 4019298 w 6285259"/>
                <a:gd name="connsiteY31" fmla="*/ 2694116 h 2844000"/>
                <a:gd name="connsiteX32" fmla="*/ 5228843 w 6285259"/>
                <a:gd name="connsiteY32" fmla="*/ 2363866 h 2844000"/>
                <a:gd name="connsiteX33" fmla="*/ 151683 w 6285259"/>
                <a:gd name="connsiteY33" fmla="*/ 1430592 h 2844000"/>
                <a:gd name="connsiteX34" fmla="*/ 190962 w 6285259"/>
                <a:gd name="connsiteY34" fmla="*/ 1436287 h 2844000"/>
                <a:gd name="connsiteX35" fmla="*/ 202872 w 6285259"/>
                <a:gd name="connsiteY35" fmla="*/ 1549786 h 2844000"/>
                <a:gd name="connsiteX36" fmla="*/ 956339 w 6285259"/>
                <a:gd name="connsiteY36" fmla="*/ 2317607 h 2844000"/>
                <a:gd name="connsiteX37" fmla="*/ 967951 w 6285259"/>
                <a:gd name="connsiteY37" fmla="*/ 2322602 h 2844000"/>
                <a:gd name="connsiteX38" fmla="*/ 957002 w 6285259"/>
                <a:gd name="connsiteY38" fmla="*/ 2353971 h 2844000"/>
                <a:gd name="connsiteX39" fmla="*/ 911053 w 6285259"/>
                <a:gd name="connsiteY39" fmla="*/ 2420182 h 2844000"/>
                <a:gd name="connsiteX40" fmla="*/ 909843 w 6285259"/>
                <a:gd name="connsiteY40" fmla="*/ 2421206 h 2844000"/>
                <a:gd name="connsiteX41" fmla="*/ 622230 w 6285259"/>
                <a:gd name="connsiteY41" fmla="*/ 2272805 h 2844000"/>
                <a:gd name="connsiteX42" fmla="*/ 8417 w 6285259"/>
                <a:gd name="connsiteY42" fmla="*/ 1540429 h 2844000"/>
                <a:gd name="connsiteX43" fmla="*/ 0 w 6285259"/>
                <a:gd name="connsiteY43" fmla="*/ 1447679 h 2844000"/>
                <a:gd name="connsiteX44" fmla="*/ 59242 w 6285259"/>
                <a:gd name="connsiteY44" fmla="*/ 1434223 h 2844000"/>
                <a:gd name="connsiteX45" fmla="*/ 151683 w 6285259"/>
                <a:gd name="connsiteY45" fmla="*/ 1430592 h 2844000"/>
                <a:gd name="connsiteX46" fmla="*/ 6231017 w 6285259"/>
                <a:gd name="connsiteY46" fmla="*/ 1343921 h 2844000"/>
                <a:gd name="connsiteX47" fmla="*/ 6277326 w 6285259"/>
                <a:gd name="connsiteY47" fmla="*/ 1349812 h 2844000"/>
                <a:gd name="connsiteX48" fmla="*/ 6285259 w 6285259"/>
                <a:gd name="connsiteY48" fmla="*/ 1422000 h 2844000"/>
                <a:gd name="connsiteX49" fmla="*/ 5567369 w 6285259"/>
                <a:gd name="connsiteY49" fmla="*/ 2326524 h 2844000"/>
                <a:gd name="connsiteX50" fmla="*/ 5522875 w 6285259"/>
                <a:gd name="connsiteY50" fmla="*/ 2348668 h 2844000"/>
                <a:gd name="connsiteX51" fmla="*/ 5520956 w 6285259"/>
                <a:gd name="connsiteY51" fmla="*/ 2346926 h 2844000"/>
                <a:gd name="connsiteX52" fmla="*/ 5477344 w 6285259"/>
                <a:gd name="connsiteY52" fmla="*/ 2279151 h 2844000"/>
                <a:gd name="connsiteX53" fmla="*/ 5465620 w 6285259"/>
                <a:gd name="connsiteY53" fmla="*/ 2241368 h 2844000"/>
                <a:gd name="connsiteX54" fmla="*/ 5589308 w 6285259"/>
                <a:gd name="connsiteY54" fmla="*/ 2166734 h 2844000"/>
                <a:gd name="connsiteX55" fmla="*/ 6093463 w 6285259"/>
                <a:gd name="connsiteY55" fmla="*/ 1422000 h 2844000"/>
                <a:gd name="connsiteX56" fmla="*/ 6087969 w 6285259"/>
                <a:gd name="connsiteY56" fmla="*/ 1361611 h 2844000"/>
                <a:gd name="connsiteX57" fmla="*/ 6138654 w 6285259"/>
                <a:gd name="connsiteY57" fmla="*/ 1349165 h 2844000"/>
                <a:gd name="connsiteX58" fmla="*/ 6231017 w 6285259"/>
                <a:gd name="connsiteY58" fmla="*/ 1343921 h 2844000"/>
                <a:gd name="connsiteX59" fmla="*/ 786184 w 6285259"/>
                <a:gd name="connsiteY59" fmla="*/ 482328 h 2844000"/>
                <a:gd name="connsiteX60" fmla="*/ 798234 w 6285259"/>
                <a:gd name="connsiteY60" fmla="*/ 492523 h 2844000"/>
                <a:gd name="connsiteX61" fmla="*/ 844184 w 6285259"/>
                <a:gd name="connsiteY61" fmla="*/ 558735 h 2844000"/>
                <a:gd name="connsiteX62" fmla="*/ 852164 w 6285259"/>
                <a:gd name="connsiteY62" fmla="*/ 581599 h 2844000"/>
                <a:gd name="connsiteX63" fmla="*/ 693618 w 6285259"/>
                <a:gd name="connsiteY63" fmla="*/ 677266 h 2844000"/>
                <a:gd name="connsiteX64" fmla="*/ 223477 w 6285259"/>
                <a:gd name="connsiteY64" fmla="*/ 1219150 h 2844000"/>
                <a:gd name="connsiteX65" fmla="*/ 200467 w 6285259"/>
                <a:gd name="connsiteY65" fmla="*/ 1310049 h 2844000"/>
                <a:gd name="connsiteX66" fmla="*/ 157913 w 6285259"/>
                <a:gd name="connsiteY66" fmla="*/ 1311721 h 2844000"/>
                <a:gd name="connsiteX67" fmla="*/ 66357 w 6285259"/>
                <a:gd name="connsiteY67" fmla="*/ 1298447 h 2844000"/>
                <a:gd name="connsiteX68" fmla="*/ 14212 w 6285259"/>
                <a:gd name="connsiteY68" fmla="*/ 1280698 h 2844000"/>
                <a:gd name="connsiteX69" fmla="*/ 46772 w 6285259"/>
                <a:gd name="connsiteY69" fmla="*/ 1170283 h 2844000"/>
                <a:gd name="connsiteX70" fmla="*/ 715559 w 6285259"/>
                <a:gd name="connsiteY70" fmla="*/ 517476 h 2844000"/>
                <a:gd name="connsiteX71" fmla="*/ 5341393 w 6285259"/>
                <a:gd name="connsiteY71" fmla="*/ 407502 h 2844000"/>
                <a:gd name="connsiteX72" fmla="*/ 5390971 w 6285259"/>
                <a:gd name="connsiteY72" fmla="*/ 428628 h 2844000"/>
                <a:gd name="connsiteX73" fmla="*/ 6223337 w 6285259"/>
                <a:gd name="connsiteY73" fmla="*/ 1139759 h 2844000"/>
                <a:gd name="connsiteX74" fmla="*/ 6251326 w 6285259"/>
                <a:gd name="connsiteY74" fmla="*/ 1224042 h 2844000"/>
                <a:gd name="connsiteX75" fmla="*/ 6235172 w 6285259"/>
                <a:gd name="connsiteY75" fmla="*/ 1224959 h 2844000"/>
                <a:gd name="connsiteX76" fmla="*/ 6058493 w 6285259"/>
                <a:gd name="connsiteY76" fmla="*/ 1186029 h 2844000"/>
                <a:gd name="connsiteX77" fmla="*/ 6041840 w 6285259"/>
                <a:gd name="connsiteY77" fmla="*/ 1177055 h 2844000"/>
                <a:gd name="connsiteX78" fmla="*/ 6005023 w 6285259"/>
                <a:gd name="connsiteY78" fmla="*/ 1097102 h 2844000"/>
                <a:gd name="connsiteX79" fmla="*/ 5507005 w 6285259"/>
                <a:gd name="connsiteY79" fmla="*/ 625043 h 2844000"/>
                <a:gd name="connsiteX80" fmla="*/ 5290989 w 6285259"/>
                <a:gd name="connsiteY80" fmla="*/ 513856 h 2844000"/>
                <a:gd name="connsiteX81" fmla="*/ 5299823 w 6285259"/>
                <a:gd name="connsiteY81" fmla="*/ 479043 h 2844000"/>
                <a:gd name="connsiteX82" fmla="*/ 5339828 w 6285259"/>
                <a:gd name="connsiteY82" fmla="*/ 409079 h 2844000"/>
                <a:gd name="connsiteX83" fmla="*/ 2060655 w 6285259"/>
                <a:gd name="connsiteY83" fmla="*/ 86268 h 2844000"/>
                <a:gd name="connsiteX84" fmla="*/ 2084554 w 6285259"/>
                <a:gd name="connsiteY84" fmla="*/ 160886 h 2844000"/>
                <a:gd name="connsiteX85" fmla="*/ 2085276 w 6285259"/>
                <a:gd name="connsiteY85" fmla="*/ 179339 h 2844000"/>
                <a:gd name="connsiteX86" fmla="*/ 1992412 w 6285259"/>
                <a:gd name="connsiteY86" fmla="*/ 194675 h 2844000"/>
                <a:gd name="connsiteX87" fmla="*/ 1054084 w 6285259"/>
                <a:gd name="connsiteY87" fmla="*/ 480134 h 2844000"/>
                <a:gd name="connsiteX88" fmla="*/ 994684 w 6285259"/>
                <a:gd name="connsiteY88" fmla="*/ 509624 h 2844000"/>
                <a:gd name="connsiteX89" fmla="*/ 980547 w 6285259"/>
                <a:gd name="connsiteY89" fmla="*/ 489254 h 2844000"/>
                <a:gd name="connsiteX90" fmla="*/ 953990 w 6285259"/>
                <a:gd name="connsiteY90" fmla="*/ 413161 h 2844000"/>
                <a:gd name="connsiteX91" fmla="*/ 953180 w 6285259"/>
                <a:gd name="connsiteY91" fmla="*/ 402223 h 2844000"/>
                <a:gd name="connsiteX92" fmla="*/ 1141719 w 6285259"/>
                <a:gd name="connsiteY92" fmla="*/ 324716 h 2844000"/>
                <a:gd name="connsiteX93" fmla="*/ 2060522 w 6285259"/>
                <a:gd name="connsiteY93" fmla="*/ 86287 h 2844000"/>
                <a:gd name="connsiteX94" fmla="*/ 3757644 w 6285259"/>
                <a:gd name="connsiteY94" fmla="*/ 27689 h 2844000"/>
                <a:gd name="connsiteX95" fmla="*/ 3775049 w 6285259"/>
                <a:gd name="connsiteY95" fmla="*/ 28890 h 2844000"/>
                <a:gd name="connsiteX96" fmla="*/ 4992046 w 6285259"/>
                <a:gd name="connsiteY96" fmla="*/ 272345 h 2844000"/>
                <a:gd name="connsiteX97" fmla="*/ 5177689 w 6285259"/>
                <a:gd name="connsiteY97" fmla="*/ 339146 h 2844000"/>
                <a:gd name="connsiteX98" fmla="*/ 5177748 w 6285259"/>
                <a:gd name="connsiteY98" fmla="*/ 343594 h 2844000"/>
                <a:gd name="connsiteX99" fmla="*/ 5157923 w 6285259"/>
                <a:gd name="connsiteY99" fmla="*/ 421712 h 2844000"/>
                <a:gd name="connsiteX100" fmla="*/ 5143832 w 6285259"/>
                <a:gd name="connsiteY100" fmla="*/ 446358 h 2844000"/>
                <a:gd name="connsiteX101" fmla="*/ 4850339 w 6285259"/>
                <a:gd name="connsiteY101" fmla="*/ 335747 h 2844000"/>
                <a:gd name="connsiteX102" fmla="*/ 4019298 w 6285259"/>
                <a:gd name="connsiteY102" fmla="*/ 149884 h 2844000"/>
                <a:gd name="connsiteX103" fmla="*/ 3740655 w 6285259"/>
                <a:gd name="connsiteY103" fmla="*/ 117556 h 2844000"/>
                <a:gd name="connsiteX104" fmla="*/ 3740095 w 6285259"/>
                <a:gd name="connsiteY104" fmla="*/ 99350 h 2844000"/>
                <a:gd name="connsiteX105" fmla="*/ 3141464 w 6285259"/>
                <a:gd name="connsiteY105" fmla="*/ 0 h 2844000"/>
                <a:gd name="connsiteX106" fmla="*/ 3462899 w 6285259"/>
                <a:gd name="connsiteY106" fmla="*/ 7342 h 2844000"/>
                <a:gd name="connsiteX107" fmla="*/ 3585814 w 6285259"/>
                <a:gd name="connsiteY107" fmla="*/ 15827 h 2844000"/>
                <a:gd name="connsiteX108" fmla="*/ 3587889 w 6285259"/>
                <a:gd name="connsiteY108" fmla="*/ 83352 h 2844000"/>
                <a:gd name="connsiteX109" fmla="*/ 3582234 w 6285259"/>
                <a:gd name="connsiteY109" fmla="*/ 106446 h 2844000"/>
                <a:gd name="connsiteX110" fmla="*/ 3443288 w 6285259"/>
                <a:gd name="connsiteY110" fmla="*/ 96877 h 2844000"/>
                <a:gd name="connsiteX111" fmla="*/ 3141463 w 6285259"/>
                <a:gd name="connsiteY111" fmla="*/ 90000 h 2844000"/>
                <a:gd name="connsiteX112" fmla="*/ 2263629 w 6285259"/>
                <a:gd name="connsiteY112" fmla="*/ 149884 h 2844000"/>
                <a:gd name="connsiteX113" fmla="*/ 2241436 w 6285259"/>
                <a:gd name="connsiteY113" fmla="*/ 153549 h 2844000"/>
                <a:gd name="connsiteX114" fmla="*/ 2235273 w 6285259"/>
                <a:gd name="connsiteY114" fmla="*/ 134310 h 2844000"/>
                <a:gd name="connsiteX115" fmla="*/ 2232429 w 6285259"/>
                <a:gd name="connsiteY115" fmla="*/ 61582 h 2844000"/>
                <a:gd name="connsiteX116" fmla="*/ 2318204 w 6285259"/>
                <a:gd name="connsiteY116" fmla="*/ 49255 h 2844000"/>
                <a:gd name="connsiteX117" fmla="*/ 3141464 w 6285259"/>
                <a:gd name="connsiteY117" fmla="*/ 0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285259" h="2844000">
                  <a:moveTo>
                    <a:pt x="2403030" y="2710290"/>
                  </a:moveTo>
                  <a:lnTo>
                    <a:pt x="2546532" y="2726939"/>
                  </a:lnTo>
                  <a:cubicBezTo>
                    <a:pt x="2738700" y="2744682"/>
                    <a:pt x="2937670" y="2754000"/>
                    <a:pt x="3141463" y="2754000"/>
                  </a:cubicBezTo>
                  <a:cubicBezTo>
                    <a:pt x="3345256" y="2754000"/>
                    <a:pt x="3544226" y="2744682"/>
                    <a:pt x="3736394" y="2726939"/>
                  </a:cubicBezTo>
                  <a:lnTo>
                    <a:pt x="3860024" y="2712595"/>
                  </a:lnTo>
                  <a:lnTo>
                    <a:pt x="3865393" y="2734521"/>
                  </a:lnTo>
                  <a:lnTo>
                    <a:pt x="3863227" y="2805036"/>
                  </a:lnTo>
                  <a:lnTo>
                    <a:pt x="3697968" y="2821790"/>
                  </a:lnTo>
                  <a:cubicBezTo>
                    <a:pt x="3517341" y="2836384"/>
                    <a:pt x="3331369" y="2844000"/>
                    <a:pt x="3141464" y="2844000"/>
                  </a:cubicBezTo>
                  <a:cubicBezTo>
                    <a:pt x="2924431" y="2844000"/>
                    <a:pt x="2712533" y="2834053"/>
                    <a:pt x="2507880" y="2815110"/>
                  </a:cubicBezTo>
                  <a:lnTo>
                    <a:pt x="2389840" y="2801382"/>
                  </a:lnTo>
                  <a:lnTo>
                    <a:pt x="2392063" y="2744527"/>
                  </a:lnTo>
                  <a:close/>
                  <a:moveTo>
                    <a:pt x="1118430" y="2387336"/>
                  </a:moveTo>
                  <a:lnTo>
                    <a:pt x="1263717" y="2449836"/>
                  </a:lnTo>
                  <a:cubicBezTo>
                    <a:pt x="1482409" y="2531272"/>
                    <a:pt x="1727532" y="2598773"/>
                    <a:pt x="1992412" y="2649325"/>
                  </a:cubicBezTo>
                  <a:lnTo>
                    <a:pt x="2242414" y="2690613"/>
                  </a:lnTo>
                  <a:lnTo>
                    <a:pt x="2241344" y="2717951"/>
                  </a:lnTo>
                  <a:lnTo>
                    <a:pt x="2220915" y="2781735"/>
                  </a:lnTo>
                  <a:lnTo>
                    <a:pt x="2206596" y="2780070"/>
                  </a:lnTo>
                  <a:cubicBezTo>
                    <a:pt x="1886661" y="2735059"/>
                    <a:pt x="1588635" y="2667556"/>
                    <a:pt x="1321561" y="2581649"/>
                  </a:cubicBezTo>
                  <a:lnTo>
                    <a:pt x="1071169" y="2487052"/>
                  </a:lnTo>
                  <a:lnTo>
                    <a:pt x="1093366" y="2423451"/>
                  </a:lnTo>
                  <a:close/>
                  <a:moveTo>
                    <a:pt x="5321827" y="2317703"/>
                  </a:moveTo>
                  <a:lnTo>
                    <a:pt x="5338639" y="2343831"/>
                  </a:lnTo>
                  <a:cubicBezTo>
                    <a:pt x="5350199" y="2368622"/>
                    <a:pt x="5358090" y="2394411"/>
                    <a:pt x="5362525" y="2420804"/>
                  </a:cubicBezTo>
                  <a:lnTo>
                    <a:pt x="5362813" y="2428184"/>
                  </a:lnTo>
                  <a:lnTo>
                    <a:pt x="5141210" y="2519285"/>
                  </a:lnTo>
                  <a:cubicBezTo>
                    <a:pt x="4869493" y="2620713"/>
                    <a:pt x="4559461" y="2701892"/>
                    <a:pt x="4222406" y="2757714"/>
                  </a:cubicBezTo>
                  <a:lnTo>
                    <a:pt x="4033833" y="2784814"/>
                  </a:lnTo>
                  <a:lnTo>
                    <a:pt x="4017599" y="2718524"/>
                  </a:lnTo>
                  <a:lnTo>
                    <a:pt x="4018346" y="2694227"/>
                  </a:lnTo>
                  <a:lnTo>
                    <a:pt x="4019298" y="2694116"/>
                  </a:lnTo>
                  <a:cubicBezTo>
                    <a:pt x="4481477" y="2629252"/>
                    <a:pt x="4894963" y="2514519"/>
                    <a:pt x="5228843" y="2363866"/>
                  </a:cubicBezTo>
                  <a:close/>
                  <a:moveTo>
                    <a:pt x="151683" y="1430592"/>
                  </a:moveTo>
                  <a:lnTo>
                    <a:pt x="190962" y="1436287"/>
                  </a:lnTo>
                  <a:lnTo>
                    <a:pt x="202872" y="1549786"/>
                  </a:lnTo>
                  <a:cubicBezTo>
                    <a:pt x="264971" y="1844176"/>
                    <a:pt x="539425" y="2110629"/>
                    <a:pt x="956339" y="2317607"/>
                  </a:cubicBezTo>
                  <a:lnTo>
                    <a:pt x="967951" y="2322602"/>
                  </a:lnTo>
                  <a:lnTo>
                    <a:pt x="957002" y="2353971"/>
                  </a:lnTo>
                  <a:cubicBezTo>
                    <a:pt x="944584" y="2378344"/>
                    <a:pt x="929120" y="2400439"/>
                    <a:pt x="911053" y="2420182"/>
                  </a:cubicBezTo>
                  <a:lnTo>
                    <a:pt x="909843" y="2421206"/>
                  </a:lnTo>
                  <a:lnTo>
                    <a:pt x="622230" y="2272805"/>
                  </a:lnTo>
                  <a:cubicBezTo>
                    <a:pt x="278999" y="2065212"/>
                    <a:pt x="58243" y="1813780"/>
                    <a:pt x="8417" y="1540429"/>
                  </a:cubicBezTo>
                  <a:lnTo>
                    <a:pt x="0" y="1447679"/>
                  </a:lnTo>
                  <a:lnTo>
                    <a:pt x="59242" y="1434223"/>
                  </a:lnTo>
                  <a:cubicBezTo>
                    <a:pt x="89248" y="1430239"/>
                    <a:pt x="120169" y="1428941"/>
                    <a:pt x="151683" y="1430592"/>
                  </a:cubicBezTo>
                  <a:close/>
                  <a:moveTo>
                    <a:pt x="6231017" y="1343921"/>
                  </a:moveTo>
                  <a:lnTo>
                    <a:pt x="6277326" y="1349812"/>
                  </a:lnTo>
                  <a:lnTo>
                    <a:pt x="6285259" y="1422000"/>
                  </a:lnTo>
                  <a:cubicBezTo>
                    <a:pt x="6285259" y="1765590"/>
                    <a:pt x="6015850" y="2080719"/>
                    <a:pt x="5567369" y="2326524"/>
                  </a:cubicBezTo>
                  <a:lnTo>
                    <a:pt x="5522875" y="2348668"/>
                  </a:lnTo>
                  <a:lnTo>
                    <a:pt x="5520956" y="2346926"/>
                  </a:lnTo>
                  <a:cubicBezTo>
                    <a:pt x="5503588" y="2326564"/>
                    <a:pt x="5488904" y="2303943"/>
                    <a:pt x="5477344" y="2279151"/>
                  </a:cubicBezTo>
                  <a:lnTo>
                    <a:pt x="5465620" y="2241368"/>
                  </a:lnTo>
                  <a:lnTo>
                    <a:pt x="5589308" y="2166734"/>
                  </a:lnTo>
                  <a:cubicBezTo>
                    <a:pt x="5907605" y="1954145"/>
                    <a:pt x="6093463" y="1697866"/>
                    <a:pt x="6093463" y="1422000"/>
                  </a:cubicBezTo>
                  <a:lnTo>
                    <a:pt x="6087969" y="1361611"/>
                  </a:lnTo>
                  <a:lnTo>
                    <a:pt x="6138654" y="1349165"/>
                  </a:lnTo>
                  <a:cubicBezTo>
                    <a:pt x="6168586" y="1344657"/>
                    <a:pt x="6199479" y="1342820"/>
                    <a:pt x="6231017" y="1343921"/>
                  </a:cubicBezTo>
                  <a:close/>
                  <a:moveTo>
                    <a:pt x="786184" y="482328"/>
                  </a:moveTo>
                  <a:lnTo>
                    <a:pt x="798234" y="492523"/>
                  </a:lnTo>
                  <a:cubicBezTo>
                    <a:pt x="816301" y="512267"/>
                    <a:pt x="831765" y="534362"/>
                    <a:pt x="844184" y="558735"/>
                  </a:cubicBezTo>
                  <a:lnTo>
                    <a:pt x="852164" y="581599"/>
                  </a:lnTo>
                  <a:lnTo>
                    <a:pt x="693618" y="677266"/>
                  </a:lnTo>
                  <a:cubicBezTo>
                    <a:pt x="454895" y="836708"/>
                    <a:pt x="290670" y="1020725"/>
                    <a:pt x="223477" y="1219150"/>
                  </a:cubicBezTo>
                  <a:lnTo>
                    <a:pt x="200467" y="1310049"/>
                  </a:lnTo>
                  <a:lnTo>
                    <a:pt x="157913" y="1311721"/>
                  </a:lnTo>
                  <a:cubicBezTo>
                    <a:pt x="126399" y="1310069"/>
                    <a:pt x="95783" y="1305546"/>
                    <a:pt x="66357" y="1298447"/>
                  </a:cubicBezTo>
                  <a:lnTo>
                    <a:pt x="14212" y="1280698"/>
                  </a:lnTo>
                  <a:lnTo>
                    <a:pt x="46772" y="1170283"/>
                  </a:lnTo>
                  <a:cubicBezTo>
                    <a:pt x="143566" y="925178"/>
                    <a:pt x="379199" y="701830"/>
                    <a:pt x="715559" y="517476"/>
                  </a:cubicBezTo>
                  <a:close/>
                  <a:moveTo>
                    <a:pt x="5341393" y="407502"/>
                  </a:moveTo>
                  <a:lnTo>
                    <a:pt x="5390971" y="428628"/>
                  </a:lnTo>
                  <a:cubicBezTo>
                    <a:pt x="5805959" y="620865"/>
                    <a:pt x="6101502" y="866090"/>
                    <a:pt x="6223337" y="1139759"/>
                  </a:cubicBezTo>
                  <a:lnTo>
                    <a:pt x="6251326" y="1224042"/>
                  </a:lnTo>
                  <a:lnTo>
                    <a:pt x="6235172" y="1224959"/>
                  </a:lnTo>
                  <a:cubicBezTo>
                    <a:pt x="6172096" y="1222756"/>
                    <a:pt x="6112412" y="1209007"/>
                    <a:pt x="6058493" y="1186029"/>
                  </a:cubicBezTo>
                  <a:lnTo>
                    <a:pt x="6041840" y="1177055"/>
                  </a:lnTo>
                  <a:lnTo>
                    <a:pt x="6005023" y="1097102"/>
                  </a:lnTo>
                  <a:cubicBezTo>
                    <a:pt x="5908746" y="923787"/>
                    <a:pt x="5737213" y="763940"/>
                    <a:pt x="5507005" y="625043"/>
                  </a:cubicBezTo>
                  <a:lnTo>
                    <a:pt x="5290989" y="513856"/>
                  </a:lnTo>
                  <a:lnTo>
                    <a:pt x="5299823" y="479043"/>
                  </a:lnTo>
                  <a:cubicBezTo>
                    <a:pt x="5310071" y="453681"/>
                    <a:pt x="5323550" y="430322"/>
                    <a:pt x="5339828" y="409079"/>
                  </a:cubicBezTo>
                  <a:close/>
                  <a:moveTo>
                    <a:pt x="2060655" y="86268"/>
                  </a:moveTo>
                  <a:lnTo>
                    <a:pt x="2084554" y="160886"/>
                  </a:lnTo>
                  <a:lnTo>
                    <a:pt x="2085276" y="179339"/>
                  </a:lnTo>
                  <a:lnTo>
                    <a:pt x="1992412" y="194675"/>
                  </a:lnTo>
                  <a:cubicBezTo>
                    <a:pt x="1639239" y="262078"/>
                    <a:pt x="1321187" y="359612"/>
                    <a:pt x="1054084" y="480134"/>
                  </a:cubicBezTo>
                  <a:lnTo>
                    <a:pt x="994684" y="509624"/>
                  </a:lnTo>
                  <a:lnTo>
                    <a:pt x="980547" y="489254"/>
                  </a:lnTo>
                  <a:cubicBezTo>
                    <a:pt x="968128" y="464881"/>
                    <a:pt x="959342" y="439384"/>
                    <a:pt x="953990" y="413161"/>
                  </a:cubicBezTo>
                  <a:lnTo>
                    <a:pt x="953180" y="402223"/>
                  </a:lnTo>
                  <a:lnTo>
                    <a:pt x="1141719" y="324716"/>
                  </a:lnTo>
                  <a:cubicBezTo>
                    <a:pt x="1413435" y="223288"/>
                    <a:pt x="1723467" y="142109"/>
                    <a:pt x="2060522" y="86287"/>
                  </a:cubicBezTo>
                  <a:close/>
                  <a:moveTo>
                    <a:pt x="3757644" y="27689"/>
                  </a:moveTo>
                  <a:lnTo>
                    <a:pt x="3775049" y="28890"/>
                  </a:lnTo>
                  <a:cubicBezTo>
                    <a:pt x="4222728" y="70326"/>
                    <a:pt x="4635746" y="154804"/>
                    <a:pt x="4992046" y="272345"/>
                  </a:cubicBezTo>
                  <a:lnTo>
                    <a:pt x="5177689" y="339146"/>
                  </a:lnTo>
                  <a:lnTo>
                    <a:pt x="5177748" y="343594"/>
                  </a:lnTo>
                  <a:cubicBezTo>
                    <a:pt x="5174701" y="370183"/>
                    <a:pt x="5168170" y="396350"/>
                    <a:pt x="5157923" y="421712"/>
                  </a:cubicBezTo>
                  <a:lnTo>
                    <a:pt x="5143832" y="446358"/>
                  </a:lnTo>
                  <a:lnTo>
                    <a:pt x="4850339" y="335747"/>
                  </a:lnTo>
                  <a:cubicBezTo>
                    <a:pt x="4599558" y="255277"/>
                    <a:pt x="4319714" y="192046"/>
                    <a:pt x="4019298" y="149884"/>
                  </a:cubicBezTo>
                  <a:lnTo>
                    <a:pt x="3740655" y="117556"/>
                  </a:lnTo>
                  <a:lnTo>
                    <a:pt x="3740095" y="99350"/>
                  </a:lnTo>
                  <a:close/>
                  <a:moveTo>
                    <a:pt x="3141464" y="0"/>
                  </a:moveTo>
                  <a:cubicBezTo>
                    <a:pt x="3249981" y="0"/>
                    <a:pt x="3357214" y="2487"/>
                    <a:pt x="3462899" y="7342"/>
                  </a:cubicBezTo>
                  <a:lnTo>
                    <a:pt x="3585814" y="15827"/>
                  </a:lnTo>
                  <a:lnTo>
                    <a:pt x="3587889" y="83352"/>
                  </a:lnTo>
                  <a:lnTo>
                    <a:pt x="3582234" y="106446"/>
                  </a:lnTo>
                  <a:lnTo>
                    <a:pt x="3443288" y="96877"/>
                  </a:lnTo>
                  <a:cubicBezTo>
                    <a:pt x="3344051" y="92330"/>
                    <a:pt x="3243360" y="90000"/>
                    <a:pt x="3141463" y="90000"/>
                  </a:cubicBezTo>
                  <a:cubicBezTo>
                    <a:pt x="2835774" y="90000"/>
                    <a:pt x="2540936" y="110966"/>
                    <a:pt x="2263629" y="149884"/>
                  </a:cubicBezTo>
                  <a:lnTo>
                    <a:pt x="2241436" y="153549"/>
                  </a:lnTo>
                  <a:lnTo>
                    <a:pt x="2235273" y="134310"/>
                  </a:lnTo>
                  <a:lnTo>
                    <a:pt x="2232429" y="61582"/>
                  </a:lnTo>
                  <a:lnTo>
                    <a:pt x="2318204" y="49255"/>
                  </a:lnTo>
                  <a:cubicBezTo>
                    <a:pt x="2580599" y="17137"/>
                    <a:pt x="2856608" y="0"/>
                    <a:pt x="3141464" y="0"/>
                  </a:cubicBezTo>
                  <a:close/>
                </a:path>
              </a:pathLst>
            </a:custGeom>
            <a:solidFill>
              <a:srgbClr val="618BA8">
                <a:alpha val="80000"/>
              </a:srgbClr>
            </a:solidFill>
            <a:ln w="12700" cap="flat" cmpd="sng" algn="ctr">
              <a:solidFill>
                <a:srgbClr val="618BA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271">
              <a:extLst>
                <a:ext uri="{FF2B5EF4-FFF2-40B4-BE49-F238E27FC236}">
                  <a16:creationId xmlns:a16="http://schemas.microsoft.com/office/drawing/2014/main" id="{AA177B55-2510-C01E-EC6B-9BA052E37106}"/>
                </a:ext>
              </a:extLst>
            </p:cNvPr>
            <p:cNvSpPr/>
            <p:nvPr/>
          </p:nvSpPr>
          <p:spPr bwMode="auto">
            <a:xfrm>
              <a:off x="4802188" y="4335464"/>
              <a:ext cx="139700" cy="141287"/>
            </a:xfrm>
            <a:prstGeom prst="ellipse">
              <a:avLst/>
            </a:prstGeom>
            <a:solidFill>
              <a:srgbClr val="005A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Picture 270">
              <a:extLst>
                <a:ext uri="{FF2B5EF4-FFF2-40B4-BE49-F238E27FC236}">
                  <a16:creationId xmlns:a16="http://schemas.microsoft.com/office/drawing/2014/main" id="{92C07C74-8101-3DA5-A95E-FDE6832A1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757" y="4392667"/>
              <a:ext cx="985806" cy="268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273">
              <a:extLst>
                <a:ext uri="{FF2B5EF4-FFF2-40B4-BE49-F238E27FC236}">
                  <a16:creationId xmlns:a16="http://schemas.microsoft.com/office/drawing/2014/main" id="{865A0507-4860-10FA-16D2-44EB4AF4E4A9}"/>
                </a:ext>
              </a:extLst>
            </p:cNvPr>
            <p:cNvSpPr txBox="1"/>
            <p:nvPr/>
          </p:nvSpPr>
          <p:spPr bwMode="auto">
            <a:xfrm>
              <a:off x="4876800" y="4181476"/>
              <a:ext cx="846138" cy="23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microtubules</a:t>
              </a:r>
            </a:p>
          </p:txBody>
        </p:sp>
        <p:sp>
          <p:nvSpPr>
            <p:cNvPr id="34" name="TextBox 276">
              <a:extLst>
                <a:ext uri="{FF2B5EF4-FFF2-40B4-BE49-F238E27FC236}">
                  <a16:creationId xmlns:a16="http://schemas.microsoft.com/office/drawing/2014/main" id="{E39CB407-F38A-94C8-DA16-7B251C0507E6}"/>
                </a:ext>
              </a:extLst>
            </p:cNvPr>
            <p:cNvSpPr txBox="1"/>
            <p:nvPr/>
          </p:nvSpPr>
          <p:spPr bwMode="auto">
            <a:xfrm>
              <a:off x="3819525" y="3740150"/>
              <a:ext cx="1822450" cy="307975"/>
            </a:xfrm>
            <a:prstGeom prst="rect">
              <a:avLst/>
            </a:prstGeom>
            <a:solidFill>
              <a:srgbClr val="0B4D6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Mitotic catastrophe</a:t>
              </a:r>
            </a:p>
          </p:txBody>
        </p:sp>
        <p:sp>
          <p:nvSpPr>
            <p:cNvPr id="35" name="TextBox 277">
              <a:extLst>
                <a:ext uri="{FF2B5EF4-FFF2-40B4-BE49-F238E27FC236}">
                  <a16:creationId xmlns:a16="http://schemas.microsoft.com/office/drawing/2014/main" id="{8BB5667B-A818-23B2-7E22-65258ECFEF3F}"/>
                </a:ext>
              </a:extLst>
            </p:cNvPr>
            <p:cNvSpPr txBox="1"/>
            <p:nvPr/>
          </p:nvSpPr>
          <p:spPr bwMode="auto">
            <a:xfrm>
              <a:off x="2300288" y="3740150"/>
              <a:ext cx="1058862" cy="307975"/>
            </a:xfrm>
            <a:prstGeom prst="rect">
              <a:avLst/>
            </a:prstGeom>
            <a:solidFill>
              <a:srgbClr val="0B4D6D">
                <a:lumMod val="20000"/>
                <a:lumOff val="80000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Apoptosis</a:t>
              </a:r>
            </a:p>
          </p:txBody>
        </p:sp>
        <p:cxnSp>
          <p:nvCxnSpPr>
            <p:cNvPr id="36" name="Straight Arrow Connector 278">
              <a:extLst>
                <a:ext uri="{FF2B5EF4-FFF2-40B4-BE49-F238E27FC236}">
                  <a16:creationId xmlns:a16="http://schemas.microsoft.com/office/drawing/2014/main" id="{6AFA3815-42AB-84F9-6822-EFA48B800659}"/>
                </a:ext>
              </a:extLst>
            </p:cNvPr>
            <p:cNvCxnSpPr>
              <a:cxnSpLocks/>
              <a:stCxn id="34" idx="1"/>
              <a:endCxn id="35" idx="3"/>
            </p:cNvCxnSpPr>
            <p:nvPr/>
          </p:nvCxnSpPr>
          <p:spPr bwMode="auto">
            <a:xfrm flipH="1">
              <a:off x="3358815" y="3894772"/>
              <a:ext cx="460478" cy="0"/>
            </a:xfrm>
            <a:prstGeom prst="straightConnector1">
              <a:avLst/>
            </a:prstGeom>
            <a:noFill/>
            <a:ln w="38100" algn="ctr">
              <a:solidFill>
                <a:srgbClr val="075FA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Box 440">
              <a:extLst>
                <a:ext uri="{FF2B5EF4-FFF2-40B4-BE49-F238E27FC236}">
                  <a16:creationId xmlns:a16="http://schemas.microsoft.com/office/drawing/2014/main" id="{CAAF9965-BA44-B487-C2D5-2EE6AC84B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7625" y="1898650"/>
              <a:ext cx="255746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STEP 1: Binding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recognition of the target on the cell surface</a:t>
              </a:r>
            </a:p>
          </p:txBody>
        </p:sp>
        <p:sp>
          <p:nvSpPr>
            <p:cNvPr id="38" name="TextBox 441">
              <a:extLst>
                <a:ext uri="{FF2B5EF4-FFF2-40B4-BE49-F238E27FC236}">
                  <a16:creationId xmlns:a16="http://schemas.microsoft.com/office/drawing/2014/main" id="{DE520125-1C4F-FC51-D052-C63F60F00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1475" y="2060575"/>
              <a:ext cx="243205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STEP 2: Internalisation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ADC</a:t>
              </a: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–Target</a:t>
              </a: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complex is internalised via </a:t>
              </a:r>
              <a:b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receptor-mediated endocytosis</a:t>
              </a:r>
            </a:p>
          </p:txBody>
        </p:sp>
        <p:sp>
          <p:nvSpPr>
            <p:cNvPr id="39" name="TextBox 442">
              <a:extLst>
                <a:ext uri="{FF2B5EF4-FFF2-40B4-BE49-F238E27FC236}">
                  <a16:creationId xmlns:a16="http://schemas.microsoft.com/office/drawing/2014/main" id="{15774D80-6C67-C1EA-637E-B24A4E680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" y="4284663"/>
              <a:ext cx="34067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STEP 3: Lysosomal degradation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ADC degradation by proteases releases the active cytotoxic metabolite</a:t>
              </a:r>
            </a:p>
          </p:txBody>
        </p:sp>
        <p:sp>
          <p:nvSpPr>
            <p:cNvPr id="40" name="TextBox 443">
              <a:extLst>
                <a:ext uri="{FF2B5EF4-FFF2-40B4-BE49-F238E27FC236}">
                  <a16:creationId xmlns:a16="http://schemas.microsoft.com/office/drawing/2014/main" id="{C1E7E0A3-E714-E2DA-F6EA-C0335B4AF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" y="5308600"/>
              <a:ext cx="3619500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STEP 4: Cytotoxic release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Cytotoxic agent interferes with DNA replication or microtubule assembly, resulting in cell death</a:t>
              </a:r>
            </a:p>
          </p:txBody>
        </p:sp>
        <p:sp>
          <p:nvSpPr>
            <p:cNvPr id="41" name="Oval 384">
              <a:extLst>
                <a:ext uri="{FF2B5EF4-FFF2-40B4-BE49-F238E27FC236}">
                  <a16:creationId xmlns:a16="http://schemas.microsoft.com/office/drawing/2014/main" id="{4151EABA-2B2E-AFB1-9691-8D93307CFC9D}"/>
                </a:ext>
              </a:extLst>
            </p:cNvPr>
            <p:cNvSpPr/>
            <p:nvPr/>
          </p:nvSpPr>
          <p:spPr bwMode="auto">
            <a:xfrm>
              <a:off x="7546675" y="5361637"/>
              <a:ext cx="138113" cy="139700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Oval 389">
              <a:extLst>
                <a:ext uri="{FF2B5EF4-FFF2-40B4-BE49-F238E27FC236}">
                  <a16:creationId xmlns:a16="http://schemas.microsoft.com/office/drawing/2014/main" id="{C9D9A618-F4AC-1AE7-7073-D94F09146623}"/>
                </a:ext>
              </a:extLst>
            </p:cNvPr>
            <p:cNvSpPr/>
            <p:nvPr/>
          </p:nvSpPr>
          <p:spPr bwMode="auto">
            <a:xfrm>
              <a:off x="7656513" y="4270375"/>
              <a:ext cx="138112" cy="141288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Oval 390">
              <a:extLst>
                <a:ext uri="{FF2B5EF4-FFF2-40B4-BE49-F238E27FC236}">
                  <a16:creationId xmlns:a16="http://schemas.microsoft.com/office/drawing/2014/main" id="{0854F232-AEE4-4723-495D-59A9E7DB96FE}"/>
                </a:ext>
              </a:extLst>
            </p:cNvPr>
            <p:cNvSpPr/>
            <p:nvPr/>
          </p:nvSpPr>
          <p:spPr bwMode="auto">
            <a:xfrm>
              <a:off x="7961313" y="4678363"/>
              <a:ext cx="138112" cy="139700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391">
              <a:extLst>
                <a:ext uri="{FF2B5EF4-FFF2-40B4-BE49-F238E27FC236}">
                  <a16:creationId xmlns:a16="http://schemas.microsoft.com/office/drawing/2014/main" id="{60397CE2-A980-D6BD-F66B-D02594426C55}"/>
                </a:ext>
              </a:extLst>
            </p:cNvPr>
            <p:cNvSpPr txBox="1"/>
            <p:nvPr/>
          </p:nvSpPr>
          <p:spPr bwMode="auto">
            <a:xfrm>
              <a:off x="7735888" y="4260850"/>
              <a:ext cx="1057275" cy="23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Topoisomerase I</a:t>
              </a:r>
            </a:p>
          </p:txBody>
        </p:sp>
        <p:sp>
          <p:nvSpPr>
            <p:cNvPr id="45" name="TextBox 392">
              <a:extLst>
                <a:ext uri="{FF2B5EF4-FFF2-40B4-BE49-F238E27FC236}">
                  <a16:creationId xmlns:a16="http://schemas.microsoft.com/office/drawing/2014/main" id="{AECBF9B7-9C05-0D14-C96B-7B9DCA91EB6A}"/>
                </a:ext>
              </a:extLst>
            </p:cNvPr>
            <p:cNvSpPr txBox="1"/>
            <p:nvPr/>
          </p:nvSpPr>
          <p:spPr bwMode="auto">
            <a:xfrm>
              <a:off x="8015289" y="3740150"/>
              <a:ext cx="2043112" cy="307975"/>
            </a:xfrm>
            <a:prstGeom prst="rect">
              <a:avLst/>
            </a:prstGeom>
            <a:solidFill>
              <a:srgbClr val="ECBAD9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DNA replication block</a:t>
              </a:r>
            </a:p>
          </p:txBody>
        </p:sp>
        <p:sp>
          <p:nvSpPr>
            <p:cNvPr id="46" name="TextBox 438">
              <a:extLst>
                <a:ext uri="{FF2B5EF4-FFF2-40B4-BE49-F238E27FC236}">
                  <a16:creationId xmlns:a16="http://schemas.microsoft.com/office/drawing/2014/main" id="{A477AF4E-7031-79FE-B465-014E3C212C6E}"/>
                </a:ext>
              </a:extLst>
            </p:cNvPr>
            <p:cNvSpPr txBox="1"/>
            <p:nvPr/>
          </p:nvSpPr>
          <p:spPr bwMode="auto">
            <a:xfrm>
              <a:off x="10371138" y="3740149"/>
              <a:ext cx="1038225" cy="307975"/>
            </a:xfrm>
            <a:prstGeom prst="rect">
              <a:avLst/>
            </a:prstGeom>
            <a:solidFill>
              <a:srgbClr val="ECBAD9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Cell death</a:t>
              </a:r>
            </a:p>
          </p:txBody>
        </p:sp>
        <p:cxnSp>
          <p:nvCxnSpPr>
            <p:cNvPr id="47" name="Straight Arrow Connector 439">
              <a:extLst>
                <a:ext uri="{FF2B5EF4-FFF2-40B4-BE49-F238E27FC236}">
                  <a16:creationId xmlns:a16="http://schemas.microsoft.com/office/drawing/2014/main" id="{E14FC357-BF51-C4F6-87C3-D773D4CDDFD4}"/>
                </a:ext>
              </a:extLst>
            </p:cNvPr>
            <p:cNvCxnSpPr>
              <a:cxnSpLocks/>
              <a:stCxn id="45" idx="3"/>
              <a:endCxn id="46" idx="1"/>
            </p:cNvCxnSpPr>
            <p:nvPr/>
          </p:nvCxnSpPr>
          <p:spPr bwMode="auto">
            <a:xfrm>
              <a:off x="10058653" y="3894384"/>
              <a:ext cx="311953" cy="0"/>
            </a:xfrm>
            <a:prstGeom prst="straightConnector1">
              <a:avLst/>
            </a:prstGeom>
            <a:noFill/>
            <a:ln w="38100" algn="ctr">
              <a:solidFill>
                <a:srgbClr val="6F1E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8" name="Group 444">
              <a:extLst>
                <a:ext uri="{FF2B5EF4-FFF2-40B4-BE49-F238E27FC236}">
                  <a16:creationId xmlns:a16="http://schemas.microsoft.com/office/drawing/2014/main" id="{750E32B2-0B55-06C8-DF7C-B50C90204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92227" y="4310140"/>
              <a:ext cx="1534497" cy="1168482"/>
              <a:chOff x="9463770" y="4349957"/>
              <a:chExt cx="2101596" cy="1580758"/>
            </a:xfrm>
          </p:grpSpPr>
          <p:sp>
            <p:nvSpPr>
              <p:cNvPr id="79" name="Freeform 21">
                <a:extLst>
                  <a:ext uri="{FF2B5EF4-FFF2-40B4-BE49-F238E27FC236}">
                    <a16:creationId xmlns:a16="http://schemas.microsoft.com/office/drawing/2014/main" id="{AD83D1CE-7684-B11E-A32B-1701C91EA32A}"/>
                  </a:ext>
                </a:extLst>
              </p:cNvPr>
              <p:cNvSpPr/>
              <p:nvPr/>
            </p:nvSpPr>
            <p:spPr>
              <a:xfrm>
                <a:off x="9462929" y="4349849"/>
                <a:ext cx="2102438" cy="1580647"/>
              </a:xfrm>
              <a:custGeom>
                <a:avLst/>
                <a:gdLst>
                  <a:gd name="connsiteX0" fmla="*/ 89533 w 2101596"/>
                  <a:gd name="connsiteY0" fmla="*/ 1397700 h 1580758"/>
                  <a:gd name="connsiteX1" fmla="*/ 19864 w 2101596"/>
                  <a:gd name="connsiteY1" fmla="*/ 631346 h 1580758"/>
                  <a:gd name="connsiteX2" fmla="*/ 394333 w 2101596"/>
                  <a:gd name="connsiteY2" fmla="*/ 13037 h 1580758"/>
                  <a:gd name="connsiteX3" fmla="*/ 960390 w 2101596"/>
                  <a:gd name="connsiteY3" fmla="*/ 195917 h 1580758"/>
                  <a:gd name="connsiteX4" fmla="*/ 1543864 w 2101596"/>
                  <a:gd name="connsiteY4" fmla="*/ 21746 h 1580758"/>
                  <a:gd name="connsiteX5" fmla="*/ 2101213 w 2101596"/>
                  <a:gd name="connsiteY5" fmla="*/ 622637 h 1580758"/>
                  <a:gd name="connsiteX6" fmla="*/ 1622241 w 2101596"/>
                  <a:gd name="connsiteY6" fmla="*/ 1197403 h 1580758"/>
                  <a:gd name="connsiteX7" fmla="*/ 1091019 w 2101596"/>
                  <a:gd name="connsiteY7" fmla="*/ 901312 h 1580758"/>
                  <a:gd name="connsiteX8" fmla="*/ 768801 w 2101596"/>
                  <a:gd name="connsiteY8" fmla="*/ 1563163 h 1580758"/>
                  <a:gd name="connsiteX9" fmla="*/ 411750 w 2101596"/>
                  <a:gd name="connsiteY9" fmla="*/ 1388992 h 1580758"/>
                  <a:gd name="connsiteX10" fmla="*/ 89533 w 2101596"/>
                  <a:gd name="connsiteY10" fmla="*/ 1397700 h 158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01596" h="1580758">
                    <a:moveTo>
                      <a:pt x="89533" y="1397700"/>
                    </a:moveTo>
                    <a:cubicBezTo>
                      <a:pt x="24219" y="1271426"/>
                      <a:pt x="-30936" y="862123"/>
                      <a:pt x="19864" y="631346"/>
                    </a:cubicBezTo>
                    <a:cubicBezTo>
                      <a:pt x="70664" y="400569"/>
                      <a:pt x="237579" y="85608"/>
                      <a:pt x="394333" y="13037"/>
                    </a:cubicBezTo>
                    <a:cubicBezTo>
                      <a:pt x="551087" y="-59535"/>
                      <a:pt x="768802" y="194466"/>
                      <a:pt x="960390" y="195917"/>
                    </a:cubicBezTo>
                    <a:cubicBezTo>
                      <a:pt x="1151978" y="197368"/>
                      <a:pt x="1353727" y="-49374"/>
                      <a:pt x="1543864" y="21746"/>
                    </a:cubicBezTo>
                    <a:cubicBezTo>
                      <a:pt x="1734001" y="92866"/>
                      <a:pt x="2088150" y="426694"/>
                      <a:pt x="2101213" y="622637"/>
                    </a:cubicBezTo>
                    <a:cubicBezTo>
                      <a:pt x="2114276" y="818580"/>
                      <a:pt x="1790607" y="1150957"/>
                      <a:pt x="1622241" y="1197403"/>
                    </a:cubicBezTo>
                    <a:cubicBezTo>
                      <a:pt x="1453875" y="1243849"/>
                      <a:pt x="1233259" y="840352"/>
                      <a:pt x="1091019" y="901312"/>
                    </a:cubicBezTo>
                    <a:cubicBezTo>
                      <a:pt x="948779" y="962272"/>
                      <a:pt x="882012" y="1481883"/>
                      <a:pt x="768801" y="1563163"/>
                    </a:cubicBezTo>
                    <a:cubicBezTo>
                      <a:pt x="655590" y="1644443"/>
                      <a:pt x="524961" y="1419472"/>
                      <a:pt x="411750" y="1388992"/>
                    </a:cubicBezTo>
                    <a:cubicBezTo>
                      <a:pt x="298539" y="1358512"/>
                      <a:pt x="154847" y="1523974"/>
                      <a:pt x="89533" y="1397700"/>
                    </a:cubicBezTo>
                    <a:close/>
                  </a:path>
                </a:pathLst>
              </a:custGeom>
              <a:solidFill>
                <a:srgbClr val="618BA8">
                  <a:lumMod val="40000"/>
                  <a:lumOff val="60000"/>
                  <a:alpha val="70000"/>
                </a:srgbClr>
              </a:solidFill>
              <a:ln w="6350" cap="flat" cmpd="sng" algn="ctr">
                <a:solidFill>
                  <a:srgbClr val="618BA8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80" name="Freeform 352">
                <a:extLst>
                  <a:ext uri="{FF2B5EF4-FFF2-40B4-BE49-F238E27FC236}">
                    <a16:creationId xmlns:a16="http://schemas.microsoft.com/office/drawing/2014/main" id="{761AF9EE-FCB1-8CD2-68D1-4B8E01A7AF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58593" y="4420720"/>
                <a:ext cx="1856756" cy="1374476"/>
              </a:xfrm>
              <a:custGeom>
                <a:avLst/>
                <a:gdLst>
                  <a:gd name="connsiteX0" fmla="*/ 89533 w 2101596"/>
                  <a:gd name="connsiteY0" fmla="*/ 1397700 h 1580758"/>
                  <a:gd name="connsiteX1" fmla="*/ 19864 w 2101596"/>
                  <a:gd name="connsiteY1" fmla="*/ 631346 h 1580758"/>
                  <a:gd name="connsiteX2" fmla="*/ 394333 w 2101596"/>
                  <a:gd name="connsiteY2" fmla="*/ 13037 h 1580758"/>
                  <a:gd name="connsiteX3" fmla="*/ 960390 w 2101596"/>
                  <a:gd name="connsiteY3" fmla="*/ 195917 h 1580758"/>
                  <a:gd name="connsiteX4" fmla="*/ 1543864 w 2101596"/>
                  <a:gd name="connsiteY4" fmla="*/ 21746 h 1580758"/>
                  <a:gd name="connsiteX5" fmla="*/ 2101213 w 2101596"/>
                  <a:gd name="connsiteY5" fmla="*/ 622637 h 1580758"/>
                  <a:gd name="connsiteX6" fmla="*/ 1622241 w 2101596"/>
                  <a:gd name="connsiteY6" fmla="*/ 1197403 h 1580758"/>
                  <a:gd name="connsiteX7" fmla="*/ 1091019 w 2101596"/>
                  <a:gd name="connsiteY7" fmla="*/ 901312 h 1580758"/>
                  <a:gd name="connsiteX8" fmla="*/ 768801 w 2101596"/>
                  <a:gd name="connsiteY8" fmla="*/ 1563163 h 1580758"/>
                  <a:gd name="connsiteX9" fmla="*/ 411750 w 2101596"/>
                  <a:gd name="connsiteY9" fmla="*/ 1388992 h 1580758"/>
                  <a:gd name="connsiteX10" fmla="*/ 89533 w 2101596"/>
                  <a:gd name="connsiteY10" fmla="*/ 1397700 h 1580758"/>
                  <a:gd name="connsiteX0" fmla="*/ 89533 w 2101599"/>
                  <a:gd name="connsiteY0" fmla="*/ 1397700 h 1580758"/>
                  <a:gd name="connsiteX1" fmla="*/ 19864 w 2101599"/>
                  <a:gd name="connsiteY1" fmla="*/ 631346 h 1580758"/>
                  <a:gd name="connsiteX2" fmla="*/ 394333 w 2101599"/>
                  <a:gd name="connsiteY2" fmla="*/ 13037 h 1580758"/>
                  <a:gd name="connsiteX3" fmla="*/ 960390 w 2101599"/>
                  <a:gd name="connsiteY3" fmla="*/ 195917 h 1580758"/>
                  <a:gd name="connsiteX4" fmla="*/ 1543864 w 2101599"/>
                  <a:gd name="connsiteY4" fmla="*/ 21746 h 1580758"/>
                  <a:gd name="connsiteX5" fmla="*/ 2101213 w 2101599"/>
                  <a:gd name="connsiteY5" fmla="*/ 622637 h 1580758"/>
                  <a:gd name="connsiteX6" fmla="*/ 1622241 w 2101599"/>
                  <a:gd name="connsiteY6" fmla="*/ 1197403 h 1580758"/>
                  <a:gd name="connsiteX7" fmla="*/ 1076237 w 2101599"/>
                  <a:gd name="connsiteY7" fmla="*/ 801532 h 1580758"/>
                  <a:gd name="connsiteX8" fmla="*/ 768801 w 2101599"/>
                  <a:gd name="connsiteY8" fmla="*/ 1563163 h 1580758"/>
                  <a:gd name="connsiteX9" fmla="*/ 411750 w 2101599"/>
                  <a:gd name="connsiteY9" fmla="*/ 1388992 h 1580758"/>
                  <a:gd name="connsiteX10" fmla="*/ 89533 w 2101599"/>
                  <a:gd name="connsiteY10" fmla="*/ 1397700 h 1580758"/>
                  <a:gd name="connsiteX0" fmla="*/ 89533 w 2101995"/>
                  <a:gd name="connsiteY0" fmla="*/ 1397700 h 1580758"/>
                  <a:gd name="connsiteX1" fmla="*/ 19864 w 2101995"/>
                  <a:gd name="connsiteY1" fmla="*/ 631346 h 1580758"/>
                  <a:gd name="connsiteX2" fmla="*/ 394333 w 2101995"/>
                  <a:gd name="connsiteY2" fmla="*/ 13037 h 1580758"/>
                  <a:gd name="connsiteX3" fmla="*/ 960390 w 2101995"/>
                  <a:gd name="connsiteY3" fmla="*/ 195917 h 1580758"/>
                  <a:gd name="connsiteX4" fmla="*/ 1543864 w 2101995"/>
                  <a:gd name="connsiteY4" fmla="*/ 21746 h 1580758"/>
                  <a:gd name="connsiteX5" fmla="*/ 2101213 w 2101995"/>
                  <a:gd name="connsiteY5" fmla="*/ 622637 h 1580758"/>
                  <a:gd name="connsiteX6" fmla="*/ 1651806 w 2101995"/>
                  <a:gd name="connsiteY6" fmla="*/ 1130883 h 1580758"/>
                  <a:gd name="connsiteX7" fmla="*/ 1076237 w 2101995"/>
                  <a:gd name="connsiteY7" fmla="*/ 801532 h 1580758"/>
                  <a:gd name="connsiteX8" fmla="*/ 768801 w 2101995"/>
                  <a:gd name="connsiteY8" fmla="*/ 1563163 h 1580758"/>
                  <a:gd name="connsiteX9" fmla="*/ 411750 w 2101995"/>
                  <a:gd name="connsiteY9" fmla="*/ 1388992 h 1580758"/>
                  <a:gd name="connsiteX10" fmla="*/ 89533 w 2101995"/>
                  <a:gd name="connsiteY10" fmla="*/ 1397700 h 1580758"/>
                  <a:gd name="connsiteX0" fmla="*/ 89533 w 2102004"/>
                  <a:gd name="connsiteY0" fmla="*/ 1397700 h 1580758"/>
                  <a:gd name="connsiteX1" fmla="*/ 19864 w 2102004"/>
                  <a:gd name="connsiteY1" fmla="*/ 631346 h 1580758"/>
                  <a:gd name="connsiteX2" fmla="*/ 394333 w 2102004"/>
                  <a:gd name="connsiteY2" fmla="*/ 13037 h 1580758"/>
                  <a:gd name="connsiteX3" fmla="*/ 960390 w 2102004"/>
                  <a:gd name="connsiteY3" fmla="*/ 195917 h 1580758"/>
                  <a:gd name="connsiteX4" fmla="*/ 1543864 w 2102004"/>
                  <a:gd name="connsiteY4" fmla="*/ 21746 h 1580758"/>
                  <a:gd name="connsiteX5" fmla="*/ 2101213 w 2102004"/>
                  <a:gd name="connsiteY5" fmla="*/ 622637 h 1580758"/>
                  <a:gd name="connsiteX6" fmla="*/ 1651806 w 2102004"/>
                  <a:gd name="connsiteY6" fmla="*/ 1130883 h 1580758"/>
                  <a:gd name="connsiteX7" fmla="*/ 1076237 w 2102004"/>
                  <a:gd name="connsiteY7" fmla="*/ 801532 h 1580758"/>
                  <a:gd name="connsiteX8" fmla="*/ 768801 w 2102004"/>
                  <a:gd name="connsiteY8" fmla="*/ 1563163 h 1580758"/>
                  <a:gd name="connsiteX9" fmla="*/ 411750 w 2102004"/>
                  <a:gd name="connsiteY9" fmla="*/ 1388992 h 1580758"/>
                  <a:gd name="connsiteX10" fmla="*/ 89533 w 2102004"/>
                  <a:gd name="connsiteY10" fmla="*/ 1397700 h 1580758"/>
                  <a:gd name="connsiteX0" fmla="*/ 89533 w 2102505"/>
                  <a:gd name="connsiteY0" fmla="*/ 1397700 h 1580758"/>
                  <a:gd name="connsiteX1" fmla="*/ 19864 w 2102505"/>
                  <a:gd name="connsiteY1" fmla="*/ 631346 h 1580758"/>
                  <a:gd name="connsiteX2" fmla="*/ 394333 w 2102505"/>
                  <a:gd name="connsiteY2" fmla="*/ 13037 h 1580758"/>
                  <a:gd name="connsiteX3" fmla="*/ 960390 w 2102505"/>
                  <a:gd name="connsiteY3" fmla="*/ 195917 h 1580758"/>
                  <a:gd name="connsiteX4" fmla="*/ 1543864 w 2102505"/>
                  <a:gd name="connsiteY4" fmla="*/ 21746 h 1580758"/>
                  <a:gd name="connsiteX5" fmla="*/ 2101213 w 2102505"/>
                  <a:gd name="connsiteY5" fmla="*/ 622637 h 1580758"/>
                  <a:gd name="connsiteX6" fmla="*/ 1677675 w 2102505"/>
                  <a:gd name="connsiteY6" fmla="*/ 1145665 h 1580758"/>
                  <a:gd name="connsiteX7" fmla="*/ 1076237 w 2102505"/>
                  <a:gd name="connsiteY7" fmla="*/ 801532 h 1580758"/>
                  <a:gd name="connsiteX8" fmla="*/ 768801 w 2102505"/>
                  <a:gd name="connsiteY8" fmla="*/ 1563163 h 1580758"/>
                  <a:gd name="connsiteX9" fmla="*/ 411750 w 2102505"/>
                  <a:gd name="connsiteY9" fmla="*/ 1388992 h 1580758"/>
                  <a:gd name="connsiteX10" fmla="*/ 89533 w 2102505"/>
                  <a:gd name="connsiteY10" fmla="*/ 1397700 h 1580758"/>
                  <a:gd name="connsiteX0" fmla="*/ 89533 w 2102505"/>
                  <a:gd name="connsiteY0" fmla="*/ 1397700 h 1566599"/>
                  <a:gd name="connsiteX1" fmla="*/ 19864 w 2102505"/>
                  <a:gd name="connsiteY1" fmla="*/ 631346 h 1566599"/>
                  <a:gd name="connsiteX2" fmla="*/ 394333 w 2102505"/>
                  <a:gd name="connsiteY2" fmla="*/ 13037 h 1566599"/>
                  <a:gd name="connsiteX3" fmla="*/ 960390 w 2102505"/>
                  <a:gd name="connsiteY3" fmla="*/ 195917 h 1566599"/>
                  <a:gd name="connsiteX4" fmla="*/ 1543864 w 2102505"/>
                  <a:gd name="connsiteY4" fmla="*/ 21746 h 1566599"/>
                  <a:gd name="connsiteX5" fmla="*/ 2101213 w 2102505"/>
                  <a:gd name="connsiteY5" fmla="*/ 622637 h 1566599"/>
                  <a:gd name="connsiteX6" fmla="*/ 1677675 w 2102505"/>
                  <a:gd name="connsiteY6" fmla="*/ 1145665 h 1566599"/>
                  <a:gd name="connsiteX7" fmla="*/ 1076237 w 2102505"/>
                  <a:gd name="connsiteY7" fmla="*/ 801532 h 1566599"/>
                  <a:gd name="connsiteX8" fmla="*/ 720758 w 2102505"/>
                  <a:gd name="connsiteY8" fmla="*/ 1548381 h 1566599"/>
                  <a:gd name="connsiteX9" fmla="*/ 411750 w 2102505"/>
                  <a:gd name="connsiteY9" fmla="*/ 1388992 h 1566599"/>
                  <a:gd name="connsiteX10" fmla="*/ 89533 w 2102505"/>
                  <a:gd name="connsiteY10" fmla="*/ 1397700 h 1566599"/>
                  <a:gd name="connsiteX0" fmla="*/ 89533 w 2102505"/>
                  <a:gd name="connsiteY0" fmla="*/ 1397700 h 1566599"/>
                  <a:gd name="connsiteX1" fmla="*/ 19864 w 2102505"/>
                  <a:gd name="connsiteY1" fmla="*/ 631346 h 1566599"/>
                  <a:gd name="connsiteX2" fmla="*/ 394333 w 2102505"/>
                  <a:gd name="connsiteY2" fmla="*/ 13037 h 1566599"/>
                  <a:gd name="connsiteX3" fmla="*/ 960390 w 2102505"/>
                  <a:gd name="connsiteY3" fmla="*/ 195917 h 1566599"/>
                  <a:gd name="connsiteX4" fmla="*/ 1543864 w 2102505"/>
                  <a:gd name="connsiteY4" fmla="*/ 21746 h 1566599"/>
                  <a:gd name="connsiteX5" fmla="*/ 2101213 w 2102505"/>
                  <a:gd name="connsiteY5" fmla="*/ 622637 h 1566599"/>
                  <a:gd name="connsiteX6" fmla="*/ 1677675 w 2102505"/>
                  <a:gd name="connsiteY6" fmla="*/ 1145665 h 1566599"/>
                  <a:gd name="connsiteX7" fmla="*/ 1076237 w 2102505"/>
                  <a:gd name="connsiteY7" fmla="*/ 801532 h 1566599"/>
                  <a:gd name="connsiteX8" fmla="*/ 720758 w 2102505"/>
                  <a:gd name="connsiteY8" fmla="*/ 1548381 h 1566599"/>
                  <a:gd name="connsiteX9" fmla="*/ 411750 w 2102505"/>
                  <a:gd name="connsiteY9" fmla="*/ 1388992 h 1566599"/>
                  <a:gd name="connsiteX10" fmla="*/ 89533 w 2102505"/>
                  <a:gd name="connsiteY10" fmla="*/ 1397700 h 1566599"/>
                  <a:gd name="connsiteX0" fmla="*/ 89533 w 2102505"/>
                  <a:gd name="connsiteY0" fmla="*/ 1392098 h 1560997"/>
                  <a:gd name="connsiteX1" fmla="*/ 19864 w 2102505"/>
                  <a:gd name="connsiteY1" fmla="*/ 625744 h 1560997"/>
                  <a:gd name="connsiteX2" fmla="*/ 394333 w 2102505"/>
                  <a:gd name="connsiteY2" fmla="*/ 7435 h 1560997"/>
                  <a:gd name="connsiteX3" fmla="*/ 982563 w 2102505"/>
                  <a:gd name="connsiteY3" fmla="*/ 267923 h 1560997"/>
                  <a:gd name="connsiteX4" fmla="*/ 1543864 w 2102505"/>
                  <a:gd name="connsiteY4" fmla="*/ 16144 h 1560997"/>
                  <a:gd name="connsiteX5" fmla="*/ 2101213 w 2102505"/>
                  <a:gd name="connsiteY5" fmla="*/ 617035 h 1560997"/>
                  <a:gd name="connsiteX6" fmla="*/ 1677675 w 2102505"/>
                  <a:gd name="connsiteY6" fmla="*/ 1140063 h 1560997"/>
                  <a:gd name="connsiteX7" fmla="*/ 1076237 w 2102505"/>
                  <a:gd name="connsiteY7" fmla="*/ 795930 h 1560997"/>
                  <a:gd name="connsiteX8" fmla="*/ 720758 w 2102505"/>
                  <a:gd name="connsiteY8" fmla="*/ 1542779 h 1560997"/>
                  <a:gd name="connsiteX9" fmla="*/ 411750 w 2102505"/>
                  <a:gd name="connsiteY9" fmla="*/ 1383390 h 1560997"/>
                  <a:gd name="connsiteX10" fmla="*/ 89533 w 2102505"/>
                  <a:gd name="connsiteY10" fmla="*/ 1392098 h 1560997"/>
                  <a:gd name="connsiteX0" fmla="*/ 89533 w 2102192"/>
                  <a:gd name="connsiteY0" fmla="*/ 1392160 h 1561059"/>
                  <a:gd name="connsiteX1" fmla="*/ 19864 w 2102192"/>
                  <a:gd name="connsiteY1" fmla="*/ 625806 h 1561059"/>
                  <a:gd name="connsiteX2" fmla="*/ 394333 w 2102192"/>
                  <a:gd name="connsiteY2" fmla="*/ 7497 h 1561059"/>
                  <a:gd name="connsiteX3" fmla="*/ 982563 w 2102192"/>
                  <a:gd name="connsiteY3" fmla="*/ 267985 h 1561059"/>
                  <a:gd name="connsiteX4" fmla="*/ 1562342 w 2102192"/>
                  <a:gd name="connsiteY4" fmla="*/ 34683 h 1561059"/>
                  <a:gd name="connsiteX5" fmla="*/ 2101213 w 2102192"/>
                  <a:gd name="connsiteY5" fmla="*/ 617097 h 1561059"/>
                  <a:gd name="connsiteX6" fmla="*/ 1677675 w 2102192"/>
                  <a:gd name="connsiteY6" fmla="*/ 1140125 h 1561059"/>
                  <a:gd name="connsiteX7" fmla="*/ 1076237 w 2102192"/>
                  <a:gd name="connsiteY7" fmla="*/ 795992 h 1561059"/>
                  <a:gd name="connsiteX8" fmla="*/ 720758 w 2102192"/>
                  <a:gd name="connsiteY8" fmla="*/ 1542841 h 1561059"/>
                  <a:gd name="connsiteX9" fmla="*/ 411750 w 2102192"/>
                  <a:gd name="connsiteY9" fmla="*/ 1383452 h 1561059"/>
                  <a:gd name="connsiteX10" fmla="*/ 89533 w 2102192"/>
                  <a:gd name="connsiteY10" fmla="*/ 1392160 h 1561059"/>
                  <a:gd name="connsiteX0" fmla="*/ 89533 w 2102191"/>
                  <a:gd name="connsiteY0" fmla="*/ 1392160 h 1561059"/>
                  <a:gd name="connsiteX1" fmla="*/ 19864 w 2102191"/>
                  <a:gd name="connsiteY1" fmla="*/ 625806 h 1561059"/>
                  <a:gd name="connsiteX2" fmla="*/ 394333 w 2102191"/>
                  <a:gd name="connsiteY2" fmla="*/ 7497 h 1561059"/>
                  <a:gd name="connsiteX3" fmla="*/ 982563 w 2102191"/>
                  <a:gd name="connsiteY3" fmla="*/ 267985 h 1561059"/>
                  <a:gd name="connsiteX4" fmla="*/ 1562342 w 2102191"/>
                  <a:gd name="connsiteY4" fmla="*/ 34683 h 1561059"/>
                  <a:gd name="connsiteX5" fmla="*/ 2101213 w 2102191"/>
                  <a:gd name="connsiteY5" fmla="*/ 617097 h 1561059"/>
                  <a:gd name="connsiteX6" fmla="*/ 1677675 w 2102191"/>
                  <a:gd name="connsiteY6" fmla="*/ 1140125 h 1561059"/>
                  <a:gd name="connsiteX7" fmla="*/ 1076237 w 2102191"/>
                  <a:gd name="connsiteY7" fmla="*/ 795992 h 1561059"/>
                  <a:gd name="connsiteX8" fmla="*/ 720758 w 2102191"/>
                  <a:gd name="connsiteY8" fmla="*/ 1542841 h 1561059"/>
                  <a:gd name="connsiteX9" fmla="*/ 411750 w 2102191"/>
                  <a:gd name="connsiteY9" fmla="*/ 1383452 h 1561059"/>
                  <a:gd name="connsiteX10" fmla="*/ 89533 w 2102191"/>
                  <a:gd name="connsiteY10" fmla="*/ 1392160 h 1561059"/>
                  <a:gd name="connsiteX0" fmla="*/ 89533 w 2102191"/>
                  <a:gd name="connsiteY0" fmla="*/ 1385976 h 1554875"/>
                  <a:gd name="connsiteX1" fmla="*/ 19864 w 2102191"/>
                  <a:gd name="connsiteY1" fmla="*/ 619622 h 1554875"/>
                  <a:gd name="connsiteX2" fmla="*/ 394333 w 2102191"/>
                  <a:gd name="connsiteY2" fmla="*/ 1313 h 1554875"/>
                  <a:gd name="connsiteX3" fmla="*/ 982563 w 2102191"/>
                  <a:gd name="connsiteY3" fmla="*/ 261801 h 1554875"/>
                  <a:gd name="connsiteX4" fmla="*/ 1562342 w 2102191"/>
                  <a:gd name="connsiteY4" fmla="*/ 28499 h 1554875"/>
                  <a:gd name="connsiteX5" fmla="*/ 2101213 w 2102191"/>
                  <a:gd name="connsiteY5" fmla="*/ 610913 h 1554875"/>
                  <a:gd name="connsiteX6" fmla="*/ 1677675 w 2102191"/>
                  <a:gd name="connsiteY6" fmla="*/ 1133941 h 1554875"/>
                  <a:gd name="connsiteX7" fmla="*/ 1076237 w 2102191"/>
                  <a:gd name="connsiteY7" fmla="*/ 789808 h 1554875"/>
                  <a:gd name="connsiteX8" fmla="*/ 720758 w 2102191"/>
                  <a:gd name="connsiteY8" fmla="*/ 1536657 h 1554875"/>
                  <a:gd name="connsiteX9" fmla="*/ 411750 w 2102191"/>
                  <a:gd name="connsiteY9" fmla="*/ 1377268 h 1554875"/>
                  <a:gd name="connsiteX10" fmla="*/ 89533 w 2102191"/>
                  <a:gd name="connsiteY10" fmla="*/ 1385976 h 155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02191" h="1554875">
                    <a:moveTo>
                      <a:pt x="89533" y="1385976"/>
                    </a:moveTo>
                    <a:cubicBezTo>
                      <a:pt x="24219" y="1259702"/>
                      <a:pt x="-30936" y="850399"/>
                      <a:pt x="19864" y="619622"/>
                    </a:cubicBezTo>
                    <a:cubicBezTo>
                      <a:pt x="70664" y="388845"/>
                      <a:pt x="211708" y="23994"/>
                      <a:pt x="394333" y="1313"/>
                    </a:cubicBezTo>
                    <a:cubicBezTo>
                      <a:pt x="576958" y="-21368"/>
                      <a:pt x="787895" y="257270"/>
                      <a:pt x="982563" y="261801"/>
                    </a:cubicBezTo>
                    <a:cubicBezTo>
                      <a:pt x="1177231" y="266332"/>
                      <a:pt x="1375900" y="10966"/>
                      <a:pt x="1562342" y="28499"/>
                    </a:cubicBezTo>
                    <a:cubicBezTo>
                      <a:pt x="1748784" y="46032"/>
                      <a:pt x="2081991" y="426673"/>
                      <a:pt x="2101213" y="610913"/>
                    </a:cubicBezTo>
                    <a:cubicBezTo>
                      <a:pt x="2120435" y="795153"/>
                      <a:pt x="1852199" y="1181733"/>
                      <a:pt x="1677675" y="1133941"/>
                    </a:cubicBezTo>
                    <a:cubicBezTo>
                      <a:pt x="1503151" y="1086149"/>
                      <a:pt x="1235723" y="722689"/>
                      <a:pt x="1076237" y="789808"/>
                    </a:cubicBezTo>
                    <a:cubicBezTo>
                      <a:pt x="916751" y="856927"/>
                      <a:pt x="800708" y="1414726"/>
                      <a:pt x="720758" y="1536657"/>
                    </a:cubicBezTo>
                    <a:cubicBezTo>
                      <a:pt x="607547" y="1617937"/>
                      <a:pt x="516954" y="1402382"/>
                      <a:pt x="411750" y="1377268"/>
                    </a:cubicBezTo>
                    <a:cubicBezTo>
                      <a:pt x="306546" y="1352155"/>
                      <a:pt x="154847" y="1512250"/>
                      <a:pt x="89533" y="1385976"/>
                    </a:cubicBezTo>
                    <a:close/>
                  </a:path>
                </a:pathLst>
              </a:custGeom>
              <a:solidFill>
                <a:srgbClr val="F2D2E6">
                  <a:alpha val="40000"/>
                </a:srgbClr>
              </a:solidFill>
              <a:ln w="6350" cap="flat" cmpd="sng" algn="ctr">
                <a:solidFill>
                  <a:srgbClr val="618BA8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49" name="Oval 447">
              <a:extLst>
                <a:ext uri="{FF2B5EF4-FFF2-40B4-BE49-F238E27FC236}">
                  <a16:creationId xmlns:a16="http://schemas.microsoft.com/office/drawing/2014/main" id="{10C9C2A1-D08B-5D7C-C7B6-81B757974543}"/>
                </a:ext>
              </a:extLst>
            </p:cNvPr>
            <p:cNvSpPr/>
            <p:nvPr/>
          </p:nvSpPr>
          <p:spPr bwMode="auto">
            <a:xfrm>
              <a:off x="8837613" y="5218111"/>
              <a:ext cx="138112" cy="139700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Oval 448">
              <a:extLst>
                <a:ext uri="{FF2B5EF4-FFF2-40B4-BE49-F238E27FC236}">
                  <a16:creationId xmlns:a16="http://schemas.microsoft.com/office/drawing/2014/main" id="{D0E474B3-6A7E-5F3B-2D11-3E6B70D3E098}"/>
                </a:ext>
              </a:extLst>
            </p:cNvPr>
            <p:cNvSpPr/>
            <p:nvPr/>
          </p:nvSpPr>
          <p:spPr bwMode="auto">
            <a:xfrm>
              <a:off x="9563100" y="4802184"/>
              <a:ext cx="138113" cy="139700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Oval 449">
              <a:extLst>
                <a:ext uri="{FF2B5EF4-FFF2-40B4-BE49-F238E27FC236}">
                  <a16:creationId xmlns:a16="http://schemas.microsoft.com/office/drawing/2014/main" id="{6468C159-7911-59C0-3C0C-B01B869F1498}"/>
                </a:ext>
              </a:extLst>
            </p:cNvPr>
            <p:cNvSpPr/>
            <p:nvPr/>
          </p:nvSpPr>
          <p:spPr bwMode="auto">
            <a:xfrm>
              <a:off x="9712325" y="5191121"/>
              <a:ext cx="139700" cy="139700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Oval 450">
              <a:extLst>
                <a:ext uri="{FF2B5EF4-FFF2-40B4-BE49-F238E27FC236}">
                  <a16:creationId xmlns:a16="http://schemas.microsoft.com/office/drawing/2014/main" id="{E5C8B01F-E021-A905-ED9D-A09D556D6AE9}"/>
                </a:ext>
              </a:extLst>
            </p:cNvPr>
            <p:cNvSpPr/>
            <p:nvPr/>
          </p:nvSpPr>
          <p:spPr bwMode="auto">
            <a:xfrm>
              <a:off x="10148888" y="4851395"/>
              <a:ext cx="138112" cy="139700"/>
            </a:xfrm>
            <a:prstGeom prst="ellipse">
              <a:avLst/>
            </a:prstGeom>
            <a:solidFill>
              <a:srgbClr val="6F1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EC66E287-4E6C-DBFA-069C-B5DDBB26731E}"/>
                </a:ext>
              </a:extLst>
            </p:cNvPr>
            <p:cNvSpPr/>
            <p:nvPr/>
          </p:nvSpPr>
          <p:spPr bwMode="auto">
            <a:xfrm>
              <a:off x="7991475" y="5094285"/>
              <a:ext cx="1430338" cy="563562"/>
            </a:xfrm>
            <a:custGeom>
              <a:avLst/>
              <a:gdLst>
                <a:gd name="connsiteX0" fmla="*/ 0 w 1881554"/>
                <a:gd name="connsiteY0" fmla="*/ 193430 h 531252"/>
                <a:gd name="connsiteX1" fmla="*/ 967154 w 1881554"/>
                <a:gd name="connsiteY1" fmla="*/ 527538 h 531252"/>
                <a:gd name="connsiteX2" fmla="*/ 1881554 w 1881554"/>
                <a:gd name="connsiteY2" fmla="*/ 0 h 531252"/>
                <a:gd name="connsiteX0" fmla="*/ 0 w 1767254"/>
                <a:gd name="connsiteY0" fmla="*/ 457199 h 806438"/>
                <a:gd name="connsiteX1" fmla="*/ 967154 w 1767254"/>
                <a:gd name="connsiteY1" fmla="*/ 791307 h 806438"/>
                <a:gd name="connsiteX2" fmla="*/ 1767254 w 1767254"/>
                <a:gd name="connsiteY2" fmla="*/ 0 h 806438"/>
                <a:gd name="connsiteX0" fmla="*/ 0 w 1767254"/>
                <a:gd name="connsiteY0" fmla="*/ 457199 h 806438"/>
                <a:gd name="connsiteX1" fmla="*/ 967154 w 1767254"/>
                <a:gd name="connsiteY1" fmla="*/ 791307 h 806438"/>
                <a:gd name="connsiteX2" fmla="*/ 1767254 w 1767254"/>
                <a:gd name="connsiteY2" fmla="*/ 0 h 806438"/>
                <a:gd name="connsiteX0" fmla="*/ 0 w 1767254"/>
                <a:gd name="connsiteY0" fmla="*/ 457199 h 693427"/>
                <a:gd name="connsiteX1" fmla="*/ 984739 w 1767254"/>
                <a:gd name="connsiteY1" fmla="*/ 668215 h 693427"/>
                <a:gd name="connsiteX2" fmla="*/ 1767254 w 1767254"/>
                <a:gd name="connsiteY2" fmla="*/ 0 h 693427"/>
                <a:gd name="connsiteX0" fmla="*/ 0 w 1644162"/>
                <a:gd name="connsiteY0" fmla="*/ 483576 h 699174"/>
                <a:gd name="connsiteX1" fmla="*/ 861647 w 1644162"/>
                <a:gd name="connsiteY1" fmla="*/ 668215 h 699174"/>
                <a:gd name="connsiteX2" fmla="*/ 1644162 w 1644162"/>
                <a:gd name="connsiteY2" fmla="*/ 0 h 699174"/>
                <a:gd name="connsiteX0" fmla="*/ 0 w 1644162"/>
                <a:gd name="connsiteY0" fmla="*/ 483576 h 613413"/>
                <a:gd name="connsiteX1" fmla="*/ 905609 w 1644162"/>
                <a:gd name="connsiteY1" fmla="*/ 545123 h 613413"/>
                <a:gd name="connsiteX2" fmla="*/ 1644162 w 1644162"/>
                <a:gd name="connsiteY2" fmla="*/ 0 h 613413"/>
                <a:gd name="connsiteX0" fmla="*/ 0 w 1644162"/>
                <a:gd name="connsiteY0" fmla="*/ 483576 h 598572"/>
                <a:gd name="connsiteX1" fmla="*/ 905609 w 1644162"/>
                <a:gd name="connsiteY1" fmla="*/ 545123 h 598572"/>
                <a:gd name="connsiteX2" fmla="*/ 1644162 w 1644162"/>
                <a:gd name="connsiteY2" fmla="*/ 0 h 59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162" h="598572">
                  <a:moveTo>
                    <a:pt x="0" y="483576"/>
                  </a:moveTo>
                  <a:cubicBezTo>
                    <a:pt x="397120" y="622788"/>
                    <a:pt x="631582" y="625719"/>
                    <a:pt x="905609" y="545123"/>
                  </a:cubicBezTo>
                  <a:cubicBezTo>
                    <a:pt x="1179636" y="464527"/>
                    <a:pt x="1431681" y="379534"/>
                    <a:pt x="1644162" y="0"/>
                  </a:cubicBezTo>
                </a:path>
              </a:pathLst>
            </a:custGeom>
            <a:noFill/>
            <a:ln w="38100" cap="flat" cmpd="sng" algn="ctr">
              <a:solidFill>
                <a:srgbClr val="6F1E50"/>
              </a:solidFill>
              <a:prstDash val="solid"/>
              <a:miter lim="800000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452">
              <a:extLst>
                <a:ext uri="{FF2B5EF4-FFF2-40B4-BE49-F238E27FC236}">
                  <a16:creationId xmlns:a16="http://schemas.microsoft.com/office/drawing/2014/main" id="{C6F56F8B-AC71-1715-00B1-501C94A7B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9470" y="5419899"/>
              <a:ext cx="2716306" cy="70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Bystander effect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E1E1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 membrane-permeable payload can exert bystander anti-tumour activity</a:t>
              </a:r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AC5D19AC-3265-D28D-B820-D2382ECA4F59}"/>
                </a:ext>
              </a:extLst>
            </p:cNvPr>
            <p:cNvSpPr/>
            <p:nvPr/>
          </p:nvSpPr>
          <p:spPr bwMode="auto">
            <a:xfrm>
              <a:off x="7048132" y="5525724"/>
              <a:ext cx="472302" cy="71120"/>
            </a:xfrm>
            <a:custGeom>
              <a:avLst/>
              <a:gdLst>
                <a:gd name="connsiteX0" fmla="*/ 0 w 1881554"/>
                <a:gd name="connsiteY0" fmla="*/ 193430 h 531252"/>
                <a:gd name="connsiteX1" fmla="*/ 967154 w 1881554"/>
                <a:gd name="connsiteY1" fmla="*/ 527538 h 531252"/>
                <a:gd name="connsiteX2" fmla="*/ 1881554 w 1881554"/>
                <a:gd name="connsiteY2" fmla="*/ 0 h 531252"/>
                <a:gd name="connsiteX0" fmla="*/ 0 w 1767254"/>
                <a:gd name="connsiteY0" fmla="*/ 457199 h 806438"/>
                <a:gd name="connsiteX1" fmla="*/ 967154 w 1767254"/>
                <a:gd name="connsiteY1" fmla="*/ 791307 h 806438"/>
                <a:gd name="connsiteX2" fmla="*/ 1767254 w 1767254"/>
                <a:gd name="connsiteY2" fmla="*/ 0 h 806438"/>
                <a:gd name="connsiteX0" fmla="*/ 0 w 1767254"/>
                <a:gd name="connsiteY0" fmla="*/ 457199 h 806438"/>
                <a:gd name="connsiteX1" fmla="*/ 967154 w 1767254"/>
                <a:gd name="connsiteY1" fmla="*/ 791307 h 806438"/>
                <a:gd name="connsiteX2" fmla="*/ 1767254 w 1767254"/>
                <a:gd name="connsiteY2" fmla="*/ 0 h 806438"/>
                <a:gd name="connsiteX0" fmla="*/ 0 w 1767254"/>
                <a:gd name="connsiteY0" fmla="*/ 457199 h 693427"/>
                <a:gd name="connsiteX1" fmla="*/ 984739 w 1767254"/>
                <a:gd name="connsiteY1" fmla="*/ 668215 h 693427"/>
                <a:gd name="connsiteX2" fmla="*/ 1767254 w 1767254"/>
                <a:gd name="connsiteY2" fmla="*/ 0 h 693427"/>
                <a:gd name="connsiteX0" fmla="*/ 0 w 1644162"/>
                <a:gd name="connsiteY0" fmla="*/ 483576 h 699174"/>
                <a:gd name="connsiteX1" fmla="*/ 861647 w 1644162"/>
                <a:gd name="connsiteY1" fmla="*/ 668215 h 699174"/>
                <a:gd name="connsiteX2" fmla="*/ 1644162 w 1644162"/>
                <a:gd name="connsiteY2" fmla="*/ 0 h 699174"/>
                <a:gd name="connsiteX0" fmla="*/ 0 w 1644162"/>
                <a:gd name="connsiteY0" fmla="*/ 483576 h 613413"/>
                <a:gd name="connsiteX1" fmla="*/ 905609 w 1644162"/>
                <a:gd name="connsiteY1" fmla="*/ 545123 h 613413"/>
                <a:gd name="connsiteX2" fmla="*/ 1644162 w 1644162"/>
                <a:gd name="connsiteY2" fmla="*/ 0 h 613413"/>
                <a:gd name="connsiteX0" fmla="*/ 0 w 1644162"/>
                <a:gd name="connsiteY0" fmla="*/ 483576 h 598572"/>
                <a:gd name="connsiteX1" fmla="*/ 905609 w 1644162"/>
                <a:gd name="connsiteY1" fmla="*/ 545123 h 598572"/>
                <a:gd name="connsiteX2" fmla="*/ 1644162 w 1644162"/>
                <a:gd name="connsiteY2" fmla="*/ 0 h 59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162" h="598572">
                  <a:moveTo>
                    <a:pt x="0" y="483576"/>
                  </a:moveTo>
                  <a:cubicBezTo>
                    <a:pt x="397120" y="622788"/>
                    <a:pt x="631582" y="625719"/>
                    <a:pt x="905609" y="545123"/>
                  </a:cubicBezTo>
                  <a:cubicBezTo>
                    <a:pt x="1179636" y="464527"/>
                    <a:pt x="1431681" y="379534"/>
                    <a:pt x="1644162" y="0"/>
                  </a:cubicBezTo>
                </a:path>
              </a:pathLst>
            </a:custGeom>
            <a:noFill/>
            <a:ln w="38100" cap="flat" cmpd="sng" algn="ctr">
              <a:solidFill>
                <a:srgbClr val="6F1E50"/>
              </a:solidFill>
              <a:prstDash val="solid"/>
              <a:miter lim="800000"/>
              <a:tailEnd type="triangle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" name="Gruppieren 3">
              <a:extLst>
                <a:ext uri="{FF2B5EF4-FFF2-40B4-BE49-F238E27FC236}">
                  <a16:creationId xmlns:a16="http://schemas.microsoft.com/office/drawing/2014/main" id="{192EA3E1-9BA0-CF82-EF6F-E223D87DD1E3}"/>
                </a:ext>
              </a:extLst>
            </p:cNvPr>
            <p:cNvGrpSpPr/>
            <p:nvPr/>
          </p:nvGrpSpPr>
          <p:grpSpPr>
            <a:xfrm rot="20313987">
              <a:off x="4804917" y="4641158"/>
              <a:ext cx="314908" cy="139700"/>
              <a:chOff x="4707942" y="4894263"/>
              <a:chExt cx="314908" cy="139700"/>
            </a:xfrm>
          </p:grpSpPr>
          <p:sp>
            <p:nvSpPr>
              <p:cNvPr id="76" name="Oval 275">
                <a:extLst>
                  <a:ext uri="{FF2B5EF4-FFF2-40B4-BE49-F238E27FC236}">
                    <a16:creationId xmlns:a16="http://schemas.microsoft.com/office/drawing/2014/main" id="{B94AC391-1247-0F63-4E46-A298CAB8547A}"/>
                  </a:ext>
                </a:extLst>
              </p:cNvPr>
              <p:cNvSpPr/>
              <p:nvPr/>
            </p:nvSpPr>
            <p:spPr bwMode="auto">
              <a:xfrm>
                <a:off x="4884738" y="4894263"/>
                <a:ext cx="138112" cy="139700"/>
              </a:xfrm>
              <a:prstGeom prst="ellipse">
                <a:avLst/>
              </a:prstGeom>
              <a:solidFill>
                <a:srgbClr val="005A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77" name="Connecteur droit 2">
                <a:extLst>
                  <a:ext uri="{FF2B5EF4-FFF2-40B4-BE49-F238E27FC236}">
                    <a16:creationId xmlns:a16="http://schemas.microsoft.com/office/drawing/2014/main" id="{A0DC538B-C3A1-1D07-75B0-370ACAA7E32E}"/>
                  </a:ext>
                </a:extLst>
              </p:cNvPr>
              <p:cNvCxnSpPr>
                <a:cxnSpLocks/>
                <a:endCxn id="76" idx="2"/>
              </p:cNvCxnSpPr>
              <p:nvPr/>
            </p:nvCxnSpPr>
            <p:spPr>
              <a:xfrm>
                <a:off x="4798350" y="4960939"/>
                <a:ext cx="86388" cy="3174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78" name="Rounded Rectangle 154">
                <a:extLst>
                  <a:ext uri="{FF2B5EF4-FFF2-40B4-BE49-F238E27FC236}">
                    <a16:creationId xmlns:a16="http://schemas.microsoft.com/office/drawing/2014/main" id="{C31C5223-6D5F-F594-8951-BF5D26B1AD03}"/>
                  </a:ext>
                </a:extLst>
              </p:cNvPr>
              <p:cNvSpPr/>
              <p:nvPr/>
            </p:nvSpPr>
            <p:spPr bwMode="auto">
              <a:xfrm>
                <a:off x="4707942" y="4921250"/>
                <a:ext cx="109804" cy="74612"/>
              </a:xfrm>
              <a:prstGeom prst="roundRect">
                <a:avLst>
                  <a:gd name="adj" fmla="val 40841"/>
                </a:avLst>
              </a:prstGeom>
              <a:solidFill>
                <a:srgbClr val="C4D8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57" name="Gruppieren 9">
              <a:extLst>
                <a:ext uri="{FF2B5EF4-FFF2-40B4-BE49-F238E27FC236}">
                  <a16:creationId xmlns:a16="http://schemas.microsoft.com/office/drawing/2014/main" id="{72B0C5DE-23CC-C94B-739C-036E9D57D352}"/>
                </a:ext>
              </a:extLst>
            </p:cNvPr>
            <p:cNvGrpSpPr/>
            <p:nvPr/>
          </p:nvGrpSpPr>
          <p:grpSpPr>
            <a:xfrm rot="20313987">
              <a:off x="5930935" y="4950943"/>
              <a:ext cx="177453" cy="78836"/>
              <a:chOff x="4707942" y="4894263"/>
              <a:chExt cx="314908" cy="139700"/>
            </a:xfrm>
          </p:grpSpPr>
          <p:sp>
            <p:nvSpPr>
              <p:cNvPr id="73" name="Oval 275">
                <a:extLst>
                  <a:ext uri="{FF2B5EF4-FFF2-40B4-BE49-F238E27FC236}">
                    <a16:creationId xmlns:a16="http://schemas.microsoft.com/office/drawing/2014/main" id="{E3BBCB44-4FC7-A88E-8D54-39A9D1E73D89}"/>
                  </a:ext>
                </a:extLst>
              </p:cNvPr>
              <p:cNvSpPr/>
              <p:nvPr/>
            </p:nvSpPr>
            <p:spPr bwMode="auto">
              <a:xfrm>
                <a:off x="4884738" y="4894263"/>
                <a:ext cx="138112" cy="139700"/>
              </a:xfrm>
              <a:prstGeom prst="ellipse">
                <a:avLst/>
              </a:prstGeom>
              <a:solidFill>
                <a:srgbClr val="005A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74" name="Connecteur droit 2">
                <a:extLst>
                  <a:ext uri="{FF2B5EF4-FFF2-40B4-BE49-F238E27FC236}">
                    <a16:creationId xmlns:a16="http://schemas.microsoft.com/office/drawing/2014/main" id="{2DFF16C7-3FBD-AD9B-3800-FFD0C0EB3FF2}"/>
                  </a:ext>
                </a:extLst>
              </p:cNvPr>
              <p:cNvCxnSpPr>
                <a:cxnSpLocks/>
                <a:endCxn id="73" idx="2"/>
              </p:cNvCxnSpPr>
              <p:nvPr/>
            </p:nvCxnSpPr>
            <p:spPr>
              <a:xfrm>
                <a:off x="4798350" y="4960939"/>
                <a:ext cx="86388" cy="3174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75" name="Rounded Rectangle 154">
                <a:extLst>
                  <a:ext uri="{FF2B5EF4-FFF2-40B4-BE49-F238E27FC236}">
                    <a16:creationId xmlns:a16="http://schemas.microsoft.com/office/drawing/2014/main" id="{CCB1C399-5509-EB17-1A4C-1454B157410E}"/>
                  </a:ext>
                </a:extLst>
              </p:cNvPr>
              <p:cNvSpPr/>
              <p:nvPr/>
            </p:nvSpPr>
            <p:spPr bwMode="auto">
              <a:xfrm>
                <a:off x="4707942" y="4921250"/>
                <a:ext cx="109804" cy="74612"/>
              </a:xfrm>
              <a:prstGeom prst="roundRect">
                <a:avLst>
                  <a:gd name="adj" fmla="val 40841"/>
                </a:avLst>
              </a:prstGeom>
              <a:solidFill>
                <a:srgbClr val="C4D8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58" name="Gruppieren 13">
              <a:extLst>
                <a:ext uri="{FF2B5EF4-FFF2-40B4-BE49-F238E27FC236}">
                  <a16:creationId xmlns:a16="http://schemas.microsoft.com/office/drawing/2014/main" id="{BFACD934-BEC4-EF50-8C12-7BA20C7B908A}"/>
                </a:ext>
              </a:extLst>
            </p:cNvPr>
            <p:cNvGrpSpPr/>
            <p:nvPr/>
          </p:nvGrpSpPr>
          <p:grpSpPr>
            <a:xfrm rot="20313987">
              <a:off x="5675046" y="5243415"/>
              <a:ext cx="177453" cy="78836"/>
              <a:chOff x="4707942" y="4894263"/>
              <a:chExt cx="314908" cy="139700"/>
            </a:xfrm>
          </p:grpSpPr>
          <p:sp>
            <p:nvSpPr>
              <p:cNvPr id="70" name="Oval 275">
                <a:extLst>
                  <a:ext uri="{FF2B5EF4-FFF2-40B4-BE49-F238E27FC236}">
                    <a16:creationId xmlns:a16="http://schemas.microsoft.com/office/drawing/2014/main" id="{345F0FFB-7F96-7AA2-AC9F-6CB7AC7713A4}"/>
                  </a:ext>
                </a:extLst>
              </p:cNvPr>
              <p:cNvSpPr/>
              <p:nvPr/>
            </p:nvSpPr>
            <p:spPr bwMode="auto">
              <a:xfrm>
                <a:off x="4884738" y="4894263"/>
                <a:ext cx="138112" cy="139700"/>
              </a:xfrm>
              <a:prstGeom prst="ellipse">
                <a:avLst/>
              </a:prstGeom>
              <a:solidFill>
                <a:srgbClr val="005A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71" name="Connecteur droit 2">
                <a:extLst>
                  <a:ext uri="{FF2B5EF4-FFF2-40B4-BE49-F238E27FC236}">
                    <a16:creationId xmlns:a16="http://schemas.microsoft.com/office/drawing/2014/main" id="{FAB74D72-8F77-D18D-8C26-1F79F9FBDAC1}"/>
                  </a:ext>
                </a:extLst>
              </p:cNvPr>
              <p:cNvCxnSpPr>
                <a:cxnSpLocks/>
                <a:endCxn id="70" idx="2"/>
              </p:cNvCxnSpPr>
              <p:nvPr/>
            </p:nvCxnSpPr>
            <p:spPr>
              <a:xfrm>
                <a:off x="4798350" y="4960939"/>
                <a:ext cx="86388" cy="3174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72" name="Rounded Rectangle 154">
                <a:extLst>
                  <a:ext uri="{FF2B5EF4-FFF2-40B4-BE49-F238E27FC236}">
                    <a16:creationId xmlns:a16="http://schemas.microsoft.com/office/drawing/2014/main" id="{D0B657FF-ABBD-F343-4156-0518E770286F}"/>
                  </a:ext>
                </a:extLst>
              </p:cNvPr>
              <p:cNvSpPr/>
              <p:nvPr/>
            </p:nvSpPr>
            <p:spPr bwMode="auto">
              <a:xfrm>
                <a:off x="4707942" y="4921250"/>
                <a:ext cx="109804" cy="74612"/>
              </a:xfrm>
              <a:prstGeom prst="roundRect">
                <a:avLst>
                  <a:gd name="adj" fmla="val 40841"/>
                </a:avLst>
              </a:prstGeom>
              <a:solidFill>
                <a:srgbClr val="C4D8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59" name="Gruppieren 17">
              <a:extLst>
                <a:ext uri="{FF2B5EF4-FFF2-40B4-BE49-F238E27FC236}">
                  <a16:creationId xmlns:a16="http://schemas.microsoft.com/office/drawing/2014/main" id="{4741DA90-400E-8BBA-C02E-C3D7B5BD0CB9}"/>
                </a:ext>
              </a:extLst>
            </p:cNvPr>
            <p:cNvGrpSpPr/>
            <p:nvPr/>
          </p:nvGrpSpPr>
          <p:grpSpPr>
            <a:xfrm rot="20313987">
              <a:off x="5858265" y="5335145"/>
              <a:ext cx="177453" cy="78836"/>
              <a:chOff x="4707942" y="4894263"/>
              <a:chExt cx="314908" cy="139700"/>
            </a:xfrm>
          </p:grpSpPr>
          <p:sp>
            <p:nvSpPr>
              <p:cNvPr id="67" name="Oval 275">
                <a:extLst>
                  <a:ext uri="{FF2B5EF4-FFF2-40B4-BE49-F238E27FC236}">
                    <a16:creationId xmlns:a16="http://schemas.microsoft.com/office/drawing/2014/main" id="{03EA831E-48C9-2B66-DFED-59E6BB30633E}"/>
                  </a:ext>
                </a:extLst>
              </p:cNvPr>
              <p:cNvSpPr/>
              <p:nvPr/>
            </p:nvSpPr>
            <p:spPr bwMode="auto">
              <a:xfrm>
                <a:off x="4884738" y="4894263"/>
                <a:ext cx="138112" cy="139700"/>
              </a:xfrm>
              <a:prstGeom prst="ellipse">
                <a:avLst/>
              </a:prstGeom>
              <a:solidFill>
                <a:srgbClr val="005A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68" name="Connecteur droit 2">
                <a:extLst>
                  <a:ext uri="{FF2B5EF4-FFF2-40B4-BE49-F238E27FC236}">
                    <a16:creationId xmlns:a16="http://schemas.microsoft.com/office/drawing/2014/main" id="{829CC45D-B501-A337-1D25-39E56773BB52}"/>
                  </a:ext>
                </a:extLst>
              </p:cNvPr>
              <p:cNvCxnSpPr>
                <a:cxnSpLocks/>
                <a:endCxn id="67" idx="2"/>
              </p:cNvCxnSpPr>
              <p:nvPr/>
            </p:nvCxnSpPr>
            <p:spPr>
              <a:xfrm>
                <a:off x="4798350" y="4960939"/>
                <a:ext cx="86388" cy="3174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9" name="Rounded Rectangle 154">
                <a:extLst>
                  <a:ext uri="{FF2B5EF4-FFF2-40B4-BE49-F238E27FC236}">
                    <a16:creationId xmlns:a16="http://schemas.microsoft.com/office/drawing/2014/main" id="{721CDEAF-4FE1-F325-A90F-36D99FC336FB}"/>
                  </a:ext>
                </a:extLst>
              </p:cNvPr>
              <p:cNvSpPr/>
              <p:nvPr/>
            </p:nvSpPr>
            <p:spPr bwMode="auto">
              <a:xfrm>
                <a:off x="4707942" y="4921250"/>
                <a:ext cx="109804" cy="74612"/>
              </a:xfrm>
              <a:prstGeom prst="roundRect">
                <a:avLst>
                  <a:gd name="adj" fmla="val 40841"/>
                </a:avLst>
              </a:prstGeom>
              <a:solidFill>
                <a:srgbClr val="C4D8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Rechteck 21">
              <a:extLst>
                <a:ext uri="{FF2B5EF4-FFF2-40B4-BE49-F238E27FC236}">
                  <a16:creationId xmlns:a16="http://schemas.microsoft.com/office/drawing/2014/main" id="{E0F0E5A8-A0AD-69BA-DD40-EEA3FFB1A269}"/>
                </a:ext>
              </a:extLst>
            </p:cNvPr>
            <p:cNvSpPr/>
            <p:nvPr/>
          </p:nvSpPr>
          <p:spPr>
            <a:xfrm rot="21286174">
              <a:off x="5622705" y="5380445"/>
              <a:ext cx="91295" cy="89079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hteck 22">
              <a:extLst>
                <a:ext uri="{FF2B5EF4-FFF2-40B4-BE49-F238E27FC236}">
                  <a16:creationId xmlns:a16="http://schemas.microsoft.com/office/drawing/2014/main" id="{1DF6004A-92B2-B0AA-B37C-898142DBF606}"/>
                </a:ext>
              </a:extLst>
            </p:cNvPr>
            <p:cNvSpPr/>
            <p:nvPr/>
          </p:nvSpPr>
          <p:spPr>
            <a:xfrm rot="21286174">
              <a:off x="5740857" y="5471101"/>
              <a:ext cx="91295" cy="89079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uppieren 23">
              <a:extLst>
                <a:ext uri="{FF2B5EF4-FFF2-40B4-BE49-F238E27FC236}">
                  <a16:creationId xmlns:a16="http://schemas.microsoft.com/office/drawing/2014/main" id="{FBF1761D-6251-717E-E783-0408C7E71883}"/>
                </a:ext>
              </a:extLst>
            </p:cNvPr>
            <p:cNvGrpSpPr/>
            <p:nvPr/>
          </p:nvGrpSpPr>
          <p:grpSpPr>
            <a:xfrm rot="20313987">
              <a:off x="5021555" y="5367822"/>
              <a:ext cx="314908" cy="139700"/>
              <a:chOff x="4707942" y="4894263"/>
              <a:chExt cx="314908" cy="139700"/>
            </a:xfrm>
          </p:grpSpPr>
          <p:sp>
            <p:nvSpPr>
              <p:cNvPr id="64" name="Oval 275">
                <a:extLst>
                  <a:ext uri="{FF2B5EF4-FFF2-40B4-BE49-F238E27FC236}">
                    <a16:creationId xmlns:a16="http://schemas.microsoft.com/office/drawing/2014/main" id="{D07D2DF3-7D75-12EC-D6BD-9179B0EE2100}"/>
                  </a:ext>
                </a:extLst>
              </p:cNvPr>
              <p:cNvSpPr/>
              <p:nvPr/>
            </p:nvSpPr>
            <p:spPr bwMode="auto">
              <a:xfrm>
                <a:off x="4884738" y="4894263"/>
                <a:ext cx="138112" cy="139700"/>
              </a:xfrm>
              <a:prstGeom prst="ellipse">
                <a:avLst/>
              </a:prstGeom>
              <a:solidFill>
                <a:srgbClr val="005A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65" name="Connecteur droit 2">
                <a:extLst>
                  <a:ext uri="{FF2B5EF4-FFF2-40B4-BE49-F238E27FC236}">
                    <a16:creationId xmlns:a16="http://schemas.microsoft.com/office/drawing/2014/main" id="{B71C369A-E7D6-B48C-4016-751CE72E8199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>
                <a:off x="4798350" y="4960939"/>
                <a:ext cx="86388" cy="3174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6" name="Rounded Rectangle 154">
                <a:extLst>
                  <a:ext uri="{FF2B5EF4-FFF2-40B4-BE49-F238E27FC236}">
                    <a16:creationId xmlns:a16="http://schemas.microsoft.com/office/drawing/2014/main" id="{DA1A0CBE-932F-7DF5-F770-CC9EB10F013B}"/>
                  </a:ext>
                </a:extLst>
              </p:cNvPr>
              <p:cNvSpPr/>
              <p:nvPr/>
            </p:nvSpPr>
            <p:spPr bwMode="auto">
              <a:xfrm>
                <a:off x="4707942" y="4921250"/>
                <a:ext cx="109804" cy="74612"/>
              </a:xfrm>
              <a:prstGeom prst="roundRect">
                <a:avLst>
                  <a:gd name="adj" fmla="val 40841"/>
                </a:avLst>
              </a:prstGeom>
              <a:solidFill>
                <a:srgbClr val="C4D8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3" name="Bogen 28">
              <a:extLst>
                <a:ext uri="{FF2B5EF4-FFF2-40B4-BE49-F238E27FC236}">
                  <a16:creationId xmlns:a16="http://schemas.microsoft.com/office/drawing/2014/main" id="{74F764C9-9942-ABA6-59D0-0F97ADBD4E4C}"/>
                </a:ext>
              </a:extLst>
            </p:cNvPr>
            <p:cNvSpPr/>
            <p:nvPr/>
          </p:nvSpPr>
          <p:spPr>
            <a:xfrm rot="6705442">
              <a:off x="5398328" y="5328645"/>
              <a:ext cx="345988" cy="274506"/>
            </a:xfrm>
            <a:prstGeom prst="arc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84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"/>
          <p:cNvSpPr txBox="1">
            <a:spLocks noGrp="1"/>
          </p:cNvSpPr>
          <p:nvPr>
            <p:ph type="title"/>
          </p:nvPr>
        </p:nvSpPr>
        <p:spPr>
          <a:xfrm>
            <a:off x="254486" y="240461"/>
            <a:ext cx="9589593" cy="58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</a:pPr>
            <a:r>
              <a:rPr lang="it-IT" dirty="0">
                <a:solidFill>
                  <a:schemeClr val="bg1"/>
                </a:solidFill>
              </a:rPr>
              <a:t>ADC-induced hematological toxicity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67" name="Google Shape;16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86" y="1437932"/>
            <a:ext cx="5263789" cy="227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/>
          <p:nvPr/>
        </p:nvSpPr>
        <p:spPr>
          <a:xfrm>
            <a:off x="287592" y="5372762"/>
            <a:ext cx="25987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131413"/>
                </a:solidFill>
                <a:latin typeface="Times"/>
                <a:ea typeface="Times"/>
                <a:cs typeface="Times"/>
                <a:sym typeface="Times"/>
              </a:rPr>
              <a:t>DM1 emtansine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131413"/>
                </a:solidFill>
                <a:latin typeface="Times"/>
                <a:ea typeface="Times"/>
                <a:cs typeface="Times"/>
                <a:sym typeface="Times"/>
              </a:rPr>
              <a:t>DM4 ravtansine</a:t>
            </a:r>
            <a:endParaRPr sz="1400">
              <a:solidFill>
                <a:srgbClr val="13141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131413"/>
                </a:solidFill>
                <a:latin typeface="Times"/>
                <a:ea typeface="Times"/>
                <a:cs typeface="Times"/>
                <a:sym typeface="Times"/>
              </a:rPr>
              <a:t>MMAE monomethyl auristatin 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131413"/>
                </a:solidFill>
                <a:latin typeface="Times"/>
                <a:ea typeface="Times"/>
                <a:cs typeface="Times"/>
                <a:sym typeface="Times"/>
              </a:rPr>
              <a:t>MMAF monomethyl auristatin F</a:t>
            </a: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46433" y="6456119"/>
            <a:ext cx="6096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Masters, J.C., et al. Invest New Drugs 36, 121–135 (2018)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764" y="1110632"/>
            <a:ext cx="6277750" cy="5607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>
            <a:spLocks noGrp="1"/>
          </p:cNvSpPr>
          <p:nvPr>
            <p:ph type="title"/>
          </p:nvPr>
        </p:nvSpPr>
        <p:spPr>
          <a:xfrm>
            <a:off x="291125" y="237470"/>
            <a:ext cx="11500435" cy="60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it-IT" dirty="0">
                <a:solidFill>
                  <a:schemeClr val="bg1"/>
                </a:solidFill>
              </a:rPr>
              <a:t>ADC-induced hematological toxicity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23" y="1156160"/>
            <a:ext cx="5893820" cy="528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200733"/>
            <a:ext cx="5893820" cy="52469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46433" y="6456119"/>
            <a:ext cx="6096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Masters, J.C., et al. Invest New Drugs 36, 121–135 (2018)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284932" y="224167"/>
            <a:ext cx="11500435" cy="60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it-IT" dirty="0">
                <a:solidFill>
                  <a:schemeClr val="bg1"/>
                </a:solidFill>
              </a:rPr>
              <a:t>ADC-induced neuropaty and hepatic toxicity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84" name="Google Shape;18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2433" y="1075035"/>
            <a:ext cx="5871116" cy="526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"/>
          <p:cNvSpPr/>
          <p:nvPr/>
        </p:nvSpPr>
        <p:spPr>
          <a:xfrm>
            <a:off x="46433" y="6456119"/>
            <a:ext cx="6096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Masters, J.C., et al. Invest New Drugs 36, 121–135 (2018)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16" y="1193783"/>
            <a:ext cx="5881434" cy="5262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389478" y="278035"/>
            <a:ext cx="11505883" cy="55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it-IT" sz="3600" b="1" dirty="0" err="1">
                <a:solidFill>
                  <a:schemeClr val="bg1"/>
                </a:solidFill>
              </a:rPr>
              <a:t>Mechanisms</a:t>
            </a:r>
            <a:r>
              <a:rPr lang="it-IT" sz="3600" b="1" dirty="0">
                <a:solidFill>
                  <a:schemeClr val="bg1"/>
                </a:solidFill>
              </a:rPr>
              <a:t> of </a:t>
            </a:r>
            <a:r>
              <a:rPr lang="it-IT" sz="3600" b="1" dirty="0" err="1">
                <a:solidFill>
                  <a:schemeClr val="bg1"/>
                </a:solidFill>
              </a:rPr>
              <a:t>drug-induced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pulmonary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toxicity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5680" y="1174874"/>
            <a:ext cx="7066159" cy="541631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7"/>
          <p:cNvSpPr/>
          <p:nvPr/>
        </p:nvSpPr>
        <p:spPr>
          <a:xfrm>
            <a:off x="9331839" y="6333744"/>
            <a:ext cx="256352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Matsuno A. Respiratory Research 2012, 13:39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103632" y="6314187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 noGrp="1"/>
          </p:cNvSpPr>
          <p:nvPr>
            <p:ph type="title"/>
          </p:nvPr>
        </p:nvSpPr>
        <p:spPr>
          <a:xfrm>
            <a:off x="345782" y="277052"/>
            <a:ext cx="11500435" cy="60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None/>
            </a:pPr>
            <a:r>
              <a:rPr lang="it-IT" dirty="0">
                <a:solidFill>
                  <a:schemeClr val="bg1"/>
                </a:solidFill>
              </a:rPr>
              <a:t>Timing of </a:t>
            </a:r>
            <a:r>
              <a:rPr lang="it-IT" dirty="0" err="1">
                <a:solidFill>
                  <a:schemeClr val="bg1"/>
                </a:solidFill>
              </a:rPr>
              <a:t>onset</a:t>
            </a:r>
            <a:r>
              <a:rPr lang="it-IT" dirty="0">
                <a:solidFill>
                  <a:schemeClr val="bg1"/>
                </a:solidFill>
              </a:rPr>
              <a:t> of DILD with </a:t>
            </a:r>
            <a:r>
              <a:rPr lang="it-IT" dirty="0" err="1">
                <a:solidFill>
                  <a:schemeClr val="bg1"/>
                </a:solidFill>
              </a:rPr>
              <a:t>each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drug</a:t>
            </a:r>
            <a:r>
              <a:rPr lang="it-IT" dirty="0">
                <a:solidFill>
                  <a:schemeClr val="bg1"/>
                </a:solidFill>
              </a:rPr>
              <a:t> class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2" name="Google Shape;232;p12"/>
          <p:cNvSpPr txBox="1">
            <a:spLocks noGrp="1"/>
          </p:cNvSpPr>
          <p:nvPr>
            <p:ph type="body" idx="1"/>
          </p:nvPr>
        </p:nvSpPr>
        <p:spPr>
          <a:xfrm>
            <a:off x="301625" y="6332538"/>
            <a:ext cx="11500435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</a:pPr>
            <a:r>
              <a:rPr lang="it-IT"/>
              <a:t>Terbuch A et al. Clin Cancer Res 2020;26:4805-4813</a:t>
            </a:r>
            <a:endParaRPr/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225" y="1148585"/>
            <a:ext cx="9169400" cy="5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/>
          <p:nvPr/>
        </p:nvSpPr>
        <p:spPr>
          <a:xfrm>
            <a:off x="2119357" y="3059668"/>
            <a:ext cx="1494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63 d (median)</a:t>
            </a:r>
            <a:endParaRPr/>
          </a:p>
        </p:txBody>
      </p:sp>
      <p:sp>
        <p:nvSpPr>
          <p:cNvPr id="235" name="Google Shape;235;p12"/>
          <p:cNvSpPr/>
          <p:nvPr/>
        </p:nvSpPr>
        <p:spPr>
          <a:xfrm>
            <a:off x="2119357" y="3870693"/>
            <a:ext cx="1494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63 d (median)</a:t>
            </a:r>
            <a:endParaRPr/>
          </a:p>
        </p:txBody>
      </p:sp>
      <p:sp>
        <p:nvSpPr>
          <p:cNvPr id="236" name="Google Shape;236;p12"/>
          <p:cNvSpPr/>
          <p:nvPr/>
        </p:nvSpPr>
        <p:spPr>
          <a:xfrm>
            <a:off x="2119357" y="4681718"/>
            <a:ext cx="1494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 d (median)</a:t>
            </a:r>
            <a:endParaRPr/>
          </a:p>
        </p:txBody>
      </p:sp>
      <p:sp>
        <p:nvSpPr>
          <p:cNvPr id="237" name="Google Shape;237;p12"/>
          <p:cNvSpPr txBox="1"/>
          <p:nvPr/>
        </p:nvSpPr>
        <p:spPr>
          <a:xfrm>
            <a:off x="2119357" y="2284824"/>
            <a:ext cx="1494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74 d (median)</a:t>
            </a:r>
            <a:endParaRPr/>
          </a:p>
        </p:txBody>
      </p:sp>
      <p:sp>
        <p:nvSpPr>
          <p:cNvPr id="238" name="Google Shape;238;p12"/>
          <p:cNvSpPr/>
          <p:nvPr/>
        </p:nvSpPr>
        <p:spPr>
          <a:xfrm>
            <a:off x="103632" y="6314187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>
            <a:spLocks noGrp="1"/>
          </p:cNvSpPr>
          <p:nvPr>
            <p:ph type="body" idx="1"/>
          </p:nvPr>
        </p:nvSpPr>
        <p:spPr>
          <a:xfrm>
            <a:off x="439558" y="2190560"/>
            <a:ext cx="11603698" cy="4014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b="1" dirty="0" err="1">
                <a:solidFill>
                  <a:schemeClr val="dk1"/>
                </a:solidFill>
              </a:rPr>
              <a:t>There</a:t>
            </a:r>
            <a:r>
              <a:rPr lang="it-IT" sz="2400" b="1" dirty="0">
                <a:solidFill>
                  <a:schemeClr val="dk1"/>
                </a:solidFill>
              </a:rPr>
              <a:t> </a:t>
            </a:r>
            <a:r>
              <a:rPr lang="it-IT" sz="2400" b="1" dirty="0" err="1">
                <a:solidFill>
                  <a:schemeClr val="dk1"/>
                </a:solidFill>
              </a:rPr>
              <a:t>is</a:t>
            </a:r>
            <a:r>
              <a:rPr lang="it-IT" sz="2400" b="1" dirty="0">
                <a:solidFill>
                  <a:schemeClr val="dk1"/>
                </a:solidFill>
              </a:rPr>
              <a:t> a clear payload </a:t>
            </a:r>
            <a:r>
              <a:rPr lang="it-IT" sz="2400" b="1" dirty="0" err="1">
                <a:solidFill>
                  <a:schemeClr val="dk1"/>
                </a:solidFill>
              </a:rPr>
              <a:t>association</a:t>
            </a:r>
            <a:r>
              <a:rPr lang="it-IT" sz="2400" dirty="0">
                <a:solidFill>
                  <a:schemeClr val="dk1"/>
                </a:solidFill>
              </a:rPr>
              <a:t>, with </a:t>
            </a:r>
            <a:r>
              <a:rPr lang="it-IT" sz="2400" dirty="0" err="1">
                <a:solidFill>
                  <a:schemeClr val="dk1"/>
                </a:solidFill>
              </a:rPr>
              <a:t>ocular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toxicity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typically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induced</a:t>
            </a:r>
            <a:r>
              <a:rPr lang="it-IT" sz="2400" dirty="0">
                <a:solidFill>
                  <a:schemeClr val="dk1"/>
                </a:solidFill>
              </a:rPr>
              <a:t> by </a:t>
            </a:r>
            <a:r>
              <a:rPr lang="it-IT" sz="2400" dirty="0" err="1">
                <a:solidFill>
                  <a:schemeClr val="dk1"/>
                </a:solidFill>
              </a:rPr>
              <a:t>ADCs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that</a:t>
            </a:r>
            <a:r>
              <a:rPr lang="it-IT" sz="2400" dirty="0">
                <a:solidFill>
                  <a:schemeClr val="dk1"/>
                </a:solidFill>
              </a:rPr>
              <a:t> include DM4 and </a:t>
            </a:r>
            <a:r>
              <a:rPr lang="it-IT" sz="2400" b="1" dirty="0">
                <a:solidFill>
                  <a:schemeClr val="dk1"/>
                </a:solidFill>
              </a:rPr>
              <a:t>MMAF</a:t>
            </a:r>
            <a:r>
              <a:rPr lang="it-IT" sz="2400" dirty="0">
                <a:solidFill>
                  <a:schemeClr val="dk1"/>
                </a:solidFill>
              </a:rPr>
              <a:t>. </a:t>
            </a:r>
            <a:r>
              <a:rPr lang="it-IT" sz="2400" dirty="0" err="1">
                <a:solidFill>
                  <a:schemeClr val="dk1"/>
                </a:solidFill>
              </a:rPr>
              <a:t>Both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tend</a:t>
            </a:r>
            <a:r>
              <a:rPr lang="it-IT" sz="2400" dirty="0">
                <a:solidFill>
                  <a:schemeClr val="dk1"/>
                </a:solidFill>
              </a:rPr>
              <a:t> to </a:t>
            </a:r>
            <a:r>
              <a:rPr lang="it-IT" sz="2400" dirty="0" err="1">
                <a:solidFill>
                  <a:schemeClr val="dk1"/>
                </a:solidFill>
              </a:rPr>
              <a:t>utilize</a:t>
            </a:r>
            <a:r>
              <a:rPr lang="it-IT" sz="2400" dirty="0">
                <a:solidFill>
                  <a:schemeClr val="dk1"/>
                </a:solidFill>
              </a:rPr>
              <a:t> a </a:t>
            </a:r>
            <a:r>
              <a:rPr lang="it-IT" sz="2400" dirty="0" err="1">
                <a:solidFill>
                  <a:schemeClr val="dk1"/>
                </a:solidFill>
              </a:rPr>
              <a:t>stable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linker</a:t>
            </a:r>
            <a:r>
              <a:rPr lang="it-IT" sz="2400" dirty="0">
                <a:solidFill>
                  <a:schemeClr val="dk1"/>
                </a:solidFill>
              </a:rPr>
              <a:t>: a </a:t>
            </a:r>
            <a:r>
              <a:rPr lang="it-IT" sz="2400" dirty="0" err="1">
                <a:solidFill>
                  <a:schemeClr val="dk1"/>
                </a:solidFill>
              </a:rPr>
              <a:t>stable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cleavable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disulfide</a:t>
            </a:r>
            <a:r>
              <a:rPr lang="it-IT" sz="2400" dirty="0">
                <a:solidFill>
                  <a:schemeClr val="dk1"/>
                </a:solidFill>
              </a:rPr>
              <a:t> link in the case of SPDB-DM4, and an </a:t>
            </a:r>
            <a:r>
              <a:rPr lang="it-IT" sz="2400" dirty="0" err="1">
                <a:solidFill>
                  <a:schemeClr val="dk1"/>
                </a:solidFill>
              </a:rPr>
              <a:t>uncleavable</a:t>
            </a:r>
            <a:r>
              <a:rPr lang="it-IT" sz="2400" dirty="0">
                <a:solidFill>
                  <a:schemeClr val="dk1"/>
                </a:solidFill>
              </a:rPr>
              <a:t> link in the case of </a:t>
            </a:r>
            <a:r>
              <a:rPr lang="it-IT" sz="2400" b="1" dirty="0">
                <a:solidFill>
                  <a:schemeClr val="dk1"/>
                </a:solidFill>
              </a:rPr>
              <a:t>mc-MMAF</a:t>
            </a:r>
            <a:r>
              <a:rPr lang="it-IT" sz="2400" dirty="0">
                <a:solidFill>
                  <a:schemeClr val="dk1"/>
                </a:solidFill>
              </a:rPr>
              <a:t>.</a:t>
            </a:r>
            <a:endParaRPr sz="2400" dirty="0"/>
          </a:p>
          <a:p>
            <a:pPr marL="342900" lvl="0" indent="-342900" algn="l" rtl="0">
              <a:lnSpc>
                <a:spcPct val="22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dirty="0">
                <a:solidFill>
                  <a:schemeClr val="dk1"/>
                </a:solidFill>
              </a:rPr>
              <a:t>The mc-MMAF </a:t>
            </a:r>
            <a:r>
              <a:rPr lang="it-IT" sz="2400" dirty="0" err="1">
                <a:solidFill>
                  <a:schemeClr val="dk1"/>
                </a:solidFill>
              </a:rPr>
              <a:t>produces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cysteine</a:t>
            </a:r>
            <a:r>
              <a:rPr lang="it-IT" sz="2400" dirty="0">
                <a:solidFill>
                  <a:schemeClr val="dk1"/>
                </a:solidFill>
              </a:rPr>
              <a:t>-mc-MMAF </a:t>
            </a:r>
            <a:r>
              <a:rPr lang="it-IT" sz="2400" dirty="0" err="1">
                <a:solidFill>
                  <a:schemeClr val="dk1"/>
                </a:solidFill>
              </a:rPr>
              <a:t>as</a:t>
            </a:r>
            <a:r>
              <a:rPr lang="it-IT" sz="2400" dirty="0">
                <a:solidFill>
                  <a:schemeClr val="dk1"/>
                </a:solidFill>
              </a:rPr>
              <a:t> the </a:t>
            </a:r>
            <a:r>
              <a:rPr lang="it-IT" sz="2400" dirty="0" err="1">
                <a:solidFill>
                  <a:schemeClr val="dk1"/>
                </a:solidFill>
              </a:rPr>
              <a:t>charged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active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metabolite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within</a:t>
            </a:r>
            <a:r>
              <a:rPr lang="it-IT" sz="2400" dirty="0">
                <a:solidFill>
                  <a:schemeClr val="dk1"/>
                </a:solidFill>
              </a:rPr>
              <a:t> the </a:t>
            </a:r>
            <a:r>
              <a:rPr lang="it-IT" sz="2400" dirty="0" err="1">
                <a:solidFill>
                  <a:schemeClr val="dk1"/>
                </a:solidFill>
              </a:rPr>
              <a:t>cell</a:t>
            </a:r>
            <a:r>
              <a:rPr lang="it-IT" sz="2400" dirty="0">
                <a:solidFill>
                  <a:schemeClr val="dk1"/>
                </a:solidFill>
              </a:rPr>
              <a:t>.</a:t>
            </a:r>
            <a:endParaRPr sz="2400" dirty="0"/>
          </a:p>
          <a:p>
            <a:pPr marL="342900" lvl="0" indent="-342900" algn="l" rtl="0">
              <a:lnSpc>
                <a:spcPct val="22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it-IT" sz="2400" dirty="0" err="1">
                <a:solidFill>
                  <a:schemeClr val="dk1"/>
                </a:solidFill>
              </a:rPr>
              <a:t>It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is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unclear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why</a:t>
            </a:r>
            <a:r>
              <a:rPr lang="it-IT" sz="2400" dirty="0">
                <a:solidFill>
                  <a:schemeClr val="dk1"/>
                </a:solidFill>
              </a:rPr>
              <a:t> the </a:t>
            </a:r>
            <a:r>
              <a:rPr lang="it-IT" sz="2400" dirty="0" err="1">
                <a:solidFill>
                  <a:schemeClr val="dk1"/>
                </a:solidFill>
              </a:rPr>
              <a:t>eye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is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particularly</a:t>
            </a:r>
            <a:r>
              <a:rPr lang="it-IT" sz="2400" dirty="0">
                <a:solidFill>
                  <a:schemeClr val="dk1"/>
                </a:solidFill>
              </a:rPr>
              <a:t> sensitive to </a:t>
            </a:r>
            <a:r>
              <a:rPr lang="it-IT" sz="2400" dirty="0" err="1">
                <a:solidFill>
                  <a:schemeClr val="dk1"/>
                </a:solidFill>
              </a:rPr>
              <a:t>toxicities</a:t>
            </a:r>
            <a:r>
              <a:rPr lang="it-IT" sz="2400" dirty="0">
                <a:solidFill>
                  <a:schemeClr val="dk1"/>
                </a:solidFill>
              </a:rPr>
              <a:t> with </a:t>
            </a:r>
            <a:r>
              <a:rPr lang="it-IT" sz="2400" dirty="0" err="1">
                <a:solidFill>
                  <a:schemeClr val="dk1"/>
                </a:solidFill>
              </a:rPr>
              <a:t>these</a:t>
            </a:r>
            <a:r>
              <a:rPr lang="it-IT" sz="2400" dirty="0">
                <a:solidFill>
                  <a:schemeClr val="dk1"/>
                </a:solidFill>
              </a:rPr>
              <a:t> payloads, </a:t>
            </a:r>
            <a:r>
              <a:rPr lang="it-IT" sz="2400" dirty="0" err="1">
                <a:solidFill>
                  <a:schemeClr val="dk1"/>
                </a:solidFill>
              </a:rPr>
              <a:t>but</a:t>
            </a:r>
            <a:r>
              <a:rPr lang="it-IT" sz="2400" dirty="0">
                <a:solidFill>
                  <a:schemeClr val="dk1"/>
                </a:solidFill>
              </a:rPr>
              <a:t>, for MMAF-</a:t>
            </a:r>
            <a:r>
              <a:rPr lang="it-IT" sz="2400" dirty="0" err="1">
                <a:solidFill>
                  <a:schemeClr val="dk1"/>
                </a:solidFill>
              </a:rPr>
              <a:t>conjugated</a:t>
            </a:r>
            <a:r>
              <a:rPr lang="it-IT" sz="2400" dirty="0">
                <a:solidFill>
                  <a:schemeClr val="dk1"/>
                </a:solidFill>
              </a:rPr>
              <a:t> ADC, the </a:t>
            </a:r>
            <a:r>
              <a:rPr lang="it-IT" sz="2400" dirty="0" err="1">
                <a:solidFill>
                  <a:schemeClr val="dk1"/>
                </a:solidFill>
              </a:rPr>
              <a:t>toxicity</a:t>
            </a:r>
            <a:r>
              <a:rPr lang="it-IT" sz="2400" dirty="0">
                <a:solidFill>
                  <a:schemeClr val="dk1"/>
                </a:solidFill>
              </a:rPr>
              <a:t> </a:t>
            </a:r>
            <a:r>
              <a:rPr lang="it-IT" sz="2400" dirty="0" err="1">
                <a:solidFill>
                  <a:schemeClr val="dk1"/>
                </a:solidFill>
              </a:rPr>
              <a:t>may</a:t>
            </a:r>
            <a:r>
              <a:rPr lang="it-IT" sz="2400" dirty="0">
                <a:solidFill>
                  <a:schemeClr val="dk1"/>
                </a:solidFill>
              </a:rPr>
              <a:t> be </a:t>
            </a:r>
            <a:r>
              <a:rPr lang="it-IT" sz="2400" dirty="0" err="1">
                <a:solidFill>
                  <a:schemeClr val="dk1"/>
                </a:solidFill>
              </a:rPr>
              <a:t>related</a:t>
            </a:r>
            <a:r>
              <a:rPr lang="it-IT" sz="2400" dirty="0">
                <a:solidFill>
                  <a:schemeClr val="dk1"/>
                </a:solidFill>
              </a:rPr>
              <a:t> to </a:t>
            </a:r>
            <a:r>
              <a:rPr lang="it-IT" sz="2400" b="1" dirty="0" err="1">
                <a:solidFill>
                  <a:schemeClr val="dk1"/>
                </a:solidFill>
              </a:rPr>
              <a:t>accumulation</a:t>
            </a:r>
            <a:r>
              <a:rPr lang="it-IT" sz="2400" b="1" dirty="0">
                <a:solidFill>
                  <a:schemeClr val="dk1"/>
                </a:solidFill>
              </a:rPr>
              <a:t> of the </a:t>
            </a:r>
            <a:r>
              <a:rPr lang="it-IT" sz="2400" b="1" dirty="0" err="1">
                <a:solidFill>
                  <a:schemeClr val="dk1"/>
                </a:solidFill>
              </a:rPr>
              <a:t>drug</a:t>
            </a:r>
            <a:r>
              <a:rPr lang="it-IT" sz="2400" b="1" dirty="0">
                <a:solidFill>
                  <a:schemeClr val="dk1"/>
                </a:solidFill>
              </a:rPr>
              <a:t> </a:t>
            </a:r>
            <a:r>
              <a:rPr lang="it-IT" sz="2400" b="1" dirty="0" err="1">
                <a:solidFill>
                  <a:schemeClr val="dk1"/>
                </a:solidFill>
              </a:rPr>
              <a:t>within</a:t>
            </a:r>
            <a:r>
              <a:rPr lang="it-IT" sz="2400" b="1" dirty="0">
                <a:solidFill>
                  <a:schemeClr val="dk1"/>
                </a:solidFill>
              </a:rPr>
              <a:t> </a:t>
            </a:r>
            <a:r>
              <a:rPr lang="it-IT" sz="2400" b="1" dirty="0" err="1">
                <a:solidFill>
                  <a:schemeClr val="dk1"/>
                </a:solidFill>
              </a:rPr>
              <a:t>cells</a:t>
            </a:r>
            <a:r>
              <a:rPr lang="it-IT" sz="2400" dirty="0">
                <a:solidFill>
                  <a:schemeClr val="dk1"/>
                </a:solidFill>
              </a:rPr>
              <a:t>.</a:t>
            </a:r>
            <a:endParaRPr sz="2400"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3"/>
          </p:nvPr>
        </p:nvSpPr>
        <p:spPr>
          <a:xfrm>
            <a:off x="439558" y="6367820"/>
            <a:ext cx="104061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None/>
            </a:pPr>
            <a:r>
              <a:rPr lang="it-IT" dirty="0" err="1"/>
              <a:t>Donaghy</a:t>
            </a:r>
            <a:r>
              <a:rPr lang="it-IT" dirty="0"/>
              <a:t> H, MABS 2016;8:659–671</a:t>
            </a:r>
            <a:endParaRPr dirty="0"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0" y="287445"/>
            <a:ext cx="9378631" cy="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Calibri"/>
              <a:buNone/>
            </a:pPr>
            <a:r>
              <a:rPr lang="it-IT" sz="3200" b="1" dirty="0">
                <a:solidFill>
                  <a:schemeClr val="bg1"/>
                </a:solidFill>
              </a:rPr>
              <a:t>ADC-</a:t>
            </a:r>
            <a:r>
              <a:rPr lang="it-IT" sz="3200" b="1" dirty="0" err="1">
                <a:solidFill>
                  <a:schemeClr val="bg1"/>
                </a:solidFill>
              </a:rPr>
              <a:t>induced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ocular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3200" b="1" dirty="0" err="1">
                <a:solidFill>
                  <a:schemeClr val="bg1"/>
                </a:solidFill>
              </a:rPr>
              <a:t>toxicity</a:t>
            </a:r>
            <a:r>
              <a:rPr lang="it-IT" sz="3200" b="1" dirty="0">
                <a:solidFill>
                  <a:schemeClr val="bg1"/>
                </a:solidFill>
              </a:rPr>
              <a:t> (</a:t>
            </a:r>
            <a:r>
              <a:rPr lang="it-IT" sz="3200" b="1" dirty="0" err="1">
                <a:solidFill>
                  <a:schemeClr val="bg1"/>
                </a:solidFill>
              </a:rPr>
              <a:t>keratopathy</a:t>
            </a:r>
            <a:r>
              <a:rPr lang="it-IT" sz="3200" b="1" dirty="0">
                <a:solidFill>
                  <a:schemeClr val="bg1"/>
                </a:solidFill>
              </a:rPr>
              <a:t>)</a:t>
            </a:r>
            <a:endParaRPr sz="3200" b="1" dirty="0">
              <a:solidFill>
                <a:schemeClr val="bg1"/>
              </a:solidFill>
            </a:endParaRPr>
          </a:p>
        </p:txBody>
      </p:sp>
      <p:pic>
        <p:nvPicPr>
          <p:cNvPr id="276" name="Google Shape;2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8619" y="233680"/>
            <a:ext cx="2813823" cy="195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2CCF3-F0FC-9D14-2E96-CBFF5B19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71" y="57348"/>
            <a:ext cx="10515600" cy="1017786"/>
          </a:xfrm>
        </p:spPr>
        <p:txBody>
          <a:bodyPr>
            <a:normAutofit/>
          </a:bodyPr>
          <a:lstStyle/>
          <a:p>
            <a:r>
              <a:rPr lang="en-IT" sz="3600" dirty="0">
                <a:solidFill>
                  <a:schemeClr val="bg1"/>
                </a:solidFill>
              </a:rPr>
              <a:t>ADCs: development of resistance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23609-35F6-8A7F-9EE3-752D30C62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745" y="1042450"/>
            <a:ext cx="11188510" cy="5450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3D9B9-824E-9E78-8B4A-1587185F16DF}"/>
              </a:ext>
            </a:extLst>
          </p:cNvPr>
          <p:cNvSpPr txBox="1"/>
          <p:nvPr/>
        </p:nvSpPr>
        <p:spPr>
          <a:xfrm>
            <a:off x="148281" y="6492875"/>
            <a:ext cx="237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latin typeface="+mj-lt"/>
              </a:rPr>
              <a:t>Erika P. Hamilton @ASCO2023</a:t>
            </a:r>
          </a:p>
        </p:txBody>
      </p:sp>
    </p:spTree>
    <p:extLst>
      <p:ext uri="{BB962C8B-B14F-4D97-AF65-F5344CB8AC3E}">
        <p14:creationId xmlns:p14="http://schemas.microsoft.com/office/powerpoint/2010/main" val="1002679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B6A59A1A-586A-4756-68FD-580701F3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47" y="186949"/>
            <a:ext cx="11103429" cy="870852"/>
          </a:xfrm>
        </p:spPr>
        <p:txBody>
          <a:bodyPr>
            <a:noAutofit/>
          </a:bodyPr>
          <a:lstStyle/>
          <a:p>
            <a:r>
              <a:rPr lang="it-IT" sz="3200" dirty="0" err="1">
                <a:solidFill>
                  <a:schemeClr val="bg1"/>
                </a:solidFill>
              </a:rPr>
              <a:t>Emerging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mechanisms</a:t>
            </a:r>
            <a:r>
              <a:rPr lang="it-IT" sz="3200" dirty="0">
                <a:solidFill>
                  <a:schemeClr val="bg1"/>
                </a:solidFill>
              </a:rPr>
              <a:t> of ADC </a:t>
            </a:r>
            <a:r>
              <a:rPr lang="it-IT" sz="3200" dirty="0" err="1">
                <a:solidFill>
                  <a:schemeClr val="bg1"/>
                </a:solidFill>
              </a:rPr>
              <a:t>resistance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60778-EA66-4F95-9095-B40B7D5D7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247" y="1159509"/>
            <a:ext cx="7591328" cy="522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F62DA-846E-96B7-E302-AB7F0196BD37}"/>
              </a:ext>
            </a:extLst>
          </p:cNvPr>
          <p:cNvSpPr/>
          <p:nvPr/>
        </p:nvSpPr>
        <p:spPr>
          <a:xfrm>
            <a:off x="108519" y="6582926"/>
            <a:ext cx="33682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Frank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Loganzo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 et al.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Mol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Cancer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Ther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; 15(12)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December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74970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B28992-808C-AF3F-CD80-4B8BFFA62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Ideal characteristics in each component of ADC design.</a:t>
            </a:r>
            <a:endParaRPr lang="it-IT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4EFB093-EB95-C040-FFE6-A2DCE8939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F54F3-C349-4609-AFEE-01462D5C7942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8FEE78-CEA5-DCEE-E17C-D7265654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02" y="787827"/>
            <a:ext cx="9636196" cy="541919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18C4BA-DF5F-1F38-2FBC-E845362CB531}"/>
              </a:ext>
            </a:extLst>
          </p:cNvPr>
          <p:cNvSpPr txBox="1"/>
          <p:nvPr/>
        </p:nvSpPr>
        <p:spPr>
          <a:xfrm>
            <a:off x="3892408" y="6378317"/>
            <a:ext cx="2808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Marks and </a:t>
            </a:r>
            <a:r>
              <a:rPr lang="it-IT" sz="1400" dirty="0" err="1"/>
              <a:t>Naiido</a:t>
            </a:r>
            <a:r>
              <a:rPr lang="it-IT" sz="1400" dirty="0"/>
              <a:t> </a:t>
            </a:r>
            <a:r>
              <a:rPr lang="it-IT" sz="1400" dirty="0" err="1"/>
              <a:t>Lung</a:t>
            </a:r>
            <a:r>
              <a:rPr lang="it-IT" sz="1400" dirty="0"/>
              <a:t> Cancer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92204B-7C98-3FD7-4BF8-48DFE38C938D}"/>
              </a:ext>
            </a:extLst>
          </p:cNvPr>
          <p:cNvSpPr/>
          <p:nvPr/>
        </p:nvSpPr>
        <p:spPr>
          <a:xfrm>
            <a:off x="167780" y="6300132"/>
            <a:ext cx="3338818" cy="3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21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C974-25F1-B76C-A531-6E861019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0" y="173265"/>
            <a:ext cx="10889979" cy="729840"/>
          </a:xfrm>
        </p:spPr>
        <p:txBody>
          <a:bodyPr/>
          <a:lstStyle/>
          <a:p>
            <a:r>
              <a:rPr lang="en-IT" sz="3600" dirty="0">
                <a:solidFill>
                  <a:schemeClr val="bg1"/>
                </a:solidFill>
              </a:rPr>
              <a:t>Final 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C24E1C-E788-83F5-365C-D0EDF5A09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68" y="1380563"/>
            <a:ext cx="11389663" cy="5145741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Gli </a:t>
            </a:r>
            <a:r>
              <a:rPr lang="it-IT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ADCs</a:t>
            </a: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sono caratterizzati da un triplo meccanismo di azione: 1) inibizione del target, 2) citotossicità diretta, 3) effetto </a:t>
            </a:r>
            <a:r>
              <a:rPr lang="it-IT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bystender</a:t>
            </a:r>
            <a:endParaRPr lang="it-IT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La chimica del </a:t>
            </a:r>
            <a:r>
              <a:rPr lang="it-IT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linker</a:t>
            </a: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determina </a:t>
            </a: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significativo impatto sull’effetto </a:t>
            </a:r>
            <a:r>
              <a:rPr lang="it-IT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bystander</a:t>
            </a: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, dipendente anche in parte dall’eterogeneità spazio-temporale dell’espressione del target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Le tossicità degli ADC sono quelle note legate all’anticorpo ed al citotossico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Meccanismi di resist</a:t>
            </a: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enza agli ADC possono essere target-dipendenti o indipendenti, aprendo nuovi scenari di sequenze terapeutiche</a:t>
            </a:r>
            <a:endParaRPr lang="it-IT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n-IT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4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CCEAC-B7C0-4AA2-1BED-1D1FCBD0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27263"/>
            <a:ext cx="12192000" cy="55402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ECA7D5-A813-13D1-5954-5C3FE575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15" y="164555"/>
            <a:ext cx="4447656" cy="862138"/>
          </a:xfrm>
        </p:spPr>
        <p:txBody>
          <a:bodyPr/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ADC mechanism of action</a:t>
            </a:r>
          </a:p>
        </p:txBody>
      </p:sp>
    </p:spTree>
    <p:extLst>
      <p:ext uri="{BB962C8B-B14F-4D97-AF65-F5344CB8AC3E}">
        <p14:creationId xmlns:p14="http://schemas.microsoft.com/office/powerpoint/2010/main" val="292963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7825-8C5C-9E77-01A8-296DC3CF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71" y="147625"/>
            <a:ext cx="11548424" cy="783553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linker connects the antibody and the cytotoxic payload and is a key component in the function of ADCs</a:t>
            </a:r>
            <a:endParaRPr lang="en-IT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449B4-3260-97D1-64F8-38622E42E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8" y="2053403"/>
            <a:ext cx="11838114" cy="3525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DF03A-0079-60D8-4616-9A612806EC38}"/>
              </a:ext>
            </a:extLst>
          </p:cNvPr>
          <p:cNvSpPr txBox="1"/>
          <p:nvPr/>
        </p:nvSpPr>
        <p:spPr>
          <a:xfrm>
            <a:off x="76328" y="6505933"/>
            <a:ext cx="10506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effectLst/>
                <a:latin typeface="Times"/>
              </a:rPr>
              <a:t>Su</a:t>
            </a:r>
            <a:r>
              <a:rPr lang="en-GB" sz="1200" dirty="0">
                <a:effectLst/>
                <a:latin typeface="Times"/>
              </a:rPr>
              <a:t> Z, et al. Acta Pharmaceutica </a:t>
            </a:r>
            <a:r>
              <a:rPr lang="en-GB" sz="1200" dirty="0" err="1">
                <a:effectLst/>
                <a:latin typeface="Times"/>
              </a:rPr>
              <a:t>Sinica</a:t>
            </a:r>
            <a:r>
              <a:rPr lang="en-GB" sz="1200" dirty="0">
                <a:effectLst/>
                <a:latin typeface="Times"/>
              </a:rPr>
              <a:t> B https://</a:t>
            </a:r>
            <a:r>
              <a:rPr lang="en-GB" sz="1200" dirty="0" err="1">
                <a:effectLst/>
                <a:latin typeface="Times"/>
              </a:rPr>
              <a:t>doi.org</a:t>
            </a:r>
            <a:r>
              <a:rPr lang="en-GB" sz="1200" dirty="0">
                <a:effectLst/>
                <a:latin typeface="Times"/>
              </a:rPr>
              <a:t>/10.1016/j.apsb.2021.03.042</a:t>
            </a:r>
          </a:p>
        </p:txBody>
      </p:sp>
    </p:spTree>
    <p:extLst>
      <p:ext uri="{BB962C8B-B14F-4D97-AF65-F5344CB8AC3E}">
        <p14:creationId xmlns:p14="http://schemas.microsoft.com/office/powerpoint/2010/main" val="58544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A2AF-795A-D59B-FD68-D13BF1A3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9" y="218238"/>
            <a:ext cx="7159305" cy="667694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Design and Synthesis of Linkers for ADCs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4BBD2-2C34-CC9E-315D-99DCD6B0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328" y="1174008"/>
            <a:ext cx="9823343" cy="5348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21B78-71E1-E8C6-133E-09B0CFA42BCD}"/>
              </a:ext>
            </a:extLst>
          </p:cNvPr>
          <p:cNvSpPr txBox="1"/>
          <p:nvPr/>
        </p:nvSpPr>
        <p:spPr>
          <a:xfrm>
            <a:off x="134912" y="6454940"/>
            <a:ext cx="7724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/>
              <a:t>Frigerio</a:t>
            </a:r>
            <a:r>
              <a:rPr lang="en-GB" sz="1200" dirty="0"/>
              <a:t> M, Kyle AF. </a:t>
            </a:r>
            <a:r>
              <a:rPr lang="en-GB" sz="1200" dirty="0" err="1"/>
              <a:t>Curr</a:t>
            </a:r>
            <a:r>
              <a:rPr lang="en-GB" sz="1200" dirty="0"/>
              <a:t> Top Med Chem. 2017;17(32):3393-3424.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265148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604C5-8A36-BEA5-1962-65E5944E9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920" y="1219200"/>
            <a:ext cx="6936495" cy="52867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1FD6A6-4151-2E10-61C8-1EE63E25FFD0}"/>
              </a:ext>
            </a:extLst>
          </p:cNvPr>
          <p:cNvSpPr txBox="1">
            <a:spLocks/>
          </p:cNvSpPr>
          <p:nvPr/>
        </p:nvSpPr>
        <p:spPr>
          <a:xfrm>
            <a:off x="-47851" y="91775"/>
            <a:ext cx="5377543" cy="923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chemeClr val="bg1"/>
                </a:solidFill>
              </a:rPr>
              <a:t>Linker Technologies (II)</a:t>
            </a:r>
            <a:endParaRPr lang="en-IT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BAF99-42EA-64E5-F03E-BB7A86E2CA49}"/>
              </a:ext>
            </a:extLst>
          </p:cNvPr>
          <p:cNvSpPr txBox="1"/>
          <p:nvPr/>
        </p:nvSpPr>
        <p:spPr>
          <a:xfrm>
            <a:off x="76328" y="6505933"/>
            <a:ext cx="10506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effectLst/>
                <a:latin typeface="Times"/>
              </a:rPr>
              <a:t>Su</a:t>
            </a:r>
            <a:r>
              <a:rPr lang="en-GB" sz="1200" dirty="0">
                <a:effectLst/>
                <a:latin typeface="Times"/>
              </a:rPr>
              <a:t> Z, et al. Acta Pharmaceutica </a:t>
            </a:r>
            <a:r>
              <a:rPr lang="en-GB" sz="1200" dirty="0" err="1">
                <a:effectLst/>
                <a:latin typeface="Times"/>
              </a:rPr>
              <a:t>Sinica</a:t>
            </a:r>
            <a:r>
              <a:rPr lang="en-GB" sz="1200" dirty="0">
                <a:effectLst/>
                <a:latin typeface="Times"/>
              </a:rPr>
              <a:t> B https://</a:t>
            </a:r>
            <a:r>
              <a:rPr lang="en-GB" sz="1200" dirty="0" err="1">
                <a:effectLst/>
                <a:latin typeface="Times"/>
              </a:rPr>
              <a:t>doi.org</a:t>
            </a:r>
            <a:r>
              <a:rPr lang="en-GB" sz="1200" dirty="0">
                <a:effectLst/>
                <a:latin typeface="Times"/>
              </a:rPr>
              <a:t>/10.1016/j.apsb.2021.03.042</a:t>
            </a:r>
          </a:p>
        </p:txBody>
      </p:sp>
    </p:spTree>
    <p:extLst>
      <p:ext uri="{BB962C8B-B14F-4D97-AF65-F5344CB8AC3E}">
        <p14:creationId xmlns:p14="http://schemas.microsoft.com/office/powerpoint/2010/main" val="237780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1F54-10E7-CD13-A6E9-D9B32D58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3" y="130270"/>
            <a:ext cx="3719818" cy="923331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Linker Technologies</a:t>
            </a:r>
            <a:endParaRPr lang="en-IT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EC5F7-6455-C58A-4859-16E67305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6" y="1603601"/>
            <a:ext cx="5667403" cy="416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CD3C1-E79B-DD42-3BF0-98DD0655A285}"/>
              </a:ext>
            </a:extLst>
          </p:cNvPr>
          <p:cNvSpPr txBox="1"/>
          <p:nvPr/>
        </p:nvSpPr>
        <p:spPr>
          <a:xfrm>
            <a:off x="6095999" y="1330251"/>
            <a:ext cx="5416447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Chemically Labile Linkers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Acid-Cleavable Linkers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Reducible Linkers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EDD38-4453-483B-3393-AF08A088F7F1}"/>
              </a:ext>
            </a:extLst>
          </p:cNvPr>
          <p:cNvSpPr txBox="1"/>
          <p:nvPr/>
        </p:nvSpPr>
        <p:spPr>
          <a:xfrm>
            <a:off x="6095999" y="2730641"/>
            <a:ext cx="5862278" cy="37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/>
              <a:t>- </a:t>
            </a:r>
            <a:r>
              <a:rPr lang="en-GB" sz="2000" b="1" dirty="0"/>
              <a:t>Peptide-Based Linkers </a:t>
            </a:r>
            <a:r>
              <a:rPr lang="en-GB" sz="2000" dirty="0"/>
              <a:t>(easy release of the cytotoxic drugs upon cleavage by specific intracellular proteases, such as </a:t>
            </a:r>
            <a:r>
              <a:rPr lang="en-GB" sz="2000" b="1" dirty="0"/>
              <a:t>cathepsin B</a:t>
            </a:r>
            <a:r>
              <a:rPr lang="en-GB" sz="2000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it-IT" sz="2000" dirty="0"/>
              <a:t>- </a:t>
            </a:r>
            <a:r>
              <a:rPr lang="el-GR" sz="2000" b="1" dirty="0"/>
              <a:t>β-</a:t>
            </a:r>
            <a:r>
              <a:rPr lang="en-GB" sz="2000" b="1" dirty="0"/>
              <a:t>Glucuronide Linkers </a:t>
            </a:r>
            <a:r>
              <a:rPr lang="en-GB" sz="2000" dirty="0"/>
              <a:t>(cleavage by </a:t>
            </a:r>
            <a:r>
              <a:rPr lang="el-GR" sz="2000" dirty="0"/>
              <a:t>β-</a:t>
            </a:r>
            <a:r>
              <a:rPr lang="en-GB" sz="2000" dirty="0"/>
              <a:t>glucuronidase, an enzyme present in </a:t>
            </a:r>
            <a:r>
              <a:rPr lang="en-GB" sz="2000" b="1" dirty="0"/>
              <a:t>lysosomes or </a:t>
            </a:r>
            <a:r>
              <a:rPr lang="en-GB" sz="2000" dirty="0"/>
              <a:t>the</a:t>
            </a:r>
            <a:r>
              <a:rPr lang="en-GB" sz="2000" b="1" dirty="0"/>
              <a:t> </a:t>
            </a:r>
            <a:r>
              <a:rPr lang="en-GB" sz="2000" b="1" dirty="0" err="1"/>
              <a:t>tumor</a:t>
            </a:r>
            <a:r>
              <a:rPr lang="en-GB" sz="2000" b="1" dirty="0"/>
              <a:t> </a:t>
            </a:r>
            <a:r>
              <a:rPr lang="en-GB" sz="2000" b="1" dirty="0" err="1"/>
              <a:t>interstitium</a:t>
            </a:r>
            <a:r>
              <a:rPr lang="en-GB" sz="2000" dirty="0"/>
              <a:t> abundantly presenting in lysosomes, and is </a:t>
            </a:r>
            <a:r>
              <a:rPr lang="en-GB" sz="2000" b="1" dirty="0"/>
              <a:t>overexpressed in some </a:t>
            </a:r>
            <a:r>
              <a:rPr lang="en-GB" sz="2000" b="1" dirty="0" err="1"/>
              <a:t>tumors</a:t>
            </a:r>
            <a:r>
              <a:rPr lang="en-GB" sz="2000" dirty="0"/>
              <a:t>)</a:t>
            </a:r>
            <a:endParaRPr lang="en-IT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9FB5C-83D7-204D-5D90-51AB421A7982}"/>
              </a:ext>
            </a:extLst>
          </p:cNvPr>
          <p:cNvSpPr txBox="1"/>
          <p:nvPr/>
        </p:nvSpPr>
        <p:spPr>
          <a:xfrm>
            <a:off x="127416" y="6323598"/>
            <a:ext cx="7022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https://</a:t>
            </a:r>
            <a:r>
              <a:rPr lang="en-GB" sz="1600" dirty="0" err="1"/>
              <a:t>www.adcreview.com</a:t>
            </a:r>
            <a:r>
              <a:rPr lang="en-GB" sz="1600" dirty="0"/>
              <a:t>/the-review/what-are-stable-linkers/</a:t>
            </a:r>
            <a:endParaRPr lang="en-IT" sz="1600" dirty="0"/>
          </a:p>
        </p:txBody>
      </p:sp>
    </p:spTree>
    <p:extLst>
      <p:ext uri="{BB962C8B-B14F-4D97-AF65-F5344CB8AC3E}">
        <p14:creationId xmlns:p14="http://schemas.microsoft.com/office/powerpoint/2010/main" val="325296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76594E-5DC6-6023-9158-80BF692E77A0}"/>
              </a:ext>
            </a:extLst>
          </p:cNvPr>
          <p:cNvSpPr txBox="1"/>
          <p:nvPr/>
        </p:nvSpPr>
        <p:spPr>
          <a:xfrm>
            <a:off x="387750" y="140826"/>
            <a:ext cx="11804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cysteine cathepsins that are known to be expressed in tumour cells and tumour-associated cells, and have been identified as contributing to neoplastic progression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96D58-2CEB-5A88-BFF8-466A930FBA57}"/>
              </a:ext>
            </a:extLst>
          </p:cNvPr>
          <p:cNvSpPr txBox="1"/>
          <p:nvPr/>
        </p:nvSpPr>
        <p:spPr>
          <a:xfrm>
            <a:off x="96343" y="6140093"/>
            <a:ext cx="221655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Mona Mostafa Mohamed and Bonnie F. Sloane. NATURE REVIEWS CANCER 6 (2006) 765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24518-5391-9FFA-6817-55575DE10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561" y="1074985"/>
            <a:ext cx="7194545" cy="57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2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545ABD3-BD9D-77A1-541D-62A83F3B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00" y="107236"/>
            <a:ext cx="11103429" cy="870852"/>
          </a:xfrm>
        </p:spPr>
        <p:txBody>
          <a:bodyPr>
            <a:normAutofit fontScale="90000"/>
          </a:bodyPr>
          <a:lstStyle/>
          <a:p>
            <a:br>
              <a:rPr lang="en-US" sz="2800" b="1" noProof="0" dirty="0"/>
            </a:br>
            <a:r>
              <a:rPr lang="en-US" sz="2800" b="1" dirty="0" err="1">
                <a:solidFill>
                  <a:schemeClr val="bg1"/>
                </a:solidFill>
              </a:rPr>
              <a:t>Optimised</a:t>
            </a:r>
            <a:r>
              <a:rPr lang="en-US" sz="2800" b="1" dirty="0">
                <a:solidFill>
                  <a:schemeClr val="bg1"/>
                </a:solidFill>
              </a:rPr>
              <a:t> linker design maintains ADC stability in circulation while allowing payload release in </a:t>
            </a:r>
            <a:r>
              <a:rPr lang="en-US" sz="2800" b="1" dirty="0" err="1">
                <a:solidFill>
                  <a:schemeClr val="bg1"/>
                </a:solidFill>
              </a:rPr>
              <a:t>tumour</a:t>
            </a:r>
            <a:r>
              <a:rPr lang="en-US" sz="2800" b="1" dirty="0">
                <a:solidFill>
                  <a:schemeClr val="bg1"/>
                </a:solidFill>
              </a:rPr>
              <a:t> cell</a:t>
            </a:r>
            <a:br>
              <a:rPr lang="en-US" sz="2800" b="1" noProof="0" dirty="0"/>
            </a:br>
            <a:endParaRPr lang="it-IT" sz="28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F0B179-BBAA-0E68-16A2-689294C88EDE}"/>
              </a:ext>
            </a:extLst>
          </p:cNvPr>
          <p:cNvGrpSpPr/>
          <p:nvPr/>
        </p:nvGrpSpPr>
        <p:grpSpPr>
          <a:xfrm>
            <a:off x="655516" y="1785999"/>
            <a:ext cx="11040757" cy="4510937"/>
            <a:chOff x="767254" y="1725700"/>
            <a:chExt cx="11040757" cy="45109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826F811-92E6-65FC-F87D-8F83336CC3A7}"/>
                </a:ext>
              </a:extLst>
            </p:cNvPr>
            <p:cNvSpPr/>
            <p:nvPr/>
          </p:nvSpPr>
          <p:spPr>
            <a:xfrm>
              <a:off x="6825454" y="4143363"/>
              <a:ext cx="4982557" cy="2093274"/>
            </a:xfrm>
            <a:prstGeom prst="roundRect">
              <a:avLst/>
            </a:prstGeom>
            <a:solidFill>
              <a:srgbClr val="2871B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468000" tIns="252000" rIns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Cleavable linkers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Allows tumour-specific enzymatic cleavage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Increased payload membrane permeability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     </a:t>
              </a: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Facilitate the bystander effect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43E307C0-B139-4403-A03B-04B8AA15D620}"/>
                </a:ext>
              </a:extLst>
            </p:cNvPr>
            <p:cNvGrpSpPr/>
            <p:nvPr/>
          </p:nvGrpSpPr>
          <p:grpSpPr>
            <a:xfrm>
              <a:off x="4274026" y="1725700"/>
              <a:ext cx="1892928" cy="2257063"/>
              <a:chOff x="867634" y="2744908"/>
              <a:chExt cx="1769524" cy="2052798"/>
            </a:xfrm>
          </p:grpSpPr>
          <p:sp>
            <p:nvSpPr>
              <p:cNvPr id="17" name="Rounded Rectangle 29">
                <a:extLst>
                  <a:ext uri="{FF2B5EF4-FFF2-40B4-BE49-F238E27FC236}">
                    <a16:creationId xmlns:a16="http://schemas.microsoft.com/office/drawing/2014/main" id="{5F7D321C-D430-E2DB-0AC6-749376BF9FBF}"/>
                  </a:ext>
                </a:extLst>
              </p:cNvPr>
              <p:cNvSpPr/>
              <p:nvPr/>
            </p:nvSpPr>
            <p:spPr>
              <a:xfrm>
                <a:off x="1784430" y="3484983"/>
                <a:ext cx="289367" cy="1312723"/>
              </a:xfrm>
              <a:prstGeom prst="roundRect">
                <a:avLst>
                  <a:gd name="adj" fmla="val 50000"/>
                </a:avLst>
              </a:prstGeom>
              <a:solidFill>
                <a:srgbClr val="D86F7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0">
                <a:extLst>
                  <a:ext uri="{FF2B5EF4-FFF2-40B4-BE49-F238E27FC236}">
                    <a16:creationId xmlns:a16="http://schemas.microsoft.com/office/drawing/2014/main" id="{C6FB3564-E999-AA8F-FEF5-A2467204041D}"/>
                  </a:ext>
                </a:extLst>
              </p:cNvPr>
              <p:cNvSpPr/>
              <p:nvPr/>
            </p:nvSpPr>
            <p:spPr>
              <a:xfrm rot="2329869">
                <a:off x="2041001" y="2746572"/>
                <a:ext cx="289367" cy="1079701"/>
              </a:xfrm>
              <a:prstGeom prst="roundRect">
                <a:avLst>
                  <a:gd name="adj" fmla="val 50000"/>
                </a:avLst>
              </a:prstGeom>
              <a:solidFill>
                <a:srgbClr val="D86F7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roup 8">
                <a:extLst>
                  <a:ext uri="{FF2B5EF4-FFF2-40B4-BE49-F238E27FC236}">
                    <a16:creationId xmlns:a16="http://schemas.microsoft.com/office/drawing/2014/main" id="{554845D9-E749-7EE8-CF93-8B496B57AD2C}"/>
                  </a:ext>
                </a:extLst>
              </p:cNvPr>
              <p:cNvGrpSpPr/>
              <p:nvPr/>
            </p:nvGrpSpPr>
            <p:grpSpPr>
              <a:xfrm flipH="1">
                <a:off x="1163560" y="2744908"/>
                <a:ext cx="545938" cy="2051134"/>
                <a:chOff x="1392820" y="2737077"/>
                <a:chExt cx="545938" cy="2051134"/>
              </a:xfrm>
            </p:grpSpPr>
            <p:sp>
              <p:nvSpPr>
                <p:cNvPr id="22" name="Rounded Rectangle 32">
                  <a:extLst>
                    <a:ext uri="{FF2B5EF4-FFF2-40B4-BE49-F238E27FC236}">
                      <a16:creationId xmlns:a16="http://schemas.microsoft.com/office/drawing/2014/main" id="{8EEEC549-00CB-6A36-0086-E9CBBBB24433}"/>
                    </a:ext>
                  </a:extLst>
                </p:cNvPr>
                <p:cNvSpPr/>
                <p:nvPr/>
              </p:nvSpPr>
              <p:spPr>
                <a:xfrm>
                  <a:off x="1392820" y="3475488"/>
                  <a:ext cx="289367" cy="131272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86F7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ounded Rectangle 33">
                  <a:extLst>
                    <a:ext uri="{FF2B5EF4-FFF2-40B4-BE49-F238E27FC236}">
                      <a16:creationId xmlns:a16="http://schemas.microsoft.com/office/drawing/2014/main" id="{AAA8AD2E-7C44-89BF-D9B1-3CED86AA745D}"/>
                    </a:ext>
                  </a:extLst>
                </p:cNvPr>
                <p:cNvSpPr/>
                <p:nvPr/>
              </p:nvSpPr>
              <p:spPr>
                <a:xfrm rot="2329869">
                  <a:off x="1649391" y="2737077"/>
                  <a:ext cx="289367" cy="107970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D86F7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ounded Rectangle 36">
                <a:extLst>
                  <a:ext uri="{FF2B5EF4-FFF2-40B4-BE49-F238E27FC236}">
                    <a16:creationId xmlns:a16="http://schemas.microsoft.com/office/drawing/2014/main" id="{B3D2DA1C-283F-B325-D0A5-5A1700D3056E}"/>
                  </a:ext>
                </a:extLst>
              </p:cNvPr>
              <p:cNvSpPr/>
              <p:nvPr/>
            </p:nvSpPr>
            <p:spPr>
              <a:xfrm rot="2353163">
                <a:off x="2347791" y="3043676"/>
                <a:ext cx="289367" cy="816890"/>
              </a:xfrm>
              <a:prstGeom prst="roundRect">
                <a:avLst>
                  <a:gd name="adj" fmla="val 50000"/>
                </a:avLst>
              </a:prstGeom>
              <a:solidFill>
                <a:srgbClr val="D35F5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ounded Rectangle 37">
                <a:extLst>
                  <a:ext uri="{FF2B5EF4-FFF2-40B4-BE49-F238E27FC236}">
                    <a16:creationId xmlns:a16="http://schemas.microsoft.com/office/drawing/2014/main" id="{C52681BE-A860-929A-06FF-C94E9809156B}"/>
                  </a:ext>
                </a:extLst>
              </p:cNvPr>
              <p:cNvSpPr/>
              <p:nvPr/>
            </p:nvSpPr>
            <p:spPr>
              <a:xfrm rot="19246837" flipH="1">
                <a:off x="867634" y="3104366"/>
                <a:ext cx="289367" cy="816890"/>
              </a:xfrm>
              <a:prstGeom prst="roundRect">
                <a:avLst>
                  <a:gd name="adj" fmla="val 50000"/>
                </a:avLst>
              </a:prstGeom>
              <a:solidFill>
                <a:srgbClr val="D35F5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748B3AD4-0578-04D4-8AE8-701D80C8BC55}"/>
                </a:ext>
              </a:extLst>
            </p:cNvPr>
            <p:cNvCxnSpPr/>
            <p:nvPr/>
          </p:nvCxnSpPr>
          <p:spPr>
            <a:xfrm>
              <a:off x="5560869" y="3394904"/>
              <a:ext cx="1551773" cy="2224"/>
            </a:xfrm>
            <a:prstGeom prst="line">
              <a:avLst/>
            </a:prstGeom>
            <a:noFill/>
            <a:ln w="76200" cap="flat" cmpd="sng" algn="ctr">
              <a:solidFill>
                <a:srgbClr val="183C5C"/>
              </a:solidFill>
              <a:prstDash val="solid"/>
              <a:miter lim="800000"/>
            </a:ln>
            <a:effectLst/>
          </p:spPr>
        </p:cxnSp>
        <p:sp>
          <p:nvSpPr>
            <p:cNvPr id="9" name="10-Point Star 42">
              <a:extLst>
                <a:ext uri="{FF2B5EF4-FFF2-40B4-BE49-F238E27FC236}">
                  <a16:creationId xmlns:a16="http://schemas.microsoft.com/office/drawing/2014/main" id="{A0963693-2629-4A18-B6AB-370B47C2033E}"/>
                </a:ext>
              </a:extLst>
            </p:cNvPr>
            <p:cNvSpPr/>
            <p:nvPr/>
          </p:nvSpPr>
          <p:spPr>
            <a:xfrm>
              <a:off x="6946684" y="3118696"/>
              <a:ext cx="520861" cy="552415"/>
            </a:xfrm>
            <a:prstGeom prst="star10">
              <a:avLst>
                <a:gd name="adj" fmla="val 28913"/>
                <a:gd name="hf" fmla="val 105146"/>
              </a:avLst>
            </a:prstGeom>
            <a:solidFill>
              <a:srgbClr val="7B5D2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44">
              <a:extLst>
                <a:ext uri="{FF2B5EF4-FFF2-40B4-BE49-F238E27FC236}">
                  <a16:creationId xmlns:a16="http://schemas.microsoft.com/office/drawing/2014/main" id="{2648DA67-AB67-1C4E-D50F-9CDDF161A757}"/>
                </a:ext>
              </a:extLst>
            </p:cNvPr>
            <p:cNvSpPr/>
            <p:nvPr/>
          </p:nvSpPr>
          <p:spPr>
            <a:xfrm>
              <a:off x="3602388" y="3090622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Antibody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4F4B450F-7858-9EF7-21E1-4636D299F52E}"/>
                </a:ext>
              </a:extLst>
            </p:cNvPr>
            <p:cNvSpPr/>
            <p:nvPr/>
          </p:nvSpPr>
          <p:spPr>
            <a:xfrm>
              <a:off x="5801993" y="3483527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Linker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09B7E63B-0D92-2562-93F5-FDC0F0B0E1E0}"/>
                </a:ext>
              </a:extLst>
            </p:cNvPr>
            <p:cNvSpPr/>
            <p:nvPr/>
          </p:nvSpPr>
          <p:spPr>
            <a:xfrm>
              <a:off x="7352268" y="2913165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Payload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6">
              <a:extLst>
                <a:ext uri="{FF2B5EF4-FFF2-40B4-BE49-F238E27FC236}">
                  <a16:creationId xmlns:a16="http://schemas.microsoft.com/office/drawing/2014/main" id="{55CD74DD-6B81-BFCF-9A4F-FFAB7BB8215C}"/>
                </a:ext>
              </a:extLst>
            </p:cNvPr>
            <p:cNvSpPr/>
            <p:nvPr/>
          </p:nvSpPr>
          <p:spPr>
            <a:xfrm flipH="1">
              <a:off x="767254" y="4146896"/>
              <a:ext cx="4693885" cy="2089741"/>
            </a:xfrm>
            <a:prstGeom prst="roundRect">
              <a:avLst/>
            </a:prstGeom>
            <a:solidFill>
              <a:srgbClr val="2871B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9000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Non-cleavable linkers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Increase ADC stability</a:t>
              </a:r>
            </a:p>
            <a:p>
              <a:pPr marL="285750" marR="0" lvl="0" indent="-2857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Reduced payload membrane permeability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      </a:t>
              </a:r>
              <a:r>
                <a: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No</a:t>
              </a: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bystander effect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Isosceles Triangle 53">
              <a:extLst>
                <a:ext uri="{FF2B5EF4-FFF2-40B4-BE49-F238E27FC236}">
                  <a16:creationId xmlns:a16="http://schemas.microsoft.com/office/drawing/2014/main" id="{C34A634F-2FD7-B1C4-1948-D57E50A6667C}"/>
                </a:ext>
              </a:extLst>
            </p:cNvPr>
            <p:cNvSpPr/>
            <p:nvPr/>
          </p:nvSpPr>
          <p:spPr>
            <a:xfrm>
              <a:off x="5699989" y="3852547"/>
              <a:ext cx="923925" cy="761925"/>
            </a:xfrm>
            <a:prstGeom prst="triangle">
              <a:avLst>
                <a:gd name="adj" fmla="val 53846"/>
              </a:avLst>
            </a:prstGeom>
            <a:solidFill>
              <a:srgbClr val="2871B4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54">
              <a:extLst>
                <a:ext uri="{FF2B5EF4-FFF2-40B4-BE49-F238E27FC236}">
                  <a16:creationId xmlns:a16="http://schemas.microsoft.com/office/drawing/2014/main" id="{38FB58FD-5340-4B3D-FA22-2E369BF6B8B9}"/>
                </a:ext>
              </a:extLst>
            </p:cNvPr>
            <p:cNvSpPr/>
            <p:nvPr/>
          </p:nvSpPr>
          <p:spPr>
            <a:xfrm>
              <a:off x="5264512" y="4428598"/>
              <a:ext cx="1864046" cy="1767149"/>
            </a:xfrm>
            <a:prstGeom prst="ellipse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1E4B9D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9480D63-6D4B-BFB8-BCFF-EE14D36B04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169" y="4745921"/>
              <a:ext cx="1218256" cy="1174229"/>
            </a:xfrm>
            <a:custGeom>
              <a:avLst/>
              <a:gdLst>
                <a:gd name="T0" fmla="*/ 1341669 w 1295"/>
                <a:gd name="T1" fmla="*/ 1141661 h 1289"/>
                <a:gd name="T2" fmla="*/ 1198643 w 1295"/>
                <a:gd name="T3" fmla="*/ 1020009 h 1289"/>
                <a:gd name="T4" fmla="*/ 955286 w 1295"/>
                <a:gd name="T5" fmla="*/ 812056 h 1289"/>
                <a:gd name="T6" fmla="*/ 930736 w 1295"/>
                <a:gd name="T7" fmla="*/ 803738 h 1289"/>
                <a:gd name="T8" fmla="*/ 870964 w 1295"/>
                <a:gd name="T9" fmla="*/ 781903 h 1289"/>
                <a:gd name="T10" fmla="*/ 868830 w 1295"/>
                <a:gd name="T11" fmla="*/ 750710 h 1289"/>
                <a:gd name="T12" fmla="*/ 880571 w 1295"/>
                <a:gd name="T13" fmla="*/ 734073 h 1289"/>
                <a:gd name="T14" fmla="*/ 963825 w 1295"/>
                <a:gd name="T15" fmla="*/ 469973 h 1289"/>
                <a:gd name="T16" fmla="*/ 482446 w 1295"/>
                <a:gd name="T17" fmla="*/ 0 h 1289"/>
                <a:gd name="T18" fmla="*/ 0 w 1295"/>
                <a:gd name="T19" fmla="*/ 469973 h 1289"/>
                <a:gd name="T20" fmla="*/ 482446 w 1295"/>
                <a:gd name="T21" fmla="*/ 938907 h 1289"/>
                <a:gd name="T22" fmla="*/ 743949 w 1295"/>
                <a:gd name="T23" fmla="*/ 864044 h 1289"/>
                <a:gd name="T24" fmla="*/ 751420 w 1295"/>
                <a:gd name="T25" fmla="*/ 858845 h 1289"/>
                <a:gd name="T26" fmla="*/ 752488 w 1295"/>
                <a:gd name="T27" fmla="*/ 858845 h 1289"/>
                <a:gd name="T28" fmla="*/ 762094 w 1295"/>
                <a:gd name="T29" fmla="*/ 851567 h 1289"/>
                <a:gd name="T30" fmla="*/ 807990 w 1295"/>
                <a:gd name="T31" fmla="*/ 854686 h 1289"/>
                <a:gd name="T32" fmla="*/ 826135 w 1295"/>
                <a:gd name="T33" fmla="*/ 903555 h 1289"/>
                <a:gd name="T34" fmla="*/ 838944 w 1295"/>
                <a:gd name="T35" fmla="*/ 935788 h 1289"/>
                <a:gd name="T36" fmla="*/ 1183700 w 1295"/>
                <a:gd name="T37" fmla="*/ 1318421 h 1289"/>
                <a:gd name="T38" fmla="*/ 1237068 w 1295"/>
                <a:gd name="T39" fmla="*/ 1335057 h 1289"/>
                <a:gd name="T40" fmla="*/ 1364084 w 1295"/>
                <a:gd name="T41" fmla="*/ 1227961 h 1289"/>
                <a:gd name="T42" fmla="*/ 1341669 w 1295"/>
                <a:gd name="T43" fmla="*/ 1141661 h 1289"/>
                <a:gd name="T44" fmla="*/ 96062 w 1295"/>
                <a:gd name="T45" fmla="*/ 469973 h 1289"/>
                <a:gd name="T46" fmla="*/ 482446 w 1295"/>
                <a:gd name="T47" fmla="*/ 93579 h 1289"/>
                <a:gd name="T48" fmla="*/ 867762 w 1295"/>
                <a:gd name="T49" fmla="*/ 469973 h 1289"/>
                <a:gd name="T50" fmla="*/ 482446 w 1295"/>
                <a:gd name="T51" fmla="*/ 845328 h 1289"/>
                <a:gd name="T52" fmla="*/ 96062 w 1295"/>
                <a:gd name="T53" fmla="*/ 469973 h 12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295" h="1289">
                  <a:moveTo>
                    <a:pt x="1257" y="1098"/>
                  </a:moveTo>
                  <a:cubicBezTo>
                    <a:pt x="1212" y="1059"/>
                    <a:pt x="1168" y="1020"/>
                    <a:pt x="1123" y="981"/>
                  </a:cubicBezTo>
                  <a:cubicBezTo>
                    <a:pt x="1047" y="914"/>
                    <a:pt x="971" y="847"/>
                    <a:pt x="895" y="781"/>
                  </a:cubicBezTo>
                  <a:cubicBezTo>
                    <a:pt x="889" y="776"/>
                    <a:pt x="878" y="770"/>
                    <a:pt x="872" y="773"/>
                  </a:cubicBezTo>
                  <a:cubicBezTo>
                    <a:pt x="846" y="783"/>
                    <a:pt x="832" y="768"/>
                    <a:pt x="816" y="752"/>
                  </a:cubicBezTo>
                  <a:cubicBezTo>
                    <a:pt x="805" y="741"/>
                    <a:pt x="805" y="734"/>
                    <a:pt x="814" y="722"/>
                  </a:cubicBezTo>
                  <a:cubicBezTo>
                    <a:pt x="817" y="717"/>
                    <a:pt x="821" y="712"/>
                    <a:pt x="825" y="706"/>
                  </a:cubicBezTo>
                  <a:cubicBezTo>
                    <a:pt x="874" y="634"/>
                    <a:pt x="903" y="546"/>
                    <a:pt x="903" y="452"/>
                  </a:cubicBezTo>
                  <a:cubicBezTo>
                    <a:pt x="903" y="202"/>
                    <a:pt x="701" y="0"/>
                    <a:pt x="452" y="0"/>
                  </a:cubicBezTo>
                  <a:cubicBezTo>
                    <a:pt x="202" y="0"/>
                    <a:pt x="0" y="202"/>
                    <a:pt x="0" y="452"/>
                  </a:cubicBezTo>
                  <a:cubicBezTo>
                    <a:pt x="0" y="701"/>
                    <a:pt x="202" y="903"/>
                    <a:pt x="452" y="903"/>
                  </a:cubicBezTo>
                  <a:cubicBezTo>
                    <a:pt x="542" y="903"/>
                    <a:pt x="626" y="877"/>
                    <a:pt x="697" y="831"/>
                  </a:cubicBezTo>
                  <a:cubicBezTo>
                    <a:pt x="699" y="829"/>
                    <a:pt x="702" y="828"/>
                    <a:pt x="704" y="826"/>
                  </a:cubicBezTo>
                  <a:cubicBezTo>
                    <a:pt x="704" y="826"/>
                    <a:pt x="704" y="826"/>
                    <a:pt x="705" y="826"/>
                  </a:cubicBezTo>
                  <a:cubicBezTo>
                    <a:pt x="708" y="824"/>
                    <a:pt x="711" y="822"/>
                    <a:pt x="714" y="819"/>
                  </a:cubicBezTo>
                  <a:cubicBezTo>
                    <a:pt x="732" y="807"/>
                    <a:pt x="742" y="805"/>
                    <a:pt x="757" y="822"/>
                  </a:cubicBezTo>
                  <a:cubicBezTo>
                    <a:pt x="769" y="836"/>
                    <a:pt x="781" y="847"/>
                    <a:pt x="774" y="869"/>
                  </a:cubicBezTo>
                  <a:cubicBezTo>
                    <a:pt x="771" y="877"/>
                    <a:pt x="779" y="892"/>
                    <a:pt x="786" y="900"/>
                  </a:cubicBezTo>
                  <a:cubicBezTo>
                    <a:pt x="893" y="1023"/>
                    <a:pt x="1001" y="1146"/>
                    <a:pt x="1109" y="1268"/>
                  </a:cubicBezTo>
                  <a:cubicBezTo>
                    <a:pt x="1122" y="1284"/>
                    <a:pt x="1139" y="1289"/>
                    <a:pt x="1159" y="1284"/>
                  </a:cubicBezTo>
                  <a:cubicBezTo>
                    <a:pt x="1216" y="1270"/>
                    <a:pt x="1256" y="1234"/>
                    <a:pt x="1278" y="1181"/>
                  </a:cubicBezTo>
                  <a:cubicBezTo>
                    <a:pt x="1295" y="1141"/>
                    <a:pt x="1290" y="1127"/>
                    <a:pt x="1257" y="1098"/>
                  </a:cubicBezTo>
                  <a:close/>
                  <a:moveTo>
                    <a:pt x="90" y="452"/>
                  </a:moveTo>
                  <a:cubicBezTo>
                    <a:pt x="90" y="252"/>
                    <a:pt x="252" y="90"/>
                    <a:pt x="452" y="90"/>
                  </a:cubicBezTo>
                  <a:cubicBezTo>
                    <a:pt x="651" y="90"/>
                    <a:pt x="813" y="252"/>
                    <a:pt x="813" y="452"/>
                  </a:cubicBezTo>
                  <a:cubicBezTo>
                    <a:pt x="813" y="651"/>
                    <a:pt x="651" y="813"/>
                    <a:pt x="452" y="813"/>
                  </a:cubicBezTo>
                  <a:cubicBezTo>
                    <a:pt x="252" y="813"/>
                    <a:pt x="90" y="651"/>
                    <a:pt x="90" y="452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515801D-1EB2-340C-B1D6-0F93FF55DABC}"/>
              </a:ext>
            </a:extLst>
          </p:cNvPr>
          <p:cNvSpPr txBox="1"/>
          <p:nvPr/>
        </p:nvSpPr>
        <p:spPr>
          <a:xfrm>
            <a:off x="124854" y="6346241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Díaz-Rodríguez E, et al. Cancers. 2022;14:154</a:t>
            </a:r>
          </a:p>
          <a:p>
            <a:r>
              <a:rPr lang="en-GB" sz="1200" dirty="0" err="1"/>
              <a:t>Su</a:t>
            </a:r>
            <a:r>
              <a:rPr lang="en-GB" sz="1200" dirty="0"/>
              <a:t> , et al. Acta Pharmaceutica </a:t>
            </a:r>
            <a:r>
              <a:rPr lang="en-GB" sz="1200" dirty="0" err="1"/>
              <a:t>Sinica</a:t>
            </a:r>
            <a:r>
              <a:rPr lang="en-GB" sz="1200" dirty="0"/>
              <a:t>. 2021;11(12):3889–3907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50A086-5083-DBE6-28A6-3C295D448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89" y="1120705"/>
            <a:ext cx="3121994" cy="3198521"/>
          </a:xfrm>
        </p:spPr>
        <p:txBody>
          <a:bodyPr>
            <a:noAutofit/>
          </a:bodyPr>
          <a:lstStyle/>
          <a:p>
            <a:r>
              <a:rPr lang="en-GB" sz="1400" dirty="0">
                <a:latin typeface="+mj-lt"/>
              </a:rPr>
              <a:t>ADCs with a non-cleavable linker must be internalised by the target cell to be degraded before release of the drug.</a:t>
            </a:r>
          </a:p>
          <a:p>
            <a:r>
              <a:rPr lang="en-GB" sz="1400" dirty="0">
                <a:latin typeface="+mj-lt"/>
              </a:rPr>
              <a:t>No efficient bystander effect because of less quantity of payload released.</a:t>
            </a:r>
          </a:p>
          <a:p>
            <a:r>
              <a:rPr lang="en-GB" sz="1400" dirty="0">
                <a:latin typeface="+mj-lt"/>
              </a:rPr>
              <a:t>Non-cleavable ADCs are primarily effective against the target antigen-expressing cell after internalisation and are best suited to treat cancers that have high and homogenous expression of the target antigen.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224E1-A58A-A71F-2768-A09F45379A78}"/>
              </a:ext>
            </a:extLst>
          </p:cNvPr>
          <p:cNvSpPr txBox="1">
            <a:spLocks/>
          </p:cNvSpPr>
          <p:nvPr/>
        </p:nvSpPr>
        <p:spPr>
          <a:xfrm>
            <a:off x="8255897" y="1120705"/>
            <a:ext cx="3936103" cy="2562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400" dirty="0">
                <a:latin typeface="+mj-lt"/>
              </a:rPr>
              <a:t>ADCs with a cleavable linker can be cleaved at a defined pH range or by specific proteases to release the free drug.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latin typeface="+mj-lt"/>
              </a:rPr>
              <a:t>The resulting free drug can directly kill the target cell and can diffuse out of the target cell to cause bystander killing.</a:t>
            </a:r>
          </a:p>
          <a:p>
            <a:r>
              <a:rPr lang="en-GB" sz="1400" dirty="0">
                <a:latin typeface="+mj-lt"/>
              </a:rPr>
              <a:t>Depending on the linker type and drug combination, non-internalising ADCs may have additional advantages by exploiting features of the </a:t>
            </a:r>
            <a:r>
              <a:rPr lang="en-GB" sz="1400" dirty="0" err="1">
                <a:latin typeface="+mj-lt"/>
              </a:rPr>
              <a:t>tumor</a:t>
            </a:r>
            <a:r>
              <a:rPr lang="en-GB" sz="1400" dirty="0">
                <a:latin typeface="+mj-lt"/>
              </a:rPr>
              <a:t> microenvironment such as hypoxia, acidity, abundance of both active extracellular proteases and protease-rich tumour-infiltrating myeloid cells. </a:t>
            </a:r>
          </a:p>
        </p:txBody>
      </p:sp>
    </p:spTree>
    <p:extLst>
      <p:ext uri="{BB962C8B-B14F-4D97-AF65-F5344CB8AC3E}">
        <p14:creationId xmlns:p14="http://schemas.microsoft.com/office/powerpoint/2010/main" val="9124263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in Master — Green">
  <a:themeElements>
    <a:clrScheme name="Seagen 3">
      <a:dk1>
        <a:srgbClr val="000000"/>
      </a:dk1>
      <a:lt1>
        <a:srgbClr val="FFFFFF"/>
      </a:lt1>
      <a:dk2>
        <a:srgbClr val="000000"/>
      </a:dk2>
      <a:lt2>
        <a:srgbClr val="EEF6E8"/>
      </a:lt2>
      <a:accent1>
        <a:srgbClr val="008751"/>
      </a:accent1>
      <a:accent2>
        <a:srgbClr val="67277F"/>
      </a:accent2>
      <a:accent3>
        <a:srgbClr val="2497CB"/>
      </a:accent3>
      <a:accent4>
        <a:srgbClr val="202E3C"/>
      </a:accent4>
      <a:accent5>
        <a:srgbClr val="70AD4F"/>
      </a:accent5>
      <a:accent6>
        <a:srgbClr val="E36C24"/>
      </a:accent6>
      <a:hlink>
        <a:srgbClr val="00823D"/>
      </a:hlink>
      <a:folHlink>
        <a:srgbClr val="00885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agen 2020 PowerPoint Template_M" id="{CDE022B9-9597-824A-954F-DE8F9D406C74}" vid="{0012F374-5BE2-8D44-9BB1-CFBFB625BC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931</Words>
  <Application>Microsoft Macintosh PowerPoint</Application>
  <PresentationFormat>Widescreen</PresentationFormat>
  <Paragraphs>101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</vt:lpstr>
      <vt:lpstr>Main Master — Green</vt:lpstr>
      <vt:lpstr>Antibody Drug Conjugates: due generazioni a confronto</vt:lpstr>
      <vt:lpstr>Ideal characteristics in each component of ADC design.</vt:lpstr>
      <vt:lpstr>ADC mechanism of action</vt:lpstr>
      <vt:lpstr>The linker connects the antibody and the cytotoxic payload and is a key component in the function of ADCs</vt:lpstr>
      <vt:lpstr>Design and Synthesis of Linkers for ADCs</vt:lpstr>
      <vt:lpstr>PowerPoint Presentation</vt:lpstr>
      <vt:lpstr>Linker Technologies</vt:lpstr>
      <vt:lpstr>PowerPoint Presentation</vt:lpstr>
      <vt:lpstr> Optimised linker design maintains ADC stability in circulation while allowing payload release in tumour cell </vt:lpstr>
      <vt:lpstr>PowerPoint Presentation</vt:lpstr>
      <vt:lpstr> Examples of ADCs: differ following payload release </vt:lpstr>
      <vt:lpstr>ADC-induced hematological toxicity</vt:lpstr>
      <vt:lpstr>ADC-induced hematological toxicity</vt:lpstr>
      <vt:lpstr>ADC-induced neuropaty and hepatic toxicity</vt:lpstr>
      <vt:lpstr>Mechanisms of drug-induced pulmonary toxicity</vt:lpstr>
      <vt:lpstr>Timing of onset of DILD with each drug class</vt:lpstr>
      <vt:lpstr>ADC-induced ocular toxicity (keratopathy)</vt:lpstr>
      <vt:lpstr>ADCs: development of resistance</vt:lpstr>
      <vt:lpstr>Emerging mechanisms of ADC resistance</vt:lpstr>
      <vt:lpstr>Final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Antibody Drug Conjugates: due generazioni a confronto</dc:title>
  <dc:creator>Massimiliano de Micco</dc:creator>
  <cp:lastModifiedBy>Marzia Del Re</cp:lastModifiedBy>
  <cp:revision>5</cp:revision>
  <dcterms:created xsi:type="dcterms:W3CDTF">2023-10-18T15:35:20Z</dcterms:created>
  <dcterms:modified xsi:type="dcterms:W3CDTF">2023-10-19T09:31:07Z</dcterms:modified>
</cp:coreProperties>
</file>