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261" r:id="rId3"/>
    <p:sldId id="262" r:id="rId4"/>
    <p:sldId id="263" r:id="rId5"/>
    <p:sldId id="264" r:id="rId6"/>
    <p:sldId id="265" r:id="rId7"/>
    <p:sldId id="259" r:id="rId8"/>
    <p:sldId id="256" r:id="rId9"/>
    <p:sldId id="381" r:id="rId10"/>
    <p:sldId id="383" r:id="rId11"/>
    <p:sldId id="355" r:id="rId12"/>
    <p:sldId id="345" r:id="rId13"/>
    <p:sldId id="347" r:id="rId14"/>
    <p:sldId id="276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369" r:id="rId24"/>
    <p:sldId id="368" r:id="rId25"/>
    <p:sldId id="386" r:id="rId26"/>
    <p:sldId id="385" r:id="rId27"/>
    <p:sldId id="384" r:id="rId28"/>
    <p:sldId id="319" r:id="rId29"/>
    <p:sldId id="3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 showGuides="1">
      <p:cViewPr varScale="1">
        <p:scale>
          <a:sx n="96" d="100"/>
          <a:sy n="96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82315-2897-4C7A-BDDF-2E16259AE0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F5725-4853-49CD-9B08-656DD6E331F0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it-IT" dirty="0"/>
            <a:t>Lista quali e quantitativa CRR </a:t>
          </a:r>
          <a:endParaRPr lang="en-US" dirty="0"/>
        </a:p>
      </dgm:t>
    </dgm:pt>
    <dgm:pt modelId="{841DA238-CB46-4F95-B05D-BCEA1558D46D}" type="parTrans" cxnId="{1C161204-0440-442B-9A9C-E12326C9A6AF}">
      <dgm:prSet/>
      <dgm:spPr/>
      <dgm:t>
        <a:bodyPr/>
        <a:lstStyle/>
        <a:p>
          <a:endParaRPr lang="en-US"/>
        </a:p>
      </dgm:t>
    </dgm:pt>
    <dgm:pt modelId="{05FC6BC6-96F6-4710-888D-8E82176DBC12}" type="sibTrans" cxnId="{1C161204-0440-442B-9A9C-E12326C9A6AF}">
      <dgm:prSet/>
      <dgm:spPr/>
      <dgm:t>
        <a:bodyPr/>
        <a:lstStyle/>
        <a:p>
          <a:endParaRPr lang="en-US"/>
        </a:p>
      </dgm:t>
    </dgm:pt>
    <dgm:pt modelId="{CD581E41-1FE5-4297-8ED1-A8EEB5AE3D4A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it-IT" dirty="0"/>
            <a:t>Corretta allocazione</a:t>
          </a:r>
          <a:r>
            <a:rPr lang="it-IT" b="0" dirty="0"/>
            <a:t> degli antidoti</a:t>
          </a:r>
          <a:endParaRPr lang="en-US" dirty="0"/>
        </a:p>
      </dgm:t>
    </dgm:pt>
    <dgm:pt modelId="{455B91AC-ADF2-4820-A4C4-0C7E254FD55C}" type="parTrans" cxnId="{9032480A-E2F3-4BBD-95A1-A86F545EF652}">
      <dgm:prSet/>
      <dgm:spPr/>
      <dgm:t>
        <a:bodyPr/>
        <a:lstStyle/>
        <a:p>
          <a:endParaRPr lang="en-US"/>
        </a:p>
      </dgm:t>
    </dgm:pt>
    <dgm:pt modelId="{2AFC224E-F95C-4159-B136-4CA08E40B6DA}" type="sibTrans" cxnId="{9032480A-E2F3-4BBD-95A1-A86F545EF652}">
      <dgm:prSet/>
      <dgm:spPr/>
      <dgm:t>
        <a:bodyPr/>
        <a:lstStyle/>
        <a:p>
          <a:endParaRPr lang="en-US"/>
        </a:p>
      </dgm:t>
    </dgm:pt>
    <dgm:pt modelId="{EA210847-D795-49B5-8937-9E26A19BE675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it-IT" dirty="0"/>
            <a:t>Prontuario antidoti</a:t>
          </a:r>
          <a:endParaRPr lang="en-US" dirty="0"/>
        </a:p>
      </dgm:t>
    </dgm:pt>
    <dgm:pt modelId="{729238EC-3EFC-4557-9AC3-543D4BD89A40}" type="parTrans" cxnId="{CE609F84-76B7-462E-8756-A75820E646E6}">
      <dgm:prSet/>
      <dgm:spPr/>
      <dgm:t>
        <a:bodyPr/>
        <a:lstStyle/>
        <a:p>
          <a:endParaRPr lang="en-US"/>
        </a:p>
      </dgm:t>
    </dgm:pt>
    <dgm:pt modelId="{E3A45C21-AFB4-407B-8AD7-4B105E724181}" type="sibTrans" cxnId="{CE609F84-76B7-462E-8756-A75820E646E6}">
      <dgm:prSet/>
      <dgm:spPr/>
      <dgm:t>
        <a:bodyPr/>
        <a:lstStyle/>
        <a:p>
          <a:endParaRPr lang="en-US"/>
        </a:p>
      </dgm:t>
    </dgm:pt>
    <dgm:pt modelId="{D65F4557-9B92-4A11-8E35-0BF9981F9D3F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it-IT" dirty="0"/>
            <a:t>Corretto impiego </a:t>
          </a:r>
          <a:endParaRPr lang="en-US" dirty="0"/>
        </a:p>
      </dgm:t>
    </dgm:pt>
    <dgm:pt modelId="{4E0E5CE5-1B48-4AEE-B3B7-BD71084947BA}" type="parTrans" cxnId="{7F42BB00-89F8-4273-B3E1-42A1283A2F03}">
      <dgm:prSet/>
      <dgm:spPr/>
      <dgm:t>
        <a:bodyPr/>
        <a:lstStyle/>
        <a:p>
          <a:endParaRPr lang="en-US"/>
        </a:p>
      </dgm:t>
    </dgm:pt>
    <dgm:pt modelId="{02557568-1BCF-4360-90CF-47839C7F587A}" type="sibTrans" cxnId="{7F42BB00-89F8-4273-B3E1-42A1283A2F03}">
      <dgm:prSet/>
      <dgm:spPr/>
      <dgm:t>
        <a:bodyPr/>
        <a:lstStyle/>
        <a:p>
          <a:endParaRPr lang="en-US"/>
        </a:p>
      </dgm:t>
    </dgm:pt>
    <dgm:pt modelId="{A13D1AAA-E273-0445-80FB-1CAD9F33B003}" type="pres">
      <dgm:prSet presAssocID="{63682315-2897-4C7A-BDDF-2E16259AE0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134498B-8F81-C541-BA57-186A7EC290A6}" type="pres">
      <dgm:prSet presAssocID="{B86F5725-4853-49CD-9B08-656DD6E331F0}" presName="hierRoot1" presStyleCnt="0"/>
      <dgm:spPr/>
    </dgm:pt>
    <dgm:pt modelId="{977ACCAB-EE8F-CC47-AF6D-E78CD9061495}" type="pres">
      <dgm:prSet presAssocID="{B86F5725-4853-49CD-9B08-656DD6E331F0}" presName="composite" presStyleCnt="0"/>
      <dgm:spPr/>
    </dgm:pt>
    <dgm:pt modelId="{460AF7E8-22AE-BA4E-9936-13E0303A8472}" type="pres">
      <dgm:prSet presAssocID="{B86F5725-4853-49CD-9B08-656DD6E331F0}" presName="background" presStyleLbl="node0" presStyleIdx="0" presStyleCnt="4"/>
      <dgm:spPr>
        <a:solidFill>
          <a:srgbClr val="00B050"/>
        </a:solidFill>
      </dgm:spPr>
    </dgm:pt>
    <dgm:pt modelId="{41375178-7ADA-7541-BC16-2C437569201F}" type="pres">
      <dgm:prSet presAssocID="{B86F5725-4853-49CD-9B08-656DD6E331F0}" presName="text" presStyleLbl="fgAcc0" presStyleIdx="0" presStyleCnt="4">
        <dgm:presLayoutVars>
          <dgm:chPref val="3"/>
        </dgm:presLayoutVars>
      </dgm:prSet>
      <dgm:spPr/>
    </dgm:pt>
    <dgm:pt modelId="{27FEE313-D0DF-864C-A376-18712F05D967}" type="pres">
      <dgm:prSet presAssocID="{B86F5725-4853-49CD-9B08-656DD6E331F0}" presName="hierChild2" presStyleCnt="0"/>
      <dgm:spPr/>
    </dgm:pt>
    <dgm:pt modelId="{828B1639-95DC-1740-B05D-329F252E2796}" type="pres">
      <dgm:prSet presAssocID="{CD581E41-1FE5-4297-8ED1-A8EEB5AE3D4A}" presName="hierRoot1" presStyleCnt="0"/>
      <dgm:spPr/>
    </dgm:pt>
    <dgm:pt modelId="{21231A7D-5C25-2945-99F7-FC6A00FE23D1}" type="pres">
      <dgm:prSet presAssocID="{CD581E41-1FE5-4297-8ED1-A8EEB5AE3D4A}" presName="composite" presStyleCnt="0"/>
      <dgm:spPr/>
    </dgm:pt>
    <dgm:pt modelId="{15C1A475-125D-1A45-AF02-55D012CC83DA}" type="pres">
      <dgm:prSet presAssocID="{CD581E41-1FE5-4297-8ED1-A8EEB5AE3D4A}" presName="background" presStyleLbl="node0" presStyleIdx="1" presStyleCnt="4"/>
      <dgm:spPr>
        <a:solidFill>
          <a:srgbClr val="00B050"/>
        </a:solidFill>
      </dgm:spPr>
    </dgm:pt>
    <dgm:pt modelId="{D3432C91-D373-8E48-B439-6B43509C77AD}" type="pres">
      <dgm:prSet presAssocID="{CD581E41-1FE5-4297-8ED1-A8EEB5AE3D4A}" presName="text" presStyleLbl="fgAcc0" presStyleIdx="1" presStyleCnt="4">
        <dgm:presLayoutVars>
          <dgm:chPref val="3"/>
        </dgm:presLayoutVars>
      </dgm:prSet>
      <dgm:spPr/>
    </dgm:pt>
    <dgm:pt modelId="{5426FC78-B166-E344-9005-22513F84D1B2}" type="pres">
      <dgm:prSet presAssocID="{CD581E41-1FE5-4297-8ED1-A8EEB5AE3D4A}" presName="hierChild2" presStyleCnt="0"/>
      <dgm:spPr/>
    </dgm:pt>
    <dgm:pt modelId="{7F818480-DEF7-7149-A3D3-7BA67E3A0B5A}" type="pres">
      <dgm:prSet presAssocID="{EA210847-D795-49B5-8937-9E26A19BE675}" presName="hierRoot1" presStyleCnt="0"/>
      <dgm:spPr/>
    </dgm:pt>
    <dgm:pt modelId="{D3938112-A9AD-CD4D-A3BE-55A263E9EDEB}" type="pres">
      <dgm:prSet presAssocID="{EA210847-D795-49B5-8937-9E26A19BE675}" presName="composite" presStyleCnt="0"/>
      <dgm:spPr/>
    </dgm:pt>
    <dgm:pt modelId="{A8E9171B-41CB-C749-8A7E-95B1568C7D39}" type="pres">
      <dgm:prSet presAssocID="{EA210847-D795-49B5-8937-9E26A19BE675}" presName="background" presStyleLbl="node0" presStyleIdx="2" presStyleCnt="4"/>
      <dgm:spPr>
        <a:solidFill>
          <a:srgbClr val="00B050"/>
        </a:solidFill>
        <a:ln>
          <a:solidFill>
            <a:schemeClr val="accent5">
              <a:lumMod val="75000"/>
            </a:schemeClr>
          </a:solidFill>
        </a:ln>
      </dgm:spPr>
    </dgm:pt>
    <dgm:pt modelId="{B1EEB4BD-F673-8945-BAB1-F6E259A2A413}" type="pres">
      <dgm:prSet presAssocID="{EA210847-D795-49B5-8937-9E26A19BE675}" presName="text" presStyleLbl="fgAcc0" presStyleIdx="2" presStyleCnt="4">
        <dgm:presLayoutVars>
          <dgm:chPref val="3"/>
        </dgm:presLayoutVars>
      </dgm:prSet>
      <dgm:spPr/>
    </dgm:pt>
    <dgm:pt modelId="{9DBF7316-A699-F340-A8A3-88BB9209E336}" type="pres">
      <dgm:prSet presAssocID="{EA210847-D795-49B5-8937-9E26A19BE675}" presName="hierChild2" presStyleCnt="0"/>
      <dgm:spPr/>
    </dgm:pt>
    <dgm:pt modelId="{79463200-AA94-674C-8462-C9A865960CE0}" type="pres">
      <dgm:prSet presAssocID="{D65F4557-9B92-4A11-8E35-0BF9981F9D3F}" presName="hierRoot1" presStyleCnt="0"/>
      <dgm:spPr/>
    </dgm:pt>
    <dgm:pt modelId="{7B7C3C76-D1C4-5645-ABE0-D837E3B0BB39}" type="pres">
      <dgm:prSet presAssocID="{D65F4557-9B92-4A11-8E35-0BF9981F9D3F}" presName="composite" presStyleCnt="0"/>
      <dgm:spPr/>
    </dgm:pt>
    <dgm:pt modelId="{0D6359C6-1AE2-2B40-9A73-9AF1E2E21BDA}" type="pres">
      <dgm:prSet presAssocID="{D65F4557-9B92-4A11-8E35-0BF9981F9D3F}" presName="background" presStyleLbl="node0" presStyleIdx="3" presStyleCnt="4"/>
      <dgm:spPr>
        <a:solidFill>
          <a:srgbClr val="00B050"/>
        </a:solidFill>
      </dgm:spPr>
    </dgm:pt>
    <dgm:pt modelId="{A48BFBD2-DBB1-0948-B6EE-93EA7B27266A}" type="pres">
      <dgm:prSet presAssocID="{D65F4557-9B92-4A11-8E35-0BF9981F9D3F}" presName="text" presStyleLbl="fgAcc0" presStyleIdx="3" presStyleCnt="4">
        <dgm:presLayoutVars>
          <dgm:chPref val="3"/>
        </dgm:presLayoutVars>
      </dgm:prSet>
      <dgm:spPr/>
    </dgm:pt>
    <dgm:pt modelId="{AE73EFE4-FFCA-9749-A3C2-415418013883}" type="pres">
      <dgm:prSet presAssocID="{D65F4557-9B92-4A11-8E35-0BF9981F9D3F}" presName="hierChild2" presStyleCnt="0"/>
      <dgm:spPr/>
    </dgm:pt>
  </dgm:ptLst>
  <dgm:cxnLst>
    <dgm:cxn modelId="{7F42BB00-89F8-4273-B3E1-42A1283A2F03}" srcId="{63682315-2897-4C7A-BDDF-2E16259AE03B}" destId="{D65F4557-9B92-4A11-8E35-0BF9981F9D3F}" srcOrd="3" destOrd="0" parTransId="{4E0E5CE5-1B48-4AEE-B3B7-BD71084947BA}" sibTransId="{02557568-1BCF-4360-90CF-47839C7F587A}"/>
    <dgm:cxn modelId="{1C161204-0440-442B-9A9C-E12326C9A6AF}" srcId="{63682315-2897-4C7A-BDDF-2E16259AE03B}" destId="{B86F5725-4853-49CD-9B08-656DD6E331F0}" srcOrd="0" destOrd="0" parTransId="{841DA238-CB46-4F95-B05D-BCEA1558D46D}" sibTransId="{05FC6BC6-96F6-4710-888D-8E82176DBC12}"/>
    <dgm:cxn modelId="{77D7FC05-965D-45E3-8EFE-F8EE1FE394B5}" type="presOf" srcId="{B86F5725-4853-49CD-9B08-656DD6E331F0}" destId="{41375178-7ADA-7541-BC16-2C437569201F}" srcOrd="0" destOrd="0" presId="urn:microsoft.com/office/officeart/2005/8/layout/hierarchy1"/>
    <dgm:cxn modelId="{4683470A-A77F-4E6B-AEBE-DFA33EADAD1D}" type="presOf" srcId="{63682315-2897-4C7A-BDDF-2E16259AE03B}" destId="{A13D1AAA-E273-0445-80FB-1CAD9F33B003}" srcOrd="0" destOrd="0" presId="urn:microsoft.com/office/officeart/2005/8/layout/hierarchy1"/>
    <dgm:cxn modelId="{9032480A-E2F3-4BBD-95A1-A86F545EF652}" srcId="{63682315-2897-4C7A-BDDF-2E16259AE03B}" destId="{CD581E41-1FE5-4297-8ED1-A8EEB5AE3D4A}" srcOrd="1" destOrd="0" parTransId="{455B91AC-ADF2-4820-A4C4-0C7E254FD55C}" sibTransId="{2AFC224E-F95C-4159-B136-4CA08E40B6DA}"/>
    <dgm:cxn modelId="{92780F2D-382F-47F9-B827-1C81CFE0F1A5}" type="presOf" srcId="{EA210847-D795-49B5-8937-9E26A19BE675}" destId="{B1EEB4BD-F673-8945-BAB1-F6E259A2A413}" srcOrd="0" destOrd="0" presId="urn:microsoft.com/office/officeart/2005/8/layout/hierarchy1"/>
    <dgm:cxn modelId="{374CA17F-85AC-40C7-9B3A-C19B07E63740}" type="presOf" srcId="{CD581E41-1FE5-4297-8ED1-A8EEB5AE3D4A}" destId="{D3432C91-D373-8E48-B439-6B43509C77AD}" srcOrd="0" destOrd="0" presId="urn:microsoft.com/office/officeart/2005/8/layout/hierarchy1"/>
    <dgm:cxn modelId="{CE609F84-76B7-462E-8756-A75820E646E6}" srcId="{63682315-2897-4C7A-BDDF-2E16259AE03B}" destId="{EA210847-D795-49B5-8937-9E26A19BE675}" srcOrd="2" destOrd="0" parTransId="{729238EC-3EFC-4557-9AC3-543D4BD89A40}" sibTransId="{E3A45C21-AFB4-407B-8AD7-4B105E724181}"/>
    <dgm:cxn modelId="{AA5AA0CC-F4B9-4825-AA3F-7E0442BC9459}" type="presOf" srcId="{D65F4557-9B92-4A11-8E35-0BF9981F9D3F}" destId="{A48BFBD2-DBB1-0948-B6EE-93EA7B27266A}" srcOrd="0" destOrd="0" presId="urn:microsoft.com/office/officeart/2005/8/layout/hierarchy1"/>
    <dgm:cxn modelId="{770C7120-8E4F-41B8-B2CE-5B3BDA70172B}" type="presParOf" srcId="{A13D1AAA-E273-0445-80FB-1CAD9F33B003}" destId="{A134498B-8F81-C541-BA57-186A7EC290A6}" srcOrd="0" destOrd="0" presId="urn:microsoft.com/office/officeart/2005/8/layout/hierarchy1"/>
    <dgm:cxn modelId="{09DC7F90-FDE9-4A41-A620-462252EF145A}" type="presParOf" srcId="{A134498B-8F81-C541-BA57-186A7EC290A6}" destId="{977ACCAB-EE8F-CC47-AF6D-E78CD9061495}" srcOrd="0" destOrd="0" presId="urn:microsoft.com/office/officeart/2005/8/layout/hierarchy1"/>
    <dgm:cxn modelId="{EE1ACC7F-CF56-4A4E-9AB4-E93DB56A67FD}" type="presParOf" srcId="{977ACCAB-EE8F-CC47-AF6D-E78CD9061495}" destId="{460AF7E8-22AE-BA4E-9936-13E0303A8472}" srcOrd="0" destOrd="0" presId="urn:microsoft.com/office/officeart/2005/8/layout/hierarchy1"/>
    <dgm:cxn modelId="{A934E967-FCC0-487C-9E9C-B5600B2465F6}" type="presParOf" srcId="{977ACCAB-EE8F-CC47-AF6D-E78CD9061495}" destId="{41375178-7ADA-7541-BC16-2C437569201F}" srcOrd="1" destOrd="0" presId="urn:microsoft.com/office/officeart/2005/8/layout/hierarchy1"/>
    <dgm:cxn modelId="{77BAFA0E-3189-47C5-84E9-20EE497DE930}" type="presParOf" srcId="{A134498B-8F81-C541-BA57-186A7EC290A6}" destId="{27FEE313-D0DF-864C-A376-18712F05D967}" srcOrd="1" destOrd="0" presId="urn:microsoft.com/office/officeart/2005/8/layout/hierarchy1"/>
    <dgm:cxn modelId="{DC04156A-3647-40A4-964F-A595280CB7A1}" type="presParOf" srcId="{A13D1AAA-E273-0445-80FB-1CAD9F33B003}" destId="{828B1639-95DC-1740-B05D-329F252E2796}" srcOrd="1" destOrd="0" presId="urn:microsoft.com/office/officeart/2005/8/layout/hierarchy1"/>
    <dgm:cxn modelId="{EF0E1F50-B2ED-4C31-B5B8-27133045058D}" type="presParOf" srcId="{828B1639-95DC-1740-B05D-329F252E2796}" destId="{21231A7D-5C25-2945-99F7-FC6A00FE23D1}" srcOrd="0" destOrd="0" presId="urn:microsoft.com/office/officeart/2005/8/layout/hierarchy1"/>
    <dgm:cxn modelId="{24D832FB-A0EB-4483-8A74-C15A4D807756}" type="presParOf" srcId="{21231A7D-5C25-2945-99F7-FC6A00FE23D1}" destId="{15C1A475-125D-1A45-AF02-55D012CC83DA}" srcOrd="0" destOrd="0" presId="urn:microsoft.com/office/officeart/2005/8/layout/hierarchy1"/>
    <dgm:cxn modelId="{BD49F6D7-E4FD-4263-81B0-5B06085A5367}" type="presParOf" srcId="{21231A7D-5C25-2945-99F7-FC6A00FE23D1}" destId="{D3432C91-D373-8E48-B439-6B43509C77AD}" srcOrd="1" destOrd="0" presId="urn:microsoft.com/office/officeart/2005/8/layout/hierarchy1"/>
    <dgm:cxn modelId="{E4B220AC-A503-4C0B-8159-233439B96D1B}" type="presParOf" srcId="{828B1639-95DC-1740-B05D-329F252E2796}" destId="{5426FC78-B166-E344-9005-22513F84D1B2}" srcOrd="1" destOrd="0" presId="urn:microsoft.com/office/officeart/2005/8/layout/hierarchy1"/>
    <dgm:cxn modelId="{DA81DE6A-E09D-4DE6-9948-ACAC87414FAA}" type="presParOf" srcId="{A13D1AAA-E273-0445-80FB-1CAD9F33B003}" destId="{7F818480-DEF7-7149-A3D3-7BA67E3A0B5A}" srcOrd="2" destOrd="0" presId="urn:microsoft.com/office/officeart/2005/8/layout/hierarchy1"/>
    <dgm:cxn modelId="{64ED32FE-7DCC-4BB9-B719-1D62E72CCBDC}" type="presParOf" srcId="{7F818480-DEF7-7149-A3D3-7BA67E3A0B5A}" destId="{D3938112-A9AD-CD4D-A3BE-55A263E9EDEB}" srcOrd="0" destOrd="0" presId="urn:microsoft.com/office/officeart/2005/8/layout/hierarchy1"/>
    <dgm:cxn modelId="{D2E2DA4B-FD86-45D9-A720-C126EDD1FBE0}" type="presParOf" srcId="{D3938112-A9AD-CD4D-A3BE-55A263E9EDEB}" destId="{A8E9171B-41CB-C749-8A7E-95B1568C7D39}" srcOrd="0" destOrd="0" presId="urn:microsoft.com/office/officeart/2005/8/layout/hierarchy1"/>
    <dgm:cxn modelId="{B98FA284-4F3B-4F08-91AC-154B69B82218}" type="presParOf" srcId="{D3938112-A9AD-CD4D-A3BE-55A263E9EDEB}" destId="{B1EEB4BD-F673-8945-BAB1-F6E259A2A413}" srcOrd="1" destOrd="0" presId="urn:microsoft.com/office/officeart/2005/8/layout/hierarchy1"/>
    <dgm:cxn modelId="{67D76097-5CC0-4326-AB53-285596991FCA}" type="presParOf" srcId="{7F818480-DEF7-7149-A3D3-7BA67E3A0B5A}" destId="{9DBF7316-A699-F340-A8A3-88BB9209E336}" srcOrd="1" destOrd="0" presId="urn:microsoft.com/office/officeart/2005/8/layout/hierarchy1"/>
    <dgm:cxn modelId="{622A986A-C9C2-4B05-B351-0AC4A08A8A61}" type="presParOf" srcId="{A13D1AAA-E273-0445-80FB-1CAD9F33B003}" destId="{79463200-AA94-674C-8462-C9A865960CE0}" srcOrd="3" destOrd="0" presId="urn:microsoft.com/office/officeart/2005/8/layout/hierarchy1"/>
    <dgm:cxn modelId="{4C8831C2-A821-4098-AAE5-D068BCFEEB8F}" type="presParOf" srcId="{79463200-AA94-674C-8462-C9A865960CE0}" destId="{7B7C3C76-D1C4-5645-ABE0-D837E3B0BB39}" srcOrd="0" destOrd="0" presId="urn:microsoft.com/office/officeart/2005/8/layout/hierarchy1"/>
    <dgm:cxn modelId="{12C89592-1435-4D72-A049-DC72C6CEF0FF}" type="presParOf" srcId="{7B7C3C76-D1C4-5645-ABE0-D837E3B0BB39}" destId="{0D6359C6-1AE2-2B40-9A73-9AF1E2E21BDA}" srcOrd="0" destOrd="0" presId="urn:microsoft.com/office/officeart/2005/8/layout/hierarchy1"/>
    <dgm:cxn modelId="{460371D9-6362-4E42-9B17-FE975D11D98E}" type="presParOf" srcId="{7B7C3C76-D1C4-5645-ABE0-D837E3B0BB39}" destId="{A48BFBD2-DBB1-0948-B6EE-93EA7B27266A}" srcOrd="1" destOrd="0" presId="urn:microsoft.com/office/officeart/2005/8/layout/hierarchy1"/>
    <dgm:cxn modelId="{D33B85E2-032E-4566-A463-CA382D4FF27E}" type="presParOf" srcId="{79463200-AA94-674C-8462-C9A865960CE0}" destId="{AE73EFE4-FFCA-9749-A3C2-415418013883}" srcOrd="1" destOrd="0" presId="urn:microsoft.com/office/officeart/2005/8/layout/hierarchy1"/>
  </dgm:cxnLst>
  <dgm:bg/>
  <dgm:whole>
    <a:ln>
      <a:solidFill>
        <a:schemeClr val="bg2">
          <a:lumMod val="2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AF7E8-22AE-BA4E-9936-13E0303A8472}">
      <dsp:nvSpPr>
        <dsp:cNvPr id="0" name=""/>
        <dsp:cNvSpPr/>
      </dsp:nvSpPr>
      <dsp:spPr>
        <a:xfrm>
          <a:off x="2468" y="305313"/>
          <a:ext cx="1762310" cy="111906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75178-7ADA-7541-BC16-2C437569201F}">
      <dsp:nvSpPr>
        <dsp:cNvPr id="0" name=""/>
        <dsp:cNvSpPr/>
      </dsp:nvSpPr>
      <dsp:spPr>
        <a:xfrm>
          <a:off x="198280" y="491334"/>
          <a:ext cx="1762310" cy="1119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Lista quali e quantitativa CRR </a:t>
          </a:r>
          <a:endParaRPr lang="en-US" sz="2100" kern="1200" dirty="0"/>
        </a:p>
      </dsp:txBody>
      <dsp:txXfrm>
        <a:off x="231056" y="524110"/>
        <a:ext cx="1696758" cy="1053514"/>
      </dsp:txXfrm>
    </dsp:sp>
    <dsp:sp modelId="{15C1A475-125D-1A45-AF02-55D012CC83DA}">
      <dsp:nvSpPr>
        <dsp:cNvPr id="0" name=""/>
        <dsp:cNvSpPr/>
      </dsp:nvSpPr>
      <dsp:spPr>
        <a:xfrm>
          <a:off x="2156402" y="305313"/>
          <a:ext cx="1762310" cy="111906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32C91-D373-8E48-B439-6B43509C77AD}">
      <dsp:nvSpPr>
        <dsp:cNvPr id="0" name=""/>
        <dsp:cNvSpPr/>
      </dsp:nvSpPr>
      <dsp:spPr>
        <a:xfrm>
          <a:off x="2352215" y="491334"/>
          <a:ext cx="1762310" cy="1119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Corretta allocazione</a:t>
          </a:r>
          <a:r>
            <a:rPr lang="it-IT" sz="2100" b="0" kern="1200" dirty="0"/>
            <a:t> degli antidoti</a:t>
          </a:r>
          <a:endParaRPr lang="en-US" sz="2100" kern="1200" dirty="0"/>
        </a:p>
      </dsp:txBody>
      <dsp:txXfrm>
        <a:off x="2384991" y="524110"/>
        <a:ext cx="1696758" cy="1053514"/>
      </dsp:txXfrm>
    </dsp:sp>
    <dsp:sp modelId="{A8E9171B-41CB-C749-8A7E-95B1568C7D39}">
      <dsp:nvSpPr>
        <dsp:cNvPr id="0" name=""/>
        <dsp:cNvSpPr/>
      </dsp:nvSpPr>
      <dsp:spPr>
        <a:xfrm>
          <a:off x="4310337" y="305313"/>
          <a:ext cx="1762310" cy="111906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EB4BD-F673-8945-BAB1-F6E259A2A413}">
      <dsp:nvSpPr>
        <dsp:cNvPr id="0" name=""/>
        <dsp:cNvSpPr/>
      </dsp:nvSpPr>
      <dsp:spPr>
        <a:xfrm>
          <a:off x="4506149" y="491334"/>
          <a:ext cx="1762310" cy="1119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Prontuario antidoti</a:t>
          </a:r>
          <a:endParaRPr lang="en-US" sz="2100" kern="1200" dirty="0"/>
        </a:p>
      </dsp:txBody>
      <dsp:txXfrm>
        <a:off x="4538925" y="524110"/>
        <a:ext cx="1696758" cy="1053514"/>
      </dsp:txXfrm>
    </dsp:sp>
    <dsp:sp modelId="{0D6359C6-1AE2-2B40-9A73-9AF1E2E21BDA}">
      <dsp:nvSpPr>
        <dsp:cNvPr id="0" name=""/>
        <dsp:cNvSpPr/>
      </dsp:nvSpPr>
      <dsp:spPr>
        <a:xfrm>
          <a:off x="6464272" y="305313"/>
          <a:ext cx="1762310" cy="111906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BFBD2-DBB1-0948-B6EE-93EA7B27266A}">
      <dsp:nvSpPr>
        <dsp:cNvPr id="0" name=""/>
        <dsp:cNvSpPr/>
      </dsp:nvSpPr>
      <dsp:spPr>
        <a:xfrm>
          <a:off x="6660084" y="491334"/>
          <a:ext cx="1762310" cy="1119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Corretto impiego </a:t>
          </a:r>
          <a:endParaRPr lang="en-US" sz="2100" kern="1200" dirty="0"/>
        </a:p>
      </dsp:txBody>
      <dsp:txXfrm>
        <a:off x="6692860" y="524110"/>
        <a:ext cx="1696758" cy="1053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F5C7F-DC8D-4B7F-A1D0-DE69D0C03E1D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232B6-63DD-47CC-B700-677001D2DB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14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ostanza_chimic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2250" indent="-1841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CBEE46B-8323-409C-80D3-051A901432C1}" type="slidenum">
              <a:rPr lang="it-IT" altLang="it-IT" sz="13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z="130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986213" y="10553700"/>
            <a:ext cx="3016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946" tIns="48851" rIns="93946" bIns="48851" anchor="b"/>
          <a:lstStyle>
            <a:lvl1pPr marL="215900" indent="-1793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377E0B-801D-4330-AFE8-95C57F72D5F2}" type="slidenum">
              <a:rPr lang="it-IT" altLang="it-IT" b="0"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b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3986213" y="10553700"/>
            <a:ext cx="3025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946" tIns="48851" rIns="93946" bIns="48851" anchor="b"/>
          <a:lstStyle>
            <a:lvl1pPr marL="215900" indent="-1793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14ACB0C-E9BD-441B-93A8-6D98CAE67B24}" type="slidenum">
              <a:rPr lang="it-IT" altLang="it-IT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b="0"/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3986213" y="10553700"/>
            <a:ext cx="30432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946" tIns="48851" rIns="93946" bIns="48851" anchor="b"/>
          <a:lstStyle>
            <a:lvl1pPr marL="215900" indent="-1793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092FD3B-CC47-4599-A61F-1FE5A9358A9F}" type="slidenum">
              <a:rPr lang="it-IT" altLang="it-IT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b="0"/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3986213" y="10553700"/>
            <a:ext cx="304958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946" tIns="48851" rIns="93946" bIns="48851" anchor="b"/>
          <a:lstStyle>
            <a:lvl1pPr marL="215900" indent="-1793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7C714-6486-4CFC-90D7-4DE4EE7C6EB7}" type="slidenum">
              <a:rPr lang="it-IT" altLang="it-IT" b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b="0"/>
          </a:p>
        </p:txBody>
      </p:sp>
      <p:sp>
        <p:nvSpPr>
          <p:cNvPr id="7373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831850"/>
            <a:ext cx="5557838" cy="41687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6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703263" y="5276850"/>
            <a:ext cx="5632450" cy="5003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946" tIns="48851" rIns="93946" bIns="48851" anchor="ctr" anchorCtr="1"/>
          <a:lstStyle/>
          <a:p>
            <a:pPr>
              <a:spcBef>
                <a:spcPts val="475"/>
              </a:spcBef>
              <a:tabLst>
                <a:tab pos="0" algn="l"/>
                <a:tab pos="466725" algn="l"/>
                <a:tab pos="935038" algn="l"/>
                <a:tab pos="1403350" algn="l"/>
                <a:tab pos="1873250" algn="l"/>
                <a:tab pos="2341563" algn="l"/>
                <a:tab pos="2809875" algn="l"/>
                <a:tab pos="3279775" algn="l"/>
                <a:tab pos="3748088" algn="l"/>
                <a:tab pos="4216400" algn="l"/>
                <a:tab pos="4686300" algn="l"/>
                <a:tab pos="5154613" algn="l"/>
                <a:tab pos="5622925" algn="l"/>
                <a:tab pos="6092825" algn="l"/>
                <a:tab pos="6562725" algn="l"/>
                <a:tab pos="7031038" algn="l"/>
                <a:tab pos="7499350" algn="l"/>
                <a:tab pos="7969250" algn="l"/>
                <a:tab pos="8437563" algn="l"/>
                <a:tab pos="8905875" algn="l"/>
                <a:tab pos="9375775" algn="l"/>
              </a:tabLst>
            </a:pPr>
            <a:r>
              <a:rPr lang="it-IT" altLang="it-IT">
                <a:ea typeface="Microsoft YaHei" panose="020B0503020204020204" pitchFamily="34" charset="-122"/>
              </a:rPr>
              <a:t>Si definisce con il termine </a:t>
            </a:r>
            <a:r>
              <a:rPr lang="it-IT" altLang="it-IT" b="1">
                <a:ea typeface="Microsoft YaHei" panose="020B0503020204020204" pitchFamily="34" charset="-122"/>
              </a:rPr>
              <a:t>xenobiotico</a:t>
            </a:r>
            <a:r>
              <a:rPr lang="it-IT" altLang="it-IT">
                <a:ea typeface="Microsoft YaHei" panose="020B0503020204020204" pitchFamily="34" charset="-122"/>
              </a:rPr>
              <a:t> (dal greco composto da ξένος -η -ον "xènos -e -on" = straniero e βίος "bìos" = vita) una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  <a:hlinkClick r:id="rId3"/>
              </a:rPr>
              <a:t>sostanza</a:t>
            </a:r>
            <a:r>
              <a:rPr lang="it-IT" altLang="it-IT">
                <a:ea typeface="Microsoft YaHei" panose="020B0503020204020204" pitchFamily="34" charset="-122"/>
              </a:rPr>
              <a:t> di qualsiasi tipo, di origine naturale o sintetica, estranea ad un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organismo</a:t>
            </a:r>
            <a:r>
              <a:rPr lang="it-IT" altLang="it-IT">
                <a:ea typeface="Microsoft YaHei" panose="020B0503020204020204" pitchFamily="34" charset="-122"/>
              </a:rPr>
              <a:t>. Esso può esplicare sia la funzione di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farmaco</a:t>
            </a:r>
            <a:r>
              <a:rPr lang="it-IT" altLang="it-IT">
                <a:ea typeface="Microsoft YaHei" panose="020B0503020204020204" pitchFamily="34" charset="-122"/>
              </a:rPr>
              <a:t> sia di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veleno</a:t>
            </a:r>
            <a:r>
              <a:rPr lang="it-IT" altLang="it-IT">
                <a:ea typeface="Microsoft YaHei" panose="020B0503020204020204" pitchFamily="34" charset="-122"/>
              </a:rPr>
              <a:t>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tossico</a:t>
            </a:r>
            <a:r>
              <a:rPr lang="it-IT" altLang="it-IT">
                <a:ea typeface="Microsoft YaHei" panose="020B0503020204020204" pitchFamily="34" charset="-122"/>
              </a:rPr>
              <a:t>. Ad esempio gli antibiotici sono xenobiotici in quanto non sono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prodotti</a:t>
            </a:r>
            <a:r>
              <a:rPr lang="it-IT" altLang="it-IT">
                <a:ea typeface="Microsoft YaHei" panose="020B0503020204020204" pitchFamily="34" charset="-122"/>
              </a:rPr>
              <a:t> dall'organismo, e neanche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ingeriti</a:t>
            </a:r>
            <a:r>
              <a:rPr lang="it-IT" altLang="it-IT">
                <a:ea typeface="Microsoft YaHei" panose="020B0503020204020204" pitchFamily="34" charset="-122"/>
              </a:rPr>
              <a:t> normalmente, e quindi ne sono estranei. Lo stesso si dica di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etanolo</a:t>
            </a:r>
            <a:r>
              <a:rPr lang="it-IT" altLang="it-IT">
                <a:ea typeface="Microsoft YaHei" panose="020B0503020204020204" pitchFamily="34" charset="-122"/>
              </a:rPr>
              <a:t>,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pesticidi</a:t>
            </a:r>
            <a:r>
              <a:rPr lang="it-IT" altLang="it-IT">
                <a:ea typeface="Microsoft YaHei" panose="020B0503020204020204" pitchFamily="34" charset="-122"/>
              </a:rPr>
              <a:t>, </a:t>
            </a:r>
            <a:r>
              <a:rPr lang="it-IT" altLang="it-IT">
                <a:solidFill>
                  <a:srgbClr val="CCCCFF"/>
                </a:solidFill>
                <a:ea typeface="Microsoft YaHei" panose="020B0503020204020204" pitchFamily="34" charset="-122"/>
              </a:rPr>
              <a:t>additivi alimentari</a:t>
            </a:r>
            <a:r>
              <a:rPr lang="it-IT" altLang="it-IT">
                <a:ea typeface="Microsoft YaHei" panose="020B0503020204020204" pitchFamily="34" charset="-122"/>
              </a:rPr>
              <a:t>. Queste sostanze creano problemi soprattutto se non vengono espulse rapidamente e la loro permanenza nel corpo è prolungata</a:t>
            </a:r>
          </a:p>
        </p:txBody>
      </p:sp>
    </p:spTree>
    <p:extLst>
      <p:ext uri="{BB962C8B-B14F-4D97-AF65-F5344CB8AC3E}">
        <p14:creationId xmlns:p14="http://schemas.microsoft.com/office/powerpoint/2010/main" val="183121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0CA6F2E8-A277-45E8-AF1B-5FC4755DDBB0}" type="slidenum">
              <a:rPr lang="it-IT" sz="12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11</a:t>
            </a:fld>
            <a:endParaRPr lang="it-IT" sz="12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69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indent="-230188">
              <a:spcBef>
                <a:spcPct val="0"/>
              </a:spcBef>
            </a:pPr>
            <a:r>
              <a:rPr lang="it-IT" altLang="it-IT">
                <a:latin typeface="Arial" panose="020B0604020202020204" pitchFamily="34" charset="0"/>
              </a:rPr>
              <a:t>Questa è un'altra opzione per creare una diapositiva introduttiva.</a:t>
            </a:r>
          </a:p>
          <a:p>
            <a:pPr marL="230188" indent="-230188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5779" name="Slide Image Placeholder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1300" y="592138"/>
            <a:ext cx="3705225" cy="2779712"/>
          </a:xfrm>
          <a:ln/>
        </p:spPr>
      </p:sp>
    </p:spTree>
    <p:extLst>
      <p:ext uri="{BB962C8B-B14F-4D97-AF65-F5344CB8AC3E}">
        <p14:creationId xmlns:p14="http://schemas.microsoft.com/office/powerpoint/2010/main" val="52288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2250" indent="-185738"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4417D8E-C751-4E72-8856-E56887565B67}" type="slidenum">
              <a:rPr lang="it-IT" altLang="it-IT"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18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07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2250" indent="-185738"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930275" algn="l"/>
                <a:tab pos="1395413" algn="l"/>
                <a:tab pos="1862138" algn="l"/>
                <a:tab pos="2327275" algn="l"/>
                <a:tab pos="279241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85DB827C-1846-453A-9F6C-5DABB4E2BA37}" type="slidenum">
              <a:rPr lang="it-IT" altLang="it-IT"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19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13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22250" indent="-185738"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936625" algn="l"/>
                <a:tab pos="1404938" algn="l"/>
                <a:tab pos="1874838" algn="l"/>
                <a:tab pos="2343150" algn="l"/>
                <a:tab pos="28114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91EDA5D2-383D-4230-AFE7-D09E6B207F72}" type="slidenum">
              <a:rPr lang="it-IT" altLang="it-IT" sz="13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rPr>
              <a:pPr/>
              <a:t>20</a:t>
            </a:fld>
            <a:endParaRPr lang="it-IT" altLang="it-IT" sz="1300">
              <a:solidFill>
                <a:srgbClr val="000000"/>
              </a:solidFill>
              <a:latin typeface="Times New Roman" panose="02020603050405020304" pitchFamily="18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143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3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4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 userDrawn="1"/>
        </p:nvSpPr>
        <p:spPr>
          <a:xfrm>
            <a:off x="1" y="1066800"/>
            <a:ext cx="9144000" cy="55491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417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375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704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2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01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16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771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82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33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41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7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588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0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7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63DE-75AE-4EA1-A055-DDD33D3E1158}" type="datetimeFigureOut">
              <a:rPr lang="en-GB" smtClean="0"/>
              <a:t>21/10/2023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0F04-3EF8-43DA-8EFD-2BDFCD8B8349}" type="datetimeFigureOut">
              <a:rPr lang="it-IT" smtClean="0"/>
              <a:t>21/10/2023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971A2-EA7E-4C8F-8293-8FB2CCFE3D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56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tidoti.ospfe.i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ntidoti.ospfe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antidoti.ospfe.it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ntidoti.ospfe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61A70-B033-7CEC-1388-A05A147F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Sessione plenaria 5 – Il farmacista clinico </a:t>
            </a:r>
            <a:br>
              <a:rPr lang="it-IT" b="1" dirty="0"/>
            </a:br>
            <a:r>
              <a:rPr lang="it-IT" b="1" dirty="0"/>
              <a:t>nel </a:t>
            </a:r>
            <a:r>
              <a:rPr lang="it-IT" b="1" i="1" dirty="0" err="1"/>
              <a:t>critical</a:t>
            </a:r>
            <a:r>
              <a:rPr lang="it-IT" b="1" i="1" dirty="0"/>
              <a:t> care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7FBEAA-0B59-5611-5046-D2E6EFE5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3094"/>
            <a:ext cx="8205841" cy="34768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Moderatori: Paola Marini, Lorenzo Di Spazio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11.00 - 11.20 - </a:t>
            </a:r>
            <a:r>
              <a:rPr lang="it-IT" b="1" dirty="0"/>
              <a:t>Il farmacista clinico nel Centro Regionale Antidoti</a:t>
            </a:r>
            <a:r>
              <a:rPr lang="it-IT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i="1" dirty="0"/>
              <a:t>Brunella Quarta </a:t>
            </a:r>
          </a:p>
          <a:p>
            <a:pPr marL="0" indent="0">
              <a:buNone/>
            </a:pPr>
            <a:r>
              <a:rPr lang="it-IT" dirty="0"/>
              <a:t>11.20 - 11.40 - </a:t>
            </a:r>
            <a:r>
              <a:rPr lang="it-IT" b="1" dirty="0"/>
              <a:t>Il farmacista clinico in Rianimazione</a:t>
            </a:r>
            <a:r>
              <a:rPr lang="it-IT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i="1" dirty="0"/>
              <a:t>Evelyn Pennone </a:t>
            </a:r>
          </a:p>
          <a:p>
            <a:pPr marL="0" indent="0">
              <a:buNone/>
            </a:pPr>
            <a:r>
              <a:rPr lang="it-IT" dirty="0"/>
              <a:t>11.40 - 12.00 - </a:t>
            </a:r>
            <a:r>
              <a:rPr lang="it-IT" b="1" dirty="0"/>
              <a:t>Working </a:t>
            </a:r>
            <a:r>
              <a:rPr lang="it-IT" b="1" dirty="0" err="1"/>
              <a:t>towards</a:t>
            </a:r>
            <a:r>
              <a:rPr lang="it-IT" b="1" dirty="0"/>
              <a:t> the </a:t>
            </a:r>
            <a:r>
              <a:rPr lang="it-IT" b="1" dirty="0" err="1"/>
              <a:t>implementation</a:t>
            </a:r>
            <a:r>
              <a:rPr lang="it-IT" b="1" dirty="0"/>
              <a:t> of an </a:t>
            </a:r>
            <a:r>
              <a:rPr lang="it-IT" b="1" dirty="0" err="1"/>
              <a:t>anticoagulation</a:t>
            </a:r>
            <a:r>
              <a:rPr lang="it-IT" b="1" dirty="0"/>
              <a:t> </a:t>
            </a:r>
            <a:r>
              <a:rPr lang="it-IT" b="1" dirty="0" err="1"/>
              <a:t>stewardship</a:t>
            </a:r>
            <a:r>
              <a:rPr lang="it-IT" b="1" dirty="0"/>
              <a:t> </a:t>
            </a:r>
            <a:r>
              <a:rPr lang="it-IT" b="1" dirty="0" err="1"/>
              <a:t>programme</a:t>
            </a:r>
            <a:r>
              <a:rPr lang="it-IT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i="1" dirty="0"/>
              <a:t>Virginia </a:t>
            </a:r>
            <a:r>
              <a:rPr lang="it-IT" i="1" dirty="0" err="1"/>
              <a:t>Silvari</a:t>
            </a:r>
            <a:r>
              <a:rPr lang="it-IT" i="1" dirty="0"/>
              <a:t> </a:t>
            </a:r>
          </a:p>
          <a:p>
            <a:pPr marL="0" indent="0">
              <a:buNone/>
            </a:pPr>
            <a:r>
              <a:rPr lang="it-IT" dirty="0"/>
              <a:t>12.00 - 12.30 </a:t>
            </a:r>
            <a:r>
              <a:rPr lang="it-IT" b="1" dirty="0"/>
              <a:t>Discussione e conclusioni </a:t>
            </a:r>
          </a:p>
          <a:p>
            <a:pPr marL="0" indent="0">
              <a:buNone/>
            </a:pPr>
            <a:r>
              <a:rPr lang="it-IT" dirty="0" err="1"/>
              <a:t>Discussant</a:t>
            </a:r>
            <a:r>
              <a:rPr lang="it-IT" dirty="0"/>
              <a:t>: </a:t>
            </a:r>
            <a:r>
              <a:rPr lang="it-IT" i="1" dirty="0"/>
              <a:t>Cristiano </a:t>
            </a:r>
            <a:r>
              <a:rPr lang="it-IT" i="1" dirty="0" err="1"/>
              <a:t>Chiamulera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77164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225550" y="1100138"/>
            <a:ext cx="6858000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 lIns="67500" tIns="35100" rIns="67500" bIns="351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it-IT" sz="3300" b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ANTIDOTO</a:t>
            </a:r>
            <a:r>
              <a:rPr lang="it-IT" sz="3300" b="0" dirty="0">
                <a:solidFill>
                  <a:srgbClr val="1F4E79"/>
                </a:solidFill>
              </a:rPr>
              <a:t>  </a:t>
            </a:r>
            <a:r>
              <a:rPr lang="it-IT" sz="1950" b="0" dirty="0">
                <a:solidFill>
                  <a:schemeClr val="tx1"/>
                </a:solidFill>
                <a:latin typeface="Verdana" panose="020B0604030504040204" pitchFamily="34" charset="0"/>
              </a:rPr>
              <a:t>dal greco </a:t>
            </a:r>
            <a:r>
              <a:rPr lang="el-GR" sz="1950" b="0" i="1" dirty="0">
                <a:solidFill>
                  <a:schemeClr val="tx1"/>
                </a:solidFill>
                <a:latin typeface="Verdana" panose="020B0604030504040204" pitchFamily="34" charset="0"/>
              </a:rPr>
              <a:t>αντίδοτο</a:t>
            </a:r>
            <a:r>
              <a:rPr lang="it-IT" sz="1950" b="0" dirty="0">
                <a:solidFill>
                  <a:schemeClr val="tx1"/>
                </a:solidFill>
                <a:latin typeface="Verdana" panose="020B0604030504040204" pitchFamily="34" charset="0"/>
              </a:rPr>
              <a:t> " dato contro"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33375" y="1825625"/>
            <a:ext cx="8642350" cy="620713"/>
          </a:xfrm>
          <a:prstGeom prst="rect">
            <a:avLst/>
          </a:prstGeom>
          <a:noFill/>
          <a:ln>
            <a:noFill/>
          </a:ln>
          <a:effectLst/>
        </p:spPr>
        <p:txBody>
          <a:bodyPr lIns="67500" tIns="35100" rIns="67500" bIns="35100"/>
          <a:lstStyle>
            <a:lvl1pPr marL="342900" indent="-3048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 b="1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9pPr>
          </a:lstStyle>
          <a:p>
            <a:pPr marL="28575" indent="0" algn="ctr">
              <a:spcBef>
                <a:spcPts val="525"/>
              </a:spcBef>
              <a:buSzPct val="100000"/>
              <a:defRPr/>
            </a:pPr>
            <a:r>
              <a:rPr lang="it-IT" sz="13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Classificati dal WHO nel 1997 secondo i criteri di efficacia e urgenza di impiego </a:t>
            </a:r>
          </a:p>
          <a:p>
            <a:pPr marL="28575" indent="0" algn="ctr">
              <a:spcBef>
                <a:spcPts val="525"/>
              </a:spcBef>
              <a:buSzPct val="100000"/>
              <a:defRPr/>
            </a:pPr>
            <a:r>
              <a:rPr lang="it-IT" sz="13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(classificazione </a:t>
            </a:r>
            <a:r>
              <a:rPr lang="it-IT" sz="135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IPCS, International </a:t>
            </a:r>
            <a:r>
              <a:rPr lang="it-IT" sz="1350" b="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r>
              <a:rPr lang="it-IT" sz="135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on </a:t>
            </a:r>
            <a:r>
              <a:rPr lang="it-IT" sz="1350" b="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Chemical</a:t>
            </a:r>
            <a:r>
              <a:rPr lang="it-IT" sz="1350" b="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1350" b="0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Safety</a:t>
            </a:r>
            <a:r>
              <a:rPr lang="it-IT" sz="135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" indent="0" algn="ctr">
              <a:spcBef>
                <a:spcPts val="525"/>
              </a:spcBef>
              <a:buSzPct val="100000"/>
              <a:defRPr/>
            </a:pPr>
            <a:endParaRPr lang="it-IT" sz="135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" indent="0">
              <a:spcBef>
                <a:spcPts val="525"/>
              </a:spcBef>
              <a:buSzPct val="100000"/>
              <a:defRPr/>
            </a:pPr>
            <a:endParaRPr lang="it-IT" sz="15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165725" y="3275013"/>
            <a:ext cx="3186113" cy="23336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750"/>
              </a:spcBef>
              <a:buSzPct val="100000"/>
              <a:defRPr/>
            </a:pPr>
            <a:r>
              <a:rPr lang="it-IT" sz="1500" dirty="0">
                <a:solidFill>
                  <a:srgbClr val="FF0000"/>
                </a:solidFill>
              </a:rPr>
              <a:t>Priorità A</a:t>
            </a:r>
            <a:r>
              <a:rPr lang="it-IT" sz="1500" b="0" dirty="0">
                <a:solidFill>
                  <a:srgbClr val="CC3300"/>
                </a:solidFill>
              </a:rPr>
              <a:t>:</a:t>
            </a:r>
            <a:r>
              <a:rPr lang="it-IT" sz="1500" b="0" dirty="0">
                <a:solidFill>
                  <a:srgbClr val="000000"/>
                </a:solidFill>
              </a:rPr>
              <a:t>  </a:t>
            </a:r>
            <a:r>
              <a:rPr lang="it-IT" sz="1500" dirty="0">
                <a:solidFill>
                  <a:srgbClr val="FF0000"/>
                </a:solidFill>
              </a:rPr>
              <a:t>disponibile </a:t>
            </a:r>
            <a:r>
              <a:rPr lang="it-IT" sz="1500" b="0" dirty="0">
                <a:solidFill>
                  <a:srgbClr val="FF0000"/>
                </a:solidFill>
              </a:rPr>
              <a:t>entro 30 minuti</a:t>
            </a:r>
          </a:p>
          <a:p>
            <a:pPr>
              <a:spcBef>
                <a:spcPts val="750"/>
              </a:spcBef>
              <a:buSzPct val="100000"/>
              <a:defRPr/>
            </a:pPr>
            <a:r>
              <a:rPr lang="it-IT" sz="1500" b="0" dirty="0">
                <a:solidFill>
                  <a:srgbClr val="FF6600"/>
                </a:solidFill>
              </a:rPr>
              <a:t>Priorità B:</a:t>
            </a:r>
            <a:r>
              <a:rPr lang="it-IT" sz="1500" b="0" dirty="0">
                <a:solidFill>
                  <a:srgbClr val="000000"/>
                </a:solidFill>
              </a:rPr>
              <a:t> disponibile entro 2 ore</a:t>
            </a:r>
          </a:p>
          <a:p>
            <a:pPr>
              <a:spcBef>
                <a:spcPts val="750"/>
              </a:spcBef>
              <a:buSzPct val="100000"/>
              <a:defRPr/>
            </a:pPr>
            <a:r>
              <a:rPr lang="it-IT" sz="1500" b="0" dirty="0">
                <a:solidFill>
                  <a:srgbClr val="FF9900"/>
                </a:solidFill>
              </a:rPr>
              <a:t>Priorità C:</a:t>
            </a:r>
            <a:r>
              <a:rPr lang="it-IT" sz="1500" b="0" dirty="0">
                <a:solidFill>
                  <a:srgbClr val="000000"/>
                </a:solidFill>
              </a:rPr>
              <a:t> disponibile entro 6 ore</a:t>
            </a:r>
          </a:p>
          <a:p>
            <a:pPr>
              <a:spcBef>
                <a:spcPts val="750"/>
              </a:spcBef>
              <a:buSzPct val="100000"/>
              <a:defRPr/>
            </a:pPr>
            <a:r>
              <a:rPr lang="it-IT" sz="1500" b="0" dirty="0">
                <a:solidFill>
                  <a:schemeClr val="accent2">
                    <a:lumMod val="75000"/>
                  </a:schemeClr>
                </a:solidFill>
              </a:rPr>
              <a:t>Priorità D</a:t>
            </a:r>
            <a:r>
              <a:rPr lang="it-IT" sz="1500" b="0" dirty="0">
                <a:solidFill>
                  <a:srgbClr val="FF0000"/>
                </a:solidFill>
              </a:rPr>
              <a:t>: </a:t>
            </a:r>
            <a:r>
              <a:rPr lang="it-IT" sz="1500" dirty="0">
                <a:solidFill>
                  <a:srgbClr val="000000"/>
                </a:solidFill>
              </a:rPr>
              <a:t>disponibilità oltre le 6 ore </a:t>
            </a:r>
            <a:r>
              <a:rPr lang="it-IT" sz="1500" b="0" dirty="0">
                <a:solidFill>
                  <a:srgbClr val="000000"/>
                </a:solidFill>
              </a:rPr>
              <a:t>(indicazione CAV Pavia)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03325" y="2641600"/>
            <a:ext cx="2646363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100" dirty="0">
                <a:solidFill>
                  <a:schemeClr val="tx1"/>
                </a:solidFill>
              </a:rPr>
              <a:t>EFFICACIA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413375" y="2673350"/>
            <a:ext cx="264477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100" dirty="0">
                <a:solidFill>
                  <a:schemeClr val="tx1"/>
                </a:solidFill>
              </a:rPr>
              <a:t>PRIORITA</a:t>
            </a:r>
            <a:r>
              <a:rPr lang="it-IT" sz="2100" dirty="0"/>
              <a:t>’ </a:t>
            </a:r>
            <a:r>
              <a:rPr lang="it-IT" sz="2100" dirty="0">
                <a:solidFill>
                  <a:schemeClr val="tx1"/>
                </a:solidFill>
              </a:rPr>
              <a:t>D’IMPIEGO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008063" y="3278188"/>
            <a:ext cx="3106737" cy="22955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spcBef>
                <a:spcPts val="750"/>
              </a:spcBef>
              <a:buSzPct val="100000"/>
              <a:defRPr/>
            </a:pPr>
            <a:r>
              <a:rPr lang="it-IT" sz="1500" b="0" dirty="0">
                <a:solidFill>
                  <a:srgbClr val="6600CC"/>
                </a:solidFill>
              </a:rPr>
              <a:t>Priorità 1:</a:t>
            </a:r>
            <a:r>
              <a:rPr lang="it-IT" sz="1500" b="0" dirty="0">
                <a:solidFill>
                  <a:srgbClr val="000000"/>
                </a:solidFill>
              </a:rPr>
              <a:t> efficacia comprovata e universalmente riconosciuta</a:t>
            </a:r>
          </a:p>
          <a:p>
            <a:pPr>
              <a:spcBef>
                <a:spcPts val="750"/>
              </a:spcBef>
              <a:buSzPct val="100000"/>
              <a:defRPr/>
            </a:pPr>
            <a:r>
              <a:rPr lang="it-IT" sz="1500" b="0" dirty="0">
                <a:solidFill>
                  <a:srgbClr val="D60093"/>
                </a:solidFill>
              </a:rPr>
              <a:t>Priorità 2:</a:t>
            </a:r>
            <a:r>
              <a:rPr lang="it-IT" sz="1500" b="0" dirty="0">
                <a:solidFill>
                  <a:srgbClr val="000000"/>
                </a:solidFill>
              </a:rPr>
              <a:t> di uso comune ma di efficacia non ancora definitivamente provata </a:t>
            </a:r>
          </a:p>
          <a:p>
            <a:pPr>
              <a:spcBef>
                <a:spcPts val="750"/>
              </a:spcBef>
              <a:buSzPct val="100000"/>
              <a:defRPr/>
            </a:pPr>
            <a:r>
              <a:rPr lang="it-IT" sz="1500" b="0" dirty="0">
                <a:solidFill>
                  <a:srgbClr val="FF66CC"/>
                </a:solidFill>
              </a:rPr>
              <a:t>Priorità 3:</a:t>
            </a:r>
            <a:r>
              <a:rPr lang="it-IT" sz="1500" b="0" dirty="0">
                <a:solidFill>
                  <a:srgbClr val="000000"/>
                </a:solidFill>
              </a:rPr>
              <a:t>  efficacia dubbia o indicazione incerta </a:t>
            </a:r>
          </a:p>
        </p:txBody>
      </p:sp>
    </p:spTree>
    <p:extLst>
      <p:ext uri="{BB962C8B-B14F-4D97-AF65-F5344CB8AC3E}">
        <p14:creationId xmlns:p14="http://schemas.microsoft.com/office/powerpoint/2010/main" val="4144487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0853" y="644097"/>
            <a:ext cx="8316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u="sng" dirty="0"/>
              <a:t>ASHP</a:t>
            </a:r>
            <a:r>
              <a:rPr lang="it-IT" sz="2000" b="1" i="1" dirty="0"/>
              <a:t> Guidelines on Emergency Medicine Pharmacist Services </a:t>
            </a:r>
          </a:p>
          <a:p>
            <a:pPr algn="ctr"/>
            <a:r>
              <a:rPr lang="it-IT" sz="2000" b="1" i="1" dirty="0"/>
              <a:t>(American Society of </a:t>
            </a:r>
            <a:r>
              <a:rPr lang="it-IT" sz="2000" b="1" i="1" dirty="0" err="1"/>
              <a:t>Health</a:t>
            </a:r>
            <a:r>
              <a:rPr lang="it-IT" sz="2000" b="1" i="1" dirty="0"/>
              <a:t>–System Pharmacist)</a:t>
            </a:r>
            <a:endParaRPr lang="it-IT" sz="2000" i="1" dirty="0"/>
          </a:p>
        </p:txBody>
      </p:sp>
      <p:sp>
        <p:nvSpPr>
          <p:cNvPr id="5" name="Rettangolo 4"/>
          <p:cNvSpPr/>
          <p:nvPr/>
        </p:nvSpPr>
        <p:spPr>
          <a:xfrm>
            <a:off x="887491" y="1487861"/>
            <a:ext cx="77361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“…emergency medicine pharmacist (EMP) participation in patient care improves its safety and efficacy.”</a:t>
            </a:r>
          </a:p>
          <a:p>
            <a:endParaRPr lang="en-US" dirty="0"/>
          </a:p>
          <a:p>
            <a:r>
              <a:rPr lang="en-US" dirty="0"/>
              <a:t>“…Their role should include recognition of characteristic </a:t>
            </a:r>
            <a:r>
              <a:rPr lang="en-US" b="1" dirty="0"/>
              <a:t>physical signs and symptoms</a:t>
            </a:r>
            <a:r>
              <a:rPr lang="en-US" dirty="0"/>
              <a:t> noted in the physical examination, </a:t>
            </a:r>
            <a:r>
              <a:rPr lang="en-US" b="1" dirty="0"/>
              <a:t>laboratory parameters</a:t>
            </a:r>
            <a:r>
              <a:rPr lang="en-US" dirty="0"/>
              <a:t>, and other diagnostic evaluations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toxidromes</a:t>
            </a:r>
            <a:r>
              <a:rPr lang="en-US" dirty="0"/>
              <a:t>) that can result from a wide range of substances.</a:t>
            </a:r>
          </a:p>
          <a:p>
            <a:r>
              <a:rPr lang="en-US" dirty="0"/>
              <a:t>EMPs should assist in obtaining a thorough and accurate medication history and a history of present illness, as well as in identifying potential causative agents; assist in the </a:t>
            </a:r>
            <a:r>
              <a:rPr lang="en-US" b="1" dirty="0">
                <a:solidFill>
                  <a:srgbClr val="FF0000"/>
                </a:solidFill>
              </a:rPr>
              <a:t>selection and preparation of specific antidotes </a:t>
            </a:r>
            <a:r>
              <a:rPr lang="en-US" dirty="0"/>
              <a:t>and other supportive therapies; and </a:t>
            </a:r>
            <a:r>
              <a:rPr lang="en-US" b="1" dirty="0">
                <a:solidFill>
                  <a:srgbClr val="FF0000"/>
                </a:solidFill>
              </a:rPr>
              <a:t>provide recommendations for monitoring antidote effectiveness and safety</a:t>
            </a:r>
            <a:r>
              <a:rPr lang="en-US" dirty="0"/>
              <a:t>. These services should be provided in collaboration with clinical and medical toxicologists, when available, and local or regional poison control centers. Finally, EMPs should serve as a resource to the pharmacy department in </a:t>
            </a:r>
            <a:r>
              <a:rPr lang="en-US" b="1" dirty="0">
                <a:solidFill>
                  <a:srgbClr val="FF0000"/>
                </a:solidFill>
              </a:rPr>
              <a:t>ensuring that an adequate inventory of </a:t>
            </a:r>
            <a:r>
              <a:rPr lang="en-US" b="1" dirty="0" err="1">
                <a:solidFill>
                  <a:srgbClr val="FF0000"/>
                </a:solidFill>
              </a:rPr>
              <a:t>toxicologic</a:t>
            </a:r>
            <a:r>
              <a:rPr lang="en-US" b="1" dirty="0">
                <a:solidFill>
                  <a:srgbClr val="FF0000"/>
                </a:solidFill>
              </a:rPr>
              <a:t> antidotes </a:t>
            </a:r>
            <a:r>
              <a:rPr lang="en-US" dirty="0"/>
              <a:t>and supportive therapies are available in the institution.”</a:t>
            </a:r>
          </a:p>
          <a:p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94367" y="6289175"/>
            <a:ext cx="727620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/>
              <a:t>https://www.ashp.org/-/media/assets/policy-guidelines/docs/guidelines/emergency-medicine-pharmacist-services.ashx</a:t>
            </a:r>
          </a:p>
        </p:txBody>
      </p:sp>
    </p:spTree>
    <p:extLst>
      <p:ext uri="{BB962C8B-B14F-4D97-AF65-F5344CB8AC3E}">
        <p14:creationId xmlns:p14="http://schemas.microsoft.com/office/powerpoint/2010/main" val="3581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8"/>
          <p:cNvSpPr txBox="1">
            <a:spLocks noChangeArrowheads="1"/>
          </p:cNvSpPr>
          <p:nvPr/>
        </p:nvSpPr>
        <p:spPr bwMode="auto">
          <a:xfrm>
            <a:off x="574675" y="1108075"/>
            <a:ext cx="7885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1800" b="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</a:rPr>
              <a:t>PROGETTO DI IMPLEMENTAZIONE, ORGANIZZAZIONE E MONITORAGGIO DEL CENTRO DI RIFERIMENTO REGIONALE PER LA DOTAZIONE ANTIDOTI: OBIETTIVI</a:t>
            </a:r>
          </a:p>
        </p:txBody>
      </p:sp>
      <p:sp>
        <p:nvSpPr>
          <p:cNvPr id="74755" name="CasellaDiTesto 1"/>
          <p:cNvSpPr txBox="1">
            <a:spLocks noChangeArrowheads="1"/>
          </p:cNvSpPr>
          <p:nvPr/>
        </p:nvSpPr>
        <p:spPr bwMode="auto">
          <a:xfrm>
            <a:off x="425450" y="4941888"/>
            <a:ext cx="81010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100" u="sng">
                <a:solidFill>
                  <a:schemeClr val="tx1"/>
                </a:solidFill>
              </a:rPr>
              <a:t>DEFINIZIONE ED IMPLEMENTAZIONE DI UNA RETE REGIONALE ANTIDOTI HUB&amp;SPOKE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4086225" y="4346575"/>
            <a:ext cx="755650" cy="485775"/>
          </a:xfrm>
          <a:prstGeom prst="downArrow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graphicFrame>
        <p:nvGraphicFramePr>
          <p:cNvPr id="31751" name="Text Box 10"/>
          <p:cNvGraphicFramePr/>
          <p:nvPr/>
        </p:nvGraphicFramePr>
        <p:xfrm>
          <a:off x="413147" y="2230234"/>
          <a:ext cx="8424863" cy="191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711588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/>
              <a:t>RETE REGIONALE ANTIDOTI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4179888"/>
            <a:ext cx="3886200" cy="1404937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REFERENTI MEDICI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Monitoraggio degli eventi di intossicazioni che riscontrano nello svolgimento della loro professione </a:t>
            </a:r>
          </a:p>
          <a:p>
            <a:pPr>
              <a:defRPr/>
            </a:pP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4203700"/>
            <a:ext cx="3886200" cy="140335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REFERENTI FARMACISTI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Monitoraggio della scorta antidoti aziendale </a:t>
            </a:r>
            <a:endParaRPr lang="it-IT" sz="1350" dirty="0"/>
          </a:p>
        </p:txBody>
      </p:sp>
      <p:sp>
        <p:nvSpPr>
          <p:cNvPr id="34821" name="CasellaDiTesto 4"/>
          <p:cNvSpPr txBox="1">
            <a:spLocks noChangeArrowheads="1"/>
          </p:cNvSpPr>
          <p:nvPr/>
        </p:nvSpPr>
        <p:spPr bwMode="auto">
          <a:xfrm>
            <a:off x="2009775" y="3536950"/>
            <a:ext cx="5316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2100">
                <a:solidFill>
                  <a:schemeClr val="tx1"/>
                </a:solidFill>
              </a:rPr>
              <a:t>12 AZIENDE SANITARIE </a:t>
            </a:r>
            <a:r>
              <a:rPr lang="it-IT" altLang="it-IT" sz="2100"/>
              <a:t>E LO </a:t>
            </a:r>
            <a:r>
              <a:rPr lang="it-IT" altLang="it-IT" sz="2100">
                <a:solidFill>
                  <a:schemeClr val="tx1"/>
                </a:solidFill>
              </a:rPr>
              <a:t>I.O.R</a:t>
            </a:r>
            <a:r>
              <a:rPr lang="it-IT" altLang="it-IT" sz="18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4822" name="CasellaDiTesto 8"/>
          <p:cNvSpPr txBox="1">
            <a:spLocks noChangeArrowheads="1"/>
          </p:cNvSpPr>
          <p:nvPr/>
        </p:nvSpPr>
        <p:spPr bwMode="auto">
          <a:xfrm>
            <a:off x="468313" y="2036763"/>
            <a:ext cx="84788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800" b="0" i="1" dirty="0">
                <a:solidFill>
                  <a:schemeClr val="tx1"/>
                </a:solidFill>
                <a:latin typeface="Verdana" panose="020B0604030504040204" pitchFamily="34" charset="0"/>
              </a:rPr>
              <a:t>DGR n. 780 del 9 Giugno 2011 </a:t>
            </a:r>
          </a:p>
          <a:p>
            <a:pPr algn="ctr"/>
            <a:r>
              <a:rPr lang="it-IT" altLang="it-IT" sz="2100" b="1" dirty="0">
                <a:solidFill>
                  <a:srgbClr val="FF0000"/>
                </a:solidFill>
                <a:latin typeface="Verdana" panose="020B0604030504040204" pitchFamily="34" charset="0"/>
              </a:rPr>
              <a:t>HUB CRR ANTIDOTI RER </a:t>
            </a:r>
          </a:p>
          <a:p>
            <a:pPr algn="ctr"/>
            <a:r>
              <a:rPr lang="it-IT" altLang="it-IT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presso l’ U.O. Farmacia Ospedaliera </a:t>
            </a:r>
          </a:p>
          <a:p>
            <a:pPr algn="ctr"/>
            <a:r>
              <a:rPr lang="it-IT" altLang="it-IT" sz="1800" b="0" dirty="0">
                <a:solidFill>
                  <a:schemeClr val="tx1"/>
                </a:solidFill>
                <a:latin typeface="Verdana" panose="020B0604030504040204" pitchFamily="34" charset="0"/>
              </a:rPr>
              <a:t>dell’ Azienda Ospedaliera di Ferrara</a:t>
            </a:r>
            <a:endParaRPr lang="it-IT" altLang="it-IT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9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8" y="1214438"/>
            <a:ext cx="8596312" cy="439102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2087563" y="3375025"/>
            <a:ext cx="464502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sp>
        <p:nvSpPr>
          <p:cNvPr id="8" name="Rettangolo 7"/>
          <p:cNvSpPr/>
          <p:nvPr/>
        </p:nvSpPr>
        <p:spPr>
          <a:xfrm>
            <a:off x="2087563" y="3752850"/>
            <a:ext cx="4645025" cy="3794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752850"/>
            <a:ext cx="620077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2163"/>
            <a:ext cx="778986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59113" y="6056313"/>
            <a:ext cx="2855912" cy="415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100" dirty="0">
                <a:solidFill>
                  <a:srgbClr val="FF0000"/>
                </a:solidFill>
              </a:rPr>
              <a:t>http://antidoti.ospfe.it</a:t>
            </a:r>
            <a:r>
              <a:rPr lang="it-IT" sz="105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724525" y="6323013"/>
            <a:ext cx="3771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 ACCESS</a:t>
            </a:r>
          </a:p>
        </p:txBody>
      </p:sp>
    </p:spTree>
    <p:extLst>
      <p:ext uri="{BB962C8B-B14F-4D97-AF65-F5344CB8AC3E}">
        <p14:creationId xmlns:p14="http://schemas.microsoft.com/office/powerpoint/2010/main" val="36591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po 6"/>
          <p:cNvGrpSpPr>
            <a:grpSpLocks/>
          </p:cNvGrpSpPr>
          <p:nvPr/>
        </p:nvGrpSpPr>
        <p:grpSpPr bwMode="auto">
          <a:xfrm>
            <a:off x="746125" y="2270125"/>
            <a:ext cx="7769225" cy="889000"/>
            <a:chOff x="1095336" y="1083110"/>
            <a:chExt cx="10360149" cy="1183362"/>
          </a:xfrm>
        </p:grpSpPr>
        <p:pic>
          <p:nvPicPr>
            <p:cNvPr id="43013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36" y="1083110"/>
              <a:ext cx="10360149" cy="118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ttangolo 3"/>
            <p:cNvSpPr/>
            <p:nvPr/>
          </p:nvSpPr>
          <p:spPr>
            <a:xfrm>
              <a:off x="1702889" y="1613510"/>
              <a:ext cx="1153714" cy="65296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050"/>
            </a:p>
          </p:txBody>
        </p:sp>
      </p:grpSp>
      <p:sp>
        <p:nvSpPr>
          <p:cNvPr id="43011" name="Titolo 1"/>
          <p:cNvSpPr>
            <a:spLocks noGrp="1"/>
          </p:cNvSpPr>
          <p:nvPr>
            <p:ph type="title"/>
          </p:nvPr>
        </p:nvSpPr>
        <p:spPr>
          <a:xfrm>
            <a:off x="628650" y="1013988"/>
            <a:ext cx="7886700" cy="84973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PRONTUARIO ANTIDOTI </a:t>
            </a:r>
            <a:r>
              <a:rPr lang="it-IT" sz="3000" dirty="0"/>
              <a:t>(</a:t>
            </a:r>
            <a:r>
              <a:rPr lang="it-IT" sz="3000" u="sng" dirty="0">
                <a:hlinkClick r:id="rId3"/>
              </a:rPr>
              <a:t>http://antidoti.ospfe.it</a:t>
            </a:r>
            <a:r>
              <a:rPr lang="it-IT" sz="3000" dirty="0"/>
              <a:t>) </a:t>
            </a:r>
          </a:p>
        </p:txBody>
      </p:sp>
      <p:sp>
        <p:nvSpPr>
          <p:cNvPr id="43012" name="Segnaposto contenuto 2"/>
          <p:cNvSpPr>
            <a:spLocks noGrp="1"/>
          </p:cNvSpPr>
          <p:nvPr>
            <p:ph idx="1"/>
          </p:nvPr>
        </p:nvSpPr>
        <p:spPr>
          <a:xfrm>
            <a:off x="2303463" y="3482975"/>
            <a:ext cx="4537075" cy="14176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3300" b="1"/>
              <a:t>70 SCHEDE TECNICHE</a:t>
            </a:r>
            <a:endParaRPr lang="it-IT" sz="3300"/>
          </a:p>
        </p:txBody>
      </p:sp>
    </p:spTree>
    <p:extLst>
      <p:ext uri="{BB962C8B-B14F-4D97-AF65-F5344CB8AC3E}">
        <p14:creationId xmlns:p14="http://schemas.microsoft.com/office/powerpoint/2010/main" val="418584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8" y="2227263"/>
            <a:ext cx="5375275" cy="3262312"/>
          </a:xfrm>
        </p:spPr>
      </p:pic>
      <p:grpSp>
        <p:nvGrpSpPr>
          <p:cNvPr id="44035" name="Gruppo 6"/>
          <p:cNvGrpSpPr>
            <a:grpSpLocks/>
          </p:cNvGrpSpPr>
          <p:nvPr/>
        </p:nvGrpSpPr>
        <p:grpSpPr bwMode="auto">
          <a:xfrm>
            <a:off x="687388" y="1236663"/>
            <a:ext cx="7769225" cy="889000"/>
            <a:chOff x="1095336" y="1083110"/>
            <a:chExt cx="10360149" cy="1183362"/>
          </a:xfrm>
        </p:grpSpPr>
        <p:pic>
          <p:nvPicPr>
            <p:cNvPr id="44037" name="Immagin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36" y="1083110"/>
              <a:ext cx="10360149" cy="118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1702888" y="1613509"/>
              <a:ext cx="1153716" cy="65296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05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6300788" y="2420938"/>
            <a:ext cx="2633662" cy="4278312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+mn-lt"/>
              </a:rPr>
              <a:t>Dal portale Antidoti è possibile consultare la </a:t>
            </a:r>
            <a:r>
              <a:rPr lang="it-IT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scheda informativa </a:t>
            </a:r>
            <a:r>
              <a:rPr lang="it-IT" sz="1600" dirty="0">
                <a:solidFill>
                  <a:schemeClr val="tx1"/>
                </a:solidFill>
                <a:latin typeface="+mn-lt"/>
              </a:rPr>
              <a:t>del farmaco aggiornata che riporta informazioni quali: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solidFill>
                <a:schemeClr val="tx1"/>
              </a:solidFill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-nome commerciale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-principio attivo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-forma farmaceutica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-priorità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-indicazioni terapeutiche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-farmacocinetica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-meccanismo d’azione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-preparazione e diluizione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-posologia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-effetti collaterali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i="1" dirty="0">
                <a:solidFill>
                  <a:schemeClr val="tx1"/>
                </a:solidFill>
                <a:latin typeface="+mn-lt"/>
              </a:rPr>
              <a:t>- modalità di conservazione</a:t>
            </a:r>
          </a:p>
        </p:txBody>
      </p:sp>
    </p:spTree>
    <p:extLst>
      <p:ext uri="{BB962C8B-B14F-4D97-AF65-F5344CB8AC3E}">
        <p14:creationId xmlns:p14="http://schemas.microsoft.com/office/powerpoint/2010/main" val="13888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8175" y="404813"/>
            <a:ext cx="5670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75"/>
              </a:spcBef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lang="it-IT" sz="2400" dirty="0">
                <a:solidFill>
                  <a:srgbClr val="00B050"/>
                </a:solidFill>
                <a:latin typeface="+mn-lt"/>
                <a:ea typeface="Microsoft YaHei" panose="020B0503020204020204" pitchFamily="34" charset="-122"/>
              </a:rPr>
              <a:t>PORTALE ANTIDOTI CRR EMILIA ROMAGNA</a:t>
            </a:r>
          </a:p>
        </p:txBody>
      </p:sp>
      <p:pic>
        <p:nvPicPr>
          <p:cNvPr id="4505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611346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1908175" y="2627313"/>
            <a:ext cx="715963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pic>
        <p:nvPicPr>
          <p:cNvPr id="45061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665538"/>
            <a:ext cx="40322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6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404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altLang="it-IT" dirty="0"/>
              <a:t>PORTALE ANTIDOTI </a:t>
            </a:r>
            <a:r>
              <a:rPr lang="it-IT" altLang="it-IT" sz="3000" u="sng" dirty="0"/>
              <a:t>(</a:t>
            </a:r>
            <a:r>
              <a:rPr lang="it-IT" altLang="it-IT" sz="3000" u="sng" dirty="0">
                <a:hlinkClick r:id="rId3"/>
              </a:rPr>
              <a:t>http://antidoti.ospfe.it</a:t>
            </a:r>
            <a:r>
              <a:rPr lang="it-IT" altLang="it-IT" sz="3000" u="sng" dirty="0"/>
              <a:t>)</a:t>
            </a:r>
            <a:endParaRPr lang="it-IT" altLang="it-IT" dirty="0"/>
          </a:p>
        </p:txBody>
      </p:sp>
      <p:pic>
        <p:nvPicPr>
          <p:cNvPr id="46083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662113"/>
            <a:ext cx="77692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925638" y="2065338"/>
            <a:ext cx="1296987" cy="538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pic>
        <p:nvPicPr>
          <p:cNvPr id="4608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08400"/>
            <a:ext cx="81391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1042988" y="2952750"/>
            <a:ext cx="7327900" cy="4349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altLang="it-IT" dirty="0"/>
              <a:t>Dotazione quali-quantitativa di antidoti presso le strutture ospedaliere della RER</a:t>
            </a:r>
            <a:br>
              <a:rPr lang="it-IT" altLang="it-IT" dirty="0"/>
            </a:b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273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404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altLang="it-IT" dirty="0"/>
              <a:t>PORTALE ANTIDOTI </a:t>
            </a:r>
            <a:r>
              <a:rPr lang="it-IT" altLang="it-IT" sz="3000" u="sng" dirty="0"/>
              <a:t>(</a:t>
            </a:r>
            <a:r>
              <a:rPr lang="it-IT" altLang="it-IT" sz="3000" u="sng" dirty="0">
                <a:hlinkClick r:id="rId3"/>
              </a:rPr>
              <a:t>http://antidoti.ospfe.it</a:t>
            </a:r>
            <a:r>
              <a:rPr lang="it-IT" altLang="it-IT" sz="3000" u="sng" dirty="0"/>
              <a:t>)</a:t>
            </a:r>
            <a:endParaRPr lang="it-IT" altLang="it-IT" dirty="0"/>
          </a:p>
        </p:txBody>
      </p:sp>
      <p:pic>
        <p:nvPicPr>
          <p:cNvPr id="48131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662113"/>
            <a:ext cx="77692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925638" y="2065338"/>
            <a:ext cx="1296987" cy="538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1761" t="391" r="1414" b="9611"/>
          <a:stretch/>
        </p:blipFill>
        <p:spPr>
          <a:xfrm>
            <a:off x="5699125" y="2620963"/>
            <a:ext cx="2708275" cy="3263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1187450" y="3284539"/>
            <a:ext cx="4572000" cy="2164289"/>
            <a:chOff x="503635" y="4379112"/>
            <a:chExt cx="4572000" cy="2162911"/>
          </a:xfrm>
        </p:grpSpPr>
        <p:grpSp>
          <p:nvGrpSpPr>
            <p:cNvPr id="48135" name="Gruppo 2"/>
            <p:cNvGrpSpPr>
              <a:grpSpLocks/>
            </p:cNvGrpSpPr>
            <p:nvPr/>
          </p:nvGrpSpPr>
          <p:grpSpPr bwMode="auto">
            <a:xfrm>
              <a:off x="575072" y="4379112"/>
              <a:ext cx="3456385" cy="752475"/>
              <a:chOff x="2927648" y="4801964"/>
              <a:chExt cx="4608513" cy="1003300"/>
            </a:xfrm>
          </p:grpSpPr>
          <p:grpSp>
            <p:nvGrpSpPr>
              <p:cNvPr id="48137" name="Gruppo 8"/>
              <p:cNvGrpSpPr>
                <a:grpSpLocks/>
              </p:cNvGrpSpPr>
              <p:nvPr/>
            </p:nvGrpSpPr>
            <p:grpSpPr bwMode="auto">
              <a:xfrm>
                <a:off x="2927648" y="4908326"/>
                <a:ext cx="3084513" cy="803275"/>
                <a:chOff x="3863752" y="5506319"/>
                <a:chExt cx="3084734" cy="803002"/>
              </a:xfrm>
            </p:grpSpPr>
            <p:pic>
              <p:nvPicPr>
                <p:cNvPr id="48139" name="Immagine 1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67" b="28197"/>
                <a:stretch>
                  <a:fillRect/>
                </a:stretch>
              </p:blipFill>
              <p:spPr bwMode="auto">
                <a:xfrm>
                  <a:off x="5375920" y="5536481"/>
                  <a:ext cx="1572566" cy="772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140" name="Immagine 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696" b="27466"/>
                <a:stretch>
                  <a:fillRect/>
                </a:stretch>
              </p:blipFill>
              <p:spPr bwMode="auto">
                <a:xfrm>
                  <a:off x="3863752" y="5506319"/>
                  <a:ext cx="1512168" cy="803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8138" name="Immagine 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00" b="11511"/>
              <a:stretch>
                <a:fillRect/>
              </a:stretch>
            </p:blipFill>
            <p:spPr bwMode="auto">
              <a:xfrm>
                <a:off x="5880398" y="4801964"/>
                <a:ext cx="1655763" cy="100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8136" name="Rettangolo 1"/>
            <p:cNvSpPr>
              <a:spLocks noChangeArrowheads="1"/>
            </p:cNvSpPr>
            <p:nvPr/>
          </p:nvSpPr>
          <p:spPr bwMode="auto">
            <a:xfrm>
              <a:off x="503635" y="5373216"/>
              <a:ext cx="4572000" cy="1168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ts val="75"/>
                </a:spcBef>
              </a:pPr>
              <a:r>
                <a:rPr lang="it-IT" sz="1400" b="1" dirty="0">
                  <a:solidFill>
                    <a:srgbClr val="92D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Aggiornamento dati  entro 3 mesi</a:t>
              </a:r>
              <a:endPara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25"/>
                </a:spcBef>
              </a:pPr>
              <a:endPara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it-IT" sz="1400" b="1" dirty="0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Aggiornamento dati  entro 6 mesi</a:t>
              </a:r>
              <a:endPara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25"/>
                </a:spcBef>
              </a:pPr>
              <a:endPara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it-IT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Aggiornamento dati  oltre 6 mesi</a:t>
              </a:r>
              <a:endParaRPr lang="it-IT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4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12726-6493-3F90-B334-EEAFB94B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00197"/>
            <a:ext cx="7886700" cy="994172"/>
          </a:xfrm>
        </p:spPr>
        <p:txBody>
          <a:bodyPr/>
          <a:lstStyle/>
          <a:p>
            <a:pPr algn="ctr"/>
            <a:r>
              <a:rPr lang="it-IT" b="1" dirty="0"/>
              <a:t>Metodologia – </a:t>
            </a:r>
            <a:r>
              <a:rPr lang="it-IT" b="1" i="1" dirty="0" err="1"/>
              <a:t>Patient</a:t>
            </a:r>
            <a:r>
              <a:rPr lang="it-IT" b="1" i="1" dirty="0"/>
              <a:t> </a:t>
            </a:r>
            <a:r>
              <a:rPr lang="it-IT" b="1" i="1" dirty="0" err="1"/>
              <a:t>journey</a:t>
            </a:r>
            <a:endParaRPr lang="it-IT" b="1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8E3CA7-E35F-5B00-F22F-308DC911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03" y="2059768"/>
            <a:ext cx="5879349" cy="340759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826315-01A0-E544-55FB-5D16B4C99C8B}"/>
              </a:ext>
            </a:extLst>
          </p:cNvPr>
          <p:cNvSpPr txBox="1"/>
          <p:nvPr/>
        </p:nvSpPr>
        <p:spPr>
          <a:xfrm>
            <a:off x="928527" y="2229827"/>
            <a:ext cx="206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Farmacista clinico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Centro Antidoti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37B5EA0-AFDC-C19C-C4DF-C8342377ECF5}"/>
              </a:ext>
            </a:extLst>
          </p:cNvPr>
          <p:cNvSpPr txBox="1"/>
          <p:nvPr/>
        </p:nvSpPr>
        <p:spPr>
          <a:xfrm>
            <a:off x="6459637" y="2229827"/>
            <a:ext cx="191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Farmacista clinico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Rianimazione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2F09B6-7628-BC82-4DA9-AD085E3430F9}"/>
              </a:ext>
            </a:extLst>
          </p:cNvPr>
          <p:cNvSpPr txBox="1"/>
          <p:nvPr/>
        </p:nvSpPr>
        <p:spPr>
          <a:xfrm>
            <a:off x="747445" y="4208887"/>
            <a:ext cx="194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Farmacista clinico </a:t>
            </a: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Cardiologia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F7F3F9-4A52-2CB3-7068-5722353E44C5}"/>
              </a:ext>
            </a:extLst>
          </p:cNvPr>
          <p:cNvSpPr txBox="1"/>
          <p:nvPr/>
        </p:nvSpPr>
        <p:spPr>
          <a:xfrm>
            <a:off x="6459637" y="4228455"/>
            <a:ext cx="1538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Discussione</a:t>
            </a:r>
          </a:p>
        </p:txBody>
      </p:sp>
    </p:spTree>
    <p:extLst>
      <p:ext uri="{BB962C8B-B14F-4D97-AF65-F5344CB8AC3E}">
        <p14:creationId xmlns:p14="http://schemas.microsoft.com/office/powerpoint/2010/main" val="235767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404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altLang="it-IT" dirty="0"/>
              <a:t>PORTALE ANTIDOTI </a:t>
            </a:r>
            <a:r>
              <a:rPr lang="it-IT" altLang="it-IT" sz="3000" u="sng" dirty="0"/>
              <a:t>(</a:t>
            </a:r>
            <a:r>
              <a:rPr lang="it-IT" altLang="it-IT" sz="3000" u="sng" dirty="0">
                <a:hlinkClick r:id="rId3"/>
              </a:rPr>
              <a:t>http://antidoti.ospfe.it</a:t>
            </a:r>
            <a:r>
              <a:rPr lang="it-IT" altLang="it-IT" sz="3000" u="sng" dirty="0"/>
              <a:t>)</a:t>
            </a:r>
            <a:endParaRPr lang="it-IT" altLang="it-IT" dirty="0"/>
          </a:p>
        </p:txBody>
      </p:sp>
      <p:pic>
        <p:nvPicPr>
          <p:cNvPr id="50179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662113"/>
            <a:ext cx="77692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275013" y="2065338"/>
            <a:ext cx="1296987" cy="538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1761" t="391" r="1414" b="9611"/>
          <a:stretch/>
        </p:blipFill>
        <p:spPr>
          <a:xfrm>
            <a:off x="5099050" y="2603500"/>
            <a:ext cx="2708275" cy="3262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800100" y="3124200"/>
            <a:ext cx="4219575" cy="187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UNITA’ OPERATIVA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ORARIO DI APERTURA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E MAIL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TELEFONO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FAX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NUMERO H 24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it-IT" sz="1500" dirty="0"/>
              <a:t>H 24 GIORNI</a:t>
            </a:r>
          </a:p>
          <a:p>
            <a:pPr>
              <a:defRPr/>
            </a:pP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1309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819275"/>
            <a:ext cx="46609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18332" y="323632"/>
            <a:ext cx="6964362" cy="793968"/>
          </a:xfrm>
        </p:spPr>
        <p:txBody>
          <a:bodyPr wrap="square" tIns="9049" rtlCol="0">
            <a:spAutoFit/>
          </a:bodyPr>
          <a:lstStyle/>
          <a:p>
            <a:pPr marL="9525" algn="ctr" defTabSz="449263">
              <a:lnSpc>
                <a:spcPct val="10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/>
            </a:pPr>
            <a:r>
              <a:rPr sz="2400" dirty="0">
                <a:solidFill>
                  <a:srgbClr val="00B050"/>
                </a:solidFill>
                <a:latin typeface="+mn-lt"/>
                <a:ea typeface="Microsoft YaHei" panose="020B0503020204020204" pitchFamily="34" charset="-122"/>
                <a:cs typeface="Arial" panose="020B0604020202020204" pitchFamily="34" charset="0"/>
              </a:rPr>
              <a:t>REFERENTI MEDICI E FARMACISTI DELLA RETE REGIONALE ANTIDOTI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213" y="1409700"/>
            <a:ext cx="2663825" cy="163513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1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AUSL</a:t>
            </a:r>
            <a:r>
              <a:rPr sz="10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000" b="1" spc="-38" dirty="0">
                <a:solidFill>
                  <a:schemeClr val="tx1"/>
                </a:solidFill>
                <a:latin typeface="Times New Roman"/>
                <a:cs typeface="Times New Roman"/>
              </a:rPr>
              <a:t>PC:</a:t>
            </a:r>
            <a:r>
              <a:rPr sz="1000" b="1" spc="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0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Antonio</a:t>
            </a:r>
            <a:r>
              <a:rPr sz="10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Agosti,</a:t>
            </a:r>
            <a:r>
              <a:rPr sz="10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000" b="1" spc="-26" dirty="0">
                <a:solidFill>
                  <a:schemeClr val="tx1"/>
                </a:solidFill>
                <a:latin typeface="Times New Roman"/>
                <a:cs typeface="Times New Roman"/>
              </a:rPr>
              <a:t>Mauro</a:t>
            </a:r>
            <a:r>
              <a:rPr sz="10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Luisetto</a:t>
            </a:r>
            <a:endParaRPr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588" y="3208338"/>
            <a:ext cx="2135187" cy="1492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spc="-3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it-IT"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OU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34" dirty="0">
                <a:solidFill>
                  <a:schemeClr val="tx1"/>
                </a:solidFill>
                <a:latin typeface="Times New Roman"/>
                <a:cs typeface="Times New Roman"/>
              </a:rPr>
              <a:t>PR:</a:t>
            </a:r>
            <a:r>
              <a:rPr sz="900" b="1" spc="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Attilio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34" dirty="0">
                <a:solidFill>
                  <a:schemeClr val="tx1"/>
                </a:solidFill>
                <a:latin typeface="Times New Roman"/>
                <a:cs typeface="Times New Roman"/>
              </a:rPr>
              <a:t>De</a:t>
            </a: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 Blasio,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38" dirty="0">
                <a:solidFill>
                  <a:schemeClr val="tx1"/>
                </a:solidFill>
                <a:latin typeface="Times New Roman"/>
                <a:cs typeface="Times New Roman"/>
              </a:rPr>
              <a:t>Wania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Tantone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2230" name="object 6"/>
          <p:cNvSpPr txBox="1">
            <a:spLocks noChangeArrowheads="1"/>
          </p:cNvSpPr>
          <p:nvPr/>
        </p:nvSpPr>
        <p:spPr bwMode="auto">
          <a:xfrm>
            <a:off x="300038" y="2084388"/>
            <a:ext cx="2082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AUSL PR: Gianni Rastelli, Silvia Borghesi,  Antonella Petrilli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1300" y="3962400"/>
            <a:ext cx="2054225" cy="28733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it-IT"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OU/AUSL</a:t>
            </a:r>
            <a:r>
              <a:rPr sz="9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RE: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23" dirty="0">
                <a:solidFill>
                  <a:schemeClr val="tx1"/>
                </a:solidFill>
                <a:latin typeface="Times New Roman"/>
                <a:cs typeface="Times New Roman"/>
              </a:rPr>
              <a:t>Ivana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Lattuada,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Greta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Borciani</a:t>
            </a:r>
            <a:r>
              <a:rPr lang="it-IT"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, Annamaria </a:t>
            </a:r>
            <a:r>
              <a:rPr lang="it-IT" sz="900" b="1" spc="-11" dirty="0" err="1">
                <a:solidFill>
                  <a:schemeClr val="tx1"/>
                </a:solidFill>
                <a:latin typeface="Times New Roman"/>
                <a:cs typeface="Times New Roman"/>
              </a:rPr>
              <a:t>Panciroli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2232" name="object 8"/>
          <p:cNvSpPr txBox="1">
            <a:spLocks noChangeArrowheads="1"/>
          </p:cNvSpPr>
          <p:nvPr/>
        </p:nvSpPr>
        <p:spPr bwMode="auto">
          <a:xfrm>
            <a:off x="265113" y="5046663"/>
            <a:ext cx="228123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AUSL MO: Denise Maccari,  Stefania Casini</a:t>
            </a:r>
          </a:p>
        </p:txBody>
      </p:sp>
      <p:sp>
        <p:nvSpPr>
          <p:cNvPr id="52233" name="object 9"/>
          <p:cNvSpPr txBox="1">
            <a:spLocks noChangeArrowheads="1"/>
          </p:cNvSpPr>
          <p:nvPr/>
        </p:nvSpPr>
        <p:spPr bwMode="auto">
          <a:xfrm>
            <a:off x="358775" y="5949950"/>
            <a:ext cx="2032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AOSP MO: Giovanni Vici, Iole Bosi, Stefania Casini</a:t>
            </a:r>
          </a:p>
        </p:txBody>
      </p:sp>
      <p:sp>
        <p:nvSpPr>
          <p:cNvPr id="52234" name="object 10"/>
          <p:cNvSpPr txBox="1">
            <a:spLocks noChangeArrowheads="1"/>
          </p:cNvSpPr>
          <p:nvPr/>
        </p:nvSpPr>
        <p:spPr bwMode="auto">
          <a:xfrm>
            <a:off x="3276600" y="5383213"/>
            <a:ext cx="2413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AOSP BO: Annamaria Venturi, Francesca  Tombari</a:t>
            </a:r>
          </a:p>
        </p:txBody>
      </p:sp>
      <p:sp>
        <p:nvSpPr>
          <p:cNvPr id="52235" name="object 11"/>
          <p:cNvSpPr txBox="1">
            <a:spLocks noChangeArrowheads="1"/>
          </p:cNvSpPr>
          <p:nvPr/>
        </p:nvSpPr>
        <p:spPr bwMode="auto">
          <a:xfrm>
            <a:off x="3124200" y="6235700"/>
            <a:ext cx="25384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AUSL BO: Francesca Puccetti, </a:t>
            </a:r>
          </a:p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Marianna  Agnusdei</a:t>
            </a:r>
            <a:r>
              <a:rPr lang="it-IT" sz="900">
                <a:latin typeface="Times New Roman" panose="02020603050405020304" pitchFamily="18" charset="0"/>
                <a:cs typeface="Times New Roman" panose="02020603050405020304" pitchFamily="18" charset="0"/>
              </a:rPr>
              <a:t>Agnusdei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483350" y="6310313"/>
            <a:ext cx="2132013" cy="14763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AUSL</a:t>
            </a:r>
            <a:r>
              <a:rPr sz="9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IM: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Fabrizio</a:t>
            </a: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 Mucci,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Antonella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Fadda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2237" name="object 13"/>
          <p:cNvSpPr txBox="1">
            <a:spLocks noChangeArrowheads="1"/>
          </p:cNvSpPr>
          <p:nvPr/>
        </p:nvSpPr>
        <p:spPr bwMode="auto">
          <a:xfrm>
            <a:off x="6584950" y="5291138"/>
            <a:ext cx="19954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it-IT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AOSP FE: Roberto Zoppellari, Antonella  Tallarico, Brunella Quarta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10363" y="4759325"/>
            <a:ext cx="2320925" cy="28733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AUSL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FE:</a:t>
            </a:r>
            <a:r>
              <a:rPr sz="900" b="1" spc="1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Marina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23" dirty="0">
                <a:solidFill>
                  <a:schemeClr val="tx1"/>
                </a:solidFill>
                <a:latin typeface="Times New Roman"/>
                <a:cs typeface="Times New Roman"/>
              </a:rPr>
              <a:t>Punturieri,</a:t>
            </a:r>
            <a:r>
              <a:rPr sz="900" b="1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Francesca</a:t>
            </a:r>
            <a:r>
              <a:rPr lang="it-IT"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Gentili</a:t>
            </a: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1" dirty="0">
                <a:latin typeface="Times New Roman"/>
                <a:cs typeface="Times New Roman"/>
              </a:rPr>
              <a:t>Gentili</a:t>
            </a:r>
            <a:endParaRPr sz="900" b="1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2950" y="3709988"/>
            <a:ext cx="1825625" cy="28733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RAVENNA:</a:t>
            </a: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Lorenzo</a:t>
            </a:r>
            <a:r>
              <a:rPr sz="900" b="1" spc="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Mantovani,</a:t>
            </a:r>
            <a:r>
              <a:rPr sz="900" b="1" spc="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it-IT"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Luigi Russo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1663" y="2680494"/>
            <a:ext cx="2339975" cy="14763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spc="-26" dirty="0">
                <a:solidFill>
                  <a:schemeClr val="tx1"/>
                </a:solidFill>
                <a:latin typeface="Times New Roman"/>
                <a:cs typeface="Times New Roman"/>
              </a:rPr>
              <a:t>FORLI’:</a:t>
            </a:r>
            <a:r>
              <a:rPr sz="900" b="1" spc="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23" dirty="0">
                <a:solidFill>
                  <a:schemeClr val="tx1"/>
                </a:solidFill>
                <a:latin typeface="Times New Roman"/>
                <a:cs typeface="Times New Roman"/>
              </a:rPr>
              <a:t>Marco</a:t>
            </a: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1" dirty="0" err="1">
                <a:solidFill>
                  <a:schemeClr val="tx1"/>
                </a:solidFill>
                <a:latin typeface="Times New Roman"/>
                <a:cs typeface="Times New Roman"/>
              </a:rPr>
              <a:t>Cortigiani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it-IT" sz="900" b="1" spc="23" dirty="0">
                <a:solidFill>
                  <a:schemeClr val="tx1"/>
                </a:solidFill>
                <a:latin typeface="Times New Roman"/>
                <a:cs typeface="Times New Roman"/>
              </a:rPr>
              <a:t> Laura </a:t>
            </a:r>
            <a:r>
              <a:rPr lang="it-IT" sz="900" b="1" spc="23" dirty="0" err="1">
                <a:solidFill>
                  <a:schemeClr val="tx1"/>
                </a:solidFill>
                <a:latin typeface="Times New Roman"/>
                <a:cs typeface="Times New Roman"/>
              </a:rPr>
              <a:t>Boscia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23075" y="2062163"/>
            <a:ext cx="2095500" cy="14763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CESENA: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Elena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 Ciuffoli,</a:t>
            </a:r>
            <a:r>
              <a:rPr sz="900" b="1" spc="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5" dirty="0">
                <a:solidFill>
                  <a:schemeClr val="tx1"/>
                </a:solidFill>
                <a:latin typeface="Times New Roman"/>
                <a:cs typeface="Times New Roman"/>
              </a:rPr>
              <a:t>Sergio</a:t>
            </a:r>
            <a:r>
              <a:rPr sz="900" b="1" spc="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Marazzita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3388" y="1498600"/>
            <a:ext cx="1846262" cy="1492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RIMINI:</a:t>
            </a:r>
            <a:r>
              <a:rPr sz="9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26" dirty="0">
                <a:solidFill>
                  <a:schemeClr val="tx1"/>
                </a:solidFill>
                <a:latin typeface="Times New Roman"/>
                <a:cs typeface="Times New Roman"/>
              </a:rPr>
              <a:t>Ilaria</a:t>
            </a:r>
            <a:r>
              <a:rPr sz="9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-26" dirty="0">
                <a:solidFill>
                  <a:schemeClr val="tx1"/>
                </a:solidFill>
                <a:latin typeface="Times New Roman"/>
                <a:cs typeface="Times New Roman"/>
              </a:rPr>
              <a:t>Tiraferri,</a:t>
            </a:r>
            <a:r>
              <a:rPr sz="900" b="1" dirty="0">
                <a:solidFill>
                  <a:schemeClr val="tx1"/>
                </a:solidFill>
                <a:latin typeface="Times New Roman"/>
                <a:cs typeface="Times New Roman"/>
              </a:rPr>
              <a:t> Elena</a:t>
            </a:r>
            <a:r>
              <a:rPr sz="9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900" b="1" spc="8" dirty="0">
                <a:solidFill>
                  <a:schemeClr val="tx1"/>
                </a:solidFill>
                <a:latin typeface="Times New Roman"/>
                <a:cs typeface="Times New Roman"/>
              </a:rPr>
              <a:t>Bagni</a:t>
            </a:r>
            <a:endParaRPr sz="9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39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8" name="Rectangle 389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24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1062305" y="749222"/>
            <a:ext cx="6823264" cy="9528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altLang="it-IT" sz="3200" dirty="0"/>
              <a:t>Ulteriori obiettivi ed attività del </a:t>
            </a:r>
            <a:br>
              <a:rPr lang="it-IT" altLang="it-IT" sz="3200" dirty="0"/>
            </a:br>
            <a:r>
              <a:rPr lang="it-IT" altLang="it-IT" sz="3200" dirty="0"/>
              <a:t>farmacista clinico del Centro Antidoti</a:t>
            </a:r>
          </a:p>
        </p:txBody>
      </p:sp>
      <p:sp>
        <p:nvSpPr>
          <p:cNvPr id="114693" name="Segnaposto contenuto 2"/>
          <p:cNvSpPr>
            <a:spLocks noGrp="1"/>
          </p:cNvSpPr>
          <p:nvPr>
            <p:ph idx="1"/>
          </p:nvPr>
        </p:nvSpPr>
        <p:spPr>
          <a:xfrm>
            <a:off x="533361" y="2399168"/>
            <a:ext cx="8383508" cy="2424018"/>
          </a:xfrm>
        </p:spPr>
        <p:txBody>
          <a:bodyPr anchor="ctr"/>
          <a:lstStyle/>
          <a:p>
            <a:pPr marL="0" indent="0">
              <a:buNone/>
            </a:pPr>
            <a:endParaRPr lang="it-IT" altLang="it-IT" sz="1500" b="1" dirty="0"/>
          </a:p>
          <a:p>
            <a:r>
              <a:rPr lang="it-IT" altLang="it-IT" dirty="0"/>
              <a:t>Aggiornamento del </a:t>
            </a:r>
            <a:r>
              <a:rPr lang="it-IT" altLang="it-IT" b="1" dirty="0"/>
              <a:t>Prontuario Antidoti della RER</a:t>
            </a:r>
          </a:p>
          <a:p>
            <a:r>
              <a:rPr lang="it-IT" altLang="it-IT" b="1" dirty="0"/>
              <a:t>Consulenze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Analisi della </a:t>
            </a:r>
            <a:r>
              <a:rPr lang="it-IT" altLang="it-IT" b="1" dirty="0"/>
              <a:t>letteratura scientifica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7834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77" name="Rectangle 409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24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0962" name="CasellaDiTesto 2"/>
          <p:cNvSpPr txBox="1">
            <a:spLocks noChangeArrowheads="1"/>
          </p:cNvSpPr>
          <p:nvPr/>
        </p:nvSpPr>
        <p:spPr bwMode="auto">
          <a:xfrm>
            <a:off x="803188" y="3189901"/>
            <a:ext cx="7879491" cy="10338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450"/>
              </a:spcAft>
              <a:defRPr/>
            </a:pPr>
            <a:r>
              <a:rPr lang="en-US" altLang="it-IT" sz="2800" dirty="0">
                <a:solidFill>
                  <a:schemeClr val="tx1"/>
                </a:solidFill>
                <a:ea typeface="+mj-ea"/>
                <a:cs typeface="+mj-cs"/>
              </a:rPr>
              <a:t>Per il </a:t>
            </a:r>
            <a:r>
              <a:rPr lang="en-US" altLang="it-IT" sz="2800" dirty="0" err="1">
                <a:solidFill>
                  <a:schemeClr val="tx1"/>
                </a:solidFill>
                <a:ea typeface="+mj-ea"/>
                <a:cs typeface="+mj-cs"/>
              </a:rPr>
              <a:t>farmacista</a:t>
            </a:r>
            <a:r>
              <a:rPr lang="en-US" altLang="it-IT" sz="2800" dirty="0">
                <a:solidFill>
                  <a:schemeClr val="tx1"/>
                </a:solidFill>
                <a:ea typeface="+mj-ea"/>
                <a:cs typeface="+mj-cs"/>
              </a:rPr>
              <a:t> è </a:t>
            </a:r>
            <a:r>
              <a:rPr lang="en-US" altLang="it-IT" sz="2800" dirty="0" err="1">
                <a:solidFill>
                  <a:schemeClr val="tx1"/>
                </a:solidFill>
                <a:ea typeface="+mj-ea"/>
                <a:cs typeface="+mj-cs"/>
              </a:rPr>
              <a:t>ancora</a:t>
            </a:r>
            <a:r>
              <a:rPr lang="en-US" altLang="it-IT" sz="2800" dirty="0">
                <a:solidFill>
                  <a:schemeClr val="tx1"/>
                </a:solidFill>
                <a:ea typeface="+mj-ea"/>
                <a:cs typeface="+mj-cs"/>
              </a:rPr>
              <a:t> un tranquillo </a:t>
            </a:r>
            <a:r>
              <a:rPr lang="en-US" altLang="it-IT" sz="2800" dirty="0" err="1">
                <a:solidFill>
                  <a:schemeClr val="tx1"/>
                </a:solidFill>
                <a:ea typeface="+mj-ea"/>
                <a:cs typeface="+mj-cs"/>
              </a:rPr>
              <a:t>sabato</a:t>
            </a:r>
            <a:r>
              <a:rPr lang="en-US" altLang="it-IT" sz="280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altLang="it-IT" sz="2800" dirty="0" err="1">
                <a:solidFill>
                  <a:schemeClr val="tx1"/>
                </a:solidFill>
                <a:ea typeface="+mj-ea"/>
                <a:cs typeface="+mj-cs"/>
              </a:rPr>
              <a:t>pomeriggio</a:t>
            </a:r>
            <a:r>
              <a:rPr lang="en-US" altLang="it-IT" sz="2800" dirty="0">
                <a:solidFill>
                  <a:schemeClr val="tx1"/>
                </a:solidFill>
                <a:ea typeface="+mj-ea"/>
                <a:cs typeface="+mj-cs"/>
              </a:rPr>
              <a:t> di </a:t>
            </a:r>
            <a:r>
              <a:rPr lang="en-US" altLang="it-IT" sz="2800" dirty="0" err="1">
                <a:solidFill>
                  <a:schemeClr val="tx1"/>
                </a:solidFill>
                <a:ea typeface="+mj-ea"/>
                <a:cs typeface="+mj-cs"/>
              </a:rPr>
              <a:t>reperibilità</a:t>
            </a:r>
            <a:r>
              <a:rPr lang="en-US" altLang="it-IT" sz="2800" dirty="0">
                <a:solidFill>
                  <a:schemeClr val="tx1"/>
                </a:solidFill>
                <a:ea typeface="+mj-ea"/>
                <a:cs typeface="+mj-cs"/>
              </a:rPr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93" y="2424403"/>
            <a:ext cx="5603679" cy="7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0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91066" y="466748"/>
            <a:ext cx="645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Qual è la formulazione dell’antidoto disponibile in commercio ?</a:t>
            </a:r>
          </a:p>
          <a:p>
            <a:pPr lvl="0"/>
            <a:r>
              <a:rPr lang="it-IT" b="1" dirty="0">
                <a:solidFill>
                  <a:srgbClr val="FF0000"/>
                </a:solidFill>
              </a:rPr>
              <a:t>A quale classe di priorità appartiene l’ antidoto?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387574" y="1755409"/>
            <a:ext cx="8527826" cy="3366922"/>
            <a:chOff x="304801" y="1425208"/>
            <a:chExt cx="8527826" cy="3366922"/>
          </a:xfrm>
        </p:grpSpPr>
        <p:grpSp>
          <p:nvGrpSpPr>
            <p:cNvPr id="14" name="Gruppo 13"/>
            <p:cNvGrpSpPr/>
            <p:nvPr/>
          </p:nvGrpSpPr>
          <p:grpSpPr>
            <a:xfrm>
              <a:off x="304801" y="1425208"/>
              <a:ext cx="8517465" cy="2596459"/>
              <a:chOff x="424933" y="781742"/>
              <a:chExt cx="8098794" cy="2314406"/>
            </a:xfrm>
          </p:grpSpPr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4933" y="781742"/>
                <a:ext cx="8098794" cy="1699072"/>
              </a:xfrm>
              <a:prstGeom prst="rect">
                <a:avLst/>
              </a:prstGeom>
            </p:spPr>
          </p:pic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933" y="2489191"/>
                <a:ext cx="8098794" cy="606957"/>
              </a:xfrm>
              <a:prstGeom prst="rect">
                <a:avLst/>
              </a:prstGeom>
            </p:spPr>
          </p:pic>
        </p:grp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1" y="4030889"/>
              <a:ext cx="8527826" cy="761241"/>
            </a:xfrm>
            <a:prstGeom prst="rect">
              <a:avLst/>
            </a:prstGeom>
          </p:spPr>
        </p:pic>
      </p:grpSp>
      <p:sp>
        <p:nvSpPr>
          <p:cNvPr id="22" name="Rettangolo arrotondato 21"/>
          <p:cNvSpPr/>
          <p:nvPr/>
        </p:nvSpPr>
        <p:spPr>
          <a:xfrm>
            <a:off x="711200" y="4011405"/>
            <a:ext cx="3166533" cy="3404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634999" y="4692331"/>
            <a:ext cx="3911600" cy="34046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8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24934" y="622101"/>
            <a:ext cx="715602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it-IT" b="1" dirty="0">
                <a:solidFill>
                  <a:srgbClr val="FF0000"/>
                </a:solidFill>
              </a:rPr>
              <a:t>L’ indicazione all’ utilizzo è corretta?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it-IT" b="1" dirty="0">
                <a:solidFill>
                  <a:srgbClr val="FF0000"/>
                </a:solidFill>
              </a:rPr>
              <a:t>Qual è la dose raccomandata?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necessità di informazioni aggiuntive? (es: peso corporeo)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321733" y="2070186"/>
            <a:ext cx="8636000" cy="3484050"/>
            <a:chOff x="424933" y="781742"/>
            <a:chExt cx="8120092" cy="329783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933" y="781742"/>
              <a:ext cx="8098794" cy="1699072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t="48947"/>
            <a:stretch/>
          </p:blipFill>
          <p:spPr>
            <a:xfrm>
              <a:off x="424933" y="2399931"/>
              <a:ext cx="8120092" cy="662011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31" y="3067550"/>
              <a:ext cx="8083997" cy="1012024"/>
            </a:xfrm>
            <a:prstGeom prst="rect">
              <a:avLst/>
            </a:prstGeom>
          </p:spPr>
        </p:pic>
      </p:grpSp>
      <p:sp>
        <p:nvSpPr>
          <p:cNvPr id="14" name="Rettangolo arrotondato 13"/>
          <p:cNvSpPr/>
          <p:nvPr/>
        </p:nvSpPr>
        <p:spPr>
          <a:xfrm>
            <a:off x="524934" y="4077162"/>
            <a:ext cx="3877733" cy="3769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524934" y="4765953"/>
            <a:ext cx="3014133" cy="7831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14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arrotondato 17"/>
          <p:cNvSpPr/>
          <p:nvPr/>
        </p:nvSpPr>
        <p:spPr>
          <a:xfrm>
            <a:off x="2510165" y="2218663"/>
            <a:ext cx="825027" cy="35940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50"/>
          </a:p>
        </p:txBody>
      </p:sp>
      <p:grpSp>
        <p:nvGrpSpPr>
          <p:cNvPr id="6" name="Gruppo 5"/>
          <p:cNvGrpSpPr/>
          <p:nvPr/>
        </p:nvGrpSpPr>
        <p:grpSpPr>
          <a:xfrm>
            <a:off x="256013" y="1557412"/>
            <a:ext cx="8163395" cy="3780391"/>
            <a:chOff x="163200" y="1008772"/>
            <a:chExt cx="8163395" cy="3780391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200" y="1008772"/>
              <a:ext cx="8098794" cy="1699072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00" y="2707844"/>
              <a:ext cx="8163395" cy="2081319"/>
            </a:xfrm>
            <a:prstGeom prst="rect">
              <a:avLst/>
            </a:prstGeom>
          </p:spPr>
        </p:pic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855" y="4525882"/>
            <a:ext cx="1970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6013" y="630654"/>
            <a:ext cx="799447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100"/>
            </a:pPr>
            <a:r>
              <a:rPr lang="it-IT" b="1" dirty="0">
                <a:solidFill>
                  <a:srgbClr val="FF0000"/>
                </a:solidFill>
              </a:rPr>
              <a:t>Verificare la disponibilità dell’antidoto presso la propria sede, aziende sanitarie vicine o presso il centro </a:t>
            </a:r>
            <a:r>
              <a:rPr lang="it-IT" b="1" dirty="0" err="1">
                <a:solidFill>
                  <a:srgbClr val="FF0000"/>
                </a:solidFill>
              </a:rPr>
              <a:t>hub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2510165" y="2767055"/>
            <a:ext cx="765772" cy="3578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4031312" y="3943847"/>
            <a:ext cx="477078" cy="13596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3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67" name="Rectangle 4406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24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/>
          </a:p>
        </p:txBody>
      </p:sp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630238" y="1268413"/>
            <a:ext cx="2701925" cy="4073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altLang="it-IT" sz="4050" b="1" i="1" dirty="0"/>
              <a:t>Conclusioni</a:t>
            </a:r>
          </a:p>
        </p:txBody>
      </p:sp>
      <p:sp>
        <p:nvSpPr>
          <p:cNvPr id="44069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908175" y="3300413"/>
            <a:ext cx="3360737" cy="14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0000"/>
          </a:solidFill>
          <a:ln w="41275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151393" y="1075850"/>
            <a:ext cx="47381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it-IT" altLang="it-IT" b="1" dirty="0"/>
          </a:p>
          <a:p>
            <a:pPr>
              <a:defRPr/>
            </a:pPr>
            <a:r>
              <a:rPr lang="it-IT" altLang="it-IT" sz="2000" b="1" dirty="0">
                <a:solidFill>
                  <a:srgbClr val="FF0000"/>
                </a:solidFill>
              </a:rPr>
              <a:t>STRUMENTI</a:t>
            </a:r>
            <a:r>
              <a:rPr lang="it-IT" altLang="it-IT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it-IT" alt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Portale Antidoti, fonte di informazione su antidoti ed intossicazioni in situazioni di emergenza </a:t>
            </a:r>
          </a:p>
          <a:p>
            <a:pPr>
              <a:defRPr/>
            </a:pPr>
            <a:br>
              <a:rPr lang="it-IT" altLang="it-IT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it-IT" altLang="it-IT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it-IT" altLang="it-IT" sz="2000" b="1" dirty="0">
                <a:solidFill>
                  <a:srgbClr val="FF0000"/>
                </a:solidFill>
              </a:rPr>
              <a:t>METODI</a:t>
            </a:r>
            <a:r>
              <a:rPr lang="it-IT" altLang="it-IT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 </a:t>
            </a:r>
            <a:r>
              <a:rPr lang="it-IT" altLang="it-IT" sz="2000" dirty="0"/>
              <a:t>Mappatura delle giacenze per un rapido reperimento dell’ antidoto in situazioni di emergenza; </a:t>
            </a:r>
            <a:br>
              <a:rPr lang="it-IT" altLang="it-IT" sz="2000" dirty="0"/>
            </a:br>
            <a:r>
              <a:rPr lang="it-IT" altLang="it-IT" sz="2000" dirty="0"/>
              <a:t>Rete di professionisti.</a:t>
            </a:r>
            <a:br>
              <a:rPr lang="it-IT" altLang="it-IT" sz="2000" dirty="0"/>
            </a:br>
            <a:endParaRPr lang="it-IT" altLang="it-IT" sz="2000" dirty="0"/>
          </a:p>
          <a:p>
            <a:pPr>
              <a:defRPr/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altLang="it-IT" sz="2000" b="1" dirty="0">
                <a:solidFill>
                  <a:srgbClr val="FF0000"/>
                </a:solidFill>
              </a:rPr>
              <a:t>RISULTATI</a:t>
            </a:r>
            <a:r>
              <a:rPr lang="it-IT" altLang="it-IT" sz="2000" dirty="0"/>
              <a:t>: il giusto antidoto per l’ intossicazione al giusto paziente, nella giusta dose, nel giusto tempo.</a:t>
            </a:r>
          </a:p>
        </p:txBody>
      </p:sp>
    </p:spTree>
    <p:extLst>
      <p:ext uri="{BB962C8B-B14F-4D97-AF65-F5344CB8AC3E}">
        <p14:creationId xmlns:p14="http://schemas.microsoft.com/office/powerpoint/2010/main" val="3106107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olo 1"/>
          <p:cNvSpPr>
            <a:spLocks noGrp="1"/>
          </p:cNvSpPr>
          <p:nvPr>
            <p:ph type="title"/>
          </p:nvPr>
        </p:nvSpPr>
        <p:spPr>
          <a:xfrm>
            <a:off x="628650" y="1131888"/>
            <a:ext cx="7886700" cy="631825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b="1" i="1">
                <a:solidFill>
                  <a:srgbClr val="00B050"/>
                </a:solidFill>
              </a:rPr>
              <a:t>Grazie per l’ attenzione!</a:t>
            </a:r>
          </a:p>
        </p:txBody>
      </p:sp>
      <p:pic>
        <p:nvPicPr>
          <p:cNvPr id="119811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5788" y="1763713"/>
            <a:ext cx="5432425" cy="4094162"/>
          </a:xfrm>
        </p:spPr>
      </p:pic>
    </p:spTree>
    <p:extLst>
      <p:ext uri="{BB962C8B-B14F-4D97-AF65-F5344CB8AC3E}">
        <p14:creationId xmlns:p14="http://schemas.microsoft.com/office/powerpoint/2010/main" val="275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AD35AE-0AF6-B7DD-2057-8BFE11D4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6813"/>
            <a:ext cx="7886700" cy="69320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Caso clinico – Giulietta Capuleti 71 aa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52D93-4B80-750B-705C-97515AC3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7" y="1798808"/>
            <a:ext cx="8340686" cy="3820514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b="1" kern="150" dirty="0">
                <a:solidFill>
                  <a:srgbClr val="FF0000"/>
                </a:solidFill>
                <a:ea typeface="NSimSun" panose="02010609030101010101" pitchFamily="49" charset="-122"/>
                <a:cs typeface="Arial" panose="020B0604020202020204" pitchFamily="34" charset="0"/>
              </a:rPr>
              <a:t>Anamnesi Patologica remota</a:t>
            </a:r>
            <a:endParaRPr lang="it-IT" sz="1800" b="1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endParaRPr lang="it-IT" sz="1800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Ipertensione arteriosa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Sovrappeso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1994 Infarto miocardio acuto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2003 Diagnosticata sindrome ansioso-depressiva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2014 esegue coronarografia da cui emerge una occlusione della coronaria destra (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CDx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)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Frazione di Eiezione normale si prosegue con terapia medica.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it-IT" sz="1800" b="1" kern="150" dirty="0">
                <a:solidFill>
                  <a:srgbClr val="FF0000"/>
                </a:solidFill>
                <a:ea typeface="NSimSun" panose="02010609030101010101" pitchFamily="49" charset="-122"/>
                <a:cs typeface="Arial" panose="020B0604020202020204" pitchFamily="34" charset="0"/>
              </a:rPr>
              <a:t>Anamnesi Patologica recente</a:t>
            </a:r>
            <a:endParaRPr lang="it-IT" sz="1800" b="1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it-IT" sz="1800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Giugno 2023: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ricovero in PS per scompenso cardiaco congestizio e frequenti episodi aritmici di breve durata. Messa in lista per ablazione aritmia. Iniziata terapia con </a:t>
            </a: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Apixaban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5 mg x 2 volte/die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it-IT" sz="1800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Agosto 2023: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ricovero presso Cardiologia, eseguita coronarografia per "infarto NSTEMI in corso di Fibrillazione Atriale ad elevata penetranza”, PTCA + impianto 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stent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medicati</a:t>
            </a:r>
          </a:p>
        </p:txBody>
      </p:sp>
    </p:spTree>
    <p:extLst>
      <p:ext uri="{BB962C8B-B14F-4D97-AF65-F5344CB8AC3E}">
        <p14:creationId xmlns:p14="http://schemas.microsoft.com/office/powerpoint/2010/main" val="45674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52D93-4B80-750B-705C-97515AC3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3224"/>
            <a:ext cx="7886700" cy="408368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800" b="1" kern="150" dirty="0">
                <a:solidFill>
                  <a:srgbClr val="FF0000"/>
                </a:solidFill>
                <a:ea typeface="NSimSun" panose="02010609030101010101" pitchFamily="49" charset="-122"/>
                <a:cs typeface="Arial" panose="020B0604020202020204" pitchFamily="34" charset="0"/>
              </a:rPr>
              <a:t>Terapia domiciliare:</a:t>
            </a:r>
          </a:p>
          <a:p>
            <a:pPr marL="0" indent="0">
              <a:spcBef>
                <a:spcPts val="0"/>
              </a:spcBef>
              <a:buNone/>
            </a:pPr>
            <a:endParaRPr lang="it-IT" sz="1050" kern="150" dirty="0"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Sulpiride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100 mg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1 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cp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x 3/die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Acido acetilsalicilico 100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1cp dopo pranzo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Clopidogrel 75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1 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cp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a cena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Pantoprazolo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20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1 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cp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30 min prima della colazione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Candesartan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32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1/2 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cp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ore 8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Metoprololo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100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2 volte/die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Ranolazina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375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2 volte/die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Furosemide 25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ore 8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Atorvastatina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20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prima di coricarsi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it-IT" sz="1800" b="1" kern="150" dirty="0" err="1">
                <a:ea typeface="NSimSun" panose="02010609030101010101" pitchFamily="49" charset="-122"/>
                <a:cs typeface="Arial" panose="020B0604020202020204" pitchFamily="34" charset="0"/>
              </a:rPr>
              <a:t>Apixaban</a:t>
            </a:r>
            <a:r>
              <a:rPr lang="it-IT" sz="1800" b="1" kern="150" dirty="0">
                <a:ea typeface="NSimSun" panose="02010609030101010101" pitchFamily="49" charset="-122"/>
                <a:cs typeface="Arial" panose="020B0604020202020204" pitchFamily="34" charset="0"/>
              </a:rPr>
              <a:t> 5 mg 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1 </a:t>
            </a:r>
            <a:r>
              <a:rPr lang="it-IT" sz="1800" kern="150" dirty="0" err="1">
                <a:ea typeface="NSimSun" panose="02010609030101010101" pitchFamily="49" charset="-122"/>
                <a:cs typeface="Arial" panose="020B0604020202020204" pitchFamily="34" charset="0"/>
              </a:rPr>
              <a:t>cp</a:t>
            </a:r>
            <a:r>
              <a:rPr lang="it-IT" sz="1800" kern="150" dirty="0">
                <a:ea typeface="NSimSun" panose="02010609030101010101" pitchFamily="49" charset="-122"/>
                <a:cs typeface="Arial" panose="020B0604020202020204" pitchFamily="34" charset="0"/>
              </a:rPr>
              <a:t> 2 volte/die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2FFAF7F-FFEA-6C09-8594-DFBBA9E2503B}"/>
              </a:ext>
            </a:extLst>
          </p:cNvPr>
          <p:cNvSpPr txBox="1">
            <a:spLocks/>
          </p:cNvSpPr>
          <p:nvPr/>
        </p:nvSpPr>
        <p:spPr>
          <a:xfrm>
            <a:off x="628650" y="876813"/>
            <a:ext cx="7886700" cy="6932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b="1" dirty="0"/>
              <a:t>Caso clinico – Giulietta Capuleti 71 aa</a:t>
            </a:r>
          </a:p>
        </p:txBody>
      </p:sp>
    </p:spTree>
    <p:extLst>
      <p:ext uri="{BB962C8B-B14F-4D97-AF65-F5344CB8AC3E}">
        <p14:creationId xmlns:p14="http://schemas.microsoft.com/office/powerpoint/2010/main" val="24449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A52D93-4B80-750B-705C-97515AC3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2032"/>
            <a:ext cx="7886700" cy="355393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400" kern="150" dirty="0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La signora viene portata in PS dai famigliari per </a:t>
            </a:r>
            <a:r>
              <a:rPr lang="it-IT" sz="2400" b="1" kern="150" dirty="0">
                <a:solidFill>
                  <a:srgbClr val="FF0000"/>
                </a:solidFill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sospetta intossicazione acuta</a:t>
            </a:r>
            <a:r>
              <a:rPr lang="it-IT" sz="2400" kern="150" dirty="0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 per ingestione, a scopo autolesivo, di una quota imprecisata di farmaci </a:t>
            </a:r>
            <a:r>
              <a:rPr lang="it-IT" sz="2400" b="1" kern="150" dirty="0">
                <a:solidFill>
                  <a:srgbClr val="FF0000"/>
                </a:solidFill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beta-bloccanti (</a:t>
            </a:r>
            <a:r>
              <a:rPr lang="it-IT" sz="2400" b="1" kern="150" dirty="0" err="1">
                <a:solidFill>
                  <a:srgbClr val="FF0000"/>
                </a:solidFill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metoprololo</a:t>
            </a:r>
            <a:r>
              <a:rPr lang="it-IT" sz="2400" b="1" kern="150" dirty="0">
                <a:solidFill>
                  <a:srgbClr val="FF0000"/>
                </a:solidFill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400" kern="150" dirty="0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Ricovero in PS ove viene osservata </a:t>
            </a:r>
            <a:r>
              <a:rPr lang="it-IT" sz="2400" b="1" kern="150" dirty="0">
                <a:solidFill>
                  <a:srgbClr val="FF0000"/>
                </a:solidFill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fluttuazione della vigilanza </a:t>
            </a:r>
            <a:r>
              <a:rPr lang="it-IT" sz="2400" kern="150" dirty="0">
                <a:effectLst/>
                <a:ea typeface="NSimSun" panose="02010609030101010101" pitchFamily="49" charset="-122"/>
                <a:cs typeface="Arial" panose="020B0604020202020204" pitchFamily="34" charset="0"/>
              </a:rPr>
              <a:t>ma la paziente rimane comunque responsiva ed in grado di assumere la terapia orale.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t-IT" sz="2400" kern="150" dirty="0">
                <a:ea typeface="NSimSun" panose="02010609030101010101" pitchFamily="49" charset="-122"/>
                <a:cs typeface="Arial" panose="020B0604020202020204" pitchFamily="34" charset="0"/>
              </a:rPr>
              <a:t>Il medico del PS richiede una consulenza al </a:t>
            </a:r>
            <a:r>
              <a:rPr lang="it-IT" sz="2400" b="1" kern="150" dirty="0">
                <a:solidFill>
                  <a:srgbClr val="FF0000"/>
                </a:solidFill>
                <a:ea typeface="NSimSun" panose="02010609030101010101" pitchFamily="49" charset="-122"/>
                <a:cs typeface="Arial" panose="020B0604020202020204" pitchFamily="34" charset="0"/>
              </a:rPr>
              <a:t>Centro Antiveleni</a:t>
            </a:r>
            <a:endParaRPr lang="it-IT" sz="2400" b="1" kern="150" dirty="0">
              <a:solidFill>
                <a:srgbClr val="FF0000"/>
              </a:solidFill>
              <a:effectLst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B1DB7C2-56BE-5285-EBB3-75A4ABE7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6813"/>
            <a:ext cx="7886700" cy="69320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Caso clinico – Giulietta Capuleti 71 aa</a:t>
            </a:r>
          </a:p>
        </p:txBody>
      </p:sp>
    </p:spTree>
    <p:extLst>
      <p:ext uri="{BB962C8B-B14F-4D97-AF65-F5344CB8AC3E}">
        <p14:creationId xmlns:p14="http://schemas.microsoft.com/office/powerpoint/2010/main" val="396699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8CDFB2-6803-D039-74FD-D0FC44DD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/>
              <a:t>Dott.ssa</a:t>
            </a:r>
            <a:r>
              <a:rPr lang="en-GB" b="1" dirty="0"/>
              <a:t> Brunella </a:t>
            </a:r>
            <a:r>
              <a:rPr lang="en-GB" b="1" dirty="0" err="1"/>
              <a:t>Quarta</a:t>
            </a:r>
            <a:endParaRPr lang="en-GB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D2D009-5D6E-D69F-69A4-A7B71A36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863" y="2021682"/>
            <a:ext cx="5902037" cy="35668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Brunella Quarta è una Farmacista presso l’ Azienda Ospedaliero Universitaria di Ferrara e si è dedicata per più di un decennio all’attività assistenziale come farmacista clinico.</a:t>
            </a:r>
            <a:endParaRPr lang="it-IT" sz="135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E’ esperta in </a:t>
            </a:r>
            <a:r>
              <a:rPr lang="it-IT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antimicrobial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it-IT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stewardship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 e referente del rischio clinico per l’ U.O. Farmacia Ospedaliera.</a:t>
            </a:r>
            <a:endParaRPr lang="it-IT" sz="135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Già Farmacista referente del Dipartimento di Neuroscienze, recentemente è stata nominata Farmacista del Dipartimento Medico Specialistico.</a:t>
            </a:r>
            <a:endParaRPr lang="it-IT" sz="135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</a:rPr>
              <a:t>Grazie alla passione per lo studio della tossicologia e della governance delle emergenze sanitarie, nel 2020 viene individuata Referente del Centro di Riferimento Regionale Antidoti della Regione Emilia Romagna."</a:t>
            </a:r>
            <a:endParaRPr lang="it-IT" sz="135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Immagine 5" descr="Immagine che contiene persona, Viso umano, sorriso, Accessorio di moda&#10;&#10;Descrizione generata automaticamente">
            <a:extLst>
              <a:ext uri="{FF2B5EF4-FFF2-40B4-BE49-F238E27FC236}">
                <a16:creationId xmlns:a16="http://schemas.microsoft.com/office/drawing/2014/main" id="{7B941D5C-4C95-A5D6-3FFE-C51EC2DE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4" y="2198911"/>
            <a:ext cx="187880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68FB4-4F7F-1AD1-95B9-3B6208CF7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13" y="152841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>Il Farmacista Clinico nel Centro Regionale Antidoti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5114800" y="5476320"/>
            <a:ext cx="3922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/>
              <a:t>Dott.ssa Brunella Quarta</a:t>
            </a:r>
            <a:br>
              <a:rPr lang="it-IT" sz="1400" i="1" dirty="0"/>
            </a:br>
            <a:r>
              <a:rPr lang="it-IT" sz="1400" i="1" dirty="0"/>
              <a:t>CRR Antidoti Regione Emilia Romagna</a:t>
            </a:r>
          </a:p>
          <a:p>
            <a:pPr>
              <a:defRPr/>
            </a:pPr>
            <a:r>
              <a:rPr lang="it-IT" sz="1400" i="1" dirty="0"/>
              <a:t>U.O. Farmacia Ospedaliera e Territoriale</a:t>
            </a:r>
            <a:br>
              <a:rPr lang="it-IT" sz="1400" i="1" dirty="0"/>
            </a:br>
            <a:r>
              <a:rPr lang="it-IT" sz="1400" i="1" dirty="0"/>
              <a:t>Azienda Ospedaliero Universitaria </a:t>
            </a:r>
            <a:r>
              <a:rPr lang="it-IT" sz="1400" i="1" dirty="0" err="1"/>
              <a:t>S.Anna</a:t>
            </a:r>
            <a:r>
              <a:rPr lang="it-IT" sz="1400" i="1" dirty="0"/>
              <a:t> - Ferrara</a:t>
            </a:r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06" y="93333"/>
            <a:ext cx="18288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36" y="103816"/>
            <a:ext cx="27495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1" y="317512"/>
            <a:ext cx="224202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 bwMode="auto">
          <a:xfrm>
            <a:off x="2488211" y="372088"/>
            <a:ext cx="34925" cy="19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050"/>
          </a:p>
        </p:txBody>
      </p:sp>
      <p:sp>
        <p:nvSpPr>
          <p:cNvPr id="3" name="CasellaDiTesto 2"/>
          <p:cNvSpPr txBox="1"/>
          <p:nvPr/>
        </p:nvSpPr>
        <p:spPr>
          <a:xfrm>
            <a:off x="1474573" y="4215056"/>
            <a:ext cx="62442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Il farmacista clinico nel Critical Care</a:t>
            </a:r>
          </a:p>
          <a:p>
            <a:pPr algn="ctr"/>
            <a:r>
              <a:rPr lang="it-IT" sz="1400" dirty="0"/>
              <a:t>11° CONGRESSO NAZIONALE SIFACT</a:t>
            </a:r>
          </a:p>
        </p:txBody>
      </p:sp>
    </p:spTree>
    <p:extLst>
      <p:ext uri="{BB962C8B-B14F-4D97-AF65-F5344CB8AC3E}">
        <p14:creationId xmlns:p14="http://schemas.microsoft.com/office/powerpoint/2010/main" val="422936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136" r="15342" b="231"/>
          <a:stretch/>
        </p:blipFill>
        <p:spPr>
          <a:xfrm>
            <a:off x="3630440" y="113876"/>
            <a:ext cx="1548566" cy="21857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75866" y="2900453"/>
            <a:ext cx="80361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Il medico di PS, dopo consulenza con il CAV, contatta il farmacista di guardia e richiede dell’ antidoto </a:t>
            </a:r>
          </a:p>
          <a:p>
            <a:pPr algn="ctr"/>
            <a:r>
              <a:rPr lang="it-IT" sz="2400" b="1" dirty="0" err="1"/>
              <a:t>Glucagone</a:t>
            </a:r>
            <a:r>
              <a:rPr lang="it-IT" sz="2400" dirty="0"/>
              <a:t>, </a:t>
            </a:r>
          </a:p>
          <a:p>
            <a:pPr algn="ctr"/>
            <a:r>
              <a:rPr lang="it-IT" sz="2400" dirty="0"/>
              <a:t>prima dose di </a:t>
            </a:r>
            <a:r>
              <a:rPr lang="pt-BR" sz="2400" dirty="0"/>
              <a:t>5 mg endovena, </a:t>
            </a:r>
          </a:p>
          <a:p>
            <a:pPr algn="ctr"/>
            <a:r>
              <a:rPr lang="pt-BR" sz="2400" dirty="0"/>
              <a:t>seguita da dose di 2 mg/h.</a:t>
            </a:r>
          </a:p>
          <a:p>
            <a:pPr algn="ctr"/>
            <a:r>
              <a:rPr lang="pt-BR" sz="2400" dirty="0"/>
              <a:t>Terapia prevista per 24 ore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4555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t-IT" sz="2200" dirty="0"/>
              <a:t>Qual è la formulazione dell’antidoto disponibile in commercio ? </a:t>
            </a:r>
            <a:br>
              <a:rPr lang="it-IT" sz="2200" dirty="0"/>
            </a:br>
            <a:endParaRPr lang="it-IT" sz="2200" dirty="0"/>
          </a:p>
          <a:p>
            <a:pPr lvl="0"/>
            <a:r>
              <a:rPr lang="it-IT" sz="2200" dirty="0"/>
              <a:t>A quale classe di priorità appartiene l’ antidoto?</a:t>
            </a:r>
          </a:p>
          <a:p>
            <a:pPr marL="0" indent="0">
              <a:buNone/>
            </a:pPr>
            <a:endParaRPr lang="it-IT" sz="2200" dirty="0"/>
          </a:p>
          <a:p>
            <a:pPr lvl="0"/>
            <a:r>
              <a:rPr lang="it-IT" sz="2200" dirty="0"/>
              <a:t> L’ indicazione all’ utilizzo è corretta?</a:t>
            </a:r>
          </a:p>
          <a:p>
            <a:pPr marL="0" indent="0">
              <a:buNone/>
            </a:pPr>
            <a:endParaRPr lang="it-IT" sz="2200" dirty="0"/>
          </a:p>
          <a:p>
            <a:pPr lvl="0"/>
            <a:r>
              <a:rPr lang="it-IT" sz="2200" dirty="0"/>
              <a:t>Qual è la dose raccomandata? </a:t>
            </a:r>
          </a:p>
          <a:p>
            <a:pPr marL="0" indent="0">
              <a:buNone/>
            </a:pPr>
            <a:r>
              <a:rPr lang="it-IT" sz="2200" dirty="0"/>
              <a:t> </a:t>
            </a:r>
          </a:p>
          <a:p>
            <a:pPr lvl="0"/>
            <a:r>
              <a:rPr lang="it-IT" sz="2200" dirty="0"/>
              <a:t>Ho necessità di informazioni aggiuntive? (es: peso corporeo)</a:t>
            </a:r>
          </a:p>
          <a:p>
            <a:endParaRPr lang="it-IT" sz="2200" dirty="0"/>
          </a:p>
          <a:p>
            <a:pPr lvl="0"/>
            <a:r>
              <a:rPr lang="it-IT" sz="2200" dirty="0"/>
              <a:t>Verificare la disponibilità dell’antidoto presso la propria sede o sedi vicine</a:t>
            </a:r>
          </a:p>
          <a:p>
            <a:pPr marL="0" lvl="0" indent="0">
              <a:buNone/>
            </a:pPr>
            <a:endParaRPr lang="it-IT" dirty="0"/>
          </a:p>
          <a:p>
            <a:endParaRPr lang="it-IT" dirty="0"/>
          </a:p>
        </p:txBody>
      </p:sp>
      <p:grpSp>
        <p:nvGrpSpPr>
          <p:cNvPr id="12" name="Gruppo 11"/>
          <p:cNvGrpSpPr/>
          <p:nvPr/>
        </p:nvGrpSpPr>
        <p:grpSpPr>
          <a:xfrm>
            <a:off x="416380" y="219240"/>
            <a:ext cx="7383849" cy="1029114"/>
            <a:chOff x="1036320" y="298754"/>
            <a:chExt cx="6096000" cy="1123950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320" y="298754"/>
              <a:ext cx="3048000" cy="1123950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4320" y="298754"/>
              <a:ext cx="3048000" cy="1123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199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826</TotalTime>
  <Words>1600</Words>
  <Application>Microsoft Office PowerPoint</Application>
  <PresentationFormat>Presentazione su schermo (4:3)</PresentationFormat>
  <Paragraphs>194</Paragraphs>
  <Slides>28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Garamond</vt:lpstr>
      <vt:lpstr>Tahoma</vt:lpstr>
      <vt:lpstr>Tahoma</vt:lpstr>
      <vt:lpstr>Times New Roman</vt:lpstr>
      <vt:lpstr>Verdana</vt:lpstr>
      <vt:lpstr>Tema di Office</vt:lpstr>
      <vt:lpstr>Personalizza struttura</vt:lpstr>
      <vt:lpstr>Sessione plenaria 5 – Il farmacista clinico  nel critical care</vt:lpstr>
      <vt:lpstr>Metodologia – Patient journey</vt:lpstr>
      <vt:lpstr>Caso clinico – Giulietta Capuleti 71 aa</vt:lpstr>
      <vt:lpstr>Presentazione standard di PowerPoint</vt:lpstr>
      <vt:lpstr>Caso clinico – Giulietta Capuleti 71 aa</vt:lpstr>
      <vt:lpstr>Dott.ssa Brunella Quarta</vt:lpstr>
      <vt:lpstr>Il Farmacista Clinico nel Centro Regionale Antidoti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RETE REGIONALE ANTIDOTI</vt:lpstr>
      <vt:lpstr>Presentazione standard di PowerPoint</vt:lpstr>
      <vt:lpstr>PRONTUARIO ANTIDOTI (http://antidoti.ospfe.it) </vt:lpstr>
      <vt:lpstr>Presentazione standard di PowerPoint</vt:lpstr>
      <vt:lpstr>Presentazione standard di PowerPoint</vt:lpstr>
      <vt:lpstr>PORTALE ANTIDOTI (http://antidoti.ospfe.it)</vt:lpstr>
      <vt:lpstr>PORTALE ANTIDOTI (http://antidoti.ospfe.it)</vt:lpstr>
      <vt:lpstr>PORTALE ANTIDOTI (http://antidoti.ospfe.it)</vt:lpstr>
      <vt:lpstr>REFERENTI MEDICI E FARMACISTI DELLA RETE REGIONALE ANTIDOTI</vt:lpstr>
      <vt:lpstr>Ulteriori obiettivi ed attività del  farmacista clinico del Centro Antidoti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Grazie per l’ 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Ferratini</dc:creator>
  <cp:lastModifiedBy>Luigi Verdari</cp:lastModifiedBy>
  <cp:revision>66</cp:revision>
  <dcterms:created xsi:type="dcterms:W3CDTF">2023-10-04T07:17:30Z</dcterms:created>
  <dcterms:modified xsi:type="dcterms:W3CDTF">2023-10-21T08:41:33Z</dcterms:modified>
</cp:coreProperties>
</file>