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1282" r:id="rId3"/>
    <p:sldId id="1292" r:id="rId4"/>
    <p:sldId id="260" r:id="rId5"/>
    <p:sldId id="261" r:id="rId6"/>
    <p:sldId id="1293" r:id="rId7"/>
    <p:sldId id="1300" r:id="rId8"/>
    <p:sldId id="2727" r:id="rId9"/>
    <p:sldId id="2728" r:id="rId10"/>
    <p:sldId id="262" r:id="rId11"/>
    <p:sldId id="1230" r:id="rId12"/>
    <p:sldId id="1264" r:id="rId13"/>
    <p:sldId id="1345" r:id="rId14"/>
    <p:sldId id="1268" r:id="rId15"/>
    <p:sldId id="1349" r:id="rId16"/>
    <p:sldId id="258" r:id="rId17"/>
    <p:sldId id="2731" r:id="rId18"/>
    <p:sldId id="444" r:id="rId19"/>
    <p:sldId id="608" r:id="rId20"/>
    <p:sldId id="2729" r:id="rId21"/>
    <p:sldId id="2733" r:id="rId22"/>
    <p:sldId id="259" r:id="rId23"/>
    <p:sldId id="257" r:id="rId24"/>
    <p:sldId id="1189" r:id="rId25"/>
    <p:sldId id="1381" r:id="rId26"/>
    <p:sldId id="2735" r:id="rId27"/>
    <p:sldId id="280" r:id="rId28"/>
    <p:sldId id="273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471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841FE-E68D-4004-A9A5-738064241925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4D377-4E50-4F84-99BF-BC804C5D03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06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>
            <a:extLst>
              <a:ext uri="{FF2B5EF4-FFF2-40B4-BE49-F238E27FC236}">
                <a16:creationId xmlns:a16="http://schemas.microsoft.com/office/drawing/2014/main" id="{5F4056AB-F614-9231-65FE-0719A395B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Segnaposto note 2">
            <a:extLst>
              <a:ext uri="{FF2B5EF4-FFF2-40B4-BE49-F238E27FC236}">
                <a16:creationId xmlns:a16="http://schemas.microsoft.com/office/drawing/2014/main" id="{F18E7277-13F9-42BD-16FA-11DE3E88B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3492" name="Segnaposto numero diapositiva 3">
            <a:extLst>
              <a:ext uri="{FF2B5EF4-FFF2-40B4-BE49-F238E27FC236}">
                <a16:creationId xmlns:a16="http://schemas.microsoft.com/office/drawing/2014/main" id="{D82D9780-9E0F-67AD-C45C-78EEC446D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6FD4AE-232E-4F15-8617-A5BAA4E1665B}" type="slidenum">
              <a:rPr lang="it-IT" altLang="it-IT" smtClean="0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18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83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23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4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93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7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4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58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02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5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6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20B320-9D9D-EEF4-9D7A-7EDE26EBAE31}"/>
              </a:ext>
            </a:extLst>
          </p:cNvPr>
          <p:cNvSpPr txBox="1"/>
          <p:nvPr/>
        </p:nvSpPr>
        <p:spPr>
          <a:xfrm flipH="1">
            <a:off x="86605" y="1622530"/>
            <a:ext cx="9057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Farmacovigilanza applicata alla </a:t>
            </a:r>
            <a:br>
              <a:rPr lang="it-IT" sz="3600" dirty="0">
                <a:solidFill>
                  <a:srgbClr val="FF0000"/>
                </a:solidFill>
              </a:rPr>
            </a:br>
            <a:r>
              <a:rPr lang="it-IT" sz="3600" dirty="0" err="1">
                <a:solidFill>
                  <a:srgbClr val="FF0000"/>
                </a:solidFill>
              </a:rPr>
              <a:t>medication</a:t>
            </a:r>
            <a:r>
              <a:rPr lang="it-IT" sz="3600" dirty="0">
                <a:solidFill>
                  <a:srgbClr val="FF0000"/>
                </a:solidFill>
              </a:rPr>
              <a:t> </a:t>
            </a:r>
            <a:r>
              <a:rPr lang="it-IT" sz="3600" dirty="0" err="1">
                <a:solidFill>
                  <a:srgbClr val="FF0000"/>
                </a:solidFill>
              </a:rPr>
              <a:t>reconciliation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BC2B00-35C7-CD4A-C816-CB514DC89401}"/>
              </a:ext>
            </a:extLst>
          </p:cNvPr>
          <p:cNvSpPr txBox="1"/>
          <p:nvPr/>
        </p:nvSpPr>
        <p:spPr>
          <a:xfrm flipH="1">
            <a:off x="1384353" y="3429000"/>
            <a:ext cx="5270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Ugo Moretti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7BDA92-8256-24F0-36C8-9C92D5EE4DDD}"/>
              </a:ext>
            </a:extLst>
          </p:cNvPr>
          <p:cNvSpPr txBox="1"/>
          <p:nvPr/>
        </p:nvSpPr>
        <p:spPr>
          <a:xfrm flipH="1">
            <a:off x="776023" y="4214336"/>
            <a:ext cx="6599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/>
              <a:t>Università di Verona</a:t>
            </a:r>
          </a:p>
          <a:p>
            <a:pPr algn="ctr"/>
            <a:r>
              <a:rPr lang="it-IT" sz="2400" i="1" dirty="0"/>
              <a:t>Centro Regionale di Farmacovigilanza del Veneto e Provincia di Bolzano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F96EDA-6ECA-542B-CBBE-0DF3E1E4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3463" y="5744940"/>
            <a:ext cx="3484297" cy="732960"/>
          </a:xfrm>
          <a:prstGeom prst="rect">
            <a:avLst/>
          </a:prstGeom>
          <a:solidFill>
            <a:srgbClr val="4472C4">
              <a:lumMod val="50000"/>
              <a:alpha val="83000"/>
            </a:srgbClr>
          </a:solidFill>
          <a:ln>
            <a:solidFill>
              <a:srgbClr val="00206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B6F0FA-E463-1586-742B-A6BBA88D3A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05" y="5438797"/>
            <a:ext cx="1695232" cy="982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36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7B70A52-FECC-E426-FA1D-FFBC5E44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74" y="935042"/>
            <a:ext cx="7199211" cy="49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7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0F22AE-7A9D-4B14-8025-DDF0438D1EF5}"/>
              </a:ext>
            </a:extLst>
          </p:cNvPr>
          <p:cNvSpPr txBox="1"/>
          <p:nvPr/>
        </p:nvSpPr>
        <p:spPr>
          <a:xfrm>
            <a:off x="0" y="5415340"/>
            <a:ext cx="47155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       Centro Studi  </a:t>
            </a:r>
            <a:r>
              <a:rPr lang="it-IT" sz="1200" dirty="0" err="1"/>
              <a:t>Federsalus</a:t>
            </a:r>
            <a:r>
              <a:rPr lang="it-IT" sz="1200" dirty="0"/>
              <a:t> Sesta indagine di settore, giugno 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4B0C0A-A250-4EF0-8E9F-4DCBF61B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6164078" cy="447933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40EFB1-D912-856E-973B-CD072B456500}"/>
              </a:ext>
            </a:extLst>
          </p:cNvPr>
          <p:cNvSpPr txBox="1"/>
          <p:nvPr/>
        </p:nvSpPr>
        <p:spPr>
          <a:xfrm>
            <a:off x="6228184" y="151179"/>
            <a:ext cx="2832460" cy="655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Da dati di Integratori &amp; Salute (settembre 2022):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Il mercato degli integratori in Italia ha raggiunto i 4 miliardi di euro con una quota del mercato europeo che supera il 20% con la previsione di sfiorare i 5 miliardi di vendite nel 2025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Il mercato nei primi sette mesi del 2022 registra una crescita dell’8,4%, con doppia cifra negli ultimi tre mesi.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Il canale farmacia rappresenta i tre quarti del valore totale del mercato. Nell’ambito della cura e benessere della persona gli integratori ad oggi rappresentano il 12,6% del fatturato totale della farmacia, con un trend di crescita (5,3%) al di sopra della media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Pur avendo registrato un’accelerazione nello sviluppo del digitale, circa metà delle aziende produttrici non si avvale della possibilità di vendere online e non prevede di farlo neppure in futuro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La fonte più consultata per un consiglio è proprio il farmacista (45%), seguita dal medico (36%)</a:t>
            </a:r>
          </a:p>
        </p:txBody>
      </p:sp>
    </p:spTree>
    <p:extLst>
      <p:ext uri="{BB962C8B-B14F-4D97-AF65-F5344CB8AC3E}">
        <p14:creationId xmlns:p14="http://schemas.microsoft.com/office/powerpoint/2010/main" val="365148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0F22AE-7A9D-4B14-8025-DDF0438D1EF5}"/>
              </a:ext>
            </a:extLst>
          </p:cNvPr>
          <p:cNvSpPr txBox="1"/>
          <p:nvPr/>
        </p:nvSpPr>
        <p:spPr>
          <a:xfrm>
            <a:off x="4428429" y="5716423"/>
            <a:ext cx="47155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       Centro Studi  </a:t>
            </a:r>
            <a:r>
              <a:rPr lang="it-IT" sz="1200" dirty="0" err="1"/>
              <a:t>Federsalus</a:t>
            </a:r>
            <a:r>
              <a:rPr lang="it-IT" sz="1200" dirty="0"/>
              <a:t> Sesta indagine di settore, giugno 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1CE611-EF74-4594-85B7-E5245E5A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1" y="871142"/>
            <a:ext cx="6703035" cy="48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4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0F22AE-7A9D-4B14-8025-DDF0438D1EF5}"/>
              </a:ext>
            </a:extLst>
          </p:cNvPr>
          <p:cNvSpPr txBox="1"/>
          <p:nvPr/>
        </p:nvSpPr>
        <p:spPr>
          <a:xfrm>
            <a:off x="4221039" y="6329166"/>
            <a:ext cx="47155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       Centro Studi  </a:t>
            </a:r>
            <a:r>
              <a:rPr lang="it-IT" sz="1200" dirty="0" err="1"/>
              <a:t>Federsalus</a:t>
            </a:r>
            <a:r>
              <a:rPr lang="it-IT" sz="1200" dirty="0"/>
              <a:t> Quinta indagine di settore, giugno 2020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BB9BF78-A2ED-4401-94D8-97050427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7" y="677046"/>
            <a:ext cx="7377930" cy="56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1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F8BBB95-A95F-4223-A40A-2B6B5FD98328}"/>
              </a:ext>
            </a:extLst>
          </p:cNvPr>
          <p:cNvSpPr txBox="1">
            <a:spLocks noChangeArrowheads="1"/>
          </p:cNvSpPr>
          <p:nvPr/>
        </p:nvSpPr>
        <p:spPr>
          <a:xfrm>
            <a:off x="157897" y="2470897"/>
            <a:ext cx="8828206" cy="30351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2938" lvl="1" indent="-342900" algn="l">
              <a:lnSpc>
                <a:spcPct val="100000"/>
              </a:lnSpc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Circa i 20% di tutti i danni epatici da farmaci è legata ad integratori alimentari. Metà di questi è causata da prodotti usati nel culturismo e nei prodotti dimagranti </a:t>
            </a:r>
            <a:r>
              <a:rPr lang="en-US" altLang="it-IT" sz="1500" i="1" dirty="0">
                <a:solidFill>
                  <a:srgbClr val="002060"/>
                </a:solidFill>
                <a:cs typeface="Calibri" panose="020F0502020204030204" pitchFamily="34" charset="0"/>
              </a:rPr>
              <a:t>Hepatology. 2017 Jan; 65(1):363-373</a:t>
            </a:r>
          </a:p>
          <a:p>
            <a:pPr marL="642938" lvl="1" indent="-342900" algn="l">
              <a:lnSpc>
                <a:spcPct val="100000"/>
              </a:lnSpc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Si stima che negli USA 23.000 accessi al PS/anno (con oltre 2.000 ricoveri ospedalieri) siano dovuti ad eventi avversi a integratori alimentari </a:t>
            </a:r>
            <a:r>
              <a:rPr lang="sv-SE" altLang="it-IT" sz="1500" i="1" dirty="0">
                <a:solidFill>
                  <a:srgbClr val="002060"/>
                </a:solidFill>
                <a:cs typeface="Calibri" panose="020F0502020204030204" pitchFamily="34" charset="0"/>
              </a:rPr>
              <a:t>N Engl J Med. 2015 Oct 15; 373(16):1531-40</a:t>
            </a:r>
            <a:endParaRPr lang="it-IT" altLang="it-IT" sz="1500" i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642938" lvl="1" indent="-342900" algn="l">
              <a:lnSpc>
                <a:spcPct val="100000"/>
              </a:lnSpc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Tra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i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militari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delle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basi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americane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il 22% di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quelli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che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usano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integratori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alimentari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riporta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di aver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avuto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uno o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più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reazioni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it-IT" sz="2100" dirty="0" err="1">
                <a:solidFill>
                  <a:srgbClr val="002060"/>
                </a:solidFill>
                <a:cs typeface="Calibri" panose="020F0502020204030204" pitchFamily="34" charset="0"/>
              </a:rPr>
              <a:t>avverse</a:t>
            </a:r>
            <a:r>
              <a:rPr lang="en-US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nl-NL" altLang="it-IT" sz="21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nl-NL" altLang="it-IT" sz="1500" i="1" dirty="0">
                <a:solidFill>
                  <a:srgbClr val="002060"/>
                </a:solidFill>
                <a:cs typeface="Calibri" panose="020F0502020204030204" pitchFamily="34" charset="0"/>
              </a:rPr>
              <a:t>J Acad Nutr Diet. 2016;116:1423-14 42.</a:t>
            </a:r>
            <a:endParaRPr lang="it-IT" altLang="it-IT" sz="2100" i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BD8868-5DF0-4FEF-8376-6FBFA29F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9" y="953519"/>
            <a:ext cx="7331092" cy="12937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CEDE30E-7568-4695-9FD5-AB77F510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048" y="1600380"/>
            <a:ext cx="4702346" cy="2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76D9698-01BA-468F-BFF8-CA52FA07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0193"/>
            <a:ext cx="7947399" cy="64591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B89B6A1-DA21-43E7-BAA5-4BBBAAB4F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53" y="1628775"/>
            <a:ext cx="2706221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7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21B3B42-2C9A-0FB5-1D80-0C3E240EC635}"/>
              </a:ext>
            </a:extLst>
          </p:cNvPr>
          <p:cNvSpPr txBox="1">
            <a:spLocks noChangeArrowheads="1"/>
          </p:cNvSpPr>
          <p:nvPr/>
        </p:nvSpPr>
        <p:spPr>
          <a:xfrm>
            <a:off x="436729" y="1863329"/>
            <a:ext cx="8581031" cy="28069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8" indent="-280988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Farmaco non necessario/non efficace in un sottogruppo di pazienti</a:t>
            </a:r>
          </a:p>
          <a:p>
            <a:pPr marL="280988" indent="-280988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Farmaco che non ha il miglior profilo beneficio/rischio</a:t>
            </a:r>
          </a:p>
          <a:p>
            <a:pPr marL="280988" indent="-280988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Farmaco non adeguatamente monitorato</a:t>
            </a:r>
          </a:p>
          <a:p>
            <a:pPr marL="280988" indent="-280988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Mancato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riconoscimento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delle ADR </a:t>
            </a:r>
            <a:br>
              <a:rPr lang="fr-FR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cascata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prescrittiva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4B6209F-4439-3B37-B3E2-B69F1EDFE29E}"/>
              </a:ext>
            </a:extLst>
          </p:cNvPr>
          <p:cNvSpPr txBox="1">
            <a:spLocks noChangeArrowheads="1"/>
          </p:cNvSpPr>
          <p:nvPr/>
        </p:nvSpPr>
        <p:spPr>
          <a:xfrm>
            <a:off x="1657350" y="188640"/>
            <a:ext cx="5829300" cy="857250"/>
          </a:xfrm>
          <a:prstGeom prst="rect">
            <a:avLst/>
          </a:prstGeom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ADR </a:t>
            </a:r>
            <a:r>
              <a:rPr lang="fr-F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prevenibili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8772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AFD1D4A-3C58-8371-BF3C-A2A0F9C44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1" y="258057"/>
            <a:ext cx="5761683" cy="758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20CE50-3026-AABD-6CA9-9C66EBDD5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68836"/>
            <a:ext cx="2621756" cy="3000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D7DD38-5594-C9E1-E14E-162FEBBA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8" y="1700808"/>
            <a:ext cx="8781986" cy="19442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FD9340-D291-C349-732C-962A99A7C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94" y="3809715"/>
            <a:ext cx="8660193" cy="24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6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asellaDiTesto 2">
            <a:extLst>
              <a:ext uri="{FF2B5EF4-FFF2-40B4-BE49-F238E27FC236}">
                <a16:creationId xmlns:a16="http://schemas.microsoft.com/office/drawing/2014/main" id="{CDCB2763-1EF1-B437-E3DD-7B0EBB12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42900"/>
            <a:ext cx="1443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  <a:latin typeface="Garamond" panose="02020404030301010803" pitchFamily="18" charset="0"/>
              </a:rPr>
              <a:t>Capitolo 26</a:t>
            </a:r>
          </a:p>
        </p:txBody>
      </p:sp>
      <p:pic>
        <p:nvPicPr>
          <p:cNvPr id="62467" name="Immagine 1">
            <a:extLst>
              <a:ext uri="{FF2B5EF4-FFF2-40B4-BE49-F238E27FC236}">
                <a16:creationId xmlns:a16="http://schemas.microsoft.com/office/drawing/2014/main" id="{B3F04BD7-3299-4B1B-DF88-B805C39F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092825"/>
            <a:ext cx="47482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Immagine 2">
            <a:extLst>
              <a:ext uri="{FF2B5EF4-FFF2-40B4-BE49-F238E27FC236}">
                <a16:creationId xmlns:a16="http://schemas.microsoft.com/office/drawing/2014/main" id="{A3236C91-F5C2-D197-147B-B2D67634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4463"/>
            <a:ext cx="62865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Immagine 3">
            <a:extLst>
              <a:ext uri="{FF2B5EF4-FFF2-40B4-BE49-F238E27FC236}">
                <a16:creationId xmlns:a16="http://schemas.microsoft.com/office/drawing/2014/main" id="{FFDE5F1A-A4BC-BC59-EA93-430246CB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268413"/>
            <a:ext cx="35464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Immagine 4">
            <a:extLst>
              <a:ext uri="{FF2B5EF4-FFF2-40B4-BE49-F238E27FC236}">
                <a16:creationId xmlns:a16="http://schemas.microsoft.com/office/drawing/2014/main" id="{9FC44704-AC8D-AC16-AECA-DF62D083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23938"/>
            <a:ext cx="5189538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E77A57-A309-4F60-8FF8-1659847E7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1858" cy="17008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C78394-C2F7-4DB0-871D-217A5B6E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6632"/>
            <a:ext cx="4499025" cy="2270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5E7572A-B8C4-4F3D-9C82-F5003BF05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916832"/>
            <a:ext cx="5754985" cy="31887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E85F98-F963-4A3F-A702-25BB54CD6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5157192"/>
            <a:ext cx="6311094" cy="15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5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CBC1E1-065D-442D-9B86-FC655FEA0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3816424" cy="22664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7E3B4A-0508-4341-A108-BA82006E3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6" y="332656"/>
            <a:ext cx="3456382" cy="25227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8C8F30-A113-4339-A144-41B0CF16D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2924944"/>
            <a:ext cx="4788024" cy="351834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D4A53E-61A7-4C65-B294-05B44A604045}"/>
              </a:ext>
            </a:extLst>
          </p:cNvPr>
          <p:cNvSpPr txBox="1"/>
          <p:nvPr/>
        </p:nvSpPr>
        <p:spPr>
          <a:xfrm>
            <a:off x="4716640" y="6408821"/>
            <a:ext cx="4483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Medication</a:t>
            </a:r>
            <a:r>
              <a:rPr lang="it-IT" sz="1400" dirty="0"/>
              <a:t> </a:t>
            </a:r>
            <a:r>
              <a:rPr lang="it-IT" sz="1400" dirty="0" err="1"/>
              <a:t>safety</a:t>
            </a:r>
            <a:r>
              <a:rPr lang="it-IT" sz="1400" dirty="0"/>
              <a:t> in </a:t>
            </a:r>
            <a:r>
              <a:rPr lang="it-IT" sz="1400" dirty="0" err="1"/>
              <a:t>polypharmacy</a:t>
            </a:r>
            <a:r>
              <a:rPr lang="it-IT" sz="1400" dirty="0"/>
              <a:t>, Technical report, 2019</a:t>
            </a:r>
          </a:p>
        </p:txBody>
      </p:sp>
    </p:spTree>
    <p:extLst>
      <p:ext uri="{BB962C8B-B14F-4D97-AF65-F5344CB8AC3E}">
        <p14:creationId xmlns:p14="http://schemas.microsoft.com/office/powerpoint/2010/main" val="971834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CC799FC-9292-B92C-8D45-E3C174B5F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1" y="1055094"/>
            <a:ext cx="8773827" cy="228450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13C56E-2913-D877-4A0D-5AD90557778E}"/>
              </a:ext>
            </a:extLst>
          </p:cNvPr>
          <p:cNvSpPr txBox="1"/>
          <p:nvPr/>
        </p:nvSpPr>
        <p:spPr>
          <a:xfrm>
            <a:off x="3628261" y="4029568"/>
            <a:ext cx="4887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Age Ageing. 2022 Jul 1;51(7):afac138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293597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9849BA3-70DA-FFD6-9A91-1B4FC8748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45552"/>
            <a:ext cx="5255558" cy="16126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7137A4-2409-4DAD-2C09-CFBD2D454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26" y="907009"/>
            <a:ext cx="3633918" cy="27477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5FFDD3-5800-7A7C-4439-977E01D7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719" y="1943242"/>
            <a:ext cx="7764651" cy="44034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073C95-8914-C8E3-66F7-75010878F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59" y="1901263"/>
            <a:ext cx="1168460" cy="38102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15F6868-0936-81C3-9A50-8141FFC9A127}"/>
              </a:ext>
            </a:extLst>
          </p:cNvPr>
          <p:cNvSpPr/>
          <p:nvPr/>
        </p:nvSpPr>
        <p:spPr>
          <a:xfrm>
            <a:off x="1366719" y="2298803"/>
            <a:ext cx="7764651" cy="1061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71A9207-BD75-4366-7818-CEB4F7785EA5}"/>
              </a:ext>
            </a:extLst>
          </p:cNvPr>
          <p:cNvSpPr/>
          <p:nvPr/>
        </p:nvSpPr>
        <p:spPr>
          <a:xfrm>
            <a:off x="1322472" y="5020261"/>
            <a:ext cx="7764651" cy="1296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29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9E0AFF-4547-E043-0FC1-D1EE50EE4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01808" cy="19791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14434C4-6B34-EE49-A514-58A077E1F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3" y="1979133"/>
            <a:ext cx="2806844" cy="46166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5F745A1-4F06-7316-FCAA-888112C4F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827" y="3013587"/>
            <a:ext cx="5852964" cy="24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9E0AFF-4547-E043-0FC1-D1EE50EE4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991" b="88092"/>
          <a:stretch/>
        </p:blipFill>
        <p:spPr>
          <a:xfrm>
            <a:off x="5853665" y="5928511"/>
            <a:ext cx="3290335" cy="5125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24A13BF-AC10-B107-C0CB-B8BAF58D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227"/>
            <a:ext cx="8493551" cy="54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34A104E-E18B-48A4-884C-5A0A6698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7820393" cy="259484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798D989-DA01-4C7B-9082-47A9754D2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1" y="2711476"/>
            <a:ext cx="8784977" cy="33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Review e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metanalisi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condotta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analizzando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4 database con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lavori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pubblicati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dal 2000 al 2016</a:t>
            </a:r>
          </a:p>
          <a:p>
            <a:pPr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27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studi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su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pazienti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ospedalizzati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(18 in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generale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, 9 in ICU)</a:t>
            </a:r>
          </a:p>
          <a:p>
            <a:pPr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Un solo studio con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incidenza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di DDI clinically relevant, uno solo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su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DDI con actual patient harm</a:t>
            </a:r>
          </a:p>
          <a:p>
            <a:pPr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Nello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studio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su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DDI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reali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(actual patient harm)</a:t>
            </a:r>
            <a:b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</a:b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incidenza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pDDI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71%</a:t>
            </a:r>
            <a:b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</a:b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incidenza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DDI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reali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2%</a:t>
            </a:r>
          </a:p>
        </p:txBody>
      </p:sp>
    </p:spTree>
    <p:extLst>
      <p:ext uri="{BB962C8B-B14F-4D97-AF65-F5344CB8AC3E}">
        <p14:creationId xmlns:p14="http://schemas.microsoft.com/office/powerpoint/2010/main" val="290431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B2435C3-99B4-0D2C-B375-8E73C5D3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5652120" cy="21435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B121CC1-9576-C7A3-5B15-E56F60CC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188640"/>
            <a:ext cx="1962144" cy="5297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757A464-5968-B689-80E2-42BF5B4D7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836712"/>
            <a:ext cx="1393301" cy="75837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DC0A2B0-3437-81CA-A78F-482DE359E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636912"/>
            <a:ext cx="9144000" cy="3205601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5538507-24B6-FF08-9A95-5F32F62E9F21}"/>
              </a:ext>
            </a:extLst>
          </p:cNvPr>
          <p:cNvCxnSpPr/>
          <p:nvPr/>
        </p:nvCxnSpPr>
        <p:spPr>
          <a:xfrm>
            <a:off x="6804248" y="3429000"/>
            <a:ext cx="216024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3BC30E2-F516-87F7-A261-29D7B132523A}"/>
              </a:ext>
            </a:extLst>
          </p:cNvPr>
          <p:cNvCxnSpPr>
            <a:cxnSpLocks/>
          </p:cNvCxnSpPr>
          <p:nvPr/>
        </p:nvCxnSpPr>
        <p:spPr>
          <a:xfrm>
            <a:off x="179512" y="3789040"/>
            <a:ext cx="554461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16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B2435C3-99B4-0D2C-B375-8E73C5D3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5652120" cy="21435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B121CC1-9576-C7A3-5B15-E56F60CC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188640"/>
            <a:ext cx="1962144" cy="5297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757A464-5968-B689-80E2-42BF5B4D7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836712"/>
            <a:ext cx="1393301" cy="7583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D3BB402-5942-BAC9-18A6-A8DDA77EB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2223954"/>
            <a:ext cx="6269559" cy="452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61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1022355" y="577753"/>
            <a:ext cx="67882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it-IT" sz="2800" dirty="0" err="1">
                <a:solidFill>
                  <a:srgbClr val="FF0000"/>
                </a:solidFill>
                <a:latin typeface="Trebuchet MS" pitchFamily="34" charset="0"/>
              </a:rPr>
              <a:t>Prevenzione</a:t>
            </a:r>
            <a:r>
              <a:rPr lang="en-US" altLang="it-IT" sz="2800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altLang="it-IT" sz="2800" dirty="0" err="1">
                <a:solidFill>
                  <a:srgbClr val="FF0000"/>
                </a:solidFill>
                <a:latin typeface="Trebuchet MS" pitchFamily="34" charset="0"/>
              </a:rPr>
              <a:t>delle</a:t>
            </a:r>
            <a:r>
              <a:rPr lang="en-US" altLang="it-IT" sz="2800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altLang="it-IT" sz="2800" dirty="0" err="1">
                <a:solidFill>
                  <a:srgbClr val="FF0000"/>
                </a:solidFill>
                <a:latin typeface="Trebuchet MS" pitchFamily="34" charset="0"/>
              </a:rPr>
              <a:t>interazioni</a:t>
            </a:r>
            <a:r>
              <a:rPr lang="en-US" altLang="it-IT" sz="2800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altLang="it-IT" sz="2800" dirty="0" err="1">
                <a:solidFill>
                  <a:srgbClr val="FF0000"/>
                </a:solidFill>
                <a:latin typeface="Trebuchet MS" pitchFamily="34" charset="0"/>
              </a:rPr>
              <a:t>tra</a:t>
            </a:r>
            <a:r>
              <a:rPr lang="en-US" altLang="it-IT" sz="2800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altLang="it-IT" sz="2800" dirty="0" err="1">
                <a:solidFill>
                  <a:srgbClr val="FF0000"/>
                </a:solidFill>
                <a:latin typeface="Trebuchet MS" pitchFamily="34" charset="0"/>
              </a:rPr>
              <a:t>farmaci</a:t>
            </a:r>
            <a:endParaRPr lang="it-IT" altLang="it-IT" sz="28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807423" y="1743507"/>
            <a:ext cx="7992888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Applicare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regole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generali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di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buona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pratica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clinica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in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terapia</a:t>
            </a:r>
            <a:endParaRPr lang="en-US" altLang="it-IT" sz="2400" dirty="0">
              <a:solidFill>
                <a:schemeClr val="tx2"/>
              </a:solidFill>
              <a:latin typeface="Trebuchet MS" pitchFamily="34" charset="0"/>
            </a:endParaRPr>
          </a:p>
          <a:p>
            <a:pPr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Utilizzo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di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avvisi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da parte di software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dedicati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(clinical decision support system-CDSS)</a:t>
            </a:r>
          </a:p>
          <a:p>
            <a:pPr lvl="1"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Mostrano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efficacia</a:t>
            </a:r>
            <a:endParaRPr lang="en-US" altLang="it-IT" sz="2400" dirty="0">
              <a:solidFill>
                <a:schemeClr val="tx2"/>
              </a:solidFill>
              <a:latin typeface="Trebuchet MS" pitchFamily="34" charset="0"/>
            </a:endParaRPr>
          </a:p>
          <a:p>
            <a:pPr lvl="1"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Problema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di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avvisi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poco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specifici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o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rilevanti</a:t>
            </a:r>
            <a:endParaRPr lang="en-US" altLang="it-IT" sz="2400" dirty="0">
              <a:solidFill>
                <a:schemeClr val="tx2"/>
              </a:solidFill>
              <a:latin typeface="Trebuchet MS" pitchFamily="34" charset="0"/>
            </a:endParaRPr>
          </a:p>
          <a:p>
            <a:pPr lvl="1"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Gran parte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degli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avvisi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vengono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ignorati</a:t>
            </a:r>
            <a:endParaRPr lang="en-US" altLang="it-IT" sz="2400" dirty="0">
              <a:solidFill>
                <a:schemeClr val="tx2"/>
              </a:solidFill>
              <a:latin typeface="Trebuchet MS" pitchFamily="34" charset="0"/>
            </a:endParaRPr>
          </a:p>
          <a:p>
            <a:pPr lvl="1"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Concordanza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dei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dizionari</a:t>
            </a:r>
            <a:endParaRPr lang="en-US" altLang="it-IT" sz="2400" dirty="0">
              <a:solidFill>
                <a:schemeClr val="tx2"/>
              </a:solidFill>
              <a:latin typeface="Trebuchet MS" pitchFamily="34" charset="0"/>
            </a:endParaRPr>
          </a:p>
          <a:p>
            <a:pPr lvl="1" eaLnBrk="1" hangingPunct="1"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Valutazione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complessiva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della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terapia</a:t>
            </a:r>
            <a:r>
              <a:rPr lang="en-US" altLang="it-IT" sz="24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Trebuchet MS" pitchFamily="34" charset="0"/>
              </a:rPr>
              <a:t>impostata</a:t>
            </a:r>
            <a:endParaRPr lang="en-US" altLang="it-IT" sz="24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67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1E6BA426-71B3-BC17-7556-793EC61A6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052"/>
            <a:ext cx="9122412" cy="5131357"/>
          </a:xfrm>
        </p:spPr>
      </p:pic>
    </p:spTree>
    <p:extLst>
      <p:ext uri="{BB962C8B-B14F-4D97-AF65-F5344CB8AC3E}">
        <p14:creationId xmlns:p14="http://schemas.microsoft.com/office/powerpoint/2010/main" val="1460284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BAA73E7-E8AE-493F-9935-B01FEB27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49" y="6036387"/>
            <a:ext cx="4257675" cy="342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9AA8525-9EA6-49CC-9C95-6BD97B81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3" y="375447"/>
            <a:ext cx="7543419" cy="53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5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id="{AFCE23C0-700B-8D68-AA13-9C5AC618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61" y="5571310"/>
            <a:ext cx="2296461" cy="74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E88A8C-1657-5D69-51D5-04C629644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4" y="1003955"/>
            <a:ext cx="7600378" cy="44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2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>
            <a:extLst>
              <a:ext uri="{FF2B5EF4-FFF2-40B4-BE49-F238E27FC236}">
                <a16:creationId xmlns:a16="http://schemas.microsoft.com/office/drawing/2014/main" id="{88A75004-D84C-3C27-A340-EDF753F7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22" y="2659841"/>
            <a:ext cx="5399802" cy="365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F7596E-8D9C-7FB4-AC18-F2BBA510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5229"/>
            <a:ext cx="6654735" cy="20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AFCE23C0-700B-8D68-AA13-9C5AC618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91" y="5751998"/>
            <a:ext cx="1741131" cy="56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93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BAA73E7-E8AE-493F-9935-B01FEB27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018" y="6003393"/>
            <a:ext cx="4257675" cy="342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8A34DF-C549-44B9-A19B-CC1C439E7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57" y="437616"/>
            <a:ext cx="6264696" cy="50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3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946E9C-1AD6-4BB6-9418-C73714CC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42"/>
            <a:ext cx="9144000" cy="68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4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:a16="http://schemas.microsoft.com/office/drawing/2014/main" id="{18D6002D-1534-4E45-9BBA-ED7837853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494" y="1057898"/>
            <a:ext cx="517484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0988" indent="-280988" defTabSz="685800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sz="1350" dirty="0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Studio </a:t>
            </a:r>
            <a:r>
              <a:rPr lang="en-US" sz="1350" dirty="0" err="1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prospettico</a:t>
            </a:r>
            <a:r>
              <a:rPr lang="en-US" sz="1350" dirty="0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su</a:t>
            </a:r>
            <a:r>
              <a:rPr lang="en-US" sz="1350" dirty="0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 3.684 </a:t>
            </a:r>
            <a:r>
              <a:rPr lang="en-US" sz="1350" dirty="0" err="1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pazienti</a:t>
            </a:r>
            <a:r>
              <a:rPr lang="en-US" sz="1350" dirty="0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 in 69 </a:t>
            </a:r>
            <a:r>
              <a:rPr lang="en-US" sz="1350" dirty="0" err="1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ospedali</a:t>
            </a:r>
            <a:r>
              <a:rPr lang="en-US" sz="1350" dirty="0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333399">
                    <a:lumMod val="75000"/>
                  </a:srgbClr>
                </a:solidFill>
                <a:latin typeface="Trebuchet MS" pitchFamily="34" charset="0"/>
                <a:cs typeface="Arial" panose="020B0604020202020204" pitchFamily="34" charset="0"/>
              </a:rPr>
              <a:t>francesi</a:t>
            </a:r>
            <a:endParaRPr lang="en-US" sz="1350" dirty="0">
              <a:solidFill>
                <a:srgbClr val="333399">
                  <a:lumMod val="75000"/>
                </a:srgbClr>
              </a:solidFill>
              <a:latin typeface="Trebuchet MS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6DE383-5043-605E-334C-1CCE69595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213"/>
            <a:ext cx="4132494" cy="19967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9B974B-45CE-4933-02C1-C60CCDD7D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038" y="1386704"/>
            <a:ext cx="4396999" cy="256689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2756C52-416F-1181-ABEE-FBEB9A4D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6" y="4288300"/>
            <a:ext cx="7965649" cy="2132881"/>
          </a:xfrm>
          <a:prstGeom prst="rect">
            <a:avLst/>
          </a:prstGeom>
        </p:spPr>
      </p:pic>
      <p:sp>
        <p:nvSpPr>
          <p:cNvPr id="2" name="Freccia in su 1">
            <a:extLst>
              <a:ext uri="{FF2B5EF4-FFF2-40B4-BE49-F238E27FC236}">
                <a16:creationId xmlns:a16="http://schemas.microsoft.com/office/drawing/2014/main" id="{BD5B291D-5242-78BE-97ED-410E0931E5CF}"/>
              </a:ext>
            </a:extLst>
          </p:cNvPr>
          <p:cNvSpPr/>
          <p:nvPr/>
        </p:nvSpPr>
        <p:spPr>
          <a:xfrm>
            <a:off x="7385044" y="5868822"/>
            <a:ext cx="356260" cy="3503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357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C5A2CA4-B3CC-5181-CC02-B1CDCC578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5" y="1989695"/>
            <a:ext cx="4638356" cy="21473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674EE2-E8AD-BB28-3B5C-998C0DC68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5" y="110705"/>
            <a:ext cx="4949420" cy="18170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C93F1F-A973-D0D8-FD90-F3E59C007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455" y="1066739"/>
            <a:ext cx="4789037" cy="2480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E9796D7-571B-DE64-1195-A994F14D2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886" y="4088350"/>
            <a:ext cx="5090114" cy="265894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D473467-1602-E003-34C4-C8CA10899DA8}"/>
              </a:ext>
            </a:extLst>
          </p:cNvPr>
          <p:cNvSpPr/>
          <p:nvPr/>
        </p:nvSpPr>
        <p:spPr>
          <a:xfrm>
            <a:off x="98981" y="2799437"/>
            <a:ext cx="4638356" cy="1117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F6F49A5-6367-A11F-44A6-A96E5D1EDCD4}"/>
              </a:ext>
            </a:extLst>
          </p:cNvPr>
          <p:cNvSpPr/>
          <p:nvPr/>
        </p:nvSpPr>
        <p:spPr>
          <a:xfrm>
            <a:off x="4139938" y="5068154"/>
            <a:ext cx="4909794" cy="960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0114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436</TotalTime>
  <Words>510</Words>
  <Application>Microsoft Office PowerPoint</Application>
  <PresentationFormat>Presentazione su schermo (4:3)</PresentationFormat>
  <Paragraphs>38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Garamond</vt:lpstr>
      <vt:lpstr>Trebuchet MS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Vittoria Ferratini</dc:creator>
  <cp:lastModifiedBy>Ugo Moretti</cp:lastModifiedBy>
  <cp:revision>4</cp:revision>
  <dcterms:created xsi:type="dcterms:W3CDTF">2023-10-04T07:17:30Z</dcterms:created>
  <dcterms:modified xsi:type="dcterms:W3CDTF">2023-10-20T22:09:51Z</dcterms:modified>
</cp:coreProperties>
</file>