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7" r:id="rId7"/>
    <p:sldId id="264" r:id="rId8"/>
    <p:sldId id="265" r:id="rId9"/>
    <p:sldId id="266" r:id="rId10"/>
    <p:sldId id="261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A94"/>
    <a:srgbClr val="00B5AE"/>
    <a:srgbClr val="DEDC02"/>
    <a:srgbClr val="00783F"/>
    <a:srgbClr val="F6B23F"/>
    <a:srgbClr val="29A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/>
    <p:restoredTop sz="94681"/>
  </p:normalViewPr>
  <p:slideViewPr>
    <p:cSldViewPr snapToGrid="0" snapToObjects="1">
      <p:cViewPr varScale="1">
        <p:scale>
          <a:sx n="103" d="100"/>
          <a:sy n="103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0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C5D7D-2AD9-204A-81E0-960C829B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F4A9E27-9FAE-BA4A-AAAF-7E43A8F74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F847A0-BC66-4549-A584-3CD36930B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34ED53-AD3A-7848-9EBA-7462D3328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17/10/23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EBE74E-C29F-EE40-98C5-26361E1B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359679-6775-054C-8B0C-12070C88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79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8F1233-2870-344C-A863-C8185017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2CBE8E-9A7C-ED45-A17C-4E92CFD4C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1ADFA9-98B0-6745-BAB7-45A604E7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17/10/23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FF3D67-DD52-074D-B532-24476C6F7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495A8-B2DC-4B44-9234-916020F3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3779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2BDC9C1-72A9-354F-8A2A-38475AFE1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0963A5-146D-AA40-BB67-E3B05C1518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FAA9BF-C2DA-A04B-8267-659AF5177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17/10/23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CE4BC8-8920-7E48-840E-9581E0BC3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8A0D209-0429-7C45-ABAA-A83F119C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938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12437-72C9-E148-AB7F-A2857740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94341" cy="1325563"/>
          </a:xfrm>
        </p:spPr>
        <p:txBody>
          <a:bodyPr anchor="t"/>
          <a:lstStyle>
            <a:lvl1pPr>
              <a:defRPr b="1" i="0">
                <a:solidFill>
                  <a:srgbClr val="00783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8EDA20-615D-2F43-822C-B05032DC8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3144"/>
          </a:xfrm>
        </p:spPr>
        <p:txBody>
          <a:bodyPr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25858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12437-72C9-E148-AB7F-A2857740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396"/>
            <a:ext cx="9294341" cy="1325563"/>
          </a:xfrm>
        </p:spPr>
        <p:txBody>
          <a:bodyPr anchor="t"/>
          <a:lstStyle>
            <a:lvl1pPr>
              <a:defRPr b="1" i="0">
                <a:solidFill>
                  <a:srgbClr val="00783F"/>
                </a:solidFill>
                <a:latin typeface="Arial" panose="020B0604020202020204" pitchFamily="34" charset="0"/>
                <a:ea typeface="Open Sans Semibold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8EDA20-615D-2F43-822C-B05032DC8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9896"/>
            <a:ext cx="10515600" cy="4153144"/>
          </a:xfrm>
        </p:spPr>
        <p:txBody>
          <a:bodyPr anchor="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94978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C0091E-5E79-4F40-BE83-6AEE10330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761999"/>
            <a:ext cx="5754301" cy="4094205"/>
          </a:xfrm>
        </p:spPr>
        <p:txBody>
          <a:bodyPr anchor="t">
            <a:normAutofit/>
          </a:bodyPr>
          <a:lstStyle>
            <a:lvl1pPr>
              <a:defRPr sz="5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E440B2-7F74-0346-9C19-2C492AC08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61225"/>
            <a:ext cx="5754300" cy="1112108"/>
          </a:xfrm>
        </p:spPr>
        <p:txBody>
          <a:bodyPr/>
          <a:lstStyle>
            <a:lvl1pPr marL="0" indent="0">
              <a:buNone/>
              <a:defRPr sz="2400">
                <a:solidFill>
                  <a:srgbClr val="DED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06904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C945D2-5C7A-2343-8CD2-57825AA8E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3ED57F-6CFB-934F-A2B7-327771E5D8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A73FF5-1BD3-3C48-AE4A-7F85E8CD0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C7CD397-1CED-6E44-BE37-E4D58AEC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17/10/23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054966D-240F-0847-B832-DEEE6D24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360D35B-8575-1246-90A0-4467E4D6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811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606E7-86B5-3F46-AEA8-4F6322A4D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31F93E-DB8D-8246-AA69-7743DC27F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969A40-1B54-E546-9675-155673AAA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A902BA-7058-7741-9F0E-DAB8B458C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772EAA5-9BBC-ED4E-8279-4995194D2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4B9B457-6904-A24F-882C-C9C574E8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17/10/23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B624DD1-A489-2F4A-B6C9-57D7FADC7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8A332D1-A024-BD4A-A88E-53A06C02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1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E7CEED-E526-2D47-849C-2609491E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61C3214-26E2-2F42-9E5C-1CB9B53A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17/10/23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4F40489-AA6C-FB46-9D8C-5A30B210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AA9052-5DCA-ED48-B736-18BCFCFD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4284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B3DC139-2208-AB4B-858F-18D49FB4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17/10/23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B1DD779-65A9-AB44-846F-B8EB4D92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AFAEAB6-35BA-4443-87B2-B87C5E983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06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C8CD56-04E9-3848-AAA8-A22760AE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D712D8-0433-6B42-AB62-A7E83561B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716E72-9AD5-BA4E-B044-6C0EEB0A7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273496-50DE-6B49-8602-57C52D74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F585-642D-284F-B34E-3EAA50DB778A}" type="datetimeFigureOut">
              <a:rPr lang="it-IT" smtClean="0"/>
              <a:t>17/10/23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FCA018C-BA13-0945-B968-A321B6C9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1D9FCD5-BF4C-884C-8B28-5FFA693A9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96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D0B26E0-AC7A-D049-BD1F-F9E02194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94DDA6-649C-B745-82E1-434117C4B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5D3C04B-8C82-F94A-8625-60DE6B964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42302" y="6356350"/>
            <a:ext cx="2149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4F585-642D-284F-B34E-3EAA50DB778A}" type="datetimeFigureOut">
              <a:rPr lang="it-IT" smtClean="0"/>
              <a:t>17/10/23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72AF6CA-33A4-F041-9BA5-43B112FA5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6D3350-E8CB-AC4C-B881-7EB3F489A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E108-9783-534A-A850-F6231DE855B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41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65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72CD1-13BC-D39D-9FE6-D486171AA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140"/>
            <a:ext cx="4499919" cy="814611"/>
          </a:xfrm>
        </p:spPr>
        <p:txBody>
          <a:bodyPr/>
          <a:lstStyle/>
          <a:p>
            <a:r>
              <a:rPr lang="it-IT" dirty="0"/>
              <a:t>Ringraziamenti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DB90EDB-DC60-5F7E-5DAC-C2FC5ADD5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751"/>
            <a:ext cx="10515600" cy="4879018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Per il lavoro volontario di tutti i soci delle società coinvolte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0D8ECDF-53B5-A94C-B4DE-01C867369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3" t="22095" r="26813" b="24571"/>
          <a:stretch/>
        </p:blipFill>
        <p:spPr>
          <a:xfrm>
            <a:off x="7302843" y="3539260"/>
            <a:ext cx="2936943" cy="12849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D1856F5-2650-3C46-A8D2-AC83BE2DD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469" t="36199" r="38991" b="29298"/>
          <a:stretch/>
        </p:blipFill>
        <p:spPr>
          <a:xfrm>
            <a:off x="1102627" y="3734756"/>
            <a:ext cx="2538012" cy="124577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B8BDCCC-220D-7E40-987F-EDD642920328}"/>
              </a:ext>
            </a:extLst>
          </p:cNvPr>
          <p:cNvSpPr txBox="1"/>
          <p:nvPr/>
        </p:nvSpPr>
        <p:spPr>
          <a:xfrm>
            <a:off x="3149943" y="5139861"/>
            <a:ext cx="580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….in attesa di future collaborazioni!</a:t>
            </a:r>
            <a:endParaRPr lang="en-GB" sz="28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1A6C769-BC86-2548-B2F6-7D67338F6F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12" y="1847978"/>
            <a:ext cx="2769642" cy="169505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9BA3103-6A68-7045-B8FC-D8213F8CE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843" y="1925264"/>
            <a:ext cx="1540484" cy="154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3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A84721B-74DC-1C40-A26F-A3CD23648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026" y="6199193"/>
            <a:ext cx="4790474" cy="658807"/>
          </a:xfrm>
        </p:spPr>
        <p:txBody>
          <a:bodyPr>
            <a:normAutofit/>
          </a:bodyPr>
          <a:lstStyle/>
          <a:p>
            <a:r>
              <a:rPr lang="it-IT" sz="2800" dirty="0"/>
              <a:t>Angelo C. </a:t>
            </a:r>
            <a:r>
              <a:rPr lang="it-IT" sz="2800" dirty="0" err="1"/>
              <a:t>Palozzo</a:t>
            </a:r>
            <a:r>
              <a:rPr lang="it-IT" sz="2800" dirty="0"/>
              <a:t> (</a:t>
            </a:r>
            <a:r>
              <a:rPr lang="it-IT" sz="2800" dirty="0" err="1"/>
              <a:t>SIFaCT</a:t>
            </a:r>
            <a:r>
              <a:rPr lang="it-IT" sz="2800" dirty="0"/>
              <a:t>)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3409180-2EF4-B645-A93D-7FB0C97E6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288" y="407773"/>
            <a:ext cx="9708463" cy="4287795"/>
          </a:xfrm>
        </p:spPr>
        <p:txBody>
          <a:bodyPr>
            <a:normAutofit/>
          </a:bodyPr>
          <a:lstStyle/>
          <a:p>
            <a:r>
              <a:rPr lang="it-IT" sz="4800" b="1" dirty="0">
                <a:solidFill>
                  <a:srgbClr val="FFFF00"/>
                </a:solidFill>
              </a:rPr>
              <a:t>Gli strumenti per la farmacia clinica </a:t>
            </a:r>
            <a:br>
              <a:rPr lang="it-IT" sz="4800" b="1" dirty="0">
                <a:solidFill>
                  <a:srgbClr val="FFFF00"/>
                </a:solidFill>
              </a:rPr>
            </a:br>
            <a:r>
              <a:rPr lang="it-IT" sz="4800" b="1" dirty="0">
                <a:solidFill>
                  <a:srgbClr val="FFFF00"/>
                </a:solidFill>
              </a:rPr>
              <a:t>Il </a:t>
            </a:r>
            <a:r>
              <a:rPr lang="it-IT" sz="6000" b="1" i="1" dirty="0">
                <a:solidFill>
                  <a:srgbClr val="FFFF00"/>
                </a:solidFill>
              </a:rPr>
              <a:t>Vademecum di terapia oncologica</a:t>
            </a:r>
            <a:br>
              <a:rPr lang="it-IT" sz="6000" b="1" dirty="0">
                <a:solidFill>
                  <a:srgbClr val="FFFF00"/>
                </a:solidFill>
              </a:rPr>
            </a:br>
            <a:r>
              <a:rPr lang="it-IT" b="1" dirty="0">
                <a:solidFill>
                  <a:srgbClr val="FFFF00"/>
                </a:solidFill>
              </a:rPr>
              <a:t>2° edizione 2023</a:t>
            </a:r>
            <a:endParaRPr lang="it-IT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1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4F56C64-274C-4E1D-85A0-A0CD1DC12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491" y="859396"/>
            <a:ext cx="992929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Un progetto nato nel 2010 per WWW.ONCOFARMA.IT</a:t>
            </a:r>
            <a:br>
              <a:rPr lang="it-IT" dirty="0">
                <a:solidFill>
                  <a:schemeClr val="tx2"/>
                </a:solidFill>
              </a:rPr>
            </a:br>
            <a:endParaRPr lang="it-IT" dirty="0"/>
          </a:p>
        </p:txBody>
      </p:sp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72D992E6-6E16-7A43-8362-7770CFFF8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36" t="12483" r="36102" b="17713"/>
          <a:stretch/>
        </p:blipFill>
        <p:spPr>
          <a:xfrm>
            <a:off x="1389491" y="2368765"/>
            <a:ext cx="3244255" cy="415448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797153-698F-4B45-94E8-9DEF342BDB87}"/>
              </a:ext>
            </a:extLst>
          </p:cNvPr>
          <p:cNvSpPr txBox="1"/>
          <p:nvPr/>
        </p:nvSpPr>
        <p:spPr>
          <a:xfrm>
            <a:off x="5387546" y="3368790"/>
            <a:ext cx="4930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rgbClr val="002060"/>
                </a:solidFill>
              </a:rPr>
              <a:t>Manuale di 232 pagine in formato tascabile</a:t>
            </a:r>
          </a:p>
        </p:txBody>
      </p:sp>
    </p:spTree>
    <p:extLst>
      <p:ext uri="{BB962C8B-B14F-4D97-AF65-F5344CB8AC3E}">
        <p14:creationId xmlns:p14="http://schemas.microsoft.com/office/powerpoint/2010/main" val="1401283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84068F-EF7A-F147-BB87-BCDDFBADB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751" y="859396"/>
            <a:ext cx="7607222" cy="1325563"/>
          </a:xfrm>
        </p:spPr>
        <p:txBody>
          <a:bodyPr/>
          <a:lstStyle/>
          <a:p>
            <a:pPr algn="ctr"/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Nel 2021 parte il progetto per la 2° edizione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C47267-8A17-0E40-B0F9-5515F7D1C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>
                <a:solidFill>
                  <a:schemeClr val="tx2"/>
                </a:solidFill>
              </a:rPr>
              <a:t>Obiettivi:</a:t>
            </a:r>
            <a:r>
              <a:rPr lang="it-IT" dirty="0">
                <a:solidFill>
                  <a:schemeClr val="tx2"/>
                </a:solidFill>
              </a:rPr>
              <a:t> </a:t>
            </a:r>
          </a:p>
          <a:p>
            <a:r>
              <a:rPr lang="it-IT" dirty="0">
                <a:solidFill>
                  <a:schemeClr val="tx2"/>
                </a:solidFill>
              </a:rPr>
              <a:t>aggiornare e integrare la prima edizione</a:t>
            </a:r>
          </a:p>
          <a:p>
            <a:r>
              <a:rPr lang="it-IT" dirty="0">
                <a:solidFill>
                  <a:schemeClr val="tx2"/>
                </a:solidFill>
              </a:rPr>
              <a:t>Consolidare una collaborazione fra farmacisti clinici e multidisciplinare con gli oncologi</a:t>
            </a:r>
          </a:p>
          <a:p>
            <a:r>
              <a:rPr lang="it-IT" dirty="0">
                <a:solidFill>
                  <a:schemeClr val="tx2"/>
                </a:solidFill>
              </a:rPr>
              <a:t>Condividere il progetto  fra </a:t>
            </a:r>
            <a:r>
              <a:rPr lang="it-IT" dirty="0" err="1">
                <a:solidFill>
                  <a:schemeClr val="tx2"/>
                </a:solidFill>
              </a:rPr>
              <a:t>SIFaCT</a:t>
            </a:r>
            <a:r>
              <a:rPr lang="it-IT" dirty="0">
                <a:solidFill>
                  <a:schemeClr val="tx2"/>
                </a:solidFill>
              </a:rPr>
              <a:t> e AIOM</a:t>
            </a:r>
          </a:p>
          <a:p>
            <a:r>
              <a:rPr lang="it-IT" dirty="0">
                <a:solidFill>
                  <a:schemeClr val="tx2"/>
                </a:solidFill>
              </a:rPr>
              <a:t>Rendere fruibile gratuitamente il testo agli iscritti ad ONCOFARMA e ai soci delle società scientifiche di riferimento</a:t>
            </a:r>
          </a:p>
          <a:p>
            <a:r>
              <a:rPr lang="it-IT" dirty="0">
                <a:solidFill>
                  <a:schemeClr val="tx2"/>
                </a:solidFill>
              </a:rPr>
              <a:t>Fornire un manuale agile di studio per le scuole di specialità interessate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8DD757-D406-374E-9168-67D2B7C25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32" y="859396"/>
            <a:ext cx="2024519" cy="1239032"/>
          </a:xfrm>
          <a:prstGeom prst="rect">
            <a:avLst/>
          </a:prstGeom>
        </p:spPr>
      </p:pic>
      <p:pic>
        <p:nvPicPr>
          <p:cNvPr id="5" name="Picture 2" descr="AIOM">
            <a:extLst>
              <a:ext uri="{FF2B5EF4-FFF2-40B4-BE49-F238E27FC236}">
                <a16:creationId xmlns:a16="http://schemas.microsoft.com/office/drawing/2014/main" id="{8C6CB1DE-E0CA-F74E-AB1F-E713E85B7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37" y="952999"/>
            <a:ext cx="1846909" cy="9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99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85820-C79B-0F4F-BF31-34F9C156C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9396"/>
            <a:ext cx="3437238" cy="821123"/>
          </a:xfrm>
        </p:spPr>
        <p:txBody>
          <a:bodyPr/>
          <a:lstStyle/>
          <a:p>
            <a:r>
              <a:rPr lang="it-IT" dirty="0"/>
              <a:t>Metodi 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A26EDF-F6B8-084C-B1B1-D920537E2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0977"/>
            <a:ext cx="10515600" cy="4153144"/>
          </a:xfrm>
        </p:spPr>
        <p:txBody>
          <a:bodyPr>
            <a:normAutofit lnSpcReduction="10000"/>
          </a:bodyPr>
          <a:lstStyle/>
          <a:p>
            <a:pPr>
              <a:spcBef>
                <a:spcPts val="1600"/>
              </a:spcBef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Si è assegnato ad un gruppo di lavoro di giovani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SIFaCT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il compito di rivedere i capitoli, aggiornando i contenuti con bibliografia ragionata per ogni capitolo</a:t>
            </a:r>
          </a:p>
          <a:p>
            <a:pPr>
              <a:spcBef>
                <a:spcPts val="1600"/>
              </a:spcBef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La prima bozza è stata condivisa in </a:t>
            </a:r>
            <a:r>
              <a:rPr lang="it-IT" i="1" dirty="0" err="1">
                <a:solidFill>
                  <a:schemeClr val="accent1">
                    <a:lumMod val="50000"/>
                  </a:schemeClr>
                </a:solidFill>
              </a:rPr>
              <a:t>cloud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con il gruppo giovani di AIOM per una revisione clinica e specialistica</a:t>
            </a:r>
          </a:p>
          <a:p>
            <a:pPr>
              <a:spcBef>
                <a:spcPts val="1600"/>
              </a:spcBef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Dopo coordinamento, in marzo 2023 sono stati completati testo e tabelle, in seguito sottoposti ad un editing professionale</a:t>
            </a:r>
          </a:p>
          <a:p>
            <a:pPr>
              <a:spcBef>
                <a:spcPts val="1600"/>
              </a:spcBef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Il libro, in formato pdf, sarà messo a disposizione dei fruitori (iscritti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SIFaCT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e AIOM e registrati in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oncofarma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309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D834F3-E0B0-D44F-B1ED-C91B8F56C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9396"/>
            <a:ext cx="3017108" cy="759339"/>
          </a:xfrm>
        </p:spPr>
        <p:txBody>
          <a:bodyPr/>
          <a:lstStyle/>
          <a:p>
            <a:r>
              <a:rPr lang="it-IT" dirty="0"/>
              <a:t>Metodi 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FEC296-B6E6-4445-B306-8F0D38B1E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5296"/>
            <a:ext cx="10515600" cy="410054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None/>
            </a:pPr>
            <a:r>
              <a:rPr lang="it-IT" sz="3000" b="1" dirty="0">
                <a:solidFill>
                  <a:schemeClr val="accent1">
                    <a:lumMod val="50000"/>
                  </a:schemeClr>
                </a:solidFill>
              </a:rPr>
              <a:t>Le fonti per l’aggiornamento delle linee guida sono state molteplici:</a:t>
            </a:r>
          </a:p>
          <a:p>
            <a:pPr marL="0" indent="0">
              <a:lnSpc>
                <a:spcPct val="80000"/>
              </a:lnSpc>
              <a:buNone/>
            </a:pPr>
            <a:endParaRPr lang="it-IT" sz="26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it-IT" sz="3000" dirty="0">
                <a:solidFill>
                  <a:schemeClr val="accent1">
                    <a:lumMod val="50000"/>
                  </a:schemeClr>
                </a:solidFill>
              </a:rPr>
              <a:t>Linee guida AIOM/ESMO/ASCO</a:t>
            </a:r>
          </a:p>
          <a:p>
            <a:pPr>
              <a:lnSpc>
                <a:spcPct val="120000"/>
              </a:lnSpc>
            </a:pPr>
            <a:r>
              <a:rPr lang="it-IT" sz="3000" dirty="0">
                <a:solidFill>
                  <a:schemeClr val="accent1">
                    <a:lumMod val="50000"/>
                  </a:schemeClr>
                </a:solidFill>
              </a:rPr>
              <a:t>Capitoli di libri specialistici</a:t>
            </a:r>
          </a:p>
          <a:p>
            <a:pPr>
              <a:lnSpc>
                <a:spcPct val="120000"/>
              </a:lnSpc>
            </a:pPr>
            <a:r>
              <a:rPr lang="it-IT" sz="3000" dirty="0" err="1">
                <a:solidFill>
                  <a:schemeClr val="accent1">
                    <a:lumMod val="50000"/>
                  </a:schemeClr>
                </a:solidFill>
              </a:rPr>
              <a:t>Pubmed</a:t>
            </a:r>
            <a:r>
              <a:rPr lang="it-IT" sz="30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it-IT" sz="3000" dirty="0" err="1">
                <a:solidFill>
                  <a:schemeClr val="accent1">
                    <a:lumMod val="50000"/>
                  </a:schemeClr>
                </a:solidFill>
              </a:rPr>
              <a:t>Cochrane</a:t>
            </a:r>
            <a:endParaRPr lang="it-IT" sz="3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it-IT" sz="3000" dirty="0">
                <a:solidFill>
                  <a:schemeClr val="accent1">
                    <a:lumMod val="50000"/>
                  </a:schemeClr>
                </a:solidFill>
              </a:rPr>
              <a:t>Indicazioni AIFA/EMA per i diversi farmaci</a:t>
            </a:r>
          </a:p>
          <a:p>
            <a:pPr>
              <a:lnSpc>
                <a:spcPct val="120000"/>
              </a:lnSpc>
            </a:pPr>
            <a:r>
              <a:rPr lang="it-IT" sz="3000" dirty="0">
                <a:solidFill>
                  <a:schemeClr val="accent1">
                    <a:lumMod val="50000"/>
                  </a:schemeClr>
                </a:solidFill>
              </a:rPr>
              <a:t>Per ogni capitolo si sono evidenziati gli articoli scientifici più aggiornati</a:t>
            </a:r>
            <a:endParaRPr lang="it-IT" sz="3000" dirty="0"/>
          </a:p>
        </p:txBody>
      </p:sp>
    </p:spTree>
    <p:extLst>
      <p:ext uri="{BB962C8B-B14F-4D97-AF65-F5344CB8AC3E}">
        <p14:creationId xmlns:p14="http://schemas.microsoft.com/office/powerpoint/2010/main" val="223679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05DE24-E6C3-7045-ADF6-040590FC1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59396"/>
            <a:ext cx="3536092" cy="981761"/>
          </a:xfrm>
        </p:spPr>
        <p:txBody>
          <a:bodyPr/>
          <a:lstStyle/>
          <a:p>
            <a:r>
              <a:rPr lang="it-IT" dirty="0"/>
              <a:t>Risultati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7ECB65-8A61-E546-8D7A-E7D2FD72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404"/>
            <a:ext cx="10515600" cy="4043834"/>
          </a:xfrm>
        </p:spPr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Si è passati da un testo di 232 pagine in formato tascabile ad un volume di 290 pagine in formato A4</a:t>
            </a:r>
          </a:p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Ogni capitolo è stato arricchito con nuove conoscenze e dettagli clinici</a:t>
            </a:r>
          </a:p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Sono stati approfonditi i capitoli relativi all’epidemiologia e ai trattamenti farmacologici</a:t>
            </a:r>
          </a:p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E’ stato aggiunto un capitolo che affronta i trapianti in oncologia (midollo, fegato)</a:t>
            </a:r>
          </a:p>
          <a:p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Alla fine di ogni capitolo è stata riportata ha una ricca bibliografia di riferimento e una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sitografia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dal quale reperire documenti di approfondimento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1752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3CA58B-1A14-3C42-9074-495826EC5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396"/>
            <a:ext cx="4005649" cy="806253"/>
          </a:xfrm>
        </p:spPr>
        <p:txBody>
          <a:bodyPr/>
          <a:lstStyle/>
          <a:p>
            <a:r>
              <a:rPr lang="it-IT" dirty="0"/>
              <a:t>Contenuti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95076A9A-DC90-5849-B0D8-A3B4C526B1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132" t="11111" r="34853" b="10457"/>
          <a:stretch/>
        </p:blipFill>
        <p:spPr>
          <a:xfrm>
            <a:off x="838200" y="1665649"/>
            <a:ext cx="3709086" cy="4956458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039FAAF-6A75-3D4C-8FFF-F34CCD5B2A76}"/>
              </a:ext>
            </a:extLst>
          </p:cNvPr>
          <p:cNvSpPr/>
          <p:nvPr/>
        </p:nvSpPr>
        <p:spPr>
          <a:xfrm>
            <a:off x="5679990" y="866685"/>
            <a:ext cx="578708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1 - DEFINIZIONI E CARATTERISTICHE DEI TUMORI </a:t>
            </a:r>
          </a:p>
          <a:p>
            <a:r>
              <a:rPr lang="it-IT" sz="1600" dirty="0"/>
              <a:t>2 - PRINCIPALI TIPI DI CANCRO </a:t>
            </a:r>
          </a:p>
          <a:p>
            <a:r>
              <a:rPr lang="it-IT" sz="1600" dirty="0"/>
              <a:t>3 - IL TRATTAMENTO DEL CANCRO </a:t>
            </a:r>
          </a:p>
          <a:p>
            <a:r>
              <a:rPr lang="it-IT" sz="1600" dirty="0"/>
              <a:t>4 - TERAPIA CHIRURGICA </a:t>
            </a:r>
          </a:p>
          <a:p>
            <a:r>
              <a:rPr lang="it-IT" sz="1600" dirty="0"/>
              <a:t>5 - TERAPIA RADIANTE </a:t>
            </a:r>
          </a:p>
          <a:p>
            <a:r>
              <a:rPr lang="it-IT" sz="1600" dirty="0"/>
              <a:t>6 - TERAPIA IMMUNOLOGICA </a:t>
            </a:r>
          </a:p>
          <a:p>
            <a:r>
              <a:rPr lang="it-IT" sz="1600" dirty="0"/>
              <a:t>7 - TERAPIA ENDOCRINA </a:t>
            </a:r>
          </a:p>
          <a:p>
            <a:r>
              <a:rPr lang="it-IT" sz="1600" dirty="0"/>
              <a:t>8 - TERAPIE LOCO REGIONALI </a:t>
            </a:r>
          </a:p>
          <a:p>
            <a:r>
              <a:rPr lang="it-IT" sz="1600" dirty="0"/>
              <a:t>9 - TERAPIA GENICA</a:t>
            </a:r>
          </a:p>
          <a:p>
            <a:r>
              <a:rPr lang="it-IT" sz="1600" dirty="0"/>
              <a:t>10 - LA SPERIMENT. CLINICA E LA FARMACIA ONCOLOGICA </a:t>
            </a:r>
          </a:p>
          <a:p>
            <a:r>
              <a:rPr lang="it-IT" sz="1600" dirty="0"/>
              <a:t>11 - USO OFF LABEL DEI MEDICINALI</a:t>
            </a:r>
          </a:p>
          <a:p>
            <a:r>
              <a:rPr lang="it-IT" sz="1600" dirty="0"/>
              <a:t>12 - CHEMIOTERAPIA </a:t>
            </a:r>
          </a:p>
          <a:p>
            <a:r>
              <a:rPr lang="it-IT" sz="1600" dirty="0"/>
              <a:t>13 - LO SCHEMA TERAPEUTICO </a:t>
            </a:r>
          </a:p>
          <a:p>
            <a:r>
              <a:rPr lang="it-IT" sz="1600" dirty="0"/>
              <a:t>14 - ESEMPI DI PERCORSI TERAPEUTICI IN ONCOLOGIA </a:t>
            </a:r>
          </a:p>
          <a:p>
            <a:r>
              <a:rPr lang="it-IT" sz="1600" dirty="0"/>
              <a:t>15 - VIE DI SOMMINISTRAZIONE DEI FARMACI ANTITUMORALI </a:t>
            </a:r>
          </a:p>
          <a:p>
            <a:r>
              <a:rPr lang="it-IT" sz="1600" dirty="0"/>
              <a:t>16 - GESTIRE LA SICUREZZA PER PAZIENTI ED OPERATORI </a:t>
            </a:r>
          </a:p>
          <a:p>
            <a:r>
              <a:rPr lang="it-IT" sz="1600" dirty="0"/>
              <a:t>17 - VALUTAZIONI DI RISPOSTA AL TRATTAMENTO </a:t>
            </a:r>
          </a:p>
          <a:p>
            <a:r>
              <a:rPr lang="it-IT" sz="1600" dirty="0"/>
              <a:t>18 - VALUTAZIONI DI RISPOSTA AL TRATTAMENTO </a:t>
            </a:r>
          </a:p>
          <a:p>
            <a:r>
              <a:rPr lang="it-IT" sz="1600" dirty="0"/>
              <a:t>19 - IMPATTO SULLA QUALITÀ DELLA VITA</a:t>
            </a:r>
          </a:p>
          <a:p>
            <a:r>
              <a:rPr lang="it-IT" sz="1600" dirty="0"/>
              <a:t>20 - FARMACOECONOMIA </a:t>
            </a:r>
          </a:p>
          <a:p>
            <a:r>
              <a:rPr lang="it-IT" sz="1600" dirty="0"/>
              <a:t>21 - EPIDEMIOLOGIA E RAZIONALE DI TRATTAMENTO </a:t>
            </a:r>
          </a:p>
          <a:p>
            <a:r>
              <a:rPr lang="it-IT" sz="1600" dirty="0"/>
              <a:t>22 - TRAPIANTI </a:t>
            </a:r>
          </a:p>
          <a:p>
            <a:r>
              <a:rPr lang="it-IT" sz="1600" dirty="0"/>
              <a:t>23 - SITI DI INTERESSE ONCOLOGICO</a:t>
            </a:r>
          </a:p>
        </p:txBody>
      </p:sp>
    </p:spTree>
    <p:extLst>
      <p:ext uri="{BB962C8B-B14F-4D97-AF65-F5344CB8AC3E}">
        <p14:creationId xmlns:p14="http://schemas.microsoft.com/office/powerpoint/2010/main" val="1921975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D2878D-4113-CC42-A1F6-16F10D6E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/>
              <a:t>Coordinatori editoriali</a:t>
            </a:r>
            <a:br>
              <a:rPr lang="it-IT" sz="3100" dirty="0"/>
            </a:br>
            <a:r>
              <a:rPr lang="it-IT" sz="2700" dirty="0"/>
              <a:t>Per </a:t>
            </a:r>
            <a:r>
              <a:rPr lang="it-IT" sz="2700" dirty="0" err="1"/>
              <a:t>SIFaCT</a:t>
            </a:r>
            <a:r>
              <a:rPr lang="it-IT" sz="2700" dirty="0"/>
              <a:t>:  Angelo C. </a:t>
            </a:r>
            <a:r>
              <a:rPr lang="it-IT" sz="2700" dirty="0" err="1"/>
              <a:t>Palozzo</a:t>
            </a:r>
            <a:r>
              <a:rPr lang="it-IT" sz="2700" dirty="0"/>
              <a:t>, Marco </a:t>
            </a:r>
            <a:r>
              <a:rPr lang="it-IT" sz="2700" dirty="0" err="1"/>
              <a:t>Chiumente</a:t>
            </a:r>
            <a:br>
              <a:rPr lang="it-IT" sz="2700" dirty="0"/>
            </a:br>
            <a:r>
              <a:rPr lang="it-IT" sz="2700" dirty="0"/>
              <a:t>Per AIOM: Umberto Basso, Alessandra </a:t>
            </a:r>
            <a:r>
              <a:rPr lang="it-IT" sz="2700" dirty="0" err="1"/>
              <a:t>Dimino</a:t>
            </a:r>
            <a:br>
              <a:rPr lang="it-IT" dirty="0"/>
            </a:b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0153942-7707-DE41-9A90-53689A03C71F}"/>
              </a:ext>
            </a:extLst>
          </p:cNvPr>
          <p:cNvSpPr/>
          <p:nvPr/>
        </p:nvSpPr>
        <p:spPr>
          <a:xfrm>
            <a:off x="5832390" y="2318828"/>
            <a:ext cx="46832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Carlo Messina – A.R.N.A.S. Civico Palermo</a:t>
            </a:r>
          </a:p>
          <a:p>
            <a:r>
              <a:rPr lang="it-IT" b="1" dirty="0">
                <a:solidFill>
                  <a:srgbClr val="002060"/>
                </a:solidFill>
              </a:rPr>
              <a:t>Silvia </a:t>
            </a:r>
            <a:r>
              <a:rPr lang="it-IT" b="1" dirty="0" err="1">
                <a:solidFill>
                  <a:srgbClr val="002060"/>
                </a:solidFill>
              </a:rPr>
              <a:t>Michielan</a:t>
            </a:r>
            <a:r>
              <a:rPr lang="it-IT" b="1" dirty="0">
                <a:solidFill>
                  <a:srgbClr val="002060"/>
                </a:solidFill>
              </a:rPr>
              <a:t> – </a:t>
            </a:r>
            <a:r>
              <a:rPr lang="it-IT" b="1" dirty="0" err="1">
                <a:solidFill>
                  <a:srgbClr val="002060"/>
                </a:solidFill>
              </a:rPr>
              <a:t>Dip.Farmaceutico</a:t>
            </a:r>
            <a:r>
              <a:rPr lang="it-IT" b="1" dirty="0">
                <a:solidFill>
                  <a:srgbClr val="002060"/>
                </a:solidFill>
              </a:rPr>
              <a:t> Interaziendale AUSL di Modena </a:t>
            </a:r>
          </a:p>
          <a:p>
            <a:r>
              <a:rPr lang="it-IT" b="1" dirty="0">
                <a:solidFill>
                  <a:srgbClr val="002060"/>
                </a:solidFill>
              </a:rPr>
              <a:t>Andrea </a:t>
            </a:r>
            <a:r>
              <a:rPr lang="it-IT" b="1" dirty="0" err="1">
                <a:solidFill>
                  <a:srgbClr val="002060"/>
                </a:solidFill>
              </a:rPr>
              <a:t>Ossato</a:t>
            </a:r>
            <a:r>
              <a:rPr lang="it-IT" b="1" dirty="0">
                <a:solidFill>
                  <a:srgbClr val="002060"/>
                </a:solidFill>
              </a:rPr>
              <a:t> –Università di Padova</a:t>
            </a:r>
          </a:p>
          <a:p>
            <a:r>
              <a:rPr lang="it-IT" b="1" dirty="0">
                <a:solidFill>
                  <a:srgbClr val="002060"/>
                </a:solidFill>
              </a:rPr>
              <a:t>Angelo Claudio </a:t>
            </a:r>
            <a:r>
              <a:rPr lang="it-IT" b="1" dirty="0" err="1">
                <a:solidFill>
                  <a:srgbClr val="002060"/>
                </a:solidFill>
              </a:rPr>
              <a:t>Palozzo</a:t>
            </a:r>
            <a:r>
              <a:rPr lang="it-IT" b="1" dirty="0">
                <a:solidFill>
                  <a:srgbClr val="002060"/>
                </a:solidFill>
              </a:rPr>
              <a:t> – </a:t>
            </a:r>
            <a:r>
              <a:rPr lang="it-IT" b="1" dirty="0" err="1">
                <a:solidFill>
                  <a:srgbClr val="002060"/>
                </a:solidFill>
              </a:rPr>
              <a:t>Past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president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SIFaCT</a:t>
            </a:r>
            <a:r>
              <a:rPr lang="it-IT" b="1" dirty="0">
                <a:solidFill>
                  <a:srgbClr val="002060"/>
                </a:solidFill>
              </a:rPr>
              <a:t>, Torino</a:t>
            </a:r>
          </a:p>
          <a:p>
            <a:r>
              <a:rPr lang="it-IT" b="1" dirty="0">
                <a:solidFill>
                  <a:srgbClr val="002060"/>
                </a:solidFill>
              </a:rPr>
              <a:t>Melania Rivano – Ospedale </a:t>
            </a:r>
            <a:r>
              <a:rPr lang="it-IT" b="1" dirty="0" err="1">
                <a:solidFill>
                  <a:srgbClr val="002060"/>
                </a:solidFill>
              </a:rPr>
              <a:t>Binaghi</a:t>
            </a:r>
            <a:r>
              <a:rPr lang="it-IT" b="1" dirty="0">
                <a:solidFill>
                  <a:srgbClr val="002060"/>
                </a:solidFill>
              </a:rPr>
              <a:t> ASL Cagliari</a:t>
            </a:r>
          </a:p>
          <a:p>
            <a:r>
              <a:rPr lang="it-IT" b="1" dirty="0">
                <a:solidFill>
                  <a:srgbClr val="002060"/>
                </a:solidFill>
              </a:rPr>
              <a:t>Alessandro Russo – A.O. </a:t>
            </a:r>
            <a:r>
              <a:rPr lang="it-IT" b="1" dirty="0" err="1">
                <a:solidFill>
                  <a:srgbClr val="002060"/>
                </a:solidFill>
              </a:rPr>
              <a:t>Papardo</a:t>
            </a:r>
            <a:r>
              <a:rPr lang="it-IT" b="1" dirty="0">
                <a:solidFill>
                  <a:srgbClr val="002060"/>
                </a:solidFill>
              </a:rPr>
              <a:t>, Messina</a:t>
            </a:r>
          </a:p>
          <a:p>
            <a:r>
              <a:rPr lang="it-IT" b="1" dirty="0" err="1">
                <a:solidFill>
                  <a:srgbClr val="002060"/>
                </a:solidFill>
              </a:rPr>
              <a:t>Seydou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Sanogo</a:t>
            </a:r>
            <a:r>
              <a:rPr lang="it-IT" b="1" dirty="0">
                <a:solidFill>
                  <a:srgbClr val="002060"/>
                </a:solidFill>
              </a:rPr>
              <a:t> – Servizio Farmaceutico Territoriale, Lecce</a:t>
            </a:r>
          </a:p>
          <a:p>
            <a:r>
              <a:rPr lang="it-IT" b="1" dirty="0">
                <a:solidFill>
                  <a:srgbClr val="002060"/>
                </a:solidFill>
              </a:rPr>
              <a:t>Valentina Tuninetti – A.O. Ordine Mauriziano, Torino</a:t>
            </a:r>
          </a:p>
          <a:p>
            <a:r>
              <a:rPr lang="it-IT" b="1" dirty="0">
                <a:solidFill>
                  <a:srgbClr val="002060"/>
                </a:solidFill>
              </a:rPr>
              <a:t>Marianna </a:t>
            </a:r>
            <a:r>
              <a:rPr lang="it-IT" b="1" dirty="0" err="1">
                <a:solidFill>
                  <a:srgbClr val="002060"/>
                </a:solidFill>
              </a:rPr>
              <a:t>Veraldi</a:t>
            </a:r>
            <a:r>
              <a:rPr lang="it-IT" b="1" dirty="0">
                <a:solidFill>
                  <a:srgbClr val="002060"/>
                </a:solidFill>
              </a:rPr>
              <a:t> – Regione Calabria, Catanzaro</a:t>
            </a:r>
          </a:p>
          <a:p>
            <a:r>
              <a:rPr lang="it-IT" b="1" dirty="0">
                <a:solidFill>
                  <a:srgbClr val="002060"/>
                </a:solidFill>
              </a:rPr>
              <a:t>Marta Zuccarelli – Università di Cagliari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A6032D3-189B-3246-9BCF-FDCF9020A15A}"/>
              </a:ext>
            </a:extLst>
          </p:cNvPr>
          <p:cNvSpPr/>
          <p:nvPr/>
        </p:nvSpPr>
        <p:spPr>
          <a:xfrm>
            <a:off x="838200" y="2184959"/>
            <a:ext cx="46832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2060"/>
                </a:solidFill>
              </a:rPr>
              <a:t>AFFILIAZIONE COLLABORATORI 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b="1" dirty="0">
                <a:solidFill>
                  <a:srgbClr val="002060"/>
                </a:solidFill>
              </a:rPr>
              <a:t>Umberto Basso – IOV IRCCS, Padova</a:t>
            </a:r>
          </a:p>
          <a:p>
            <a:r>
              <a:rPr lang="it-IT" b="1" dirty="0">
                <a:solidFill>
                  <a:srgbClr val="002060"/>
                </a:solidFill>
              </a:rPr>
              <a:t>Sara Bertoli – Università di Bologna</a:t>
            </a:r>
          </a:p>
          <a:p>
            <a:r>
              <a:rPr lang="it-IT" b="1" dirty="0">
                <a:solidFill>
                  <a:srgbClr val="002060"/>
                </a:solidFill>
              </a:rPr>
              <a:t>Ottavia </a:t>
            </a:r>
            <a:r>
              <a:rPr lang="it-IT" b="1" dirty="0" err="1">
                <a:solidFill>
                  <a:srgbClr val="002060"/>
                </a:solidFill>
              </a:rPr>
              <a:t>Bernocchi</a:t>
            </a:r>
            <a:r>
              <a:rPr lang="it-IT" b="1" dirty="0">
                <a:solidFill>
                  <a:srgbClr val="002060"/>
                </a:solidFill>
              </a:rPr>
              <a:t> –Università di Trieste</a:t>
            </a:r>
          </a:p>
          <a:p>
            <a:r>
              <a:rPr lang="it-IT" b="1" dirty="0">
                <a:solidFill>
                  <a:srgbClr val="002060"/>
                </a:solidFill>
              </a:rPr>
              <a:t>Marco </a:t>
            </a:r>
            <a:r>
              <a:rPr lang="it-IT" b="1" dirty="0" err="1">
                <a:solidFill>
                  <a:srgbClr val="002060"/>
                </a:solidFill>
              </a:rPr>
              <a:t>Chiumente</a:t>
            </a:r>
            <a:r>
              <a:rPr lang="it-IT" b="1" dirty="0">
                <a:solidFill>
                  <a:srgbClr val="002060"/>
                </a:solidFill>
              </a:rPr>
              <a:t> – </a:t>
            </a:r>
            <a:r>
              <a:rPr lang="it-IT" b="1" dirty="0" err="1">
                <a:solidFill>
                  <a:srgbClr val="002060"/>
                </a:solidFill>
              </a:rPr>
              <a:t>SIFaCT</a:t>
            </a:r>
            <a:r>
              <a:rPr lang="it-IT" b="1" dirty="0">
                <a:solidFill>
                  <a:srgbClr val="002060"/>
                </a:solidFill>
              </a:rPr>
              <a:t>, Torino</a:t>
            </a:r>
          </a:p>
          <a:p>
            <a:r>
              <a:rPr lang="it-IT" b="1" dirty="0">
                <a:solidFill>
                  <a:srgbClr val="002060"/>
                </a:solidFill>
              </a:rPr>
              <a:t>Alessandra </a:t>
            </a:r>
            <a:r>
              <a:rPr lang="it-IT" b="1" dirty="0" err="1">
                <a:solidFill>
                  <a:srgbClr val="002060"/>
                </a:solidFill>
              </a:rPr>
              <a:t>Dimino</a:t>
            </a:r>
            <a:r>
              <a:rPr lang="it-IT" b="1" dirty="0">
                <a:solidFill>
                  <a:srgbClr val="002060"/>
                </a:solidFill>
              </a:rPr>
              <a:t> - Università di Palermo</a:t>
            </a:r>
          </a:p>
          <a:p>
            <a:r>
              <a:rPr lang="it-IT" b="1" dirty="0">
                <a:solidFill>
                  <a:srgbClr val="002060"/>
                </a:solidFill>
              </a:rPr>
              <a:t>Silvia </a:t>
            </a:r>
            <a:r>
              <a:rPr lang="it-IT" b="1" dirty="0" err="1">
                <a:solidFill>
                  <a:srgbClr val="002060"/>
                </a:solidFill>
              </a:rPr>
              <a:t>Finotto</a:t>
            </a:r>
            <a:r>
              <a:rPr lang="it-IT" b="1" dirty="0">
                <a:solidFill>
                  <a:srgbClr val="002060"/>
                </a:solidFill>
              </a:rPr>
              <a:t> – IOV IRCCS, Padova</a:t>
            </a:r>
          </a:p>
          <a:p>
            <a:r>
              <a:rPr lang="it-IT" b="1" dirty="0">
                <a:solidFill>
                  <a:srgbClr val="002060"/>
                </a:solidFill>
              </a:rPr>
              <a:t>Lorena </a:t>
            </a:r>
            <a:r>
              <a:rPr lang="it-IT" b="1" dirty="0" err="1">
                <a:solidFill>
                  <a:srgbClr val="002060"/>
                </a:solidFill>
              </a:rPr>
              <a:t>Incorvaia</a:t>
            </a:r>
            <a:r>
              <a:rPr lang="it-IT" b="1" dirty="0">
                <a:solidFill>
                  <a:srgbClr val="002060"/>
                </a:solidFill>
              </a:rPr>
              <a:t> – Università di Palermo</a:t>
            </a:r>
          </a:p>
          <a:p>
            <a:r>
              <a:rPr lang="it-IT" b="1" dirty="0">
                <a:solidFill>
                  <a:srgbClr val="002060"/>
                </a:solidFill>
              </a:rPr>
              <a:t>Pasquale Lombardi – Università Cattolica del Sacro Cuore, Roma</a:t>
            </a:r>
          </a:p>
          <a:p>
            <a:r>
              <a:rPr lang="it-IT" b="1" dirty="0">
                <a:solidFill>
                  <a:srgbClr val="002060"/>
                </a:solidFill>
              </a:rPr>
              <a:t>Dario Marino – IOV IRCCS, Padova</a:t>
            </a:r>
          </a:p>
          <a:p>
            <a:r>
              <a:rPr lang="it-IT" b="1" dirty="0">
                <a:solidFill>
                  <a:srgbClr val="002060"/>
                </a:solidFill>
              </a:rPr>
              <a:t>Marco Maruzzo – IOV IRCCS, Padova</a:t>
            </a:r>
          </a:p>
          <a:p>
            <a:r>
              <a:rPr lang="it-IT" b="1" dirty="0">
                <a:solidFill>
                  <a:srgbClr val="002060"/>
                </a:solidFill>
              </a:rPr>
              <a:t>Simona Masucci – A.O. Ordine Mauriziano, Torino</a:t>
            </a:r>
          </a:p>
        </p:txBody>
      </p:sp>
    </p:spTree>
    <p:extLst>
      <p:ext uri="{BB962C8B-B14F-4D97-AF65-F5344CB8AC3E}">
        <p14:creationId xmlns:p14="http://schemas.microsoft.com/office/powerpoint/2010/main" val="18638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677</Words>
  <Application>Microsoft Macintosh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Open Sans Semibold</vt:lpstr>
      <vt:lpstr>Tema di Office</vt:lpstr>
      <vt:lpstr>Presentazione standard di PowerPoint</vt:lpstr>
      <vt:lpstr>Gli strumenti per la farmacia clinica  Il Vademecum di terapia oncologica 2° edizione 2023</vt:lpstr>
      <vt:lpstr>Un progetto nato nel 2010 per WWW.ONCOFARMA.IT </vt:lpstr>
      <vt:lpstr>Nel 2021 parte il progetto per la 2° edizione</vt:lpstr>
      <vt:lpstr>Metodi 1</vt:lpstr>
      <vt:lpstr>Metodi 2</vt:lpstr>
      <vt:lpstr>Risultati</vt:lpstr>
      <vt:lpstr>Contenuti</vt:lpstr>
      <vt:lpstr>Coordinatori editoriali Per SIFaCT:  Angelo C. Palozzo, Marco Chiumente Per AIOM: Umberto Basso, Alessandra Dimino </vt:lpstr>
      <vt:lpstr>Ringraziamenti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Debora Morabito</dc:creator>
  <cp:lastModifiedBy>Greggio-Palozzo</cp:lastModifiedBy>
  <cp:revision>28</cp:revision>
  <dcterms:created xsi:type="dcterms:W3CDTF">2020-11-16T16:11:18Z</dcterms:created>
  <dcterms:modified xsi:type="dcterms:W3CDTF">2023-10-17T17:42:57Z</dcterms:modified>
</cp:coreProperties>
</file>