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304" r:id="rId3"/>
    <p:sldId id="305" r:id="rId4"/>
    <p:sldId id="307" r:id="rId5"/>
    <p:sldId id="306" r:id="rId6"/>
    <p:sldId id="321" r:id="rId7"/>
    <p:sldId id="381" r:id="rId8"/>
    <p:sldId id="374" r:id="rId9"/>
    <p:sldId id="323" r:id="rId10"/>
    <p:sldId id="325" r:id="rId11"/>
    <p:sldId id="327" r:id="rId12"/>
    <p:sldId id="330" r:id="rId13"/>
    <p:sldId id="331" r:id="rId14"/>
    <p:sldId id="334" r:id="rId15"/>
    <p:sldId id="335" r:id="rId16"/>
    <p:sldId id="339" r:id="rId17"/>
    <p:sldId id="344" r:id="rId18"/>
    <p:sldId id="346" r:id="rId19"/>
    <p:sldId id="347" r:id="rId20"/>
    <p:sldId id="354" r:id="rId21"/>
    <p:sldId id="355" r:id="rId22"/>
    <p:sldId id="356" r:id="rId23"/>
    <p:sldId id="360" r:id="rId24"/>
    <p:sldId id="361" r:id="rId25"/>
    <p:sldId id="385" r:id="rId26"/>
    <p:sldId id="382" r:id="rId27"/>
    <p:sldId id="383" r:id="rId28"/>
    <p:sldId id="384" r:id="rId29"/>
    <p:sldId id="367" r:id="rId30"/>
    <p:sldId id="379" r:id="rId31"/>
    <p:sldId id="375" r:id="rId32"/>
    <p:sldId id="376" r:id="rId33"/>
    <p:sldId id="377" r:id="rId34"/>
    <p:sldId id="378" r:id="rId35"/>
    <p:sldId id="368" r:id="rId36"/>
    <p:sldId id="36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A5002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733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9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3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23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540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4140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67711" y="272287"/>
            <a:ext cx="4608576" cy="453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8288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31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93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77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64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3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58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2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15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66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E63DE-75AE-4EA1-A055-DDD33D3E1158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D8270-C73D-4CD0-9E80-7C88EFDFEF2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45.png"/><Relationship Id="rId7" Type="http://schemas.openxmlformats.org/officeDocument/2006/relationships/image" Target="../media/image35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>
            <a:extLst>
              <a:ext uri="{FF2B5EF4-FFF2-40B4-BE49-F238E27FC236}">
                <a16:creationId xmlns:a16="http://schemas.microsoft.com/office/drawing/2014/main" id="{0174427A-49F9-45D4-842E-8771F646AE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1" y="1075182"/>
            <a:ext cx="2203558" cy="106612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2064674-05CF-478F-A5AC-5089377A0B4A}"/>
              </a:ext>
            </a:extLst>
          </p:cNvPr>
          <p:cNvSpPr txBox="1">
            <a:spLocks/>
          </p:cNvSpPr>
          <p:nvPr/>
        </p:nvSpPr>
        <p:spPr>
          <a:xfrm>
            <a:off x="3040380" y="1333095"/>
            <a:ext cx="5726430" cy="5414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300" dirty="0"/>
              <a:t>Dott.ssa Laura Crudi</a:t>
            </a:r>
            <a:endParaRPr lang="en-US" sz="3300" dirty="0"/>
          </a:p>
        </p:txBody>
      </p:sp>
      <p:sp>
        <p:nvSpPr>
          <p:cNvPr id="4" name="Rettangolo 3"/>
          <p:cNvSpPr/>
          <p:nvPr/>
        </p:nvSpPr>
        <p:spPr>
          <a:xfrm>
            <a:off x="3090672" y="2292859"/>
            <a:ext cx="5742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Laureata in Farmacia, entra come specializzanda in Farmacia Ospedaliera presso l’allora AUSL Rimini, partecipando ad un progetto di informazione indipendente sui farmaci. Nel 2013 si trasferisce a Forlì dove, una volta ultimato un Master in Farmacovigilanza e </a:t>
            </a:r>
            <a:r>
              <a:rPr lang="it-IT" dirty="0" err="1"/>
              <a:t>Farmacoepidemiologia</a:t>
            </a:r>
            <a:r>
              <a:rPr lang="it-IT" dirty="0"/>
              <a:t>, si occupa di Farmacovigilanza e Distribuzione Diretta del Farmaco presso la Farmacia dell’Ospedale </a:t>
            </a:r>
            <a:r>
              <a:rPr lang="it-IT" dirty="0" err="1"/>
              <a:t>Morgagni</a:t>
            </a:r>
            <a:r>
              <a:rPr lang="it-IT" dirty="0"/>
              <a:t> </a:t>
            </a:r>
            <a:r>
              <a:rPr lang="it-IT" dirty="0" err="1"/>
              <a:t>Pierantoni</a:t>
            </a:r>
            <a:r>
              <a:rPr lang="it-IT" dirty="0"/>
              <a:t>. Da marzo 2018 inizia un nuovo percorso professionale presso la Farmacia dell’IRCCS «Dino Amadori» dove si occupa di oncologia, </a:t>
            </a:r>
            <a:r>
              <a:rPr lang="it-IT" dirty="0" err="1"/>
              <a:t>dispositivovigilanza</a:t>
            </a:r>
            <a:r>
              <a:rPr lang="it-IT" dirty="0"/>
              <a:t>, sperimentazione clinica e </a:t>
            </a:r>
            <a:r>
              <a:rPr lang="it-IT" dirty="0" err="1"/>
              <a:t>counselling</a:t>
            </a:r>
            <a:r>
              <a:rPr lang="it-IT" dirty="0"/>
              <a:t> al paziente oncologico.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73" y="2528521"/>
            <a:ext cx="1735990" cy="25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7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3351" y="4696967"/>
            <a:ext cx="5797296" cy="4226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0868" y="889507"/>
            <a:ext cx="8463280" cy="59057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06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“</a:t>
            </a:r>
            <a:r>
              <a:rPr sz="1600" b="1" spc="-5" dirty="0">
                <a:latin typeface="Calibri"/>
                <a:cs typeface="Calibri"/>
              </a:rPr>
              <a:t>Health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literacy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(semplificazione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linguaggio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sanitario)</a:t>
            </a:r>
            <a:r>
              <a:rPr sz="1600" spc="-5" dirty="0">
                <a:latin typeface="Calibri"/>
                <a:cs typeface="Calibri"/>
              </a:rPr>
              <a:t> indica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abilità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cognitive</a:t>
            </a:r>
            <a:r>
              <a:rPr sz="1600" dirty="0">
                <a:latin typeface="Calibri"/>
                <a:cs typeface="Calibri"/>
              </a:rPr>
              <a:t> 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sociali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che 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motivano </a:t>
            </a:r>
            <a:r>
              <a:rPr sz="1600" dirty="0">
                <a:latin typeface="Calibri"/>
                <a:cs typeface="Calibri"/>
              </a:rPr>
              <a:t>gli </a:t>
            </a:r>
            <a:r>
              <a:rPr sz="1600" spc="-5" dirty="0">
                <a:latin typeface="Calibri"/>
                <a:cs typeface="Calibri"/>
              </a:rPr>
              <a:t>individui </a:t>
            </a:r>
            <a:r>
              <a:rPr sz="1600" dirty="0">
                <a:latin typeface="Calibri"/>
                <a:cs typeface="Calibri"/>
              </a:rPr>
              <a:t>e </a:t>
            </a:r>
            <a:r>
              <a:rPr sz="1600" spc="5" dirty="0">
                <a:latin typeface="Calibri"/>
                <a:cs typeface="Calibri"/>
              </a:rPr>
              <a:t>li </a:t>
            </a:r>
            <a:r>
              <a:rPr sz="1600" spc="-5" dirty="0">
                <a:latin typeface="Calibri"/>
                <a:cs typeface="Calibri"/>
              </a:rPr>
              <a:t>rendono capaci </a:t>
            </a:r>
            <a:r>
              <a:rPr sz="1600" dirty="0">
                <a:latin typeface="Calibri"/>
                <a:cs typeface="Calibri"/>
              </a:rPr>
              <a:t>di </a:t>
            </a:r>
            <a:r>
              <a:rPr sz="1600" spc="-5" dirty="0">
                <a:latin typeface="Calibri"/>
                <a:cs typeface="Calibri"/>
              </a:rPr>
              <a:t>accedere, comprendere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utilizzare le informazioni </a:t>
            </a:r>
            <a:r>
              <a:rPr sz="1600" spc="-1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modo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promuovere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preservare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propria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salute.</a:t>
            </a:r>
            <a:endParaRPr sz="1600" dirty="0">
              <a:latin typeface="Calibri"/>
              <a:cs typeface="Calibri"/>
            </a:endParaRPr>
          </a:p>
          <a:p>
            <a:pPr marL="12700" marR="5080" algn="just">
              <a:lnSpc>
                <a:spcPts val="1939"/>
              </a:lnSpc>
              <a:spcBef>
                <a:spcPts val="25"/>
              </a:spcBef>
            </a:pPr>
            <a:r>
              <a:rPr sz="1600" b="1" spc="5" dirty="0">
                <a:latin typeface="Calibri"/>
                <a:cs typeface="Calibri"/>
              </a:rPr>
              <a:t>E’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un’importante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strategia</a:t>
            </a:r>
            <a:r>
              <a:rPr sz="1600" b="1" dirty="0">
                <a:latin typeface="Calibri"/>
                <a:cs typeface="Calibri"/>
              </a:rPr>
              <a:t> di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empowerment</a:t>
            </a:r>
            <a:r>
              <a:rPr sz="1600" b="1" dirty="0">
                <a:latin typeface="Calibri"/>
                <a:cs typeface="Calibri"/>
              </a:rPr>
              <a:t> che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può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migliorare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la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capacità</a:t>
            </a:r>
            <a:r>
              <a:rPr sz="1600" b="1" dirty="0">
                <a:latin typeface="Calibri"/>
                <a:cs typeface="Calibri"/>
              </a:rPr>
              <a:t> degli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individui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di 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accedere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alle</a:t>
            </a:r>
            <a:r>
              <a:rPr sz="1600" b="1" dirty="0">
                <a:latin typeface="Calibri"/>
                <a:cs typeface="Calibri"/>
              </a:rPr>
              <a:t> informazioni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di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utilizzarle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in </a:t>
            </a:r>
            <a:r>
              <a:rPr sz="1600" b="1" spc="5" dirty="0">
                <a:latin typeface="Calibri"/>
                <a:cs typeface="Calibri"/>
              </a:rPr>
              <a:t>modo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efficace</a:t>
            </a:r>
            <a:r>
              <a:rPr sz="1600" spc="-5" dirty="0">
                <a:latin typeface="Calibri"/>
                <a:cs typeface="Calibri"/>
              </a:rPr>
              <a:t>”.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Le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persone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una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bassa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HL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è </a:t>
            </a:r>
            <a:r>
              <a:rPr sz="1800" b="1" spc="-10" dirty="0">
                <a:latin typeface="Calibri"/>
                <a:cs typeface="Calibri"/>
              </a:rPr>
              <a:t>probabile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che</a:t>
            </a:r>
            <a:r>
              <a:rPr sz="1800" b="1" dirty="0">
                <a:latin typeface="Calibri"/>
                <a:cs typeface="Calibri"/>
              </a:rPr>
              <a:t> :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Utilizzino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maggiormente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 </a:t>
            </a:r>
            <a:r>
              <a:rPr sz="1800" spc="-5" dirty="0">
                <a:latin typeface="Calibri"/>
                <a:cs typeface="Calibri"/>
              </a:rPr>
              <a:t>servizi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ospedalieri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emergenza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Utilizzino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meno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servizi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prevenzione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Minore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capacità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comunicare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sintomi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della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malattia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Minore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capacità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comprendere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spiegazioni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medico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ts val="215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Ruolo </a:t>
            </a:r>
            <a:r>
              <a:rPr sz="1800" spc="-5" dirty="0">
                <a:latin typeface="Calibri"/>
                <a:cs typeface="Calibri"/>
              </a:rPr>
              <a:t>passivo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nel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processo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decisionale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ts val="215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Calibri"/>
                <a:cs typeface="Calibri"/>
              </a:rPr>
              <a:t>Un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maggiore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utilizzo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(non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appropriato)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dei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servizi di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cura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 traduce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maggiori</a:t>
            </a:r>
            <a:endParaRPr sz="18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20"/>
              </a:spcBef>
            </a:pPr>
            <a:r>
              <a:rPr sz="1800" spc="-5" dirty="0">
                <a:latin typeface="Calibri"/>
                <a:cs typeface="Calibri"/>
              </a:rPr>
              <a:t>costi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Sistema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(4 volte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più).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1800" b="1" spc="-5" dirty="0">
                <a:latin typeface="Calibri"/>
                <a:cs typeface="Calibri"/>
              </a:rPr>
              <a:t>HL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farmaci:</a:t>
            </a:r>
            <a:endParaRPr sz="1800" dirty="0">
              <a:latin typeface="Calibri"/>
              <a:cs typeface="Calibri"/>
            </a:endParaRPr>
          </a:p>
          <a:p>
            <a:pPr marL="12700" marR="421322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Difficoltà </a:t>
            </a:r>
            <a:r>
              <a:rPr sz="1800" dirty="0">
                <a:latin typeface="Calibri"/>
                <a:cs typeface="Calibri"/>
              </a:rPr>
              <a:t>ad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identificare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lang="it-IT" sz="1800" spc="-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propri</a:t>
            </a:r>
            <a:r>
              <a:rPr lang="it-IT" sz="1800" spc="-5" dirty="0">
                <a:latin typeface="Calibri"/>
                <a:cs typeface="Calibri"/>
              </a:rPr>
              <a:t>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lang="it-IT" spc="-5" dirty="0">
                <a:latin typeface="Calibri"/>
                <a:cs typeface="Calibri"/>
              </a:rPr>
              <a:t>terapia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Difficoltà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capire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lang="it-IT" spc="-10" dirty="0">
                <a:latin typeface="Calibri"/>
                <a:cs typeface="Calibri"/>
              </a:rPr>
              <a:t>assumere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lang="it-IT" spc="-5" dirty="0">
                <a:latin typeface="Calibri"/>
                <a:cs typeface="Calibri"/>
              </a:rPr>
              <a:t>i farmaci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Difficoltà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capire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funzione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</a:t>
            </a:r>
            <a:r>
              <a:rPr lang="it-IT" sz="1800" spc="-10" dirty="0">
                <a:latin typeface="Calibri"/>
                <a:cs typeface="Calibri"/>
              </a:rPr>
              <a:t>i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lang="it-IT" sz="1800" spc="40" dirty="0">
                <a:latin typeface="Calibri"/>
                <a:cs typeface="Calibri"/>
              </a:rPr>
              <a:t> farmaci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possibili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effetti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collaterali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Difficoltà</a:t>
            </a:r>
            <a:r>
              <a:rPr sz="1800" dirty="0">
                <a:latin typeface="Calibri"/>
                <a:cs typeface="Calibri"/>
              </a:rPr>
              <a:t> a </a:t>
            </a:r>
            <a:r>
              <a:rPr sz="1800" spc="-10" dirty="0">
                <a:latin typeface="Calibri"/>
                <a:cs typeface="Calibri"/>
              </a:rPr>
              <a:t>leggere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capire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istruzioni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Difficoltà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capire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informazioni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numeriche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5778" y="75946"/>
            <a:ext cx="7433496" cy="765810"/>
            <a:chOff x="255777" y="75946"/>
            <a:chExt cx="8632825" cy="765810"/>
          </a:xfrm>
        </p:grpSpPr>
        <p:sp>
          <p:nvSpPr>
            <p:cNvPr id="5" name="object 5"/>
            <p:cNvSpPr/>
            <p:nvPr/>
          </p:nvSpPr>
          <p:spPr>
            <a:xfrm>
              <a:off x="262127" y="82296"/>
              <a:ext cx="8620125" cy="753110"/>
            </a:xfrm>
            <a:custGeom>
              <a:avLst/>
              <a:gdLst/>
              <a:ahLst/>
              <a:cxnLst/>
              <a:rect l="l" t="t" r="r" b="b"/>
              <a:pathLst>
                <a:path w="8620125" h="753110">
                  <a:moveTo>
                    <a:pt x="8494268" y="0"/>
                  </a:moveTo>
                  <a:lnTo>
                    <a:pt x="125475" y="0"/>
                  </a:lnTo>
                  <a:lnTo>
                    <a:pt x="76638" y="9854"/>
                  </a:lnTo>
                  <a:lnTo>
                    <a:pt x="36753" y="36734"/>
                  </a:lnTo>
                  <a:lnTo>
                    <a:pt x="9861" y="76616"/>
                  </a:lnTo>
                  <a:lnTo>
                    <a:pt x="0" y="125475"/>
                  </a:lnTo>
                  <a:lnTo>
                    <a:pt x="0" y="627379"/>
                  </a:lnTo>
                  <a:lnTo>
                    <a:pt x="9861" y="676239"/>
                  </a:lnTo>
                  <a:lnTo>
                    <a:pt x="36753" y="716121"/>
                  </a:lnTo>
                  <a:lnTo>
                    <a:pt x="76638" y="743001"/>
                  </a:lnTo>
                  <a:lnTo>
                    <a:pt x="125475" y="752855"/>
                  </a:lnTo>
                  <a:lnTo>
                    <a:pt x="8494268" y="752855"/>
                  </a:lnTo>
                  <a:lnTo>
                    <a:pt x="8543127" y="743001"/>
                  </a:lnTo>
                  <a:lnTo>
                    <a:pt x="8583009" y="716121"/>
                  </a:lnTo>
                  <a:lnTo>
                    <a:pt x="8609889" y="676239"/>
                  </a:lnTo>
                  <a:lnTo>
                    <a:pt x="8619744" y="627379"/>
                  </a:lnTo>
                  <a:lnTo>
                    <a:pt x="8619744" y="125475"/>
                  </a:lnTo>
                  <a:lnTo>
                    <a:pt x="8609889" y="76616"/>
                  </a:lnTo>
                  <a:lnTo>
                    <a:pt x="8583009" y="36734"/>
                  </a:lnTo>
                  <a:lnTo>
                    <a:pt x="8543127" y="9854"/>
                  </a:lnTo>
                  <a:lnTo>
                    <a:pt x="84942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2127" y="82296"/>
              <a:ext cx="8620125" cy="753110"/>
            </a:xfrm>
            <a:custGeom>
              <a:avLst/>
              <a:gdLst/>
              <a:ahLst/>
              <a:cxnLst/>
              <a:rect l="l" t="t" r="r" b="b"/>
              <a:pathLst>
                <a:path w="8620125" h="753110">
                  <a:moveTo>
                    <a:pt x="0" y="125475"/>
                  </a:moveTo>
                  <a:lnTo>
                    <a:pt x="9861" y="76616"/>
                  </a:lnTo>
                  <a:lnTo>
                    <a:pt x="36753" y="36734"/>
                  </a:lnTo>
                  <a:lnTo>
                    <a:pt x="76638" y="9854"/>
                  </a:lnTo>
                  <a:lnTo>
                    <a:pt x="125475" y="0"/>
                  </a:lnTo>
                  <a:lnTo>
                    <a:pt x="8494268" y="0"/>
                  </a:lnTo>
                  <a:lnTo>
                    <a:pt x="8543127" y="9854"/>
                  </a:lnTo>
                  <a:lnTo>
                    <a:pt x="8583009" y="36734"/>
                  </a:lnTo>
                  <a:lnTo>
                    <a:pt x="8609889" y="76616"/>
                  </a:lnTo>
                  <a:lnTo>
                    <a:pt x="8619744" y="125475"/>
                  </a:lnTo>
                  <a:lnTo>
                    <a:pt x="8619744" y="627379"/>
                  </a:lnTo>
                  <a:lnTo>
                    <a:pt x="8609889" y="676239"/>
                  </a:lnTo>
                  <a:lnTo>
                    <a:pt x="8583009" y="716121"/>
                  </a:lnTo>
                  <a:lnTo>
                    <a:pt x="8543127" y="743001"/>
                  </a:lnTo>
                  <a:lnTo>
                    <a:pt x="8494268" y="752855"/>
                  </a:lnTo>
                  <a:lnTo>
                    <a:pt x="125475" y="752855"/>
                  </a:lnTo>
                  <a:lnTo>
                    <a:pt x="76638" y="743001"/>
                  </a:lnTo>
                  <a:lnTo>
                    <a:pt x="36753" y="716121"/>
                  </a:lnTo>
                  <a:lnTo>
                    <a:pt x="9861" y="676239"/>
                  </a:lnTo>
                  <a:lnTo>
                    <a:pt x="0" y="627379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28205" y="236354"/>
            <a:ext cx="2654935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chemeClr val="bg1"/>
                </a:solidFill>
                <a:latin typeface="+mn-lt"/>
              </a:rPr>
              <a:t>HEALTH</a:t>
            </a:r>
            <a:r>
              <a:rPr sz="2800" b="1" spc="-90" dirty="0">
                <a:solidFill>
                  <a:schemeClr val="bg1"/>
                </a:solidFill>
                <a:latin typeface="+mn-lt"/>
              </a:rPr>
              <a:t> </a:t>
            </a:r>
            <a:r>
              <a:rPr sz="2800" b="1" dirty="0">
                <a:solidFill>
                  <a:schemeClr val="bg1"/>
                </a:solidFill>
                <a:latin typeface="+mn-lt"/>
              </a:rPr>
              <a:t>LITERACY</a:t>
            </a:r>
          </a:p>
        </p:txBody>
      </p:sp>
      <p:pic>
        <p:nvPicPr>
          <p:cNvPr id="8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01281" y="2257443"/>
            <a:ext cx="1002867" cy="138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6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7347" y="1098991"/>
            <a:ext cx="6808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Il </a:t>
            </a:r>
            <a:r>
              <a:rPr sz="1800" spc="-5" dirty="0">
                <a:latin typeface="Calibri"/>
                <a:cs typeface="Calibri"/>
              </a:rPr>
              <a:t>farmacista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deve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essere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formato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all’uso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delle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tecniche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comunicazione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18359" y="1613778"/>
            <a:ext cx="4907280" cy="4974590"/>
            <a:chOff x="2276855" y="1597152"/>
            <a:chExt cx="4907280" cy="49745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6855" y="1597152"/>
              <a:ext cx="4907280" cy="27919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6182" y="4389119"/>
              <a:ext cx="3200297" cy="218236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63904" y="146524"/>
            <a:ext cx="6851050" cy="765810"/>
            <a:chOff x="871474" y="136905"/>
            <a:chExt cx="7401559" cy="765810"/>
          </a:xfrm>
        </p:grpSpPr>
        <p:sp>
          <p:nvSpPr>
            <p:cNvPr id="7" name="object 7"/>
            <p:cNvSpPr/>
            <p:nvPr/>
          </p:nvSpPr>
          <p:spPr>
            <a:xfrm>
              <a:off x="877824" y="143255"/>
              <a:ext cx="7388859" cy="753110"/>
            </a:xfrm>
            <a:custGeom>
              <a:avLst/>
              <a:gdLst/>
              <a:ahLst/>
              <a:cxnLst/>
              <a:rect l="l" t="t" r="r" b="b"/>
              <a:pathLst>
                <a:path w="7388859" h="753110">
                  <a:moveTo>
                    <a:pt x="7262876" y="0"/>
                  </a:moveTo>
                  <a:lnTo>
                    <a:pt x="125475" y="0"/>
                  </a:lnTo>
                  <a:lnTo>
                    <a:pt x="76632" y="9854"/>
                  </a:lnTo>
                  <a:lnTo>
                    <a:pt x="36749" y="36734"/>
                  </a:lnTo>
                  <a:lnTo>
                    <a:pt x="9859" y="76616"/>
                  </a:lnTo>
                  <a:lnTo>
                    <a:pt x="0" y="125475"/>
                  </a:lnTo>
                  <a:lnTo>
                    <a:pt x="0" y="627380"/>
                  </a:lnTo>
                  <a:lnTo>
                    <a:pt x="9859" y="676239"/>
                  </a:lnTo>
                  <a:lnTo>
                    <a:pt x="36749" y="716121"/>
                  </a:lnTo>
                  <a:lnTo>
                    <a:pt x="76632" y="743001"/>
                  </a:lnTo>
                  <a:lnTo>
                    <a:pt x="125475" y="752856"/>
                  </a:lnTo>
                  <a:lnTo>
                    <a:pt x="7262876" y="752856"/>
                  </a:lnTo>
                  <a:lnTo>
                    <a:pt x="7311735" y="743001"/>
                  </a:lnTo>
                  <a:lnTo>
                    <a:pt x="7351617" y="716121"/>
                  </a:lnTo>
                  <a:lnTo>
                    <a:pt x="7378497" y="676239"/>
                  </a:lnTo>
                  <a:lnTo>
                    <a:pt x="7388352" y="627380"/>
                  </a:lnTo>
                  <a:lnTo>
                    <a:pt x="7388352" y="125475"/>
                  </a:lnTo>
                  <a:lnTo>
                    <a:pt x="7378497" y="76616"/>
                  </a:lnTo>
                  <a:lnTo>
                    <a:pt x="7351617" y="36734"/>
                  </a:lnTo>
                  <a:lnTo>
                    <a:pt x="7311735" y="9854"/>
                  </a:lnTo>
                  <a:lnTo>
                    <a:pt x="72628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7824" y="143255"/>
              <a:ext cx="7388859" cy="753110"/>
            </a:xfrm>
            <a:custGeom>
              <a:avLst/>
              <a:gdLst/>
              <a:ahLst/>
              <a:cxnLst/>
              <a:rect l="l" t="t" r="r" b="b"/>
              <a:pathLst>
                <a:path w="7388859" h="753110">
                  <a:moveTo>
                    <a:pt x="0" y="125475"/>
                  </a:moveTo>
                  <a:lnTo>
                    <a:pt x="9859" y="76616"/>
                  </a:lnTo>
                  <a:lnTo>
                    <a:pt x="36749" y="36734"/>
                  </a:lnTo>
                  <a:lnTo>
                    <a:pt x="76632" y="9854"/>
                  </a:lnTo>
                  <a:lnTo>
                    <a:pt x="125475" y="0"/>
                  </a:lnTo>
                  <a:lnTo>
                    <a:pt x="7262876" y="0"/>
                  </a:lnTo>
                  <a:lnTo>
                    <a:pt x="7311735" y="9854"/>
                  </a:lnTo>
                  <a:lnTo>
                    <a:pt x="7351617" y="36734"/>
                  </a:lnTo>
                  <a:lnTo>
                    <a:pt x="7378497" y="76616"/>
                  </a:lnTo>
                  <a:lnTo>
                    <a:pt x="7388352" y="125475"/>
                  </a:lnTo>
                  <a:lnTo>
                    <a:pt x="7388352" y="627380"/>
                  </a:lnTo>
                  <a:lnTo>
                    <a:pt x="7378497" y="676239"/>
                  </a:lnTo>
                  <a:lnTo>
                    <a:pt x="7351617" y="716121"/>
                  </a:lnTo>
                  <a:lnTo>
                    <a:pt x="7311735" y="743001"/>
                  </a:lnTo>
                  <a:lnTo>
                    <a:pt x="7262876" y="752856"/>
                  </a:lnTo>
                  <a:lnTo>
                    <a:pt x="125475" y="752856"/>
                  </a:lnTo>
                  <a:lnTo>
                    <a:pt x="76632" y="743001"/>
                  </a:lnTo>
                  <a:lnTo>
                    <a:pt x="36749" y="716121"/>
                  </a:lnTo>
                  <a:lnTo>
                    <a:pt x="9859" y="676239"/>
                  </a:lnTo>
                  <a:lnTo>
                    <a:pt x="0" y="627380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xfrm>
            <a:off x="1852074" y="302734"/>
            <a:ext cx="4608576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COMUNICAZIONE</a:t>
            </a:r>
            <a:r>
              <a:rPr spc="-15" dirty="0"/>
              <a:t> </a:t>
            </a:r>
            <a:r>
              <a:rPr dirty="0"/>
              <a:t>AL</a:t>
            </a:r>
            <a:r>
              <a:rPr spc="5" dirty="0"/>
              <a:t> </a:t>
            </a:r>
            <a:r>
              <a:rPr spc="-5" dirty="0"/>
              <a:t>PAZIENTE</a:t>
            </a:r>
          </a:p>
        </p:txBody>
      </p:sp>
    </p:spTree>
    <p:extLst>
      <p:ext uri="{BB962C8B-B14F-4D97-AF65-F5344CB8AC3E}">
        <p14:creationId xmlns:p14="http://schemas.microsoft.com/office/powerpoint/2010/main" val="748782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1094" y="5288326"/>
            <a:ext cx="8565088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La </a:t>
            </a:r>
            <a:r>
              <a:rPr sz="1800" spc="-5" dirty="0">
                <a:latin typeface="Calibri"/>
                <a:cs typeface="Calibri"/>
              </a:rPr>
              <a:t>scarsa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aderenza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prescrizioni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medico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principale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causa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mancata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efficacia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delle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terapie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farmacologiche,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cui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associa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aumento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degli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interventi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assistenza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sanitaria,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della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morbilità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della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mortalità,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rappresentando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danno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pazienti,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-10" dirty="0">
                <a:latin typeface="Calibri"/>
                <a:cs typeface="Calibri"/>
              </a:rPr>
              <a:t> sistema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sanitario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l’intera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società.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(fonte: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ricerca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Doxa).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8762" y="136905"/>
            <a:ext cx="7163885" cy="765810"/>
            <a:chOff x="508762" y="136905"/>
            <a:chExt cx="8099425" cy="765810"/>
          </a:xfrm>
        </p:grpSpPr>
        <p:sp>
          <p:nvSpPr>
            <p:cNvPr id="5" name="object 5"/>
            <p:cNvSpPr/>
            <p:nvPr/>
          </p:nvSpPr>
          <p:spPr>
            <a:xfrm>
              <a:off x="515112" y="143255"/>
              <a:ext cx="8086725" cy="753110"/>
            </a:xfrm>
            <a:custGeom>
              <a:avLst/>
              <a:gdLst/>
              <a:ahLst/>
              <a:cxnLst/>
              <a:rect l="l" t="t" r="r" b="b"/>
              <a:pathLst>
                <a:path w="8086725" h="753110">
                  <a:moveTo>
                    <a:pt x="7960867" y="0"/>
                  </a:moveTo>
                  <a:lnTo>
                    <a:pt x="125475" y="0"/>
                  </a:lnTo>
                  <a:lnTo>
                    <a:pt x="76632" y="9854"/>
                  </a:lnTo>
                  <a:lnTo>
                    <a:pt x="36749" y="36734"/>
                  </a:lnTo>
                  <a:lnTo>
                    <a:pt x="9859" y="76616"/>
                  </a:lnTo>
                  <a:lnTo>
                    <a:pt x="0" y="125475"/>
                  </a:lnTo>
                  <a:lnTo>
                    <a:pt x="0" y="627380"/>
                  </a:lnTo>
                  <a:lnTo>
                    <a:pt x="9859" y="676239"/>
                  </a:lnTo>
                  <a:lnTo>
                    <a:pt x="36749" y="716121"/>
                  </a:lnTo>
                  <a:lnTo>
                    <a:pt x="76632" y="743001"/>
                  </a:lnTo>
                  <a:lnTo>
                    <a:pt x="125475" y="752856"/>
                  </a:lnTo>
                  <a:lnTo>
                    <a:pt x="7960867" y="752856"/>
                  </a:lnTo>
                  <a:lnTo>
                    <a:pt x="8009727" y="743001"/>
                  </a:lnTo>
                  <a:lnTo>
                    <a:pt x="8049609" y="716121"/>
                  </a:lnTo>
                  <a:lnTo>
                    <a:pt x="8076489" y="676239"/>
                  </a:lnTo>
                  <a:lnTo>
                    <a:pt x="8086344" y="627380"/>
                  </a:lnTo>
                  <a:lnTo>
                    <a:pt x="8086344" y="125475"/>
                  </a:lnTo>
                  <a:lnTo>
                    <a:pt x="8076489" y="76616"/>
                  </a:lnTo>
                  <a:lnTo>
                    <a:pt x="8049609" y="36734"/>
                  </a:lnTo>
                  <a:lnTo>
                    <a:pt x="8009727" y="9854"/>
                  </a:lnTo>
                  <a:lnTo>
                    <a:pt x="79608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5112" y="143255"/>
              <a:ext cx="8086725" cy="753110"/>
            </a:xfrm>
            <a:custGeom>
              <a:avLst/>
              <a:gdLst/>
              <a:ahLst/>
              <a:cxnLst/>
              <a:rect l="l" t="t" r="r" b="b"/>
              <a:pathLst>
                <a:path w="8086725" h="753110">
                  <a:moveTo>
                    <a:pt x="0" y="125475"/>
                  </a:moveTo>
                  <a:lnTo>
                    <a:pt x="9859" y="76616"/>
                  </a:lnTo>
                  <a:lnTo>
                    <a:pt x="36749" y="36734"/>
                  </a:lnTo>
                  <a:lnTo>
                    <a:pt x="76632" y="9854"/>
                  </a:lnTo>
                  <a:lnTo>
                    <a:pt x="125475" y="0"/>
                  </a:lnTo>
                  <a:lnTo>
                    <a:pt x="7960867" y="0"/>
                  </a:lnTo>
                  <a:lnTo>
                    <a:pt x="8009727" y="9854"/>
                  </a:lnTo>
                  <a:lnTo>
                    <a:pt x="8049609" y="36734"/>
                  </a:lnTo>
                  <a:lnTo>
                    <a:pt x="8076489" y="76616"/>
                  </a:lnTo>
                  <a:lnTo>
                    <a:pt x="8086344" y="125475"/>
                  </a:lnTo>
                  <a:lnTo>
                    <a:pt x="8086344" y="627380"/>
                  </a:lnTo>
                  <a:lnTo>
                    <a:pt x="8076489" y="676239"/>
                  </a:lnTo>
                  <a:lnTo>
                    <a:pt x="8049609" y="716121"/>
                  </a:lnTo>
                  <a:lnTo>
                    <a:pt x="8009727" y="743001"/>
                  </a:lnTo>
                  <a:lnTo>
                    <a:pt x="7960867" y="752856"/>
                  </a:lnTo>
                  <a:lnTo>
                    <a:pt x="125475" y="752856"/>
                  </a:lnTo>
                  <a:lnTo>
                    <a:pt x="76632" y="743001"/>
                  </a:lnTo>
                  <a:lnTo>
                    <a:pt x="36749" y="716121"/>
                  </a:lnTo>
                  <a:lnTo>
                    <a:pt x="9859" y="676239"/>
                  </a:lnTo>
                  <a:lnTo>
                    <a:pt x="0" y="627380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1825" y="259621"/>
            <a:ext cx="455993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chemeClr val="bg1"/>
                </a:solidFill>
                <a:latin typeface="+mn-lt"/>
              </a:rPr>
              <a:t>IMPORTANZA</a:t>
            </a:r>
            <a:r>
              <a:rPr sz="2800" b="1" spc="-55" dirty="0">
                <a:solidFill>
                  <a:schemeClr val="bg1"/>
                </a:solidFill>
                <a:latin typeface="+mn-lt"/>
              </a:rPr>
              <a:t> </a:t>
            </a:r>
            <a:r>
              <a:rPr sz="2800" b="1" dirty="0">
                <a:solidFill>
                  <a:schemeClr val="bg1"/>
                </a:solidFill>
                <a:latin typeface="+mn-lt"/>
              </a:rPr>
              <a:t>DELL’</a:t>
            </a:r>
            <a:r>
              <a:rPr lang="it-IT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sz="2800" b="1" dirty="0">
                <a:solidFill>
                  <a:schemeClr val="bg1"/>
                </a:solidFill>
                <a:latin typeface="+mn-lt"/>
              </a:rPr>
              <a:t>ADERENZA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755" y="1284705"/>
            <a:ext cx="3108960" cy="257239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374967" y="1083748"/>
            <a:ext cx="5693519" cy="300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220345" algn="just">
              <a:lnSpc>
                <a:spcPct val="100600"/>
              </a:lnSpc>
              <a:spcBef>
                <a:spcPts val="85"/>
              </a:spcBef>
            </a:pPr>
            <a:r>
              <a:rPr lang="it-IT" sz="1600" b="1" spc="-5" dirty="0">
                <a:solidFill>
                  <a:srgbClr val="1F232D"/>
                </a:solidFill>
                <a:cs typeface="Calibri"/>
              </a:rPr>
              <a:t>Aderenza</a:t>
            </a:r>
            <a:r>
              <a:rPr lang="it-IT" sz="1600" b="1" spc="-25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b="1" spc="-5" dirty="0">
                <a:solidFill>
                  <a:srgbClr val="1F232D"/>
                </a:solidFill>
                <a:cs typeface="Calibri"/>
              </a:rPr>
              <a:t>terapeutica</a:t>
            </a:r>
            <a:r>
              <a:rPr lang="it-IT" sz="1600" b="1" spc="-10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1F232D"/>
                </a:solidFill>
                <a:cs typeface="Calibri"/>
              </a:rPr>
              <a:t>il</a:t>
            </a:r>
            <a:r>
              <a:rPr lang="it-IT" sz="1600" spc="15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1F232D"/>
                </a:solidFill>
                <a:cs typeface="Calibri"/>
              </a:rPr>
              <a:t>grado</a:t>
            </a:r>
            <a:r>
              <a:rPr lang="it-IT" sz="1600" spc="5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dirty="0">
                <a:solidFill>
                  <a:srgbClr val="1F232D"/>
                </a:solidFill>
                <a:cs typeface="Calibri"/>
              </a:rPr>
              <a:t>in</a:t>
            </a:r>
            <a:r>
              <a:rPr lang="it-IT" sz="1600" spc="5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1F232D"/>
                </a:solidFill>
                <a:cs typeface="Calibri"/>
              </a:rPr>
              <a:t>cui</a:t>
            </a:r>
            <a:r>
              <a:rPr lang="it-IT" sz="1600" spc="10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1F232D"/>
                </a:solidFill>
                <a:cs typeface="Calibri"/>
              </a:rPr>
              <a:t>il</a:t>
            </a:r>
            <a:r>
              <a:rPr lang="it-IT" sz="1600" spc="15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1F232D"/>
                </a:solidFill>
                <a:cs typeface="Calibri"/>
              </a:rPr>
              <a:t>paziente </a:t>
            </a:r>
            <a:r>
              <a:rPr lang="it-IT" sz="1600" spc="-10" dirty="0">
                <a:solidFill>
                  <a:srgbClr val="1F232D"/>
                </a:solidFill>
                <a:cs typeface="Calibri"/>
              </a:rPr>
              <a:t>segue</a:t>
            </a:r>
            <a:r>
              <a:rPr lang="it-IT" sz="1600" spc="35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1F232D"/>
                </a:solidFill>
                <a:cs typeface="Calibri"/>
              </a:rPr>
              <a:t>le raccomandazioni </a:t>
            </a:r>
            <a:r>
              <a:rPr lang="it-IT" sz="1600" spc="-10" dirty="0">
                <a:solidFill>
                  <a:srgbClr val="1F232D"/>
                </a:solidFill>
                <a:cs typeface="Calibri"/>
              </a:rPr>
              <a:t>del</a:t>
            </a:r>
            <a:r>
              <a:rPr lang="it-IT" sz="1600" spc="50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1F232D"/>
                </a:solidFill>
                <a:cs typeface="Calibri"/>
              </a:rPr>
              <a:t>medico</a:t>
            </a:r>
            <a:r>
              <a:rPr lang="it-IT" sz="1600" spc="35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1F232D"/>
                </a:solidFill>
                <a:cs typeface="Calibri"/>
              </a:rPr>
              <a:t>riguardanti</a:t>
            </a:r>
            <a:r>
              <a:rPr lang="it-IT" sz="1600" spc="45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1F232D"/>
                </a:solidFill>
                <a:cs typeface="Calibri"/>
              </a:rPr>
              <a:t>le</a:t>
            </a:r>
            <a:r>
              <a:rPr lang="it-IT" sz="1600" spc="25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spc="-10" dirty="0">
                <a:solidFill>
                  <a:srgbClr val="1F232D"/>
                </a:solidFill>
                <a:cs typeface="Calibri"/>
              </a:rPr>
              <a:t>dosi,</a:t>
            </a:r>
            <a:r>
              <a:rPr lang="it-IT" sz="1600" spc="35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dirty="0">
                <a:solidFill>
                  <a:srgbClr val="1F232D"/>
                </a:solidFill>
                <a:cs typeface="Calibri"/>
              </a:rPr>
              <a:t>i </a:t>
            </a:r>
            <a:r>
              <a:rPr lang="it-IT" sz="1600" spc="-5" dirty="0">
                <a:solidFill>
                  <a:srgbClr val="1F232D"/>
                </a:solidFill>
                <a:cs typeface="Calibri"/>
              </a:rPr>
              <a:t>tempi</a:t>
            </a:r>
            <a:r>
              <a:rPr lang="it-IT" sz="1600" spc="20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dirty="0">
                <a:solidFill>
                  <a:srgbClr val="1F232D"/>
                </a:solidFill>
                <a:cs typeface="Calibri"/>
              </a:rPr>
              <a:t>e</a:t>
            </a:r>
            <a:r>
              <a:rPr lang="it-IT" sz="1600" spc="25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1F232D"/>
                </a:solidFill>
                <a:cs typeface="Calibri"/>
              </a:rPr>
              <a:t>la</a:t>
            </a:r>
            <a:r>
              <a:rPr lang="it-IT" sz="1600" spc="10" dirty="0">
                <a:solidFill>
                  <a:srgbClr val="1F232D"/>
                </a:solidFill>
                <a:cs typeface="Calibri"/>
              </a:rPr>
              <a:t> f</a:t>
            </a:r>
            <a:r>
              <a:rPr lang="it-IT" sz="1600" spc="-10" dirty="0">
                <a:solidFill>
                  <a:srgbClr val="1F232D"/>
                </a:solidFill>
                <a:cs typeface="Calibri"/>
              </a:rPr>
              <a:t>requenza</a:t>
            </a:r>
            <a:r>
              <a:rPr lang="it-IT" sz="1600" spc="75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spc="-10" dirty="0">
                <a:solidFill>
                  <a:srgbClr val="1F232D"/>
                </a:solidFill>
                <a:cs typeface="Calibri"/>
              </a:rPr>
              <a:t>dell'assunzione </a:t>
            </a:r>
            <a:r>
              <a:rPr lang="it-IT" sz="1600" spc="-390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spc="-10" dirty="0">
                <a:solidFill>
                  <a:srgbClr val="1F232D"/>
                </a:solidFill>
                <a:cs typeface="Calibri"/>
              </a:rPr>
              <a:t>del</a:t>
            </a:r>
            <a:r>
              <a:rPr lang="it-IT" sz="1600" spc="10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1F232D"/>
                </a:solidFill>
                <a:cs typeface="Calibri"/>
              </a:rPr>
              <a:t>farmaco</a:t>
            </a:r>
            <a:r>
              <a:rPr lang="it-IT" sz="1600" spc="5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spc="-10" dirty="0">
                <a:solidFill>
                  <a:srgbClr val="1F232D"/>
                </a:solidFill>
                <a:cs typeface="Calibri"/>
              </a:rPr>
              <a:t>per</a:t>
            </a:r>
            <a:r>
              <a:rPr lang="it-IT" sz="1600" spc="20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1F232D"/>
                </a:solidFill>
                <a:cs typeface="Calibri"/>
              </a:rPr>
              <a:t>l'intera</a:t>
            </a:r>
            <a:r>
              <a:rPr lang="it-IT" sz="1600" spc="20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1F232D"/>
                </a:solidFill>
                <a:cs typeface="Calibri"/>
              </a:rPr>
              <a:t>durata</a:t>
            </a:r>
            <a:r>
              <a:rPr lang="it-IT" sz="1600" spc="45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spc="-10" dirty="0">
                <a:solidFill>
                  <a:srgbClr val="1F232D"/>
                </a:solidFill>
                <a:cs typeface="Calibri"/>
              </a:rPr>
              <a:t>della</a:t>
            </a:r>
            <a:r>
              <a:rPr lang="it-IT" sz="1600" spc="25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1F232D"/>
                </a:solidFill>
                <a:cs typeface="Calibri"/>
              </a:rPr>
              <a:t>terapia (OMS).</a:t>
            </a:r>
          </a:p>
          <a:p>
            <a:pPr marL="12700" marR="220345" algn="just">
              <a:lnSpc>
                <a:spcPct val="100600"/>
              </a:lnSpc>
              <a:spcBef>
                <a:spcPts val="85"/>
              </a:spcBef>
            </a:pPr>
            <a:endParaRPr lang="it-IT" sz="1600" spc="-5" dirty="0">
              <a:solidFill>
                <a:srgbClr val="1F232D"/>
              </a:solidFill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lang="it-IT" sz="1600" b="1" spc="-5" dirty="0">
                <a:solidFill>
                  <a:srgbClr val="1F232D"/>
                </a:solidFill>
                <a:cs typeface="Calibri"/>
              </a:rPr>
              <a:t>Aderenza</a:t>
            </a:r>
            <a:r>
              <a:rPr lang="it-IT" sz="1600" b="1" spc="-40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b="1" dirty="0">
                <a:solidFill>
                  <a:srgbClr val="1F232D"/>
                </a:solidFill>
                <a:cs typeface="Calibri"/>
              </a:rPr>
              <a:t>o</a:t>
            </a:r>
            <a:r>
              <a:rPr lang="it-IT" sz="1600" b="1" spc="-20" dirty="0">
                <a:solidFill>
                  <a:srgbClr val="1F232D"/>
                </a:solidFill>
                <a:cs typeface="Calibri"/>
              </a:rPr>
              <a:t> </a:t>
            </a:r>
            <a:r>
              <a:rPr lang="it-IT" sz="1600" b="1" spc="-10" dirty="0">
                <a:solidFill>
                  <a:srgbClr val="1F232D"/>
                </a:solidFill>
                <a:cs typeface="Calibri"/>
              </a:rPr>
              <a:t>adesione?</a:t>
            </a:r>
            <a:endParaRPr lang="it-IT" sz="1600" dirty="0">
              <a:cs typeface="Calibri"/>
            </a:endParaRPr>
          </a:p>
          <a:p>
            <a:pPr marL="12700" algn="just">
              <a:lnSpc>
                <a:spcPts val="2150"/>
              </a:lnSpc>
            </a:pPr>
            <a:r>
              <a:rPr lang="it-IT" sz="1600" dirty="0">
                <a:solidFill>
                  <a:srgbClr val="FF0000"/>
                </a:solidFill>
                <a:cs typeface="Calibri"/>
              </a:rPr>
              <a:t>con</a:t>
            </a:r>
            <a:r>
              <a:rPr lang="it-IT" sz="1600" spc="-10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600" u="sng" spc="-5" dirty="0">
                <a:solidFill>
                  <a:srgbClr val="FF0000"/>
                </a:solidFill>
                <a:cs typeface="Calibri"/>
              </a:rPr>
              <a:t>aderenza</a:t>
            </a:r>
            <a:r>
              <a:rPr lang="it-IT" sz="1600" spc="50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FF0000"/>
                </a:solidFill>
                <a:cs typeface="Calibri"/>
              </a:rPr>
              <a:t>si</a:t>
            </a:r>
            <a:r>
              <a:rPr lang="it-IT" sz="1600" spc="20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600" spc="-10" dirty="0">
                <a:solidFill>
                  <a:srgbClr val="FF0000"/>
                </a:solidFill>
                <a:cs typeface="Calibri"/>
              </a:rPr>
              <a:t>intende</a:t>
            </a:r>
            <a:r>
              <a:rPr lang="it-IT" sz="1600" spc="65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FF0000"/>
                </a:solidFill>
                <a:cs typeface="Calibri"/>
              </a:rPr>
              <a:t>la</a:t>
            </a:r>
            <a:r>
              <a:rPr lang="it-IT" sz="1600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FF0000"/>
                </a:solidFill>
                <a:cs typeface="Calibri"/>
              </a:rPr>
              <a:t>corrispondenza,</a:t>
            </a:r>
            <a:r>
              <a:rPr lang="it-IT" sz="1600" spc="50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FF0000"/>
                </a:solidFill>
                <a:cs typeface="Calibri"/>
              </a:rPr>
              <a:t>la</a:t>
            </a:r>
            <a:r>
              <a:rPr lang="it-IT" sz="1600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FF0000"/>
                </a:solidFill>
                <a:cs typeface="Calibri"/>
              </a:rPr>
              <a:t>conformità</a:t>
            </a:r>
            <a:r>
              <a:rPr lang="it-IT" sz="1600" spc="5" dirty="0">
                <a:solidFill>
                  <a:srgbClr val="FF0000"/>
                </a:solidFill>
                <a:cs typeface="Calibri"/>
              </a:rPr>
              <a:t>, </a:t>
            </a:r>
            <a:r>
              <a:rPr lang="it-IT" sz="1600" dirty="0">
                <a:solidFill>
                  <a:srgbClr val="FF0000"/>
                </a:solidFill>
                <a:cs typeface="Calibri"/>
              </a:rPr>
              <a:t>con</a:t>
            </a:r>
            <a:r>
              <a:rPr lang="it-IT" sz="1600" spc="-10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600" u="sng" spc="-10" dirty="0">
                <a:solidFill>
                  <a:srgbClr val="FF0000"/>
                </a:solidFill>
                <a:cs typeface="Calibri"/>
              </a:rPr>
              <a:t>adesione</a:t>
            </a:r>
            <a:r>
              <a:rPr lang="it-IT" sz="1600" spc="40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FF0000"/>
                </a:solidFill>
                <a:cs typeface="Calibri"/>
              </a:rPr>
              <a:t>si</a:t>
            </a:r>
            <a:r>
              <a:rPr lang="it-IT" sz="1600" spc="25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600" spc="-10" dirty="0">
                <a:solidFill>
                  <a:srgbClr val="FF0000"/>
                </a:solidFill>
                <a:cs typeface="Calibri"/>
              </a:rPr>
              <a:t>intende</a:t>
            </a:r>
            <a:r>
              <a:rPr lang="it-IT" sz="1600" spc="65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FF0000"/>
                </a:solidFill>
                <a:cs typeface="Calibri"/>
              </a:rPr>
              <a:t>l’accettazione,</a:t>
            </a:r>
            <a:r>
              <a:rPr lang="it-IT" sz="1600" spc="15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FF0000"/>
                </a:solidFill>
                <a:cs typeface="Calibri"/>
              </a:rPr>
              <a:t>l’accoglimento</a:t>
            </a:r>
            <a:r>
              <a:rPr lang="it-IT" sz="1600" spc="30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600" dirty="0">
                <a:solidFill>
                  <a:srgbClr val="FF0000"/>
                </a:solidFill>
                <a:cs typeface="Calibri"/>
              </a:rPr>
              <a:t>e</a:t>
            </a:r>
            <a:r>
              <a:rPr lang="it-IT" sz="1600" spc="20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FF0000"/>
                </a:solidFill>
                <a:cs typeface="Calibri"/>
              </a:rPr>
              <a:t>il</a:t>
            </a:r>
            <a:r>
              <a:rPr lang="it-IT" sz="1600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600" spc="-10" dirty="0">
                <a:solidFill>
                  <a:srgbClr val="FF0000"/>
                </a:solidFill>
                <a:cs typeface="Calibri"/>
              </a:rPr>
              <a:t>consenso</a:t>
            </a:r>
            <a:r>
              <a:rPr lang="it-IT" sz="1600" spc="35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FF0000"/>
                </a:solidFill>
                <a:cs typeface="Calibri"/>
              </a:rPr>
              <a:t>dato</a:t>
            </a:r>
            <a:r>
              <a:rPr lang="it-IT" sz="1600" spc="35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600" dirty="0">
                <a:solidFill>
                  <a:srgbClr val="FF0000"/>
                </a:solidFill>
                <a:cs typeface="Calibri"/>
              </a:rPr>
              <a:t>a</a:t>
            </a:r>
            <a:r>
              <a:rPr lang="it-IT" sz="1600" spc="5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600" spc="-10" dirty="0">
                <a:solidFill>
                  <a:srgbClr val="FF0000"/>
                </a:solidFill>
                <a:cs typeface="Calibri"/>
              </a:rPr>
              <a:t>qualche</a:t>
            </a:r>
            <a:r>
              <a:rPr lang="it-IT" sz="1600" spc="40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600" dirty="0">
                <a:solidFill>
                  <a:srgbClr val="FF0000"/>
                </a:solidFill>
                <a:cs typeface="Calibri"/>
              </a:rPr>
              <a:t>cosa, </a:t>
            </a:r>
            <a:r>
              <a:rPr lang="it-IT" sz="1600" spc="-5" dirty="0">
                <a:solidFill>
                  <a:srgbClr val="FF0000"/>
                </a:solidFill>
                <a:cs typeface="Calibri"/>
              </a:rPr>
              <a:t>anche</a:t>
            </a:r>
            <a:r>
              <a:rPr lang="it-IT" sz="1600" spc="35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FF0000"/>
                </a:solidFill>
                <a:cs typeface="Calibri"/>
              </a:rPr>
              <a:t>mediante</a:t>
            </a:r>
            <a:r>
              <a:rPr lang="it-IT" sz="1600" spc="40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600" spc="-10" dirty="0">
                <a:solidFill>
                  <a:srgbClr val="FF0000"/>
                </a:solidFill>
                <a:cs typeface="Calibri"/>
              </a:rPr>
              <a:t>una</a:t>
            </a:r>
            <a:r>
              <a:rPr lang="it-IT" sz="1600" spc="25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FF0000"/>
                </a:solidFill>
                <a:cs typeface="Calibri"/>
              </a:rPr>
              <a:t>partecipazione</a:t>
            </a:r>
            <a:r>
              <a:rPr lang="it-IT" sz="1600" spc="65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600" spc="-5" dirty="0">
                <a:solidFill>
                  <a:srgbClr val="FF0000"/>
                </a:solidFill>
                <a:cs typeface="Calibri"/>
              </a:rPr>
              <a:t>attiva</a:t>
            </a:r>
            <a:r>
              <a:rPr lang="it-IT" sz="1600" dirty="0">
                <a:cs typeface="Calibri"/>
              </a:rPr>
              <a:t> </a:t>
            </a:r>
            <a:r>
              <a:rPr lang="it-IT" sz="1600" spc="-5" dirty="0">
                <a:cs typeface="Calibri"/>
              </a:rPr>
              <a:t>il che</a:t>
            </a:r>
            <a:r>
              <a:rPr lang="it-IT" sz="1600" spc="20" dirty="0">
                <a:cs typeface="Calibri"/>
              </a:rPr>
              <a:t> </a:t>
            </a:r>
            <a:r>
              <a:rPr lang="it-IT" sz="1600" dirty="0">
                <a:cs typeface="Calibri"/>
              </a:rPr>
              <a:t>è</a:t>
            </a:r>
            <a:r>
              <a:rPr lang="it-IT" sz="1600" spc="15" dirty="0">
                <a:cs typeface="Calibri"/>
              </a:rPr>
              <a:t> </a:t>
            </a:r>
            <a:r>
              <a:rPr lang="it-IT" sz="1600" spc="-5" dirty="0">
                <a:cs typeface="Calibri"/>
              </a:rPr>
              <a:t>esattamente</a:t>
            </a:r>
            <a:r>
              <a:rPr lang="it-IT" sz="1600" spc="40" dirty="0">
                <a:cs typeface="Calibri"/>
              </a:rPr>
              <a:t> </a:t>
            </a:r>
            <a:r>
              <a:rPr lang="it-IT" sz="1600" spc="-5" dirty="0">
                <a:cs typeface="Calibri"/>
              </a:rPr>
              <a:t>quanto</a:t>
            </a:r>
            <a:r>
              <a:rPr lang="it-IT" sz="1600" spc="50" dirty="0">
                <a:cs typeface="Calibri"/>
              </a:rPr>
              <a:t> </a:t>
            </a:r>
            <a:r>
              <a:rPr lang="it-IT" sz="1600" spc="-5" dirty="0">
                <a:cs typeface="Calibri"/>
              </a:rPr>
              <a:t>la</a:t>
            </a:r>
            <a:r>
              <a:rPr lang="it-IT" sz="1600" dirty="0">
                <a:cs typeface="Calibri"/>
              </a:rPr>
              <a:t> </a:t>
            </a:r>
            <a:r>
              <a:rPr lang="it-IT" sz="1600" spc="-5" dirty="0">
                <a:cs typeface="Calibri"/>
              </a:rPr>
              <a:t>relazione</a:t>
            </a:r>
            <a:r>
              <a:rPr lang="it-IT" sz="1600" spc="15" dirty="0">
                <a:cs typeface="Calibri"/>
              </a:rPr>
              <a:t> </a:t>
            </a:r>
            <a:r>
              <a:rPr lang="it-IT" sz="1600" spc="-5" dirty="0">
                <a:cs typeface="Calibri"/>
              </a:rPr>
              <a:t>tra </a:t>
            </a:r>
            <a:r>
              <a:rPr lang="it-IT" sz="1600" spc="-390" dirty="0">
                <a:cs typeface="Calibri"/>
              </a:rPr>
              <a:t> </a:t>
            </a:r>
            <a:r>
              <a:rPr lang="it-IT" sz="1600" spc="-5" dirty="0">
                <a:cs typeface="Calibri"/>
              </a:rPr>
              <a:t>farmacista </a:t>
            </a:r>
            <a:r>
              <a:rPr lang="it-IT" sz="1600" dirty="0">
                <a:cs typeface="Calibri"/>
              </a:rPr>
              <a:t>e</a:t>
            </a:r>
            <a:r>
              <a:rPr lang="it-IT" sz="1600" spc="15" dirty="0">
                <a:cs typeface="Calibri"/>
              </a:rPr>
              <a:t> </a:t>
            </a:r>
            <a:r>
              <a:rPr lang="it-IT" sz="1600" spc="-5" dirty="0">
                <a:cs typeface="Calibri"/>
              </a:rPr>
              <a:t>paziente</a:t>
            </a:r>
            <a:r>
              <a:rPr lang="it-IT" sz="1600" spc="35" dirty="0">
                <a:cs typeface="Calibri"/>
              </a:rPr>
              <a:t> </a:t>
            </a:r>
            <a:r>
              <a:rPr lang="it-IT" sz="1600" spc="-5" dirty="0">
                <a:cs typeface="Calibri"/>
              </a:rPr>
              <a:t>deve</a:t>
            </a:r>
            <a:r>
              <a:rPr lang="it-IT" sz="1600" spc="15" dirty="0">
                <a:cs typeface="Calibri"/>
              </a:rPr>
              <a:t> </a:t>
            </a:r>
            <a:r>
              <a:rPr lang="it-IT" sz="1600" spc="-5" dirty="0">
                <a:cs typeface="Calibri"/>
              </a:rPr>
              <a:t>preoccuparsi</a:t>
            </a:r>
            <a:r>
              <a:rPr lang="it-IT" sz="1600" spc="40" dirty="0">
                <a:cs typeface="Calibri"/>
              </a:rPr>
              <a:t> </a:t>
            </a:r>
            <a:r>
              <a:rPr lang="it-IT" sz="1600" spc="-5" dirty="0">
                <a:cs typeface="Calibri"/>
              </a:rPr>
              <a:t>di</a:t>
            </a:r>
            <a:r>
              <a:rPr lang="it-IT" sz="1600" spc="15" dirty="0">
                <a:cs typeface="Calibri"/>
              </a:rPr>
              <a:t> </a:t>
            </a:r>
            <a:r>
              <a:rPr lang="it-IT" sz="1600" spc="-10" dirty="0">
                <a:cs typeface="Calibri"/>
              </a:rPr>
              <a:t>stabilire.</a:t>
            </a:r>
            <a:endParaRPr lang="it-IT" sz="1600" dirty="0">
              <a:cs typeface="Calibri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66007" y="4184297"/>
            <a:ext cx="87366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7150" algn="just">
              <a:lnSpc>
                <a:spcPct val="100000"/>
              </a:lnSpc>
            </a:pPr>
            <a:r>
              <a:rPr lang="it-IT" b="1" spc="-5" dirty="0">
                <a:solidFill>
                  <a:srgbClr val="2E5395"/>
                </a:solidFill>
                <a:cs typeface="Calibri"/>
              </a:rPr>
              <a:t>Preferibile</a:t>
            </a:r>
            <a:r>
              <a:rPr lang="it-IT" b="1" spc="30" dirty="0">
                <a:solidFill>
                  <a:srgbClr val="2E5395"/>
                </a:solidFill>
                <a:cs typeface="Calibri"/>
              </a:rPr>
              <a:t> </a:t>
            </a:r>
            <a:r>
              <a:rPr lang="it-IT" b="1" spc="-10" dirty="0">
                <a:solidFill>
                  <a:srgbClr val="2E5395"/>
                </a:solidFill>
                <a:cs typeface="Calibri"/>
              </a:rPr>
              <a:t>quindi</a:t>
            </a:r>
            <a:r>
              <a:rPr lang="it-IT" b="1" spc="65" dirty="0">
                <a:solidFill>
                  <a:srgbClr val="2E5395"/>
                </a:solidFill>
                <a:cs typeface="Calibri"/>
              </a:rPr>
              <a:t> </a:t>
            </a:r>
            <a:r>
              <a:rPr lang="it-IT" b="1" spc="-5" dirty="0">
                <a:solidFill>
                  <a:srgbClr val="2E5395"/>
                </a:solidFill>
                <a:cs typeface="Calibri"/>
              </a:rPr>
              <a:t>parlare</a:t>
            </a:r>
            <a:r>
              <a:rPr lang="it-IT" b="1" spc="30" dirty="0">
                <a:solidFill>
                  <a:srgbClr val="2E5395"/>
                </a:solidFill>
                <a:cs typeface="Calibri"/>
              </a:rPr>
              <a:t> </a:t>
            </a:r>
            <a:r>
              <a:rPr lang="it-IT" b="1" spc="-5" dirty="0">
                <a:solidFill>
                  <a:srgbClr val="2E5395"/>
                </a:solidFill>
                <a:cs typeface="Calibri"/>
              </a:rPr>
              <a:t>di</a:t>
            </a:r>
            <a:r>
              <a:rPr lang="it-IT" b="1" spc="15" dirty="0">
                <a:solidFill>
                  <a:srgbClr val="2E5395"/>
                </a:solidFill>
                <a:cs typeface="Calibri"/>
              </a:rPr>
              <a:t> </a:t>
            </a:r>
            <a:r>
              <a:rPr lang="it-IT" b="1" spc="-5" dirty="0">
                <a:solidFill>
                  <a:srgbClr val="2E5395"/>
                </a:solidFill>
                <a:cs typeface="Calibri"/>
              </a:rPr>
              <a:t>ADESIONE</a:t>
            </a:r>
            <a:r>
              <a:rPr lang="it-IT" b="1" spc="-20" dirty="0">
                <a:solidFill>
                  <a:srgbClr val="2E5395"/>
                </a:solidFill>
                <a:cs typeface="Calibri"/>
              </a:rPr>
              <a:t> </a:t>
            </a:r>
            <a:r>
              <a:rPr lang="it-IT" spc="-5" dirty="0">
                <a:cs typeface="Calibri"/>
              </a:rPr>
              <a:t>perché</a:t>
            </a:r>
            <a:r>
              <a:rPr lang="it-IT" spc="35" dirty="0">
                <a:cs typeface="Calibri"/>
              </a:rPr>
              <a:t> </a:t>
            </a:r>
            <a:r>
              <a:rPr lang="it-IT" dirty="0">
                <a:cs typeface="Calibri"/>
              </a:rPr>
              <a:t>è</a:t>
            </a:r>
            <a:r>
              <a:rPr lang="it-IT" spc="15" dirty="0">
                <a:cs typeface="Calibri"/>
              </a:rPr>
              <a:t> </a:t>
            </a:r>
            <a:r>
              <a:rPr lang="it-IT" dirty="0">
                <a:cs typeface="Calibri"/>
              </a:rPr>
              <a:t>molto</a:t>
            </a:r>
            <a:r>
              <a:rPr lang="it-IT" spc="-25" dirty="0">
                <a:cs typeface="Calibri"/>
              </a:rPr>
              <a:t> </a:t>
            </a:r>
            <a:r>
              <a:rPr lang="it-IT" spc="-5" dirty="0">
                <a:cs typeface="Calibri"/>
              </a:rPr>
              <a:t>più</a:t>
            </a:r>
            <a:r>
              <a:rPr lang="it-IT" spc="35" dirty="0">
                <a:cs typeface="Calibri"/>
              </a:rPr>
              <a:t> </a:t>
            </a:r>
            <a:r>
              <a:rPr lang="it-IT" spc="-5" dirty="0">
                <a:cs typeface="Calibri"/>
              </a:rPr>
              <a:t>di</a:t>
            </a:r>
            <a:r>
              <a:rPr lang="it-IT" spc="10" dirty="0">
                <a:cs typeface="Calibri"/>
              </a:rPr>
              <a:t> </a:t>
            </a:r>
            <a:r>
              <a:rPr lang="it-IT" spc="-10" dirty="0">
                <a:cs typeface="Calibri"/>
              </a:rPr>
              <a:t>una </a:t>
            </a:r>
            <a:r>
              <a:rPr lang="it-IT" spc="-5" dirty="0">
                <a:cs typeface="Calibri"/>
              </a:rPr>
              <a:t> </a:t>
            </a:r>
            <a:r>
              <a:rPr lang="it-IT" spc="-10" dirty="0">
                <a:cs typeface="Calibri"/>
              </a:rPr>
              <a:t>semplice</a:t>
            </a:r>
            <a:r>
              <a:rPr lang="it-IT" spc="40" dirty="0">
                <a:cs typeface="Calibri"/>
              </a:rPr>
              <a:t> </a:t>
            </a:r>
            <a:r>
              <a:rPr lang="it-IT" spc="-10" dirty="0">
                <a:cs typeface="Calibri"/>
              </a:rPr>
              <a:t>obbedienza</a:t>
            </a:r>
            <a:r>
              <a:rPr lang="it-IT" spc="75" dirty="0">
                <a:cs typeface="Calibri"/>
              </a:rPr>
              <a:t> </a:t>
            </a:r>
            <a:r>
              <a:rPr lang="it-IT" dirty="0">
                <a:cs typeface="Calibri"/>
              </a:rPr>
              <a:t>a</a:t>
            </a:r>
            <a:r>
              <a:rPr lang="it-IT" spc="5" dirty="0">
                <a:cs typeface="Calibri"/>
              </a:rPr>
              <a:t> </a:t>
            </a:r>
            <a:r>
              <a:rPr lang="it-IT" spc="-10" dirty="0">
                <a:cs typeface="Calibri"/>
              </a:rPr>
              <a:t>una</a:t>
            </a:r>
            <a:r>
              <a:rPr lang="it-IT" spc="25" dirty="0">
                <a:cs typeface="Calibri"/>
              </a:rPr>
              <a:t> </a:t>
            </a:r>
            <a:r>
              <a:rPr lang="it-IT" spc="-5" dirty="0">
                <a:cs typeface="Calibri"/>
              </a:rPr>
              <a:t>prescrizione</a:t>
            </a:r>
            <a:r>
              <a:rPr lang="it-IT" spc="40" dirty="0">
                <a:cs typeface="Calibri"/>
              </a:rPr>
              <a:t> </a:t>
            </a:r>
            <a:r>
              <a:rPr lang="it-IT" spc="-5" dirty="0">
                <a:cs typeface="Calibri"/>
              </a:rPr>
              <a:t>ed</a:t>
            </a:r>
            <a:r>
              <a:rPr lang="it-IT" spc="40" dirty="0">
                <a:cs typeface="Calibri"/>
              </a:rPr>
              <a:t> </a:t>
            </a:r>
            <a:r>
              <a:rPr lang="it-IT" dirty="0">
                <a:cs typeface="Calibri"/>
              </a:rPr>
              <a:t>è</a:t>
            </a:r>
            <a:r>
              <a:rPr lang="it-IT" spc="-10" dirty="0">
                <a:cs typeface="Calibri"/>
              </a:rPr>
              <a:t> </a:t>
            </a:r>
            <a:r>
              <a:rPr lang="it-IT" dirty="0">
                <a:cs typeface="Calibri"/>
              </a:rPr>
              <a:t>molto</a:t>
            </a:r>
            <a:r>
              <a:rPr lang="it-IT" spc="10" dirty="0">
                <a:cs typeface="Calibri"/>
              </a:rPr>
              <a:t> </a:t>
            </a:r>
            <a:r>
              <a:rPr lang="it-IT" spc="-10" dirty="0">
                <a:cs typeface="Calibri"/>
              </a:rPr>
              <a:t>utile</a:t>
            </a:r>
            <a:r>
              <a:rPr lang="it-IT" spc="20" dirty="0">
                <a:cs typeface="Calibri"/>
              </a:rPr>
              <a:t> </a:t>
            </a:r>
            <a:r>
              <a:rPr lang="it-IT" dirty="0">
                <a:cs typeface="Calibri"/>
              </a:rPr>
              <a:t>ai</a:t>
            </a:r>
            <a:r>
              <a:rPr lang="it-IT" spc="20" dirty="0">
                <a:cs typeface="Calibri"/>
              </a:rPr>
              <a:t> </a:t>
            </a:r>
            <a:r>
              <a:rPr lang="it-IT" spc="-10" dirty="0">
                <a:cs typeface="Calibri"/>
              </a:rPr>
              <a:t>fini</a:t>
            </a:r>
            <a:r>
              <a:rPr lang="it-IT" spc="20" dirty="0">
                <a:cs typeface="Calibri"/>
              </a:rPr>
              <a:t> </a:t>
            </a:r>
            <a:r>
              <a:rPr lang="it-IT" spc="-10" dirty="0">
                <a:cs typeface="Calibri"/>
              </a:rPr>
              <a:t>di</a:t>
            </a:r>
            <a:r>
              <a:rPr lang="it-IT" spc="20" dirty="0">
                <a:cs typeface="Calibri"/>
              </a:rPr>
              <a:t> </a:t>
            </a:r>
            <a:r>
              <a:rPr lang="it-IT" u="sng" spc="-10" dirty="0">
                <a:cs typeface="Calibri"/>
              </a:rPr>
              <a:t>sviluppare</a:t>
            </a:r>
            <a:r>
              <a:rPr lang="it-IT" u="sng" spc="60" dirty="0">
                <a:cs typeface="Calibri"/>
              </a:rPr>
              <a:t> </a:t>
            </a:r>
            <a:r>
              <a:rPr lang="it-IT" u="sng" spc="-5" dirty="0">
                <a:cs typeface="Calibri"/>
              </a:rPr>
              <a:t>un’alleanza</a:t>
            </a:r>
            <a:r>
              <a:rPr lang="it-IT" spc="-5" dirty="0">
                <a:cs typeface="Calibri"/>
              </a:rPr>
              <a:t> </a:t>
            </a:r>
            <a:r>
              <a:rPr lang="it-IT" spc="-390" dirty="0">
                <a:cs typeface="Calibri"/>
              </a:rPr>
              <a:t> </a:t>
            </a:r>
            <a:r>
              <a:rPr lang="it-IT" spc="-5" dirty="0">
                <a:cs typeface="Calibri"/>
              </a:rPr>
              <a:t>che</a:t>
            </a:r>
            <a:r>
              <a:rPr lang="it-IT" spc="10" dirty="0">
                <a:cs typeface="Calibri"/>
              </a:rPr>
              <a:t> </a:t>
            </a:r>
            <a:r>
              <a:rPr lang="it-IT" spc="-5" dirty="0">
                <a:cs typeface="Calibri"/>
              </a:rPr>
              <a:t>parte,</a:t>
            </a:r>
            <a:r>
              <a:rPr lang="it-IT" spc="25" dirty="0">
                <a:cs typeface="Calibri"/>
              </a:rPr>
              <a:t> </a:t>
            </a:r>
            <a:r>
              <a:rPr lang="it-IT" spc="-5" dirty="0">
                <a:cs typeface="Calibri"/>
              </a:rPr>
              <a:t>innanzitutto,</a:t>
            </a:r>
            <a:r>
              <a:rPr lang="it-IT" spc="45" dirty="0">
                <a:cs typeface="Calibri"/>
              </a:rPr>
              <a:t> </a:t>
            </a:r>
            <a:r>
              <a:rPr lang="it-IT" spc="-5" dirty="0">
                <a:cs typeface="Calibri"/>
              </a:rPr>
              <a:t>da</a:t>
            </a:r>
            <a:r>
              <a:rPr lang="it-IT" spc="25" dirty="0">
                <a:cs typeface="Calibri"/>
              </a:rPr>
              <a:t> </a:t>
            </a:r>
            <a:r>
              <a:rPr lang="it-IT" spc="-5" dirty="0">
                <a:cs typeface="Calibri"/>
              </a:rPr>
              <a:t>condividere</a:t>
            </a:r>
            <a:r>
              <a:rPr lang="it-IT" spc="30" dirty="0">
                <a:cs typeface="Calibri"/>
              </a:rPr>
              <a:t> </a:t>
            </a:r>
            <a:r>
              <a:rPr lang="it-IT" spc="-10" dirty="0">
                <a:cs typeface="Calibri"/>
              </a:rPr>
              <a:t>una</a:t>
            </a:r>
            <a:r>
              <a:rPr lang="it-IT" spc="20" dirty="0">
                <a:cs typeface="Calibri"/>
              </a:rPr>
              <a:t> </a:t>
            </a:r>
            <a:r>
              <a:rPr lang="it-IT" spc="-5" dirty="0">
                <a:cs typeface="Calibri"/>
              </a:rPr>
              <a:t>strategia</a:t>
            </a:r>
            <a:r>
              <a:rPr lang="it-IT" spc="45" dirty="0">
                <a:cs typeface="Calibri"/>
              </a:rPr>
              <a:t> </a:t>
            </a:r>
            <a:r>
              <a:rPr lang="it-IT" spc="-5" dirty="0">
                <a:cs typeface="Calibri"/>
              </a:rPr>
              <a:t>terapeutica</a:t>
            </a:r>
            <a:r>
              <a:rPr lang="it-IT" spc="45" dirty="0">
                <a:cs typeface="Calibri"/>
              </a:rPr>
              <a:t> </a:t>
            </a:r>
            <a:r>
              <a:rPr lang="it-IT" spc="-5" dirty="0">
                <a:cs typeface="Calibri"/>
              </a:rPr>
              <a:t>comune</a:t>
            </a:r>
            <a:r>
              <a:rPr lang="it-IT" spc="10" dirty="0">
                <a:cs typeface="Calibri"/>
              </a:rPr>
              <a:t> </a:t>
            </a:r>
            <a:r>
              <a:rPr lang="it-IT" dirty="0">
                <a:cs typeface="Calibri"/>
              </a:rPr>
              <a:t>con</a:t>
            </a:r>
            <a:r>
              <a:rPr lang="it-IT" spc="-10" dirty="0">
                <a:cs typeface="Calibri"/>
              </a:rPr>
              <a:t> </a:t>
            </a:r>
            <a:r>
              <a:rPr lang="it-IT" dirty="0">
                <a:cs typeface="Calibri"/>
              </a:rPr>
              <a:t>i</a:t>
            </a:r>
            <a:r>
              <a:rPr lang="it-IT" spc="15" dirty="0">
                <a:cs typeface="Calibri"/>
              </a:rPr>
              <a:t> </a:t>
            </a:r>
            <a:r>
              <a:rPr lang="it-IT" spc="-5" dirty="0">
                <a:cs typeface="Calibri"/>
              </a:rPr>
              <a:t>pazienti.</a:t>
            </a:r>
            <a:endParaRPr lang="it-IT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0853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0162" y="1354801"/>
            <a:ext cx="38986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DEFINIRE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UN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VALORE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SOGLIA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296" y="2025782"/>
            <a:ext cx="8066188" cy="672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200" b="1" spc="5" dirty="0">
                <a:solidFill>
                  <a:srgbClr val="FF0000"/>
                </a:solidFill>
                <a:latin typeface="Calibri"/>
                <a:cs typeface="Calibri"/>
              </a:rPr>
              <a:t>NON</a:t>
            </a:r>
            <a:r>
              <a:rPr sz="22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ESISTE</a:t>
            </a:r>
            <a:r>
              <a:rPr sz="22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5" dirty="0">
                <a:solidFill>
                  <a:srgbClr val="FF0000"/>
                </a:solidFill>
                <a:latin typeface="Calibri"/>
                <a:cs typeface="Calibri"/>
              </a:rPr>
              <a:t>UN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VALORE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SOGLIA</a:t>
            </a:r>
            <a:r>
              <a:rPr sz="2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VALIDO</a:t>
            </a:r>
            <a:r>
              <a:rPr sz="22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22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5" dirty="0">
                <a:solidFill>
                  <a:srgbClr val="FF0000"/>
                </a:solidFill>
                <a:latin typeface="Calibri"/>
                <a:cs typeface="Calibri"/>
              </a:rPr>
              <a:t>ASSOLUTO</a:t>
            </a:r>
            <a:r>
              <a:rPr sz="2100" b="1" spc="-20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endParaRPr lang="it-IT" sz="2100" b="1" spc="-20" dirty="0">
              <a:solidFill>
                <a:srgbClr val="2E5395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it-IT" sz="2000" b="1" dirty="0">
                <a:latin typeface="Calibri"/>
                <a:cs typeface="Calibri"/>
              </a:rPr>
              <a:t>Come </a:t>
            </a:r>
            <a:r>
              <a:rPr sz="2000" b="1" spc="-5" dirty="0" err="1">
                <a:latin typeface="Calibri"/>
                <a:cs typeface="Calibri"/>
              </a:rPr>
              <a:t>stabilire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l’adesione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al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dirty="0" err="1">
                <a:latin typeface="Calibri"/>
                <a:cs typeface="Calibri"/>
              </a:rPr>
              <a:t>trattamento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lang="it-IT" sz="2000" b="1" dirty="0">
                <a:latin typeface="Calibri"/>
                <a:cs typeface="Calibri"/>
              </a:rPr>
              <a:t>è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“adeguata”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o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“</a:t>
            </a:r>
            <a:r>
              <a:rPr sz="2000" b="1" spc="-5" dirty="0" err="1">
                <a:latin typeface="Calibri"/>
                <a:cs typeface="Calibri"/>
              </a:rPr>
              <a:t>insufficiente</a:t>
            </a:r>
            <a:r>
              <a:rPr sz="2000" b="1" spc="-5" dirty="0">
                <a:latin typeface="Calibri"/>
                <a:cs typeface="Calibri"/>
              </a:rPr>
              <a:t>”</a:t>
            </a:r>
            <a:r>
              <a:rPr lang="it-IT" sz="2000" b="1" spc="-5" dirty="0">
                <a:latin typeface="Calibri"/>
                <a:cs typeface="Calibri"/>
              </a:rPr>
              <a:t>?</a:t>
            </a:r>
            <a:endParaRPr sz="20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6294" y="2895508"/>
            <a:ext cx="7486650" cy="1675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  <a:spcBef>
                <a:spcPts val="90"/>
              </a:spcBef>
            </a:pPr>
            <a:r>
              <a:rPr sz="1800" dirty="0">
                <a:latin typeface="Calibri"/>
                <a:cs typeface="Calibri"/>
              </a:rPr>
              <a:t>Molti</a:t>
            </a:r>
            <a:r>
              <a:rPr sz="1800" spc="-5" dirty="0">
                <a:latin typeface="Calibri"/>
                <a:cs typeface="Calibri"/>
              </a:rPr>
              <a:t> fattori</a:t>
            </a:r>
            <a:r>
              <a:rPr sz="1800" spc="-10" dirty="0">
                <a:latin typeface="Calibri"/>
                <a:cs typeface="Calibri"/>
              </a:rPr>
              <a:t> entrano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gioco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questa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valutazione;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</a:t>
            </a:r>
            <a:r>
              <a:rPr sz="1800" spc="-5" dirty="0">
                <a:latin typeface="Calibri"/>
                <a:cs typeface="Calibri"/>
              </a:rPr>
              <a:t> esempio,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negli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studi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sulla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gestione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dell’ipertensione,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generalmente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considera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“buona”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adesione </a:t>
            </a:r>
            <a:r>
              <a:rPr sz="1800" spc="-5" dirty="0">
                <a:latin typeface="Calibri"/>
                <a:cs typeface="Calibri"/>
              </a:rPr>
              <a:t> terapeutica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superiore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80%,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mentre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quelli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sulla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terapia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antiretrovirale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solo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quando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l’adesione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maggiore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 95%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può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essere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ritenuta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“soddisfacente”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quanto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grado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assicurare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una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efficace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soppressione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della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replicazione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virale.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90" dirty="0">
                <a:solidFill>
                  <a:srgbClr val="1F232D"/>
                </a:solidFill>
                <a:latin typeface="Tahoma"/>
                <a:cs typeface="Tahoma"/>
              </a:rPr>
              <a:t>(fonte</a:t>
            </a:r>
            <a:r>
              <a:rPr sz="1800" spc="-165" dirty="0">
                <a:solidFill>
                  <a:srgbClr val="1F232D"/>
                </a:solidFill>
                <a:latin typeface="Tahoma"/>
                <a:cs typeface="Tahoma"/>
              </a:rPr>
              <a:t> </a:t>
            </a:r>
            <a:r>
              <a:rPr sz="1800" spc="-135" dirty="0">
                <a:solidFill>
                  <a:srgbClr val="1F232D"/>
                </a:solidFill>
                <a:latin typeface="Tahoma"/>
                <a:cs typeface="Tahoma"/>
              </a:rPr>
              <a:t>linee</a:t>
            </a:r>
            <a:r>
              <a:rPr sz="1800" spc="-180" dirty="0">
                <a:solidFill>
                  <a:srgbClr val="1F232D"/>
                </a:solidFill>
                <a:latin typeface="Tahoma"/>
                <a:cs typeface="Tahoma"/>
              </a:rPr>
              <a:t> </a:t>
            </a:r>
            <a:r>
              <a:rPr sz="1800" spc="-190" dirty="0">
                <a:solidFill>
                  <a:srgbClr val="1F232D"/>
                </a:solidFill>
                <a:latin typeface="Tahoma"/>
                <a:cs typeface="Tahoma"/>
              </a:rPr>
              <a:t>guida</a:t>
            </a:r>
            <a:r>
              <a:rPr sz="1800" spc="-185" dirty="0">
                <a:solidFill>
                  <a:srgbClr val="1F232D"/>
                </a:solidFill>
                <a:latin typeface="Tahoma"/>
                <a:cs typeface="Tahoma"/>
              </a:rPr>
              <a:t> </a:t>
            </a:r>
            <a:r>
              <a:rPr sz="1800" spc="-245" dirty="0">
                <a:solidFill>
                  <a:srgbClr val="1F232D"/>
                </a:solidFill>
                <a:latin typeface="Tahoma"/>
                <a:cs typeface="Tahoma"/>
              </a:rPr>
              <a:t>FOFI)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0954" y="399593"/>
            <a:ext cx="7234821" cy="765810"/>
            <a:chOff x="520954" y="191770"/>
            <a:chExt cx="8102600" cy="765810"/>
          </a:xfrm>
        </p:grpSpPr>
        <p:sp>
          <p:nvSpPr>
            <p:cNvPr id="6" name="object 6"/>
            <p:cNvSpPr/>
            <p:nvPr/>
          </p:nvSpPr>
          <p:spPr>
            <a:xfrm>
              <a:off x="527304" y="198120"/>
              <a:ext cx="8089900" cy="753110"/>
            </a:xfrm>
            <a:custGeom>
              <a:avLst/>
              <a:gdLst/>
              <a:ahLst/>
              <a:cxnLst/>
              <a:rect l="l" t="t" r="r" b="b"/>
              <a:pathLst>
                <a:path w="8089900" h="753110">
                  <a:moveTo>
                    <a:pt x="7963916" y="0"/>
                  </a:moveTo>
                  <a:lnTo>
                    <a:pt x="125475" y="0"/>
                  </a:lnTo>
                  <a:lnTo>
                    <a:pt x="76638" y="9854"/>
                  </a:lnTo>
                  <a:lnTo>
                    <a:pt x="36753" y="36734"/>
                  </a:lnTo>
                  <a:lnTo>
                    <a:pt x="9861" y="76616"/>
                  </a:lnTo>
                  <a:lnTo>
                    <a:pt x="0" y="125475"/>
                  </a:lnTo>
                  <a:lnTo>
                    <a:pt x="0" y="627379"/>
                  </a:lnTo>
                  <a:lnTo>
                    <a:pt x="9861" y="676239"/>
                  </a:lnTo>
                  <a:lnTo>
                    <a:pt x="36753" y="716121"/>
                  </a:lnTo>
                  <a:lnTo>
                    <a:pt x="76638" y="743001"/>
                  </a:lnTo>
                  <a:lnTo>
                    <a:pt x="125475" y="752855"/>
                  </a:lnTo>
                  <a:lnTo>
                    <a:pt x="7963916" y="752855"/>
                  </a:lnTo>
                  <a:lnTo>
                    <a:pt x="8012775" y="743001"/>
                  </a:lnTo>
                  <a:lnTo>
                    <a:pt x="8052657" y="716121"/>
                  </a:lnTo>
                  <a:lnTo>
                    <a:pt x="8079537" y="676239"/>
                  </a:lnTo>
                  <a:lnTo>
                    <a:pt x="8089392" y="627379"/>
                  </a:lnTo>
                  <a:lnTo>
                    <a:pt x="8089392" y="125475"/>
                  </a:lnTo>
                  <a:lnTo>
                    <a:pt x="8079537" y="76616"/>
                  </a:lnTo>
                  <a:lnTo>
                    <a:pt x="8052657" y="36734"/>
                  </a:lnTo>
                  <a:lnTo>
                    <a:pt x="8012775" y="9854"/>
                  </a:lnTo>
                  <a:lnTo>
                    <a:pt x="79639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7304" y="198120"/>
              <a:ext cx="8089900" cy="753110"/>
            </a:xfrm>
            <a:custGeom>
              <a:avLst/>
              <a:gdLst/>
              <a:ahLst/>
              <a:cxnLst/>
              <a:rect l="l" t="t" r="r" b="b"/>
              <a:pathLst>
                <a:path w="8089900" h="753110">
                  <a:moveTo>
                    <a:pt x="0" y="125475"/>
                  </a:moveTo>
                  <a:lnTo>
                    <a:pt x="9861" y="76616"/>
                  </a:lnTo>
                  <a:lnTo>
                    <a:pt x="36753" y="36734"/>
                  </a:lnTo>
                  <a:lnTo>
                    <a:pt x="76638" y="9854"/>
                  </a:lnTo>
                  <a:lnTo>
                    <a:pt x="125475" y="0"/>
                  </a:lnTo>
                  <a:lnTo>
                    <a:pt x="7963916" y="0"/>
                  </a:lnTo>
                  <a:lnTo>
                    <a:pt x="8012775" y="9854"/>
                  </a:lnTo>
                  <a:lnTo>
                    <a:pt x="8052657" y="36734"/>
                  </a:lnTo>
                  <a:lnTo>
                    <a:pt x="8079537" y="76616"/>
                  </a:lnTo>
                  <a:lnTo>
                    <a:pt x="8089392" y="125475"/>
                  </a:lnTo>
                  <a:lnTo>
                    <a:pt x="8089392" y="627379"/>
                  </a:lnTo>
                  <a:lnTo>
                    <a:pt x="8079537" y="676239"/>
                  </a:lnTo>
                  <a:lnTo>
                    <a:pt x="8052657" y="716121"/>
                  </a:lnTo>
                  <a:lnTo>
                    <a:pt x="8012775" y="743001"/>
                  </a:lnTo>
                  <a:lnTo>
                    <a:pt x="7963916" y="752855"/>
                  </a:lnTo>
                  <a:lnTo>
                    <a:pt x="125475" y="752855"/>
                  </a:lnTo>
                  <a:lnTo>
                    <a:pt x="76638" y="743001"/>
                  </a:lnTo>
                  <a:lnTo>
                    <a:pt x="36753" y="716121"/>
                  </a:lnTo>
                  <a:lnTo>
                    <a:pt x="9861" y="676239"/>
                  </a:lnTo>
                  <a:lnTo>
                    <a:pt x="0" y="627379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72032" y="576110"/>
            <a:ext cx="6598284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b="1" spc="5" dirty="0">
                <a:solidFill>
                  <a:schemeClr val="bg1"/>
                </a:solidFill>
                <a:latin typeface="+mn-lt"/>
              </a:rPr>
              <a:t>ADERENZA</a:t>
            </a:r>
            <a:r>
              <a:rPr sz="2400" b="1" spc="-55" dirty="0">
                <a:solidFill>
                  <a:schemeClr val="bg1"/>
                </a:solidFill>
                <a:latin typeface="+mn-lt"/>
              </a:rPr>
              <a:t> </a:t>
            </a:r>
            <a:r>
              <a:rPr sz="2400" b="1" dirty="0">
                <a:solidFill>
                  <a:schemeClr val="bg1"/>
                </a:solidFill>
                <a:latin typeface="+mn-lt"/>
              </a:rPr>
              <a:t>/</a:t>
            </a:r>
            <a:r>
              <a:rPr sz="2400" b="1" spc="-35" dirty="0">
                <a:solidFill>
                  <a:schemeClr val="bg1"/>
                </a:solidFill>
                <a:latin typeface="+mn-lt"/>
              </a:rPr>
              <a:t> </a:t>
            </a:r>
            <a:r>
              <a:rPr sz="2400" b="1" dirty="0">
                <a:solidFill>
                  <a:schemeClr val="bg1"/>
                </a:solidFill>
                <a:latin typeface="+mn-lt"/>
              </a:rPr>
              <a:t>ADESIONE:</a:t>
            </a:r>
            <a:r>
              <a:rPr sz="2400" b="1" spc="-35" dirty="0">
                <a:solidFill>
                  <a:schemeClr val="bg1"/>
                </a:solidFill>
                <a:latin typeface="+mn-lt"/>
              </a:rPr>
              <a:t> </a:t>
            </a:r>
            <a:r>
              <a:rPr sz="2400" b="1" dirty="0">
                <a:solidFill>
                  <a:schemeClr val="bg1"/>
                </a:solidFill>
                <a:latin typeface="+mn-lt"/>
              </a:rPr>
              <a:t>COME</a:t>
            </a:r>
            <a:r>
              <a:rPr sz="2400" b="1" spc="-30" dirty="0">
                <a:solidFill>
                  <a:schemeClr val="bg1"/>
                </a:solidFill>
                <a:latin typeface="+mn-lt"/>
              </a:rPr>
              <a:t> </a:t>
            </a:r>
            <a:r>
              <a:rPr sz="2400" b="1" dirty="0">
                <a:solidFill>
                  <a:schemeClr val="bg1"/>
                </a:solidFill>
                <a:latin typeface="+mn-lt"/>
              </a:rPr>
              <a:t>MISURARLA?</a:t>
            </a:r>
          </a:p>
        </p:txBody>
      </p:sp>
      <p:sp>
        <p:nvSpPr>
          <p:cNvPr id="9" name="object 4"/>
          <p:cNvSpPr txBox="1"/>
          <p:nvPr/>
        </p:nvSpPr>
        <p:spPr>
          <a:xfrm>
            <a:off x="841018" y="4815750"/>
            <a:ext cx="74942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ONCOLOGIA?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469900" indent="-341630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MOLTISSIMI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DATI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DISCORDANTI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LETTERATURA</a:t>
            </a: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Char char="-"/>
            </a:pPr>
            <a:endParaRPr sz="1750" dirty="0">
              <a:latin typeface="Calibri"/>
              <a:cs typeface="Calibri"/>
            </a:endParaRPr>
          </a:p>
          <a:p>
            <a:pPr marL="469900" indent="-341630">
              <a:lnSpc>
                <a:spcPct val="100000"/>
              </a:lnSpc>
              <a:spcBef>
                <a:spcPts val="5"/>
              </a:spcBef>
              <a:buFont typeface="Calibri"/>
              <a:buChar char="-"/>
              <a:tabLst>
                <a:tab pos="469265" algn="l"/>
                <a:tab pos="469900" algn="l"/>
              </a:tabLst>
            </a:pPr>
            <a:r>
              <a:rPr sz="1800" b="1" spc="-5" dirty="0">
                <a:latin typeface="Calibri"/>
                <a:cs typeface="Calibri"/>
              </a:rPr>
              <a:t>NON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E’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CORRETTO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CONSIDERARE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ADERENTE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PAZIENTE</a:t>
            </a:r>
            <a:r>
              <a:rPr sz="1800" b="1" dirty="0">
                <a:latin typeface="Calibri"/>
                <a:cs typeface="Calibri"/>
              </a:rPr>
              <a:t> CON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</a:t>
            </a:r>
            <a:endParaRPr sz="1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VALORE DI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ADERENZA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INFERIORE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AL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90%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4834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692" y="1764590"/>
            <a:ext cx="7061200" cy="4112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Metodi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di</a:t>
            </a:r>
            <a:r>
              <a:rPr sz="1800" b="1" spc="-10" dirty="0">
                <a:latin typeface="Calibri"/>
                <a:cs typeface="Calibri"/>
              </a:rPr>
              <a:t> calcolo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spc="-10" dirty="0" err="1">
                <a:latin typeface="Calibri"/>
                <a:cs typeface="Calibri"/>
              </a:rPr>
              <a:t>dell’aderenza</a:t>
            </a:r>
            <a:r>
              <a:rPr sz="1800" b="1" spc="-10" dirty="0">
                <a:latin typeface="Calibri"/>
                <a:cs typeface="Calibri"/>
              </a:rPr>
              <a:t>:</a:t>
            </a:r>
            <a:endParaRPr lang="it-IT" sz="1800" b="1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356870" algn="l"/>
                <a:tab pos="357505" algn="l"/>
              </a:tabLst>
            </a:pPr>
            <a:r>
              <a:rPr sz="1800" b="1" dirty="0">
                <a:solidFill>
                  <a:srgbClr val="2E5395"/>
                </a:solidFill>
                <a:latin typeface="Calibri"/>
                <a:cs typeface="Calibri"/>
              </a:rPr>
              <a:t>METODI</a:t>
            </a:r>
            <a:r>
              <a:rPr sz="1800" b="1" spc="-3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395"/>
                </a:solidFill>
                <a:latin typeface="Calibri"/>
                <a:cs typeface="Calibri"/>
              </a:rPr>
              <a:t>SOGGETTIVI:</a:t>
            </a:r>
            <a:r>
              <a:rPr sz="1800" b="1" spc="-3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fornito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paziente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E5395"/>
              </a:buClr>
              <a:buFont typeface="Calibri"/>
              <a:buAutoNum type="arabicParenR"/>
            </a:pPr>
            <a:endParaRPr sz="1750" dirty="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356870" algn="l"/>
                <a:tab pos="357505" algn="l"/>
              </a:tabLst>
            </a:pPr>
            <a:r>
              <a:rPr sz="1800" b="1" dirty="0">
                <a:solidFill>
                  <a:srgbClr val="2E5395"/>
                </a:solidFill>
                <a:latin typeface="Calibri"/>
                <a:cs typeface="Calibri"/>
              </a:rPr>
              <a:t>METODI</a:t>
            </a:r>
            <a:r>
              <a:rPr sz="1800" b="1" spc="-30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395"/>
                </a:solidFill>
                <a:latin typeface="Calibri"/>
                <a:cs typeface="Calibri"/>
              </a:rPr>
              <a:t>OGGETTIVI:</a:t>
            </a:r>
            <a:r>
              <a:rPr sz="1800" b="1" spc="-40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determinato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operatore,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metodi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calcolo</a:t>
            </a:r>
          </a:p>
          <a:p>
            <a:pPr marL="356870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statistici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e/o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strumenti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misura.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esempio</a:t>
            </a:r>
            <a:r>
              <a:rPr sz="1800" spc="-5" dirty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558165" lvl="1" indent="-232410">
              <a:lnSpc>
                <a:spcPct val="100000"/>
              </a:lnSpc>
              <a:spcBef>
                <a:spcPts val="170"/>
              </a:spcBef>
              <a:buAutoNum type="alphaLcParenR"/>
              <a:tabLst>
                <a:tab pos="558800" algn="l"/>
              </a:tabLst>
            </a:pPr>
            <a:r>
              <a:rPr sz="1800" spc="-5" dirty="0">
                <a:latin typeface="Calibri"/>
                <a:cs typeface="Calibri"/>
              </a:rPr>
              <a:t>Conteggio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delle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compresse</a:t>
            </a:r>
            <a:endParaRPr sz="1800" dirty="0">
              <a:latin typeface="Calibri"/>
              <a:cs typeface="Calibri"/>
            </a:endParaRPr>
          </a:p>
          <a:p>
            <a:pPr marL="570230" lvl="1" indent="-244475">
              <a:lnSpc>
                <a:spcPct val="100000"/>
              </a:lnSpc>
              <a:spcBef>
                <a:spcPts val="315"/>
              </a:spcBef>
              <a:buAutoNum type="alphaLcParenR"/>
              <a:tabLst>
                <a:tab pos="570865" algn="l"/>
              </a:tabLst>
            </a:pPr>
            <a:r>
              <a:rPr sz="1800" spc="-10" dirty="0">
                <a:latin typeface="Calibri"/>
                <a:cs typeface="Calibri"/>
              </a:rPr>
              <a:t>Analisi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database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amministrativi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(di prescrizione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ed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erogazione</a:t>
            </a:r>
            <a:r>
              <a:rPr sz="1800" spc="-5" dirty="0">
                <a:latin typeface="Calibri"/>
                <a:cs typeface="Calibri"/>
              </a:rPr>
              <a:t>)</a:t>
            </a:r>
            <a:r>
              <a:rPr lang="it-IT" sz="1800" spc="-5" dirty="0">
                <a:latin typeface="Calibri"/>
                <a:cs typeface="Calibri"/>
              </a:rPr>
              <a:t>: MPR, PDC </a:t>
            </a:r>
            <a:endParaRPr sz="1800" dirty="0">
              <a:latin typeface="Calibri"/>
              <a:cs typeface="Calibri"/>
            </a:endParaRPr>
          </a:p>
          <a:p>
            <a:pPr marL="545465" lvl="1" indent="-219710">
              <a:lnSpc>
                <a:spcPct val="100000"/>
              </a:lnSpc>
              <a:spcBef>
                <a:spcPts val="340"/>
              </a:spcBef>
              <a:buAutoNum type="alphaLcParenR"/>
              <a:tabLst>
                <a:tab pos="546100" algn="l"/>
              </a:tabLst>
            </a:pPr>
            <a:r>
              <a:rPr sz="1800" spc="-5" dirty="0">
                <a:latin typeface="Calibri"/>
                <a:cs typeface="Calibri"/>
              </a:rPr>
              <a:t>Misurazione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livelli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ematici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farmaco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14399"/>
              </a:lnSpc>
            </a:pPr>
            <a:r>
              <a:rPr sz="1800" b="1" spc="-5" dirty="0">
                <a:solidFill>
                  <a:srgbClr val="2E5395"/>
                </a:solidFill>
                <a:latin typeface="Calibri"/>
                <a:cs typeface="Calibri"/>
              </a:rPr>
              <a:t>Tutti </a:t>
            </a:r>
            <a:r>
              <a:rPr sz="1800" b="1" dirty="0">
                <a:solidFill>
                  <a:srgbClr val="2E5395"/>
                </a:solidFill>
                <a:latin typeface="Calibri"/>
                <a:cs typeface="Calibri"/>
              </a:rPr>
              <a:t>i </a:t>
            </a:r>
            <a:r>
              <a:rPr sz="1800" b="1" spc="-5" dirty="0">
                <a:solidFill>
                  <a:srgbClr val="2E5395"/>
                </a:solidFill>
                <a:latin typeface="Calibri"/>
                <a:cs typeface="Calibri"/>
              </a:rPr>
              <a:t>metodi hanno vantaggi </a:t>
            </a:r>
            <a:r>
              <a:rPr sz="1800" b="1" dirty="0">
                <a:solidFill>
                  <a:srgbClr val="2E5395"/>
                </a:solidFill>
                <a:latin typeface="Calibri"/>
                <a:cs typeface="Calibri"/>
              </a:rPr>
              <a:t>e </a:t>
            </a:r>
            <a:r>
              <a:rPr sz="1800" b="1" spc="-5" dirty="0">
                <a:solidFill>
                  <a:srgbClr val="2E5395"/>
                </a:solidFill>
                <a:latin typeface="Calibri"/>
                <a:cs typeface="Calibri"/>
              </a:rPr>
              <a:t>svantaggi </a:t>
            </a:r>
            <a:r>
              <a:rPr sz="1800" b="1" spc="-10" dirty="0">
                <a:solidFill>
                  <a:srgbClr val="2E5395"/>
                </a:solidFill>
                <a:latin typeface="Calibri"/>
                <a:cs typeface="Calibri"/>
              </a:rPr>
              <a:t>che </a:t>
            </a:r>
            <a:r>
              <a:rPr sz="1800" b="1" spc="-5" dirty="0">
                <a:solidFill>
                  <a:srgbClr val="2E5395"/>
                </a:solidFill>
                <a:latin typeface="Calibri"/>
                <a:cs typeface="Calibri"/>
              </a:rPr>
              <a:t>dovrebbero </a:t>
            </a:r>
            <a:r>
              <a:rPr sz="1800" b="1" dirty="0">
                <a:solidFill>
                  <a:srgbClr val="2E5395"/>
                </a:solidFill>
                <a:latin typeface="Calibri"/>
                <a:cs typeface="Calibri"/>
              </a:rPr>
              <a:t>essere </a:t>
            </a:r>
            <a:r>
              <a:rPr sz="1800" b="1" spc="-10" dirty="0">
                <a:solidFill>
                  <a:srgbClr val="2E5395"/>
                </a:solidFill>
                <a:latin typeface="Calibri"/>
                <a:cs typeface="Calibri"/>
              </a:rPr>
              <a:t>bilanciati </a:t>
            </a:r>
            <a:r>
              <a:rPr sz="1800" b="1" spc="-39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395"/>
                </a:solidFill>
                <a:latin typeface="Calibri"/>
                <a:cs typeface="Calibri"/>
              </a:rPr>
              <a:t>attentamente</a:t>
            </a:r>
            <a:r>
              <a:rPr sz="1800" b="1" spc="-2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5395"/>
                </a:solidFill>
                <a:latin typeface="Calibri"/>
                <a:cs typeface="Calibri"/>
              </a:rPr>
              <a:t>con</a:t>
            </a:r>
            <a:r>
              <a:rPr sz="1800" b="1" spc="1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E5395"/>
                </a:solidFill>
                <a:latin typeface="Calibri"/>
                <a:cs typeface="Calibri"/>
              </a:rPr>
              <a:t>i</a:t>
            </a:r>
            <a:r>
              <a:rPr sz="1800" b="1" spc="-1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395"/>
                </a:solidFill>
                <a:latin typeface="Calibri"/>
                <a:cs typeface="Calibri"/>
              </a:rPr>
              <a:t>benefici</a:t>
            </a:r>
            <a:r>
              <a:rPr sz="1800" b="1" spc="-15" dirty="0">
                <a:solidFill>
                  <a:srgbClr val="2E5395"/>
                </a:solidFill>
                <a:latin typeface="Calibri"/>
                <a:cs typeface="Calibri"/>
              </a:rPr>
              <a:t> clinici.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811" y="213123"/>
            <a:ext cx="7686964" cy="765810"/>
            <a:chOff x="520954" y="191770"/>
            <a:chExt cx="8102600" cy="765810"/>
          </a:xfrm>
        </p:grpSpPr>
        <p:sp>
          <p:nvSpPr>
            <p:cNvPr id="4" name="object 4"/>
            <p:cNvSpPr/>
            <p:nvPr/>
          </p:nvSpPr>
          <p:spPr>
            <a:xfrm>
              <a:off x="527304" y="198120"/>
              <a:ext cx="8089900" cy="753110"/>
            </a:xfrm>
            <a:custGeom>
              <a:avLst/>
              <a:gdLst/>
              <a:ahLst/>
              <a:cxnLst/>
              <a:rect l="l" t="t" r="r" b="b"/>
              <a:pathLst>
                <a:path w="8089900" h="753110">
                  <a:moveTo>
                    <a:pt x="7963916" y="0"/>
                  </a:moveTo>
                  <a:lnTo>
                    <a:pt x="125475" y="0"/>
                  </a:lnTo>
                  <a:lnTo>
                    <a:pt x="76638" y="9854"/>
                  </a:lnTo>
                  <a:lnTo>
                    <a:pt x="36753" y="36734"/>
                  </a:lnTo>
                  <a:lnTo>
                    <a:pt x="9861" y="76616"/>
                  </a:lnTo>
                  <a:lnTo>
                    <a:pt x="0" y="125475"/>
                  </a:lnTo>
                  <a:lnTo>
                    <a:pt x="0" y="627379"/>
                  </a:lnTo>
                  <a:lnTo>
                    <a:pt x="9861" y="676239"/>
                  </a:lnTo>
                  <a:lnTo>
                    <a:pt x="36753" y="716121"/>
                  </a:lnTo>
                  <a:lnTo>
                    <a:pt x="76638" y="743001"/>
                  </a:lnTo>
                  <a:lnTo>
                    <a:pt x="125475" y="752855"/>
                  </a:lnTo>
                  <a:lnTo>
                    <a:pt x="7963916" y="752855"/>
                  </a:lnTo>
                  <a:lnTo>
                    <a:pt x="8012775" y="743001"/>
                  </a:lnTo>
                  <a:lnTo>
                    <a:pt x="8052657" y="716121"/>
                  </a:lnTo>
                  <a:lnTo>
                    <a:pt x="8079537" y="676239"/>
                  </a:lnTo>
                  <a:lnTo>
                    <a:pt x="8089392" y="627379"/>
                  </a:lnTo>
                  <a:lnTo>
                    <a:pt x="8089392" y="125475"/>
                  </a:lnTo>
                  <a:lnTo>
                    <a:pt x="8079537" y="76616"/>
                  </a:lnTo>
                  <a:lnTo>
                    <a:pt x="8052657" y="36734"/>
                  </a:lnTo>
                  <a:lnTo>
                    <a:pt x="8012775" y="9854"/>
                  </a:lnTo>
                  <a:lnTo>
                    <a:pt x="79639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7304" y="198120"/>
              <a:ext cx="8089900" cy="753110"/>
            </a:xfrm>
            <a:custGeom>
              <a:avLst/>
              <a:gdLst/>
              <a:ahLst/>
              <a:cxnLst/>
              <a:rect l="l" t="t" r="r" b="b"/>
              <a:pathLst>
                <a:path w="8089900" h="753110">
                  <a:moveTo>
                    <a:pt x="0" y="125475"/>
                  </a:moveTo>
                  <a:lnTo>
                    <a:pt x="9861" y="76616"/>
                  </a:lnTo>
                  <a:lnTo>
                    <a:pt x="36753" y="36734"/>
                  </a:lnTo>
                  <a:lnTo>
                    <a:pt x="76638" y="9854"/>
                  </a:lnTo>
                  <a:lnTo>
                    <a:pt x="125475" y="0"/>
                  </a:lnTo>
                  <a:lnTo>
                    <a:pt x="7963916" y="0"/>
                  </a:lnTo>
                  <a:lnTo>
                    <a:pt x="8012775" y="9854"/>
                  </a:lnTo>
                  <a:lnTo>
                    <a:pt x="8052657" y="36734"/>
                  </a:lnTo>
                  <a:lnTo>
                    <a:pt x="8079537" y="76616"/>
                  </a:lnTo>
                  <a:lnTo>
                    <a:pt x="8089392" y="125475"/>
                  </a:lnTo>
                  <a:lnTo>
                    <a:pt x="8089392" y="627379"/>
                  </a:lnTo>
                  <a:lnTo>
                    <a:pt x="8079537" y="676239"/>
                  </a:lnTo>
                  <a:lnTo>
                    <a:pt x="8052657" y="716121"/>
                  </a:lnTo>
                  <a:lnTo>
                    <a:pt x="8012775" y="743001"/>
                  </a:lnTo>
                  <a:lnTo>
                    <a:pt x="7963916" y="752855"/>
                  </a:lnTo>
                  <a:lnTo>
                    <a:pt x="125475" y="752855"/>
                  </a:lnTo>
                  <a:lnTo>
                    <a:pt x="76638" y="743001"/>
                  </a:lnTo>
                  <a:lnTo>
                    <a:pt x="36753" y="716121"/>
                  </a:lnTo>
                  <a:lnTo>
                    <a:pt x="9861" y="676239"/>
                  </a:lnTo>
                  <a:lnTo>
                    <a:pt x="0" y="627379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6682" y="373531"/>
            <a:ext cx="6914111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10"/>
              </a:spcBef>
            </a:pPr>
            <a:r>
              <a:rPr sz="2800" b="1" spc="5" dirty="0">
                <a:solidFill>
                  <a:schemeClr val="bg1"/>
                </a:solidFill>
                <a:latin typeface="+mn-lt"/>
              </a:rPr>
              <a:t>ADERENZA</a:t>
            </a:r>
            <a:r>
              <a:rPr sz="2800" b="1" spc="-35" dirty="0">
                <a:solidFill>
                  <a:schemeClr val="bg1"/>
                </a:solidFill>
                <a:latin typeface="+mn-lt"/>
              </a:rPr>
              <a:t> </a:t>
            </a:r>
            <a:r>
              <a:rPr sz="2800" b="1" dirty="0">
                <a:solidFill>
                  <a:schemeClr val="bg1"/>
                </a:solidFill>
                <a:latin typeface="+mn-lt"/>
              </a:rPr>
              <a:t>/</a:t>
            </a:r>
            <a:r>
              <a:rPr sz="2800" b="1" spc="-25" dirty="0">
                <a:solidFill>
                  <a:schemeClr val="bg1"/>
                </a:solidFill>
                <a:latin typeface="+mn-lt"/>
              </a:rPr>
              <a:t> </a:t>
            </a:r>
            <a:r>
              <a:rPr sz="2800" b="1" dirty="0">
                <a:solidFill>
                  <a:schemeClr val="bg1"/>
                </a:solidFill>
                <a:latin typeface="+mn-lt"/>
              </a:rPr>
              <a:t>ADESIONE:</a:t>
            </a:r>
            <a:r>
              <a:rPr sz="2800" b="1" spc="-30" dirty="0">
                <a:solidFill>
                  <a:schemeClr val="bg1"/>
                </a:solidFill>
                <a:latin typeface="+mn-lt"/>
              </a:rPr>
              <a:t> </a:t>
            </a:r>
            <a:r>
              <a:rPr sz="2800" b="1" dirty="0">
                <a:solidFill>
                  <a:schemeClr val="bg1"/>
                </a:solidFill>
                <a:latin typeface="+mn-lt"/>
              </a:rPr>
              <a:t>COME</a:t>
            </a:r>
            <a:r>
              <a:rPr sz="2800" b="1" spc="-30" dirty="0">
                <a:solidFill>
                  <a:schemeClr val="bg1"/>
                </a:solidFill>
                <a:latin typeface="+mn-lt"/>
              </a:rPr>
              <a:t> </a:t>
            </a:r>
            <a:r>
              <a:rPr sz="2800" b="1" dirty="0">
                <a:solidFill>
                  <a:schemeClr val="bg1"/>
                </a:solidFill>
                <a:latin typeface="+mn-lt"/>
              </a:rPr>
              <a:t>MISURARLA?</a:t>
            </a:r>
          </a:p>
        </p:txBody>
      </p:sp>
      <p:pic>
        <p:nvPicPr>
          <p:cNvPr id="7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0052" y="2539421"/>
            <a:ext cx="1301218" cy="197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56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09034" y="5687314"/>
            <a:ext cx="680720" cy="503555"/>
            <a:chOff x="4209034" y="5687314"/>
            <a:chExt cx="680720" cy="503555"/>
          </a:xfrm>
        </p:grpSpPr>
        <p:sp>
          <p:nvSpPr>
            <p:cNvPr id="3" name="object 3"/>
            <p:cNvSpPr/>
            <p:nvPr/>
          </p:nvSpPr>
          <p:spPr>
            <a:xfrm>
              <a:off x="4215384" y="5693664"/>
              <a:ext cx="668020" cy="490855"/>
            </a:xfrm>
            <a:custGeom>
              <a:avLst/>
              <a:gdLst/>
              <a:ahLst/>
              <a:cxnLst/>
              <a:rect l="l" t="t" r="r" b="b"/>
              <a:pathLst>
                <a:path w="668020" h="490854">
                  <a:moveTo>
                    <a:pt x="500633" y="0"/>
                  </a:moveTo>
                  <a:lnTo>
                    <a:pt x="166877" y="0"/>
                  </a:lnTo>
                  <a:lnTo>
                    <a:pt x="166877" y="245364"/>
                  </a:lnTo>
                  <a:lnTo>
                    <a:pt x="0" y="245364"/>
                  </a:lnTo>
                  <a:lnTo>
                    <a:pt x="333755" y="490728"/>
                  </a:lnTo>
                  <a:lnTo>
                    <a:pt x="667512" y="245364"/>
                  </a:lnTo>
                  <a:lnTo>
                    <a:pt x="500633" y="245364"/>
                  </a:lnTo>
                  <a:lnTo>
                    <a:pt x="50063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15384" y="5693664"/>
              <a:ext cx="668020" cy="490855"/>
            </a:xfrm>
            <a:custGeom>
              <a:avLst/>
              <a:gdLst/>
              <a:ahLst/>
              <a:cxnLst/>
              <a:rect l="l" t="t" r="r" b="b"/>
              <a:pathLst>
                <a:path w="668020" h="490854">
                  <a:moveTo>
                    <a:pt x="0" y="245364"/>
                  </a:moveTo>
                  <a:lnTo>
                    <a:pt x="166877" y="245364"/>
                  </a:lnTo>
                  <a:lnTo>
                    <a:pt x="166877" y="0"/>
                  </a:lnTo>
                  <a:lnTo>
                    <a:pt x="500633" y="0"/>
                  </a:lnTo>
                  <a:lnTo>
                    <a:pt x="500633" y="245364"/>
                  </a:lnTo>
                  <a:lnTo>
                    <a:pt x="667512" y="245364"/>
                  </a:lnTo>
                  <a:lnTo>
                    <a:pt x="333755" y="490728"/>
                  </a:lnTo>
                  <a:lnTo>
                    <a:pt x="0" y="245364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76199" y="864870"/>
            <a:ext cx="8192770" cy="58900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sz="1800" spc="-10" dirty="0">
                <a:latin typeface="Calibri"/>
                <a:cs typeface="Calibri"/>
              </a:rPr>
              <a:t>Questo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metodo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prevede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 paziente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porti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confezione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farmaco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successiva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visita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medica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dove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controlla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tramite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conteggio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compresse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sono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state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assunte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nel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periodo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tempo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prestabilito.</a:t>
            </a:r>
            <a:endParaRPr sz="1800" dirty="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975"/>
              </a:spcBef>
            </a:pPr>
            <a:r>
              <a:rPr sz="1800" b="1" spc="-5" dirty="0">
                <a:latin typeface="Calibri"/>
                <a:cs typeface="Calibri"/>
              </a:rPr>
              <a:t>Vantaggi:</a:t>
            </a:r>
            <a:endParaRPr sz="1800" dirty="0">
              <a:latin typeface="Calibri"/>
              <a:cs typeface="Calibri"/>
            </a:endParaRPr>
          </a:p>
          <a:p>
            <a:pPr marL="340995" indent="-287020">
              <a:lnSpc>
                <a:spcPts val="2150"/>
              </a:lnSpc>
              <a:spcBef>
                <a:spcPts val="5"/>
              </a:spcBef>
              <a:buChar char="-"/>
              <a:tabLst>
                <a:tab pos="340995" algn="l"/>
                <a:tab pos="341630" algn="l"/>
              </a:tabLst>
            </a:pPr>
            <a:r>
              <a:rPr sz="1800" spc="-5" dirty="0">
                <a:latin typeface="Calibri"/>
                <a:cs typeface="Calibri"/>
              </a:rPr>
              <a:t>Metodo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economico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«facile»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attuazione</a:t>
            </a:r>
            <a:endParaRPr sz="1800" dirty="0">
              <a:latin typeface="Calibri"/>
              <a:cs typeface="Calibri"/>
            </a:endParaRPr>
          </a:p>
          <a:p>
            <a:pPr marL="54610" marR="2006600">
              <a:lnSpc>
                <a:spcPts val="2160"/>
              </a:lnSpc>
              <a:spcBef>
                <a:spcPts val="60"/>
              </a:spcBef>
              <a:tabLst>
                <a:tab pos="831850" algn="l"/>
                <a:tab pos="1145540" algn="l"/>
                <a:tab pos="1503045" algn="l"/>
                <a:tab pos="1941830" algn="l"/>
                <a:tab pos="2121535" algn="l"/>
                <a:tab pos="2487295" algn="l"/>
                <a:tab pos="2914015" algn="l"/>
                <a:tab pos="3667125" algn="l"/>
                <a:tab pos="4017645" algn="l"/>
                <a:tab pos="4258945" algn="l"/>
                <a:tab pos="4533265" algn="l"/>
                <a:tab pos="4984750" algn="l"/>
                <a:tab pos="5372100" algn="l"/>
                <a:tab pos="6064250" algn="l"/>
              </a:tabLst>
            </a:pPr>
            <a:r>
              <a:rPr sz="1600" spc="5" dirty="0">
                <a:latin typeface="Calibri"/>
                <a:cs typeface="Calibri"/>
              </a:rPr>
              <a:t>(</a:t>
            </a:r>
            <a:r>
              <a:rPr sz="1600" spc="-15" dirty="0">
                <a:latin typeface="Calibri"/>
                <a:cs typeface="Calibri"/>
              </a:rPr>
              <a:t>A</a:t>
            </a:r>
            <a:r>
              <a:rPr sz="1600" spc="5" dirty="0">
                <a:latin typeface="Calibri"/>
                <a:cs typeface="Calibri"/>
              </a:rPr>
              <a:t>TTE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Z</a:t>
            </a:r>
            <a:r>
              <a:rPr sz="1600" spc="-25" dirty="0">
                <a:latin typeface="Calibri"/>
                <a:cs typeface="Calibri"/>
              </a:rPr>
              <a:t>I</a:t>
            </a:r>
            <a:r>
              <a:rPr sz="1600" spc="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N</a:t>
            </a:r>
            <a:r>
              <a:rPr sz="1600" spc="20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:</a:t>
            </a:r>
            <a:r>
              <a:rPr lang="it-IT"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</a:t>
            </a:r>
            <a:r>
              <a:rPr sz="1600" dirty="0">
                <a:latin typeface="Calibri"/>
                <a:cs typeface="Calibri"/>
              </a:rPr>
              <a:t>r</a:t>
            </a:r>
            <a:r>
              <a:rPr lang="it-IT" sz="1600" dirty="0">
                <a:latin typeface="Calibri"/>
                <a:cs typeface="Calibri"/>
              </a:rPr>
              <a:t> </a:t>
            </a:r>
            <a:r>
              <a:rPr sz="1600" dirty="0" err="1">
                <a:latin typeface="Calibri"/>
                <a:cs typeface="Calibri"/>
              </a:rPr>
              <a:t>i</a:t>
            </a:r>
            <a:r>
              <a:rPr lang="it-IT" sz="1600" dirty="0">
                <a:latin typeface="Calibri"/>
                <a:cs typeface="Calibri"/>
              </a:rPr>
              <a:t>  </a:t>
            </a:r>
            <a:r>
              <a:rPr sz="1600" spc="-5" dirty="0" err="1">
                <a:latin typeface="Calibri"/>
                <a:cs typeface="Calibri"/>
              </a:rPr>
              <a:t>f</a:t>
            </a:r>
            <a:r>
              <a:rPr sz="1600" spc="5" dirty="0" err="1">
                <a:latin typeface="Calibri"/>
                <a:cs typeface="Calibri"/>
              </a:rPr>
              <a:t>a</a:t>
            </a:r>
            <a:r>
              <a:rPr sz="1600" dirty="0" err="1">
                <a:latin typeface="Calibri"/>
                <a:cs typeface="Calibri"/>
              </a:rPr>
              <a:t>rm</a:t>
            </a:r>
            <a:r>
              <a:rPr sz="1600" spc="5" dirty="0" err="1">
                <a:latin typeface="Calibri"/>
                <a:cs typeface="Calibri"/>
              </a:rPr>
              <a:t>ac</a:t>
            </a:r>
            <a:r>
              <a:rPr sz="1600" dirty="0" err="1">
                <a:latin typeface="Calibri"/>
                <a:cs typeface="Calibri"/>
              </a:rPr>
              <a:t>i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 err="1">
                <a:latin typeface="Calibri"/>
                <a:cs typeface="Calibri"/>
              </a:rPr>
              <a:t>o</a:t>
            </a:r>
            <a:r>
              <a:rPr sz="1600" spc="-10" dirty="0" err="1">
                <a:latin typeface="Calibri"/>
                <a:cs typeface="Calibri"/>
              </a:rPr>
              <a:t>n</a:t>
            </a:r>
            <a:r>
              <a:rPr sz="1600" spc="5" dirty="0" err="1">
                <a:latin typeface="Calibri"/>
                <a:cs typeface="Calibri"/>
              </a:rPr>
              <a:t>co</a:t>
            </a:r>
            <a:r>
              <a:rPr sz="1600" spc="-5" dirty="0" err="1">
                <a:latin typeface="Calibri"/>
                <a:cs typeface="Calibri"/>
              </a:rPr>
              <a:t>l</a:t>
            </a:r>
            <a:r>
              <a:rPr sz="1600" spc="5" dirty="0" err="1">
                <a:latin typeface="Calibri"/>
                <a:cs typeface="Calibri"/>
              </a:rPr>
              <a:t>o</a:t>
            </a:r>
            <a:r>
              <a:rPr sz="1600" spc="-10" dirty="0" err="1">
                <a:latin typeface="Calibri"/>
                <a:cs typeface="Calibri"/>
              </a:rPr>
              <a:t>g</a:t>
            </a:r>
            <a:r>
              <a:rPr sz="1600" spc="-5" dirty="0" err="1">
                <a:latin typeface="Calibri"/>
                <a:cs typeface="Calibri"/>
              </a:rPr>
              <a:t>i</a:t>
            </a:r>
            <a:r>
              <a:rPr sz="1600" spc="5" dirty="0" err="1">
                <a:latin typeface="Calibri"/>
                <a:cs typeface="Calibri"/>
              </a:rPr>
              <a:t>c</a:t>
            </a:r>
            <a:r>
              <a:rPr sz="1600" dirty="0" err="1">
                <a:latin typeface="Calibri"/>
                <a:cs typeface="Calibri"/>
              </a:rPr>
              <a:t>i</a:t>
            </a:r>
            <a:r>
              <a:rPr lang="it-IT" sz="16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è</a:t>
            </a:r>
            <a:r>
              <a:rPr lang="it-IT" sz="1600" dirty="0">
                <a:latin typeface="Calibri"/>
                <a:cs typeface="Calibri"/>
              </a:rPr>
              <a:t> </a:t>
            </a:r>
            <a:r>
              <a:rPr sz="1600" spc="-10" dirty="0" err="1">
                <a:latin typeface="Calibri"/>
                <a:cs typeface="Calibri"/>
              </a:rPr>
              <a:t>ne</a:t>
            </a:r>
            <a:r>
              <a:rPr sz="1600" spc="25" dirty="0" err="1">
                <a:latin typeface="Calibri"/>
                <a:cs typeface="Calibri"/>
              </a:rPr>
              <a:t>c</a:t>
            </a:r>
            <a:r>
              <a:rPr sz="1600" spc="-10" dirty="0" err="1">
                <a:latin typeface="Calibri"/>
                <a:cs typeface="Calibri"/>
              </a:rPr>
              <a:t>ess</a:t>
            </a:r>
            <a:r>
              <a:rPr sz="1600" dirty="0" err="1">
                <a:latin typeface="Calibri"/>
                <a:cs typeface="Calibri"/>
              </a:rPr>
              <a:t>ar</a:t>
            </a:r>
            <a:r>
              <a:rPr sz="1600" spc="-10" dirty="0" err="1">
                <a:latin typeface="Calibri"/>
                <a:cs typeface="Calibri"/>
              </a:rPr>
              <a:t>i</a:t>
            </a:r>
            <a:r>
              <a:rPr sz="1600" dirty="0" err="1">
                <a:latin typeface="Calibri"/>
                <a:cs typeface="Calibri"/>
              </a:rPr>
              <a:t>o</a:t>
            </a:r>
            <a:r>
              <a:rPr lang="it-IT" sz="1600" dirty="0">
                <a:latin typeface="Calibri"/>
                <a:cs typeface="Calibri"/>
              </a:rPr>
              <a:t> </a:t>
            </a:r>
            <a:r>
              <a:rPr sz="1600" dirty="0" err="1">
                <a:latin typeface="Calibri"/>
                <a:cs typeface="Calibri"/>
              </a:rPr>
              <a:t>a</a:t>
            </a:r>
            <a:r>
              <a:rPr sz="1600" spc="-10" dirty="0" err="1">
                <a:latin typeface="Calibri"/>
                <a:cs typeface="Calibri"/>
              </a:rPr>
              <a:t>d</a:t>
            </a:r>
            <a:r>
              <a:rPr sz="1600" spc="5" dirty="0" err="1">
                <a:latin typeface="Calibri"/>
                <a:cs typeface="Calibri"/>
              </a:rPr>
              <a:t>o</a:t>
            </a:r>
            <a:r>
              <a:rPr sz="1600" dirty="0" err="1">
                <a:latin typeface="Calibri"/>
                <a:cs typeface="Calibri"/>
              </a:rPr>
              <a:t>t</a:t>
            </a:r>
            <a:r>
              <a:rPr sz="1600" spc="-10" dirty="0" err="1">
                <a:latin typeface="Calibri"/>
                <a:cs typeface="Calibri"/>
              </a:rPr>
              <a:t>t</a:t>
            </a:r>
            <a:r>
              <a:rPr sz="1600" dirty="0" err="1">
                <a:latin typeface="Calibri"/>
                <a:cs typeface="Calibri"/>
              </a:rPr>
              <a:t>are</a:t>
            </a:r>
            <a:r>
              <a:rPr sz="1600" dirty="0">
                <a:latin typeface="Calibri"/>
                <a:cs typeface="Calibri"/>
              </a:rPr>
              <a:t>  </a:t>
            </a:r>
            <a:r>
              <a:rPr sz="1600" dirty="0" err="1">
                <a:latin typeface="Calibri"/>
                <a:cs typeface="Calibri"/>
              </a:rPr>
              <a:t>mi</a:t>
            </a:r>
            <a:r>
              <a:rPr sz="1600" spc="-15" dirty="0" err="1">
                <a:latin typeface="Calibri"/>
                <a:cs typeface="Calibri"/>
              </a:rPr>
              <a:t>s</a:t>
            </a:r>
            <a:r>
              <a:rPr sz="1600" spc="-10" dirty="0" err="1">
                <a:latin typeface="Calibri"/>
                <a:cs typeface="Calibri"/>
              </a:rPr>
              <a:t>u</a:t>
            </a:r>
            <a:r>
              <a:rPr sz="1600" dirty="0" err="1">
                <a:latin typeface="Calibri"/>
                <a:cs typeface="Calibri"/>
              </a:rPr>
              <a:t>re</a:t>
            </a:r>
            <a:r>
              <a:rPr lang="it-IT" sz="160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d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lang="it-IT" sz="1600" dirty="0">
                <a:latin typeface="Calibri"/>
                <a:cs typeface="Calibri"/>
              </a:rPr>
              <a:t> </a:t>
            </a:r>
            <a:r>
              <a:rPr sz="1600" dirty="0" err="1">
                <a:latin typeface="Calibri"/>
                <a:cs typeface="Calibri"/>
              </a:rPr>
              <a:t>m</a:t>
            </a:r>
            <a:r>
              <a:rPr sz="1600" spc="20" dirty="0" err="1">
                <a:latin typeface="Calibri"/>
                <a:cs typeface="Calibri"/>
              </a:rPr>
              <a:t>i</a:t>
            </a:r>
            <a:r>
              <a:rPr sz="1600" spc="-10" dirty="0" err="1">
                <a:latin typeface="Calibri"/>
                <a:cs typeface="Calibri"/>
              </a:rPr>
              <a:t>n</a:t>
            </a:r>
            <a:r>
              <a:rPr sz="1600" dirty="0" err="1">
                <a:latin typeface="Calibri"/>
                <a:cs typeface="Calibri"/>
              </a:rPr>
              <a:t>i</a:t>
            </a:r>
            <a:r>
              <a:rPr sz="1600" spc="5" dirty="0" err="1">
                <a:latin typeface="Calibri"/>
                <a:cs typeface="Calibri"/>
              </a:rPr>
              <a:t>zz</a:t>
            </a:r>
            <a:r>
              <a:rPr sz="1600" dirty="0" err="1">
                <a:latin typeface="Calibri"/>
                <a:cs typeface="Calibri"/>
              </a:rPr>
              <a:t>a</a:t>
            </a:r>
            <a:r>
              <a:rPr sz="1600" spc="10" dirty="0" err="1">
                <a:latin typeface="Calibri"/>
                <a:cs typeface="Calibri"/>
              </a:rPr>
              <a:t>z</a:t>
            </a:r>
            <a:r>
              <a:rPr sz="1600" dirty="0" err="1">
                <a:latin typeface="Calibri"/>
                <a:cs typeface="Calibri"/>
              </a:rPr>
              <a:t>i</a:t>
            </a:r>
            <a:r>
              <a:rPr sz="1600" spc="5" dirty="0" err="1">
                <a:latin typeface="Calibri"/>
                <a:cs typeface="Calibri"/>
              </a:rPr>
              <a:t>o</a:t>
            </a:r>
            <a:r>
              <a:rPr sz="1600" spc="-10" dirty="0" err="1">
                <a:latin typeface="Calibri"/>
                <a:cs typeface="Calibri"/>
              </a:rPr>
              <a:t>n</a:t>
            </a:r>
            <a:r>
              <a:rPr sz="1600" dirty="0" err="1">
                <a:latin typeface="Calibri"/>
                <a:cs typeface="Calibri"/>
              </a:rPr>
              <a:t>e</a:t>
            </a:r>
            <a:r>
              <a:rPr lang="it-IT"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</a:t>
            </a:r>
            <a:r>
              <a:rPr sz="1600" dirty="0">
                <a:latin typeface="Calibri"/>
                <a:cs typeface="Calibri"/>
              </a:rPr>
              <a:t>l</a:t>
            </a:r>
            <a:r>
              <a:rPr lang="it-IT" sz="1600" dirty="0">
                <a:latin typeface="Calibri"/>
                <a:cs typeface="Calibri"/>
              </a:rPr>
              <a:t> </a:t>
            </a:r>
            <a:r>
              <a:rPr sz="1600" dirty="0" err="1">
                <a:latin typeface="Calibri"/>
                <a:cs typeface="Calibri"/>
              </a:rPr>
              <a:t>r</a:t>
            </a:r>
            <a:r>
              <a:rPr sz="1600" spc="-15" dirty="0" err="1">
                <a:latin typeface="Calibri"/>
                <a:cs typeface="Calibri"/>
              </a:rPr>
              <a:t>i</a:t>
            </a:r>
            <a:r>
              <a:rPr sz="1600" spc="10" dirty="0" err="1">
                <a:latin typeface="Calibri"/>
                <a:cs typeface="Calibri"/>
              </a:rPr>
              <a:t>s</a:t>
            </a:r>
            <a:r>
              <a:rPr sz="1600" spc="5" dirty="0" err="1">
                <a:latin typeface="Calibri"/>
                <a:cs typeface="Calibri"/>
              </a:rPr>
              <a:t>c</a:t>
            </a:r>
            <a:r>
              <a:rPr sz="1600" spc="-10" dirty="0" err="1">
                <a:latin typeface="Calibri"/>
                <a:cs typeface="Calibri"/>
              </a:rPr>
              <a:t>h</a:t>
            </a:r>
            <a:r>
              <a:rPr sz="1600" spc="-5" dirty="0" err="1">
                <a:latin typeface="Calibri"/>
                <a:cs typeface="Calibri"/>
              </a:rPr>
              <a:t>i</a:t>
            </a:r>
            <a:r>
              <a:rPr sz="1600" dirty="0" err="1">
                <a:latin typeface="Calibri"/>
                <a:cs typeface="Calibri"/>
              </a:rPr>
              <a:t>o</a:t>
            </a:r>
            <a:r>
              <a:rPr lang="it-IT" sz="1600" dirty="0">
                <a:latin typeface="Calibri"/>
                <a:cs typeface="Calibri"/>
              </a:rPr>
              <a:t> </a:t>
            </a:r>
            <a:r>
              <a:rPr sz="1600" spc="5" dirty="0" err="1">
                <a:latin typeface="Calibri"/>
                <a:cs typeface="Calibri"/>
              </a:rPr>
              <a:t>c</a:t>
            </a:r>
            <a:r>
              <a:rPr sz="1600" spc="-10" dirty="0" err="1">
                <a:latin typeface="Calibri"/>
                <a:cs typeface="Calibri"/>
              </a:rPr>
              <a:t>h</a:t>
            </a:r>
            <a:r>
              <a:rPr sz="1600" spc="-5" dirty="0" err="1">
                <a:latin typeface="Calibri"/>
                <a:cs typeface="Calibri"/>
              </a:rPr>
              <a:t>i</a:t>
            </a:r>
            <a:r>
              <a:rPr sz="1600" dirty="0" err="1">
                <a:latin typeface="Calibri"/>
                <a:cs typeface="Calibri"/>
              </a:rPr>
              <a:t>mico</a:t>
            </a:r>
            <a:r>
              <a:rPr lang="it-IT"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</a:t>
            </a:r>
            <a:r>
              <a:rPr sz="1600" dirty="0">
                <a:latin typeface="Calibri"/>
                <a:cs typeface="Calibri"/>
              </a:rPr>
              <a:t>r</a:t>
            </a:r>
            <a:r>
              <a:rPr lang="it-IT" sz="1600" dirty="0">
                <a:latin typeface="Calibri"/>
                <a:cs typeface="Calibri"/>
              </a:rPr>
              <a:t> </a:t>
            </a:r>
            <a:r>
              <a:rPr sz="1600" spc="30" dirty="0" err="1">
                <a:latin typeface="Calibri"/>
                <a:cs typeface="Calibri"/>
              </a:rPr>
              <a:t>o</a:t>
            </a:r>
            <a:r>
              <a:rPr sz="1600" spc="-10" dirty="0" err="1">
                <a:latin typeface="Calibri"/>
                <a:cs typeface="Calibri"/>
              </a:rPr>
              <a:t>pe</a:t>
            </a:r>
            <a:r>
              <a:rPr sz="1600" dirty="0" err="1">
                <a:latin typeface="Calibri"/>
                <a:cs typeface="Calibri"/>
              </a:rPr>
              <a:t>ra</a:t>
            </a:r>
            <a:r>
              <a:rPr sz="1600" spc="-5" dirty="0" err="1">
                <a:latin typeface="Calibri"/>
                <a:cs typeface="Calibri"/>
              </a:rPr>
              <a:t>t</a:t>
            </a:r>
            <a:r>
              <a:rPr sz="1600" spc="5" dirty="0" err="1">
                <a:latin typeface="Calibri"/>
                <a:cs typeface="Calibri"/>
              </a:rPr>
              <a:t>o</a:t>
            </a:r>
            <a:r>
              <a:rPr sz="1600" dirty="0" err="1">
                <a:latin typeface="Calibri"/>
                <a:cs typeface="Calibri"/>
              </a:rPr>
              <a:t>re</a:t>
            </a:r>
            <a:r>
              <a:rPr lang="it-IT" sz="160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lang="it-IT" sz="1600" dirty="0">
                <a:latin typeface="Calibri"/>
                <a:cs typeface="Calibri"/>
              </a:rPr>
              <a:t> </a:t>
            </a:r>
            <a:r>
              <a:rPr sz="1600" spc="-5" dirty="0" err="1">
                <a:latin typeface="Calibri"/>
                <a:cs typeface="Calibri"/>
              </a:rPr>
              <a:t>paziente</a:t>
            </a:r>
            <a:r>
              <a:rPr sz="1600" spc="-5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  <a:p>
            <a:pPr marL="340995" indent="-287020">
              <a:lnSpc>
                <a:spcPts val="2150"/>
              </a:lnSpc>
              <a:buChar char="-"/>
              <a:tabLst>
                <a:tab pos="340995" algn="l"/>
                <a:tab pos="341630" algn="l"/>
              </a:tabLst>
            </a:pPr>
            <a:r>
              <a:rPr sz="1800" spc="-5" dirty="0">
                <a:latin typeface="Calibri"/>
                <a:cs typeface="Calibri"/>
              </a:rPr>
              <a:t>Metodo</a:t>
            </a:r>
            <a:r>
              <a:rPr sz="1800" spc="3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uso</a:t>
            </a:r>
            <a:r>
              <a:rPr sz="1800" spc="2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comune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</a:t>
            </a:r>
            <a:r>
              <a:rPr sz="1800" spc="30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3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determinazione</a:t>
            </a:r>
            <a:r>
              <a:rPr sz="1800" spc="3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dell’aderenza</a:t>
            </a:r>
          </a:p>
          <a:p>
            <a:pPr marL="340995">
              <a:lnSpc>
                <a:spcPct val="100000"/>
              </a:lnSpc>
              <a:spcBef>
                <a:spcPts val="25"/>
              </a:spcBef>
            </a:pPr>
            <a:r>
              <a:rPr sz="1800" spc="-5" dirty="0">
                <a:latin typeface="Calibri"/>
                <a:cs typeface="Calibri"/>
              </a:rPr>
              <a:t>terapeutica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negli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studi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clinici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farmaco orale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 dirty="0">
              <a:latin typeface="Calibri"/>
              <a:cs typeface="Calibri"/>
            </a:endParaRPr>
          </a:p>
          <a:p>
            <a:pPr marL="54610">
              <a:lnSpc>
                <a:spcPts val="2150"/>
              </a:lnSpc>
            </a:pPr>
            <a:r>
              <a:rPr sz="1800" b="1" spc="-5" dirty="0">
                <a:latin typeface="Calibri"/>
                <a:cs typeface="Calibri"/>
              </a:rPr>
              <a:t>Svantaggi-Limiti:</a:t>
            </a:r>
            <a:endParaRPr sz="1800" dirty="0">
              <a:latin typeface="Calibri"/>
              <a:cs typeface="Calibri"/>
            </a:endParaRPr>
          </a:p>
          <a:p>
            <a:pPr marL="340995" indent="-287020">
              <a:lnSpc>
                <a:spcPts val="2150"/>
              </a:lnSpc>
              <a:buChar char="-"/>
              <a:tabLst>
                <a:tab pos="340995" algn="l"/>
                <a:tab pos="341630" algn="l"/>
              </a:tabLst>
            </a:pPr>
            <a:r>
              <a:rPr sz="1800" spc="-5" dirty="0">
                <a:latin typeface="Calibri"/>
                <a:cs typeface="Calibri"/>
              </a:rPr>
              <a:t>Incertezza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(l’assunzione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farmaco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non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misurata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in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modo</a:t>
            </a:r>
          </a:p>
          <a:p>
            <a:pPr marL="340995">
              <a:lnSpc>
                <a:spcPts val="2150"/>
              </a:lnSpc>
              <a:spcBef>
                <a:spcPts val="25"/>
              </a:spcBef>
            </a:pPr>
            <a:r>
              <a:rPr sz="1800" spc="-5" dirty="0">
                <a:latin typeface="Calibri"/>
                <a:cs typeface="Calibri"/>
              </a:rPr>
              <a:t>oggettivo,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dedotta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conteggio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oggettivo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reso)</a:t>
            </a:r>
            <a:endParaRPr sz="1800" dirty="0">
              <a:latin typeface="Calibri"/>
              <a:cs typeface="Calibri"/>
            </a:endParaRPr>
          </a:p>
          <a:p>
            <a:pPr marL="340995" marR="2003425" indent="-287020">
              <a:lnSpc>
                <a:spcPts val="2160"/>
              </a:lnSpc>
              <a:spcBef>
                <a:spcPts val="60"/>
              </a:spcBef>
              <a:buChar char="-"/>
              <a:tabLst>
                <a:tab pos="340995" algn="l"/>
                <a:tab pos="341630" algn="l"/>
              </a:tabLst>
            </a:pPr>
            <a:r>
              <a:rPr sz="1800" spc="-5" dirty="0">
                <a:latin typeface="Calibri"/>
                <a:cs typeface="Calibri"/>
              </a:rPr>
              <a:t>Limiti: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paziente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sempre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nella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stessa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farmacia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ordina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farmaci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</a:t>
            </a:r>
            <a:r>
              <a:rPr sz="1800" spc="1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internet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dimentica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contenitori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dei</a:t>
            </a:r>
          </a:p>
          <a:p>
            <a:pPr marL="340995">
              <a:lnSpc>
                <a:spcPts val="2090"/>
              </a:lnSpc>
              <a:tabLst>
                <a:tab pos="1182370" algn="l"/>
                <a:tab pos="2036445" algn="l"/>
                <a:tab pos="2319655" algn="l"/>
                <a:tab pos="2859405" algn="l"/>
                <a:tab pos="3326129" algn="l"/>
                <a:tab pos="3950970" algn="l"/>
                <a:tab pos="4771390" algn="l"/>
                <a:tab pos="5591175" algn="l"/>
              </a:tabLst>
            </a:pPr>
            <a:r>
              <a:rPr sz="1800" spc="-5" dirty="0">
                <a:latin typeface="Calibri"/>
                <a:cs typeface="Calibri"/>
              </a:rPr>
              <a:t>farmaci	</a:t>
            </a:r>
            <a:r>
              <a:rPr sz="1800" dirty="0">
                <a:latin typeface="Calibri"/>
                <a:cs typeface="Calibri"/>
              </a:rPr>
              <a:t>quando	</a:t>
            </a:r>
            <a:r>
              <a:rPr sz="1800" spc="-5" dirty="0">
                <a:latin typeface="Calibri"/>
                <a:cs typeface="Calibri"/>
              </a:rPr>
              <a:t>si	reca	</a:t>
            </a:r>
            <a:r>
              <a:rPr sz="1800" dirty="0">
                <a:latin typeface="Calibri"/>
                <a:cs typeface="Calibri"/>
              </a:rPr>
              <a:t>alla	visita	medica	</a:t>
            </a:r>
            <a:r>
              <a:rPr sz="1800" spc="-5" dirty="0">
                <a:latin typeface="Calibri"/>
                <a:cs typeface="Calibri"/>
              </a:rPr>
              <a:t>difficile	</a:t>
            </a:r>
            <a:r>
              <a:rPr sz="1800" dirty="0">
                <a:latin typeface="Calibri"/>
                <a:cs typeface="Calibri"/>
              </a:rPr>
              <a:t>analisi</a:t>
            </a:r>
          </a:p>
          <a:p>
            <a:pPr marL="340995">
              <a:lnSpc>
                <a:spcPct val="100000"/>
              </a:lnSpc>
              <a:spcBef>
                <a:spcPts val="25"/>
              </a:spcBef>
            </a:pPr>
            <a:r>
              <a:rPr sz="1800" spc="-5" dirty="0">
                <a:latin typeface="Calibri"/>
                <a:cs typeface="Calibri"/>
              </a:rPr>
              <a:t>aderenza.</a:t>
            </a:r>
            <a:endParaRPr sz="1800" dirty="0">
              <a:latin typeface="Calibri"/>
              <a:cs typeface="Calibri"/>
            </a:endParaRPr>
          </a:p>
          <a:p>
            <a:pPr marR="173990" algn="ctr">
              <a:lnSpc>
                <a:spcPct val="100000"/>
              </a:lnSpc>
            </a:pPr>
            <a:endParaRPr lang="it-IT" sz="1800" spc="-10" dirty="0">
              <a:latin typeface="Calibri"/>
              <a:cs typeface="Calibri"/>
            </a:endParaRPr>
          </a:p>
          <a:p>
            <a:pPr marR="173990" algn="ctr">
              <a:lnSpc>
                <a:spcPct val="100000"/>
              </a:lnSpc>
            </a:pPr>
            <a:endParaRPr lang="it-IT" sz="1600" spc="-10" dirty="0">
              <a:latin typeface="Calibri"/>
              <a:cs typeface="Calibri"/>
            </a:endParaRPr>
          </a:p>
          <a:p>
            <a:pPr marR="173990" algn="ctr">
              <a:lnSpc>
                <a:spcPct val="100000"/>
              </a:lnSpc>
            </a:pPr>
            <a:r>
              <a:rPr sz="1800" spc="-10" dirty="0" err="1">
                <a:latin typeface="Calibri"/>
                <a:cs typeface="Calibri"/>
              </a:rPr>
              <a:t>Necessità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integrazione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diario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terapia</a:t>
            </a:r>
            <a:endParaRPr sz="1800" dirty="0">
              <a:latin typeface="Calibri"/>
              <a:cs typeface="Calibri"/>
            </a:endParaRPr>
          </a:p>
          <a:p>
            <a:pPr marR="167640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Informazione-formazione-empowerment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paziente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6768" y="1792223"/>
            <a:ext cx="2069592" cy="16855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5576" y="3611879"/>
            <a:ext cx="1322663" cy="299923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89890" y="88138"/>
            <a:ext cx="8571865" cy="765810"/>
            <a:chOff x="389890" y="88138"/>
            <a:chExt cx="8571865" cy="765810"/>
          </a:xfrm>
        </p:grpSpPr>
        <p:sp>
          <p:nvSpPr>
            <p:cNvPr id="9" name="object 9"/>
            <p:cNvSpPr/>
            <p:nvPr/>
          </p:nvSpPr>
          <p:spPr>
            <a:xfrm>
              <a:off x="396240" y="94488"/>
              <a:ext cx="8559165" cy="753110"/>
            </a:xfrm>
            <a:custGeom>
              <a:avLst/>
              <a:gdLst/>
              <a:ahLst/>
              <a:cxnLst/>
              <a:rect l="l" t="t" r="r" b="b"/>
              <a:pathLst>
                <a:path w="8559165" h="753110">
                  <a:moveTo>
                    <a:pt x="8433308" y="0"/>
                  </a:moveTo>
                  <a:lnTo>
                    <a:pt x="125475" y="0"/>
                  </a:lnTo>
                  <a:lnTo>
                    <a:pt x="76638" y="9854"/>
                  </a:lnTo>
                  <a:lnTo>
                    <a:pt x="36753" y="36734"/>
                  </a:lnTo>
                  <a:lnTo>
                    <a:pt x="9861" y="76616"/>
                  </a:lnTo>
                  <a:lnTo>
                    <a:pt x="0" y="125475"/>
                  </a:lnTo>
                  <a:lnTo>
                    <a:pt x="0" y="627379"/>
                  </a:lnTo>
                  <a:lnTo>
                    <a:pt x="9861" y="676239"/>
                  </a:lnTo>
                  <a:lnTo>
                    <a:pt x="36753" y="716121"/>
                  </a:lnTo>
                  <a:lnTo>
                    <a:pt x="76638" y="743001"/>
                  </a:lnTo>
                  <a:lnTo>
                    <a:pt x="125475" y="752855"/>
                  </a:lnTo>
                  <a:lnTo>
                    <a:pt x="8433308" y="752855"/>
                  </a:lnTo>
                  <a:lnTo>
                    <a:pt x="8482167" y="743001"/>
                  </a:lnTo>
                  <a:lnTo>
                    <a:pt x="8522049" y="716121"/>
                  </a:lnTo>
                  <a:lnTo>
                    <a:pt x="8548929" y="676239"/>
                  </a:lnTo>
                  <a:lnTo>
                    <a:pt x="8558784" y="627379"/>
                  </a:lnTo>
                  <a:lnTo>
                    <a:pt x="8558784" y="125475"/>
                  </a:lnTo>
                  <a:lnTo>
                    <a:pt x="8548929" y="76616"/>
                  </a:lnTo>
                  <a:lnTo>
                    <a:pt x="8522049" y="36734"/>
                  </a:lnTo>
                  <a:lnTo>
                    <a:pt x="8482167" y="9854"/>
                  </a:lnTo>
                  <a:lnTo>
                    <a:pt x="84333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6240" y="94488"/>
              <a:ext cx="8559165" cy="753110"/>
            </a:xfrm>
            <a:custGeom>
              <a:avLst/>
              <a:gdLst/>
              <a:ahLst/>
              <a:cxnLst/>
              <a:rect l="l" t="t" r="r" b="b"/>
              <a:pathLst>
                <a:path w="8559165" h="753110">
                  <a:moveTo>
                    <a:pt x="0" y="125475"/>
                  </a:moveTo>
                  <a:lnTo>
                    <a:pt x="9861" y="76616"/>
                  </a:lnTo>
                  <a:lnTo>
                    <a:pt x="36753" y="36734"/>
                  </a:lnTo>
                  <a:lnTo>
                    <a:pt x="76638" y="9854"/>
                  </a:lnTo>
                  <a:lnTo>
                    <a:pt x="125475" y="0"/>
                  </a:lnTo>
                  <a:lnTo>
                    <a:pt x="8433308" y="0"/>
                  </a:lnTo>
                  <a:lnTo>
                    <a:pt x="8482167" y="9854"/>
                  </a:lnTo>
                  <a:lnTo>
                    <a:pt x="8522049" y="36734"/>
                  </a:lnTo>
                  <a:lnTo>
                    <a:pt x="8548929" y="76616"/>
                  </a:lnTo>
                  <a:lnTo>
                    <a:pt x="8558784" y="125475"/>
                  </a:lnTo>
                  <a:lnTo>
                    <a:pt x="8558784" y="627379"/>
                  </a:lnTo>
                  <a:lnTo>
                    <a:pt x="8548929" y="676239"/>
                  </a:lnTo>
                  <a:lnTo>
                    <a:pt x="8522049" y="716121"/>
                  </a:lnTo>
                  <a:lnTo>
                    <a:pt x="8482167" y="743001"/>
                  </a:lnTo>
                  <a:lnTo>
                    <a:pt x="8433308" y="752855"/>
                  </a:lnTo>
                  <a:lnTo>
                    <a:pt x="125475" y="752855"/>
                  </a:lnTo>
                  <a:lnTo>
                    <a:pt x="76638" y="743001"/>
                  </a:lnTo>
                  <a:lnTo>
                    <a:pt x="36753" y="716121"/>
                  </a:lnTo>
                  <a:lnTo>
                    <a:pt x="9861" y="676239"/>
                  </a:lnTo>
                  <a:lnTo>
                    <a:pt x="0" y="627379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56714" y="76008"/>
            <a:ext cx="603440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bg1"/>
                </a:solidFill>
                <a:latin typeface="+mn-lt"/>
              </a:rPr>
              <a:t>TRA</a:t>
            </a:r>
            <a:r>
              <a:rPr sz="2400" b="1" spc="-15" dirty="0">
                <a:solidFill>
                  <a:schemeClr val="bg1"/>
                </a:solidFill>
                <a:latin typeface="+mn-lt"/>
              </a:rPr>
              <a:t> </a:t>
            </a:r>
            <a:r>
              <a:rPr sz="2400" b="1" dirty="0">
                <a:solidFill>
                  <a:schemeClr val="bg1"/>
                </a:solidFill>
                <a:latin typeface="+mn-lt"/>
              </a:rPr>
              <a:t>OGGETTIVO</a:t>
            </a:r>
            <a:r>
              <a:rPr sz="2400" b="1" spc="-80" dirty="0">
                <a:solidFill>
                  <a:schemeClr val="bg1"/>
                </a:solidFill>
                <a:latin typeface="+mn-lt"/>
              </a:rPr>
              <a:t> </a:t>
            </a:r>
            <a:r>
              <a:rPr sz="2400" b="1" dirty="0">
                <a:solidFill>
                  <a:schemeClr val="bg1"/>
                </a:solidFill>
                <a:latin typeface="+mn-lt"/>
              </a:rPr>
              <a:t>E</a:t>
            </a:r>
            <a:r>
              <a:rPr sz="2400" b="1" spc="10" dirty="0">
                <a:solidFill>
                  <a:schemeClr val="bg1"/>
                </a:solidFill>
                <a:latin typeface="+mn-lt"/>
              </a:rPr>
              <a:t> </a:t>
            </a:r>
            <a:r>
              <a:rPr sz="2400" b="1" dirty="0">
                <a:solidFill>
                  <a:schemeClr val="bg1"/>
                </a:solidFill>
                <a:latin typeface="+mn-lt"/>
              </a:rPr>
              <a:t>SOGGETTIVO:</a:t>
            </a:r>
            <a:r>
              <a:rPr sz="2400" b="1" spc="-80" dirty="0">
                <a:solidFill>
                  <a:schemeClr val="bg1"/>
                </a:solidFill>
                <a:latin typeface="+mn-lt"/>
              </a:rPr>
              <a:t> </a:t>
            </a:r>
            <a:br>
              <a:rPr lang="it-IT" sz="2400" b="1" spc="-80" dirty="0">
                <a:solidFill>
                  <a:schemeClr val="bg1"/>
                </a:solidFill>
                <a:latin typeface="+mn-lt"/>
              </a:rPr>
            </a:br>
            <a:r>
              <a:rPr sz="2400" b="1" dirty="0">
                <a:solidFill>
                  <a:schemeClr val="bg1"/>
                </a:solidFill>
                <a:latin typeface="+mn-lt"/>
              </a:rPr>
              <a:t>IL</a:t>
            </a:r>
            <a:r>
              <a:rPr sz="2400" b="1" spc="5" dirty="0">
                <a:solidFill>
                  <a:schemeClr val="bg1"/>
                </a:solidFill>
                <a:latin typeface="+mn-lt"/>
              </a:rPr>
              <a:t> </a:t>
            </a:r>
            <a:r>
              <a:rPr sz="2400" b="1" dirty="0">
                <a:solidFill>
                  <a:schemeClr val="bg1"/>
                </a:solidFill>
                <a:latin typeface="+mn-lt"/>
              </a:rPr>
              <a:t>CONTEGGIO</a:t>
            </a:r>
            <a:r>
              <a:rPr lang="it-IT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+mn-lt"/>
              </a:rPr>
              <a:t>COMPRESSE</a:t>
            </a:r>
            <a:r>
              <a:rPr sz="2400" b="1" spc="5" dirty="0">
                <a:solidFill>
                  <a:schemeClr val="bg1"/>
                </a:solidFill>
                <a:latin typeface="+mn-lt"/>
              </a:rPr>
              <a:t> </a:t>
            </a:r>
            <a:r>
              <a:rPr sz="2400" b="1" dirty="0">
                <a:solidFill>
                  <a:schemeClr val="bg1"/>
                </a:solidFill>
                <a:latin typeface="+mn-lt"/>
              </a:rPr>
              <a:t>RESE</a:t>
            </a:r>
          </a:p>
        </p:txBody>
      </p:sp>
    </p:spTree>
    <p:extLst>
      <p:ext uri="{BB962C8B-B14F-4D97-AF65-F5344CB8AC3E}">
        <p14:creationId xmlns:p14="http://schemas.microsoft.com/office/powerpoint/2010/main" val="2312880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0915" y="854963"/>
            <a:ext cx="0" cy="2521585"/>
          </a:xfrm>
          <a:custGeom>
            <a:avLst/>
            <a:gdLst/>
            <a:ahLst/>
            <a:cxnLst/>
            <a:rect l="l" t="t" r="r" b="b"/>
            <a:pathLst>
              <a:path h="2521585">
                <a:moveTo>
                  <a:pt x="0" y="0"/>
                </a:moveTo>
                <a:lnTo>
                  <a:pt x="0" y="2521204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48853" y="3048075"/>
            <a:ext cx="4102735" cy="3569335"/>
            <a:chOff x="2261796" y="3288790"/>
            <a:chExt cx="4102735" cy="3569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1796" y="3421927"/>
              <a:ext cx="3925104" cy="33388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6104" y="3288790"/>
              <a:ext cx="4008120" cy="356920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307593" y="103378"/>
            <a:ext cx="8529320" cy="692785"/>
            <a:chOff x="307593" y="103378"/>
            <a:chExt cx="8529320" cy="692785"/>
          </a:xfrm>
        </p:grpSpPr>
        <p:sp>
          <p:nvSpPr>
            <p:cNvPr id="7" name="object 7"/>
            <p:cNvSpPr/>
            <p:nvPr/>
          </p:nvSpPr>
          <p:spPr>
            <a:xfrm>
              <a:off x="313943" y="109728"/>
              <a:ext cx="8516620" cy="680085"/>
            </a:xfrm>
            <a:custGeom>
              <a:avLst/>
              <a:gdLst/>
              <a:ahLst/>
              <a:cxnLst/>
              <a:rect l="l" t="t" r="r" b="b"/>
              <a:pathLst>
                <a:path w="8516620" h="680085">
                  <a:moveTo>
                    <a:pt x="8402828" y="0"/>
                  </a:moveTo>
                  <a:lnTo>
                    <a:pt x="113284" y="0"/>
                  </a:lnTo>
                  <a:lnTo>
                    <a:pt x="69190" y="8895"/>
                  </a:lnTo>
                  <a:lnTo>
                    <a:pt x="33181" y="33162"/>
                  </a:lnTo>
                  <a:lnTo>
                    <a:pt x="8903" y="69169"/>
                  </a:lnTo>
                  <a:lnTo>
                    <a:pt x="0" y="113283"/>
                  </a:lnTo>
                  <a:lnTo>
                    <a:pt x="0" y="566420"/>
                  </a:lnTo>
                  <a:lnTo>
                    <a:pt x="8903" y="610534"/>
                  </a:lnTo>
                  <a:lnTo>
                    <a:pt x="33181" y="646541"/>
                  </a:lnTo>
                  <a:lnTo>
                    <a:pt x="69190" y="670808"/>
                  </a:lnTo>
                  <a:lnTo>
                    <a:pt x="113284" y="679704"/>
                  </a:lnTo>
                  <a:lnTo>
                    <a:pt x="8402828" y="679704"/>
                  </a:lnTo>
                  <a:lnTo>
                    <a:pt x="8446942" y="670808"/>
                  </a:lnTo>
                  <a:lnTo>
                    <a:pt x="8482949" y="646541"/>
                  </a:lnTo>
                  <a:lnTo>
                    <a:pt x="8507216" y="610534"/>
                  </a:lnTo>
                  <a:lnTo>
                    <a:pt x="8516112" y="566420"/>
                  </a:lnTo>
                  <a:lnTo>
                    <a:pt x="8516112" y="113283"/>
                  </a:lnTo>
                  <a:lnTo>
                    <a:pt x="8507216" y="69169"/>
                  </a:lnTo>
                  <a:lnTo>
                    <a:pt x="8482949" y="33162"/>
                  </a:lnTo>
                  <a:lnTo>
                    <a:pt x="8446942" y="8895"/>
                  </a:lnTo>
                  <a:lnTo>
                    <a:pt x="84028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3943" y="109728"/>
              <a:ext cx="8516620" cy="680085"/>
            </a:xfrm>
            <a:custGeom>
              <a:avLst/>
              <a:gdLst/>
              <a:ahLst/>
              <a:cxnLst/>
              <a:rect l="l" t="t" r="r" b="b"/>
              <a:pathLst>
                <a:path w="8516620" h="680085">
                  <a:moveTo>
                    <a:pt x="0" y="113283"/>
                  </a:moveTo>
                  <a:lnTo>
                    <a:pt x="8903" y="69169"/>
                  </a:lnTo>
                  <a:lnTo>
                    <a:pt x="33181" y="33162"/>
                  </a:lnTo>
                  <a:lnTo>
                    <a:pt x="69190" y="8895"/>
                  </a:lnTo>
                  <a:lnTo>
                    <a:pt x="113284" y="0"/>
                  </a:lnTo>
                  <a:lnTo>
                    <a:pt x="8402828" y="0"/>
                  </a:lnTo>
                  <a:lnTo>
                    <a:pt x="8446942" y="8895"/>
                  </a:lnTo>
                  <a:lnTo>
                    <a:pt x="8482949" y="33162"/>
                  </a:lnTo>
                  <a:lnTo>
                    <a:pt x="8507216" y="69169"/>
                  </a:lnTo>
                  <a:lnTo>
                    <a:pt x="8516112" y="113283"/>
                  </a:lnTo>
                  <a:lnTo>
                    <a:pt x="8516112" y="566420"/>
                  </a:lnTo>
                  <a:lnTo>
                    <a:pt x="8507216" y="610534"/>
                  </a:lnTo>
                  <a:lnTo>
                    <a:pt x="8482949" y="646541"/>
                  </a:lnTo>
                  <a:lnTo>
                    <a:pt x="8446942" y="670808"/>
                  </a:lnTo>
                  <a:lnTo>
                    <a:pt x="8402828" y="679704"/>
                  </a:lnTo>
                  <a:lnTo>
                    <a:pt x="113284" y="679704"/>
                  </a:lnTo>
                  <a:lnTo>
                    <a:pt x="69190" y="670808"/>
                  </a:lnTo>
                  <a:lnTo>
                    <a:pt x="33181" y="646541"/>
                  </a:lnTo>
                  <a:lnTo>
                    <a:pt x="8903" y="610534"/>
                  </a:lnTo>
                  <a:lnTo>
                    <a:pt x="0" y="566420"/>
                  </a:lnTo>
                  <a:lnTo>
                    <a:pt x="0" y="113283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09233" y="205832"/>
            <a:ext cx="52533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chemeClr val="bg1"/>
                </a:solidFill>
                <a:latin typeface="+mn-lt"/>
              </a:rPr>
              <a:t>FARMACISTA</a:t>
            </a:r>
            <a:r>
              <a:rPr sz="2800" b="1" spc="50" dirty="0">
                <a:solidFill>
                  <a:schemeClr val="bg1"/>
                </a:solidFill>
                <a:latin typeface="+mn-lt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+mn-lt"/>
              </a:rPr>
              <a:t>COUNSELOR</a:t>
            </a:r>
            <a:r>
              <a:rPr sz="2800" b="1" spc="35" dirty="0">
                <a:solidFill>
                  <a:schemeClr val="bg1"/>
                </a:solidFill>
                <a:latin typeface="+mn-lt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+mn-lt"/>
              </a:rPr>
              <a:t>IRST</a:t>
            </a:r>
            <a:endParaRPr sz="28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5881" y="5720841"/>
            <a:ext cx="2338070" cy="555625"/>
            <a:chOff x="325881" y="5720841"/>
            <a:chExt cx="2338070" cy="555625"/>
          </a:xfrm>
        </p:grpSpPr>
        <p:sp>
          <p:nvSpPr>
            <p:cNvPr id="11" name="object 11"/>
            <p:cNvSpPr/>
            <p:nvPr/>
          </p:nvSpPr>
          <p:spPr>
            <a:xfrm>
              <a:off x="332231" y="5727191"/>
              <a:ext cx="2325370" cy="542925"/>
            </a:xfrm>
            <a:custGeom>
              <a:avLst/>
              <a:gdLst/>
              <a:ahLst/>
              <a:cxnLst/>
              <a:rect l="l" t="t" r="r" b="b"/>
              <a:pathLst>
                <a:path w="2325370" h="542925">
                  <a:moveTo>
                    <a:pt x="1822704" y="0"/>
                  </a:moveTo>
                  <a:lnTo>
                    <a:pt x="0" y="0"/>
                  </a:lnTo>
                  <a:lnTo>
                    <a:pt x="0" y="542544"/>
                  </a:lnTo>
                  <a:lnTo>
                    <a:pt x="1822704" y="542544"/>
                  </a:lnTo>
                  <a:lnTo>
                    <a:pt x="1822704" y="226060"/>
                  </a:lnTo>
                  <a:lnTo>
                    <a:pt x="2325243" y="183438"/>
                  </a:lnTo>
                  <a:lnTo>
                    <a:pt x="1822704" y="90424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2231" y="5727191"/>
              <a:ext cx="2325370" cy="542925"/>
            </a:xfrm>
            <a:custGeom>
              <a:avLst/>
              <a:gdLst/>
              <a:ahLst/>
              <a:cxnLst/>
              <a:rect l="l" t="t" r="r" b="b"/>
              <a:pathLst>
                <a:path w="2325370" h="542925">
                  <a:moveTo>
                    <a:pt x="0" y="0"/>
                  </a:moveTo>
                  <a:lnTo>
                    <a:pt x="1063244" y="0"/>
                  </a:lnTo>
                  <a:lnTo>
                    <a:pt x="1518920" y="0"/>
                  </a:lnTo>
                  <a:lnTo>
                    <a:pt x="1822704" y="0"/>
                  </a:lnTo>
                  <a:lnTo>
                    <a:pt x="1822704" y="90424"/>
                  </a:lnTo>
                  <a:lnTo>
                    <a:pt x="2325243" y="183438"/>
                  </a:lnTo>
                  <a:lnTo>
                    <a:pt x="1822704" y="226060"/>
                  </a:lnTo>
                  <a:lnTo>
                    <a:pt x="1822704" y="542544"/>
                  </a:lnTo>
                  <a:lnTo>
                    <a:pt x="1518920" y="542544"/>
                  </a:lnTo>
                  <a:lnTo>
                    <a:pt x="1063244" y="542544"/>
                  </a:lnTo>
                  <a:lnTo>
                    <a:pt x="0" y="542544"/>
                  </a:lnTo>
                  <a:lnTo>
                    <a:pt x="0" y="226060"/>
                  </a:lnTo>
                  <a:lnTo>
                    <a:pt x="0" y="9042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41121" y="5838545"/>
            <a:ext cx="14046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RICOGNIZIONE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13690" y="4839970"/>
            <a:ext cx="2148205" cy="552450"/>
            <a:chOff x="313690" y="4839970"/>
            <a:chExt cx="2148205" cy="552450"/>
          </a:xfrm>
        </p:grpSpPr>
        <p:sp>
          <p:nvSpPr>
            <p:cNvPr id="15" name="object 15"/>
            <p:cNvSpPr/>
            <p:nvPr/>
          </p:nvSpPr>
          <p:spPr>
            <a:xfrm>
              <a:off x="320040" y="4846320"/>
              <a:ext cx="2135505" cy="539750"/>
            </a:xfrm>
            <a:custGeom>
              <a:avLst/>
              <a:gdLst/>
              <a:ahLst/>
              <a:cxnLst/>
              <a:rect l="l" t="t" r="r" b="b"/>
              <a:pathLst>
                <a:path w="2135505" h="539750">
                  <a:moveTo>
                    <a:pt x="1819656" y="0"/>
                  </a:moveTo>
                  <a:lnTo>
                    <a:pt x="0" y="0"/>
                  </a:lnTo>
                  <a:lnTo>
                    <a:pt x="0" y="539495"/>
                  </a:lnTo>
                  <a:lnTo>
                    <a:pt x="1819656" y="539495"/>
                  </a:lnTo>
                  <a:lnTo>
                    <a:pt x="1819656" y="449579"/>
                  </a:lnTo>
                  <a:lnTo>
                    <a:pt x="2135251" y="412368"/>
                  </a:lnTo>
                  <a:lnTo>
                    <a:pt x="1819656" y="314705"/>
                  </a:lnTo>
                  <a:lnTo>
                    <a:pt x="18196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0040" y="4846320"/>
              <a:ext cx="2135505" cy="539750"/>
            </a:xfrm>
            <a:custGeom>
              <a:avLst/>
              <a:gdLst/>
              <a:ahLst/>
              <a:cxnLst/>
              <a:rect l="l" t="t" r="r" b="b"/>
              <a:pathLst>
                <a:path w="2135505" h="539750">
                  <a:moveTo>
                    <a:pt x="0" y="0"/>
                  </a:moveTo>
                  <a:lnTo>
                    <a:pt x="1061466" y="0"/>
                  </a:lnTo>
                  <a:lnTo>
                    <a:pt x="1516380" y="0"/>
                  </a:lnTo>
                  <a:lnTo>
                    <a:pt x="1819656" y="0"/>
                  </a:lnTo>
                  <a:lnTo>
                    <a:pt x="1819656" y="314705"/>
                  </a:lnTo>
                  <a:lnTo>
                    <a:pt x="2135251" y="412368"/>
                  </a:lnTo>
                  <a:lnTo>
                    <a:pt x="1819656" y="449579"/>
                  </a:lnTo>
                  <a:lnTo>
                    <a:pt x="1819656" y="539495"/>
                  </a:lnTo>
                  <a:lnTo>
                    <a:pt x="1516380" y="539495"/>
                  </a:lnTo>
                  <a:lnTo>
                    <a:pt x="1061466" y="539495"/>
                  </a:lnTo>
                  <a:lnTo>
                    <a:pt x="0" y="539495"/>
                  </a:lnTo>
                  <a:lnTo>
                    <a:pt x="0" y="449579"/>
                  </a:lnTo>
                  <a:lnTo>
                    <a:pt x="0" y="31470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4578" y="4816602"/>
            <a:ext cx="1231900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ANALISI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INTERAZIONI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8640" y="4066032"/>
            <a:ext cx="2041525" cy="542925"/>
          </a:xfrm>
          <a:custGeom>
            <a:avLst/>
            <a:gdLst/>
            <a:ahLst/>
            <a:cxnLst/>
            <a:rect l="l" t="t" r="r" b="b"/>
            <a:pathLst>
              <a:path w="2041525" h="542925">
                <a:moveTo>
                  <a:pt x="0" y="0"/>
                </a:moveTo>
                <a:lnTo>
                  <a:pt x="1063244" y="0"/>
                </a:lnTo>
                <a:lnTo>
                  <a:pt x="1518920" y="0"/>
                </a:lnTo>
                <a:lnTo>
                  <a:pt x="1822703" y="0"/>
                </a:lnTo>
                <a:lnTo>
                  <a:pt x="1822703" y="316484"/>
                </a:lnTo>
                <a:lnTo>
                  <a:pt x="2041143" y="441325"/>
                </a:lnTo>
                <a:lnTo>
                  <a:pt x="1822703" y="452120"/>
                </a:lnTo>
                <a:lnTo>
                  <a:pt x="1822703" y="542544"/>
                </a:lnTo>
                <a:lnTo>
                  <a:pt x="1518920" y="542544"/>
                </a:lnTo>
                <a:lnTo>
                  <a:pt x="1063244" y="542544"/>
                </a:lnTo>
                <a:lnTo>
                  <a:pt x="0" y="542544"/>
                </a:lnTo>
                <a:lnTo>
                  <a:pt x="0" y="452120"/>
                </a:lnTo>
                <a:lnTo>
                  <a:pt x="0" y="31648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0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48640" y="4066540"/>
            <a:ext cx="1932305" cy="54229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80010" rIns="0" bIns="0" rtlCol="0">
            <a:spAutoFit/>
          </a:bodyPr>
          <a:lstStyle/>
          <a:p>
            <a:pPr marR="102870" algn="ctr">
              <a:lnSpc>
                <a:spcPct val="100000"/>
              </a:lnSpc>
              <a:spcBef>
                <a:spcPts val="63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CONFRONTO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endParaRPr sz="1200">
              <a:latin typeface="Calibri"/>
              <a:cs typeface="Calibri"/>
            </a:endParaRPr>
          </a:p>
          <a:p>
            <a:pPr marR="104775"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(riconciliazione)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39826" y="3258058"/>
            <a:ext cx="2409190" cy="703580"/>
            <a:chOff x="639826" y="3258058"/>
            <a:chExt cx="2409190" cy="703580"/>
          </a:xfrm>
        </p:grpSpPr>
        <p:sp>
          <p:nvSpPr>
            <p:cNvPr id="21" name="object 21"/>
            <p:cNvSpPr/>
            <p:nvPr/>
          </p:nvSpPr>
          <p:spPr>
            <a:xfrm>
              <a:off x="646176" y="3264408"/>
              <a:ext cx="2396490" cy="690880"/>
            </a:xfrm>
            <a:custGeom>
              <a:avLst/>
              <a:gdLst/>
              <a:ahLst/>
              <a:cxnLst/>
              <a:rect l="l" t="t" r="r" b="b"/>
              <a:pathLst>
                <a:path w="2396490" h="690879">
                  <a:moveTo>
                    <a:pt x="1822704" y="0"/>
                  </a:moveTo>
                  <a:lnTo>
                    <a:pt x="0" y="0"/>
                  </a:lnTo>
                  <a:lnTo>
                    <a:pt x="0" y="542543"/>
                  </a:lnTo>
                  <a:lnTo>
                    <a:pt x="1822704" y="542543"/>
                  </a:lnTo>
                  <a:lnTo>
                    <a:pt x="1822704" y="452119"/>
                  </a:lnTo>
                  <a:lnTo>
                    <a:pt x="2396236" y="690371"/>
                  </a:lnTo>
                  <a:lnTo>
                    <a:pt x="1822704" y="316483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6176" y="3264408"/>
              <a:ext cx="2396490" cy="690880"/>
            </a:xfrm>
            <a:custGeom>
              <a:avLst/>
              <a:gdLst/>
              <a:ahLst/>
              <a:cxnLst/>
              <a:rect l="l" t="t" r="r" b="b"/>
              <a:pathLst>
                <a:path w="2396490" h="690879">
                  <a:moveTo>
                    <a:pt x="0" y="0"/>
                  </a:moveTo>
                  <a:lnTo>
                    <a:pt x="1063244" y="0"/>
                  </a:lnTo>
                  <a:lnTo>
                    <a:pt x="1518920" y="0"/>
                  </a:lnTo>
                  <a:lnTo>
                    <a:pt x="1822704" y="0"/>
                  </a:lnTo>
                  <a:lnTo>
                    <a:pt x="1822704" y="316483"/>
                  </a:lnTo>
                  <a:lnTo>
                    <a:pt x="2396236" y="690371"/>
                  </a:lnTo>
                  <a:lnTo>
                    <a:pt x="1822704" y="452119"/>
                  </a:lnTo>
                  <a:lnTo>
                    <a:pt x="1822704" y="542543"/>
                  </a:lnTo>
                  <a:lnTo>
                    <a:pt x="1518920" y="542543"/>
                  </a:lnTo>
                  <a:lnTo>
                    <a:pt x="1063244" y="542543"/>
                  </a:lnTo>
                  <a:lnTo>
                    <a:pt x="0" y="542543"/>
                  </a:lnTo>
                  <a:lnTo>
                    <a:pt x="0" y="452119"/>
                  </a:lnTo>
                  <a:lnTo>
                    <a:pt x="0" y="31648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99591" y="3375482"/>
            <a:ext cx="15151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DISPENSAZIONE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81202" y="2459482"/>
            <a:ext cx="2436495" cy="1186180"/>
            <a:chOff x="981202" y="2459482"/>
            <a:chExt cx="2436495" cy="1186180"/>
          </a:xfrm>
        </p:grpSpPr>
        <p:sp>
          <p:nvSpPr>
            <p:cNvPr id="25" name="object 25"/>
            <p:cNvSpPr/>
            <p:nvPr/>
          </p:nvSpPr>
          <p:spPr>
            <a:xfrm>
              <a:off x="987552" y="2465832"/>
              <a:ext cx="2423795" cy="1173480"/>
            </a:xfrm>
            <a:custGeom>
              <a:avLst/>
              <a:gdLst/>
              <a:ahLst/>
              <a:cxnLst/>
              <a:rect l="l" t="t" r="r" b="b"/>
              <a:pathLst>
                <a:path w="2423795" h="1173479">
                  <a:moveTo>
                    <a:pt x="2066543" y="0"/>
                  </a:moveTo>
                  <a:lnTo>
                    <a:pt x="0" y="0"/>
                  </a:lnTo>
                  <a:lnTo>
                    <a:pt x="0" y="539495"/>
                  </a:lnTo>
                  <a:lnTo>
                    <a:pt x="1205484" y="539495"/>
                  </a:lnTo>
                  <a:lnTo>
                    <a:pt x="2423668" y="1172971"/>
                  </a:lnTo>
                  <a:lnTo>
                    <a:pt x="1722120" y="539495"/>
                  </a:lnTo>
                  <a:lnTo>
                    <a:pt x="2066543" y="539495"/>
                  </a:lnTo>
                  <a:lnTo>
                    <a:pt x="206654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87552" y="2465832"/>
              <a:ext cx="2423795" cy="1173480"/>
            </a:xfrm>
            <a:custGeom>
              <a:avLst/>
              <a:gdLst/>
              <a:ahLst/>
              <a:cxnLst/>
              <a:rect l="l" t="t" r="r" b="b"/>
              <a:pathLst>
                <a:path w="2423795" h="1173479">
                  <a:moveTo>
                    <a:pt x="0" y="0"/>
                  </a:moveTo>
                  <a:lnTo>
                    <a:pt x="1205484" y="0"/>
                  </a:lnTo>
                  <a:lnTo>
                    <a:pt x="1722120" y="0"/>
                  </a:lnTo>
                  <a:lnTo>
                    <a:pt x="2066543" y="0"/>
                  </a:lnTo>
                  <a:lnTo>
                    <a:pt x="2066543" y="314705"/>
                  </a:lnTo>
                  <a:lnTo>
                    <a:pt x="2066543" y="449579"/>
                  </a:lnTo>
                  <a:lnTo>
                    <a:pt x="2066543" y="539495"/>
                  </a:lnTo>
                  <a:lnTo>
                    <a:pt x="1722120" y="539495"/>
                  </a:lnTo>
                  <a:lnTo>
                    <a:pt x="2423668" y="1172971"/>
                  </a:lnTo>
                  <a:lnTo>
                    <a:pt x="1205484" y="539495"/>
                  </a:lnTo>
                  <a:lnTo>
                    <a:pt x="0" y="539495"/>
                  </a:lnTo>
                  <a:lnTo>
                    <a:pt x="0" y="449579"/>
                  </a:lnTo>
                  <a:lnTo>
                    <a:pt x="0" y="31470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62608" y="2433904"/>
            <a:ext cx="1715135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DIARIO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INFORMATIZZATO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249170" y="1612138"/>
            <a:ext cx="1835785" cy="1832610"/>
            <a:chOff x="2249170" y="1612138"/>
            <a:chExt cx="1835785" cy="1832610"/>
          </a:xfrm>
        </p:grpSpPr>
        <p:sp>
          <p:nvSpPr>
            <p:cNvPr id="29" name="object 29"/>
            <p:cNvSpPr/>
            <p:nvPr/>
          </p:nvSpPr>
          <p:spPr>
            <a:xfrm>
              <a:off x="2255520" y="1618488"/>
              <a:ext cx="1823085" cy="1819910"/>
            </a:xfrm>
            <a:custGeom>
              <a:avLst/>
              <a:gdLst/>
              <a:ahLst/>
              <a:cxnLst/>
              <a:rect l="l" t="t" r="r" b="b"/>
              <a:pathLst>
                <a:path w="1823085" h="1819910">
                  <a:moveTo>
                    <a:pt x="1822704" y="0"/>
                  </a:moveTo>
                  <a:lnTo>
                    <a:pt x="0" y="0"/>
                  </a:lnTo>
                  <a:lnTo>
                    <a:pt x="0" y="542544"/>
                  </a:lnTo>
                  <a:lnTo>
                    <a:pt x="1063244" y="542544"/>
                  </a:lnTo>
                  <a:lnTo>
                    <a:pt x="1730375" y="1819910"/>
                  </a:lnTo>
                  <a:lnTo>
                    <a:pt x="1518920" y="542544"/>
                  </a:lnTo>
                  <a:lnTo>
                    <a:pt x="1822704" y="542544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55520" y="1618488"/>
              <a:ext cx="1823085" cy="1819910"/>
            </a:xfrm>
            <a:custGeom>
              <a:avLst/>
              <a:gdLst/>
              <a:ahLst/>
              <a:cxnLst/>
              <a:rect l="l" t="t" r="r" b="b"/>
              <a:pathLst>
                <a:path w="1823085" h="1819910">
                  <a:moveTo>
                    <a:pt x="0" y="0"/>
                  </a:moveTo>
                  <a:lnTo>
                    <a:pt x="1063244" y="0"/>
                  </a:lnTo>
                  <a:lnTo>
                    <a:pt x="1518920" y="0"/>
                  </a:lnTo>
                  <a:lnTo>
                    <a:pt x="1822704" y="0"/>
                  </a:lnTo>
                  <a:lnTo>
                    <a:pt x="1822704" y="316484"/>
                  </a:lnTo>
                  <a:lnTo>
                    <a:pt x="1822704" y="452120"/>
                  </a:lnTo>
                  <a:lnTo>
                    <a:pt x="1822704" y="542544"/>
                  </a:lnTo>
                  <a:lnTo>
                    <a:pt x="1518920" y="542544"/>
                  </a:lnTo>
                  <a:lnTo>
                    <a:pt x="1730375" y="1819910"/>
                  </a:lnTo>
                  <a:lnTo>
                    <a:pt x="1063244" y="542544"/>
                  </a:lnTo>
                  <a:lnTo>
                    <a:pt x="0" y="542544"/>
                  </a:lnTo>
                  <a:lnTo>
                    <a:pt x="0" y="452120"/>
                  </a:lnTo>
                  <a:lnTo>
                    <a:pt x="0" y="31648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372105" y="1686559"/>
            <a:ext cx="1589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INFORMAZIONE (SCHEDE </a:t>
            </a:r>
            <a:r>
              <a:rPr sz="12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FARMACO)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862327" y="929639"/>
            <a:ext cx="5629910" cy="542925"/>
          </a:xfrm>
          <a:custGeom>
            <a:avLst/>
            <a:gdLst/>
            <a:ahLst/>
            <a:cxnLst/>
            <a:rect l="l" t="t" r="r" b="b"/>
            <a:pathLst>
              <a:path w="5629909" h="542925">
                <a:moveTo>
                  <a:pt x="5629656" y="0"/>
                </a:moveTo>
                <a:lnTo>
                  <a:pt x="0" y="0"/>
                </a:lnTo>
                <a:lnTo>
                  <a:pt x="0" y="542544"/>
                </a:lnTo>
                <a:lnTo>
                  <a:pt x="5015357" y="542544"/>
                </a:lnTo>
                <a:lnTo>
                  <a:pt x="4691380" y="542544"/>
                </a:lnTo>
                <a:lnTo>
                  <a:pt x="5629656" y="542544"/>
                </a:lnTo>
                <a:lnTo>
                  <a:pt x="562965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862327" y="929639"/>
            <a:ext cx="5629910" cy="542925"/>
          </a:xfrm>
          <a:prstGeom prst="rect">
            <a:avLst/>
          </a:prstGeom>
          <a:ln w="12700">
            <a:solidFill>
              <a:srgbClr val="30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LOCALE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DEDICATO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PROGRAMMA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INF.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DEDICATO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INFORMATIZZATO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5284" y="1296415"/>
            <a:ext cx="9112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spc="-15" dirty="0">
                <a:latin typeface="Calibri"/>
                <a:cs typeface="Calibri"/>
              </a:rPr>
              <a:t>R</a:t>
            </a:r>
            <a:r>
              <a:rPr sz="2400" b="1" spc="5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M</a:t>
            </a:r>
            <a:r>
              <a:rPr sz="2400" b="1" dirty="0">
                <a:latin typeface="Calibri"/>
                <a:cs typeface="Calibri"/>
              </a:rPr>
              <a:t>O  </a:t>
            </a:r>
            <a:r>
              <a:rPr sz="2400" b="1" spc="-5" dirty="0">
                <a:latin typeface="Calibri"/>
                <a:cs typeface="Calibri"/>
              </a:rPr>
              <a:t>RITIRO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84440" y="1524381"/>
            <a:ext cx="1222375" cy="6369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65"/>
              </a:spcBef>
            </a:pPr>
            <a:r>
              <a:rPr sz="2000" b="1" spc="-5" dirty="0">
                <a:latin typeface="Calibri"/>
                <a:cs typeface="Calibri"/>
              </a:rPr>
              <a:t>RITIRI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UCC</a:t>
            </a:r>
            <a:r>
              <a:rPr sz="2000" b="1" spc="-20" dirty="0">
                <a:latin typeface="Calibri"/>
                <a:cs typeface="Calibri"/>
              </a:rPr>
              <a:t>E</a:t>
            </a:r>
            <a:r>
              <a:rPr sz="2000" b="1" spc="-15" dirty="0">
                <a:latin typeface="Calibri"/>
                <a:cs typeface="Calibri"/>
              </a:rPr>
              <a:t>SS</a:t>
            </a:r>
            <a:r>
              <a:rPr sz="2000" b="1" spc="-5" dirty="0">
                <a:latin typeface="Calibri"/>
                <a:cs typeface="Calibri"/>
              </a:rPr>
              <a:t>IVI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059042" y="3925570"/>
            <a:ext cx="2880995" cy="1137920"/>
            <a:chOff x="6059042" y="3925570"/>
            <a:chExt cx="2880995" cy="1137920"/>
          </a:xfrm>
        </p:grpSpPr>
        <p:sp>
          <p:nvSpPr>
            <p:cNvPr id="37" name="object 37"/>
            <p:cNvSpPr/>
            <p:nvPr/>
          </p:nvSpPr>
          <p:spPr>
            <a:xfrm>
              <a:off x="6191122" y="4517136"/>
              <a:ext cx="2742565" cy="539750"/>
            </a:xfrm>
            <a:custGeom>
              <a:avLst/>
              <a:gdLst/>
              <a:ahLst/>
              <a:cxnLst/>
              <a:rect l="l" t="t" r="r" b="b"/>
              <a:pathLst>
                <a:path w="2742565" h="539750">
                  <a:moveTo>
                    <a:pt x="2742565" y="0"/>
                  </a:moveTo>
                  <a:lnTo>
                    <a:pt x="919860" y="0"/>
                  </a:lnTo>
                  <a:lnTo>
                    <a:pt x="919860" y="314706"/>
                  </a:lnTo>
                  <a:lnTo>
                    <a:pt x="0" y="421258"/>
                  </a:lnTo>
                  <a:lnTo>
                    <a:pt x="919860" y="449580"/>
                  </a:lnTo>
                  <a:lnTo>
                    <a:pt x="919860" y="539495"/>
                  </a:lnTo>
                  <a:lnTo>
                    <a:pt x="2742565" y="539495"/>
                  </a:lnTo>
                  <a:lnTo>
                    <a:pt x="274256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91122" y="4517136"/>
              <a:ext cx="2742565" cy="539750"/>
            </a:xfrm>
            <a:custGeom>
              <a:avLst/>
              <a:gdLst/>
              <a:ahLst/>
              <a:cxnLst/>
              <a:rect l="l" t="t" r="r" b="b"/>
              <a:pathLst>
                <a:path w="2742565" h="539750">
                  <a:moveTo>
                    <a:pt x="2742565" y="0"/>
                  </a:moveTo>
                  <a:lnTo>
                    <a:pt x="1679321" y="0"/>
                  </a:lnTo>
                  <a:lnTo>
                    <a:pt x="1223645" y="0"/>
                  </a:lnTo>
                  <a:lnTo>
                    <a:pt x="919860" y="0"/>
                  </a:lnTo>
                  <a:lnTo>
                    <a:pt x="919860" y="314706"/>
                  </a:lnTo>
                  <a:lnTo>
                    <a:pt x="0" y="421258"/>
                  </a:lnTo>
                  <a:lnTo>
                    <a:pt x="919860" y="449580"/>
                  </a:lnTo>
                  <a:lnTo>
                    <a:pt x="919860" y="539495"/>
                  </a:lnTo>
                  <a:lnTo>
                    <a:pt x="1223645" y="539495"/>
                  </a:lnTo>
                  <a:lnTo>
                    <a:pt x="1679321" y="539495"/>
                  </a:lnTo>
                  <a:lnTo>
                    <a:pt x="2742565" y="539495"/>
                  </a:lnTo>
                  <a:lnTo>
                    <a:pt x="2742565" y="449580"/>
                  </a:lnTo>
                  <a:lnTo>
                    <a:pt x="2742565" y="314706"/>
                  </a:lnTo>
                  <a:lnTo>
                    <a:pt x="2742565" y="0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65392" y="3931920"/>
              <a:ext cx="2764790" cy="539750"/>
            </a:xfrm>
            <a:custGeom>
              <a:avLst/>
              <a:gdLst/>
              <a:ahLst/>
              <a:cxnLst/>
              <a:rect l="l" t="t" r="r" b="b"/>
              <a:pathLst>
                <a:path w="2764790" h="539750">
                  <a:moveTo>
                    <a:pt x="2764663" y="0"/>
                  </a:moveTo>
                  <a:lnTo>
                    <a:pt x="945007" y="0"/>
                  </a:lnTo>
                  <a:lnTo>
                    <a:pt x="945007" y="314705"/>
                  </a:lnTo>
                  <a:lnTo>
                    <a:pt x="0" y="536193"/>
                  </a:lnTo>
                  <a:lnTo>
                    <a:pt x="945007" y="449579"/>
                  </a:lnTo>
                  <a:lnTo>
                    <a:pt x="945007" y="539495"/>
                  </a:lnTo>
                  <a:lnTo>
                    <a:pt x="2764663" y="539495"/>
                  </a:lnTo>
                  <a:lnTo>
                    <a:pt x="27646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65392" y="3931920"/>
              <a:ext cx="2764790" cy="539750"/>
            </a:xfrm>
            <a:custGeom>
              <a:avLst/>
              <a:gdLst/>
              <a:ahLst/>
              <a:cxnLst/>
              <a:rect l="l" t="t" r="r" b="b"/>
              <a:pathLst>
                <a:path w="2764790" h="539750">
                  <a:moveTo>
                    <a:pt x="2764663" y="0"/>
                  </a:moveTo>
                  <a:lnTo>
                    <a:pt x="1703197" y="0"/>
                  </a:lnTo>
                  <a:lnTo>
                    <a:pt x="1248283" y="0"/>
                  </a:lnTo>
                  <a:lnTo>
                    <a:pt x="945007" y="0"/>
                  </a:lnTo>
                  <a:lnTo>
                    <a:pt x="945007" y="314705"/>
                  </a:lnTo>
                  <a:lnTo>
                    <a:pt x="0" y="536193"/>
                  </a:lnTo>
                  <a:lnTo>
                    <a:pt x="945007" y="449579"/>
                  </a:lnTo>
                  <a:lnTo>
                    <a:pt x="945007" y="539495"/>
                  </a:lnTo>
                  <a:lnTo>
                    <a:pt x="1248283" y="539495"/>
                  </a:lnTo>
                  <a:lnTo>
                    <a:pt x="1703197" y="539495"/>
                  </a:lnTo>
                  <a:lnTo>
                    <a:pt x="2764663" y="539495"/>
                  </a:lnTo>
                  <a:lnTo>
                    <a:pt x="2764663" y="449579"/>
                  </a:lnTo>
                  <a:lnTo>
                    <a:pt x="2764663" y="314705"/>
                  </a:lnTo>
                  <a:lnTo>
                    <a:pt x="2764663" y="0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218680" y="4042029"/>
            <a:ext cx="1404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RICOGNIZIONE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105653" y="2755138"/>
            <a:ext cx="3481070" cy="1370330"/>
            <a:chOff x="5105653" y="2755138"/>
            <a:chExt cx="3481070" cy="1370330"/>
          </a:xfrm>
        </p:grpSpPr>
        <p:sp>
          <p:nvSpPr>
            <p:cNvPr id="43" name="object 43"/>
            <p:cNvSpPr/>
            <p:nvPr/>
          </p:nvSpPr>
          <p:spPr>
            <a:xfrm>
              <a:off x="5810884" y="3343656"/>
              <a:ext cx="2769235" cy="775335"/>
            </a:xfrm>
            <a:custGeom>
              <a:avLst/>
              <a:gdLst/>
              <a:ahLst/>
              <a:cxnLst/>
              <a:rect l="l" t="t" r="r" b="b"/>
              <a:pathLst>
                <a:path w="2769234" h="775335">
                  <a:moveTo>
                    <a:pt x="2769235" y="0"/>
                  </a:moveTo>
                  <a:lnTo>
                    <a:pt x="946531" y="0"/>
                  </a:lnTo>
                  <a:lnTo>
                    <a:pt x="946531" y="314706"/>
                  </a:lnTo>
                  <a:lnTo>
                    <a:pt x="0" y="774954"/>
                  </a:lnTo>
                  <a:lnTo>
                    <a:pt x="946531" y="449580"/>
                  </a:lnTo>
                  <a:lnTo>
                    <a:pt x="946531" y="539496"/>
                  </a:lnTo>
                  <a:lnTo>
                    <a:pt x="2769235" y="539496"/>
                  </a:lnTo>
                  <a:lnTo>
                    <a:pt x="276923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10884" y="3343656"/>
              <a:ext cx="2769235" cy="775335"/>
            </a:xfrm>
            <a:custGeom>
              <a:avLst/>
              <a:gdLst/>
              <a:ahLst/>
              <a:cxnLst/>
              <a:rect l="l" t="t" r="r" b="b"/>
              <a:pathLst>
                <a:path w="2769234" h="775335">
                  <a:moveTo>
                    <a:pt x="2769235" y="0"/>
                  </a:moveTo>
                  <a:lnTo>
                    <a:pt x="1705990" y="0"/>
                  </a:lnTo>
                  <a:lnTo>
                    <a:pt x="1250314" y="0"/>
                  </a:lnTo>
                  <a:lnTo>
                    <a:pt x="946531" y="0"/>
                  </a:lnTo>
                  <a:lnTo>
                    <a:pt x="946531" y="314706"/>
                  </a:lnTo>
                  <a:lnTo>
                    <a:pt x="0" y="774954"/>
                  </a:lnTo>
                  <a:lnTo>
                    <a:pt x="946531" y="449580"/>
                  </a:lnTo>
                  <a:lnTo>
                    <a:pt x="946531" y="539496"/>
                  </a:lnTo>
                  <a:lnTo>
                    <a:pt x="1250314" y="539496"/>
                  </a:lnTo>
                  <a:lnTo>
                    <a:pt x="1705990" y="539496"/>
                  </a:lnTo>
                  <a:lnTo>
                    <a:pt x="2769235" y="539496"/>
                  </a:lnTo>
                  <a:lnTo>
                    <a:pt x="2769235" y="449580"/>
                  </a:lnTo>
                  <a:lnTo>
                    <a:pt x="2769235" y="314706"/>
                  </a:lnTo>
                  <a:lnTo>
                    <a:pt x="2769235" y="0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112003" y="2761488"/>
              <a:ext cx="3044825" cy="895350"/>
            </a:xfrm>
            <a:custGeom>
              <a:avLst/>
              <a:gdLst/>
              <a:ahLst/>
              <a:cxnLst/>
              <a:rect l="l" t="t" r="r" b="b"/>
              <a:pathLst>
                <a:path w="3044825" h="895350">
                  <a:moveTo>
                    <a:pt x="3044444" y="0"/>
                  </a:moveTo>
                  <a:lnTo>
                    <a:pt x="1221740" y="0"/>
                  </a:lnTo>
                  <a:lnTo>
                    <a:pt x="1221740" y="316484"/>
                  </a:lnTo>
                  <a:lnTo>
                    <a:pt x="0" y="894969"/>
                  </a:lnTo>
                  <a:lnTo>
                    <a:pt x="1221740" y="452120"/>
                  </a:lnTo>
                  <a:lnTo>
                    <a:pt x="1221740" y="542544"/>
                  </a:lnTo>
                  <a:lnTo>
                    <a:pt x="3044444" y="542544"/>
                  </a:lnTo>
                  <a:lnTo>
                    <a:pt x="30444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112003" y="2761488"/>
              <a:ext cx="3044825" cy="895350"/>
            </a:xfrm>
            <a:custGeom>
              <a:avLst/>
              <a:gdLst/>
              <a:ahLst/>
              <a:cxnLst/>
              <a:rect l="l" t="t" r="r" b="b"/>
              <a:pathLst>
                <a:path w="3044825" h="895350">
                  <a:moveTo>
                    <a:pt x="3044444" y="0"/>
                  </a:moveTo>
                  <a:lnTo>
                    <a:pt x="1981200" y="0"/>
                  </a:lnTo>
                  <a:lnTo>
                    <a:pt x="1525524" y="0"/>
                  </a:lnTo>
                  <a:lnTo>
                    <a:pt x="1221740" y="0"/>
                  </a:lnTo>
                  <a:lnTo>
                    <a:pt x="1221740" y="316484"/>
                  </a:lnTo>
                  <a:lnTo>
                    <a:pt x="0" y="894969"/>
                  </a:lnTo>
                  <a:lnTo>
                    <a:pt x="1221740" y="452120"/>
                  </a:lnTo>
                  <a:lnTo>
                    <a:pt x="1221740" y="542544"/>
                  </a:lnTo>
                  <a:lnTo>
                    <a:pt x="1525524" y="542544"/>
                  </a:lnTo>
                  <a:lnTo>
                    <a:pt x="1981200" y="542544"/>
                  </a:lnTo>
                  <a:lnTo>
                    <a:pt x="3044444" y="542544"/>
                  </a:lnTo>
                  <a:lnTo>
                    <a:pt x="3044444" y="452120"/>
                  </a:lnTo>
                  <a:lnTo>
                    <a:pt x="3044444" y="316484"/>
                  </a:lnTo>
                  <a:lnTo>
                    <a:pt x="3044444" y="0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731634" y="2730753"/>
            <a:ext cx="1670685" cy="116014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641350" indent="-4445" algn="ctr">
              <a:lnSpc>
                <a:spcPct val="101299"/>
              </a:lnSpc>
              <a:spcBef>
                <a:spcPts val="7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MISURA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endParaRPr sz="1800">
              <a:latin typeface="Calibri"/>
              <a:cs typeface="Calibri"/>
            </a:endParaRPr>
          </a:p>
          <a:p>
            <a:pPr marL="204470" algn="ctr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SEGNALAZIONE</a:t>
            </a:r>
            <a:endParaRPr sz="1800">
              <a:latin typeface="Calibri"/>
              <a:cs typeface="Calibri"/>
            </a:endParaRPr>
          </a:p>
          <a:p>
            <a:pPr marL="208279" algn="ctr">
              <a:lnSpc>
                <a:spcPct val="100000"/>
              </a:lnSpc>
              <a:spcBef>
                <a:spcPts val="3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ADR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963540" y="2179066"/>
            <a:ext cx="2409825" cy="1334770"/>
            <a:chOff x="4963540" y="2179066"/>
            <a:chExt cx="2409825" cy="1334770"/>
          </a:xfrm>
        </p:grpSpPr>
        <p:sp>
          <p:nvSpPr>
            <p:cNvPr id="49" name="object 49"/>
            <p:cNvSpPr/>
            <p:nvPr/>
          </p:nvSpPr>
          <p:spPr>
            <a:xfrm>
              <a:off x="4969890" y="2185416"/>
              <a:ext cx="2397125" cy="1322070"/>
            </a:xfrm>
            <a:custGeom>
              <a:avLst/>
              <a:gdLst/>
              <a:ahLst/>
              <a:cxnLst/>
              <a:rect l="l" t="t" r="r" b="b"/>
              <a:pathLst>
                <a:path w="2397125" h="1322070">
                  <a:moveTo>
                    <a:pt x="2397125" y="0"/>
                  </a:moveTo>
                  <a:lnTo>
                    <a:pt x="330581" y="0"/>
                  </a:lnTo>
                  <a:lnTo>
                    <a:pt x="330581" y="542544"/>
                  </a:lnTo>
                  <a:lnTo>
                    <a:pt x="675005" y="542544"/>
                  </a:lnTo>
                  <a:lnTo>
                    <a:pt x="0" y="1321943"/>
                  </a:lnTo>
                  <a:lnTo>
                    <a:pt x="1191641" y="542544"/>
                  </a:lnTo>
                  <a:lnTo>
                    <a:pt x="2397125" y="542544"/>
                  </a:lnTo>
                  <a:lnTo>
                    <a:pt x="239712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69890" y="2185416"/>
              <a:ext cx="2397125" cy="1322070"/>
            </a:xfrm>
            <a:custGeom>
              <a:avLst/>
              <a:gdLst/>
              <a:ahLst/>
              <a:cxnLst/>
              <a:rect l="l" t="t" r="r" b="b"/>
              <a:pathLst>
                <a:path w="2397125" h="1322070">
                  <a:moveTo>
                    <a:pt x="2397125" y="0"/>
                  </a:moveTo>
                  <a:lnTo>
                    <a:pt x="1191641" y="0"/>
                  </a:lnTo>
                  <a:lnTo>
                    <a:pt x="675005" y="0"/>
                  </a:lnTo>
                  <a:lnTo>
                    <a:pt x="330581" y="0"/>
                  </a:lnTo>
                  <a:lnTo>
                    <a:pt x="330581" y="316484"/>
                  </a:lnTo>
                  <a:lnTo>
                    <a:pt x="330581" y="452120"/>
                  </a:lnTo>
                  <a:lnTo>
                    <a:pt x="330581" y="542544"/>
                  </a:lnTo>
                  <a:lnTo>
                    <a:pt x="675005" y="542544"/>
                  </a:lnTo>
                  <a:lnTo>
                    <a:pt x="0" y="1321943"/>
                  </a:lnTo>
                  <a:lnTo>
                    <a:pt x="1191641" y="542544"/>
                  </a:lnTo>
                  <a:lnTo>
                    <a:pt x="2397125" y="542544"/>
                  </a:lnTo>
                  <a:lnTo>
                    <a:pt x="2397125" y="452120"/>
                  </a:lnTo>
                  <a:lnTo>
                    <a:pt x="2397125" y="316484"/>
                  </a:lnTo>
                  <a:lnTo>
                    <a:pt x="2397125" y="0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598033" y="2296795"/>
            <a:ext cx="1468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ANALISI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DIARIO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419346" y="1599946"/>
            <a:ext cx="1835785" cy="1886585"/>
            <a:chOff x="4419346" y="1599946"/>
            <a:chExt cx="1835785" cy="1886585"/>
          </a:xfrm>
        </p:grpSpPr>
        <p:sp>
          <p:nvSpPr>
            <p:cNvPr id="53" name="object 53"/>
            <p:cNvSpPr/>
            <p:nvPr/>
          </p:nvSpPr>
          <p:spPr>
            <a:xfrm>
              <a:off x="4425696" y="1606296"/>
              <a:ext cx="1823085" cy="1873885"/>
            </a:xfrm>
            <a:custGeom>
              <a:avLst/>
              <a:gdLst/>
              <a:ahLst/>
              <a:cxnLst/>
              <a:rect l="l" t="t" r="r" b="b"/>
              <a:pathLst>
                <a:path w="1823085" h="1873885">
                  <a:moveTo>
                    <a:pt x="1822703" y="0"/>
                  </a:moveTo>
                  <a:lnTo>
                    <a:pt x="0" y="0"/>
                  </a:lnTo>
                  <a:lnTo>
                    <a:pt x="0" y="542543"/>
                  </a:lnTo>
                  <a:lnTo>
                    <a:pt x="303783" y="542543"/>
                  </a:lnTo>
                  <a:lnTo>
                    <a:pt x="189991" y="1873377"/>
                  </a:lnTo>
                  <a:lnTo>
                    <a:pt x="759459" y="542543"/>
                  </a:lnTo>
                  <a:lnTo>
                    <a:pt x="1822703" y="542543"/>
                  </a:lnTo>
                  <a:lnTo>
                    <a:pt x="18227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425696" y="1606296"/>
              <a:ext cx="1823085" cy="1873885"/>
            </a:xfrm>
            <a:custGeom>
              <a:avLst/>
              <a:gdLst/>
              <a:ahLst/>
              <a:cxnLst/>
              <a:rect l="l" t="t" r="r" b="b"/>
              <a:pathLst>
                <a:path w="1823085" h="1873885">
                  <a:moveTo>
                    <a:pt x="1822703" y="0"/>
                  </a:moveTo>
                  <a:lnTo>
                    <a:pt x="759459" y="0"/>
                  </a:lnTo>
                  <a:lnTo>
                    <a:pt x="303783" y="0"/>
                  </a:lnTo>
                  <a:lnTo>
                    <a:pt x="0" y="0"/>
                  </a:lnTo>
                  <a:lnTo>
                    <a:pt x="0" y="316483"/>
                  </a:lnTo>
                  <a:lnTo>
                    <a:pt x="0" y="452119"/>
                  </a:lnTo>
                  <a:lnTo>
                    <a:pt x="0" y="542543"/>
                  </a:lnTo>
                  <a:lnTo>
                    <a:pt x="303783" y="542543"/>
                  </a:lnTo>
                  <a:lnTo>
                    <a:pt x="189991" y="1873377"/>
                  </a:lnTo>
                  <a:lnTo>
                    <a:pt x="759459" y="542543"/>
                  </a:lnTo>
                  <a:lnTo>
                    <a:pt x="1822703" y="542543"/>
                  </a:lnTo>
                  <a:lnTo>
                    <a:pt x="1822703" y="452119"/>
                  </a:lnTo>
                  <a:lnTo>
                    <a:pt x="1822703" y="316483"/>
                  </a:lnTo>
                  <a:lnTo>
                    <a:pt x="1822703" y="0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4546853" y="1575891"/>
            <a:ext cx="1581150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CONTEGGIO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CPR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3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RESE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6166611" y="5099050"/>
            <a:ext cx="2822575" cy="552450"/>
            <a:chOff x="6166611" y="5099050"/>
            <a:chExt cx="2822575" cy="552450"/>
          </a:xfrm>
        </p:grpSpPr>
        <p:sp>
          <p:nvSpPr>
            <p:cNvPr id="57" name="object 57"/>
            <p:cNvSpPr/>
            <p:nvPr/>
          </p:nvSpPr>
          <p:spPr>
            <a:xfrm>
              <a:off x="6172961" y="5105400"/>
              <a:ext cx="2809875" cy="539750"/>
            </a:xfrm>
            <a:custGeom>
              <a:avLst/>
              <a:gdLst/>
              <a:ahLst/>
              <a:cxnLst/>
              <a:rect l="l" t="t" r="r" b="b"/>
              <a:pathLst>
                <a:path w="2809875" h="539750">
                  <a:moveTo>
                    <a:pt x="2809493" y="0"/>
                  </a:moveTo>
                  <a:lnTo>
                    <a:pt x="986789" y="0"/>
                  </a:lnTo>
                  <a:lnTo>
                    <a:pt x="986789" y="89916"/>
                  </a:lnTo>
                  <a:lnTo>
                    <a:pt x="0" y="244347"/>
                  </a:lnTo>
                  <a:lnTo>
                    <a:pt x="986789" y="224790"/>
                  </a:lnTo>
                  <a:lnTo>
                    <a:pt x="986789" y="539496"/>
                  </a:lnTo>
                  <a:lnTo>
                    <a:pt x="2809493" y="539496"/>
                  </a:lnTo>
                  <a:lnTo>
                    <a:pt x="280949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72961" y="5105400"/>
              <a:ext cx="2809875" cy="539750"/>
            </a:xfrm>
            <a:custGeom>
              <a:avLst/>
              <a:gdLst/>
              <a:ahLst/>
              <a:cxnLst/>
              <a:rect l="l" t="t" r="r" b="b"/>
              <a:pathLst>
                <a:path w="2809875" h="539750">
                  <a:moveTo>
                    <a:pt x="986789" y="0"/>
                  </a:moveTo>
                  <a:lnTo>
                    <a:pt x="1290573" y="0"/>
                  </a:lnTo>
                  <a:lnTo>
                    <a:pt x="1746249" y="0"/>
                  </a:lnTo>
                  <a:lnTo>
                    <a:pt x="2809493" y="0"/>
                  </a:lnTo>
                  <a:lnTo>
                    <a:pt x="2809493" y="89916"/>
                  </a:lnTo>
                  <a:lnTo>
                    <a:pt x="2809493" y="224790"/>
                  </a:lnTo>
                  <a:lnTo>
                    <a:pt x="2809493" y="539496"/>
                  </a:lnTo>
                  <a:lnTo>
                    <a:pt x="1746249" y="539496"/>
                  </a:lnTo>
                  <a:lnTo>
                    <a:pt x="1290573" y="539496"/>
                  </a:lnTo>
                  <a:lnTo>
                    <a:pt x="986789" y="539496"/>
                  </a:lnTo>
                  <a:lnTo>
                    <a:pt x="986789" y="224790"/>
                  </a:lnTo>
                  <a:lnTo>
                    <a:pt x="0" y="244347"/>
                  </a:lnTo>
                  <a:lnTo>
                    <a:pt x="986789" y="89916"/>
                  </a:lnTo>
                  <a:lnTo>
                    <a:pt x="986789" y="0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308595" y="4487036"/>
            <a:ext cx="1527810" cy="10775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3030" marR="200660" indent="240665">
              <a:lnSpc>
                <a:spcPct val="101099"/>
              </a:lnSpc>
              <a:spcBef>
                <a:spcPts val="7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ANALISI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TER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ZI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106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CONFRONTO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CLINICO</a:t>
            </a:r>
            <a:r>
              <a:rPr sz="1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(riconciliazione)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6031484" y="5687314"/>
            <a:ext cx="2787015" cy="552450"/>
            <a:chOff x="6031484" y="5687314"/>
            <a:chExt cx="2787015" cy="552450"/>
          </a:xfrm>
        </p:grpSpPr>
        <p:sp>
          <p:nvSpPr>
            <p:cNvPr id="61" name="object 61"/>
            <p:cNvSpPr/>
            <p:nvPr/>
          </p:nvSpPr>
          <p:spPr>
            <a:xfrm>
              <a:off x="6037834" y="5693664"/>
              <a:ext cx="2774315" cy="539750"/>
            </a:xfrm>
            <a:custGeom>
              <a:avLst/>
              <a:gdLst/>
              <a:ahLst/>
              <a:cxnLst/>
              <a:rect l="l" t="t" r="r" b="b"/>
              <a:pathLst>
                <a:path w="2774315" h="539750">
                  <a:moveTo>
                    <a:pt x="2773934" y="0"/>
                  </a:moveTo>
                  <a:lnTo>
                    <a:pt x="951230" y="0"/>
                  </a:lnTo>
                  <a:lnTo>
                    <a:pt x="951230" y="89916"/>
                  </a:lnTo>
                  <a:lnTo>
                    <a:pt x="0" y="182397"/>
                  </a:lnTo>
                  <a:lnTo>
                    <a:pt x="951230" y="224790"/>
                  </a:lnTo>
                  <a:lnTo>
                    <a:pt x="951230" y="539496"/>
                  </a:lnTo>
                  <a:lnTo>
                    <a:pt x="2773934" y="539496"/>
                  </a:lnTo>
                  <a:lnTo>
                    <a:pt x="277393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037834" y="5693664"/>
              <a:ext cx="2774315" cy="539750"/>
            </a:xfrm>
            <a:custGeom>
              <a:avLst/>
              <a:gdLst/>
              <a:ahLst/>
              <a:cxnLst/>
              <a:rect l="l" t="t" r="r" b="b"/>
              <a:pathLst>
                <a:path w="2774315" h="539750">
                  <a:moveTo>
                    <a:pt x="951230" y="0"/>
                  </a:moveTo>
                  <a:lnTo>
                    <a:pt x="1255014" y="0"/>
                  </a:lnTo>
                  <a:lnTo>
                    <a:pt x="1710689" y="0"/>
                  </a:lnTo>
                  <a:lnTo>
                    <a:pt x="2773934" y="0"/>
                  </a:lnTo>
                  <a:lnTo>
                    <a:pt x="2773934" y="89916"/>
                  </a:lnTo>
                  <a:lnTo>
                    <a:pt x="2773934" y="224790"/>
                  </a:lnTo>
                  <a:lnTo>
                    <a:pt x="2773934" y="539496"/>
                  </a:lnTo>
                  <a:lnTo>
                    <a:pt x="1710689" y="539496"/>
                  </a:lnTo>
                  <a:lnTo>
                    <a:pt x="1255014" y="539496"/>
                  </a:lnTo>
                  <a:lnTo>
                    <a:pt x="951230" y="539496"/>
                  </a:lnTo>
                  <a:lnTo>
                    <a:pt x="951230" y="224790"/>
                  </a:lnTo>
                  <a:lnTo>
                    <a:pt x="0" y="182397"/>
                  </a:lnTo>
                  <a:lnTo>
                    <a:pt x="951230" y="89916"/>
                  </a:lnTo>
                  <a:lnTo>
                    <a:pt x="951230" y="0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7142733" y="5804408"/>
            <a:ext cx="1517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DISPENSAZIONE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5623433" y="6263385"/>
            <a:ext cx="2423795" cy="552450"/>
            <a:chOff x="5623433" y="6263385"/>
            <a:chExt cx="2423795" cy="552450"/>
          </a:xfrm>
        </p:grpSpPr>
        <p:sp>
          <p:nvSpPr>
            <p:cNvPr id="65" name="object 65"/>
            <p:cNvSpPr/>
            <p:nvPr/>
          </p:nvSpPr>
          <p:spPr>
            <a:xfrm>
              <a:off x="5629783" y="6269735"/>
              <a:ext cx="2411095" cy="539750"/>
            </a:xfrm>
            <a:custGeom>
              <a:avLst/>
              <a:gdLst/>
              <a:ahLst/>
              <a:cxnLst/>
              <a:rect l="l" t="t" r="r" b="b"/>
              <a:pathLst>
                <a:path w="2411095" h="539750">
                  <a:moveTo>
                    <a:pt x="2410841" y="0"/>
                  </a:moveTo>
                  <a:lnTo>
                    <a:pt x="347344" y="0"/>
                  </a:lnTo>
                  <a:lnTo>
                    <a:pt x="347344" y="89915"/>
                  </a:lnTo>
                  <a:lnTo>
                    <a:pt x="0" y="182410"/>
                  </a:lnTo>
                  <a:lnTo>
                    <a:pt x="347344" y="224789"/>
                  </a:lnTo>
                  <a:lnTo>
                    <a:pt x="347344" y="539495"/>
                  </a:lnTo>
                  <a:lnTo>
                    <a:pt x="2410841" y="539495"/>
                  </a:lnTo>
                  <a:lnTo>
                    <a:pt x="24108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629783" y="6269735"/>
              <a:ext cx="2411095" cy="539750"/>
            </a:xfrm>
            <a:custGeom>
              <a:avLst/>
              <a:gdLst/>
              <a:ahLst/>
              <a:cxnLst/>
              <a:rect l="l" t="t" r="r" b="b"/>
              <a:pathLst>
                <a:path w="2411095" h="539750">
                  <a:moveTo>
                    <a:pt x="347344" y="0"/>
                  </a:moveTo>
                  <a:lnTo>
                    <a:pt x="691261" y="0"/>
                  </a:lnTo>
                  <a:lnTo>
                    <a:pt x="1207135" y="0"/>
                  </a:lnTo>
                  <a:lnTo>
                    <a:pt x="2410841" y="0"/>
                  </a:lnTo>
                  <a:lnTo>
                    <a:pt x="2410841" y="89915"/>
                  </a:lnTo>
                  <a:lnTo>
                    <a:pt x="2410841" y="224789"/>
                  </a:lnTo>
                  <a:lnTo>
                    <a:pt x="2410841" y="539495"/>
                  </a:lnTo>
                  <a:lnTo>
                    <a:pt x="1207135" y="539495"/>
                  </a:lnTo>
                  <a:lnTo>
                    <a:pt x="691261" y="539495"/>
                  </a:lnTo>
                  <a:lnTo>
                    <a:pt x="347344" y="539495"/>
                  </a:lnTo>
                  <a:lnTo>
                    <a:pt x="347344" y="224789"/>
                  </a:lnTo>
                  <a:lnTo>
                    <a:pt x="0" y="182410"/>
                  </a:lnTo>
                  <a:lnTo>
                    <a:pt x="347344" y="89915"/>
                  </a:lnTo>
                  <a:lnTo>
                    <a:pt x="347344" y="0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6152134" y="6240576"/>
            <a:ext cx="1715135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511809">
              <a:lnSpc>
                <a:spcPct val="101099"/>
              </a:lnSpc>
              <a:spcBef>
                <a:spcPts val="7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DIARIO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IZZ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865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7593" y="103378"/>
            <a:ext cx="7389992" cy="692785"/>
            <a:chOff x="307593" y="103378"/>
            <a:chExt cx="8529320" cy="692785"/>
          </a:xfrm>
        </p:grpSpPr>
        <p:sp>
          <p:nvSpPr>
            <p:cNvPr id="3" name="object 3"/>
            <p:cNvSpPr/>
            <p:nvPr/>
          </p:nvSpPr>
          <p:spPr>
            <a:xfrm>
              <a:off x="313943" y="109728"/>
              <a:ext cx="8516620" cy="680085"/>
            </a:xfrm>
            <a:custGeom>
              <a:avLst/>
              <a:gdLst/>
              <a:ahLst/>
              <a:cxnLst/>
              <a:rect l="l" t="t" r="r" b="b"/>
              <a:pathLst>
                <a:path w="8516620" h="680085">
                  <a:moveTo>
                    <a:pt x="8402828" y="0"/>
                  </a:moveTo>
                  <a:lnTo>
                    <a:pt x="113284" y="0"/>
                  </a:lnTo>
                  <a:lnTo>
                    <a:pt x="69190" y="8895"/>
                  </a:lnTo>
                  <a:lnTo>
                    <a:pt x="33181" y="33162"/>
                  </a:lnTo>
                  <a:lnTo>
                    <a:pt x="8903" y="69169"/>
                  </a:lnTo>
                  <a:lnTo>
                    <a:pt x="0" y="113283"/>
                  </a:lnTo>
                  <a:lnTo>
                    <a:pt x="0" y="566420"/>
                  </a:lnTo>
                  <a:lnTo>
                    <a:pt x="8903" y="610534"/>
                  </a:lnTo>
                  <a:lnTo>
                    <a:pt x="33181" y="646541"/>
                  </a:lnTo>
                  <a:lnTo>
                    <a:pt x="69190" y="670808"/>
                  </a:lnTo>
                  <a:lnTo>
                    <a:pt x="113284" y="679704"/>
                  </a:lnTo>
                  <a:lnTo>
                    <a:pt x="8402828" y="679704"/>
                  </a:lnTo>
                  <a:lnTo>
                    <a:pt x="8446942" y="670808"/>
                  </a:lnTo>
                  <a:lnTo>
                    <a:pt x="8482949" y="646541"/>
                  </a:lnTo>
                  <a:lnTo>
                    <a:pt x="8507216" y="610534"/>
                  </a:lnTo>
                  <a:lnTo>
                    <a:pt x="8516112" y="566420"/>
                  </a:lnTo>
                  <a:lnTo>
                    <a:pt x="8516112" y="113283"/>
                  </a:lnTo>
                  <a:lnTo>
                    <a:pt x="8507216" y="69169"/>
                  </a:lnTo>
                  <a:lnTo>
                    <a:pt x="8482949" y="33162"/>
                  </a:lnTo>
                  <a:lnTo>
                    <a:pt x="8446942" y="8895"/>
                  </a:lnTo>
                  <a:lnTo>
                    <a:pt x="84028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3943" y="109728"/>
              <a:ext cx="8516620" cy="680085"/>
            </a:xfrm>
            <a:custGeom>
              <a:avLst/>
              <a:gdLst/>
              <a:ahLst/>
              <a:cxnLst/>
              <a:rect l="l" t="t" r="r" b="b"/>
              <a:pathLst>
                <a:path w="8516620" h="680085">
                  <a:moveTo>
                    <a:pt x="0" y="113283"/>
                  </a:moveTo>
                  <a:lnTo>
                    <a:pt x="8903" y="69169"/>
                  </a:lnTo>
                  <a:lnTo>
                    <a:pt x="33181" y="33162"/>
                  </a:lnTo>
                  <a:lnTo>
                    <a:pt x="69190" y="8895"/>
                  </a:lnTo>
                  <a:lnTo>
                    <a:pt x="113284" y="0"/>
                  </a:lnTo>
                  <a:lnTo>
                    <a:pt x="8402828" y="0"/>
                  </a:lnTo>
                  <a:lnTo>
                    <a:pt x="8446942" y="8895"/>
                  </a:lnTo>
                  <a:lnTo>
                    <a:pt x="8482949" y="33162"/>
                  </a:lnTo>
                  <a:lnTo>
                    <a:pt x="8507216" y="69169"/>
                  </a:lnTo>
                  <a:lnTo>
                    <a:pt x="8516112" y="113283"/>
                  </a:lnTo>
                  <a:lnTo>
                    <a:pt x="8516112" y="566420"/>
                  </a:lnTo>
                  <a:lnTo>
                    <a:pt x="8507216" y="610534"/>
                  </a:lnTo>
                  <a:lnTo>
                    <a:pt x="8482949" y="646541"/>
                  </a:lnTo>
                  <a:lnTo>
                    <a:pt x="8446942" y="670808"/>
                  </a:lnTo>
                  <a:lnTo>
                    <a:pt x="8402828" y="679704"/>
                  </a:lnTo>
                  <a:lnTo>
                    <a:pt x="113284" y="679704"/>
                  </a:lnTo>
                  <a:lnTo>
                    <a:pt x="69190" y="670808"/>
                  </a:lnTo>
                  <a:lnTo>
                    <a:pt x="33181" y="646541"/>
                  </a:lnTo>
                  <a:lnTo>
                    <a:pt x="8903" y="610534"/>
                  </a:lnTo>
                  <a:lnTo>
                    <a:pt x="0" y="566420"/>
                  </a:lnTo>
                  <a:lnTo>
                    <a:pt x="0" y="113283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93234" y="206221"/>
            <a:ext cx="252349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chemeClr val="bg1"/>
                </a:solidFill>
                <a:latin typeface="+mn-lt"/>
              </a:rPr>
              <a:t>RICOGNIZIONE</a:t>
            </a:r>
            <a:endParaRPr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8395" y="964539"/>
            <a:ext cx="8386470" cy="353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8955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Racc.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n.17: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raccolta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dati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riguardano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paziente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 </a:t>
            </a:r>
            <a:r>
              <a:rPr sz="1800" spc="-5" dirty="0">
                <a:latin typeface="Calibri"/>
                <a:cs typeface="Calibri"/>
              </a:rPr>
              <a:t>medicinali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assunti,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etici,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Senza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Obbligo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Prescrizione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(SOP),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Over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Counter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(OTC),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nonché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gli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omeopatici,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gli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integratori,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fitoterapici,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l’eventuale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assunzione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alcool,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l’uso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droghe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lang="it-IT" sz="1800" dirty="0">
                <a:latin typeface="Calibri"/>
                <a:cs typeface="Calibri"/>
              </a:rPr>
              <a:t> </a:t>
            </a:r>
            <a:r>
              <a:rPr sz="1800" spc="-10" dirty="0" err="1">
                <a:latin typeface="Calibri"/>
                <a:cs typeface="Calibri"/>
              </a:rPr>
              <a:t>l’abitudine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 </a:t>
            </a:r>
            <a:r>
              <a:rPr sz="1800" spc="-5" dirty="0" err="1">
                <a:latin typeface="Calibri"/>
                <a:cs typeface="Calibri"/>
              </a:rPr>
              <a:t>fumo</a:t>
            </a:r>
            <a:r>
              <a:rPr lang="it-IT" sz="1800" spc="-5" dirty="0">
                <a:latin typeface="Calibri"/>
                <a:cs typeface="Calibri"/>
              </a:rPr>
              <a:t>.</a:t>
            </a:r>
            <a:endParaRPr lang="it-IT" dirty="0">
              <a:latin typeface="Calibri"/>
              <a:cs typeface="Calibri"/>
            </a:endParaRPr>
          </a:p>
          <a:p>
            <a:pPr marL="12700" marR="528955" algn="just">
              <a:lnSpc>
                <a:spcPct val="100000"/>
              </a:lnSpc>
              <a:spcBef>
                <a:spcPts val="100"/>
              </a:spcBef>
            </a:pPr>
            <a:endParaRPr lang="it-IT" sz="1800" b="1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800" b="1" spc="-10" dirty="0" err="1">
                <a:latin typeface="Calibri"/>
                <a:cs typeface="Calibri"/>
              </a:rPr>
              <a:t>Obiettivo</a:t>
            </a:r>
            <a:r>
              <a:rPr sz="1800" b="1" spc="-10" dirty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800" spc="-10" dirty="0">
                <a:latin typeface="Calibri"/>
                <a:cs typeface="Calibri"/>
              </a:rPr>
              <a:t>Identificare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Prescrizioni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Potenzialmente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Inappropriate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(IPP)</a:t>
            </a:r>
            <a:endParaRPr lang="it-IT"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34620" algn="l"/>
              </a:tabLst>
            </a:pPr>
            <a:endParaRPr sz="1800" dirty="0">
              <a:latin typeface="Calibri"/>
              <a:cs typeface="Calibri"/>
            </a:endParaRPr>
          </a:p>
          <a:p>
            <a:pPr marL="19050">
              <a:lnSpc>
                <a:spcPct val="100000"/>
              </a:lnSpc>
              <a:spcBef>
                <a:spcPts val="660"/>
              </a:spcBef>
            </a:pPr>
            <a:r>
              <a:rPr sz="1800" b="1" dirty="0">
                <a:latin typeface="Calibri"/>
                <a:cs typeface="Calibri"/>
              </a:rPr>
              <a:t>Metodi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la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raccolta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delle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informazioni:</a:t>
            </a:r>
            <a:endParaRPr sz="1800" dirty="0">
              <a:latin typeface="Calibri"/>
              <a:cs typeface="Calibri"/>
            </a:endParaRPr>
          </a:p>
          <a:p>
            <a:pPr marL="305435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305435" algn="l"/>
                <a:tab pos="306070" algn="l"/>
              </a:tabLst>
            </a:pPr>
            <a:r>
              <a:rPr sz="1800" spc="-5" dirty="0">
                <a:latin typeface="Calibri"/>
                <a:cs typeface="Calibri"/>
              </a:rPr>
              <a:t>Intervista</a:t>
            </a:r>
            <a:r>
              <a:rPr sz="1800" spc="-10" dirty="0">
                <a:latin typeface="Calibri"/>
                <a:cs typeface="Calibri"/>
              </a:rPr>
              <a:t> diretta</a:t>
            </a:r>
            <a:endParaRPr sz="1800" dirty="0">
              <a:latin typeface="Calibri"/>
              <a:cs typeface="Calibri"/>
            </a:endParaRPr>
          </a:p>
          <a:p>
            <a:pPr marL="305435" indent="-287020">
              <a:lnSpc>
                <a:spcPts val="2150"/>
              </a:lnSpc>
              <a:buChar char="-"/>
              <a:tabLst>
                <a:tab pos="305435" algn="l"/>
                <a:tab pos="306070" algn="l"/>
              </a:tabLst>
            </a:pPr>
            <a:r>
              <a:rPr sz="1800" spc="-10" dirty="0">
                <a:latin typeface="Calibri"/>
                <a:cs typeface="Calibri"/>
              </a:rPr>
              <a:t>Anamnesi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cartella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clinica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Log80</a:t>
            </a:r>
          </a:p>
          <a:p>
            <a:pPr marL="305435" indent="-287020">
              <a:lnSpc>
                <a:spcPts val="2150"/>
              </a:lnSpc>
              <a:buChar char="-"/>
              <a:tabLst>
                <a:tab pos="305435" algn="l"/>
                <a:tab pos="306070" algn="l"/>
              </a:tabLst>
            </a:pPr>
            <a:r>
              <a:rPr sz="1800" spc="-10" dirty="0">
                <a:latin typeface="Calibri"/>
                <a:cs typeface="Calibri"/>
              </a:rPr>
              <a:t>Scheda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regionale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«Lista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delle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medicine»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</a:t>
            </a:r>
            <a:r>
              <a:rPr sz="1400" spc="-5" dirty="0">
                <a:latin typeface="Calibri"/>
                <a:cs typeface="Calibri"/>
              </a:rPr>
              <a:t>Attenzione!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ricognizione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eseguita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ciclo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successivo)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0677" y="4545534"/>
            <a:ext cx="1793677" cy="1874520"/>
          </a:xfrm>
          <a:prstGeom prst="rect">
            <a:avLst/>
          </a:prstGeom>
        </p:spPr>
      </p:pic>
      <p:pic>
        <p:nvPicPr>
          <p:cNvPr id="1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771" y="4545534"/>
            <a:ext cx="2906683" cy="203446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92821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7593" y="103378"/>
            <a:ext cx="8529320" cy="692785"/>
            <a:chOff x="307593" y="103378"/>
            <a:chExt cx="8529320" cy="692785"/>
          </a:xfrm>
        </p:grpSpPr>
        <p:sp>
          <p:nvSpPr>
            <p:cNvPr id="3" name="object 3"/>
            <p:cNvSpPr/>
            <p:nvPr/>
          </p:nvSpPr>
          <p:spPr>
            <a:xfrm>
              <a:off x="313943" y="109728"/>
              <a:ext cx="8516620" cy="680085"/>
            </a:xfrm>
            <a:custGeom>
              <a:avLst/>
              <a:gdLst/>
              <a:ahLst/>
              <a:cxnLst/>
              <a:rect l="l" t="t" r="r" b="b"/>
              <a:pathLst>
                <a:path w="8516620" h="680085">
                  <a:moveTo>
                    <a:pt x="8402828" y="0"/>
                  </a:moveTo>
                  <a:lnTo>
                    <a:pt x="113284" y="0"/>
                  </a:lnTo>
                  <a:lnTo>
                    <a:pt x="69190" y="8895"/>
                  </a:lnTo>
                  <a:lnTo>
                    <a:pt x="33181" y="33162"/>
                  </a:lnTo>
                  <a:lnTo>
                    <a:pt x="8903" y="69169"/>
                  </a:lnTo>
                  <a:lnTo>
                    <a:pt x="0" y="113283"/>
                  </a:lnTo>
                  <a:lnTo>
                    <a:pt x="0" y="566420"/>
                  </a:lnTo>
                  <a:lnTo>
                    <a:pt x="8903" y="610534"/>
                  </a:lnTo>
                  <a:lnTo>
                    <a:pt x="33181" y="646541"/>
                  </a:lnTo>
                  <a:lnTo>
                    <a:pt x="69190" y="670808"/>
                  </a:lnTo>
                  <a:lnTo>
                    <a:pt x="113284" y="679704"/>
                  </a:lnTo>
                  <a:lnTo>
                    <a:pt x="8402828" y="679704"/>
                  </a:lnTo>
                  <a:lnTo>
                    <a:pt x="8446942" y="670808"/>
                  </a:lnTo>
                  <a:lnTo>
                    <a:pt x="8482949" y="646541"/>
                  </a:lnTo>
                  <a:lnTo>
                    <a:pt x="8507216" y="610534"/>
                  </a:lnTo>
                  <a:lnTo>
                    <a:pt x="8516112" y="566420"/>
                  </a:lnTo>
                  <a:lnTo>
                    <a:pt x="8516112" y="113283"/>
                  </a:lnTo>
                  <a:lnTo>
                    <a:pt x="8507216" y="69169"/>
                  </a:lnTo>
                  <a:lnTo>
                    <a:pt x="8482949" y="33162"/>
                  </a:lnTo>
                  <a:lnTo>
                    <a:pt x="8446942" y="8895"/>
                  </a:lnTo>
                  <a:lnTo>
                    <a:pt x="84028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3943" y="109728"/>
              <a:ext cx="8516620" cy="680085"/>
            </a:xfrm>
            <a:custGeom>
              <a:avLst/>
              <a:gdLst/>
              <a:ahLst/>
              <a:cxnLst/>
              <a:rect l="l" t="t" r="r" b="b"/>
              <a:pathLst>
                <a:path w="8516620" h="680085">
                  <a:moveTo>
                    <a:pt x="0" y="113283"/>
                  </a:moveTo>
                  <a:lnTo>
                    <a:pt x="8903" y="69169"/>
                  </a:lnTo>
                  <a:lnTo>
                    <a:pt x="33181" y="33162"/>
                  </a:lnTo>
                  <a:lnTo>
                    <a:pt x="69190" y="8895"/>
                  </a:lnTo>
                  <a:lnTo>
                    <a:pt x="113284" y="0"/>
                  </a:lnTo>
                  <a:lnTo>
                    <a:pt x="8402828" y="0"/>
                  </a:lnTo>
                  <a:lnTo>
                    <a:pt x="8446942" y="8895"/>
                  </a:lnTo>
                  <a:lnTo>
                    <a:pt x="8482949" y="33162"/>
                  </a:lnTo>
                  <a:lnTo>
                    <a:pt x="8507216" y="69169"/>
                  </a:lnTo>
                  <a:lnTo>
                    <a:pt x="8516112" y="113283"/>
                  </a:lnTo>
                  <a:lnTo>
                    <a:pt x="8516112" y="566420"/>
                  </a:lnTo>
                  <a:lnTo>
                    <a:pt x="8507216" y="610534"/>
                  </a:lnTo>
                  <a:lnTo>
                    <a:pt x="8482949" y="646541"/>
                  </a:lnTo>
                  <a:lnTo>
                    <a:pt x="8446942" y="670808"/>
                  </a:lnTo>
                  <a:lnTo>
                    <a:pt x="8402828" y="679704"/>
                  </a:lnTo>
                  <a:lnTo>
                    <a:pt x="113284" y="679704"/>
                  </a:lnTo>
                  <a:lnTo>
                    <a:pt x="69190" y="670808"/>
                  </a:lnTo>
                  <a:lnTo>
                    <a:pt x="33181" y="646541"/>
                  </a:lnTo>
                  <a:lnTo>
                    <a:pt x="8903" y="610534"/>
                  </a:lnTo>
                  <a:lnTo>
                    <a:pt x="0" y="566420"/>
                  </a:lnTo>
                  <a:lnTo>
                    <a:pt x="0" y="113283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309365" y="171145"/>
            <a:ext cx="252349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RICOGNIZIONE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38425" y="917524"/>
            <a:ext cx="39433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Registrazione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della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Ricognizione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log80®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784" y="2275310"/>
            <a:ext cx="1671576" cy="28455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6167" y="2212848"/>
            <a:ext cx="6818376" cy="30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15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219" y="4265290"/>
            <a:ext cx="532493" cy="100823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7593" y="164337"/>
            <a:ext cx="8529320" cy="765810"/>
            <a:chOff x="307593" y="164337"/>
            <a:chExt cx="8529320" cy="765810"/>
          </a:xfrm>
        </p:grpSpPr>
        <p:sp>
          <p:nvSpPr>
            <p:cNvPr id="4" name="object 4"/>
            <p:cNvSpPr/>
            <p:nvPr/>
          </p:nvSpPr>
          <p:spPr>
            <a:xfrm>
              <a:off x="313943" y="170687"/>
              <a:ext cx="8516620" cy="753110"/>
            </a:xfrm>
            <a:custGeom>
              <a:avLst/>
              <a:gdLst/>
              <a:ahLst/>
              <a:cxnLst/>
              <a:rect l="l" t="t" r="r" b="b"/>
              <a:pathLst>
                <a:path w="8516620" h="753110">
                  <a:moveTo>
                    <a:pt x="8390636" y="0"/>
                  </a:moveTo>
                  <a:lnTo>
                    <a:pt x="125476" y="0"/>
                  </a:lnTo>
                  <a:lnTo>
                    <a:pt x="76638" y="9854"/>
                  </a:lnTo>
                  <a:lnTo>
                    <a:pt x="36753" y="36734"/>
                  </a:lnTo>
                  <a:lnTo>
                    <a:pt x="9861" y="76616"/>
                  </a:lnTo>
                  <a:lnTo>
                    <a:pt x="0" y="125475"/>
                  </a:lnTo>
                  <a:lnTo>
                    <a:pt x="0" y="627379"/>
                  </a:lnTo>
                  <a:lnTo>
                    <a:pt x="9861" y="676239"/>
                  </a:lnTo>
                  <a:lnTo>
                    <a:pt x="36753" y="716121"/>
                  </a:lnTo>
                  <a:lnTo>
                    <a:pt x="76638" y="743001"/>
                  </a:lnTo>
                  <a:lnTo>
                    <a:pt x="125476" y="752855"/>
                  </a:lnTo>
                  <a:lnTo>
                    <a:pt x="8390636" y="752855"/>
                  </a:lnTo>
                  <a:lnTo>
                    <a:pt x="8439495" y="743001"/>
                  </a:lnTo>
                  <a:lnTo>
                    <a:pt x="8479377" y="716121"/>
                  </a:lnTo>
                  <a:lnTo>
                    <a:pt x="8506257" y="676239"/>
                  </a:lnTo>
                  <a:lnTo>
                    <a:pt x="8516112" y="627379"/>
                  </a:lnTo>
                  <a:lnTo>
                    <a:pt x="8516112" y="125475"/>
                  </a:lnTo>
                  <a:lnTo>
                    <a:pt x="8506257" y="76616"/>
                  </a:lnTo>
                  <a:lnTo>
                    <a:pt x="8479377" y="36734"/>
                  </a:lnTo>
                  <a:lnTo>
                    <a:pt x="8439495" y="9854"/>
                  </a:lnTo>
                  <a:lnTo>
                    <a:pt x="83906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3943" y="170687"/>
              <a:ext cx="8516620" cy="753110"/>
            </a:xfrm>
            <a:custGeom>
              <a:avLst/>
              <a:gdLst/>
              <a:ahLst/>
              <a:cxnLst/>
              <a:rect l="l" t="t" r="r" b="b"/>
              <a:pathLst>
                <a:path w="8516620" h="753110">
                  <a:moveTo>
                    <a:pt x="0" y="125475"/>
                  </a:moveTo>
                  <a:lnTo>
                    <a:pt x="9861" y="76616"/>
                  </a:lnTo>
                  <a:lnTo>
                    <a:pt x="36753" y="36734"/>
                  </a:lnTo>
                  <a:lnTo>
                    <a:pt x="76638" y="9854"/>
                  </a:lnTo>
                  <a:lnTo>
                    <a:pt x="125476" y="0"/>
                  </a:lnTo>
                  <a:lnTo>
                    <a:pt x="8390636" y="0"/>
                  </a:lnTo>
                  <a:lnTo>
                    <a:pt x="8439495" y="9854"/>
                  </a:lnTo>
                  <a:lnTo>
                    <a:pt x="8479377" y="36734"/>
                  </a:lnTo>
                  <a:lnTo>
                    <a:pt x="8506257" y="76616"/>
                  </a:lnTo>
                  <a:lnTo>
                    <a:pt x="8516112" y="125475"/>
                  </a:lnTo>
                  <a:lnTo>
                    <a:pt x="8516112" y="627379"/>
                  </a:lnTo>
                  <a:lnTo>
                    <a:pt x="8506257" y="676239"/>
                  </a:lnTo>
                  <a:lnTo>
                    <a:pt x="8479377" y="716121"/>
                  </a:lnTo>
                  <a:lnTo>
                    <a:pt x="8439495" y="743001"/>
                  </a:lnTo>
                  <a:lnTo>
                    <a:pt x="8390636" y="752855"/>
                  </a:lnTo>
                  <a:lnTo>
                    <a:pt x="125476" y="752855"/>
                  </a:lnTo>
                  <a:lnTo>
                    <a:pt x="76638" y="743001"/>
                  </a:lnTo>
                  <a:lnTo>
                    <a:pt x="36753" y="716121"/>
                  </a:lnTo>
                  <a:lnTo>
                    <a:pt x="9861" y="676239"/>
                  </a:lnTo>
                  <a:lnTo>
                    <a:pt x="0" y="627379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10033" y="325707"/>
            <a:ext cx="58178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chemeClr val="bg1"/>
                </a:solidFill>
                <a:latin typeface="+mn-lt"/>
              </a:rPr>
              <a:t>VALUTAZIONE</a:t>
            </a:r>
            <a:r>
              <a:rPr sz="2800" b="1" spc="-25" dirty="0">
                <a:solidFill>
                  <a:schemeClr val="bg1"/>
                </a:solidFill>
                <a:latin typeface="+mn-lt"/>
              </a:rPr>
              <a:t> </a:t>
            </a:r>
            <a:r>
              <a:rPr sz="2800" b="1" spc="-5" dirty="0">
                <a:solidFill>
                  <a:schemeClr val="bg1"/>
                </a:solidFill>
                <a:latin typeface="+mn-lt"/>
              </a:rPr>
              <a:t>DELLE</a:t>
            </a:r>
            <a:r>
              <a:rPr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+mn-lt"/>
              </a:rPr>
              <a:t>INTERAZIONI</a:t>
            </a:r>
            <a:endParaRPr sz="28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11708" y="1148391"/>
            <a:ext cx="5120697" cy="943916"/>
            <a:chOff x="1475232" y="1091183"/>
            <a:chExt cx="6605015" cy="1179576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4184" y="1129354"/>
              <a:ext cx="2532889" cy="67506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5232" y="1136903"/>
              <a:ext cx="1932432" cy="9814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1303" y="1091183"/>
              <a:ext cx="2218944" cy="117957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46438" y="2120569"/>
            <a:ext cx="1891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Farmaco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oncologico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88783" y="2159183"/>
            <a:ext cx="375475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Prodotti</a:t>
            </a:r>
            <a:r>
              <a:rPr sz="1800" spc="-10" dirty="0">
                <a:latin typeface="Calibri"/>
                <a:cs typeface="Calibri"/>
              </a:rPr>
              <a:t> identificati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tramite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ricognizione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57269" y="2771526"/>
            <a:ext cx="978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Obiettivo: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4137025" y="3208380"/>
            <a:ext cx="4847334" cy="276094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99085" marR="5080" indent="-287020">
              <a:lnSpc>
                <a:spcPct val="100600"/>
              </a:lnSpc>
              <a:spcBef>
                <a:spcPts val="85"/>
              </a:spcBef>
              <a:buChar char="-"/>
              <a:tabLst>
                <a:tab pos="299085" algn="l"/>
                <a:tab pos="299720" algn="l"/>
              </a:tabLst>
            </a:pPr>
            <a:r>
              <a:rPr sz="1800" spc="-5" dirty="0"/>
              <a:t>1G1C:</a:t>
            </a:r>
            <a:r>
              <a:rPr sz="1800" spc="15" dirty="0"/>
              <a:t> </a:t>
            </a:r>
            <a:r>
              <a:rPr sz="1800" spc="-5" dirty="0"/>
              <a:t>Evitare</a:t>
            </a:r>
            <a:r>
              <a:rPr sz="1800" spc="-20" dirty="0"/>
              <a:t> </a:t>
            </a:r>
            <a:r>
              <a:rPr sz="1800" spc="-5" dirty="0"/>
              <a:t>l’insorgenza</a:t>
            </a:r>
            <a:r>
              <a:rPr sz="1800" spc="40" dirty="0"/>
              <a:t> </a:t>
            </a:r>
            <a:r>
              <a:rPr sz="1800" spc="-5" dirty="0"/>
              <a:t>di</a:t>
            </a:r>
            <a:r>
              <a:rPr sz="1800" spc="10" dirty="0"/>
              <a:t> </a:t>
            </a:r>
            <a:r>
              <a:rPr sz="1800" spc="-5" dirty="0"/>
              <a:t>interazioni</a:t>
            </a:r>
            <a:r>
              <a:rPr sz="1800" spc="35" dirty="0"/>
              <a:t> </a:t>
            </a:r>
            <a:r>
              <a:rPr sz="1800" dirty="0"/>
              <a:t>e </a:t>
            </a:r>
            <a:r>
              <a:rPr sz="1800" spc="-395" dirty="0"/>
              <a:t> </a:t>
            </a:r>
            <a:r>
              <a:rPr sz="1800" spc="-15" dirty="0"/>
              <a:t>quindi</a:t>
            </a:r>
            <a:r>
              <a:rPr sz="1800" spc="60" dirty="0"/>
              <a:t> </a:t>
            </a:r>
            <a:r>
              <a:rPr sz="1800" spc="-10" dirty="0"/>
              <a:t>Identificare</a:t>
            </a:r>
            <a:r>
              <a:rPr sz="1800" spc="30" dirty="0"/>
              <a:t> </a:t>
            </a:r>
            <a:r>
              <a:rPr sz="1800" spc="-5" dirty="0"/>
              <a:t>le</a:t>
            </a:r>
            <a:r>
              <a:rPr sz="1800" spc="15" dirty="0"/>
              <a:t> </a:t>
            </a:r>
            <a:r>
              <a:rPr sz="1800" spc="-5" dirty="0"/>
              <a:t>Prescrizioni </a:t>
            </a:r>
            <a:r>
              <a:rPr sz="1800" dirty="0"/>
              <a:t> </a:t>
            </a:r>
            <a:r>
              <a:rPr sz="1800" spc="-5" dirty="0"/>
              <a:t>Potenzialmente</a:t>
            </a:r>
            <a:r>
              <a:rPr sz="1800" spc="30" dirty="0"/>
              <a:t> </a:t>
            </a:r>
            <a:r>
              <a:rPr sz="1800" spc="-5" dirty="0"/>
              <a:t>Inappropriate</a:t>
            </a:r>
            <a:r>
              <a:rPr sz="1800" spc="30" dirty="0"/>
              <a:t> </a:t>
            </a:r>
            <a:r>
              <a:rPr sz="1800" dirty="0"/>
              <a:t>(IPP)</a:t>
            </a:r>
          </a:p>
          <a:p>
            <a:pPr marL="299085" indent="-287020">
              <a:lnSpc>
                <a:spcPts val="2135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5" dirty="0"/>
              <a:t>Cicli</a:t>
            </a:r>
            <a:r>
              <a:rPr sz="1800" spc="5" dirty="0"/>
              <a:t> </a:t>
            </a:r>
            <a:r>
              <a:rPr sz="1800" spc="-5" dirty="0"/>
              <a:t>successivi:</a:t>
            </a:r>
            <a:r>
              <a:rPr sz="1800" spc="10" dirty="0"/>
              <a:t> </a:t>
            </a:r>
            <a:r>
              <a:rPr sz="1800" spc="-5" dirty="0"/>
              <a:t>correlare</a:t>
            </a:r>
            <a:r>
              <a:rPr sz="1800" dirty="0"/>
              <a:t> </a:t>
            </a:r>
            <a:r>
              <a:rPr sz="1800" spc="-10" dirty="0"/>
              <a:t>eventuali</a:t>
            </a:r>
            <a:r>
              <a:rPr sz="1800" spc="50" dirty="0"/>
              <a:t> </a:t>
            </a:r>
            <a:r>
              <a:rPr sz="1800" spc="-5" dirty="0"/>
              <a:t>eventi</a:t>
            </a:r>
          </a:p>
          <a:p>
            <a:pPr marL="299085">
              <a:lnSpc>
                <a:spcPts val="2150"/>
              </a:lnSpc>
              <a:spcBef>
                <a:spcPts val="25"/>
              </a:spcBef>
            </a:pPr>
            <a:r>
              <a:rPr sz="1800" spc="-5" dirty="0"/>
              <a:t>avversi </a:t>
            </a:r>
            <a:r>
              <a:rPr sz="1800" dirty="0"/>
              <a:t>ad</a:t>
            </a:r>
            <a:r>
              <a:rPr sz="1800" spc="-30" dirty="0"/>
              <a:t> </a:t>
            </a:r>
            <a:r>
              <a:rPr sz="1800" spc="-5" dirty="0"/>
              <a:t>interazioni</a:t>
            </a:r>
          </a:p>
          <a:p>
            <a:pPr marL="299085" indent="-287020">
              <a:lnSpc>
                <a:spcPts val="215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5" dirty="0" err="1"/>
              <a:t>Deprescrizione</a:t>
            </a:r>
            <a:endParaRPr lang="it-IT" sz="1800" spc="-5" dirty="0"/>
          </a:p>
          <a:p>
            <a:pPr marL="299085" indent="-287020">
              <a:lnSpc>
                <a:spcPts val="2150"/>
              </a:lnSpc>
              <a:buChar char="-"/>
              <a:tabLst>
                <a:tab pos="299085" algn="l"/>
                <a:tab pos="299720" algn="l"/>
              </a:tabLst>
            </a:pPr>
            <a:endParaRPr lang="it-IT" sz="1800" spc="-5" dirty="0"/>
          </a:p>
          <a:p>
            <a:pPr marL="299085" indent="-287020">
              <a:lnSpc>
                <a:spcPts val="2150"/>
              </a:lnSpc>
              <a:buChar char="-"/>
              <a:tabLst>
                <a:tab pos="299085" algn="l"/>
                <a:tab pos="299720" algn="l"/>
              </a:tabLst>
            </a:pPr>
            <a:endParaRPr sz="1800" spc="-5" dirty="0"/>
          </a:p>
        </p:txBody>
      </p:sp>
      <p:sp>
        <p:nvSpPr>
          <p:cNvPr id="15" name="object 15"/>
          <p:cNvSpPr txBox="1"/>
          <p:nvPr/>
        </p:nvSpPr>
        <p:spPr>
          <a:xfrm>
            <a:off x="4057269" y="5244292"/>
            <a:ext cx="32480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 err="1">
                <a:latin typeface="Calibri"/>
                <a:cs typeface="Calibri"/>
              </a:rPr>
              <a:t>Metodi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di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analisi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delle </a:t>
            </a:r>
            <a:r>
              <a:rPr sz="1800" b="1" spc="-5" dirty="0">
                <a:latin typeface="Calibri"/>
                <a:cs typeface="Calibri"/>
              </a:rPr>
              <a:t>interazioni: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1247" y="5615262"/>
            <a:ext cx="4992753" cy="846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ts val="2150"/>
              </a:lnSpc>
              <a:spcBef>
                <a:spcPts val="100"/>
              </a:spcBef>
              <a:buChar char="-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Schede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 Interazione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(Progetto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POEM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FV)</a:t>
            </a:r>
            <a:endParaRPr sz="1800" dirty="0">
              <a:latin typeface="Calibri"/>
              <a:cs typeface="Calibri"/>
            </a:endParaRPr>
          </a:p>
          <a:p>
            <a:pPr marL="299085" marR="5080" indent="-287020">
              <a:lnSpc>
                <a:spcPts val="2180"/>
              </a:lnSpc>
              <a:spcBef>
                <a:spcPts val="45"/>
              </a:spcBef>
              <a:buChar char="-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Banche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dati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(es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Uptodate®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Lexicomp,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Terap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ecc)</a:t>
            </a:r>
          </a:p>
          <a:p>
            <a:pPr marL="299085" indent="-287020">
              <a:lnSpc>
                <a:spcPts val="209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Libro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interazioni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fitoterapici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4024" y="2676144"/>
            <a:ext cx="1271270" cy="680085"/>
          </a:xfrm>
          <a:prstGeom prst="rect">
            <a:avLst/>
          </a:prstGeom>
          <a:solidFill>
            <a:srgbClr val="4471C4"/>
          </a:solidFill>
          <a:ln w="12700">
            <a:solidFill>
              <a:srgbClr val="30528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5621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INFORMAZIONI</a:t>
            </a:r>
            <a:endParaRPr sz="1200">
              <a:latin typeface="Calibri"/>
              <a:cs typeface="Calibri"/>
            </a:endParaRPr>
          </a:p>
          <a:p>
            <a:pPr marL="17462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RICOGNIZIONE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4024" y="3773423"/>
            <a:ext cx="1271270" cy="680085"/>
          </a:xfrm>
          <a:prstGeom prst="rect">
            <a:avLst/>
          </a:prstGeom>
          <a:solidFill>
            <a:srgbClr val="4471C4"/>
          </a:solidFill>
          <a:ln w="12700">
            <a:solidFill>
              <a:srgbClr val="30528F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10489" marR="103505" algn="ctr">
              <a:lnSpc>
                <a:spcPct val="100000"/>
              </a:lnSpc>
              <a:spcBef>
                <a:spcPts val="95"/>
              </a:spcBef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RAS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CARTELLA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(LIMBO)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346961" y="3443985"/>
            <a:ext cx="500380" cy="1280795"/>
            <a:chOff x="1346961" y="3443985"/>
            <a:chExt cx="500380" cy="1280795"/>
          </a:xfrm>
        </p:grpSpPr>
        <p:sp>
          <p:nvSpPr>
            <p:cNvPr id="20" name="object 20"/>
            <p:cNvSpPr/>
            <p:nvPr/>
          </p:nvSpPr>
          <p:spPr>
            <a:xfrm>
              <a:off x="1371599" y="3450335"/>
              <a:ext cx="469900" cy="186055"/>
            </a:xfrm>
            <a:custGeom>
              <a:avLst/>
              <a:gdLst/>
              <a:ahLst/>
              <a:cxnLst/>
              <a:rect l="l" t="t" r="r" b="b"/>
              <a:pathLst>
                <a:path w="469900" h="186054">
                  <a:moveTo>
                    <a:pt x="352044" y="0"/>
                  </a:moveTo>
                  <a:lnTo>
                    <a:pt x="117347" y="0"/>
                  </a:lnTo>
                  <a:lnTo>
                    <a:pt x="117347" y="92963"/>
                  </a:lnTo>
                  <a:lnTo>
                    <a:pt x="0" y="92963"/>
                  </a:lnTo>
                  <a:lnTo>
                    <a:pt x="234696" y="185927"/>
                  </a:lnTo>
                  <a:lnTo>
                    <a:pt x="469392" y="92963"/>
                  </a:lnTo>
                  <a:lnTo>
                    <a:pt x="352044" y="92963"/>
                  </a:lnTo>
                  <a:lnTo>
                    <a:pt x="3520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71599" y="3450335"/>
              <a:ext cx="469900" cy="186055"/>
            </a:xfrm>
            <a:custGeom>
              <a:avLst/>
              <a:gdLst/>
              <a:ahLst/>
              <a:cxnLst/>
              <a:rect l="l" t="t" r="r" b="b"/>
              <a:pathLst>
                <a:path w="469900" h="186054">
                  <a:moveTo>
                    <a:pt x="0" y="92963"/>
                  </a:moveTo>
                  <a:lnTo>
                    <a:pt x="117347" y="92963"/>
                  </a:lnTo>
                  <a:lnTo>
                    <a:pt x="117347" y="0"/>
                  </a:lnTo>
                  <a:lnTo>
                    <a:pt x="352044" y="0"/>
                  </a:lnTo>
                  <a:lnTo>
                    <a:pt x="352044" y="92963"/>
                  </a:lnTo>
                  <a:lnTo>
                    <a:pt x="469392" y="92963"/>
                  </a:lnTo>
                  <a:lnTo>
                    <a:pt x="234696" y="185927"/>
                  </a:lnTo>
                  <a:lnTo>
                    <a:pt x="0" y="92963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53311" y="4532375"/>
              <a:ext cx="472440" cy="186055"/>
            </a:xfrm>
            <a:custGeom>
              <a:avLst/>
              <a:gdLst/>
              <a:ahLst/>
              <a:cxnLst/>
              <a:rect l="l" t="t" r="r" b="b"/>
              <a:pathLst>
                <a:path w="472439" h="186054">
                  <a:moveTo>
                    <a:pt x="354330" y="0"/>
                  </a:moveTo>
                  <a:lnTo>
                    <a:pt x="118109" y="0"/>
                  </a:lnTo>
                  <a:lnTo>
                    <a:pt x="118109" y="92963"/>
                  </a:lnTo>
                  <a:lnTo>
                    <a:pt x="0" y="92963"/>
                  </a:lnTo>
                  <a:lnTo>
                    <a:pt x="236219" y="185928"/>
                  </a:lnTo>
                  <a:lnTo>
                    <a:pt x="472439" y="92963"/>
                  </a:lnTo>
                  <a:lnTo>
                    <a:pt x="354330" y="92963"/>
                  </a:lnTo>
                  <a:lnTo>
                    <a:pt x="35433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53311" y="4532375"/>
              <a:ext cx="472440" cy="186055"/>
            </a:xfrm>
            <a:custGeom>
              <a:avLst/>
              <a:gdLst/>
              <a:ahLst/>
              <a:cxnLst/>
              <a:rect l="l" t="t" r="r" b="b"/>
              <a:pathLst>
                <a:path w="472439" h="186054">
                  <a:moveTo>
                    <a:pt x="0" y="92963"/>
                  </a:moveTo>
                  <a:lnTo>
                    <a:pt x="118109" y="92963"/>
                  </a:lnTo>
                  <a:lnTo>
                    <a:pt x="118109" y="0"/>
                  </a:lnTo>
                  <a:lnTo>
                    <a:pt x="354330" y="0"/>
                  </a:lnTo>
                  <a:lnTo>
                    <a:pt x="354330" y="92963"/>
                  </a:lnTo>
                  <a:lnTo>
                    <a:pt x="472439" y="92963"/>
                  </a:lnTo>
                  <a:lnTo>
                    <a:pt x="236219" y="185928"/>
                  </a:lnTo>
                  <a:lnTo>
                    <a:pt x="0" y="92963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54024" y="4870703"/>
            <a:ext cx="1271270" cy="680085"/>
          </a:xfrm>
          <a:prstGeom prst="rect">
            <a:avLst/>
          </a:prstGeom>
          <a:solidFill>
            <a:srgbClr val="4471C4"/>
          </a:solidFill>
          <a:ln w="12700">
            <a:solidFill>
              <a:srgbClr val="30528F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22555" marR="118745" algn="ctr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LUT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MEDICO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(ANAMNESI)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4024" y="6013703"/>
            <a:ext cx="1271270" cy="676910"/>
          </a:xfrm>
          <a:prstGeom prst="rect">
            <a:avLst/>
          </a:prstGeom>
          <a:solidFill>
            <a:srgbClr val="4471C4"/>
          </a:solidFill>
          <a:ln w="12700">
            <a:solidFill>
              <a:srgbClr val="30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8905">
              <a:lnSpc>
                <a:spcPct val="100000"/>
              </a:lnSpc>
              <a:spcBef>
                <a:spcPts val="69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RICONCILIAZIONE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365250" y="5742178"/>
            <a:ext cx="482600" cy="198755"/>
            <a:chOff x="1365250" y="5742178"/>
            <a:chExt cx="482600" cy="198755"/>
          </a:xfrm>
        </p:grpSpPr>
        <p:sp>
          <p:nvSpPr>
            <p:cNvPr id="27" name="object 27"/>
            <p:cNvSpPr/>
            <p:nvPr/>
          </p:nvSpPr>
          <p:spPr>
            <a:xfrm>
              <a:off x="1371600" y="5748528"/>
              <a:ext cx="469900" cy="186055"/>
            </a:xfrm>
            <a:custGeom>
              <a:avLst/>
              <a:gdLst/>
              <a:ahLst/>
              <a:cxnLst/>
              <a:rect l="l" t="t" r="r" b="b"/>
              <a:pathLst>
                <a:path w="469900" h="186054">
                  <a:moveTo>
                    <a:pt x="352044" y="0"/>
                  </a:moveTo>
                  <a:lnTo>
                    <a:pt x="117347" y="0"/>
                  </a:lnTo>
                  <a:lnTo>
                    <a:pt x="117347" y="92964"/>
                  </a:lnTo>
                  <a:lnTo>
                    <a:pt x="0" y="92964"/>
                  </a:lnTo>
                  <a:lnTo>
                    <a:pt x="234696" y="185928"/>
                  </a:lnTo>
                  <a:lnTo>
                    <a:pt x="469392" y="92964"/>
                  </a:lnTo>
                  <a:lnTo>
                    <a:pt x="352044" y="92964"/>
                  </a:lnTo>
                  <a:lnTo>
                    <a:pt x="3520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71600" y="5748528"/>
              <a:ext cx="469900" cy="186055"/>
            </a:xfrm>
            <a:custGeom>
              <a:avLst/>
              <a:gdLst/>
              <a:ahLst/>
              <a:cxnLst/>
              <a:rect l="l" t="t" r="r" b="b"/>
              <a:pathLst>
                <a:path w="469900" h="186054">
                  <a:moveTo>
                    <a:pt x="0" y="92964"/>
                  </a:moveTo>
                  <a:lnTo>
                    <a:pt x="117347" y="92964"/>
                  </a:lnTo>
                  <a:lnTo>
                    <a:pt x="117347" y="0"/>
                  </a:lnTo>
                  <a:lnTo>
                    <a:pt x="352044" y="0"/>
                  </a:lnTo>
                  <a:lnTo>
                    <a:pt x="352044" y="92964"/>
                  </a:lnTo>
                  <a:lnTo>
                    <a:pt x="469392" y="92964"/>
                  </a:lnTo>
                  <a:lnTo>
                    <a:pt x="234696" y="185928"/>
                  </a:lnTo>
                  <a:lnTo>
                    <a:pt x="0" y="92964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717804" y="3698747"/>
            <a:ext cx="1755775" cy="1945005"/>
          </a:xfrm>
          <a:custGeom>
            <a:avLst/>
            <a:gdLst/>
            <a:ahLst/>
            <a:cxnLst/>
            <a:rect l="l" t="t" r="r" b="b"/>
            <a:pathLst>
              <a:path w="1755775" h="1945004">
                <a:moveTo>
                  <a:pt x="0" y="292607"/>
                </a:moveTo>
                <a:lnTo>
                  <a:pt x="3829" y="245159"/>
                </a:lnTo>
                <a:lnTo>
                  <a:pt x="14918" y="200143"/>
                </a:lnTo>
                <a:lnTo>
                  <a:pt x="32662" y="158163"/>
                </a:lnTo>
                <a:lnTo>
                  <a:pt x="56459" y="119822"/>
                </a:lnTo>
                <a:lnTo>
                  <a:pt x="85707" y="85725"/>
                </a:lnTo>
                <a:lnTo>
                  <a:pt x="119803" y="56473"/>
                </a:lnTo>
                <a:lnTo>
                  <a:pt x="158145" y="32671"/>
                </a:lnTo>
                <a:lnTo>
                  <a:pt x="200130" y="14923"/>
                </a:lnTo>
                <a:lnTo>
                  <a:pt x="245156" y="3831"/>
                </a:lnTo>
                <a:lnTo>
                  <a:pt x="292620" y="0"/>
                </a:lnTo>
                <a:lnTo>
                  <a:pt x="1463039" y="0"/>
                </a:lnTo>
                <a:lnTo>
                  <a:pt x="1510488" y="3831"/>
                </a:lnTo>
                <a:lnTo>
                  <a:pt x="1555504" y="14923"/>
                </a:lnTo>
                <a:lnTo>
                  <a:pt x="1597484" y="32671"/>
                </a:lnTo>
                <a:lnTo>
                  <a:pt x="1635825" y="56473"/>
                </a:lnTo>
                <a:lnTo>
                  <a:pt x="1669922" y="85724"/>
                </a:lnTo>
                <a:lnTo>
                  <a:pt x="1699174" y="119822"/>
                </a:lnTo>
                <a:lnTo>
                  <a:pt x="1722976" y="158163"/>
                </a:lnTo>
                <a:lnTo>
                  <a:pt x="1740724" y="200143"/>
                </a:lnTo>
                <a:lnTo>
                  <a:pt x="1751816" y="245159"/>
                </a:lnTo>
                <a:lnTo>
                  <a:pt x="1755647" y="292607"/>
                </a:lnTo>
                <a:lnTo>
                  <a:pt x="1755647" y="1652015"/>
                </a:lnTo>
                <a:lnTo>
                  <a:pt x="1751816" y="1699464"/>
                </a:lnTo>
                <a:lnTo>
                  <a:pt x="1740724" y="1744480"/>
                </a:lnTo>
                <a:lnTo>
                  <a:pt x="1722976" y="1786460"/>
                </a:lnTo>
                <a:lnTo>
                  <a:pt x="1699174" y="1824801"/>
                </a:lnTo>
                <a:lnTo>
                  <a:pt x="1669923" y="1858899"/>
                </a:lnTo>
                <a:lnTo>
                  <a:pt x="1635825" y="1888150"/>
                </a:lnTo>
                <a:lnTo>
                  <a:pt x="1597484" y="1911952"/>
                </a:lnTo>
                <a:lnTo>
                  <a:pt x="1555504" y="1929700"/>
                </a:lnTo>
                <a:lnTo>
                  <a:pt x="1510488" y="1940792"/>
                </a:lnTo>
                <a:lnTo>
                  <a:pt x="1463039" y="1944624"/>
                </a:lnTo>
                <a:lnTo>
                  <a:pt x="292620" y="1944624"/>
                </a:lnTo>
                <a:lnTo>
                  <a:pt x="245156" y="1940792"/>
                </a:lnTo>
                <a:lnTo>
                  <a:pt x="200130" y="1929700"/>
                </a:lnTo>
                <a:lnTo>
                  <a:pt x="158145" y="1911952"/>
                </a:lnTo>
                <a:lnTo>
                  <a:pt x="119803" y="1888150"/>
                </a:lnTo>
                <a:lnTo>
                  <a:pt x="85707" y="1858898"/>
                </a:lnTo>
                <a:lnTo>
                  <a:pt x="56459" y="1824801"/>
                </a:lnTo>
                <a:lnTo>
                  <a:pt x="32662" y="1786460"/>
                </a:lnTo>
                <a:lnTo>
                  <a:pt x="14918" y="1744480"/>
                </a:lnTo>
                <a:lnTo>
                  <a:pt x="3829" y="1699464"/>
                </a:lnTo>
                <a:lnTo>
                  <a:pt x="0" y="1652015"/>
                </a:lnTo>
                <a:lnTo>
                  <a:pt x="0" y="292607"/>
                </a:lnTo>
                <a:close/>
              </a:path>
            </a:pathLst>
          </a:custGeom>
          <a:ln w="38100">
            <a:solidFill>
              <a:srgbClr val="30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2548127" y="3959352"/>
            <a:ext cx="1125220" cy="1558290"/>
            <a:chOff x="2548127" y="3959352"/>
            <a:chExt cx="1125220" cy="1558290"/>
          </a:xfrm>
        </p:grpSpPr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8127" y="3959352"/>
              <a:ext cx="1124712" cy="99060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618231" y="4910328"/>
              <a:ext cx="563880" cy="600710"/>
            </a:xfrm>
            <a:custGeom>
              <a:avLst/>
              <a:gdLst/>
              <a:ahLst/>
              <a:cxnLst/>
              <a:rect l="l" t="t" r="r" b="b"/>
              <a:pathLst>
                <a:path w="563880" h="600710">
                  <a:moveTo>
                    <a:pt x="563880" y="0"/>
                  </a:moveTo>
                  <a:lnTo>
                    <a:pt x="422910" y="0"/>
                  </a:lnTo>
                  <a:lnTo>
                    <a:pt x="422910" y="283210"/>
                  </a:lnTo>
                  <a:lnTo>
                    <a:pt x="414595" y="324385"/>
                  </a:lnTo>
                  <a:lnTo>
                    <a:pt x="391922" y="358013"/>
                  </a:lnTo>
                  <a:lnTo>
                    <a:pt x="358294" y="380686"/>
                  </a:lnTo>
                  <a:lnTo>
                    <a:pt x="317119" y="389001"/>
                  </a:lnTo>
                  <a:lnTo>
                    <a:pt x="140969" y="389001"/>
                  </a:lnTo>
                  <a:lnTo>
                    <a:pt x="140969" y="318516"/>
                  </a:lnTo>
                  <a:lnTo>
                    <a:pt x="0" y="459486"/>
                  </a:lnTo>
                  <a:lnTo>
                    <a:pt x="140969" y="600456"/>
                  </a:lnTo>
                  <a:lnTo>
                    <a:pt x="140969" y="529971"/>
                  </a:lnTo>
                  <a:lnTo>
                    <a:pt x="317119" y="529971"/>
                  </a:lnTo>
                  <a:lnTo>
                    <a:pt x="366846" y="524957"/>
                  </a:lnTo>
                  <a:lnTo>
                    <a:pt x="413164" y="510577"/>
                  </a:lnTo>
                  <a:lnTo>
                    <a:pt x="455080" y="487825"/>
                  </a:lnTo>
                  <a:lnTo>
                    <a:pt x="491601" y="457692"/>
                  </a:lnTo>
                  <a:lnTo>
                    <a:pt x="521734" y="421171"/>
                  </a:lnTo>
                  <a:lnTo>
                    <a:pt x="544486" y="379255"/>
                  </a:lnTo>
                  <a:lnTo>
                    <a:pt x="558866" y="332937"/>
                  </a:lnTo>
                  <a:lnTo>
                    <a:pt x="563880" y="283210"/>
                  </a:lnTo>
                  <a:lnTo>
                    <a:pt x="5638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18231" y="4910328"/>
              <a:ext cx="563880" cy="600710"/>
            </a:xfrm>
            <a:custGeom>
              <a:avLst/>
              <a:gdLst/>
              <a:ahLst/>
              <a:cxnLst/>
              <a:rect l="l" t="t" r="r" b="b"/>
              <a:pathLst>
                <a:path w="563880" h="600710">
                  <a:moveTo>
                    <a:pt x="563880" y="0"/>
                  </a:moveTo>
                  <a:lnTo>
                    <a:pt x="563880" y="283210"/>
                  </a:lnTo>
                  <a:lnTo>
                    <a:pt x="558866" y="332937"/>
                  </a:lnTo>
                  <a:lnTo>
                    <a:pt x="544486" y="379255"/>
                  </a:lnTo>
                  <a:lnTo>
                    <a:pt x="521734" y="421171"/>
                  </a:lnTo>
                  <a:lnTo>
                    <a:pt x="491601" y="457692"/>
                  </a:lnTo>
                  <a:lnTo>
                    <a:pt x="455080" y="487825"/>
                  </a:lnTo>
                  <a:lnTo>
                    <a:pt x="413164" y="510577"/>
                  </a:lnTo>
                  <a:lnTo>
                    <a:pt x="366846" y="524957"/>
                  </a:lnTo>
                  <a:lnTo>
                    <a:pt x="317119" y="529971"/>
                  </a:lnTo>
                  <a:lnTo>
                    <a:pt x="140969" y="529971"/>
                  </a:lnTo>
                  <a:lnTo>
                    <a:pt x="140969" y="600456"/>
                  </a:lnTo>
                  <a:lnTo>
                    <a:pt x="0" y="459486"/>
                  </a:lnTo>
                  <a:lnTo>
                    <a:pt x="140969" y="318516"/>
                  </a:lnTo>
                  <a:lnTo>
                    <a:pt x="140969" y="389001"/>
                  </a:lnTo>
                  <a:lnTo>
                    <a:pt x="317119" y="389001"/>
                  </a:lnTo>
                  <a:lnTo>
                    <a:pt x="358294" y="380686"/>
                  </a:lnTo>
                  <a:lnTo>
                    <a:pt x="391922" y="358013"/>
                  </a:lnTo>
                  <a:lnTo>
                    <a:pt x="414595" y="324385"/>
                  </a:lnTo>
                  <a:lnTo>
                    <a:pt x="422910" y="283210"/>
                  </a:lnTo>
                  <a:lnTo>
                    <a:pt x="422910" y="0"/>
                  </a:lnTo>
                  <a:lnTo>
                    <a:pt x="563880" y="0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166617" y="5292674"/>
            <a:ext cx="4362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Mail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48127" y="2676144"/>
            <a:ext cx="1268095" cy="680085"/>
          </a:xfrm>
          <a:prstGeom prst="rect">
            <a:avLst/>
          </a:prstGeom>
          <a:solidFill>
            <a:srgbClr val="4471C4"/>
          </a:solidFill>
          <a:ln w="12700">
            <a:solidFill>
              <a:srgbClr val="30528F"/>
            </a:solidFill>
          </a:ln>
        </p:spPr>
        <p:txBody>
          <a:bodyPr vert="horz" wrap="square" lIns="0" tIns="831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ANALISI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INTERAZIONI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953257" y="3447034"/>
            <a:ext cx="314960" cy="521970"/>
            <a:chOff x="2953257" y="3447034"/>
            <a:chExt cx="314960" cy="521970"/>
          </a:xfrm>
        </p:grpSpPr>
        <p:sp>
          <p:nvSpPr>
            <p:cNvPr id="37" name="object 37"/>
            <p:cNvSpPr/>
            <p:nvPr/>
          </p:nvSpPr>
          <p:spPr>
            <a:xfrm>
              <a:off x="2959607" y="3453384"/>
              <a:ext cx="302260" cy="509270"/>
            </a:xfrm>
            <a:custGeom>
              <a:avLst/>
              <a:gdLst/>
              <a:ahLst/>
              <a:cxnLst/>
              <a:rect l="l" t="t" r="r" b="b"/>
              <a:pathLst>
                <a:path w="302260" h="509270">
                  <a:moveTo>
                    <a:pt x="226314" y="0"/>
                  </a:moveTo>
                  <a:lnTo>
                    <a:pt x="75437" y="0"/>
                  </a:lnTo>
                  <a:lnTo>
                    <a:pt x="75437" y="358139"/>
                  </a:lnTo>
                  <a:lnTo>
                    <a:pt x="0" y="358139"/>
                  </a:lnTo>
                  <a:lnTo>
                    <a:pt x="150875" y="509015"/>
                  </a:lnTo>
                  <a:lnTo>
                    <a:pt x="301752" y="358139"/>
                  </a:lnTo>
                  <a:lnTo>
                    <a:pt x="226314" y="358139"/>
                  </a:lnTo>
                  <a:lnTo>
                    <a:pt x="22631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59607" y="3453384"/>
              <a:ext cx="302260" cy="509270"/>
            </a:xfrm>
            <a:custGeom>
              <a:avLst/>
              <a:gdLst/>
              <a:ahLst/>
              <a:cxnLst/>
              <a:rect l="l" t="t" r="r" b="b"/>
              <a:pathLst>
                <a:path w="302260" h="509270">
                  <a:moveTo>
                    <a:pt x="0" y="358139"/>
                  </a:moveTo>
                  <a:lnTo>
                    <a:pt x="75437" y="358139"/>
                  </a:lnTo>
                  <a:lnTo>
                    <a:pt x="75437" y="0"/>
                  </a:lnTo>
                  <a:lnTo>
                    <a:pt x="226314" y="0"/>
                  </a:lnTo>
                  <a:lnTo>
                    <a:pt x="226314" y="358139"/>
                  </a:lnTo>
                  <a:lnTo>
                    <a:pt x="301752" y="358139"/>
                  </a:lnTo>
                  <a:lnTo>
                    <a:pt x="150875" y="509015"/>
                  </a:lnTo>
                  <a:lnTo>
                    <a:pt x="0" y="358139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762504" y="4173677"/>
            <a:ext cx="6896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IO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305777" y="2755577"/>
            <a:ext cx="198755" cy="482600"/>
            <a:chOff x="2279650" y="2761233"/>
            <a:chExt cx="198755" cy="482600"/>
          </a:xfrm>
        </p:grpSpPr>
        <p:sp>
          <p:nvSpPr>
            <p:cNvPr id="41" name="object 41"/>
            <p:cNvSpPr/>
            <p:nvPr/>
          </p:nvSpPr>
          <p:spPr>
            <a:xfrm>
              <a:off x="2286000" y="2767583"/>
              <a:ext cx="186055" cy="469900"/>
            </a:xfrm>
            <a:custGeom>
              <a:avLst/>
              <a:gdLst/>
              <a:ahLst/>
              <a:cxnLst/>
              <a:rect l="l" t="t" r="r" b="b"/>
              <a:pathLst>
                <a:path w="186055" h="469900">
                  <a:moveTo>
                    <a:pt x="92963" y="0"/>
                  </a:moveTo>
                  <a:lnTo>
                    <a:pt x="92963" y="117348"/>
                  </a:lnTo>
                  <a:lnTo>
                    <a:pt x="0" y="117348"/>
                  </a:lnTo>
                  <a:lnTo>
                    <a:pt x="0" y="352043"/>
                  </a:lnTo>
                  <a:lnTo>
                    <a:pt x="92963" y="352043"/>
                  </a:lnTo>
                  <a:lnTo>
                    <a:pt x="92963" y="469391"/>
                  </a:lnTo>
                  <a:lnTo>
                    <a:pt x="185927" y="234695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86000" y="2767583"/>
              <a:ext cx="186055" cy="469900"/>
            </a:xfrm>
            <a:custGeom>
              <a:avLst/>
              <a:gdLst/>
              <a:ahLst/>
              <a:cxnLst/>
              <a:rect l="l" t="t" r="r" b="b"/>
              <a:pathLst>
                <a:path w="186055" h="469900">
                  <a:moveTo>
                    <a:pt x="92963" y="469391"/>
                  </a:moveTo>
                  <a:lnTo>
                    <a:pt x="92963" y="352043"/>
                  </a:lnTo>
                  <a:lnTo>
                    <a:pt x="0" y="352043"/>
                  </a:lnTo>
                  <a:lnTo>
                    <a:pt x="0" y="117348"/>
                  </a:lnTo>
                  <a:lnTo>
                    <a:pt x="92963" y="117348"/>
                  </a:lnTo>
                  <a:lnTo>
                    <a:pt x="92963" y="0"/>
                  </a:lnTo>
                  <a:lnTo>
                    <a:pt x="185927" y="234695"/>
                  </a:lnTo>
                  <a:lnTo>
                    <a:pt x="92963" y="469391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2517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6296" y="2209800"/>
            <a:ext cx="5785104" cy="269138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84661" y="771703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</a:rPr>
              <a:t>La comunicazione tra farmacista e paziente: l’esperienza del </a:t>
            </a:r>
            <a:r>
              <a:rPr lang="it-IT" sz="3200" b="1" i="1" dirty="0" err="1">
                <a:solidFill>
                  <a:srgbClr val="002060"/>
                </a:solidFill>
              </a:rPr>
              <a:t>counselling</a:t>
            </a:r>
            <a:r>
              <a:rPr lang="it-IT" sz="3200" b="1" dirty="0">
                <a:solidFill>
                  <a:srgbClr val="002060"/>
                </a:solidFill>
              </a:rPr>
              <a:t> oncologico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548105" y="5212185"/>
            <a:ext cx="30684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tx2">
                    <a:lumMod val="50000"/>
                  </a:schemeClr>
                </a:solidFill>
              </a:rPr>
              <a:t>Dott.ssa Crudi Laura</a:t>
            </a:r>
          </a:p>
          <a:p>
            <a:r>
              <a:rPr lang="it-IT" sz="1100" dirty="0">
                <a:solidFill>
                  <a:schemeClr val="tx2">
                    <a:lumMod val="50000"/>
                  </a:schemeClr>
                </a:solidFill>
              </a:rPr>
              <a:t>Farmacista Dirigente – IRST IRCCS «Dino Amadori»</a:t>
            </a:r>
          </a:p>
        </p:txBody>
      </p:sp>
      <p:pic>
        <p:nvPicPr>
          <p:cNvPr id="1026" name="Picture 2" descr="LOGO-IRST-storico-Dino-Amado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52" y="5168161"/>
            <a:ext cx="1015540" cy="52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OGO-RER-Dino-Amado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11" y="5245437"/>
            <a:ext cx="1988369" cy="44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104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4715" y="2509999"/>
            <a:ext cx="7440295" cy="3537585"/>
            <a:chOff x="804715" y="2509999"/>
            <a:chExt cx="7440295" cy="35375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4715" y="2509999"/>
              <a:ext cx="7440124" cy="210302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00327" y="4846319"/>
              <a:ext cx="1710055" cy="1195070"/>
            </a:xfrm>
            <a:custGeom>
              <a:avLst/>
              <a:gdLst/>
              <a:ahLst/>
              <a:cxnLst/>
              <a:rect l="l" t="t" r="r" b="b"/>
              <a:pathLst>
                <a:path w="1710055" h="1195070">
                  <a:moveTo>
                    <a:pt x="1709927" y="0"/>
                  </a:moveTo>
                  <a:lnTo>
                    <a:pt x="0" y="0"/>
                  </a:lnTo>
                  <a:lnTo>
                    <a:pt x="0" y="1194815"/>
                  </a:lnTo>
                  <a:lnTo>
                    <a:pt x="1709927" y="1194815"/>
                  </a:lnTo>
                  <a:lnTo>
                    <a:pt x="17099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00327" y="4846319"/>
              <a:ext cx="1710055" cy="1195070"/>
            </a:xfrm>
            <a:custGeom>
              <a:avLst/>
              <a:gdLst/>
              <a:ahLst/>
              <a:cxnLst/>
              <a:rect l="l" t="t" r="r" b="b"/>
              <a:pathLst>
                <a:path w="1710055" h="1195070">
                  <a:moveTo>
                    <a:pt x="0" y="1194815"/>
                  </a:moveTo>
                  <a:lnTo>
                    <a:pt x="1709927" y="1194815"/>
                  </a:lnTo>
                  <a:lnTo>
                    <a:pt x="1709927" y="0"/>
                  </a:lnTo>
                  <a:lnTo>
                    <a:pt x="0" y="0"/>
                  </a:lnTo>
                  <a:lnTo>
                    <a:pt x="0" y="119481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51632" y="1188719"/>
            <a:ext cx="1268095" cy="680085"/>
          </a:xfrm>
          <a:prstGeom prst="rect">
            <a:avLst/>
          </a:prstGeom>
          <a:solidFill>
            <a:srgbClr val="4471C4"/>
          </a:solidFill>
          <a:ln w="12700">
            <a:solidFill>
              <a:srgbClr val="30528F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165100" marR="132715" indent="-2159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NF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NI 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RICOGNIZIONE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6677" y="4861686"/>
            <a:ext cx="1586865" cy="1181100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20193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RICONCILIAZIONE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80759" y="1152144"/>
            <a:ext cx="1271270" cy="680085"/>
          </a:xfrm>
          <a:prstGeom prst="rect">
            <a:avLst/>
          </a:prstGeom>
          <a:solidFill>
            <a:srgbClr val="4471C4"/>
          </a:solidFill>
          <a:ln w="12700">
            <a:solidFill>
              <a:srgbClr val="30528F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 marL="158750" marR="149860" indent="188595">
              <a:lnSpc>
                <a:spcPct val="100000"/>
              </a:lnSpc>
              <a:spcBef>
                <a:spcPts val="91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ANALISI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AZ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60138" y="1319530"/>
            <a:ext cx="1280795" cy="278130"/>
            <a:chOff x="4660138" y="1319530"/>
            <a:chExt cx="1280795" cy="278130"/>
          </a:xfrm>
        </p:grpSpPr>
        <p:sp>
          <p:nvSpPr>
            <p:cNvPr id="10" name="object 10"/>
            <p:cNvSpPr/>
            <p:nvPr/>
          </p:nvSpPr>
          <p:spPr>
            <a:xfrm>
              <a:off x="4666488" y="1325880"/>
              <a:ext cx="1268095" cy="265430"/>
            </a:xfrm>
            <a:custGeom>
              <a:avLst/>
              <a:gdLst/>
              <a:ahLst/>
              <a:cxnLst/>
              <a:rect l="l" t="t" r="r" b="b"/>
              <a:pathLst>
                <a:path w="1268095" h="265430">
                  <a:moveTo>
                    <a:pt x="1135379" y="0"/>
                  </a:moveTo>
                  <a:lnTo>
                    <a:pt x="1135379" y="66294"/>
                  </a:lnTo>
                  <a:lnTo>
                    <a:pt x="0" y="66294"/>
                  </a:lnTo>
                  <a:lnTo>
                    <a:pt x="0" y="198882"/>
                  </a:lnTo>
                  <a:lnTo>
                    <a:pt x="1135379" y="198882"/>
                  </a:lnTo>
                  <a:lnTo>
                    <a:pt x="1135379" y="265175"/>
                  </a:lnTo>
                  <a:lnTo>
                    <a:pt x="1267967" y="132587"/>
                  </a:lnTo>
                  <a:lnTo>
                    <a:pt x="11353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66488" y="1325880"/>
              <a:ext cx="1268095" cy="265430"/>
            </a:xfrm>
            <a:custGeom>
              <a:avLst/>
              <a:gdLst/>
              <a:ahLst/>
              <a:cxnLst/>
              <a:rect l="l" t="t" r="r" b="b"/>
              <a:pathLst>
                <a:path w="1268095" h="265430">
                  <a:moveTo>
                    <a:pt x="0" y="66294"/>
                  </a:moveTo>
                  <a:lnTo>
                    <a:pt x="1135379" y="66294"/>
                  </a:lnTo>
                  <a:lnTo>
                    <a:pt x="1135379" y="0"/>
                  </a:lnTo>
                  <a:lnTo>
                    <a:pt x="1267967" y="132587"/>
                  </a:lnTo>
                  <a:lnTo>
                    <a:pt x="1135379" y="265175"/>
                  </a:lnTo>
                  <a:lnTo>
                    <a:pt x="1135379" y="198882"/>
                  </a:lnTo>
                  <a:lnTo>
                    <a:pt x="0" y="198882"/>
                  </a:lnTo>
                  <a:lnTo>
                    <a:pt x="0" y="66294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07593" y="164337"/>
            <a:ext cx="8529320" cy="4801235"/>
            <a:chOff x="307593" y="164337"/>
            <a:chExt cx="8529320" cy="4801235"/>
          </a:xfrm>
        </p:grpSpPr>
        <p:sp>
          <p:nvSpPr>
            <p:cNvPr id="13" name="object 13"/>
            <p:cNvSpPr/>
            <p:nvPr/>
          </p:nvSpPr>
          <p:spPr>
            <a:xfrm>
              <a:off x="6827520" y="4450079"/>
              <a:ext cx="302260" cy="509270"/>
            </a:xfrm>
            <a:custGeom>
              <a:avLst/>
              <a:gdLst/>
              <a:ahLst/>
              <a:cxnLst/>
              <a:rect l="l" t="t" r="r" b="b"/>
              <a:pathLst>
                <a:path w="302259" h="509270">
                  <a:moveTo>
                    <a:pt x="226313" y="0"/>
                  </a:moveTo>
                  <a:lnTo>
                    <a:pt x="75437" y="0"/>
                  </a:lnTo>
                  <a:lnTo>
                    <a:pt x="75437" y="358140"/>
                  </a:lnTo>
                  <a:lnTo>
                    <a:pt x="0" y="358140"/>
                  </a:lnTo>
                  <a:lnTo>
                    <a:pt x="150875" y="509016"/>
                  </a:lnTo>
                  <a:lnTo>
                    <a:pt x="301751" y="358140"/>
                  </a:lnTo>
                  <a:lnTo>
                    <a:pt x="226313" y="358140"/>
                  </a:lnTo>
                  <a:lnTo>
                    <a:pt x="2263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27520" y="4450079"/>
              <a:ext cx="302260" cy="509270"/>
            </a:xfrm>
            <a:custGeom>
              <a:avLst/>
              <a:gdLst/>
              <a:ahLst/>
              <a:cxnLst/>
              <a:rect l="l" t="t" r="r" b="b"/>
              <a:pathLst>
                <a:path w="302259" h="509270">
                  <a:moveTo>
                    <a:pt x="0" y="358140"/>
                  </a:moveTo>
                  <a:lnTo>
                    <a:pt x="75437" y="358140"/>
                  </a:lnTo>
                  <a:lnTo>
                    <a:pt x="75437" y="0"/>
                  </a:lnTo>
                  <a:lnTo>
                    <a:pt x="226313" y="0"/>
                  </a:lnTo>
                  <a:lnTo>
                    <a:pt x="226313" y="358140"/>
                  </a:lnTo>
                  <a:lnTo>
                    <a:pt x="301751" y="358140"/>
                  </a:lnTo>
                  <a:lnTo>
                    <a:pt x="150875" y="509016"/>
                  </a:lnTo>
                  <a:lnTo>
                    <a:pt x="0" y="358140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1743" y="969264"/>
              <a:ext cx="1321169" cy="135940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67968" y="710183"/>
              <a:ext cx="966469" cy="1640205"/>
            </a:xfrm>
            <a:custGeom>
              <a:avLst/>
              <a:gdLst/>
              <a:ahLst/>
              <a:cxnLst/>
              <a:rect l="l" t="t" r="r" b="b"/>
              <a:pathLst>
                <a:path w="966469" h="1640205">
                  <a:moveTo>
                    <a:pt x="966216" y="0"/>
                  </a:moveTo>
                  <a:lnTo>
                    <a:pt x="0" y="0"/>
                  </a:lnTo>
                  <a:lnTo>
                    <a:pt x="0" y="1639824"/>
                  </a:lnTo>
                  <a:lnTo>
                    <a:pt x="966216" y="1639824"/>
                  </a:lnTo>
                  <a:lnTo>
                    <a:pt x="9662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7824" y="981455"/>
              <a:ext cx="1362456" cy="12222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13943" y="170687"/>
              <a:ext cx="8516620" cy="753110"/>
            </a:xfrm>
            <a:custGeom>
              <a:avLst/>
              <a:gdLst/>
              <a:ahLst/>
              <a:cxnLst/>
              <a:rect l="l" t="t" r="r" b="b"/>
              <a:pathLst>
                <a:path w="8516620" h="753110">
                  <a:moveTo>
                    <a:pt x="8390636" y="0"/>
                  </a:moveTo>
                  <a:lnTo>
                    <a:pt x="125476" y="0"/>
                  </a:lnTo>
                  <a:lnTo>
                    <a:pt x="76638" y="9854"/>
                  </a:lnTo>
                  <a:lnTo>
                    <a:pt x="36753" y="36734"/>
                  </a:lnTo>
                  <a:lnTo>
                    <a:pt x="9861" y="76616"/>
                  </a:lnTo>
                  <a:lnTo>
                    <a:pt x="0" y="125475"/>
                  </a:lnTo>
                  <a:lnTo>
                    <a:pt x="0" y="627379"/>
                  </a:lnTo>
                  <a:lnTo>
                    <a:pt x="9861" y="676239"/>
                  </a:lnTo>
                  <a:lnTo>
                    <a:pt x="36753" y="716121"/>
                  </a:lnTo>
                  <a:lnTo>
                    <a:pt x="76638" y="743001"/>
                  </a:lnTo>
                  <a:lnTo>
                    <a:pt x="125476" y="752855"/>
                  </a:lnTo>
                  <a:lnTo>
                    <a:pt x="8390636" y="752855"/>
                  </a:lnTo>
                  <a:lnTo>
                    <a:pt x="8439495" y="743001"/>
                  </a:lnTo>
                  <a:lnTo>
                    <a:pt x="8479377" y="716121"/>
                  </a:lnTo>
                  <a:lnTo>
                    <a:pt x="8506257" y="676239"/>
                  </a:lnTo>
                  <a:lnTo>
                    <a:pt x="8516112" y="627379"/>
                  </a:lnTo>
                  <a:lnTo>
                    <a:pt x="8516112" y="125475"/>
                  </a:lnTo>
                  <a:lnTo>
                    <a:pt x="8506257" y="76616"/>
                  </a:lnTo>
                  <a:lnTo>
                    <a:pt x="8479377" y="36734"/>
                  </a:lnTo>
                  <a:lnTo>
                    <a:pt x="8439495" y="9854"/>
                  </a:lnTo>
                  <a:lnTo>
                    <a:pt x="83906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3943" y="170687"/>
              <a:ext cx="8516620" cy="753110"/>
            </a:xfrm>
            <a:custGeom>
              <a:avLst/>
              <a:gdLst/>
              <a:ahLst/>
              <a:cxnLst/>
              <a:rect l="l" t="t" r="r" b="b"/>
              <a:pathLst>
                <a:path w="8516620" h="753110">
                  <a:moveTo>
                    <a:pt x="0" y="125475"/>
                  </a:moveTo>
                  <a:lnTo>
                    <a:pt x="9861" y="76616"/>
                  </a:lnTo>
                  <a:lnTo>
                    <a:pt x="36753" y="36734"/>
                  </a:lnTo>
                  <a:lnTo>
                    <a:pt x="76638" y="9854"/>
                  </a:lnTo>
                  <a:lnTo>
                    <a:pt x="125476" y="0"/>
                  </a:lnTo>
                  <a:lnTo>
                    <a:pt x="8390636" y="0"/>
                  </a:lnTo>
                  <a:lnTo>
                    <a:pt x="8439495" y="9854"/>
                  </a:lnTo>
                  <a:lnTo>
                    <a:pt x="8479377" y="36734"/>
                  </a:lnTo>
                  <a:lnTo>
                    <a:pt x="8506257" y="76616"/>
                  </a:lnTo>
                  <a:lnTo>
                    <a:pt x="8516112" y="125475"/>
                  </a:lnTo>
                  <a:lnTo>
                    <a:pt x="8516112" y="627379"/>
                  </a:lnTo>
                  <a:lnTo>
                    <a:pt x="8506257" y="676239"/>
                  </a:lnTo>
                  <a:lnTo>
                    <a:pt x="8479377" y="716121"/>
                  </a:lnTo>
                  <a:lnTo>
                    <a:pt x="8439495" y="743001"/>
                  </a:lnTo>
                  <a:lnTo>
                    <a:pt x="8390636" y="752855"/>
                  </a:lnTo>
                  <a:lnTo>
                    <a:pt x="125476" y="752855"/>
                  </a:lnTo>
                  <a:lnTo>
                    <a:pt x="76638" y="743001"/>
                  </a:lnTo>
                  <a:lnTo>
                    <a:pt x="36753" y="716121"/>
                  </a:lnTo>
                  <a:lnTo>
                    <a:pt x="9861" y="676239"/>
                  </a:lnTo>
                  <a:lnTo>
                    <a:pt x="0" y="627379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557272" y="303622"/>
            <a:ext cx="698944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chemeClr val="bg1"/>
                </a:solidFill>
                <a:latin typeface="+mn-lt"/>
              </a:rPr>
              <a:t>INTERAZIONE</a:t>
            </a:r>
            <a:r>
              <a:rPr sz="2800" b="1" spc="15" dirty="0">
                <a:solidFill>
                  <a:schemeClr val="bg1"/>
                </a:solidFill>
                <a:latin typeface="+mn-lt"/>
              </a:rPr>
              <a:t> </a:t>
            </a:r>
            <a:r>
              <a:rPr sz="2800" b="1" spc="-5" dirty="0">
                <a:solidFill>
                  <a:schemeClr val="bg1"/>
                </a:solidFill>
                <a:latin typeface="+mn-lt"/>
              </a:rPr>
              <a:t>RILEVATA DAL</a:t>
            </a:r>
            <a:r>
              <a:rPr sz="2800" b="1" spc="-10" dirty="0">
                <a:solidFill>
                  <a:schemeClr val="bg1"/>
                </a:solidFill>
                <a:latin typeface="+mn-lt"/>
              </a:rPr>
              <a:t> COUNSELOR</a:t>
            </a:r>
            <a:endParaRPr sz="28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477000" y="1941322"/>
            <a:ext cx="1122045" cy="4008754"/>
            <a:chOff x="6477000" y="1941322"/>
            <a:chExt cx="1122045" cy="4008754"/>
          </a:xfrm>
        </p:grpSpPr>
        <p:sp>
          <p:nvSpPr>
            <p:cNvPr id="22" name="object 22"/>
            <p:cNvSpPr/>
            <p:nvPr/>
          </p:nvSpPr>
          <p:spPr>
            <a:xfrm>
              <a:off x="6787895" y="1947672"/>
              <a:ext cx="265430" cy="1527175"/>
            </a:xfrm>
            <a:custGeom>
              <a:avLst/>
              <a:gdLst/>
              <a:ahLst/>
              <a:cxnLst/>
              <a:rect l="l" t="t" r="r" b="b"/>
              <a:pathLst>
                <a:path w="265429" h="1527175">
                  <a:moveTo>
                    <a:pt x="198881" y="0"/>
                  </a:moveTo>
                  <a:lnTo>
                    <a:pt x="66294" y="0"/>
                  </a:lnTo>
                  <a:lnTo>
                    <a:pt x="66294" y="1394460"/>
                  </a:lnTo>
                  <a:lnTo>
                    <a:pt x="0" y="1394460"/>
                  </a:lnTo>
                  <a:lnTo>
                    <a:pt x="132587" y="1527048"/>
                  </a:lnTo>
                  <a:lnTo>
                    <a:pt x="265175" y="1394460"/>
                  </a:lnTo>
                  <a:lnTo>
                    <a:pt x="198881" y="1394460"/>
                  </a:lnTo>
                  <a:lnTo>
                    <a:pt x="19888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87895" y="1947672"/>
              <a:ext cx="265430" cy="1527175"/>
            </a:xfrm>
            <a:custGeom>
              <a:avLst/>
              <a:gdLst/>
              <a:ahLst/>
              <a:cxnLst/>
              <a:rect l="l" t="t" r="r" b="b"/>
              <a:pathLst>
                <a:path w="265429" h="1527175">
                  <a:moveTo>
                    <a:pt x="0" y="1394460"/>
                  </a:moveTo>
                  <a:lnTo>
                    <a:pt x="66294" y="1394460"/>
                  </a:lnTo>
                  <a:lnTo>
                    <a:pt x="66294" y="0"/>
                  </a:lnTo>
                  <a:lnTo>
                    <a:pt x="198881" y="0"/>
                  </a:lnTo>
                  <a:lnTo>
                    <a:pt x="198881" y="1394460"/>
                  </a:lnTo>
                  <a:lnTo>
                    <a:pt x="265175" y="1394460"/>
                  </a:lnTo>
                  <a:lnTo>
                    <a:pt x="132587" y="1527048"/>
                  </a:lnTo>
                  <a:lnTo>
                    <a:pt x="0" y="1394460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7000" y="4959095"/>
              <a:ext cx="1121663" cy="990599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994147" y="3567684"/>
            <a:ext cx="3645535" cy="680085"/>
          </a:xfrm>
          <a:prstGeom prst="rect">
            <a:avLst/>
          </a:prstGeom>
          <a:solidFill>
            <a:srgbClr val="FF0000"/>
          </a:solidFill>
          <a:ln w="38100">
            <a:solidFill>
              <a:srgbClr val="30528F"/>
            </a:solidFill>
          </a:ln>
        </p:spPr>
        <p:txBody>
          <a:bodyPr vert="horz" wrap="square" lIns="0" tIns="825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IDENTIFICATA</a:t>
            </a:r>
            <a:r>
              <a:rPr sz="1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INTERAZIONE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MAGGIORE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TRA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IMATINIB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AMLODIPINA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92010" y="5150866"/>
            <a:ext cx="688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IO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510785" y="5236209"/>
            <a:ext cx="2039620" cy="314960"/>
            <a:chOff x="4510785" y="5236209"/>
            <a:chExt cx="2039620" cy="314960"/>
          </a:xfrm>
        </p:grpSpPr>
        <p:sp>
          <p:nvSpPr>
            <p:cNvPr id="28" name="object 28"/>
            <p:cNvSpPr/>
            <p:nvPr/>
          </p:nvSpPr>
          <p:spPr>
            <a:xfrm>
              <a:off x="4517135" y="5242559"/>
              <a:ext cx="2026920" cy="302260"/>
            </a:xfrm>
            <a:custGeom>
              <a:avLst/>
              <a:gdLst/>
              <a:ahLst/>
              <a:cxnLst/>
              <a:rect l="l" t="t" r="r" b="b"/>
              <a:pathLst>
                <a:path w="2026920" h="302260">
                  <a:moveTo>
                    <a:pt x="150875" y="0"/>
                  </a:moveTo>
                  <a:lnTo>
                    <a:pt x="0" y="150875"/>
                  </a:lnTo>
                  <a:lnTo>
                    <a:pt x="150875" y="301751"/>
                  </a:lnTo>
                  <a:lnTo>
                    <a:pt x="150875" y="226313"/>
                  </a:lnTo>
                  <a:lnTo>
                    <a:pt x="2026919" y="226313"/>
                  </a:lnTo>
                  <a:lnTo>
                    <a:pt x="2026919" y="75437"/>
                  </a:lnTo>
                  <a:lnTo>
                    <a:pt x="150875" y="7543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17135" y="5242559"/>
              <a:ext cx="2026920" cy="302260"/>
            </a:xfrm>
            <a:custGeom>
              <a:avLst/>
              <a:gdLst/>
              <a:ahLst/>
              <a:cxnLst/>
              <a:rect l="l" t="t" r="r" b="b"/>
              <a:pathLst>
                <a:path w="2026920" h="302260">
                  <a:moveTo>
                    <a:pt x="150875" y="0"/>
                  </a:moveTo>
                  <a:lnTo>
                    <a:pt x="150875" y="75437"/>
                  </a:lnTo>
                  <a:lnTo>
                    <a:pt x="2026919" y="75437"/>
                  </a:lnTo>
                  <a:lnTo>
                    <a:pt x="2026919" y="226313"/>
                  </a:lnTo>
                  <a:lnTo>
                    <a:pt x="150875" y="226313"/>
                  </a:lnTo>
                  <a:lnTo>
                    <a:pt x="150875" y="301751"/>
                  </a:lnTo>
                  <a:lnTo>
                    <a:pt x="0" y="150875"/>
                  </a:lnTo>
                  <a:lnTo>
                    <a:pt x="150875" y="0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380482" y="4982413"/>
            <a:ext cx="50545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IL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636266" y="4848478"/>
            <a:ext cx="1811655" cy="1763395"/>
            <a:chOff x="2636266" y="4848478"/>
            <a:chExt cx="1811655" cy="1763395"/>
          </a:xfrm>
        </p:grpSpPr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5768" y="4870703"/>
              <a:ext cx="1709928" cy="117043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704592" y="4859591"/>
              <a:ext cx="1732280" cy="1193165"/>
            </a:xfrm>
            <a:custGeom>
              <a:avLst/>
              <a:gdLst/>
              <a:ahLst/>
              <a:cxnLst/>
              <a:rect l="l" t="t" r="r" b="b"/>
              <a:pathLst>
                <a:path w="1732279" h="1193164">
                  <a:moveTo>
                    <a:pt x="0" y="1192657"/>
                  </a:moveTo>
                  <a:lnTo>
                    <a:pt x="1732153" y="1192657"/>
                  </a:lnTo>
                  <a:lnTo>
                    <a:pt x="1732153" y="0"/>
                  </a:lnTo>
                  <a:lnTo>
                    <a:pt x="0" y="0"/>
                  </a:lnTo>
                  <a:lnTo>
                    <a:pt x="0" y="1192657"/>
                  </a:lnTo>
                  <a:close/>
                </a:path>
              </a:pathLst>
            </a:custGeom>
            <a:ln w="22225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42616" y="6041135"/>
              <a:ext cx="810895" cy="563880"/>
            </a:xfrm>
            <a:custGeom>
              <a:avLst/>
              <a:gdLst/>
              <a:ahLst/>
              <a:cxnLst/>
              <a:rect l="l" t="t" r="r" b="b"/>
              <a:pathLst>
                <a:path w="810895" h="563879">
                  <a:moveTo>
                    <a:pt x="140969" y="0"/>
                  </a:moveTo>
                  <a:lnTo>
                    <a:pt x="0" y="0"/>
                  </a:lnTo>
                  <a:lnTo>
                    <a:pt x="0" y="222110"/>
                  </a:lnTo>
                  <a:lnTo>
                    <a:pt x="5013" y="271827"/>
                  </a:lnTo>
                  <a:lnTo>
                    <a:pt x="19391" y="318135"/>
                  </a:lnTo>
                  <a:lnTo>
                    <a:pt x="42139" y="360040"/>
                  </a:lnTo>
                  <a:lnTo>
                    <a:pt x="72262" y="396551"/>
                  </a:lnTo>
                  <a:lnTo>
                    <a:pt x="108768" y="426675"/>
                  </a:lnTo>
                  <a:lnTo>
                    <a:pt x="150661" y="449420"/>
                  </a:lnTo>
                  <a:lnTo>
                    <a:pt x="196948" y="463795"/>
                  </a:lnTo>
                  <a:lnTo>
                    <a:pt x="246633" y="468807"/>
                  </a:lnTo>
                  <a:lnTo>
                    <a:pt x="669797" y="468807"/>
                  </a:lnTo>
                  <a:lnTo>
                    <a:pt x="669797" y="563879"/>
                  </a:lnTo>
                  <a:lnTo>
                    <a:pt x="810768" y="398322"/>
                  </a:lnTo>
                  <a:lnTo>
                    <a:pt x="669797" y="232752"/>
                  </a:lnTo>
                  <a:lnTo>
                    <a:pt x="669797" y="327837"/>
                  </a:lnTo>
                  <a:lnTo>
                    <a:pt x="246633" y="327837"/>
                  </a:lnTo>
                  <a:lnTo>
                    <a:pt x="205531" y="319527"/>
                  </a:lnTo>
                  <a:lnTo>
                    <a:pt x="171942" y="296867"/>
                  </a:lnTo>
                  <a:lnTo>
                    <a:pt x="149282" y="263260"/>
                  </a:lnTo>
                  <a:lnTo>
                    <a:pt x="140969" y="222110"/>
                  </a:lnTo>
                  <a:lnTo>
                    <a:pt x="1409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42616" y="6041135"/>
              <a:ext cx="810895" cy="563880"/>
            </a:xfrm>
            <a:custGeom>
              <a:avLst/>
              <a:gdLst/>
              <a:ahLst/>
              <a:cxnLst/>
              <a:rect l="l" t="t" r="r" b="b"/>
              <a:pathLst>
                <a:path w="810895" h="563879">
                  <a:moveTo>
                    <a:pt x="0" y="0"/>
                  </a:moveTo>
                  <a:lnTo>
                    <a:pt x="0" y="222110"/>
                  </a:lnTo>
                  <a:lnTo>
                    <a:pt x="5013" y="271827"/>
                  </a:lnTo>
                  <a:lnTo>
                    <a:pt x="19391" y="318135"/>
                  </a:lnTo>
                  <a:lnTo>
                    <a:pt x="42139" y="360040"/>
                  </a:lnTo>
                  <a:lnTo>
                    <a:pt x="72262" y="396551"/>
                  </a:lnTo>
                  <a:lnTo>
                    <a:pt x="108768" y="426675"/>
                  </a:lnTo>
                  <a:lnTo>
                    <a:pt x="150661" y="449420"/>
                  </a:lnTo>
                  <a:lnTo>
                    <a:pt x="196948" y="463795"/>
                  </a:lnTo>
                  <a:lnTo>
                    <a:pt x="246633" y="468807"/>
                  </a:lnTo>
                  <a:lnTo>
                    <a:pt x="669797" y="468807"/>
                  </a:lnTo>
                  <a:lnTo>
                    <a:pt x="669797" y="563879"/>
                  </a:lnTo>
                  <a:lnTo>
                    <a:pt x="810768" y="398322"/>
                  </a:lnTo>
                  <a:lnTo>
                    <a:pt x="669797" y="232752"/>
                  </a:lnTo>
                  <a:lnTo>
                    <a:pt x="669797" y="327837"/>
                  </a:lnTo>
                  <a:lnTo>
                    <a:pt x="246633" y="327837"/>
                  </a:lnTo>
                  <a:lnTo>
                    <a:pt x="205531" y="319527"/>
                  </a:lnTo>
                  <a:lnTo>
                    <a:pt x="171942" y="296867"/>
                  </a:lnTo>
                  <a:lnTo>
                    <a:pt x="149282" y="263260"/>
                  </a:lnTo>
                  <a:lnTo>
                    <a:pt x="140969" y="222110"/>
                  </a:lnTo>
                  <a:lnTo>
                    <a:pt x="140969" y="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573779" y="6280403"/>
            <a:ext cx="1637030" cy="338455"/>
          </a:xfrm>
          <a:prstGeom prst="rect">
            <a:avLst/>
          </a:prstGeom>
          <a:solidFill>
            <a:srgbClr val="FF0000"/>
          </a:solidFill>
          <a:ln w="38100">
            <a:solidFill>
              <a:srgbClr val="30528F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0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DEPRESCRIZIONE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3081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984" y="1203960"/>
            <a:ext cx="6254495" cy="12222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984" y="2746248"/>
            <a:ext cx="8302752" cy="9631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552" y="4047744"/>
            <a:ext cx="8692896" cy="121615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805168" y="242824"/>
            <a:ext cx="2004695" cy="1919605"/>
            <a:chOff x="6805168" y="242824"/>
            <a:chExt cx="2004695" cy="191960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0568" y="268224"/>
              <a:ext cx="1953768" cy="18684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817868" y="255524"/>
              <a:ext cx="1979295" cy="1894205"/>
            </a:xfrm>
            <a:custGeom>
              <a:avLst/>
              <a:gdLst/>
              <a:ahLst/>
              <a:cxnLst/>
              <a:rect l="l" t="t" r="r" b="b"/>
              <a:pathLst>
                <a:path w="1979295" h="1894205">
                  <a:moveTo>
                    <a:pt x="0" y="1893824"/>
                  </a:moveTo>
                  <a:lnTo>
                    <a:pt x="1979168" y="1893824"/>
                  </a:lnTo>
                  <a:lnTo>
                    <a:pt x="1979168" y="0"/>
                  </a:lnTo>
                  <a:lnTo>
                    <a:pt x="0" y="0"/>
                  </a:lnTo>
                  <a:lnTo>
                    <a:pt x="0" y="1893824"/>
                  </a:lnTo>
                  <a:close/>
                </a:path>
              </a:pathLst>
            </a:custGeom>
            <a:ln w="254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8540" y="946861"/>
            <a:ext cx="22758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44E6C"/>
                </a:solidFill>
                <a:latin typeface="Calibri"/>
                <a:cs typeface="Calibri"/>
              </a:rPr>
              <a:t>Lista</a:t>
            </a:r>
            <a:r>
              <a:rPr sz="1800" b="1" spc="-20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44E6C"/>
                </a:solidFill>
                <a:latin typeface="Calibri"/>
                <a:cs typeface="Calibri"/>
              </a:rPr>
              <a:t>pazienti</a:t>
            </a:r>
            <a:r>
              <a:rPr sz="1800" b="1" spc="-35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44E6C"/>
                </a:solidFill>
                <a:latin typeface="Calibri"/>
                <a:cs typeface="Calibri"/>
              </a:rPr>
              <a:t>del</a:t>
            </a:r>
            <a:r>
              <a:rPr sz="1800" b="1" spc="-30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44E6C"/>
                </a:solidFill>
                <a:latin typeface="Calibri"/>
                <a:cs typeface="Calibri"/>
              </a:rPr>
              <a:t>giorno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540" y="2432430"/>
            <a:ext cx="2119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44E6C"/>
                </a:solidFill>
                <a:latin typeface="Calibri"/>
                <a:cs typeface="Calibri"/>
              </a:rPr>
              <a:t>Consegna</a:t>
            </a:r>
            <a:r>
              <a:rPr sz="1800" b="1" spc="-50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44E6C"/>
                </a:solidFill>
                <a:latin typeface="Calibri"/>
                <a:cs typeface="Calibri"/>
              </a:rPr>
              <a:t>del</a:t>
            </a:r>
            <a:r>
              <a:rPr sz="1800" b="1" spc="-35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44E6C"/>
                </a:solidFill>
                <a:latin typeface="Calibri"/>
                <a:cs typeface="Calibri"/>
              </a:rPr>
              <a:t>farmaco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501" y="3715588"/>
            <a:ext cx="2306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44E6C"/>
                </a:solidFill>
                <a:latin typeface="Calibri"/>
                <a:cs typeface="Calibri"/>
              </a:rPr>
              <a:t>Lista</a:t>
            </a:r>
            <a:r>
              <a:rPr sz="1800" b="1" spc="-25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44E6C"/>
                </a:solidFill>
                <a:latin typeface="Calibri"/>
                <a:cs typeface="Calibri"/>
              </a:rPr>
              <a:t>farmaci</a:t>
            </a:r>
            <a:r>
              <a:rPr sz="1800" b="1" spc="-25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44E6C"/>
                </a:solidFill>
                <a:latin typeface="Calibri"/>
                <a:cs typeface="Calibri"/>
              </a:rPr>
              <a:t>consegnati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86683" y="5759196"/>
            <a:ext cx="1704339" cy="737870"/>
          </a:xfrm>
          <a:prstGeom prst="rect">
            <a:avLst/>
          </a:prstGeom>
          <a:ln w="9525">
            <a:solidFill>
              <a:srgbClr val="385522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309245" marR="132080" indent="-173990">
              <a:lnSpc>
                <a:spcPct val="100000"/>
              </a:lnSpc>
              <a:spcBef>
                <a:spcPts val="280"/>
              </a:spcBef>
            </a:pPr>
            <a:r>
              <a:rPr sz="1400" spc="-10" dirty="0">
                <a:solidFill>
                  <a:srgbClr val="344E6C"/>
                </a:solidFill>
                <a:latin typeface="Calibri"/>
                <a:cs typeface="Calibri"/>
              </a:rPr>
              <a:t>Compilazione</a:t>
            </a:r>
            <a:r>
              <a:rPr sz="1400" spc="5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44E6C"/>
                </a:solidFill>
                <a:latin typeface="Calibri"/>
                <a:cs typeface="Calibri"/>
              </a:rPr>
              <a:t>diario </a:t>
            </a:r>
            <a:r>
              <a:rPr sz="1400" spc="-305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44E6C"/>
                </a:solidFill>
                <a:latin typeface="Calibri"/>
                <a:cs typeface="Calibri"/>
              </a:rPr>
              <a:t>farmacista</a:t>
            </a:r>
            <a:r>
              <a:rPr sz="1400" spc="35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44E6C"/>
                </a:solidFill>
                <a:latin typeface="Calibri"/>
                <a:cs typeface="Calibri"/>
              </a:rPr>
              <a:t>(sez </a:t>
            </a:r>
            <a:r>
              <a:rPr sz="1400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44E6C"/>
                </a:solidFill>
                <a:latin typeface="Calibri"/>
                <a:cs typeface="Calibri"/>
              </a:rPr>
              <a:t>cartella</a:t>
            </a:r>
            <a:r>
              <a:rPr sz="1400" spc="35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44E6C"/>
                </a:solidFill>
                <a:latin typeface="Calibri"/>
                <a:cs typeface="Calibri"/>
              </a:rPr>
              <a:t>clinica)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99385" y="5091810"/>
            <a:ext cx="1880235" cy="683260"/>
          </a:xfrm>
          <a:custGeom>
            <a:avLst/>
            <a:gdLst/>
            <a:ahLst/>
            <a:cxnLst/>
            <a:rect l="l" t="t" r="r" b="b"/>
            <a:pathLst>
              <a:path w="1880235" h="683260">
                <a:moveTo>
                  <a:pt x="1775136" y="33022"/>
                </a:moveTo>
                <a:lnTo>
                  <a:pt x="0" y="649922"/>
                </a:lnTo>
                <a:lnTo>
                  <a:pt x="11429" y="682904"/>
                </a:lnTo>
                <a:lnTo>
                  <a:pt x="1786617" y="66024"/>
                </a:lnTo>
                <a:lnTo>
                  <a:pt x="1775136" y="33022"/>
                </a:lnTo>
                <a:close/>
              </a:path>
              <a:path w="1880235" h="683260">
                <a:moveTo>
                  <a:pt x="1867957" y="27305"/>
                </a:moveTo>
                <a:lnTo>
                  <a:pt x="1791589" y="27305"/>
                </a:lnTo>
                <a:lnTo>
                  <a:pt x="1803018" y="60325"/>
                </a:lnTo>
                <a:lnTo>
                  <a:pt x="1786617" y="66024"/>
                </a:lnTo>
                <a:lnTo>
                  <a:pt x="1798065" y="98932"/>
                </a:lnTo>
                <a:lnTo>
                  <a:pt x="1867957" y="27305"/>
                </a:lnTo>
                <a:close/>
              </a:path>
              <a:path w="1880235" h="683260">
                <a:moveTo>
                  <a:pt x="1791589" y="27305"/>
                </a:moveTo>
                <a:lnTo>
                  <a:pt x="1775136" y="33022"/>
                </a:lnTo>
                <a:lnTo>
                  <a:pt x="1786617" y="66024"/>
                </a:lnTo>
                <a:lnTo>
                  <a:pt x="1803018" y="60325"/>
                </a:lnTo>
                <a:lnTo>
                  <a:pt x="1791589" y="27305"/>
                </a:lnTo>
                <a:close/>
              </a:path>
              <a:path w="1880235" h="683260">
                <a:moveTo>
                  <a:pt x="1763649" y="0"/>
                </a:moveTo>
                <a:lnTo>
                  <a:pt x="1775136" y="33022"/>
                </a:lnTo>
                <a:lnTo>
                  <a:pt x="1791589" y="27305"/>
                </a:lnTo>
                <a:lnTo>
                  <a:pt x="1867957" y="27305"/>
                </a:lnTo>
                <a:lnTo>
                  <a:pt x="1879853" y="15112"/>
                </a:lnTo>
                <a:lnTo>
                  <a:pt x="1763649" y="0"/>
                </a:lnTo>
                <a:close/>
              </a:path>
            </a:pathLst>
          </a:custGeom>
          <a:solidFill>
            <a:srgbClr val="344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31380" y="5606796"/>
            <a:ext cx="1341120" cy="1170940"/>
          </a:xfrm>
          <a:prstGeom prst="rect">
            <a:avLst/>
          </a:prstGeom>
          <a:ln w="9525">
            <a:solidFill>
              <a:srgbClr val="344E6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51765" marR="137795" algn="ctr">
              <a:lnSpc>
                <a:spcPct val="100000"/>
              </a:lnSpc>
              <a:spcBef>
                <a:spcPts val="300"/>
              </a:spcBef>
            </a:pPr>
            <a:r>
              <a:rPr sz="1400" spc="-10" dirty="0">
                <a:solidFill>
                  <a:srgbClr val="344E6C"/>
                </a:solidFill>
                <a:latin typeface="Calibri"/>
                <a:cs typeface="Calibri"/>
              </a:rPr>
              <a:t>Possibilità</a:t>
            </a:r>
            <a:r>
              <a:rPr sz="1400" spc="70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44E6C"/>
                </a:solidFill>
                <a:latin typeface="Calibri"/>
                <a:cs typeface="Calibri"/>
              </a:rPr>
              <a:t>di </a:t>
            </a:r>
            <a:r>
              <a:rPr sz="1400" spc="-5" dirty="0">
                <a:solidFill>
                  <a:srgbClr val="344E6C"/>
                </a:solidFill>
                <a:latin typeface="Calibri"/>
                <a:cs typeface="Calibri"/>
              </a:rPr>
              <a:t> caricare</a:t>
            </a:r>
            <a:r>
              <a:rPr sz="1400" spc="5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44E6C"/>
                </a:solidFill>
                <a:latin typeface="Calibri"/>
                <a:cs typeface="Calibri"/>
              </a:rPr>
              <a:t>in </a:t>
            </a:r>
            <a:r>
              <a:rPr sz="1400" spc="-5" dirty="0">
                <a:solidFill>
                  <a:srgbClr val="344E6C"/>
                </a:solidFill>
                <a:latin typeface="Calibri"/>
                <a:cs typeface="Calibri"/>
              </a:rPr>
              <a:t> cartella clinica </a:t>
            </a:r>
            <a:r>
              <a:rPr sz="1400" spc="-305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44E6C"/>
                </a:solidFill>
                <a:latin typeface="Calibri"/>
                <a:cs typeface="Calibri"/>
              </a:rPr>
              <a:t>documenti</a:t>
            </a:r>
            <a:r>
              <a:rPr sz="1400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44E6C"/>
                </a:solidFill>
                <a:latin typeface="Calibri"/>
                <a:cs typeface="Calibri"/>
              </a:rPr>
              <a:t>del </a:t>
            </a:r>
            <a:r>
              <a:rPr sz="1400" spc="-300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44E6C"/>
                </a:solidFill>
                <a:latin typeface="Calibri"/>
                <a:cs typeface="Calibri"/>
              </a:rPr>
              <a:t>paziente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85683" y="4250435"/>
            <a:ext cx="545465" cy="1363980"/>
          </a:xfrm>
          <a:custGeom>
            <a:avLst/>
            <a:gdLst/>
            <a:ahLst/>
            <a:cxnLst/>
            <a:rect l="l" t="t" r="r" b="b"/>
            <a:pathLst>
              <a:path w="545465" h="1363979">
                <a:moveTo>
                  <a:pt x="480040" y="91686"/>
                </a:moveTo>
                <a:lnTo>
                  <a:pt x="0" y="1350975"/>
                </a:lnTo>
                <a:lnTo>
                  <a:pt x="32512" y="1363421"/>
                </a:lnTo>
                <a:lnTo>
                  <a:pt x="512678" y="104132"/>
                </a:lnTo>
                <a:lnTo>
                  <a:pt x="480040" y="91686"/>
                </a:lnTo>
                <a:close/>
              </a:path>
              <a:path w="545465" h="1363979">
                <a:moveTo>
                  <a:pt x="541246" y="75311"/>
                </a:moveTo>
                <a:lnTo>
                  <a:pt x="486283" y="75311"/>
                </a:lnTo>
                <a:lnTo>
                  <a:pt x="518922" y="87756"/>
                </a:lnTo>
                <a:lnTo>
                  <a:pt x="512678" y="104132"/>
                </a:lnTo>
                <a:lnTo>
                  <a:pt x="545338" y="116586"/>
                </a:lnTo>
                <a:lnTo>
                  <a:pt x="541246" y="75311"/>
                </a:lnTo>
                <a:close/>
              </a:path>
              <a:path w="545465" h="1363979">
                <a:moveTo>
                  <a:pt x="486283" y="75311"/>
                </a:moveTo>
                <a:lnTo>
                  <a:pt x="480040" y="91686"/>
                </a:lnTo>
                <a:lnTo>
                  <a:pt x="512678" y="104132"/>
                </a:lnTo>
                <a:lnTo>
                  <a:pt x="518922" y="87756"/>
                </a:lnTo>
                <a:lnTo>
                  <a:pt x="486283" y="75311"/>
                </a:lnTo>
                <a:close/>
              </a:path>
              <a:path w="545465" h="1363979">
                <a:moveTo>
                  <a:pt x="533781" y="0"/>
                </a:moveTo>
                <a:lnTo>
                  <a:pt x="447421" y="79247"/>
                </a:lnTo>
                <a:lnTo>
                  <a:pt x="480040" y="91686"/>
                </a:lnTo>
                <a:lnTo>
                  <a:pt x="486283" y="75311"/>
                </a:lnTo>
                <a:lnTo>
                  <a:pt x="541246" y="75311"/>
                </a:lnTo>
                <a:lnTo>
                  <a:pt x="533781" y="0"/>
                </a:lnTo>
                <a:close/>
              </a:path>
            </a:pathLst>
          </a:custGeom>
          <a:solidFill>
            <a:srgbClr val="344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04316" y="5390388"/>
            <a:ext cx="1701164" cy="737870"/>
          </a:xfrm>
          <a:prstGeom prst="rect">
            <a:avLst/>
          </a:prstGeom>
          <a:ln w="9525">
            <a:solidFill>
              <a:srgbClr val="344E6C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27000" marR="121285" algn="ctr">
              <a:lnSpc>
                <a:spcPct val="100000"/>
              </a:lnSpc>
              <a:spcBef>
                <a:spcPts val="275"/>
              </a:spcBef>
            </a:pPr>
            <a:r>
              <a:rPr sz="1400" spc="-10" dirty="0">
                <a:solidFill>
                  <a:srgbClr val="344E6C"/>
                </a:solidFill>
                <a:latin typeface="Calibri"/>
                <a:cs typeface="Calibri"/>
              </a:rPr>
              <a:t>Diario</a:t>
            </a:r>
            <a:r>
              <a:rPr sz="1400" spc="5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344E6C"/>
                </a:solidFill>
                <a:latin typeface="Calibri"/>
                <a:cs typeface="Calibri"/>
              </a:rPr>
              <a:t>di</a:t>
            </a:r>
            <a:r>
              <a:rPr sz="1400" spc="20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44E6C"/>
                </a:solidFill>
                <a:latin typeface="Calibri"/>
                <a:cs typeface="Calibri"/>
              </a:rPr>
              <a:t>terapia</a:t>
            </a:r>
            <a:r>
              <a:rPr sz="1400" spc="25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44E6C"/>
                </a:solidFill>
                <a:latin typeface="Calibri"/>
                <a:cs typeface="Calibri"/>
              </a:rPr>
              <a:t>per </a:t>
            </a:r>
            <a:r>
              <a:rPr sz="1400" spc="-300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44E6C"/>
                </a:solidFill>
                <a:latin typeface="Calibri"/>
                <a:cs typeface="Calibri"/>
              </a:rPr>
              <a:t>il</a:t>
            </a:r>
            <a:r>
              <a:rPr sz="1400" spc="-15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44E6C"/>
                </a:solidFill>
                <a:latin typeface="Calibri"/>
                <a:cs typeface="Calibri"/>
              </a:rPr>
              <a:t>paziente</a:t>
            </a:r>
            <a:r>
              <a:rPr sz="1400" spc="45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44E6C"/>
                </a:solidFill>
                <a:latin typeface="Calibri"/>
                <a:cs typeface="Calibri"/>
              </a:rPr>
              <a:t>con</a:t>
            </a:r>
            <a:r>
              <a:rPr sz="1400" spc="-35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44E6C"/>
                </a:solidFill>
                <a:latin typeface="Calibri"/>
                <a:cs typeface="Calibri"/>
              </a:rPr>
              <a:t>data </a:t>
            </a:r>
            <a:r>
              <a:rPr sz="1400" spc="-5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44E6C"/>
                </a:solidFill>
                <a:latin typeface="Calibri"/>
                <a:cs typeface="Calibri"/>
              </a:rPr>
              <a:t>personalizzata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79085" y="4250435"/>
            <a:ext cx="2181860" cy="1890395"/>
          </a:xfrm>
          <a:custGeom>
            <a:avLst/>
            <a:gdLst/>
            <a:ahLst/>
            <a:cxnLst/>
            <a:rect l="l" t="t" r="r" b="b"/>
            <a:pathLst>
              <a:path w="2181859" h="1890395">
                <a:moveTo>
                  <a:pt x="2090924" y="55367"/>
                </a:moveTo>
                <a:lnTo>
                  <a:pt x="0" y="1863585"/>
                </a:lnTo>
                <a:lnTo>
                  <a:pt x="22860" y="1890014"/>
                </a:lnTo>
                <a:lnTo>
                  <a:pt x="2113784" y="81783"/>
                </a:lnTo>
                <a:lnTo>
                  <a:pt x="2090924" y="55367"/>
                </a:lnTo>
                <a:close/>
              </a:path>
              <a:path w="2181859" h="1890395">
                <a:moveTo>
                  <a:pt x="2163348" y="43941"/>
                </a:moveTo>
                <a:lnTo>
                  <a:pt x="2104136" y="43941"/>
                </a:lnTo>
                <a:lnTo>
                  <a:pt x="2126995" y="70357"/>
                </a:lnTo>
                <a:lnTo>
                  <a:pt x="2113784" y="81783"/>
                </a:lnTo>
                <a:lnTo>
                  <a:pt x="2136647" y="108203"/>
                </a:lnTo>
                <a:lnTo>
                  <a:pt x="2163348" y="43941"/>
                </a:lnTo>
                <a:close/>
              </a:path>
              <a:path w="2181859" h="1890395">
                <a:moveTo>
                  <a:pt x="2104136" y="43941"/>
                </a:moveTo>
                <a:lnTo>
                  <a:pt x="2090924" y="55367"/>
                </a:lnTo>
                <a:lnTo>
                  <a:pt x="2113784" y="81783"/>
                </a:lnTo>
                <a:lnTo>
                  <a:pt x="2126995" y="70357"/>
                </a:lnTo>
                <a:lnTo>
                  <a:pt x="2104136" y="43941"/>
                </a:lnTo>
                <a:close/>
              </a:path>
              <a:path w="2181859" h="1890395">
                <a:moveTo>
                  <a:pt x="2181606" y="0"/>
                </a:moveTo>
                <a:lnTo>
                  <a:pt x="2068067" y="28956"/>
                </a:lnTo>
                <a:lnTo>
                  <a:pt x="2090924" y="55367"/>
                </a:lnTo>
                <a:lnTo>
                  <a:pt x="2104136" y="43941"/>
                </a:lnTo>
                <a:lnTo>
                  <a:pt x="2163348" y="43941"/>
                </a:lnTo>
                <a:lnTo>
                  <a:pt x="2181606" y="0"/>
                </a:lnTo>
                <a:close/>
              </a:path>
            </a:pathLst>
          </a:custGeom>
          <a:solidFill>
            <a:srgbClr val="344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46634" y="164337"/>
            <a:ext cx="6267450" cy="765810"/>
            <a:chOff x="246634" y="164337"/>
            <a:chExt cx="6267450" cy="765810"/>
          </a:xfrm>
        </p:grpSpPr>
        <p:sp>
          <p:nvSpPr>
            <p:cNvPr id="18" name="object 18"/>
            <p:cNvSpPr/>
            <p:nvPr/>
          </p:nvSpPr>
          <p:spPr>
            <a:xfrm>
              <a:off x="252984" y="170687"/>
              <a:ext cx="6254750" cy="753110"/>
            </a:xfrm>
            <a:custGeom>
              <a:avLst/>
              <a:gdLst/>
              <a:ahLst/>
              <a:cxnLst/>
              <a:rect l="l" t="t" r="r" b="b"/>
              <a:pathLst>
                <a:path w="6254750" h="753110">
                  <a:moveTo>
                    <a:pt x="6129020" y="0"/>
                  </a:moveTo>
                  <a:lnTo>
                    <a:pt x="125475" y="0"/>
                  </a:lnTo>
                  <a:lnTo>
                    <a:pt x="76638" y="9854"/>
                  </a:lnTo>
                  <a:lnTo>
                    <a:pt x="36753" y="36734"/>
                  </a:lnTo>
                  <a:lnTo>
                    <a:pt x="9861" y="76616"/>
                  </a:lnTo>
                  <a:lnTo>
                    <a:pt x="0" y="125475"/>
                  </a:lnTo>
                  <a:lnTo>
                    <a:pt x="0" y="627379"/>
                  </a:lnTo>
                  <a:lnTo>
                    <a:pt x="9861" y="676239"/>
                  </a:lnTo>
                  <a:lnTo>
                    <a:pt x="36753" y="716121"/>
                  </a:lnTo>
                  <a:lnTo>
                    <a:pt x="76638" y="743001"/>
                  </a:lnTo>
                  <a:lnTo>
                    <a:pt x="125475" y="752855"/>
                  </a:lnTo>
                  <a:lnTo>
                    <a:pt x="6129020" y="752855"/>
                  </a:lnTo>
                  <a:lnTo>
                    <a:pt x="6177879" y="743001"/>
                  </a:lnTo>
                  <a:lnTo>
                    <a:pt x="6217761" y="716121"/>
                  </a:lnTo>
                  <a:lnTo>
                    <a:pt x="6244641" y="676239"/>
                  </a:lnTo>
                  <a:lnTo>
                    <a:pt x="6254495" y="627379"/>
                  </a:lnTo>
                  <a:lnTo>
                    <a:pt x="6254495" y="125475"/>
                  </a:lnTo>
                  <a:lnTo>
                    <a:pt x="6244641" y="76616"/>
                  </a:lnTo>
                  <a:lnTo>
                    <a:pt x="6217761" y="36734"/>
                  </a:lnTo>
                  <a:lnTo>
                    <a:pt x="6177879" y="9854"/>
                  </a:lnTo>
                  <a:lnTo>
                    <a:pt x="61290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2984" y="170687"/>
              <a:ext cx="6254750" cy="753110"/>
            </a:xfrm>
            <a:custGeom>
              <a:avLst/>
              <a:gdLst/>
              <a:ahLst/>
              <a:cxnLst/>
              <a:rect l="l" t="t" r="r" b="b"/>
              <a:pathLst>
                <a:path w="6254750" h="753110">
                  <a:moveTo>
                    <a:pt x="0" y="125475"/>
                  </a:moveTo>
                  <a:lnTo>
                    <a:pt x="9861" y="76616"/>
                  </a:lnTo>
                  <a:lnTo>
                    <a:pt x="36753" y="36734"/>
                  </a:lnTo>
                  <a:lnTo>
                    <a:pt x="76638" y="9854"/>
                  </a:lnTo>
                  <a:lnTo>
                    <a:pt x="125475" y="0"/>
                  </a:lnTo>
                  <a:lnTo>
                    <a:pt x="6129020" y="0"/>
                  </a:lnTo>
                  <a:lnTo>
                    <a:pt x="6177879" y="9854"/>
                  </a:lnTo>
                  <a:lnTo>
                    <a:pt x="6217761" y="36734"/>
                  </a:lnTo>
                  <a:lnTo>
                    <a:pt x="6244641" y="76616"/>
                  </a:lnTo>
                  <a:lnTo>
                    <a:pt x="6254495" y="125475"/>
                  </a:lnTo>
                  <a:lnTo>
                    <a:pt x="6254495" y="627379"/>
                  </a:lnTo>
                  <a:lnTo>
                    <a:pt x="6244641" y="676239"/>
                  </a:lnTo>
                  <a:lnTo>
                    <a:pt x="6217761" y="716121"/>
                  </a:lnTo>
                  <a:lnTo>
                    <a:pt x="6177879" y="743001"/>
                  </a:lnTo>
                  <a:lnTo>
                    <a:pt x="6129020" y="752855"/>
                  </a:lnTo>
                  <a:lnTo>
                    <a:pt x="125475" y="752855"/>
                  </a:lnTo>
                  <a:lnTo>
                    <a:pt x="76638" y="743001"/>
                  </a:lnTo>
                  <a:lnTo>
                    <a:pt x="36753" y="716121"/>
                  </a:lnTo>
                  <a:lnTo>
                    <a:pt x="9861" y="676239"/>
                  </a:lnTo>
                  <a:lnTo>
                    <a:pt x="0" y="627379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199315" y="303622"/>
            <a:ext cx="27444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chemeClr val="bg1"/>
                </a:solidFill>
                <a:latin typeface="+mn-lt"/>
              </a:rPr>
              <a:t>DISPENSAZIONE</a:t>
            </a:r>
            <a:endParaRPr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060" y="6240779"/>
            <a:ext cx="2746375" cy="463550"/>
          </a:xfrm>
          <a:prstGeom prst="rect">
            <a:avLst/>
          </a:prstGeom>
          <a:ln w="9525">
            <a:solidFill>
              <a:srgbClr val="344E6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1200" spc="-10" dirty="0">
                <a:solidFill>
                  <a:srgbClr val="344E6C"/>
                </a:solidFill>
                <a:latin typeface="Calibri"/>
                <a:cs typeface="Calibri"/>
              </a:rPr>
              <a:t>Doppio</a:t>
            </a:r>
            <a:r>
              <a:rPr sz="1200" spc="-5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344E6C"/>
                </a:solidFill>
                <a:latin typeface="Calibri"/>
                <a:cs typeface="Calibri"/>
              </a:rPr>
              <a:t>controllo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344E6C"/>
                </a:solidFill>
                <a:latin typeface="Calibri"/>
                <a:cs typeface="Calibri"/>
              </a:rPr>
              <a:t>Prescrizione</a:t>
            </a:r>
            <a:r>
              <a:rPr sz="1200" spc="10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44E6C"/>
                </a:solidFill>
                <a:latin typeface="Calibri"/>
                <a:cs typeface="Calibri"/>
              </a:rPr>
              <a:t>–</a:t>
            </a:r>
            <a:r>
              <a:rPr sz="1200" spc="10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44E6C"/>
                </a:solidFill>
                <a:latin typeface="Calibri"/>
                <a:cs typeface="Calibri"/>
              </a:rPr>
              <a:t>consegnato</a:t>
            </a:r>
            <a:r>
              <a:rPr sz="1200" spc="-15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44E6C"/>
                </a:solidFill>
                <a:latin typeface="Calibri"/>
                <a:cs typeface="Calibri"/>
              </a:rPr>
              <a:t>-</a:t>
            </a:r>
            <a:r>
              <a:rPr sz="1200" spc="-30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344E6C"/>
                </a:solidFill>
                <a:latin typeface="Calibri"/>
                <a:cs typeface="Calibri"/>
              </a:rPr>
              <a:t>dispensato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7692" y="5189220"/>
            <a:ext cx="104775" cy="1052830"/>
          </a:xfrm>
          <a:custGeom>
            <a:avLst/>
            <a:gdLst/>
            <a:ahLst/>
            <a:cxnLst/>
            <a:rect l="l" t="t" r="r" b="b"/>
            <a:pathLst>
              <a:path w="104775" h="1052829">
                <a:moveTo>
                  <a:pt x="34923" y="104394"/>
                </a:moveTo>
                <a:lnTo>
                  <a:pt x="17576" y="1051852"/>
                </a:lnTo>
                <a:lnTo>
                  <a:pt x="52501" y="1052499"/>
                </a:lnTo>
                <a:lnTo>
                  <a:pt x="69836" y="105028"/>
                </a:lnTo>
                <a:lnTo>
                  <a:pt x="34923" y="104394"/>
                </a:lnTo>
                <a:close/>
              </a:path>
              <a:path w="104775" h="1052829">
                <a:moveTo>
                  <a:pt x="95845" y="86994"/>
                </a:moveTo>
                <a:lnTo>
                  <a:pt x="35242" y="86994"/>
                </a:lnTo>
                <a:lnTo>
                  <a:pt x="70154" y="87629"/>
                </a:lnTo>
                <a:lnTo>
                  <a:pt x="69836" y="105028"/>
                </a:lnTo>
                <a:lnTo>
                  <a:pt x="104762" y="105663"/>
                </a:lnTo>
                <a:lnTo>
                  <a:pt x="95845" y="86994"/>
                </a:lnTo>
                <a:close/>
              </a:path>
              <a:path w="104775" h="1052829">
                <a:moveTo>
                  <a:pt x="35242" y="86994"/>
                </a:moveTo>
                <a:lnTo>
                  <a:pt x="34923" y="104394"/>
                </a:lnTo>
                <a:lnTo>
                  <a:pt x="69836" y="105028"/>
                </a:lnTo>
                <a:lnTo>
                  <a:pt x="70154" y="87629"/>
                </a:lnTo>
                <a:lnTo>
                  <a:pt x="35242" y="86994"/>
                </a:lnTo>
                <a:close/>
              </a:path>
              <a:path w="104775" h="1052829">
                <a:moveTo>
                  <a:pt x="54292" y="0"/>
                </a:moveTo>
                <a:lnTo>
                  <a:pt x="0" y="103758"/>
                </a:lnTo>
                <a:lnTo>
                  <a:pt x="34923" y="104394"/>
                </a:lnTo>
                <a:lnTo>
                  <a:pt x="35242" y="86994"/>
                </a:lnTo>
                <a:lnTo>
                  <a:pt x="95845" y="86994"/>
                </a:lnTo>
                <a:lnTo>
                  <a:pt x="54292" y="0"/>
                </a:lnTo>
                <a:close/>
              </a:path>
            </a:pathLst>
          </a:custGeom>
          <a:solidFill>
            <a:srgbClr val="344E6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2352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6955" y="6485736"/>
            <a:ext cx="893444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30"/>
              </a:lnSpc>
            </a:pPr>
            <a:r>
              <a:rPr sz="1000" b="1" spc="-5" dirty="0">
                <a:solidFill>
                  <a:srgbClr val="A4A4A4"/>
                </a:solidFill>
                <a:latin typeface="Candara"/>
                <a:cs typeface="Candara"/>
              </a:rPr>
              <a:t>C</a:t>
            </a:r>
            <a:r>
              <a:rPr sz="1000" b="1" spc="-10" dirty="0">
                <a:solidFill>
                  <a:srgbClr val="A4A4A4"/>
                </a:solidFill>
                <a:latin typeface="Candara"/>
                <a:cs typeface="Candara"/>
              </a:rPr>
              <a:t>A</a:t>
            </a:r>
            <a:r>
              <a:rPr sz="1000" b="1" dirty="0">
                <a:solidFill>
                  <a:srgbClr val="A4A4A4"/>
                </a:solidFill>
                <a:latin typeface="Candara"/>
                <a:cs typeface="Candara"/>
              </a:rPr>
              <a:t>R</a:t>
            </a:r>
            <a:r>
              <a:rPr sz="1000" b="1" spc="-10" dirty="0">
                <a:solidFill>
                  <a:srgbClr val="A4A4A4"/>
                </a:solidFill>
                <a:latin typeface="Candara"/>
                <a:cs typeface="Candara"/>
              </a:rPr>
              <a:t>L</a:t>
            </a:r>
            <a:r>
              <a:rPr sz="1000" b="1" spc="5" dirty="0">
                <a:solidFill>
                  <a:srgbClr val="A4A4A4"/>
                </a:solidFill>
                <a:latin typeface="Candara"/>
                <a:cs typeface="Candara"/>
              </a:rPr>
              <a:t>A</a:t>
            </a:r>
            <a:r>
              <a:rPr sz="1000" b="1" spc="-10" dirty="0">
                <a:solidFill>
                  <a:srgbClr val="A4A4A4"/>
                </a:solidFill>
                <a:latin typeface="Candara"/>
                <a:cs typeface="Candara"/>
              </a:rPr>
              <a:t> </a:t>
            </a:r>
            <a:r>
              <a:rPr sz="1000" b="1" spc="-5" dirty="0">
                <a:solidFill>
                  <a:srgbClr val="A4A4A4"/>
                </a:solidFill>
                <a:latin typeface="Candara"/>
                <a:cs typeface="Candara"/>
              </a:rPr>
              <a:t>M</a:t>
            </a:r>
            <a:r>
              <a:rPr sz="1000" b="1" spc="-10" dirty="0">
                <a:solidFill>
                  <a:srgbClr val="A4A4A4"/>
                </a:solidFill>
                <a:latin typeface="Candara"/>
                <a:cs typeface="Candara"/>
              </a:rPr>
              <a:t>A</a:t>
            </a:r>
            <a:r>
              <a:rPr sz="1000" b="1" dirty="0">
                <a:solidFill>
                  <a:srgbClr val="A4A4A4"/>
                </a:solidFill>
                <a:latin typeface="Candara"/>
                <a:cs typeface="Candara"/>
              </a:rPr>
              <a:t>S</a:t>
            </a:r>
            <a:r>
              <a:rPr sz="1000" b="1" spc="5" dirty="0">
                <a:solidFill>
                  <a:srgbClr val="A4A4A4"/>
                </a:solidFill>
                <a:latin typeface="Candara"/>
                <a:cs typeface="Candara"/>
              </a:rPr>
              <a:t>I</a:t>
            </a:r>
            <a:r>
              <a:rPr sz="1000" b="1" dirty="0">
                <a:solidFill>
                  <a:srgbClr val="A4A4A4"/>
                </a:solidFill>
                <a:latin typeface="Candara"/>
                <a:cs typeface="Candara"/>
              </a:rPr>
              <a:t>NI</a:t>
            </a:r>
            <a:r>
              <a:rPr sz="1000" b="1" spc="-40" dirty="0">
                <a:solidFill>
                  <a:srgbClr val="A4A4A4"/>
                </a:solidFill>
                <a:latin typeface="Candara"/>
                <a:cs typeface="Candara"/>
              </a:rPr>
              <a:t> </a:t>
            </a:r>
            <a:r>
              <a:rPr sz="1000" b="1" dirty="0">
                <a:solidFill>
                  <a:srgbClr val="A4A4A4"/>
                </a:solidFill>
                <a:latin typeface="Candara"/>
                <a:cs typeface="Candara"/>
              </a:rPr>
              <a:t>–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5005" y="6437782"/>
            <a:ext cx="30861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5" dirty="0">
                <a:solidFill>
                  <a:srgbClr val="A4A4A4"/>
                </a:solidFill>
                <a:latin typeface="Candara"/>
                <a:cs typeface="Candara"/>
              </a:rPr>
              <a:t>Fa</a:t>
            </a:r>
            <a:r>
              <a:rPr sz="1000" b="1" spc="-5" dirty="0">
                <a:solidFill>
                  <a:srgbClr val="A4A4A4"/>
                </a:solidFill>
                <a:latin typeface="Candara"/>
                <a:cs typeface="Candara"/>
              </a:rPr>
              <a:t>r</a:t>
            </a:r>
            <a:r>
              <a:rPr sz="1000" b="1" spc="5" dirty="0">
                <a:solidFill>
                  <a:srgbClr val="A4A4A4"/>
                </a:solidFill>
                <a:latin typeface="Candara"/>
                <a:cs typeface="Candara"/>
              </a:rPr>
              <a:t>m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0749" y="6485736"/>
            <a:ext cx="1465580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30"/>
              </a:lnSpc>
            </a:pPr>
            <a:r>
              <a:rPr sz="1000" b="1" spc="5" dirty="0">
                <a:solidFill>
                  <a:srgbClr val="A4A4A4"/>
                </a:solidFill>
                <a:latin typeface="Candara"/>
                <a:cs typeface="Candara"/>
              </a:rPr>
              <a:t>ac</a:t>
            </a:r>
            <a:r>
              <a:rPr sz="1000" b="1" spc="-15" dirty="0">
                <a:solidFill>
                  <a:srgbClr val="A4A4A4"/>
                </a:solidFill>
                <a:latin typeface="Candara"/>
                <a:cs typeface="Candara"/>
              </a:rPr>
              <a:t>i</a:t>
            </a:r>
            <a:r>
              <a:rPr sz="1000" b="1" dirty="0">
                <a:solidFill>
                  <a:srgbClr val="A4A4A4"/>
                </a:solidFill>
                <a:latin typeface="Candara"/>
                <a:cs typeface="Candara"/>
              </a:rPr>
              <a:t>a</a:t>
            </a:r>
            <a:r>
              <a:rPr sz="1000" b="1" spc="-65" dirty="0">
                <a:solidFill>
                  <a:srgbClr val="A4A4A4"/>
                </a:solidFill>
                <a:latin typeface="Candara"/>
                <a:cs typeface="Candara"/>
              </a:rPr>
              <a:t> </a:t>
            </a:r>
            <a:r>
              <a:rPr sz="1000" b="1" spc="-5" dirty="0">
                <a:solidFill>
                  <a:srgbClr val="A4A4A4"/>
                </a:solidFill>
                <a:latin typeface="Candara"/>
                <a:cs typeface="Candara"/>
              </a:rPr>
              <a:t>O</a:t>
            </a:r>
            <a:r>
              <a:rPr sz="1000" b="1" dirty="0">
                <a:solidFill>
                  <a:srgbClr val="A4A4A4"/>
                </a:solidFill>
                <a:latin typeface="Candara"/>
                <a:cs typeface="Candara"/>
              </a:rPr>
              <a:t>nc</a:t>
            </a:r>
            <a:r>
              <a:rPr sz="1000" b="1" spc="-15" dirty="0">
                <a:solidFill>
                  <a:srgbClr val="A4A4A4"/>
                </a:solidFill>
                <a:latin typeface="Candara"/>
                <a:cs typeface="Candara"/>
              </a:rPr>
              <a:t>o</a:t>
            </a:r>
            <a:r>
              <a:rPr sz="1000" b="1" dirty="0">
                <a:solidFill>
                  <a:srgbClr val="A4A4A4"/>
                </a:solidFill>
                <a:latin typeface="Candara"/>
                <a:cs typeface="Candara"/>
              </a:rPr>
              <a:t>l</a:t>
            </a:r>
            <a:r>
              <a:rPr sz="1000" b="1" spc="-15" dirty="0">
                <a:solidFill>
                  <a:srgbClr val="A4A4A4"/>
                </a:solidFill>
                <a:latin typeface="Candara"/>
                <a:cs typeface="Candara"/>
              </a:rPr>
              <a:t>o</a:t>
            </a:r>
            <a:r>
              <a:rPr sz="1000" b="1" spc="-5" dirty="0">
                <a:solidFill>
                  <a:srgbClr val="A4A4A4"/>
                </a:solidFill>
                <a:latin typeface="Candara"/>
                <a:cs typeface="Candara"/>
              </a:rPr>
              <a:t>g</a:t>
            </a:r>
            <a:r>
              <a:rPr sz="1000" b="1" spc="-15" dirty="0">
                <a:solidFill>
                  <a:srgbClr val="A4A4A4"/>
                </a:solidFill>
                <a:latin typeface="Candara"/>
                <a:cs typeface="Candara"/>
              </a:rPr>
              <a:t>i</a:t>
            </a:r>
            <a:r>
              <a:rPr sz="1000" b="1" spc="5" dirty="0">
                <a:solidFill>
                  <a:srgbClr val="A4A4A4"/>
                </a:solidFill>
                <a:latin typeface="Candara"/>
                <a:cs typeface="Candara"/>
              </a:rPr>
              <a:t>c</a:t>
            </a:r>
            <a:r>
              <a:rPr sz="1000" b="1" dirty="0">
                <a:solidFill>
                  <a:srgbClr val="A4A4A4"/>
                </a:solidFill>
                <a:latin typeface="Candara"/>
                <a:cs typeface="Candara"/>
              </a:rPr>
              <a:t>a</a:t>
            </a:r>
            <a:r>
              <a:rPr sz="1000" b="1" spc="5" dirty="0">
                <a:solidFill>
                  <a:srgbClr val="A4A4A4"/>
                </a:solidFill>
                <a:latin typeface="Candara"/>
                <a:cs typeface="Candara"/>
              </a:rPr>
              <a:t> </a:t>
            </a:r>
            <a:r>
              <a:rPr sz="1000" b="1" dirty="0">
                <a:solidFill>
                  <a:srgbClr val="A4A4A4"/>
                </a:solidFill>
                <a:latin typeface="Candara"/>
                <a:cs typeface="Candara"/>
              </a:rPr>
              <a:t>IRST</a:t>
            </a:r>
            <a:r>
              <a:rPr sz="1000" b="1" spc="-30" dirty="0">
                <a:solidFill>
                  <a:srgbClr val="A4A4A4"/>
                </a:solidFill>
                <a:latin typeface="Candara"/>
                <a:cs typeface="Candara"/>
              </a:rPr>
              <a:t> </a:t>
            </a:r>
            <a:r>
              <a:rPr sz="1000" b="1" spc="5" dirty="0">
                <a:solidFill>
                  <a:srgbClr val="A4A4A4"/>
                </a:solidFill>
                <a:latin typeface="Candara"/>
                <a:cs typeface="Candara"/>
              </a:rPr>
              <a:t>I</a:t>
            </a:r>
            <a:r>
              <a:rPr sz="1000" b="1" dirty="0">
                <a:solidFill>
                  <a:srgbClr val="A4A4A4"/>
                </a:solidFill>
                <a:latin typeface="Candara"/>
                <a:cs typeface="Candara"/>
              </a:rPr>
              <a:t>R</a:t>
            </a:r>
            <a:r>
              <a:rPr sz="1000" b="1" spc="-5" dirty="0">
                <a:solidFill>
                  <a:srgbClr val="A4A4A4"/>
                </a:solidFill>
                <a:latin typeface="Candara"/>
                <a:cs typeface="Candara"/>
              </a:rPr>
              <a:t>CC</a:t>
            </a:r>
            <a:r>
              <a:rPr sz="1000" b="1" dirty="0">
                <a:solidFill>
                  <a:srgbClr val="A4A4A4"/>
                </a:solidFill>
                <a:latin typeface="Candara"/>
                <a:cs typeface="Candara"/>
              </a:rPr>
              <a:t>S</a:t>
            </a:r>
            <a:endParaRPr sz="10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367" y="4797323"/>
            <a:ext cx="176530" cy="17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400" dirty="0">
                <a:solidFill>
                  <a:srgbClr val="385522"/>
                </a:solidFill>
                <a:latin typeface="Calibri"/>
                <a:cs typeface="Calibri"/>
              </a:rPr>
              <a:t>Sp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2209" y="464814"/>
            <a:ext cx="8710930" cy="6398260"/>
            <a:chOff x="172209" y="464814"/>
            <a:chExt cx="8710930" cy="63982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209" y="464814"/>
              <a:ext cx="4264918" cy="58315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2" y="487680"/>
              <a:ext cx="4166616" cy="57332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90309" y="482917"/>
              <a:ext cx="4176395" cy="5742940"/>
            </a:xfrm>
            <a:custGeom>
              <a:avLst/>
              <a:gdLst/>
              <a:ahLst/>
              <a:cxnLst/>
              <a:rect l="l" t="t" r="r" b="b"/>
              <a:pathLst>
                <a:path w="4176395" h="5742940">
                  <a:moveTo>
                    <a:pt x="0" y="5742813"/>
                  </a:moveTo>
                  <a:lnTo>
                    <a:pt x="4176141" y="5742813"/>
                  </a:lnTo>
                  <a:lnTo>
                    <a:pt x="4176141" y="0"/>
                  </a:lnTo>
                  <a:lnTo>
                    <a:pt x="0" y="0"/>
                  </a:lnTo>
                  <a:lnTo>
                    <a:pt x="0" y="5742813"/>
                  </a:lnTo>
                  <a:close/>
                </a:path>
              </a:pathLst>
            </a:custGeom>
            <a:ln w="9525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3672" y="853440"/>
              <a:ext cx="4648962" cy="60045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0248" y="890014"/>
              <a:ext cx="4523232" cy="59679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265422" y="885252"/>
              <a:ext cx="4533265" cy="5972810"/>
            </a:xfrm>
            <a:custGeom>
              <a:avLst/>
              <a:gdLst/>
              <a:ahLst/>
              <a:cxnLst/>
              <a:rect l="l" t="t" r="r" b="b"/>
              <a:pathLst>
                <a:path w="4533265" h="5972809">
                  <a:moveTo>
                    <a:pt x="4532757" y="5972747"/>
                  </a:moveTo>
                  <a:lnTo>
                    <a:pt x="4532757" y="0"/>
                  </a:lnTo>
                  <a:lnTo>
                    <a:pt x="0" y="0"/>
                  </a:lnTo>
                  <a:lnTo>
                    <a:pt x="0" y="5972747"/>
                  </a:lnTo>
                </a:path>
              </a:pathLst>
            </a:custGeom>
            <a:ln w="9525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07408" y="3782567"/>
              <a:ext cx="3140201" cy="84505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16552" y="3785615"/>
              <a:ext cx="3036570" cy="87249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434840" y="3810000"/>
            <a:ext cx="3032760" cy="737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0"/>
              </a:spcBef>
            </a:pPr>
            <a:r>
              <a:rPr sz="1050" b="1" i="1" spc="5" dirty="0">
                <a:latin typeface="Calibri"/>
                <a:cs typeface="Calibri"/>
              </a:rPr>
              <a:t>La</a:t>
            </a:r>
            <a:r>
              <a:rPr sz="1050" b="1" i="1" spc="-10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data</a:t>
            </a:r>
            <a:r>
              <a:rPr sz="1050" b="1" i="1" spc="-30" dirty="0">
                <a:latin typeface="Calibri"/>
                <a:cs typeface="Calibri"/>
              </a:rPr>
              <a:t> </a:t>
            </a:r>
            <a:r>
              <a:rPr sz="1050" b="1" i="1" dirty="0">
                <a:latin typeface="Calibri"/>
                <a:cs typeface="Calibri"/>
              </a:rPr>
              <a:t>è</a:t>
            </a:r>
            <a:r>
              <a:rPr sz="1050" b="1" i="1" spc="10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presente</a:t>
            </a:r>
            <a:r>
              <a:rPr sz="1050" b="1" i="1" spc="-35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anche</a:t>
            </a:r>
            <a:r>
              <a:rPr sz="1050" b="1" i="1" spc="5" dirty="0">
                <a:latin typeface="Calibri"/>
                <a:cs typeface="Calibri"/>
              </a:rPr>
              <a:t> </a:t>
            </a:r>
            <a:r>
              <a:rPr sz="1050" b="1" i="1" dirty="0">
                <a:latin typeface="Calibri"/>
                <a:cs typeface="Calibri"/>
              </a:rPr>
              <a:t>nei</a:t>
            </a:r>
            <a:r>
              <a:rPr sz="1050" b="1" i="1" spc="-20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giorni</a:t>
            </a:r>
            <a:r>
              <a:rPr sz="1050" b="1" i="1" spc="5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di</a:t>
            </a:r>
            <a:r>
              <a:rPr sz="1050" b="1" i="1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stop terapia</a:t>
            </a:r>
            <a:endParaRPr sz="1050">
              <a:latin typeface="Calibri"/>
              <a:cs typeface="Calibri"/>
            </a:endParaRPr>
          </a:p>
          <a:p>
            <a:pPr marL="92075">
              <a:lnSpc>
                <a:spcPts val="1255"/>
              </a:lnSpc>
              <a:spcBef>
                <a:spcPts val="15"/>
              </a:spcBef>
            </a:pPr>
            <a:r>
              <a:rPr sz="1050" b="1" i="1" dirty="0">
                <a:latin typeface="Calibri"/>
                <a:cs typeface="Calibri"/>
              </a:rPr>
              <a:t>Viene</a:t>
            </a:r>
            <a:r>
              <a:rPr sz="1050" b="1" i="1" spc="-15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allegato</a:t>
            </a:r>
            <a:r>
              <a:rPr sz="1050" b="1" i="1" spc="-55" dirty="0">
                <a:latin typeface="Calibri"/>
                <a:cs typeface="Calibri"/>
              </a:rPr>
              <a:t> </a:t>
            </a:r>
            <a:r>
              <a:rPr sz="1050" b="1" i="1" dirty="0">
                <a:latin typeface="Calibri"/>
                <a:cs typeface="Calibri"/>
              </a:rPr>
              <a:t>in</a:t>
            </a:r>
            <a:r>
              <a:rPr sz="1050" b="1" i="1" spc="-10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cartella</a:t>
            </a:r>
            <a:r>
              <a:rPr sz="1050" b="1" i="1" spc="-10" dirty="0">
                <a:latin typeface="Calibri"/>
                <a:cs typeface="Calibri"/>
              </a:rPr>
              <a:t> </a:t>
            </a:r>
            <a:r>
              <a:rPr sz="1050" b="1" i="1" dirty="0">
                <a:latin typeface="Calibri"/>
                <a:cs typeface="Calibri"/>
              </a:rPr>
              <a:t>clinica</a:t>
            </a:r>
            <a:endParaRPr sz="1050">
              <a:latin typeface="Calibri"/>
              <a:cs typeface="Calibri"/>
            </a:endParaRPr>
          </a:p>
          <a:p>
            <a:pPr marL="92075" marR="446405">
              <a:lnSpc>
                <a:spcPts val="1270"/>
              </a:lnSpc>
              <a:spcBef>
                <a:spcPts val="25"/>
              </a:spcBef>
            </a:pPr>
            <a:r>
              <a:rPr sz="1050" b="1" i="1" spc="-5" dirty="0">
                <a:latin typeface="Calibri"/>
                <a:cs typeface="Calibri"/>
              </a:rPr>
              <a:t>Riporta </a:t>
            </a:r>
            <a:r>
              <a:rPr sz="1050" b="1" i="1" dirty="0">
                <a:latin typeface="Calibri"/>
                <a:cs typeface="Calibri"/>
              </a:rPr>
              <a:t>i</a:t>
            </a:r>
            <a:r>
              <a:rPr sz="1050" b="1" i="1" spc="5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riferimenti</a:t>
            </a:r>
            <a:r>
              <a:rPr sz="1050" b="1" i="1" spc="10" dirty="0">
                <a:latin typeface="Calibri"/>
                <a:cs typeface="Calibri"/>
              </a:rPr>
              <a:t> </a:t>
            </a:r>
            <a:r>
              <a:rPr sz="1050" b="1" i="1" dirty="0">
                <a:latin typeface="Calibri"/>
                <a:cs typeface="Calibri"/>
              </a:rPr>
              <a:t>del</a:t>
            </a:r>
            <a:r>
              <a:rPr sz="1050" b="1" i="1" spc="-20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farmacista</a:t>
            </a:r>
            <a:r>
              <a:rPr sz="1050" b="1" i="1" spc="20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counselor </a:t>
            </a:r>
            <a:r>
              <a:rPr sz="1050" b="1" i="1" spc="-220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(mail</a:t>
            </a:r>
            <a:r>
              <a:rPr sz="1050" b="1" i="1" dirty="0">
                <a:latin typeface="Calibri"/>
                <a:cs typeface="Calibri"/>
              </a:rPr>
              <a:t> e</a:t>
            </a:r>
            <a:r>
              <a:rPr sz="1050" b="1" i="1" spc="-15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telefono)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38783" y="5565646"/>
            <a:ext cx="3100705" cy="1195705"/>
            <a:chOff x="938783" y="5565646"/>
            <a:chExt cx="3100705" cy="119570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8783" y="5565646"/>
              <a:ext cx="3100578" cy="116814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4879" y="5571746"/>
              <a:ext cx="3082290" cy="118948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66215" y="5593079"/>
              <a:ext cx="2993390" cy="1061085"/>
            </a:xfrm>
            <a:custGeom>
              <a:avLst/>
              <a:gdLst/>
              <a:ahLst/>
              <a:cxnLst/>
              <a:rect l="l" t="t" r="r" b="b"/>
              <a:pathLst>
                <a:path w="2993390" h="1061084">
                  <a:moveTo>
                    <a:pt x="2993136" y="0"/>
                  </a:moveTo>
                  <a:lnTo>
                    <a:pt x="0" y="0"/>
                  </a:lnTo>
                  <a:lnTo>
                    <a:pt x="0" y="1060704"/>
                  </a:lnTo>
                  <a:lnTo>
                    <a:pt x="2993136" y="1060704"/>
                  </a:lnTo>
                  <a:lnTo>
                    <a:pt x="2993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45565" y="5619394"/>
            <a:ext cx="2834640" cy="669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55"/>
              </a:lnSpc>
              <a:spcBef>
                <a:spcPts val="105"/>
              </a:spcBef>
            </a:pPr>
            <a:r>
              <a:rPr sz="1050" b="1" i="1" dirty="0">
                <a:latin typeface="Calibri"/>
                <a:cs typeface="Calibri"/>
              </a:rPr>
              <a:t>IMPORTANTE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ts val="1255"/>
              </a:lnSpc>
            </a:pPr>
            <a:r>
              <a:rPr sz="1050" b="1" i="1" spc="-5" dirty="0">
                <a:latin typeface="Calibri"/>
                <a:cs typeface="Calibri"/>
              </a:rPr>
              <a:t>Quando</a:t>
            </a:r>
            <a:r>
              <a:rPr sz="1050" b="1" i="1" spc="570" dirty="0">
                <a:latin typeface="Calibri"/>
                <a:cs typeface="Calibri"/>
              </a:rPr>
              <a:t> </a:t>
            </a:r>
            <a:r>
              <a:rPr sz="1050" b="1" i="1" dirty="0">
                <a:latin typeface="Calibri"/>
                <a:cs typeface="Calibri"/>
              </a:rPr>
              <a:t>vieni  </a:t>
            </a:r>
            <a:r>
              <a:rPr sz="1050" b="1" i="1" spc="110" dirty="0">
                <a:latin typeface="Calibri"/>
                <a:cs typeface="Calibri"/>
              </a:rPr>
              <a:t> </a:t>
            </a:r>
            <a:r>
              <a:rPr sz="1050" b="1" i="1" dirty="0">
                <a:latin typeface="Calibri"/>
                <a:cs typeface="Calibri"/>
              </a:rPr>
              <a:t>a  </a:t>
            </a:r>
            <a:r>
              <a:rPr sz="1050" b="1" i="1" spc="120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ritirare</a:t>
            </a:r>
            <a:r>
              <a:rPr sz="1050" b="1" i="1" spc="595" dirty="0">
                <a:latin typeface="Calibri"/>
                <a:cs typeface="Calibri"/>
              </a:rPr>
              <a:t> </a:t>
            </a:r>
            <a:r>
              <a:rPr sz="1050" b="1" i="1" dirty="0">
                <a:latin typeface="Calibri"/>
                <a:cs typeface="Calibri"/>
              </a:rPr>
              <a:t>la  </a:t>
            </a:r>
            <a:r>
              <a:rPr sz="1050" b="1" i="1" spc="120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prossima</a:t>
            </a:r>
            <a:r>
              <a:rPr sz="1050" b="1" i="1" spc="595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terapia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ts val="1240"/>
              </a:lnSpc>
              <a:spcBef>
                <a:spcPts val="10"/>
              </a:spcBef>
            </a:pPr>
            <a:r>
              <a:rPr sz="1050" b="1" i="1" spc="-5" dirty="0">
                <a:latin typeface="Calibri"/>
                <a:cs typeface="Calibri"/>
              </a:rPr>
              <a:t>ricordati</a:t>
            </a:r>
            <a:r>
              <a:rPr sz="1050" b="1" i="1" spc="15" dirty="0">
                <a:latin typeface="Calibri"/>
                <a:cs typeface="Calibri"/>
              </a:rPr>
              <a:t> </a:t>
            </a:r>
            <a:r>
              <a:rPr sz="1050" b="1" i="1" spc="-10" dirty="0">
                <a:latin typeface="Calibri"/>
                <a:cs typeface="Calibri"/>
              </a:rPr>
              <a:t>SEMPRE </a:t>
            </a:r>
            <a:r>
              <a:rPr sz="1050" b="1" i="1" dirty="0">
                <a:latin typeface="Calibri"/>
                <a:cs typeface="Calibri"/>
              </a:rPr>
              <a:t>di: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</a:pPr>
            <a:r>
              <a:rPr sz="1100" dirty="0">
                <a:latin typeface="Calibri"/>
                <a:cs typeface="Calibri"/>
              </a:rPr>
              <a:t>-</a:t>
            </a:r>
            <a:r>
              <a:rPr sz="1100" spc="170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riconsegnare</a:t>
            </a:r>
            <a:r>
              <a:rPr sz="1050" b="1" i="1" spc="-20" dirty="0">
                <a:latin typeface="Calibri"/>
                <a:cs typeface="Calibri"/>
              </a:rPr>
              <a:t> </a:t>
            </a:r>
            <a:r>
              <a:rPr sz="1050" b="1" i="1" dirty="0">
                <a:latin typeface="Calibri"/>
                <a:cs typeface="Calibri"/>
              </a:rPr>
              <a:t>il</a:t>
            </a:r>
            <a:r>
              <a:rPr sz="1050" b="1" i="1" spc="-20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diario</a:t>
            </a:r>
            <a:r>
              <a:rPr sz="1050" b="1" i="1" spc="25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compilato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5565" y="6259779"/>
            <a:ext cx="2837815" cy="34798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55"/>
              </a:spcBef>
            </a:pPr>
            <a:r>
              <a:rPr sz="1100" dirty="0">
                <a:latin typeface="Calibri"/>
                <a:cs typeface="Calibri"/>
              </a:rPr>
              <a:t>-</a:t>
            </a:r>
            <a:r>
              <a:rPr sz="1100" spc="175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riportare</a:t>
            </a:r>
            <a:r>
              <a:rPr sz="1050" b="1" i="1" spc="185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sempre</a:t>
            </a:r>
            <a:r>
              <a:rPr sz="1050" b="1" i="1" spc="175" dirty="0">
                <a:latin typeface="Calibri"/>
                <a:cs typeface="Calibri"/>
              </a:rPr>
              <a:t> </a:t>
            </a:r>
            <a:r>
              <a:rPr sz="1050" b="1" i="1" dirty="0">
                <a:latin typeface="Calibri"/>
                <a:cs typeface="Calibri"/>
              </a:rPr>
              <a:t>la</a:t>
            </a:r>
            <a:r>
              <a:rPr sz="1050" b="1" i="1" spc="165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confezione/blister</a:t>
            </a:r>
            <a:r>
              <a:rPr sz="1050" b="1" i="1" spc="160" dirty="0">
                <a:latin typeface="Calibri"/>
                <a:cs typeface="Calibri"/>
              </a:rPr>
              <a:t> </a:t>
            </a:r>
            <a:r>
              <a:rPr sz="1050" b="1" i="1" spc="-10" dirty="0">
                <a:latin typeface="Calibri"/>
                <a:cs typeface="Calibri"/>
              </a:rPr>
              <a:t>anche</a:t>
            </a:r>
            <a:r>
              <a:rPr sz="1050" b="1" i="1" spc="180" dirty="0">
                <a:latin typeface="Calibri"/>
                <a:cs typeface="Calibri"/>
              </a:rPr>
              <a:t> </a:t>
            </a:r>
            <a:r>
              <a:rPr sz="1050" b="1" i="1" spc="-10" dirty="0">
                <a:latin typeface="Calibri"/>
                <a:cs typeface="Calibri"/>
              </a:rPr>
              <a:t>se </a:t>
            </a:r>
            <a:r>
              <a:rPr sz="1050" b="1" i="1" spc="-225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vuota</a:t>
            </a:r>
            <a:r>
              <a:rPr sz="1050" b="1" i="1" spc="-25" dirty="0">
                <a:latin typeface="Calibri"/>
                <a:cs typeface="Calibri"/>
              </a:rPr>
              <a:t> </a:t>
            </a:r>
            <a:r>
              <a:rPr sz="1050" b="1" i="1" dirty="0">
                <a:latin typeface="Calibri"/>
                <a:cs typeface="Calibri"/>
              </a:rPr>
              <a:t>e</a:t>
            </a:r>
            <a:r>
              <a:rPr sz="1050" b="1" i="1" spc="-15" dirty="0">
                <a:latin typeface="Calibri"/>
                <a:cs typeface="Calibri"/>
              </a:rPr>
              <a:t> </a:t>
            </a:r>
            <a:r>
              <a:rPr sz="1050" b="1" i="1" dirty="0">
                <a:latin typeface="Calibri"/>
                <a:cs typeface="Calibri"/>
              </a:rPr>
              <a:t>le</a:t>
            </a:r>
            <a:r>
              <a:rPr sz="1050" b="1" i="1" spc="10" dirty="0">
                <a:latin typeface="Calibri"/>
                <a:cs typeface="Calibri"/>
              </a:rPr>
              <a:t> </a:t>
            </a:r>
            <a:r>
              <a:rPr sz="1050" b="1" i="1" dirty="0">
                <a:latin typeface="Calibri"/>
                <a:cs typeface="Calibri"/>
              </a:rPr>
              <a:t>eventuali</a:t>
            </a:r>
            <a:r>
              <a:rPr sz="1050" b="1" i="1" spc="-55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compresse</a:t>
            </a:r>
            <a:r>
              <a:rPr sz="1050" b="1" i="1" spc="10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che</a:t>
            </a:r>
            <a:r>
              <a:rPr sz="1050" b="1" i="1" spc="10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ti</a:t>
            </a:r>
            <a:r>
              <a:rPr sz="1050" b="1" i="1" spc="10" dirty="0">
                <a:latin typeface="Calibri"/>
                <a:cs typeface="Calibri"/>
              </a:rPr>
              <a:t> </a:t>
            </a:r>
            <a:r>
              <a:rPr sz="1050" b="1" i="1" spc="-5" dirty="0">
                <a:latin typeface="Calibri"/>
                <a:cs typeface="Calibri"/>
              </a:rPr>
              <a:t>sono</a:t>
            </a:r>
            <a:r>
              <a:rPr sz="1050" b="1" i="1" spc="-30" dirty="0">
                <a:latin typeface="Calibri"/>
                <a:cs typeface="Calibri"/>
              </a:rPr>
              <a:t> </a:t>
            </a:r>
            <a:r>
              <a:rPr sz="1050" b="1" i="1" spc="-10" dirty="0">
                <a:latin typeface="Calibri"/>
                <a:cs typeface="Calibri"/>
              </a:rPr>
              <a:t>rimaste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58242" y="72897"/>
            <a:ext cx="8641715" cy="765810"/>
            <a:chOff x="158242" y="72897"/>
            <a:chExt cx="8641715" cy="765810"/>
          </a:xfrm>
        </p:grpSpPr>
        <p:sp>
          <p:nvSpPr>
            <p:cNvPr id="23" name="object 23"/>
            <p:cNvSpPr/>
            <p:nvPr/>
          </p:nvSpPr>
          <p:spPr>
            <a:xfrm>
              <a:off x="164592" y="79247"/>
              <a:ext cx="8629015" cy="753110"/>
            </a:xfrm>
            <a:custGeom>
              <a:avLst/>
              <a:gdLst/>
              <a:ahLst/>
              <a:cxnLst/>
              <a:rect l="l" t="t" r="r" b="b"/>
              <a:pathLst>
                <a:path w="8629015" h="753110">
                  <a:moveTo>
                    <a:pt x="8503412" y="0"/>
                  </a:moveTo>
                  <a:lnTo>
                    <a:pt x="125475" y="0"/>
                  </a:lnTo>
                  <a:lnTo>
                    <a:pt x="76638" y="9854"/>
                  </a:lnTo>
                  <a:lnTo>
                    <a:pt x="36753" y="36734"/>
                  </a:lnTo>
                  <a:lnTo>
                    <a:pt x="9861" y="76616"/>
                  </a:lnTo>
                  <a:lnTo>
                    <a:pt x="0" y="125475"/>
                  </a:lnTo>
                  <a:lnTo>
                    <a:pt x="0" y="627379"/>
                  </a:lnTo>
                  <a:lnTo>
                    <a:pt x="9861" y="676239"/>
                  </a:lnTo>
                  <a:lnTo>
                    <a:pt x="36753" y="716121"/>
                  </a:lnTo>
                  <a:lnTo>
                    <a:pt x="76638" y="743001"/>
                  </a:lnTo>
                  <a:lnTo>
                    <a:pt x="125475" y="752855"/>
                  </a:lnTo>
                  <a:lnTo>
                    <a:pt x="8503412" y="752855"/>
                  </a:lnTo>
                  <a:lnTo>
                    <a:pt x="8552271" y="743001"/>
                  </a:lnTo>
                  <a:lnTo>
                    <a:pt x="8592153" y="716121"/>
                  </a:lnTo>
                  <a:lnTo>
                    <a:pt x="8619033" y="676239"/>
                  </a:lnTo>
                  <a:lnTo>
                    <a:pt x="8628888" y="627379"/>
                  </a:lnTo>
                  <a:lnTo>
                    <a:pt x="8628888" y="125475"/>
                  </a:lnTo>
                  <a:lnTo>
                    <a:pt x="8619033" y="76616"/>
                  </a:lnTo>
                  <a:lnTo>
                    <a:pt x="8592153" y="36734"/>
                  </a:lnTo>
                  <a:lnTo>
                    <a:pt x="8552271" y="9854"/>
                  </a:lnTo>
                  <a:lnTo>
                    <a:pt x="85034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4592" y="79247"/>
              <a:ext cx="8629015" cy="753110"/>
            </a:xfrm>
            <a:custGeom>
              <a:avLst/>
              <a:gdLst/>
              <a:ahLst/>
              <a:cxnLst/>
              <a:rect l="l" t="t" r="r" b="b"/>
              <a:pathLst>
                <a:path w="8629015" h="753110">
                  <a:moveTo>
                    <a:pt x="0" y="125475"/>
                  </a:moveTo>
                  <a:lnTo>
                    <a:pt x="9861" y="76616"/>
                  </a:lnTo>
                  <a:lnTo>
                    <a:pt x="36753" y="36734"/>
                  </a:lnTo>
                  <a:lnTo>
                    <a:pt x="76638" y="9854"/>
                  </a:lnTo>
                  <a:lnTo>
                    <a:pt x="125475" y="0"/>
                  </a:lnTo>
                  <a:lnTo>
                    <a:pt x="8503412" y="0"/>
                  </a:lnTo>
                  <a:lnTo>
                    <a:pt x="8552271" y="9854"/>
                  </a:lnTo>
                  <a:lnTo>
                    <a:pt x="8592153" y="36734"/>
                  </a:lnTo>
                  <a:lnTo>
                    <a:pt x="8619033" y="76616"/>
                  </a:lnTo>
                  <a:lnTo>
                    <a:pt x="8628888" y="125475"/>
                  </a:lnTo>
                  <a:lnTo>
                    <a:pt x="8628888" y="627379"/>
                  </a:lnTo>
                  <a:lnTo>
                    <a:pt x="8619033" y="676239"/>
                  </a:lnTo>
                  <a:lnTo>
                    <a:pt x="8592153" y="716121"/>
                  </a:lnTo>
                  <a:lnTo>
                    <a:pt x="8552271" y="743001"/>
                  </a:lnTo>
                  <a:lnTo>
                    <a:pt x="8503412" y="752855"/>
                  </a:lnTo>
                  <a:lnTo>
                    <a:pt x="125475" y="752855"/>
                  </a:lnTo>
                  <a:lnTo>
                    <a:pt x="76638" y="743001"/>
                  </a:lnTo>
                  <a:lnTo>
                    <a:pt x="36753" y="716121"/>
                  </a:lnTo>
                  <a:lnTo>
                    <a:pt x="9861" y="676239"/>
                  </a:lnTo>
                  <a:lnTo>
                    <a:pt x="0" y="627379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438341" y="212553"/>
            <a:ext cx="6725284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b="1" spc="-10" dirty="0">
                <a:solidFill>
                  <a:schemeClr val="bg1"/>
                </a:solidFill>
                <a:latin typeface="+mn-lt"/>
              </a:rPr>
              <a:t>DIARIO</a:t>
            </a:r>
            <a:r>
              <a:rPr sz="2800" b="1" spc="5" dirty="0">
                <a:solidFill>
                  <a:schemeClr val="bg1"/>
                </a:solidFill>
                <a:latin typeface="+mn-lt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+mn-lt"/>
              </a:rPr>
              <a:t>INFORMATIZZATO</a:t>
            </a:r>
            <a:r>
              <a:rPr sz="2800" b="1" spc="20" dirty="0">
                <a:solidFill>
                  <a:schemeClr val="bg1"/>
                </a:solidFill>
                <a:latin typeface="+mn-lt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+mn-lt"/>
              </a:rPr>
              <a:t>PZ</a:t>
            </a:r>
            <a:r>
              <a:rPr sz="2800" b="1" spc="5" dirty="0">
                <a:solidFill>
                  <a:schemeClr val="bg1"/>
                </a:solidFill>
                <a:latin typeface="+mn-lt"/>
              </a:rPr>
              <a:t> </a:t>
            </a:r>
            <a:r>
              <a:rPr sz="2800" b="1" spc="-10" dirty="0">
                <a:solidFill>
                  <a:schemeClr val="bg1"/>
                </a:solidFill>
                <a:latin typeface="+mn-lt"/>
              </a:rPr>
              <a:t>SPECIFICO</a:t>
            </a:r>
            <a:endParaRPr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6543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0895" y="950975"/>
            <a:ext cx="8360409" cy="5661025"/>
            <a:chOff x="310895" y="950975"/>
            <a:chExt cx="8360409" cy="56610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5958" y="984496"/>
              <a:ext cx="4354846" cy="56212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7031" y="1097279"/>
              <a:ext cx="4090416" cy="53614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02581" y="1052829"/>
              <a:ext cx="4179570" cy="5450840"/>
            </a:xfrm>
            <a:custGeom>
              <a:avLst/>
              <a:gdLst/>
              <a:ahLst/>
              <a:cxnLst/>
              <a:rect l="l" t="t" r="r" b="b"/>
              <a:pathLst>
                <a:path w="4179570" h="5450840">
                  <a:moveTo>
                    <a:pt x="0" y="5450332"/>
                  </a:moveTo>
                  <a:lnTo>
                    <a:pt x="4179316" y="5450332"/>
                  </a:lnTo>
                  <a:lnTo>
                    <a:pt x="4179316" y="0"/>
                  </a:lnTo>
                  <a:lnTo>
                    <a:pt x="0" y="0"/>
                  </a:lnTo>
                  <a:lnTo>
                    <a:pt x="0" y="5450332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895" y="950975"/>
              <a:ext cx="4152138" cy="56608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247" y="1082039"/>
              <a:ext cx="3855720" cy="53644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15797" y="1037589"/>
              <a:ext cx="3944620" cy="5453380"/>
            </a:xfrm>
            <a:custGeom>
              <a:avLst/>
              <a:gdLst/>
              <a:ahLst/>
              <a:cxnLst/>
              <a:rect l="l" t="t" r="r" b="b"/>
              <a:pathLst>
                <a:path w="3944620" h="5453380">
                  <a:moveTo>
                    <a:pt x="0" y="5453380"/>
                  </a:moveTo>
                  <a:lnTo>
                    <a:pt x="3944620" y="5453380"/>
                  </a:lnTo>
                  <a:lnTo>
                    <a:pt x="3944620" y="0"/>
                  </a:lnTo>
                  <a:lnTo>
                    <a:pt x="0" y="0"/>
                  </a:lnTo>
                  <a:lnTo>
                    <a:pt x="0" y="545338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52729" y="91185"/>
            <a:ext cx="7536296" cy="765810"/>
            <a:chOff x="252729" y="91185"/>
            <a:chExt cx="8638540" cy="765810"/>
          </a:xfrm>
        </p:grpSpPr>
        <p:sp>
          <p:nvSpPr>
            <p:cNvPr id="10" name="object 10"/>
            <p:cNvSpPr/>
            <p:nvPr/>
          </p:nvSpPr>
          <p:spPr>
            <a:xfrm>
              <a:off x="259079" y="97535"/>
              <a:ext cx="8625840" cy="753110"/>
            </a:xfrm>
            <a:custGeom>
              <a:avLst/>
              <a:gdLst/>
              <a:ahLst/>
              <a:cxnLst/>
              <a:rect l="l" t="t" r="r" b="b"/>
              <a:pathLst>
                <a:path w="8625840" h="753110">
                  <a:moveTo>
                    <a:pt x="8500364" y="0"/>
                  </a:moveTo>
                  <a:lnTo>
                    <a:pt x="125476" y="0"/>
                  </a:lnTo>
                  <a:lnTo>
                    <a:pt x="76638" y="9854"/>
                  </a:lnTo>
                  <a:lnTo>
                    <a:pt x="36753" y="36734"/>
                  </a:lnTo>
                  <a:lnTo>
                    <a:pt x="9861" y="76616"/>
                  </a:lnTo>
                  <a:lnTo>
                    <a:pt x="0" y="125475"/>
                  </a:lnTo>
                  <a:lnTo>
                    <a:pt x="0" y="627380"/>
                  </a:lnTo>
                  <a:lnTo>
                    <a:pt x="9861" y="676239"/>
                  </a:lnTo>
                  <a:lnTo>
                    <a:pt x="36753" y="716121"/>
                  </a:lnTo>
                  <a:lnTo>
                    <a:pt x="76638" y="743001"/>
                  </a:lnTo>
                  <a:lnTo>
                    <a:pt x="125476" y="752856"/>
                  </a:lnTo>
                  <a:lnTo>
                    <a:pt x="8500364" y="752856"/>
                  </a:lnTo>
                  <a:lnTo>
                    <a:pt x="8549223" y="743001"/>
                  </a:lnTo>
                  <a:lnTo>
                    <a:pt x="8589105" y="716121"/>
                  </a:lnTo>
                  <a:lnTo>
                    <a:pt x="8615985" y="676239"/>
                  </a:lnTo>
                  <a:lnTo>
                    <a:pt x="8625840" y="627380"/>
                  </a:lnTo>
                  <a:lnTo>
                    <a:pt x="8625840" y="125475"/>
                  </a:lnTo>
                  <a:lnTo>
                    <a:pt x="8615985" y="76616"/>
                  </a:lnTo>
                  <a:lnTo>
                    <a:pt x="8589105" y="36734"/>
                  </a:lnTo>
                  <a:lnTo>
                    <a:pt x="8549223" y="9854"/>
                  </a:lnTo>
                  <a:lnTo>
                    <a:pt x="85003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9079" y="97535"/>
              <a:ext cx="8625840" cy="753110"/>
            </a:xfrm>
            <a:custGeom>
              <a:avLst/>
              <a:gdLst/>
              <a:ahLst/>
              <a:cxnLst/>
              <a:rect l="l" t="t" r="r" b="b"/>
              <a:pathLst>
                <a:path w="8625840" h="753110">
                  <a:moveTo>
                    <a:pt x="0" y="125475"/>
                  </a:moveTo>
                  <a:lnTo>
                    <a:pt x="9861" y="76616"/>
                  </a:lnTo>
                  <a:lnTo>
                    <a:pt x="36753" y="36734"/>
                  </a:lnTo>
                  <a:lnTo>
                    <a:pt x="76638" y="9854"/>
                  </a:lnTo>
                  <a:lnTo>
                    <a:pt x="125476" y="0"/>
                  </a:lnTo>
                  <a:lnTo>
                    <a:pt x="8500364" y="0"/>
                  </a:lnTo>
                  <a:lnTo>
                    <a:pt x="8549223" y="9854"/>
                  </a:lnTo>
                  <a:lnTo>
                    <a:pt x="8589105" y="36734"/>
                  </a:lnTo>
                  <a:lnTo>
                    <a:pt x="8615985" y="76616"/>
                  </a:lnTo>
                  <a:lnTo>
                    <a:pt x="8625840" y="125475"/>
                  </a:lnTo>
                  <a:lnTo>
                    <a:pt x="8625840" y="627380"/>
                  </a:lnTo>
                  <a:lnTo>
                    <a:pt x="8615985" y="676239"/>
                  </a:lnTo>
                  <a:lnTo>
                    <a:pt x="8589105" y="716121"/>
                  </a:lnTo>
                  <a:lnTo>
                    <a:pt x="8549223" y="743001"/>
                  </a:lnTo>
                  <a:lnTo>
                    <a:pt x="8500364" y="752856"/>
                  </a:lnTo>
                  <a:lnTo>
                    <a:pt x="125476" y="752856"/>
                  </a:lnTo>
                  <a:lnTo>
                    <a:pt x="76638" y="743001"/>
                  </a:lnTo>
                  <a:lnTo>
                    <a:pt x="36753" y="716121"/>
                  </a:lnTo>
                  <a:lnTo>
                    <a:pt x="9861" y="676239"/>
                  </a:lnTo>
                  <a:lnTo>
                    <a:pt x="0" y="627380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80796" y="263133"/>
            <a:ext cx="7233662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5" dirty="0">
                <a:solidFill>
                  <a:schemeClr val="bg1"/>
                </a:solidFill>
                <a:latin typeface="+mn-lt"/>
              </a:rPr>
              <a:t>SCHEDE</a:t>
            </a:r>
            <a:r>
              <a:rPr sz="2400" b="1" spc="-20" dirty="0">
                <a:solidFill>
                  <a:schemeClr val="bg1"/>
                </a:solidFill>
                <a:latin typeface="+mn-lt"/>
              </a:rPr>
              <a:t> </a:t>
            </a:r>
            <a:r>
              <a:rPr sz="2400" b="1" dirty="0">
                <a:solidFill>
                  <a:schemeClr val="bg1"/>
                </a:solidFill>
                <a:latin typeface="+mn-lt"/>
              </a:rPr>
              <a:t>FARMACO:</a:t>
            </a:r>
            <a:r>
              <a:rPr sz="2400" b="1" spc="5" dirty="0">
                <a:solidFill>
                  <a:schemeClr val="bg1"/>
                </a:solidFill>
                <a:latin typeface="+mn-lt"/>
              </a:rPr>
              <a:t> </a:t>
            </a:r>
            <a:r>
              <a:rPr sz="2400" b="1" dirty="0">
                <a:solidFill>
                  <a:schemeClr val="bg1"/>
                </a:solidFill>
                <a:latin typeface="+mn-lt"/>
              </a:rPr>
              <a:t>EDUCAZIONE</a:t>
            </a:r>
            <a:r>
              <a:rPr sz="2400" b="1" spc="-15" dirty="0">
                <a:solidFill>
                  <a:schemeClr val="bg1"/>
                </a:solidFill>
                <a:latin typeface="+mn-lt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+mn-lt"/>
              </a:rPr>
              <a:t>PAZIENTE/CARE-GIVER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27903" y="6196584"/>
            <a:ext cx="2539365" cy="509270"/>
          </a:xfrm>
          <a:prstGeom prst="rect">
            <a:avLst/>
          </a:prstGeom>
          <a:solidFill>
            <a:srgbClr val="4471C4"/>
          </a:solidFill>
          <a:ln w="12700">
            <a:solidFill>
              <a:srgbClr val="30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191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LITERACY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75"/>
              </a:lnSpc>
              <a:spcBef>
                <a:spcPts val="2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VALIDATE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URP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IRST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590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9079" y="97535"/>
            <a:ext cx="7452742" cy="3199650"/>
            <a:chOff x="259079" y="97535"/>
            <a:chExt cx="7452742" cy="3199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6546" y="601968"/>
              <a:ext cx="1985061" cy="26952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431" y="624840"/>
              <a:ext cx="1886712" cy="25968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84669" y="620013"/>
              <a:ext cx="1896745" cy="2606675"/>
            </a:xfrm>
            <a:custGeom>
              <a:avLst/>
              <a:gdLst/>
              <a:ahLst/>
              <a:cxnLst/>
              <a:rect l="l" t="t" r="r" b="b"/>
              <a:pathLst>
                <a:path w="1896745" h="2606675">
                  <a:moveTo>
                    <a:pt x="0" y="2606420"/>
                  </a:moveTo>
                  <a:lnTo>
                    <a:pt x="1896237" y="2606420"/>
                  </a:lnTo>
                  <a:lnTo>
                    <a:pt x="1896237" y="0"/>
                  </a:lnTo>
                  <a:lnTo>
                    <a:pt x="0" y="0"/>
                  </a:lnTo>
                  <a:lnTo>
                    <a:pt x="0" y="2606420"/>
                  </a:lnTo>
                  <a:close/>
                </a:path>
              </a:pathLst>
            </a:custGeom>
            <a:ln w="9525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9079" y="97535"/>
              <a:ext cx="7452742" cy="753110"/>
            </a:xfrm>
            <a:custGeom>
              <a:avLst/>
              <a:gdLst/>
              <a:ahLst/>
              <a:cxnLst/>
              <a:rect l="l" t="t" r="r" b="b"/>
              <a:pathLst>
                <a:path w="8625840" h="753110">
                  <a:moveTo>
                    <a:pt x="8500364" y="0"/>
                  </a:moveTo>
                  <a:lnTo>
                    <a:pt x="125476" y="0"/>
                  </a:lnTo>
                  <a:lnTo>
                    <a:pt x="76638" y="9854"/>
                  </a:lnTo>
                  <a:lnTo>
                    <a:pt x="36753" y="36734"/>
                  </a:lnTo>
                  <a:lnTo>
                    <a:pt x="9861" y="76616"/>
                  </a:lnTo>
                  <a:lnTo>
                    <a:pt x="0" y="125475"/>
                  </a:lnTo>
                  <a:lnTo>
                    <a:pt x="0" y="627380"/>
                  </a:lnTo>
                  <a:lnTo>
                    <a:pt x="9861" y="676239"/>
                  </a:lnTo>
                  <a:lnTo>
                    <a:pt x="36753" y="716121"/>
                  </a:lnTo>
                  <a:lnTo>
                    <a:pt x="76638" y="743001"/>
                  </a:lnTo>
                  <a:lnTo>
                    <a:pt x="125476" y="752856"/>
                  </a:lnTo>
                  <a:lnTo>
                    <a:pt x="8500364" y="752856"/>
                  </a:lnTo>
                  <a:lnTo>
                    <a:pt x="8549223" y="743001"/>
                  </a:lnTo>
                  <a:lnTo>
                    <a:pt x="8589105" y="716121"/>
                  </a:lnTo>
                  <a:lnTo>
                    <a:pt x="8615985" y="676239"/>
                  </a:lnTo>
                  <a:lnTo>
                    <a:pt x="8625840" y="627380"/>
                  </a:lnTo>
                  <a:lnTo>
                    <a:pt x="8625840" y="125475"/>
                  </a:lnTo>
                  <a:lnTo>
                    <a:pt x="8615985" y="76616"/>
                  </a:lnTo>
                  <a:lnTo>
                    <a:pt x="8589105" y="36734"/>
                  </a:lnTo>
                  <a:lnTo>
                    <a:pt x="8549223" y="9854"/>
                  </a:lnTo>
                  <a:lnTo>
                    <a:pt x="85003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9079" y="97535"/>
              <a:ext cx="7452742" cy="753110"/>
            </a:xfrm>
            <a:custGeom>
              <a:avLst/>
              <a:gdLst/>
              <a:ahLst/>
              <a:cxnLst/>
              <a:rect l="l" t="t" r="r" b="b"/>
              <a:pathLst>
                <a:path w="8625840" h="753110">
                  <a:moveTo>
                    <a:pt x="0" y="125475"/>
                  </a:moveTo>
                  <a:lnTo>
                    <a:pt x="9861" y="76616"/>
                  </a:lnTo>
                  <a:lnTo>
                    <a:pt x="36753" y="36734"/>
                  </a:lnTo>
                  <a:lnTo>
                    <a:pt x="76638" y="9854"/>
                  </a:lnTo>
                  <a:lnTo>
                    <a:pt x="125476" y="0"/>
                  </a:lnTo>
                  <a:lnTo>
                    <a:pt x="8500364" y="0"/>
                  </a:lnTo>
                  <a:lnTo>
                    <a:pt x="8549223" y="9854"/>
                  </a:lnTo>
                  <a:lnTo>
                    <a:pt x="8589105" y="36734"/>
                  </a:lnTo>
                  <a:lnTo>
                    <a:pt x="8615985" y="76616"/>
                  </a:lnTo>
                  <a:lnTo>
                    <a:pt x="8625840" y="125475"/>
                  </a:lnTo>
                  <a:lnTo>
                    <a:pt x="8625840" y="627380"/>
                  </a:lnTo>
                  <a:lnTo>
                    <a:pt x="8615985" y="676239"/>
                  </a:lnTo>
                  <a:lnTo>
                    <a:pt x="8589105" y="716121"/>
                  </a:lnTo>
                  <a:lnTo>
                    <a:pt x="8549223" y="743001"/>
                  </a:lnTo>
                  <a:lnTo>
                    <a:pt x="8500364" y="752856"/>
                  </a:lnTo>
                  <a:lnTo>
                    <a:pt x="125476" y="752856"/>
                  </a:lnTo>
                  <a:lnTo>
                    <a:pt x="76638" y="743001"/>
                  </a:lnTo>
                  <a:lnTo>
                    <a:pt x="36753" y="716121"/>
                  </a:lnTo>
                  <a:lnTo>
                    <a:pt x="9861" y="676239"/>
                  </a:lnTo>
                  <a:lnTo>
                    <a:pt x="0" y="627380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71724" y="245992"/>
            <a:ext cx="294386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solidFill>
                  <a:schemeClr val="bg1"/>
                </a:solidFill>
                <a:latin typeface="+mn-lt"/>
              </a:rPr>
              <a:t>MISURA</a:t>
            </a:r>
            <a:r>
              <a:rPr sz="2800" b="1" spc="-40" dirty="0">
                <a:solidFill>
                  <a:schemeClr val="bg1"/>
                </a:solidFill>
                <a:latin typeface="+mn-lt"/>
              </a:rPr>
              <a:t> </a:t>
            </a:r>
            <a:r>
              <a:rPr sz="2800" b="1" spc="5" dirty="0">
                <a:solidFill>
                  <a:schemeClr val="bg1"/>
                </a:solidFill>
                <a:latin typeface="+mn-lt"/>
              </a:rPr>
              <a:t>ADERENZA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88392" y="1008888"/>
            <a:ext cx="8714740" cy="3679190"/>
            <a:chOff x="88392" y="1008888"/>
            <a:chExt cx="8714740" cy="367919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0024" y="1008888"/>
              <a:ext cx="2575560" cy="15422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7063" y="1056876"/>
              <a:ext cx="2575560" cy="15095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392" y="3474720"/>
              <a:ext cx="8695944" cy="121310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024116" y="2625851"/>
            <a:ext cx="1341120" cy="521334"/>
          </a:xfrm>
          <a:prstGeom prst="rect">
            <a:avLst/>
          </a:prstGeom>
          <a:ln w="9525">
            <a:solidFill>
              <a:srgbClr val="344E6C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04775" marR="97155" indent="81915">
              <a:lnSpc>
                <a:spcPct val="100000"/>
              </a:lnSpc>
              <a:spcBef>
                <a:spcPts val="270"/>
              </a:spcBef>
            </a:pPr>
            <a:r>
              <a:rPr sz="1400" spc="-10" dirty="0">
                <a:solidFill>
                  <a:srgbClr val="344E6C"/>
                </a:solidFill>
                <a:latin typeface="Calibri"/>
                <a:cs typeface="Calibri"/>
              </a:rPr>
              <a:t>Registrazione </a:t>
            </a:r>
            <a:r>
              <a:rPr sz="1400" spc="-5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44E6C"/>
                </a:solidFill>
                <a:latin typeface="Calibri"/>
                <a:cs typeface="Calibri"/>
              </a:rPr>
              <a:t>informatica</a:t>
            </a:r>
            <a:r>
              <a:rPr sz="1400" spc="-15" dirty="0">
                <a:solidFill>
                  <a:srgbClr val="344E6C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44E6C"/>
                </a:solidFill>
                <a:latin typeface="Calibri"/>
                <a:cs typeface="Calibri"/>
              </a:rPr>
              <a:t>resi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35266" y="3141345"/>
            <a:ext cx="376555" cy="993775"/>
          </a:xfrm>
          <a:custGeom>
            <a:avLst/>
            <a:gdLst/>
            <a:ahLst/>
            <a:cxnLst/>
            <a:rect l="l" t="t" r="r" b="b"/>
            <a:pathLst>
              <a:path w="376554" h="993775">
                <a:moveTo>
                  <a:pt x="0" y="877442"/>
                </a:moveTo>
                <a:lnTo>
                  <a:pt x="14985" y="993647"/>
                </a:lnTo>
                <a:lnTo>
                  <a:pt x="93841" y="916939"/>
                </a:lnTo>
                <a:lnTo>
                  <a:pt x="60198" y="916939"/>
                </a:lnTo>
                <a:lnTo>
                  <a:pt x="27304" y="905382"/>
                </a:lnTo>
                <a:lnTo>
                  <a:pt x="33028" y="888975"/>
                </a:lnTo>
                <a:lnTo>
                  <a:pt x="0" y="877442"/>
                </a:lnTo>
                <a:close/>
              </a:path>
              <a:path w="376554" h="993775">
                <a:moveTo>
                  <a:pt x="33028" y="888975"/>
                </a:moveTo>
                <a:lnTo>
                  <a:pt x="27304" y="905382"/>
                </a:lnTo>
                <a:lnTo>
                  <a:pt x="60198" y="916939"/>
                </a:lnTo>
                <a:lnTo>
                  <a:pt x="65945" y="900468"/>
                </a:lnTo>
                <a:lnTo>
                  <a:pt x="33028" y="888975"/>
                </a:lnTo>
                <a:close/>
              </a:path>
              <a:path w="376554" h="993775">
                <a:moveTo>
                  <a:pt x="65945" y="900468"/>
                </a:moveTo>
                <a:lnTo>
                  <a:pt x="60198" y="916939"/>
                </a:lnTo>
                <a:lnTo>
                  <a:pt x="93841" y="916939"/>
                </a:lnTo>
                <a:lnTo>
                  <a:pt x="98932" y="911986"/>
                </a:lnTo>
                <a:lnTo>
                  <a:pt x="65945" y="900468"/>
                </a:lnTo>
                <a:close/>
              </a:path>
              <a:path w="376554" h="993775">
                <a:moveTo>
                  <a:pt x="343153" y="0"/>
                </a:moveTo>
                <a:lnTo>
                  <a:pt x="33028" y="888975"/>
                </a:lnTo>
                <a:lnTo>
                  <a:pt x="65945" y="900468"/>
                </a:lnTo>
                <a:lnTo>
                  <a:pt x="376174" y="11429"/>
                </a:lnTo>
                <a:lnTo>
                  <a:pt x="343153" y="0"/>
                </a:lnTo>
                <a:close/>
              </a:path>
            </a:pathLst>
          </a:custGeom>
          <a:solidFill>
            <a:srgbClr val="344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90925" y="2572003"/>
            <a:ext cx="18707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ANALISI</a:t>
            </a:r>
            <a:r>
              <a:rPr sz="1800" dirty="0">
                <a:latin typeface="Calibri"/>
                <a:cs typeface="Calibri"/>
              </a:rPr>
              <a:t> DEL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DIARIO</a:t>
            </a:r>
            <a:endParaRPr sz="1800">
              <a:latin typeface="Calibri"/>
              <a:cs typeface="Calibri"/>
            </a:endParaRPr>
          </a:p>
          <a:p>
            <a:pPr marL="140335" marR="128905" indent="74104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+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CONTEGGIO</a:t>
            </a:r>
            <a:r>
              <a:rPr sz="1800" spc="-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RESI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50464" y="5184647"/>
            <a:ext cx="1124712" cy="99060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166617" y="5377383"/>
            <a:ext cx="688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IO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995673" y="5455665"/>
            <a:ext cx="1561465" cy="314960"/>
            <a:chOff x="3995673" y="5455665"/>
            <a:chExt cx="1561465" cy="314960"/>
          </a:xfrm>
        </p:grpSpPr>
        <p:sp>
          <p:nvSpPr>
            <p:cNvPr id="19" name="object 19"/>
            <p:cNvSpPr/>
            <p:nvPr/>
          </p:nvSpPr>
          <p:spPr>
            <a:xfrm>
              <a:off x="4002023" y="5462015"/>
              <a:ext cx="1548765" cy="302260"/>
            </a:xfrm>
            <a:custGeom>
              <a:avLst/>
              <a:gdLst/>
              <a:ahLst/>
              <a:cxnLst/>
              <a:rect l="l" t="t" r="r" b="b"/>
              <a:pathLst>
                <a:path w="1548764" h="302260">
                  <a:moveTo>
                    <a:pt x="1397508" y="0"/>
                  </a:moveTo>
                  <a:lnTo>
                    <a:pt x="1397508" y="75438"/>
                  </a:lnTo>
                  <a:lnTo>
                    <a:pt x="0" y="75438"/>
                  </a:lnTo>
                  <a:lnTo>
                    <a:pt x="0" y="226314"/>
                  </a:lnTo>
                  <a:lnTo>
                    <a:pt x="1397508" y="226314"/>
                  </a:lnTo>
                  <a:lnTo>
                    <a:pt x="1397508" y="301752"/>
                  </a:lnTo>
                  <a:lnTo>
                    <a:pt x="1548384" y="150876"/>
                  </a:lnTo>
                  <a:lnTo>
                    <a:pt x="139750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02023" y="5462015"/>
              <a:ext cx="1548765" cy="302260"/>
            </a:xfrm>
            <a:custGeom>
              <a:avLst/>
              <a:gdLst/>
              <a:ahLst/>
              <a:cxnLst/>
              <a:rect l="l" t="t" r="r" b="b"/>
              <a:pathLst>
                <a:path w="1548764" h="302260">
                  <a:moveTo>
                    <a:pt x="1397508" y="301752"/>
                  </a:moveTo>
                  <a:lnTo>
                    <a:pt x="1397508" y="226314"/>
                  </a:lnTo>
                  <a:lnTo>
                    <a:pt x="0" y="226314"/>
                  </a:lnTo>
                  <a:lnTo>
                    <a:pt x="0" y="75438"/>
                  </a:lnTo>
                  <a:lnTo>
                    <a:pt x="1397508" y="75438"/>
                  </a:lnTo>
                  <a:lnTo>
                    <a:pt x="1397508" y="0"/>
                  </a:lnTo>
                  <a:lnTo>
                    <a:pt x="1548384" y="150876"/>
                  </a:lnTo>
                  <a:lnTo>
                    <a:pt x="1397508" y="301752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532121" y="5178933"/>
            <a:ext cx="5054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IL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3191" y="5321808"/>
            <a:ext cx="1271270" cy="680085"/>
          </a:xfrm>
          <a:prstGeom prst="rect">
            <a:avLst/>
          </a:prstGeom>
          <a:solidFill>
            <a:srgbClr val="4471C4"/>
          </a:solidFill>
          <a:ln w="12700">
            <a:solidFill>
              <a:srgbClr val="30528F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290195" marR="285750" indent="8191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MISURA 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NZA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5912" y="6148832"/>
            <a:ext cx="171386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Aderente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&gt;90%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727961" y="5449570"/>
            <a:ext cx="1280795" cy="314960"/>
            <a:chOff x="1727961" y="5449570"/>
            <a:chExt cx="1280795" cy="314960"/>
          </a:xfrm>
        </p:grpSpPr>
        <p:sp>
          <p:nvSpPr>
            <p:cNvPr id="25" name="object 25"/>
            <p:cNvSpPr/>
            <p:nvPr/>
          </p:nvSpPr>
          <p:spPr>
            <a:xfrm>
              <a:off x="1734311" y="5455920"/>
              <a:ext cx="1268095" cy="302260"/>
            </a:xfrm>
            <a:custGeom>
              <a:avLst/>
              <a:gdLst/>
              <a:ahLst/>
              <a:cxnLst/>
              <a:rect l="l" t="t" r="r" b="b"/>
              <a:pathLst>
                <a:path w="1268095" h="302260">
                  <a:moveTo>
                    <a:pt x="1117092" y="0"/>
                  </a:moveTo>
                  <a:lnTo>
                    <a:pt x="1117092" y="75437"/>
                  </a:lnTo>
                  <a:lnTo>
                    <a:pt x="0" y="75437"/>
                  </a:lnTo>
                  <a:lnTo>
                    <a:pt x="0" y="226313"/>
                  </a:lnTo>
                  <a:lnTo>
                    <a:pt x="1117092" y="226313"/>
                  </a:lnTo>
                  <a:lnTo>
                    <a:pt x="1117092" y="301751"/>
                  </a:lnTo>
                  <a:lnTo>
                    <a:pt x="1267968" y="150875"/>
                  </a:lnTo>
                  <a:lnTo>
                    <a:pt x="11170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34311" y="5455920"/>
              <a:ext cx="1268095" cy="302260"/>
            </a:xfrm>
            <a:custGeom>
              <a:avLst/>
              <a:gdLst/>
              <a:ahLst/>
              <a:cxnLst/>
              <a:rect l="l" t="t" r="r" b="b"/>
              <a:pathLst>
                <a:path w="1268095" h="302260">
                  <a:moveTo>
                    <a:pt x="1117092" y="301751"/>
                  </a:moveTo>
                  <a:lnTo>
                    <a:pt x="1117092" y="226313"/>
                  </a:lnTo>
                  <a:lnTo>
                    <a:pt x="0" y="226313"/>
                  </a:lnTo>
                  <a:lnTo>
                    <a:pt x="0" y="75437"/>
                  </a:lnTo>
                  <a:lnTo>
                    <a:pt x="1117092" y="75437"/>
                  </a:lnTo>
                  <a:lnTo>
                    <a:pt x="1117092" y="0"/>
                  </a:lnTo>
                  <a:lnTo>
                    <a:pt x="1267968" y="150875"/>
                  </a:lnTo>
                  <a:lnTo>
                    <a:pt x="1117092" y="301751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7348728" y="5047488"/>
            <a:ext cx="1706880" cy="1191895"/>
          </a:xfrm>
          <a:custGeom>
            <a:avLst/>
            <a:gdLst/>
            <a:ahLst/>
            <a:cxnLst/>
            <a:rect l="l" t="t" r="r" b="b"/>
            <a:pathLst>
              <a:path w="1706879" h="1191895">
                <a:moveTo>
                  <a:pt x="0" y="1191768"/>
                </a:moveTo>
                <a:lnTo>
                  <a:pt x="1706879" y="1191768"/>
                </a:lnTo>
                <a:lnTo>
                  <a:pt x="1706879" y="0"/>
                </a:lnTo>
                <a:lnTo>
                  <a:pt x="0" y="0"/>
                </a:lnTo>
                <a:lnTo>
                  <a:pt x="0" y="1191768"/>
                </a:lnTo>
                <a:close/>
              </a:path>
            </a:pathLst>
          </a:custGeom>
          <a:ln w="12700">
            <a:solidFill>
              <a:srgbClr val="30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367841" y="5051869"/>
            <a:ext cx="1681480" cy="1180465"/>
          </a:xfrm>
          <a:prstGeom prst="rect">
            <a:avLst/>
          </a:prstGeom>
          <a:solidFill>
            <a:srgbClr val="4471C4"/>
          </a:solidFill>
        </p:spPr>
        <p:txBody>
          <a:bodyPr vert="horz" wrap="square" lIns="0" tIns="49530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39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VALUTAZIONE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ADERENZA</a:t>
            </a:r>
            <a:endParaRPr sz="1400">
              <a:latin typeface="Calibri"/>
              <a:cs typeface="Calibri"/>
            </a:endParaRPr>
          </a:p>
          <a:p>
            <a:pPr marL="85725" marR="84455" algn="ctr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+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AM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MAZ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 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RITIRI SUCCESSIVI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613463" y="5034407"/>
            <a:ext cx="1754505" cy="1215390"/>
            <a:chOff x="5613463" y="5034407"/>
            <a:chExt cx="1754505" cy="1215390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35752" y="5056632"/>
              <a:ext cx="1709927" cy="117043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624576" y="5045519"/>
              <a:ext cx="1732280" cy="1193165"/>
            </a:xfrm>
            <a:custGeom>
              <a:avLst/>
              <a:gdLst/>
              <a:ahLst/>
              <a:cxnLst/>
              <a:rect l="l" t="t" r="r" b="b"/>
              <a:pathLst>
                <a:path w="1732279" h="1193164">
                  <a:moveTo>
                    <a:pt x="0" y="1192657"/>
                  </a:moveTo>
                  <a:lnTo>
                    <a:pt x="1732152" y="1192657"/>
                  </a:lnTo>
                  <a:lnTo>
                    <a:pt x="1732152" y="0"/>
                  </a:lnTo>
                  <a:lnTo>
                    <a:pt x="0" y="0"/>
                  </a:lnTo>
                  <a:lnTo>
                    <a:pt x="0" y="1192657"/>
                  </a:lnTo>
                  <a:close/>
                </a:path>
              </a:pathLst>
            </a:custGeom>
            <a:ln w="22225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8849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364181" y="5403272"/>
            <a:ext cx="3034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>
                <a:solidFill>
                  <a:srgbClr val="A50021"/>
                </a:solidFill>
              </a:rPr>
              <a:t>…come dirlo?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48" y="656359"/>
            <a:ext cx="34671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28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4" y="69325"/>
            <a:ext cx="3076488" cy="438246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391593" y="98732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/>
              <a:t>“Il tempo della comunicazione tra medico e paziente costituisce tempo di cura”.</a:t>
            </a:r>
          </a:p>
          <a:p>
            <a:pPr algn="just"/>
            <a:r>
              <a:rPr lang="it-IT" sz="1200" dirty="0"/>
              <a:t>Legge del 22 dicembre 2017 n. 219 </a:t>
            </a:r>
          </a:p>
        </p:txBody>
      </p:sp>
      <p:sp>
        <p:nvSpPr>
          <p:cNvPr id="5" name="Rettangolo 4"/>
          <p:cNvSpPr/>
          <p:nvPr/>
        </p:nvSpPr>
        <p:spPr>
          <a:xfrm>
            <a:off x="3391593" y="211496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/>
              <a:t>“Il medico nella relazione persegue l’alleanza di cura fondata sulla reciproca fiducia e sul mutuo rispetto dei valori e dei diritti e su un’informazione comprensibile e completa, considerando il tempo della comunicazione quale tempo di cura”</a:t>
            </a:r>
          </a:p>
          <a:p>
            <a:r>
              <a:rPr lang="it-IT" sz="1200" dirty="0"/>
              <a:t>Codice di deontologia medica art. 20</a:t>
            </a:r>
          </a:p>
        </p:txBody>
      </p:sp>
      <p:sp>
        <p:nvSpPr>
          <p:cNvPr id="7" name="Rettangolo 6"/>
          <p:cNvSpPr/>
          <p:nvPr/>
        </p:nvSpPr>
        <p:spPr>
          <a:xfrm>
            <a:off x="365760" y="4494938"/>
            <a:ext cx="4422371" cy="565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COMUNICAZIONE NELL’AMBITO DELLA COMUNITA’ SCIENTIFICA</a:t>
            </a:r>
          </a:p>
        </p:txBody>
      </p:sp>
      <p:sp>
        <p:nvSpPr>
          <p:cNvPr id="8" name="Rettangolo 7"/>
          <p:cNvSpPr/>
          <p:nvPr/>
        </p:nvSpPr>
        <p:spPr>
          <a:xfrm>
            <a:off x="4505498" y="5780360"/>
            <a:ext cx="4422371" cy="565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COMUNICAZIONE NEL RAPPORTO CON I MEDIA E I SOCIAL MEDIA</a:t>
            </a:r>
          </a:p>
        </p:txBody>
      </p:sp>
      <p:sp>
        <p:nvSpPr>
          <p:cNvPr id="9" name="Rettangolo 8"/>
          <p:cNvSpPr/>
          <p:nvPr/>
        </p:nvSpPr>
        <p:spPr>
          <a:xfrm>
            <a:off x="1981200" y="5134059"/>
            <a:ext cx="4422371" cy="565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COMUNICAZIONE VERSO IL PAZIENTE</a:t>
            </a:r>
          </a:p>
        </p:txBody>
      </p:sp>
      <p:sp>
        <p:nvSpPr>
          <p:cNvPr id="2" name="Stella a 5 punte 1"/>
          <p:cNvSpPr/>
          <p:nvPr/>
        </p:nvSpPr>
        <p:spPr>
          <a:xfrm rot="711593">
            <a:off x="6149715" y="4866929"/>
            <a:ext cx="570807" cy="534261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7867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97" y="563526"/>
            <a:ext cx="6171768" cy="19212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225" y="2680248"/>
            <a:ext cx="4430511" cy="226912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72" y="5329411"/>
            <a:ext cx="7070453" cy="74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81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45" y="332309"/>
            <a:ext cx="5167745" cy="157981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16848" y="4211978"/>
            <a:ext cx="83103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212121"/>
                </a:solidFill>
                <a:latin typeface="BlinkMacSystemFont"/>
              </a:rPr>
              <a:t>5 recommendations: </a:t>
            </a:r>
          </a:p>
          <a:p>
            <a:pPr algn="just"/>
            <a:endParaRPr lang="en-US" sz="1600" dirty="0">
              <a:solidFill>
                <a:srgbClr val="212121"/>
              </a:solidFill>
              <a:latin typeface="BlinkMacSystemFont"/>
            </a:endParaRPr>
          </a:p>
          <a:p>
            <a:pPr marL="342900" indent="-342900" algn="just">
              <a:buAutoNum type="arabicParenBoth"/>
            </a:pPr>
            <a:r>
              <a:rPr lang="en-US" sz="1600" dirty="0">
                <a:solidFill>
                  <a:srgbClr val="212121"/>
                </a:solidFill>
                <a:latin typeface="BlinkMacSystemFont"/>
              </a:rPr>
              <a:t>prepare with intention (take a moment to prepare and focus before greeting a patient); </a:t>
            </a:r>
          </a:p>
          <a:p>
            <a:pPr algn="just"/>
            <a:r>
              <a:rPr lang="en-US" sz="1600" dirty="0">
                <a:solidFill>
                  <a:srgbClr val="212121"/>
                </a:solidFill>
                <a:latin typeface="BlinkMacSystemFont"/>
              </a:rPr>
              <a:t>(2) listen intently and completely (sit down, lean forward, avoid interruptions); </a:t>
            </a:r>
          </a:p>
          <a:p>
            <a:pPr algn="just"/>
            <a:r>
              <a:rPr lang="en-US" sz="1600" dirty="0">
                <a:solidFill>
                  <a:srgbClr val="212121"/>
                </a:solidFill>
                <a:latin typeface="BlinkMacSystemFont"/>
              </a:rPr>
              <a:t>(3) agree on what matters most (find out what the patient cares about and incorporate these priorities into the visit agenda); </a:t>
            </a:r>
          </a:p>
          <a:p>
            <a:pPr algn="just"/>
            <a:r>
              <a:rPr lang="en-US" sz="1600" dirty="0">
                <a:solidFill>
                  <a:srgbClr val="212121"/>
                </a:solidFill>
                <a:latin typeface="BlinkMacSystemFont"/>
              </a:rPr>
              <a:t>(4) connect with the patient's story (consider life circumstances that influence the patient's health; acknowledge positive efforts; celebrate successes);</a:t>
            </a:r>
          </a:p>
          <a:p>
            <a:pPr algn="just"/>
            <a:r>
              <a:rPr lang="en-US" sz="1600" dirty="0">
                <a:solidFill>
                  <a:srgbClr val="212121"/>
                </a:solidFill>
                <a:latin typeface="BlinkMacSystemFont"/>
              </a:rPr>
              <a:t>(5) explore emotional cues (notice, name, and validate the patient's emotions).</a:t>
            </a:r>
            <a:endParaRPr lang="it-IT" sz="1600" dirty="0"/>
          </a:p>
        </p:txBody>
      </p:sp>
      <p:sp>
        <p:nvSpPr>
          <p:cNvPr id="6" name="Rettangolo 5"/>
          <p:cNvSpPr/>
          <p:nvPr/>
        </p:nvSpPr>
        <p:spPr>
          <a:xfrm>
            <a:off x="453648" y="2217075"/>
            <a:ext cx="82367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212121"/>
                </a:solidFill>
                <a:latin typeface="BlinkMacSystemFont"/>
              </a:rPr>
              <a:t>Objective: </a:t>
            </a:r>
            <a:r>
              <a:rPr lang="en-US" sz="1600" dirty="0">
                <a:solidFill>
                  <a:srgbClr val="212121"/>
                </a:solidFill>
                <a:latin typeface="BlinkMacSystemFont"/>
              </a:rPr>
              <a:t>To identify evidence and narrative-based practices that promote clinician presence, a state of awareness, focus, and attention with the intent to understand patients.</a:t>
            </a:r>
            <a:endParaRPr lang="it-IT" sz="1600" dirty="0"/>
          </a:p>
        </p:txBody>
      </p:sp>
      <p:sp>
        <p:nvSpPr>
          <p:cNvPr id="7" name="Rettangolo 6"/>
          <p:cNvSpPr/>
          <p:nvPr/>
        </p:nvSpPr>
        <p:spPr>
          <a:xfrm>
            <a:off x="2410187" y="3260693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212121"/>
                </a:solidFill>
                <a:latin typeface="BlinkMacSystemFont"/>
              </a:rPr>
              <a:t>Systematic</a:t>
            </a:r>
            <a:r>
              <a:rPr lang="it-IT" b="1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it-IT" b="1" dirty="0" err="1">
                <a:solidFill>
                  <a:srgbClr val="212121"/>
                </a:solidFill>
                <a:latin typeface="BlinkMacSystemFont"/>
              </a:rPr>
              <a:t>literature</a:t>
            </a:r>
            <a:r>
              <a:rPr lang="it-IT" b="1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it-IT" b="1" dirty="0" err="1">
                <a:solidFill>
                  <a:srgbClr val="212121"/>
                </a:solidFill>
                <a:latin typeface="BlinkMacSystemFont"/>
              </a:rPr>
              <a:t>review</a:t>
            </a:r>
            <a:r>
              <a:rPr lang="it-IT" b="1" dirty="0">
                <a:solidFill>
                  <a:srgbClr val="212121"/>
                </a:solidFill>
                <a:latin typeface="BlinkMacSystemFont"/>
              </a:rPr>
              <a:t> (1997-2019)</a:t>
            </a:r>
            <a:endParaRPr lang="it-IT" b="1" dirty="0"/>
          </a:p>
        </p:txBody>
      </p:sp>
      <p:sp>
        <p:nvSpPr>
          <p:cNvPr id="8" name="Freccia in giù 7"/>
          <p:cNvSpPr/>
          <p:nvPr/>
        </p:nvSpPr>
        <p:spPr>
          <a:xfrm>
            <a:off x="4172989" y="3773978"/>
            <a:ext cx="516027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639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85"/>
            <a:ext cx="5080000" cy="333850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9412"/>
          <a:stretch/>
        </p:blipFill>
        <p:spPr>
          <a:xfrm>
            <a:off x="3302536" y="1926875"/>
            <a:ext cx="5438879" cy="25130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41" y="3876782"/>
            <a:ext cx="5629980" cy="205487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170" y="5154163"/>
            <a:ext cx="6530975" cy="155499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5864" y="3433906"/>
            <a:ext cx="6456672" cy="17180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6452" y="307042"/>
            <a:ext cx="4637548" cy="126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04" y="1301496"/>
            <a:ext cx="8592312" cy="5377217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542544" y="237743"/>
            <a:ext cx="7107808" cy="756285"/>
            <a:chOff x="542544" y="237743"/>
            <a:chExt cx="7885430" cy="756285"/>
          </a:xfrm>
        </p:grpSpPr>
        <p:sp>
          <p:nvSpPr>
            <p:cNvPr id="4" name="object 4"/>
            <p:cNvSpPr/>
            <p:nvPr/>
          </p:nvSpPr>
          <p:spPr>
            <a:xfrm>
              <a:off x="542544" y="237743"/>
              <a:ext cx="7885430" cy="756285"/>
            </a:xfrm>
            <a:custGeom>
              <a:avLst/>
              <a:gdLst/>
              <a:ahLst/>
              <a:cxnLst/>
              <a:rect l="l" t="t" r="r" b="b"/>
              <a:pathLst>
                <a:path w="7885430" h="756285">
                  <a:moveTo>
                    <a:pt x="7759191" y="0"/>
                  </a:moveTo>
                  <a:lnTo>
                    <a:pt x="125984" y="0"/>
                  </a:lnTo>
                  <a:lnTo>
                    <a:pt x="76943" y="9898"/>
                  </a:lnTo>
                  <a:lnTo>
                    <a:pt x="36898" y="36893"/>
                  </a:lnTo>
                  <a:lnTo>
                    <a:pt x="9899" y="76938"/>
                  </a:lnTo>
                  <a:lnTo>
                    <a:pt x="0" y="125983"/>
                  </a:lnTo>
                  <a:lnTo>
                    <a:pt x="0" y="629919"/>
                  </a:lnTo>
                  <a:lnTo>
                    <a:pt x="9899" y="678965"/>
                  </a:lnTo>
                  <a:lnTo>
                    <a:pt x="36898" y="719010"/>
                  </a:lnTo>
                  <a:lnTo>
                    <a:pt x="76943" y="746005"/>
                  </a:lnTo>
                  <a:lnTo>
                    <a:pt x="125984" y="755903"/>
                  </a:lnTo>
                  <a:lnTo>
                    <a:pt x="7759191" y="755903"/>
                  </a:lnTo>
                  <a:lnTo>
                    <a:pt x="7808237" y="746005"/>
                  </a:lnTo>
                  <a:lnTo>
                    <a:pt x="7848282" y="719010"/>
                  </a:lnTo>
                  <a:lnTo>
                    <a:pt x="7875277" y="678965"/>
                  </a:lnTo>
                  <a:lnTo>
                    <a:pt x="7885176" y="629919"/>
                  </a:lnTo>
                  <a:lnTo>
                    <a:pt x="7885176" y="125983"/>
                  </a:lnTo>
                  <a:lnTo>
                    <a:pt x="7875277" y="76938"/>
                  </a:lnTo>
                  <a:lnTo>
                    <a:pt x="7848282" y="36893"/>
                  </a:lnTo>
                  <a:lnTo>
                    <a:pt x="7808237" y="9898"/>
                  </a:lnTo>
                  <a:lnTo>
                    <a:pt x="775919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2544" y="237743"/>
              <a:ext cx="7885430" cy="756285"/>
            </a:xfrm>
            <a:custGeom>
              <a:avLst/>
              <a:gdLst/>
              <a:ahLst/>
              <a:cxnLst/>
              <a:rect l="l" t="t" r="r" b="b"/>
              <a:pathLst>
                <a:path w="7885430" h="756285">
                  <a:moveTo>
                    <a:pt x="0" y="125983"/>
                  </a:moveTo>
                  <a:lnTo>
                    <a:pt x="9899" y="76938"/>
                  </a:lnTo>
                  <a:lnTo>
                    <a:pt x="36898" y="36893"/>
                  </a:lnTo>
                  <a:lnTo>
                    <a:pt x="76943" y="9898"/>
                  </a:lnTo>
                  <a:lnTo>
                    <a:pt x="125984" y="0"/>
                  </a:lnTo>
                  <a:lnTo>
                    <a:pt x="7759191" y="0"/>
                  </a:lnTo>
                  <a:lnTo>
                    <a:pt x="7808237" y="9898"/>
                  </a:lnTo>
                  <a:lnTo>
                    <a:pt x="7848282" y="36893"/>
                  </a:lnTo>
                  <a:lnTo>
                    <a:pt x="7875277" y="76938"/>
                  </a:lnTo>
                  <a:lnTo>
                    <a:pt x="7885176" y="125983"/>
                  </a:lnTo>
                  <a:lnTo>
                    <a:pt x="7885176" y="629919"/>
                  </a:lnTo>
                  <a:lnTo>
                    <a:pt x="7875277" y="678965"/>
                  </a:lnTo>
                  <a:lnTo>
                    <a:pt x="7848282" y="719010"/>
                  </a:lnTo>
                  <a:lnTo>
                    <a:pt x="7808237" y="746005"/>
                  </a:lnTo>
                  <a:lnTo>
                    <a:pt x="7759191" y="755903"/>
                  </a:lnTo>
                  <a:lnTo>
                    <a:pt x="125984" y="755903"/>
                  </a:lnTo>
                  <a:lnTo>
                    <a:pt x="76943" y="746005"/>
                  </a:lnTo>
                  <a:lnTo>
                    <a:pt x="36898" y="719010"/>
                  </a:lnTo>
                  <a:lnTo>
                    <a:pt x="9899" y="678965"/>
                  </a:lnTo>
                  <a:lnTo>
                    <a:pt x="0" y="629919"/>
                  </a:lnTo>
                  <a:lnTo>
                    <a:pt x="0" y="125983"/>
                  </a:lnTo>
                  <a:close/>
                </a:path>
              </a:pathLst>
            </a:custGeom>
            <a:ln w="12699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9385" y="388872"/>
            <a:ext cx="633412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«TIME</a:t>
            </a:r>
            <a:r>
              <a:rPr spc="5" dirty="0"/>
              <a:t> </a:t>
            </a:r>
            <a:r>
              <a:rPr spc="-5" dirty="0"/>
              <a:t>LINE»</a:t>
            </a:r>
            <a:r>
              <a:rPr dirty="0"/>
              <a:t> </a:t>
            </a:r>
            <a:r>
              <a:rPr spc="5" dirty="0"/>
              <a:t>FARMACI</a:t>
            </a:r>
            <a:r>
              <a:rPr spc="-40" dirty="0"/>
              <a:t> </a:t>
            </a:r>
            <a:r>
              <a:rPr spc="-5" dirty="0"/>
              <a:t>ONCOLOGICI</a:t>
            </a:r>
            <a:r>
              <a:rPr spc="-20" dirty="0"/>
              <a:t> </a:t>
            </a:r>
            <a:r>
              <a:rPr spc="-5" dirty="0"/>
              <a:t>ORALI</a:t>
            </a:r>
          </a:p>
        </p:txBody>
      </p:sp>
    </p:spTree>
    <p:extLst>
      <p:ext uri="{BB962C8B-B14F-4D97-AF65-F5344CB8AC3E}">
        <p14:creationId xmlns:p14="http://schemas.microsoft.com/office/powerpoint/2010/main" val="4263128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2" y="1114340"/>
            <a:ext cx="4640409" cy="13907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457" y="2267377"/>
            <a:ext cx="5157416" cy="3007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305" y="5386044"/>
            <a:ext cx="5036733" cy="111451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object 2"/>
          <p:cNvGrpSpPr/>
          <p:nvPr/>
        </p:nvGrpSpPr>
        <p:grpSpPr>
          <a:xfrm>
            <a:off x="174568" y="396793"/>
            <a:ext cx="7572894" cy="550858"/>
            <a:chOff x="259079" y="97535"/>
            <a:chExt cx="8625840" cy="550858"/>
          </a:xfrm>
        </p:grpSpPr>
        <p:sp>
          <p:nvSpPr>
            <p:cNvPr id="7" name="object 3"/>
            <p:cNvSpPr/>
            <p:nvPr/>
          </p:nvSpPr>
          <p:spPr>
            <a:xfrm>
              <a:off x="259079" y="97535"/>
              <a:ext cx="8625840" cy="550858"/>
            </a:xfrm>
            <a:custGeom>
              <a:avLst/>
              <a:gdLst/>
              <a:ahLst/>
              <a:cxnLst/>
              <a:rect l="l" t="t" r="r" b="b"/>
              <a:pathLst>
                <a:path w="8625840" h="753110">
                  <a:moveTo>
                    <a:pt x="8500364" y="0"/>
                  </a:moveTo>
                  <a:lnTo>
                    <a:pt x="125476" y="0"/>
                  </a:lnTo>
                  <a:lnTo>
                    <a:pt x="76638" y="9854"/>
                  </a:lnTo>
                  <a:lnTo>
                    <a:pt x="36753" y="36734"/>
                  </a:lnTo>
                  <a:lnTo>
                    <a:pt x="9861" y="76616"/>
                  </a:lnTo>
                  <a:lnTo>
                    <a:pt x="0" y="125475"/>
                  </a:lnTo>
                  <a:lnTo>
                    <a:pt x="0" y="627380"/>
                  </a:lnTo>
                  <a:lnTo>
                    <a:pt x="9861" y="676239"/>
                  </a:lnTo>
                  <a:lnTo>
                    <a:pt x="36753" y="716121"/>
                  </a:lnTo>
                  <a:lnTo>
                    <a:pt x="76638" y="743001"/>
                  </a:lnTo>
                  <a:lnTo>
                    <a:pt x="125476" y="752856"/>
                  </a:lnTo>
                  <a:lnTo>
                    <a:pt x="8500364" y="752856"/>
                  </a:lnTo>
                  <a:lnTo>
                    <a:pt x="8549223" y="743001"/>
                  </a:lnTo>
                  <a:lnTo>
                    <a:pt x="8589105" y="716121"/>
                  </a:lnTo>
                  <a:lnTo>
                    <a:pt x="8615985" y="676239"/>
                  </a:lnTo>
                  <a:lnTo>
                    <a:pt x="8625840" y="627380"/>
                  </a:lnTo>
                  <a:lnTo>
                    <a:pt x="8625840" y="125475"/>
                  </a:lnTo>
                  <a:lnTo>
                    <a:pt x="8615985" y="76616"/>
                  </a:lnTo>
                  <a:lnTo>
                    <a:pt x="8589105" y="36734"/>
                  </a:lnTo>
                  <a:lnTo>
                    <a:pt x="8549223" y="9854"/>
                  </a:lnTo>
                  <a:lnTo>
                    <a:pt x="85003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algn="ctr"/>
              <a:endParaRPr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bject 4"/>
            <p:cNvSpPr/>
            <p:nvPr/>
          </p:nvSpPr>
          <p:spPr>
            <a:xfrm>
              <a:off x="259079" y="97535"/>
              <a:ext cx="8625840" cy="550858"/>
            </a:xfrm>
            <a:custGeom>
              <a:avLst/>
              <a:gdLst/>
              <a:ahLst/>
              <a:cxnLst/>
              <a:rect l="l" t="t" r="r" b="b"/>
              <a:pathLst>
                <a:path w="8625840" h="753110">
                  <a:moveTo>
                    <a:pt x="0" y="125475"/>
                  </a:moveTo>
                  <a:lnTo>
                    <a:pt x="9861" y="76616"/>
                  </a:lnTo>
                  <a:lnTo>
                    <a:pt x="36753" y="36734"/>
                  </a:lnTo>
                  <a:lnTo>
                    <a:pt x="76638" y="9854"/>
                  </a:lnTo>
                  <a:lnTo>
                    <a:pt x="125476" y="0"/>
                  </a:lnTo>
                  <a:lnTo>
                    <a:pt x="8500364" y="0"/>
                  </a:lnTo>
                  <a:lnTo>
                    <a:pt x="8549223" y="9854"/>
                  </a:lnTo>
                  <a:lnTo>
                    <a:pt x="8589105" y="36734"/>
                  </a:lnTo>
                  <a:lnTo>
                    <a:pt x="8615985" y="76616"/>
                  </a:lnTo>
                  <a:lnTo>
                    <a:pt x="8625840" y="125475"/>
                  </a:lnTo>
                  <a:lnTo>
                    <a:pt x="8625840" y="627380"/>
                  </a:lnTo>
                  <a:lnTo>
                    <a:pt x="8615985" y="676239"/>
                  </a:lnTo>
                  <a:lnTo>
                    <a:pt x="8589105" y="716121"/>
                  </a:lnTo>
                  <a:lnTo>
                    <a:pt x="8549223" y="743001"/>
                  </a:lnTo>
                  <a:lnTo>
                    <a:pt x="8500364" y="752856"/>
                  </a:lnTo>
                  <a:lnTo>
                    <a:pt x="125476" y="752856"/>
                  </a:lnTo>
                  <a:lnTo>
                    <a:pt x="76638" y="743001"/>
                  </a:lnTo>
                  <a:lnTo>
                    <a:pt x="36753" y="716121"/>
                  </a:lnTo>
                  <a:lnTo>
                    <a:pt x="9861" y="676239"/>
                  </a:lnTo>
                  <a:lnTo>
                    <a:pt x="0" y="627380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Rettangolo 11"/>
          <p:cNvSpPr/>
          <p:nvPr/>
        </p:nvSpPr>
        <p:spPr>
          <a:xfrm>
            <a:off x="864524" y="476998"/>
            <a:ext cx="6882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ounders Grotesk Text"/>
              </a:rPr>
              <a:t>Demonstrating empathy and compassion in practice</a:t>
            </a:r>
            <a:endParaRPr lang="en-US" b="1" i="0" dirty="0">
              <a:solidFill>
                <a:schemeClr val="bg1"/>
              </a:solidFill>
              <a:effectLst/>
              <a:latin typeface="Founders Grotesk Text"/>
            </a:endParaRPr>
          </a:p>
        </p:txBody>
      </p:sp>
    </p:spTree>
    <p:extLst>
      <p:ext uri="{BB962C8B-B14F-4D97-AF65-F5344CB8AC3E}">
        <p14:creationId xmlns:p14="http://schemas.microsoft.com/office/powerpoint/2010/main" val="5353027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74568" y="1105593"/>
            <a:ext cx="88696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1E2131"/>
                </a:solidFill>
              </a:rPr>
              <a:t>A healthcare professional using motivational interviewing will:</a:t>
            </a:r>
          </a:p>
          <a:p>
            <a:pPr algn="just"/>
            <a:endParaRPr lang="en-US" sz="1600" dirty="0">
              <a:solidFill>
                <a:srgbClr val="1E213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Express empathy </a:t>
            </a:r>
            <a:r>
              <a:rPr lang="en-US" sz="1600" dirty="0">
                <a:solidFill>
                  <a:srgbClr val="1E2131"/>
                </a:solidFill>
              </a:rPr>
              <a:t>for their patient and understanding of their situation through reflective listening;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E213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Communicate respect </a:t>
            </a:r>
            <a:r>
              <a:rPr lang="en-US" sz="1600" dirty="0">
                <a:solidFill>
                  <a:srgbClr val="1E2131"/>
                </a:solidFill>
              </a:rPr>
              <a:t>for and acceptance of patients and their feelings, and their decisions;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E213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2131"/>
                </a:solidFill>
              </a:rPr>
              <a:t>Establish a non-judgmental, non-confrontational </a:t>
            </a:r>
            <a:r>
              <a:rPr lang="en-US" sz="1600" b="1" dirty="0">
                <a:solidFill>
                  <a:srgbClr val="FF0000"/>
                </a:solidFill>
              </a:rPr>
              <a:t>collaborative relationship </a:t>
            </a:r>
            <a:r>
              <a:rPr lang="en-US" sz="1600" dirty="0">
                <a:solidFill>
                  <a:srgbClr val="1E2131"/>
                </a:solidFill>
              </a:rPr>
              <a:t>with patients;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E213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E2131"/>
                </a:solidFill>
              </a:rPr>
              <a:t>Be </a:t>
            </a:r>
            <a:r>
              <a:rPr lang="en-US" sz="1600" b="1" dirty="0">
                <a:solidFill>
                  <a:srgbClr val="FF0000"/>
                </a:solidFill>
              </a:rPr>
              <a:t>supportive and knowledgeable</a:t>
            </a:r>
            <a:r>
              <a:rPr lang="en-US" sz="1600" dirty="0">
                <a:solidFill>
                  <a:srgbClr val="1E2131"/>
                </a:solidFill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E213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Listen rather than give advice</a:t>
            </a:r>
            <a:r>
              <a:rPr lang="en-US" sz="1600" dirty="0">
                <a:solidFill>
                  <a:srgbClr val="1E2131"/>
                </a:solidFill>
              </a:rPr>
              <a:t>, unless it is asked for;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E213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Help patients become aware </a:t>
            </a:r>
            <a:r>
              <a:rPr lang="en-US" sz="1600" dirty="0">
                <a:solidFill>
                  <a:srgbClr val="1E2131"/>
                </a:solidFill>
              </a:rPr>
              <a:t>of any discrepancies between their goals or values or both and their current </a:t>
            </a:r>
            <a:r>
              <a:rPr lang="en-US" sz="1600" dirty="0" err="1">
                <a:solidFill>
                  <a:srgbClr val="1E2131"/>
                </a:solidFill>
              </a:rPr>
              <a:t>behaviour</a:t>
            </a:r>
            <a:r>
              <a:rPr lang="en-US" sz="1600" dirty="0">
                <a:solidFill>
                  <a:srgbClr val="1E2131"/>
                </a:solidFill>
              </a:rPr>
              <a:t> in relation to adherence;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E213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Be open about a desire</a:t>
            </a:r>
            <a:r>
              <a:rPr lang="en-US" sz="1600" dirty="0">
                <a:solidFill>
                  <a:srgbClr val="1E2131"/>
                </a:solidFill>
              </a:rPr>
              <a:t> to help the patient change and work hard to keep change on the agenda, but also respect at all times that the responsibility to change rests solely with the patient;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E213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Avoid argument and confrontation</a:t>
            </a:r>
            <a:r>
              <a:rPr lang="en-US" sz="1600" dirty="0">
                <a:solidFill>
                  <a:srgbClr val="1E2131"/>
                </a:solidFill>
              </a:rPr>
              <a:t>, adjusting and responding to resistance but never opposing it;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1E213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Support</a:t>
            </a:r>
            <a:r>
              <a:rPr lang="en-US" sz="1600" b="1" dirty="0">
                <a:solidFill>
                  <a:srgbClr val="1E2131"/>
                </a:solidFill>
              </a:rPr>
              <a:t> </a:t>
            </a:r>
            <a:r>
              <a:rPr lang="en-US" sz="1600" dirty="0">
                <a:solidFill>
                  <a:srgbClr val="1E2131"/>
                </a:solidFill>
              </a:rPr>
              <a:t>self-efficacy and </a:t>
            </a:r>
            <a:r>
              <a:rPr lang="en-US" sz="1600" b="1" dirty="0">
                <a:solidFill>
                  <a:srgbClr val="FF0000"/>
                </a:solidFill>
              </a:rPr>
              <a:t>optimism</a:t>
            </a:r>
            <a:r>
              <a:rPr lang="en-US" sz="1600" dirty="0">
                <a:solidFill>
                  <a:srgbClr val="1E2131"/>
                </a:solidFill>
              </a:rPr>
              <a:t> by making reference to their previous achievements and current strengths.</a:t>
            </a:r>
            <a:endParaRPr lang="en-US" sz="1600" b="0" i="0" dirty="0">
              <a:solidFill>
                <a:srgbClr val="1E2131"/>
              </a:solidFill>
              <a:effectLst/>
            </a:endParaRPr>
          </a:p>
        </p:txBody>
      </p:sp>
      <p:grpSp>
        <p:nvGrpSpPr>
          <p:cNvPr id="10" name="object 2"/>
          <p:cNvGrpSpPr/>
          <p:nvPr/>
        </p:nvGrpSpPr>
        <p:grpSpPr>
          <a:xfrm>
            <a:off x="174568" y="396793"/>
            <a:ext cx="7572894" cy="550858"/>
            <a:chOff x="259079" y="97535"/>
            <a:chExt cx="8625840" cy="550858"/>
          </a:xfrm>
        </p:grpSpPr>
        <p:sp>
          <p:nvSpPr>
            <p:cNvPr id="11" name="object 3"/>
            <p:cNvSpPr/>
            <p:nvPr/>
          </p:nvSpPr>
          <p:spPr>
            <a:xfrm>
              <a:off x="259079" y="97535"/>
              <a:ext cx="8625840" cy="550858"/>
            </a:xfrm>
            <a:custGeom>
              <a:avLst/>
              <a:gdLst/>
              <a:ahLst/>
              <a:cxnLst/>
              <a:rect l="l" t="t" r="r" b="b"/>
              <a:pathLst>
                <a:path w="8625840" h="753110">
                  <a:moveTo>
                    <a:pt x="8500364" y="0"/>
                  </a:moveTo>
                  <a:lnTo>
                    <a:pt x="125476" y="0"/>
                  </a:lnTo>
                  <a:lnTo>
                    <a:pt x="76638" y="9854"/>
                  </a:lnTo>
                  <a:lnTo>
                    <a:pt x="36753" y="36734"/>
                  </a:lnTo>
                  <a:lnTo>
                    <a:pt x="9861" y="76616"/>
                  </a:lnTo>
                  <a:lnTo>
                    <a:pt x="0" y="125475"/>
                  </a:lnTo>
                  <a:lnTo>
                    <a:pt x="0" y="627380"/>
                  </a:lnTo>
                  <a:lnTo>
                    <a:pt x="9861" y="676239"/>
                  </a:lnTo>
                  <a:lnTo>
                    <a:pt x="36753" y="716121"/>
                  </a:lnTo>
                  <a:lnTo>
                    <a:pt x="76638" y="743001"/>
                  </a:lnTo>
                  <a:lnTo>
                    <a:pt x="125476" y="752856"/>
                  </a:lnTo>
                  <a:lnTo>
                    <a:pt x="8500364" y="752856"/>
                  </a:lnTo>
                  <a:lnTo>
                    <a:pt x="8549223" y="743001"/>
                  </a:lnTo>
                  <a:lnTo>
                    <a:pt x="8589105" y="716121"/>
                  </a:lnTo>
                  <a:lnTo>
                    <a:pt x="8615985" y="676239"/>
                  </a:lnTo>
                  <a:lnTo>
                    <a:pt x="8625840" y="627380"/>
                  </a:lnTo>
                  <a:lnTo>
                    <a:pt x="8625840" y="125475"/>
                  </a:lnTo>
                  <a:lnTo>
                    <a:pt x="8615985" y="76616"/>
                  </a:lnTo>
                  <a:lnTo>
                    <a:pt x="8589105" y="36734"/>
                  </a:lnTo>
                  <a:lnTo>
                    <a:pt x="8549223" y="9854"/>
                  </a:lnTo>
                  <a:lnTo>
                    <a:pt x="85003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</a:rPr>
                <a:t>SKILLS AND TIPS</a:t>
              </a:r>
              <a:endParaRPr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259079" y="97535"/>
              <a:ext cx="8625840" cy="550858"/>
            </a:xfrm>
            <a:custGeom>
              <a:avLst/>
              <a:gdLst/>
              <a:ahLst/>
              <a:cxnLst/>
              <a:rect l="l" t="t" r="r" b="b"/>
              <a:pathLst>
                <a:path w="8625840" h="753110">
                  <a:moveTo>
                    <a:pt x="0" y="125475"/>
                  </a:moveTo>
                  <a:lnTo>
                    <a:pt x="9861" y="76616"/>
                  </a:lnTo>
                  <a:lnTo>
                    <a:pt x="36753" y="36734"/>
                  </a:lnTo>
                  <a:lnTo>
                    <a:pt x="76638" y="9854"/>
                  </a:lnTo>
                  <a:lnTo>
                    <a:pt x="125476" y="0"/>
                  </a:lnTo>
                  <a:lnTo>
                    <a:pt x="8500364" y="0"/>
                  </a:lnTo>
                  <a:lnTo>
                    <a:pt x="8549223" y="9854"/>
                  </a:lnTo>
                  <a:lnTo>
                    <a:pt x="8589105" y="36734"/>
                  </a:lnTo>
                  <a:lnTo>
                    <a:pt x="8615985" y="76616"/>
                  </a:lnTo>
                  <a:lnTo>
                    <a:pt x="8625840" y="125475"/>
                  </a:lnTo>
                  <a:lnTo>
                    <a:pt x="8625840" y="627380"/>
                  </a:lnTo>
                  <a:lnTo>
                    <a:pt x="8615985" y="676239"/>
                  </a:lnTo>
                  <a:lnTo>
                    <a:pt x="8589105" y="716121"/>
                  </a:lnTo>
                  <a:lnTo>
                    <a:pt x="8549223" y="743001"/>
                  </a:lnTo>
                  <a:lnTo>
                    <a:pt x="8500364" y="752856"/>
                  </a:lnTo>
                  <a:lnTo>
                    <a:pt x="125476" y="752856"/>
                  </a:lnTo>
                  <a:lnTo>
                    <a:pt x="76638" y="743001"/>
                  </a:lnTo>
                  <a:lnTo>
                    <a:pt x="36753" y="716121"/>
                  </a:lnTo>
                  <a:lnTo>
                    <a:pt x="9861" y="676239"/>
                  </a:lnTo>
                  <a:lnTo>
                    <a:pt x="0" y="627380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54432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268" y="1028204"/>
            <a:ext cx="4289368" cy="248809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488900" y="4091614"/>
            <a:ext cx="3483005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MACRO FATTORI</a:t>
            </a:r>
          </a:p>
          <a:p>
            <a:endParaRPr lang="it-IT" sz="1400" b="1" dirty="0">
              <a:solidFill>
                <a:srgbClr val="FF0000"/>
              </a:solidFill>
            </a:endParaRPr>
          </a:p>
          <a:p>
            <a:r>
              <a:rPr lang="it-IT" sz="1400" b="1" dirty="0" err="1">
                <a:solidFill>
                  <a:srgbClr val="FF0000"/>
                </a:solidFill>
              </a:rPr>
              <a:t>Workforce</a:t>
            </a:r>
            <a:endParaRPr lang="it-IT" sz="1400" b="1" dirty="0">
              <a:solidFill>
                <a:srgbClr val="FF0000"/>
              </a:solidFill>
            </a:endParaRPr>
          </a:p>
          <a:p>
            <a:r>
              <a:rPr lang="it-IT" sz="1400" b="1" dirty="0">
                <a:solidFill>
                  <a:srgbClr val="FF0000"/>
                </a:solidFill>
              </a:rPr>
              <a:t>Policy and </a:t>
            </a:r>
            <a:r>
              <a:rPr lang="it-IT" sz="1400" b="1" dirty="0" err="1">
                <a:solidFill>
                  <a:srgbClr val="FF0000"/>
                </a:solidFill>
              </a:rPr>
              <a:t>legal</a:t>
            </a:r>
            <a:r>
              <a:rPr lang="it-IT" sz="1400" b="1" dirty="0">
                <a:solidFill>
                  <a:srgbClr val="FF0000"/>
                </a:solidFill>
              </a:rPr>
              <a:t> </a:t>
            </a:r>
            <a:r>
              <a:rPr lang="it-IT" sz="1400" b="1" dirty="0" err="1">
                <a:solidFill>
                  <a:srgbClr val="FF0000"/>
                </a:solidFill>
              </a:rPr>
              <a:t>frameworks</a:t>
            </a:r>
            <a:endParaRPr lang="it-IT" sz="1400" b="1" dirty="0">
              <a:solidFill>
                <a:srgbClr val="FF0000"/>
              </a:solidFill>
            </a:endParaRPr>
          </a:p>
          <a:p>
            <a:r>
              <a:rPr lang="en-US" sz="1400" b="1" dirty="0">
                <a:solidFill>
                  <a:srgbClr val="FF0000"/>
                </a:solidFill>
              </a:rPr>
              <a:t>Clinical setting and service design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Demographics, cultural and language factors</a:t>
            </a:r>
          </a:p>
          <a:p>
            <a:endParaRPr lang="it-IT" b="1" i="0" dirty="0">
              <a:solidFill>
                <a:srgbClr val="040819"/>
              </a:solidFill>
              <a:effectLst/>
              <a:latin typeface="Founders Grotesk Text"/>
            </a:endParaRPr>
          </a:p>
        </p:txBody>
      </p:sp>
      <p:grpSp>
        <p:nvGrpSpPr>
          <p:cNvPr id="6" name="object 2"/>
          <p:cNvGrpSpPr/>
          <p:nvPr/>
        </p:nvGrpSpPr>
        <p:grpSpPr>
          <a:xfrm>
            <a:off x="141316" y="147499"/>
            <a:ext cx="7519671" cy="765810"/>
            <a:chOff x="252729" y="91185"/>
            <a:chExt cx="8638540" cy="765810"/>
          </a:xfrm>
        </p:grpSpPr>
        <p:sp>
          <p:nvSpPr>
            <p:cNvPr id="7" name="object 3"/>
            <p:cNvSpPr/>
            <p:nvPr/>
          </p:nvSpPr>
          <p:spPr>
            <a:xfrm>
              <a:off x="259079" y="97535"/>
              <a:ext cx="8625840" cy="753110"/>
            </a:xfrm>
            <a:custGeom>
              <a:avLst/>
              <a:gdLst/>
              <a:ahLst/>
              <a:cxnLst/>
              <a:rect l="l" t="t" r="r" b="b"/>
              <a:pathLst>
                <a:path w="8625840" h="753110">
                  <a:moveTo>
                    <a:pt x="8500364" y="0"/>
                  </a:moveTo>
                  <a:lnTo>
                    <a:pt x="125476" y="0"/>
                  </a:lnTo>
                  <a:lnTo>
                    <a:pt x="76638" y="9854"/>
                  </a:lnTo>
                  <a:lnTo>
                    <a:pt x="36753" y="36734"/>
                  </a:lnTo>
                  <a:lnTo>
                    <a:pt x="9861" y="76616"/>
                  </a:lnTo>
                  <a:lnTo>
                    <a:pt x="0" y="125475"/>
                  </a:lnTo>
                  <a:lnTo>
                    <a:pt x="0" y="627380"/>
                  </a:lnTo>
                  <a:lnTo>
                    <a:pt x="9861" y="676239"/>
                  </a:lnTo>
                  <a:lnTo>
                    <a:pt x="36753" y="716121"/>
                  </a:lnTo>
                  <a:lnTo>
                    <a:pt x="76638" y="743001"/>
                  </a:lnTo>
                  <a:lnTo>
                    <a:pt x="125476" y="752856"/>
                  </a:lnTo>
                  <a:lnTo>
                    <a:pt x="8500364" y="752856"/>
                  </a:lnTo>
                  <a:lnTo>
                    <a:pt x="8549223" y="743001"/>
                  </a:lnTo>
                  <a:lnTo>
                    <a:pt x="8589105" y="716121"/>
                  </a:lnTo>
                  <a:lnTo>
                    <a:pt x="8615985" y="676239"/>
                  </a:lnTo>
                  <a:lnTo>
                    <a:pt x="8625840" y="627380"/>
                  </a:lnTo>
                  <a:lnTo>
                    <a:pt x="8625840" y="125475"/>
                  </a:lnTo>
                  <a:lnTo>
                    <a:pt x="8615985" y="76616"/>
                  </a:lnTo>
                  <a:lnTo>
                    <a:pt x="8589105" y="36734"/>
                  </a:lnTo>
                  <a:lnTo>
                    <a:pt x="8549223" y="9854"/>
                  </a:lnTo>
                  <a:lnTo>
                    <a:pt x="85003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8" name="object 4"/>
            <p:cNvSpPr/>
            <p:nvPr/>
          </p:nvSpPr>
          <p:spPr>
            <a:xfrm>
              <a:off x="259079" y="97535"/>
              <a:ext cx="8625840" cy="753110"/>
            </a:xfrm>
            <a:custGeom>
              <a:avLst/>
              <a:gdLst/>
              <a:ahLst/>
              <a:cxnLst/>
              <a:rect l="l" t="t" r="r" b="b"/>
              <a:pathLst>
                <a:path w="8625840" h="753110">
                  <a:moveTo>
                    <a:pt x="0" y="125475"/>
                  </a:moveTo>
                  <a:lnTo>
                    <a:pt x="9861" y="76616"/>
                  </a:lnTo>
                  <a:lnTo>
                    <a:pt x="36753" y="36734"/>
                  </a:lnTo>
                  <a:lnTo>
                    <a:pt x="76638" y="9854"/>
                  </a:lnTo>
                  <a:lnTo>
                    <a:pt x="125476" y="0"/>
                  </a:lnTo>
                  <a:lnTo>
                    <a:pt x="8500364" y="0"/>
                  </a:lnTo>
                  <a:lnTo>
                    <a:pt x="8549223" y="9854"/>
                  </a:lnTo>
                  <a:lnTo>
                    <a:pt x="8589105" y="36734"/>
                  </a:lnTo>
                  <a:lnTo>
                    <a:pt x="8615985" y="76616"/>
                  </a:lnTo>
                  <a:lnTo>
                    <a:pt x="8625840" y="125475"/>
                  </a:lnTo>
                  <a:lnTo>
                    <a:pt x="8625840" y="627380"/>
                  </a:lnTo>
                  <a:lnTo>
                    <a:pt x="8615985" y="676239"/>
                  </a:lnTo>
                  <a:lnTo>
                    <a:pt x="8589105" y="716121"/>
                  </a:lnTo>
                  <a:lnTo>
                    <a:pt x="8549223" y="743001"/>
                  </a:lnTo>
                  <a:lnTo>
                    <a:pt x="8500364" y="752856"/>
                  </a:lnTo>
                  <a:lnTo>
                    <a:pt x="125476" y="752856"/>
                  </a:lnTo>
                  <a:lnTo>
                    <a:pt x="76638" y="743001"/>
                  </a:lnTo>
                  <a:lnTo>
                    <a:pt x="36753" y="716121"/>
                  </a:lnTo>
                  <a:lnTo>
                    <a:pt x="9861" y="676239"/>
                  </a:lnTo>
                  <a:lnTo>
                    <a:pt x="0" y="627380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Rettangolo 11"/>
          <p:cNvSpPr/>
          <p:nvPr/>
        </p:nvSpPr>
        <p:spPr>
          <a:xfrm>
            <a:off x="0" y="345738"/>
            <a:ext cx="8229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rumo Text"/>
              </a:rPr>
              <a:t>FATTORI CHE INFLUENZANO LA COMUNICAZIONE</a:t>
            </a:r>
            <a:endParaRPr lang="en-US" b="1" i="0" dirty="0">
              <a:solidFill>
                <a:schemeClr val="bg1"/>
              </a:solidFill>
              <a:effectLst/>
              <a:latin typeface="Prumo Text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904509" y="2094807"/>
            <a:ext cx="3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46" y="1674430"/>
            <a:ext cx="3981033" cy="3834716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243746" y="1136806"/>
            <a:ext cx="1316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MICROFATTORI</a:t>
            </a:r>
          </a:p>
        </p:txBody>
      </p:sp>
    </p:spTree>
    <p:extLst>
      <p:ext uri="{BB962C8B-B14F-4D97-AF65-F5344CB8AC3E}">
        <p14:creationId xmlns:p14="http://schemas.microsoft.com/office/powerpoint/2010/main" val="728249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476" y="285924"/>
            <a:ext cx="6084917" cy="223283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033" y="2668382"/>
            <a:ext cx="6616930" cy="262411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70037" y="11425689"/>
            <a:ext cx="540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0098" y="5332401"/>
            <a:ext cx="8548017" cy="1205466"/>
          </a:xfrm>
          <a:prstGeom prst="rect">
            <a:avLst/>
          </a:prstGeom>
          <a:solidFill>
            <a:srgbClr val="F8F9FA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Alla prima domanda sui possibili effetti collaterali del medicinale il farmacista</a:t>
            </a:r>
            <a:r>
              <a:rPr kumimoji="0" lang="it-IT" altLang="it-IT" sz="16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 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risponde leggendo un elenco.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Non risponde alla seconda domanda allontanandosi affermando di</a:t>
            </a:r>
            <a:r>
              <a:rPr kumimoji="0" lang="it-IT" altLang="it-IT" sz="16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 essere impegnato con altri pazienti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La paziente viene lasciata a riflettere su come e dove trovare una risposta alla sua domanda.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9877" y="309791"/>
            <a:ext cx="129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</a:rPr>
              <a:t>Caso clinico</a:t>
            </a:r>
          </a:p>
        </p:txBody>
      </p:sp>
    </p:spTree>
    <p:extLst>
      <p:ext uri="{BB962C8B-B14F-4D97-AF65-F5344CB8AC3E}">
        <p14:creationId xmlns:p14="http://schemas.microsoft.com/office/powerpoint/2010/main" val="3984686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007" y="1088015"/>
            <a:ext cx="5567297" cy="377216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2042" y="9156246"/>
            <a:ext cx="8548017" cy="22058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6267" y="5236122"/>
            <a:ext cx="8863059" cy="805357"/>
          </a:xfrm>
          <a:prstGeom prst="rect">
            <a:avLst/>
          </a:prstGeom>
          <a:solidFill>
            <a:srgbClr val="F8F9FA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dirty="0">
                <a:solidFill>
                  <a:schemeClr val="accent6">
                    <a:lumMod val="75000"/>
                  </a:schemeClr>
                </a:solidFill>
                <a:latin typeface="inherit"/>
              </a:rPr>
              <a:t>I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inherit"/>
              </a:rPr>
              <a:t>l farmacista si impegna con il paziente ed entra in empatia con la sua ansia sia nella comunicazione</a:t>
            </a:r>
            <a:r>
              <a:rPr kumimoji="0" lang="it-IT" altLang="it-IT" b="0" i="0" u="none" strike="noStrike" cap="none" normalizeH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inherit"/>
              </a:rPr>
              <a:t> 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inherit"/>
              </a:rPr>
              <a:t>verbale appropriata che nel linguaggio del corpo.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inherit"/>
              </a:rPr>
              <a:t>Fa uno sforzo per trovare una soluzione per lei, piuttosto che andarsene.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52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54" y="2812610"/>
            <a:ext cx="7105650" cy="2105025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391" y="957415"/>
            <a:ext cx="6530975" cy="1554994"/>
          </a:xfrm>
          <a:prstGeom prst="rect">
            <a:avLst/>
          </a:prstGeom>
        </p:spPr>
      </p:pic>
      <p:cxnSp>
        <p:nvCxnSpPr>
          <p:cNvPr id="3" name="Connettore diritto 2"/>
          <p:cNvCxnSpPr/>
          <p:nvPr/>
        </p:nvCxnSpPr>
        <p:spPr>
          <a:xfrm flipV="1">
            <a:off x="2028305" y="3059084"/>
            <a:ext cx="5689061" cy="16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/>
          <p:cNvCxnSpPr/>
          <p:nvPr/>
        </p:nvCxnSpPr>
        <p:spPr>
          <a:xfrm flipV="1">
            <a:off x="1058487" y="3375910"/>
            <a:ext cx="6073833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/>
          <p:cNvCxnSpPr/>
          <p:nvPr/>
        </p:nvCxnSpPr>
        <p:spPr>
          <a:xfrm flipV="1">
            <a:off x="1058487" y="3676112"/>
            <a:ext cx="6738851" cy="166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/>
          <p:cNvCxnSpPr/>
          <p:nvPr/>
        </p:nvCxnSpPr>
        <p:spPr>
          <a:xfrm flipV="1">
            <a:off x="1058487" y="3992939"/>
            <a:ext cx="6073833" cy="170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1058487" y="4293141"/>
            <a:ext cx="2100349" cy="8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800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104019" y="4365945"/>
            <a:ext cx="3697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rgbClr val="C00000"/>
                </a:solidFill>
              </a:rPr>
              <a:t>Vicino a chi soffre, insieme a chi cura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89" y="1682376"/>
            <a:ext cx="4567997" cy="3044588"/>
          </a:xfrm>
          <a:prstGeom prst="rect">
            <a:avLst/>
          </a:prstGeom>
          <a:ln>
            <a:solidFill>
              <a:srgbClr val="990033"/>
            </a:solidFill>
          </a:ln>
        </p:spPr>
      </p:pic>
    </p:spTree>
    <p:extLst>
      <p:ext uri="{BB962C8B-B14F-4D97-AF65-F5344CB8AC3E}">
        <p14:creationId xmlns:p14="http://schemas.microsoft.com/office/powerpoint/2010/main" val="3827063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1652" y="5179909"/>
            <a:ext cx="1406479" cy="13076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4027" y="1056487"/>
            <a:ext cx="1194439" cy="1150632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045772"/>
              </p:ext>
            </p:extLst>
          </p:nvPr>
        </p:nvGraphicFramePr>
        <p:xfrm>
          <a:off x="248355" y="1336073"/>
          <a:ext cx="4222046" cy="29114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1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873">
                <a:tc>
                  <a:txBody>
                    <a:bodyPr/>
                    <a:lstStyle/>
                    <a:p>
                      <a:pPr marL="83121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VANTAGGI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SVANTAGGI/SFIDE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84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Via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somministrazione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3EA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Informazione/Formazione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84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Esposizione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livelli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costanti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Interazioni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10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Gestione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domiciliare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3EA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Gestione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domiciliare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520">
                <a:tc>
                  <a:txBody>
                    <a:bodyPr/>
                    <a:lstStyle/>
                    <a:p>
                      <a:pPr marL="68580" marR="3651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Generalmente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preferita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dal </a:t>
                      </a:r>
                      <a:r>
                        <a:rPr sz="1400" spc="-4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paziente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Aderenza/Adesione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3EA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Monitoraggio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addizionale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" name="Gruppo 10"/>
          <p:cNvGrpSpPr/>
          <p:nvPr/>
        </p:nvGrpSpPr>
        <p:grpSpPr>
          <a:xfrm>
            <a:off x="240477" y="259893"/>
            <a:ext cx="7515298" cy="753110"/>
            <a:chOff x="640080" y="216408"/>
            <a:chExt cx="7885430" cy="753110"/>
          </a:xfrm>
        </p:grpSpPr>
        <p:sp>
          <p:nvSpPr>
            <p:cNvPr id="8" name="object 8"/>
            <p:cNvSpPr/>
            <p:nvPr/>
          </p:nvSpPr>
          <p:spPr>
            <a:xfrm>
              <a:off x="640080" y="216408"/>
              <a:ext cx="7885430" cy="753110"/>
            </a:xfrm>
            <a:custGeom>
              <a:avLst/>
              <a:gdLst/>
              <a:ahLst/>
              <a:cxnLst/>
              <a:rect l="l" t="t" r="r" b="b"/>
              <a:pathLst>
                <a:path w="7885430" h="753110">
                  <a:moveTo>
                    <a:pt x="7759700" y="0"/>
                  </a:moveTo>
                  <a:lnTo>
                    <a:pt x="125476" y="0"/>
                  </a:lnTo>
                  <a:lnTo>
                    <a:pt x="76632" y="9854"/>
                  </a:lnTo>
                  <a:lnTo>
                    <a:pt x="36749" y="36734"/>
                  </a:lnTo>
                  <a:lnTo>
                    <a:pt x="9859" y="76616"/>
                  </a:lnTo>
                  <a:lnTo>
                    <a:pt x="0" y="125475"/>
                  </a:lnTo>
                  <a:lnTo>
                    <a:pt x="0" y="627380"/>
                  </a:lnTo>
                  <a:lnTo>
                    <a:pt x="9859" y="676239"/>
                  </a:lnTo>
                  <a:lnTo>
                    <a:pt x="36749" y="716121"/>
                  </a:lnTo>
                  <a:lnTo>
                    <a:pt x="76632" y="743001"/>
                  </a:lnTo>
                  <a:lnTo>
                    <a:pt x="125476" y="752856"/>
                  </a:lnTo>
                  <a:lnTo>
                    <a:pt x="7759700" y="752856"/>
                  </a:lnTo>
                  <a:lnTo>
                    <a:pt x="7808559" y="743001"/>
                  </a:lnTo>
                  <a:lnTo>
                    <a:pt x="7848441" y="716121"/>
                  </a:lnTo>
                  <a:lnTo>
                    <a:pt x="7875321" y="676239"/>
                  </a:lnTo>
                  <a:lnTo>
                    <a:pt x="7885176" y="627380"/>
                  </a:lnTo>
                  <a:lnTo>
                    <a:pt x="7885176" y="125475"/>
                  </a:lnTo>
                  <a:lnTo>
                    <a:pt x="7875321" y="76616"/>
                  </a:lnTo>
                  <a:lnTo>
                    <a:pt x="7848441" y="36734"/>
                  </a:lnTo>
                  <a:lnTo>
                    <a:pt x="7808559" y="9854"/>
                  </a:lnTo>
                  <a:lnTo>
                    <a:pt x="77597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0080" y="216408"/>
              <a:ext cx="7885430" cy="753110"/>
            </a:xfrm>
            <a:custGeom>
              <a:avLst/>
              <a:gdLst/>
              <a:ahLst/>
              <a:cxnLst/>
              <a:rect l="l" t="t" r="r" b="b"/>
              <a:pathLst>
                <a:path w="7885430" h="753110">
                  <a:moveTo>
                    <a:pt x="0" y="125475"/>
                  </a:moveTo>
                  <a:lnTo>
                    <a:pt x="9859" y="76616"/>
                  </a:lnTo>
                  <a:lnTo>
                    <a:pt x="36749" y="36734"/>
                  </a:lnTo>
                  <a:lnTo>
                    <a:pt x="76632" y="9854"/>
                  </a:lnTo>
                  <a:lnTo>
                    <a:pt x="125476" y="0"/>
                  </a:lnTo>
                  <a:lnTo>
                    <a:pt x="7759700" y="0"/>
                  </a:lnTo>
                  <a:lnTo>
                    <a:pt x="7808559" y="9854"/>
                  </a:lnTo>
                  <a:lnTo>
                    <a:pt x="7848441" y="36734"/>
                  </a:lnTo>
                  <a:lnTo>
                    <a:pt x="7875321" y="76616"/>
                  </a:lnTo>
                  <a:lnTo>
                    <a:pt x="7885176" y="125475"/>
                  </a:lnTo>
                  <a:lnTo>
                    <a:pt x="7885176" y="627380"/>
                  </a:lnTo>
                  <a:lnTo>
                    <a:pt x="7875321" y="676239"/>
                  </a:lnTo>
                  <a:lnTo>
                    <a:pt x="7848441" y="716121"/>
                  </a:lnTo>
                  <a:lnTo>
                    <a:pt x="7808559" y="743001"/>
                  </a:lnTo>
                  <a:lnTo>
                    <a:pt x="7759700" y="752856"/>
                  </a:lnTo>
                  <a:lnTo>
                    <a:pt x="125476" y="752856"/>
                  </a:lnTo>
                  <a:lnTo>
                    <a:pt x="76632" y="743001"/>
                  </a:lnTo>
                  <a:lnTo>
                    <a:pt x="36749" y="716121"/>
                  </a:lnTo>
                  <a:lnTo>
                    <a:pt x="9859" y="676239"/>
                  </a:lnTo>
                  <a:lnTo>
                    <a:pt x="0" y="627380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5776" y="398912"/>
            <a:ext cx="712470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400" b="1" spc="-5" dirty="0">
                <a:solidFill>
                  <a:schemeClr val="bg1"/>
                </a:solidFill>
                <a:latin typeface="+mn-lt"/>
              </a:rPr>
              <a:t>CARATTERISTICHE</a:t>
            </a:r>
            <a:r>
              <a:rPr sz="2400" b="1" spc="-25" dirty="0">
                <a:solidFill>
                  <a:schemeClr val="bg1"/>
                </a:solidFill>
                <a:latin typeface="+mn-lt"/>
              </a:rPr>
              <a:t> </a:t>
            </a:r>
            <a:r>
              <a:rPr sz="2400" b="1" spc="5" dirty="0">
                <a:solidFill>
                  <a:schemeClr val="bg1"/>
                </a:solidFill>
                <a:latin typeface="+mn-lt"/>
              </a:rPr>
              <a:t>FARMACI</a:t>
            </a:r>
            <a:r>
              <a:rPr sz="2400" b="1" spc="-30" dirty="0">
                <a:solidFill>
                  <a:schemeClr val="bg1"/>
                </a:solidFill>
                <a:latin typeface="+mn-lt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+mn-lt"/>
              </a:rPr>
              <a:t>ONCOLOGICI ORALI</a:t>
            </a:r>
          </a:p>
        </p:txBody>
      </p:sp>
      <p:graphicFrame>
        <p:nvGraphicFramePr>
          <p:cNvPr id="12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410928"/>
              </p:ext>
            </p:extLst>
          </p:nvPr>
        </p:nvGraphicFramePr>
        <p:xfrm>
          <a:off x="4757096" y="2294088"/>
          <a:ext cx="4091210" cy="4473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5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5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03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VANTAGGI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MA….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17">
                <a:tc>
                  <a:txBody>
                    <a:bodyPr/>
                    <a:lstStyle/>
                    <a:p>
                      <a:pPr marL="92075" marR="5245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Semplice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(via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naturale,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richiede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informazione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 </a:t>
                      </a:r>
                      <a:r>
                        <a:rPr sz="14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paziente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non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formazione)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3EA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paziente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capito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come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assumere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il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farmaco?</a:t>
                      </a: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18">
                <a:tc>
                  <a:txBody>
                    <a:bodyPr/>
                    <a:lstStyle/>
                    <a:p>
                      <a:pPr marL="92075" marR="3060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Economica (non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richiede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intervento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operatore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ospedalizzazione,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gestione </a:t>
                      </a:r>
                      <a:r>
                        <a:rPr sz="14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domiciliare)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Gestione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domiciliare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Farmaci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altissimo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costo!</a:t>
                      </a: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91">
                <a:tc>
                  <a:txBody>
                    <a:bodyPr/>
                    <a:lstStyle/>
                    <a:p>
                      <a:pPr marL="92075" marR="16891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Possibilità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intervenire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caso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errore,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aggiustamento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dosaggio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3EA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5784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Gestione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della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modifica </a:t>
                      </a:r>
                      <a:r>
                        <a:rPr sz="14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della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terapia?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Diversi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dosaggi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3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Utile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nelle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terapie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protratte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33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Esposizione costante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al</a:t>
                      </a: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farmaco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400" dirty="0">
                          <a:latin typeface="+mn-lt"/>
                          <a:cs typeface="Times New Roman"/>
                        </a:rPr>
                        <a:t>Dipende dalla</a:t>
                      </a:r>
                      <a:r>
                        <a:rPr lang="it-IT" sz="1400" baseline="0" dirty="0">
                          <a:latin typeface="+mn-lt"/>
                          <a:cs typeface="Times New Roman"/>
                        </a:rPr>
                        <a:t> modalità di assunzione oltre che dalla formulazione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0477" y="3818580"/>
            <a:ext cx="2118901" cy="23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1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/>
          <p:cNvGrpSpPr/>
          <p:nvPr/>
        </p:nvGrpSpPr>
        <p:grpSpPr>
          <a:xfrm>
            <a:off x="403902" y="1238979"/>
            <a:ext cx="8488617" cy="4916946"/>
            <a:chOff x="403902" y="1238979"/>
            <a:chExt cx="8488617" cy="4916946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902" y="1238979"/>
              <a:ext cx="3606621" cy="4916946"/>
            </a:xfrm>
            <a:prstGeom prst="rect">
              <a:avLst/>
            </a:prstGeom>
          </p:spPr>
        </p:pic>
        <p:sp>
          <p:nvSpPr>
            <p:cNvPr id="3" name="object 3"/>
            <p:cNvSpPr txBox="1"/>
            <p:nvPr/>
          </p:nvSpPr>
          <p:spPr>
            <a:xfrm>
              <a:off x="4501388" y="3073145"/>
              <a:ext cx="4129404" cy="7620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algn="just">
                <a:lnSpc>
                  <a:spcPct val="100699"/>
                </a:lnSpc>
                <a:spcBef>
                  <a:spcPts val="95"/>
                </a:spcBef>
              </a:pPr>
              <a:r>
                <a:rPr sz="1600" b="1" dirty="0">
                  <a:latin typeface="Calibri"/>
                  <a:cs typeface="Calibri"/>
                </a:rPr>
                <a:t>SONO</a:t>
              </a:r>
              <a:r>
                <a:rPr sz="1600" b="1" spc="5" dirty="0">
                  <a:latin typeface="Calibri"/>
                  <a:cs typeface="Calibri"/>
                </a:rPr>
                <a:t> </a:t>
              </a:r>
              <a:r>
                <a:rPr sz="1600" b="1" dirty="0">
                  <a:latin typeface="Calibri"/>
                  <a:cs typeface="Calibri"/>
                </a:rPr>
                <a:t>ESCLUSI</a:t>
              </a:r>
              <a:r>
                <a:rPr sz="1600" b="1" spc="5" dirty="0">
                  <a:latin typeface="Calibri"/>
                  <a:cs typeface="Calibri"/>
                </a:rPr>
                <a:t> </a:t>
              </a:r>
              <a:r>
                <a:rPr sz="1600" spc="-10" dirty="0">
                  <a:latin typeface="Calibri"/>
                  <a:cs typeface="Calibri"/>
                </a:rPr>
                <a:t>DAL</a:t>
              </a:r>
              <a:r>
                <a:rPr sz="1600" spc="-5" dirty="0">
                  <a:latin typeface="Calibri"/>
                  <a:cs typeface="Calibri"/>
                </a:rPr>
                <a:t> CAMPO</a:t>
              </a:r>
              <a:r>
                <a:rPr sz="1600" dirty="0">
                  <a:latin typeface="Calibri"/>
                  <a:cs typeface="Calibri"/>
                </a:rPr>
                <a:t> DI</a:t>
              </a:r>
              <a:r>
                <a:rPr sz="1600" spc="5" dirty="0">
                  <a:latin typeface="Calibri"/>
                  <a:cs typeface="Calibri"/>
                </a:rPr>
                <a:t> </a:t>
              </a:r>
              <a:r>
                <a:rPr sz="1600" spc="-5" dirty="0">
                  <a:latin typeface="Calibri"/>
                  <a:cs typeface="Calibri"/>
                </a:rPr>
                <a:t>APPLICAZIONE </a:t>
              </a:r>
              <a:r>
                <a:rPr sz="1600" dirty="0">
                  <a:latin typeface="Calibri"/>
                  <a:cs typeface="Calibri"/>
                </a:rPr>
                <a:t> DELLA</a:t>
              </a:r>
              <a:r>
                <a:rPr sz="1600" spc="5" dirty="0">
                  <a:latin typeface="Calibri"/>
                  <a:cs typeface="Calibri"/>
                </a:rPr>
                <a:t> </a:t>
              </a:r>
              <a:r>
                <a:rPr sz="1600" dirty="0">
                  <a:latin typeface="Calibri"/>
                  <a:cs typeface="Calibri"/>
                </a:rPr>
                <a:t>PRESENTE</a:t>
              </a:r>
              <a:r>
                <a:rPr sz="1600" spc="5" dirty="0">
                  <a:latin typeface="Calibri"/>
                  <a:cs typeface="Calibri"/>
                </a:rPr>
                <a:t> </a:t>
              </a:r>
              <a:r>
                <a:rPr sz="1600" spc="-5" dirty="0">
                  <a:latin typeface="Calibri"/>
                  <a:cs typeface="Calibri"/>
                </a:rPr>
                <a:t>RACCOMANDAZIONE</a:t>
              </a:r>
              <a:r>
                <a:rPr sz="1600" spc="355" dirty="0">
                  <a:latin typeface="Calibri"/>
                  <a:cs typeface="Calibri"/>
                </a:rPr>
                <a:t> </a:t>
              </a:r>
              <a:r>
                <a:rPr sz="1600" b="1" dirty="0">
                  <a:latin typeface="Calibri"/>
                  <a:cs typeface="Calibri"/>
                </a:rPr>
                <a:t>I </a:t>
              </a:r>
              <a:r>
                <a:rPr sz="1600" b="1" spc="5" dirty="0">
                  <a:latin typeface="Calibri"/>
                  <a:cs typeface="Calibri"/>
                </a:rPr>
                <a:t> </a:t>
              </a:r>
              <a:r>
                <a:rPr sz="1600" b="1" dirty="0">
                  <a:latin typeface="Calibri"/>
                  <a:cs typeface="Calibri"/>
                </a:rPr>
                <a:t>FARMACI</a:t>
              </a:r>
              <a:r>
                <a:rPr sz="1600" b="1" spc="-45" dirty="0">
                  <a:latin typeface="Calibri"/>
                  <a:cs typeface="Calibri"/>
                </a:rPr>
                <a:t> </a:t>
              </a:r>
              <a:r>
                <a:rPr sz="1600" b="1" dirty="0">
                  <a:latin typeface="Calibri"/>
                  <a:cs typeface="Calibri"/>
                </a:rPr>
                <a:t>ANTINEOPLASTICI</a:t>
              </a:r>
              <a:endParaRPr sz="1600" dirty="0">
                <a:latin typeface="Calibri"/>
                <a:cs typeface="Calibri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71816" y="1580477"/>
              <a:ext cx="4620703" cy="109871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38088" y="4117847"/>
              <a:ext cx="1051560" cy="899160"/>
            </a:xfrm>
            <a:custGeom>
              <a:avLst/>
              <a:gdLst/>
              <a:ahLst/>
              <a:cxnLst/>
              <a:rect l="l" t="t" r="r" b="b"/>
              <a:pathLst>
                <a:path w="1051559" h="899160">
                  <a:moveTo>
                    <a:pt x="788669" y="0"/>
                  </a:moveTo>
                  <a:lnTo>
                    <a:pt x="262889" y="0"/>
                  </a:lnTo>
                  <a:lnTo>
                    <a:pt x="262889" y="449579"/>
                  </a:lnTo>
                  <a:lnTo>
                    <a:pt x="0" y="449579"/>
                  </a:lnTo>
                  <a:lnTo>
                    <a:pt x="525780" y="899159"/>
                  </a:lnTo>
                  <a:lnTo>
                    <a:pt x="1051560" y="449579"/>
                  </a:lnTo>
                  <a:lnTo>
                    <a:pt x="788669" y="449579"/>
                  </a:lnTo>
                  <a:lnTo>
                    <a:pt x="7886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38088" y="4117847"/>
              <a:ext cx="1051560" cy="899160"/>
            </a:xfrm>
            <a:custGeom>
              <a:avLst/>
              <a:gdLst/>
              <a:ahLst/>
              <a:cxnLst/>
              <a:rect l="l" t="t" r="r" b="b"/>
              <a:pathLst>
                <a:path w="1051559" h="899160">
                  <a:moveTo>
                    <a:pt x="0" y="449579"/>
                  </a:moveTo>
                  <a:lnTo>
                    <a:pt x="262889" y="449579"/>
                  </a:lnTo>
                  <a:lnTo>
                    <a:pt x="262889" y="0"/>
                  </a:lnTo>
                  <a:lnTo>
                    <a:pt x="788669" y="0"/>
                  </a:lnTo>
                  <a:lnTo>
                    <a:pt x="788669" y="449579"/>
                  </a:lnTo>
                  <a:lnTo>
                    <a:pt x="1051560" y="449579"/>
                  </a:lnTo>
                  <a:lnTo>
                    <a:pt x="525780" y="899159"/>
                  </a:lnTo>
                  <a:lnTo>
                    <a:pt x="0" y="449579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4727828" y="5272862"/>
              <a:ext cx="3980179" cy="55912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" dirty="0">
                  <a:latin typeface="Calibri"/>
                  <a:cs typeface="Calibri"/>
                </a:rPr>
                <a:t>RACCOMANDAZIONE</a:t>
              </a:r>
              <a:r>
                <a:rPr sz="1800" b="1" spc="-15" dirty="0">
                  <a:latin typeface="Calibri"/>
                  <a:cs typeface="Calibri"/>
                </a:rPr>
                <a:t> </a:t>
              </a:r>
              <a:r>
                <a:rPr sz="1800" b="1" spc="-5" dirty="0">
                  <a:latin typeface="Calibri"/>
                  <a:cs typeface="Calibri"/>
                </a:rPr>
                <a:t>MINISTERIALE</a:t>
              </a:r>
              <a:r>
                <a:rPr sz="1800" b="1" spc="-40" dirty="0">
                  <a:latin typeface="Calibri"/>
                  <a:cs typeface="Calibri"/>
                </a:rPr>
                <a:t> </a:t>
              </a:r>
              <a:r>
                <a:rPr sz="1800" b="1" spc="-10" dirty="0">
                  <a:latin typeface="Calibri"/>
                  <a:cs typeface="Calibri"/>
                </a:rPr>
                <a:t>N.</a:t>
              </a:r>
              <a:r>
                <a:rPr sz="1800" b="1" spc="-20" dirty="0">
                  <a:latin typeface="Calibri"/>
                  <a:cs typeface="Calibri"/>
                </a:rPr>
                <a:t> </a:t>
              </a:r>
              <a:r>
                <a:rPr sz="1800" b="1" dirty="0">
                  <a:latin typeface="Calibri"/>
                  <a:cs typeface="Calibri"/>
                </a:rPr>
                <a:t>14</a:t>
              </a:r>
              <a:endParaRPr sz="1800" dirty="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1750" dirty="0">
                <a:latin typeface="Calibri"/>
                <a:cs typeface="Calibri"/>
              </a:endParaRP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182879" y="215798"/>
            <a:ext cx="7414953" cy="753110"/>
            <a:chOff x="640080" y="216408"/>
            <a:chExt cx="7885430" cy="753110"/>
          </a:xfrm>
        </p:grpSpPr>
        <p:sp>
          <p:nvSpPr>
            <p:cNvPr id="10" name="object 10"/>
            <p:cNvSpPr/>
            <p:nvPr/>
          </p:nvSpPr>
          <p:spPr>
            <a:xfrm>
              <a:off x="640080" y="216408"/>
              <a:ext cx="7885430" cy="753110"/>
            </a:xfrm>
            <a:custGeom>
              <a:avLst/>
              <a:gdLst/>
              <a:ahLst/>
              <a:cxnLst/>
              <a:rect l="l" t="t" r="r" b="b"/>
              <a:pathLst>
                <a:path w="7885430" h="753110">
                  <a:moveTo>
                    <a:pt x="7759700" y="0"/>
                  </a:moveTo>
                  <a:lnTo>
                    <a:pt x="125476" y="0"/>
                  </a:lnTo>
                  <a:lnTo>
                    <a:pt x="76632" y="9854"/>
                  </a:lnTo>
                  <a:lnTo>
                    <a:pt x="36749" y="36734"/>
                  </a:lnTo>
                  <a:lnTo>
                    <a:pt x="9859" y="76616"/>
                  </a:lnTo>
                  <a:lnTo>
                    <a:pt x="0" y="125475"/>
                  </a:lnTo>
                  <a:lnTo>
                    <a:pt x="0" y="627380"/>
                  </a:lnTo>
                  <a:lnTo>
                    <a:pt x="9859" y="676239"/>
                  </a:lnTo>
                  <a:lnTo>
                    <a:pt x="36749" y="716121"/>
                  </a:lnTo>
                  <a:lnTo>
                    <a:pt x="76632" y="743001"/>
                  </a:lnTo>
                  <a:lnTo>
                    <a:pt x="125476" y="752856"/>
                  </a:lnTo>
                  <a:lnTo>
                    <a:pt x="7759700" y="752856"/>
                  </a:lnTo>
                  <a:lnTo>
                    <a:pt x="7808559" y="743001"/>
                  </a:lnTo>
                  <a:lnTo>
                    <a:pt x="7848441" y="716121"/>
                  </a:lnTo>
                  <a:lnTo>
                    <a:pt x="7875321" y="676239"/>
                  </a:lnTo>
                  <a:lnTo>
                    <a:pt x="7885176" y="627380"/>
                  </a:lnTo>
                  <a:lnTo>
                    <a:pt x="7885176" y="125475"/>
                  </a:lnTo>
                  <a:lnTo>
                    <a:pt x="7875321" y="76616"/>
                  </a:lnTo>
                  <a:lnTo>
                    <a:pt x="7848441" y="36734"/>
                  </a:lnTo>
                  <a:lnTo>
                    <a:pt x="7808559" y="9854"/>
                  </a:lnTo>
                  <a:lnTo>
                    <a:pt x="77597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0080" y="216408"/>
              <a:ext cx="7885430" cy="753110"/>
            </a:xfrm>
            <a:custGeom>
              <a:avLst/>
              <a:gdLst/>
              <a:ahLst/>
              <a:cxnLst/>
              <a:rect l="l" t="t" r="r" b="b"/>
              <a:pathLst>
                <a:path w="7885430" h="753110">
                  <a:moveTo>
                    <a:pt x="0" y="125475"/>
                  </a:moveTo>
                  <a:lnTo>
                    <a:pt x="9859" y="76616"/>
                  </a:lnTo>
                  <a:lnTo>
                    <a:pt x="36749" y="36734"/>
                  </a:lnTo>
                  <a:lnTo>
                    <a:pt x="76632" y="9854"/>
                  </a:lnTo>
                  <a:lnTo>
                    <a:pt x="125476" y="0"/>
                  </a:lnTo>
                  <a:lnTo>
                    <a:pt x="7759700" y="0"/>
                  </a:lnTo>
                  <a:lnTo>
                    <a:pt x="7808559" y="9854"/>
                  </a:lnTo>
                  <a:lnTo>
                    <a:pt x="7848441" y="36734"/>
                  </a:lnTo>
                  <a:lnTo>
                    <a:pt x="7875321" y="76616"/>
                  </a:lnTo>
                  <a:lnTo>
                    <a:pt x="7885176" y="125475"/>
                  </a:lnTo>
                  <a:lnTo>
                    <a:pt x="7885176" y="627380"/>
                  </a:lnTo>
                  <a:lnTo>
                    <a:pt x="7875321" y="676239"/>
                  </a:lnTo>
                  <a:lnTo>
                    <a:pt x="7848441" y="716121"/>
                  </a:lnTo>
                  <a:lnTo>
                    <a:pt x="7808559" y="743001"/>
                  </a:lnTo>
                  <a:lnTo>
                    <a:pt x="7759700" y="752856"/>
                  </a:lnTo>
                  <a:lnTo>
                    <a:pt x="125476" y="752856"/>
                  </a:lnTo>
                  <a:lnTo>
                    <a:pt x="76632" y="743001"/>
                  </a:lnTo>
                  <a:lnTo>
                    <a:pt x="36749" y="716121"/>
                  </a:lnTo>
                  <a:lnTo>
                    <a:pt x="9859" y="676239"/>
                  </a:lnTo>
                  <a:lnTo>
                    <a:pt x="0" y="627380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0" y="385936"/>
            <a:ext cx="7801194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chemeClr val="bg1"/>
                </a:solidFill>
                <a:latin typeface="+mn-lt"/>
              </a:rPr>
              <a:t>RACCOMANDAZIONE</a:t>
            </a:r>
            <a:r>
              <a:rPr lang="it-IT" sz="2800" b="1" spc="-75" dirty="0">
                <a:solidFill>
                  <a:schemeClr val="bg1"/>
                </a:solidFill>
                <a:latin typeface="+mn-lt"/>
              </a:rPr>
              <a:t> </a:t>
            </a:r>
            <a:r>
              <a:rPr sz="2800" b="1" spc="-5" dirty="0">
                <a:solidFill>
                  <a:schemeClr val="bg1"/>
                </a:solidFill>
                <a:latin typeface="+mn-lt"/>
              </a:rPr>
              <a:t>MINISTERIALE</a:t>
            </a:r>
            <a:r>
              <a:rPr sz="2800" b="1" dirty="0">
                <a:solidFill>
                  <a:schemeClr val="bg1"/>
                </a:solidFill>
                <a:latin typeface="+mn-lt"/>
              </a:rPr>
              <a:t> N.</a:t>
            </a:r>
            <a:r>
              <a:rPr sz="2800" b="1" spc="-10" dirty="0">
                <a:solidFill>
                  <a:schemeClr val="bg1"/>
                </a:solidFill>
                <a:latin typeface="+mn-lt"/>
              </a:rPr>
              <a:t> </a:t>
            </a:r>
            <a:r>
              <a:rPr sz="2800" b="1" dirty="0">
                <a:solidFill>
                  <a:schemeClr val="bg1"/>
                </a:solidFill>
                <a:latin typeface="+mn-lt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837030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1538" y="121665"/>
            <a:ext cx="7076048" cy="765810"/>
            <a:chOff x="621537" y="121665"/>
            <a:chExt cx="8282305" cy="765810"/>
          </a:xfrm>
        </p:grpSpPr>
        <p:sp>
          <p:nvSpPr>
            <p:cNvPr id="3" name="object 3"/>
            <p:cNvSpPr/>
            <p:nvPr/>
          </p:nvSpPr>
          <p:spPr>
            <a:xfrm>
              <a:off x="627887" y="128015"/>
              <a:ext cx="8269605" cy="753110"/>
            </a:xfrm>
            <a:custGeom>
              <a:avLst/>
              <a:gdLst/>
              <a:ahLst/>
              <a:cxnLst/>
              <a:rect l="l" t="t" r="r" b="b"/>
              <a:pathLst>
                <a:path w="8269605" h="753110">
                  <a:moveTo>
                    <a:pt x="8143748" y="0"/>
                  </a:moveTo>
                  <a:lnTo>
                    <a:pt x="125476" y="0"/>
                  </a:lnTo>
                  <a:lnTo>
                    <a:pt x="76632" y="9854"/>
                  </a:lnTo>
                  <a:lnTo>
                    <a:pt x="36749" y="36734"/>
                  </a:lnTo>
                  <a:lnTo>
                    <a:pt x="9859" y="76616"/>
                  </a:lnTo>
                  <a:lnTo>
                    <a:pt x="0" y="125475"/>
                  </a:lnTo>
                  <a:lnTo>
                    <a:pt x="0" y="627379"/>
                  </a:lnTo>
                  <a:lnTo>
                    <a:pt x="9859" y="676239"/>
                  </a:lnTo>
                  <a:lnTo>
                    <a:pt x="36749" y="716121"/>
                  </a:lnTo>
                  <a:lnTo>
                    <a:pt x="76632" y="743001"/>
                  </a:lnTo>
                  <a:lnTo>
                    <a:pt x="125476" y="752855"/>
                  </a:lnTo>
                  <a:lnTo>
                    <a:pt x="8143748" y="752855"/>
                  </a:lnTo>
                  <a:lnTo>
                    <a:pt x="8192607" y="743001"/>
                  </a:lnTo>
                  <a:lnTo>
                    <a:pt x="8232489" y="716121"/>
                  </a:lnTo>
                  <a:lnTo>
                    <a:pt x="8259369" y="676239"/>
                  </a:lnTo>
                  <a:lnTo>
                    <a:pt x="8269223" y="627379"/>
                  </a:lnTo>
                  <a:lnTo>
                    <a:pt x="8269223" y="125475"/>
                  </a:lnTo>
                  <a:lnTo>
                    <a:pt x="8259369" y="76616"/>
                  </a:lnTo>
                  <a:lnTo>
                    <a:pt x="8232489" y="36734"/>
                  </a:lnTo>
                  <a:lnTo>
                    <a:pt x="8192607" y="9854"/>
                  </a:lnTo>
                  <a:lnTo>
                    <a:pt x="81437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7887" y="128015"/>
              <a:ext cx="8269605" cy="753110"/>
            </a:xfrm>
            <a:custGeom>
              <a:avLst/>
              <a:gdLst/>
              <a:ahLst/>
              <a:cxnLst/>
              <a:rect l="l" t="t" r="r" b="b"/>
              <a:pathLst>
                <a:path w="8269605" h="753110">
                  <a:moveTo>
                    <a:pt x="0" y="125475"/>
                  </a:moveTo>
                  <a:lnTo>
                    <a:pt x="9859" y="76616"/>
                  </a:lnTo>
                  <a:lnTo>
                    <a:pt x="36749" y="36734"/>
                  </a:lnTo>
                  <a:lnTo>
                    <a:pt x="76632" y="9854"/>
                  </a:lnTo>
                  <a:lnTo>
                    <a:pt x="125476" y="0"/>
                  </a:lnTo>
                  <a:lnTo>
                    <a:pt x="8143748" y="0"/>
                  </a:lnTo>
                  <a:lnTo>
                    <a:pt x="8192607" y="9854"/>
                  </a:lnTo>
                  <a:lnTo>
                    <a:pt x="8232489" y="36734"/>
                  </a:lnTo>
                  <a:lnTo>
                    <a:pt x="8259369" y="76616"/>
                  </a:lnTo>
                  <a:lnTo>
                    <a:pt x="8269223" y="125475"/>
                  </a:lnTo>
                  <a:lnTo>
                    <a:pt x="8269223" y="627379"/>
                  </a:lnTo>
                  <a:lnTo>
                    <a:pt x="8259369" y="676239"/>
                  </a:lnTo>
                  <a:lnTo>
                    <a:pt x="8232489" y="716121"/>
                  </a:lnTo>
                  <a:lnTo>
                    <a:pt x="8192607" y="743001"/>
                  </a:lnTo>
                  <a:lnTo>
                    <a:pt x="8143748" y="752855"/>
                  </a:lnTo>
                  <a:lnTo>
                    <a:pt x="125476" y="752855"/>
                  </a:lnTo>
                  <a:lnTo>
                    <a:pt x="76632" y="743001"/>
                  </a:lnTo>
                  <a:lnTo>
                    <a:pt x="36749" y="716121"/>
                  </a:lnTo>
                  <a:lnTo>
                    <a:pt x="9859" y="676239"/>
                  </a:lnTo>
                  <a:lnTo>
                    <a:pt x="0" y="627379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96796" y="331865"/>
            <a:ext cx="5058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bg1"/>
                </a:solidFill>
                <a:latin typeface="+mn-lt"/>
              </a:rPr>
              <a:t>RILEVANZA</a:t>
            </a:r>
            <a:r>
              <a:rPr sz="2400" b="1" spc="-45" dirty="0">
                <a:solidFill>
                  <a:schemeClr val="bg1"/>
                </a:solidFill>
                <a:latin typeface="+mn-lt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+mn-lt"/>
              </a:rPr>
              <a:t>CLINICA</a:t>
            </a:r>
            <a:r>
              <a:rPr sz="2400" b="1" spc="-40" dirty="0">
                <a:solidFill>
                  <a:schemeClr val="bg1"/>
                </a:solidFill>
                <a:latin typeface="+mn-lt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+mn-lt"/>
              </a:rPr>
              <a:t>DELLE</a:t>
            </a:r>
            <a:r>
              <a:rPr sz="2400" b="1" dirty="0">
                <a:solidFill>
                  <a:schemeClr val="bg1"/>
                </a:solidFill>
                <a:latin typeface="+mn-lt"/>
              </a:rPr>
              <a:t> INTERAZIONI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5511" y="923624"/>
            <a:ext cx="4928870" cy="195453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800" b="1" spc="-10" dirty="0">
                <a:latin typeface="Calibri"/>
                <a:cs typeface="Calibri"/>
              </a:rPr>
              <a:t>Possibile </a:t>
            </a:r>
            <a:r>
              <a:rPr sz="1800" b="1" spc="-5" dirty="0">
                <a:latin typeface="Calibri"/>
                <a:cs typeface="Calibri"/>
              </a:rPr>
              <a:t>cause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di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errori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terapeutici/tossicità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latin typeface="Calibri"/>
                <a:cs typeface="Calibri"/>
              </a:rPr>
              <a:t>farmaco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correlate</a:t>
            </a:r>
            <a:r>
              <a:rPr sz="1800" spc="-5" dirty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217170" indent="-205104">
              <a:lnSpc>
                <a:spcPct val="100000"/>
              </a:lnSpc>
              <a:spcBef>
                <a:spcPts val="1015"/>
              </a:spcBef>
              <a:buAutoNum type="alphaLcParenR"/>
              <a:tabLst>
                <a:tab pos="217804" algn="l"/>
              </a:tabLst>
            </a:pPr>
            <a:r>
              <a:rPr sz="1600" spc="-5" dirty="0">
                <a:latin typeface="Calibri"/>
                <a:cs typeface="Calibri"/>
              </a:rPr>
              <a:t>Problemi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comunicazione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non adeguata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informazione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600" dirty="0">
                <a:latin typeface="Calibri"/>
                <a:cs typeface="Calibri"/>
              </a:rPr>
              <a:t>al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paziente</a:t>
            </a:r>
            <a:endParaRPr sz="1600" dirty="0">
              <a:latin typeface="Calibri"/>
              <a:cs typeface="Calibri"/>
            </a:endParaRPr>
          </a:p>
          <a:p>
            <a:pPr marL="226060" indent="-213995">
              <a:lnSpc>
                <a:spcPct val="100000"/>
              </a:lnSpc>
              <a:spcBef>
                <a:spcPts val="960"/>
              </a:spcBef>
              <a:buAutoNum type="alphaLcParenR" startAt="2"/>
              <a:tabLst>
                <a:tab pos="226695" algn="l"/>
              </a:tabLst>
            </a:pPr>
            <a:r>
              <a:rPr sz="1600" spc="-5" dirty="0">
                <a:latin typeface="Calibri"/>
                <a:cs typeface="Calibri"/>
              </a:rPr>
              <a:t>Assenza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caregiver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89756" y="2152346"/>
            <a:ext cx="1444625" cy="1107440"/>
            <a:chOff x="3842765" y="2263775"/>
            <a:chExt cx="1444625" cy="1107440"/>
          </a:xfrm>
        </p:grpSpPr>
        <p:sp>
          <p:nvSpPr>
            <p:cNvPr id="8" name="object 8"/>
            <p:cNvSpPr/>
            <p:nvPr/>
          </p:nvSpPr>
          <p:spPr>
            <a:xfrm>
              <a:off x="3849115" y="2270125"/>
              <a:ext cx="1431925" cy="1094740"/>
            </a:xfrm>
            <a:custGeom>
              <a:avLst/>
              <a:gdLst/>
              <a:ahLst/>
              <a:cxnLst/>
              <a:rect l="l" t="t" r="r" b="b"/>
              <a:pathLst>
                <a:path w="1431925" h="1094739">
                  <a:moveTo>
                    <a:pt x="1139063" y="0"/>
                  </a:moveTo>
                  <a:lnTo>
                    <a:pt x="1199134" y="86105"/>
                  </a:lnTo>
                  <a:lnTo>
                    <a:pt x="0" y="922147"/>
                  </a:lnTo>
                  <a:lnTo>
                    <a:pt x="120142" y="1094486"/>
                  </a:lnTo>
                  <a:lnTo>
                    <a:pt x="1319276" y="258445"/>
                  </a:lnTo>
                  <a:lnTo>
                    <a:pt x="1379347" y="344550"/>
                  </a:lnTo>
                  <a:lnTo>
                    <a:pt x="1431544" y="52197"/>
                  </a:lnTo>
                  <a:lnTo>
                    <a:pt x="11390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49115" y="2270125"/>
              <a:ext cx="1431925" cy="1094740"/>
            </a:xfrm>
            <a:custGeom>
              <a:avLst/>
              <a:gdLst/>
              <a:ahLst/>
              <a:cxnLst/>
              <a:rect l="l" t="t" r="r" b="b"/>
              <a:pathLst>
                <a:path w="1431925" h="1094739">
                  <a:moveTo>
                    <a:pt x="0" y="922147"/>
                  </a:moveTo>
                  <a:lnTo>
                    <a:pt x="1199134" y="86105"/>
                  </a:lnTo>
                  <a:lnTo>
                    <a:pt x="1139063" y="0"/>
                  </a:lnTo>
                  <a:lnTo>
                    <a:pt x="1431544" y="52197"/>
                  </a:lnTo>
                  <a:lnTo>
                    <a:pt x="1379347" y="344550"/>
                  </a:lnTo>
                  <a:lnTo>
                    <a:pt x="1319276" y="258445"/>
                  </a:lnTo>
                  <a:lnTo>
                    <a:pt x="120142" y="1094486"/>
                  </a:lnTo>
                  <a:lnTo>
                    <a:pt x="0" y="922147"/>
                  </a:lnTo>
                  <a:close/>
                </a:path>
              </a:pathLst>
            </a:custGeom>
            <a:ln w="12699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05511" y="3009722"/>
            <a:ext cx="7840980" cy="2900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indent="-195580">
              <a:lnSpc>
                <a:spcPct val="100000"/>
              </a:lnSpc>
              <a:spcBef>
                <a:spcPts val="100"/>
              </a:spcBef>
              <a:buSzPct val="66666"/>
              <a:buFont typeface="Calibri"/>
              <a:buAutoNum type="alphaLcParenR" startAt="3"/>
              <a:tabLst>
                <a:tab pos="208279" algn="l"/>
              </a:tabLst>
            </a:pPr>
            <a:r>
              <a:rPr sz="2400" b="1" dirty="0">
                <a:latin typeface="Calibri"/>
                <a:cs typeface="Calibri"/>
              </a:rPr>
              <a:t>Interazione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medicinali</a:t>
            </a:r>
            <a:endParaRPr sz="2400" dirty="0">
              <a:latin typeface="Calibri"/>
              <a:cs typeface="Calibri"/>
            </a:endParaRPr>
          </a:p>
          <a:p>
            <a:pPr marL="226060" indent="-213995">
              <a:lnSpc>
                <a:spcPct val="100000"/>
              </a:lnSpc>
              <a:spcBef>
                <a:spcPts val="1165"/>
              </a:spcBef>
              <a:buAutoNum type="alphaLcParenR" startAt="3"/>
              <a:tabLst>
                <a:tab pos="226695" algn="l"/>
              </a:tabLst>
            </a:pPr>
            <a:r>
              <a:rPr sz="1600" spc="-5" dirty="0">
                <a:latin typeface="Calibri"/>
                <a:cs typeface="Calibri"/>
              </a:rPr>
              <a:t>Errori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calcolo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della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dose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del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farmaco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oncologico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Calibri"/>
                <a:cs typeface="Calibri"/>
              </a:rPr>
              <a:t>relazione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all’utilizzo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 </a:t>
            </a:r>
            <a:r>
              <a:rPr sz="1600" spc="-10" dirty="0">
                <a:latin typeface="Calibri"/>
                <a:cs typeface="Calibri"/>
              </a:rPr>
              <a:t>altri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farmaci</a:t>
            </a:r>
            <a:endParaRPr sz="1600" dirty="0">
              <a:latin typeface="Calibri"/>
              <a:cs typeface="Calibri"/>
            </a:endParaRPr>
          </a:p>
          <a:p>
            <a:pPr marL="222885" indent="-210820">
              <a:lnSpc>
                <a:spcPct val="100000"/>
              </a:lnSpc>
              <a:spcBef>
                <a:spcPts val="960"/>
              </a:spcBef>
              <a:buAutoNum type="alphaLcParenR" startAt="5"/>
              <a:tabLst>
                <a:tab pos="223520" algn="l"/>
              </a:tabLst>
            </a:pPr>
            <a:r>
              <a:rPr sz="1600" spc="-5" dirty="0">
                <a:latin typeface="Calibri"/>
                <a:cs typeface="Calibri"/>
              </a:rPr>
              <a:t>Terapie con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principi attivi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non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convenzionali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(es.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erbe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Calibri"/>
                <a:cs typeface="Calibri"/>
              </a:rPr>
              <a:t>medicinali),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spesso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assunti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‘di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nascosto’</a:t>
            </a:r>
            <a:r>
              <a:rPr sz="1600" spc="5" dirty="0">
                <a:latin typeface="Calibri"/>
                <a:cs typeface="Calibri"/>
              </a:rPr>
              <a:t> e </a:t>
            </a:r>
            <a:r>
              <a:rPr sz="1600" spc="-5" dirty="0">
                <a:latin typeface="Calibri"/>
                <a:cs typeface="Calibri"/>
              </a:rPr>
              <a:t>non </a:t>
            </a:r>
            <a:r>
              <a:rPr sz="1600" spc="-10" dirty="0">
                <a:latin typeface="Calibri"/>
                <a:cs typeface="Calibri"/>
              </a:rPr>
              <a:t>noti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ai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curanti</a:t>
            </a:r>
            <a:endParaRPr sz="1600" dirty="0">
              <a:latin typeface="Calibri"/>
              <a:cs typeface="Calibri"/>
            </a:endParaRPr>
          </a:p>
          <a:p>
            <a:pPr marL="182880" indent="-170815">
              <a:lnSpc>
                <a:spcPct val="100000"/>
              </a:lnSpc>
              <a:spcBef>
                <a:spcPts val="965"/>
              </a:spcBef>
              <a:buAutoNum type="alphaLcParenR" startAt="6"/>
              <a:tabLst>
                <a:tab pos="183515" algn="l"/>
              </a:tabLst>
            </a:pPr>
            <a:r>
              <a:rPr sz="1600" spc="-5" dirty="0">
                <a:latin typeface="Calibri"/>
                <a:cs typeface="Calibri"/>
              </a:rPr>
              <a:t>Abitudini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vita: </a:t>
            </a:r>
            <a:r>
              <a:rPr sz="1600" spc="-10" dirty="0">
                <a:latin typeface="Calibri"/>
                <a:cs typeface="Calibri"/>
              </a:rPr>
              <a:t>cibo,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alcool,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fumo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sigaretta</a:t>
            </a:r>
            <a:endParaRPr sz="1600" dirty="0">
              <a:latin typeface="Calibri"/>
              <a:cs typeface="Calibri"/>
            </a:endParaRPr>
          </a:p>
          <a:p>
            <a:pPr marL="217170" indent="-205104">
              <a:lnSpc>
                <a:spcPct val="100000"/>
              </a:lnSpc>
              <a:spcBef>
                <a:spcPts val="960"/>
              </a:spcBef>
              <a:buAutoNum type="alphaLcParenR" startAt="6"/>
              <a:tabLst>
                <a:tab pos="217804" algn="l"/>
              </a:tabLst>
            </a:pPr>
            <a:r>
              <a:rPr sz="1600" spc="-5" dirty="0">
                <a:latin typeface="Calibri"/>
                <a:cs typeface="Calibri"/>
              </a:rPr>
              <a:t>Numero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di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specialisti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coinvolti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nella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gestione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paziente.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254497" y="1350010"/>
            <a:ext cx="3847465" cy="774700"/>
            <a:chOff x="5254497" y="1350010"/>
            <a:chExt cx="3847465" cy="774700"/>
          </a:xfrm>
        </p:grpSpPr>
        <p:sp>
          <p:nvSpPr>
            <p:cNvPr id="12" name="object 12"/>
            <p:cNvSpPr/>
            <p:nvPr/>
          </p:nvSpPr>
          <p:spPr>
            <a:xfrm>
              <a:off x="5260847" y="1356360"/>
              <a:ext cx="3834765" cy="762000"/>
            </a:xfrm>
            <a:custGeom>
              <a:avLst/>
              <a:gdLst/>
              <a:ahLst/>
              <a:cxnLst/>
              <a:rect l="l" t="t" r="r" b="b"/>
              <a:pathLst>
                <a:path w="3834765" h="762000">
                  <a:moveTo>
                    <a:pt x="3707383" y="0"/>
                  </a:moveTo>
                  <a:lnTo>
                    <a:pt x="127000" y="0"/>
                  </a:lnTo>
                  <a:lnTo>
                    <a:pt x="77581" y="9985"/>
                  </a:lnTo>
                  <a:lnTo>
                    <a:pt x="37211" y="37211"/>
                  </a:lnTo>
                  <a:lnTo>
                    <a:pt x="9985" y="77581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5" y="684418"/>
                  </a:lnTo>
                  <a:lnTo>
                    <a:pt x="37211" y="724788"/>
                  </a:lnTo>
                  <a:lnTo>
                    <a:pt x="77581" y="752014"/>
                  </a:lnTo>
                  <a:lnTo>
                    <a:pt x="127000" y="762000"/>
                  </a:lnTo>
                  <a:lnTo>
                    <a:pt x="3707383" y="762000"/>
                  </a:lnTo>
                  <a:lnTo>
                    <a:pt x="3756802" y="752014"/>
                  </a:lnTo>
                  <a:lnTo>
                    <a:pt x="3797173" y="724788"/>
                  </a:lnTo>
                  <a:lnTo>
                    <a:pt x="3824398" y="684418"/>
                  </a:lnTo>
                  <a:lnTo>
                    <a:pt x="3834383" y="635000"/>
                  </a:lnTo>
                  <a:lnTo>
                    <a:pt x="3834383" y="127000"/>
                  </a:lnTo>
                  <a:lnTo>
                    <a:pt x="3824398" y="77581"/>
                  </a:lnTo>
                  <a:lnTo>
                    <a:pt x="3797173" y="37211"/>
                  </a:lnTo>
                  <a:lnTo>
                    <a:pt x="3756802" y="9985"/>
                  </a:lnTo>
                  <a:lnTo>
                    <a:pt x="37073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60847" y="1356360"/>
              <a:ext cx="3834765" cy="762000"/>
            </a:xfrm>
            <a:custGeom>
              <a:avLst/>
              <a:gdLst/>
              <a:ahLst/>
              <a:cxnLst/>
              <a:rect l="l" t="t" r="r" b="b"/>
              <a:pathLst>
                <a:path w="3834765" h="762000">
                  <a:moveTo>
                    <a:pt x="0" y="127000"/>
                  </a:moveTo>
                  <a:lnTo>
                    <a:pt x="9985" y="77581"/>
                  </a:lnTo>
                  <a:lnTo>
                    <a:pt x="37211" y="37211"/>
                  </a:lnTo>
                  <a:lnTo>
                    <a:pt x="77581" y="9985"/>
                  </a:lnTo>
                  <a:lnTo>
                    <a:pt x="127000" y="0"/>
                  </a:lnTo>
                  <a:lnTo>
                    <a:pt x="3707383" y="0"/>
                  </a:lnTo>
                  <a:lnTo>
                    <a:pt x="3756802" y="9985"/>
                  </a:lnTo>
                  <a:lnTo>
                    <a:pt x="3797173" y="37211"/>
                  </a:lnTo>
                  <a:lnTo>
                    <a:pt x="3824398" y="77581"/>
                  </a:lnTo>
                  <a:lnTo>
                    <a:pt x="3834383" y="127000"/>
                  </a:lnTo>
                  <a:lnTo>
                    <a:pt x="3834383" y="635000"/>
                  </a:lnTo>
                  <a:lnTo>
                    <a:pt x="3824398" y="684418"/>
                  </a:lnTo>
                  <a:lnTo>
                    <a:pt x="3797173" y="724788"/>
                  </a:lnTo>
                  <a:lnTo>
                    <a:pt x="3756802" y="752014"/>
                  </a:lnTo>
                  <a:lnTo>
                    <a:pt x="3707383" y="762000"/>
                  </a:lnTo>
                  <a:lnTo>
                    <a:pt x="127000" y="762000"/>
                  </a:lnTo>
                  <a:lnTo>
                    <a:pt x="77581" y="752014"/>
                  </a:lnTo>
                  <a:lnTo>
                    <a:pt x="37211" y="724788"/>
                  </a:lnTo>
                  <a:lnTo>
                    <a:pt x="9985" y="684418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039358" y="1340561"/>
            <a:ext cx="227203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RICOGNIZIONE</a:t>
            </a:r>
            <a:r>
              <a:rPr sz="2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NC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1040" y="2445578"/>
            <a:ext cx="3814571" cy="296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28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0109" y="914476"/>
            <a:ext cx="4017010" cy="1950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0"/>
              </a:spcBef>
            </a:pP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Modalità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erogazione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dipendente dalla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residenza dei pazienti per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via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degli accordi </a:t>
            </a:r>
            <a:r>
              <a:rPr sz="1800" b="1" spc="-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locali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sulla</a:t>
            </a:r>
            <a:r>
              <a:rPr sz="1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gestione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del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farmaco.</a:t>
            </a:r>
            <a:endParaRPr sz="18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Pazienti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residenti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Forlì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(Terapie orali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b="1" spc="-5" dirty="0">
                <a:latin typeface="Calibri"/>
                <a:cs typeface="Calibri"/>
              </a:rPr>
              <a:t>erogate):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Prescrizione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log80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AIFA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90109" y="2835909"/>
            <a:ext cx="4102735" cy="19494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marR="280035" indent="-287020">
              <a:lnSpc>
                <a:spcPct val="100400"/>
              </a:lnSpc>
              <a:spcBef>
                <a:spcPts val="90"/>
              </a:spcBef>
              <a:buChar char="-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Preparazione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farmaco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parte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dei </a:t>
            </a:r>
            <a:r>
              <a:rPr sz="1800" spc="-5" dirty="0">
                <a:latin typeface="Calibri"/>
                <a:cs typeface="Calibri"/>
              </a:rPr>
              <a:t> farmacisti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Laboratorio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Farmacia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Oncologica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galenico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magistrale-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monodose</a:t>
            </a:r>
            <a:endParaRPr sz="1800" dirty="0">
              <a:latin typeface="Calibri"/>
              <a:cs typeface="Calibri"/>
            </a:endParaRPr>
          </a:p>
          <a:p>
            <a:pPr marL="299085" marR="5080" indent="-287020">
              <a:lnSpc>
                <a:spcPts val="2180"/>
              </a:lnSpc>
              <a:spcBef>
                <a:spcPts val="35"/>
              </a:spcBef>
              <a:buChar char="-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Erogazione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tramite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punti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distribuzione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IRST</a:t>
            </a:r>
            <a:endParaRPr sz="1800" dirty="0">
              <a:latin typeface="Calibri"/>
              <a:cs typeface="Calibri"/>
            </a:endParaRPr>
          </a:p>
          <a:p>
            <a:pPr marL="299085" indent="-287020">
              <a:lnSpc>
                <a:spcPts val="209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Consegnate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tramite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infermiere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0109" y="5031181"/>
            <a:ext cx="3983990" cy="852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Pazienti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residenti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Forlì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</a:t>
            </a:r>
            <a:r>
              <a:rPr sz="1800" b="1" spc="-5" dirty="0" err="1">
                <a:latin typeface="Calibri"/>
                <a:cs typeface="Calibri"/>
              </a:rPr>
              <a:t>Terapi</a:t>
            </a:r>
            <a:r>
              <a:rPr lang="it-IT" sz="1800" b="1" spc="-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 orali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b="1" spc="-5" dirty="0">
                <a:latin typeface="Calibri"/>
                <a:cs typeface="Calibri"/>
              </a:rPr>
              <a:t>delocalizzate)</a:t>
            </a:r>
            <a:r>
              <a:rPr sz="1800" spc="-5" dirty="0"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Prescrizione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log80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AIFA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90109" y="5857443"/>
            <a:ext cx="430720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-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Invio prescrizioni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log80 </a:t>
            </a:r>
            <a:r>
              <a:rPr sz="1800" spc="-10" dirty="0">
                <a:latin typeface="Calibri"/>
                <a:cs typeface="Calibri"/>
              </a:rPr>
              <a:t>e/o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AIFA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Ritiro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presso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residenza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Consegna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confezioni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(no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monodose)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7834" y="3665743"/>
            <a:ext cx="3036570" cy="5778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75"/>
              </a:spcBef>
            </a:pPr>
            <a:r>
              <a:rPr sz="1800" b="1" spc="-10" dirty="0">
                <a:solidFill>
                  <a:srgbClr val="2E5395"/>
                </a:solidFill>
                <a:latin typeface="Calibri"/>
                <a:cs typeface="Calibri"/>
              </a:rPr>
              <a:t>Schemi </a:t>
            </a:r>
            <a:r>
              <a:rPr sz="1800" b="1" spc="-5" dirty="0">
                <a:solidFill>
                  <a:srgbClr val="2E5395"/>
                </a:solidFill>
                <a:latin typeface="Calibri"/>
                <a:cs typeface="Calibri"/>
              </a:rPr>
              <a:t>di terapia informatizzati </a:t>
            </a:r>
            <a:r>
              <a:rPr sz="1800" b="1" spc="-39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5395"/>
                </a:solidFill>
                <a:latin typeface="Calibri"/>
                <a:cs typeface="Calibri"/>
              </a:rPr>
              <a:t>anche</a:t>
            </a:r>
            <a:r>
              <a:rPr sz="1800" b="1" spc="-5" dirty="0">
                <a:solidFill>
                  <a:srgbClr val="2E5395"/>
                </a:solidFill>
                <a:latin typeface="Calibri"/>
                <a:cs typeface="Calibri"/>
              </a:rPr>
              <a:t> per</a:t>
            </a:r>
            <a:r>
              <a:rPr sz="1800" b="1" spc="-20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E5395"/>
                </a:solidFill>
                <a:latin typeface="Calibri"/>
                <a:cs typeface="Calibri"/>
              </a:rPr>
              <a:t>le</a:t>
            </a:r>
            <a:r>
              <a:rPr sz="1800" b="1" spc="-5" dirty="0">
                <a:solidFill>
                  <a:srgbClr val="2E5395"/>
                </a:solidFill>
                <a:latin typeface="Calibri"/>
                <a:cs typeface="Calibri"/>
              </a:rPr>
              <a:t> terapie</a:t>
            </a:r>
            <a:r>
              <a:rPr sz="1800" b="1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2E5395"/>
                </a:solidFill>
                <a:latin typeface="Calibri"/>
                <a:cs typeface="Calibri"/>
              </a:rPr>
              <a:t>orali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4170" y="136905"/>
            <a:ext cx="6962717" cy="765810"/>
            <a:chOff x="344170" y="136905"/>
            <a:chExt cx="8531860" cy="765810"/>
          </a:xfrm>
        </p:grpSpPr>
        <p:sp>
          <p:nvSpPr>
            <p:cNvPr id="8" name="object 8"/>
            <p:cNvSpPr/>
            <p:nvPr/>
          </p:nvSpPr>
          <p:spPr>
            <a:xfrm>
              <a:off x="350520" y="143255"/>
              <a:ext cx="8519160" cy="753110"/>
            </a:xfrm>
            <a:custGeom>
              <a:avLst/>
              <a:gdLst/>
              <a:ahLst/>
              <a:cxnLst/>
              <a:rect l="l" t="t" r="r" b="b"/>
              <a:pathLst>
                <a:path w="8519160" h="753110">
                  <a:moveTo>
                    <a:pt x="8393684" y="0"/>
                  </a:moveTo>
                  <a:lnTo>
                    <a:pt x="125475" y="0"/>
                  </a:lnTo>
                  <a:lnTo>
                    <a:pt x="76632" y="9854"/>
                  </a:lnTo>
                  <a:lnTo>
                    <a:pt x="36749" y="36734"/>
                  </a:lnTo>
                  <a:lnTo>
                    <a:pt x="9859" y="76616"/>
                  </a:lnTo>
                  <a:lnTo>
                    <a:pt x="0" y="125475"/>
                  </a:lnTo>
                  <a:lnTo>
                    <a:pt x="0" y="627380"/>
                  </a:lnTo>
                  <a:lnTo>
                    <a:pt x="9859" y="676239"/>
                  </a:lnTo>
                  <a:lnTo>
                    <a:pt x="36749" y="716121"/>
                  </a:lnTo>
                  <a:lnTo>
                    <a:pt x="76632" y="743001"/>
                  </a:lnTo>
                  <a:lnTo>
                    <a:pt x="125475" y="752856"/>
                  </a:lnTo>
                  <a:lnTo>
                    <a:pt x="8393684" y="752856"/>
                  </a:lnTo>
                  <a:lnTo>
                    <a:pt x="8442543" y="743001"/>
                  </a:lnTo>
                  <a:lnTo>
                    <a:pt x="8482425" y="716121"/>
                  </a:lnTo>
                  <a:lnTo>
                    <a:pt x="8509305" y="676239"/>
                  </a:lnTo>
                  <a:lnTo>
                    <a:pt x="8519160" y="627380"/>
                  </a:lnTo>
                  <a:lnTo>
                    <a:pt x="8519160" y="125475"/>
                  </a:lnTo>
                  <a:lnTo>
                    <a:pt x="8509305" y="76616"/>
                  </a:lnTo>
                  <a:lnTo>
                    <a:pt x="8482425" y="36734"/>
                  </a:lnTo>
                  <a:lnTo>
                    <a:pt x="8442543" y="9854"/>
                  </a:lnTo>
                  <a:lnTo>
                    <a:pt x="83936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0520" y="143255"/>
              <a:ext cx="8519160" cy="753110"/>
            </a:xfrm>
            <a:custGeom>
              <a:avLst/>
              <a:gdLst/>
              <a:ahLst/>
              <a:cxnLst/>
              <a:rect l="l" t="t" r="r" b="b"/>
              <a:pathLst>
                <a:path w="8519160" h="753110">
                  <a:moveTo>
                    <a:pt x="0" y="125475"/>
                  </a:moveTo>
                  <a:lnTo>
                    <a:pt x="9859" y="76616"/>
                  </a:lnTo>
                  <a:lnTo>
                    <a:pt x="36749" y="36734"/>
                  </a:lnTo>
                  <a:lnTo>
                    <a:pt x="76632" y="9854"/>
                  </a:lnTo>
                  <a:lnTo>
                    <a:pt x="125475" y="0"/>
                  </a:lnTo>
                  <a:lnTo>
                    <a:pt x="8393684" y="0"/>
                  </a:lnTo>
                  <a:lnTo>
                    <a:pt x="8442543" y="9854"/>
                  </a:lnTo>
                  <a:lnTo>
                    <a:pt x="8482425" y="36734"/>
                  </a:lnTo>
                  <a:lnTo>
                    <a:pt x="8509305" y="76616"/>
                  </a:lnTo>
                  <a:lnTo>
                    <a:pt x="8519160" y="125475"/>
                  </a:lnTo>
                  <a:lnTo>
                    <a:pt x="8519160" y="627380"/>
                  </a:lnTo>
                  <a:lnTo>
                    <a:pt x="8509305" y="676239"/>
                  </a:lnTo>
                  <a:lnTo>
                    <a:pt x="8482425" y="716121"/>
                  </a:lnTo>
                  <a:lnTo>
                    <a:pt x="8442543" y="743001"/>
                  </a:lnTo>
                  <a:lnTo>
                    <a:pt x="8393684" y="752856"/>
                  </a:lnTo>
                  <a:lnTo>
                    <a:pt x="125475" y="752856"/>
                  </a:lnTo>
                  <a:lnTo>
                    <a:pt x="76632" y="743001"/>
                  </a:lnTo>
                  <a:lnTo>
                    <a:pt x="36749" y="716121"/>
                  </a:lnTo>
                  <a:lnTo>
                    <a:pt x="9859" y="676239"/>
                  </a:lnTo>
                  <a:lnTo>
                    <a:pt x="0" y="627380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72915" y="356647"/>
            <a:ext cx="6133725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b="1" spc="-10" dirty="0">
                <a:solidFill>
                  <a:schemeClr val="bg1"/>
                </a:solidFill>
                <a:latin typeface="+mn-lt"/>
              </a:rPr>
              <a:t>TERAPIA </a:t>
            </a:r>
            <a:r>
              <a:rPr sz="2400" b="1" spc="-5" dirty="0">
                <a:solidFill>
                  <a:schemeClr val="bg1"/>
                </a:solidFill>
                <a:latin typeface="+mn-lt"/>
              </a:rPr>
              <a:t>ORALI </a:t>
            </a:r>
            <a:r>
              <a:rPr sz="2400" b="1" spc="-15" dirty="0">
                <a:solidFill>
                  <a:schemeClr val="bg1"/>
                </a:solidFill>
                <a:latin typeface="+mn-lt"/>
              </a:rPr>
              <a:t>IN</a:t>
            </a:r>
            <a:r>
              <a:rPr sz="2400" b="1" spc="25" dirty="0">
                <a:solidFill>
                  <a:schemeClr val="bg1"/>
                </a:solidFill>
                <a:latin typeface="+mn-lt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+mn-lt"/>
              </a:rPr>
              <a:t>IRST:</a:t>
            </a:r>
            <a:r>
              <a:rPr sz="2400" b="1" spc="10" dirty="0">
                <a:solidFill>
                  <a:schemeClr val="bg1"/>
                </a:solidFill>
                <a:latin typeface="+mn-lt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+mn-lt"/>
              </a:rPr>
              <a:t>PRE-PROGETTO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7354" y="4359274"/>
            <a:ext cx="3097530" cy="852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Ricognizione-Riconciliazione: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ts val="2180"/>
              </a:lnSpc>
              <a:spcBef>
                <a:spcPts val="55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%scarsa, esecuzione insufficiente </a:t>
            </a:r>
            <a:r>
              <a:rPr sz="1800" spc="-3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o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non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tracciata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870" y="1746384"/>
            <a:ext cx="4360409" cy="147043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420690" y="1306206"/>
            <a:ext cx="229509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Self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assessment</a:t>
            </a:r>
            <a:r>
              <a:rPr sz="16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Racc.</a:t>
            </a:r>
            <a:r>
              <a:rPr sz="16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n.</a:t>
            </a:r>
            <a:r>
              <a:rPr sz="16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14</a:t>
            </a:r>
            <a:endParaRPr sz="16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178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1" y="879748"/>
            <a:ext cx="4210224" cy="56746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0" y="1234421"/>
            <a:ext cx="4369206" cy="4965304"/>
          </a:xfrm>
          <a:prstGeom prst="rect">
            <a:avLst/>
          </a:prstGeom>
        </p:spPr>
      </p:pic>
      <p:grpSp>
        <p:nvGrpSpPr>
          <p:cNvPr id="6" name="object 2"/>
          <p:cNvGrpSpPr/>
          <p:nvPr/>
        </p:nvGrpSpPr>
        <p:grpSpPr>
          <a:xfrm>
            <a:off x="621537" y="121665"/>
            <a:ext cx="8282305" cy="765810"/>
            <a:chOff x="621537" y="121665"/>
            <a:chExt cx="8282305" cy="765810"/>
          </a:xfrm>
        </p:grpSpPr>
        <p:sp>
          <p:nvSpPr>
            <p:cNvPr id="7" name="object 3"/>
            <p:cNvSpPr/>
            <p:nvPr/>
          </p:nvSpPr>
          <p:spPr>
            <a:xfrm>
              <a:off x="627887" y="128015"/>
              <a:ext cx="8269605" cy="753110"/>
            </a:xfrm>
            <a:custGeom>
              <a:avLst/>
              <a:gdLst/>
              <a:ahLst/>
              <a:cxnLst/>
              <a:rect l="l" t="t" r="r" b="b"/>
              <a:pathLst>
                <a:path w="8269605" h="753110">
                  <a:moveTo>
                    <a:pt x="8143748" y="0"/>
                  </a:moveTo>
                  <a:lnTo>
                    <a:pt x="125476" y="0"/>
                  </a:lnTo>
                  <a:lnTo>
                    <a:pt x="76632" y="9854"/>
                  </a:lnTo>
                  <a:lnTo>
                    <a:pt x="36749" y="36734"/>
                  </a:lnTo>
                  <a:lnTo>
                    <a:pt x="9859" y="76616"/>
                  </a:lnTo>
                  <a:lnTo>
                    <a:pt x="0" y="125475"/>
                  </a:lnTo>
                  <a:lnTo>
                    <a:pt x="0" y="627379"/>
                  </a:lnTo>
                  <a:lnTo>
                    <a:pt x="9859" y="676239"/>
                  </a:lnTo>
                  <a:lnTo>
                    <a:pt x="36749" y="716121"/>
                  </a:lnTo>
                  <a:lnTo>
                    <a:pt x="76632" y="743001"/>
                  </a:lnTo>
                  <a:lnTo>
                    <a:pt x="125476" y="752855"/>
                  </a:lnTo>
                  <a:lnTo>
                    <a:pt x="8143748" y="752855"/>
                  </a:lnTo>
                  <a:lnTo>
                    <a:pt x="8192607" y="743001"/>
                  </a:lnTo>
                  <a:lnTo>
                    <a:pt x="8232489" y="716121"/>
                  </a:lnTo>
                  <a:lnTo>
                    <a:pt x="8259369" y="676239"/>
                  </a:lnTo>
                  <a:lnTo>
                    <a:pt x="8269223" y="627379"/>
                  </a:lnTo>
                  <a:lnTo>
                    <a:pt x="8269223" y="125475"/>
                  </a:lnTo>
                  <a:lnTo>
                    <a:pt x="8259369" y="76616"/>
                  </a:lnTo>
                  <a:lnTo>
                    <a:pt x="8232489" y="36734"/>
                  </a:lnTo>
                  <a:lnTo>
                    <a:pt x="8192607" y="9854"/>
                  </a:lnTo>
                  <a:lnTo>
                    <a:pt x="81437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627887" y="128015"/>
              <a:ext cx="8269605" cy="753110"/>
            </a:xfrm>
            <a:custGeom>
              <a:avLst/>
              <a:gdLst/>
              <a:ahLst/>
              <a:cxnLst/>
              <a:rect l="l" t="t" r="r" b="b"/>
              <a:pathLst>
                <a:path w="8269605" h="753110">
                  <a:moveTo>
                    <a:pt x="0" y="125475"/>
                  </a:moveTo>
                  <a:lnTo>
                    <a:pt x="9859" y="76616"/>
                  </a:lnTo>
                  <a:lnTo>
                    <a:pt x="36749" y="36734"/>
                  </a:lnTo>
                  <a:lnTo>
                    <a:pt x="76632" y="9854"/>
                  </a:lnTo>
                  <a:lnTo>
                    <a:pt x="125476" y="0"/>
                  </a:lnTo>
                  <a:lnTo>
                    <a:pt x="8143748" y="0"/>
                  </a:lnTo>
                  <a:lnTo>
                    <a:pt x="8192607" y="9854"/>
                  </a:lnTo>
                  <a:lnTo>
                    <a:pt x="8232489" y="36734"/>
                  </a:lnTo>
                  <a:lnTo>
                    <a:pt x="8259369" y="76616"/>
                  </a:lnTo>
                  <a:lnTo>
                    <a:pt x="8269223" y="125475"/>
                  </a:lnTo>
                  <a:lnTo>
                    <a:pt x="8269223" y="627379"/>
                  </a:lnTo>
                  <a:lnTo>
                    <a:pt x="8259369" y="676239"/>
                  </a:lnTo>
                  <a:lnTo>
                    <a:pt x="8232489" y="716121"/>
                  </a:lnTo>
                  <a:lnTo>
                    <a:pt x="8192607" y="743001"/>
                  </a:lnTo>
                  <a:lnTo>
                    <a:pt x="8143748" y="752855"/>
                  </a:lnTo>
                  <a:lnTo>
                    <a:pt x="125476" y="752855"/>
                  </a:lnTo>
                  <a:lnTo>
                    <a:pt x="76632" y="743001"/>
                  </a:lnTo>
                  <a:lnTo>
                    <a:pt x="36749" y="716121"/>
                  </a:lnTo>
                  <a:lnTo>
                    <a:pt x="9859" y="676239"/>
                  </a:lnTo>
                  <a:lnTo>
                    <a:pt x="0" y="627379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5"/>
          <p:cNvSpPr txBox="1">
            <a:spLocks noGrp="1"/>
          </p:cNvSpPr>
          <p:nvPr>
            <p:ph type="title"/>
          </p:nvPr>
        </p:nvSpPr>
        <p:spPr>
          <a:xfrm>
            <a:off x="861466" y="325600"/>
            <a:ext cx="78054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2000" b="1" dirty="0">
                <a:solidFill>
                  <a:schemeClr val="bg1"/>
                </a:solidFill>
                <a:latin typeface="+mn-lt"/>
              </a:rPr>
              <a:t>RACCOMANDAZIONE MINISTERIALE N.14</a:t>
            </a:r>
            <a:endParaRPr sz="20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429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3567" y="1078738"/>
            <a:ext cx="7940040" cy="55374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RACCOMANDAZIONE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MINISTERIALE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N.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14</a:t>
            </a:r>
            <a:endParaRPr lang="it-IT" sz="1800" b="1" dirty="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  <a:spcBef>
                <a:spcPts val="100"/>
              </a:spcBef>
            </a:pP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sz="1800" dirty="0">
                <a:latin typeface="Calibri"/>
                <a:cs typeface="Calibri"/>
              </a:rPr>
              <a:t>Particolare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attenzione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deve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essere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dedicata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dagli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operatori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sanitari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nell’informare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il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paziente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merito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terapia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seguire,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modalità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ai </a:t>
            </a:r>
            <a:r>
              <a:rPr sz="1800" spc="-5" dirty="0">
                <a:latin typeface="Calibri"/>
                <a:cs typeface="Calibri"/>
              </a:rPr>
              <a:t>tempi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assunzione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farmaco,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ai </a:t>
            </a:r>
            <a:r>
              <a:rPr sz="1800" spc="-5" dirty="0">
                <a:latin typeface="Calibri"/>
                <a:cs typeface="Calibri"/>
              </a:rPr>
              <a:t>possibili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effetti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collaterali (spiegare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il</a:t>
            </a:r>
            <a:r>
              <a:rPr sz="1800" dirty="0">
                <a:latin typeface="Calibri"/>
                <a:cs typeface="Calibri"/>
              </a:rPr>
              <a:t> modo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riconoscerli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precocemente,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modalità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comunicazione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soprattutto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 comportamenti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adottare </a:t>
            </a:r>
            <a:r>
              <a:rPr sz="1800" dirty="0">
                <a:latin typeface="Calibri"/>
                <a:cs typeface="Calibri"/>
              </a:rPr>
              <a:t>come </a:t>
            </a:r>
            <a:r>
              <a:rPr sz="1800" spc="-5" dirty="0">
                <a:latin typeface="Calibri"/>
                <a:cs typeface="Calibri"/>
              </a:rPr>
              <a:t>nel </a:t>
            </a:r>
            <a:r>
              <a:rPr sz="1800" dirty="0">
                <a:latin typeface="Calibri"/>
                <a:cs typeface="Calibri"/>
              </a:rPr>
              <a:t> caso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cui </a:t>
            </a:r>
            <a:r>
              <a:rPr sz="1800" dirty="0">
                <a:latin typeface="Calibri"/>
                <a:cs typeface="Calibri"/>
              </a:rPr>
              <a:t>il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farmaco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venisse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emesso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con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vomito),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ADR,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incompatibilità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800" dirty="0">
                <a:latin typeface="Calibri"/>
                <a:cs typeface="Calibri"/>
              </a:rPr>
              <a:t>farmacologiche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nonché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ai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possibili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errori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della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 err="1">
                <a:latin typeface="Calibri"/>
                <a:cs typeface="Calibri"/>
              </a:rPr>
              <a:t>posologia</a:t>
            </a:r>
            <a:r>
              <a:rPr sz="1800" spc="-5" dirty="0">
                <a:latin typeface="Calibri"/>
                <a:cs typeface="Calibri"/>
              </a:rPr>
              <a:t>.</a:t>
            </a:r>
            <a:endParaRPr lang="it-IT" sz="1800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 err="1">
                <a:latin typeface="Calibri"/>
                <a:cs typeface="Calibri"/>
              </a:rPr>
              <a:t>Necessario</a:t>
            </a:r>
            <a:r>
              <a:rPr sz="1800" spc="-5" dirty="0">
                <a:latin typeface="Calibri"/>
                <a:cs typeface="Calibri"/>
              </a:rPr>
              <a:t>:</a:t>
            </a:r>
            <a:endParaRPr lang="it-IT" sz="1800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800"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pc="-5" dirty="0">
                <a:latin typeface="Calibri"/>
                <a:cs typeface="Calibri"/>
              </a:rPr>
              <a:t>Personale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formato</a:t>
            </a:r>
          </a:p>
          <a:p>
            <a:pPr marL="299085" indent="-287020">
              <a:lnSpc>
                <a:spcPts val="2150"/>
              </a:lnSpc>
              <a:buChar char="-"/>
              <a:tabLst>
                <a:tab pos="299085" algn="l"/>
                <a:tab pos="299720" algn="l"/>
              </a:tabLst>
            </a:pPr>
            <a:r>
              <a:rPr dirty="0">
                <a:latin typeface="Calibri"/>
                <a:cs typeface="Calibri"/>
              </a:rPr>
              <a:t>Locale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dedicato</a:t>
            </a:r>
            <a:endParaRPr dirty="0">
              <a:latin typeface="Calibri"/>
              <a:cs typeface="Calibri"/>
            </a:endParaRPr>
          </a:p>
          <a:p>
            <a:pPr marL="299085" indent="-287020">
              <a:lnSpc>
                <a:spcPts val="2150"/>
              </a:lnSpc>
              <a:buChar char="-"/>
              <a:tabLst>
                <a:tab pos="299085" algn="l"/>
                <a:tab pos="299720" algn="l"/>
              </a:tabLst>
            </a:pPr>
            <a:r>
              <a:rPr spc="-5" dirty="0">
                <a:latin typeface="Calibri"/>
                <a:cs typeface="Calibri"/>
              </a:rPr>
              <a:t>Diario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di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terapia</a:t>
            </a:r>
            <a:r>
              <a:rPr spc="4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(in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cui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annotare</a:t>
            </a:r>
            <a:r>
              <a:rPr spc="-5" dirty="0">
                <a:latin typeface="Calibri"/>
                <a:cs typeface="Calibri"/>
              </a:rPr>
              <a:t> numero</a:t>
            </a:r>
            <a:r>
              <a:rPr spc="5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di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dosi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10" dirty="0" err="1">
                <a:latin typeface="Calibri"/>
                <a:cs typeface="Calibri"/>
              </a:rPr>
              <a:t>assunte</a:t>
            </a:r>
            <a:r>
              <a:rPr spc="-10" dirty="0">
                <a:latin typeface="Calibri"/>
                <a:cs typeface="Calibri"/>
              </a:rPr>
              <a:t>,</a:t>
            </a:r>
            <a:endParaRPr lang="it-IT" spc="-10" dirty="0">
              <a:latin typeface="Calibri"/>
              <a:cs typeface="Calibri"/>
            </a:endParaRPr>
          </a:p>
          <a:p>
            <a:pPr marL="12065">
              <a:lnSpc>
                <a:spcPts val="2150"/>
              </a:lnSpc>
              <a:tabLst>
                <a:tab pos="299085" algn="l"/>
                <a:tab pos="299720" algn="l"/>
              </a:tabLst>
            </a:pPr>
            <a:r>
              <a:rPr lang="it-IT" spc="-10" dirty="0">
                <a:latin typeface="Calibri"/>
                <a:cs typeface="Calibri"/>
              </a:rPr>
              <a:t>     </a:t>
            </a:r>
            <a:r>
              <a:rPr spc="55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orari</a:t>
            </a:r>
            <a:r>
              <a:rPr spc="-5" dirty="0">
                <a:latin typeface="Calibri"/>
                <a:cs typeface="Calibri"/>
              </a:rPr>
              <a:t>,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effetti</a:t>
            </a:r>
            <a:r>
              <a:rPr lang="it-IT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collaterali</a:t>
            </a:r>
            <a:r>
              <a:rPr lang="it-IT" spc="10" dirty="0">
                <a:latin typeface="Calibri"/>
                <a:cs typeface="Calibri"/>
              </a:rPr>
              <a:t>,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eventuali</a:t>
            </a:r>
            <a:r>
              <a:rPr spc="6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problematiche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incontrate)</a:t>
            </a:r>
            <a:endParaRPr dirty="0">
              <a:latin typeface="Calibri"/>
              <a:cs typeface="Calibri"/>
            </a:endParaRPr>
          </a:p>
          <a:p>
            <a:pPr marL="299085" indent="-287020">
              <a:lnSpc>
                <a:spcPts val="2855"/>
              </a:lnSpc>
              <a:buChar char="-"/>
              <a:tabLst>
                <a:tab pos="299085" algn="l"/>
                <a:tab pos="299720" algn="l"/>
              </a:tabLst>
            </a:pPr>
            <a:r>
              <a:rPr dirty="0">
                <a:solidFill>
                  <a:srgbClr val="2E5395"/>
                </a:solidFill>
                <a:latin typeface="Calibri"/>
                <a:cs typeface="Calibri"/>
              </a:rPr>
              <a:t>Materiale</a:t>
            </a:r>
            <a:r>
              <a:rPr spc="-50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E5395"/>
                </a:solidFill>
                <a:latin typeface="Calibri"/>
                <a:cs typeface="Calibri"/>
              </a:rPr>
              <a:t>informativo-educazionale</a:t>
            </a:r>
            <a:endParaRPr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spc="-5" dirty="0">
                <a:solidFill>
                  <a:srgbClr val="2E5395"/>
                </a:solidFill>
                <a:latin typeface="Calibri"/>
                <a:cs typeface="Calibri"/>
              </a:rPr>
              <a:t>EDUCAZIONE</a:t>
            </a:r>
            <a:r>
              <a:rPr spc="-4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E5395"/>
                </a:solidFill>
                <a:latin typeface="Calibri"/>
                <a:cs typeface="Calibri"/>
              </a:rPr>
              <a:t>DEL</a:t>
            </a:r>
            <a:r>
              <a:rPr spc="-1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5395"/>
                </a:solidFill>
                <a:latin typeface="Calibri"/>
                <a:cs typeface="Calibri"/>
              </a:rPr>
              <a:t>PAZIENTE</a:t>
            </a:r>
            <a:r>
              <a:rPr spc="-30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E5395"/>
                </a:solidFill>
                <a:latin typeface="Calibri"/>
                <a:cs typeface="Calibri"/>
              </a:rPr>
              <a:t>/</a:t>
            </a:r>
            <a:r>
              <a:rPr spc="-10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E5395"/>
                </a:solidFill>
                <a:latin typeface="Calibri"/>
                <a:cs typeface="Calibri"/>
              </a:rPr>
              <a:t>EMPOWERMENT</a:t>
            </a:r>
            <a:endParaRPr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pc="-5" dirty="0">
                <a:solidFill>
                  <a:srgbClr val="2E5395"/>
                </a:solidFill>
                <a:latin typeface="Calibri"/>
                <a:cs typeface="Calibri"/>
              </a:rPr>
              <a:t>HEALTH</a:t>
            </a:r>
            <a:r>
              <a:rPr spc="-40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5395"/>
                </a:solidFill>
                <a:latin typeface="Calibri"/>
                <a:cs typeface="Calibri"/>
              </a:rPr>
              <a:t>LITERACY</a:t>
            </a:r>
            <a:endParaRPr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pc="-5" dirty="0">
                <a:solidFill>
                  <a:srgbClr val="2E5395"/>
                </a:solidFill>
                <a:latin typeface="Calibri"/>
                <a:cs typeface="Calibri"/>
              </a:rPr>
              <a:t>TECNICHE </a:t>
            </a:r>
            <a:r>
              <a:rPr dirty="0">
                <a:solidFill>
                  <a:srgbClr val="2E5395"/>
                </a:solidFill>
                <a:latin typeface="Calibri"/>
                <a:cs typeface="Calibri"/>
              </a:rPr>
              <a:t>DI</a:t>
            </a:r>
            <a:r>
              <a:rPr spc="-5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2E5395"/>
                </a:solidFill>
                <a:latin typeface="Calibri"/>
                <a:cs typeface="Calibri"/>
              </a:rPr>
              <a:t>COMUNICAZIONE</a:t>
            </a:r>
            <a:endParaRPr dirty="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pc="-5" dirty="0">
                <a:solidFill>
                  <a:srgbClr val="2E5395"/>
                </a:solidFill>
                <a:latin typeface="Calibri"/>
                <a:cs typeface="Calibri"/>
              </a:rPr>
              <a:t>COUNSELING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0584" y="115823"/>
            <a:ext cx="7680129" cy="996950"/>
            <a:chOff x="100584" y="115823"/>
            <a:chExt cx="8431530" cy="9969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84" y="115823"/>
              <a:ext cx="1007179" cy="9966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33856" y="216407"/>
              <a:ext cx="7391400" cy="753110"/>
            </a:xfrm>
            <a:custGeom>
              <a:avLst/>
              <a:gdLst/>
              <a:ahLst/>
              <a:cxnLst/>
              <a:rect l="l" t="t" r="r" b="b"/>
              <a:pathLst>
                <a:path w="7391400" h="753110">
                  <a:moveTo>
                    <a:pt x="7265924" y="0"/>
                  </a:moveTo>
                  <a:lnTo>
                    <a:pt x="125475" y="0"/>
                  </a:lnTo>
                  <a:lnTo>
                    <a:pt x="76632" y="9854"/>
                  </a:lnTo>
                  <a:lnTo>
                    <a:pt x="36749" y="36734"/>
                  </a:lnTo>
                  <a:lnTo>
                    <a:pt x="9859" y="76616"/>
                  </a:lnTo>
                  <a:lnTo>
                    <a:pt x="0" y="125475"/>
                  </a:lnTo>
                  <a:lnTo>
                    <a:pt x="0" y="627380"/>
                  </a:lnTo>
                  <a:lnTo>
                    <a:pt x="9859" y="676239"/>
                  </a:lnTo>
                  <a:lnTo>
                    <a:pt x="36749" y="716121"/>
                  </a:lnTo>
                  <a:lnTo>
                    <a:pt x="76632" y="743001"/>
                  </a:lnTo>
                  <a:lnTo>
                    <a:pt x="125475" y="752856"/>
                  </a:lnTo>
                  <a:lnTo>
                    <a:pt x="7265924" y="752856"/>
                  </a:lnTo>
                  <a:lnTo>
                    <a:pt x="7314783" y="743001"/>
                  </a:lnTo>
                  <a:lnTo>
                    <a:pt x="7354665" y="716121"/>
                  </a:lnTo>
                  <a:lnTo>
                    <a:pt x="7381545" y="676239"/>
                  </a:lnTo>
                  <a:lnTo>
                    <a:pt x="7391400" y="627380"/>
                  </a:lnTo>
                  <a:lnTo>
                    <a:pt x="7391400" y="125475"/>
                  </a:lnTo>
                  <a:lnTo>
                    <a:pt x="7381545" y="76616"/>
                  </a:lnTo>
                  <a:lnTo>
                    <a:pt x="7354665" y="36734"/>
                  </a:lnTo>
                  <a:lnTo>
                    <a:pt x="7314783" y="9854"/>
                  </a:lnTo>
                  <a:lnTo>
                    <a:pt x="72659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3856" y="216407"/>
              <a:ext cx="7391400" cy="753110"/>
            </a:xfrm>
            <a:custGeom>
              <a:avLst/>
              <a:gdLst/>
              <a:ahLst/>
              <a:cxnLst/>
              <a:rect l="l" t="t" r="r" b="b"/>
              <a:pathLst>
                <a:path w="7391400" h="753110">
                  <a:moveTo>
                    <a:pt x="0" y="125475"/>
                  </a:moveTo>
                  <a:lnTo>
                    <a:pt x="9859" y="76616"/>
                  </a:lnTo>
                  <a:lnTo>
                    <a:pt x="36749" y="36734"/>
                  </a:lnTo>
                  <a:lnTo>
                    <a:pt x="76632" y="9854"/>
                  </a:lnTo>
                  <a:lnTo>
                    <a:pt x="125475" y="0"/>
                  </a:lnTo>
                  <a:lnTo>
                    <a:pt x="7265924" y="0"/>
                  </a:lnTo>
                  <a:lnTo>
                    <a:pt x="7314783" y="9854"/>
                  </a:lnTo>
                  <a:lnTo>
                    <a:pt x="7354665" y="36734"/>
                  </a:lnTo>
                  <a:lnTo>
                    <a:pt x="7381545" y="76616"/>
                  </a:lnTo>
                  <a:lnTo>
                    <a:pt x="7391400" y="125475"/>
                  </a:lnTo>
                  <a:lnTo>
                    <a:pt x="7391400" y="627380"/>
                  </a:lnTo>
                  <a:lnTo>
                    <a:pt x="7381545" y="676239"/>
                  </a:lnTo>
                  <a:lnTo>
                    <a:pt x="7354665" y="716121"/>
                  </a:lnTo>
                  <a:lnTo>
                    <a:pt x="7314783" y="743001"/>
                  </a:lnTo>
                  <a:lnTo>
                    <a:pt x="7265924" y="752856"/>
                  </a:lnTo>
                  <a:lnTo>
                    <a:pt x="125475" y="752856"/>
                  </a:lnTo>
                  <a:lnTo>
                    <a:pt x="76632" y="743001"/>
                  </a:lnTo>
                  <a:lnTo>
                    <a:pt x="36749" y="716121"/>
                  </a:lnTo>
                  <a:lnTo>
                    <a:pt x="9859" y="676239"/>
                  </a:lnTo>
                  <a:lnTo>
                    <a:pt x="0" y="627380"/>
                  </a:lnTo>
                  <a:lnTo>
                    <a:pt x="0" y="125475"/>
                  </a:lnTo>
                  <a:close/>
                </a:path>
              </a:pathLst>
            </a:custGeom>
            <a:ln w="12700">
              <a:solidFill>
                <a:srgbClr val="30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91748" y="357600"/>
            <a:ext cx="476885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chemeClr val="bg1"/>
                </a:solidFill>
                <a:latin typeface="+mn-lt"/>
              </a:rPr>
              <a:t>INFORMAZIONE</a:t>
            </a:r>
            <a:r>
              <a:rPr sz="2800" b="1" spc="-50" dirty="0">
                <a:solidFill>
                  <a:schemeClr val="bg1"/>
                </a:solidFill>
                <a:latin typeface="+mn-lt"/>
              </a:rPr>
              <a:t> </a:t>
            </a:r>
            <a:r>
              <a:rPr sz="2800" b="1" dirty="0">
                <a:solidFill>
                  <a:schemeClr val="bg1"/>
                </a:solidFill>
                <a:latin typeface="+mn-lt"/>
              </a:rPr>
              <a:t>/</a:t>
            </a:r>
            <a:r>
              <a:rPr sz="2800" b="1" spc="-10" dirty="0">
                <a:solidFill>
                  <a:schemeClr val="bg1"/>
                </a:solidFill>
                <a:latin typeface="+mn-lt"/>
              </a:rPr>
              <a:t> </a:t>
            </a:r>
            <a:r>
              <a:rPr sz="2800" b="1" dirty="0">
                <a:solidFill>
                  <a:schemeClr val="bg1"/>
                </a:solidFill>
                <a:latin typeface="+mn-lt"/>
              </a:rPr>
              <a:t>FORMAZIONE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244" y="3271967"/>
            <a:ext cx="2267643" cy="305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20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1129</TotalTime>
  <Words>2293</Words>
  <Application>Microsoft Office PowerPoint</Application>
  <PresentationFormat>Presentazione su schermo (4:3)</PresentationFormat>
  <Paragraphs>321</Paragraphs>
  <Slides>36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8" baseType="lpstr">
      <vt:lpstr>Arial</vt:lpstr>
      <vt:lpstr>Arial MT</vt:lpstr>
      <vt:lpstr>BlinkMacSystemFont</vt:lpstr>
      <vt:lpstr>Calibri</vt:lpstr>
      <vt:lpstr>Calibri Light</vt:lpstr>
      <vt:lpstr>Candara</vt:lpstr>
      <vt:lpstr>Founders Grotesk Text</vt:lpstr>
      <vt:lpstr>inherit</vt:lpstr>
      <vt:lpstr>Prumo Text</vt:lpstr>
      <vt:lpstr>Tahoma</vt:lpstr>
      <vt:lpstr>Times New Roman</vt:lpstr>
      <vt:lpstr>Tema di Office</vt:lpstr>
      <vt:lpstr>Presentazione standard di PowerPoint</vt:lpstr>
      <vt:lpstr>Presentazione standard di PowerPoint</vt:lpstr>
      <vt:lpstr>«TIME LINE» FARMACI ONCOLOGICI ORALI</vt:lpstr>
      <vt:lpstr>CARATTERISTICHE FARMACI ONCOLOGICI ORALI</vt:lpstr>
      <vt:lpstr>RACCOMANDAZIONE MINISTERIALE N. 19</vt:lpstr>
      <vt:lpstr>RILEVANZA CLINICA DELLE INTERAZIONI</vt:lpstr>
      <vt:lpstr>TERAPIA ORALI IN IRST: PRE-PROGETTO</vt:lpstr>
      <vt:lpstr>RACCOMANDAZIONE MINISTERIALE N.14</vt:lpstr>
      <vt:lpstr>INFORMAZIONE / FORMAZIONE</vt:lpstr>
      <vt:lpstr>HEALTH LITERACY</vt:lpstr>
      <vt:lpstr>COMUNICAZIONE AL PAZIENTE</vt:lpstr>
      <vt:lpstr>IMPORTANZA DELL’ ADERENZA</vt:lpstr>
      <vt:lpstr>ADERENZA / ADESIONE: COME MISURARLA?</vt:lpstr>
      <vt:lpstr>ADERENZA / ADESIONE: COME MISURARLA?</vt:lpstr>
      <vt:lpstr>TRA OGGETTIVO E SOGGETTIVO:  IL CONTEGGIO COMPRESSE RESE</vt:lpstr>
      <vt:lpstr>FARMACISTA COUNSELOR IRST</vt:lpstr>
      <vt:lpstr>RICOGNIZIONE</vt:lpstr>
      <vt:lpstr>Presentazione standard di PowerPoint</vt:lpstr>
      <vt:lpstr>VALUTAZIONE DELLE INTERAZIONI</vt:lpstr>
      <vt:lpstr>INTERAZIONE RILEVATA DAL COUNSELOR</vt:lpstr>
      <vt:lpstr>DISPENSAZIONE</vt:lpstr>
      <vt:lpstr>DIARIO INFORMATIZZATO PZ SPECIFICO</vt:lpstr>
      <vt:lpstr>SCHEDE FARMACO: EDUCAZIONE PAZIENTE/CARE-GIVER</vt:lpstr>
      <vt:lpstr>MISURA ADERENZA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Vittoria Ferratini</dc:creator>
  <cp:lastModifiedBy>Luigi Verdari</cp:lastModifiedBy>
  <cp:revision>91</cp:revision>
  <dcterms:created xsi:type="dcterms:W3CDTF">2023-10-04T07:17:30Z</dcterms:created>
  <dcterms:modified xsi:type="dcterms:W3CDTF">2023-10-20T07:07:34Z</dcterms:modified>
</cp:coreProperties>
</file>