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3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313" r:id="rId3"/>
    <p:sldId id="314" r:id="rId4"/>
    <p:sldId id="315" r:id="rId5"/>
    <p:sldId id="316" r:id="rId6"/>
    <p:sldId id="317" r:id="rId7"/>
    <p:sldId id="318" r:id="rId8"/>
    <p:sldId id="319" r:id="rId9"/>
    <p:sldId id="320" r:id="rId10"/>
    <p:sldId id="321" r:id="rId11"/>
    <p:sldId id="322" r:id="rId12"/>
    <p:sldId id="325" r:id="rId13"/>
    <p:sldId id="326" r:id="rId14"/>
    <p:sldId id="323" r:id="rId15"/>
    <p:sldId id="324" r:id="rId16"/>
    <p:sldId id="327" r:id="rId17"/>
    <p:sldId id="328" r:id="rId18"/>
    <p:sldId id="329" r:id="rId19"/>
    <p:sldId id="330" r:id="rId20"/>
    <p:sldId id="331" r:id="rId21"/>
    <p:sldId id="332" r:id="rId22"/>
    <p:sldId id="333" r:id="rId23"/>
    <p:sldId id="334" r:id="rId24"/>
    <p:sldId id="335" r:id="rId25"/>
    <p:sldId id="336" r:id="rId26"/>
    <p:sldId id="337"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 id="351" r:id="rId40"/>
    <p:sldId id="352" r:id="rId41"/>
    <p:sldId id="353" r:id="rId42"/>
    <p:sldId id="355" r:id="rId43"/>
    <p:sldId id="354" r:id="rId44"/>
  </p:sldIdLst>
  <p:sldSz cx="9144000" cy="6858000" type="screen4x3"/>
  <p:notesSz cx="6724650" cy="97742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7EC8"/>
    <a:srgbClr val="0080FF"/>
    <a:srgbClr val="CA2217"/>
    <a:srgbClr val="4DC58D"/>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796" autoAdjust="0"/>
  </p:normalViewPr>
  <p:slideViewPr>
    <p:cSldViewPr snapToGrid="0" showGuides="1">
      <p:cViewPr varScale="1">
        <p:scale>
          <a:sx n="99" d="100"/>
          <a:sy n="99" d="100"/>
        </p:scale>
        <p:origin x="1980" y="78"/>
      </p:cViewPr>
      <p:guideLst>
        <p:guide orient="horz" pos="2160"/>
        <p:guide pos="2880"/>
      </p:guideLst>
    </p:cSldViewPr>
  </p:slideViewPr>
  <p:notesTextViewPr>
    <p:cViewPr>
      <p:scale>
        <a:sx n="1" d="1"/>
        <a:sy n="1" d="1"/>
      </p:scale>
      <p:origin x="0" y="0"/>
    </p:cViewPr>
  </p:notesTextViewPr>
  <p:sorterViewPr>
    <p:cViewPr>
      <p:scale>
        <a:sx n="100" d="100"/>
        <a:sy n="100" d="100"/>
      </p:scale>
      <p:origin x="0" y="-62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berto-francescon\Downloads\CONV%20NO%20no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lberto-francescon\Downloads\CONV%20NO%20no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Foglio_di_lavoro_di_Microsoft_Excel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Foglio_di_lavoro_di_Microsoft_Excel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Foglio_di_lavoro_di_Microsoft_Excel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a:t>Spesa</a:t>
            </a:r>
            <a:endParaRPr lang="it-IT" baseline="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lineChart>
        <c:grouping val="standard"/>
        <c:varyColors val="0"/>
        <c:ser>
          <c:idx val="0"/>
          <c:order val="0"/>
          <c:tx>
            <c:strRef>
              <c:f>'[CONV NO nota.xlsx]Foglio2'!$A$25</c:f>
              <c:strCache>
                <c:ptCount val="1"/>
                <c:pt idx="0">
                  <c:v>No nota</c:v>
                </c:pt>
              </c:strCache>
            </c:strRef>
          </c:tx>
          <c:spPr>
            <a:ln w="28575" cap="rnd">
              <a:solidFill>
                <a:schemeClr val="accent1"/>
              </a:solidFill>
              <a:round/>
            </a:ln>
            <a:effectLst/>
          </c:spPr>
          <c:marker>
            <c:symbol val="none"/>
          </c:marker>
          <c:cat>
            <c:strRef>
              <c:f>'[CONV NO nota.xlsx]Foglio2'!$B$24:$Y$24</c:f>
              <c:strCache>
                <c:ptCount val="24"/>
                <c:pt idx="0">
                  <c:v>2021Gennaio</c:v>
                </c:pt>
                <c:pt idx="1">
                  <c:v>2021Febbraio</c:v>
                </c:pt>
                <c:pt idx="2">
                  <c:v>2021Marzo</c:v>
                </c:pt>
                <c:pt idx="3">
                  <c:v>2021Aprile</c:v>
                </c:pt>
                <c:pt idx="4">
                  <c:v>2021Maggio</c:v>
                </c:pt>
                <c:pt idx="5">
                  <c:v>2021Giugno</c:v>
                </c:pt>
                <c:pt idx="6">
                  <c:v>2021Luglio</c:v>
                </c:pt>
                <c:pt idx="7">
                  <c:v>2021Agosto</c:v>
                </c:pt>
                <c:pt idx="8">
                  <c:v>2021Settembre</c:v>
                </c:pt>
                <c:pt idx="9">
                  <c:v>2021Ottobre</c:v>
                </c:pt>
                <c:pt idx="10">
                  <c:v>2021Novembre</c:v>
                </c:pt>
                <c:pt idx="11">
                  <c:v>2021Dicembre</c:v>
                </c:pt>
                <c:pt idx="12">
                  <c:v>2022Gennaio</c:v>
                </c:pt>
                <c:pt idx="13">
                  <c:v>2022Febbraio</c:v>
                </c:pt>
                <c:pt idx="14">
                  <c:v>2022Marzo</c:v>
                </c:pt>
                <c:pt idx="15">
                  <c:v>2022Aprile</c:v>
                </c:pt>
                <c:pt idx="16">
                  <c:v>2022Maggio</c:v>
                </c:pt>
                <c:pt idx="17">
                  <c:v>2022Giugno</c:v>
                </c:pt>
                <c:pt idx="18">
                  <c:v>2022Luglio</c:v>
                </c:pt>
                <c:pt idx="19">
                  <c:v>2022Agosto</c:v>
                </c:pt>
                <c:pt idx="20">
                  <c:v>2022Settembre</c:v>
                </c:pt>
                <c:pt idx="21">
                  <c:v>2022Ottobre</c:v>
                </c:pt>
                <c:pt idx="22">
                  <c:v>2022Novembre</c:v>
                </c:pt>
                <c:pt idx="23">
                  <c:v>2022Dicembre</c:v>
                </c:pt>
              </c:strCache>
            </c:strRef>
          </c:cat>
          <c:val>
            <c:numRef>
              <c:f>'[CONV NO nota.xlsx]Foglio2'!$B$25:$Y$25</c:f>
              <c:numCache>
                <c:formatCode>#,##0.00</c:formatCode>
                <c:ptCount val="24"/>
                <c:pt idx="0">
                  <c:v>2607497.5669850111</c:v>
                </c:pt>
                <c:pt idx="1">
                  <c:v>2395540.30464201</c:v>
                </c:pt>
                <c:pt idx="2">
                  <c:v>2747763.5415720101</c:v>
                </c:pt>
                <c:pt idx="3">
                  <c:v>2559997.3402900081</c:v>
                </c:pt>
                <c:pt idx="4">
                  <c:v>2566722.1867400091</c:v>
                </c:pt>
                <c:pt idx="5">
                  <c:v>2727096.24709601</c:v>
                </c:pt>
                <c:pt idx="6">
                  <c:v>2774019.9262200077</c:v>
                </c:pt>
                <c:pt idx="7">
                  <c:v>2458975.2441000068</c:v>
                </c:pt>
                <c:pt idx="8">
                  <c:v>2542082.2047420088</c:v>
                </c:pt>
                <c:pt idx="9">
                  <c:v>2548908.1973520108</c:v>
                </c:pt>
                <c:pt idx="10">
                  <c:v>2586158.2272420088</c:v>
                </c:pt>
                <c:pt idx="11">
                  <c:v>2708369.9342220118</c:v>
                </c:pt>
                <c:pt idx="12">
                  <c:v>2528812.1536820089</c:v>
                </c:pt>
                <c:pt idx="13">
                  <c:v>2454803.2144100033</c:v>
                </c:pt>
                <c:pt idx="14">
                  <c:v>2719870.5319900028</c:v>
                </c:pt>
                <c:pt idx="15">
                  <c:v>2471021.2604620084</c:v>
                </c:pt>
                <c:pt idx="16">
                  <c:v>2625556.7198646693</c:v>
                </c:pt>
                <c:pt idx="17">
                  <c:v>2611754.9713400071</c:v>
                </c:pt>
                <c:pt idx="18">
                  <c:v>2541506.1984833376</c:v>
                </c:pt>
                <c:pt idx="19">
                  <c:v>2359584.5214100042</c:v>
                </c:pt>
                <c:pt idx="20">
                  <c:v>2370824.2924666693</c:v>
                </c:pt>
                <c:pt idx="21">
                  <c:v>2341309.6283200048</c:v>
                </c:pt>
                <c:pt idx="22">
                  <c:v>2340506.1659700046</c:v>
                </c:pt>
                <c:pt idx="23">
                  <c:v>2376506.6868100059</c:v>
                </c:pt>
              </c:numCache>
            </c:numRef>
          </c:val>
          <c:smooth val="0"/>
        </c:ser>
        <c:ser>
          <c:idx val="1"/>
          <c:order val="1"/>
          <c:tx>
            <c:strRef>
              <c:f>'[CONV NO nota.xlsx]Foglio2'!$A$26</c:f>
              <c:strCache>
                <c:ptCount val="1"/>
                <c:pt idx="0">
                  <c:v>Nota100</c:v>
                </c:pt>
              </c:strCache>
            </c:strRef>
          </c:tx>
          <c:spPr>
            <a:ln w="28575" cap="rnd">
              <a:solidFill>
                <a:schemeClr val="accent2"/>
              </a:solidFill>
              <a:round/>
            </a:ln>
            <a:effectLst/>
          </c:spPr>
          <c:marker>
            <c:symbol val="none"/>
          </c:marker>
          <c:cat>
            <c:strRef>
              <c:f>'[CONV NO nota.xlsx]Foglio2'!$B$24:$Y$24</c:f>
              <c:strCache>
                <c:ptCount val="24"/>
                <c:pt idx="0">
                  <c:v>2021Gennaio</c:v>
                </c:pt>
                <c:pt idx="1">
                  <c:v>2021Febbraio</c:v>
                </c:pt>
                <c:pt idx="2">
                  <c:v>2021Marzo</c:v>
                </c:pt>
                <c:pt idx="3">
                  <c:v>2021Aprile</c:v>
                </c:pt>
                <c:pt idx="4">
                  <c:v>2021Maggio</c:v>
                </c:pt>
                <c:pt idx="5">
                  <c:v>2021Giugno</c:v>
                </c:pt>
                <c:pt idx="6">
                  <c:v>2021Luglio</c:v>
                </c:pt>
                <c:pt idx="7">
                  <c:v>2021Agosto</c:v>
                </c:pt>
                <c:pt idx="8">
                  <c:v>2021Settembre</c:v>
                </c:pt>
                <c:pt idx="9">
                  <c:v>2021Ottobre</c:v>
                </c:pt>
                <c:pt idx="10">
                  <c:v>2021Novembre</c:v>
                </c:pt>
                <c:pt idx="11">
                  <c:v>2021Dicembre</c:v>
                </c:pt>
                <c:pt idx="12">
                  <c:v>2022Gennaio</c:v>
                </c:pt>
                <c:pt idx="13">
                  <c:v>2022Febbraio</c:v>
                </c:pt>
                <c:pt idx="14">
                  <c:v>2022Marzo</c:v>
                </c:pt>
                <c:pt idx="15">
                  <c:v>2022Aprile</c:v>
                </c:pt>
                <c:pt idx="16">
                  <c:v>2022Maggio</c:v>
                </c:pt>
                <c:pt idx="17">
                  <c:v>2022Giugno</c:v>
                </c:pt>
                <c:pt idx="18">
                  <c:v>2022Luglio</c:v>
                </c:pt>
                <c:pt idx="19">
                  <c:v>2022Agosto</c:v>
                </c:pt>
                <c:pt idx="20">
                  <c:v>2022Settembre</c:v>
                </c:pt>
                <c:pt idx="21">
                  <c:v>2022Ottobre</c:v>
                </c:pt>
                <c:pt idx="22">
                  <c:v>2022Novembre</c:v>
                </c:pt>
                <c:pt idx="23">
                  <c:v>2022Dicembre</c:v>
                </c:pt>
              </c:strCache>
            </c:strRef>
          </c:cat>
          <c:val>
            <c:numRef>
              <c:f>'[CONV NO nota.xlsx]Foglio2'!$B$26:$Y$26</c:f>
              <c:numCache>
                <c:formatCode>#,##0.00</c:formatCode>
                <c:ptCount val="24"/>
                <c:pt idx="0">
                  <c:v>3089147.3147699893</c:v>
                </c:pt>
                <c:pt idx="1">
                  <c:v>2957576.2063678638</c:v>
                </c:pt>
                <c:pt idx="2">
                  <c:v>3536525.672739998</c:v>
                </c:pt>
                <c:pt idx="3">
                  <c:v>3411887.6574500031</c:v>
                </c:pt>
                <c:pt idx="4">
                  <c:v>3482912.0690300101</c:v>
                </c:pt>
                <c:pt idx="5">
                  <c:v>3692892.533790004</c:v>
                </c:pt>
                <c:pt idx="6">
                  <c:v>3859291.0143900062</c:v>
                </c:pt>
                <c:pt idx="7">
                  <c:v>3419017.7807799922</c:v>
                </c:pt>
                <c:pt idx="8">
                  <c:v>3757830.2792500048</c:v>
                </c:pt>
                <c:pt idx="9">
                  <c:v>3881451.6445899932</c:v>
                </c:pt>
                <c:pt idx="10">
                  <c:v>3966735.1367921401</c:v>
                </c:pt>
                <c:pt idx="11">
                  <c:v>4372741.9111221479</c:v>
                </c:pt>
                <c:pt idx="12">
                  <c:v>4058651.2692275005</c:v>
                </c:pt>
                <c:pt idx="13">
                  <c:v>4542785.8990675183</c:v>
                </c:pt>
                <c:pt idx="14">
                  <c:v>4437556.8612949923</c:v>
                </c:pt>
                <c:pt idx="15">
                  <c:v>4731736.3219500063</c:v>
                </c:pt>
                <c:pt idx="16">
                  <c:v>4917631.9006750351</c:v>
                </c:pt>
                <c:pt idx="17">
                  <c:v>4874167.1905725338</c:v>
                </c:pt>
                <c:pt idx="18">
                  <c:v>4564937.5696100304</c:v>
                </c:pt>
                <c:pt idx="19">
                  <c:v>4810211.3965410888</c:v>
                </c:pt>
                <c:pt idx="20">
                  <c:v>4940803.8912450187</c:v>
                </c:pt>
                <c:pt idx="21">
                  <c:v>5080062.9478178639</c:v>
                </c:pt>
                <c:pt idx="22">
                  <c:v>5492166.5964499991</c:v>
                </c:pt>
                <c:pt idx="23">
                  <c:v>5027984.8527000584</c:v>
                </c:pt>
              </c:numCache>
            </c:numRef>
          </c:val>
          <c:smooth val="0"/>
        </c:ser>
        <c:dLbls>
          <c:showLegendKey val="0"/>
          <c:showVal val="0"/>
          <c:showCatName val="0"/>
          <c:showSerName val="0"/>
          <c:showPercent val="0"/>
          <c:showBubbleSize val="0"/>
        </c:dLbls>
        <c:smooth val="0"/>
        <c:axId val="329276640"/>
        <c:axId val="329273504"/>
      </c:lineChart>
      <c:catAx>
        <c:axId val="329276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29273504"/>
        <c:crosses val="autoZero"/>
        <c:auto val="1"/>
        <c:lblAlgn val="ctr"/>
        <c:lblOffset val="100"/>
        <c:noMultiLvlLbl val="0"/>
      </c:catAx>
      <c:valAx>
        <c:axId val="3292735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29276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solidFill>
        <a:schemeClr val="tx1"/>
      </a:solid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a:t>Consumo</a:t>
            </a:r>
            <a:endParaRPr lang="it-IT" baseline="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lineChart>
        <c:grouping val="standard"/>
        <c:varyColors val="0"/>
        <c:ser>
          <c:idx val="0"/>
          <c:order val="0"/>
          <c:tx>
            <c:strRef>
              <c:f>'[CONV NO nota.xlsx]data'!$A$26</c:f>
              <c:strCache>
                <c:ptCount val="1"/>
                <c:pt idx="0">
                  <c:v>NO nota</c:v>
                </c:pt>
              </c:strCache>
            </c:strRef>
          </c:tx>
          <c:spPr>
            <a:ln w="28575" cap="rnd">
              <a:solidFill>
                <a:schemeClr val="accent1"/>
              </a:solidFill>
              <a:round/>
            </a:ln>
            <a:effectLst/>
          </c:spPr>
          <c:marker>
            <c:symbol val="none"/>
          </c:marker>
          <c:cat>
            <c:strRef>
              <c:f>'[CONV NO nota.xlsx]data'!$B$25:$Y$25</c:f>
              <c:strCache>
                <c:ptCount val="24"/>
                <c:pt idx="0">
                  <c:v>2021Gennaio</c:v>
                </c:pt>
                <c:pt idx="1">
                  <c:v>2021Febbraio</c:v>
                </c:pt>
                <c:pt idx="2">
                  <c:v>2021Marzo</c:v>
                </c:pt>
                <c:pt idx="3">
                  <c:v>2021Aprile</c:v>
                </c:pt>
                <c:pt idx="4">
                  <c:v>2021Maggio</c:v>
                </c:pt>
                <c:pt idx="5">
                  <c:v>2021Giugno</c:v>
                </c:pt>
                <c:pt idx="6">
                  <c:v>2021Luglio</c:v>
                </c:pt>
                <c:pt idx="7">
                  <c:v>2021Agosto</c:v>
                </c:pt>
                <c:pt idx="8">
                  <c:v>2021Settembre</c:v>
                </c:pt>
                <c:pt idx="9">
                  <c:v>2021Ottobre</c:v>
                </c:pt>
                <c:pt idx="10">
                  <c:v>2021Novembre</c:v>
                </c:pt>
                <c:pt idx="11">
                  <c:v>2021Dicembre</c:v>
                </c:pt>
                <c:pt idx="12">
                  <c:v>2022Gennaio</c:v>
                </c:pt>
                <c:pt idx="13">
                  <c:v>2022Febbraio</c:v>
                </c:pt>
                <c:pt idx="14">
                  <c:v>2022Marzo</c:v>
                </c:pt>
                <c:pt idx="15">
                  <c:v>2022Aprile</c:v>
                </c:pt>
                <c:pt idx="16">
                  <c:v>2022Maggio</c:v>
                </c:pt>
                <c:pt idx="17">
                  <c:v>2022Giugno</c:v>
                </c:pt>
                <c:pt idx="18">
                  <c:v>2022Luglio</c:v>
                </c:pt>
                <c:pt idx="19">
                  <c:v>2022Agosto</c:v>
                </c:pt>
                <c:pt idx="20">
                  <c:v>2022Settembre</c:v>
                </c:pt>
                <c:pt idx="21">
                  <c:v>2022Ottobre</c:v>
                </c:pt>
                <c:pt idx="22">
                  <c:v>2022Novembre</c:v>
                </c:pt>
                <c:pt idx="23">
                  <c:v>2022Dicembre</c:v>
                </c:pt>
              </c:strCache>
            </c:strRef>
          </c:cat>
          <c:val>
            <c:numRef>
              <c:f>'[CONV NO nota.xlsx]data'!$B$26:$Y$26</c:f>
              <c:numCache>
                <c:formatCode>#,##0</c:formatCode>
                <c:ptCount val="24"/>
                <c:pt idx="0">
                  <c:v>253621.08333333346</c:v>
                </c:pt>
                <c:pt idx="1">
                  <c:v>233392.22500000009</c:v>
                </c:pt>
                <c:pt idx="2">
                  <c:v>269332.06666666677</c:v>
                </c:pt>
                <c:pt idx="3">
                  <c:v>251430</c:v>
                </c:pt>
                <c:pt idx="4">
                  <c:v>255033</c:v>
                </c:pt>
                <c:pt idx="5">
                  <c:v>266221.60000000015</c:v>
                </c:pt>
                <c:pt idx="6">
                  <c:v>268358</c:v>
                </c:pt>
                <c:pt idx="7">
                  <c:v>242289</c:v>
                </c:pt>
                <c:pt idx="8">
                  <c:v>254508.90000000014</c:v>
                </c:pt>
                <c:pt idx="9">
                  <c:v>252892.23333333345</c:v>
                </c:pt>
                <c:pt idx="10">
                  <c:v>254121.20000000013</c:v>
                </c:pt>
                <c:pt idx="11">
                  <c:v>261602</c:v>
                </c:pt>
                <c:pt idx="12">
                  <c:v>248034.20000000013</c:v>
                </c:pt>
                <c:pt idx="13">
                  <c:v>237481.08333333346</c:v>
                </c:pt>
                <c:pt idx="14">
                  <c:v>261618.6666666668</c:v>
                </c:pt>
                <c:pt idx="15">
                  <c:v>242426.93333333347</c:v>
                </c:pt>
                <c:pt idx="16">
                  <c:v>258213.0666666668</c:v>
                </c:pt>
                <c:pt idx="17">
                  <c:v>253318</c:v>
                </c:pt>
                <c:pt idx="18">
                  <c:v>248247.73333333345</c:v>
                </c:pt>
                <c:pt idx="19">
                  <c:v>233676</c:v>
                </c:pt>
                <c:pt idx="20">
                  <c:v>238126</c:v>
                </c:pt>
                <c:pt idx="21">
                  <c:v>234070.6666666668</c:v>
                </c:pt>
                <c:pt idx="22">
                  <c:v>243415.33333333346</c:v>
                </c:pt>
                <c:pt idx="23">
                  <c:v>246694.33333333346</c:v>
                </c:pt>
              </c:numCache>
            </c:numRef>
          </c:val>
          <c:smooth val="0"/>
        </c:ser>
        <c:ser>
          <c:idx val="1"/>
          <c:order val="1"/>
          <c:tx>
            <c:strRef>
              <c:f>'[CONV NO nota.xlsx]data'!$A$27</c:f>
              <c:strCache>
                <c:ptCount val="1"/>
                <c:pt idx="0">
                  <c:v>Nota100</c:v>
                </c:pt>
              </c:strCache>
            </c:strRef>
          </c:tx>
          <c:spPr>
            <a:ln w="28575" cap="rnd">
              <a:solidFill>
                <a:schemeClr val="accent2"/>
              </a:solidFill>
              <a:round/>
            </a:ln>
            <a:effectLst/>
          </c:spPr>
          <c:marker>
            <c:symbol val="none"/>
          </c:marker>
          <c:cat>
            <c:strRef>
              <c:f>'[CONV NO nota.xlsx]data'!$B$25:$Y$25</c:f>
              <c:strCache>
                <c:ptCount val="24"/>
                <c:pt idx="0">
                  <c:v>2021Gennaio</c:v>
                </c:pt>
                <c:pt idx="1">
                  <c:v>2021Febbraio</c:v>
                </c:pt>
                <c:pt idx="2">
                  <c:v>2021Marzo</c:v>
                </c:pt>
                <c:pt idx="3">
                  <c:v>2021Aprile</c:v>
                </c:pt>
                <c:pt idx="4">
                  <c:v>2021Maggio</c:v>
                </c:pt>
                <c:pt idx="5">
                  <c:v>2021Giugno</c:v>
                </c:pt>
                <c:pt idx="6">
                  <c:v>2021Luglio</c:v>
                </c:pt>
                <c:pt idx="7">
                  <c:v>2021Agosto</c:v>
                </c:pt>
                <c:pt idx="8">
                  <c:v>2021Settembre</c:v>
                </c:pt>
                <c:pt idx="9">
                  <c:v>2021Ottobre</c:v>
                </c:pt>
                <c:pt idx="10">
                  <c:v>2021Novembre</c:v>
                </c:pt>
                <c:pt idx="11">
                  <c:v>2021Dicembre</c:v>
                </c:pt>
                <c:pt idx="12">
                  <c:v>2022Gennaio</c:v>
                </c:pt>
                <c:pt idx="13">
                  <c:v>2022Febbraio</c:v>
                </c:pt>
                <c:pt idx="14">
                  <c:v>2022Marzo</c:v>
                </c:pt>
                <c:pt idx="15">
                  <c:v>2022Aprile</c:v>
                </c:pt>
                <c:pt idx="16">
                  <c:v>2022Maggio</c:v>
                </c:pt>
                <c:pt idx="17">
                  <c:v>2022Giugno</c:v>
                </c:pt>
                <c:pt idx="18">
                  <c:v>2022Luglio</c:v>
                </c:pt>
                <c:pt idx="19">
                  <c:v>2022Agosto</c:v>
                </c:pt>
                <c:pt idx="20">
                  <c:v>2022Settembre</c:v>
                </c:pt>
                <c:pt idx="21">
                  <c:v>2022Ottobre</c:v>
                </c:pt>
                <c:pt idx="22">
                  <c:v>2022Novembre</c:v>
                </c:pt>
                <c:pt idx="23">
                  <c:v>2022Dicembre</c:v>
                </c:pt>
              </c:strCache>
            </c:strRef>
          </c:cat>
          <c:val>
            <c:numRef>
              <c:f>'[CONV NO nota.xlsx]data'!$B$27:$Y$27</c:f>
              <c:numCache>
                <c:formatCode>#,##0</c:formatCode>
                <c:ptCount val="24"/>
                <c:pt idx="0">
                  <c:v>65106</c:v>
                </c:pt>
                <c:pt idx="1">
                  <c:v>61674.071428571646</c:v>
                </c:pt>
                <c:pt idx="2">
                  <c:v>73422</c:v>
                </c:pt>
                <c:pt idx="3">
                  <c:v>70486</c:v>
                </c:pt>
                <c:pt idx="4">
                  <c:v>71564</c:v>
                </c:pt>
                <c:pt idx="5">
                  <c:v>76035</c:v>
                </c:pt>
                <c:pt idx="6">
                  <c:v>79055</c:v>
                </c:pt>
                <c:pt idx="7">
                  <c:v>70230</c:v>
                </c:pt>
                <c:pt idx="8">
                  <c:v>76930</c:v>
                </c:pt>
                <c:pt idx="9">
                  <c:v>79250</c:v>
                </c:pt>
                <c:pt idx="10">
                  <c:v>80718.035714286001</c:v>
                </c:pt>
                <c:pt idx="11">
                  <c:v>88678.96428571461</c:v>
                </c:pt>
                <c:pt idx="12">
                  <c:v>82189.750000000291</c:v>
                </c:pt>
                <c:pt idx="13">
                  <c:v>92781.035714286045</c:v>
                </c:pt>
                <c:pt idx="14">
                  <c:v>90377.50000000032</c:v>
                </c:pt>
                <c:pt idx="15">
                  <c:v>96771</c:v>
                </c:pt>
                <c:pt idx="16">
                  <c:v>100287.50000000035</c:v>
                </c:pt>
                <c:pt idx="17">
                  <c:v>100821.75000000036</c:v>
                </c:pt>
                <c:pt idx="18">
                  <c:v>95400.214285714625</c:v>
                </c:pt>
                <c:pt idx="19">
                  <c:v>100758.03571428607</c:v>
                </c:pt>
                <c:pt idx="20">
                  <c:v>102495.50000000036</c:v>
                </c:pt>
                <c:pt idx="21">
                  <c:v>107087.03571428609</c:v>
                </c:pt>
                <c:pt idx="22">
                  <c:v>115166</c:v>
                </c:pt>
                <c:pt idx="23">
                  <c:v>108347</c:v>
                </c:pt>
              </c:numCache>
            </c:numRef>
          </c:val>
          <c:smooth val="0"/>
        </c:ser>
        <c:dLbls>
          <c:showLegendKey val="0"/>
          <c:showVal val="0"/>
          <c:showCatName val="0"/>
          <c:showSerName val="0"/>
          <c:showPercent val="0"/>
          <c:showBubbleSize val="0"/>
        </c:dLbls>
        <c:smooth val="0"/>
        <c:axId val="329277424"/>
        <c:axId val="329277816"/>
      </c:lineChart>
      <c:catAx>
        <c:axId val="32927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29277816"/>
        <c:crosses val="autoZero"/>
        <c:auto val="1"/>
        <c:lblAlgn val="ctr"/>
        <c:lblOffset val="100"/>
        <c:noMultiLvlLbl val="0"/>
      </c:catAx>
      <c:valAx>
        <c:axId val="3292778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29277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solidFill>
        <a:schemeClr val="tx1"/>
      </a:solid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'[Spesa 2021 vs 2022 automonitoraggio glicemico (2).xlsx]spesa 2021 vs 2022 (2)'!$B$4</c:f>
              <c:strCache>
                <c:ptCount val="1"/>
                <c:pt idx="0">
                  <c:v>Spesa 2021 </c:v>
                </c:pt>
              </c:strCache>
            </c:strRef>
          </c:tx>
          <c:spPr>
            <a:ln w="28575" cap="rnd">
              <a:solidFill>
                <a:schemeClr val="accent1"/>
              </a:solidFill>
              <a:round/>
            </a:ln>
            <a:effectLst/>
          </c:spPr>
          <c:marker>
            <c:symbol val="none"/>
          </c:marker>
          <c:cat>
            <c:strRef>
              <c:f>'[Spesa 2021 vs 2022 automonitoraggio glicemico (2).xlsx]spesa 2021 vs 2022 (2)'!$A$5:$A$15</c:f>
              <c:strCache>
                <c:ptCount val="11"/>
                <c:pt idx="0">
                  <c:v>Fuori Regione</c:v>
                </c:pt>
                <c:pt idx="1">
                  <c:v>9</c:v>
                </c:pt>
                <c:pt idx="2">
                  <c:v>8</c:v>
                </c:pt>
                <c:pt idx="3">
                  <c:v>7</c:v>
                </c:pt>
                <c:pt idx="4">
                  <c:v>6</c:v>
                </c:pt>
                <c:pt idx="5">
                  <c:v>5</c:v>
                </c:pt>
                <c:pt idx="6">
                  <c:v>4</c:v>
                </c:pt>
                <c:pt idx="7">
                  <c:v>3</c:v>
                </c:pt>
                <c:pt idx="8">
                  <c:v>2</c:v>
                </c:pt>
                <c:pt idx="9">
                  <c:v>1</c:v>
                </c:pt>
                <c:pt idx="10">
                  <c:v>Totale</c:v>
                </c:pt>
              </c:strCache>
            </c:strRef>
          </c:cat>
          <c:val>
            <c:numRef>
              <c:f>'[Spesa 2021 vs 2022 automonitoraggio glicemico (2).xlsx]spesa 2021 vs 2022 (2)'!$B$5:$B$15</c:f>
              <c:numCache>
                <c:formatCode>#,##0</c:formatCode>
                <c:ptCount val="11"/>
                <c:pt idx="0">
                  <c:v>90305.26999999999</c:v>
                </c:pt>
                <c:pt idx="1">
                  <c:v>4322502.9699999401</c:v>
                </c:pt>
                <c:pt idx="2">
                  <c:v>2288377.609999842</c:v>
                </c:pt>
                <c:pt idx="3">
                  <c:v>1570008.2300000007</c:v>
                </c:pt>
                <c:pt idx="4">
                  <c:v>4227398.700000084</c:v>
                </c:pt>
                <c:pt idx="5">
                  <c:v>1262816.5299999861</c:v>
                </c:pt>
                <c:pt idx="6">
                  <c:v>969153.08999999065</c:v>
                </c:pt>
                <c:pt idx="7">
                  <c:v>2960199.2599996999</c:v>
                </c:pt>
                <c:pt idx="8">
                  <c:v>4040075.4800002114</c:v>
                </c:pt>
                <c:pt idx="9">
                  <c:v>955733.55999998935</c:v>
                </c:pt>
                <c:pt idx="10">
                  <c:v>22686570.699999738</c:v>
                </c:pt>
              </c:numCache>
            </c:numRef>
          </c:val>
          <c:smooth val="0"/>
        </c:ser>
        <c:ser>
          <c:idx val="1"/>
          <c:order val="1"/>
          <c:tx>
            <c:strRef>
              <c:f>'[Spesa 2021 vs 2022 automonitoraggio glicemico (2).xlsx]spesa 2021 vs 2022 (2)'!$C$4</c:f>
              <c:strCache>
                <c:ptCount val="1"/>
                <c:pt idx="0">
                  <c:v>Spesa 2022</c:v>
                </c:pt>
              </c:strCache>
            </c:strRef>
          </c:tx>
          <c:spPr>
            <a:ln w="28575" cap="rnd">
              <a:solidFill>
                <a:schemeClr val="accent2"/>
              </a:solidFill>
              <a:round/>
            </a:ln>
            <a:effectLst/>
          </c:spPr>
          <c:marker>
            <c:symbol val="none"/>
          </c:marker>
          <c:cat>
            <c:strRef>
              <c:f>'[Spesa 2021 vs 2022 automonitoraggio glicemico (2).xlsx]spesa 2021 vs 2022 (2)'!$A$5:$A$15</c:f>
              <c:strCache>
                <c:ptCount val="11"/>
                <c:pt idx="0">
                  <c:v>Fuori Regione</c:v>
                </c:pt>
                <c:pt idx="1">
                  <c:v>9</c:v>
                </c:pt>
                <c:pt idx="2">
                  <c:v>8</c:v>
                </c:pt>
                <c:pt idx="3">
                  <c:v>7</c:v>
                </c:pt>
                <c:pt idx="4">
                  <c:v>6</c:v>
                </c:pt>
                <c:pt idx="5">
                  <c:v>5</c:v>
                </c:pt>
                <c:pt idx="6">
                  <c:v>4</c:v>
                </c:pt>
                <c:pt idx="7">
                  <c:v>3</c:v>
                </c:pt>
                <c:pt idx="8">
                  <c:v>2</c:v>
                </c:pt>
                <c:pt idx="9">
                  <c:v>1</c:v>
                </c:pt>
                <c:pt idx="10">
                  <c:v>Totale</c:v>
                </c:pt>
              </c:strCache>
            </c:strRef>
          </c:cat>
          <c:val>
            <c:numRef>
              <c:f>'[Spesa 2021 vs 2022 automonitoraggio glicemico (2).xlsx]spesa 2021 vs 2022 (2)'!$C$5:$C$15</c:f>
              <c:numCache>
                <c:formatCode>#,##0</c:formatCode>
                <c:ptCount val="11"/>
                <c:pt idx="0">
                  <c:v>77007.752400000027</c:v>
                </c:pt>
                <c:pt idx="1">
                  <c:v>2988636.1048000916</c:v>
                </c:pt>
                <c:pt idx="2">
                  <c:v>1809530.872100052</c:v>
                </c:pt>
                <c:pt idx="3">
                  <c:v>1219837.029899966</c:v>
                </c:pt>
                <c:pt idx="4">
                  <c:v>3093333.2864001519</c:v>
                </c:pt>
                <c:pt idx="5">
                  <c:v>893057.56579998473</c:v>
                </c:pt>
                <c:pt idx="6">
                  <c:v>669805.53229999635</c:v>
                </c:pt>
                <c:pt idx="7">
                  <c:v>2338676.8394001238</c:v>
                </c:pt>
                <c:pt idx="8">
                  <c:v>3037542.2185001476</c:v>
                </c:pt>
                <c:pt idx="9">
                  <c:v>739264.28059999109</c:v>
                </c:pt>
                <c:pt idx="10">
                  <c:v>16866691.482200503</c:v>
                </c:pt>
              </c:numCache>
            </c:numRef>
          </c:val>
          <c:smooth val="0"/>
        </c:ser>
        <c:dLbls>
          <c:showLegendKey val="0"/>
          <c:showVal val="0"/>
          <c:showCatName val="0"/>
          <c:showSerName val="0"/>
          <c:showPercent val="0"/>
          <c:showBubbleSize val="0"/>
        </c:dLbls>
        <c:smooth val="0"/>
        <c:axId val="352375032"/>
        <c:axId val="352382088"/>
      </c:lineChart>
      <c:catAx>
        <c:axId val="352375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352382088"/>
        <c:crosses val="autoZero"/>
        <c:auto val="1"/>
        <c:lblAlgn val="ctr"/>
        <c:lblOffset val="100"/>
        <c:noMultiLvlLbl val="0"/>
      </c:catAx>
      <c:valAx>
        <c:axId val="3523820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3523750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494407752372457"/>
          <c:y val="4.6191957507366904E-2"/>
          <c:w val="0.67566580496031126"/>
          <c:h val="0.81743000777691366"/>
        </c:manualLayout>
      </c:layout>
      <c:barChart>
        <c:barDir val="bar"/>
        <c:grouping val="stacked"/>
        <c:varyColors val="0"/>
        <c:ser>
          <c:idx val="0"/>
          <c:order val="0"/>
          <c:tx>
            <c:strRef>
              <c:f>Foglio1!$E$12</c:f>
              <c:strCache>
                <c:ptCount val="1"/>
                <c:pt idx="0">
                  <c:v>LOTTO 1</c:v>
                </c:pt>
              </c:strCache>
            </c:strRef>
          </c:tx>
          <c:spPr>
            <a:solidFill>
              <a:schemeClr val="accent1"/>
            </a:solidFill>
            <a:ln>
              <a:noFill/>
            </a:ln>
            <a:effectLst/>
          </c:spPr>
          <c:invertIfNegative val="0"/>
          <c:cat>
            <c:strRef>
              <c:f>Foglio1!$F$11:$I$11</c:f>
              <c:strCache>
                <c:ptCount val="4"/>
                <c:pt idx="0">
                  <c:v>1° anno </c:v>
                </c:pt>
                <c:pt idx="1">
                  <c:v>2° anno </c:v>
                </c:pt>
                <c:pt idx="2">
                  <c:v>3° anno </c:v>
                </c:pt>
                <c:pt idx="3">
                  <c:v>4° anno </c:v>
                </c:pt>
              </c:strCache>
            </c:strRef>
          </c:cat>
          <c:val>
            <c:numRef>
              <c:f>Foglio1!$F$12:$I$12</c:f>
              <c:numCache>
                <c:formatCode>[$€-2]\ #,##0;[Red]\-[$€-2]\ #,##0</c:formatCode>
                <c:ptCount val="4"/>
                <c:pt idx="0">
                  <c:v>855426</c:v>
                </c:pt>
                <c:pt idx="1">
                  <c:v>769884</c:v>
                </c:pt>
                <c:pt idx="2">
                  <c:v>692895</c:v>
                </c:pt>
                <c:pt idx="3">
                  <c:v>623606</c:v>
                </c:pt>
              </c:numCache>
            </c:numRef>
          </c:val>
        </c:ser>
        <c:ser>
          <c:idx val="1"/>
          <c:order val="1"/>
          <c:tx>
            <c:strRef>
              <c:f>Foglio1!$E$13</c:f>
              <c:strCache>
                <c:ptCount val="1"/>
                <c:pt idx="0">
                  <c:v>LOTTO 2</c:v>
                </c:pt>
              </c:strCache>
            </c:strRef>
          </c:tx>
          <c:spPr>
            <a:solidFill>
              <a:schemeClr val="accent2"/>
            </a:solidFill>
            <a:ln>
              <a:noFill/>
            </a:ln>
            <a:effectLst/>
          </c:spPr>
          <c:invertIfNegative val="0"/>
          <c:cat>
            <c:strRef>
              <c:f>Foglio1!$F$11:$I$11</c:f>
              <c:strCache>
                <c:ptCount val="4"/>
                <c:pt idx="0">
                  <c:v>1° anno </c:v>
                </c:pt>
                <c:pt idx="1">
                  <c:v>2° anno </c:v>
                </c:pt>
                <c:pt idx="2">
                  <c:v>3° anno </c:v>
                </c:pt>
                <c:pt idx="3">
                  <c:v>4° anno </c:v>
                </c:pt>
              </c:strCache>
            </c:strRef>
          </c:cat>
          <c:val>
            <c:numRef>
              <c:f>Foglio1!$F$13:$I$13</c:f>
              <c:numCache>
                <c:formatCode>[$€-2]\ #,##0;[Red]\-[$€-2]\ #,##0</c:formatCode>
                <c:ptCount val="4"/>
                <c:pt idx="0">
                  <c:v>980890</c:v>
                </c:pt>
                <c:pt idx="1">
                  <c:v>1111220</c:v>
                </c:pt>
                <c:pt idx="2">
                  <c:v>1244506</c:v>
                </c:pt>
                <c:pt idx="3">
                  <c:v>1381572</c:v>
                </c:pt>
              </c:numCache>
            </c:numRef>
          </c:val>
        </c:ser>
        <c:ser>
          <c:idx val="2"/>
          <c:order val="2"/>
          <c:tx>
            <c:strRef>
              <c:f>Foglio1!$E$14</c:f>
              <c:strCache>
                <c:ptCount val="1"/>
                <c:pt idx="0">
                  <c:v>LOTTO 3</c:v>
                </c:pt>
              </c:strCache>
            </c:strRef>
          </c:tx>
          <c:spPr>
            <a:solidFill>
              <a:schemeClr val="accent3"/>
            </a:solidFill>
            <a:ln>
              <a:noFill/>
            </a:ln>
            <a:effectLst/>
          </c:spPr>
          <c:invertIfNegative val="0"/>
          <c:cat>
            <c:strRef>
              <c:f>Foglio1!$F$11:$I$11</c:f>
              <c:strCache>
                <c:ptCount val="4"/>
                <c:pt idx="0">
                  <c:v>1° anno </c:v>
                </c:pt>
                <c:pt idx="1">
                  <c:v>2° anno </c:v>
                </c:pt>
                <c:pt idx="2">
                  <c:v>3° anno </c:v>
                </c:pt>
                <c:pt idx="3">
                  <c:v>4° anno </c:v>
                </c:pt>
              </c:strCache>
            </c:strRef>
          </c:cat>
          <c:val>
            <c:numRef>
              <c:f>Foglio1!$F$14:$I$14</c:f>
              <c:numCache>
                <c:formatCode>[$€-2]\ #,##0;[Red]\-[$€-2]\ #,##0</c:formatCode>
                <c:ptCount val="4"/>
                <c:pt idx="0">
                  <c:v>958396</c:v>
                </c:pt>
                <c:pt idx="1">
                  <c:v>862557</c:v>
                </c:pt>
                <c:pt idx="2">
                  <c:v>776301</c:v>
                </c:pt>
                <c:pt idx="3">
                  <c:v>698671</c:v>
                </c:pt>
              </c:numCache>
            </c:numRef>
          </c:val>
        </c:ser>
        <c:ser>
          <c:idx val="3"/>
          <c:order val="3"/>
          <c:tx>
            <c:strRef>
              <c:f>Foglio1!$E$15</c:f>
              <c:strCache>
                <c:ptCount val="1"/>
                <c:pt idx="0">
                  <c:v>LOTTO 4</c:v>
                </c:pt>
              </c:strCache>
            </c:strRef>
          </c:tx>
          <c:spPr>
            <a:solidFill>
              <a:schemeClr val="accent4"/>
            </a:solidFill>
            <a:ln>
              <a:noFill/>
            </a:ln>
            <a:effectLst/>
          </c:spPr>
          <c:invertIfNegative val="0"/>
          <c:cat>
            <c:strRef>
              <c:f>Foglio1!$F$11:$I$11</c:f>
              <c:strCache>
                <c:ptCount val="4"/>
                <c:pt idx="0">
                  <c:v>1° anno </c:v>
                </c:pt>
                <c:pt idx="1">
                  <c:v>2° anno </c:v>
                </c:pt>
                <c:pt idx="2">
                  <c:v>3° anno </c:v>
                </c:pt>
                <c:pt idx="3">
                  <c:v>4° anno </c:v>
                </c:pt>
              </c:strCache>
            </c:strRef>
          </c:cat>
          <c:val>
            <c:numRef>
              <c:f>Foglio1!$F$15:$I$15</c:f>
              <c:numCache>
                <c:formatCode>[$€-2]\ #,##0;[Red]\-[$€-2]\ #,##0</c:formatCode>
                <c:ptCount val="4"/>
                <c:pt idx="0">
                  <c:v>2281699</c:v>
                </c:pt>
                <c:pt idx="1">
                  <c:v>2509163</c:v>
                </c:pt>
                <c:pt idx="2">
                  <c:v>2745776</c:v>
                </c:pt>
                <c:pt idx="3">
                  <c:v>2992854</c:v>
                </c:pt>
              </c:numCache>
            </c:numRef>
          </c:val>
        </c:ser>
        <c:ser>
          <c:idx val="4"/>
          <c:order val="4"/>
          <c:tx>
            <c:strRef>
              <c:f>Foglio1!$E$16</c:f>
              <c:strCache>
                <c:ptCount val="1"/>
                <c:pt idx="0">
                  <c:v>LOTTO 5</c:v>
                </c:pt>
              </c:strCache>
            </c:strRef>
          </c:tx>
          <c:spPr>
            <a:solidFill>
              <a:schemeClr val="accent5"/>
            </a:solidFill>
            <a:ln>
              <a:noFill/>
            </a:ln>
            <a:effectLst/>
          </c:spPr>
          <c:invertIfNegative val="0"/>
          <c:cat>
            <c:strRef>
              <c:f>Foglio1!$F$11:$I$11</c:f>
              <c:strCache>
                <c:ptCount val="4"/>
                <c:pt idx="0">
                  <c:v>1° anno </c:v>
                </c:pt>
                <c:pt idx="1">
                  <c:v>2° anno </c:v>
                </c:pt>
                <c:pt idx="2">
                  <c:v>3° anno </c:v>
                </c:pt>
                <c:pt idx="3">
                  <c:v>4° anno </c:v>
                </c:pt>
              </c:strCache>
            </c:strRef>
          </c:cat>
          <c:val>
            <c:numRef>
              <c:f>Foglio1!$F$16:$I$16</c:f>
              <c:numCache>
                <c:formatCode>[$€-2]\ #,##0;[Red]\-[$€-2]\ #,##0</c:formatCode>
                <c:ptCount val="4"/>
                <c:pt idx="0">
                  <c:v>8745394</c:v>
                </c:pt>
                <c:pt idx="1">
                  <c:v>10341126</c:v>
                </c:pt>
                <c:pt idx="2">
                  <c:v>12147826</c:v>
                </c:pt>
                <c:pt idx="3">
                  <c:v>14190978</c:v>
                </c:pt>
              </c:numCache>
            </c:numRef>
          </c:val>
        </c:ser>
        <c:dLbls>
          <c:showLegendKey val="0"/>
          <c:showVal val="0"/>
          <c:showCatName val="0"/>
          <c:showSerName val="0"/>
          <c:showPercent val="0"/>
          <c:showBubbleSize val="0"/>
        </c:dLbls>
        <c:gapWidth val="150"/>
        <c:overlap val="100"/>
        <c:axId val="352379344"/>
        <c:axId val="352376208"/>
      </c:barChart>
      <c:catAx>
        <c:axId val="352379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it-IT"/>
          </a:p>
        </c:txPr>
        <c:crossAx val="352376208"/>
        <c:crosses val="autoZero"/>
        <c:auto val="1"/>
        <c:lblAlgn val="ctr"/>
        <c:lblOffset val="100"/>
        <c:noMultiLvlLbl val="0"/>
      </c:catAx>
      <c:valAx>
        <c:axId val="352376208"/>
        <c:scaling>
          <c:orientation val="minMax"/>
          <c:max val="30000000"/>
          <c:min val="0"/>
        </c:scaling>
        <c:delete val="0"/>
        <c:axPos val="b"/>
        <c:majorGridlines>
          <c:spPr>
            <a:ln w="9525" cap="flat" cmpd="sng" algn="ctr">
              <a:solidFill>
                <a:schemeClr val="tx1">
                  <a:lumMod val="15000"/>
                  <a:lumOff val="85000"/>
                </a:schemeClr>
              </a:solidFill>
              <a:round/>
            </a:ln>
            <a:effectLst/>
          </c:spPr>
        </c:majorGridlines>
        <c:numFmt formatCode="[$€-2]\ #,##0;[Red]\-[$€-2]\ #,##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crossAx val="352379344"/>
        <c:crosses val="autoZero"/>
        <c:crossBetween val="between"/>
        <c:majorUnit val="20000000"/>
        <c:minorUnit val="3000000"/>
      </c:valAx>
      <c:spPr>
        <a:noFill/>
        <a:ln>
          <a:noFill/>
        </a:ln>
        <a:effectLst/>
      </c:spPr>
    </c:plotArea>
    <c:legend>
      <c:legendPos val="r"/>
      <c:layout>
        <c:manualLayout>
          <c:xMode val="edge"/>
          <c:yMode val="edge"/>
          <c:x val="0.61243381746970083"/>
          <c:y val="0.27199028150311338"/>
          <c:w val="0.29583632498544937"/>
          <c:h val="0.4812147195285180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484918357167969"/>
          <c:y val="8.0074216450703159E-2"/>
          <c:w val="0.64345966100031893"/>
          <c:h val="0.78512396154000774"/>
        </c:manualLayout>
      </c:layout>
      <c:barChart>
        <c:barDir val="bar"/>
        <c:grouping val="stacked"/>
        <c:varyColors val="0"/>
        <c:ser>
          <c:idx val="0"/>
          <c:order val="0"/>
          <c:tx>
            <c:strRef>
              <c:f>Foglio1!$E$6</c:f>
              <c:strCache>
                <c:ptCount val="1"/>
                <c:pt idx="0">
                  <c:v>LOTTO 1</c:v>
                </c:pt>
              </c:strCache>
            </c:strRef>
          </c:tx>
          <c:spPr>
            <a:solidFill>
              <a:schemeClr val="accent1"/>
            </a:solidFill>
            <a:ln>
              <a:noFill/>
            </a:ln>
            <a:effectLst/>
          </c:spPr>
          <c:invertIfNegative val="0"/>
          <c:cat>
            <c:strRef>
              <c:f>Foglio1!$F$5:$I$5</c:f>
              <c:strCache>
                <c:ptCount val="4"/>
                <c:pt idx="0">
                  <c:v> 1°anno</c:v>
                </c:pt>
                <c:pt idx="1">
                  <c:v> 2°anno</c:v>
                </c:pt>
                <c:pt idx="2">
                  <c:v> 3°anno</c:v>
                </c:pt>
                <c:pt idx="3">
                  <c:v>4°anno</c:v>
                </c:pt>
              </c:strCache>
            </c:strRef>
          </c:cat>
          <c:val>
            <c:numRef>
              <c:f>Foglio1!$F$6:$I$6</c:f>
              <c:numCache>
                <c:formatCode>0</c:formatCode>
                <c:ptCount val="4"/>
                <c:pt idx="0">
                  <c:v>165.38</c:v>
                </c:pt>
                <c:pt idx="1">
                  <c:v>148.84</c:v>
                </c:pt>
                <c:pt idx="2">
                  <c:v>133.96</c:v>
                </c:pt>
                <c:pt idx="3">
                  <c:v>120.56</c:v>
                </c:pt>
              </c:numCache>
            </c:numRef>
          </c:val>
        </c:ser>
        <c:ser>
          <c:idx val="1"/>
          <c:order val="1"/>
          <c:tx>
            <c:strRef>
              <c:f>Foglio1!$E$7</c:f>
              <c:strCache>
                <c:ptCount val="1"/>
                <c:pt idx="0">
                  <c:v>LOTTO 2</c:v>
                </c:pt>
              </c:strCache>
            </c:strRef>
          </c:tx>
          <c:spPr>
            <a:solidFill>
              <a:schemeClr val="accent2"/>
            </a:solidFill>
            <a:ln>
              <a:noFill/>
            </a:ln>
            <a:effectLst/>
          </c:spPr>
          <c:invertIfNegative val="0"/>
          <c:cat>
            <c:strRef>
              <c:f>Foglio1!$F$5:$I$5</c:f>
              <c:strCache>
                <c:ptCount val="4"/>
                <c:pt idx="0">
                  <c:v> 1°anno</c:v>
                </c:pt>
                <c:pt idx="1">
                  <c:v> 2°anno</c:v>
                </c:pt>
                <c:pt idx="2">
                  <c:v> 3°anno</c:v>
                </c:pt>
                <c:pt idx="3">
                  <c:v>4°anno</c:v>
                </c:pt>
              </c:strCache>
            </c:strRef>
          </c:cat>
          <c:val>
            <c:numRef>
              <c:f>Foglio1!$F$7:$I$7</c:f>
              <c:numCache>
                <c:formatCode>0</c:formatCode>
                <c:ptCount val="4"/>
                <c:pt idx="0">
                  <c:v>78.92</c:v>
                </c:pt>
                <c:pt idx="1">
                  <c:v>89.4</c:v>
                </c:pt>
                <c:pt idx="2">
                  <c:v>100.13</c:v>
                </c:pt>
                <c:pt idx="3">
                  <c:v>111.15</c:v>
                </c:pt>
              </c:numCache>
            </c:numRef>
          </c:val>
        </c:ser>
        <c:ser>
          <c:idx val="2"/>
          <c:order val="2"/>
          <c:tx>
            <c:strRef>
              <c:f>Foglio1!$E$8</c:f>
              <c:strCache>
                <c:ptCount val="1"/>
                <c:pt idx="0">
                  <c:v>LOTTO 3</c:v>
                </c:pt>
              </c:strCache>
            </c:strRef>
          </c:tx>
          <c:spPr>
            <a:solidFill>
              <a:schemeClr val="accent3"/>
            </a:solidFill>
            <a:ln>
              <a:noFill/>
            </a:ln>
            <a:effectLst/>
          </c:spPr>
          <c:invertIfNegative val="0"/>
          <c:cat>
            <c:strRef>
              <c:f>Foglio1!$F$5:$I$5</c:f>
              <c:strCache>
                <c:ptCount val="4"/>
                <c:pt idx="0">
                  <c:v> 1°anno</c:v>
                </c:pt>
                <c:pt idx="1">
                  <c:v> 2°anno</c:v>
                </c:pt>
                <c:pt idx="2">
                  <c:v> 3°anno</c:v>
                </c:pt>
                <c:pt idx="3">
                  <c:v>4°anno</c:v>
                </c:pt>
              </c:strCache>
            </c:strRef>
          </c:cat>
          <c:val>
            <c:numRef>
              <c:f>Foglio1!$F$8:$I$8</c:f>
              <c:numCache>
                <c:formatCode>0</c:formatCode>
                <c:ptCount val="4"/>
                <c:pt idx="0">
                  <c:v>191.84</c:v>
                </c:pt>
                <c:pt idx="1">
                  <c:v>172.66</c:v>
                </c:pt>
                <c:pt idx="2">
                  <c:v>155.38999999999999</c:v>
                </c:pt>
                <c:pt idx="3">
                  <c:v>139.85</c:v>
                </c:pt>
              </c:numCache>
            </c:numRef>
          </c:val>
        </c:ser>
        <c:ser>
          <c:idx val="3"/>
          <c:order val="3"/>
          <c:tx>
            <c:strRef>
              <c:f>Foglio1!$E$9</c:f>
              <c:strCache>
                <c:ptCount val="1"/>
                <c:pt idx="0">
                  <c:v>LOTTO 4</c:v>
                </c:pt>
              </c:strCache>
            </c:strRef>
          </c:tx>
          <c:spPr>
            <a:solidFill>
              <a:schemeClr val="accent4"/>
            </a:solidFill>
            <a:ln>
              <a:noFill/>
            </a:ln>
            <a:effectLst/>
          </c:spPr>
          <c:invertIfNegative val="0"/>
          <c:cat>
            <c:strRef>
              <c:f>Foglio1!$F$5:$I$5</c:f>
              <c:strCache>
                <c:ptCount val="4"/>
                <c:pt idx="0">
                  <c:v> 1°anno</c:v>
                </c:pt>
                <c:pt idx="1">
                  <c:v> 2°anno</c:v>
                </c:pt>
                <c:pt idx="2">
                  <c:v> 3°anno</c:v>
                </c:pt>
                <c:pt idx="3">
                  <c:v>4°anno</c:v>
                </c:pt>
              </c:strCache>
            </c:strRef>
          </c:cat>
          <c:val>
            <c:numRef>
              <c:f>Foglio1!$F$9:$I$9</c:f>
              <c:numCache>
                <c:formatCode>0</c:formatCode>
                <c:ptCount val="4"/>
                <c:pt idx="0">
                  <c:v>193.84</c:v>
                </c:pt>
                <c:pt idx="1">
                  <c:v>213.16</c:v>
                </c:pt>
                <c:pt idx="2">
                  <c:v>233.26</c:v>
                </c:pt>
                <c:pt idx="3">
                  <c:v>254.25</c:v>
                </c:pt>
              </c:numCache>
            </c:numRef>
          </c:val>
        </c:ser>
        <c:ser>
          <c:idx val="4"/>
          <c:order val="4"/>
          <c:tx>
            <c:strRef>
              <c:f>Foglio1!$E$10</c:f>
              <c:strCache>
                <c:ptCount val="1"/>
                <c:pt idx="0">
                  <c:v>LOTTO 5</c:v>
                </c:pt>
              </c:strCache>
            </c:strRef>
          </c:tx>
          <c:spPr>
            <a:solidFill>
              <a:schemeClr val="accent5"/>
            </a:solidFill>
            <a:ln>
              <a:noFill/>
            </a:ln>
            <a:effectLst/>
          </c:spPr>
          <c:invertIfNegative val="0"/>
          <c:cat>
            <c:strRef>
              <c:f>Foglio1!$F$5:$I$5</c:f>
              <c:strCache>
                <c:ptCount val="4"/>
                <c:pt idx="0">
                  <c:v> 1°anno</c:v>
                </c:pt>
                <c:pt idx="1">
                  <c:v> 2°anno</c:v>
                </c:pt>
                <c:pt idx="2">
                  <c:v> 3°anno</c:v>
                </c:pt>
                <c:pt idx="3">
                  <c:v>4°anno</c:v>
                </c:pt>
              </c:strCache>
            </c:strRef>
          </c:cat>
          <c:val>
            <c:numRef>
              <c:f>Foglio1!$F$10:$I$10</c:f>
              <c:numCache>
                <c:formatCode>0</c:formatCode>
                <c:ptCount val="4"/>
                <c:pt idx="0">
                  <c:v>770.22</c:v>
                </c:pt>
                <c:pt idx="1">
                  <c:v>910.76</c:v>
                </c:pt>
                <c:pt idx="2">
                  <c:v>1069.8800000000001</c:v>
                </c:pt>
                <c:pt idx="3">
                  <c:v>1250.6199999999999</c:v>
                </c:pt>
              </c:numCache>
            </c:numRef>
          </c:val>
        </c:ser>
        <c:dLbls>
          <c:showLegendKey val="0"/>
          <c:showVal val="0"/>
          <c:showCatName val="0"/>
          <c:showSerName val="0"/>
          <c:showPercent val="0"/>
          <c:showBubbleSize val="0"/>
        </c:dLbls>
        <c:gapWidth val="150"/>
        <c:overlap val="100"/>
        <c:axId val="352376992"/>
        <c:axId val="352377776"/>
      </c:barChart>
      <c:catAx>
        <c:axId val="352376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crossAx val="352377776"/>
        <c:crosses val="autoZero"/>
        <c:auto val="1"/>
        <c:lblAlgn val="ctr"/>
        <c:lblOffset val="100"/>
        <c:noMultiLvlLbl val="0"/>
      </c:catAx>
      <c:valAx>
        <c:axId val="35237777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crossAx val="35237699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it-IT"/>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Foglio1!$F$73</c:f>
              <c:strCache>
                <c:ptCount val="1"/>
                <c:pt idx="0">
                  <c:v>LOTTO 6</c:v>
                </c:pt>
              </c:strCache>
            </c:strRef>
          </c:tx>
          <c:spPr>
            <a:solidFill>
              <a:schemeClr val="accent1"/>
            </a:solidFill>
            <a:ln>
              <a:noFill/>
            </a:ln>
            <a:effectLst/>
          </c:spPr>
          <c:invertIfNegative val="0"/>
          <c:cat>
            <c:strRef>
              <c:f>Foglio1!$G$72:$J$72</c:f>
              <c:strCache>
                <c:ptCount val="4"/>
                <c:pt idx="0">
                  <c:v>1° anno </c:v>
                </c:pt>
                <c:pt idx="1">
                  <c:v>2° anno </c:v>
                </c:pt>
                <c:pt idx="2">
                  <c:v>3° anno </c:v>
                </c:pt>
                <c:pt idx="3">
                  <c:v>4° anno </c:v>
                </c:pt>
              </c:strCache>
            </c:strRef>
          </c:cat>
          <c:val>
            <c:numRef>
              <c:f>Foglio1!$G$73:$J$73</c:f>
              <c:numCache>
                <c:formatCode>[$€-2]\ #,##0;[Red]\-[$€-2]\ #,##0</c:formatCode>
                <c:ptCount val="4"/>
                <c:pt idx="0">
                  <c:v>3257520</c:v>
                </c:pt>
                <c:pt idx="1">
                  <c:v>3278688</c:v>
                </c:pt>
                <c:pt idx="2">
                  <c:v>3302208</c:v>
                </c:pt>
                <c:pt idx="3">
                  <c:v>3328080</c:v>
                </c:pt>
              </c:numCache>
            </c:numRef>
          </c:val>
        </c:ser>
        <c:ser>
          <c:idx val="1"/>
          <c:order val="1"/>
          <c:tx>
            <c:strRef>
              <c:f>Foglio1!$F$74</c:f>
              <c:strCache>
                <c:ptCount val="1"/>
                <c:pt idx="0">
                  <c:v>LOTTO 7</c:v>
                </c:pt>
              </c:strCache>
            </c:strRef>
          </c:tx>
          <c:spPr>
            <a:solidFill>
              <a:schemeClr val="accent2"/>
            </a:solidFill>
            <a:ln>
              <a:noFill/>
            </a:ln>
            <a:effectLst/>
          </c:spPr>
          <c:invertIfNegative val="0"/>
          <c:cat>
            <c:strRef>
              <c:f>Foglio1!$G$72:$J$72</c:f>
              <c:strCache>
                <c:ptCount val="4"/>
                <c:pt idx="0">
                  <c:v>1° anno </c:v>
                </c:pt>
                <c:pt idx="1">
                  <c:v>2° anno </c:v>
                </c:pt>
                <c:pt idx="2">
                  <c:v>3° anno </c:v>
                </c:pt>
                <c:pt idx="3">
                  <c:v>4° anno </c:v>
                </c:pt>
              </c:strCache>
            </c:strRef>
          </c:cat>
          <c:val>
            <c:numRef>
              <c:f>Foglio1!$G$74:$J$74</c:f>
              <c:numCache>
                <c:formatCode>[$€-2]\ #,##0;[Red]\-[$€-2]\ #,##0</c:formatCode>
                <c:ptCount val="4"/>
                <c:pt idx="0">
                  <c:v>1769607</c:v>
                </c:pt>
                <c:pt idx="1">
                  <c:v>1945267</c:v>
                </c:pt>
                <c:pt idx="2">
                  <c:v>2140444</c:v>
                </c:pt>
                <c:pt idx="3">
                  <c:v>2355139</c:v>
                </c:pt>
              </c:numCache>
            </c:numRef>
          </c:val>
        </c:ser>
        <c:dLbls>
          <c:showLegendKey val="0"/>
          <c:showVal val="0"/>
          <c:showCatName val="0"/>
          <c:showSerName val="0"/>
          <c:showPercent val="0"/>
          <c:showBubbleSize val="0"/>
        </c:dLbls>
        <c:gapWidth val="219"/>
        <c:overlap val="-27"/>
        <c:axId val="352380128"/>
        <c:axId val="352378168"/>
      </c:barChart>
      <c:catAx>
        <c:axId val="352380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crossAx val="352378168"/>
        <c:crosses val="autoZero"/>
        <c:auto val="1"/>
        <c:lblAlgn val="ctr"/>
        <c:lblOffset val="100"/>
        <c:noMultiLvlLbl val="0"/>
      </c:catAx>
      <c:valAx>
        <c:axId val="352378168"/>
        <c:scaling>
          <c:orientation val="minMax"/>
        </c:scaling>
        <c:delete val="0"/>
        <c:axPos val="l"/>
        <c:majorGridlines>
          <c:spPr>
            <a:ln w="9525" cap="flat" cmpd="sng" algn="ctr">
              <a:solidFill>
                <a:schemeClr val="tx1">
                  <a:lumMod val="15000"/>
                  <a:lumOff val="85000"/>
                </a:schemeClr>
              </a:solidFill>
              <a:round/>
            </a:ln>
            <a:effectLst/>
          </c:spPr>
        </c:majorGridlines>
        <c:numFmt formatCode="[$€-2]\ #,##0;[Red]\-[$€-2]\ #,##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crossAx val="352380128"/>
        <c:crosses val="autoZero"/>
        <c:crossBetween val="between"/>
      </c:valAx>
      <c:spPr>
        <a:noFill/>
        <a:ln>
          <a:noFill/>
        </a:ln>
        <a:effectLst/>
      </c:spPr>
    </c:plotArea>
    <c:legend>
      <c:legendPos val="r"/>
      <c:layout>
        <c:manualLayout>
          <c:xMode val="edge"/>
          <c:yMode val="edge"/>
          <c:x val="0.82042967448061321"/>
          <c:y val="0.43760847560147637"/>
          <c:w val="0.13078732977659693"/>
          <c:h val="0.1796534952906467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1B099F-DA57-49C2-B6C0-AB091D2A9CCA}"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it-IT"/>
        </a:p>
      </dgm:t>
    </dgm:pt>
    <dgm:pt modelId="{92C81670-3A75-4AB7-8CE2-252F7353189F}">
      <dgm:prSet phldrT="[Testo]" custT="1"/>
      <dgm:spPr>
        <a:blipFill rotWithShape="0">
          <a:blip xmlns:r="http://schemas.openxmlformats.org/officeDocument/2006/relationships" r:embed="rId1"/>
          <a:stretch>
            <a:fillRect/>
          </a:stretch>
        </a:blipFill>
      </dgm:spPr>
      <dgm:t>
        <a:bodyPr/>
        <a:lstStyle/>
        <a:p>
          <a:r>
            <a:rPr lang="it-IT" sz="1600" b="1" dirty="0" smtClean="0">
              <a:solidFill>
                <a:schemeClr val="bg1"/>
              </a:solidFill>
            </a:rPr>
            <a:t>Rete diabetologica</a:t>
          </a:r>
          <a:endParaRPr lang="it-IT" sz="1600" b="1" dirty="0">
            <a:solidFill>
              <a:schemeClr val="bg1"/>
            </a:solidFill>
          </a:endParaRPr>
        </a:p>
      </dgm:t>
    </dgm:pt>
    <dgm:pt modelId="{2921CF44-5A21-4B77-8328-D1A569D62137}" type="parTrans" cxnId="{F315E9FD-A121-444E-88C3-A133434C636D}">
      <dgm:prSet/>
      <dgm:spPr/>
      <dgm:t>
        <a:bodyPr/>
        <a:lstStyle/>
        <a:p>
          <a:endParaRPr lang="it-IT"/>
        </a:p>
      </dgm:t>
    </dgm:pt>
    <dgm:pt modelId="{94D11F22-FD96-4F5A-90C0-4C2EF7571E23}" type="sibTrans" cxnId="{F315E9FD-A121-444E-88C3-A133434C636D}">
      <dgm:prSet/>
      <dgm:spPr/>
      <dgm:t>
        <a:bodyPr/>
        <a:lstStyle/>
        <a:p>
          <a:endParaRPr lang="it-IT"/>
        </a:p>
      </dgm:t>
    </dgm:pt>
    <dgm:pt modelId="{F8773BB3-433C-4311-84F4-E5BB1EE1F8BA}">
      <dgm:prSet phldrT="[Testo]" custT="1"/>
      <dgm:spPr>
        <a:ln>
          <a:solidFill>
            <a:schemeClr val="tx2"/>
          </a:solidFill>
        </a:ln>
      </dgm:spPr>
      <dgm:t>
        <a:bodyPr/>
        <a:lstStyle/>
        <a:p>
          <a:r>
            <a:rPr lang="it-IT" sz="1400" b="1" dirty="0" smtClean="0">
              <a:solidFill>
                <a:schemeClr val="tx2"/>
              </a:solidFill>
            </a:rPr>
            <a:t>Strutture diabetologiche presenti in tutte le AS</a:t>
          </a:r>
          <a:endParaRPr lang="it-IT" sz="1400" b="1" dirty="0">
            <a:solidFill>
              <a:schemeClr val="tx2"/>
            </a:solidFill>
          </a:endParaRPr>
        </a:p>
      </dgm:t>
    </dgm:pt>
    <dgm:pt modelId="{5F3D1386-2AC0-4AE9-BD6F-1A7B52FDFD45}" type="parTrans" cxnId="{11948D21-7AC4-4C9D-8867-49F73C699BD8}">
      <dgm:prSet/>
      <dgm:spPr>
        <a:ln>
          <a:solidFill>
            <a:schemeClr val="tx2"/>
          </a:solidFill>
        </a:ln>
      </dgm:spPr>
      <dgm:t>
        <a:bodyPr/>
        <a:lstStyle/>
        <a:p>
          <a:endParaRPr lang="it-IT"/>
        </a:p>
      </dgm:t>
    </dgm:pt>
    <dgm:pt modelId="{527270A5-53D0-4A9F-8041-F583C8C49972}" type="sibTrans" cxnId="{11948D21-7AC4-4C9D-8867-49F73C699BD8}">
      <dgm:prSet/>
      <dgm:spPr/>
      <dgm:t>
        <a:bodyPr/>
        <a:lstStyle/>
        <a:p>
          <a:endParaRPr lang="it-IT"/>
        </a:p>
      </dgm:t>
    </dgm:pt>
    <dgm:pt modelId="{367750FB-0A96-40A3-9B1C-5A3A5FA05177}">
      <dgm:prSet phldrT="[Testo]" custT="1"/>
      <dgm:spPr>
        <a:solidFill>
          <a:schemeClr val="accent1"/>
        </a:solidFill>
      </dgm:spPr>
      <dgm:t>
        <a:bodyPr/>
        <a:lstStyle/>
        <a:p>
          <a:pPr rtl="0"/>
          <a:r>
            <a:rPr lang="it-IT" sz="1600" b="1" dirty="0" smtClean="0">
              <a:solidFill>
                <a:schemeClr val="bg1"/>
              </a:solidFill>
            </a:rPr>
            <a:t>Commissione diabetologica</a:t>
          </a:r>
          <a:endParaRPr lang="it-IT" sz="1600" b="1" dirty="0">
            <a:solidFill>
              <a:schemeClr val="bg1"/>
            </a:solidFill>
          </a:endParaRPr>
        </a:p>
      </dgm:t>
    </dgm:pt>
    <dgm:pt modelId="{4C8F8F0B-03BF-4FA6-A1FF-B7D4445B7CC9}" type="parTrans" cxnId="{700F443B-95BB-4CB7-B5E3-73300E42EF92}">
      <dgm:prSet/>
      <dgm:spPr/>
      <dgm:t>
        <a:bodyPr/>
        <a:lstStyle/>
        <a:p>
          <a:endParaRPr lang="it-IT"/>
        </a:p>
      </dgm:t>
    </dgm:pt>
    <dgm:pt modelId="{6142E7F5-268B-4B1B-97C0-68A03632B6E4}" type="sibTrans" cxnId="{700F443B-95BB-4CB7-B5E3-73300E42EF92}">
      <dgm:prSet/>
      <dgm:spPr/>
      <dgm:t>
        <a:bodyPr/>
        <a:lstStyle/>
        <a:p>
          <a:endParaRPr lang="it-IT"/>
        </a:p>
      </dgm:t>
    </dgm:pt>
    <dgm:pt modelId="{1B2DB6D2-09B7-4CC0-8CE5-A657B284DF68}">
      <dgm:prSet phldrT="[Testo]" custT="1"/>
      <dgm:spPr>
        <a:blipFill rotWithShape="0">
          <a:blip xmlns:r="http://schemas.openxmlformats.org/officeDocument/2006/relationships" r:embed="rId2"/>
          <a:stretch>
            <a:fillRect/>
          </a:stretch>
        </a:blipFill>
      </dgm:spPr>
      <dgm:t>
        <a:bodyPr/>
        <a:lstStyle/>
        <a:p>
          <a:endParaRPr lang="it-IT" sz="1800" b="1" dirty="0">
            <a:solidFill>
              <a:srgbClr val="002060"/>
            </a:solidFill>
          </a:endParaRPr>
        </a:p>
      </dgm:t>
    </dgm:pt>
    <dgm:pt modelId="{3462FA28-FE4C-4928-AC8B-5A5F2EFCEC3F}" type="parTrans" cxnId="{D96E01E9-5283-4191-A25F-D7C3DDD76E95}">
      <dgm:prSet/>
      <dgm:spPr/>
      <dgm:t>
        <a:bodyPr/>
        <a:lstStyle/>
        <a:p>
          <a:endParaRPr lang="it-IT"/>
        </a:p>
      </dgm:t>
    </dgm:pt>
    <dgm:pt modelId="{9008A424-B6D1-42A7-B0C0-F22FB9911DE4}" type="sibTrans" cxnId="{D96E01E9-5283-4191-A25F-D7C3DDD76E95}">
      <dgm:prSet/>
      <dgm:spPr/>
      <dgm:t>
        <a:bodyPr/>
        <a:lstStyle/>
        <a:p>
          <a:endParaRPr lang="it-IT"/>
        </a:p>
      </dgm:t>
    </dgm:pt>
    <dgm:pt modelId="{D3E6248A-1555-4A02-B6F0-D8EAC23C3FB0}">
      <dgm:prSet phldrT="[Testo]" custT="1"/>
      <dgm:spPr/>
      <dgm:t>
        <a:bodyPr/>
        <a:lstStyle/>
        <a:p>
          <a:pPr algn="l"/>
          <a:r>
            <a:rPr lang="it-IT" sz="1400" b="1" i="1" dirty="0" smtClean="0">
              <a:solidFill>
                <a:schemeClr val="tx2">
                  <a:lumMod val="75000"/>
                </a:schemeClr>
              </a:solidFill>
              <a:latin typeface="+mn-lt"/>
              <a:ea typeface="+mn-ea"/>
              <a:cs typeface="+mn-cs"/>
            </a:rPr>
            <a:t>Indicatori per il monitoraggio del PDTA:</a:t>
          </a:r>
        </a:p>
        <a:p>
          <a:pPr algn="l"/>
          <a:r>
            <a:rPr lang="it-IT" sz="1400" dirty="0" smtClean="0">
              <a:solidFill>
                <a:schemeClr val="tx2">
                  <a:lumMod val="75000"/>
                </a:schemeClr>
              </a:solidFill>
              <a:latin typeface="+mn-lt"/>
              <a:ea typeface="+mn-ea"/>
              <a:cs typeface="+mn-cs"/>
            </a:rPr>
            <a:t>Prevalenza</a:t>
          </a:r>
        </a:p>
        <a:p>
          <a:pPr algn="l"/>
          <a:r>
            <a:rPr lang="it-IT" sz="1400" b="1" dirty="0" smtClean="0">
              <a:solidFill>
                <a:schemeClr val="tx2">
                  <a:lumMod val="75000"/>
                </a:schemeClr>
              </a:solidFill>
              <a:latin typeface="+mn-lt"/>
              <a:ea typeface="+mn-ea"/>
              <a:cs typeface="+mn-cs"/>
            </a:rPr>
            <a:t>Indicatori di attività</a:t>
          </a:r>
          <a:r>
            <a:rPr lang="it-IT" sz="1400" dirty="0" smtClean="0">
              <a:solidFill>
                <a:schemeClr val="tx2">
                  <a:lumMod val="75000"/>
                </a:schemeClr>
              </a:solidFill>
              <a:latin typeface="+mn-lt"/>
              <a:ea typeface="+mn-ea"/>
              <a:cs typeface="+mn-cs"/>
            </a:rPr>
            <a:t/>
          </a:r>
          <a:br>
            <a:rPr lang="it-IT" sz="1400" dirty="0" smtClean="0">
              <a:solidFill>
                <a:schemeClr val="tx2">
                  <a:lumMod val="75000"/>
                </a:schemeClr>
              </a:solidFill>
              <a:latin typeface="+mn-lt"/>
              <a:ea typeface="+mn-ea"/>
              <a:cs typeface="+mn-cs"/>
            </a:rPr>
          </a:br>
          <a:r>
            <a:rPr lang="it-IT" sz="1400" b="1" i="1" dirty="0" smtClean="0">
              <a:solidFill>
                <a:schemeClr val="tx2">
                  <a:lumMod val="75000"/>
                </a:schemeClr>
              </a:solidFill>
              <a:latin typeface="+mn-lt"/>
              <a:ea typeface="+mn-ea"/>
              <a:cs typeface="+mn-cs"/>
            </a:rPr>
            <a:t>Indicatori per la valutazione degli esiti</a:t>
          </a:r>
        </a:p>
      </dgm:t>
    </dgm:pt>
    <dgm:pt modelId="{CAA273A8-CE2F-434B-ACC1-D1110047A80C}" type="parTrans" cxnId="{734BB6D2-03C9-400E-9639-F508573AFEA7}">
      <dgm:prSet/>
      <dgm:spPr/>
      <dgm:t>
        <a:bodyPr/>
        <a:lstStyle/>
        <a:p>
          <a:endParaRPr lang="it-IT"/>
        </a:p>
      </dgm:t>
    </dgm:pt>
    <dgm:pt modelId="{EA23EDF0-48BA-4A01-89D5-FD0142A1369E}" type="sibTrans" cxnId="{734BB6D2-03C9-400E-9639-F508573AFEA7}">
      <dgm:prSet/>
      <dgm:spPr/>
      <dgm:t>
        <a:bodyPr/>
        <a:lstStyle/>
        <a:p>
          <a:endParaRPr lang="it-IT"/>
        </a:p>
      </dgm:t>
    </dgm:pt>
    <dgm:pt modelId="{225206B3-F431-4C4C-9EE5-D26878F81AB5}">
      <dgm:prSet custT="1"/>
      <dgm:spPr>
        <a:ln>
          <a:solidFill>
            <a:schemeClr val="tx2"/>
          </a:solidFill>
        </a:ln>
      </dgm:spPr>
      <dgm:t>
        <a:bodyPr/>
        <a:lstStyle/>
        <a:p>
          <a:pPr rtl="0"/>
          <a:r>
            <a:rPr lang="it-IT" sz="1600" b="1" dirty="0" smtClean="0">
              <a:solidFill>
                <a:srgbClr val="002060"/>
              </a:solidFill>
            </a:rPr>
            <a:t>Centri regionali di riferimento </a:t>
          </a:r>
        </a:p>
      </dgm:t>
    </dgm:pt>
    <dgm:pt modelId="{9FE3B260-61D1-480C-A0AD-5BB23C64D362}" type="parTrans" cxnId="{EC74A912-3483-4BE9-998E-3A88E9C4ED9E}">
      <dgm:prSet/>
      <dgm:spPr>
        <a:ln>
          <a:solidFill>
            <a:schemeClr val="tx2"/>
          </a:solidFill>
        </a:ln>
      </dgm:spPr>
      <dgm:t>
        <a:bodyPr/>
        <a:lstStyle/>
        <a:p>
          <a:endParaRPr lang="it-IT"/>
        </a:p>
      </dgm:t>
    </dgm:pt>
    <dgm:pt modelId="{2FD3689E-AD25-4016-BBC8-403A2DC6EF8A}" type="sibTrans" cxnId="{EC74A912-3483-4BE9-998E-3A88E9C4ED9E}">
      <dgm:prSet/>
      <dgm:spPr/>
      <dgm:t>
        <a:bodyPr/>
        <a:lstStyle/>
        <a:p>
          <a:endParaRPr lang="it-IT"/>
        </a:p>
      </dgm:t>
    </dgm:pt>
    <dgm:pt modelId="{ADB5CE1C-6CE0-4B98-A55C-957A7B3AF112}">
      <dgm:prSet phldrT="[Testo]" custT="1"/>
      <dgm:spPr>
        <a:solidFill>
          <a:schemeClr val="accent1"/>
        </a:solidFill>
      </dgm:spPr>
      <dgm:t>
        <a:bodyPr/>
        <a:lstStyle/>
        <a:p>
          <a:r>
            <a:rPr lang="it-IT" sz="1600" b="1" dirty="0" smtClean="0">
              <a:solidFill>
                <a:schemeClr val="bg1"/>
              </a:solidFill>
            </a:rPr>
            <a:t>Commissione farmaci</a:t>
          </a:r>
          <a:endParaRPr lang="it-IT" sz="1600" b="1" dirty="0">
            <a:solidFill>
              <a:schemeClr val="bg1"/>
            </a:solidFill>
          </a:endParaRPr>
        </a:p>
      </dgm:t>
    </dgm:pt>
    <dgm:pt modelId="{C571C8F1-34E1-49C9-8611-3C483B24DA7F}" type="parTrans" cxnId="{29366D80-DAB9-4875-BB97-FA781FD58A86}">
      <dgm:prSet/>
      <dgm:spPr/>
      <dgm:t>
        <a:bodyPr/>
        <a:lstStyle/>
        <a:p>
          <a:endParaRPr lang="it-IT"/>
        </a:p>
      </dgm:t>
    </dgm:pt>
    <dgm:pt modelId="{2F122A3B-04B1-429E-9F30-ED8451669E7B}" type="sibTrans" cxnId="{29366D80-DAB9-4875-BB97-FA781FD58A86}">
      <dgm:prSet/>
      <dgm:spPr/>
      <dgm:t>
        <a:bodyPr/>
        <a:lstStyle/>
        <a:p>
          <a:endParaRPr lang="it-IT"/>
        </a:p>
      </dgm:t>
    </dgm:pt>
    <dgm:pt modelId="{754C9F56-C210-4AB6-B45C-7BE9CA474977}">
      <dgm:prSet phldrT="[Testo]" custT="1"/>
      <dgm:spPr>
        <a:solidFill>
          <a:schemeClr val="accent1"/>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1600" b="1" dirty="0" smtClean="0">
              <a:solidFill>
                <a:schemeClr val="bg1"/>
              </a:solidFill>
            </a:rPr>
            <a:t>Tavolo tecnico </a:t>
          </a:r>
        </a:p>
        <a:p>
          <a:pPr marL="0" marR="0" lvl="0" indent="0" defTabSz="914400" eaLnBrk="1" fontAlgn="auto" latinLnBrk="0" hangingPunct="1">
            <a:lnSpc>
              <a:spcPct val="100000"/>
            </a:lnSpc>
            <a:spcBef>
              <a:spcPts val="0"/>
            </a:spcBef>
            <a:spcAft>
              <a:spcPts val="0"/>
            </a:spcAft>
            <a:buClrTx/>
            <a:buSzTx/>
            <a:buFontTx/>
            <a:buNone/>
            <a:tabLst/>
            <a:defRPr/>
          </a:pPr>
          <a:r>
            <a:rPr lang="it-IT" sz="1600" b="1" dirty="0" smtClean="0">
              <a:solidFill>
                <a:schemeClr val="bg1"/>
              </a:solidFill>
            </a:rPr>
            <a:t>AIR diabete</a:t>
          </a:r>
        </a:p>
      </dgm:t>
    </dgm:pt>
    <dgm:pt modelId="{34125721-E8E0-4242-9BC9-11ACDBB5D2E7}" type="parTrans" cxnId="{5F1AA0E4-3EEB-493D-8001-2EFA2686BD92}">
      <dgm:prSet/>
      <dgm:spPr/>
      <dgm:t>
        <a:bodyPr/>
        <a:lstStyle/>
        <a:p>
          <a:endParaRPr lang="it-IT"/>
        </a:p>
      </dgm:t>
    </dgm:pt>
    <dgm:pt modelId="{4D9CF1F7-2F01-4B69-BA38-DABB24182EFF}" type="sibTrans" cxnId="{5F1AA0E4-3EEB-493D-8001-2EFA2686BD92}">
      <dgm:prSet/>
      <dgm:spPr/>
      <dgm:t>
        <a:bodyPr/>
        <a:lstStyle/>
        <a:p>
          <a:endParaRPr lang="it-IT"/>
        </a:p>
      </dgm:t>
    </dgm:pt>
    <dgm:pt modelId="{A60F6F09-770D-44BD-B45E-4F10880AB8AA}">
      <dgm:prSet/>
      <dgm:spPr/>
      <dgm:t>
        <a:bodyPr/>
        <a:lstStyle/>
        <a:p>
          <a:pPr rtl="0"/>
          <a:r>
            <a:rPr lang="it-IT" b="1" smtClean="0">
              <a:solidFill>
                <a:srgbClr val="002060"/>
              </a:solidFill>
            </a:rPr>
            <a:t>Linee di indirizzo</a:t>
          </a:r>
          <a:endParaRPr lang="it-IT" b="1" dirty="0" smtClean="0">
            <a:solidFill>
              <a:srgbClr val="002060"/>
            </a:solidFill>
          </a:endParaRPr>
        </a:p>
      </dgm:t>
    </dgm:pt>
    <dgm:pt modelId="{A02562F2-B0FB-4473-96D2-81B698B5413B}" type="parTrans" cxnId="{4C8F4C29-DC02-4197-A511-4220BB510971}">
      <dgm:prSet/>
      <dgm:spPr/>
      <dgm:t>
        <a:bodyPr/>
        <a:lstStyle/>
        <a:p>
          <a:endParaRPr lang="it-IT"/>
        </a:p>
      </dgm:t>
    </dgm:pt>
    <dgm:pt modelId="{D95183B7-5BC2-4385-9E23-A83F2E1D36B4}" type="sibTrans" cxnId="{4C8F4C29-DC02-4197-A511-4220BB510971}">
      <dgm:prSet/>
      <dgm:spPr/>
      <dgm:t>
        <a:bodyPr/>
        <a:lstStyle/>
        <a:p>
          <a:endParaRPr lang="it-IT"/>
        </a:p>
      </dgm:t>
    </dgm:pt>
    <dgm:pt modelId="{ECDA4AD8-3F62-42E9-B8C2-D06B32FB0BFA}">
      <dgm:prSet phldrT="[Testo]"/>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it-IT" b="1" smtClean="0">
              <a:solidFill>
                <a:srgbClr val="002060"/>
              </a:solidFill>
            </a:rPr>
            <a:t>Centri autorizzati alla prescrizione</a:t>
          </a:r>
          <a:endParaRPr lang="it-IT" b="1" dirty="0" smtClean="0">
            <a:solidFill>
              <a:srgbClr val="002060"/>
            </a:solidFill>
          </a:endParaRPr>
        </a:p>
      </dgm:t>
    </dgm:pt>
    <dgm:pt modelId="{F1ACF8C9-61BA-4316-A438-2DA85AA4FC87}" type="parTrans" cxnId="{DF8A6235-D043-43BB-831D-BA44C7BD02EC}">
      <dgm:prSet/>
      <dgm:spPr/>
      <dgm:t>
        <a:bodyPr/>
        <a:lstStyle/>
        <a:p>
          <a:endParaRPr lang="it-IT"/>
        </a:p>
      </dgm:t>
    </dgm:pt>
    <dgm:pt modelId="{C8591255-9F73-4DEC-893E-5D10BBF0F182}" type="sibTrans" cxnId="{DF8A6235-D043-43BB-831D-BA44C7BD02EC}">
      <dgm:prSet/>
      <dgm:spPr/>
      <dgm:t>
        <a:bodyPr/>
        <a:lstStyle/>
        <a:p>
          <a:endParaRPr lang="it-IT"/>
        </a:p>
      </dgm:t>
    </dgm:pt>
    <dgm:pt modelId="{5E44FC54-35D5-4820-BD39-7A78752EF13A}">
      <dgm:prSet/>
      <dgm:spPr/>
      <dgm:t>
        <a:bodyPr/>
        <a:lstStyle/>
        <a:p>
          <a:pPr rtl="0"/>
          <a:r>
            <a:rPr lang="it-IT" b="1" dirty="0" smtClean="0">
              <a:solidFill>
                <a:srgbClr val="002060"/>
              </a:solidFill>
            </a:rPr>
            <a:t>Linee di indirizzo</a:t>
          </a:r>
        </a:p>
      </dgm:t>
    </dgm:pt>
    <dgm:pt modelId="{204956AE-0483-495C-9C25-8417A7B9DC4B}" type="parTrans" cxnId="{DD050E55-FF8C-4AC4-A7CB-5670B733479E}">
      <dgm:prSet/>
      <dgm:spPr/>
      <dgm:t>
        <a:bodyPr/>
        <a:lstStyle/>
        <a:p>
          <a:endParaRPr lang="it-IT"/>
        </a:p>
      </dgm:t>
    </dgm:pt>
    <dgm:pt modelId="{B0968687-0E59-4458-8F38-A46325F25613}" type="sibTrans" cxnId="{DD050E55-FF8C-4AC4-A7CB-5670B733479E}">
      <dgm:prSet/>
      <dgm:spPr/>
      <dgm:t>
        <a:bodyPr/>
        <a:lstStyle/>
        <a:p>
          <a:endParaRPr lang="it-IT"/>
        </a:p>
      </dgm:t>
    </dgm:pt>
    <dgm:pt modelId="{938D01E2-BAF1-4C0B-87FD-DAB0FD89523F}">
      <dgm:prSet/>
      <dgm:spPr/>
      <dgm:t>
        <a:bodyPr/>
        <a:lstStyle/>
        <a:p>
          <a:r>
            <a:rPr lang="it-IT" b="1" smtClean="0">
              <a:solidFill>
                <a:srgbClr val="002060"/>
              </a:solidFill>
            </a:rPr>
            <a:t>Centri autorizzati alla prescrizione</a:t>
          </a:r>
          <a:endParaRPr lang="it-IT" b="1" dirty="0" smtClean="0">
            <a:solidFill>
              <a:srgbClr val="002060"/>
            </a:solidFill>
          </a:endParaRPr>
        </a:p>
      </dgm:t>
    </dgm:pt>
    <dgm:pt modelId="{A055F74D-C1F0-402E-B113-C4A1A8D78B80}" type="parTrans" cxnId="{062E2685-A1B6-4463-AD95-910730BFBCA0}">
      <dgm:prSet/>
      <dgm:spPr/>
      <dgm:t>
        <a:bodyPr/>
        <a:lstStyle/>
        <a:p>
          <a:endParaRPr lang="it-IT"/>
        </a:p>
      </dgm:t>
    </dgm:pt>
    <dgm:pt modelId="{39010710-3F61-42CF-8807-605520665535}" type="sibTrans" cxnId="{062E2685-A1B6-4463-AD95-910730BFBCA0}">
      <dgm:prSet/>
      <dgm:spPr/>
      <dgm:t>
        <a:bodyPr/>
        <a:lstStyle/>
        <a:p>
          <a:endParaRPr lang="it-IT"/>
        </a:p>
      </dgm:t>
    </dgm:pt>
    <dgm:pt modelId="{6D9E31AD-B6DB-4DD9-B412-DEA351A8FB1A}">
      <dgm:prSet/>
      <dgm:spPr/>
      <dgm:t>
        <a:bodyPr/>
        <a:lstStyle/>
        <a:p>
          <a:r>
            <a:rPr lang="it-IT" b="1" dirty="0" smtClean="0">
              <a:solidFill>
                <a:schemeClr val="tx2"/>
              </a:solidFill>
            </a:rPr>
            <a:t>MMG/PLS</a:t>
          </a:r>
        </a:p>
      </dgm:t>
    </dgm:pt>
    <dgm:pt modelId="{5908D7A4-952B-4ACC-817B-07BEA31A5D3F}" type="parTrans" cxnId="{FF1C3ABE-F99B-4260-A255-B1023D71B340}">
      <dgm:prSet/>
      <dgm:spPr/>
      <dgm:t>
        <a:bodyPr/>
        <a:lstStyle/>
        <a:p>
          <a:endParaRPr lang="it-IT"/>
        </a:p>
      </dgm:t>
    </dgm:pt>
    <dgm:pt modelId="{3F941DA1-ABB8-40D5-8A59-A9FB9601875D}" type="sibTrans" cxnId="{FF1C3ABE-F99B-4260-A255-B1023D71B340}">
      <dgm:prSet/>
      <dgm:spPr/>
      <dgm:t>
        <a:bodyPr/>
        <a:lstStyle/>
        <a:p>
          <a:endParaRPr lang="it-IT"/>
        </a:p>
      </dgm:t>
    </dgm:pt>
    <dgm:pt modelId="{DEE3B58F-0207-43A0-91FE-9D04FB1523C9}">
      <dgm:prSet/>
      <dgm:spPr/>
      <dgm:t>
        <a:bodyPr/>
        <a:lstStyle/>
        <a:p>
          <a:endParaRPr lang="it-IT"/>
        </a:p>
      </dgm:t>
    </dgm:pt>
    <dgm:pt modelId="{DD8A8A1E-FBD6-4372-A8BA-BD204CAD4B50}" type="parTrans" cxnId="{1CFF9D27-0B7B-4EC9-A098-5BC45330F0D4}">
      <dgm:prSet/>
      <dgm:spPr/>
      <dgm:t>
        <a:bodyPr/>
        <a:lstStyle/>
        <a:p>
          <a:endParaRPr lang="it-IT"/>
        </a:p>
      </dgm:t>
    </dgm:pt>
    <dgm:pt modelId="{5F31F79A-D82D-4346-935E-0A963BD0F959}" type="sibTrans" cxnId="{1CFF9D27-0B7B-4EC9-A098-5BC45330F0D4}">
      <dgm:prSet/>
      <dgm:spPr/>
      <dgm:t>
        <a:bodyPr/>
        <a:lstStyle/>
        <a:p>
          <a:endParaRPr lang="it-IT"/>
        </a:p>
      </dgm:t>
    </dgm:pt>
    <dgm:pt modelId="{32EBA68B-1626-44C5-8CB9-706BE4DD0FF6}">
      <dgm:prSet/>
      <dgm:spPr>
        <a:blipFill rotWithShape="0">
          <a:blip xmlns:r="http://schemas.openxmlformats.org/officeDocument/2006/relationships" r:embed="rId3"/>
          <a:stretch>
            <a:fillRect/>
          </a:stretch>
        </a:blipFill>
      </dgm:spPr>
      <dgm:t>
        <a:bodyPr/>
        <a:lstStyle/>
        <a:p>
          <a:endParaRPr lang="it-IT"/>
        </a:p>
      </dgm:t>
    </dgm:pt>
    <dgm:pt modelId="{041D984A-AC22-4AF7-A9B4-620F780BB47A}" type="parTrans" cxnId="{C56CCC38-383C-4C92-82BA-C82A5AC8001F}">
      <dgm:prSet/>
      <dgm:spPr/>
      <dgm:t>
        <a:bodyPr/>
        <a:lstStyle/>
        <a:p>
          <a:endParaRPr lang="it-IT"/>
        </a:p>
      </dgm:t>
    </dgm:pt>
    <dgm:pt modelId="{3158D3DE-BC59-4935-9500-FBDBCD48A037}" type="sibTrans" cxnId="{C56CCC38-383C-4C92-82BA-C82A5AC8001F}">
      <dgm:prSet/>
      <dgm:spPr/>
      <dgm:t>
        <a:bodyPr/>
        <a:lstStyle/>
        <a:p>
          <a:endParaRPr lang="it-IT"/>
        </a:p>
      </dgm:t>
    </dgm:pt>
    <dgm:pt modelId="{76F7E0E8-9A57-438A-AB9E-8B5D290C3CC1}" type="pres">
      <dgm:prSet presAssocID="{091B099F-DA57-49C2-B6C0-AB091D2A9CCA}" presName="diagram" presStyleCnt="0">
        <dgm:presLayoutVars>
          <dgm:chPref val="1"/>
          <dgm:dir/>
          <dgm:animOne val="branch"/>
          <dgm:animLvl val="lvl"/>
          <dgm:resizeHandles/>
        </dgm:presLayoutVars>
      </dgm:prSet>
      <dgm:spPr/>
      <dgm:t>
        <a:bodyPr/>
        <a:lstStyle/>
        <a:p>
          <a:endParaRPr lang="it-IT"/>
        </a:p>
      </dgm:t>
    </dgm:pt>
    <dgm:pt modelId="{2B308F88-F712-46CE-86E8-09570CF7719B}" type="pres">
      <dgm:prSet presAssocID="{92C81670-3A75-4AB7-8CE2-252F7353189F}" presName="root" presStyleCnt="0"/>
      <dgm:spPr/>
      <dgm:t>
        <a:bodyPr/>
        <a:lstStyle/>
        <a:p>
          <a:endParaRPr lang="it-IT"/>
        </a:p>
      </dgm:t>
    </dgm:pt>
    <dgm:pt modelId="{21F833F4-568F-4229-946B-A99D13600566}" type="pres">
      <dgm:prSet presAssocID="{92C81670-3A75-4AB7-8CE2-252F7353189F}" presName="rootComposite" presStyleCnt="0"/>
      <dgm:spPr/>
      <dgm:t>
        <a:bodyPr/>
        <a:lstStyle/>
        <a:p>
          <a:endParaRPr lang="it-IT"/>
        </a:p>
      </dgm:t>
    </dgm:pt>
    <dgm:pt modelId="{9E057973-6488-4BEE-B59D-982A3B5E6028}" type="pres">
      <dgm:prSet presAssocID="{92C81670-3A75-4AB7-8CE2-252F7353189F}" presName="rootText" presStyleLbl="node1" presStyleIdx="0" presStyleCnt="4"/>
      <dgm:spPr/>
      <dgm:t>
        <a:bodyPr/>
        <a:lstStyle/>
        <a:p>
          <a:endParaRPr lang="it-IT"/>
        </a:p>
      </dgm:t>
    </dgm:pt>
    <dgm:pt modelId="{E442F604-4AA4-42AC-9F9A-4169C9B59C47}" type="pres">
      <dgm:prSet presAssocID="{92C81670-3A75-4AB7-8CE2-252F7353189F}" presName="rootConnector" presStyleLbl="node1" presStyleIdx="0" presStyleCnt="4"/>
      <dgm:spPr/>
      <dgm:t>
        <a:bodyPr/>
        <a:lstStyle/>
        <a:p>
          <a:endParaRPr lang="it-IT"/>
        </a:p>
      </dgm:t>
    </dgm:pt>
    <dgm:pt modelId="{8A2F961A-D989-498F-82F6-C2C057BEEE0F}" type="pres">
      <dgm:prSet presAssocID="{92C81670-3A75-4AB7-8CE2-252F7353189F}" presName="childShape" presStyleCnt="0"/>
      <dgm:spPr/>
      <dgm:t>
        <a:bodyPr/>
        <a:lstStyle/>
        <a:p>
          <a:endParaRPr lang="it-IT"/>
        </a:p>
      </dgm:t>
    </dgm:pt>
    <dgm:pt modelId="{B31AB3A5-2061-42A9-B6A7-A42BE0C5B68A}" type="pres">
      <dgm:prSet presAssocID="{9FE3B260-61D1-480C-A0AD-5BB23C64D362}" presName="Name13" presStyleLbl="parChTrans1D2" presStyleIdx="0" presStyleCnt="11"/>
      <dgm:spPr/>
      <dgm:t>
        <a:bodyPr/>
        <a:lstStyle/>
        <a:p>
          <a:endParaRPr lang="it-IT"/>
        </a:p>
      </dgm:t>
    </dgm:pt>
    <dgm:pt modelId="{49C6A429-2D80-422D-9D7C-6015B9DE3C34}" type="pres">
      <dgm:prSet presAssocID="{225206B3-F431-4C4C-9EE5-D26878F81AB5}" presName="childText" presStyleLbl="bgAcc1" presStyleIdx="0" presStyleCnt="11">
        <dgm:presLayoutVars>
          <dgm:bulletEnabled val="1"/>
        </dgm:presLayoutVars>
      </dgm:prSet>
      <dgm:spPr/>
      <dgm:t>
        <a:bodyPr/>
        <a:lstStyle/>
        <a:p>
          <a:endParaRPr lang="it-IT"/>
        </a:p>
      </dgm:t>
    </dgm:pt>
    <dgm:pt modelId="{409F7881-2C9B-4546-8920-ED2D29F524E5}" type="pres">
      <dgm:prSet presAssocID="{5F3D1386-2AC0-4AE9-BD6F-1A7B52FDFD45}" presName="Name13" presStyleLbl="parChTrans1D2" presStyleIdx="1" presStyleCnt="11"/>
      <dgm:spPr/>
      <dgm:t>
        <a:bodyPr/>
        <a:lstStyle/>
        <a:p>
          <a:endParaRPr lang="it-IT"/>
        </a:p>
      </dgm:t>
    </dgm:pt>
    <dgm:pt modelId="{6DF2D34E-B796-40F5-B32C-3FD5C062DDFD}" type="pres">
      <dgm:prSet presAssocID="{F8773BB3-433C-4311-84F4-E5BB1EE1F8BA}" presName="childText" presStyleLbl="bgAcc1" presStyleIdx="1" presStyleCnt="11">
        <dgm:presLayoutVars>
          <dgm:bulletEnabled val="1"/>
        </dgm:presLayoutVars>
      </dgm:prSet>
      <dgm:spPr/>
      <dgm:t>
        <a:bodyPr/>
        <a:lstStyle/>
        <a:p>
          <a:endParaRPr lang="it-IT"/>
        </a:p>
      </dgm:t>
    </dgm:pt>
    <dgm:pt modelId="{F4B276CD-8658-4029-BC16-E524DD344A51}" type="pres">
      <dgm:prSet presAssocID="{5908D7A4-952B-4ACC-817B-07BEA31A5D3F}" presName="Name13" presStyleLbl="parChTrans1D2" presStyleIdx="2" presStyleCnt="11"/>
      <dgm:spPr/>
      <dgm:t>
        <a:bodyPr/>
        <a:lstStyle/>
        <a:p>
          <a:endParaRPr lang="it-IT"/>
        </a:p>
      </dgm:t>
    </dgm:pt>
    <dgm:pt modelId="{3161A1A6-C65B-4C31-B8D9-94BA4F2647E8}" type="pres">
      <dgm:prSet presAssocID="{6D9E31AD-B6DB-4DD9-B412-DEA351A8FB1A}" presName="childText" presStyleLbl="bgAcc1" presStyleIdx="2" presStyleCnt="11">
        <dgm:presLayoutVars>
          <dgm:bulletEnabled val="1"/>
        </dgm:presLayoutVars>
      </dgm:prSet>
      <dgm:spPr/>
      <dgm:t>
        <a:bodyPr/>
        <a:lstStyle/>
        <a:p>
          <a:endParaRPr lang="it-IT"/>
        </a:p>
      </dgm:t>
    </dgm:pt>
    <dgm:pt modelId="{A3ACAC2C-650A-498B-BDF2-EA697683175F}" type="pres">
      <dgm:prSet presAssocID="{367750FB-0A96-40A3-9B1C-5A3A5FA05177}" presName="root" presStyleCnt="0"/>
      <dgm:spPr/>
      <dgm:t>
        <a:bodyPr/>
        <a:lstStyle/>
        <a:p>
          <a:endParaRPr lang="it-IT"/>
        </a:p>
      </dgm:t>
    </dgm:pt>
    <dgm:pt modelId="{5CFA9494-82A0-4B1B-9EDA-C4C5D8474CE3}" type="pres">
      <dgm:prSet presAssocID="{367750FB-0A96-40A3-9B1C-5A3A5FA05177}" presName="rootComposite" presStyleCnt="0"/>
      <dgm:spPr/>
      <dgm:t>
        <a:bodyPr/>
        <a:lstStyle/>
        <a:p>
          <a:endParaRPr lang="it-IT"/>
        </a:p>
      </dgm:t>
    </dgm:pt>
    <dgm:pt modelId="{E0C12F62-0C32-40D7-A43B-8D180EB58AA8}" type="pres">
      <dgm:prSet presAssocID="{367750FB-0A96-40A3-9B1C-5A3A5FA05177}" presName="rootText" presStyleLbl="node1" presStyleIdx="1" presStyleCnt="4"/>
      <dgm:spPr/>
      <dgm:t>
        <a:bodyPr/>
        <a:lstStyle/>
        <a:p>
          <a:endParaRPr lang="it-IT"/>
        </a:p>
      </dgm:t>
    </dgm:pt>
    <dgm:pt modelId="{C64F6F65-FEFD-40D1-BE05-DB07D1FBC90B}" type="pres">
      <dgm:prSet presAssocID="{367750FB-0A96-40A3-9B1C-5A3A5FA05177}" presName="rootConnector" presStyleLbl="node1" presStyleIdx="1" presStyleCnt="4"/>
      <dgm:spPr/>
      <dgm:t>
        <a:bodyPr/>
        <a:lstStyle/>
        <a:p>
          <a:endParaRPr lang="it-IT"/>
        </a:p>
      </dgm:t>
    </dgm:pt>
    <dgm:pt modelId="{6D1E4F3E-399A-44E0-8E28-428B8769E179}" type="pres">
      <dgm:prSet presAssocID="{367750FB-0A96-40A3-9B1C-5A3A5FA05177}" presName="childShape" presStyleCnt="0"/>
      <dgm:spPr/>
      <dgm:t>
        <a:bodyPr/>
        <a:lstStyle/>
        <a:p>
          <a:endParaRPr lang="it-IT"/>
        </a:p>
      </dgm:t>
    </dgm:pt>
    <dgm:pt modelId="{8CAE8328-09EA-4D7A-97FC-DCD88A6EEF63}" type="pres">
      <dgm:prSet presAssocID="{3462FA28-FE4C-4928-AC8B-5A5F2EFCEC3F}" presName="Name13" presStyleLbl="parChTrans1D2" presStyleIdx="3" presStyleCnt="11"/>
      <dgm:spPr/>
      <dgm:t>
        <a:bodyPr/>
        <a:lstStyle/>
        <a:p>
          <a:endParaRPr lang="it-IT"/>
        </a:p>
      </dgm:t>
    </dgm:pt>
    <dgm:pt modelId="{D4F6CF3A-2E8A-4E34-9BB1-67C302191585}" type="pres">
      <dgm:prSet presAssocID="{1B2DB6D2-09B7-4CC0-8CE5-A657B284DF68}" presName="childText" presStyleLbl="bgAcc1" presStyleIdx="3" presStyleCnt="11" custScaleX="111486">
        <dgm:presLayoutVars>
          <dgm:bulletEnabled val="1"/>
        </dgm:presLayoutVars>
      </dgm:prSet>
      <dgm:spPr/>
      <dgm:t>
        <a:bodyPr/>
        <a:lstStyle/>
        <a:p>
          <a:endParaRPr lang="it-IT"/>
        </a:p>
      </dgm:t>
    </dgm:pt>
    <dgm:pt modelId="{8B30000B-A341-41CF-8C26-FFB11E9F3EC5}" type="pres">
      <dgm:prSet presAssocID="{CAA273A8-CE2F-434B-ACC1-D1110047A80C}" presName="Name13" presStyleLbl="parChTrans1D2" presStyleIdx="4" presStyleCnt="11"/>
      <dgm:spPr/>
      <dgm:t>
        <a:bodyPr/>
        <a:lstStyle/>
        <a:p>
          <a:endParaRPr lang="it-IT"/>
        </a:p>
      </dgm:t>
    </dgm:pt>
    <dgm:pt modelId="{A06ACE03-03C0-4C85-B312-A4C250EAC7A8}" type="pres">
      <dgm:prSet presAssocID="{D3E6248A-1555-4A02-B6F0-D8EAC23C3FB0}" presName="childText" presStyleLbl="bgAcc1" presStyleIdx="4" presStyleCnt="11" custScaleX="112226" custScaleY="264595">
        <dgm:presLayoutVars>
          <dgm:bulletEnabled val="1"/>
        </dgm:presLayoutVars>
      </dgm:prSet>
      <dgm:spPr/>
      <dgm:t>
        <a:bodyPr/>
        <a:lstStyle/>
        <a:p>
          <a:endParaRPr lang="it-IT"/>
        </a:p>
      </dgm:t>
    </dgm:pt>
    <dgm:pt modelId="{426999DE-B159-4AF2-A99F-0C7D685DE537}" type="pres">
      <dgm:prSet presAssocID="{ADB5CE1C-6CE0-4B98-A55C-957A7B3AF112}" presName="root" presStyleCnt="0"/>
      <dgm:spPr/>
      <dgm:t>
        <a:bodyPr/>
        <a:lstStyle/>
        <a:p>
          <a:endParaRPr lang="it-IT"/>
        </a:p>
      </dgm:t>
    </dgm:pt>
    <dgm:pt modelId="{AD4F6B92-58F2-4226-9288-7A35A0F1DE5E}" type="pres">
      <dgm:prSet presAssocID="{ADB5CE1C-6CE0-4B98-A55C-957A7B3AF112}" presName="rootComposite" presStyleCnt="0"/>
      <dgm:spPr/>
      <dgm:t>
        <a:bodyPr/>
        <a:lstStyle/>
        <a:p>
          <a:endParaRPr lang="it-IT"/>
        </a:p>
      </dgm:t>
    </dgm:pt>
    <dgm:pt modelId="{DA6716D3-76C2-41AA-A03F-127245F1DAFF}" type="pres">
      <dgm:prSet presAssocID="{ADB5CE1C-6CE0-4B98-A55C-957A7B3AF112}" presName="rootText" presStyleLbl="node1" presStyleIdx="2" presStyleCnt="4"/>
      <dgm:spPr/>
      <dgm:t>
        <a:bodyPr/>
        <a:lstStyle/>
        <a:p>
          <a:endParaRPr lang="it-IT"/>
        </a:p>
      </dgm:t>
    </dgm:pt>
    <dgm:pt modelId="{AF78672C-82FF-40D3-9C5F-A157131E015D}" type="pres">
      <dgm:prSet presAssocID="{ADB5CE1C-6CE0-4B98-A55C-957A7B3AF112}" presName="rootConnector" presStyleLbl="node1" presStyleIdx="2" presStyleCnt="4"/>
      <dgm:spPr/>
      <dgm:t>
        <a:bodyPr/>
        <a:lstStyle/>
        <a:p>
          <a:endParaRPr lang="it-IT"/>
        </a:p>
      </dgm:t>
    </dgm:pt>
    <dgm:pt modelId="{AA900B23-12CC-44B8-96ED-8685DB8BC4A7}" type="pres">
      <dgm:prSet presAssocID="{ADB5CE1C-6CE0-4B98-A55C-957A7B3AF112}" presName="childShape" presStyleCnt="0"/>
      <dgm:spPr/>
      <dgm:t>
        <a:bodyPr/>
        <a:lstStyle/>
        <a:p>
          <a:endParaRPr lang="it-IT"/>
        </a:p>
      </dgm:t>
    </dgm:pt>
    <dgm:pt modelId="{784636EF-EF9E-4831-A457-50A595FD7E90}" type="pres">
      <dgm:prSet presAssocID="{DD8A8A1E-FBD6-4372-A8BA-BD204CAD4B50}" presName="Name13" presStyleLbl="parChTrans1D2" presStyleIdx="5" presStyleCnt="11"/>
      <dgm:spPr/>
      <dgm:t>
        <a:bodyPr/>
        <a:lstStyle/>
        <a:p>
          <a:endParaRPr lang="it-IT"/>
        </a:p>
      </dgm:t>
    </dgm:pt>
    <dgm:pt modelId="{07D54306-0E73-42E0-8B5D-D119AC3C4D5D}" type="pres">
      <dgm:prSet presAssocID="{DEE3B58F-0207-43A0-91FE-9D04FB1523C9}" presName="childText" presStyleLbl="bgAcc1" presStyleIdx="5" presStyleCnt="11">
        <dgm:presLayoutVars>
          <dgm:bulletEnabled val="1"/>
        </dgm:presLayoutVars>
      </dgm:prSet>
      <dgm:spPr/>
      <dgm:t>
        <a:bodyPr/>
        <a:lstStyle/>
        <a:p>
          <a:endParaRPr lang="it-IT"/>
        </a:p>
      </dgm:t>
    </dgm:pt>
    <dgm:pt modelId="{00698302-81DD-4B0C-AF4A-E284995C0133}" type="pres">
      <dgm:prSet presAssocID="{204956AE-0483-495C-9C25-8417A7B9DC4B}" presName="Name13" presStyleLbl="parChTrans1D2" presStyleIdx="6" presStyleCnt="11"/>
      <dgm:spPr/>
      <dgm:t>
        <a:bodyPr/>
        <a:lstStyle/>
        <a:p>
          <a:endParaRPr lang="it-IT"/>
        </a:p>
      </dgm:t>
    </dgm:pt>
    <dgm:pt modelId="{5083E19B-7180-41CD-8792-E6486D4D1549}" type="pres">
      <dgm:prSet presAssocID="{5E44FC54-35D5-4820-BD39-7A78752EF13A}" presName="childText" presStyleLbl="bgAcc1" presStyleIdx="6" presStyleCnt="11">
        <dgm:presLayoutVars>
          <dgm:bulletEnabled val="1"/>
        </dgm:presLayoutVars>
      </dgm:prSet>
      <dgm:spPr/>
      <dgm:t>
        <a:bodyPr/>
        <a:lstStyle/>
        <a:p>
          <a:endParaRPr lang="it-IT"/>
        </a:p>
      </dgm:t>
    </dgm:pt>
    <dgm:pt modelId="{78D4BEF7-C2AC-4312-B6B3-D5684F66BE86}" type="pres">
      <dgm:prSet presAssocID="{A055F74D-C1F0-402E-B113-C4A1A8D78B80}" presName="Name13" presStyleLbl="parChTrans1D2" presStyleIdx="7" presStyleCnt="11"/>
      <dgm:spPr/>
      <dgm:t>
        <a:bodyPr/>
        <a:lstStyle/>
        <a:p>
          <a:endParaRPr lang="it-IT"/>
        </a:p>
      </dgm:t>
    </dgm:pt>
    <dgm:pt modelId="{12D0869E-B07A-450D-9FF1-6A70687D753D}" type="pres">
      <dgm:prSet presAssocID="{938D01E2-BAF1-4C0B-87FD-DAB0FD89523F}" presName="childText" presStyleLbl="bgAcc1" presStyleIdx="7" presStyleCnt="11">
        <dgm:presLayoutVars>
          <dgm:bulletEnabled val="1"/>
        </dgm:presLayoutVars>
      </dgm:prSet>
      <dgm:spPr/>
      <dgm:t>
        <a:bodyPr/>
        <a:lstStyle/>
        <a:p>
          <a:endParaRPr lang="it-IT"/>
        </a:p>
      </dgm:t>
    </dgm:pt>
    <dgm:pt modelId="{ADB36F32-0E45-4718-ADCB-5366EF037A56}" type="pres">
      <dgm:prSet presAssocID="{754C9F56-C210-4AB6-B45C-7BE9CA474977}" presName="root" presStyleCnt="0"/>
      <dgm:spPr/>
      <dgm:t>
        <a:bodyPr/>
        <a:lstStyle/>
        <a:p>
          <a:endParaRPr lang="it-IT"/>
        </a:p>
      </dgm:t>
    </dgm:pt>
    <dgm:pt modelId="{DC920679-D098-48A1-9328-147587556F21}" type="pres">
      <dgm:prSet presAssocID="{754C9F56-C210-4AB6-B45C-7BE9CA474977}" presName="rootComposite" presStyleCnt="0"/>
      <dgm:spPr/>
      <dgm:t>
        <a:bodyPr/>
        <a:lstStyle/>
        <a:p>
          <a:endParaRPr lang="it-IT"/>
        </a:p>
      </dgm:t>
    </dgm:pt>
    <dgm:pt modelId="{05575219-A63A-4702-B062-B0ED8905D67C}" type="pres">
      <dgm:prSet presAssocID="{754C9F56-C210-4AB6-B45C-7BE9CA474977}" presName="rootText" presStyleLbl="node1" presStyleIdx="3" presStyleCnt="4"/>
      <dgm:spPr/>
      <dgm:t>
        <a:bodyPr/>
        <a:lstStyle/>
        <a:p>
          <a:endParaRPr lang="it-IT"/>
        </a:p>
      </dgm:t>
    </dgm:pt>
    <dgm:pt modelId="{E3ABEC49-FF9D-4A5F-8940-2BFF2F9B10C9}" type="pres">
      <dgm:prSet presAssocID="{754C9F56-C210-4AB6-B45C-7BE9CA474977}" presName="rootConnector" presStyleLbl="node1" presStyleIdx="3" presStyleCnt="4"/>
      <dgm:spPr/>
      <dgm:t>
        <a:bodyPr/>
        <a:lstStyle/>
        <a:p>
          <a:endParaRPr lang="it-IT"/>
        </a:p>
      </dgm:t>
    </dgm:pt>
    <dgm:pt modelId="{EEC5F265-12F7-4464-90A1-DCB900669A6A}" type="pres">
      <dgm:prSet presAssocID="{754C9F56-C210-4AB6-B45C-7BE9CA474977}" presName="childShape" presStyleCnt="0"/>
      <dgm:spPr/>
      <dgm:t>
        <a:bodyPr/>
        <a:lstStyle/>
        <a:p>
          <a:endParaRPr lang="it-IT"/>
        </a:p>
      </dgm:t>
    </dgm:pt>
    <dgm:pt modelId="{56A19972-8555-4F6F-A5D2-49202484856E}" type="pres">
      <dgm:prSet presAssocID="{041D984A-AC22-4AF7-A9B4-620F780BB47A}" presName="Name13" presStyleLbl="parChTrans1D2" presStyleIdx="8" presStyleCnt="11"/>
      <dgm:spPr/>
      <dgm:t>
        <a:bodyPr/>
        <a:lstStyle/>
        <a:p>
          <a:endParaRPr lang="it-IT"/>
        </a:p>
      </dgm:t>
    </dgm:pt>
    <dgm:pt modelId="{EA1C2ED1-8400-45A4-AF0D-822B70BEF1A6}" type="pres">
      <dgm:prSet presAssocID="{32EBA68B-1626-44C5-8CB9-706BE4DD0FF6}" presName="childText" presStyleLbl="bgAcc1" presStyleIdx="8" presStyleCnt="11">
        <dgm:presLayoutVars>
          <dgm:bulletEnabled val="1"/>
        </dgm:presLayoutVars>
      </dgm:prSet>
      <dgm:spPr/>
      <dgm:t>
        <a:bodyPr/>
        <a:lstStyle/>
        <a:p>
          <a:endParaRPr lang="it-IT"/>
        </a:p>
      </dgm:t>
    </dgm:pt>
    <dgm:pt modelId="{5763B6CD-79D0-423E-BB65-C4E8CB064BA9}" type="pres">
      <dgm:prSet presAssocID="{A02562F2-B0FB-4473-96D2-81B698B5413B}" presName="Name13" presStyleLbl="parChTrans1D2" presStyleIdx="9" presStyleCnt="11"/>
      <dgm:spPr/>
      <dgm:t>
        <a:bodyPr/>
        <a:lstStyle/>
        <a:p>
          <a:endParaRPr lang="it-IT"/>
        </a:p>
      </dgm:t>
    </dgm:pt>
    <dgm:pt modelId="{AEF3E33D-6CCB-46D7-B44B-00287A31F369}" type="pres">
      <dgm:prSet presAssocID="{A60F6F09-770D-44BD-B45E-4F10880AB8AA}" presName="childText" presStyleLbl="bgAcc1" presStyleIdx="9" presStyleCnt="11">
        <dgm:presLayoutVars>
          <dgm:bulletEnabled val="1"/>
        </dgm:presLayoutVars>
      </dgm:prSet>
      <dgm:spPr/>
      <dgm:t>
        <a:bodyPr/>
        <a:lstStyle/>
        <a:p>
          <a:endParaRPr lang="it-IT"/>
        </a:p>
      </dgm:t>
    </dgm:pt>
    <dgm:pt modelId="{B4CC3071-3C54-4841-86D6-7E5CEEF9A384}" type="pres">
      <dgm:prSet presAssocID="{F1ACF8C9-61BA-4316-A438-2DA85AA4FC87}" presName="Name13" presStyleLbl="parChTrans1D2" presStyleIdx="10" presStyleCnt="11"/>
      <dgm:spPr/>
      <dgm:t>
        <a:bodyPr/>
        <a:lstStyle/>
        <a:p>
          <a:endParaRPr lang="it-IT"/>
        </a:p>
      </dgm:t>
    </dgm:pt>
    <dgm:pt modelId="{BC25603E-49DB-4C22-88F3-4101A1EBB469}" type="pres">
      <dgm:prSet presAssocID="{ECDA4AD8-3F62-42E9-B8C2-D06B32FB0BFA}" presName="childText" presStyleLbl="bgAcc1" presStyleIdx="10" presStyleCnt="11">
        <dgm:presLayoutVars>
          <dgm:bulletEnabled val="1"/>
        </dgm:presLayoutVars>
      </dgm:prSet>
      <dgm:spPr/>
      <dgm:t>
        <a:bodyPr/>
        <a:lstStyle/>
        <a:p>
          <a:endParaRPr lang="it-IT"/>
        </a:p>
      </dgm:t>
    </dgm:pt>
  </dgm:ptLst>
  <dgm:cxnLst>
    <dgm:cxn modelId="{FD4245C1-B4A7-412B-9CCC-749BB4B272DD}" type="presOf" srcId="{367750FB-0A96-40A3-9B1C-5A3A5FA05177}" destId="{E0C12F62-0C32-40D7-A43B-8D180EB58AA8}" srcOrd="0" destOrd="0" presId="urn:microsoft.com/office/officeart/2005/8/layout/hierarchy3"/>
    <dgm:cxn modelId="{FF1C3ABE-F99B-4260-A255-B1023D71B340}" srcId="{92C81670-3A75-4AB7-8CE2-252F7353189F}" destId="{6D9E31AD-B6DB-4DD9-B412-DEA351A8FB1A}" srcOrd="2" destOrd="0" parTransId="{5908D7A4-952B-4ACC-817B-07BEA31A5D3F}" sibTransId="{3F941DA1-ABB8-40D5-8A59-A9FB9601875D}"/>
    <dgm:cxn modelId="{A9145A9F-53E3-4ED2-86C4-D263920C9646}" type="presOf" srcId="{091B099F-DA57-49C2-B6C0-AB091D2A9CCA}" destId="{76F7E0E8-9A57-438A-AB9E-8B5D290C3CC1}" srcOrd="0" destOrd="0" presId="urn:microsoft.com/office/officeart/2005/8/layout/hierarchy3"/>
    <dgm:cxn modelId="{7F41F21C-C399-449C-BDE0-30B70359D676}" type="presOf" srcId="{A60F6F09-770D-44BD-B45E-4F10880AB8AA}" destId="{AEF3E33D-6CCB-46D7-B44B-00287A31F369}" srcOrd="0" destOrd="0" presId="urn:microsoft.com/office/officeart/2005/8/layout/hierarchy3"/>
    <dgm:cxn modelId="{EB2E0EAA-77B9-4EAA-8DFB-D65072ACA614}" type="presOf" srcId="{5F3D1386-2AC0-4AE9-BD6F-1A7B52FDFD45}" destId="{409F7881-2C9B-4546-8920-ED2D29F524E5}" srcOrd="0" destOrd="0" presId="urn:microsoft.com/office/officeart/2005/8/layout/hierarchy3"/>
    <dgm:cxn modelId="{29366D80-DAB9-4875-BB97-FA781FD58A86}" srcId="{091B099F-DA57-49C2-B6C0-AB091D2A9CCA}" destId="{ADB5CE1C-6CE0-4B98-A55C-957A7B3AF112}" srcOrd="2" destOrd="0" parTransId="{C571C8F1-34E1-49C9-8611-3C483B24DA7F}" sibTransId="{2F122A3B-04B1-429E-9F30-ED8451669E7B}"/>
    <dgm:cxn modelId="{C56CCC38-383C-4C92-82BA-C82A5AC8001F}" srcId="{754C9F56-C210-4AB6-B45C-7BE9CA474977}" destId="{32EBA68B-1626-44C5-8CB9-706BE4DD0FF6}" srcOrd="0" destOrd="0" parTransId="{041D984A-AC22-4AF7-A9B4-620F780BB47A}" sibTransId="{3158D3DE-BC59-4935-9500-FBDBCD48A037}"/>
    <dgm:cxn modelId="{22DD32E3-AE4C-43E6-9943-6EBA9FAD5DE9}" type="presOf" srcId="{5908D7A4-952B-4ACC-817B-07BEA31A5D3F}" destId="{F4B276CD-8658-4029-BC16-E524DD344A51}" srcOrd="0" destOrd="0" presId="urn:microsoft.com/office/officeart/2005/8/layout/hierarchy3"/>
    <dgm:cxn modelId="{734BB6D2-03C9-400E-9639-F508573AFEA7}" srcId="{367750FB-0A96-40A3-9B1C-5A3A5FA05177}" destId="{D3E6248A-1555-4A02-B6F0-D8EAC23C3FB0}" srcOrd="1" destOrd="0" parTransId="{CAA273A8-CE2F-434B-ACC1-D1110047A80C}" sibTransId="{EA23EDF0-48BA-4A01-89D5-FD0142A1369E}"/>
    <dgm:cxn modelId="{6FF02379-1D59-49C8-82AC-8DCD3AA832B7}" type="presOf" srcId="{225206B3-F431-4C4C-9EE5-D26878F81AB5}" destId="{49C6A429-2D80-422D-9D7C-6015B9DE3C34}" srcOrd="0" destOrd="0" presId="urn:microsoft.com/office/officeart/2005/8/layout/hierarchy3"/>
    <dgm:cxn modelId="{09F46F22-4614-406F-8852-DC6B11B2AA0F}" type="presOf" srcId="{92C81670-3A75-4AB7-8CE2-252F7353189F}" destId="{9E057973-6488-4BEE-B59D-982A3B5E6028}" srcOrd="0" destOrd="0" presId="urn:microsoft.com/office/officeart/2005/8/layout/hierarchy3"/>
    <dgm:cxn modelId="{F6C8371A-6DB9-4F72-B03B-99450F12CC3C}" type="presOf" srcId="{D3E6248A-1555-4A02-B6F0-D8EAC23C3FB0}" destId="{A06ACE03-03C0-4C85-B312-A4C250EAC7A8}" srcOrd="0" destOrd="0" presId="urn:microsoft.com/office/officeart/2005/8/layout/hierarchy3"/>
    <dgm:cxn modelId="{5979F906-D38F-4628-BE39-CA6FEDFF8ABB}" type="presOf" srcId="{6D9E31AD-B6DB-4DD9-B412-DEA351A8FB1A}" destId="{3161A1A6-C65B-4C31-B8D9-94BA4F2647E8}" srcOrd="0" destOrd="0" presId="urn:microsoft.com/office/officeart/2005/8/layout/hierarchy3"/>
    <dgm:cxn modelId="{D6F202C2-19A5-4FCE-BF73-13E7AF202A2A}" type="presOf" srcId="{F8773BB3-433C-4311-84F4-E5BB1EE1F8BA}" destId="{6DF2D34E-B796-40F5-B32C-3FD5C062DDFD}" srcOrd="0" destOrd="0" presId="urn:microsoft.com/office/officeart/2005/8/layout/hierarchy3"/>
    <dgm:cxn modelId="{E90E23C7-A9EC-4B98-904B-F64BAD038844}" type="presOf" srcId="{DEE3B58F-0207-43A0-91FE-9D04FB1523C9}" destId="{07D54306-0E73-42E0-8B5D-D119AC3C4D5D}" srcOrd="0" destOrd="0" presId="urn:microsoft.com/office/officeart/2005/8/layout/hierarchy3"/>
    <dgm:cxn modelId="{D96E01E9-5283-4191-A25F-D7C3DDD76E95}" srcId="{367750FB-0A96-40A3-9B1C-5A3A5FA05177}" destId="{1B2DB6D2-09B7-4CC0-8CE5-A657B284DF68}" srcOrd="0" destOrd="0" parTransId="{3462FA28-FE4C-4928-AC8B-5A5F2EFCEC3F}" sibTransId="{9008A424-B6D1-42A7-B0C0-F22FB9911DE4}"/>
    <dgm:cxn modelId="{77264C7A-A6D6-436B-A0DC-5F039AFD33C3}" type="presOf" srcId="{754C9F56-C210-4AB6-B45C-7BE9CA474977}" destId="{05575219-A63A-4702-B062-B0ED8905D67C}" srcOrd="0" destOrd="0" presId="urn:microsoft.com/office/officeart/2005/8/layout/hierarchy3"/>
    <dgm:cxn modelId="{AC9E36B5-B000-4D90-80E7-C2AC49E20D26}" type="presOf" srcId="{DD8A8A1E-FBD6-4372-A8BA-BD204CAD4B50}" destId="{784636EF-EF9E-4831-A457-50A595FD7E90}" srcOrd="0" destOrd="0" presId="urn:microsoft.com/office/officeart/2005/8/layout/hierarchy3"/>
    <dgm:cxn modelId="{DCF68E46-4931-45DF-BE8D-9F85554612DC}" type="presOf" srcId="{92C81670-3A75-4AB7-8CE2-252F7353189F}" destId="{E442F604-4AA4-42AC-9F9A-4169C9B59C47}" srcOrd="1" destOrd="0" presId="urn:microsoft.com/office/officeart/2005/8/layout/hierarchy3"/>
    <dgm:cxn modelId="{3328E7F9-F438-48F1-8250-97E9CC246F0B}" type="presOf" srcId="{A055F74D-C1F0-402E-B113-C4A1A8D78B80}" destId="{78D4BEF7-C2AC-4312-B6B3-D5684F66BE86}" srcOrd="0" destOrd="0" presId="urn:microsoft.com/office/officeart/2005/8/layout/hierarchy3"/>
    <dgm:cxn modelId="{1CFF9D27-0B7B-4EC9-A098-5BC45330F0D4}" srcId="{ADB5CE1C-6CE0-4B98-A55C-957A7B3AF112}" destId="{DEE3B58F-0207-43A0-91FE-9D04FB1523C9}" srcOrd="0" destOrd="0" parTransId="{DD8A8A1E-FBD6-4372-A8BA-BD204CAD4B50}" sibTransId="{5F31F79A-D82D-4346-935E-0A963BD0F959}"/>
    <dgm:cxn modelId="{6BD13C8D-D04B-4219-B7CE-DFC3D60152F7}" type="presOf" srcId="{ADB5CE1C-6CE0-4B98-A55C-957A7B3AF112}" destId="{DA6716D3-76C2-41AA-A03F-127245F1DAFF}" srcOrd="0" destOrd="0" presId="urn:microsoft.com/office/officeart/2005/8/layout/hierarchy3"/>
    <dgm:cxn modelId="{FE9CC70D-CDA1-495A-994F-0C2C76112ACE}" type="presOf" srcId="{9FE3B260-61D1-480C-A0AD-5BB23C64D362}" destId="{B31AB3A5-2061-42A9-B6A7-A42BE0C5B68A}" srcOrd="0" destOrd="0" presId="urn:microsoft.com/office/officeart/2005/8/layout/hierarchy3"/>
    <dgm:cxn modelId="{6A4A357C-A6E7-40DC-97C3-EEA7835C2778}" type="presOf" srcId="{367750FB-0A96-40A3-9B1C-5A3A5FA05177}" destId="{C64F6F65-FEFD-40D1-BE05-DB07D1FBC90B}" srcOrd="1" destOrd="0" presId="urn:microsoft.com/office/officeart/2005/8/layout/hierarchy3"/>
    <dgm:cxn modelId="{56BA153B-E2C0-4475-8BDD-C9C6637AC299}" type="presOf" srcId="{5E44FC54-35D5-4820-BD39-7A78752EF13A}" destId="{5083E19B-7180-41CD-8792-E6486D4D1549}" srcOrd="0" destOrd="0" presId="urn:microsoft.com/office/officeart/2005/8/layout/hierarchy3"/>
    <dgm:cxn modelId="{11948D21-7AC4-4C9D-8867-49F73C699BD8}" srcId="{92C81670-3A75-4AB7-8CE2-252F7353189F}" destId="{F8773BB3-433C-4311-84F4-E5BB1EE1F8BA}" srcOrd="1" destOrd="0" parTransId="{5F3D1386-2AC0-4AE9-BD6F-1A7B52FDFD45}" sibTransId="{527270A5-53D0-4A9F-8041-F583C8C49972}"/>
    <dgm:cxn modelId="{700F443B-95BB-4CB7-B5E3-73300E42EF92}" srcId="{091B099F-DA57-49C2-B6C0-AB091D2A9CCA}" destId="{367750FB-0A96-40A3-9B1C-5A3A5FA05177}" srcOrd="1" destOrd="0" parTransId="{4C8F8F0B-03BF-4FA6-A1FF-B7D4445B7CC9}" sibTransId="{6142E7F5-268B-4B1B-97C0-68A03632B6E4}"/>
    <dgm:cxn modelId="{DD050E55-FF8C-4AC4-A7CB-5670B733479E}" srcId="{ADB5CE1C-6CE0-4B98-A55C-957A7B3AF112}" destId="{5E44FC54-35D5-4820-BD39-7A78752EF13A}" srcOrd="1" destOrd="0" parTransId="{204956AE-0483-495C-9C25-8417A7B9DC4B}" sibTransId="{B0968687-0E59-4458-8F38-A46325F25613}"/>
    <dgm:cxn modelId="{CE5AA9C3-B4EE-4DAD-8539-1015D8DABC6A}" type="presOf" srcId="{938D01E2-BAF1-4C0B-87FD-DAB0FD89523F}" destId="{12D0869E-B07A-450D-9FF1-6A70687D753D}" srcOrd="0" destOrd="0" presId="urn:microsoft.com/office/officeart/2005/8/layout/hierarchy3"/>
    <dgm:cxn modelId="{5F1AA0E4-3EEB-493D-8001-2EFA2686BD92}" srcId="{091B099F-DA57-49C2-B6C0-AB091D2A9CCA}" destId="{754C9F56-C210-4AB6-B45C-7BE9CA474977}" srcOrd="3" destOrd="0" parTransId="{34125721-E8E0-4242-9BC9-11ACDBB5D2E7}" sibTransId="{4D9CF1F7-2F01-4B69-BA38-DABB24182EFF}"/>
    <dgm:cxn modelId="{E71B9DCE-2CBE-4222-9EF9-645BD21D4353}" type="presOf" srcId="{041D984A-AC22-4AF7-A9B4-620F780BB47A}" destId="{56A19972-8555-4F6F-A5D2-49202484856E}" srcOrd="0" destOrd="0" presId="urn:microsoft.com/office/officeart/2005/8/layout/hierarchy3"/>
    <dgm:cxn modelId="{1B44B9CB-2481-4E61-81EE-7EB9EEBD5779}" type="presOf" srcId="{32EBA68B-1626-44C5-8CB9-706BE4DD0FF6}" destId="{EA1C2ED1-8400-45A4-AF0D-822B70BEF1A6}" srcOrd="0" destOrd="0" presId="urn:microsoft.com/office/officeart/2005/8/layout/hierarchy3"/>
    <dgm:cxn modelId="{870B7F6B-501B-4193-8074-2F0850BC37A0}" type="presOf" srcId="{ADB5CE1C-6CE0-4B98-A55C-957A7B3AF112}" destId="{AF78672C-82FF-40D3-9C5F-A157131E015D}" srcOrd="1" destOrd="0" presId="urn:microsoft.com/office/officeart/2005/8/layout/hierarchy3"/>
    <dgm:cxn modelId="{DF8A6235-D043-43BB-831D-BA44C7BD02EC}" srcId="{754C9F56-C210-4AB6-B45C-7BE9CA474977}" destId="{ECDA4AD8-3F62-42E9-B8C2-D06B32FB0BFA}" srcOrd="2" destOrd="0" parTransId="{F1ACF8C9-61BA-4316-A438-2DA85AA4FC87}" sibTransId="{C8591255-9F73-4DEC-893E-5D10BBF0F182}"/>
    <dgm:cxn modelId="{1754FDE5-227E-4375-9B8A-24CEE9AD410D}" type="presOf" srcId="{754C9F56-C210-4AB6-B45C-7BE9CA474977}" destId="{E3ABEC49-FF9D-4A5F-8940-2BFF2F9B10C9}" srcOrd="1" destOrd="0" presId="urn:microsoft.com/office/officeart/2005/8/layout/hierarchy3"/>
    <dgm:cxn modelId="{DE0E2A11-3604-4B1C-80CB-FB87D3E7AED6}" type="presOf" srcId="{CAA273A8-CE2F-434B-ACC1-D1110047A80C}" destId="{8B30000B-A341-41CF-8C26-FFB11E9F3EC5}" srcOrd="0" destOrd="0" presId="urn:microsoft.com/office/officeart/2005/8/layout/hierarchy3"/>
    <dgm:cxn modelId="{558D0235-A2F4-4D0B-A7C8-5377666D0688}" type="presOf" srcId="{F1ACF8C9-61BA-4316-A438-2DA85AA4FC87}" destId="{B4CC3071-3C54-4841-86D6-7E5CEEF9A384}" srcOrd="0" destOrd="0" presId="urn:microsoft.com/office/officeart/2005/8/layout/hierarchy3"/>
    <dgm:cxn modelId="{23957EA6-4EAB-413F-9A23-B32070278051}" type="presOf" srcId="{3462FA28-FE4C-4928-AC8B-5A5F2EFCEC3F}" destId="{8CAE8328-09EA-4D7A-97FC-DCD88A6EEF63}" srcOrd="0" destOrd="0" presId="urn:microsoft.com/office/officeart/2005/8/layout/hierarchy3"/>
    <dgm:cxn modelId="{E97404DE-0D5D-42BD-9FBE-0311B70B0CD2}" type="presOf" srcId="{A02562F2-B0FB-4473-96D2-81B698B5413B}" destId="{5763B6CD-79D0-423E-BB65-C4E8CB064BA9}" srcOrd="0" destOrd="0" presId="urn:microsoft.com/office/officeart/2005/8/layout/hierarchy3"/>
    <dgm:cxn modelId="{39B281F5-7D61-4B8D-9F9A-7C057CC473FF}" type="presOf" srcId="{ECDA4AD8-3F62-42E9-B8C2-D06B32FB0BFA}" destId="{BC25603E-49DB-4C22-88F3-4101A1EBB469}" srcOrd="0" destOrd="0" presId="urn:microsoft.com/office/officeart/2005/8/layout/hierarchy3"/>
    <dgm:cxn modelId="{A03B8C32-09B3-4B43-B6E0-748EB97B29EB}" type="presOf" srcId="{204956AE-0483-495C-9C25-8417A7B9DC4B}" destId="{00698302-81DD-4B0C-AF4A-E284995C0133}" srcOrd="0" destOrd="0" presId="urn:microsoft.com/office/officeart/2005/8/layout/hierarchy3"/>
    <dgm:cxn modelId="{EA684359-ED6B-4902-89D3-0893F2FAF965}" type="presOf" srcId="{1B2DB6D2-09B7-4CC0-8CE5-A657B284DF68}" destId="{D4F6CF3A-2E8A-4E34-9BB1-67C302191585}" srcOrd="0" destOrd="0" presId="urn:microsoft.com/office/officeart/2005/8/layout/hierarchy3"/>
    <dgm:cxn modelId="{EC74A912-3483-4BE9-998E-3A88E9C4ED9E}" srcId="{92C81670-3A75-4AB7-8CE2-252F7353189F}" destId="{225206B3-F431-4C4C-9EE5-D26878F81AB5}" srcOrd="0" destOrd="0" parTransId="{9FE3B260-61D1-480C-A0AD-5BB23C64D362}" sibTransId="{2FD3689E-AD25-4016-BBC8-403A2DC6EF8A}"/>
    <dgm:cxn modelId="{F315E9FD-A121-444E-88C3-A133434C636D}" srcId="{091B099F-DA57-49C2-B6C0-AB091D2A9CCA}" destId="{92C81670-3A75-4AB7-8CE2-252F7353189F}" srcOrd="0" destOrd="0" parTransId="{2921CF44-5A21-4B77-8328-D1A569D62137}" sibTransId="{94D11F22-FD96-4F5A-90C0-4C2EF7571E23}"/>
    <dgm:cxn modelId="{4C8F4C29-DC02-4197-A511-4220BB510971}" srcId="{754C9F56-C210-4AB6-B45C-7BE9CA474977}" destId="{A60F6F09-770D-44BD-B45E-4F10880AB8AA}" srcOrd="1" destOrd="0" parTransId="{A02562F2-B0FB-4473-96D2-81B698B5413B}" sibTransId="{D95183B7-5BC2-4385-9E23-A83F2E1D36B4}"/>
    <dgm:cxn modelId="{062E2685-A1B6-4463-AD95-910730BFBCA0}" srcId="{ADB5CE1C-6CE0-4B98-A55C-957A7B3AF112}" destId="{938D01E2-BAF1-4C0B-87FD-DAB0FD89523F}" srcOrd="2" destOrd="0" parTransId="{A055F74D-C1F0-402E-B113-C4A1A8D78B80}" sibTransId="{39010710-3F61-42CF-8807-605520665535}"/>
    <dgm:cxn modelId="{E12B37B6-CC7E-4CE6-8DE9-488E722F43D2}" type="presParOf" srcId="{76F7E0E8-9A57-438A-AB9E-8B5D290C3CC1}" destId="{2B308F88-F712-46CE-86E8-09570CF7719B}" srcOrd="0" destOrd="0" presId="urn:microsoft.com/office/officeart/2005/8/layout/hierarchy3"/>
    <dgm:cxn modelId="{5F84C88C-6069-43D8-9FC6-6F377512432B}" type="presParOf" srcId="{2B308F88-F712-46CE-86E8-09570CF7719B}" destId="{21F833F4-568F-4229-946B-A99D13600566}" srcOrd="0" destOrd="0" presId="urn:microsoft.com/office/officeart/2005/8/layout/hierarchy3"/>
    <dgm:cxn modelId="{84BAE4C7-3F8C-4224-B5EF-0D8A28DCE3CC}" type="presParOf" srcId="{21F833F4-568F-4229-946B-A99D13600566}" destId="{9E057973-6488-4BEE-B59D-982A3B5E6028}" srcOrd="0" destOrd="0" presId="urn:microsoft.com/office/officeart/2005/8/layout/hierarchy3"/>
    <dgm:cxn modelId="{7F5DED91-C8AB-44E3-A6A1-FC5246C66F3A}" type="presParOf" srcId="{21F833F4-568F-4229-946B-A99D13600566}" destId="{E442F604-4AA4-42AC-9F9A-4169C9B59C47}" srcOrd="1" destOrd="0" presId="urn:microsoft.com/office/officeart/2005/8/layout/hierarchy3"/>
    <dgm:cxn modelId="{5EE1DD17-09D9-4A03-83D8-B3CB49E45BA2}" type="presParOf" srcId="{2B308F88-F712-46CE-86E8-09570CF7719B}" destId="{8A2F961A-D989-498F-82F6-C2C057BEEE0F}" srcOrd="1" destOrd="0" presId="urn:microsoft.com/office/officeart/2005/8/layout/hierarchy3"/>
    <dgm:cxn modelId="{BEAA4CD9-2EB2-4B0F-BC56-D5FD6DA5DC0E}" type="presParOf" srcId="{8A2F961A-D989-498F-82F6-C2C057BEEE0F}" destId="{B31AB3A5-2061-42A9-B6A7-A42BE0C5B68A}" srcOrd="0" destOrd="0" presId="urn:microsoft.com/office/officeart/2005/8/layout/hierarchy3"/>
    <dgm:cxn modelId="{BBFC4A56-3C41-4BFC-BAED-1A9BE0892D60}" type="presParOf" srcId="{8A2F961A-D989-498F-82F6-C2C057BEEE0F}" destId="{49C6A429-2D80-422D-9D7C-6015B9DE3C34}" srcOrd="1" destOrd="0" presId="urn:microsoft.com/office/officeart/2005/8/layout/hierarchy3"/>
    <dgm:cxn modelId="{04AC8CB0-8545-450A-BF6E-12E81620D07F}" type="presParOf" srcId="{8A2F961A-D989-498F-82F6-C2C057BEEE0F}" destId="{409F7881-2C9B-4546-8920-ED2D29F524E5}" srcOrd="2" destOrd="0" presId="urn:microsoft.com/office/officeart/2005/8/layout/hierarchy3"/>
    <dgm:cxn modelId="{A61A1C6E-C07D-45A5-8C8A-94D4AD02166A}" type="presParOf" srcId="{8A2F961A-D989-498F-82F6-C2C057BEEE0F}" destId="{6DF2D34E-B796-40F5-B32C-3FD5C062DDFD}" srcOrd="3" destOrd="0" presId="urn:microsoft.com/office/officeart/2005/8/layout/hierarchy3"/>
    <dgm:cxn modelId="{650B3F6B-A43E-444A-9A5A-CF581E399D29}" type="presParOf" srcId="{8A2F961A-D989-498F-82F6-C2C057BEEE0F}" destId="{F4B276CD-8658-4029-BC16-E524DD344A51}" srcOrd="4" destOrd="0" presId="urn:microsoft.com/office/officeart/2005/8/layout/hierarchy3"/>
    <dgm:cxn modelId="{5693333C-8F60-4F57-9612-AB7D056F89D1}" type="presParOf" srcId="{8A2F961A-D989-498F-82F6-C2C057BEEE0F}" destId="{3161A1A6-C65B-4C31-B8D9-94BA4F2647E8}" srcOrd="5" destOrd="0" presId="urn:microsoft.com/office/officeart/2005/8/layout/hierarchy3"/>
    <dgm:cxn modelId="{CB7F53FF-4F5B-488F-901D-755D26D96511}" type="presParOf" srcId="{76F7E0E8-9A57-438A-AB9E-8B5D290C3CC1}" destId="{A3ACAC2C-650A-498B-BDF2-EA697683175F}" srcOrd="1" destOrd="0" presId="urn:microsoft.com/office/officeart/2005/8/layout/hierarchy3"/>
    <dgm:cxn modelId="{E7D69D9E-51E1-4A75-ABFD-A65D715C7916}" type="presParOf" srcId="{A3ACAC2C-650A-498B-BDF2-EA697683175F}" destId="{5CFA9494-82A0-4B1B-9EDA-C4C5D8474CE3}" srcOrd="0" destOrd="0" presId="urn:microsoft.com/office/officeart/2005/8/layout/hierarchy3"/>
    <dgm:cxn modelId="{C62E528E-06FA-4F89-A46E-58CDCE6D67D0}" type="presParOf" srcId="{5CFA9494-82A0-4B1B-9EDA-C4C5D8474CE3}" destId="{E0C12F62-0C32-40D7-A43B-8D180EB58AA8}" srcOrd="0" destOrd="0" presId="urn:microsoft.com/office/officeart/2005/8/layout/hierarchy3"/>
    <dgm:cxn modelId="{BF1E5286-F4E3-4E75-A8D9-E6A8711B960C}" type="presParOf" srcId="{5CFA9494-82A0-4B1B-9EDA-C4C5D8474CE3}" destId="{C64F6F65-FEFD-40D1-BE05-DB07D1FBC90B}" srcOrd="1" destOrd="0" presId="urn:microsoft.com/office/officeart/2005/8/layout/hierarchy3"/>
    <dgm:cxn modelId="{C7942C97-A6FD-4A25-BC89-82AB2BBF87E8}" type="presParOf" srcId="{A3ACAC2C-650A-498B-BDF2-EA697683175F}" destId="{6D1E4F3E-399A-44E0-8E28-428B8769E179}" srcOrd="1" destOrd="0" presId="urn:microsoft.com/office/officeart/2005/8/layout/hierarchy3"/>
    <dgm:cxn modelId="{15D7425C-6F1D-4D4E-93C0-CB0D0D593B69}" type="presParOf" srcId="{6D1E4F3E-399A-44E0-8E28-428B8769E179}" destId="{8CAE8328-09EA-4D7A-97FC-DCD88A6EEF63}" srcOrd="0" destOrd="0" presId="urn:microsoft.com/office/officeart/2005/8/layout/hierarchy3"/>
    <dgm:cxn modelId="{9BC091E1-EACD-48B1-80A5-537896793CF9}" type="presParOf" srcId="{6D1E4F3E-399A-44E0-8E28-428B8769E179}" destId="{D4F6CF3A-2E8A-4E34-9BB1-67C302191585}" srcOrd="1" destOrd="0" presId="urn:microsoft.com/office/officeart/2005/8/layout/hierarchy3"/>
    <dgm:cxn modelId="{79FD1DE4-8ABA-4F6F-8465-97EF77B59E0D}" type="presParOf" srcId="{6D1E4F3E-399A-44E0-8E28-428B8769E179}" destId="{8B30000B-A341-41CF-8C26-FFB11E9F3EC5}" srcOrd="2" destOrd="0" presId="urn:microsoft.com/office/officeart/2005/8/layout/hierarchy3"/>
    <dgm:cxn modelId="{272221B9-7ABE-4614-B60A-63AC4F48E128}" type="presParOf" srcId="{6D1E4F3E-399A-44E0-8E28-428B8769E179}" destId="{A06ACE03-03C0-4C85-B312-A4C250EAC7A8}" srcOrd="3" destOrd="0" presId="urn:microsoft.com/office/officeart/2005/8/layout/hierarchy3"/>
    <dgm:cxn modelId="{D1553D15-DFF0-4E08-B258-16AB2C68F671}" type="presParOf" srcId="{76F7E0E8-9A57-438A-AB9E-8B5D290C3CC1}" destId="{426999DE-B159-4AF2-A99F-0C7D685DE537}" srcOrd="2" destOrd="0" presId="urn:microsoft.com/office/officeart/2005/8/layout/hierarchy3"/>
    <dgm:cxn modelId="{564F0D14-267A-4E9B-B5C3-9D8FBD708402}" type="presParOf" srcId="{426999DE-B159-4AF2-A99F-0C7D685DE537}" destId="{AD4F6B92-58F2-4226-9288-7A35A0F1DE5E}" srcOrd="0" destOrd="0" presId="urn:microsoft.com/office/officeart/2005/8/layout/hierarchy3"/>
    <dgm:cxn modelId="{208E51AB-40FF-488F-8E68-1FE1CFF83795}" type="presParOf" srcId="{AD4F6B92-58F2-4226-9288-7A35A0F1DE5E}" destId="{DA6716D3-76C2-41AA-A03F-127245F1DAFF}" srcOrd="0" destOrd="0" presId="urn:microsoft.com/office/officeart/2005/8/layout/hierarchy3"/>
    <dgm:cxn modelId="{0BC10F13-0FF7-4F3D-A982-C70632DD0191}" type="presParOf" srcId="{AD4F6B92-58F2-4226-9288-7A35A0F1DE5E}" destId="{AF78672C-82FF-40D3-9C5F-A157131E015D}" srcOrd="1" destOrd="0" presId="urn:microsoft.com/office/officeart/2005/8/layout/hierarchy3"/>
    <dgm:cxn modelId="{770D7402-4C05-4355-81CB-78AB87221091}" type="presParOf" srcId="{426999DE-B159-4AF2-A99F-0C7D685DE537}" destId="{AA900B23-12CC-44B8-96ED-8685DB8BC4A7}" srcOrd="1" destOrd="0" presId="urn:microsoft.com/office/officeart/2005/8/layout/hierarchy3"/>
    <dgm:cxn modelId="{29EF46CE-4BFB-407D-BD39-081944D9449B}" type="presParOf" srcId="{AA900B23-12CC-44B8-96ED-8685DB8BC4A7}" destId="{784636EF-EF9E-4831-A457-50A595FD7E90}" srcOrd="0" destOrd="0" presId="urn:microsoft.com/office/officeart/2005/8/layout/hierarchy3"/>
    <dgm:cxn modelId="{787AE425-7D37-4F88-A547-328F08493171}" type="presParOf" srcId="{AA900B23-12CC-44B8-96ED-8685DB8BC4A7}" destId="{07D54306-0E73-42E0-8B5D-D119AC3C4D5D}" srcOrd="1" destOrd="0" presId="urn:microsoft.com/office/officeart/2005/8/layout/hierarchy3"/>
    <dgm:cxn modelId="{FEE13C9F-62C8-498C-9FE4-7A04002335E8}" type="presParOf" srcId="{AA900B23-12CC-44B8-96ED-8685DB8BC4A7}" destId="{00698302-81DD-4B0C-AF4A-E284995C0133}" srcOrd="2" destOrd="0" presId="urn:microsoft.com/office/officeart/2005/8/layout/hierarchy3"/>
    <dgm:cxn modelId="{76155C8D-7E9A-4053-B467-17CAE2922759}" type="presParOf" srcId="{AA900B23-12CC-44B8-96ED-8685DB8BC4A7}" destId="{5083E19B-7180-41CD-8792-E6486D4D1549}" srcOrd="3" destOrd="0" presId="urn:microsoft.com/office/officeart/2005/8/layout/hierarchy3"/>
    <dgm:cxn modelId="{183BB60A-615E-4A71-86D1-60B098B15448}" type="presParOf" srcId="{AA900B23-12CC-44B8-96ED-8685DB8BC4A7}" destId="{78D4BEF7-C2AC-4312-B6B3-D5684F66BE86}" srcOrd="4" destOrd="0" presId="urn:microsoft.com/office/officeart/2005/8/layout/hierarchy3"/>
    <dgm:cxn modelId="{46EF146E-70C9-4F8F-8CAF-E2A0AEDA912E}" type="presParOf" srcId="{AA900B23-12CC-44B8-96ED-8685DB8BC4A7}" destId="{12D0869E-B07A-450D-9FF1-6A70687D753D}" srcOrd="5" destOrd="0" presId="urn:microsoft.com/office/officeart/2005/8/layout/hierarchy3"/>
    <dgm:cxn modelId="{E4D5300D-25DA-4356-9A91-9C6DC4953535}" type="presParOf" srcId="{76F7E0E8-9A57-438A-AB9E-8B5D290C3CC1}" destId="{ADB36F32-0E45-4718-ADCB-5366EF037A56}" srcOrd="3" destOrd="0" presId="urn:microsoft.com/office/officeart/2005/8/layout/hierarchy3"/>
    <dgm:cxn modelId="{5186C901-218F-43F1-8A16-2EB6F2B3A961}" type="presParOf" srcId="{ADB36F32-0E45-4718-ADCB-5366EF037A56}" destId="{DC920679-D098-48A1-9328-147587556F21}" srcOrd="0" destOrd="0" presId="urn:microsoft.com/office/officeart/2005/8/layout/hierarchy3"/>
    <dgm:cxn modelId="{F0FC0E37-247C-4321-8557-6A4ADF88B0A7}" type="presParOf" srcId="{DC920679-D098-48A1-9328-147587556F21}" destId="{05575219-A63A-4702-B062-B0ED8905D67C}" srcOrd="0" destOrd="0" presId="urn:microsoft.com/office/officeart/2005/8/layout/hierarchy3"/>
    <dgm:cxn modelId="{F43F0483-AEB1-42FD-80CA-E6D265D10B5D}" type="presParOf" srcId="{DC920679-D098-48A1-9328-147587556F21}" destId="{E3ABEC49-FF9D-4A5F-8940-2BFF2F9B10C9}" srcOrd="1" destOrd="0" presId="urn:microsoft.com/office/officeart/2005/8/layout/hierarchy3"/>
    <dgm:cxn modelId="{9C73F16C-C438-4CBE-893B-D0E0363683EF}" type="presParOf" srcId="{ADB36F32-0E45-4718-ADCB-5366EF037A56}" destId="{EEC5F265-12F7-4464-90A1-DCB900669A6A}" srcOrd="1" destOrd="0" presId="urn:microsoft.com/office/officeart/2005/8/layout/hierarchy3"/>
    <dgm:cxn modelId="{1E83DAD5-2291-4515-808A-6D039AD524F4}" type="presParOf" srcId="{EEC5F265-12F7-4464-90A1-DCB900669A6A}" destId="{56A19972-8555-4F6F-A5D2-49202484856E}" srcOrd="0" destOrd="0" presId="urn:microsoft.com/office/officeart/2005/8/layout/hierarchy3"/>
    <dgm:cxn modelId="{05DD6DA4-D3C5-42AD-89B6-BD8FA5F17F8D}" type="presParOf" srcId="{EEC5F265-12F7-4464-90A1-DCB900669A6A}" destId="{EA1C2ED1-8400-45A4-AF0D-822B70BEF1A6}" srcOrd="1" destOrd="0" presId="urn:microsoft.com/office/officeart/2005/8/layout/hierarchy3"/>
    <dgm:cxn modelId="{E22D13CC-ECFF-4C39-B24B-52F6555A4B40}" type="presParOf" srcId="{EEC5F265-12F7-4464-90A1-DCB900669A6A}" destId="{5763B6CD-79D0-423E-BB65-C4E8CB064BA9}" srcOrd="2" destOrd="0" presId="urn:microsoft.com/office/officeart/2005/8/layout/hierarchy3"/>
    <dgm:cxn modelId="{F185EF86-DD74-4CFB-B406-CC46EB16C954}" type="presParOf" srcId="{EEC5F265-12F7-4464-90A1-DCB900669A6A}" destId="{AEF3E33D-6CCB-46D7-B44B-00287A31F369}" srcOrd="3" destOrd="0" presId="urn:microsoft.com/office/officeart/2005/8/layout/hierarchy3"/>
    <dgm:cxn modelId="{3EA02AAE-11E9-49DE-A2B3-AC58E97AF8F5}" type="presParOf" srcId="{EEC5F265-12F7-4464-90A1-DCB900669A6A}" destId="{B4CC3071-3C54-4841-86D6-7E5CEEF9A384}" srcOrd="4" destOrd="0" presId="urn:microsoft.com/office/officeart/2005/8/layout/hierarchy3"/>
    <dgm:cxn modelId="{F726AC07-6489-4BB0-8357-033547FB66B0}" type="presParOf" srcId="{EEC5F265-12F7-4464-90A1-DCB900669A6A}" destId="{BC25603E-49DB-4C22-88F3-4101A1EBB469}"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51188F-0621-4CF8-9FCD-C9856EADCAB6}" type="doc">
      <dgm:prSet loTypeId="urn:microsoft.com/office/officeart/2005/8/layout/arrow1" loCatId="process" qsTypeId="urn:microsoft.com/office/officeart/2005/8/quickstyle/simple1" qsCatId="simple" csTypeId="urn:microsoft.com/office/officeart/2005/8/colors/colorful1" csCatId="colorful" phldr="1"/>
      <dgm:spPr/>
      <dgm:t>
        <a:bodyPr/>
        <a:lstStyle/>
        <a:p>
          <a:endParaRPr lang="it-IT"/>
        </a:p>
      </dgm:t>
    </dgm:pt>
    <dgm:pt modelId="{EED9272D-5F2A-4AE5-ABF1-9F43B6E4A965}">
      <dgm:prSet phldrT="[Testo]"/>
      <dgm:spPr>
        <a:solidFill>
          <a:srgbClr val="C00000"/>
        </a:solidFill>
      </dgm:spPr>
      <dgm:t>
        <a:bodyPr/>
        <a:lstStyle/>
        <a:p>
          <a:r>
            <a:rPr lang="it-IT" b="1" dirty="0" smtClean="0">
              <a:latin typeface="Titillium Web"/>
            </a:rPr>
            <a:t>EFFICIENZA</a:t>
          </a:r>
          <a:endParaRPr lang="it-IT" dirty="0" smtClean="0">
            <a:latin typeface="Titillium Web"/>
          </a:endParaRPr>
        </a:p>
        <a:p>
          <a:r>
            <a:rPr lang="it-IT" dirty="0" smtClean="0">
              <a:latin typeface="Titillium Web"/>
            </a:rPr>
            <a:t>garantire qualità ed</a:t>
          </a:r>
        </a:p>
        <a:p>
          <a:r>
            <a:rPr lang="it-IT" dirty="0" smtClean="0">
              <a:latin typeface="Titillium Web"/>
            </a:rPr>
            <a:t>equità nell’accesso alle cure</a:t>
          </a:r>
          <a:r>
            <a:rPr lang="it-IT" dirty="0" smtClean="0"/>
            <a:t> </a:t>
          </a:r>
          <a:endParaRPr lang="it-IT" dirty="0"/>
        </a:p>
      </dgm:t>
    </dgm:pt>
    <dgm:pt modelId="{9477D53F-FEDE-4E7E-B315-E5C21A09CAC6}" type="parTrans" cxnId="{06A4206D-8AFF-46EC-B55B-5C0BAB29B92A}">
      <dgm:prSet/>
      <dgm:spPr/>
      <dgm:t>
        <a:bodyPr/>
        <a:lstStyle/>
        <a:p>
          <a:endParaRPr lang="it-IT"/>
        </a:p>
      </dgm:t>
    </dgm:pt>
    <dgm:pt modelId="{CB0F0986-72AA-4780-B971-36B023DDC80B}" type="sibTrans" cxnId="{06A4206D-8AFF-46EC-B55B-5C0BAB29B92A}">
      <dgm:prSet/>
      <dgm:spPr/>
      <dgm:t>
        <a:bodyPr/>
        <a:lstStyle/>
        <a:p>
          <a:endParaRPr lang="it-IT"/>
        </a:p>
      </dgm:t>
    </dgm:pt>
    <dgm:pt modelId="{1F47EC57-1700-466A-8B04-526F08C64EA0}">
      <dgm:prSet phldrT="[Testo]"/>
      <dgm:spPr>
        <a:solidFill>
          <a:schemeClr val="accent6"/>
        </a:solidFill>
      </dgm:spPr>
      <dgm:t>
        <a:bodyPr/>
        <a:lstStyle/>
        <a:p>
          <a:r>
            <a:rPr lang="it-IT" b="1" smtClean="0">
              <a:latin typeface="Titillium Web"/>
            </a:rPr>
            <a:t>SOSTENIBILITÀ</a:t>
          </a:r>
          <a:endParaRPr lang="it-IT" b="1" dirty="0" smtClean="0">
            <a:latin typeface="Titillium Web"/>
          </a:endParaRPr>
        </a:p>
      </dgm:t>
    </dgm:pt>
    <dgm:pt modelId="{5FDF4A66-05A1-4D3E-B9F4-A4C3BF458E20}" type="parTrans" cxnId="{9ACC5ED4-A1AE-43BC-A93D-314A47360406}">
      <dgm:prSet/>
      <dgm:spPr/>
      <dgm:t>
        <a:bodyPr/>
        <a:lstStyle/>
        <a:p>
          <a:endParaRPr lang="it-IT"/>
        </a:p>
      </dgm:t>
    </dgm:pt>
    <dgm:pt modelId="{B4AE9A35-F33A-4F16-8171-EB570FD7C696}" type="sibTrans" cxnId="{9ACC5ED4-A1AE-43BC-A93D-314A47360406}">
      <dgm:prSet/>
      <dgm:spPr/>
      <dgm:t>
        <a:bodyPr/>
        <a:lstStyle/>
        <a:p>
          <a:endParaRPr lang="it-IT"/>
        </a:p>
      </dgm:t>
    </dgm:pt>
    <dgm:pt modelId="{C4AA7208-0E83-41E0-93AB-4E94079812C2}" type="pres">
      <dgm:prSet presAssocID="{0D51188F-0621-4CF8-9FCD-C9856EADCAB6}" presName="cycle" presStyleCnt="0">
        <dgm:presLayoutVars>
          <dgm:dir/>
          <dgm:resizeHandles val="exact"/>
        </dgm:presLayoutVars>
      </dgm:prSet>
      <dgm:spPr/>
      <dgm:t>
        <a:bodyPr/>
        <a:lstStyle/>
        <a:p>
          <a:endParaRPr lang="it-IT"/>
        </a:p>
      </dgm:t>
    </dgm:pt>
    <dgm:pt modelId="{BCC2FE7C-854F-4B05-B466-18F789E96154}" type="pres">
      <dgm:prSet presAssocID="{EED9272D-5F2A-4AE5-ABF1-9F43B6E4A965}" presName="arrow" presStyleLbl="node1" presStyleIdx="0" presStyleCnt="2">
        <dgm:presLayoutVars>
          <dgm:bulletEnabled val="1"/>
        </dgm:presLayoutVars>
      </dgm:prSet>
      <dgm:spPr/>
      <dgm:t>
        <a:bodyPr/>
        <a:lstStyle/>
        <a:p>
          <a:endParaRPr lang="it-IT"/>
        </a:p>
      </dgm:t>
    </dgm:pt>
    <dgm:pt modelId="{870F0942-6E67-4192-9AC8-0FB5DBD5CCAD}" type="pres">
      <dgm:prSet presAssocID="{1F47EC57-1700-466A-8B04-526F08C64EA0}" presName="arrow" presStyleLbl="node1" presStyleIdx="1" presStyleCnt="2">
        <dgm:presLayoutVars>
          <dgm:bulletEnabled val="1"/>
        </dgm:presLayoutVars>
      </dgm:prSet>
      <dgm:spPr/>
      <dgm:t>
        <a:bodyPr/>
        <a:lstStyle/>
        <a:p>
          <a:endParaRPr lang="it-IT"/>
        </a:p>
      </dgm:t>
    </dgm:pt>
  </dgm:ptLst>
  <dgm:cxnLst>
    <dgm:cxn modelId="{8B9ACACA-CE20-4890-B5CA-5C9ED809E946}" type="presOf" srcId="{1F47EC57-1700-466A-8B04-526F08C64EA0}" destId="{870F0942-6E67-4192-9AC8-0FB5DBD5CCAD}" srcOrd="0" destOrd="0" presId="urn:microsoft.com/office/officeart/2005/8/layout/arrow1"/>
    <dgm:cxn modelId="{9ACC5ED4-A1AE-43BC-A93D-314A47360406}" srcId="{0D51188F-0621-4CF8-9FCD-C9856EADCAB6}" destId="{1F47EC57-1700-466A-8B04-526F08C64EA0}" srcOrd="1" destOrd="0" parTransId="{5FDF4A66-05A1-4D3E-B9F4-A4C3BF458E20}" sibTransId="{B4AE9A35-F33A-4F16-8171-EB570FD7C696}"/>
    <dgm:cxn modelId="{06A4206D-8AFF-46EC-B55B-5C0BAB29B92A}" srcId="{0D51188F-0621-4CF8-9FCD-C9856EADCAB6}" destId="{EED9272D-5F2A-4AE5-ABF1-9F43B6E4A965}" srcOrd="0" destOrd="0" parTransId="{9477D53F-FEDE-4E7E-B315-E5C21A09CAC6}" sibTransId="{CB0F0986-72AA-4780-B971-36B023DDC80B}"/>
    <dgm:cxn modelId="{4BFAA309-847E-4E24-AA96-152818E1E37B}" type="presOf" srcId="{0D51188F-0621-4CF8-9FCD-C9856EADCAB6}" destId="{C4AA7208-0E83-41E0-93AB-4E94079812C2}" srcOrd="0" destOrd="0" presId="urn:microsoft.com/office/officeart/2005/8/layout/arrow1"/>
    <dgm:cxn modelId="{73FE6FDC-C826-4517-8B0A-305A1FBD1571}" type="presOf" srcId="{EED9272D-5F2A-4AE5-ABF1-9F43B6E4A965}" destId="{BCC2FE7C-854F-4B05-B466-18F789E96154}" srcOrd="0" destOrd="0" presId="urn:microsoft.com/office/officeart/2005/8/layout/arrow1"/>
    <dgm:cxn modelId="{6CB1410F-25BA-400D-ABA2-3AC810627FEC}" type="presParOf" srcId="{C4AA7208-0E83-41E0-93AB-4E94079812C2}" destId="{BCC2FE7C-854F-4B05-B466-18F789E96154}" srcOrd="0" destOrd="0" presId="urn:microsoft.com/office/officeart/2005/8/layout/arrow1"/>
    <dgm:cxn modelId="{6128008F-7CEA-4C06-A3D1-9ED7D0615927}" type="presParOf" srcId="{C4AA7208-0E83-41E0-93AB-4E94079812C2}" destId="{870F0942-6E67-4192-9AC8-0FB5DBD5CCAD}"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094B47-CF62-47D1-A768-FC33867212B9}" type="doc">
      <dgm:prSet loTypeId="urn:microsoft.com/office/officeart/2005/8/layout/vList4" loCatId="list" qsTypeId="urn:microsoft.com/office/officeart/2005/8/quickstyle/simple3" qsCatId="simple" csTypeId="urn:microsoft.com/office/officeart/2005/8/colors/accent1_1" csCatId="accent1" phldr="1"/>
      <dgm:spPr/>
      <dgm:t>
        <a:bodyPr/>
        <a:lstStyle/>
        <a:p>
          <a:endParaRPr lang="it-IT"/>
        </a:p>
      </dgm:t>
    </dgm:pt>
    <dgm:pt modelId="{CF7B64DB-B41E-473A-97BF-CCAC112AEA3A}">
      <dgm:prSet phldrT="[Testo]" custT="1"/>
      <dgm:spPr/>
      <dgm:t>
        <a:bodyPr/>
        <a:lstStyle/>
        <a:p>
          <a:pPr algn="l">
            <a:lnSpc>
              <a:spcPct val="100000"/>
            </a:lnSpc>
            <a:spcAft>
              <a:spcPts val="0"/>
            </a:spcAft>
          </a:pPr>
          <a:r>
            <a:rPr lang="it-IT" sz="1800" b="1" dirty="0" smtClean="0">
              <a:solidFill>
                <a:srgbClr val="C00000"/>
              </a:solidFill>
              <a:latin typeface="+mn-lt"/>
            </a:rPr>
            <a:t>ACCESSO</a:t>
          </a:r>
        </a:p>
        <a:p>
          <a:pPr algn="l">
            <a:lnSpc>
              <a:spcPct val="100000"/>
            </a:lnSpc>
            <a:spcAft>
              <a:spcPts val="0"/>
            </a:spcAft>
          </a:pPr>
          <a:r>
            <a:rPr lang="it-IT" sz="1800" dirty="0" smtClean="0">
              <a:latin typeface="+mn-lt"/>
              <a:ea typeface="+mn-ea"/>
              <a:cs typeface="Arial" charset="0"/>
            </a:rPr>
            <a:t>- Individuazione di centri autorizzati alla prescrizione di Farmaci </a:t>
          </a:r>
        </a:p>
        <a:p>
          <a:pPr algn="l">
            <a:lnSpc>
              <a:spcPct val="100000"/>
            </a:lnSpc>
            <a:spcAft>
              <a:spcPts val="0"/>
            </a:spcAft>
          </a:pPr>
          <a:r>
            <a:rPr lang="it-IT" sz="1800" dirty="0" smtClean="0">
              <a:latin typeface="+mn-lt"/>
              <a:ea typeface="+mn-ea"/>
              <a:cs typeface="Arial" charset="0"/>
            </a:rPr>
            <a:t>- Verifica dei trattamenti effettuati rispetto agli attesi</a:t>
          </a:r>
        </a:p>
        <a:p>
          <a:pPr algn="l">
            <a:lnSpc>
              <a:spcPct val="100000"/>
            </a:lnSpc>
            <a:spcAft>
              <a:spcPts val="0"/>
            </a:spcAft>
          </a:pPr>
          <a:r>
            <a:rPr lang="it-IT" sz="1800" dirty="0" smtClean="0">
              <a:latin typeface="+mn-lt"/>
              <a:ea typeface="+mn-ea"/>
              <a:cs typeface="Arial" charset="0"/>
            </a:rPr>
            <a:t>- Registri Regionali</a:t>
          </a:r>
          <a:endParaRPr lang="it-IT" sz="1800" b="1" dirty="0">
            <a:latin typeface="+mn-lt"/>
          </a:endParaRPr>
        </a:p>
      </dgm:t>
    </dgm:pt>
    <dgm:pt modelId="{D0756DC0-6F8F-4FE6-92A9-7ECFD3F0B9D6}" type="parTrans" cxnId="{0AC0A650-337C-4F2D-8288-6EF059D6D84A}">
      <dgm:prSet/>
      <dgm:spPr/>
      <dgm:t>
        <a:bodyPr/>
        <a:lstStyle/>
        <a:p>
          <a:endParaRPr lang="it-IT"/>
        </a:p>
      </dgm:t>
    </dgm:pt>
    <dgm:pt modelId="{6BF8B806-1AFC-461C-90D2-873EAEBC6EC4}" type="sibTrans" cxnId="{0AC0A650-337C-4F2D-8288-6EF059D6D84A}">
      <dgm:prSet/>
      <dgm:spPr/>
      <dgm:t>
        <a:bodyPr/>
        <a:lstStyle/>
        <a:p>
          <a:endParaRPr lang="it-IT"/>
        </a:p>
      </dgm:t>
    </dgm:pt>
    <dgm:pt modelId="{CFD9894E-39FB-449F-9A46-6CE3BA9291BD}">
      <dgm:prSet phldrT="[Testo]" custT="1"/>
      <dgm:spPr/>
      <dgm:t>
        <a:bodyPr/>
        <a:lstStyle/>
        <a:p>
          <a:pPr>
            <a:spcAft>
              <a:spcPts val="0"/>
            </a:spcAft>
          </a:pPr>
          <a:r>
            <a:rPr lang="it-IT" altLang="it-IT" sz="1800" b="1" dirty="0" smtClean="0">
              <a:solidFill>
                <a:srgbClr val="C00000"/>
              </a:solidFill>
              <a:latin typeface="+mn-lt"/>
            </a:rPr>
            <a:t>SUPPORTO SCELTA</a:t>
          </a:r>
        </a:p>
        <a:p>
          <a:pPr>
            <a:spcAft>
              <a:spcPts val="0"/>
            </a:spcAft>
          </a:pPr>
          <a:r>
            <a:rPr lang="it-IT" altLang="it-IT" sz="1800" dirty="0" smtClean="0">
              <a:latin typeface="+mn-lt"/>
              <a:ea typeface="+mn-ea"/>
              <a:cs typeface="Arial" charset="0"/>
            </a:rPr>
            <a:t>Raccomandazioni, Documenti di indirizzo, PDTA, Report HTA </a:t>
          </a:r>
        </a:p>
        <a:p>
          <a:pPr>
            <a:spcAft>
              <a:spcPts val="0"/>
            </a:spcAft>
          </a:pPr>
          <a:r>
            <a:rPr lang="it-IT" altLang="it-IT" sz="1800" dirty="0" smtClean="0">
              <a:latin typeface="+mn-lt"/>
              <a:ea typeface="+mn-ea"/>
              <a:cs typeface="Arial" charset="0"/>
            </a:rPr>
            <a:t>Verifica dell’</a:t>
          </a:r>
          <a:r>
            <a:rPr lang="it-IT" altLang="ja-JP" sz="1800" dirty="0" smtClean="0">
              <a:latin typeface="+mn-lt"/>
              <a:ea typeface="+mn-ea"/>
              <a:cs typeface="Arial" charset="0"/>
            </a:rPr>
            <a:t>appropriatezza:  </a:t>
          </a:r>
        </a:p>
        <a:p>
          <a:pPr>
            <a:spcAft>
              <a:spcPts val="0"/>
            </a:spcAft>
          </a:pPr>
          <a:r>
            <a:rPr lang="it-IT" altLang="it-IT" sz="1800" dirty="0" smtClean="0">
              <a:latin typeface="+mn-lt"/>
              <a:ea typeface="+mn-ea"/>
              <a:cs typeface="Arial" charset="0"/>
            </a:rPr>
            <a:t> -   Indicatori e obiettivi di appropriatezza e aderenza</a:t>
          </a:r>
        </a:p>
        <a:p>
          <a:pPr>
            <a:spcAft>
              <a:spcPts val="0"/>
            </a:spcAft>
          </a:pPr>
          <a:r>
            <a:rPr lang="it-IT" altLang="it-IT" sz="1800" dirty="0" smtClean="0">
              <a:latin typeface="+mn-lt"/>
              <a:ea typeface="+mn-ea"/>
              <a:cs typeface="Arial" charset="0"/>
            </a:rPr>
            <a:t>-     Analisi dei registri AIFA</a:t>
          </a:r>
        </a:p>
        <a:p>
          <a:pPr>
            <a:spcAft>
              <a:spcPts val="0"/>
            </a:spcAft>
          </a:pPr>
          <a:r>
            <a:rPr lang="it-IT" altLang="it-IT" sz="1800" dirty="0" smtClean="0">
              <a:latin typeface="+mn-lt"/>
              <a:ea typeface="+mn-ea"/>
              <a:cs typeface="Arial" charset="0"/>
            </a:rPr>
            <a:t>-     Audit aziendali e regionali sui casi trattati</a:t>
          </a:r>
          <a:endParaRPr lang="it-IT" sz="1800" dirty="0">
            <a:latin typeface="+mn-lt"/>
            <a:ea typeface="+mn-ea"/>
            <a:cs typeface="Arial" charset="0"/>
          </a:endParaRPr>
        </a:p>
      </dgm:t>
    </dgm:pt>
    <dgm:pt modelId="{078D2F26-5DE1-49A4-BC68-44462105D980}" type="parTrans" cxnId="{7672E027-ECF2-4F1C-A8C7-488E30A289A6}">
      <dgm:prSet/>
      <dgm:spPr/>
      <dgm:t>
        <a:bodyPr/>
        <a:lstStyle/>
        <a:p>
          <a:endParaRPr lang="it-IT"/>
        </a:p>
      </dgm:t>
    </dgm:pt>
    <dgm:pt modelId="{EFC776EF-86C7-4781-B53A-2F12F4C6EF47}" type="sibTrans" cxnId="{7672E027-ECF2-4F1C-A8C7-488E30A289A6}">
      <dgm:prSet/>
      <dgm:spPr/>
      <dgm:t>
        <a:bodyPr/>
        <a:lstStyle/>
        <a:p>
          <a:endParaRPr lang="it-IT"/>
        </a:p>
      </dgm:t>
    </dgm:pt>
    <dgm:pt modelId="{9E1359B2-1A9A-47F2-AC5E-CE888B1936DF}">
      <dgm:prSet phldrT="[Testo]" custT="1"/>
      <dgm:spPr/>
      <dgm:t>
        <a:bodyPr/>
        <a:lstStyle/>
        <a:p>
          <a:pPr>
            <a:lnSpc>
              <a:spcPct val="100000"/>
            </a:lnSpc>
            <a:spcAft>
              <a:spcPts val="0"/>
            </a:spcAft>
          </a:pPr>
          <a:r>
            <a:rPr lang="it-IT" altLang="it-IT" sz="1800" b="1" dirty="0" smtClean="0">
              <a:solidFill>
                <a:srgbClr val="C00000"/>
              </a:solidFill>
              <a:latin typeface="+mn-lt"/>
            </a:rPr>
            <a:t>GESTIONE RISORSE</a:t>
          </a:r>
        </a:p>
        <a:p>
          <a:pPr>
            <a:lnSpc>
              <a:spcPct val="100000"/>
            </a:lnSpc>
            <a:spcAft>
              <a:spcPts val="0"/>
            </a:spcAft>
          </a:pPr>
          <a:r>
            <a:rPr lang="it-IT" altLang="it-IT" sz="1800" dirty="0" smtClean="0">
              <a:latin typeface="+mn-lt"/>
            </a:rPr>
            <a:t>- I limiti di spesa in fase di programmazione annuale</a:t>
          </a:r>
        </a:p>
        <a:p>
          <a:pPr>
            <a:lnSpc>
              <a:spcPct val="100000"/>
            </a:lnSpc>
            <a:spcAft>
              <a:spcPts val="0"/>
            </a:spcAft>
          </a:pPr>
          <a:r>
            <a:rPr lang="it-IT" altLang="it-IT" sz="1800" dirty="0" smtClean="0">
              <a:latin typeface="+mn-lt"/>
            </a:rPr>
            <a:t>- Utilizzo di farmaci a brevetto scaduto</a:t>
          </a:r>
        </a:p>
        <a:p>
          <a:pPr>
            <a:lnSpc>
              <a:spcPct val="100000"/>
            </a:lnSpc>
            <a:spcAft>
              <a:spcPts val="0"/>
            </a:spcAft>
          </a:pPr>
          <a:r>
            <a:rPr lang="it-IT" altLang="it-IT" sz="1800" dirty="0" smtClean="0">
              <a:latin typeface="+mn-lt"/>
            </a:rPr>
            <a:t>- Tempestività delle gare in concorrenza con i farmaci </a:t>
          </a:r>
          <a:r>
            <a:rPr lang="it-IT" altLang="it-IT" sz="1800" dirty="0" smtClean="0">
              <a:latin typeface="+mn-lt"/>
              <a:sym typeface="Wingdings" pitchFamily="2" charset="2"/>
            </a:rPr>
            <a:t> </a:t>
          </a:r>
          <a:r>
            <a:rPr lang="it-IT" altLang="it-IT" sz="1800" dirty="0" err="1" smtClean="0">
              <a:latin typeface="+mn-lt"/>
              <a:sym typeface="Wingdings" pitchFamily="2" charset="2"/>
            </a:rPr>
            <a:t>biosimilari</a:t>
          </a:r>
          <a:r>
            <a:rPr lang="it-IT" altLang="it-IT" sz="1800" dirty="0" smtClean="0">
              <a:latin typeface="+mn-lt"/>
              <a:sym typeface="Wingdings" pitchFamily="2" charset="2"/>
            </a:rPr>
            <a:t> </a:t>
          </a:r>
          <a:r>
            <a:rPr lang="it-IT" altLang="it-IT" sz="1800" dirty="0" smtClean="0">
              <a:latin typeface="+mn-lt"/>
            </a:rPr>
            <a:t> e generici</a:t>
          </a:r>
          <a:endParaRPr lang="it-IT" sz="1800" dirty="0">
            <a:latin typeface="+mn-lt"/>
          </a:endParaRPr>
        </a:p>
      </dgm:t>
    </dgm:pt>
    <dgm:pt modelId="{8655D530-29F8-45F5-96C0-AEF86FE36688}" type="parTrans" cxnId="{D2CFEF22-777B-45CC-BFBF-DDD35C32CA1B}">
      <dgm:prSet/>
      <dgm:spPr/>
      <dgm:t>
        <a:bodyPr/>
        <a:lstStyle/>
        <a:p>
          <a:endParaRPr lang="it-IT"/>
        </a:p>
      </dgm:t>
    </dgm:pt>
    <dgm:pt modelId="{EDA3552C-23B8-47F6-BBC1-B40DA7781140}" type="sibTrans" cxnId="{D2CFEF22-777B-45CC-BFBF-DDD35C32CA1B}">
      <dgm:prSet/>
      <dgm:spPr/>
      <dgm:t>
        <a:bodyPr/>
        <a:lstStyle/>
        <a:p>
          <a:endParaRPr lang="it-IT"/>
        </a:p>
      </dgm:t>
    </dgm:pt>
    <dgm:pt modelId="{A7C5BF37-36E3-4BAF-8959-B230A29F9DDB}" type="pres">
      <dgm:prSet presAssocID="{C2094B47-CF62-47D1-A768-FC33867212B9}" presName="linear" presStyleCnt="0">
        <dgm:presLayoutVars>
          <dgm:dir/>
          <dgm:resizeHandles val="exact"/>
        </dgm:presLayoutVars>
      </dgm:prSet>
      <dgm:spPr/>
      <dgm:t>
        <a:bodyPr/>
        <a:lstStyle/>
        <a:p>
          <a:endParaRPr lang="it-IT"/>
        </a:p>
      </dgm:t>
    </dgm:pt>
    <dgm:pt modelId="{860EEA52-1720-494F-8814-5F2A5E87335B}" type="pres">
      <dgm:prSet presAssocID="{CF7B64DB-B41E-473A-97BF-CCAC112AEA3A}" presName="comp" presStyleCnt="0"/>
      <dgm:spPr/>
      <dgm:t>
        <a:bodyPr/>
        <a:lstStyle/>
        <a:p>
          <a:endParaRPr lang="it-IT"/>
        </a:p>
      </dgm:t>
    </dgm:pt>
    <dgm:pt modelId="{3F7A9493-28C4-4D62-A656-146E9BD2AB39}" type="pres">
      <dgm:prSet presAssocID="{CF7B64DB-B41E-473A-97BF-CCAC112AEA3A}" presName="box" presStyleLbl="node1" presStyleIdx="0" presStyleCnt="3" custScaleY="84621" custLinFactNeighborX="-4329" custLinFactNeighborY="-1632"/>
      <dgm:spPr/>
      <dgm:t>
        <a:bodyPr/>
        <a:lstStyle/>
        <a:p>
          <a:endParaRPr lang="it-IT"/>
        </a:p>
      </dgm:t>
    </dgm:pt>
    <dgm:pt modelId="{DDCF4E3A-649E-4013-9125-6BA28FAD72E5}" type="pres">
      <dgm:prSet presAssocID="{CF7B64DB-B41E-473A-97BF-CCAC112AEA3A}" presName="img" presStyleLbl="fgImgPlace1" presStyleIdx="0" presStyleCnt="3" custScaleX="85260" custScaleY="88778" custLinFactNeighborX="-3964"/>
      <dgm:spPr>
        <a:blipFill rotWithShape="1">
          <a:blip xmlns:r="http://schemas.openxmlformats.org/officeDocument/2006/relationships" r:embed="rId1"/>
          <a:stretch>
            <a:fillRect/>
          </a:stretch>
        </a:blipFill>
      </dgm:spPr>
      <dgm:t>
        <a:bodyPr/>
        <a:lstStyle/>
        <a:p>
          <a:endParaRPr lang="it-IT"/>
        </a:p>
      </dgm:t>
    </dgm:pt>
    <dgm:pt modelId="{518184BB-8E9F-4F80-8C00-816D45BDB7D8}" type="pres">
      <dgm:prSet presAssocID="{CF7B64DB-B41E-473A-97BF-CCAC112AEA3A}" presName="text" presStyleLbl="node1" presStyleIdx="0" presStyleCnt="3">
        <dgm:presLayoutVars>
          <dgm:bulletEnabled val="1"/>
        </dgm:presLayoutVars>
      </dgm:prSet>
      <dgm:spPr/>
      <dgm:t>
        <a:bodyPr/>
        <a:lstStyle/>
        <a:p>
          <a:endParaRPr lang="it-IT"/>
        </a:p>
      </dgm:t>
    </dgm:pt>
    <dgm:pt modelId="{F28C8E0D-6410-406F-B3DD-CAE053CFFD9D}" type="pres">
      <dgm:prSet presAssocID="{6BF8B806-1AFC-461C-90D2-873EAEBC6EC4}" presName="spacer" presStyleCnt="0"/>
      <dgm:spPr/>
      <dgm:t>
        <a:bodyPr/>
        <a:lstStyle/>
        <a:p>
          <a:endParaRPr lang="it-IT"/>
        </a:p>
      </dgm:t>
    </dgm:pt>
    <dgm:pt modelId="{384A5DC3-4A89-420C-912C-AE5F1D07D622}" type="pres">
      <dgm:prSet presAssocID="{CFD9894E-39FB-449F-9A46-6CE3BA9291BD}" presName="comp" presStyleCnt="0"/>
      <dgm:spPr/>
      <dgm:t>
        <a:bodyPr/>
        <a:lstStyle/>
        <a:p>
          <a:endParaRPr lang="it-IT"/>
        </a:p>
      </dgm:t>
    </dgm:pt>
    <dgm:pt modelId="{E4F7ED91-49E0-4A4E-96ED-968446257C5E}" type="pres">
      <dgm:prSet presAssocID="{CFD9894E-39FB-449F-9A46-6CE3BA9291BD}" presName="box" presStyleLbl="node1" presStyleIdx="1" presStyleCnt="3" custScaleY="101765" custLinFactNeighborY="-4691"/>
      <dgm:spPr/>
      <dgm:t>
        <a:bodyPr/>
        <a:lstStyle/>
        <a:p>
          <a:endParaRPr lang="it-IT"/>
        </a:p>
      </dgm:t>
    </dgm:pt>
    <dgm:pt modelId="{2BF06C75-D2DF-4E9F-8AA3-C5CEE5227EAF}" type="pres">
      <dgm:prSet presAssocID="{CFD9894E-39FB-449F-9A46-6CE3BA9291BD}" presName="img" presStyleLbl="fgImgPlace1" presStyleIdx="1" presStyleCnt="3" custScaleX="85260" custScaleY="88778" custLinFactNeighborX="-4756" custLinFactNeighborY="-6492"/>
      <dgm:spPr>
        <a:blipFill rotWithShape="1">
          <a:blip xmlns:r="http://schemas.openxmlformats.org/officeDocument/2006/relationships" r:embed="rId2"/>
          <a:stretch>
            <a:fillRect/>
          </a:stretch>
        </a:blipFill>
      </dgm:spPr>
      <dgm:t>
        <a:bodyPr/>
        <a:lstStyle/>
        <a:p>
          <a:endParaRPr lang="it-IT"/>
        </a:p>
      </dgm:t>
    </dgm:pt>
    <dgm:pt modelId="{E361CF89-960B-43E1-BA8A-C7F18EAC6D6A}" type="pres">
      <dgm:prSet presAssocID="{CFD9894E-39FB-449F-9A46-6CE3BA9291BD}" presName="text" presStyleLbl="node1" presStyleIdx="1" presStyleCnt="3">
        <dgm:presLayoutVars>
          <dgm:bulletEnabled val="1"/>
        </dgm:presLayoutVars>
      </dgm:prSet>
      <dgm:spPr/>
      <dgm:t>
        <a:bodyPr/>
        <a:lstStyle/>
        <a:p>
          <a:endParaRPr lang="it-IT"/>
        </a:p>
      </dgm:t>
    </dgm:pt>
    <dgm:pt modelId="{59E850E3-9700-4BA2-A339-D7A000A3F8EE}" type="pres">
      <dgm:prSet presAssocID="{EFC776EF-86C7-4781-B53A-2F12F4C6EF47}" presName="spacer" presStyleCnt="0"/>
      <dgm:spPr/>
      <dgm:t>
        <a:bodyPr/>
        <a:lstStyle/>
        <a:p>
          <a:endParaRPr lang="it-IT"/>
        </a:p>
      </dgm:t>
    </dgm:pt>
    <dgm:pt modelId="{6C12D688-A477-4B30-BEF7-560DEBC2E580}" type="pres">
      <dgm:prSet presAssocID="{9E1359B2-1A9A-47F2-AC5E-CE888B1936DF}" presName="comp" presStyleCnt="0"/>
      <dgm:spPr/>
      <dgm:t>
        <a:bodyPr/>
        <a:lstStyle/>
        <a:p>
          <a:endParaRPr lang="it-IT"/>
        </a:p>
      </dgm:t>
    </dgm:pt>
    <dgm:pt modelId="{51ED7FD8-4428-45E6-A5A8-9DDA6797DF1F}" type="pres">
      <dgm:prSet presAssocID="{9E1359B2-1A9A-47F2-AC5E-CE888B1936DF}" presName="box" presStyleLbl="node1" presStyleIdx="2" presStyleCnt="3" custLinFactNeighborY="-4090"/>
      <dgm:spPr/>
      <dgm:t>
        <a:bodyPr/>
        <a:lstStyle/>
        <a:p>
          <a:endParaRPr lang="it-IT"/>
        </a:p>
      </dgm:t>
    </dgm:pt>
    <dgm:pt modelId="{ACB1DCFC-44F7-4C29-BF80-8875C784CBA6}" type="pres">
      <dgm:prSet presAssocID="{9E1359B2-1A9A-47F2-AC5E-CE888B1936DF}" presName="img" presStyleLbl="fgImgPlace1" presStyleIdx="2" presStyleCnt="3" custScaleX="85260" custScaleY="88778" custLinFactNeighborX="-3964" custLinFactNeighborY="-5147"/>
      <dgm:spPr>
        <a:blipFill rotWithShape="1">
          <a:blip xmlns:r="http://schemas.openxmlformats.org/officeDocument/2006/relationships" r:embed="rId3"/>
          <a:stretch>
            <a:fillRect/>
          </a:stretch>
        </a:blipFill>
      </dgm:spPr>
      <dgm:t>
        <a:bodyPr/>
        <a:lstStyle/>
        <a:p>
          <a:endParaRPr lang="it-IT"/>
        </a:p>
      </dgm:t>
    </dgm:pt>
    <dgm:pt modelId="{20F0450A-2DDE-40EC-9E85-BC1B7B665275}" type="pres">
      <dgm:prSet presAssocID="{9E1359B2-1A9A-47F2-AC5E-CE888B1936DF}" presName="text" presStyleLbl="node1" presStyleIdx="2" presStyleCnt="3">
        <dgm:presLayoutVars>
          <dgm:bulletEnabled val="1"/>
        </dgm:presLayoutVars>
      </dgm:prSet>
      <dgm:spPr/>
      <dgm:t>
        <a:bodyPr/>
        <a:lstStyle/>
        <a:p>
          <a:endParaRPr lang="it-IT"/>
        </a:p>
      </dgm:t>
    </dgm:pt>
  </dgm:ptLst>
  <dgm:cxnLst>
    <dgm:cxn modelId="{FEDB7D20-B7B0-4FC5-A06B-DBAA8103F933}" type="presOf" srcId="{CF7B64DB-B41E-473A-97BF-CCAC112AEA3A}" destId="{518184BB-8E9F-4F80-8C00-816D45BDB7D8}" srcOrd="1" destOrd="0" presId="urn:microsoft.com/office/officeart/2005/8/layout/vList4"/>
    <dgm:cxn modelId="{EA6562F8-6794-48E6-BBF6-CEA0417BD2F4}" type="presOf" srcId="{CFD9894E-39FB-449F-9A46-6CE3BA9291BD}" destId="{E4F7ED91-49E0-4A4E-96ED-968446257C5E}" srcOrd="0" destOrd="0" presId="urn:microsoft.com/office/officeart/2005/8/layout/vList4"/>
    <dgm:cxn modelId="{7672E027-ECF2-4F1C-A8C7-488E30A289A6}" srcId="{C2094B47-CF62-47D1-A768-FC33867212B9}" destId="{CFD9894E-39FB-449F-9A46-6CE3BA9291BD}" srcOrd="1" destOrd="0" parTransId="{078D2F26-5DE1-49A4-BC68-44462105D980}" sibTransId="{EFC776EF-86C7-4781-B53A-2F12F4C6EF47}"/>
    <dgm:cxn modelId="{D89D9B28-6098-45B6-BCB7-BCD55C9BE918}" type="presOf" srcId="{C2094B47-CF62-47D1-A768-FC33867212B9}" destId="{A7C5BF37-36E3-4BAF-8959-B230A29F9DDB}" srcOrd="0" destOrd="0" presId="urn:microsoft.com/office/officeart/2005/8/layout/vList4"/>
    <dgm:cxn modelId="{0AC0A650-337C-4F2D-8288-6EF059D6D84A}" srcId="{C2094B47-CF62-47D1-A768-FC33867212B9}" destId="{CF7B64DB-B41E-473A-97BF-CCAC112AEA3A}" srcOrd="0" destOrd="0" parTransId="{D0756DC0-6F8F-4FE6-92A9-7ECFD3F0B9D6}" sibTransId="{6BF8B806-1AFC-461C-90D2-873EAEBC6EC4}"/>
    <dgm:cxn modelId="{2139812D-1006-4137-905B-3EB72602C622}" type="presOf" srcId="{CFD9894E-39FB-449F-9A46-6CE3BA9291BD}" destId="{E361CF89-960B-43E1-BA8A-C7F18EAC6D6A}" srcOrd="1" destOrd="0" presId="urn:microsoft.com/office/officeart/2005/8/layout/vList4"/>
    <dgm:cxn modelId="{AFA59DFF-DB7B-4B38-AB5C-2B9712D15B26}" type="presOf" srcId="{CF7B64DB-B41E-473A-97BF-CCAC112AEA3A}" destId="{3F7A9493-28C4-4D62-A656-146E9BD2AB39}" srcOrd="0" destOrd="0" presId="urn:microsoft.com/office/officeart/2005/8/layout/vList4"/>
    <dgm:cxn modelId="{5B88A21D-AE1A-447B-A793-B078B43EBDFD}" type="presOf" srcId="{9E1359B2-1A9A-47F2-AC5E-CE888B1936DF}" destId="{20F0450A-2DDE-40EC-9E85-BC1B7B665275}" srcOrd="1" destOrd="0" presId="urn:microsoft.com/office/officeart/2005/8/layout/vList4"/>
    <dgm:cxn modelId="{D2CFEF22-777B-45CC-BFBF-DDD35C32CA1B}" srcId="{C2094B47-CF62-47D1-A768-FC33867212B9}" destId="{9E1359B2-1A9A-47F2-AC5E-CE888B1936DF}" srcOrd="2" destOrd="0" parTransId="{8655D530-29F8-45F5-96C0-AEF86FE36688}" sibTransId="{EDA3552C-23B8-47F6-BBC1-B40DA7781140}"/>
    <dgm:cxn modelId="{5C5C6331-203E-4E2B-AAFC-EA0205ACDCC9}" type="presOf" srcId="{9E1359B2-1A9A-47F2-AC5E-CE888B1936DF}" destId="{51ED7FD8-4428-45E6-A5A8-9DDA6797DF1F}" srcOrd="0" destOrd="0" presId="urn:microsoft.com/office/officeart/2005/8/layout/vList4"/>
    <dgm:cxn modelId="{97F13924-3190-4654-9F67-B7A2573C36D1}" type="presParOf" srcId="{A7C5BF37-36E3-4BAF-8959-B230A29F9DDB}" destId="{860EEA52-1720-494F-8814-5F2A5E87335B}" srcOrd="0" destOrd="0" presId="urn:microsoft.com/office/officeart/2005/8/layout/vList4"/>
    <dgm:cxn modelId="{92CAD062-FE3E-482D-8204-D19C458005A3}" type="presParOf" srcId="{860EEA52-1720-494F-8814-5F2A5E87335B}" destId="{3F7A9493-28C4-4D62-A656-146E9BD2AB39}" srcOrd="0" destOrd="0" presId="urn:microsoft.com/office/officeart/2005/8/layout/vList4"/>
    <dgm:cxn modelId="{E3A7ACED-2ABD-4970-885E-FA360734B6D0}" type="presParOf" srcId="{860EEA52-1720-494F-8814-5F2A5E87335B}" destId="{DDCF4E3A-649E-4013-9125-6BA28FAD72E5}" srcOrd="1" destOrd="0" presId="urn:microsoft.com/office/officeart/2005/8/layout/vList4"/>
    <dgm:cxn modelId="{6FC90EDC-850C-4E39-AE8D-62630AA7469C}" type="presParOf" srcId="{860EEA52-1720-494F-8814-5F2A5E87335B}" destId="{518184BB-8E9F-4F80-8C00-816D45BDB7D8}" srcOrd="2" destOrd="0" presId="urn:microsoft.com/office/officeart/2005/8/layout/vList4"/>
    <dgm:cxn modelId="{924F004B-B9D7-4C38-9200-9ED90EF87D44}" type="presParOf" srcId="{A7C5BF37-36E3-4BAF-8959-B230A29F9DDB}" destId="{F28C8E0D-6410-406F-B3DD-CAE053CFFD9D}" srcOrd="1" destOrd="0" presId="urn:microsoft.com/office/officeart/2005/8/layout/vList4"/>
    <dgm:cxn modelId="{5BF86392-876D-4A0A-947B-318DAF5F746B}" type="presParOf" srcId="{A7C5BF37-36E3-4BAF-8959-B230A29F9DDB}" destId="{384A5DC3-4A89-420C-912C-AE5F1D07D622}" srcOrd="2" destOrd="0" presId="urn:microsoft.com/office/officeart/2005/8/layout/vList4"/>
    <dgm:cxn modelId="{564DAFFF-F712-4F28-80DC-4B80B41B0B59}" type="presParOf" srcId="{384A5DC3-4A89-420C-912C-AE5F1D07D622}" destId="{E4F7ED91-49E0-4A4E-96ED-968446257C5E}" srcOrd="0" destOrd="0" presId="urn:microsoft.com/office/officeart/2005/8/layout/vList4"/>
    <dgm:cxn modelId="{A6D41D38-12BB-4881-ADA7-4CB13E573A73}" type="presParOf" srcId="{384A5DC3-4A89-420C-912C-AE5F1D07D622}" destId="{2BF06C75-D2DF-4E9F-8AA3-C5CEE5227EAF}" srcOrd="1" destOrd="0" presId="urn:microsoft.com/office/officeart/2005/8/layout/vList4"/>
    <dgm:cxn modelId="{A1440D88-48AF-4A0C-87E4-8840AFD2BB4C}" type="presParOf" srcId="{384A5DC3-4A89-420C-912C-AE5F1D07D622}" destId="{E361CF89-960B-43E1-BA8A-C7F18EAC6D6A}" srcOrd="2" destOrd="0" presId="urn:microsoft.com/office/officeart/2005/8/layout/vList4"/>
    <dgm:cxn modelId="{59273CFE-8BED-45CF-B6C9-9F4C5AE6475F}" type="presParOf" srcId="{A7C5BF37-36E3-4BAF-8959-B230A29F9DDB}" destId="{59E850E3-9700-4BA2-A339-D7A000A3F8EE}" srcOrd="3" destOrd="0" presId="urn:microsoft.com/office/officeart/2005/8/layout/vList4"/>
    <dgm:cxn modelId="{EB17352F-609E-4958-A2CE-FB306329E038}" type="presParOf" srcId="{A7C5BF37-36E3-4BAF-8959-B230A29F9DDB}" destId="{6C12D688-A477-4B30-BEF7-560DEBC2E580}" srcOrd="4" destOrd="0" presId="urn:microsoft.com/office/officeart/2005/8/layout/vList4"/>
    <dgm:cxn modelId="{4D78DFCB-E9C6-45DC-B1DD-7C70D3066138}" type="presParOf" srcId="{6C12D688-A477-4B30-BEF7-560DEBC2E580}" destId="{51ED7FD8-4428-45E6-A5A8-9DDA6797DF1F}" srcOrd="0" destOrd="0" presId="urn:microsoft.com/office/officeart/2005/8/layout/vList4"/>
    <dgm:cxn modelId="{C6AC6723-4430-4CBA-A63C-F9CFCF3B0D36}" type="presParOf" srcId="{6C12D688-A477-4B30-BEF7-560DEBC2E580}" destId="{ACB1DCFC-44F7-4C29-BF80-8875C784CBA6}" srcOrd="1" destOrd="0" presId="urn:microsoft.com/office/officeart/2005/8/layout/vList4"/>
    <dgm:cxn modelId="{D55CBA66-5285-4733-8A2F-3EA57369F385}" type="presParOf" srcId="{6C12D688-A477-4B30-BEF7-560DEBC2E580}" destId="{20F0450A-2DDE-40EC-9E85-BC1B7B66527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14015" cy="490409"/>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09079" y="0"/>
            <a:ext cx="2914015" cy="490409"/>
          </a:xfrm>
          <a:prstGeom prst="rect">
            <a:avLst/>
          </a:prstGeom>
        </p:spPr>
        <p:txBody>
          <a:bodyPr vert="horz" lIns="91440" tIns="45720" rIns="91440" bIns="45720" rtlCol="0"/>
          <a:lstStyle>
            <a:lvl1pPr algn="r">
              <a:defRPr sz="1200"/>
            </a:lvl1pPr>
          </a:lstStyle>
          <a:p>
            <a:fld id="{C956760B-1579-460E-867F-88100462E09D}" type="datetimeFigureOut">
              <a:rPr lang="it-IT" smtClean="0"/>
              <a:t>20/10/2023</a:t>
            </a:fld>
            <a:endParaRPr lang="it-IT"/>
          </a:p>
        </p:txBody>
      </p:sp>
      <p:sp>
        <p:nvSpPr>
          <p:cNvPr id="4" name="Segnaposto immagine diapositiva 3"/>
          <p:cNvSpPr>
            <a:spLocks noGrp="1" noRot="1" noChangeAspect="1"/>
          </p:cNvSpPr>
          <p:nvPr>
            <p:ph type="sldImg" idx="2"/>
          </p:nvPr>
        </p:nvSpPr>
        <p:spPr>
          <a:xfrm>
            <a:off x="1163638" y="1222375"/>
            <a:ext cx="4397375" cy="32988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2465" y="4703852"/>
            <a:ext cx="5379720" cy="3848606"/>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283830"/>
            <a:ext cx="2914015" cy="490408"/>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09079" y="9283830"/>
            <a:ext cx="2914015" cy="490408"/>
          </a:xfrm>
          <a:prstGeom prst="rect">
            <a:avLst/>
          </a:prstGeom>
        </p:spPr>
        <p:txBody>
          <a:bodyPr vert="horz" lIns="91440" tIns="45720" rIns="91440" bIns="45720" rtlCol="0" anchor="b"/>
          <a:lstStyle>
            <a:lvl1pPr algn="r">
              <a:defRPr sz="1200"/>
            </a:lvl1pPr>
          </a:lstStyle>
          <a:p>
            <a:fld id="{128CFD38-99E1-4D22-AC84-E9EC3BADD1A2}" type="slidenum">
              <a:rPr lang="it-IT" smtClean="0"/>
              <a:t>‹N›</a:t>
            </a:fld>
            <a:endParaRPr lang="it-IT"/>
          </a:p>
        </p:txBody>
      </p:sp>
    </p:spTree>
    <p:extLst>
      <p:ext uri="{BB962C8B-B14F-4D97-AF65-F5344CB8AC3E}">
        <p14:creationId xmlns:p14="http://schemas.microsoft.com/office/powerpoint/2010/main" val="2551594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9796EC3-C714-4635-AEF2-965B632D5864}" type="slidenum">
              <a:rPr lang="it-IT" smtClean="0"/>
              <a:pPr/>
              <a:t>2</a:t>
            </a:fld>
            <a:endParaRPr lang="it-IT"/>
          </a:p>
        </p:txBody>
      </p:sp>
    </p:spTree>
    <p:extLst>
      <p:ext uri="{BB962C8B-B14F-4D97-AF65-F5344CB8AC3E}">
        <p14:creationId xmlns:p14="http://schemas.microsoft.com/office/powerpoint/2010/main" val="3550844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p:cNvSpPr>
            <a:spLocks noGrp="1" noRot="1" noChangeAspect="1" noTextEdit="1"/>
          </p:cNvSpPr>
          <p:nvPr>
            <p:ph type="sldImg"/>
          </p:nvPr>
        </p:nvSpPr>
        <p:spPr bwMode="auto">
          <a:xfrm>
            <a:off x="663575" y="782638"/>
            <a:ext cx="5211763" cy="3910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dirty="0" smtClean="0"/>
          </a:p>
        </p:txBody>
      </p:sp>
      <p:sp>
        <p:nvSpPr>
          <p:cNvPr id="3891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9458" indent="-284407">
              <a:defRPr>
                <a:solidFill>
                  <a:schemeClr val="tx1"/>
                </a:solidFill>
                <a:latin typeface="Arial" panose="020B0604020202020204" pitchFamily="34" charset="0"/>
                <a:cs typeface="Arial" panose="020B0604020202020204" pitchFamily="34" charset="0"/>
              </a:defRPr>
            </a:lvl2pPr>
            <a:lvl3pPr marL="1137628" indent="-227526">
              <a:defRPr>
                <a:solidFill>
                  <a:schemeClr val="tx1"/>
                </a:solidFill>
                <a:latin typeface="Arial" panose="020B0604020202020204" pitchFamily="34" charset="0"/>
                <a:cs typeface="Arial" panose="020B0604020202020204" pitchFamily="34" charset="0"/>
              </a:defRPr>
            </a:lvl3pPr>
            <a:lvl4pPr marL="1592679" indent="-227526">
              <a:defRPr>
                <a:solidFill>
                  <a:schemeClr val="tx1"/>
                </a:solidFill>
                <a:latin typeface="Arial" panose="020B0604020202020204" pitchFamily="34" charset="0"/>
                <a:cs typeface="Arial" panose="020B0604020202020204" pitchFamily="34" charset="0"/>
              </a:defRPr>
            </a:lvl4pPr>
            <a:lvl5pPr marL="2047730" indent="-227526">
              <a:defRPr>
                <a:solidFill>
                  <a:schemeClr val="tx1"/>
                </a:solidFill>
                <a:latin typeface="Arial" panose="020B0604020202020204" pitchFamily="34" charset="0"/>
                <a:cs typeface="Arial" panose="020B0604020202020204" pitchFamily="34" charset="0"/>
              </a:defRPr>
            </a:lvl5pPr>
            <a:lvl6pPr marL="2502781"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57833"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12884"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67935"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8455E7-46A4-4154-A66F-2009F647FE11}" type="slidenum">
              <a:rPr lang="it-IT" altLang="it-IT" smtClean="0">
                <a:solidFill>
                  <a:prstClr val="black"/>
                </a:solidFill>
              </a:rPr>
              <a:pPr/>
              <a:t>11</a:t>
            </a:fld>
            <a:endParaRPr lang="it-IT" altLang="it-IT" smtClean="0">
              <a:solidFill>
                <a:prstClr val="black"/>
              </a:solidFill>
            </a:endParaRPr>
          </a:p>
        </p:txBody>
      </p:sp>
    </p:spTree>
    <p:extLst>
      <p:ext uri="{BB962C8B-B14F-4D97-AF65-F5344CB8AC3E}">
        <p14:creationId xmlns:p14="http://schemas.microsoft.com/office/powerpoint/2010/main" val="3169154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p:cNvSpPr>
            <a:spLocks noGrp="1" noRot="1" noChangeAspect="1" noTextEdit="1"/>
          </p:cNvSpPr>
          <p:nvPr>
            <p:ph type="sldImg"/>
          </p:nvPr>
        </p:nvSpPr>
        <p:spPr bwMode="auto">
          <a:xfrm>
            <a:off x="663575" y="782638"/>
            <a:ext cx="5211763" cy="3910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smtClean="0"/>
              <a:t>Nuova Diapositiva.</a:t>
            </a:r>
          </a:p>
        </p:txBody>
      </p:sp>
      <p:sp>
        <p:nvSpPr>
          <p:cNvPr id="3891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9458" indent="-284407">
              <a:defRPr>
                <a:solidFill>
                  <a:schemeClr val="tx1"/>
                </a:solidFill>
                <a:latin typeface="Arial" panose="020B0604020202020204" pitchFamily="34" charset="0"/>
                <a:cs typeface="Arial" panose="020B0604020202020204" pitchFamily="34" charset="0"/>
              </a:defRPr>
            </a:lvl2pPr>
            <a:lvl3pPr marL="1137628" indent="-227526">
              <a:defRPr>
                <a:solidFill>
                  <a:schemeClr val="tx1"/>
                </a:solidFill>
                <a:latin typeface="Arial" panose="020B0604020202020204" pitchFamily="34" charset="0"/>
                <a:cs typeface="Arial" panose="020B0604020202020204" pitchFamily="34" charset="0"/>
              </a:defRPr>
            </a:lvl3pPr>
            <a:lvl4pPr marL="1592679" indent="-227526">
              <a:defRPr>
                <a:solidFill>
                  <a:schemeClr val="tx1"/>
                </a:solidFill>
                <a:latin typeface="Arial" panose="020B0604020202020204" pitchFamily="34" charset="0"/>
                <a:cs typeface="Arial" panose="020B0604020202020204" pitchFamily="34" charset="0"/>
              </a:defRPr>
            </a:lvl4pPr>
            <a:lvl5pPr marL="2047730" indent="-227526">
              <a:defRPr>
                <a:solidFill>
                  <a:schemeClr val="tx1"/>
                </a:solidFill>
                <a:latin typeface="Arial" panose="020B0604020202020204" pitchFamily="34" charset="0"/>
                <a:cs typeface="Arial" panose="020B0604020202020204" pitchFamily="34" charset="0"/>
              </a:defRPr>
            </a:lvl5pPr>
            <a:lvl6pPr marL="2502781"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57833"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12884"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67935"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8455E7-46A4-4154-A66F-2009F647FE11}" type="slidenum">
              <a:rPr lang="it-IT" altLang="it-IT" smtClean="0">
                <a:solidFill>
                  <a:prstClr val="black"/>
                </a:solidFill>
              </a:rPr>
              <a:pPr/>
              <a:t>12</a:t>
            </a:fld>
            <a:endParaRPr lang="it-IT" altLang="it-IT" smtClean="0">
              <a:solidFill>
                <a:prstClr val="black"/>
              </a:solidFill>
            </a:endParaRPr>
          </a:p>
        </p:txBody>
      </p:sp>
    </p:spTree>
    <p:extLst>
      <p:ext uri="{BB962C8B-B14F-4D97-AF65-F5344CB8AC3E}">
        <p14:creationId xmlns:p14="http://schemas.microsoft.com/office/powerpoint/2010/main" val="3842266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p:cNvSpPr>
            <a:spLocks noGrp="1" noRot="1" noChangeAspect="1" noTextEdit="1"/>
          </p:cNvSpPr>
          <p:nvPr>
            <p:ph type="sldImg"/>
          </p:nvPr>
        </p:nvSpPr>
        <p:spPr bwMode="auto">
          <a:xfrm>
            <a:off x="663575" y="782638"/>
            <a:ext cx="5211763" cy="3910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smtClean="0"/>
              <a:t>Nuova Diapositiva.</a:t>
            </a:r>
          </a:p>
        </p:txBody>
      </p:sp>
      <p:sp>
        <p:nvSpPr>
          <p:cNvPr id="3891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9458" indent="-284407">
              <a:defRPr>
                <a:solidFill>
                  <a:schemeClr val="tx1"/>
                </a:solidFill>
                <a:latin typeface="Arial" panose="020B0604020202020204" pitchFamily="34" charset="0"/>
                <a:cs typeface="Arial" panose="020B0604020202020204" pitchFamily="34" charset="0"/>
              </a:defRPr>
            </a:lvl2pPr>
            <a:lvl3pPr marL="1137628" indent="-227526">
              <a:defRPr>
                <a:solidFill>
                  <a:schemeClr val="tx1"/>
                </a:solidFill>
                <a:latin typeface="Arial" panose="020B0604020202020204" pitchFamily="34" charset="0"/>
                <a:cs typeface="Arial" panose="020B0604020202020204" pitchFamily="34" charset="0"/>
              </a:defRPr>
            </a:lvl3pPr>
            <a:lvl4pPr marL="1592679" indent="-227526">
              <a:defRPr>
                <a:solidFill>
                  <a:schemeClr val="tx1"/>
                </a:solidFill>
                <a:latin typeface="Arial" panose="020B0604020202020204" pitchFamily="34" charset="0"/>
                <a:cs typeface="Arial" panose="020B0604020202020204" pitchFamily="34" charset="0"/>
              </a:defRPr>
            </a:lvl4pPr>
            <a:lvl5pPr marL="2047730" indent="-227526">
              <a:defRPr>
                <a:solidFill>
                  <a:schemeClr val="tx1"/>
                </a:solidFill>
                <a:latin typeface="Arial" panose="020B0604020202020204" pitchFamily="34" charset="0"/>
                <a:cs typeface="Arial" panose="020B0604020202020204" pitchFamily="34" charset="0"/>
              </a:defRPr>
            </a:lvl5pPr>
            <a:lvl6pPr marL="2502781"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57833"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12884"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67935"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8455E7-46A4-4154-A66F-2009F647FE11}" type="slidenum">
              <a:rPr lang="it-IT" altLang="it-IT" smtClean="0">
                <a:solidFill>
                  <a:prstClr val="black"/>
                </a:solidFill>
              </a:rPr>
              <a:pPr/>
              <a:t>13</a:t>
            </a:fld>
            <a:endParaRPr lang="it-IT" altLang="it-IT" smtClean="0">
              <a:solidFill>
                <a:prstClr val="black"/>
              </a:solidFill>
            </a:endParaRPr>
          </a:p>
        </p:txBody>
      </p:sp>
    </p:spTree>
    <p:extLst>
      <p:ext uri="{BB962C8B-B14F-4D97-AF65-F5344CB8AC3E}">
        <p14:creationId xmlns:p14="http://schemas.microsoft.com/office/powerpoint/2010/main" val="59739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p:cNvSpPr>
            <a:spLocks noGrp="1" noRot="1" noChangeAspect="1" noTextEdit="1"/>
          </p:cNvSpPr>
          <p:nvPr>
            <p:ph type="sldImg"/>
          </p:nvPr>
        </p:nvSpPr>
        <p:spPr bwMode="auto">
          <a:xfrm>
            <a:off x="663575" y="782638"/>
            <a:ext cx="5211763" cy="3910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dirty="0" smtClean="0"/>
          </a:p>
        </p:txBody>
      </p:sp>
      <p:sp>
        <p:nvSpPr>
          <p:cNvPr id="3891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9458" indent="-284407">
              <a:defRPr>
                <a:solidFill>
                  <a:schemeClr val="tx1"/>
                </a:solidFill>
                <a:latin typeface="Arial" panose="020B0604020202020204" pitchFamily="34" charset="0"/>
                <a:cs typeface="Arial" panose="020B0604020202020204" pitchFamily="34" charset="0"/>
              </a:defRPr>
            </a:lvl2pPr>
            <a:lvl3pPr marL="1137628" indent="-227526">
              <a:defRPr>
                <a:solidFill>
                  <a:schemeClr val="tx1"/>
                </a:solidFill>
                <a:latin typeface="Arial" panose="020B0604020202020204" pitchFamily="34" charset="0"/>
                <a:cs typeface="Arial" panose="020B0604020202020204" pitchFamily="34" charset="0"/>
              </a:defRPr>
            </a:lvl3pPr>
            <a:lvl4pPr marL="1592679" indent="-227526">
              <a:defRPr>
                <a:solidFill>
                  <a:schemeClr val="tx1"/>
                </a:solidFill>
                <a:latin typeface="Arial" panose="020B0604020202020204" pitchFamily="34" charset="0"/>
                <a:cs typeface="Arial" panose="020B0604020202020204" pitchFamily="34" charset="0"/>
              </a:defRPr>
            </a:lvl4pPr>
            <a:lvl5pPr marL="2047730" indent="-227526">
              <a:defRPr>
                <a:solidFill>
                  <a:schemeClr val="tx1"/>
                </a:solidFill>
                <a:latin typeface="Arial" panose="020B0604020202020204" pitchFamily="34" charset="0"/>
                <a:cs typeface="Arial" panose="020B0604020202020204" pitchFamily="34" charset="0"/>
              </a:defRPr>
            </a:lvl5pPr>
            <a:lvl6pPr marL="2502781"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57833"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12884"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67935"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8455E7-46A4-4154-A66F-2009F647FE11}" type="slidenum">
              <a:rPr lang="it-IT" altLang="it-IT" smtClean="0">
                <a:solidFill>
                  <a:prstClr val="black"/>
                </a:solidFill>
              </a:rPr>
              <a:pPr/>
              <a:t>14</a:t>
            </a:fld>
            <a:endParaRPr lang="it-IT" altLang="it-IT" smtClean="0">
              <a:solidFill>
                <a:prstClr val="black"/>
              </a:solidFill>
            </a:endParaRPr>
          </a:p>
        </p:txBody>
      </p:sp>
    </p:spTree>
    <p:extLst>
      <p:ext uri="{BB962C8B-B14F-4D97-AF65-F5344CB8AC3E}">
        <p14:creationId xmlns:p14="http://schemas.microsoft.com/office/powerpoint/2010/main" val="2564796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p:cNvSpPr>
            <a:spLocks noGrp="1" noRot="1" noChangeAspect="1" noTextEdit="1"/>
          </p:cNvSpPr>
          <p:nvPr>
            <p:ph type="sldImg"/>
          </p:nvPr>
        </p:nvSpPr>
        <p:spPr bwMode="auto">
          <a:xfrm>
            <a:off x="663575" y="782638"/>
            <a:ext cx="5211763" cy="3910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smtClean="0"/>
              <a:t>Nuova Diapositiva.</a:t>
            </a:r>
          </a:p>
        </p:txBody>
      </p:sp>
      <p:sp>
        <p:nvSpPr>
          <p:cNvPr id="3891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9458" indent="-284407">
              <a:defRPr>
                <a:solidFill>
                  <a:schemeClr val="tx1"/>
                </a:solidFill>
                <a:latin typeface="Arial" panose="020B0604020202020204" pitchFamily="34" charset="0"/>
                <a:cs typeface="Arial" panose="020B0604020202020204" pitchFamily="34" charset="0"/>
              </a:defRPr>
            </a:lvl2pPr>
            <a:lvl3pPr marL="1137628" indent="-227526">
              <a:defRPr>
                <a:solidFill>
                  <a:schemeClr val="tx1"/>
                </a:solidFill>
                <a:latin typeface="Arial" panose="020B0604020202020204" pitchFamily="34" charset="0"/>
                <a:cs typeface="Arial" panose="020B0604020202020204" pitchFamily="34" charset="0"/>
              </a:defRPr>
            </a:lvl3pPr>
            <a:lvl4pPr marL="1592679" indent="-227526">
              <a:defRPr>
                <a:solidFill>
                  <a:schemeClr val="tx1"/>
                </a:solidFill>
                <a:latin typeface="Arial" panose="020B0604020202020204" pitchFamily="34" charset="0"/>
                <a:cs typeface="Arial" panose="020B0604020202020204" pitchFamily="34" charset="0"/>
              </a:defRPr>
            </a:lvl4pPr>
            <a:lvl5pPr marL="2047730" indent="-227526">
              <a:defRPr>
                <a:solidFill>
                  <a:schemeClr val="tx1"/>
                </a:solidFill>
                <a:latin typeface="Arial" panose="020B0604020202020204" pitchFamily="34" charset="0"/>
                <a:cs typeface="Arial" panose="020B0604020202020204" pitchFamily="34" charset="0"/>
              </a:defRPr>
            </a:lvl5pPr>
            <a:lvl6pPr marL="2502781"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57833"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12884"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67935"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8455E7-46A4-4154-A66F-2009F647FE11}" type="slidenum">
              <a:rPr lang="it-IT" altLang="it-IT" smtClean="0">
                <a:solidFill>
                  <a:prstClr val="black"/>
                </a:solidFill>
              </a:rPr>
              <a:pPr/>
              <a:t>15</a:t>
            </a:fld>
            <a:endParaRPr lang="it-IT" altLang="it-IT" smtClean="0">
              <a:solidFill>
                <a:prstClr val="black"/>
              </a:solidFill>
            </a:endParaRPr>
          </a:p>
        </p:txBody>
      </p:sp>
    </p:spTree>
    <p:extLst>
      <p:ext uri="{BB962C8B-B14F-4D97-AF65-F5344CB8AC3E}">
        <p14:creationId xmlns:p14="http://schemas.microsoft.com/office/powerpoint/2010/main" val="1919696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9796EC3-C714-4635-AEF2-965B632D5864}" type="slidenum">
              <a:rPr lang="it-IT" smtClean="0"/>
              <a:pPr/>
              <a:t>16</a:t>
            </a:fld>
            <a:endParaRPr lang="it-IT"/>
          </a:p>
        </p:txBody>
      </p:sp>
    </p:spTree>
    <p:extLst>
      <p:ext uri="{BB962C8B-B14F-4D97-AF65-F5344CB8AC3E}">
        <p14:creationId xmlns:p14="http://schemas.microsoft.com/office/powerpoint/2010/main" val="2311144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0644" indent="-170644">
              <a:spcBef>
                <a:spcPct val="0"/>
              </a:spcBef>
              <a:buFontTx/>
              <a:buChar char="-"/>
            </a:pPr>
            <a:endParaRPr lang="it-IT" altLang="it-IT" dirty="0" smtClean="0"/>
          </a:p>
        </p:txBody>
      </p:sp>
      <p:sp>
        <p:nvSpPr>
          <p:cNvPr id="4710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37879" indent="-282827">
              <a:defRPr>
                <a:solidFill>
                  <a:schemeClr val="tx1"/>
                </a:solidFill>
                <a:latin typeface="Calibri" pitchFamily="34" charset="0"/>
                <a:ea typeface="MS PGothic" pitchFamily="34" charset="-128"/>
              </a:defRPr>
            </a:lvl2pPr>
            <a:lvl3pPr marL="1136048" indent="-225946">
              <a:defRPr>
                <a:solidFill>
                  <a:schemeClr val="tx1"/>
                </a:solidFill>
                <a:latin typeface="Calibri" pitchFamily="34" charset="0"/>
                <a:ea typeface="MS PGothic" pitchFamily="34" charset="-128"/>
              </a:defRPr>
            </a:lvl3pPr>
            <a:lvl4pPr marL="1591100" indent="-225946">
              <a:defRPr>
                <a:solidFill>
                  <a:schemeClr val="tx1"/>
                </a:solidFill>
                <a:latin typeface="Calibri" pitchFamily="34" charset="0"/>
                <a:ea typeface="MS PGothic" pitchFamily="34" charset="-128"/>
              </a:defRPr>
            </a:lvl4pPr>
            <a:lvl5pPr marL="2046151" indent="-225946">
              <a:defRPr>
                <a:solidFill>
                  <a:schemeClr val="tx1"/>
                </a:solidFill>
                <a:latin typeface="Calibri" pitchFamily="34" charset="0"/>
                <a:ea typeface="MS PGothic" pitchFamily="34" charset="-128"/>
              </a:defRPr>
            </a:lvl5pPr>
            <a:lvl6pPr marL="2501202" indent="-225946" eaLnBrk="0" fontAlgn="base" hangingPunct="0">
              <a:spcBef>
                <a:spcPct val="0"/>
              </a:spcBef>
              <a:spcAft>
                <a:spcPct val="0"/>
              </a:spcAft>
              <a:defRPr>
                <a:solidFill>
                  <a:schemeClr val="tx1"/>
                </a:solidFill>
                <a:latin typeface="Calibri" pitchFamily="34" charset="0"/>
                <a:ea typeface="MS PGothic" pitchFamily="34" charset="-128"/>
              </a:defRPr>
            </a:lvl6pPr>
            <a:lvl7pPr marL="2956253" indent="-225946" eaLnBrk="0" fontAlgn="base" hangingPunct="0">
              <a:spcBef>
                <a:spcPct val="0"/>
              </a:spcBef>
              <a:spcAft>
                <a:spcPct val="0"/>
              </a:spcAft>
              <a:defRPr>
                <a:solidFill>
                  <a:schemeClr val="tx1"/>
                </a:solidFill>
                <a:latin typeface="Calibri" pitchFamily="34" charset="0"/>
                <a:ea typeface="MS PGothic" pitchFamily="34" charset="-128"/>
              </a:defRPr>
            </a:lvl7pPr>
            <a:lvl8pPr marL="3411304" indent="-225946" eaLnBrk="0" fontAlgn="base" hangingPunct="0">
              <a:spcBef>
                <a:spcPct val="0"/>
              </a:spcBef>
              <a:spcAft>
                <a:spcPct val="0"/>
              </a:spcAft>
              <a:defRPr>
                <a:solidFill>
                  <a:schemeClr val="tx1"/>
                </a:solidFill>
                <a:latin typeface="Calibri" pitchFamily="34" charset="0"/>
                <a:ea typeface="MS PGothic" pitchFamily="34" charset="-128"/>
              </a:defRPr>
            </a:lvl8pPr>
            <a:lvl9pPr marL="3866355" indent="-225946" eaLnBrk="0" fontAlgn="base" hangingPunct="0">
              <a:spcBef>
                <a:spcPct val="0"/>
              </a:spcBef>
              <a:spcAft>
                <a:spcPct val="0"/>
              </a:spcAft>
              <a:defRPr>
                <a:solidFill>
                  <a:schemeClr val="tx1"/>
                </a:solidFill>
                <a:latin typeface="Calibri" pitchFamily="34" charset="0"/>
                <a:ea typeface="MS PGothic" pitchFamily="34" charset="-128"/>
              </a:defRPr>
            </a:lvl9pPr>
          </a:lstStyle>
          <a:p>
            <a:fld id="{8C348675-2544-4FB0-A8E5-3ACD21E3FE67}" type="slidenum">
              <a:rPr lang="it-IT" altLang="it-IT"/>
              <a:pPr/>
              <a:t>17</a:t>
            </a:fld>
            <a:endParaRPr lang="it-IT" altLang="it-IT"/>
          </a:p>
        </p:txBody>
      </p:sp>
    </p:spTree>
    <p:extLst>
      <p:ext uri="{BB962C8B-B14F-4D97-AF65-F5344CB8AC3E}">
        <p14:creationId xmlns:p14="http://schemas.microsoft.com/office/powerpoint/2010/main" val="3853460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5530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37879" indent="-282827">
              <a:defRPr>
                <a:solidFill>
                  <a:schemeClr val="tx1"/>
                </a:solidFill>
                <a:latin typeface="Calibri" pitchFamily="34" charset="0"/>
                <a:ea typeface="MS PGothic" pitchFamily="34" charset="-128"/>
              </a:defRPr>
            </a:lvl2pPr>
            <a:lvl3pPr marL="1136048" indent="-225946">
              <a:defRPr>
                <a:solidFill>
                  <a:schemeClr val="tx1"/>
                </a:solidFill>
                <a:latin typeface="Calibri" pitchFamily="34" charset="0"/>
                <a:ea typeface="MS PGothic" pitchFamily="34" charset="-128"/>
              </a:defRPr>
            </a:lvl3pPr>
            <a:lvl4pPr marL="1591100" indent="-225946">
              <a:defRPr>
                <a:solidFill>
                  <a:schemeClr val="tx1"/>
                </a:solidFill>
                <a:latin typeface="Calibri" pitchFamily="34" charset="0"/>
                <a:ea typeface="MS PGothic" pitchFamily="34" charset="-128"/>
              </a:defRPr>
            </a:lvl4pPr>
            <a:lvl5pPr marL="2046151" indent="-225946">
              <a:defRPr>
                <a:solidFill>
                  <a:schemeClr val="tx1"/>
                </a:solidFill>
                <a:latin typeface="Calibri" pitchFamily="34" charset="0"/>
                <a:ea typeface="MS PGothic" pitchFamily="34" charset="-128"/>
              </a:defRPr>
            </a:lvl5pPr>
            <a:lvl6pPr marL="2501202" indent="-225946" eaLnBrk="0" fontAlgn="base" hangingPunct="0">
              <a:spcBef>
                <a:spcPct val="0"/>
              </a:spcBef>
              <a:spcAft>
                <a:spcPct val="0"/>
              </a:spcAft>
              <a:defRPr>
                <a:solidFill>
                  <a:schemeClr val="tx1"/>
                </a:solidFill>
                <a:latin typeface="Calibri" pitchFamily="34" charset="0"/>
                <a:ea typeface="MS PGothic" pitchFamily="34" charset="-128"/>
              </a:defRPr>
            </a:lvl6pPr>
            <a:lvl7pPr marL="2956253" indent="-225946" eaLnBrk="0" fontAlgn="base" hangingPunct="0">
              <a:spcBef>
                <a:spcPct val="0"/>
              </a:spcBef>
              <a:spcAft>
                <a:spcPct val="0"/>
              </a:spcAft>
              <a:defRPr>
                <a:solidFill>
                  <a:schemeClr val="tx1"/>
                </a:solidFill>
                <a:latin typeface="Calibri" pitchFamily="34" charset="0"/>
                <a:ea typeface="MS PGothic" pitchFamily="34" charset="-128"/>
              </a:defRPr>
            </a:lvl7pPr>
            <a:lvl8pPr marL="3411304" indent="-225946" eaLnBrk="0" fontAlgn="base" hangingPunct="0">
              <a:spcBef>
                <a:spcPct val="0"/>
              </a:spcBef>
              <a:spcAft>
                <a:spcPct val="0"/>
              </a:spcAft>
              <a:defRPr>
                <a:solidFill>
                  <a:schemeClr val="tx1"/>
                </a:solidFill>
                <a:latin typeface="Calibri" pitchFamily="34" charset="0"/>
                <a:ea typeface="MS PGothic" pitchFamily="34" charset="-128"/>
              </a:defRPr>
            </a:lvl8pPr>
            <a:lvl9pPr marL="3866355" indent="-225946" eaLnBrk="0" fontAlgn="base" hangingPunct="0">
              <a:spcBef>
                <a:spcPct val="0"/>
              </a:spcBef>
              <a:spcAft>
                <a:spcPct val="0"/>
              </a:spcAft>
              <a:defRPr>
                <a:solidFill>
                  <a:schemeClr val="tx1"/>
                </a:solidFill>
                <a:latin typeface="Calibri" pitchFamily="34" charset="0"/>
                <a:ea typeface="MS PGothic" pitchFamily="34" charset="-128"/>
              </a:defRPr>
            </a:lvl9pPr>
          </a:lstStyle>
          <a:p>
            <a:fld id="{02E67A88-161E-4CE7-A441-B290542F14DD}" type="slidenum">
              <a:rPr lang="it-IT" altLang="it-IT"/>
              <a:pPr/>
              <a:t>18</a:t>
            </a:fld>
            <a:endParaRPr lang="it-IT" altLang="it-IT"/>
          </a:p>
        </p:txBody>
      </p:sp>
    </p:spTree>
    <p:extLst>
      <p:ext uri="{BB962C8B-B14F-4D97-AF65-F5344CB8AC3E}">
        <p14:creationId xmlns:p14="http://schemas.microsoft.com/office/powerpoint/2010/main" val="2750122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Segnaposto note 2"/>
          <p:cNvSpPr>
            <a:spLocks noGrp="1"/>
          </p:cNvSpPr>
          <p:nvPr>
            <p:ph type="body" idx="1"/>
          </p:nvPr>
        </p:nvSpPr>
        <p:spPr>
          <a:noFill/>
        </p:spPr>
        <p:txBody>
          <a:bodyPr/>
          <a:lstStyle/>
          <a:p>
            <a:pPr eaLnBrk="1" hangingPunct="1"/>
            <a:endParaRPr lang="it-IT" altLang="it-IT" smtClean="0"/>
          </a:p>
        </p:txBody>
      </p:sp>
      <p:sp>
        <p:nvSpPr>
          <p:cNvPr id="45060" name="Segnaposto numero diapositiva 3"/>
          <p:cNvSpPr txBox="1">
            <a:spLocks noGrp="1"/>
          </p:cNvSpPr>
          <p:nvPr/>
        </p:nvSpPr>
        <p:spPr bwMode="auto">
          <a:xfrm>
            <a:off x="3601219" y="10806559"/>
            <a:ext cx="2756543" cy="56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1" tIns="45640" rIns="91281" bIns="45640" anchor="b"/>
          <a:lstStyle>
            <a:lvl1pPr algn="l" defTabSz="923925" eaLnBrk="0" hangingPunct="0">
              <a:spcBef>
                <a:spcPct val="30000"/>
              </a:spcBef>
              <a:defRPr sz="1200">
                <a:solidFill>
                  <a:schemeClr val="tx1"/>
                </a:solidFill>
                <a:latin typeface="Calibri" panose="020F0502020204030204" pitchFamily="34" charset="0"/>
              </a:defRPr>
            </a:lvl1pPr>
            <a:lvl2pPr marL="750888" indent="-288925" algn="l" defTabSz="923925" eaLnBrk="0" hangingPunct="0">
              <a:spcBef>
                <a:spcPct val="30000"/>
              </a:spcBef>
              <a:defRPr sz="1200">
                <a:solidFill>
                  <a:schemeClr val="tx1"/>
                </a:solidFill>
                <a:latin typeface="Calibri" panose="020F0502020204030204" pitchFamily="34" charset="0"/>
              </a:defRPr>
            </a:lvl2pPr>
            <a:lvl3pPr marL="1155700" indent="-231775" algn="l" defTabSz="923925" eaLnBrk="0" hangingPunct="0">
              <a:spcBef>
                <a:spcPct val="30000"/>
              </a:spcBef>
              <a:defRPr sz="1200">
                <a:solidFill>
                  <a:schemeClr val="tx1"/>
                </a:solidFill>
                <a:latin typeface="Calibri" panose="020F0502020204030204" pitchFamily="34" charset="0"/>
              </a:defRPr>
            </a:lvl3pPr>
            <a:lvl4pPr marL="1617663" indent="-231775" algn="l" defTabSz="923925" eaLnBrk="0" hangingPunct="0">
              <a:spcBef>
                <a:spcPct val="30000"/>
              </a:spcBef>
              <a:defRPr sz="1200">
                <a:solidFill>
                  <a:schemeClr val="tx1"/>
                </a:solidFill>
                <a:latin typeface="Calibri" panose="020F0502020204030204" pitchFamily="34" charset="0"/>
              </a:defRPr>
            </a:lvl4pPr>
            <a:lvl5pPr marL="2079625" indent="-231775" algn="l" defTabSz="923925" eaLnBrk="0" hangingPunct="0">
              <a:spcBef>
                <a:spcPct val="30000"/>
              </a:spcBef>
              <a:defRPr sz="1200">
                <a:solidFill>
                  <a:schemeClr val="tx1"/>
                </a:solidFill>
                <a:latin typeface="Calibri" panose="020F0502020204030204" pitchFamily="34" charset="0"/>
              </a:defRPr>
            </a:lvl5pPr>
            <a:lvl6pPr marL="2536825" indent="-231775" defTabSz="923925" eaLnBrk="0" fontAlgn="base" hangingPunct="0">
              <a:spcBef>
                <a:spcPct val="30000"/>
              </a:spcBef>
              <a:spcAft>
                <a:spcPct val="0"/>
              </a:spcAft>
              <a:defRPr sz="1200">
                <a:solidFill>
                  <a:schemeClr val="tx1"/>
                </a:solidFill>
                <a:latin typeface="Calibri" panose="020F0502020204030204" pitchFamily="34" charset="0"/>
              </a:defRPr>
            </a:lvl6pPr>
            <a:lvl7pPr marL="2994025" indent="-231775" defTabSz="923925" eaLnBrk="0" fontAlgn="base" hangingPunct="0">
              <a:spcBef>
                <a:spcPct val="30000"/>
              </a:spcBef>
              <a:spcAft>
                <a:spcPct val="0"/>
              </a:spcAft>
              <a:defRPr sz="1200">
                <a:solidFill>
                  <a:schemeClr val="tx1"/>
                </a:solidFill>
                <a:latin typeface="Calibri" panose="020F0502020204030204" pitchFamily="34" charset="0"/>
              </a:defRPr>
            </a:lvl7pPr>
            <a:lvl8pPr marL="3451225" indent="-231775" defTabSz="923925" eaLnBrk="0" fontAlgn="base" hangingPunct="0">
              <a:spcBef>
                <a:spcPct val="30000"/>
              </a:spcBef>
              <a:spcAft>
                <a:spcPct val="0"/>
              </a:spcAft>
              <a:defRPr sz="1200">
                <a:solidFill>
                  <a:schemeClr val="tx1"/>
                </a:solidFill>
                <a:latin typeface="Calibri" panose="020F0502020204030204" pitchFamily="34" charset="0"/>
              </a:defRPr>
            </a:lvl8pPr>
            <a:lvl9pPr marL="3908425" indent="-231775" defTabSz="923925"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41C5CE3-DDA0-4297-AECE-A229DC467F66}" type="slidenum">
              <a:rPr lang="it-IT" altLang="it-IT">
                <a:solidFill>
                  <a:srgbClr val="000000"/>
                </a:solidFill>
              </a:rPr>
              <a:pPr algn="r" eaLnBrk="1" hangingPunct="1">
                <a:spcBef>
                  <a:spcPct val="0"/>
                </a:spcBef>
              </a:pPr>
              <a:t>19</a:t>
            </a:fld>
            <a:endParaRPr lang="it-IT" altLang="it-IT">
              <a:solidFill>
                <a:srgbClr val="000000"/>
              </a:solidFill>
            </a:endParaRPr>
          </a:p>
        </p:txBody>
      </p:sp>
    </p:spTree>
    <p:extLst>
      <p:ext uri="{BB962C8B-B14F-4D97-AF65-F5344CB8AC3E}">
        <p14:creationId xmlns:p14="http://schemas.microsoft.com/office/powerpoint/2010/main" val="2558467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5734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37879" indent="-282827">
              <a:defRPr>
                <a:solidFill>
                  <a:schemeClr val="tx1"/>
                </a:solidFill>
                <a:latin typeface="Calibri" pitchFamily="34" charset="0"/>
                <a:ea typeface="MS PGothic" pitchFamily="34" charset="-128"/>
              </a:defRPr>
            </a:lvl2pPr>
            <a:lvl3pPr marL="1136048" indent="-225946">
              <a:defRPr>
                <a:solidFill>
                  <a:schemeClr val="tx1"/>
                </a:solidFill>
                <a:latin typeface="Calibri" pitchFamily="34" charset="0"/>
                <a:ea typeface="MS PGothic" pitchFamily="34" charset="-128"/>
              </a:defRPr>
            </a:lvl3pPr>
            <a:lvl4pPr marL="1591100" indent="-225946">
              <a:defRPr>
                <a:solidFill>
                  <a:schemeClr val="tx1"/>
                </a:solidFill>
                <a:latin typeface="Calibri" pitchFamily="34" charset="0"/>
                <a:ea typeface="MS PGothic" pitchFamily="34" charset="-128"/>
              </a:defRPr>
            </a:lvl4pPr>
            <a:lvl5pPr marL="2046151" indent="-225946">
              <a:defRPr>
                <a:solidFill>
                  <a:schemeClr val="tx1"/>
                </a:solidFill>
                <a:latin typeface="Calibri" pitchFamily="34" charset="0"/>
                <a:ea typeface="MS PGothic" pitchFamily="34" charset="-128"/>
              </a:defRPr>
            </a:lvl5pPr>
            <a:lvl6pPr marL="2501202" indent="-225946" eaLnBrk="0" fontAlgn="base" hangingPunct="0">
              <a:spcBef>
                <a:spcPct val="0"/>
              </a:spcBef>
              <a:spcAft>
                <a:spcPct val="0"/>
              </a:spcAft>
              <a:defRPr>
                <a:solidFill>
                  <a:schemeClr val="tx1"/>
                </a:solidFill>
                <a:latin typeface="Calibri" pitchFamily="34" charset="0"/>
                <a:ea typeface="MS PGothic" pitchFamily="34" charset="-128"/>
              </a:defRPr>
            </a:lvl6pPr>
            <a:lvl7pPr marL="2956253" indent="-225946" eaLnBrk="0" fontAlgn="base" hangingPunct="0">
              <a:spcBef>
                <a:spcPct val="0"/>
              </a:spcBef>
              <a:spcAft>
                <a:spcPct val="0"/>
              </a:spcAft>
              <a:defRPr>
                <a:solidFill>
                  <a:schemeClr val="tx1"/>
                </a:solidFill>
                <a:latin typeface="Calibri" pitchFamily="34" charset="0"/>
                <a:ea typeface="MS PGothic" pitchFamily="34" charset="-128"/>
              </a:defRPr>
            </a:lvl7pPr>
            <a:lvl8pPr marL="3411304" indent="-225946" eaLnBrk="0" fontAlgn="base" hangingPunct="0">
              <a:spcBef>
                <a:spcPct val="0"/>
              </a:spcBef>
              <a:spcAft>
                <a:spcPct val="0"/>
              </a:spcAft>
              <a:defRPr>
                <a:solidFill>
                  <a:schemeClr val="tx1"/>
                </a:solidFill>
                <a:latin typeface="Calibri" pitchFamily="34" charset="0"/>
                <a:ea typeface="MS PGothic" pitchFamily="34" charset="-128"/>
              </a:defRPr>
            </a:lvl8pPr>
            <a:lvl9pPr marL="3866355" indent="-225946" eaLnBrk="0" fontAlgn="base" hangingPunct="0">
              <a:spcBef>
                <a:spcPct val="0"/>
              </a:spcBef>
              <a:spcAft>
                <a:spcPct val="0"/>
              </a:spcAft>
              <a:defRPr>
                <a:solidFill>
                  <a:schemeClr val="tx1"/>
                </a:solidFill>
                <a:latin typeface="Calibri" pitchFamily="34" charset="0"/>
                <a:ea typeface="MS PGothic" pitchFamily="34" charset="-128"/>
              </a:defRPr>
            </a:lvl9pPr>
          </a:lstStyle>
          <a:p>
            <a:fld id="{14FDB86C-4525-4A74-A45C-C93791C22A06}" type="slidenum">
              <a:rPr lang="it-IT" altLang="it-IT"/>
              <a:pPr/>
              <a:t>20</a:t>
            </a:fld>
            <a:endParaRPr lang="it-IT" altLang="it-IT"/>
          </a:p>
        </p:txBody>
      </p:sp>
    </p:spTree>
    <p:extLst>
      <p:ext uri="{BB962C8B-B14F-4D97-AF65-F5344CB8AC3E}">
        <p14:creationId xmlns:p14="http://schemas.microsoft.com/office/powerpoint/2010/main" val="1476198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9796EC3-C714-4635-AEF2-965B632D5864}" type="slidenum">
              <a:rPr lang="it-IT" smtClean="0"/>
              <a:pPr/>
              <a:t>3</a:t>
            </a:fld>
            <a:endParaRPr lang="it-IT"/>
          </a:p>
        </p:txBody>
      </p:sp>
    </p:spTree>
    <p:extLst>
      <p:ext uri="{BB962C8B-B14F-4D97-AF65-F5344CB8AC3E}">
        <p14:creationId xmlns:p14="http://schemas.microsoft.com/office/powerpoint/2010/main" val="1600471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9796EC3-C714-4635-AEF2-965B632D5864}" type="slidenum">
              <a:rPr lang="it-IT" smtClean="0"/>
              <a:pPr/>
              <a:t>21</a:t>
            </a:fld>
            <a:endParaRPr lang="it-IT"/>
          </a:p>
        </p:txBody>
      </p:sp>
    </p:spTree>
    <p:extLst>
      <p:ext uri="{BB962C8B-B14F-4D97-AF65-F5344CB8AC3E}">
        <p14:creationId xmlns:p14="http://schemas.microsoft.com/office/powerpoint/2010/main" val="1365360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9796EC3-C714-4635-AEF2-965B632D5864}" type="slidenum">
              <a:rPr lang="it-IT" smtClean="0"/>
              <a:pPr/>
              <a:t>22</a:t>
            </a:fld>
            <a:endParaRPr lang="it-IT"/>
          </a:p>
        </p:txBody>
      </p:sp>
    </p:spTree>
    <p:extLst>
      <p:ext uri="{BB962C8B-B14F-4D97-AF65-F5344CB8AC3E}">
        <p14:creationId xmlns:p14="http://schemas.microsoft.com/office/powerpoint/2010/main" val="1170747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dirty="0" smtClean="0"/>
          </a:p>
        </p:txBody>
      </p:sp>
      <p:sp>
        <p:nvSpPr>
          <p:cNvPr id="5837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37879" indent="-282827">
              <a:defRPr>
                <a:solidFill>
                  <a:schemeClr val="tx1"/>
                </a:solidFill>
                <a:latin typeface="Calibri" pitchFamily="34" charset="0"/>
                <a:ea typeface="MS PGothic" pitchFamily="34" charset="-128"/>
              </a:defRPr>
            </a:lvl2pPr>
            <a:lvl3pPr marL="1136048" indent="-225946">
              <a:defRPr>
                <a:solidFill>
                  <a:schemeClr val="tx1"/>
                </a:solidFill>
                <a:latin typeface="Calibri" pitchFamily="34" charset="0"/>
                <a:ea typeface="MS PGothic" pitchFamily="34" charset="-128"/>
              </a:defRPr>
            </a:lvl3pPr>
            <a:lvl4pPr marL="1591100" indent="-225946">
              <a:defRPr>
                <a:solidFill>
                  <a:schemeClr val="tx1"/>
                </a:solidFill>
                <a:latin typeface="Calibri" pitchFamily="34" charset="0"/>
                <a:ea typeface="MS PGothic" pitchFamily="34" charset="-128"/>
              </a:defRPr>
            </a:lvl4pPr>
            <a:lvl5pPr marL="2046151" indent="-225946">
              <a:defRPr>
                <a:solidFill>
                  <a:schemeClr val="tx1"/>
                </a:solidFill>
                <a:latin typeface="Calibri" pitchFamily="34" charset="0"/>
                <a:ea typeface="MS PGothic" pitchFamily="34" charset="-128"/>
              </a:defRPr>
            </a:lvl5pPr>
            <a:lvl6pPr marL="2501202" indent="-225946" eaLnBrk="0" fontAlgn="base" hangingPunct="0">
              <a:spcBef>
                <a:spcPct val="0"/>
              </a:spcBef>
              <a:spcAft>
                <a:spcPct val="0"/>
              </a:spcAft>
              <a:defRPr>
                <a:solidFill>
                  <a:schemeClr val="tx1"/>
                </a:solidFill>
                <a:latin typeface="Calibri" pitchFamily="34" charset="0"/>
                <a:ea typeface="MS PGothic" pitchFamily="34" charset="-128"/>
              </a:defRPr>
            </a:lvl6pPr>
            <a:lvl7pPr marL="2956253" indent="-225946" eaLnBrk="0" fontAlgn="base" hangingPunct="0">
              <a:spcBef>
                <a:spcPct val="0"/>
              </a:spcBef>
              <a:spcAft>
                <a:spcPct val="0"/>
              </a:spcAft>
              <a:defRPr>
                <a:solidFill>
                  <a:schemeClr val="tx1"/>
                </a:solidFill>
                <a:latin typeface="Calibri" pitchFamily="34" charset="0"/>
                <a:ea typeface="MS PGothic" pitchFamily="34" charset="-128"/>
              </a:defRPr>
            </a:lvl7pPr>
            <a:lvl8pPr marL="3411304" indent="-225946" eaLnBrk="0" fontAlgn="base" hangingPunct="0">
              <a:spcBef>
                <a:spcPct val="0"/>
              </a:spcBef>
              <a:spcAft>
                <a:spcPct val="0"/>
              </a:spcAft>
              <a:defRPr>
                <a:solidFill>
                  <a:schemeClr val="tx1"/>
                </a:solidFill>
                <a:latin typeface="Calibri" pitchFamily="34" charset="0"/>
                <a:ea typeface="MS PGothic" pitchFamily="34" charset="-128"/>
              </a:defRPr>
            </a:lvl8pPr>
            <a:lvl9pPr marL="3866355" indent="-225946" eaLnBrk="0" fontAlgn="base" hangingPunct="0">
              <a:spcBef>
                <a:spcPct val="0"/>
              </a:spcBef>
              <a:spcAft>
                <a:spcPct val="0"/>
              </a:spcAft>
              <a:defRPr>
                <a:solidFill>
                  <a:schemeClr val="tx1"/>
                </a:solidFill>
                <a:latin typeface="Calibri" pitchFamily="34" charset="0"/>
                <a:ea typeface="MS PGothic" pitchFamily="34" charset="-128"/>
              </a:defRPr>
            </a:lvl9pPr>
          </a:lstStyle>
          <a:p>
            <a:fld id="{4B20E207-3B61-4FB1-9B91-982148B7FCB8}" type="slidenum">
              <a:rPr lang="it-IT" altLang="it-IT">
                <a:solidFill>
                  <a:srgbClr val="000000"/>
                </a:solidFill>
              </a:rPr>
              <a:pPr/>
              <a:t>23</a:t>
            </a:fld>
            <a:endParaRPr lang="it-IT" altLang="it-IT">
              <a:solidFill>
                <a:srgbClr val="000000"/>
              </a:solidFill>
            </a:endParaRPr>
          </a:p>
        </p:txBody>
      </p:sp>
    </p:spTree>
    <p:extLst>
      <p:ext uri="{BB962C8B-B14F-4D97-AF65-F5344CB8AC3E}">
        <p14:creationId xmlns:p14="http://schemas.microsoft.com/office/powerpoint/2010/main" val="1760263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dirty="0" smtClean="0"/>
          </a:p>
        </p:txBody>
      </p:sp>
      <p:sp>
        <p:nvSpPr>
          <p:cNvPr id="2867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28398" indent="-279667">
              <a:defRPr>
                <a:solidFill>
                  <a:schemeClr val="tx1"/>
                </a:solidFill>
                <a:latin typeface="Arial" panose="020B0604020202020204" pitchFamily="34" charset="0"/>
                <a:cs typeface="Arial" panose="020B0604020202020204" pitchFamily="34" charset="0"/>
              </a:defRPr>
            </a:lvl2pPr>
            <a:lvl3pPr marL="1121828" indent="-224366">
              <a:defRPr>
                <a:solidFill>
                  <a:schemeClr val="tx1"/>
                </a:solidFill>
                <a:latin typeface="Arial" panose="020B0604020202020204" pitchFamily="34" charset="0"/>
                <a:cs typeface="Arial" panose="020B0604020202020204" pitchFamily="34" charset="0"/>
              </a:defRPr>
            </a:lvl3pPr>
            <a:lvl4pPr marL="1570559" indent="-224366">
              <a:defRPr>
                <a:solidFill>
                  <a:schemeClr val="tx1"/>
                </a:solidFill>
                <a:latin typeface="Arial" panose="020B0604020202020204" pitchFamily="34" charset="0"/>
                <a:cs typeface="Arial" panose="020B0604020202020204" pitchFamily="34" charset="0"/>
              </a:defRPr>
            </a:lvl4pPr>
            <a:lvl5pPr marL="2019290" indent="-224366">
              <a:defRPr>
                <a:solidFill>
                  <a:schemeClr val="tx1"/>
                </a:solidFill>
                <a:latin typeface="Arial" panose="020B0604020202020204" pitchFamily="34" charset="0"/>
                <a:cs typeface="Arial" panose="020B0604020202020204" pitchFamily="34" charset="0"/>
              </a:defRPr>
            </a:lvl5pPr>
            <a:lvl6pPr marL="2474341" indent="-2243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29392" indent="-2243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4443" indent="-2243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39494" indent="-22436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56215F-7158-48E6-9403-88804701F5B8}" type="slidenum">
              <a:rPr lang="it-IT" altLang="it-IT" smtClean="0"/>
              <a:pPr/>
              <a:t>24</a:t>
            </a:fld>
            <a:endParaRPr lang="it-IT" altLang="it-IT" smtClean="0"/>
          </a:p>
        </p:txBody>
      </p:sp>
    </p:spTree>
    <p:extLst>
      <p:ext uri="{BB962C8B-B14F-4D97-AF65-F5344CB8AC3E}">
        <p14:creationId xmlns:p14="http://schemas.microsoft.com/office/powerpoint/2010/main" val="3535669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9796EC3-C714-4635-AEF2-965B632D5864}" type="slidenum">
              <a:rPr lang="it-IT" smtClean="0"/>
              <a:pPr/>
              <a:t>25</a:t>
            </a:fld>
            <a:endParaRPr lang="it-IT"/>
          </a:p>
        </p:txBody>
      </p:sp>
    </p:spTree>
    <p:extLst>
      <p:ext uri="{BB962C8B-B14F-4D97-AF65-F5344CB8AC3E}">
        <p14:creationId xmlns:p14="http://schemas.microsoft.com/office/powerpoint/2010/main" val="2354562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9796EC3-C714-4635-AEF2-965B632D5864}" type="slidenum">
              <a:rPr lang="it-IT" smtClean="0"/>
              <a:pPr/>
              <a:t>26</a:t>
            </a:fld>
            <a:endParaRPr lang="it-IT"/>
          </a:p>
        </p:txBody>
      </p:sp>
    </p:spTree>
    <p:extLst>
      <p:ext uri="{BB962C8B-B14F-4D97-AF65-F5344CB8AC3E}">
        <p14:creationId xmlns:p14="http://schemas.microsoft.com/office/powerpoint/2010/main" val="2755195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10102">
              <a:defRPr/>
            </a:pPr>
            <a:endParaRPr lang="it-IT" dirty="0"/>
          </a:p>
        </p:txBody>
      </p:sp>
      <p:sp>
        <p:nvSpPr>
          <p:cNvPr id="4" name="Segnaposto numero diapositiva 3"/>
          <p:cNvSpPr>
            <a:spLocks noGrp="1"/>
          </p:cNvSpPr>
          <p:nvPr>
            <p:ph type="sldNum" sz="quarter" idx="10"/>
          </p:nvPr>
        </p:nvSpPr>
        <p:spPr/>
        <p:txBody>
          <a:bodyPr/>
          <a:lstStyle/>
          <a:p>
            <a:fld id="{E9796EC3-C714-4635-AEF2-965B632D5864}" type="slidenum">
              <a:rPr lang="it-IT" smtClean="0"/>
              <a:pPr/>
              <a:t>27</a:t>
            </a:fld>
            <a:endParaRPr lang="it-IT"/>
          </a:p>
        </p:txBody>
      </p:sp>
    </p:spTree>
    <p:extLst>
      <p:ext uri="{BB962C8B-B14F-4D97-AF65-F5344CB8AC3E}">
        <p14:creationId xmlns:p14="http://schemas.microsoft.com/office/powerpoint/2010/main" val="1060803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dirty="0" smtClean="0"/>
          </a:p>
        </p:txBody>
      </p:sp>
      <p:sp>
        <p:nvSpPr>
          <p:cNvPr id="5530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37879" indent="-282827">
              <a:defRPr>
                <a:solidFill>
                  <a:schemeClr val="tx1"/>
                </a:solidFill>
                <a:latin typeface="Calibri" pitchFamily="34" charset="0"/>
                <a:ea typeface="MS PGothic" pitchFamily="34" charset="-128"/>
              </a:defRPr>
            </a:lvl2pPr>
            <a:lvl3pPr marL="1136048" indent="-225946">
              <a:defRPr>
                <a:solidFill>
                  <a:schemeClr val="tx1"/>
                </a:solidFill>
                <a:latin typeface="Calibri" pitchFamily="34" charset="0"/>
                <a:ea typeface="MS PGothic" pitchFamily="34" charset="-128"/>
              </a:defRPr>
            </a:lvl3pPr>
            <a:lvl4pPr marL="1591100" indent="-225946">
              <a:defRPr>
                <a:solidFill>
                  <a:schemeClr val="tx1"/>
                </a:solidFill>
                <a:latin typeface="Calibri" pitchFamily="34" charset="0"/>
                <a:ea typeface="MS PGothic" pitchFamily="34" charset="-128"/>
              </a:defRPr>
            </a:lvl4pPr>
            <a:lvl5pPr marL="2046151" indent="-225946">
              <a:defRPr>
                <a:solidFill>
                  <a:schemeClr val="tx1"/>
                </a:solidFill>
                <a:latin typeface="Calibri" pitchFamily="34" charset="0"/>
                <a:ea typeface="MS PGothic" pitchFamily="34" charset="-128"/>
              </a:defRPr>
            </a:lvl5pPr>
            <a:lvl6pPr marL="2501202" indent="-225946" eaLnBrk="0" fontAlgn="base" hangingPunct="0">
              <a:spcBef>
                <a:spcPct val="0"/>
              </a:spcBef>
              <a:spcAft>
                <a:spcPct val="0"/>
              </a:spcAft>
              <a:defRPr>
                <a:solidFill>
                  <a:schemeClr val="tx1"/>
                </a:solidFill>
                <a:latin typeface="Calibri" pitchFamily="34" charset="0"/>
                <a:ea typeface="MS PGothic" pitchFamily="34" charset="-128"/>
              </a:defRPr>
            </a:lvl6pPr>
            <a:lvl7pPr marL="2956253" indent="-225946" eaLnBrk="0" fontAlgn="base" hangingPunct="0">
              <a:spcBef>
                <a:spcPct val="0"/>
              </a:spcBef>
              <a:spcAft>
                <a:spcPct val="0"/>
              </a:spcAft>
              <a:defRPr>
                <a:solidFill>
                  <a:schemeClr val="tx1"/>
                </a:solidFill>
                <a:latin typeface="Calibri" pitchFamily="34" charset="0"/>
                <a:ea typeface="MS PGothic" pitchFamily="34" charset="-128"/>
              </a:defRPr>
            </a:lvl7pPr>
            <a:lvl8pPr marL="3411304" indent="-225946" eaLnBrk="0" fontAlgn="base" hangingPunct="0">
              <a:spcBef>
                <a:spcPct val="0"/>
              </a:spcBef>
              <a:spcAft>
                <a:spcPct val="0"/>
              </a:spcAft>
              <a:defRPr>
                <a:solidFill>
                  <a:schemeClr val="tx1"/>
                </a:solidFill>
                <a:latin typeface="Calibri" pitchFamily="34" charset="0"/>
                <a:ea typeface="MS PGothic" pitchFamily="34" charset="-128"/>
              </a:defRPr>
            </a:lvl8pPr>
            <a:lvl9pPr marL="3866355" indent="-225946" eaLnBrk="0" fontAlgn="base" hangingPunct="0">
              <a:spcBef>
                <a:spcPct val="0"/>
              </a:spcBef>
              <a:spcAft>
                <a:spcPct val="0"/>
              </a:spcAft>
              <a:defRPr>
                <a:solidFill>
                  <a:schemeClr val="tx1"/>
                </a:solidFill>
                <a:latin typeface="Calibri" pitchFamily="34" charset="0"/>
                <a:ea typeface="MS PGothic" pitchFamily="34" charset="-128"/>
              </a:defRPr>
            </a:lvl9pPr>
          </a:lstStyle>
          <a:p>
            <a:fld id="{02E67A88-161E-4CE7-A441-B290542F14DD}" type="slidenum">
              <a:rPr lang="it-IT" altLang="it-IT"/>
              <a:pPr/>
              <a:t>28</a:t>
            </a:fld>
            <a:endParaRPr lang="it-IT" altLang="it-IT"/>
          </a:p>
        </p:txBody>
      </p:sp>
    </p:spTree>
    <p:extLst>
      <p:ext uri="{BB962C8B-B14F-4D97-AF65-F5344CB8AC3E}">
        <p14:creationId xmlns:p14="http://schemas.microsoft.com/office/powerpoint/2010/main" val="4146836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base"/>
            <a:endParaRPr lang="it-IT" altLang="it-IT" dirty="0" smtClean="0"/>
          </a:p>
        </p:txBody>
      </p:sp>
      <p:sp>
        <p:nvSpPr>
          <p:cNvPr id="5530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37879" indent="-282827">
              <a:defRPr>
                <a:solidFill>
                  <a:schemeClr val="tx1"/>
                </a:solidFill>
                <a:latin typeface="Calibri" pitchFamily="34" charset="0"/>
                <a:ea typeface="MS PGothic" pitchFamily="34" charset="-128"/>
              </a:defRPr>
            </a:lvl2pPr>
            <a:lvl3pPr marL="1136048" indent="-225946">
              <a:defRPr>
                <a:solidFill>
                  <a:schemeClr val="tx1"/>
                </a:solidFill>
                <a:latin typeface="Calibri" pitchFamily="34" charset="0"/>
                <a:ea typeface="MS PGothic" pitchFamily="34" charset="-128"/>
              </a:defRPr>
            </a:lvl3pPr>
            <a:lvl4pPr marL="1591100" indent="-225946">
              <a:defRPr>
                <a:solidFill>
                  <a:schemeClr val="tx1"/>
                </a:solidFill>
                <a:latin typeface="Calibri" pitchFamily="34" charset="0"/>
                <a:ea typeface="MS PGothic" pitchFamily="34" charset="-128"/>
              </a:defRPr>
            </a:lvl4pPr>
            <a:lvl5pPr marL="2046151" indent="-225946">
              <a:defRPr>
                <a:solidFill>
                  <a:schemeClr val="tx1"/>
                </a:solidFill>
                <a:latin typeface="Calibri" pitchFamily="34" charset="0"/>
                <a:ea typeface="MS PGothic" pitchFamily="34" charset="-128"/>
              </a:defRPr>
            </a:lvl5pPr>
            <a:lvl6pPr marL="2501202" indent="-225946" eaLnBrk="0" fontAlgn="base" hangingPunct="0">
              <a:spcBef>
                <a:spcPct val="0"/>
              </a:spcBef>
              <a:spcAft>
                <a:spcPct val="0"/>
              </a:spcAft>
              <a:defRPr>
                <a:solidFill>
                  <a:schemeClr val="tx1"/>
                </a:solidFill>
                <a:latin typeface="Calibri" pitchFamily="34" charset="0"/>
                <a:ea typeface="MS PGothic" pitchFamily="34" charset="-128"/>
              </a:defRPr>
            </a:lvl6pPr>
            <a:lvl7pPr marL="2956253" indent="-225946" eaLnBrk="0" fontAlgn="base" hangingPunct="0">
              <a:spcBef>
                <a:spcPct val="0"/>
              </a:spcBef>
              <a:spcAft>
                <a:spcPct val="0"/>
              </a:spcAft>
              <a:defRPr>
                <a:solidFill>
                  <a:schemeClr val="tx1"/>
                </a:solidFill>
                <a:latin typeface="Calibri" pitchFamily="34" charset="0"/>
                <a:ea typeface="MS PGothic" pitchFamily="34" charset="-128"/>
              </a:defRPr>
            </a:lvl7pPr>
            <a:lvl8pPr marL="3411304" indent="-225946" eaLnBrk="0" fontAlgn="base" hangingPunct="0">
              <a:spcBef>
                <a:spcPct val="0"/>
              </a:spcBef>
              <a:spcAft>
                <a:spcPct val="0"/>
              </a:spcAft>
              <a:defRPr>
                <a:solidFill>
                  <a:schemeClr val="tx1"/>
                </a:solidFill>
                <a:latin typeface="Calibri" pitchFamily="34" charset="0"/>
                <a:ea typeface="MS PGothic" pitchFamily="34" charset="-128"/>
              </a:defRPr>
            </a:lvl8pPr>
            <a:lvl9pPr marL="3866355" indent="-225946" eaLnBrk="0" fontAlgn="base" hangingPunct="0">
              <a:spcBef>
                <a:spcPct val="0"/>
              </a:spcBef>
              <a:spcAft>
                <a:spcPct val="0"/>
              </a:spcAft>
              <a:defRPr>
                <a:solidFill>
                  <a:schemeClr val="tx1"/>
                </a:solidFill>
                <a:latin typeface="Calibri" pitchFamily="34" charset="0"/>
                <a:ea typeface="MS PGothic" pitchFamily="34" charset="-128"/>
              </a:defRPr>
            </a:lvl9pPr>
          </a:lstStyle>
          <a:p>
            <a:fld id="{02E67A88-161E-4CE7-A441-B290542F14DD}" type="slidenum">
              <a:rPr lang="it-IT" altLang="it-IT"/>
              <a:pPr/>
              <a:t>29</a:t>
            </a:fld>
            <a:endParaRPr lang="it-IT" altLang="it-IT"/>
          </a:p>
        </p:txBody>
      </p:sp>
    </p:spTree>
    <p:extLst>
      <p:ext uri="{BB962C8B-B14F-4D97-AF65-F5344CB8AC3E}">
        <p14:creationId xmlns:p14="http://schemas.microsoft.com/office/powerpoint/2010/main" val="3111222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9796EC3-C714-4635-AEF2-965B632D5864}" type="slidenum">
              <a:rPr lang="it-IT" smtClean="0"/>
              <a:pPr/>
              <a:t>30</a:t>
            </a:fld>
            <a:endParaRPr lang="it-IT"/>
          </a:p>
        </p:txBody>
      </p:sp>
    </p:spTree>
    <p:extLst>
      <p:ext uri="{BB962C8B-B14F-4D97-AF65-F5344CB8AC3E}">
        <p14:creationId xmlns:p14="http://schemas.microsoft.com/office/powerpoint/2010/main" val="1985062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9796EC3-C714-4635-AEF2-965B632D5864}" type="slidenum">
              <a:rPr lang="it-IT" smtClean="0"/>
              <a:pPr/>
              <a:t>4</a:t>
            </a:fld>
            <a:endParaRPr lang="it-IT"/>
          </a:p>
        </p:txBody>
      </p:sp>
    </p:spTree>
    <p:extLst>
      <p:ext uri="{BB962C8B-B14F-4D97-AF65-F5344CB8AC3E}">
        <p14:creationId xmlns:p14="http://schemas.microsoft.com/office/powerpoint/2010/main" val="366117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u="none" strike="noStrike" kern="1200" baseline="0" dirty="0" smtClean="0">
              <a:solidFill>
                <a:schemeClr val="tx1"/>
              </a:solidFill>
              <a:latin typeface="+mn-lt"/>
              <a:ea typeface="+mn-ea"/>
              <a:cs typeface="+mn-cs"/>
            </a:endParaRPr>
          </a:p>
          <a:p>
            <a:endParaRPr lang="it-IT" sz="1200" b="0" i="0" u="none" strike="noStrike" kern="1200" baseline="0" dirty="0" smtClean="0">
              <a:solidFill>
                <a:schemeClr val="tx1"/>
              </a:solidFill>
              <a:latin typeface="+mn-lt"/>
              <a:ea typeface="+mn-ea"/>
              <a:cs typeface="+mn-cs"/>
            </a:endParaRPr>
          </a:p>
        </p:txBody>
      </p:sp>
      <p:sp>
        <p:nvSpPr>
          <p:cNvPr id="4" name="Segnaposto numero diapositiva 3"/>
          <p:cNvSpPr>
            <a:spLocks noGrp="1"/>
          </p:cNvSpPr>
          <p:nvPr>
            <p:ph type="sldNum" sz="quarter" idx="10"/>
          </p:nvPr>
        </p:nvSpPr>
        <p:spPr/>
        <p:txBody>
          <a:bodyPr/>
          <a:lstStyle/>
          <a:p>
            <a:fld id="{E9796EC3-C714-4635-AEF2-965B632D5864}" type="slidenum">
              <a:rPr lang="it-IT" smtClean="0"/>
              <a:pPr/>
              <a:t>31</a:t>
            </a:fld>
            <a:endParaRPr lang="it-IT"/>
          </a:p>
        </p:txBody>
      </p:sp>
    </p:spTree>
    <p:extLst>
      <p:ext uri="{BB962C8B-B14F-4D97-AF65-F5344CB8AC3E}">
        <p14:creationId xmlns:p14="http://schemas.microsoft.com/office/powerpoint/2010/main" val="3726222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dirty="0" smtClean="0"/>
          </a:p>
        </p:txBody>
      </p:sp>
      <p:sp>
        <p:nvSpPr>
          <p:cNvPr id="2355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cs typeface="Arial" pitchFamily="34" charset="0"/>
              </a:defRPr>
            </a:lvl1pPr>
            <a:lvl2pPr marL="739458" indent="-284407">
              <a:defRPr>
                <a:solidFill>
                  <a:schemeClr val="tx1"/>
                </a:solidFill>
                <a:latin typeface="Arial" pitchFamily="34" charset="0"/>
                <a:cs typeface="Arial" pitchFamily="34" charset="0"/>
              </a:defRPr>
            </a:lvl2pPr>
            <a:lvl3pPr marL="1137628" indent="-227526">
              <a:defRPr>
                <a:solidFill>
                  <a:schemeClr val="tx1"/>
                </a:solidFill>
                <a:latin typeface="Arial" pitchFamily="34" charset="0"/>
                <a:cs typeface="Arial" pitchFamily="34" charset="0"/>
              </a:defRPr>
            </a:lvl3pPr>
            <a:lvl4pPr marL="1592679" indent="-227526">
              <a:defRPr>
                <a:solidFill>
                  <a:schemeClr val="tx1"/>
                </a:solidFill>
                <a:latin typeface="Arial" pitchFamily="34" charset="0"/>
                <a:cs typeface="Arial" pitchFamily="34" charset="0"/>
              </a:defRPr>
            </a:lvl4pPr>
            <a:lvl5pPr marL="2047730" indent="-227526">
              <a:defRPr>
                <a:solidFill>
                  <a:schemeClr val="tx1"/>
                </a:solidFill>
                <a:latin typeface="Arial" pitchFamily="34" charset="0"/>
                <a:cs typeface="Arial" pitchFamily="34" charset="0"/>
              </a:defRPr>
            </a:lvl5pPr>
            <a:lvl6pPr marL="2502781" indent="-227526" eaLnBrk="0" fontAlgn="base" hangingPunct="0">
              <a:spcBef>
                <a:spcPct val="0"/>
              </a:spcBef>
              <a:spcAft>
                <a:spcPct val="0"/>
              </a:spcAft>
              <a:defRPr>
                <a:solidFill>
                  <a:schemeClr val="tx1"/>
                </a:solidFill>
                <a:latin typeface="Arial" pitchFamily="34" charset="0"/>
                <a:cs typeface="Arial" pitchFamily="34" charset="0"/>
              </a:defRPr>
            </a:lvl6pPr>
            <a:lvl7pPr marL="2957833" indent="-227526" eaLnBrk="0" fontAlgn="base" hangingPunct="0">
              <a:spcBef>
                <a:spcPct val="0"/>
              </a:spcBef>
              <a:spcAft>
                <a:spcPct val="0"/>
              </a:spcAft>
              <a:defRPr>
                <a:solidFill>
                  <a:schemeClr val="tx1"/>
                </a:solidFill>
                <a:latin typeface="Arial" pitchFamily="34" charset="0"/>
                <a:cs typeface="Arial" pitchFamily="34" charset="0"/>
              </a:defRPr>
            </a:lvl7pPr>
            <a:lvl8pPr marL="3412884" indent="-227526" eaLnBrk="0" fontAlgn="base" hangingPunct="0">
              <a:spcBef>
                <a:spcPct val="0"/>
              </a:spcBef>
              <a:spcAft>
                <a:spcPct val="0"/>
              </a:spcAft>
              <a:defRPr>
                <a:solidFill>
                  <a:schemeClr val="tx1"/>
                </a:solidFill>
                <a:latin typeface="Arial" pitchFamily="34" charset="0"/>
                <a:cs typeface="Arial" pitchFamily="34" charset="0"/>
              </a:defRPr>
            </a:lvl8pPr>
            <a:lvl9pPr marL="3867935" indent="-227526" eaLnBrk="0" fontAlgn="base" hangingPunct="0">
              <a:spcBef>
                <a:spcPct val="0"/>
              </a:spcBef>
              <a:spcAft>
                <a:spcPct val="0"/>
              </a:spcAft>
              <a:defRPr>
                <a:solidFill>
                  <a:schemeClr val="tx1"/>
                </a:solidFill>
                <a:latin typeface="Arial" pitchFamily="34" charset="0"/>
                <a:cs typeface="Arial" pitchFamily="34" charset="0"/>
              </a:defRPr>
            </a:lvl9pPr>
          </a:lstStyle>
          <a:p>
            <a:fld id="{CA8F2F27-2258-4B90-93A8-2A55602113DA}" type="slidenum">
              <a:rPr lang="it-IT" smtClean="0"/>
              <a:pPr/>
              <a:t>32</a:t>
            </a:fld>
            <a:endParaRPr lang="it-IT" smtClean="0"/>
          </a:p>
        </p:txBody>
      </p:sp>
    </p:spTree>
    <p:extLst>
      <p:ext uri="{BB962C8B-B14F-4D97-AF65-F5344CB8AC3E}">
        <p14:creationId xmlns:p14="http://schemas.microsoft.com/office/powerpoint/2010/main" val="151137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Tali criteri sono stati definiti sulla base di quelli raccomandati nel 2018 nella principali linee guida</a:t>
            </a:r>
            <a:r>
              <a:rPr lang="it-IT" baseline="0" dirty="0" smtClean="0"/>
              <a:t> nazionali ed internazionali che trovano conferma anche LG AMD/</a:t>
            </a:r>
            <a:r>
              <a:rPr lang="it-IT" baseline="0" dirty="0" err="1" smtClean="0"/>
              <a:t>SIDaggiornate</a:t>
            </a:r>
            <a:r>
              <a:rPr lang="it-IT" baseline="0" dirty="0" smtClean="0"/>
              <a:t> al 2022</a:t>
            </a:r>
            <a:endParaRPr lang="it-IT" dirty="0"/>
          </a:p>
        </p:txBody>
      </p:sp>
      <p:sp>
        <p:nvSpPr>
          <p:cNvPr id="4" name="Segnaposto numero diapositiva 3"/>
          <p:cNvSpPr>
            <a:spLocks noGrp="1"/>
          </p:cNvSpPr>
          <p:nvPr>
            <p:ph type="sldNum" sz="quarter" idx="10"/>
          </p:nvPr>
        </p:nvSpPr>
        <p:spPr/>
        <p:txBody>
          <a:bodyPr/>
          <a:lstStyle/>
          <a:p>
            <a:fld id="{E9796EC3-C714-4635-AEF2-965B632D5864}" type="slidenum">
              <a:rPr lang="it-IT" smtClean="0"/>
              <a:pPr/>
              <a:t>33</a:t>
            </a:fld>
            <a:endParaRPr lang="it-IT"/>
          </a:p>
        </p:txBody>
      </p:sp>
    </p:spTree>
    <p:extLst>
      <p:ext uri="{BB962C8B-B14F-4D97-AF65-F5344CB8AC3E}">
        <p14:creationId xmlns:p14="http://schemas.microsoft.com/office/powerpoint/2010/main" val="1802828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9796EC3-C714-4635-AEF2-965B632D5864}" type="slidenum">
              <a:rPr lang="it-IT" smtClean="0"/>
              <a:pPr/>
              <a:t>34</a:t>
            </a:fld>
            <a:endParaRPr lang="it-IT"/>
          </a:p>
        </p:txBody>
      </p:sp>
    </p:spTree>
    <p:extLst>
      <p:ext uri="{BB962C8B-B14F-4D97-AF65-F5344CB8AC3E}">
        <p14:creationId xmlns:p14="http://schemas.microsoft.com/office/powerpoint/2010/main" val="909849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0102">
              <a:spcBef>
                <a:spcPct val="0"/>
              </a:spcBef>
            </a:pPr>
            <a:endParaRPr lang="it-IT" dirty="0" smtClean="0"/>
          </a:p>
        </p:txBody>
      </p:sp>
      <p:sp>
        <p:nvSpPr>
          <p:cNvPr id="2458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cs typeface="Arial" pitchFamily="34" charset="0"/>
              </a:defRPr>
            </a:lvl1pPr>
            <a:lvl2pPr marL="739458" indent="-284407">
              <a:defRPr>
                <a:solidFill>
                  <a:schemeClr val="tx1"/>
                </a:solidFill>
                <a:latin typeface="Arial" pitchFamily="34" charset="0"/>
                <a:cs typeface="Arial" pitchFamily="34" charset="0"/>
              </a:defRPr>
            </a:lvl2pPr>
            <a:lvl3pPr marL="1137628" indent="-227526">
              <a:defRPr>
                <a:solidFill>
                  <a:schemeClr val="tx1"/>
                </a:solidFill>
                <a:latin typeface="Arial" pitchFamily="34" charset="0"/>
                <a:cs typeface="Arial" pitchFamily="34" charset="0"/>
              </a:defRPr>
            </a:lvl3pPr>
            <a:lvl4pPr marL="1592679" indent="-227526">
              <a:defRPr>
                <a:solidFill>
                  <a:schemeClr val="tx1"/>
                </a:solidFill>
                <a:latin typeface="Arial" pitchFamily="34" charset="0"/>
                <a:cs typeface="Arial" pitchFamily="34" charset="0"/>
              </a:defRPr>
            </a:lvl4pPr>
            <a:lvl5pPr marL="2047730" indent="-227526">
              <a:defRPr>
                <a:solidFill>
                  <a:schemeClr val="tx1"/>
                </a:solidFill>
                <a:latin typeface="Arial" pitchFamily="34" charset="0"/>
                <a:cs typeface="Arial" pitchFamily="34" charset="0"/>
              </a:defRPr>
            </a:lvl5pPr>
            <a:lvl6pPr marL="2502781" indent="-227526" eaLnBrk="0" fontAlgn="base" hangingPunct="0">
              <a:spcBef>
                <a:spcPct val="0"/>
              </a:spcBef>
              <a:spcAft>
                <a:spcPct val="0"/>
              </a:spcAft>
              <a:defRPr>
                <a:solidFill>
                  <a:schemeClr val="tx1"/>
                </a:solidFill>
                <a:latin typeface="Arial" pitchFamily="34" charset="0"/>
                <a:cs typeface="Arial" pitchFamily="34" charset="0"/>
              </a:defRPr>
            </a:lvl6pPr>
            <a:lvl7pPr marL="2957833" indent="-227526" eaLnBrk="0" fontAlgn="base" hangingPunct="0">
              <a:spcBef>
                <a:spcPct val="0"/>
              </a:spcBef>
              <a:spcAft>
                <a:spcPct val="0"/>
              </a:spcAft>
              <a:defRPr>
                <a:solidFill>
                  <a:schemeClr val="tx1"/>
                </a:solidFill>
                <a:latin typeface="Arial" pitchFamily="34" charset="0"/>
                <a:cs typeface="Arial" pitchFamily="34" charset="0"/>
              </a:defRPr>
            </a:lvl7pPr>
            <a:lvl8pPr marL="3412884" indent="-227526" eaLnBrk="0" fontAlgn="base" hangingPunct="0">
              <a:spcBef>
                <a:spcPct val="0"/>
              </a:spcBef>
              <a:spcAft>
                <a:spcPct val="0"/>
              </a:spcAft>
              <a:defRPr>
                <a:solidFill>
                  <a:schemeClr val="tx1"/>
                </a:solidFill>
                <a:latin typeface="Arial" pitchFamily="34" charset="0"/>
                <a:cs typeface="Arial" pitchFamily="34" charset="0"/>
              </a:defRPr>
            </a:lvl8pPr>
            <a:lvl9pPr marL="3867935" indent="-227526" eaLnBrk="0" fontAlgn="base" hangingPunct="0">
              <a:spcBef>
                <a:spcPct val="0"/>
              </a:spcBef>
              <a:spcAft>
                <a:spcPct val="0"/>
              </a:spcAft>
              <a:defRPr>
                <a:solidFill>
                  <a:schemeClr val="tx1"/>
                </a:solidFill>
                <a:latin typeface="Arial" pitchFamily="34" charset="0"/>
                <a:cs typeface="Arial" pitchFamily="34" charset="0"/>
              </a:defRPr>
            </a:lvl9pPr>
          </a:lstStyle>
          <a:p>
            <a:fld id="{111DAA24-9289-4607-942D-04ED656589CD}" type="slidenum">
              <a:rPr lang="it-IT" smtClean="0"/>
              <a:pPr/>
              <a:t>35</a:t>
            </a:fld>
            <a:endParaRPr lang="it-IT" smtClean="0"/>
          </a:p>
        </p:txBody>
      </p:sp>
    </p:spTree>
    <p:extLst>
      <p:ext uri="{BB962C8B-B14F-4D97-AF65-F5344CB8AC3E}">
        <p14:creationId xmlns:p14="http://schemas.microsoft.com/office/powerpoint/2010/main" val="9729722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9796EC3-C714-4635-AEF2-965B632D5864}" type="slidenum">
              <a:rPr lang="it-IT" smtClean="0"/>
              <a:pPr/>
              <a:t>36</a:t>
            </a:fld>
            <a:endParaRPr lang="it-IT"/>
          </a:p>
        </p:txBody>
      </p:sp>
    </p:spTree>
    <p:extLst>
      <p:ext uri="{BB962C8B-B14F-4D97-AF65-F5344CB8AC3E}">
        <p14:creationId xmlns:p14="http://schemas.microsoft.com/office/powerpoint/2010/main" val="28740081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9796EC3-C714-4635-AEF2-965B632D5864}" type="slidenum">
              <a:rPr lang="it-IT" smtClean="0"/>
              <a:pPr/>
              <a:t>37</a:t>
            </a:fld>
            <a:endParaRPr lang="it-IT"/>
          </a:p>
        </p:txBody>
      </p:sp>
    </p:spTree>
    <p:extLst>
      <p:ext uri="{BB962C8B-B14F-4D97-AF65-F5344CB8AC3E}">
        <p14:creationId xmlns:p14="http://schemas.microsoft.com/office/powerpoint/2010/main" val="4147938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10102"/>
            <a:endParaRPr lang="it-IT" dirty="0"/>
          </a:p>
        </p:txBody>
      </p:sp>
      <p:sp>
        <p:nvSpPr>
          <p:cNvPr id="4" name="Segnaposto numero diapositiva 3"/>
          <p:cNvSpPr>
            <a:spLocks noGrp="1"/>
          </p:cNvSpPr>
          <p:nvPr>
            <p:ph type="sldNum" sz="quarter" idx="10"/>
          </p:nvPr>
        </p:nvSpPr>
        <p:spPr/>
        <p:txBody>
          <a:bodyPr/>
          <a:lstStyle/>
          <a:p>
            <a:fld id="{E9796EC3-C714-4635-AEF2-965B632D5864}" type="slidenum">
              <a:rPr lang="it-IT" smtClean="0"/>
              <a:pPr/>
              <a:t>38</a:t>
            </a:fld>
            <a:endParaRPr lang="it-IT"/>
          </a:p>
        </p:txBody>
      </p:sp>
    </p:spTree>
    <p:extLst>
      <p:ext uri="{BB962C8B-B14F-4D97-AF65-F5344CB8AC3E}">
        <p14:creationId xmlns:p14="http://schemas.microsoft.com/office/powerpoint/2010/main" val="41299822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10102"/>
            <a:endParaRPr lang="it-IT" dirty="0"/>
          </a:p>
        </p:txBody>
      </p:sp>
      <p:sp>
        <p:nvSpPr>
          <p:cNvPr id="4" name="Segnaposto numero diapositiva 3"/>
          <p:cNvSpPr>
            <a:spLocks noGrp="1"/>
          </p:cNvSpPr>
          <p:nvPr>
            <p:ph type="sldNum" sz="quarter" idx="10"/>
          </p:nvPr>
        </p:nvSpPr>
        <p:spPr/>
        <p:txBody>
          <a:bodyPr/>
          <a:lstStyle/>
          <a:p>
            <a:fld id="{E9796EC3-C714-4635-AEF2-965B632D5864}" type="slidenum">
              <a:rPr lang="it-IT" smtClean="0"/>
              <a:pPr/>
              <a:t>39</a:t>
            </a:fld>
            <a:endParaRPr lang="it-IT"/>
          </a:p>
        </p:txBody>
      </p:sp>
    </p:spTree>
    <p:extLst>
      <p:ext uri="{BB962C8B-B14F-4D97-AF65-F5344CB8AC3E}">
        <p14:creationId xmlns:p14="http://schemas.microsoft.com/office/powerpoint/2010/main" val="38109171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9796EC3-C714-4635-AEF2-965B632D5864}" type="slidenum">
              <a:rPr lang="it-IT" smtClean="0"/>
              <a:pPr/>
              <a:t>40</a:t>
            </a:fld>
            <a:endParaRPr lang="it-IT"/>
          </a:p>
        </p:txBody>
      </p:sp>
    </p:spTree>
    <p:extLst>
      <p:ext uri="{BB962C8B-B14F-4D97-AF65-F5344CB8AC3E}">
        <p14:creationId xmlns:p14="http://schemas.microsoft.com/office/powerpoint/2010/main" val="1403563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a:t>
            </a:r>
            <a:endParaRPr lang="it-IT" sz="1000" dirty="0"/>
          </a:p>
        </p:txBody>
      </p:sp>
      <p:sp>
        <p:nvSpPr>
          <p:cNvPr id="4" name="Segnaposto numero diapositiva 3"/>
          <p:cNvSpPr>
            <a:spLocks noGrp="1"/>
          </p:cNvSpPr>
          <p:nvPr>
            <p:ph type="sldNum" sz="quarter" idx="10"/>
          </p:nvPr>
        </p:nvSpPr>
        <p:spPr/>
        <p:txBody>
          <a:bodyPr/>
          <a:lstStyle/>
          <a:p>
            <a:fld id="{E9796EC3-C714-4635-AEF2-965B632D5864}" type="slidenum">
              <a:rPr lang="it-IT" smtClean="0"/>
              <a:pPr/>
              <a:t>5</a:t>
            </a:fld>
            <a:endParaRPr lang="it-IT"/>
          </a:p>
        </p:txBody>
      </p:sp>
    </p:spTree>
    <p:extLst>
      <p:ext uri="{BB962C8B-B14F-4D97-AF65-F5344CB8AC3E}">
        <p14:creationId xmlns:p14="http://schemas.microsoft.com/office/powerpoint/2010/main" val="5582643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28CFD38-99E1-4D22-AC84-E9EC3BADD1A2}" type="slidenum">
              <a:rPr lang="it-IT" smtClean="0"/>
              <a:t>43</a:t>
            </a:fld>
            <a:endParaRPr lang="it-IT"/>
          </a:p>
        </p:txBody>
      </p:sp>
    </p:spTree>
    <p:extLst>
      <p:ext uri="{BB962C8B-B14F-4D97-AF65-F5344CB8AC3E}">
        <p14:creationId xmlns:p14="http://schemas.microsoft.com/office/powerpoint/2010/main" val="4015176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9796EC3-C714-4635-AEF2-965B632D5864}" type="slidenum">
              <a:rPr lang="it-IT" smtClean="0"/>
              <a:pPr/>
              <a:t>6</a:t>
            </a:fld>
            <a:endParaRPr lang="it-IT"/>
          </a:p>
        </p:txBody>
      </p:sp>
    </p:spTree>
    <p:extLst>
      <p:ext uri="{BB962C8B-B14F-4D97-AF65-F5344CB8AC3E}">
        <p14:creationId xmlns:p14="http://schemas.microsoft.com/office/powerpoint/2010/main" val="2254249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9796EC3-C714-4635-AEF2-965B632D5864}" type="slidenum">
              <a:rPr lang="it-IT" smtClean="0"/>
              <a:pPr/>
              <a:t>7</a:t>
            </a:fld>
            <a:endParaRPr lang="it-IT"/>
          </a:p>
        </p:txBody>
      </p:sp>
    </p:spTree>
    <p:extLst>
      <p:ext uri="{BB962C8B-B14F-4D97-AF65-F5344CB8AC3E}">
        <p14:creationId xmlns:p14="http://schemas.microsoft.com/office/powerpoint/2010/main" val="367777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9796EC3-C714-4635-AEF2-965B632D5864}" type="slidenum">
              <a:rPr lang="it-IT" smtClean="0"/>
              <a:pPr/>
              <a:t>8</a:t>
            </a:fld>
            <a:endParaRPr lang="it-IT"/>
          </a:p>
        </p:txBody>
      </p:sp>
    </p:spTree>
    <p:extLst>
      <p:ext uri="{BB962C8B-B14F-4D97-AF65-F5344CB8AC3E}">
        <p14:creationId xmlns:p14="http://schemas.microsoft.com/office/powerpoint/2010/main" val="479532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immagine diapositiva 1"/>
          <p:cNvSpPr>
            <a:spLocks noGrp="1" noRot="1" noChangeAspect="1" noTextEdit="1"/>
          </p:cNvSpPr>
          <p:nvPr>
            <p:ph type="sldImg"/>
          </p:nvPr>
        </p:nvSpPr>
        <p:spPr bwMode="auto">
          <a:xfrm>
            <a:off x="663575" y="782638"/>
            <a:ext cx="5211763" cy="3910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smtClean="0"/>
              <a:t>Nuova Diapositiva.</a:t>
            </a:r>
          </a:p>
        </p:txBody>
      </p:sp>
      <p:sp>
        <p:nvSpPr>
          <p:cNvPr id="3686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9458" indent="-284407">
              <a:defRPr>
                <a:solidFill>
                  <a:schemeClr val="tx1"/>
                </a:solidFill>
                <a:latin typeface="Arial" panose="020B0604020202020204" pitchFamily="34" charset="0"/>
                <a:cs typeface="Arial" panose="020B0604020202020204" pitchFamily="34" charset="0"/>
              </a:defRPr>
            </a:lvl2pPr>
            <a:lvl3pPr marL="1137628" indent="-227526">
              <a:defRPr>
                <a:solidFill>
                  <a:schemeClr val="tx1"/>
                </a:solidFill>
                <a:latin typeface="Arial" panose="020B0604020202020204" pitchFamily="34" charset="0"/>
                <a:cs typeface="Arial" panose="020B0604020202020204" pitchFamily="34" charset="0"/>
              </a:defRPr>
            </a:lvl3pPr>
            <a:lvl4pPr marL="1592679" indent="-227526">
              <a:defRPr>
                <a:solidFill>
                  <a:schemeClr val="tx1"/>
                </a:solidFill>
                <a:latin typeface="Arial" panose="020B0604020202020204" pitchFamily="34" charset="0"/>
                <a:cs typeface="Arial" panose="020B0604020202020204" pitchFamily="34" charset="0"/>
              </a:defRPr>
            </a:lvl4pPr>
            <a:lvl5pPr marL="2047730" indent="-227526">
              <a:defRPr>
                <a:solidFill>
                  <a:schemeClr val="tx1"/>
                </a:solidFill>
                <a:latin typeface="Arial" panose="020B0604020202020204" pitchFamily="34" charset="0"/>
                <a:cs typeface="Arial" panose="020B0604020202020204" pitchFamily="34" charset="0"/>
              </a:defRPr>
            </a:lvl5pPr>
            <a:lvl6pPr marL="2502781"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57833"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12884"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67935"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0E8112-220C-4F73-9F01-3A44176DDC81}" type="slidenum">
              <a:rPr lang="it-IT" altLang="it-IT" smtClean="0">
                <a:solidFill>
                  <a:prstClr val="black"/>
                </a:solidFill>
              </a:rPr>
              <a:pPr/>
              <a:t>9</a:t>
            </a:fld>
            <a:endParaRPr lang="it-IT" altLang="it-IT" smtClean="0">
              <a:solidFill>
                <a:prstClr val="black"/>
              </a:solidFill>
            </a:endParaRPr>
          </a:p>
        </p:txBody>
      </p:sp>
    </p:spTree>
    <p:extLst>
      <p:ext uri="{BB962C8B-B14F-4D97-AF65-F5344CB8AC3E}">
        <p14:creationId xmlns:p14="http://schemas.microsoft.com/office/powerpoint/2010/main" val="1152324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p:cNvSpPr>
            <a:spLocks noGrp="1" noRot="1" noChangeAspect="1" noTextEdit="1"/>
          </p:cNvSpPr>
          <p:nvPr>
            <p:ph type="sldImg"/>
          </p:nvPr>
        </p:nvSpPr>
        <p:spPr bwMode="auto">
          <a:xfrm>
            <a:off x="663575" y="782638"/>
            <a:ext cx="5211763" cy="3910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smtClean="0"/>
              <a:t>Nuova Diapositiva.</a:t>
            </a:r>
          </a:p>
        </p:txBody>
      </p:sp>
      <p:sp>
        <p:nvSpPr>
          <p:cNvPr id="3891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9458" indent="-284407">
              <a:defRPr>
                <a:solidFill>
                  <a:schemeClr val="tx1"/>
                </a:solidFill>
                <a:latin typeface="Arial" panose="020B0604020202020204" pitchFamily="34" charset="0"/>
                <a:cs typeface="Arial" panose="020B0604020202020204" pitchFamily="34" charset="0"/>
              </a:defRPr>
            </a:lvl2pPr>
            <a:lvl3pPr marL="1137628" indent="-227526">
              <a:defRPr>
                <a:solidFill>
                  <a:schemeClr val="tx1"/>
                </a:solidFill>
                <a:latin typeface="Arial" panose="020B0604020202020204" pitchFamily="34" charset="0"/>
                <a:cs typeface="Arial" panose="020B0604020202020204" pitchFamily="34" charset="0"/>
              </a:defRPr>
            </a:lvl3pPr>
            <a:lvl4pPr marL="1592679" indent="-227526">
              <a:defRPr>
                <a:solidFill>
                  <a:schemeClr val="tx1"/>
                </a:solidFill>
                <a:latin typeface="Arial" panose="020B0604020202020204" pitchFamily="34" charset="0"/>
                <a:cs typeface="Arial" panose="020B0604020202020204" pitchFamily="34" charset="0"/>
              </a:defRPr>
            </a:lvl4pPr>
            <a:lvl5pPr marL="2047730" indent="-227526">
              <a:defRPr>
                <a:solidFill>
                  <a:schemeClr val="tx1"/>
                </a:solidFill>
                <a:latin typeface="Arial" panose="020B0604020202020204" pitchFamily="34" charset="0"/>
                <a:cs typeface="Arial" panose="020B0604020202020204" pitchFamily="34" charset="0"/>
              </a:defRPr>
            </a:lvl5pPr>
            <a:lvl6pPr marL="2502781"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57833"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12884"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67935" indent="-22752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8455E7-46A4-4154-A66F-2009F647FE11}" type="slidenum">
              <a:rPr lang="it-IT" altLang="it-IT" smtClean="0">
                <a:solidFill>
                  <a:prstClr val="black"/>
                </a:solidFill>
              </a:rPr>
              <a:pPr/>
              <a:t>10</a:t>
            </a:fld>
            <a:endParaRPr lang="it-IT" altLang="it-IT" smtClean="0">
              <a:solidFill>
                <a:prstClr val="black"/>
              </a:solidFill>
            </a:endParaRPr>
          </a:p>
        </p:txBody>
      </p:sp>
    </p:spTree>
    <p:extLst>
      <p:ext uri="{BB962C8B-B14F-4D97-AF65-F5344CB8AC3E}">
        <p14:creationId xmlns:p14="http://schemas.microsoft.com/office/powerpoint/2010/main" val="1467734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F3E63DE-75AE-4EA1-A055-DDD33D3E1158}" type="datetimeFigureOut">
              <a:rPr lang="en-GB" smtClean="0"/>
              <a:t>20/10/2023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6D8270-C73D-4CD0-9E80-7C88EFDFEF21}" type="slidenum">
              <a:rPr lang="en-GB" smtClean="0"/>
              <a:t>‹N›</a:t>
            </a:fld>
            <a:endParaRPr lang="en-GB"/>
          </a:p>
        </p:txBody>
      </p:sp>
    </p:spTree>
    <p:extLst>
      <p:ext uri="{BB962C8B-B14F-4D97-AF65-F5344CB8AC3E}">
        <p14:creationId xmlns:p14="http://schemas.microsoft.com/office/powerpoint/2010/main" val="1367830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F3E63DE-75AE-4EA1-A055-DDD33D3E1158}" type="datetimeFigureOut">
              <a:rPr lang="en-GB" smtClean="0"/>
              <a:t>20/10/2023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6D8270-C73D-4CD0-9E80-7C88EFDFEF21}" type="slidenum">
              <a:rPr lang="en-GB" smtClean="0"/>
              <a:t>‹N›</a:t>
            </a:fld>
            <a:endParaRPr lang="en-GB"/>
          </a:p>
        </p:txBody>
      </p:sp>
    </p:spTree>
    <p:extLst>
      <p:ext uri="{BB962C8B-B14F-4D97-AF65-F5344CB8AC3E}">
        <p14:creationId xmlns:p14="http://schemas.microsoft.com/office/powerpoint/2010/main" val="3962234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F3E63DE-75AE-4EA1-A055-DDD33D3E1158}" type="datetimeFigureOut">
              <a:rPr lang="en-GB" smtClean="0"/>
              <a:t>20/10/2023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6D8270-C73D-4CD0-9E80-7C88EFDFEF21}" type="slidenum">
              <a:rPr lang="en-GB" smtClean="0"/>
              <a:t>‹N›</a:t>
            </a:fld>
            <a:endParaRPr lang="en-GB"/>
          </a:p>
        </p:txBody>
      </p:sp>
    </p:spTree>
    <p:extLst>
      <p:ext uri="{BB962C8B-B14F-4D97-AF65-F5344CB8AC3E}">
        <p14:creationId xmlns:p14="http://schemas.microsoft.com/office/powerpoint/2010/main" val="174654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F3E63DE-75AE-4EA1-A055-DDD33D3E1158}" type="datetimeFigureOut">
              <a:rPr lang="en-GB" smtClean="0"/>
              <a:t>20/10/2023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6D8270-C73D-4CD0-9E80-7C88EFDFEF21}" type="slidenum">
              <a:rPr lang="en-GB" smtClean="0"/>
              <a:t>‹N›</a:t>
            </a:fld>
            <a:endParaRPr lang="en-GB"/>
          </a:p>
        </p:txBody>
      </p:sp>
    </p:spTree>
    <p:extLst>
      <p:ext uri="{BB962C8B-B14F-4D97-AF65-F5344CB8AC3E}">
        <p14:creationId xmlns:p14="http://schemas.microsoft.com/office/powerpoint/2010/main" val="594933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F3E63DE-75AE-4EA1-A055-DDD33D3E1158}" type="datetimeFigureOut">
              <a:rPr lang="en-GB" smtClean="0"/>
              <a:t>20/10/2023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6D8270-C73D-4CD0-9E80-7C88EFDFEF21}" type="slidenum">
              <a:rPr lang="en-GB" smtClean="0"/>
              <a:t>‹N›</a:t>
            </a:fld>
            <a:endParaRPr lang="en-GB"/>
          </a:p>
        </p:txBody>
      </p:sp>
    </p:spTree>
    <p:extLst>
      <p:ext uri="{BB962C8B-B14F-4D97-AF65-F5344CB8AC3E}">
        <p14:creationId xmlns:p14="http://schemas.microsoft.com/office/powerpoint/2010/main" val="3237771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F3E63DE-75AE-4EA1-A055-DDD33D3E1158}" type="datetimeFigureOut">
              <a:rPr lang="en-GB" smtClean="0"/>
              <a:t>20/10/2023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6D8270-C73D-4CD0-9E80-7C88EFDFEF21}" type="slidenum">
              <a:rPr lang="en-GB" smtClean="0"/>
              <a:t>‹N›</a:t>
            </a:fld>
            <a:endParaRPr lang="en-GB"/>
          </a:p>
        </p:txBody>
      </p:sp>
    </p:spTree>
    <p:extLst>
      <p:ext uri="{BB962C8B-B14F-4D97-AF65-F5344CB8AC3E}">
        <p14:creationId xmlns:p14="http://schemas.microsoft.com/office/powerpoint/2010/main" val="3214649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F3E63DE-75AE-4EA1-A055-DDD33D3E1158}" type="datetimeFigureOut">
              <a:rPr lang="en-GB" smtClean="0"/>
              <a:t>20/10/2023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E6D8270-C73D-4CD0-9E80-7C88EFDFEF21}" type="slidenum">
              <a:rPr lang="en-GB" smtClean="0"/>
              <a:t>‹N›</a:t>
            </a:fld>
            <a:endParaRPr lang="en-GB"/>
          </a:p>
        </p:txBody>
      </p:sp>
    </p:spTree>
    <p:extLst>
      <p:ext uri="{BB962C8B-B14F-4D97-AF65-F5344CB8AC3E}">
        <p14:creationId xmlns:p14="http://schemas.microsoft.com/office/powerpoint/2010/main" val="2478231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4F3E63DE-75AE-4EA1-A055-DDD33D3E1158}" type="datetimeFigureOut">
              <a:rPr lang="en-GB" smtClean="0"/>
              <a:t>20/10/2023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E6D8270-C73D-4CD0-9E80-7C88EFDFEF21}" type="slidenum">
              <a:rPr lang="en-GB" smtClean="0"/>
              <a:t>‹N›</a:t>
            </a:fld>
            <a:endParaRPr lang="en-GB"/>
          </a:p>
        </p:txBody>
      </p:sp>
    </p:spTree>
    <p:extLst>
      <p:ext uri="{BB962C8B-B14F-4D97-AF65-F5344CB8AC3E}">
        <p14:creationId xmlns:p14="http://schemas.microsoft.com/office/powerpoint/2010/main" val="822583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3E63DE-75AE-4EA1-A055-DDD33D3E1158}" type="datetimeFigureOut">
              <a:rPr lang="en-GB" smtClean="0"/>
              <a:t>20/10/2023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E6D8270-C73D-4CD0-9E80-7C88EFDFEF21}" type="slidenum">
              <a:rPr lang="en-GB" smtClean="0"/>
              <a:t>‹N›</a:t>
            </a:fld>
            <a:endParaRPr lang="en-GB"/>
          </a:p>
        </p:txBody>
      </p:sp>
    </p:spTree>
    <p:extLst>
      <p:ext uri="{BB962C8B-B14F-4D97-AF65-F5344CB8AC3E}">
        <p14:creationId xmlns:p14="http://schemas.microsoft.com/office/powerpoint/2010/main" val="2255026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F3E63DE-75AE-4EA1-A055-DDD33D3E1158}" type="datetimeFigureOut">
              <a:rPr lang="en-GB" smtClean="0"/>
              <a:t>20/10/2023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6D8270-C73D-4CD0-9E80-7C88EFDFEF21}" type="slidenum">
              <a:rPr lang="en-GB" smtClean="0"/>
              <a:t>‹N›</a:t>
            </a:fld>
            <a:endParaRPr lang="en-GB"/>
          </a:p>
        </p:txBody>
      </p:sp>
    </p:spTree>
    <p:extLst>
      <p:ext uri="{BB962C8B-B14F-4D97-AF65-F5344CB8AC3E}">
        <p14:creationId xmlns:p14="http://schemas.microsoft.com/office/powerpoint/2010/main" val="2717156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F3E63DE-75AE-4EA1-A055-DDD33D3E1158}" type="datetimeFigureOut">
              <a:rPr lang="en-GB" smtClean="0"/>
              <a:t>20/10/2023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6D8270-C73D-4CD0-9E80-7C88EFDFEF21}" type="slidenum">
              <a:rPr lang="en-GB" smtClean="0"/>
              <a:t>‹N›</a:t>
            </a:fld>
            <a:endParaRPr lang="en-GB"/>
          </a:p>
        </p:txBody>
      </p:sp>
    </p:spTree>
    <p:extLst>
      <p:ext uri="{BB962C8B-B14F-4D97-AF65-F5344CB8AC3E}">
        <p14:creationId xmlns:p14="http://schemas.microsoft.com/office/powerpoint/2010/main" val="1394666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3E63DE-75AE-4EA1-A055-DDD33D3E1158}" type="datetimeFigureOut">
              <a:rPr lang="en-GB" smtClean="0"/>
              <a:t>20/10/2023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6D8270-C73D-4CD0-9E80-7C88EFDFEF21}" type="slidenum">
              <a:rPr lang="en-GB" smtClean="0"/>
              <a:t>‹N›</a:t>
            </a:fld>
            <a:endParaRPr lang="en-GB"/>
          </a:p>
        </p:txBody>
      </p:sp>
    </p:spTree>
    <p:extLst>
      <p:ext uri="{BB962C8B-B14F-4D97-AF65-F5344CB8AC3E}">
        <p14:creationId xmlns:p14="http://schemas.microsoft.com/office/powerpoint/2010/main" val="125360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3.png"/><Relationship Id="rId7"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29.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1.png"/><Relationship Id="rId4" Type="http://schemas.openxmlformats.org/officeDocument/2006/relationships/chart" Target="../charts/char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hyperlink" Target="mailto:Rita.mottola@regione.veneto.it"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BE68FB4-4F7F-1AD1-95B9-3B6208CF7836}"/>
              </a:ext>
            </a:extLst>
          </p:cNvPr>
          <p:cNvSpPr>
            <a:spLocks noGrp="1"/>
          </p:cNvSpPr>
          <p:nvPr>
            <p:ph type="ctrTitle"/>
          </p:nvPr>
        </p:nvSpPr>
        <p:spPr/>
        <p:txBody>
          <a:bodyPr>
            <a:noAutofit/>
          </a:bodyPr>
          <a:lstStyle/>
          <a:p>
            <a:r>
              <a:rPr lang="it-IT" sz="4400" b="1" i="1" dirty="0">
                <a:solidFill>
                  <a:srgbClr val="FF0000"/>
                </a:solidFill>
              </a:rPr>
              <a:t>Il Governo regionale delle tecnologie avanzate per la cura del diabete: l’esperienza della</a:t>
            </a:r>
            <a:br>
              <a:rPr lang="it-IT" sz="4400" b="1" i="1" dirty="0">
                <a:solidFill>
                  <a:srgbClr val="FF0000"/>
                </a:solidFill>
              </a:rPr>
            </a:br>
            <a:r>
              <a:rPr lang="it-IT" sz="4400" b="1" i="1" dirty="0">
                <a:solidFill>
                  <a:srgbClr val="FF0000"/>
                </a:solidFill>
              </a:rPr>
              <a:t>Regione del Veneto</a:t>
            </a:r>
          </a:p>
        </p:txBody>
      </p:sp>
      <p:sp>
        <p:nvSpPr>
          <p:cNvPr id="3" name="Sottotitolo 2">
            <a:extLst>
              <a:ext uri="{FF2B5EF4-FFF2-40B4-BE49-F238E27FC236}">
                <a16:creationId xmlns:a16="http://schemas.microsoft.com/office/drawing/2014/main" xmlns="" id="{325C7C91-505C-D8EF-C5EB-1D9F397A7E17}"/>
              </a:ext>
            </a:extLst>
          </p:cNvPr>
          <p:cNvSpPr>
            <a:spLocks noGrp="1"/>
          </p:cNvSpPr>
          <p:nvPr>
            <p:ph type="subTitle" idx="1"/>
          </p:nvPr>
        </p:nvSpPr>
        <p:spPr>
          <a:xfrm>
            <a:off x="1143000" y="3602038"/>
            <a:ext cx="6858000" cy="2526046"/>
          </a:xfrm>
        </p:spPr>
        <p:txBody>
          <a:bodyPr anchor="ctr">
            <a:normAutofit fontScale="47500" lnSpcReduction="20000"/>
          </a:bodyPr>
          <a:lstStyle/>
          <a:p>
            <a:r>
              <a:rPr lang="it-IT" sz="7600" i="1" dirty="0" smtClean="0"/>
              <a:t>Rita Mottola</a:t>
            </a:r>
            <a:endParaRPr lang="it-IT" sz="7600" i="1" dirty="0"/>
          </a:p>
          <a:p>
            <a:endParaRPr lang="it-IT" sz="4400" dirty="0"/>
          </a:p>
          <a:p>
            <a:endParaRPr lang="it-IT" dirty="0"/>
          </a:p>
          <a:p>
            <a:r>
              <a:rPr lang="it-IT" sz="4900" dirty="0"/>
              <a:t>Direzione Farmaceutico-Protesica-Dispositivi Medici</a:t>
            </a:r>
          </a:p>
          <a:p>
            <a:r>
              <a:rPr lang="it-IT" sz="4900" dirty="0"/>
              <a:t>Regione Veneto </a:t>
            </a:r>
          </a:p>
          <a:p>
            <a:r>
              <a:rPr lang="it-IT" sz="4900" i="1" dirty="0"/>
              <a:t> </a:t>
            </a:r>
            <a:endParaRPr lang="en-GB" sz="4900" dirty="0"/>
          </a:p>
        </p:txBody>
      </p:sp>
    </p:spTree>
    <p:extLst>
      <p:ext uri="{BB962C8B-B14F-4D97-AF65-F5344CB8AC3E}">
        <p14:creationId xmlns:p14="http://schemas.microsoft.com/office/powerpoint/2010/main" val="42293620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uppo 3"/>
          <p:cNvGrpSpPr>
            <a:grpSpLocks/>
          </p:cNvGrpSpPr>
          <p:nvPr/>
        </p:nvGrpSpPr>
        <p:grpSpPr bwMode="auto">
          <a:xfrm>
            <a:off x="250827" y="44452"/>
            <a:ext cx="8628063" cy="5616575"/>
            <a:chOff x="251520" y="44624"/>
            <a:chExt cx="8627703" cy="5616624"/>
          </a:xfrm>
        </p:grpSpPr>
        <p:pic>
          <p:nvPicPr>
            <p:cNvPr id="37892" name="Picture 2"/>
            <p:cNvPicPr>
              <a:picLocks noChangeAspect="1" noChangeArrowheads="1"/>
            </p:cNvPicPr>
            <p:nvPr/>
          </p:nvPicPr>
          <p:blipFill>
            <a:blip r:embed="rId3">
              <a:extLst>
                <a:ext uri="{28A0092B-C50C-407E-A947-70E740481C1C}">
                  <a14:useLocalDpi xmlns:a14="http://schemas.microsoft.com/office/drawing/2010/main" val="0"/>
                </a:ext>
              </a:extLst>
            </a:blip>
            <a:srcRect l="32813" t="16611" r="33594" b="25879"/>
            <a:stretch>
              <a:fillRect/>
            </a:stretch>
          </p:blipFill>
          <p:spPr bwMode="auto">
            <a:xfrm>
              <a:off x="251520" y="52041"/>
              <a:ext cx="4095750" cy="5609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3" name="Picture 3"/>
            <p:cNvPicPr>
              <a:picLocks noChangeAspect="1" noChangeArrowheads="1"/>
            </p:cNvPicPr>
            <p:nvPr/>
          </p:nvPicPr>
          <p:blipFill>
            <a:blip r:embed="rId4">
              <a:extLst>
                <a:ext uri="{28A0092B-C50C-407E-A947-70E740481C1C}">
                  <a14:useLocalDpi xmlns:a14="http://schemas.microsoft.com/office/drawing/2010/main" val="0"/>
                </a:ext>
              </a:extLst>
            </a:blip>
            <a:srcRect l="25940" t="15961" r="27734" b="4297"/>
            <a:stretch>
              <a:fillRect/>
            </a:stretch>
          </p:blipFill>
          <p:spPr bwMode="auto">
            <a:xfrm>
              <a:off x="4805680" y="44624"/>
              <a:ext cx="4073543" cy="5609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4931275" y="4502363"/>
              <a:ext cx="3817779" cy="4318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5" name="Rettangolo 4"/>
            <p:cNvSpPr/>
            <p:nvPr/>
          </p:nvSpPr>
          <p:spPr>
            <a:xfrm>
              <a:off x="4931275" y="5150069"/>
              <a:ext cx="2089063" cy="21590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grpSp>
      <p:sp>
        <p:nvSpPr>
          <p:cNvPr id="37891" name="Rettangolo 2"/>
          <p:cNvSpPr>
            <a:spLocks noChangeArrowheads="1"/>
          </p:cNvSpPr>
          <p:nvPr/>
        </p:nvSpPr>
        <p:spPr bwMode="auto">
          <a:xfrm>
            <a:off x="17465" y="5726113"/>
            <a:ext cx="90185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it-IT" altLang="it-IT" sz="1050" dirty="0">
                <a:solidFill>
                  <a:prstClr val="black"/>
                </a:solidFill>
              </a:rPr>
              <a:t>La prescrizione di tutti i farmaci inseriti in Nota 100 è soggetta alla compilazione della “Scheda di valutazione e prescrizione", da parte dei Medici di Medicina Generale (MMG) o degli Specialisti operanti in SSN. laddove sia presente un Piano Terapeutico (PT) ancora in corso di validità, lo stesso rimane valido fino alla sua naturale scadenza, fatte salve eventuali modifiche della terapia. </a:t>
            </a:r>
            <a:r>
              <a:rPr lang="it-IT" altLang="it-IT" sz="1050" b="1" dirty="0">
                <a:solidFill>
                  <a:srgbClr val="C00000"/>
                </a:solidFill>
              </a:rPr>
              <a:t>Dall’introduzione della nota, non possono più essere redatti i PT con le precedenti modalità.</a:t>
            </a:r>
            <a:endParaRPr lang="it-IT" altLang="it-IT" sz="1050" dirty="0">
              <a:solidFill>
                <a:prstClr val="black"/>
              </a:solidFill>
            </a:endParaRPr>
          </a:p>
        </p:txBody>
      </p:sp>
    </p:spTree>
    <p:extLst>
      <p:ext uri="{BB962C8B-B14F-4D97-AF65-F5344CB8AC3E}">
        <p14:creationId xmlns:p14="http://schemas.microsoft.com/office/powerpoint/2010/main" val="4189216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0" y="116634"/>
            <a:ext cx="9144000" cy="6610121"/>
          </a:xfrm>
          <a:prstGeom prst="rect">
            <a:avLst/>
          </a:prstGeom>
        </p:spPr>
      </p:pic>
    </p:spTree>
    <p:extLst>
      <p:ext uri="{BB962C8B-B14F-4D97-AF65-F5344CB8AC3E}">
        <p14:creationId xmlns:p14="http://schemas.microsoft.com/office/powerpoint/2010/main" val="3179513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234863"/>
            <a:ext cx="9144000" cy="6388274"/>
          </a:xfrm>
          <a:prstGeom prst="rect">
            <a:avLst/>
          </a:prstGeom>
        </p:spPr>
      </p:pic>
    </p:spTree>
    <p:extLst>
      <p:ext uri="{BB962C8B-B14F-4D97-AF65-F5344CB8AC3E}">
        <p14:creationId xmlns:p14="http://schemas.microsoft.com/office/powerpoint/2010/main" val="374691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0" y="207818"/>
            <a:ext cx="9144000" cy="6442364"/>
          </a:xfrm>
          <a:prstGeom prst="rect">
            <a:avLst/>
          </a:prstGeom>
        </p:spPr>
      </p:pic>
    </p:spTree>
    <p:extLst>
      <p:ext uri="{BB962C8B-B14F-4D97-AF65-F5344CB8AC3E}">
        <p14:creationId xmlns:p14="http://schemas.microsoft.com/office/powerpoint/2010/main" val="3433635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txBox="1">
            <a:spLocks/>
          </p:cNvSpPr>
          <p:nvPr/>
        </p:nvSpPr>
        <p:spPr>
          <a:xfrm>
            <a:off x="612775" y="228600"/>
            <a:ext cx="8153400" cy="9906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altLang="it-IT" sz="3200" dirty="0"/>
              <a:t>Andamento </a:t>
            </a:r>
            <a:r>
              <a:rPr lang="it-IT" altLang="it-IT" sz="3200" dirty="0" smtClean="0"/>
              <a:t>Regione Veneto </a:t>
            </a:r>
            <a:r>
              <a:rPr lang="it-IT" altLang="it-IT" sz="3200" dirty="0"/>
              <a:t>1 anno prima vs 1 anno </a:t>
            </a:r>
            <a:r>
              <a:rPr lang="it-IT" altLang="it-IT" sz="3200" dirty="0" smtClean="0"/>
              <a:t>dopo - Nota </a:t>
            </a:r>
            <a:r>
              <a:rPr lang="it-IT" altLang="it-IT" sz="3200" dirty="0"/>
              <a:t>AIFA 100</a:t>
            </a:r>
          </a:p>
          <a:p>
            <a:endParaRPr lang="it-IT" altLang="it-IT" sz="2000" dirty="0" smtClean="0">
              <a:solidFill>
                <a:prstClr val="black"/>
              </a:solidFill>
            </a:endParaRPr>
          </a:p>
        </p:txBody>
      </p:sp>
      <p:graphicFrame>
        <p:nvGraphicFramePr>
          <p:cNvPr id="5" name="Grafico 4"/>
          <p:cNvGraphicFramePr>
            <a:graphicFrameLocks/>
          </p:cNvGraphicFramePr>
          <p:nvPr>
            <p:extLst/>
          </p:nvPr>
        </p:nvGraphicFramePr>
        <p:xfrm>
          <a:off x="0" y="1556792"/>
          <a:ext cx="4572000" cy="51125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afico 5"/>
          <p:cNvGraphicFramePr>
            <a:graphicFrameLocks/>
          </p:cNvGraphicFramePr>
          <p:nvPr>
            <p:extLst/>
          </p:nvPr>
        </p:nvGraphicFramePr>
        <p:xfrm>
          <a:off x="4572000" y="1556792"/>
          <a:ext cx="4572000" cy="5112567"/>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Connettore 1 6"/>
          <p:cNvCxnSpPr/>
          <p:nvPr/>
        </p:nvCxnSpPr>
        <p:spPr>
          <a:xfrm flipV="1">
            <a:off x="2699792" y="1988840"/>
            <a:ext cx="0" cy="352839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Connettore 1 8"/>
          <p:cNvCxnSpPr/>
          <p:nvPr/>
        </p:nvCxnSpPr>
        <p:spPr>
          <a:xfrm flipV="1">
            <a:off x="7164288" y="1988840"/>
            <a:ext cx="0" cy="3528392"/>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3203848" y="1219200"/>
            <a:ext cx="3240359" cy="369332"/>
          </a:xfrm>
          <a:prstGeom prst="rect">
            <a:avLst/>
          </a:prstGeom>
          <a:noFill/>
        </p:spPr>
        <p:txBody>
          <a:bodyPr wrap="square" rtlCol="0">
            <a:spAutoFit/>
          </a:bodyPr>
          <a:lstStyle/>
          <a:p>
            <a:r>
              <a:rPr lang="it-IT" dirty="0" smtClean="0">
                <a:solidFill>
                  <a:srgbClr val="00B050"/>
                </a:solidFill>
              </a:rPr>
              <a:t>Approvazione Nota 100 Gen22</a:t>
            </a:r>
            <a:endParaRPr lang="it-IT" dirty="0">
              <a:solidFill>
                <a:srgbClr val="00B050"/>
              </a:solidFill>
            </a:endParaRPr>
          </a:p>
        </p:txBody>
      </p:sp>
      <p:sp>
        <p:nvSpPr>
          <p:cNvPr id="8" name="Text Box 12"/>
          <p:cNvSpPr txBox="1">
            <a:spLocks noChangeArrowheads="1"/>
          </p:cNvSpPr>
          <p:nvPr/>
        </p:nvSpPr>
        <p:spPr bwMode="auto">
          <a:xfrm>
            <a:off x="5688632" y="6597352"/>
            <a:ext cx="4572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1200" dirty="0">
                <a:solidFill>
                  <a:prstClr val="black"/>
                </a:solidFill>
                <a:latin typeface="Calibri"/>
                <a:ea typeface="MS PGothic" pitchFamily="34" charset="-128"/>
              </a:rPr>
              <a:t>Fonte: </a:t>
            </a:r>
            <a:r>
              <a:rPr lang="it-IT" altLang="it-IT" sz="1200" dirty="0" smtClean="0">
                <a:solidFill>
                  <a:prstClr val="black"/>
                </a:solidFill>
                <a:latin typeface="Calibri"/>
                <a:ea typeface="MS PGothic" pitchFamily="34" charset="-128"/>
              </a:rPr>
              <a:t>DWH regionale, flusso CONV e DDF3, 10.10.23</a:t>
            </a:r>
            <a:endParaRPr lang="it-IT" altLang="it-IT" sz="1200" dirty="0">
              <a:solidFill>
                <a:prstClr val="black"/>
              </a:solidFill>
              <a:latin typeface="Calibri"/>
              <a:ea typeface="MS PGothic" pitchFamily="34" charset="-128"/>
            </a:endParaRPr>
          </a:p>
        </p:txBody>
      </p:sp>
    </p:spTree>
    <p:extLst>
      <p:ext uri="{BB962C8B-B14F-4D97-AF65-F5344CB8AC3E}">
        <p14:creationId xmlns:p14="http://schemas.microsoft.com/office/powerpoint/2010/main" val="893817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p:cNvSpPr txBox="1"/>
          <p:nvPr/>
        </p:nvSpPr>
        <p:spPr>
          <a:xfrm>
            <a:off x="3203848" y="1219200"/>
            <a:ext cx="3240359" cy="369332"/>
          </a:xfrm>
          <a:prstGeom prst="rect">
            <a:avLst/>
          </a:prstGeom>
          <a:noFill/>
        </p:spPr>
        <p:txBody>
          <a:bodyPr wrap="square" rtlCol="0">
            <a:spAutoFit/>
          </a:bodyPr>
          <a:lstStyle/>
          <a:p>
            <a:r>
              <a:rPr lang="it-IT" dirty="0" smtClean="0">
                <a:solidFill>
                  <a:srgbClr val="00B050"/>
                </a:solidFill>
              </a:rPr>
              <a:t>Approvazione Nota 100 Gen22</a:t>
            </a:r>
            <a:endParaRPr lang="it-IT" dirty="0">
              <a:solidFill>
                <a:srgbClr val="00B050"/>
              </a:solidFill>
            </a:endParaRPr>
          </a:p>
        </p:txBody>
      </p:sp>
      <p:sp>
        <p:nvSpPr>
          <p:cNvPr id="2" name="CasellaDiTesto 1"/>
          <p:cNvSpPr txBox="1"/>
          <p:nvPr/>
        </p:nvSpPr>
        <p:spPr>
          <a:xfrm>
            <a:off x="729642" y="2348880"/>
            <a:ext cx="7919665" cy="2246769"/>
          </a:xfrm>
          <a:prstGeom prst="rect">
            <a:avLst/>
          </a:prstGeom>
          <a:noFill/>
          <a:ln w="19050">
            <a:solidFill>
              <a:srgbClr val="00B050"/>
            </a:solidFill>
          </a:ln>
        </p:spPr>
        <p:txBody>
          <a:bodyPr wrap="square" rtlCol="0">
            <a:spAutoFit/>
          </a:bodyPr>
          <a:lstStyle/>
          <a:p>
            <a:pPr algn="just"/>
            <a:r>
              <a:rPr lang="it-IT" sz="2800" dirty="0" smtClean="0">
                <a:solidFill>
                  <a:prstClr val="black"/>
                </a:solidFill>
              </a:rPr>
              <a:t>Nei due anni a confronto </a:t>
            </a:r>
            <a:r>
              <a:rPr lang="it-IT" sz="2800" dirty="0" err="1" smtClean="0">
                <a:solidFill>
                  <a:prstClr val="black"/>
                </a:solidFill>
              </a:rPr>
              <a:t>pre</a:t>
            </a:r>
            <a:r>
              <a:rPr lang="it-IT" sz="2800" dirty="0" smtClean="0">
                <a:solidFill>
                  <a:prstClr val="black"/>
                </a:solidFill>
              </a:rPr>
              <a:t> e post approvazione della Nota 100 c’è stato un incremento di spesa e consumo rispettivamente del 32% e del 34% per i farmaci soggetti a Nota a fonte di una riduzione del 5% per quelli non soggetti a nota. </a:t>
            </a:r>
            <a:endParaRPr lang="it-IT" sz="2800" dirty="0">
              <a:solidFill>
                <a:prstClr val="black"/>
              </a:solidFill>
            </a:endParaRPr>
          </a:p>
        </p:txBody>
      </p:sp>
      <p:sp>
        <p:nvSpPr>
          <p:cNvPr id="5" name="Titolo 3"/>
          <p:cNvSpPr txBox="1">
            <a:spLocks/>
          </p:cNvSpPr>
          <p:nvPr/>
        </p:nvSpPr>
        <p:spPr>
          <a:xfrm>
            <a:off x="612775" y="228600"/>
            <a:ext cx="8153400" cy="9906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altLang="it-IT" sz="3200" dirty="0"/>
              <a:t>Andamento </a:t>
            </a:r>
            <a:r>
              <a:rPr lang="it-IT" altLang="it-IT" sz="3200" dirty="0" smtClean="0"/>
              <a:t>Regione Veneto </a:t>
            </a:r>
            <a:r>
              <a:rPr lang="it-IT" altLang="it-IT" sz="3200" dirty="0"/>
              <a:t>1 anno prima vs 1 anno </a:t>
            </a:r>
            <a:r>
              <a:rPr lang="it-IT" altLang="it-IT" sz="3200" dirty="0" smtClean="0"/>
              <a:t>dopo - Nota </a:t>
            </a:r>
            <a:r>
              <a:rPr lang="it-IT" altLang="it-IT" sz="3200" dirty="0"/>
              <a:t>AIFA 100</a:t>
            </a:r>
          </a:p>
          <a:p>
            <a:endParaRPr lang="it-IT" altLang="it-IT" sz="2000" dirty="0" smtClean="0">
              <a:solidFill>
                <a:prstClr val="black"/>
              </a:solidFill>
            </a:endParaRPr>
          </a:p>
        </p:txBody>
      </p:sp>
    </p:spTree>
    <p:extLst>
      <p:ext uri="{BB962C8B-B14F-4D97-AF65-F5344CB8AC3E}">
        <p14:creationId xmlns:p14="http://schemas.microsoft.com/office/powerpoint/2010/main" val="371048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0" y="102025"/>
            <a:ext cx="9144000" cy="646331"/>
          </a:xfrm>
          <a:prstGeom prst="rect">
            <a:avLst/>
          </a:prstGeom>
        </p:spPr>
        <p:txBody>
          <a:bodyPr wrap="square">
            <a:spAutoFit/>
          </a:bodyPr>
          <a:lstStyle/>
          <a:p>
            <a:pPr algn="ctr"/>
            <a:r>
              <a:rPr lang="it-IT" sz="3600" b="1" dirty="0">
                <a:solidFill>
                  <a:schemeClr val="accent1">
                    <a:lumMod val="75000"/>
                  </a:schemeClr>
                </a:solidFill>
              </a:rPr>
              <a:t>La sfida regionale</a:t>
            </a:r>
          </a:p>
        </p:txBody>
      </p:sp>
      <p:graphicFrame>
        <p:nvGraphicFramePr>
          <p:cNvPr id="3" name="Diagramma 2"/>
          <p:cNvGraphicFramePr/>
          <p:nvPr>
            <p:extLst>
              <p:ext uri="{D42A27DB-BD31-4B8C-83A1-F6EECF244321}">
                <p14:modId xmlns:p14="http://schemas.microsoft.com/office/powerpoint/2010/main" val="2916624862"/>
              </p:ext>
            </p:extLst>
          </p:nvPr>
        </p:nvGraphicFramePr>
        <p:xfrm>
          <a:off x="959767" y="828061"/>
          <a:ext cx="7224464" cy="4681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91810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Rettangolo 16"/>
          <p:cNvSpPr>
            <a:spLocks noChangeArrowheads="1"/>
          </p:cNvSpPr>
          <p:nvPr/>
        </p:nvSpPr>
        <p:spPr bwMode="auto">
          <a:xfrm>
            <a:off x="390850" y="145380"/>
            <a:ext cx="83312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altLang="it-IT" sz="3600" b="1" dirty="0" err="1">
                <a:solidFill>
                  <a:schemeClr val="accent1">
                    <a:lumMod val="75000"/>
                  </a:schemeClr>
                </a:solidFill>
              </a:rPr>
              <a:t>G</a:t>
            </a:r>
            <a:r>
              <a:rPr lang="it-IT" altLang="it-IT" sz="3600" b="1" dirty="0" err="1" smtClean="0">
                <a:solidFill>
                  <a:schemeClr val="accent1">
                    <a:lumMod val="75000"/>
                  </a:schemeClr>
                </a:solidFill>
              </a:rPr>
              <a:t>overnance</a:t>
            </a:r>
            <a:r>
              <a:rPr lang="it-IT" altLang="it-IT" sz="3600" b="1" dirty="0" smtClean="0">
                <a:solidFill>
                  <a:schemeClr val="accent1">
                    <a:lumMod val="75000"/>
                  </a:schemeClr>
                </a:solidFill>
              </a:rPr>
              <a:t> </a:t>
            </a:r>
            <a:r>
              <a:rPr lang="it-IT" altLang="it-IT" sz="3600" b="1" dirty="0">
                <a:solidFill>
                  <a:schemeClr val="accent1">
                    <a:lumMod val="75000"/>
                  </a:schemeClr>
                </a:solidFill>
              </a:rPr>
              <a:t>nell’area </a:t>
            </a:r>
            <a:r>
              <a:rPr lang="it-IT" altLang="it-IT" sz="3600" b="1" dirty="0" smtClean="0">
                <a:solidFill>
                  <a:schemeClr val="accent1">
                    <a:lumMod val="75000"/>
                  </a:schemeClr>
                </a:solidFill>
              </a:rPr>
              <a:t>dei </a:t>
            </a:r>
            <a:r>
              <a:rPr lang="it-IT" altLang="it-IT" sz="4000" b="1" dirty="0">
                <a:solidFill>
                  <a:srgbClr val="C00000"/>
                </a:solidFill>
                <a:latin typeface="Calibri" pitchFamily="34" charset="0"/>
                <a:ea typeface="MS PGothic" pitchFamily="34" charset="-128"/>
              </a:rPr>
              <a:t>FARMACI </a:t>
            </a:r>
          </a:p>
          <a:p>
            <a:pPr algn="ctr"/>
            <a:r>
              <a:rPr lang="it-IT" altLang="it-IT" sz="3600" b="1" dirty="0">
                <a:solidFill>
                  <a:schemeClr val="accent1">
                    <a:lumMod val="75000"/>
                  </a:schemeClr>
                </a:solidFill>
              </a:rPr>
              <a:t>Regione </a:t>
            </a:r>
            <a:r>
              <a:rPr lang="it-IT" altLang="it-IT" sz="3600" b="1" dirty="0" smtClean="0">
                <a:solidFill>
                  <a:schemeClr val="accent1">
                    <a:lumMod val="75000"/>
                  </a:schemeClr>
                </a:solidFill>
              </a:rPr>
              <a:t>del Veneto</a:t>
            </a:r>
            <a:endParaRPr lang="it-IT" altLang="it-IT" sz="3600" b="1" dirty="0">
              <a:solidFill>
                <a:schemeClr val="accent1">
                  <a:lumMod val="75000"/>
                </a:schemeClr>
              </a:solidFill>
            </a:endParaRPr>
          </a:p>
        </p:txBody>
      </p:sp>
      <p:graphicFrame>
        <p:nvGraphicFramePr>
          <p:cNvPr id="15" name="Diagramma 14"/>
          <p:cNvGraphicFramePr/>
          <p:nvPr>
            <p:extLst/>
          </p:nvPr>
        </p:nvGraphicFramePr>
        <p:xfrm>
          <a:off x="444979" y="1484784"/>
          <a:ext cx="8159469" cy="4899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0071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CasellaDiTesto 3"/>
          <p:cNvSpPr txBox="1">
            <a:spLocks noChangeArrowheads="1"/>
          </p:cNvSpPr>
          <p:nvPr/>
        </p:nvSpPr>
        <p:spPr bwMode="auto">
          <a:xfrm>
            <a:off x="0" y="144463"/>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a:defRPr sz="2000">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eaLnBrk="0" fontAlgn="base" hangingPunct="0">
              <a:spcAft>
                <a:spcPct val="0"/>
              </a:spcAft>
              <a:defRPr>
                <a:solidFill>
                  <a:schemeClr val="tx1"/>
                </a:solidFill>
                <a:latin typeface="Calibri" pitchFamily="34" charset="0"/>
                <a:ea typeface="MS PGothic" pitchFamily="34" charset="-128"/>
              </a:defRPr>
            </a:lvl6pPr>
            <a:lvl7pPr eaLnBrk="0" fontAlgn="base" hangingPunct="0">
              <a:spcAft>
                <a:spcPct val="0"/>
              </a:spcAft>
              <a:defRPr>
                <a:solidFill>
                  <a:schemeClr val="tx1"/>
                </a:solidFill>
                <a:latin typeface="Calibri" pitchFamily="34" charset="0"/>
                <a:ea typeface="MS PGothic" pitchFamily="34" charset="-128"/>
              </a:defRPr>
            </a:lvl7pPr>
            <a:lvl8pPr eaLnBrk="0" fontAlgn="base" hangingPunct="0">
              <a:spcAft>
                <a:spcPct val="0"/>
              </a:spcAft>
              <a:defRPr>
                <a:solidFill>
                  <a:schemeClr val="tx1"/>
                </a:solidFill>
                <a:latin typeface="Calibri" pitchFamily="34" charset="0"/>
                <a:ea typeface="MS PGothic" pitchFamily="34" charset="-128"/>
              </a:defRPr>
            </a:lvl8pPr>
            <a:lvl9pPr eaLnBrk="0" fontAlgn="base" hangingPunct="0">
              <a:spcAft>
                <a:spcPct val="0"/>
              </a:spcAft>
              <a:defRPr>
                <a:solidFill>
                  <a:schemeClr val="tx1"/>
                </a:solidFill>
                <a:latin typeface="Calibri" pitchFamily="34" charset="0"/>
                <a:ea typeface="MS PGothic" pitchFamily="34" charset="-128"/>
              </a:defRPr>
            </a:lvl9pPr>
          </a:lstStyle>
          <a:p>
            <a:pPr algn="ctr" eaLnBrk="1" hangingPunct="1"/>
            <a:r>
              <a:rPr lang="it-IT" altLang="it-IT" sz="4800" b="1" dirty="0">
                <a:solidFill>
                  <a:srgbClr val="C00000"/>
                </a:solidFill>
              </a:rPr>
              <a:t>Supporto alla SCELTA</a:t>
            </a:r>
            <a:endParaRPr lang="it-IT" altLang="it-IT" sz="4800" i="1" dirty="0">
              <a:solidFill>
                <a:srgbClr val="C00000"/>
              </a:solidFill>
            </a:endParaRPr>
          </a:p>
        </p:txBody>
      </p:sp>
      <p:sp>
        <p:nvSpPr>
          <p:cNvPr id="17415" name="Segnaposto contenuto 2"/>
          <p:cNvSpPr txBox="1">
            <a:spLocks/>
          </p:cNvSpPr>
          <p:nvPr/>
        </p:nvSpPr>
        <p:spPr bwMode="auto">
          <a:xfrm>
            <a:off x="260350" y="1776413"/>
            <a:ext cx="86233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a:defRPr sz="2000">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eaLnBrk="0" fontAlgn="base" hangingPunct="0">
              <a:spcAft>
                <a:spcPct val="0"/>
              </a:spcAft>
              <a:defRPr>
                <a:solidFill>
                  <a:schemeClr val="tx1"/>
                </a:solidFill>
                <a:latin typeface="Calibri" pitchFamily="34" charset="0"/>
                <a:ea typeface="MS PGothic" pitchFamily="34" charset="-128"/>
              </a:defRPr>
            </a:lvl6pPr>
            <a:lvl7pPr eaLnBrk="0" fontAlgn="base" hangingPunct="0">
              <a:spcAft>
                <a:spcPct val="0"/>
              </a:spcAft>
              <a:defRPr>
                <a:solidFill>
                  <a:schemeClr val="tx1"/>
                </a:solidFill>
                <a:latin typeface="Calibri" pitchFamily="34" charset="0"/>
                <a:ea typeface="MS PGothic" pitchFamily="34" charset="-128"/>
              </a:defRPr>
            </a:lvl7pPr>
            <a:lvl8pPr eaLnBrk="0" fontAlgn="base" hangingPunct="0">
              <a:spcAft>
                <a:spcPct val="0"/>
              </a:spcAft>
              <a:defRPr>
                <a:solidFill>
                  <a:schemeClr val="tx1"/>
                </a:solidFill>
                <a:latin typeface="Calibri" pitchFamily="34" charset="0"/>
                <a:ea typeface="MS PGothic" pitchFamily="34" charset="-128"/>
              </a:defRPr>
            </a:lvl8pPr>
            <a:lvl9pPr eaLnBrk="0" fontAlgn="base" hangingPunct="0">
              <a:spcAft>
                <a:spcPct val="0"/>
              </a:spcAft>
              <a:defRPr>
                <a:solidFill>
                  <a:schemeClr val="tx1"/>
                </a:solidFill>
                <a:latin typeface="Calibri" pitchFamily="34" charset="0"/>
                <a:ea typeface="MS PGothic" pitchFamily="34" charset="-128"/>
              </a:defRPr>
            </a:lvl9pPr>
          </a:lstStyle>
          <a:p>
            <a:pPr algn="just" eaLnBrk="1" hangingPunct="1">
              <a:lnSpc>
                <a:spcPct val="80000"/>
              </a:lnSpc>
              <a:spcBef>
                <a:spcPts val="1000"/>
              </a:spcBef>
              <a:buFont typeface="Arial" pitchFamily="34" charset="0"/>
              <a:buNone/>
            </a:pPr>
            <a:r>
              <a:rPr lang="it-IT" altLang="it-IT" sz="2400" dirty="0">
                <a:solidFill>
                  <a:srgbClr val="000000"/>
                </a:solidFill>
              </a:rPr>
              <a:t>Le Regioni emanano linee di indirizzo per orientare il </a:t>
            </a:r>
            <a:r>
              <a:rPr lang="it-IT" altLang="it-IT" sz="2400" dirty="0" err="1" smtClean="0">
                <a:solidFill>
                  <a:srgbClr val="000000"/>
                </a:solidFill>
              </a:rPr>
              <a:t>prescrittore</a:t>
            </a:r>
            <a:r>
              <a:rPr lang="it-IT" altLang="it-IT" sz="2400" dirty="0" smtClean="0">
                <a:solidFill>
                  <a:srgbClr val="000000"/>
                </a:solidFill>
              </a:rPr>
              <a:t> </a:t>
            </a:r>
            <a:r>
              <a:rPr lang="it-IT" altLang="it-IT" sz="2400" dirty="0">
                <a:solidFill>
                  <a:srgbClr val="000000"/>
                </a:solidFill>
              </a:rPr>
              <a:t>a scegliere tra le varie opzioni terapeutiche i farmaci:</a:t>
            </a:r>
          </a:p>
          <a:p>
            <a:pPr marL="342900" indent="-342900" algn="just" eaLnBrk="1" hangingPunct="1">
              <a:lnSpc>
                <a:spcPct val="80000"/>
              </a:lnSpc>
              <a:spcBef>
                <a:spcPts val="1000"/>
              </a:spcBef>
              <a:buFont typeface="Wingdings" panose="05000000000000000000" pitchFamily="2" charset="2"/>
              <a:buChar char="ü"/>
            </a:pPr>
            <a:r>
              <a:rPr lang="it-IT" altLang="it-IT" sz="2400" b="1" dirty="0">
                <a:solidFill>
                  <a:srgbClr val="000000"/>
                </a:solidFill>
              </a:rPr>
              <a:t>più efficaci</a:t>
            </a:r>
          </a:p>
          <a:p>
            <a:pPr marL="342900" indent="-342900" algn="just" eaLnBrk="1" hangingPunct="1">
              <a:lnSpc>
                <a:spcPct val="80000"/>
              </a:lnSpc>
              <a:spcBef>
                <a:spcPts val="1000"/>
              </a:spcBef>
              <a:buFont typeface="Wingdings" panose="05000000000000000000" pitchFamily="2" charset="2"/>
              <a:buChar char="ü"/>
            </a:pPr>
            <a:r>
              <a:rPr lang="it-IT" altLang="it-IT" sz="2400" b="1" dirty="0">
                <a:solidFill>
                  <a:srgbClr val="000000"/>
                </a:solidFill>
              </a:rPr>
              <a:t>più tollerati</a:t>
            </a:r>
          </a:p>
          <a:p>
            <a:pPr marL="342900" indent="-342900" algn="just" eaLnBrk="1" hangingPunct="1">
              <a:lnSpc>
                <a:spcPct val="80000"/>
              </a:lnSpc>
              <a:spcBef>
                <a:spcPts val="1000"/>
              </a:spcBef>
              <a:buFont typeface="Wingdings" panose="05000000000000000000" pitchFamily="2" charset="2"/>
              <a:buChar char="ü"/>
            </a:pPr>
            <a:r>
              <a:rPr lang="it-IT" altLang="it-IT" sz="2400" b="1" dirty="0">
                <a:solidFill>
                  <a:srgbClr val="000000"/>
                </a:solidFill>
              </a:rPr>
              <a:t>più adatti alle esigenze dei pazienti</a:t>
            </a:r>
          </a:p>
          <a:p>
            <a:pPr marL="342900" indent="-342900" algn="just" eaLnBrk="1" hangingPunct="1">
              <a:lnSpc>
                <a:spcPct val="80000"/>
              </a:lnSpc>
              <a:spcBef>
                <a:spcPts val="1000"/>
              </a:spcBef>
              <a:buFont typeface="Wingdings" panose="05000000000000000000" pitchFamily="2" charset="2"/>
              <a:buChar char="ü"/>
            </a:pPr>
            <a:r>
              <a:rPr lang="it-IT" altLang="it-IT" sz="2400" b="1" dirty="0">
                <a:solidFill>
                  <a:srgbClr val="000000"/>
                </a:solidFill>
              </a:rPr>
              <a:t>meno costosi</a:t>
            </a:r>
          </a:p>
          <a:p>
            <a:pPr algn="just" eaLnBrk="1" hangingPunct="1">
              <a:lnSpc>
                <a:spcPct val="80000"/>
              </a:lnSpc>
              <a:spcBef>
                <a:spcPts val="1000"/>
              </a:spcBef>
              <a:buFont typeface="Arial" pitchFamily="34" charset="0"/>
              <a:buNone/>
            </a:pPr>
            <a:endParaRPr lang="it-IT" altLang="it-IT" sz="2400" dirty="0">
              <a:solidFill>
                <a:srgbClr val="000000"/>
              </a:solidFill>
            </a:endParaRPr>
          </a:p>
          <a:p>
            <a:pPr algn="just" eaLnBrk="1" hangingPunct="1">
              <a:lnSpc>
                <a:spcPct val="80000"/>
              </a:lnSpc>
              <a:spcBef>
                <a:spcPts val="1000"/>
              </a:spcBef>
              <a:buFont typeface="Arial" pitchFamily="34" charset="0"/>
              <a:buNone/>
            </a:pPr>
            <a:r>
              <a:rPr lang="it-IT" altLang="it-IT" sz="2400" b="1" dirty="0" smtClean="0">
                <a:solidFill>
                  <a:srgbClr val="000000"/>
                </a:solidFill>
              </a:rPr>
              <a:t>Linee di indirizzo per la terapia del diabete tipo 2 (DDR 43/2021)</a:t>
            </a:r>
            <a:endParaRPr lang="it-IT" altLang="it-IT" sz="2200" i="1" dirty="0">
              <a:solidFill>
                <a:srgbClr val="000000"/>
              </a:solidFill>
            </a:endParaRPr>
          </a:p>
          <a:p>
            <a:pPr algn="just" eaLnBrk="1" hangingPunct="1">
              <a:lnSpc>
                <a:spcPct val="80000"/>
              </a:lnSpc>
              <a:spcBef>
                <a:spcPts val="1000"/>
              </a:spcBef>
              <a:buFont typeface="Arial" pitchFamily="34" charset="0"/>
              <a:buNone/>
            </a:pPr>
            <a:endParaRPr lang="it-IT" altLang="it-IT" sz="2400" dirty="0">
              <a:solidFill>
                <a:srgbClr val="000000"/>
              </a:solidFill>
            </a:endParaRPr>
          </a:p>
        </p:txBody>
      </p:sp>
    </p:spTree>
    <p:extLst>
      <p:ext uri="{BB962C8B-B14F-4D97-AF65-F5344CB8AC3E}">
        <p14:creationId xmlns:p14="http://schemas.microsoft.com/office/powerpoint/2010/main" val="2932349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biLevel thresh="75000"/>
          </a:blip>
          <a:stretch>
            <a:fillRect/>
          </a:stretch>
        </p:blipFill>
        <p:spPr>
          <a:xfrm>
            <a:off x="467544" y="163746"/>
            <a:ext cx="8136904" cy="2185134"/>
          </a:xfrm>
          <a:prstGeom prst="rect">
            <a:avLst/>
          </a:prstGeom>
        </p:spPr>
      </p:pic>
      <p:graphicFrame>
        <p:nvGraphicFramePr>
          <p:cNvPr id="5" name="Tabella 4"/>
          <p:cNvGraphicFramePr>
            <a:graphicFrameLocks noGrp="1"/>
          </p:cNvGraphicFramePr>
          <p:nvPr>
            <p:extLst/>
          </p:nvPr>
        </p:nvGraphicFramePr>
        <p:xfrm>
          <a:off x="107504" y="2060848"/>
          <a:ext cx="8928992" cy="4536184"/>
        </p:xfrm>
        <a:graphic>
          <a:graphicData uri="http://schemas.openxmlformats.org/drawingml/2006/table">
            <a:tbl>
              <a:tblPr firstRow="1" bandRow="1">
                <a:tableStyleId>{5940675A-B579-460E-94D1-54222C63F5DA}</a:tableStyleId>
              </a:tblPr>
              <a:tblGrid>
                <a:gridCol w="7822745"/>
                <a:gridCol w="1106247"/>
              </a:tblGrid>
              <a:tr h="21602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smtClean="0"/>
                        <a:t>RACCOMANDAZIONE: </a:t>
                      </a:r>
                    </a:p>
                  </a:txBody>
                  <a:tcPr/>
                </a:tc>
                <a:tc hMerge="1">
                  <a:txBody>
                    <a:bodyPr/>
                    <a:lstStyle/>
                    <a:p>
                      <a:endParaRPr lang="it-IT" sz="900" dirty="0"/>
                    </a:p>
                  </a:txBody>
                  <a:tcPr/>
                </a:tc>
              </a:tr>
              <a:tr h="2599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smtClean="0"/>
                        <a:t>1. Salvo controindicazioni o intolleranza documentata, il farmaco da utilizzare in prima linea per la terapia del diabete tipo 2 è la </a:t>
                      </a:r>
                      <a:r>
                        <a:rPr lang="it-IT" sz="1600" dirty="0" err="1" smtClean="0"/>
                        <a:t>metformina</a:t>
                      </a:r>
                      <a:r>
                        <a:rPr lang="it-IT" sz="1600" dirty="0" smtClean="0"/>
                        <a:t>. </a:t>
                      </a:r>
                    </a:p>
                  </a:txBody>
                  <a:tcPr/>
                </a:tc>
                <a:tc>
                  <a:txBody>
                    <a:bodyPr/>
                    <a:lstStyle/>
                    <a:p>
                      <a:r>
                        <a:rPr lang="it-IT" sz="1600" dirty="0" smtClean="0"/>
                        <a:t>POSITIVA FORTE</a:t>
                      </a:r>
                      <a:endParaRPr lang="it-IT" sz="1600" dirty="0"/>
                    </a:p>
                  </a:txBody>
                  <a:tcPr/>
                </a:tc>
              </a:tr>
              <a:tr h="225932">
                <a:tc>
                  <a:txBody>
                    <a:bodyPr/>
                    <a:lstStyle/>
                    <a:p>
                      <a:r>
                        <a:rPr lang="it-IT" sz="1600" dirty="0" smtClean="0"/>
                        <a:t>2. Nei pazienti con diabete tipo 2 e storia di malattia cardiovascolare è raccomandato l’uso di farmaci delle classi inibitori SGLT-2 e/o agonisti recettoriali GLP-1, in quanto hanno dimostrano effetti benefici a livello cardiovascolare e renale</a:t>
                      </a:r>
                      <a:endParaRPr lang="it-IT"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smtClean="0"/>
                        <a:t>POSITIVA FORTE</a:t>
                      </a:r>
                    </a:p>
                    <a:p>
                      <a:endParaRPr lang="it-IT" sz="1600" dirty="0"/>
                    </a:p>
                  </a:txBody>
                  <a:tcPr/>
                </a:tc>
              </a:tr>
              <a:tr h="225932">
                <a:tc>
                  <a:txBody>
                    <a:bodyPr/>
                    <a:lstStyle/>
                    <a:p>
                      <a:r>
                        <a:rPr lang="it-IT" sz="1600" dirty="0" smtClean="0"/>
                        <a:t>3. Nei pazienti con diabete tipo 2 senza storia di malattia cardiovascolare ma ad alto rischio cardiovascolare e/o con malattia renale è raccomandato l’uso di farmaci delle classi inibitori SGLT-2 e/o agonisti recettoriali GLP-1 in quanto hanno dimostrato effetti benefici a livello cardiovascolare e renale</a:t>
                      </a:r>
                      <a:endParaRPr lang="it-IT"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smtClean="0"/>
                        <a:t>POSITIVA FORTE</a:t>
                      </a:r>
                    </a:p>
                    <a:p>
                      <a:endParaRPr lang="it-IT" sz="1600" dirty="0"/>
                    </a:p>
                  </a:txBody>
                  <a:tcPr/>
                </a:tc>
              </a:tr>
              <a:tr h="225932">
                <a:tc>
                  <a:txBody>
                    <a:bodyPr/>
                    <a:lstStyle/>
                    <a:p>
                      <a:r>
                        <a:rPr lang="it-IT" sz="800" dirty="0" smtClean="0"/>
                        <a:t>…………………………………………………</a:t>
                      </a:r>
                      <a:endParaRPr lang="it-IT" sz="800" dirty="0"/>
                    </a:p>
                  </a:txBody>
                  <a:tcPr/>
                </a:tc>
                <a:tc>
                  <a:txBody>
                    <a:bodyPr/>
                    <a:lstStyle/>
                    <a:p>
                      <a:endParaRPr lang="it-IT" sz="800" dirty="0"/>
                    </a:p>
                  </a:txBody>
                  <a:tcPr/>
                </a:tc>
              </a:tr>
              <a:tr h="225932">
                <a:tc>
                  <a:txBody>
                    <a:bodyPr/>
                    <a:lstStyle/>
                    <a:p>
                      <a:r>
                        <a:rPr lang="it-IT" sz="1600" dirty="0" smtClean="0"/>
                        <a:t>6. Quando l’obiettivo principale dell’intervento terapeutico è una riduzione della glicemia più che una diretta protezione d’organo gli inibitori DPP-4 sono da preferire a </a:t>
                      </a:r>
                      <a:r>
                        <a:rPr lang="it-IT" sz="1600" dirty="0" err="1" smtClean="0"/>
                        <a:t>sulfoniluree</a:t>
                      </a:r>
                      <a:r>
                        <a:rPr lang="it-IT" sz="1600" dirty="0" smtClean="0"/>
                        <a:t> e </a:t>
                      </a:r>
                      <a:r>
                        <a:rPr lang="it-IT" sz="1600" dirty="0" err="1" smtClean="0"/>
                        <a:t>glinidi</a:t>
                      </a:r>
                      <a:r>
                        <a:rPr lang="it-IT" sz="1600" dirty="0" smtClean="0"/>
                        <a:t> perché hanno una più prolungata efficacia anti-iperglicemica e un profilo di sicurezza migliore in termini di ipoglicemia, peso corporeo, interazioni con altri farmaci, rischio cardiovascolare. </a:t>
                      </a:r>
                      <a:endParaRPr lang="it-IT"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smtClean="0"/>
                        <a:t>POSITIVA FORTE</a:t>
                      </a:r>
                    </a:p>
                    <a:p>
                      <a:endParaRPr lang="it-IT" sz="1600" dirty="0"/>
                    </a:p>
                  </a:txBody>
                  <a:tcPr/>
                </a:tc>
              </a:tr>
              <a:tr h="225932">
                <a:tc>
                  <a:txBody>
                    <a:bodyPr/>
                    <a:lstStyle/>
                    <a:p>
                      <a:r>
                        <a:rPr lang="it-IT" sz="800" dirty="0" smtClean="0"/>
                        <a:t>………………………………………………………..</a:t>
                      </a:r>
                      <a:endParaRPr lang="it-IT" sz="800" dirty="0"/>
                    </a:p>
                  </a:txBody>
                  <a:tcPr/>
                </a:tc>
                <a:tc>
                  <a:txBody>
                    <a:bodyPr/>
                    <a:lstStyle/>
                    <a:p>
                      <a:endParaRPr lang="it-IT" sz="800" dirty="0"/>
                    </a:p>
                  </a:txBody>
                  <a:tcPr/>
                </a:tc>
              </a:tr>
            </a:tbl>
          </a:graphicData>
        </a:graphic>
      </p:graphicFrame>
    </p:spTree>
    <p:extLst>
      <p:ext uri="{BB962C8B-B14F-4D97-AF65-F5344CB8AC3E}">
        <p14:creationId xmlns:p14="http://schemas.microsoft.com/office/powerpoint/2010/main" val="2381590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86;p16"/>
          <p:cNvSpPr txBox="1">
            <a:spLocks noGrp="1"/>
          </p:cNvSpPr>
          <p:nvPr>
            <p:ph type="title"/>
          </p:nvPr>
        </p:nvSpPr>
        <p:spPr>
          <a:xfrm>
            <a:off x="457200" y="44624"/>
            <a:ext cx="8229600" cy="821733"/>
          </a:xfrm>
          <a:prstGeom prst="rect">
            <a:avLst/>
          </a:prstGeom>
        </p:spPr>
        <p:txBody>
          <a:bodyPr spcFirstLastPara="1" wrap="square" lIns="91425" tIns="91425" rIns="91425" bIns="91425" anchor="t" anchorCtr="0">
            <a:spAutoFit/>
          </a:bodyPr>
          <a:lstStyle>
            <a:lvl1pPr lvl="0" algn="ctr" defTabSz="914400" rtl="0" eaLnBrk="1" latinLnBrk="0" hangingPunct="1">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nSpc>
                <a:spcPct val="115000"/>
              </a:lnSpc>
            </a:pPr>
            <a:r>
              <a:rPr lang="it-IT" sz="3600" b="1" dirty="0">
                <a:solidFill>
                  <a:srgbClr val="002060"/>
                </a:solidFill>
                <a:latin typeface="+mn-lt"/>
                <a:ea typeface="+mn-ea"/>
                <a:cs typeface="+mn-cs"/>
              </a:rPr>
              <a:t>La dimensione del Diabete mellito</a:t>
            </a:r>
          </a:p>
        </p:txBody>
      </p:sp>
      <p:pic>
        <p:nvPicPr>
          <p:cNvPr id="3" name="Immagine 2"/>
          <p:cNvPicPr>
            <a:picLocks noChangeAspect="1"/>
          </p:cNvPicPr>
          <p:nvPr/>
        </p:nvPicPr>
        <p:blipFill rotWithShape="1">
          <a:blip r:embed="rId3"/>
          <a:srcRect t="15687" r="49383" b="6715"/>
          <a:stretch/>
        </p:blipFill>
        <p:spPr>
          <a:xfrm>
            <a:off x="611560" y="1130181"/>
            <a:ext cx="3024336" cy="2233489"/>
          </a:xfrm>
          <a:prstGeom prst="rect">
            <a:avLst/>
          </a:prstGeom>
        </p:spPr>
      </p:pic>
      <p:pic>
        <p:nvPicPr>
          <p:cNvPr id="5" name="Immagine 4"/>
          <p:cNvPicPr>
            <a:picLocks noChangeAspect="1"/>
          </p:cNvPicPr>
          <p:nvPr/>
        </p:nvPicPr>
        <p:blipFill>
          <a:blip r:embed="rId4"/>
          <a:stretch>
            <a:fillRect/>
          </a:stretch>
        </p:blipFill>
        <p:spPr>
          <a:xfrm>
            <a:off x="627965" y="3768781"/>
            <a:ext cx="6917700" cy="2478273"/>
          </a:xfrm>
          <a:prstGeom prst="rect">
            <a:avLst/>
          </a:prstGeom>
        </p:spPr>
      </p:pic>
      <p:sp>
        <p:nvSpPr>
          <p:cNvPr id="6" name="CasellaDiTesto 5"/>
          <p:cNvSpPr txBox="1"/>
          <p:nvPr/>
        </p:nvSpPr>
        <p:spPr>
          <a:xfrm>
            <a:off x="636022" y="6071715"/>
            <a:ext cx="2497800" cy="215444"/>
          </a:xfrm>
          <a:prstGeom prst="rect">
            <a:avLst/>
          </a:prstGeom>
          <a:noFill/>
        </p:spPr>
        <p:txBody>
          <a:bodyPr wrap="none" rtlCol="0">
            <a:spAutoFit/>
          </a:bodyPr>
          <a:lstStyle/>
          <a:p>
            <a:r>
              <a:rPr lang="it-IT" sz="800" dirty="0" smtClean="0"/>
              <a:t>Relazione Socio Sanitaria della regione del Veneto 2022</a:t>
            </a:r>
            <a:endParaRPr lang="it-IT" sz="800" dirty="0"/>
          </a:p>
        </p:txBody>
      </p:sp>
      <p:sp>
        <p:nvSpPr>
          <p:cNvPr id="11" name="Rettangolo 10"/>
          <p:cNvSpPr/>
          <p:nvPr/>
        </p:nvSpPr>
        <p:spPr>
          <a:xfrm>
            <a:off x="3808847" y="1268760"/>
            <a:ext cx="5155641" cy="21005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lvl="0" indent="-285750">
              <a:spcAft>
                <a:spcPts val="300"/>
              </a:spcAft>
              <a:buFont typeface="Arial" panose="020B0604020202020204" pitchFamily="34" charset="0"/>
              <a:buChar char="•"/>
            </a:pPr>
            <a:r>
              <a:rPr lang="it-IT" sz="1500" dirty="0">
                <a:solidFill>
                  <a:schemeClr val="tx2">
                    <a:lumMod val="75000"/>
                  </a:schemeClr>
                </a:solidFill>
                <a:ea typeface="Montserrat"/>
                <a:cs typeface="Montserrat"/>
                <a:sym typeface="Montserrat"/>
              </a:rPr>
              <a:t>Il Diabete mellito è la 4° patologia per frequenza in Veneto</a:t>
            </a:r>
          </a:p>
          <a:p>
            <a:pPr marL="285750" lvl="0" indent="-285750">
              <a:spcAft>
                <a:spcPts val="300"/>
              </a:spcAft>
              <a:buFont typeface="Arial" panose="020B0604020202020204" pitchFamily="34" charset="0"/>
              <a:buChar char="•"/>
            </a:pPr>
            <a:r>
              <a:rPr lang="it" sz="1500" dirty="0" smtClean="0">
                <a:solidFill>
                  <a:schemeClr val="tx2">
                    <a:lumMod val="75000"/>
                  </a:schemeClr>
                </a:solidFill>
                <a:ea typeface="Montserrat"/>
                <a:cs typeface="Montserrat"/>
              </a:rPr>
              <a:t>La </a:t>
            </a:r>
            <a:r>
              <a:rPr lang="it" sz="1500" dirty="0">
                <a:solidFill>
                  <a:schemeClr val="tx2">
                    <a:lumMod val="75000"/>
                  </a:schemeClr>
                </a:solidFill>
                <a:ea typeface="Montserrat"/>
                <a:cs typeface="Montserrat"/>
              </a:rPr>
              <a:t>malattia interessa prevalentemente gli </a:t>
            </a:r>
            <a:r>
              <a:rPr lang="it" sz="1500" dirty="0" smtClean="0">
                <a:solidFill>
                  <a:schemeClr val="tx2">
                    <a:lumMod val="75000"/>
                  </a:schemeClr>
                </a:solidFill>
                <a:ea typeface="Montserrat"/>
                <a:cs typeface="Montserrat"/>
              </a:rPr>
              <a:t>uomini, </a:t>
            </a:r>
            <a:r>
              <a:rPr lang="it" sz="1500" dirty="0">
                <a:solidFill>
                  <a:schemeClr val="tx2">
                    <a:lumMod val="75000"/>
                  </a:schemeClr>
                </a:solidFill>
                <a:ea typeface="Montserrat"/>
                <a:cs typeface="Montserrat"/>
              </a:rPr>
              <a:t>in tutte le fasce di età, escluse quelle più </a:t>
            </a:r>
            <a:r>
              <a:rPr lang="it" sz="1500" dirty="0" smtClean="0">
                <a:solidFill>
                  <a:schemeClr val="tx2">
                    <a:lumMod val="75000"/>
                  </a:schemeClr>
                </a:solidFill>
                <a:ea typeface="Montserrat"/>
                <a:cs typeface="Montserrat"/>
              </a:rPr>
              <a:t>giovani;</a:t>
            </a:r>
            <a:endParaRPr lang="it" sz="1500" dirty="0">
              <a:solidFill>
                <a:schemeClr val="tx2">
                  <a:lumMod val="75000"/>
                </a:schemeClr>
              </a:solidFill>
              <a:ea typeface="Montserrat"/>
              <a:cs typeface="Montserrat"/>
            </a:endParaRPr>
          </a:p>
          <a:p>
            <a:pPr marL="285750" indent="-285750">
              <a:spcAft>
                <a:spcPts val="300"/>
              </a:spcAft>
              <a:buFont typeface="Arial" panose="020B0604020202020204" pitchFamily="34" charset="0"/>
              <a:buChar char="•"/>
            </a:pPr>
            <a:r>
              <a:rPr lang="it-IT" sz="1500" dirty="0">
                <a:solidFill>
                  <a:schemeClr val="tx2">
                    <a:lumMod val="75000"/>
                  </a:schemeClr>
                </a:solidFill>
                <a:ea typeface="Montserrat"/>
                <a:cs typeface="Montserrat"/>
              </a:rPr>
              <a:t>La maggior parte dei casi (56,6 %) è concentrata nelle fasce di popolazione tra i 65 e gli 85 anni</a:t>
            </a:r>
          </a:p>
          <a:p>
            <a:pPr marL="285750" indent="-285750">
              <a:spcAft>
                <a:spcPts val="300"/>
              </a:spcAft>
              <a:buFont typeface="Arial" panose="020B0604020202020204" pitchFamily="34" charset="0"/>
              <a:buChar char="•"/>
            </a:pPr>
            <a:r>
              <a:rPr lang="it-IT" sz="1500" dirty="0">
                <a:solidFill>
                  <a:schemeClr val="tx2">
                    <a:lumMod val="75000"/>
                  </a:schemeClr>
                </a:solidFill>
                <a:ea typeface="Montserrat"/>
                <a:cs typeface="Montserrat"/>
              </a:rPr>
              <a:t>Tra i 45 e i 54 anni più </a:t>
            </a:r>
            <a:r>
              <a:rPr lang="it-IT" sz="1500" dirty="0" smtClean="0">
                <a:solidFill>
                  <a:schemeClr val="tx2">
                    <a:lumMod val="75000"/>
                  </a:schemeClr>
                </a:solidFill>
                <a:ea typeface="Montserrat"/>
                <a:cs typeface="Montserrat"/>
              </a:rPr>
              <a:t>del </a:t>
            </a:r>
            <a:r>
              <a:rPr lang="it-IT" sz="1500" dirty="0">
                <a:solidFill>
                  <a:schemeClr val="tx2">
                    <a:lumMod val="75000"/>
                  </a:schemeClr>
                </a:solidFill>
                <a:ea typeface="Montserrat"/>
                <a:cs typeface="Montserrat"/>
              </a:rPr>
              <a:t>60% degli assistiti ha tre o più  patologie croniche compresenti (ipertensione arteriosa, aritmia cardiaca, dislipidemia, insufficienza renale</a:t>
            </a:r>
            <a:r>
              <a:rPr lang="it-IT" sz="1500" dirty="0" smtClean="0">
                <a:solidFill>
                  <a:schemeClr val="tx2">
                    <a:lumMod val="75000"/>
                  </a:schemeClr>
                </a:solidFill>
                <a:ea typeface="Montserrat"/>
                <a:cs typeface="Montserrat"/>
              </a:rPr>
              <a:t>)</a:t>
            </a:r>
            <a:endParaRPr lang="it-IT" sz="1500" dirty="0">
              <a:solidFill>
                <a:schemeClr val="tx2">
                  <a:lumMod val="75000"/>
                </a:schemeClr>
              </a:solidFill>
              <a:ea typeface="Montserrat"/>
              <a:cs typeface="Montserrat"/>
            </a:endParaRPr>
          </a:p>
        </p:txBody>
      </p:sp>
      <p:sp>
        <p:nvSpPr>
          <p:cNvPr id="2" name="Rettangolo 1"/>
          <p:cNvSpPr/>
          <p:nvPr/>
        </p:nvSpPr>
        <p:spPr>
          <a:xfrm>
            <a:off x="7545665" y="3768781"/>
            <a:ext cx="1141135" cy="247827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98855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asellaDiTesto 7"/>
          <p:cNvSpPr txBox="1">
            <a:spLocks noChangeArrowheads="1"/>
          </p:cNvSpPr>
          <p:nvPr/>
        </p:nvSpPr>
        <p:spPr bwMode="auto">
          <a:xfrm>
            <a:off x="5562600" y="6513513"/>
            <a:ext cx="35909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a:defRPr sz="2000">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eaLnBrk="0" fontAlgn="base" hangingPunct="0">
              <a:spcAft>
                <a:spcPct val="0"/>
              </a:spcAft>
              <a:defRPr>
                <a:solidFill>
                  <a:schemeClr val="tx1"/>
                </a:solidFill>
                <a:latin typeface="Calibri" pitchFamily="34" charset="0"/>
                <a:ea typeface="MS PGothic" pitchFamily="34" charset="-128"/>
              </a:defRPr>
            </a:lvl6pPr>
            <a:lvl7pPr eaLnBrk="0" fontAlgn="base" hangingPunct="0">
              <a:spcAft>
                <a:spcPct val="0"/>
              </a:spcAft>
              <a:defRPr>
                <a:solidFill>
                  <a:schemeClr val="tx1"/>
                </a:solidFill>
                <a:latin typeface="Calibri" pitchFamily="34" charset="0"/>
                <a:ea typeface="MS PGothic" pitchFamily="34" charset="-128"/>
              </a:defRPr>
            </a:lvl7pPr>
            <a:lvl8pPr eaLnBrk="0" fontAlgn="base" hangingPunct="0">
              <a:spcAft>
                <a:spcPct val="0"/>
              </a:spcAft>
              <a:defRPr>
                <a:solidFill>
                  <a:schemeClr val="tx1"/>
                </a:solidFill>
                <a:latin typeface="Calibri" pitchFamily="34" charset="0"/>
                <a:ea typeface="MS PGothic" pitchFamily="34" charset="-128"/>
              </a:defRPr>
            </a:lvl8pPr>
            <a:lvl9pPr eaLnBrk="0" fontAlgn="base" hangingPunct="0">
              <a:spcAft>
                <a:spcPct val="0"/>
              </a:spcAft>
              <a:defRPr>
                <a:solidFill>
                  <a:schemeClr val="tx1"/>
                </a:solidFill>
                <a:latin typeface="Calibri" pitchFamily="34" charset="0"/>
                <a:ea typeface="MS PGothic" pitchFamily="34" charset="-128"/>
              </a:defRPr>
            </a:lvl9pPr>
          </a:lstStyle>
          <a:p>
            <a:pPr algn="r" eaLnBrk="1" hangingPunct="1"/>
            <a:r>
              <a:rPr lang="it-IT" altLang="it-IT" sz="1200" b="1">
                <a:solidFill>
                  <a:schemeClr val="bg1"/>
                </a:solidFill>
              </a:rPr>
              <a:t>Direzione Farmaceutico-Protesica-Dispositivi Medici</a:t>
            </a:r>
          </a:p>
        </p:txBody>
      </p:sp>
      <p:sp>
        <p:nvSpPr>
          <p:cNvPr id="23556" name="CasellaDiTesto 3"/>
          <p:cNvSpPr txBox="1">
            <a:spLocks noChangeArrowheads="1"/>
          </p:cNvSpPr>
          <p:nvPr/>
        </p:nvSpPr>
        <p:spPr bwMode="auto">
          <a:xfrm>
            <a:off x="0" y="144463"/>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a:defRPr sz="2000">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eaLnBrk="0" fontAlgn="base" hangingPunct="0">
              <a:spcAft>
                <a:spcPct val="0"/>
              </a:spcAft>
              <a:defRPr>
                <a:solidFill>
                  <a:schemeClr val="tx1"/>
                </a:solidFill>
                <a:latin typeface="Calibri" pitchFamily="34" charset="0"/>
                <a:ea typeface="MS PGothic" pitchFamily="34" charset="-128"/>
              </a:defRPr>
            </a:lvl6pPr>
            <a:lvl7pPr eaLnBrk="0" fontAlgn="base" hangingPunct="0">
              <a:spcAft>
                <a:spcPct val="0"/>
              </a:spcAft>
              <a:defRPr>
                <a:solidFill>
                  <a:schemeClr val="tx1"/>
                </a:solidFill>
                <a:latin typeface="Calibri" pitchFamily="34" charset="0"/>
                <a:ea typeface="MS PGothic" pitchFamily="34" charset="-128"/>
              </a:defRPr>
            </a:lvl7pPr>
            <a:lvl8pPr eaLnBrk="0" fontAlgn="base" hangingPunct="0">
              <a:spcAft>
                <a:spcPct val="0"/>
              </a:spcAft>
              <a:defRPr>
                <a:solidFill>
                  <a:schemeClr val="tx1"/>
                </a:solidFill>
                <a:latin typeface="Calibri" pitchFamily="34" charset="0"/>
                <a:ea typeface="MS PGothic" pitchFamily="34" charset="-128"/>
              </a:defRPr>
            </a:lvl8pPr>
            <a:lvl9pPr eaLnBrk="0" fontAlgn="base" hangingPunct="0">
              <a:spcAft>
                <a:spcPct val="0"/>
              </a:spcAft>
              <a:defRPr>
                <a:solidFill>
                  <a:schemeClr val="tx1"/>
                </a:solidFill>
                <a:latin typeface="Calibri" pitchFamily="34" charset="0"/>
                <a:ea typeface="MS PGothic" pitchFamily="34" charset="-128"/>
              </a:defRPr>
            </a:lvl9pPr>
          </a:lstStyle>
          <a:p>
            <a:pPr algn="ctr" eaLnBrk="1" hangingPunct="1"/>
            <a:r>
              <a:rPr lang="it-IT" altLang="it-IT" sz="6000" b="1">
                <a:solidFill>
                  <a:srgbClr val="C00000"/>
                </a:solidFill>
              </a:rPr>
              <a:t>RISORSE</a:t>
            </a:r>
            <a:endParaRPr lang="it-IT" altLang="it-IT" sz="6000" i="1">
              <a:solidFill>
                <a:srgbClr val="C00000"/>
              </a:solidFill>
            </a:endParaRPr>
          </a:p>
        </p:txBody>
      </p:sp>
      <p:sp>
        <p:nvSpPr>
          <p:cNvPr id="23559" name="Segnaposto contenuto 2"/>
          <p:cNvSpPr txBox="1">
            <a:spLocks/>
          </p:cNvSpPr>
          <p:nvPr/>
        </p:nvSpPr>
        <p:spPr bwMode="auto">
          <a:xfrm>
            <a:off x="306388" y="1357313"/>
            <a:ext cx="8531225"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ea typeface="MS PGothic" pitchFamily="34" charset="-128"/>
              </a:defRPr>
            </a:lvl1pPr>
            <a:lvl2pPr>
              <a:defRPr sz="2400">
                <a:solidFill>
                  <a:schemeClr val="tx1"/>
                </a:solidFill>
                <a:latin typeface="Calibri" pitchFamily="34" charset="0"/>
                <a:ea typeface="MS PGothic" pitchFamily="34" charset="-128"/>
              </a:defRPr>
            </a:lvl2pPr>
            <a:lvl3pPr>
              <a:defRPr sz="2000">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eaLnBrk="0" fontAlgn="base" hangingPunct="0">
              <a:spcAft>
                <a:spcPct val="0"/>
              </a:spcAft>
              <a:defRPr>
                <a:solidFill>
                  <a:schemeClr val="tx1"/>
                </a:solidFill>
                <a:latin typeface="Calibri" pitchFamily="34" charset="0"/>
                <a:ea typeface="MS PGothic" pitchFamily="34" charset="-128"/>
              </a:defRPr>
            </a:lvl6pPr>
            <a:lvl7pPr eaLnBrk="0" fontAlgn="base" hangingPunct="0">
              <a:spcAft>
                <a:spcPct val="0"/>
              </a:spcAft>
              <a:defRPr>
                <a:solidFill>
                  <a:schemeClr val="tx1"/>
                </a:solidFill>
                <a:latin typeface="Calibri" pitchFamily="34" charset="0"/>
                <a:ea typeface="MS PGothic" pitchFamily="34" charset="-128"/>
              </a:defRPr>
            </a:lvl7pPr>
            <a:lvl8pPr eaLnBrk="0" fontAlgn="base" hangingPunct="0">
              <a:spcAft>
                <a:spcPct val="0"/>
              </a:spcAft>
              <a:defRPr>
                <a:solidFill>
                  <a:schemeClr val="tx1"/>
                </a:solidFill>
                <a:latin typeface="Calibri" pitchFamily="34" charset="0"/>
                <a:ea typeface="MS PGothic" pitchFamily="34" charset="-128"/>
              </a:defRPr>
            </a:lvl8pPr>
            <a:lvl9pPr eaLnBrk="0" fontAlgn="base" hangingPunct="0">
              <a:spcAft>
                <a:spcPct val="0"/>
              </a:spcAft>
              <a:defRPr>
                <a:solidFill>
                  <a:schemeClr val="tx1"/>
                </a:solidFill>
                <a:latin typeface="Calibri" pitchFamily="34" charset="0"/>
                <a:ea typeface="MS PGothic" pitchFamily="34" charset="-128"/>
              </a:defRPr>
            </a:lvl9pPr>
          </a:lstStyle>
          <a:p>
            <a:pPr algn="just" eaLnBrk="1" hangingPunct="1">
              <a:lnSpc>
                <a:spcPct val="70000"/>
              </a:lnSpc>
              <a:spcBef>
                <a:spcPts val="1000"/>
              </a:spcBef>
              <a:buFont typeface="Arial" pitchFamily="34" charset="0"/>
              <a:buNone/>
            </a:pPr>
            <a:r>
              <a:rPr lang="it-IT" altLang="it-IT" sz="2400" b="1" dirty="0">
                <a:solidFill>
                  <a:srgbClr val="000000"/>
                </a:solidFill>
              </a:rPr>
              <a:t>Il contesto e gli adempimenti </a:t>
            </a:r>
          </a:p>
          <a:p>
            <a:pPr marL="342900" indent="-342900" algn="just" eaLnBrk="1" hangingPunct="1">
              <a:lnSpc>
                <a:spcPct val="70000"/>
              </a:lnSpc>
              <a:spcBef>
                <a:spcPts val="1000"/>
              </a:spcBef>
              <a:buFont typeface="Wingdings" panose="05000000000000000000" pitchFamily="2" charset="2"/>
              <a:buChar char="ü"/>
            </a:pPr>
            <a:r>
              <a:rPr lang="it-IT" altLang="it-IT" sz="2400" dirty="0">
                <a:solidFill>
                  <a:srgbClr val="000000"/>
                </a:solidFill>
              </a:rPr>
              <a:t>La tenuta </a:t>
            </a:r>
            <a:r>
              <a:rPr lang="it-IT" altLang="it-IT" sz="2400" dirty="0" smtClean="0">
                <a:solidFill>
                  <a:srgbClr val="000000"/>
                </a:solidFill>
              </a:rPr>
              <a:t>dell’</a:t>
            </a:r>
            <a:r>
              <a:rPr lang="it-IT" altLang="ja-JP" sz="2400" dirty="0" smtClean="0">
                <a:solidFill>
                  <a:srgbClr val="000000"/>
                </a:solidFill>
              </a:rPr>
              <a:t>equilibrio </a:t>
            </a:r>
            <a:r>
              <a:rPr lang="it-IT" altLang="ja-JP" sz="2400" dirty="0">
                <a:solidFill>
                  <a:srgbClr val="000000"/>
                </a:solidFill>
              </a:rPr>
              <a:t>economico finanziario</a:t>
            </a:r>
          </a:p>
          <a:p>
            <a:pPr marL="342900" indent="-342900" algn="just" eaLnBrk="1" hangingPunct="1">
              <a:lnSpc>
                <a:spcPct val="70000"/>
              </a:lnSpc>
              <a:spcBef>
                <a:spcPts val="1000"/>
              </a:spcBef>
              <a:buFont typeface="Wingdings" panose="05000000000000000000" pitchFamily="2" charset="2"/>
              <a:buChar char="ü"/>
            </a:pPr>
            <a:r>
              <a:rPr lang="it-IT" altLang="it-IT" sz="2400" dirty="0">
                <a:solidFill>
                  <a:srgbClr val="000000"/>
                </a:solidFill>
              </a:rPr>
              <a:t>Il rispetto dei tetti di spesa della farmaceutica</a:t>
            </a:r>
          </a:p>
          <a:p>
            <a:pPr algn="just" eaLnBrk="1" hangingPunct="1">
              <a:lnSpc>
                <a:spcPct val="70000"/>
              </a:lnSpc>
              <a:spcBef>
                <a:spcPts val="1000"/>
              </a:spcBef>
              <a:buFont typeface="Arial" pitchFamily="34" charset="0"/>
              <a:buNone/>
            </a:pPr>
            <a:endParaRPr lang="it-IT" altLang="it-IT" sz="2400" dirty="0">
              <a:solidFill>
                <a:srgbClr val="000000"/>
              </a:solidFill>
            </a:endParaRPr>
          </a:p>
          <a:p>
            <a:pPr algn="just" eaLnBrk="1" hangingPunct="1">
              <a:lnSpc>
                <a:spcPct val="70000"/>
              </a:lnSpc>
              <a:spcBef>
                <a:spcPts val="1000"/>
              </a:spcBef>
              <a:buFont typeface="Arial" pitchFamily="34" charset="0"/>
              <a:buNone/>
            </a:pPr>
            <a:r>
              <a:rPr lang="it-IT" altLang="it-IT" sz="2400" b="1" dirty="0">
                <a:solidFill>
                  <a:srgbClr val="000000"/>
                </a:solidFill>
              </a:rPr>
              <a:t>Le azioni regionali:</a:t>
            </a:r>
          </a:p>
          <a:p>
            <a:pPr marL="457200" indent="-457200" algn="just" eaLnBrk="1" hangingPunct="1">
              <a:lnSpc>
                <a:spcPct val="70000"/>
              </a:lnSpc>
              <a:spcBef>
                <a:spcPts val="1000"/>
              </a:spcBef>
              <a:buFont typeface="+mj-lt"/>
              <a:buAutoNum type="arabicPeriod"/>
            </a:pPr>
            <a:r>
              <a:rPr lang="it-IT" altLang="it-IT" sz="2400" dirty="0">
                <a:solidFill>
                  <a:srgbClr val="000000"/>
                </a:solidFill>
              </a:rPr>
              <a:t>I limiti di spesa in fase di programmazione annuale</a:t>
            </a:r>
          </a:p>
          <a:p>
            <a:pPr marL="457200" indent="-457200" algn="just" eaLnBrk="1" hangingPunct="1">
              <a:lnSpc>
                <a:spcPct val="70000"/>
              </a:lnSpc>
              <a:spcBef>
                <a:spcPts val="1000"/>
              </a:spcBef>
              <a:buFont typeface="+mj-lt"/>
              <a:buAutoNum type="arabicPeriod"/>
            </a:pPr>
            <a:r>
              <a:rPr lang="it-IT" altLang="it-IT" sz="2400" dirty="0"/>
              <a:t>Analisi sulla appropriatezza:  </a:t>
            </a:r>
            <a:endParaRPr lang="it-IT" altLang="it-IT" sz="2400" dirty="0" smtClean="0"/>
          </a:p>
          <a:p>
            <a:pPr marL="800100" lvl="1" indent="-342900" algn="just" eaLnBrk="1" hangingPunct="1">
              <a:lnSpc>
                <a:spcPct val="70000"/>
              </a:lnSpc>
              <a:spcBef>
                <a:spcPts val="500"/>
              </a:spcBef>
              <a:buFont typeface="Wingdings" panose="05000000000000000000" pitchFamily="2" charset="2"/>
              <a:buChar char="§"/>
            </a:pPr>
            <a:r>
              <a:rPr lang="it-IT" altLang="it-IT" dirty="0" smtClean="0"/>
              <a:t>Analisi delle relazioni tra casistica e consumo </a:t>
            </a:r>
          </a:p>
          <a:p>
            <a:pPr marL="800100" lvl="1" indent="-342900" algn="just" eaLnBrk="1" hangingPunct="1">
              <a:lnSpc>
                <a:spcPct val="70000"/>
              </a:lnSpc>
              <a:spcBef>
                <a:spcPts val="500"/>
              </a:spcBef>
              <a:buFont typeface="Wingdings" panose="05000000000000000000" pitchFamily="2" charset="2"/>
              <a:buChar char="§"/>
            </a:pPr>
            <a:r>
              <a:rPr lang="it-IT" altLang="it-IT" dirty="0" smtClean="0"/>
              <a:t>Analisi </a:t>
            </a:r>
            <a:r>
              <a:rPr lang="it-IT" altLang="it-IT" dirty="0"/>
              <a:t>dei registri AIFA, indicatori documenti di </a:t>
            </a:r>
            <a:r>
              <a:rPr lang="it-IT" altLang="it-IT" dirty="0" smtClean="0"/>
              <a:t>indirizzo</a:t>
            </a:r>
          </a:p>
          <a:p>
            <a:pPr marL="800100" lvl="1" indent="-342900" algn="just" eaLnBrk="1" hangingPunct="1">
              <a:lnSpc>
                <a:spcPct val="70000"/>
              </a:lnSpc>
              <a:spcBef>
                <a:spcPts val="500"/>
              </a:spcBef>
              <a:buFont typeface="Wingdings" panose="05000000000000000000" pitchFamily="2" charset="2"/>
              <a:buChar char="§"/>
            </a:pPr>
            <a:r>
              <a:rPr lang="it-IT" altLang="it-IT" dirty="0" smtClean="0"/>
              <a:t>Audit </a:t>
            </a:r>
            <a:r>
              <a:rPr lang="it-IT" altLang="it-IT" dirty="0"/>
              <a:t>aziendali e regionali sui casi trattati</a:t>
            </a:r>
          </a:p>
          <a:p>
            <a:pPr marL="457200" indent="-457200" algn="just" eaLnBrk="1" hangingPunct="1">
              <a:lnSpc>
                <a:spcPct val="70000"/>
              </a:lnSpc>
              <a:spcBef>
                <a:spcPts val="1000"/>
              </a:spcBef>
              <a:buFont typeface="+mj-lt"/>
              <a:buAutoNum type="arabicPeriod"/>
            </a:pPr>
            <a:r>
              <a:rPr lang="it-IT" altLang="it-IT" sz="2400" dirty="0" smtClean="0">
                <a:solidFill>
                  <a:srgbClr val="000000"/>
                </a:solidFill>
              </a:rPr>
              <a:t>Utilizzo </a:t>
            </a:r>
            <a:r>
              <a:rPr lang="it-IT" altLang="it-IT" sz="2400" dirty="0">
                <a:solidFill>
                  <a:srgbClr val="000000"/>
                </a:solidFill>
              </a:rPr>
              <a:t>di farmaci a brevetto scaduto</a:t>
            </a:r>
          </a:p>
          <a:p>
            <a:pPr marL="457200" indent="-457200" algn="just" eaLnBrk="1" hangingPunct="1">
              <a:lnSpc>
                <a:spcPct val="70000"/>
              </a:lnSpc>
              <a:spcBef>
                <a:spcPts val="1000"/>
              </a:spcBef>
              <a:buFont typeface="+mj-lt"/>
              <a:buAutoNum type="arabicPeriod"/>
            </a:pPr>
            <a:r>
              <a:rPr lang="it-IT" altLang="it-IT" sz="2400" dirty="0">
                <a:solidFill>
                  <a:srgbClr val="000000"/>
                </a:solidFill>
              </a:rPr>
              <a:t>Tempestività delle gare in concorrenza con i farmaci </a:t>
            </a:r>
            <a:r>
              <a:rPr lang="it-IT" altLang="it-IT" sz="2400" dirty="0">
                <a:solidFill>
                  <a:srgbClr val="000000"/>
                </a:solidFill>
                <a:sym typeface="Wingdings" pitchFamily="2" charset="2"/>
              </a:rPr>
              <a:t> </a:t>
            </a:r>
            <a:r>
              <a:rPr lang="it-IT" altLang="it-IT" sz="2400" dirty="0" err="1">
                <a:solidFill>
                  <a:srgbClr val="000000"/>
                </a:solidFill>
                <a:sym typeface="Wingdings" pitchFamily="2" charset="2"/>
              </a:rPr>
              <a:t>biosimilari</a:t>
            </a:r>
            <a:r>
              <a:rPr lang="it-IT" altLang="it-IT" sz="2400" dirty="0">
                <a:solidFill>
                  <a:srgbClr val="000000"/>
                </a:solidFill>
                <a:sym typeface="Wingdings" pitchFamily="2" charset="2"/>
              </a:rPr>
              <a:t> </a:t>
            </a:r>
            <a:r>
              <a:rPr lang="it-IT" altLang="it-IT" sz="2400" dirty="0">
                <a:solidFill>
                  <a:srgbClr val="000000"/>
                </a:solidFill>
              </a:rPr>
              <a:t> e generici</a:t>
            </a:r>
          </a:p>
          <a:p>
            <a:pPr marL="685800" lvl="1" indent="-228600" algn="just" eaLnBrk="1" hangingPunct="1">
              <a:lnSpc>
                <a:spcPct val="70000"/>
              </a:lnSpc>
              <a:spcBef>
                <a:spcPts val="500"/>
              </a:spcBef>
              <a:buFont typeface="Arial" pitchFamily="34" charset="0"/>
              <a:buChar char="•"/>
            </a:pPr>
            <a:endParaRPr lang="it-IT" altLang="it-IT" sz="2000" dirty="0">
              <a:solidFill>
                <a:srgbClr val="000000"/>
              </a:solidFill>
            </a:endParaRPr>
          </a:p>
        </p:txBody>
      </p:sp>
    </p:spTree>
    <p:extLst>
      <p:ext uri="{BB962C8B-B14F-4D97-AF65-F5344CB8AC3E}">
        <p14:creationId xmlns:p14="http://schemas.microsoft.com/office/powerpoint/2010/main" val="579356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7"/>
          <p:cNvSpPr txBox="1">
            <a:spLocks noChangeArrowheads="1"/>
          </p:cNvSpPr>
          <p:nvPr/>
        </p:nvSpPr>
        <p:spPr bwMode="auto">
          <a:xfrm>
            <a:off x="6092190" y="5735241"/>
            <a:ext cx="26931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it-IT" altLang="it-IT" sz="900" b="1" dirty="0">
                <a:solidFill>
                  <a:schemeClr val="bg1"/>
                </a:solidFill>
              </a:rPr>
              <a:t>Direzione Farmaceutico-Protesica-Dispositivi Medici</a:t>
            </a:r>
          </a:p>
        </p:txBody>
      </p:sp>
      <p:pic>
        <p:nvPicPr>
          <p:cNvPr id="8" name="Picture 2"/>
          <p:cNvPicPr>
            <a:picLocks noChangeAspect="1" noChangeArrowheads="1"/>
          </p:cNvPicPr>
          <p:nvPr/>
        </p:nvPicPr>
        <p:blipFill>
          <a:blip r:embed="rId3"/>
          <a:srcRect l="6354" t="21484" r="13333" b="31641"/>
          <a:stretch>
            <a:fillRect/>
          </a:stretch>
        </p:blipFill>
        <p:spPr bwMode="auto">
          <a:xfrm>
            <a:off x="451584" y="3205153"/>
            <a:ext cx="3546644" cy="16554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ttangolo 1"/>
          <p:cNvSpPr>
            <a:spLocks noChangeArrowheads="1"/>
          </p:cNvSpPr>
          <p:nvPr/>
        </p:nvSpPr>
        <p:spPr bwMode="auto">
          <a:xfrm>
            <a:off x="451584" y="1575083"/>
            <a:ext cx="858491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eaLnBrk="0" fontAlgn="base" hangingPunct="0">
              <a:spcBef>
                <a:spcPct val="0"/>
              </a:spcBef>
              <a:spcAft>
                <a:spcPct val="0"/>
              </a:spcAft>
              <a:buNone/>
            </a:pPr>
            <a:r>
              <a:rPr lang="it-IT" altLang="it-IT" sz="1050" dirty="0">
                <a:solidFill>
                  <a:prstClr val="black"/>
                </a:solidFill>
                <a:latin typeface="Arial" panose="020B0604020202020204" pitchFamily="34" charset="0"/>
              </a:rPr>
              <a:t>Con il DDR n. 40 del 16.03.2022 sono stati determinati i limiti di costo in materia di beni sanitari da assegnare alle Aziende Sanitarie della Regione del Veneto per l’anno 2022, ai fini dell’applicazione del sistema di valutazione annuale degli Obiettivi dei Direttori Generali ex art. 13, L.R. 56/1994. </a:t>
            </a:r>
          </a:p>
          <a:p>
            <a:pPr algn="just" eaLnBrk="0" fontAlgn="base" hangingPunct="0">
              <a:spcBef>
                <a:spcPct val="0"/>
              </a:spcBef>
              <a:spcAft>
                <a:spcPct val="0"/>
              </a:spcAft>
              <a:buNone/>
            </a:pPr>
            <a:endParaRPr lang="it-IT" altLang="it-IT" sz="1050" dirty="0">
              <a:solidFill>
                <a:prstClr val="black"/>
              </a:solidFill>
              <a:latin typeface="Arial" panose="020B0604020202020204" pitchFamily="34" charset="0"/>
            </a:endParaRPr>
          </a:p>
          <a:p>
            <a:pPr algn="just" eaLnBrk="0" fontAlgn="base" hangingPunct="0">
              <a:spcBef>
                <a:spcPct val="0"/>
              </a:spcBef>
              <a:spcAft>
                <a:spcPct val="0"/>
              </a:spcAft>
              <a:buNone/>
            </a:pPr>
            <a:r>
              <a:rPr lang="it-IT" altLang="it-IT" sz="1050" dirty="0">
                <a:solidFill>
                  <a:prstClr val="black"/>
                </a:solidFill>
                <a:latin typeface="Arial" panose="020B0604020202020204" pitchFamily="34" charset="0"/>
              </a:rPr>
              <a:t>Sono stati altresì definite le regole di sistema a cui le Aziende ULSS devono attenersi ai fini del </a:t>
            </a:r>
            <a:r>
              <a:rPr lang="it-IT" altLang="it-IT" sz="1050" b="1" dirty="0">
                <a:solidFill>
                  <a:prstClr val="black"/>
                </a:solidFill>
                <a:latin typeface="Arial" panose="020B0604020202020204" pitchFamily="34" charset="0"/>
              </a:rPr>
              <a:t>buon governo della spesa farmaceutica </a:t>
            </a:r>
            <a:r>
              <a:rPr lang="it-IT" altLang="it-IT" sz="1050" dirty="0">
                <a:solidFill>
                  <a:prstClr val="black"/>
                </a:solidFill>
                <a:latin typeface="Arial" panose="020B0604020202020204" pitchFamily="34" charset="0"/>
              </a:rPr>
              <a:t>e dei </a:t>
            </a:r>
            <a:r>
              <a:rPr lang="it-IT" altLang="it-IT" sz="1050" b="1" dirty="0">
                <a:solidFill>
                  <a:prstClr val="black"/>
                </a:solidFill>
                <a:latin typeface="Arial" panose="020B0604020202020204" pitchFamily="34" charset="0"/>
              </a:rPr>
              <a:t>dispositivi medici</a:t>
            </a:r>
            <a:r>
              <a:rPr lang="it-IT" altLang="it-IT" sz="1050" dirty="0">
                <a:solidFill>
                  <a:prstClr val="black"/>
                </a:solidFill>
                <a:latin typeface="Arial" panose="020B0604020202020204" pitchFamily="34" charset="0"/>
              </a:rPr>
              <a:t>.</a:t>
            </a:r>
          </a:p>
        </p:txBody>
      </p:sp>
      <p:sp>
        <p:nvSpPr>
          <p:cNvPr id="11" name="Rettangolo 2"/>
          <p:cNvSpPr>
            <a:spLocks noChangeArrowheads="1"/>
          </p:cNvSpPr>
          <p:nvPr/>
        </p:nvSpPr>
        <p:spPr bwMode="auto">
          <a:xfrm>
            <a:off x="4719098" y="2448735"/>
            <a:ext cx="388534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257175" indent="-257175" algn="just" eaLnBrk="0" fontAlgn="base" hangingPunct="0">
              <a:spcBef>
                <a:spcPct val="0"/>
              </a:spcBef>
              <a:spcAft>
                <a:spcPct val="0"/>
              </a:spcAft>
              <a:buFont typeface="+mj-lt"/>
              <a:buAutoNum type="alphaLcParenR"/>
            </a:pPr>
            <a:r>
              <a:rPr lang="it-IT" altLang="it-IT" sz="1600" dirty="0">
                <a:solidFill>
                  <a:prstClr val="black"/>
                </a:solidFill>
                <a:latin typeface="Arial" panose="020B0604020202020204" pitchFamily="34" charset="0"/>
              </a:rPr>
              <a:t>“</a:t>
            </a:r>
            <a:r>
              <a:rPr lang="it-IT" altLang="it-IT" sz="1600" i="1" dirty="0">
                <a:solidFill>
                  <a:prstClr val="black"/>
                </a:solidFill>
                <a:latin typeface="Arial" panose="020B0604020202020204" pitchFamily="34" charset="0"/>
              </a:rPr>
              <a:t>Farmaci acquisti diretti</a:t>
            </a:r>
            <a:r>
              <a:rPr lang="it-IT" altLang="it-IT" sz="1600" dirty="0">
                <a:solidFill>
                  <a:prstClr val="black"/>
                </a:solidFill>
                <a:latin typeface="Arial" panose="020B0604020202020204" pitchFamily="34" charset="0"/>
              </a:rPr>
              <a:t>” - valore al netto della spesa per i farmaci innovativi;</a:t>
            </a:r>
          </a:p>
          <a:p>
            <a:pPr marL="257175" indent="-257175" algn="just" eaLnBrk="0" fontAlgn="base" hangingPunct="0">
              <a:spcBef>
                <a:spcPct val="0"/>
              </a:spcBef>
              <a:spcAft>
                <a:spcPct val="0"/>
              </a:spcAft>
              <a:buFont typeface="+mj-lt"/>
              <a:buAutoNum type="alphaLcParenR"/>
            </a:pPr>
            <a:r>
              <a:rPr lang="it-IT" altLang="it-IT" sz="1600" dirty="0">
                <a:solidFill>
                  <a:prstClr val="black"/>
                </a:solidFill>
                <a:latin typeface="Arial" panose="020B0604020202020204" pitchFamily="34" charset="0"/>
              </a:rPr>
              <a:t>“</a:t>
            </a:r>
            <a:r>
              <a:rPr lang="it-IT" altLang="it-IT" sz="1600" i="1" dirty="0">
                <a:solidFill>
                  <a:prstClr val="black"/>
                </a:solidFill>
                <a:latin typeface="Arial" panose="020B0604020202020204" pitchFamily="34" charset="0"/>
              </a:rPr>
              <a:t>Farmaceutica convenzionata</a:t>
            </a:r>
            <a:r>
              <a:rPr lang="it-IT" altLang="it-IT" sz="1600" dirty="0">
                <a:solidFill>
                  <a:prstClr val="black"/>
                </a:solidFill>
                <a:latin typeface="Arial" panose="020B0604020202020204" pitchFamily="34" charset="0"/>
              </a:rPr>
              <a:t>”;</a:t>
            </a:r>
          </a:p>
          <a:p>
            <a:pPr marL="257175" indent="-257175" algn="just" eaLnBrk="0" fontAlgn="base" hangingPunct="0">
              <a:spcBef>
                <a:spcPct val="0"/>
              </a:spcBef>
              <a:spcAft>
                <a:spcPct val="0"/>
              </a:spcAft>
              <a:buFont typeface="+mj-lt"/>
              <a:buAutoNum type="alphaLcParenR"/>
            </a:pPr>
            <a:r>
              <a:rPr lang="it-IT" altLang="it-IT" sz="1600" dirty="0">
                <a:solidFill>
                  <a:prstClr val="black"/>
                </a:solidFill>
                <a:latin typeface="Arial" panose="020B0604020202020204" pitchFamily="34" charset="0"/>
              </a:rPr>
              <a:t>“</a:t>
            </a:r>
            <a:r>
              <a:rPr lang="it-IT" altLang="it-IT" sz="1600" i="1" dirty="0">
                <a:solidFill>
                  <a:prstClr val="black"/>
                </a:solidFill>
                <a:latin typeface="Arial" panose="020B0604020202020204" pitchFamily="34" charset="0"/>
              </a:rPr>
              <a:t>Farmaceutica Assistenza Protesica</a:t>
            </a:r>
            <a:r>
              <a:rPr lang="it-IT" altLang="it-IT" sz="1600" dirty="0">
                <a:solidFill>
                  <a:prstClr val="black"/>
                </a:solidFill>
                <a:latin typeface="Arial" panose="020B0604020202020204" pitchFamily="34" charset="0"/>
              </a:rPr>
              <a:t>” - valore pro-capite;</a:t>
            </a:r>
          </a:p>
          <a:p>
            <a:pPr marL="257175" indent="-257175" algn="just" eaLnBrk="0" fontAlgn="base" hangingPunct="0">
              <a:spcBef>
                <a:spcPct val="0"/>
              </a:spcBef>
              <a:spcAft>
                <a:spcPct val="0"/>
              </a:spcAft>
              <a:buFont typeface="+mj-lt"/>
              <a:buAutoNum type="alphaLcParenR"/>
            </a:pPr>
            <a:r>
              <a:rPr lang="it-IT" altLang="it-IT" sz="1600" dirty="0">
                <a:solidFill>
                  <a:prstClr val="black"/>
                </a:solidFill>
                <a:latin typeface="Arial" panose="020B0604020202020204" pitchFamily="34" charset="0"/>
              </a:rPr>
              <a:t>“</a:t>
            </a:r>
            <a:r>
              <a:rPr lang="it-IT" altLang="it-IT" sz="1600" i="1" dirty="0">
                <a:solidFill>
                  <a:prstClr val="black"/>
                </a:solidFill>
                <a:latin typeface="Arial" panose="020B0604020202020204" pitchFamily="34" charset="0"/>
              </a:rPr>
              <a:t>Farmaceutica assistenza integrativa regionale</a:t>
            </a:r>
            <a:r>
              <a:rPr lang="it-IT" altLang="it-IT" sz="1600" dirty="0">
                <a:solidFill>
                  <a:prstClr val="black"/>
                </a:solidFill>
                <a:latin typeface="Arial" panose="020B0604020202020204" pitchFamily="34" charset="0"/>
              </a:rPr>
              <a:t>” - valore pro-capite;</a:t>
            </a:r>
          </a:p>
          <a:p>
            <a:pPr marL="257175" indent="-257175" algn="just" eaLnBrk="0" fontAlgn="base" hangingPunct="0">
              <a:spcBef>
                <a:spcPct val="0"/>
              </a:spcBef>
              <a:spcAft>
                <a:spcPct val="0"/>
              </a:spcAft>
              <a:buFont typeface="+mj-lt"/>
              <a:buAutoNum type="alphaLcParenR"/>
            </a:pPr>
            <a:r>
              <a:rPr lang="it-IT" altLang="it-IT" sz="1600" dirty="0">
                <a:solidFill>
                  <a:prstClr val="black"/>
                </a:solidFill>
                <a:latin typeface="Arial" panose="020B0604020202020204" pitchFamily="34" charset="0"/>
              </a:rPr>
              <a:t>“</a:t>
            </a:r>
            <a:r>
              <a:rPr lang="it-IT" altLang="it-IT" sz="1600" i="1" dirty="0">
                <a:solidFill>
                  <a:prstClr val="black"/>
                </a:solidFill>
                <a:latin typeface="Arial" panose="020B0604020202020204" pitchFamily="34" charset="0"/>
              </a:rPr>
              <a:t>Dispositivi Medici</a:t>
            </a:r>
            <a:r>
              <a:rPr lang="it-IT" altLang="it-IT" sz="1600" dirty="0">
                <a:solidFill>
                  <a:prstClr val="black"/>
                </a:solidFill>
                <a:latin typeface="Arial" panose="020B0604020202020204" pitchFamily="34" charset="0"/>
              </a:rPr>
              <a:t>” – valore al netto della spesa per IVD;</a:t>
            </a:r>
          </a:p>
          <a:p>
            <a:pPr marL="257175" indent="-257175" algn="just" eaLnBrk="0" fontAlgn="base" hangingPunct="0">
              <a:spcBef>
                <a:spcPct val="0"/>
              </a:spcBef>
              <a:spcAft>
                <a:spcPct val="0"/>
              </a:spcAft>
              <a:buFont typeface="+mj-lt"/>
              <a:buAutoNum type="alphaLcParenR"/>
            </a:pPr>
            <a:r>
              <a:rPr lang="it-IT" altLang="it-IT" sz="1600" dirty="0">
                <a:solidFill>
                  <a:prstClr val="black"/>
                </a:solidFill>
                <a:latin typeface="Arial" panose="020B0604020202020204" pitchFamily="34" charset="0"/>
              </a:rPr>
              <a:t>“</a:t>
            </a:r>
            <a:r>
              <a:rPr lang="it-IT" altLang="it-IT" sz="1600" i="1" dirty="0">
                <a:solidFill>
                  <a:prstClr val="black"/>
                </a:solidFill>
                <a:latin typeface="Arial" panose="020B0604020202020204" pitchFamily="34" charset="0"/>
              </a:rPr>
              <a:t>Spesa IVD</a:t>
            </a:r>
            <a:r>
              <a:rPr lang="it-IT" altLang="it-IT" sz="1600" dirty="0">
                <a:solidFill>
                  <a:prstClr val="black"/>
                </a:solidFill>
                <a:latin typeface="Arial" panose="020B0604020202020204" pitchFamily="34" charset="0"/>
              </a:rPr>
              <a:t>”;</a:t>
            </a:r>
          </a:p>
          <a:p>
            <a:pPr marL="257175" indent="-257175" algn="just" eaLnBrk="0" fontAlgn="base" hangingPunct="0">
              <a:spcBef>
                <a:spcPct val="0"/>
              </a:spcBef>
              <a:spcAft>
                <a:spcPct val="0"/>
              </a:spcAft>
              <a:buFont typeface="+mj-lt"/>
              <a:buAutoNum type="alphaLcParenR"/>
            </a:pPr>
            <a:r>
              <a:rPr lang="it-IT" altLang="it-IT" sz="1600" dirty="0">
                <a:solidFill>
                  <a:prstClr val="black"/>
                </a:solidFill>
                <a:latin typeface="Arial" panose="020B0604020202020204" pitchFamily="34" charset="0"/>
              </a:rPr>
              <a:t>“</a:t>
            </a:r>
            <a:r>
              <a:rPr lang="it-IT" altLang="it-IT" sz="1600" i="1" dirty="0">
                <a:solidFill>
                  <a:prstClr val="black"/>
                </a:solidFill>
                <a:latin typeface="Arial" panose="020B0604020202020204" pitchFamily="34" charset="0"/>
              </a:rPr>
              <a:t>Spesa strutture private accreditate per assistiti residenti in Veneto</a:t>
            </a:r>
            <a:r>
              <a:rPr lang="it-IT" altLang="it-IT" sz="1600" dirty="0">
                <a:solidFill>
                  <a:prstClr val="black"/>
                </a:solidFill>
                <a:latin typeface="Arial" panose="020B0604020202020204" pitchFamily="34" charset="0"/>
              </a:rPr>
              <a:t>”;</a:t>
            </a:r>
          </a:p>
          <a:p>
            <a:pPr marL="257175" indent="-257175" algn="just" eaLnBrk="0" fontAlgn="base" hangingPunct="0">
              <a:spcBef>
                <a:spcPct val="0"/>
              </a:spcBef>
              <a:spcAft>
                <a:spcPct val="0"/>
              </a:spcAft>
              <a:buFont typeface="+mj-lt"/>
              <a:buAutoNum type="alphaLcParenR"/>
            </a:pPr>
            <a:r>
              <a:rPr lang="it-IT" altLang="it-IT" sz="1600" dirty="0">
                <a:solidFill>
                  <a:prstClr val="black"/>
                </a:solidFill>
                <a:latin typeface="Arial" panose="020B0604020202020204" pitchFamily="34" charset="0"/>
              </a:rPr>
              <a:t>“</a:t>
            </a:r>
            <a:r>
              <a:rPr lang="it-IT" altLang="it-IT" sz="1600" i="1" dirty="0">
                <a:solidFill>
                  <a:prstClr val="black"/>
                </a:solidFill>
                <a:latin typeface="Arial" panose="020B0604020202020204" pitchFamily="34" charset="0"/>
              </a:rPr>
              <a:t>File F</a:t>
            </a:r>
            <a:r>
              <a:rPr lang="it-IT" altLang="it-IT" sz="1600" dirty="0">
                <a:solidFill>
                  <a:prstClr val="black"/>
                </a:solidFill>
                <a:latin typeface="Arial" panose="020B0604020202020204" pitchFamily="34" charset="0"/>
              </a:rPr>
              <a:t>” – incremento massimo consentito - valore percentuale.</a:t>
            </a:r>
          </a:p>
        </p:txBody>
      </p:sp>
      <p:sp>
        <p:nvSpPr>
          <p:cNvPr id="12" name="Parentesi graffa aperta 11"/>
          <p:cNvSpPr/>
          <p:nvPr/>
        </p:nvSpPr>
        <p:spPr>
          <a:xfrm>
            <a:off x="4196249" y="2503950"/>
            <a:ext cx="432197" cy="3517338"/>
          </a:xfrm>
          <a:prstGeom prst="leftBrace">
            <a:avLst>
              <a:gd name="adj1" fmla="val 122973"/>
              <a:gd name="adj2" fmla="val 50000"/>
            </a:avLst>
          </a:prstGeom>
        </p:spPr>
        <p:style>
          <a:lnRef idx="3">
            <a:schemeClr val="accent1"/>
          </a:lnRef>
          <a:fillRef idx="0">
            <a:schemeClr val="accent1"/>
          </a:fillRef>
          <a:effectRef idx="2">
            <a:schemeClr val="accent1"/>
          </a:effectRef>
          <a:fontRef idx="minor">
            <a:schemeClr val="tx1"/>
          </a:fontRef>
        </p:style>
        <p:txBody>
          <a:bodyPr anchor="ctr"/>
          <a:lstStyle/>
          <a:p>
            <a:pPr algn="ctr" eaLnBrk="0" fontAlgn="base" hangingPunct="0">
              <a:spcBef>
                <a:spcPct val="0"/>
              </a:spcBef>
              <a:spcAft>
                <a:spcPct val="0"/>
              </a:spcAft>
              <a:defRPr/>
            </a:pPr>
            <a:endParaRPr lang="it-IT" sz="1350">
              <a:solidFill>
                <a:prstClr val="black"/>
              </a:solidFill>
              <a:latin typeface="Calibri"/>
            </a:endParaRPr>
          </a:p>
        </p:txBody>
      </p:sp>
      <p:sp>
        <p:nvSpPr>
          <p:cNvPr id="13" name="Titolo 1"/>
          <p:cNvSpPr txBox="1">
            <a:spLocks/>
          </p:cNvSpPr>
          <p:nvPr/>
        </p:nvSpPr>
        <p:spPr bwMode="auto">
          <a:xfrm>
            <a:off x="899592" y="220017"/>
            <a:ext cx="7365785" cy="47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fontAlgn="base">
              <a:spcBef>
                <a:spcPct val="0"/>
              </a:spcBef>
              <a:spcAft>
                <a:spcPct val="0"/>
              </a:spcAft>
              <a:buNone/>
            </a:pPr>
            <a:r>
              <a:rPr lang="it-IT" altLang="it-IT" sz="3600" b="1" dirty="0">
                <a:solidFill>
                  <a:schemeClr val="accent1">
                    <a:lumMod val="75000"/>
                  </a:schemeClr>
                </a:solidFill>
                <a:latin typeface="+mn-lt"/>
                <a:ea typeface="+mn-ea"/>
              </a:rPr>
              <a:t>Spesa Farmaceutica </a:t>
            </a:r>
            <a:r>
              <a:rPr lang="it-IT" altLang="it-IT" sz="3600" b="1" dirty="0" smtClean="0">
                <a:solidFill>
                  <a:schemeClr val="accent1">
                    <a:lumMod val="75000"/>
                  </a:schemeClr>
                </a:solidFill>
                <a:latin typeface="+mn-lt"/>
                <a:ea typeface="+mn-ea"/>
              </a:rPr>
              <a:t>– </a:t>
            </a:r>
          </a:p>
          <a:p>
            <a:pPr algn="ctr" fontAlgn="base">
              <a:spcBef>
                <a:spcPct val="0"/>
              </a:spcBef>
              <a:spcAft>
                <a:spcPct val="0"/>
              </a:spcAft>
              <a:buNone/>
            </a:pPr>
            <a:r>
              <a:rPr lang="it-IT" altLang="it-IT" sz="3600" b="1" dirty="0" smtClean="0">
                <a:solidFill>
                  <a:schemeClr val="accent1">
                    <a:lumMod val="75000"/>
                  </a:schemeClr>
                </a:solidFill>
                <a:latin typeface="+mn-lt"/>
                <a:ea typeface="+mn-ea"/>
              </a:rPr>
              <a:t>Limiti </a:t>
            </a:r>
            <a:r>
              <a:rPr lang="it-IT" altLang="it-IT" sz="3600" b="1" dirty="0">
                <a:solidFill>
                  <a:schemeClr val="accent1">
                    <a:lumMod val="75000"/>
                  </a:schemeClr>
                </a:solidFill>
                <a:latin typeface="+mn-lt"/>
                <a:ea typeface="+mn-ea"/>
              </a:rPr>
              <a:t>di costo Enti SSR</a:t>
            </a:r>
          </a:p>
        </p:txBody>
      </p:sp>
      <p:sp>
        <p:nvSpPr>
          <p:cNvPr id="2" name="Rettangolo 1"/>
          <p:cNvSpPr/>
          <p:nvPr/>
        </p:nvSpPr>
        <p:spPr>
          <a:xfrm>
            <a:off x="-50922" y="5540079"/>
            <a:ext cx="4572000" cy="200055"/>
          </a:xfrm>
          <a:prstGeom prst="rect">
            <a:avLst/>
          </a:prstGeom>
        </p:spPr>
        <p:txBody>
          <a:bodyPr>
            <a:spAutoFit/>
          </a:bodyPr>
          <a:lstStyle/>
          <a:p>
            <a:pPr algn="ctr"/>
            <a:r>
              <a:rPr lang="it-IT" sz="700" dirty="0"/>
              <a:t>https://www.regione.veneto.it/web/sanita/anno-2022l</a:t>
            </a:r>
          </a:p>
        </p:txBody>
      </p:sp>
    </p:spTree>
    <p:extLst>
      <p:ext uri="{BB962C8B-B14F-4D97-AF65-F5344CB8AC3E}">
        <p14:creationId xmlns:p14="http://schemas.microsoft.com/office/powerpoint/2010/main" val="29166374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3479" y="620688"/>
            <a:ext cx="8501905" cy="624894"/>
          </a:xfrm>
        </p:spPr>
        <p:txBody>
          <a:bodyPr>
            <a:noAutofit/>
          </a:bodyPr>
          <a:lstStyle/>
          <a:p>
            <a:pPr algn="ctr"/>
            <a:r>
              <a:rPr lang="it-IT" altLang="it-IT" sz="3600" b="1" dirty="0">
                <a:solidFill>
                  <a:schemeClr val="accent1">
                    <a:lumMod val="75000"/>
                  </a:schemeClr>
                </a:solidFill>
                <a:latin typeface="+mn-lt"/>
                <a:ea typeface="+mn-ea"/>
                <a:cs typeface="+mn-cs"/>
              </a:rPr>
              <a:t>Metodologia di calcolo Limiti di costo – </a:t>
            </a:r>
            <a:br>
              <a:rPr lang="it-IT" altLang="it-IT" sz="3600" b="1" dirty="0">
                <a:solidFill>
                  <a:schemeClr val="accent1">
                    <a:lumMod val="75000"/>
                  </a:schemeClr>
                </a:solidFill>
                <a:latin typeface="+mn-lt"/>
                <a:ea typeface="+mn-ea"/>
                <a:cs typeface="+mn-cs"/>
              </a:rPr>
            </a:br>
            <a:r>
              <a:rPr lang="it-IT" altLang="it-IT" sz="3600" b="1" dirty="0">
                <a:solidFill>
                  <a:schemeClr val="accent1">
                    <a:lumMod val="75000"/>
                  </a:schemeClr>
                </a:solidFill>
                <a:latin typeface="+mn-lt"/>
                <a:ea typeface="+mn-ea"/>
                <a:cs typeface="+mn-cs"/>
              </a:rPr>
              <a:t>ACQUISTI DIRETTI</a:t>
            </a:r>
            <a:br>
              <a:rPr lang="it-IT" altLang="it-IT" sz="3600" b="1" dirty="0">
                <a:solidFill>
                  <a:schemeClr val="accent1">
                    <a:lumMod val="75000"/>
                  </a:schemeClr>
                </a:solidFill>
                <a:latin typeface="+mn-lt"/>
                <a:ea typeface="+mn-ea"/>
                <a:cs typeface="+mn-cs"/>
              </a:rPr>
            </a:br>
            <a:endParaRPr lang="it-IT" sz="3600" b="1" dirty="0">
              <a:solidFill>
                <a:schemeClr val="accent1">
                  <a:lumMod val="75000"/>
                </a:schemeClr>
              </a:solidFill>
              <a:latin typeface="+mn-lt"/>
              <a:ea typeface="+mn-ea"/>
              <a:cs typeface="+mn-cs"/>
            </a:endParaRPr>
          </a:p>
        </p:txBody>
      </p:sp>
      <p:sp>
        <p:nvSpPr>
          <p:cNvPr id="9" name="CasellaDiTesto 7"/>
          <p:cNvSpPr txBox="1">
            <a:spLocks noChangeArrowheads="1"/>
          </p:cNvSpPr>
          <p:nvPr/>
        </p:nvSpPr>
        <p:spPr bwMode="auto">
          <a:xfrm>
            <a:off x="6092190" y="5735241"/>
            <a:ext cx="26931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it-IT" altLang="it-IT" sz="900" b="1" dirty="0">
                <a:solidFill>
                  <a:schemeClr val="bg1"/>
                </a:solidFill>
              </a:rPr>
              <a:t>Direzione Farmaceutico-Protesica-Dispositivi Medici</a:t>
            </a:r>
          </a:p>
        </p:txBody>
      </p:sp>
      <p:sp>
        <p:nvSpPr>
          <p:cNvPr id="12" name="CasellaDiTesto 11"/>
          <p:cNvSpPr txBox="1"/>
          <p:nvPr/>
        </p:nvSpPr>
        <p:spPr>
          <a:xfrm>
            <a:off x="41997" y="2349523"/>
            <a:ext cx="8769499" cy="1477328"/>
          </a:xfrm>
          <a:prstGeom prst="rect">
            <a:avLst/>
          </a:prstGeom>
          <a:noFill/>
        </p:spPr>
        <p:txBody>
          <a:bodyPr wrap="square" rtlCol="0">
            <a:spAutoFit/>
          </a:bodyPr>
          <a:lstStyle/>
          <a:p>
            <a:pPr marL="214313" indent="-214313" algn="just">
              <a:spcAft>
                <a:spcPts val="600"/>
              </a:spcAft>
              <a:buFont typeface="Wingdings" panose="05000000000000000000" pitchFamily="2" charset="2"/>
              <a:buChar char="ü"/>
            </a:pPr>
            <a:r>
              <a:rPr lang="it-IT" sz="2000" dirty="0" smtClean="0">
                <a:solidFill>
                  <a:schemeClr val="accent2"/>
                </a:solidFill>
              </a:rPr>
              <a:t>I </a:t>
            </a:r>
            <a:r>
              <a:rPr lang="it-IT" sz="2000" dirty="0">
                <a:solidFill>
                  <a:schemeClr val="accent2"/>
                </a:solidFill>
              </a:rPr>
              <a:t>potenziali risparmi derivanti dallo spostamento verso generici o </a:t>
            </a:r>
            <a:r>
              <a:rPr lang="it-IT" sz="2000" dirty="0" err="1">
                <a:solidFill>
                  <a:schemeClr val="accent2"/>
                </a:solidFill>
              </a:rPr>
              <a:t>biosimilari</a:t>
            </a:r>
            <a:r>
              <a:rPr lang="it-IT" sz="2000" dirty="0">
                <a:solidFill>
                  <a:schemeClr val="accent2"/>
                </a:solidFill>
              </a:rPr>
              <a:t> o farmaci  meno </a:t>
            </a:r>
            <a:r>
              <a:rPr lang="it-IT" sz="2000" dirty="0" smtClean="0">
                <a:solidFill>
                  <a:schemeClr val="accent2"/>
                </a:solidFill>
              </a:rPr>
              <a:t>costosi;  </a:t>
            </a:r>
            <a:endParaRPr lang="it-IT" sz="2000" dirty="0">
              <a:solidFill>
                <a:schemeClr val="accent2"/>
              </a:solidFill>
            </a:endParaRPr>
          </a:p>
          <a:p>
            <a:pPr marL="214313" indent="-214313" algn="just">
              <a:spcAft>
                <a:spcPts val="600"/>
              </a:spcAft>
              <a:buFont typeface="Wingdings" panose="05000000000000000000" pitchFamily="2" charset="2"/>
              <a:buChar char="ü"/>
            </a:pPr>
            <a:endParaRPr lang="it-IT" sz="2000" dirty="0"/>
          </a:p>
          <a:p>
            <a:pPr algn="just">
              <a:spcAft>
                <a:spcPts val="600"/>
              </a:spcAft>
            </a:pPr>
            <a:endParaRPr lang="it-IT" sz="2000" dirty="0"/>
          </a:p>
        </p:txBody>
      </p:sp>
      <p:pic>
        <p:nvPicPr>
          <p:cNvPr id="3" name="Immagine 2"/>
          <p:cNvPicPr>
            <a:picLocks noChangeAspect="1"/>
          </p:cNvPicPr>
          <p:nvPr/>
        </p:nvPicPr>
        <p:blipFill>
          <a:blip r:embed="rId3"/>
          <a:stretch>
            <a:fillRect/>
          </a:stretch>
        </p:blipFill>
        <p:spPr>
          <a:xfrm>
            <a:off x="438572" y="4368390"/>
            <a:ext cx="8116433" cy="609685"/>
          </a:xfrm>
          <a:prstGeom prst="rect">
            <a:avLst/>
          </a:prstGeom>
        </p:spPr>
      </p:pic>
      <p:pic>
        <p:nvPicPr>
          <p:cNvPr id="4" name="Immagine 3"/>
          <p:cNvPicPr>
            <a:picLocks noChangeAspect="1"/>
          </p:cNvPicPr>
          <p:nvPr/>
        </p:nvPicPr>
        <p:blipFill>
          <a:blip r:embed="rId4"/>
          <a:stretch>
            <a:fillRect/>
          </a:stretch>
        </p:blipFill>
        <p:spPr>
          <a:xfrm>
            <a:off x="316136" y="3683956"/>
            <a:ext cx="8221222" cy="752580"/>
          </a:xfrm>
          <a:prstGeom prst="rect">
            <a:avLst/>
          </a:prstGeom>
        </p:spPr>
      </p:pic>
    </p:spTree>
    <p:extLst>
      <p:ext uri="{BB962C8B-B14F-4D97-AF65-F5344CB8AC3E}">
        <p14:creationId xmlns:p14="http://schemas.microsoft.com/office/powerpoint/2010/main" val="12414412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rotWithShape="1">
          <a:blip r:embed="rId3"/>
          <a:srcRect r="7101"/>
          <a:stretch/>
        </p:blipFill>
        <p:spPr>
          <a:xfrm>
            <a:off x="3716374" y="1515043"/>
            <a:ext cx="5328592" cy="4354070"/>
          </a:xfrm>
          <a:prstGeom prst="rect">
            <a:avLst/>
          </a:prstGeom>
        </p:spPr>
      </p:pic>
      <p:sp>
        <p:nvSpPr>
          <p:cNvPr id="48" name="Rettangolo 47"/>
          <p:cNvSpPr/>
          <p:nvPr/>
        </p:nvSpPr>
        <p:spPr>
          <a:xfrm>
            <a:off x="0" y="102025"/>
            <a:ext cx="9144000" cy="954107"/>
          </a:xfrm>
          <a:prstGeom prst="rect">
            <a:avLst/>
          </a:prstGeom>
        </p:spPr>
        <p:txBody>
          <a:bodyPr wrap="square">
            <a:spAutoFit/>
          </a:bodyPr>
          <a:lstStyle/>
          <a:p>
            <a:pPr algn="ctr"/>
            <a:r>
              <a:rPr lang="it-IT" sz="2800" b="1" dirty="0">
                <a:solidFill>
                  <a:schemeClr val="tx2">
                    <a:lumMod val="75000"/>
                  </a:schemeClr>
                </a:solidFill>
              </a:rPr>
              <a:t>Implementazione di una procedura di controllo regionale per gare in concorrenza di farmaci generici/</a:t>
            </a:r>
            <a:r>
              <a:rPr lang="it-IT" sz="2800" b="1" dirty="0" err="1">
                <a:solidFill>
                  <a:schemeClr val="tx2">
                    <a:lumMod val="75000"/>
                  </a:schemeClr>
                </a:solidFill>
              </a:rPr>
              <a:t>biosimilari</a:t>
            </a:r>
            <a:endParaRPr lang="it-IT" sz="2800" b="1" dirty="0">
              <a:solidFill>
                <a:schemeClr val="tx2">
                  <a:lumMod val="75000"/>
                </a:schemeClr>
              </a:solidFill>
            </a:endParaRPr>
          </a:p>
        </p:txBody>
      </p:sp>
      <p:sp>
        <p:nvSpPr>
          <p:cNvPr id="8" name="Rettangolo 7"/>
          <p:cNvSpPr/>
          <p:nvPr/>
        </p:nvSpPr>
        <p:spPr>
          <a:xfrm>
            <a:off x="395536" y="1859372"/>
            <a:ext cx="3639765" cy="378565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it-IT" sz="1600" dirty="0" smtClean="0"/>
              <a:t>È </a:t>
            </a:r>
            <a:r>
              <a:rPr lang="it-IT" sz="1600" dirty="0"/>
              <a:t>stata implementata una procedura che permetta l’individuazione tempestiva di nuovi farmaci generici e/o </a:t>
            </a:r>
            <a:r>
              <a:rPr lang="it-IT" sz="1600" dirty="0" err="1"/>
              <a:t>biosimilari</a:t>
            </a:r>
            <a:r>
              <a:rPr lang="it-IT" sz="1600" dirty="0"/>
              <a:t> e la celere attivazione delle procedure di acquisizione centralizzate regionali</a:t>
            </a:r>
            <a:r>
              <a:rPr lang="it-IT" sz="1600" dirty="0" smtClean="0"/>
              <a:t>.</a:t>
            </a:r>
          </a:p>
          <a:p>
            <a:pPr algn="ctr"/>
            <a:endParaRPr lang="it-IT" sz="1600" dirty="0">
              <a:latin typeface="Cambria" panose="02040503050406030204" pitchFamily="18" charset="0"/>
            </a:endParaRPr>
          </a:p>
          <a:p>
            <a:pPr algn="ctr"/>
            <a:endParaRPr lang="it-IT" sz="1600" dirty="0" smtClean="0">
              <a:latin typeface="Cambria" panose="02040503050406030204" pitchFamily="18" charset="0"/>
            </a:endParaRPr>
          </a:p>
          <a:p>
            <a:pPr algn="ctr"/>
            <a:endParaRPr lang="it-IT" sz="1600" dirty="0" smtClean="0">
              <a:latin typeface="Cambria" panose="02040503050406030204" pitchFamily="18" charset="0"/>
            </a:endParaRPr>
          </a:p>
          <a:p>
            <a:pPr algn="ctr"/>
            <a:endParaRPr lang="it-IT" sz="1600" dirty="0">
              <a:latin typeface="Cambria" panose="02040503050406030204" pitchFamily="18" charset="0"/>
            </a:endParaRPr>
          </a:p>
          <a:p>
            <a:pPr algn="ctr"/>
            <a:endParaRPr lang="it-IT" sz="1600" dirty="0" smtClean="0">
              <a:latin typeface="Cambria" panose="02040503050406030204" pitchFamily="18" charset="0"/>
            </a:endParaRPr>
          </a:p>
          <a:p>
            <a:pPr algn="ctr"/>
            <a:r>
              <a:rPr lang="it-IT" sz="1600" dirty="0" smtClean="0">
                <a:latin typeface="Calibri" panose="020F0502020204030204" pitchFamily="34" charset="0"/>
                <a:ea typeface="Calibri" panose="020F0502020204030204" pitchFamily="34" charset="0"/>
                <a:cs typeface="Calibri" panose="020F0502020204030204" pitchFamily="34" charset="0"/>
              </a:rPr>
              <a:t>In </a:t>
            </a:r>
            <a:r>
              <a:rPr lang="it-IT" sz="1600" dirty="0">
                <a:latin typeface="Calibri" panose="020F0502020204030204" pitchFamily="34" charset="0"/>
                <a:ea typeface="Calibri" panose="020F0502020204030204" pitchFamily="34" charset="0"/>
                <a:cs typeface="Calibri" panose="020F0502020204030204" pitchFamily="34" charset="0"/>
              </a:rPr>
              <a:t>tutti i </a:t>
            </a:r>
            <a:r>
              <a:rPr lang="it-IT" sz="1600" dirty="0" smtClean="0">
                <a:latin typeface="Calibri" panose="020F0502020204030204" pitchFamily="34" charset="0"/>
                <a:ea typeface="Calibri" panose="020F0502020204030204" pitchFamily="34" charset="0"/>
                <a:cs typeface="Calibri" panose="020F0502020204030204" pitchFamily="34" charset="0"/>
              </a:rPr>
              <a:t>casi di farmaci generici/</a:t>
            </a:r>
            <a:r>
              <a:rPr lang="it-IT" sz="1600" dirty="0" err="1" smtClean="0">
                <a:latin typeface="Calibri" panose="020F0502020204030204" pitchFamily="34" charset="0"/>
                <a:ea typeface="Calibri" panose="020F0502020204030204" pitchFamily="34" charset="0"/>
                <a:cs typeface="Calibri" panose="020F0502020204030204" pitchFamily="34" charset="0"/>
              </a:rPr>
              <a:t>biosimilari</a:t>
            </a:r>
            <a:r>
              <a:rPr lang="it-IT" sz="1600" dirty="0" smtClean="0">
                <a:latin typeface="Calibri" panose="020F0502020204030204" pitchFamily="34" charset="0"/>
                <a:ea typeface="Calibri" panose="020F0502020204030204" pitchFamily="34" charset="0"/>
                <a:cs typeface="Calibri" panose="020F0502020204030204" pitchFamily="34" charset="0"/>
              </a:rPr>
              <a:t> segnalati, </a:t>
            </a:r>
            <a:r>
              <a:rPr lang="it-IT" sz="1600" dirty="0">
                <a:latin typeface="Calibri" panose="020F0502020204030204" pitchFamily="34" charset="0"/>
                <a:ea typeface="Calibri" panose="020F0502020204030204" pitchFamily="34" charset="0"/>
                <a:cs typeface="Calibri" panose="020F0502020204030204" pitchFamily="34" charset="0"/>
              </a:rPr>
              <a:t>l’indizione della gara è avvenuta tempestivamente, in media in 28 giorni.</a:t>
            </a:r>
          </a:p>
          <a:p>
            <a:pPr algn="ctr"/>
            <a:endParaRPr lang="it-IT" sz="1600" dirty="0">
              <a:latin typeface="Calibri" panose="020F0502020204030204" pitchFamily="34" charset="0"/>
              <a:ea typeface="Calibri" panose="020F0502020204030204" pitchFamily="34" charset="0"/>
              <a:cs typeface="Calibri" panose="020F0502020204030204" pitchFamily="34" charset="0"/>
            </a:endParaRPr>
          </a:p>
        </p:txBody>
      </p:sp>
      <p:sp>
        <p:nvSpPr>
          <p:cNvPr id="10" name="Freccia in giù 9"/>
          <p:cNvSpPr/>
          <p:nvPr/>
        </p:nvSpPr>
        <p:spPr>
          <a:xfrm>
            <a:off x="2051720" y="3284984"/>
            <a:ext cx="379722" cy="9703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37685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567115" y="435232"/>
            <a:ext cx="7856538" cy="1015663"/>
          </a:xfrm>
          <a:prstGeom prst="rect">
            <a:avLst/>
          </a:prstGeom>
          <a:ln w="9525">
            <a:noFill/>
            <a:miter lim="800000"/>
            <a:headEnd/>
            <a:tailEnd/>
          </a:ln>
          <a:extLst>
            <a:ext uri="{909E8E84-426E-40DD-AFC4-6F175D3DCCD1}">
              <a14:hiddenFill xmlns:a14="http://schemas.microsoft.com/office/drawing/2010/main">
                <a:solidFill>
                  <a:srgbClr val="FFFFFF"/>
                </a:solidFill>
              </a14:hiddenFill>
            </a:ext>
          </a:extLst>
        </p:spPr>
        <p:style>
          <a:lnRef idx="2">
            <a:schemeClr val="accent1"/>
          </a:lnRef>
          <a:fillRef idx="1">
            <a:schemeClr val="lt1"/>
          </a:fillRef>
          <a:effectRef idx="0">
            <a:schemeClr val="accent1"/>
          </a:effectRef>
          <a:fontRef idx="minor">
            <a:schemeClr val="dk1"/>
          </a:fontRef>
        </p:style>
        <p:txBody>
          <a:bodyPr>
            <a:spAutoFit/>
          </a:bodyPr>
          <a:lstStyle/>
          <a:p>
            <a:pPr algn="ctr"/>
            <a:r>
              <a:rPr lang="it-IT" altLang="it-IT" sz="3000" b="1" dirty="0">
                <a:solidFill>
                  <a:schemeClr val="accent1">
                    <a:lumMod val="75000"/>
                  </a:schemeClr>
                </a:solidFill>
              </a:rPr>
              <a:t>Governance nell’area </a:t>
            </a:r>
            <a:r>
              <a:rPr lang="it-IT" altLang="it-IT" sz="3000" b="1" dirty="0" smtClean="0">
                <a:solidFill>
                  <a:schemeClr val="accent1">
                    <a:lumMod val="75000"/>
                  </a:schemeClr>
                </a:solidFill>
              </a:rPr>
              <a:t>dei </a:t>
            </a:r>
            <a:r>
              <a:rPr lang="it-IT" altLang="it-IT" sz="3000" b="1" dirty="0" smtClean="0">
                <a:solidFill>
                  <a:srgbClr val="FF0000"/>
                </a:solidFill>
              </a:rPr>
              <a:t>dispositivi medici </a:t>
            </a:r>
            <a:r>
              <a:rPr lang="it-IT" altLang="it-IT" sz="3000" b="1" dirty="0" smtClean="0">
                <a:solidFill>
                  <a:schemeClr val="accent1">
                    <a:lumMod val="75000"/>
                  </a:schemeClr>
                </a:solidFill>
              </a:rPr>
              <a:t>per automonitoraggio e autogestione del diabete</a:t>
            </a:r>
            <a:endParaRPr lang="it-IT" altLang="it-IT" sz="3000" b="1" dirty="0">
              <a:solidFill>
                <a:schemeClr val="accent1">
                  <a:lumMod val="75000"/>
                </a:schemeClr>
              </a:solidFill>
            </a:endParaRPr>
          </a:p>
        </p:txBody>
      </p:sp>
      <p:pic>
        <p:nvPicPr>
          <p:cNvPr id="2" name="Immagine 1"/>
          <p:cNvPicPr>
            <a:picLocks noChangeAspect="1"/>
          </p:cNvPicPr>
          <p:nvPr/>
        </p:nvPicPr>
        <p:blipFill>
          <a:blip r:embed="rId3"/>
          <a:stretch>
            <a:fillRect/>
          </a:stretch>
        </p:blipFill>
        <p:spPr>
          <a:xfrm>
            <a:off x="170296" y="2110023"/>
            <a:ext cx="8650176" cy="3911863"/>
          </a:xfrm>
          <a:prstGeom prst="rect">
            <a:avLst/>
          </a:prstGeom>
        </p:spPr>
      </p:pic>
      <p:pic>
        <p:nvPicPr>
          <p:cNvPr id="5" name="Immagine 4"/>
          <p:cNvPicPr>
            <a:picLocks noChangeAspect="1"/>
          </p:cNvPicPr>
          <p:nvPr/>
        </p:nvPicPr>
        <p:blipFill>
          <a:blip r:embed="rId4"/>
          <a:stretch>
            <a:fillRect/>
          </a:stretch>
        </p:blipFill>
        <p:spPr>
          <a:xfrm>
            <a:off x="7884368" y="4221088"/>
            <a:ext cx="643572" cy="593587"/>
          </a:xfrm>
          <a:prstGeom prst="rect">
            <a:avLst/>
          </a:prstGeom>
        </p:spPr>
      </p:pic>
      <p:pic>
        <p:nvPicPr>
          <p:cNvPr id="7" name="Immagine 6"/>
          <p:cNvPicPr>
            <a:picLocks noChangeAspect="1"/>
          </p:cNvPicPr>
          <p:nvPr/>
        </p:nvPicPr>
        <p:blipFill>
          <a:blip r:embed="rId5"/>
          <a:stretch>
            <a:fillRect/>
          </a:stretch>
        </p:blipFill>
        <p:spPr>
          <a:xfrm>
            <a:off x="7706372" y="5040136"/>
            <a:ext cx="945205" cy="405088"/>
          </a:xfrm>
          <a:prstGeom prst="rect">
            <a:avLst/>
          </a:prstGeom>
        </p:spPr>
      </p:pic>
      <p:pic>
        <p:nvPicPr>
          <p:cNvPr id="9" name="Immagine 8"/>
          <p:cNvPicPr>
            <a:picLocks noChangeAspect="1"/>
          </p:cNvPicPr>
          <p:nvPr/>
        </p:nvPicPr>
        <p:blipFill>
          <a:blip r:embed="rId6"/>
          <a:stretch>
            <a:fillRect/>
          </a:stretch>
        </p:blipFill>
        <p:spPr>
          <a:xfrm>
            <a:off x="3746481" y="5025564"/>
            <a:ext cx="753511" cy="490116"/>
          </a:xfrm>
          <a:prstGeom prst="rect">
            <a:avLst/>
          </a:prstGeom>
        </p:spPr>
      </p:pic>
      <p:pic>
        <p:nvPicPr>
          <p:cNvPr id="1026" name="Picture 2" descr="GLUCOMETRO GLM-76 – Lume Import Srl"/>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360" b="95074" l="1210" r="97984">
                        <a14:foregroundMark x1="16935" y1="79310" x2="16935" y2="79310"/>
                        <a14:foregroundMark x1="21371" y1="80788" x2="1210" y2="85714"/>
                        <a14:foregroundMark x1="32661" y1="78325" x2="18548" y2="90148"/>
                        <a14:foregroundMark x1="16532" y1="86700" x2="1613" y2="95074"/>
                        <a14:foregroundMark x1="54032" y1="36946" x2="54032" y2="36946"/>
                        <a14:foregroundMark x1="69758" y1="30049" x2="54032" y2="53202"/>
                      </a14:backgroundRemoval>
                    </a14:imgEffect>
                  </a14:imgLayer>
                </a14:imgProps>
              </a:ext>
              <a:ext uri="{28A0092B-C50C-407E-A947-70E740481C1C}">
                <a14:useLocalDpi xmlns:a14="http://schemas.microsoft.com/office/drawing/2010/main" val="0"/>
              </a:ext>
            </a:extLst>
          </a:blip>
          <a:srcRect/>
          <a:stretch>
            <a:fillRect/>
          </a:stretch>
        </p:blipFill>
        <p:spPr bwMode="auto">
          <a:xfrm>
            <a:off x="3690636" y="4252539"/>
            <a:ext cx="665340" cy="54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391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2"/>
            <a:ext cx="8229600" cy="745447"/>
          </a:xfrm>
        </p:spPr>
        <p:txBody>
          <a:bodyPr>
            <a:normAutofit/>
          </a:bodyPr>
          <a:lstStyle/>
          <a:p>
            <a:r>
              <a:rPr lang="it-IT" sz="3600" b="1" dirty="0" smtClean="0">
                <a:solidFill>
                  <a:schemeClr val="accent1">
                    <a:lumMod val="75000"/>
                  </a:schemeClr>
                </a:solidFill>
              </a:rPr>
              <a:t>Le tecnologie disponibili</a:t>
            </a:r>
            <a:endParaRPr lang="it-IT" sz="4000" b="1" i="1" dirty="0">
              <a:solidFill>
                <a:srgbClr val="1F497D"/>
              </a:solidFill>
              <a:latin typeface="Arial" panose="020B0604020202020204" pitchFamily="34" charset="0"/>
              <a:ea typeface="MS PGothic" panose="020B0600070205080204" pitchFamily="34" charset="-128"/>
              <a:cs typeface="+mn-cs"/>
            </a:endParaRPr>
          </a:p>
        </p:txBody>
      </p:sp>
      <p:sp>
        <p:nvSpPr>
          <p:cNvPr id="4" name="Segnaposto numero diapositiva 3"/>
          <p:cNvSpPr>
            <a:spLocks noGrp="1"/>
          </p:cNvSpPr>
          <p:nvPr>
            <p:ph type="sldNum" sz="quarter" idx="12"/>
          </p:nvPr>
        </p:nvSpPr>
        <p:spPr/>
        <p:txBody>
          <a:bodyPr/>
          <a:lstStyle/>
          <a:p>
            <a:fld id="{00000000-1234-1234-1234-123412341234}" type="slidenum">
              <a:rPr lang="it-IT" smtClean="0"/>
              <a:pPr/>
              <a:t>25</a:t>
            </a:fld>
            <a:endParaRPr lang="it-IT"/>
          </a:p>
        </p:txBody>
      </p:sp>
      <p:pic>
        <p:nvPicPr>
          <p:cNvPr id="11" name="Immagine 10"/>
          <p:cNvPicPr>
            <a:picLocks noChangeAspect="1"/>
          </p:cNvPicPr>
          <p:nvPr/>
        </p:nvPicPr>
        <p:blipFill>
          <a:blip r:embed="rId3"/>
          <a:stretch>
            <a:fillRect/>
          </a:stretch>
        </p:blipFill>
        <p:spPr>
          <a:xfrm>
            <a:off x="1115616" y="5129957"/>
            <a:ext cx="2211375" cy="1099118"/>
          </a:xfrm>
          <a:prstGeom prst="rect">
            <a:avLst/>
          </a:prstGeom>
        </p:spPr>
      </p:pic>
      <p:pic>
        <p:nvPicPr>
          <p:cNvPr id="13" name="Immagine 12"/>
          <p:cNvPicPr>
            <a:picLocks noChangeAspect="1"/>
          </p:cNvPicPr>
          <p:nvPr/>
        </p:nvPicPr>
        <p:blipFill>
          <a:blip r:embed="rId4"/>
          <a:stretch>
            <a:fillRect/>
          </a:stretch>
        </p:blipFill>
        <p:spPr>
          <a:xfrm>
            <a:off x="794679" y="2316984"/>
            <a:ext cx="2232248" cy="882131"/>
          </a:xfrm>
          <a:prstGeom prst="rect">
            <a:avLst/>
          </a:prstGeom>
        </p:spPr>
      </p:pic>
      <p:sp>
        <p:nvSpPr>
          <p:cNvPr id="14" name="AutoShape 6" descr="6 Passaggi per Usare il Kit Glucometro: Come Misurare - Diabete.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154" name="Picture 10" descr="Diapositiva 1"/>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07084" y="1445704"/>
            <a:ext cx="936104" cy="763169"/>
          </a:xfrm>
          <a:prstGeom prst="rect">
            <a:avLst/>
          </a:prstGeom>
          <a:noFill/>
          <a:extLst>
            <a:ext uri="{909E8E84-426E-40DD-AFC4-6F175D3DCCD1}">
              <a14:hiddenFill xmlns:a14="http://schemas.microsoft.com/office/drawing/2010/main">
                <a:solidFill>
                  <a:srgbClr val="FFFFFF"/>
                </a:solidFill>
              </a14:hiddenFill>
            </a:ext>
          </a:extLst>
        </p:spPr>
      </p:pic>
      <p:sp>
        <p:nvSpPr>
          <p:cNvPr id="21" name="CasellaDiTesto 20"/>
          <p:cNvSpPr txBox="1"/>
          <p:nvPr/>
        </p:nvSpPr>
        <p:spPr>
          <a:xfrm>
            <a:off x="981611" y="908720"/>
            <a:ext cx="3117178" cy="374571"/>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it-IT" sz="1600" b="1" dirty="0" smtClean="0">
                <a:solidFill>
                  <a:schemeClr val="tx2"/>
                </a:solidFill>
              </a:rPr>
              <a:t>SOMMINISTRAZIONE DI INSULINA</a:t>
            </a:r>
            <a:endParaRPr lang="it-IT" sz="1600" b="1" dirty="0">
              <a:solidFill>
                <a:schemeClr val="tx2"/>
              </a:solidFill>
            </a:endParaRPr>
          </a:p>
        </p:txBody>
      </p:sp>
      <p:sp>
        <p:nvSpPr>
          <p:cNvPr id="22" name="CasellaDiTesto 21"/>
          <p:cNvSpPr txBox="1"/>
          <p:nvPr/>
        </p:nvSpPr>
        <p:spPr>
          <a:xfrm>
            <a:off x="4788024" y="929759"/>
            <a:ext cx="4125475" cy="374571"/>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it-IT" sz="1600" b="1" dirty="0" smtClean="0">
                <a:solidFill>
                  <a:schemeClr val="tx2"/>
                </a:solidFill>
              </a:rPr>
              <a:t>MONITORAGGIO DEL GLUCOSIO</a:t>
            </a:r>
            <a:endParaRPr lang="it-IT" sz="1600" b="1" dirty="0">
              <a:solidFill>
                <a:schemeClr val="tx2"/>
              </a:solidFill>
            </a:endParaRPr>
          </a:p>
        </p:txBody>
      </p:sp>
      <p:sp>
        <p:nvSpPr>
          <p:cNvPr id="24" name="CasellaDiTesto 23"/>
          <p:cNvSpPr txBox="1"/>
          <p:nvPr/>
        </p:nvSpPr>
        <p:spPr>
          <a:xfrm>
            <a:off x="474401" y="3702501"/>
            <a:ext cx="3881575" cy="374571"/>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it-IT" sz="1600" b="1" dirty="0" smtClean="0">
                <a:solidFill>
                  <a:schemeClr val="tx2"/>
                </a:solidFill>
              </a:rPr>
              <a:t>Somministrazione di insulina automatizzata</a:t>
            </a:r>
            <a:endParaRPr lang="it-IT" sz="1600" b="1" dirty="0">
              <a:solidFill>
                <a:schemeClr val="tx2"/>
              </a:solidFill>
            </a:endParaRPr>
          </a:p>
        </p:txBody>
      </p:sp>
      <p:sp>
        <p:nvSpPr>
          <p:cNvPr id="3" name="CasellaDiTesto 2"/>
          <p:cNvSpPr txBox="1"/>
          <p:nvPr/>
        </p:nvSpPr>
        <p:spPr>
          <a:xfrm>
            <a:off x="552991" y="1412776"/>
            <a:ext cx="1622175" cy="584775"/>
          </a:xfrm>
          <a:prstGeom prst="rect">
            <a:avLst/>
          </a:prstGeom>
          <a:noFill/>
        </p:spPr>
        <p:txBody>
          <a:bodyPr wrap="none" rtlCol="0">
            <a:spAutoFit/>
          </a:bodyPr>
          <a:lstStyle/>
          <a:p>
            <a:pPr marL="285750" indent="-285750">
              <a:buFont typeface="Arial" panose="020B0604020202020204" pitchFamily="34" charset="0"/>
              <a:buChar char="•"/>
            </a:pPr>
            <a:r>
              <a:rPr lang="it-IT" sz="1600" b="1" dirty="0" smtClean="0"/>
              <a:t>penne </a:t>
            </a:r>
          </a:p>
          <a:p>
            <a:pPr marL="285750" indent="-285750">
              <a:buFont typeface="Arial" panose="020B0604020202020204" pitchFamily="34" charset="0"/>
              <a:buChar char="•"/>
            </a:pPr>
            <a:r>
              <a:rPr lang="it-IT" sz="1600" b="1" dirty="0" smtClean="0"/>
              <a:t>microinfusori</a:t>
            </a:r>
            <a:endParaRPr lang="it-IT" sz="1600" b="1" dirty="0"/>
          </a:p>
        </p:txBody>
      </p:sp>
      <p:sp>
        <p:nvSpPr>
          <p:cNvPr id="16" name="CasellaDiTesto 15"/>
          <p:cNvSpPr txBox="1"/>
          <p:nvPr/>
        </p:nvSpPr>
        <p:spPr>
          <a:xfrm>
            <a:off x="585526" y="4326195"/>
            <a:ext cx="3138167" cy="830997"/>
          </a:xfrm>
          <a:prstGeom prst="rect">
            <a:avLst/>
          </a:prstGeom>
          <a:noFill/>
        </p:spPr>
        <p:txBody>
          <a:bodyPr wrap="none" rtlCol="0">
            <a:spAutoFit/>
          </a:bodyPr>
          <a:lstStyle/>
          <a:p>
            <a:pPr marL="285750" indent="-285750">
              <a:buFont typeface="Arial" panose="020B0604020202020204" pitchFamily="34" charset="0"/>
              <a:buChar char="•"/>
            </a:pPr>
            <a:r>
              <a:rPr lang="it-IT" sz="1600" b="1" dirty="0" err="1" smtClean="0"/>
              <a:t>low-glucose</a:t>
            </a:r>
            <a:r>
              <a:rPr lang="it-IT" sz="1600" b="1" dirty="0" smtClean="0"/>
              <a:t> </a:t>
            </a:r>
            <a:r>
              <a:rPr lang="it-IT" sz="1600" b="1" dirty="0" err="1" smtClean="0"/>
              <a:t>suspend</a:t>
            </a:r>
            <a:endParaRPr lang="it-IT" sz="1600" b="1" dirty="0" smtClean="0"/>
          </a:p>
          <a:p>
            <a:pPr marL="285750" indent="-285750">
              <a:buFont typeface="Arial" panose="020B0604020202020204" pitchFamily="34" charset="0"/>
              <a:buChar char="•"/>
            </a:pPr>
            <a:r>
              <a:rPr lang="it-IT" sz="1600" b="1" dirty="0" err="1" smtClean="0"/>
              <a:t>predictive</a:t>
            </a:r>
            <a:r>
              <a:rPr lang="it-IT" sz="1600" b="1" dirty="0" smtClean="0"/>
              <a:t> </a:t>
            </a:r>
            <a:r>
              <a:rPr lang="it-IT" sz="1600" b="1" dirty="0" err="1" smtClean="0"/>
              <a:t>low-glucose</a:t>
            </a:r>
            <a:r>
              <a:rPr lang="it-IT" sz="1600" b="1" dirty="0" smtClean="0"/>
              <a:t> </a:t>
            </a:r>
            <a:r>
              <a:rPr lang="it-IT" sz="1600" b="1" dirty="0" err="1" smtClean="0"/>
              <a:t>suspend</a:t>
            </a:r>
            <a:endParaRPr lang="it-IT" sz="1600" b="1" dirty="0" smtClean="0"/>
          </a:p>
          <a:p>
            <a:pPr marL="285750" indent="-285750">
              <a:buFont typeface="Arial" panose="020B0604020202020204" pitchFamily="34" charset="0"/>
              <a:buChar char="•"/>
            </a:pPr>
            <a:r>
              <a:rPr lang="it-IT" sz="1600" b="1" dirty="0" smtClean="0"/>
              <a:t>pancreas artificiale ibridi</a:t>
            </a:r>
            <a:endParaRPr lang="it-IT" sz="1600" b="1" dirty="0"/>
          </a:p>
        </p:txBody>
      </p:sp>
      <p:sp>
        <p:nvSpPr>
          <p:cNvPr id="17" name="CasellaDiTesto 16"/>
          <p:cNvSpPr txBox="1"/>
          <p:nvPr/>
        </p:nvSpPr>
        <p:spPr>
          <a:xfrm>
            <a:off x="5004048" y="1464166"/>
            <a:ext cx="2428008" cy="1892826"/>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it-IT" sz="1600" b="1" dirty="0" smtClean="0"/>
              <a:t>glucometri</a:t>
            </a:r>
          </a:p>
          <a:p>
            <a:pPr marL="285750" indent="-285750">
              <a:spcAft>
                <a:spcPts val="300"/>
              </a:spcAft>
              <a:buFont typeface="Arial" panose="020B0604020202020204" pitchFamily="34" charset="0"/>
              <a:buChar char="•"/>
            </a:pPr>
            <a:r>
              <a:rPr lang="it-IT" sz="1600" b="1" dirty="0" smtClean="0"/>
              <a:t>dispositivi per monitoraggio flash - FGM</a:t>
            </a:r>
          </a:p>
          <a:p>
            <a:pPr marL="285750" indent="-285750">
              <a:spcAft>
                <a:spcPts val="300"/>
              </a:spcAft>
              <a:buFont typeface="Arial" panose="020B0604020202020204" pitchFamily="34" charset="0"/>
              <a:buChar char="•"/>
            </a:pPr>
            <a:r>
              <a:rPr lang="it-IT" sz="1600" b="1" dirty="0" smtClean="0"/>
              <a:t>dispositivi per monitoraggio in continuo - CGM</a:t>
            </a:r>
            <a:endParaRPr lang="it-IT" sz="1600" b="1" dirty="0"/>
          </a:p>
        </p:txBody>
      </p:sp>
      <p:pic>
        <p:nvPicPr>
          <p:cNvPr id="10" name="Immagine 9"/>
          <p:cNvPicPr>
            <a:picLocks noChangeAspect="1"/>
          </p:cNvPicPr>
          <p:nvPr/>
        </p:nvPicPr>
        <p:blipFill>
          <a:blip r:embed="rId6">
            <a:duotone>
              <a:schemeClr val="accent1">
                <a:shade val="45000"/>
                <a:satMod val="135000"/>
              </a:schemeClr>
              <a:prstClr val="white"/>
            </a:duotone>
          </a:blip>
          <a:stretch>
            <a:fillRect/>
          </a:stretch>
        </p:blipFill>
        <p:spPr>
          <a:xfrm>
            <a:off x="7139770" y="2470633"/>
            <a:ext cx="1358834" cy="841183"/>
          </a:xfrm>
          <a:prstGeom prst="rect">
            <a:avLst/>
          </a:prstGeom>
        </p:spPr>
      </p:pic>
      <p:sp>
        <p:nvSpPr>
          <p:cNvPr id="5" name="Rettangolo 4"/>
          <p:cNvSpPr/>
          <p:nvPr/>
        </p:nvSpPr>
        <p:spPr>
          <a:xfrm>
            <a:off x="408974" y="1340768"/>
            <a:ext cx="3802561" cy="21600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4873470" y="1363159"/>
            <a:ext cx="3802561" cy="21600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p:cNvSpPr/>
          <p:nvPr/>
        </p:nvSpPr>
        <p:spPr>
          <a:xfrm>
            <a:off x="408860" y="4175331"/>
            <a:ext cx="3802675" cy="21600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CasellaDiTesto 25"/>
          <p:cNvSpPr txBox="1"/>
          <p:nvPr/>
        </p:nvSpPr>
        <p:spPr>
          <a:xfrm>
            <a:off x="5796136" y="3717032"/>
            <a:ext cx="2790811" cy="374571"/>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sz="1600" b="1" dirty="0" smtClean="0">
                <a:solidFill>
                  <a:schemeClr val="tx2"/>
                </a:solidFill>
              </a:rPr>
              <a:t>GESTIONE DEI DATI</a:t>
            </a:r>
            <a:endParaRPr lang="it-IT" sz="1600" b="1" dirty="0">
              <a:solidFill>
                <a:schemeClr val="tx2"/>
              </a:solidFill>
            </a:endParaRPr>
          </a:p>
        </p:txBody>
      </p:sp>
      <p:sp>
        <p:nvSpPr>
          <p:cNvPr id="27" name="Rettangolo 26"/>
          <p:cNvSpPr/>
          <p:nvPr/>
        </p:nvSpPr>
        <p:spPr>
          <a:xfrm>
            <a:off x="4873470" y="4221328"/>
            <a:ext cx="3802561" cy="21600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CasellaDiTesto 27"/>
          <p:cNvSpPr txBox="1"/>
          <p:nvPr/>
        </p:nvSpPr>
        <p:spPr>
          <a:xfrm>
            <a:off x="5258837" y="4383517"/>
            <a:ext cx="2552878" cy="830997"/>
          </a:xfrm>
          <a:prstGeom prst="rect">
            <a:avLst/>
          </a:prstGeom>
          <a:noFill/>
        </p:spPr>
        <p:txBody>
          <a:bodyPr wrap="none" rtlCol="0">
            <a:spAutoFit/>
          </a:bodyPr>
          <a:lstStyle/>
          <a:p>
            <a:pPr marL="285750" indent="-285750">
              <a:buFont typeface="Arial" panose="020B0604020202020204" pitchFamily="34" charset="0"/>
              <a:buChar char="•"/>
            </a:pPr>
            <a:r>
              <a:rPr lang="it-IT" sz="1600" b="1" dirty="0" smtClean="0"/>
              <a:t>download dei dati</a:t>
            </a:r>
          </a:p>
          <a:p>
            <a:pPr marL="285750" indent="-285750">
              <a:buFont typeface="Arial" panose="020B0604020202020204" pitchFamily="34" charset="0"/>
              <a:buChar char="•"/>
            </a:pPr>
            <a:r>
              <a:rPr lang="it-IT" sz="1600" b="1" dirty="0" smtClean="0"/>
              <a:t>monitoraggio da remoto</a:t>
            </a:r>
          </a:p>
          <a:p>
            <a:pPr marL="285750" indent="-285750">
              <a:buFont typeface="Arial" panose="020B0604020202020204" pitchFamily="34" charset="0"/>
              <a:buChar char="•"/>
            </a:pPr>
            <a:r>
              <a:rPr lang="it-IT" sz="1600" b="1" dirty="0" smtClean="0"/>
              <a:t>APPS</a:t>
            </a:r>
            <a:endParaRPr lang="it-IT" sz="1600" b="1" dirty="0"/>
          </a:p>
        </p:txBody>
      </p:sp>
      <p:pic>
        <p:nvPicPr>
          <p:cNvPr id="8" name="Immagine 7"/>
          <p:cNvPicPr>
            <a:picLocks noChangeAspect="1"/>
          </p:cNvPicPr>
          <p:nvPr/>
        </p:nvPicPr>
        <p:blipFill>
          <a:blip r:embed="rId7">
            <a:duotone>
              <a:schemeClr val="accent1">
                <a:shade val="45000"/>
                <a:satMod val="135000"/>
              </a:schemeClr>
              <a:prstClr val="white"/>
            </a:duotone>
          </a:blip>
          <a:stretch>
            <a:fillRect/>
          </a:stretch>
        </p:blipFill>
        <p:spPr>
          <a:xfrm>
            <a:off x="2677727" y="1412776"/>
            <a:ext cx="1082345" cy="790153"/>
          </a:xfrm>
          <a:prstGeom prst="rect">
            <a:avLst/>
          </a:prstGeom>
        </p:spPr>
      </p:pic>
      <p:pic>
        <p:nvPicPr>
          <p:cNvPr id="9" name="Immagine 8"/>
          <p:cNvPicPr>
            <a:picLocks noChangeAspect="1"/>
          </p:cNvPicPr>
          <p:nvPr/>
        </p:nvPicPr>
        <p:blipFill>
          <a:blip r:embed="rId8"/>
          <a:stretch>
            <a:fillRect/>
          </a:stretch>
        </p:blipFill>
        <p:spPr>
          <a:xfrm>
            <a:off x="5643344" y="5148100"/>
            <a:ext cx="574708" cy="1043722"/>
          </a:xfrm>
          <a:prstGeom prst="rect">
            <a:avLst/>
          </a:prstGeom>
        </p:spPr>
      </p:pic>
      <p:pic>
        <p:nvPicPr>
          <p:cNvPr id="12" name="Immagine 11"/>
          <p:cNvPicPr>
            <a:picLocks noChangeAspect="1"/>
          </p:cNvPicPr>
          <p:nvPr/>
        </p:nvPicPr>
        <p:blipFill>
          <a:blip r:embed="rId9">
            <a:duotone>
              <a:prstClr val="black"/>
              <a:schemeClr val="tx2">
                <a:tint val="45000"/>
                <a:satMod val="400000"/>
              </a:schemeClr>
            </a:duotone>
          </a:blip>
          <a:stretch>
            <a:fillRect/>
          </a:stretch>
        </p:blipFill>
        <p:spPr>
          <a:xfrm>
            <a:off x="6876256" y="4991025"/>
            <a:ext cx="1519204" cy="946828"/>
          </a:xfrm>
          <a:prstGeom prst="rect">
            <a:avLst/>
          </a:prstGeom>
        </p:spPr>
      </p:pic>
      <p:sp>
        <p:nvSpPr>
          <p:cNvPr id="6" name="Rettangolo 5"/>
          <p:cNvSpPr/>
          <p:nvPr/>
        </p:nvSpPr>
        <p:spPr>
          <a:xfrm>
            <a:off x="251520" y="4077072"/>
            <a:ext cx="4104456" cy="230425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9761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188640"/>
            <a:ext cx="7874351" cy="954107"/>
          </a:xfrm>
          <a:prstGeom prst="rect">
            <a:avLst/>
          </a:prstGeom>
        </p:spPr>
        <p:txBody>
          <a:bodyPr wrap="square">
            <a:spAutoFit/>
          </a:bodyPr>
          <a:lstStyle/>
          <a:p>
            <a:r>
              <a:rPr lang="it-IT" sz="2800" b="1" dirty="0" smtClean="0">
                <a:solidFill>
                  <a:schemeClr val="accent1">
                    <a:lumMod val="75000"/>
                  </a:schemeClr>
                </a:solidFill>
              </a:rPr>
              <a:t>L’uso dei </a:t>
            </a:r>
            <a:r>
              <a:rPr lang="it-IT" altLang="it-IT" sz="2800" b="1" dirty="0">
                <a:solidFill>
                  <a:schemeClr val="accent1">
                    <a:lumMod val="75000"/>
                  </a:schemeClr>
                </a:solidFill>
              </a:rPr>
              <a:t>dispositivi medici per automonitoraggio </a:t>
            </a:r>
            <a:endParaRPr lang="it-IT" altLang="it-IT" sz="2800" b="1" dirty="0" smtClean="0">
              <a:solidFill>
                <a:schemeClr val="accent1">
                  <a:lumMod val="75000"/>
                </a:schemeClr>
              </a:solidFill>
            </a:endParaRPr>
          </a:p>
          <a:p>
            <a:r>
              <a:rPr lang="it-IT" altLang="it-IT" sz="2800" b="1" dirty="0" smtClean="0">
                <a:solidFill>
                  <a:schemeClr val="accent1">
                    <a:lumMod val="75000"/>
                  </a:schemeClr>
                </a:solidFill>
              </a:rPr>
              <a:t>e </a:t>
            </a:r>
            <a:r>
              <a:rPr lang="it-IT" altLang="it-IT" sz="2800" b="1" dirty="0">
                <a:solidFill>
                  <a:schemeClr val="accent1">
                    <a:lumMod val="75000"/>
                  </a:schemeClr>
                </a:solidFill>
              </a:rPr>
              <a:t>autogestione del </a:t>
            </a:r>
            <a:r>
              <a:rPr lang="it-IT" altLang="it-IT" sz="2800" b="1" dirty="0" smtClean="0">
                <a:solidFill>
                  <a:schemeClr val="accent1">
                    <a:lumMod val="75000"/>
                  </a:schemeClr>
                </a:solidFill>
              </a:rPr>
              <a:t>diabete </a:t>
            </a:r>
            <a:r>
              <a:rPr lang="it-IT" sz="2800" b="1" dirty="0" smtClean="0">
                <a:solidFill>
                  <a:schemeClr val="accent1">
                    <a:lumMod val="75000"/>
                  </a:schemeClr>
                </a:solidFill>
              </a:rPr>
              <a:t>in Veneto </a:t>
            </a:r>
            <a:endParaRPr lang="it-IT" sz="2800" b="1" dirty="0">
              <a:solidFill>
                <a:schemeClr val="accent1">
                  <a:lumMod val="75000"/>
                </a:schemeClr>
              </a:solidFill>
            </a:endParaRPr>
          </a:p>
        </p:txBody>
      </p:sp>
      <p:sp>
        <p:nvSpPr>
          <p:cNvPr id="3" name="CasellaDiTesto 2"/>
          <p:cNvSpPr txBox="1"/>
          <p:nvPr/>
        </p:nvSpPr>
        <p:spPr>
          <a:xfrm>
            <a:off x="1394704" y="5702496"/>
            <a:ext cx="6940618" cy="646331"/>
          </a:xfrm>
          <a:prstGeom prst="rect">
            <a:avLst/>
          </a:prstGeom>
          <a:noFill/>
        </p:spPr>
        <p:txBody>
          <a:bodyPr wrap="none" rtlCol="0">
            <a:spAutoFit/>
          </a:bodyPr>
          <a:lstStyle/>
          <a:p>
            <a:pPr marL="342900" indent="-342900">
              <a:buClr>
                <a:schemeClr val="accent2"/>
              </a:buClr>
              <a:buSzPct val="150000"/>
              <a:buFont typeface="Wingdings" panose="05000000000000000000" pitchFamily="2" charset="2"/>
              <a:buChar char="§"/>
            </a:pPr>
            <a:r>
              <a:rPr lang="it-IT" dirty="0" smtClean="0"/>
              <a:t>BGM + MDI: strisce, siringhe , aghi, lancette, reattivi</a:t>
            </a:r>
          </a:p>
          <a:p>
            <a:pPr marL="342900" indent="-342900">
              <a:buClr>
                <a:srgbClr val="5B9BD5"/>
              </a:buClr>
              <a:buSzPct val="150000"/>
              <a:buFont typeface="Wingdings" panose="05000000000000000000" pitchFamily="2" charset="2"/>
              <a:buChar char="§"/>
            </a:pPr>
            <a:r>
              <a:rPr lang="it-IT" dirty="0" smtClean="0"/>
              <a:t>ALTA TECNOLOGIA: FGM, CGM, microinfusori, materiale di consumo </a:t>
            </a:r>
            <a:endParaRPr lang="it-IT" dirty="0"/>
          </a:p>
        </p:txBody>
      </p:sp>
      <p:pic>
        <p:nvPicPr>
          <p:cNvPr id="6" name="Immagine 5"/>
          <p:cNvPicPr>
            <a:picLocks noChangeAspect="1"/>
          </p:cNvPicPr>
          <p:nvPr/>
        </p:nvPicPr>
        <p:blipFill>
          <a:blip r:embed="rId3"/>
          <a:stretch>
            <a:fillRect/>
          </a:stretch>
        </p:blipFill>
        <p:spPr>
          <a:xfrm>
            <a:off x="962525" y="1595292"/>
            <a:ext cx="7716253" cy="3920060"/>
          </a:xfrm>
          <a:prstGeom prst="rect">
            <a:avLst/>
          </a:prstGeom>
        </p:spPr>
      </p:pic>
      <p:sp>
        <p:nvSpPr>
          <p:cNvPr id="7" name="CasellaDiTesto 6"/>
          <p:cNvSpPr txBox="1"/>
          <p:nvPr/>
        </p:nvSpPr>
        <p:spPr>
          <a:xfrm>
            <a:off x="4292424" y="1802952"/>
            <a:ext cx="728084" cy="369332"/>
          </a:xfrm>
          <a:prstGeom prst="rect">
            <a:avLst/>
          </a:prstGeom>
          <a:noFill/>
        </p:spPr>
        <p:txBody>
          <a:bodyPr wrap="none" rtlCol="0">
            <a:spAutoFit/>
          </a:bodyPr>
          <a:lstStyle/>
          <a:p>
            <a:r>
              <a:rPr lang="it-IT" dirty="0" smtClean="0"/>
              <a:t>Spesa</a:t>
            </a:r>
            <a:endParaRPr lang="it-IT" dirty="0"/>
          </a:p>
        </p:txBody>
      </p:sp>
    </p:spTree>
    <p:extLst>
      <p:ext uri="{BB962C8B-B14F-4D97-AF65-F5344CB8AC3E}">
        <p14:creationId xmlns:p14="http://schemas.microsoft.com/office/powerpoint/2010/main" val="31046167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ttangolo 1"/>
          <p:cNvSpPr>
            <a:spLocks noChangeArrowheads="1"/>
          </p:cNvSpPr>
          <p:nvPr/>
        </p:nvSpPr>
        <p:spPr bwMode="auto">
          <a:xfrm>
            <a:off x="2075384" y="1834017"/>
            <a:ext cx="27169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it-IT" sz="1200" i="1" dirty="0">
                <a:solidFill>
                  <a:prstClr val="black"/>
                </a:solidFill>
              </a:rPr>
              <a:t>D.P.C.M. 12 gennaio 2017</a:t>
            </a:r>
          </a:p>
        </p:txBody>
      </p:sp>
      <p:pic>
        <p:nvPicPr>
          <p:cNvPr id="15370"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9833" y="2850897"/>
            <a:ext cx="1212279" cy="1566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1" name="Rettangolo 2"/>
          <p:cNvSpPr>
            <a:spLocks noChangeArrowheads="1"/>
          </p:cNvSpPr>
          <p:nvPr/>
        </p:nvSpPr>
        <p:spPr bwMode="auto">
          <a:xfrm>
            <a:off x="2444806" y="2186150"/>
            <a:ext cx="1944216" cy="461665"/>
          </a:xfrm>
          <a:prstGeom prst="rect">
            <a:avLst/>
          </a:prstGeom>
          <a:solidFill>
            <a:schemeClr val="bg1"/>
          </a:solidFill>
          <a:ln w="9525">
            <a:solidFill>
              <a:schemeClr val="accent1"/>
            </a:solidFill>
            <a:prstDash val="sysDot"/>
            <a:miter lim="800000"/>
            <a:headEnd/>
            <a:tailEnd/>
          </a:ln>
        </p:spPr>
        <p:txBody>
          <a:bodyPr wrap="square">
            <a:spAutoFit/>
          </a:bodyPr>
          <a:lstStyle/>
          <a:p>
            <a:pPr algn="ctr"/>
            <a:r>
              <a:rPr lang="it-IT" sz="1200" i="1" dirty="0">
                <a:solidFill>
                  <a:prstClr val="black"/>
                </a:solidFill>
              </a:rPr>
              <a:t>Allegato 3 </a:t>
            </a:r>
          </a:p>
          <a:p>
            <a:pPr algn="ctr"/>
            <a:r>
              <a:rPr lang="it-IT" sz="1200" i="1" dirty="0">
                <a:solidFill>
                  <a:prstClr val="black"/>
                </a:solidFill>
              </a:rPr>
              <a:t>al D.P.C.M. 12 gennaio 2017</a:t>
            </a:r>
          </a:p>
        </p:txBody>
      </p:sp>
      <p:pic>
        <p:nvPicPr>
          <p:cNvPr id="2" name="Immagine 1"/>
          <p:cNvPicPr>
            <a:picLocks noChangeAspect="1"/>
          </p:cNvPicPr>
          <p:nvPr/>
        </p:nvPicPr>
        <p:blipFill>
          <a:blip r:embed="rId4"/>
          <a:stretch>
            <a:fillRect/>
          </a:stretch>
        </p:blipFill>
        <p:spPr>
          <a:xfrm>
            <a:off x="365103" y="1398890"/>
            <a:ext cx="1974194" cy="4441934"/>
          </a:xfrm>
          <a:prstGeom prst="rect">
            <a:avLst/>
          </a:prstGeom>
        </p:spPr>
      </p:pic>
      <p:sp>
        <p:nvSpPr>
          <p:cNvPr id="14" name="Rettangolo 13"/>
          <p:cNvSpPr/>
          <p:nvPr/>
        </p:nvSpPr>
        <p:spPr>
          <a:xfrm>
            <a:off x="5560969" y="2210088"/>
            <a:ext cx="3273239" cy="1938992"/>
          </a:xfrm>
          <a:prstGeom prst="rect">
            <a:avLst/>
          </a:prstGeom>
        </p:spPr>
        <p:txBody>
          <a:bodyPr wrap="square">
            <a:spAutoFit/>
          </a:bodyPr>
          <a:lstStyle/>
          <a:p>
            <a:pPr marL="285750" indent="-285750">
              <a:buFont typeface="Arial" panose="020B0604020202020204" pitchFamily="34" charset="0"/>
              <a:buChar char="•"/>
            </a:pPr>
            <a:r>
              <a:rPr lang="it-IT" sz="2400" dirty="0" smtClean="0"/>
              <a:t>quale tecnologia ?</a:t>
            </a:r>
          </a:p>
          <a:p>
            <a:pPr marL="285750" indent="-285750">
              <a:buFont typeface="Arial" panose="020B0604020202020204" pitchFamily="34" charset="0"/>
              <a:buChar char="•"/>
            </a:pPr>
            <a:r>
              <a:rPr lang="it-IT" sz="2400" dirty="0" smtClean="0"/>
              <a:t>quale evidenza a supporto?</a:t>
            </a:r>
          </a:p>
          <a:p>
            <a:pPr marL="285750" indent="-285750">
              <a:buFont typeface="Arial" panose="020B0604020202020204" pitchFamily="34" charset="0"/>
              <a:buChar char="•"/>
            </a:pPr>
            <a:r>
              <a:rPr lang="it-IT" sz="2400" dirty="0"/>
              <a:t>su quali </a:t>
            </a:r>
            <a:r>
              <a:rPr lang="it-IT" sz="2400" dirty="0" smtClean="0"/>
              <a:t>pazienti?</a:t>
            </a:r>
          </a:p>
          <a:p>
            <a:pPr marL="285750" indent="-285750">
              <a:buFont typeface="Arial" panose="020B0604020202020204" pitchFamily="34" charset="0"/>
              <a:buChar char="•"/>
            </a:pPr>
            <a:r>
              <a:rPr lang="it-IT" sz="2400" dirty="0"/>
              <a:t>quale </a:t>
            </a:r>
            <a:r>
              <a:rPr lang="it-IT" sz="2400" dirty="0" smtClean="0"/>
              <a:t>sostenibilità?</a:t>
            </a:r>
          </a:p>
        </p:txBody>
      </p:sp>
      <p:cxnSp>
        <p:nvCxnSpPr>
          <p:cNvPr id="8" name="Connettore 1 7"/>
          <p:cNvCxnSpPr/>
          <p:nvPr/>
        </p:nvCxnSpPr>
        <p:spPr>
          <a:xfrm>
            <a:off x="4932040" y="1844824"/>
            <a:ext cx="0" cy="39960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Freccia a destra 10"/>
          <p:cNvSpPr/>
          <p:nvPr/>
        </p:nvSpPr>
        <p:spPr>
          <a:xfrm>
            <a:off x="2075384" y="2805619"/>
            <a:ext cx="485415" cy="3694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Rettangolo 10"/>
          <p:cNvSpPr>
            <a:spLocks noChangeArrowheads="1"/>
          </p:cNvSpPr>
          <p:nvPr/>
        </p:nvSpPr>
        <p:spPr bwMode="auto">
          <a:xfrm>
            <a:off x="3739988" y="4670902"/>
            <a:ext cx="2362250" cy="92333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it-IT" dirty="0">
                <a:solidFill>
                  <a:schemeClr val="tx2">
                    <a:lumMod val="60000"/>
                    <a:lumOff val="40000"/>
                  </a:schemeClr>
                </a:solidFill>
                <a:effectLst>
                  <a:outerShdw blurRad="38100" dist="38100" dir="2700000" algn="tl">
                    <a:srgbClr val="000000">
                      <a:alpha val="43137"/>
                    </a:srgbClr>
                  </a:outerShdw>
                </a:effectLst>
                <a:latin typeface="Arial" charset="0"/>
                <a:cs typeface="Arial" charset="0"/>
              </a:rPr>
              <a:t>Introduzione nuova tecnologia per i pazienti diabetici</a:t>
            </a:r>
          </a:p>
        </p:txBody>
      </p:sp>
      <p:sp>
        <p:nvSpPr>
          <p:cNvPr id="5" name="Rettangolo 4"/>
          <p:cNvSpPr/>
          <p:nvPr/>
        </p:nvSpPr>
        <p:spPr>
          <a:xfrm>
            <a:off x="5924727" y="1844824"/>
            <a:ext cx="2175147" cy="369332"/>
          </a:xfrm>
          <a:prstGeom prst="rect">
            <a:avLst/>
          </a:prstGeom>
        </p:spPr>
        <p:txBody>
          <a:bodyPr wrap="none">
            <a:spAutoFit/>
          </a:bodyPr>
          <a:lstStyle/>
          <a:p>
            <a:r>
              <a:rPr lang="it-IT" altLang="it-IT" b="1" i="1" dirty="0">
                <a:solidFill>
                  <a:srgbClr val="C00000"/>
                </a:solidFill>
              </a:rPr>
              <a:t>Supporto alla SCELTA</a:t>
            </a:r>
            <a:endParaRPr lang="it-IT" i="1" dirty="0"/>
          </a:p>
        </p:txBody>
      </p:sp>
      <p:sp>
        <p:nvSpPr>
          <p:cNvPr id="15" name="Rectangle 4"/>
          <p:cNvSpPr>
            <a:spLocks noGrp="1" noChangeArrowheads="1"/>
          </p:cNvSpPr>
          <p:nvPr>
            <p:ph type="title"/>
          </p:nvPr>
        </p:nvSpPr>
        <p:spPr>
          <a:xfrm>
            <a:off x="457200" y="260648"/>
            <a:ext cx="8229600" cy="492443"/>
          </a:xfrm>
          <a:extLst/>
        </p:spPr>
        <p:style>
          <a:lnRef idx="2">
            <a:schemeClr val="accent1"/>
          </a:lnRef>
          <a:fillRef idx="1">
            <a:schemeClr val="lt1"/>
          </a:fillRef>
          <a:effectRef idx="0">
            <a:schemeClr val="accent1"/>
          </a:effectRef>
          <a:fontRef idx="minor">
            <a:schemeClr val="dk1"/>
          </a:fontRef>
        </p:style>
        <p:txBody>
          <a:bodyPr>
            <a:spAutoFit/>
          </a:bodyPr>
          <a:lstStyle/>
          <a:p>
            <a:pPr marL="442913" indent="-442913" eaLnBrk="1" fontAlgn="auto" hangingPunct="1">
              <a:spcBef>
                <a:spcPts val="0"/>
              </a:spcBef>
              <a:spcAft>
                <a:spcPts val="0"/>
              </a:spcAft>
              <a:tabLst>
                <a:tab pos="228600" algn="l"/>
              </a:tabLst>
              <a:defRPr/>
            </a:pPr>
            <a:r>
              <a:rPr lang="it-IT" altLang="it-IT" sz="2600" b="1" kern="0" dirty="0" smtClean="0">
                <a:solidFill>
                  <a:schemeClr val="accent1"/>
                </a:solidFill>
                <a:latin typeface="Arial"/>
                <a:ea typeface="+mn-ea"/>
                <a:cs typeface="Arial"/>
              </a:rPr>
              <a:t>Attività Tavolo TT-AIR</a:t>
            </a:r>
            <a:r>
              <a:rPr lang="it-IT" altLang="it-IT" sz="2600" kern="0" dirty="0" smtClean="0">
                <a:solidFill>
                  <a:schemeClr val="accent1"/>
                </a:solidFill>
                <a:latin typeface="Arial"/>
                <a:ea typeface="+mn-ea"/>
                <a:cs typeface="Arial"/>
              </a:rPr>
              <a:t> </a:t>
            </a:r>
            <a:endParaRPr lang="it-IT" altLang="it-IT" sz="2600" kern="0" dirty="0">
              <a:solidFill>
                <a:schemeClr val="accent1"/>
              </a:solidFill>
              <a:latin typeface="Arial"/>
              <a:ea typeface="+mn-ea"/>
              <a:cs typeface="Arial"/>
            </a:endParaRPr>
          </a:p>
        </p:txBody>
      </p:sp>
      <p:sp>
        <p:nvSpPr>
          <p:cNvPr id="6" name="Freccia in giù 5"/>
          <p:cNvSpPr/>
          <p:nvPr/>
        </p:nvSpPr>
        <p:spPr>
          <a:xfrm>
            <a:off x="6712956" y="4529961"/>
            <a:ext cx="484632" cy="978408"/>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3552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Segnaposto contenuto 2"/>
          <p:cNvSpPr txBox="1">
            <a:spLocks/>
          </p:cNvSpPr>
          <p:nvPr/>
        </p:nvSpPr>
        <p:spPr bwMode="auto">
          <a:xfrm>
            <a:off x="239713" y="1124745"/>
            <a:ext cx="8623300"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a:defRPr sz="2000">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eaLnBrk="0" fontAlgn="base" hangingPunct="0">
              <a:spcAft>
                <a:spcPct val="0"/>
              </a:spcAft>
              <a:defRPr>
                <a:solidFill>
                  <a:schemeClr val="tx1"/>
                </a:solidFill>
                <a:latin typeface="Calibri" pitchFamily="34" charset="0"/>
                <a:ea typeface="MS PGothic" pitchFamily="34" charset="-128"/>
              </a:defRPr>
            </a:lvl6pPr>
            <a:lvl7pPr eaLnBrk="0" fontAlgn="base" hangingPunct="0">
              <a:spcAft>
                <a:spcPct val="0"/>
              </a:spcAft>
              <a:defRPr>
                <a:solidFill>
                  <a:schemeClr val="tx1"/>
                </a:solidFill>
                <a:latin typeface="Calibri" pitchFamily="34" charset="0"/>
                <a:ea typeface="MS PGothic" pitchFamily="34" charset="-128"/>
              </a:defRPr>
            </a:lvl7pPr>
            <a:lvl8pPr eaLnBrk="0" fontAlgn="base" hangingPunct="0">
              <a:spcAft>
                <a:spcPct val="0"/>
              </a:spcAft>
              <a:defRPr>
                <a:solidFill>
                  <a:schemeClr val="tx1"/>
                </a:solidFill>
                <a:latin typeface="Calibri" pitchFamily="34" charset="0"/>
                <a:ea typeface="MS PGothic" pitchFamily="34" charset="-128"/>
              </a:defRPr>
            </a:lvl8pPr>
            <a:lvl9pPr eaLnBrk="0" fontAlgn="base" hangingPunct="0">
              <a:spcAft>
                <a:spcPct val="0"/>
              </a:spcAft>
              <a:defRPr>
                <a:solidFill>
                  <a:schemeClr val="tx1"/>
                </a:solidFill>
                <a:latin typeface="Calibri" pitchFamily="34" charset="0"/>
                <a:ea typeface="MS PGothic" pitchFamily="34" charset="-128"/>
              </a:defRPr>
            </a:lvl9pPr>
          </a:lstStyle>
          <a:p>
            <a:pPr algn="just" eaLnBrk="1" hangingPunct="1">
              <a:lnSpc>
                <a:spcPct val="80000"/>
              </a:lnSpc>
              <a:spcBef>
                <a:spcPts val="1000"/>
              </a:spcBef>
              <a:buFont typeface="Arial" pitchFamily="34" charset="0"/>
              <a:buNone/>
            </a:pPr>
            <a:r>
              <a:rPr lang="it-IT" altLang="it-IT" sz="2400" dirty="0" smtClean="0">
                <a:solidFill>
                  <a:srgbClr val="000000"/>
                </a:solidFill>
              </a:rPr>
              <a:t>La Regione attraverso l’attività del tavolo tecnico regionale TTAIR diabete ha </a:t>
            </a:r>
            <a:r>
              <a:rPr lang="it-IT" altLang="it-IT" sz="2400" dirty="0">
                <a:solidFill>
                  <a:srgbClr val="000000"/>
                </a:solidFill>
              </a:rPr>
              <a:t>emanano </a:t>
            </a:r>
            <a:r>
              <a:rPr lang="it-IT" altLang="it-IT" sz="2400" dirty="0" smtClean="0">
                <a:solidFill>
                  <a:srgbClr val="000000"/>
                </a:solidFill>
              </a:rPr>
              <a:t>documenti di indirizzo che identifica i </a:t>
            </a:r>
            <a:r>
              <a:rPr lang="it-IT" sz="2400" b="1" dirty="0" smtClean="0"/>
              <a:t>criteri </a:t>
            </a:r>
            <a:r>
              <a:rPr lang="it-IT" sz="2400" b="1" dirty="0"/>
              <a:t>e modalità </a:t>
            </a:r>
            <a:r>
              <a:rPr lang="it-IT" sz="2400" b="1" dirty="0" smtClean="0"/>
              <a:t>per la prescrizione </a:t>
            </a:r>
            <a:r>
              <a:rPr lang="it-IT" sz="2400" b="1" dirty="0"/>
              <a:t>e dispensazione </a:t>
            </a:r>
            <a:r>
              <a:rPr lang="it-IT" sz="2400" b="1" dirty="0" smtClean="0"/>
              <a:t>di:</a:t>
            </a:r>
          </a:p>
        </p:txBody>
      </p:sp>
      <p:sp>
        <p:nvSpPr>
          <p:cNvPr id="3" name="Titolo 2"/>
          <p:cNvSpPr>
            <a:spLocks noGrp="1"/>
          </p:cNvSpPr>
          <p:nvPr>
            <p:ph type="title"/>
          </p:nvPr>
        </p:nvSpPr>
        <p:spPr>
          <a:xfrm>
            <a:off x="457200" y="274638"/>
            <a:ext cx="8229600" cy="706090"/>
          </a:xfrm>
        </p:spPr>
        <p:txBody>
          <a:bodyPr/>
          <a:lstStyle/>
          <a:p>
            <a:r>
              <a:rPr lang="it-IT" altLang="it-IT" b="1" dirty="0">
                <a:solidFill>
                  <a:srgbClr val="C00000"/>
                </a:solidFill>
              </a:rPr>
              <a:t>Supporto alla </a:t>
            </a:r>
            <a:r>
              <a:rPr lang="it-IT" altLang="it-IT" b="1" dirty="0" smtClean="0">
                <a:solidFill>
                  <a:srgbClr val="C00000"/>
                </a:solidFill>
              </a:rPr>
              <a:t>SCELTA</a:t>
            </a:r>
            <a:endParaRPr lang="it-IT" dirty="0"/>
          </a:p>
        </p:txBody>
      </p:sp>
      <p:graphicFrame>
        <p:nvGraphicFramePr>
          <p:cNvPr id="4" name="Tabella 3"/>
          <p:cNvGraphicFramePr>
            <a:graphicFrameLocks noGrp="1"/>
          </p:cNvGraphicFramePr>
          <p:nvPr>
            <p:extLst/>
          </p:nvPr>
        </p:nvGraphicFramePr>
        <p:xfrm>
          <a:off x="457199" y="2492894"/>
          <a:ext cx="8405814" cy="3600402"/>
        </p:xfrm>
        <a:graphic>
          <a:graphicData uri="http://schemas.openxmlformats.org/drawingml/2006/table">
            <a:tbl>
              <a:tblPr firstRow="1" bandRow="1">
                <a:tableStyleId>{3B4B98B0-60AC-42C2-AFA5-B58CD77FA1E5}</a:tableStyleId>
              </a:tblPr>
              <a:tblGrid>
                <a:gridCol w="1306489"/>
                <a:gridCol w="576064"/>
                <a:gridCol w="4140956"/>
                <a:gridCol w="2382305"/>
              </a:tblGrid>
              <a:tr h="165479">
                <a:tc>
                  <a:txBody>
                    <a:bodyPr/>
                    <a:lstStyle/>
                    <a:p>
                      <a:pPr>
                        <a:lnSpc>
                          <a:spcPct val="107000"/>
                        </a:lnSpc>
                        <a:spcAft>
                          <a:spcPts val="0"/>
                        </a:spcAft>
                      </a:pPr>
                      <a:endParaRPr lang="it-IT" sz="3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nSpc>
                          <a:spcPct val="107000"/>
                        </a:lnSpc>
                        <a:spcAft>
                          <a:spcPts val="0"/>
                        </a:spcAft>
                      </a:pPr>
                      <a:endParaRPr lang="it-IT" sz="3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l">
                        <a:lnSpc>
                          <a:spcPct val="80000"/>
                        </a:lnSpc>
                        <a:spcAft>
                          <a:spcPts val="0"/>
                        </a:spcAft>
                      </a:pPr>
                      <a:endParaRPr lang="it-IT" sz="300" dirty="0">
                        <a:effectLst/>
                        <a:latin typeface="Calibri" panose="020F0502020204030204" pitchFamily="34" charset="0"/>
                        <a:cs typeface="Times New Roman" panose="02020603050405020304" pitchFamily="18" charset="0"/>
                      </a:endParaRPr>
                    </a:p>
                  </a:txBody>
                  <a:tcPr anchor="ctr"/>
                </a:tc>
                <a:tc>
                  <a:txBody>
                    <a:bodyPr/>
                    <a:lstStyle/>
                    <a:p>
                      <a:pPr>
                        <a:lnSpc>
                          <a:spcPct val="107000"/>
                        </a:lnSpc>
                        <a:spcAft>
                          <a:spcPts val="0"/>
                        </a:spcAft>
                      </a:pPr>
                      <a:endParaRPr lang="it-IT" sz="300" b="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r>
              <a:tr h="779533">
                <a:tc>
                  <a:txBody>
                    <a:bodyPr/>
                    <a:lstStyle/>
                    <a:p>
                      <a:pPr>
                        <a:lnSpc>
                          <a:spcPct val="107000"/>
                        </a:lnSpc>
                        <a:spcAft>
                          <a:spcPts val="0"/>
                        </a:spcAft>
                      </a:pPr>
                      <a:r>
                        <a:rPr lang="it-IT" sz="1800" b="1" dirty="0">
                          <a:effectLst/>
                        </a:rPr>
                        <a:t>BMG+MDI</a:t>
                      </a:r>
                      <a:endParaRPr lang="it-IT"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nSpc>
                          <a:spcPct val="107000"/>
                        </a:lnSpc>
                        <a:spcAft>
                          <a:spcPts val="0"/>
                        </a:spcAft>
                      </a:pPr>
                      <a:endParaRPr lang="it-IT"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l">
                        <a:lnSpc>
                          <a:spcPct val="80000"/>
                        </a:lnSpc>
                        <a:spcAft>
                          <a:spcPts val="0"/>
                        </a:spcAft>
                      </a:pPr>
                      <a:r>
                        <a:rPr lang="it-IT" sz="1800" kern="1200" dirty="0">
                          <a:effectLst/>
                        </a:rPr>
                        <a:t>dispositivi per l'autocontrollo e l'autogestione del diabete mellito </a:t>
                      </a:r>
                      <a:endParaRPr lang="it-IT" sz="1800" dirty="0">
                        <a:effectLst/>
                        <a:latin typeface="Calibri" panose="020F0502020204030204" pitchFamily="34" charset="0"/>
                        <a:cs typeface="Times New Roman" panose="02020603050405020304" pitchFamily="18" charset="0"/>
                      </a:endParaRPr>
                    </a:p>
                  </a:txBody>
                  <a:tcPr anchor="ctr"/>
                </a:tc>
                <a:tc>
                  <a:txBody>
                    <a:bodyPr/>
                    <a:lstStyle/>
                    <a:p>
                      <a:pPr>
                        <a:lnSpc>
                          <a:spcPct val="107000"/>
                        </a:lnSpc>
                        <a:spcAft>
                          <a:spcPts val="0"/>
                        </a:spcAft>
                      </a:pPr>
                      <a:r>
                        <a:rPr lang="it-IT" sz="1800" b="0" kern="1200" dirty="0">
                          <a:effectLst/>
                        </a:rPr>
                        <a:t>Decreto </a:t>
                      </a:r>
                      <a:r>
                        <a:rPr lang="it-IT" sz="1800" b="0" u="sng" kern="1200" dirty="0">
                          <a:effectLst/>
                        </a:rPr>
                        <a:t>110 del 14.10.2021</a:t>
                      </a:r>
                      <a:endParaRPr lang="it-IT" sz="1800" b="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r>
              <a:tr h="999743">
                <a:tc>
                  <a:txBody>
                    <a:bodyPr/>
                    <a:lstStyle/>
                    <a:p>
                      <a:pPr>
                        <a:lnSpc>
                          <a:spcPct val="107000"/>
                        </a:lnSpc>
                        <a:spcAft>
                          <a:spcPts val="0"/>
                        </a:spcAft>
                      </a:pPr>
                      <a:r>
                        <a:rPr lang="it-IT" sz="1800" b="1" dirty="0">
                          <a:effectLst/>
                        </a:rPr>
                        <a:t>CGM+MDI</a:t>
                      </a:r>
                      <a:endParaRPr lang="it-IT"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nSpc>
                          <a:spcPct val="107000"/>
                        </a:lnSpc>
                        <a:spcAft>
                          <a:spcPts val="0"/>
                        </a:spcAft>
                      </a:pPr>
                      <a:endParaRPr lang="it-IT"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l">
                        <a:lnSpc>
                          <a:spcPct val="80000"/>
                        </a:lnSpc>
                        <a:spcAft>
                          <a:spcPts val="0"/>
                        </a:spcAft>
                      </a:pPr>
                      <a:r>
                        <a:rPr lang="it-IT" sz="1800" kern="1200" dirty="0">
                          <a:effectLst/>
                        </a:rPr>
                        <a:t>sistemi per il monitoraggio continuo della glicemia  - sistemi </a:t>
                      </a:r>
                      <a:r>
                        <a:rPr lang="it-IT" sz="1800" kern="1200" dirty="0" smtClean="0">
                          <a:effectLst/>
                        </a:rPr>
                        <a:t>CGM </a:t>
                      </a:r>
                      <a:r>
                        <a:rPr lang="it-IT" sz="1800" i="1" kern="1200" dirty="0" smtClean="0">
                          <a:effectLst/>
                        </a:rPr>
                        <a:t>stand alone </a:t>
                      </a:r>
                      <a:endParaRPr lang="it-IT" sz="1800" i="1" dirty="0">
                        <a:effectLst/>
                        <a:latin typeface="Calibri" panose="020F0502020204030204" pitchFamily="34" charset="0"/>
                        <a:cs typeface="Times New Roman" panose="02020603050405020304" pitchFamily="18" charset="0"/>
                      </a:endParaRPr>
                    </a:p>
                  </a:txBody>
                  <a:tcPr anchor="ctr"/>
                </a:tc>
                <a:tc>
                  <a:txBody>
                    <a:bodyPr/>
                    <a:lstStyle/>
                    <a:p>
                      <a:pPr>
                        <a:lnSpc>
                          <a:spcPct val="107000"/>
                        </a:lnSpc>
                        <a:spcAft>
                          <a:spcPts val="0"/>
                        </a:spcAft>
                      </a:pPr>
                      <a:r>
                        <a:rPr lang="es-ES" sz="1800" kern="1200" dirty="0">
                          <a:effectLst/>
                        </a:rPr>
                        <a:t>Decreto </a:t>
                      </a:r>
                      <a:r>
                        <a:rPr lang="es-ES" sz="1800" u="sng" kern="1200" dirty="0">
                          <a:effectLst/>
                        </a:rPr>
                        <a:t>98 del 10.08.2018</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r>
              <a:tr h="876114">
                <a:tc>
                  <a:txBody>
                    <a:bodyPr/>
                    <a:lstStyle/>
                    <a:p>
                      <a:pPr>
                        <a:lnSpc>
                          <a:spcPct val="107000"/>
                        </a:lnSpc>
                        <a:spcAft>
                          <a:spcPts val="0"/>
                        </a:spcAft>
                      </a:pPr>
                      <a:r>
                        <a:rPr lang="it-IT" sz="1800" b="1" dirty="0">
                          <a:effectLst/>
                        </a:rPr>
                        <a:t>FGM</a:t>
                      </a:r>
                      <a:endParaRPr lang="it-IT"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nSpc>
                          <a:spcPct val="107000"/>
                        </a:lnSpc>
                        <a:spcAft>
                          <a:spcPts val="0"/>
                        </a:spcAft>
                      </a:pPr>
                      <a:endParaRPr lang="it-IT"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l">
                        <a:lnSpc>
                          <a:spcPct val="80000"/>
                        </a:lnSpc>
                        <a:spcAft>
                          <a:spcPts val="0"/>
                        </a:spcAft>
                      </a:pPr>
                      <a:r>
                        <a:rPr lang="it-IT" sz="1800" kern="1200" dirty="0">
                          <a:effectLst/>
                        </a:rPr>
                        <a:t>dispositivi di automonitoraggio della glicemia che adottano il sistema FGM -FLASH GLUCOSE MONITORING </a:t>
                      </a:r>
                      <a:endParaRPr lang="it-IT" sz="1800" dirty="0">
                        <a:effectLst/>
                        <a:latin typeface="Calibri" panose="020F0502020204030204" pitchFamily="34" charset="0"/>
                        <a:cs typeface="Times New Roman" panose="02020603050405020304" pitchFamily="18" charset="0"/>
                      </a:endParaRPr>
                    </a:p>
                  </a:txBody>
                  <a:tcPr anchor="ctr"/>
                </a:tc>
                <a:tc>
                  <a:txBody>
                    <a:bodyPr/>
                    <a:lstStyle/>
                    <a:p>
                      <a:pPr>
                        <a:lnSpc>
                          <a:spcPct val="107000"/>
                        </a:lnSpc>
                        <a:spcAft>
                          <a:spcPts val="0"/>
                        </a:spcAft>
                      </a:pPr>
                      <a:r>
                        <a:rPr lang="it-IT" sz="1800" kern="1200" dirty="0">
                          <a:effectLst/>
                        </a:rPr>
                        <a:t>DGR </a:t>
                      </a:r>
                      <a:r>
                        <a:rPr lang="it-IT" sz="1800" u="sng" kern="1200" dirty="0">
                          <a:effectLst/>
                        </a:rPr>
                        <a:t>547 del 28.04.2017</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r>
              <a:tr h="779533">
                <a:tc>
                  <a:txBody>
                    <a:bodyPr/>
                    <a:lstStyle/>
                    <a:p>
                      <a:pPr>
                        <a:lnSpc>
                          <a:spcPct val="107000"/>
                        </a:lnSpc>
                        <a:spcAft>
                          <a:spcPts val="0"/>
                        </a:spcAft>
                      </a:pPr>
                      <a:r>
                        <a:rPr lang="it-IT" sz="1800" b="1" dirty="0">
                          <a:effectLst/>
                        </a:rPr>
                        <a:t>CSII+CGM</a:t>
                      </a:r>
                      <a:endParaRPr lang="it-IT"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nSpc>
                          <a:spcPct val="107000"/>
                        </a:lnSpc>
                        <a:spcAft>
                          <a:spcPts val="0"/>
                        </a:spcAft>
                      </a:pPr>
                      <a:endParaRPr lang="it-IT"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l">
                        <a:lnSpc>
                          <a:spcPct val="80000"/>
                        </a:lnSpc>
                        <a:spcAft>
                          <a:spcPts val="0"/>
                        </a:spcAft>
                      </a:pPr>
                      <a:r>
                        <a:rPr lang="it-IT" sz="1800" kern="1200" dirty="0">
                          <a:effectLst/>
                        </a:rPr>
                        <a:t>Terapia insulinica con microinfusori </a:t>
                      </a:r>
                      <a:endParaRPr lang="it-IT" sz="1800" dirty="0">
                        <a:effectLst/>
                        <a:latin typeface="Calibri" panose="020F0502020204030204" pitchFamily="34" charset="0"/>
                        <a:cs typeface="Times New Roman" panose="02020603050405020304" pitchFamily="18" charset="0"/>
                      </a:endParaRPr>
                    </a:p>
                  </a:txBody>
                  <a:tcPr anchor="ctr"/>
                </a:tc>
                <a:tc>
                  <a:txBody>
                    <a:bodyPr/>
                    <a:lstStyle/>
                    <a:p>
                      <a:pPr>
                        <a:lnSpc>
                          <a:spcPct val="107000"/>
                        </a:lnSpc>
                        <a:spcAft>
                          <a:spcPts val="0"/>
                        </a:spcAft>
                      </a:pPr>
                      <a:r>
                        <a:rPr lang="es-ES" sz="1800" kern="1200" dirty="0">
                          <a:effectLst/>
                        </a:rPr>
                        <a:t>Decreto </a:t>
                      </a:r>
                      <a:r>
                        <a:rPr lang="it-IT" sz="1800" u="sng" kern="1200" dirty="0">
                          <a:effectLst/>
                        </a:rPr>
                        <a:t>40 del 28.04.2016</a:t>
                      </a:r>
                      <a:endParaRPr lang="it-IT" sz="1800" u="sng"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r>
            </a:tbl>
          </a:graphicData>
        </a:graphic>
      </p:graphicFrame>
      <p:pic>
        <p:nvPicPr>
          <p:cNvPr id="9" name="Picture 10" descr="Diapositiva 1"/>
          <p:cNvPicPr>
            <a:picLocks noChangeAspect="1" noChangeArrowheads="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0" b="100000" l="0" r="98394">
                        <a14:backgroundMark x1="67470" y1="24138" x2="67470" y2="24138"/>
                        <a14:backgroundMark x1="77108" y1="74384" x2="77108" y2="74384"/>
                        <a14:backgroundMark x1="81124" y1="31527" x2="81124" y2="31527"/>
                        <a14:backgroundMark x1="82731" y1="9852" x2="82731" y2="9852"/>
                        <a14:backgroundMark x1="67068" y1="14778" x2="67068" y2="14778"/>
                        <a14:backgroundMark x1="67068" y1="14778" x2="79920" y2="62069"/>
                        <a14:backgroundMark x1="83133" y1="14778" x2="53815" y2="99507"/>
                        <a14:backgroundMark x1="4418" y1="4433" x2="4418" y2="4433"/>
                      </a14:backgroundRemoval>
                    </a14:imgEffect>
                  </a14:imgLayer>
                </a14:imgProps>
              </a:ext>
              <a:ext uri="{28A0092B-C50C-407E-A947-70E740481C1C}">
                <a14:useLocalDpi xmlns:a14="http://schemas.microsoft.com/office/drawing/2010/main" val="0"/>
              </a:ext>
            </a:extLst>
          </a:blip>
          <a:srcRect/>
          <a:stretch>
            <a:fillRect/>
          </a:stretch>
        </p:blipFill>
        <p:spPr bwMode="auto">
          <a:xfrm>
            <a:off x="1702113" y="4547197"/>
            <a:ext cx="792088" cy="645759"/>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p:cNvPicPr>
            <a:picLocks noChangeAspect="1"/>
          </p:cNvPicPr>
          <p:nvPr/>
        </p:nvPicPr>
        <p:blipFill>
          <a:blip r:embed="rId5"/>
          <a:stretch>
            <a:fillRect/>
          </a:stretch>
        </p:blipFill>
        <p:spPr>
          <a:xfrm>
            <a:off x="1811257" y="3667226"/>
            <a:ext cx="600503" cy="553862"/>
          </a:xfrm>
          <a:prstGeom prst="rect">
            <a:avLst/>
          </a:prstGeom>
        </p:spPr>
      </p:pic>
      <p:pic>
        <p:nvPicPr>
          <p:cNvPr id="10" name="Immagine 9"/>
          <p:cNvPicPr>
            <a:picLocks noChangeAspect="1"/>
          </p:cNvPicPr>
          <p:nvPr/>
        </p:nvPicPr>
        <p:blipFill>
          <a:blip r:embed="rId6"/>
          <a:stretch>
            <a:fillRect/>
          </a:stretch>
        </p:blipFill>
        <p:spPr>
          <a:xfrm>
            <a:off x="1687679" y="5437631"/>
            <a:ext cx="748764" cy="563884"/>
          </a:xfrm>
          <a:prstGeom prst="rect">
            <a:avLst/>
          </a:prstGeom>
        </p:spPr>
      </p:pic>
      <p:pic>
        <p:nvPicPr>
          <p:cNvPr id="11" name="Picture 2" descr="GLUCOMETRO GLM-76 – Lume Import Srl"/>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360" b="95074" l="1210" r="97984">
                        <a14:foregroundMark x1="16935" y1="79310" x2="16935" y2="79310"/>
                        <a14:foregroundMark x1="21371" y1="80788" x2="1210" y2="85714"/>
                        <a14:foregroundMark x1="32661" y1="78325" x2="18548" y2="90148"/>
                        <a14:foregroundMark x1="16532" y1="86700" x2="1613" y2="95074"/>
                        <a14:foregroundMark x1="54032" y1="36946" x2="54032" y2="36946"/>
                        <a14:foregroundMark x1="69758" y1="30049" x2="54032" y2="53202"/>
                      </a14:backgroundRemoval>
                    </a14:imgEffect>
                  </a14:imgLayer>
                </a14:imgProps>
              </a:ext>
              <a:ext uri="{28A0092B-C50C-407E-A947-70E740481C1C}">
                <a14:useLocalDpi xmlns:a14="http://schemas.microsoft.com/office/drawing/2010/main" val="0"/>
              </a:ext>
            </a:extLst>
          </a:blip>
          <a:srcRect/>
          <a:stretch>
            <a:fillRect/>
          </a:stretch>
        </p:blipFill>
        <p:spPr bwMode="auto">
          <a:xfrm>
            <a:off x="1665249" y="2703126"/>
            <a:ext cx="665340" cy="54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9103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Segnaposto contenuto 2"/>
          <p:cNvSpPr txBox="1">
            <a:spLocks/>
          </p:cNvSpPr>
          <p:nvPr/>
        </p:nvSpPr>
        <p:spPr bwMode="auto">
          <a:xfrm>
            <a:off x="1763688" y="1243640"/>
            <a:ext cx="86233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a:defRPr sz="2000">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eaLnBrk="0" fontAlgn="base" hangingPunct="0">
              <a:spcAft>
                <a:spcPct val="0"/>
              </a:spcAft>
              <a:defRPr>
                <a:solidFill>
                  <a:schemeClr val="tx1"/>
                </a:solidFill>
                <a:latin typeface="Calibri" pitchFamily="34" charset="0"/>
                <a:ea typeface="MS PGothic" pitchFamily="34" charset="-128"/>
              </a:defRPr>
            </a:lvl6pPr>
            <a:lvl7pPr eaLnBrk="0" fontAlgn="base" hangingPunct="0">
              <a:spcAft>
                <a:spcPct val="0"/>
              </a:spcAft>
              <a:defRPr>
                <a:solidFill>
                  <a:schemeClr val="tx1"/>
                </a:solidFill>
                <a:latin typeface="Calibri" pitchFamily="34" charset="0"/>
                <a:ea typeface="MS PGothic" pitchFamily="34" charset="-128"/>
              </a:defRPr>
            </a:lvl7pPr>
            <a:lvl8pPr eaLnBrk="0" fontAlgn="base" hangingPunct="0">
              <a:spcAft>
                <a:spcPct val="0"/>
              </a:spcAft>
              <a:defRPr>
                <a:solidFill>
                  <a:schemeClr val="tx1"/>
                </a:solidFill>
                <a:latin typeface="Calibri" pitchFamily="34" charset="0"/>
                <a:ea typeface="MS PGothic" pitchFamily="34" charset="-128"/>
              </a:defRPr>
            </a:lvl8pPr>
            <a:lvl9pPr eaLnBrk="0" fontAlgn="base" hangingPunct="0">
              <a:spcAft>
                <a:spcPct val="0"/>
              </a:spcAft>
              <a:defRPr>
                <a:solidFill>
                  <a:schemeClr val="tx1"/>
                </a:solidFill>
                <a:latin typeface="Calibri" pitchFamily="34" charset="0"/>
                <a:ea typeface="MS PGothic" pitchFamily="34" charset="-128"/>
              </a:defRPr>
            </a:lvl9pPr>
          </a:lstStyle>
          <a:p>
            <a:pPr algn="just">
              <a:lnSpc>
                <a:spcPct val="80000"/>
              </a:lnSpc>
              <a:spcBef>
                <a:spcPts val="1000"/>
              </a:spcBef>
            </a:pPr>
            <a:r>
              <a:rPr lang="it-IT" sz="2400" u="sng" dirty="0"/>
              <a:t>(Decreto n. 110 del 14 ottobre </a:t>
            </a:r>
            <a:r>
              <a:rPr lang="it-IT" sz="2400" u="sng" dirty="0" smtClean="0"/>
              <a:t>2021</a:t>
            </a:r>
            <a:r>
              <a:rPr lang="it-IT" sz="2400" dirty="0" smtClean="0"/>
              <a:t>)</a:t>
            </a:r>
          </a:p>
        </p:txBody>
      </p:sp>
      <p:sp>
        <p:nvSpPr>
          <p:cNvPr id="3" name="Titolo 2"/>
          <p:cNvSpPr>
            <a:spLocks noGrp="1"/>
          </p:cNvSpPr>
          <p:nvPr>
            <p:ph type="title"/>
          </p:nvPr>
        </p:nvSpPr>
        <p:spPr>
          <a:xfrm>
            <a:off x="0" y="274638"/>
            <a:ext cx="8686800" cy="706090"/>
          </a:xfrm>
        </p:spPr>
        <p:txBody>
          <a:bodyPr>
            <a:normAutofit fontScale="90000"/>
          </a:bodyPr>
          <a:lstStyle/>
          <a:p>
            <a:r>
              <a:rPr lang="it-IT" sz="2600" b="1" dirty="0">
                <a:solidFill>
                  <a:schemeClr val="accent1">
                    <a:lumMod val="75000"/>
                  </a:schemeClr>
                </a:solidFill>
                <a:latin typeface="+mn-lt"/>
                <a:ea typeface="+mn-ea"/>
                <a:cs typeface="+mn-cs"/>
              </a:rPr>
              <a:t>Criteri e modalità di prescrizione e dispensazione dei dispositivi per l'autocontrollo e l'autogestione del </a:t>
            </a:r>
            <a:r>
              <a:rPr lang="it-IT" sz="2600" b="1" dirty="0" smtClean="0">
                <a:solidFill>
                  <a:schemeClr val="accent1">
                    <a:lumMod val="75000"/>
                  </a:schemeClr>
                </a:solidFill>
                <a:latin typeface="+mn-lt"/>
                <a:ea typeface="+mn-ea"/>
                <a:cs typeface="+mn-cs"/>
              </a:rPr>
              <a:t>diabete</a:t>
            </a:r>
            <a:endParaRPr lang="it-IT" sz="2600" b="1" dirty="0">
              <a:solidFill>
                <a:schemeClr val="accent1">
                  <a:lumMod val="75000"/>
                </a:schemeClr>
              </a:solidFill>
              <a:latin typeface="+mn-lt"/>
              <a:ea typeface="+mn-ea"/>
              <a:cs typeface="+mn-cs"/>
            </a:endParaRPr>
          </a:p>
        </p:txBody>
      </p:sp>
      <p:pic>
        <p:nvPicPr>
          <p:cNvPr id="5" name="Immagine 4"/>
          <p:cNvPicPr>
            <a:picLocks noChangeAspect="1"/>
          </p:cNvPicPr>
          <p:nvPr/>
        </p:nvPicPr>
        <p:blipFill>
          <a:blip r:embed="rId3"/>
          <a:stretch>
            <a:fillRect/>
          </a:stretch>
        </p:blipFill>
        <p:spPr>
          <a:xfrm>
            <a:off x="1763688" y="1844824"/>
            <a:ext cx="6203031" cy="4375126"/>
          </a:xfrm>
          <a:prstGeom prst="rect">
            <a:avLst/>
          </a:prstGeom>
        </p:spPr>
      </p:pic>
      <p:pic>
        <p:nvPicPr>
          <p:cNvPr id="6" name="Picture 2" descr="GLUCOMETRO GLM-76 – Lume Import Srl"/>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360" b="95074" l="1210" r="97984">
                        <a14:foregroundMark x1="16935" y1="79310" x2="16935" y2="79310"/>
                        <a14:foregroundMark x1="21371" y1="80788" x2="1210" y2="85714"/>
                        <a14:foregroundMark x1="32661" y1="78325" x2="18548" y2="90148"/>
                        <a14:foregroundMark x1="16532" y1="86700" x2="1613" y2="95074"/>
                        <a14:foregroundMark x1="54032" y1="36946" x2="54032" y2="36946"/>
                        <a14:foregroundMark x1="69758" y1="30049" x2="54032" y2="53202"/>
                      </a14:backgroundRemoval>
                    </a14:imgEffect>
                  </a14:imgLayer>
                </a14:imgProps>
              </a:ext>
              <a:ext uri="{28A0092B-C50C-407E-A947-70E740481C1C}">
                <a14:useLocalDpi xmlns:a14="http://schemas.microsoft.com/office/drawing/2010/main" val="0"/>
              </a:ext>
            </a:extLst>
          </a:blip>
          <a:srcRect/>
          <a:stretch>
            <a:fillRect/>
          </a:stretch>
        </p:blipFill>
        <p:spPr bwMode="auto">
          <a:xfrm>
            <a:off x="7014699" y="1005525"/>
            <a:ext cx="1025351" cy="839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9652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a:blip r:embed="rId3">
            <a:duotone>
              <a:schemeClr val="accent1">
                <a:shade val="45000"/>
                <a:satMod val="135000"/>
              </a:schemeClr>
              <a:prstClr val="white"/>
            </a:duotone>
          </a:blip>
          <a:stretch>
            <a:fillRect/>
          </a:stretch>
        </p:blipFill>
        <p:spPr>
          <a:xfrm>
            <a:off x="323528" y="1302354"/>
            <a:ext cx="5139292" cy="4639708"/>
          </a:xfrm>
          <a:prstGeom prst="rect">
            <a:avLst/>
          </a:prstGeom>
        </p:spPr>
      </p:pic>
      <p:sp>
        <p:nvSpPr>
          <p:cNvPr id="8" name="Rettangolo 7"/>
          <p:cNvSpPr/>
          <p:nvPr/>
        </p:nvSpPr>
        <p:spPr>
          <a:xfrm>
            <a:off x="0" y="102025"/>
            <a:ext cx="9144000" cy="1200329"/>
          </a:xfrm>
          <a:prstGeom prst="rect">
            <a:avLst/>
          </a:prstGeom>
        </p:spPr>
        <p:txBody>
          <a:bodyPr wrap="square">
            <a:spAutoFit/>
          </a:bodyPr>
          <a:lstStyle/>
          <a:p>
            <a:pPr algn="ctr"/>
            <a:r>
              <a:rPr lang="it-IT" sz="3600" b="1" dirty="0">
                <a:solidFill>
                  <a:srgbClr val="002060"/>
                </a:solidFill>
              </a:rPr>
              <a:t>Costi assistenziali </a:t>
            </a:r>
            <a:r>
              <a:rPr lang="it-IT" sz="3600" b="1" dirty="0" smtClean="0">
                <a:solidFill>
                  <a:srgbClr val="002060"/>
                </a:solidFill>
              </a:rPr>
              <a:t>del paziente diabetico</a:t>
            </a:r>
            <a:r>
              <a:rPr lang="it-IT" sz="3600" b="1" dirty="0">
                <a:solidFill>
                  <a:srgbClr val="002060"/>
                </a:solidFill>
              </a:rPr>
              <a:t/>
            </a:r>
            <a:br>
              <a:rPr lang="it-IT" sz="3600" b="1" dirty="0">
                <a:solidFill>
                  <a:srgbClr val="002060"/>
                </a:solidFill>
              </a:rPr>
            </a:br>
            <a:r>
              <a:rPr lang="it-IT" sz="3600" b="1" dirty="0">
                <a:solidFill>
                  <a:srgbClr val="002060"/>
                </a:solidFill>
              </a:rPr>
              <a:t>Regione </a:t>
            </a:r>
            <a:r>
              <a:rPr lang="it-IT" sz="3600" b="1" dirty="0" smtClean="0">
                <a:solidFill>
                  <a:srgbClr val="002060"/>
                </a:solidFill>
              </a:rPr>
              <a:t>del Veneto</a:t>
            </a:r>
            <a:endParaRPr lang="it-IT" sz="3600" b="1" dirty="0">
              <a:solidFill>
                <a:srgbClr val="002060"/>
              </a:solidFill>
            </a:endParaRPr>
          </a:p>
        </p:txBody>
      </p:sp>
      <p:sp>
        <p:nvSpPr>
          <p:cNvPr id="9" name="Text Box 12"/>
          <p:cNvSpPr txBox="1">
            <a:spLocks noChangeArrowheads="1"/>
          </p:cNvSpPr>
          <p:nvPr/>
        </p:nvSpPr>
        <p:spPr bwMode="auto">
          <a:xfrm>
            <a:off x="-2" y="6123917"/>
            <a:ext cx="4572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1200" dirty="0" smtClean="0">
                <a:latin typeface="+mn-lt"/>
                <a:ea typeface="MS PGothic" pitchFamily="34" charset="-128"/>
              </a:rPr>
              <a:t>Fonte: SDO, SPS, Convenzionata, Diretta, DPC e Ospedaliera, 2016</a:t>
            </a:r>
          </a:p>
        </p:txBody>
      </p:sp>
      <p:sp>
        <p:nvSpPr>
          <p:cNvPr id="10" name="CasellaDiTesto 9"/>
          <p:cNvSpPr txBox="1"/>
          <p:nvPr/>
        </p:nvSpPr>
        <p:spPr>
          <a:xfrm>
            <a:off x="222375" y="5480397"/>
            <a:ext cx="5141713" cy="400110"/>
          </a:xfrm>
          <a:prstGeom prst="rect">
            <a:avLst/>
          </a:prstGeom>
          <a:noFill/>
        </p:spPr>
        <p:txBody>
          <a:bodyPr wrap="square" rtlCol="0">
            <a:spAutoFit/>
          </a:bodyPr>
          <a:lstStyle/>
          <a:p>
            <a:pPr algn="ctr"/>
            <a:r>
              <a:rPr lang="it-IT" sz="2000" b="1" dirty="0">
                <a:solidFill>
                  <a:srgbClr val="002060"/>
                </a:solidFill>
              </a:rPr>
              <a:t>Totale: circa </a:t>
            </a:r>
            <a:r>
              <a:rPr lang="it-IT" sz="2000" b="1" dirty="0" smtClean="0">
                <a:solidFill>
                  <a:srgbClr val="002060"/>
                </a:solidFill>
              </a:rPr>
              <a:t>800 </a:t>
            </a:r>
            <a:r>
              <a:rPr lang="it-IT" sz="2000" b="1" dirty="0">
                <a:solidFill>
                  <a:srgbClr val="002060"/>
                </a:solidFill>
              </a:rPr>
              <a:t>milioni di €</a:t>
            </a:r>
          </a:p>
        </p:txBody>
      </p:sp>
      <p:cxnSp>
        <p:nvCxnSpPr>
          <p:cNvPr id="3" name="Connettore 1 2"/>
          <p:cNvCxnSpPr/>
          <p:nvPr/>
        </p:nvCxnSpPr>
        <p:spPr>
          <a:xfrm>
            <a:off x="3590612" y="1700808"/>
            <a:ext cx="266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3923926" y="5085184"/>
            <a:ext cx="2448274"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6137677" y="1844824"/>
            <a:ext cx="2826811" cy="2970044"/>
          </a:xfrm>
          <a:prstGeom prst="rect">
            <a:avLst/>
          </a:prstGeom>
        </p:spPr>
        <p:txBody>
          <a:bodyPr wrap="square">
            <a:spAutoFit/>
          </a:bodyPr>
          <a:lstStyle/>
          <a:p>
            <a:pPr marL="285750" indent="-285750">
              <a:buFont typeface="Wingdings" panose="05000000000000000000" pitchFamily="2" charset="2"/>
              <a:buChar char="§"/>
            </a:pPr>
            <a:r>
              <a:rPr lang="it-IT" sz="1700" dirty="0" smtClean="0"/>
              <a:t>La spesa </a:t>
            </a:r>
            <a:r>
              <a:rPr lang="it-IT" sz="1700" dirty="0"/>
              <a:t>è generata per </a:t>
            </a:r>
            <a:r>
              <a:rPr lang="it-IT" sz="1700" dirty="0" smtClean="0"/>
              <a:t>circa i </a:t>
            </a:r>
            <a:r>
              <a:rPr lang="it-IT" sz="1700" dirty="0"/>
              <a:t>2/3 dai </a:t>
            </a:r>
            <a:r>
              <a:rPr lang="it-IT" sz="1700" dirty="0" smtClean="0"/>
              <a:t>ricoveri e visite specialistiche da complicanze</a:t>
            </a:r>
          </a:p>
          <a:p>
            <a:pPr marL="285750" indent="-285750">
              <a:buFont typeface="Wingdings" panose="05000000000000000000" pitchFamily="2" charset="2"/>
              <a:buChar char="§"/>
            </a:pPr>
            <a:r>
              <a:rPr lang="it-IT" sz="1700" dirty="0" smtClean="0"/>
              <a:t>per circa 1/3 </a:t>
            </a:r>
            <a:r>
              <a:rPr lang="it-IT" sz="1700" dirty="0"/>
              <a:t>da farmaci destinati alle </a:t>
            </a:r>
            <a:r>
              <a:rPr lang="it-IT" sz="1700" dirty="0" err="1"/>
              <a:t>comorbidità</a:t>
            </a:r>
            <a:r>
              <a:rPr lang="it-IT" sz="1700" dirty="0"/>
              <a:t> e/o alle </a:t>
            </a:r>
            <a:r>
              <a:rPr lang="it-IT" sz="1700" dirty="0" smtClean="0"/>
              <a:t>complicanze, da </a:t>
            </a:r>
            <a:r>
              <a:rPr lang="it-IT" sz="1700" dirty="0"/>
              <a:t>farmaci antidiabetici e </a:t>
            </a:r>
            <a:r>
              <a:rPr lang="it-IT" sz="1700" dirty="0" smtClean="0"/>
              <a:t>dai </a:t>
            </a:r>
            <a:r>
              <a:rPr lang="it-IT" sz="1700" dirty="0"/>
              <a:t>dispositivi per l'autocontrollo e l'autogestione domiciliare</a:t>
            </a:r>
          </a:p>
        </p:txBody>
      </p:sp>
    </p:spTree>
    <p:extLst>
      <p:ext uri="{BB962C8B-B14F-4D97-AF65-F5344CB8AC3E}">
        <p14:creationId xmlns:p14="http://schemas.microsoft.com/office/powerpoint/2010/main" val="314199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magine 33"/>
          <p:cNvPicPr>
            <a:picLocks noChangeAspect="1"/>
          </p:cNvPicPr>
          <p:nvPr/>
        </p:nvPicPr>
        <p:blipFill>
          <a:blip r:embed="rId3">
            <a:biLevel thresh="75000"/>
          </a:blip>
          <a:stretch>
            <a:fillRect/>
          </a:stretch>
        </p:blipFill>
        <p:spPr>
          <a:xfrm>
            <a:off x="251521" y="1247366"/>
            <a:ext cx="1071338" cy="807404"/>
          </a:xfrm>
          <a:prstGeom prst="rect">
            <a:avLst/>
          </a:prstGeom>
        </p:spPr>
      </p:pic>
      <p:pic>
        <p:nvPicPr>
          <p:cNvPr id="36" name="Immagine 35"/>
          <p:cNvPicPr>
            <a:picLocks noChangeAspect="1"/>
          </p:cNvPicPr>
          <p:nvPr/>
        </p:nvPicPr>
        <p:blipFill>
          <a:blip r:embed="rId4"/>
          <a:stretch>
            <a:fillRect/>
          </a:stretch>
        </p:blipFill>
        <p:spPr>
          <a:xfrm>
            <a:off x="4493491" y="3667049"/>
            <a:ext cx="4573420" cy="2393309"/>
          </a:xfrm>
          <a:prstGeom prst="rect">
            <a:avLst/>
          </a:prstGeom>
        </p:spPr>
      </p:pic>
      <p:pic>
        <p:nvPicPr>
          <p:cNvPr id="2" name="Immagine 1"/>
          <p:cNvPicPr>
            <a:picLocks noChangeAspect="1"/>
          </p:cNvPicPr>
          <p:nvPr/>
        </p:nvPicPr>
        <p:blipFill>
          <a:blip r:embed="rId5"/>
          <a:stretch>
            <a:fillRect/>
          </a:stretch>
        </p:blipFill>
        <p:spPr>
          <a:xfrm>
            <a:off x="173357" y="3717032"/>
            <a:ext cx="4054982" cy="2288169"/>
          </a:xfrm>
          <a:prstGeom prst="rect">
            <a:avLst/>
          </a:prstGeom>
        </p:spPr>
      </p:pic>
      <p:sp>
        <p:nvSpPr>
          <p:cNvPr id="3" name="Rettangolo 2"/>
          <p:cNvSpPr/>
          <p:nvPr/>
        </p:nvSpPr>
        <p:spPr>
          <a:xfrm>
            <a:off x="251519" y="59248"/>
            <a:ext cx="8565583" cy="954107"/>
          </a:xfrm>
          <a:prstGeom prst="rect">
            <a:avLst/>
          </a:prstGeom>
        </p:spPr>
        <p:txBody>
          <a:bodyPr wrap="square">
            <a:spAutoFit/>
          </a:bodyPr>
          <a:lstStyle/>
          <a:p>
            <a:pPr algn="ctr"/>
            <a:r>
              <a:rPr lang="it-IT" sz="2800" b="1" dirty="0">
                <a:solidFill>
                  <a:schemeClr val="accent1">
                    <a:lumMod val="75000"/>
                  </a:schemeClr>
                </a:solidFill>
              </a:rPr>
              <a:t>Piattaforma dei servizi farmaceutici </a:t>
            </a:r>
            <a:r>
              <a:rPr lang="it-IT" sz="2800" b="1" dirty="0" smtClean="0">
                <a:solidFill>
                  <a:schemeClr val="accent1">
                    <a:lumMod val="75000"/>
                  </a:schemeClr>
                </a:solidFill>
              </a:rPr>
              <a:t>– </a:t>
            </a:r>
          </a:p>
          <a:p>
            <a:pPr algn="ctr"/>
            <a:r>
              <a:rPr lang="it-IT" sz="2800" b="1" dirty="0" smtClean="0">
                <a:solidFill>
                  <a:schemeClr val="accent1">
                    <a:lumMod val="75000"/>
                  </a:schemeClr>
                </a:solidFill>
              </a:rPr>
              <a:t>PSF </a:t>
            </a:r>
            <a:r>
              <a:rPr lang="it-IT" sz="2800" b="1" dirty="0">
                <a:solidFill>
                  <a:schemeClr val="accent1">
                    <a:lumMod val="75000"/>
                  </a:schemeClr>
                </a:solidFill>
              </a:rPr>
              <a:t>Dispositivi di automonitoraggio e FGM</a:t>
            </a:r>
            <a:r>
              <a:rPr lang="it-IT" sz="2800" b="1" dirty="0" smtClean="0">
                <a:solidFill>
                  <a:schemeClr val="accent1">
                    <a:lumMod val="75000"/>
                  </a:schemeClr>
                </a:solidFill>
              </a:rPr>
              <a:t> </a:t>
            </a:r>
            <a:endParaRPr lang="it-IT" sz="2800" b="1" dirty="0">
              <a:solidFill>
                <a:schemeClr val="accent1">
                  <a:lumMod val="75000"/>
                </a:schemeClr>
              </a:solidFill>
            </a:endParaRPr>
          </a:p>
        </p:txBody>
      </p:sp>
      <p:sp>
        <p:nvSpPr>
          <p:cNvPr id="10" name="CasellaDiTesto 9">
            <a:extLst>
              <a:ext uri="{FF2B5EF4-FFF2-40B4-BE49-F238E27FC236}">
                <a16:creationId xmlns="" xmlns:a16="http://schemas.microsoft.com/office/drawing/2014/main" id="{3730B146-3F30-4360-A092-CEF389A11B10}"/>
              </a:ext>
            </a:extLst>
          </p:cNvPr>
          <p:cNvSpPr txBox="1"/>
          <p:nvPr/>
        </p:nvSpPr>
        <p:spPr>
          <a:xfrm>
            <a:off x="1451018" y="1330337"/>
            <a:ext cx="2539345" cy="1292662"/>
          </a:xfrm>
          <a:prstGeom prst="rect">
            <a:avLst/>
          </a:prstGeom>
          <a:noFill/>
        </p:spPr>
        <p:txBody>
          <a:bodyPr wrap="square" rtlCol="0">
            <a:spAutoFit/>
          </a:bodyPr>
          <a:lstStyle>
            <a:defPPr>
              <a:defRPr lang="it-IT"/>
            </a:defPPr>
            <a:lvl1pPr>
              <a:defRPr sz="1400" b="1">
                <a:solidFill>
                  <a:srgbClr val="FFC000"/>
                </a:solidFill>
                <a:effectLst>
                  <a:outerShdw blurRad="38100" dist="38100" dir="2700000" algn="tl">
                    <a:srgbClr val="000000">
                      <a:alpha val="43137"/>
                    </a:srgbClr>
                  </a:outerShdw>
                </a:effectLst>
                <a:latin typeface="Segoe Print" panose="02000600000000000000" pitchFamily="2" charset="0"/>
              </a:defRPr>
            </a:lvl1pPr>
          </a:lstStyle>
          <a:p>
            <a:pPr marL="171450" indent="-171450">
              <a:buFont typeface="Arial" pitchFamily="34" charset="0"/>
              <a:buChar char="•"/>
            </a:pPr>
            <a:r>
              <a:rPr lang="it-IT" sz="1600" dirty="0" smtClean="0">
                <a:solidFill>
                  <a:schemeClr val="tx1"/>
                </a:solidFill>
                <a:effectLst/>
              </a:rPr>
              <a:t>Diabetologo </a:t>
            </a:r>
            <a:r>
              <a:rPr lang="it-IT" sz="1600" dirty="0">
                <a:solidFill>
                  <a:schemeClr val="tx1"/>
                </a:solidFill>
                <a:effectLst/>
              </a:rPr>
              <a:t>di struttura pubblica o privata accreditata</a:t>
            </a:r>
          </a:p>
          <a:p>
            <a:pPr marL="171450" indent="-171450">
              <a:buFont typeface="Arial" pitchFamily="34" charset="0"/>
              <a:buChar char="•"/>
            </a:pPr>
            <a:r>
              <a:rPr lang="it-IT" sz="1600" dirty="0">
                <a:solidFill>
                  <a:schemeClr val="tx1"/>
                </a:solidFill>
                <a:effectLst/>
              </a:rPr>
              <a:t>Medico MMG/PLS</a:t>
            </a:r>
          </a:p>
          <a:p>
            <a:pPr marL="171450" indent="-171450" algn="ctr">
              <a:buFont typeface="Arial" pitchFamily="34" charset="0"/>
              <a:buChar char="•"/>
            </a:pPr>
            <a:endParaRPr lang="en-US" dirty="0">
              <a:solidFill>
                <a:schemeClr val="tx1"/>
              </a:solidFill>
              <a:effectLst/>
            </a:endParaRPr>
          </a:p>
        </p:txBody>
      </p:sp>
      <p:pic>
        <p:nvPicPr>
          <p:cNvPr id="11" name="Immagine 10"/>
          <p:cNvPicPr>
            <a:picLocks noChangeAspect="1"/>
          </p:cNvPicPr>
          <p:nvPr/>
        </p:nvPicPr>
        <p:blipFill>
          <a:blip r:embed="rId6"/>
          <a:stretch>
            <a:fillRect/>
          </a:stretch>
        </p:blipFill>
        <p:spPr>
          <a:xfrm>
            <a:off x="5033240" y="1111902"/>
            <a:ext cx="3544052" cy="2048151"/>
          </a:xfrm>
          <a:prstGeom prst="rect">
            <a:avLst/>
          </a:prstGeom>
        </p:spPr>
      </p:pic>
      <p:sp>
        <p:nvSpPr>
          <p:cNvPr id="13" name="Freccia a destra 12"/>
          <p:cNvSpPr/>
          <p:nvPr/>
        </p:nvSpPr>
        <p:spPr>
          <a:xfrm>
            <a:off x="4074825" y="1733239"/>
            <a:ext cx="648072" cy="321531"/>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it-IT"/>
          </a:p>
        </p:txBody>
      </p:sp>
      <p:sp>
        <p:nvSpPr>
          <p:cNvPr id="7" name="Freccia in giù 6"/>
          <p:cNvSpPr/>
          <p:nvPr/>
        </p:nvSpPr>
        <p:spPr>
          <a:xfrm>
            <a:off x="6156176" y="3032680"/>
            <a:ext cx="360040" cy="579212"/>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it-IT"/>
          </a:p>
        </p:txBody>
      </p:sp>
      <p:sp>
        <p:nvSpPr>
          <p:cNvPr id="8" name="Rettangolo 7"/>
          <p:cNvSpPr/>
          <p:nvPr/>
        </p:nvSpPr>
        <p:spPr>
          <a:xfrm>
            <a:off x="499290" y="1995575"/>
            <a:ext cx="575799" cy="369332"/>
          </a:xfrm>
          <a:prstGeom prst="rect">
            <a:avLst/>
          </a:prstGeom>
        </p:spPr>
        <p:txBody>
          <a:bodyPr wrap="none">
            <a:spAutoFit/>
          </a:bodyPr>
          <a:lstStyle/>
          <a:p>
            <a:r>
              <a:rPr lang="it-IT" b="1" dirty="0"/>
              <a:t>PSF</a:t>
            </a:r>
            <a:r>
              <a:rPr lang="it-IT" b="1" dirty="0">
                <a:solidFill>
                  <a:schemeClr val="accent1">
                    <a:lumMod val="75000"/>
                  </a:schemeClr>
                </a:solidFill>
              </a:rPr>
              <a:t> </a:t>
            </a:r>
            <a:endParaRPr lang="it-IT" dirty="0"/>
          </a:p>
        </p:txBody>
      </p:sp>
      <p:sp>
        <p:nvSpPr>
          <p:cNvPr id="5" name="Freccia a sinistra 4"/>
          <p:cNvSpPr/>
          <p:nvPr/>
        </p:nvSpPr>
        <p:spPr>
          <a:xfrm>
            <a:off x="3990363" y="5624490"/>
            <a:ext cx="579397" cy="484632"/>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13847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p:cNvPicPr>
            <a:picLocks noChangeAspect="1"/>
          </p:cNvPicPr>
          <p:nvPr/>
        </p:nvPicPr>
        <p:blipFill>
          <a:blip r:embed="rId3"/>
          <a:stretch>
            <a:fillRect/>
          </a:stretch>
        </p:blipFill>
        <p:spPr>
          <a:xfrm>
            <a:off x="5298372" y="1484985"/>
            <a:ext cx="3422995" cy="2520079"/>
          </a:xfrm>
          <a:prstGeom prst="rect">
            <a:avLst/>
          </a:prstGeom>
        </p:spPr>
      </p:pic>
      <p:graphicFrame>
        <p:nvGraphicFramePr>
          <p:cNvPr id="13" name="Grafico 12"/>
          <p:cNvGraphicFramePr>
            <a:graphicFrameLocks/>
          </p:cNvGraphicFramePr>
          <p:nvPr>
            <p:extLst/>
          </p:nvPr>
        </p:nvGraphicFramePr>
        <p:xfrm>
          <a:off x="77082" y="1477841"/>
          <a:ext cx="4572000" cy="2808312"/>
        </p:xfrm>
        <a:graphic>
          <a:graphicData uri="http://schemas.openxmlformats.org/drawingml/2006/chart">
            <c:chart xmlns:c="http://schemas.openxmlformats.org/drawingml/2006/chart" xmlns:r="http://schemas.openxmlformats.org/officeDocument/2006/relationships" r:id="rId4"/>
          </a:graphicData>
        </a:graphic>
      </p:graphicFrame>
      <p:pic>
        <p:nvPicPr>
          <p:cNvPr id="1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1519" y="5310095"/>
            <a:ext cx="1440160" cy="95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ella 8"/>
          <p:cNvGraphicFramePr>
            <a:graphicFrameLocks noGrp="1"/>
          </p:cNvGraphicFramePr>
          <p:nvPr>
            <p:extLst/>
          </p:nvPr>
        </p:nvGraphicFramePr>
        <p:xfrm>
          <a:off x="282297" y="4468931"/>
          <a:ext cx="4366785" cy="544245"/>
        </p:xfrm>
        <a:graphic>
          <a:graphicData uri="http://schemas.openxmlformats.org/drawingml/2006/table">
            <a:tbl>
              <a:tblPr>
                <a:tableStyleId>{9DCAF9ED-07DC-4A11-8D7F-57B35C25682E}</a:tableStyleId>
              </a:tblPr>
              <a:tblGrid>
                <a:gridCol w="3137838"/>
                <a:gridCol w="1228947"/>
              </a:tblGrid>
              <a:tr h="39523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it-IT" sz="1400" b="1" u="none" strike="noStrike" dirty="0" smtClean="0">
                          <a:effectLst/>
                          <a:latin typeface="Cambria" pitchFamily="18" charset="0"/>
                        </a:rPr>
                        <a:t>Var % 2022 vs 2021</a:t>
                      </a:r>
                      <a:endParaRPr lang="it-IT" sz="1400" b="1" i="0" u="none" strike="noStrike" dirty="0" smtClean="0">
                        <a:solidFill>
                          <a:srgbClr val="000000"/>
                        </a:solidFill>
                        <a:effectLst/>
                        <a:latin typeface="Cambria" pitchFamily="18" charset="0"/>
                      </a:endParaRPr>
                    </a:p>
                    <a:p>
                      <a:pPr algn="l" fontAlgn="ctr"/>
                      <a:r>
                        <a:rPr lang="it-IT" sz="1400" u="none" strike="noStrike" dirty="0" smtClean="0">
                          <a:effectLst/>
                          <a:latin typeface="Cambria" pitchFamily="18" charset="0"/>
                        </a:rPr>
                        <a:t>Dispositivi </a:t>
                      </a:r>
                      <a:r>
                        <a:rPr lang="it-IT" sz="1400" u="none" strike="noStrike" dirty="0">
                          <a:effectLst/>
                          <a:latin typeface="Cambria" pitchFamily="18" charset="0"/>
                        </a:rPr>
                        <a:t>automonitoraggio </a:t>
                      </a:r>
                      <a:r>
                        <a:rPr lang="it-IT" sz="1400" u="none" strike="noStrike" dirty="0" smtClean="0">
                          <a:effectLst/>
                          <a:latin typeface="Cambria" pitchFamily="18" charset="0"/>
                        </a:rPr>
                        <a:t>glicemico</a:t>
                      </a:r>
                      <a:endParaRPr lang="it-IT" sz="1400" b="0" i="0" u="none" strike="noStrike" dirty="0">
                        <a:solidFill>
                          <a:srgbClr val="000000"/>
                        </a:solidFill>
                        <a:effectLst/>
                        <a:latin typeface="Cambria" pitchFamily="18" charset="0"/>
                      </a:endParaRPr>
                    </a:p>
                  </a:txBody>
                  <a:tcPr marL="72000" marR="72000" marT="9525" marB="108000" anchor="ctr">
                    <a:lnL w="12700" cap="flat" cmpd="sng" algn="ctr">
                      <a:solidFill>
                        <a:srgbClr val="FF3300"/>
                      </a:solidFill>
                      <a:prstDash val="solid"/>
                      <a:round/>
                      <a:headEnd type="none" w="med" len="med"/>
                      <a:tailEnd type="none" w="med" len="med"/>
                    </a:lnL>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tcPr>
                </a:tc>
                <a:tc>
                  <a:txBody>
                    <a:bodyPr/>
                    <a:lstStyle/>
                    <a:p>
                      <a:pPr algn="r" fontAlgn="ctr"/>
                      <a:r>
                        <a:rPr lang="it-IT" sz="1400" u="none" strike="noStrike" dirty="0" smtClean="0">
                          <a:effectLst/>
                          <a:latin typeface="Cambria" pitchFamily="18" charset="0"/>
                        </a:rPr>
                        <a:t>-27%</a:t>
                      </a:r>
                      <a:endParaRPr lang="it-IT" sz="1400" b="0" i="0" u="none" strike="noStrike" dirty="0">
                        <a:solidFill>
                          <a:srgbClr val="000000"/>
                        </a:solidFill>
                        <a:effectLst/>
                        <a:latin typeface="Cambria" pitchFamily="18" charset="0"/>
                      </a:endParaRPr>
                    </a:p>
                  </a:txBody>
                  <a:tcPr marL="72000" marR="72000" marT="9525" marB="108000" anchor="ctr">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tcPr>
                </a:tc>
              </a:tr>
            </a:tbl>
          </a:graphicData>
        </a:graphic>
      </p:graphicFrame>
      <p:pic>
        <p:nvPicPr>
          <p:cNvPr id="15" name="Picture 2" descr="monitoring Icon 2906106">
            <a:extLst>
              <a:ext uri="{FF2B5EF4-FFF2-40B4-BE49-F238E27FC236}">
                <a16:creationId xmlns="" xmlns:a16="http://schemas.microsoft.com/office/drawing/2014/main" id="{415E8C7C-5846-4105-974C-F2DD3DA9AA3C}"/>
              </a:ext>
            </a:extLst>
          </p:cNvPr>
          <p:cNvPicPr>
            <a:picLocks noChangeAspect="1" noChangeArrowheads="1"/>
          </p:cNvPicPr>
          <p:nvPr/>
        </p:nvPicPr>
        <p:blipFill>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384882" y="2881997"/>
            <a:ext cx="432220" cy="511373"/>
          </a:xfrm>
          <a:prstGeom prst="rect">
            <a:avLst/>
          </a:prstGeom>
          <a:solidFill>
            <a:schemeClr val="bg1"/>
          </a:solidFill>
          <a:extLst/>
        </p:spPr>
      </p:pic>
      <p:sp>
        <p:nvSpPr>
          <p:cNvPr id="6" name="CasellaDiTesto 5"/>
          <p:cNvSpPr txBox="1"/>
          <p:nvPr/>
        </p:nvSpPr>
        <p:spPr>
          <a:xfrm>
            <a:off x="1356006" y="1197438"/>
            <a:ext cx="2442592" cy="369332"/>
          </a:xfrm>
          <a:prstGeom prst="rect">
            <a:avLst/>
          </a:prstGeom>
          <a:noFill/>
        </p:spPr>
        <p:txBody>
          <a:bodyPr wrap="none" rtlCol="0">
            <a:spAutoFit/>
          </a:bodyPr>
          <a:lstStyle/>
          <a:p>
            <a:r>
              <a:rPr lang="it-IT" b="1" dirty="0" smtClean="0">
                <a:solidFill>
                  <a:schemeClr val="accent2">
                    <a:lumMod val="75000"/>
                  </a:schemeClr>
                </a:solidFill>
              </a:rPr>
              <a:t>Risparmio 2022 vs 2021</a:t>
            </a:r>
            <a:endParaRPr lang="it-IT" b="1" dirty="0">
              <a:solidFill>
                <a:schemeClr val="accent2">
                  <a:lumMod val="75000"/>
                </a:schemeClr>
              </a:solidFill>
            </a:endParaRPr>
          </a:p>
        </p:txBody>
      </p:sp>
      <p:cxnSp>
        <p:nvCxnSpPr>
          <p:cNvPr id="8" name="Connettore 1 7"/>
          <p:cNvCxnSpPr/>
          <p:nvPr/>
        </p:nvCxnSpPr>
        <p:spPr>
          <a:xfrm>
            <a:off x="4860758" y="1382104"/>
            <a:ext cx="16042" cy="4713896"/>
          </a:xfrm>
          <a:prstGeom prst="line">
            <a:avLst/>
          </a:prstGeom>
        </p:spPr>
        <p:style>
          <a:lnRef idx="3">
            <a:schemeClr val="accent1"/>
          </a:lnRef>
          <a:fillRef idx="0">
            <a:schemeClr val="accent1"/>
          </a:fillRef>
          <a:effectRef idx="2">
            <a:schemeClr val="accent1"/>
          </a:effectRef>
          <a:fontRef idx="minor">
            <a:schemeClr val="tx1"/>
          </a:fontRef>
        </p:style>
      </p:cxnSp>
      <p:pic>
        <p:nvPicPr>
          <p:cNvPr id="16" name="Immagine 15"/>
          <p:cNvPicPr>
            <a:picLocks noChangeAspect="1"/>
          </p:cNvPicPr>
          <p:nvPr/>
        </p:nvPicPr>
        <p:blipFill>
          <a:blip r:embed="rId8"/>
          <a:stretch>
            <a:fillRect/>
          </a:stretch>
        </p:blipFill>
        <p:spPr>
          <a:xfrm>
            <a:off x="187425" y="3874540"/>
            <a:ext cx="8746419" cy="2590095"/>
          </a:xfrm>
          <a:prstGeom prst="rect">
            <a:avLst/>
          </a:prstGeom>
          <a:solidFill>
            <a:schemeClr val="bg1"/>
          </a:solidFill>
        </p:spPr>
      </p:pic>
      <p:sp>
        <p:nvSpPr>
          <p:cNvPr id="17" name="Rettangolo 16"/>
          <p:cNvSpPr/>
          <p:nvPr/>
        </p:nvSpPr>
        <p:spPr>
          <a:xfrm>
            <a:off x="251519" y="59248"/>
            <a:ext cx="8565583" cy="954107"/>
          </a:xfrm>
          <a:prstGeom prst="rect">
            <a:avLst/>
          </a:prstGeom>
        </p:spPr>
        <p:txBody>
          <a:bodyPr wrap="square">
            <a:spAutoFit/>
          </a:bodyPr>
          <a:lstStyle/>
          <a:p>
            <a:pPr algn="ctr"/>
            <a:r>
              <a:rPr lang="it-IT" sz="2800" b="1" dirty="0">
                <a:solidFill>
                  <a:schemeClr val="accent1">
                    <a:lumMod val="75000"/>
                  </a:schemeClr>
                </a:solidFill>
              </a:rPr>
              <a:t>Piattaforma dei servizi farmaceutici </a:t>
            </a:r>
            <a:r>
              <a:rPr lang="it-IT" sz="2800" b="1" dirty="0" smtClean="0">
                <a:solidFill>
                  <a:schemeClr val="accent1">
                    <a:lumMod val="75000"/>
                  </a:schemeClr>
                </a:solidFill>
              </a:rPr>
              <a:t>– </a:t>
            </a:r>
          </a:p>
          <a:p>
            <a:pPr algn="ctr"/>
            <a:r>
              <a:rPr lang="it-IT" sz="2800" b="1" dirty="0" smtClean="0">
                <a:solidFill>
                  <a:schemeClr val="accent1">
                    <a:lumMod val="75000"/>
                  </a:schemeClr>
                </a:solidFill>
              </a:rPr>
              <a:t>PSF </a:t>
            </a:r>
            <a:r>
              <a:rPr lang="it-IT" sz="2800" b="1" dirty="0">
                <a:solidFill>
                  <a:schemeClr val="accent1">
                    <a:lumMod val="75000"/>
                  </a:schemeClr>
                </a:solidFill>
              </a:rPr>
              <a:t>Dispositivi di automonitoraggio e FGM</a:t>
            </a:r>
            <a:r>
              <a:rPr lang="it-IT" sz="2800" b="1" dirty="0" smtClean="0">
                <a:solidFill>
                  <a:schemeClr val="accent1">
                    <a:lumMod val="75000"/>
                  </a:schemeClr>
                </a:solidFill>
              </a:rPr>
              <a:t> </a:t>
            </a:r>
            <a:endParaRPr lang="it-IT" sz="2800" b="1" dirty="0">
              <a:solidFill>
                <a:schemeClr val="accent1">
                  <a:lumMod val="75000"/>
                </a:schemeClr>
              </a:solidFill>
            </a:endParaRPr>
          </a:p>
        </p:txBody>
      </p:sp>
    </p:spTree>
    <p:extLst>
      <p:ext uri="{BB962C8B-B14F-4D97-AF65-F5344CB8AC3E}">
        <p14:creationId xmlns:p14="http://schemas.microsoft.com/office/powerpoint/2010/main" val="742922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6"/>
          <p:cNvSpPr txBox="1">
            <a:spLocks noChangeArrowheads="1"/>
          </p:cNvSpPr>
          <p:nvPr/>
        </p:nvSpPr>
        <p:spPr bwMode="auto">
          <a:xfrm>
            <a:off x="152400" y="2122978"/>
            <a:ext cx="876776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614488" algn="l"/>
              </a:tabLst>
              <a:defRPr>
                <a:solidFill>
                  <a:schemeClr val="tx1"/>
                </a:solidFill>
                <a:latin typeface="Arial" pitchFamily="34" charset="0"/>
                <a:cs typeface="Arial" pitchFamily="34" charset="0"/>
              </a:defRPr>
            </a:lvl1pPr>
            <a:lvl2pPr marL="442913" indent="-263525">
              <a:tabLst>
                <a:tab pos="1614488" algn="l"/>
              </a:tabLst>
              <a:defRPr>
                <a:solidFill>
                  <a:schemeClr val="tx1"/>
                </a:solidFill>
                <a:latin typeface="Arial" pitchFamily="34" charset="0"/>
                <a:cs typeface="Arial" pitchFamily="34" charset="0"/>
              </a:defRPr>
            </a:lvl2pPr>
            <a:lvl3pPr marL="1143000" indent="-228600">
              <a:tabLst>
                <a:tab pos="1614488" algn="l"/>
              </a:tabLst>
              <a:defRPr>
                <a:solidFill>
                  <a:schemeClr val="tx1"/>
                </a:solidFill>
                <a:latin typeface="Arial" pitchFamily="34" charset="0"/>
                <a:cs typeface="Arial" pitchFamily="34" charset="0"/>
              </a:defRPr>
            </a:lvl3pPr>
            <a:lvl4pPr marL="1600200" indent="-228600">
              <a:tabLst>
                <a:tab pos="1614488" algn="l"/>
              </a:tabLst>
              <a:defRPr>
                <a:solidFill>
                  <a:schemeClr val="tx1"/>
                </a:solidFill>
                <a:latin typeface="Arial" pitchFamily="34" charset="0"/>
                <a:cs typeface="Arial" pitchFamily="34" charset="0"/>
              </a:defRPr>
            </a:lvl4pPr>
            <a:lvl5pPr marL="2057400" indent="-228600">
              <a:tabLst>
                <a:tab pos="1614488"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1614488"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1614488"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1614488"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1614488" algn="l"/>
              </a:tabLst>
              <a:defRPr>
                <a:solidFill>
                  <a:schemeClr val="tx1"/>
                </a:solidFill>
                <a:latin typeface="Arial" pitchFamily="34" charset="0"/>
                <a:cs typeface="Arial" pitchFamily="34" charset="0"/>
              </a:defRPr>
            </a:lvl9pPr>
          </a:lstStyle>
          <a:p>
            <a:pPr algn="just" eaLnBrk="1" hangingPunct="1"/>
            <a:r>
              <a:rPr lang="it-IT" altLang="it-IT" b="1" dirty="0">
                <a:solidFill>
                  <a:schemeClr val="accent1"/>
                </a:solidFill>
              </a:rPr>
              <a:t>Nei pazienti pediatrici con diabete di tipo 1:</a:t>
            </a:r>
          </a:p>
          <a:p>
            <a:pPr lvl="1" algn="just" eaLnBrk="1" hangingPunct="1">
              <a:buFont typeface="Symbol" pitchFamily="18" charset="2"/>
              <a:buChar char="-"/>
            </a:pPr>
            <a:r>
              <a:rPr lang="it-IT" altLang="it-IT" dirty="0"/>
              <a:t>ipoglicemie frequenti o gravi o inavvertite;</a:t>
            </a:r>
          </a:p>
          <a:p>
            <a:pPr lvl="1" algn="just" eaLnBrk="1" hangingPunct="1">
              <a:buFont typeface="Symbol" pitchFamily="18" charset="2"/>
              <a:buChar char="-"/>
            </a:pPr>
            <a:r>
              <a:rPr lang="it-IT" altLang="it-IT" dirty="0"/>
              <a:t>HbA1c stabilmente elevata (&gt;8.5% - 69 </a:t>
            </a:r>
            <a:r>
              <a:rPr lang="it-IT" altLang="it-IT" dirty="0" err="1"/>
              <a:t>mmol</a:t>
            </a:r>
            <a:r>
              <a:rPr lang="it-IT" altLang="it-IT" dirty="0"/>
              <a:t>/</a:t>
            </a:r>
            <a:r>
              <a:rPr lang="it-IT" altLang="it-IT" dirty="0" err="1"/>
              <a:t>mol</a:t>
            </a:r>
            <a:r>
              <a:rPr lang="it-IT" altLang="it-IT" dirty="0"/>
              <a:t>) nonostante la terapia intensificata ben condotta, idoneo monitoraggio glicemico da sangue capillare e adeguata motivazione;</a:t>
            </a:r>
          </a:p>
          <a:p>
            <a:pPr lvl="1" algn="just" eaLnBrk="1" hangingPunct="1">
              <a:buFont typeface="Symbol" pitchFamily="18" charset="2"/>
              <a:buChar char="-"/>
            </a:pPr>
            <a:r>
              <a:rPr lang="it-IT" altLang="it-IT" dirty="0"/>
              <a:t>bambini e/o adolescenti che eseguono un numero eccessivo di determinazioni (&gt;10/die);</a:t>
            </a:r>
          </a:p>
          <a:p>
            <a:pPr lvl="1" algn="just" eaLnBrk="1" hangingPunct="1">
              <a:buFont typeface="Symbol" pitchFamily="18" charset="2"/>
              <a:buChar char="-"/>
            </a:pPr>
            <a:r>
              <a:rPr lang="it-IT" altLang="it-IT" dirty="0"/>
              <a:t>ottimizzazione della terapia insulinica indipendentemente dal valore di HbA1c;</a:t>
            </a:r>
          </a:p>
          <a:p>
            <a:pPr lvl="1" algn="just" eaLnBrk="1" hangingPunct="1">
              <a:buFont typeface="Symbol" pitchFamily="18" charset="2"/>
              <a:buChar char="-"/>
            </a:pPr>
            <a:r>
              <a:rPr lang="it-IT" altLang="it-IT" dirty="0"/>
              <a:t>interventi chirurgici.</a:t>
            </a:r>
          </a:p>
          <a:p>
            <a:pPr lvl="1" algn="just" eaLnBrk="1" hangingPunct="1">
              <a:buFont typeface="Symbol" pitchFamily="18" charset="2"/>
              <a:buNone/>
            </a:pPr>
            <a:endParaRPr lang="it-IT" altLang="it-IT" dirty="0"/>
          </a:p>
          <a:p>
            <a:pPr algn="just" eaLnBrk="1" hangingPunct="1">
              <a:buFont typeface="Symbol" pitchFamily="18" charset="2"/>
              <a:buNone/>
            </a:pPr>
            <a:r>
              <a:rPr lang="it-IT" altLang="it-IT" b="1" dirty="0">
                <a:solidFill>
                  <a:schemeClr val="accent1"/>
                </a:solidFill>
              </a:rPr>
              <a:t>Nei pazienti adulti con diabete di tipo 1:</a:t>
            </a:r>
          </a:p>
          <a:p>
            <a:pPr lvl="1" algn="just">
              <a:buFont typeface="Symbol" pitchFamily="18" charset="2"/>
              <a:buChar char="-"/>
            </a:pPr>
            <a:r>
              <a:rPr lang="it-IT" altLang="it-IT" dirty="0"/>
              <a:t>con insoddisfacente compenso metabolico, HbA1c costantemente elevata (≥7.5%), non considerati idonei alla terapia </a:t>
            </a:r>
            <a:r>
              <a:rPr lang="it-IT" altLang="it-IT" dirty="0" err="1"/>
              <a:t>microinfusiva</a:t>
            </a:r>
            <a:r>
              <a:rPr lang="it-IT" altLang="it-IT" dirty="0"/>
              <a:t> dai centri autorizzati;</a:t>
            </a:r>
          </a:p>
          <a:p>
            <a:pPr lvl="1" algn="just">
              <a:buFont typeface="Symbol" pitchFamily="18" charset="2"/>
              <a:buChar char="-"/>
            </a:pPr>
            <a:r>
              <a:rPr lang="it-IT" altLang="it-IT" dirty="0" smtClean="0"/>
              <a:t>con ipoglicemia asintomatica, ricorrente, severa ≥ 2/ anno.</a:t>
            </a:r>
            <a:endParaRPr lang="it-IT" altLang="it-IT" dirty="0"/>
          </a:p>
        </p:txBody>
      </p:sp>
      <p:sp>
        <p:nvSpPr>
          <p:cNvPr id="18435" name="Rettangolo 2"/>
          <p:cNvSpPr>
            <a:spLocks noChangeArrowheads="1"/>
          </p:cNvSpPr>
          <p:nvPr/>
        </p:nvSpPr>
        <p:spPr bwMode="auto">
          <a:xfrm>
            <a:off x="0" y="44624"/>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800" b="1" dirty="0" smtClean="0">
                <a:solidFill>
                  <a:schemeClr val="accent1">
                    <a:lumMod val="75000"/>
                  </a:schemeClr>
                </a:solidFill>
              </a:rPr>
              <a:t>Sistemi </a:t>
            </a:r>
            <a:r>
              <a:rPr lang="it-IT" sz="2800" b="1" dirty="0">
                <a:solidFill>
                  <a:schemeClr val="accent1">
                    <a:lumMod val="75000"/>
                  </a:schemeClr>
                </a:solidFill>
              </a:rPr>
              <a:t>per il monitoraggio continuo della glicemia </a:t>
            </a:r>
            <a:endParaRPr lang="it-IT" sz="2800" b="1" dirty="0" smtClean="0">
              <a:solidFill>
                <a:schemeClr val="accent1">
                  <a:lumMod val="75000"/>
                </a:schemeClr>
              </a:solidFill>
            </a:endParaRPr>
          </a:p>
          <a:p>
            <a:r>
              <a:rPr lang="it-IT" sz="2800" b="1" dirty="0" smtClean="0">
                <a:solidFill>
                  <a:schemeClr val="accent1">
                    <a:lumMod val="75000"/>
                  </a:schemeClr>
                </a:solidFill>
              </a:rPr>
              <a:t>(CGM) </a:t>
            </a:r>
            <a:r>
              <a:rPr lang="it-IT" sz="2800" b="1" dirty="0">
                <a:solidFill>
                  <a:schemeClr val="accent1">
                    <a:lumMod val="75000"/>
                  </a:schemeClr>
                </a:solidFill>
              </a:rPr>
              <a:t>real-time non associati al </a:t>
            </a:r>
            <a:r>
              <a:rPr lang="it-IT" sz="2800" b="1" dirty="0" smtClean="0">
                <a:solidFill>
                  <a:schemeClr val="accent1">
                    <a:lumMod val="75000"/>
                  </a:schemeClr>
                </a:solidFill>
              </a:rPr>
              <a:t>microinfusore</a:t>
            </a:r>
          </a:p>
          <a:p>
            <a:r>
              <a:rPr lang="it-IT" altLang="it-IT" sz="2400" dirty="0" smtClean="0">
                <a:solidFill>
                  <a:schemeClr val="accent1">
                    <a:lumMod val="75000"/>
                  </a:schemeClr>
                </a:solidFill>
              </a:rPr>
              <a:t>(</a:t>
            </a:r>
            <a:r>
              <a:rPr lang="it-IT" sz="2400" dirty="0" smtClean="0">
                <a:solidFill>
                  <a:schemeClr val="accent1">
                    <a:lumMod val="75000"/>
                  </a:schemeClr>
                </a:solidFill>
              </a:rPr>
              <a:t>Decreto n.98 del 10 agosto 2018) </a:t>
            </a:r>
            <a:endParaRPr lang="it-IT" altLang="it-IT" sz="2400" dirty="0">
              <a:solidFill>
                <a:schemeClr val="accent1">
                  <a:lumMod val="75000"/>
                </a:schemeClr>
              </a:solidFill>
            </a:endParaRPr>
          </a:p>
        </p:txBody>
      </p:sp>
      <p:pic>
        <p:nvPicPr>
          <p:cNvPr id="4" name="Immagine 3"/>
          <p:cNvPicPr>
            <a:picLocks noChangeAspect="1"/>
          </p:cNvPicPr>
          <p:nvPr/>
        </p:nvPicPr>
        <p:blipFill>
          <a:blip r:embed="rId3"/>
          <a:stretch>
            <a:fillRect/>
          </a:stretch>
        </p:blipFill>
        <p:spPr>
          <a:xfrm>
            <a:off x="7957147" y="1518603"/>
            <a:ext cx="744519" cy="686692"/>
          </a:xfrm>
          <a:prstGeom prst="rect">
            <a:avLst/>
          </a:prstGeom>
        </p:spPr>
      </p:pic>
      <p:pic>
        <p:nvPicPr>
          <p:cNvPr id="5" name="Immagine 4"/>
          <p:cNvPicPr>
            <a:picLocks noChangeAspect="1"/>
          </p:cNvPicPr>
          <p:nvPr/>
        </p:nvPicPr>
        <p:blipFill>
          <a:blip r:embed="rId4"/>
          <a:stretch>
            <a:fillRect/>
          </a:stretch>
        </p:blipFill>
        <p:spPr>
          <a:xfrm>
            <a:off x="6301109" y="1286515"/>
            <a:ext cx="1430645" cy="1430645"/>
          </a:xfrm>
          <a:prstGeom prst="rect">
            <a:avLst/>
          </a:prstGeom>
        </p:spPr>
      </p:pic>
      <p:sp>
        <p:nvSpPr>
          <p:cNvPr id="8" name="Rettangolo 7"/>
          <p:cNvSpPr/>
          <p:nvPr/>
        </p:nvSpPr>
        <p:spPr>
          <a:xfrm>
            <a:off x="152400" y="1527175"/>
            <a:ext cx="3886577" cy="461665"/>
          </a:xfrm>
          <a:prstGeom prst="rect">
            <a:avLst/>
          </a:prstGeom>
        </p:spPr>
        <p:txBody>
          <a:bodyPr wrap="none">
            <a:spAutoFit/>
          </a:bodyPr>
          <a:lstStyle/>
          <a:p>
            <a:r>
              <a:rPr lang="it-IT" sz="2400" b="1" dirty="0">
                <a:solidFill>
                  <a:schemeClr val="accent1">
                    <a:lumMod val="75000"/>
                  </a:schemeClr>
                </a:solidFill>
              </a:rPr>
              <a:t>Definizione criteri e modalità</a:t>
            </a:r>
          </a:p>
        </p:txBody>
      </p:sp>
    </p:spTree>
    <p:extLst>
      <p:ext uri="{BB962C8B-B14F-4D97-AF65-F5344CB8AC3E}">
        <p14:creationId xmlns:p14="http://schemas.microsoft.com/office/powerpoint/2010/main" val="167754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97813" y="620688"/>
            <a:ext cx="4697575" cy="5666916"/>
          </a:xfrm>
          <a:prstGeom prst="rect">
            <a:avLst/>
          </a:prstGeom>
        </p:spPr>
      </p:pic>
      <p:sp>
        <p:nvSpPr>
          <p:cNvPr id="3" name="Rettangolo 2"/>
          <p:cNvSpPr/>
          <p:nvPr/>
        </p:nvSpPr>
        <p:spPr>
          <a:xfrm>
            <a:off x="4932040" y="836712"/>
            <a:ext cx="3960440" cy="4154984"/>
          </a:xfrm>
          <a:prstGeom prst="rect">
            <a:avLst/>
          </a:prstGeom>
        </p:spPr>
        <p:txBody>
          <a:bodyPr wrap="square">
            <a:spAutoFit/>
          </a:bodyPr>
          <a:lstStyle/>
          <a:p>
            <a:r>
              <a:rPr lang="it-IT" sz="2400" i="1" dirty="0"/>
              <a:t>La terapia del diabete mellito di </a:t>
            </a:r>
            <a:r>
              <a:rPr lang="it-IT" sz="2400" i="1" dirty="0" smtClean="0"/>
              <a:t>tipo 1</a:t>
            </a:r>
            <a:r>
              <a:rPr lang="it-IT" sz="2400" i="1" dirty="0"/>
              <a:t>. Linea Guida della </a:t>
            </a:r>
            <a:r>
              <a:rPr lang="it-IT" sz="2400" i="1" dirty="0" smtClean="0"/>
              <a:t>Associazione dei </a:t>
            </a:r>
            <a:r>
              <a:rPr lang="it-IT" sz="2400" i="1" dirty="0"/>
              <a:t>Medici Diabetologi (AMD), </a:t>
            </a:r>
            <a:r>
              <a:rPr lang="it-IT" sz="2400" i="1" dirty="0" smtClean="0"/>
              <a:t>della Società </a:t>
            </a:r>
            <a:r>
              <a:rPr lang="it-IT" sz="2400" i="1" dirty="0"/>
              <a:t>Italiana di Diabetologia (SID) </a:t>
            </a:r>
            <a:r>
              <a:rPr lang="it-IT" sz="2400" i="1" dirty="0" smtClean="0"/>
              <a:t>e della </a:t>
            </a:r>
            <a:r>
              <a:rPr lang="it-IT" sz="2400" i="1" dirty="0"/>
              <a:t>Società Italiana di </a:t>
            </a:r>
            <a:r>
              <a:rPr lang="it-IT" sz="2400" i="1" dirty="0" smtClean="0"/>
              <a:t>Endocrinologia e </a:t>
            </a:r>
            <a:r>
              <a:rPr lang="it-IT" sz="2400" i="1" dirty="0"/>
              <a:t>Diabetologia Pediatrica (SIEDP</a:t>
            </a:r>
            <a:r>
              <a:rPr lang="it-IT" sz="2400" i="1" dirty="0" smtClean="0"/>
              <a:t>)</a:t>
            </a:r>
          </a:p>
          <a:p>
            <a:endParaRPr lang="it-IT" sz="2400" i="1" dirty="0"/>
          </a:p>
          <a:p>
            <a:r>
              <a:rPr lang="it-IT" sz="2400" i="1" dirty="0"/>
              <a:t>JAMD 2022 | VOL. 25 | N° 1</a:t>
            </a:r>
          </a:p>
        </p:txBody>
      </p:sp>
      <p:sp>
        <p:nvSpPr>
          <p:cNvPr id="5" name="Rettangolo 4"/>
          <p:cNvSpPr/>
          <p:nvPr/>
        </p:nvSpPr>
        <p:spPr>
          <a:xfrm>
            <a:off x="97813" y="1844824"/>
            <a:ext cx="4697575" cy="12241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203354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331640" y="141269"/>
            <a:ext cx="6552728" cy="3791787"/>
          </a:xfrm>
          <a:prstGeom prst="rect">
            <a:avLst/>
          </a:prstGeom>
        </p:spPr>
      </p:pic>
      <p:grpSp>
        <p:nvGrpSpPr>
          <p:cNvPr id="10" name="Gruppo 9"/>
          <p:cNvGrpSpPr/>
          <p:nvPr/>
        </p:nvGrpSpPr>
        <p:grpSpPr>
          <a:xfrm>
            <a:off x="2123728" y="4069287"/>
            <a:ext cx="5328042" cy="2304256"/>
            <a:chOff x="1691680" y="3573016"/>
            <a:chExt cx="5760090" cy="2376264"/>
          </a:xfrm>
        </p:grpSpPr>
        <p:pic>
          <p:nvPicPr>
            <p:cNvPr id="3" name="Picture 569"/>
            <p:cNvPicPr/>
            <p:nvPr/>
          </p:nvPicPr>
          <p:blipFill>
            <a:blip r:embed="rId4">
              <a:extLst>
                <a:ext uri="{28A0092B-C50C-407E-A947-70E740481C1C}">
                  <a14:useLocalDpi xmlns:a14="http://schemas.microsoft.com/office/drawing/2010/main" val="0"/>
                </a:ext>
              </a:extLst>
            </a:blip>
            <a:srcRect/>
            <a:stretch>
              <a:fillRect/>
            </a:stretch>
          </p:blipFill>
          <p:spPr bwMode="auto">
            <a:xfrm>
              <a:off x="1691680" y="3573016"/>
              <a:ext cx="5760090" cy="2376264"/>
            </a:xfrm>
            <a:prstGeom prst="rect">
              <a:avLst/>
            </a:prstGeom>
            <a:noFill/>
            <a:ln w="6350">
              <a:solidFill>
                <a:schemeClr val="tx1"/>
              </a:solidFill>
              <a:miter lim="800000"/>
              <a:headEnd/>
              <a:tailEnd/>
            </a:ln>
            <a:effectLst/>
            <a:extLst/>
          </p:spPr>
        </p:pic>
        <p:sp>
          <p:nvSpPr>
            <p:cNvPr id="4" name="Rettangolo 3"/>
            <p:cNvSpPr/>
            <p:nvPr/>
          </p:nvSpPr>
          <p:spPr>
            <a:xfrm>
              <a:off x="1805134" y="4218094"/>
              <a:ext cx="626368"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1805134" y="4592143"/>
              <a:ext cx="626368"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1760326" y="5328265"/>
              <a:ext cx="683935" cy="188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1" name="Rettangolo 10"/>
          <p:cNvSpPr/>
          <p:nvPr/>
        </p:nvSpPr>
        <p:spPr>
          <a:xfrm>
            <a:off x="4598185" y="1628800"/>
            <a:ext cx="523695" cy="20882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548368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159767" y="130025"/>
            <a:ext cx="87327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3050" indent="-190500">
              <a:tabLst>
                <a:tab pos="1614488" algn="l"/>
              </a:tabLst>
              <a:defRPr>
                <a:solidFill>
                  <a:schemeClr val="tx1"/>
                </a:solidFill>
                <a:latin typeface="Arial" pitchFamily="34" charset="0"/>
                <a:cs typeface="Arial" pitchFamily="34" charset="0"/>
              </a:defRPr>
            </a:lvl1pPr>
            <a:lvl2pPr marL="742950" indent="-285750">
              <a:tabLst>
                <a:tab pos="1614488" algn="l"/>
              </a:tabLst>
              <a:defRPr>
                <a:solidFill>
                  <a:schemeClr val="tx1"/>
                </a:solidFill>
                <a:latin typeface="Arial" pitchFamily="34" charset="0"/>
                <a:cs typeface="Arial" pitchFamily="34" charset="0"/>
              </a:defRPr>
            </a:lvl2pPr>
            <a:lvl3pPr marL="1143000" indent="-228600">
              <a:tabLst>
                <a:tab pos="1614488" algn="l"/>
              </a:tabLst>
              <a:defRPr>
                <a:solidFill>
                  <a:schemeClr val="tx1"/>
                </a:solidFill>
                <a:latin typeface="Arial" pitchFamily="34" charset="0"/>
                <a:cs typeface="Arial" pitchFamily="34" charset="0"/>
              </a:defRPr>
            </a:lvl3pPr>
            <a:lvl4pPr marL="1600200" indent="-228600">
              <a:tabLst>
                <a:tab pos="1614488" algn="l"/>
              </a:tabLst>
              <a:defRPr>
                <a:solidFill>
                  <a:schemeClr val="tx1"/>
                </a:solidFill>
                <a:latin typeface="Arial" pitchFamily="34" charset="0"/>
                <a:cs typeface="Arial" pitchFamily="34" charset="0"/>
              </a:defRPr>
            </a:lvl4pPr>
            <a:lvl5pPr marL="2057400" indent="-228600">
              <a:tabLst>
                <a:tab pos="1614488"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1614488"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1614488"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1614488"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1614488" algn="l"/>
              </a:tabLst>
              <a:defRPr>
                <a:solidFill>
                  <a:schemeClr val="tx1"/>
                </a:solidFill>
                <a:latin typeface="Arial" pitchFamily="34" charset="0"/>
                <a:cs typeface="Arial" pitchFamily="34" charset="0"/>
              </a:defRPr>
            </a:lvl9pPr>
          </a:lstStyle>
          <a:p>
            <a:pPr marL="0" indent="0"/>
            <a:r>
              <a:rPr lang="it-IT" altLang="it-IT" sz="2800" b="1" dirty="0">
                <a:solidFill>
                  <a:schemeClr val="accent1">
                    <a:lumMod val="75000"/>
                  </a:schemeClr>
                </a:solidFill>
                <a:latin typeface="+mn-lt"/>
                <a:cs typeface="+mn-cs"/>
              </a:rPr>
              <a:t>Modalità di prescrizione e </a:t>
            </a:r>
            <a:r>
              <a:rPr lang="it-IT" altLang="it-IT" sz="2800" b="1" dirty="0" smtClean="0">
                <a:solidFill>
                  <a:schemeClr val="accent1">
                    <a:lumMod val="75000"/>
                  </a:schemeClr>
                </a:solidFill>
                <a:latin typeface="+mn-lt"/>
                <a:cs typeface="+mn-cs"/>
              </a:rPr>
              <a:t>distribuzione CGM non associato </a:t>
            </a:r>
            <a:r>
              <a:rPr lang="it-IT" altLang="it-IT" sz="2800" b="1" dirty="0">
                <a:solidFill>
                  <a:schemeClr val="accent1">
                    <a:lumMod val="75000"/>
                  </a:schemeClr>
                </a:solidFill>
                <a:latin typeface="+mn-lt"/>
                <a:cs typeface="+mn-cs"/>
              </a:rPr>
              <a:t>al microinfusore per il monitoraggio real-time </a:t>
            </a:r>
          </a:p>
        </p:txBody>
      </p:sp>
      <p:sp>
        <p:nvSpPr>
          <p:cNvPr id="19459" name="Text Box 6"/>
          <p:cNvSpPr txBox="1">
            <a:spLocks noChangeArrowheads="1"/>
          </p:cNvSpPr>
          <p:nvPr/>
        </p:nvSpPr>
        <p:spPr bwMode="auto">
          <a:xfrm>
            <a:off x="304800" y="1924050"/>
            <a:ext cx="7162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it-IT" altLang="it-IT" dirty="0">
              <a:latin typeface="+mn-lt"/>
            </a:endParaRPr>
          </a:p>
          <a:p>
            <a:r>
              <a:rPr lang="it-IT" b="1" u="sng" dirty="0">
                <a:latin typeface="+mn-lt"/>
              </a:rPr>
              <a:t>Paziente adulto:</a:t>
            </a:r>
          </a:p>
          <a:p>
            <a:pPr>
              <a:buFontTx/>
              <a:buChar char="•"/>
            </a:pPr>
            <a:r>
              <a:rPr lang="it-IT" dirty="0">
                <a:latin typeface="+mn-lt"/>
              </a:rPr>
              <a:t>U.O.C di Malattie del Metabolismo dell’Azienda Ospedaliera di Padova</a:t>
            </a:r>
          </a:p>
          <a:p>
            <a:pPr>
              <a:buFontTx/>
              <a:buChar char="•"/>
            </a:pPr>
            <a:r>
              <a:rPr lang="it-IT" dirty="0">
                <a:latin typeface="+mn-lt"/>
              </a:rPr>
              <a:t>U.O.C di Endocrinologia e Malattie del Metabolismo dell’AOUI di Verona</a:t>
            </a:r>
          </a:p>
          <a:p>
            <a:pPr>
              <a:buFontTx/>
              <a:buChar char="•"/>
            </a:pPr>
            <a:r>
              <a:rPr lang="it-IT" dirty="0">
                <a:latin typeface="+mn-lt"/>
              </a:rPr>
              <a:t>U.O.C Malattie Endocrine, del Ricambio e Nutrizione del P.O. di Treviso </a:t>
            </a:r>
          </a:p>
          <a:p>
            <a:pPr>
              <a:buFontTx/>
              <a:buChar char="•"/>
            </a:pPr>
            <a:r>
              <a:rPr lang="it-IT" dirty="0">
                <a:latin typeface="+mn-lt"/>
              </a:rPr>
              <a:t>U.O.S.D. Malattie Endocrine, Metaboliche e Nutrizione del P.O. di Rovigo </a:t>
            </a:r>
          </a:p>
          <a:p>
            <a:pPr>
              <a:buFontTx/>
              <a:buChar char="•"/>
            </a:pPr>
            <a:r>
              <a:rPr lang="it-IT" dirty="0">
                <a:latin typeface="+mn-lt"/>
              </a:rPr>
              <a:t>U.O.C. Malattie Endocrine del Presidio Ospedaliero di Vicenza</a:t>
            </a:r>
          </a:p>
          <a:p>
            <a:endParaRPr lang="it-IT" b="1" u="sng" dirty="0">
              <a:latin typeface="+mn-lt"/>
            </a:endParaRPr>
          </a:p>
          <a:p>
            <a:r>
              <a:rPr lang="it-IT" b="1" u="sng" dirty="0">
                <a:latin typeface="+mn-lt"/>
              </a:rPr>
              <a:t>Paziente pediatrico:</a:t>
            </a:r>
          </a:p>
          <a:p>
            <a:pPr>
              <a:buFontTx/>
              <a:buChar char="•"/>
            </a:pPr>
            <a:r>
              <a:rPr lang="it-IT" dirty="0">
                <a:latin typeface="+mn-lt"/>
              </a:rPr>
              <a:t>Diabetologia pediatrica dell’Azienda Ospedaliera di Verona </a:t>
            </a:r>
          </a:p>
          <a:p>
            <a:pPr>
              <a:buFontTx/>
              <a:buChar char="•"/>
            </a:pPr>
            <a:r>
              <a:rPr lang="it-IT" dirty="0">
                <a:latin typeface="+mn-lt"/>
              </a:rPr>
              <a:t>Servizio di Diabetologia Pediatrica dell’Azienda Ospedaliera di Padova</a:t>
            </a:r>
          </a:p>
          <a:p>
            <a:r>
              <a:rPr lang="it-IT" altLang="it-IT" dirty="0">
                <a:latin typeface="+mn-lt"/>
              </a:rPr>
              <a:t> </a:t>
            </a:r>
            <a:endParaRPr lang="it-IT" altLang="it-IT" dirty="0">
              <a:solidFill>
                <a:srgbClr val="FF0000"/>
              </a:solidFill>
              <a:latin typeface="+mn-lt"/>
            </a:endParaRPr>
          </a:p>
        </p:txBody>
      </p:sp>
      <p:sp>
        <p:nvSpPr>
          <p:cNvPr id="19460" name="Text Box 7"/>
          <p:cNvSpPr txBox="1">
            <a:spLocks noChangeArrowheads="1"/>
          </p:cNvSpPr>
          <p:nvPr/>
        </p:nvSpPr>
        <p:spPr bwMode="auto">
          <a:xfrm>
            <a:off x="107504" y="5457403"/>
            <a:ext cx="8858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a:spcBef>
                <a:spcPct val="50000"/>
              </a:spcBef>
            </a:pPr>
            <a:r>
              <a:rPr lang="it-IT" altLang="it-IT" dirty="0" smtClean="0">
                <a:latin typeface="+mn-lt"/>
              </a:rPr>
              <a:t>Erogazione </a:t>
            </a:r>
            <a:r>
              <a:rPr lang="it-IT" altLang="it-IT" dirty="0">
                <a:latin typeface="+mn-lt"/>
              </a:rPr>
              <a:t>da parte dell’Azienda ULSS di residenza del paziente, utilizzando apposito modello: modello di richiesta di valutazione paziente, modello di richiesta di fornitura del sensore CGM, modello per </a:t>
            </a:r>
            <a:r>
              <a:rPr lang="it-IT" altLang="it-IT" dirty="0" err="1">
                <a:latin typeface="+mn-lt"/>
              </a:rPr>
              <a:t>follow</a:t>
            </a:r>
            <a:r>
              <a:rPr lang="it-IT" altLang="it-IT" dirty="0">
                <a:latin typeface="+mn-lt"/>
              </a:rPr>
              <a:t> up (simile al percorso microinfusore)   </a:t>
            </a:r>
            <a:endParaRPr lang="it-IT" dirty="0">
              <a:latin typeface="+mn-lt"/>
            </a:endParaRPr>
          </a:p>
        </p:txBody>
      </p:sp>
      <p:sp>
        <p:nvSpPr>
          <p:cNvPr id="19462" name="Rettangolo 1"/>
          <p:cNvSpPr>
            <a:spLocks noChangeArrowheads="1"/>
          </p:cNvSpPr>
          <p:nvPr/>
        </p:nvSpPr>
        <p:spPr bwMode="auto">
          <a:xfrm>
            <a:off x="150227" y="1275849"/>
            <a:ext cx="8858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altLang="it-IT" dirty="0" smtClean="0">
                <a:solidFill>
                  <a:srgbClr val="000000"/>
                </a:solidFill>
              </a:rPr>
              <a:t>Prescrizione </a:t>
            </a:r>
            <a:r>
              <a:rPr lang="it-IT" altLang="it-IT" dirty="0">
                <a:solidFill>
                  <a:srgbClr val="000000"/>
                </a:solidFill>
              </a:rPr>
              <a:t>da parte dei Centri abilitati alla prescrizione dei microinfusori </a:t>
            </a:r>
            <a:r>
              <a:rPr lang="it-IT" dirty="0">
                <a:solidFill>
                  <a:srgbClr val="000000"/>
                </a:solidFill>
              </a:rPr>
              <a:t>individuati dalla D.G.R. n. 222/2018</a:t>
            </a:r>
            <a:r>
              <a:rPr lang="it-IT" altLang="it-IT" dirty="0">
                <a:solidFill>
                  <a:srgbClr val="000000"/>
                </a:solidFill>
              </a:rPr>
              <a:t>:</a:t>
            </a:r>
          </a:p>
        </p:txBody>
      </p:sp>
    </p:spTree>
    <p:extLst>
      <p:ext uri="{BB962C8B-B14F-4D97-AF65-F5344CB8AC3E}">
        <p14:creationId xmlns:p14="http://schemas.microsoft.com/office/powerpoint/2010/main" val="40991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a:xfrm>
            <a:off x="203398" y="4293096"/>
            <a:ext cx="8761090" cy="180775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it-IT"/>
          </a:p>
        </p:txBody>
      </p:sp>
      <p:sp>
        <p:nvSpPr>
          <p:cNvPr id="20483" name="Rectangle 4"/>
          <p:cNvSpPr>
            <a:spLocks noChangeArrowheads="1"/>
          </p:cNvSpPr>
          <p:nvPr/>
        </p:nvSpPr>
        <p:spPr bwMode="auto">
          <a:xfrm>
            <a:off x="795338" y="76200"/>
            <a:ext cx="75533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a:r>
              <a:rPr lang="it-IT" sz="3200" b="1" dirty="0">
                <a:solidFill>
                  <a:schemeClr val="accent1">
                    <a:lumMod val="75000"/>
                  </a:schemeClr>
                </a:solidFill>
              </a:rPr>
              <a:t>Strategie di </a:t>
            </a:r>
            <a:r>
              <a:rPr lang="it-IT" sz="3200" b="1" i="1" dirty="0" smtClean="0">
                <a:solidFill>
                  <a:schemeClr val="accent1">
                    <a:lumMod val="75000"/>
                  </a:schemeClr>
                </a:solidFill>
              </a:rPr>
              <a:t>procurement</a:t>
            </a:r>
            <a:r>
              <a:rPr lang="it-IT" sz="3200" b="1" dirty="0" smtClean="0">
                <a:solidFill>
                  <a:schemeClr val="accent1">
                    <a:lumMod val="75000"/>
                  </a:schemeClr>
                </a:solidFill>
              </a:rPr>
              <a:t> </a:t>
            </a:r>
            <a:endParaRPr lang="it-IT" sz="3200" b="1" dirty="0">
              <a:solidFill>
                <a:schemeClr val="accent1">
                  <a:lumMod val="75000"/>
                </a:schemeClr>
              </a:solidFill>
            </a:endParaRPr>
          </a:p>
          <a:p>
            <a:pPr algn="ctr"/>
            <a:r>
              <a:rPr lang="it-IT" altLang="it-IT" sz="3200" b="1" dirty="0" smtClean="0">
                <a:solidFill>
                  <a:schemeClr val="accent1">
                    <a:lumMod val="75000"/>
                  </a:schemeClr>
                </a:solidFill>
              </a:rPr>
              <a:t>Dispositivi </a:t>
            </a:r>
            <a:r>
              <a:rPr lang="it-IT" altLang="it-IT" sz="3200" b="1" dirty="0">
                <a:solidFill>
                  <a:schemeClr val="accent1">
                    <a:lumMod val="75000"/>
                  </a:schemeClr>
                </a:solidFill>
              </a:rPr>
              <a:t>per </a:t>
            </a:r>
            <a:r>
              <a:rPr lang="it-IT" altLang="it-IT" sz="3200" b="1" dirty="0" smtClean="0">
                <a:solidFill>
                  <a:schemeClr val="accent1">
                    <a:lumMod val="75000"/>
                  </a:schemeClr>
                </a:solidFill>
              </a:rPr>
              <a:t>gestione diabete</a:t>
            </a:r>
            <a:endParaRPr lang="it-IT" altLang="it-IT" sz="3200" b="1" dirty="0">
              <a:solidFill>
                <a:schemeClr val="accent1">
                  <a:lumMod val="75000"/>
                </a:schemeClr>
              </a:solidFill>
            </a:endParaRPr>
          </a:p>
        </p:txBody>
      </p:sp>
      <p:sp>
        <p:nvSpPr>
          <p:cNvPr id="3" name="Titolo 1"/>
          <p:cNvSpPr txBox="1">
            <a:spLocks/>
          </p:cNvSpPr>
          <p:nvPr/>
        </p:nvSpPr>
        <p:spPr>
          <a:xfrm>
            <a:off x="107504" y="2836069"/>
            <a:ext cx="8655496" cy="806450"/>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285750" indent="-285750" algn="just">
              <a:buFont typeface="Wingdings" pitchFamily="2" charset="2"/>
              <a:buChar char="ü"/>
              <a:defRPr/>
            </a:pPr>
            <a:r>
              <a:rPr lang="it-IT" sz="1900" dirty="0">
                <a:solidFill>
                  <a:schemeClr val="tx1"/>
                </a:solidFill>
                <a:latin typeface="+mn-lt"/>
                <a:ea typeface="+mn-ea"/>
                <a:cs typeface="Arial" panose="020B0604020202020204" pitchFamily="34" charset="0"/>
              </a:rPr>
              <a:t>G</a:t>
            </a:r>
            <a:r>
              <a:rPr lang="it-IT" sz="1900" dirty="0" smtClean="0">
                <a:solidFill>
                  <a:schemeClr val="tx1"/>
                </a:solidFill>
                <a:latin typeface="+mn-lt"/>
                <a:ea typeface="+mn-ea"/>
                <a:cs typeface="Arial" panose="020B0604020202020204" pitchFamily="34" charset="0"/>
              </a:rPr>
              <a:t>ara </a:t>
            </a:r>
            <a:r>
              <a:rPr lang="it-IT" sz="1900" dirty="0">
                <a:solidFill>
                  <a:schemeClr val="tx1"/>
                </a:solidFill>
                <a:latin typeface="+mn-lt"/>
                <a:ea typeface="+mn-ea"/>
                <a:cs typeface="Arial" panose="020B0604020202020204" pitchFamily="34" charset="0"/>
              </a:rPr>
              <a:t>per l’aggiudicazione della fornitura in Accordo quadro di Microinfusori, sistemi per il monitoraggio continuo real-time della glicemia e correlato materiale di consumo in fabbisogno alla Regione del Veneto </a:t>
            </a:r>
          </a:p>
        </p:txBody>
      </p:sp>
      <p:sp>
        <p:nvSpPr>
          <p:cNvPr id="20485" name="Rettangolo 1"/>
          <p:cNvSpPr>
            <a:spLocks noChangeArrowheads="1"/>
          </p:cNvSpPr>
          <p:nvPr/>
        </p:nvSpPr>
        <p:spPr bwMode="auto">
          <a:xfrm>
            <a:off x="107504" y="1558548"/>
            <a:ext cx="8655496"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gn="just">
              <a:buFont typeface="Wingdings" pitchFamily="2" charset="2"/>
              <a:buChar char="ü"/>
            </a:pPr>
            <a:r>
              <a:rPr lang="it-IT" sz="1900" dirty="0">
                <a:solidFill>
                  <a:schemeClr val="bg1">
                    <a:lumMod val="75000"/>
                  </a:schemeClr>
                </a:solidFill>
                <a:cs typeface="Arial" panose="020B0604020202020204" pitchFamily="34" charset="0"/>
              </a:rPr>
              <a:t>Procedura aperta telematica per l'aggiudicazione della fornitura, in ambito territoriale, di dispositivi per l'autogestione e l'autocontrollo del diabete mellito per le Aziende sanitarie della Regione Veneto</a:t>
            </a:r>
          </a:p>
        </p:txBody>
      </p:sp>
      <p:sp>
        <p:nvSpPr>
          <p:cNvPr id="20490" name="Rettangolo 15"/>
          <p:cNvSpPr>
            <a:spLocks noChangeArrowheads="1"/>
          </p:cNvSpPr>
          <p:nvPr/>
        </p:nvSpPr>
        <p:spPr bwMode="auto">
          <a:xfrm>
            <a:off x="1050378" y="5085184"/>
            <a:ext cx="781821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it-IT" sz="1900" i="1" dirty="0">
                <a:cs typeface="Arial" panose="020B0604020202020204" pitchFamily="34" charset="0"/>
              </a:rPr>
              <a:t>omogeneizzazione dei </a:t>
            </a:r>
            <a:r>
              <a:rPr lang="it-IT" sz="1900" i="1" dirty="0" smtClean="0">
                <a:cs typeface="Arial" panose="020B0604020202020204" pitchFamily="34" charset="0"/>
              </a:rPr>
              <a:t>prezzi </a:t>
            </a:r>
            <a:r>
              <a:rPr lang="it-IT" sz="1900" i="1" dirty="0">
                <a:cs typeface="Arial" panose="020B0604020202020204" pitchFamily="34" charset="0"/>
              </a:rPr>
              <a:t>e successivo risparmio atteso nel medio/lungo periodo derivante dalla centralizzazione della procedura di acquisto </a:t>
            </a:r>
            <a:endParaRPr lang="it-IT" sz="1900" i="1" dirty="0">
              <a:solidFill>
                <a:srgbClr val="000000"/>
              </a:solidFill>
              <a:cs typeface="Arial" panose="020B0604020202020204" pitchFamily="34" charset="0"/>
            </a:endParaRPr>
          </a:p>
        </p:txBody>
      </p:sp>
      <p:sp>
        <p:nvSpPr>
          <p:cNvPr id="20494" name="Rettangolo 15"/>
          <p:cNvSpPr>
            <a:spLocks noChangeArrowheads="1"/>
          </p:cNvSpPr>
          <p:nvPr/>
        </p:nvSpPr>
        <p:spPr bwMode="auto">
          <a:xfrm>
            <a:off x="1040143" y="4537339"/>
            <a:ext cx="7564305"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sz="1900" i="1" dirty="0">
                <a:cs typeface="Arial" panose="020B0604020202020204" pitchFamily="34" charset="0"/>
              </a:rPr>
              <a:t>massimizzazione del livello qualitativo e tecnologico di acquisto </a:t>
            </a:r>
            <a:endParaRPr lang="it-IT" sz="1900" i="1" dirty="0">
              <a:solidFill>
                <a:srgbClr val="000000"/>
              </a:solidFill>
              <a:cs typeface="Arial" panose="020B0604020202020204" pitchFamily="34" charset="0"/>
            </a:endParaRPr>
          </a:p>
        </p:txBody>
      </p:sp>
      <p:pic>
        <p:nvPicPr>
          <p:cNvPr id="5" name="Immagine 4"/>
          <p:cNvPicPr>
            <a:picLocks noChangeAspect="1"/>
          </p:cNvPicPr>
          <p:nvPr/>
        </p:nvPicPr>
        <p:blipFill>
          <a:blip r:embed="rId3"/>
          <a:stretch>
            <a:fillRect/>
          </a:stretch>
        </p:blipFill>
        <p:spPr>
          <a:xfrm>
            <a:off x="107504" y="4360466"/>
            <a:ext cx="942875" cy="942875"/>
          </a:xfrm>
          <a:prstGeom prst="rect">
            <a:avLst/>
          </a:prstGeom>
        </p:spPr>
      </p:pic>
      <p:pic>
        <p:nvPicPr>
          <p:cNvPr id="12" name="Immagine 11"/>
          <p:cNvPicPr>
            <a:picLocks noChangeAspect="1"/>
          </p:cNvPicPr>
          <p:nvPr/>
        </p:nvPicPr>
        <p:blipFill>
          <a:blip r:embed="rId3"/>
          <a:stretch>
            <a:fillRect/>
          </a:stretch>
        </p:blipFill>
        <p:spPr>
          <a:xfrm>
            <a:off x="107504" y="5078413"/>
            <a:ext cx="942875" cy="942875"/>
          </a:xfrm>
          <a:prstGeom prst="rect">
            <a:avLst/>
          </a:prstGeom>
        </p:spPr>
      </p:pic>
    </p:spTree>
    <p:extLst>
      <p:ext uri="{BB962C8B-B14F-4D97-AF65-F5344CB8AC3E}">
        <p14:creationId xmlns:p14="http://schemas.microsoft.com/office/powerpoint/2010/main" val="3401309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0"/>
          <p:cNvSpPr txBox="1"/>
          <p:nvPr/>
        </p:nvSpPr>
        <p:spPr>
          <a:xfrm>
            <a:off x="0" y="421301"/>
            <a:ext cx="8856984" cy="1481932"/>
          </a:xfrm>
          <a:prstGeom prst="rect">
            <a:avLst/>
          </a:prstGeom>
          <a:noFill/>
          <a:ln w="57150" cap="rnd" cmpd="sng">
            <a:noFill/>
            <a:round/>
          </a:ln>
          <a:effectLst/>
        </p:spPr>
        <p:txBody>
          <a:bodyPr wrap="square" lIns="540000" tIns="108000" rIns="216000" bIns="140400" rtlCol="0" anchor="t" anchorCtr="0">
            <a:spAutoFit/>
          </a:bodyPr>
          <a:lstStyle/>
          <a:p>
            <a:pPr algn="ctr" defTabSz="497754"/>
            <a:r>
              <a:rPr lang="it-IT" sz="2800" b="1" dirty="0">
                <a:solidFill>
                  <a:schemeClr val="accent1">
                    <a:lumMod val="75000"/>
                  </a:schemeClr>
                </a:solidFill>
              </a:rPr>
              <a:t>Gara per la fornitura di Microinfusori, sistemi per il monitoraggio continuo real-time della glicemia</a:t>
            </a:r>
            <a:endParaRPr lang="it-IT" altLang="it-IT" sz="2800" b="1" dirty="0">
              <a:solidFill>
                <a:schemeClr val="accent1">
                  <a:lumMod val="75000"/>
                </a:schemeClr>
              </a:solidFill>
            </a:endParaRPr>
          </a:p>
          <a:p>
            <a:pPr defTabSz="497754"/>
            <a:endParaRPr lang="it-IT" sz="2400" b="1" dirty="0">
              <a:solidFill>
                <a:srgbClr val="005294"/>
              </a:solidFill>
            </a:endParaRPr>
          </a:p>
        </p:txBody>
      </p:sp>
      <p:graphicFrame>
        <p:nvGraphicFramePr>
          <p:cNvPr id="19" name="Tabella 18"/>
          <p:cNvGraphicFramePr>
            <a:graphicFrameLocks noGrp="1"/>
          </p:cNvGraphicFramePr>
          <p:nvPr>
            <p:extLst>
              <p:ext uri="{D42A27DB-BD31-4B8C-83A1-F6EECF244321}">
                <p14:modId xmlns:p14="http://schemas.microsoft.com/office/powerpoint/2010/main" val="1051824501"/>
              </p:ext>
            </p:extLst>
          </p:nvPr>
        </p:nvGraphicFramePr>
        <p:xfrm>
          <a:off x="250935" y="2013263"/>
          <a:ext cx="8712969" cy="3519253"/>
        </p:xfrm>
        <a:graphic>
          <a:graphicData uri="http://schemas.openxmlformats.org/drawingml/2006/table">
            <a:tbl>
              <a:tblPr firstRow="1" firstCol="1" bandRow="1">
                <a:tableStyleId>{616DA210-FB5B-4158-B5E0-FEB733F419BA}</a:tableStyleId>
              </a:tblPr>
              <a:tblGrid>
                <a:gridCol w="639484"/>
                <a:gridCol w="6474774"/>
                <a:gridCol w="1598711"/>
              </a:tblGrid>
              <a:tr h="228262">
                <a:tc>
                  <a:txBody>
                    <a:bodyPr/>
                    <a:lstStyle/>
                    <a:p>
                      <a:pPr algn="ctr">
                        <a:spcAft>
                          <a:spcPts val="0"/>
                        </a:spcAft>
                      </a:pPr>
                      <a:r>
                        <a:rPr lang="it-IT" sz="1400" dirty="0">
                          <a:effectLst/>
                        </a:rPr>
                        <a:t>Lotto</a:t>
                      </a:r>
                      <a:endParaRPr lang="it-IT"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spcAft>
                          <a:spcPts val="0"/>
                        </a:spcAft>
                      </a:pPr>
                      <a:r>
                        <a:rPr lang="it-IT" sz="1400" dirty="0">
                          <a:effectLst/>
                        </a:rPr>
                        <a:t>Descrizione</a:t>
                      </a:r>
                      <a:endParaRPr lang="it-IT"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spcAft>
                          <a:spcPts val="0"/>
                        </a:spcAft>
                      </a:pPr>
                      <a:r>
                        <a:rPr lang="it-IT" sz="1400" dirty="0">
                          <a:effectLst/>
                        </a:rPr>
                        <a:t>CND</a:t>
                      </a:r>
                      <a:endParaRPr lang="it-IT"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456523">
                <a:tc>
                  <a:txBody>
                    <a:bodyPr/>
                    <a:lstStyle/>
                    <a:p>
                      <a:pPr algn="ctr">
                        <a:spcAft>
                          <a:spcPts val="0"/>
                        </a:spcAft>
                      </a:pPr>
                      <a:r>
                        <a:rPr lang="it-IT" sz="1400" dirty="0">
                          <a:effectLst/>
                        </a:rPr>
                        <a:t>1</a:t>
                      </a:r>
                    </a:p>
                    <a:p>
                      <a:pPr algn="ctr">
                        <a:spcAft>
                          <a:spcPts val="0"/>
                        </a:spcAft>
                      </a:pPr>
                      <a:r>
                        <a:rPr lang="it-IT" sz="1400" dirty="0">
                          <a:effectLst/>
                        </a:rPr>
                        <a:t> </a:t>
                      </a:r>
                      <a:endParaRPr lang="it-IT"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it-IT" sz="1400" b="1" dirty="0" smtClean="0">
                          <a:effectLst/>
                        </a:rPr>
                        <a:t>MICROINFUSORE</a:t>
                      </a:r>
                      <a:r>
                        <a:rPr lang="it-IT" sz="1400" dirty="0" smtClean="0">
                          <a:effectLst/>
                        </a:rPr>
                        <a:t> </a:t>
                      </a:r>
                      <a:r>
                        <a:rPr lang="it-IT" sz="1400" dirty="0">
                          <a:effectLst/>
                        </a:rPr>
                        <a:t>per insulina con catetere</a:t>
                      </a:r>
                      <a:endParaRPr lang="it-IT"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spcAft>
                          <a:spcPts val="0"/>
                        </a:spcAft>
                      </a:pPr>
                      <a:r>
                        <a:rPr lang="it-IT" sz="1400">
                          <a:effectLst/>
                        </a:rPr>
                        <a:t>Z1204021601</a:t>
                      </a:r>
                      <a:endParaRPr lang="it-IT" sz="1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391881">
                <a:tc>
                  <a:txBody>
                    <a:bodyPr/>
                    <a:lstStyle/>
                    <a:p>
                      <a:pPr algn="ctr">
                        <a:spcAft>
                          <a:spcPts val="0"/>
                        </a:spcAft>
                      </a:pPr>
                      <a:r>
                        <a:rPr lang="it-IT" sz="1400">
                          <a:effectLst/>
                        </a:rPr>
                        <a:t>2</a:t>
                      </a:r>
                      <a:endParaRPr lang="it-IT" sz="1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it-IT" sz="1400" b="1" dirty="0" smtClean="0">
                          <a:effectLst/>
                        </a:rPr>
                        <a:t>MICROINFUSORE</a:t>
                      </a:r>
                      <a:r>
                        <a:rPr lang="it-IT" sz="1400" dirty="0" smtClean="0">
                          <a:effectLst/>
                        </a:rPr>
                        <a:t> </a:t>
                      </a:r>
                      <a:r>
                        <a:rPr lang="it-IT" sz="1400" dirty="0">
                          <a:effectLst/>
                        </a:rPr>
                        <a:t>per insulina con catetere associato o integrabile con sensore </a:t>
                      </a:r>
                      <a:r>
                        <a:rPr lang="it-IT" sz="1400" b="1" dirty="0">
                          <a:effectLst/>
                        </a:rPr>
                        <a:t>CGM</a:t>
                      </a:r>
                      <a:endParaRPr lang="it-IT" sz="1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spcAft>
                          <a:spcPts val="0"/>
                        </a:spcAft>
                      </a:pPr>
                      <a:r>
                        <a:rPr lang="it-IT" sz="1400">
                          <a:effectLst/>
                        </a:rPr>
                        <a:t>Z1204021601</a:t>
                      </a:r>
                      <a:endParaRPr lang="it-IT" sz="1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456523">
                <a:tc>
                  <a:txBody>
                    <a:bodyPr/>
                    <a:lstStyle/>
                    <a:p>
                      <a:pPr algn="ctr">
                        <a:spcAft>
                          <a:spcPts val="0"/>
                        </a:spcAft>
                      </a:pPr>
                      <a:r>
                        <a:rPr lang="it-IT" sz="1400">
                          <a:effectLst/>
                        </a:rPr>
                        <a:t>3</a:t>
                      </a:r>
                      <a:endParaRPr lang="it-IT" sz="1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it-IT" sz="1400" b="1" dirty="0" smtClean="0">
                          <a:effectLst/>
                        </a:rPr>
                        <a:t>MICROINFUSORE</a:t>
                      </a:r>
                      <a:r>
                        <a:rPr lang="it-IT" sz="1400" dirty="0" smtClean="0">
                          <a:effectLst/>
                        </a:rPr>
                        <a:t> per </a:t>
                      </a:r>
                      <a:r>
                        <a:rPr lang="it-IT" sz="1400" dirty="0">
                          <a:effectLst/>
                        </a:rPr>
                        <a:t>insulina adesivo </a:t>
                      </a:r>
                      <a:r>
                        <a:rPr lang="it-IT" sz="1400" dirty="0" smtClean="0">
                          <a:effectLst/>
                        </a:rPr>
                        <a:t>(</a:t>
                      </a:r>
                      <a:r>
                        <a:rPr lang="it-IT" sz="1400" b="1" dirty="0" smtClean="0">
                          <a:effectLst/>
                        </a:rPr>
                        <a:t>PATCH PUMP</a:t>
                      </a:r>
                      <a:r>
                        <a:rPr lang="it-IT" sz="1400" dirty="0" smtClean="0">
                          <a:effectLst/>
                        </a:rPr>
                        <a:t>) </a:t>
                      </a:r>
                      <a:r>
                        <a:rPr lang="it-IT" sz="1400" dirty="0">
                          <a:effectLst/>
                        </a:rPr>
                        <a:t>con sistema di gestione telecomandato</a:t>
                      </a:r>
                      <a:endParaRPr lang="it-IT"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spcAft>
                          <a:spcPts val="0"/>
                        </a:spcAft>
                      </a:pPr>
                      <a:r>
                        <a:rPr lang="it-IT" sz="1400">
                          <a:effectLst/>
                        </a:rPr>
                        <a:t>Z1204021601</a:t>
                      </a:r>
                      <a:endParaRPr lang="it-IT" sz="1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549837">
                <a:tc>
                  <a:txBody>
                    <a:bodyPr/>
                    <a:lstStyle/>
                    <a:p>
                      <a:pPr algn="ctr">
                        <a:spcAft>
                          <a:spcPts val="0"/>
                        </a:spcAft>
                      </a:pPr>
                      <a:r>
                        <a:rPr lang="it-IT" sz="1400">
                          <a:effectLst/>
                        </a:rPr>
                        <a:t>4</a:t>
                      </a:r>
                      <a:endParaRPr lang="it-IT" sz="1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it-IT" sz="1400" b="1" dirty="0" smtClean="0">
                          <a:effectLst/>
                        </a:rPr>
                        <a:t>MICROINFUSORE</a:t>
                      </a:r>
                      <a:r>
                        <a:rPr lang="it-IT" sz="1400" dirty="0" smtClean="0">
                          <a:effectLst/>
                        </a:rPr>
                        <a:t> </a:t>
                      </a:r>
                      <a:r>
                        <a:rPr lang="it-IT" sz="1400" dirty="0">
                          <a:effectLst/>
                        </a:rPr>
                        <a:t>per insulina adesivo </a:t>
                      </a:r>
                      <a:r>
                        <a:rPr lang="it-IT" sz="1400" dirty="0" smtClean="0">
                          <a:effectLst/>
                        </a:rPr>
                        <a:t>(</a:t>
                      </a:r>
                      <a:r>
                        <a:rPr lang="it-IT" sz="1400" b="1" dirty="0" smtClean="0">
                          <a:effectLst/>
                        </a:rPr>
                        <a:t>PATCH PUMP</a:t>
                      </a:r>
                      <a:r>
                        <a:rPr lang="it-IT" sz="1400" dirty="0" smtClean="0">
                          <a:effectLst/>
                        </a:rPr>
                        <a:t>) </a:t>
                      </a:r>
                      <a:r>
                        <a:rPr lang="it-IT" sz="1400" dirty="0">
                          <a:effectLst/>
                        </a:rPr>
                        <a:t>con sistema di gestione telecomandato, associato o integrabile con </a:t>
                      </a:r>
                      <a:r>
                        <a:rPr lang="it-IT" sz="1400" dirty="0" smtClean="0">
                          <a:effectLst/>
                        </a:rPr>
                        <a:t>sensore </a:t>
                      </a:r>
                      <a:r>
                        <a:rPr lang="it-IT" sz="1400" b="1" dirty="0">
                          <a:effectLst/>
                        </a:rPr>
                        <a:t>CGM</a:t>
                      </a:r>
                      <a:endParaRPr lang="it-IT" sz="1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spcAft>
                          <a:spcPts val="0"/>
                        </a:spcAft>
                      </a:pPr>
                      <a:r>
                        <a:rPr lang="it-IT" sz="1400" dirty="0">
                          <a:effectLst/>
                        </a:rPr>
                        <a:t>Z1204021601</a:t>
                      </a:r>
                      <a:endParaRPr lang="it-IT"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587823">
                <a:tc>
                  <a:txBody>
                    <a:bodyPr/>
                    <a:lstStyle/>
                    <a:p>
                      <a:pPr algn="ctr">
                        <a:spcAft>
                          <a:spcPts val="0"/>
                        </a:spcAft>
                      </a:pPr>
                      <a:r>
                        <a:rPr lang="it-IT" sz="1400">
                          <a:effectLst/>
                        </a:rPr>
                        <a:t>5</a:t>
                      </a:r>
                      <a:endParaRPr lang="it-IT" sz="1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spcAft>
                          <a:spcPts val="0"/>
                        </a:spcAft>
                      </a:pPr>
                      <a:r>
                        <a:rPr lang="it-IT" sz="1400" dirty="0">
                          <a:effectLst/>
                        </a:rPr>
                        <a:t>Microinfusore per insulina integrato a sensore per il monitoraggio glicemico in continuo con algoritmo di modulazione dell’insulina basale </a:t>
                      </a:r>
                      <a:r>
                        <a:rPr lang="it-IT" sz="1400" dirty="0" smtClean="0">
                          <a:effectLst/>
                        </a:rPr>
                        <a:t>(</a:t>
                      </a:r>
                      <a:r>
                        <a:rPr lang="it-IT" sz="1400" b="1" dirty="0" smtClean="0">
                          <a:effectLst/>
                        </a:rPr>
                        <a:t>PANCREAS ARTIFICIALE IBRIDO</a:t>
                      </a:r>
                      <a:r>
                        <a:rPr lang="it-IT" sz="1400" dirty="0" smtClean="0">
                          <a:effectLst/>
                        </a:rPr>
                        <a:t>)</a:t>
                      </a:r>
                      <a:endParaRPr lang="it-IT"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spcAft>
                          <a:spcPts val="0"/>
                        </a:spcAft>
                      </a:pPr>
                      <a:r>
                        <a:rPr lang="it-IT" sz="1400" dirty="0">
                          <a:effectLst/>
                        </a:rPr>
                        <a:t>Z1204021601</a:t>
                      </a:r>
                      <a:endParaRPr lang="it-IT"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391881">
                <a:tc>
                  <a:txBody>
                    <a:bodyPr/>
                    <a:lstStyle/>
                    <a:p>
                      <a:pPr algn="ctr">
                        <a:spcAft>
                          <a:spcPts val="0"/>
                        </a:spcAft>
                      </a:pPr>
                      <a:r>
                        <a:rPr lang="it-IT" sz="1400">
                          <a:effectLst/>
                        </a:rPr>
                        <a:t>6</a:t>
                      </a:r>
                      <a:endParaRPr lang="it-IT" sz="1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effectLst/>
                        </a:rPr>
                        <a:t>Sistemi per il monitoraggio continuo </a:t>
                      </a:r>
                      <a:r>
                        <a:rPr lang="it-IT" sz="1400" dirty="0" err="1">
                          <a:effectLst/>
                        </a:rPr>
                        <a:t>real</a:t>
                      </a:r>
                      <a:r>
                        <a:rPr lang="it-IT" sz="1400" dirty="0">
                          <a:effectLst/>
                        </a:rPr>
                        <a:t> time della glicemia </a:t>
                      </a:r>
                      <a:r>
                        <a:rPr lang="it-IT" sz="1400" b="1" dirty="0" smtClean="0">
                          <a:effectLst/>
                        </a:rPr>
                        <a:t>(CGM) con </a:t>
                      </a:r>
                      <a:r>
                        <a:rPr lang="it-IT" sz="1400" b="1" dirty="0">
                          <a:effectLst/>
                        </a:rPr>
                        <a:t>allarmi </a:t>
                      </a:r>
                      <a:r>
                        <a:rPr lang="it-IT" sz="1400" b="1" dirty="0" smtClean="0">
                          <a:effectLst/>
                        </a:rPr>
                        <a:t>soglia</a:t>
                      </a:r>
                      <a:endParaRPr lang="it-IT" sz="1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spcAft>
                          <a:spcPts val="0"/>
                        </a:spcAft>
                      </a:pPr>
                      <a:r>
                        <a:rPr lang="it-IT" sz="1400" dirty="0">
                          <a:effectLst/>
                        </a:rPr>
                        <a:t>Z12040115</a:t>
                      </a:r>
                      <a:endParaRPr lang="it-IT"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r h="456523">
                <a:tc>
                  <a:txBody>
                    <a:bodyPr/>
                    <a:lstStyle/>
                    <a:p>
                      <a:pPr algn="ctr">
                        <a:spcAft>
                          <a:spcPts val="0"/>
                        </a:spcAft>
                      </a:pPr>
                      <a:r>
                        <a:rPr lang="it-IT" sz="1400">
                          <a:effectLst/>
                        </a:rPr>
                        <a:t>7</a:t>
                      </a:r>
                      <a:endParaRPr lang="it-IT" sz="1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a:effectLst/>
                        </a:rPr>
                        <a:t>Sistemi per il monitoraggio continuo </a:t>
                      </a:r>
                      <a:r>
                        <a:rPr lang="it-IT" sz="1400" dirty="0" err="1">
                          <a:effectLst/>
                        </a:rPr>
                        <a:t>real</a:t>
                      </a:r>
                      <a:r>
                        <a:rPr lang="it-IT" sz="1400" dirty="0">
                          <a:effectLst/>
                        </a:rPr>
                        <a:t> time della </a:t>
                      </a:r>
                      <a:r>
                        <a:rPr lang="it-IT" sz="1400" dirty="0" smtClean="0">
                          <a:effectLst/>
                        </a:rPr>
                        <a:t>glicemia </a:t>
                      </a:r>
                      <a:r>
                        <a:rPr lang="it-IT" sz="1400" b="1" dirty="0" smtClean="0">
                          <a:effectLst/>
                        </a:rPr>
                        <a:t>(CGM)</a:t>
                      </a:r>
                      <a:r>
                        <a:rPr lang="it-IT" sz="1400" dirty="0" smtClean="0">
                          <a:effectLst/>
                        </a:rPr>
                        <a:t> </a:t>
                      </a:r>
                      <a:r>
                        <a:rPr lang="it-IT" sz="1400" b="1" dirty="0">
                          <a:effectLst/>
                        </a:rPr>
                        <a:t>con allarmi </a:t>
                      </a:r>
                      <a:r>
                        <a:rPr lang="it-IT" sz="1400" b="1" dirty="0" smtClean="0">
                          <a:effectLst/>
                        </a:rPr>
                        <a:t>predittivi</a:t>
                      </a:r>
                      <a:endParaRPr lang="it-IT" sz="14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spcAft>
                          <a:spcPts val="0"/>
                        </a:spcAft>
                      </a:pPr>
                      <a:r>
                        <a:rPr lang="it-IT" sz="1400" dirty="0">
                          <a:effectLst/>
                        </a:rPr>
                        <a:t>Z12040115</a:t>
                      </a:r>
                      <a:endParaRPr lang="it-IT"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172513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nvPr>
        </p:nvGraphicFramePr>
        <p:xfrm>
          <a:off x="680254" y="3717032"/>
          <a:ext cx="7852186" cy="2564818"/>
        </p:xfrm>
        <a:graphic>
          <a:graphicData uri="http://schemas.openxmlformats.org/drawingml/2006/table">
            <a:tbl>
              <a:tblPr firstRow="1" firstCol="1">
                <a:tableStyleId>{3B4B98B0-60AC-42C2-AFA5-B58CD77FA1E5}</a:tableStyleId>
              </a:tblPr>
              <a:tblGrid>
                <a:gridCol w="1027291"/>
                <a:gridCol w="665843"/>
                <a:gridCol w="6159052"/>
              </a:tblGrid>
              <a:tr h="432048">
                <a:tc>
                  <a:txBody>
                    <a:bodyPr/>
                    <a:lstStyle/>
                    <a:p>
                      <a:pPr algn="l">
                        <a:spcAft>
                          <a:spcPts val="0"/>
                        </a:spcAft>
                      </a:pPr>
                      <a:r>
                        <a:rPr lang="it-IT" sz="1400" dirty="0">
                          <a:effectLst/>
                          <a:latin typeface="+mn-lt"/>
                        </a:rPr>
                        <a:t>Lotto</a:t>
                      </a:r>
                      <a:endParaRPr lang="it-IT" sz="1400" dirty="0">
                        <a:effectLst/>
                        <a:latin typeface="+mn-lt"/>
                        <a:ea typeface="Times New Roman" panose="02020603050405020304" pitchFamily="18" charset="0"/>
                      </a:endParaRPr>
                    </a:p>
                  </a:txBody>
                  <a:tcPr marL="68580" marR="68580" marT="0" marB="0" anchor="ctr"/>
                </a:tc>
                <a:tc gridSpan="2">
                  <a:txBody>
                    <a:bodyPr/>
                    <a:lstStyle/>
                    <a:p>
                      <a:pPr algn="l">
                        <a:spcAft>
                          <a:spcPts val="0"/>
                        </a:spcAft>
                      </a:pPr>
                      <a:r>
                        <a:rPr lang="it-IT" sz="1400" dirty="0">
                          <a:effectLst/>
                          <a:latin typeface="+mn-lt"/>
                        </a:rPr>
                        <a:t>Percentuale di aumento o </a:t>
                      </a:r>
                      <a:r>
                        <a:rPr lang="it-IT" sz="1400" dirty="0" smtClean="0">
                          <a:effectLst/>
                          <a:latin typeface="+mn-lt"/>
                        </a:rPr>
                        <a:t>decremento </a:t>
                      </a:r>
                      <a:r>
                        <a:rPr lang="it-IT" sz="1400" dirty="0">
                          <a:effectLst/>
                          <a:latin typeface="+mn-lt"/>
                        </a:rPr>
                        <a:t>delle </a:t>
                      </a:r>
                      <a:r>
                        <a:rPr lang="it-IT" sz="1400" dirty="0" smtClean="0">
                          <a:effectLst/>
                          <a:latin typeface="+mn-lt"/>
                        </a:rPr>
                        <a:t> unità </a:t>
                      </a:r>
                      <a:r>
                        <a:rPr lang="it-IT" sz="1400" dirty="0">
                          <a:effectLst/>
                          <a:latin typeface="+mn-lt"/>
                        </a:rPr>
                        <a:t>per ogni </a:t>
                      </a:r>
                      <a:r>
                        <a:rPr lang="it-IT" sz="1400" dirty="0" smtClean="0">
                          <a:effectLst/>
                          <a:latin typeface="+mn-lt"/>
                        </a:rPr>
                        <a:t>anno</a:t>
                      </a:r>
                      <a:endParaRPr lang="it-IT" sz="1400" dirty="0">
                        <a:effectLst/>
                        <a:latin typeface="+mn-lt"/>
                        <a:ea typeface="Times New Roman" panose="02020603050405020304" pitchFamily="18" charset="0"/>
                      </a:endParaRPr>
                    </a:p>
                  </a:txBody>
                  <a:tcPr marL="68580" marR="68580" marT="0" marB="0" anchor="ctr"/>
                </a:tc>
                <a:tc hMerge="1">
                  <a:txBody>
                    <a:bodyPr/>
                    <a:lstStyle/>
                    <a:p>
                      <a:pPr>
                        <a:spcAft>
                          <a:spcPts val="0"/>
                        </a:spcAft>
                      </a:pPr>
                      <a:endParaRPr lang="it-IT" sz="1200" dirty="0">
                        <a:effectLst/>
                        <a:latin typeface="Times New Roman" panose="02020603050405020304" pitchFamily="18" charset="0"/>
                        <a:ea typeface="Times New Roman" panose="02020603050405020304" pitchFamily="18" charset="0"/>
                      </a:endParaRPr>
                    </a:p>
                  </a:txBody>
                  <a:tcPr marL="68580" marR="68580" marT="0" marB="0" anchor="ctr"/>
                </a:tc>
              </a:tr>
              <a:tr h="255866">
                <a:tc>
                  <a:txBody>
                    <a:bodyPr/>
                    <a:lstStyle/>
                    <a:p>
                      <a:pPr algn="l">
                        <a:spcAft>
                          <a:spcPts val="0"/>
                        </a:spcAft>
                      </a:pPr>
                      <a:r>
                        <a:rPr lang="it-IT" sz="1400" dirty="0" smtClean="0">
                          <a:effectLst/>
                          <a:latin typeface="+mn-lt"/>
                        </a:rPr>
                        <a:t>Lotto </a:t>
                      </a:r>
                      <a:r>
                        <a:rPr lang="it-IT" sz="1400" dirty="0">
                          <a:effectLst/>
                          <a:latin typeface="+mn-lt"/>
                        </a:rPr>
                        <a:t>1</a:t>
                      </a:r>
                      <a:endParaRPr lang="it-IT" sz="1400" dirty="0">
                        <a:effectLst/>
                        <a:latin typeface="+mn-lt"/>
                        <a:ea typeface="Times New Roman" panose="02020603050405020304" pitchFamily="18" charset="0"/>
                      </a:endParaRPr>
                    </a:p>
                  </a:txBody>
                  <a:tcPr marL="68580" marR="68580" marT="0" marB="0" anchor="ctr"/>
                </a:tc>
                <a:tc>
                  <a:txBody>
                    <a:bodyPr/>
                    <a:lstStyle/>
                    <a:p>
                      <a:pPr algn="l">
                        <a:spcAft>
                          <a:spcPts val="0"/>
                        </a:spcAft>
                      </a:pPr>
                      <a:r>
                        <a:rPr lang="it-IT" sz="1400" dirty="0" smtClean="0">
                          <a:effectLst/>
                          <a:latin typeface="+mn-lt"/>
                        </a:rPr>
                        <a:t>-</a:t>
                      </a:r>
                      <a:r>
                        <a:rPr lang="it-IT" sz="1400" dirty="0">
                          <a:effectLst/>
                          <a:latin typeface="+mn-lt"/>
                        </a:rPr>
                        <a:t>10%</a:t>
                      </a:r>
                      <a:endParaRPr lang="it-IT" sz="1400" dirty="0">
                        <a:effectLst/>
                        <a:latin typeface="+mn-lt"/>
                        <a:ea typeface="Times New Roman" panose="02020603050405020304" pitchFamily="18" charset="0"/>
                      </a:endParaRPr>
                    </a:p>
                  </a:txBody>
                  <a:tcPr marL="68580" marR="68580" marT="0" marB="0" anchor="ctr"/>
                </a:tc>
                <a:tc>
                  <a:txBody>
                    <a:bodyPr/>
                    <a:lstStyle/>
                    <a:p>
                      <a:pPr>
                        <a:spcAft>
                          <a:spcPts val="0"/>
                        </a:spcAft>
                      </a:pPr>
                      <a:r>
                        <a:rPr lang="it-IT" sz="1400" dirty="0">
                          <a:effectLst/>
                          <a:latin typeface="+mn-lt"/>
                        </a:rPr>
                        <a:t>Distribuzione delle unità tolte sui lotti 2 e 5 come segue: 70% sul lotto 5 e 30% sul lotto 2</a:t>
                      </a:r>
                      <a:endParaRPr lang="it-IT" sz="1400" dirty="0">
                        <a:effectLst/>
                        <a:latin typeface="+mn-lt"/>
                        <a:ea typeface="Times New Roman" panose="02020603050405020304" pitchFamily="18" charset="0"/>
                      </a:endParaRPr>
                    </a:p>
                  </a:txBody>
                  <a:tcPr marL="68580" marR="68580" marT="0" marB="0" anchor="ctr"/>
                </a:tc>
              </a:tr>
              <a:tr h="255866">
                <a:tc>
                  <a:txBody>
                    <a:bodyPr/>
                    <a:lstStyle/>
                    <a:p>
                      <a:pPr algn="l">
                        <a:spcAft>
                          <a:spcPts val="0"/>
                        </a:spcAft>
                      </a:pPr>
                      <a:r>
                        <a:rPr lang="it-IT" sz="1400" dirty="0">
                          <a:effectLst/>
                          <a:latin typeface="+mn-lt"/>
                        </a:rPr>
                        <a:t>Lotto 2</a:t>
                      </a:r>
                      <a:endParaRPr lang="it-IT" sz="1400" dirty="0">
                        <a:effectLst/>
                        <a:latin typeface="+mn-lt"/>
                        <a:ea typeface="Times New Roman" panose="02020603050405020304" pitchFamily="18" charset="0"/>
                      </a:endParaRPr>
                    </a:p>
                  </a:txBody>
                  <a:tcPr marL="68580" marR="68580" marT="0" marB="0" anchor="ctr"/>
                </a:tc>
                <a:tc>
                  <a:txBody>
                    <a:bodyPr/>
                    <a:lstStyle/>
                    <a:p>
                      <a:pPr marL="0" algn="l" defTabSz="914400" rtl="0" eaLnBrk="1" latinLnBrk="0" hangingPunct="1">
                        <a:spcAft>
                          <a:spcPts val="0"/>
                        </a:spcAft>
                      </a:pPr>
                      <a:r>
                        <a:rPr lang="it-IT" sz="1400" kern="1200" dirty="0" smtClean="0">
                          <a:effectLst/>
                          <a:latin typeface="+mn-lt"/>
                        </a:rPr>
                        <a:t>+7%</a:t>
                      </a:r>
                      <a:endParaRPr lang="it-IT" sz="1400" kern="1200" dirty="0" smtClean="0">
                        <a:solidFill>
                          <a:schemeClr val="tx1"/>
                        </a:solidFill>
                        <a:effectLst/>
                        <a:latin typeface="+mn-lt"/>
                        <a:ea typeface="Times New Roman" panose="02020603050405020304" pitchFamily="18" charset="0"/>
                        <a:cs typeface="+mn-cs"/>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kern="1200" dirty="0" smtClean="0">
                          <a:effectLst/>
                          <a:latin typeface="+mn-lt"/>
                        </a:rPr>
                        <a:t>per ogni anno oltre alle unità di pazienti derivanti dal Lotto 1 </a:t>
                      </a:r>
                      <a:endParaRPr lang="it-IT" sz="1400" kern="1200" dirty="0" smtClean="0">
                        <a:solidFill>
                          <a:schemeClr val="tx1"/>
                        </a:solidFill>
                        <a:effectLst/>
                        <a:latin typeface="+mn-lt"/>
                        <a:ea typeface="Times New Roman" panose="02020603050405020304" pitchFamily="18" charset="0"/>
                        <a:cs typeface="+mn-cs"/>
                      </a:endParaRPr>
                    </a:p>
                  </a:txBody>
                  <a:tcPr marL="68580" marR="68580" marT="0" marB="0" anchor="ctr"/>
                </a:tc>
              </a:tr>
              <a:tr h="255866">
                <a:tc>
                  <a:txBody>
                    <a:bodyPr/>
                    <a:lstStyle/>
                    <a:p>
                      <a:pPr algn="l">
                        <a:spcAft>
                          <a:spcPts val="0"/>
                        </a:spcAft>
                      </a:pPr>
                      <a:r>
                        <a:rPr lang="it-IT" sz="1400" dirty="0" smtClean="0">
                          <a:effectLst/>
                          <a:latin typeface="+mn-lt"/>
                        </a:rPr>
                        <a:t>Lotto </a:t>
                      </a:r>
                      <a:r>
                        <a:rPr lang="it-IT" sz="1400" dirty="0">
                          <a:effectLst/>
                          <a:latin typeface="+mn-lt"/>
                        </a:rPr>
                        <a:t>3</a:t>
                      </a:r>
                      <a:endParaRPr lang="it-IT" sz="1400" dirty="0">
                        <a:effectLst/>
                        <a:latin typeface="+mn-lt"/>
                        <a:ea typeface="Times New Roman" panose="02020603050405020304" pitchFamily="18" charset="0"/>
                      </a:endParaRPr>
                    </a:p>
                  </a:txBody>
                  <a:tcPr marL="68580" marR="68580" marT="0" marB="0" anchor="ctr"/>
                </a:tc>
                <a:tc>
                  <a:txBody>
                    <a:bodyPr/>
                    <a:lstStyle/>
                    <a:p>
                      <a:pPr algn="l">
                        <a:spcAft>
                          <a:spcPts val="0"/>
                        </a:spcAft>
                      </a:pPr>
                      <a:r>
                        <a:rPr lang="it-IT" sz="1400" dirty="0" smtClean="0">
                          <a:effectLst/>
                          <a:latin typeface="+mn-lt"/>
                        </a:rPr>
                        <a:t>-</a:t>
                      </a:r>
                      <a:r>
                        <a:rPr lang="it-IT" sz="1400" dirty="0">
                          <a:effectLst/>
                          <a:latin typeface="+mn-lt"/>
                        </a:rPr>
                        <a:t>10%</a:t>
                      </a:r>
                      <a:endParaRPr lang="it-IT" sz="1400" dirty="0">
                        <a:effectLst/>
                        <a:latin typeface="+mn-lt"/>
                        <a:ea typeface="Times New Roman" panose="02020603050405020304" pitchFamily="18" charset="0"/>
                      </a:endParaRPr>
                    </a:p>
                  </a:txBody>
                  <a:tcPr marL="68580" marR="68580" marT="0" marB="0" anchor="ctr"/>
                </a:tc>
                <a:tc>
                  <a:txBody>
                    <a:bodyPr/>
                    <a:lstStyle/>
                    <a:p>
                      <a:pPr>
                        <a:spcAft>
                          <a:spcPts val="0"/>
                        </a:spcAft>
                      </a:pPr>
                      <a:r>
                        <a:rPr lang="it-IT" sz="1400" dirty="0">
                          <a:effectLst/>
                          <a:latin typeface="+mn-lt"/>
                        </a:rPr>
                        <a:t>Distribuzione delle unità tolte sui lotti 4 e 5 come segue: 70/ sul lotto 5 e 30% sul lotto 4</a:t>
                      </a:r>
                      <a:endParaRPr lang="it-IT" sz="1400" dirty="0">
                        <a:effectLst/>
                        <a:latin typeface="+mn-lt"/>
                        <a:ea typeface="Times New Roman" panose="02020603050405020304" pitchFamily="18" charset="0"/>
                      </a:endParaRPr>
                    </a:p>
                  </a:txBody>
                  <a:tcPr marL="68580" marR="68580" marT="0" marB="0" anchor="ctr"/>
                </a:tc>
              </a:tr>
              <a:tr h="255866">
                <a:tc>
                  <a:txBody>
                    <a:bodyPr/>
                    <a:lstStyle/>
                    <a:p>
                      <a:pPr algn="l">
                        <a:spcAft>
                          <a:spcPts val="0"/>
                        </a:spcAft>
                      </a:pPr>
                      <a:r>
                        <a:rPr lang="it-IT" sz="1400" dirty="0">
                          <a:effectLst/>
                          <a:latin typeface="+mn-lt"/>
                        </a:rPr>
                        <a:t>Lotto 4</a:t>
                      </a:r>
                      <a:endParaRPr lang="it-IT" sz="1400" dirty="0">
                        <a:effectLst/>
                        <a:latin typeface="+mn-lt"/>
                        <a:ea typeface="Times New Roman" panose="02020603050405020304" pitchFamily="18" charset="0"/>
                      </a:endParaRPr>
                    </a:p>
                  </a:txBody>
                  <a:tcPr marL="68580" marR="68580" marT="0" marB="0" anchor="ctr"/>
                </a:tc>
                <a:tc>
                  <a:txBody>
                    <a:bodyPr/>
                    <a:lstStyle/>
                    <a:p>
                      <a:pPr algn="l">
                        <a:spcAft>
                          <a:spcPts val="0"/>
                        </a:spcAft>
                      </a:pPr>
                      <a:r>
                        <a:rPr lang="it-IT" sz="1400" dirty="0">
                          <a:effectLst/>
                          <a:latin typeface="+mn-lt"/>
                        </a:rPr>
                        <a:t>+7%</a:t>
                      </a:r>
                      <a:endParaRPr lang="it-IT" sz="1400" dirty="0">
                        <a:effectLst/>
                        <a:latin typeface="+mn-lt"/>
                        <a:ea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kern="1200" dirty="0" smtClean="0">
                          <a:effectLst/>
                          <a:latin typeface="+mn-lt"/>
                        </a:rPr>
                        <a:t>per ogni anno oltre alle unità di pazienti derivanti dal Lotto 3 </a:t>
                      </a:r>
                      <a:endParaRPr lang="it-IT" sz="1400" kern="1200" dirty="0" smtClean="0">
                        <a:solidFill>
                          <a:schemeClr val="tx1"/>
                        </a:solidFill>
                        <a:effectLst/>
                        <a:latin typeface="+mn-lt"/>
                        <a:ea typeface="Times New Roman" panose="02020603050405020304" pitchFamily="18" charset="0"/>
                        <a:cs typeface="+mn-cs"/>
                      </a:endParaRPr>
                    </a:p>
                  </a:txBody>
                  <a:tcPr marL="68580" marR="68580" marT="0" marB="0" anchor="ctr"/>
                </a:tc>
              </a:tr>
              <a:tr h="255866">
                <a:tc>
                  <a:txBody>
                    <a:bodyPr/>
                    <a:lstStyle/>
                    <a:p>
                      <a:pPr algn="l">
                        <a:spcAft>
                          <a:spcPts val="0"/>
                        </a:spcAft>
                        <a:tabLst>
                          <a:tab pos="1047115" algn="ctr"/>
                        </a:tabLst>
                      </a:pPr>
                      <a:r>
                        <a:rPr lang="it-IT" sz="1400" dirty="0">
                          <a:effectLst/>
                          <a:latin typeface="+mn-lt"/>
                        </a:rPr>
                        <a:t>Lotto 5</a:t>
                      </a:r>
                      <a:endParaRPr lang="it-IT" sz="1400" dirty="0">
                        <a:effectLst/>
                        <a:latin typeface="+mn-lt"/>
                        <a:ea typeface="Times New Roman" panose="02020603050405020304" pitchFamily="18" charset="0"/>
                      </a:endParaRPr>
                    </a:p>
                  </a:txBody>
                  <a:tcPr marL="68580" marR="68580" marT="0" marB="0" anchor="ctr"/>
                </a:tc>
                <a:tc>
                  <a:txBody>
                    <a:bodyPr/>
                    <a:lstStyle/>
                    <a:p>
                      <a:pPr algn="l">
                        <a:spcAft>
                          <a:spcPts val="0"/>
                        </a:spcAft>
                      </a:pPr>
                      <a:r>
                        <a:rPr lang="it-IT" sz="1400" dirty="0">
                          <a:effectLst/>
                          <a:latin typeface="+mn-lt"/>
                        </a:rPr>
                        <a:t>+15%</a:t>
                      </a:r>
                      <a:endParaRPr lang="it-IT" sz="1400" dirty="0">
                        <a:effectLst/>
                        <a:latin typeface="+mn-lt"/>
                        <a:ea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kern="1200" dirty="0" smtClean="0">
                          <a:effectLst/>
                          <a:latin typeface="+mn-lt"/>
                        </a:rPr>
                        <a:t>per ogni anno oltre alle unità di pazienti derivanti dai Lotti 1 e 3 </a:t>
                      </a:r>
                      <a:endParaRPr lang="it-IT" sz="1400" kern="1200" dirty="0" smtClean="0">
                        <a:solidFill>
                          <a:schemeClr val="tx1"/>
                        </a:solidFill>
                        <a:effectLst/>
                        <a:latin typeface="+mn-lt"/>
                        <a:ea typeface="Times New Roman" panose="02020603050405020304" pitchFamily="18" charset="0"/>
                        <a:cs typeface="+mn-cs"/>
                      </a:endParaRPr>
                    </a:p>
                  </a:txBody>
                  <a:tcPr marL="68580" marR="68580" marT="0" marB="0" anchor="ctr"/>
                </a:tc>
              </a:tr>
              <a:tr h="255866">
                <a:tc>
                  <a:txBody>
                    <a:bodyPr/>
                    <a:lstStyle/>
                    <a:p>
                      <a:pPr algn="l">
                        <a:spcAft>
                          <a:spcPts val="0"/>
                        </a:spcAft>
                        <a:tabLst>
                          <a:tab pos="1047115" algn="ctr"/>
                        </a:tabLst>
                      </a:pPr>
                      <a:r>
                        <a:rPr lang="it-IT" sz="1400" dirty="0" smtClean="0">
                          <a:effectLst/>
                          <a:latin typeface="+mn-lt"/>
                          <a:ea typeface="Times New Roman" panose="02020603050405020304" pitchFamily="18" charset="0"/>
                        </a:rPr>
                        <a:t>Lotto 6</a:t>
                      </a:r>
                      <a:endParaRPr lang="it-IT" sz="1400" dirty="0">
                        <a:effectLst/>
                        <a:latin typeface="+mn-lt"/>
                        <a:ea typeface="Times New Roman" panose="02020603050405020304" pitchFamily="18" charset="0"/>
                      </a:endParaRPr>
                    </a:p>
                  </a:txBody>
                  <a:tcPr marL="68580" marR="68580" marT="0" marB="0" anchor="ctr"/>
                </a:tc>
                <a:tc>
                  <a:txBody>
                    <a:bodyPr/>
                    <a:lstStyle/>
                    <a:p>
                      <a:pPr algn="l">
                        <a:spcAft>
                          <a:spcPts val="0"/>
                        </a:spcAft>
                      </a:pPr>
                      <a:r>
                        <a:rPr lang="it-IT" sz="1400" dirty="0" smtClean="0">
                          <a:effectLst/>
                          <a:latin typeface="+mn-lt"/>
                          <a:ea typeface="Times New Roman" panose="02020603050405020304" pitchFamily="18" charset="0"/>
                        </a:rPr>
                        <a:t>+10%</a:t>
                      </a:r>
                      <a:endParaRPr lang="it-IT" sz="1400" dirty="0">
                        <a:effectLst/>
                        <a:latin typeface="+mn-lt"/>
                        <a:ea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kern="1200" dirty="0" smtClean="0">
                          <a:solidFill>
                            <a:schemeClr val="tx1"/>
                          </a:solidFill>
                          <a:effectLst/>
                          <a:latin typeface="+mn-lt"/>
                          <a:ea typeface="Times New Roman" panose="02020603050405020304" pitchFamily="18" charset="0"/>
                          <a:cs typeface="+mn-cs"/>
                        </a:rPr>
                        <a:t>Nei 4 anni</a:t>
                      </a:r>
                    </a:p>
                  </a:txBody>
                  <a:tcPr marL="68580" marR="68580" marT="0" marB="0" anchor="ctr"/>
                </a:tc>
              </a:tr>
              <a:tr h="255866">
                <a:tc>
                  <a:txBody>
                    <a:bodyPr/>
                    <a:lstStyle/>
                    <a:p>
                      <a:pPr algn="l">
                        <a:spcAft>
                          <a:spcPts val="0"/>
                        </a:spcAft>
                        <a:tabLst>
                          <a:tab pos="1047115" algn="ctr"/>
                        </a:tabLst>
                      </a:pPr>
                      <a:r>
                        <a:rPr lang="it-IT" sz="1400" dirty="0" smtClean="0">
                          <a:effectLst/>
                          <a:latin typeface="+mn-lt"/>
                          <a:ea typeface="Times New Roman" panose="02020603050405020304" pitchFamily="18" charset="0"/>
                        </a:rPr>
                        <a:t>Lotto 7</a:t>
                      </a:r>
                      <a:endParaRPr lang="it-IT" sz="1400" dirty="0">
                        <a:effectLst/>
                        <a:latin typeface="+mn-lt"/>
                        <a:ea typeface="Times New Roman" panose="02020603050405020304" pitchFamily="18" charset="0"/>
                      </a:endParaRPr>
                    </a:p>
                  </a:txBody>
                  <a:tcPr marL="68580" marR="68580" marT="0" marB="0" anchor="ctr"/>
                </a:tc>
                <a:tc>
                  <a:txBody>
                    <a:bodyPr/>
                    <a:lstStyle/>
                    <a:p>
                      <a:pPr algn="l">
                        <a:spcAft>
                          <a:spcPts val="0"/>
                        </a:spcAft>
                      </a:pPr>
                      <a:r>
                        <a:rPr lang="it-IT" sz="1400" dirty="0" smtClean="0">
                          <a:effectLst/>
                          <a:latin typeface="+mn-lt"/>
                          <a:ea typeface="Times New Roman" panose="02020603050405020304" pitchFamily="18" charset="0"/>
                        </a:rPr>
                        <a:t>+ 10%</a:t>
                      </a:r>
                      <a:endParaRPr lang="it-IT" sz="1400" dirty="0">
                        <a:effectLst/>
                        <a:latin typeface="+mn-lt"/>
                        <a:ea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kern="1200" dirty="0" smtClean="0">
                          <a:solidFill>
                            <a:schemeClr val="tx1"/>
                          </a:solidFill>
                          <a:effectLst/>
                          <a:latin typeface="+mn-lt"/>
                          <a:ea typeface="Times New Roman" panose="02020603050405020304" pitchFamily="18" charset="0"/>
                          <a:cs typeface="+mn-cs"/>
                        </a:rPr>
                        <a:t>Nei</a:t>
                      </a:r>
                      <a:r>
                        <a:rPr lang="it-IT" sz="1400" kern="1200" baseline="0" dirty="0" smtClean="0">
                          <a:solidFill>
                            <a:schemeClr val="tx1"/>
                          </a:solidFill>
                          <a:effectLst/>
                          <a:latin typeface="+mn-lt"/>
                          <a:ea typeface="Times New Roman" panose="02020603050405020304" pitchFamily="18" charset="0"/>
                          <a:cs typeface="+mn-cs"/>
                        </a:rPr>
                        <a:t> 4 anni</a:t>
                      </a:r>
                      <a:endParaRPr lang="it-IT" sz="1400" kern="1200" dirty="0" smtClean="0">
                        <a:solidFill>
                          <a:schemeClr val="tx1"/>
                        </a:solidFill>
                        <a:effectLst/>
                        <a:latin typeface="+mn-lt"/>
                        <a:ea typeface="Times New Roman" panose="02020603050405020304" pitchFamily="18" charset="0"/>
                        <a:cs typeface="+mn-cs"/>
                      </a:endParaRPr>
                    </a:p>
                  </a:txBody>
                  <a:tcPr marL="68580" marR="68580" marT="0" marB="0" anchor="ctr"/>
                </a:tc>
              </a:tr>
            </a:tbl>
          </a:graphicData>
        </a:graphic>
      </p:graphicFrame>
      <p:graphicFrame>
        <p:nvGraphicFramePr>
          <p:cNvPr id="6" name="Grafico 5"/>
          <p:cNvGraphicFramePr>
            <a:graphicFrameLocks/>
          </p:cNvGraphicFramePr>
          <p:nvPr>
            <p:extLst/>
          </p:nvPr>
        </p:nvGraphicFramePr>
        <p:xfrm>
          <a:off x="3170717" y="659699"/>
          <a:ext cx="4824536" cy="3024336"/>
        </p:xfrm>
        <a:graphic>
          <a:graphicData uri="http://schemas.openxmlformats.org/drawingml/2006/chart">
            <c:chart xmlns:c="http://schemas.openxmlformats.org/drawingml/2006/chart" xmlns:r="http://schemas.openxmlformats.org/officeDocument/2006/relationships" r:id="rId3"/>
          </a:graphicData>
        </a:graphic>
      </p:graphicFrame>
      <p:sp>
        <p:nvSpPr>
          <p:cNvPr id="7" name="Rettangolo 6"/>
          <p:cNvSpPr/>
          <p:nvPr/>
        </p:nvSpPr>
        <p:spPr>
          <a:xfrm>
            <a:off x="942409" y="188640"/>
            <a:ext cx="7301999" cy="369332"/>
          </a:xfrm>
          <a:prstGeom prst="rect">
            <a:avLst/>
          </a:prstGeom>
        </p:spPr>
        <p:txBody>
          <a:bodyPr wrap="none">
            <a:spAutoFit/>
          </a:bodyPr>
          <a:lstStyle/>
          <a:p>
            <a:r>
              <a:rPr lang="it-IT" b="1" dirty="0" smtClean="0">
                <a:latin typeface="Arial" panose="020B0604020202020204" pitchFamily="34" charset="0"/>
                <a:ea typeface="Times New Roman" panose="02020603050405020304" pitchFamily="18" charset="0"/>
              </a:rPr>
              <a:t>Numerosità/Importo stimato LOTTI Microinfusori con/senza CGM </a:t>
            </a:r>
            <a:endParaRPr lang="it-IT" dirty="0"/>
          </a:p>
        </p:txBody>
      </p:sp>
      <p:sp>
        <p:nvSpPr>
          <p:cNvPr id="8" name="CasellaDiTesto 7"/>
          <p:cNvSpPr txBox="1"/>
          <p:nvPr/>
        </p:nvSpPr>
        <p:spPr>
          <a:xfrm>
            <a:off x="7283512" y="1493745"/>
            <a:ext cx="1608968" cy="1477328"/>
          </a:xfrm>
          <a:prstGeom prst="rect">
            <a:avLst/>
          </a:prstGeom>
          <a:noFill/>
        </p:spPr>
        <p:txBody>
          <a:bodyPr wrap="none" rtlCol="0">
            <a:spAutoFit/>
          </a:bodyPr>
          <a:lstStyle/>
          <a:p>
            <a:pPr>
              <a:spcAft>
                <a:spcPts val="600"/>
              </a:spcAft>
            </a:pPr>
            <a:r>
              <a:rPr lang="it-IT" sz="1400" dirty="0" smtClean="0">
                <a:solidFill>
                  <a:schemeClr val="tx1">
                    <a:lumMod val="75000"/>
                    <a:lumOff val="25000"/>
                  </a:schemeClr>
                </a:solidFill>
              </a:rPr>
              <a:t>MICRO</a:t>
            </a:r>
          </a:p>
          <a:p>
            <a:pPr>
              <a:spcAft>
                <a:spcPts val="600"/>
              </a:spcAft>
            </a:pPr>
            <a:r>
              <a:rPr lang="it-IT" sz="1400" dirty="0" smtClean="0">
                <a:solidFill>
                  <a:schemeClr val="tx1">
                    <a:lumMod val="75000"/>
                    <a:lumOff val="25000"/>
                  </a:schemeClr>
                </a:solidFill>
              </a:rPr>
              <a:t>MICRO +CGM</a:t>
            </a:r>
          </a:p>
          <a:p>
            <a:pPr>
              <a:spcAft>
                <a:spcPts val="600"/>
              </a:spcAft>
            </a:pPr>
            <a:r>
              <a:rPr lang="it-IT" sz="1400" dirty="0" smtClean="0">
                <a:solidFill>
                  <a:schemeClr val="tx1">
                    <a:lumMod val="75000"/>
                    <a:lumOff val="25000"/>
                  </a:schemeClr>
                </a:solidFill>
              </a:rPr>
              <a:t>MICRO patch </a:t>
            </a:r>
            <a:r>
              <a:rPr lang="it-IT" sz="1400" dirty="0" err="1" smtClean="0">
                <a:solidFill>
                  <a:schemeClr val="tx1">
                    <a:lumMod val="75000"/>
                    <a:lumOff val="25000"/>
                  </a:schemeClr>
                </a:solidFill>
              </a:rPr>
              <a:t>pump</a:t>
            </a:r>
            <a:endParaRPr lang="it-IT" sz="1400" dirty="0" smtClean="0">
              <a:solidFill>
                <a:schemeClr val="tx1">
                  <a:lumMod val="75000"/>
                  <a:lumOff val="25000"/>
                </a:schemeClr>
              </a:solidFill>
            </a:endParaRPr>
          </a:p>
          <a:p>
            <a:pPr>
              <a:spcAft>
                <a:spcPts val="600"/>
              </a:spcAft>
            </a:pPr>
            <a:r>
              <a:rPr lang="it-IT" sz="1400" dirty="0" smtClean="0">
                <a:solidFill>
                  <a:schemeClr val="tx1">
                    <a:lumMod val="75000"/>
                    <a:lumOff val="25000"/>
                  </a:schemeClr>
                </a:solidFill>
              </a:rPr>
              <a:t>MICRO PP +CGM</a:t>
            </a:r>
          </a:p>
          <a:p>
            <a:pPr>
              <a:spcAft>
                <a:spcPts val="600"/>
              </a:spcAft>
            </a:pPr>
            <a:r>
              <a:rPr lang="it-IT" sz="1400" dirty="0" smtClean="0">
                <a:solidFill>
                  <a:schemeClr val="tx1">
                    <a:lumMod val="75000"/>
                    <a:lumOff val="25000"/>
                  </a:schemeClr>
                </a:solidFill>
              </a:rPr>
              <a:t>AID</a:t>
            </a:r>
            <a:endParaRPr lang="it-IT" sz="1400" dirty="0">
              <a:solidFill>
                <a:schemeClr val="tx1">
                  <a:lumMod val="75000"/>
                  <a:lumOff val="25000"/>
                </a:schemeClr>
              </a:solidFill>
            </a:endParaRPr>
          </a:p>
        </p:txBody>
      </p:sp>
      <p:graphicFrame>
        <p:nvGraphicFramePr>
          <p:cNvPr id="10" name="Grafico 9"/>
          <p:cNvGraphicFramePr>
            <a:graphicFrameLocks/>
          </p:cNvGraphicFramePr>
          <p:nvPr>
            <p:extLst/>
          </p:nvPr>
        </p:nvGraphicFramePr>
        <p:xfrm>
          <a:off x="680254" y="560576"/>
          <a:ext cx="3057525" cy="3059699"/>
        </p:xfrm>
        <a:graphic>
          <a:graphicData uri="http://schemas.openxmlformats.org/drawingml/2006/chart">
            <c:chart xmlns:c="http://schemas.openxmlformats.org/drawingml/2006/chart" xmlns:r="http://schemas.openxmlformats.org/officeDocument/2006/relationships" r:id="rId4"/>
          </a:graphicData>
        </a:graphic>
      </p:graphicFrame>
      <p:sp>
        <p:nvSpPr>
          <p:cNvPr id="3" name="CasellaDiTesto 2"/>
          <p:cNvSpPr txBox="1"/>
          <p:nvPr/>
        </p:nvSpPr>
        <p:spPr>
          <a:xfrm>
            <a:off x="1907704" y="550989"/>
            <a:ext cx="1048364" cy="338554"/>
          </a:xfrm>
          <a:prstGeom prst="rect">
            <a:avLst/>
          </a:prstGeom>
          <a:noFill/>
        </p:spPr>
        <p:txBody>
          <a:bodyPr wrap="none" rtlCol="0">
            <a:spAutoFit/>
          </a:bodyPr>
          <a:lstStyle/>
          <a:p>
            <a:r>
              <a:rPr lang="it-IT" sz="1600" b="1" dirty="0" err="1" smtClean="0"/>
              <a:t>N.pazienti</a:t>
            </a:r>
            <a:endParaRPr lang="it-IT" sz="1600" b="1" dirty="0"/>
          </a:p>
        </p:txBody>
      </p:sp>
      <p:sp>
        <p:nvSpPr>
          <p:cNvPr id="11" name="CasellaDiTesto 10"/>
          <p:cNvSpPr txBox="1"/>
          <p:nvPr/>
        </p:nvSpPr>
        <p:spPr>
          <a:xfrm>
            <a:off x="4716016" y="548680"/>
            <a:ext cx="678391" cy="338554"/>
          </a:xfrm>
          <a:prstGeom prst="rect">
            <a:avLst/>
          </a:prstGeom>
          <a:noFill/>
        </p:spPr>
        <p:txBody>
          <a:bodyPr wrap="none" rtlCol="0">
            <a:spAutoFit/>
          </a:bodyPr>
          <a:lstStyle/>
          <a:p>
            <a:r>
              <a:rPr lang="it-IT" sz="1600" b="1" dirty="0" smtClean="0"/>
              <a:t>Spesa</a:t>
            </a:r>
            <a:endParaRPr lang="it-IT" sz="1600" b="1" dirty="0"/>
          </a:p>
        </p:txBody>
      </p:sp>
    </p:spTree>
    <p:extLst>
      <p:ext uri="{BB962C8B-B14F-4D97-AF65-F5344CB8AC3E}">
        <p14:creationId xmlns:p14="http://schemas.microsoft.com/office/powerpoint/2010/main" val="11147957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metto 2 2"/>
          <p:cNvSpPr/>
          <p:nvPr/>
        </p:nvSpPr>
        <p:spPr>
          <a:xfrm>
            <a:off x="2627784" y="4653136"/>
            <a:ext cx="6026606" cy="1512167"/>
          </a:xfrm>
          <a:prstGeom prst="wedgeRoundRectCallout">
            <a:avLst>
              <a:gd name="adj1" fmla="val -39942"/>
              <a:gd name="adj2" fmla="val -8101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it-IT" sz="1600" dirty="0" smtClean="0"/>
              <a:t>Per  il lotto 6 ovvero </a:t>
            </a:r>
            <a:r>
              <a:rPr lang="it-IT" sz="1600" dirty="0"/>
              <a:t> </a:t>
            </a:r>
            <a:r>
              <a:rPr lang="it-IT" sz="1600" b="1" dirty="0"/>
              <a:t>(</a:t>
            </a:r>
            <a:r>
              <a:rPr lang="it-IT" sz="1600" b="1" dirty="0" smtClean="0"/>
              <a:t>CGM </a:t>
            </a:r>
            <a:r>
              <a:rPr lang="it-IT" sz="1600" b="1" dirty="0"/>
              <a:t>con allarmi </a:t>
            </a:r>
            <a:r>
              <a:rPr lang="it-IT" sz="1600" b="1" dirty="0" smtClean="0"/>
              <a:t>soglia) </a:t>
            </a:r>
            <a:r>
              <a:rPr lang="it-IT" sz="1600" dirty="0" smtClean="0"/>
              <a:t>si </a:t>
            </a:r>
            <a:r>
              <a:rPr lang="it-IT" sz="1600" dirty="0"/>
              <a:t>è tenuto conto del probabile passaggio dei pazienti che attualmente stanno utilizzando la tecnologia FGM (Flash </a:t>
            </a:r>
            <a:r>
              <a:rPr lang="it-IT" sz="1600" dirty="0" err="1"/>
              <a:t>Glucose</a:t>
            </a:r>
            <a:r>
              <a:rPr lang="it-IT" sz="1600" dirty="0"/>
              <a:t> </a:t>
            </a:r>
            <a:r>
              <a:rPr lang="it-IT" sz="1600" dirty="0" err="1"/>
              <a:t>Monitoring</a:t>
            </a:r>
            <a:r>
              <a:rPr lang="it-IT" sz="1600" dirty="0"/>
              <a:t>) - acquisita a livello regionale fino ad oggi mediante procedura </a:t>
            </a:r>
            <a:r>
              <a:rPr lang="it-IT" sz="1600" dirty="0" smtClean="0"/>
              <a:t>negoziata privativa </a:t>
            </a:r>
            <a:r>
              <a:rPr lang="it-IT" sz="1600" dirty="0"/>
              <a:t>- e che nel corso del quadriennio contrattuale potrebbero transitare al sistema CGM con allarmi soglia </a:t>
            </a:r>
          </a:p>
        </p:txBody>
      </p:sp>
      <p:graphicFrame>
        <p:nvGraphicFramePr>
          <p:cNvPr id="7" name="Grafico 6"/>
          <p:cNvGraphicFramePr>
            <a:graphicFrameLocks/>
          </p:cNvGraphicFramePr>
          <p:nvPr>
            <p:extLst/>
          </p:nvPr>
        </p:nvGraphicFramePr>
        <p:xfrm>
          <a:off x="971600" y="836712"/>
          <a:ext cx="6768752" cy="3240360"/>
        </p:xfrm>
        <a:graphic>
          <a:graphicData uri="http://schemas.openxmlformats.org/drawingml/2006/chart">
            <c:chart xmlns:c="http://schemas.openxmlformats.org/drawingml/2006/chart" xmlns:r="http://schemas.openxmlformats.org/officeDocument/2006/relationships" r:id="rId3"/>
          </a:graphicData>
        </a:graphic>
      </p:graphicFrame>
      <p:sp>
        <p:nvSpPr>
          <p:cNvPr id="8" name="Rettangolo 7"/>
          <p:cNvSpPr/>
          <p:nvPr/>
        </p:nvSpPr>
        <p:spPr>
          <a:xfrm>
            <a:off x="727352" y="257370"/>
            <a:ext cx="7661072" cy="369332"/>
          </a:xfrm>
          <a:prstGeom prst="rect">
            <a:avLst/>
          </a:prstGeom>
        </p:spPr>
        <p:txBody>
          <a:bodyPr wrap="none">
            <a:spAutoFit/>
          </a:bodyPr>
          <a:lstStyle/>
          <a:p>
            <a:r>
              <a:rPr lang="it-IT" b="1" dirty="0">
                <a:latin typeface="Arial" panose="020B0604020202020204" pitchFamily="34" charset="0"/>
                <a:ea typeface="Times New Roman" panose="02020603050405020304" pitchFamily="18" charset="0"/>
              </a:rPr>
              <a:t>Importo </a:t>
            </a:r>
            <a:r>
              <a:rPr lang="it-IT" b="1" dirty="0" smtClean="0">
                <a:latin typeface="Arial" panose="020B0604020202020204" pitchFamily="34" charset="0"/>
                <a:ea typeface="Times New Roman" panose="02020603050405020304" pitchFamily="18" charset="0"/>
              </a:rPr>
              <a:t>stimato LOTTI CGM con allarmi soglia/con allarmi predittivi </a:t>
            </a:r>
            <a:endParaRPr lang="it-IT" dirty="0"/>
          </a:p>
        </p:txBody>
      </p:sp>
      <p:sp>
        <p:nvSpPr>
          <p:cNvPr id="9" name="CasellaDiTesto 8"/>
          <p:cNvSpPr txBox="1"/>
          <p:nvPr/>
        </p:nvSpPr>
        <p:spPr>
          <a:xfrm>
            <a:off x="7320984" y="2236147"/>
            <a:ext cx="1831784" cy="600164"/>
          </a:xfrm>
          <a:prstGeom prst="rect">
            <a:avLst/>
          </a:prstGeom>
          <a:noFill/>
        </p:spPr>
        <p:txBody>
          <a:bodyPr wrap="none" rtlCol="0">
            <a:spAutoFit/>
          </a:bodyPr>
          <a:lstStyle/>
          <a:p>
            <a:pPr>
              <a:spcAft>
                <a:spcPts val="600"/>
              </a:spcAft>
            </a:pPr>
            <a:r>
              <a:rPr lang="it-IT" sz="1400" dirty="0" smtClean="0">
                <a:solidFill>
                  <a:schemeClr val="tx1">
                    <a:lumMod val="75000"/>
                    <a:lumOff val="25000"/>
                  </a:schemeClr>
                </a:solidFill>
              </a:rPr>
              <a:t>CGM allarmi soglia</a:t>
            </a:r>
          </a:p>
          <a:p>
            <a:pPr>
              <a:spcAft>
                <a:spcPts val="600"/>
              </a:spcAft>
            </a:pPr>
            <a:r>
              <a:rPr lang="it-IT" sz="1400" dirty="0" smtClean="0">
                <a:solidFill>
                  <a:schemeClr val="tx1">
                    <a:lumMod val="75000"/>
                    <a:lumOff val="25000"/>
                  </a:schemeClr>
                </a:solidFill>
              </a:rPr>
              <a:t>CGM allarmi predittivi</a:t>
            </a:r>
            <a:endParaRPr lang="it-IT" sz="1400" dirty="0">
              <a:solidFill>
                <a:schemeClr val="tx1">
                  <a:lumMod val="75000"/>
                  <a:lumOff val="25000"/>
                </a:schemeClr>
              </a:solidFill>
            </a:endParaRPr>
          </a:p>
        </p:txBody>
      </p:sp>
    </p:spTree>
    <p:extLst>
      <p:ext uri="{BB962C8B-B14F-4D97-AF65-F5344CB8AC3E}">
        <p14:creationId xmlns:p14="http://schemas.microsoft.com/office/powerpoint/2010/main" val="39028150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717190" y="1308001"/>
            <a:ext cx="1017587" cy="471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numero diapositiva 2"/>
          <p:cNvSpPr>
            <a:spLocks noGrp="1"/>
          </p:cNvSpPr>
          <p:nvPr>
            <p:ph type="sldNum" sz="quarter" idx="12"/>
          </p:nvPr>
        </p:nvSpPr>
        <p:spPr/>
        <p:txBody>
          <a:bodyPr/>
          <a:lstStyle/>
          <a:p>
            <a:fld id="{E7A41E1B-4F70-4964-A407-84C68BE8251C}" type="slidenum">
              <a:rPr lang="it-IT" smtClean="0">
                <a:latin typeface="+mn-lt"/>
              </a:rPr>
              <a:pPr/>
              <a:t>4</a:t>
            </a:fld>
            <a:endParaRPr lang="it-IT">
              <a:latin typeface="+mn-lt"/>
            </a:endParaRPr>
          </a:p>
        </p:txBody>
      </p:sp>
      <p:sp>
        <p:nvSpPr>
          <p:cNvPr id="6" name="Rettangolo 5"/>
          <p:cNvSpPr/>
          <p:nvPr/>
        </p:nvSpPr>
        <p:spPr>
          <a:xfrm>
            <a:off x="467544" y="188640"/>
            <a:ext cx="8172400" cy="1176797"/>
          </a:xfrm>
          <a:prstGeom prst="rect">
            <a:avLst/>
          </a:prstGeom>
        </p:spPr>
        <p:txBody>
          <a:bodyPr wrap="square">
            <a:spAutoFit/>
          </a:bodyPr>
          <a:lstStyle/>
          <a:p>
            <a:pPr algn="ctr">
              <a:lnSpc>
                <a:spcPct val="115000"/>
              </a:lnSpc>
            </a:pPr>
            <a:r>
              <a:rPr lang="it-IT" sz="3200" b="1" dirty="0">
                <a:solidFill>
                  <a:srgbClr val="1F497D"/>
                </a:solidFill>
                <a:latin typeface="Arial" panose="020B0604020202020204" pitchFamily="34" charset="0"/>
                <a:ea typeface="MS PGothic" panose="020B0600070205080204" pitchFamily="34" charset="-128"/>
              </a:rPr>
              <a:t>Obiettivi strategici che il Sistema </a:t>
            </a:r>
            <a:endParaRPr lang="it-IT" sz="3200" b="1" dirty="0" smtClean="0">
              <a:solidFill>
                <a:srgbClr val="1F497D"/>
              </a:solidFill>
              <a:latin typeface="Arial" panose="020B0604020202020204" pitchFamily="34" charset="0"/>
              <a:ea typeface="MS PGothic" panose="020B0600070205080204" pitchFamily="34" charset="-128"/>
            </a:endParaRPr>
          </a:p>
          <a:p>
            <a:pPr algn="ctr">
              <a:lnSpc>
                <a:spcPct val="115000"/>
              </a:lnSpc>
            </a:pPr>
            <a:r>
              <a:rPr lang="it-IT" sz="3200" b="1" dirty="0" smtClean="0">
                <a:solidFill>
                  <a:srgbClr val="1F497D"/>
                </a:solidFill>
                <a:latin typeface="Arial" panose="020B0604020202020204" pitchFamily="34" charset="0"/>
                <a:ea typeface="MS PGothic" panose="020B0600070205080204" pitchFamily="34" charset="-128"/>
              </a:rPr>
              <a:t>deve </a:t>
            </a:r>
            <a:r>
              <a:rPr lang="it-IT" sz="3200" b="1" dirty="0">
                <a:solidFill>
                  <a:srgbClr val="1F497D"/>
                </a:solidFill>
                <a:latin typeface="Arial" panose="020B0604020202020204" pitchFamily="34" charset="0"/>
                <a:ea typeface="MS PGothic" panose="020B0600070205080204" pitchFamily="34" charset="-128"/>
              </a:rPr>
              <a:t>perseguire </a:t>
            </a:r>
          </a:p>
        </p:txBody>
      </p:sp>
      <p:sp>
        <p:nvSpPr>
          <p:cNvPr id="10" name="Rettangolo arrotondato 9"/>
          <p:cNvSpPr/>
          <p:nvPr/>
        </p:nvSpPr>
        <p:spPr>
          <a:xfrm>
            <a:off x="1013015" y="1411163"/>
            <a:ext cx="7519425" cy="446897"/>
          </a:xfrm>
          <a:prstGeom prst="roundRect">
            <a:avLst/>
          </a:prstGeom>
        </p:spPr>
        <p:style>
          <a:lnRef idx="2">
            <a:schemeClr val="accent1"/>
          </a:lnRef>
          <a:fillRef idx="1">
            <a:schemeClr val="lt1"/>
          </a:fillRef>
          <a:effectRef idx="0">
            <a:schemeClr val="accent1"/>
          </a:effectRef>
          <a:fontRef idx="minor">
            <a:schemeClr val="dk1"/>
          </a:fontRef>
        </p:style>
        <p:txBody>
          <a:bodyPr spcFirstLastPara="0" vert="horz" wrap="square" lIns="293161" tIns="40640" rIns="40640" bIns="40640" numCol="1" spcCol="1270" anchor="ctr" anchorCtr="0">
            <a:noAutofit/>
          </a:bodyPr>
          <a:lstStyle/>
          <a:p>
            <a:pPr lvl="0" algn="l" defTabSz="711200">
              <a:lnSpc>
                <a:spcPct val="90000"/>
              </a:lnSpc>
              <a:spcBef>
                <a:spcPct val="0"/>
              </a:spcBef>
              <a:spcAft>
                <a:spcPct val="35000"/>
              </a:spcAft>
            </a:pPr>
            <a:r>
              <a:rPr lang="it-IT" sz="2000" b="1" kern="1200" dirty="0" smtClean="0">
                <a:solidFill>
                  <a:srgbClr val="002060"/>
                </a:solidFill>
              </a:rPr>
              <a:t>Personalizzare le cure</a:t>
            </a:r>
            <a:endParaRPr lang="it-IT" sz="2000" b="1" kern="1200" dirty="0">
              <a:solidFill>
                <a:srgbClr val="002060"/>
              </a:solidFill>
            </a:endParaRPr>
          </a:p>
        </p:txBody>
      </p:sp>
      <p:sp>
        <p:nvSpPr>
          <p:cNvPr id="12" name="Rettangolo arrotondato 11"/>
          <p:cNvSpPr/>
          <p:nvPr/>
        </p:nvSpPr>
        <p:spPr>
          <a:xfrm>
            <a:off x="1417721" y="2081902"/>
            <a:ext cx="7082538" cy="446897"/>
          </a:xfrm>
          <a:prstGeom prst="roundRect">
            <a:avLst/>
          </a:prstGeom>
        </p:spPr>
        <p:style>
          <a:lnRef idx="2">
            <a:schemeClr val="accent1"/>
          </a:lnRef>
          <a:fillRef idx="1">
            <a:schemeClr val="lt1"/>
          </a:fillRef>
          <a:effectRef idx="0">
            <a:schemeClr val="accent1"/>
          </a:effectRef>
          <a:fontRef idx="minor">
            <a:schemeClr val="dk1"/>
          </a:fontRef>
        </p:style>
        <p:txBody>
          <a:bodyPr spcFirstLastPara="0" vert="horz" wrap="square" lIns="293161" tIns="40640" rIns="40640" bIns="40640" numCol="1" spcCol="1270" anchor="ctr" anchorCtr="0">
            <a:noAutofit/>
          </a:bodyPr>
          <a:lstStyle/>
          <a:p>
            <a:pPr lvl="0" algn="l" defTabSz="711200">
              <a:lnSpc>
                <a:spcPct val="90000"/>
              </a:lnSpc>
              <a:spcBef>
                <a:spcPct val="0"/>
              </a:spcBef>
              <a:spcAft>
                <a:spcPct val="35000"/>
              </a:spcAft>
            </a:pPr>
            <a:r>
              <a:rPr lang="it-IT" sz="2000" kern="1200" dirty="0" smtClean="0">
                <a:solidFill>
                  <a:srgbClr val="002060"/>
                </a:solidFill>
              </a:rPr>
              <a:t>Valorizzare la </a:t>
            </a:r>
            <a:r>
              <a:rPr lang="it-IT" sz="2000" b="1" kern="1200" dirty="0" smtClean="0">
                <a:solidFill>
                  <a:srgbClr val="002060"/>
                </a:solidFill>
              </a:rPr>
              <a:t>persona</a:t>
            </a:r>
            <a:r>
              <a:rPr lang="it-IT" sz="2000" kern="1200" dirty="0" smtClean="0">
                <a:solidFill>
                  <a:srgbClr val="002060"/>
                </a:solidFill>
              </a:rPr>
              <a:t> e le sue </a:t>
            </a:r>
            <a:r>
              <a:rPr lang="it-IT" sz="2000" b="1" kern="1200" dirty="0" smtClean="0">
                <a:solidFill>
                  <a:srgbClr val="002060"/>
                </a:solidFill>
              </a:rPr>
              <a:t>risorse</a:t>
            </a:r>
            <a:endParaRPr lang="it-IT" sz="2000" b="1" kern="1200" dirty="0">
              <a:solidFill>
                <a:srgbClr val="002060"/>
              </a:solidFill>
            </a:endParaRPr>
          </a:p>
        </p:txBody>
      </p:sp>
      <p:sp>
        <p:nvSpPr>
          <p:cNvPr id="14" name="Rettangolo arrotondato 13"/>
          <p:cNvSpPr/>
          <p:nvPr/>
        </p:nvSpPr>
        <p:spPr>
          <a:xfrm>
            <a:off x="1639499" y="2752149"/>
            <a:ext cx="6843127" cy="446897"/>
          </a:xfrm>
          <a:prstGeom prst="roundRect">
            <a:avLst/>
          </a:prstGeom>
        </p:spPr>
        <p:style>
          <a:lnRef idx="2">
            <a:schemeClr val="accent1"/>
          </a:lnRef>
          <a:fillRef idx="1">
            <a:schemeClr val="lt1"/>
          </a:fillRef>
          <a:effectRef idx="0">
            <a:schemeClr val="accent1"/>
          </a:effectRef>
          <a:fontRef idx="minor">
            <a:schemeClr val="dk1"/>
          </a:fontRef>
        </p:style>
        <p:txBody>
          <a:bodyPr spcFirstLastPara="0" vert="horz" wrap="square" lIns="293161" tIns="40640" rIns="40640" bIns="40640" numCol="1" spcCol="1270" anchor="ctr" anchorCtr="0">
            <a:noAutofit/>
          </a:bodyPr>
          <a:lstStyle/>
          <a:p>
            <a:pPr lvl="0" algn="l" defTabSz="711200">
              <a:lnSpc>
                <a:spcPct val="90000"/>
              </a:lnSpc>
              <a:spcBef>
                <a:spcPct val="0"/>
              </a:spcBef>
              <a:spcAft>
                <a:spcPct val="35000"/>
              </a:spcAft>
            </a:pPr>
            <a:r>
              <a:rPr lang="it-IT" sz="2000" b="1" kern="1200" dirty="0" smtClean="0">
                <a:solidFill>
                  <a:srgbClr val="002060"/>
                </a:solidFill>
              </a:rPr>
              <a:t>Uniformare</a:t>
            </a:r>
            <a:r>
              <a:rPr lang="it-IT" sz="2000" kern="1200" dirty="0" smtClean="0">
                <a:solidFill>
                  <a:srgbClr val="002060"/>
                </a:solidFill>
              </a:rPr>
              <a:t> l’</a:t>
            </a:r>
            <a:r>
              <a:rPr lang="it-IT" sz="2000" b="1" kern="1200" dirty="0" smtClean="0">
                <a:solidFill>
                  <a:srgbClr val="002060"/>
                </a:solidFill>
              </a:rPr>
              <a:t>assistenza</a:t>
            </a:r>
            <a:r>
              <a:rPr lang="it-IT" sz="2000" kern="1200" dirty="0" smtClean="0">
                <a:solidFill>
                  <a:srgbClr val="002060"/>
                </a:solidFill>
              </a:rPr>
              <a:t> in tutto il contesto regionale</a:t>
            </a:r>
          </a:p>
        </p:txBody>
      </p:sp>
      <p:sp>
        <p:nvSpPr>
          <p:cNvPr id="16" name="Rettangolo arrotondato 15"/>
          <p:cNvSpPr/>
          <p:nvPr/>
        </p:nvSpPr>
        <p:spPr>
          <a:xfrm>
            <a:off x="1710308" y="3422887"/>
            <a:ext cx="6766685" cy="446897"/>
          </a:xfrm>
          <a:prstGeom prst="roundRect">
            <a:avLst/>
          </a:prstGeom>
        </p:spPr>
        <p:style>
          <a:lnRef idx="2">
            <a:schemeClr val="accent1"/>
          </a:lnRef>
          <a:fillRef idx="1">
            <a:schemeClr val="lt1"/>
          </a:fillRef>
          <a:effectRef idx="0">
            <a:schemeClr val="accent1"/>
          </a:effectRef>
          <a:fontRef idx="minor">
            <a:schemeClr val="dk1"/>
          </a:fontRef>
        </p:style>
        <p:txBody>
          <a:bodyPr spcFirstLastPara="0" vert="horz" wrap="square" lIns="293161" tIns="40640" rIns="40640" bIns="40640" numCol="1" spcCol="1270" anchor="ctr" anchorCtr="0">
            <a:noAutofit/>
          </a:bodyPr>
          <a:lstStyle/>
          <a:p>
            <a:pPr lvl="0" defTabSz="711200">
              <a:lnSpc>
                <a:spcPct val="90000"/>
              </a:lnSpc>
              <a:spcBef>
                <a:spcPct val="0"/>
              </a:spcBef>
              <a:spcAft>
                <a:spcPct val="35000"/>
              </a:spcAft>
            </a:pPr>
            <a:r>
              <a:rPr lang="it-IT" sz="2000" b="1" dirty="0">
                <a:solidFill>
                  <a:srgbClr val="002060"/>
                </a:solidFill>
              </a:rPr>
              <a:t>Coordinare </a:t>
            </a:r>
            <a:r>
              <a:rPr lang="it-IT" sz="2000" b="1" dirty="0" smtClean="0">
                <a:solidFill>
                  <a:srgbClr val="002060"/>
                </a:solidFill>
              </a:rPr>
              <a:t>l’assistenza</a:t>
            </a:r>
            <a:endParaRPr lang="it-IT" sz="2000" b="1" kern="1200" dirty="0">
              <a:solidFill>
                <a:srgbClr val="002060"/>
              </a:solidFill>
            </a:endParaRPr>
          </a:p>
        </p:txBody>
      </p:sp>
      <p:sp>
        <p:nvSpPr>
          <p:cNvPr id="18" name="Rettangolo arrotondato 17"/>
          <p:cNvSpPr/>
          <p:nvPr/>
        </p:nvSpPr>
        <p:spPr>
          <a:xfrm>
            <a:off x="1639499" y="4093627"/>
            <a:ext cx="6843127" cy="446897"/>
          </a:xfrm>
          <a:prstGeom prst="roundRect">
            <a:avLst/>
          </a:prstGeom>
        </p:spPr>
        <p:style>
          <a:lnRef idx="2">
            <a:schemeClr val="accent1"/>
          </a:lnRef>
          <a:fillRef idx="1">
            <a:schemeClr val="lt1"/>
          </a:fillRef>
          <a:effectRef idx="0">
            <a:schemeClr val="accent1"/>
          </a:effectRef>
          <a:fontRef idx="minor">
            <a:schemeClr val="dk1"/>
          </a:fontRef>
        </p:style>
        <p:txBody>
          <a:bodyPr spcFirstLastPara="0" vert="horz" wrap="square" lIns="293161" tIns="40640" rIns="40640" bIns="40640" numCol="1" spcCol="1270" anchor="ctr" anchorCtr="0">
            <a:noAutofit/>
          </a:bodyPr>
          <a:lstStyle/>
          <a:p>
            <a:pPr defTabSz="711200">
              <a:lnSpc>
                <a:spcPct val="90000"/>
              </a:lnSpc>
              <a:spcBef>
                <a:spcPct val="0"/>
              </a:spcBef>
              <a:spcAft>
                <a:spcPct val="35000"/>
              </a:spcAft>
            </a:pPr>
            <a:r>
              <a:rPr lang="it-IT" sz="2000" dirty="0" smtClean="0">
                <a:solidFill>
                  <a:srgbClr val="002060"/>
                </a:solidFill>
              </a:rPr>
              <a:t>Superare la </a:t>
            </a:r>
            <a:r>
              <a:rPr lang="it-IT" sz="2000" dirty="0">
                <a:solidFill>
                  <a:srgbClr val="002060"/>
                </a:solidFill>
              </a:rPr>
              <a:t>logica </a:t>
            </a:r>
            <a:r>
              <a:rPr lang="it-IT" sz="2000" b="1" dirty="0" smtClean="0">
                <a:solidFill>
                  <a:srgbClr val="002060"/>
                </a:solidFill>
              </a:rPr>
              <a:t>prestazionale</a:t>
            </a:r>
            <a:endParaRPr lang="it-IT" sz="2000" b="1" dirty="0">
              <a:solidFill>
                <a:srgbClr val="002060"/>
              </a:solidFill>
            </a:endParaRPr>
          </a:p>
        </p:txBody>
      </p:sp>
      <p:sp>
        <p:nvSpPr>
          <p:cNvPr id="20" name="Rettangolo arrotondato 19"/>
          <p:cNvSpPr/>
          <p:nvPr/>
        </p:nvSpPr>
        <p:spPr>
          <a:xfrm>
            <a:off x="1417721" y="4763874"/>
            <a:ext cx="7082538" cy="446897"/>
          </a:xfrm>
          <a:prstGeom prst="roundRect">
            <a:avLst/>
          </a:prstGeom>
        </p:spPr>
        <p:style>
          <a:lnRef idx="2">
            <a:schemeClr val="accent1"/>
          </a:lnRef>
          <a:fillRef idx="1">
            <a:schemeClr val="lt1"/>
          </a:fillRef>
          <a:effectRef idx="0">
            <a:schemeClr val="accent1"/>
          </a:effectRef>
          <a:fontRef idx="minor">
            <a:schemeClr val="dk1"/>
          </a:fontRef>
        </p:style>
        <p:txBody>
          <a:bodyPr spcFirstLastPara="0" vert="horz" wrap="square" lIns="293161" tIns="40640" rIns="40640" bIns="40640" numCol="1" spcCol="1270" anchor="ctr" anchorCtr="0">
            <a:noAutofit/>
          </a:bodyPr>
          <a:lstStyle/>
          <a:p>
            <a:pPr lvl="0" algn="l" defTabSz="711200">
              <a:lnSpc>
                <a:spcPct val="90000"/>
              </a:lnSpc>
              <a:spcBef>
                <a:spcPct val="0"/>
              </a:spcBef>
              <a:spcAft>
                <a:spcPct val="35000"/>
              </a:spcAft>
            </a:pPr>
            <a:r>
              <a:rPr lang="it-IT" sz="2000" kern="1200" dirty="0" smtClean="0">
                <a:solidFill>
                  <a:srgbClr val="002060"/>
                </a:solidFill>
              </a:rPr>
              <a:t>Sviluppare un </a:t>
            </a:r>
            <a:r>
              <a:rPr lang="it-IT" sz="2000" b="1" kern="1200" dirty="0" smtClean="0">
                <a:solidFill>
                  <a:srgbClr val="002060"/>
                </a:solidFill>
              </a:rPr>
              <a:t>approccio per processi</a:t>
            </a:r>
            <a:endParaRPr lang="it-IT" sz="2000" b="1" kern="1200" dirty="0">
              <a:solidFill>
                <a:srgbClr val="002060"/>
              </a:solidFill>
            </a:endParaRPr>
          </a:p>
        </p:txBody>
      </p:sp>
      <p:sp>
        <p:nvSpPr>
          <p:cNvPr id="22" name="Rettangolo arrotondato 21"/>
          <p:cNvSpPr/>
          <p:nvPr/>
        </p:nvSpPr>
        <p:spPr>
          <a:xfrm>
            <a:off x="1013016" y="5434613"/>
            <a:ext cx="7469610" cy="446897"/>
          </a:xfrm>
          <a:prstGeom prst="roundRect">
            <a:avLst/>
          </a:prstGeom>
        </p:spPr>
        <p:style>
          <a:lnRef idx="2">
            <a:schemeClr val="accent1"/>
          </a:lnRef>
          <a:fillRef idx="1">
            <a:schemeClr val="lt1"/>
          </a:fillRef>
          <a:effectRef idx="0">
            <a:schemeClr val="accent1"/>
          </a:effectRef>
          <a:fontRef idx="minor">
            <a:schemeClr val="dk1"/>
          </a:fontRef>
        </p:style>
        <p:txBody>
          <a:bodyPr spcFirstLastPara="0" vert="horz" wrap="square" lIns="293161" tIns="40640" rIns="40640" bIns="40640" numCol="1" spcCol="1270" anchor="ctr" anchorCtr="0">
            <a:noAutofit/>
          </a:bodyPr>
          <a:lstStyle/>
          <a:p>
            <a:pPr lvl="0" algn="l" defTabSz="711200">
              <a:lnSpc>
                <a:spcPct val="90000"/>
              </a:lnSpc>
              <a:spcBef>
                <a:spcPct val="0"/>
              </a:spcBef>
              <a:spcAft>
                <a:spcPct val="35000"/>
              </a:spcAft>
            </a:pPr>
            <a:r>
              <a:rPr lang="it-IT" sz="2000" kern="1200" dirty="0" smtClean="0">
                <a:solidFill>
                  <a:srgbClr val="002060"/>
                </a:solidFill>
              </a:rPr>
              <a:t>Sviluppare l’</a:t>
            </a:r>
            <a:r>
              <a:rPr lang="it-IT" sz="2000" b="1" kern="1200" dirty="0" smtClean="0">
                <a:solidFill>
                  <a:srgbClr val="002060"/>
                </a:solidFill>
              </a:rPr>
              <a:t>integrazione informativa </a:t>
            </a:r>
            <a:r>
              <a:rPr lang="it-IT" sz="2000" kern="1200" dirty="0" smtClean="0">
                <a:solidFill>
                  <a:srgbClr val="002060"/>
                </a:solidFill>
              </a:rPr>
              <a:t>(strumenti a supporto)</a:t>
            </a:r>
            <a:endParaRPr lang="it-IT" sz="2000" kern="1200" dirty="0">
              <a:solidFill>
                <a:srgbClr val="002060"/>
              </a:solidFill>
            </a:endParaRPr>
          </a:p>
        </p:txBody>
      </p:sp>
    </p:spTree>
    <p:extLst>
      <p:ext uri="{BB962C8B-B14F-4D97-AF65-F5344CB8AC3E}">
        <p14:creationId xmlns:p14="http://schemas.microsoft.com/office/powerpoint/2010/main" val="684484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chemeClr val="accent1">
                    <a:lumMod val="75000"/>
                  </a:schemeClr>
                </a:solidFill>
                <a:latin typeface="+mn-lt"/>
                <a:ea typeface="+mn-ea"/>
                <a:cs typeface="+mn-cs"/>
              </a:rPr>
              <a:t>Future</a:t>
            </a:r>
            <a:endParaRPr lang="it-IT" b="1" dirty="0">
              <a:solidFill>
                <a:schemeClr val="accent1">
                  <a:lumMod val="75000"/>
                </a:schemeClr>
              </a:solidFill>
              <a:latin typeface="+mn-lt"/>
              <a:ea typeface="+mn-ea"/>
              <a:cs typeface="+mn-cs"/>
            </a:endParaRPr>
          </a:p>
        </p:txBody>
      </p:sp>
      <p:sp>
        <p:nvSpPr>
          <p:cNvPr id="3" name="Segnaposto contenuto 2"/>
          <p:cNvSpPr>
            <a:spLocks noGrp="1"/>
          </p:cNvSpPr>
          <p:nvPr>
            <p:ph idx="1"/>
          </p:nvPr>
        </p:nvSpPr>
        <p:spPr/>
        <p:txBody>
          <a:bodyPr/>
          <a:lstStyle/>
          <a:p>
            <a:pPr algn="just"/>
            <a:r>
              <a:rPr lang="it-IT" sz="2400" dirty="0" smtClean="0">
                <a:solidFill>
                  <a:srgbClr val="000000"/>
                </a:solidFill>
              </a:rPr>
              <a:t>Necessità di definire </a:t>
            </a:r>
            <a:r>
              <a:rPr lang="it-IT" sz="2400" dirty="0">
                <a:solidFill>
                  <a:srgbClr val="000000"/>
                </a:solidFill>
              </a:rPr>
              <a:t>la collocazione terapeutica </a:t>
            </a:r>
            <a:r>
              <a:rPr lang="it-IT" sz="2400" dirty="0" smtClean="0">
                <a:solidFill>
                  <a:srgbClr val="000000"/>
                </a:solidFill>
              </a:rPr>
              <a:t>dei sistemi di </a:t>
            </a:r>
            <a:r>
              <a:rPr lang="it-IT" sz="2400" dirty="0">
                <a:solidFill>
                  <a:srgbClr val="000000"/>
                </a:solidFill>
              </a:rPr>
              <a:t>ultima generazione in particolare dei sistemi automatizzati per l’infusione di insulina (AID); </a:t>
            </a:r>
            <a:endParaRPr lang="it-IT" sz="2400" dirty="0" smtClean="0">
              <a:solidFill>
                <a:srgbClr val="000000"/>
              </a:solidFill>
            </a:endParaRPr>
          </a:p>
          <a:p>
            <a:pPr algn="just"/>
            <a:r>
              <a:rPr lang="it-IT" sz="2400" dirty="0" smtClean="0">
                <a:solidFill>
                  <a:srgbClr val="000000"/>
                </a:solidFill>
              </a:rPr>
              <a:t>Necessità </a:t>
            </a:r>
            <a:r>
              <a:rPr lang="it-IT" sz="2400" dirty="0">
                <a:solidFill>
                  <a:srgbClr val="000000"/>
                </a:solidFill>
              </a:rPr>
              <a:t>di riconsiderare la collocazione terapeutica dei DM di prima generazione (infusori di insulina, FGM, CGM con e senza allarme;</a:t>
            </a:r>
          </a:p>
          <a:p>
            <a:pPr algn="just"/>
            <a:r>
              <a:rPr lang="it-IT" sz="2400" dirty="0" smtClean="0">
                <a:solidFill>
                  <a:srgbClr val="000000"/>
                </a:solidFill>
              </a:rPr>
              <a:t>Garantire </a:t>
            </a:r>
            <a:r>
              <a:rPr lang="it-IT" sz="2400" dirty="0">
                <a:solidFill>
                  <a:srgbClr val="000000"/>
                </a:solidFill>
              </a:rPr>
              <a:t>che i team professionali dei Centri regionali già autorizzati alla prescrizione della terapia insulinica con microinfusore e dei sistemi CGM siano in possesso </a:t>
            </a:r>
            <a:r>
              <a:rPr lang="it-IT" sz="2400" dirty="0" smtClean="0">
                <a:solidFill>
                  <a:srgbClr val="000000"/>
                </a:solidFill>
              </a:rPr>
              <a:t>delle competenze idonee </a:t>
            </a:r>
            <a:r>
              <a:rPr lang="it-IT" sz="2400" dirty="0">
                <a:solidFill>
                  <a:srgbClr val="000000"/>
                </a:solidFill>
              </a:rPr>
              <a:t>ai fini dell’erogazione della tecnologia innovativa AID ai pazienti aventi </a:t>
            </a:r>
            <a:r>
              <a:rPr lang="it-IT" sz="2400" dirty="0" smtClean="0">
                <a:solidFill>
                  <a:srgbClr val="000000"/>
                </a:solidFill>
              </a:rPr>
              <a:t>diritto.</a:t>
            </a:r>
            <a:endParaRPr lang="it-IT" sz="2400" dirty="0">
              <a:solidFill>
                <a:srgbClr val="000000"/>
              </a:solidFill>
            </a:endParaRPr>
          </a:p>
          <a:p>
            <a:endParaRPr lang="it-IT" sz="2400" dirty="0">
              <a:solidFill>
                <a:srgbClr val="000000"/>
              </a:solidFill>
            </a:endParaRPr>
          </a:p>
          <a:p>
            <a:endParaRPr lang="it-IT" sz="2400" dirty="0">
              <a:solidFill>
                <a:srgbClr val="000000"/>
              </a:solidFill>
            </a:endParaRPr>
          </a:p>
        </p:txBody>
      </p:sp>
      <p:sp>
        <p:nvSpPr>
          <p:cNvPr id="4" name="AutoShape 2" descr="Immagini Belle : attività commerciale, opportunità, visione, uomo d'affari,  superiore, Torre, grattacielo, concetto, in piedi, analizzare, cercare,  guardare, vista, cielo, comando, Guarda, manager, lavoro, cannocchiale,  successo, futuro, ricerca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 name="Immagine 5"/>
          <p:cNvPicPr>
            <a:picLocks noChangeAspect="1"/>
          </p:cNvPicPr>
          <p:nvPr/>
        </p:nvPicPr>
        <p:blipFill>
          <a:blip r:embed="rId3"/>
          <a:stretch>
            <a:fillRect/>
          </a:stretch>
        </p:blipFill>
        <p:spPr>
          <a:xfrm>
            <a:off x="2827296" y="365126"/>
            <a:ext cx="1827287" cy="1222621"/>
          </a:xfrm>
          <a:prstGeom prst="rect">
            <a:avLst/>
          </a:prstGeom>
        </p:spPr>
      </p:pic>
      <p:sp>
        <p:nvSpPr>
          <p:cNvPr id="5" name="Fumetto 1 4"/>
          <p:cNvSpPr/>
          <p:nvPr/>
        </p:nvSpPr>
        <p:spPr>
          <a:xfrm>
            <a:off x="3050592" y="3738074"/>
            <a:ext cx="4226768" cy="2167136"/>
          </a:xfrm>
          <a:prstGeom prst="wedgeRect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just"/>
            <a:r>
              <a:rPr lang="it-IT" sz="2000" dirty="0"/>
              <a:t>N</a:t>
            </a:r>
            <a:r>
              <a:rPr lang="it-IT" sz="2000" dirty="0" smtClean="0"/>
              <a:t>ecessità </a:t>
            </a:r>
            <a:r>
              <a:rPr lang="it-IT" sz="2000" dirty="0"/>
              <a:t>di assicurare un’adeguata formazione del paziente e del team curante al fine di garantire </a:t>
            </a:r>
            <a:r>
              <a:rPr lang="it-IT" sz="2000" dirty="0" smtClean="0"/>
              <a:t>ai </a:t>
            </a:r>
            <a:r>
              <a:rPr lang="it-IT" sz="2000" dirty="0"/>
              <a:t>pazienti con </a:t>
            </a:r>
            <a:r>
              <a:rPr lang="it-IT" sz="2000" dirty="0" smtClean="0"/>
              <a:t>diabete di trarre </a:t>
            </a:r>
            <a:r>
              <a:rPr lang="it-IT" sz="2000" dirty="0"/>
              <a:t>beneficio dalla tecnologia avanzata</a:t>
            </a:r>
          </a:p>
        </p:txBody>
      </p:sp>
    </p:spTree>
    <p:extLst>
      <p:ext uri="{BB962C8B-B14F-4D97-AF65-F5344CB8AC3E}">
        <p14:creationId xmlns:p14="http://schemas.microsoft.com/office/powerpoint/2010/main" val="332067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BE68FB4-4F7F-1AD1-95B9-3B6208CF7836}"/>
              </a:ext>
            </a:extLst>
          </p:cNvPr>
          <p:cNvSpPr>
            <a:spLocks noGrp="1"/>
          </p:cNvSpPr>
          <p:nvPr>
            <p:ph type="ctrTitle"/>
          </p:nvPr>
        </p:nvSpPr>
        <p:spPr>
          <a:xfrm>
            <a:off x="307975" y="542200"/>
            <a:ext cx="7772400" cy="946965"/>
          </a:xfrm>
        </p:spPr>
        <p:txBody>
          <a:bodyPr>
            <a:noAutofit/>
          </a:bodyPr>
          <a:lstStyle/>
          <a:p>
            <a:r>
              <a:rPr lang="it-IT" sz="3600" b="1" i="1" dirty="0" smtClean="0">
                <a:solidFill>
                  <a:srgbClr val="FF0000"/>
                </a:solidFill>
                <a:effectLst>
                  <a:outerShdw blurRad="38100" dist="38100" dir="2700000" algn="tl">
                    <a:srgbClr val="000000">
                      <a:alpha val="43137"/>
                    </a:srgbClr>
                  </a:outerShdw>
                </a:effectLst>
              </a:rPr>
              <a:t>Take Home </a:t>
            </a:r>
            <a:r>
              <a:rPr lang="it-IT" sz="3600" b="1" i="1" dirty="0">
                <a:solidFill>
                  <a:srgbClr val="FF0000"/>
                </a:solidFill>
                <a:effectLst>
                  <a:outerShdw blurRad="38100" dist="38100" dir="2700000" algn="tl">
                    <a:srgbClr val="000000">
                      <a:alpha val="43137"/>
                    </a:srgbClr>
                  </a:outerShdw>
                </a:effectLst>
              </a:rPr>
              <a:t>M</a:t>
            </a:r>
            <a:r>
              <a:rPr lang="it-IT" sz="3600" b="1" i="1" dirty="0" smtClean="0">
                <a:solidFill>
                  <a:srgbClr val="FF0000"/>
                </a:solidFill>
                <a:effectLst>
                  <a:outerShdw blurRad="38100" dist="38100" dir="2700000" algn="tl">
                    <a:srgbClr val="000000">
                      <a:alpha val="43137"/>
                    </a:srgbClr>
                  </a:outerShdw>
                </a:effectLst>
              </a:rPr>
              <a:t>essage</a:t>
            </a:r>
            <a:endParaRPr lang="it-IT" sz="3600" b="1" i="1" dirty="0">
              <a:solidFill>
                <a:srgbClr val="FF0000"/>
              </a:solidFill>
              <a:effectLst>
                <a:outerShdw blurRad="38100" dist="38100" dir="2700000" algn="tl">
                  <a:srgbClr val="000000">
                    <a:alpha val="43137"/>
                  </a:srgbClr>
                </a:outerShdw>
              </a:effectLst>
            </a:endParaRPr>
          </a:p>
        </p:txBody>
      </p:sp>
      <p:sp>
        <p:nvSpPr>
          <p:cNvPr id="3" name="Sottotitolo 2">
            <a:extLst>
              <a:ext uri="{FF2B5EF4-FFF2-40B4-BE49-F238E27FC236}">
                <a16:creationId xmlns:a16="http://schemas.microsoft.com/office/drawing/2014/main" xmlns="" id="{325C7C91-505C-D8EF-C5EB-1D9F397A7E17}"/>
              </a:ext>
            </a:extLst>
          </p:cNvPr>
          <p:cNvSpPr>
            <a:spLocks noGrp="1"/>
          </p:cNvSpPr>
          <p:nvPr>
            <p:ph type="subTitle" idx="1"/>
          </p:nvPr>
        </p:nvSpPr>
        <p:spPr>
          <a:xfrm>
            <a:off x="673768" y="1589207"/>
            <a:ext cx="7559007" cy="5361271"/>
          </a:xfrm>
          <a:ln>
            <a:solidFill>
              <a:schemeClr val="bg1"/>
            </a:solidFill>
          </a:ln>
        </p:spPr>
        <p:txBody>
          <a:bodyPr anchor="ctr">
            <a:noAutofit/>
          </a:bodyPr>
          <a:lstStyle/>
          <a:p>
            <a:pPr algn="l"/>
            <a:r>
              <a:rPr lang="it-IT" sz="2800" i="1" dirty="0" smtClean="0">
                <a:solidFill>
                  <a:schemeClr val="accent1">
                    <a:lumMod val="75000"/>
                  </a:schemeClr>
                </a:solidFill>
                <a:effectLst>
                  <a:outerShdw blurRad="38100" dist="38100" dir="2700000" algn="tl">
                    <a:srgbClr val="000000">
                      <a:alpha val="43137"/>
                    </a:srgbClr>
                  </a:outerShdw>
                </a:effectLst>
              </a:rPr>
              <a:t>        Innovazione </a:t>
            </a:r>
            <a:r>
              <a:rPr lang="it-IT" sz="2800" i="1" dirty="0" smtClean="0">
                <a:solidFill>
                  <a:schemeClr val="accent1">
                    <a:lumMod val="75000"/>
                  </a:schemeClr>
                </a:solidFill>
                <a:effectLst>
                  <a:outerShdw blurRad="38100" dist="38100" dir="2700000" algn="tl">
                    <a:srgbClr val="000000">
                      <a:alpha val="43137"/>
                    </a:srgbClr>
                  </a:outerShdw>
                </a:effectLst>
              </a:rPr>
              <a:t>-  valore aggiunto </a:t>
            </a:r>
            <a:endParaRPr lang="it-IT" sz="2800" i="1" dirty="0" smtClean="0">
              <a:solidFill>
                <a:schemeClr val="accent1">
                  <a:lumMod val="75000"/>
                </a:schemeClr>
              </a:solidFill>
              <a:effectLst>
                <a:outerShdw blurRad="38100" dist="38100" dir="2700000" algn="tl">
                  <a:srgbClr val="000000">
                    <a:alpha val="43137"/>
                  </a:srgbClr>
                </a:outerShdw>
              </a:effectLst>
            </a:endParaRPr>
          </a:p>
          <a:p>
            <a:pPr marL="457200" indent="-457200" algn="l">
              <a:buFont typeface="Arial" panose="020B0604020202020204" pitchFamily="34" charset="0"/>
              <a:buChar char="•"/>
            </a:pPr>
            <a:r>
              <a:rPr lang="it-IT" sz="2800" i="1" dirty="0" smtClean="0"/>
              <a:t>Appropriatezza </a:t>
            </a:r>
            <a:r>
              <a:rPr lang="it-IT" sz="2800" i="1" dirty="0" smtClean="0"/>
              <a:t>d’uso- team multidisciplinare (commissioni/tavoli regionali)</a:t>
            </a:r>
          </a:p>
          <a:p>
            <a:pPr marL="457200" indent="-457200" algn="l">
              <a:buFont typeface="Arial" panose="020B0604020202020204" pitchFamily="34" charset="0"/>
              <a:buChar char="•"/>
            </a:pPr>
            <a:r>
              <a:rPr lang="it-IT" sz="2800" i="1" dirty="0" smtClean="0"/>
              <a:t>Formazione equipe della rete diabetologica</a:t>
            </a:r>
          </a:p>
          <a:p>
            <a:pPr marL="457200" indent="-457200" algn="l">
              <a:buFont typeface="Arial" panose="020B0604020202020204" pitchFamily="34" charset="0"/>
              <a:buChar char="•"/>
            </a:pPr>
            <a:r>
              <a:rPr lang="it-IT" sz="2800" i="1" dirty="0" smtClean="0"/>
              <a:t>Informazione/formazione al </a:t>
            </a:r>
            <a:r>
              <a:rPr lang="it-IT" sz="2800" i="1" dirty="0" smtClean="0"/>
              <a:t>paziente</a:t>
            </a:r>
          </a:p>
          <a:p>
            <a:pPr algn="l"/>
            <a:r>
              <a:rPr lang="it-IT" sz="2800" i="1" dirty="0">
                <a:solidFill>
                  <a:schemeClr val="accent1">
                    <a:lumMod val="75000"/>
                  </a:schemeClr>
                </a:solidFill>
                <a:effectLst>
                  <a:outerShdw blurRad="38100" dist="38100" dir="2700000" algn="tl">
                    <a:srgbClr val="000000">
                      <a:alpha val="43137"/>
                    </a:srgbClr>
                  </a:outerShdw>
                </a:effectLst>
              </a:rPr>
              <a:t> </a:t>
            </a:r>
            <a:r>
              <a:rPr lang="it-IT" sz="2800" i="1" dirty="0" smtClean="0">
                <a:solidFill>
                  <a:schemeClr val="accent1">
                    <a:lumMod val="75000"/>
                  </a:schemeClr>
                </a:solidFill>
                <a:effectLst>
                  <a:outerShdw blurRad="38100" dist="38100" dir="2700000" algn="tl">
                    <a:srgbClr val="000000">
                      <a:alpha val="43137"/>
                    </a:srgbClr>
                  </a:outerShdw>
                </a:effectLst>
              </a:rPr>
              <a:t>      </a:t>
            </a:r>
            <a:r>
              <a:rPr lang="it-IT" sz="2800" i="1" dirty="0" smtClean="0">
                <a:solidFill>
                  <a:schemeClr val="accent1">
                    <a:lumMod val="75000"/>
                  </a:schemeClr>
                </a:solidFill>
                <a:effectLst>
                  <a:outerShdw blurRad="38100" dist="38100" dir="2700000" algn="tl">
                    <a:srgbClr val="000000">
                      <a:alpha val="43137"/>
                    </a:srgbClr>
                  </a:outerShdw>
                </a:effectLst>
              </a:rPr>
              <a:t>Sostenibilità </a:t>
            </a:r>
            <a:r>
              <a:rPr lang="it-IT" sz="2800" i="1" dirty="0" smtClean="0">
                <a:solidFill>
                  <a:schemeClr val="accent1">
                    <a:lumMod val="75000"/>
                  </a:schemeClr>
                </a:solidFill>
                <a:effectLst>
                  <a:outerShdw blurRad="38100" dist="38100" dir="2700000" algn="tl">
                    <a:srgbClr val="000000">
                      <a:alpha val="43137"/>
                    </a:srgbClr>
                  </a:outerShdw>
                </a:effectLst>
              </a:rPr>
              <a:t>– esigenza del SSN</a:t>
            </a:r>
          </a:p>
          <a:p>
            <a:pPr marL="457200" indent="-457200" algn="l">
              <a:buFont typeface="Arial" panose="020B0604020202020204" pitchFamily="34" charset="0"/>
              <a:buChar char="•"/>
            </a:pPr>
            <a:r>
              <a:rPr lang="it-IT" sz="2800" i="1" dirty="0" err="1" smtClean="0"/>
              <a:t>Procurement</a:t>
            </a:r>
            <a:r>
              <a:rPr lang="it-IT" sz="2800" i="1" dirty="0" smtClean="0"/>
              <a:t> adeguato sia per farmaci che per dispositivi medici</a:t>
            </a:r>
          </a:p>
          <a:p>
            <a:pPr marL="457200" indent="-457200" algn="l">
              <a:buFont typeface="Arial" panose="020B0604020202020204" pitchFamily="34" charset="0"/>
              <a:buChar char="•"/>
            </a:pPr>
            <a:r>
              <a:rPr lang="it-IT" sz="2800" i="1" dirty="0" smtClean="0"/>
              <a:t>Informatizzazione dei percorsi	</a:t>
            </a:r>
          </a:p>
        </p:txBody>
      </p:sp>
      <p:sp>
        <p:nvSpPr>
          <p:cNvPr id="4" name="AutoShape 2" descr="https://mail.google.com/mail/u/1?ui=2&amp;ik=24fe7a6bcf&amp;attid=0.1&amp;permmsgid=msg-f:1780218647976460339&amp;th=18b49b6da729c033&amp;view=fimg&amp;fur=ip&amp;sz=s0-l75-ft&amp;attbid=ANGjdJ97GKE43jeVeQMjL1zXC9draZfuPgShClqCDxqtuoa2W1MXxpPRMuDjWArmYCF7Mj8KxdOFSl7s7Y4sWcTbw4m8VEjp2va_hqw-gSXaiTYSmtO2pBQ_e4uqKSU&amp;disp=emb&amp;realattid=3d252641a3b6317c_0.1.1"/>
          <p:cNvSpPr>
            <a:spLocks noChangeAspect="1" noChangeArrowheads="1"/>
          </p:cNvSpPr>
          <p:nvPr/>
        </p:nvSpPr>
        <p:spPr bwMode="auto">
          <a:xfrm>
            <a:off x="1143000" y="17613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4" descr="https://mail.google.com/mail/u/1?ui=2&amp;ik=24fe7a6bcf&amp;attid=0.1&amp;permmsgid=msg-f:1780218647976460339&amp;th=18b49b6da729c033&amp;view=fimg&amp;fur=ip&amp;sz=s0-l75-ft&amp;attbid=ANGjdJ97GKE43jeVeQMjL1zXC9draZfuPgShClqCDxqtuoa2W1MXxpPRMuDjWArmYCF7Mj8KxdOFSl7s7Y4sWcTbw4m8VEjp2va_hqw-gSXaiTYSmtO2pBQ_e4uqKSU&amp;disp=emb&amp;realattid=3d252641a3b6317c_0.1.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 name="Immagine 5"/>
          <p:cNvPicPr>
            <a:picLocks noChangeAspect="1"/>
          </p:cNvPicPr>
          <p:nvPr/>
        </p:nvPicPr>
        <p:blipFill>
          <a:blip r:embed="rId2"/>
          <a:stretch>
            <a:fillRect/>
          </a:stretch>
        </p:blipFill>
        <p:spPr>
          <a:xfrm>
            <a:off x="504925" y="1835654"/>
            <a:ext cx="942875" cy="942875"/>
          </a:xfrm>
          <a:prstGeom prst="rect">
            <a:avLst/>
          </a:prstGeom>
        </p:spPr>
      </p:pic>
      <p:pic>
        <p:nvPicPr>
          <p:cNvPr id="7" name="Immagine 6"/>
          <p:cNvPicPr>
            <a:picLocks noChangeAspect="1"/>
          </p:cNvPicPr>
          <p:nvPr/>
        </p:nvPicPr>
        <p:blipFill>
          <a:blip r:embed="rId2"/>
          <a:stretch>
            <a:fillRect/>
          </a:stretch>
        </p:blipFill>
        <p:spPr>
          <a:xfrm>
            <a:off x="460375" y="4269842"/>
            <a:ext cx="942875" cy="942875"/>
          </a:xfrm>
          <a:prstGeom prst="rect">
            <a:avLst/>
          </a:prstGeom>
        </p:spPr>
      </p:pic>
    </p:spTree>
    <p:extLst>
      <p:ext uri="{BB962C8B-B14F-4D97-AF65-F5344CB8AC3E}">
        <p14:creationId xmlns:p14="http://schemas.microsoft.com/office/powerpoint/2010/main" val="153315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fade">
                                      <p:cBhvr>
                                        <p:cTn id="16" dur="500"/>
                                        <p:tgtEl>
                                          <p:spTgt spid="3">
                                            <p:bg/>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500"/>
                                        <p:tgtEl>
                                          <p:spTgt spid="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BE68FB4-4F7F-1AD1-95B9-3B6208CF7836}"/>
              </a:ext>
            </a:extLst>
          </p:cNvPr>
          <p:cNvSpPr>
            <a:spLocks noGrp="1"/>
          </p:cNvSpPr>
          <p:nvPr>
            <p:ph type="ctrTitle"/>
          </p:nvPr>
        </p:nvSpPr>
        <p:spPr>
          <a:xfrm>
            <a:off x="307975" y="1119175"/>
            <a:ext cx="7772400" cy="946965"/>
          </a:xfrm>
        </p:spPr>
        <p:txBody>
          <a:bodyPr>
            <a:noAutofit/>
          </a:bodyPr>
          <a:lstStyle/>
          <a:p>
            <a:r>
              <a:rPr lang="it-IT" sz="4400" b="1" i="1" dirty="0" smtClean="0">
                <a:solidFill>
                  <a:srgbClr val="FF0000"/>
                </a:solidFill>
              </a:rPr>
              <a:t>GRAZIE PER L’ATTENZIONE</a:t>
            </a:r>
            <a:endParaRPr lang="it-IT" sz="4400" b="1" i="1" dirty="0">
              <a:solidFill>
                <a:srgbClr val="FF0000"/>
              </a:solidFill>
            </a:endParaRPr>
          </a:p>
        </p:txBody>
      </p:sp>
      <p:sp>
        <p:nvSpPr>
          <p:cNvPr id="3" name="Sottotitolo 2">
            <a:extLst>
              <a:ext uri="{FF2B5EF4-FFF2-40B4-BE49-F238E27FC236}">
                <a16:creationId xmlns:a16="http://schemas.microsoft.com/office/drawing/2014/main" xmlns="" id="{325C7C91-505C-D8EF-C5EB-1D9F397A7E17}"/>
              </a:ext>
            </a:extLst>
          </p:cNvPr>
          <p:cNvSpPr>
            <a:spLocks noGrp="1"/>
          </p:cNvSpPr>
          <p:nvPr>
            <p:ph type="subTitle" idx="1"/>
          </p:nvPr>
        </p:nvSpPr>
        <p:spPr>
          <a:xfrm>
            <a:off x="673768" y="2348564"/>
            <a:ext cx="7559007" cy="2983833"/>
          </a:xfrm>
        </p:spPr>
        <p:txBody>
          <a:bodyPr anchor="ctr">
            <a:noAutofit/>
          </a:bodyPr>
          <a:lstStyle/>
          <a:p>
            <a:endParaRPr lang="it-IT" sz="2800" i="1" dirty="0" smtClean="0"/>
          </a:p>
          <a:p>
            <a:r>
              <a:rPr lang="it-IT" sz="2800" i="1" dirty="0" smtClean="0"/>
              <a:t>	</a:t>
            </a:r>
          </a:p>
          <a:p>
            <a:r>
              <a:rPr lang="it-IT" sz="3200" i="1" dirty="0" smtClean="0"/>
              <a:t>Rita Mottola</a:t>
            </a:r>
            <a:endParaRPr lang="it-IT" sz="3200" i="1" dirty="0"/>
          </a:p>
          <a:p>
            <a:r>
              <a:rPr lang="it-IT" sz="2000" dirty="0" smtClean="0"/>
              <a:t>Direzione </a:t>
            </a:r>
            <a:r>
              <a:rPr lang="it-IT" sz="2000" dirty="0"/>
              <a:t>Farmaceutico-Protesica-Dispositivi </a:t>
            </a:r>
            <a:r>
              <a:rPr lang="it-IT" sz="2000" dirty="0" smtClean="0"/>
              <a:t>Medici Regione del </a:t>
            </a:r>
            <a:r>
              <a:rPr lang="it-IT" sz="2000" dirty="0"/>
              <a:t>Veneto </a:t>
            </a:r>
            <a:endParaRPr lang="it-IT" sz="2000" dirty="0" smtClean="0"/>
          </a:p>
          <a:p>
            <a:r>
              <a:rPr lang="it-IT" sz="2000" dirty="0" smtClean="0">
                <a:hlinkClick r:id="rId2"/>
              </a:rPr>
              <a:t>rita.mottola@regione.veneto.it</a:t>
            </a:r>
            <a:endParaRPr lang="it-IT" sz="2000" dirty="0" smtClean="0"/>
          </a:p>
          <a:p>
            <a:r>
              <a:rPr lang="it-IT" sz="2000" dirty="0" smtClean="0"/>
              <a:t>assistenza.farmaceutica@regione.veneto.it</a:t>
            </a:r>
            <a:endParaRPr lang="it-IT" sz="2000" dirty="0"/>
          </a:p>
          <a:p>
            <a:r>
              <a:rPr lang="it-IT" sz="2000" i="1" dirty="0"/>
              <a:t> </a:t>
            </a:r>
            <a:endParaRPr lang="en-GB" sz="2000" dirty="0"/>
          </a:p>
        </p:txBody>
      </p:sp>
      <p:sp>
        <p:nvSpPr>
          <p:cNvPr id="4" name="AutoShape 2" descr="https://mail.google.com/mail/u/1?ui=2&amp;ik=24fe7a6bcf&amp;attid=0.1&amp;permmsgid=msg-f:1780218647976460339&amp;th=18b49b6da729c033&amp;view=fimg&amp;fur=ip&amp;sz=s0-l75-ft&amp;attbid=ANGjdJ97GKE43jeVeQMjL1zXC9draZfuPgShClqCDxqtuoa2W1MXxpPRMuDjWArmYCF7Mj8KxdOFSl7s7Y4sWcTbw4m8VEjp2va_hqw-gSXaiTYSmtO2pBQ_e4uqKSU&amp;disp=emb&amp;realattid=3d252641a3b6317c_0.1.1"/>
          <p:cNvSpPr>
            <a:spLocks noChangeAspect="1" noChangeArrowheads="1"/>
          </p:cNvSpPr>
          <p:nvPr/>
        </p:nvSpPr>
        <p:spPr bwMode="auto">
          <a:xfrm>
            <a:off x="1143000" y="17613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4" descr="https://mail.google.com/mail/u/1?ui=2&amp;ik=24fe7a6bcf&amp;attid=0.1&amp;permmsgid=msg-f:1780218647976460339&amp;th=18b49b6da729c033&amp;view=fimg&amp;fur=ip&amp;sz=s0-l75-ft&amp;attbid=ANGjdJ97GKE43jeVeQMjL1zXC9draZfuPgShClqCDxqtuoa2W1MXxpPRMuDjWArmYCF7Mj8KxdOFSl7s7Y4sWcTbw4m8VEjp2va_hqw-gSXaiTYSmtO2pBQ_e4uqKSU&amp;disp=emb&amp;realattid=3d252641a3b6317c_0.1.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29557469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BE68FB4-4F7F-1AD1-95B9-3B6208CF7836}"/>
              </a:ext>
            </a:extLst>
          </p:cNvPr>
          <p:cNvSpPr>
            <a:spLocks noGrp="1"/>
          </p:cNvSpPr>
          <p:nvPr>
            <p:ph type="ctrTitle"/>
          </p:nvPr>
        </p:nvSpPr>
        <p:spPr>
          <a:xfrm>
            <a:off x="460375" y="401290"/>
            <a:ext cx="7772400" cy="946965"/>
          </a:xfrm>
        </p:spPr>
        <p:txBody>
          <a:bodyPr>
            <a:noAutofit/>
          </a:bodyPr>
          <a:lstStyle/>
          <a:p>
            <a:r>
              <a:rPr lang="it-IT" sz="4400" b="1" i="1" dirty="0" smtClean="0">
                <a:solidFill>
                  <a:srgbClr val="FF0000"/>
                </a:solidFill>
              </a:rPr>
              <a:t>GRAZIE</a:t>
            </a:r>
            <a:endParaRPr lang="it-IT" sz="4400" b="1" i="1" dirty="0">
              <a:solidFill>
                <a:srgbClr val="FF0000"/>
              </a:solidFill>
            </a:endParaRPr>
          </a:p>
        </p:txBody>
      </p:sp>
      <p:sp>
        <p:nvSpPr>
          <p:cNvPr id="3" name="Sottotitolo 2">
            <a:extLst>
              <a:ext uri="{FF2B5EF4-FFF2-40B4-BE49-F238E27FC236}">
                <a16:creationId xmlns:a16="http://schemas.microsoft.com/office/drawing/2014/main" xmlns="" id="{325C7C91-505C-D8EF-C5EB-1D9F397A7E17}"/>
              </a:ext>
            </a:extLst>
          </p:cNvPr>
          <p:cNvSpPr>
            <a:spLocks noGrp="1"/>
          </p:cNvSpPr>
          <p:nvPr>
            <p:ph type="subTitle" idx="1"/>
          </p:nvPr>
        </p:nvSpPr>
        <p:spPr>
          <a:xfrm>
            <a:off x="0" y="1348256"/>
            <a:ext cx="4214295" cy="4254604"/>
          </a:xfrm>
        </p:spPr>
        <p:txBody>
          <a:bodyPr anchor="ctr">
            <a:noAutofit/>
          </a:bodyPr>
          <a:lstStyle/>
          <a:p>
            <a:endParaRPr lang="it-IT" sz="2800" b="1" i="1" dirty="0" smtClean="0">
              <a:solidFill>
                <a:srgbClr val="FF0000"/>
              </a:solidFill>
            </a:endParaRPr>
          </a:p>
          <a:p>
            <a:r>
              <a:rPr lang="it-IT" sz="2800" b="1" i="1" dirty="0" smtClean="0">
                <a:solidFill>
                  <a:srgbClr val="FF0000"/>
                </a:solidFill>
              </a:rPr>
              <a:t>Francesca </a:t>
            </a:r>
            <a:r>
              <a:rPr lang="it-IT" sz="2800" b="1" i="1" dirty="0" smtClean="0">
                <a:solidFill>
                  <a:srgbClr val="FF0000"/>
                </a:solidFill>
              </a:rPr>
              <a:t>Bassotto</a:t>
            </a:r>
          </a:p>
          <a:p>
            <a:r>
              <a:rPr lang="it-IT" i="1" dirty="0" smtClean="0"/>
              <a:t>Valeria </a:t>
            </a:r>
            <a:r>
              <a:rPr lang="it-IT" i="1" dirty="0" err="1" smtClean="0"/>
              <a:t>Poggiani</a:t>
            </a:r>
            <a:endParaRPr lang="it-IT" i="1" dirty="0" smtClean="0"/>
          </a:p>
          <a:p>
            <a:r>
              <a:rPr lang="it-IT" i="1" dirty="0" smtClean="0"/>
              <a:t>Elisa Cazzola</a:t>
            </a:r>
          </a:p>
          <a:p>
            <a:r>
              <a:rPr lang="it-IT" i="1" dirty="0" smtClean="0"/>
              <a:t>Alessia Conte</a:t>
            </a:r>
          </a:p>
          <a:p>
            <a:r>
              <a:rPr lang="it-IT" i="1" dirty="0" smtClean="0"/>
              <a:t>Federica </a:t>
            </a:r>
            <a:r>
              <a:rPr lang="it-IT" i="1" dirty="0" smtClean="0"/>
              <a:t>Boscolo</a:t>
            </a:r>
          </a:p>
          <a:p>
            <a:r>
              <a:rPr lang="it-IT" i="1" dirty="0" err="1" smtClean="0"/>
              <a:t>Fernada</a:t>
            </a:r>
            <a:r>
              <a:rPr lang="it-IT" i="1" dirty="0" smtClean="0"/>
              <a:t> Fabiola </a:t>
            </a:r>
            <a:r>
              <a:rPr lang="it-IT" i="1" dirty="0" err="1" smtClean="0"/>
              <a:t>Faccioli</a:t>
            </a:r>
            <a:endParaRPr lang="it-IT" i="1" dirty="0" smtClean="0"/>
          </a:p>
          <a:p>
            <a:pPr algn="l"/>
            <a:endParaRPr lang="it-IT" sz="1800" dirty="0" smtClean="0"/>
          </a:p>
        </p:txBody>
      </p:sp>
      <p:sp>
        <p:nvSpPr>
          <p:cNvPr id="4" name="AutoShape 2" descr="https://mail.google.com/mail/u/1?ui=2&amp;ik=24fe7a6bcf&amp;attid=0.1&amp;permmsgid=msg-f:1780218647976460339&amp;th=18b49b6da729c033&amp;view=fimg&amp;fur=ip&amp;sz=s0-l75-ft&amp;attbid=ANGjdJ97GKE43jeVeQMjL1zXC9draZfuPgShClqCDxqtuoa2W1MXxpPRMuDjWArmYCF7Mj8KxdOFSl7s7Y4sWcTbw4m8VEjp2va_hqw-gSXaiTYSmtO2pBQ_e4uqKSU&amp;disp=emb&amp;realattid=3d252641a3b6317c_0.1.1"/>
          <p:cNvSpPr>
            <a:spLocks noChangeAspect="1" noChangeArrowheads="1"/>
          </p:cNvSpPr>
          <p:nvPr/>
        </p:nvSpPr>
        <p:spPr bwMode="auto">
          <a:xfrm>
            <a:off x="1143000" y="17613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4" descr="https://mail.google.com/mail/u/1?ui=2&amp;ik=24fe7a6bcf&amp;attid=0.1&amp;permmsgid=msg-f:1780218647976460339&amp;th=18b49b6da729c033&amp;view=fimg&amp;fur=ip&amp;sz=s0-l75-ft&amp;attbid=ANGjdJ97GKE43jeVeQMjL1zXC9draZfuPgShClqCDxqtuoa2W1MXxpPRMuDjWArmYCF7Mj8KxdOFSl7s7Y4sWcTbw4m8VEjp2va_hqw-gSXaiTYSmtO2pBQ_e4uqKSU&amp;disp=emb&amp;realattid=3d252641a3b6317c_0.1.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 name="Immagine 5"/>
          <p:cNvPicPr/>
          <p:nvPr/>
        </p:nvPicPr>
        <p:blipFill>
          <a:blip r:embed="rId3"/>
          <a:stretch>
            <a:fillRect/>
          </a:stretch>
        </p:blipFill>
        <p:spPr>
          <a:xfrm>
            <a:off x="4071486" y="1685376"/>
            <a:ext cx="5072514" cy="4559935"/>
          </a:xfrm>
          <a:prstGeom prst="rect">
            <a:avLst/>
          </a:prstGeom>
        </p:spPr>
      </p:pic>
    </p:spTree>
    <p:extLst>
      <p:ext uri="{BB962C8B-B14F-4D97-AF65-F5344CB8AC3E}">
        <p14:creationId xmlns:p14="http://schemas.microsoft.com/office/powerpoint/2010/main" val="88278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71661"/>
            <a:ext cx="8229600" cy="1143000"/>
          </a:xfrm>
        </p:spPr>
        <p:txBody>
          <a:bodyPr/>
          <a:lstStyle/>
          <a:p>
            <a:r>
              <a:rPr lang="it-IT" altLang="it-IT" sz="3600" b="1" dirty="0">
                <a:solidFill>
                  <a:schemeClr val="accent1">
                    <a:lumMod val="75000"/>
                  </a:schemeClr>
                </a:solidFill>
              </a:rPr>
              <a:t>Elementi di </a:t>
            </a:r>
            <a:r>
              <a:rPr lang="it-IT" altLang="it-IT" sz="3600" b="1" dirty="0" err="1" smtClean="0">
                <a:solidFill>
                  <a:schemeClr val="accent1">
                    <a:lumMod val="75000"/>
                  </a:schemeClr>
                </a:solidFill>
              </a:rPr>
              <a:t>governance</a:t>
            </a:r>
            <a:r>
              <a:rPr lang="it-IT" altLang="it-IT" sz="3600" b="1" dirty="0">
                <a:solidFill>
                  <a:schemeClr val="accent1">
                    <a:lumMod val="75000"/>
                  </a:schemeClr>
                </a:solidFill>
              </a:rPr>
              <a:t/>
            </a:r>
            <a:br>
              <a:rPr lang="it-IT" altLang="it-IT" sz="3600" b="1" dirty="0">
                <a:solidFill>
                  <a:schemeClr val="accent1">
                    <a:lumMod val="75000"/>
                  </a:schemeClr>
                </a:solidFill>
              </a:rPr>
            </a:br>
            <a:r>
              <a:rPr lang="it-IT" altLang="it-IT" sz="3600" b="1" dirty="0">
                <a:solidFill>
                  <a:schemeClr val="accent1">
                    <a:lumMod val="75000"/>
                  </a:schemeClr>
                </a:solidFill>
              </a:rPr>
              <a:t>Regione </a:t>
            </a:r>
            <a:r>
              <a:rPr lang="it-IT" altLang="it-IT" sz="3600" b="1" dirty="0" smtClean="0">
                <a:solidFill>
                  <a:schemeClr val="accent1">
                    <a:lumMod val="75000"/>
                  </a:schemeClr>
                </a:solidFill>
              </a:rPr>
              <a:t>Veneto</a:t>
            </a:r>
            <a:endParaRPr lang="it-IT" sz="3600" dirty="0"/>
          </a:p>
        </p:txBody>
      </p:sp>
      <p:graphicFrame>
        <p:nvGraphicFramePr>
          <p:cNvPr id="4" name="Segnaposto contenuto 3"/>
          <p:cNvGraphicFramePr>
            <a:graphicFrameLocks noGrp="1"/>
          </p:cNvGraphicFramePr>
          <p:nvPr>
            <p:ph idx="1"/>
            <p:extLst/>
          </p:nvPr>
        </p:nvGraphicFramePr>
        <p:xfrm>
          <a:off x="590426" y="1484784"/>
          <a:ext cx="8014022"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ttangolo arrotondato 5"/>
          <p:cNvSpPr/>
          <p:nvPr/>
        </p:nvSpPr>
        <p:spPr>
          <a:xfrm>
            <a:off x="5096926" y="5789240"/>
            <a:ext cx="3528392" cy="448072"/>
          </a:xfrm>
          <a:prstGeom prst="roundRect">
            <a:avLst/>
          </a:prstGeom>
          <a:solidFill>
            <a:schemeClr val="accent2"/>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it-IT" b="1" dirty="0" smtClean="0"/>
              <a:t>Acquisizioni centralizzate</a:t>
            </a:r>
            <a:endParaRPr lang="it-IT" b="1" dirty="0"/>
          </a:p>
        </p:txBody>
      </p:sp>
      <p:sp>
        <p:nvSpPr>
          <p:cNvPr id="8" name="Parentesi quadra aperta 7"/>
          <p:cNvSpPr/>
          <p:nvPr/>
        </p:nvSpPr>
        <p:spPr>
          <a:xfrm rot="5400000">
            <a:off x="5436095" y="-1395535"/>
            <a:ext cx="216026" cy="5544616"/>
          </a:xfrm>
          <a:prstGeom prst="leftBracket">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 name="CasellaDiTesto 4"/>
          <p:cNvSpPr txBox="1"/>
          <p:nvPr/>
        </p:nvSpPr>
        <p:spPr>
          <a:xfrm>
            <a:off x="5004048" y="1052736"/>
            <a:ext cx="864096" cy="461665"/>
          </a:xfrm>
          <a:prstGeom prst="rect">
            <a:avLst/>
          </a:prstGeom>
          <a:solidFill>
            <a:schemeClr val="bg1"/>
          </a:solidFill>
          <a:ln>
            <a:noFill/>
          </a:ln>
        </p:spPr>
        <p:txBody>
          <a:bodyPr wrap="square">
            <a:spAutoFit/>
          </a:bodyPr>
          <a:lstStyle/>
          <a:p>
            <a:pPr algn="ctr">
              <a:spcBef>
                <a:spcPts val="600"/>
              </a:spcBef>
              <a:defRPr/>
            </a:pPr>
            <a:r>
              <a:rPr lang="it-IT" sz="2400" b="1" dirty="0">
                <a:solidFill>
                  <a:schemeClr val="accent2"/>
                </a:solidFill>
                <a:latin typeface="+mj-lt"/>
                <a:cs typeface="ＭＳ Ｐゴシック" charset="0"/>
              </a:rPr>
              <a:t>HTA</a:t>
            </a:r>
          </a:p>
        </p:txBody>
      </p:sp>
      <p:pic>
        <p:nvPicPr>
          <p:cNvPr id="7" name="Immagine 6"/>
          <p:cNvPicPr>
            <a:picLocks noChangeAspect="1"/>
          </p:cNvPicPr>
          <p:nvPr/>
        </p:nvPicPr>
        <p:blipFill>
          <a:blip r:embed="rId8"/>
          <a:stretch>
            <a:fillRect/>
          </a:stretch>
        </p:blipFill>
        <p:spPr>
          <a:xfrm>
            <a:off x="4571993" y="3428998"/>
            <a:ext cx="13" cy="3"/>
          </a:xfrm>
          <a:prstGeom prst="rect">
            <a:avLst/>
          </a:prstGeom>
        </p:spPr>
      </p:pic>
      <p:pic>
        <p:nvPicPr>
          <p:cNvPr id="9" name="Immagine 8"/>
          <p:cNvPicPr>
            <a:picLocks noChangeAspect="1"/>
          </p:cNvPicPr>
          <p:nvPr/>
        </p:nvPicPr>
        <p:blipFill>
          <a:blip r:embed="rId9"/>
          <a:stretch>
            <a:fillRect/>
          </a:stretch>
        </p:blipFill>
        <p:spPr>
          <a:xfrm>
            <a:off x="5230174" y="2744002"/>
            <a:ext cx="1224802" cy="380825"/>
          </a:xfrm>
          <a:prstGeom prst="rect">
            <a:avLst/>
          </a:prstGeom>
        </p:spPr>
      </p:pic>
      <p:sp>
        <p:nvSpPr>
          <p:cNvPr id="10" name="Rettangolo arrotondato 9"/>
          <p:cNvSpPr/>
          <p:nvPr/>
        </p:nvSpPr>
        <p:spPr>
          <a:xfrm>
            <a:off x="457199" y="1439976"/>
            <a:ext cx="1939895" cy="9089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p:cNvSpPr txBox="1"/>
          <p:nvPr/>
        </p:nvSpPr>
        <p:spPr>
          <a:xfrm>
            <a:off x="578051" y="1218238"/>
            <a:ext cx="1761701" cy="338554"/>
          </a:xfrm>
          <a:prstGeom prst="rect">
            <a:avLst/>
          </a:prstGeom>
          <a:solidFill>
            <a:schemeClr val="bg1"/>
          </a:solidFill>
        </p:spPr>
        <p:txBody>
          <a:bodyPr wrap="none" rtlCol="0">
            <a:spAutoFit/>
          </a:bodyPr>
          <a:lstStyle/>
          <a:p>
            <a:pPr algn="ctr"/>
            <a:r>
              <a:rPr lang="it-IT" sz="1600" b="1" dirty="0">
                <a:solidFill>
                  <a:srgbClr val="002060"/>
                </a:solidFill>
              </a:rPr>
              <a:t>Rete diabetologica</a:t>
            </a:r>
          </a:p>
        </p:txBody>
      </p:sp>
    </p:spTree>
    <p:extLst>
      <p:ext uri="{BB962C8B-B14F-4D97-AF65-F5344CB8AC3E}">
        <p14:creationId xmlns:p14="http://schemas.microsoft.com/office/powerpoint/2010/main" val="8383439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129364" y="2492896"/>
            <a:ext cx="8763116" cy="4176464"/>
          </a:xfrm>
          <a:prstGeom prst="rect">
            <a:avLst/>
          </a:prstGeom>
        </p:spPr>
      </p:pic>
      <p:grpSp>
        <p:nvGrpSpPr>
          <p:cNvPr id="5" name="Gruppo 3">
            <a:extLst>
              <a:ext uri="{FF2B5EF4-FFF2-40B4-BE49-F238E27FC236}">
                <a16:creationId xmlns="" xmlns:a16="http://schemas.microsoft.com/office/drawing/2014/main" id="{0C253F09-8423-CF10-2631-44A999C54B1E}"/>
              </a:ext>
            </a:extLst>
          </p:cNvPr>
          <p:cNvGrpSpPr>
            <a:grpSpLocks/>
          </p:cNvGrpSpPr>
          <p:nvPr/>
        </p:nvGrpSpPr>
        <p:grpSpPr bwMode="auto">
          <a:xfrm>
            <a:off x="1353742" y="332656"/>
            <a:ext cx="6282928" cy="573881"/>
            <a:chOff x="281393" y="791617"/>
            <a:chExt cx="8376425" cy="765175"/>
          </a:xfrm>
        </p:grpSpPr>
        <p:sp>
          <p:nvSpPr>
            <p:cNvPr id="6" name="Rettangolo arrotondato 5">
              <a:extLst>
                <a:ext uri="{FF2B5EF4-FFF2-40B4-BE49-F238E27FC236}">
                  <a16:creationId xmlns="" xmlns:a16="http://schemas.microsoft.com/office/drawing/2014/main" id="{D9D584AB-FA6F-922D-A613-F61E6186579B}"/>
                </a:ext>
              </a:extLst>
            </p:cNvPr>
            <p:cNvSpPr/>
            <p:nvPr/>
          </p:nvSpPr>
          <p:spPr>
            <a:xfrm>
              <a:off x="281393" y="791617"/>
              <a:ext cx="8376425" cy="76517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it-IT" sz="2700" dirty="0" smtClean="0"/>
                <a:t>Fondo Sanitario Nazionale</a:t>
              </a:r>
              <a:endParaRPr lang="it-IT" sz="2700" dirty="0"/>
            </a:p>
          </p:txBody>
        </p:sp>
        <p:pic>
          <p:nvPicPr>
            <p:cNvPr id="7" name="Picture 2">
              <a:extLst>
                <a:ext uri="{FF2B5EF4-FFF2-40B4-BE49-F238E27FC236}">
                  <a16:creationId xmlns="" xmlns:a16="http://schemas.microsoft.com/office/drawing/2014/main" id="{CF71681E-A583-9CD2-6827-0D3BC7010D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920036"/>
              <a:ext cx="716087" cy="477391"/>
            </a:xfrm>
            <a:prstGeom prst="rect">
              <a:avLst/>
            </a:prstGeom>
            <a:ln>
              <a:headEnd/>
              <a:tailEnd/>
            </a:ln>
            <a:extLst/>
          </p:spPr>
          <p:style>
            <a:lnRef idx="2">
              <a:schemeClr val="accent1"/>
            </a:lnRef>
            <a:fillRef idx="1">
              <a:schemeClr val="lt1"/>
            </a:fillRef>
            <a:effectRef idx="0">
              <a:schemeClr val="accent1"/>
            </a:effectRef>
            <a:fontRef idx="minor">
              <a:schemeClr val="dk1"/>
            </a:fontRef>
          </p:style>
        </p:pic>
        <p:pic>
          <p:nvPicPr>
            <p:cNvPr id="8" name="Picture 2">
              <a:extLst>
                <a:ext uri="{FF2B5EF4-FFF2-40B4-BE49-F238E27FC236}">
                  <a16:creationId xmlns="" xmlns:a16="http://schemas.microsoft.com/office/drawing/2014/main" id="{EA96161B-466B-A4BD-0247-36E7298F17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593" y="908720"/>
              <a:ext cx="716087" cy="477391"/>
            </a:xfrm>
            <a:prstGeom prst="rect">
              <a:avLst/>
            </a:prstGeom>
            <a:ln>
              <a:headEnd/>
              <a:tailEnd/>
            </a:ln>
            <a:extLst/>
          </p:spPr>
          <p:style>
            <a:lnRef idx="2">
              <a:schemeClr val="accent1"/>
            </a:lnRef>
            <a:fillRef idx="1">
              <a:schemeClr val="lt1"/>
            </a:fillRef>
            <a:effectRef idx="0">
              <a:schemeClr val="accent1"/>
            </a:effectRef>
            <a:fontRef idx="minor">
              <a:schemeClr val="dk1"/>
            </a:fontRef>
          </p:style>
        </p:pic>
      </p:grpSp>
      <p:sp>
        <p:nvSpPr>
          <p:cNvPr id="3" name="Rettangolo 2"/>
          <p:cNvSpPr/>
          <p:nvPr/>
        </p:nvSpPr>
        <p:spPr>
          <a:xfrm>
            <a:off x="395536" y="1487686"/>
            <a:ext cx="3837173" cy="1077218"/>
          </a:xfrm>
          <a:prstGeom prst="rect">
            <a:avLst/>
          </a:prstGeom>
        </p:spPr>
        <p:txBody>
          <a:bodyPr wrap="square">
            <a:spAutoFit/>
          </a:bodyPr>
          <a:lstStyle/>
          <a:p>
            <a:pPr>
              <a:defRPr/>
            </a:pPr>
            <a:r>
              <a:rPr lang="it-IT" sz="1600" dirty="0" smtClean="0"/>
              <a:t>Tetto Farmaceutica: </a:t>
            </a:r>
            <a:r>
              <a:rPr lang="it-IT" sz="1600" b="1" dirty="0" smtClean="0"/>
              <a:t>15% del FSN</a:t>
            </a:r>
          </a:p>
          <a:p>
            <a:pPr marL="285750" indent="-285750">
              <a:buFont typeface="Wingdings" panose="05000000000000000000" pitchFamily="2" charset="2"/>
              <a:buChar char="§"/>
              <a:defRPr/>
            </a:pPr>
            <a:r>
              <a:rPr lang="it-IT" sz="1600" b="1" dirty="0" smtClean="0"/>
              <a:t>8</a:t>
            </a:r>
            <a:r>
              <a:rPr lang="it-IT" sz="1600" b="1" dirty="0"/>
              <a:t>% </a:t>
            </a:r>
            <a:r>
              <a:rPr lang="it-IT" sz="1600" i="1" dirty="0"/>
              <a:t>(di cui 0,2% </a:t>
            </a:r>
            <a:r>
              <a:rPr lang="it-IT" sz="1600" i="1" dirty="0">
                <a:ea typeface="MS PGothic" charset="0"/>
                <a:cs typeface="MS PGothic" charset="0"/>
              </a:rPr>
              <a:t>per acquisti diretti di gas medicinali) </a:t>
            </a:r>
            <a:r>
              <a:rPr lang="it-IT" sz="1600" b="1" dirty="0"/>
              <a:t>Acquisti </a:t>
            </a:r>
            <a:r>
              <a:rPr lang="it-IT" sz="1600" b="1" dirty="0" smtClean="0"/>
              <a:t>Diretti</a:t>
            </a:r>
          </a:p>
          <a:p>
            <a:pPr marL="285750" indent="-285750">
              <a:buFont typeface="Wingdings" panose="05000000000000000000" pitchFamily="2" charset="2"/>
              <a:buChar char="§"/>
              <a:defRPr/>
            </a:pPr>
            <a:r>
              <a:rPr lang="it-IT" sz="1600" dirty="0" smtClean="0"/>
              <a:t>7</a:t>
            </a:r>
            <a:r>
              <a:rPr lang="it-IT" sz="1600" dirty="0"/>
              <a:t>% </a:t>
            </a:r>
            <a:r>
              <a:rPr lang="it-IT" sz="1600" b="1" dirty="0" smtClean="0"/>
              <a:t>Convenzionata</a:t>
            </a:r>
            <a:endParaRPr lang="it-IT" sz="1600" b="1" dirty="0"/>
          </a:p>
        </p:txBody>
      </p:sp>
      <p:sp>
        <p:nvSpPr>
          <p:cNvPr id="18" name="Rettangolo 17"/>
          <p:cNvSpPr/>
          <p:nvPr/>
        </p:nvSpPr>
        <p:spPr>
          <a:xfrm>
            <a:off x="4716016" y="1476073"/>
            <a:ext cx="4104456" cy="584775"/>
          </a:xfrm>
          <a:prstGeom prst="rect">
            <a:avLst/>
          </a:prstGeom>
        </p:spPr>
        <p:txBody>
          <a:bodyPr wrap="square">
            <a:spAutoFit/>
          </a:bodyPr>
          <a:lstStyle/>
          <a:p>
            <a:pPr>
              <a:defRPr/>
            </a:pPr>
            <a:r>
              <a:rPr lang="it-IT" sz="1600" dirty="0">
                <a:cs typeface="Arial" pitchFamily="34" charset="0"/>
              </a:rPr>
              <a:t>Tetto dispositivi </a:t>
            </a:r>
            <a:r>
              <a:rPr lang="it-IT" sz="1600" dirty="0" smtClean="0">
                <a:cs typeface="Arial" pitchFamily="34" charset="0"/>
              </a:rPr>
              <a:t>medici: </a:t>
            </a:r>
            <a:r>
              <a:rPr lang="it-IT" sz="1600" b="1" dirty="0" smtClean="0">
                <a:cs typeface="Arial" pitchFamily="34" charset="0"/>
              </a:rPr>
              <a:t>4,4</a:t>
            </a:r>
            <a:r>
              <a:rPr lang="it-IT" sz="1600" b="1" dirty="0">
                <a:cs typeface="Arial" pitchFamily="34" charset="0"/>
              </a:rPr>
              <a:t>% del </a:t>
            </a:r>
            <a:r>
              <a:rPr lang="it-IT" sz="1600" b="1" dirty="0" smtClean="0">
                <a:cs typeface="Arial" pitchFamily="34" charset="0"/>
              </a:rPr>
              <a:t>FSN</a:t>
            </a:r>
          </a:p>
          <a:p>
            <a:pPr marL="285750" indent="-285750">
              <a:buFont typeface="Wingdings" panose="05000000000000000000" pitchFamily="2" charset="2"/>
              <a:buChar char="§"/>
              <a:defRPr/>
            </a:pPr>
            <a:endParaRPr lang="it-IT" sz="1600" dirty="0">
              <a:cs typeface="Arial" pitchFamily="34" charset="0"/>
            </a:endParaRPr>
          </a:p>
        </p:txBody>
      </p:sp>
      <p:sp>
        <p:nvSpPr>
          <p:cNvPr id="19" name="Ovale 18"/>
          <p:cNvSpPr/>
          <p:nvPr/>
        </p:nvSpPr>
        <p:spPr>
          <a:xfrm>
            <a:off x="395536" y="309503"/>
            <a:ext cx="720080" cy="599217"/>
          </a:xfrm>
          <a:prstGeom prst="ellipse">
            <a:avLst/>
          </a:prstGeom>
          <a:ln/>
        </p:spPr>
        <p:style>
          <a:lnRef idx="2">
            <a:schemeClr val="accent2"/>
          </a:lnRef>
          <a:fillRef idx="1">
            <a:schemeClr val="lt1"/>
          </a:fillRef>
          <a:effectRef idx="0">
            <a:schemeClr val="accent2"/>
          </a:effectRef>
          <a:fontRef idx="minor">
            <a:schemeClr val="dk1"/>
          </a:fontRef>
        </p:style>
        <p:txBody>
          <a:bodyPr lIns="91223" tIns="45614" rIns="91223" bIns="45614" anchor="ctr"/>
          <a:lstStyle/>
          <a:p>
            <a:pPr algn="ctr">
              <a:defRPr/>
            </a:pPr>
            <a:r>
              <a:rPr lang="it-IT" sz="1600" b="1" dirty="0">
                <a:solidFill>
                  <a:prstClr val="black"/>
                </a:solidFill>
              </a:rPr>
              <a:t>124</a:t>
            </a:r>
          </a:p>
          <a:p>
            <a:pPr algn="ctr">
              <a:defRPr/>
            </a:pPr>
            <a:r>
              <a:rPr lang="it-IT" sz="1600" b="1" dirty="0" err="1">
                <a:solidFill>
                  <a:prstClr val="black"/>
                </a:solidFill>
              </a:rPr>
              <a:t>mld</a:t>
            </a:r>
            <a:endParaRPr lang="it-IT" sz="1600" b="1" dirty="0">
              <a:solidFill>
                <a:prstClr val="black"/>
              </a:solidFill>
            </a:endParaRPr>
          </a:p>
        </p:txBody>
      </p:sp>
      <p:sp>
        <p:nvSpPr>
          <p:cNvPr id="20" name="Rettangolo 19"/>
          <p:cNvSpPr/>
          <p:nvPr/>
        </p:nvSpPr>
        <p:spPr>
          <a:xfrm>
            <a:off x="2180156" y="891419"/>
            <a:ext cx="5456514" cy="646331"/>
          </a:xfrm>
          <a:prstGeom prst="rect">
            <a:avLst/>
          </a:prstGeom>
        </p:spPr>
        <p:txBody>
          <a:bodyPr wrap="square">
            <a:spAutoFit/>
          </a:bodyPr>
          <a:lstStyle/>
          <a:p>
            <a:pPr>
              <a:defRPr/>
            </a:pPr>
            <a:r>
              <a:rPr lang="it-IT" b="1" dirty="0" smtClean="0">
                <a:solidFill>
                  <a:srgbClr val="000000"/>
                </a:solidFill>
                <a:ea typeface="MS PGothic" pitchFamily="34" charset="-128"/>
              </a:rPr>
              <a:t>Al Veneto viene assegnato l’</a:t>
            </a:r>
            <a:r>
              <a:rPr lang="it-IT" altLang="ja-JP" b="1" dirty="0" smtClean="0">
                <a:solidFill>
                  <a:srgbClr val="000000"/>
                </a:solidFill>
              </a:rPr>
              <a:t>8% del FSN (10 </a:t>
            </a:r>
            <a:r>
              <a:rPr lang="it-IT" altLang="ja-JP" b="1" dirty="0" err="1" smtClean="0">
                <a:solidFill>
                  <a:srgbClr val="000000"/>
                </a:solidFill>
              </a:rPr>
              <a:t>mld</a:t>
            </a:r>
            <a:r>
              <a:rPr lang="it-IT" altLang="ja-JP" b="1" dirty="0" smtClean="0">
                <a:solidFill>
                  <a:srgbClr val="000000"/>
                </a:solidFill>
              </a:rPr>
              <a:t> €) </a:t>
            </a:r>
          </a:p>
          <a:p>
            <a:pPr>
              <a:defRPr/>
            </a:pPr>
            <a:r>
              <a:rPr lang="it-IT" b="1" dirty="0" smtClean="0">
                <a:solidFill>
                  <a:srgbClr val="000000"/>
                </a:solidFill>
                <a:ea typeface="MS PGothic" pitchFamily="34" charset="-128"/>
              </a:rPr>
              <a:t>                </a:t>
            </a:r>
            <a:endParaRPr lang="it-IT" b="1" dirty="0">
              <a:solidFill>
                <a:srgbClr val="000000"/>
              </a:solidFill>
              <a:ea typeface="MS PGothic" pitchFamily="34" charset="-128"/>
            </a:endParaRPr>
          </a:p>
        </p:txBody>
      </p:sp>
      <p:sp>
        <p:nvSpPr>
          <p:cNvPr id="21" name="Rettangolo 20"/>
          <p:cNvSpPr/>
          <p:nvPr/>
        </p:nvSpPr>
        <p:spPr>
          <a:xfrm>
            <a:off x="4760297" y="1691516"/>
            <a:ext cx="2839239" cy="369332"/>
          </a:xfrm>
          <a:prstGeom prst="rect">
            <a:avLst/>
          </a:prstGeom>
        </p:spPr>
        <p:txBody>
          <a:bodyPr wrap="none">
            <a:spAutoFit/>
          </a:bodyPr>
          <a:lstStyle/>
          <a:p>
            <a:pPr>
              <a:defRPr/>
            </a:pPr>
            <a:r>
              <a:rPr lang="it-IT" b="1" dirty="0">
                <a:solidFill>
                  <a:srgbClr val="000000"/>
                </a:solidFill>
                <a:ea typeface="MS PGothic" pitchFamily="34" charset="-128"/>
                <a:sym typeface="Wingdings" pitchFamily="2" charset="2"/>
              </a:rPr>
              <a:t> </a:t>
            </a:r>
            <a:r>
              <a:rPr lang="it-IT" b="1" dirty="0">
                <a:solidFill>
                  <a:srgbClr val="000000"/>
                </a:solidFill>
                <a:ea typeface="MS PGothic" pitchFamily="34" charset="-128"/>
              </a:rPr>
              <a:t>440 </a:t>
            </a:r>
            <a:r>
              <a:rPr lang="it-IT" b="1" dirty="0" err="1">
                <a:solidFill>
                  <a:srgbClr val="000000"/>
                </a:solidFill>
                <a:ea typeface="MS PGothic" pitchFamily="34" charset="-128"/>
              </a:rPr>
              <a:t>mil</a:t>
            </a:r>
            <a:r>
              <a:rPr lang="it-IT" b="1" dirty="0">
                <a:solidFill>
                  <a:srgbClr val="000000"/>
                </a:solidFill>
                <a:ea typeface="MS PGothic" pitchFamily="34" charset="-128"/>
              </a:rPr>
              <a:t> € per i dispositivi</a:t>
            </a:r>
          </a:p>
        </p:txBody>
      </p:sp>
    </p:spTree>
    <p:extLst>
      <p:ext uri="{BB962C8B-B14F-4D97-AF65-F5344CB8AC3E}">
        <p14:creationId xmlns:p14="http://schemas.microsoft.com/office/powerpoint/2010/main" val="779445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662809" y="1151869"/>
            <a:ext cx="7692690" cy="4797411"/>
          </a:xfrm>
          <a:prstGeom prst="rect">
            <a:avLst/>
          </a:prstGeom>
        </p:spPr>
      </p:pic>
      <p:sp>
        <p:nvSpPr>
          <p:cNvPr id="4" name="Rettangolo arrotondato 3"/>
          <p:cNvSpPr/>
          <p:nvPr/>
        </p:nvSpPr>
        <p:spPr>
          <a:xfrm>
            <a:off x="662809" y="2730690"/>
            <a:ext cx="7725615" cy="194254"/>
          </a:xfrm>
          <a:prstGeom prst="roundRect">
            <a:avLst/>
          </a:prstGeom>
          <a:solidFill>
            <a:schemeClr val="accent6">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4404" y="83292"/>
            <a:ext cx="9144000" cy="1200329"/>
          </a:xfrm>
          <a:prstGeom prst="rect">
            <a:avLst/>
          </a:prstGeom>
        </p:spPr>
        <p:txBody>
          <a:bodyPr wrap="square">
            <a:spAutoFit/>
          </a:bodyPr>
          <a:lstStyle/>
          <a:p>
            <a:pPr algn="ctr"/>
            <a:r>
              <a:rPr lang="it-IT" sz="3600" b="1" dirty="0" smtClean="0">
                <a:solidFill>
                  <a:srgbClr val="002060"/>
                </a:solidFill>
              </a:rPr>
              <a:t>Spesa per </a:t>
            </a:r>
            <a:r>
              <a:rPr lang="it-IT" sz="3600" b="1" dirty="0" smtClean="0">
                <a:solidFill>
                  <a:schemeClr val="accent6">
                    <a:lumMod val="75000"/>
                  </a:schemeClr>
                </a:solidFill>
              </a:rPr>
              <a:t>acquisti diretti </a:t>
            </a:r>
            <a:r>
              <a:rPr lang="it-IT" sz="3600" b="1" dirty="0" smtClean="0">
                <a:solidFill>
                  <a:srgbClr val="002060"/>
                </a:solidFill>
              </a:rPr>
              <a:t>2022</a:t>
            </a:r>
            <a:r>
              <a:rPr lang="it-IT" sz="3600" b="1" dirty="0">
                <a:solidFill>
                  <a:srgbClr val="002060"/>
                </a:solidFill>
              </a:rPr>
              <a:t/>
            </a:r>
            <a:br>
              <a:rPr lang="it-IT" sz="3600" b="1" dirty="0">
                <a:solidFill>
                  <a:srgbClr val="002060"/>
                </a:solidFill>
              </a:rPr>
            </a:br>
            <a:r>
              <a:rPr lang="it-IT" sz="3600" b="1" dirty="0">
                <a:solidFill>
                  <a:srgbClr val="002060"/>
                </a:solidFill>
              </a:rPr>
              <a:t>Regione Veneto</a:t>
            </a:r>
          </a:p>
        </p:txBody>
      </p:sp>
      <p:sp>
        <p:nvSpPr>
          <p:cNvPr id="5" name="CasellaDiTesto 4"/>
          <p:cNvSpPr txBox="1"/>
          <p:nvPr/>
        </p:nvSpPr>
        <p:spPr>
          <a:xfrm>
            <a:off x="993134" y="6031681"/>
            <a:ext cx="7157729" cy="261610"/>
          </a:xfrm>
          <a:prstGeom prst="rect">
            <a:avLst/>
          </a:prstGeom>
          <a:noFill/>
        </p:spPr>
        <p:txBody>
          <a:bodyPr wrap="none" rtlCol="0">
            <a:spAutoFit/>
          </a:bodyPr>
          <a:lstStyle/>
          <a:p>
            <a:r>
              <a:rPr lang="it-IT" sz="1100" dirty="0" smtClean="0"/>
              <a:t>I farmaci per il diabete sono stati una delle classi a più alto incremento % di spesa nel 2022 (effetto della nota AIFA 100)</a:t>
            </a:r>
            <a:endParaRPr lang="it-IT" sz="1100" dirty="0"/>
          </a:p>
        </p:txBody>
      </p:sp>
    </p:spTree>
    <p:extLst>
      <p:ext uri="{BB962C8B-B14F-4D97-AF65-F5344CB8AC3E}">
        <p14:creationId xmlns:p14="http://schemas.microsoft.com/office/powerpoint/2010/main" val="40831595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0" y="102025"/>
            <a:ext cx="9144000" cy="1200329"/>
          </a:xfrm>
          <a:prstGeom prst="rect">
            <a:avLst/>
          </a:prstGeom>
        </p:spPr>
        <p:txBody>
          <a:bodyPr wrap="square">
            <a:spAutoFit/>
          </a:bodyPr>
          <a:lstStyle/>
          <a:p>
            <a:pPr algn="ctr"/>
            <a:r>
              <a:rPr lang="it-IT" sz="3600" b="1" dirty="0">
                <a:solidFill>
                  <a:srgbClr val="002060"/>
                </a:solidFill>
              </a:rPr>
              <a:t>Spesa per </a:t>
            </a:r>
            <a:r>
              <a:rPr lang="it-IT" sz="3600" b="1" dirty="0">
                <a:solidFill>
                  <a:schemeClr val="accent6">
                    <a:lumMod val="75000"/>
                  </a:schemeClr>
                </a:solidFill>
              </a:rPr>
              <a:t>acquisti diretti </a:t>
            </a:r>
            <a:r>
              <a:rPr lang="it-IT" sz="3600" b="1" dirty="0" smtClean="0">
                <a:solidFill>
                  <a:srgbClr val="002060"/>
                </a:solidFill>
              </a:rPr>
              <a:t>2022</a:t>
            </a:r>
            <a:r>
              <a:rPr lang="it-IT" sz="3600" b="1" dirty="0">
                <a:solidFill>
                  <a:srgbClr val="002060"/>
                </a:solidFill>
              </a:rPr>
              <a:t/>
            </a:r>
            <a:br>
              <a:rPr lang="it-IT" sz="3600" b="1" dirty="0">
                <a:solidFill>
                  <a:srgbClr val="002060"/>
                </a:solidFill>
              </a:rPr>
            </a:br>
            <a:r>
              <a:rPr lang="it-IT" sz="3600" b="1" dirty="0">
                <a:solidFill>
                  <a:srgbClr val="002060"/>
                </a:solidFill>
              </a:rPr>
              <a:t>Regione Veneto</a:t>
            </a:r>
          </a:p>
        </p:txBody>
      </p:sp>
      <p:pic>
        <p:nvPicPr>
          <p:cNvPr id="3" name="Immagine 2"/>
          <p:cNvPicPr>
            <a:picLocks noChangeAspect="1"/>
          </p:cNvPicPr>
          <p:nvPr/>
        </p:nvPicPr>
        <p:blipFill>
          <a:blip r:embed="rId3"/>
          <a:stretch>
            <a:fillRect/>
          </a:stretch>
        </p:blipFill>
        <p:spPr>
          <a:xfrm>
            <a:off x="107504" y="1257942"/>
            <a:ext cx="6954286" cy="5035349"/>
          </a:xfrm>
          <a:prstGeom prst="rect">
            <a:avLst/>
          </a:prstGeom>
        </p:spPr>
      </p:pic>
      <p:sp>
        <p:nvSpPr>
          <p:cNvPr id="4" name="Rettangolo arrotondato 3"/>
          <p:cNvSpPr/>
          <p:nvPr/>
        </p:nvSpPr>
        <p:spPr>
          <a:xfrm>
            <a:off x="395536" y="2924944"/>
            <a:ext cx="6480720" cy="144016"/>
          </a:xfrm>
          <a:prstGeom prst="roundRect">
            <a:avLst/>
          </a:prstGeom>
          <a:solidFill>
            <a:schemeClr val="accent6">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arrotondato 10"/>
          <p:cNvSpPr/>
          <p:nvPr/>
        </p:nvSpPr>
        <p:spPr>
          <a:xfrm>
            <a:off x="395536" y="4224877"/>
            <a:ext cx="6501242" cy="144016"/>
          </a:xfrm>
          <a:prstGeom prst="roundRect">
            <a:avLst/>
          </a:prstGeom>
          <a:solidFill>
            <a:schemeClr val="accent6">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p:cNvSpPr/>
          <p:nvPr/>
        </p:nvSpPr>
        <p:spPr>
          <a:xfrm>
            <a:off x="5508104" y="4164571"/>
            <a:ext cx="432048" cy="264628"/>
          </a:xfrm>
          <a:prstGeom prst="ellipse">
            <a:avLst/>
          </a:prstGeom>
          <a:noFill/>
          <a:ln>
            <a:solidFill>
              <a:srgbClr val="E748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7349822" y="2780928"/>
            <a:ext cx="1331641"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it-IT" sz="1200" dirty="0" smtClean="0"/>
              <a:t>Tra i primi 30 ATC per spesa nel I semestre 2023, ci sono due anti-diabetici: la </a:t>
            </a:r>
            <a:r>
              <a:rPr lang="it-IT" sz="1200" b="1" dirty="0" err="1" smtClean="0"/>
              <a:t>semaglutide</a:t>
            </a:r>
            <a:r>
              <a:rPr lang="it-IT" sz="1200" dirty="0" smtClean="0"/>
              <a:t> è al secondo posto per incremento % di spesa</a:t>
            </a:r>
            <a:endParaRPr lang="it-IT" sz="1200" dirty="0"/>
          </a:p>
        </p:txBody>
      </p:sp>
    </p:spTree>
    <p:extLst>
      <p:ext uri="{BB962C8B-B14F-4D97-AF65-F5344CB8AC3E}">
        <p14:creationId xmlns:p14="http://schemas.microsoft.com/office/powerpoint/2010/main" val="37611643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olo 3"/>
          <p:cNvSpPr>
            <a:spLocks noGrp="1"/>
          </p:cNvSpPr>
          <p:nvPr>
            <p:ph type="title"/>
          </p:nvPr>
        </p:nvSpPr>
        <p:spPr>
          <a:xfrm>
            <a:off x="612775" y="228600"/>
            <a:ext cx="8153400" cy="990600"/>
          </a:xfrm>
        </p:spPr>
        <p:txBody>
          <a:bodyPr>
            <a:normAutofit fontScale="90000"/>
          </a:bodyPr>
          <a:lstStyle/>
          <a:p>
            <a:r>
              <a:rPr lang="it-IT" dirty="0"/>
              <a:t>Nuovi farmaci </a:t>
            </a:r>
            <a:r>
              <a:rPr lang="it-IT" dirty="0" smtClean="0"/>
              <a:t>antidiabetici</a:t>
            </a:r>
            <a:br>
              <a:rPr lang="it-IT" dirty="0" smtClean="0"/>
            </a:br>
            <a:r>
              <a:rPr lang="it-IT" dirty="0" smtClean="0"/>
              <a:t> </a:t>
            </a:r>
            <a:r>
              <a:rPr lang="it-IT" dirty="0"/>
              <a:t>inseriti in nota 100</a:t>
            </a:r>
          </a:p>
        </p:txBody>
      </p:sp>
      <p:sp>
        <p:nvSpPr>
          <p:cNvPr id="6" name="Rettangolo arrotondato 5"/>
          <p:cNvSpPr/>
          <p:nvPr/>
        </p:nvSpPr>
        <p:spPr>
          <a:xfrm>
            <a:off x="130175" y="1268415"/>
            <a:ext cx="8959850" cy="504825"/>
          </a:xfrm>
          <a:prstGeom prst="roundRect">
            <a:avLst/>
          </a:prstGeom>
          <a:solidFill>
            <a:srgbClr val="C00000"/>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it-IT" dirty="0">
                <a:solidFill>
                  <a:prstClr val="white"/>
                </a:solidFill>
              </a:rPr>
              <a:t>Farmaci inclusi nella nota</a:t>
            </a:r>
          </a:p>
        </p:txBody>
      </p:sp>
      <p:sp>
        <p:nvSpPr>
          <p:cNvPr id="7" name="Rettangolo arrotondato 6"/>
          <p:cNvSpPr/>
          <p:nvPr/>
        </p:nvSpPr>
        <p:spPr>
          <a:xfrm>
            <a:off x="130177" y="1916115"/>
            <a:ext cx="2138363" cy="433387"/>
          </a:xfrm>
          <a:prstGeom prst="round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it-IT" dirty="0">
                <a:solidFill>
                  <a:prstClr val="white"/>
                </a:solidFill>
              </a:rPr>
              <a:t>Inibitori SGLT2</a:t>
            </a:r>
          </a:p>
        </p:txBody>
      </p:sp>
      <p:sp>
        <p:nvSpPr>
          <p:cNvPr id="8" name="Rettangolo arrotondato 7"/>
          <p:cNvSpPr/>
          <p:nvPr/>
        </p:nvSpPr>
        <p:spPr>
          <a:xfrm>
            <a:off x="4591052" y="1916115"/>
            <a:ext cx="2212975" cy="433387"/>
          </a:xfrm>
          <a:prstGeom prst="round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it-IT" dirty="0">
                <a:solidFill>
                  <a:prstClr val="white"/>
                </a:solidFill>
              </a:rPr>
              <a:t>Inibitori DPP4 </a:t>
            </a:r>
          </a:p>
        </p:txBody>
      </p:sp>
      <p:sp>
        <p:nvSpPr>
          <p:cNvPr id="9" name="Rettangolo arrotondato 8"/>
          <p:cNvSpPr/>
          <p:nvPr/>
        </p:nvSpPr>
        <p:spPr>
          <a:xfrm>
            <a:off x="130177" y="2420938"/>
            <a:ext cx="2138363" cy="4318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it-IT" sz="900" dirty="0" err="1">
                <a:solidFill>
                  <a:prstClr val="black"/>
                </a:solidFill>
              </a:rPr>
              <a:t>canagliflozin</a:t>
            </a:r>
            <a:r>
              <a:rPr lang="it-IT" sz="900" dirty="0">
                <a:solidFill>
                  <a:prstClr val="black"/>
                </a:solidFill>
              </a:rPr>
              <a:t>, </a:t>
            </a:r>
            <a:r>
              <a:rPr lang="it-IT" sz="900" dirty="0" err="1">
                <a:solidFill>
                  <a:prstClr val="black"/>
                </a:solidFill>
              </a:rPr>
              <a:t>dapagliflozin</a:t>
            </a:r>
            <a:r>
              <a:rPr lang="it-IT" sz="900" dirty="0">
                <a:solidFill>
                  <a:prstClr val="black"/>
                </a:solidFill>
              </a:rPr>
              <a:t>, </a:t>
            </a:r>
            <a:r>
              <a:rPr lang="it-IT" sz="900" dirty="0" err="1">
                <a:solidFill>
                  <a:prstClr val="black"/>
                </a:solidFill>
              </a:rPr>
              <a:t>empagliflozin</a:t>
            </a:r>
            <a:r>
              <a:rPr lang="it-IT" sz="900" dirty="0">
                <a:solidFill>
                  <a:prstClr val="black"/>
                </a:solidFill>
              </a:rPr>
              <a:t>, </a:t>
            </a:r>
            <a:r>
              <a:rPr lang="it-IT" sz="900" dirty="0" err="1">
                <a:solidFill>
                  <a:prstClr val="black"/>
                </a:solidFill>
              </a:rPr>
              <a:t>ertugliflozin</a:t>
            </a:r>
            <a:endParaRPr lang="it-IT" sz="900" dirty="0">
              <a:solidFill>
                <a:prstClr val="black"/>
              </a:solidFill>
            </a:endParaRPr>
          </a:p>
        </p:txBody>
      </p:sp>
      <p:sp>
        <p:nvSpPr>
          <p:cNvPr id="10" name="Rettangolo arrotondato 9"/>
          <p:cNvSpPr/>
          <p:nvPr/>
        </p:nvSpPr>
        <p:spPr>
          <a:xfrm>
            <a:off x="4572002" y="2420938"/>
            <a:ext cx="2212975" cy="4318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sv-SE" sz="1050" dirty="0">
                <a:solidFill>
                  <a:prstClr val="black"/>
                </a:solidFill>
              </a:rPr>
              <a:t>Alogliptin, linagliptin, saxagliptin, sitagliptin, vildagliptin</a:t>
            </a:r>
            <a:endParaRPr lang="it-IT" sz="1050" dirty="0">
              <a:solidFill>
                <a:prstClr val="black"/>
              </a:solidFill>
            </a:endParaRPr>
          </a:p>
        </p:txBody>
      </p:sp>
      <p:sp>
        <p:nvSpPr>
          <p:cNvPr id="11" name="Rettangolo arrotondato 10"/>
          <p:cNvSpPr/>
          <p:nvPr/>
        </p:nvSpPr>
        <p:spPr>
          <a:xfrm>
            <a:off x="2339977" y="1916115"/>
            <a:ext cx="2138363" cy="433387"/>
          </a:xfrm>
          <a:prstGeom prst="round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it-IT" sz="1400" dirty="0">
                <a:solidFill>
                  <a:prstClr val="white"/>
                </a:solidFill>
              </a:rPr>
              <a:t>Agonisti Recettoriali GLP1</a:t>
            </a:r>
          </a:p>
        </p:txBody>
      </p:sp>
      <p:sp>
        <p:nvSpPr>
          <p:cNvPr id="12" name="Rettangolo arrotondato 11"/>
          <p:cNvSpPr/>
          <p:nvPr/>
        </p:nvSpPr>
        <p:spPr>
          <a:xfrm>
            <a:off x="6875463" y="1916115"/>
            <a:ext cx="2214562" cy="433387"/>
          </a:xfrm>
          <a:prstGeom prst="round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it-IT" sz="1300" dirty="0">
                <a:solidFill>
                  <a:prstClr val="white"/>
                </a:solidFill>
              </a:rPr>
              <a:t>Associazioni precostituite</a:t>
            </a:r>
          </a:p>
        </p:txBody>
      </p:sp>
      <p:sp>
        <p:nvSpPr>
          <p:cNvPr id="13" name="Rettangolo arrotondato 12"/>
          <p:cNvSpPr/>
          <p:nvPr/>
        </p:nvSpPr>
        <p:spPr>
          <a:xfrm>
            <a:off x="2339977" y="2420938"/>
            <a:ext cx="2138363" cy="43180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it-IT" sz="900" dirty="0" err="1">
                <a:solidFill>
                  <a:prstClr val="black"/>
                </a:solidFill>
              </a:rPr>
              <a:t>Dulaglutide</a:t>
            </a:r>
            <a:r>
              <a:rPr lang="it-IT" sz="900" dirty="0">
                <a:solidFill>
                  <a:prstClr val="black"/>
                </a:solidFill>
              </a:rPr>
              <a:t>, </a:t>
            </a:r>
            <a:r>
              <a:rPr lang="it-IT" sz="900" dirty="0" err="1">
                <a:solidFill>
                  <a:prstClr val="black"/>
                </a:solidFill>
              </a:rPr>
              <a:t>exenatide</a:t>
            </a:r>
            <a:r>
              <a:rPr lang="it-IT" sz="900" dirty="0">
                <a:solidFill>
                  <a:prstClr val="black"/>
                </a:solidFill>
              </a:rPr>
              <a:t>, </a:t>
            </a:r>
            <a:r>
              <a:rPr lang="it-IT" sz="900" dirty="0" err="1">
                <a:solidFill>
                  <a:prstClr val="black"/>
                </a:solidFill>
              </a:rPr>
              <a:t>exenatide</a:t>
            </a:r>
            <a:r>
              <a:rPr lang="it-IT" sz="900" dirty="0">
                <a:solidFill>
                  <a:prstClr val="black"/>
                </a:solidFill>
              </a:rPr>
              <a:t> LAR, </a:t>
            </a:r>
            <a:r>
              <a:rPr lang="it-IT" sz="900" dirty="0" err="1">
                <a:solidFill>
                  <a:prstClr val="black"/>
                </a:solidFill>
              </a:rPr>
              <a:t>liraglutide</a:t>
            </a:r>
            <a:r>
              <a:rPr lang="it-IT" sz="900" dirty="0">
                <a:solidFill>
                  <a:prstClr val="black"/>
                </a:solidFill>
              </a:rPr>
              <a:t>, </a:t>
            </a:r>
            <a:r>
              <a:rPr lang="it-IT" sz="900" dirty="0" err="1">
                <a:solidFill>
                  <a:prstClr val="black"/>
                </a:solidFill>
              </a:rPr>
              <a:t>lixisenatide</a:t>
            </a:r>
            <a:r>
              <a:rPr lang="it-IT" sz="900" dirty="0">
                <a:solidFill>
                  <a:prstClr val="black"/>
                </a:solidFill>
              </a:rPr>
              <a:t>, </a:t>
            </a:r>
            <a:r>
              <a:rPr lang="it-IT" sz="900" dirty="0" err="1">
                <a:solidFill>
                  <a:prstClr val="black"/>
                </a:solidFill>
              </a:rPr>
              <a:t>semaglutide</a:t>
            </a:r>
            <a:endParaRPr lang="it-IT" sz="900" dirty="0">
              <a:solidFill>
                <a:prstClr val="black"/>
              </a:solidFill>
            </a:endParaRPr>
          </a:p>
        </p:txBody>
      </p:sp>
      <p:sp>
        <p:nvSpPr>
          <p:cNvPr id="14" name="Rettangolo arrotondato 13"/>
          <p:cNvSpPr/>
          <p:nvPr/>
        </p:nvSpPr>
        <p:spPr>
          <a:xfrm>
            <a:off x="6875463" y="2420938"/>
            <a:ext cx="2214562" cy="1655762"/>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it-IT" sz="800" dirty="0" err="1">
                <a:solidFill>
                  <a:prstClr val="black"/>
                </a:solidFill>
              </a:rPr>
              <a:t>canagliflozin</a:t>
            </a:r>
            <a:r>
              <a:rPr lang="it-IT" sz="800" dirty="0">
                <a:solidFill>
                  <a:prstClr val="black"/>
                </a:solidFill>
              </a:rPr>
              <a:t>/</a:t>
            </a:r>
            <a:r>
              <a:rPr lang="it-IT" sz="800" dirty="0" err="1">
                <a:solidFill>
                  <a:prstClr val="black"/>
                </a:solidFill>
              </a:rPr>
              <a:t>metformina</a:t>
            </a:r>
            <a:r>
              <a:rPr lang="it-IT" sz="800" dirty="0">
                <a:solidFill>
                  <a:prstClr val="black"/>
                </a:solidFill>
              </a:rPr>
              <a:t>, </a:t>
            </a:r>
            <a:r>
              <a:rPr lang="it-IT" sz="800" dirty="0" err="1">
                <a:solidFill>
                  <a:prstClr val="black"/>
                </a:solidFill>
              </a:rPr>
              <a:t>dapagliflozin</a:t>
            </a:r>
            <a:r>
              <a:rPr lang="it-IT" sz="800" dirty="0">
                <a:solidFill>
                  <a:prstClr val="black"/>
                </a:solidFill>
              </a:rPr>
              <a:t>/</a:t>
            </a:r>
            <a:r>
              <a:rPr lang="it-IT" sz="800" dirty="0" err="1">
                <a:solidFill>
                  <a:prstClr val="black"/>
                </a:solidFill>
              </a:rPr>
              <a:t>metformina</a:t>
            </a:r>
            <a:r>
              <a:rPr lang="it-IT" sz="800" dirty="0">
                <a:solidFill>
                  <a:prstClr val="black"/>
                </a:solidFill>
              </a:rPr>
              <a:t>, </a:t>
            </a:r>
            <a:r>
              <a:rPr lang="it-IT" sz="800" dirty="0" err="1">
                <a:solidFill>
                  <a:prstClr val="black"/>
                </a:solidFill>
              </a:rPr>
              <a:t>empagliflozin</a:t>
            </a:r>
            <a:r>
              <a:rPr lang="it-IT" sz="800" dirty="0">
                <a:solidFill>
                  <a:prstClr val="black"/>
                </a:solidFill>
              </a:rPr>
              <a:t>/</a:t>
            </a:r>
            <a:r>
              <a:rPr lang="it-IT" sz="800" dirty="0" err="1">
                <a:solidFill>
                  <a:prstClr val="black"/>
                </a:solidFill>
              </a:rPr>
              <a:t>metformina</a:t>
            </a:r>
            <a:r>
              <a:rPr lang="it-IT" sz="800" dirty="0">
                <a:solidFill>
                  <a:prstClr val="black"/>
                </a:solidFill>
              </a:rPr>
              <a:t>, </a:t>
            </a:r>
            <a:r>
              <a:rPr lang="it-IT" sz="800" dirty="0" err="1">
                <a:solidFill>
                  <a:prstClr val="black"/>
                </a:solidFill>
              </a:rPr>
              <a:t>empagliflozin</a:t>
            </a:r>
            <a:r>
              <a:rPr lang="it-IT" sz="800" dirty="0">
                <a:solidFill>
                  <a:prstClr val="black"/>
                </a:solidFill>
              </a:rPr>
              <a:t>/</a:t>
            </a:r>
            <a:r>
              <a:rPr lang="it-IT" sz="800" dirty="0" err="1">
                <a:solidFill>
                  <a:prstClr val="black"/>
                </a:solidFill>
              </a:rPr>
              <a:t>linagliptin</a:t>
            </a:r>
            <a:r>
              <a:rPr lang="it-IT" sz="800" dirty="0">
                <a:solidFill>
                  <a:prstClr val="black"/>
                </a:solidFill>
              </a:rPr>
              <a:t>, </a:t>
            </a:r>
            <a:r>
              <a:rPr lang="it-IT" sz="800" dirty="0" err="1">
                <a:solidFill>
                  <a:prstClr val="black"/>
                </a:solidFill>
              </a:rPr>
              <a:t>ertugliflozin</a:t>
            </a:r>
            <a:r>
              <a:rPr lang="it-IT" sz="800" dirty="0">
                <a:solidFill>
                  <a:prstClr val="black"/>
                </a:solidFill>
              </a:rPr>
              <a:t>/ </a:t>
            </a:r>
            <a:r>
              <a:rPr lang="it-IT" sz="800" dirty="0" err="1">
                <a:solidFill>
                  <a:prstClr val="black"/>
                </a:solidFill>
              </a:rPr>
              <a:t>metformina</a:t>
            </a:r>
            <a:r>
              <a:rPr lang="it-IT" sz="800" dirty="0">
                <a:solidFill>
                  <a:prstClr val="black"/>
                </a:solidFill>
              </a:rPr>
              <a:t>, </a:t>
            </a:r>
            <a:r>
              <a:rPr lang="it-IT" sz="800" dirty="0" err="1">
                <a:solidFill>
                  <a:prstClr val="black"/>
                </a:solidFill>
              </a:rPr>
              <a:t>saxagliptin</a:t>
            </a:r>
            <a:r>
              <a:rPr lang="it-IT" sz="800" dirty="0">
                <a:solidFill>
                  <a:prstClr val="black"/>
                </a:solidFill>
              </a:rPr>
              <a:t>/</a:t>
            </a:r>
            <a:r>
              <a:rPr lang="it-IT" sz="800" dirty="0" err="1">
                <a:solidFill>
                  <a:prstClr val="black"/>
                </a:solidFill>
              </a:rPr>
              <a:t>dapagliflozin</a:t>
            </a:r>
            <a:r>
              <a:rPr lang="it-IT" sz="800" dirty="0">
                <a:solidFill>
                  <a:prstClr val="black"/>
                </a:solidFill>
              </a:rPr>
              <a:t>, </a:t>
            </a:r>
            <a:r>
              <a:rPr lang="it-IT" sz="800" dirty="0" err="1">
                <a:solidFill>
                  <a:prstClr val="black"/>
                </a:solidFill>
              </a:rPr>
              <a:t>degludec</a:t>
            </a:r>
            <a:r>
              <a:rPr lang="it-IT" sz="800" dirty="0">
                <a:solidFill>
                  <a:prstClr val="black"/>
                </a:solidFill>
              </a:rPr>
              <a:t>/</a:t>
            </a:r>
            <a:r>
              <a:rPr lang="it-IT" sz="800" dirty="0" err="1">
                <a:solidFill>
                  <a:prstClr val="black"/>
                </a:solidFill>
              </a:rPr>
              <a:t>liraglutide</a:t>
            </a:r>
            <a:r>
              <a:rPr lang="it-IT" sz="800" dirty="0">
                <a:solidFill>
                  <a:prstClr val="black"/>
                </a:solidFill>
              </a:rPr>
              <a:t>, </a:t>
            </a:r>
            <a:r>
              <a:rPr lang="it-IT" sz="800" dirty="0" err="1">
                <a:solidFill>
                  <a:prstClr val="black"/>
                </a:solidFill>
              </a:rPr>
              <a:t>glargine</a:t>
            </a:r>
            <a:r>
              <a:rPr lang="it-IT" sz="800" dirty="0">
                <a:solidFill>
                  <a:prstClr val="black"/>
                </a:solidFill>
              </a:rPr>
              <a:t>/</a:t>
            </a:r>
            <a:r>
              <a:rPr lang="it-IT" sz="800" dirty="0" err="1">
                <a:solidFill>
                  <a:prstClr val="black"/>
                </a:solidFill>
              </a:rPr>
              <a:t>lixisenatide</a:t>
            </a:r>
            <a:r>
              <a:rPr lang="it-IT" sz="800" dirty="0">
                <a:solidFill>
                  <a:prstClr val="black"/>
                </a:solidFill>
              </a:rPr>
              <a:t>, </a:t>
            </a:r>
            <a:r>
              <a:rPr lang="it-IT" sz="800" dirty="0" err="1">
                <a:solidFill>
                  <a:prstClr val="black"/>
                </a:solidFill>
              </a:rPr>
              <a:t>alogliptin</a:t>
            </a:r>
            <a:r>
              <a:rPr lang="it-IT" sz="800" dirty="0">
                <a:solidFill>
                  <a:prstClr val="black"/>
                </a:solidFill>
              </a:rPr>
              <a:t>/</a:t>
            </a:r>
            <a:r>
              <a:rPr lang="it-IT" sz="800" dirty="0" err="1">
                <a:solidFill>
                  <a:prstClr val="black"/>
                </a:solidFill>
              </a:rPr>
              <a:t>metformina</a:t>
            </a:r>
            <a:r>
              <a:rPr lang="it-IT" sz="800" dirty="0">
                <a:solidFill>
                  <a:prstClr val="black"/>
                </a:solidFill>
              </a:rPr>
              <a:t>, </a:t>
            </a:r>
            <a:r>
              <a:rPr lang="it-IT" sz="800" dirty="0" err="1">
                <a:solidFill>
                  <a:prstClr val="black"/>
                </a:solidFill>
              </a:rPr>
              <a:t>alogliptin</a:t>
            </a:r>
            <a:r>
              <a:rPr lang="it-IT" sz="800" dirty="0">
                <a:solidFill>
                  <a:prstClr val="black"/>
                </a:solidFill>
              </a:rPr>
              <a:t>/</a:t>
            </a:r>
            <a:r>
              <a:rPr lang="it-IT" sz="800" dirty="0" err="1">
                <a:solidFill>
                  <a:prstClr val="black"/>
                </a:solidFill>
              </a:rPr>
              <a:t>pioglitazone</a:t>
            </a:r>
            <a:r>
              <a:rPr lang="it-IT" sz="800" dirty="0">
                <a:solidFill>
                  <a:prstClr val="black"/>
                </a:solidFill>
              </a:rPr>
              <a:t>, </a:t>
            </a:r>
            <a:r>
              <a:rPr lang="it-IT" sz="800" dirty="0" err="1">
                <a:solidFill>
                  <a:prstClr val="black"/>
                </a:solidFill>
              </a:rPr>
              <a:t>linagliptin</a:t>
            </a:r>
            <a:r>
              <a:rPr lang="it-IT" sz="800" dirty="0">
                <a:solidFill>
                  <a:prstClr val="black"/>
                </a:solidFill>
              </a:rPr>
              <a:t>/</a:t>
            </a:r>
            <a:r>
              <a:rPr lang="it-IT" sz="800" dirty="0" err="1">
                <a:solidFill>
                  <a:prstClr val="black"/>
                </a:solidFill>
              </a:rPr>
              <a:t>metformina</a:t>
            </a:r>
            <a:r>
              <a:rPr lang="it-IT" sz="800" dirty="0">
                <a:solidFill>
                  <a:prstClr val="black"/>
                </a:solidFill>
              </a:rPr>
              <a:t>, </a:t>
            </a:r>
            <a:r>
              <a:rPr lang="it-IT" sz="800" dirty="0" err="1">
                <a:solidFill>
                  <a:prstClr val="black"/>
                </a:solidFill>
              </a:rPr>
              <a:t>saxagliptin</a:t>
            </a:r>
            <a:r>
              <a:rPr lang="it-IT" sz="800" dirty="0">
                <a:solidFill>
                  <a:prstClr val="black"/>
                </a:solidFill>
              </a:rPr>
              <a:t>/</a:t>
            </a:r>
            <a:r>
              <a:rPr lang="it-IT" sz="800" dirty="0" err="1">
                <a:solidFill>
                  <a:prstClr val="black"/>
                </a:solidFill>
              </a:rPr>
              <a:t>metformina</a:t>
            </a:r>
            <a:r>
              <a:rPr lang="it-IT" sz="800" dirty="0">
                <a:solidFill>
                  <a:prstClr val="black"/>
                </a:solidFill>
              </a:rPr>
              <a:t>, </a:t>
            </a:r>
            <a:r>
              <a:rPr lang="it-IT" sz="800" dirty="0" err="1">
                <a:solidFill>
                  <a:prstClr val="black"/>
                </a:solidFill>
              </a:rPr>
              <a:t>sitagliptin</a:t>
            </a:r>
            <a:r>
              <a:rPr lang="it-IT" sz="800" dirty="0">
                <a:solidFill>
                  <a:prstClr val="black"/>
                </a:solidFill>
              </a:rPr>
              <a:t>/</a:t>
            </a:r>
            <a:r>
              <a:rPr lang="it-IT" sz="800" dirty="0" err="1">
                <a:solidFill>
                  <a:prstClr val="black"/>
                </a:solidFill>
              </a:rPr>
              <a:t>metformina</a:t>
            </a:r>
            <a:r>
              <a:rPr lang="it-IT" sz="800" dirty="0">
                <a:solidFill>
                  <a:prstClr val="black"/>
                </a:solidFill>
              </a:rPr>
              <a:t>, </a:t>
            </a:r>
            <a:r>
              <a:rPr lang="it-IT" sz="800" dirty="0" err="1">
                <a:solidFill>
                  <a:prstClr val="black"/>
                </a:solidFill>
              </a:rPr>
              <a:t>vildagliptin</a:t>
            </a:r>
            <a:r>
              <a:rPr lang="it-IT" sz="800" dirty="0">
                <a:solidFill>
                  <a:prstClr val="black"/>
                </a:solidFill>
              </a:rPr>
              <a:t>/</a:t>
            </a:r>
            <a:r>
              <a:rPr lang="it-IT" sz="800" dirty="0" err="1">
                <a:solidFill>
                  <a:prstClr val="black"/>
                </a:solidFill>
              </a:rPr>
              <a:t>metformina</a:t>
            </a:r>
            <a:endParaRPr lang="it-IT" sz="800" dirty="0">
              <a:solidFill>
                <a:prstClr val="black"/>
              </a:solidFill>
            </a:endParaRPr>
          </a:p>
        </p:txBody>
      </p:sp>
      <p:sp>
        <p:nvSpPr>
          <p:cNvPr id="15" name="Parentesi graffa chiusa 14"/>
          <p:cNvSpPr/>
          <p:nvPr/>
        </p:nvSpPr>
        <p:spPr>
          <a:xfrm rot="5400000">
            <a:off x="3245646" y="1000921"/>
            <a:ext cx="327025" cy="6335713"/>
          </a:xfrm>
          <a:prstGeom prst="rightBrace">
            <a:avLst>
              <a:gd name="adj1" fmla="val 116348"/>
              <a:gd name="adj2" fmla="val 50000"/>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it-IT">
              <a:solidFill>
                <a:prstClr val="black"/>
              </a:solidFill>
            </a:endParaRPr>
          </a:p>
        </p:txBody>
      </p:sp>
      <p:sp>
        <p:nvSpPr>
          <p:cNvPr id="16" name="Rettangolo arrotondato 15"/>
          <p:cNvSpPr/>
          <p:nvPr/>
        </p:nvSpPr>
        <p:spPr>
          <a:xfrm>
            <a:off x="107952" y="2924175"/>
            <a:ext cx="2138363" cy="865188"/>
          </a:xfrm>
          <a:prstGeom prst="roundRect">
            <a:avLst/>
          </a:prstGeom>
          <a:ln w="6350">
            <a:prstDash val="sysDot"/>
          </a:ln>
        </p:spPr>
        <p:style>
          <a:lnRef idx="2">
            <a:schemeClr val="accent2"/>
          </a:lnRef>
          <a:fillRef idx="1">
            <a:schemeClr val="lt1"/>
          </a:fillRef>
          <a:effectRef idx="0">
            <a:schemeClr val="accent2"/>
          </a:effectRef>
          <a:fontRef idx="minor">
            <a:schemeClr val="dk1"/>
          </a:fontRef>
        </p:style>
        <p:txBody>
          <a:bodyPr anchor="ctr"/>
          <a:lstStyle/>
          <a:p>
            <a:pPr algn="ctr">
              <a:defRPr/>
            </a:pPr>
            <a:r>
              <a:rPr lang="it-IT" sz="900" i="1" dirty="0">
                <a:solidFill>
                  <a:prstClr val="black"/>
                </a:solidFill>
              </a:rPr>
              <a:t>in </a:t>
            </a:r>
            <a:r>
              <a:rPr lang="it-IT" sz="900" i="1" dirty="0" err="1">
                <a:solidFill>
                  <a:prstClr val="black"/>
                </a:solidFill>
              </a:rPr>
              <a:t>monoterapia</a:t>
            </a:r>
            <a:r>
              <a:rPr lang="it-IT" sz="900" i="1" dirty="0">
                <a:solidFill>
                  <a:prstClr val="black"/>
                </a:solidFill>
              </a:rPr>
              <a:t> e in associazione fissa o estemporanea con altri farmaci, ad eccezione dell’associazione con agonisti recettoriali del GLP1 o con inibitori del DPP4</a:t>
            </a:r>
          </a:p>
        </p:txBody>
      </p:sp>
      <p:sp>
        <p:nvSpPr>
          <p:cNvPr id="17" name="Rettangolo arrotondato 16"/>
          <p:cNvSpPr/>
          <p:nvPr/>
        </p:nvSpPr>
        <p:spPr>
          <a:xfrm>
            <a:off x="4549777" y="2924175"/>
            <a:ext cx="2212975" cy="865188"/>
          </a:xfrm>
          <a:prstGeom prst="roundRect">
            <a:avLst/>
          </a:prstGeom>
          <a:ln w="6350">
            <a:prstDash val="sysDot"/>
          </a:ln>
        </p:spPr>
        <p:style>
          <a:lnRef idx="2">
            <a:schemeClr val="accent2"/>
          </a:lnRef>
          <a:fillRef idx="1">
            <a:schemeClr val="lt1"/>
          </a:fillRef>
          <a:effectRef idx="0">
            <a:schemeClr val="accent2"/>
          </a:effectRef>
          <a:fontRef idx="minor">
            <a:schemeClr val="dk1"/>
          </a:fontRef>
        </p:style>
        <p:txBody>
          <a:bodyPr anchor="ctr"/>
          <a:lstStyle/>
          <a:p>
            <a:pPr algn="ctr">
              <a:defRPr/>
            </a:pPr>
            <a:r>
              <a:rPr lang="it-IT" sz="900" i="1" dirty="0">
                <a:solidFill>
                  <a:prstClr val="black"/>
                </a:solidFill>
              </a:rPr>
              <a:t>in </a:t>
            </a:r>
            <a:r>
              <a:rPr lang="it-IT" sz="900" i="1" dirty="0" err="1">
                <a:solidFill>
                  <a:prstClr val="black"/>
                </a:solidFill>
              </a:rPr>
              <a:t>monoterapia</a:t>
            </a:r>
            <a:r>
              <a:rPr lang="it-IT" sz="900" i="1" dirty="0">
                <a:solidFill>
                  <a:prstClr val="black"/>
                </a:solidFill>
              </a:rPr>
              <a:t> e in associazione fissa o estemporanea con altri farmaci, ad eccezione dell’associazione con inibitori del SGLT2</a:t>
            </a:r>
          </a:p>
        </p:txBody>
      </p:sp>
      <p:sp>
        <p:nvSpPr>
          <p:cNvPr id="18" name="Rettangolo arrotondato 17"/>
          <p:cNvSpPr/>
          <p:nvPr/>
        </p:nvSpPr>
        <p:spPr>
          <a:xfrm>
            <a:off x="2317752" y="2924175"/>
            <a:ext cx="2138363" cy="865188"/>
          </a:xfrm>
          <a:prstGeom prst="roundRect">
            <a:avLst/>
          </a:prstGeom>
          <a:ln w="6350">
            <a:prstDash val="sysDot"/>
          </a:ln>
        </p:spPr>
        <p:style>
          <a:lnRef idx="2">
            <a:schemeClr val="accent2"/>
          </a:lnRef>
          <a:fillRef idx="1">
            <a:schemeClr val="lt1"/>
          </a:fillRef>
          <a:effectRef idx="0">
            <a:schemeClr val="accent2"/>
          </a:effectRef>
          <a:fontRef idx="minor">
            <a:schemeClr val="dk1"/>
          </a:fontRef>
        </p:style>
        <p:txBody>
          <a:bodyPr anchor="ctr"/>
          <a:lstStyle/>
          <a:p>
            <a:pPr algn="ctr">
              <a:defRPr/>
            </a:pPr>
            <a:r>
              <a:rPr lang="it-IT" sz="900" i="1" dirty="0">
                <a:solidFill>
                  <a:prstClr val="black"/>
                </a:solidFill>
              </a:rPr>
              <a:t>in </a:t>
            </a:r>
            <a:r>
              <a:rPr lang="it-IT" sz="900" i="1" dirty="0" err="1">
                <a:solidFill>
                  <a:prstClr val="black"/>
                </a:solidFill>
              </a:rPr>
              <a:t>monoterapia</a:t>
            </a:r>
            <a:r>
              <a:rPr lang="it-IT" sz="900" i="1" dirty="0">
                <a:solidFill>
                  <a:prstClr val="black"/>
                </a:solidFill>
              </a:rPr>
              <a:t> e in associazione fissa o estemporanea con altri farmaci, ad eccezione dell’associazione con inibitori del SGLT2</a:t>
            </a:r>
          </a:p>
        </p:txBody>
      </p:sp>
      <p:sp>
        <p:nvSpPr>
          <p:cNvPr id="19" name="Rettangolo arrotondato 18"/>
          <p:cNvSpPr/>
          <p:nvPr/>
        </p:nvSpPr>
        <p:spPr>
          <a:xfrm>
            <a:off x="1476375" y="4437065"/>
            <a:ext cx="3887788" cy="58102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it-IT" sz="1200" dirty="0">
                <a:solidFill>
                  <a:prstClr val="black"/>
                </a:solidFill>
              </a:rPr>
              <a:t>Tutti i MMG e gli specialisti SSN</a:t>
            </a:r>
            <a:endParaRPr lang="it-IT" sz="1050" i="1" dirty="0">
              <a:solidFill>
                <a:prstClr val="black"/>
              </a:solidFill>
            </a:endParaRPr>
          </a:p>
        </p:txBody>
      </p:sp>
      <p:sp>
        <p:nvSpPr>
          <p:cNvPr id="22" name="Rettangolo 21"/>
          <p:cNvSpPr/>
          <p:nvPr/>
        </p:nvSpPr>
        <p:spPr>
          <a:xfrm>
            <a:off x="6759577" y="5140325"/>
            <a:ext cx="2276475" cy="1168400"/>
          </a:xfrm>
          <a:prstGeom prst="rect">
            <a:avLst/>
          </a:prstGeom>
        </p:spPr>
        <p:txBody>
          <a:bodyPr>
            <a:spAutoFit/>
          </a:bodyPr>
          <a:lstStyle/>
          <a:p>
            <a:pPr algn="just">
              <a:defRPr/>
            </a:pPr>
            <a:r>
              <a:rPr lang="it-IT" sz="1400" dirty="0">
                <a:solidFill>
                  <a:srgbClr val="C00000"/>
                </a:solidFill>
                <a:effectLst>
                  <a:outerShdw blurRad="38100" dist="38100" dir="2700000" algn="tl">
                    <a:srgbClr val="000000">
                      <a:alpha val="43137"/>
                    </a:srgbClr>
                  </a:outerShdw>
                </a:effectLst>
                <a:latin typeface="Arial" charset="0"/>
                <a:cs typeface="Arial" charset="0"/>
              </a:rPr>
              <a:t>Esclusivamente specialisti del SSN </a:t>
            </a:r>
            <a:r>
              <a:rPr lang="it-IT" sz="1400" dirty="0">
                <a:solidFill>
                  <a:prstClr val="black"/>
                </a:solidFill>
                <a:latin typeface="Arial" charset="0"/>
                <a:cs typeface="Arial" charset="0"/>
              </a:rPr>
              <a:t>che operano in strutture individuate dalle Regioni per il trattamento del diabete mellito</a:t>
            </a:r>
          </a:p>
        </p:txBody>
      </p:sp>
      <p:sp>
        <p:nvSpPr>
          <p:cNvPr id="24" name="Freccia in giù 23"/>
          <p:cNvSpPr/>
          <p:nvPr/>
        </p:nvSpPr>
        <p:spPr>
          <a:xfrm>
            <a:off x="7667625" y="4168775"/>
            <a:ext cx="579438" cy="9715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25" name="Freccia a destra 24"/>
          <p:cNvSpPr/>
          <p:nvPr/>
        </p:nvSpPr>
        <p:spPr>
          <a:xfrm>
            <a:off x="6443663" y="5516563"/>
            <a:ext cx="360362" cy="423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sp>
        <p:nvSpPr>
          <p:cNvPr id="3" name="Rettangolo 2"/>
          <p:cNvSpPr/>
          <p:nvPr/>
        </p:nvSpPr>
        <p:spPr>
          <a:xfrm>
            <a:off x="84140" y="5238750"/>
            <a:ext cx="6359525" cy="954088"/>
          </a:xfrm>
          <a:prstGeom prst="rect">
            <a:avLst/>
          </a:prstGeom>
          <a:ln>
            <a:prstDash val="dashDot"/>
          </a:ln>
        </p:spPr>
        <p:style>
          <a:lnRef idx="2">
            <a:schemeClr val="accent1"/>
          </a:lnRef>
          <a:fillRef idx="1">
            <a:schemeClr val="lt1"/>
          </a:fillRef>
          <a:effectRef idx="0">
            <a:schemeClr val="accent1"/>
          </a:effectRef>
          <a:fontRef idx="minor">
            <a:schemeClr val="dk1"/>
          </a:fontRef>
        </p:style>
        <p:txBody>
          <a:bodyPr>
            <a:spAutoFit/>
          </a:bodyPr>
          <a:lstStyle/>
          <a:p>
            <a:pPr>
              <a:defRPr/>
            </a:pPr>
            <a:r>
              <a:rPr lang="it-IT" sz="1400" dirty="0">
                <a:solidFill>
                  <a:prstClr val="black"/>
                </a:solidFill>
              </a:rPr>
              <a:t>Le associazioni fisse o estemporanee di: </a:t>
            </a:r>
          </a:p>
          <a:p>
            <a:pPr marL="285750" indent="-285750">
              <a:buFont typeface="Wingdings" panose="05000000000000000000" pitchFamily="2" charset="2"/>
              <a:buChar char="§"/>
              <a:defRPr/>
            </a:pPr>
            <a:r>
              <a:rPr lang="it-IT" sz="1400" i="1" dirty="0">
                <a:solidFill>
                  <a:prstClr val="black"/>
                </a:solidFill>
              </a:rPr>
              <a:t>inibitori del SGLT2 + inibitori del DPP4 </a:t>
            </a:r>
          </a:p>
          <a:p>
            <a:pPr marL="285750" indent="-285750">
              <a:buFont typeface="Wingdings" panose="05000000000000000000" pitchFamily="2" charset="2"/>
              <a:buChar char="§"/>
              <a:defRPr/>
            </a:pPr>
            <a:r>
              <a:rPr lang="it-IT" sz="1400" i="1" dirty="0">
                <a:solidFill>
                  <a:prstClr val="black"/>
                </a:solidFill>
              </a:rPr>
              <a:t>inibitori del SGLT2 + agonisti recettoriali del GLP1</a:t>
            </a:r>
            <a:r>
              <a:rPr lang="it-IT" sz="1400" dirty="0">
                <a:solidFill>
                  <a:prstClr val="black"/>
                </a:solidFill>
              </a:rPr>
              <a:t> (in associazione o in alternativa ad altri farmaci antidiabetici)</a:t>
            </a:r>
          </a:p>
        </p:txBody>
      </p:sp>
      <p:sp>
        <p:nvSpPr>
          <p:cNvPr id="35861" name="Rettangolo 16"/>
          <p:cNvSpPr>
            <a:spLocks noChangeArrowheads="1"/>
          </p:cNvSpPr>
          <p:nvPr/>
        </p:nvSpPr>
        <p:spPr bwMode="auto">
          <a:xfrm>
            <a:off x="-873698" y="3798889"/>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it-IT" altLang="it-IT" sz="900" dirty="0">
                <a:solidFill>
                  <a:prstClr val="black"/>
                </a:solidFill>
              </a:rPr>
              <a:t>Determina AIFA DG n. 19/2022 adozione nota AIFA 100</a:t>
            </a:r>
          </a:p>
        </p:txBody>
      </p:sp>
    </p:spTree>
    <p:extLst>
      <p:ext uri="{BB962C8B-B14F-4D97-AF65-F5344CB8AC3E}">
        <p14:creationId xmlns:p14="http://schemas.microsoft.com/office/powerpoint/2010/main" val="1552256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par>
                          <p:cTn id="29" fill="hold" nodeType="afterGroup">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9" grpId="0" animBg="1"/>
      <p:bldP spid="22" grpId="0"/>
      <p:bldP spid="24" grpId="0" animBg="1"/>
      <p:bldP spid="25" grpId="0" animBg="1"/>
      <p:bldP spid="3" grpId="0" animBg="1"/>
    </p:bld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2013 - 2022 Theme</Template>
  <TotalTime>1369</TotalTime>
  <Words>2754</Words>
  <Application>Microsoft Office PowerPoint</Application>
  <PresentationFormat>Presentazione su schermo (4:3)</PresentationFormat>
  <Paragraphs>404</Paragraphs>
  <Slides>43</Slides>
  <Notes>40</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43</vt:i4>
      </vt:variant>
    </vt:vector>
  </HeadingPairs>
  <TitlesOfParts>
    <vt:vector size="57" baseType="lpstr">
      <vt:lpstr>MS PGothic</vt:lpstr>
      <vt:lpstr>MS PGothic</vt:lpstr>
      <vt:lpstr>游ゴシック</vt:lpstr>
      <vt:lpstr>Arial</vt:lpstr>
      <vt:lpstr>Calibri</vt:lpstr>
      <vt:lpstr>Calibri Light</vt:lpstr>
      <vt:lpstr>Cambria</vt:lpstr>
      <vt:lpstr>Montserrat</vt:lpstr>
      <vt:lpstr>Segoe Print</vt:lpstr>
      <vt:lpstr>Symbol</vt:lpstr>
      <vt:lpstr>Times New Roman</vt:lpstr>
      <vt:lpstr>Titillium Web</vt:lpstr>
      <vt:lpstr>Wingdings</vt:lpstr>
      <vt:lpstr>Tema di Office</vt:lpstr>
      <vt:lpstr>Il Governo regionale delle tecnologie avanzate per la cura del diabete: l’esperienza della Regione del Veneto</vt:lpstr>
      <vt:lpstr>La dimensione del Diabete mellito</vt:lpstr>
      <vt:lpstr>Presentazione standard di PowerPoint</vt:lpstr>
      <vt:lpstr>Presentazione standard di PowerPoint</vt:lpstr>
      <vt:lpstr>Elementi di governance Regione Veneto</vt:lpstr>
      <vt:lpstr>Presentazione standard di PowerPoint</vt:lpstr>
      <vt:lpstr>Presentazione standard di PowerPoint</vt:lpstr>
      <vt:lpstr>Presentazione standard di PowerPoint</vt:lpstr>
      <vt:lpstr>Nuovi farmaci antidiabetici  inseriti in nota 100</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Metodologia di calcolo Limiti di costo –  ACQUISTI DIRETTI </vt:lpstr>
      <vt:lpstr>Presentazione standard di PowerPoint</vt:lpstr>
      <vt:lpstr>Presentazione standard di PowerPoint</vt:lpstr>
      <vt:lpstr>Le tecnologie disponibili</vt:lpstr>
      <vt:lpstr>Presentazione standard di PowerPoint</vt:lpstr>
      <vt:lpstr>Attività Tavolo TT-AIR </vt:lpstr>
      <vt:lpstr>Supporto alla SCELTA</vt:lpstr>
      <vt:lpstr>Criteri e modalità di prescrizione e dispensazione dei dispositivi per l'autocontrollo e l'autogestione del diabete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Future</vt:lpstr>
      <vt:lpstr>Take Home Message</vt:lpstr>
      <vt:lpstr>GRAZIE PER L’ATTENZIONE</vt:lpstr>
      <vt:lpstr>GRAZIE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Vittoria Ferratini</dc:creator>
  <cp:lastModifiedBy>Rita Mottola</cp:lastModifiedBy>
  <cp:revision>91</cp:revision>
  <cp:lastPrinted>2023-10-19T14:20:49Z</cp:lastPrinted>
  <dcterms:created xsi:type="dcterms:W3CDTF">2023-10-04T07:17:30Z</dcterms:created>
  <dcterms:modified xsi:type="dcterms:W3CDTF">2023-10-20T07:54:10Z</dcterms:modified>
</cp:coreProperties>
</file>