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4" r:id="rId35"/>
    <p:sldId id="312" r:id="rId36"/>
    <p:sldId id="295" r:id="rId37"/>
    <p:sldId id="296" r:id="rId38"/>
    <p:sldId id="297" r:id="rId39"/>
    <p:sldId id="298" r:id="rId40"/>
    <p:sldId id="299" r:id="rId41"/>
    <p:sldId id="300" r:id="rId42"/>
    <p:sldId id="316" r:id="rId43"/>
    <p:sldId id="301" r:id="rId44"/>
    <p:sldId id="302" r:id="rId45"/>
    <p:sldId id="303" r:id="rId46"/>
    <p:sldId id="304" r:id="rId47"/>
    <p:sldId id="305" r:id="rId48"/>
    <p:sldId id="306" r:id="rId49"/>
    <p:sldId id="314" r:id="rId50"/>
    <p:sldId id="307" r:id="rId51"/>
    <p:sldId id="308" r:id="rId52"/>
    <p:sldId id="309" r:id="rId53"/>
    <p:sldId id="310" r:id="rId54"/>
    <p:sldId id="311" r:id="rId55"/>
    <p:sldId id="313" r:id="rId56"/>
    <p:sldId id="315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100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618711-EB0F-4699-BDB0-C850870D8059}" type="doc">
      <dgm:prSet loTypeId="urn:microsoft.com/office/officeart/2005/8/layout/vProcess5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4D925462-789B-4EC9-9030-CEB9C8D59F09}">
      <dgm:prSet/>
      <dgm:spPr/>
      <dgm:t>
        <a:bodyPr/>
        <a:lstStyle/>
        <a:p>
          <a:r>
            <a:rPr lang="en-US" dirty="0"/>
            <a:t>Andrea, </a:t>
          </a:r>
          <a:r>
            <a:rPr lang="en-US" dirty="0" err="1"/>
            <a:t>maschio</a:t>
          </a:r>
          <a:r>
            <a:rPr lang="en-US" dirty="0"/>
            <a:t> 30 anni</a:t>
          </a:r>
        </a:p>
      </dgm:t>
    </dgm:pt>
    <dgm:pt modelId="{534CAC2C-058C-4CB7-9441-D10632FC4845}" type="parTrans" cxnId="{D79CC10A-630B-4CD8-8725-8D0017B738F0}">
      <dgm:prSet/>
      <dgm:spPr/>
      <dgm:t>
        <a:bodyPr/>
        <a:lstStyle/>
        <a:p>
          <a:endParaRPr lang="en-US"/>
        </a:p>
      </dgm:t>
    </dgm:pt>
    <dgm:pt modelId="{73C6B153-AE7D-4B84-B72F-FCD0B85EDE39}" type="sibTrans" cxnId="{D79CC10A-630B-4CD8-8725-8D0017B738F0}">
      <dgm:prSet/>
      <dgm:spPr/>
      <dgm:t>
        <a:bodyPr/>
        <a:lstStyle/>
        <a:p>
          <a:endParaRPr lang="en-US"/>
        </a:p>
      </dgm:t>
    </dgm:pt>
    <dgm:pt modelId="{13568B32-6851-472C-8138-BF11F4592B4A}">
      <dgm:prSet/>
      <dgm:spPr/>
      <dgm:t>
        <a:bodyPr/>
        <a:lstStyle/>
        <a:p>
          <a:r>
            <a:rPr lang="en-US" dirty="0"/>
            <a:t>Dal 2015 </a:t>
          </a:r>
          <a:r>
            <a:rPr lang="en-US" dirty="0" err="1"/>
            <a:t>steroidodipendenza</a:t>
          </a:r>
          <a:r>
            <a:rPr lang="en-US" dirty="0" err="1">
              <a:sym typeface="Wingdings" panose="05000000000000000000" pitchFamily="2" charset="2"/>
            </a:rPr>
            <a:t>azatioprina</a:t>
          </a:r>
          <a:endParaRPr lang="en-US" dirty="0"/>
        </a:p>
      </dgm:t>
    </dgm:pt>
    <dgm:pt modelId="{8E1E383C-5140-4411-999C-FC3A4D1168C5}" type="parTrans" cxnId="{1B749F32-DFE2-4761-8F81-A8463486459D}">
      <dgm:prSet/>
      <dgm:spPr/>
      <dgm:t>
        <a:bodyPr/>
        <a:lstStyle/>
        <a:p>
          <a:endParaRPr lang="en-US"/>
        </a:p>
      </dgm:t>
    </dgm:pt>
    <dgm:pt modelId="{736458FF-F4CC-4470-8AB0-0142F8669F2C}" type="sibTrans" cxnId="{1B749F32-DFE2-4761-8F81-A8463486459D}">
      <dgm:prSet/>
      <dgm:spPr/>
      <dgm:t>
        <a:bodyPr/>
        <a:lstStyle/>
        <a:p>
          <a:endParaRPr lang="en-US"/>
        </a:p>
      </dgm:t>
    </dgm:pt>
    <dgm:pt modelId="{0FC41F40-707D-4928-872F-84E9580ECB05}">
      <dgm:prSet/>
      <dgm:spPr/>
      <dgm:t>
        <a:bodyPr/>
        <a:lstStyle/>
        <a:p>
          <a:r>
            <a:rPr lang="en-US" dirty="0"/>
            <a:t>Nel </a:t>
          </a:r>
          <a:r>
            <a:rPr lang="en-US" b="1" dirty="0"/>
            <a:t>2019 </a:t>
          </a:r>
          <a:r>
            <a:rPr lang="en-US" b="1" dirty="0" err="1"/>
            <a:t>valutazione</a:t>
          </a:r>
          <a:r>
            <a:rPr lang="en-US" b="1" dirty="0"/>
            <a:t> </a:t>
          </a:r>
          <a:r>
            <a:rPr lang="en-US" b="1" dirty="0" err="1"/>
            <a:t>presso</a:t>
          </a:r>
          <a:r>
            <a:rPr lang="en-US" b="1" dirty="0"/>
            <a:t> il nostro </a:t>
          </a:r>
          <a:r>
            <a:rPr lang="en-US" b="1" dirty="0" err="1"/>
            <a:t>centro</a:t>
          </a:r>
          <a:r>
            <a:rPr lang="en-US" b="1" dirty="0"/>
            <a:t>: </a:t>
          </a:r>
          <a:r>
            <a:rPr lang="en-US" b="1" dirty="0" err="1"/>
            <a:t>pancolite</a:t>
          </a:r>
          <a:r>
            <a:rPr lang="en-US" b="1" dirty="0"/>
            <a:t> Mayo 3</a:t>
          </a:r>
          <a:endParaRPr lang="en-US" dirty="0"/>
        </a:p>
      </dgm:t>
    </dgm:pt>
    <dgm:pt modelId="{38E2D473-4262-4B1C-A030-E62D40B31147}" type="parTrans" cxnId="{9D3969EC-1B9F-4DA6-8BEC-A384FBD69948}">
      <dgm:prSet/>
      <dgm:spPr/>
      <dgm:t>
        <a:bodyPr/>
        <a:lstStyle/>
        <a:p>
          <a:endParaRPr lang="en-US"/>
        </a:p>
      </dgm:t>
    </dgm:pt>
    <dgm:pt modelId="{6487409E-CCC5-40D9-85B0-E6DC25E44E8C}" type="sibTrans" cxnId="{9D3969EC-1B9F-4DA6-8BEC-A384FBD69948}">
      <dgm:prSet/>
      <dgm:spPr/>
      <dgm:t>
        <a:bodyPr/>
        <a:lstStyle/>
        <a:p>
          <a:endParaRPr lang="en-US"/>
        </a:p>
      </dgm:t>
    </dgm:pt>
    <dgm:pt modelId="{11D78899-AE2B-4155-939A-6F546664A867}">
      <dgm:prSet/>
      <dgm:spPr/>
      <dgm:t>
        <a:bodyPr/>
        <a:lstStyle/>
        <a:p>
          <a:r>
            <a:rPr lang="en-US" dirty="0" err="1"/>
            <a:t>Diagnosi</a:t>
          </a:r>
          <a:r>
            <a:rPr lang="en-US" dirty="0"/>
            <a:t> di </a:t>
          </a:r>
          <a:r>
            <a:rPr lang="en-US" dirty="0" err="1"/>
            <a:t>colite</a:t>
          </a:r>
          <a:r>
            <a:rPr lang="en-US" dirty="0"/>
            <a:t> </a:t>
          </a:r>
          <a:r>
            <a:rPr lang="en-US" dirty="0" err="1"/>
            <a:t>ulcerosa</a:t>
          </a:r>
          <a:r>
            <a:rPr lang="en-US" dirty="0"/>
            <a:t> sinistra </a:t>
          </a:r>
          <a:r>
            <a:rPr lang="en-US" dirty="0" err="1"/>
            <a:t>all’età</a:t>
          </a:r>
          <a:r>
            <a:rPr lang="en-US" dirty="0"/>
            <a:t> di 20 anni (Mayo score 2)</a:t>
          </a:r>
          <a:r>
            <a:rPr lang="en-US" dirty="0">
              <a:sym typeface="Wingdings" panose="05000000000000000000" pitchFamily="2" charset="2"/>
            </a:rPr>
            <a:t></a:t>
          </a:r>
          <a:r>
            <a:rPr lang="en-US" dirty="0" err="1">
              <a:sym typeface="Wingdings" panose="05000000000000000000" pitchFamily="2" charset="2"/>
            </a:rPr>
            <a:t>terapia</a:t>
          </a:r>
          <a:r>
            <a:rPr lang="en-US" dirty="0">
              <a:sym typeface="Wingdings" panose="05000000000000000000" pitchFamily="2" charset="2"/>
            </a:rPr>
            <a:t> con </a:t>
          </a:r>
          <a:r>
            <a:rPr lang="en-US" dirty="0" err="1">
              <a:sym typeface="Wingdings" panose="05000000000000000000" pitchFamily="2" charset="2"/>
            </a:rPr>
            <a:t>mesalazina</a:t>
          </a:r>
          <a:r>
            <a:rPr lang="en-US" dirty="0">
              <a:sym typeface="Wingdings" panose="05000000000000000000" pitchFamily="2" charset="2"/>
            </a:rPr>
            <a:t> (</a:t>
          </a:r>
          <a:r>
            <a:rPr lang="en-US" dirty="0" err="1">
              <a:sym typeface="Wingdings" panose="05000000000000000000" pitchFamily="2" charset="2"/>
            </a:rPr>
            <a:t>intollerante</a:t>
          </a:r>
          <a:r>
            <a:rPr lang="en-US" dirty="0">
              <a:sym typeface="Wingdings" panose="05000000000000000000" pitchFamily="2" charset="2"/>
            </a:rPr>
            <a:t>)</a:t>
          </a:r>
          <a:endParaRPr lang="en-US" dirty="0"/>
        </a:p>
      </dgm:t>
    </dgm:pt>
    <dgm:pt modelId="{64DEC615-16C1-4A05-BC2B-F4AFC8D83315}" type="sibTrans" cxnId="{A14973B1-FFD2-40CD-90FC-0B9227874059}">
      <dgm:prSet/>
      <dgm:spPr/>
      <dgm:t>
        <a:bodyPr/>
        <a:lstStyle/>
        <a:p>
          <a:endParaRPr lang="en-US"/>
        </a:p>
      </dgm:t>
    </dgm:pt>
    <dgm:pt modelId="{7DBDDABD-F2E5-4DF0-8D4F-22A8E60C3262}" type="parTrans" cxnId="{A14973B1-FFD2-40CD-90FC-0B9227874059}">
      <dgm:prSet/>
      <dgm:spPr/>
      <dgm:t>
        <a:bodyPr/>
        <a:lstStyle/>
        <a:p>
          <a:endParaRPr lang="en-US"/>
        </a:p>
      </dgm:t>
    </dgm:pt>
    <dgm:pt modelId="{8CF6EA5A-62EA-4EAD-902E-D585DAD81602}" type="pres">
      <dgm:prSet presAssocID="{D9618711-EB0F-4699-BDB0-C850870D8059}" presName="outerComposite" presStyleCnt="0">
        <dgm:presLayoutVars>
          <dgm:chMax val="5"/>
          <dgm:dir/>
          <dgm:resizeHandles val="exact"/>
        </dgm:presLayoutVars>
      </dgm:prSet>
      <dgm:spPr/>
    </dgm:pt>
    <dgm:pt modelId="{6935C15C-2E5D-4F90-98FD-70D001C43379}" type="pres">
      <dgm:prSet presAssocID="{D9618711-EB0F-4699-BDB0-C850870D8059}" presName="dummyMaxCanvas" presStyleCnt="0">
        <dgm:presLayoutVars/>
      </dgm:prSet>
      <dgm:spPr/>
    </dgm:pt>
    <dgm:pt modelId="{9FA0FBC2-3885-4092-84A5-A53448B2F517}" type="pres">
      <dgm:prSet presAssocID="{D9618711-EB0F-4699-BDB0-C850870D8059}" presName="FourNodes_1" presStyleLbl="node1" presStyleIdx="0" presStyleCnt="4">
        <dgm:presLayoutVars>
          <dgm:bulletEnabled val="1"/>
        </dgm:presLayoutVars>
      </dgm:prSet>
      <dgm:spPr/>
    </dgm:pt>
    <dgm:pt modelId="{26E9B82B-8ED2-44A6-AF5F-62C419501A20}" type="pres">
      <dgm:prSet presAssocID="{D9618711-EB0F-4699-BDB0-C850870D8059}" presName="FourNodes_2" presStyleLbl="node1" presStyleIdx="1" presStyleCnt="4">
        <dgm:presLayoutVars>
          <dgm:bulletEnabled val="1"/>
        </dgm:presLayoutVars>
      </dgm:prSet>
      <dgm:spPr/>
    </dgm:pt>
    <dgm:pt modelId="{8D57CBE8-4858-480B-914B-72EC1A027740}" type="pres">
      <dgm:prSet presAssocID="{D9618711-EB0F-4699-BDB0-C850870D8059}" presName="FourNodes_3" presStyleLbl="node1" presStyleIdx="2" presStyleCnt="4">
        <dgm:presLayoutVars>
          <dgm:bulletEnabled val="1"/>
        </dgm:presLayoutVars>
      </dgm:prSet>
      <dgm:spPr/>
    </dgm:pt>
    <dgm:pt modelId="{61A58CAD-2EEF-4923-A89C-572545AF2F34}" type="pres">
      <dgm:prSet presAssocID="{D9618711-EB0F-4699-BDB0-C850870D8059}" presName="FourNodes_4" presStyleLbl="node1" presStyleIdx="3" presStyleCnt="4">
        <dgm:presLayoutVars>
          <dgm:bulletEnabled val="1"/>
        </dgm:presLayoutVars>
      </dgm:prSet>
      <dgm:spPr/>
    </dgm:pt>
    <dgm:pt modelId="{0CFD78AB-0D1D-4838-AEE1-77088A9A5FE0}" type="pres">
      <dgm:prSet presAssocID="{D9618711-EB0F-4699-BDB0-C850870D8059}" presName="FourConn_1-2" presStyleLbl="fgAccFollowNode1" presStyleIdx="0" presStyleCnt="3">
        <dgm:presLayoutVars>
          <dgm:bulletEnabled val="1"/>
        </dgm:presLayoutVars>
      </dgm:prSet>
      <dgm:spPr/>
    </dgm:pt>
    <dgm:pt modelId="{88078380-4918-418A-81CF-4CA06E5075DF}" type="pres">
      <dgm:prSet presAssocID="{D9618711-EB0F-4699-BDB0-C850870D8059}" presName="FourConn_2-3" presStyleLbl="fgAccFollowNode1" presStyleIdx="1" presStyleCnt="3">
        <dgm:presLayoutVars>
          <dgm:bulletEnabled val="1"/>
        </dgm:presLayoutVars>
      </dgm:prSet>
      <dgm:spPr/>
    </dgm:pt>
    <dgm:pt modelId="{E58FC2A1-5AFD-4F65-BC68-F98811D18CAD}" type="pres">
      <dgm:prSet presAssocID="{D9618711-EB0F-4699-BDB0-C850870D8059}" presName="FourConn_3-4" presStyleLbl="fgAccFollowNode1" presStyleIdx="2" presStyleCnt="3">
        <dgm:presLayoutVars>
          <dgm:bulletEnabled val="1"/>
        </dgm:presLayoutVars>
      </dgm:prSet>
      <dgm:spPr/>
    </dgm:pt>
    <dgm:pt modelId="{7EE7E6ED-591B-4199-B120-1D13F693B992}" type="pres">
      <dgm:prSet presAssocID="{D9618711-EB0F-4699-BDB0-C850870D8059}" presName="FourNodes_1_text" presStyleLbl="node1" presStyleIdx="3" presStyleCnt="4">
        <dgm:presLayoutVars>
          <dgm:bulletEnabled val="1"/>
        </dgm:presLayoutVars>
      </dgm:prSet>
      <dgm:spPr/>
    </dgm:pt>
    <dgm:pt modelId="{A75F24D9-87B1-4706-BC67-3B6C35A93D69}" type="pres">
      <dgm:prSet presAssocID="{D9618711-EB0F-4699-BDB0-C850870D8059}" presName="FourNodes_2_text" presStyleLbl="node1" presStyleIdx="3" presStyleCnt="4">
        <dgm:presLayoutVars>
          <dgm:bulletEnabled val="1"/>
        </dgm:presLayoutVars>
      </dgm:prSet>
      <dgm:spPr/>
    </dgm:pt>
    <dgm:pt modelId="{02B8A9A7-9D4B-44CF-A4FA-9F6EEBF3469F}" type="pres">
      <dgm:prSet presAssocID="{D9618711-EB0F-4699-BDB0-C850870D8059}" presName="FourNodes_3_text" presStyleLbl="node1" presStyleIdx="3" presStyleCnt="4">
        <dgm:presLayoutVars>
          <dgm:bulletEnabled val="1"/>
        </dgm:presLayoutVars>
      </dgm:prSet>
      <dgm:spPr/>
    </dgm:pt>
    <dgm:pt modelId="{23CB8D04-484A-4869-AE25-F856E94CC38E}" type="pres">
      <dgm:prSet presAssocID="{D9618711-EB0F-4699-BDB0-C850870D805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DD56B01-7ECD-4DB7-B49E-5969AA21A5D0}" type="presOf" srcId="{11D78899-AE2B-4155-939A-6F546664A867}" destId="{A75F24D9-87B1-4706-BC67-3B6C35A93D69}" srcOrd="1" destOrd="0" presId="urn:microsoft.com/office/officeart/2005/8/layout/vProcess5"/>
    <dgm:cxn modelId="{D79CC10A-630B-4CD8-8725-8D0017B738F0}" srcId="{D9618711-EB0F-4699-BDB0-C850870D8059}" destId="{4D925462-789B-4EC9-9030-CEB9C8D59F09}" srcOrd="0" destOrd="0" parTransId="{534CAC2C-058C-4CB7-9441-D10632FC4845}" sibTransId="{73C6B153-AE7D-4B84-B72F-FCD0B85EDE39}"/>
    <dgm:cxn modelId="{44713227-E8DD-412F-9CB6-FE42EAB50B4E}" type="presOf" srcId="{0FC41F40-707D-4928-872F-84E9580ECB05}" destId="{61A58CAD-2EEF-4923-A89C-572545AF2F34}" srcOrd="0" destOrd="0" presId="urn:microsoft.com/office/officeart/2005/8/layout/vProcess5"/>
    <dgm:cxn modelId="{1B749F32-DFE2-4761-8F81-A8463486459D}" srcId="{D9618711-EB0F-4699-BDB0-C850870D8059}" destId="{13568B32-6851-472C-8138-BF11F4592B4A}" srcOrd="2" destOrd="0" parTransId="{8E1E383C-5140-4411-999C-FC3A4D1168C5}" sibTransId="{736458FF-F4CC-4470-8AB0-0142F8669F2C}"/>
    <dgm:cxn modelId="{20F20B64-8132-43FC-8D9E-6F59EC9D9661}" type="presOf" srcId="{736458FF-F4CC-4470-8AB0-0142F8669F2C}" destId="{E58FC2A1-5AFD-4F65-BC68-F98811D18CAD}" srcOrd="0" destOrd="0" presId="urn:microsoft.com/office/officeart/2005/8/layout/vProcess5"/>
    <dgm:cxn modelId="{7423F082-83EC-4CD8-BF9F-B276483E20D8}" type="presOf" srcId="{11D78899-AE2B-4155-939A-6F546664A867}" destId="{26E9B82B-8ED2-44A6-AF5F-62C419501A20}" srcOrd="0" destOrd="0" presId="urn:microsoft.com/office/officeart/2005/8/layout/vProcess5"/>
    <dgm:cxn modelId="{FB818C90-9683-40DF-81D2-DE17EC77528C}" type="presOf" srcId="{4D925462-789B-4EC9-9030-CEB9C8D59F09}" destId="{7EE7E6ED-591B-4199-B120-1D13F693B992}" srcOrd="1" destOrd="0" presId="urn:microsoft.com/office/officeart/2005/8/layout/vProcess5"/>
    <dgm:cxn modelId="{D9382292-6AB3-4441-B64E-057FB2EC476E}" type="presOf" srcId="{64DEC615-16C1-4A05-BC2B-F4AFC8D83315}" destId="{88078380-4918-418A-81CF-4CA06E5075DF}" srcOrd="0" destOrd="0" presId="urn:microsoft.com/office/officeart/2005/8/layout/vProcess5"/>
    <dgm:cxn modelId="{5BCE1BA8-4748-4FD5-9992-3207FF282181}" type="presOf" srcId="{13568B32-6851-472C-8138-BF11F4592B4A}" destId="{8D57CBE8-4858-480B-914B-72EC1A027740}" srcOrd="0" destOrd="0" presId="urn:microsoft.com/office/officeart/2005/8/layout/vProcess5"/>
    <dgm:cxn modelId="{EFEC74A9-E8C2-4020-A40A-11D0B1274EC8}" type="presOf" srcId="{0FC41F40-707D-4928-872F-84E9580ECB05}" destId="{23CB8D04-484A-4869-AE25-F856E94CC38E}" srcOrd="1" destOrd="0" presId="urn:microsoft.com/office/officeart/2005/8/layout/vProcess5"/>
    <dgm:cxn modelId="{31D4E6B0-A2E1-4FB8-9FB7-7426441CDCE0}" type="presOf" srcId="{D9618711-EB0F-4699-BDB0-C850870D8059}" destId="{8CF6EA5A-62EA-4EAD-902E-D585DAD81602}" srcOrd="0" destOrd="0" presId="urn:microsoft.com/office/officeart/2005/8/layout/vProcess5"/>
    <dgm:cxn modelId="{DDC7EFB0-C213-4FF1-ADE1-D46681F260AA}" type="presOf" srcId="{4D925462-789B-4EC9-9030-CEB9C8D59F09}" destId="{9FA0FBC2-3885-4092-84A5-A53448B2F517}" srcOrd="0" destOrd="0" presId="urn:microsoft.com/office/officeart/2005/8/layout/vProcess5"/>
    <dgm:cxn modelId="{A14973B1-FFD2-40CD-90FC-0B9227874059}" srcId="{D9618711-EB0F-4699-BDB0-C850870D8059}" destId="{11D78899-AE2B-4155-939A-6F546664A867}" srcOrd="1" destOrd="0" parTransId="{7DBDDABD-F2E5-4DF0-8D4F-22A8E60C3262}" sibTransId="{64DEC615-16C1-4A05-BC2B-F4AFC8D83315}"/>
    <dgm:cxn modelId="{3A9FF8D7-CE46-4F13-A76B-239125400876}" type="presOf" srcId="{73C6B153-AE7D-4B84-B72F-FCD0B85EDE39}" destId="{0CFD78AB-0D1D-4838-AEE1-77088A9A5FE0}" srcOrd="0" destOrd="0" presId="urn:microsoft.com/office/officeart/2005/8/layout/vProcess5"/>
    <dgm:cxn modelId="{9D3969EC-1B9F-4DA6-8BEC-A384FBD69948}" srcId="{D9618711-EB0F-4699-BDB0-C850870D8059}" destId="{0FC41F40-707D-4928-872F-84E9580ECB05}" srcOrd="3" destOrd="0" parTransId="{38E2D473-4262-4B1C-A030-E62D40B31147}" sibTransId="{6487409E-CCC5-40D9-85B0-E6DC25E44E8C}"/>
    <dgm:cxn modelId="{120132ED-7A08-44DB-AE52-D202F75F69A2}" type="presOf" srcId="{13568B32-6851-472C-8138-BF11F4592B4A}" destId="{02B8A9A7-9D4B-44CF-A4FA-9F6EEBF3469F}" srcOrd="1" destOrd="0" presId="urn:microsoft.com/office/officeart/2005/8/layout/vProcess5"/>
    <dgm:cxn modelId="{75B09322-4722-46C9-A974-FDCE1E29FA9C}" type="presParOf" srcId="{8CF6EA5A-62EA-4EAD-902E-D585DAD81602}" destId="{6935C15C-2E5D-4F90-98FD-70D001C43379}" srcOrd="0" destOrd="0" presId="urn:microsoft.com/office/officeart/2005/8/layout/vProcess5"/>
    <dgm:cxn modelId="{FC63C988-C92A-40AA-8A29-734EDECF3C17}" type="presParOf" srcId="{8CF6EA5A-62EA-4EAD-902E-D585DAD81602}" destId="{9FA0FBC2-3885-4092-84A5-A53448B2F517}" srcOrd="1" destOrd="0" presId="urn:microsoft.com/office/officeart/2005/8/layout/vProcess5"/>
    <dgm:cxn modelId="{2FAB4FAD-B82F-4B56-B822-B4AE16570A0A}" type="presParOf" srcId="{8CF6EA5A-62EA-4EAD-902E-D585DAD81602}" destId="{26E9B82B-8ED2-44A6-AF5F-62C419501A20}" srcOrd="2" destOrd="0" presId="urn:microsoft.com/office/officeart/2005/8/layout/vProcess5"/>
    <dgm:cxn modelId="{BC935FE9-7B7F-451A-9C04-C98B49B404C2}" type="presParOf" srcId="{8CF6EA5A-62EA-4EAD-902E-D585DAD81602}" destId="{8D57CBE8-4858-480B-914B-72EC1A027740}" srcOrd="3" destOrd="0" presId="urn:microsoft.com/office/officeart/2005/8/layout/vProcess5"/>
    <dgm:cxn modelId="{8879462C-3DE4-4407-94DE-F6EC157679E1}" type="presParOf" srcId="{8CF6EA5A-62EA-4EAD-902E-D585DAD81602}" destId="{61A58CAD-2EEF-4923-A89C-572545AF2F34}" srcOrd="4" destOrd="0" presId="urn:microsoft.com/office/officeart/2005/8/layout/vProcess5"/>
    <dgm:cxn modelId="{AB7CD1E7-61AC-4873-AC37-8BE6DB3755EC}" type="presParOf" srcId="{8CF6EA5A-62EA-4EAD-902E-D585DAD81602}" destId="{0CFD78AB-0D1D-4838-AEE1-77088A9A5FE0}" srcOrd="5" destOrd="0" presId="urn:microsoft.com/office/officeart/2005/8/layout/vProcess5"/>
    <dgm:cxn modelId="{95E30D00-6C89-4640-8E98-6DF09DD50AD3}" type="presParOf" srcId="{8CF6EA5A-62EA-4EAD-902E-D585DAD81602}" destId="{88078380-4918-418A-81CF-4CA06E5075DF}" srcOrd="6" destOrd="0" presId="urn:microsoft.com/office/officeart/2005/8/layout/vProcess5"/>
    <dgm:cxn modelId="{C5192FD0-C0D9-4A18-A359-ED7E47C5211C}" type="presParOf" srcId="{8CF6EA5A-62EA-4EAD-902E-D585DAD81602}" destId="{E58FC2A1-5AFD-4F65-BC68-F98811D18CAD}" srcOrd="7" destOrd="0" presId="urn:microsoft.com/office/officeart/2005/8/layout/vProcess5"/>
    <dgm:cxn modelId="{F15567F7-1855-4FB3-82BB-4EEDC9020A76}" type="presParOf" srcId="{8CF6EA5A-62EA-4EAD-902E-D585DAD81602}" destId="{7EE7E6ED-591B-4199-B120-1D13F693B992}" srcOrd="8" destOrd="0" presId="urn:microsoft.com/office/officeart/2005/8/layout/vProcess5"/>
    <dgm:cxn modelId="{F03EB713-0BB7-4B92-AB12-6550ABD5018A}" type="presParOf" srcId="{8CF6EA5A-62EA-4EAD-902E-D585DAD81602}" destId="{A75F24D9-87B1-4706-BC67-3B6C35A93D69}" srcOrd="9" destOrd="0" presId="urn:microsoft.com/office/officeart/2005/8/layout/vProcess5"/>
    <dgm:cxn modelId="{616E756C-5C65-427F-8B52-D4954588A1B2}" type="presParOf" srcId="{8CF6EA5A-62EA-4EAD-902E-D585DAD81602}" destId="{02B8A9A7-9D4B-44CF-A4FA-9F6EEBF3469F}" srcOrd="10" destOrd="0" presId="urn:microsoft.com/office/officeart/2005/8/layout/vProcess5"/>
    <dgm:cxn modelId="{1951C93D-8EF8-477D-8846-5D058C437F8B}" type="presParOf" srcId="{8CF6EA5A-62EA-4EAD-902E-D585DAD81602}" destId="{23CB8D04-484A-4869-AE25-F856E94CC38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41DA3A-0C96-44FC-94CD-9DDAEEEAFB76}" type="doc">
      <dgm:prSet loTypeId="urn:microsoft.com/office/officeart/2005/8/layout/cycle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986BDC-2234-4E3A-9E28-9B405CAF05A1}">
      <dgm:prSet/>
      <dgm:spPr/>
      <dgm:t>
        <a:bodyPr/>
        <a:lstStyle/>
        <a:p>
          <a:r>
            <a:rPr lang="it-IT" dirty="0"/>
            <a:t>Controllo </a:t>
          </a:r>
          <a:r>
            <a:rPr lang="it-IT" dirty="0">
              <a:latin typeface="Calibri Light" panose="020F0302020204030204"/>
            </a:rPr>
            <a:t>dell'aderenza</a:t>
          </a:r>
          <a:r>
            <a:rPr lang="it-IT" dirty="0"/>
            <a:t> terapeutica, eventuale coinvolgimento del medico</a:t>
          </a:r>
          <a:endParaRPr lang="en-US" dirty="0"/>
        </a:p>
      </dgm:t>
    </dgm:pt>
    <dgm:pt modelId="{265BCEE0-B9CD-434D-90FB-A5F7403F479E}" type="parTrans" cxnId="{61008F0A-AB99-4337-8042-241539D80566}">
      <dgm:prSet/>
      <dgm:spPr/>
      <dgm:t>
        <a:bodyPr/>
        <a:lstStyle/>
        <a:p>
          <a:endParaRPr lang="en-US"/>
        </a:p>
      </dgm:t>
    </dgm:pt>
    <dgm:pt modelId="{F3095839-9972-41E5-9851-D78E1B663DF6}" type="sibTrans" cxnId="{61008F0A-AB99-4337-8042-241539D80566}">
      <dgm:prSet/>
      <dgm:spPr/>
      <dgm:t>
        <a:bodyPr/>
        <a:lstStyle/>
        <a:p>
          <a:endParaRPr lang="en-US"/>
        </a:p>
      </dgm:t>
    </dgm:pt>
    <dgm:pt modelId="{EEF1F1C3-9CBC-4C68-B4F0-30C6D2315A77}">
      <dgm:prSet/>
      <dgm:spPr/>
      <dgm:t>
        <a:bodyPr/>
        <a:lstStyle/>
        <a:p>
          <a:r>
            <a:rPr lang="it-IT" dirty="0"/>
            <a:t>Counseling sulle modalità di somministrazione e conservazione</a:t>
          </a:r>
          <a:r>
            <a:rPr lang="it-IT" dirty="0">
              <a:latin typeface="Calibri Light" panose="020F0302020204030204"/>
            </a:rPr>
            <a:t> del farmaco</a:t>
          </a:r>
          <a:endParaRPr lang="en-US" dirty="0"/>
        </a:p>
      </dgm:t>
    </dgm:pt>
    <dgm:pt modelId="{5E570EC8-E859-4EAE-AACE-8E258C482174}" type="parTrans" cxnId="{F92327ED-DFCB-4508-9C6A-4EC75C33F678}">
      <dgm:prSet/>
      <dgm:spPr/>
      <dgm:t>
        <a:bodyPr/>
        <a:lstStyle/>
        <a:p>
          <a:endParaRPr lang="en-US"/>
        </a:p>
      </dgm:t>
    </dgm:pt>
    <dgm:pt modelId="{836E56EF-28F2-43D0-8BC6-ED5611714FC7}" type="sibTrans" cxnId="{F92327ED-DFCB-4508-9C6A-4EC75C33F678}">
      <dgm:prSet/>
      <dgm:spPr/>
      <dgm:t>
        <a:bodyPr/>
        <a:lstStyle/>
        <a:p>
          <a:endParaRPr lang="en-US"/>
        </a:p>
      </dgm:t>
    </dgm:pt>
    <dgm:pt modelId="{A318ED02-FC3D-437C-A0D7-D68F19DB0023}">
      <dgm:prSet/>
      <dgm:spPr/>
      <dgm:t>
        <a:bodyPr/>
        <a:lstStyle/>
        <a:p>
          <a:r>
            <a:rPr lang="it-IT" dirty="0"/>
            <a:t>Individuazione di eventuali reazioni avverse al farmaco (ADR)</a:t>
          </a:r>
          <a:endParaRPr lang="en-US" dirty="0"/>
        </a:p>
      </dgm:t>
    </dgm:pt>
    <dgm:pt modelId="{1FBBA711-BCC8-4376-9816-C4453B33E32B}" type="parTrans" cxnId="{7F6947DE-3699-45F7-8AE7-44E591E692EB}">
      <dgm:prSet/>
      <dgm:spPr/>
      <dgm:t>
        <a:bodyPr/>
        <a:lstStyle/>
        <a:p>
          <a:endParaRPr lang="en-US"/>
        </a:p>
      </dgm:t>
    </dgm:pt>
    <dgm:pt modelId="{7031E202-FD8B-4258-8BEA-886271666509}" type="sibTrans" cxnId="{7F6947DE-3699-45F7-8AE7-44E591E692EB}">
      <dgm:prSet/>
      <dgm:spPr/>
      <dgm:t>
        <a:bodyPr/>
        <a:lstStyle/>
        <a:p>
          <a:endParaRPr lang="en-US"/>
        </a:p>
      </dgm:t>
    </dgm:pt>
    <dgm:pt modelId="{E01C1D04-5B50-4BA2-8408-803BFB67FA69}" type="pres">
      <dgm:prSet presAssocID="{AC41DA3A-0C96-44FC-94CD-9DDAEEEAFB76}" presName="cycle" presStyleCnt="0">
        <dgm:presLayoutVars>
          <dgm:dir/>
          <dgm:resizeHandles val="exact"/>
        </dgm:presLayoutVars>
      </dgm:prSet>
      <dgm:spPr/>
    </dgm:pt>
    <dgm:pt modelId="{C646AE22-8213-4CFE-BC2F-12DF7B5479F5}" type="pres">
      <dgm:prSet presAssocID="{0C986BDC-2234-4E3A-9E28-9B405CAF05A1}" presName="node" presStyleLbl="node1" presStyleIdx="0" presStyleCnt="3">
        <dgm:presLayoutVars>
          <dgm:bulletEnabled val="1"/>
        </dgm:presLayoutVars>
      </dgm:prSet>
      <dgm:spPr/>
    </dgm:pt>
    <dgm:pt modelId="{97B8FDC6-10C6-4726-92F8-2773FBD2898A}" type="pres">
      <dgm:prSet presAssocID="{0C986BDC-2234-4E3A-9E28-9B405CAF05A1}" presName="spNode" presStyleCnt="0"/>
      <dgm:spPr/>
    </dgm:pt>
    <dgm:pt modelId="{17F6908E-2502-4193-9823-36B82F4A3C2E}" type="pres">
      <dgm:prSet presAssocID="{F3095839-9972-41E5-9851-D78E1B663DF6}" presName="sibTrans" presStyleLbl="sibTrans1D1" presStyleIdx="0" presStyleCnt="3"/>
      <dgm:spPr/>
    </dgm:pt>
    <dgm:pt modelId="{A6142CD3-4969-47E9-A182-AE39C9F99872}" type="pres">
      <dgm:prSet presAssocID="{EEF1F1C3-9CBC-4C68-B4F0-30C6D2315A77}" presName="node" presStyleLbl="node1" presStyleIdx="1" presStyleCnt="3">
        <dgm:presLayoutVars>
          <dgm:bulletEnabled val="1"/>
        </dgm:presLayoutVars>
      </dgm:prSet>
      <dgm:spPr/>
    </dgm:pt>
    <dgm:pt modelId="{186FAB9C-3D50-4CC4-993C-F40C00AB286F}" type="pres">
      <dgm:prSet presAssocID="{EEF1F1C3-9CBC-4C68-B4F0-30C6D2315A77}" presName="spNode" presStyleCnt="0"/>
      <dgm:spPr/>
    </dgm:pt>
    <dgm:pt modelId="{FC2BA0AB-788B-4F81-B5CB-12CED8EE3BD4}" type="pres">
      <dgm:prSet presAssocID="{836E56EF-28F2-43D0-8BC6-ED5611714FC7}" presName="sibTrans" presStyleLbl="sibTrans1D1" presStyleIdx="1" presStyleCnt="3"/>
      <dgm:spPr/>
    </dgm:pt>
    <dgm:pt modelId="{1C78F0DD-2030-4FBA-BCEC-1924459C20BC}" type="pres">
      <dgm:prSet presAssocID="{A318ED02-FC3D-437C-A0D7-D68F19DB0023}" presName="node" presStyleLbl="node1" presStyleIdx="2" presStyleCnt="3">
        <dgm:presLayoutVars>
          <dgm:bulletEnabled val="1"/>
        </dgm:presLayoutVars>
      </dgm:prSet>
      <dgm:spPr/>
    </dgm:pt>
    <dgm:pt modelId="{C2631711-22E2-47AB-9A51-9BB345421869}" type="pres">
      <dgm:prSet presAssocID="{A318ED02-FC3D-437C-A0D7-D68F19DB0023}" presName="spNode" presStyleCnt="0"/>
      <dgm:spPr/>
    </dgm:pt>
    <dgm:pt modelId="{5D68B955-9132-4B72-BCBF-494EA61039E8}" type="pres">
      <dgm:prSet presAssocID="{7031E202-FD8B-4258-8BEA-886271666509}" presName="sibTrans" presStyleLbl="sibTrans1D1" presStyleIdx="2" presStyleCnt="3"/>
      <dgm:spPr/>
    </dgm:pt>
  </dgm:ptLst>
  <dgm:cxnLst>
    <dgm:cxn modelId="{E714EB06-4406-4A90-AD6A-0C756DE47F34}" type="presOf" srcId="{F3095839-9972-41E5-9851-D78E1B663DF6}" destId="{17F6908E-2502-4193-9823-36B82F4A3C2E}" srcOrd="0" destOrd="0" presId="urn:microsoft.com/office/officeart/2005/8/layout/cycle5"/>
    <dgm:cxn modelId="{61008F0A-AB99-4337-8042-241539D80566}" srcId="{AC41DA3A-0C96-44FC-94CD-9DDAEEEAFB76}" destId="{0C986BDC-2234-4E3A-9E28-9B405CAF05A1}" srcOrd="0" destOrd="0" parTransId="{265BCEE0-B9CD-434D-90FB-A5F7403F479E}" sibTransId="{F3095839-9972-41E5-9851-D78E1B663DF6}"/>
    <dgm:cxn modelId="{B3B0AA22-B755-4C76-A75F-2D01E2819B22}" type="presOf" srcId="{A318ED02-FC3D-437C-A0D7-D68F19DB0023}" destId="{1C78F0DD-2030-4FBA-BCEC-1924459C20BC}" srcOrd="0" destOrd="0" presId="urn:microsoft.com/office/officeart/2005/8/layout/cycle5"/>
    <dgm:cxn modelId="{B7A2AF6B-99E1-41E2-B955-CE174B16E5DE}" type="presOf" srcId="{836E56EF-28F2-43D0-8BC6-ED5611714FC7}" destId="{FC2BA0AB-788B-4F81-B5CB-12CED8EE3BD4}" srcOrd="0" destOrd="0" presId="urn:microsoft.com/office/officeart/2005/8/layout/cycle5"/>
    <dgm:cxn modelId="{34795673-3B39-4FB6-9209-694328AC1EAC}" type="presOf" srcId="{0C986BDC-2234-4E3A-9E28-9B405CAF05A1}" destId="{C646AE22-8213-4CFE-BC2F-12DF7B5479F5}" srcOrd="0" destOrd="0" presId="urn:microsoft.com/office/officeart/2005/8/layout/cycle5"/>
    <dgm:cxn modelId="{3D88A775-FA07-462C-A170-C481CF3A708E}" type="presOf" srcId="{7031E202-FD8B-4258-8BEA-886271666509}" destId="{5D68B955-9132-4B72-BCBF-494EA61039E8}" srcOrd="0" destOrd="0" presId="urn:microsoft.com/office/officeart/2005/8/layout/cycle5"/>
    <dgm:cxn modelId="{289B70C5-4753-47E8-81D6-97E8D819775A}" type="presOf" srcId="{EEF1F1C3-9CBC-4C68-B4F0-30C6D2315A77}" destId="{A6142CD3-4969-47E9-A182-AE39C9F99872}" srcOrd="0" destOrd="0" presId="urn:microsoft.com/office/officeart/2005/8/layout/cycle5"/>
    <dgm:cxn modelId="{3E2D23C6-5BA7-49E9-B184-13B2904647BC}" type="presOf" srcId="{AC41DA3A-0C96-44FC-94CD-9DDAEEEAFB76}" destId="{E01C1D04-5B50-4BA2-8408-803BFB67FA69}" srcOrd="0" destOrd="0" presId="urn:microsoft.com/office/officeart/2005/8/layout/cycle5"/>
    <dgm:cxn modelId="{7F6947DE-3699-45F7-8AE7-44E591E692EB}" srcId="{AC41DA3A-0C96-44FC-94CD-9DDAEEEAFB76}" destId="{A318ED02-FC3D-437C-A0D7-D68F19DB0023}" srcOrd="2" destOrd="0" parTransId="{1FBBA711-BCC8-4376-9816-C4453B33E32B}" sibTransId="{7031E202-FD8B-4258-8BEA-886271666509}"/>
    <dgm:cxn modelId="{F92327ED-DFCB-4508-9C6A-4EC75C33F678}" srcId="{AC41DA3A-0C96-44FC-94CD-9DDAEEEAFB76}" destId="{EEF1F1C3-9CBC-4C68-B4F0-30C6D2315A77}" srcOrd="1" destOrd="0" parTransId="{5E570EC8-E859-4EAE-AACE-8E258C482174}" sibTransId="{836E56EF-28F2-43D0-8BC6-ED5611714FC7}"/>
    <dgm:cxn modelId="{249F3A78-8033-4D3E-83F2-9E72E947A9C4}" type="presParOf" srcId="{E01C1D04-5B50-4BA2-8408-803BFB67FA69}" destId="{C646AE22-8213-4CFE-BC2F-12DF7B5479F5}" srcOrd="0" destOrd="0" presId="urn:microsoft.com/office/officeart/2005/8/layout/cycle5"/>
    <dgm:cxn modelId="{A7B38A2F-055B-414E-B668-081C29C9F4C1}" type="presParOf" srcId="{E01C1D04-5B50-4BA2-8408-803BFB67FA69}" destId="{97B8FDC6-10C6-4726-92F8-2773FBD2898A}" srcOrd="1" destOrd="0" presId="urn:microsoft.com/office/officeart/2005/8/layout/cycle5"/>
    <dgm:cxn modelId="{A4C24613-9B2B-496A-9AB3-F32404CCF7A4}" type="presParOf" srcId="{E01C1D04-5B50-4BA2-8408-803BFB67FA69}" destId="{17F6908E-2502-4193-9823-36B82F4A3C2E}" srcOrd="2" destOrd="0" presId="urn:microsoft.com/office/officeart/2005/8/layout/cycle5"/>
    <dgm:cxn modelId="{25BB9181-C25B-4E5A-9183-359F365F860A}" type="presParOf" srcId="{E01C1D04-5B50-4BA2-8408-803BFB67FA69}" destId="{A6142CD3-4969-47E9-A182-AE39C9F99872}" srcOrd="3" destOrd="0" presId="urn:microsoft.com/office/officeart/2005/8/layout/cycle5"/>
    <dgm:cxn modelId="{F7D31E52-047E-473D-9ECE-1158ED562728}" type="presParOf" srcId="{E01C1D04-5B50-4BA2-8408-803BFB67FA69}" destId="{186FAB9C-3D50-4CC4-993C-F40C00AB286F}" srcOrd="4" destOrd="0" presId="urn:microsoft.com/office/officeart/2005/8/layout/cycle5"/>
    <dgm:cxn modelId="{05A1A6FA-4545-46D0-9464-52BF8F47004E}" type="presParOf" srcId="{E01C1D04-5B50-4BA2-8408-803BFB67FA69}" destId="{FC2BA0AB-788B-4F81-B5CB-12CED8EE3BD4}" srcOrd="5" destOrd="0" presId="urn:microsoft.com/office/officeart/2005/8/layout/cycle5"/>
    <dgm:cxn modelId="{7055173F-6B66-4F5A-BC17-4BECBB7824EF}" type="presParOf" srcId="{E01C1D04-5B50-4BA2-8408-803BFB67FA69}" destId="{1C78F0DD-2030-4FBA-BCEC-1924459C20BC}" srcOrd="6" destOrd="0" presId="urn:microsoft.com/office/officeart/2005/8/layout/cycle5"/>
    <dgm:cxn modelId="{3EFD0C40-16A1-4848-8BB4-D25054E477D1}" type="presParOf" srcId="{E01C1D04-5B50-4BA2-8408-803BFB67FA69}" destId="{C2631711-22E2-47AB-9A51-9BB345421869}" srcOrd="7" destOrd="0" presId="urn:microsoft.com/office/officeart/2005/8/layout/cycle5"/>
    <dgm:cxn modelId="{1DEA3B70-0B6C-4AE4-A7B7-88D01D3431D9}" type="presParOf" srcId="{E01C1D04-5B50-4BA2-8408-803BFB67FA69}" destId="{5D68B955-9132-4B72-BCBF-494EA61039E8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0FBC2-3885-4092-84A5-A53448B2F517}">
      <dsp:nvSpPr>
        <dsp:cNvPr id="0" name=""/>
        <dsp:cNvSpPr/>
      </dsp:nvSpPr>
      <dsp:spPr>
        <a:xfrm>
          <a:off x="0" y="0"/>
          <a:ext cx="6309360" cy="65156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Andrea, </a:t>
          </a:r>
          <a:r>
            <a:rPr lang="en-US" sz="1700" kern="1200" dirty="0" err="1"/>
            <a:t>maschio</a:t>
          </a:r>
          <a:r>
            <a:rPr lang="en-US" sz="1700" kern="1200" dirty="0"/>
            <a:t> 30 anni</a:t>
          </a:r>
        </a:p>
      </dsp:txBody>
      <dsp:txXfrm>
        <a:off x="19084" y="19084"/>
        <a:ext cx="5551213" cy="613396"/>
      </dsp:txXfrm>
    </dsp:sp>
    <dsp:sp modelId="{26E9B82B-8ED2-44A6-AF5F-62C419501A20}">
      <dsp:nvSpPr>
        <dsp:cNvPr id="0" name=""/>
        <dsp:cNvSpPr/>
      </dsp:nvSpPr>
      <dsp:spPr>
        <a:xfrm>
          <a:off x="528408" y="770030"/>
          <a:ext cx="6309360" cy="65156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Diagnosi</a:t>
          </a:r>
          <a:r>
            <a:rPr lang="en-US" sz="1700" kern="1200" dirty="0"/>
            <a:t> di </a:t>
          </a:r>
          <a:r>
            <a:rPr lang="en-US" sz="1700" kern="1200" dirty="0" err="1"/>
            <a:t>colite</a:t>
          </a:r>
          <a:r>
            <a:rPr lang="en-US" sz="1700" kern="1200" dirty="0"/>
            <a:t> </a:t>
          </a:r>
          <a:r>
            <a:rPr lang="en-US" sz="1700" kern="1200" dirty="0" err="1"/>
            <a:t>ulcerosa</a:t>
          </a:r>
          <a:r>
            <a:rPr lang="en-US" sz="1700" kern="1200" dirty="0"/>
            <a:t> sinistra </a:t>
          </a:r>
          <a:r>
            <a:rPr lang="en-US" sz="1700" kern="1200" dirty="0" err="1"/>
            <a:t>all’età</a:t>
          </a:r>
          <a:r>
            <a:rPr lang="en-US" sz="1700" kern="1200" dirty="0"/>
            <a:t> di 20 anni (Mayo score 2)</a:t>
          </a:r>
          <a:r>
            <a:rPr lang="en-US" sz="1700" kern="1200" dirty="0">
              <a:sym typeface="Wingdings" panose="05000000000000000000" pitchFamily="2" charset="2"/>
            </a:rPr>
            <a:t></a:t>
          </a:r>
          <a:r>
            <a:rPr lang="en-US" sz="1700" kern="1200" dirty="0" err="1">
              <a:sym typeface="Wingdings" panose="05000000000000000000" pitchFamily="2" charset="2"/>
            </a:rPr>
            <a:t>terapia</a:t>
          </a:r>
          <a:r>
            <a:rPr lang="en-US" sz="1700" kern="1200" dirty="0">
              <a:sym typeface="Wingdings" panose="05000000000000000000" pitchFamily="2" charset="2"/>
            </a:rPr>
            <a:t> con </a:t>
          </a:r>
          <a:r>
            <a:rPr lang="en-US" sz="1700" kern="1200" dirty="0" err="1">
              <a:sym typeface="Wingdings" panose="05000000000000000000" pitchFamily="2" charset="2"/>
            </a:rPr>
            <a:t>mesalazina</a:t>
          </a:r>
          <a:r>
            <a:rPr lang="en-US" sz="1700" kern="1200" dirty="0">
              <a:sym typeface="Wingdings" panose="05000000000000000000" pitchFamily="2" charset="2"/>
            </a:rPr>
            <a:t> (</a:t>
          </a:r>
          <a:r>
            <a:rPr lang="en-US" sz="1700" kern="1200" dirty="0" err="1">
              <a:sym typeface="Wingdings" panose="05000000000000000000" pitchFamily="2" charset="2"/>
            </a:rPr>
            <a:t>intollerante</a:t>
          </a:r>
          <a:r>
            <a:rPr lang="en-US" sz="1700" kern="1200" dirty="0">
              <a:sym typeface="Wingdings" panose="05000000000000000000" pitchFamily="2" charset="2"/>
            </a:rPr>
            <a:t>)</a:t>
          </a:r>
          <a:endParaRPr lang="en-US" sz="1700" kern="1200" dirty="0"/>
        </a:p>
      </dsp:txBody>
      <dsp:txXfrm>
        <a:off x="547492" y="789114"/>
        <a:ext cx="5319266" cy="613396"/>
      </dsp:txXfrm>
    </dsp:sp>
    <dsp:sp modelId="{8D57CBE8-4858-480B-914B-72EC1A027740}">
      <dsp:nvSpPr>
        <dsp:cNvPr id="0" name=""/>
        <dsp:cNvSpPr/>
      </dsp:nvSpPr>
      <dsp:spPr>
        <a:xfrm>
          <a:off x="1048931" y="1540061"/>
          <a:ext cx="6309360" cy="65156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Dal 2015 </a:t>
          </a:r>
          <a:r>
            <a:rPr lang="en-US" sz="1700" kern="1200" dirty="0" err="1"/>
            <a:t>steroidodipendenza</a:t>
          </a:r>
          <a:r>
            <a:rPr lang="en-US" sz="1700" kern="1200" dirty="0" err="1">
              <a:sym typeface="Wingdings" panose="05000000000000000000" pitchFamily="2" charset="2"/>
            </a:rPr>
            <a:t>azatioprina</a:t>
          </a:r>
          <a:endParaRPr lang="en-US" sz="1700" kern="1200" dirty="0"/>
        </a:p>
      </dsp:txBody>
      <dsp:txXfrm>
        <a:off x="1068015" y="1559145"/>
        <a:ext cx="5327152" cy="613396"/>
      </dsp:txXfrm>
    </dsp:sp>
    <dsp:sp modelId="{61A58CAD-2EEF-4923-A89C-572545AF2F34}">
      <dsp:nvSpPr>
        <dsp:cNvPr id="0" name=""/>
        <dsp:cNvSpPr/>
      </dsp:nvSpPr>
      <dsp:spPr>
        <a:xfrm>
          <a:off x="1577340" y="2310092"/>
          <a:ext cx="6309360" cy="65156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Nel </a:t>
          </a:r>
          <a:r>
            <a:rPr lang="en-US" sz="1700" b="1" kern="1200" dirty="0"/>
            <a:t>2019 </a:t>
          </a:r>
          <a:r>
            <a:rPr lang="en-US" sz="1700" b="1" kern="1200" dirty="0" err="1"/>
            <a:t>valutazione</a:t>
          </a:r>
          <a:r>
            <a:rPr lang="en-US" sz="1700" b="1" kern="1200" dirty="0"/>
            <a:t> </a:t>
          </a:r>
          <a:r>
            <a:rPr lang="en-US" sz="1700" b="1" kern="1200" dirty="0" err="1"/>
            <a:t>presso</a:t>
          </a:r>
          <a:r>
            <a:rPr lang="en-US" sz="1700" b="1" kern="1200" dirty="0"/>
            <a:t> il nostro </a:t>
          </a:r>
          <a:r>
            <a:rPr lang="en-US" sz="1700" b="1" kern="1200" dirty="0" err="1"/>
            <a:t>centro</a:t>
          </a:r>
          <a:r>
            <a:rPr lang="en-US" sz="1700" b="1" kern="1200" dirty="0"/>
            <a:t>: </a:t>
          </a:r>
          <a:r>
            <a:rPr lang="en-US" sz="1700" b="1" kern="1200" dirty="0" err="1"/>
            <a:t>pancolite</a:t>
          </a:r>
          <a:r>
            <a:rPr lang="en-US" sz="1700" b="1" kern="1200" dirty="0"/>
            <a:t> Mayo 3</a:t>
          </a:r>
          <a:endParaRPr lang="en-US" sz="1700" kern="1200" dirty="0"/>
        </a:p>
      </dsp:txBody>
      <dsp:txXfrm>
        <a:off x="1596424" y="2329176"/>
        <a:ext cx="5319266" cy="613396"/>
      </dsp:txXfrm>
    </dsp:sp>
    <dsp:sp modelId="{0CFD78AB-0D1D-4838-AEE1-77088A9A5FE0}">
      <dsp:nvSpPr>
        <dsp:cNvPr id="0" name=""/>
        <dsp:cNvSpPr/>
      </dsp:nvSpPr>
      <dsp:spPr>
        <a:xfrm>
          <a:off x="5885843" y="499039"/>
          <a:ext cx="423516" cy="423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981134" y="499039"/>
        <a:ext cx="232934" cy="318696"/>
      </dsp:txXfrm>
    </dsp:sp>
    <dsp:sp modelId="{88078380-4918-418A-81CF-4CA06E5075DF}">
      <dsp:nvSpPr>
        <dsp:cNvPr id="0" name=""/>
        <dsp:cNvSpPr/>
      </dsp:nvSpPr>
      <dsp:spPr>
        <a:xfrm>
          <a:off x="6414251" y="1269070"/>
          <a:ext cx="423516" cy="423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509542" y="1269070"/>
        <a:ext cx="232934" cy="318696"/>
      </dsp:txXfrm>
    </dsp:sp>
    <dsp:sp modelId="{E58FC2A1-5AFD-4F65-BC68-F98811D18CAD}">
      <dsp:nvSpPr>
        <dsp:cNvPr id="0" name=""/>
        <dsp:cNvSpPr/>
      </dsp:nvSpPr>
      <dsp:spPr>
        <a:xfrm>
          <a:off x="6934774" y="2039100"/>
          <a:ext cx="423516" cy="4235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7030065" y="2039100"/>
        <a:ext cx="232934" cy="3186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6AE22-8213-4CFE-BC2F-12DF7B5479F5}">
      <dsp:nvSpPr>
        <dsp:cNvPr id="0" name=""/>
        <dsp:cNvSpPr/>
      </dsp:nvSpPr>
      <dsp:spPr>
        <a:xfrm>
          <a:off x="3062616" y="402"/>
          <a:ext cx="1514521" cy="9844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Controllo </a:t>
          </a:r>
          <a:r>
            <a:rPr lang="it-IT" sz="1100" kern="1200" dirty="0">
              <a:latin typeface="Calibri Light" panose="020F0302020204030204"/>
            </a:rPr>
            <a:t>dell'aderenza</a:t>
          </a:r>
          <a:r>
            <a:rPr lang="it-IT" sz="1100" kern="1200" dirty="0"/>
            <a:t> terapeutica, eventuale coinvolgimento del medico</a:t>
          </a:r>
          <a:endParaRPr lang="en-US" sz="1100" kern="1200" dirty="0"/>
        </a:p>
      </dsp:txBody>
      <dsp:txXfrm>
        <a:off x="3110672" y="48458"/>
        <a:ext cx="1418409" cy="888327"/>
      </dsp:txXfrm>
    </dsp:sp>
    <dsp:sp modelId="{17F6908E-2502-4193-9823-36B82F4A3C2E}">
      <dsp:nvSpPr>
        <dsp:cNvPr id="0" name=""/>
        <dsp:cNvSpPr/>
      </dsp:nvSpPr>
      <dsp:spPr>
        <a:xfrm>
          <a:off x="2507870" y="492621"/>
          <a:ext cx="2624014" cy="2624014"/>
        </a:xfrm>
        <a:custGeom>
          <a:avLst/>
          <a:gdLst/>
          <a:ahLst/>
          <a:cxnLst/>
          <a:rect l="0" t="0" r="0" b="0"/>
          <a:pathLst>
            <a:path>
              <a:moveTo>
                <a:pt x="2272206" y="417926"/>
              </a:moveTo>
              <a:arcTo wR="1312007" hR="1312007" stAng="19022530" swAng="2300348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142CD3-4969-47E9-A182-AE39C9F99872}">
      <dsp:nvSpPr>
        <dsp:cNvPr id="0" name=""/>
        <dsp:cNvSpPr/>
      </dsp:nvSpPr>
      <dsp:spPr>
        <a:xfrm>
          <a:off x="4198848" y="1968413"/>
          <a:ext cx="1514521" cy="98443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Counseling sulle modalità di somministrazione e conservazione</a:t>
          </a:r>
          <a:r>
            <a:rPr lang="it-IT" sz="1100" kern="1200" dirty="0">
              <a:latin typeface="Calibri Light" panose="020F0302020204030204"/>
            </a:rPr>
            <a:t> del farmaco</a:t>
          </a:r>
          <a:endParaRPr lang="en-US" sz="1100" kern="1200" dirty="0"/>
        </a:p>
      </dsp:txBody>
      <dsp:txXfrm>
        <a:off x="4246904" y="2016469"/>
        <a:ext cx="1418409" cy="888327"/>
      </dsp:txXfrm>
    </dsp:sp>
    <dsp:sp modelId="{FC2BA0AB-788B-4F81-B5CB-12CED8EE3BD4}">
      <dsp:nvSpPr>
        <dsp:cNvPr id="0" name=""/>
        <dsp:cNvSpPr/>
      </dsp:nvSpPr>
      <dsp:spPr>
        <a:xfrm>
          <a:off x="2507870" y="492621"/>
          <a:ext cx="2624014" cy="2624014"/>
        </a:xfrm>
        <a:custGeom>
          <a:avLst/>
          <a:gdLst/>
          <a:ahLst/>
          <a:cxnLst/>
          <a:rect l="0" t="0" r="0" b="0"/>
          <a:pathLst>
            <a:path>
              <a:moveTo>
                <a:pt x="1714106" y="2560878"/>
              </a:moveTo>
              <a:arcTo wR="1312007" hR="1312007" stAng="4329178" swAng="2141643"/>
            </a:path>
          </a:pathLst>
        </a:custGeom>
        <a:noFill/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78F0DD-2030-4FBA-BCEC-1924459C20BC}">
      <dsp:nvSpPr>
        <dsp:cNvPr id="0" name=""/>
        <dsp:cNvSpPr/>
      </dsp:nvSpPr>
      <dsp:spPr>
        <a:xfrm>
          <a:off x="1926385" y="1968413"/>
          <a:ext cx="1514521" cy="98443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Individuazione di eventuali reazioni avverse al farmaco (ADR)</a:t>
          </a:r>
          <a:endParaRPr lang="en-US" sz="1100" kern="1200" dirty="0"/>
        </a:p>
      </dsp:txBody>
      <dsp:txXfrm>
        <a:off x="1974441" y="2016469"/>
        <a:ext cx="1418409" cy="888327"/>
      </dsp:txXfrm>
    </dsp:sp>
    <dsp:sp modelId="{5D68B955-9132-4B72-BCBF-494EA61039E8}">
      <dsp:nvSpPr>
        <dsp:cNvPr id="0" name=""/>
        <dsp:cNvSpPr/>
      </dsp:nvSpPr>
      <dsp:spPr>
        <a:xfrm>
          <a:off x="2507870" y="492621"/>
          <a:ext cx="2624014" cy="2624014"/>
        </a:xfrm>
        <a:custGeom>
          <a:avLst/>
          <a:gdLst/>
          <a:ahLst/>
          <a:cxnLst/>
          <a:rect l="0" t="0" r="0" b="0"/>
          <a:pathLst>
            <a:path>
              <a:moveTo>
                <a:pt x="4260" y="1206358"/>
              </a:moveTo>
              <a:arcTo wR="1312007" hR="1312007" stAng="11077122" swAng="2300348"/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137EF-9B30-437E-A92D-EE75054ADF5E}" type="datetimeFigureOut">
              <a:rPr lang="it-IT" smtClean="0"/>
              <a:t>20/10/2023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E19A3-45AB-4129-B23F-BA7474F85F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25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8652C-8C87-4D4B-AB00-C34F5CF716A3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906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7ae687167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7ae687167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666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7ae687167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7ae687167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26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7ae687167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7ae687167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40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7ae687167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7ae687167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9721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7ae687167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7ae687167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513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7ae687167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7ae687167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824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7ae687167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7ae687167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393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7ae687167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7ae687167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283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83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234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540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0275" y="715533"/>
            <a:ext cx="77235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0275" y="1536633"/>
            <a:ext cx="7723500" cy="4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it-IT" smtClean="0"/>
              <a:pPr algn="l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43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93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77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649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23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58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02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5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66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E63DE-75AE-4EA1-A055-DDD33D3E1158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D8270-C73D-4CD0-9E80-7C88EFDFEF2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6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gione.veneto.it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gione.veneto.it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59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58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1C819D-5CB3-F9E1-C17D-B4EFE3174E32}"/>
              </a:ext>
            </a:extLst>
          </p:cNvPr>
          <p:cNvSpPr txBox="1">
            <a:spLocks/>
          </p:cNvSpPr>
          <p:nvPr/>
        </p:nvSpPr>
        <p:spPr>
          <a:xfrm>
            <a:off x="1226373" y="1542940"/>
            <a:ext cx="6691254" cy="174108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Strategie e sinergie per la gestione dei farmaci biologici nel paziente cronico: l'integrazione delle competenze tra Medico e Farmacista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  <a:cs typeface="Calibri Light" panose="020F0302020204030204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FE8C336-C8F8-5867-D548-AA3910ADC80D}"/>
              </a:ext>
            </a:extLst>
          </p:cNvPr>
          <p:cNvSpPr txBox="1">
            <a:spLocks/>
          </p:cNvSpPr>
          <p:nvPr/>
        </p:nvSpPr>
        <p:spPr>
          <a:xfrm>
            <a:off x="3287326" y="3531990"/>
            <a:ext cx="2569348" cy="34522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i="1" dirty="0">
                <a:solidFill>
                  <a:srgbClr val="000000"/>
                </a:solidFill>
                <a:latin typeface="Calibri Light"/>
                <a:cs typeface="Calibri Light"/>
              </a:rPr>
              <a:t>Verona, 20/10/2023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42E8D11-5A47-0B50-4982-431CAA042C2C}"/>
              </a:ext>
            </a:extLst>
          </p:cNvPr>
          <p:cNvSpPr txBox="1">
            <a:spLocks/>
          </p:cNvSpPr>
          <p:nvPr/>
        </p:nvSpPr>
        <p:spPr>
          <a:xfrm>
            <a:off x="517718" y="4920718"/>
            <a:ext cx="3838223" cy="931378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accent1"/>
                </a:solidFill>
                <a:cs typeface="Calibri"/>
              </a:rPr>
              <a:t>Roberto Tessari</a:t>
            </a:r>
          </a:p>
          <a:p>
            <a:r>
              <a:rPr lang="en-US" sz="1500" b="1" dirty="0" err="1">
                <a:solidFill>
                  <a:schemeClr val="accent1"/>
                </a:solidFill>
                <a:cs typeface="Calibri"/>
              </a:rPr>
              <a:t>Farmacia</a:t>
            </a:r>
            <a:r>
              <a:rPr lang="en-US" sz="1500" b="1" dirty="0">
                <a:solidFill>
                  <a:schemeClr val="accent1"/>
                </a:solidFill>
                <a:cs typeface="Calibri"/>
              </a:rPr>
              <a:t> </a:t>
            </a:r>
            <a:r>
              <a:rPr lang="en-US" sz="1500" b="1" dirty="0" err="1">
                <a:solidFill>
                  <a:schemeClr val="accent1"/>
                </a:solidFill>
                <a:cs typeface="Calibri"/>
              </a:rPr>
              <a:t>Ospedaliera</a:t>
            </a:r>
            <a:endParaRPr lang="en-US" sz="1500" b="1" dirty="0">
              <a:solidFill>
                <a:schemeClr val="accent1"/>
              </a:solidFill>
              <a:cs typeface="Calibri"/>
            </a:endParaRPr>
          </a:p>
          <a:p>
            <a:r>
              <a:rPr lang="en-US" sz="1500" b="1" dirty="0">
                <a:solidFill>
                  <a:schemeClr val="accent1"/>
                </a:solidFill>
                <a:cs typeface="Calibri"/>
              </a:rPr>
              <a:t>IRCCS </a:t>
            </a:r>
            <a:r>
              <a:rPr lang="en-US" sz="1500" b="1" dirty="0" err="1">
                <a:solidFill>
                  <a:schemeClr val="accent1"/>
                </a:solidFill>
                <a:cs typeface="Calibri"/>
              </a:rPr>
              <a:t>Sacro</a:t>
            </a:r>
            <a:r>
              <a:rPr lang="en-US" sz="1500" b="1" dirty="0">
                <a:solidFill>
                  <a:schemeClr val="accent1"/>
                </a:solidFill>
                <a:cs typeface="Calibri"/>
              </a:rPr>
              <a:t> </a:t>
            </a:r>
            <a:r>
              <a:rPr lang="en-US" sz="1500" b="1" dirty="0" err="1">
                <a:solidFill>
                  <a:schemeClr val="accent1"/>
                </a:solidFill>
                <a:cs typeface="Calibri"/>
              </a:rPr>
              <a:t>Cuore</a:t>
            </a:r>
            <a:r>
              <a:rPr lang="en-US" sz="1500" b="1" dirty="0">
                <a:solidFill>
                  <a:schemeClr val="accent1"/>
                </a:solidFill>
                <a:cs typeface="Calibri"/>
              </a:rPr>
              <a:t> Don Calabria (</a:t>
            </a:r>
            <a:r>
              <a:rPr lang="en-US" sz="1500" b="1" dirty="0" err="1">
                <a:solidFill>
                  <a:schemeClr val="accent1"/>
                </a:solidFill>
                <a:cs typeface="Calibri"/>
              </a:rPr>
              <a:t>Negrar</a:t>
            </a:r>
            <a:r>
              <a:rPr lang="en-US" sz="1500" b="1" dirty="0">
                <a:solidFill>
                  <a:schemeClr val="accent1"/>
                </a:solidFill>
                <a:cs typeface="Calibri"/>
              </a:rPr>
              <a:t> VR)</a:t>
            </a:r>
          </a:p>
        </p:txBody>
      </p:sp>
      <p:pic>
        <p:nvPicPr>
          <p:cNvPr id="22" name="Picture 26" descr="Immagine che contiene Carattere, schermata, Elementi grafici, testo&#10;&#10;Descrizione generata automaticamente">
            <a:extLst>
              <a:ext uri="{FF2B5EF4-FFF2-40B4-BE49-F238E27FC236}">
                <a16:creationId xmlns:a16="http://schemas.microsoft.com/office/drawing/2014/main" id="{A6EE8694-0921-BF29-F749-0B31150F54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632" y="81659"/>
            <a:ext cx="1465718" cy="924245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49070761-DE45-4D17-3AD3-83B70A5F3ED8}"/>
              </a:ext>
            </a:extLst>
          </p:cNvPr>
          <p:cNvSpPr txBox="1">
            <a:spLocks/>
          </p:cNvSpPr>
          <p:nvPr/>
        </p:nvSpPr>
        <p:spPr>
          <a:xfrm>
            <a:off x="4788060" y="4920718"/>
            <a:ext cx="3838223" cy="931378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accent1"/>
                </a:solidFill>
                <a:cs typeface="Calibri"/>
              </a:rPr>
              <a:t>Angela Variola</a:t>
            </a:r>
          </a:p>
          <a:p>
            <a:r>
              <a:rPr lang="en-US" sz="1500" b="1" dirty="0">
                <a:solidFill>
                  <a:schemeClr val="accent1"/>
                </a:solidFill>
                <a:cs typeface="Calibri"/>
              </a:rPr>
              <a:t>IBD Unit</a:t>
            </a:r>
          </a:p>
          <a:p>
            <a:r>
              <a:rPr lang="en-US" sz="1500" b="1" dirty="0">
                <a:solidFill>
                  <a:schemeClr val="accent1"/>
                </a:solidFill>
                <a:cs typeface="Calibri"/>
              </a:rPr>
              <a:t>IRCCS </a:t>
            </a:r>
            <a:r>
              <a:rPr lang="en-US" sz="1500" b="1" dirty="0" err="1">
                <a:solidFill>
                  <a:schemeClr val="accent1"/>
                </a:solidFill>
                <a:cs typeface="Calibri"/>
              </a:rPr>
              <a:t>Sacro</a:t>
            </a:r>
            <a:r>
              <a:rPr lang="en-US" sz="1500" b="1" dirty="0">
                <a:solidFill>
                  <a:schemeClr val="accent1"/>
                </a:solidFill>
                <a:cs typeface="Calibri"/>
              </a:rPr>
              <a:t> </a:t>
            </a:r>
            <a:r>
              <a:rPr lang="en-US" sz="1500" b="1" dirty="0" err="1">
                <a:solidFill>
                  <a:schemeClr val="accent1"/>
                </a:solidFill>
                <a:cs typeface="Calibri"/>
              </a:rPr>
              <a:t>Cuore</a:t>
            </a:r>
            <a:r>
              <a:rPr lang="en-US" sz="1500" b="1" dirty="0">
                <a:solidFill>
                  <a:schemeClr val="accent1"/>
                </a:solidFill>
                <a:cs typeface="Calibri"/>
              </a:rPr>
              <a:t> Don Calabria (</a:t>
            </a:r>
            <a:r>
              <a:rPr lang="en-US" sz="1500" b="1" dirty="0" err="1">
                <a:solidFill>
                  <a:schemeClr val="accent1"/>
                </a:solidFill>
                <a:cs typeface="Calibri"/>
              </a:rPr>
              <a:t>Negrar</a:t>
            </a:r>
            <a:r>
              <a:rPr lang="en-US" sz="1500" b="1" dirty="0">
                <a:solidFill>
                  <a:schemeClr val="accent1"/>
                </a:solidFill>
                <a:cs typeface="Calibri"/>
              </a:rPr>
              <a:t> VR)</a:t>
            </a:r>
          </a:p>
        </p:txBody>
      </p:sp>
    </p:spTree>
    <p:extLst>
      <p:ext uri="{BB962C8B-B14F-4D97-AF65-F5344CB8AC3E}">
        <p14:creationId xmlns:p14="http://schemas.microsoft.com/office/powerpoint/2010/main" val="3426366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5124CA-9711-055B-27DA-81E8B4051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13" y="273156"/>
            <a:ext cx="1304699" cy="982381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MDT</a:t>
            </a:r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3D379A4A-22F0-4DA6-A899-570D19E09BBB}"/>
              </a:ext>
            </a:extLst>
          </p:cNvPr>
          <p:cNvGrpSpPr/>
          <p:nvPr/>
        </p:nvGrpSpPr>
        <p:grpSpPr>
          <a:xfrm>
            <a:off x="1403764" y="963324"/>
            <a:ext cx="5754273" cy="4543237"/>
            <a:chOff x="1371803" y="1309463"/>
            <a:chExt cx="6210506" cy="4739483"/>
          </a:xfrm>
        </p:grpSpPr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94881957-A08A-1198-7FE9-457A38FC655A}"/>
                </a:ext>
              </a:extLst>
            </p:cNvPr>
            <p:cNvSpPr/>
            <p:nvPr/>
          </p:nvSpPr>
          <p:spPr>
            <a:xfrm>
              <a:off x="2280367" y="1547569"/>
              <a:ext cx="4641782" cy="4098727"/>
            </a:xfrm>
            <a:prstGeom prst="ellipse">
              <a:avLst/>
            </a:prstGeom>
            <a:no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4A87717F-71A6-43B3-8AF8-3A37D7E1A93F}"/>
                </a:ext>
              </a:extLst>
            </p:cNvPr>
            <p:cNvGrpSpPr/>
            <p:nvPr/>
          </p:nvGrpSpPr>
          <p:grpSpPr>
            <a:xfrm>
              <a:off x="3544263" y="2881946"/>
              <a:ext cx="2058003" cy="1448634"/>
              <a:chOff x="3600249" y="2881946"/>
              <a:chExt cx="2058003" cy="1448634"/>
            </a:xfrm>
          </p:grpSpPr>
          <p:sp>
            <p:nvSpPr>
              <p:cNvPr id="4" name="Ovale 3">
                <a:extLst>
                  <a:ext uri="{FF2B5EF4-FFF2-40B4-BE49-F238E27FC236}">
                    <a16:creationId xmlns:a16="http://schemas.microsoft.com/office/drawing/2014/main" id="{53E28094-3FB7-887B-71FF-57883B4A31ED}"/>
                  </a:ext>
                </a:extLst>
              </p:cNvPr>
              <p:cNvSpPr/>
              <p:nvPr/>
            </p:nvSpPr>
            <p:spPr>
              <a:xfrm>
                <a:off x="3600249" y="2881946"/>
                <a:ext cx="2058003" cy="1448634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C91850C-0AF5-E8EF-A6FB-036394C4F404}"/>
                  </a:ext>
                </a:extLst>
              </p:cNvPr>
              <p:cNvSpPr txBox="1"/>
              <p:nvPr/>
            </p:nvSpPr>
            <p:spPr>
              <a:xfrm>
                <a:off x="3905845" y="3429000"/>
                <a:ext cx="1528919" cy="35317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b="1" dirty="0"/>
                  <a:t>Paziente</a:t>
                </a:r>
              </a:p>
            </p:txBody>
          </p:sp>
        </p:grpSp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F88DB6F4-7259-47C1-96F3-116876B09380}"/>
                </a:ext>
              </a:extLst>
            </p:cNvPr>
            <p:cNvGrpSpPr/>
            <p:nvPr/>
          </p:nvGrpSpPr>
          <p:grpSpPr>
            <a:xfrm>
              <a:off x="6339890" y="4453645"/>
              <a:ext cx="1164517" cy="584966"/>
              <a:chOff x="6522461" y="4273388"/>
              <a:chExt cx="1164517" cy="584966"/>
            </a:xfrm>
          </p:grpSpPr>
          <p:sp>
            <p:nvSpPr>
              <p:cNvPr id="6" name="Ovale 5">
                <a:extLst>
                  <a:ext uri="{FF2B5EF4-FFF2-40B4-BE49-F238E27FC236}">
                    <a16:creationId xmlns:a16="http://schemas.microsoft.com/office/drawing/2014/main" id="{D23750A2-D344-B52A-0B71-587C7E32B600}"/>
                  </a:ext>
                </a:extLst>
              </p:cNvPr>
              <p:cNvSpPr/>
              <p:nvPr/>
            </p:nvSpPr>
            <p:spPr>
              <a:xfrm>
                <a:off x="6522461" y="4273388"/>
                <a:ext cx="1164517" cy="584966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A0F0043-1C69-8C39-96FB-FD11EAF8C74F}"/>
                  </a:ext>
                </a:extLst>
              </p:cNvPr>
              <p:cNvSpPr txBox="1"/>
              <p:nvPr/>
            </p:nvSpPr>
            <p:spPr>
              <a:xfrm>
                <a:off x="6568121" y="4393779"/>
                <a:ext cx="1110519" cy="28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endoscopista</a:t>
                </a:r>
              </a:p>
            </p:txBody>
          </p:sp>
        </p:grp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3031640E-A74E-4272-8F7C-99790BDA846D}"/>
                </a:ext>
              </a:extLst>
            </p:cNvPr>
            <p:cNvGrpSpPr/>
            <p:nvPr/>
          </p:nvGrpSpPr>
          <p:grpSpPr>
            <a:xfrm>
              <a:off x="2717271" y="1614298"/>
              <a:ext cx="1118937" cy="642487"/>
              <a:chOff x="2603631" y="1914826"/>
              <a:chExt cx="1118937" cy="642487"/>
            </a:xfrm>
          </p:grpSpPr>
          <p:sp>
            <p:nvSpPr>
              <p:cNvPr id="8" name="Ovale 7">
                <a:extLst>
                  <a:ext uri="{FF2B5EF4-FFF2-40B4-BE49-F238E27FC236}">
                    <a16:creationId xmlns:a16="http://schemas.microsoft.com/office/drawing/2014/main" id="{5F4F35DC-93B1-78D9-55A1-3B8811717908}"/>
                  </a:ext>
                </a:extLst>
              </p:cNvPr>
              <p:cNvSpPr/>
              <p:nvPr/>
            </p:nvSpPr>
            <p:spPr>
              <a:xfrm>
                <a:off x="2603631" y="1914826"/>
                <a:ext cx="1118937" cy="642487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37B5331-BA37-5D2F-E1AE-3C0C29F9D307}"/>
                  </a:ext>
                </a:extLst>
              </p:cNvPr>
              <p:cNvSpPr txBox="1"/>
              <p:nvPr/>
            </p:nvSpPr>
            <p:spPr>
              <a:xfrm>
                <a:off x="2760043" y="1975633"/>
                <a:ext cx="822960" cy="481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gastro IBD</a:t>
                </a:r>
              </a:p>
            </p:txBody>
          </p:sp>
        </p:grp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3FF92646-45BC-4256-BC3B-56451B65CE75}"/>
                </a:ext>
              </a:extLst>
            </p:cNvPr>
            <p:cNvGrpSpPr/>
            <p:nvPr/>
          </p:nvGrpSpPr>
          <p:grpSpPr>
            <a:xfrm>
              <a:off x="4085457" y="1309463"/>
              <a:ext cx="1118937" cy="642487"/>
              <a:chOff x="4156918" y="1402281"/>
              <a:chExt cx="1118937" cy="642487"/>
            </a:xfrm>
          </p:grpSpPr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D5452ABF-F985-4ECB-D9EA-98C8273056EC}"/>
                  </a:ext>
                </a:extLst>
              </p:cNvPr>
              <p:cNvSpPr/>
              <p:nvPr/>
            </p:nvSpPr>
            <p:spPr>
              <a:xfrm>
                <a:off x="4156918" y="1402281"/>
                <a:ext cx="1118937" cy="642487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5ACD020-4F16-9215-A8DB-7FD5A800BA82}"/>
                  </a:ext>
                </a:extLst>
              </p:cNvPr>
              <p:cNvSpPr txBox="1"/>
              <p:nvPr/>
            </p:nvSpPr>
            <p:spPr>
              <a:xfrm>
                <a:off x="4304906" y="1489997"/>
                <a:ext cx="822960" cy="481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chirurgo IBD</a:t>
                </a:r>
              </a:p>
            </p:txBody>
          </p:sp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61123713-39BC-4A92-BADE-3062E46CA13B}"/>
                </a:ext>
              </a:extLst>
            </p:cNvPr>
            <p:cNvGrpSpPr/>
            <p:nvPr/>
          </p:nvGrpSpPr>
          <p:grpSpPr>
            <a:xfrm>
              <a:off x="1786688" y="2429674"/>
              <a:ext cx="1118937" cy="642487"/>
              <a:chOff x="1621855" y="2721159"/>
              <a:chExt cx="1118937" cy="642487"/>
            </a:xfrm>
          </p:grpSpPr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56B21E1A-C4A5-C049-4C42-46AA61D21438}"/>
                  </a:ext>
                </a:extLst>
              </p:cNvPr>
              <p:cNvSpPr/>
              <p:nvPr/>
            </p:nvSpPr>
            <p:spPr>
              <a:xfrm>
                <a:off x="1621855" y="2721159"/>
                <a:ext cx="1118937" cy="642487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CC2E7C1-01B4-C92C-3A5E-C9E79A92F6A6}"/>
                  </a:ext>
                </a:extLst>
              </p:cNvPr>
              <p:cNvSpPr txBox="1"/>
              <p:nvPr/>
            </p:nvSpPr>
            <p:spPr>
              <a:xfrm>
                <a:off x="1770440" y="2773779"/>
                <a:ext cx="822960" cy="481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IBD nurse</a:t>
                </a:r>
              </a:p>
            </p:txBody>
          </p:sp>
        </p:grpSp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21CA1F08-8C29-4763-A690-653B15C01109}"/>
                </a:ext>
              </a:extLst>
            </p:cNvPr>
            <p:cNvGrpSpPr/>
            <p:nvPr/>
          </p:nvGrpSpPr>
          <p:grpSpPr>
            <a:xfrm>
              <a:off x="5388871" y="1730236"/>
              <a:ext cx="1118937" cy="642487"/>
              <a:chOff x="5404589" y="1936478"/>
              <a:chExt cx="1118937" cy="642487"/>
            </a:xfrm>
          </p:grpSpPr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64C68ABB-42BC-61BF-5BA5-4FE88F4D2D0C}"/>
                  </a:ext>
                </a:extLst>
              </p:cNvPr>
              <p:cNvSpPr/>
              <p:nvPr/>
            </p:nvSpPr>
            <p:spPr>
              <a:xfrm>
                <a:off x="5404589" y="1936478"/>
                <a:ext cx="1118937" cy="642487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D232128-D487-0E0B-9346-38B52B800774}"/>
                  </a:ext>
                </a:extLst>
              </p:cNvPr>
              <p:cNvSpPr txBox="1"/>
              <p:nvPr/>
            </p:nvSpPr>
            <p:spPr>
              <a:xfrm>
                <a:off x="5500548" y="2091228"/>
                <a:ext cx="945682" cy="28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radiologo</a:t>
                </a:r>
              </a:p>
            </p:txBody>
          </p:sp>
        </p:grp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92751B58-1ED2-4390-8BCE-1592203F8C25}"/>
                </a:ext>
              </a:extLst>
            </p:cNvPr>
            <p:cNvGrpSpPr/>
            <p:nvPr/>
          </p:nvGrpSpPr>
          <p:grpSpPr>
            <a:xfrm>
              <a:off x="6463372" y="3462472"/>
              <a:ext cx="1118937" cy="642487"/>
              <a:chOff x="6689556" y="3536080"/>
              <a:chExt cx="1118937" cy="642487"/>
            </a:xfrm>
          </p:grpSpPr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FBC422B7-4987-6932-792A-5FE366B5DEB1}"/>
                  </a:ext>
                </a:extLst>
              </p:cNvPr>
              <p:cNvSpPr/>
              <p:nvPr/>
            </p:nvSpPr>
            <p:spPr>
              <a:xfrm>
                <a:off x="6689556" y="3536080"/>
                <a:ext cx="1118937" cy="642487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12C2E1F-0153-1BDE-3056-63F5B1A5D361}"/>
                  </a:ext>
                </a:extLst>
              </p:cNvPr>
              <p:cNvSpPr txBox="1"/>
              <p:nvPr/>
            </p:nvSpPr>
            <p:spPr>
              <a:xfrm>
                <a:off x="6739487" y="3718823"/>
                <a:ext cx="1019075" cy="28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psicologo</a:t>
                </a:r>
              </a:p>
            </p:txBody>
          </p:sp>
        </p:grpSp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D3DDC346-1394-4F1C-A25C-E5B0DDE9E274}"/>
                </a:ext>
              </a:extLst>
            </p:cNvPr>
            <p:cNvGrpSpPr/>
            <p:nvPr/>
          </p:nvGrpSpPr>
          <p:grpSpPr>
            <a:xfrm>
              <a:off x="5403524" y="5092660"/>
              <a:ext cx="1118937" cy="642487"/>
              <a:chOff x="5591073" y="4959790"/>
              <a:chExt cx="1118937" cy="642487"/>
            </a:xfrm>
          </p:grpSpPr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ACCE57C8-C9CF-C7E5-CB4B-5A35C4062973}"/>
                  </a:ext>
                </a:extLst>
              </p:cNvPr>
              <p:cNvSpPr/>
              <p:nvPr/>
            </p:nvSpPr>
            <p:spPr>
              <a:xfrm>
                <a:off x="5591073" y="4959790"/>
                <a:ext cx="1118937" cy="642487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1E8B343-D994-E169-00A6-E80EE1075395}"/>
                  </a:ext>
                </a:extLst>
              </p:cNvPr>
              <p:cNvSpPr txBox="1"/>
              <p:nvPr/>
            </p:nvSpPr>
            <p:spPr>
              <a:xfrm>
                <a:off x="5641004" y="5142533"/>
                <a:ext cx="1019075" cy="28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patologo</a:t>
                </a:r>
              </a:p>
            </p:txBody>
          </p:sp>
        </p:grpSp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F39BAC30-7018-47CD-A1A2-315B3AE0F925}"/>
                </a:ext>
              </a:extLst>
            </p:cNvPr>
            <p:cNvGrpSpPr/>
            <p:nvPr/>
          </p:nvGrpSpPr>
          <p:grpSpPr>
            <a:xfrm>
              <a:off x="6150230" y="2530554"/>
              <a:ext cx="1131544" cy="642487"/>
              <a:chOff x="6327407" y="2633348"/>
              <a:chExt cx="1131544" cy="642487"/>
            </a:xfrm>
          </p:grpSpPr>
          <p:sp>
            <p:nvSpPr>
              <p:cNvPr id="20" name="Ovale 19">
                <a:extLst>
                  <a:ext uri="{FF2B5EF4-FFF2-40B4-BE49-F238E27FC236}">
                    <a16:creationId xmlns:a16="http://schemas.microsoft.com/office/drawing/2014/main" id="{5F57C475-374E-AFA2-DCB9-E39647572817}"/>
                  </a:ext>
                </a:extLst>
              </p:cNvPr>
              <p:cNvSpPr/>
              <p:nvPr/>
            </p:nvSpPr>
            <p:spPr>
              <a:xfrm>
                <a:off x="6327407" y="2633348"/>
                <a:ext cx="1118937" cy="642487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2437D509-A092-464A-8D00-B225DA9FCE36}"/>
                  </a:ext>
                </a:extLst>
              </p:cNvPr>
              <p:cNvSpPr txBox="1"/>
              <p:nvPr/>
            </p:nvSpPr>
            <p:spPr>
              <a:xfrm>
                <a:off x="6340014" y="2788098"/>
                <a:ext cx="1118937" cy="28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nutrizionista</a:t>
                </a:r>
              </a:p>
            </p:txBody>
          </p:sp>
        </p:grp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CBDBE276-4A6E-4102-827B-26A2CC0B7913}"/>
                </a:ext>
              </a:extLst>
            </p:cNvPr>
            <p:cNvGrpSpPr/>
            <p:nvPr/>
          </p:nvGrpSpPr>
          <p:grpSpPr>
            <a:xfrm>
              <a:off x="1371803" y="3382144"/>
              <a:ext cx="1244667" cy="642487"/>
              <a:chOff x="1397182" y="3656397"/>
              <a:chExt cx="1244667" cy="642487"/>
            </a:xfrm>
          </p:grpSpPr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EEACC97F-C446-F28B-6CC6-42B29C2B39DE}"/>
                  </a:ext>
                </a:extLst>
              </p:cNvPr>
              <p:cNvSpPr/>
              <p:nvPr/>
            </p:nvSpPr>
            <p:spPr>
              <a:xfrm>
                <a:off x="1441385" y="3656397"/>
                <a:ext cx="1118937" cy="642487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C495404-44F4-3AFA-95B8-3F21906FB608}"/>
                  </a:ext>
                </a:extLst>
              </p:cNvPr>
              <p:cNvSpPr txBox="1"/>
              <p:nvPr/>
            </p:nvSpPr>
            <p:spPr>
              <a:xfrm>
                <a:off x="1397182" y="3811147"/>
                <a:ext cx="1244667" cy="28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reumatologo</a:t>
                </a:r>
              </a:p>
            </p:txBody>
          </p:sp>
        </p:grp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69800BA3-3A07-47E9-A73B-E1808F091945}"/>
                </a:ext>
              </a:extLst>
            </p:cNvPr>
            <p:cNvGrpSpPr/>
            <p:nvPr/>
          </p:nvGrpSpPr>
          <p:grpSpPr>
            <a:xfrm>
              <a:off x="1801164" y="4307391"/>
              <a:ext cx="1244667" cy="642487"/>
              <a:chOff x="1844744" y="4365659"/>
              <a:chExt cx="1244667" cy="642487"/>
            </a:xfrm>
          </p:grpSpPr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12B27CDA-D205-CA8A-9986-5B0720534DE4}"/>
                  </a:ext>
                </a:extLst>
              </p:cNvPr>
              <p:cNvSpPr/>
              <p:nvPr/>
            </p:nvSpPr>
            <p:spPr>
              <a:xfrm>
                <a:off x="1907609" y="4365659"/>
                <a:ext cx="1118937" cy="642487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A40C199A-2373-6270-16AC-3A2CFD5DA5D4}"/>
                  </a:ext>
                </a:extLst>
              </p:cNvPr>
              <p:cNvSpPr txBox="1"/>
              <p:nvPr/>
            </p:nvSpPr>
            <p:spPr>
              <a:xfrm>
                <a:off x="1844744" y="4520409"/>
                <a:ext cx="1244667" cy="28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dermatologo</a:t>
                </a:r>
              </a:p>
            </p:txBody>
          </p:sp>
        </p:grp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B4A3F428-50F7-4379-8329-952F22090176}"/>
                </a:ext>
              </a:extLst>
            </p:cNvPr>
            <p:cNvGrpSpPr/>
            <p:nvPr/>
          </p:nvGrpSpPr>
          <p:grpSpPr>
            <a:xfrm>
              <a:off x="2709576" y="5076143"/>
              <a:ext cx="1244667" cy="642487"/>
              <a:chOff x="2758243" y="5067238"/>
              <a:chExt cx="1244667" cy="642487"/>
            </a:xfrm>
          </p:grpSpPr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4FD739F1-04FD-6F7B-F65C-A3698B1B57FF}"/>
                  </a:ext>
                </a:extLst>
              </p:cNvPr>
              <p:cNvSpPr/>
              <p:nvPr/>
            </p:nvSpPr>
            <p:spPr>
              <a:xfrm>
                <a:off x="2788921" y="5067238"/>
                <a:ext cx="1118937" cy="642487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D009498B-108D-E4B6-B1A8-CE22AA63B763}"/>
                  </a:ext>
                </a:extLst>
              </p:cNvPr>
              <p:cNvSpPr txBox="1"/>
              <p:nvPr/>
            </p:nvSpPr>
            <p:spPr>
              <a:xfrm>
                <a:off x="2758243" y="5222319"/>
                <a:ext cx="1244667" cy="28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oftalmologo</a:t>
                </a:r>
              </a:p>
            </p:txBody>
          </p:sp>
        </p:grpSp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EDF79C69-DAD8-459A-8606-EDAA7C7601C3}"/>
                </a:ext>
              </a:extLst>
            </p:cNvPr>
            <p:cNvGrpSpPr/>
            <p:nvPr/>
          </p:nvGrpSpPr>
          <p:grpSpPr>
            <a:xfrm>
              <a:off x="3982818" y="5406459"/>
              <a:ext cx="1244667" cy="642487"/>
              <a:chOff x="4150612" y="5375223"/>
              <a:chExt cx="1244667" cy="642487"/>
            </a:xfrm>
          </p:grpSpPr>
          <p:sp>
            <p:nvSpPr>
              <p:cNvPr id="3" name="Ovale 2">
                <a:extLst>
                  <a:ext uri="{FF2B5EF4-FFF2-40B4-BE49-F238E27FC236}">
                    <a16:creationId xmlns:a16="http://schemas.microsoft.com/office/drawing/2014/main" id="{376F6167-D720-183A-A55D-F6392C4ED244}"/>
                  </a:ext>
                </a:extLst>
              </p:cNvPr>
              <p:cNvSpPr/>
              <p:nvPr/>
            </p:nvSpPr>
            <p:spPr>
              <a:xfrm>
                <a:off x="4194815" y="5375223"/>
                <a:ext cx="1118937" cy="642487"/>
              </a:xfrm>
              <a:prstGeom prst="ellipse">
                <a:avLst/>
              </a:prstGeom>
              <a:noFill/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FD319320-6A7F-5E4B-337A-2D36544AD1E4}"/>
                  </a:ext>
                </a:extLst>
              </p:cNvPr>
              <p:cNvSpPr txBox="1"/>
              <p:nvPr/>
            </p:nvSpPr>
            <p:spPr>
              <a:xfrm>
                <a:off x="4150612" y="5529973"/>
                <a:ext cx="1244667" cy="28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/>
                  <a:t>farmacista</a:t>
                </a:r>
              </a:p>
            </p:txBody>
          </p:sp>
        </p:grpSp>
      </p:grpSp>
      <p:pic>
        <p:nvPicPr>
          <p:cNvPr id="43" name="Immagine 42">
            <a:extLst>
              <a:ext uri="{FF2B5EF4-FFF2-40B4-BE49-F238E27FC236}">
                <a16:creationId xmlns:a16="http://schemas.microsoft.com/office/drawing/2014/main" id="{A3AAEA42-D72A-4FEA-9D39-3CE66F4D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781" y="351789"/>
            <a:ext cx="907091" cy="1199542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25D98936-E4F0-4A92-AA0B-BB006407A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41" y="1574424"/>
            <a:ext cx="1244667" cy="982381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21D147D5-B44A-49C7-A217-EC13E057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064" y="5316018"/>
            <a:ext cx="1594264" cy="995869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C3229FBF-9EE0-4327-ABCA-F1184E833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13" y="3663368"/>
            <a:ext cx="883134" cy="1375651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46CCB6EA-F10B-4E14-B1A4-0E72F23FD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6403" y="156677"/>
            <a:ext cx="1472866" cy="853247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37A3CA59-8C62-4A9A-98BA-C7FF6C6DE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6881" y="2493144"/>
            <a:ext cx="912145" cy="1495422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CEDAB4A0-53D9-4C3B-93F8-F769E4703D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74" b="15790"/>
          <a:stretch/>
        </p:blipFill>
        <p:spPr>
          <a:xfrm>
            <a:off x="1938851" y="5348831"/>
            <a:ext cx="1891359" cy="11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21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200A455-75E3-5BF0-788A-8B2E209D2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76" t="20307" r="24794" b="37773"/>
          <a:stretch/>
        </p:blipFill>
        <p:spPr>
          <a:xfrm>
            <a:off x="119543" y="2379307"/>
            <a:ext cx="2973065" cy="1858166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3322C82F-4970-4654-89BC-E6B09D1E0CC8}"/>
              </a:ext>
            </a:extLst>
          </p:cNvPr>
          <p:cNvGrpSpPr/>
          <p:nvPr/>
        </p:nvGrpSpPr>
        <p:grpSpPr>
          <a:xfrm>
            <a:off x="3295662" y="840597"/>
            <a:ext cx="4540055" cy="5094978"/>
            <a:chOff x="2885115" y="866129"/>
            <a:chExt cx="4540055" cy="509497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221CFDFC-1EBA-788C-EE14-33C4C40B6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908" t="18910" r="25000" b="7922"/>
            <a:stretch/>
          </p:blipFill>
          <p:spPr>
            <a:xfrm>
              <a:off x="2913990" y="866129"/>
              <a:ext cx="4511180" cy="5094978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5708093-4AE4-7BA1-CF7A-83BA49B10E13}"/>
                </a:ext>
              </a:extLst>
            </p:cNvPr>
            <p:cNvSpPr/>
            <p:nvPr/>
          </p:nvSpPr>
          <p:spPr>
            <a:xfrm>
              <a:off x="2885115" y="3287923"/>
              <a:ext cx="4449336" cy="194912"/>
            </a:xfrm>
            <a:prstGeom prst="rect">
              <a:avLst/>
            </a:prstGeom>
            <a:noFill/>
            <a:ln w="28575">
              <a:solidFill>
                <a:srgbClr val="0033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</p:spTree>
    <p:extLst>
      <p:ext uri="{BB962C8B-B14F-4D97-AF65-F5344CB8AC3E}">
        <p14:creationId xmlns:p14="http://schemas.microsoft.com/office/powerpoint/2010/main" val="2778262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200A455-75E3-5BF0-788A-8B2E209D2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76" t="20307" r="24794" b="37773"/>
          <a:stretch/>
        </p:blipFill>
        <p:spPr>
          <a:xfrm>
            <a:off x="212848" y="2565918"/>
            <a:ext cx="3182071" cy="198879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195DA0-C891-11C8-C21E-94601FF5C2E4}"/>
              </a:ext>
            </a:extLst>
          </p:cNvPr>
          <p:cNvSpPr txBox="1"/>
          <p:nvPr/>
        </p:nvSpPr>
        <p:spPr>
          <a:xfrm>
            <a:off x="3668944" y="2314766"/>
            <a:ext cx="5192228" cy="1477328"/>
          </a:xfrm>
          <a:prstGeom prst="rect">
            <a:avLst/>
          </a:prstGeom>
          <a:noFill/>
          <a:ln w="28575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…at least one pharmacist/pharmacologist/health care professional educated in pharmacology who can advise on the </a:t>
            </a:r>
            <a:r>
              <a:rPr lang="en-US" dirty="0">
                <a:solidFill>
                  <a:srgbClr val="FF0000"/>
                </a:solidFill>
              </a:rPr>
              <a:t>correct use of medications </a:t>
            </a:r>
            <a:r>
              <a:rPr lang="en-US" dirty="0"/>
              <a:t>[dosage, interactions, drug stability, etc.], will add value and excellence to </a:t>
            </a:r>
            <a:r>
              <a:rPr lang="en-US" dirty="0">
                <a:solidFill>
                  <a:srgbClr val="FF0000"/>
                </a:solidFill>
              </a:rPr>
              <a:t>the quality of care</a:t>
            </a:r>
          </a:p>
        </p:txBody>
      </p:sp>
    </p:spTree>
    <p:extLst>
      <p:ext uri="{BB962C8B-B14F-4D97-AF65-F5344CB8AC3E}">
        <p14:creationId xmlns:p14="http://schemas.microsoft.com/office/powerpoint/2010/main" val="2427439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B2E91D-7B8A-C633-5D74-E4C13EF1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006" y="2762576"/>
            <a:ext cx="5557988" cy="994172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Qual è il ruolo del farmacista nella nostra IBD Unit?</a:t>
            </a:r>
          </a:p>
        </p:txBody>
      </p:sp>
    </p:spTree>
    <p:extLst>
      <p:ext uri="{BB962C8B-B14F-4D97-AF65-F5344CB8AC3E}">
        <p14:creationId xmlns:p14="http://schemas.microsoft.com/office/powerpoint/2010/main" val="1564762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1892FE-1164-683B-A0E1-29DB0B2C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Caso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clinico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8" name="TextBox 2">
            <a:extLst>
              <a:ext uri="{FF2B5EF4-FFF2-40B4-BE49-F238E27FC236}">
                <a16:creationId xmlns:a16="http://schemas.microsoft.com/office/drawing/2014/main" id="{5544E3C2-2374-EA35-1F1B-2B7189F39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2210184"/>
              </p:ext>
            </p:extLst>
          </p:nvPr>
        </p:nvGraphicFramePr>
        <p:xfrm>
          <a:off x="721956" y="2364891"/>
          <a:ext cx="7886700" cy="2961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3638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217019" y="1821826"/>
            <a:ext cx="1719650" cy="2294925"/>
            <a:chOff x="606850" y="737975"/>
            <a:chExt cx="1719650" cy="2294925"/>
          </a:xfrm>
        </p:grpSpPr>
        <p:sp>
          <p:nvSpPr>
            <p:cNvPr id="118" name="Google Shape;118;p16"/>
            <p:cNvSpPr/>
            <p:nvPr/>
          </p:nvSpPr>
          <p:spPr>
            <a:xfrm>
              <a:off x="1912750" y="1382375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6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1192125" y="2443825"/>
              <a:ext cx="1134375" cy="589075"/>
            </a:xfrm>
            <a:custGeom>
              <a:avLst/>
              <a:gdLst/>
              <a:ahLst/>
              <a:cxnLst/>
              <a:rect l="l" t="t" r="r" b="b"/>
              <a:pathLst>
                <a:path w="45375" h="23563" extrusionOk="0">
                  <a:moveTo>
                    <a:pt x="0" y="0"/>
                  </a:moveTo>
                  <a:lnTo>
                    <a:pt x="0" y="23563"/>
                  </a:lnTo>
                  <a:lnTo>
                    <a:pt x="33599" y="23563"/>
                  </a:lnTo>
                  <a:cubicBezTo>
                    <a:pt x="40100" y="23563"/>
                    <a:pt x="45375" y="18288"/>
                    <a:pt x="45375" y="11788"/>
                  </a:cubicBezTo>
                  <a:cubicBezTo>
                    <a:pt x="45375" y="5275"/>
                    <a:pt x="40100" y="0"/>
                    <a:pt x="33599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2015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" name="Google Shape;122;p16"/>
            <p:cNvSpPr txBox="1"/>
            <p:nvPr/>
          </p:nvSpPr>
          <p:spPr>
            <a:xfrm>
              <a:off x="606850" y="1323058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Intolleranza a mesalazina</a:t>
              </a:r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627306" y="737975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Azatiopirina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100 mg/die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+ </a:t>
              </a:r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deltacortene + 5ASA</a:t>
              </a:r>
              <a:endParaRPr lang="en-US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2F68FC-F073-3DA5-AAFD-3010A6B20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399" y="1199558"/>
            <a:ext cx="2743876" cy="622268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Modalità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di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prescrizione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9FF7BF-E10A-4336-9D5F-2DAAEB547D3B}"/>
              </a:ext>
            </a:extLst>
          </p:cNvPr>
          <p:cNvSpPr txBox="1">
            <a:spLocks/>
          </p:cNvSpPr>
          <p:nvPr/>
        </p:nvSpPr>
        <p:spPr>
          <a:xfrm>
            <a:off x="2557136" y="3596019"/>
            <a:ext cx="3010662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pPr algn="ctr"/>
            <a:r>
              <a:rPr lang="en-US" sz="2100" b="1" kern="0" dirty="0" err="1">
                <a:solidFill>
                  <a:schemeClr val="accent1">
                    <a:lumMod val="50000"/>
                  </a:schemeClr>
                </a:solidFill>
                <a:latin typeface="Calibri Light" pitchFamily="34" charset="0"/>
                <a:cs typeface="Calibri Light"/>
              </a:rPr>
              <a:t>Modalità</a:t>
            </a:r>
            <a:r>
              <a:rPr lang="en-US" sz="2100" b="1" kern="0" dirty="0">
                <a:solidFill>
                  <a:schemeClr val="accent1">
                    <a:lumMod val="50000"/>
                  </a:schemeClr>
                </a:solidFill>
                <a:latin typeface="Calibri Light" pitchFamily="34" charset="0"/>
                <a:cs typeface="Calibri Light"/>
              </a:rPr>
              <a:t> di </a:t>
            </a:r>
            <a:r>
              <a:rPr lang="en-US" sz="2100" b="1" kern="0" dirty="0" err="1">
                <a:solidFill>
                  <a:schemeClr val="accent1">
                    <a:lumMod val="50000"/>
                  </a:schemeClr>
                </a:solidFill>
                <a:latin typeface="Calibri Light" pitchFamily="34" charset="0"/>
                <a:cs typeface="Calibri Light"/>
              </a:rPr>
              <a:t>distribuzione</a:t>
            </a:r>
            <a:endParaRPr lang="en-US" sz="2100" b="1" kern="0" dirty="0">
              <a:solidFill>
                <a:schemeClr val="accent1">
                  <a:lumMod val="50000"/>
                </a:schemeClr>
              </a:solidFill>
              <a:latin typeface="Calibri Light" pitchFamily="34" charset="0"/>
              <a:cs typeface="Calibri Ligh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255F48-7799-AEFD-85B7-E4CEA78791D8}"/>
              </a:ext>
            </a:extLst>
          </p:cNvPr>
          <p:cNvSpPr txBox="1"/>
          <p:nvPr/>
        </p:nvSpPr>
        <p:spPr>
          <a:xfrm>
            <a:off x="2925917" y="2338168"/>
            <a:ext cx="3713098" cy="682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350" dirty="0" err="1"/>
              <a:t>Azatioprina</a:t>
            </a:r>
            <a:r>
              <a:rPr lang="it-IT" sz="1350" dirty="0"/>
              <a:t> </a:t>
            </a:r>
            <a:r>
              <a:rPr lang="it-IT" sz="1350" dirty="0">
                <a:sym typeface="Wingdings" panose="05000000000000000000" pitchFamily="2" charset="2"/>
              </a:rPr>
              <a:t> fascia A – Ricetta non ripetibile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350" dirty="0" err="1">
                <a:sym typeface="Wingdings" panose="05000000000000000000" pitchFamily="2" charset="2"/>
              </a:rPr>
              <a:t>Deltacortene</a:t>
            </a:r>
            <a:r>
              <a:rPr lang="it-IT" sz="1350" dirty="0">
                <a:sym typeface="Wingdings" panose="05000000000000000000" pitchFamily="2" charset="2"/>
              </a:rPr>
              <a:t>  fascia A – Ricetta ripetibile</a:t>
            </a:r>
            <a:endParaRPr lang="it-IT" sz="135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EBE269-68C6-C865-5126-346CA96BD583}"/>
              </a:ext>
            </a:extLst>
          </p:cNvPr>
          <p:cNvSpPr txBox="1"/>
          <p:nvPr/>
        </p:nvSpPr>
        <p:spPr>
          <a:xfrm>
            <a:off x="2645261" y="4426957"/>
            <a:ext cx="37033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1350" dirty="0"/>
              <a:t> Reperibile in farmacia aperta al pubblico </a:t>
            </a:r>
          </a:p>
        </p:txBody>
      </p:sp>
      <p:sp>
        <p:nvSpPr>
          <p:cNvPr id="6" name="Parentesi graffa chiusa 5">
            <a:extLst>
              <a:ext uri="{FF2B5EF4-FFF2-40B4-BE49-F238E27FC236}">
                <a16:creationId xmlns:a16="http://schemas.microsoft.com/office/drawing/2014/main" id="{1B4A5097-7D47-99B3-1042-F65C786919A2}"/>
              </a:ext>
            </a:extLst>
          </p:cNvPr>
          <p:cNvSpPr/>
          <p:nvPr/>
        </p:nvSpPr>
        <p:spPr>
          <a:xfrm>
            <a:off x="6575116" y="2274649"/>
            <a:ext cx="302821" cy="888028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EE100E4-E1A3-0A9D-09F5-DE8B523D6BB8}"/>
              </a:ext>
            </a:extLst>
          </p:cNvPr>
          <p:cNvSpPr/>
          <p:nvPr/>
        </p:nvSpPr>
        <p:spPr>
          <a:xfrm flipV="1">
            <a:off x="6654068" y="4368643"/>
            <a:ext cx="38100" cy="3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81BED26-D554-D464-7BB0-4489EF1AB4CC}"/>
              </a:ext>
            </a:extLst>
          </p:cNvPr>
          <p:cNvSpPr/>
          <p:nvPr/>
        </p:nvSpPr>
        <p:spPr>
          <a:xfrm>
            <a:off x="7366525" y="4546501"/>
            <a:ext cx="371475" cy="62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2A2F60D-0700-7CE1-040F-5BFCC26E770B}"/>
              </a:ext>
            </a:extLst>
          </p:cNvPr>
          <p:cNvSpPr/>
          <p:nvPr/>
        </p:nvSpPr>
        <p:spPr>
          <a:xfrm>
            <a:off x="6646924" y="4026235"/>
            <a:ext cx="185738" cy="62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066FED5-7347-31FE-05C7-9AE62E1049B8}"/>
              </a:ext>
            </a:extLst>
          </p:cNvPr>
          <p:cNvGrpSpPr/>
          <p:nvPr/>
        </p:nvGrpSpPr>
        <p:grpSpPr>
          <a:xfrm>
            <a:off x="6223608" y="3525736"/>
            <a:ext cx="2604667" cy="1920491"/>
            <a:chOff x="8298143" y="3557981"/>
            <a:chExt cx="3472889" cy="2560655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966AC4F4-931B-5F47-59DC-B91139A7F803}"/>
                </a:ext>
              </a:extLst>
            </p:cNvPr>
            <p:cNvGrpSpPr/>
            <p:nvPr/>
          </p:nvGrpSpPr>
          <p:grpSpPr>
            <a:xfrm>
              <a:off x="8298143" y="3557981"/>
              <a:ext cx="3472889" cy="2560655"/>
              <a:chOff x="8298143" y="3557981"/>
              <a:chExt cx="3472889" cy="2560655"/>
            </a:xfrm>
          </p:grpSpPr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BA01E836-15E6-B135-FF68-659FC6A41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298143" y="3557981"/>
                <a:ext cx="3472889" cy="2560655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</p:pic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ED97F27C-B0FD-D4FE-B1FC-19754296B94A}"/>
                  </a:ext>
                </a:extLst>
              </p:cNvPr>
              <p:cNvSpPr/>
              <p:nvPr/>
            </p:nvSpPr>
            <p:spPr>
              <a:xfrm>
                <a:off x="8473919" y="4690777"/>
                <a:ext cx="2645184" cy="2556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</p:grp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058BBA3-F8A0-1562-10FB-224855BAFFAB}"/>
                </a:ext>
              </a:extLst>
            </p:cNvPr>
            <p:cNvSpPr txBox="1"/>
            <p:nvPr/>
          </p:nvSpPr>
          <p:spPr>
            <a:xfrm>
              <a:off x="8680862" y="3882801"/>
              <a:ext cx="61553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75" dirty="0"/>
                <a:t>VENETO</a:t>
              </a:r>
            </a:p>
          </p:txBody>
        </p:sp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5D5FAD50-C2F4-0B57-6A93-3B17E825DDEE}"/>
              </a:ext>
            </a:extLst>
          </p:cNvPr>
          <p:cNvSpPr/>
          <p:nvPr/>
        </p:nvSpPr>
        <p:spPr>
          <a:xfrm flipV="1">
            <a:off x="6934200" y="4447224"/>
            <a:ext cx="38100" cy="3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B1CD2AD-E5AB-5610-9C13-6FAD8F4D989F}"/>
              </a:ext>
            </a:extLst>
          </p:cNvPr>
          <p:cNvSpPr/>
          <p:nvPr/>
        </p:nvSpPr>
        <p:spPr>
          <a:xfrm>
            <a:off x="7169797" y="4359691"/>
            <a:ext cx="71438" cy="34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A6DEF9AC-C789-E6F2-F32D-1712DC4BA247}"/>
              </a:ext>
            </a:extLst>
          </p:cNvPr>
          <p:cNvSpPr/>
          <p:nvPr/>
        </p:nvSpPr>
        <p:spPr>
          <a:xfrm>
            <a:off x="6972665" y="2192274"/>
            <a:ext cx="1638365" cy="10565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CODICE ESENZIONE PER PATOLOGIA</a:t>
            </a:r>
            <a:r>
              <a:rPr lang="it-IT" sz="12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009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1C6CFFF-CCAA-FDF9-C2D7-CB227EF2732F}"/>
              </a:ext>
            </a:extLst>
          </p:cNvPr>
          <p:cNvSpPr txBox="1"/>
          <p:nvPr/>
        </p:nvSpPr>
        <p:spPr>
          <a:xfrm>
            <a:off x="715799" y="5059512"/>
            <a:ext cx="4912052" cy="78483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it-IT" sz="1350" dirty="0"/>
              <a:t>Intolleranza a </a:t>
            </a:r>
            <a:r>
              <a:rPr lang="it-IT" sz="1350" dirty="0" err="1"/>
              <a:t>mesalazina</a:t>
            </a:r>
            <a:r>
              <a:rPr lang="it-IT" sz="1350" dirty="0"/>
              <a:t> (pancreatite asintomatica)</a:t>
            </a:r>
          </a:p>
          <a:p>
            <a:endParaRPr lang="it-IT" sz="1350" dirty="0"/>
          </a:p>
          <a:p>
            <a:r>
              <a:rPr lang="it-IT" sz="1350" dirty="0">
                <a:sym typeface="Wingdings" panose="05000000000000000000" pitchFamily="2" charset="2"/>
              </a:rPr>
              <a:t>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FARMACOVIGILANZA</a:t>
            </a:r>
            <a:endParaRPr lang="it-IT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4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870821-6B05-C291-618A-B50665233A53}"/>
              </a:ext>
            </a:extLst>
          </p:cNvPr>
          <p:cNvSpPr txBox="1"/>
          <p:nvPr/>
        </p:nvSpPr>
        <p:spPr>
          <a:xfrm>
            <a:off x="1741616" y="2385315"/>
            <a:ext cx="4155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1.FARMACOVIGILANZA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E24CA77-53CE-4925-AA45-2082E39C1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5" t="18089" r="9255" b="47456"/>
          <a:stretch/>
        </p:blipFill>
        <p:spPr>
          <a:xfrm>
            <a:off x="1741616" y="3359999"/>
            <a:ext cx="3921230" cy="11045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FAFB827-029D-4D34-827A-49BC9F54D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318" y="916051"/>
            <a:ext cx="1871634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0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42393" y="1305563"/>
            <a:ext cx="1719650" cy="2294925"/>
            <a:chOff x="606850" y="737975"/>
            <a:chExt cx="1719650" cy="2294925"/>
          </a:xfrm>
        </p:grpSpPr>
        <p:sp>
          <p:nvSpPr>
            <p:cNvPr id="118" name="Google Shape;118;p16"/>
            <p:cNvSpPr/>
            <p:nvPr/>
          </p:nvSpPr>
          <p:spPr>
            <a:xfrm>
              <a:off x="1912750" y="1382375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6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1192125" y="2443825"/>
              <a:ext cx="1134375" cy="589075"/>
            </a:xfrm>
            <a:custGeom>
              <a:avLst/>
              <a:gdLst/>
              <a:ahLst/>
              <a:cxnLst/>
              <a:rect l="l" t="t" r="r" b="b"/>
              <a:pathLst>
                <a:path w="45375" h="23563" extrusionOk="0">
                  <a:moveTo>
                    <a:pt x="0" y="0"/>
                  </a:moveTo>
                  <a:lnTo>
                    <a:pt x="0" y="23563"/>
                  </a:lnTo>
                  <a:lnTo>
                    <a:pt x="33599" y="23563"/>
                  </a:lnTo>
                  <a:cubicBezTo>
                    <a:pt x="40100" y="23563"/>
                    <a:pt x="45375" y="18288"/>
                    <a:pt x="45375" y="11788"/>
                  </a:cubicBezTo>
                  <a:cubicBezTo>
                    <a:pt x="45375" y="5275"/>
                    <a:pt x="40100" y="0"/>
                    <a:pt x="33599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2015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" name="Google Shape;122;p16"/>
            <p:cNvSpPr txBox="1"/>
            <p:nvPr/>
          </p:nvSpPr>
          <p:spPr>
            <a:xfrm>
              <a:off x="606850" y="1323058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Intolleranza a mesalazina</a:t>
              </a:r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627306" y="737975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Azatiopirina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100 mg/die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+ </a:t>
              </a:r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deltacortene</a:t>
              </a:r>
              <a:endParaRPr lang="en-US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</p:txBody>
        </p:sp>
      </p:grpSp>
      <p:grpSp>
        <p:nvGrpSpPr>
          <p:cNvPr id="139" name="Google Shape;139;p16"/>
          <p:cNvGrpSpPr/>
          <p:nvPr/>
        </p:nvGrpSpPr>
        <p:grpSpPr>
          <a:xfrm>
            <a:off x="1069731" y="3011412"/>
            <a:ext cx="1881162" cy="1740767"/>
            <a:chOff x="1634188" y="2443825"/>
            <a:chExt cx="1881162" cy="1740766"/>
          </a:xfrm>
        </p:grpSpPr>
        <p:sp>
          <p:nvSpPr>
            <p:cNvPr id="140" name="Google Shape;140;p16"/>
            <p:cNvSpPr/>
            <p:nvPr/>
          </p:nvSpPr>
          <p:spPr>
            <a:xfrm>
              <a:off x="3035500" y="2993300"/>
              <a:ext cx="230100" cy="112010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7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2275275" y="2443825"/>
              <a:ext cx="1240075" cy="589075"/>
            </a:xfrm>
            <a:custGeom>
              <a:avLst/>
              <a:gdLst/>
              <a:ahLst/>
              <a:cxnLst/>
              <a:rect l="l" t="t" r="r" b="b"/>
              <a:pathLst>
                <a:path w="49603" h="23563" extrusionOk="0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2019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4" name="Google Shape;144;p16"/>
            <p:cNvSpPr txBox="1"/>
            <p:nvPr/>
          </p:nvSpPr>
          <p:spPr>
            <a:xfrm>
              <a:off x="1634188" y="3649691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</a:rPr>
                <a:t>Sospeso dopo 5 infusioni per failure</a:t>
              </a:r>
              <a:endParaRPr lang="en-US" sz="1350" dirty="0">
                <a:cs typeface="Arial"/>
              </a:endParaRPr>
            </a:p>
          </p:txBody>
        </p:sp>
        <p:sp>
          <p:nvSpPr>
            <p:cNvPr id="145" name="Google Shape;145;p16"/>
            <p:cNvSpPr txBox="1"/>
            <p:nvPr/>
          </p:nvSpPr>
          <p:spPr>
            <a:xfrm>
              <a:off x="1634188" y="3343088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Infliximab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5 mg/kg q8w</a:t>
              </a: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A595F563-3FA2-B92E-7FCF-246EE6AFA7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6162" y="4748049"/>
            <a:ext cx="1335088" cy="89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13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42393" y="1305563"/>
            <a:ext cx="1719650" cy="2294925"/>
            <a:chOff x="606850" y="737975"/>
            <a:chExt cx="1719650" cy="2294925"/>
          </a:xfrm>
        </p:grpSpPr>
        <p:sp>
          <p:nvSpPr>
            <p:cNvPr id="118" name="Google Shape;118;p16"/>
            <p:cNvSpPr/>
            <p:nvPr/>
          </p:nvSpPr>
          <p:spPr>
            <a:xfrm>
              <a:off x="1912750" y="1382375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6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1192125" y="2443825"/>
              <a:ext cx="1134375" cy="589075"/>
            </a:xfrm>
            <a:custGeom>
              <a:avLst/>
              <a:gdLst/>
              <a:ahLst/>
              <a:cxnLst/>
              <a:rect l="l" t="t" r="r" b="b"/>
              <a:pathLst>
                <a:path w="45375" h="23563" extrusionOk="0">
                  <a:moveTo>
                    <a:pt x="0" y="0"/>
                  </a:moveTo>
                  <a:lnTo>
                    <a:pt x="0" y="23563"/>
                  </a:lnTo>
                  <a:lnTo>
                    <a:pt x="33599" y="23563"/>
                  </a:lnTo>
                  <a:cubicBezTo>
                    <a:pt x="40100" y="23563"/>
                    <a:pt x="45375" y="18288"/>
                    <a:pt x="45375" y="11788"/>
                  </a:cubicBezTo>
                  <a:cubicBezTo>
                    <a:pt x="45375" y="5275"/>
                    <a:pt x="40100" y="0"/>
                    <a:pt x="33599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2015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" name="Google Shape;122;p16"/>
            <p:cNvSpPr txBox="1"/>
            <p:nvPr/>
          </p:nvSpPr>
          <p:spPr>
            <a:xfrm>
              <a:off x="606850" y="1323058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Intolleranza a mesalazina</a:t>
              </a:r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627306" y="737975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Azatiopirina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100 mg/die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+ </a:t>
              </a:r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deltacortene</a:t>
              </a:r>
              <a:endParaRPr lang="en-US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</p:txBody>
        </p:sp>
      </p:grpSp>
      <p:grpSp>
        <p:nvGrpSpPr>
          <p:cNvPr id="139" name="Google Shape;139;p16"/>
          <p:cNvGrpSpPr/>
          <p:nvPr/>
        </p:nvGrpSpPr>
        <p:grpSpPr>
          <a:xfrm>
            <a:off x="1069731" y="3011412"/>
            <a:ext cx="1881162" cy="1740767"/>
            <a:chOff x="1634188" y="2443825"/>
            <a:chExt cx="1881162" cy="1740766"/>
          </a:xfrm>
        </p:grpSpPr>
        <p:sp>
          <p:nvSpPr>
            <p:cNvPr id="140" name="Google Shape;140;p16"/>
            <p:cNvSpPr/>
            <p:nvPr/>
          </p:nvSpPr>
          <p:spPr>
            <a:xfrm>
              <a:off x="3035500" y="2993300"/>
              <a:ext cx="230100" cy="112010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7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2275275" y="2443825"/>
              <a:ext cx="1240075" cy="589075"/>
            </a:xfrm>
            <a:custGeom>
              <a:avLst/>
              <a:gdLst/>
              <a:ahLst/>
              <a:cxnLst/>
              <a:rect l="l" t="t" r="r" b="b"/>
              <a:pathLst>
                <a:path w="49603" h="23563" extrusionOk="0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2019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4" name="Google Shape;144;p16"/>
            <p:cNvSpPr txBox="1"/>
            <p:nvPr/>
          </p:nvSpPr>
          <p:spPr>
            <a:xfrm>
              <a:off x="1634188" y="3649691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</a:rPr>
                <a:t>Sospeso dopo 5 infusioni per failure</a:t>
              </a:r>
              <a:endParaRPr lang="en-US" sz="1350" dirty="0">
                <a:cs typeface="Arial"/>
              </a:endParaRPr>
            </a:p>
          </p:txBody>
        </p:sp>
        <p:sp>
          <p:nvSpPr>
            <p:cNvPr id="145" name="Google Shape;145;p16"/>
            <p:cNvSpPr txBox="1"/>
            <p:nvPr/>
          </p:nvSpPr>
          <p:spPr>
            <a:xfrm>
              <a:off x="1634188" y="3343088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Infliximab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5 mg/kg q8w</a:t>
              </a: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A595F563-3FA2-B92E-7FCF-246EE6AFA7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6162" y="4748049"/>
            <a:ext cx="1335088" cy="893978"/>
          </a:xfrm>
          <a:prstGeom prst="rect">
            <a:avLst/>
          </a:prstGeom>
        </p:spPr>
      </p:pic>
      <p:grpSp>
        <p:nvGrpSpPr>
          <p:cNvPr id="2" name="Google Shape;124;p16">
            <a:extLst>
              <a:ext uri="{FF2B5EF4-FFF2-40B4-BE49-F238E27FC236}">
                <a16:creationId xmlns:a16="http://schemas.microsoft.com/office/drawing/2014/main" id="{115B0C31-7CC3-378C-ADD5-0EDE9D01264A}"/>
              </a:ext>
            </a:extLst>
          </p:cNvPr>
          <p:cNvGrpSpPr/>
          <p:nvPr/>
        </p:nvGrpSpPr>
        <p:grpSpPr>
          <a:xfrm>
            <a:off x="2324406" y="1241250"/>
            <a:ext cx="1799327" cy="2356780"/>
            <a:chOff x="7187523" y="279246"/>
            <a:chExt cx="1799327" cy="2356779"/>
          </a:xfrm>
        </p:grpSpPr>
        <p:sp>
          <p:nvSpPr>
            <p:cNvPr id="3" name="Google Shape;125;p16">
              <a:extLst>
                <a:ext uri="{FF2B5EF4-FFF2-40B4-BE49-F238E27FC236}">
                  <a16:creationId xmlns:a16="http://schemas.microsoft.com/office/drawing/2014/main" id="{81CCB147-4143-7A5D-27E9-4022D222DBF3}"/>
                </a:ext>
              </a:extLst>
            </p:cNvPr>
            <p:cNvSpPr/>
            <p:nvPr/>
          </p:nvSpPr>
          <p:spPr>
            <a:xfrm>
              <a:off x="8545075" y="970073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7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4" name="Google Shape;126;p16">
              <a:extLst>
                <a:ext uri="{FF2B5EF4-FFF2-40B4-BE49-F238E27FC236}">
                  <a16:creationId xmlns:a16="http://schemas.microsoft.com/office/drawing/2014/main" id="{EC66907F-A425-ACF7-A47F-9EB1F75E6203}"/>
                </a:ext>
              </a:extLst>
            </p:cNvPr>
            <p:cNvSpPr/>
            <p:nvPr/>
          </p:nvSpPr>
          <p:spPr>
            <a:xfrm>
              <a:off x="7746800" y="2046950"/>
              <a:ext cx="1240050" cy="589075"/>
            </a:xfrm>
            <a:custGeom>
              <a:avLst/>
              <a:gdLst/>
              <a:ahLst/>
              <a:cxnLst/>
              <a:rect l="l" t="t" r="r" b="b"/>
              <a:pathLst>
                <a:path w="49602" h="23563" extrusionOk="0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20 –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21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5" name="Google Shape;130;p16">
              <a:extLst>
                <a:ext uri="{FF2B5EF4-FFF2-40B4-BE49-F238E27FC236}">
                  <a16:creationId xmlns:a16="http://schemas.microsoft.com/office/drawing/2014/main" id="{24B3C179-740D-A1CE-26CC-CFE072DF4C2A}"/>
                </a:ext>
              </a:extLst>
            </p:cNvPr>
            <p:cNvSpPr txBox="1"/>
            <p:nvPr/>
          </p:nvSpPr>
          <p:spPr>
            <a:xfrm>
              <a:off x="7195462" y="661192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Google Shape;131;p16">
              <a:extLst>
                <a:ext uri="{FF2B5EF4-FFF2-40B4-BE49-F238E27FC236}">
                  <a16:creationId xmlns:a16="http://schemas.microsoft.com/office/drawing/2014/main" id="{60C661C6-6B0A-3FBE-9706-22994756C187}"/>
                </a:ext>
              </a:extLst>
            </p:cNvPr>
            <p:cNvSpPr txBox="1"/>
            <p:nvPr/>
          </p:nvSpPr>
          <p:spPr>
            <a:xfrm>
              <a:off x="7187523" y="279246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Vedolizumab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300 mg q8w,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poi q4w</a:t>
              </a:r>
            </a:p>
          </p:txBody>
        </p:sp>
      </p:grpSp>
      <p:sp>
        <p:nvSpPr>
          <p:cNvPr id="8" name="Google Shape;144;p16">
            <a:extLst>
              <a:ext uri="{FF2B5EF4-FFF2-40B4-BE49-F238E27FC236}">
                <a16:creationId xmlns:a16="http://schemas.microsoft.com/office/drawing/2014/main" id="{1B5D97D4-098B-D052-AD97-258ADC313D40}"/>
              </a:ext>
            </a:extLst>
          </p:cNvPr>
          <p:cNvSpPr txBox="1"/>
          <p:nvPr/>
        </p:nvSpPr>
        <p:spPr>
          <a:xfrm>
            <a:off x="1910431" y="1931866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082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BDB42A-593C-4F19-8587-F51EAA1FE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720" y="1397881"/>
            <a:ext cx="2855214" cy="62226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Modalità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prescrizione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473BA8-FAEE-41A9-AEAC-B58BBE930882}"/>
              </a:ext>
            </a:extLst>
          </p:cNvPr>
          <p:cNvSpPr txBox="1">
            <a:spLocks/>
          </p:cNvSpPr>
          <p:nvPr/>
        </p:nvSpPr>
        <p:spPr>
          <a:xfrm>
            <a:off x="2805536" y="3709307"/>
            <a:ext cx="3010662" cy="622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pPr algn="ctr"/>
            <a:r>
              <a:rPr lang="en-US" sz="2100" b="1" kern="0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Modalità</a:t>
            </a:r>
            <a:r>
              <a:rPr lang="en-US" sz="2100" b="1" kern="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sz="2100" b="1" kern="0" dirty="0" err="1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distribuzione</a:t>
            </a:r>
            <a:endParaRPr lang="en-US" sz="2100" b="1" kern="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59A021-FC26-4768-9FCB-984B375A2FA6}"/>
              </a:ext>
            </a:extLst>
          </p:cNvPr>
          <p:cNvSpPr txBox="1"/>
          <p:nvPr/>
        </p:nvSpPr>
        <p:spPr>
          <a:xfrm>
            <a:off x="2803410" y="2109167"/>
            <a:ext cx="3010661" cy="123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1350" dirty="0">
                <a:sym typeface="Wingdings" panose="05000000000000000000" pitchFamily="2" charset="2"/>
              </a:rPr>
              <a:t>Infliximab  fascia  H   RRL</a:t>
            </a:r>
          </a:p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1350" dirty="0" err="1">
                <a:sym typeface="Wingdings" panose="05000000000000000000" pitchFamily="2" charset="2"/>
              </a:rPr>
              <a:t>Vedolizumab</a:t>
            </a:r>
            <a:r>
              <a:rPr lang="it-IT" sz="1350" dirty="0">
                <a:sym typeface="Wingdings" panose="05000000000000000000" pitchFamily="2" charset="2"/>
              </a:rPr>
              <a:t>  fascia  H  RRL</a:t>
            </a:r>
          </a:p>
          <a:p>
            <a:pPr marL="214313" indent="-214313">
              <a:lnSpc>
                <a:spcPct val="150000"/>
              </a:lnSpc>
            </a:pPr>
            <a:endParaRPr lang="it-IT" sz="1350" dirty="0"/>
          </a:p>
        </p:txBody>
      </p:sp>
      <p:grpSp>
        <p:nvGrpSpPr>
          <p:cNvPr id="6" name="Google Shape;139;p16">
            <a:extLst>
              <a:ext uri="{FF2B5EF4-FFF2-40B4-BE49-F238E27FC236}">
                <a16:creationId xmlns:a16="http://schemas.microsoft.com/office/drawing/2014/main" id="{DBDCD83B-D061-414A-82B9-B4F22C7BAA23}"/>
              </a:ext>
            </a:extLst>
          </p:cNvPr>
          <p:cNvGrpSpPr/>
          <p:nvPr/>
        </p:nvGrpSpPr>
        <p:grpSpPr>
          <a:xfrm>
            <a:off x="259226" y="1337850"/>
            <a:ext cx="1881162" cy="1740767"/>
            <a:chOff x="1634188" y="2443825"/>
            <a:chExt cx="1881162" cy="1740766"/>
          </a:xfrm>
        </p:grpSpPr>
        <p:sp>
          <p:nvSpPr>
            <p:cNvPr id="8" name="Google Shape;140;p16">
              <a:extLst>
                <a:ext uri="{FF2B5EF4-FFF2-40B4-BE49-F238E27FC236}">
                  <a16:creationId xmlns:a16="http://schemas.microsoft.com/office/drawing/2014/main" id="{36CD9446-9449-4CE8-BE25-25EDE83E3BC1}"/>
                </a:ext>
              </a:extLst>
            </p:cNvPr>
            <p:cNvSpPr/>
            <p:nvPr/>
          </p:nvSpPr>
          <p:spPr>
            <a:xfrm>
              <a:off x="3035500" y="2993300"/>
              <a:ext cx="230100" cy="112010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7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9" name="Google Shape;141;p16">
              <a:extLst>
                <a:ext uri="{FF2B5EF4-FFF2-40B4-BE49-F238E27FC236}">
                  <a16:creationId xmlns:a16="http://schemas.microsoft.com/office/drawing/2014/main" id="{D75821B9-CBCF-45F3-9660-7EF47459BC81}"/>
                </a:ext>
              </a:extLst>
            </p:cNvPr>
            <p:cNvSpPr/>
            <p:nvPr/>
          </p:nvSpPr>
          <p:spPr>
            <a:xfrm>
              <a:off x="2275275" y="2443825"/>
              <a:ext cx="1240075" cy="589075"/>
            </a:xfrm>
            <a:custGeom>
              <a:avLst/>
              <a:gdLst/>
              <a:ahLst/>
              <a:cxnLst/>
              <a:rect l="l" t="t" r="r" b="b"/>
              <a:pathLst>
                <a:path w="49603" h="23563" extrusionOk="0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2019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" name="Google Shape;144;p16">
              <a:extLst>
                <a:ext uri="{FF2B5EF4-FFF2-40B4-BE49-F238E27FC236}">
                  <a16:creationId xmlns:a16="http://schemas.microsoft.com/office/drawing/2014/main" id="{896CA156-46EA-4360-BB95-C4FAC7EF83A9}"/>
                </a:ext>
              </a:extLst>
            </p:cNvPr>
            <p:cNvSpPr txBox="1"/>
            <p:nvPr/>
          </p:nvSpPr>
          <p:spPr>
            <a:xfrm>
              <a:off x="1634188" y="3649691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</a:rPr>
                <a:t>Sospeso dopo 5 infusioni per failure</a:t>
              </a:r>
              <a:endParaRPr lang="en-US" sz="1350" dirty="0">
                <a:cs typeface="Arial"/>
              </a:endParaRPr>
            </a:p>
          </p:txBody>
        </p:sp>
        <p:sp>
          <p:nvSpPr>
            <p:cNvPr id="11" name="Google Shape;145;p16">
              <a:extLst>
                <a:ext uri="{FF2B5EF4-FFF2-40B4-BE49-F238E27FC236}">
                  <a16:creationId xmlns:a16="http://schemas.microsoft.com/office/drawing/2014/main" id="{296CEC3C-EA98-423A-A9FD-F864A4F5889D}"/>
                </a:ext>
              </a:extLst>
            </p:cNvPr>
            <p:cNvSpPr txBox="1"/>
            <p:nvPr/>
          </p:nvSpPr>
          <p:spPr>
            <a:xfrm>
              <a:off x="1634188" y="3274781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Infliximab</a:t>
              </a:r>
            </a:p>
            <a:p>
              <a:pPr algn="r"/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5 mg/kg q8w</a:t>
              </a:r>
            </a:p>
          </p:txBody>
        </p:sp>
      </p:grpSp>
      <p:grpSp>
        <p:nvGrpSpPr>
          <p:cNvPr id="12" name="Google Shape;124;p16">
            <a:extLst>
              <a:ext uri="{FF2B5EF4-FFF2-40B4-BE49-F238E27FC236}">
                <a16:creationId xmlns:a16="http://schemas.microsoft.com/office/drawing/2014/main" id="{9584CD33-9D39-447B-B5E0-A9A4D04788BD}"/>
              </a:ext>
            </a:extLst>
          </p:cNvPr>
          <p:cNvGrpSpPr/>
          <p:nvPr/>
        </p:nvGrpSpPr>
        <p:grpSpPr>
          <a:xfrm>
            <a:off x="259227" y="3198384"/>
            <a:ext cx="1885892" cy="1951367"/>
            <a:chOff x="7100957" y="661192"/>
            <a:chExt cx="1885893" cy="1974833"/>
          </a:xfrm>
        </p:grpSpPr>
        <p:sp>
          <p:nvSpPr>
            <p:cNvPr id="13" name="Google Shape;125;p16">
              <a:extLst>
                <a:ext uri="{FF2B5EF4-FFF2-40B4-BE49-F238E27FC236}">
                  <a16:creationId xmlns:a16="http://schemas.microsoft.com/office/drawing/2014/main" id="{FA82D77A-7058-42D4-9E72-A3648CFEB4B8}"/>
                </a:ext>
              </a:extLst>
            </p:cNvPr>
            <p:cNvSpPr/>
            <p:nvPr/>
          </p:nvSpPr>
          <p:spPr>
            <a:xfrm>
              <a:off x="8545075" y="970073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7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4" name="Google Shape;126;p16">
              <a:extLst>
                <a:ext uri="{FF2B5EF4-FFF2-40B4-BE49-F238E27FC236}">
                  <a16:creationId xmlns:a16="http://schemas.microsoft.com/office/drawing/2014/main" id="{D145046D-A449-4D89-A2C4-B5C8B397884C}"/>
                </a:ext>
              </a:extLst>
            </p:cNvPr>
            <p:cNvSpPr/>
            <p:nvPr/>
          </p:nvSpPr>
          <p:spPr>
            <a:xfrm>
              <a:off x="7746800" y="2046950"/>
              <a:ext cx="1240050" cy="589075"/>
            </a:xfrm>
            <a:custGeom>
              <a:avLst/>
              <a:gdLst/>
              <a:ahLst/>
              <a:cxnLst/>
              <a:rect l="l" t="t" r="r" b="b"/>
              <a:pathLst>
                <a:path w="49602" h="23563" extrusionOk="0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20 –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21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15" name="Google Shape;130;p16">
              <a:extLst>
                <a:ext uri="{FF2B5EF4-FFF2-40B4-BE49-F238E27FC236}">
                  <a16:creationId xmlns:a16="http://schemas.microsoft.com/office/drawing/2014/main" id="{6D4E74AC-9319-4AF7-AAE6-3C2D335F941D}"/>
                </a:ext>
              </a:extLst>
            </p:cNvPr>
            <p:cNvSpPr txBox="1"/>
            <p:nvPr/>
          </p:nvSpPr>
          <p:spPr>
            <a:xfrm>
              <a:off x="7195462" y="661192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6" name="Google Shape;131;p16">
              <a:extLst>
                <a:ext uri="{FF2B5EF4-FFF2-40B4-BE49-F238E27FC236}">
                  <a16:creationId xmlns:a16="http://schemas.microsoft.com/office/drawing/2014/main" id="{0EEDC86E-F810-4652-99AC-D3A2DB07B87F}"/>
                </a:ext>
              </a:extLst>
            </p:cNvPr>
            <p:cNvSpPr txBox="1"/>
            <p:nvPr/>
          </p:nvSpPr>
          <p:spPr>
            <a:xfrm>
              <a:off x="7100957" y="1032679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Vedolizumab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300 mg q8w,</a:t>
              </a:r>
            </a:p>
            <a:p>
              <a:pPr algn="r"/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poi q4w</a:t>
              </a:r>
            </a:p>
          </p:txBody>
        </p:sp>
      </p:grpSp>
      <p:sp>
        <p:nvSpPr>
          <p:cNvPr id="2" name="Parentesi graffa chiusa 1">
            <a:extLst>
              <a:ext uri="{FF2B5EF4-FFF2-40B4-BE49-F238E27FC236}">
                <a16:creationId xmlns:a16="http://schemas.microsoft.com/office/drawing/2014/main" id="{074356A8-AAAE-4D1D-8FF0-3A766B492AE2}"/>
              </a:ext>
            </a:extLst>
          </p:cNvPr>
          <p:cNvSpPr/>
          <p:nvPr/>
        </p:nvSpPr>
        <p:spPr>
          <a:xfrm>
            <a:off x="5778854" y="2183045"/>
            <a:ext cx="230100" cy="965649"/>
          </a:xfrm>
          <a:prstGeom prst="rightBrace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rgbClr val="FF66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BF6BCA9-0F5D-4B8D-A8F4-7C93002C4909}"/>
              </a:ext>
            </a:extLst>
          </p:cNvPr>
          <p:cNvSpPr txBox="1"/>
          <p:nvPr/>
        </p:nvSpPr>
        <p:spPr>
          <a:xfrm>
            <a:off x="259226" y="5878078"/>
            <a:ext cx="267991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88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www.regione.veneto.it</a:t>
            </a:r>
            <a:r>
              <a:rPr lang="it-IT" sz="788" dirty="0">
                <a:latin typeface="Calibri Light" panose="020F0302020204030204" pitchFamily="34" charset="0"/>
                <a:cs typeface="Calibri Light" panose="020F0302020204030204" pitchFamily="34" charset="0"/>
              </a:rPr>
              <a:t>  Decreto regionale nr. 17 del 2023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06ED9E29-4EF8-474D-A223-85FE1DCE6725}"/>
              </a:ext>
            </a:extLst>
          </p:cNvPr>
          <p:cNvSpPr/>
          <p:nvPr/>
        </p:nvSpPr>
        <p:spPr>
          <a:xfrm>
            <a:off x="6147744" y="1857694"/>
            <a:ext cx="2767657" cy="15992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it-IT" sz="135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PIANO TERAPEUTICO REGIONALE SU PSF</a:t>
            </a:r>
          </a:p>
          <a:p>
            <a:pPr algn="ctr"/>
            <a:endParaRPr lang="it-IT" sz="135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83EA20B-39F4-4100-BE56-5A77028BEB50}"/>
              </a:ext>
            </a:extLst>
          </p:cNvPr>
          <p:cNvSpPr txBox="1"/>
          <p:nvPr/>
        </p:nvSpPr>
        <p:spPr>
          <a:xfrm>
            <a:off x="2671360" y="4429821"/>
            <a:ext cx="382811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Distribuzione diretta presso i centri autorizzati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Dispensazione terapia per 60 gg </a:t>
            </a:r>
            <a:r>
              <a:rPr lang="it-IT" sz="1350" dirty="0" err="1"/>
              <a:t>max</a:t>
            </a:r>
            <a:r>
              <a:rPr lang="it-IT" sz="1350" dirty="0"/>
              <a:t> 90 gg</a:t>
            </a:r>
          </a:p>
        </p:txBody>
      </p:sp>
      <p:sp>
        <p:nvSpPr>
          <p:cNvPr id="24" name="Esplosione: 8 punte 23">
            <a:extLst>
              <a:ext uri="{FF2B5EF4-FFF2-40B4-BE49-F238E27FC236}">
                <a16:creationId xmlns:a16="http://schemas.microsoft.com/office/drawing/2014/main" id="{97F4CE84-D08B-46E0-9E3D-CF701659BC75}"/>
              </a:ext>
            </a:extLst>
          </p:cNvPr>
          <p:cNvSpPr/>
          <p:nvPr/>
        </p:nvSpPr>
        <p:spPr>
          <a:xfrm>
            <a:off x="6526902" y="3614167"/>
            <a:ext cx="2463936" cy="2232278"/>
          </a:xfrm>
          <a:prstGeom prst="irregularSeal1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050" b="1" dirty="0">
                <a:solidFill>
                  <a:srgbClr val="C00000"/>
                </a:solidFill>
                <a:latin typeface="Calibri Light" pitchFamily="34" charset="0"/>
              </a:rPr>
              <a:t>MONITORAGGIO APPROPRIATEZZA PRESCRITTIVA E ADERENZA TERAPEUTICA</a:t>
            </a:r>
          </a:p>
        </p:txBody>
      </p:sp>
    </p:spTree>
    <p:extLst>
      <p:ext uri="{BB962C8B-B14F-4D97-AF65-F5344CB8AC3E}">
        <p14:creationId xmlns:p14="http://schemas.microsoft.com/office/powerpoint/2010/main" val="2158782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7B2CF3-2607-71EC-B40A-C9AAC39B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Outline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900999-DB17-CB19-253B-6C0BD3EF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09600"/>
            <a:ext cx="7886700" cy="3380857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Background: le malattie infiammatorie croniche intestinali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Ruolo del Farmacista clinico nell’IBD Unit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Ruolo del farmacista clinico nella nostra IBD Unit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1686845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070D9-8CB1-7A6A-E480-F589C9FB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58" y="656974"/>
            <a:ext cx="7491624" cy="99417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Modalità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di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prescrizione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dei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farmaci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biologici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38D63-514D-809F-027F-E54355ECD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07" y="3300592"/>
            <a:ext cx="4264090" cy="791659"/>
          </a:xfrm>
        </p:spPr>
        <p:txBody>
          <a:bodyPr vert="horz" lIns="68580" tIns="34290" rIns="68580" bIns="34290" rtlCol="0" anchor="t"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650" dirty="0">
                <a:cs typeface="Calibri"/>
              </a:rPr>
              <a:t>Piano </a:t>
            </a:r>
            <a:r>
              <a:rPr lang="en-US" sz="1650" dirty="0" err="1">
                <a:cs typeface="Calibri"/>
              </a:rPr>
              <a:t>terapeutico</a:t>
            </a:r>
            <a:r>
              <a:rPr lang="en-US" sz="1650" dirty="0">
                <a:cs typeface="Calibri"/>
              </a:rPr>
              <a:t> </a:t>
            </a:r>
            <a:r>
              <a:rPr lang="en-US" sz="1650" b="1" dirty="0" err="1">
                <a:solidFill>
                  <a:srgbClr val="7030A0"/>
                </a:solidFill>
                <a:cs typeface="Calibri"/>
              </a:rPr>
              <a:t>regionale</a:t>
            </a:r>
            <a:r>
              <a:rPr lang="en-US" sz="1650" dirty="0">
                <a:cs typeface="Calibri"/>
              </a:rPr>
              <a:t> </a:t>
            </a:r>
            <a:r>
              <a:rPr lang="en-US" sz="1650" dirty="0" err="1">
                <a:cs typeface="Calibri"/>
              </a:rPr>
              <a:t>redatto</a:t>
            </a:r>
            <a:r>
              <a:rPr lang="en-US" sz="1650" dirty="0">
                <a:cs typeface="Calibri"/>
              </a:rPr>
              <a:t> </a:t>
            </a:r>
            <a:r>
              <a:rPr lang="en-US" sz="1650" dirty="0" err="1">
                <a:cs typeface="Calibri"/>
              </a:rPr>
              <a:t>sulla</a:t>
            </a:r>
            <a:r>
              <a:rPr lang="en-US" sz="1650" dirty="0">
                <a:cs typeface="Calibri"/>
              </a:rPr>
              <a:t> </a:t>
            </a:r>
            <a:r>
              <a:rPr lang="en-US" sz="1650" dirty="0" err="1">
                <a:cs typeface="Calibri"/>
              </a:rPr>
              <a:t>Piattaforma</a:t>
            </a:r>
            <a:r>
              <a:rPr lang="en-US" sz="1650" dirty="0">
                <a:cs typeface="Calibri"/>
              </a:rPr>
              <a:t> </a:t>
            </a:r>
            <a:r>
              <a:rPr lang="en-US" sz="1650" dirty="0" err="1">
                <a:cs typeface="Calibri"/>
              </a:rPr>
              <a:t>Regionale</a:t>
            </a:r>
            <a:r>
              <a:rPr lang="en-US" sz="1650" dirty="0">
                <a:cs typeface="Calibri"/>
              </a:rPr>
              <a:t> </a:t>
            </a:r>
            <a:r>
              <a:rPr lang="en-US" sz="1650" dirty="0" err="1">
                <a:cs typeface="Calibri"/>
              </a:rPr>
              <a:t>dei</a:t>
            </a:r>
            <a:r>
              <a:rPr lang="en-US" sz="1650" dirty="0">
                <a:cs typeface="Calibri"/>
              </a:rPr>
              <a:t> Servizi Farmaceutici (</a:t>
            </a:r>
            <a:r>
              <a:rPr lang="en-US" sz="1650" dirty="0">
                <a:solidFill>
                  <a:srgbClr val="C00000"/>
                </a:solidFill>
                <a:cs typeface="Calibri"/>
              </a:rPr>
              <a:t>PSF</a:t>
            </a:r>
            <a:r>
              <a:rPr lang="en-US" sz="1650" dirty="0">
                <a:cs typeface="Calibri"/>
              </a:rPr>
              <a:t>)</a:t>
            </a:r>
            <a:endParaRPr lang="it-IT" dirty="0"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endParaRPr lang="en-US" sz="1650" dirty="0">
              <a:cs typeface="Calibri"/>
            </a:endParaRPr>
          </a:p>
          <a:p>
            <a:pPr algn="ctr">
              <a:lnSpc>
                <a:spcPct val="150000"/>
              </a:lnSpc>
            </a:pPr>
            <a:endParaRPr lang="en-US" sz="1650" dirty="0">
              <a:cs typeface="Calibri"/>
            </a:endParaRPr>
          </a:p>
          <a:p>
            <a:pPr algn="ctr">
              <a:lnSpc>
                <a:spcPct val="150000"/>
              </a:lnSpc>
            </a:pPr>
            <a:endParaRPr lang="en-US" sz="1650" dirty="0">
              <a:cs typeface="Calibri"/>
            </a:endParaRP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92D6B090-6B69-40DB-26F4-CE5BC89F803B}"/>
              </a:ext>
            </a:extLst>
          </p:cNvPr>
          <p:cNvSpPr/>
          <p:nvPr/>
        </p:nvSpPr>
        <p:spPr>
          <a:xfrm>
            <a:off x="2625729" y="4266139"/>
            <a:ext cx="218722" cy="458611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2F548F1-C612-D309-0450-3AD5D10DB029}"/>
              </a:ext>
            </a:extLst>
          </p:cNvPr>
          <p:cNvGrpSpPr/>
          <p:nvPr/>
        </p:nvGrpSpPr>
        <p:grpSpPr>
          <a:xfrm>
            <a:off x="1752279" y="4885757"/>
            <a:ext cx="1997290" cy="707740"/>
            <a:chOff x="1901905" y="4260316"/>
            <a:chExt cx="2445926" cy="677333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A089E0A7-42C3-240B-E780-34A402D87B46}"/>
                </a:ext>
              </a:extLst>
            </p:cNvPr>
            <p:cNvSpPr txBox="1"/>
            <p:nvPr/>
          </p:nvSpPr>
          <p:spPr>
            <a:xfrm>
              <a:off x="2074977" y="4370323"/>
              <a:ext cx="2159941" cy="331373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/>
                <a:t>Validità</a:t>
              </a:r>
              <a:r>
                <a:rPr lang="en-US" b="1" dirty="0"/>
                <a:t> 6 </a:t>
              </a:r>
              <a:r>
                <a:rPr lang="en-US" b="1" dirty="0" err="1"/>
                <a:t>mesi</a:t>
              </a:r>
              <a:endParaRPr lang="it-IT" sz="1500" b="1" dirty="0" err="1">
                <a:cs typeface="Calibri" panose="020F0502020204030204"/>
              </a:endParaRPr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30253548-C8D7-EF45-B390-5E6CD8951682}"/>
                </a:ext>
              </a:extLst>
            </p:cNvPr>
            <p:cNvSpPr/>
            <p:nvPr/>
          </p:nvSpPr>
          <p:spPr>
            <a:xfrm>
              <a:off x="1901905" y="4260316"/>
              <a:ext cx="2445926" cy="677333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37C30B-2B91-24F0-644E-DD3E4C68BCFB}"/>
              </a:ext>
            </a:extLst>
          </p:cNvPr>
          <p:cNvSpPr txBox="1"/>
          <p:nvPr/>
        </p:nvSpPr>
        <p:spPr>
          <a:xfrm>
            <a:off x="5685542" y="3225724"/>
            <a:ext cx="2184863" cy="7605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50" dirty="0">
                <a:cs typeface="Calibri"/>
              </a:rPr>
              <a:t>  </a:t>
            </a:r>
            <a:r>
              <a:rPr lang="en-US" sz="1500" dirty="0" err="1">
                <a:cs typeface="Calibri"/>
              </a:rPr>
              <a:t>Scheda</a:t>
            </a:r>
            <a:r>
              <a:rPr lang="en-US" sz="1500" dirty="0">
                <a:cs typeface="Calibri"/>
              </a:rPr>
              <a:t> </a:t>
            </a:r>
            <a:r>
              <a:rPr lang="en-US" sz="1500" dirty="0" err="1">
                <a:cs typeface="Calibri"/>
              </a:rPr>
              <a:t>cartacea</a:t>
            </a:r>
            <a:r>
              <a:rPr lang="en-US" sz="1500" dirty="0">
                <a:cs typeface="Calibri"/>
              </a:rPr>
              <a:t> </a:t>
            </a:r>
            <a:r>
              <a:rPr lang="en-US" sz="1500" b="1" dirty="0" err="1">
                <a:solidFill>
                  <a:schemeClr val="accent1"/>
                </a:solidFill>
                <a:cs typeface="Calibri"/>
              </a:rPr>
              <a:t>nazionale</a:t>
            </a:r>
            <a:r>
              <a:rPr lang="en-US" sz="1500" dirty="0">
                <a:cs typeface="Calibri"/>
              </a:rPr>
              <a:t> AIFA </a:t>
            </a:r>
            <a:endParaRPr lang="it-IT" sz="1500" dirty="0">
              <a:cs typeface="Calibri"/>
            </a:endParaRPr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CFAE1721-AE41-5478-AB1C-A0DF1D14BEF3}"/>
              </a:ext>
            </a:extLst>
          </p:cNvPr>
          <p:cNvSpPr/>
          <p:nvPr/>
        </p:nvSpPr>
        <p:spPr>
          <a:xfrm>
            <a:off x="6668613" y="4237789"/>
            <a:ext cx="218722" cy="458611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CEE0DE2F-625C-EB63-CB4F-57147F0BE6F3}"/>
              </a:ext>
            </a:extLst>
          </p:cNvPr>
          <p:cNvGrpSpPr/>
          <p:nvPr/>
        </p:nvGrpSpPr>
        <p:grpSpPr>
          <a:xfrm>
            <a:off x="5754806" y="4889157"/>
            <a:ext cx="2075076" cy="733591"/>
            <a:chOff x="7247937" y="4472873"/>
            <a:chExt cx="2766768" cy="978121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BB47F92E-52B4-91E3-6074-B047076BC36C}"/>
                </a:ext>
              </a:extLst>
            </p:cNvPr>
            <p:cNvSpPr txBox="1"/>
            <p:nvPr/>
          </p:nvSpPr>
          <p:spPr>
            <a:xfrm>
              <a:off x="7394740" y="4590664"/>
              <a:ext cx="2470756" cy="8309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/>
                <a:t>Validità</a:t>
              </a:r>
              <a:r>
                <a:rPr lang="en-US" b="1" dirty="0"/>
                <a:t> max 12 </a:t>
              </a:r>
              <a:r>
                <a:rPr lang="en-US" b="1" dirty="0" err="1"/>
                <a:t>mesi</a:t>
              </a:r>
              <a:endParaRPr lang="en-US" b="1" dirty="0">
                <a:cs typeface="Calibri" panose="020F0502020204030204"/>
              </a:endParaRP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C1B7D574-B548-1A1A-15E1-9D88001B1BAD}"/>
                </a:ext>
              </a:extLst>
            </p:cNvPr>
            <p:cNvSpPr/>
            <p:nvPr/>
          </p:nvSpPr>
          <p:spPr>
            <a:xfrm>
              <a:off x="7247937" y="4472873"/>
              <a:ext cx="2766768" cy="978121"/>
            </a:xfrm>
            <a:prstGeom prst="ellipse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62BAE011-7611-3B9F-E661-366A664AE7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5797" y="2451572"/>
            <a:ext cx="1330008" cy="631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0933211-9716-E318-3CCA-039EE2D4D5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5418" y="2457985"/>
            <a:ext cx="1705110" cy="6351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4299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257C334F-9601-CDF7-8014-8FD63BEDECE2}"/>
              </a:ext>
            </a:extLst>
          </p:cNvPr>
          <p:cNvSpPr txBox="1">
            <a:spLocks/>
          </p:cNvSpPr>
          <p:nvPr/>
        </p:nvSpPr>
        <p:spPr>
          <a:xfrm>
            <a:off x="354974" y="857250"/>
            <a:ext cx="7958602" cy="10237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La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prescrizione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PSF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97984C-BB20-BC22-537E-A3E7010B2D69}"/>
              </a:ext>
            </a:extLst>
          </p:cNvPr>
          <p:cNvSpPr txBox="1"/>
          <p:nvPr/>
        </p:nvSpPr>
        <p:spPr>
          <a:xfrm>
            <a:off x="83639" y="2956975"/>
            <a:ext cx="1462575" cy="53091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dirty="0">
                <a:cs typeface="Calibri"/>
              </a:rPr>
              <a:t>Dati </a:t>
            </a:r>
            <a:r>
              <a:rPr lang="en-US" sz="1500" dirty="0" err="1">
                <a:cs typeface="Calibri"/>
              </a:rPr>
              <a:t>identificativi</a:t>
            </a:r>
            <a:r>
              <a:rPr lang="en-US" sz="1500" dirty="0">
                <a:cs typeface="Calibri"/>
              </a:rPr>
              <a:t> del medico</a:t>
            </a:r>
          </a:p>
        </p:txBody>
      </p:sp>
      <p:pic>
        <p:nvPicPr>
          <p:cNvPr id="51" name="Picture 11">
            <a:extLst>
              <a:ext uri="{FF2B5EF4-FFF2-40B4-BE49-F238E27FC236}">
                <a16:creationId xmlns:a16="http://schemas.microsoft.com/office/drawing/2014/main" id="{82586DB4-86B7-4AE2-BB12-E95044212C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7567" y="2352078"/>
            <a:ext cx="5784224" cy="269314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1BE2E1C-04AC-4A40-D2C5-EB2E95B1D3B2}"/>
              </a:ext>
            </a:extLst>
          </p:cNvPr>
          <p:cNvSpPr txBox="1"/>
          <p:nvPr/>
        </p:nvSpPr>
        <p:spPr>
          <a:xfrm>
            <a:off x="7493144" y="3976441"/>
            <a:ext cx="1455480" cy="53091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dirty="0">
                <a:cs typeface="Calibri"/>
              </a:rPr>
              <a:t>Dati </a:t>
            </a:r>
            <a:r>
              <a:rPr lang="en-US" sz="1500" dirty="0" err="1">
                <a:cs typeface="Calibri"/>
              </a:rPr>
              <a:t>identificativi</a:t>
            </a:r>
            <a:r>
              <a:rPr lang="en-US" sz="1500" dirty="0">
                <a:cs typeface="Calibri"/>
              </a:rPr>
              <a:t> del </a:t>
            </a:r>
            <a:r>
              <a:rPr lang="en-US" sz="1500" dirty="0" err="1">
                <a:cs typeface="Calibri"/>
              </a:rPr>
              <a:t>paziente</a:t>
            </a:r>
            <a:endParaRPr lang="en-US" sz="1500" dirty="0"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7C433B-316D-30B1-546B-3BB012D20B9B}"/>
              </a:ext>
            </a:extLst>
          </p:cNvPr>
          <p:cNvSpPr txBox="1"/>
          <p:nvPr/>
        </p:nvSpPr>
        <p:spPr>
          <a:xfrm>
            <a:off x="2078328" y="1840061"/>
            <a:ext cx="4882702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>
                <a:solidFill>
                  <a:srgbClr val="70AD47"/>
                </a:solidFill>
              </a:rPr>
              <a:t>https://psf.azero.veneto.it/psf/web/index.html</a:t>
            </a:r>
            <a:endParaRPr lang="en-US" b="1" u="sng" dirty="0">
              <a:solidFill>
                <a:srgbClr val="70AD47"/>
              </a:solidFill>
              <a:cs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" y="1130516"/>
            <a:ext cx="1045463" cy="50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5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97984C-BB20-BC22-537E-A3E7010B2D69}"/>
              </a:ext>
            </a:extLst>
          </p:cNvPr>
          <p:cNvSpPr txBox="1"/>
          <p:nvPr/>
        </p:nvSpPr>
        <p:spPr>
          <a:xfrm>
            <a:off x="551670" y="2117060"/>
            <a:ext cx="875916" cy="30008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dirty="0" err="1">
                <a:cs typeface="Calibri"/>
              </a:rPr>
              <a:t>Patologia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1BE2E1C-04AC-4A40-D2C5-EB2E95B1D3B2}"/>
              </a:ext>
            </a:extLst>
          </p:cNvPr>
          <p:cNvSpPr txBox="1"/>
          <p:nvPr/>
        </p:nvSpPr>
        <p:spPr>
          <a:xfrm>
            <a:off x="7538296" y="2788526"/>
            <a:ext cx="922451" cy="53091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dirty="0" err="1">
                <a:cs typeface="Calibri"/>
              </a:rPr>
              <a:t>Posologia</a:t>
            </a:r>
            <a:r>
              <a:rPr lang="en-US" sz="1500" dirty="0">
                <a:cs typeface="Calibri"/>
              </a:rPr>
              <a:t> </a:t>
            </a:r>
            <a:r>
              <a:rPr lang="en-US" sz="1500" dirty="0" err="1">
                <a:cs typeface="Calibri"/>
              </a:rPr>
              <a:t>farmaco</a:t>
            </a:r>
            <a:endParaRPr lang="en-US" sz="15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772DCA-6643-2297-841D-B77FF32C7A93}"/>
              </a:ext>
            </a:extLst>
          </p:cNvPr>
          <p:cNvSpPr txBox="1"/>
          <p:nvPr/>
        </p:nvSpPr>
        <p:spPr>
          <a:xfrm>
            <a:off x="3160359" y="4798029"/>
            <a:ext cx="1225549" cy="53091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dirty="0" err="1">
                <a:cs typeface="Calibri"/>
              </a:rPr>
              <a:t>Validità</a:t>
            </a:r>
            <a:r>
              <a:rPr lang="en-US" sz="1500" dirty="0">
                <a:cs typeface="Calibri"/>
              </a:rPr>
              <a:t> piano </a:t>
            </a:r>
            <a:r>
              <a:rPr lang="en-US" sz="1500" dirty="0" err="1">
                <a:cs typeface="Calibri"/>
              </a:rPr>
              <a:t>terapeutico</a:t>
            </a:r>
            <a:endParaRPr lang="en-US" sz="1500" dirty="0">
              <a:cs typeface="Calibri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23" y="1116800"/>
            <a:ext cx="1045463" cy="506784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1591173" y="2117060"/>
            <a:ext cx="6483468" cy="2568074"/>
            <a:chOff x="2402712" y="1324198"/>
            <a:chExt cx="7985863" cy="2939561"/>
          </a:xfrm>
        </p:grpSpPr>
        <p:pic>
          <p:nvPicPr>
            <p:cNvPr id="9" name="Graphic 9" descr="Warning with solid fill">
              <a:extLst>
                <a:ext uri="{FF2B5EF4-FFF2-40B4-BE49-F238E27FC236}">
                  <a16:creationId xmlns:a16="http://schemas.microsoft.com/office/drawing/2014/main" id="{00CC1D92-42B6-CD99-CF68-5E96101A4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39076" y="3487770"/>
              <a:ext cx="549499" cy="53876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0292" y="1324198"/>
              <a:ext cx="7134834" cy="2938465"/>
            </a:xfrm>
            <a:prstGeom prst="rect">
              <a:avLst/>
            </a:prstGeom>
          </p:spPr>
        </p:pic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8B45199B-36D4-8D0D-2BED-5A403311D622}"/>
                </a:ext>
              </a:extLst>
            </p:cNvPr>
            <p:cNvGrpSpPr/>
            <p:nvPr/>
          </p:nvGrpSpPr>
          <p:grpSpPr>
            <a:xfrm>
              <a:off x="2402712" y="3506432"/>
              <a:ext cx="7247651" cy="757327"/>
              <a:chOff x="2092949" y="4301995"/>
              <a:chExt cx="7247651" cy="757327"/>
            </a:xfrm>
          </p:grpSpPr>
          <p:cxnSp>
            <p:nvCxnSpPr>
              <p:cNvPr id="4" name="Connettore diritto 3">
                <a:extLst>
                  <a:ext uri="{FF2B5EF4-FFF2-40B4-BE49-F238E27FC236}">
                    <a16:creationId xmlns:a16="http://schemas.microsoft.com/office/drawing/2014/main" id="{5EBA087D-D0F9-7654-D4DE-A8AB048E9B5D}"/>
                  </a:ext>
                </a:extLst>
              </p:cNvPr>
              <p:cNvCxnSpPr/>
              <p:nvPr/>
            </p:nvCxnSpPr>
            <p:spPr>
              <a:xfrm flipH="1">
                <a:off x="2170529" y="5059322"/>
                <a:ext cx="5220000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9D73779-E65F-EBD6-7D38-A9A542249A38}"/>
                  </a:ext>
                </a:extLst>
              </p:cNvPr>
              <p:cNvSpPr/>
              <p:nvPr/>
            </p:nvSpPr>
            <p:spPr>
              <a:xfrm>
                <a:off x="2092949" y="4301995"/>
                <a:ext cx="7247651" cy="461493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545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FFC8DAB-FE6C-4E9A-A8B5-A9450345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026" y="942589"/>
            <a:ext cx="1872518" cy="2938623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815065" y="3337780"/>
            <a:ext cx="7057920" cy="1994058"/>
            <a:chOff x="824209" y="2715988"/>
            <a:chExt cx="7057920" cy="1994058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7E870821-6B05-C291-618A-B50665233A53}"/>
                </a:ext>
              </a:extLst>
            </p:cNvPr>
            <p:cNvSpPr txBox="1"/>
            <p:nvPr/>
          </p:nvSpPr>
          <p:spPr>
            <a:xfrm>
              <a:off x="824209" y="2715988"/>
              <a:ext cx="61938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DISTRIBUZIONE DEI FARMACI</a:t>
              </a:r>
            </a:p>
          </p:txBody>
        </p:sp>
        <p:sp>
          <p:nvSpPr>
            <p:cNvPr id="3" name="Rettangolo 2"/>
            <p:cNvSpPr/>
            <p:nvPr/>
          </p:nvSpPr>
          <p:spPr>
            <a:xfrm>
              <a:off x="824209" y="3632828"/>
              <a:ext cx="705792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MONITORAGGIO DELL’APPROPRIATEZZA PRESCRITTIVA</a:t>
              </a:r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64" y="1051102"/>
            <a:ext cx="1476375" cy="18097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692" y="1068551"/>
            <a:ext cx="16002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35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42393" y="1305563"/>
            <a:ext cx="1719650" cy="2294925"/>
            <a:chOff x="606850" y="737975"/>
            <a:chExt cx="1719650" cy="2294925"/>
          </a:xfrm>
        </p:grpSpPr>
        <p:sp>
          <p:nvSpPr>
            <p:cNvPr id="118" name="Google Shape;118;p16"/>
            <p:cNvSpPr/>
            <p:nvPr/>
          </p:nvSpPr>
          <p:spPr>
            <a:xfrm>
              <a:off x="1912750" y="1382375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6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1192125" y="2443825"/>
              <a:ext cx="1134375" cy="589075"/>
            </a:xfrm>
            <a:custGeom>
              <a:avLst/>
              <a:gdLst/>
              <a:ahLst/>
              <a:cxnLst/>
              <a:rect l="l" t="t" r="r" b="b"/>
              <a:pathLst>
                <a:path w="45375" h="23563" extrusionOk="0">
                  <a:moveTo>
                    <a:pt x="0" y="0"/>
                  </a:moveTo>
                  <a:lnTo>
                    <a:pt x="0" y="23563"/>
                  </a:lnTo>
                  <a:lnTo>
                    <a:pt x="33599" y="23563"/>
                  </a:lnTo>
                  <a:cubicBezTo>
                    <a:pt x="40100" y="23563"/>
                    <a:pt x="45375" y="18288"/>
                    <a:pt x="45375" y="11788"/>
                  </a:cubicBezTo>
                  <a:cubicBezTo>
                    <a:pt x="45375" y="5275"/>
                    <a:pt x="40100" y="0"/>
                    <a:pt x="33599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2015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" name="Google Shape;122;p16"/>
            <p:cNvSpPr txBox="1"/>
            <p:nvPr/>
          </p:nvSpPr>
          <p:spPr>
            <a:xfrm>
              <a:off x="606850" y="1323058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Intolleranza a mesalazina</a:t>
              </a:r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627306" y="737975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Azatiopirina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100 mg/die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+ </a:t>
              </a:r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deltacortene</a:t>
              </a:r>
              <a:endParaRPr lang="en-US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</p:txBody>
        </p:sp>
      </p:grpSp>
      <p:grpSp>
        <p:nvGrpSpPr>
          <p:cNvPr id="139" name="Google Shape;139;p16"/>
          <p:cNvGrpSpPr/>
          <p:nvPr/>
        </p:nvGrpSpPr>
        <p:grpSpPr>
          <a:xfrm>
            <a:off x="1069731" y="3011412"/>
            <a:ext cx="1881162" cy="1740767"/>
            <a:chOff x="1634188" y="2443825"/>
            <a:chExt cx="1881162" cy="1740766"/>
          </a:xfrm>
        </p:grpSpPr>
        <p:sp>
          <p:nvSpPr>
            <p:cNvPr id="140" name="Google Shape;140;p16"/>
            <p:cNvSpPr/>
            <p:nvPr/>
          </p:nvSpPr>
          <p:spPr>
            <a:xfrm>
              <a:off x="3035500" y="2993300"/>
              <a:ext cx="230100" cy="112010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7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2275275" y="2443825"/>
              <a:ext cx="1240075" cy="589075"/>
            </a:xfrm>
            <a:custGeom>
              <a:avLst/>
              <a:gdLst/>
              <a:ahLst/>
              <a:cxnLst/>
              <a:rect l="l" t="t" r="r" b="b"/>
              <a:pathLst>
                <a:path w="49603" h="23563" extrusionOk="0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2019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4" name="Google Shape;144;p16"/>
            <p:cNvSpPr txBox="1"/>
            <p:nvPr/>
          </p:nvSpPr>
          <p:spPr>
            <a:xfrm>
              <a:off x="1634188" y="3649691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</a:rPr>
                <a:t>Sospeso dopo 5 infusioni per failure</a:t>
              </a:r>
              <a:endParaRPr lang="en-US" sz="1350" dirty="0">
                <a:cs typeface="Arial"/>
              </a:endParaRPr>
            </a:p>
          </p:txBody>
        </p:sp>
        <p:sp>
          <p:nvSpPr>
            <p:cNvPr id="145" name="Google Shape;145;p16"/>
            <p:cNvSpPr txBox="1"/>
            <p:nvPr/>
          </p:nvSpPr>
          <p:spPr>
            <a:xfrm>
              <a:off x="1634188" y="3343088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Infliximab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5 mg/kg q8w</a:t>
              </a: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A595F563-3FA2-B92E-7FCF-246EE6AFA7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6162" y="4748049"/>
            <a:ext cx="1335088" cy="893978"/>
          </a:xfrm>
          <a:prstGeom prst="rect">
            <a:avLst/>
          </a:prstGeom>
        </p:spPr>
      </p:pic>
      <p:grpSp>
        <p:nvGrpSpPr>
          <p:cNvPr id="2" name="Google Shape;124;p16">
            <a:extLst>
              <a:ext uri="{FF2B5EF4-FFF2-40B4-BE49-F238E27FC236}">
                <a16:creationId xmlns:a16="http://schemas.microsoft.com/office/drawing/2014/main" id="{115B0C31-7CC3-378C-ADD5-0EDE9D01264A}"/>
              </a:ext>
            </a:extLst>
          </p:cNvPr>
          <p:cNvGrpSpPr/>
          <p:nvPr/>
        </p:nvGrpSpPr>
        <p:grpSpPr>
          <a:xfrm>
            <a:off x="2324406" y="1241250"/>
            <a:ext cx="1799327" cy="2356780"/>
            <a:chOff x="7187523" y="279246"/>
            <a:chExt cx="1799327" cy="2356779"/>
          </a:xfrm>
        </p:grpSpPr>
        <p:sp>
          <p:nvSpPr>
            <p:cNvPr id="3" name="Google Shape;125;p16">
              <a:extLst>
                <a:ext uri="{FF2B5EF4-FFF2-40B4-BE49-F238E27FC236}">
                  <a16:creationId xmlns:a16="http://schemas.microsoft.com/office/drawing/2014/main" id="{81CCB147-4143-7A5D-27E9-4022D222DBF3}"/>
                </a:ext>
              </a:extLst>
            </p:cNvPr>
            <p:cNvSpPr/>
            <p:nvPr/>
          </p:nvSpPr>
          <p:spPr>
            <a:xfrm>
              <a:off x="8545075" y="970073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7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4" name="Google Shape;126;p16">
              <a:extLst>
                <a:ext uri="{FF2B5EF4-FFF2-40B4-BE49-F238E27FC236}">
                  <a16:creationId xmlns:a16="http://schemas.microsoft.com/office/drawing/2014/main" id="{EC66907F-A425-ACF7-A47F-9EB1F75E6203}"/>
                </a:ext>
              </a:extLst>
            </p:cNvPr>
            <p:cNvSpPr/>
            <p:nvPr/>
          </p:nvSpPr>
          <p:spPr>
            <a:xfrm>
              <a:off x="7746800" y="2046950"/>
              <a:ext cx="1240050" cy="589075"/>
            </a:xfrm>
            <a:custGeom>
              <a:avLst/>
              <a:gdLst/>
              <a:ahLst/>
              <a:cxnLst/>
              <a:rect l="l" t="t" r="r" b="b"/>
              <a:pathLst>
                <a:path w="49602" h="23563" extrusionOk="0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20 –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21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5" name="Google Shape;130;p16">
              <a:extLst>
                <a:ext uri="{FF2B5EF4-FFF2-40B4-BE49-F238E27FC236}">
                  <a16:creationId xmlns:a16="http://schemas.microsoft.com/office/drawing/2014/main" id="{24B3C179-740D-A1CE-26CC-CFE072DF4C2A}"/>
                </a:ext>
              </a:extLst>
            </p:cNvPr>
            <p:cNvSpPr txBox="1"/>
            <p:nvPr/>
          </p:nvSpPr>
          <p:spPr>
            <a:xfrm>
              <a:off x="7195462" y="661192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Google Shape;131;p16">
              <a:extLst>
                <a:ext uri="{FF2B5EF4-FFF2-40B4-BE49-F238E27FC236}">
                  <a16:creationId xmlns:a16="http://schemas.microsoft.com/office/drawing/2014/main" id="{60C661C6-6B0A-3FBE-9706-22994756C187}"/>
                </a:ext>
              </a:extLst>
            </p:cNvPr>
            <p:cNvSpPr txBox="1"/>
            <p:nvPr/>
          </p:nvSpPr>
          <p:spPr>
            <a:xfrm>
              <a:off x="7187523" y="279246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Vedolizumab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300 mg q8w,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poi q4w</a:t>
              </a:r>
            </a:p>
          </p:txBody>
        </p:sp>
      </p:grpSp>
      <p:sp>
        <p:nvSpPr>
          <p:cNvPr id="8" name="Google Shape;144;p16">
            <a:extLst>
              <a:ext uri="{FF2B5EF4-FFF2-40B4-BE49-F238E27FC236}">
                <a16:creationId xmlns:a16="http://schemas.microsoft.com/office/drawing/2014/main" id="{1B5D97D4-098B-D052-AD97-258ADC313D40}"/>
              </a:ext>
            </a:extLst>
          </p:cNvPr>
          <p:cNvSpPr txBox="1"/>
          <p:nvPr/>
        </p:nvSpPr>
        <p:spPr>
          <a:xfrm>
            <a:off x="1910431" y="1931866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  <p:grpSp>
        <p:nvGrpSpPr>
          <p:cNvPr id="9" name="Google Shape;146;p16">
            <a:extLst>
              <a:ext uri="{FF2B5EF4-FFF2-40B4-BE49-F238E27FC236}">
                <a16:creationId xmlns:a16="http://schemas.microsoft.com/office/drawing/2014/main" id="{2284BCB2-6056-552B-6F64-656EC92015D2}"/>
              </a:ext>
            </a:extLst>
          </p:cNvPr>
          <p:cNvGrpSpPr/>
          <p:nvPr/>
        </p:nvGrpSpPr>
        <p:grpSpPr>
          <a:xfrm>
            <a:off x="3427655" y="3011413"/>
            <a:ext cx="1894062" cy="1781012"/>
            <a:chOff x="3992113" y="2443825"/>
            <a:chExt cx="1894062" cy="1781012"/>
          </a:xfrm>
        </p:grpSpPr>
        <p:sp>
          <p:nvSpPr>
            <p:cNvPr id="10" name="Google Shape;147;p16">
              <a:extLst>
                <a:ext uri="{FF2B5EF4-FFF2-40B4-BE49-F238E27FC236}">
                  <a16:creationId xmlns:a16="http://schemas.microsoft.com/office/drawing/2014/main" id="{8C710413-EB51-70C6-7B61-A6A565CC883F}"/>
                </a:ext>
              </a:extLst>
            </p:cNvPr>
            <p:cNvSpPr/>
            <p:nvPr/>
          </p:nvSpPr>
          <p:spPr>
            <a:xfrm>
              <a:off x="5409300" y="2993300"/>
              <a:ext cx="230125" cy="1120100"/>
            </a:xfrm>
            <a:custGeom>
              <a:avLst/>
              <a:gdLst/>
              <a:ahLst/>
              <a:cxnLst/>
              <a:rect l="l" t="t" r="r" b="b"/>
              <a:pathLst>
                <a:path w="9205" h="44804" extrusionOk="0">
                  <a:moveTo>
                    <a:pt x="7097" y="0"/>
                  </a:moveTo>
                  <a:cubicBezTo>
                    <a:pt x="2811" y="2143"/>
                    <a:pt x="1" y="6549"/>
                    <a:pt x="1" y="11514"/>
                  </a:cubicBezTo>
                  <a:lnTo>
                    <a:pt x="1" y="44803"/>
                  </a:lnTo>
                  <a:lnTo>
                    <a:pt x="2180" y="44803"/>
                  </a:lnTo>
                  <a:lnTo>
                    <a:pt x="2180" y="11514"/>
                  </a:lnTo>
                  <a:cubicBezTo>
                    <a:pt x="2180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1" name="Google Shape;148;p16">
              <a:extLst>
                <a:ext uri="{FF2B5EF4-FFF2-40B4-BE49-F238E27FC236}">
                  <a16:creationId xmlns:a16="http://schemas.microsoft.com/office/drawing/2014/main" id="{C9B8BF24-BBB1-ACA8-B29B-A19360FB68C3}"/>
                </a:ext>
              </a:extLst>
            </p:cNvPr>
            <p:cNvSpPr/>
            <p:nvPr/>
          </p:nvSpPr>
          <p:spPr>
            <a:xfrm>
              <a:off x="4645825" y="2443825"/>
              <a:ext cx="1240350" cy="589075"/>
            </a:xfrm>
            <a:custGeom>
              <a:avLst/>
              <a:gdLst/>
              <a:ahLst/>
              <a:cxnLst/>
              <a:rect l="l" t="t" r="r" b="b"/>
              <a:pathLst>
                <a:path w="49614" h="23563" extrusionOk="0">
                  <a:moveTo>
                    <a:pt x="0" y="0"/>
                  </a:moveTo>
                  <a:cubicBezTo>
                    <a:pt x="4620" y="1917"/>
                    <a:pt x="7870" y="6477"/>
                    <a:pt x="7870" y="11788"/>
                  </a:cubicBezTo>
                  <a:cubicBezTo>
                    <a:pt x="7870" y="17098"/>
                    <a:pt x="4620" y="21646"/>
                    <a:pt x="0" y="23563"/>
                  </a:cubicBezTo>
                  <a:lnTo>
                    <a:pt x="37826" y="23563"/>
                  </a:lnTo>
                  <a:cubicBezTo>
                    <a:pt x="44339" y="23563"/>
                    <a:pt x="49614" y="18288"/>
                    <a:pt x="49614" y="11788"/>
                  </a:cubicBezTo>
                  <a:cubicBezTo>
                    <a:pt x="49614" y="5275"/>
                    <a:pt x="44339" y="0"/>
                    <a:pt x="37826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Giu-dic 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2021</a:t>
              </a:r>
              <a:endParaRPr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12" name="Google Shape;154;p16">
              <a:extLst>
                <a:ext uri="{FF2B5EF4-FFF2-40B4-BE49-F238E27FC236}">
                  <a16:creationId xmlns:a16="http://schemas.microsoft.com/office/drawing/2014/main" id="{E5EC4E73-6763-FD09-4D7E-145B3FB1A9C4}"/>
                </a:ext>
              </a:extLst>
            </p:cNvPr>
            <p:cNvSpPr txBox="1"/>
            <p:nvPr/>
          </p:nvSpPr>
          <p:spPr>
            <a:xfrm>
              <a:off x="4007988" y="3689937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Google Shape;155;p16">
              <a:extLst>
                <a:ext uri="{FF2B5EF4-FFF2-40B4-BE49-F238E27FC236}">
                  <a16:creationId xmlns:a16="http://schemas.microsoft.com/office/drawing/2014/main" id="{3048F6E4-2FF7-DA9F-66FE-5FC86524F25D}"/>
                </a:ext>
              </a:extLst>
            </p:cNvPr>
            <p:cNvSpPr txBox="1"/>
            <p:nvPr/>
          </p:nvSpPr>
          <p:spPr>
            <a:xfrm>
              <a:off x="3992113" y="3430401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err="1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Guselkumab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studio CNTO1959 UCO3001</a:t>
              </a:r>
              <a:endParaRPr sz="135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14" name="Picture 12" descr="A picture containing text, businesscard, label, design&#10;&#10;Description automatically generated">
            <a:extLst>
              <a:ext uri="{FF2B5EF4-FFF2-40B4-BE49-F238E27FC236}">
                <a16:creationId xmlns:a16="http://schemas.microsoft.com/office/drawing/2014/main" id="{517079D5-7EE4-1FD9-DB52-594EB634415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0320" y="5084626"/>
            <a:ext cx="1311275" cy="767002"/>
          </a:xfrm>
          <a:prstGeom prst="rect">
            <a:avLst/>
          </a:prstGeom>
        </p:spPr>
      </p:pic>
      <p:sp>
        <p:nvSpPr>
          <p:cNvPr id="15" name="Google Shape;144;p16">
            <a:extLst>
              <a:ext uri="{FF2B5EF4-FFF2-40B4-BE49-F238E27FC236}">
                <a16:creationId xmlns:a16="http://schemas.microsoft.com/office/drawing/2014/main" id="{1DD4A3B4-D234-168C-70B4-7B702A31A12B}"/>
              </a:ext>
            </a:extLst>
          </p:cNvPr>
          <p:cNvSpPr txBox="1"/>
          <p:nvPr/>
        </p:nvSpPr>
        <p:spPr>
          <a:xfrm>
            <a:off x="3686992" y="4501072"/>
            <a:ext cx="1204684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U</a:t>
            </a:r>
            <a:r>
              <a:rPr lang="it-IT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</a:t>
            </a:r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cito da studio per persistenza attività endoscopica grave</a:t>
            </a:r>
            <a:endParaRPr lang="en-US" sz="135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894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" name="Google Shape;146;p16">
            <a:extLst>
              <a:ext uri="{FF2B5EF4-FFF2-40B4-BE49-F238E27FC236}">
                <a16:creationId xmlns:a16="http://schemas.microsoft.com/office/drawing/2014/main" id="{F1A6A009-8DA3-47DD-98FE-AA773E62D643}"/>
              </a:ext>
            </a:extLst>
          </p:cNvPr>
          <p:cNvGrpSpPr/>
          <p:nvPr/>
        </p:nvGrpSpPr>
        <p:grpSpPr>
          <a:xfrm>
            <a:off x="379371" y="1324978"/>
            <a:ext cx="1894062" cy="2209637"/>
            <a:chOff x="3992113" y="2443825"/>
            <a:chExt cx="1894062" cy="1781012"/>
          </a:xfrm>
        </p:grpSpPr>
        <p:sp>
          <p:nvSpPr>
            <p:cNvPr id="9" name="Google Shape;147;p16">
              <a:extLst>
                <a:ext uri="{FF2B5EF4-FFF2-40B4-BE49-F238E27FC236}">
                  <a16:creationId xmlns:a16="http://schemas.microsoft.com/office/drawing/2014/main" id="{648CA44E-6228-4238-8A9F-7D5023B868D1}"/>
                </a:ext>
              </a:extLst>
            </p:cNvPr>
            <p:cNvSpPr/>
            <p:nvPr/>
          </p:nvSpPr>
          <p:spPr>
            <a:xfrm>
              <a:off x="5409300" y="2993300"/>
              <a:ext cx="230125" cy="1120100"/>
            </a:xfrm>
            <a:custGeom>
              <a:avLst/>
              <a:gdLst/>
              <a:ahLst/>
              <a:cxnLst/>
              <a:rect l="l" t="t" r="r" b="b"/>
              <a:pathLst>
                <a:path w="9205" h="44804" extrusionOk="0">
                  <a:moveTo>
                    <a:pt x="7097" y="0"/>
                  </a:moveTo>
                  <a:cubicBezTo>
                    <a:pt x="2811" y="2143"/>
                    <a:pt x="1" y="6549"/>
                    <a:pt x="1" y="11514"/>
                  </a:cubicBezTo>
                  <a:lnTo>
                    <a:pt x="1" y="44803"/>
                  </a:lnTo>
                  <a:lnTo>
                    <a:pt x="2180" y="44803"/>
                  </a:lnTo>
                  <a:lnTo>
                    <a:pt x="2180" y="11514"/>
                  </a:lnTo>
                  <a:cubicBezTo>
                    <a:pt x="2180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0" name="Google Shape;148;p16">
              <a:extLst>
                <a:ext uri="{FF2B5EF4-FFF2-40B4-BE49-F238E27FC236}">
                  <a16:creationId xmlns:a16="http://schemas.microsoft.com/office/drawing/2014/main" id="{A2CE4DF9-0D55-457E-A53D-97E32C5415C2}"/>
                </a:ext>
              </a:extLst>
            </p:cNvPr>
            <p:cNvSpPr/>
            <p:nvPr/>
          </p:nvSpPr>
          <p:spPr>
            <a:xfrm>
              <a:off x="4645825" y="2443825"/>
              <a:ext cx="1240350" cy="589075"/>
            </a:xfrm>
            <a:custGeom>
              <a:avLst/>
              <a:gdLst/>
              <a:ahLst/>
              <a:cxnLst/>
              <a:rect l="l" t="t" r="r" b="b"/>
              <a:pathLst>
                <a:path w="49614" h="23563" extrusionOk="0">
                  <a:moveTo>
                    <a:pt x="0" y="0"/>
                  </a:moveTo>
                  <a:cubicBezTo>
                    <a:pt x="4620" y="1917"/>
                    <a:pt x="7870" y="6477"/>
                    <a:pt x="7870" y="11788"/>
                  </a:cubicBezTo>
                  <a:cubicBezTo>
                    <a:pt x="7870" y="17098"/>
                    <a:pt x="4620" y="21646"/>
                    <a:pt x="0" y="23563"/>
                  </a:cubicBezTo>
                  <a:lnTo>
                    <a:pt x="37826" y="23563"/>
                  </a:lnTo>
                  <a:cubicBezTo>
                    <a:pt x="44339" y="23563"/>
                    <a:pt x="49614" y="18288"/>
                    <a:pt x="49614" y="11788"/>
                  </a:cubicBezTo>
                  <a:cubicBezTo>
                    <a:pt x="49614" y="5275"/>
                    <a:pt x="44339" y="0"/>
                    <a:pt x="37826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Giu-dic 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2021</a:t>
              </a:r>
              <a:endParaRPr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11" name="Google Shape;154;p16">
              <a:extLst>
                <a:ext uri="{FF2B5EF4-FFF2-40B4-BE49-F238E27FC236}">
                  <a16:creationId xmlns:a16="http://schemas.microsoft.com/office/drawing/2014/main" id="{E9E86601-E3A1-451C-A4A5-69703354D201}"/>
                </a:ext>
              </a:extLst>
            </p:cNvPr>
            <p:cNvSpPr txBox="1"/>
            <p:nvPr/>
          </p:nvSpPr>
          <p:spPr>
            <a:xfrm>
              <a:off x="4007988" y="3689937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5" name="Google Shape;155;p16">
              <a:extLst>
                <a:ext uri="{FF2B5EF4-FFF2-40B4-BE49-F238E27FC236}">
                  <a16:creationId xmlns:a16="http://schemas.microsoft.com/office/drawing/2014/main" id="{6D639A3E-EA3A-4F3A-BBE6-4B774819020A}"/>
                </a:ext>
              </a:extLst>
            </p:cNvPr>
            <p:cNvSpPr txBox="1"/>
            <p:nvPr/>
          </p:nvSpPr>
          <p:spPr>
            <a:xfrm>
              <a:off x="3992113" y="3430401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Guselkumab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studio CNTO1959 UCO3001</a:t>
              </a:r>
              <a:endParaRPr sz="135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5F9981F9-985E-47DD-9BDA-EBA30C7A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393" y="1431074"/>
            <a:ext cx="2855214" cy="622268"/>
          </a:xfrm>
        </p:spPr>
        <p:txBody>
          <a:bodyPr>
            <a:noAutofit/>
          </a:bodyPr>
          <a:lstStyle/>
          <a:p>
            <a:pPr algn="ctr"/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Modalità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di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</a:rPr>
              <a:t>prescrizione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090ACBF-4739-4166-ADE2-5C4ABC4C6E89}"/>
              </a:ext>
            </a:extLst>
          </p:cNvPr>
          <p:cNvSpPr txBox="1">
            <a:spLocks/>
          </p:cNvSpPr>
          <p:nvPr/>
        </p:nvSpPr>
        <p:spPr>
          <a:xfrm>
            <a:off x="3144393" y="3429001"/>
            <a:ext cx="3010662" cy="622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pPr algn="ctr"/>
            <a:r>
              <a:rPr lang="en-US" sz="1800" b="1" kern="0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Modalità</a:t>
            </a:r>
            <a:r>
              <a:rPr lang="en-US" sz="1800" b="1" kern="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sz="1800" b="1" kern="0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distribuzione</a:t>
            </a:r>
            <a:endParaRPr lang="en-US" sz="1800" b="1" kern="0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8FAD65B-1B50-4F7C-8563-FEEFF01D7CA1}"/>
              </a:ext>
            </a:extLst>
          </p:cNvPr>
          <p:cNvSpPr txBox="1"/>
          <p:nvPr/>
        </p:nvSpPr>
        <p:spPr>
          <a:xfrm>
            <a:off x="3251145" y="2308555"/>
            <a:ext cx="38576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Eleggibilità del paziente in base ai criteri definiti dallo studio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7B8281-DE9A-4605-A8CE-B659AA1D29D7}"/>
              </a:ext>
            </a:extLst>
          </p:cNvPr>
          <p:cNvSpPr txBox="1"/>
          <p:nvPr/>
        </p:nvSpPr>
        <p:spPr>
          <a:xfrm>
            <a:off x="3251145" y="4179161"/>
            <a:ext cx="352007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Stoccaggio farmaco in aree dedicate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Assegnazione del farmaco a singolo paziente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Tracciatura della dispensazione del farmaco su paziente</a:t>
            </a:r>
          </a:p>
        </p:txBody>
      </p:sp>
      <p:sp>
        <p:nvSpPr>
          <p:cNvPr id="18" name="Esplosione: 8 punte 17">
            <a:extLst>
              <a:ext uri="{FF2B5EF4-FFF2-40B4-BE49-F238E27FC236}">
                <a16:creationId xmlns:a16="http://schemas.microsoft.com/office/drawing/2014/main" id="{2430E46B-26AB-4047-B6BE-0F2C51DBC1EA}"/>
              </a:ext>
            </a:extLst>
          </p:cNvPr>
          <p:cNvSpPr/>
          <p:nvPr/>
        </p:nvSpPr>
        <p:spPr>
          <a:xfrm>
            <a:off x="7022592" y="4130802"/>
            <a:ext cx="1485229" cy="1197074"/>
          </a:xfrm>
          <a:prstGeom prst="irregularSeal1">
            <a:avLst/>
          </a:prstGeom>
          <a:solidFill>
            <a:srgbClr val="FFAB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b="1" dirty="0">
                <a:solidFill>
                  <a:srgbClr val="C00000"/>
                </a:solidFill>
              </a:rPr>
              <a:t>SICUREZZA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EF6B6E4-69B3-4C45-B99A-838208BB37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7127" y="1310981"/>
            <a:ext cx="1957227" cy="1239948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18" y="4211522"/>
            <a:ext cx="2225027" cy="67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24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926DF11-4805-4C77-A1C1-5848BB61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976202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it-IT" altLang="it-IT" sz="4000" b="1" dirty="0">
                <a:solidFill>
                  <a:schemeClr val="accent1">
                    <a:lumMod val="75000"/>
                  </a:schemeClr>
                </a:solidFill>
              </a:rPr>
              <a:t>Gestione farmaci sperimentali</a:t>
            </a:r>
            <a:endParaRPr lang="it-IT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Segnaposto contenuto 4">
            <a:extLst>
              <a:ext uri="{FF2B5EF4-FFF2-40B4-BE49-F238E27FC236}">
                <a16:creationId xmlns:a16="http://schemas.microsoft.com/office/drawing/2014/main" id="{E8639DCE-981B-42B3-9562-BBAC5A03C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41043" y="2194310"/>
            <a:ext cx="4261912" cy="3196434"/>
          </a:xfrm>
        </p:spPr>
      </p:pic>
    </p:spTree>
    <p:extLst>
      <p:ext uri="{BB962C8B-B14F-4D97-AF65-F5344CB8AC3E}">
        <p14:creationId xmlns:p14="http://schemas.microsoft.com/office/powerpoint/2010/main" val="2827921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6DD45807-0F90-4103-939A-C61A15658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93" y="1040131"/>
            <a:ext cx="7886700" cy="811292"/>
          </a:xfrm>
        </p:spPr>
        <p:txBody>
          <a:bodyPr>
            <a:noAutofit/>
          </a:bodyPr>
          <a:lstStyle/>
          <a:p>
            <a:pPr algn="ctr"/>
            <a:r>
              <a:rPr lang="it-IT" altLang="it-IT" b="1" dirty="0">
                <a:solidFill>
                  <a:schemeClr val="accent1">
                    <a:lumMod val="75000"/>
                  </a:schemeClr>
                </a:solidFill>
              </a:rPr>
              <a:t>Gestione farmaci sperimentali</a:t>
            </a:r>
          </a:p>
        </p:txBody>
      </p:sp>
      <p:pic>
        <p:nvPicPr>
          <p:cNvPr id="11" name="Segnaposto contenuto 4">
            <a:extLst>
              <a:ext uri="{FF2B5EF4-FFF2-40B4-BE49-F238E27FC236}">
                <a16:creationId xmlns:a16="http://schemas.microsoft.com/office/drawing/2014/main" id="{C5ABFB46-D4F0-43F7-A1ED-7C65D7CAA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8169" y="2210515"/>
            <a:ext cx="3917658" cy="2938244"/>
          </a:xfrm>
        </p:spPr>
      </p:pic>
      <p:pic>
        <p:nvPicPr>
          <p:cNvPr id="16" name="Segnaposto contenuto 4">
            <a:extLst>
              <a:ext uri="{FF2B5EF4-FFF2-40B4-BE49-F238E27FC236}">
                <a16:creationId xmlns:a16="http://schemas.microsoft.com/office/drawing/2014/main" id="{A7D7CB60-AC7E-4536-8A3F-1D36940FAC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8175" y="2210515"/>
            <a:ext cx="3917659" cy="293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38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DD45807-0F90-4103-939A-C61A15658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147"/>
            <a:ext cx="7886700" cy="811292"/>
          </a:xfrm>
        </p:spPr>
        <p:txBody>
          <a:bodyPr>
            <a:noAutofit/>
          </a:bodyPr>
          <a:lstStyle/>
          <a:p>
            <a:pPr algn="ctr"/>
            <a:r>
              <a:rPr lang="it-IT" altLang="it-IT" b="1" dirty="0">
                <a:solidFill>
                  <a:schemeClr val="accent1">
                    <a:lumMod val="75000"/>
                  </a:schemeClr>
                </a:solidFill>
              </a:rPr>
              <a:t>Gestione farmaci sperimentali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80" y="1972168"/>
            <a:ext cx="2797083" cy="372944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94" y="1953114"/>
            <a:ext cx="2809953" cy="374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27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870821-6B05-C291-618A-B50665233A53}"/>
              </a:ext>
            </a:extLst>
          </p:cNvPr>
          <p:cNvSpPr txBox="1"/>
          <p:nvPr/>
        </p:nvSpPr>
        <p:spPr>
          <a:xfrm>
            <a:off x="500354" y="3941064"/>
            <a:ext cx="6717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PARTECIPAZIONE ATTIVA AI TRIAL CLINICI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2C9519-B1B1-4EAE-BDE2-56863D40C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041" y="807493"/>
            <a:ext cx="1670449" cy="262150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075" y="1777319"/>
            <a:ext cx="2937225" cy="165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90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2F972-1928-484A-611B-3F5612709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Background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B2A33-9BBC-02A2-3950-D3F74E5F8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37592"/>
            <a:ext cx="7886700" cy="3623453"/>
          </a:xfrm>
        </p:spPr>
        <p:txBody>
          <a:bodyPr>
            <a:normAutofit/>
          </a:bodyPr>
          <a:lstStyle/>
          <a:p>
            <a:pPr algn="just"/>
            <a:r>
              <a:rPr lang="it-IT" sz="2300" dirty="0"/>
              <a:t>Le malattie infiammatorie croniche intestinali sono distinte in malattia di Crohn e colite ulcerosa; a queste si aggiunge una terza definizione ad oggi non ben codificata che è la colite indeterminata.</a:t>
            </a:r>
          </a:p>
          <a:p>
            <a:pPr algn="just"/>
            <a:endParaRPr lang="it-IT" sz="2300" dirty="0"/>
          </a:p>
          <a:p>
            <a:pPr algn="just"/>
            <a:r>
              <a:rPr lang="it-IT" sz="2300" dirty="0"/>
              <a:t>Le IBD sono malattie croniche </a:t>
            </a:r>
            <a:r>
              <a:rPr lang="it-IT" sz="2300" dirty="0" err="1"/>
              <a:t>immuno</a:t>
            </a:r>
            <a:r>
              <a:rPr lang="it-IT" sz="2300" dirty="0"/>
              <a:t>-mediate dalla patogenesi multifattoriale, che colpiscono prevalentemente la popolazione giovane (ma non solo), con un importante impatto sulla qualità di vita e rischi di complicanze (stenosi, fistole, ascessi, neoplasia </a:t>
            </a:r>
            <a:r>
              <a:rPr lang="it-IT" sz="2300" dirty="0" err="1"/>
              <a:t>colorettale</a:t>
            </a:r>
            <a:r>
              <a:rPr lang="it-IT" sz="23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02157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42393" y="1305563"/>
            <a:ext cx="1719650" cy="2294925"/>
            <a:chOff x="606850" y="737975"/>
            <a:chExt cx="1719650" cy="2294925"/>
          </a:xfrm>
        </p:grpSpPr>
        <p:sp>
          <p:nvSpPr>
            <p:cNvPr id="118" name="Google Shape;118;p16"/>
            <p:cNvSpPr/>
            <p:nvPr/>
          </p:nvSpPr>
          <p:spPr>
            <a:xfrm>
              <a:off x="1912750" y="1382375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6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1192125" y="2443825"/>
              <a:ext cx="1134375" cy="589075"/>
            </a:xfrm>
            <a:custGeom>
              <a:avLst/>
              <a:gdLst/>
              <a:ahLst/>
              <a:cxnLst/>
              <a:rect l="l" t="t" r="r" b="b"/>
              <a:pathLst>
                <a:path w="45375" h="23563" extrusionOk="0">
                  <a:moveTo>
                    <a:pt x="0" y="0"/>
                  </a:moveTo>
                  <a:lnTo>
                    <a:pt x="0" y="23563"/>
                  </a:lnTo>
                  <a:lnTo>
                    <a:pt x="33599" y="23563"/>
                  </a:lnTo>
                  <a:cubicBezTo>
                    <a:pt x="40100" y="23563"/>
                    <a:pt x="45375" y="18288"/>
                    <a:pt x="45375" y="11788"/>
                  </a:cubicBezTo>
                  <a:cubicBezTo>
                    <a:pt x="45375" y="5275"/>
                    <a:pt x="40100" y="0"/>
                    <a:pt x="33599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2015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" name="Google Shape;122;p16"/>
            <p:cNvSpPr txBox="1"/>
            <p:nvPr/>
          </p:nvSpPr>
          <p:spPr>
            <a:xfrm>
              <a:off x="606850" y="1323058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Intolleranza a mesalazina</a:t>
              </a:r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627306" y="737975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Azatiopirina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100 mg/die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+ </a:t>
              </a:r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deltacortene</a:t>
              </a:r>
              <a:endParaRPr lang="en-US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</p:txBody>
        </p:sp>
      </p:grpSp>
      <p:grpSp>
        <p:nvGrpSpPr>
          <p:cNvPr id="139" name="Google Shape;139;p16"/>
          <p:cNvGrpSpPr/>
          <p:nvPr/>
        </p:nvGrpSpPr>
        <p:grpSpPr>
          <a:xfrm>
            <a:off x="1069731" y="3011412"/>
            <a:ext cx="1881162" cy="1740767"/>
            <a:chOff x="1634188" y="2443825"/>
            <a:chExt cx="1881162" cy="1740766"/>
          </a:xfrm>
        </p:grpSpPr>
        <p:sp>
          <p:nvSpPr>
            <p:cNvPr id="140" name="Google Shape;140;p16"/>
            <p:cNvSpPr/>
            <p:nvPr/>
          </p:nvSpPr>
          <p:spPr>
            <a:xfrm>
              <a:off x="3035500" y="2993300"/>
              <a:ext cx="230100" cy="112010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7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2275275" y="2443825"/>
              <a:ext cx="1240075" cy="589075"/>
            </a:xfrm>
            <a:custGeom>
              <a:avLst/>
              <a:gdLst/>
              <a:ahLst/>
              <a:cxnLst/>
              <a:rect l="l" t="t" r="r" b="b"/>
              <a:pathLst>
                <a:path w="49603" h="23563" extrusionOk="0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2019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4" name="Google Shape;144;p16"/>
            <p:cNvSpPr txBox="1"/>
            <p:nvPr/>
          </p:nvSpPr>
          <p:spPr>
            <a:xfrm>
              <a:off x="1634188" y="3649691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</a:rPr>
                <a:t>Sospeso dopo 5 infusioni per failure</a:t>
              </a:r>
              <a:endParaRPr lang="en-US" sz="1350" dirty="0">
                <a:cs typeface="Arial"/>
              </a:endParaRPr>
            </a:p>
          </p:txBody>
        </p:sp>
        <p:sp>
          <p:nvSpPr>
            <p:cNvPr id="145" name="Google Shape;145;p16"/>
            <p:cNvSpPr txBox="1"/>
            <p:nvPr/>
          </p:nvSpPr>
          <p:spPr>
            <a:xfrm>
              <a:off x="1634188" y="3343088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Infliximab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5 mg/kg q8w</a:t>
              </a: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A595F563-3FA2-B92E-7FCF-246EE6AFA7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6162" y="4748049"/>
            <a:ext cx="1335088" cy="893978"/>
          </a:xfrm>
          <a:prstGeom prst="rect">
            <a:avLst/>
          </a:prstGeom>
        </p:spPr>
      </p:pic>
      <p:grpSp>
        <p:nvGrpSpPr>
          <p:cNvPr id="2" name="Google Shape;124;p16">
            <a:extLst>
              <a:ext uri="{FF2B5EF4-FFF2-40B4-BE49-F238E27FC236}">
                <a16:creationId xmlns:a16="http://schemas.microsoft.com/office/drawing/2014/main" id="{115B0C31-7CC3-378C-ADD5-0EDE9D01264A}"/>
              </a:ext>
            </a:extLst>
          </p:cNvPr>
          <p:cNvGrpSpPr/>
          <p:nvPr/>
        </p:nvGrpSpPr>
        <p:grpSpPr>
          <a:xfrm>
            <a:off x="2324406" y="1241250"/>
            <a:ext cx="1799327" cy="2356780"/>
            <a:chOff x="7187523" y="279246"/>
            <a:chExt cx="1799327" cy="2356779"/>
          </a:xfrm>
        </p:grpSpPr>
        <p:sp>
          <p:nvSpPr>
            <p:cNvPr id="3" name="Google Shape;125;p16">
              <a:extLst>
                <a:ext uri="{FF2B5EF4-FFF2-40B4-BE49-F238E27FC236}">
                  <a16:creationId xmlns:a16="http://schemas.microsoft.com/office/drawing/2014/main" id="{81CCB147-4143-7A5D-27E9-4022D222DBF3}"/>
                </a:ext>
              </a:extLst>
            </p:cNvPr>
            <p:cNvSpPr/>
            <p:nvPr/>
          </p:nvSpPr>
          <p:spPr>
            <a:xfrm>
              <a:off x="8545075" y="970073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7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4" name="Google Shape;126;p16">
              <a:extLst>
                <a:ext uri="{FF2B5EF4-FFF2-40B4-BE49-F238E27FC236}">
                  <a16:creationId xmlns:a16="http://schemas.microsoft.com/office/drawing/2014/main" id="{EC66907F-A425-ACF7-A47F-9EB1F75E6203}"/>
                </a:ext>
              </a:extLst>
            </p:cNvPr>
            <p:cNvSpPr/>
            <p:nvPr/>
          </p:nvSpPr>
          <p:spPr>
            <a:xfrm>
              <a:off x="7746800" y="2046950"/>
              <a:ext cx="1240050" cy="589075"/>
            </a:xfrm>
            <a:custGeom>
              <a:avLst/>
              <a:gdLst/>
              <a:ahLst/>
              <a:cxnLst/>
              <a:rect l="l" t="t" r="r" b="b"/>
              <a:pathLst>
                <a:path w="49602" h="23563" extrusionOk="0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20 –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21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5" name="Google Shape;130;p16">
              <a:extLst>
                <a:ext uri="{FF2B5EF4-FFF2-40B4-BE49-F238E27FC236}">
                  <a16:creationId xmlns:a16="http://schemas.microsoft.com/office/drawing/2014/main" id="{24B3C179-740D-A1CE-26CC-CFE072DF4C2A}"/>
                </a:ext>
              </a:extLst>
            </p:cNvPr>
            <p:cNvSpPr txBox="1"/>
            <p:nvPr/>
          </p:nvSpPr>
          <p:spPr>
            <a:xfrm>
              <a:off x="7195462" y="661192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6" name="Google Shape;131;p16">
              <a:extLst>
                <a:ext uri="{FF2B5EF4-FFF2-40B4-BE49-F238E27FC236}">
                  <a16:creationId xmlns:a16="http://schemas.microsoft.com/office/drawing/2014/main" id="{60C661C6-6B0A-3FBE-9706-22994756C187}"/>
                </a:ext>
              </a:extLst>
            </p:cNvPr>
            <p:cNvSpPr txBox="1"/>
            <p:nvPr/>
          </p:nvSpPr>
          <p:spPr>
            <a:xfrm>
              <a:off x="7187523" y="279246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Vedolizumab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300 mg q8w,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poi q4w</a:t>
              </a:r>
            </a:p>
          </p:txBody>
        </p:sp>
      </p:grpSp>
      <p:sp>
        <p:nvSpPr>
          <p:cNvPr id="8" name="Google Shape;144;p16">
            <a:extLst>
              <a:ext uri="{FF2B5EF4-FFF2-40B4-BE49-F238E27FC236}">
                <a16:creationId xmlns:a16="http://schemas.microsoft.com/office/drawing/2014/main" id="{1B5D97D4-098B-D052-AD97-258ADC313D40}"/>
              </a:ext>
            </a:extLst>
          </p:cNvPr>
          <p:cNvSpPr txBox="1"/>
          <p:nvPr/>
        </p:nvSpPr>
        <p:spPr>
          <a:xfrm>
            <a:off x="1910431" y="1931866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  <p:grpSp>
        <p:nvGrpSpPr>
          <p:cNvPr id="9" name="Google Shape;146;p16">
            <a:extLst>
              <a:ext uri="{FF2B5EF4-FFF2-40B4-BE49-F238E27FC236}">
                <a16:creationId xmlns:a16="http://schemas.microsoft.com/office/drawing/2014/main" id="{2284BCB2-6056-552B-6F64-656EC92015D2}"/>
              </a:ext>
            </a:extLst>
          </p:cNvPr>
          <p:cNvGrpSpPr/>
          <p:nvPr/>
        </p:nvGrpSpPr>
        <p:grpSpPr>
          <a:xfrm>
            <a:off x="3427655" y="3011413"/>
            <a:ext cx="1894062" cy="1781012"/>
            <a:chOff x="3992113" y="2443825"/>
            <a:chExt cx="1894062" cy="1781012"/>
          </a:xfrm>
        </p:grpSpPr>
        <p:sp>
          <p:nvSpPr>
            <p:cNvPr id="10" name="Google Shape;147;p16">
              <a:extLst>
                <a:ext uri="{FF2B5EF4-FFF2-40B4-BE49-F238E27FC236}">
                  <a16:creationId xmlns:a16="http://schemas.microsoft.com/office/drawing/2014/main" id="{8C710413-EB51-70C6-7B61-A6A565CC883F}"/>
                </a:ext>
              </a:extLst>
            </p:cNvPr>
            <p:cNvSpPr/>
            <p:nvPr/>
          </p:nvSpPr>
          <p:spPr>
            <a:xfrm>
              <a:off x="5409300" y="2993300"/>
              <a:ext cx="230125" cy="1120100"/>
            </a:xfrm>
            <a:custGeom>
              <a:avLst/>
              <a:gdLst/>
              <a:ahLst/>
              <a:cxnLst/>
              <a:rect l="l" t="t" r="r" b="b"/>
              <a:pathLst>
                <a:path w="9205" h="44804" extrusionOk="0">
                  <a:moveTo>
                    <a:pt x="7097" y="0"/>
                  </a:moveTo>
                  <a:cubicBezTo>
                    <a:pt x="2811" y="2143"/>
                    <a:pt x="1" y="6549"/>
                    <a:pt x="1" y="11514"/>
                  </a:cubicBezTo>
                  <a:lnTo>
                    <a:pt x="1" y="44803"/>
                  </a:lnTo>
                  <a:lnTo>
                    <a:pt x="2180" y="44803"/>
                  </a:lnTo>
                  <a:lnTo>
                    <a:pt x="2180" y="11514"/>
                  </a:lnTo>
                  <a:cubicBezTo>
                    <a:pt x="2180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1" name="Google Shape;148;p16">
              <a:extLst>
                <a:ext uri="{FF2B5EF4-FFF2-40B4-BE49-F238E27FC236}">
                  <a16:creationId xmlns:a16="http://schemas.microsoft.com/office/drawing/2014/main" id="{C9B8BF24-BBB1-ACA8-B29B-A19360FB68C3}"/>
                </a:ext>
              </a:extLst>
            </p:cNvPr>
            <p:cNvSpPr/>
            <p:nvPr/>
          </p:nvSpPr>
          <p:spPr>
            <a:xfrm>
              <a:off x="4645825" y="2443825"/>
              <a:ext cx="1240350" cy="589075"/>
            </a:xfrm>
            <a:custGeom>
              <a:avLst/>
              <a:gdLst/>
              <a:ahLst/>
              <a:cxnLst/>
              <a:rect l="l" t="t" r="r" b="b"/>
              <a:pathLst>
                <a:path w="49614" h="23563" extrusionOk="0">
                  <a:moveTo>
                    <a:pt x="0" y="0"/>
                  </a:moveTo>
                  <a:cubicBezTo>
                    <a:pt x="4620" y="1917"/>
                    <a:pt x="7870" y="6477"/>
                    <a:pt x="7870" y="11788"/>
                  </a:cubicBezTo>
                  <a:cubicBezTo>
                    <a:pt x="7870" y="17098"/>
                    <a:pt x="4620" y="21646"/>
                    <a:pt x="0" y="23563"/>
                  </a:cubicBezTo>
                  <a:lnTo>
                    <a:pt x="37826" y="23563"/>
                  </a:lnTo>
                  <a:cubicBezTo>
                    <a:pt x="44339" y="23563"/>
                    <a:pt x="49614" y="18288"/>
                    <a:pt x="49614" y="11788"/>
                  </a:cubicBezTo>
                  <a:cubicBezTo>
                    <a:pt x="49614" y="5275"/>
                    <a:pt x="44339" y="0"/>
                    <a:pt x="37826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Giu-dic 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2021</a:t>
              </a:r>
              <a:endParaRPr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12" name="Google Shape;154;p16">
              <a:extLst>
                <a:ext uri="{FF2B5EF4-FFF2-40B4-BE49-F238E27FC236}">
                  <a16:creationId xmlns:a16="http://schemas.microsoft.com/office/drawing/2014/main" id="{E5EC4E73-6763-FD09-4D7E-145B3FB1A9C4}"/>
                </a:ext>
              </a:extLst>
            </p:cNvPr>
            <p:cNvSpPr txBox="1"/>
            <p:nvPr/>
          </p:nvSpPr>
          <p:spPr>
            <a:xfrm>
              <a:off x="4007988" y="3689937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Google Shape;155;p16">
              <a:extLst>
                <a:ext uri="{FF2B5EF4-FFF2-40B4-BE49-F238E27FC236}">
                  <a16:creationId xmlns:a16="http://schemas.microsoft.com/office/drawing/2014/main" id="{3048F6E4-2FF7-DA9F-66FE-5FC86524F25D}"/>
                </a:ext>
              </a:extLst>
            </p:cNvPr>
            <p:cNvSpPr txBox="1"/>
            <p:nvPr/>
          </p:nvSpPr>
          <p:spPr>
            <a:xfrm>
              <a:off x="3992113" y="3430401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err="1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Guselkumab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studio CNTO1959 UCO3001</a:t>
              </a:r>
              <a:endParaRPr sz="135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14" name="Picture 12" descr="A picture containing text, businesscard, label, design&#10;&#10;Description automatically generated">
            <a:extLst>
              <a:ext uri="{FF2B5EF4-FFF2-40B4-BE49-F238E27FC236}">
                <a16:creationId xmlns:a16="http://schemas.microsoft.com/office/drawing/2014/main" id="{517079D5-7EE4-1FD9-DB52-594EB634415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0320" y="5084626"/>
            <a:ext cx="1311275" cy="767002"/>
          </a:xfrm>
          <a:prstGeom prst="rect">
            <a:avLst/>
          </a:prstGeom>
        </p:spPr>
      </p:pic>
      <p:sp>
        <p:nvSpPr>
          <p:cNvPr id="15" name="Google Shape;144;p16">
            <a:extLst>
              <a:ext uri="{FF2B5EF4-FFF2-40B4-BE49-F238E27FC236}">
                <a16:creationId xmlns:a16="http://schemas.microsoft.com/office/drawing/2014/main" id="{1DD4A3B4-D234-168C-70B4-7B702A31A12B}"/>
              </a:ext>
            </a:extLst>
          </p:cNvPr>
          <p:cNvSpPr txBox="1"/>
          <p:nvPr/>
        </p:nvSpPr>
        <p:spPr>
          <a:xfrm>
            <a:off x="3686992" y="4501072"/>
            <a:ext cx="1204684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U</a:t>
            </a:r>
            <a:r>
              <a:rPr lang="it-IT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</a:t>
            </a:r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cito da studio per persistenza attività endoscopica grave</a:t>
            </a:r>
            <a:endParaRPr lang="en-US" sz="1350" dirty="0">
              <a:cs typeface="Arial"/>
            </a:endParaRPr>
          </a:p>
        </p:txBody>
      </p:sp>
      <p:grpSp>
        <p:nvGrpSpPr>
          <p:cNvPr id="23" name="Google Shape;132;p16">
            <a:extLst>
              <a:ext uri="{FF2B5EF4-FFF2-40B4-BE49-F238E27FC236}">
                <a16:creationId xmlns:a16="http://schemas.microsoft.com/office/drawing/2014/main" id="{1D8B8A5B-27B6-F703-1AF1-FB7DADCA6E0A}"/>
              </a:ext>
            </a:extLst>
          </p:cNvPr>
          <p:cNvGrpSpPr/>
          <p:nvPr/>
        </p:nvGrpSpPr>
        <p:grpSpPr>
          <a:xfrm>
            <a:off x="4742839" y="1148012"/>
            <a:ext cx="1724465" cy="2452476"/>
            <a:chOff x="5346985" y="580424"/>
            <a:chExt cx="1724465" cy="2452476"/>
          </a:xfrm>
        </p:grpSpPr>
        <p:sp>
          <p:nvSpPr>
            <p:cNvPr id="24" name="Google Shape;133;p16">
              <a:extLst>
                <a:ext uri="{FF2B5EF4-FFF2-40B4-BE49-F238E27FC236}">
                  <a16:creationId xmlns:a16="http://schemas.microsoft.com/office/drawing/2014/main" id="{CB67E6B4-BE02-FE84-EEA8-E52C0A82AD32}"/>
                </a:ext>
              </a:extLst>
            </p:cNvPr>
            <p:cNvSpPr/>
            <p:nvPr/>
          </p:nvSpPr>
          <p:spPr>
            <a:xfrm>
              <a:off x="6657075" y="1382375"/>
              <a:ext cx="230425" cy="1119800"/>
            </a:xfrm>
            <a:custGeom>
              <a:avLst/>
              <a:gdLst/>
              <a:ahLst/>
              <a:cxnLst/>
              <a:rect l="l" t="t" r="r" b="b"/>
              <a:pathLst>
                <a:path w="9217" h="44792" extrusionOk="0">
                  <a:moveTo>
                    <a:pt x="1" y="1"/>
                  </a:moveTo>
                  <a:lnTo>
                    <a:pt x="1" y="33291"/>
                  </a:lnTo>
                  <a:cubicBezTo>
                    <a:pt x="1" y="38244"/>
                    <a:pt x="2823" y="42649"/>
                    <a:pt x="7097" y="44792"/>
                  </a:cubicBezTo>
                  <a:lnTo>
                    <a:pt x="9216" y="44792"/>
                  </a:lnTo>
                  <a:lnTo>
                    <a:pt x="9216" y="43328"/>
                  </a:lnTo>
                  <a:cubicBezTo>
                    <a:pt x="5025" y="41804"/>
                    <a:pt x="2192" y="37827"/>
                    <a:pt x="2192" y="33291"/>
                  </a:cubicBezTo>
                  <a:lnTo>
                    <a:pt x="2192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25" name="Google Shape;134;p16">
              <a:extLst>
                <a:ext uri="{FF2B5EF4-FFF2-40B4-BE49-F238E27FC236}">
                  <a16:creationId xmlns:a16="http://schemas.microsoft.com/office/drawing/2014/main" id="{B33D9A98-B5A6-7FD4-DBF1-92F129594CB4}"/>
                </a:ext>
              </a:extLst>
            </p:cNvPr>
            <p:cNvSpPr/>
            <p:nvPr/>
          </p:nvSpPr>
          <p:spPr>
            <a:xfrm>
              <a:off x="5831075" y="2443825"/>
              <a:ext cx="1240375" cy="589075"/>
            </a:xfrm>
            <a:custGeom>
              <a:avLst/>
              <a:gdLst/>
              <a:ahLst/>
              <a:cxnLst/>
              <a:rect l="l" t="t" r="r" b="b"/>
              <a:pathLst>
                <a:path w="49615" h="23563" extrusionOk="0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40" y="23563"/>
                    <a:pt x="49614" y="18288"/>
                    <a:pt x="49614" y="11788"/>
                  </a:cubicBezTo>
                  <a:cubicBezTo>
                    <a:pt x="49614" y="5275"/>
                    <a:pt x="44340" y="0"/>
                    <a:pt x="3782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Feb 22</a:t>
              </a:r>
            </a:p>
          </p:txBody>
        </p:sp>
        <p:sp>
          <p:nvSpPr>
            <p:cNvPr id="26" name="Google Shape;138;p16">
              <a:extLst>
                <a:ext uri="{FF2B5EF4-FFF2-40B4-BE49-F238E27FC236}">
                  <a16:creationId xmlns:a16="http://schemas.microsoft.com/office/drawing/2014/main" id="{DD0EF7BB-5E47-B224-B8E9-80BE52E4FA52}"/>
                </a:ext>
              </a:extLst>
            </p:cNvPr>
            <p:cNvSpPr txBox="1"/>
            <p:nvPr/>
          </p:nvSpPr>
          <p:spPr>
            <a:xfrm>
              <a:off x="5346985" y="580424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Ustekinumab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90 mg </a:t>
              </a:r>
              <a:r>
                <a:rPr lang="en" sz="1350" err="1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sc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q8w</a:t>
              </a:r>
              <a:endParaRPr sz="135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27" name="Picture 5">
            <a:extLst>
              <a:ext uri="{FF2B5EF4-FFF2-40B4-BE49-F238E27FC236}">
                <a16:creationId xmlns:a16="http://schemas.microsoft.com/office/drawing/2014/main" id="{56B67D04-CB9E-6A3C-2E81-A33023299B9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3465" y="1848298"/>
            <a:ext cx="1017588" cy="781050"/>
          </a:xfrm>
          <a:prstGeom prst="rect">
            <a:avLst/>
          </a:prstGeom>
        </p:spPr>
      </p:pic>
      <p:sp>
        <p:nvSpPr>
          <p:cNvPr id="28" name="Google Shape;144;p16">
            <a:extLst>
              <a:ext uri="{FF2B5EF4-FFF2-40B4-BE49-F238E27FC236}">
                <a16:creationId xmlns:a16="http://schemas.microsoft.com/office/drawing/2014/main" id="{CD816B82-2371-2DC3-AEB4-FF1DC66512E6}"/>
              </a:ext>
            </a:extLst>
          </p:cNvPr>
          <p:cNvSpPr txBox="1"/>
          <p:nvPr/>
        </p:nvSpPr>
        <p:spPr>
          <a:xfrm>
            <a:off x="4042306" y="1926290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1770ED9-3A38-47D1-A7F4-0049AC8E7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367" y="1948473"/>
            <a:ext cx="823031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41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42393" y="1305563"/>
            <a:ext cx="1719650" cy="2294925"/>
            <a:chOff x="606850" y="737975"/>
            <a:chExt cx="1719650" cy="2294925"/>
          </a:xfrm>
        </p:grpSpPr>
        <p:sp>
          <p:nvSpPr>
            <p:cNvPr id="118" name="Google Shape;118;p16"/>
            <p:cNvSpPr/>
            <p:nvPr/>
          </p:nvSpPr>
          <p:spPr>
            <a:xfrm>
              <a:off x="1912750" y="1382375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6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1192125" y="2443825"/>
              <a:ext cx="1134375" cy="589075"/>
            </a:xfrm>
            <a:custGeom>
              <a:avLst/>
              <a:gdLst/>
              <a:ahLst/>
              <a:cxnLst/>
              <a:rect l="l" t="t" r="r" b="b"/>
              <a:pathLst>
                <a:path w="45375" h="23563" extrusionOk="0">
                  <a:moveTo>
                    <a:pt x="0" y="0"/>
                  </a:moveTo>
                  <a:lnTo>
                    <a:pt x="0" y="23563"/>
                  </a:lnTo>
                  <a:lnTo>
                    <a:pt x="33599" y="23563"/>
                  </a:lnTo>
                  <a:cubicBezTo>
                    <a:pt x="40100" y="23563"/>
                    <a:pt x="45375" y="18288"/>
                    <a:pt x="45375" y="11788"/>
                  </a:cubicBezTo>
                  <a:cubicBezTo>
                    <a:pt x="45375" y="5275"/>
                    <a:pt x="40100" y="0"/>
                    <a:pt x="33599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2015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" name="Google Shape;122;p16"/>
            <p:cNvSpPr txBox="1"/>
            <p:nvPr/>
          </p:nvSpPr>
          <p:spPr>
            <a:xfrm>
              <a:off x="606850" y="1323058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Intolleranza a mesalazina</a:t>
              </a:r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627306" y="737975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Azatiopirina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100 mg/die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+ </a:t>
              </a:r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deltacortene</a:t>
              </a:r>
              <a:endParaRPr lang="en-US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</p:txBody>
        </p:sp>
      </p:grpSp>
      <p:grpSp>
        <p:nvGrpSpPr>
          <p:cNvPr id="124" name="Google Shape;124;p16"/>
          <p:cNvGrpSpPr/>
          <p:nvPr/>
        </p:nvGrpSpPr>
        <p:grpSpPr>
          <a:xfrm>
            <a:off x="2324406" y="1241250"/>
            <a:ext cx="1799327" cy="2356780"/>
            <a:chOff x="7187523" y="279246"/>
            <a:chExt cx="1799327" cy="2356779"/>
          </a:xfrm>
        </p:grpSpPr>
        <p:sp>
          <p:nvSpPr>
            <p:cNvPr id="125" name="Google Shape;125;p16"/>
            <p:cNvSpPr/>
            <p:nvPr/>
          </p:nvSpPr>
          <p:spPr>
            <a:xfrm>
              <a:off x="8545075" y="970073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7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7746800" y="2046950"/>
              <a:ext cx="1240050" cy="589075"/>
            </a:xfrm>
            <a:custGeom>
              <a:avLst/>
              <a:gdLst/>
              <a:ahLst/>
              <a:cxnLst/>
              <a:rect l="l" t="t" r="r" b="b"/>
              <a:pathLst>
                <a:path w="49602" h="23563" extrusionOk="0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20 –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21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130" name="Google Shape;130;p16"/>
            <p:cNvSpPr txBox="1"/>
            <p:nvPr/>
          </p:nvSpPr>
          <p:spPr>
            <a:xfrm>
              <a:off x="7195462" y="661192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1" name="Google Shape;131;p16"/>
            <p:cNvSpPr txBox="1"/>
            <p:nvPr/>
          </p:nvSpPr>
          <p:spPr>
            <a:xfrm>
              <a:off x="7187523" y="279246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Vedolizumab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300 mg q8w,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poi q4w</a:t>
              </a:r>
            </a:p>
          </p:txBody>
        </p:sp>
      </p:grpSp>
      <p:grpSp>
        <p:nvGrpSpPr>
          <p:cNvPr id="132" name="Google Shape;132;p16"/>
          <p:cNvGrpSpPr/>
          <p:nvPr/>
        </p:nvGrpSpPr>
        <p:grpSpPr>
          <a:xfrm>
            <a:off x="4742839" y="1148012"/>
            <a:ext cx="1724465" cy="2452476"/>
            <a:chOff x="5346985" y="580424"/>
            <a:chExt cx="1724465" cy="2452476"/>
          </a:xfrm>
        </p:grpSpPr>
        <p:sp>
          <p:nvSpPr>
            <p:cNvPr id="133" name="Google Shape;133;p16"/>
            <p:cNvSpPr/>
            <p:nvPr/>
          </p:nvSpPr>
          <p:spPr>
            <a:xfrm>
              <a:off x="6657075" y="1382375"/>
              <a:ext cx="230425" cy="1119800"/>
            </a:xfrm>
            <a:custGeom>
              <a:avLst/>
              <a:gdLst/>
              <a:ahLst/>
              <a:cxnLst/>
              <a:rect l="l" t="t" r="r" b="b"/>
              <a:pathLst>
                <a:path w="9217" h="44792" extrusionOk="0">
                  <a:moveTo>
                    <a:pt x="1" y="1"/>
                  </a:moveTo>
                  <a:lnTo>
                    <a:pt x="1" y="33291"/>
                  </a:lnTo>
                  <a:cubicBezTo>
                    <a:pt x="1" y="38244"/>
                    <a:pt x="2823" y="42649"/>
                    <a:pt x="7097" y="44792"/>
                  </a:cubicBezTo>
                  <a:lnTo>
                    <a:pt x="9216" y="44792"/>
                  </a:lnTo>
                  <a:lnTo>
                    <a:pt x="9216" y="43328"/>
                  </a:lnTo>
                  <a:cubicBezTo>
                    <a:pt x="5025" y="41804"/>
                    <a:pt x="2192" y="37827"/>
                    <a:pt x="2192" y="33291"/>
                  </a:cubicBezTo>
                  <a:lnTo>
                    <a:pt x="2192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5831075" y="2443825"/>
              <a:ext cx="1240375" cy="589075"/>
            </a:xfrm>
            <a:custGeom>
              <a:avLst/>
              <a:gdLst/>
              <a:ahLst/>
              <a:cxnLst/>
              <a:rect l="l" t="t" r="r" b="b"/>
              <a:pathLst>
                <a:path w="49615" h="23563" extrusionOk="0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40" y="23563"/>
                    <a:pt x="49614" y="18288"/>
                    <a:pt x="49614" y="11788"/>
                  </a:cubicBezTo>
                  <a:cubicBezTo>
                    <a:pt x="49614" y="5275"/>
                    <a:pt x="44340" y="0"/>
                    <a:pt x="3782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Feb 22</a:t>
              </a:r>
            </a:p>
          </p:txBody>
        </p:sp>
        <p:sp>
          <p:nvSpPr>
            <p:cNvPr id="138" name="Google Shape;138;p16"/>
            <p:cNvSpPr txBox="1"/>
            <p:nvPr/>
          </p:nvSpPr>
          <p:spPr>
            <a:xfrm>
              <a:off x="5346985" y="580424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Ustekinumab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90 mg </a:t>
              </a:r>
              <a:r>
                <a:rPr lang="en" sz="1350" err="1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sc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q8w</a:t>
              </a:r>
              <a:endParaRPr sz="135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39" name="Google Shape;139;p16"/>
          <p:cNvGrpSpPr/>
          <p:nvPr/>
        </p:nvGrpSpPr>
        <p:grpSpPr>
          <a:xfrm>
            <a:off x="1069731" y="3011412"/>
            <a:ext cx="1881162" cy="1740767"/>
            <a:chOff x="1634188" y="2443825"/>
            <a:chExt cx="1881162" cy="1740766"/>
          </a:xfrm>
        </p:grpSpPr>
        <p:sp>
          <p:nvSpPr>
            <p:cNvPr id="140" name="Google Shape;140;p16"/>
            <p:cNvSpPr/>
            <p:nvPr/>
          </p:nvSpPr>
          <p:spPr>
            <a:xfrm>
              <a:off x="3035500" y="2993300"/>
              <a:ext cx="230100" cy="112010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7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2275275" y="2443825"/>
              <a:ext cx="1240075" cy="589075"/>
            </a:xfrm>
            <a:custGeom>
              <a:avLst/>
              <a:gdLst/>
              <a:ahLst/>
              <a:cxnLst/>
              <a:rect l="l" t="t" r="r" b="b"/>
              <a:pathLst>
                <a:path w="49603" h="23563" extrusionOk="0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2019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4" name="Google Shape;144;p16"/>
            <p:cNvSpPr txBox="1"/>
            <p:nvPr/>
          </p:nvSpPr>
          <p:spPr>
            <a:xfrm>
              <a:off x="1634188" y="3649691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</a:rPr>
                <a:t>Sospeso dopo 5 infusioni per failure</a:t>
              </a:r>
              <a:endParaRPr lang="en-US" sz="1350" dirty="0">
                <a:cs typeface="Arial"/>
              </a:endParaRPr>
            </a:p>
          </p:txBody>
        </p:sp>
        <p:sp>
          <p:nvSpPr>
            <p:cNvPr id="145" name="Google Shape;145;p16"/>
            <p:cNvSpPr txBox="1"/>
            <p:nvPr/>
          </p:nvSpPr>
          <p:spPr>
            <a:xfrm>
              <a:off x="1634188" y="3343088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Infliximab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5 mg/kg q8w</a:t>
              </a:r>
            </a:p>
          </p:txBody>
        </p:sp>
      </p:grpSp>
      <p:grpSp>
        <p:nvGrpSpPr>
          <p:cNvPr id="146" name="Google Shape;146;p16"/>
          <p:cNvGrpSpPr/>
          <p:nvPr/>
        </p:nvGrpSpPr>
        <p:grpSpPr>
          <a:xfrm>
            <a:off x="3427655" y="3011413"/>
            <a:ext cx="1894062" cy="1781012"/>
            <a:chOff x="3992113" y="2443825"/>
            <a:chExt cx="1894062" cy="1781012"/>
          </a:xfrm>
        </p:grpSpPr>
        <p:sp>
          <p:nvSpPr>
            <p:cNvPr id="147" name="Google Shape;147;p16"/>
            <p:cNvSpPr/>
            <p:nvPr/>
          </p:nvSpPr>
          <p:spPr>
            <a:xfrm>
              <a:off x="5409300" y="2993300"/>
              <a:ext cx="230125" cy="1120100"/>
            </a:xfrm>
            <a:custGeom>
              <a:avLst/>
              <a:gdLst/>
              <a:ahLst/>
              <a:cxnLst/>
              <a:rect l="l" t="t" r="r" b="b"/>
              <a:pathLst>
                <a:path w="9205" h="44804" extrusionOk="0">
                  <a:moveTo>
                    <a:pt x="7097" y="0"/>
                  </a:moveTo>
                  <a:cubicBezTo>
                    <a:pt x="2811" y="2143"/>
                    <a:pt x="1" y="6549"/>
                    <a:pt x="1" y="11514"/>
                  </a:cubicBezTo>
                  <a:lnTo>
                    <a:pt x="1" y="44803"/>
                  </a:lnTo>
                  <a:lnTo>
                    <a:pt x="2180" y="44803"/>
                  </a:lnTo>
                  <a:lnTo>
                    <a:pt x="2180" y="11514"/>
                  </a:lnTo>
                  <a:cubicBezTo>
                    <a:pt x="2180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645825" y="2443825"/>
              <a:ext cx="1240350" cy="589075"/>
            </a:xfrm>
            <a:custGeom>
              <a:avLst/>
              <a:gdLst/>
              <a:ahLst/>
              <a:cxnLst/>
              <a:rect l="l" t="t" r="r" b="b"/>
              <a:pathLst>
                <a:path w="49614" h="23563" extrusionOk="0">
                  <a:moveTo>
                    <a:pt x="0" y="0"/>
                  </a:moveTo>
                  <a:cubicBezTo>
                    <a:pt x="4620" y="1917"/>
                    <a:pt x="7870" y="6477"/>
                    <a:pt x="7870" y="11788"/>
                  </a:cubicBezTo>
                  <a:cubicBezTo>
                    <a:pt x="7870" y="17098"/>
                    <a:pt x="4620" y="21646"/>
                    <a:pt x="0" y="23563"/>
                  </a:cubicBezTo>
                  <a:lnTo>
                    <a:pt x="37826" y="23563"/>
                  </a:lnTo>
                  <a:cubicBezTo>
                    <a:pt x="44339" y="23563"/>
                    <a:pt x="49614" y="18288"/>
                    <a:pt x="49614" y="11788"/>
                  </a:cubicBezTo>
                  <a:cubicBezTo>
                    <a:pt x="49614" y="5275"/>
                    <a:pt x="44339" y="0"/>
                    <a:pt x="37826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Giu-dic 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2021</a:t>
              </a:r>
              <a:endParaRPr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154" name="Google Shape;154;p16"/>
            <p:cNvSpPr txBox="1"/>
            <p:nvPr/>
          </p:nvSpPr>
          <p:spPr>
            <a:xfrm>
              <a:off x="4007988" y="3689937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55" name="Google Shape;155;p16"/>
            <p:cNvSpPr txBox="1"/>
            <p:nvPr/>
          </p:nvSpPr>
          <p:spPr>
            <a:xfrm>
              <a:off x="3992113" y="3430401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err="1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Guselkumab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studio CNTO1959 UCO3001</a:t>
              </a:r>
              <a:endParaRPr sz="135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56" name="Google Shape;156;p16"/>
          <p:cNvGrpSpPr/>
          <p:nvPr/>
        </p:nvGrpSpPr>
        <p:grpSpPr>
          <a:xfrm>
            <a:off x="5814082" y="3011413"/>
            <a:ext cx="1878162" cy="1781012"/>
            <a:chOff x="6378538" y="2443825"/>
            <a:chExt cx="1878162" cy="1781012"/>
          </a:xfrm>
        </p:grpSpPr>
        <p:sp>
          <p:nvSpPr>
            <p:cNvPr id="157" name="Google Shape;157;p16"/>
            <p:cNvSpPr/>
            <p:nvPr/>
          </p:nvSpPr>
          <p:spPr>
            <a:xfrm>
              <a:off x="7779850" y="2993300"/>
              <a:ext cx="230100" cy="112010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6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7016350" y="2443825"/>
              <a:ext cx="1240350" cy="589075"/>
            </a:xfrm>
            <a:custGeom>
              <a:avLst/>
              <a:gdLst/>
              <a:ahLst/>
              <a:cxnLst/>
              <a:rect l="l" t="t" r="r" b="b"/>
              <a:pathLst>
                <a:path w="49614" h="23563" extrusionOk="0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40" y="23563"/>
                    <a:pt x="49614" y="18288"/>
                    <a:pt x="49614" y="11788"/>
                  </a:cubicBezTo>
                  <a:cubicBezTo>
                    <a:pt x="49614" y="5275"/>
                    <a:pt x="44340" y="0"/>
                    <a:pt x="37827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Ago – </a:t>
              </a:r>
            </a:p>
            <a:p>
              <a:pPr algn="ctr"/>
              <a:r>
                <a:rPr lang="it-IT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Set 22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61" name="Google Shape;161;p16"/>
            <p:cNvSpPr txBox="1"/>
            <p:nvPr/>
          </p:nvSpPr>
          <p:spPr>
            <a:xfrm>
              <a:off x="6378538" y="3689937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62" name="Google Shape;162;p16"/>
            <p:cNvSpPr txBox="1"/>
            <p:nvPr/>
          </p:nvSpPr>
          <p:spPr>
            <a:xfrm>
              <a:off x="6378538" y="3343088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Tofacitinib</a:t>
              </a:r>
              <a:endParaRPr lang="en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  <a:p>
              <a:pPr algn="r"/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 mg x 2</a:t>
              </a:r>
              <a:endParaRPr lang="en" sz="1688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</p:txBody>
        </p:sp>
      </p:grpSp>
      <p:pic>
        <p:nvPicPr>
          <p:cNvPr id="4" name="Picture 5">
            <a:extLst>
              <a:ext uri="{FF2B5EF4-FFF2-40B4-BE49-F238E27FC236}">
                <a16:creationId xmlns:a16="http://schemas.microsoft.com/office/drawing/2014/main" id="{0AE0184B-5982-59F5-B9E7-2E5183519E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3465" y="1848298"/>
            <a:ext cx="1017588" cy="7810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8AF6494-475B-2E21-78FB-ED00AC2061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3162" y="1973911"/>
            <a:ext cx="819150" cy="8191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595F563-3FA2-B92E-7FCF-246EE6AFA7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6162" y="4748049"/>
            <a:ext cx="1335088" cy="89397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1033363-5BC5-1143-76BD-44B7BE93AE5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7303" y="4980091"/>
            <a:ext cx="1020762" cy="766763"/>
          </a:xfrm>
          <a:prstGeom prst="rect">
            <a:avLst/>
          </a:prstGeom>
        </p:spPr>
      </p:pic>
      <p:pic>
        <p:nvPicPr>
          <p:cNvPr id="12" name="Picture 12" descr="A picture containing text, businesscard, label, design&#10;&#10;Description automatically generated">
            <a:extLst>
              <a:ext uri="{FF2B5EF4-FFF2-40B4-BE49-F238E27FC236}">
                <a16:creationId xmlns:a16="http://schemas.microsoft.com/office/drawing/2014/main" id="{E35AD306-7664-B028-4695-FE5B8A31C48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0320" y="5084626"/>
            <a:ext cx="1311275" cy="767002"/>
          </a:xfrm>
          <a:prstGeom prst="rect">
            <a:avLst/>
          </a:prstGeom>
        </p:spPr>
      </p:pic>
      <p:sp>
        <p:nvSpPr>
          <p:cNvPr id="42" name="Google Shape;144;p16"/>
          <p:cNvSpPr txBox="1"/>
          <p:nvPr/>
        </p:nvSpPr>
        <p:spPr>
          <a:xfrm>
            <a:off x="3686992" y="4501072"/>
            <a:ext cx="1204684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U</a:t>
            </a:r>
            <a:r>
              <a:rPr lang="it-IT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</a:t>
            </a:r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cito da studio per persistenza attività endoscopica grave</a:t>
            </a:r>
            <a:endParaRPr lang="en-US" sz="1350" dirty="0">
              <a:cs typeface="Arial"/>
            </a:endParaRPr>
          </a:p>
        </p:txBody>
      </p:sp>
      <p:sp>
        <p:nvSpPr>
          <p:cNvPr id="43" name="Google Shape;144;p16"/>
          <p:cNvSpPr txBox="1"/>
          <p:nvPr/>
        </p:nvSpPr>
        <p:spPr>
          <a:xfrm>
            <a:off x="1910431" y="1931866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  <p:sp>
        <p:nvSpPr>
          <p:cNvPr id="44" name="Google Shape;144;p16"/>
          <p:cNvSpPr txBox="1"/>
          <p:nvPr/>
        </p:nvSpPr>
        <p:spPr>
          <a:xfrm>
            <a:off x="4042306" y="1926290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  <p:sp>
        <p:nvSpPr>
          <p:cNvPr id="45" name="Google Shape;144;p16"/>
          <p:cNvSpPr txBox="1"/>
          <p:nvPr/>
        </p:nvSpPr>
        <p:spPr>
          <a:xfrm>
            <a:off x="6175291" y="4236114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522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56;p16">
            <a:extLst>
              <a:ext uri="{FF2B5EF4-FFF2-40B4-BE49-F238E27FC236}">
                <a16:creationId xmlns:a16="http://schemas.microsoft.com/office/drawing/2014/main" id="{ED212553-069C-43B6-9515-7843E177A33B}"/>
              </a:ext>
            </a:extLst>
          </p:cNvPr>
          <p:cNvGrpSpPr/>
          <p:nvPr/>
        </p:nvGrpSpPr>
        <p:grpSpPr>
          <a:xfrm>
            <a:off x="61934" y="1309233"/>
            <a:ext cx="1944031" cy="1960638"/>
            <a:chOff x="6378538" y="2443825"/>
            <a:chExt cx="1878162" cy="1781012"/>
          </a:xfrm>
        </p:grpSpPr>
        <p:sp>
          <p:nvSpPr>
            <p:cNvPr id="8" name="Google Shape;157;p16">
              <a:extLst>
                <a:ext uri="{FF2B5EF4-FFF2-40B4-BE49-F238E27FC236}">
                  <a16:creationId xmlns:a16="http://schemas.microsoft.com/office/drawing/2014/main" id="{DC9BF9BE-79DA-418D-83FA-17B46CE252D4}"/>
                </a:ext>
              </a:extLst>
            </p:cNvPr>
            <p:cNvSpPr/>
            <p:nvPr/>
          </p:nvSpPr>
          <p:spPr>
            <a:xfrm>
              <a:off x="7779850" y="2993300"/>
              <a:ext cx="230100" cy="112010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6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9" name="Google Shape;158;p16">
              <a:extLst>
                <a:ext uri="{FF2B5EF4-FFF2-40B4-BE49-F238E27FC236}">
                  <a16:creationId xmlns:a16="http://schemas.microsoft.com/office/drawing/2014/main" id="{BEF022A1-CE69-4C9D-8427-5DBDA8241C7C}"/>
                </a:ext>
              </a:extLst>
            </p:cNvPr>
            <p:cNvSpPr/>
            <p:nvPr/>
          </p:nvSpPr>
          <p:spPr>
            <a:xfrm>
              <a:off x="7016350" y="2443825"/>
              <a:ext cx="1240350" cy="589075"/>
            </a:xfrm>
            <a:custGeom>
              <a:avLst/>
              <a:gdLst/>
              <a:ahLst/>
              <a:cxnLst/>
              <a:rect l="l" t="t" r="r" b="b"/>
              <a:pathLst>
                <a:path w="49614" h="23563" extrusionOk="0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40" y="23563"/>
                    <a:pt x="49614" y="18288"/>
                    <a:pt x="49614" y="11788"/>
                  </a:cubicBezTo>
                  <a:cubicBezTo>
                    <a:pt x="49614" y="5275"/>
                    <a:pt x="44340" y="0"/>
                    <a:pt x="37827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Ago – </a:t>
              </a:r>
            </a:p>
            <a:p>
              <a:pPr algn="ctr"/>
              <a:r>
                <a:rPr lang="it-IT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Set 22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0" name="Google Shape;161;p16">
              <a:extLst>
                <a:ext uri="{FF2B5EF4-FFF2-40B4-BE49-F238E27FC236}">
                  <a16:creationId xmlns:a16="http://schemas.microsoft.com/office/drawing/2014/main" id="{D9FE8072-A1DC-484C-992E-98EDC44E501A}"/>
                </a:ext>
              </a:extLst>
            </p:cNvPr>
            <p:cNvSpPr txBox="1"/>
            <p:nvPr/>
          </p:nvSpPr>
          <p:spPr>
            <a:xfrm>
              <a:off x="6378538" y="3689937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1" name="Google Shape;162;p16">
              <a:extLst>
                <a:ext uri="{FF2B5EF4-FFF2-40B4-BE49-F238E27FC236}">
                  <a16:creationId xmlns:a16="http://schemas.microsoft.com/office/drawing/2014/main" id="{70DE7C49-F5C5-43E6-8ABD-CC829270DC47}"/>
                </a:ext>
              </a:extLst>
            </p:cNvPr>
            <p:cNvSpPr txBox="1"/>
            <p:nvPr/>
          </p:nvSpPr>
          <p:spPr>
            <a:xfrm>
              <a:off x="6378538" y="3343088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Tofacitinib</a:t>
              </a:r>
              <a:endParaRPr lang="en" sz="1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 mg x 2</a:t>
              </a:r>
              <a:endParaRPr lang="en" sz="1688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67A309F5-5CE5-4A57-9A14-B79FE1CA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393" y="1431074"/>
            <a:ext cx="2855214" cy="622268"/>
          </a:xfrm>
        </p:spPr>
        <p:txBody>
          <a:bodyPr>
            <a:normAutofit/>
          </a:bodyPr>
          <a:lstStyle/>
          <a:p>
            <a:pPr algn="ctr"/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Modalità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prescrizione</a:t>
            </a:r>
            <a:endParaRPr lang="en-US" sz="21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BB1696-3A0E-4AC6-BD32-75FB2E402030}"/>
              </a:ext>
            </a:extLst>
          </p:cNvPr>
          <p:cNvSpPr txBox="1">
            <a:spLocks/>
          </p:cNvSpPr>
          <p:nvPr/>
        </p:nvSpPr>
        <p:spPr>
          <a:xfrm>
            <a:off x="3111245" y="3429001"/>
            <a:ext cx="3010662" cy="622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pPr algn="ctr"/>
            <a:r>
              <a:rPr lang="en-US" sz="2100" b="1" kern="0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Modalità</a:t>
            </a:r>
            <a:r>
              <a:rPr lang="en-US" sz="2100" b="1" kern="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sz="2100" b="1" kern="0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distribuzione</a:t>
            </a:r>
            <a:endParaRPr lang="en-US" sz="2100" b="1" kern="0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AF00B8-D8A4-4D58-91C2-07C5ADC9FF7F}"/>
              </a:ext>
            </a:extLst>
          </p:cNvPr>
          <p:cNvSpPr txBox="1"/>
          <p:nvPr/>
        </p:nvSpPr>
        <p:spPr>
          <a:xfrm>
            <a:off x="3214702" y="2437030"/>
            <a:ext cx="32661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 err="1"/>
              <a:t>Tofacitinib</a:t>
            </a:r>
            <a:r>
              <a:rPr lang="it-IT" sz="1350" dirty="0"/>
              <a:t> </a:t>
            </a:r>
            <a:r>
              <a:rPr lang="it-IT" sz="1350" dirty="0">
                <a:sym typeface="Wingdings" panose="05000000000000000000" pitchFamily="2" charset="2"/>
              </a:rPr>
              <a:t> fascia H  RNRL</a:t>
            </a:r>
            <a:endParaRPr lang="it-IT" sz="1350" dirty="0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D9930FD1-A47E-49AC-88DE-0E6FB96F7331}"/>
              </a:ext>
            </a:extLst>
          </p:cNvPr>
          <p:cNvSpPr/>
          <p:nvPr/>
        </p:nvSpPr>
        <p:spPr>
          <a:xfrm>
            <a:off x="6216170" y="1851129"/>
            <a:ext cx="2511048" cy="14278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it-IT" sz="1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PIANO TERAPEUTICO REGIONALE SU PSF</a:t>
            </a:r>
          </a:p>
          <a:p>
            <a:pPr algn="ctr"/>
            <a:endParaRPr lang="it-IT" sz="12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4313" indent="-214313" algn="ctr">
              <a:buFont typeface="Arial" panose="020B0604020202020204" pitchFamily="34" charset="0"/>
              <a:buChar char="•"/>
            </a:pPr>
            <a:r>
              <a:rPr lang="it-IT" sz="1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SCHEDA AIFA CARTACEA</a:t>
            </a:r>
          </a:p>
        </p:txBody>
      </p:sp>
      <p:sp>
        <p:nvSpPr>
          <p:cNvPr id="19" name="Parentesi graffa chiusa 18">
            <a:extLst>
              <a:ext uri="{FF2B5EF4-FFF2-40B4-BE49-F238E27FC236}">
                <a16:creationId xmlns:a16="http://schemas.microsoft.com/office/drawing/2014/main" id="{25129814-57AC-419B-80B7-65F548141901}"/>
              </a:ext>
            </a:extLst>
          </p:cNvPr>
          <p:cNvSpPr/>
          <p:nvPr/>
        </p:nvSpPr>
        <p:spPr>
          <a:xfrm>
            <a:off x="5769507" y="2079662"/>
            <a:ext cx="230100" cy="965649"/>
          </a:xfrm>
          <a:prstGeom prst="rightBrace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5C73911-7785-4F14-A635-25865BE08366}"/>
              </a:ext>
            </a:extLst>
          </p:cNvPr>
          <p:cNvSpPr/>
          <p:nvPr/>
        </p:nvSpPr>
        <p:spPr>
          <a:xfrm>
            <a:off x="3144393" y="4432089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Distribuzione diretta presso i centri regionali autorizzati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Dispensazione terapia per 60 gg </a:t>
            </a:r>
            <a:r>
              <a:rPr lang="it-IT" sz="1350" dirty="0" err="1"/>
              <a:t>max</a:t>
            </a:r>
            <a:r>
              <a:rPr lang="it-IT" sz="1350" dirty="0"/>
              <a:t> 90 gg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5674ED1-2514-4916-8BC9-EDB4D4508265}"/>
              </a:ext>
            </a:extLst>
          </p:cNvPr>
          <p:cNvSpPr txBox="1"/>
          <p:nvPr/>
        </p:nvSpPr>
        <p:spPr>
          <a:xfrm>
            <a:off x="346277" y="5561579"/>
            <a:ext cx="28684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www.regione.veneto.it</a:t>
            </a:r>
            <a:r>
              <a:rPr lang="it-IT" sz="900" dirty="0">
                <a:latin typeface="Calibri Light" panose="020F0302020204030204" pitchFamily="34" charset="0"/>
                <a:cs typeface="Calibri Light" panose="020F0302020204030204" pitchFamily="34" charset="0"/>
              </a:rPr>
              <a:t>  Decreto regionale nr. 17 del 2023</a:t>
            </a:r>
          </a:p>
        </p:txBody>
      </p:sp>
    </p:spTree>
    <p:extLst>
      <p:ext uri="{BB962C8B-B14F-4D97-AF65-F5344CB8AC3E}">
        <p14:creationId xmlns:p14="http://schemas.microsoft.com/office/powerpoint/2010/main" val="2553185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22" y="1568096"/>
            <a:ext cx="3403532" cy="39458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232" y="1493448"/>
            <a:ext cx="4012278" cy="43094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77" y="782282"/>
            <a:ext cx="1239119" cy="4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17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63F389-77C1-4ECE-B942-7EC3366C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43" y="80373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it-IT" sz="2700" b="1" dirty="0">
                <a:solidFill>
                  <a:schemeClr val="accent1">
                    <a:lumMod val="75000"/>
                  </a:schemeClr>
                </a:solidFill>
              </a:rPr>
              <a:t>Monitoraggio aderenza terapeutica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D88DD0F-8021-4B82-993A-F10D8EA5E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625" y="2281534"/>
            <a:ext cx="4871375" cy="3263504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DF8A8C8A-99DB-4AE4-9278-6FEB9B24D215}"/>
              </a:ext>
            </a:extLst>
          </p:cNvPr>
          <p:cNvGrpSpPr/>
          <p:nvPr/>
        </p:nvGrpSpPr>
        <p:grpSpPr>
          <a:xfrm>
            <a:off x="195165" y="2244090"/>
            <a:ext cx="3959826" cy="3338395"/>
            <a:chOff x="2354685" y="435763"/>
            <a:chExt cx="7007780" cy="5568259"/>
          </a:xfrm>
        </p:grpSpPr>
        <p:pic>
          <p:nvPicPr>
            <p:cNvPr id="5" name="Segnaposto contenuto 3">
              <a:extLst>
                <a:ext uri="{FF2B5EF4-FFF2-40B4-BE49-F238E27FC236}">
                  <a16:creationId xmlns:a16="http://schemas.microsoft.com/office/drawing/2014/main" id="{68F3B0B6-6C94-49BC-A444-CDF7E89BE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85" y="435763"/>
              <a:ext cx="7007780" cy="5568259"/>
            </a:xfrm>
            <a:prstGeom prst="rect">
              <a:avLst/>
            </a:prstGeom>
          </p:spPr>
        </p:pic>
        <p:sp>
          <p:nvSpPr>
            <p:cNvPr id="6" name="Parentesi graffa chiusa 5">
              <a:extLst>
                <a:ext uri="{FF2B5EF4-FFF2-40B4-BE49-F238E27FC236}">
                  <a16:creationId xmlns:a16="http://schemas.microsoft.com/office/drawing/2014/main" id="{3A04D00A-95DD-45C8-95DA-098042FE5556}"/>
                </a:ext>
              </a:extLst>
            </p:cNvPr>
            <p:cNvSpPr/>
            <p:nvPr/>
          </p:nvSpPr>
          <p:spPr>
            <a:xfrm>
              <a:off x="6065004" y="4633774"/>
              <a:ext cx="330200" cy="508000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sp>
        <p:nvSpPr>
          <p:cNvPr id="8" name="Ovale 7">
            <a:extLst>
              <a:ext uri="{FF2B5EF4-FFF2-40B4-BE49-F238E27FC236}">
                <a16:creationId xmlns:a16="http://schemas.microsoft.com/office/drawing/2014/main" id="{7EF68984-6A4C-4CB4-AA4B-F3B971277A71}"/>
              </a:ext>
            </a:extLst>
          </p:cNvPr>
          <p:cNvSpPr/>
          <p:nvPr/>
        </p:nvSpPr>
        <p:spPr>
          <a:xfrm>
            <a:off x="4154992" y="3309334"/>
            <a:ext cx="719330" cy="6858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115DCA7-2AFA-4DC5-AC49-DBF2724F36DE}"/>
              </a:ext>
            </a:extLst>
          </p:cNvPr>
          <p:cNvSpPr/>
          <p:nvPr/>
        </p:nvSpPr>
        <p:spPr>
          <a:xfrm>
            <a:off x="4152328" y="4478760"/>
            <a:ext cx="719330" cy="5590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CE14E8E-8CBA-4797-BB09-D46BB6A74867}"/>
              </a:ext>
            </a:extLst>
          </p:cNvPr>
          <p:cNvSpPr/>
          <p:nvPr/>
        </p:nvSpPr>
        <p:spPr>
          <a:xfrm>
            <a:off x="5226368" y="5005022"/>
            <a:ext cx="614747" cy="22860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88A1EAD-39DF-4CD6-B2EE-ACDC81ED6F12}"/>
              </a:ext>
            </a:extLst>
          </p:cNvPr>
          <p:cNvSpPr/>
          <p:nvPr/>
        </p:nvSpPr>
        <p:spPr>
          <a:xfrm>
            <a:off x="5099682" y="4049998"/>
            <a:ext cx="614747" cy="162529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3169695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8070D9-8CB1-7A6A-E480-F589C9FB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20" y="256558"/>
            <a:ext cx="7439025" cy="994172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Dispensazione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non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vuol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dire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consegnare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“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scatolette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”</a:t>
            </a:r>
          </a:p>
        </p:txBody>
      </p:sp>
      <p:graphicFrame>
        <p:nvGraphicFramePr>
          <p:cNvPr id="12" name="Segnaposto contenuto 2">
            <a:extLst>
              <a:ext uri="{FF2B5EF4-FFF2-40B4-BE49-F238E27FC236}">
                <a16:creationId xmlns:a16="http://schemas.microsoft.com/office/drawing/2014/main" id="{DD310941-54ED-004B-AA41-386DC55AC8A9}"/>
              </a:ext>
            </a:extLst>
          </p:cNvPr>
          <p:cNvGraphicFramePr>
            <a:graphicFrameLocks noGrp="1"/>
          </p:cNvGraphicFramePr>
          <p:nvPr/>
        </p:nvGraphicFramePr>
        <p:xfrm>
          <a:off x="839435" y="2316427"/>
          <a:ext cx="7639755" cy="3298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3" name="Elemento grafico 203" descr="Lente di ingrandimento con riempimento a tinta unita">
            <a:extLst>
              <a:ext uri="{FF2B5EF4-FFF2-40B4-BE49-F238E27FC236}">
                <a16:creationId xmlns:a16="http://schemas.microsoft.com/office/drawing/2014/main" id="{BF4F4DEE-9D84-53D9-4737-7214A71C77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34747" y="3183115"/>
            <a:ext cx="396522" cy="396523"/>
          </a:xfrm>
          <a:prstGeom prst="rect">
            <a:avLst/>
          </a:prstGeom>
        </p:spPr>
      </p:pic>
      <p:pic>
        <p:nvPicPr>
          <p:cNvPr id="217" name="Graphic 217" descr="Medicine outline">
            <a:extLst>
              <a:ext uri="{FF2B5EF4-FFF2-40B4-BE49-F238E27FC236}">
                <a16:creationId xmlns:a16="http://schemas.microsoft.com/office/drawing/2014/main" id="{2BB4BE0B-719D-EACA-7F92-2F008AEE0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42100" y="4530726"/>
            <a:ext cx="542925" cy="558800"/>
          </a:xfrm>
          <a:prstGeom prst="rect">
            <a:avLst/>
          </a:prstGeom>
        </p:spPr>
      </p:pic>
      <p:pic>
        <p:nvPicPr>
          <p:cNvPr id="267" name="Graphic 267" descr="Stethoscope outline">
            <a:extLst>
              <a:ext uri="{FF2B5EF4-FFF2-40B4-BE49-F238E27FC236}">
                <a16:creationId xmlns:a16="http://schemas.microsoft.com/office/drawing/2014/main" id="{33CBC4E0-04FB-9839-D4CF-B7BB080485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91224" y="3149600"/>
            <a:ext cx="566738" cy="566738"/>
          </a:xfrm>
          <a:prstGeom prst="rect">
            <a:avLst/>
          </a:prstGeom>
        </p:spPr>
      </p:pic>
      <p:sp>
        <p:nvSpPr>
          <p:cNvPr id="282" name="TextBox 281">
            <a:extLst>
              <a:ext uri="{FF2B5EF4-FFF2-40B4-BE49-F238E27FC236}">
                <a16:creationId xmlns:a16="http://schemas.microsoft.com/office/drawing/2014/main" id="{594CF1D9-16DE-7476-6F0D-DF99D7975F8B}"/>
              </a:ext>
            </a:extLst>
          </p:cNvPr>
          <p:cNvSpPr txBox="1"/>
          <p:nvPr/>
        </p:nvSpPr>
        <p:spPr>
          <a:xfrm>
            <a:off x="376238" y="4805363"/>
            <a:ext cx="2057400" cy="43858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C00000"/>
                </a:solidFill>
              </a:rPr>
              <a:t>https://servizionline.aifa.gov.it/schedasegnalazioni/#/</a:t>
            </a:r>
          </a:p>
        </p:txBody>
      </p:sp>
      <p:pic>
        <p:nvPicPr>
          <p:cNvPr id="284" name="Picture 284" descr="A picture containing screenshot, text, font, graphics&#10;&#10;Description automatically generated">
            <a:extLst>
              <a:ext uri="{FF2B5EF4-FFF2-40B4-BE49-F238E27FC236}">
                <a16:creationId xmlns:a16="http://schemas.microsoft.com/office/drawing/2014/main" id="{7427F570-2E49-FA05-D748-0E468012D95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950" t="19848" r="6564" b="45665"/>
          <a:stretch/>
        </p:blipFill>
        <p:spPr>
          <a:xfrm>
            <a:off x="511175" y="4293694"/>
            <a:ext cx="1779381" cy="47302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08628" y="2066890"/>
            <a:ext cx="3370057" cy="26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81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870821-6B05-C291-618A-B50665233A53}"/>
              </a:ext>
            </a:extLst>
          </p:cNvPr>
          <p:cNvSpPr txBox="1"/>
          <p:nvPr/>
        </p:nvSpPr>
        <p:spPr>
          <a:xfrm>
            <a:off x="583862" y="3866362"/>
            <a:ext cx="6899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VERIFICA DELL’ADERENZA ALLA TERAPIA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04A2C0E-6B6D-4540-894E-FE62E5F24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191" y="970535"/>
            <a:ext cx="1670449" cy="262150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040" y="1986337"/>
            <a:ext cx="2853929" cy="161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85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42393" y="1305563"/>
            <a:ext cx="1719650" cy="2294925"/>
            <a:chOff x="606850" y="737975"/>
            <a:chExt cx="1719650" cy="2294925"/>
          </a:xfrm>
        </p:grpSpPr>
        <p:sp>
          <p:nvSpPr>
            <p:cNvPr id="118" name="Google Shape;118;p16"/>
            <p:cNvSpPr/>
            <p:nvPr/>
          </p:nvSpPr>
          <p:spPr>
            <a:xfrm>
              <a:off x="1912750" y="1382375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6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1192125" y="2443825"/>
              <a:ext cx="1134375" cy="589075"/>
            </a:xfrm>
            <a:custGeom>
              <a:avLst/>
              <a:gdLst/>
              <a:ahLst/>
              <a:cxnLst/>
              <a:rect l="l" t="t" r="r" b="b"/>
              <a:pathLst>
                <a:path w="45375" h="23563" extrusionOk="0">
                  <a:moveTo>
                    <a:pt x="0" y="0"/>
                  </a:moveTo>
                  <a:lnTo>
                    <a:pt x="0" y="23563"/>
                  </a:lnTo>
                  <a:lnTo>
                    <a:pt x="33599" y="23563"/>
                  </a:lnTo>
                  <a:cubicBezTo>
                    <a:pt x="40100" y="23563"/>
                    <a:pt x="45375" y="18288"/>
                    <a:pt x="45375" y="11788"/>
                  </a:cubicBezTo>
                  <a:cubicBezTo>
                    <a:pt x="45375" y="5275"/>
                    <a:pt x="40100" y="0"/>
                    <a:pt x="33599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2015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" name="Google Shape;122;p16"/>
            <p:cNvSpPr txBox="1"/>
            <p:nvPr/>
          </p:nvSpPr>
          <p:spPr>
            <a:xfrm>
              <a:off x="606850" y="1323058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Intolleranza a mesalazina</a:t>
              </a:r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627306" y="737975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Azatiopirina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100 mg/die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+ </a:t>
              </a:r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deltacortene</a:t>
              </a:r>
              <a:endParaRPr lang="en-US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</p:txBody>
        </p:sp>
      </p:grpSp>
      <p:grpSp>
        <p:nvGrpSpPr>
          <p:cNvPr id="124" name="Google Shape;124;p16"/>
          <p:cNvGrpSpPr/>
          <p:nvPr/>
        </p:nvGrpSpPr>
        <p:grpSpPr>
          <a:xfrm>
            <a:off x="2324406" y="1241250"/>
            <a:ext cx="1799327" cy="2356780"/>
            <a:chOff x="7187523" y="279246"/>
            <a:chExt cx="1799327" cy="2356779"/>
          </a:xfrm>
        </p:grpSpPr>
        <p:sp>
          <p:nvSpPr>
            <p:cNvPr id="125" name="Google Shape;125;p16"/>
            <p:cNvSpPr/>
            <p:nvPr/>
          </p:nvSpPr>
          <p:spPr>
            <a:xfrm>
              <a:off x="8545075" y="970073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7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7746800" y="2046950"/>
              <a:ext cx="1240050" cy="589075"/>
            </a:xfrm>
            <a:custGeom>
              <a:avLst/>
              <a:gdLst/>
              <a:ahLst/>
              <a:cxnLst/>
              <a:rect l="l" t="t" r="r" b="b"/>
              <a:pathLst>
                <a:path w="49602" h="23563" extrusionOk="0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20 –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21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130" name="Google Shape;130;p16"/>
            <p:cNvSpPr txBox="1"/>
            <p:nvPr/>
          </p:nvSpPr>
          <p:spPr>
            <a:xfrm>
              <a:off x="7195462" y="661192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1" name="Google Shape;131;p16"/>
            <p:cNvSpPr txBox="1"/>
            <p:nvPr/>
          </p:nvSpPr>
          <p:spPr>
            <a:xfrm>
              <a:off x="7187523" y="279246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Vedolizumab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300 mg q8w,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poi q4w</a:t>
              </a:r>
            </a:p>
          </p:txBody>
        </p:sp>
      </p:grpSp>
      <p:grpSp>
        <p:nvGrpSpPr>
          <p:cNvPr id="132" name="Google Shape;132;p16"/>
          <p:cNvGrpSpPr/>
          <p:nvPr/>
        </p:nvGrpSpPr>
        <p:grpSpPr>
          <a:xfrm>
            <a:off x="4742839" y="1148012"/>
            <a:ext cx="1724465" cy="2452476"/>
            <a:chOff x="5346985" y="580424"/>
            <a:chExt cx="1724465" cy="2452476"/>
          </a:xfrm>
        </p:grpSpPr>
        <p:sp>
          <p:nvSpPr>
            <p:cNvPr id="133" name="Google Shape;133;p16"/>
            <p:cNvSpPr/>
            <p:nvPr/>
          </p:nvSpPr>
          <p:spPr>
            <a:xfrm>
              <a:off x="6657075" y="1382375"/>
              <a:ext cx="230425" cy="1119800"/>
            </a:xfrm>
            <a:custGeom>
              <a:avLst/>
              <a:gdLst/>
              <a:ahLst/>
              <a:cxnLst/>
              <a:rect l="l" t="t" r="r" b="b"/>
              <a:pathLst>
                <a:path w="9217" h="44792" extrusionOk="0">
                  <a:moveTo>
                    <a:pt x="1" y="1"/>
                  </a:moveTo>
                  <a:lnTo>
                    <a:pt x="1" y="33291"/>
                  </a:lnTo>
                  <a:cubicBezTo>
                    <a:pt x="1" y="38244"/>
                    <a:pt x="2823" y="42649"/>
                    <a:pt x="7097" y="44792"/>
                  </a:cubicBezTo>
                  <a:lnTo>
                    <a:pt x="9216" y="44792"/>
                  </a:lnTo>
                  <a:lnTo>
                    <a:pt x="9216" y="43328"/>
                  </a:lnTo>
                  <a:cubicBezTo>
                    <a:pt x="5025" y="41804"/>
                    <a:pt x="2192" y="37827"/>
                    <a:pt x="2192" y="33291"/>
                  </a:cubicBezTo>
                  <a:lnTo>
                    <a:pt x="2192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5831075" y="2443825"/>
              <a:ext cx="1240375" cy="589075"/>
            </a:xfrm>
            <a:custGeom>
              <a:avLst/>
              <a:gdLst/>
              <a:ahLst/>
              <a:cxnLst/>
              <a:rect l="l" t="t" r="r" b="b"/>
              <a:pathLst>
                <a:path w="49615" h="23563" extrusionOk="0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40" y="23563"/>
                    <a:pt x="49614" y="18288"/>
                    <a:pt x="49614" y="11788"/>
                  </a:cubicBezTo>
                  <a:cubicBezTo>
                    <a:pt x="49614" y="5275"/>
                    <a:pt x="44340" y="0"/>
                    <a:pt x="3782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Feb 22</a:t>
              </a:r>
            </a:p>
          </p:txBody>
        </p:sp>
        <p:sp>
          <p:nvSpPr>
            <p:cNvPr id="138" name="Google Shape;138;p16"/>
            <p:cNvSpPr txBox="1"/>
            <p:nvPr/>
          </p:nvSpPr>
          <p:spPr>
            <a:xfrm>
              <a:off x="5346985" y="580424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Ustekinumab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90 mg </a:t>
              </a:r>
              <a:r>
                <a:rPr lang="en" sz="1350" err="1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sc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q8w</a:t>
              </a:r>
              <a:endParaRPr sz="135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39" name="Google Shape;139;p16"/>
          <p:cNvGrpSpPr/>
          <p:nvPr/>
        </p:nvGrpSpPr>
        <p:grpSpPr>
          <a:xfrm>
            <a:off x="1069731" y="3011412"/>
            <a:ext cx="1881162" cy="1740767"/>
            <a:chOff x="1634188" y="2443825"/>
            <a:chExt cx="1881162" cy="1740766"/>
          </a:xfrm>
        </p:grpSpPr>
        <p:sp>
          <p:nvSpPr>
            <p:cNvPr id="140" name="Google Shape;140;p16"/>
            <p:cNvSpPr/>
            <p:nvPr/>
          </p:nvSpPr>
          <p:spPr>
            <a:xfrm>
              <a:off x="3035500" y="2993300"/>
              <a:ext cx="230100" cy="112010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7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2275275" y="2443825"/>
              <a:ext cx="1240075" cy="589075"/>
            </a:xfrm>
            <a:custGeom>
              <a:avLst/>
              <a:gdLst/>
              <a:ahLst/>
              <a:cxnLst/>
              <a:rect l="l" t="t" r="r" b="b"/>
              <a:pathLst>
                <a:path w="49603" h="23563" extrusionOk="0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2019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4" name="Google Shape;144;p16"/>
            <p:cNvSpPr txBox="1"/>
            <p:nvPr/>
          </p:nvSpPr>
          <p:spPr>
            <a:xfrm>
              <a:off x="1634188" y="3649691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</a:rPr>
                <a:t>Sospeso dopo 5 infusioni per failure</a:t>
              </a:r>
              <a:endParaRPr lang="en-US" sz="1350" dirty="0">
                <a:cs typeface="Arial"/>
              </a:endParaRPr>
            </a:p>
          </p:txBody>
        </p:sp>
        <p:sp>
          <p:nvSpPr>
            <p:cNvPr id="145" name="Google Shape;145;p16"/>
            <p:cNvSpPr txBox="1"/>
            <p:nvPr/>
          </p:nvSpPr>
          <p:spPr>
            <a:xfrm>
              <a:off x="1634188" y="3343088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Infliximab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5 mg/kg q8w</a:t>
              </a:r>
            </a:p>
          </p:txBody>
        </p:sp>
      </p:grpSp>
      <p:grpSp>
        <p:nvGrpSpPr>
          <p:cNvPr id="146" name="Google Shape;146;p16"/>
          <p:cNvGrpSpPr/>
          <p:nvPr/>
        </p:nvGrpSpPr>
        <p:grpSpPr>
          <a:xfrm>
            <a:off x="3427655" y="3011413"/>
            <a:ext cx="1894062" cy="1781012"/>
            <a:chOff x="3992113" y="2443825"/>
            <a:chExt cx="1894062" cy="1781012"/>
          </a:xfrm>
        </p:grpSpPr>
        <p:sp>
          <p:nvSpPr>
            <p:cNvPr id="147" name="Google Shape;147;p16"/>
            <p:cNvSpPr/>
            <p:nvPr/>
          </p:nvSpPr>
          <p:spPr>
            <a:xfrm>
              <a:off x="5409300" y="2993300"/>
              <a:ext cx="230125" cy="1120100"/>
            </a:xfrm>
            <a:custGeom>
              <a:avLst/>
              <a:gdLst/>
              <a:ahLst/>
              <a:cxnLst/>
              <a:rect l="l" t="t" r="r" b="b"/>
              <a:pathLst>
                <a:path w="9205" h="44804" extrusionOk="0">
                  <a:moveTo>
                    <a:pt x="7097" y="0"/>
                  </a:moveTo>
                  <a:cubicBezTo>
                    <a:pt x="2811" y="2143"/>
                    <a:pt x="1" y="6549"/>
                    <a:pt x="1" y="11514"/>
                  </a:cubicBezTo>
                  <a:lnTo>
                    <a:pt x="1" y="44803"/>
                  </a:lnTo>
                  <a:lnTo>
                    <a:pt x="2180" y="44803"/>
                  </a:lnTo>
                  <a:lnTo>
                    <a:pt x="2180" y="11514"/>
                  </a:lnTo>
                  <a:cubicBezTo>
                    <a:pt x="2180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645825" y="2443825"/>
              <a:ext cx="1240350" cy="589075"/>
            </a:xfrm>
            <a:custGeom>
              <a:avLst/>
              <a:gdLst/>
              <a:ahLst/>
              <a:cxnLst/>
              <a:rect l="l" t="t" r="r" b="b"/>
              <a:pathLst>
                <a:path w="49614" h="23563" extrusionOk="0">
                  <a:moveTo>
                    <a:pt x="0" y="0"/>
                  </a:moveTo>
                  <a:cubicBezTo>
                    <a:pt x="4620" y="1917"/>
                    <a:pt x="7870" y="6477"/>
                    <a:pt x="7870" y="11788"/>
                  </a:cubicBezTo>
                  <a:cubicBezTo>
                    <a:pt x="7870" y="17098"/>
                    <a:pt x="4620" y="21646"/>
                    <a:pt x="0" y="23563"/>
                  </a:cubicBezTo>
                  <a:lnTo>
                    <a:pt x="37826" y="23563"/>
                  </a:lnTo>
                  <a:cubicBezTo>
                    <a:pt x="44339" y="23563"/>
                    <a:pt x="49614" y="18288"/>
                    <a:pt x="49614" y="11788"/>
                  </a:cubicBezTo>
                  <a:cubicBezTo>
                    <a:pt x="49614" y="5275"/>
                    <a:pt x="44339" y="0"/>
                    <a:pt x="37826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Giu-dic 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2021</a:t>
              </a:r>
              <a:endParaRPr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154" name="Google Shape;154;p16"/>
            <p:cNvSpPr txBox="1"/>
            <p:nvPr/>
          </p:nvSpPr>
          <p:spPr>
            <a:xfrm>
              <a:off x="4007988" y="3689937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55" name="Google Shape;155;p16"/>
            <p:cNvSpPr txBox="1"/>
            <p:nvPr/>
          </p:nvSpPr>
          <p:spPr>
            <a:xfrm>
              <a:off x="3992113" y="3430401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err="1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Guselkumab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studio CNTO1959 UCO3001</a:t>
              </a:r>
              <a:endParaRPr sz="135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56" name="Google Shape;156;p16"/>
          <p:cNvGrpSpPr/>
          <p:nvPr/>
        </p:nvGrpSpPr>
        <p:grpSpPr>
          <a:xfrm>
            <a:off x="5814082" y="3011413"/>
            <a:ext cx="1878162" cy="1781012"/>
            <a:chOff x="6378538" y="2443825"/>
            <a:chExt cx="1878162" cy="1781012"/>
          </a:xfrm>
        </p:grpSpPr>
        <p:sp>
          <p:nvSpPr>
            <p:cNvPr id="157" name="Google Shape;157;p16"/>
            <p:cNvSpPr/>
            <p:nvPr/>
          </p:nvSpPr>
          <p:spPr>
            <a:xfrm>
              <a:off x="7779850" y="2993300"/>
              <a:ext cx="230100" cy="112010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6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7016350" y="2443825"/>
              <a:ext cx="1240350" cy="589075"/>
            </a:xfrm>
            <a:custGeom>
              <a:avLst/>
              <a:gdLst/>
              <a:ahLst/>
              <a:cxnLst/>
              <a:rect l="l" t="t" r="r" b="b"/>
              <a:pathLst>
                <a:path w="49614" h="23563" extrusionOk="0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40" y="23563"/>
                    <a:pt x="49614" y="18288"/>
                    <a:pt x="49614" y="11788"/>
                  </a:cubicBezTo>
                  <a:cubicBezTo>
                    <a:pt x="49614" y="5275"/>
                    <a:pt x="44340" y="0"/>
                    <a:pt x="37827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Ago – </a:t>
              </a:r>
            </a:p>
            <a:p>
              <a:pPr algn="ctr"/>
              <a:r>
                <a:rPr lang="it-IT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Set 22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61" name="Google Shape;161;p16"/>
            <p:cNvSpPr txBox="1"/>
            <p:nvPr/>
          </p:nvSpPr>
          <p:spPr>
            <a:xfrm>
              <a:off x="6378538" y="3689937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62" name="Google Shape;162;p16"/>
            <p:cNvSpPr txBox="1"/>
            <p:nvPr/>
          </p:nvSpPr>
          <p:spPr>
            <a:xfrm>
              <a:off x="6378538" y="3343088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Tofacitinib</a:t>
              </a:r>
              <a:endParaRPr lang="en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  <a:p>
              <a:pPr algn="r"/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 mg x 2</a:t>
              </a:r>
              <a:endParaRPr lang="en" sz="1688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</p:txBody>
        </p:sp>
      </p:grpSp>
      <p:sp>
        <p:nvSpPr>
          <p:cNvPr id="5" name="Google Shape;126;p16">
            <a:extLst>
              <a:ext uri="{FF2B5EF4-FFF2-40B4-BE49-F238E27FC236}">
                <a16:creationId xmlns:a16="http://schemas.microsoft.com/office/drawing/2014/main" id="{BB75AAE7-3A98-36D7-ECF6-EE0AA0E6E123}"/>
              </a:ext>
            </a:extLst>
          </p:cNvPr>
          <p:cNvSpPr/>
          <p:nvPr/>
        </p:nvSpPr>
        <p:spPr>
          <a:xfrm>
            <a:off x="7614592" y="3003879"/>
            <a:ext cx="1240050" cy="589075"/>
          </a:xfrm>
          <a:custGeom>
            <a:avLst/>
            <a:gdLst/>
            <a:ahLst/>
            <a:cxnLst/>
            <a:rect l="l" t="t" r="r" b="b"/>
            <a:pathLst>
              <a:path w="49602" h="23563" extrusionOk="0">
                <a:moveTo>
                  <a:pt x="1" y="0"/>
                </a:moveTo>
                <a:cubicBezTo>
                  <a:pt x="4620" y="1917"/>
                  <a:pt x="7871" y="6477"/>
                  <a:pt x="7871" y="11788"/>
                </a:cubicBezTo>
                <a:cubicBezTo>
                  <a:pt x="7871" y="17098"/>
                  <a:pt x="4620" y="21646"/>
                  <a:pt x="1" y="23563"/>
                </a:cubicBezTo>
                <a:lnTo>
                  <a:pt x="37827" y="23563"/>
                </a:lnTo>
                <a:cubicBezTo>
                  <a:pt x="44328" y="23563"/>
                  <a:pt x="49602" y="18288"/>
                  <a:pt x="49602" y="11788"/>
                </a:cubicBezTo>
                <a:cubicBezTo>
                  <a:pt x="49602" y="5275"/>
                  <a:pt x="44328" y="0"/>
                  <a:pt x="37827" y="0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rPr>
              <a:t>Feb 23 – </a:t>
            </a:r>
            <a:endParaRPr lang="en-US" sz="1350" dirty="0"/>
          </a:p>
          <a:p>
            <a:pPr algn="ctr"/>
            <a:r>
              <a:rPr lang="en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rPr>
              <a:t>Giu 23</a:t>
            </a:r>
          </a:p>
        </p:txBody>
      </p:sp>
      <p:sp>
        <p:nvSpPr>
          <p:cNvPr id="9" name="Google Shape;125;p16">
            <a:extLst>
              <a:ext uri="{FF2B5EF4-FFF2-40B4-BE49-F238E27FC236}">
                <a16:creationId xmlns:a16="http://schemas.microsoft.com/office/drawing/2014/main" id="{FACE873F-F7E1-38A0-DDCA-F84E6AE4E4C6}"/>
              </a:ext>
            </a:extLst>
          </p:cNvPr>
          <p:cNvSpPr/>
          <p:nvPr/>
        </p:nvSpPr>
        <p:spPr>
          <a:xfrm>
            <a:off x="8436231" y="1977399"/>
            <a:ext cx="230100" cy="1119800"/>
          </a:xfrm>
          <a:custGeom>
            <a:avLst/>
            <a:gdLst/>
            <a:ahLst/>
            <a:cxnLst/>
            <a:rect l="l" t="t" r="r" b="b"/>
            <a:pathLst>
              <a:path w="9204" h="44792" extrusionOk="0">
                <a:moveTo>
                  <a:pt x="0" y="1"/>
                </a:moveTo>
                <a:lnTo>
                  <a:pt x="0" y="33291"/>
                </a:lnTo>
                <a:cubicBezTo>
                  <a:pt x="0" y="38244"/>
                  <a:pt x="2810" y="42649"/>
                  <a:pt x="7097" y="44792"/>
                </a:cubicBezTo>
                <a:lnTo>
                  <a:pt x="9204" y="44792"/>
                </a:lnTo>
                <a:lnTo>
                  <a:pt x="9204" y="43328"/>
                </a:lnTo>
                <a:cubicBezTo>
                  <a:pt x="5025" y="41804"/>
                  <a:pt x="2179" y="37827"/>
                  <a:pt x="2179" y="33291"/>
                </a:cubicBezTo>
                <a:lnTo>
                  <a:pt x="2179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900"/>
          </a:p>
        </p:txBody>
      </p:sp>
      <p:sp>
        <p:nvSpPr>
          <p:cNvPr id="3" name="Google Shape;138;p16">
            <a:extLst>
              <a:ext uri="{FF2B5EF4-FFF2-40B4-BE49-F238E27FC236}">
                <a16:creationId xmlns:a16="http://schemas.microsoft.com/office/drawing/2014/main" id="{4ED723BF-39A1-7191-4B06-A68A48A83533}"/>
              </a:ext>
            </a:extLst>
          </p:cNvPr>
          <p:cNvSpPr txBox="1"/>
          <p:nvPr/>
        </p:nvSpPr>
        <p:spPr>
          <a:xfrm>
            <a:off x="7087689" y="1183384"/>
            <a:ext cx="13059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n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Upadacitinib</a:t>
            </a:r>
            <a:r>
              <a:rPr lang="en" sz="1688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algn="r"/>
            <a:r>
              <a:rPr lang="en" sz="135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45 mg/die</a:t>
            </a:r>
            <a:endParaRPr lang="en" sz="1688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AE0184B-5982-59F5-B9E7-2E5183519E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3465" y="1848298"/>
            <a:ext cx="1017588" cy="7810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8AF6494-475B-2E21-78FB-ED00AC2061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3162" y="1973911"/>
            <a:ext cx="819150" cy="8191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595F563-3FA2-B92E-7FCF-246EE6AFA7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6162" y="4748049"/>
            <a:ext cx="1335088" cy="893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1B296C-2570-A47C-6EB4-FE2AE7B40416}"/>
              </a:ext>
            </a:extLst>
          </p:cNvPr>
          <p:cNvSpPr txBox="1"/>
          <p:nvPr/>
        </p:nvSpPr>
        <p:spPr>
          <a:xfrm>
            <a:off x="7638489" y="3652006"/>
            <a:ext cx="121711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Fira Sans Extra Condensed Medium"/>
              </a:rPr>
              <a:t>Fascia C-NN​</a:t>
            </a:r>
            <a:endParaRPr lang="en-US" sz="1350" b="1" dirty="0"/>
          </a:p>
        </p:txBody>
      </p:sp>
      <p:pic>
        <p:nvPicPr>
          <p:cNvPr id="10" name="Picture 10" descr="A picture containing text, packaging and labeling, carton, packing materials&#10;&#10;Description automatically generated">
            <a:extLst>
              <a:ext uri="{FF2B5EF4-FFF2-40B4-BE49-F238E27FC236}">
                <a16:creationId xmlns:a16="http://schemas.microsoft.com/office/drawing/2014/main" id="{D01FEFC4-3EEC-97CF-7985-9E1A90BA266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52852" y="1811650"/>
            <a:ext cx="1104900" cy="92008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1033363-5BC5-1143-76BD-44B7BE93AE5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67303" y="4980091"/>
            <a:ext cx="1020762" cy="766763"/>
          </a:xfrm>
          <a:prstGeom prst="rect">
            <a:avLst/>
          </a:prstGeom>
        </p:spPr>
      </p:pic>
      <p:pic>
        <p:nvPicPr>
          <p:cNvPr id="12" name="Picture 12" descr="A picture containing text, businesscard, label, design&#10;&#10;Description automatically generated">
            <a:extLst>
              <a:ext uri="{FF2B5EF4-FFF2-40B4-BE49-F238E27FC236}">
                <a16:creationId xmlns:a16="http://schemas.microsoft.com/office/drawing/2014/main" id="{E35AD306-7664-B028-4695-FE5B8A31C48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10320" y="5084626"/>
            <a:ext cx="1311275" cy="767002"/>
          </a:xfrm>
          <a:prstGeom prst="rect">
            <a:avLst/>
          </a:prstGeom>
        </p:spPr>
      </p:pic>
      <p:sp>
        <p:nvSpPr>
          <p:cNvPr id="42" name="Google Shape;144;p16"/>
          <p:cNvSpPr txBox="1"/>
          <p:nvPr/>
        </p:nvSpPr>
        <p:spPr>
          <a:xfrm>
            <a:off x="3686992" y="4501072"/>
            <a:ext cx="1204684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U</a:t>
            </a:r>
            <a:r>
              <a:rPr lang="it-IT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</a:t>
            </a:r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cito da studio per persistenza attività endoscopica grave</a:t>
            </a:r>
            <a:endParaRPr lang="en-US" sz="1350" dirty="0">
              <a:cs typeface="Arial"/>
            </a:endParaRPr>
          </a:p>
        </p:txBody>
      </p:sp>
      <p:sp>
        <p:nvSpPr>
          <p:cNvPr id="43" name="Google Shape;144;p16"/>
          <p:cNvSpPr txBox="1"/>
          <p:nvPr/>
        </p:nvSpPr>
        <p:spPr>
          <a:xfrm>
            <a:off x="1910431" y="1931866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  <p:sp>
        <p:nvSpPr>
          <p:cNvPr id="44" name="Google Shape;144;p16"/>
          <p:cNvSpPr txBox="1"/>
          <p:nvPr/>
        </p:nvSpPr>
        <p:spPr>
          <a:xfrm>
            <a:off x="4042306" y="1926290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  <p:sp>
        <p:nvSpPr>
          <p:cNvPr id="45" name="Google Shape;144;p16"/>
          <p:cNvSpPr txBox="1"/>
          <p:nvPr/>
        </p:nvSpPr>
        <p:spPr>
          <a:xfrm>
            <a:off x="6175291" y="4236114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  <p:sp>
        <p:nvSpPr>
          <p:cNvPr id="46" name="Google Shape;144;p16"/>
          <p:cNvSpPr txBox="1"/>
          <p:nvPr/>
        </p:nvSpPr>
        <p:spPr>
          <a:xfrm>
            <a:off x="6537696" y="1900999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Risposta inadeguata</a:t>
            </a:r>
            <a:endParaRPr lang="en-US" sz="135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0398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D78097-1EA7-4424-B6B4-EF3574EFB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050" y="1170374"/>
            <a:ext cx="3317557" cy="882968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Modalità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prescrizione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Segnaposto contenuto 1">
            <a:extLst>
              <a:ext uri="{FF2B5EF4-FFF2-40B4-BE49-F238E27FC236}">
                <a16:creationId xmlns:a16="http://schemas.microsoft.com/office/drawing/2014/main" id="{AD786EDF-5CD3-4172-B09D-6A5576F74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915" y="1698561"/>
            <a:ext cx="1489472" cy="2193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11680A5-04E2-4ECF-8CB9-48BAF2903842}"/>
              </a:ext>
            </a:extLst>
          </p:cNvPr>
          <p:cNvSpPr txBox="1">
            <a:spLocks/>
          </p:cNvSpPr>
          <p:nvPr/>
        </p:nvSpPr>
        <p:spPr>
          <a:xfrm>
            <a:off x="3122676" y="3471956"/>
            <a:ext cx="3010662" cy="622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 b="0" i="0" u="none" strike="noStrike" cap="none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pPr algn="ctr"/>
            <a:r>
              <a:rPr lang="en-US" sz="2100" b="1" kern="0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Modalità</a:t>
            </a:r>
            <a:r>
              <a:rPr lang="en-US" sz="2100" b="1" kern="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di </a:t>
            </a:r>
            <a:r>
              <a:rPr lang="en-US" sz="2100" b="1" kern="0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distribuzione</a:t>
            </a:r>
            <a:endParaRPr lang="en-US" sz="2100" b="1" kern="0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7A27E0-AB16-4A56-ADD1-2E835FBCC2CE}"/>
              </a:ext>
            </a:extLst>
          </p:cNvPr>
          <p:cNvSpPr txBox="1"/>
          <p:nvPr/>
        </p:nvSpPr>
        <p:spPr>
          <a:xfrm>
            <a:off x="3256407" y="2217667"/>
            <a:ext cx="2743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 err="1"/>
              <a:t>Upadacitinib</a:t>
            </a:r>
            <a:r>
              <a:rPr lang="it-IT" sz="1350" dirty="0"/>
              <a:t> </a:t>
            </a:r>
            <a:r>
              <a:rPr lang="it-IT" sz="1350" dirty="0">
                <a:sym typeface="Wingdings" panose="05000000000000000000" pitchFamily="2" charset="2"/>
              </a:rPr>
              <a:t> classe CNN</a:t>
            </a:r>
            <a:endParaRPr lang="it-IT" sz="135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8473162-1EB0-4037-87C1-8DE44B80A0BD}"/>
              </a:ext>
            </a:extLst>
          </p:cNvPr>
          <p:cNvSpPr/>
          <p:nvPr/>
        </p:nvSpPr>
        <p:spPr>
          <a:xfrm>
            <a:off x="3144393" y="4432089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Distribuzione diretta presso i centri regionali autorizzati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Dispensazione terapia per 60 gg </a:t>
            </a:r>
            <a:r>
              <a:rPr lang="it-IT" sz="1350" dirty="0" err="1"/>
              <a:t>max</a:t>
            </a:r>
            <a:r>
              <a:rPr lang="it-IT" sz="1350" dirty="0"/>
              <a:t> 90 gg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6133338" y="1912482"/>
            <a:ext cx="2436019" cy="1982116"/>
            <a:chOff x="7894320" y="1409910"/>
            <a:chExt cx="3248025" cy="2642821"/>
          </a:xfrm>
        </p:grpSpPr>
        <p:pic>
          <p:nvPicPr>
            <p:cNvPr id="2050" name="Picture 2" descr="Loading arte vettoriale, icone e grafica per il download gratuit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4320" y="2147731"/>
              <a:ext cx="3248025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4A1E3828-2B09-4F16-A424-5ED8FE820D3F}"/>
                </a:ext>
              </a:extLst>
            </p:cNvPr>
            <p:cNvSpPr/>
            <p:nvPr/>
          </p:nvSpPr>
          <p:spPr>
            <a:xfrm>
              <a:off x="8332470" y="1409910"/>
              <a:ext cx="2251710" cy="117729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300" dirty="0">
                  <a:solidFill>
                    <a:srgbClr val="002060"/>
                  </a:solidFill>
                </a:rPr>
                <a:t>Era in attesa di negoziazione prezzo</a:t>
              </a:r>
            </a:p>
          </p:txBody>
        </p:sp>
      </p:grpSp>
      <p:sp>
        <p:nvSpPr>
          <p:cNvPr id="3" name="Rettangolo 2"/>
          <p:cNvSpPr/>
          <p:nvPr/>
        </p:nvSpPr>
        <p:spPr>
          <a:xfrm>
            <a:off x="418338" y="2494666"/>
            <a:ext cx="240030" cy="8177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A1C6E219-E38C-580F-59C4-201408DBE27D}"/>
              </a:ext>
            </a:extLst>
          </p:cNvPr>
          <p:cNvSpPr txBox="1">
            <a:spLocks/>
          </p:cNvSpPr>
          <p:nvPr/>
        </p:nvSpPr>
        <p:spPr>
          <a:xfrm>
            <a:off x="7716393" y="952159"/>
            <a:ext cx="1076198" cy="8654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000" b="1" dirty="0" err="1">
                <a:solidFill>
                  <a:schemeClr val="accent1">
                    <a:lumMod val="75000"/>
                  </a:schemeClr>
                </a:solidFill>
              </a:rPr>
              <a:t>Cnn</a:t>
            </a:r>
            <a:endParaRPr lang="it-IT" sz="21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1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C6E219-E38C-580F-59C4-201408DBE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91" y="1523948"/>
            <a:ext cx="4432559" cy="865415"/>
          </a:xfrm>
        </p:spPr>
        <p:txBody>
          <a:bodyPr>
            <a:normAutofit/>
          </a:bodyPr>
          <a:lstStyle/>
          <a:p>
            <a:r>
              <a:rPr lang="it-IT" sz="3000" b="1" dirty="0">
                <a:solidFill>
                  <a:schemeClr val="accent1"/>
                </a:solidFill>
              </a:rPr>
              <a:t>CNN </a:t>
            </a:r>
            <a:r>
              <a:rPr lang="it-IT" sz="2100" b="1" dirty="0">
                <a:solidFill>
                  <a:schemeClr val="accent1"/>
                </a:solidFill>
              </a:rPr>
              <a:t>(classe C non negoziata)</a:t>
            </a:r>
            <a:br>
              <a:rPr lang="it-IT" sz="2100" b="1" dirty="0">
                <a:solidFill>
                  <a:schemeClr val="accent1"/>
                </a:solidFill>
              </a:rPr>
            </a:br>
            <a:endParaRPr lang="it-IT" sz="2100" b="1" dirty="0">
              <a:solidFill>
                <a:schemeClr val="accent1"/>
              </a:solidFill>
            </a:endParaRP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C56B0A30-AC81-54A3-37FB-B724A6513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15" y="2901594"/>
            <a:ext cx="4481545" cy="1466291"/>
          </a:xfrm>
        </p:spPr>
        <p:txBody>
          <a:bodyPr>
            <a:normAutofit fontScale="92500" lnSpcReduction="20000"/>
          </a:bodyPr>
          <a:lstStyle/>
          <a:p>
            <a:pPr algn="just">
              <a:spcAft>
                <a:spcPts val="450"/>
              </a:spcAft>
            </a:pPr>
            <a:r>
              <a:rPr lang="it-IT" sz="15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Farmaci </a:t>
            </a:r>
            <a:r>
              <a:rPr lang="it-IT" sz="1500" spc="1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già autorizzati al commercio (su parere favorevole di EMA) e in attesa dell’esito della procedura negoziale da parte di AIFA, e della conseguente definizione del regime di rimborsabilità. </a:t>
            </a:r>
          </a:p>
          <a:p>
            <a:pPr algn="just">
              <a:spcAft>
                <a:spcPts val="450"/>
              </a:spcAft>
            </a:pPr>
            <a:r>
              <a:rPr lang="it-IT" sz="1500" spc="1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Veneto per i singoli casi autorizzati, il costo del farmaco sarà per il 100% a carico dell’</a:t>
            </a:r>
            <a:r>
              <a:rPr lang="it-IT" sz="15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Azienda ULSS di residenza </a:t>
            </a:r>
            <a:r>
              <a:rPr lang="it-IT" sz="1500" spc="1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del paziente.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7C1700D-8CC6-0D8B-4676-C557F4F617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2250" y="1352543"/>
            <a:ext cx="3814571" cy="456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7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E7A197E-7667-4DAE-838D-5F35D53C0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1" t="9931" r="50078" b="57500"/>
          <a:stretch/>
        </p:blipFill>
        <p:spPr>
          <a:xfrm>
            <a:off x="1735932" y="1565085"/>
            <a:ext cx="5379244" cy="23666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0968989-B530-4818-AB1F-05B07C43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Background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BA50230-48F2-45AD-8000-BF692B039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5833" r="8828" b="7917"/>
          <a:stretch/>
        </p:blipFill>
        <p:spPr>
          <a:xfrm>
            <a:off x="146447" y="3879057"/>
            <a:ext cx="3764756" cy="135016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D656DCD-C537-4446-B735-6146BBB752E5}"/>
              </a:ext>
            </a:extLst>
          </p:cNvPr>
          <p:cNvSpPr txBox="1"/>
          <p:nvPr/>
        </p:nvSpPr>
        <p:spPr>
          <a:xfrm>
            <a:off x="7194632" y="5818322"/>
            <a:ext cx="17056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i="1" dirty="0" err="1"/>
              <a:t>Baumgart</a:t>
            </a:r>
            <a:r>
              <a:rPr lang="it-IT" sz="900" i="1" dirty="0"/>
              <a:t>, Lancet, 2012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E3EE0CD-DE89-477A-ACDD-BF8135F26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29988" r="21156" b="30145"/>
          <a:stretch>
            <a:fillRect/>
          </a:stretch>
        </p:blipFill>
        <p:spPr bwMode="auto">
          <a:xfrm>
            <a:off x="4525837" y="3931752"/>
            <a:ext cx="3998273" cy="177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a destra 4"/>
          <p:cNvSpPr/>
          <p:nvPr/>
        </p:nvSpPr>
        <p:spPr>
          <a:xfrm rot="7406185">
            <a:off x="3095973" y="4289543"/>
            <a:ext cx="410308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Freccia a destra 11"/>
          <p:cNvSpPr/>
          <p:nvPr/>
        </p:nvSpPr>
        <p:spPr>
          <a:xfrm rot="7406185">
            <a:off x="2172781" y="4264465"/>
            <a:ext cx="410308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3" name="Freccia a destra 12"/>
          <p:cNvSpPr/>
          <p:nvPr/>
        </p:nvSpPr>
        <p:spPr>
          <a:xfrm rot="7406185">
            <a:off x="4910119" y="4323926"/>
            <a:ext cx="410308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CasellaDiTesto 5"/>
          <p:cNvSpPr txBox="1"/>
          <p:nvPr/>
        </p:nvSpPr>
        <p:spPr>
          <a:xfrm rot="16200000">
            <a:off x="4132385" y="4728900"/>
            <a:ext cx="152400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88" dirty="0" err="1"/>
              <a:t>Bowel</a:t>
            </a:r>
            <a:r>
              <a:rPr lang="it-IT" sz="788" dirty="0"/>
              <a:t> </a:t>
            </a:r>
            <a:r>
              <a:rPr lang="it-IT" sz="788" dirty="0" err="1"/>
              <a:t>damage</a:t>
            </a:r>
            <a:endParaRPr lang="it-IT" sz="788" dirty="0"/>
          </a:p>
        </p:txBody>
      </p:sp>
    </p:spTree>
    <p:extLst>
      <p:ext uri="{BB962C8B-B14F-4D97-AF65-F5344CB8AC3E}">
        <p14:creationId xmlns:p14="http://schemas.microsoft.com/office/powerpoint/2010/main" val="31952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12D7AF-FB2B-957B-B75C-252AFDEE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542" y="1041483"/>
            <a:ext cx="4073967" cy="403550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Documentazione richiesta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521966-7AEE-CE72-0B18-071CB70C7274}"/>
              </a:ext>
            </a:extLst>
          </p:cNvPr>
          <p:cNvSpPr txBox="1"/>
          <p:nvPr/>
        </p:nvSpPr>
        <p:spPr>
          <a:xfrm>
            <a:off x="1279201" y="1980382"/>
            <a:ext cx="6375140" cy="3241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spcAft>
                <a:spcPts val="450"/>
              </a:spcAft>
              <a:buAutoNum type="arabicPeriod"/>
            </a:pPr>
            <a:r>
              <a:rPr lang="it-IT" spc="1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modulo richiesta farmaco;</a:t>
            </a:r>
          </a:p>
          <a:p>
            <a:pPr marL="257175" indent="-257175" algn="just">
              <a:spcAft>
                <a:spcPts val="450"/>
              </a:spcAft>
              <a:buAutoNum type="arabicPeriod"/>
            </a:pPr>
            <a:r>
              <a:rPr lang="it-IT" spc="1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relazione clinica dettagliata sul paziente;</a:t>
            </a:r>
          </a:p>
          <a:p>
            <a:pPr marL="0" lvl="1" indent="-257175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patologia, farmaco che si intende somministrare, razionale d’uso, benefici attesi, possibili effetti indesiderati; </a:t>
            </a:r>
            <a:endParaRPr lang="it-IT" sz="135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1" indent="-257175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singolarità del caso e assenza di una valida alternativa terapeutica a carico del SSN per il caso specifico, o presenza di un vantaggio economico rispetto all'alternativa a carico del SSN;</a:t>
            </a:r>
            <a:endParaRPr lang="it-IT" sz="1350" spc="1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57175" indent="-257175" algn="just">
              <a:spcAft>
                <a:spcPts val="450"/>
              </a:spcAft>
              <a:buAutoNum type="arabicPeriod"/>
            </a:pPr>
            <a:r>
              <a:rPr lang="it-IT" spc="1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offerta economica della Ditta;</a:t>
            </a:r>
          </a:p>
          <a:p>
            <a:pPr marL="257175" indent="-257175" algn="just">
              <a:spcAft>
                <a:spcPts val="450"/>
              </a:spcAft>
              <a:buAutoNum type="arabicPeriod"/>
            </a:pPr>
            <a:r>
              <a:rPr lang="it-IT" spc="1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eventuale letteratura a supporto;</a:t>
            </a:r>
          </a:p>
          <a:p>
            <a:pPr marL="257175" indent="-257175" algn="just">
              <a:spcAft>
                <a:spcPts val="450"/>
              </a:spcAft>
              <a:buAutoNum type="arabicPeriod"/>
            </a:pPr>
            <a:r>
              <a:rPr lang="it-IT" spc="1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autorizzazione Direzione Sanitaria;</a:t>
            </a:r>
          </a:p>
          <a:p>
            <a:pPr marL="257175" indent="-257175" algn="just">
              <a:spcAft>
                <a:spcPts val="450"/>
              </a:spcAft>
              <a:buAutoNum type="arabicPeriod"/>
            </a:pPr>
            <a:r>
              <a:rPr lang="it-IT" spc="1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scheda di follow-up periodico.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192" y="3985070"/>
            <a:ext cx="19145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21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02BF786-29E3-C97B-5BB3-5923A728DC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9787" y="1132428"/>
            <a:ext cx="3292552" cy="4774831"/>
          </a:xfrm>
          <a:prstGeom prst="rect">
            <a:avLst/>
          </a:prstGeo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6461626E-2950-AEEB-399B-E5522E6F8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9232" y="1160421"/>
            <a:ext cx="3484984" cy="4690598"/>
          </a:xfr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317D2646-D040-1A04-D769-AE520F2D4970}"/>
              </a:ext>
            </a:extLst>
          </p:cNvPr>
          <p:cNvSpPr/>
          <p:nvPr/>
        </p:nvSpPr>
        <p:spPr>
          <a:xfrm>
            <a:off x="696212" y="3474487"/>
            <a:ext cx="3284529" cy="6389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9874B07-784B-FCB7-DF24-7D56098ADEF6}"/>
              </a:ext>
            </a:extLst>
          </p:cNvPr>
          <p:cNvGrpSpPr/>
          <p:nvPr/>
        </p:nvGrpSpPr>
        <p:grpSpPr>
          <a:xfrm>
            <a:off x="619232" y="1132429"/>
            <a:ext cx="3484984" cy="4690598"/>
            <a:chOff x="825642" y="366904"/>
            <a:chExt cx="4646645" cy="6254131"/>
          </a:xfrm>
        </p:grpSpPr>
        <p:pic>
          <p:nvPicPr>
            <p:cNvPr id="8" name="Segnaposto contenuto 4">
              <a:extLst>
                <a:ext uri="{FF2B5EF4-FFF2-40B4-BE49-F238E27FC236}">
                  <a16:creationId xmlns:a16="http://schemas.microsoft.com/office/drawing/2014/main" id="{13FA7DDB-8234-DD72-DF9E-D6481ADE7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5642" y="366904"/>
              <a:ext cx="4646645" cy="6254131"/>
            </a:xfrm>
            <a:prstGeom prst="rect">
              <a:avLst/>
            </a:prstGeom>
          </p:spPr>
        </p:pic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96CA1344-6EB8-7B9E-C46C-1AB9911FBC7D}"/>
                </a:ext>
              </a:extLst>
            </p:cNvPr>
            <p:cNvSpPr/>
            <p:nvPr/>
          </p:nvSpPr>
          <p:spPr>
            <a:xfrm>
              <a:off x="928283" y="3452326"/>
              <a:ext cx="4379372" cy="8519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</p:spTree>
    <p:extLst>
      <p:ext uri="{BB962C8B-B14F-4D97-AF65-F5344CB8AC3E}">
        <p14:creationId xmlns:p14="http://schemas.microsoft.com/office/powerpoint/2010/main" val="2952419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497" y="975160"/>
            <a:ext cx="6797629" cy="46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06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870821-6B05-C291-618A-B50665233A53}"/>
              </a:ext>
            </a:extLst>
          </p:cNvPr>
          <p:cNvSpPr txBox="1"/>
          <p:nvPr/>
        </p:nvSpPr>
        <p:spPr>
          <a:xfrm>
            <a:off x="395178" y="3794760"/>
            <a:ext cx="7009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COLLABORAZIONE CON IL CLINICO PER LE PROCEDURE SPECIALI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FCFEBB-4147-40D0-95DF-E9767911E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811" y="914597"/>
            <a:ext cx="1670449" cy="262150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12586" b="14685"/>
          <a:stretch/>
        </p:blipFill>
        <p:spPr>
          <a:xfrm>
            <a:off x="2258568" y="1955504"/>
            <a:ext cx="3282696" cy="15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93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42393" y="1305563"/>
            <a:ext cx="1719650" cy="2294925"/>
            <a:chOff x="606850" y="737975"/>
            <a:chExt cx="1719650" cy="2294925"/>
          </a:xfrm>
        </p:grpSpPr>
        <p:sp>
          <p:nvSpPr>
            <p:cNvPr id="118" name="Google Shape;118;p16"/>
            <p:cNvSpPr/>
            <p:nvPr/>
          </p:nvSpPr>
          <p:spPr>
            <a:xfrm>
              <a:off x="1912750" y="1382375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6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1192125" y="2443825"/>
              <a:ext cx="1134375" cy="589075"/>
            </a:xfrm>
            <a:custGeom>
              <a:avLst/>
              <a:gdLst/>
              <a:ahLst/>
              <a:cxnLst/>
              <a:rect l="l" t="t" r="r" b="b"/>
              <a:pathLst>
                <a:path w="45375" h="23563" extrusionOk="0">
                  <a:moveTo>
                    <a:pt x="0" y="0"/>
                  </a:moveTo>
                  <a:lnTo>
                    <a:pt x="0" y="23563"/>
                  </a:lnTo>
                  <a:lnTo>
                    <a:pt x="33599" y="23563"/>
                  </a:lnTo>
                  <a:cubicBezTo>
                    <a:pt x="40100" y="23563"/>
                    <a:pt x="45375" y="18288"/>
                    <a:pt x="45375" y="11788"/>
                  </a:cubicBezTo>
                  <a:cubicBezTo>
                    <a:pt x="45375" y="5275"/>
                    <a:pt x="40100" y="0"/>
                    <a:pt x="33599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7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2015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2" name="Google Shape;122;p16"/>
            <p:cNvSpPr txBox="1"/>
            <p:nvPr/>
          </p:nvSpPr>
          <p:spPr>
            <a:xfrm>
              <a:off x="606850" y="1323058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Intolleranza a mesalazina</a:t>
              </a:r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627306" y="737975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Azatiopirina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100 mg/die</a:t>
              </a:r>
              <a:r>
                <a:rPr lang="en" sz="1688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+ </a:t>
              </a:r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deltacortene</a:t>
              </a:r>
              <a:endParaRPr lang="en-US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</p:txBody>
        </p:sp>
      </p:grpSp>
      <p:grpSp>
        <p:nvGrpSpPr>
          <p:cNvPr id="124" name="Google Shape;124;p16"/>
          <p:cNvGrpSpPr/>
          <p:nvPr/>
        </p:nvGrpSpPr>
        <p:grpSpPr>
          <a:xfrm>
            <a:off x="2324406" y="1241250"/>
            <a:ext cx="1799327" cy="2356780"/>
            <a:chOff x="7187523" y="279246"/>
            <a:chExt cx="1799327" cy="2356779"/>
          </a:xfrm>
        </p:grpSpPr>
        <p:sp>
          <p:nvSpPr>
            <p:cNvPr id="125" name="Google Shape;125;p16"/>
            <p:cNvSpPr/>
            <p:nvPr/>
          </p:nvSpPr>
          <p:spPr>
            <a:xfrm>
              <a:off x="8545075" y="970073"/>
              <a:ext cx="230100" cy="1119800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7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7746800" y="2046950"/>
              <a:ext cx="1240050" cy="589075"/>
            </a:xfrm>
            <a:custGeom>
              <a:avLst/>
              <a:gdLst/>
              <a:ahLst/>
              <a:cxnLst/>
              <a:rect l="l" t="t" r="r" b="b"/>
              <a:pathLst>
                <a:path w="49602" h="23563" extrusionOk="0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20 –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apr 21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130" name="Google Shape;130;p16"/>
            <p:cNvSpPr txBox="1"/>
            <p:nvPr/>
          </p:nvSpPr>
          <p:spPr>
            <a:xfrm>
              <a:off x="7195462" y="661192"/>
              <a:ext cx="13059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endParaRPr lang="en" sz="9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1" name="Google Shape;131;p16"/>
            <p:cNvSpPr txBox="1"/>
            <p:nvPr/>
          </p:nvSpPr>
          <p:spPr>
            <a:xfrm>
              <a:off x="7187523" y="279246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Vedolizumab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300 mg q8w,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poi q4w</a:t>
              </a:r>
            </a:p>
          </p:txBody>
        </p:sp>
      </p:grpSp>
      <p:grpSp>
        <p:nvGrpSpPr>
          <p:cNvPr id="132" name="Google Shape;132;p16"/>
          <p:cNvGrpSpPr/>
          <p:nvPr/>
        </p:nvGrpSpPr>
        <p:grpSpPr>
          <a:xfrm>
            <a:off x="4742839" y="1148012"/>
            <a:ext cx="1724465" cy="2452476"/>
            <a:chOff x="5346985" y="580424"/>
            <a:chExt cx="1724465" cy="2452476"/>
          </a:xfrm>
        </p:grpSpPr>
        <p:sp>
          <p:nvSpPr>
            <p:cNvPr id="133" name="Google Shape;133;p16"/>
            <p:cNvSpPr/>
            <p:nvPr/>
          </p:nvSpPr>
          <p:spPr>
            <a:xfrm>
              <a:off x="6657075" y="1382375"/>
              <a:ext cx="230425" cy="1119800"/>
            </a:xfrm>
            <a:custGeom>
              <a:avLst/>
              <a:gdLst/>
              <a:ahLst/>
              <a:cxnLst/>
              <a:rect l="l" t="t" r="r" b="b"/>
              <a:pathLst>
                <a:path w="9217" h="44792" extrusionOk="0">
                  <a:moveTo>
                    <a:pt x="1" y="1"/>
                  </a:moveTo>
                  <a:lnTo>
                    <a:pt x="1" y="33291"/>
                  </a:lnTo>
                  <a:cubicBezTo>
                    <a:pt x="1" y="38244"/>
                    <a:pt x="2823" y="42649"/>
                    <a:pt x="7097" y="44792"/>
                  </a:cubicBezTo>
                  <a:lnTo>
                    <a:pt x="9216" y="44792"/>
                  </a:lnTo>
                  <a:lnTo>
                    <a:pt x="9216" y="43328"/>
                  </a:lnTo>
                  <a:cubicBezTo>
                    <a:pt x="5025" y="41804"/>
                    <a:pt x="2192" y="37827"/>
                    <a:pt x="2192" y="33291"/>
                  </a:cubicBezTo>
                  <a:lnTo>
                    <a:pt x="2192" y="1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5831075" y="2443825"/>
              <a:ext cx="1240375" cy="589075"/>
            </a:xfrm>
            <a:custGeom>
              <a:avLst/>
              <a:gdLst/>
              <a:ahLst/>
              <a:cxnLst/>
              <a:rect l="l" t="t" r="r" b="b"/>
              <a:pathLst>
                <a:path w="49615" h="23563" extrusionOk="0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40" y="23563"/>
                    <a:pt x="49614" y="18288"/>
                    <a:pt x="49614" y="11788"/>
                  </a:cubicBezTo>
                  <a:cubicBezTo>
                    <a:pt x="49614" y="5275"/>
                    <a:pt x="44340" y="0"/>
                    <a:pt x="37827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</a:rPr>
                <a:t>Feb 22</a:t>
              </a:r>
            </a:p>
          </p:txBody>
        </p:sp>
        <p:sp>
          <p:nvSpPr>
            <p:cNvPr id="138" name="Google Shape;138;p16"/>
            <p:cNvSpPr txBox="1"/>
            <p:nvPr/>
          </p:nvSpPr>
          <p:spPr>
            <a:xfrm>
              <a:off x="5346985" y="580424"/>
              <a:ext cx="13059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Ustekinumab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90 mg </a:t>
              </a:r>
              <a:r>
                <a:rPr lang="en" sz="1350" err="1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sc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q8w</a:t>
              </a:r>
              <a:endParaRPr sz="1350" err="1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39" name="Google Shape;139;p16"/>
          <p:cNvGrpSpPr/>
          <p:nvPr/>
        </p:nvGrpSpPr>
        <p:grpSpPr>
          <a:xfrm>
            <a:off x="1069731" y="3011412"/>
            <a:ext cx="1881162" cy="1740767"/>
            <a:chOff x="1634188" y="2443825"/>
            <a:chExt cx="1881162" cy="1740766"/>
          </a:xfrm>
        </p:grpSpPr>
        <p:sp>
          <p:nvSpPr>
            <p:cNvPr id="140" name="Google Shape;140;p16"/>
            <p:cNvSpPr/>
            <p:nvPr/>
          </p:nvSpPr>
          <p:spPr>
            <a:xfrm>
              <a:off x="3035500" y="2993300"/>
              <a:ext cx="230100" cy="112010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7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2275275" y="2443825"/>
              <a:ext cx="1240075" cy="589075"/>
            </a:xfrm>
            <a:custGeom>
              <a:avLst/>
              <a:gdLst/>
              <a:ahLst/>
              <a:cxnLst/>
              <a:rect l="l" t="t" r="r" b="b"/>
              <a:pathLst>
                <a:path w="49603" h="23563" extrusionOk="0">
                  <a:moveTo>
                    <a:pt x="1" y="0"/>
                  </a:moveTo>
                  <a:cubicBezTo>
                    <a:pt x="4621" y="1917"/>
                    <a:pt x="7871" y="6477"/>
                    <a:pt x="7871" y="11788"/>
                  </a:cubicBezTo>
                  <a:cubicBezTo>
                    <a:pt x="7871" y="17098"/>
                    <a:pt x="4621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2019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4" name="Google Shape;144;p16"/>
            <p:cNvSpPr txBox="1"/>
            <p:nvPr/>
          </p:nvSpPr>
          <p:spPr>
            <a:xfrm>
              <a:off x="1634188" y="3649691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  <a:p>
              <a:pPr algn="r"/>
              <a:r>
                <a:rPr lang="en" sz="900" dirty="0">
                  <a:solidFill>
                    <a:srgbClr val="434343"/>
                  </a:solidFill>
                  <a:latin typeface="Roboto"/>
                  <a:ea typeface="Roboto"/>
                  <a:cs typeface="Roboto"/>
                </a:rPr>
                <a:t>Sospeso dopo 5 infusioni per failure</a:t>
              </a:r>
              <a:endParaRPr lang="en-US" sz="1350" dirty="0">
                <a:cs typeface="Arial"/>
              </a:endParaRPr>
            </a:p>
          </p:txBody>
        </p:sp>
        <p:sp>
          <p:nvSpPr>
            <p:cNvPr id="145" name="Google Shape;145;p16"/>
            <p:cNvSpPr txBox="1"/>
            <p:nvPr/>
          </p:nvSpPr>
          <p:spPr>
            <a:xfrm>
              <a:off x="1634188" y="3343088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Infliximab</a:t>
              </a:r>
            </a:p>
            <a:p>
              <a:pPr algn="r"/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</a:rPr>
                <a:t>5 mg/kg q8w</a:t>
              </a:r>
            </a:p>
          </p:txBody>
        </p:sp>
      </p:grpSp>
      <p:grpSp>
        <p:nvGrpSpPr>
          <p:cNvPr id="146" name="Google Shape;146;p16"/>
          <p:cNvGrpSpPr/>
          <p:nvPr/>
        </p:nvGrpSpPr>
        <p:grpSpPr>
          <a:xfrm>
            <a:off x="3427655" y="3011413"/>
            <a:ext cx="1894062" cy="1781012"/>
            <a:chOff x="3992113" y="2443825"/>
            <a:chExt cx="1894062" cy="1781012"/>
          </a:xfrm>
        </p:grpSpPr>
        <p:sp>
          <p:nvSpPr>
            <p:cNvPr id="147" name="Google Shape;147;p16"/>
            <p:cNvSpPr/>
            <p:nvPr/>
          </p:nvSpPr>
          <p:spPr>
            <a:xfrm>
              <a:off x="5409300" y="2993300"/>
              <a:ext cx="230125" cy="1120100"/>
            </a:xfrm>
            <a:custGeom>
              <a:avLst/>
              <a:gdLst/>
              <a:ahLst/>
              <a:cxnLst/>
              <a:rect l="l" t="t" r="r" b="b"/>
              <a:pathLst>
                <a:path w="9205" h="44804" extrusionOk="0">
                  <a:moveTo>
                    <a:pt x="7097" y="0"/>
                  </a:moveTo>
                  <a:cubicBezTo>
                    <a:pt x="2811" y="2143"/>
                    <a:pt x="1" y="6549"/>
                    <a:pt x="1" y="11514"/>
                  </a:cubicBezTo>
                  <a:lnTo>
                    <a:pt x="1" y="44803"/>
                  </a:lnTo>
                  <a:lnTo>
                    <a:pt x="2180" y="44803"/>
                  </a:lnTo>
                  <a:lnTo>
                    <a:pt x="2180" y="11514"/>
                  </a:lnTo>
                  <a:cubicBezTo>
                    <a:pt x="2180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645825" y="2443825"/>
              <a:ext cx="1240350" cy="589075"/>
            </a:xfrm>
            <a:custGeom>
              <a:avLst/>
              <a:gdLst/>
              <a:ahLst/>
              <a:cxnLst/>
              <a:rect l="l" t="t" r="r" b="b"/>
              <a:pathLst>
                <a:path w="49614" h="23563" extrusionOk="0">
                  <a:moveTo>
                    <a:pt x="0" y="0"/>
                  </a:moveTo>
                  <a:cubicBezTo>
                    <a:pt x="4620" y="1917"/>
                    <a:pt x="7870" y="6477"/>
                    <a:pt x="7870" y="11788"/>
                  </a:cubicBezTo>
                  <a:cubicBezTo>
                    <a:pt x="7870" y="17098"/>
                    <a:pt x="4620" y="21646"/>
                    <a:pt x="0" y="23563"/>
                  </a:cubicBezTo>
                  <a:lnTo>
                    <a:pt x="37826" y="23563"/>
                  </a:lnTo>
                  <a:cubicBezTo>
                    <a:pt x="44339" y="23563"/>
                    <a:pt x="49614" y="18288"/>
                    <a:pt x="49614" y="11788"/>
                  </a:cubicBezTo>
                  <a:cubicBezTo>
                    <a:pt x="49614" y="5275"/>
                    <a:pt x="44339" y="0"/>
                    <a:pt x="37826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Giu-dic </a:t>
              </a:r>
              <a:endParaRPr lang="en-US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  <a:p>
              <a:pPr algn="ctr"/>
              <a:r>
                <a:rPr lang="en" sz="1500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2021</a:t>
              </a:r>
              <a:endParaRPr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endParaRPr>
            </a:p>
          </p:txBody>
        </p:sp>
        <p:sp>
          <p:nvSpPr>
            <p:cNvPr id="154" name="Google Shape;154;p16"/>
            <p:cNvSpPr txBox="1"/>
            <p:nvPr/>
          </p:nvSpPr>
          <p:spPr>
            <a:xfrm>
              <a:off x="4007988" y="3689937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55" name="Google Shape;155;p16"/>
            <p:cNvSpPr txBox="1"/>
            <p:nvPr/>
          </p:nvSpPr>
          <p:spPr>
            <a:xfrm>
              <a:off x="3992113" y="3430401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err="1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Guselkumab</a:t>
              </a:r>
              <a:r>
                <a:rPr lang="en" sz="1688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" sz="135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studio CNTO1959 UCO3001</a:t>
              </a:r>
              <a:endParaRPr sz="135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56" name="Google Shape;156;p16"/>
          <p:cNvGrpSpPr/>
          <p:nvPr/>
        </p:nvGrpSpPr>
        <p:grpSpPr>
          <a:xfrm>
            <a:off x="5814082" y="3011413"/>
            <a:ext cx="1878162" cy="1781012"/>
            <a:chOff x="6378538" y="2443825"/>
            <a:chExt cx="1878162" cy="1781012"/>
          </a:xfrm>
        </p:grpSpPr>
        <p:sp>
          <p:nvSpPr>
            <p:cNvPr id="157" name="Google Shape;157;p16"/>
            <p:cNvSpPr/>
            <p:nvPr/>
          </p:nvSpPr>
          <p:spPr>
            <a:xfrm>
              <a:off x="7779850" y="2993300"/>
              <a:ext cx="230100" cy="112010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6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900"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7016350" y="2443825"/>
              <a:ext cx="1240350" cy="589075"/>
            </a:xfrm>
            <a:custGeom>
              <a:avLst/>
              <a:gdLst/>
              <a:ahLst/>
              <a:cxnLst/>
              <a:rect l="l" t="t" r="r" b="b"/>
              <a:pathLst>
                <a:path w="49614" h="23563" extrusionOk="0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40" y="23563"/>
                    <a:pt x="49614" y="18288"/>
                    <a:pt x="49614" y="11788"/>
                  </a:cubicBezTo>
                  <a:cubicBezTo>
                    <a:pt x="49614" y="5275"/>
                    <a:pt x="44340" y="0"/>
                    <a:pt x="37827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Ago – </a:t>
              </a:r>
            </a:p>
            <a:p>
              <a:pPr algn="ctr"/>
              <a:r>
                <a:rPr lang="it-IT" sz="1688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Set 22</a:t>
              </a:r>
              <a:endParaRPr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61" name="Google Shape;161;p16"/>
            <p:cNvSpPr txBox="1"/>
            <p:nvPr/>
          </p:nvSpPr>
          <p:spPr>
            <a:xfrm>
              <a:off x="6378538" y="3689937"/>
              <a:ext cx="14013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endParaRPr lang="en" sz="1200">
                <a:solidFill>
                  <a:srgbClr val="434343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62" name="Google Shape;162;p16"/>
            <p:cNvSpPr txBox="1"/>
            <p:nvPr/>
          </p:nvSpPr>
          <p:spPr>
            <a:xfrm>
              <a:off x="6378538" y="3343088"/>
              <a:ext cx="140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n" sz="150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Tofacitinib</a:t>
              </a:r>
              <a:endParaRPr lang="en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  <a:p>
              <a:pPr algn="r"/>
              <a:r>
                <a:rPr lang="en" sz="1350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10 mg x 2</a:t>
              </a:r>
              <a:endParaRPr lang="en" sz="1688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</a:endParaRPr>
            </a:p>
          </p:txBody>
        </p:sp>
      </p:grpSp>
      <p:sp>
        <p:nvSpPr>
          <p:cNvPr id="5" name="Google Shape;126;p16">
            <a:extLst>
              <a:ext uri="{FF2B5EF4-FFF2-40B4-BE49-F238E27FC236}">
                <a16:creationId xmlns:a16="http://schemas.microsoft.com/office/drawing/2014/main" id="{BB75AAE7-3A98-36D7-ECF6-EE0AA0E6E123}"/>
              </a:ext>
            </a:extLst>
          </p:cNvPr>
          <p:cNvSpPr/>
          <p:nvPr/>
        </p:nvSpPr>
        <p:spPr>
          <a:xfrm>
            <a:off x="7614592" y="3003879"/>
            <a:ext cx="1240050" cy="589075"/>
          </a:xfrm>
          <a:custGeom>
            <a:avLst/>
            <a:gdLst/>
            <a:ahLst/>
            <a:cxnLst/>
            <a:rect l="l" t="t" r="r" b="b"/>
            <a:pathLst>
              <a:path w="49602" h="23563" extrusionOk="0">
                <a:moveTo>
                  <a:pt x="1" y="0"/>
                </a:moveTo>
                <a:cubicBezTo>
                  <a:pt x="4620" y="1917"/>
                  <a:pt x="7871" y="6477"/>
                  <a:pt x="7871" y="11788"/>
                </a:cubicBezTo>
                <a:cubicBezTo>
                  <a:pt x="7871" y="17098"/>
                  <a:pt x="4620" y="21646"/>
                  <a:pt x="1" y="23563"/>
                </a:cubicBezTo>
                <a:lnTo>
                  <a:pt x="37827" y="23563"/>
                </a:lnTo>
                <a:cubicBezTo>
                  <a:pt x="44328" y="23563"/>
                  <a:pt x="49602" y="18288"/>
                  <a:pt x="49602" y="11788"/>
                </a:cubicBezTo>
                <a:cubicBezTo>
                  <a:pt x="49602" y="5275"/>
                  <a:pt x="44328" y="0"/>
                  <a:pt x="37827" y="0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rPr>
              <a:t>Feb 23 – </a:t>
            </a:r>
            <a:endParaRPr lang="en-US" sz="1350" dirty="0"/>
          </a:p>
          <a:p>
            <a:pPr algn="ctr"/>
            <a:r>
              <a:rPr lang="en" sz="15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</a:rPr>
              <a:t>Giu 23</a:t>
            </a:r>
          </a:p>
        </p:txBody>
      </p:sp>
      <p:sp>
        <p:nvSpPr>
          <p:cNvPr id="9" name="Google Shape;125;p16">
            <a:extLst>
              <a:ext uri="{FF2B5EF4-FFF2-40B4-BE49-F238E27FC236}">
                <a16:creationId xmlns:a16="http://schemas.microsoft.com/office/drawing/2014/main" id="{FACE873F-F7E1-38A0-DDCA-F84E6AE4E4C6}"/>
              </a:ext>
            </a:extLst>
          </p:cNvPr>
          <p:cNvSpPr/>
          <p:nvPr/>
        </p:nvSpPr>
        <p:spPr>
          <a:xfrm>
            <a:off x="8436231" y="1977399"/>
            <a:ext cx="230100" cy="1119800"/>
          </a:xfrm>
          <a:custGeom>
            <a:avLst/>
            <a:gdLst/>
            <a:ahLst/>
            <a:cxnLst/>
            <a:rect l="l" t="t" r="r" b="b"/>
            <a:pathLst>
              <a:path w="9204" h="44792" extrusionOk="0">
                <a:moveTo>
                  <a:pt x="0" y="1"/>
                </a:moveTo>
                <a:lnTo>
                  <a:pt x="0" y="33291"/>
                </a:lnTo>
                <a:cubicBezTo>
                  <a:pt x="0" y="38244"/>
                  <a:pt x="2810" y="42649"/>
                  <a:pt x="7097" y="44792"/>
                </a:cubicBezTo>
                <a:lnTo>
                  <a:pt x="9204" y="44792"/>
                </a:lnTo>
                <a:lnTo>
                  <a:pt x="9204" y="43328"/>
                </a:lnTo>
                <a:cubicBezTo>
                  <a:pt x="5025" y="41804"/>
                  <a:pt x="2179" y="37827"/>
                  <a:pt x="2179" y="33291"/>
                </a:cubicBezTo>
                <a:lnTo>
                  <a:pt x="2179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900"/>
          </a:p>
        </p:txBody>
      </p:sp>
      <p:sp>
        <p:nvSpPr>
          <p:cNvPr id="3" name="Google Shape;138;p16">
            <a:extLst>
              <a:ext uri="{FF2B5EF4-FFF2-40B4-BE49-F238E27FC236}">
                <a16:creationId xmlns:a16="http://schemas.microsoft.com/office/drawing/2014/main" id="{4ED723BF-39A1-7191-4B06-A68A48A83533}"/>
              </a:ext>
            </a:extLst>
          </p:cNvPr>
          <p:cNvSpPr txBox="1"/>
          <p:nvPr/>
        </p:nvSpPr>
        <p:spPr>
          <a:xfrm>
            <a:off x="7087689" y="1183384"/>
            <a:ext cx="13059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/>
            <a:r>
              <a:rPr lang="en" sz="150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Upadacitinib</a:t>
            </a:r>
            <a:r>
              <a:rPr lang="en" sz="1688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algn="r"/>
            <a:r>
              <a:rPr lang="en" sz="1350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45 mg/die</a:t>
            </a:r>
            <a:endParaRPr lang="en" sz="1688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AE0184B-5982-59F5-B9E7-2E5183519E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3465" y="1848298"/>
            <a:ext cx="1017588" cy="7810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8AF6494-475B-2E21-78FB-ED00AC2061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3162" y="1973911"/>
            <a:ext cx="819150" cy="81915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595F563-3FA2-B92E-7FCF-246EE6AFA7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6162" y="4748049"/>
            <a:ext cx="1335088" cy="893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1B296C-2570-A47C-6EB4-FE2AE7B40416}"/>
              </a:ext>
            </a:extLst>
          </p:cNvPr>
          <p:cNvSpPr txBox="1"/>
          <p:nvPr/>
        </p:nvSpPr>
        <p:spPr>
          <a:xfrm>
            <a:off x="7638489" y="3652006"/>
            <a:ext cx="121711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  <a:latin typeface="Fira Sans Extra Condensed Medium"/>
              </a:rPr>
              <a:t>Fascia C-NN​</a:t>
            </a:r>
            <a:endParaRPr lang="en-US" sz="1350" b="1" dirty="0"/>
          </a:p>
        </p:txBody>
      </p:sp>
      <p:pic>
        <p:nvPicPr>
          <p:cNvPr id="10" name="Picture 10" descr="A picture containing text, packaging and labeling, carton, packing materials&#10;&#10;Description automatically generated">
            <a:extLst>
              <a:ext uri="{FF2B5EF4-FFF2-40B4-BE49-F238E27FC236}">
                <a16:creationId xmlns:a16="http://schemas.microsoft.com/office/drawing/2014/main" id="{D01FEFC4-3EEC-97CF-7985-9E1A90BA266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52852" y="1811650"/>
            <a:ext cx="1104900" cy="92008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1033363-5BC5-1143-76BD-44B7BE93AE5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67303" y="4980091"/>
            <a:ext cx="1020762" cy="766763"/>
          </a:xfrm>
          <a:prstGeom prst="rect">
            <a:avLst/>
          </a:prstGeom>
        </p:spPr>
      </p:pic>
      <p:pic>
        <p:nvPicPr>
          <p:cNvPr id="12" name="Picture 12" descr="A picture containing text, businesscard, label, design&#10;&#10;Description automatically generated">
            <a:extLst>
              <a:ext uri="{FF2B5EF4-FFF2-40B4-BE49-F238E27FC236}">
                <a16:creationId xmlns:a16="http://schemas.microsoft.com/office/drawing/2014/main" id="{E35AD306-7664-B028-4695-FE5B8A31C48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10320" y="5084626"/>
            <a:ext cx="1311275" cy="767002"/>
          </a:xfrm>
          <a:prstGeom prst="rect">
            <a:avLst/>
          </a:prstGeom>
        </p:spPr>
      </p:pic>
      <p:sp>
        <p:nvSpPr>
          <p:cNvPr id="42" name="Google Shape;144;p16"/>
          <p:cNvSpPr txBox="1"/>
          <p:nvPr/>
        </p:nvSpPr>
        <p:spPr>
          <a:xfrm>
            <a:off x="3686992" y="4501072"/>
            <a:ext cx="1204684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U</a:t>
            </a:r>
            <a:r>
              <a:rPr lang="it-IT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</a:t>
            </a:r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cito da studio per persistenza attività endoscopica grave</a:t>
            </a:r>
            <a:endParaRPr lang="en-US" sz="1350" dirty="0">
              <a:cs typeface="Arial"/>
            </a:endParaRPr>
          </a:p>
        </p:txBody>
      </p:sp>
      <p:sp>
        <p:nvSpPr>
          <p:cNvPr id="43" name="Google Shape;144;p16"/>
          <p:cNvSpPr txBox="1"/>
          <p:nvPr/>
        </p:nvSpPr>
        <p:spPr>
          <a:xfrm>
            <a:off x="1910431" y="1931866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  <p:sp>
        <p:nvSpPr>
          <p:cNvPr id="44" name="Google Shape;144;p16"/>
          <p:cNvSpPr txBox="1"/>
          <p:nvPr/>
        </p:nvSpPr>
        <p:spPr>
          <a:xfrm>
            <a:off x="4042306" y="1926290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  <p:sp>
        <p:nvSpPr>
          <p:cNvPr id="45" name="Google Shape;144;p16"/>
          <p:cNvSpPr txBox="1"/>
          <p:nvPr/>
        </p:nvSpPr>
        <p:spPr>
          <a:xfrm>
            <a:off x="6175291" y="4236114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Sospeso per perdita di efficacia</a:t>
            </a:r>
            <a:endParaRPr lang="en-US" sz="1350" dirty="0">
              <a:cs typeface="Arial"/>
            </a:endParaRPr>
          </a:p>
        </p:txBody>
      </p:sp>
      <p:sp>
        <p:nvSpPr>
          <p:cNvPr id="46" name="Google Shape;144;p16"/>
          <p:cNvSpPr txBox="1"/>
          <p:nvPr/>
        </p:nvSpPr>
        <p:spPr>
          <a:xfrm>
            <a:off x="6537696" y="1900999"/>
            <a:ext cx="97928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endParaRPr lang="en" sz="900" dirty="0">
              <a:solidFill>
                <a:srgbClr val="434343"/>
              </a:solidFill>
              <a:latin typeface="Roboto"/>
              <a:ea typeface="Roboto"/>
              <a:cs typeface="Roboto"/>
            </a:endParaRPr>
          </a:p>
          <a:p>
            <a:pPr algn="r"/>
            <a:r>
              <a:rPr lang="en" sz="900" dirty="0">
                <a:solidFill>
                  <a:srgbClr val="434343"/>
                </a:solidFill>
                <a:latin typeface="Roboto"/>
                <a:ea typeface="Roboto"/>
                <a:cs typeface="Roboto"/>
              </a:rPr>
              <a:t>Risposta non sufficiente</a:t>
            </a:r>
            <a:endParaRPr lang="en-US" sz="135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4743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24" y="1084120"/>
            <a:ext cx="3857152" cy="254572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00976" y="4372840"/>
            <a:ext cx="7942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Nonostante tutte queste linee terapeutiche Andrea sta male, ha un’alterata qualità della vita, è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</a:rPr>
              <a:t>steroidoresistente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Non ha mai accettato l’ipotesi chirurgica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/>
            <a:endParaRPr lang="it-IT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Si decide di portare il caso all’attenzione del </a:t>
            </a:r>
            <a:r>
              <a:rPr lang="it-IT" b="1" dirty="0">
                <a:solidFill>
                  <a:srgbClr val="FF0000"/>
                </a:solidFill>
              </a:rPr>
              <a:t>gruppo multidisciplinare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per la discussione collegiale.</a:t>
            </a:r>
          </a:p>
        </p:txBody>
      </p:sp>
    </p:spTree>
    <p:extLst>
      <p:ext uri="{BB962C8B-B14F-4D97-AF65-F5344CB8AC3E}">
        <p14:creationId xmlns:p14="http://schemas.microsoft.com/office/powerpoint/2010/main" val="1205773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870821-6B05-C291-618A-B50665233A53}"/>
              </a:ext>
            </a:extLst>
          </p:cNvPr>
          <p:cNvSpPr txBox="1"/>
          <p:nvPr/>
        </p:nvSpPr>
        <p:spPr>
          <a:xfrm>
            <a:off x="252162" y="4147501"/>
            <a:ext cx="836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PARTECIPAZIONE ALLE RIUNIONI MULTIDISCIPLINARI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BFDD0C-8AA7-482B-A0C1-FA439AE34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400" y="1041921"/>
            <a:ext cx="1670449" cy="262150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30" y="2266549"/>
            <a:ext cx="3753073" cy="16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26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874" y="1065459"/>
            <a:ext cx="3800252" cy="250816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70582" y="4447486"/>
            <a:ext cx="80028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solidFill>
                  <a:schemeClr val="accent1">
                    <a:lumMod val="50000"/>
                  </a:schemeClr>
                </a:solidFill>
              </a:rPr>
              <a:t>A  giugno 2023 Andrea è stato ricoverato in Gastroenterologia per correggere l’anemia e la malnutrizione (deciso nel multidisciplinare il ricorso alla Nutrizione Parenterale Totale).</a:t>
            </a:r>
          </a:p>
          <a:p>
            <a:pPr algn="just"/>
            <a:endParaRPr lang="it-IT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983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870821-6B05-C291-618A-B50665233A53}"/>
              </a:ext>
            </a:extLst>
          </p:cNvPr>
          <p:cNvSpPr txBox="1"/>
          <p:nvPr/>
        </p:nvSpPr>
        <p:spPr>
          <a:xfrm>
            <a:off x="792635" y="4133883"/>
            <a:ext cx="486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NUTRIZIONE PARENTERALE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7B18485-ACCA-4654-BFF9-6743C6CC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73" y="1015241"/>
            <a:ext cx="1670449" cy="262150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0" y="2034797"/>
            <a:ext cx="3191256" cy="17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58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6296297-AA63-431E-B6C6-BC04046765EC}"/>
              </a:ext>
            </a:extLst>
          </p:cNvPr>
          <p:cNvSpPr/>
          <p:nvPr/>
        </p:nvSpPr>
        <p:spPr>
          <a:xfrm>
            <a:off x="818178" y="4303072"/>
            <a:ext cx="7507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dirty="0">
                <a:solidFill>
                  <a:schemeClr val="accent1">
                    <a:lumMod val="50000"/>
                  </a:schemeClr>
                </a:solidFill>
              </a:rPr>
              <a:t>A luglio 2023 Andrea è stato sottoposto a un intervento di colectomia, oggi è felice e attende i prossimi steps per confezionare una </a:t>
            </a:r>
            <a:r>
              <a:rPr lang="it-IT" sz="1600" b="1" dirty="0" err="1">
                <a:solidFill>
                  <a:schemeClr val="accent1">
                    <a:lumMod val="50000"/>
                  </a:schemeClr>
                </a:solidFill>
              </a:rPr>
              <a:t>pouch</a:t>
            </a:r>
            <a:endParaRPr lang="it-IT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1DFA0E-6DC2-4BD7-B4C1-310220DD9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497" y="886748"/>
            <a:ext cx="3853006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09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677" y="360736"/>
            <a:ext cx="7886700" cy="994172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Background: epidemiologia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82EA570-471F-BF4B-8EE3-D1DE92879BA7}"/>
              </a:ext>
            </a:extLst>
          </p:cNvPr>
          <p:cNvSpPr txBox="1">
            <a:spLocks/>
          </p:cNvSpPr>
          <p:nvPr/>
        </p:nvSpPr>
        <p:spPr>
          <a:xfrm>
            <a:off x="457677" y="5636078"/>
            <a:ext cx="7566865" cy="344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933" kern="1200" spc="0" baseline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094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3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7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07" indent="-171407">
              <a:buFontTx/>
              <a:buAutoNum type="arabicPeriod"/>
            </a:pPr>
            <a:r>
              <a:rPr lang="sv-SE" sz="700" dirty="0" err="1">
                <a:solidFill>
                  <a:schemeClr val="tx1"/>
                </a:solidFill>
              </a:rPr>
              <a:t>Gilaad</a:t>
            </a:r>
            <a:r>
              <a:rPr lang="sv-SE" sz="700" dirty="0">
                <a:solidFill>
                  <a:schemeClr val="tx1"/>
                </a:solidFill>
              </a:rPr>
              <a:t> G. Kaplan and Joseph W. Windsor The </a:t>
            </a:r>
            <a:r>
              <a:rPr lang="sv-SE" sz="700" dirty="0" err="1">
                <a:solidFill>
                  <a:schemeClr val="tx1"/>
                </a:solidFill>
              </a:rPr>
              <a:t>four</a:t>
            </a:r>
            <a:r>
              <a:rPr lang="sv-SE" sz="700" dirty="0">
                <a:solidFill>
                  <a:schemeClr val="tx1"/>
                </a:solidFill>
              </a:rPr>
              <a:t> </a:t>
            </a:r>
            <a:r>
              <a:rPr lang="sv-SE" sz="700" dirty="0" err="1">
                <a:solidFill>
                  <a:schemeClr val="tx1"/>
                </a:solidFill>
              </a:rPr>
              <a:t>epidemiological</a:t>
            </a:r>
            <a:r>
              <a:rPr lang="sv-SE" sz="700" dirty="0">
                <a:solidFill>
                  <a:schemeClr val="tx1"/>
                </a:solidFill>
              </a:rPr>
              <a:t> </a:t>
            </a:r>
            <a:r>
              <a:rPr lang="sv-SE" sz="700" dirty="0" err="1">
                <a:solidFill>
                  <a:schemeClr val="tx1"/>
                </a:solidFill>
              </a:rPr>
              <a:t>stages</a:t>
            </a:r>
            <a:r>
              <a:rPr lang="sv-SE" sz="700" dirty="0">
                <a:solidFill>
                  <a:schemeClr val="tx1"/>
                </a:solidFill>
              </a:rPr>
              <a:t> in the global evolution </a:t>
            </a:r>
            <a:r>
              <a:rPr lang="sv-SE" sz="700" dirty="0" err="1">
                <a:solidFill>
                  <a:schemeClr val="tx1"/>
                </a:solidFill>
              </a:rPr>
              <a:t>of</a:t>
            </a:r>
            <a:r>
              <a:rPr lang="sv-SE" sz="700" dirty="0">
                <a:solidFill>
                  <a:schemeClr val="tx1"/>
                </a:solidFill>
              </a:rPr>
              <a:t> </a:t>
            </a:r>
            <a:r>
              <a:rPr lang="sv-SE" sz="700" dirty="0" err="1">
                <a:solidFill>
                  <a:schemeClr val="tx1"/>
                </a:solidFill>
              </a:rPr>
              <a:t>inflammatory</a:t>
            </a:r>
            <a:r>
              <a:rPr lang="sv-SE" sz="700" dirty="0">
                <a:solidFill>
                  <a:schemeClr val="tx1"/>
                </a:solidFill>
              </a:rPr>
              <a:t> </a:t>
            </a:r>
            <a:r>
              <a:rPr lang="sv-SE" sz="700" dirty="0" err="1">
                <a:solidFill>
                  <a:schemeClr val="tx1"/>
                </a:solidFill>
              </a:rPr>
              <a:t>bowel</a:t>
            </a:r>
            <a:r>
              <a:rPr lang="sv-SE" sz="700" dirty="0">
                <a:solidFill>
                  <a:schemeClr val="tx1"/>
                </a:solidFill>
              </a:rPr>
              <a:t> </a:t>
            </a:r>
            <a:r>
              <a:rPr lang="sv-SE" sz="700" dirty="0" err="1">
                <a:solidFill>
                  <a:schemeClr val="tx1"/>
                </a:solidFill>
              </a:rPr>
              <a:t>disease</a:t>
            </a:r>
            <a:r>
              <a:rPr lang="sv-SE" sz="700" dirty="0">
                <a:solidFill>
                  <a:schemeClr val="tx1"/>
                </a:solidFill>
              </a:rPr>
              <a:t>. Nat Review </a:t>
            </a:r>
            <a:r>
              <a:rPr lang="sv-SE" sz="700" dirty="0" err="1">
                <a:solidFill>
                  <a:schemeClr val="tx1"/>
                </a:solidFill>
              </a:rPr>
              <a:t>Gastroenterol</a:t>
            </a:r>
            <a:r>
              <a:rPr lang="sv-SE" sz="700" dirty="0">
                <a:solidFill>
                  <a:schemeClr val="tx1"/>
                </a:solidFill>
              </a:rPr>
              <a:t> and </a:t>
            </a:r>
            <a:r>
              <a:rPr lang="sv-SE" sz="700" dirty="0" err="1">
                <a:solidFill>
                  <a:schemeClr val="tx1"/>
                </a:solidFill>
              </a:rPr>
              <a:t>Hepatol</a:t>
            </a:r>
            <a:r>
              <a:rPr lang="sv-SE" sz="700" dirty="0">
                <a:solidFill>
                  <a:schemeClr val="tx1"/>
                </a:solidFill>
              </a:rPr>
              <a:t>., 2021, 18. </a:t>
            </a:r>
            <a:endParaRPr lang="en-US" sz="700" dirty="0">
              <a:solidFill>
                <a:schemeClr val="tx1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57677" y="1546101"/>
            <a:ext cx="4499091" cy="4260065"/>
            <a:chOff x="457677" y="1546101"/>
            <a:chExt cx="4499091" cy="426006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FAD2875-A0DF-0547-8BEA-E5F1D9326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50"/>
            <a:stretch/>
          </p:blipFill>
          <p:spPr>
            <a:xfrm>
              <a:off x="457677" y="1546101"/>
              <a:ext cx="4499091" cy="4260065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ACA64FA7-8277-2D4B-9183-948DE600C142}"/>
                </a:ext>
              </a:extLst>
            </p:cNvPr>
            <p:cNvSpPr/>
            <p:nvPr/>
          </p:nvSpPr>
          <p:spPr>
            <a:xfrm>
              <a:off x="594702" y="4024674"/>
              <a:ext cx="3973883" cy="159707"/>
            </a:xfrm>
            <a:prstGeom prst="rect">
              <a:avLst/>
            </a:prstGeom>
            <a:solidFill>
              <a:srgbClr val="FFFF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sp>
        <p:nvSpPr>
          <p:cNvPr id="9" name="TextBox 4">
            <a:extLst>
              <a:ext uri="{FF2B5EF4-FFF2-40B4-BE49-F238E27FC236}">
                <a16:creationId xmlns:a16="http://schemas.microsoft.com/office/drawing/2014/main" id="{D210F0BC-F614-4C45-9110-525B30D7E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576" y="5281332"/>
            <a:ext cx="360878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x-none" sz="1050" i="1" dirty="0" err="1"/>
              <a:t>Crocetti</a:t>
            </a:r>
            <a:r>
              <a:rPr lang="en-GB" altLang="x-none" sz="1050" i="1" dirty="0"/>
              <a:t> E et al. </a:t>
            </a:r>
            <a:r>
              <a:rPr lang="en-GB" altLang="x-none" sz="1050" i="1" dirty="0" err="1"/>
              <a:t>Eur</a:t>
            </a:r>
            <a:r>
              <a:rPr lang="en-GB" altLang="x-none" sz="1050" i="1" dirty="0"/>
              <a:t> J </a:t>
            </a:r>
            <a:r>
              <a:rPr lang="en-GB" altLang="x-none" sz="1050" i="1" dirty="0" err="1"/>
              <a:t>Gastroenterol</a:t>
            </a:r>
            <a:r>
              <a:rPr lang="en-GB" altLang="x-none" sz="1050" i="1" dirty="0"/>
              <a:t> </a:t>
            </a:r>
            <a:r>
              <a:rPr lang="en-GB" altLang="x-none" sz="1050" i="1" dirty="0" err="1"/>
              <a:t>Hepatol</a:t>
            </a:r>
            <a:r>
              <a:rPr lang="en-GB" altLang="x-none" sz="1050" i="1" dirty="0"/>
              <a:t>. 2021</a:t>
            </a:r>
            <a:endParaRPr lang="en-US" altLang="x-none" sz="1050" i="1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D71B97E7-5829-6F4F-8D8C-3AAB95FA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1" r="19371"/>
          <a:stretch>
            <a:fillRect/>
          </a:stretch>
        </p:blipFill>
        <p:spPr bwMode="auto">
          <a:xfrm>
            <a:off x="5611284" y="1533378"/>
            <a:ext cx="2635123" cy="166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01D70086-CD6B-7C4B-9F75-F4FB74A9C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r="18900"/>
          <a:stretch>
            <a:fillRect/>
          </a:stretch>
        </p:blipFill>
        <p:spPr bwMode="auto">
          <a:xfrm>
            <a:off x="5611284" y="3365926"/>
            <a:ext cx="2904066" cy="183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IRCCS Ospedale Sacro Cuore / don Calabria di Negrar - Home | Facebook">
            <a:extLst>
              <a:ext uri="{FF2B5EF4-FFF2-40B4-BE49-F238E27FC236}">
                <a16:creationId xmlns:a16="http://schemas.microsoft.com/office/drawing/2014/main" id="{31FD129E-36EB-498C-A5BA-53D9699CD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70" y="5223720"/>
            <a:ext cx="777030" cy="7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666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29EFE43F-64CF-4E4C-ABCA-C593761FB8CA}"/>
              </a:ext>
            </a:extLst>
          </p:cNvPr>
          <p:cNvGrpSpPr/>
          <p:nvPr/>
        </p:nvGrpSpPr>
        <p:grpSpPr>
          <a:xfrm>
            <a:off x="570103" y="1132166"/>
            <a:ext cx="6785811" cy="4593668"/>
            <a:chOff x="-324853" y="958319"/>
            <a:chExt cx="6785811" cy="4593668"/>
          </a:xfrm>
          <a:solidFill>
            <a:schemeClr val="accent5">
              <a:lumMod val="60000"/>
              <a:lumOff val="40000"/>
            </a:schemeClr>
          </a:solidFill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CE66AA57-5DB1-4B77-B98F-5F6FD32B3111}"/>
                </a:ext>
              </a:extLst>
            </p:cNvPr>
            <p:cNvGrpSpPr/>
            <p:nvPr/>
          </p:nvGrpSpPr>
          <p:grpSpPr>
            <a:xfrm>
              <a:off x="-324853" y="958319"/>
              <a:ext cx="4078706" cy="389824"/>
              <a:chOff x="-324853" y="958319"/>
              <a:chExt cx="4078706" cy="389824"/>
            </a:xfrm>
            <a:grpFill/>
          </p:grpSpPr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2317410E-8A70-BF4F-1A78-2BDE3A181F84}"/>
                  </a:ext>
                </a:extLst>
              </p:cNvPr>
              <p:cNvSpPr/>
              <p:nvPr/>
            </p:nvSpPr>
            <p:spPr>
              <a:xfrm>
                <a:off x="-324853" y="958319"/>
                <a:ext cx="4078706" cy="38982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95D3F49-025F-562C-726F-D5CE30D4BD06}"/>
                  </a:ext>
                </a:extLst>
              </p:cNvPr>
              <p:cNvSpPr txBox="1"/>
              <p:nvPr/>
            </p:nvSpPr>
            <p:spPr>
              <a:xfrm>
                <a:off x="50533" y="967463"/>
                <a:ext cx="3234089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FARMACOVIGILANZA</a:t>
                </a:r>
              </a:p>
            </p:txBody>
          </p:sp>
        </p:grpSp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39C3FF9A-C490-4778-8135-77CC596B01B3}"/>
                </a:ext>
              </a:extLst>
            </p:cNvPr>
            <p:cNvGrpSpPr/>
            <p:nvPr/>
          </p:nvGrpSpPr>
          <p:grpSpPr>
            <a:xfrm>
              <a:off x="-324853" y="1686012"/>
              <a:ext cx="4078706" cy="418898"/>
              <a:chOff x="-324853" y="1686012"/>
              <a:chExt cx="4078706" cy="418898"/>
            </a:xfrm>
            <a:grpFill/>
          </p:grpSpPr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3B508A59-6D68-F55F-7E49-CCFA56C8ED3F}"/>
                  </a:ext>
                </a:extLst>
              </p:cNvPr>
              <p:cNvSpPr/>
              <p:nvPr/>
            </p:nvSpPr>
            <p:spPr>
              <a:xfrm>
                <a:off x="-324853" y="1686012"/>
                <a:ext cx="4078706" cy="41889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B7C01C22-7FEE-CCFA-D07F-CC6A7D6CCCBF}"/>
                  </a:ext>
                </a:extLst>
              </p:cNvPr>
              <p:cNvSpPr txBox="1"/>
              <p:nvPr/>
            </p:nvSpPr>
            <p:spPr>
              <a:xfrm>
                <a:off x="50533" y="1714403"/>
                <a:ext cx="3426092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DISTRIBUZIONE DEI FARMACI</a:t>
                </a:r>
              </a:p>
            </p:txBody>
          </p: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A846571B-BE45-49C7-B094-6F4985A56532}"/>
                </a:ext>
              </a:extLst>
            </p:cNvPr>
            <p:cNvGrpSpPr/>
            <p:nvPr/>
          </p:nvGrpSpPr>
          <p:grpSpPr>
            <a:xfrm>
              <a:off x="-304397" y="2429784"/>
              <a:ext cx="6765355" cy="389824"/>
              <a:chOff x="-304397" y="2429784"/>
              <a:chExt cx="6765355" cy="389824"/>
            </a:xfrm>
            <a:grpFill/>
          </p:grpSpPr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950EF27F-FD62-148C-C7C2-174ABFD5CD96}"/>
                  </a:ext>
                </a:extLst>
              </p:cNvPr>
              <p:cNvSpPr/>
              <p:nvPr/>
            </p:nvSpPr>
            <p:spPr>
              <a:xfrm>
                <a:off x="-304397" y="2429784"/>
                <a:ext cx="6765355" cy="38982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A41AEBA-4EF7-6693-871C-D51C312546D0}"/>
                  </a:ext>
                </a:extLst>
              </p:cNvPr>
              <p:cNvSpPr txBox="1"/>
              <p:nvPr/>
            </p:nvSpPr>
            <p:spPr>
              <a:xfrm>
                <a:off x="70989" y="2448071"/>
                <a:ext cx="6074935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MONITORAGGIO DELL’APPROPRIATEZZA PRESCRITTIVA</a:t>
                </a:r>
              </a:p>
            </p:txBody>
          </p:sp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B5D2C652-C48C-424B-9578-98F2C3C9D17B}"/>
                </a:ext>
              </a:extLst>
            </p:cNvPr>
            <p:cNvGrpSpPr/>
            <p:nvPr/>
          </p:nvGrpSpPr>
          <p:grpSpPr>
            <a:xfrm>
              <a:off x="-289961" y="3108366"/>
              <a:ext cx="4078706" cy="389824"/>
              <a:chOff x="-289961" y="3108366"/>
              <a:chExt cx="4078706" cy="389824"/>
            </a:xfrm>
            <a:grpFill/>
          </p:grpSpPr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6181126D-0298-DD1C-EE2B-9B967AE16FC9}"/>
                  </a:ext>
                </a:extLst>
              </p:cNvPr>
              <p:cNvSpPr/>
              <p:nvPr/>
            </p:nvSpPr>
            <p:spPr>
              <a:xfrm>
                <a:off x="-289961" y="3108366"/>
                <a:ext cx="4078706" cy="38982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59AD646-73FA-2CEE-1EFE-4839F120F97A}"/>
                  </a:ext>
                </a:extLst>
              </p:cNvPr>
              <p:cNvSpPr txBox="1"/>
              <p:nvPr/>
            </p:nvSpPr>
            <p:spPr>
              <a:xfrm>
                <a:off x="85425" y="3126654"/>
                <a:ext cx="3234089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RUOLO ATTIVO NEI TRIALS</a:t>
                </a:r>
              </a:p>
            </p:txBody>
          </p:sp>
        </p:grp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2F318C53-F379-4501-A27E-B333A6478577}"/>
                </a:ext>
              </a:extLst>
            </p:cNvPr>
            <p:cNvGrpSpPr/>
            <p:nvPr/>
          </p:nvGrpSpPr>
          <p:grpSpPr>
            <a:xfrm>
              <a:off x="-262287" y="3771309"/>
              <a:ext cx="4781348" cy="389824"/>
              <a:chOff x="-262287" y="3771309"/>
              <a:chExt cx="4781348" cy="389824"/>
            </a:xfrm>
            <a:grpFill/>
          </p:grpSpPr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7342C864-A36B-4AC9-73FF-84A51B269829}"/>
                  </a:ext>
                </a:extLst>
              </p:cNvPr>
              <p:cNvSpPr/>
              <p:nvPr/>
            </p:nvSpPr>
            <p:spPr>
              <a:xfrm>
                <a:off x="-262287" y="3771309"/>
                <a:ext cx="4781348" cy="38982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8A088B0-A28E-E935-CD83-3EF3F2127E2A}"/>
                  </a:ext>
                </a:extLst>
              </p:cNvPr>
              <p:cNvSpPr txBox="1"/>
              <p:nvPr/>
            </p:nvSpPr>
            <p:spPr>
              <a:xfrm>
                <a:off x="113099" y="3780452"/>
                <a:ext cx="4204025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COLLABORAZIONE PER BUROCRAZIA</a:t>
                </a:r>
              </a:p>
            </p:txBody>
          </p:sp>
        </p:grp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25C2678E-E7B9-45FB-81C7-96BE684A07DC}"/>
                </a:ext>
              </a:extLst>
            </p:cNvPr>
            <p:cNvGrpSpPr/>
            <p:nvPr/>
          </p:nvGrpSpPr>
          <p:grpSpPr>
            <a:xfrm>
              <a:off x="-234614" y="4434251"/>
              <a:ext cx="6515098" cy="389824"/>
              <a:chOff x="-234614" y="4434251"/>
              <a:chExt cx="6515098" cy="389824"/>
            </a:xfrm>
            <a:grpFill/>
          </p:grpSpPr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37E402EE-37BE-E90D-508B-7D1CED914373}"/>
                  </a:ext>
                </a:extLst>
              </p:cNvPr>
              <p:cNvSpPr/>
              <p:nvPr/>
            </p:nvSpPr>
            <p:spPr>
              <a:xfrm>
                <a:off x="-234614" y="4434251"/>
                <a:ext cx="6515098" cy="38982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DBFFC093-ED3B-EFE2-A4BB-87430E536DD6}"/>
                  </a:ext>
                </a:extLst>
              </p:cNvPr>
              <p:cNvSpPr txBox="1"/>
              <p:nvPr/>
            </p:nvSpPr>
            <p:spPr>
              <a:xfrm>
                <a:off x="140772" y="4452539"/>
                <a:ext cx="5749120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PARTECIPAZIONE ALLE RIUNIONI MULTIDISCIPLINARI</a:t>
                </a:r>
              </a:p>
            </p:txBody>
          </p: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324E1AFA-9735-4B6A-9F0F-F8F4C61AE9E8}"/>
                </a:ext>
              </a:extLst>
            </p:cNvPr>
            <p:cNvGrpSpPr/>
            <p:nvPr/>
          </p:nvGrpSpPr>
          <p:grpSpPr>
            <a:xfrm>
              <a:off x="-264694" y="5162163"/>
              <a:ext cx="6515098" cy="389824"/>
              <a:chOff x="-264694" y="5162163"/>
              <a:chExt cx="6515098" cy="389824"/>
            </a:xfrm>
            <a:grpFill/>
          </p:grpSpPr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428CC3BA-6A21-74DA-ADF8-C279A03D3393}"/>
                  </a:ext>
                </a:extLst>
              </p:cNvPr>
              <p:cNvSpPr/>
              <p:nvPr/>
            </p:nvSpPr>
            <p:spPr>
              <a:xfrm>
                <a:off x="-264694" y="5162163"/>
                <a:ext cx="6515098" cy="389824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/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281F5231-A746-F7BC-A894-5C6DA89B1FF8}"/>
                  </a:ext>
                </a:extLst>
              </p:cNvPr>
              <p:cNvSpPr txBox="1"/>
              <p:nvPr/>
            </p:nvSpPr>
            <p:spPr>
              <a:xfrm>
                <a:off x="110692" y="5173232"/>
                <a:ext cx="5669472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NUTRIZIONE PARENTERALE</a:t>
                </a:r>
              </a:p>
            </p:txBody>
          </p:sp>
        </p:grp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CEC2ECA-2F2B-427F-2F15-C6463BBF47DA}"/>
              </a:ext>
            </a:extLst>
          </p:cNvPr>
          <p:cNvSpPr txBox="1"/>
          <p:nvPr/>
        </p:nvSpPr>
        <p:spPr>
          <a:xfrm rot="5400000">
            <a:off x="5835981" y="3222397"/>
            <a:ext cx="4713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dirty="0"/>
              <a:t>RUOLI DEL FARMACISTA NELL’IBD UNIT</a:t>
            </a:r>
          </a:p>
        </p:txBody>
      </p:sp>
    </p:spTree>
    <p:extLst>
      <p:ext uri="{BB962C8B-B14F-4D97-AF65-F5344CB8AC3E}">
        <p14:creationId xmlns:p14="http://schemas.microsoft.com/office/powerpoint/2010/main" val="2708905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CEC2ECA-2F2B-427F-2F15-C6463BBF47DA}"/>
              </a:ext>
            </a:extLst>
          </p:cNvPr>
          <p:cNvSpPr txBox="1"/>
          <p:nvPr/>
        </p:nvSpPr>
        <p:spPr>
          <a:xfrm rot="5400000">
            <a:off x="5734915" y="3243464"/>
            <a:ext cx="4713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dirty="0"/>
              <a:t>RUOLI DEL FARMACISTA NELL’IBD UNIT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5B03DE1-82E0-4FB4-BA46-B41B7870E8A7}"/>
              </a:ext>
            </a:extLst>
          </p:cNvPr>
          <p:cNvGrpSpPr/>
          <p:nvPr/>
        </p:nvGrpSpPr>
        <p:grpSpPr>
          <a:xfrm>
            <a:off x="284949" y="2437597"/>
            <a:ext cx="7045689" cy="1982806"/>
            <a:chOff x="-305601" y="2429784"/>
            <a:chExt cx="7045689" cy="1982806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950EF27F-FD62-148C-C7C2-174ABFD5CD96}"/>
                </a:ext>
              </a:extLst>
            </p:cNvPr>
            <p:cNvSpPr/>
            <p:nvPr/>
          </p:nvSpPr>
          <p:spPr>
            <a:xfrm>
              <a:off x="-304397" y="2429784"/>
              <a:ext cx="6765355" cy="38982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CA41AEBA-4EF7-6693-871C-D51C312546D0}"/>
                </a:ext>
              </a:extLst>
            </p:cNvPr>
            <p:cNvSpPr txBox="1"/>
            <p:nvPr/>
          </p:nvSpPr>
          <p:spPr>
            <a:xfrm>
              <a:off x="69785" y="2429784"/>
              <a:ext cx="6664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FARMACOECONOMIA</a:t>
              </a:r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F905BA6F-C165-9526-9166-7F2B74AA2352}"/>
                </a:ext>
              </a:extLst>
            </p:cNvPr>
            <p:cNvSpPr/>
            <p:nvPr/>
          </p:nvSpPr>
          <p:spPr>
            <a:xfrm>
              <a:off x="-305601" y="3237102"/>
              <a:ext cx="6765355" cy="38982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30BEC3AC-A155-B4AB-747D-6704780D24D7}"/>
                </a:ext>
              </a:extLst>
            </p:cNvPr>
            <p:cNvSpPr txBox="1"/>
            <p:nvPr/>
          </p:nvSpPr>
          <p:spPr>
            <a:xfrm>
              <a:off x="69785" y="3237102"/>
              <a:ext cx="6664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POSIZIONAMENTO DEI NUOVI FARMACI</a:t>
              </a: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7B88582-8172-F7A6-BECF-AE7A51C5CA12}"/>
                </a:ext>
              </a:extLst>
            </p:cNvPr>
            <p:cNvSpPr/>
            <p:nvPr/>
          </p:nvSpPr>
          <p:spPr>
            <a:xfrm>
              <a:off x="-299587" y="4022766"/>
              <a:ext cx="6765355" cy="38982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A31619E8-796B-B89F-E3A3-5B77C5FB2390}"/>
                </a:ext>
              </a:extLst>
            </p:cNvPr>
            <p:cNvSpPr txBox="1"/>
            <p:nvPr/>
          </p:nvSpPr>
          <p:spPr>
            <a:xfrm>
              <a:off x="75799" y="4022766"/>
              <a:ext cx="6664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CREAZIONE DI NUOVI PROGETTI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98505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A15733-C561-E7CD-ABA0-7B77057E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75" y="834405"/>
            <a:ext cx="7723500" cy="641600"/>
          </a:xfrm>
        </p:spPr>
        <p:txBody>
          <a:bodyPr/>
          <a:lstStyle/>
          <a:p>
            <a:r>
              <a:rPr lang="it-IT" sz="3000" b="1" dirty="0">
                <a:solidFill>
                  <a:schemeClr val="accent1"/>
                </a:solidFill>
              </a:rPr>
              <a:t>Work in progress @ 2023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A77053-DF1D-A46D-1074-2A4721EA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275" y="2439492"/>
            <a:ext cx="7723500" cy="3454500"/>
          </a:xfrm>
        </p:spPr>
        <p:txBody>
          <a:bodyPr/>
          <a:lstStyle/>
          <a:p>
            <a:r>
              <a:rPr lang="it-IT" sz="1800" dirty="0"/>
              <a:t>Valutazione della relazione tra ritardo diagnostico e spesa farmacologica in termini di precoci switch a seconde e terze linee di terapie avanzate e peggiori </a:t>
            </a:r>
            <a:r>
              <a:rPr lang="it-IT" sz="1800" dirty="0" err="1"/>
              <a:t>outcome</a:t>
            </a:r>
            <a:r>
              <a:rPr lang="it-IT" sz="1800" dirty="0"/>
              <a:t> clinici</a:t>
            </a:r>
          </a:p>
          <a:p>
            <a:endParaRPr lang="it-IT" sz="1800" dirty="0"/>
          </a:p>
          <a:p>
            <a:r>
              <a:rPr lang="it-IT" sz="1800" dirty="0"/>
              <a:t>Utilizzo della telemedicina per monitoraggio dell’aderenza terapeutica alle terapie autosomministrate</a:t>
            </a:r>
          </a:p>
          <a:p>
            <a:pPr marL="114297" indent="0">
              <a:buNone/>
            </a:pPr>
            <a:endParaRPr lang="it-IT" sz="1800" dirty="0"/>
          </a:p>
          <a:p>
            <a:pPr marL="114297" indent="0">
              <a:buNone/>
            </a:pPr>
            <a:r>
              <a:rPr lang="it-IT" sz="1800" dirty="0"/>
              <a:t> </a:t>
            </a:r>
          </a:p>
          <a:p>
            <a:pPr marL="114297" indent="0">
              <a:buNone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3831888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58885" y="5382258"/>
            <a:ext cx="75148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accent1">
                    <a:lumMod val="50000"/>
                  </a:schemeClr>
                </a:solidFill>
              </a:rPr>
              <a:t>Varietà di farmaci e varietà di complessità di casi clinici…</a:t>
            </a:r>
            <a:endParaRPr lang="it-IT" sz="1500" b="1" dirty="0"/>
          </a:p>
        </p:txBody>
      </p:sp>
      <p:grpSp>
        <p:nvGrpSpPr>
          <p:cNvPr id="4" name="Gruppo 3"/>
          <p:cNvGrpSpPr/>
          <p:nvPr/>
        </p:nvGrpSpPr>
        <p:grpSpPr>
          <a:xfrm>
            <a:off x="886317" y="1055805"/>
            <a:ext cx="7324344" cy="4254965"/>
            <a:chOff x="886317" y="1055805"/>
            <a:chExt cx="7324344" cy="425496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6317" y="1127293"/>
              <a:ext cx="7324344" cy="4183477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2878074" y="1055805"/>
              <a:ext cx="418338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300" dirty="0">
                  <a:solidFill>
                    <a:schemeClr val="bg1"/>
                  </a:solidFill>
                </a:rPr>
                <a:t>Lavoro di squadra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18017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945273" y="1345088"/>
            <a:ext cx="53227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50" dirty="0">
                <a:solidFill>
                  <a:schemeClr val="bg1"/>
                </a:solidFill>
              </a:rPr>
              <a:t>Grazie per l’attenzione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BA92D6B-8D55-4E68-917A-535D0869319E}"/>
              </a:ext>
            </a:extLst>
          </p:cNvPr>
          <p:cNvGrpSpPr/>
          <p:nvPr/>
        </p:nvGrpSpPr>
        <p:grpSpPr>
          <a:xfrm>
            <a:off x="3102807" y="5456420"/>
            <a:ext cx="4034094" cy="507830"/>
            <a:chOff x="2152102" y="5549549"/>
            <a:chExt cx="4034094" cy="507830"/>
          </a:xfrm>
        </p:grpSpPr>
        <p:sp>
          <p:nvSpPr>
            <p:cNvPr id="4" name="CasellaDiTesto 3"/>
            <p:cNvSpPr txBox="1"/>
            <p:nvPr/>
          </p:nvSpPr>
          <p:spPr>
            <a:xfrm>
              <a:off x="2152102" y="5549549"/>
              <a:ext cx="4034094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dirty="0">
                  <a:solidFill>
                    <a:srgbClr val="002060"/>
                  </a:solidFill>
                </a:rPr>
                <a:t>roberto.tessari@sacrocuore.it    angela.variola@sacrocuore.it</a:t>
              </a: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/>
            <a:srcRect t="13448" r="58053" b="15362"/>
            <a:stretch/>
          </p:blipFill>
          <p:spPr>
            <a:xfrm>
              <a:off x="4430703" y="5642035"/>
              <a:ext cx="351931" cy="413599"/>
            </a:xfrm>
            <a:prstGeom prst="rect">
              <a:avLst/>
            </a:prstGeom>
          </p:spPr>
        </p:pic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2785D3C7-6BBC-4594-A6CD-AA6DC82A6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05" y="974757"/>
            <a:ext cx="7263695" cy="425607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4CE0325-15F2-40F9-94C4-9E8ADF35D52A}"/>
              </a:ext>
            </a:extLst>
          </p:cNvPr>
          <p:cNvSpPr txBox="1"/>
          <p:nvPr/>
        </p:nvSpPr>
        <p:spPr>
          <a:xfrm>
            <a:off x="2580297" y="1089760"/>
            <a:ext cx="41833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300" dirty="0">
                <a:solidFill>
                  <a:schemeClr val="bg1"/>
                </a:solidFill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158908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14" y="279636"/>
            <a:ext cx="6797629" cy="46150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360" y="2384638"/>
            <a:ext cx="3749365" cy="213988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519" y="4221390"/>
            <a:ext cx="3603048" cy="20728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216" y="279636"/>
            <a:ext cx="2011854" cy="257883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0785" y="1242887"/>
            <a:ext cx="4816257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710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5B60E21-5720-490E-80E1-AD672F052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596" y="1390261"/>
            <a:ext cx="4539613" cy="440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25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874F6A-8F3A-6C4B-2F56-59E873F45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54" y="218822"/>
            <a:ext cx="4263390" cy="1325563"/>
          </a:xfrm>
        </p:spPr>
        <p:txBody>
          <a:bodyPr/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Background: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EIMs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47F06F-B716-FDDB-4307-F7CAA9A90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00" t="24850" r="30223" b="48684"/>
          <a:stretch/>
        </p:blipFill>
        <p:spPr>
          <a:xfrm>
            <a:off x="5350777" y="1131094"/>
            <a:ext cx="3416141" cy="170883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53A5F28-4D24-919D-92AC-1C53A686F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47" t="50917" r="36097" b="21264"/>
          <a:stretch/>
        </p:blipFill>
        <p:spPr>
          <a:xfrm>
            <a:off x="702657" y="2270814"/>
            <a:ext cx="3657587" cy="257364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4DB03E-AA78-6337-AD08-B1C2CC724BEE}"/>
              </a:ext>
            </a:extLst>
          </p:cNvPr>
          <p:cNvSpPr txBox="1"/>
          <p:nvPr/>
        </p:nvSpPr>
        <p:spPr>
          <a:xfrm>
            <a:off x="1182436" y="4844457"/>
            <a:ext cx="29426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err="1"/>
              <a:t>Number</a:t>
            </a:r>
            <a:r>
              <a:rPr lang="it-IT" sz="1500" dirty="0"/>
              <a:t> of </a:t>
            </a:r>
            <a:r>
              <a:rPr lang="it-IT" sz="1500" dirty="0" err="1"/>
              <a:t>EIMs</a:t>
            </a:r>
            <a:r>
              <a:rPr lang="it-IT" sz="1500" dirty="0"/>
              <a:t> in IBD </a:t>
            </a:r>
            <a:r>
              <a:rPr lang="it-IT" sz="1500" dirty="0" err="1"/>
              <a:t>pts</a:t>
            </a:r>
            <a:endParaRPr lang="it-IT" sz="15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A798B7C-6883-DFD5-7963-EE0F325A0666}"/>
              </a:ext>
            </a:extLst>
          </p:cNvPr>
          <p:cNvSpPr txBox="1"/>
          <p:nvPr/>
        </p:nvSpPr>
        <p:spPr>
          <a:xfrm>
            <a:off x="5993118" y="2839931"/>
            <a:ext cx="29426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err="1"/>
              <a:t>Depending</a:t>
            </a:r>
            <a:r>
              <a:rPr lang="it-IT" sz="1500" dirty="0"/>
              <a:t> on </a:t>
            </a:r>
            <a:r>
              <a:rPr lang="it-IT" sz="1500" dirty="0" err="1"/>
              <a:t>definition</a:t>
            </a:r>
            <a:endParaRPr lang="it-IT" sz="15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26B837-635E-C43C-3CA5-CABF821749BE}"/>
              </a:ext>
            </a:extLst>
          </p:cNvPr>
          <p:cNvSpPr txBox="1"/>
          <p:nvPr/>
        </p:nvSpPr>
        <p:spPr>
          <a:xfrm>
            <a:off x="5499272" y="5666077"/>
            <a:ext cx="35195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350" i="1" dirty="0" err="1"/>
              <a:t>Rogler</a:t>
            </a:r>
            <a:r>
              <a:rPr lang="it-IT" sz="1350" i="1" dirty="0"/>
              <a:t> et al, </a:t>
            </a:r>
            <a:r>
              <a:rPr lang="it-IT" sz="1350" i="1" dirty="0" err="1"/>
              <a:t>Gastroenterology</a:t>
            </a:r>
            <a:r>
              <a:rPr lang="it-IT" sz="1350" i="1" dirty="0"/>
              <a:t> 2021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EB555D7-A597-C51C-D13A-9226E5445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76" t="51806" r="13316" b="24584"/>
          <a:stretch/>
        </p:blipFill>
        <p:spPr>
          <a:xfrm>
            <a:off x="5018960" y="3622107"/>
            <a:ext cx="3916764" cy="21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81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464E108-D929-44AD-8DC1-805E096E4CBE}"/>
              </a:ext>
            </a:extLst>
          </p:cNvPr>
          <p:cNvPicPr/>
          <p:nvPr/>
        </p:nvPicPr>
        <p:blipFill rotWithShape="1">
          <a:blip r:embed="rId4"/>
          <a:srcRect l="13737" t="35130" r="29923" b="25896"/>
          <a:stretch/>
        </p:blipFill>
        <p:spPr>
          <a:xfrm>
            <a:off x="1728787" y="2681855"/>
            <a:ext cx="7085945" cy="298313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0968989-B530-4818-AB1F-05B07C43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82" y="164306"/>
            <a:ext cx="78867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Background: terapia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9689D9-BD07-4835-B973-D967C7FA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5" y="1437570"/>
            <a:ext cx="6714073" cy="442087"/>
          </a:xfrm>
        </p:spPr>
        <p:txBody>
          <a:bodyPr>
            <a:normAutofit lnSpcReduction="10000"/>
          </a:bodyPr>
          <a:lstStyle/>
          <a:p>
            <a:r>
              <a:rPr lang="it-IT" dirty="0"/>
              <a:t>Evoluzione della terapia nelle ultime decadi</a:t>
            </a:r>
          </a:p>
        </p:txBody>
      </p:sp>
      <p:pic>
        <p:nvPicPr>
          <p:cNvPr id="2050" name="Picture 2" descr="IRCCS Ospedale Sacro Cuore / don Calabria di Negrar - Home | Facebook">
            <a:extLst>
              <a:ext uri="{FF2B5EF4-FFF2-40B4-BE49-F238E27FC236}">
                <a16:creationId xmlns:a16="http://schemas.microsoft.com/office/drawing/2014/main" id="{31FD129E-36EB-498C-A5BA-53D9699CD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70" y="5223720"/>
            <a:ext cx="777030" cy="7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9A78377-30DA-4972-8C84-143C3F1CF6F1}"/>
              </a:ext>
            </a:extLst>
          </p:cNvPr>
          <p:cNvSpPr/>
          <p:nvPr/>
        </p:nvSpPr>
        <p:spPr>
          <a:xfrm>
            <a:off x="75501" y="4286251"/>
            <a:ext cx="1868648" cy="1195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B6E7C8-DE7F-4DB5-8654-7123EDD7F16C}"/>
              </a:ext>
            </a:extLst>
          </p:cNvPr>
          <p:cNvSpPr txBox="1"/>
          <p:nvPr/>
        </p:nvSpPr>
        <p:spPr>
          <a:xfrm>
            <a:off x="75501" y="4621435"/>
            <a:ext cx="1421935" cy="9233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350" b="1" dirty="0" err="1"/>
              <a:t>Steroids</a:t>
            </a:r>
            <a:r>
              <a:rPr lang="it-IT" sz="1350" b="1" dirty="0"/>
              <a:t> ‘50 </a:t>
            </a:r>
          </a:p>
          <a:p>
            <a:r>
              <a:rPr lang="it-IT" sz="1350" b="1" dirty="0" err="1"/>
              <a:t>Thiopurines</a:t>
            </a:r>
            <a:r>
              <a:rPr lang="it-IT" sz="1350" b="1" dirty="0"/>
              <a:t> ‘60</a:t>
            </a:r>
          </a:p>
          <a:p>
            <a:r>
              <a:rPr lang="it-IT" sz="1350" b="1" dirty="0"/>
              <a:t>MTX 1989</a:t>
            </a:r>
          </a:p>
          <a:p>
            <a:r>
              <a:rPr lang="it-IT" sz="1350" b="1" dirty="0" err="1"/>
              <a:t>Mesalamine</a:t>
            </a:r>
            <a:endParaRPr lang="it-IT" sz="1350" b="1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90088AA-EEA6-48A8-8169-D48742BEF0A6}"/>
              </a:ext>
            </a:extLst>
          </p:cNvPr>
          <p:cNvSpPr/>
          <p:nvPr/>
        </p:nvSpPr>
        <p:spPr>
          <a:xfrm>
            <a:off x="84645" y="4185582"/>
            <a:ext cx="352337" cy="339755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3F39758-87D5-4D0F-B06A-21A3CD1E51AA}"/>
              </a:ext>
            </a:extLst>
          </p:cNvPr>
          <p:cNvSpPr txBox="1"/>
          <p:nvPr/>
        </p:nvSpPr>
        <p:spPr>
          <a:xfrm>
            <a:off x="89062" y="4216960"/>
            <a:ext cx="679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</a:rPr>
              <a:t>XX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57318270-9243-B497-DC3E-710D800ABA69}"/>
              </a:ext>
            </a:extLst>
          </p:cNvPr>
          <p:cNvSpPr txBox="1">
            <a:spLocks/>
          </p:cNvSpPr>
          <p:nvPr/>
        </p:nvSpPr>
        <p:spPr>
          <a:xfrm>
            <a:off x="2414945" y="5358534"/>
            <a:ext cx="2632934" cy="4499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500" dirty="0"/>
              <a:t>10-15% dei pazienti ha bisogno di terapie avanzate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/>
          <a:srcRect l="13540" t="6743" r="19393" b="6221"/>
          <a:stretch/>
        </p:blipFill>
        <p:spPr>
          <a:xfrm>
            <a:off x="6958459" y="1014983"/>
            <a:ext cx="1895209" cy="166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98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2F972-1928-484A-611B-3F5612709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Background: MDT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B2A33-9BBC-02A2-3950-D3F74E5F8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263" y="2324814"/>
            <a:ext cx="7171741" cy="2718943"/>
          </a:xfrm>
        </p:spPr>
        <p:txBody>
          <a:bodyPr>
            <a:normAutofit/>
          </a:bodyPr>
          <a:lstStyle/>
          <a:p>
            <a:pPr algn="just"/>
            <a:r>
              <a:rPr lang="it-IT" sz="2600" dirty="0"/>
              <a:t>Nelle malattie infiammatorie croniche intestinali è fondamentale la presenza di un team multidisciplinare (e interdisciplinare)</a:t>
            </a:r>
          </a:p>
          <a:p>
            <a:endParaRPr lang="it-IT" sz="2600" dirty="0"/>
          </a:p>
          <a:p>
            <a:pPr algn="just"/>
            <a:r>
              <a:rPr lang="it-IT" sz="2600" dirty="0"/>
              <a:t>Ma quali sono gli attori di questo team multidisciplinare?</a:t>
            </a:r>
          </a:p>
        </p:txBody>
      </p:sp>
    </p:spTree>
    <p:extLst>
      <p:ext uri="{BB962C8B-B14F-4D97-AF65-F5344CB8AC3E}">
        <p14:creationId xmlns:p14="http://schemas.microsoft.com/office/powerpoint/2010/main" val="420900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04DCE58A-4911-4760-A73E-69E4157C6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22" r="60298" b="18591"/>
          <a:stretch/>
        </p:blipFill>
        <p:spPr>
          <a:xfrm>
            <a:off x="3685056" y="916907"/>
            <a:ext cx="5384719" cy="49286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E06CE6F-879F-48E9-8CF7-F24B47B51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95" t="20180" r="24794" b="53906"/>
          <a:stretch/>
        </p:blipFill>
        <p:spPr>
          <a:xfrm>
            <a:off x="185469" y="2732731"/>
            <a:ext cx="3299693" cy="12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717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</TotalTime>
  <Words>1662</Words>
  <Application>Microsoft Office PowerPoint</Application>
  <PresentationFormat>Presentazione su schermo (4:3)</PresentationFormat>
  <Paragraphs>380</Paragraphs>
  <Slides>56</Slides>
  <Notes>9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7" baseType="lpstr">
      <vt:lpstr>Arial</vt:lpstr>
      <vt:lpstr>Bahnschrift SemiBold</vt:lpstr>
      <vt:lpstr>Calibri</vt:lpstr>
      <vt:lpstr>Calibri Light</vt:lpstr>
      <vt:lpstr>Fira Sans Extra Condensed</vt:lpstr>
      <vt:lpstr>Fira Sans Extra Condensed Medium</vt:lpstr>
      <vt:lpstr>Fira Sans Extra Condensed SemiBold</vt:lpstr>
      <vt:lpstr>Roboto</vt:lpstr>
      <vt:lpstr>Times New Roman</vt:lpstr>
      <vt:lpstr>Wingdings</vt:lpstr>
      <vt:lpstr>Tema di Office</vt:lpstr>
      <vt:lpstr>Presentazione standard di PowerPoint</vt:lpstr>
      <vt:lpstr>Outline</vt:lpstr>
      <vt:lpstr>Background</vt:lpstr>
      <vt:lpstr>Background</vt:lpstr>
      <vt:lpstr>Background: epidemiologia</vt:lpstr>
      <vt:lpstr>Background: EIMs</vt:lpstr>
      <vt:lpstr>Background: terapia</vt:lpstr>
      <vt:lpstr>Background: MDT</vt:lpstr>
      <vt:lpstr>Presentazione standard di PowerPoint</vt:lpstr>
      <vt:lpstr>MDT</vt:lpstr>
      <vt:lpstr>Presentazione standard di PowerPoint</vt:lpstr>
      <vt:lpstr>Presentazione standard di PowerPoint</vt:lpstr>
      <vt:lpstr>Qual è il ruolo del farmacista nella nostra IBD Unit?</vt:lpstr>
      <vt:lpstr>Caso clinico</vt:lpstr>
      <vt:lpstr>Modalità di prescrizione</vt:lpstr>
      <vt:lpstr>Presentazione standard di PowerPoint</vt:lpstr>
      <vt:lpstr>Presentazione standard di PowerPoint</vt:lpstr>
      <vt:lpstr>Presentazione standard di PowerPoint</vt:lpstr>
      <vt:lpstr>Modalità di prescrizione</vt:lpstr>
      <vt:lpstr>Modalità di prescrizione dei farmaci biologici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Modalità di prescrizione</vt:lpstr>
      <vt:lpstr>Gestione farmaci sperimentali</vt:lpstr>
      <vt:lpstr>Gestione farmaci sperimentali</vt:lpstr>
      <vt:lpstr>Gestione farmaci sperimentali</vt:lpstr>
      <vt:lpstr>Presentazione standard di PowerPoint</vt:lpstr>
      <vt:lpstr>Presentazione standard di PowerPoint</vt:lpstr>
      <vt:lpstr>Presentazione standard di PowerPoint</vt:lpstr>
      <vt:lpstr>Modalità di prescrizione</vt:lpstr>
      <vt:lpstr>Presentazione standard di PowerPoint</vt:lpstr>
      <vt:lpstr>Monitoraggio aderenza terapeutica</vt:lpstr>
      <vt:lpstr>Dispensazione non vuol dire consegnare “scatolette”</vt:lpstr>
      <vt:lpstr>Presentazione standard di PowerPoint</vt:lpstr>
      <vt:lpstr>Presentazione standard di PowerPoint</vt:lpstr>
      <vt:lpstr>Modalità di prescrizione</vt:lpstr>
      <vt:lpstr>CNN (classe C non negoziata) </vt:lpstr>
      <vt:lpstr>Documentazione richiesta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Work in progress @ 2023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Vittoria Ferratini</dc:creator>
  <cp:lastModifiedBy>Luigi Verdari</cp:lastModifiedBy>
  <cp:revision>38</cp:revision>
  <dcterms:created xsi:type="dcterms:W3CDTF">2023-10-04T07:17:30Z</dcterms:created>
  <dcterms:modified xsi:type="dcterms:W3CDTF">2023-10-20T07:54:11Z</dcterms:modified>
</cp:coreProperties>
</file>