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147473605" r:id="rId2"/>
    <p:sldId id="256" r:id="rId3"/>
    <p:sldId id="257" r:id="rId4"/>
    <p:sldId id="258" r:id="rId5"/>
    <p:sldId id="354" r:id="rId6"/>
    <p:sldId id="793" r:id="rId7"/>
    <p:sldId id="2113691629" r:id="rId8"/>
    <p:sldId id="2096975786" r:id="rId9"/>
    <p:sldId id="2113690933" r:id="rId10"/>
    <p:sldId id="2147374492" r:id="rId11"/>
    <p:sldId id="2147473479" r:id="rId12"/>
    <p:sldId id="2147473431" r:id="rId13"/>
    <p:sldId id="406" r:id="rId14"/>
    <p:sldId id="2147473422" r:id="rId15"/>
    <p:sldId id="2147473589" r:id="rId16"/>
    <p:sldId id="2147473584" r:id="rId17"/>
    <p:sldId id="2147473588" r:id="rId18"/>
    <p:sldId id="2147473597" r:id="rId19"/>
    <p:sldId id="2147473596" r:id="rId20"/>
    <p:sldId id="270" r:id="rId21"/>
    <p:sldId id="2147374796" r:id="rId22"/>
    <p:sldId id="2147374806" r:id="rId23"/>
    <p:sldId id="2147374852" r:id="rId24"/>
    <p:sldId id="2147374508" r:id="rId25"/>
    <p:sldId id="259" r:id="rId26"/>
    <p:sldId id="261" r:id="rId27"/>
    <p:sldId id="526" r:id="rId28"/>
    <p:sldId id="433" r:id="rId29"/>
    <p:sldId id="2147473594" r:id="rId30"/>
    <p:sldId id="2147473599" r:id="rId31"/>
    <p:sldId id="317" r:id="rId32"/>
    <p:sldId id="352" r:id="rId33"/>
    <p:sldId id="2147473600" r:id="rId34"/>
    <p:sldId id="2145706385" r:id="rId35"/>
    <p:sldId id="2145706395" r:id="rId36"/>
    <p:sldId id="2145706371" r:id="rId37"/>
    <p:sldId id="276" r:id="rId38"/>
    <p:sldId id="264" r:id="rId39"/>
    <p:sldId id="302" r:id="rId40"/>
    <p:sldId id="308" r:id="rId41"/>
    <p:sldId id="2147473603" r:id="rId42"/>
    <p:sldId id="266" r:id="rId43"/>
    <p:sldId id="5960" r:id="rId44"/>
    <p:sldId id="5972" r:id="rId45"/>
    <p:sldId id="6001" r:id="rId46"/>
    <p:sldId id="422" r:id="rId47"/>
    <p:sldId id="263" r:id="rId48"/>
    <p:sldId id="2548" r:id="rId49"/>
    <p:sldId id="6002" r:id="rId50"/>
    <p:sldId id="2147473598" r:id="rId51"/>
    <p:sldId id="2577" r:id="rId52"/>
    <p:sldId id="2578" r:id="rId53"/>
    <p:sldId id="2579" r:id="rId54"/>
    <p:sldId id="2531" r:id="rId55"/>
    <p:sldId id="2559" r:id="rId56"/>
    <p:sldId id="2561" r:id="rId57"/>
    <p:sldId id="2562" r:id="rId58"/>
    <p:sldId id="2565" r:id="rId59"/>
    <p:sldId id="2574" r:id="rId60"/>
    <p:sldId id="2575" r:id="rId61"/>
    <p:sldId id="311" r:id="rId62"/>
    <p:sldId id="6989" r:id="rId63"/>
    <p:sldId id="6990" r:id="rId64"/>
    <p:sldId id="6991" r:id="rId65"/>
    <p:sldId id="6992" r:id="rId66"/>
    <p:sldId id="2573" r:id="rId67"/>
    <p:sldId id="2147473604" r:id="rId68"/>
    <p:sldId id="54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showGuides="1">
      <p:cViewPr varScale="1">
        <p:scale>
          <a:sx n="91" d="100"/>
          <a:sy n="91" d="100"/>
        </p:scale>
        <p:origin x="282" y="78"/>
      </p:cViewPr>
      <p:guideLst>
        <p:guide orient="horz" pos="2160"/>
        <p:guide pos="3840"/>
      </p:guideLst>
    </p:cSldViewPr>
  </p:slideViewPr>
  <p:notesTextViewPr>
    <p:cViewPr>
      <p:scale>
        <a:sx n="1" d="1"/>
        <a:sy n="1" d="1"/>
      </p:scale>
      <p:origin x="0" y="0"/>
    </p:cViewPr>
  </p:notesTextViewPr>
  <p:sorterViewPr>
    <p:cViewPr>
      <p:scale>
        <a:sx n="100" d="100"/>
        <a:sy n="100" d="100"/>
      </p:scale>
      <p:origin x="0" y="-194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56.png"/><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56.png"/><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338214541909039E-2"/>
          <c:y val="0.12744407490930307"/>
          <c:w val="0.6194005993612377"/>
          <c:h val="0.79821692000381161"/>
        </c:manualLayout>
      </c:layout>
      <c:scatterChart>
        <c:scatterStyle val="lineMarker"/>
        <c:varyColors val="0"/>
        <c:ser>
          <c:idx val="3"/>
          <c:order val="0"/>
          <c:tx>
            <c:strRef>
              <c:f>Sheet1!$D$1</c:f>
              <c:strCache>
                <c:ptCount val="1"/>
                <c:pt idx="0">
                  <c:v>TZP 1 mg</c:v>
                </c:pt>
              </c:strCache>
            </c:strRef>
          </c:tx>
          <c:spPr>
            <a:ln w="15875" cap="rnd">
              <a:solidFill>
                <a:srgbClr val="AABFF2"/>
              </a:solidFill>
              <a:prstDash val="solid"/>
              <a:round/>
            </a:ln>
            <a:effectLst/>
          </c:spPr>
          <c:marker>
            <c:symbol val="triangle"/>
            <c:size val="12"/>
            <c:spPr>
              <a:solidFill>
                <a:srgbClr val="AABFF2"/>
              </a:solidFill>
              <a:ln w="28575">
                <a:solidFill>
                  <a:srgbClr val="AABFF2"/>
                </a:solidFill>
              </a:ln>
              <a:effectLst/>
            </c:spPr>
          </c:marker>
          <c:errBars>
            <c:errDir val="y"/>
            <c:errBarType val="both"/>
            <c:errValType val="cust"/>
            <c:noEndCap val="0"/>
            <c:plus>
              <c:numRef>
                <c:f>Sheet1!$L$2:$L$28</c:f>
                <c:numCache>
                  <c:formatCode>General</c:formatCode>
                  <c:ptCount val="27"/>
                  <c:pt idx="1">
                    <c:v>0.04</c:v>
                  </c:pt>
                  <c:pt idx="2">
                    <c:v>0.05</c:v>
                  </c:pt>
                  <c:pt idx="4">
                    <c:v>7.0000000000000007E-2</c:v>
                  </c:pt>
                  <c:pt idx="8">
                    <c:v>0.11</c:v>
                  </c:pt>
                  <c:pt idx="12">
                    <c:v>0.13</c:v>
                  </c:pt>
                  <c:pt idx="16">
                    <c:v>0.15</c:v>
                  </c:pt>
                  <c:pt idx="20">
                    <c:v>0.15</c:v>
                  </c:pt>
                  <c:pt idx="24">
                    <c:v>0.16</c:v>
                  </c:pt>
                  <c:pt idx="26">
                    <c:v>0.16</c:v>
                  </c:pt>
                </c:numCache>
              </c:numRef>
            </c:plus>
            <c:minus>
              <c:numRef>
                <c:f>Sheet1!$L$2:$L$28</c:f>
                <c:numCache>
                  <c:formatCode>General</c:formatCode>
                  <c:ptCount val="27"/>
                  <c:pt idx="1">
                    <c:v>0.04</c:v>
                  </c:pt>
                  <c:pt idx="2">
                    <c:v>0.05</c:v>
                  </c:pt>
                  <c:pt idx="4">
                    <c:v>7.0000000000000007E-2</c:v>
                  </c:pt>
                  <c:pt idx="8">
                    <c:v>0.11</c:v>
                  </c:pt>
                  <c:pt idx="12">
                    <c:v>0.13</c:v>
                  </c:pt>
                  <c:pt idx="16">
                    <c:v>0.15</c:v>
                  </c:pt>
                  <c:pt idx="20">
                    <c:v>0.15</c:v>
                  </c:pt>
                  <c:pt idx="24">
                    <c:v>0.16</c:v>
                  </c:pt>
                  <c:pt idx="26">
                    <c:v>0.16</c:v>
                  </c:pt>
                </c:numCache>
              </c:numRef>
            </c:minus>
            <c:spPr>
              <a:noFill/>
              <a:ln w="12700" cap="flat" cmpd="sng" algn="ctr">
                <a:solidFill>
                  <a:srgbClr val="AABFF2"/>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Sheet1!$D$2:$D$28</c:f>
              <c:numCache>
                <c:formatCode>General</c:formatCode>
                <c:ptCount val="27"/>
                <c:pt idx="0">
                  <c:v>0</c:v>
                </c:pt>
                <c:pt idx="1">
                  <c:v>-0.1</c:v>
                </c:pt>
                <c:pt idx="2">
                  <c:v>-0.2</c:v>
                </c:pt>
                <c:pt idx="3">
                  <c:v>#N/A</c:v>
                </c:pt>
                <c:pt idx="4">
                  <c:v>-0.5</c:v>
                </c:pt>
                <c:pt idx="5">
                  <c:v>#N/A</c:v>
                </c:pt>
                <c:pt idx="6">
                  <c:v>#N/A</c:v>
                </c:pt>
                <c:pt idx="7">
                  <c:v>#N/A</c:v>
                </c:pt>
                <c:pt idx="8">
                  <c:v>-0.8</c:v>
                </c:pt>
                <c:pt idx="9">
                  <c:v>#N/A</c:v>
                </c:pt>
                <c:pt idx="10">
                  <c:v>#N/A</c:v>
                </c:pt>
                <c:pt idx="11">
                  <c:v>#N/A</c:v>
                </c:pt>
                <c:pt idx="12">
                  <c:v>-0.9</c:v>
                </c:pt>
                <c:pt idx="13">
                  <c:v>#N/A</c:v>
                </c:pt>
                <c:pt idx="14">
                  <c:v>#N/A</c:v>
                </c:pt>
                <c:pt idx="15">
                  <c:v>#N/A</c:v>
                </c:pt>
                <c:pt idx="16">
                  <c:v>-0.9</c:v>
                </c:pt>
                <c:pt idx="17">
                  <c:v>#N/A</c:v>
                </c:pt>
                <c:pt idx="18">
                  <c:v>#N/A</c:v>
                </c:pt>
                <c:pt idx="19">
                  <c:v>#N/A</c:v>
                </c:pt>
                <c:pt idx="20">
                  <c:v>-0.8</c:v>
                </c:pt>
                <c:pt idx="21">
                  <c:v>#N/A</c:v>
                </c:pt>
                <c:pt idx="22">
                  <c:v>#N/A</c:v>
                </c:pt>
                <c:pt idx="23">
                  <c:v>#N/A</c:v>
                </c:pt>
                <c:pt idx="24">
                  <c:v>-0.7</c:v>
                </c:pt>
                <c:pt idx="25">
                  <c:v>#N/A</c:v>
                </c:pt>
                <c:pt idx="26">
                  <c:v>-0.7</c:v>
                </c:pt>
              </c:numCache>
            </c:numRef>
          </c:yVal>
          <c:smooth val="0"/>
          <c:extLst>
            <c:ext xmlns:c16="http://schemas.microsoft.com/office/drawing/2014/chart" uri="{C3380CC4-5D6E-409C-BE32-E72D297353CC}">
              <c16:uniqueId val="{00000000-F3C2-448C-A260-B536C970E961}"/>
            </c:ext>
          </c:extLst>
        </c:ser>
        <c:ser>
          <c:idx val="0"/>
          <c:order val="1"/>
          <c:tx>
            <c:strRef>
              <c:f>Sheet1!$E$1</c:f>
              <c:strCache>
                <c:ptCount val="1"/>
                <c:pt idx="0">
                  <c:v>TZP 5 mg</c:v>
                </c:pt>
              </c:strCache>
            </c:strRef>
          </c:tx>
          <c:spPr>
            <a:ln w="15875" cap="rnd">
              <a:solidFill>
                <a:srgbClr val="84DAF8"/>
              </a:solidFill>
              <a:prstDash val="solid"/>
              <a:round/>
            </a:ln>
            <a:effectLst/>
          </c:spPr>
          <c:marker>
            <c:symbol val="circle"/>
            <c:size val="12"/>
            <c:spPr>
              <a:solidFill>
                <a:schemeClr val="accent4"/>
              </a:solidFill>
              <a:ln w="12700">
                <a:solidFill>
                  <a:srgbClr val="84DAF8"/>
                </a:solidFill>
              </a:ln>
            </c:spPr>
          </c:marker>
          <c:dPt>
            <c:idx val="4"/>
            <c:marker>
              <c:spPr>
                <a:solidFill>
                  <a:srgbClr val="84DAF8"/>
                </a:solidFill>
                <a:ln w="12700">
                  <a:solidFill>
                    <a:srgbClr val="84DAF8"/>
                  </a:solidFill>
                </a:ln>
              </c:spPr>
            </c:marker>
            <c:bubble3D val="0"/>
            <c:extLst>
              <c:ext xmlns:c16="http://schemas.microsoft.com/office/drawing/2014/chart" uri="{C3380CC4-5D6E-409C-BE32-E72D297353CC}">
                <c16:uniqueId val="{00000009-4EEE-438C-8E37-A3B09A77CC76}"/>
              </c:ext>
            </c:extLst>
          </c:dPt>
          <c:dPt>
            <c:idx val="8"/>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6-5D80-48D8-80BB-D77A2257736F}"/>
              </c:ext>
            </c:extLst>
          </c:dPt>
          <c:dPt>
            <c:idx val="12"/>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1-5D80-48D8-80BB-D77A2257736F}"/>
              </c:ext>
            </c:extLst>
          </c:dPt>
          <c:dPt>
            <c:idx val="16"/>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2-5D80-48D8-80BB-D77A2257736F}"/>
              </c:ext>
            </c:extLst>
          </c:dPt>
          <c:dPt>
            <c:idx val="20"/>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3-5D80-48D8-80BB-D77A2257736F}"/>
              </c:ext>
            </c:extLst>
          </c:dPt>
          <c:dPt>
            <c:idx val="24"/>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4-5D80-48D8-80BB-D77A2257736F}"/>
              </c:ext>
            </c:extLst>
          </c:dPt>
          <c:dPt>
            <c:idx val="26"/>
            <c:marker>
              <c:spPr>
                <a:solidFill>
                  <a:srgbClr val="00A1DE">
                    <a:lumMod val="40000"/>
                    <a:lumOff val="60000"/>
                  </a:srgbClr>
                </a:solidFill>
                <a:ln w="12700">
                  <a:solidFill>
                    <a:srgbClr val="84DAF8"/>
                  </a:solidFill>
                </a:ln>
              </c:spPr>
            </c:marker>
            <c:bubble3D val="0"/>
            <c:extLst>
              <c:ext xmlns:c16="http://schemas.microsoft.com/office/drawing/2014/chart" uri="{C3380CC4-5D6E-409C-BE32-E72D297353CC}">
                <c16:uniqueId val="{00000005-5D80-48D8-80BB-D77A2257736F}"/>
              </c:ext>
            </c:extLst>
          </c:dPt>
          <c:errBars>
            <c:errDir val="y"/>
            <c:errBarType val="both"/>
            <c:errValType val="cust"/>
            <c:noEndCap val="0"/>
            <c:plus>
              <c:numRef>
                <c:f>Sheet1!$M$2:$M$28</c:f>
                <c:numCache>
                  <c:formatCode>General</c:formatCode>
                  <c:ptCount val="27"/>
                  <c:pt idx="1">
                    <c:v>0.04</c:v>
                  </c:pt>
                  <c:pt idx="2">
                    <c:v>0.05</c:v>
                  </c:pt>
                  <c:pt idx="4">
                    <c:v>7.0000000000000007E-2</c:v>
                  </c:pt>
                  <c:pt idx="8">
                    <c:v>0.1</c:v>
                  </c:pt>
                  <c:pt idx="12">
                    <c:v>0.13</c:v>
                  </c:pt>
                  <c:pt idx="16">
                    <c:v>0.14000000000000001</c:v>
                  </c:pt>
                  <c:pt idx="20">
                    <c:v>0.15</c:v>
                  </c:pt>
                  <c:pt idx="24">
                    <c:v>0.16</c:v>
                  </c:pt>
                  <c:pt idx="26">
                    <c:v>0.15</c:v>
                  </c:pt>
                </c:numCache>
              </c:numRef>
            </c:plus>
            <c:minus>
              <c:numRef>
                <c:f>Sheet1!$M$2:$M$28</c:f>
                <c:numCache>
                  <c:formatCode>General</c:formatCode>
                  <c:ptCount val="27"/>
                  <c:pt idx="1">
                    <c:v>0.04</c:v>
                  </c:pt>
                  <c:pt idx="2">
                    <c:v>0.05</c:v>
                  </c:pt>
                  <c:pt idx="4">
                    <c:v>7.0000000000000007E-2</c:v>
                  </c:pt>
                  <c:pt idx="8">
                    <c:v>0.1</c:v>
                  </c:pt>
                  <c:pt idx="12">
                    <c:v>0.13</c:v>
                  </c:pt>
                  <c:pt idx="16">
                    <c:v>0.14000000000000001</c:v>
                  </c:pt>
                  <c:pt idx="20">
                    <c:v>0.15</c:v>
                  </c:pt>
                  <c:pt idx="24">
                    <c:v>0.16</c:v>
                  </c:pt>
                  <c:pt idx="26">
                    <c:v>0.15</c:v>
                  </c:pt>
                </c:numCache>
              </c:numRef>
            </c:minus>
            <c:spPr>
              <a:noFill/>
              <a:ln w="12700" cap="flat" cmpd="sng" algn="ctr">
                <a:solidFill>
                  <a:srgbClr val="B5E5FD"/>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Sheet1!$E$2:$E$28</c:f>
              <c:numCache>
                <c:formatCode>General</c:formatCode>
                <c:ptCount val="27"/>
                <c:pt idx="0">
                  <c:v>0</c:v>
                </c:pt>
                <c:pt idx="1">
                  <c:v>-0.3</c:v>
                </c:pt>
                <c:pt idx="2">
                  <c:v>-0.5</c:v>
                </c:pt>
                <c:pt idx="3">
                  <c:v>#N/A</c:v>
                </c:pt>
                <c:pt idx="4">
                  <c:v>-0.9</c:v>
                </c:pt>
                <c:pt idx="5">
                  <c:v>#N/A</c:v>
                </c:pt>
                <c:pt idx="6">
                  <c:v>#N/A</c:v>
                </c:pt>
                <c:pt idx="7">
                  <c:v>#N/A</c:v>
                </c:pt>
                <c:pt idx="8">
                  <c:v>-1.5</c:v>
                </c:pt>
                <c:pt idx="9">
                  <c:v>#N/A</c:v>
                </c:pt>
                <c:pt idx="10">
                  <c:v>#N/A</c:v>
                </c:pt>
                <c:pt idx="11">
                  <c:v>#N/A</c:v>
                </c:pt>
                <c:pt idx="12">
                  <c:v>-1.7</c:v>
                </c:pt>
                <c:pt idx="13">
                  <c:v>#N/A</c:v>
                </c:pt>
                <c:pt idx="14">
                  <c:v>#N/A</c:v>
                </c:pt>
                <c:pt idx="15">
                  <c:v>#N/A</c:v>
                </c:pt>
                <c:pt idx="16">
                  <c:v>-1.9</c:v>
                </c:pt>
                <c:pt idx="17">
                  <c:v>#N/A</c:v>
                </c:pt>
                <c:pt idx="18">
                  <c:v>#N/A</c:v>
                </c:pt>
                <c:pt idx="19">
                  <c:v>#N/A</c:v>
                </c:pt>
                <c:pt idx="20">
                  <c:v>-1.8</c:v>
                </c:pt>
                <c:pt idx="21">
                  <c:v>#N/A</c:v>
                </c:pt>
                <c:pt idx="22">
                  <c:v>#N/A</c:v>
                </c:pt>
                <c:pt idx="23">
                  <c:v>#N/A</c:v>
                </c:pt>
                <c:pt idx="24">
                  <c:v>-1.6</c:v>
                </c:pt>
                <c:pt idx="25">
                  <c:v>#N/A</c:v>
                </c:pt>
                <c:pt idx="26">
                  <c:v>-1.6</c:v>
                </c:pt>
              </c:numCache>
            </c:numRef>
          </c:yVal>
          <c:smooth val="0"/>
          <c:extLst>
            <c:ext xmlns:c16="http://schemas.microsoft.com/office/drawing/2014/chart" uri="{C3380CC4-5D6E-409C-BE32-E72D297353CC}">
              <c16:uniqueId val="{00000001-F3C2-448C-A260-B536C970E961}"/>
            </c:ext>
          </c:extLst>
        </c:ser>
        <c:ser>
          <c:idx val="4"/>
          <c:order val="2"/>
          <c:tx>
            <c:strRef>
              <c:f>Sheet1!$F$1</c:f>
              <c:strCache>
                <c:ptCount val="1"/>
                <c:pt idx="0">
                  <c:v>TZP 10 mg</c:v>
                </c:pt>
              </c:strCache>
            </c:strRef>
          </c:tx>
          <c:spPr>
            <a:ln w="15875" cap="rnd">
              <a:solidFill>
                <a:srgbClr val="0F6AF2"/>
              </a:solidFill>
              <a:round/>
            </a:ln>
            <a:effectLst/>
          </c:spPr>
          <c:marker>
            <c:symbol val="picture"/>
            <c:spPr>
              <a:blipFill>
                <a:blip xmlns:r="http://schemas.openxmlformats.org/officeDocument/2006/relationships" r:embed="rId2"/>
                <a:stretch>
                  <a:fillRect/>
                </a:stretch>
              </a:blipFill>
              <a:ln w="25400">
                <a:noFill/>
              </a:ln>
              <a:effectLst/>
            </c:spPr>
          </c:marker>
          <c:dPt>
            <c:idx val="20"/>
            <c:bubble3D val="0"/>
            <c:extLst>
              <c:ext xmlns:c16="http://schemas.microsoft.com/office/drawing/2014/chart" uri="{C3380CC4-5D6E-409C-BE32-E72D297353CC}">
                <c16:uniqueId val="{00000002-F3C2-448C-A260-B536C970E961}"/>
              </c:ext>
            </c:extLst>
          </c:dPt>
          <c:errBars>
            <c:errDir val="y"/>
            <c:errBarType val="both"/>
            <c:errValType val="cust"/>
            <c:noEndCap val="0"/>
            <c:plus>
              <c:numRef>
                <c:f>Sheet1!$N$2:$N$28</c:f>
                <c:numCache>
                  <c:formatCode>General</c:formatCode>
                  <c:ptCount val="27"/>
                  <c:pt idx="1">
                    <c:v>0.04</c:v>
                  </c:pt>
                  <c:pt idx="2">
                    <c:v>0.05</c:v>
                  </c:pt>
                  <c:pt idx="4">
                    <c:v>7.0000000000000007E-2</c:v>
                  </c:pt>
                  <c:pt idx="8">
                    <c:v>0.11</c:v>
                  </c:pt>
                  <c:pt idx="12">
                    <c:v>0.13</c:v>
                  </c:pt>
                  <c:pt idx="16">
                    <c:v>0.14000000000000001</c:v>
                  </c:pt>
                  <c:pt idx="20">
                    <c:v>0.15</c:v>
                  </c:pt>
                  <c:pt idx="24">
                    <c:v>0.16</c:v>
                  </c:pt>
                  <c:pt idx="26">
                    <c:v>0.16</c:v>
                  </c:pt>
                </c:numCache>
              </c:numRef>
            </c:plus>
            <c:minus>
              <c:numRef>
                <c:f>Sheet1!$N$2:$N$28</c:f>
                <c:numCache>
                  <c:formatCode>General</c:formatCode>
                  <c:ptCount val="27"/>
                  <c:pt idx="1">
                    <c:v>0.04</c:v>
                  </c:pt>
                  <c:pt idx="2">
                    <c:v>0.05</c:v>
                  </c:pt>
                  <c:pt idx="4">
                    <c:v>7.0000000000000007E-2</c:v>
                  </c:pt>
                  <c:pt idx="8">
                    <c:v>0.11</c:v>
                  </c:pt>
                  <c:pt idx="12">
                    <c:v>0.13</c:v>
                  </c:pt>
                  <c:pt idx="16">
                    <c:v>0.14000000000000001</c:v>
                  </c:pt>
                  <c:pt idx="20">
                    <c:v>0.15</c:v>
                  </c:pt>
                  <c:pt idx="24">
                    <c:v>0.16</c:v>
                  </c:pt>
                  <c:pt idx="26">
                    <c:v>0.16</c:v>
                  </c:pt>
                </c:numCache>
              </c:numRef>
            </c:minus>
            <c:spPr>
              <a:noFill/>
              <a:ln w="12700" cap="flat" cmpd="sng" algn="ctr">
                <a:solidFill>
                  <a:srgbClr val="0F6AF2"/>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Sheet1!$F$2:$F$28</c:f>
              <c:numCache>
                <c:formatCode>General</c:formatCode>
                <c:ptCount val="27"/>
                <c:pt idx="0">
                  <c:v>0</c:v>
                </c:pt>
                <c:pt idx="1">
                  <c:v>-0.3</c:v>
                </c:pt>
                <c:pt idx="2">
                  <c:v>-0.6</c:v>
                </c:pt>
                <c:pt idx="3">
                  <c:v>#N/A</c:v>
                </c:pt>
                <c:pt idx="4">
                  <c:v>-1.1000000000000001</c:v>
                </c:pt>
                <c:pt idx="5">
                  <c:v>#N/A</c:v>
                </c:pt>
                <c:pt idx="6">
                  <c:v>#N/A</c:v>
                </c:pt>
                <c:pt idx="7">
                  <c:v>#N/A</c:v>
                </c:pt>
                <c:pt idx="8">
                  <c:v>-1.7</c:v>
                </c:pt>
                <c:pt idx="9">
                  <c:v>#N/A</c:v>
                </c:pt>
                <c:pt idx="10">
                  <c:v>#N/A</c:v>
                </c:pt>
                <c:pt idx="11">
                  <c:v>#N/A</c:v>
                </c:pt>
                <c:pt idx="12">
                  <c:v>-2</c:v>
                </c:pt>
                <c:pt idx="13">
                  <c:v>#N/A</c:v>
                </c:pt>
                <c:pt idx="14">
                  <c:v>#N/A</c:v>
                </c:pt>
                <c:pt idx="15">
                  <c:v>#N/A</c:v>
                </c:pt>
                <c:pt idx="16">
                  <c:v>-2.2000000000000002</c:v>
                </c:pt>
                <c:pt idx="17">
                  <c:v>#N/A</c:v>
                </c:pt>
                <c:pt idx="18">
                  <c:v>#N/A</c:v>
                </c:pt>
                <c:pt idx="19">
                  <c:v>#N/A</c:v>
                </c:pt>
                <c:pt idx="20">
                  <c:v>-2.1</c:v>
                </c:pt>
                <c:pt idx="21">
                  <c:v>#N/A</c:v>
                </c:pt>
                <c:pt idx="22">
                  <c:v>#N/A</c:v>
                </c:pt>
                <c:pt idx="23">
                  <c:v>#N/A</c:v>
                </c:pt>
                <c:pt idx="24">
                  <c:v>-2</c:v>
                </c:pt>
                <c:pt idx="25">
                  <c:v>#N/A</c:v>
                </c:pt>
                <c:pt idx="26">
                  <c:v>-2</c:v>
                </c:pt>
              </c:numCache>
            </c:numRef>
          </c:yVal>
          <c:smooth val="0"/>
          <c:extLst>
            <c:ext xmlns:c16="http://schemas.microsoft.com/office/drawing/2014/chart" uri="{C3380CC4-5D6E-409C-BE32-E72D297353CC}">
              <c16:uniqueId val="{00000003-F3C2-448C-A260-B536C970E961}"/>
            </c:ext>
          </c:extLst>
        </c:ser>
        <c:ser>
          <c:idx val="5"/>
          <c:order val="3"/>
          <c:tx>
            <c:strRef>
              <c:f>Sheet1!$G$1</c:f>
              <c:strCache>
                <c:ptCount val="1"/>
                <c:pt idx="0">
                  <c:v>TZP 15 mg</c:v>
                </c:pt>
              </c:strCache>
            </c:strRef>
          </c:tx>
          <c:spPr>
            <a:ln w="15875" cap="rnd">
              <a:solidFill>
                <a:srgbClr val="263F6A"/>
              </a:solidFill>
              <a:prstDash val="solid"/>
              <a:round/>
            </a:ln>
            <a:effectLst/>
          </c:spPr>
          <c:marker>
            <c:symbol val="diamond"/>
            <c:size val="12"/>
            <c:spPr>
              <a:solidFill>
                <a:srgbClr val="1F1F93"/>
              </a:solidFill>
              <a:ln w="28575">
                <a:solidFill>
                  <a:srgbClr val="263F6A"/>
                </a:solidFill>
              </a:ln>
              <a:effectLst/>
            </c:spPr>
          </c:marker>
          <c:dPt>
            <c:idx val="4"/>
            <c:bubble3D val="0"/>
            <c:extLst>
              <c:ext xmlns:c16="http://schemas.microsoft.com/office/drawing/2014/chart" uri="{C3380CC4-5D6E-409C-BE32-E72D297353CC}">
                <c16:uniqueId val="{00000007-5D80-48D8-80BB-D77A2257736F}"/>
              </c:ext>
            </c:extLst>
          </c:dPt>
          <c:errBars>
            <c:errDir val="y"/>
            <c:errBarType val="both"/>
            <c:errValType val="cust"/>
            <c:noEndCap val="0"/>
            <c:plus>
              <c:numRef>
                <c:f>Sheet1!$O$2:$O$28</c:f>
                <c:numCache>
                  <c:formatCode>General</c:formatCode>
                  <c:ptCount val="27"/>
                  <c:pt idx="1">
                    <c:v>0.04</c:v>
                  </c:pt>
                  <c:pt idx="2">
                    <c:v>0.05</c:v>
                  </c:pt>
                  <c:pt idx="4">
                    <c:v>0.08</c:v>
                  </c:pt>
                  <c:pt idx="8">
                    <c:v>0.11</c:v>
                  </c:pt>
                  <c:pt idx="12">
                    <c:v>0.15</c:v>
                  </c:pt>
                  <c:pt idx="16">
                    <c:v>0.16</c:v>
                  </c:pt>
                  <c:pt idx="20">
                    <c:v>0.17</c:v>
                  </c:pt>
                  <c:pt idx="24">
                    <c:v>0.18</c:v>
                  </c:pt>
                  <c:pt idx="26">
                    <c:v>0.17</c:v>
                  </c:pt>
                </c:numCache>
              </c:numRef>
            </c:plus>
            <c:minus>
              <c:numRef>
                <c:f>Sheet1!$O$2:$O$28</c:f>
                <c:numCache>
                  <c:formatCode>General</c:formatCode>
                  <c:ptCount val="27"/>
                  <c:pt idx="1">
                    <c:v>0.04</c:v>
                  </c:pt>
                  <c:pt idx="2">
                    <c:v>0.05</c:v>
                  </c:pt>
                  <c:pt idx="4">
                    <c:v>0.08</c:v>
                  </c:pt>
                  <c:pt idx="8">
                    <c:v>0.11</c:v>
                  </c:pt>
                  <c:pt idx="12">
                    <c:v>0.15</c:v>
                  </c:pt>
                  <c:pt idx="16">
                    <c:v>0.16</c:v>
                  </c:pt>
                  <c:pt idx="20">
                    <c:v>0.17</c:v>
                  </c:pt>
                  <c:pt idx="24">
                    <c:v>0.18</c:v>
                  </c:pt>
                  <c:pt idx="26">
                    <c:v>0.17</c:v>
                  </c:pt>
                </c:numCache>
              </c:numRef>
            </c:minus>
            <c:spPr>
              <a:noFill/>
              <a:ln w="12700" cap="flat" cmpd="sng" algn="ctr">
                <a:solidFill>
                  <a:srgbClr val="1F00A7"/>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Sheet1!$G$2:$G$28</c:f>
              <c:numCache>
                <c:formatCode>General</c:formatCode>
                <c:ptCount val="27"/>
                <c:pt idx="0">
                  <c:v>0</c:v>
                </c:pt>
                <c:pt idx="1">
                  <c:v>-0.3</c:v>
                </c:pt>
                <c:pt idx="2">
                  <c:v>-0.6</c:v>
                </c:pt>
                <c:pt idx="3">
                  <c:v>#N/A</c:v>
                </c:pt>
                <c:pt idx="4">
                  <c:v>-1</c:v>
                </c:pt>
                <c:pt idx="5">
                  <c:v>#N/A</c:v>
                </c:pt>
                <c:pt idx="6">
                  <c:v>#N/A</c:v>
                </c:pt>
                <c:pt idx="7">
                  <c:v>#N/A</c:v>
                </c:pt>
                <c:pt idx="8">
                  <c:v>-1.7</c:v>
                </c:pt>
                <c:pt idx="9">
                  <c:v>#N/A</c:v>
                </c:pt>
                <c:pt idx="10">
                  <c:v>#N/A</c:v>
                </c:pt>
                <c:pt idx="11">
                  <c:v>#N/A</c:v>
                </c:pt>
                <c:pt idx="12">
                  <c:v>-2.1</c:v>
                </c:pt>
                <c:pt idx="13">
                  <c:v>#N/A</c:v>
                </c:pt>
                <c:pt idx="14">
                  <c:v>#N/A</c:v>
                </c:pt>
                <c:pt idx="15">
                  <c:v>#N/A</c:v>
                </c:pt>
                <c:pt idx="16">
                  <c:v>-2.2999999999999998</c:v>
                </c:pt>
                <c:pt idx="17">
                  <c:v>#N/A</c:v>
                </c:pt>
                <c:pt idx="18">
                  <c:v>#N/A</c:v>
                </c:pt>
                <c:pt idx="19">
                  <c:v>#N/A</c:v>
                </c:pt>
                <c:pt idx="20">
                  <c:v>-2.4</c:v>
                </c:pt>
                <c:pt idx="21">
                  <c:v>#N/A</c:v>
                </c:pt>
                <c:pt idx="22">
                  <c:v>#N/A</c:v>
                </c:pt>
                <c:pt idx="23">
                  <c:v>#N/A</c:v>
                </c:pt>
                <c:pt idx="24">
                  <c:v>-2.2999999999999998</c:v>
                </c:pt>
                <c:pt idx="25">
                  <c:v>#N/A</c:v>
                </c:pt>
                <c:pt idx="26">
                  <c:v>-2.4</c:v>
                </c:pt>
              </c:numCache>
            </c:numRef>
          </c:yVal>
          <c:smooth val="0"/>
          <c:extLst>
            <c:ext xmlns:c16="http://schemas.microsoft.com/office/drawing/2014/chart" uri="{C3380CC4-5D6E-409C-BE32-E72D297353CC}">
              <c16:uniqueId val="{00000004-F3C2-448C-A260-B536C970E961}"/>
            </c:ext>
          </c:extLst>
        </c:ser>
        <c:ser>
          <c:idx val="1"/>
          <c:order val="4"/>
          <c:tx>
            <c:strRef>
              <c:f>Sheet1!$B$1</c:f>
              <c:strCache>
                <c:ptCount val="1"/>
                <c:pt idx="0">
                  <c:v>PL</c:v>
                </c:pt>
              </c:strCache>
            </c:strRef>
          </c:tx>
          <c:spPr>
            <a:ln w="15875" cap="rnd">
              <a:solidFill>
                <a:srgbClr val="B6B6BA"/>
              </a:solidFill>
              <a:prstDash val="sysDash"/>
              <a:round/>
            </a:ln>
            <a:effectLst/>
          </c:spPr>
          <c:marker>
            <c:symbol val="square"/>
            <c:size val="12"/>
            <c:spPr>
              <a:solidFill>
                <a:schemeClr val="bg1"/>
              </a:solidFill>
              <a:ln w="15875">
                <a:solidFill>
                  <a:srgbClr val="B6B6BA"/>
                </a:solidFill>
              </a:ln>
              <a:effectLst/>
            </c:spPr>
          </c:marker>
          <c:errBars>
            <c:errDir val="y"/>
            <c:errBarType val="both"/>
            <c:errValType val="cust"/>
            <c:noEndCap val="0"/>
            <c:plus>
              <c:numRef>
                <c:f>Sheet1!$J$2:$J$28</c:f>
                <c:numCache>
                  <c:formatCode>General</c:formatCode>
                  <c:ptCount val="27"/>
                  <c:pt idx="1">
                    <c:v>0.04</c:v>
                  </c:pt>
                  <c:pt idx="2">
                    <c:v>0.05</c:v>
                  </c:pt>
                  <c:pt idx="4">
                    <c:v>7.0000000000000007E-2</c:v>
                  </c:pt>
                  <c:pt idx="8">
                    <c:v>0.11</c:v>
                  </c:pt>
                  <c:pt idx="12">
                    <c:v>0.13</c:v>
                  </c:pt>
                  <c:pt idx="16">
                    <c:v>0.15</c:v>
                  </c:pt>
                  <c:pt idx="20">
                    <c:v>0.15</c:v>
                  </c:pt>
                  <c:pt idx="24">
                    <c:v>0.16</c:v>
                  </c:pt>
                  <c:pt idx="26">
                    <c:v>0.16</c:v>
                  </c:pt>
                </c:numCache>
              </c:numRef>
            </c:plus>
            <c:minus>
              <c:numRef>
                <c:f>Sheet1!$J$2:$J$28</c:f>
                <c:numCache>
                  <c:formatCode>General</c:formatCode>
                  <c:ptCount val="27"/>
                  <c:pt idx="1">
                    <c:v>0.04</c:v>
                  </c:pt>
                  <c:pt idx="2">
                    <c:v>0.05</c:v>
                  </c:pt>
                  <c:pt idx="4">
                    <c:v>7.0000000000000007E-2</c:v>
                  </c:pt>
                  <c:pt idx="8">
                    <c:v>0.11</c:v>
                  </c:pt>
                  <c:pt idx="12">
                    <c:v>0.13</c:v>
                  </c:pt>
                  <c:pt idx="16">
                    <c:v>0.15</c:v>
                  </c:pt>
                  <c:pt idx="20">
                    <c:v>0.15</c:v>
                  </c:pt>
                  <c:pt idx="24">
                    <c:v>0.16</c:v>
                  </c:pt>
                  <c:pt idx="26">
                    <c:v>0.16</c:v>
                  </c:pt>
                </c:numCache>
              </c:numRef>
            </c:minus>
            <c:spPr>
              <a:noFill/>
              <a:ln w="12700" cap="flat" cmpd="sng" algn="ctr">
                <a:solidFill>
                  <a:srgbClr val="B6B6BA"/>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Sheet1!$B$2:$B$28</c:f>
              <c:numCache>
                <c:formatCode>General</c:formatCode>
                <c:ptCount val="27"/>
                <c:pt idx="0">
                  <c:v>0</c:v>
                </c:pt>
                <c:pt idx="1">
                  <c:v>0</c:v>
                </c:pt>
                <c:pt idx="2">
                  <c:v>0</c:v>
                </c:pt>
                <c:pt idx="3">
                  <c:v>#N/A</c:v>
                </c:pt>
                <c:pt idx="4">
                  <c:v>-0.1</c:v>
                </c:pt>
                <c:pt idx="5">
                  <c:v>#N/A</c:v>
                </c:pt>
                <c:pt idx="6">
                  <c:v>#N/A</c:v>
                </c:pt>
                <c:pt idx="7">
                  <c:v>#N/A</c:v>
                </c:pt>
                <c:pt idx="8">
                  <c:v>-0.1</c:v>
                </c:pt>
                <c:pt idx="9">
                  <c:v>#N/A</c:v>
                </c:pt>
                <c:pt idx="10">
                  <c:v>#N/A</c:v>
                </c:pt>
                <c:pt idx="11">
                  <c:v>#N/A</c:v>
                </c:pt>
                <c:pt idx="12">
                  <c:v>-0.1</c:v>
                </c:pt>
                <c:pt idx="13">
                  <c:v>#N/A</c:v>
                </c:pt>
                <c:pt idx="14">
                  <c:v>#N/A</c:v>
                </c:pt>
                <c:pt idx="15">
                  <c:v>#N/A</c:v>
                </c:pt>
                <c:pt idx="16">
                  <c:v>-0.1</c:v>
                </c:pt>
                <c:pt idx="17">
                  <c:v>#N/A</c:v>
                </c:pt>
                <c:pt idx="18">
                  <c:v>#N/A</c:v>
                </c:pt>
                <c:pt idx="19">
                  <c:v>#N/A</c:v>
                </c:pt>
                <c:pt idx="20">
                  <c:v>-0.1</c:v>
                </c:pt>
                <c:pt idx="21">
                  <c:v>#N/A</c:v>
                </c:pt>
                <c:pt idx="22">
                  <c:v>#N/A</c:v>
                </c:pt>
                <c:pt idx="23">
                  <c:v>#N/A</c:v>
                </c:pt>
                <c:pt idx="24">
                  <c:v>0.1</c:v>
                </c:pt>
                <c:pt idx="25">
                  <c:v>#N/A</c:v>
                </c:pt>
                <c:pt idx="26">
                  <c:v>0.1</c:v>
                </c:pt>
              </c:numCache>
            </c:numRef>
          </c:yVal>
          <c:smooth val="0"/>
          <c:extLst>
            <c:ext xmlns:c16="http://schemas.microsoft.com/office/drawing/2014/chart" uri="{C3380CC4-5D6E-409C-BE32-E72D297353CC}">
              <c16:uniqueId val="{00000005-F3C2-448C-A260-B536C970E961}"/>
            </c:ext>
          </c:extLst>
        </c:ser>
        <c:ser>
          <c:idx val="2"/>
          <c:order val="5"/>
          <c:tx>
            <c:strRef>
              <c:f>Sheet1!$C$1</c:f>
              <c:strCache>
                <c:ptCount val="1"/>
                <c:pt idx="0">
                  <c:v>DU 1.5 mg</c:v>
                </c:pt>
              </c:strCache>
            </c:strRef>
          </c:tx>
          <c:spPr>
            <a:ln w="15875" cap="rnd">
              <a:solidFill>
                <a:srgbClr val="5A5A5A"/>
              </a:solidFill>
              <a:prstDash val="sysDash"/>
              <a:round/>
            </a:ln>
            <a:effectLst/>
          </c:spPr>
          <c:marker>
            <c:symbol val="circle"/>
            <c:size val="12"/>
            <c:spPr>
              <a:solidFill>
                <a:schemeClr val="bg1"/>
              </a:solidFill>
              <a:ln w="15875">
                <a:solidFill>
                  <a:srgbClr val="5A5A5A"/>
                </a:solidFill>
              </a:ln>
              <a:effectLst/>
            </c:spPr>
          </c:marker>
          <c:errBars>
            <c:errDir val="y"/>
            <c:errBarType val="both"/>
            <c:errValType val="cust"/>
            <c:noEndCap val="0"/>
            <c:plus>
              <c:numRef>
                <c:f>Sheet1!$K$2:$K$28</c:f>
                <c:numCache>
                  <c:formatCode>General</c:formatCode>
                  <c:ptCount val="27"/>
                  <c:pt idx="1">
                    <c:v>0.04</c:v>
                  </c:pt>
                  <c:pt idx="2">
                    <c:v>0.05</c:v>
                  </c:pt>
                  <c:pt idx="4">
                    <c:v>7.0000000000000007E-2</c:v>
                  </c:pt>
                  <c:pt idx="8">
                    <c:v>0.1</c:v>
                  </c:pt>
                  <c:pt idx="12">
                    <c:v>0.13</c:v>
                  </c:pt>
                  <c:pt idx="16">
                    <c:v>0.14000000000000001</c:v>
                  </c:pt>
                  <c:pt idx="20">
                    <c:v>0.15</c:v>
                  </c:pt>
                  <c:pt idx="24">
                    <c:v>0.16</c:v>
                  </c:pt>
                  <c:pt idx="26">
                    <c:v>0.15</c:v>
                  </c:pt>
                </c:numCache>
              </c:numRef>
            </c:plus>
            <c:minus>
              <c:numRef>
                <c:f>Sheet1!$K$2:$K$28</c:f>
                <c:numCache>
                  <c:formatCode>General</c:formatCode>
                  <c:ptCount val="27"/>
                  <c:pt idx="1">
                    <c:v>0.04</c:v>
                  </c:pt>
                  <c:pt idx="2">
                    <c:v>0.05</c:v>
                  </c:pt>
                  <c:pt idx="4">
                    <c:v>7.0000000000000007E-2</c:v>
                  </c:pt>
                  <c:pt idx="8">
                    <c:v>0.1</c:v>
                  </c:pt>
                  <c:pt idx="12">
                    <c:v>0.13</c:v>
                  </c:pt>
                  <c:pt idx="16">
                    <c:v>0.14000000000000001</c:v>
                  </c:pt>
                  <c:pt idx="20">
                    <c:v>0.15</c:v>
                  </c:pt>
                  <c:pt idx="24">
                    <c:v>0.16</c:v>
                  </c:pt>
                  <c:pt idx="26">
                    <c:v>0.15</c:v>
                  </c:pt>
                </c:numCache>
              </c:numRef>
            </c:minus>
            <c:spPr>
              <a:noFill/>
              <a:ln w="12700" cap="flat" cmpd="sng" algn="ctr">
                <a:solidFill>
                  <a:srgbClr val="5A5A5A"/>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Sheet1!$C$2:$C$28</c:f>
              <c:numCache>
                <c:formatCode>General</c:formatCode>
                <c:ptCount val="27"/>
                <c:pt idx="0">
                  <c:v>0</c:v>
                </c:pt>
                <c:pt idx="1">
                  <c:v>-0.2</c:v>
                </c:pt>
                <c:pt idx="2">
                  <c:v>-0.4</c:v>
                </c:pt>
                <c:pt idx="3">
                  <c:v>#N/A</c:v>
                </c:pt>
                <c:pt idx="4">
                  <c:v>-0.7</c:v>
                </c:pt>
                <c:pt idx="5">
                  <c:v>#N/A</c:v>
                </c:pt>
                <c:pt idx="6">
                  <c:v>#N/A</c:v>
                </c:pt>
                <c:pt idx="7">
                  <c:v>#N/A</c:v>
                </c:pt>
                <c:pt idx="8">
                  <c:v>-1.1000000000000001</c:v>
                </c:pt>
                <c:pt idx="9">
                  <c:v>#N/A</c:v>
                </c:pt>
                <c:pt idx="10">
                  <c:v>#N/A</c:v>
                </c:pt>
                <c:pt idx="11">
                  <c:v>#N/A</c:v>
                </c:pt>
                <c:pt idx="12">
                  <c:v>-1.2</c:v>
                </c:pt>
                <c:pt idx="13">
                  <c:v>#N/A</c:v>
                </c:pt>
                <c:pt idx="14">
                  <c:v>#N/A</c:v>
                </c:pt>
                <c:pt idx="15">
                  <c:v>#N/A</c:v>
                </c:pt>
                <c:pt idx="16">
                  <c:v>-1.2</c:v>
                </c:pt>
                <c:pt idx="17">
                  <c:v>#N/A</c:v>
                </c:pt>
                <c:pt idx="18">
                  <c:v>#N/A</c:v>
                </c:pt>
                <c:pt idx="19">
                  <c:v>#N/A</c:v>
                </c:pt>
                <c:pt idx="20">
                  <c:v>-1.1000000000000001</c:v>
                </c:pt>
                <c:pt idx="21">
                  <c:v>#N/A</c:v>
                </c:pt>
                <c:pt idx="22">
                  <c:v>#N/A</c:v>
                </c:pt>
                <c:pt idx="23">
                  <c:v>#N/A</c:v>
                </c:pt>
                <c:pt idx="24">
                  <c:v>-1.1000000000000001</c:v>
                </c:pt>
                <c:pt idx="25">
                  <c:v>#N/A</c:v>
                </c:pt>
                <c:pt idx="26">
                  <c:v>-1.1000000000000001</c:v>
                </c:pt>
              </c:numCache>
            </c:numRef>
          </c:yVal>
          <c:smooth val="0"/>
          <c:extLst>
            <c:ext xmlns:c16="http://schemas.microsoft.com/office/drawing/2014/chart" uri="{C3380CC4-5D6E-409C-BE32-E72D297353CC}">
              <c16:uniqueId val="{00000006-F3C2-448C-A260-B536C970E961}"/>
            </c:ext>
          </c:extLst>
        </c:ser>
        <c:dLbls>
          <c:showLegendKey val="0"/>
          <c:showVal val="0"/>
          <c:showCatName val="0"/>
          <c:showSerName val="0"/>
          <c:showPercent val="0"/>
          <c:showBubbleSize val="0"/>
        </c:dLbls>
        <c:axId val="463883400"/>
        <c:axId val="511233008"/>
      </c:scatterChart>
      <c:valAx>
        <c:axId val="463883400"/>
        <c:scaling>
          <c:orientation val="minMax"/>
          <c:max val="26.1"/>
          <c:min val="0"/>
        </c:scaling>
        <c:delete val="1"/>
        <c:axPos val="b"/>
        <c:numFmt formatCode="General" sourceLinked="1"/>
        <c:majorTickMark val="out"/>
        <c:minorTickMark val="none"/>
        <c:tickLblPos val="low"/>
        <c:crossAx val="511233008"/>
        <c:crossesAt val="-3"/>
        <c:crossBetween val="midCat"/>
        <c:majorUnit val="1"/>
      </c:valAx>
      <c:valAx>
        <c:axId val="511233008"/>
        <c:scaling>
          <c:orientation val="minMax"/>
          <c:max val="1"/>
          <c:min val="-3"/>
        </c:scaling>
        <c:delete val="0"/>
        <c:axPos val="l"/>
        <c:majorGridlines>
          <c:spPr>
            <a:ln w="9525" cap="flat" cmpd="sng" algn="ctr">
              <a:noFill/>
              <a:round/>
            </a:ln>
            <a:effectLst/>
          </c:spPr>
        </c:majorGridlines>
        <c:numFmt formatCode="General" sourceLinked="1"/>
        <c:majorTickMark val="out"/>
        <c:minorTickMark val="none"/>
        <c:tickLblPos val="nextTo"/>
        <c:spPr>
          <a:noFill/>
          <a:ln w="12700">
            <a:solidFill>
              <a:srgbClr val="82786F">
                <a:lumMod val="75000"/>
              </a:srgbClr>
            </a:solidFill>
          </a:ln>
          <a:effectLst/>
        </c:spPr>
        <c:txPr>
          <a:bodyPr rot="-60000000" spcFirstLastPara="1" vertOverflow="ellipsis" vert="horz" wrap="square" anchor="ctr" anchorCtr="1"/>
          <a:lstStyle/>
          <a:p>
            <a:pPr>
              <a:defRPr sz="1400" b="0" i="0" u="none" strike="noStrike" kern="1200" baseline="0">
                <a:solidFill>
                  <a:schemeClr val="accent2">
                    <a:lumMod val="75000"/>
                  </a:schemeClr>
                </a:solidFill>
                <a:latin typeface="+mn-lt"/>
                <a:ea typeface="+mn-ea"/>
                <a:cs typeface="+mn-cs"/>
              </a:defRPr>
            </a:pPr>
            <a:endParaRPr lang="it-IT"/>
          </a:p>
        </c:txPr>
        <c:crossAx val="463883400"/>
        <c:crossesAt val="0"/>
        <c:crossBetween val="midCat"/>
        <c:majorUnit val="1"/>
      </c:valAx>
      <c:spPr>
        <a:noFill/>
        <a:ln w="25400">
          <a:noFill/>
        </a:ln>
        <a:effectLst/>
      </c:spPr>
    </c:plotArea>
    <c:plotVisOnly val="1"/>
    <c:dispBlanksAs val="gap"/>
    <c:showDLblsOverMax val="0"/>
  </c:chart>
  <c:spPr>
    <a:noFill/>
    <a:ln>
      <a:noFill/>
    </a:ln>
    <a:effectLst/>
  </c:spPr>
  <c:txPr>
    <a:bodyPr/>
    <a:lstStyle/>
    <a:p>
      <a:pPr>
        <a:defRPr sz="1600">
          <a:solidFill>
            <a:schemeClr val="tx1"/>
          </a:solidFill>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342014334451313E-2"/>
          <c:y val="9.0868304682178644E-2"/>
          <c:w val="0.6194005993612377"/>
          <c:h val="0.79821692000381161"/>
        </c:manualLayout>
      </c:layout>
      <c:scatterChart>
        <c:scatterStyle val="lineMarker"/>
        <c:varyColors val="0"/>
        <c:ser>
          <c:idx val="3"/>
          <c:order val="0"/>
          <c:tx>
            <c:strRef>
              <c:f>Sheet1!$D$1</c:f>
              <c:strCache>
                <c:ptCount val="1"/>
                <c:pt idx="0">
                  <c:v>TZP 1 mg</c:v>
                </c:pt>
              </c:strCache>
            </c:strRef>
          </c:tx>
          <c:spPr>
            <a:ln w="15875" cap="rnd">
              <a:solidFill>
                <a:srgbClr val="AABFF2"/>
              </a:solidFill>
              <a:prstDash val="solid"/>
              <a:round/>
            </a:ln>
            <a:effectLst/>
          </c:spPr>
          <c:marker>
            <c:symbol val="triangle"/>
            <c:size val="12"/>
            <c:spPr>
              <a:solidFill>
                <a:srgbClr val="AABFF2"/>
              </a:solidFill>
              <a:ln w="28575">
                <a:solidFill>
                  <a:srgbClr val="AABFF2"/>
                </a:solidFill>
              </a:ln>
              <a:effectLst/>
            </c:spPr>
          </c:marker>
          <c:errBars>
            <c:errDir val="y"/>
            <c:errBarType val="both"/>
            <c:errValType val="cust"/>
            <c:noEndCap val="0"/>
            <c:plus>
              <c:numRef>
                <c:f>Sheet1!$K$2:$K$28</c:f>
                <c:numCache>
                  <c:formatCode>General</c:formatCode>
                  <c:ptCount val="27"/>
                  <c:pt idx="1">
                    <c:v>0.18</c:v>
                  </c:pt>
                  <c:pt idx="2">
                    <c:v>0.21</c:v>
                  </c:pt>
                  <c:pt idx="4">
                    <c:v>0.28999999999999998</c:v>
                  </c:pt>
                  <c:pt idx="8">
                    <c:v>0.39</c:v>
                  </c:pt>
                  <c:pt idx="12">
                    <c:v>0.48</c:v>
                  </c:pt>
                  <c:pt idx="16">
                    <c:v>0.59</c:v>
                  </c:pt>
                  <c:pt idx="20">
                    <c:v>0.66</c:v>
                  </c:pt>
                  <c:pt idx="26">
                    <c:v>0.8</c:v>
                  </c:pt>
                </c:numCache>
              </c:numRef>
            </c:plus>
            <c:minus>
              <c:numRef>
                <c:f>Sheet1!$K$2:$K$28</c:f>
                <c:numCache>
                  <c:formatCode>General</c:formatCode>
                  <c:ptCount val="27"/>
                  <c:pt idx="1">
                    <c:v>0.18</c:v>
                  </c:pt>
                  <c:pt idx="2">
                    <c:v>0.21</c:v>
                  </c:pt>
                  <c:pt idx="4">
                    <c:v>0.28999999999999998</c:v>
                  </c:pt>
                  <c:pt idx="8">
                    <c:v>0.39</c:v>
                  </c:pt>
                  <c:pt idx="12">
                    <c:v>0.48</c:v>
                  </c:pt>
                  <c:pt idx="16">
                    <c:v>0.59</c:v>
                  </c:pt>
                  <c:pt idx="20">
                    <c:v>0.66</c:v>
                  </c:pt>
                  <c:pt idx="26">
                    <c:v>0.8</c:v>
                  </c:pt>
                </c:numCache>
              </c:numRef>
            </c:minus>
            <c:spPr>
              <a:noFill/>
              <a:ln w="19050" cap="flat" cmpd="sng" algn="ctr">
                <a:solidFill>
                  <a:srgbClr val="AABFF2"/>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Sheet1!$D$2:$D$28</c:f>
              <c:numCache>
                <c:formatCode>General</c:formatCode>
                <c:ptCount val="27"/>
                <c:pt idx="0">
                  <c:v>0</c:v>
                </c:pt>
                <c:pt idx="1">
                  <c:v>0.1</c:v>
                </c:pt>
                <c:pt idx="2">
                  <c:v>-0.3</c:v>
                </c:pt>
                <c:pt idx="3">
                  <c:v>#N/A</c:v>
                </c:pt>
                <c:pt idx="4">
                  <c:v>-0.6</c:v>
                </c:pt>
                <c:pt idx="5">
                  <c:v>#N/A</c:v>
                </c:pt>
                <c:pt idx="6">
                  <c:v>#N/A</c:v>
                </c:pt>
                <c:pt idx="7">
                  <c:v>#N/A</c:v>
                </c:pt>
                <c:pt idx="8">
                  <c:v>-0.5</c:v>
                </c:pt>
                <c:pt idx="9">
                  <c:v>#N/A</c:v>
                </c:pt>
                <c:pt idx="10">
                  <c:v>#N/A</c:v>
                </c:pt>
                <c:pt idx="11">
                  <c:v>#N/A</c:v>
                </c:pt>
                <c:pt idx="12">
                  <c:v>-0.7</c:v>
                </c:pt>
                <c:pt idx="13">
                  <c:v>#N/A</c:v>
                </c:pt>
                <c:pt idx="14">
                  <c:v>#N/A</c:v>
                </c:pt>
                <c:pt idx="15">
                  <c:v>#N/A</c:v>
                </c:pt>
                <c:pt idx="16">
                  <c:v>-0.9</c:v>
                </c:pt>
                <c:pt idx="17">
                  <c:v>#N/A</c:v>
                </c:pt>
                <c:pt idx="18">
                  <c:v>#N/A</c:v>
                </c:pt>
                <c:pt idx="19">
                  <c:v>#N/A</c:v>
                </c:pt>
                <c:pt idx="20">
                  <c:v>-1</c:v>
                </c:pt>
                <c:pt idx="21">
                  <c:v>#N/A</c:v>
                </c:pt>
                <c:pt idx="22">
                  <c:v>#N/A</c:v>
                </c:pt>
                <c:pt idx="23">
                  <c:v>#N/A</c:v>
                </c:pt>
                <c:pt idx="24">
                  <c:v>#N/A</c:v>
                </c:pt>
                <c:pt idx="25">
                  <c:v>#N/A</c:v>
                </c:pt>
                <c:pt idx="26">
                  <c:v>-0.9</c:v>
                </c:pt>
              </c:numCache>
            </c:numRef>
          </c:yVal>
          <c:smooth val="0"/>
          <c:extLst>
            <c:ext xmlns:c16="http://schemas.microsoft.com/office/drawing/2014/chart" uri="{C3380CC4-5D6E-409C-BE32-E72D297353CC}">
              <c16:uniqueId val="{00000000-50FD-412A-BA70-067B11C17E33}"/>
            </c:ext>
          </c:extLst>
        </c:ser>
        <c:ser>
          <c:idx val="0"/>
          <c:order val="1"/>
          <c:tx>
            <c:strRef>
              <c:f>Sheet1!$E$1</c:f>
              <c:strCache>
                <c:ptCount val="1"/>
                <c:pt idx="0">
                  <c:v>TZP 5 mg</c:v>
                </c:pt>
              </c:strCache>
            </c:strRef>
          </c:tx>
          <c:spPr>
            <a:ln w="28575" cap="rnd">
              <a:solidFill>
                <a:srgbClr val="AEE2FB"/>
              </a:solidFill>
              <a:prstDash val="solid"/>
              <a:round/>
            </a:ln>
            <a:effectLst/>
          </c:spPr>
          <c:marker>
            <c:symbol val="circle"/>
            <c:size val="12"/>
            <c:spPr>
              <a:solidFill>
                <a:srgbClr val="AEE2FB"/>
              </a:solidFill>
              <a:ln w="28575">
                <a:solidFill>
                  <a:srgbClr val="AEE2FB"/>
                </a:solidFill>
              </a:ln>
              <a:effectLst/>
            </c:spPr>
          </c:marker>
          <c:dPt>
            <c:idx val="8"/>
            <c:bubble3D val="0"/>
            <c:spPr>
              <a:ln w="15875" cap="rnd">
                <a:solidFill>
                  <a:srgbClr val="AEE2FB"/>
                </a:solidFill>
                <a:prstDash val="solid"/>
                <a:round/>
              </a:ln>
              <a:effectLst/>
            </c:spPr>
            <c:extLst>
              <c:ext xmlns:c16="http://schemas.microsoft.com/office/drawing/2014/chart" uri="{C3380CC4-5D6E-409C-BE32-E72D297353CC}">
                <c16:uniqueId val="{00000002-50FD-412A-BA70-067B11C17E33}"/>
              </c:ext>
            </c:extLst>
          </c:dPt>
          <c:dPt>
            <c:idx val="12"/>
            <c:bubble3D val="0"/>
            <c:spPr>
              <a:ln w="15875" cap="rnd">
                <a:solidFill>
                  <a:srgbClr val="AEE2FB"/>
                </a:solidFill>
                <a:prstDash val="solid"/>
                <a:round/>
              </a:ln>
              <a:effectLst/>
            </c:spPr>
            <c:extLst>
              <c:ext xmlns:c16="http://schemas.microsoft.com/office/drawing/2014/chart" uri="{C3380CC4-5D6E-409C-BE32-E72D297353CC}">
                <c16:uniqueId val="{00000004-50FD-412A-BA70-067B11C17E33}"/>
              </c:ext>
            </c:extLst>
          </c:dPt>
          <c:dPt>
            <c:idx val="16"/>
            <c:bubble3D val="0"/>
            <c:spPr>
              <a:ln w="15875" cap="rnd">
                <a:solidFill>
                  <a:srgbClr val="AEE2FB"/>
                </a:solidFill>
                <a:prstDash val="solid"/>
                <a:round/>
              </a:ln>
              <a:effectLst/>
            </c:spPr>
            <c:extLst>
              <c:ext xmlns:c16="http://schemas.microsoft.com/office/drawing/2014/chart" uri="{C3380CC4-5D6E-409C-BE32-E72D297353CC}">
                <c16:uniqueId val="{00000006-50FD-412A-BA70-067B11C17E33}"/>
              </c:ext>
            </c:extLst>
          </c:dPt>
          <c:dPt>
            <c:idx val="20"/>
            <c:bubble3D val="0"/>
            <c:spPr>
              <a:ln w="15875" cap="rnd">
                <a:solidFill>
                  <a:srgbClr val="AEE2FB"/>
                </a:solidFill>
                <a:prstDash val="solid"/>
                <a:round/>
              </a:ln>
              <a:effectLst/>
            </c:spPr>
            <c:extLst>
              <c:ext xmlns:c16="http://schemas.microsoft.com/office/drawing/2014/chart" uri="{C3380CC4-5D6E-409C-BE32-E72D297353CC}">
                <c16:uniqueId val="{00000008-50FD-412A-BA70-067B11C17E33}"/>
              </c:ext>
            </c:extLst>
          </c:dPt>
          <c:dPt>
            <c:idx val="26"/>
            <c:bubble3D val="0"/>
            <c:spPr>
              <a:ln w="15875" cap="rnd">
                <a:solidFill>
                  <a:srgbClr val="AEE2FB"/>
                </a:solidFill>
                <a:prstDash val="solid"/>
                <a:round/>
              </a:ln>
              <a:effectLst/>
            </c:spPr>
            <c:extLst>
              <c:ext xmlns:c16="http://schemas.microsoft.com/office/drawing/2014/chart" uri="{C3380CC4-5D6E-409C-BE32-E72D297353CC}">
                <c16:uniqueId val="{0000000A-50FD-412A-BA70-067B11C17E33}"/>
              </c:ext>
            </c:extLst>
          </c:dPt>
          <c:errBars>
            <c:errDir val="y"/>
            <c:errBarType val="both"/>
            <c:errValType val="cust"/>
            <c:noEndCap val="0"/>
            <c:plus>
              <c:numRef>
                <c:f>Sheet1!$L$2:$L$28</c:f>
                <c:numCache>
                  <c:formatCode>General</c:formatCode>
                  <c:ptCount val="27"/>
                  <c:pt idx="1">
                    <c:v>0.18</c:v>
                  </c:pt>
                  <c:pt idx="2">
                    <c:v>0.2</c:v>
                  </c:pt>
                  <c:pt idx="4">
                    <c:v>0.28000000000000003</c:v>
                  </c:pt>
                  <c:pt idx="8">
                    <c:v>0.38</c:v>
                  </c:pt>
                  <c:pt idx="12">
                    <c:v>0.47</c:v>
                  </c:pt>
                  <c:pt idx="16">
                    <c:v>0.56999999999999995</c:v>
                  </c:pt>
                  <c:pt idx="20">
                    <c:v>0.63</c:v>
                  </c:pt>
                  <c:pt idx="26">
                    <c:v>0.77</c:v>
                  </c:pt>
                </c:numCache>
              </c:numRef>
            </c:plus>
            <c:minus>
              <c:numRef>
                <c:f>Sheet1!$L$2:$L$28</c:f>
                <c:numCache>
                  <c:formatCode>General</c:formatCode>
                  <c:ptCount val="27"/>
                  <c:pt idx="1">
                    <c:v>0.18</c:v>
                  </c:pt>
                  <c:pt idx="2">
                    <c:v>0.2</c:v>
                  </c:pt>
                  <c:pt idx="4">
                    <c:v>0.28000000000000003</c:v>
                  </c:pt>
                  <c:pt idx="8">
                    <c:v>0.38</c:v>
                  </c:pt>
                  <c:pt idx="12">
                    <c:v>0.47</c:v>
                  </c:pt>
                  <c:pt idx="16">
                    <c:v>0.56999999999999995</c:v>
                  </c:pt>
                  <c:pt idx="20">
                    <c:v>0.63</c:v>
                  </c:pt>
                  <c:pt idx="26">
                    <c:v>0.77</c:v>
                  </c:pt>
                </c:numCache>
              </c:numRef>
            </c:minus>
            <c:spPr>
              <a:noFill/>
              <a:ln w="12700" cap="flat" cmpd="sng" algn="ctr">
                <a:solidFill>
                  <a:srgbClr val="B5E5FD"/>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Sheet1!$E$2:$E$28</c:f>
              <c:numCache>
                <c:formatCode>General</c:formatCode>
                <c:ptCount val="27"/>
                <c:pt idx="0">
                  <c:v>0</c:v>
                </c:pt>
                <c:pt idx="1">
                  <c:v>-0.9</c:v>
                </c:pt>
                <c:pt idx="2">
                  <c:v>-1.6</c:v>
                </c:pt>
                <c:pt idx="3">
                  <c:v>#N/A</c:v>
                </c:pt>
                <c:pt idx="4">
                  <c:v>-2.5</c:v>
                </c:pt>
                <c:pt idx="5">
                  <c:v>#N/A</c:v>
                </c:pt>
                <c:pt idx="6">
                  <c:v>#N/A</c:v>
                </c:pt>
                <c:pt idx="7">
                  <c:v>#N/A</c:v>
                </c:pt>
                <c:pt idx="8">
                  <c:v>-3.5</c:v>
                </c:pt>
                <c:pt idx="9">
                  <c:v>#N/A</c:v>
                </c:pt>
                <c:pt idx="10">
                  <c:v>#N/A</c:v>
                </c:pt>
                <c:pt idx="11">
                  <c:v>#N/A</c:v>
                </c:pt>
                <c:pt idx="12">
                  <c:v>-4</c:v>
                </c:pt>
                <c:pt idx="13">
                  <c:v>#N/A</c:v>
                </c:pt>
                <c:pt idx="14">
                  <c:v>#N/A</c:v>
                </c:pt>
                <c:pt idx="15">
                  <c:v>#N/A</c:v>
                </c:pt>
                <c:pt idx="16">
                  <c:v>-4.5</c:v>
                </c:pt>
                <c:pt idx="17">
                  <c:v>#N/A</c:v>
                </c:pt>
                <c:pt idx="18">
                  <c:v>#N/A</c:v>
                </c:pt>
                <c:pt idx="19">
                  <c:v>#N/A</c:v>
                </c:pt>
                <c:pt idx="20">
                  <c:v>-4.5999999999999996</c:v>
                </c:pt>
                <c:pt idx="21">
                  <c:v>#N/A</c:v>
                </c:pt>
                <c:pt idx="22">
                  <c:v>#N/A</c:v>
                </c:pt>
                <c:pt idx="23">
                  <c:v>#N/A</c:v>
                </c:pt>
                <c:pt idx="24">
                  <c:v>#N/A</c:v>
                </c:pt>
                <c:pt idx="25">
                  <c:v>#N/A</c:v>
                </c:pt>
                <c:pt idx="26">
                  <c:v>-4.8</c:v>
                </c:pt>
              </c:numCache>
            </c:numRef>
          </c:yVal>
          <c:smooth val="0"/>
          <c:extLst>
            <c:ext xmlns:c16="http://schemas.microsoft.com/office/drawing/2014/chart" uri="{C3380CC4-5D6E-409C-BE32-E72D297353CC}">
              <c16:uniqueId val="{0000000B-50FD-412A-BA70-067B11C17E33}"/>
            </c:ext>
          </c:extLst>
        </c:ser>
        <c:ser>
          <c:idx val="4"/>
          <c:order val="2"/>
          <c:tx>
            <c:strRef>
              <c:f>Sheet1!$F$1</c:f>
              <c:strCache>
                <c:ptCount val="1"/>
                <c:pt idx="0">
                  <c:v>TZP 10 mg</c:v>
                </c:pt>
              </c:strCache>
            </c:strRef>
          </c:tx>
          <c:spPr>
            <a:ln w="15875" cap="rnd">
              <a:solidFill>
                <a:srgbClr val="0066FF"/>
              </a:solidFill>
              <a:round/>
            </a:ln>
            <a:effectLst/>
          </c:spPr>
          <c:marker>
            <c:symbol val="picture"/>
            <c:spPr>
              <a:blipFill>
                <a:blip xmlns:r="http://schemas.openxmlformats.org/officeDocument/2006/relationships" r:embed="rId2"/>
                <a:stretch>
                  <a:fillRect/>
                </a:stretch>
              </a:blipFill>
              <a:ln w="25400">
                <a:noFill/>
              </a:ln>
              <a:effectLst/>
            </c:spPr>
          </c:marker>
          <c:dPt>
            <c:idx val="12"/>
            <c:bubble3D val="0"/>
            <c:extLst>
              <c:ext xmlns:c16="http://schemas.microsoft.com/office/drawing/2014/chart" uri="{C3380CC4-5D6E-409C-BE32-E72D297353CC}">
                <c16:uniqueId val="{0000000C-50FD-412A-BA70-067B11C17E33}"/>
              </c:ext>
            </c:extLst>
          </c:dPt>
          <c:errBars>
            <c:errDir val="y"/>
            <c:errBarType val="both"/>
            <c:errValType val="cust"/>
            <c:noEndCap val="0"/>
            <c:plus>
              <c:numRef>
                <c:f>Sheet1!$M$2:$M$28</c:f>
                <c:numCache>
                  <c:formatCode>General</c:formatCode>
                  <c:ptCount val="27"/>
                  <c:pt idx="1">
                    <c:v>0.18</c:v>
                  </c:pt>
                  <c:pt idx="2">
                    <c:v>0.21</c:v>
                  </c:pt>
                  <c:pt idx="4">
                    <c:v>0.28999999999999998</c:v>
                  </c:pt>
                  <c:pt idx="8">
                    <c:v>0.39</c:v>
                  </c:pt>
                  <c:pt idx="12">
                    <c:v>0.48</c:v>
                  </c:pt>
                  <c:pt idx="16">
                    <c:v>0.59</c:v>
                  </c:pt>
                  <c:pt idx="20">
                    <c:v>0.66</c:v>
                  </c:pt>
                  <c:pt idx="26">
                    <c:v>0.8</c:v>
                  </c:pt>
                </c:numCache>
              </c:numRef>
            </c:plus>
            <c:minus>
              <c:numRef>
                <c:f>Sheet1!$M$2:$M$28</c:f>
                <c:numCache>
                  <c:formatCode>General</c:formatCode>
                  <c:ptCount val="27"/>
                  <c:pt idx="1">
                    <c:v>0.18</c:v>
                  </c:pt>
                  <c:pt idx="2">
                    <c:v>0.21</c:v>
                  </c:pt>
                  <c:pt idx="4">
                    <c:v>0.28999999999999998</c:v>
                  </c:pt>
                  <c:pt idx="8">
                    <c:v>0.39</c:v>
                  </c:pt>
                  <c:pt idx="12">
                    <c:v>0.48</c:v>
                  </c:pt>
                  <c:pt idx="16">
                    <c:v>0.59</c:v>
                  </c:pt>
                  <c:pt idx="20">
                    <c:v>0.66</c:v>
                  </c:pt>
                  <c:pt idx="26">
                    <c:v>0.8</c:v>
                  </c:pt>
                </c:numCache>
              </c:numRef>
            </c:minus>
            <c:spPr>
              <a:noFill/>
              <a:ln w="12700" cap="flat" cmpd="sng" algn="ctr">
                <a:solidFill>
                  <a:srgbClr val="0F6AF2"/>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Sheet1!$F$2:$F$28</c:f>
              <c:numCache>
                <c:formatCode>General</c:formatCode>
                <c:ptCount val="27"/>
                <c:pt idx="0">
                  <c:v>0</c:v>
                </c:pt>
                <c:pt idx="1">
                  <c:v>-0.8</c:v>
                </c:pt>
                <c:pt idx="2">
                  <c:v>-1.6</c:v>
                </c:pt>
                <c:pt idx="3">
                  <c:v>#N/A</c:v>
                </c:pt>
                <c:pt idx="4">
                  <c:v>-3.4</c:v>
                </c:pt>
                <c:pt idx="5">
                  <c:v>#N/A</c:v>
                </c:pt>
                <c:pt idx="6">
                  <c:v>#N/A</c:v>
                </c:pt>
                <c:pt idx="7">
                  <c:v>#N/A</c:v>
                </c:pt>
                <c:pt idx="8">
                  <c:v>-5.2</c:v>
                </c:pt>
                <c:pt idx="9">
                  <c:v>#N/A</c:v>
                </c:pt>
                <c:pt idx="10">
                  <c:v>#N/A</c:v>
                </c:pt>
                <c:pt idx="11">
                  <c:v>#N/A</c:v>
                </c:pt>
                <c:pt idx="12">
                  <c:v>-6.4</c:v>
                </c:pt>
                <c:pt idx="13">
                  <c:v>#N/A</c:v>
                </c:pt>
                <c:pt idx="14">
                  <c:v>#N/A</c:v>
                </c:pt>
                <c:pt idx="15">
                  <c:v>#N/A</c:v>
                </c:pt>
                <c:pt idx="16">
                  <c:v>-7.1</c:v>
                </c:pt>
                <c:pt idx="17">
                  <c:v>#N/A</c:v>
                </c:pt>
                <c:pt idx="18">
                  <c:v>#N/A</c:v>
                </c:pt>
                <c:pt idx="19">
                  <c:v>#N/A</c:v>
                </c:pt>
                <c:pt idx="20">
                  <c:v>-7.9</c:v>
                </c:pt>
                <c:pt idx="21">
                  <c:v>#N/A</c:v>
                </c:pt>
                <c:pt idx="22">
                  <c:v>#N/A</c:v>
                </c:pt>
                <c:pt idx="23">
                  <c:v>#N/A</c:v>
                </c:pt>
                <c:pt idx="24">
                  <c:v>#N/A</c:v>
                </c:pt>
                <c:pt idx="25">
                  <c:v>#N/A</c:v>
                </c:pt>
                <c:pt idx="26">
                  <c:v>-8.6999999999999993</c:v>
                </c:pt>
              </c:numCache>
            </c:numRef>
          </c:yVal>
          <c:smooth val="0"/>
          <c:extLst>
            <c:ext xmlns:c16="http://schemas.microsoft.com/office/drawing/2014/chart" uri="{C3380CC4-5D6E-409C-BE32-E72D297353CC}">
              <c16:uniqueId val="{0000000D-50FD-412A-BA70-067B11C17E33}"/>
            </c:ext>
          </c:extLst>
        </c:ser>
        <c:ser>
          <c:idx val="5"/>
          <c:order val="3"/>
          <c:tx>
            <c:strRef>
              <c:f>Sheet1!$G$1</c:f>
              <c:strCache>
                <c:ptCount val="1"/>
                <c:pt idx="0">
                  <c:v>TZP 15 mg</c:v>
                </c:pt>
              </c:strCache>
            </c:strRef>
          </c:tx>
          <c:spPr>
            <a:ln w="15875" cap="rnd">
              <a:solidFill>
                <a:srgbClr val="000099"/>
              </a:solidFill>
              <a:prstDash val="solid"/>
              <a:round/>
            </a:ln>
            <a:effectLst/>
          </c:spPr>
          <c:marker>
            <c:symbol val="diamond"/>
            <c:size val="12"/>
            <c:spPr>
              <a:solidFill>
                <a:srgbClr val="000099"/>
              </a:solidFill>
              <a:ln w="28575">
                <a:solidFill>
                  <a:srgbClr val="000099"/>
                </a:solidFill>
              </a:ln>
              <a:effectLst/>
            </c:spPr>
          </c:marker>
          <c:errBars>
            <c:errDir val="y"/>
            <c:errBarType val="both"/>
            <c:errValType val="cust"/>
            <c:noEndCap val="0"/>
            <c:plus>
              <c:numRef>
                <c:f>Sheet1!$N$2:$N$28</c:f>
                <c:numCache>
                  <c:formatCode>General</c:formatCode>
                  <c:ptCount val="27"/>
                  <c:pt idx="1">
                    <c:v>0.19</c:v>
                  </c:pt>
                  <c:pt idx="2">
                    <c:v>0.22</c:v>
                  </c:pt>
                  <c:pt idx="4">
                    <c:v>0.3</c:v>
                  </c:pt>
                  <c:pt idx="8">
                    <c:v>0.41</c:v>
                  </c:pt>
                  <c:pt idx="12">
                    <c:v>0.52</c:v>
                  </c:pt>
                  <c:pt idx="16">
                    <c:v>0.64</c:v>
                  </c:pt>
                  <c:pt idx="20">
                    <c:v>0.72</c:v>
                  </c:pt>
                  <c:pt idx="26">
                    <c:v>0.88</c:v>
                  </c:pt>
                </c:numCache>
              </c:numRef>
            </c:plus>
            <c:minus>
              <c:numRef>
                <c:f>Sheet1!$N$2:$N$28</c:f>
                <c:numCache>
                  <c:formatCode>General</c:formatCode>
                  <c:ptCount val="27"/>
                  <c:pt idx="1">
                    <c:v>0.19</c:v>
                  </c:pt>
                  <c:pt idx="2">
                    <c:v>0.22</c:v>
                  </c:pt>
                  <c:pt idx="4">
                    <c:v>0.3</c:v>
                  </c:pt>
                  <c:pt idx="8">
                    <c:v>0.41</c:v>
                  </c:pt>
                  <c:pt idx="12">
                    <c:v>0.52</c:v>
                  </c:pt>
                  <c:pt idx="16">
                    <c:v>0.64</c:v>
                  </c:pt>
                  <c:pt idx="20">
                    <c:v>0.72</c:v>
                  </c:pt>
                  <c:pt idx="26">
                    <c:v>0.88</c:v>
                  </c:pt>
                </c:numCache>
              </c:numRef>
            </c:minus>
            <c:spPr>
              <a:noFill/>
              <a:ln w="12700" cap="flat" cmpd="sng" algn="ctr">
                <a:solidFill>
                  <a:srgbClr val="1F00A7"/>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Sheet1!$G$2:$G$28</c:f>
              <c:numCache>
                <c:formatCode>General</c:formatCode>
                <c:ptCount val="27"/>
                <c:pt idx="0">
                  <c:v>0</c:v>
                </c:pt>
                <c:pt idx="1">
                  <c:v>-0.9</c:v>
                </c:pt>
                <c:pt idx="2">
                  <c:v>-1.9</c:v>
                </c:pt>
                <c:pt idx="3">
                  <c:v>#N/A</c:v>
                </c:pt>
                <c:pt idx="4">
                  <c:v>-3.8</c:v>
                </c:pt>
                <c:pt idx="5">
                  <c:v>#N/A</c:v>
                </c:pt>
                <c:pt idx="6">
                  <c:v>#N/A</c:v>
                </c:pt>
                <c:pt idx="7">
                  <c:v>#N/A</c:v>
                </c:pt>
                <c:pt idx="8">
                  <c:v>-5.6</c:v>
                </c:pt>
                <c:pt idx="9">
                  <c:v>#N/A</c:v>
                </c:pt>
                <c:pt idx="10">
                  <c:v>#N/A</c:v>
                </c:pt>
                <c:pt idx="11">
                  <c:v>#N/A</c:v>
                </c:pt>
                <c:pt idx="12">
                  <c:v>-7.7</c:v>
                </c:pt>
                <c:pt idx="13">
                  <c:v>#N/A</c:v>
                </c:pt>
                <c:pt idx="14">
                  <c:v>#N/A</c:v>
                </c:pt>
                <c:pt idx="15">
                  <c:v>#N/A</c:v>
                </c:pt>
                <c:pt idx="16">
                  <c:v>-9</c:v>
                </c:pt>
                <c:pt idx="17">
                  <c:v>#N/A</c:v>
                </c:pt>
                <c:pt idx="18">
                  <c:v>#N/A</c:v>
                </c:pt>
                <c:pt idx="19">
                  <c:v>#N/A</c:v>
                </c:pt>
                <c:pt idx="20">
                  <c:v>-9.8000000000000007</c:v>
                </c:pt>
                <c:pt idx="21">
                  <c:v>#N/A</c:v>
                </c:pt>
                <c:pt idx="22">
                  <c:v>#N/A</c:v>
                </c:pt>
                <c:pt idx="23">
                  <c:v>#N/A</c:v>
                </c:pt>
                <c:pt idx="24">
                  <c:v>#N/A</c:v>
                </c:pt>
                <c:pt idx="25">
                  <c:v>#N/A</c:v>
                </c:pt>
                <c:pt idx="26">
                  <c:v>-11.3</c:v>
                </c:pt>
              </c:numCache>
            </c:numRef>
          </c:yVal>
          <c:smooth val="0"/>
          <c:extLst>
            <c:ext xmlns:c16="http://schemas.microsoft.com/office/drawing/2014/chart" uri="{C3380CC4-5D6E-409C-BE32-E72D297353CC}">
              <c16:uniqueId val="{0000000E-50FD-412A-BA70-067B11C17E33}"/>
            </c:ext>
          </c:extLst>
        </c:ser>
        <c:ser>
          <c:idx val="1"/>
          <c:order val="4"/>
          <c:tx>
            <c:strRef>
              <c:f>Sheet1!$B$1</c:f>
              <c:strCache>
                <c:ptCount val="1"/>
                <c:pt idx="0">
                  <c:v>PL</c:v>
                </c:pt>
              </c:strCache>
            </c:strRef>
          </c:tx>
          <c:spPr>
            <a:ln w="19050" cap="rnd">
              <a:solidFill>
                <a:srgbClr val="B6B6BA"/>
              </a:solidFill>
              <a:prstDash val="sysDash"/>
              <a:round/>
            </a:ln>
            <a:effectLst/>
          </c:spPr>
          <c:marker>
            <c:symbol val="square"/>
            <c:size val="12"/>
            <c:spPr>
              <a:solidFill>
                <a:schemeClr val="bg1"/>
              </a:solidFill>
              <a:ln w="15875">
                <a:solidFill>
                  <a:srgbClr val="B6B6BA"/>
                </a:solidFill>
              </a:ln>
              <a:effectLst/>
            </c:spPr>
          </c:marker>
          <c:errBars>
            <c:errDir val="y"/>
            <c:errBarType val="both"/>
            <c:errValType val="cust"/>
            <c:noEndCap val="0"/>
            <c:plus>
              <c:numRef>
                <c:f>Sheet1!$I$2:$I$28</c:f>
                <c:numCache>
                  <c:formatCode>General</c:formatCode>
                  <c:ptCount val="27"/>
                  <c:pt idx="1">
                    <c:v>0.19</c:v>
                  </c:pt>
                  <c:pt idx="2">
                    <c:v>0.21</c:v>
                  </c:pt>
                  <c:pt idx="4">
                    <c:v>0.28999999999999998</c:v>
                  </c:pt>
                  <c:pt idx="8">
                    <c:v>0.39</c:v>
                  </c:pt>
                  <c:pt idx="12">
                    <c:v>0.49</c:v>
                  </c:pt>
                  <c:pt idx="16">
                    <c:v>0.59</c:v>
                  </c:pt>
                  <c:pt idx="20">
                    <c:v>0.66</c:v>
                  </c:pt>
                  <c:pt idx="26">
                    <c:v>0.81</c:v>
                  </c:pt>
                </c:numCache>
              </c:numRef>
            </c:plus>
            <c:minus>
              <c:numRef>
                <c:f>Sheet1!$I$2:$I$28</c:f>
                <c:numCache>
                  <c:formatCode>General</c:formatCode>
                  <c:ptCount val="27"/>
                  <c:pt idx="1">
                    <c:v>0.19</c:v>
                  </c:pt>
                  <c:pt idx="2">
                    <c:v>0.21</c:v>
                  </c:pt>
                  <c:pt idx="4">
                    <c:v>0.28999999999999998</c:v>
                  </c:pt>
                  <c:pt idx="8">
                    <c:v>0.39</c:v>
                  </c:pt>
                  <c:pt idx="12">
                    <c:v>0.49</c:v>
                  </c:pt>
                  <c:pt idx="16">
                    <c:v>0.59</c:v>
                  </c:pt>
                  <c:pt idx="20">
                    <c:v>0.66</c:v>
                  </c:pt>
                  <c:pt idx="26">
                    <c:v>0.81</c:v>
                  </c:pt>
                </c:numCache>
              </c:numRef>
            </c:minus>
            <c:spPr>
              <a:noFill/>
              <a:ln w="12700" cap="flat" cmpd="sng" algn="ctr">
                <a:solidFill>
                  <a:srgbClr val="B6B6BA"/>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Sheet1!$B$2:$B$28</c:f>
              <c:numCache>
                <c:formatCode>General</c:formatCode>
                <c:ptCount val="27"/>
                <c:pt idx="0">
                  <c:v>0</c:v>
                </c:pt>
                <c:pt idx="1">
                  <c:v>-0.1</c:v>
                </c:pt>
                <c:pt idx="2">
                  <c:v>-0.4</c:v>
                </c:pt>
                <c:pt idx="3">
                  <c:v>#N/A</c:v>
                </c:pt>
                <c:pt idx="4">
                  <c:v>-0.5</c:v>
                </c:pt>
                <c:pt idx="5">
                  <c:v>#N/A</c:v>
                </c:pt>
                <c:pt idx="6">
                  <c:v>#N/A</c:v>
                </c:pt>
                <c:pt idx="7">
                  <c:v>#N/A</c:v>
                </c:pt>
                <c:pt idx="8">
                  <c:v>-0.6</c:v>
                </c:pt>
                <c:pt idx="9">
                  <c:v>#N/A</c:v>
                </c:pt>
                <c:pt idx="10">
                  <c:v>#N/A</c:v>
                </c:pt>
                <c:pt idx="11">
                  <c:v>#N/A</c:v>
                </c:pt>
                <c:pt idx="12">
                  <c:v>-0.9</c:v>
                </c:pt>
                <c:pt idx="13">
                  <c:v>#N/A</c:v>
                </c:pt>
                <c:pt idx="14">
                  <c:v>#N/A</c:v>
                </c:pt>
                <c:pt idx="15">
                  <c:v>#N/A</c:v>
                </c:pt>
                <c:pt idx="16">
                  <c:v>-1</c:v>
                </c:pt>
                <c:pt idx="17">
                  <c:v>#N/A</c:v>
                </c:pt>
                <c:pt idx="18">
                  <c:v>#N/A</c:v>
                </c:pt>
                <c:pt idx="19">
                  <c:v>#N/A</c:v>
                </c:pt>
                <c:pt idx="20">
                  <c:v>-0.6</c:v>
                </c:pt>
                <c:pt idx="21">
                  <c:v>#N/A</c:v>
                </c:pt>
                <c:pt idx="22">
                  <c:v>#N/A</c:v>
                </c:pt>
                <c:pt idx="23">
                  <c:v>#N/A</c:v>
                </c:pt>
                <c:pt idx="24">
                  <c:v>#N/A</c:v>
                </c:pt>
                <c:pt idx="25">
                  <c:v>#N/A</c:v>
                </c:pt>
                <c:pt idx="26">
                  <c:v>-0.4</c:v>
                </c:pt>
              </c:numCache>
            </c:numRef>
          </c:yVal>
          <c:smooth val="0"/>
          <c:extLst>
            <c:ext xmlns:c16="http://schemas.microsoft.com/office/drawing/2014/chart" uri="{C3380CC4-5D6E-409C-BE32-E72D297353CC}">
              <c16:uniqueId val="{0000000F-50FD-412A-BA70-067B11C17E33}"/>
            </c:ext>
          </c:extLst>
        </c:ser>
        <c:ser>
          <c:idx val="2"/>
          <c:order val="5"/>
          <c:tx>
            <c:strRef>
              <c:f>Sheet1!$C$1</c:f>
              <c:strCache>
                <c:ptCount val="1"/>
                <c:pt idx="0">
                  <c:v>DU 1.5 mg</c:v>
                </c:pt>
              </c:strCache>
            </c:strRef>
          </c:tx>
          <c:spPr>
            <a:ln w="15875" cap="rnd">
              <a:solidFill>
                <a:srgbClr val="5A5A5A"/>
              </a:solidFill>
              <a:prstDash val="sysDash"/>
              <a:round/>
            </a:ln>
            <a:effectLst/>
          </c:spPr>
          <c:marker>
            <c:symbol val="circle"/>
            <c:size val="12"/>
            <c:spPr>
              <a:solidFill>
                <a:schemeClr val="bg1"/>
              </a:solidFill>
              <a:ln w="15875">
                <a:solidFill>
                  <a:srgbClr val="5A5A5A"/>
                </a:solidFill>
              </a:ln>
              <a:effectLst/>
            </c:spPr>
          </c:marker>
          <c:errBars>
            <c:errDir val="y"/>
            <c:errBarType val="both"/>
            <c:errValType val="cust"/>
            <c:noEndCap val="0"/>
            <c:plus>
              <c:numRef>
                <c:f>Sheet1!$J$2:$J$28</c:f>
                <c:numCache>
                  <c:formatCode>General</c:formatCode>
                  <c:ptCount val="27"/>
                  <c:pt idx="1">
                    <c:v>0.18</c:v>
                  </c:pt>
                  <c:pt idx="2">
                    <c:v>0.21</c:v>
                  </c:pt>
                  <c:pt idx="4">
                    <c:v>0.28000000000000003</c:v>
                  </c:pt>
                  <c:pt idx="8">
                    <c:v>0.38</c:v>
                  </c:pt>
                  <c:pt idx="12">
                    <c:v>0.47</c:v>
                  </c:pt>
                  <c:pt idx="16">
                    <c:v>0.56999999999999995</c:v>
                  </c:pt>
                  <c:pt idx="20">
                    <c:v>0.64</c:v>
                  </c:pt>
                  <c:pt idx="26">
                    <c:v>0.78</c:v>
                  </c:pt>
                </c:numCache>
              </c:numRef>
            </c:plus>
            <c:minus>
              <c:numRef>
                <c:f>Sheet1!$J$2:$J$28</c:f>
                <c:numCache>
                  <c:formatCode>General</c:formatCode>
                  <c:ptCount val="27"/>
                  <c:pt idx="1">
                    <c:v>0.18</c:v>
                  </c:pt>
                  <c:pt idx="2">
                    <c:v>0.21</c:v>
                  </c:pt>
                  <c:pt idx="4">
                    <c:v>0.28000000000000003</c:v>
                  </c:pt>
                  <c:pt idx="8">
                    <c:v>0.38</c:v>
                  </c:pt>
                  <c:pt idx="12">
                    <c:v>0.47</c:v>
                  </c:pt>
                  <c:pt idx="16">
                    <c:v>0.56999999999999995</c:v>
                  </c:pt>
                  <c:pt idx="20">
                    <c:v>0.64</c:v>
                  </c:pt>
                  <c:pt idx="26">
                    <c:v>0.78</c:v>
                  </c:pt>
                </c:numCache>
              </c:numRef>
            </c:minus>
            <c:spPr>
              <a:noFill/>
              <a:ln w="12700" cap="flat" cmpd="sng" algn="ctr">
                <a:solidFill>
                  <a:srgbClr val="5A5A5A"/>
                </a:solidFill>
                <a:round/>
              </a:ln>
              <a:effectLst/>
            </c:spPr>
          </c:errBars>
          <c:xVal>
            <c:numRef>
              <c:f>Sheet1!$A$2:$A$28</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xVal>
          <c:yVal>
            <c:numRef>
              <c:f>Sheet1!$C$2:$C$28</c:f>
              <c:numCache>
                <c:formatCode>General</c:formatCode>
                <c:ptCount val="27"/>
                <c:pt idx="0">
                  <c:v>0</c:v>
                </c:pt>
                <c:pt idx="1">
                  <c:v>-0.3</c:v>
                </c:pt>
                <c:pt idx="2">
                  <c:v>-0.7</c:v>
                </c:pt>
                <c:pt idx="3">
                  <c:v>#N/A</c:v>
                </c:pt>
                <c:pt idx="4">
                  <c:v>-1.4</c:v>
                </c:pt>
                <c:pt idx="5">
                  <c:v>#N/A</c:v>
                </c:pt>
                <c:pt idx="6">
                  <c:v>#N/A</c:v>
                </c:pt>
                <c:pt idx="7">
                  <c:v>#N/A</c:v>
                </c:pt>
                <c:pt idx="8">
                  <c:v>-1.9</c:v>
                </c:pt>
                <c:pt idx="9">
                  <c:v>#N/A</c:v>
                </c:pt>
                <c:pt idx="10">
                  <c:v>#N/A</c:v>
                </c:pt>
                <c:pt idx="11">
                  <c:v>#N/A</c:v>
                </c:pt>
                <c:pt idx="12">
                  <c:v>-2.1</c:v>
                </c:pt>
                <c:pt idx="13">
                  <c:v>#N/A</c:v>
                </c:pt>
                <c:pt idx="14">
                  <c:v>#N/A</c:v>
                </c:pt>
                <c:pt idx="15">
                  <c:v>#N/A</c:v>
                </c:pt>
                <c:pt idx="16">
                  <c:v>-2.6</c:v>
                </c:pt>
                <c:pt idx="17">
                  <c:v>#N/A</c:v>
                </c:pt>
                <c:pt idx="18">
                  <c:v>#N/A</c:v>
                </c:pt>
                <c:pt idx="19">
                  <c:v>#N/A</c:v>
                </c:pt>
                <c:pt idx="20">
                  <c:v>-2.2999999999999998</c:v>
                </c:pt>
                <c:pt idx="21">
                  <c:v>#N/A</c:v>
                </c:pt>
                <c:pt idx="22">
                  <c:v>#N/A</c:v>
                </c:pt>
                <c:pt idx="23">
                  <c:v>#N/A</c:v>
                </c:pt>
                <c:pt idx="24">
                  <c:v>#N/A</c:v>
                </c:pt>
                <c:pt idx="25">
                  <c:v>#N/A</c:v>
                </c:pt>
                <c:pt idx="26">
                  <c:v>-2.7</c:v>
                </c:pt>
              </c:numCache>
            </c:numRef>
          </c:yVal>
          <c:smooth val="0"/>
          <c:extLst>
            <c:ext xmlns:c16="http://schemas.microsoft.com/office/drawing/2014/chart" uri="{C3380CC4-5D6E-409C-BE32-E72D297353CC}">
              <c16:uniqueId val="{00000010-50FD-412A-BA70-067B11C17E33}"/>
            </c:ext>
          </c:extLst>
        </c:ser>
        <c:dLbls>
          <c:showLegendKey val="0"/>
          <c:showVal val="0"/>
          <c:showCatName val="0"/>
          <c:showSerName val="0"/>
          <c:showPercent val="0"/>
          <c:showBubbleSize val="0"/>
        </c:dLbls>
        <c:axId val="463883400"/>
        <c:axId val="511233008"/>
      </c:scatterChart>
      <c:valAx>
        <c:axId val="463883400"/>
        <c:scaling>
          <c:orientation val="minMax"/>
          <c:max val="26.1"/>
          <c:min val="0"/>
        </c:scaling>
        <c:delete val="1"/>
        <c:axPos val="b"/>
        <c:numFmt formatCode="General" sourceLinked="1"/>
        <c:majorTickMark val="out"/>
        <c:minorTickMark val="none"/>
        <c:tickLblPos val="low"/>
        <c:crossAx val="511233008"/>
        <c:crossesAt val="-80"/>
        <c:crossBetween val="midCat"/>
        <c:majorUnit val="1"/>
      </c:valAx>
      <c:valAx>
        <c:axId val="511233008"/>
        <c:scaling>
          <c:orientation val="minMax"/>
          <c:max val="5"/>
          <c:min val="-15"/>
        </c:scaling>
        <c:delete val="0"/>
        <c:axPos val="l"/>
        <c:majorGridlines>
          <c:spPr>
            <a:ln w="9525" cap="flat" cmpd="sng" algn="ctr">
              <a:noFill/>
              <a:round/>
            </a:ln>
            <a:effectLst/>
          </c:spPr>
        </c:majorGridlines>
        <c:numFmt formatCode="General" sourceLinked="1"/>
        <c:majorTickMark val="out"/>
        <c:minorTickMark val="none"/>
        <c:tickLblPos val="nextTo"/>
        <c:spPr>
          <a:noFill/>
          <a:ln w="12700">
            <a:solidFill>
              <a:srgbClr val="82786F">
                <a:lumMod val="75000"/>
              </a:srgbClr>
            </a:solidFill>
          </a:ln>
          <a:effectLst/>
        </c:spPr>
        <c:txPr>
          <a:bodyPr rot="-60000000" spcFirstLastPara="1" vertOverflow="ellipsis" vert="horz" wrap="square" anchor="ctr" anchorCtr="1"/>
          <a:lstStyle/>
          <a:p>
            <a:pPr>
              <a:defRPr sz="1400" b="0" i="0" u="none" strike="noStrike" kern="1200" baseline="0">
                <a:solidFill>
                  <a:schemeClr val="accent2">
                    <a:lumMod val="75000"/>
                  </a:schemeClr>
                </a:solidFill>
                <a:latin typeface="Arial" panose="020B0604020202020204" pitchFamily="34" charset="0"/>
                <a:ea typeface="+mn-ea"/>
                <a:cs typeface="+mn-cs"/>
              </a:defRPr>
            </a:pPr>
            <a:endParaRPr lang="it-IT"/>
          </a:p>
        </c:txPr>
        <c:crossAx val="463883400"/>
        <c:crossesAt val="0"/>
        <c:crossBetween val="midCat"/>
        <c:majorUnit val="5"/>
      </c:valAx>
      <c:spPr>
        <a:noFill/>
        <a:ln w="25400">
          <a:noFill/>
        </a:ln>
        <a:effectLst/>
      </c:spPr>
    </c:plotArea>
    <c:plotVisOnly val="1"/>
    <c:dispBlanksAs val="gap"/>
    <c:showDLblsOverMax val="0"/>
  </c:chart>
  <c:spPr>
    <a:noFill/>
    <a:ln>
      <a:noFill/>
    </a:ln>
    <a:effectLst/>
  </c:spPr>
  <c:txPr>
    <a:bodyPr/>
    <a:lstStyle/>
    <a:p>
      <a:pPr>
        <a:defRPr sz="1600">
          <a:solidFill>
            <a:schemeClr val="tx1"/>
          </a:solidFill>
        </a:defRPr>
      </a:pPr>
      <a:endParaRPr lang="it-IT"/>
    </a:p>
  </c:txPr>
  <c:externalData r:id="rId3">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40B73-95DD-48DE-AF5A-97CCF0E51F92}" type="datetimeFigureOut">
              <a:rPr lang="it-IT" smtClean="0"/>
              <a:t>20/10/2023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AAAB3-C67C-4676-BBD2-7BCCB155C763}" type="slidenum">
              <a:rPr lang="it-IT" smtClean="0"/>
              <a:t>‹N›</a:t>
            </a:fld>
            <a:endParaRPr lang="it-IT"/>
          </a:p>
        </p:txBody>
      </p:sp>
    </p:spTree>
    <p:extLst>
      <p:ext uri="{BB962C8B-B14F-4D97-AF65-F5344CB8AC3E}">
        <p14:creationId xmlns:p14="http://schemas.microsoft.com/office/powerpoint/2010/main" val="112990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47E549B-D5D2-454C-8A70-B8EDB074B37D}" type="slidenum">
              <a:rPr lang="it-IT" smtClean="0"/>
              <a:t>6</a:t>
            </a:fld>
            <a:endParaRPr lang="it-IT"/>
          </a:p>
        </p:txBody>
      </p:sp>
    </p:spTree>
    <p:extLst>
      <p:ext uri="{BB962C8B-B14F-4D97-AF65-F5344CB8AC3E}">
        <p14:creationId xmlns:p14="http://schemas.microsoft.com/office/powerpoint/2010/main" val="175166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a:extLst>
              <a:ext uri="{FF2B5EF4-FFF2-40B4-BE49-F238E27FC236}">
                <a16:creationId xmlns:a16="http://schemas.microsoft.com/office/drawing/2014/main" id="{27102A1E-F3AC-5DB8-25F6-0AC718AE3A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a:extLst>
              <a:ext uri="{FF2B5EF4-FFF2-40B4-BE49-F238E27FC236}">
                <a16:creationId xmlns:a16="http://schemas.microsoft.com/office/drawing/2014/main" id="{DE30DC0D-F288-6475-CD2B-68CA0E4F52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rtCGM: </a:t>
            </a:r>
            <a:r>
              <a:rPr lang="it-IT" altLang="it-IT">
                <a:solidFill>
                  <a:srgbClr val="000000"/>
                </a:solidFill>
                <a:latin typeface="Roboto" panose="02000000000000000000" pitchFamily="2" charset="0"/>
              </a:rPr>
              <a:t>Tiene traccia delle concentrazioni di glucosio nel liquido interstiziale del corpo, fornendo dati sul glucosio quasi in tempo reale. Può avvisare gli utenti se il glucosio tende all'ipoglicemia o all'iperglicemia. </a:t>
            </a:r>
          </a:p>
          <a:p>
            <a:r>
              <a:rPr lang="it-IT" altLang="it-IT">
                <a:solidFill>
                  <a:srgbClr val="000000"/>
                </a:solidFill>
                <a:latin typeface="Roboto" panose="02000000000000000000" pitchFamily="2" charset="0"/>
              </a:rPr>
              <a:t>iCGM:  Mostra le misurazioni glicemiche continue in modo retrospettivo al momento del controllo I trend possono essere visualizzati solo dopo aver scansionato fisicamente il sensore</a:t>
            </a:r>
            <a:endParaRPr lang="it-IT" altLang="it-IT"/>
          </a:p>
        </p:txBody>
      </p:sp>
      <p:sp>
        <p:nvSpPr>
          <p:cNvPr id="19460" name="Segnaposto numero diapositiva 3">
            <a:extLst>
              <a:ext uri="{FF2B5EF4-FFF2-40B4-BE49-F238E27FC236}">
                <a16:creationId xmlns:a16="http://schemas.microsoft.com/office/drawing/2014/main" id="{ED1AADF2-A74F-9E4C-8264-89977A407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4E35B58-5D2E-421F-B7ED-3AF6DBD5EB6A}" type="slidenum">
              <a:rPr lang="it-IT" altLang="it-IT" smtClean="0">
                <a:solidFill>
                  <a:srgbClr val="000000"/>
                </a:solidFill>
              </a:rPr>
              <a:pPr/>
              <a:t>27</a:t>
            </a:fld>
            <a:endParaRPr lang="it-IT" altLang="it-IT">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a:extLst>
              <a:ext uri="{FF2B5EF4-FFF2-40B4-BE49-F238E27FC236}">
                <a16:creationId xmlns:a16="http://schemas.microsoft.com/office/drawing/2014/main" id="{093EA448-FBBC-E559-E2EF-EBFE8F7B32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Segnaposto note 2">
            <a:extLst>
              <a:ext uri="{FF2B5EF4-FFF2-40B4-BE49-F238E27FC236}">
                <a16:creationId xmlns:a16="http://schemas.microsoft.com/office/drawing/2014/main" id="{55868296-A59D-0909-426A-605BB36CD4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Both rtCGM and FGM sensors collect real-time glucose readings continuously. FGM provides this information each time the user actively scans the sensor with the device reader or via an app on their smartphone, whereas rtCGM passively transmits this information without user engagement</a:t>
            </a:r>
            <a:endParaRPr lang="it-IT" altLang="en-US"/>
          </a:p>
        </p:txBody>
      </p:sp>
      <p:sp>
        <p:nvSpPr>
          <p:cNvPr id="23556" name="Segnaposto numero diapositiva 3">
            <a:extLst>
              <a:ext uri="{FF2B5EF4-FFF2-40B4-BE49-F238E27FC236}">
                <a16:creationId xmlns:a16="http://schemas.microsoft.com/office/drawing/2014/main" id="{E6533847-C0C6-ABBF-7E07-D9833C8F46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C83065A-8B48-4AB2-A9BE-B02AEDF81ABE}" type="slidenum">
              <a:rPr lang="it-IT" altLang="it-IT" smtClean="0">
                <a:solidFill>
                  <a:srgbClr val="000000"/>
                </a:solidFill>
              </a:rPr>
              <a:pPr/>
              <a:t>28</a:t>
            </a:fld>
            <a:endParaRPr lang="it-IT" altLang="it-IT">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CB203B5C-81D7-5023-AE24-25C4EAD659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A15CBF42-E2A9-B0AE-3BD5-7DE08399C5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Near field communication</a:t>
            </a:r>
          </a:p>
        </p:txBody>
      </p:sp>
      <p:sp>
        <p:nvSpPr>
          <p:cNvPr id="49156" name="Segnaposto numero diapositiva 3">
            <a:extLst>
              <a:ext uri="{FF2B5EF4-FFF2-40B4-BE49-F238E27FC236}">
                <a16:creationId xmlns:a16="http://schemas.microsoft.com/office/drawing/2014/main" id="{DC0ED1C8-99D6-9F9E-FC45-EBD84612C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7E4228-45C3-4A5F-957E-9DE024E6B99F}" type="slidenum">
              <a:rPr lang="it-IT" altLang="it-IT" smtClean="0"/>
              <a:pPr/>
              <a:t>32</a:t>
            </a:fld>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a:extLst>
              <a:ext uri="{FF2B5EF4-FFF2-40B4-BE49-F238E27FC236}">
                <a16:creationId xmlns:a16="http://schemas.microsoft.com/office/drawing/2014/main" id="{F7191D3A-183F-6D40-E7EB-0C9CBABCA9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egnaposto note 2">
            <a:extLst>
              <a:ext uri="{FF2B5EF4-FFF2-40B4-BE49-F238E27FC236}">
                <a16:creationId xmlns:a16="http://schemas.microsoft.com/office/drawing/2014/main" id="{99F16F37-8B72-8B90-B425-282B4912CC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La penna tiene memoria delle ultime 800 iniezioni quindi circa 3 mesi</a:t>
            </a:r>
          </a:p>
        </p:txBody>
      </p:sp>
      <p:sp>
        <p:nvSpPr>
          <p:cNvPr id="60420" name="Segnaposto numero diapositiva 3">
            <a:extLst>
              <a:ext uri="{FF2B5EF4-FFF2-40B4-BE49-F238E27FC236}">
                <a16:creationId xmlns:a16="http://schemas.microsoft.com/office/drawing/2014/main" id="{A31391FF-DFE3-A68E-66A7-4ACCAE93C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440EB1D-D340-4C70-9DA6-4ECD5F68A57B}" type="slidenum">
              <a:rPr lang="en-GB" altLang="it-IT" smtClean="0"/>
              <a:pPr/>
              <a:t>34</a:t>
            </a:fld>
            <a:endParaRPr lang="en-GB"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C99DC45-162E-B487-1F5A-BF2A3E9236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8D3EB5E0-0CD5-A688-70FD-D79037C66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67588" name="Slide Number Placeholder 3">
            <a:extLst>
              <a:ext uri="{FF2B5EF4-FFF2-40B4-BE49-F238E27FC236}">
                <a16:creationId xmlns:a16="http://schemas.microsoft.com/office/drawing/2014/main" id="{4630D35F-5BDE-926B-DD27-1591241D4A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AC712C2-6336-4B84-8C98-4263B2B3EBD7}" type="slidenum">
              <a:rPr lang="en-US" altLang="it-IT" smtClean="0">
                <a:solidFill>
                  <a:srgbClr val="000000"/>
                </a:solidFill>
                <a:latin typeface="Calibri" panose="020F0502020204030204" pitchFamily="34" charset="0"/>
              </a:rPr>
              <a:pPr/>
              <a:t>35</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8145398-D211-3AFF-15EB-76BF78BBA0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A2526246-2273-E19A-8D0F-0A8C420143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69636" name="Slide Number Placeholder 3">
            <a:extLst>
              <a:ext uri="{FF2B5EF4-FFF2-40B4-BE49-F238E27FC236}">
                <a16:creationId xmlns:a16="http://schemas.microsoft.com/office/drawing/2014/main" id="{86CFF797-FFD4-250C-980D-D441CAC325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2C59E72-81DC-4970-90EC-7505B861E633}" type="slidenum">
              <a:rPr lang="en-US" altLang="it-IT" smtClean="0">
                <a:solidFill>
                  <a:srgbClr val="000000"/>
                </a:solidFill>
                <a:latin typeface="Calibri" panose="020F0502020204030204" pitchFamily="34" charset="0"/>
              </a:rPr>
              <a:pPr/>
              <a:t>36</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a:extLst>
              <a:ext uri="{FF2B5EF4-FFF2-40B4-BE49-F238E27FC236}">
                <a16:creationId xmlns:a16="http://schemas.microsoft.com/office/drawing/2014/main" id="{49956D0E-2DE8-FE2F-2BC0-DF4E9BDB9B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Segnaposto note 2">
            <a:extLst>
              <a:ext uri="{FF2B5EF4-FFF2-40B4-BE49-F238E27FC236}">
                <a16:creationId xmlns:a16="http://schemas.microsoft.com/office/drawing/2014/main" id="{9DA72DD6-F908-C1BA-0D66-AC5644169A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3972" name="Segnaposto numero diapositiva 3">
            <a:extLst>
              <a:ext uri="{FF2B5EF4-FFF2-40B4-BE49-F238E27FC236}">
                <a16:creationId xmlns:a16="http://schemas.microsoft.com/office/drawing/2014/main" id="{C418B466-A3D8-1C4F-767F-F534F6B2A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305299-7D15-4D78-8C09-A186D772E54B}" type="slidenum">
              <a:rPr lang="it-IT" altLang="it-IT" smtClean="0">
                <a:cs typeface="Arial" panose="020B0604020202020204" pitchFamily="34" charset="0"/>
              </a:rPr>
              <a:pPr/>
              <a:t>37</a:t>
            </a:fld>
            <a:endParaRPr lang="it-IT" altLang="it-IT">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97FFD0F8-3192-E2F6-9BF1-4DE2D222E9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50A2818A-CBB1-6E20-72CA-79A85B3A28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IT" sz="1200"/>
              <a:t>The InPen</a:t>
            </a:r>
            <a:r>
              <a:rPr lang="sv-SE" altLang="it-IT" sz="1200" baseline="30000"/>
              <a:t>TM</a:t>
            </a:r>
            <a:r>
              <a:rPr lang="en-US" altLang="it-IT" sz="1200"/>
              <a:t> is intended for single-patient use by people with diabetes for the self-injection of a desired dose of insulin. The pen injector is compatible with 3.0 mL cartridges of insulin (U-100) and single-use detachable and disposable pen needles (not included). The pen injector allows the user to dial the desired dose from 0.5 to 30 units in one-half (1/2) unit increments.</a:t>
            </a:r>
            <a:endParaRPr lang="en-US" altLang="it-IT" sz="1200">
              <a:latin typeface="Effra"/>
            </a:endParaRPr>
          </a:p>
          <a:p>
            <a:endParaRPr lang="de-DE" altLang="it-IT"/>
          </a:p>
          <a:p>
            <a:endParaRPr lang="en-US" altLang="it-IT"/>
          </a:p>
        </p:txBody>
      </p:sp>
      <p:sp>
        <p:nvSpPr>
          <p:cNvPr id="86020" name="Slide Number Placeholder 3">
            <a:extLst>
              <a:ext uri="{FF2B5EF4-FFF2-40B4-BE49-F238E27FC236}">
                <a16:creationId xmlns:a16="http://schemas.microsoft.com/office/drawing/2014/main" id="{A266E062-5342-85A9-DF20-15CA8763D2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F9E93A4-3461-4363-A120-9EB072637977}" type="slidenum">
              <a:rPr lang="en-US" altLang="it-IT" smtClean="0"/>
              <a:pPr/>
              <a:t>38</a:t>
            </a:fld>
            <a:endParaRPr lang="en-US"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a:extLst>
              <a:ext uri="{FF2B5EF4-FFF2-40B4-BE49-F238E27FC236}">
                <a16:creationId xmlns:a16="http://schemas.microsoft.com/office/drawing/2014/main" id="{471D1E8A-E284-9F1C-316D-ABCE9411E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Segnaposto note 2">
            <a:extLst>
              <a:ext uri="{FF2B5EF4-FFF2-40B4-BE49-F238E27FC236}">
                <a16:creationId xmlns:a16="http://schemas.microsoft.com/office/drawing/2014/main" id="{4F5750B4-F137-7DC0-CD4B-F6708787F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8068" name="Segnaposto numero diapositiva 3">
            <a:extLst>
              <a:ext uri="{FF2B5EF4-FFF2-40B4-BE49-F238E27FC236}">
                <a16:creationId xmlns:a16="http://schemas.microsoft.com/office/drawing/2014/main" id="{738ACAFE-A024-EA46-1D0F-D5672AC233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31FD23A-CCD1-49E9-8592-36DECDC297B0}" type="slidenum">
              <a:rPr lang="it-IT" altLang="it-IT" smtClean="0"/>
              <a:pPr/>
              <a:t>39</a:t>
            </a:fld>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E754B7E5-851C-5D43-33E8-8B05C96053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a:extLst>
              <a:ext uri="{FF2B5EF4-FFF2-40B4-BE49-F238E27FC236}">
                <a16:creationId xmlns:a16="http://schemas.microsoft.com/office/drawing/2014/main" id="{440D5CE7-C8E0-0188-28C7-EEA638A74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2292" name="Segnaposto numero diapositiva 3">
            <a:extLst>
              <a:ext uri="{FF2B5EF4-FFF2-40B4-BE49-F238E27FC236}">
                <a16:creationId xmlns:a16="http://schemas.microsoft.com/office/drawing/2014/main" id="{9B7EDCD4-FE65-99B6-0D9B-491A28AEC9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CB0C33-E53F-48FC-9E34-62CB645FD612}" type="slidenum">
              <a:rPr lang="it-IT" altLang="it-IT" smtClean="0"/>
              <a:pPr/>
              <a:t>43</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75E8B86E-DAB1-433C-ABED-9E883F4C550E}" type="slidenum">
              <a:rPr lang="it-IT" smtClean="0"/>
              <a:t>7</a:t>
            </a:fld>
            <a:endParaRPr lang="it-IT"/>
          </a:p>
        </p:txBody>
      </p:sp>
    </p:spTree>
    <p:extLst>
      <p:ext uri="{BB962C8B-B14F-4D97-AF65-F5344CB8AC3E}">
        <p14:creationId xmlns:p14="http://schemas.microsoft.com/office/powerpoint/2010/main" val="1316146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a:extLst>
              <a:ext uri="{FF2B5EF4-FFF2-40B4-BE49-F238E27FC236}">
                <a16:creationId xmlns:a16="http://schemas.microsoft.com/office/drawing/2014/main" id="{F4C7397F-3FB4-8E49-623F-D061FB1047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Segnaposto note 2">
            <a:extLst>
              <a:ext uri="{FF2B5EF4-FFF2-40B4-BE49-F238E27FC236}">
                <a16:creationId xmlns:a16="http://schemas.microsoft.com/office/drawing/2014/main" id="{2F700595-445B-9F0A-CC89-3043D0CD93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SMART Minimed PARADIGM 512</a:t>
            </a:r>
          </a:p>
        </p:txBody>
      </p:sp>
      <p:sp>
        <p:nvSpPr>
          <p:cNvPr id="15364" name="Segnaposto numero diapositiva 3">
            <a:extLst>
              <a:ext uri="{FF2B5EF4-FFF2-40B4-BE49-F238E27FC236}">
                <a16:creationId xmlns:a16="http://schemas.microsoft.com/office/drawing/2014/main" id="{C82F322D-3448-0421-CE94-CEAE040DC0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3E21180-A803-488F-86F3-5E4244F5038F}" type="slidenum">
              <a:rPr lang="it-IT" altLang="it-IT" smtClean="0"/>
              <a:pPr/>
              <a:t>44</a:t>
            </a:fld>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a:extLst>
              <a:ext uri="{FF2B5EF4-FFF2-40B4-BE49-F238E27FC236}">
                <a16:creationId xmlns:a16="http://schemas.microsoft.com/office/drawing/2014/main" id="{129F4553-4427-9398-1E71-A3ABC81EB988}"/>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egnaposto note 2">
            <a:extLst>
              <a:ext uri="{FF2B5EF4-FFF2-40B4-BE49-F238E27FC236}">
                <a16:creationId xmlns:a16="http://schemas.microsoft.com/office/drawing/2014/main" id="{D8A84863-9776-60A3-4403-10E21AA605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8436" name="Segnaposto numero diapositiva 3">
            <a:extLst>
              <a:ext uri="{FF2B5EF4-FFF2-40B4-BE49-F238E27FC236}">
                <a16:creationId xmlns:a16="http://schemas.microsoft.com/office/drawing/2014/main" id="{CEB5B100-5FDE-3988-E174-97994BCF42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1828800" indent="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286000" indent="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2743200" indent="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200400" indent="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fld id="{927BFE6E-0AD0-490B-84E6-6DF1F118881E}" type="slidenum">
              <a:rPr lang="it-IT" altLang="it-IT" smtClean="0">
                <a:solidFill>
                  <a:srgbClr val="000000"/>
                </a:solidFill>
                <a:latin typeface="Times New Roman" panose="02020603050405020304" pitchFamily="18" charset="0"/>
                <a:ea typeface="Microsoft YaHei" panose="020B0503020204020204" pitchFamily="34" charset="-122"/>
              </a:rPr>
              <a:pPr/>
              <a:t>46</a:t>
            </a:fld>
            <a:endParaRPr lang="it-IT" altLang="it-IT">
              <a:solidFill>
                <a:srgbClr val="000000"/>
              </a:solidFill>
              <a:latin typeface="Times New Roman" panose="02020603050405020304" pitchFamily="18" charset="0"/>
              <a:ea typeface="Microsoft YaHei"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47E549B-D5D2-454C-8A70-B8EDB074B37D}" type="slidenum">
              <a:rPr lang="it-IT" smtClean="0"/>
              <a:t>10</a:t>
            </a:fld>
            <a:endParaRPr lang="it-IT"/>
          </a:p>
        </p:txBody>
      </p:sp>
    </p:spTree>
    <p:extLst>
      <p:ext uri="{BB962C8B-B14F-4D97-AF65-F5344CB8AC3E}">
        <p14:creationId xmlns:p14="http://schemas.microsoft.com/office/powerpoint/2010/main" val="420765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0782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8054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xfrm>
            <a:off x="385763" y="693738"/>
            <a:ext cx="6088062" cy="3425825"/>
          </a:xfrm>
          <a:noFill/>
          <a:ln>
            <a:solidFill>
              <a:srgbClr val="000000"/>
            </a:solidFill>
            <a:miter lim="800000"/>
            <a:headEnd/>
            <a:tailEnd/>
          </a:ln>
        </p:spPr>
      </p:sp>
      <p:sp>
        <p:nvSpPr>
          <p:cNvPr id="91139" name="Notes Placeholder 2"/>
          <p:cNvSpPr>
            <a:spLocks noGrp="1"/>
          </p:cNvSpPr>
          <p:nvPr>
            <p:ph type="body" idx="1"/>
          </p:nvPr>
        </p:nvSpPr>
        <p:spPr>
          <a:xfrm>
            <a:off x="377754" y="4353253"/>
            <a:ext cx="6100917" cy="4114221"/>
          </a:xfrm>
          <a:ln/>
        </p:spPr>
        <p:txBody>
          <a:bodyPr/>
          <a:lstStyle/>
          <a:p>
            <a:pPr>
              <a:defRPr/>
            </a:pPr>
            <a:endParaRPr lang="en-US" sz="1200" dirty="0">
              <a:solidFill>
                <a:srgbClr val="000000"/>
              </a:solidFill>
              <a:latin typeface="Arial" panose="020B0604020202020204" pitchFamily="34" charset="0"/>
              <a:cs typeface="Arial" panose="020B0604020202020204" pitchFamily="34" charset="0"/>
            </a:endParaRPr>
          </a:p>
          <a:p>
            <a:pPr marL="115503" indent="-115503">
              <a:defRPr/>
            </a:pPr>
            <a:endParaRPr lang="en-US" sz="12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3883410" y="8684773"/>
            <a:ext cx="2973011" cy="457779"/>
          </a:xfrm>
        </p:spPr>
        <p:txBody>
          <a:bodyPr lIns="89699" tIns="44849" rIns="89699" bIns="44849"/>
          <a:lstStyle>
            <a:lvl1pPr algn="r">
              <a:defRPr sz="13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97308F-6E3F-4B35-84EF-1F55FBC8D2D8}" type="slidenum">
              <a:rPr kumimoji="0" lang="en-GB"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998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27CDE4C2-90FA-4178-A844-03B94477332B}" type="slidenum">
              <a:rPr lang="it-IT" smtClean="0"/>
              <a:t>15</a:t>
            </a:fld>
            <a:endParaRPr lang="it-IT"/>
          </a:p>
        </p:txBody>
      </p:sp>
    </p:spTree>
    <p:extLst>
      <p:ext uri="{BB962C8B-B14F-4D97-AF65-F5344CB8AC3E}">
        <p14:creationId xmlns:p14="http://schemas.microsoft.com/office/powerpoint/2010/main" val="451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GIP peptide </a:t>
            </a:r>
            <a:r>
              <a:rPr lang="it-IT" dirty="0" err="1"/>
              <a:t>insulinotropico</a:t>
            </a:r>
            <a:r>
              <a:rPr lang="it-IT" dirty="0"/>
              <a:t> glucosio dipendente –stimola il rilascio di insulina</a:t>
            </a:r>
          </a:p>
          <a:p>
            <a:r>
              <a:rPr lang="it-IT" dirty="0"/>
              <a:t>Glp1—peptide 1 glucagone simile</a:t>
            </a:r>
          </a:p>
          <a:p>
            <a:r>
              <a:rPr lang="it-IT" dirty="0"/>
              <a:t>Gip e glp1—prodotti </a:t>
            </a:r>
            <a:r>
              <a:rPr lang="it-IT" dirty="0" err="1"/>
              <a:t>int</a:t>
            </a:r>
            <a:r>
              <a:rPr lang="it-IT" dirty="0"/>
              <a:t> tenue e crasso</a:t>
            </a:r>
          </a:p>
        </p:txBody>
      </p:sp>
      <p:sp>
        <p:nvSpPr>
          <p:cNvPr id="4" name="Segnaposto numero diapositiva 3"/>
          <p:cNvSpPr>
            <a:spLocks noGrp="1"/>
          </p:cNvSpPr>
          <p:nvPr>
            <p:ph type="sldNum" sz="quarter" idx="5"/>
          </p:nvPr>
        </p:nvSpPr>
        <p:spPr/>
        <p:txBody>
          <a:bodyPr/>
          <a:lstStyle/>
          <a:p>
            <a:fld id="{3F2AAAB3-C67C-4676-BBD2-7BCCB155C763}" type="slidenum">
              <a:rPr lang="it-IT" smtClean="0"/>
              <a:t>19</a:t>
            </a:fld>
            <a:endParaRPr lang="it-IT"/>
          </a:p>
        </p:txBody>
      </p:sp>
    </p:spTree>
    <p:extLst>
      <p:ext uri="{BB962C8B-B14F-4D97-AF65-F5344CB8AC3E}">
        <p14:creationId xmlns:p14="http://schemas.microsoft.com/office/powerpoint/2010/main" val="145645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MyriadPro-Regular"/>
              </a:rPr>
              <a:t>Despite the robust efficacy profile of the GLP-1 RA class, there are patients treated with these agents who would benefit from additional glycemic and/or body weight control.</a:t>
            </a:r>
          </a:p>
          <a:p>
            <a:pPr algn="l"/>
            <a:r>
              <a:rPr lang="en-US" sz="1800" b="0" i="0" u="none" strike="noStrike" baseline="0">
                <a:latin typeface="MyriadPro-Regular"/>
              </a:rPr>
              <a:t>The mechanism of action by which a </a:t>
            </a:r>
            <a:r>
              <a:rPr lang="en-GB" sz="6600"/>
              <a:t>dual GIP/GLP-1 receptor agonist</a:t>
            </a:r>
            <a:r>
              <a:rPr lang="en-US" sz="1800" b="0" i="0" u="none" strike="noStrike" baseline="0">
                <a:latin typeface="MyriadPro-Regular"/>
              </a:rPr>
              <a:t> improves glycemic and weight control in T2D has not been fully elucidated. The contribution of GLP-1 R agonism to these favorable PD effects is well established. As with selective GLP-1 RAs, these include enhancement of glucose-stimulated insulin secretion from the pancreatic beta-cell (incretin effect), reduction of glucagon secretion from the pancreatic alpha-cell, and reduced nutrient intake via central effects, promoting weight </a:t>
            </a:r>
            <a:r>
              <a:rPr lang="it-IT" sz="1800" b="0" i="0" u="none" strike="noStrike" baseline="0">
                <a:latin typeface="MyriadPro-Regular"/>
              </a:rPr>
              <a:t>loss. </a:t>
            </a:r>
            <a:r>
              <a:rPr lang="en-US" sz="1800" b="0" i="0" u="none" strike="noStrike" baseline="0">
                <a:latin typeface="MyriadPro-Regular"/>
              </a:rPr>
              <a:t>The role of GIPR agonism is less clear and continues to be an area of active investigation.</a:t>
            </a:r>
          </a:p>
          <a:p>
            <a:pPr algn="l"/>
            <a:endParaRPr lang="en-US" sz="1800" b="0" i="0" u="none" strike="noStrike" baseline="0">
              <a:latin typeface="MyriadPro-Regular"/>
            </a:endParaRPr>
          </a:p>
          <a:p>
            <a:pPr algn="l"/>
            <a:r>
              <a:rPr lang="it-IT" sz="1800" b="0" i="0" u="none" strike="noStrike" baseline="0">
                <a:latin typeface="AdvOT8e81dcaa"/>
              </a:rPr>
              <a:t>GIP is a 42 </a:t>
            </a:r>
            <a:r>
              <a:rPr lang="en-US" sz="1800" b="0" i="0" u="none" strike="noStrike" baseline="0">
                <a:latin typeface="AdvOT8e81dcaa"/>
              </a:rPr>
              <a:t>amino acid peptide that is produced within and released from intestinal K cells that are located primarily in the proximal small bowel. Similar to GLP1, GIP is secreted in response to nutrient ingestion and enhances meal-stimulated insulin secretion in a glucose-dependent manner by activating its cognate GIP receptor (GIPR) in pancreatic beta cells (Baggio Molecular Metabolism 2020).</a:t>
            </a:r>
            <a:endParaRPr lang="en-US" sz="1800" b="0" i="0" u="none" strike="noStrike" baseline="0">
              <a:latin typeface="MyriadPro-Regular"/>
            </a:endParaRPr>
          </a:p>
          <a:p>
            <a:pPr algn="l"/>
            <a:endParaRPr lang="en-US" sz="1800" b="0" i="0" u="none" strike="noStrike" baseline="0">
              <a:solidFill>
                <a:srgbClr val="800000"/>
              </a:solidFill>
              <a:latin typeface="AdvTT5d017813"/>
            </a:endParaRPr>
          </a:p>
          <a:p>
            <a:pPr algn="l"/>
            <a:r>
              <a:rPr lang="en-US" sz="1800" b="0" i="0" u="none" strike="noStrike" baseline="0">
                <a:solidFill>
                  <a:srgbClr val="800000"/>
                </a:solidFill>
                <a:latin typeface="AdvTT5d017813"/>
              </a:rPr>
              <a:t>The Dual GIP/GLP-1 Hypothesis </a:t>
            </a:r>
          </a:p>
          <a:p>
            <a:pPr algn="l"/>
            <a:r>
              <a:rPr lang="en-US" sz="1800" b="0" i="0" u="none" strike="noStrike" baseline="0">
                <a:solidFill>
                  <a:srgbClr val="000000"/>
                </a:solidFill>
                <a:latin typeface="AdvTT1895a33e"/>
              </a:rPr>
              <a:t>Activating both the GIP and GLP-1 receptors is especially attractive in the treatment of T2DM because the combined mechanisms may enhance insulin secretion, decrease energy consumption, and both directly and indirectly improve insulin sensitivity. The approach is feasible because improved glycemia restores sensitivity to GIP, and peptide engineering enables the design of hybrid ligands that exhibit dual agonism. Strong effects of dual agonism are predicted for insulin secretion because both receptors are found in pancreatic </a:t>
            </a:r>
            <a:r>
              <a:rPr lang="en-US" sz="1800" b="0" i="0" u="none" strike="noStrike" baseline="0">
                <a:solidFill>
                  <a:srgbClr val="000000"/>
                </a:solidFill>
                <a:latin typeface="AdvTT1895a33e+03"/>
              </a:rPr>
              <a:t>β </a:t>
            </a:r>
            <a:r>
              <a:rPr lang="en-US" sz="1800" b="0" i="0" u="none" strike="noStrike" baseline="0">
                <a:solidFill>
                  <a:srgbClr val="000000"/>
                </a:solidFill>
                <a:latin typeface="AdvTT1895a33e"/>
              </a:rPr>
              <a:t>cells; however, the CNS shows both overlapping and differential receptor distributions in various metabolic centers, and adipocytes only express GIPR. Activation of GIPR in the brain and</a:t>
            </a:r>
            <a:r>
              <a:rPr lang="it-IT" sz="1800" b="0" i="0" u="none" strike="noStrike" baseline="0">
                <a:latin typeface="AdvTTe0754e31.B"/>
              </a:rPr>
              <a:t>white adipose tissue</a:t>
            </a:r>
            <a:r>
              <a:rPr lang="en-US" sz="1800" b="0" i="0" u="none" strike="noStrike" baseline="0">
                <a:solidFill>
                  <a:srgbClr val="000000"/>
                </a:solidFill>
                <a:latin typeface="AdvTT1895a33e"/>
              </a:rPr>
              <a:t> (WAT) could be uniquely complementary to GLP-1R signaling. If GIP expands the tolerance window of GLP1 RAs, and GIP improves WAT function and lipid handling, dual incretin agonists may advance therapeutic outcomes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a:t>
            </a:r>
          </a:p>
          <a:p>
            <a:pPr algn="l"/>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With respect to the incretin effect, at least partial restoration of beta-cell responsiveness to GIP has been demonstrated with the lowering of glucose concentrations into the normal or near-normal range. Given this, it has been postulated that improvement in glycemic control, initially with GLP-1-related activity, may restore beta-cell responsiveness to GIP by, in a sense, ‘priming’ the beta-cell for the additional favorable effects of GIPR agonism.</a:t>
            </a:r>
          </a:p>
          <a:p>
            <a:pPr algn="l"/>
            <a:endParaRPr lang="en-US" sz="1800" b="0" i="0" u="none" strike="noStrike" baseline="0">
              <a:solidFill>
                <a:srgbClr val="000000"/>
              </a:solidFill>
              <a:latin typeface="AdvTT1895a33e"/>
            </a:endParaRPr>
          </a:p>
          <a:p>
            <a:pPr algn="l"/>
            <a:r>
              <a:rPr lang="en-US" sz="1800" b="0" i="0" u="none" strike="noStrike" baseline="0">
                <a:solidFill>
                  <a:srgbClr val="800000"/>
                </a:solidFill>
                <a:latin typeface="AdvTT5d017813"/>
              </a:rPr>
              <a:t>GIP Enhances the Lipid-Buffering Capacity of WAT</a:t>
            </a:r>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Additionally, it has been postulated that the effects of GIP on adipose tissue may play an important role in the p</a:t>
            </a:r>
            <a:r>
              <a:rPr lang="it-IT" sz="1800" b="0" i="0" u="none" strike="noStrike" baseline="0">
                <a:latin typeface="MyriadPro-Regular"/>
              </a:rPr>
              <a:t>harmacodynamic</a:t>
            </a:r>
            <a:r>
              <a:rPr lang="en-US" sz="1800" b="0" i="0" u="none" strike="noStrike" baseline="0">
                <a:solidFill>
                  <a:srgbClr val="000000"/>
                </a:solidFill>
                <a:latin typeface="AdvTT1895a33e"/>
              </a:rPr>
              <a:t> effects of the dual GIP/GLP-1 RAs. The GIPR, unlike the GLP-1 R, is highly expressed in adipose tissue and plays an important physiologic role in acutely clearing dietary triglycerides and in overall adipocyte health. A recent review by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et al. elegantly outlines the role GIP plays in promoting normal adipocyte lipid storage and release, and helping prevent the deleterious consequences of dysfunctional adipocytes (common in T2D), including ectopic fat accumulation (liver, skeletal muscle, pancreas) and impaired secretion of insulin-sensitizing adipokines such as adiponectin (Frias Expert Review of Endocrinology and Metabolism 2020;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 </a:t>
            </a:r>
          </a:p>
          <a:p>
            <a:pPr algn="l"/>
            <a:r>
              <a:rPr lang="en-US" sz="1800" b="0" i="0" u="none" strike="noStrike" baseline="0">
                <a:solidFill>
                  <a:srgbClr val="000000"/>
                </a:solidFill>
                <a:latin typeface="AdvTT1895a33e"/>
              </a:rPr>
              <a:t>Indeed, GIPR agonism is hypothesized to enhance the ability of adipocytes to acutely clear dietary triglyceride (TAG), as well as improve the long-term storage of lipids through facilitating the healthy expansion of </a:t>
            </a:r>
            <a:r>
              <a:rPr lang="it-IT" sz="1800" b="0" i="0" u="none" strike="noStrike" baseline="0">
                <a:solidFill>
                  <a:srgbClr val="000000"/>
                </a:solidFill>
                <a:latin typeface="AdvTTe0754e31.B"/>
              </a:rPr>
              <a:t>WAT</a:t>
            </a:r>
            <a:r>
              <a:rPr lang="en-US" sz="1800" b="0" i="0" u="none" strike="noStrike" baseline="0">
                <a:solidFill>
                  <a:srgbClr val="000000"/>
                </a:solidFill>
                <a:latin typeface="AdvTT1895a33e"/>
              </a:rPr>
              <a:t>. Expanding WAT to store calories reduces lipid ‘spillover’ and ectopic fat accumulation in tissues such as liver, skeletal muscle, heart, and pancreas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 In humans under experimental conditions simulating the postprandial period, GIP increases WAT blood flow, lowers FFAs, and stimulates glucose uptake and TAG storage in WAT. Importantly, GIP infusion can drive TAG storage in WAT and reduce circulating FFAs in T2DM patients, although there is evidence that the lipogenic effect of GIP on WAT blood flow and TAG deposition is attenuated in T2DM, an effect possibly linked to reduced GIPR expression in WAT. However, in follow-up experiments, the ability of GIP to </a:t>
            </a:r>
            <a:r>
              <a:rPr lang="en-US" sz="1800" b="0" i="0" u="none" strike="noStrike" baseline="0" err="1">
                <a:solidFill>
                  <a:srgbClr val="000000"/>
                </a:solidFill>
                <a:latin typeface="AdvTT1895a33e"/>
              </a:rPr>
              <a:t>increaseWAT</a:t>
            </a:r>
            <a:r>
              <a:rPr lang="en-US" sz="1800" b="0" i="0" u="none" strike="noStrike" baseline="0">
                <a:solidFill>
                  <a:srgbClr val="000000"/>
                </a:solidFill>
                <a:latin typeface="AdvTT1895a33e"/>
              </a:rPr>
              <a:t> perfusion and TAG storage was rescued by weight loss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 GIP promotes TAG storage following food intake by directly activating GIPR on adipocytes, indirectly through the lipogenic actions of insulin, or through the combination of the two. The GIPR is expressed in both visceral and subcutaneous WAT. </a:t>
            </a:r>
            <a:r>
              <a:rPr lang="en-US" sz="1800" b="0" i="0" u="none" strike="noStrike" baseline="0">
                <a:latin typeface="AdvTT1895a33e"/>
              </a:rPr>
              <a:t>GIP may also improve energy storage by facilitating WAT expansion (</a:t>
            </a:r>
            <a:r>
              <a:rPr lang="en-US" sz="1800" b="0" i="0" u="none" strike="noStrike" baseline="0" err="1">
                <a:latin typeface="AdvTT1895a33e"/>
              </a:rPr>
              <a:t>Samms</a:t>
            </a:r>
            <a:r>
              <a:rPr lang="en-US" sz="1800" b="0" i="0" u="none" strike="noStrike" baseline="0">
                <a:latin typeface="AdvTT1895a33e"/>
              </a:rPr>
              <a:t> 2020)</a:t>
            </a:r>
            <a:endParaRPr lang="en-US" sz="1800" b="0" i="0" u="none" strike="noStrike" baseline="0">
              <a:solidFill>
                <a:srgbClr val="000000"/>
              </a:solidFill>
              <a:latin typeface="AdvTT1895a33e"/>
            </a:endParaRPr>
          </a:p>
          <a:p>
            <a:pPr algn="l"/>
            <a:endParaRPr lang="en-US" sz="1800" b="0" i="0" u="none" strike="noStrike" baseline="0">
              <a:solidFill>
                <a:srgbClr val="000000"/>
              </a:solidFill>
              <a:latin typeface="AdvTT1895a33e"/>
            </a:endParaRPr>
          </a:p>
          <a:p>
            <a:pPr algn="l"/>
            <a:r>
              <a:rPr lang="en-US" sz="1800" b="0" i="0" u="none" strike="noStrike" baseline="0">
                <a:solidFill>
                  <a:srgbClr val="800000"/>
                </a:solidFill>
                <a:latin typeface="AdvTT5d017813"/>
              </a:rPr>
              <a:t>GIP Can Act in the CNS to Lower Food Intake and Reduce Body Weight</a:t>
            </a:r>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Several lines of evidence support a central mode of action for GIP. The GIPR is widely expressed within the CNS and is found in areas implicated in regulating energy balance. Although the data are limited, GIP appears to be capable of crossing the blood–brain barrier to access sites of action. For metabolic disease, experiments show that GIPR agonism can drive weight loss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a:t>
            </a:r>
          </a:p>
          <a:p>
            <a:pPr algn="l"/>
            <a:r>
              <a:rPr lang="en-US" sz="1800" b="0" i="0" u="none" strike="noStrike" baseline="0">
                <a:solidFill>
                  <a:srgbClr val="000000"/>
                </a:solidFill>
                <a:latin typeface="AdvTT1895a33e"/>
              </a:rPr>
              <a:t>More recent preclinical studies have demonstrated that the central genetic activation of GIPR + neurons in the hypothalamus may also reduce food intake and promote weight loss, findings consistent with the peripheral administration of long-acting degradation-resistant GIPR agonists in mice with diet-induced obesity (</a:t>
            </a:r>
            <a:r>
              <a:rPr lang="en-US" sz="1800" b="0" i="0" u="none" strike="noStrike" baseline="0">
                <a:latin typeface="AdvOT8e81dcaa"/>
              </a:rPr>
              <a:t>Baggio Molecular Metabolism 2020).</a:t>
            </a:r>
          </a:p>
          <a:p>
            <a:pPr algn="l"/>
            <a:r>
              <a:rPr lang="en-US" sz="1800" b="0" i="0" u="none" strike="noStrike" baseline="0">
                <a:solidFill>
                  <a:srgbClr val="000000"/>
                </a:solidFill>
                <a:latin typeface="AdvTT1895a33e"/>
              </a:rPr>
              <a:t>A key </a:t>
            </a:r>
            <a:r>
              <a:rPr lang="en-US" sz="1800" b="0" i="0" u="none" strike="noStrike" baseline="0">
                <a:solidFill>
                  <a:srgbClr val="000000"/>
                </a:solidFill>
                <a:latin typeface="AdvTT1895a33e+fb"/>
              </a:rPr>
              <a:t>fi</a:t>
            </a:r>
            <a:r>
              <a:rPr lang="en-US" sz="1800" b="0" i="0" u="none" strike="noStrike" baseline="0">
                <a:solidFill>
                  <a:srgbClr val="000000"/>
                </a:solidFill>
                <a:latin typeface="AdvTT1895a33e"/>
              </a:rPr>
              <a:t>nding of this work is that, within the hypothalamus, GIPR is expressed by cells lacking GLP-1R but also in cells where GLP-1R is found (in mice and humans). Therefore, GIP/GLP-1 synergism may occur by activating each receptor on separate cells (classical signaling pathways), on the same cell (generating a unique signal), or the downstream integration of both. Other studies indicate that GIP and GLP-1 activate distinct neurons when inhibiting food intake. Notably, GIPR is expressed in non-neuronal cells of the </a:t>
            </a:r>
            <a:r>
              <a:rPr lang="en-US" sz="1800" b="0" i="0" u="none" strike="noStrike" baseline="0" err="1">
                <a:solidFill>
                  <a:srgbClr val="000000"/>
                </a:solidFill>
                <a:latin typeface="AdvTT1895a33e"/>
              </a:rPr>
              <a:t>mediobasal</a:t>
            </a:r>
            <a:r>
              <a:rPr lang="en-US" sz="1800" b="0" i="0" u="none" strike="noStrike" baseline="0">
                <a:solidFill>
                  <a:srgbClr val="000000"/>
                </a:solidFill>
                <a:latin typeface="AdvTT1895a33e"/>
              </a:rPr>
              <a:t> hypothalamus.. This raises the possibility that GIP may enhance GLP-1 function by increasing its access to </a:t>
            </a:r>
            <a:r>
              <a:rPr lang="en-US" sz="1800" b="0" i="0" u="none" strike="noStrike" baseline="0">
                <a:solidFill>
                  <a:srgbClr val="000000"/>
                </a:solidFill>
                <a:latin typeface="AdvTTe0754e31.B"/>
              </a:rPr>
              <a:t>anorexigenic </a:t>
            </a:r>
            <a:r>
              <a:rPr lang="en-US" sz="1800" b="0" i="0" u="none" strike="noStrike" baseline="0">
                <a:solidFill>
                  <a:srgbClr val="000000"/>
                </a:solidFill>
                <a:latin typeface="AdvTT1895a33e"/>
              </a:rPr>
              <a:t>neuronal populations within the </a:t>
            </a:r>
            <a:r>
              <a:rPr lang="en-US" sz="1800" b="0" i="0" u="none" strike="noStrike" baseline="0" err="1">
                <a:solidFill>
                  <a:srgbClr val="000000"/>
                </a:solidFill>
                <a:latin typeface="AdvTT1895a33e"/>
              </a:rPr>
              <a:t>mediobasal</a:t>
            </a:r>
            <a:r>
              <a:rPr lang="en-US" sz="1800" b="0" i="0" u="none" strike="noStrike" baseline="0">
                <a:solidFill>
                  <a:srgbClr val="000000"/>
                </a:solidFill>
                <a:latin typeface="AdvTT1895a33e"/>
              </a:rPr>
              <a:t> hypothalamus. </a:t>
            </a:r>
            <a:r>
              <a:rPr lang="en-US" sz="1800" b="0" i="0" u="none" strike="noStrike" baseline="0">
                <a:latin typeface="AdvTT1895a33e"/>
              </a:rPr>
              <a:t>Further, other studies show that central and peripheral administration of GIPR agonists lowers body weight by reducing caloric </a:t>
            </a:r>
            <a:r>
              <a:rPr lang="it-IT" sz="1800" b="0" i="0" u="none" strike="noStrike" baseline="0">
                <a:latin typeface="AdvTT1895a33e"/>
              </a:rPr>
              <a:t>intake</a:t>
            </a:r>
            <a:r>
              <a:rPr lang="en-US" sz="1800" b="0" i="0" u="none" strike="noStrike" baseline="0">
                <a:solidFill>
                  <a:srgbClr val="000000"/>
                </a:solidFill>
                <a:latin typeface="AdvTT1895a33e"/>
              </a:rPr>
              <a:t>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 </a:t>
            </a:r>
          </a:p>
          <a:p>
            <a:pPr algn="l"/>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With respect to glucagon, it is well established that the GLP-1 receptor agonism reduces glucagon concentrations. Short-term studies assessing acute GIP infusions in patients with T2D have demonstrated increased glucagon concentrations, including, as mentioned above, patients with well-controlled diabetes on chronic GLP-1 RA therapy. Clinical studies assessing short term co-infusion of GLP-1 and GIP RAs or administration of an unimolecular dual GLP-1/GIP RAs in patients with T2D have generally demonstrated a neutral effect on glucagon concentrations, with the </a:t>
            </a:r>
            <a:r>
              <a:rPr lang="en-US" sz="1800" b="0" i="0" u="none" strike="noStrike" baseline="0" err="1">
                <a:solidFill>
                  <a:srgbClr val="000000"/>
                </a:solidFill>
                <a:latin typeface="AdvTT1895a33e"/>
              </a:rPr>
              <a:t>glucagonotropic</a:t>
            </a:r>
            <a:r>
              <a:rPr lang="en-US" sz="1800" b="0" i="0" u="none" strike="noStrike" baseline="0">
                <a:solidFill>
                  <a:srgbClr val="000000"/>
                </a:solidFill>
                <a:latin typeface="AdvTT1895a33e"/>
              </a:rPr>
              <a:t> effect of GIPR agonism being ‘nullified’ by the </a:t>
            </a:r>
            <a:r>
              <a:rPr lang="en-US" sz="1800" b="0" i="0" u="none" strike="noStrike" baseline="0" err="1">
                <a:solidFill>
                  <a:srgbClr val="000000"/>
                </a:solidFill>
                <a:latin typeface="AdvTT1895a33e"/>
              </a:rPr>
              <a:t>glucagonostatic</a:t>
            </a:r>
            <a:r>
              <a:rPr lang="en-US" sz="1800" b="0" i="0" u="none" strike="noStrike" baseline="0">
                <a:solidFill>
                  <a:srgbClr val="000000"/>
                </a:solidFill>
                <a:latin typeface="AdvTT1895a33e"/>
              </a:rPr>
              <a:t> effect of the GLP-1 RA. Interestingly, fasting glucagon concentrations were reduced to a greater extent after 26 weeks of </a:t>
            </a:r>
            <a:r>
              <a:rPr lang="en-US" sz="1800" b="0" i="0" u="none" strike="noStrike" baseline="0" err="1">
                <a:solidFill>
                  <a:srgbClr val="000000"/>
                </a:solidFill>
                <a:latin typeface="AdvTT1895a33e"/>
              </a:rPr>
              <a:t>tirzepatide</a:t>
            </a:r>
            <a:r>
              <a:rPr lang="en-US" sz="1800" b="0" i="0" u="none" strike="noStrike" baseline="0">
                <a:solidFill>
                  <a:srgbClr val="000000"/>
                </a:solidFill>
                <a:latin typeface="AdvTT1895a33e"/>
              </a:rPr>
              <a:t> therapy compared with the selective GLP-1 RA dulaglutide in the 26-week Phase 2 clinical trial (Frias Review 2020).</a:t>
            </a:r>
          </a:p>
          <a:p>
            <a:pPr algn="l"/>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A factor affecting the tolerability of GLP-1RA treatment is the occurrence of drug-related nausea. Interestingly, GIPR agonism attenuates the aversive and emetic responses characteristic of the gut peptide PYY and the oncology drug cisplatin, respectively. This suggests a novel hypothesis where GIP may enhance GLP1R-mediated weight loss by increasing tolerance, thereby expanding the therapeutic index. Together, current evidence suggests that GIP has the potential to drive weight loss by directly targeting its receptor in the CNS to inhibit caloric intake, by enhancing the anorectic action of GLP-1, or by reducing drug-induced nausea to expand GLP-1RA efficacy, or combinations thereof (</a:t>
            </a:r>
            <a:r>
              <a:rPr lang="en-US" sz="1800" b="0" i="0" u="none" strike="noStrike" baseline="0" err="1">
                <a:solidFill>
                  <a:srgbClr val="000000"/>
                </a:solidFill>
                <a:latin typeface="AdvTT1895a33e"/>
              </a:rPr>
              <a:t>Samms</a:t>
            </a:r>
            <a:r>
              <a:rPr lang="en-US" sz="1800" b="0" i="0" u="none" strike="noStrike" baseline="0">
                <a:solidFill>
                  <a:srgbClr val="000000"/>
                </a:solidFill>
                <a:latin typeface="AdvTT1895a33e"/>
              </a:rPr>
              <a:t> 2020).</a:t>
            </a:r>
          </a:p>
          <a:p>
            <a:pPr algn="l"/>
            <a:endParaRPr lang="en-US" sz="1800" b="0" i="0" u="none" strike="noStrike" baseline="0">
              <a:solidFill>
                <a:srgbClr val="000000"/>
              </a:solidFill>
              <a:latin typeface="AdvTT1895a33e"/>
            </a:endParaRPr>
          </a:p>
          <a:p>
            <a:pPr algn="l"/>
            <a:endParaRPr lang="en-US" sz="1800" b="0" i="0" u="none" strike="noStrike" baseline="0">
              <a:solidFill>
                <a:srgbClr val="000000"/>
              </a:solidFill>
              <a:latin typeface="AdvTT1895a33e"/>
            </a:endParaRPr>
          </a:p>
          <a:p>
            <a:pPr algn="l"/>
            <a:endParaRPr lang="en-US" sz="1800" b="0" i="0" u="none" strike="noStrike" baseline="0">
              <a:solidFill>
                <a:srgbClr val="000000"/>
              </a:solidFill>
              <a:latin typeface="AdvTT1895a33e"/>
            </a:endParaRPr>
          </a:p>
          <a:p>
            <a:pPr algn="l"/>
            <a:r>
              <a:rPr lang="en-US" sz="1800" b="0" i="0" u="none" strike="noStrike" baseline="0">
                <a:solidFill>
                  <a:srgbClr val="000000"/>
                </a:solidFill>
                <a:latin typeface="AdvTT1895a33e"/>
              </a:rPr>
              <a:t>The primary physiological role of WAT is to function as a daily buffer of circulating lipids [22], releasing free fatty acids (FFAs) in the fasted state and storing dietary lipid in the fed state (Box 1). In T2DM, the lipid-buffering capacity of WAT is dysregulated because storage capacity is exceeded and is accompanied by reduced insulin-mediated suppression of FFA release, lowered adipose tissue perfusion (blood flow), and impaired recruitment of lipoprotein lipase (LPL)</a:t>
            </a:r>
          </a:p>
          <a:p>
            <a:pPr algn="l"/>
            <a:endParaRPr lang="en-US"/>
          </a:p>
        </p:txBody>
      </p:sp>
      <p:sp>
        <p:nvSpPr>
          <p:cNvPr id="4" name="Date Placeholder 3"/>
          <p:cNvSpPr>
            <a:spLocks noGrp="1"/>
          </p:cNvSpPr>
          <p:nvPr>
            <p:ph type="dt" idx="1"/>
          </p:nvPr>
        </p:nvSpPr>
        <p:spPr/>
        <p:txBody>
          <a:bodyPr/>
          <a:lstStyle/>
          <a:p>
            <a:fld id="{D030210B-B7C9-4DA9-AD0C-A991F43AA539}" type="datetime1">
              <a:rPr lang="en-US" smtClean="0"/>
              <a:t>10/20/2023</a:t>
            </a:fld>
            <a:endParaRPr lang="en-US"/>
          </a:p>
        </p:txBody>
      </p:sp>
      <p:sp>
        <p:nvSpPr>
          <p:cNvPr id="5" name="Slide Number Placeholder 4"/>
          <p:cNvSpPr>
            <a:spLocks noGrp="1"/>
          </p:cNvSpPr>
          <p:nvPr>
            <p:ph type="sldNum" sz="quarter" idx="5"/>
          </p:nvPr>
        </p:nvSpPr>
        <p:spPr/>
        <p:txBody>
          <a:bodyPr/>
          <a:lstStyle/>
          <a:p>
            <a:fld id="{F145A613-7C39-204D-9E84-E8628D5964A3}" type="slidenum">
              <a:rPr lang="en-US" smtClean="0"/>
              <a:pPr/>
              <a:t>20</a:t>
            </a:fld>
            <a:endParaRPr lang="en-US"/>
          </a:p>
        </p:txBody>
      </p:sp>
    </p:spTree>
    <p:extLst>
      <p:ext uri="{BB962C8B-B14F-4D97-AF65-F5344CB8AC3E}">
        <p14:creationId xmlns:p14="http://schemas.microsoft.com/office/powerpoint/2010/main" val="97043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ABE5F3-9926-BFBE-6E22-75B68F5C0F9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8E55A97A-FE50-94C8-A2DC-099362D49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B028B503-6468-921A-335F-DBA58F4073AF}"/>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E1511CF1-694F-77C7-6C44-03F778C0289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764ECE6-C8C3-A83F-D11D-CFECA5FACF09}"/>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421094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E67000-4883-D59B-2B4B-5D45D7CD07D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3F7D905C-1774-3672-3699-EB78C0641B8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B3295ED-7ABF-2444-BD36-29E01D7732F1}"/>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22022A3A-4528-225E-D446-CB5105A237C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2DC2E54-F21A-301E-C20F-5B82AA542D1D}"/>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329112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EB1E971-06B6-5725-4AF4-47BFA0B2D2E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A178A6E-ADBF-4680-CB75-3CF90484537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39152EA-9665-BA3A-6A3B-2D0C81E79D47}"/>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E78677E4-DB12-09D4-10A5-ABC37E4E4EF0}"/>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651091C-C963-4490-BF06-5F6769A98C97}"/>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28978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609600" y="1142999"/>
            <a:ext cx="10972800" cy="503396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384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770C91-686D-1CCA-4A2C-44378D81E64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28E84B8-0354-0619-0038-B344E464B23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E4FD87C8-A019-6445-41BD-80405AF75A6C}"/>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D87AFB5E-89AA-9AEE-8239-44629B206B4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77540A0-C1F2-1EB3-00E9-90CE20AC210D}"/>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346440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0F0EE4-4956-13E1-F186-BA83A7AC8BE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D61468F-F8C6-233C-453B-BC0185E72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175A22A-36BF-92F7-B3B1-54CBBAC4FC76}"/>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4F003BB1-3BA5-F7D1-7C7A-598FC899113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F474C3CB-C6E9-A7E5-C03D-1C4066077049}"/>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348535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84BB0-2916-91EB-47C1-DEDFAF6A677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7A2DBF8-2E39-004B-9FA5-F23D18C2DBD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E3D908AE-BBE4-993C-9E8A-EDF8BF50A09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6B1EF7EB-D7D8-3E1F-8823-FAE0BB9625BC}"/>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6" name="Segnaposto piè di pagina 5">
            <a:extLst>
              <a:ext uri="{FF2B5EF4-FFF2-40B4-BE49-F238E27FC236}">
                <a16:creationId xmlns:a16="http://schemas.microsoft.com/office/drawing/2014/main" id="{A9EC90EA-39C2-8307-759D-3389083CDF32}"/>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053CA775-CB3B-462C-8AF4-2015FC4BDBD6}"/>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128118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E31A29-A5C3-70D6-A582-94009A20C2D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F501078-52C3-E2C8-FE58-A9861A3469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B7578AA-F256-1EEF-268C-A45107CEB9F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0582D1BA-7B32-4A39-D907-D4ABB2EE2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1F89D2A-ADFB-25E2-4900-A79B0BDEE7E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C2EBDB9E-A0B0-F7A2-C962-34653ADF16C1}"/>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8" name="Segnaposto piè di pagina 7">
            <a:extLst>
              <a:ext uri="{FF2B5EF4-FFF2-40B4-BE49-F238E27FC236}">
                <a16:creationId xmlns:a16="http://schemas.microsoft.com/office/drawing/2014/main" id="{7E7CBDA3-7FF1-F60B-81A1-77B27AF19113}"/>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62272DBE-0F2B-166B-E8CF-6C89EE84CD7D}"/>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213272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A02A7-C6B0-E793-CE7D-29826CA6A419}"/>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B3D67B1B-0FB9-FBBA-C1B3-880A618E3202}"/>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4" name="Segnaposto piè di pagina 3">
            <a:extLst>
              <a:ext uri="{FF2B5EF4-FFF2-40B4-BE49-F238E27FC236}">
                <a16:creationId xmlns:a16="http://schemas.microsoft.com/office/drawing/2014/main" id="{06B6FCA1-4D9B-909A-150B-4C46CB4979FB}"/>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D2E449CE-DE20-1C91-378A-2C30AAB4BC50}"/>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230009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356E799-91B8-3552-573C-5E66B22C779A}"/>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3" name="Segnaposto piè di pagina 2">
            <a:extLst>
              <a:ext uri="{FF2B5EF4-FFF2-40B4-BE49-F238E27FC236}">
                <a16:creationId xmlns:a16="http://schemas.microsoft.com/office/drawing/2014/main" id="{91C39D17-85D8-5117-B155-9EDEC20C950F}"/>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53DF5B1E-5B3C-CD25-0A96-E586F78B0795}"/>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302465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9429ED-029B-0FBF-2A1C-171A4BF1E1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292DE38-085A-93BF-BC1E-686680CFD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CC99876-3DAE-9BEA-9680-FBEE844F1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1B0F429-60F1-D02C-BD88-E4B9D0E1EA45}"/>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6" name="Segnaposto piè di pagina 5">
            <a:extLst>
              <a:ext uri="{FF2B5EF4-FFF2-40B4-BE49-F238E27FC236}">
                <a16:creationId xmlns:a16="http://schemas.microsoft.com/office/drawing/2014/main" id="{05F2C291-4B1D-3943-1B5C-C000E5C643D1}"/>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8AFC9950-40EC-0B7F-77E4-99FE65461976}"/>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262148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C2E172-B830-DA24-BD4A-9B698970358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EE084D40-2215-16C4-929D-0CBDE4EA2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EF33DCF0-88D5-A10D-6752-CF7DEFD8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CC1BB52-4FBB-7092-E02C-37B5F96367B5}"/>
              </a:ext>
            </a:extLst>
          </p:cNvPr>
          <p:cNvSpPr>
            <a:spLocks noGrp="1"/>
          </p:cNvSpPr>
          <p:nvPr>
            <p:ph type="dt" sz="half" idx="10"/>
          </p:nvPr>
        </p:nvSpPr>
        <p:spPr/>
        <p:txBody>
          <a:bodyPr/>
          <a:lstStyle/>
          <a:p>
            <a:fld id="{DDCB9DFF-7B84-4876-9310-77EA818F017E}" type="datetimeFigureOut">
              <a:rPr lang="en-GB" smtClean="0"/>
              <a:t>20/10/2023</a:t>
            </a:fld>
            <a:endParaRPr lang="en-GB"/>
          </a:p>
        </p:txBody>
      </p:sp>
      <p:sp>
        <p:nvSpPr>
          <p:cNvPr id="6" name="Segnaposto piè di pagina 5">
            <a:extLst>
              <a:ext uri="{FF2B5EF4-FFF2-40B4-BE49-F238E27FC236}">
                <a16:creationId xmlns:a16="http://schemas.microsoft.com/office/drawing/2014/main" id="{2FE50236-D9BF-D903-B580-8CAE727BE773}"/>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E3B0D5CB-38A8-57EE-6371-461EA7CAB61A}"/>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377103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827DAE5-4A04-0E1A-9E63-8C7148B5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85ED376-F11B-0E79-BF16-653D6ADA1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727A11BA-29B7-B259-BDC1-458B91516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B9DFF-7B84-4876-9310-77EA818F017E}" type="datetimeFigureOut">
              <a:rPr lang="en-GB" smtClean="0"/>
              <a:t>20/10/2023</a:t>
            </a:fld>
            <a:endParaRPr lang="en-GB"/>
          </a:p>
        </p:txBody>
      </p:sp>
      <p:sp>
        <p:nvSpPr>
          <p:cNvPr id="5" name="Segnaposto piè di pagina 4">
            <a:extLst>
              <a:ext uri="{FF2B5EF4-FFF2-40B4-BE49-F238E27FC236}">
                <a16:creationId xmlns:a16="http://schemas.microsoft.com/office/drawing/2014/main" id="{FF44AE0F-0727-CD3F-CC08-B6531C213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1D4C301E-D65B-5D93-09F3-50C29E664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C9975-D84A-432F-ACE9-B48748674265}" type="slidenum">
              <a:rPr lang="en-GB" smtClean="0"/>
              <a:t>‹N›</a:t>
            </a:fld>
            <a:endParaRPr lang="en-GB"/>
          </a:p>
        </p:txBody>
      </p:sp>
    </p:spTree>
    <p:extLst>
      <p:ext uri="{BB962C8B-B14F-4D97-AF65-F5344CB8AC3E}">
        <p14:creationId xmlns:p14="http://schemas.microsoft.com/office/powerpoint/2010/main" val="1334756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svg"/><Relationship Id="rId23" Type="http://schemas.openxmlformats.org/officeDocument/2006/relationships/image" Target="../media/image40.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ncbi.nlm.nih.gov/pmc/articles/PMC742859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3.xml"/><Relationship Id="rId7"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oleObject" Target="../embeddings/oleObject3.bin"/><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a:extLst>
              <a:ext uri="{FF2B5EF4-FFF2-40B4-BE49-F238E27FC236}">
                <a16:creationId xmlns:a16="http://schemas.microsoft.com/office/drawing/2014/main" id="{0174427A-49F9-45D4-842E-8771F646A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67" y="290576"/>
            <a:ext cx="2938077" cy="1421504"/>
          </a:xfrm>
          <a:prstGeom prst="rect">
            <a:avLst/>
          </a:prstGeom>
        </p:spPr>
      </p:pic>
      <p:sp>
        <p:nvSpPr>
          <p:cNvPr id="5" name="Title 1">
            <a:extLst>
              <a:ext uri="{FF2B5EF4-FFF2-40B4-BE49-F238E27FC236}">
                <a16:creationId xmlns:a16="http://schemas.microsoft.com/office/drawing/2014/main" id="{72064674-05CF-478F-A5AC-5089377A0B4A}"/>
              </a:ext>
            </a:extLst>
          </p:cNvPr>
          <p:cNvSpPr txBox="1">
            <a:spLocks/>
          </p:cNvSpPr>
          <p:nvPr/>
        </p:nvSpPr>
        <p:spPr>
          <a:xfrm>
            <a:off x="4053840" y="761365"/>
            <a:ext cx="7635240" cy="7219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prstClr val="black"/>
                </a:solidFill>
              </a:rPr>
              <a:t>Dott.ssa Silvia </a:t>
            </a:r>
            <a:r>
              <a:rPr lang="it-IT" dirty="0" err="1">
                <a:solidFill>
                  <a:prstClr val="black"/>
                </a:solidFill>
              </a:rPr>
              <a:t>Taroni</a:t>
            </a:r>
            <a:endParaRPr lang="en-US" dirty="0">
              <a:solidFill>
                <a:prstClr val="black"/>
              </a:solidFill>
            </a:endParaRPr>
          </a:p>
        </p:txBody>
      </p:sp>
      <p:sp>
        <p:nvSpPr>
          <p:cNvPr id="7" name="Rettangolo 6"/>
          <p:cNvSpPr/>
          <p:nvPr/>
        </p:nvSpPr>
        <p:spPr>
          <a:xfrm>
            <a:off x="4793673" y="1981200"/>
            <a:ext cx="6096000" cy="3416320"/>
          </a:xfrm>
          <a:prstGeom prst="rect">
            <a:avLst/>
          </a:prstGeom>
        </p:spPr>
        <p:txBody>
          <a:bodyPr wrap="square">
            <a:spAutoFit/>
          </a:bodyPr>
          <a:lstStyle/>
          <a:p>
            <a:pPr algn="just">
              <a:lnSpc>
                <a:spcPct val="150000"/>
              </a:lnSpc>
            </a:pPr>
            <a:r>
              <a:rPr lang="it-IT" sz="2400" dirty="0">
                <a:solidFill>
                  <a:prstClr val="black"/>
                </a:solidFill>
              </a:rPr>
              <a:t>Medico Diabetologo presso l’Azienda Usl della Romagna, unità operativa Endocrinologia di Forlì-Cesena. Esperienza pluriennale nella gestione delle terapie farmacologiche  e dei dispositivi medici ad alta tecnologia per i pazienti diabetici.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15" y="2384434"/>
            <a:ext cx="2379785" cy="241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24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ECB115CA-5950-6022-C175-3F67E08F4E9A}"/>
              </a:ext>
            </a:extLst>
          </p:cNvPr>
          <p:cNvSpPr txBox="1">
            <a:spLocks noChangeArrowheads="1"/>
          </p:cNvSpPr>
          <p:nvPr/>
        </p:nvSpPr>
        <p:spPr bwMode="auto">
          <a:xfrm>
            <a:off x="8002805" y="3404814"/>
            <a:ext cx="3867150" cy="20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buFont typeface="Symbol" panose="05050102010706020507" pitchFamily="18" charset="2"/>
              <a:buNone/>
            </a:pPr>
            <a:endParaRPr lang="it-IT" altLang="it-IT" b="1" dirty="0">
              <a:solidFill>
                <a:srgbClr val="000000"/>
              </a:solidFill>
              <a:latin typeface="Segoe Script" panose="030B0504020000000003" pitchFamily="66" charset="0"/>
            </a:endParaRPr>
          </a:p>
          <a:p>
            <a:pPr marL="285750" indent="-285750">
              <a:lnSpc>
                <a:spcPct val="150000"/>
              </a:lnSpc>
              <a:buFont typeface="Arial" panose="020B0604020202020204" pitchFamily="34" charset="0"/>
              <a:buChar char="•"/>
            </a:pPr>
            <a:r>
              <a:rPr lang="it-IT" altLang="it-IT" b="1" dirty="0">
                <a:solidFill>
                  <a:srgbClr val="FF0000"/>
                </a:solidFill>
                <a:latin typeface="Segoe Script" panose="030B0504020000000003" pitchFamily="66" charset="0"/>
              </a:rPr>
              <a:t>Hba1c 0.4-0.8 %</a:t>
            </a:r>
          </a:p>
          <a:p>
            <a:pPr marL="285750" indent="-285750">
              <a:lnSpc>
                <a:spcPct val="150000"/>
              </a:lnSpc>
              <a:buFont typeface="Arial" panose="020B0604020202020204" pitchFamily="34" charset="0"/>
              <a:buChar char="•"/>
            </a:pPr>
            <a:r>
              <a:rPr lang="it-IT" altLang="it-IT" b="1" dirty="0">
                <a:solidFill>
                  <a:srgbClr val="FF0000"/>
                </a:solidFill>
                <a:latin typeface="Segoe Script" panose="030B0504020000000003" pitchFamily="66" charset="0"/>
              </a:rPr>
              <a:t>PA 5-7 mmHg</a:t>
            </a:r>
          </a:p>
          <a:p>
            <a:pPr marL="285750" indent="-285750">
              <a:lnSpc>
                <a:spcPct val="150000"/>
              </a:lnSpc>
              <a:buFont typeface="Arial" panose="020B0604020202020204" pitchFamily="34" charset="0"/>
              <a:buChar char="•"/>
            </a:pPr>
            <a:r>
              <a:rPr lang="it-IT" altLang="it-IT" b="1" dirty="0">
                <a:solidFill>
                  <a:srgbClr val="FF0000"/>
                </a:solidFill>
                <a:latin typeface="Segoe Script" panose="030B0504020000000003" pitchFamily="66" charset="0"/>
              </a:rPr>
              <a:t>Peso 2-3 kg</a:t>
            </a:r>
          </a:p>
          <a:p>
            <a:pPr marL="285750" indent="-285750">
              <a:lnSpc>
                <a:spcPct val="150000"/>
              </a:lnSpc>
              <a:buFont typeface="Arial" panose="020B0604020202020204" pitchFamily="34" charset="0"/>
              <a:buChar char="•"/>
            </a:pPr>
            <a:r>
              <a:rPr lang="it-IT" altLang="it-IT" b="1" dirty="0">
                <a:solidFill>
                  <a:srgbClr val="FF0000"/>
                </a:solidFill>
                <a:latin typeface="Segoe Script" panose="030B0504020000000003" pitchFamily="66" charset="0"/>
              </a:rPr>
              <a:t>Albuminuria 30-40%</a:t>
            </a:r>
            <a:endParaRPr lang="it-IT" altLang="it-IT" b="1" dirty="0">
              <a:solidFill>
                <a:srgbClr val="000000"/>
              </a:solidFill>
              <a:latin typeface="Segoe Script" panose="030B0504020000000003" pitchFamily="66" charset="0"/>
            </a:endParaRPr>
          </a:p>
        </p:txBody>
      </p:sp>
      <p:pic>
        <p:nvPicPr>
          <p:cNvPr id="9" name="Picture 1">
            <a:extLst>
              <a:ext uri="{FF2B5EF4-FFF2-40B4-BE49-F238E27FC236}">
                <a16:creationId xmlns:a16="http://schemas.microsoft.com/office/drawing/2014/main" id="{EC66B687-F4BB-A1C5-32FD-7765A19D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4" y="2192694"/>
            <a:ext cx="6641919" cy="432940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Text Box 3">
            <a:extLst>
              <a:ext uri="{FF2B5EF4-FFF2-40B4-BE49-F238E27FC236}">
                <a16:creationId xmlns:a16="http://schemas.microsoft.com/office/drawing/2014/main" id="{12BC275F-3B3C-C744-1440-C40C6656112F}"/>
              </a:ext>
            </a:extLst>
          </p:cNvPr>
          <p:cNvSpPr txBox="1">
            <a:spLocks noChangeArrowheads="1"/>
          </p:cNvSpPr>
          <p:nvPr/>
        </p:nvSpPr>
        <p:spPr bwMode="auto">
          <a:xfrm>
            <a:off x="7332163" y="1183686"/>
            <a:ext cx="3390033" cy="2162553"/>
          </a:xfrm>
          <a:prstGeom prst="rect">
            <a:avLst/>
          </a:prstGeom>
          <a:solidFill>
            <a:schemeClr val="bg1"/>
          </a:solidFill>
          <a:ln>
            <a:solidFill>
              <a:srgbClr val="FF0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Microsoft YaHei"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5pPr>
            <a:lvl6pPr defTabSz="449263" eaLnBrk="0" fontAlgn="base" hangingPunct="0">
              <a:lnSpc>
                <a:spcPct val="93000"/>
              </a:lnSpc>
              <a:spcBef>
                <a:spcPts val="288"/>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6pPr>
            <a:lvl7pPr defTabSz="449263" eaLnBrk="0" fontAlgn="base" hangingPunct="0">
              <a:lnSpc>
                <a:spcPct val="93000"/>
              </a:lnSpc>
              <a:spcBef>
                <a:spcPts val="288"/>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7pPr>
            <a:lvl8pPr defTabSz="449263" eaLnBrk="0" fontAlgn="base" hangingPunct="0">
              <a:lnSpc>
                <a:spcPct val="93000"/>
              </a:lnSpc>
              <a:spcBef>
                <a:spcPts val="288"/>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8pPr>
            <a:lvl9pPr defTabSz="449263" eaLnBrk="0" fontAlgn="base" hangingPunct="0">
              <a:lnSpc>
                <a:spcPct val="93000"/>
              </a:lnSpc>
              <a:spcBef>
                <a:spcPts val="288"/>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Microsoft YaHei" charset="0"/>
                <a:cs typeface="Microsoft YaHei" charset="0"/>
              </a:defRPr>
            </a:lvl9pPr>
          </a:lstStyle>
          <a:p>
            <a:pPr eaLnBrk="1">
              <a:lnSpc>
                <a:spcPct val="93000"/>
              </a:lnSpc>
              <a:buSzPct val="100000"/>
            </a:pPr>
            <a:endParaRPr lang="it-IT" sz="1800" dirty="0"/>
          </a:p>
          <a:p>
            <a:pPr eaLnBrk="1">
              <a:lnSpc>
                <a:spcPct val="93000"/>
              </a:lnSpc>
              <a:buSzPct val="100000"/>
            </a:pPr>
            <a:r>
              <a:rPr lang="it-IT" sz="1400" dirty="0">
                <a:effectLst>
                  <a:outerShdw blurRad="38100" dist="38100" dir="2700000" algn="tl">
                    <a:srgbClr val="000000">
                      <a:alpha val="43137"/>
                    </a:srgbClr>
                  </a:outerShdw>
                </a:effectLst>
              </a:rPr>
              <a:t>SGLT : </a:t>
            </a:r>
            <a:r>
              <a:rPr lang="it-IT" sz="1400" dirty="0" err="1">
                <a:effectLst>
                  <a:outerShdw blurRad="38100" dist="38100" dir="2700000" algn="tl">
                    <a:srgbClr val="000000">
                      <a:alpha val="43137"/>
                    </a:srgbClr>
                  </a:outerShdw>
                </a:effectLst>
              </a:rPr>
              <a:t>Cotrasportatori</a:t>
            </a:r>
            <a:r>
              <a:rPr lang="it-IT" sz="1400" dirty="0">
                <a:effectLst>
                  <a:outerShdw blurRad="38100" dist="38100" dir="2700000" algn="tl">
                    <a:srgbClr val="000000">
                      <a:alpha val="43137"/>
                    </a:srgbClr>
                  </a:outerShdw>
                </a:effectLst>
              </a:rPr>
              <a:t> sodio-glucosio</a:t>
            </a:r>
          </a:p>
          <a:p>
            <a:pPr eaLnBrk="1">
              <a:lnSpc>
                <a:spcPct val="93000"/>
              </a:lnSpc>
              <a:buSzPct val="100000"/>
            </a:pPr>
            <a:endParaRPr lang="it-IT" sz="1400" dirty="0">
              <a:effectLst>
                <a:outerShdw blurRad="38100" dist="38100" dir="2700000" algn="tl">
                  <a:srgbClr val="000000">
                    <a:alpha val="43137"/>
                  </a:srgbClr>
                </a:outerShdw>
              </a:effectLst>
            </a:endParaRPr>
          </a:p>
          <a:p>
            <a:pPr eaLnBrk="1">
              <a:lnSpc>
                <a:spcPct val="93000"/>
              </a:lnSpc>
              <a:buSzPct val="100000"/>
            </a:pPr>
            <a:r>
              <a:rPr lang="it-IT" sz="1400" dirty="0">
                <a:effectLst>
                  <a:outerShdw blurRad="38100" dist="38100" dir="2700000" algn="tl">
                    <a:srgbClr val="000000">
                      <a:alpha val="43137"/>
                    </a:srgbClr>
                  </a:outerShdw>
                </a:effectLst>
              </a:rPr>
              <a:t>SGLT1 trasportatore a bassa capacità nel tenue e nel tubulo contorto  prossimale </a:t>
            </a:r>
          </a:p>
          <a:p>
            <a:pPr eaLnBrk="1">
              <a:lnSpc>
                <a:spcPct val="93000"/>
              </a:lnSpc>
              <a:buSzPct val="100000"/>
            </a:pPr>
            <a:endParaRPr lang="it-IT" sz="1400" dirty="0">
              <a:effectLst>
                <a:outerShdw blurRad="38100" dist="38100" dir="2700000" algn="tl">
                  <a:srgbClr val="000000">
                    <a:alpha val="43137"/>
                  </a:srgbClr>
                </a:outerShdw>
              </a:effectLst>
            </a:endParaRPr>
          </a:p>
          <a:p>
            <a:pPr eaLnBrk="1">
              <a:lnSpc>
                <a:spcPct val="93000"/>
              </a:lnSpc>
              <a:buSzPct val="100000"/>
            </a:pPr>
            <a:r>
              <a:rPr lang="it-IT" sz="1400" dirty="0">
                <a:effectLst>
                  <a:outerShdw blurRad="38100" dist="38100" dir="2700000" algn="tl">
                    <a:srgbClr val="000000">
                      <a:alpha val="43137"/>
                    </a:srgbClr>
                  </a:outerShdw>
                </a:effectLst>
              </a:rPr>
              <a:t>SGLT2 ad alta affinità a livello del tubulo contorto  prossimale</a:t>
            </a:r>
          </a:p>
        </p:txBody>
      </p:sp>
      <p:sp>
        <p:nvSpPr>
          <p:cNvPr id="11" name="CasellaDiTesto 10">
            <a:extLst>
              <a:ext uri="{FF2B5EF4-FFF2-40B4-BE49-F238E27FC236}">
                <a16:creationId xmlns:a16="http://schemas.microsoft.com/office/drawing/2014/main" id="{F32AE65F-3DE2-7FEF-4D90-392279077B65}"/>
              </a:ext>
            </a:extLst>
          </p:cNvPr>
          <p:cNvSpPr txBox="1"/>
          <p:nvPr/>
        </p:nvSpPr>
        <p:spPr>
          <a:xfrm>
            <a:off x="4366725" y="74592"/>
            <a:ext cx="2407297" cy="2031325"/>
          </a:xfrm>
          <a:prstGeom prst="rect">
            <a:avLst/>
          </a:prstGeom>
          <a:noFill/>
          <a:ln>
            <a:solidFill>
              <a:srgbClr val="FF0000"/>
            </a:solidFill>
          </a:ln>
        </p:spPr>
        <p:txBody>
          <a:bodyPr wrap="square" rtlCol="0">
            <a:spAutoFit/>
          </a:bodyPr>
          <a:lstStyle/>
          <a:p>
            <a:r>
              <a:rPr lang="it-IT" b="1" dirty="0">
                <a:solidFill>
                  <a:srgbClr val="FF0000"/>
                </a:solidFill>
                <a:effectLst>
                  <a:outerShdw blurRad="38100" dist="38100" dir="2700000" algn="tl">
                    <a:srgbClr val="000000">
                      <a:alpha val="43137"/>
                    </a:srgbClr>
                  </a:outerShdw>
                </a:effectLst>
              </a:rPr>
              <a:t>DAPAGLIFLOZIN</a:t>
            </a:r>
          </a:p>
          <a:p>
            <a:endParaRPr lang="it-IT" b="1" dirty="0">
              <a:solidFill>
                <a:srgbClr val="FF0000"/>
              </a:solidFill>
              <a:effectLst>
                <a:outerShdw blurRad="38100" dist="38100" dir="2700000" algn="tl">
                  <a:srgbClr val="000000">
                    <a:alpha val="43137"/>
                  </a:srgbClr>
                </a:outerShdw>
              </a:effectLst>
            </a:endParaRPr>
          </a:p>
          <a:p>
            <a:r>
              <a:rPr lang="it-IT" b="1" dirty="0">
                <a:solidFill>
                  <a:srgbClr val="FF0000"/>
                </a:solidFill>
                <a:effectLst>
                  <a:outerShdw blurRad="38100" dist="38100" dir="2700000" algn="tl">
                    <a:srgbClr val="000000">
                      <a:alpha val="43137"/>
                    </a:srgbClr>
                  </a:outerShdw>
                </a:effectLst>
              </a:rPr>
              <a:t>EMPAGLIFLOZIN</a:t>
            </a:r>
          </a:p>
          <a:p>
            <a:endParaRPr lang="it-IT" dirty="0">
              <a:effectLst>
                <a:outerShdw blurRad="38100" dist="38100" dir="2700000" algn="tl">
                  <a:srgbClr val="000000">
                    <a:alpha val="43137"/>
                  </a:srgbClr>
                </a:outerShdw>
              </a:effectLst>
            </a:endParaRPr>
          </a:p>
          <a:p>
            <a:r>
              <a:rPr lang="it-IT" b="1" dirty="0">
                <a:solidFill>
                  <a:srgbClr val="FF0000"/>
                </a:solidFill>
                <a:effectLst>
                  <a:outerShdw blurRad="38100" dist="38100" dir="2700000" algn="tl">
                    <a:srgbClr val="000000">
                      <a:alpha val="43137"/>
                    </a:srgbClr>
                  </a:outerShdw>
                </a:effectLst>
              </a:rPr>
              <a:t>CANAGLIFLOZIN</a:t>
            </a:r>
          </a:p>
          <a:p>
            <a:endParaRPr lang="it-IT" b="1" dirty="0">
              <a:solidFill>
                <a:srgbClr val="FF0000"/>
              </a:solidFill>
              <a:effectLst>
                <a:outerShdw blurRad="38100" dist="38100" dir="2700000" algn="tl">
                  <a:srgbClr val="000000">
                    <a:alpha val="43137"/>
                  </a:srgbClr>
                </a:outerShdw>
              </a:effectLst>
            </a:endParaRPr>
          </a:p>
          <a:p>
            <a:r>
              <a:rPr lang="it-IT" b="1" dirty="0">
                <a:solidFill>
                  <a:srgbClr val="FF0000"/>
                </a:solidFill>
                <a:effectLst>
                  <a:outerShdw blurRad="38100" dist="38100" dir="2700000" algn="tl">
                    <a:srgbClr val="000000">
                      <a:alpha val="43137"/>
                    </a:srgbClr>
                  </a:outerShdw>
                </a:effectLst>
              </a:rPr>
              <a:t>ERTUGLIFOZIN</a:t>
            </a:r>
            <a:endParaRPr lang="it-IT" dirty="0">
              <a:effectLst>
                <a:outerShdw blurRad="38100" dist="38100" dir="2700000" algn="tl">
                  <a:srgbClr val="000000">
                    <a:alpha val="43137"/>
                  </a:srgbClr>
                </a:outerShdw>
              </a:effectLst>
            </a:endParaRPr>
          </a:p>
        </p:txBody>
      </p:sp>
      <p:sp>
        <p:nvSpPr>
          <p:cNvPr id="13" name="Freccia giù 3">
            <a:extLst>
              <a:ext uri="{FF2B5EF4-FFF2-40B4-BE49-F238E27FC236}">
                <a16:creationId xmlns:a16="http://schemas.microsoft.com/office/drawing/2014/main" id="{BD7746A9-B4EB-6DC6-F82A-DF15F72B831E}"/>
              </a:ext>
            </a:extLst>
          </p:cNvPr>
          <p:cNvSpPr/>
          <p:nvPr/>
        </p:nvSpPr>
        <p:spPr>
          <a:xfrm>
            <a:off x="7367670" y="3776538"/>
            <a:ext cx="295596" cy="116056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outerShdw blurRad="38100" dist="38100" dir="2700000" algn="tl">
                  <a:srgbClr val="000000">
                    <a:alpha val="43137"/>
                  </a:srgbClr>
                </a:outerShdw>
              </a:effectLst>
            </a:endParaRPr>
          </a:p>
        </p:txBody>
      </p:sp>
      <p:sp>
        <p:nvSpPr>
          <p:cNvPr id="14" name="Parentesi graffa aperta 13">
            <a:extLst>
              <a:ext uri="{FF2B5EF4-FFF2-40B4-BE49-F238E27FC236}">
                <a16:creationId xmlns:a16="http://schemas.microsoft.com/office/drawing/2014/main" id="{D6D2A0E0-C2A5-9D8B-0C7B-05655C9D296E}"/>
              </a:ext>
            </a:extLst>
          </p:cNvPr>
          <p:cNvSpPr/>
          <p:nvPr/>
        </p:nvSpPr>
        <p:spPr>
          <a:xfrm>
            <a:off x="7810176" y="3713170"/>
            <a:ext cx="45719" cy="155050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ln w="0"/>
              <a:solidFill>
                <a:schemeClr val="accent1"/>
              </a:solidFill>
              <a:effectLst>
                <a:outerShdw blurRad="38100" dist="25400" dir="5400000" algn="ctr" rotWithShape="0">
                  <a:srgbClr val="6E747A">
                    <a:alpha val="43000"/>
                  </a:srgbClr>
                </a:outerShdw>
              </a:effectLst>
            </a:endParaRPr>
          </a:p>
        </p:txBody>
      </p:sp>
      <p:sp>
        <p:nvSpPr>
          <p:cNvPr id="20" name="CasellaDiTesto 19">
            <a:extLst>
              <a:ext uri="{FF2B5EF4-FFF2-40B4-BE49-F238E27FC236}">
                <a16:creationId xmlns:a16="http://schemas.microsoft.com/office/drawing/2014/main" id="{2700FBCC-4964-D478-44E4-331C1F6D6942}"/>
              </a:ext>
            </a:extLst>
          </p:cNvPr>
          <p:cNvSpPr txBox="1"/>
          <p:nvPr/>
        </p:nvSpPr>
        <p:spPr>
          <a:xfrm>
            <a:off x="7155160" y="5343186"/>
            <a:ext cx="4360684" cy="1107996"/>
          </a:xfrm>
          <a:prstGeom prst="rect">
            <a:avLst/>
          </a:prstGeom>
          <a:noFill/>
        </p:spPr>
        <p:txBody>
          <a:bodyPr wrap="square" rtlCol="0">
            <a:spAutoFit/>
          </a:bodyPr>
          <a:lstStyle/>
          <a:p>
            <a:pPr>
              <a:lnSpc>
                <a:spcPct val="150000"/>
              </a:lnSpc>
              <a:buFont typeface="Symbol" panose="05050102010706020507" pitchFamily="18" charset="2"/>
              <a:buChar char=""/>
            </a:pPr>
            <a:r>
              <a:rPr lang="it-IT" altLang="it-IT" sz="1600" b="1" dirty="0">
                <a:solidFill>
                  <a:srgbClr val="000000"/>
                </a:solidFill>
                <a:latin typeface="Segoe Script" panose="030B0504020000000003" pitchFamily="66" charset="0"/>
              </a:rPr>
              <a:t>Meccanismo </a:t>
            </a:r>
            <a:r>
              <a:rPr lang="it-IT" altLang="it-IT" sz="1600" b="1" dirty="0" err="1">
                <a:solidFill>
                  <a:srgbClr val="000000"/>
                </a:solidFill>
                <a:latin typeface="Segoe Script" panose="030B0504020000000003" pitchFamily="66" charset="0"/>
              </a:rPr>
              <a:t>insulino-indip</a:t>
            </a:r>
            <a:endParaRPr lang="it-IT" altLang="it-IT" sz="1600" b="1" dirty="0">
              <a:solidFill>
                <a:srgbClr val="000000"/>
              </a:solidFill>
              <a:latin typeface="Segoe Script" panose="030B0504020000000003" pitchFamily="66" charset="0"/>
            </a:endParaRPr>
          </a:p>
          <a:p>
            <a:pPr>
              <a:lnSpc>
                <a:spcPct val="150000"/>
              </a:lnSpc>
              <a:buFont typeface="Symbol" panose="05050102010706020507" pitchFamily="18" charset="2"/>
              <a:buChar char=""/>
            </a:pPr>
            <a:r>
              <a:rPr lang="it-IT" altLang="it-IT" sz="1600" b="1" dirty="0">
                <a:solidFill>
                  <a:srgbClr val="000000"/>
                </a:solidFill>
                <a:latin typeface="Segoe Script" panose="030B0504020000000003" pitchFamily="66" charset="0"/>
              </a:rPr>
              <a:t>Diuresi osmotica e </a:t>
            </a:r>
            <a:r>
              <a:rPr lang="it-IT" altLang="it-IT" sz="1600" b="1" dirty="0" err="1">
                <a:solidFill>
                  <a:srgbClr val="000000"/>
                </a:solidFill>
                <a:latin typeface="Segoe Script" panose="030B0504020000000003" pitchFamily="66" charset="0"/>
              </a:rPr>
              <a:t>natriuresi</a:t>
            </a:r>
            <a:endParaRPr lang="it-IT" altLang="it-IT" sz="1600" b="1" dirty="0">
              <a:solidFill>
                <a:srgbClr val="000000"/>
              </a:solidFill>
              <a:latin typeface="Segoe Script" panose="030B0504020000000003" pitchFamily="66" charset="0"/>
            </a:endParaRPr>
          </a:p>
          <a:p>
            <a:endParaRPr lang="it-IT" dirty="0"/>
          </a:p>
        </p:txBody>
      </p:sp>
      <p:pic>
        <p:nvPicPr>
          <p:cNvPr id="21" name="Immagine 20" descr="Immagine che contiene testo, edificio, scultura, atlante&#10;&#10;Descrizione generata automaticamente">
            <a:extLst>
              <a:ext uri="{FF2B5EF4-FFF2-40B4-BE49-F238E27FC236}">
                <a16:creationId xmlns:a16="http://schemas.microsoft.com/office/drawing/2014/main" id="{324C0505-CA21-FFE4-6F64-839D3404DFA3}"/>
              </a:ext>
            </a:extLst>
          </p:cNvPr>
          <p:cNvPicPr>
            <a:picLocks noChangeAspect="1"/>
          </p:cNvPicPr>
          <p:nvPr/>
        </p:nvPicPr>
        <p:blipFill>
          <a:blip r:embed="rId4"/>
          <a:stretch>
            <a:fillRect/>
          </a:stretch>
        </p:blipFill>
        <p:spPr>
          <a:xfrm>
            <a:off x="121739" y="0"/>
            <a:ext cx="1239922" cy="1967947"/>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2124561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221">
            <a:extLst>
              <a:ext uri="{FF2B5EF4-FFF2-40B4-BE49-F238E27FC236}">
                <a16:creationId xmlns:a16="http://schemas.microsoft.com/office/drawing/2014/main" id="{850D2D43-0091-2890-59C4-158D93738D5F}"/>
              </a:ext>
            </a:extLst>
          </p:cNvPr>
          <p:cNvSpPr/>
          <p:nvPr/>
        </p:nvSpPr>
        <p:spPr>
          <a:xfrm>
            <a:off x="8425220" y="1978698"/>
            <a:ext cx="3470293" cy="383345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9" name="Rettangolo 209">
            <a:extLst>
              <a:ext uri="{FF2B5EF4-FFF2-40B4-BE49-F238E27FC236}">
                <a16:creationId xmlns:a16="http://schemas.microsoft.com/office/drawing/2014/main" id="{3D1AF819-B469-0062-6BF0-FAFFDA7BDC08}"/>
              </a:ext>
            </a:extLst>
          </p:cNvPr>
          <p:cNvSpPr/>
          <p:nvPr/>
        </p:nvSpPr>
        <p:spPr>
          <a:xfrm>
            <a:off x="2940513" y="1978698"/>
            <a:ext cx="4961274" cy="383345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0" name="Titolo 1">
            <a:extLst>
              <a:ext uri="{FF2B5EF4-FFF2-40B4-BE49-F238E27FC236}">
                <a16:creationId xmlns:a16="http://schemas.microsoft.com/office/drawing/2014/main" id="{41DF1A99-3802-A220-B7CE-510C8ED9E771}"/>
              </a:ext>
            </a:extLst>
          </p:cNvPr>
          <p:cNvSpPr>
            <a:spLocks noGrp="1"/>
          </p:cNvSpPr>
          <p:nvPr>
            <p:ph type="title"/>
          </p:nvPr>
        </p:nvSpPr>
        <p:spPr>
          <a:xfrm>
            <a:off x="-387624" y="166252"/>
            <a:ext cx="12192000" cy="1019693"/>
          </a:xfrm>
        </p:spPr>
        <p:txBody>
          <a:bodyPr>
            <a:noAutofit/>
          </a:bodyPr>
          <a:lstStyle/>
          <a:p>
            <a:pPr algn="ctr"/>
            <a:r>
              <a:rPr lang="it-IT" sz="2800" b="0" dirty="0">
                <a:latin typeface="Calibri" panose="020F0502020204030204" pitchFamily="34" charset="0"/>
                <a:cs typeface="Calibri" panose="020F0502020204030204" pitchFamily="34" charset="0"/>
              </a:rPr>
              <a:t>Gli effetti degli inibitori SGLT2 sui sistemi cardio-renale-metabolic</a:t>
            </a:r>
            <a:r>
              <a:rPr lang="it-IT" sz="2800" dirty="0">
                <a:latin typeface="Calibri" panose="020F0502020204030204" pitchFamily="34" charset="0"/>
                <a:cs typeface="Calibri" panose="020F0502020204030204" pitchFamily="34" charset="0"/>
              </a:rPr>
              <a:t>o</a:t>
            </a:r>
            <a:r>
              <a:rPr lang="it-IT" sz="2800" b="0" dirty="0">
                <a:latin typeface="Calibri" panose="020F0502020204030204" pitchFamily="34" charset="0"/>
                <a:cs typeface="Calibri" panose="020F0502020204030204" pitchFamily="34" charset="0"/>
              </a:rPr>
              <a:t> </a:t>
            </a:r>
            <a:br>
              <a:rPr lang="it-IT" sz="2800" b="0" dirty="0">
                <a:latin typeface="Calibri" panose="020F0502020204030204" pitchFamily="34" charset="0"/>
                <a:cs typeface="Calibri" panose="020F0502020204030204" pitchFamily="34" charset="0"/>
              </a:rPr>
            </a:br>
            <a:r>
              <a:rPr lang="it-IT" sz="2800" b="0" dirty="0">
                <a:latin typeface="Calibri" panose="020F0502020204030204" pitchFamily="34" charset="0"/>
                <a:cs typeface="Calibri" panose="020F0502020204030204" pitchFamily="34" charset="0"/>
              </a:rPr>
              <a:t>possono </a:t>
            </a:r>
            <a:br>
              <a:rPr lang="it-IT" sz="2800" b="0" dirty="0">
                <a:latin typeface="Calibri" panose="020F0502020204030204" pitchFamily="34" charset="0"/>
                <a:cs typeface="Calibri" panose="020F0502020204030204" pitchFamily="34" charset="0"/>
              </a:rPr>
            </a:br>
            <a:r>
              <a:rPr lang="it-IT" sz="2800" b="0" dirty="0">
                <a:latin typeface="Calibri" panose="020F0502020204030204" pitchFamily="34" charset="0"/>
                <a:cs typeface="Calibri" panose="020F0502020204030204" pitchFamily="34" charset="0"/>
              </a:rPr>
              <a:t>essere mediati da molteplici meccanismi</a:t>
            </a:r>
          </a:p>
        </p:txBody>
      </p:sp>
      <p:sp>
        <p:nvSpPr>
          <p:cNvPr id="22" name="TextBox 166">
            <a:extLst>
              <a:ext uri="{FF2B5EF4-FFF2-40B4-BE49-F238E27FC236}">
                <a16:creationId xmlns:a16="http://schemas.microsoft.com/office/drawing/2014/main" id="{B81C4613-71B2-D293-AE3A-6AFDC27B5AD3}"/>
              </a:ext>
            </a:extLst>
          </p:cNvPr>
          <p:cNvSpPr txBox="1"/>
          <p:nvPr/>
        </p:nvSpPr>
        <p:spPr>
          <a:xfrm>
            <a:off x="3895868" y="1388765"/>
            <a:ext cx="3050564" cy="584775"/>
          </a:xfrm>
          <a:prstGeom prst="rect">
            <a:avLst/>
          </a:prstGeom>
          <a:noFill/>
          <a:ln w="38100">
            <a:noFill/>
          </a:ln>
        </p:spPr>
        <p:txBody>
          <a:bodyPr wrap="square" rtlCol="0" anchor="t">
            <a:spAutoFit/>
          </a:bodyPr>
          <a:lstStyle/>
          <a:p>
            <a:pPr marL="0" marR="0" lvl="0" indent="0" algn="ctr" defTabSz="257156"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515151"/>
                </a:solidFill>
                <a:effectLst/>
                <a:uLnTx/>
                <a:uFillTx/>
                <a:latin typeface="Century Gothic" panose="020F0302020204030204"/>
                <a:ea typeface="+mn-ea"/>
                <a:cs typeface="+mn-cs"/>
              </a:rPr>
              <a:t>Intermediate </a:t>
            </a:r>
          </a:p>
          <a:p>
            <a:pPr marL="0" marR="0" lvl="0" indent="0" algn="ctr" defTabSz="257156"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515151"/>
                </a:solidFill>
                <a:effectLst/>
                <a:uLnTx/>
                <a:uFillTx/>
                <a:latin typeface="Century Gothic" panose="020F0302020204030204"/>
                <a:ea typeface="+mn-ea"/>
                <a:cs typeface="+mn-cs"/>
              </a:rPr>
              <a:t>effects</a:t>
            </a:r>
            <a:endParaRPr kumimoji="0" lang="en-GB" sz="1600" b="1" i="0" u="none" strike="noStrike" kern="1200" cap="none" spc="0" normalizeH="0" baseline="30000" noProof="0" dirty="0">
              <a:ln>
                <a:noFill/>
              </a:ln>
              <a:solidFill>
                <a:srgbClr val="515151"/>
              </a:solidFill>
              <a:effectLst/>
              <a:uLnTx/>
              <a:uFillTx/>
              <a:latin typeface="Century Gothic" panose="020F0302020204030204"/>
              <a:ea typeface="+mn-ea"/>
              <a:cs typeface="+mn-cs"/>
            </a:endParaRPr>
          </a:p>
        </p:txBody>
      </p:sp>
      <p:sp>
        <p:nvSpPr>
          <p:cNvPr id="23" name="TextBox 167">
            <a:extLst>
              <a:ext uri="{FF2B5EF4-FFF2-40B4-BE49-F238E27FC236}">
                <a16:creationId xmlns:a16="http://schemas.microsoft.com/office/drawing/2014/main" id="{19454D0E-78B6-C595-22D9-02072DC3310A}"/>
              </a:ext>
            </a:extLst>
          </p:cNvPr>
          <p:cNvSpPr txBox="1"/>
          <p:nvPr/>
        </p:nvSpPr>
        <p:spPr>
          <a:xfrm>
            <a:off x="8755552" y="1388765"/>
            <a:ext cx="2540886" cy="338554"/>
          </a:xfrm>
          <a:prstGeom prst="rect">
            <a:avLst/>
          </a:prstGeom>
          <a:noFill/>
          <a:ln w="38100">
            <a:noFill/>
          </a:ln>
        </p:spPr>
        <p:txBody>
          <a:bodyPr wrap="square" rtlCol="0" anchor="t">
            <a:spAutoFit/>
          </a:bodyPr>
          <a:lstStyle/>
          <a:p>
            <a:pPr marL="0" marR="0" lvl="0" indent="0" algn="ctr" defTabSz="257156"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515151"/>
                </a:solidFill>
                <a:effectLst/>
                <a:uLnTx/>
                <a:uFillTx/>
                <a:latin typeface="Century Gothic" panose="020F0302020204030204"/>
                <a:ea typeface="+mn-ea"/>
                <a:cs typeface="+mn-cs"/>
              </a:rPr>
              <a:t>Effetti osservati a valle</a:t>
            </a:r>
            <a:endParaRPr kumimoji="0" lang="en-GB" sz="1600" b="1" i="0" u="none" strike="noStrike" kern="1200" cap="none" spc="0" normalizeH="0" baseline="30000" noProof="0" dirty="0">
              <a:ln>
                <a:noFill/>
              </a:ln>
              <a:solidFill>
                <a:srgbClr val="515151"/>
              </a:solidFill>
              <a:effectLst/>
              <a:uLnTx/>
              <a:uFillTx/>
              <a:latin typeface="Century Gothic" panose="020F0302020204030204"/>
              <a:ea typeface="+mn-ea"/>
              <a:cs typeface="+mn-cs"/>
            </a:endParaRPr>
          </a:p>
        </p:txBody>
      </p:sp>
      <p:sp>
        <p:nvSpPr>
          <p:cNvPr id="24" name="TextBox 166">
            <a:extLst>
              <a:ext uri="{FF2B5EF4-FFF2-40B4-BE49-F238E27FC236}">
                <a16:creationId xmlns:a16="http://schemas.microsoft.com/office/drawing/2014/main" id="{E09E55B5-45FD-6D34-E556-969424806E24}"/>
              </a:ext>
            </a:extLst>
          </p:cNvPr>
          <p:cNvSpPr txBox="1"/>
          <p:nvPr/>
        </p:nvSpPr>
        <p:spPr>
          <a:xfrm>
            <a:off x="296487" y="1388765"/>
            <a:ext cx="2438054" cy="584775"/>
          </a:xfrm>
          <a:prstGeom prst="rect">
            <a:avLst/>
          </a:prstGeom>
          <a:noFill/>
          <a:ln w="38100">
            <a:noFill/>
          </a:ln>
        </p:spPr>
        <p:txBody>
          <a:bodyPr wrap="square" rtlCol="0" anchor="t">
            <a:spAutoFit/>
          </a:bodyPr>
          <a:lstStyle/>
          <a:p>
            <a:pPr marL="0" marR="0" lvl="0" indent="0" algn="ctr" defTabSz="257156"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515151"/>
                </a:solidFill>
                <a:effectLst/>
                <a:uLnTx/>
                <a:uFillTx/>
                <a:latin typeface="Century Gothic" panose="020F0302020204030204"/>
                <a:ea typeface="+mn-ea"/>
                <a:cs typeface="+mn-cs"/>
              </a:rPr>
              <a:t>Inibitori SGLT2 (insulino-indipendenti)</a:t>
            </a:r>
            <a:endParaRPr kumimoji="0" lang="en-GB" sz="1600" b="1" i="0" u="none" strike="noStrike" kern="1200" cap="none" spc="0" normalizeH="0" baseline="30000" noProof="0" dirty="0">
              <a:ln>
                <a:noFill/>
              </a:ln>
              <a:solidFill>
                <a:srgbClr val="515151"/>
              </a:solidFill>
              <a:effectLst/>
              <a:uLnTx/>
              <a:uFillTx/>
              <a:latin typeface="Century Gothic" panose="020F0302020204030204"/>
              <a:ea typeface="+mn-ea"/>
              <a:cs typeface="+mn-cs"/>
            </a:endParaRPr>
          </a:p>
        </p:txBody>
      </p:sp>
      <p:sp>
        <p:nvSpPr>
          <p:cNvPr id="25" name="TextBox 144">
            <a:extLst>
              <a:ext uri="{FF2B5EF4-FFF2-40B4-BE49-F238E27FC236}">
                <a16:creationId xmlns:a16="http://schemas.microsoft.com/office/drawing/2014/main" id="{4EB1B441-1F70-DA58-7396-436F369B74D5}"/>
              </a:ext>
            </a:extLst>
          </p:cNvPr>
          <p:cNvSpPr txBox="1"/>
          <p:nvPr/>
        </p:nvSpPr>
        <p:spPr>
          <a:xfrm>
            <a:off x="4530699" y="2818816"/>
            <a:ext cx="1867849" cy="362304"/>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Pressione</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 </a:t>
            </a: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intraglomerulare</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(via TGF)</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2</a:t>
            </a:r>
          </a:p>
        </p:txBody>
      </p:sp>
      <p:sp>
        <p:nvSpPr>
          <p:cNvPr id="26" name="TextBox 145">
            <a:extLst>
              <a:ext uri="{FF2B5EF4-FFF2-40B4-BE49-F238E27FC236}">
                <a16:creationId xmlns:a16="http://schemas.microsoft.com/office/drawing/2014/main" id="{BB7C4DC2-0D25-38AA-5714-CEEA1075DDB0}"/>
              </a:ext>
            </a:extLst>
          </p:cNvPr>
          <p:cNvSpPr txBox="1"/>
          <p:nvPr/>
        </p:nvSpPr>
        <p:spPr>
          <a:xfrm>
            <a:off x="3385856" y="4027091"/>
            <a:ext cx="1688890" cy="362304"/>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5A5A5A"/>
                </a:solidFill>
                <a:effectLst/>
                <a:uLnTx/>
                <a:uFillTx/>
                <a:latin typeface="Century Gothic" panose="020F0302020204030204"/>
                <a:ea typeface="+mn-ea"/>
                <a:cs typeface="+mn-cs"/>
              </a:rPr>
              <a:t>Sollecitazione parete VS/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5A5A5A"/>
                </a:solidFill>
                <a:effectLst/>
                <a:uLnTx/>
                <a:uFillTx/>
                <a:latin typeface="Century Gothic" panose="020F0302020204030204"/>
                <a:ea typeface="+mn-ea"/>
                <a:cs typeface="+mn-cs"/>
              </a:rPr>
              <a:t>Massa VS</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3</a:t>
            </a:r>
          </a:p>
        </p:txBody>
      </p:sp>
      <p:sp>
        <p:nvSpPr>
          <p:cNvPr id="27" name="TextBox 147">
            <a:extLst>
              <a:ext uri="{FF2B5EF4-FFF2-40B4-BE49-F238E27FC236}">
                <a16:creationId xmlns:a16="http://schemas.microsoft.com/office/drawing/2014/main" id="{B2B3DE6E-20C6-F5F3-C1E6-B7992BA5E9F0}"/>
              </a:ext>
            </a:extLst>
          </p:cNvPr>
          <p:cNvSpPr txBox="1"/>
          <p:nvPr/>
        </p:nvSpPr>
        <p:spPr>
          <a:xfrm>
            <a:off x="6568748" y="5237771"/>
            <a:ext cx="1278791" cy="208416"/>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Ematocrito</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4</a:t>
            </a:r>
          </a:p>
        </p:txBody>
      </p:sp>
      <p:sp>
        <p:nvSpPr>
          <p:cNvPr id="28" name="TextBox 148">
            <a:extLst>
              <a:ext uri="{FF2B5EF4-FFF2-40B4-BE49-F238E27FC236}">
                <a16:creationId xmlns:a16="http://schemas.microsoft.com/office/drawing/2014/main" id="{B8EDCDB7-D910-CB8A-B96B-BC097C2CBD6B}"/>
              </a:ext>
            </a:extLst>
          </p:cNvPr>
          <p:cNvSpPr txBox="1"/>
          <p:nvPr/>
        </p:nvSpPr>
        <p:spPr>
          <a:xfrm>
            <a:off x="4676018" y="5237771"/>
            <a:ext cx="1731291" cy="362304"/>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Infiammazione</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 e stress </a:t>
            </a: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ossidativo</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 (</a:t>
            </a: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fibrosi</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2</a:t>
            </a:r>
            <a:endParaRPr kumimoji="0" lang="en-GB" sz="1000" b="1" i="0" u="none" strike="noStrike" kern="1200" cap="none" spc="0" normalizeH="0" baseline="30000" noProof="0" dirty="0">
              <a:ln>
                <a:noFill/>
              </a:ln>
              <a:solidFill>
                <a:srgbClr val="5A5A5A"/>
              </a:solidFill>
              <a:effectLst/>
              <a:uLnTx/>
              <a:uFillTx/>
              <a:latin typeface="Century Gothic" panose="020F0302020204030204"/>
              <a:ea typeface="+mn-ea"/>
              <a:cs typeface="+mn-cs"/>
            </a:endParaRPr>
          </a:p>
        </p:txBody>
      </p:sp>
      <p:sp>
        <p:nvSpPr>
          <p:cNvPr id="29" name="TextBox 150">
            <a:extLst>
              <a:ext uri="{FF2B5EF4-FFF2-40B4-BE49-F238E27FC236}">
                <a16:creationId xmlns:a16="http://schemas.microsoft.com/office/drawing/2014/main" id="{2A836BE0-8150-FBCC-C6BE-B6220340BA73}"/>
              </a:ext>
            </a:extLst>
          </p:cNvPr>
          <p:cNvSpPr txBox="1"/>
          <p:nvPr/>
        </p:nvSpPr>
        <p:spPr>
          <a:xfrm>
            <a:off x="5447621" y="4037761"/>
            <a:ext cx="1427212" cy="362304"/>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Precarico</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 (</a:t>
            </a: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diminuito</a:t>
            </a:r>
            <a:endPar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volume </a:t>
            </a: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interstiziale</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3</a:t>
            </a:r>
          </a:p>
        </p:txBody>
      </p:sp>
      <p:sp>
        <p:nvSpPr>
          <p:cNvPr id="30" name="TextBox 174">
            <a:extLst>
              <a:ext uri="{FF2B5EF4-FFF2-40B4-BE49-F238E27FC236}">
                <a16:creationId xmlns:a16="http://schemas.microsoft.com/office/drawing/2014/main" id="{E3A7BEDF-FC38-3F2C-9083-EE92D2F2C758}"/>
              </a:ext>
            </a:extLst>
          </p:cNvPr>
          <p:cNvSpPr txBox="1"/>
          <p:nvPr/>
        </p:nvSpPr>
        <p:spPr>
          <a:xfrm>
            <a:off x="3083064" y="5237771"/>
            <a:ext cx="1409525" cy="208416"/>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Bioenergetica</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2</a:t>
            </a:r>
          </a:p>
        </p:txBody>
      </p:sp>
      <p:sp>
        <p:nvSpPr>
          <p:cNvPr id="31" name="TextBox 176">
            <a:extLst>
              <a:ext uri="{FF2B5EF4-FFF2-40B4-BE49-F238E27FC236}">
                <a16:creationId xmlns:a16="http://schemas.microsoft.com/office/drawing/2014/main" id="{B016C800-F04C-CB27-22B5-6D68DF982090}"/>
              </a:ext>
            </a:extLst>
          </p:cNvPr>
          <p:cNvSpPr txBox="1"/>
          <p:nvPr/>
        </p:nvSpPr>
        <p:spPr>
          <a:xfrm>
            <a:off x="6490591" y="2818816"/>
            <a:ext cx="1411196" cy="516192"/>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5A5A5A"/>
                </a:solidFill>
                <a:effectLst/>
                <a:uLnTx/>
                <a:uFillTx/>
                <a:latin typeface="Century Gothic" panose="020F0302020204030204"/>
                <a:ea typeface="+mn-ea"/>
                <a:cs typeface="+mn-cs"/>
              </a:rPr>
              <a:t>Postcarico (miglioramento della funzione vascolare</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3</a:t>
            </a:r>
          </a:p>
        </p:txBody>
      </p:sp>
      <p:sp>
        <p:nvSpPr>
          <p:cNvPr id="32" name="TextBox 186">
            <a:extLst>
              <a:ext uri="{FF2B5EF4-FFF2-40B4-BE49-F238E27FC236}">
                <a16:creationId xmlns:a16="http://schemas.microsoft.com/office/drawing/2014/main" id="{8FC3B740-0BA4-68AB-C507-930CCC1709C8}"/>
              </a:ext>
            </a:extLst>
          </p:cNvPr>
          <p:cNvSpPr txBox="1"/>
          <p:nvPr/>
        </p:nvSpPr>
        <p:spPr>
          <a:xfrm>
            <a:off x="2873074" y="2818816"/>
            <a:ext cx="1769082" cy="362304"/>
          </a:xfrm>
          <a:prstGeom prst="rect">
            <a:avLst/>
          </a:prstGeom>
          <a:noFill/>
        </p:spPr>
        <p:txBody>
          <a:bodyPr wrap="square" lIns="27000" tIns="27000" rIns="27000" bIns="2700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5A5A5A"/>
                </a:solidFill>
                <a:effectLst/>
                <a:uLnTx/>
                <a:uFillTx/>
                <a:latin typeface="Century Gothic" panose="020F0302020204030204"/>
                <a:ea typeface="+mn-ea"/>
                <a:cs typeface="+mn-cs"/>
              </a:rPr>
              <a:t>Inibizione dei recettori di scambio </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Na</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/H</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a:t>
            </a:r>
            <a:r>
              <a:rPr kumimoji="0" lang="en-US" sz="1000" b="1" i="0" u="none" strike="noStrike" kern="1200" cap="none" spc="0" normalizeH="0" baseline="0" noProof="0" dirty="0">
                <a:ln>
                  <a:noFill/>
                </a:ln>
                <a:solidFill>
                  <a:srgbClr val="5A5A5A"/>
                </a:solidFill>
                <a:effectLst/>
                <a:uLnTx/>
                <a:uFillTx/>
                <a:latin typeface="Century Gothic" panose="020F0302020204030204"/>
                <a:ea typeface="+mn-ea"/>
                <a:cs typeface="+mn-cs"/>
              </a:rPr>
              <a:t> </a:t>
            </a:r>
            <a:r>
              <a:rPr kumimoji="0" lang="en-US"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2</a:t>
            </a:r>
          </a:p>
        </p:txBody>
      </p:sp>
      <p:sp>
        <p:nvSpPr>
          <p:cNvPr id="33" name="Right Triangle 109">
            <a:extLst>
              <a:ext uri="{FF2B5EF4-FFF2-40B4-BE49-F238E27FC236}">
                <a16:creationId xmlns:a16="http://schemas.microsoft.com/office/drawing/2014/main" id="{B0E85A5D-3A31-D998-4DB1-09440472A5D1}"/>
              </a:ext>
            </a:extLst>
          </p:cNvPr>
          <p:cNvSpPr/>
          <p:nvPr/>
        </p:nvSpPr>
        <p:spPr>
          <a:xfrm rot="13500000">
            <a:off x="8385801" y="3758310"/>
            <a:ext cx="261106" cy="274227"/>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A5A5A"/>
              </a:solidFill>
              <a:effectLst/>
              <a:uLnTx/>
              <a:uFillTx/>
              <a:latin typeface="Arial"/>
              <a:ea typeface="+mn-ea"/>
              <a:cs typeface="+mn-cs"/>
            </a:endParaRPr>
          </a:p>
        </p:txBody>
      </p:sp>
      <p:cxnSp>
        <p:nvCxnSpPr>
          <p:cNvPr id="34" name="Straight Connector 110">
            <a:extLst>
              <a:ext uri="{FF2B5EF4-FFF2-40B4-BE49-F238E27FC236}">
                <a16:creationId xmlns:a16="http://schemas.microsoft.com/office/drawing/2014/main" id="{7A75969A-21DF-F6C8-0AD6-F7AB3D0BA751}"/>
              </a:ext>
            </a:extLst>
          </p:cNvPr>
          <p:cNvCxnSpPr/>
          <p:nvPr/>
        </p:nvCxnSpPr>
        <p:spPr>
          <a:xfrm>
            <a:off x="8516353" y="2484260"/>
            <a:ext cx="0" cy="2927855"/>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10">
            <a:extLst>
              <a:ext uri="{FF2B5EF4-FFF2-40B4-BE49-F238E27FC236}">
                <a16:creationId xmlns:a16="http://schemas.microsoft.com/office/drawing/2014/main" id="{851219E9-6801-B8AA-B241-5E3DB30AEEB3}"/>
              </a:ext>
            </a:extLst>
          </p:cNvPr>
          <p:cNvCxnSpPr>
            <a:cxnSpLocks/>
          </p:cNvCxnSpPr>
          <p:nvPr/>
        </p:nvCxnSpPr>
        <p:spPr>
          <a:xfrm>
            <a:off x="8512974" y="2431496"/>
            <a:ext cx="0" cy="2927855"/>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6" name="Rettangolo 202">
            <a:extLst>
              <a:ext uri="{FF2B5EF4-FFF2-40B4-BE49-F238E27FC236}">
                <a16:creationId xmlns:a16="http://schemas.microsoft.com/office/drawing/2014/main" id="{A1F65C72-B749-BF67-7411-64A53F4517DA}"/>
              </a:ext>
            </a:extLst>
          </p:cNvPr>
          <p:cNvSpPr/>
          <p:nvPr/>
        </p:nvSpPr>
        <p:spPr>
          <a:xfrm>
            <a:off x="612949" y="3559302"/>
            <a:ext cx="1928718" cy="672243"/>
          </a:xfrm>
          <a:prstGeom prst="rect">
            <a:avLst/>
          </a:prstGeom>
          <a:solidFill>
            <a:srgbClr val="F1414B">
              <a:alpha val="26335"/>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37" name="Rettangolo 203">
            <a:extLst>
              <a:ext uri="{FF2B5EF4-FFF2-40B4-BE49-F238E27FC236}">
                <a16:creationId xmlns:a16="http://schemas.microsoft.com/office/drawing/2014/main" id="{DB24DDCA-CC67-E50E-561A-47B0CF0F4CD5}"/>
              </a:ext>
            </a:extLst>
          </p:cNvPr>
          <p:cNvSpPr/>
          <p:nvPr/>
        </p:nvSpPr>
        <p:spPr>
          <a:xfrm>
            <a:off x="612949" y="4466367"/>
            <a:ext cx="1928718" cy="672243"/>
          </a:xfrm>
          <a:prstGeom prst="rect">
            <a:avLst/>
          </a:prstGeom>
          <a:solidFill>
            <a:schemeClr val="accent2">
              <a:alpha val="26335"/>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38" name="Rettangolo 201">
            <a:extLst>
              <a:ext uri="{FF2B5EF4-FFF2-40B4-BE49-F238E27FC236}">
                <a16:creationId xmlns:a16="http://schemas.microsoft.com/office/drawing/2014/main" id="{553AB5C0-47B4-6B1C-B87C-83DA4E3C7F16}"/>
              </a:ext>
            </a:extLst>
          </p:cNvPr>
          <p:cNvSpPr/>
          <p:nvPr/>
        </p:nvSpPr>
        <p:spPr>
          <a:xfrm>
            <a:off x="612949" y="2652236"/>
            <a:ext cx="1928718" cy="672243"/>
          </a:xfrm>
          <a:prstGeom prst="rect">
            <a:avLst/>
          </a:prstGeom>
          <a:solidFill>
            <a:srgbClr val="6295C7">
              <a:alpha val="26335"/>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39" name="TextBox 212">
            <a:extLst>
              <a:ext uri="{FF2B5EF4-FFF2-40B4-BE49-F238E27FC236}">
                <a16:creationId xmlns:a16="http://schemas.microsoft.com/office/drawing/2014/main" id="{10D388A4-1B05-016A-F615-E2384CCA3024}"/>
              </a:ext>
            </a:extLst>
          </p:cNvPr>
          <p:cNvSpPr txBox="1"/>
          <p:nvPr/>
        </p:nvSpPr>
        <p:spPr>
          <a:xfrm>
            <a:off x="1309506" y="3605865"/>
            <a:ext cx="1446921" cy="523220"/>
          </a:xfrm>
          <a:prstGeom prst="rect">
            <a:avLst/>
          </a:prstGeom>
          <a:noFill/>
        </p:spPr>
        <p:txBody>
          <a:bodyPr wrap="square" rtlCol="0" anchor="ctr">
            <a:spAutoFit/>
          </a:bodyPr>
          <a:lstStyle/>
          <a:p>
            <a:pPr marL="0" marR="0" lvl="0" indent="0" algn="l" defTabSz="2571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5A5A5A"/>
                </a:solidFill>
                <a:effectLst/>
                <a:uLnTx/>
                <a:uFillTx/>
                <a:latin typeface="Century Gothic" panose="020F0302020204030204"/>
                <a:ea typeface="+mn-ea"/>
                <a:cs typeface="+mn-cs"/>
              </a:rPr>
              <a:t>Escrezione</a:t>
            </a:r>
            <a:r>
              <a:rPr kumimoji="0" lang="en-US" sz="1400" b="1" i="0" u="none" strike="noStrike" kern="0" cap="none" spc="0" normalizeH="0" baseline="0" noProof="0" dirty="0">
                <a:ln>
                  <a:noFill/>
                </a:ln>
                <a:solidFill>
                  <a:srgbClr val="5A5A5A"/>
                </a:solidFill>
                <a:effectLst/>
                <a:uLnTx/>
                <a:uFillTx/>
                <a:latin typeface="Century Gothic" panose="020F0302020204030204"/>
                <a:ea typeface="+mn-ea"/>
                <a:cs typeface="+mn-cs"/>
              </a:rPr>
              <a:t> </a:t>
            </a:r>
          </a:p>
          <a:p>
            <a:pPr marL="0" marR="0" lvl="0" indent="0" algn="l" defTabSz="2571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A5A5A"/>
                </a:solidFill>
                <a:effectLst/>
                <a:uLnTx/>
                <a:uFillTx/>
                <a:latin typeface="Century Gothic" panose="020F0302020204030204"/>
                <a:ea typeface="+mn-ea"/>
                <a:cs typeface="+mn-cs"/>
              </a:rPr>
              <a:t>di </a:t>
            </a:r>
            <a:r>
              <a:rPr kumimoji="0" lang="en-US" sz="1400" b="1" i="0" u="none" strike="noStrike" kern="0" cap="none" spc="0" normalizeH="0" baseline="0" noProof="0" dirty="0" err="1">
                <a:ln>
                  <a:noFill/>
                </a:ln>
                <a:solidFill>
                  <a:srgbClr val="5A5A5A"/>
                </a:solidFill>
                <a:effectLst/>
                <a:uLnTx/>
                <a:uFillTx/>
                <a:latin typeface="Century Gothic" panose="020F0302020204030204"/>
                <a:ea typeface="+mn-ea"/>
                <a:cs typeface="+mn-cs"/>
              </a:rPr>
              <a:t>glucosio</a:t>
            </a:r>
            <a:r>
              <a:rPr kumimoji="0" lang="en-US" sz="1400" b="1" i="0" u="none" strike="noStrike" kern="0" cap="none" spc="0" normalizeH="0" baseline="30000" noProof="0" dirty="0">
                <a:ln>
                  <a:noFill/>
                </a:ln>
                <a:solidFill>
                  <a:srgbClr val="5A5A5A"/>
                </a:solidFill>
                <a:effectLst/>
                <a:uLnTx/>
                <a:uFillTx/>
                <a:latin typeface="Century Gothic" panose="020F0302020204030204"/>
                <a:ea typeface="+mn-ea"/>
                <a:cs typeface="+mn-cs"/>
              </a:rPr>
              <a:t> 1</a:t>
            </a:r>
          </a:p>
        </p:txBody>
      </p:sp>
      <p:pic>
        <p:nvPicPr>
          <p:cNvPr id="40" name="Picture 213">
            <a:extLst>
              <a:ext uri="{FF2B5EF4-FFF2-40B4-BE49-F238E27FC236}">
                <a16:creationId xmlns:a16="http://schemas.microsoft.com/office/drawing/2014/main" id="{7AF580DB-38B5-0C94-7A03-E600EA736BDB}"/>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9173" y="3594349"/>
            <a:ext cx="547200" cy="546253"/>
          </a:xfrm>
          <a:prstGeom prst="rect">
            <a:avLst/>
          </a:prstGeom>
        </p:spPr>
      </p:pic>
      <p:sp>
        <p:nvSpPr>
          <p:cNvPr id="41" name="TextBox 218">
            <a:extLst>
              <a:ext uri="{FF2B5EF4-FFF2-40B4-BE49-F238E27FC236}">
                <a16:creationId xmlns:a16="http://schemas.microsoft.com/office/drawing/2014/main" id="{BF0D61B3-8D32-FE36-B748-A8196CF78453}"/>
              </a:ext>
            </a:extLst>
          </p:cNvPr>
          <p:cNvSpPr txBox="1"/>
          <p:nvPr/>
        </p:nvSpPr>
        <p:spPr>
          <a:xfrm>
            <a:off x="1309506" y="4648157"/>
            <a:ext cx="1294158" cy="307777"/>
          </a:xfrm>
          <a:prstGeom prst="rect">
            <a:avLst/>
          </a:prstGeom>
          <a:noFill/>
        </p:spPr>
        <p:txBody>
          <a:bodyPr wrap="square" rtlCol="0" anchor="ctr">
            <a:spAutoFit/>
          </a:bodyPr>
          <a:lstStyle/>
          <a:p>
            <a:pPr marL="0" marR="0" lvl="0" indent="0" algn="l" defTabSz="2571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5A5A5A"/>
                </a:solidFill>
                <a:effectLst/>
                <a:uLnTx/>
                <a:uFillTx/>
                <a:latin typeface="Century Gothic" panose="020F0302020204030204"/>
                <a:ea typeface="+mn-ea"/>
                <a:cs typeface="+mn-cs"/>
              </a:rPr>
              <a:t>Natriuresi</a:t>
            </a:r>
            <a:r>
              <a:rPr kumimoji="0" lang="en-US" sz="1400" b="1" i="0" u="none" strike="noStrike" kern="0" cap="none" spc="0" normalizeH="0" baseline="30000" noProof="0" dirty="0">
                <a:ln>
                  <a:noFill/>
                </a:ln>
                <a:solidFill>
                  <a:srgbClr val="5A5A5A"/>
                </a:solidFill>
                <a:effectLst/>
                <a:uLnTx/>
                <a:uFillTx/>
                <a:latin typeface="Century Gothic" panose="020F0302020204030204"/>
                <a:ea typeface="+mn-ea"/>
                <a:cs typeface="+mn-cs"/>
              </a:rPr>
              <a:t> 1</a:t>
            </a:r>
          </a:p>
        </p:txBody>
      </p:sp>
      <p:pic>
        <p:nvPicPr>
          <p:cNvPr id="42" name="Picture 216">
            <a:extLst>
              <a:ext uri="{FF2B5EF4-FFF2-40B4-BE49-F238E27FC236}">
                <a16:creationId xmlns:a16="http://schemas.microsoft.com/office/drawing/2014/main" id="{4BBC7AE7-6F3F-FD34-8EB0-4AA902A8FDD1}"/>
              </a:ext>
            </a:extLst>
          </p:cNvPr>
          <p:cNvPicPr>
            <a:picLocks/>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9173" y="4528328"/>
            <a:ext cx="547200" cy="547435"/>
          </a:xfrm>
          <a:prstGeom prst="rect">
            <a:avLst/>
          </a:prstGeom>
        </p:spPr>
      </p:pic>
      <p:sp>
        <p:nvSpPr>
          <p:cNvPr id="43" name="TextBox 221">
            <a:extLst>
              <a:ext uri="{FF2B5EF4-FFF2-40B4-BE49-F238E27FC236}">
                <a16:creationId xmlns:a16="http://schemas.microsoft.com/office/drawing/2014/main" id="{CFBF9FA3-D465-70DF-6006-A38BD93092B9}"/>
              </a:ext>
            </a:extLst>
          </p:cNvPr>
          <p:cNvSpPr txBox="1"/>
          <p:nvPr/>
        </p:nvSpPr>
        <p:spPr>
          <a:xfrm>
            <a:off x="1309506" y="2832805"/>
            <a:ext cx="1150227" cy="307777"/>
          </a:xfrm>
          <a:prstGeom prst="rect">
            <a:avLst/>
          </a:prstGeom>
          <a:noFill/>
        </p:spPr>
        <p:txBody>
          <a:bodyPr wrap="square" rtlCol="0" anchor="ctr">
            <a:spAutoFit/>
          </a:bodyPr>
          <a:lstStyle/>
          <a:p>
            <a:pPr marL="0" marR="0" lvl="0" indent="0" algn="l" defTabSz="2571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5A5A5A"/>
                </a:solidFill>
                <a:effectLst/>
                <a:uLnTx/>
                <a:uFillTx/>
                <a:latin typeface="Century Gothic" panose="020F0302020204030204"/>
                <a:ea typeface="+mn-ea"/>
                <a:cs typeface="+mn-cs"/>
              </a:rPr>
              <a:t>Diuresi</a:t>
            </a:r>
            <a:r>
              <a:rPr kumimoji="0" lang="en-US" sz="1400" b="1" i="0" u="none" strike="noStrike" kern="0" cap="none" spc="0" normalizeH="0" baseline="30000" noProof="0" dirty="0">
                <a:ln>
                  <a:noFill/>
                </a:ln>
                <a:solidFill>
                  <a:srgbClr val="5A5A5A"/>
                </a:solidFill>
                <a:effectLst/>
                <a:uLnTx/>
                <a:uFillTx/>
                <a:latin typeface="Century Gothic" panose="020F0302020204030204"/>
                <a:ea typeface="+mn-ea"/>
                <a:cs typeface="+mn-cs"/>
              </a:rPr>
              <a:t> 1</a:t>
            </a:r>
          </a:p>
        </p:txBody>
      </p:sp>
      <p:pic>
        <p:nvPicPr>
          <p:cNvPr id="44" name="Picture 222">
            <a:extLst>
              <a:ext uri="{FF2B5EF4-FFF2-40B4-BE49-F238E27FC236}">
                <a16:creationId xmlns:a16="http://schemas.microsoft.com/office/drawing/2014/main" id="{1DE0DB5E-D381-F392-96A9-BB684CC448B4}"/>
              </a:ext>
            </a:extLst>
          </p:cNvPr>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9173" y="2712976"/>
            <a:ext cx="547200" cy="547435"/>
          </a:xfrm>
          <a:prstGeom prst="rect">
            <a:avLst/>
          </a:prstGeom>
        </p:spPr>
      </p:pic>
      <p:cxnSp>
        <p:nvCxnSpPr>
          <p:cNvPr id="45" name="Connettore 2 204">
            <a:extLst>
              <a:ext uri="{FF2B5EF4-FFF2-40B4-BE49-F238E27FC236}">
                <a16:creationId xmlns:a16="http://schemas.microsoft.com/office/drawing/2014/main" id="{71B05764-C86D-DC2E-9234-78C5EBB3D64D}"/>
              </a:ext>
            </a:extLst>
          </p:cNvPr>
          <p:cNvCxnSpPr>
            <a:cxnSpLocks/>
          </p:cNvCxnSpPr>
          <p:nvPr/>
        </p:nvCxnSpPr>
        <p:spPr>
          <a:xfrm>
            <a:off x="2541667" y="3892490"/>
            <a:ext cx="396816" cy="0"/>
          </a:xfrm>
          <a:prstGeom prst="straightConnector1">
            <a:avLst/>
          </a:prstGeom>
          <a:ln w="25400">
            <a:solidFill>
              <a:srgbClr val="E70057"/>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205">
            <a:extLst>
              <a:ext uri="{FF2B5EF4-FFF2-40B4-BE49-F238E27FC236}">
                <a16:creationId xmlns:a16="http://schemas.microsoft.com/office/drawing/2014/main" id="{B42BF882-BFF6-DDD4-8FFE-676DCEB8B276}"/>
              </a:ext>
            </a:extLst>
          </p:cNvPr>
          <p:cNvCxnSpPr>
            <a:cxnSpLocks/>
          </p:cNvCxnSpPr>
          <p:nvPr/>
        </p:nvCxnSpPr>
        <p:spPr>
          <a:xfrm>
            <a:off x="2541667" y="4783234"/>
            <a:ext cx="192874" cy="0"/>
          </a:xfrm>
          <a:prstGeom prst="straightConnector1">
            <a:avLst/>
          </a:prstGeom>
          <a:ln w="25400">
            <a:solidFill>
              <a:srgbClr val="E7005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Connettore 2 206">
            <a:extLst>
              <a:ext uri="{FF2B5EF4-FFF2-40B4-BE49-F238E27FC236}">
                <a16:creationId xmlns:a16="http://schemas.microsoft.com/office/drawing/2014/main" id="{4EECE393-64A3-9CCB-C5C2-9B711A57DE91}"/>
              </a:ext>
            </a:extLst>
          </p:cNvPr>
          <p:cNvCxnSpPr>
            <a:cxnSpLocks/>
          </p:cNvCxnSpPr>
          <p:nvPr/>
        </p:nvCxnSpPr>
        <p:spPr>
          <a:xfrm>
            <a:off x="2541667" y="3001193"/>
            <a:ext cx="192874" cy="0"/>
          </a:xfrm>
          <a:prstGeom prst="straightConnector1">
            <a:avLst/>
          </a:prstGeom>
          <a:ln w="25400">
            <a:solidFill>
              <a:srgbClr val="E7005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Connettore 2 207">
            <a:extLst>
              <a:ext uri="{FF2B5EF4-FFF2-40B4-BE49-F238E27FC236}">
                <a16:creationId xmlns:a16="http://schemas.microsoft.com/office/drawing/2014/main" id="{A82CD414-99BA-BB53-F9DD-C79CC3685AE5}"/>
              </a:ext>
            </a:extLst>
          </p:cNvPr>
          <p:cNvCxnSpPr>
            <a:cxnSpLocks/>
          </p:cNvCxnSpPr>
          <p:nvPr/>
        </p:nvCxnSpPr>
        <p:spPr>
          <a:xfrm flipV="1">
            <a:off x="2718956" y="2990804"/>
            <a:ext cx="0" cy="1803372"/>
          </a:xfrm>
          <a:prstGeom prst="straightConnector1">
            <a:avLst/>
          </a:prstGeom>
          <a:ln w="25400">
            <a:solidFill>
              <a:srgbClr val="E7005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Connettore 2 208">
            <a:extLst>
              <a:ext uri="{FF2B5EF4-FFF2-40B4-BE49-F238E27FC236}">
                <a16:creationId xmlns:a16="http://schemas.microsoft.com/office/drawing/2014/main" id="{29B5F58F-5A45-68DD-EBC5-6960FEEB721F}"/>
              </a:ext>
            </a:extLst>
          </p:cNvPr>
          <p:cNvCxnSpPr>
            <a:cxnSpLocks/>
          </p:cNvCxnSpPr>
          <p:nvPr/>
        </p:nvCxnSpPr>
        <p:spPr>
          <a:xfrm>
            <a:off x="7986498" y="3895423"/>
            <a:ext cx="396816" cy="0"/>
          </a:xfrm>
          <a:prstGeom prst="straightConnector1">
            <a:avLst/>
          </a:prstGeom>
          <a:ln w="25400">
            <a:solidFill>
              <a:srgbClr val="E70057"/>
            </a:solidFill>
            <a:tailEnd type="triangle"/>
          </a:ln>
        </p:spPr>
        <p:style>
          <a:lnRef idx="1">
            <a:schemeClr val="accent1"/>
          </a:lnRef>
          <a:fillRef idx="0">
            <a:schemeClr val="accent1"/>
          </a:fillRef>
          <a:effectRef idx="0">
            <a:schemeClr val="accent1"/>
          </a:effectRef>
          <a:fontRef idx="minor">
            <a:schemeClr val="tx1"/>
          </a:fontRef>
        </p:style>
      </p:cxnSp>
      <p:pic>
        <p:nvPicPr>
          <p:cNvPr id="50" name="Elemento grafico 23">
            <a:extLst>
              <a:ext uri="{FF2B5EF4-FFF2-40B4-BE49-F238E27FC236}">
                <a16:creationId xmlns:a16="http://schemas.microsoft.com/office/drawing/2014/main" id="{982D4070-AAE5-C461-EAFB-6350E5A7B4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9718" y="4610619"/>
            <a:ext cx="615569" cy="615569"/>
          </a:xfrm>
          <a:prstGeom prst="rect">
            <a:avLst/>
          </a:prstGeom>
        </p:spPr>
      </p:pic>
      <p:pic>
        <p:nvPicPr>
          <p:cNvPr id="51" name="Elemento grafico 28">
            <a:extLst>
              <a:ext uri="{FF2B5EF4-FFF2-40B4-BE49-F238E27FC236}">
                <a16:creationId xmlns:a16="http://schemas.microsoft.com/office/drawing/2014/main" id="{CE04FEDC-C515-7446-A229-412EF263747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31136" y="4354449"/>
            <a:ext cx="1054521" cy="871739"/>
          </a:xfrm>
          <a:prstGeom prst="rect">
            <a:avLst/>
          </a:prstGeom>
        </p:spPr>
      </p:pic>
      <p:pic>
        <p:nvPicPr>
          <p:cNvPr id="52" name="Elemento grafico 30">
            <a:extLst>
              <a:ext uri="{FF2B5EF4-FFF2-40B4-BE49-F238E27FC236}">
                <a16:creationId xmlns:a16="http://schemas.microsoft.com/office/drawing/2014/main" id="{E4AA39B7-A407-7EAC-ED01-00169FC2716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3987" y="4656114"/>
            <a:ext cx="488513" cy="430604"/>
          </a:xfrm>
          <a:prstGeom prst="rect">
            <a:avLst/>
          </a:prstGeom>
        </p:spPr>
      </p:pic>
      <p:pic>
        <p:nvPicPr>
          <p:cNvPr id="53" name="Elemento grafico 34">
            <a:extLst>
              <a:ext uri="{FF2B5EF4-FFF2-40B4-BE49-F238E27FC236}">
                <a16:creationId xmlns:a16="http://schemas.microsoft.com/office/drawing/2014/main" id="{CC0679B4-80CE-57A5-2C4C-233298C1CC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68045" y="3395713"/>
            <a:ext cx="619015" cy="619015"/>
          </a:xfrm>
          <a:prstGeom prst="rect">
            <a:avLst/>
          </a:prstGeom>
        </p:spPr>
      </p:pic>
      <p:pic>
        <p:nvPicPr>
          <p:cNvPr id="54" name="Elemento grafico 38">
            <a:extLst>
              <a:ext uri="{FF2B5EF4-FFF2-40B4-BE49-F238E27FC236}">
                <a16:creationId xmlns:a16="http://schemas.microsoft.com/office/drawing/2014/main" id="{403CC05D-5B20-F190-16FA-91E3D9CE379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15637" y="3064718"/>
            <a:ext cx="1033898" cy="1033898"/>
          </a:xfrm>
          <a:prstGeom prst="rect">
            <a:avLst/>
          </a:prstGeom>
        </p:spPr>
      </p:pic>
      <p:grpSp>
        <p:nvGrpSpPr>
          <p:cNvPr id="55" name="Gruppo 45">
            <a:extLst>
              <a:ext uri="{FF2B5EF4-FFF2-40B4-BE49-F238E27FC236}">
                <a16:creationId xmlns:a16="http://schemas.microsoft.com/office/drawing/2014/main" id="{BEB46445-0444-8730-F763-4B2605A1385B}"/>
              </a:ext>
            </a:extLst>
          </p:cNvPr>
          <p:cNvGrpSpPr/>
          <p:nvPr/>
        </p:nvGrpSpPr>
        <p:grpSpPr>
          <a:xfrm>
            <a:off x="3296296" y="2182306"/>
            <a:ext cx="615569" cy="615569"/>
            <a:chOff x="3462556" y="2182306"/>
            <a:chExt cx="615569" cy="615569"/>
          </a:xfrm>
        </p:grpSpPr>
        <p:pic>
          <p:nvPicPr>
            <p:cNvPr id="56" name="Elemento grafico 213">
              <a:extLst>
                <a:ext uri="{FF2B5EF4-FFF2-40B4-BE49-F238E27FC236}">
                  <a16:creationId xmlns:a16="http://schemas.microsoft.com/office/drawing/2014/main" id="{0900075F-6B52-98A3-4CD0-DACAD60A6D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2556" y="2182306"/>
              <a:ext cx="615569" cy="615569"/>
            </a:xfrm>
            <a:prstGeom prst="rect">
              <a:avLst/>
            </a:prstGeom>
          </p:spPr>
        </p:pic>
        <p:sp>
          <p:nvSpPr>
            <p:cNvPr id="57" name="Rettangolo 44">
              <a:extLst>
                <a:ext uri="{FF2B5EF4-FFF2-40B4-BE49-F238E27FC236}">
                  <a16:creationId xmlns:a16="http://schemas.microsoft.com/office/drawing/2014/main" id="{ED0F4627-7CCE-6ED0-B005-9DF76C547ADC}"/>
                </a:ext>
              </a:extLst>
            </p:cNvPr>
            <p:cNvSpPr/>
            <p:nvPr/>
          </p:nvSpPr>
          <p:spPr>
            <a:xfrm>
              <a:off x="3552116" y="2344785"/>
              <a:ext cx="46679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4436E"/>
                  </a:solidFill>
                  <a:effectLst/>
                  <a:uLnTx/>
                  <a:uFillTx/>
                  <a:latin typeface="Century Gothic" panose="020F0302020204030204"/>
                  <a:ea typeface="+mn-ea"/>
                  <a:cs typeface="+mn-cs"/>
                </a:rPr>
                <a:t>Na</a:t>
              </a:r>
              <a:r>
                <a:rPr kumimoji="0" lang="en-US" sz="1200" b="0" i="0" u="none" strike="noStrike" kern="1200" cap="none" spc="0" normalizeH="0" baseline="30000" noProof="0">
                  <a:ln>
                    <a:noFill/>
                  </a:ln>
                  <a:solidFill>
                    <a:srgbClr val="E4436E"/>
                  </a:solidFill>
                  <a:effectLst/>
                  <a:uLnTx/>
                  <a:uFillTx/>
                  <a:latin typeface="Century Gothic" panose="020F0302020204030204"/>
                  <a:ea typeface="+mn-ea"/>
                  <a:cs typeface="+mn-cs"/>
                </a:rPr>
                <a:t>+</a:t>
              </a:r>
              <a:endParaRPr kumimoji="0" lang="it-IT" sz="1200" b="0" i="0" u="none" strike="noStrike" kern="1200" cap="none" spc="0" normalizeH="0" baseline="0" noProof="0">
                <a:ln>
                  <a:noFill/>
                </a:ln>
                <a:solidFill>
                  <a:srgbClr val="E4436E"/>
                </a:solidFill>
                <a:effectLst/>
                <a:uLnTx/>
                <a:uFillTx/>
                <a:latin typeface="Century Gothic" panose="020F0302020204030204"/>
                <a:ea typeface="+mn-ea"/>
                <a:cs typeface="+mn-cs"/>
              </a:endParaRPr>
            </a:p>
          </p:txBody>
        </p:sp>
      </p:grpSp>
      <p:grpSp>
        <p:nvGrpSpPr>
          <p:cNvPr id="58" name="Gruppo 54">
            <a:extLst>
              <a:ext uri="{FF2B5EF4-FFF2-40B4-BE49-F238E27FC236}">
                <a16:creationId xmlns:a16="http://schemas.microsoft.com/office/drawing/2014/main" id="{ED528539-CBAF-FF74-72FC-8CA257FC1B08}"/>
              </a:ext>
            </a:extLst>
          </p:cNvPr>
          <p:cNvGrpSpPr/>
          <p:nvPr/>
        </p:nvGrpSpPr>
        <p:grpSpPr>
          <a:xfrm>
            <a:off x="4872126" y="2115626"/>
            <a:ext cx="800916" cy="800916"/>
            <a:chOff x="5038386" y="2115626"/>
            <a:chExt cx="800916" cy="800916"/>
          </a:xfrm>
        </p:grpSpPr>
        <p:pic>
          <p:nvPicPr>
            <p:cNvPr id="59" name="Elemento grafico 47">
              <a:extLst>
                <a:ext uri="{FF2B5EF4-FFF2-40B4-BE49-F238E27FC236}">
                  <a16:creationId xmlns:a16="http://schemas.microsoft.com/office/drawing/2014/main" id="{2D273D56-5E84-A0B0-5B95-3F31091CAFA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38386" y="2115626"/>
              <a:ext cx="800916" cy="800916"/>
            </a:xfrm>
            <a:prstGeom prst="rect">
              <a:avLst/>
            </a:prstGeom>
          </p:spPr>
        </p:pic>
        <p:grpSp>
          <p:nvGrpSpPr>
            <p:cNvPr id="60" name="Gruppo 53">
              <a:extLst>
                <a:ext uri="{FF2B5EF4-FFF2-40B4-BE49-F238E27FC236}">
                  <a16:creationId xmlns:a16="http://schemas.microsoft.com/office/drawing/2014/main" id="{7DFB23E6-67AA-AA3D-A742-B9B0F4CD6CD1}"/>
                </a:ext>
              </a:extLst>
            </p:cNvPr>
            <p:cNvGrpSpPr/>
            <p:nvPr/>
          </p:nvGrpSpPr>
          <p:grpSpPr>
            <a:xfrm>
              <a:off x="5056531" y="2242001"/>
              <a:ext cx="235477" cy="214976"/>
              <a:chOff x="5056531" y="2242001"/>
              <a:chExt cx="235477" cy="214976"/>
            </a:xfrm>
          </p:grpSpPr>
          <p:cxnSp>
            <p:nvCxnSpPr>
              <p:cNvPr id="61" name="Straight Arrow Connector 182">
                <a:extLst>
                  <a:ext uri="{FF2B5EF4-FFF2-40B4-BE49-F238E27FC236}">
                    <a16:creationId xmlns:a16="http://schemas.microsoft.com/office/drawing/2014/main" id="{81EEB2ED-62C1-B0B1-9287-502E9BF6C255}"/>
                  </a:ext>
                </a:extLst>
              </p:cNvPr>
              <p:cNvCxnSpPr>
                <a:cxnSpLocks/>
              </p:cNvCxnSpPr>
              <p:nvPr/>
            </p:nvCxnSpPr>
            <p:spPr>
              <a:xfrm>
                <a:off x="5056531" y="2456977"/>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182">
                <a:extLst>
                  <a:ext uri="{FF2B5EF4-FFF2-40B4-BE49-F238E27FC236}">
                    <a16:creationId xmlns:a16="http://schemas.microsoft.com/office/drawing/2014/main" id="{B9E20715-B7C5-A24A-14F6-851C431D3BF1}"/>
                  </a:ext>
                </a:extLst>
              </p:cNvPr>
              <p:cNvCxnSpPr>
                <a:cxnSpLocks/>
              </p:cNvCxnSpPr>
              <p:nvPr/>
            </p:nvCxnSpPr>
            <p:spPr>
              <a:xfrm>
                <a:off x="5056531" y="2347230"/>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182">
                <a:extLst>
                  <a:ext uri="{FF2B5EF4-FFF2-40B4-BE49-F238E27FC236}">
                    <a16:creationId xmlns:a16="http://schemas.microsoft.com/office/drawing/2014/main" id="{E708BA6F-CA66-4DEF-7FD7-FDB526C0D1F5}"/>
                  </a:ext>
                </a:extLst>
              </p:cNvPr>
              <p:cNvCxnSpPr>
                <a:cxnSpLocks/>
              </p:cNvCxnSpPr>
              <p:nvPr/>
            </p:nvCxnSpPr>
            <p:spPr>
              <a:xfrm>
                <a:off x="5056531" y="2242001"/>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grpSp>
      </p:grpSp>
      <p:pic>
        <p:nvPicPr>
          <p:cNvPr id="64" name="Elemento grafico 56">
            <a:extLst>
              <a:ext uri="{FF2B5EF4-FFF2-40B4-BE49-F238E27FC236}">
                <a16:creationId xmlns:a16="http://schemas.microsoft.com/office/drawing/2014/main" id="{E88662AD-460F-BC4F-1601-BBC0DB67E7B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61523" y="2280716"/>
            <a:ext cx="446621" cy="446621"/>
          </a:xfrm>
          <a:prstGeom prst="rect">
            <a:avLst/>
          </a:prstGeom>
        </p:spPr>
      </p:pic>
      <p:pic>
        <p:nvPicPr>
          <p:cNvPr id="66" name="Elemento grafico 58">
            <a:extLst>
              <a:ext uri="{FF2B5EF4-FFF2-40B4-BE49-F238E27FC236}">
                <a16:creationId xmlns:a16="http://schemas.microsoft.com/office/drawing/2014/main" id="{095E3F91-8F55-739E-2471-F4DBA028A61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55543" y="3557710"/>
            <a:ext cx="505714" cy="505714"/>
          </a:xfrm>
          <a:prstGeom prst="rect">
            <a:avLst/>
          </a:prstGeom>
        </p:spPr>
      </p:pic>
      <p:sp>
        <p:nvSpPr>
          <p:cNvPr id="67" name="TextBox 148">
            <a:extLst>
              <a:ext uri="{FF2B5EF4-FFF2-40B4-BE49-F238E27FC236}">
                <a16:creationId xmlns:a16="http://schemas.microsoft.com/office/drawing/2014/main" id="{E8633D0E-9120-8C6B-5993-0EA876C72232}"/>
              </a:ext>
            </a:extLst>
          </p:cNvPr>
          <p:cNvSpPr txBox="1"/>
          <p:nvPr/>
        </p:nvSpPr>
        <p:spPr>
          <a:xfrm>
            <a:off x="9525225" y="4871416"/>
            <a:ext cx="2370288" cy="516192"/>
          </a:xfrm>
          <a:prstGeom prst="rect">
            <a:avLst/>
          </a:prstGeom>
          <a:gradFill>
            <a:gsLst>
              <a:gs pos="0">
                <a:schemeClr val="bg1">
                  <a:lumMod val="95000"/>
                </a:schemeClr>
              </a:gs>
              <a:gs pos="100000">
                <a:schemeClr val="bg1"/>
              </a:gs>
            </a:gsLst>
            <a:lin ang="0" scaled="0"/>
          </a:gradFill>
        </p:spPr>
        <p:txBody>
          <a:bodyPr wrap="square" lIns="27000" tIns="27000" rIns="27000" bIns="2700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5A5A5A"/>
                </a:solidFill>
                <a:effectLst/>
                <a:uLnTx/>
                <a:uFillTx/>
                <a:latin typeface="Century Gothic" panose="020F0302020204030204"/>
                <a:ea typeface="+mn-ea"/>
                <a:cs typeface="+mn-cs"/>
              </a:rPr>
              <a:t>Incidenza di nefropatia o in peggioramento</a:t>
            </a:r>
            <a:r>
              <a:rPr kumimoji="0" lang="en-GB"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6</a:t>
            </a:r>
            <a:endPar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↓39%</a:t>
            </a:r>
            <a:endParaRPr kumimoji="0" lang="en-GB" sz="1000" b="1" i="0" u="none" strike="noStrike" kern="1200" cap="none" spc="0" normalizeH="0" baseline="30000" noProof="0" dirty="0">
              <a:ln>
                <a:noFill/>
              </a:ln>
              <a:solidFill>
                <a:srgbClr val="5A5A5A"/>
              </a:solidFill>
              <a:effectLst/>
              <a:uLnTx/>
              <a:uFillTx/>
              <a:latin typeface="Century Gothic" panose="020F0302020204030204"/>
              <a:ea typeface="+mn-ea"/>
              <a:cs typeface="+mn-cs"/>
            </a:endParaRPr>
          </a:p>
        </p:txBody>
      </p:sp>
      <p:pic>
        <p:nvPicPr>
          <p:cNvPr id="68" name="Elemento grafico 60">
            <a:extLst>
              <a:ext uri="{FF2B5EF4-FFF2-40B4-BE49-F238E27FC236}">
                <a16:creationId xmlns:a16="http://schemas.microsoft.com/office/drawing/2014/main" id="{3ABF3B9F-D0CA-D45E-ADD8-59B2296DD89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55543" y="4174212"/>
            <a:ext cx="565765" cy="565765"/>
          </a:xfrm>
          <a:prstGeom prst="rect">
            <a:avLst/>
          </a:prstGeom>
        </p:spPr>
      </p:pic>
      <p:sp>
        <p:nvSpPr>
          <p:cNvPr id="69" name="TextBox 148">
            <a:extLst>
              <a:ext uri="{FF2B5EF4-FFF2-40B4-BE49-F238E27FC236}">
                <a16:creationId xmlns:a16="http://schemas.microsoft.com/office/drawing/2014/main" id="{FCDD3CC9-E674-460D-7321-6B367C3EFC09}"/>
              </a:ext>
            </a:extLst>
          </p:cNvPr>
          <p:cNvSpPr txBox="1"/>
          <p:nvPr/>
        </p:nvSpPr>
        <p:spPr>
          <a:xfrm>
            <a:off x="9525225" y="4268867"/>
            <a:ext cx="2370288" cy="362304"/>
          </a:xfrm>
          <a:prstGeom prst="rect">
            <a:avLst/>
          </a:prstGeom>
          <a:gradFill>
            <a:gsLst>
              <a:gs pos="0">
                <a:schemeClr val="bg1">
                  <a:lumMod val="95000"/>
                </a:schemeClr>
              </a:gs>
              <a:gs pos="100000">
                <a:schemeClr val="bg1"/>
              </a:gs>
            </a:gsLst>
            <a:lin ang="0" scaled="0"/>
          </a:gradFill>
        </p:spPr>
        <p:txBody>
          <a:bodyPr wrap="square" lIns="27000" tIns="27000" rIns="27000" bIns="2700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A5A5A"/>
                </a:solidFill>
                <a:effectLst/>
                <a:uLnTx/>
                <a:uFillTx/>
                <a:latin typeface="Century Gothic" panose="020F0302020204030204"/>
                <a:ea typeface="+mn-ea"/>
                <a:cs typeface="+mn-cs"/>
              </a:rPr>
              <a:t>HHF </a:t>
            </a:r>
            <a:r>
              <a:rPr kumimoji="0" lang="en-GB" sz="1000" b="1" i="0" u="none" strike="noStrike" kern="1200" cap="none" spc="0" normalizeH="0" baseline="30000" noProof="0">
                <a:ln>
                  <a:noFill/>
                </a:ln>
                <a:solidFill>
                  <a:srgbClr val="5A5A5A"/>
                </a:solidFill>
                <a:effectLst/>
                <a:uLnTx/>
                <a:uFillTx/>
                <a:latin typeface="Century Gothic" panose="020F0302020204030204"/>
                <a:ea typeface="+mn-ea"/>
                <a:cs typeface="+mn-cs"/>
              </a:rPr>
              <a:t>5</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A5A5A"/>
                </a:solidFill>
                <a:effectLst/>
                <a:uLnTx/>
                <a:uFillTx/>
                <a:latin typeface="Century Gothic" panose="020F0302020204030204"/>
                <a:ea typeface="+mn-ea"/>
                <a:cs typeface="+mn-cs"/>
              </a:rPr>
              <a:t>↓35%</a:t>
            </a:r>
            <a:endParaRPr kumimoji="0" lang="en-GB" sz="1000" b="1" i="0" u="none" strike="noStrike" kern="1200" cap="none" spc="0" normalizeH="0" baseline="30000" noProof="0">
              <a:ln>
                <a:noFill/>
              </a:ln>
              <a:solidFill>
                <a:srgbClr val="5A5A5A"/>
              </a:solidFill>
              <a:effectLst/>
              <a:uLnTx/>
              <a:uFillTx/>
              <a:latin typeface="Century Gothic" panose="020F0302020204030204"/>
              <a:ea typeface="+mn-ea"/>
              <a:cs typeface="+mn-cs"/>
            </a:endParaRPr>
          </a:p>
        </p:txBody>
      </p:sp>
      <p:sp>
        <p:nvSpPr>
          <p:cNvPr id="70" name="TextBox 148">
            <a:extLst>
              <a:ext uri="{FF2B5EF4-FFF2-40B4-BE49-F238E27FC236}">
                <a16:creationId xmlns:a16="http://schemas.microsoft.com/office/drawing/2014/main" id="{39DADF94-C7E7-8E2F-36D6-042BBE9F4343}"/>
              </a:ext>
            </a:extLst>
          </p:cNvPr>
          <p:cNvSpPr txBox="1"/>
          <p:nvPr/>
        </p:nvSpPr>
        <p:spPr>
          <a:xfrm>
            <a:off x="9525225" y="3598201"/>
            <a:ext cx="2370288" cy="362304"/>
          </a:xfrm>
          <a:prstGeom prst="rect">
            <a:avLst/>
          </a:prstGeom>
          <a:gradFill>
            <a:gsLst>
              <a:gs pos="0">
                <a:schemeClr val="bg1">
                  <a:lumMod val="95000"/>
                </a:schemeClr>
              </a:gs>
              <a:gs pos="100000">
                <a:schemeClr val="bg1"/>
              </a:gs>
            </a:gsLst>
            <a:lin ang="0" scaled="0"/>
          </a:gradFill>
        </p:spPr>
        <p:txBody>
          <a:bodyPr wrap="square" lIns="27000" tIns="27000" rIns="27000" bIns="2700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Mortalità</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 per </a:t>
            </a: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tutte</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 le cause</a:t>
            </a:r>
            <a:r>
              <a:rPr kumimoji="0" lang="en-GB"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 5</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↓32%</a:t>
            </a:r>
          </a:p>
        </p:txBody>
      </p:sp>
      <p:pic>
        <p:nvPicPr>
          <p:cNvPr id="71" name="Elemento grafico 62">
            <a:extLst>
              <a:ext uri="{FF2B5EF4-FFF2-40B4-BE49-F238E27FC236}">
                <a16:creationId xmlns:a16="http://schemas.microsoft.com/office/drawing/2014/main" id="{6ECF7B07-D662-3DC5-6964-05F4128F4F2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770222" y="2916065"/>
            <a:ext cx="630012" cy="630012"/>
          </a:xfrm>
          <a:prstGeom prst="rect">
            <a:avLst/>
          </a:prstGeom>
        </p:spPr>
      </p:pic>
      <p:sp>
        <p:nvSpPr>
          <p:cNvPr id="72" name="TextBox 148">
            <a:extLst>
              <a:ext uri="{FF2B5EF4-FFF2-40B4-BE49-F238E27FC236}">
                <a16:creationId xmlns:a16="http://schemas.microsoft.com/office/drawing/2014/main" id="{C11D4FDA-70A0-BA35-ED13-9F8C40B74504}"/>
              </a:ext>
            </a:extLst>
          </p:cNvPr>
          <p:cNvSpPr txBox="1"/>
          <p:nvPr/>
        </p:nvSpPr>
        <p:spPr>
          <a:xfrm>
            <a:off x="9525225" y="3042616"/>
            <a:ext cx="2370288" cy="362304"/>
          </a:xfrm>
          <a:prstGeom prst="rect">
            <a:avLst/>
          </a:prstGeom>
          <a:gradFill>
            <a:gsLst>
              <a:gs pos="0">
                <a:schemeClr val="bg1">
                  <a:lumMod val="95000"/>
                </a:schemeClr>
              </a:gs>
              <a:gs pos="100000">
                <a:schemeClr val="bg1"/>
              </a:gs>
            </a:gsLst>
            <a:lin ang="0" scaled="0"/>
          </a:gradFill>
        </p:spPr>
        <p:txBody>
          <a:bodyPr wrap="square" lIns="27000" tIns="27000" rIns="27000" bIns="2700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5A5A5A"/>
                </a:solidFill>
                <a:effectLst/>
                <a:uLnTx/>
                <a:uFillTx/>
                <a:latin typeface="Century Gothic" panose="020F0302020204030204"/>
                <a:ea typeface="+mn-ea"/>
                <a:cs typeface="+mn-cs"/>
              </a:rPr>
              <a:t>Morte</a:t>
            </a: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 CV </a:t>
            </a:r>
            <a:r>
              <a:rPr kumimoji="0" lang="en-GB" sz="1000" b="1" i="0" u="none" strike="noStrike" kern="1200" cap="none" spc="0" normalizeH="0" baseline="30000" noProof="0" dirty="0">
                <a:ln>
                  <a:noFill/>
                </a:ln>
                <a:solidFill>
                  <a:srgbClr val="5A5A5A"/>
                </a:solidFill>
                <a:effectLst/>
                <a:uLnTx/>
                <a:uFillTx/>
                <a:latin typeface="Century Gothic" panose="020F0302020204030204"/>
                <a:ea typeface="+mn-ea"/>
                <a:cs typeface="+mn-cs"/>
              </a:rPr>
              <a:t>5</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A5A5A"/>
                </a:solidFill>
                <a:effectLst/>
                <a:uLnTx/>
                <a:uFillTx/>
                <a:latin typeface="Century Gothic" panose="020F0302020204030204"/>
                <a:ea typeface="+mn-ea"/>
                <a:cs typeface="+mn-cs"/>
              </a:rPr>
              <a:t>↓38%</a:t>
            </a:r>
          </a:p>
        </p:txBody>
      </p:sp>
      <p:sp>
        <p:nvSpPr>
          <p:cNvPr id="73" name="TextBox 148">
            <a:extLst>
              <a:ext uri="{FF2B5EF4-FFF2-40B4-BE49-F238E27FC236}">
                <a16:creationId xmlns:a16="http://schemas.microsoft.com/office/drawing/2014/main" id="{4B5B76F5-8E2E-377C-160C-C3D42C899163}"/>
              </a:ext>
            </a:extLst>
          </p:cNvPr>
          <p:cNvSpPr txBox="1"/>
          <p:nvPr/>
        </p:nvSpPr>
        <p:spPr>
          <a:xfrm>
            <a:off x="9525225" y="2406009"/>
            <a:ext cx="2370288" cy="362304"/>
          </a:xfrm>
          <a:prstGeom prst="rect">
            <a:avLst/>
          </a:prstGeom>
          <a:gradFill>
            <a:gsLst>
              <a:gs pos="0">
                <a:schemeClr val="bg1">
                  <a:lumMod val="95000"/>
                </a:schemeClr>
              </a:gs>
              <a:gs pos="100000">
                <a:schemeClr val="bg1"/>
              </a:gs>
            </a:gsLst>
            <a:lin ang="0" scaled="0"/>
          </a:gradFill>
        </p:spPr>
        <p:txBody>
          <a:bodyPr wrap="square" lIns="27000" tIns="27000" rIns="27000" bIns="2700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A5A5A"/>
                </a:solidFill>
                <a:effectLst/>
                <a:uLnTx/>
                <a:uFillTx/>
                <a:latin typeface="Century Gothic" panose="020F0302020204030204"/>
                <a:ea typeface="+mn-ea"/>
                <a:cs typeface="+mn-cs"/>
              </a:rPr>
              <a:t>3P-MACE</a:t>
            </a:r>
            <a:r>
              <a:rPr kumimoji="0" lang="en-GB" sz="1000" b="1" i="0" u="none" strike="noStrike" kern="1200" cap="none" spc="0" normalizeH="0" baseline="30000" noProof="0">
                <a:ln>
                  <a:noFill/>
                </a:ln>
                <a:solidFill>
                  <a:srgbClr val="5A5A5A"/>
                </a:solidFill>
                <a:effectLst/>
                <a:uLnTx/>
                <a:uFillTx/>
                <a:latin typeface="Century Gothic" panose="020F0302020204030204"/>
                <a:ea typeface="+mn-ea"/>
                <a:cs typeface="+mn-cs"/>
              </a:rPr>
              <a:t> 5</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A5A5A"/>
                </a:solidFill>
                <a:effectLst/>
                <a:uLnTx/>
                <a:uFillTx/>
                <a:latin typeface="Century Gothic" panose="020F0302020204030204"/>
                <a:ea typeface="+mn-ea"/>
                <a:cs typeface="+mn-cs"/>
              </a:rPr>
              <a:t>↓14%</a:t>
            </a:r>
          </a:p>
        </p:txBody>
      </p:sp>
      <p:pic>
        <p:nvPicPr>
          <p:cNvPr id="74" name="Elemento grafico 235">
            <a:extLst>
              <a:ext uri="{FF2B5EF4-FFF2-40B4-BE49-F238E27FC236}">
                <a16:creationId xmlns:a16="http://schemas.microsoft.com/office/drawing/2014/main" id="{737C36B6-F13D-39DD-BBB7-59E5E76133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6725" y="2266746"/>
            <a:ext cx="615569" cy="615569"/>
          </a:xfrm>
          <a:prstGeom prst="rect">
            <a:avLst/>
          </a:prstGeom>
        </p:spPr>
      </p:pic>
      <p:grpSp>
        <p:nvGrpSpPr>
          <p:cNvPr id="75" name="Gruppo 236">
            <a:extLst>
              <a:ext uri="{FF2B5EF4-FFF2-40B4-BE49-F238E27FC236}">
                <a16:creationId xmlns:a16="http://schemas.microsoft.com/office/drawing/2014/main" id="{79EEE777-97DC-12CA-E8D8-C5CD663F50DE}"/>
              </a:ext>
            </a:extLst>
          </p:cNvPr>
          <p:cNvGrpSpPr/>
          <p:nvPr/>
        </p:nvGrpSpPr>
        <p:grpSpPr>
          <a:xfrm>
            <a:off x="8843953" y="4795529"/>
            <a:ext cx="673706" cy="673706"/>
            <a:chOff x="5038386" y="2115626"/>
            <a:chExt cx="800916" cy="800916"/>
          </a:xfrm>
        </p:grpSpPr>
        <p:pic>
          <p:nvPicPr>
            <p:cNvPr id="76" name="Elemento grafico 237">
              <a:extLst>
                <a:ext uri="{FF2B5EF4-FFF2-40B4-BE49-F238E27FC236}">
                  <a16:creationId xmlns:a16="http://schemas.microsoft.com/office/drawing/2014/main" id="{0B451D1E-40DC-152C-6421-30EC04A7660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38386" y="2115626"/>
              <a:ext cx="800916" cy="800916"/>
            </a:xfrm>
            <a:prstGeom prst="rect">
              <a:avLst/>
            </a:prstGeom>
          </p:spPr>
        </p:pic>
        <p:grpSp>
          <p:nvGrpSpPr>
            <p:cNvPr id="77" name="Gruppo 238">
              <a:extLst>
                <a:ext uri="{FF2B5EF4-FFF2-40B4-BE49-F238E27FC236}">
                  <a16:creationId xmlns:a16="http://schemas.microsoft.com/office/drawing/2014/main" id="{A5CE4048-650F-1AE2-A7D6-6DA3AF13D68D}"/>
                </a:ext>
              </a:extLst>
            </p:cNvPr>
            <p:cNvGrpSpPr/>
            <p:nvPr/>
          </p:nvGrpSpPr>
          <p:grpSpPr>
            <a:xfrm>
              <a:off x="5056531" y="2242001"/>
              <a:ext cx="235477" cy="214976"/>
              <a:chOff x="5056531" y="2242001"/>
              <a:chExt cx="235477" cy="214976"/>
            </a:xfrm>
          </p:grpSpPr>
          <p:cxnSp>
            <p:nvCxnSpPr>
              <p:cNvPr id="78" name="Straight Arrow Connector 182">
                <a:extLst>
                  <a:ext uri="{FF2B5EF4-FFF2-40B4-BE49-F238E27FC236}">
                    <a16:creationId xmlns:a16="http://schemas.microsoft.com/office/drawing/2014/main" id="{9982F939-B679-6969-9861-F3DCCD24054D}"/>
                  </a:ext>
                </a:extLst>
              </p:cNvPr>
              <p:cNvCxnSpPr>
                <a:cxnSpLocks/>
              </p:cNvCxnSpPr>
              <p:nvPr/>
            </p:nvCxnSpPr>
            <p:spPr>
              <a:xfrm>
                <a:off x="5056531" y="2456977"/>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182">
                <a:extLst>
                  <a:ext uri="{FF2B5EF4-FFF2-40B4-BE49-F238E27FC236}">
                    <a16:creationId xmlns:a16="http://schemas.microsoft.com/office/drawing/2014/main" id="{3ACAE7C4-A18F-B8D4-D1AC-876B8FE93C98}"/>
                  </a:ext>
                </a:extLst>
              </p:cNvPr>
              <p:cNvCxnSpPr>
                <a:cxnSpLocks/>
              </p:cNvCxnSpPr>
              <p:nvPr/>
            </p:nvCxnSpPr>
            <p:spPr>
              <a:xfrm>
                <a:off x="5056531" y="2347230"/>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182">
                <a:extLst>
                  <a:ext uri="{FF2B5EF4-FFF2-40B4-BE49-F238E27FC236}">
                    <a16:creationId xmlns:a16="http://schemas.microsoft.com/office/drawing/2014/main" id="{48E567B9-F7B0-3A6D-1315-6C29D7CD3672}"/>
                  </a:ext>
                </a:extLst>
              </p:cNvPr>
              <p:cNvCxnSpPr>
                <a:cxnSpLocks/>
              </p:cNvCxnSpPr>
              <p:nvPr/>
            </p:nvCxnSpPr>
            <p:spPr>
              <a:xfrm>
                <a:off x="5056531" y="2242001"/>
                <a:ext cx="235477" cy="0"/>
              </a:xfrm>
              <a:prstGeom prst="straightConnector1">
                <a:avLst/>
              </a:prstGeom>
              <a:ln w="28575">
                <a:solidFill>
                  <a:srgbClr val="E4436E"/>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1" name="Freccia in giù 2">
            <a:extLst>
              <a:ext uri="{FF2B5EF4-FFF2-40B4-BE49-F238E27FC236}">
                <a16:creationId xmlns:a16="http://schemas.microsoft.com/office/drawing/2014/main" id="{8924A8AF-923A-C948-639F-A01BD38F0566}"/>
              </a:ext>
            </a:extLst>
          </p:cNvPr>
          <p:cNvSpPr/>
          <p:nvPr/>
        </p:nvSpPr>
        <p:spPr>
          <a:xfrm>
            <a:off x="4052499" y="2344785"/>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2" name="Freccia in giù 2">
            <a:extLst>
              <a:ext uri="{FF2B5EF4-FFF2-40B4-BE49-F238E27FC236}">
                <a16:creationId xmlns:a16="http://schemas.microsoft.com/office/drawing/2014/main" id="{F7482795-C119-3E7C-7994-618CD62EB96C}"/>
              </a:ext>
            </a:extLst>
          </p:cNvPr>
          <p:cNvSpPr/>
          <p:nvPr/>
        </p:nvSpPr>
        <p:spPr>
          <a:xfrm>
            <a:off x="5769011" y="2344785"/>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3" name="Freccia in giù 2">
            <a:extLst>
              <a:ext uri="{FF2B5EF4-FFF2-40B4-BE49-F238E27FC236}">
                <a16:creationId xmlns:a16="http://schemas.microsoft.com/office/drawing/2014/main" id="{88E0B891-EA25-F44F-9F8A-6DB338105C01}"/>
              </a:ext>
            </a:extLst>
          </p:cNvPr>
          <p:cNvSpPr/>
          <p:nvPr/>
        </p:nvSpPr>
        <p:spPr>
          <a:xfrm>
            <a:off x="7428731" y="2344785"/>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4" name="Freccia in giù 2">
            <a:extLst>
              <a:ext uri="{FF2B5EF4-FFF2-40B4-BE49-F238E27FC236}">
                <a16:creationId xmlns:a16="http://schemas.microsoft.com/office/drawing/2014/main" id="{60AE9F36-80CA-ED24-E931-E64284EB5B0D}"/>
              </a:ext>
            </a:extLst>
          </p:cNvPr>
          <p:cNvSpPr/>
          <p:nvPr/>
        </p:nvSpPr>
        <p:spPr>
          <a:xfrm>
            <a:off x="4676019" y="3514920"/>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5" name="Freccia in giù 2">
            <a:extLst>
              <a:ext uri="{FF2B5EF4-FFF2-40B4-BE49-F238E27FC236}">
                <a16:creationId xmlns:a16="http://schemas.microsoft.com/office/drawing/2014/main" id="{C26BF91F-4848-E36F-9C1F-D996D8586715}"/>
              </a:ext>
            </a:extLst>
          </p:cNvPr>
          <p:cNvSpPr/>
          <p:nvPr/>
        </p:nvSpPr>
        <p:spPr>
          <a:xfrm>
            <a:off x="6392531" y="3514920"/>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6" name="Freccia in giù 2">
            <a:extLst>
              <a:ext uri="{FF2B5EF4-FFF2-40B4-BE49-F238E27FC236}">
                <a16:creationId xmlns:a16="http://schemas.microsoft.com/office/drawing/2014/main" id="{D67C06CF-5431-40E3-FFFB-31436F8B436F}"/>
              </a:ext>
            </a:extLst>
          </p:cNvPr>
          <p:cNvSpPr/>
          <p:nvPr/>
        </p:nvSpPr>
        <p:spPr>
          <a:xfrm rot="10800000">
            <a:off x="4045515" y="4741304"/>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7" name="Freccia in giù 2">
            <a:extLst>
              <a:ext uri="{FF2B5EF4-FFF2-40B4-BE49-F238E27FC236}">
                <a16:creationId xmlns:a16="http://schemas.microsoft.com/office/drawing/2014/main" id="{B0453EB9-FA45-6273-DC98-AFC549F171C3}"/>
              </a:ext>
            </a:extLst>
          </p:cNvPr>
          <p:cNvSpPr/>
          <p:nvPr/>
        </p:nvSpPr>
        <p:spPr>
          <a:xfrm>
            <a:off x="5762027" y="4741305"/>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8" name="Freccia in giù 2">
            <a:extLst>
              <a:ext uri="{FF2B5EF4-FFF2-40B4-BE49-F238E27FC236}">
                <a16:creationId xmlns:a16="http://schemas.microsoft.com/office/drawing/2014/main" id="{04D368EC-C7F9-B5E2-44C3-315C0980F901}"/>
              </a:ext>
            </a:extLst>
          </p:cNvPr>
          <p:cNvSpPr/>
          <p:nvPr/>
        </p:nvSpPr>
        <p:spPr>
          <a:xfrm rot="10800000">
            <a:off x="7421747" y="4741304"/>
            <a:ext cx="245710" cy="31349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Segnaposto piè di pagina 3">
            <a:extLst>
              <a:ext uri="{FF2B5EF4-FFF2-40B4-BE49-F238E27FC236}">
                <a16:creationId xmlns:a16="http://schemas.microsoft.com/office/drawing/2014/main" id="{8AC1D2F0-4D55-1701-53C6-882332A0D26E}"/>
              </a:ext>
            </a:extLst>
          </p:cNvPr>
          <p:cNvSpPr txBox="1">
            <a:spLocks/>
          </p:cNvSpPr>
          <p:nvPr/>
        </p:nvSpPr>
        <p:spPr>
          <a:xfrm>
            <a:off x="716096" y="5885360"/>
            <a:ext cx="11160086" cy="548479"/>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000" dirty="0">
                <a:solidFill>
                  <a:srgbClr val="515151"/>
                </a:solidFill>
                <a:latin typeface="Century Gothic" panose="020F0302020204030204"/>
              </a:rPr>
              <a:t>SGLT2: sodium‐glucose cotransporter 2, </a:t>
            </a:r>
            <a:r>
              <a:rPr lang="en-GB" sz="1000" dirty="0">
                <a:solidFill>
                  <a:srgbClr val="515151"/>
                </a:solidFill>
                <a:latin typeface="Century Gothic" panose="020F0302020204030204"/>
              </a:rPr>
              <a:t>LV: left ventricular; HHF: hospitalisation for heart failure; TGF: </a:t>
            </a:r>
            <a:r>
              <a:rPr lang="en-GB" sz="1000" dirty="0" err="1">
                <a:solidFill>
                  <a:srgbClr val="515151"/>
                </a:solidFill>
                <a:latin typeface="Century Gothic" panose="020F0302020204030204"/>
              </a:rPr>
              <a:t>tubuloglomerular</a:t>
            </a:r>
            <a:r>
              <a:rPr lang="en-GB" sz="1000" dirty="0">
                <a:solidFill>
                  <a:srgbClr val="515151"/>
                </a:solidFill>
                <a:latin typeface="Century Gothic" panose="020F0302020204030204"/>
              </a:rPr>
              <a:t> feedback</a:t>
            </a:r>
          </a:p>
          <a:p>
            <a:pPr defTabSz="609585">
              <a:defRPr/>
            </a:pPr>
            <a:r>
              <a:rPr lang="it-IT" sz="1000" dirty="0">
                <a:solidFill>
                  <a:srgbClr val="515151"/>
                </a:solidFill>
                <a:latin typeface="Century Gothic" panose="020F0302020204030204"/>
              </a:rPr>
              <a:t>1. Giugliano et al. </a:t>
            </a:r>
            <a:r>
              <a:rPr lang="it-IT" sz="1000" dirty="0" err="1">
                <a:solidFill>
                  <a:srgbClr val="515151"/>
                </a:solidFill>
                <a:latin typeface="Century Gothic" panose="020F0302020204030204"/>
              </a:rPr>
              <a:t>Cardiovasc</a:t>
            </a:r>
            <a:r>
              <a:rPr lang="it-IT" sz="1000" dirty="0">
                <a:solidFill>
                  <a:srgbClr val="515151"/>
                </a:solidFill>
                <a:latin typeface="Century Gothic" panose="020F0302020204030204"/>
              </a:rPr>
              <a:t> </a:t>
            </a:r>
            <a:r>
              <a:rPr lang="it-IT" sz="1000" dirty="0" err="1">
                <a:solidFill>
                  <a:srgbClr val="515151"/>
                </a:solidFill>
                <a:latin typeface="Century Gothic" panose="020F0302020204030204"/>
              </a:rPr>
              <a:t>Diabetol</a:t>
            </a:r>
            <a:r>
              <a:rPr lang="it-IT" sz="1000" dirty="0">
                <a:solidFill>
                  <a:srgbClr val="515151"/>
                </a:solidFill>
                <a:latin typeface="Century Gothic" panose="020F0302020204030204"/>
              </a:rPr>
              <a:t> (2021) 20:17</a:t>
            </a:r>
            <a:r>
              <a:rPr lang="nl-NL" sz="1000" dirty="0">
                <a:solidFill>
                  <a:srgbClr val="515151"/>
                </a:solidFill>
                <a:latin typeface="Century Gothic" panose="020F0302020204030204"/>
              </a:rPr>
              <a:t>; 2. Barutta et al., </a:t>
            </a:r>
            <a:r>
              <a:rPr lang="pt-BR" sz="1000" dirty="0">
                <a:solidFill>
                  <a:srgbClr val="515151"/>
                </a:solidFill>
                <a:latin typeface="Century Gothic" panose="020F0302020204030204"/>
              </a:rPr>
              <a:t>Diabetes Metab Res Rev. 2019;e3171; </a:t>
            </a:r>
            <a:r>
              <a:rPr lang="en-US" sz="1000" dirty="0">
                <a:solidFill>
                  <a:srgbClr val="515151"/>
                </a:solidFill>
                <a:latin typeface="Century Gothic" panose="020F0302020204030204"/>
              </a:rPr>
              <a:t>3. </a:t>
            </a:r>
            <a:r>
              <a:rPr lang="en-US" sz="1000" dirty="0" err="1">
                <a:solidFill>
                  <a:srgbClr val="515151"/>
                </a:solidFill>
                <a:latin typeface="Century Gothic" panose="020F0302020204030204"/>
              </a:rPr>
              <a:t>Margonato</a:t>
            </a:r>
            <a:r>
              <a:rPr lang="en-US" sz="1000" dirty="0">
                <a:solidFill>
                  <a:srgbClr val="515151"/>
                </a:solidFill>
                <a:latin typeface="Century Gothic" panose="020F0302020204030204"/>
              </a:rPr>
              <a:t> D et al., Heart Failure Reviews (2021) 26:337–345; 4. Sano M et al., </a:t>
            </a:r>
            <a:r>
              <a:rPr lang="sv-SE" sz="1000" dirty="0">
                <a:solidFill>
                  <a:srgbClr val="515151"/>
                </a:solidFill>
                <a:latin typeface="Century Gothic" panose="020F0302020204030204"/>
              </a:rPr>
              <a:t>J Clin Med Res. 2016;8(12):844-847, </a:t>
            </a:r>
            <a:r>
              <a:rPr lang="en-GB" sz="1000" dirty="0">
                <a:solidFill>
                  <a:srgbClr val="515151"/>
                </a:solidFill>
                <a:latin typeface="Century Gothic" panose="020F0302020204030204"/>
              </a:rPr>
              <a:t>5. </a:t>
            </a:r>
            <a:r>
              <a:rPr lang="en-GB" sz="1000" dirty="0" err="1">
                <a:solidFill>
                  <a:srgbClr val="515151"/>
                </a:solidFill>
                <a:latin typeface="Century Gothic" panose="020F0302020204030204"/>
              </a:rPr>
              <a:t>Zinman</a:t>
            </a:r>
            <a:r>
              <a:rPr lang="en-GB" sz="1000" dirty="0">
                <a:solidFill>
                  <a:srgbClr val="515151"/>
                </a:solidFill>
                <a:latin typeface="Century Gothic" panose="020F0302020204030204"/>
              </a:rPr>
              <a:t> B et al. N Engl J Med 2015:373:2117; </a:t>
            </a:r>
            <a:r>
              <a:rPr lang="en-US" sz="1000" dirty="0">
                <a:solidFill>
                  <a:srgbClr val="515151"/>
                </a:solidFill>
                <a:latin typeface="Century Gothic" panose="020F0302020204030204"/>
              </a:rPr>
              <a:t>6. </a:t>
            </a:r>
            <a:r>
              <a:rPr lang="en-US" sz="1000" dirty="0" err="1">
                <a:solidFill>
                  <a:srgbClr val="515151"/>
                </a:solidFill>
                <a:latin typeface="Century Gothic" panose="020F0302020204030204"/>
              </a:rPr>
              <a:t>Wanner</a:t>
            </a:r>
            <a:r>
              <a:rPr lang="en-US" sz="1000" dirty="0">
                <a:solidFill>
                  <a:srgbClr val="515151"/>
                </a:solidFill>
                <a:latin typeface="Century Gothic" panose="020F0302020204030204"/>
              </a:rPr>
              <a:t> C et al. N Engl J Med 2016;375:323</a:t>
            </a:r>
            <a:endParaRPr lang="en-GB" sz="1000" dirty="0">
              <a:solidFill>
                <a:srgbClr val="515151"/>
              </a:solidFill>
              <a:latin typeface="Century Gothic" panose="020F0302020204030204"/>
            </a:endParaRPr>
          </a:p>
        </p:txBody>
      </p:sp>
    </p:spTree>
    <p:extLst>
      <p:ext uri="{BB962C8B-B14F-4D97-AF65-F5344CB8AC3E}">
        <p14:creationId xmlns:p14="http://schemas.microsoft.com/office/powerpoint/2010/main" val="76147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35BBB09-DB02-CDC3-E108-08E7830B0492}"/>
              </a:ext>
            </a:extLst>
          </p:cNvPr>
          <p:cNvSpPr txBox="1">
            <a:spLocks/>
          </p:cNvSpPr>
          <p:nvPr/>
        </p:nvSpPr>
        <p:spPr>
          <a:xfrm>
            <a:off x="487726" y="348854"/>
            <a:ext cx="10991019" cy="524449"/>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498BCA"/>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Trial Randomizzati e Controllati degli SGLT2-i per DKD/CKD</a:t>
            </a:r>
            <a:endParaRPr kumimoji="0" lang="en-GB" sz="32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pic>
        <p:nvPicPr>
          <p:cNvPr id="4" name="Picture 3" descr="Table&#10;&#10;Description automatically generated">
            <a:extLst>
              <a:ext uri="{FF2B5EF4-FFF2-40B4-BE49-F238E27FC236}">
                <a16:creationId xmlns:a16="http://schemas.microsoft.com/office/drawing/2014/main" id="{BE25E6BD-63D3-D87E-8C84-87B741765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60" y="1192939"/>
            <a:ext cx="11679280" cy="5582429"/>
          </a:xfrm>
          <a:prstGeom prst="rect">
            <a:avLst/>
          </a:prstGeom>
        </p:spPr>
      </p:pic>
    </p:spTree>
    <p:extLst>
      <p:ext uri="{BB962C8B-B14F-4D97-AF65-F5344CB8AC3E}">
        <p14:creationId xmlns:p14="http://schemas.microsoft.com/office/powerpoint/2010/main" val="389567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630BD3F1-AB68-084B-9C54-5DA02F2B0E31}"/>
              </a:ext>
            </a:extLst>
          </p:cNvPr>
          <p:cNvGraphicFramePr>
            <a:graphicFrameLocks noGrp="1"/>
          </p:cNvGraphicFramePr>
          <p:nvPr>
            <p:extLst>
              <p:ext uri="{D42A27DB-BD31-4B8C-83A1-F6EECF244321}">
                <p14:modId xmlns:p14="http://schemas.microsoft.com/office/powerpoint/2010/main" val="3259070178"/>
              </p:ext>
            </p:extLst>
          </p:nvPr>
        </p:nvGraphicFramePr>
        <p:xfrm>
          <a:off x="236240" y="274100"/>
          <a:ext cx="7876116" cy="5880106"/>
        </p:xfrm>
        <a:graphic>
          <a:graphicData uri="http://schemas.openxmlformats.org/drawingml/2006/table">
            <a:tbl>
              <a:tblPr firstRow="1" bandRow="1">
                <a:tableStyleId>{5C22544A-7EE6-4342-B048-85BDC9FD1C3A}</a:tableStyleId>
              </a:tblPr>
              <a:tblGrid>
                <a:gridCol w="2332649">
                  <a:extLst>
                    <a:ext uri="{9D8B030D-6E8A-4147-A177-3AD203B41FA5}">
                      <a16:colId xmlns:a16="http://schemas.microsoft.com/office/drawing/2014/main" val="20000"/>
                    </a:ext>
                  </a:extLst>
                </a:gridCol>
                <a:gridCol w="1792683">
                  <a:extLst>
                    <a:ext uri="{9D8B030D-6E8A-4147-A177-3AD203B41FA5}">
                      <a16:colId xmlns:a16="http://schemas.microsoft.com/office/drawing/2014/main" val="20001"/>
                    </a:ext>
                  </a:extLst>
                </a:gridCol>
                <a:gridCol w="1922272">
                  <a:extLst>
                    <a:ext uri="{9D8B030D-6E8A-4147-A177-3AD203B41FA5}">
                      <a16:colId xmlns:a16="http://schemas.microsoft.com/office/drawing/2014/main" val="20002"/>
                    </a:ext>
                  </a:extLst>
                </a:gridCol>
                <a:gridCol w="1828512">
                  <a:extLst>
                    <a:ext uri="{9D8B030D-6E8A-4147-A177-3AD203B41FA5}">
                      <a16:colId xmlns:a16="http://schemas.microsoft.com/office/drawing/2014/main" val="20003"/>
                    </a:ext>
                  </a:extLst>
                </a:gridCol>
              </a:tblGrid>
              <a:tr h="1188771">
                <a:tc>
                  <a:txBody>
                    <a:bodyPr/>
                    <a:lstStyle/>
                    <a:p>
                      <a:endParaRPr lang="it-IT" sz="1900" dirty="0"/>
                    </a:p>
                  </a:txBody>
                  <a:tcPr marL="91437" marR="91437" marT="45723" marB="45723">
                    <a:solidFill>
                      <a:srgbClr val="FF0000"/>
                    </a:solidFill>
                  </a:tcPr>
                </a:tc>
                <a:tc>
                  <a:txBody>
                    <a:bodyPr/>
                    <a:lstStyle/>
                    <a:p>
                      <a:pPr algn="ctr"/>
                      <a:r>
                        <a:rPr lang="it-IT" sz="2400" dirty="0"/>
                        <a:t>HbA1c</a:t>
                      </a:r>
                    </a:p>
                  </a:txBody>
                  <a:tcPr marL="91437" marR="91437" marT="45723" marB="45723">
                    <a:solidFill>
                      <a:srgbClr val="FF0000"/>
                    </a:solidFill>
                  </a:tcPr>
                </a:tc>
                <a:tc>
                  <a:txBody>
                    <a:bodyPr/>
                    <a:lstStyle/>
                    <a:p>
                      <a:pPr algn="ctr"/>
                      <a:r>
                        <a:rPr lang="it-IT" sz="2400" dirty="0" err="1"/>
                        <a:t>Systolic</a:t>
                      </a:r>
                      <a:r>
                        <a:rPr lang="it-IT" sz="2400" dirty="0"/>
                        <a:t> Blood Pressure</a:t>
                      </a:r>
                    </a:p>
                  </a:txBody>
                  <a:tcPr marL="91437" marR="91437" marT="45723" marB="45723">
                    <a:solidFill>
                      <a:srgbClr val="FF0000"/>
                    </a:solidFill>
                  </a:tcPr>
                </a:tc>
                <a:tc>
                  <a:txBody>
                    <a:bodyPr/>
                    <a:lstStyle/>
                    <a:p>
                      <a:pPr algn="ctr"/>
                      <a:r>
                        <a:rPr lang="it-IT" sz="2400" dirty="0"/>
                        <a:t>Body </a:t>
                      </a:r>
                      <a:r>
                        <a:rPr lang="it-IT" sz="2400" dirty="0" err="1"/>
                        <a:t>Weight</a:t>
                      </a:r>
                      <a:endParaRPr lang="it-IT" sz="2400" dirty="0"/>
                    </a:p>
                  </a:txBody>
                  <a:tcPr marL="91437" marR="91437" marT="45723" marB="45723">
                    <a:solidFill>
                      <a:srgbClr val="FF0000"/>
                    </a:solidFill>
                  </a:tcPr>
                </a:tc>
                <a:extLst>
                  <a:ext uri="{0D108BD9-81ED-4DB2-BD59-A6C34878D82A}">
                    <a16:rowId xmlns:a16="http://schemas.microsoft.com/office/drawing/2014/main" val="10000"/>
                  </a:ext>
                </a:extLst>
              </a:tr>
              <a:tr h="468307">
                <a:tc>
                  <a:txBody>
                    <a:bodyPr/>
                    <a:lstStyle/>
                    <a:p>
                      <a:r>
                        <a:rPr lang="it-IT" sz="2400" b="1" dirty="0" err="1">
                          <a:solidFill>
                            <a:srgbClr val="FFFFFF"/>
                          </a:solidFill>
                        </a:rPr>
                        <a:t>Empagliflozin</a:t>
                      </a:r>
                      <a:endParaRPr lang="it-IT" sz="2400" b="1" dirty="0">
                        <a:solidFill>
                          <a:srgbClr val="FFFFFF"/>
                        </a:solidFill>
                      </a:endParaRPr>
                    </a:p>
                  </a:txBody>
                  <a:tcPr marL="91437" marR="91437" marT="45723" marB="45723">
                    <a:solidFill>
                      <a:srgbClr val="008000"/>
                    </a:solidFill>
                  </a:tcPr>
                </a:tc>
                <a:tc>
                  <a:txBody>
                    <a:bodyPr/>
                    <a:lstStyle/>
                    <a:p>
                      <a:pPr algn="ctr"/>
                      <a:r>
                        <a:rPr lang="it-IT" sz="2400" dirty="0"/>
                        <a:t>- 0.66</a:t>
                      </a:r>
                    </a:p>
                  </a:txBody>
                  <a:tcPr marL="91437" marR="91437" marT="45723" marB="45723"/>
                </a:tc>
                <a:tc>
                  <a:txBody>
                    <a:bodyPr/>
                    <a:lstStyle/>
                    <a:p>
                      <a:pPr algn="ctr"/>
                      <a:r>
                        <a:rPr lang="it-IT" sz="2400" dirty="0"/>
                        <a:t>- 3.66</a:t>
                      </a:r>
                    </a:p>
                  </a:txBody>
                  <a:tcPr marL="91437" marR="91437" marT="45723" marB="45723"/>
                </a:tc>
                <a:tc>
                  <a:txBody>
                    <a:bodyPr/>
                    <a:lstStyle/>
                    <a:p>
                      <a:pPr algn="ctr"/>
                      <a:r>
                        <a:rPr lang="it-IT" sz="2400" dirty="0"/>
                        <a:t>- 2.24</a:t>
                      </a:r>
                    </a:p>
                  </a:txBody>
                  <a:tcPr marL="91437" marR="91437" marT="45723" marB="45723"/>
                </a:tc>
                <a:extLst>
                  <a:ext uri="{0D108BD9-81ED-4DB2-BD59-A6C34878D82A}">
                    <a16:rowId xmlns:a16="http://schemas.microsoft.com/office/drawing/2014/main" val="10001"/>
                  </a:ext>
                </a:extLst>
              </a:tr>
              <a:tr h="468307">
                <a:tc>
                  <a:txBody>
                    <a:bodyPr/>
                    <a:lstStyle/>
                    <a:p>
                      <a:r>
                        <a:rPr lang="it-IT" sz="2400" b="1" dirty="0" err="1">
                          <a:solidFill>
                            <a:srgbClr val="FFFFFF"/>
                          </a:solidFill>
                        </a:rPr>
                        <a:t>Canagliflozin</a:t>
                      </a:r>
                      <a:endParaRPr lang="it-IT" sz="2400" b="1" dirty="0">
                        <a:solidFill>
                          <a:srgbClr val="FFFFFF"/>
                        </a:solidFill>
                      </a:endParaRPr>
                    </a:p>
                  </a:txBody>
                  <a:tcPr marL="91437" marR="91437" marT="45723" marB="45723">
                    <a:solidFill>
                      <a:srgbClr val="008000"/>
                    </a:solidFill>
                  </a:tcPr>
                </a:tc>
                <a:tc>
                  <a:txBody>
                    <a:bodyPr/>
                    <a:lstStyle/>
                    <a:p>
                      <a:pPr algn="ctr"/>
                      <a:r>
                        <a:rPr lang="it-IT" sz="2400" dirty="0"/>
                        <a:t>- 0.86</a:t>
                      </a:r>
                    </a:p>
                  </a:txBody>
                  <a:tcPr marL="91437" marR="91437" marT="45723" marB="45723"/>
                </a:tc>
                <a:tc>
                  <a:txBody>
                    <a:bodyPr/>
                    <a:lstStyle/>
                    <a:p>
                      <a:pPr algn="ctr"/>
                      <a:r>
                        <a:rPr lang="it-IT" sz="2400" dirty="0"/>
                        <a:t>- 4.87</a:t>
                      </a:r>
                    </a:p>
                  </a:txBody>
                  <a:tcPr marL="91437" marR="91437" marT="45723" marB="45723"/>
                </a:tc>
                <a:tc>
                  <a:txBody>
                    <a:bodyPr/>
                    <a:lstStyle/>
                    <a:p>
                      <a:pPr algn="ctr"/>
                      <a:r>
                        <a:rPr lang="it-IT" sz="2400" dirty="0"/>
                        <a:t>- 2.47</a:t>
                      </a:r>
                    </a:p>
                  </a:txBody>
                  <a:tcPr marL="91437" marR="91437" marT="45723" marB="45723"/>
                </a:tc>
                <a:extLst>
                  <a:ext uri="{0D108BD9-81ED-4DB2-BD59-A6C34878D82A}">
                    <a16:rowId xmlns:a16="http://schemas.microsoft.com/office/drawing/2014/main" val="10002"/>
                  </a:ext>
                </a:extLst>
              </a:tr>
              <a:tr h="468307">
                <a:tc>
                  <a:txBody>
                    <a:bodyPr/>
                    <a:lstStyle/>
                    <a:p>
                      <a:r>
                        <a:rPr lang="it-IT" sz="2400" b="1" dirty="0" err="1">
                          <a:solidFill>
                            <a:srgbClr val="FFFFFF"/>
                          </a:solidFill>
                        </a:rPr>
                        <a:t>Dapagliflozin</a:t>
                      </a:r>
                      <a:endParaRPr lang="it-IT" sz="2400" b="1" dirty="0">
                        <a:solidFill>
                          <a:srgbClr val="FFFFFF"/>
                        </a:solidFill>
                      </a:endParaRPr>
                    </a:p>
                  </a:txBody>
                  <a:tcPr marL="91437" marR="91437" marT="45723" marB="45723">
                    <a:solidFill>
                      <a:srgbClr val="008000"/>
                    </a:solidFill>
                  </a:tcPr>
                </a:tc>
                <a:tc>
                  <a:txBody>
                    <a:bodyPr/>
                    <a:lstStyle/>
                    <a:p>
                      <a:pPr algn="ctr"/>
                      <a:r>
                        <a:rPr lang="it-IT" sz="2400" dirty="0"/>
                        <a:t>- 0.66</a:t>
                      </a:r>
                    </a:p>
                  </a:txBody>
                  <a:tcPr marL="91437" marR="91437" marT="45723" marB="45723"/>
                </a:tc>
                <a:tc>
                  <a:txBody>
                    <a:bodyPr/>
                    <a:lstStyle/>
                    <a:p>
                      <a:pPr algn="ctr"/>
                      <a:r>
                        <a:rPr lang="it-IT" sz="2400" dirty="0"/>
                        <a:t>- 3.01</a:t>
                      </a:r>
                    </a:p>
                  </a:txBody>
                  <a:tcPr marL="91437" marR="91437" marT="45723" marB="45723"/>
                </a:tc>
                <a:tc>
                  <a:txBody>
                    <a:bodyPr/>
                    <a:lstStyle/>
                    <a:p>
                      <a:pPr algn="ctr"/>
                      <a:r>
                        <a:rPr lang="it-IT" sz="2400" dirty="0"/>
                        <a:t>- 2.18</a:t>
                      </a:r>
                    </a:p>
                  </a:txBody>
                  <a:tcPr marL="91437" marR="91437" marT="45723" marB="45723"/>
                </a:tc>
                <a:extLst>
                  <a:ext uri="{0D108BD9-81ED-4DB2-BD59-A6C34878D82A}">
                    <a16:rowId xmlns:a16="http://schemas.microsoft.com/office/drawing/2014/main" val="10003"/>
                  </a:ext>
                </a:extLst>
              </a:tr>
              <a:tr h="468307">
                <a:tc>
                  <a:txBody>
                    <a:bodyPr/>
                    <a:lstStyle/>
                    <a:p>
                      <a:r>
                        <a:rPr lang="it-IT" sz="2400" b="1" dirty="0" err="1">
                          <a:solidFill>
                            <a:srgbClr val="FFFFFF"/>
                          </a:solidFill>
                        </a:rPr>
                        <a:t>Lixisenatide</a:t>
                      </a:r>
                      <a:r>
                        <a:rPr lang="it-IT" sz="2400" b="1" dirty="0">
                          <a:solidFill>
                            <a:srgbClr val="FFFFFF"/>
                          </a:solidFill>
                        </a:rPr>
                        <a:t> OD</a:t>
                      </a:r>
                    </a:p>
                  </a:txBody>
                  <a:tcPr marL="91437" marR="91437" marT="45723" marB="45723">
                    <a:solidFill>
                      <a:srgbClr val="000090"/>
                    </a:solidFill>
                  </a:tcPr>
                </a:tc>
                <a:tc>
                  <a:txBody>
                    <a:bodyPr/>
                    <a:lstStyle/>
                    <a:p>
                      <a:pPr algn="ctr"/>
                      <a:r>
                        <a:rPr lang="it-IT" sz="2400" dirty="0"/>
                        <a:t>- 0.55</a:t>
                      </a:r>
                    </a:p>
                  </a:txBody>
                  <a:tcPr marL="91437" marR="91437" marT="45723" marB="45723"/>
                </a:tc>
                <a:tc>
                  <a:txBody>
                    <a:bodyPr/>
                    <a:lstStyle/>
                    <a:p>
                      <a:pPr algn="ctr"/>
                      <a:endParaRPr lang="it-IT" sz="2400" dirty="0"/>
                    </a:p>
                  </a:txBody>
                  <a:tcPr marL="91437" marR="91437" marT="45723" marB="45723"/>
                </a:tc>
                <a:tc>
                  <a:txBody>
                    <a:bodyPr/>
                    <a:lstStyle/>
                    <a:p>
                      <a:pPr algn="ctr"/>
                      <a:r>
                        <a:rPr lang="it-IT" sz="2400" dirty="0"/>
                        <a:t>- 0.78</a:t>
                      </a:r>
                    </a:p>
                  </a:txBody>
                  <a:tcPr marL="91437" marR="91437" marT="45723" marB="45723"/>
                </a:tc>
                <a:extLst>
                  <a:ext uri="{0D108BD9-81ED-4DB2-BD59-A6C34878D82A}">
                    <a16:rowId xmlns:a16="http://schemas.microsoft.com/office/drawing/2014/main" val="10004"/>
                  </a:ext>
                </a:extLst>
              </a:tr>
              <a:tr h="476572">
                <a:tc>
                  <a:txBody>
                    <a:bodyPr/>
                    <a:lstStyle/>
                    <a:p>
                      <a:r>
                        <a:rPr lang="it-IT" sz="2400" b="1" dirty="0" err="1">
                          <a:solidFill>
                            <a:srgbClr val="FFFFFF"/>
                          </a:solidFill>
                        </a:rPr>
                        <a:t>Liraglutide</a:t>
                      </a:r>
                      <a:r>
                        <a:rPr lang="it-IT" sz="2400" b="1" dirty="0">
                          <a:solidFill>
                            <a:srgbClr val="FFFFFF"/>
                          </a:solidFill>
                        </a:rPr>
                        <a:t> OD</a:t>
                      </a:r>
                    </a:p>
                  </a:txBody>
                  <a:tcPr marL="91437" marR="91437" marT="45723" marB="45723">
                    <a:solidFill>
                      <a:srgbClr val="000090"/>
                    </a:solidFill>
                  </a:tcPr>
                </a:tc>
                <a:tc>
                  <a:txBody>
                    <a:bodyPr/>
                    <a:lstStyle/>
                    <a:p>
                      <a:pPr algn="ctr"/>
                      <a:r>
                        <a:rPr lang="it-IT" sz="2400" dirty="0"/>
                        <a:t>-</a:t>
                      </a:r>
                      <a:r>
                        <a:rPr lang="it-IT" sz="2400" baseline="0" dirty="0"/>
                        <a:t> 1.15</a:t>
                      </a:r>
                      <a:endParaRPr lang="it-IT" sz="2400" dirty="0"/>
                    </a:p>
                  </a:txBody>
                  <a:tcPr marL="91437" marR="91437" marT="45723" marB="45723"/>
                </a:tc>
                <a:tc>
                  <a:txBody>
                    <a:bodyPr/>
                    <a:lstStyle/>
                    <a:p>
                      <a:pPr algn="ctr"/>
                      <a:r>
                        <a:rPr lang="it-IT" sz="2400" dirty="0"/>
                        <a:t>- 4.04</a:t>
                      </a:r>
                    </a:p>
                  </a:txBody>
                  <a:tcPr marL="91437" marR="91437" marT="45723" marB="45723"/>
                </a:tc>
                <a:tc>
                  <a:txBody>
                    <a:bodyPr/>
                    <a:lstStyle/>
                    <a:p>
                      <a:pPr algn="ctr"/>
                      <a:r>
                        <a:rPr lang="it-IT" sz="2400" dirty="0"/>
                        <a:t>- 1.96</a:t>
                      </a:r>
                    </a:p>
                  </a:txBody>
                  <a:tcPr marL="91437" marR="91437" marT="45723" marB="45723"/>
                </a:tc>
                <a:extLst>
                  <a:ext uri="{0D108BD9-81ED-4DB2-BD59-A6C34878D82A}">
                    <a16:rowId xmlns:a16="http://schemas.microsoft.com/office/drawing/2014/main" val="10005"/>
                  </a:ext>
                </a:extLst>
              </a:tr>
              <a:tr h="468307">
                <a:tc>
                  <a:txBody>
                    <a:bodyPr/>
                    <a:lstStyle/>
                    <a:p>
                      <a:r>
                        <a:rPr lang="it-IT" sz="2400" b="1" dirty="0" err="1">
                          <a:solidFill>
                            <a:srgbClr val="FFFFFF"/>
                          </a:solidFill>
                        </a:rPr>
                        <a:t>Semaglutide</a:t>
                      </a:r>
                      <a:r>
                        <a:rPr lang="it-IT" sz="2400" b="1" dirty="0">
                          <a:solidFill>
                            <a:srgbClr val="FFFFFF"/>
                          </a:solidFill>
                        </a:rPr>
                        <a:t> OW</a:t>
                      </a:r>
                    </a:p>
                  </a:txBody>
                  <a:tcPr marL="91437" marR="91437" marT="45723" marB="45723">
                    <a:solidFill>
                      <a:srgbClr val="000090"/>
                    </a:solidFill>
                  </a:tcPr>
                </a:tc>
                <a:tc>
                  <a:txBody>
                    <a:bodyPr/>
                    <a:lstStyle/>
                    <a:p>
                      <a:pPr algn="ctr"/>
                      <a:r>
                        <a:rPr lang="it-IT" sz="2400" dirty="0"/>
                        <a:t>- 1.6</a:t>
                      </a:r>
                    </a:p>
                  </a:txBody>
                  <a:tcPr marL="91437" marR="91437" marT="45723" marB="45723"/>
                </a:tc>
                <a:tc>
                  <a:txBody>
                    <a:bodyPr/>
                    <a:lstStyle/>
                    <a:p>
                      <a:pPr algn="ctr"/>
                      <a:r>
                        <a:rPr lang="it-IT" sz="2400" dirty="0"/>
                        <a:t>- 2.7</a:t>
                      </a:r>
                    </a:p>
                  </a:txBody>
                  <a:tcPr marL="91437" marR="91437" marT="45723" marB="45723"/>
                </a:tc>
                <a:tc>
                  <a:txBody>
                    <a:bodyPr/>
                    <a:lstStyle/>
                    <a:p>
                      <a:pPr algn="ctr"/>
                      <a:r>
                        <a:rPr lang="it-IT" sz="2400" dirty="0"/>
                        <a:t>- 4.5</a:t>
                      </a:r>
                    </a:p>
                  </a:txBody>
                  <a:tcPr marL="91437" marR="91437" marT="45723" marB="45723"/>
                </a:tc>
                <a:extLst>
                  <a:ext uri="{0D108BD9-81ED-4DB2-BD59-A6C34878D82A}">
                    <a16:rowId xmlns:a16="http://schemas.microsoft.com/office/drawing/2014/main" val="10006"/>
                  </a:ext>
                </a:extLst>
              </a:tr>
              <a:tr h="468307">
                <a:tc>
                  <a:txBody>
                    <a:bodyPr/>
                    <a:lstStyle/>
                    <a:p>
                      <a:r>
                        <a:rPr lang="it-IT" sz="2400" b="1" dirty="0" err="1">
                          <a:solidFill>
                            <a:srgbClr val="FFFFFF"/>
                          </a:solidFill>
                        </a:rPr>
                        <a:t>Exenatide</a:t>
                      </a:r>
                      <a:r>
                        <a:rPr lang="it-IT" sz="2400" b="1" dirty="0">
                          <a:solidFill>
                            <a:srgbClr val="FFFFFF"/>
                          </a:solidFill>
                        </a:rPr>
                        <a:t> OW</a:t>
                      </a:r>
                    </a:p>
                  </a:txBody>
                  <a:tcPr marL="91437" marR="91437" marT="45723" marB="45723">
                    <a:solidFill>
                      <a:srgbClr val="000090"/>
                    </a:solidFill>
                  </a:tcPr>
                </a:tc>
                <a:tc>
                  <a:txBody>
                    <a:bodyPr/>
                    <a:lstStyle/>
                    <a:p>
                      <a:pPr algn="ctr"/>
                      <a:r>
                        <a:rPr lang="it-IT" sz="2400" dirty="0"/>
                        <a:t>- 1.08</a:t>
                      </a:r>
                    </a:p>
                  </a:txBody>
                  <a:tcPr marL="91437" marR="91437" marT="45723" marB="45723"/>
                </a:tc>
                <a:tc>
                  <a:txBody>
                    <a:bodyPr/>
                    <a:lstStyle/>
                    <a:p>
                      <a:pPr algn="ctr"/>
                      <a:r>
                        <a:rPr lang="it-IT" sz="2400" dirty="0"/>
                        <a:t>- 3.64</a:t>
                      </a:r>
                    </a:p>
                  </a:txBody>
                  <a:tcPr marL="91437" marR="91437" marT="45723" marB="45723"/>
                </a:tc>
                <a:tc>
                  <a:txBody>
                    <a:bodyPr/>
                    <a:lstStyle/>
                    <a:p>
                      <a:pPr algn="ctr"/>
                      <a:r>
                        <a:rPr lang="it-IT" sz="2400" dirty="0"/>
                        <a:t>- 1.49</a:t>
                      </a:r>
                    </a:p>
                  </a:txBody>
                  <a:tcPr marL="91437" marR="91437" marT="45723" marB="45723"/>
                </a:tc>
                <a:extLst>
                  <a:ext uri="{0D108BD9-81ED-4DB2-BD59-A6C34878D82A}">
                    <a16:rowId xmlns:a16="http://schemas.microsoft.com/office/drawing/2014/main" val="10007"/>
                  </a:ext>
                </a:extLst>
              </a:tr>
              <a:tr h="468307">
                <a:tc>
                  <a:txBody>
                    <a:bodyPr/>
                    <a:lstStyle/>
                    <a:p>
                      <a:r>
                        <a:rPr lang="it-IT" sz="2400" b="1" dirty="0" err="1">
                          <a:solidFill>
                            <a:srgbClr val="FFFFFF"/>
                          </a:solidFill>
                        </a:rPr>
                        <a:t>Albiglutide</a:t>
                      </a:r>
                      <a:r>
                        <a:rPr lang="it-IT" sz="2400" b="1" dirty="0">
                          <a:solidFill>
                            <a:srgbClr val="FFFFFF"/>
                          </a:solidFill>
                        </a:rPr>
                        <a:t> OW</a:t>
                      </a:r>
                    </a:p>
                  </a:txBody>
                  <a:tcPr marL="91437" marR="91437" marT="45723" marB="45723">
                    <a:solidFill>
                      <a:srgbClr val="000090"/>
                    </a:solidFill>
                  </a:tcPr>
                </a:tc>
                <a:tc>
                  <a:txBody>
                    <a:bodyPr/>
                    <a:lstStyle/>
                    <a:p>
                      <a:pPr algn="ctr"/>
                      <a:r>
                        <a:rPr lang="it-IT" sz="2400" dirty="0"/>
                        <a:t>- 0.94</a:t>
                      </a:r>
                    </a:p>
                  </a:txBody>
                  <a:tcPr marL="91437" marR="91437" marT="45723" marB="45723"/>
                </a:tc>
                <a:tc>
                  <a:txBody>
                    <a:bodyPr/>
                    <a:lstStyle/>
                    <a:p>
                      <a:pPr algn="ctr"/>
                      <a:endParaRPr lang="it-IT" sz="2400" dirty="0"/>
                    </a:p>
                  </a:txBody>
                  <a:tcPr marL="91437" marR="91437" marT="45723" marB="45723"/>
                </a:tc>
                <a:tc>
                  <a:txBody>
                    <a:bodyPr/>
                    <a:lstStyle/>
                    <a:p>
                      <a:pPr algn="ctr"/>
                      <a:r>
                        <a:rPr lang="it-IT" sz="2400" dirty="0"/>
                        <a:t>- 0.41</a:t>
                      </a:r>
                    </a:p>
                  </a:txBody>
                  <a:tcPr marL="91437" marR="91437" marT="45723" marB="45723"/>
                </a:tc>
                <a:extLst>
                  <a:ext uri="{0D108BD9-81ED-4DB2-BD59-A6C34878D82A}">
                    <a16:rowId xmlns:a16="http://schemas.microsoft.com/office/drawing/2014/main" val="10008"/>
                  </a:ext>
                </a:extLst>
              </a:tr>
              <a:tr h="468307">
                <a:tc>
                  <a:txBody>
                    <a:bodyPr/>
                    <a:lstStyle/>
                    <a:p>
                      <a:r>
                        <a:rPr lang="it-IT" sz="2400" b="1" dirty="0" err="1">
                          <a:solidFill>
                            <a:srgbClr val="FFFFFF"/>
                          </a:solidFill>
                        </a:rPr>
                        <a:t>Dulaglutide</a:t>
                      </a:r>
                      <a:r>
                        <a:rPr lang="it-IT" sz="2400" b="1" baseline="0" dirty="0">
                          <a:solidFill>
                            <a:srgbClr val="FFFFFF"/>
                          </a:solidFill>
                        </a:rPr>
                        <a:t> OW</a:t>
                      </a:r>
                      <a:endParaRPr lang="it-IT" sz="2400" b="1" dirty="0">
                        <a:solidFill>
                          <a:srgbClr val="FFFFFF"/>
                        </a:solidFill>
                      </a:endParaRPr>
                    </a:p>
                  </a:txBody>
                  <a:tcPr marL="91437" marR="91437" marT="45723" marB="45723">
                    <a:solidFill>
                      <a:srgbClr val="000090"/>
                    </a:solidFill>
                  </a:tcPr>
                </a:tc>
                <a:tc>
                  <a:txBody>
                    <a:bodyPr/>
                    <a:lstStyle/>
                    <a:p>
                      <a:pPr algn="ctr"/>
                      <a:r>
                        <a:rPr lang="it-IT" sz="2400" dirty="0"/>
                        <a:t>- 1.21</a:t>
                      </a:r>
                    </a:p>
                  </a:txBody>
                  <a:tcPr marL="91437" marR="91437" marT="45723" marB="45723"/>
                </a:tc>
                <a:tc>
                  <a:txBody>
                    <a:bodyPr/>
                    <a:lstStyle/>
                    <a:p>
                      <a:pPr algn="ctr"/>
                      <a:r>
                        <a:rPr lang="it-IT" sz="2400" dirty="0"/>
                        <a:t>- 3.35</a:t>
                      </a:r>
                    </a:p>
                  </a:txBody>
                  <a:tcPr marL="91437" marR="91437" marT="45723" marB="45723"/>
                </a:tc>
                <a:tc>
                  <a:txBody>
                    <a:bodyPr/>
                    <a:lstStyle/>
                    <a:p>
                      <a:pPr algn="ctr"/>
                      <a:r>
                        <a:rPr lang="it-IT" sz="2400" dirty="0"/>
                        <a:t>- 1.57</a:t>
                      </a:r>
                    </a:p>
                  </a:txBody>
                  <a:tcPr marL="91437" marR="91437" marT="45723" marB="45723"/>
                </a:tc>
                <a:extLst>
                  <a:ext uri="{0D108BD9-81ED-4DB2-BD59-A6C34878D82A}">
                    <a16:rowId xmlns:a16="http://schemas.microsoft.com/office/drawing/2014/main" val="10009"/>
                  </a:ext>
                </a:extLst>
              </a:tr>
              <a:tr h="468307">
                <a:tc>
                  <a:txBody>
                    <a:bodyPr/>
                    <a:lstStyle/>
                    <a:p>
                      <a:r>
                        <a:rPr lang="it-IT" sz="2400" b="1" dirty="0" err="1">
                          <a:solidFill>
                            <a:srgbClr val="FFFFFF"/>
                          </a:solidFill>
                        </a:rPr>
                        <a:t>Semaglutide</a:t>
                      </a:r>
                      <a:r>
                        <a:rPr lang="it-IT" sz="2400" b="1" dirty="0">
                          <a:solidFill>
                            <a:srgbClr val="FFFFFF"/>
                          </a:solidFill>
                        </a:rPr>
                        <a:t> OD</a:t>
                      </a:r>
                    </a:p>
                  </a:txBody>
                  <a:tcPr marL="91437" marR="91437" marT="45723" marB="45723">
                    <a:solidFill>
                      <a:srgbClr val="000090"/>
                    </a:solidFill>
                  </a:tcPr>
                </a:tc>
                <a:tc>
                  <a:txBody>
                    <a:bodyPr/>
                    <a:lstStyle/>
                    <a:p>
                      <a:pPr algn="ctr"/>
                      <a:r>
                        <a:rPr lang="it-IT" sz="2400" dirty="0"/>
                        <a:t>- 0.9</a:t>
                      </a:r>
                    </a:p>
                  </a:txBody>
                  <a:tcPr marL="91437" marR="91437" marT="45723" marB="45723"/>
                </a:tc>
                <a:tc>
                  <a:txBody>
                    <a:bodyPr/>
                    <a:lstStyle/>
                    <a:p>
                      <a:pPr algn="ctr"/>
                      <a:endParaRPr lang="it-IT" sz="2400" dirty="0"/>
                    </a:p>
                  </a:txBody>
                  <a:tcPr marL="91437" marR="91437" marT="45723" marB="45723"/>
                </a:tc>
                <a:tc>
                  <a:txBody>
                    <a:bodyPr/>
                    <a:lstStyle/>
                    <a:p>
                      <a:pPr algn="ctr"/>
                      <a:r>
                        <a:rPr lang="it-IT" sz="2400" dirty="0"/>
                        <a:t>- 0.2</a:t>
                      </a:r>
                    </a:p>
                  </a:txBody>
                  <a:tcPr marL="91437" marR="91437" marT="45723" marB="45723"/>
                </a:tc>
                <a:extLst>
                  <a:ext uri="{0D108BD9-81ED-4DB2-BD59-A6C34878D82A}">
                    <a16:rowId xmlns:a16="http://schemas.microsoft.com/office/drawing/2014/main" val="10010"/>
                  </a:ext>
                </a:extLst>
              </a:tr>
            </a:tbl>
          </a:graphicData>
        </a:graphic>
      </p:graphicFrame>
      <p:sp>
        <p:nvSpPr>
          <p:cNvPr id="67648" name="CasellaDiTesto 2">
            <a:extLst>
              <a:ext uri="{FF2B5EF4-FFF2-40B4-BE49-F238E27FC236}">
                <a16:creationId xmlns:a16="http://schemas.microsoft.com/office/drawing/2014/main" id="{6014659A-42DF-964B-9B19-A0CE27A473C1}"/>
              </a:ext>
            </a:extLst>
          </p:cNvPr>
          <p:cNvSpPr txBox="1">
            <a:spLocks noChangeArrowheads="1"/>
          </p:cNvSpPr>
          <p:nvPr/>
        </p:nvSpPr>
        <p:spPr bwMode="auto">
          <a:xfrm>
            <a:off x="3931204" y="-14759"/>
            <a:ext cx="9967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it-IT" altLang="it-IT" sz="1600" b="1" dirty="0" err="1"/>
              <a:t>Mean</a:t>
            </a:r>
            <a:r>
              <a:rPr lang="it-IT" altLang="it-IT" sz="1600" b="1" dirty="0"/>
              <a:t> </a:t>
            </a:r>
            <a:r>
              <a:rPr lang="it-IT" altLang="it-IT" sz="1600" b="1" dirty="0" err="1"/>
              <a:t>Change</a:t>
            </a:r>
            <a:r>
              <a:rPr lang="it-IT" altLang="it-IT" sz="1600" b="1" dirty="0"/>
              <a:t> of HbA1c, Blood Pressure and Body Weight</a:t>
            </a:r>
          </a:p>
        </p:txBody>
      </p:sp>
      <p:sp>
        <p:nvSpPr>
          <p:cNvPr id="4" name="Ovale 3">
            <a:extLst>
              <a:ext uri="{FF2B5EF4-FFF2-40B4-BE49-F238E27FC236}">
                <a16:creationId xmlns:a16="http://schemas.microsoft.com/office/drawing/2014/main" id="{FF631784-9A9A-7F42-8686-2E8809CF895C}"/>
              </a:ext>
            </a:extLst>
          </p:cNvPr>
          <p:cNvSpPr>
            <a:spLocks noChangeArrowheads="1"/>
          </p:cNvSpPr>
          <p:nvPr/>
        </p:nvSpPr>
        <p:spPr bwMode="auto">
          <a:xfrm>
            <a:off x="3083984" y="3825736"/>
            <a:ext cx="929216" cy="459316"/>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5" name="Ovale 4">
            <a:extLst>
              <a:ext uri="{FF2B5EF4-FFF2-40B4-BE49-F238E27FC236}">
                <a16:creationId xmlns:a16="http://schemas.microsoft.com/office/drawing/2014/main" id="{9D406544-B6FF-F34B-8866-DE72AC24497D}"/>
              </a:ext>
            </a:extLst>
          </p:cNvPr>
          <p:cNvSpPr>
            <a:spLocks noChangeArrowheads="1"/>
          </p:cNvSpPr>
          <p:nvPr/>
        </p:nvSpPr>
        <p:spPr bwMode="auto">
          <a:xfrm>
            <a:off x="4944534" y="1927546"/>
            <a:ext cx="929217" cy="457200"/>
          </a:xfrm>
          <a:prstGeom prst="ellipse">
            <a:avLst/>
          </a:prstGeom>
          <a:noFill/>
          <a:ln w="9525">
            <a:solidFill>
              <a:srgbClr val="FFFF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6" name="Ovale 5">
            <a:extLst>
              <a:ext uri="{FF2B5EF4-FFF2-40B4-BE49-F238E27FC236}">
                <a16:creationId xmlns:a16="http://schemas.microsoft.com/office/drawing/2014/main" id="{48278FA9-B5E6-4540-A74A-8F708AA8672C}"/>
              </a:ext>
            </a:extLst>
          </p:cNvPr>
          <p:cNvSpPr>
            <a:spLocks noChangeArrowheads="1"/>
          </p:cNvSpPr>
          <p:nvPr/>
        </p:nvSpPr>
        <p:spPr bwMode="auto">
          <a:xfrm>
            <a:off x="6760634" y="3815797"/>
            <a:ext cx="929217" cy="459316"/>
          </a:xfrm>
          <a:prstGeom prst="ellipse">
            <a:avLst/>
          </a:prstGeom>
          <a:noFill/>
          <a:ln w="9525">
            <a:solidFill>
              <a:srgbClr val="0070C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67652" name="CasellaDiTesto 6">
            <a:extLst>
              <a:ext uri="{FF2B5EF4-FFF2-40B4-BE49-F238E27FC236}">
                <a16:creationId xmlns:a16="http://schemas.microsoft.com/office/drawing/2014/main" id="{43B1B47F-3A19-614A-A966-C15790D7DE60}"/>
              </a:ext>
            </a:extLst>
          </p:cNvPr>
          <p:cNvSpPr txBox="1">
            <a:spLocks noChangeArrowheads="1"/>
          </p:cNvSpPr>
          <p:nvPr/>
        </p:nvSpPr>
        <p:spPr bwMode="auto">
          <a:xfrm>
            <a:off x="8271933" y="1400116"/>
            <a:ext cx="3767667" cy="286232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3600" b="1" dirty="0">
                <a:solidFill>
                  <a:srgbClr val="FF0000"/>
                </a:solidFill>
              </a:rPr>
              <a:t>     iSGLT-2  </a:t>
            </a:r>
          </a:p>
          <a:p>
            <a:endParaRPr lang="it-IT" altLang="it-IT" sz="3600" b="1" dirty="0">
              <a:solidFill>
                <a:srgbClr val="FF0000"/>
              </a:solidFill>
            </a:endParaRPr>
          </a:p>
          <a:p>
            <a:pPr algn="ctr"/>
            <a:r>
              <a:rPr lang="it-IT" altLang="it-IT" sz="3600" b="1" dirty="0">
                <a:solidFill>
                  <a:srgbClr val="FF0000"/>
                </a:solidFill>
              </a:rPr>
              <a:t>o </a:t>
            </a:r>
          </a:p>
          <a:p>
            <a:endParaRPr lang="it-IT" altLang="it-IT" sz="3600" b="1" dirty="0">
              <a:solidFill>
                <a:srgbClr val="FF0000"/>
              </a:solidFill>
            </a:endParaRPr>
          </a:p>
          <a:p>
            <a:r>
              <a:rPr lang="it-IT" altLang="it-IT" sz="3600" b="1" dirty="0">
                <a:solidFill>
                  <a:srgbClr val="FF0000"/>
                </a:solidFill>
              </a:rPr>
              <a:t>      aGLP-1  </a:t>
            </a:r>
          </a:p>
        </p:txBody>
      </p:sp>
      <p:sp>
        <p:nvSpPr>
          <p:cNvPr id="7" name="CasellaDiTesto 6">
            <a:extLst>
              <a:ext uri="{FF2B5EF4-FFF2-40B4-BE49-F238E27FC236}">
                <a16:creationId xmlns:a16="http://schemas.microsoft.com/office/drawing/2014/main" id="{7CC69D2C-A4A8-8E29-F8A5-9F9F16B401A2}"/>
              </a:ext>
            </a:extLst>
          </p:cNvPr>
          <p:cNvSpPr txBox="1"/>
          <p:nvPr/>
        </p:nvSpPr>
        <p:spPr>
          <a:xfrm>
            <a:off x="39757" y="6192762"/>
            <a:ext cx="12152243" cy="461665"/>
          </a:xfrm>
          <a:prstGeom prst="rect">
            <a:avLst/>
          </a:prstGeom>
          <a:noFill/>
        </p:spPr>
        <p:txBody>
          <a:bodyPr wrap="square">
            <a:spAutoFit/>
          </a:bodyPr>
          <a:lstStyle/>
          <a:p>
            <a:pPr algn="l"/>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Effect</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of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Hemoglobin</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A1c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Reduction</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or </a:t>
            </a:r>
            <a:r>
              <a:rPr lang="it-IT" sz="1200" b="1" i="0" dirty="0">
                <a:effectLst/>
                <a:latin typeface="arial" panose="020B0604020202020204" pitchFamily="34" charset="0"/>
                <a:hlinkClick r:id="rId2">
                  <a:extLst>
                    <a:ext uri="{A12FA001-AC4F-418D-AE19-62706E023703}">
                      <ahyp:hlinkClr xmlns:ahyp="http://schemas.microsoft.com/office/drawing/2018/hyperlinkcolor" val="tx"/>
                    </a:ext>
                  </a:extLst>
                </a:hlinkClick>
              </a:rPr>
              <a:t>Weight</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Reduction</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on </a:t>
            </a:r>
            <a:r>
              <a:rPr lang="it-IT" sz="1200" b="1" i="0" dirty="0">
                <a:effectLst/>
                <a:latin typeface="arial" panose="020B0604020202020204" pitchFamily="34" charset="0"/>
                <a:hlinkClick r:id="rId2">
                  <a:extLst>
                    <a:ext uri="{A12FA001-AC4F-418D-AE19-62706E023703}">
                      <ahyp:hlinkClr xmlns:ahyp="http://schemas.microsoft.com/office/drawing/2018/hyperlinkcolor" val="tx"/>
                    </a:ext>
                  </a:extLst>
                </a:hlinkClick>
              </a:rPr>
              <a:t>Blood Pressure</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in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Glucagon</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‐Like Peptide‐1 Receptor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Agonist</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and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Sodium‐Glucose</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Cotransporter‐2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Inhibitor</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Treatment in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Type</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2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Diabetes</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sz="1200" b="0" i="0" dirty="0" err="1">
                <a:effectLst/>
                <a:latin typeface="arial" panose="020B0604020202020204" pitchFamily="34" charset="0"/>
                <a:hlinkClick r:id="rId2">
                  <a:extLst>
                    <a:ext uri="{A12FA001-AC4F-418D-AE19-62706E023703}">
                      <ahyp:hlinkClr xmlns:ahyp="http://schemas.microsoft.com/office/drawing/2018/hyperlinkcolor" val="tx"/>
                    </a:ext>
                  </a:extLst>
                </a:hlinkClick>
              </a:rPr>
              <a:t>Mellitus</a:t>
            </a:r>
            <a:r>
              <a:rPr lang="it-IT" sz="12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 A Meta‐Analysis</a:t>
            </a:r>
            <a:r>
              <a:rPr lang="it-IT" sz="1200" b="0" i="0" dirty="0">
                <a:effectLst/>
                <a:latin typeface="arial" panose="020B0604020202020204" pitchFamily="34" charset="0"/>
              </a:rPr>
              <a:t>. </a:t>
            </a:r>
            <a:r>
              <a:rPr lang="it-IT" sz="1200" b="0" i="0" dirty="0" err="1">
                <a:solidFill>
                  <a:srgbClr val="000000"/>
                </a:solidFill>
                <a:effectLst/>
                <a:latin typeface="arial" panose="020B0604020202020204" pitchFamily="34" charset="0"/>
              </a:rPr>
              <a:t>Mengdie</a:t>
            </a:r>
            <a:r>
              <a:rPr lang="it-IT" sz="1200" b="0" i="0" dirty="0">
                <a:solidFill>
                  <a:srgbClr val="000000"/>
                </a:solidFill>
                <a:effectLst/>
                <a:latin typeface="arial" panose="020B0604020202020204" pitchFamily="34" charset="0"/>
              </a:rPr>
              <a:t> Hu, </a:t>
            </a:r>
            <a:r>
              <a:rPr lang="it-IT" sz="1200" b="0" i="0" dirty="0" err="1">
                <a:solidFill>
                  <a:srgbClr val="000000"/>
                </a:solidFill>
                <a:effectLst/>
                <a:latin typeface="arial" panose="020B0604020202020204" pitchFamily="34" charset="0"/>
              </a:rPr>
              <a:t>Xiaoling</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Cai</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Wenjia</a:t>
            </a:r>
            <a:r>
              <a:rPr lang="it-IT" sz="1200" b="0" i="0" dirty="0">
                <a:solidFill>
                  <a:srgbClr val="000000"/>
                </a:solidFill>
                <a:effectLst/>
                <a:latin typeface="arial" panose="020B0604020202020204" pitchFamily="34" charset="0"/>
              </a:rPr>
              <a:t> Yang, </a:t>
            </a:r>
            <a:r>
              <a:rPr lang="it-IT" sz="1200" b="0" i="0" dirty="0" err="1">
                <a:solidFill>
                  <a:srgbClr val="000000"/>
                </a:solidFill>
                <a:effectLst/>
                <a:latin typeface="arial" panose="020B0604020202020204" pitchFamily="34" charset="0"/>
              </a:rPr>
              <a:t>Simin</a:t>
            </a:r>
            <a:r>
              <a:rPr lang="it-IT" sz="1200" b="0" i="0" dirty="0">
                <a:solidFill>
                  <a:srgbClr val="000000"/>
                </a:solidFill>
                <a:effectLst/>
                <a:latin typeface="arial" panose="020B0604020202020204" pitchFamily="34" charset="0"/>
              </a:rPr>
              <a:t> Zhang, </a:t>
            </a:r>
            <a:r>
              <a:rPr lang="it-IT" sz="1200" b="0" i="0" dirty="0" err="1">
                <a:solidFill>
                  <a:srgbClr val="000000"/>
                </a:solidFill>
                <a:effectLst/>
                <a:latin typeface="arial" panose="020B0604020202020204" pitchFamily="34" charset="0"/>
              </a:rPr>
              <a:t>Lin</a:t>
            </a:r>
            <a:r>
              <a:rPr lang="it-IT" sz="1200" b="0" i="0" dirty="0">
                <a:solidFill>
                  <a:srgbClr val="000000"/>
                </a:solidFill>
                <a:effectLst/>
                <a:latin typeface="arial" panose="020B0604020202020204" pitchFamily="34" charset="0"/>
              </a:rPr>
              <a:t> Nie, </a:t>
            </a:r>
            <a:r>
              <a:rPr lang="it-IT" sz="1200" b="0" i="0" dirty="0" err="1">
                <a:solidFill>
                  <a:srgbClr val="000000"/>
                </a:solidFill>
                <a:effectLst/>
                <a:latin typeface="arial" panose="020B0604020202020204" pitchFamily="34" charset="0"/>
              </a:rPr>
              <a:t>Linong</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Ji</a:t>
            </a:r>
            <a:r>
              <a:rPr lang="it-IT" sz="1200" b="0" i="0" dirty="0">
                <a:solidFill>
                  <a:srgbClr val="000000"/>
                </a:solidFill>
                <a:effectLst/>
                <a:latin typeface="arial" panose="020B0604020202020204" pitchFamily="34" charset="0"/>
              </a:rPr>
              <a:t>. J </a:t>
            </a:r>
            <a:r>
              <a:rPr lang="it-IT" sz="1200" b="0" i="0" dirty="0" err="1">
                <a:solidFill>
                  <a:srgbClr val="000000"/>
                </a:solidFill>
                <a:effectLst/>
                <a:latin typeface="arial" panose="020B0604020202020204" pitchFamily="34" charset="0"/>
              </a:rPr>
              <a:t>Am</a:t>
            </a:r>
            <a:r>
              <a:rPr lang="it-IT" sz="1200" b="0" i="0" dirty="0">
                <a:solidFill>
                  <a:srgbClr val="000000"/>
                </a:solidFill>
                <a:effectLst/>
                <a:latin typeface="arial" panose="020B0604020202020204" pitchFamily="34" charset="0"/>
              </a:rPr>
              <a:t> Heart </a:t>
            </a:r>
            <a:r>
              <a:rPr lang="it-IT" sz="1200" b="0" i="0" dirty="0" err="1">
                <a:solidFill>
                  <a:srgbClr val="000000"/>
                </a:solidFill>
                <a:effectLst/>
                <a:latin typeface="arial" panose="020B0604020202020204" pitchFamily="34" charset="0"/>
              </a:rPr>
              <a:t>Assoc</a:t>
            </a:r>
            <a:r>
              <a:rPr lang="it-IT" sz="1200" b="0" i="0" dirty="0">
                <a:solidFill>
                  <a:srgbClr val="000000"/>
                </a:solidFill>
                <a:effectLst/>
                <a:latin typeface="arial" panose="020B0604020202020204" pitchFamily="34" charset="0"/>
              </a:rPr>
              <a:t>. 2020 </a:t>
            </a:r>
            <a:r>
              <a:rPr lang="it-IT" sz="1200" b="0" i="0" dirty="0" err="1">
                <a:solidFill>
                  <a:srgbClr val="000000"/>
                </a:solidFill>
                <a:effectLst/>
                <a:latin typeface="arial" panose="020B0604020202020204" pitchFamily="34" charset="0"/>
              </a:rPr>
              <a:t>Apr</a:t>
            </a:r>
            <a:r>
              <a:rPr lang="it-IT" sz="1200" b="0" i="0" dirty="0">
                <a:solidFill>
                  <a:srgbClr val="000000"/>
                </a:solidFill>
                <a:effectLst/>
                <a:latin typeface="arial" panose="020B0604020202020204" pitchFamily="34" charset="0"/>
              </a:rPr>
              <a:t> 7; 9(7): e015323. </a:t>
            </a:r>
            <a:endParaRPr lang="it-IT" sz="1200" b="0" i="0" dirty="0">
              <a:effectLst/>
              <a:latin typeface="Helvetica Neue"/>
            </a:endParaRPr>
          </a:p>
        </p:txBody>
      </p:sp>
      <p:sp>
        <p:nvSpPr>
          <p:cNvPr id="8" name="Ovale 7">
            <a:extLst>
              <a:ext uri="{FF2B5EF4-FFF2-40B4-BE49-F238E27FC236}">
                <a16:creationId xmlns:a16="http://schemas.microsoft.com/office/drawing/2014/main" id="{C4BA1C7C-AD2D-6554-2739-F4C3EFC74B62}"/>
              </a:ext>
            </a:extLst>
          </p:cNvPr>
          <p:cNvSpPr>
            <a:spLocks noChangeArrowheads="1"/>
          </p:cNvSpPr>
          <p:nvPr/>
        </p:nvSpPr>
        <p:spPr bwMode="auto">
          <a:xfrm>
            <a:off x="3156872" y="5270220"/>
            <a:ext cx="929216" cy="459316"/>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9" name="Ovale 8">
            <a:extLst>
              <a:ext uri="{FF2B5EF4-FFF2-40B4-BE49-F238E27FC236}">
                <a16:creationId xmlns:a16="http://schemas.microsoft.com/office/drawing/2014/main" id="{68C2AF0A-36B1-07D1-459B-D98FEAF156D8}"/>
              </a:ext>
            </a:extLst>
          </p:cNvPr>
          <p:cNvSpPr>
            <a:spLocks noChangeArrowheads="1"/>
          </p:cNvSpPr>
          <p:nvPr/>
        </p:nvSpPr>
        <p:spPr bwMode="auto">
          <a:xfrm>
            <a:off x="3107176" y="3332093"/>
            <a:ext cx="929216" cy="459316"/>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0" name="Ovale 9">
            <a:extLst>
              <a:ext uri="{FF2B5EF4-FFF2-40B4-BE49-F238E27FC236}">
                <a16:creationId xmlns:a16="http://schemas.microsoft.com/office/drawing/2014/main" id="{9092BA2B-D062-4934-0665-C7A2585768D2}"/>
              </a:ext>
            </a:extLst>
          </p:cNvPr>
          <p:cNvSpPr>
            <a:spLocks noChangeArrowheads="1"/>
          </p:cNvSpPr>
          <p:nvPr/>
        </p:nvSpPr>
        <p:spPr bwMode="auto">
          <a:xfrm>
            <a:off x="6784650" y="5200648"/>
            <a:ext cx="929216" cy="459316"/>
          </a:xfrm>
          <a:prstGeom prst="ellipse">
            <a:avLst/>
          </a:prstGeom>
          <a:noFill/>
          <a:ln w="9525">
            <a:solidFill>
              <a:srgbClr val="0070C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1" name="Ovale 10">
            <a:extLst>
              <a:ext uri="{FF2B5EF4-FFF2-40B4-BE49-F238E27FC236}">
                <a16:creationId xmlns:a16="http://schemas.microsoft.com/office/drawing/2014/main" id="{DDABCBBC-4612-05EB-101E-7EB65CCF38CB}"/>
              </a:ext>
            </a:extLst>
          </p:cNvPr>
          <p:cNvSpPr>
            <a:spLocks noChangeArrowheads="1"/>
          </p:cNvSpPr>
          <p:nvPr/>
        </p:nvSpPr>
        <p:spPr bwMode="auto">
          <a:xfrm>
            <a:off x="6783826" y="3431489"/>
            <a:ext cx="929217" cy="459316"/>
          </a:xfrm>
          <a:prstGeom prst="ellipse">
            <a:avLst/>
          </a:prstGeom>
          <a:noFill/>
          <a:ln w="9525">
            <a:solidFill>
              <a:srgbClr val="0070C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2" name="Ovale 11">
            <a:extLst>
              <a:ext uri="{FF2B5EF4-FFF2-40B4-BE49-F238E27FC236}">
                <a16:creationId xmlns:a16="http://schemas.microsoft.com/office/drawing/2014/main" id="{02997227-1383-D1B8-1D65-23D091BBD222}"/>
              </a:ext>
            </a:extLst>
          </p:cNvPr>
          <p:cNvSpPr>
            <a:spLocks noChangeArrowheads="1"/>
          </p:cNvSpPr>
          <p:nvPr/>
        </p:nvSpPr>
        <p:spPr bwMode="auto">
          <a:xfrm>
            <a:off x="4898154" y="3431668"/>
            <a:ext cx="929217" cy="457200"/>
          </a:xfrm>
          <a:prstGeom prst="ellipse">
            <a:avLst/>
          </a:prstGeom>
          <a:noFill/>
          <a:ln w="9525">
            <a:solidFill>
              <a:srgbClr val="FFFF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3" name="Ovale 12">
            <a:extLst>
              <a:ext uri="{FF2B5EF4-FFF2-40B4-BE49-F238E27FC236}">
                <a16:creationId xmlns:a16="http://schemas.microsoft.com/office/drawing/2014/main" id="{248B1B4D-1C9F-3D9F-995C-EB8B13A024AE}"/>
              </a:ext>
            </a:extLst>
          </p:cNvPr>
          <p:cNvSpPr>
            <a:spLocks noChangeArrowheads="1"/>
          </p:cNvSpPr>
          <p:nvPr/>
        </p:nvSpPr>
        <p:spPr bwMode="auto">
          <a:xfrm>
            <a:off x="4997544" y="4365944"/>
            <a:ext cx="929217" cy="457200"/>
          </a:xfrm>
          <a:prstGeom prst="ellipse">
            <a:avLst/>
          </a:prstGeom>
          <a:noFill/>
          <a:ln w="9525">
            <a:solidFill>
              <a:srgbClr val="FFFF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4" name="Ovale 13">
            <a:extLst>
              <a:ext uri="{FF2B5EF4-FFF2-40B4-BE49-F238E27FC236}">
                <a16:creationId xmlns:a16="http://schemas.microsoft.com/office/drawing/2014/main" id="{B8ADEE5D-CCF9-34B4-432C-5D1BAA1343C9}"/>
              </a:ext>
            </a:extLst>
          </p:cNvPr>
          <p:cNvSpPr>
            <a:spLocks noChangeArrowheads="1"/>
          </p:cNvSpPr>
          <p:nvPr/>
        </p:nvSpPr>
        <p:spPr bwMode="auto">
          <a:xfrm>
            <a:off x="3047543" y="4276306"/>
            <a:ext cx="929216" cy="459316"/>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
        <p:nvSpPr>
          <p:cNvPr id="15" name="Ovale 14">
            <a:extLst>
              <a:ext uri="{FF2B5EF4-FFF2-40B4-BE49-F238E27FC236}">
                <a16:creationId xmlns:a16="http://schemas.microsoft.com/office/drawing/2014/main" id="{58B0A3B6-50DD-2976-43A2-877F15FF0F3C}"/>
              </a:ext>
            </a:extLst>
          </p:cNvPr>
          <p:cNvSpPr>
            <a:spLocks noChangeArrowheads="1"/>
          </p:cNvSpPr>
          <p:nvPr/>
        </p:nvSpPr>
        <p:spPr bwMode="auto">
          <a:xfrm>
            <a:off x="6717014" y="2030251"/>
            <a:ext cx="929217" cy="457200"/>
          </a:xfrm>
          <a:prstGeom prst="ellipse">
            <a:avLst/>
          </a:prstGeom>
          <a:noFill/>
          <a:ln w="9525">
            <a:solidFill>
              <a:srgbClr val="FFFF00"/>
            </a:solidFill>
            <a:round/>
            <a:headEnd/>
            <a:tailEnd/>
          </a:ln>
          <a:effectLst>
            <a:outerShdw dist="23000" dir="5400000" rotWithShape="0">
              <a:srgbClr val="808080">
                <a:alpha val="34999"/>
              </a:srgbClr>
            </a:outerShdw>
          </a:effectLst>
        </p:spPr>
        <p:txBody>
          <a:bodyPr lIns="91440" tIns="45720" rIns="91440" bIns="45720" anchor="ctr"/>
          <a:lstStyle/>
          <a:p>
            <a:pPr algn="ctr">
              <a:defRPr/>
            </a:pPr>
            <a:endParaRPr lang="it-IT" sz="24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2"/>
          <p:cNvSpPr>
            <a:spLocks noGrp="1"/>
          </p:cNvSpPr>
          <p:nvPr>
            <p:ph type="title"/>
          </p:nvPr>
        </p:nvSpPr>
        <p:spPr>
          <a:xfrm>
            <a:off x="1524001" y="108870"/>
            <a:ext cx="9143999" cy="1150395"/>
          </a:xfrm>
        </p:spPr>
        <p:txBody>
          <a:bodyPr>
            <a:noAutofit/>
          </a:bodyPr>
          <a:lstStyle/>
          <a:p>
            <a:pPr algn="ctr"/>
            <a:r>
              <a:rPr lang="en-US" sz="3200" b="0" dirty="0">
                <a:latin typeface="Calibri" panose="020F0502020204030204" pitchFamily="34" charset="0"/>
                <a:cs typeface="Calibri" panose="020F0502020204030204" pitchFamily="34" charset="0"/>
              </a:rPr>
              <a:t>“LINEE GUIDA ITALIANE PER IL TRATTAMENTO DEL DIABETE DI TIPO 2 – </a:t>
            </a:r>
            <a:r>
              <a:rPr lang="en-US" sz="3200" b="0" i="1" dirty="0" err="1">
                <a:latin typeface="Calibri" panose="020F0502020204030204" pitchFamily="34" charset="0"/>
                <a:cs typeface="Calibri" panose="020F0502020204030204" pitchFamily="34" charset="0"/>
              </a:rPr>
              <a:t>Versione</a:t>
            </a:r>
            <a:r>
              <a:rPr lang="en-US" sz="3200" b="0" i="1" dirty="0">
                <a:latin typeface="Calibri" panose="020F0502020204030204" pitchFamily="34" charset="0"/>
                <a:cs typeface="Calibri" panose="020F0502020204030204" pitchFamily="34" charset="0"/>
              </a:rPr>
              <a:t> </a:t>
            </a:r>
            <a:r>
              <a:rPr lang="en-US" sz="3200" b="0" i="1" dirty="0" err="1">
                <a:latin typeface="Calibri" panose="020F0502020204030204" pitchFamily="34" charset="0"/>
                <a:cs typeface="Calibri" panose="020F0502020204030204" pitchFamily="34" charset="0"/>
              </a:rPr>
              <a:t>aggiornata</a:t>
            </a:r>
            <a:r>
              <a:rPr lang="en-US" sz="3200" b="0" i="1" dirty="0">
                <a:latin typeface="Calibri" panose="020F0502020204030204" pitchFamily="34" charset="0"/>
                <a:cs typeface="Calibri" panose="020F0502020204030204" pitchFamily="34" charset="0"/>
              </a:rPr>
              <a:t> a </a:t>
            </a:r>
            <a:r>
              <a:rPr lang="en-US" sz="3200" b="0" i="1" dirty="0" err="1">
                <a:latin typeface="Calibri" panose="020F0502020204030204" pitchFamily="34" charset="0"/>
                <a:cs typeface="Calibri" panose="020F0502020204030204" pitchFamily="34" charset="0"/>
              </a:rPr>
              <a:t>Dic</a:t>
            </a:r>
            <a:r>
              <a:rPr lang="en-US" sz="3200" b="0" i="1" dirty="0">
                <a:latin typeface="Calibri" panose="020F0502020204030204" pitchFamily="34" charset="0"/>
                <a:cs typeface="Calibri" panose="020F0502020204030204" pitchFamily="34" charset="0"/>
              </a:rPr>
              <a:t> 2022</a:t>
            </a:r>
            <a:r>
              <a:rPr lang="en-US" sz="3200" b="0" dirty="0">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8C07587-5DF4-4B13-A5C0-42C1101A1E8D}"/>
              </a:ext>
            </a:extLst>
          </p:cNvPr>
          <p:cNvSpPr txBox="1"/>
          <p:nvPr/>
        </p:nvSpPr>
        <p:spPr>
          <a:xfrm>
            <a:off x="796607" y="6021339"/>
            <a:ext cx="10776268" cy="738664"/>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it-IT" sz="1400" b="0" i="0" u="none" strike="noStrike" kern="1200" cap="none" spc="0" normalizeH="0" baseline="0" noProof="0" dirty="0">
                <a:ln>
                  <a:noFill/>
                </a:ln>
                <a:solidFill>
                  <a:srgbClr val="FF0000"/>
                </a:solidFill>
                <a:effectLst/>
                <a:uLnTx/>
                <a:uFillTx/>
                <a:latin typeface="Arial" charset="0"/>
                <a:ea typeface="+mn-ea"/>
                <a:cs typeface="+mn-cs"/>
              </a:rPr>
              <a:t>N.B. Gli insulino-secretagoghi (sulfaniluree e repaglinide) hanno minore efficacia a lungo termine, con rischio di ipoglicemia e mortalità maggiori delle altre classi e pertanto non dovrebbero essere più considerati nel trattamento del paziente con diabete di tipo 2. </a:t>
            </a:r>
          </a:p>
          <a:p>
            <a:pPr marR="0" lvl="0" algn="ctr" defTabSz="914400" rtl="0" eaLnBrk="1" fontAlgn="base" latinLnBrk="0" hangingPunct="1">
              <a:lnSpc>
                <a:spcPct val="100000"/>
              </a:lnSpc>
              <a:spcBef>
                <a:spcPct val="0"/>
              </a:spcBef>
              <a:spcAft>
                <a:spcPct val="0"/>
              </a:spcAft>
              <a:buClrTx/>
              <a:buSzTx/>
              <a:tabLst/>
              <a:defRPr/>
            </a:pPr>
            <a:r>
              <a:rPr kumimoji="0" lang="it-IT" sz="1400" b="0" i="0" u="none" strike="noStrike" kern="1200" cap="none" spc="0" normalizeH="0" baseline="0" noProof="0" dirty="0">
                <a:ln>
                  <a:noFill/>
                </a:ln>
                <a:solidFill>
                  <a:srgbClr val="FF0000"/>
                </a:solidFill>
                <a:effectLst/>
                <a:uLnTx/>
                <a:uFillTx/>
                <a:latin typeface="Arial" charset="0"/>
                <a:ea typeface="+mn-ea"/>
                <a:cs typeface="+mn-cs"/>
              </a:rPr>
              <a:t>Pre-esistenti trattamenti dovrebbero essere progressivamente deprescritti o sostituiti con altre terapie</a:t>
            </a:r>
          </a:p>
        </p:txBody>
      </p:sp>
      <p:pic>
        <p:nvPicPr>
          <p:cNvPr id="4" name="Picture 3" descr="Diagram&#10;&#10;Description automatically generated">
            <a:extLst>
              <a:ext uri="{FF2B5EF4-FFF2-40B4-BE49-F238E27FC236}">
                <a16:creationId xmlns:a16="http://schemas.microsoft.com/office/drawing/2014/main" id="{F9817C2B-DFE8-AD15-AA71-EE23F1C3E37C}"/>
              </a:ext>
            </a:extLst>
          </p:cNvPr>
          <p:cNvPicPr>
            <a:picLocks noChangeAspect="1"/>
          </p:cNvPicPr>
          <p:nvPr/>
        </p:nvPicPr>
        <p:blipFill rotWithShape="1">
          <a:blip r:embed="rId3">
            <a:extLst>
              <a:ext uri="{28A0092B-C50C-407E-A947-70E740481C1C}">
                <a14:useLocalDpi xmlns:a14="http://schemas.microsoft.com/office/drawing/2010/main" val="0"/>
              </a:ext>
            </a:extLst>
          </a:blip>
          <a:srcRect b="894"/>
          <a:stretch/>
        </p:blipFill>
        <p:spPr>
          <a:xfrm>
            <a:off x="2353764" y="1180791"/>
            <a:ext cx="9574527" cy="4874321"/>
          </a:xfrm>
          <a:prstGeom prst="rect">
            <a:avLst/>
          </a:prstGeom>
        </p:spPr>
      </p:pic>
      <p:sp>
        <p:nvSpPr>
          <p:cNvPr id="8" name="TextBox 7">
            <a:extLst>
              <a:ext uri="{FF2B5EF4-FFF2-40B4-BE49-F238E27FC236}">
                <a16:creationId xmlns:a16="http://schemas.microsoft.com/office/drawing/2014/main" id="{7F84F726-62E6-EA41-E098-72D82942CA60}"/>
              </a:ext>
            </a:extLst>
          </p:cNvPr>
          <p:cNvSpPr txBox="1"/>
          <p:nvPr/>
        </p:nvSpPr>
        <p:spPr>
          <a:xfrm>
            <a:off x="91987" y="2386942"/>
            <a:ext cx="2389955" cy="2308324"/>
          </a:xfrm>
          <a:prstGeom prst="rect">
            <a:avLst/>
          </a:prstGeom>
          <a:noFill/>
        </p:spPr>
        <p:txBody>
          <a:bodyPr wrap="square">
            <a:spAutoFit/>
          </a:bodyPr>
          <a:lstStyle/>
          <a:p>
            <a:pPr algn="l"/>
            <a:endParaRPr lang="it-IT" sz="1800" b="1" i="0" u="none" strike="noStrike" baseline="0" dirty="0">
              <a:latin typeface="Times New Roman" panose="02020603050405020304" pitchFamily="18" charset="0"/>
            </a:endParaRPr>
          </a:p>
          <a:p>
            <a:pPr algn="l"/>
            <a:r>
              <a:rPr lang="it-IT" sz="1800" b="1" i="0" u="none" strike="noStrike" baseline="0" dirty="0">
                <a:latin typeface="Times New Roman" panose="02020603050405020304" pitchFamily="18" charset="0"/>
              </a:rPr>
              <a:t>Linea guida pubblicata nel Sistema Nazionale Linee Guida</a:t>
            </a:r>
          </a:p>
          <a:p>
            <a:pPr algn="l"/>
            <a:endParaRPr lang="it-IT" sz="1800" b="1" i="0" u="none" strike="noStrike" baseline="0" dirty="0">
              <a:latin typeface="Times New Roman" panose="02020603050405020304" pitchFamily="18" charset="0"/>
            </a:endParaRPr>
          </a:p>
          <a:p>
            <a:pPr algn="l"/>
            <a:r>
              <a:rPr lang="it-IT" sz="1800" b="1" i="0" u="none" strike="noStrike" baseline="0" dirty="0">
                <a:latin typeface="Times New Roman" panose="02020603050405020304" pitchFamily="18" charset="0"/>
              </a:rPr>
              <a:t>Aggiornamento del</a:t>
            </a:r>
          </a:p>
          <a:p>
            <a:pPr algn="l"/>
            <a:r>
              <a:rPr lang="it-IT" sz="1800" b="1" i="0" u="none" strike="noStrike" baseline="0" dirty="0">
                <a:latin typeface="Times New Roman" panose="02020603050405020304" pitchFamily="18" charset="0"/>
              </a:rPr>
              <a:t> 23 febbraio 2023</a:t>
            </a:r>
            <a:endParaRPr lang="it-IT" dirty="0"/>
          </a:p>
        </p:txBody>
      </p:sp>
      <p:pic>
        <p:nvPicPr>
          <p:cNvPr id="2" name="Picture 1" descr="A logo for a computer company&#10;&#10;Description automatically generated">
            <a:extLst>
              <a:ext uri="{FF2B5EF4-FFF2-40B4-BE49-F238E27FC236}">
                <a16:creationId xmlns:a16="http://schemas.microsoft.com/office/drawing/2014/main" id="{E1FF7376-19B7-0C69-B4F5-4A0B075F2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85" y="339827"/>
            <a:ext cx="1206500" cy="749300"/>
          </a:xfrm>
          <a:prstGeom prst="rect">
            <a:avLst/>
          </a:prstGeom>
        </p:spPr>
      </p:pic>
      <p:pic>
        <p:nvPicPr>
          <p:cNvPr id="3" name="Picture 2" descr="A red and white sign&#10;&#10;Description automatically generated">
            <a:extLst>
              <a:ext uri="{FF2B5EF4-FFF2-40B4-BE49-F238E27FC236}">
                <a16:creationId xmlns:a16="http://schemas.microsoft.com/office/drawing/2014/main" id="{1F7BC118-8AAE-BBDF-4883-7E7B3FFA2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4918" y="339827"/>
            <a:ext cx="1435100" cy="685800"/>
          </a:xfrm>
          <a:prstGeom prst="rect">
            <a:avLst/>
          </a:prstGeom>
        </p:spPr>
      </p:pic>
    </p:spTree>
    <p:extLst>
      <p:ext uri="{BB962C8B-B14F-4D97-AF65-F5344CB8AC3E}">
        <p14:creationId xmlns:p14="http://schemas.microsoft.com/office/powerpoint/2010/main" val="32993478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A1666D8-D559-995C-0A60-E2EDD23FD69D}"/>
              </a:ext>
            </a:extLst>
          </p:cNvPr>
          <p:cNvSpPr txBox="1"/>
          <p:nvPr/>
        </p:nvSpPr>
        <p:spPr>
          <a:xfrm>
            <a:off x="271290" y="2778316"/>
            <a:ext cx="2494212" cy="400110"/>
          </a:xfrm>
          <a:prstGeom prst="rect">
            <a:avLst/>
          </a:prstGeom>
          <a:noFill/>
        </p:spPr>
        <p:txBody>
          <a:bodyPr wrap="square">
            <a:spAutoFit/>
          </a:bodyPr>
          <a:lstStyle/>
          <a:p>
            <a:pPr algn="l"/>
            <a:r>
              <a:rPr lang="en-US" sz="1000" b="0" i="0" u="none" strike="noStrike" baseline="0" dirty="0">
                <a:latin typeface="GillSansNova-Book"/>
              </a:rPr>
              <a:t>European Heart Journal (2023) </a:t>
            </a:r>
            <a:r>
              <a:rPr lang="en-US" sz="1000" b="1" i="0" u="none" strike="noStrike" baseline="0" dirty="0">
                <a:latin typeface="GillSansNova-Bold"/>
              </a:rPr>
              <a:t>00</a:t>
            </a:r>
            <a:r>
              <a:rPr lang="en-US" sz="1000" b="0" i="0" u="none" strike="noStrike" baseline="0" dirty="0">
                <a:latin typeface="GillSansNova-Book"/>
              </a:rPr>
              <a:t>, 1–98 </a:t>
            </a:r>
            <a:r>
              <a:rPr lang="it-IT" sz="1000" b="0" i="0" u="none" strike="noStrike" baseline="0" dirty="0">
                <a:latin typeface="GillSansNova-Book"/>
              </a:rPr>
              <a:t>https://doi.org/10.1093/eurheartj/ehad192</a:t>
            </a:r>
            <a:endParaRPr lang="it-IT" sz="1000" dirty="0"/>
          </a:p>
        </p:txBody>
      </p:sp>
      <p:sp>
        <p:nvSpPr>
          <p:cNvPr id="9" name="TextBox 8">
            <a:extLst>
              <a:ext uri="{FF2B5EF4-FFF2-40B4-BE49-F238E27FC236}">
                <a16:creationId xmlns:a16="http://schemas.microsoft.com/office/drawing/2014/main" id="{4EE960AC-0606-76EC-A8F5-7494372AAD76}"/>
              </a:ext>
            </a:extLst>
          </p:cNvPr>
          <p:cNvSpPr txBox="1"/>
          <p:nvPr/>
        </p:nvSpPr>
        <p:spPr>
          <a:xfrm>
            <a:off x="271290" y="1131049"/>
            <a:ext cx="2237213" cy="1477328"/>
          </a:xfrm>
          <a:prstGeom prst="rect">
            <a:avLst/>
          </a:prstGeom>
          <a:noFill/>
        </p:spPr>
        <p:txBody>
          <a:bodyPr wrap="square">
            <a:spAutoFit/>
          </a:bodyPr>
          <a:lstStyle/>
          <a:p>
            <a:pPr algn="l"/>
            <a:r>
              <a:rPr lang="en-US" sz="1800" b="1" i="0" u="none" strike="noStrike" baseline="0" dirty="0">
                <a:latin typeface="GillSansNova-Bold"/>
              </a:rPr>
              <a:t>2023 ESC - Guidelines for the management of cardiovascular disease in patients with diabetes</a:t>
            </a:r>
            <a:endParaRPr lang="it-IT" dirty="0"/>
          </a:p>
        </p:txBody>
      </p:sp>
      <p:sp>
        <p:nvSpPr>
          <p:cNvPr id="8" name="TextBox 7">
            <a:extLst>
              <a:ext uri="{FF2B5EF4-FFF2-40B4-BE49-F238E27FC236}">
                <a16:creationId xmlns:a16="http://schemas.microsoft.com/office/drawing/2014/main" id="{D1ED3D80-F660-F4EA-C65A-6E81B710E86B}"/>
              </a:ext>
            </a:extLst>
          </p:cNvPr>
          <p:cNvSpPr txBox="1"/>
          <p:nvPr/>
        </p:nvSpPr>
        <p:spPr>
          <a:xfrm>
            <a:off x="2109323" y="42795"/>
            <a:ext cx="9692152" cy="830997"/>
          </a:xfrm>
          <a:prstGeom prst="rect">
            <a:avLst/>
          </a:prstGeom>
          <a:noFill/>
        </p:spPr>
        <p:txBody>
          <a:bodyPr wrap="square">
            <a:spAutoFit/>
          </a:bodyPr>
          <a:lstStyle/>
          <a:p>
            <a:pPr algn="ctr"/>
            <a:r>
              <a:rPr lang="it-IT" sz="2400" dirty="0"/>
              <a:t>Gestione della malattia cardiovascolare nei pazienti con diabete di tipo 2: </a:t>
            </a:r>
          </a:p>
          <a:p>
            <a:pPr algn="ctr"/>
            <a:r>
              <a:rPr lang="it-IT" sz="2400" dirty="0"/>
              <a:t>approccio clinico e raccomandazioni chiave</a:t>
            </a:r>
          </a:p>
        </p:txBody>
      </p:sp>
      <p:sp>
        <p:nvSpPr>
          <p:cNvPr id="13" name="TextBox 12">
            <a:extLst>
              <a:ext uri="{FF2B5EF4-FFF2-40B4-BE49-F238E27FC236}">
                <a16:creationId xmlns:a16="http://schemas.microsoft.com/office/drawing/2014/main" id="{6DB53C69-23D5-EE5F-D28E-92F9225CC03D}"/>
              </a:ext>
            </a:extLst>
          </p:cNvPr>
          <p:cNvSpPr txBox="1"/>
          <p:nvPr/>
        </p:nvSpPr>
        <p:spPr>
          <a:xfrm>
            <a:off x="8881194" y="1131049"/>
            <a:ext cx="3039516" cy="2554545"/>
          </a:xfrm>
          <a:prstGeom prst="rect">
            <a:avLst/>
          </a:prstGeom>
          <a:noFill/>
        </p:spPr>
        <p:txBody>
          <a:bodyPr wrap="square">
            <a:spAutoFit/>
          </a:bodyPr>
          <a:lstStyle/>
          <a:p>
            <a:pPr algn="l"/>
            <a:r>
              <a:rPr lang="it-IT" sz="1000" b="0" i="0" u="none" strike="noStrike" baseline="0" dirty="0">
                <a:latin typeface="GillSansNova-Book"/>
              </a:rPr>
              <a:t>ASCVD, atherosclerotic</a:t>
            </a:r>
          </a:p>
          <a:p>
            <a:pPr algn="l"/>
            <a:r>
              <a:rPr lang="it-IT" sz="1000" b="0" i="0" u="none" strike="noStrike" baseline="0" dirty="0">
                <a:latin typeface="GillSansNova-Book"/>
              </a:rPr>
              <a:t>cardiovascular disease; CKD, chronic kidney disease; CVD, cardiovascular disease; GLP-1 RA, glucagon-like peptide-1 receptor agonist; HF, heart failure;</a:t>
            </a:r>
          </a:p>
          <a:p>
            <a:pPr algn="l"/>
            <a:r>
              <a:rPr lang="en-US" sz="1000" b="0" i="0" u="none" strike="noStrike" baseline="0" dirty="0" err="1">
                <a:latin typeface="GillSansNova-Book"/>
              </a:rPr>
              <a:t>HFmrEF</a:t>
            </a:r>
            <a:r>
              <a:rPr lang="en-US" sz="1000" b="0" i="0" u="none" strike="noStrike" baseline="0" dirty="0">
                <a:latin typeface="GillSansNova-Book"/>
              </a:rPr>
              <a:t>, heart failure with mildly reduced ejection fraction; </a:t>
            </a:r>
            <a:r>
              <a:rPr lang="en-US" sz="1000" b="0" i="0" u="none" strike="noStrike" baseline="0" dirty="0" err="1">
                <a:latin typeface="GillSansNova-Book"/>
              </a:rPr>
              <a:t>HFpEF</a:t>
            </a:r>
            <a:r>
              <a:rPr lang="en-US" sz="1000" b="0" i="0" u="none" strike="noStrike" baseline="0" dirty="0">
                <a:latin typeface="GillSansNova-Book"/>
              </a:rPr>
              <a:t>, heart failure with preserved ejection fraction; </a:t>
            </a:r>
            <a:r>
              <a:rPr lang="en-US" sz="1000" b="0" i="0" u="none" strike="noStrike" baseline="0" dirty="0" err="1">
                <a:latin typeface="GillSansNova-Book"/>
              </a:rPr>
              <a:t>HFrEF</a:t>
            </a:r>
            <a:r>
              <a:rPr lang="en-US" sz="1000" b="0" i="0" u="none" strike="noStrike" baseline="0" dirty="0">
                <a:latin typeface="GillSansNova-Book"/>
              </a:rPr>
              <a:t>, heart failure with reduced ejection</a:t>
            </a:r>
          </a:p>
          <a:p>
            <a:pPr algn="l"/>
            <a:r>
              <a:rPr lang="it-IT" sz="1000" b="0" i="0" u="none" strike="noStrike" baseline="0" dirty="0">
                <a:latin typeface="GillSansNova-Book"/>
              </a:rPr>
              <a:t>fraction; s.c. subcutaneous; SGLT2, sodium–glucose co-transporter-2; T2DM, type 2 diabetes mellitus. </a:t>
            </a:r>
            <a:r>
              <a:rPr lang="it-IT" sz="1000" b="1" i="0" u="none" strike="noStrike" baseline="0" dirty="0">
                <a:latin typeface="GillSansNova-Book"/>
              </a:rPr>
              <a:t>(a)</a:t>
            </a:r>
            <a:r>
              <a:rPr lang="it-IT" sz="1000" b="0" i="0" u="none" strike="noStrike" baseline="0" dirty="0">
                <a:latin typeface="GillSansNova-Book"/>
              </a:rPr>
              <a:t> GLP-1 RAs with proven cardiovascular benefit: liraglutide,</a:t>
            </a:r>
          </a:p>
          <a:p>
            <a:pPr algn="l"/>
            <a:r>
              <a:rPr lang="it-IT" sz="1000" b="0" i="0" u="none" strike="noStrike" baseline="0" dirty="0">
                <a:latin typeface="GillSansNova-Book"/>
              </a:rPr>
              <a:t>semaglutide s.c., dulaglutide, efpeglenatide. </a:t>
            </a:r>
            <a:r>
              <a:rPr lang="it-IT" sz="1000" b="1" i="0" u="none" strike="noStrike" baseline="0" dirty="0">
                <a:latin typeface="GillSansNova-Book"/>
              </a:rPr>
              <a:t>(b) </a:t>
            </a:r>
            <a:r>
              <a:rPr lang="it-IT" sz="1000" b="0" i="0" u="none" strike="noStrike" baseline="0" dirty="0">
                <a:latin typeface="GillSansNova-Book"/>
              </a:rPr>
              <a:t>SGLT2 inhibitors with proven cardiovascular benefit: empagliflozin, canagliflozin, dapagliflozin, sotagliflozin.</a:t>
            </a:r>
          </a:p>
          <a:p>
            <a:pPr algn="l"/>
            <a:r>
              <a:rPr lang="it-IT" sz="1000" b="1" i="0" u="none" strike="noStrike" baseline="0" dirty="0">
                <a:latin typeface="GillSansNova-Book"/>
              </a:rPr>
              <a:t>(c) </a:t>
            </a:r>
            <a:r>
              <a:rPr lang="it-IT" sz="1000" b="0" i="0" u="none" strike="noStrike" baseline="0" dirty="0">
                <a:latin typeface="GillSansNova-Book"/>
              </a:rPr>
              <a:t>Empagliflozin, dapagliflozin, sotagliflozin in HFrEF; empagliflozin, dapagliflozin in HFpEF and HFmrEF. </a:t>
            </a:r>
            <a:r>
              <a:rPr lang="it-IT" sz="1000" b="1" i="0" u="none" strike="noStrike" baseline="0" dirty="0">
                <a:latin typeface="GillSansNova-Book"/>
              </a:rPr>
              <a:t>(d) </a:t>
            </a:r>
            <a:r>
              <a:rPr lang="it-IT" sz="1000" b="0" i="0" u="none" strike="noStrike" baseline="0" dirty="0">
                <a:latin typeface="GillSansNova-Book"/>
              </a:rPr>
              <a:t>Canagliflozin, empagliflozin, dapagliflozin</a:t>
            </a:r>
            <a:endParaRPr lang="it-IT" sz="1000" dirty="0"/>
          </a:p>
        </p:txBody>
      </p:sp>
      <p:pic>
        <p:nvPicPr>
          <p:cNvPr id="4" name="Picture 3" descr="A diagram of a disease&#10;&#10;Description automatically generated">
            <a:extLst>
              <a:ext uri="{FF2B5EF4-FFF2-40B4-BE49-F238E27FC236}">
                <a16:creationId xmlns:a16="http://schemas.microsoft.com/office/drawing/2014/main" id="{64170A2E-0D4B-D8E8-92D2-7704DC17C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502" y="939960"/>
            <a:ext cx="5858693" cy="5839640"/>
          </a:xfrm>
          <a:prstGeom prst="rect">
            <a:avLst/>
          </a:prstGeom>
        </p:spPr>
      </p:pic>
      <p:pic>
        <p:nvPicPr>
          <p:cNvPr id="5" name="Picture 4" descr="A logo with a heart and text&#10;&#10;Description automatically generated">
            <a:extLst>
              <a:ext uri="{FF2B5EF4-FFF2-40B4-BE49-F238E27FC236}">
                <a16:creationId xmlns:a16="http://schemas.microsoft.com/office/drawing/2014/main" id="{69F75303-C29E-E04F-5C19-41EADC12D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237831"/>
            <a:ext cx="1609950" cy="800212"/>
          </a:xfrm>
          <a:prstGeom prst="rect">
            <a:avLst/>
          </a:prstGeom>
        </p:spPr>
      </p:pic>
      <p:sp>
        <p:nvSpPr>
          <p:cNvPr id="2" name="TextBox 1">
            <a:extLst>
              <a:ext uri="{FF2B5EF4-FFF2-40B4-BE49-F238E27FC236}">
                <a16:creationId xmlns:a16="http://schemas.microsoft.com/office/drawing/2014/main" id="{88923396-866C-1563-B19D-FBDB6DC23264}"/>
              </a:ext>
            </a:extLst>
          </p:cNvPr>
          <p:cNvSpPr txBox="1"/>
          <p:nvPr/>
        </p:nvSpPr>
        <p:spPr>
          <a:xfrm>
            <a:off x="8791910" y="4526622"/>
            <a:ext cx="3128800" cy="1200329"/>
          </a:xfrm>
          <a:prstGeom prst="rect">
            <a:avLst/>
          </a:prstGeom>
          <a:noFill/>
          <a:ln w="19050">
            <a:solidFill>
              <a:srgbClr val="FF0000"/>
            </a:solidFill>
          </a:ln>
        </p:spPr>
        <p:txBody>
          <a:bodyPr wrap="square">
            <a:spAutoFit/>
          </a:bodyPr>
          <a:lstStyle/>
          <a:p>
            <a:r>
              <a:rPr lang="it-IT" sz="1800" b="1" i="0" u="none" strike="noStrike" baseline="0" dirty="0">
                <a:latin typeface="GillSansNova-Book"/>
              </a:rPr>
              <a:t>(c) Empagliflozin, dapagliflozin</a:t>
            </a:r>
            <a:r>
              <a:rPr lang="it-IT" sz="1800" b="0" i="0" u="none" strike="noStrike" baseline="0" dirty="0">
                <a:latin typeface="GillSansNova-Book"/>
              </a:rPr>
              <a:t>, sotagliflozin in </a:t>
            </a:r>
            <a:r>
              <a:rPr lang="it-IT" sz="1800" b="1" i="0" u="none" strike="noStrike" baseline="0" dirty="0">
                <a:latin typeface="GillSansNova-Book"/>
              </a:rPr>
              <a:t>HFrEF</a:t>
            </a:r>
            <a:r>
              <a:rPr lang="it-IT" sz="1800" b="0" i="0" u="none" strike="noStrike" baseline="0" dirty="0">
                <a:latin typeface="GillSansNova-Book"/>
              </a:rPr>
              <a:t>; </a:t>
            </a:r>
            <a:r>
              <a:rPr lang="it-IT" sz="1800" b="1" i="0" u="none" strike="noStrike" baseline="0" dirty="0">
                <a:latin typeface="GillSansNova-Book"/>
              </a:rPr>
              <a:t>empagliflozin, dapagliflozin in HFpEF and HFmrEF.</a:t>
            </a:r>
            <a:endParaRPr lang="it-IT" b="1" dirty="0"/>
          </a:p>
        </p:txBody>
      </p:sp>
      <p:cxnSp>
        <p:nvCxnSpPr>
          <p:cNvPr id="6" name="Straight Arrow Connector 5">
            <a:extLst>
              <a:ext uri="{FF2B5EF4-FFF2-40B4-BE49-F238E27FC236}">
                <a16:creationId xmlns:a16="http://schemas.microsoft.com/office/drawing/2014/main" id="{7E692D3F-ADCF-067C-CC26-33F4D287CB46}"/>
              </a:ext>
            </a:extLst>
          </p:cNvPr>
          <p:cNvCxnSpPr>
            <a:endCxn id="2" idx="1"/>
          </p:cNvCxnSpPr>
          <p:nvPr/>
        </p:nvCxnSpPr>
        <p:spPr>
          <a:xfrm flipV="1">
            <a:off x="6512312" y="5126787"/>
            <a:ext cx="2279598" cy="6001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52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6175B50-8246-450F-8C77-91DE0171F720}"/>
              </a:ext>
            </a:extLst>
          </p:cNvPr>
          <p:cNvSpPr txBox="1"/>
          <p:nvPr/>
        </p:nvSpPr>
        <p:spPr>
          <a:xfrm>
            <a:off x="8016214" y="6500139"/>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olo 1">
            <a:extLst>
              <a:ext uri="{FF2B5EF4-FFF2-40B4-BE49-F238E27FC236}">
                <a16:creationId xmlns:a16="http://schemas.microsoft.com/office/drawing/2014/main" id="{99B87CD4-455D-42AC-8C27-346A9C83877A}"/>
              </a:ext>
            </a:extLst>
          </p:cNvPr>
          <p:cNvSpPr txBox="1">
            <a:spLocks/>
          </p:cNvSpPr>
          <p:nvPr/>
        </p:nvSpPr>
        <p:spPr>
          <a:xfrm>
            <a:off x="891232" y="168114"/>
            <a:ext cx="10972800" cy="862465"/>
          </a:xfrm>
          <a:prstGeom prst="rect">
            <a:avLst/>
          </a:prstGeom>
        </p:spPr>
        <p:txBody>
          <a:bodyPr/>
          <a:lstStyle>
            <a:lvl1pPr algn="l" defTabSz="457200" rtl="0" eaLnBrk="1" latinLnBrk="0" hangingPunct="1">
              <a:spcBef>
                <a:spcPct val="0"/>
              </a:spcBef>
              <a:buNone/>
              <a:defRPr sz="3300" b="0" i="0" kern="1200">
                <a:solidFill>
                  <a:srgbClr val="06377A"/>
                </a:solidFill>
                <a:latin typeface="BISansCond" panose="02000006050000020004" pitchFamily="2" charset="0"/>
                <a:ea typeface="+mj-ea"/>
                <a:cs typeface="+mj-cs"/>
              </a:defRPr>
            </a:lvl1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4400" b="1" i="0" u="none" strike="noStrike" kern="1200" cap="none" spc="0" normalizeH="0" baseline="0" noProof="0" dirty="0">
                <a:ln>
                  <a:noFill/>
                </a:ln>
                <a:solidFill>
                  <a:srgbClr val="06377A"/>
                </a:solidFill>
                <a:effectLst/>
                <a:uLnTx/>
                <a:uFillTx/>
                <a:latin typeface="BISansCond" panose="02000006050000020004" pitchFamily="2" charset="0"/>
                <a:ea typeface="+mj-ea"/>
                <a:cs typeface="+mj-cs"/>
              </a:rPr>
              <a:t>INDICAZIONI</a:t>
            </a:r>
          </a:p>
        </p:txBody>
      </p:sp>
      <p:sp>
        <p:nvSpPr>
          <p:cNvPr id="12" name="Rectangle 3">
            <a:extLst>
              <a:ext uri="{FF2B5EF4-FFF2-40B4-BE49-F238E27FC236}">
                <a16:creationId xmlns:a16="http://schemas.microsoft.com/office/drawing/2014/main" id="{33DA6ACB-9D4C-430C-986F-88AC299F473C}"/>
              </a:ext>
            </a:extLst>
          </p:cNvPr>
          <p:cNvSpPr/>
          <p:nvPr/>
        </p:nvSpPr>
        <p:spPr>
          <a:xfrm>
            <a:off x="1118828" y="4589477"/>
            <a:ext cx="2290909" cy="6550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ERTUGLIFOZIN</a:t>
            </a:r>
          </a:p>
        </p:txBody>
      </p:sp>
      <p:sp>
        <p:nvSpPr>
          <p:cNvPr id="13" name="Rectangle 455">
            <a:extLst>
              <a:ext uri="{FF2B5EF4-FFF2-40B4-BE49-F238E27FC236}">
                <a16:creationId xmlns:a16="http://schemas.microsoft.com/office/drawing/2014/main" id="{0D7A2401-DC25-4DFE-8E8D-9EBC604AA542}"/>
              </a:ext>
            </a:extLst>
          </p:cNvPr>
          <p:cNvSpPr/>
          <p:nvPr/>
        </p:nvSpPr>
        <p:spPr>
          <a:xfrm>
            <a:off x="1118828" y="5402658"/>
            <a:ext cx="2290909" cy="65509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SEMAGLUTIDE OR.</a:t>
            </a:r>
          </a:p>
        </p:txBody>
      </p:sp>
      <p:sp>
        <p:nvSpPr>
          <p:cNvPr id="14" name="Rectangle 456">
            <a:extLst>
              <a:ext uri="{FF2B5EF4-FFF2-40B4-BE49-F238E27FC236}">
                <a16:creationId xmlns:a16="http://schemas.microsoft.com/office/drawing/2014/main" id="{BD8CBCF4-9A83-477C-862D-9A769D8A9DC5}"/>
              </a:ext>
            </a:extLst>
          </p:cNvPr>
          <p:cNvSpPr/>
          <p:nvPr/>
        </p:nvSpPr>
        <p:spPr>
          <a:xfrm>
            <a:off x="1118828" y="2974414"/>
            <a:ext cx="2290909" cy="65509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DAPAGLIFOZIN</a:t>
            </a:r>
          </a:p>
        </p:txBody>
      </p:sp>
      <p:sp>
        <p:nvSpPr>
          <p:cNvPr id="15" name="Rectangle 457">
            <a:extLst>
              <a:ext uri="{FF2B5EF4-FFF2-40B4-BE49-F238E27FC236}">
                <a16:creationId xmlns:a16="http://schemas.microsoft.com/office/drawing/2014/main" id="{F8C98405-5EA8-45D9-AB9C-19CB93CF93A8}"/>
              </a:ext>
            </a:extLst>
          </p:cNvPr>
          <p:cNvSpPr/>
          <p:nvPr/>
        </p:nvSpPr>
        <p:spPr>
          <a:xfrm>
            <a:off x="1118828" y="3781946"/>
            <a:ext cx="2290909" cy="6550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CANAGLIFOZIN</a:t>
            </a:r>
            <a:endParaRPr kumimoji="0" lang="en-US" sz="16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sp>
        <p:nvSpPr>
          <p:cNvPr id="16" name="Rectangle 458">
            <a:extLst>
              <a:ext uri="{FF2B5EF4-FFF2-40B4-BE49-F238E27FC236}">
                <a16:creationId xmlns:a16="http://schemas.microsoft.com/office/drawing/2014/main" id="{FA08AA2D-0315-42F8-97C3-B034BEA51C4F}"/>
              </a:ext>
            </a:extLst>
          </p:cNvPr>
          <p:cNvSpPr/>
          <p:nvPr/>
        </p:nvSpPr>
        <p:spPr>
          <a:xfrm>
            <a:off x="3939885" y="1166220"/>
            <a:ext cx="1800000" cy="655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BISans" panose="02000503040000020004" pitchFamily="2" charset="0"/>
                <a:ea typeface="+mn-ea"/>
                <a:cs typeface="+mn-cs"/>
              </a:rPr>
              <a:t>DMT2</a:t>
            </a:r>
            <a:endParaRPr kumimoji="0" lang="en-US" sz="2000" b="1" i="0" u="none" strike="noStrike" kern="1200" cap="none" spc="0" normalizeH="0" baseline="0" noProof="0">
              <a:ln>
                <a:noFill/>
              </a:ln>
              <a:solidFill>
                <a:prstClr val="black"/>
              </a:solidFill>
              <a:effectLst/>
              <a:uLnTx/>
              <a:uFillTx/>
              <a:latin typeface="BISans" panose="02000503040000020004" pitchFamily="2" charset="0"/>
              <a:ea typeface="+mn-ea"/>
              <a:cs typeface="+mn-cs"/>
            </a:endParaRPr>
          </a:p>
        </p:txBody>
      </p:sp>
      <p:sp>
        <p:nvSpPr>
          <p:cNvPr id="17" name="Rectangle 459">
            <a:extLst>
              <a:ext uri="{FF2B5EF4-FFF2-40B4-BE49-F238E27FC236}">
                <a16:creationId xmlns:a16="http://schemas.microsoft.com/office/drawing/2014/main" id="{58D7C690-8A86-4D4A-80C4-F6350F1F3BC8}"/>
              </a:ext>
            </a:extLst>
          </p:cNvPr>
          <p:cNvSpPr/>
          <p:nvPr/>
        </p:nvSpPr>
        <p:spPr>
          <a:xfrm>
            <a:off x="6257712" y="1151456"/>
            <a:ext cx="1800000" cy="65509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BISans" panose="02000503040000020004" pitchFamily="2" charset="0"/>
                <a:ea typeface="+mn-ea"/>
                <a:cs typeface="+mn-cs"/>
              </a:rPr>
              <a:t>HF</a:t>
            </a:r>
            <a:endParaRPr kumimoji="0" lang="en-US" sz="2000" b="1" i="0" u="none" strike="noStrike" kern="1200" cap="none" spc="0" normalizeH="0" baseline="0" noProof="0">
              <a:ln>
                <a:noFill/>
              </a:ln>
              <a:solidFill>
                <a:prstClr val="black"/>
              </a:solidFill>
              <a:effectLst/>
              <a:uLnTx/>
              <a:uFillTx/>
              <a:latin typeface="BISans" panose="02000503040000020004" pitchFamily="2" charset="0"/>
              <a:ea typeface="+mn-ea"/>
              <a:cs typeface="+mn-cs"/>
            </a:endParaRPr>
          </a:p>
        </p:txBody>
      </p:sp>
      <p:sp>
        <p:nvSpPr>
          <p:cNvPr id="18" name="Rectangle 460">
            <a:extLst>
              <a:ext uri="{FF2B5EF4-FFF2-40B4-BE49-F238E27FC236}">
                <a16:creationId xmlns:a16="http://schemas.microsoft.com/office/drawing/2014/main" id="{D98C9E25-D342-4474-B271-678B7F4AAE90}"/>
              </a:ext>
            </a:extLst>
          </p:cNvPr>
          <p:cNvSpPr/>
          <p:nvPr/>
        </p:nvSpPr>
        <p:spPr>
          <a:xfrm>
            <a:off x="8575540" y="1166220"/>
            <a:ext cx="1800000" cy="65509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CKD</a:t>
            </a:r>
            <a:endParaRPr kumimoji="0" lang="en-US" sz="2000" b="1" i="0" u="none" strike="noStrike" kern="1200" cap="none" spc="0" normalizeH="0" baseline="30000" noProof="0" dirty="0">
              <a:ln>
                <a:noFill/>
              </a:ln>
              <a:solidFill>
                <a:prstClr val="black"/>
              </a:solidFill>
              <a:effectLst/>
              <a:uLnTx/>
              <a:uFillTx/>
              <a:latin typeface="BISans" panose="02000503040000020004" pitchFamily="2" charset="0"/>
              <a:ea typeface="+mn-ea"/>
              <a:cs typeface="+mn-cs"/>
            </a:endParaRPr>
          </a:p>
        </p:txBody>
      </p:sp>
      <p:sp>
        <p:nvSpPr>
          <p:cNvPr id="19" name="Rectangle 461">
            <a:extLst>
              <a:ext uri="{FF2B5EF4-FFF2-40B4-BE49-F238E27FC236}">
                <a16:creationId xmlns:a16="http://schemas.microsoft.com/office/drawing/2014/main" id="{C7C27B86-0BF8-4EEA-AEC2-F67BFF7AB62A}"/>
              </a:ext>
            </a:extLst>
          </p:cNvPr>
          <p:cNvSpPr/>
          <p:nvPr/>
        </p:nvSpPr>
        <p:spPr>
          <a:xfrm>
            <a:off x="1118828" y="2157950"/>
            <a:ext cx="2290909" cy="655097"/>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BISans" panose="02000503040000020004" pitchFamily="2" charset="0"/>
              </a:rPr>
              <a:t>EMPAGLIFOZIN</a:t>
            </a:r>
            <a:endPar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pic>
        <p:nvPicPr>
          <p:cNvPr id="20" name="Elemento grafico 112" descr="Segno di spunta con riempimento a tinta unita">
            <a:extLst>
              <a:ext uri="{FF2B5EF4-FFF2-40B4-BE49-F238E27FC236}">
                <a16:creationId xmlns:a16="http://schemas.microsoft.com/office/drawing/2014/main" id="{E0AD4E25-BB83-4F21-9153-524A6005A6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8053" y="2256627"/>
            <a:ext cx="504000" cy="504000"/>
          </a:xfrm>
          <a:prstGeom prst="rect">
            <a:avLst/>
          </a:prstGeom>
        </p:spPr>
      </p:pic>
      <p:pic>
        <p:nvPicPr>
          <p:cNvPr id="21" name="Elemento grafico 131" descr="Chiudi con riempimento a tinta unita">
            <a:extLst>
              <a:ext uri="{FF2B5EF4-FFF2-40B4-BE49-F238E27FC236}">
                <a16:creationId xmlns:a16="http://schemas.microsoft.com/office/drawing/2014/main" id="{532E4AB9-7664-48D9-BE6E-5487B0F71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6965" y="4640823"/>
            <a:ext cx="504000" cy="504000"/>
          </a:xfrm>
          <a:prstGeom prst="rect">
            <a:avLst/>
          </a:prstGeom>
        </p:spPr>
      </p:pic>
      <p:pic>
        <p:nvPicPr>
          <p:cNvPr id="22" name="Elemento grafico 112" descr="Segno di spunta con riempimento a tinta unita">
            <a:extLst>
              <a:ext uri="{FF2B5EF4-FFF2-40B4-BE49-F238E27FC236}">
                <a16:creationId xmlns:a16="http://schemas.microsoft.com/office/drawing/2014/main" id="{9B03B224-27CA-4CF9-B7DB-FB0BDE375F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960" y="3040618"/>
            <a:ext cx="504000" cy="504000"/>
          </a:xfrm>
          <a:prstGeom prst="rect">
            <a:avLst/>
          </a:prstGeom>
        </p:spPr>
      </p:pic>
      <p:pic>
        <p:nvPicPr>
          <p:cNvPr id="25" name="Elemento grafico 131" descr="Chiudi con riempimento a tinta unita">
            <a:extLst>
              <a:ext uri="{FF2B5EF4-FFF2-40B4-BE49-F238E27FC236}">
                <a16:creationId xmlns:a16="http://schemas.microsoft.com/office/drawing/2014/main" id="{70815188-3266-4ED6-9D00-65226087FE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6643" y="5522423"/>
            <a:ext cx="504000" cy="504000"/>
          </a:xfrm>
          <a:prstGeom prst="rect">
            <a:avLst/>
          </a:prstGeom>
        </p:spPr>
      </p:pic>
      <p:pic>
        <p:nvPicPr>
          <p:cNvPr id="26" name="Elemento grafico 112" descr="Segno di spunta con riempimento a tinta unita">
            <a:extLst>
              <a:ext uri="{FF2B5EF4-FFF2-40B4-BE49-F238E27FC236}">
                <a16:creationId xmlns:a16="http://schemas.microsoft.com/office/drawing/2014/main" id="{974215B2-C9F6-4647-B0CA-81D84469D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9947" y="3857492"/>
            <a:ext cx="504000" cy="504000"/>
          </a:xfrm>
          <a:prstGeom prst="rect">
            <a:avLst/>
          </a:prstGeom>
        </p:spPr>
      </p:pic>
      <p:cxnSp>
        <p:nvCxnSpPr>
          <p:cNvPr id="31" name="Straight Connector 5">
            <a:extLst>
              <a:ext uri="{FF2B5EF4-FFF2-40B4-BE49-F238E27FC236}">
                <a16:creationId xmlns:a16="http://schemas.microsoft.com/office/drawing/2014/main" id="{23DD2A7E-1FD7-4BB0-9A75-FF68A4EF4299}"/>
              </a:ext>
            </a:extLst>
          </p:cNvPr>
          <p:cNvCxnSpPr>
            <a:cxnSpLocks/>
          </p:cNvCxnSpPr>
          <p:nvPr/>
        </p:nvCxnSpPr>
        <p:spPr>
          <a:xfrm>
            <a:off x="1004283" y="2898196"/>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479">
            <a:extLst>
              <a:ext uri="{FF2B5EF4-FFF2-40B4-BE49-F238E27FC236}">
                <a16:creationId xmlns:a16="http://schemas.microsoft.com/office/drawing/2014/main" id="{1D36F3E4-1170-4801-833A-9854D175F4DF}"/>
              </a:ext>
            </a:extLst>
          </p:cNvPr>
          <p:cNvCxnSpPr>
            <a:cxnSpLocks/>
          </p:cNvCxnSpPr>
          <p:nvPr/>
        </p:nvCxnSpPr>
        <p:spPr>
          <a:xfrm>
            <a:off x="983740" y="3696186"/>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480">
            <a:extLst>
              <a:ext uri="{FF2B5EF4-FFF2-40B4-BE49-F238E27FC236}">
                <a16:creationId xmlns:a16="http://schemas.microsoft.com/office/drawing/2014/main" id="{0027A681-E8EF-49E7-BC95-3D02E44B9AF0}"/>
              </a:ext>
            </a:extLst>
          </p:cNvPr>
          <p:cNvCxnSpPr>
            <a:cxnSpLocks/>
          </p:cNvCxnSpPr>
          <p:nvPr/>
        </p:nvCxnSpPr>
        <p:spPr>
          <a:xfrm>
            <a:off x="1004283" y="4513258"/>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481">
            <a:extLst>
              <a:ext uri="{FF2B5EF4-FFF2-40B4-BE49-F238E27FC236}">
                <a16:creationId xmlns:a16="http://schemas.microsoft.com/office/drawing/2014/main" id="{B8BBF8C8-5A6F-49D7-B56B-127E8FBA21B7}"/>
              </a:ext>
            </a:extLst>
          </p:cNvPr>
          <p:cNvCxnSpPr>
            <a:cxnSpLocks/>
          </p:cNvCxnSpPr>
          <p:nvPr/>
        </p:nvCxnSpPr>
        <p:spPr>
          <a:xfrm>
            <a:off x="1004283" y="5324077"/>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42" name="Elemento grafico 112" descr="Segno di spunta con riempimento a tinta unita">
            <a:extLst>
              <a:ext uri="{FF2B5EF4-FFF2-40B4-BE49-F238E27FC236}">
                <a16:creationId xmlns:a16="http://schemas.microsoft.com/office/drawing/2014/main" id="{C964FA57-0B64-45BB-8412-4A94E7FC4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3540" y="3060985"/>
            <a:ext cx="504000" cy="504000"/>
          </a:xfrm>
          <a:prstGeom prst="rect">
            <a:avLst/>
          </a:prstGeom>
        </p:spPr>
      </p:pic>
      <p:pic>
        <p:nvPicPr>
          <p:cNvPr id="45" name="Elemento grafico 131" descr="Chiudi con riempimento a tinta unita">
            <a:extLst>
              <a:ext uri="{FF2B5EF4-FFF2-40B4-BE49-F238E27FC236}">
                <a16:creationId xmlns:a16="http://schemas.microsoft.com/office/drawing/2014/main" id="{C33EEDA6-160A-47A4-9C39-9996D74B5B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540" y="4761646"/>
            <a:ext cx="504000" cy="504000"/>
          </a:xfrm>
          <a:prstGeom prst="rect">
            <a:avLst/>
          </a:prstGeom>
        </p:spPr>
      </p:pic>
      <p:pic>
        <p:nvPicPr>
          <p:cNvPr id="2" name="Elemento grafico 112" descr="Segno di spunta con riempimento a tinta unita">
            <a:extLst>
              <a:ext uri="{FF2B5EF4-FFF2-40B4-BE49-F238E27FC236}">
                <a16:creationId xmlns:a16="http://schemas.microsoft.com/office/drawing/2014/main" id="{0ADBC5B5-A86A-3B11-5A39-28E323A3D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4871" y="3016268"/>
            <a:ext cx="504000" cy="504000"/>
          </a:xfrm>
          <a:prstGeom prst="rect">
            <a:avLst/>
          </a:prstGeom>
        </p:spPr>
      </p:pic>
      <p:pic>
        <p:nvPicPr>
          <p:cNvPr id="4" name="Elemento grafico 112" descr="Segno di spunta con riempimento a tinta unita">
            <a:extLst>
              <a:ext uri="{FF2B5EF4-FFF2-40B4-BE49-F238E27FC236}">
                <a16:creationId xmlns:a16="http://schemas.microsoft.com/office/drawing/2014/main" id="{A5725889-A4CD-592D-6D45-95B56EA6D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8312" y="4651433"/>
            <a:ext cx="504000" cy="504000"/>
          </a:xfrm>
          <a:prstGeom prst="rect">
            <a:avLst/>
          </a:prstGeom>
        </p:spPr>
      </p:pic>
      <p:pic>
        <p:nvPicPr>
          <p:cNvPr id="5" name="Elemento grafico 112" descr="Segno di spunta con riempimento a tinta unita">
            <a:extLst>
              <a:ext uri="{FF2B5EF4-FFF2-40B4-BE49-F238E27FC236}">
                <a16:creationId xmlns:a16="http://schemas.microsoft.com/office/drawing/2014/main" id="{B5166669-3A81-0CD2-E754-58E68936D7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9490" y="5522423"/>
            <a:ext cx="504000" cy="504000"/>
          </a:xfrm>
          <a:prstGeom prst="rect">
            <a:avLst/>
          </a:prstGeom>
        </p:spPr>
      </p:pic>
      <p:pic>
        <p:nvPicPr>
          <p:cNvPr id="6" name="Elemento grafico 112" descr="Segno di spunta con riempimento a tinta unita">
            <a:extLst>
              <a:ext uri="{FF2B5EF4-FFF2-40B4-BE49-F238E27FC236}">
                <a16:creationId xmlns:a16="http://schemas.microsoft.com/office/drawing/2014/main" id="{3A7F2428-78B8-A316-C7D9-EBFE4FAF3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960" y="2242431"/>
            <a:ext cx="504000" cy="504000"/>
          </a:xfrm>
          <a:prstGeom prst="rect">
            <a:avLst/>
          </a:prstGeom>
        </p:spPr>
      </p:pic>
      <p:sp>
        <p:nvSpPr>
          <p:cNvPr id="8" name="Rectangle 459">
            <a:extLst>
              <a:ext uri="{FF2B5EF4-FFF2-40B4-BE49-F238E27FC236}">
                <a16:creationId xmlns:a16="http://schemas.microsoft.com/office/drawing/2014/main" id="{7868C8BE-A6C8-BEF5-06FF-C4F119EDDD5C}"/>
              </a:ext>
            </a:extLst>
          </p:cNvPr>
          <p:cNvSpPr/>
          <p:nvPr/>
        </p:nvSpPr>
        <p:spPr>
          <a:xfrm>
            <a:off x="6377632" y="1770705"/>
            <a:ext cx="718656" cy="31734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rEF</a:t>
            </a:r>
            <a:endPar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sp>
        <p:nvSpPr>
          <p:cNvPr id="9" name="Rectangle 459">
            <a:extLst>
              <a:ext uri="{FF2B5EF4-FFF2-40B4-BE49-F238E27FC236}">
                <a16:creationId xmlns:a16="http://schemas.microsoft.com/office/drawing/2014/main" id="{DC2A1196-9B86-A8A8-FB53-B29E466E8982}"/>
              </a:ext>
            </a:extLst>
          </p:cNvPr>
          <p:cNvSpPr/>
          <p:nvPr/>
        </p:nvSpPr>
        <p:spPr>
          <a:xfrm>
            <a:off x="7238643" y="1770673"/>
            <a:ext cx="718656" cy="3173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pEF</a:t>
            </a:r>
            <a:endPar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pic>
        <p:nvPicPr>
          <p:cNvPr id="11" name="Elemento grafico 112" descr="Segno di spunta con riempimento a tinta unita">
            <a:extLst>
              <a:ext uri="{FF2B5EF4-FFF2-40B4-BE49-F238E27FC236}">
                <a16:creationId xmlns:a16="http://schemas.microsoft.com/office/drawing/2014/main" id="{DAF6084E-A6D8-F6D4-4F4B-1CC2B3329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72002" y="2231408"/>
            <a:ext cx="504000" cy="504000"/>
          </a:xfrm>
          <a:prstGeom prst="rect">
            <a:avLst/>
          </a:prstGeom>
        </p:spPr>
      </p:pic>
      <p:pic>
        <p:nvPicPr>
          <p:cNvPr id="28" name="Elemento grafico 131" descr="Chiudi con riempimento a tinta unita">
            <a:extLst>
              <a:ext uri="{FF2B5EF4-FFF2-40B4-BE49-F238E27FC236}">
                <a16:creationId xmlns:a16="http://schemas.microsoft.com/office/drawing/2014/main" id="{3EC45701-9476-79C5-3B09-2B0D8A96C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6643" y="3857492"/>
            <a:ext cx="504000" cy="504000"/>
          </a:xfrm>
          <a:prstGeom prst="rect">
            <a:avLst/>
          </a:prstGeom>
        </p:spPr>
      </p:pic>
      <p:pic>
        <p:nvPicPr>
          <p:cNvPr id="29" name="Elemento grafico 131" descr="Chiudi con riempimento a tinta unita">
            <a:extLst>
              <a:ext uri="{FF2B5EF4-FFF2-40B4-BE49-F238E27FC236}">
                <a16:creationId xmlns:a16="http://schemas.microsoft.com/office/drawing/2014/main" id="{8292C874-2F89-A5EA-F13B-93D59AA44D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540" y="3902659"/>
            <a:ext cx="504000" cy="504000"/>
          </a:xfrm>
          <a:prstGeom prst="rect">
            <a:avLst/>
          </a:prstGeom>
        </p:spPr>
      </p:pic>
      <p:pic>
        <p:nvPicPr>
          <p:cNvPr id="30" name="Elemento grafico 131" descr="Chiudi con riempimento a tinta unita">
            <a:extLst>
              <a:ext uri="{FF2B5EF4-FFF2-40B4-BE49-F238E27FC236}">
                <a16:creationId xmlns:a16="http://schemas.microsoft.com/office/drawing/2014/main" id="{43BF23B2-992A-64CC-39A4-F1B5A9755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2634" y="5496896"/>
            <a:ext cx="504000" cy="504000"/>
          </a:xfrm>
          <a:prstGeom prst="rect">
            <a:avLst/>
          </a:prstGeom>
        </p:spPr>
      </p:pic>
      <p:pic>
        <p:nvPicPr>
          <p:cNvPr id="35" name="Elemento grafico 112" descr="Segno di spunta con riempimento a tinta unita">
            <a:extLst>
              <a:ext uri="{FF2B5EF4-FFF2-40B4-BE49-F238E27FC236}">
                <a16:creationId xmlns:a16="http://schemas.microsoft.com/office/drawing/2014/main" id="{09AA5D5D-0D2E-3809-EDBA-AFC49EF7BC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4099" y="3068030"/>
            <a:ext cx="504000" cy="504000"/>
          </a:xfrm>
          <a:prstGeom prst="rect">
            <a:avLst/>
          </a:prstGeom>
        </p:spPr>
      </p:pic>
      <p:pic>
        <p:nvPicPr>
          <p:cNvPr id="23" name="Elemento grafico 112" descr="Segno di spunta con riempimento a tinta unita">
            <a:extLst>
              <a:ext uri="{FF2B5EF4-FFF2-40B4-BE49-F238E27FC236}">
                <a16:creationId xmlns:a16="http://schemas.microsoft.com/office/drawing/2014/main" id="{FE758EE3-C5C9-A02A-A154-315345F207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2634" y="2211284"/>
            <a:ext cx="504000" cy="504000"/>
          </a:xfrm>
          <a:prstGeom prst="rect">
            <a:avLst/>
          </a:prstGeom>
        </p:spPr>
      </p:pic>
      <p:sp>
        <p:nvSpPr>
          <p:cNvPr id="7" name="TextBox 6">
            <a:extLst>
              <a:ext uri="{FF2B5EF4-FFF2-40B4-BE49-F238E27FC236}">
                <a16:creationId xmlns:a16="http://schemas.microsoft.com/office/drawing/2014/main" id="{99B10F4C-EB6E-6BFC-FDE4-B81FFC1B65B0}"/>
              </a:ext>
            </a:extLst>
          </p:cNvPr>
          <p:cNvSpPr txBox="1"/>
          <p:nvPr/>
        </p:nvSpPr>
        <p:spPr>
          <a:xfrm>
            <a:off x="9379076" y="6155339"/>
            <a:ext cx="2941387" cy="369332"/>
          </a:xfrm>
          <a:prstGeom prst="rect">
            <a:avLst/>
          </a:prstGeom>
          <a:noFill/>
        </p:spPr>
        <p:txBody>
          <a:bodyPr wrap="square" rtlCol="0">
            <a:spAutoFit/>
          </a:bodyPr>
          <a:lstStyle/>
          <a:p>
            <a:r>
              <a:rPr lang="it-IT" dirty="0"/>
              <a:t>Aggiornate al 01 sett 2023</a:t>
            </a:r>
          </a:p>
        </p:txBody>
      </p:sp>
    </p:spTree>
    <p:extLst>
      <p:ext uri="{BB962C8B-B14F-4D97-AF65-F5344CB8AC3E}">
        <p14:creationId xmlns:p14="http://schemas.microsoft.com/office/powerpoint/2010/main" val="1444825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6175B50-8246-450F-8C77-91DE0171F720}"/>
              </a:ext>
            </a:extLst>
          </p:cNvPr>
          <p:cNvSpPr txBox="1"/>
          <p:nvPr/>
        </p:nvSpPr>
        <p:spPr>
          <a:xfrm>
            <a:off x="8016214" y="6344025"/>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olo 1">
            <a:extLst>
              <a:ext uri="{FF2B5EF4-FFF2-40B4-BE49-F238E27FC236}">
                <a16:creationId xmlns:a16="http://schemas.microsoft.com/office/drawing/2014/main" id="{99B87CD4-455D-42AC-8C27-346A9C83877A}"/>
              </a:ext>
            </a:extLst>
          </p:cNvPr>
          <p:cNvSpPr txBox="1">
            <a:spLocks/>
          </p:cNvSpPr>
          <p:nvPr/>
        </p:nvSpPr>
        <p:spPr>
          <a:xfrm>
            <a:off x="891232" y="168114"/>
            <a:ext cx="10972800" cy="862465"/>
          </a:xfrm>
          <a:prstGeom prst="rect">
            <a:avLst/>
          </a:prstGeom>
        </p:spPr>
        <p:txBody>
          <a:bodyPr/>
          <a:lstStyle>
            <a:lvl1pPr algn="l" defTabSz="457200" rtl="0" eaLnBrk="1" latinLnBrk="0" hangingPunct="1">
              <a:spcBef>
                <a:spcPct val="0"/>
              </a:spcBef>
              <a:buNone/>
              <a:defRPr sz="3300" b="0" i="0" kern="1200">
                <a:solidFill>
                  <a:srgbClr val="06377A"/>
                </a:solidFill>
                <a:latin typeface="BISansCond" panose="02000006050000020004" pitchFamily="2" charset="0"/>
                <a:ea typeface="+mj-ea"/>
                <a:cs typeface="+mj-cs"/>
              </a:defRPr>
            </a:lvl1pPr>
          </a:lstStyle>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4400" b="1" i="0" u="none" strike="noStrike" kern="1200" cap="none" spc="0" normalizeH="0" baseline="0" noProof="0" dirty="0">
                <a:ln>
                  <a:noFill/>
                </a:ln>
                <a:solidFill>
                  <a:srgbClr val="06377A"/>
                </a:solidFill>
                <a:effectLst/>
                <a:uLnTx/>
                <a:uFillTx/>
                <a:latin typeface="BISansCond" panose="02000006050000020004" pitchFamily="2" charset="0"/>
                <a:ea typeface="+mj-ea"/>
                <a:cs typeface="+mj-cs"/>
              </a:rPr>
              <a:t>RIMBORSABILITA’</a:t>
            </a:r>
          </a:p>
        </p:txBody>
      </p:sp>
      <p:sp>
        <p:nvSpPr>
          <p:cNvPr id="12" name="Rectangle 3">
            <a:extLst>
              <a:ext uri="{FF2B5EF4-FFF2-40B4-BE49-F238E27FC236}">
                <a16:creationId xmlns:a16="http://schemas.microsoft.com/office/drawing/2014/main" id="{33DA6ACB-9D4C-430C-986F-88AC299F473C}"/>
              </a:ext>
            </a:extLst>
          </p:cNvPr>
          <p:cNvSpPr/>
          <p:nvPr/>
        </p:nvSpPr>
        <p:spPr>
          <a:xfrm>
            <a:off x="1118828" y="4433363"/>
            <a:ext cx="2290909" cy="6550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ERTUGLIFOZIN</a:t>
            </a:r>
          </a:p>
        </p:txBody>
      </p:sp>
      <p:sp>
        <p:nvSpPr>
          <p:cNvPr id="13" name="Rectangle 455">
            <a:extLst>
              <a:ext uri="{FF2B5EF4-FFF2-40B4-BE49-F238E27FC236}">
                <a16:creationId xmlns:a16="http://schemas.microsoft.com/office/drawing/2014/main" id="{0D7A2401-DC25-4DFE-8E8D-9EBC604AA542}"/>
              </a:ext>
            </a:extLst>
          </p:cNvPr>
          <p:cNvSpPr/>
          <p:nvPr/>
        </p:nvSpPr>
        <p:spPr>
          <a:xfrm>
            <a:off x="1118828" y="5246544"/>
            <a:ext cx="2290909" cy="65509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SEMAGLUTIDE OR.</a:t>
            </a:r>
          </a:p>
        </p:txBody>
      </p:sp>
      <p:sp>
        <p:nvSpPr>
          <p:cNvPr id="14" name="Rectangle 456">
            <a:extLst>
              <a:ext uri="{FF2B5EF4-FFF2-40B4-BE49-F238E27FC236}">
                <a16:creationId xmlns:a16="http://schemas.microsoft.com/office/drawing/2014/main" id="{BD8CBCF4-9A83-477C-862D-9A769D8A9DC5}"/>
              </a:ext>
            </a:extLst>
          </p:cNvPr>
          <p:cNvSpPr/>
          <p:nvPr/>
        </p:nvSpPr>
        <p:spPr>
          <a:xfrm>
            <a:off x="1118828" y="2818300"/>
            <a:ext cx="2290909" cy="65509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DAPAGLIFOZIN</a:t>
            </a:r>
          </a:p>
        </p:txBody>
      </p:sp>
      <p:sp>
        <p:nvSpPr>
          <p:cNvPr id="15" name="Rectangle 457">
            <a:extLst>
              <a:ext uri="{FF2B5EF4-FFF2-40B4-BE49-F238E27FC236}">
                <a16:creationId xmlns:a16="http://schemas.microsoft.com/office/drawing/2014/main" id="{F8C98405-5EA8-45D9-AB9C-19CB93CF93A8}"/>
              </a:ext>
            </a:extLst>
          </p:cNvPr>
          <p:cNvSpPr/>
          <p:nvPr/>
        </p:nvSpPr>
        <p:spPr>
          <a:xfrm>
            <a:off x="1118828" y="3625832"/>
            <a:ext cx="2290909" cy="6550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CANAGLIFOZIN</a:t>
            </a:r>
            <a:endParaRPr kumimoji="0" lang="en-US" sz="16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sp>
        <p:nvSpPr>
          <p:cNvPr id="16" name="Rectangle 458">
            <a:extLst>
              <a:ext uri="{FF2B5EF4-FFF2-40B4-BE49-F238E27FC236}">
                <a16:creationId xmlns:a16="http://schemas.microsoft.com/office/drawing/2014/main" id="{FA08AA2D-0315-42F8-97C3-B034BEA51C4F}"/>
              </a:ext>
            </a:extLst>
          </p:cNvPr>
          <p:cNvSpPr/>
          <p:nvPr/>
        </p:nvSpPr>
        <p:spPr>
          <a:xfrm>
            <a:off x="3939885" y="1143456"/>
            <a:ext cx="1800000" cy="655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BISans" panose="02000503040000020004" pitchFamily="2" charset="0"/>
                <a:ea typeface="+mn-ea"/>
                <a:cs typeface="+mn-cs"/>
              </a:rPr>
              <a:t>DMT2</a:t>
            </a:r>
            <a:endParaRPr kumimoji="0" lang="en-US" sz="2000" b="1" i="0" u="none" strike="noStrike" kern="1200" cap="none" spc="0" normalizeH="0" baseline="0" noProof="0">
              <a:ln>
                <a:noFill/>
              </a:ln>
              <a:solidFill>
                <a:prstClr val="black"/>
              </a:solidFill>
              <a:effectLst/>
              <a:uLnTx/>
              <a:uFillTx/>
              <a:latin typeface="BISans" panose="02000503040000020004" pitchFamily="2" charset="0"/>
              <a:ea typeface="+mn-ea"/>
              <a:cs typeface="+mn-cs"/>
            </a:endParaRPr>
          </a:p>
        </p:txBody>
      </p:sp>
      <p:sp>
        <p:nvSpPr>
          <p:cNvPr id="17" name="Rectangle 459">
            <a:extLst>
              <a:ext uri="{FF2B5EF4-FFF2-40B4-BE49-F238E27FC236}">
                <a16:creationId xmlns:a16="http://schemas.microsoft.com/office/drawing/2014/main" id="{58D7C690-8A86-4D4A-80C4-F6350F1F3BC8}"/>
              </a:ext>
            </a:extLst>
          </p:cNvPr>
          <p:cNvSpPr/>
          <p:nvPr/>
        </p:nvSpPr>
        <p:spPr>
          <a:xfrm>
            <a:off x="6257712" y="1128692"/>
            <a:ext cx="1800000" cy="65509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BISans" panose="02000503040000020004" pitchFamily="2" charset="0"/>
                <a:ea typeface="+mn-ea"/>
                <a:cs typeface="+mn-cs"/>
              </a:rPr>
              <a:t>HF</a:t>
            </a:r>
            <a:endParaRPr kumimoji="0" lang="en-US" sz="2000" b="1" i="0" u="none" strike="noStrike" kern="1200" cap="none" spc="0" normalizeH="0" baseline="0" noProof="0">
              <a:ln>
                <a:noFill/>
              </a:ln>
              <a:solidFill>
                <a:prstClr val="black"/>
              </a:solidFill>
              <a:effectLst/>
              <a:uLnTx/>
              <a:uFillTx/>
              <a:latin typeface="BISans" panose="02000503040000020004" pitchFamily="2" charset="0"/>
              <a:ea typeface="+mn-ea"/>
              <a:cs typeface="+mn-cs"/>
            </a:endParaRPr>
          </a:p>
        </p:txBody>
      </p:sp>
      <p:sp>
        <p:nvSpPr>
          <p:cNvPr id="18" name="Rectangle 460">
            <a:extLst>
              <a:ext uri="{FF2B5EF4-FFF2-40B4-BE49-F238E27FC236}">
                <a16:creationId xmlns:a16="http://schemas.microsoft.com/office/drawing/2014/main" id="{D98C9E25-D342-4474-B271-678B7F4AAE90}"/>
              </a:ext>
            </a:extLst>
          </p:cNvPr>
          <p:cNvSpPr/>
          <p:nvPr/>
        </p:nvSpPr>
        <p:spPr>
          <a:xfrm>
            <a:off x="8575540" y="1143456"/>
            <a:ext cx="1800000" cy="65509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CKD</a:t>
            </a:r>
            <a:endParaRPr kumimoji="0" lang="en-US" sz="2000" b="1" i="0" u="none" strike="noStrike" kern="1200" cap="none" spc="0" normalizeH="0" baseline="30000" noProof="0" dirty="0">
              <a:ln>
                <a:noFill/>
              </a:ln>
              <a:solidFill>
                <a:prstClr val="black"/>
              </a:solidFill>
              <a:effectLst/>
              <a:uLnTx/>
              <a:uFillTx/>
              <a:latin typeface="BISans" panose="02000503040000020004" pitchFamily="2" charset="0"/>
              <a:ea typeface="+mn-ea"/>
              <a:cs typeface="+mn-cs"/>
            </a:endParaRPr>
          </a:p>
        </p:txBody>
      </p:sp>
      <p:sp>
        <p:nvSpPr>
          <p:cNvPr id="19" name="Rectangle 461">
            <a:extLst>
              <a:ext uri="{FF2B5EF4-FFF2-40B4-BE49-F238E27FC236}">
                <a16:creationId xmlns:a16="http://schemas.microsoft.com/office/drawing/2014/main" id="{C7C27B86-0BF8-4EEA-AEC2-F67BFF7AB62A}"/>
              </a:ext>
            </a:extLst>
          </p:cNvPr>
          <p:cNvSpPr/>
          <p:nvPr/>
        </p:nvSpPr>
        <p:spPr>
          <a:xfrm>
            <a:off x="1118828" y="2001836"/>
            <a:ext cx="2290909" cy="655097"/>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EMPAGLIFOZIN</a:t>
            </a:r>
          </a:p>
        </p:txBody>
      </p:sp>
      <p:pic>
        <p:nvPicPr>
          <p:cNvPr id="20" name="Elemento grafico 112" descr="Segno di spunta con riempimento a tinta unita">
            <a:extLst>
              <a:ext uri="{FF2B5EF4-FFF2-40B4-BE49-F238E27FC236}">
                <a16:creationId xmlns:a16="http://schemas.microsoft.com/office/drawing/2014/main" id="{E0AD4E25-BB83-4F21-9153-524A6005A6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8053" y="2100513"/>
            <a:ext cx="504000" cy="504000"/>
          </a:xfrm>
          <a:prstGeom prst="rect">
            <a:avLst/>
          </a:prstGeom>
        </p:spPr>
      </p:pic>
      <p:pic>
        <p:nvPicPr>
          <p:cNvPr id="21" name="Elemento grafico 131" descr="Chiudi con riempimento a tinta unita">
            <a:extLst>
              <a:ext uri="{FF2B5EF4-FFF2-40B4-BE49-F238E27FC236}">
                <a16:creationId xmlns:a16="http://schemas.microsoft.com/office/drawing/2014/main" id="{532E4AB9-7664-48D9-BE6E-5487B0F71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6965" y="4484709"/>
            <a:ext cx="504000" cy="504000"/>
          </a:xfrm>
          <a:prstGeom prst="rect">
            <a:avLst/>
          </a:prstGeom>
        </p:spPr>
      </p:pic>
      <p:pic>
        <p:nvPicPr>
          <p:cNvPr id="22" name="Elemento grafico 112" descr="Segno di spunta con riempimento a tinta unita">
            <a:extLst>
              <a:ext uri="{FF2B5EF4-FFF2-40B4-BE49-F238E27FC236}">
                <a16:creationId xmlns:a16="http://schemas.microsoft.com/office/drawing/2014/main" id="{9B03B224-27CA-4CF9-B7DB-FB0BDE375F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960" y="2884504"/>
            <a:ext cx="504000" cy="504000"/>
          </a:xfrm>
          <a:prstGeom prst="rect">
            <a:avLst/>
          </a:prstGeom>
        </p:spPr>
      </p:pic>
      <p:pic>
        <p:nvPicPr>
          <p:cNvPr id="25" name="Elemento grafico 131" descr="Chiudi con riempimento a tinta unita">
            <a:extLst>
              <a:ext uri="{FF2B5EF4-FFF2-40B4-BE49-F238E27FC236}">
                <a16:creationId xmlns:a16="http://schemas.microsoft.com/office/drawing/2014/main" id="{70815188-3266-4ED6-9D00-65226087FE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6643" y="5366309"/>
            <a:ext cx="504000" cy="504000"/>
          </a:xfrm>
          <a:prstGeom prst="rect">
            <a:avLst/>
          </a:prstGeom>
        </p:spPr>
      </p:pic>
      <p:pic>
        <p:nvPicPr>
          <p:cNvPr id="26" name="Elemento grafico 112" descr="Segno di spunta con riempimento a tinta unita">
            <a:extLst>
              <a:ext uri="{FF2B5EF4-FFF2-40B4-BE49-F238E27FC236}">
                <a16:creationId xmlns:a16="http://schemas.microsoft.com/office/drawing/2014/main" id="{974215B2-C9F6-4647-B0CA-81D84469D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9947" y="3701378"/>
            <a:ext cx="504000" cy="504000"/>
          </a:xfrm>
          <a:prstGeom prst="rect">
            <a:avLst/>
          </a:prstGeom>
        </p:spPr>
      </p:pic>
      <p:cxnSp>
        <p:nvCxnSpPr>
          <p:cNvPr id="31" name="Straight Connector 5">
            <a:extLst>
              <a:ext uri="{FF2B5EF4-FFF2-40B4-BE49-F238E27FC236}">
                <a16:creationId xmlns:a16="http://schemas.microsoft.com/office/drawing/2014/main" id="{23DD2A7E-1FD7-4BB0-9A75-FF68A4EF4299}"/>
              </a:ext>
            </a:extLst>
          </p:cNvPr>
          <p:cNvCxnSpPr>
            <a:cxnSpLocks/>
          </p:cNvCxnSpPr>
          <p:nvPr/>
        </p:nvCxnSpPr>
        <p:spPr>
          <a:xfrm>
            <a:off x="1004283" y="2742082"/>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479">
            <a:extLst>
              <a:ext uri="{FF2B5EF4-FFF2-40B4-BE49-F238E27FC236}">
                <a16:creationId xmlns:a16="http://schemas.microsoft.com/office/drawing/2014/main" id="{1D36F3E4-1170-4801-833A-9854D175F4DF}"/>
              </a:ext>
            </a:extLst>
          </p:cNvPr>
          <p:cNvCxnSpPr>
            <a:cxnSpLocks/>
          </p:cNvCxnSpPr>
          <p:nvPr/>
        </p:nvCxnSpPr>
        <p:spPr>
          <a:xfrm>
            <a:off x="1004283" y="3549614"/>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480">
            <a:extLst>
              <a:ext uri="{FF2B5EF4-FFF2-40B4-BE49-F238E27FC236}">
                <a16:creationId xmlns:a16="http://schemas.microsoft.com/office/drawing/2014/main" id="{0027A681-E8EF-49E7-BC95-3D02E44B9AF0}"/>
              </a:ext>
            </a:extLst>
          </p:cNvPr>
          <p:cNvCxnSpPr>
            <a:cxnSpLocks/>
          </p:cNvCxnSpPr>
          <p:nvPr/>
        </p:nvCxnSpPr>
        <p:spPr>
          <a:xfrm>
            <a:off x="1004283" y="4357144"/>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481">
            <a:extLst>
              <a:ext uri="{FF2B5EF4-FFF2-40B4-BE49-F238E27FC236}">
                <a16:creationId xmlns:a16="http://schemas.microsoft.com/office/drawing/2014/main" id="{B8BBF8C8-5A6F-49D7-B56B-127E8FBA21B7}"/>
              </a:ext>
            </a:extLst>
          </p:cNvPr>
          <p:cNvCxnSpPr>
            <a:cxnSpLocks/>
          </p:cNvCxnSpPr>
          <p:nvPr/>
        </p:nvCxnSpPr>
        <p:spPr>
          <a:xfrm>
            <a:off x="1004283" y="5164675"/>
            <a:ext cx="9468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42" name="Elemento grafico 112" descr="Segno di spunta con riempimento a tinta unita">
            <a:extLst>
              <a:ext uri="{FF2B5EF4-FFF2-40B4-BE49-F238E27FC236}">
                <a16:creationId xmlns:a16="http://schemas.microsoft.com/office/drawing/2014/main" id="{C964FA57-0B64-45BB-8412-4A94E7FC4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3540" y="2904871"/>
            <a:ext cx="504000" cy="504000"/>
          </a:xfrm>
          <a:prstGeom prst="rect">
            <a:avLst/>
          </a:prstGeom>
        </p:spPr>
      </p:pic>
      <p:pic>
        <p:nvPicPr>
          <p:cNvPr id="45" name="Elemento grafico 131" descr="Chiudi con riempimento a tinta unita">
            <a:extLst>
              <a:ext uri="{FF2B5EF4-FFF2-40B4-BE49-F238E27FC236}">
                <a16:creationId xmlns:a16="http://schemas.microsoft.com/office/drawing/2014/main" id="{C33EEDA6-160A-47A4-9C39-9996D74B5B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540" y="4605532"/>
            <a:ext cx="504000" cy="504000"/>
          </a:xfrm>
          <a:prstGeom prst="rect">
            <a:avLst/>
          </a:prstGeom>
        </p:spPr>
      </p:pic>
      <p:pic>
        <p:nvPicPr>
          <p:cNvPr id="2" name="Elemento grafico 112" descr="Segno di spunta con riempimento a tinta unita">
            <a:extLst>
              <a:ext uri="{FF2B5EF4-FFF2-40B4-BE49-F238E27FC236}">
                <a16:creationId xmlns:a16="http://schemas.microsoft.com/office/drawing/2014/main" id="{0ADBC5B5-A86A-3B11-5A39-28E323A3D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4871" y="2860154"/>
            <a:ext cx="504000" cy="504000"/>
          </a:xfrm>
          <a:prstGeom prst="rect">
            <a:avLst/>
          </a:prstGeom>
        </p:spPr>
      </p:pic>
      <p:pic>
        <p:nvPicPr>
          <p:cNvPr id="4" name="Elemento grafico 112" descr="Segno di spunta con riempimento a tinta unita">
            <a:extLst>
              <a:ext uri="{FF2B5EF4-FFF2-40B4-BE49-F238E27FC236}">
                <a16:creationId xmlns:a16="http://schemas.microsoft.com/office/drawing/2014/main" id="{A5725889-A4CD-592D-6D45-95B56EA6D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8312" y="4495319"/>
            <a:ext cx="504000" cy="504000"/>
          </a:xfrm>
          <a:prstGeom prst="rect">
            <a:avLst/>
          </a:prstGeom>
        </p:spPr>
      </p:pic>
      <p:pic>
        <p:nvPicPr>
          <p:cNvPr id="5" name="Elemento grafico 112" descr="Segno di spunta con riempimento a tinta unita">
            <a:extLst>
              <a:ext uri="{FF2B5EF4-FFF2-40B4-BE49-F238E27FC236}">
                <a16:creationId xmlns:a16="http://schemas.microsoft.com/office/drawing/2014/main" id="{B5166669-3A81-0CD2-E754-58E68936D7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9490" y="5366309"/>
            <a:ext cx="504000" cy="504000"/>
          </a:xfrm>
          <a:prstGeom prst="rect">
            <a:avLst/>
          </a:prstGeom>
        </p:spPr>
      </p:pic>
      <p:pic>
        <p:nvPicPr>
          <p:cNvPr id="6" name="Elemento grafico 112" descr="Segno di spunta con riempimento a tinta unita">
            <a:extLst>
              <a:ext uri="{FF2B5EF4-FFF2-40B4-BE49-F238E27FC236}">
                <a16:creationId xmlns:a16="http://schemas.microsoft.com/office/drawing/2014/main" id="{3A7F2428-78B8-A316-C7D9-EBFE4FAF3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960" y="2086317"/>
            <a:ext cx="504000" cy="504000"/>
          </a:xfrm>
          <a:prstGeom prst="rect">
            <a:avLst/>
          </a:prstGeom>
        </p:spPr>
      </p:pic>
      <p:pic>
        <p:nvPicPr>
          <p:cNvPr id="7" name="Elemento grafico 131" descr="Chiudi con riempimento a tinta unita">
            <a:extLst>
              <a:ext uri="{FF2B5EF4-FFF2-40B4-BE49-F238E27FC236}">
                <a16:creationId xmlns:a16="http://schemas.microsoft.com/office/drawing/2014/main" id="{55C1C623-466A-6AE4-2F3C-DA2FB1AB24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8909" y="2031621"/>
            <a:ext cx="504000" cy="504000"/>
          </a:xfrm>
          <a:prstGeom prst="rect">
            <a:avLst/>
          </a:prstGeom>
        </p:spPr>
      </p:pic>
      <p:sp>
        <p:nvSpPr>
          <p:cNvPr id="8" name="Rectangle 459">
            <a:extLst>
              <a:ext uri="{FF2B5EF4-FFF2-40B4-BE49-F238E27FC236}">
                <a16:creationId xmlns:a16="http://schemas.microsoft.com/office/drawing/2014/main" id="{7868C8BE-A6C8-BEF5-06FF-C4F119EDDD5C}"/>
              </a:ext>
            </a:extLst>
          </p:cNvPr>
          <p:cNvSpPr/>
          <p:nvPr/>
        </p:nvSpPr>
        <p:spPr>
          <a:xfrm>
            <a:off x="6377632" y="1643166"/>
            <a:ext cx="718656" cy="31734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rEF</a:t>
            </a:r>
            <a:endPar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sp>
        <p:nvSpPr>
          <p:cNvPr id="9" name="Rectangle 459">
            <a:extLst>
              <a:ext uri="{FF2B5EF4-FFF2-40B4-BE49-F238E27FC236}">
                <a16:creationId xmlns:a16="http://schemas.microsoft.com/office/drawing/2014/main" id="{DC2A1196-9B86-A8A8-FB53-B29E466E8982}"/>
              </a:ext>
            </a:extLst>
          </p:cNvPr>
          <p:cNvSpPr/>
          <p:nvPr/>
        </p:nvSpPr>
        <p:spPr>
          <a:xfrm>
            <a:off x="7238643" y="1633609"/>
            <a:ext cx="718656" cy="3173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rPr>
              <a:t>pEF</a:t>
            </a:r>
            <a:endParaRPr kumimoji="0" lang="en-US" sz="2000" b="1" i="0" u="none" strike="noStrike" kern="1200" cap="none" spc="0" normalizeH="0" baseline="0" noProof="0" dirty="0">
              <a:ln>
                <a:noFill/>
              </a:ln>
              <a:solidFill>
                <a:prstClr val="black"/>
              </a:solidFill>
              <a:effectLst/>
              <a:uLnTx/>
              <a:uFillTx/>
              <a:latin typeface="BISans" panose="02000503040000020004" pitchFamily="2" charset="0"/>
              <a:ea typeface="+mn-ea"/>
              <a:cs typeface="+mn-cs"/>
            </a:endParaRPr>
          </a:p>
        </p:txBody>
      </p:sp>
      <p:pic>
        <p:nvPicPr>
          <p:cNvPr id="28" name="Elemento grafico 131" descr="Chiudi con riempimento a tinta unita">
            <a:extLst>
              <a:ext uri="{FF2B5EF4-FFF2-40B4-BE49-F238E27FC236}">
                <a16:creationId xmlns:a16="http://schemas.microsoft.com/office/drawing/2014/main" id="{3EC45701-9476-79C5-3B09-2B0D8A96C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6643" y="3701378"/>
            <a:ext cx="504000" cy="504000"/>
          </a:xfrm>
          <a:prstGeom prst="rect">
            <a:avLst/>
          </a:prstGeom>
        </p:spPr>
      </p:pic>
      <p:pic>
        <p:nvPicPr>
          <p:cNvPr id="29" name="Elemento grafico 131" descr="Chiudi con riempimento a tinta unita">
            <a:extLst>
              <a:ext uri="{FF2B5EF4-FFF2-40B4-BE49-F238E27FC236}">
                <a16:creationId xmlns:a16="http://schemas.microsoft.com/office/drawing/2014/main" id="{8292C874-2F89-A5EA-F13B-93D59AA44D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3540" y="3746545"/>
            <a:ext cx="504000" cy="504000"/>
          </a:xfrm>
          <a:prstGeom prst="rect">
            <a:avLst/>
          </a:prstGeom>
        </p:spPr>
      </p:pic>
      <p:pic>
        <p:nvPicPr>
          <p:cNvPr id="30" name="Elemento grafico 131" descr="Chiudi con riempimento a tinta unita">
            <a:extLst>
              <a:ext uri="{FF2B5EF4-FFF2-40B4-BE49-F238E27FC236}">
                <a16:creationId xmlns:a16="http://schemas.microsoft.com/office/drawing/2014/main" id="{43BF23B2-992A-64CC-39A4-F1B5A9755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2634" y="5264582"/>
            <a:ext cx="504000" cy="504000"/>
          </a:xfrm>
          <a:prstGeom prst="rect">
            <a:avLst/>
          </a:prstGeom>
        </p:spPr>
      </p:pic>
      <p:pic>
        <p:nvPicPr>
          <p:cNvPr id="23" name="Elemento grafico 131" descr="Chiudi con riempimento a tinta unita">
            <a:extLst>
              <a:ext uri="{FF2B5EF4-FFF2-40B4-BE49-F238E27FC236}">
                <a16:creationId xmlns:a16="http://schemas.microsoft.com/office/drawing/2014/main" id="{11746915-3692-3BDA-D019-57B0711D22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267" y="2893848"/>
            <a:ext cx="504000" cy="504000"/>
          </a:xfrm>
          <a:prstGeom prst="rect">
            <a:avLst/>
          </a:prstGeom>
        </p:spPr>
      </p:pic>
      <p:pic>
        <p:nvPicPr>
          <p:cNvPr id="11" name="Elemento grafico 112" descr="Segno di spunta con riempimento a tinta unita">
            <a:extLst>
              <a:ext uri="{FF2B5EF4-FFF2-40B4-BE49-F238E27FC236}">
                <a16:creationId xmlns:a16="http://schemas.microsoft.com/office/drawing/2014/main" id="{AF680F23-3A19-4360-623E-3EEA81B1B2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9819" y="2114425"/>
            <a:ext cx="504000" cy="504000"/>
          </a:xfrm>
          <a:prstGeom prst="rect">
            <a:avLst/>
          </a:prstGeom>
        </p:spPr>
      </p:pic>
      <p:sp>
        <p:nvSpPr>
          <p:cNvPr id="24" name="TextBox 23">
            <a:extLst>
              <a:ext uri="{FF2B5EF4-FFF2-40B4-BE49-F238E27FC236}">
                <a16:creationId xmlns:a16="http://schemas.microsoft.com/office/drawing/2014/main" id="{DFC23234-9528-F269-9C33-6C5CFE685DC3}"/>
              </a:ext>
            </a:extLst>
          </p:cNvPr>
          <p:cNvSpPr txBox="1"/>
          <p:nvPr/>
        </p:nvSpPr>
        <p:spPr>
          <a:xfrm>
            <a:off x="8875226" y="6071368"/>
            <a:ext cx="2941387" cy="369332"/>
          </a:xfrm>
          <a:prstGeom prst="rect">
            <a:avLst/>
          </a:prstGeom>
          <a:noFill/>
        </p:spPr>
        <p:txBody>
          <a:bodyPr wrap="square" rtlCol="0">
            <a:spAutoFit/>
          </a:bodyPr>
          <a:lstStyle/>
          <a:p>
            <a:r>
              <a:rPr lang="it-IT" dirty="0"/>
              <a:t>Aggiornate al 01 sett 2023</a:t>
            </a:r>
          </a:p>
        </p:txBody>
      </p:sp>
    </p:spTree>
    <p:extLst>
      <p:ext uri="{BB962C8B-B14F-4D97-AF65-F5344CB8AC3E}">
        <p14:creationId xmlns:p14="http://schemas.microsoft.com/office/powerpoint/2010/main" val="2856907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4719616-60F4-658A-4429-14756BC7C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237" y="2121867"/>
            <a:ext cx="8555038" cy="3319463"/>
          </a:xfrm>
          <a:prstGeom prst="rect">
            <a:avLst/>
          </a:prstGeom>
          <a:solidFill>
            <a:schemeClr val="bg1"/>
          </a:solidFill>
          <a:ln>
            <a:noFill/>
          </a:ln>
        </p:spPr>
      </p:pic>
      <p:sp>
        <p:nvSpPr>
          <p:cNvPr id="4" name="Rettangolo 3">
            <a:extLst>
              <a:ext uri="{FF2B5EF4-FFF2-40B4-BE49-F238E27FC236}">
                <a16:creationId xmlns:a16="http://schemas.microsoft.com/office/drawing/2014/main" id="{0FF7B7F9-42BF-B1ED-4C48-19D1DA82B2F1}"/>
              </a:ext>
            </a:extLst>
          </p:cNvPr>
          <p:cNvSpPr/>
          <p:nvPr/>
        </p:nvSpPr>
        <p:spPr>
          <a:xfrm>
            <a:off x="1246820" y="2335454"/>
            <a:ext cx="2798406" cy="2892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a:t>aGLP1</a:t>
            </a:r>
            <a:endParaRPr lang="it-IT"/>
          </a:p>
        </p:txBody>
      </p:sp>
      <p:sp>
        <p:nvSpPr>
          <p:cNvPr id="5" name="Rettangolo 4">
            <a:extLst>
              <a:ext uri="{FF2B5EF4-FFF2-40B4-BE49-F238E27FC236}">
                <a16:creationId xmlns:a16="http://schemas.microsoft.com/office/drawing/2014/main" id="{93B6672A-7873-F23E-8B8B-518278321FC6}"/>
              </a:ext>
            </a:extLst>
          </p:cNvPr>
          <p:cNvSpPr/>
          <p:nvPr/>
        </p:nvSpPr>
        <p:spPr>
          <a:xfrm>
            <a:off x="7176052" y="3518452"/>
            <a:ext cx="2216426" cy="1709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aGLP1</a:t>
            </a:r>
          </a:p>
        </p:txBody>
      </p:sp>
      <p:sp>
        <p:nvSpPr>
          <p:cNvPr id="6" name="CasellaDiTesto 5">
            <a:extLst>
              <a:ext uri="{FF2B5EF4-FFF2-40B4-BE49-F238E27FC236}">
                <a16:creationId xmlns:a16="http://schemas.microsoft.com/office/drawing/2014/main" id="{5D03F2C1-E97B-1F06-9EC0-247E8A77F34B}"/>
              </a:ext>
            </a:extLst>
          </p:cNvPr>
          <p:cNvSpPr txBox="1"/>
          <p:nvPr/>
        </p:nvSpPr>
        <p:spPr>
          <a:xfrm>
            <a:off x="745435" y="318052"/>
            <a:ext cx="5484002" cy="830997"/>
          </a:xfrm>
          <a:prstGeom prst="rect">
            <a:avLst/>
          </a:prstGeom>
          <a:noFill/>
          <a:ln>
            <a:solidFill>
              <a:schemeClr val="tx1"/>
            </a:solidFill>
          </a:ln>
        </p:spPr>
        <p:txBody>
          <a:bodyPr wrap="none" rtlCol="0">
            <a:spAutoFit/>
          </a:bodyPr>
          <a:lstStyle/>
          <a:p>
            <a:r>
              <a:rPr lang="it-IT" sz="4800" dirty="0"/>
              <a:t>iSGLT2               aGLP1</a:t>
            </a:r>
          </a:p>
        </p:txBody>
      </p:sp>
      <p:sp>
        <p:nvSpPr>
          <p:cNvPr id="7" name="CasellaDiTesto 6">
            <a:extLst>
              <a:ext uri="{FF2B5EF4-FFF2-40B4-BE49-F238E27FC236}">
                <a16:creationId xmlns:a16="http://schemas.microsoft.com/office/drawing/2014/main" id="{B5622B6A-67B2-1026-E504-8B330AACEE49}"/>
              </a:ext>
            </a:extLst>
          </p:cNvPr>
          <p:cNvSpPr txBox="1"/>
          <p:nvPr/>
        </p:nvSpPr>
        <p:spPr>
          <a:xfrm>
            <a:off x="765312" y="1627309"/>
            <a:ext cx="2504661" cy="1200329"/>
          </a:xfrm>
          <a:prstGeom prst="rect">
            <a:avLst/>
          </a:prstGeom>
          <a:noFill/>
          <a:ln>
            <a:solidFill>
              <a:srgbClr val="FF0000"/>
            </a:solidFill>
          </a:ln>
        </p:spPr>
        <p:txBody>
          <a:bodyPr wrap="square" rtlCol="0">
            <a:spAutoFit/>
          </a:bodyPr>
          <a:lstStyle/>
          <a:p>
            <a:r>
              <a:rPr lang="it-IT" sz="2400" b="1" dirty="0">
                <a:solidFill>
                  <a:srgbClr val="FF0000"/>
                </a:solidFill>
              </a:rPr>
              <a:t>-carenza farmaco</a:t>
            </a:r>
          </a:p>
          <a:p>
            <a:r>
              <a:rPr lang="it-IT" sz="2400" b="1" dirty="0">
                <a:solidFill>
                  <a:srgbClr val="FF0000"/>
                </a:solidFill>
              </a:rPr>
              <a:t>-costo-beneficio</a:t>
            </a:r>
          </a:p>
          <a:p>
            <a:r>
              <a:rPr lang="it-IT" sz="2400" b="1" dirty="0">
                <a:solidFill>
                  <a:srgbClr val="FF0000"/>
                </a:solidFill>
              </a:rPr>
              <a:t>-sostenibilità</a:t>
            </a:r>
          </a:p>
        </p:txBody>
      </p:sp>
      <p:sp>
        <p:nvSpPr>
          <p:cNvPr id="9" name="CasellaDiTesto 8">
            <a:extLst>
              <a:ext uri="{FF2B5EF4-FFF2-40B4-BE49-F238E27FC236}">
                <a16:creationId xmlns:a16="http://schemas.microsoft.com/office/drawing/2014/main" id="{A8464CA4-EC35-3394-B53D-C33EF2A67394}"/>
              </a:ext>
            </a:extLst>
          </p:cNvPr>
          <p:cNvSpPr txBox="1"/>
          <p:nvPr/>
        </p:nvSpPr>
        <p:spPr>
          <a:xfrm>
            <a:off x="1500809" y="4134678"/>
            <a:ext cx="1821140" cy="830997"/>
          </a:xfrm>
          <a:prstGeom prst="rect">
            <a:avLst/>
          </a:prstGeom>
          <a:noFill/>
          <a:ln>
            <a:solidFill>
              <a:schemeClr val="tx1"/>
            </a:solidFill>
          </a:ln>
        </p:spPr>
        <p:txBody>
          <a:bodyPr wrap="none" rtlCol="0">
            <a:spAutoFit/>
          </a:bodyPr>
          <a:lstStyle/>
          <a:p>
            <a:r>
              <a:rPr lang="it-IT" sz="4800" dirty="0"/>
              <a:t>iSGLT2</a:t>
            </a:r>
          </a:p>
        </p:txBody>
      </p:sp>
      <p:sp>
        <p:nvSpPr>
          <p:cNvPr id="10" name="CasellaDiTesto 9">
            <a:extLst>
              <a:ext uri="{FF2B5EF4-FFF2-40B4-BE49-F238E27FC236}">
                <a16:creationId xmlns:a16="http://schemas.microsoft.com/office/drawing/2014/main" id="{7B1281FE-05AE-ECD8-E6BD-2B527184027A}"/>
              </a:ext>
            </a:extLst>
          </p:cNvPr>
          <p:cNvSpPr txBox="1"/>
          <p:nvPr/>
        </p:nvSpPr>
        <p:spPr>
          <a:xfrm>
            <a:off x="8084492" y="4134678"/>
            <a:ext cx="2063362" cy="830997"/>
          </a:xfrm>
          <a:prstGeom prst="rect">
            <a:avLst/>
          </a:prstGeom>
          <a:noFill/>
          <a:ln>
            <a:solidFill>
              <a:schemeClr val="tx1"/>
            </a:solidFill>
          </a:ln>
        </p:spPr>
        <p:txBody>
          <a:bodyPr wrap="square" rtlCol="0">
            <a:spAutoFit/>
          </a:bodyPr>
          <a:lstStyle/>
          <a:p>
            <a:r>
              <a:rPr lang="it-IT" sz="4800" dirty="0"/>
              <a:t>aGLP1</a:t>
            </a:r>
          </a:p>
        </p:txBody>
      </p:sp>
    </p:spTree>
    <p:extLst>
      <p:ext uri="{BB962C8B-B14F-4D97-AF65-F5344CB8AC3E}">
        <p14:creationId xmlns:p14="http://schemas.microsoft.com/office/powerpoint/2010/main" val="3360085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494C81-0ACF-1915-784F-59045AE4788C}"/>
              </a:ext>
            </a:extLst>
          </p:cNvPr>
          <p:cNvSpPr>
            <a:spLocks noGrp="1"/>
          </p:cNvSpPr>
          <p:nvPr>
            <p:ph type="title"/>
          </p:nvPr>
        </p:nvSpPr>
        <p:spPr>
          <a:xfrm>
            <a:off x="142240" y="120230"/>
            <a:ext cx="12303760" cy="990598"/>
          </a:xfrm>
        </p:spPr>
        <p:txBody>
          <a:bodyPr>
            <a:normAutofit/>
          </a:bodyPr>
          <a:lstStyle/>
          <a:p>
            <a:r>
              <a:rPr lang="en-US" sz="2800" b="1" dirty="0" err="1">
                <a:latin typeface="Verdana" panose="020B0604030504040204" pitchFamily="34" charset="0"/>
                <a:ea typeface="Verdana" panose="020B0604030504040204" pitchFamily="34" charset="0"/>
              </a:rPr>
              <a:t>Tirzepatide</a:t>
            </a:r>
            <a:r>
              <a:rPr lang="en-US" sz="2800" b="1" dirty="0">
                <a:latin typeface="Verdana" panose="020B0604030504040204" pitchFamily="34" charset="0"/>
                <a:ea typeface="Verdana" panose="020B0604030504040204" pitchFamily="34" charset="0"/>
              </a:rPr>
              <a:t> : il primo doppio </a:t>
            </a:r>
            <a:r>
              <a:rPr lang="en-US" sz="2800" b="1" dirty="0" err="1">
                <a:latin typeface="Verdana" panose="020B0604030504040204" pitchFamily="34" charset="0"/>
                <a:ea typeface="Verdana" panose="020B0604030504040204" pitchFamily="34" charset="0"/>
              </a:rPr>
              <a:t>agonista</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ormonale</a:t>
            </a:r>
            <a:endParaRPr lang="en-US" sz="2800" b="1" dirty="0">
              <a:latin typeface="Verdana" panose="020B0604030504040204" pitchFamily="34" charset="0"/>
              <a:ea typeface="Verdana" panose="020B0604030504040204" pitchFamily="34" charset="0"/>
            </a:endParaRPr>
          </a:p>
        </p:txBody>
      </p:sp>
      <p:sp>
        <p:nvSpPr>
          <p:cNvPr id="5" name="Content Placeholder 9">
            <a:extLst>
              <a:ext uri="{FF2B5EF4-FFF2-40B4-BE49-F238E27FC236}">
                <a16:creationId xmlns:a16="http://schemas.microsoft.com/office/drawing/2014/main" id="{89A72C9A-D79E-00E4-2FA6-0E319E318581}"/>
              </a:ext>
            </a:extLst>
          </p:cNvPr>
          <p:cNvSpPr>
            <a:spLocks noGrp="1"/>
          </p:cNvSpPr>
          <p:nvPr>
            <p:ph idx="1"/>
          </p:nvPr>
        </p:nvSpPr>
        <p:spPr>
          <a:xfrm>
            <a:off x="603065" y="1292959"/>
            <a:ext cx="4825322" cy="2579245"/>
          </a:xfrm>
          <a:ln>
            <a:solidFill>
              <a:schemeClr val="tx1"/>
            </a:solidFill>
          </a:ln>
        </p:spPr>
        <p:txBody>
          <a:bodyPr>
            <a:normAutofit lnSpcReduction="10000"/>
          </a:bodyPr>
          <a:lstStyle/>
          <a:p>
            <a:pPr>
              <a:spcBef>
                <a:spcPts val="0"/>
              </a:spcBef>
              <a:spcAft>
                <a:spcPts val="1200"/>
              </a:spcAft>
              <a:buClr>
                <a:schemeClr val="accent1"/>
              </a:buClr>
            </a:pPr>
            <a:r>
              <a:rPr lang="en-US" sz="1800" dirty="0" err="1"/>
              <a:t>Tirzepatide</a:t>
            </a:r>
            <a:r>
              <a:rPr lang="en-US" sz="1800" dirty="0"/>
              <a:t> is a multi-functional peptide based on the native GIP peptide sequence, modified to bind to both GIPR and GLP-1R</a:t>
            </a:r>
          </a:p>
          <a:p>
            <a:pPr>
              <a:spcBef>
                <a:spcPts val="0"/>
              </a:spcBef>
              <a:spcAft>
                <a:spcPts val="1200"/>
              </a:spcAft>
              <a:buClr>
                <a:schemeClr val="accent1"/>
              </a:buClr>
            </a:pPr>
            <a:r>
              <a:rPr lang="en-US" sz="1800" dirty="0" err="1"/>
              <a:t>Tirzepatide</a:t>
            </a:r>
            <a:r>
              <a:rPr lang="en-US" sz="1800" dirty="0"/>
              <a:t> is a 39 amino acid linear peptide and includes a C20 fatty diacid moiety</a:t>
            </a:r>
          </a:p>
          <a:p>
            <a:pPr>
              <a:spcBef>
                <a:spcPts val="0"/>
              </a:spcBef>
              <a:spcAft>
                <a:spcPts val="600"/>
              </a:spcAft>
              <a:buClr>
                <a:schemeClr val="accent1"/>
              </a:buClr>
            </a:pPr>
            <a:r>
              <a:rPr lang="en-US" sz="1800" dirty="0" err="1"/>
              <a:t>Tirzepatide</a:t>
            </a:r>
            <a:r>
              <a:rPr lang="en-US" sz="1800" dirty="0"/>
              <a:t> has a mean half-life of approximately 5 days </a:t>
            </a:r>
            <a:br>
              <a:rPr lang="en-US" sz="1800" dirty="0"/>
            </a:br>
            <a:r>
              <a:rPr lang="en-US" sz="1800" dirty="0"/>
              <a:t>(116.7 hours), enabling </a:t>
            </a:r>
            <a:br>
              <a:rPr lang="en-US" sz="1800" dirty="0"/>
            </a:br>
            <a:r>
              <a:rPr lang="en-US" sz="1800" dirty="0"/>
              <a:t>once-weekly dosing</a:t>
            </a:r>
          </a:p>
        </p:txBody>
      </p:sp>
      <p:sp>
        <p:nvSpPr>
          <p:cNvPr id="6" name="Text Placeholder 4">
            <a:extLst>
              <a:ext uri="{FF2B5EF4-FFF2-40B4-BE49-F238E27FC236}">
                <a16:creationId xmlns:a16="http://schemas.microsoft.com/office/drawing/2014/main" id="{1D8D13BD-1848-F39C-9CCF-E1369D4C321C}"/>
              </a:ext>
            </a:extLst>
          </p:cNvPr>
          <p:cNvSpPr txBox="1">
            <a:spLocks/>
          </p:cNvSpPr>
          <p:nvPr/>
        </p:nvSpPr>
        <p:spPr>
          <a:xfrm>
            <a:off x="1273512" y="6182982"/>
            <a:ext cx="8239706" cy="301752"/>
          </a:xfrm>
          <a:prstGeom prst="rect">
            <a:avLst/>
          </a:prstGeom>
        </p:spPr>
        <p:txBody>
          <a:bodyPr lIns="0" tIns="0" rIns="0" bIns="0" anchor="b">
            <a:noAutofit/>
          </a:bodyPr>
          <a:lstStyle>
            <a:lvl1pPr marL="0" indent="0" algn="l" rtl="0" eaLnBrk="1" fontAlgn="base" hangingPunct="1">
              <a:spcBef>
                <a:spcPts val="0"/>
              </a:spcBef>
              <a:spcAft>
                <a:spcPct val="0"/>
              </a:spcAft>
              <a:buClr>
                <a:schemeClr val="accent3"/>
              </a:buClr>
              <a:buFont typeface="Arial" panose="020B0604020202020204" pitchFamily="34" charset="0"/>
              <a:buNone/>
              <a:defRPr sz="800">
                <a:solidFill>
                  <a:schemeClr val="bg2"/>
                </a:solidFill>
                <a:latin typeface="+mn-lt"/>
                <a:ea typeface="ヒラギノ角ゴ Pro W3" charset="0"/>
                <a:cs typeface="Arial" panose="020B0604020202020204" pitchFamily="34" charset="0"/>
              </a:defRPr>
            </a:lvl1pPr>
            <a:lvl2pPr marL="990575" indent="-380990" algn="l" rtl="0" eaLnBrk="1" fontAlgn="base" hangingPunct="1">
              <a:spcBef>
                <a:spcPct val="20000"/>
              </a:spcBef>
              <a:spcAft>
                <a:spcPct val="0"/>
              </a:spcAft>
              <a:buClr>
                <a:schemeClr val="accent3"/>
              </a:buClr>
              <a:buChar char="•"/>
              <a:defRPr sz="3467">
                <a:solidFill>
                  <a:schemeClr val="tx1"/>
                </a:solidFill>
                <a:latin typeface="+mn-lt"/>
                <a:ea typeface="ヒラギノ角ゴ Pro W3" charset="0"/>
                <a:cs typeface="DIN-Regular"/>
              </a:defRPr>
            </a:lvl2pPr>
            <a:lvl3pPr marL="1523962" indent="-304792" algn="l" rtl="0" eaLnBrk="1" fontAlgn="base" hangingPunct="1">
              <a:spcBef>
                <a:spcPct val="20000"/>
              </a:spcBef>
              <a:spcAft>
                <a:spcPct val="0"/>
              </a:spcAft>
              <a:buClr>
                <a:schemeClr val="accent3"/>
              </a:buClr>
              <a:buFont typeface="Arial" panose="020B0604020202020204" pitchFamily="34" charset="0"/>
              <a:buChar char="–"/>
              <a:defRPr sz="3200">
                <a:solidFill>
                  <a:schemeClr val="tx1"/>
                </a:solidFill>
                <a:latin typeface="+mn-lt"/>
                <a:ea typeface="ヒラギノ角ゴ Pro W3" charset="0"/>
                <a:cs typeface="DIN-Regular"/>
              </a:defRPr>
            </a:lvl3pPr>
            <a:lvl4pPr marL="2133547" indent="-304792" algn="l" rtl="0" eaLnBrk="1" fontAlgn="base" hangingPunct="1">
              <a:spcBef>
                <a:spcPct val="20000"/>
              </a:spcBef>
              <a:spcAft>
                <a:spcPct val="0"/>
              </a:spcAft>
              <a:buClr>
                <a:schemeClr val="accent3"/>
              </a:buClr>
              <a:buChar char="•"/>
              <a:defRPr sz="2667">
                <a:solidFill>
                  <a:schemeClr val="tx1"/>
                </a:solidFill>
                <a:latin typeface="+mn-lt"/>
                <a:ea typeface="ヒラギノ角ゴ Pro W3" charset="0"/>
                <a:cs typeface="DIN-Regular"/>
              </a:defRPr>
            </a:lvl4pPr>
            <a:lvl5pPr marL="2743131" indent="-304792" algn="l" rtl="0" eaLnBrk="1" fontAlgn="base" hangingPunct="1">
              <a:spcBef>
                <a:spcPct val="20000"/>
              </a:spcBef>
              <a:spcAft>
                <a:spcPct val="0"/>
              </a:spcAft>
              <a:buClr>
                <a:schemeClr val="accent3"/>
              </a:buClr>
              <a:buChar char="•"/>
              <a:defRPr>
                <a:solidFill>
                  <a:schemeClr val="tx1"/>
                </a:solidFill>
                <a:latin typeface="+mn-lt"/>
                <a:ea typeface="ヒラギノ角ゴ Pro W3" charset="0"/>
                <a:cs typeface="DIN-Regular"/>
              </a:defRPr>
            </a:lvl5pPr>
            <a:lvl6pPr marL="3352716" indent="-304792" algn="l" rtl="0" eaLnBrk="1" fontAlgn="base" hangingPunct="1">
              <a:spcBef>
                <a:spcPct val="20000"/>
              </a:spcBef>
              <a:spcAft>
                <a:spcPct val="0"/>
              </a:spcAft>
              <a:buChar char="•"/>
              <a:defRPr>
                <a:solidFill>
                  <a:schemeClr val="tx1"/>
                </a:solidFill>
                <a:latin typeface="+mn-lt"/>
              </a:defRPr>
            </a:lvl6pPr>
            <a:lvl7pPr marL="3962301" indent="-304792" algn="l" rtl="0" eaLnBrk="1" fontAlgn="base" hangingPunct="1">
              <a:spcBef>
                <a:spcPct val="20000"/>
              </a:spcBef>
              <a:spcAft>
                <a:spcPct val="0"/>
              </a:spcAft>
              <a:buChar char="•"/>
              <a:defRPr>
                <a:solidFill>
                  <a:schemeClr val="tx1"/>
                </a:solidFill>
                <a:latin typeface="+mn-lt"/>
              </a:defRPr>
            </a:lvl7pPr>
            <a:lvl8pPr marL="4571886" indent="-304792" algn="l" rtl="0" eaLnBrk="1" fontAlgn="base" hangingPunct="1">
              <a:spcBef>
                <a:spcPct val="20000"/>
              </a:spcBef>
              <a:spcAft>
                <a:spcPct val="0"/>
              </a:spcAft>
              <a:buChar char="•"/>
              <a:defRPr>
                <a:solidFill>
                  <a:schemeClr val="tx1"/>
                </a:solidFill>
                <a:latin typeface="+mn-lt"/>
              </a:defRPr>
            </a:lvl8pPr>
            <a:lvl9pPr marL="5181470" indent="-304792" algn="l" rtl="0" eaLnBrk="1" fontAlgn="base" hangingPunct="1">
              <a:spcBef>
                <a:spcPct val="20000"/>
              </a:spcBef>
              <a:spcAft>
                <a:spcPct val="0"/>
              </a:spcAft>
              <a:buChar char="•"/>
              <a:defRPr>
                <a:solidFill>
                  <a:schemeClr val="tx1"/>
                </a:solidFill>
                <a:latin typeface="+mn-lt"/>
              </a:defRPr>
            </a:lvl9pPr>
          </a:lstStyle>
          <a:p>
            <a:r>
              <a:rPr lang="en-US" kern="0" dirty="0">
                <a:solidFill>
                  <a:schemeClr val="tx1"/>
                </a:solidFill>
              </a:rPr>
              <a:t>GIP = glucose-dependent insulinotropic polypeptide; </a:t>
            </a:r>
            <a:r>
              <a:rPr lang="en-US" kern="0" dirty="0" err="1">
                <a:solidFill>
                  <a:schemeClr val="tx1"/>
                </a:solidFill>
              </a:rPr>
              <a:t>GIPR</a:t>
            </a:r>
            <a:r>
              <a:rPr lang="en-US" kern="0" dirty="0">
                <a:solidFill>
                  <a:schemeClr val="tx1"/>
                </a:solidFill>
              </a:rPr>
              <a:t> = glucose-dependent insulinotropic polypeptide receptor; GLP-1R = glucagon-like peptide-1 receptor.</a:t>
            </a:r>
          </a:p>
          <a:p>
            <a:r>
              <a:rPr lang="en-US" kern="0" dirty="0">
                <a:solidFill>
                  <a:schemeClr val="tx1"/>
                </a:solidFill>
              </a:rPr>
              <a:t>Coskun T, et al. </a:t>
            </a:r>
            <a:r>
              <a:rPr lang="en-US" i="1" kern="0" dirty="0">
                <a:solidFill>
                  <a:schemeClr val="tx1"/>
                </a:solidFill>
              </a:rPr>
              <a:t>Mol </a:t>
            </a:r>
            <a:r>
              <a:rPr lang="en-US" i="1" kern="0" dirty="0" err="1">
                <a:solidFill>
                  <a:schemeClr val="tx1"/>
                </a:solidFill>
              </a:rPr>
              <a:t>Metab</a:t>
            </a:r>
            <a:r>
              <a:rPr lang="en-US" kern="0" dirty="0">
                <a:solidFill>
                  <a:schemeClr val="tx1"/>
                </a:solidFill>
              </a:rPr>
              <a:t>. 2018;18:3-14.</a:t>
            </a:r>
          </a:p>
        </p:txBody>
      </p:sp>
      <p:pic>
        <p:nvPicPr>
          <p:cNvPr id="7" name="Immagine 2">
            <a:extLst>
              <a:ext uri="{FF2B5EF4-FFF2-40B4-BE49-F238E27FC236}">
                <a16:creationId xmlns:a16="http://schemas.microsoft.com/office/drawing/2014/main" id="{F8566241-1DD4-4E84-5A3C-7F39D0443ECC}"/>
              </a:ext>
            </a:extLst>
          </p:cNvPr>
          <p:cNvPicPr>
            <a:picLocks noChangeAspect="1"/>
          </p:cNvPicPr>
          <p:nvPr/>
        </p:nvPicPr>
        <p:blipFill rotWithShape="1">
          <a:blip r:embed="rId3"/>
          <a:srcRect l="55538" t="30143" r="13978" b="26559"/>
          <a:stretch/>
        </p:blipFill>
        <p:spPr>
          <a:xfrm>
            <a:off x="6583517" y="1202541"/>
            <a:ext cx="4688123" cy="3745538"/>
          </a:xfrm>
          <a:prstGeom prst="rect">
            <a:avLst/>
          </a:prstGeom>
          <a:ln>
            <a:solidFill>
              <a:schemeClr val="tx1"/>
            </a:solidFill>
          </a:ln>
        </p:spPr>
      </p:pic>
      <p:sp>
        <p:nvSpPr>
          <p:cNvPr id="14" name="CasellaDiTesto 13">
            <a:extLst>
              <a:ext uri="{FF2B5EF4-FFF2-40B4-BE49-F238E27FC236}">
                <a16:creationId xmlns:a16="http://schemas.microsoft.com/office/drawing/2014/main" id="{B652B8ED-F923-FB0B-7EA0-E1748C7F8BF9}"/>
              </a:ext>
            </a:extLst>
          </p:cNvPr>
          <p:cNvSpPr txBox="1"/>
          <p:nvPr/>
        </p:nvSpPr>
        <p:spPr>
          <a:xfrm>
            <a:off x="233265" y="4226767"/>
            <a:ext cx="4807855" cy="923330"/>
          </a:xfrm>
          <a:prstGeom prst="rect">
            <a:avLst/>
          </a:prstGeom>
          <a:solidFill>
            <a:schemeClr val="bg1"/>
          </a:solidFill>
          <a:ln>
            <a:solidFill>
              <a:schemeClr val="tx1"/>
            </a:solidFill>
          </a:ln>
        </p:spPr>
        <p:txBody>
          <a:bodyPr wrap="none" rtlCol="0">
            <a:spAutoFit/>
          </a:bodyPr>
          <a:lstStyle/>
          <a:p>
            <a:r>
              <a:rPr lang="it-IT" b="1" dirty="0"/>
              <a:t>-I doppio agonista ormonale</a:t>
            </a:r>
          </a:p>
          <a:p>
            <a:r>
              <a:rPr lang="it-IT" b="1" dirty="0"/>
              <a:t>-Lega e attiva i recettore GIP e GLP1</a:t>
            </a:r>
          </a:p>
          <a:p>
            <a:r>
              <a:rPr lang="it-IT" b="1" dirty="0"/>
              <a:t>-incremento della produzione insulinica al pasto </a:t>
            </a:r>
          </a:p>
        </p:txBody>
      </p:sp>
    </p:spTree>
    <p:extLst>
      <p:ext uri="{BB962C8B-B14F-4D97-AF65-F5344CB8AC3E}">
        <p14:creationId xmlns:p14="http://schemas.microsoft.com/office/powerpoint/2010/main" val="113534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67885C-4D8D-B866-EDB3-1126F4B87C50}"/>
              </a:ext>
            </a:extLst>
          </p:cNvPr>
          <p:cNvSpPr>
            <a:spLocks noGrp="1"/>
          </p:cNvSpPr>
          <p:nvPr>
            <p:ph type="ctrTitle"/>
          </p:nvPr>
        </p:nvSpPr>
        <p:spPr>
          <a:xfrm>
            <a:off x="1524000" y="737755"/>
            <a:ext cx="9144000" cy="2603245"/>
          </a:xfrm>
          <a:ln>
            <a:solidFill>
              <a:srgbClr val="C00000"/>
            </a:solidFill>
          </a:ln>
        </p:spPr>
        <p:txBody>
          <a:bodyPr>
            <a:normAutofit fontScale="90000"/>
          </a:bodyPr>
          <a:lstStyle/>
          <a:p>
            <a:br>
              <a:rPr lang="it-IT" sz="4000" b="1" dirty="0"/>
            </a:br>
            <a:br>
              <a:rPr lang="it-IT" sz="4000" b="1" dirty="0"/>
            </a:br>
            <a:br>
              <a:rPr lang="it-IT" sz="4000" b="1" dirty="0"/>
            </a:br>
            <a:br>
              <a:rPr lang="it-IT" sz="4000" b="1" dirty="0"/>
            </a:br>
            <a:r>
              <a:rPr lang="it-IT" sz="4000" b="1" dirty="0"/>
              <a:t>NUOVI SCENARI CLINICI E TERAPEUTICI DELLA PATOLOGIA DIABETICA E “DIABETE TECNOLOGICO”: LA TECNOLOGIA GIUSTA AL PAZIENTE GIUSTO, VALUTAZIONI CLINICHE E TECNOLOGICHE</a:t>
            </a:r>
            <a:endParaRPr lang="en-GB" sz="4000" b="1" dirty="0"/>
          </a:p>
        </p:txBody>
      </p:sp>
      <p:sp>
        <p:nvSpPr>
          <p:cNvPr id="3" name="Sottotitolo 2">
            <a:extLst>
              <a:ext uri="{FF2B5EF4-FFF2-40B4-BE49-F238E27FC236}">
                <a16:creationId xmlns:a16="http://schemas.microsoft.com/office/drawing/2014/main" id="{D13E4365-4161-40AD-73B8-60038F775433}"/>
              </a:ext>
            </a:extLst>
          </p:cNvPr>
          <p:cNvSpPr>
            <a:spLocks noGrp="1"/>
          </p:cNvSpPr>
          <p:nvPr>
            <p:ph type="subTitle" idx="1"/>
          </p:nvPr>
        </p:nvSpPr>
        <p:spPr>
          <a:xfrm>
            <a:off x="1524000" y="3602037"/>
            <a:ext cx="9144000" cy="2518208"/>
          </a:xfrm>
          <a:ln>
            <a:solidFill>
              <a:schemeClr val="tx1"/>
            </a:solidFill>
          </a:ln>
        </p:spPr>
        <p:txBody>
          <a:bodyPr>
            <a:noAutofit/>
          </a:bodyPr>
          <a:lstStyle/>
          <a:p>
            <a:r>
              <a:rPr lang="it-IT" altLang="it-IT" sz="2800" dirty="0"/>
              <a:t>Silvia Taroni</a:t>
            </a:r>
          </a:p>
          <a:p>
            <a:r>
              <a:rPr lang="it-IT" altLang="it-IT" sz="2800" dirty="0"/>
              <a:t>UOC Endocrinologia e Malattie Metaboliche Romagna</a:t>
            </a:r>
          </a:p>
          <a:p>
            <a:r>
              <a:rPr lang="it-IT" altLang="it-IT" sz="2800" dirty="0"/>
              <a:t>AUSL della Romagna</a:t>
            </a:r>
          </a:p>
          <a:p>
            <a:r>
              <a:rPr lang="it-IT" altLang="it-IT" sz="2800" dirty="0"/>
              <a:t>Ambito di Forlì</a:t>
            </a:r>
          </a:p>
          <a:p>
            <a:r>
              <a:rPr lang="it-IT" altLang="it-IT" dirty="0"/>
              <a:t>Direttore Dott. Maurizio Nizzoli</a:t>
            </a:r>
          </a:p>
        </p:txBody>
      </p:sp>
    </p:spTree>
    <p:extLst>
      <p:ext uri="{BB962C8B-B14F-4D97-AF65-F5344CB8AC3E}">
        <p14:creationId xmlns:p14="http://schemas.microsoft.com/office/powerpoint/2010/main" val="21601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4"/>
          <a:stretch>
            <a:fillRect/>
          </a:stretch>
        </p:blipFill>
        <p:spPr>
          <a:xfrm>
            <a:off x="4331487" y="1491934"/>
            <a:ext cx="3292135" cy="4983812"/>
          </a:xfrm>
          <a:prstGeom prst="rect">
            <a:avLst/>
          </a:prstGeom>
        </p:spPr>
      </p:pic>
      <p:sp>
        <p:nvSpPr>
          <p:cNvPr id="11" name="TextBox 10"/>
          <p:cNvSpPr txBox="1"/>
          <p:nvPr/>
        </p:nvSpPr>
        <p:spPr>
          <a:xfrm>
            <a:off x="1235075" y="3493922"/>
            <a:ext cx="2172535" cy="461665"/>
          </a:xfrm>
          <a:prstGeom prst="rect">
            <a:avLst/>
          </a:prstGeom>
          <a:noFill/>
          <a:ln w="38100">
            <a:noFill/>
          </a:ln>
          <a:effectLst/>
        </p:spPr>
        <p:txBody>
          <a:bodyPr wrap="square" rtlCol="0">
            <a:spAutoFit/>
          </a:bodyPr>
          <a:lstStyle/>
          <a:p>
            <a:r>
              <a:rPr lang="en-US" sz="1200" b="1">
                <a:latin typeface="+mn-lt"/>
              </a:rPr>
              <a:t>Stomach</a:t>
            </a:r>
            <a:r>
              <a:rPr lang="en-US" sz="1200" b="1">
                <a:solidFill>
                  <a:srgbClr val="5A5A5A"/>
                </a:solidFill>
                <a:latin typeface="+mn-lt"/>
              </a:rPr>
              <a:t> </a:t>
            </a:r>
          </a:p>
          <a:p>
            <a:pPr marL="171450" indent="-171450">
              <a:buFont typeface="Arial" panose="020B0604020202020204" pitchFamily="34" charset="0"/>
              <a:buChar char="•"/>
            </a:pPr>
            <a:r>
              <a:rPr lang="en-US" sz="1200" b="1">
                <a:solidFill>
                  <a:srgbClr val="5A5A5A"/>
                </a:solidFill>
                <a:latin typeface="+mn-lt"/>
              </a:rPr>
              <a:t>↓ Gastric Emptying   </a:t>
            </a:r>
          </a:p>
        </p:txBody>
      </p:sp>
      <p:sp>
        <p:nvSpPr>
          <p:cNvPr id="13" name="TextBox 12"/>
          <p:cNvSpPr txBox="1"/>
          <p:nvPr/>
        </p:nvSpPr>
        <p:spPr>
          <a:xfrm>
            <a:off x="7879448" y="5379787"/>
            <a:ext cx="2863845" cy="830997"/>
          </a:xfrm>
          <a:prstGeom prst="rect">
            <a:avLst/>
          </a:prstGeom>
          <a:noFill/>
          <a:ln w="25400">
            <a:noFill/>
          </a:ln>
          <a:effectLst/>
        </p:spPr>
        <p:txBody>
          <a:bodyPr wrap="square" rtlCol="0">
            <a:spAutoFit/>
          </a:bodyPr>
          <a:lstStyle/>
          <a:p>
            <a:r>
              <a:rPr lang="en-US" sz="1200" b="1">
                <a:latin typeface="+mn-lt"/>
              </a:rPr>
              <a:t>Skeletal Muscle</a:t>
            </a:r>
          </a:p>
          <a:p>
            <a:pPr marL="171450" indent="-171450">
              <a:buFont typeface="Arial" panose="020B0604020202020204" pitchFamily="34" charset="0"/>
              <a:buChar char="•"/>
            </a:pPr>
            <a:r>
              <a:rPr lang="en-US" sz="1200" b="1">
                <a:solidFill>
                  <a:srgbClr val="C00000"/>
                </a:solidFill>
                <a:latin typeface="+mn-lt"/>
              </a:rPr>
              <a:t>↑ Insulin Sensitivity</a:t>
            </a:r>
          </a:p>
          <a:p>
            <a:pPr marL="171450" indent="-171450">
              <a:buFont typeface="Arial" panose="020B0604020202020204" pitchFamily="34" charset="0"/>
              <a:buChar char="•"/>
            </a:pPr>
            <a:r>
              <a:rPr lang="en-US" sz="1200" b="1">
                <a:solidFill>
                  <a:srgbClr val="C00000"/>
                </a:solidFill>
                <a:latin typeface="+mn-lt"/>
              </a:rPr>
              <a:t>↑ Metabolic Flexibility</a:t>
            </a:r>
          </a:p>
          <a:p>
            <a:pPr marL="171450" indent="-171450">
              <a:buFont typeface="Arial" panose="020B0604020202020204" pitchFamily="34" charset="0"/>
              <a:buChar char="•"/>
            </a:pPr>
            <a:r>
              <a:rPr lang="en-US" sz="1200" b="1">
                <a:solidFill>
                  <a:srgbClr val="C00000"/>
                </a:solidFill>
                <a:latin typeface="+mn-lt"/>
              </a:rPr>
              <a:t>↓ Ectopic Lipid Accumulation  </a:t>
            </a:r>
          </a:p>
        </p:txBody>
      </p:sp>
      <p:sp>
        <p:nvSpPr>
          <p:cNvPr id="35" name="TextBox 34"/>
          <p:cNvSpPr txBox="1"/>
          <p:nvPr/>
        </p:nvSpPr>
        <p:spPr>
          <a:xfrm>
            <a:off x="8499594" y="3527214"/>
            <a:ext cx="4048210" cy="1200329"/>
          </a:xfrm>
          <a:prstGeom prst="rect">
            <a:avLst/>
          </a:prstGeom>
          <a:noFill/>
          <a:ln w="25400">
            <a:noFill/>
          </a:ln>
          <a:effectLst/>
        </p:spPr>
        <p:txBody>
          <a:bodyPr wrap="square" rtlCol="0">
            <a:spAutoFit/>
          </a:bodyPr>
          <a:lstStyle/>
          <a:p>
            <a:r>
              <a:rPr lang="en-US" sz="1200" b="1">
                <a:latin typeface="+mn-lt"/>
              </a:rPr>
              <a:t>Subcutaneous White Adipose Tissue</a:t>
            </a:r>
            <a:endParaRPr lang="en-US" sz="1200" b="1">
              <a:effectLst>
                <a:outerShdw blurRad="38100" dist="38100" dir="2700000" algn="tl">
                  <a:srgbClr val="000000">
                    <a:alpha val="43137"/>
                  </a:srgbClr>
                </a:outerShdw>
              </a:effectLst>
              <a:latin typeface="+mn-lt"/>
            </a:endParaRPr>
          </a:p>
          <a:p>
            <a:pPr marL="171450" indent="-171450">
              <a:buFont typeface="Arial" panose="020B0604020202020204" pitchFamily="34" charset="0"/>
              <a:buChar char="•"/>
            </a:pPr>
            <a:r>
              <a:rPr lang="en-US" sz="1200" b="1">
                <a:solidFill>
                  <a:srgbClr val="000099"/>
                </a:solidFill>
                <a:latin typeface="+mn-lt"/>
              </a:rPr>
              <a:t>↑</a:t>
            </a:r>
            <a:r>
              <a:rPr lang="en-US" sz="1200" b="1">
                <a:solidFill>
                  <a:srgbClr val="00B050"/>
                </a:solidFill>
                <a:latin typeface="+mn-lt"/>
              </a:rPr>
              <a:t> </a:t>
            </a:r>
            <a:r>
              <a:rPr lang="en-US" sz="1200" b="1">
                <a:solidFill>
                  <a:srgbClr val="000099"/>
                </a:solidFill>
                <a:latin typeface="+mn-lt"/>
              </a:rPr>
              <a:t>Insulin Sensitivity</a:t>
            </a:r>
          </a:p>
          <a:p>
            <a:pPr marL="171450" indent="-171450">
              <a:buFont typeface="Arial" panose="020B0604020202020204" pitchFamily="34" charset="0"/>
              <a:buChar char="•"/>
            </a:pPr>
            <a:r>
              <a:rPr lang="en-US" sz="1200" b="1">
                <a:solidFill>
                  <a:srgbClr val="000099"/>
                </a:solidFill>
                <a:latin typeface="+mn-lt"/>
              </a:rPr>
              <a:t>↑ Lipid Buffering Capacity </a:t>
            </a:r>
          </a:p>
          <a:p>
            <a:pPr marL="171450" indent="-171450">
              <a:buFont typeface="Arial" panose="020B0604020202020204" pitchFamily="34" charset="0"/>
              <a:buChar char="•"/>
            </a:pPr>
            <a:r>
              <a:rPr lang="en-US" sz="1200" b="1">
                <a:solidFill>
                  <a:srgbClr val="000099"/>
                </a:solidFill>
                <a:latin typeface="+mn-lt"/>
              </a:rPr>
              <a:t>↑ Blood Flow</a:t>
            </a:r>
          </a:p>
          <a:p>
            <a:pPr marL="171450" indent="-171450">
              <a:buFont typeface="Arial" panose="020B0604020202020204" pitchFamily="34" charset="0"/>
              <a:buChar char="•"/>
            </a:pPr>
            <a:r>
              <a:rPr lang="en-US" sz="1200" b="1">
                <a:solidFill>
                  <a:srgbClr val="000099"/>
                </a:solidFill>
                <a:latin typeface="+mn-lt"/>
              </a:rPr>
              <a:t>↑ Storage Capacity</a:t>
            </a:r>
          </a:p>
          <a:p>
            <a:pPr marL="171450" indent="-171450">
              <a:buFont typeface="Arial" panose="020B0604020202020204" pitchFamily="34" charset="0"/>
              <a:buChar char="•"/>
            </a:pPr>
            <a:r>
              <a:rPr lang="en-US" sz="1200" b="1">
                <a:solidFill>
                  <a:srgbClr val="000099"/>
                </a:solidFill>
                <a:latin typeface="+mn-lt"/>
              </a:rPr>
              <a:t>↓ Proinflammatory Immune Cell Infiltration</a:t>
            </a:r>
          </a:p>
        </p:txBody>
      </p:sp>
      <p:sp>
        <p:nvSpPr>
          <p:cNvPr id="45" name="TextBox 44"/>
          <p:cNvSpPr txBox="1"/>
          <p:nvPr/>
        </p:nvSpPr>
        <p:spPr>
          <a:xfrm>
            <a:off x="1630068" y="4681843"/>
            <a:ext cx="3044083" cy="830997"/>
          </a:xfrm>
          <a:prstGeom prst="rect">
            <a:avLst/>
          </a:prstGeom>
          <a:noFill/>
          <a:ln w="38100">
            <a:noFill/>
          </a:ln>
          <a:effectLst/>
        </p:spPr>
        <p:txBody>
          <a:bodyPr wrap="square" rtlCol="0">
            <a:spAutoFit/>
          </a:bodyPr>
          <a:lstStyle/>
          <a:p>
            <a:r>
              <a:rPr lang="en-US" sz="1200" b="1">
                <a:solidFill>
                  <a:srgbClr val="5A5A5A"/>
                </a:solidFill>
                <a:latin typeface="+mn-lt"/>
              </a:rPr>
              <a:t>Liver</a:t>
            </a:r>
          </a:p>
          <a:p>
            <a:pPr marL="171450" indent="-171450">
              <a:buFont typeface="Arial" panose="020B0604020202020204" pitchFamily="34" charset="0"/>
              <a:buChar char="•"/>
            </a:pPr>
            <a:r>
              <a:rPr lang="en-US" sz="1200" b="1">
                <a:solidFill>
                  <a:srgbClr val="C00000"/>
                </a:solidFill>
                <a:latin typeface="+mn-lt"/>
              </a:rPr>
              <a:t>↑ Insulin Sensitivity</a:t>
            </a:r>
          </a:p>
          <a:p>
            <a:pPr marL="171450" indent="-171450">
              <a:buFont typeface="Arial" panose="020B0604020202020204" pitchFamily="34" charset="0"/>
              <a:buChar char="•"/>
            </a:pPr>
            <a:r>
              <a:rPr lang="en-US" sz="1200" b="1">
                <a:solidFill>
                  <a:srgbClr val="C00000"/>
                </a:solidFill>
                <a:latin typeface="+mn-lt"/>
              </a:rPr>
              <a:t>↓ Hepatic Glucose Production</a:t>
            </a:r>
          </a:p>
          <a:p>
            <a:pPr marL="171450" indent="-171450">
              <a:buFont typeface="Arial" panose="020B0604020202020204" pitchFamily="34" charset="0"/>
              <a:buChar char="•"/>
            </a:pPr>
            <a:r>
              <a:rPr lang="en-US" sz="1200" b="1">
                <a:solidFill>
                  <a:srgbClr val="C00000"/>
                </a:solidFill>
                <a:latin typeface="+mn-lt"/>
              </a:rPr>
              <a:t>↓ Ectopic Lipid Accumulation  </a:t>
            </a:r>
          </a:p>
        </p:txBody>
      </p:sp>
      <p:sp>
        <p:nvSpPr>
          <p:cNvPr id="47" name="TextBox 46"/>
          <p:cNvSpPr txBox="1"/>
          <p:nvPr/>
        </p:nvSpPr>
        <p:spPr>
          <a:xfrm>
            <a:off x="2040331" y="2831062"/>
            <a:ext cx="2559069" cy="646331"/>
          </a:xfrm>
          <a:prstGeom prst="rect">
            <a:avLst/>
          </a:prstGeom>
          <a:noFill/>
          <a:ln w="38100">
            <a:noFill/>
          </a:ln>
          <a:effectLst/>
        </p:spPr>
        <p:txBody>
          <a:bodyPr wrap="square" rtlCol="0">
            <a:spAutoFit/>
          </a:bodyPr>
          <a:lstStyle/>
          <a:p>
            <a:r>
              <a:rPr lang="en-US" sz="1200" b="1">
                <a:latin typeface="+mn-lt"/>
              </a:rPr>
              <a:t>Pancreas </a:t>
            </a:r>
          </a:p>
          <a:p>
            <a:pPr marL="171450" indent="-171450">
              <a:buFont typeface="Arial" panose="020B0604020202020204" pitchFamily="34" charset="0"/>
              <a:buChar char="•"/>
            </a:pPr>
            <a:r>
              <a:rPr lang="en-US" sz="1200" b="1">
                <a:solidFill>
                  <a:srgbClr val="5A5A5A"/>
                </a:solidFill>
                <a:latin typeface="+mn-lt"/>
              </a:rPr>
              <a:t>↑ Insulin </a:t>
            </a:r>
          </a:p>
          <a:p>
            <a:pPr marL="171450" indent="-171450">
              <a:buFont typeface="Arial" panose="020B0604020202020204" pitchFamily="34" charset="0"/>
              <a:buChar char="•"/>
            </a:pPr>
            <a:r>
              <a:rPr lang="en-US" sz="1200" b="1">
                <a:solidFill>
                  <a:srgbClr val="5A5A5A"/>
                </a:solidFill>
                <a:latin typeface="+mn-lt"/>
              </a:rPr>
              <a:t>↓ Glucagon    </a:t>
            </a:r>
          </a:p>
        </p:txBody>
      </p:sp>
      <p:sp>
        <p:nvSpPr>
          <p:cNvPr id="48" name="TextBox 47"/>
          <p:cNvSpPr txBox="1"/>
          <p:nvPr/>
        </p:nvSpPr>
        <p:spPr>
          <a:xfrm>
            <a:off x="852865" y="4011056"/>
            <a:ext cx="1815142" cy="461665"/>
          </a:xfrm>
          <a:prstGeom prst="rect">
            <a:avLst/>
          </a:prstGeom>
          <a:noFill/>
          <a:ln w="38100">
            <a:noFill/>
          </a:ln>
          <a:effectLst/>
        </p:spPr>
        <p:txBody>
          <a:bodyPr wrap="square" rtlCol="0">
            <a:spAutoFit/>
          </a:bodyPr>
          <a:lstStyle/>
          <a:p>
            <a:r>
              <a:rPr lang="en-US" sz="1200" b="1">
                <a:latin typeface="+mn-lt"/>
              </a:rPr>
              <a:t>Systemic</a:t>
            </a:r>
          </a:p>
          <a:p>
            <a:pPr marL="171450" indent="-171450">
              <a:buFont typeface="Arial" panose="020B0604020202020204" pitchFamily="34" charset="0"/>
              <a:buChar char="•"/>
            </a:pPr>
            <a:r>
              <a:rPr lang="en-US" sz="1200" b="1">
                <a:solidFill>
                  <a:srgbClr val="7030A0"/>
                </a:solidFill>
                <a:latin typeface="+mn-lt"/>
              </a:rPr>
              <a:t>↓ </a:t>
            </a:r>
            <a:r>
              <a:rPr lang="en-US" sz="1200" b="1">
                <a:solidFill>
                  <a:srgbClr val="C00000"/>
                </a:solidFill>
                <a:latin typeface="+mn-lt"/>
              </a:rPr>
              <a:t>Hyperglycemia</a:t>
            </a:r>
          </a:p>
        </p:txBody>
      </p:sp>
      <p:sp>
        <p:nvSpPr>
          <p:cNvPr id="49" name="TextBox 48"/>
          <p:cNvSpPr txBox="1"/>
          <p:nvPr/>
        </p:nvSpPr>
        <p:spPr>
          <a:xfrm>
            <a:off x="8394540" y="4842388"/>
            <a:ext cx="3661649" cy="461665"/>
          </a:xfrm>
          <a:prstGeom prst="rect">
            <a:avLst/>
          </a:prstGeom>
          <a:noFill/>
          <a:ln w="25400">
            <a:noFill/>
          </a:ln>
          <a:effectLst/>
        </p:spPr>
        <p:txBody>
          <a:bodyPr wrap="square" rtlCol="0">
            <a:spAutoFit/>
          </a:bodyPr>
          <a:lstStyle/>
          <a:p>
            <a:r>
              <a:rPr lang="en-US" sz="1200" b="1">
                <a:latin typeface="+mn-lt"/>
              </a:rPr>
              <a:t>Systemic</a:t>
            </a:r>
          </a:p>
          <a:p>
            <a:pPr marL="171450" indent="-171450">
              <a:buFont typeface="Arial" panose="020B0604020202020204" pitchFamily="34" charset="0"/>
              <a:buChar char="•"/>
            </a:pPr>
            <a:r>
              <a:rPr lang="en-US" sz="1200" b="1">
                <a:solidFill>
                  <a:srgbClr val="C00000"/>
                </a:solidFill>
                <a:latin typeface="+mn-lt"/>
              </a:rPr>
              <a:t>↓ Hyperglycemia, Dietary Triglyceride</a:t>
            </a:r>
          </a:p>
        </p:txBody>
      </p:sp>
      <p:sp>
        <p:nvSpPr>
          <p:cNvPr id="10" name="TextBox 9"/>
          <p:cNvSpPr txBox="1"/>
          <p:nvPr/>
        </p:nvSpPr>
        <p:spPr>
          <a:xfrm>
            <a:off x="8016671" y="2823239"/>
            <a:ext cx="1372940" cy="646331"/>
          </a:xfrm>
          <a:prstGeom prst="rect">
            <a:avLst/>
          </a:prstGeom>
          <a:noFill/>
          <a:ln w="25400">
            <a:noFill/>
          </a:ln>
          <a:effectLst/>
        </p:spPr>
        <p:txBody>
          <a:bodyPr wrap="square" rtlCol="0">
            <a:spAutoFit/>
          </a:bodyPr>
          <a:lstStyle/>
          <a:p>
            <a:r>
              <a:rPr lang="en-US" sz="1200" b="1">
                <a:latin typeface="+mn-lt"/>
              </a:rPr>
              <a:t>Pancreas</a:t>
            </a:r>
            <a:r>
              <a:rPr lang="en-US" sz="1200" b="1">
                <a:effectLst>
                  <a:outerShdw blurRad="38100" dist="38100" dir="2700000" algn="tl">
                    <a:srgbClr val="000000">
                      <a:alpha val="43137"/>
                    </a:srgbClr>
                  </a:outerShdw>
                </a:effectLst>
                <a:latin typeface="+mn-lt"/>
              </a:rPr>
              <a:t> </a:t>
            </a:r>
          </a:p>
          <a:p>
            <a:pPr marL="171450" indent="-171450">
              <a:buFont typeface="Arial" panose="020B0604020202020204" pitchFamily="34" charset="0"/>
              <a:buChar char="•"/>
            </a:pPr>
            <a:r>
              <a:rPr lang="en-US" sz="1200" b="1">
                <a:solidFill>
                  <a:srgbClr val="000099"/>
                </a:solidFill>
                <a:latin typeface="+mn-lt"/>
              </a:rPr>
              <a:t>↑ Insulin </a:t>
            </a:r>
          </a:p>
          <a:p>
            <a:pPr marL="171450" indent="-171450">
              <a:buFont typeface="Arial" panose="020B0604020202020204" pitchFamily="34" charset="0"/>
              <a:buChar char="•"/>
            </a:pPr>
            <a:r>
              <a:rPr lang="en-US" sz="1200" b="1">
                <a:solidFill>
                  <a:srgbClr val="000099"/>
                </a:solidFill>
                <a:latin typeface="+mn-lt"/>
              </a:rPr>
              <a:t>↑ Glucagon   </a:t>
            </a:r>
          </a:p>
        </p:txBody>
      </p:sp>
      <p:sp>
        <p:nvSpPr>
          <p:cNvPr id="3" name="TextBox 2"/>
          <p:cNvSpPr txBox="1"/>
          <p:nvPr/>
        </p:nvSpPr>
        <p:spPr>
          <a:xfrm>
            <a:off x="5335029" y="1713632"/>
            <a:ext cx="1650699" cy="24622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a:t>Central Nervous System</a:t>
            </a:r>
          </a:p>
        </p:txBody>
      </p:sp>
      <p:sp>
        <p:nvSpPr>
          <p:cNvPr id="34" name="TextBox 33"/>
          <p:cNvSpPr txBox="1"/>
          <p:nvPr/>
        </p:nvSpPr>
        <p:spPr>
          <a:xfrm>
            <a:off x="6061020" y="3543732"/>
            <a:ext cx="705199" cy="40011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a:t>Skeletal Muscle</a:t>
            </a:r>
          </a:p>
        </p:txBody>
      </p:sp>
      <p:sp>
        <p:nvSpPr>
          <p:cNvPr id="37" name="TextBox 36"/>
          <p:cNvSpPr txBox="1"/>
          <p:nvPr/>
        </p:nvSpPr>
        <p:spPr>
          <a:xfrm>
            <a:off x="5223242" y="4187906"/>
            <a:ext cx="543728" cy="24622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a:t>Liver</a:t>
            </a:r>
          </a:p>
        </p:txBody>
      </p:sp>
      <p:sp>
        <p:nvSpPr>
          <p:cNvPr id="38" name="TextBox 37"/>
          <p:cNvSpPr txBox="1"/>
          <p:nvPr/>
        </p:nvSpPr>
        <p:spPr>
          <a:xfrm>
            <a:off x="6673233" y="5013031"/>
            <a:ext cx="1067445" cy="553998"/>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a:t>Subcutaneous White Adipose Tissue</a:t>
            </a:r>
          </a:p>
        </p:txBody>
      </p:sp>
      <p:sp>
        <p:nvSpPr>
          <p:cNvPr id="39" name="TextBox 38"/>
          <p:cNvSpPr txBox="1"/>
          <p:nvPr/>
        </p:nvSpPr>
        <p:spPr>
          <a:xfrm>
            <a:off x="4976725" y="4944211"/>
            <a:ext cx="748081" cy="24622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a:t>Pancreas</a:t>
            </a:r>
          </a:p>
        </p:txBody>
      </p:sp>
      <p:sp>
        <p:nvSpPr>
          <p:cNvPr id="40" name="TextBox 39"/>
          <p:cNvSpPr txBox="1"/>
          <p:nvPr/>
        </p:nvSpPr>
        <p:spPr>
          <a:xfrm>
            <a:off x="6305056" y="4471318"/>
            <a:ext cx="821592" cy="24622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000" b="1" dirty="0"/>
              <a:t>Stomach</a:t>
            </a:r>
          </a:p>
        </p:txBody>
      </p:sp>
      <p:sp>
        <p:nvSpPr>
          <p:cNvPr id="60" name="TextBox 59"/>
          <p:cNvSpPr txBox="1"/>
          <p:nvPr/>
        </p:nvSpPr>
        <p:spPr>
          <a:xfrm>
            <a:off x="2931095" y="1878624"/>
            <a:ext cx="2739626" cy="1015663"/>
          </a:xfrm>
          <a:prstGeom prst="rect">
            <a:avLst/>
          </a:prstGeom>
          <a:noFill/>
          <a:ln w="38100">
            <a:noFill/>
          </a:ln>
          <a:effectLst/>
        </p:spPr>
        <p:txBody>
          <a:bodyPr wrap="square" rtlCol="0">
            <a:spAutoFit/>
          </a:bodyPr>
          <a:lstStyle/>
          <a:p>
            <a:r>
              <a:rPr lang="en-US" sz="1200" b="1">
                <a:latin typeface="+mn-lt"/>
              </a:rPr>
              <a:t>Central Nervous System</a:t>
            </a:r>
          </a:p>
          <a:p>
            <a:pPr marL="171450" indent="-171450">
              <a:buFont typeface="Arial" panose="020B0604020202020204" pitchFamily="34" charset="0"/>
              <a:buChar char="•"/>
            </a:pPr>
            <a:r>
              <a:rPr lang="en-US" sz="1200" b="1">
                <a:solidFill>
                  <a:srgbClr val="5A5A5A"/>
                </a:solidFill>
                <a:latin typeface="+mn-lt"/>
              </a:rPr>
              <a:t>↑ Satiety</a:t>
            </a:r>
          </a:p>
          <a:p>
            <a:pPr marL="171450" indent="-171450">
              <a:buFont typeface="Arial" panose="020B0604020202020204" pitchFamily="34" charset="0"/>
              <a:buChar char="•"/>
            </a:pPr>
            <a:r>
              <a:rPr lang="en-US" sz="1200" b="1">
                <a:solidFill>
                  <a:srgbClr val="5A5A5A"/>
                </a:solidFill>
                <a:latin typeface="+mn-lt"/>
              </a:rPr>
              <a:t>↓ Food Intake</a:t>
            </a:r>
          </a:p>
          <a:p>
            <a:pPr marL="171450" indent="-171450">
              <a:buFont typeface="Arial" panose="020B0604020202020204" pitchFamily="34" charset="0"/>
              <a:buChar char="•"/>
            </a:pPr>
            <a:r>
              <a:rPr lang="en-US" sz="1200" b="1">
                <a:solidFill>
                  <a:srgbClr val="5A5A5A"/>
                </a:solidFill>
                <a:latin typeface="+mn-lt"/>
              </a:rPr>
              <a:t>↑ Nausea</a:t>
            </a:r>
          </a:p>
          <a:p>
            <a:pPr marL="171450" indent="-171450">
              <a:buFont typeface="Arial" panose="020B0604020202020204" pitchFamily="34" charset="0"/>
              <a:buChar char="•"/>
            </a:pPr>
            <a:r>
              <a:rPr lang="en-US" sz="1200" b="1">
                <a:solidFill>
                  <a:srgbClr val="5A5A5A"/>
                </a:solidFill>
                <a:latin typeface="+mn-lt"/>
              </a:rPr>
              <a:t>↓ Body Weight</a:t>
            </a:r>
          </a:p>
        </p:txBody>
      </p:sp>
      <p:sp>
        <p:nvSpPr>
          <p:cNvPr id="61" name="TextBox 60"/>
          <p:cNvSpPr txBox="1"/>
          <p:nvPr/>
        </p:nvSpPr>
        <p:spPr>
          <a:xfrm>
            <a:off x="7289963" y="1900324"/>
            <a:ext cx="2863846" cy="830997"/>
          </a:xfrm>
          <a:prstGeom prst="rect">
            <a:avLst/>
          </a:prstGeom>
          <a:noFill/>
          <a:ln w="25400">
            <a:noFill/>
          </a:ln>
          <a:effectLst/>
        </p:spPr>
        <p:txBody>
          <a:bodyPr wrap="square" rtlCol="0">
            <a:spAutoFit/>
          </a:bodyPr>
          <a:lstStyle/>
          <a:p>
            <a:r>
              <a:rPr lang="en-US" sz="1200" b="1">
                <a:latin typeface="+mn-lt"/>
              </a:rPr>
              <a:t>Central Nervous System</a:t>
            </a:r>
          </a:p>
          <a:p>
            <a:pPr marL="171450" indent="-171450">
              <a:buFont typeface="Arial" panose="020B0604020202020204" pitchFamily="34" charset="0"/>
              <a:buChar char="•"/>
            </a:pPr>
            <a:r>
              <a:rPr lang="en-US" sz="1200" b="1">
                <a:solidFill>
                  <a:srgbClr val="000099"/>
                </a:solidFill>
                <a:latin typeface="+mn-lt"/>
              </a:rPr>
              <a:t>↓ Food intake</a:t>
            </a:r>
          </a:p>
          <a:p>
            <a:pPr marL="171450" indent="-171450">
              <a:buFont typeface="Arial" panose="020B0604020202020204" pitchFamily="34" charset="0"/>
              <a:buChar char="•"/>
            </a:pPr>
            <a:r>
              <a:rPr lang="en-US" sz="1200" b="1">
                <a:solidFill>
                  <a:srgbClr val="000099"/>
                </a:solidFill>
                <a:latin typeface="+mn-lt"/>
              </a:rPr>
              <a:t>↓ Nausea  </a:t>
            </a:r>
          </a:p>
          <a:p>
            <a:pPr marL="171450" indent="-171450">
              <a:buFont typeface="Arial" panose="020B0604020202020204" pitchFamily="34" charset="0"/>
              <a:buChar char="•"/>
            </a:pPr>
            <a:r>
              <a:rPr lang="en-US" sz="1200" b="1">
                <a:solidFill>
                  <a:srgbClr val="000099"/>
                </a:solidFill>
                <a:latin typeface="+mn-lt"/>
              </a:rPr>
              <a:t>↓ Body weight</a:t>
            </a:r>
          </a:p>
        </p:txBody>
      </p:sp>
      <p:sp>
        <p:nvSpPr>
          <p:cNvPr id="7" name="Rounded Rectangle 6"/>
          <p:cNvSpPr/>
          <p:nvPr/>
        </p:nvSpPr>
        <p:spPr>
          <a:xfrm>
            <a:off x="105756" y="1494271"/>
            <a:ext cx="5124503" cy="362093"/>
          </a:xfrm>
          <a:prstGeom prst="roundRect">
            <a:avLst/>
          </a:prstGeom>
          <a:solidFill>
            <a:srgbClr val="5A5A5A"/>
          </a:solidFill>
          <a:ln w="19050">
            <a:solidFill>
              <a:srgbClr val="5A5A5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effectLst>
                  <a:outerShdw blurRad="38100" dist="38100" dir="2700000" algn="tl">
                    <a:srgbClr val="000000">
                      <a:alpha val="43137"/>
                    </a:srgbClr>
                  </a:outerShdw>
                </a:effectLst>
              </a:rPr>
              <a:t>G</a:t>
            </a:r>
            <a:r>
              <a:rPr lang="pl-PL" sz="1400" b="1">
                <a:effectLst>
                  <a:outerShdw blurRad="38100" dist="38100" dir="2700000" algn="tl">
                    <a:srgbClr val="000000">
                      <a:alpha val="43137"/>
                    </a:srgbClr>
                  </a:outerShdw>
                </a:effectLst>
              </a:rPr>
              <a:t>LP-1</a:t>
            </a:r>
            <a:r>
              <a:rPr lang="en-US" sz="1400" b="1">
                <a:effectLst>
                  <a:outerShdw blurRad="38100" dist="38100" dir="2700000" algn="tl">
                    <a:srgbClr val="000000">
                      <a:alpha val="43137"/>
                    </a:srgbClr>
                  </a:outerShdw>
                </a:effectLst>
              </a:rPr>
              <a:t> Receptor Agonism</a:t>
            </a:r>
          </a:p>
        </p:txBody>
      </p:sp>
      <p:sp>
        <p:nvSpPr>
          <p:cNvPr id="82" name="Rounded Rectangle 81"/>
          <p:cNvSpPr/>
          <p:nvPr/>
        </p:nvSpPr>
        <p:spPr>
          <a:xfrm>
            <a:off x="7118623" y="1484655"/>
            <a:ext cx="4768330" cy="362093"/>
          </a:xfrm>
          <a:prstGeom prst="roundRect">
            <a:avLst/>
          </a:prstGeom>
          <a:solidFill>
            <a:srgbClr val="000099"/>
          </a:solidFill>
          <a:ln w="19050">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effectLst>
                  <a:outerShdw blurRad="38100" dist="38100" dir="2700000" algn="tl">
                    <a:srgbClr val="000000">
                      <a:alpha val="43137"/>
                    </a:srgbClr>
                  </a:outerShdw>
                </a:effectLst>
              </a:rPr>
              <a:t>G</a:t>
            </a:r>
            <a:r>
              <a:rPr lang="pl-PL" sz="1400" b="1">
                <a:effectLst>
                  <a:outerShdw blurRad="38100" dist="38100" dir="2700000" algn="tl">
                    <a:srgbClr val="000000">
                      <a:alpha val="43137"/>
                    </a:srgbClr>
                  </a:outerShdw>
                </a:effectLst>
              </a:rPr>
              <a:t>IP </a:t>
            </a:r>
            <a:r>
              <a:rPr lang="en-US" sz="1400" b="1">
                <a:effectLst>
                  <a:outerShdw blurRad="38100" dist="38100" dir="2700000" algn="tl">
                    <a:srgbClr val="000000">
                      <a:alpha val="43137"/>
                    </a:srgbClr>
                  </a:outerShdw>
                </a:effectLst>
              </a:rPr>
              <a:t>Receptor Agonism</a:t>
            </a:r>
          </a:p>
        </p:txBody>
      </p:sp>
      <p:sp>
        <p:nvSpPr>
          <p:cNvPr id="51" name="Oval 50"/>
          <p:cNvSpPr/>
          <p:nvPr/>
        </p:nvSpPr>
        <p:spPr>
          <a:xfrm>
            <a:off x="5787777" y="2116735"/>
            <a:ext cx="147868" cy="136805"/>
          </a:xfrm>
          <a:prstGeom prst="ellipse">
            <a:avLst/>
          </a:prstGeom>
          <a:solidFill>
            <a:srgbClr val="5A5A5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86347" y="5846951"/>
            <a:ext cx="2245936" cy="72766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p>
        </p:txBody>
      </p:sp>
      <p:sp>
        <p:nvSpPr>
          <p:cNvPr id="55" name="TextBox 54"/>
          <p:cNvSpPr txBox="1"/>
          <p:nvPr/>
        </p:nvSpPr>
        <p:spPr>
          <a:xfrm>
            <a:off x="537783" y="6091037"/>
            <a:ext cx="2105955" cy="276999"/>
          </a:xfrm>
          <a:prstGeom prst="rect">
            <a:avLst/>
          </a:prstGeom>
          <a:noFill/>
        </p:spPr>
        <p:txBody>
          <a:bodyPr wrap="square" rtlCol="0">
            <a:spAutoFit/>
          </a:bodyPr>
          <a:lstStyle/>
          <a:p>
            <a:r>
              <a:rPr lang="pl-PL" sz="1200" b="1" dirty="0">
                <a:solidFill>
                  <a:srgbClr val="000099"/>
                </a:solidFill>
                <a:latin typeface="+mn-lt"/>
              </a:rPr>
              <a:t>GIP </a:t>
            </a:r>
            <a:r>
              <a:rPr lang="en-US" sz="1200" b="1" dirty="0">
                <a:solidFill>
                  <a:srgbClr val="000099"/>
                </a:solidFill>
                <a:latin typeface="+mn-lt"/>
              </a:rPr>
              <a:t>Receptor </a:t>
            </a:r>
            <a:r>
              <a:rPr lang="en-US" sz="1200" b="1" dirty="0" err="1">
                <a:solidFill>
                  <a:srgbClr val="000099"/>
                </a:solidFill>
                <a:latin typeface="+mn-lt"/>
              </a:rPr>
              <a:t>Agonism</a:t>
            </a:r>
            <a:endParaRPr lang="en-US" sz="1200" b="1" dirty="0">
              <a:solidFill>
                <a:srgbClr val="000099"/>
              </a:solidFill>
              <a:latin typeface="+mn-lt"/>
            </a:endParaRPr>
          </a:p>
        </p:txBody>
      </p:sp>
      <p:sp>
        <p:nvSpPr>
          <p:cNvPr id="57" name="TextBox 56"/>
          <p:cNvSpPr txBox="1"/>
          <p:nvPr/>
        </p:nvSpPr>
        <p:spPr>
          <a:xfrm>
            <a:off x="566453" y="5864907"/>
            <a:ext cx="2274271" cy="276999"/>
          </a:xfrm>
          <a:prstGeom prst="rect">
            <a:avLst/>
          </a:prstGeom>
          <a:noFill/>
        </p:spPr>
        <p:txBody>
          <a:bodyPr wrap="square" rtlCol="0">
            <a:spAutoFit/>
          </a:bodyPr>
          <a:lstStyle/>
          <a:p>
            <a:r>
              <a:rPr lang="pl-PL" sz="1200" b="1">
                <a:solidFill>
                  <a:srgbClr val="5A5A5A"/>
                </a:solidFill>
                <a:latin typeface="+mn-lt"/>
              </a:rPr>
              <a:t>GLP-1</a:t>
            </a:r>
            <a:r>
              <a:rPr lang="en-US" sz="1200" b="1">
                <a:solidFill>
                  <a:srgbClr val="5A5A5A"/>
                </a:solidFill>
                <a:latin typeface="+mn-lt"/>
              </a:rPr>
              <a:t> Receptor Agonism  </a:t>
            </a:r>
          </a:p>
        </p:txBody>
      </p:sp>
      <p:sp>
        <p:nvSpPr>
          <p:cNvPr id="58" name="TextBox 57"/>
          <p:cNvSpPr txBox="1"/>
          <p:nvPr/>
        </p:nvSpPr>
        <p:spPr>
          <a:xfrm>
            <a:off x="546746" y="6338049"/>
            <a:ext cx="1386102" cy="276999"/>
          </a:xfrm>
          <a:prstGeom prst="rect">
            <a:avLst/>
          </a:prstGeom>
          <a:noFill/>
        </p:spPr>
        <p:txBody>
          <a:bodyPr wrap="square" rtlCol="0">
            <a:spAutoFit/>
          </a:bodyPr>
          <a:lstStyle/>
          <a:p>
            <a:r>
              <a:rPr lang="en-US" sz="1200" b="1" dirty="0">
                <a:solidFill>
                  <a:srgbClr val="C00000"/>
                </a:solidFill>
                <a:latin typeface="+mn-lt"/>
              </a:rPr>
              <a:t>Indirect Action</a:t>
            </a:r>
          </a:p>
        </p:txBody>
      </p:sp>
      <p:sp>
        <p:nvSpPr>
          <p:cNvPr id="42" name="Title 1">
            <a:extLst>
              <a:ext uri="{FF2B5EF4-FFF2-40B4-BE49-F238E27FC236}">
                <a16:creationId xmlns:a16="http://schemas.microsoft.com/office/drawing/2014/main" id="{57D460BF-D26A-4D28-B59B-637BBCE743C4}"/>
              </a:ext>
            </a:extLst>
          </p:cNvPr>
          <p:cNvSpPr>
            <a:spLocks noGrp="1"/>
          </p:cNvSpPr>
          <p:nvPr>
            <p:ph type="title"/>
          </p:nvPr>
        </p:nvSpPr>
        <p:spPr>
          <a:xfrm>
            <a:off x="3109" y="-25400"/>
            <a:ext cx="10972800" cy="1425490"/>
          </a:xfrm>
        </p:spPr>
        <p:txBody>
          <a:bodyPr>
            <a:normAutofit/>
          </a:bodyPr>
          <a:lstStyle/>
          <a:p>
            <a:pPr lvl="0" algn="ctr" defTabSz="457200">
              <a:spcBef>
                <a:spcPct val="50000"/>
              </a:spcBef>
              <a:defRPr/>
            </a:pPr>
            <a:r>
              <a:rPr lang="pl-PL" sz="2800" kern="1200" dirty="0">
                <a:latin typeface="+mn-lt"/>
              </a:rPr>
              <a:t>Can next </a:t>
            </a:r>
            <a:r>
              <a:rPr lang="pl-PL" sz="2800" kern="1200" dirty="0">
                <a:latin typeface="Verdana" panose="020B0604030504040204" pitchFamily="34" charset="0"/>
                <a:ea typeface="Verdana" panose="020B0604030504040204" pitchFamily="34" charset="0"/>
              </a:rPr>
              <a:t>generation</a:t>
            </a:r>
            <a:r>
              <a:rPr lang="pl-PL" sz="2800" kern="1200" dirty="0">
                <a:latin typeface="+mn-lt"/>
              </a:rPr>
              <a:t> incretin therapies combine GLP-1R and GIPR-mediated actions?</a:t>
            </a:r>
            <a:endParaRPr lang="en-GB" sz="2800" dirty="0">
              <a:latin typeface="+mn-lt"/>
            </a:endParaRPr>
          </a:p>
        </p:txBody>
      </p:sp>
      <p:sp>
        <p:nvSpPr>
          <p:cNvPr id="43" name="Oval 42">
            <a:extLst>
              <a:ext uri="{FF2B5EF4-FFF2-40B4-BE49-F238E27FC236}">
                <a16:creationId xmlns:a16="http://schemas.microsoft.com/office/drawing/2014/main" id="{4000CF13-DC0C-4C8A-B68F-849CCD50644F}"/>
              </a:ext>
            </a:extLst>
          </p:cNvPr>
          <p:cNvSpPr/>
          <p:nvPr/>
        </p:nvSpPr>
        <p:spPr>
          <a:xfrm>
            <a:off x="6061021" y="2085983"/>
            <a:ext cx="141254" cy="136805"/>
          </a:xfrm>
          <a:prstGeom prst="ellipse">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F8F6111-5D75-4683-BD60-E6EE51B7457A}"/>
              </a:ext>
            </a:extLst>
          </p:cNvPr>
          <p:cNvSpPr/>
          <p:nvPr/>
        </p:nvSpPr>
        <p:spPr>
          <a:xfrm>
            <a:off x="403296" y="5922907"/>
            <a:ext cx="146272" cy="136805"/>
          </a:xfrm>
          <a:prstGeom prst="ellipse">
            <a:avLst/>
          </a:prstGeom>
          <a:solidFill>
            <a:srgbClr val="5A5A5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3" name="Oval 52">
            <a:extLst>
              <a:ext uri="{FF2B5EF4-FFF2-40B4-BE49-F238E27FC236}">
                <a16:creationId xmlns:a16="http://schemas.microsoft.com/office/drawing/2014/main" id="{525334ED-D0D2-4153-A63B-4A2E3766F09E}"/>
              </a:ext>
            </a:extLst>
          </p:cNvPr>
          <p:cNvSpPr/>
          <p:nvPr/>
        </p:nvSpPr>
        <p:spPr>
          <a:xfrm>
            <a:off x="400977" y="6401448"/>
            <a:ext cx="146272" cy="136805"/>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6" name="Oval 55">
            <a:extLst>
              <a:ext uri="{FF2B5EF4-FFF2-40B4-BE49-F238E27FC236}">
                <a16:creationId xmlns:a16="http://schemas.microsoft.com/office/drawing/2014/main" id="{15C228F1-D69F-4D2D-9401-8D01272F28A3}"/>
              </a:ext>
            </a:extLst>
          </p:cNvPr>
          <p:cNvSpPr/>
          <p:nvPr/>
        </p:nvSpPr>
        <p:spPr>
          <a:xfrm>
            <a:off x="4768946" y="4263745"/>
            <a:ext cx="147868" cy="136805"/>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5EA2268-D67F-4A5A-B507-7DBB1C352487}"/>
              </a:ext>
            </a:extLst>
          </p:cNvPr>
          <p:cNvSpPr/>
          <p:nvPr/>
        </p:nvSpPr>
        <p:spPr>
          <a:xfrm>
            <a:off x="5552041" y="4511101"/>
            <a:ext cx="147868" cy="136805"/>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09BCEED-7D8F-4CC5-B30D-001690F12E93}"/>
              </a:ext>
            </a:extLst>
          </p:cNvPr>
          <p:cNvSpPr/>
          <p:nvPr/>
        </p:nvSpPr>
        <p:spPr>
          <a:xfrm>
            <a:off x="7044689" y="4263744"/>
            <a:ext cx="147868" cy="136805"/>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911CE0C-520F-439C-B5C3-20942CE0E585}"/>
              </a:ext>
            </a:extLst>
          </p:cNvPr>
          <p:cNvSpPr/>
          <p:nvPr/>
        </p:nvSpPr>
        <p:spPr>
          <a:xfrm>
            <a:off x="6945350" y="3423438"/>
            <a:ext cx="147868" cy="136805"/>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E5109F6-CF2C-4D4E-9AE6-66336ADECC71}"/>
              </a:ext>
            </a:extLst>
          </p:cNvPr>
          <p:cNvSpPr/>
          <p:nvPr/>
        </p:nvSpPr>
        <p:spPr>
          <a:xfrm>
            <a:off x="5968326" y="4772711"/>
            <a:ext cx="147868" cy="136805"/>
          </a:xfrm>
          <a:prstGeom prst="ellipse">
            <a:avLst/>
          </a:prstGeom>
          <a:solidFill>
            <a:srgbClr val="5A5A5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1BA0A77-17F9-4C73-B11E-79C292A75625}"/>
              </a:ext>
            </a:extLst>
          </p:cNvPr>
          <p:cNvSpPr/>
          <p:nvPr/>
        </p:nvSpPr>
        <p:spPr>
          <a:xfrm>
            <a:off x="5744403" y="4973828"/>
            <a:ext cx="147868" cy="136805"/>
          </a:xfrm>
          <a:prstGeom prst="ellipse">
            <a:avLst/>
          </a:prstGeom>
          <a:solidFill>
            <a:srgbClr val="5A5A5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5C4214F-E4AF-4936-AF3B-F1A40384C436}"/>
              </a:ext>
            </a:extLst>
          </p:cNvPr>
          <p:cNvSpPr/>
          <p:nvPr/>
        </p:nvSpPr>
        <p:spPr>
          <a:xfrm>
            <a:off x="397802" y="6171460"/>
            <a:ext cx="146272" cy="136805"/>
          </a:xfrm>
          <a:prstGeom prst="ellipse">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2" name="Oval 71">
            <a:extLst>
              <a:ext uri="{FF2B5EF4-FFF2-40B4-BE49-F238E27FC236}">
                <a16:creationId xmlns:a16="http://schemas.microsoft.com/office/drawing/2014/main" id="{2724A713-465F-4A56-8B34-C7103112F742}"/>
              </a:ext>
            </a:extLst>
          </p:cNvPr>
          <p:cNvSpPr/>
          <p:nvPr/>
        </p:nvSpPr>
        <p:spPr>
          <a:xfrm>
            <a:off x="5944395" y="4992096"/>
            <a:ext cx="141254" cy="136805"/>
          </a:xfrm>
          <a:prstGeom prst="ellipse">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419A65A-443D-43C0-B829-1406B7258DD1}"/>
              </a:ext>
            </a:extLst>
          </p:cNvPr>
          <p:cNvSpPr/>
          <p:nvPr/>
        </p:nvSpPr>
        <p:spPr>
          <a:xfrm>
            <a:off x="6413240" y="4822794"/>
            <a:ext cx="141254" cy="136805"/>
          </a:xfrm>
          <a:prstGeom prst="ellipse">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4840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5B7ED-5052-4D47-B613-3B5F317659BF}"/>
              </a:ext>
            </a:extLst>
          </p:cNvPr>
          <p:cNvSpPr txBox="1">
            <a:spLocks/>
          </p:cNvSpPr>
          <p:nvPr/>
        </p:nvSpPr>
        <p:spPr>
          <a:xfrm>
            <a:off x="581025" y="162884"/>
            <a:ext cx="11029950" cy="99059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en-GB" b="1" dirty="0" err="1">
                <a:solidFill>
                  <a:schemeClr val="tx1"/>
                </a:solidFill>
                <a:latin typeface="Verdana" panose="020B0604030504040204" pitchFamily="34" charset="0"/>
                <a:ea typeface="Verdana" panose="020B0604030504040204" pitchFamily="34" charset="0"/>
              </a:rPr>
              <a:t>Tirzepatide</a:t>
            </a:r>
            <a:r>
              <a:rPr lang="en-GB" b="1" dirty="0">
                <a:solidFill>
                  <a:schemeClr val="tx1"/>
                </a:solidFill>
                <a:latin typeface="Verdana" panose="020B0604030504040204" pitchFamily="34" charset="0"/>
                <a:ea typeface="Verdana" panose="020B0604030504040204" pitchFamily="34" charset="0"/>
              </a:rPr>
              <a:t> improves </a:t>
            </a:r>
            <a:r>
              <a:rPr lang="en-GB" b="1" dirty="0" err="1">
                <a:solidFill>
                  <a:schemeClr val="tx1"/>
                </a:solidFill>
                <a:latin typeface="Verdana" panose="020B0604030504040204" pitchFamily="34" charset="0"/>
                <a:ea typeface="Verdana" panose="020B0604030504040204" pitchFamily="34" charset="0"/>
              </a:rPr>
              <a:t>glycemic</a:t>
            </a:r>
            <a:r>
              <a:rPr lang="en-GB" b="1" dirty="0">
                <a:solidFill>
                  <a:schemeClr val="tx1"/>
                </a:solidFill>
                <a:latin typeface="Verdana" panose="020B0604030504040204" pitchFamily="34" charset="0"/>
                <a:ea typeface="Verdana" panose="020B0604030504040204" pitchFamily="34" charset="0"/>
              </a:rPr>
              <a:t> control vs selective GLP-1RA</a:t>
            </a:r>
            <a:endParaRPr lang="en-US" b="1" dirty="0">
              <a:solidFill>
                <a:schemeClr val="tx1"/>
              </a:solidFill>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193CB29E-9477-59DB-CA51-A24864D47088}"/>
              </a:ext>
            </a:extLst>
          </p:cNvPr>
          <p:cNvSpPr txBox="1">
            <a:spLocks/>
          </p:cNvSpPr>
          <p:nvPr/>
        </p:nvSpPr>
        <p:spPr>
          <a:xfrm>
            <a:off x="129209" y="6132446"/>
            <a:ext cx="11798097" cy="351808"/>
          </a:xfrm>
          <a:prstGeom prst="rect">
            <a:avLst/>
          </a:prstGeom>
        </p:spPr>
        <p:txBody>
          <a:bodyPr vert="horz" lIns="0" tIns="0" rIns="0" bIns="0" rtlCol="0" anchor="b">
            <a:noAutofit/>
          </a:bodyPr>
          <a:lstStyle>
            <a:lvl1pPr marL="0" indent="0" algn="l" defTabSz="914377" rtl="0" eaLnBrk="1" latinLnBrk="0" hangingPunct="1">
              <a:lnSpc>
                <a:spcPct val="90000"/>
              </a:lnSpc>
              <a:spcBef>
                <a:spcPts val="0"/>
              </a:spcBef>
              <a:buFont typeface="Arial" panose="020B0604020202020204" pitchFamily="34" charset="0"/>
              <a:buNone/>
              <a:defRPr sz="800" kern="1200">
                <a:solidFill>
                  <a:schemeClr val="bg2"/>
                </a:solidFill>
                <a:latin typeface="+mn-lt"/>
                <a:ea typeface="+mn-ea"/>
                <a:cs typeface="Arial" panose="020B0604020202020204" pitchFamily="34" charset="0"/>
              </a:defRPr>
            </a:lvl1pPr>
            <a:lvl2pPr marL="685783" indent="-228594" algn="l" defTabSz="914377" rtl="0" eaLnBrk="1" latinLnBrk="0" hangingPunct="1">
              <a:lnSpc>
                <a:spcPct val="90000"/>
              </a:lnSpc>
              <a:spcBef>
                <a:spcPts val="500"/>
              </a:spcBef>
              <a:buFont typeface="Calibri" panose="020F0502020204030204" pitchFamily="34" charset="0"/>
              <a:buChar char="‒"/>
              <a:defRPr sz="2000" kern="1200">
                <a:solidFill>
                  <a:schemeClr val="tx2">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Calibri" panose="020F0502020204030204" pitchFamily="34" charset="0"/>
              <a:buChar char="–"/>
              <a:defRPr sz="1800" kern="1200">
                <a:solidFill>
                  <a:schemeClr val="tx2">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2">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fontAlgn="base">
              <a:lnSpc>
                <a:spcPct val="100000"/>
              </a:lnSpc>
              <a:spcBef>
                <a:spcPct val="0"/>
              </a:spcBef>
              <a:spcAft>
                <a:spcPct val="0"/>
              </a:spcAft>
              <a:buFontTx/>
              <a:buNone/>
              <a:defRPr/>
            </a:pPr>
            <a:r>
              <a:rPr lang="en-GB" kern="0" dirty="0">
                <a:solidFill>
                  <a:schemeClr val="tx1"/>
                </a:solidFill>
                <a:latin typeface="Arial" charset="0"/>
                <a:cs typeface="+mn-cs"/>
              </a:rPr>
              <a:t>MMRM analysis, </a:t>
            </a:r>
            <a:r>
              <a:rPr lang="en-GB" kern="0" dirty="0" err="1">
                <a:solidFill>
                  <a:schemeClr val="tx1"/>
                </a:solidFill>
                <a:latin typeface="Arial" charset="0"/>
                <a:cs typeface="+mn-cs"/>
              </a:rPr>
              <a:t>mITT</a:t>
            </a:r>
            <a:r>
              <a:rPr lang="en-GB" kern="0" dirty="0">
                <a:solidFill>
                  <a:schemeClr val="tx1"/>
                </a:solidFill>
                <a:latin typeface="Arial" charset="0"/>
                <a:cs typeface="+mn-cs"/>
              </a:rPr>
              <a:t> on-treatment population. </a:t>
            </a:r>
            <a:r>
              <a:rPr lang="en-US" dirty="0">
                <a:solidFill>
                  <a:schemeClr val="tx1"/>
                </a:solidFill>
                <a:latin typeface="Arial" charset="0"/>
                <a:cs typeface="+mn-cs"/>
              </a:rPr>
              <a:t>Values reported are LSM </a:t>
            </a:r>
            <a:r>
              <a:rPr lang="en-US" kern="0" dirty="0">
                <a:solidFill>
                  <a:schemeClr val="tx1"/>
                </a:solidFill>
                <a:latin typeface="Arial" charset="0"/>
                <a:cs typeface="+mn-cs"/>
              </a:rPr>
              <a:t>(SE). </a:t>
            </a:r>
            <a:br>
              <a:rPr lang="en-US" kern="0" dirty="0">
                <a:solidFill>
                  <a:schemeClr val="tx1"/>
                </a:solidFill>
                <a:latin typeface="Arial" charset="0"/>
                <a:cs typeface="+mn-cs"/>
              </a:rPr>
            </a:br>
            <a:r>
              <a:rPr lang="en-GB" dirty="0">
                <a:solidFill>
                  <a:schemeClr val="tx1"/>
                </a:solidFill>
                <a:latin typeface="Arial" charset="0"/>
                <a:cs typeface="+mn-cs"/>
              </a:rPr>
              <a:t>*</a:t>
            </a:r>
            <a:r>
              <a:rPr lang="en-GB" i="1" dirty="0">
                <a:solidFill>
                  <a:schemeClr val="tx1"/>
                </a:solidFill>
                <a:latin typeface="Arial" charset="0"/>
                <a:cs typeface="+mn-cs"/>
              </a:rPr>
              <a:t>P</a:t>
            </a:r>
            <a:r>
              <a:rPr lang="en-GB" dirty="0">
                <a:solidFill>
                  <a:schemeClr val="tx1"/>
                </a:solidFill>
                <a:latin typeface="Arial" charset="0"/>
                <a:cs typeface="+mn-cs"/>
              </a:rPr>
              <a:t>&lt;.05 vs PL; </a:t>
            </a:r>
            <a:r>
              <a:rPr lang="en-GB" baseline="30000" dirty="0">
                <a:solidFill>
                  <a:schemeClr val="tx1"/>
                </a:solidFill>
                <a:latin typeface="Arial" charset="0"/>
                <a:cs typeface="+mn-cs"/>
              </a:rPr>
              <a:t>†</a:t>
            </a:r>
            <a:r>
              <a:rPr lang="en-US" i="1" dirty="0">
                <a:solidFill>
                  <a:schemeClr val="tx1"/>
                </a:solidFill>
                <a:latin typeface="Arial" charset="0"/>
                <a:cs typeface="Arial"/>
              </a:rPr>
              <a:t>P</a:t>
            </a:r>
            <a:r>
              <a:rPr lang="en-US" dirty="0">
                <a:solidFill>
                  <a:schemeClr val="tx1"/>
                </a:solidFill>
                <a:latin typeface="Arial" charset="0"/>
                <a:cs typeface="Arial"/>
              </a:rPr>
              <a:t>&lt;.05 vs DU 1.5 mg.</a:t>
            </a:r>
          </a:p>
          <a:p>
            <a:pPr defTabSz="914400" fontAlgn="base">
              <a:lnSpc>
                <a:spcPct val="100000"/>
              </a:lnSpc>
              <a:spcBef>
                <a:spcPct val="0"/>
              </a:spcBef>
              <a:spcAft>
                <a:spcPct val="0"/>
              </a:spcAft>
              <a:buFontTx/>
              <a:buNone/>
              <a:defRPr/>
            </a:pPr>
            <a:r>
              <a:rPr lang="en-GB" dirty="0">
                <a:solidFill>
                  <a:schemeClr val="tx1"/>
                </a:solidFill>
                <a:latin typeface="Arial" charset="0"/>
                <a:cs typeface="+mn-cs"/>
              </a:rPr>
              <a:t>DU = dulaglutide; HbA1c = glycated </a:t>
            </a:r>
            <a:r>
              <a:rPr lang="en-GB" dirty="0" err="1">
                <a:solidFill>
                  <a:schemeClr val="tx1"/>
                </a:solidFill>
                <a:latin typeface="Arial" charset="0"/>
                <a:cs typeface="+mn-cs"/>
              </a:rPr>
              <a:t>hemoglobin</a:t>
            </a:r>
            <a:r>
              <a:rPr lang="en-GB" dirty="0">
                <a:solidFill>
                  <a:schemeClr val="tx1"/>
                </a:solidFill>
                <a:latin typeface="Arial" charset="0"/>
                <a:cs typeface="+mn-cs"/>
              </a:rPr>
              <a:t>; </a:t>
            </a:r>
            <a:r>
              <a:rPr lang="en-GB" dirty="0">
                <a:solidFill>
                  <a:schemeClr val="tx1"/>
                </a:solidFill>
                <a:latin typeface="Arial"/>
                <a:cs typeface="Arial"/>
              </a:rPr>
              <a:t>LSM = least-squares mean; </a:t>
            </a:r>
            <a:r>
              <a:rPr lang="en-GB" dirty="0" err="1">
                <a:solidFill>
                  <a:schemeClr val="tx1"/>
                </a:solidFill>
                <a:latin typeface="Arial"/>
                <a:cs typeface="Arial"/>
              </a:rPr>
              <a:t>mITT</a:t>
            </a:r>
            <a:r>
              <a:rPr lang="en-GB" dirty="0">
                <a:solidFill>
                  <a:schemeClr val="tx1"/>
                </a:solidFill>
                <a:latin typeface="Arial"/>
                <a:cs typeface="Arial"/>
              </a:rPr>
              <a:t> = modified intention-to-treat; MMRM = mixed model repeated measures; </a:t>
            </a:r>
            <a:r>
              <a:rPr lang="en-GB" dirty="0">
                <a:solidFill>
                  <a:schemeClr val="tx1"/>
                </a:solidFill>
                <a:latin typeface="Arial" charset="0"/>
                <a:cs typeface="+mn-cs"/>
              </a:rPr>
              <a:t>PL = placebo; TZP = </a:t>
            </a:r>
            <a:r>
              <a:rPr lang="en-GB" dirty="0" err="1">
                <a:solidFill>
                  <a:schemeClr val="tx1"/>
                </a:solidFill>
                <a:latin typeface="Arial" charset="0"/>
                <a:cs typeface="+mn-cs"/>
              </a:rPr>
              <a:t>tirzepatide</a:t>
            </a:r>
            <a:r>
              <a:rPr lang="en-GB" dirty="0">
                <a:solidFill>
                  <a:schemeClr val="tx1"/>
                </a:solidFill>
                <a:latin typeface="Arial" charset="0"/>
                <a:cs typeface="+mn-cs"/>
              </a:rPr>
              <a:t>.</a:t>
            </a:r>
            <a:br>
              <a:rPr lang="en-GB" dirty="0">
                <a:solidFill>
                  <a:schemeClr val="tx1"/>
                </a:solidFill>
                <a:latin typeface="Arial" charset="0"/>
                <a:cs typeface="+mn-cs"/>
              </a:rPr>
            </a:br>
            <a:r>
              <a:rPr lang="en-GB" dirty="0">
                <a:solidFill>
                  <a:schemeClr val="tx1"/>
                </a:solidFill>
                <a:latin typeface="Arial" charset="0"/>
                <a:cs typeface="+mn-cs"/>
              </a:rPr>
              <a:t>Frias JP, et al. </a:t>
            </a:r>
            <a:r>
              <a:rPr lang="en-GB" i="1" dirty="0">
                <a:solidFill>
                  <a:schemeClr val="tx1"/>
                </a:solidFill>
                <a:latin typeface="Arial" charset="0"/>
                <a:cs typeface="+mn-cs"/>
              </a:rPr>
              <a:t>Lancet. </a:t>
            </a:r>
            <a:r>
              <a:rPr lang="en-GB" dirty="0">
                <a:solidFill>
                  <a:schemeClr val="tx1"/>
                </a:solidFill>
                <a:latin typeface="Arial" charset="0"/>
                <a:cs typeface="+mn-cs"/>
              </a:rPr>
              <a:t>2018;392(10160):2180-2193.</a:t>
            </a:r>
          </a:p>
        </p:txBody>
      </p:sp>
      <p:grpSp>
        <p:nvGrpSpPr>
          <p:cNvPr id="5" name="Gruppo 2">
            <a:extLst>
              <a:ext uri="{FF2B5EF4-FFF2-40B4-BE49-F238E27FC236}">
                <a16:creationId xmlns:a16="http://schemas.microsoft.com/office/drawing/2014/main" id="{DA341D8E-2A19-5E2A-3625-E5DBA85A0397}"/>
              </a:ext>
            </a:extLst>
          </p:cNvPr>
          <p:cNvGrpSpPr/>
          <p:nvPr/>
        </p:nvGrpSpPr>
        <p:grpSpPr>
          <a:xfrm>
            <a:off x="840232" y="1328107"/>
            <a:ext cx="10959854" cy="4670476"/>
            <a:chOff x="917089" y="1071605"/>
            <a:chExt cx="10959854" cy="4670476"/>
          </a:xfrm>
        </p:grpSpPr>
        <p:sp>
          <p:nvSpPr>
            <p:cNvPr id="6" name="TextBox 5">
              <a:extLst>
                <a:ext uri="{FF2B5EF4-FFF2-40B4-BE49-F238E27FC236}">
                  <a16:creationId xmlns:a16="http://schemas.microsoft.com/office/drawing/2014/main" id="{7601315C-7C80-C6E5-54ED-7AA777224B88}"/>
                </a:ext>
              </a:extLst>
            </p:cNvPr>
            <p:cNvSpPr txBox="1"/>
            <p:nvPr/>
          </p:nvSpPr>
          <p:spPr bwMode="auto">
            <a:xfrm>
              <a:off x="1676400" y="1350241"/>
              <a:ext cx="6781800" cy="246221"/>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srgbClr val="82786F">
                      <a:lumMod val="75000"/>
                    </a:srgbClr>
                  </a:solidFill>
                  <a:effectLst/>
                  <a:uLnTx/>
                  <a:uFillTx/>
                </a:rPr>
                <a:t>Mean HbA1c range at baseline: 8.0%-8.2%</a:t>
              </a:r>
            </a:p>
          </p:txBody>
        </p:sp>
        <p:grpSp>
          <p:nvGrpSpPr>
            <p:cNvPr id="7" name="Group 6">
              <a:extLst>
                <a:ext uri="{FF2B5EF4-FFF2-40B4-BE49-F238E27FC236}">
                  <a16:creationId xmlns:a16="http://schemas.microsoft.com/office/drawing/2014/main" id="{F3B2F034-47AF-B63F-EDB7-7211BFDC4B30}"/>
                </a:ext>
              </a:extLst>
            </p:cNvPr>
            <p:cNvGrpSpPr/>
            <p:nvPr/>
          </p:nvGrpSpPr>
          <p:grpSpPr>
            <a:xfrm>
              <a:off x="917089" y="1071605"/>
              <a:ext cx="10959854" cy="4670476"/>
              <a:chOff x="910952" y="1403002"/>
              <a:chExt cx="10959854" cy="4670476"/>
            </a:xfrm>
          </p:grpSpPr>
          <p:graphicFrame>
            <p:nvGraphicFramePr>
              <p:cNvPr id="8" name="Chart 7">
                <a:extLst>
                  <a:ext uri="{FF2B5EF4-FFF2-40B4-BE49-F238E27FC236}">
                    <a16:creationId xmlns:a16="http://schemas.microsoft.com/office/drawing/2014/main" id="{FF1DC848-D9D2-29F6-F72D-8D8A3F073C6B}"/>
                  </a:ext>
                </a:extLst>
              </p:cNvPr>
              <p:cNvGraphicFramePr/>
              <p:nvPr/>
            </p:nvGraphicFramePr>
            <p:xfrm>
              <a:off x="910952" y="1403002"/>
              <a:ext cx="10959854" cy="44494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56220908-44E6-733E-F8F2-94712D399D8C}"/>
                  </a:ext>
                </a:extLst>
              </p:cNvPr>
              <p:cNvSpPr txBox="1"/>
              <p:nvPr/>
            </p:nvSpPr>
            <p:spPr bwMode="auto">
              <a:xfrm>
                <a:off x="1685364" y="5765701"/>
                <a:ext cx="6772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Time (weeks)</a:t>
                </a:r>
                <a:endParaRPr kumimoji="0" lang="en-GB" sz="1400" b="0" i="0" u="none" strike="noStrike" kern="0" cap="none" spc="0" normalizeH="0" baseline="0" noProof="0">
                  <a:ln>
                    <a:noFill/>
                  </a:ln>
                  <a:solidFill>
                    <a:srgbClr val="82786F">
                      <a:lumMod val="75000"/>
                    </a:srgbClr>
                  </a:solidFill>
                  <a:effectLst/>
                  <a:uLnTx/>
                  <a:uFillTx/>
                </a:endParaRPr>
              </a:p>
            </p:txBody>
          </p:sp>
          <p:sp>
            <p:nvSpPr>
              <p:cNvPr id="10" name="TextBox 9">
                <a:extLst>
                  <a:ext uri="{FF2B5EF4-FFF2-40B4-BE49-F238E27FC236}">
                    <a16:creationId xmlns:a16="http://schemas.microsoft.com/office/drawing/2014/main" id="{D565B5D1-2056-4031-9144-DDA4C33A6BC6}"/>
                  </a:ext>
                </a:extLst>
              </p:cNvPr>
              <p:cNvSpPr txBox="1">
                <a:spLocks noChangeAspect="1"/>
              </p:cNvSpPr>
              <p:nvPr/>
            </p:nvSpPr>
            <p:spPr bwMode="auto">
              <a:xfrm rot="16200000">
                <a:off x="-721139" y="3580063"/>
                <a:ext cx="3581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cs typeface="Arial" panose="020B0604020202020204" pitchFamily="34" charset="0"/>
                  </a:rPr>
                  <a:t>Mean </a:t>
                </a:r>
                <a:r>
                  <a:rPr kumimoji="0" lang="en-US" sz="1400" b="0" i="0" u="none" strike="noStrike" kern="0" cap="none" spc="0" normalizeH="0" baseline="0" noProof="0">
                    <a:ln>
                      <a:noFill/>
                    </a:ln>
                    <a:solidFill>
                      <a:srgbClr val="82786F">
                        <a:lumMod val="75000"/>
                      </a:srgbClr>
                    </a:solidFill>
                    <a:effectLst/>
                    <a:uLnTx/>
                    <a:uFillTx/>
                    <a:cs typeface="Arial" panose="020B0604020202020204" pitchFamily="34" charset="0"/>
                  </a:rPr>
                  <a:t>change</a:t>
                </a:r>
                <a:r>
                  <a:rPr kumimoji="0" lang="en-GB" sz="1400" b="0" i="0" u="none" strike="noStrike" kern="0" cap="none" spc="0" normalizeH="0" baseline="0" noProof="0">
                    <a:ln>
                      <a:noFill/>
                    </a:ln>
                    <a:solidFill>
                      <a:srgbClr val="82786F">
                        <a:lumMod val="75000"/>
                      </a:srgbClr>
                    </a:solidFill>
                    <a:effectLst/>
                    <a:uLnTx/>
                    <a:uFillTx/>
                    <a:cs typeface="Arial" panose="020B0604020202020204" pitchFamily="34" charset="0"/>
                  </a:rPr>
                  <a:t> in </a:t>
                </a:r>
                <a:r>
                  <a:rPr kumimoji="0" lang="en-GB" sz="1400" b="0" i="0" u="none" strike="noStrike" kern="0" cap="none" spc="0" normalizeH="0" baseline="0" noProof="0">
                    <a:ln>
                      <a:noFill/>
                    </a:ln>
                    <a:solidFill>
                      <a:srgbClr val="82786F">
                        <a:lumMod val="75000"/>
                      </a:srgbClr>
                    </a:solidFill>
                    <a:effectLst/>
                    <a:uLnTx/>
                    <a:uFillTx/>
                  </a:rPr>
                  <a:t>HbA1cfrom baseline (%)</a:t>
                </a:r>
              </a:p>
            </p:txBody>
          </p:sp>
          <p:grpSp>
            <p:nvGrpSpPr>
              <p:cNvPr id="11" name="Group 10">
                <a:extLst>
                  <a:ext uri="{FF2B5EF4-FFF2-40B4-BE49-F238E27FC236}">
                    <a16:creationId xmlns:a16="http://schemas.microsoft.com/office/drawing/2014/main" id="{A2D4A4EA-2DEC-16E5-C3D8-9F4EC9805464}"/>
                  </a:ext>
                </a:extLst>
              </p:cNvPr>
              <p:cNvGrpSpPr/>
              <p:nvPr/>
            </p:nvGrpSpPr>
            <p:grpSpPr>
              <a:xfrm>
                <a:off x="10051343" y="2611735"/>
                <a:ext cx="1408820" cy="1993497"/>
                <a:chOff x="10051343" y="2605959"/>
                <a:chExt cx="1408820" cy="1993497"/>
              </a:xfrm>
            </p:grpSpPr>
            <p:cxnSp>
              <p:nvCxnSpPr>
                <p:cNvPr id="42" name="Straight Connector 41">
                  <a:extLst>
                    <a:ext uri="{FF2B5EF4-FFF2-40B4-BE49-F238E27FC236}">
                      <a16:creationId xmlns:a16="http://schemas.microsoft.com/office/drawing/2014/main" id="{2379D205-C2E3-C748-C1B1-4593C4D16206}"/>
                    </a:ext>
                  </a:extLst>
                </p:cNvPr>
                <p:cNvCxnSpPr>
                  <a:cxnSpLocks/>
                </p:cNvCxnSpPr>
                <p:nvPr/>
              </p:nvCxnSpPr>
              <p:spPr>
                <a:xfrm>
                  <a:off x="10051343" y="3424360"/>
                  <a:ext cx="326532" cy="0"/>
                </a:xfrm>
                <a:prstGeom prst="line">
                  <a:avLst/>
                </a:prstGeom>
                <a:noFill/>
                <a:ln w="15875" cap="rnd" cmpd="sng" algn="ctr">
                  <a:solidFill>
                    <a:srgbClr val="0F6AF2"/>
                  </a:solidFill>
                  <a:prstDash val="solid"/>
                </a:ln>
                <a:effectLst/>
              </p:spPr>
            </p:cxnSp>
            <p:sp>
              <p:nvSpPr>
                <p:cNvPr id="43" name="TextBox 42">
                  <a:extLst>
                    <a:ext uri="{FF2B5EF4-FFF2-40B4-BE49-F238E27FC236}">
                      <a16:creationId xmlns:a16="http://schemas.microsoft.com/office/drawing/2014/main" id="{5D21FA44-2FB0-04B8-B84D-6E470B684FCD}"/>
                    </a:ext>
                  </a:extLst>
                </p:cNvPr>
                <p:cNvSpPr txBox="1"/>
                <p:nvPr/>
              </p:nvSpPr>
              <p:spPr bwMode="auto">
                <a:xfrm>
                  <a:off x="10498581" y="3258983"/>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10 mg</a:t>
                  </a:r>
                </a:p>
              </p:txBody>
            </p:sp>
            <p:sp>
              <p:nvSpPr>
                <p:cNvPr id="44" name="TextBox 43">
                  <a:extLst>
                    <a:ext uri="{FF2B5EF4-FFF2-40B4-BE49-F238E27FC236}">
                      <a16:creationId xmlns:a16="http://schemas.microsoft.com/office/drawing/2014/main" id="{EBF06AF9-F49C-3C5F-AB19-CAFF19C9DAB5}"/>
                    </a:ext>
                  </a:extLst>
                </p:cNvPr>
                <p:cNvSpPr txBox="1"/>
                <p:nvPr/>
              </p:nvSpPr>
              <p:spPr bwMode="auto">
                <a:xfrm>
                  <a:off x="10498581" y="2605959"/>
                  <a:ext cx="862660"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 mg</a:t>
                  </a:r>
                </a:p>
              </p:txBody>
            </p:sp>
            <p:grpSp>
              <p:nvGrpSpPr>
                <p:cNvPr id="45" name="Group 44">
                  <a:extLst>
                    <a:ext uri="{FF2B5EF4-FFF2-40B4-BE49-F238E27FC236}">
                      <a16:creationId xmlns:a16="http://schemas.microsoft.com/office/drawing/2014/main" id="{F76B905E-4256-B1EC-B556-865C8201048A}"/>
                    </a:ext>
                  </a:extLst>
                </p:cNvPr>
                <p:cNvGrpSpPr/>
                <p:nvPr/>
              </p:nvGrpSpPr>
              <p:grpSpPr>
                <a:xfrm>
                  <a:off x="10051343" y="2702356"/>
                  <a:ext cx="326532" cy="148607"/>
                  <a:chOff x="10051343" y="2705531"/>
                  <a:chExt cx="326532" cy="148607"/>
                </a:xfrm>
              </p:grpSpPr>
              <p:cxnSp>
                <p:nvCxnSpPr>
                  <p:cNvPr id="62" name="Straight Connector 61">
                    <a:extLst>
                      <a:ext uri="{FF2B5EF4-FFF2-40B4-BE49-F238E27FC236}">
                        <a16:creationId xmlns:a16="http://schemas.microsoft.com/office/drawing/2014/main" id="{3AEAFA0C-BF9D-CBC2-201B-F21F9EE8385A}"/>
                      </a:ext>
                    </a:extLst>
                  </p:cNvPr>
                  <p:cNvCxnSpPr>
                    <a:cxnSpLocks/>
                  </p:cNvCxnSpPr>
                  <p:nvPr/>
                </p:nvCxnSpPr>
                <p:spPr>
                  <a:xfrm>
                    <a:off x="10051343" y="2779835"/>
                    <a:ext cx="326532" cy="0"/>
                  </a:xfrm>
                  <a:prstGeom prst="line">
                    <a:avLst/>
                  </a:prstGeom>
                  <a:noFill/>
                  <a:ln w="15875" cap="rnd" cmpd="sng" algn="ctr">
                    <a:solidFill>
                      <a:srgbClr val="AABFF2"/>
                    </a:solidFill>
                    <a:prstDash val="solid"/>
                  </a:ln>
                  <a:effectLst/>
                </p:spPr>
              </p:cxnSp>
              <p:sp>
                <p:nvSpPr>
                  <p:cNvPr id="63" name="Isosceles Triangle 62">
                    <a:extLst>
                      <a:ext uri="{FF2B5EF4-FFF2-40B4-BE49-F238E27FC236}">
                        <a16:creationId xmlns:a16="http://schemas.microsoft.com/office/drawing/2014/main" id="{DEF224AE-E3F7-C0D6-9583-C5B4A8969FA3}"/>
                      </a:ext>
                    </a:extLst>
                  </p:cNvPr>
                  <p:cNvSpPr/>
                  <p:nvPr/>
                </p:nvSpPr>
                <p:spPr>
                  <a:xfrm>
                    <a:off x="10143177" y="2705531"/>
                    <a:ext cx="138580" cy="148607"/>
                  </a:xfrm>
                  <a:prstGeom prst="triangle">
                    <a:avLst/>
                  </a:prstGeom>
                  <a:solidFill>
                    <a:srgbClr val="AABFF2"/>
                  </a:solidFill>
                  <a:ln w="19050" cap="flat" cmpd="sng" algn="ctr">
                    <a:solidFill>
                      <a:srgbClr val="AABFF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6" name="TextBox 45">
                  <a:extLst>
                    <a:ext uri="{FF2B5EF4-FFF2-40B4-BE49-F238E27FC236}">
                      <a16:creationId xmlns:a16="http://schemas.microsoft.com/office/drawing/2014/main" id="{09E67DE9-BD77-D86F-586E-A843ED1A12EF}"/>
                    </a:ext>
                  </a:extLst>
                </p:cNvPr>
                <p:cNvSpPr txBox="1"/>
                <p:nvPr/>
              </p:nvSpPr>
              <p:spPr bwMode="auto">
                <a:xfrm>
                  <a:off x="10498581" y="2933031"/>
                  <a:ext cx="862660"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5 mg</a:t>
                  </a:r>
                </a:p>
              </p:txBody>
            </p:sp>
            <p:grpSp>
              <p:nvGrpSpPr>
                <p:cNvPr id="47" name="Group 46">
                  <a:extLst>
                    <a:ext uri="{FF2B5EF4-FFF2-40B4-BE49-F238E27FC236}">
                      <a16:creationId xmlns:a16="http://schemas.microsoft.com/office/drawing/2014/main" id="{DB719A29-3BD4-FFBC-02EE-0F59BAAD4CC8}"/>
                    </a:ext>
                  </a:extLst>
                </p:cNvPr>
                <p:cNvGrpSpPr/>
                <p:nvPr/>
              </p:nvGrpSpPr>
              <p:grpSpPr>
                <a:xfrm>
                  <a:off x="10051343" y="3030533"/>
                  <a:ext cx="326532" cy="146304"/>
                  <a:chOff x="10051343" y="3090858"/>
                  <a:chExt cx="326532" cy="146304"/>
                </a:xfrm>
              </p:grpSpPr>
              <p:cxnSp>
                <p:nvCxnSpPr>
                  <p:cNvPr id="60" name="Straight Connector 59">
                    <a:extLst>
                      <a:ext uri="{FF2B5EF4-FFF2-40B4-BE49-F238E27FC236}">
                        <a16:creationId xmlns:a16="http://schemas.microsoft.com/office/drawing/2014/main" id="{D6532565-1B9F-5E79-A882-5250D9D25228}"/>
                      </a:ext>
                    </a:extLst>
                  </p:cNvPr>
                  <p:cNvCxnSpPr>
                    <a:cxnSpLocks/>
                  </p:cNvCxnSpPr>
                  <p:nvPr/>
                </p:nvCxnSpPr>
                <p:spPr>
                  <a:xfrm>
                    <a:off x="10051343" y="3164010"/>
                    <a:ext cx="326532" cy="0"/>
                  </a:xfrm>
                  <a:prstGeom prst="line">
                    <a:avLst/>
                  </a:prstGeom>
                  <a:noFill/>
                  <a:ln w="15875" cap="rnd" cmpd="sng" algn="ctr">
                    <a:solidFill>
                      <a:srgbClr val="84DAF8"/>
                    </a:solidFill>
                    <a:prstDash val="solid"/>
                  </a:ln>
                  <a:effectLst/>
                </p:spPr>
              </p:cxnSp>
              <p:sp>
                <p:nvSpPr>
                  <p:cNvPr id="61" name="Oval 60">
                    <a:extLst>
                      <a:ext uri="{FF2B5EF4-FFF2-40B4-BE49-F238E27FC236}">
                        <a16:creationId xmlns:a16="http://schemas.microsoft.com/office/drawing/2014/main" id="{67166C2B-8BAA-E4CF-AD1D-52051DA4B6FA}"/>
                      </a:ext>
                    </a:extLst>
                  </p:cNvPr>
                  <p:cNvSpPr/>
                  <p:nvPr/>
                </p:nvSpPr>
                <p:spPr>
                  <a:xfrm>
                    <a:off x="10138327" y="3090858"/>
                    <a:ext cx="148280" cy="146304"/>
                  </a:xfrm>
                  <a:prstGeom prst="ellipse">
                    <a:avLst/>
                  </a:prstGeom>
                  <a:solidFill>
                    <a:srgbClr val="84DAF8"/>
                  </a:solidFill>
                  <a:ln w="19050" cap="flat" cmpd="sng" algn="ctr">
                    <a:solidFill>
                      <a:srgbClr val="84DAF8"/>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8" name="TextBox 47">
                  <a:extLst>
                    <a:ext uri="{FF2B5EF4-FFF2-40B4-BE49-F238E27FC236}">
                      <a16:creationId xmlns:a16="http://schemas.microsoft.com/office/drawing/2014/main" id="{3EA63793-73D9-26C9-0BFD-E2F5955644CC}"/>
                    </a:ext>
                  </a:extLst>
                </p:cNvPr>
                <p:cNvSpPr txBox="1"/>
                <p:nvPr/>
              </p:nvSpPr>
              <p:spPr bwMode="auto">
                <a:xfrm>
                  <a:off x="10498581" y="4260902"/>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DU 1.5 mg</a:t>
                  </a:r>
                </a:p>
              </p:txBody>
            </p:sp>
            <p:grpSp>
              <p:nvGrpSpPr>
                <p:cNvPr id="49" name="Group 48">
                  <a:extLst>
                    <a:ext uri="{FF2B5EF4-FFF2-40B4-BE49-F238E27FC236}">
                      <a16:creationId xmlns:a16="http://schemas.microsoft.com/office/drawing/2014/main" id="{FE2F5974-C0C9-0A10-FDE5-6701BD1E6F33}"/>
                    </a:ext>
                  </a:extLst>
                </p:cNvPr>
                <p:cNvGrpSpPr/>
                <p:nvPr/>
              </p:nvGrpSpPr>
              <p:grpSpPr>
                <a:xfrm>
                  <a:off x="10067218" y="4360438"/>
                  <a:ext cx="326532" cy="146304"/>
                  <a:chOff x="10051343" y="4522363"/>
                  <a:chExt cx="326532" cy="146304"/>
                </a:xfrm>
              </p:grpSpPr>
              <p:cxnSp>
                <p:nvCxnSpPr>
                  <p:cNvPr id="58" name="Straight Connector 57">
                    <a:extLst>
                      <a:ext uri="{FF2B5EF4-FFF2-40B4-BE49-F238E27FC236}">
                        <a16:creationId xmlns:a16="http://schemas.microsoft.com/office/drawing/2014/main" id="{EE00B96C-6746-8C32-BB94-B1D9D5D0E119}"/>
                      </a:ext>
                    </a:extLst>
                  </p:cNvPr>
                  <p:cNvCxnSpPr>
                    <a:cxnSpLocks/>
                  </p:cNvCxnSpPr>
                  <p:nvPr/>
                </p:nvCxnSpPr>
                <p:spPr>
                  <a:xfrm>
                    <a:off x="10051343" y="4595515"/>
                    <a:ext cx="326532" cy="0"/>
                  </a:xfrm>
                  <a:prstGeom prst="line">
                    <a:avLst/>
                  </a:prstGeom>
                  <a:noFill/>
                  <a:ln w="15875" cap="rnd" cmpd="sng" algn="ctr">
                    <a:solidFill>
                      <a:srgbClr val="5A5A5A"/>
                    </a:solidFill>
                    <a:prstDash val="sysDash"/>
                  </a:ln>
                  <a:effectLst/>
                </p:spPr>
              </p:cxnSp>
              <p:sp>
                <p:nvSpPr>
                  <p:cNvPr id="59" name="Oval 58">
                    <a:extLst>
                      <a:ext uri="{FF2B5EF4-FFF2-40B4-BE49-F238E27FC236}">
                        <a16:creationId xmlns:a16="http://schemas.microsoft.com/office/drawing/2014/main" id="{D8C09B4B-97F8-8AA7-21EE-C02F3C0A04CE}"/>
                      </a:ext>
                    </a:extLst>
                  </p:cNvPr>
                  <p:cNvSpPr/>
                  <p:nvPr/>
                </p:nvSpPr>
                <p:spPr>
                  <a:xfrm>
                    <a:off x="10133477" y="4522363"/>
                    <a:ext cx="148280" cy="146304"/>
                  </a:xfrm>
                  <a:prstGeom prst="ellipse">
                    <a:avLst/>
                  </a:prstGeom>
                  <a:solidFill>
                    <a:sysClr val="window" lastClr="FFFFFF"/>
                  </a:solidFill>
                  <a:ln w="15875" cap="flat" cmpd="sng" algn="ctr">
                    <a:solidFill>
                      <a:srgbClr val="5A5A5A"/>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50" name="TextBox 49">
                  <a:extLst>
                    <a:ext uri="{FF2B5EF4-FFF2-40B4-BE49-F238E27FC236}">
                      <a16:creationId xmlns:a16="http://schemas.microsoft.com/office/drawing/2014/main" id="{3BD85503-0AA8-6DB1-1280-707724568C05}"/>
                    </a:ext>
                  </a:extLst>
                </p:cNvPr>
                <p:cNvSpPr txBox="1"/>
                <p:nvPr/>
              </p:nvSpPr>
              <p:spPr bwMode="auto">
                <a:xfrm>
                  <a:off x="10498581" y="3600691"/>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15 mg</a:t>
                  </a:r>
                </a:p>
              </p:txBody>
            </p:sp>
            <p:grpSp>
              <p:nvGrpSpPr>
                <p:cNvPr id="51" name="Group 50">
                  <a:extLst>
                    <a:ext uri="{FF2B5EF4-FFF2-40B4-BE49-F238E27FC236}">
                      <a16:creationId xmlns:a16="http://schemas.microsoft.com/office/drawing/2014/main" id="{F8538B7D-2AEB-AEF2-6C91-3F9BE29B6A94}"/>
                    </a:ext>
                  </a:extLst>
                </p:cNvPr>
                <p:cNvGrpSpPr/>
                <p:nvPr/>
              </p:nvGrpSpPr>
              <p:grpSpPr>
                <a:xfrm>
                  <a:off x="10051343" y="3711013"/>
                  <a:ext cx="326532" cy="151657"/>
                  <a:chOff x="10051343" y="3831663"/>
                  <a:chExt cx="326532" cy="151657"/>
                </a:xfrm>
              </p:grpSpPr>
              <p:cxnSp>
                <p:nvCxnSpPr>
                  <p:cNvPr id="56" name="Straight Connector 55">
                    <a:extLst>
                      <a:ext uri="{FF2B5EF4-FFF2-40B4-BE49-F238E27FC236}">
                        <a16:creationId xmlns:a16="http://schemas.microsoft.com/office/drawing/2014/main" id="{3BBD9EE3-3E9D-AD4A-56F9-DE6063FA90A1}"/>
                      </a:ext>
                    </a:extLst>
                  </p:cNvPr>
                  <p:cNvCxnSpPr>
                    <a:cxnSpLocks/>
                  </p:cNvCxnSpPr>
                  <p:nvPr/>
                </p:nvCxnSpPr>
                <p:spPr>
                  <a:xfrm>
                    <a:off x="10051343" y="3900610"/>
                    <a:ext cx="326532" cy="0"/>
                  </a:xfrm>
                  <a:prstGeom prst="line">
                    <a:avLst/>
                  </a:prstGeom>
                  <a:noFill/>
                  <a:ln w="15875" cap="rnd" cmpd="sng" algn="ctr">
                    <a:solidFill>
                      <a:srgbClr val="1F1F93"/>
                    </a:solidFill>
                    <a:prstDash val="solid"/>
                  </a:ln>
                  <a:effectLst/>
                </p:spPr>
              </p:cxnSp>
              <p:sp>
                <p:nvSpPr>
                  <p:cNvPr id="57" name="Diamond 56">
                    <a:extLst>
                      <a:ext uri="{FF2B5EF4-FFF2-40B4-BE49-F238E27FC236}">
                        <a16:creationId xmlns:a16="http://schemas.microsoft.com/office/drawing/2014/main" id="{7049FA3D-DCA0-8F58-B1D1-455D7170FC54}"/>
                      </a:ext>
                    </a:extLst>
                  </p:cNvPr>
                  <p:cNvSpPr/>
                  <p:nvPr/>
                </p:nvSpPr>
                <p:spPr>
                  <a:xfrm>
                    <a:off x="10145589" y="3831663"/>
                    <a:ext cx="151657" cy="151657"/>
                  </a:xfrm>
                  <a:prstGeom prst="diamond">
                    <a:avLst/>
                  </a:prstGeom>
                  <a:solidFill>
                    <a:srgbClr val="1F1F93"/>
                  </a:solidFill>
                  <a:ln w="25400" cap="flat" cmpd="sng" algn="ctr">
                    <a:solidFill>
                      <a:srgbClr val="1F1F93"/>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52" name="TextBox 51">
                  <a:extLst>
                    <a:ext uri="{FF2B5EF4-FFF2-40B4-BE49-F238E27FC236}">
                      <a16:creationId xmlns:a16="http://schemas.microsoft.com/office/drawing/2014/main" id="{67096117-E17E-348F-01A8-9DAFD4B72A25}"/>
                    </a:ext>
                  </a:extLst>
                </p:cNvPr>
                <p:cNvSpPr txBox="1"/>
                <p:nvPr/>
              </p:nvSpPr>
              <p:spPr bwMode="auto">
                <a:xfrm>
                  <a:off x="10498581" y="3937054"/>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PL </a:t>
                  </a:r>
                </a:p>
              </p:txBody>
            </p:sp>
            <p:grpSp>
              <p:nvGrpSpPr>
                <p:cNvPr id="53" name="Group 52">
                  <a:extLst>
                    <a:ext uri="{FF2B5EF4-FFF2-40B4-BE49-F238E27FC236}">
                      <a16:creationId xmlns:a16="http://schemas.microsoft.com/office/drawing/2014/main" id="{E0299CE6-A53E-DD72-59EA-327DF7245C4C}"/>
                    </a:ext>
                  </a:extLst>
                </p:cNvPr>
                <p:cNvGrpSpPr/>
                <p:nvPr/>
              </p:nvGrpSpPr>
              <p:grpSpPr>
                <a:xfrm>
                  <a:off x="10061260" y="4045141"/>
                  <a:ext cx="326532" cy="137160"/>
                  <a:chOff x="10045385" y="4210241"/>
                  <a:chExt cx="326532" cy="137160"/>
                </a:xfrm>
              </p:grpSpPr>
              <p:cxnSp>
                <p:nvCxnSpPr>
                  <p:cNvPr id="54" name="Straight Connector 53">
                    <a:extLst>
                      <a:ext uri="{FF2B5EF4-FFF2-40B4-BE49-F238E27FC236}">
                        <a16:creationId xmlns:a16="http://schemas.microsoft.com/office/drawing/2014/main" id="{DFCF6B9F-9D1C-95B2-49C8-1AE25B59046D}"/>
                      </a:ext>
                    </a:extLst>
                  </p:cNvPr>
                  <p:cNvCxnSpPr>
                    <a:cxnSpLocks/>
                  </p:cNvCxnSpPr>
                  <p:nvPr/>
                </p:nvCxnSpPr>
                <p:spPr>
                  <a:xfrm>
                    <a:off x="10045385" y="4281610"/>
                    <a:ext cx="326532" cy="0"/>
                  </a:xfrm>
                  <a:prstGeom prst="line">
                    <a:avLst/>
                  </a:prstGeom>
                  <a:noFill/>
                  <a:ln w="15875" cap="rnd" cmpd="sng" algn="ctr">
                    <a:solidFill>
                      <a:srgbClr val="B6B6BA"/>
                    </a:solidFill>
                    <a:prstDash val="sysDash"/>
                  </a:ln>
                  <a:effectLst/>
                </p:spPr>
              </p:cxnSp>
              <p:sp>
                <p:nvSpPr>
                  <p:cNvPr id="55" name="Rectangle 54">
                    <a:extLst>
                      <a:ext uri="{FF2B5EF4-FFF2-40B4-BE49-F238E27FC236}">
                        <a16:creationId xmlns:a16="http://schemas.microsoft.com/office/drawing/2014/main" id="{ACA8BD25-9428-8F37-B14C-29E55726BF13}"/>
                      </a:ext>
                    </a:extLst>
                  </p:cNvPr>
                  <p:cNvSpPr/>
                  <p:nvPr/>
                </p:nvSpPr>
                <p:spPr>
                  <a:xfrm>
                    <a:off x="10134563" y="4210241"/>
                    <a:ext cx="133814" cy="137160"/>
                  </a:xfrm>
                  <a:prstGeom prst="rect">
                    <a:avLst/>
                  </a:prstGeom>
                  <a:solidFill>
                    <a:sysClr val="window" lastClr="FFFFFF"/>
                  </a:solidFill>
                  <a:ln w="15875" cap="flat" cmpd="sng" algn="ctr">
                    <a:solidFill>
                      <a:srgbClr val="B6B6BA"/>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sp>
            <p:nvSpPr>
              <p:cNvPr id="12" name="Flowchart: Merge 11">
                <a:extLst>
                  <a:ext uri="{FF2B5EF4-FFF2-40B4-BE49-F238E27FC236}">
                    <a16:creationId xmlns:a16="http://schemas.microsoft.com/office/drawing/2014/main" id="{B7995829-0543-616E-4B56-3D63B427EE71}"/>
                  </a:ext>
                </a:extLst>
              </p:cNvPr>
              <p:cNvSpPr/>
              <p:nvPr/>
            </p:nvSpPr>
            <p:spPr>
              <a:xfrm>
                <a:off x="10145589" y="3366131"/>
                <a:ext cx="140142" cy="164592"/>
              </a:xfrm>
              <a:prstGeom prst="flowChartMerge">
                <a:avLst/>
              </a:prstGeom>
              <a:solidFill>
                <a:srgbClr val="0F6AF2"/>
              </a:solidFill>
              <a:ln w="12700" cap="flat" cmpd="sng" algn="ctr">
                <a:solidFill>
                  <a:srgbClr val="0F6AF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3" name="Rectangle 12">
                <a:extLst>
                  <a:ext uri="{FF2B5EF4-FFF2-40B4-BE49-F238E27FC236}">
                    <a16:creationId xmlns:a16="http://schemas.microsoft.com/office/drawing/2014/main" id="{CF4200CB-5715-9A86-6FC2-E4E1BB3D731E}"/>
                  </a:ext>
                </a:extLst>
              </p:cNvPr>
              <p:cNvSpPr/>
              <p:nvPr/>
            </p:nvSpPr>
            <p:spPr>
              <a:xfrm>
                <a:off x="8583435" y="2559592"/>
                <a:ext cx="537327"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+0.1</a:t>
                </a:r>
              </a:p>
            </p:txBody>
          </p:sp>
          <p:sp>
            <p:nvSpPr>
              <p:cNvPr id="14" name="Rectangle 13">
                <a:extLst>
                  <a:ext uri="{FF2B5EF4-FFF2-40B4-BE49-F238E27FC236}">
                    <a16:creationId xmlns:a16="http://schemas.microsoft.com/office/drawing/2014/main" id="{831ACC4A-B2BC-08E2-B37A-3231D22367EF}"/>
                  </a:ext>
                </a:extLst>
              </p:cNvPr>
              <p:cNvSpPr/>
              <p:nvPr/>
            </p:nvSpPr>
            <p:spPr>
              <a:xfrm>
                <a:off x="8583435" y="3258416"/>
                <a:ext cx="559769"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-0.7*</a:t>
                </a:r>
              </a:p>
            </p:txBody>
          </p:sp>
          <p:sp>
            <p:nvSpPr>
              <p:cNvPr id="15" name="Rectangle 14">
                <a:extLst>
                  <a:ext uri="{FF2B5EF4-FFF2-40B4-BE49-F238E27FC236}">
                    <a16:creationId xmlns:a16="http://schemas.microsoft.com/office/drawing/2014/main" id="{67C60E83-ED48-3CD2-3284-6E3AD51EE776}"/>
                  </a:ext>
                </a:extLst>
              </p:cNvPr>
              <p:cNvSpPr/>
              <p:nvPr/>
            </p:nvSpPr>
            <p:spPr>
              <a:xfrm>
                <a:off x="8583435" y="3609793"/>
                <a:ext cx="559769"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-1.1*</a:t>
                </a:r>
              </a:p>
            </p:txBody>
          </p:sp>
          <p:sp>
            <p:nvSpPr>
              <p:cNvPr id="16" name="Rectangle 15">
                <a:extLst>
                  <a:ext uri="{FF2B5EF4-FFF2-40B4-BE49-F238E27FC236}">
                    <a16:creationId xmlns:a16="http://schemas.microsoft.com/office/drawing/2014/main" id="{7E6B4BAE-679A-07AB-D5D6-DE6523A350FC}"/>
                  </a:ext>
                </a:extLst>
              </p:cNvPr>
              <p:cNvSpPr/>
              <p:nvPr/>
            </p:nvSpPr>
            <p:spPr>
              <a:xfrm>
                <a:off x="8577023" y="4074834"/>
                <a:ext cx="606256" cy="451406"/>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-1.6</a:t>
                </a:r>
                <a:r>
                  <a:rPr kumimoji="0" lang="en-GB" sz="1400" b="0" i="0" u="none" strike="noStrike" kern="0" cap="none" spc="0" normalizeH="0" baseline="30000" noProof="0">
                    <a:ln>
                      <a:noFill/>
                    </a:ln>
                    <a:solidFill>
                      <a:srgbClr val="82786F">
                        <a:lumMod val="75000"/>
                      </a:srgbClr>
                    </a:solidFill>
                    <a:effectLst/>
                    <a:uLnTx/>
                    <a:uFillTx/>
                  </a:rPr>
                  <a:t>*</a:t>
                </a:r>
                <a:r>
                  <a:rPr kumimoji="0" lang="en-US" sz="1400" b="0" i="0" u="none" strike="noStrike" kern="0" cap="none" spc="0" normalizeH="0" baseline="30000" noProof="0">
                    <a:ln>
                      <a:noFill/>
                    </a:ln>
                    <a:solidFill>
                      <a:srgbClr val="82786F">
                        <a:lumMod val="75000"/>
                      </a:srgbClr>
                    </a:solidFill>
                    <a:effectLst/>
                    <a:uLnTx/>
                    <a:uFillTx/>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30000" noProof="0">
                  <a:ln>
                    <a:noFill/>
                  </a:ln>
                  <a:solidFill>
                    <a:srgbClr val="82786F">
                      <a:lumMod val="75000"/>
                    </a:srgbClr>
                  </a:solidFill>
                  <a:effectLst/>
                  <a:uLnTx/>
                  <a:uFillTx/>
                </a:endParaRPr>
              </a:p>
            </p:txBody>
          </p:sp>
          <p:sp>
            <p:nvSpPr>
              <p:cNvPr id="17" name="Rectangle 16">
                <a:extLst>
                  <a:ext uri="{FF2B5EF4-FFF2-40B4-BE49-F238E27FC236}">
                    <a16:creationId xmlns:a16="http://schemas.microsoft.com/office/drawing/2014/main" id="{3FB3201F-492C-5E46-805C-FEA187D47D89}"/>
                  </a:ext>
                </a:extLst>
              </p:cNvPr>
              <p:cNvSpPr/>
              <p:nvPr/>
            </p:nvSpPr>
            <p:spPr>
              <a:xfrm>
                <a:off x="8583435" y="4407076"/>
                <a:ext cx="606256"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-2.0</a:t>
                </a:r>
                <a:r>
                  <a:rPr kumimoji="0" lang="en-US" sz="1400" b="0" i="0" u="none" strike="noStrike" kern="0" cap="none" spc="0" normalizeH="0" baseline="30000" noProof="0">
                    <a:ln>
                      <a:noFill/>
                    </a:ln>
                    <a:solidFill>
                      <a:srgbClr val="82786F">
                        <a:lumMod val="75000"/>
                      </a:srgbClr>
                    </a:solidFill>
                    <a:effectLst/>
                    <a:uLnTx/>
                    <a:uFillTx/>
                  </a:rPr>
                  <a:t>*†</a:t>
                </a:r>
                <a:endParaRPr kumimoji="0" lang="en-GB" sz="1400" b="0" i="0" u="none" strike="noStrike" kern="0" cap="none" spc="0" normalizeH="0" baseline="30000" noProof="0">
                  <a:ln>
                    <a:noFill/>
                  </a:ln>
                  <a:solidFill>
                    <a:srgbClr val="82786F">
                      <a:lumMod val="75000"/>
                    </a:srgbClr>
                  </a:solidFill>
                  <a:effectLst/>
                  <a:uLnTx/>
                  <a:uFillTx/>
                </a:endParaRPr>
              </a:p>
            </p:txBody>
          </p:sp>
          <p:sp>
            <p:nvSpPr>
              <p:cNvPr id="18" name="Rectangle 17">
                <a:extLst>
                  <a:ext uri="{FF2B5EF4-FFF2-40B4-BE49-F238E27FC236}">
                    <a16:creationId xmlns:a16="http://schemas.microsoft.com/office/drawing/2014/main" id="{F078CA5A-0B03-DDFC-8FFE-5E228F3A07D9}"/>
                  </a:ext>
                </a:extLst>
              </p:cNvPr>
              <p:cNvSpPr/>
              <p:nvPr/>
            </p:nvSpPr>
            <p:spPr>
              <a:xfrm>
                <a:off x="8583435" y="4782287"/>
                <a:ext cx="606256"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-2.4</a:t>
                </a:r>
                <a:r>
                  <a:rPr kumimoji="0" lang="en-US" sz="1400" b="0" i="0" u="none" strike="noStrike" kern="0" cap="none" spc="0" normalizeH="0" baseline="30000" noProof="0">
                    <a:ln>
                      <a:noFill/>
                    </a:ln>
                    <a:solidFill>
                      <a:srgbClr val="82786F">
                        <a:lumMod val="75000"/>
                      </a:srgbClr>
                    </a:solidFill>
                    <a:effectLst/>
                    <a:uLnTx/>
                    <a:uFillTx/>
                  </a:rPr>
                  <a:t>*†</a:t>
                </a:r>
                <a:endParaRPr kumimoji="0" lang="en-GB" sz="1400" b="0" i="0" u="none" strike="noStrike" kern="0" cap="none" spc="0" normalizeH="0" baseline="30000" noProof="0">
                  <a:ln>
                    <a:noFill/>
                  </a:ln>
                  <a:solidFill>
                    <a:srgbClr val="82786F">
                      <a:lumMod val="75000"/>
                    </a:srgbClr>
                  </a:solidFill>
                  <a:effectLst/>
                  <a:uLnTx/>
                  <a:uFillTx/>
                </a:endParaRPr>
              </a:p>
            </p:txBody>
          </p:sp>
          <p:grpSp>
            <p:nvGrpSpPr>
              <p:cNvPr id="19" name="Group 18">
                <a:extLst>
                  <a:ext uri="{FF2B5EF4-FFF2-40B4-BE49-F238E27FC236}">
                    <a16:creationId xmlns:a16="http://schemas.microsoft.com/office/drawing/2014/main" id="{66C04AEA-1390-F4D6-604D-29089EA4557F}"/>
                  </a:ext>
                </a:extLst>
              </p:cNvPr>
              <p:cNvGrpSpPr/>
              <p:nvPr/>
            </p:nvGrpSpPr>
            <p:grpSpPr>
              <a:xfrm>
                <a:off x="1586292" y="5482206"/>
                <a:ext cx="7054670" cy="328561"/>
                <a:chOff x="1586292" y="5472922"/>
                <a:chExt cx="7054670" cy="328561"/>
              </a:xfrm>
            </p:grpSpPr>
            <p:sp>
              <p:nvSpPr>
                <p:cNvPr id="20" name="TextBox 19">
                  <a:extLst>
                    <a:ext uri="{FF2B5EF4-FFF2-40B4-BE49-F238E27FC236}">
                      <a16:creationId xmlns:a16="http://schemas.microsoft.com/office/drawing/2014/main" id="{E981A8BF-CAFC-6BBD-C561-472E0BBE7D20}"/>
                    </a:ext>
                  </a:extLst>
                </p:cNvPr>
                <p:cNvSpPr txBox="1"/>
                <p:nvPr/>
              </p:nvSpPr>
              <p:spPr bwMode="auto">
                <a:xfrm>
                  <a:off x="1586292" y="5586039"/>
                  <a:ext cx="200991"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0</a:t>
                  </a:r>
                </a:p>
              </p:txBody>
            </p:sp>
            <p:sp>
              <p:nvSpPr>
                <p:cNvPr id="21" name="TextBox 20">
                  <a:extLst>
                    <a:ext uri="{FF2B5EF4-FFF2-40B4-BE49-F238E27FC236}">
                      <a16:creationId xmlns:a16="http://schemas.microsoft.com/office/drawing/2014/main" id="{68EEC77C-0AF1-E26E-58F5-724F3BBC4E30}"/>
                    </a:ext>
                  </a:extLst>
                </p:cNvPr>
                <p:cNvSpPr txBox="1"/>
                <p:nvPr/>
              </p:nvSpPr>
              <p:spPr bwMode="auto">
                <a:xfrm>
                  <a:off x="1790894" y="5586039"/>
                  <a:ext cx="282711"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a:t>
                  </a:r>
                </a:p>
              </p:txBody>
            </p:sp>
            <p:sp>
              <p:nvSpPr>
                <p:cNvPr id="22" name="TextBox 21">
                  <a:extLst>
                    <a:ext uri="{FF2B5EF4-FFF2-40B4-BE49-F238E27FC236}">
                      <a16:creationId xmlns:a16="http://schemas.microsoft.com/office/drawing/2014/main" id="{DC0874F4-10E3-A963-7965-3C85290E53A3}"/>
                    </a:ext>
                  </a:extLst>
                </p:cNvPr>
                <p:cNvSpPr txBox="1"/>
                <p:nvPr/>
              </p:nvSpPr>
              <p:spPr bwMode="auto">
                <a:xfrm>
                  <a:off x="2106653" y="5586039"/>
                  <a:ext cx="17228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a:t>
                  </a:r>
                </a:p>
              </p:txBody>
            </p:sp>
            <p:sp>
              <p:nvSpPr>
                <p:cNvPr id="23" name="TextBox 22">
                  <a:extLst>
                    <a:ext uri="{FF2B5EF4-FFF2-40B4-BE49-F238E27FC236}">
                      <a16:creationId xmlns:a16="http://schemas.microsoft.com/office/drawing/2014/main" id="{1D37EEBD-7A03-DEB8-DDE3-34F6B9120A3E}"/>
                    </a:ext>
                  </a:extLst>
                </p:cNvPr>
                <p:cNvSpPr txBox="1"/>
                <p:nvPr/>
              </p:nvSpPr>
              <p:spPr bwMode="auto">
                <a:xfrm>
                  <a:off x="2621847" y="5586039"/>
                  <a:ext cx="187704"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4</a:t>
                  </a:r>
                </a:p>
              </p:txBody>
            </p:sp>
            <p:sp>
              <p:nvSpPr>
                <p:cNvPr id="24" name="TextBox 23">
                  <a:extLst>
                    <a:ext uri="{FF2B5EF4-FFF2-40B4-BE49-F238E27FC236}">
                      <a16:creationId xmlns:a16="http://schemas.microsoft.com/office/drawing/2014/main" id="{82B4072D-B4E5-099F-4EBD-2D53D44AFB97}"/>
                    </a:ext>
                  </a:extLst>
                </p:cNvPr>
                <p:cNvSpPr txBox="1"/>
                <p:nvPr/>
              </p:nvSpPr>
              <p:spPr bwMode="auto">
                <a:xfrm>
                  <a:off x="3685347" y="5586039"/>
                  <a:ext cx="145377"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8</a:t>
                  </a:r>
                </a:p>
              </p:txBody>
            </p:sp>
            <p:sp>
              <p:nvSpPr>
                <p:cNvPr id="25" name="TextBox 24">
                  <a:extLst>
                    <a:ext uri="{FF2B5EF4-FFF2-40B4-BE49-F238E27FC236}">
                      <a16:creationId xmlns:a16="http://schemas.microsoft.com/office/drawing/2014/main" id="{38D51C58-6016-21F7-289D-875E3E2A25AE}"/>
                    </a:ext>
                  </a:extLst>
                </p:cNvPr>
                <p:cNvSpPr txBox="1"/>
                <p:nvPr/>
              </p:nvSpPr>
              <p:spPr bwMode="auto">
                <a:xfrm>
                  <a:off x="8233802"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26</a:t>
                  </a:r>
                </a:p>
              </p:txBody>
            </p:sp>
            <p:sp>
              <p:nvSpPr>
                <p:cNvPr id="26" name="TextBox 25">
                  <a:extLst>
                    <a:ext uri="{FF2B5EF4-FFF2-40B4-BE49-F238E27FC236}">
                      <a16:creationId xmlns:a16="http://schemas.microsoft.com/office/drawing/2014/main" id="{D35F51B3-9693-DE3A-18D0-BED55566F8F5}"/>
                    </a:ext>
                  </a:extLst>
                </p:cNvPr>
                <p:cNvSpPr txBox="1"/>
                <p:nvPr/>
              </p:nvSpPr>
              <p:spPr bwMode="auto">
                <a:xfrm>
                  <a:off x="7711876"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24</a:t>
                  </a:r>
                </a:p>
              </p:txBody>
            </p:sp>
            <p:sp>
              <p:nvSpPr>
                <p:cNvPr id="27" name="TextBox 26">
                  <a:extLst>
                    <a:ext uri="{FF2B5EF4-FFF2-40B4-BE49-F238E27FC236}">
                      <a16:creationId xmlns:a16="http://schemas.microsoft.com/office/drawing/2014/main" id="{CD107496-8B68-738E-A00B-8CB0949FDEB0}"/>
                    </a:ext>
                  </a:extLst>
                </p:cNvPr>
                <p:cNvSpPr txBox="1"/>
                <p:nvPr/>
              </p:nvSpPr>
              <p:spPr bwMode="auto">
                <a:xfrm>
                  <a:off x="6670378"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20</a:t>
                  </a:r>
                </a:p>
              </p:txBody>
            </p:sp>
            <p:sp>
              <p:nvSpPr>
                <p:cNvPr id="28" name="TextBox 27">
                  <a:extLst>
                    <a:ext uri="{FF2B5EF4-FFF2-40B4-BE49-F238E27FC236}">
                      <a16:creationId xmlns:a16="http://schemas.microsoft.com/office/drawing/2014/main" id="{9949A53D-3ACA-B4A5-FBFA-45E7080B8054}"/>
                    </a:ext>
                  </a:extLst>
                </p:cNvPr>
                <p:cNvSpPr txBox="1"/>
                <p:nvPr/>
              </p:nvSpPr>
              <p:spPr bwMode="auto">
                <a:xfrm>
                  <a:off x="5632410"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16</a:t>
                  </a:r>
                </a:p>
              </p:txBody>
            </p:sp>
            <p:sp>
              <p:nvSpPr>
                <p:cNvPr id="29" name="TextBox 28">
                  <a:extLst>
                    <a:ext uri="{FF2B5EF4-FFF2-40B4-BE49-F238E27FC236}">
                      <a16:creationId xmlns:a16="http://schemas.microsoft.com/office/drawing/2014/main" id="{674C271D-9A54-D75C-5D1B-6FD9AB251245}"/>
                    </a:ext>
                  </a:extLst>
                </p:cNvPr>
                <p:cNvSpPr txBox="1"/>
                <p:nvPr/>
              </p:nvSpPr>
              <p:spPr bwMode="auto">
                <a:xfrm>
                  <a:off x="4592679"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12</a:t>
                  </a:r>
                </a:p>
              </p:txBody>
            </p:sp>
            <p:grpSp>
              <p:nvGrpSpPr>
                <p:cNvPr id="30" name="Group 29">
                  <a:extLst>
                    <a:ext uri="{FF2B5EF4-FFF2-40B4-BE49-F238E27FC236}">
                      <a16:creationId xmlns:a16="http://schemas.microsoft.com/office/drawing/2014/main" id="{8AB32493-6CB2-F3E6-AA63-4CE2DE26261C}"/>
                    </a:ext>
                  </a:extLst>
                </p:cNvPr>
                <p:cNvGrpSpPr/>
                <p:nvPr/>
              </p:nvGrpSpPr>
              <p:grpSpPr>
                <a:xfrm>
                  <a:off x="1675480" y="5472922"/>
                  <a:ext cx="6761013" cy="73152"/>
                  <a:chOff x="1675480" y="5472922"/>
                  <a:chExt cx="6761013" cy="73152"/>
                </a:xfrm>
              </p:grpSpPr>
              <p:cxnSp>
                <p:nvCxnSpPr>
                  <p:cNvPr id="31" name="Straight Connector 30">
                    <a:extLst>
                      <a:ext uri="{FF2B5EF4-FFF2-40B4-BE49-F238E27FC236}">
                        <a16:creationId xmlns:a16="http://schemas.microsoft.com/office/drawing/2014/main" id="{3A03398D-703E-57E8-09B1-99B600138291}"/>
                      </a:ext>
                    </a:extLst>
                  </p:cNvPr>
                  <p:cNvCxnSpPr>
                    <a:cxnSpLocks/>
                  </p:cNvCxnSpPr>
                  <p:nvPr/>
                </p:nvCxnSpPr>
                <p:spPr>
                  <a:xfrm>
                    <a:off x="1681695" y="5474799"/>
                    <a:ext cx="6749144" cy="0"/>
                  </a:xfrm>
                  <a:prstGeom prst="line">
                    <a:avLst/>
                  </a:prstGeom>
                  <a:noFill/>
                  <a:ln w="12700" cap="flat" cmpd="sng" algn="ctr">
                    <a:solidFill>
                      <a:srgbClr val="82786F">
                        <a:lumMod val="75000"/>
                      </a:srgbClr>
                    </a:solidFill>
                    <a:prstDash val="solid"/>
                  </a:ln>
                  <a:effectLst/>
                </p:spPr>
              </p:cxnSp>
              <p:cxnSp>
                <p:nvCxnSpPr>
                  <p:cNvPr id="32" name="Straight Connector 31">
                    <a:extLst>
                      <a:ext uri="{FF2B5EF4-FFF2-40B4-BE49-F238E27FC236}">
                        <a16:creationId xmlns:a16="http://schemas.microsoft.com/office/drawing/2014/main" id="{63944806-5644-5895-5BA7-CF31ABEF7431}"/>
                      </a:ext>
                    </a:extLst>
                  </p:cNvPr>
                  <p:cNvCxnSpPr>
                    <a:cxnSpLocks/>
                  </p:cNvCxnSpPr>
                  <p:nvPr/>
                </p:nvCxnSpPr>
                <p:spPr>
                  <a:xfrm>
                    <a:off x="1675480" y="5472922"/>
                    <a:ext cx="0" cy="73152"/>
                  </a:xfrm>
                  <a:prstGeom prst="line">
                    <a:avLst/>
                  </a:prstGeom>
                  <a:noFill/>
                  <a:ln w="12700" cap="flat" cmpd="sng" algn="ctr">
                    <a:solidFill>
                      <a:srgbClr val="82786F">
                        <a:lumMod val="75000"/>
                      </a:srgbClr>
                    </a:solidFill>
                    <a:prstDash val="solid"/>
                  </a:ln>
                  <a:effectLst/>
                </p:spPr>
              </p:cxnSp>
              <p:cxnSp>
                <p:nvCxnSpPr>
                  <p:cNvPr id="33" name="Straight Connector 32">
                    <a:extLst>
                      <a:ext uri="{FF2B5EF4-FFF2-40B4-BE49-F238E27FC236}">
                        <a16:creationId xmlns:a16="http://schemas.microsoft.com/office/drawing/2014/main" id="{E9031277-00EE-2042-1915-1A7E1EBAD69E}"/>
                      </a:ext>
                    </a:extLst>
                  </p:cNvPr>
                  <p:cNvCxnSpPr>
                    <a:cxnSpLocks/>
                  </p:cNvCxnSpPr>
                  <p:nvPr/>
                </p:nvCxnSpPr>
                <p:spPr>
                  <a:xfrm>
                    <a:off x="1935236" y="5472922"/>
                    <a:ext cx="0" cy="73152"/>
                  </a:xfrm>
                  <a:prstGeom prst="line">
                    <a:avLst/>
                  </a:prstGeom>
                  <a:noFill/>
                  <a:ln w="12700" cap="flat" cmpd="sng" algn="ctr">
                    <a:solidFill>
                      <a:srgbClr val="82786F">
                        <a:lumMod val="75000"/>
                      </a:srgbClr>
                    </a:solidFill>
                    <a:prstDash val="solid"/>
                  </a:ln>
                  <a:effectLst/>
                </p:spPr>
              </p:cxnSp>
              <p:cxnSp>
                <p:nvCxnSpPr>
                  <p:cNvPr id="34" name="Straight Connector 33">
                    <a:extLst>
                      <a:ext uri="{FF2B5EF4-FFF2-40B4-BE49-F238E27FC236}">
                        <a16:creationId xmlns:a16="http://schemas.microsoft.com/office/drawing/2014/main" id="{0AC9F3C0-3450-B899-FFBB-FD48B0ADBB64}"/>
                      </a:ext>
                    </a:extLst>
                  </p:cNvPr>
                  <p:cNvCxnSpPr>
                    <a:cxnSpLocks/>
                  </p:cNvCxnSpPr>
                  <p:nvPr/>
                </p:nvCxnSpPr>
                <p:spPr>
                  <a:xfrm>
                    <a:off x="2193574" y="5472922"/>
                    <a:ext cx="0" cy="73152"/>
                  </a:xfrm>
                  <a:prstGeom prst="line">
                    <a:avLst/>
                  </a:prstGeom>
                  <a:noFill/>
                  <a:ln w="12700" cap="flat" cmpd="sng" algn="ctr">
                    <a:solidFill>
                      <a:srgbClr val="82786F">
                        <a:lumMod val="75000"/>
                      </a:srgbClr>
                    </a:solidFill>
                    <a:prstDash val="solid"/>
                  </a:ln>
                  <a:effectLst/>
                </p:spPr>
              </p:cxnSp>
              <p:cxnSp>
                <p:nvCxnSpPr>
                  <p:cNvPr id="35" name="Straight Connector 34">
                    <a:extLst>
                      <a:ext uri="{FF2B5EF4-FFF2-40B4-BE49-F238E27FC236}">
                        <a16:creationId xmlns:a16="http://schemas.microsoft.com/office/drawing/2014/main" id="{977DB7BE-28A8-F1C0-481D-B655576FAA10}"/>
                      </a:ext>
                    </a:extLst>
                  </p:cNvPr>
                  <p:cNvCxnSpPr>
                    <a:cxnSpLocks/>
                  </p:cNvCxnSpPr>
                  <p:nvPr/>
                </p:nvCxnSpPr>
                <p:spPr>
                  <a:xfrm>
                    <a:off x="2715391" y="5472922"/>
                    <a:ext cx="0" cy="73152"/>
                  </a:xfrm>
                  <a:prstGeom prst="line">
                    <a:avLst/>
                  </a:prstGeom>
                  <a:noFill/>
                  <a:ln w="12700" cap="flat" cmpd="sng" algn="ctr">
                    <a:solidFill>
                      <a:srgbClr val="82786F">
                        <a:lumMod val="75000"/>
                      </a:srgbClr>
                    </a:solidFill>
                    <a:prstDash val="solid"/>
                  </a:ln>
                  <a:effectLst/>
                </p:spPr>
              </p:cxnSp>
              <p:cxnSp>
                <p:nvCxnSpPr>
                  <p:cNvPr id="36" name="Straight Connector 35">
                    <a:extLst>
                      <a:ext uri="{FF2B5EF4-FFF2-40B4-BE49-F238E27FC236}">
                        <a16:creationId xmlns:a16="http://schemas.microsoft.com/office/drawing/2014/main" id="{5B0B36B7-EDEA-377E-9143-7DA5E7CD7106}"/>
                      </a:ext>
                    </a:extLst>
                  </p:cNvPr>
                  <p:cNvCxnSpPr>
                    <a:cxnSpLocks/>
                  </p:cNvCxnSpPr>
                  <p:nvPr/>
                </p:nvCxnSpPr>
                <p:spPr>
                  <a:xfrm>
                    <a:off x="3756806" y="5472922"/>
                    <a:ext cx="0" cy="73152"/>
                  </a:xfrm>
                  <a:prstGeom prst="line">
                    <a:avLst/>
                  </a:prstGeom>
                  <a:noFill/>
                  <a:ln w="12700" cap="flat" cmpd="sng" algn="ctr">
                    <a:solidFill>
                      <a:srgbClr val="82786F">
                        <a:lumMod val="75000"/>
                      </a:srgbClr>
                    </a:solidFill>
                    <a:prstDash val="solid"/>
                  </a:ln>
                  <a:effectLst/>
                </p:spPr>
              </p:cxnSp>
              <p:cxnSp>
                <p:nvCxnSpPr>
                  <p:cNvPr id="37" name="Straight Connector 36">
                    <a:extLst>
                      <a:ext uri="{FF2B5EF4-FFF2-40B4-BE49-F238E27FC236}">
                        <a16:creationId xmlns:a16="http://schemas.microsoft.com/office/drawing/2014/main" id="{38F7D79F-F117-B2E6-2048-CB18B8B354E0}"/>
                      </a:ext>
                    </a:extLst>
                  </p:cNvPr>
                  <p:cNvCxnSpPr>
                    <a:cxnSpLocks/>
                  </p:cNvCxnSpPr>
                  <p:nvPr/>
                </p:nvCxnSpPr>
                <p:spPr>
                  <a:xfrm>
                    <a:off x="8436493" y="5472922"/>
                    <a:ext cx="0" cy="73152"/>
                  </a:xfrm>
                  <a:prstGeom prst="line">
                    <a:avLst/>
                  </a:prstGeom>
                  <a:noFill/>
                  <a:ln w="12700" cap="flat" cmpd="sng" algn="ctr">
                    <a:solidFill>
                      <a:srgbClr val="82786F">
                        <a:lumMod val="75000"/>
                      </a:srgbClr>
                    </a:solidFill>
                    <a:prstDash val="solid"/>
                  </a:ln>
                  <a:effectLst/>
                </p:spPr>
              </p:cxnSp>
              <p:cxnSp>
                <p:nvCxnSpPr>
                  <p:cNvPr id="38" name="Straight Connector 37">
                    <a:extLst>
                      <a:ext uri="{FF2B5EF4-FFF2-40B4-BE49-F238E27FC236}">
                        <a16:creationId xmlns:a16="http://schemas.microsoft.com/office/drawing/2014/main" id="{A9D70A85-5D5B-6421-05C4-F203E2AECFCD}"/>
                      </a:ext>
                    </a:extLst>
                  </p:cNvPr>
                  <p:cNvCxnSpPr>
                    <a:cxnSpLocks/>
                  </p:cNvCxnSpPr>
                  <p:nvPr/>
                </p:nvCxnSpPr>
                <p:spPr>
                  <a:xfrm>
                    <a:off x="7914567" y="5472922"/>
                    <a:ext cx="0" cy="73152"/>
                  </a:xfrm>
                  <a:prstGeom prst="line">
                    <a:avLst/>
                  </a:prstGeom>
                  <a:noFill/>
                  <a:ln w="12700" cap="flat" cmpd="sng" algn="ctr">
                    <a:solidFill>
                      <a:srgbClr val="82786F">
                        <a:lumMod val="75000"/>
                      </a:srgbClr>
                    </a:solidFill>
                    <a:prstDash val="solid"/>
                  </a:ln>
                  <a:effectLst/>
                </p:spPr>
              </p:cxnSp>
              <p:cxnSp>
                <p:nvCxnSpPr>
                  <p:cNvPr id="39" name="Straight Connector 38">
                    <a:extLst>
                      <a:ext uri="{FF2B5EF4-FFF2-40B4-BE49-F238E27FC236}">
                        <a16:creationId xmlns:a16="http://schemas.microsoft.com/office/drawing/2014/main" id="{1CCBA697-F9D8-D35E-30E8-4E6806321A77}"/>
                      </a:ext>
                    </a:extLst>
                  </p:cNvPr>
                  <p:cNvCxnSpPr>
                    <a:cxnSpLocks/>
                  </p:cNvCxnSpPr>
                  <p:nvPr/>
                </p:nvCxnSpPr>
                <p:spPr>
                  <a:xfrm>
                    <a:off x="6873069" y="5472922"/>
                    <a:ext cx="0" cy="73152"/>
                  </a:xfrm>
                  <a:prstGeom prst="line">
                    <a:avLst/>
                  </a:prstGeom>
                  <a:noFill/>
                  <a:ln w="12700" cap="flat" cmpd="sng" algn="ctr">
                    <a:solidFill>
                      <a:srgbClr val="82786F">
                        <a:lumMod val="75000"/>
                      </a:srgbClr>
                    </a:solidFill>
                    <a:prstDash val="solid"/>
                  </a:ln>
                  <a:effectLst/>
                </p:spPr>
              </p:cxnSp>
              <p:cxnSp>
                <p:nvCxnSpPr>
                  <p:cNvPr id="40" name="Straight Connector 39">
                    <a:extLst>
                      <a:ext uri="{FF2B5EF4-FFF2-40B4-BE49-F238E27FC236}">
                        <a16:creationId xmlns:a16="http://schemas.microsoft.com/office/drawing/2014/main" id="{64EA4368-5B11-E3ED-5816-245D1DEA0864}"/>
                      </a:ext>
                    </a:extLst>
                  </p:cNvPr>
                  <p:cNvCxnSpPr>
                    <a:cxnSpLocks/>
                  </p:cNvCxnSpPr>
                  <p:nvPr/>
                </p:nvCxnSpPr>
                <p:spPr>
                  <a:xfrm>
                    <a:off x="5835101" y="5472922"/>
                    <a:ext cx="0" cy="73152"/>
                  </a:xfrm>
                  <a:prstGeom prst="line">
                    <a:avLst/>
                  </a:prstGeom>
                  <a:noFill/>
                  <a:ln w="12700" cap="flat" cmpd="sng" algn="ctr">
                    <a:solidFill>
                      <a:srgbClr val="82786F">
                        <a:lumMod val="75000"/>
                      </a:srgbClr>
                    </a:solidFill>
                    <a:prstDash val="solid"/>
                  </a:ln>
                  <a:effectLst/>
                </p:spPr>
              </p:cxnSp>
              <p:cxnSp>
                <p:nvCxnSpPr>
                  <p:cNvPr id="41" name="Straight Connector 40">
                    <a:extLst>
                      <a:ext uri="{FF2B5EF4-FFF2-40B4-BE49-F238E27FC236}">
                        <a16:creationId xmlns:a16="http://schemas.microsoft.com/office/drawing/2014/main" id="{FB024659-498B-AA05-7987-1BEB3313E997}"/>
                      </a:ext>
                    </a:extLst>
                  </p:cNvPr>
                  <p:cNvCxnSpPr>
                    <a:cxnSpLocks/>
                  </p:cNvCxnSpPr>
                  <p:nvPr/>
                </p:nvCxnSpPr>
                <p:spPr>
                  <a:xfrm>
                    <a:off x="4795370" y="5472922"/>
                    <a:ext cx="0" cy="73152"/>
                  </a:xfrm>
                  <a:prstGeom prst="line">
                    <a:avLst/>
                  </a:prstGeom>
                  <a:noFill/>
                  <a:ln w="12700" cap="flat" cmpd="sng" algn="ctr">
                    <a:solidFill>
                      <a:srgbClr val="82786F">
                        <a:lumMod val="75000"/>
                      </a:srgbClr>
                    </a:solidFill>
                    <a:prstDash val="solid"/>
                  </a:ln>
                  <a:effectLst/>
                </p:spPr>
              </p:cxnSp>
            </p:grpSp>
          </p:grpSp>
        </p:grpSp>
      </p:grpSp>
    </p:spTree>
    <p:extLst>
      <p:ext uri="{BB962C8B-B14F-4D97-AF65-F5344CB8AC3E}">
        <p14:creationId xmlns:p14="http://schemas.microsoft.com/office/powerpoint/2010/main" val="178111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F81DA0-F3DE-E7EE-6190-27BB2458BBA9}"/>
              </a:ext>
            </a:extLst>
          </p:cNvPr>
          <p:cNvSpPr txBox="1">
            <a:spLocks/>
          </p:cNvSpPr>
          <p:nvPr/>
        </p:nvSpPr>
        <p:spPr>
          <a:xfrm>
            <a:off x="209550" y="310104"/>
            <a:ext cx="11144250" cy="8692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en-US" sz="3200" b="1" dirty="0" err="1">
                <a:solidFill>
                  <a:schemeClr val="tx1"/>
                </a:solidFill>
                <a:latin typeface="Verdana" panose="020B0604030504040204" pitchFamily="34" charset="0"/>
                <a:ea typeface="Verdana" panose="020B0604030504040204" pitchFamily="34" charset="0"/>
              </a:rPr>
              <a:t>Tirzepatide</a:t>
            </a:r>
            <a:r>
              <a:rPr lang="en-US" sz="3200" b="1" dirty="0">
                <a:solidFill>
                  <a:schemeClr val="tx1"/>
                </a:solidFill>
                <a:latin typeface="Verdana" panose="020B0604030504040204" pitchFamily="34" charset="0"/>
                <a:ea typeface="Verdana" panose="020B0604030504040204" pitchFamily="34" charset="0"/>
              </a:rPr>
              <a:t> reduces body weight vs selective GLP1-RA</a:t>
            </a:r>
          </a:p>
        </p:txBody>
      </p:sp>
      <p:grpSp>
        <p:nvGrpSpPr>
          <p:cNvPr id="5" name="Gruppo 2">
            <a:extLst>
              <a:ext uri="{FF2B5EF4-FFF2-40B4-BE49-F238E27FC236}">
                <a16:creationId xmlns:a16="http://schemas.microsoft.com/office/drawing/2014/main" id="{5A944EB6-A8EF-A63D-D81F-72B587604C26}"/>
              </a:ext>
            </a:extLst>
          </p:cNvPr>
          <p:cNvGrpSpPr/>
          <p:nvPr/>
        </p:nvGrpSpPr>
        <p:grpSpPr>
          <a:xfrm>
            <a:off x="766819" y="1555832"/>
            <a:ext cx="11067178" cy="4544950"/>
            <a:chOff x="766819" y="1245731"/>
            <a:chExt cx="11067178" cy="4544950"/>
          </a:xfrm>
        </p:grpSpPr>
        <p:sp>
          <p:nvSpPr>
            <p:cNvPr id="6" name="TextBox 5">
              <a:extLst>
                <a:ext uri="{FF2B5EF4-FFF2-40B4-BE49-F238E27FC236}">
                  <a16:creationId xmlns:a16="http://schemas.microsoft.com/office/drawing/2014/main" id="{B24139AC-C131-3629-56C7-9E678A0ECF81}"/>
                </a:ext>
              </a:extLst>
            </p:cNvPr>
            <p:cNvSpPr txBox="1"/>
            <p:nvPr/>
          </p:nvSpPr>
          <p:spPr bwMode="auto">
            <a:xfrm>
              <a:off x="1685364" y="5482904"/>
              <a:ext cx="6772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Time (wk)</a:t>
              </a:r>
              <a:endParaRPr kumimoji="0" lang="en-GB" sz="1400" b="0" i="0" u="none" strike="noStrike" kern="0" cap="none" spc="0" normalizeH="0" baseline="0" noProof="0">
                <a:ln>
                  <a:noFill/>
                </a:ln>
                <a:solidFill>
                  <a:srgbClr val="82786F">
                    <a:lumMod val="75000"/>
                  </a:srgbClr>
                </a:solidFill>
                <a:effectLst/>
                <a:uLnTx/>
                <a:uFillTx/>
              </a:endParaRPr>
            </a:p>
          </p:txBody>
        </p:sp>
        <p:graphicFrame>
          <p:nvGraphicFramePr>
            <p:cNvPr id="7" name="Chart 6">
              <a:extLst>
                <a:ext uri="{FF2B5EF4-FFF2-40B4-BE49-F238E27FC236}">
                  <a16:creationId xmlns:a16="http://schemas.microsoft.com/office/drawing/2014/main" id="{3EB6BE2B-AA61-E2AB-AA48-70F5BF49B5E0}"/>
                </a:ext>
              </a:extLst>
            </p:cNvPr>
            <p:cNvGraphicFramePr/>
            <p:nvPr/>
          </p:nvGraphicFramePr>
          <p:xfrm>
            <a:off x="810817" y="1245731"/>
            <a:ext cx="10963656" cy="445097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513CE0B-09CB-36F5-53A2-D50F5F646DCE}"/>
                </a:ext>
              </a:extLst>
            </p:cNvPr>
            <p:cNvSpPr/>
            <p:nvPr/>
          </p:nvSpPr>
          <p:spPr>
            <a:xfrm>
              <a:off x="8527933" y="2357388"/>
              <a:ext cx="492443" cy="30777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-0.4</a:t>
              </a:r>
            </a:p>
          </p:txBody>
        </p:sp>
        <p:sp>
          <p:nvSpPr>
            <p:cNvPr id="9" name="Rectangle 8">
              <a:extLst>
                <a:ext uri="{FF2B5EF4-FFF2-40B4-BE49-F238E27FC236}">
                  <a16:creationId xmlns:a16="http://schemas.microsoft.com/office/drawing/2014/main" id="{EFC98AA0-B286-A4F0-FDE5-F3AA2E065131}"/>
                </a:ext>
              </a:extLst>
            </p:cNvPr>
            <p:cNvSpPr/>
            <p:nvPr/>
          </p:nvSpPr>
          <p:spPr>
            <a:xfrm>
              <a:off x="8527933" y="2549499"/>
              <a:ext cx="492443" cy="307778"/>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-0.9</a:t>
              </a:r>
              <a:endParaRPr kumimoji="0" lang="en-GB" sz="1400" b="0" i="0" u="none" strike="noStrike" kern="0" cap="none" spc="0" normalizeH="0" baseline="30000" noProof="0">
                <a:ln>
                  <a:noFill/>
                </a:ln>
                <a:solidFill>
                  <a:srgbClr val="82786F">
                    <a:lumMod val="75000"/>
                  </a:srgbClr>
                </a:solidFill>
                <a:effectLst/>
                <a:uLnTx/>
                <a:uFillTx/>
              </a:endParaRPr>
            </a:p>
          </p:txBody>
        </p:sp>
        <p:sp>
          <p:nvSpPr>
            <p:cNvPr id="10" name="Rectangle 9">
              <a:extLst>
                <a:ext uri="{FF2B5EF4-FFF2-40B4-BE49-F238E27FC236}">
                  <a16:creationId xmlns:a16="http://schemas.microsoft.com/office/drawing/2014/main" id="{EC1B5EE1-A2D6-9AF5-B7A5-EE7FE2D10AC4}"/>
                </a:ext>
              </a:extLst>
            </p:cNvPr>
            <p:cNvSpPr/>
            <p:nvPr/>
          </p:nvSpPr>
          <p:spPr>
            <a:xfrm>
              <a:off x="8527933" y="2814376"/>
              <a:ext cx="559769" cy="307778"/>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-2.7*</a:t>
              </a:r>
            </a:p>
          </p:txBody>
        </p:sp>
        <p:sp>
          <p:nvSpPr>
            <p:cNvPr id="11" name="Rectangle 10">
              <a:extLst>
                <a:ext uri="{FF2B5EF4-FFF2-40B4-BE49-F238E27FC236}">
                  <a16:creationId xmlns:a16="http://schemas.microsoft.com/office/drawing/2014/main" id="{726E59FC-DC5B-3ED0-071B-487F51EBF227}"/>
                </a:ext>
              </a:extLst>
            </p:cNvPr>
            <p:cNvSpPr/>
            <p:nvPr/>
          </p:nvSpPr>
          <p:spPr>
            <a:xfrm>
              <a:off x="8527933" y="3163442"/>
              <a:ext cx="562975"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rPr>
                <a:t>-4.8*</a:t>
              </a:r>
            </a:p>
          </p:txBody>
        </p:sp>
        <p:sp>
          <p:nvSpPr>
            <p:cNvPr id="12" name="Rectangle 11">
              <a:extLst>
                <a:ext uri="{FF2B5EF4-FFF2-40B4-BE49-F238E27FC236}">
                  <a16:creationId xmlns:a16="http://schemas.microsoft.com/office/drawing/2014/main" id="{382601D4-A909-4357-2F00-5F4E4C4C85F5}"/>
                </a:ext>
              </a:extLst>
            </p:cNvPr>
            <p:cNvSpPr/>
            <p:nvPr/>
          </p:nvSpPr>
          <p:spPr>
            <a:xfrm>
              <a:off x="8521521" y="3858593"/>
              <a:ext cx="630301" cy="307777"/>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-8.7*</a:t>
              </a:r>
              <a:r>
                <a:rPr kumimoji="0" lang="en-US" sz="1400" b="0" i="0" u="none" strike="noStrike" kern="0" cap="none" spc="0" normalizeH="0" baseline="30000" noProof="0">
                  <a:ln>
                    <a:noFill/>
                  </a:ln>
                  <a:solidFill>
                    <a:srgbClr val="82786F">
                      <a:lumMod val="75000"/>
                    </a:srgbClr>
                  </a:solidFill>
                  <a:effectLst/>
                  <a:uLnTx/>
                  <a:uFillTx/>
                </a:rPr>
                <a:t>†</a:t>
              </a:r>
            </a:p>
          </p:txBody>
        </p:sp>
        <p:sp>
          <p:nvSpPr>
            <p:cNvPr id="13" name="Rectangle 12">
              <a:extLst>
                <a:ext uri="{FF2B5EF4-FFF2-40B4-BE49-F238E27FC236}">
                  <a16:creationId xmlns:a16="http://schemas.microsoft.com/office/drawing/2014/main" id="{35BBF11A-AD8D-42F6-46C8-BDB17DF8B731}"/>
                </a:ext>
              </a:extLst>
            </p:cNvPr>
            <p:cNvSpPr/>
            <p:nvPr/>
          </p:nvSpPr>
          <p:spPr>
            <a:xfrm>
              <a:off x="8514853" y="4325681"/>
              <a:ext cx="729687" cy="451406"/>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-11.3*</a:t>
              </a:r>
              <a:r>
                <a:rPr kumimoji="0" lang="en-US" sz="1400" b="0" i="0" u="none" strike="noStrike" kern="0" cap="none" spc="0" normalizeH="0" baseline="30000" noProof="0">
                  <a:ln>
                    <a:noFill/>
                  </a:ln>
                  <a:solidFill>
                    <a:srgbClr val="82786F">
                      <a:lumMod val="75000"/>
                    </a:srgbClr>
                  </a:solidFill>
                  <a:effectLst/>
                  <a:uLnTx/>
                  <a:uFillTx/>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30000" noProof="0">
                <a:ln>
                  <a:noFill/>
                </a:ln>
                <a:solidFill>
                  <a:srgbClr val="82786F">
                    <a:lumMod val="75000"/>
                  </a:srgbClr>
                </a:solidFill>
                <a:effectLst/>
                <a:uLnTx/>
                <a:uFillTx/>
              </a:endParaRPr>
            </a:p>
          </p:txBody>
        </p:sp>
        <p:sp>
          <p:nvSpPr>
            <p:cNvPr id="14" name="TextBox 13">
              <a:extLst>
                <a:ext uri="{FF2B5EF4-FFF2-40B4-BE49-F238E27FC236}">
                  <a16:creationId xmlns:a16="http://schemas.microsoft.com/office/drawing/2014/main" id="{090E0275-97BF-7621-9266-9E4B1C276A37}"/>
                </a:ext>
              </a:extLst>
            </p:cNvPr>
            <p:cNvSpPr txBox="1"/>
            <p:nvPr/>
          </p:nvSpPr>
          <p:spPr bwMode="auto">
            <a:xfrm>
              <a:off x="9446848" y="4802738"/>
              <a:ext cx="2387149" cy="430887"/>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i="1" u="none" strike="noStrike" kern="0" cap="none" spc="0" normalizeH="0" baseline="0" noProof="0">
                  <a:ln>
                    <a:noFill/>
                  </a:ln>
                  <a:solidFill>
                    <a:srgbClr val="82786F">
                      <a:lumMod val="75000"/>
                    </a:srgbClr>
                  </a:solidFill>
                  <a:effectLst/>
                  <a:uLnTx/>
                  <a:uFillTx/>
                </a:rPr>
                <a:t>Mean body weight range at baseline: 89.1-93.2 kg</a:t>
              </a:r>
            </a:p>
          </p:txBody>
        </p:sp>
        <p:sp>
          <p:nvSpPr>
            <p:cNvPr id="15" name="TextBox 14">
              <a:extLst>
                <a:ext uri="{FF2B5EF4-FFF2-40B4-BE49-F238E27FC236}">
                  <a16:creationId xmlns:a16="http://schemas.microsoft.com/office/drawing/2014/main" id="{35160B22-F821-00B3-4EA2-124FD55B4CBB}"/>
                </a:ext>
              </a:extLst>
            </p:cNvPr>
            <p:cNvSpPr txBox="1"/>
            <p:nvPr/>
          </p:nvSpPr>
          <p:spPr bwMode="auto">
            <a:xfrm rot="16200000">
              <a:off x="-808438" y="3137962"/>
              <a:ext cx="35814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cs typeface="Arial" panose="020B0604020202020204" pitchFamily="34" charset="0"/>
                </a:rPr>
                <a:t>Mean </a:t>
              </a:r>
              <a:r>
                <a:rPr kumimoji="0" lang="en-US" sz="1400" b="0" i="0" u="none" strike="noStrike" kern="0" cap="none" spc="0" normalizeH="0" baseline="0" noProof="0">
                  <a:ln>
                    <a:noFill/>
                  </a:ln>
                  <a:solidFill>
                    <a:srgbClr val="82786F">
                      <a:lumMod val="75000"/>
                    </a:srgbClr>
                  </a:solidFill>
                  <a:effectLst/>
                  <a:uLnTx/>
                  <a:uFillTx/>
                  <a:cs typeface="Arial" panose="020B0604020202020204" pitchFamily="34" charset="0"/>
                </a:rPr>
                <a:t>change in</a:t>
              </a:r>
              <a:r>
                <a:rPr kumimoji="0" lang="en-GB" sz="1400" b="0" i="0" u="none" strike="noStrike" kern="0" cap="none" spc="0" normalizeH="0" baseline="0" noProof="0">
                  <a:ln>
                    <a:noFill/>
                  </a:ln>
                  <a:solidFill>
                    <a:srgbClr val="82786F">
                      <a:lumMod val="75000"/>
                    </a:srgbClr>
                  </a:solidFill>
                  <a:effectLst/>
                  <a:uLnTx/>
                  <a:uFillTx/>
                  <a:cs typeface="Arial" panose="020B0604020202020204" pitchFamily="34" charset="0"/>
                </a:rPr>
                <a:t> </a:t>
              </a:r>
              <a:r>
                <a:rPr kumimoji="0" lang="en-GB" sz="1400" b="0" i="0" u="none" strike="noStrike" kern="0" cap="none" spc="0" normalizeH="0" baseline="0" noProof="0">
                  <a:ln>
                    <a:noFill/>
                  </a:ln>
                  <a:solidFill>
                    <a:srgbClr val="82786F">
                      <a:lumMod val="75000"/>
                    </a:srgbClr>
                  </a:solidFill>
                  <a:effectLst/>
                  <a:uLnTx/>
                  <a:uFillTx/>
                </a:rPr>
                <a:t>body weight</a:t>
              </a:r>
              <a:br>
                <a:rPr kumimoji="0" lang="en-GB" sz="1400" b="0" i="0" u="none" strike="noStrike" kern="0" cap="none" spc="0" normalizeH="0" baseline="0" noProof="0">
                  <a:ln>
                    <a:noFill/>
                  </a:ln>
                  <a:solidFill>
                    <a:srgbClr val="82786F">
                      <a:lumMod val="75000"/>
                    </a:srgbClr>
                  </a:solidFill>
                  <a:effectLst/>
                  <a:uLnTx/>
                  <a:uFillTx/>
                </a:rPr>
              </a:br>
              <a:r>
                <a:rPr kumimoji="0" lang="en-GB" sz="1400" b="0" i="0" u="none" strike="noStrike" kern="0" cap="none" spc="0" normalizeH="0" baseline="0" noProof="0">
                  <a:ln>
                    <a:noFill/>
                  </a:ln>
                  <a:solidFill>
                    <a:srgbClr val="82786F">
                      <a:lumMod val="75000"/>
                    </a:srgbClr>
                  </a:solidFill>
                  <a:effectLst/>
                  <a:uLnTx/>
                  <a:uFillTx/>
                </a:rPr>
                <a:t>from baseline (kg)</a:t>
              </a:r>
            </a:p>
          </p:txBody>
        </p:sp>
        <p:grpSp>
          <p:nvGrpSpPr>
            <p:cNvPr id="16" name="Group 15">
              <a:extLst>
                <a:ext uri="{FF2B5EF4-FFF2-40B4-BE49-F238E27FC236}">
                  <a16:creationId xmlns:a16="http://schemas.microsoft.com/office/drawing/2014/main" id="{AE0EE906-FC92-03D1-AB37-305419F82641}"/>
                </a:ext>
              </a:extLst>
            </p:cNvPr>
            <p:cNvGrpSpPr/>
            <p:nvPr/>
          </p:nvGrpSpPr>
          <p:grpSpPr>
            <a:xfrm>
              <a:off x="10051343" y="2279239"/>
              <a:ext cx="1408820" cy="1993497"/>
              <a:chOff x="10051343" y="2605959"/>
              <a:chExt cx="1408820" cy="1993497"/>
            </a:xfrm>
          </p:grpSpPr>
          <p:cxnSp>
            <p:nvCxnSpPr>
              <p:cNvPr id="41" name="Straight Connector 40">
                <a:extLst>
                  <a:ext uri="{FF2B5EF4-FFF2-40B4-BE49-F238E27FC236}">
                    <a16:creationId xmlns:a16="http://schemas.microsoft.com/office/drawing/2014/main" id="{F1BCAE95-5264-769D-9F69-569687B5377C}"/>
                  </a:ext>
                </a:extLst>
              </p:cNvPr>
              <p:cNvCxnSpPr>
                <a:cxnSpLocks/>
              </p:cNvCxnSpPr>
              <p:nvPr/>
            </p:nvCxnSpPr>
            <p:spPr>
              <a:xfrm>
                <a:off x="10051343" y="3424360"/>
                <a:ext cx="326532" cy="0"/>
              </a:xfrm>
              <a:prstGeom prst="line">
                <a:avLst/>
              </a:prstGeom>
              <a:noFill/>
              <a:ln w="15875" cap="rnd" cmpd="sng" algn="ctr">
                <a:solidFill>
                  <a:srgbClr val="0F6AF2"/>
                </a:solidFill>
                <a:prstDash val="solid"/>
              </a:ln>
              <a:effectLst/>
            </p:spPr>
          </p:cxnSp>
          <p:sp>
            <p:nvSpPr>
              <p:cNvPr id="42" name="TextBox 41">
                <a:extLst>
                  <a:ext uri="{FF2B5EF4-FFF2-40B4-BE49-F238E27FC236}">
                    <a16:creationId xmlns:a16="http://schemas.microsoft.com/office/drawing/2014/main" id="{CA214505-6992-F3EA-3C1F-7269EF016E7C}"/>
                  </a:ext>
                </a:extLst>
              </p:cNvPr>
              <p:cNvSpPr txBox="1"/>
              <p:nvPr/>
            </p:nvSpPr>
            <p:spPr bwMode="auto">
              <a:xfrm>
                <a:off x="10498581" y="3258983"/>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10 mg</a:t>
                </a:r>
              </a:p>
            </p:txBody>
          </p:sp>
          <p:sp>
            <p:nvSpPr>
              <p:cNvPr id="43" name="TextBox 42">
                <a:extLst>
                  <a:ext uri="{FF2B5EF4-FFF2-40B4-BE49-F238E27FC236}">
                    <a16:creationId xmlns:a16="http://schemas.microsoft.com/office/drawing/2014/main" id="{36FC9F68-13FD-399A-7B99-C258A3D1D68B}"/>
                  </a:ext>
                </a:extLst>
              </p:cNvPr>
              <p:cNvSpPr txBox="1"/>
              <p:nvPr/>
            </p:nvSpPr>
            <p:spPr bwMode="auto">
              <a:xfrm>
                <a:off x="10498581" y="2605959"/>
                <a:ext cx="862660"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 mg</a:t>
                </a:r>
              </a:p>
            </p:txBody>
          </p:sp>
          <p:grpSp>
            <p:nvGrpSpPr>
              <p:cNvPr id="44" name="Group 43">
                <a:extLst>
                  <a:ext uri="{FF2B5EF4-FFF2-40B4-BE49-F238E27FC236}">
                    <a16:creationId xmlns:a16="http://schemas.microsoft.com/office/drawing/2014/main" id="{EF975BE4-5ACE-A971-F465-388BF7ED174C}"/>
                  </a:ext>
                </a:extLst>
              </p:cNvPr>
              <p:cNvGrpSpPr/>
              <p:nvPr/>
            </p:nvGrpSpPr>
            <p:grpSpPr>
              <a:xfrm>
                <a:off x="10051343" y="2702356"/>
                <a:ext cx="326532" cy="148607"/>
                <a:chOff x="10051343" y="2705531"/>
                <a:chExt cx="326532" cy="148607"/>
              </a:xfrm>
            </p:grpSpPr>
            <p:cxnSp>
              <p:nvCxnSpPr>
                <p:cNvPr id="61" name="Straight Connector 60">
                  <a:extLst>
                    <a:ext uri="{FF2B5EF4-FFF2-40B4-BE49-F238E27FC236}">
                      <a16:creationId xmlns:a16="http://schemas.microsoft.com/office/drawing/2014/main" id="{B73E2A11-0A31-0BE6-5E6D-662573AB50EB}"/>
                    </a:ext>
                  </a:extLst>
                </p:cNvPr>
                <p:cNvCxnSpPr>
                  <a:cxnSpLocks/>
                </p:cNvCxnSpPr>
                <p:nvPr/>
              </p:nvCxnSpPr>
              <p:spPr>
                <a:xfrm>
                  <a:off x="10051343" y="2779835"/>
                  <a:ext cx="326532" cy="0"/>
                </a:xfrm>
                <a:prstGeom prst="line">
                  <a:avLst/>
                </a:prstGeom>
                <a:noFill/>
                <a:ln w="15875" cap="rnd" cmpd="sng" algn="ctr">
                  <a:solidFill>
                    <a:srgbClr val="AABFF2"/>
                  </a:solidFill>
                  <a:prstDash val="solid"/>
                </a:ln>
                <a:effectLst/>
              </p:spPr>
            </p:cxnSp>
            <p:sp>
              <p:nvSpPr>
                <p:cNvPr id="62" name="Isosceles Triangle 61">
                  <a:extLst>
                    <a:ext uri="{FF2B5EF4-FFF2-40B4-BE49-F238E27FC236}">
                      <a16:creationId xmlns:a16="http://schemas.microsoft.com/office/drawing/2014/main" id="{D779494D-94B4-9157-F11D-B5648AF20F6C}"/>
                    </a:ext>
                  </a:extLst>
                </p:cNvPr>
                <p:cNvSpPr/>
                <p:nvPr/>
              </p:nvSpPr>
              <p:spPr>
                <a:xfrm>
                  <a:off x="10143177" y="2705531"/>
                  <a:ext cx="138580" cy="148607"/>
                </a:xfrm>
                <a:prstGeom prst="triangle">
                  <a:avLst/>
                </a:prstGeom>
                <a:solidFill>
                  <a:srgbClr val="AABFF2"/>
                </a:solidFill>
                <a:ln w="19050" cap="flat" cmpd="sng" algn="ctr">
                  <a:solidFill>
                    <a:srgbClr val="AABFF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5" name="TextBox 44">
                <a:extLst>
                  <a:ext uri="{FF2B5EF4-FFF2-40B4-BE49-F238E27FC236}">
                    <a16:creationId xmlns:a16="http://schemas.microsoft.com/office/drawing/2014/main" id="{23DF55DA-1CEF-7975-62A9-71EE3B37657C}"/>
                  </a:ext>
                </a:extLst>
              </p:cNvPr>
              <p:cNvSpPr txBox="1"/>
              <p:nvPr/>
            </p:nvSpPr>
            <p:spPr bwMode="auto">
              <a:xfrm>
                <a:off x="10498581" y="2933031"/>
                <a:ext cx="862660"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5 mg</a:t>
                </a:r>
              </a:p>
            </p:txBody>
          </p:sp>
          <p:grpSp>
            <p:nvGrpSpPr>
              <p:cNvPr id="46" name="Group 45">
                <a:extLst>
                  <a:ext uri="{FF2B5EF4-FFF2-40B4-BE49-F238E27FC236}">
                    <a16:creationId xmlns:a16="http://schemas.microsoft.com/office/drawing/2014/main" id="{34EF6336-2C91-420B-B361-8119866AB3E6}"/>
                  </a:ext>
                </a:extLst>
              </p:cNvPr>
              <p:cNvGrpSpPr/>
              <p:nvPr/>
            </p:nvGrpSpPr>
            <p:grpSpPr>
              <a:xfrm>
                <a:off x="10051343" y="3030533"/>
                <a:ext cx="326532" cy="146304"/>
                <a:chOff x="10051343" y="3090858"/>
                <a:chExt cx="326532" cy="146304"/>
              </a:xfrm>
            </p:grpSpPr>
            <p:cxnSp>
              <p:nvCxnSpPr>
                <p:cNvPr id="59" name="Straight Connector 58">
                  <a:extLst>
                    <a:ext uri="{FF2B5EF4-FFF2-40B4-BE49-F238E27FC236}">
                      <a16:creationId xmlns:a16="http://schemas.microsoft.com/office/drawing/2014/main" id="{C1F9BFC6-A44C-E80C-100F-42A04FE15EF7}"/>
                    </a:ext>
                  </a:extLst>
                </p:cNvPr>
                <p:cNvCxnSpPr>
                  <a:cxnSpLocks/>
                </p:cNvCxnSpPr>
                <p:nvPr/>
              </p:nvCxnSpPr>
              <p:spPr>
                <a:xfrm>
                  <a:off x="10051343" y="3164010"/>
                  <a:ext cx="326532" cy="0"/>
                </a:xfrm>
                <a:prstGeom prst="line">
                  <a:avLst/>
                </a:prstGeom>
                <a:noFill/>
                <a:ln w="15875" cap="rnd" cmpd="sng" algn="ctr">
                  <a:solidFill>
                    <a:srgbClr val="84DAF8"/>
                  </a:solidFill>
                  <a:prstDash val="solid"/>
                </a:ln>
                <a:effectLst/>
              </p:spPr>
            </p:cxnSp>
            <p:sp>
              <p:nvSpPr>
                <p:cNvPr id="60" name="Oval 59">
                  <a:extLst>
                    <a:ext uri="{FF2B5EF4-FFF2-40B4-BE49-F238E27FC236}">
                      <a16:creationId xmlns:a16="http://schemas.microsoft.com/office/drawing/2014/main" id="{55802CAC-7D89-DF0A-7D37-7BD047325233}"/>
                    </a:ext>
                  </a:extLst>
                </p:cNvPr>
                <p:cNvSpPr/>
                <p:nvPr/>
              </p:nvSpPr>
              <p:spPr>
                <a:xfrm>
                  <a:off x="10138327" y="3090858"/>
                  <a:ext cx="148280" cy="146304"/>
                </a:xfrm>
                <a:prstGeom prst="ellipse">
                  <a:avLst/>
                </a:prstGeom>
                <a:solidFill>
                  <a:srgbClr val="84DAF8"/>
                </a:solidFill>
                <a:ln w="19050" cap="flat" cmpd="sng" algn="ctr">
                  <a:solidFill>
                    <a:srgbClr val="84DAF8"/>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7" name="TextBox 46">
                <a:extLst>
                  <a:ext uri="{FF2B5EF4-FFF2-40B4-BE49-F238E27FC236}">
                    <a16:creationId xmlns:a16="http://schemas.microsoft.com/office/drawing/2014/main" id="{D50B2CCF-B36B-E0B8-0031-9EBAC7515DCA}"/>
                  </a:ext>
                </a:extLst>
              </p:cNvPr>
              <p:cNvSpPr txBox="1"/>
              <p:nvPr/>
            </p:nvSpPr>
            <p:spPr bwMode="auto">
              <a:xfrm>
                <a:off x="10498581" y="4260902"/>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DU 1.5 mg</a:t>
                </a:r>
              </a:p>
            </p:txBody>
          </p:sp>
          <p:grpSp>
            <p:nvGrpSpPr>
              <p:cNvPr id="48" name="Group 47">
                <a:extLst>
                  <a:ext uri="{FF2B5EF4-FFF2-40B4-BE49-F238E27FC236}">
                    <a16:creationId xmlns:a16="http://schemas.microsoft.com/office/drawing/2014/main" id="{72D11429-24B5-7302-8F92-D6FD58C835FF}"/>
                  </a:ext>
                </a:extLst>
              </p:cNvPr>
              <p:cNvGrpSpPr/>
              <p:nvPr/>
            </p:nvGrpSpPr>
            <p:grpSpPr>
              <a:xfrm>
                <a:off x="10062194" y="4360438"/>
                <a:ext cx="326532" cy="146304"/>
                <a:chOff x="10046319" y="4522363"/>
                <a:chExt cx="326532" cy="146304"/>
              </a:xfrm>
            </p:grpSpPr>
            <p:cxnSp>
              <p:nvCxnSpPr>
                <p:cNvPr id="57" name="Straight Connector 56">
                  <a:extLst>
                    <a:ext uri="{FF2B5EF4-FFF2-40B4-BE49-F238E27FC236}">
                      <a16:creationId xmlns:a16="http://schemas.microsoft.com/office/drawing/2014/main" id="{9ADE156D-3282-5CB8-7160-2F52788BF925}"/>
                    </a:ext>
                  </a:extLst>
                </p:cNvPr>
                <p:cNvCxnSpPr>
                  <a:cxnSpLocks/>
                </p:cNvCxnSpPr>
                <p:nvPr/>
              </p:nvCxnSpPr>
              <p:spPr>
                <a:xfrm>
                  <a:off x="10046319" y="4595515"/>
                  <a:ext cx="326532" cy="0"/>
                </a:xfrm>
                <a:prstGeom prst="line">
                  <a:avLst/>
                </a:prstGeom>
                <a:noFill/>
                <a:ln w="15875" cap="rnd" cmpd="sng" algn="ctr">
                  <a:solidFill>
                    <a:srgbClr val="5A5A5A"/>
                  </a:solidFill>
                  <a:prstDash val="sysDash"/>
                </a:ln>
                <a:effectLst/>
              </p:spPr>
            </p:cxnSp>
            <p:sp>
              <p:nvSpPr>
                <p:cNvPr id="58" name="Oval 57">
                  <a:extLst>
                    <a:ext uri="{FF2B5EF4-FFF2-40B4-BE49-F238E27FC236}">
                      <a16:creationId xmlns:a16="http://schemas.microsoft.com/office/drawing/2014/main" id="{E2C5D8EC-A418-217C-2F9A-EEE2DE0537E6}"/>
                    </a:ext>
                  </a:extLst>
                </p:cNvPr>
                <p:cNvSpPr/>
                <p:nvPr/>
              </p:nvSpPr>
              <p:spPr>
                <a:xfrm>
                  <a:off x="10133477" y="4522363"/>
                  <a:ext cx="148280" cy="146304"/>
                </a:xfrm>
                <a:prstGeom prst="ellipse">
                  <a:avLst/>
                </a:prstGeom>
                <a:solidFill>
                  <a:sysClr val="window" lastClr="FFFFFF"/>
                </a:solidFill>
                <a:ln w="15875" cap="flat" cmpd="sng" algn="ctr">
                  <a:solidFill>
                    <a:srgbClr val="5A5A5A"/>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9" name="TextBox 48">
                <a:extLst>
                  <a:ext uri="{FF2B5EF4-FFF2-40B4-BE49-F238E27FC236}">
                    <a16:creationId xmlns:a16="http://schemas.microsoft.com/office/drawing/2014/main" id="{149C5A21-1081-5343-1C76-5A6785B7A1E0}"/>
                  </a:ext>
                </a:extLst>
              </p:cNvPr>
              <p:cNvSpPr txBox="1"/>
              <p:nvPr/>
            </p:nvSpPr>
            <p:spPr bwMode="auto">
              <a:xfrm>
                <a:off x="10498581" y="3600691"/>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TZP 15 mg</a:t>
                </a:r>
              </a:p>
            </p:txBody>
          </p:sp>
          <p:grpSp>
            <p:nvGrpSpPr>
              <p:cNvPr id="50" name="Group 49">
                <a:extLst>
                  <a:ext uri="{FF2B5EF4-FFF2-40B4-BE49-F238E27FC236}">
                    <a16:creationId xmlns:a16="http://schemas.microsoft.com/office/drawing/2014/main" id="{2F301A46-9EB4-4EED-05CF-874C2D4A1D1F}"/>
                  </a:ext>
                </a:extLst>
              </p:cNvPr>
              <p:cNvGrpSpPr/>
              <p:nvPr/>
            </p:nvGrpSpPr>
            <p:grpSpPr>
              <a:xfrm>
                <a:off x="10051343" y="3711013"/>
                <a:ext cx="326532" cy="151657"/>
                <a:chOff x="10051343" y="3831663"/>
                <a:chExt cx="326532" cy="151657"/>
              </a:xfrm>
            </p:grpSpPr>
            <p:cxnSp>
              <p:nvCxnSpPr>
                <p:cNvPr id="55" name="Straight Connector 54">
                  <a:extLst>
                    <a:ext uri="{FF2B5EF4-FFF2-40B4-BE49-F238E27FC236}">
                      <a16:creationId xmlns:a16="http://schemas.microsoft.com/office/drawing/2014/main" id="{B5EB2AE0-5B13-13D5-68E9-392066323BFB}"/>
                    </a:ext>
                  </a:extLst>
                </p:cNvPr>
                <p:cNvCxnSpPr>
                  <a:cxnSpLocks/>
                </p:cNvCxnSpPr>
                <p:nvPr/>
              </p:nvCxnSpPr>
              <p:spPr>
                <a:xfrm>
                  <a:off x="10051343" y="3900610"/>
                  <a:ext cx="326532" cy="0"/>
                </a:xfrm>
                <a:prstGeom prst="line">
                  <a:avLst/>
                </a:prstGeom>
                <a:noFill/>
                <a:ln w="15875" cap="rnd" cmpd="sng" algn="ctr">
                  <a:solidFill>
                    <a:srgbClr val="1F1F93"/>
                  </a:solidFill>
                  <a:prstDash val="solid"/>
                </a:ln>
                <a:effectLst/>
              </p:spPr>
            </p:cxnSp>
            <p:sp>
              <p:nvSpPr>
                <p:cNvPr id="56" name="Diamond 55">
                  <a:extLst>
                    <a:ext uri="{FF2B5EF4-FFF2-40B4-BE49-F238E27FC236}">
                      <a16:creationId xmlns:a16="http://schemas.microsoft.com/office/drawing/2014/main" id="{CC25BF4D-C456-5B68-CCF6-D876253CD1D3}"/>
                    </a:ext>
                  </a:extLst>
                </p:cNvPr>
                <p:cNvSpPr/>
                <p:nvPr/>
              </p:nvSpPr>
              <p:spPr>
                <a:xfrm>
                  <a:off x="10145589" y="3831663"/>
                  <a:ext cx="151657" cy="151657"/>
                </a:xfrm>
                <a:prstGeom prst="diamond">
                  <a:avLst/>
                </a:prstGeom>
                <a:solidFill>
                  <a:srgbClr val="1F1F93"/>
                </a:solidFill>
                <a:ln w="25400" cap="flat" cmpd="sng" algn="ctr">
                  <a:solidFill>
                    <a:srgbClr val="1F1F93"/>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51" name="TextBox 50">
                <a:extLst>
                  <a:ext uri="{FF2B5EF4-FFF2-40B4-BE49-F238E27FC236}">
                    <a16:creationId xmlns:a16="http://schemas.microsoft.com/office/drawing/2014/main" id="{FF113BE8-88FA-515F-753C-99BEA20F5AFE}"/>
                  </a:ext>
                </a:extLst>
              </p:cNvPr>
              <p:cNvSpPr txBox="1"/>
              <p:nvPr/>
            </p:nvSpPr>
            <p:spPr bwMode="auto">
              <a:xfrm>
                <a:off x="10498581" y="3937054"/>
                <a:ext cx="961582"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lIns="0" tIns="0" rIns="0" bIns="0"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82786F">
                        <a:lumMod val="75000"/>
                      </a:srgbClr>
                    </a:solidFill>
                    <a:effectLst/>
                    <a:uLnTx/>
                    <a:uFillTx/>
                    <a:latin typeface="Arial" panose="020B0604020202020204"/>
                    <a:ea typeface="+mn-ea"/>
                  </a:rPr>
                  <a:t>PL </a:t>
                </a:r>
              </a:p>
            </p:txBody>
          </p:sp>
          <p:grpSp>
            <p:nvGrpSpPr>
              <p:cNvPr id="52" name="Group 51">
                <a:extLst>
                  <a:ext uri="{FF2B5EF4-FFF2-40B4-BE49-F238E27FC236}">
                    <a16:creationId xmlns:a16="http://schemas.microsoft.com/office/drawing/2014/main" id="{E182C804-D2A8-73E8-ADEF-1EDF594D7566}"/>
                  </a:ext>
                </a:extLst>
              </p:cNvPr>
              <p:cNvGrpSpPr/>
              <p:nvPr/>
            </p:nvGrpSpPr>
            <p:grpSpPr>
              <a:xfrm>
                <a:off x="10059682" y="4045141"/>
                <a:ext cx="326532" cy="137160"/>
                <a:chOff x="10043807" y="4210241"/>
                <a:chExt cx="326532" cy="137160"/>
              </a:xfrm>
            </p:grpSpPr>
            <p:cxnSp>
              <p:nvCxnSpPr>
                <p:cNvPr id="53" name="Straight Connector 52">
                  <a:extLst>
                    <a:ext uri="{FF2B5EF4-FFF2-40B4-BE49-F238E27FC236}">
                      <a16:creationId xmlns:a16="http://schemas.microsoft.com/office/drawing/2014/main" id="{EAD845EA-6630-E521-7FC8-01ECAC0F8043}"/>
                    </a:ext>
                  </a:extLst>
                </p:cNvPr>
                <p:cNvCxnSpPr>
                  <a:cxnSpLocks/>
                </p:cNvCxnSpPr>
                <p:nvPr/>
              </p:nvCxnSpPr>
              <p:spPr>
                <a:xfrm>
                  <a:off x="10043807" y="4281610"/>
                  <a:ext cx="326532" cy="0"/>
                </a:xfrm>
                <a:prstGeom prst="line">
                  <a:avLst/>
                </a:prstGeom>
                <a:noFill/>
                <a:ln w="15875" cap="rnd" cmpd="sng" algn="ctr">
                  <a:solidFill>
                    <a:srgbClr val="B6B6BA"/>
                  </a:solidFill>
                  <a:prstDash val="sysDash"/>
                </a:ln>
                <a:effectLst/>
              </p:spPr>
            </p:cxnSp>
            <p:sp>
              <p:nvSpPr>
                <p:cNvPr id="54" name="Rectangle 53">
                  <a:extLst>
                    <a:ext uri="{FF2B5EF4-FFF2-40B4-BE49-F238E27FC236}">
                      <a16:creationId xmlns:a16="http://schemas.microsoft.com/office/drawing/2014/main" id="{4C037D37-F6AE-9A03-54DE-4AD6975CCEEF}"/>
                    </a:ext>
                  </a:extLst>
                </p:cNvPr>
                <p:cNvSpPr/>
                <p:nvPr/>
              </p:nvSpPr>
              <p:spPr>
                <a:xfrm>
                  <a:off x="10134563" y="4210241"/>
                  <a:ext cx="133814" cy="137160"/>
                </a:xfrm>
                <a:prstGeom prst="rect">
                  <a:avLst/>
                </a:prstGeom>
                <a:solidFill>
                  <a:sysClr val="window" lastClr="FFFFFF"/>
                </a:solidFill>
                <a:ln w="15875" cap="flat" cmpd="sng" algn="ctr">
                  <a:solidFill>
                    <a:srgbClr val="B6B6BA"/>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sp>
          <p:nvSpPr>
            <p:cNvPr id="17" name="Flowchart: Merge 16">
              <a:extLst>
                <a:ext uri="{FF2B5EF4-FFF2-40B4-BE49-F238E27FC236}">
                  <a16:creationId xmlns:a16="http://schemas.microsoft.com/office/drawing/2014/main" id="{626A1AD2-6F0D-50D6-F1F9-4950F4CC53A3}"/>
                </a:ext>
              </a:extLst>
            </p:cNvPr>
            <p:cNvSpPr/>
            <p:nvPr/>
          </p:nvSpPr>
          <p:spPr>
            <a:xfrm>
              <a:off x="10145589" y="3033635"/>
              <a:ext cx="140142" cy="164592"/>
            </a:xfrm>
            <a:prstGeom prst="flowChartMerge">
              <a:avLst/>
            </a:prstGeom>
            <a:solidFill>
              <a:srgbClr val="0F6AF2"/>
            </a:solidFill>
            <a:ln w="12700" cap="flat" cmpd="sng" algn="ctr">
              <a:solidFill>
                <a:srgbClr val="0F6AF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8" name="Group 17">
              <a:extLst>
                <a:ext uri="{FF2B5EF4-FFF2-40B4-BE49-F238E27FC236}">
                  <a16:creationId xmlns:a16="http://schemas.microsoft.com/office/drawing/2014/main" id="{39A8B45B-46FC-D8A4-E1CC-A118A3DFF97D}"/>
                </a:ext>
              </a:extLst>
            </p:cNvPr>
            <p:cNvGrpSpPr/>
            <p:nvPr/>
          </p:nvGrpSpPr>
          <p:grpSpPr>
            <a:xfrm>
              <a:off x="1586292" y="5144106"/>
              <a:ext cx="7054670" cy="328561"/>
              <a:chOff x="1586292" y="5472922"/>
              <a:chExt cx="7054670" cy="328561"/>
            </a:xfrm>
          </p:grpSpPr>
          <p:sp>
            <p:nvSpPr>
              <p:cNvPr id="19" name="TextBox 18">
                <a:extLst>
                  <a:ext uri="{FF2B5EF4-FFF2-40B4-BE49-F238E27FC236}">
                    <a16:creationId xmlns:a16="http://schemas.microsoft.com/office/drawing/2014/main" id="{F6D052CC-3EF5-984B-B62A-D507B9EDB46D}"/>
                  </a:ext>
                </a:extLst>
              </p:cNvPr>
              <p:cNvSpPr txBox="1"/>
              <p:nvPr/>
            </p:nvSpPr>
            <p:spPr bwMode="auto">
              <a:xfrm>
                <a:off x="1586292" y="5586039"/>
                <a:ext cx="200991"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0</a:t>
                </a:r>
              </a:p>
            </p:txBody>
          </p:sp>
          <p:sp>
            <p:nvSpPr>
              <p:cNvPr id="20" name="TextBox 19">
                <a:extLst>
                  <a:ext uri="{FF2B5EF4-FFF2-40B4-BE49-F238E27FC236}">
                    <a16:creationId xmlns:a16="http://schemas.microsoft.com/office/drawing/2014/main" id="{42CB07AC-8A3C-5DE8-6BEF-B16C4C01C749}"/>
                  </a:ext>
                </a:extLst>
              </p:cNvPr>
              <p:cNvSpPr txBox="1"/>
              <p:nvPr/>
            </p:nvSpPr>
            <p:spPr bwMode="auto">
              <a:xfrm>
                <a:off x="1790894" y="5586039"/>
                <a:ext cx="282711"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a:t>
                </a:r>
              </a:p>
            </p:txBody>
          </p:sp>
          <p:sp>
            <p:nvSpPr>
              <p:cNvPr id="21" name="TextBox 20">
                <a:extLst>
                  <a:ext uri="{FF2B5EF4-FFF2-40B4-BE49-F238E27FC236}">
                    <a16:creationId xmlns:a16="http://schemas.microsoft.com/office/drawing/2014/main" id="{E7AB4CAE-AD65-0D67-4F04-24686D349018}"/>
                  </a:ext>
                </a:extLst>
              </p:cNvPr>
              <p:cNvSpPr txBox="1"/>
              <p:nvPr/>
            </p:nvSpPr>
            <p:spPr bwMode="auto">
              <a:xfrm>
                <a:off x="2106653" y="5586039"/>
                <a:ext cx="17228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a:t>
                </a:r>
              </a:p>
            </p:txBody>
          </p:sp>
          <p:sp>
            <p:nvSpPr>
              <p:cNvPr id="22" name="TextBox 21">
                <a:extLst>
                  <a:ext uri="{FF2B5EF4-FFF2-40B4-BE49-F238E27FC236}">
                    <a16:creationId xmlns:a16="http://schemas.microsoft.com/office/drawing/2014/main" id="{7AB45E7D-0D8E-8E04-88C6-8A4734821E8B}"/>
                  </a:ext>
                </a:extLst>
              </p:cNvPr>
              <p:cNvSpPr txBox="1"/>
              <p:nvPr/>
            </p:nvSpPr>
            <p:spPr bwMode="auto">
              <a:xfrm>
                <a:off x="2621847" y="5586039"/>
                <a:ext cx="187704"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4</a:t>
                </a:r>
              </a:p>
            </p:txBody>
          </p:sp>
          <p:sp>
            <p:nvSpPr>
              <p:cNvPr id="23" name="TextBox 22">
                <a:extLst>
                  <a:ext uri="{FF2B5EF4-FFF2-40B4-BE49-F238E27FC236}">
                    <a16:creationId xmlns:a16="http://schemas.microsoft.com/office/drawing/2014/main" id="{B343E27D-D239-5722-5DD7-D04D5ECEFEBB}"/>
                  </a:ext>
                </a:extLst>
              </p:cNvPr>
              <p:cNvSpPr txBox="1"/>
              <p:nvPr/>
            </p:nvSpPr>
            <p:spPr bwMode="auto">
              <a:xfrm>
                <a:off x="3685347" y="5586039"/>
                <a:ext cx="145377"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8</a:t>
                </a:r>
              </a:p>
            </p:txBody>
          </p:sp>
          <p:sp>
            <p:nvSpPr>
              <p:cNvPr id="24" name="TextBox 23">
                <a:extLst>
                  <a:ext uri="{FF2B5EF4-FFF2-40B4-BE49-F238E27FC236}">
                    <a16:creationId xmlns:a16="http://schemas.microsoft.com/office/drawing/2014/main" id="{D34A60F8-8CC3-A95A-D36F-6C0D8B085465}"/>
                  </a:ext>
                </a:extLst>
              </p:cNvPr>
              <p:cNvSpPr txBox="1"/>
              <p:nvPr/>
            </p:nvSpPr>
            <p:spPr bwMode="auto">
              <a:xfrm>
                <a:off x="8233802"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26</a:t>
                </a:r>
              </a:p>
            </p:txBody>
          </p:sp>
          <p:sp>
            <p:nvSpPr>
              <p:cNvPr id="25" name="TextBox 24">
                <a:extLst>
                  <a:ext uri="{FF2B5EF4-FFF2-40B4-BE49-F238E27FC236}">
                    <a16:creationId xmlns:a16="http://schemas.microsoft.com/office/drawing/2014/main" id="{D6DC3F15-AADF-7928-4138-72D1751B314B}"/>
                  </a:ext>
                </a:extLst>
              </p:cNvPr>
              <p:cNvSpPr txBox="1"/>
              <p:nvPr/>
            </p:nvSpPr>
            <p:spPr bwMode="auto">
              <a:xfrm>
                <a:off x="7711876"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24</a:t>
                </a:r>
              </a:p>
            </p:txBody>
          </p:sp>
          <p:sp>
            <p:nvSpPr>
              <p:cNvPr id="26" name="TextBox 25">
                <a:extLst>
                  <a:ext uri="{FF2B5EF4-FFF2-40B4-BE49-F238E27FC236}">
                    <a16:creationId xmlns:a16="http://schemas.microsoft.com/office/drawing/2014/main" id="{7D9AB985-9745-CECB-3678-3BEF9BD434C8}"/>
                  </a:ext>
                </a:extLst>
              </p:cNvPr>
              <p:cNvSpPr txBox="1"/>
              <p:nvPr/>
            </p:nvSpPr>
            <p:spPr bwMode="auto">
              <a:xfrm>
                <a:off x="6670378"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20</a:t>
                </a:r>
              </a:p>
            </p:txBody>
          </p:sp>
          <p:sp>
            <p:nvSpPr>
              <p:cNvPr id="27" name="TextBox 26">
                <a:extLst>
                  <a:ext uri="{FF2B5EF4-FFF2-40B4-BE49-F238E27FC236}">
                    <a16:creationId xmlns:a16="http://schemas.microsoft.com/office/drawing/2014/main" id="{FA134CB4-2F46-5751-B63A-815F5B224716}"/>
                  </a:ext>
                </a:extLst>
              </p:cNvPr>
              <p:cNvSpPr txBox="1"/>
              <p:nvPr/>
            </p:nvSpPr>
            <p:spPr bwMode="auto">
              <a:xfrm>
                <a:off x="5632410"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16</a:t>
                </a:r>
              </a:p>
            </p:txBody>
          </p:sp>
          <p:sp>
            <p:nvSpPr>
              <p:cNvPr id="28" name="TextBox 27">
                <a:extLst>
                  <a:ext uri="{FF2B5EF4-FFF2-40B4-BE49-F238E27FC236}">
                    <a16:creationId xmlns:a16="http://schemas.microsoft.com/office/drawing/2014/main" id="{71D94999-9ED2-B4DD-9DDF-DDAC981D118D}"/>
                  </a:ext>
                </a:extLst>
              </p:cNvPr>
              <p:cNvSpPr txBox="1"/>
              <p:nvPr/>
            </p:nvSpPr>
            <p:spPr bwMode="auto">
              <a:xfrm>
                <a:off x="4592679" y="5586039"/>
                <a:ext cx="407160" cy="215444"/>
              </a:xfrm>
              <a:prstGeom prst="rect">
                <a:avLst/>
              </a:prstGeom>
              <a:noFill/>
              <a:ln>
                <a:noFill/>
              </a:ln>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82786F">
                        <a:lumMod val="75000"/>
                      </a:srgbClr>
                    </a:solidFill>
                    <a:effectLst/>
                    <a:uLnTx/>
                    <a:uFillTx/>
                  </a:rPr>
                  <a:t>12</a:t>
                </a:r>
              </a:p>
            </p:txBody>
          </p:sp>
          <p:grpSp>
            <p:nvGrpSpPr>
              <p:cNvPr id="29" name="Group 28">
                <a:extLst>
                  <a:ext uri="{FF2B5EF4-FFF2-40B4-BE49-F238E27FC236}">
                    <a16:creationId xmlns:a16="http://schemas.microsoft.com/office/drawing/2014/main" id="{35C39BB2-521C-82E3-325E-41E316F2D8C7}"/>
                  </a:ext>
                </a:extLst>
              </p:cNvPr>
              <p:cNvGrpSpPr/>
              <p:nvPr/>
            </p:nvGrpSpPr>
            <p:grpSpPr>
              <a:xfrm>
                <a:off x="1675480" y="5472922"/>
                <a:ext cx="6755359" cy="73152"/>
                <a:chOff x="1675480" y="5472922"/>
                <a:chExt cx="6755359" cy="73152"/>
              </a:xfrm>
            </p:grpSpPr>
            <p:cxnSp>
              <p:nvCxnSpPr>
                <p:cNvPr id="30" name="Straight Connector 29">
                  <a:extLst>
                    <a:ext uri="{FF2B5EF4-FFF2-40B4-BE49-F238E27FC236}">
                      <a16:creationId xmlns:a16="http://schemas.microsoft.com/office/drawing/2014/main" id="{10162507-E01E-2727-DCC6-CBF3C7EC2467}"/>
                    </a:ext>
                  </a:extLst>
                </p:cNvPr>
                <p:cNvCxnSpPr>
                  <a:cxnSpLocks/>
                </p:cNvCxnSpPr>
                <p:nvPr/>
              </p:nvCxnSpPr>
              <p:spPr>
                <a:xfrm>
                  <a:off x="1681695" y="5475843"/>
                  <a:ext cx="6749144" cy="0"/>
                </a:xfrm>
                <a:prstGeom prst="line">
                  <a:avLst/>
                </a:prstGeom>
                <a:noFill/>
                <a:ln w="12700" cap="flat" cmpd="sng" algn="ctr">
                  <a:solidFill>
                    <a:srgbClr val="82786F">
                      <a:lumMod val="75000"/>
                    </a:srgbClr>
                  </a:solidFill>
                  <a:prstDash val="solid"/>
                </a:ln>
                <a:effectLst/>
              </p:spPr>
            </p:cxnSp>
            <p:cxnSp>
              <p:nvCxnSpPr>
                <p:cNvPr id="31" name="Straight Connector 30">
                  <a:extLst>
                    <a:ext uri="{FF2B5EF4-FFF2-40B4-BE49-F238E27FC236}">
                      <a16:creationId xmlns:a16="http://schemas.microsoft.com/office/drawing/2014/main" id="{E4676724-0170-0A50-1BF9-7898F95BEDD9}"/>
                    </a:ext>
                  </a:extLst>
                </p:cNvPr>
                <p:cNvCxnSpPr>
                  <a:cxnSpLocks/>
                </p:cNvCxnSpPr>
                <p:nvPr/>
              </p:nvCxnSpPr>
              <p:spPr>
                <a:xfrm>
                  <a:off x="1675480" y="5472922"/>
                  <a:ext cx="0" cy="73152"/>
                </a:xfrm>
                <a:prstGeom prst="line">
                  <a:avLst/>
                </a:prstGeom>
                <a:noFill/>
                <a:ln w="12700" cap="flat" cmpd="sng" algn="ctr">
                  <a:solidFill>
                    <a:srgbClr val="82786F">
                      <a:lumMod val="75000"/>
                    </a:srgbClr>
                  </a:solidFill>
                  <a:prstDash val="solid"/>
                </a:ln>
                <a:effectLst/>
              </p:spPr>
            </p:cxnSp>
            <p:cxnSp>
              <p:nvCxnSpPr>
                <p:cNvPr id="32" name="Straight Connector 31">
                  <a:extLst>
                    <a:ext uri="{FF2B5EF4-FFF2-40B4-BE49-F238E27FC236}">
                      <a16:creationId xmlns:a16="http://schemas.microsoft.com/office/drawing/2014/main" id="{25D4DB26-CFF0-D91F-FE15-4BB567FD0831}"/>
                    </a:ext>
                  </a:extLst>
                </p:cNvPr>
                <p:cNvCxnSpPr>
                  <a:cxnSpLocks/>
                </p:cNvCxnSpPr>
                <p:nvPr/>
              </p:nvCxnSpPr>
              <p:spPr>
                <a:xfrm>
                  <a:off x="1935236" y="5472922"/>
                  <a:ext cx="0" cy="73152"/>
                </a:xfrm>
                <a:prstGeom prst="line">
                  <a:avLst/>
                </a:prstGeom>
                <a:noFill/>
                <a:ln w="12700" cap="flat" cmpd="sng" algn="ctr">
                  <a:solidFill>
                    <a:srgbClr val="82786F">
                      <a:lumMod val="75000"/>
                    </a:srgbClr>
                  </a:solidFill>
                  <a:prstDash val="solid"/>
                </a:ln>
                <a:effectLst/>
              </p:spPr>
            </p:cxnSp>
            <p:cxnSp>
              <p:nvCxnSpPr>
                <p:cNvPr id="33" name="Straight Connector 32">
                  <a:extLst>
                    <a:ext uri="{FF2B5EF4-FFF2-40B4-BE49-F238E27FC236}">
                      <a16:creationId xmlns:a16="http://schemas.microsoft.com/office/drawing/2014/main" id="{BDD488EB-9350-A928-C96A-FD1F5DDD56B4}"/>
                    </a:ext>
                  </a:extLst>
                </p:cNvPr>
                <p:cNvCxnSpPr>
                  <a:cxnSpLocks/>
                </p:cNvCxnSpPr>
                <p:nvPr/>
              </p:nvCxnSpPr>
              <p:spPr>
                <a:xfrm>
                  <a:off x="2193574" y="5472922"/>
                  <a:ext cx="0" cy="73152"/>
                </a:xfrm>
                <a:prstGeom prst="line">
                  <a:avLst/>
                </a:prstGeom>
                <a:noFill/>
                <a:ln w="12700" cap="flat" cmpd="sng" algn="ctr">
                  <a:solidFill>
                    <a:srgbClr val="82786F">
                      <a:lumMod val="75000"/>
                    </a:srgbClr>
                  </a:solidFill>
                  <a:prstDash val="solid"/>
                </a:ln>
                <a:effectLst/>
              </p:spPr>
            </p:cxnSp>
            <p:cxnSp>
              <p:nvCxnSpPr>
                <p:cNvPr id="34" name="Straight Connector 33">
                  <a:extLst>
                    <a:ext uri="{FF2B5EF4-FFF2-40B4-BE49-F238E27FC236}">
                      <a16:creationId xmlns:a16="http://schemas.microsoft.com/office/drawing/2014/main" id="{E0C7B177-9237-42B7-D29B-561F9CB78A69}"/>
                    </a:ext>
                  </a:extLst>
                </p:cNvPr>
                <p:cNvCxnSpPr>
                  <a:cxnSpLocks/>
                </p:cNvCxnSpPr>
                <p:nvPr/>
              </p:nvCxnSpPr>
              <p:spPr>
                <a:xfrm>
                  <a:off x="2715391" y="5472922"/>
                  <a:ext cx="0" cy="73152"/>
                </a:xfrm>
                <a:prstGeom prst="line">
                  <a:avLst/>
                </a:prstGeom>
                <a:noFill/>
                <a:ln w="12700" cap="flat" cmpd="sng" algn="ctr">
                  <a:solidFill>
                    <a:srgbClr val="82786F">
                      <a:lumMod val="75000"/>
                    </a:srgbClr>
                  </a:solidFill>
                  <a:prstDash val="solid"/>
                </a:ln>
                <a:effectLst/>
              </p:spPr>
            </p:cxnSp>
            <p:cxnSp>
              <p:nvCxnSpPr>
                <p:cNvPr id="35" name="Straight Connector 34">
                  <a:extLst>
                    <a:ext uri="{FF2B5EF4-FFF2-40B4-BE49-F238E27FC236}">
                      <a16:creationId xmlns:a16="http://schemas.microsoft.com/office/drawing/2014/main" id="{5F8EC23D-AE41-D42F-53D6-148992C50D07}"/>
                    </a:ext>
                  </a:extLst>
                </p:cNvPr>
                <p:cNvCxnSpPr>
                  <a:cxnSpLocks/>
                </p:cNvCxnSpPr>
                <p:nvPr/>
              </p:nvCxnSpPr>
              <p:spPr>
                <a:xfrm>
                  <a:off x="3756806" y="5472922"/>
                  <a:ext cx="0" cy="73152"/>
                </a:xfrm>
                <a:prstGeom prst="line">
                  <a:avLst/>
                </a:prstGeom>
                <a:noFill/>
                <a:ln w="12700" cap="flat" cmpd="sng" algn="ctr">
                  <a:solidFill>
                    <a:srgbClr val="82786F">
                      <a:lumMod val="75000"/>
                    </a:srgbClr>
                  </a:solidFill>
                  <a:prstDash val="solid"/>
                </a:ln>
                <a:effectLst/>
              </p:spPr>
            </p:cxnSp>
            <p:cxnSp>
              <p:nvCxnSpPr>
                <p:cNvPr id="36" name="Straight Connector 35">
                  <a:extLst>
                    <a:ext uri="{FF2B5EF4-FFF2-40B4-BE49-F238E27FC236}">
                      <a16:creationId xmlns:a16="http://schemas.microsoft.com/office/drawing/2014/main" id="{3A54E004-2FF4-FE2A-1DED-F045BD05DE6D}"/>
                    </a:ext>
                  </a:extLst>
                </p:cNvPr>
                <p:cNvCxnSpPr>
                  <a:cxnSpLocks/>
                </p:cNvCxnSpPr>
                <p:nvPr/>
              </p:nvCxnSpPr>
              <p:spPr>
                <a:xfrm>
                  <a:off x="8430085" y="5472922"/>
                  <a:ext cx="0" cy="73152"/>
                </a:xfrm>
                <a:prstGeom prst="line">
                  <a:avLst/>
                </a:prstGeom>
                <a:noFill/>
                <a:ln w="12700" cap="flat" cmpd="sng" algn="ctr">
                  <a:solidFill>
                    <a:srgbClr val="82786F">
                      <a:lumMod val="75000"/>
                    </a:srgbClr>
                  </a:solidFill>
                  <a:prstDash val="solid"/>
                </a:ln>
                <a:effectLst/>
              </p:spPr>
            </p:cxnSp>
            <p:cxnSp>
              <p:nvCxnSpPr>
                <p:cNvPr id="37" name="Straight Connector 36">
                  <a:extLst>
                    <a:ext uri="{FF2B5EF4-FFF2-40B4-BE49-F238E27FC236}">
                      <a16:creationId xmlns:a16="http://schemas.microsoft.com/office/drawing/2014/main" id="{0B6A3A0B-9475-4156-0A4E-333B1E599BD7}"/>
                    </a:ext>
                  </a:extLst>
                </p:cNvPr>
                <p:cNvCxnSpPr>
                  <a:cxnSpLocks/>
                </p:cNvCxnSpPr>
                <p:nvPr/>
              </p:nvCxnSpPr>
              <p:spPr>
                <a:xfrm>
                  <a:off x="7914567" y="5472922"/>
                  <a:ext cx="0" cy="73152"/>
                </a:xfrm>
                <a:prstGeom prst="line">
                  <a:avLst/>
                </a:prstGeom>
                <a:noFill/>
                <a:ln w="12700" cap="flat" cmpd="sng" algn="ctr">
                  <a:solidFill>
                    <a:srgbClr val="82786F">
                      <a:lumMod val="75000"/>
                    </a:srgbClr>
                  </a:solidFill>
                  <a:prstDash val="solid"/>
                </a:ln>
                <a:effectLst/>
              </p:spPr>
            </p:cxnSp>
            <p:cxnSp>
              <p:nvCxnSpPr>
                <p:cNvPr id="38" name="Straight Connector 37">
                  <a:extLst>
                    <a:ext uri="{FF2B5EF4-FFF2-40B4-BE49-F238E27FC236}">
                      <a16:creationId xmlns:a16="http://schemas.microsoft.com/office/drawing/2014/main" id="{A11528C9-9B26-2FBD-D0A9-2A4BD2BD52D3}"/>
                    </a:ext>
                  </a:extLst>
                </p:cNvPr>
                <p:cNvCxnSpPr>
                  <a:cxnSpLocks/>
                </p:cNvCxnSpPr>
                <p:nvPr/>
              </p:nvCxnSpPr>
              <p:spPr>
                <a:xfrm>
                  <a:off x="6873069" y="5472922"/>
                  <a:ext cx="0" cy="73152"/>
                </a:xfrm>
                <a:prstGeom prst="line">
                  <a:avLst/>
                </a:prstGeom>
                <a:noFill/>
                <a:ln w="12700" cap="flat" cmpd="sng" algn="ctr">
                  <a:solidFill>
                    <a:srgbClr val="82786F">
                      <a:lumMod val="75000"/>
                    </a:srgbClr>
                  </a:solidFill>
                  <a:prstDash val="solid"/>
                </a:ln>
                <a:effectLst/>
              </p:spPr>
            </p:cxnSp>
            <p:cxnSp>
              <p:nvCxnSpPr>
                <p:cNvPr id="39" name="Straight Connector 38">
                  <a:extLst>
                    <a:ext uri="{FF2B5EF4-FFF2-40B4-BE49-F238E27FC236}">
                      <a16:creationId xmlns:a16="http://schemas.microsoft.com/office/drawing/2014/main" id="{B098C45F-1142-D1DB-C1D9-E478FD6A8877}"/>
                    </a:ext>
                  </a:extLst>
                </p:cNvPr>
                <p:cNvCxnSpPr>
                  <a:cxnSpLocks/>
                </p:cNvCxnSpPr>
                <p:nvPr/>
              </p:nvCxnSpPr>
              <p:spPr>
                <a:xfrm>
                  <a:off x="5835101" y="5472922"/>
                  <a:ext cx="0" cy="73152"/>
                </a:xfrm>
                <a:prstGeom prst="line">
                  <a:avLst/>
                </a:prstGeom>
                <a:noFill/>
                <a:ln w="12700" cap="flat" cmpd="sng" algn="ctr">
                  <a:solidFill>
                    <a:srgbClr val="82786F">
                      <a:lumMod val="75000"/>
                    </a:srgbClr>
                  </a:solidFill>
                  <a:prstDash val="solid"/>
                </a:ln>
                <a:effectLst/>
              </p:spPr>
            </p:cxnSp>
            <p:cxnSp>
              <p:nvCxnSpPr>
                <p:cNvPr id="40" name="Straight Connector 39">
                  <a:extLst>
                    <a:ext uri="{FF2B5EF4-FFF2-40B4-BE49-F238E27FC236}">
                      <a16:creationId xmlns:a16="http://schemas.microsoft.com/office/drawing/2014/main" id="{E3CA5D64-19E1-C2A4-7193-232600576F20}"/>
                    </a:ext>
                  </a:extLst>
                </p:cNvPr>
                <p:cNvCxnSpPr>
                  <a:cxnSpLocks/>
                </p:cNvCxnSpPr>
                <p:nvPr/>
              </p:nvCxnSpPr>
              <p:spPr>
                <a:xfrm>
                  <a:off x="4795370" y="5472922"/>
                  <a:ext cx="0" cy="73152"/>
                </a:xfrm>
                <a:prstGeom prst="line">
                  <a:avLst/>
                </a:prstGeom>
                <a:noFill/>
                <a:ln w="12700" cap="flat" cmpd="sng" algn="ctr">
                  <a:solidFill>
                    <a:srgbClr val="82786F">
                      <a:lumMod val="75000"/>
                    </a:srgbClr>
                  </a:solidFill>
                  <a:prstDash val="solid"/>
                </a:ln>
                <a:effectLst/>
              </p:spPr>
            </p:cxnSp>
          </p:grpSp>
        </p:grpSp>
      </p:grpSp>
      <p:sp>
        <p:nvSpPr>
          <p:cNvPr id="63" name="Text Placeholder 3">
            <a:extLst>
              <a:ext uri="{FF2B5EF4-FFF2-40B4-BE49-F238E27FC236}">
                <a16:creationId xmlns:a16="http://schemas.microsoft.com/office/drawing/2014/main" id="{F0CDDE13-4C1D-AB13-5560-E22D13D7801F}"/>
              </a:ext>
            </a:extLst>
          </p:cNvPr>
          <p:cNvSpPr txBox="1">
            <a:spLocks/>
          </p:cNvSpPr>
          <p:nvPr/>
        </p:nvSpPr>
        <p:spPr>
          <a:xfrm>
            <a:off x="127221" y="6063229"/>
            <a:ext cx="11800085" cy="301752"/>
          </a:xfrm>
          <a:prstGeom prst="rect">
            <a:avLst/>
          </a:prstGeom>
        </p:spPr>
        <p:txBody>
          <a:bodyPr vert="horz" lIns="0" tIns="0" rIns="0" bIns="0" rtlCol="0" anchor="b">
            <a:noAutofit/>
          </a:bodyPr>
          <a:lstStyle>
            <a:lvl1pPr marL="0" indent="0" algn="l" defTabSz="914377" rtl="0" eaLnBrk="1" latinLnBrk="0" hangingPunct="1">
              <a:lnSpc>
                <a:spcPct val="90000"/>
              </a:lnSpc>
              <a:spcBef>
                <a:spcPts val="0"/>
              </a:spcBef>
              <a:buFont typeface="Arial" panose="020B0604020202020204" pitchFamily="34" charset="0"/>
              <a:buNone/>
              <a:defRPr sz="800" kern="1200">
                <a:solidFill>
                  <a:schemeClr val="bg2"/>
                </a:solidFill>
                <a:latin typeface="+mn-lt"/>
                <a:ea typeface="+mn-ea"/>
                <a:cs typeface="Arial" panose="020B0604020202020204" pitchFamily="34" charset="0"/>
              </a:defRPr>
            </a:lvl1pPr>
            <a:lvl2pPr marL="685783" indent="-228594" algn="l" defTabSz="914377" rtl="0" eaLnBrk="1" latinLnBrk="0" hangingPunct="1">
              <a:lnSpc>
                <a:spcPct val="90000"/>
              </a:lnSpc>
              <a:spcBef>
                <a:spcPts val="500"/>
              </a:spcBef>
              <a:buFont typeface="Calibri" panose="020F0502020204030204" pitchFamily="34" charset="0"/>
              <a:buChar char="‒"/>
              <a:defRPr sz="2000" kern="1200">
                <a:solidFill>
                  <a:schemeClr val="tx2">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Calibri" panose="020F0502020204030204" pitchFamily="34" charset="0"/>
              <a:buChar char="–"/>
              <a:defRPr sz="1800" kern="1200">
                <a:solidFill>
                  <a:schemeClr val="tx2">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2">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fontAlgn="base">
              <a:lnSpc>
                <a:spcPct val="100000"/>
              </a:lnSpc>
              <a:spcBef>
                <a:spcPct val="0"/>
              </a:spcBef>
              <a:spcAft>
                <a:spcPct val="0"/>
              </a:spcAft>
              <a:buFontTx/>
              <a:buNone/>
              <a:defRPr/>
            </a:pPr>
            <a:r>
              <a:rPr lang="en-GB" kern="0" dirty="0">
                <a:solidFill>
                  <a:schemeClr val="tx1"/>
                </a:solidFill>
                <a:latin typeface="Arial" charset="0"/>
                <a:cs typeface="+mn-cs"/>
              </a:rPr>
              <a:t>MMRM analysis, </a:t>
            </a:r>
            <a:r>
              <a:rPr lang="en-GB" kern="0" dirty="0" err="1">
                <a:solidFill>
                  <a:schemeClr val="tx1"/>
                </a:solidFill>
                <a:latin typeface="Arial" charset="0"/>
                <a:cs typeface="+mn-cs"/>
              </a:rPr>
              <a:t>mITT</a:t>
            </a:r>
            <a:r>
              <a:rPr lang="en-GB" kern="0" dirty="0">
                <a:solidFill>
                  <a:schemeClr val="tx1"/>
                </a:solidFill>
                <a:latin typeface="Arial" charset="0"/>
                <a:cs typeface="+mn-cs"/>
              </a:rPr>
              <a:t> on-treatment population. </a:t>
            </a:r>
            <a:r>
              <a:rPr lang="en-US" dirty="0">
                <a:solidFill>
                  <a:schemeClr val="tx1"/>
                </a:solidFill>
                <a:latin typeface="Arial" charset="0"/>
                <a:cs typeface="+mn-cs"/>
              </a:rPr>
              <a:t>Values reported are LSM </a:t>
            </a:r>
            <a:r>
              <a:rPr lang="en-US" kern="0" dirty="0">
                <a:solidFill>
                  <a:schemeClr val="tx1"/>
                </a:solidFill>
                <a:latin typeface="Arial" charset="0"/>
                <a:cs typeface="+mn-cs"/>
              </a:rPr>
              <a:t>(SE). </a:t>
            </a:r>
            <a:br>
              <a:rPr lang="en-US" kern="0" dirty="0">
                <a:solidFill>
                  <a:schemeClr val="tx1"/>
                </a:solidFill>
                <a:latin typeface="Arial" charset="0"/>
                <a:cs typeface="+mn-cs"/>
              </a:rPr>
            </a:br>
            <a:r>
              <a:rPr lang="en-GB" dirty="0">
                <a:solidFill>
                  <a:schemeClr val="tx1"/>
                </a:solidFill>
                <a:latin typeface="Arial" charset="0"/>
                <a:cs typeface="+mn-cs"/>
              </a:rPr>
              <a:t>*</a:t>
            </a:r>
            <a:r>
              <a:rPr lang="en-GB" i="1" dirty="0">
                <a:solidFill>
                  <a:schemeClr val="tx1"/>
                </a:solidFill>
                <a:latin typeface="Arial" charset="0"/>
                <a:cs typeface="+mn-cs"/>
              </a:rPr>
              <a:t>P</a:t>
            </a:r>
            <a:r>
              <a:rPr lang="en-GB" dirty="0">
                <a:solidFill>
                  <a:schemeClr val="tx1"/>
                </a:solidFill>
                <a:latin typeface="Arial" charset="0"/>
                <a:cs typeface="+mn-cs"/>
              </a:rPr>
              <a:t>&lt;.05 vs PL; </a:t>
            </a:r>
            <a:r>
              <a:rPr lang="en-GB" baseline="30000" dirty="0">
                <a:solidFill>
                  <a:schemeClr val="tx1"/>
                </a:solidFill>
                <a:latin typeface="Arial" charset="0"/>
                <a:cs typeface="+mn-cs"/>
              </a:rPr>
              <a:t>†</a:t>
            </a:r>
            <a:r>
              <a:rPr lang="en-US" i="1" dirty="0">
                <a:solidFill>
                  <a:schemeClr val="tx1"/>
                </a:solidFill>
                <a:latin typeface="Arial" charset="0"/>
                <a:cs typeface="Arial"/>
              </a:rPr>
              <a:t>P</a:t>
            </a:r>
            <a:r>
              <a:rPr lang="en-US" dirty="0">
                <a:solidFill>
                  <a:schemeClr val="tx1"/>
                </a:solidFill>
                <a:latin typeface="Arial" charset="0"/>
                <a:cs typeface="Arial"/>
              </a:rPr>
              <a:t>&lt;.05 vs DU 1.5 mg.</a:t>
            </a:r>
          </a:p>
          <a:p>
            <a:pPr defTabSz="914400" fontAlgn="base">
              <a:lnSpc>
                <a:spcPct val="100000"/>
              </a:lnSpc>
              <a:spcBef>
                <a:spcPct val="0"/>
              </a:spcBef>
              <a:spcAft>
                <a:spcPct val="0"/>
              </a:spcAft>
              <a:buFontTx/>
              <a:buNone/>
              <a:defRPr/>
            </a:pPr>
            <a:r>
              <a:rPr lang="en-GB" dirty="0">
                <a:solidFill>
                  <a:schemeClr val="tx1"/>
                </a:solidFill>
                <a:latin typeface="Arial" charset="0"/>
                <a:cs typeface="+mn-cs"/>
              </a:rPr>
              <a:t>DU = dulaglutide; HbA1c = glycated </a:t>
            </a:r>
            <a:r>
              <a:rPr lang="en-GB" dirty="0" err="1">
                <a:solidFill>
                  <a:schemeClr val="tx1"/>
                </a:solidFill>
                <a:latin typeface="Arial" charset="0"/>
                <a:cs typeface="+mn-cs"/>
              </a:rPr>
              <a:t>hemoglobin</a:t>
            </a:r>
            <a:r>
              <a:rPr lang="en-GB" dirty="0">
                <a:solidFill>
                  <a:schemeClr val="tx1"/>
                </a:solidFill>
                <a:latin typeface="Arial" charset="0"/>
                <a:cs typeface="+mn-cs"/>
              </a:rPr>
              <a:t>; </a:t>
            </a:r>
            <a:r>
              <a:rPr lang="en-GB" dirty="0">
                <a:solidFill>
                  <a:schemeClr val="tx1"/>
                </a:solidFill>
                <a:latin typeface="Arial"/>
                <a:cs typeface="Arial"/>
              </a:rPr>
              <a:t>LSM = least-squares mean; </a:t>
            </a:r>
            <a:r>
              <a:rPr lang="en-GB" dirty="0" err="1">
                <a:solidFill>
                  <a:schemeClr val="tx1"/>
                </a:solidFill>
                <a:latin typeface="Arial"/>
                <a:cs typeface="Arial"/>
              </a:rPr>
              <a:t>mITT</a:t>
            </a:r>
            <a:r>
              <a:rPr lang="en-GB" dirty="0">
                <a:solidFill>
                  <a:schemeClr val="tx1"/>
                </a:solidFill>
                <a:latin typeface="Arial"/>
                <a:cs typeface="Arial"/>
              </a:rPr>
              <a:t> = modified intention-to-treat; MMRM = mixed model repeated measures; </a:t>
            </a:r>
            <a:r>
              <a:rPr lang="en-GB" dirty="0">
                <a:solidFill>
                  <a:schemeClr val="tx1"/>
                </a:solidFill>
                <a:latin typeface="Arial" charset="0"/>
                <a:cs typeface="+mn-cs"/>
              </a:rPr>
              <a:t>PL = placebo; TZP = </a:t>
            </a:r>
            <a:r>
              <a:rPr lang="en-GB" dirty="0" err="1">
                <a:solidFill>
                  <a:schemeClr val="tx1"/>
                </a:solidFill>
                <a:latin typeface="Arial" charset="0"/>
                <a:cs typeface="+mn-cs"/>
              </a:rPr>
              <a:t>tirzepatide</a:t>
            </a:r>
            <a:r>
              <a:rPr lang="en-GB" dirty="0">
                <a:solidFill>
                  <a:schemeClr val="tx1"/>
                </a:solidFill>
                <a:latin typeface="Arial" charset="0"/>
                <a:cs typeface="+mn-cs"/>
              </a:rPr>
              <a:t>.</a:t>
            </a:r>
            <a:br>
              <a:rPr lang="en-GB" dirty="0">
                <a:solidFill>
                  <a:schemeClr val="tx1"/>
                </a:solidFill>
                <a:latin typeface="Arial" charset="0"/>
                <a:cs typeface="+mn-cs"/>
              </a:rPr>
            </a:br>
            <a:r>
              <a:rPr lang="en-GB" dirty="0">
                <a:solidFill>
                  <a:schemeClr val="tx1"/>
                </a:solidFill>
                <a:latin typeface="Arial" charset="0"/>
                <a:cs typeface="+mn-cs"/>
              </a:rPr>
              <a:t>Frias JP, et al. </a:t>
            </a:r>
            <a:r>
              <a:rPr lang="en-GB" i="1" dirty="0">
                <a:solidFill>
                  <a:schemeClr val="tx1"/>
                </a:solidFill>
                <a:latin typeface="Arial" charset="0"/>
                <a:cs typeface="+mn-cs"/>
              </a:rPr>
              <a:t>Lancet. </a:t>
            </a:r>
            <a:r>
              <a:rPr lang="en-GB" dirty="0">
                <a:solidFill>
                  <a:schemeClr val="tx1"/>
                </a:solidFill>
                <a:latin typeface="Arial" charset="0"/>
                <a:cs typeface="+mn-cs"/>
              </a:rPr>
              <a:t>2018;392(10160):2180-2193.</a:t>
            </a:r>
          </a:p>
        </p:txBody>
      </p:sp>
    </p:spTree>
    <p:extLst>
      <p:ext uri="{BB962C8B-B14F-4D97-AF65-F5344CB8AC3E}">
        <p14:creationId xmlns:p14="http://schemas.microsoft.com/office/powerpoint/2010/main" val="1501642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2D4485-1BD5-3621-3E11-82F6E9D9B829}"/>
              </a:ext>
            </a:extLst>
          </p:cNvPr>
          <p:cNvPicPr>
            <a:picLocks noChangeAspect="1"/>
          </p:cNvPicPr>
          <p:nvPr/>
        </p:nvPicPr>
        <p:blipFill rotWithShape="1">
          <a:blip r:embed="rId2"/>
          <a:srcRect b="8242"/>
          <a:stretch/>
        </p:blipFill>
        <p:spPr>
          <a:xfrm>
            <a:off x="0" y="-1"/>
            <a:ext cx="12192000" cy="6876547"/>
          </a:xfrm>
          <a:prstGeom prst="rect">
            <a:avLst/>
          </a:prstGeom>
        </p:spPr>
      </p:pic>
    </p:spTree>
    <p:extLst>
      <p:ext uri="{BB962C8B-B14F-4D97-AF65-F5344CB8AC3E}">
        <p14:creationId xmlns:p14="http://schemas.microsoft.com/office/powerpoint/2010/main" val="147829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E8A7079-1635-A62B-1BD5-BB25D4F34B8D}"/>
              </a:ext>
            </a:extLst>
          </p:cNvPr>
          <p:cNvPicPr>
            <a:picLocks noChangeAspect="1"/>
          </p:cNvPicPr>
          <p:nvPr/>
        </p:nvPicPr>
        <p:blipFill rotWithShape="1">
          <a:blip r:embed="rId2"/>
          <a:srcRect l="13699" t="23129" r="15280" b="8707"/>
          <a:stretch/>
        </p:blipFill>
        <p:spPr>
          <a:xfrm>
            <a:off x="1688841" y="933061"/>
            <a:ext cx="8658808" cy="4674637"/>
          </a:xfrm>
          <a:prstGeom prst="rect">
            <a:avLst/>
          </a:prstGeom>
          <a:ln>
            <a:solidFill>
              <a:schemeClr val="tx1"/>
            </a:solidFill>
          </a:ln>
        </p:spPr>
      </p:pic>
      <p:pic>
        <p:nvPicPr>
          <p:cNvPr id="5" name="Immagine 4">
            <a:extLst>
              <a:ext uri="{FF2B5EF4-FFF2-40B4-BE49-F238E27FC236}">
                <a16:creationId xmlns:a16="http://schemas.microsoft.com/office/drawing/2014/main" id="{CE6054B0-845D-F11A-E9F9-AD76FFA2B504}"/>
              </a:ext>
            </a:extLst>
          </p:cNvPr>
          <p:cNvPicPr>
            <a:picLocks noChangeAspect="1"/>
          </p:cNvPicPr>
          <p:nvPr/>
        </p:nvPicPr>
        <p:blipFill rotWithShape="1">
          <a:blip r:embed="rId3"/>
          <a:srcRect l="12474" t="76871" r="50000" b="8707"/>
          <a:stretch/>
        </p:blipFill>
        <p:spPr>
          <a:xfrm>
            <a:off x="1659834" y="5430416"/>
            <a:ext cx="4575110" cy="989045"/>
          </a:xfrm>
          <a:prstGeom prst="rect">
            <a:avLst/>
          </a:prstGeom>
        </p:spPr>
      </p:pic>
      <p:sp>
        <p:nvSpPr>
          <p:cNvPr id="2" name="CasellaDiTesto 1">
            <a:extLst>
              <a:ext uri="{FF2B5EF4-FFF2-40B4-BE49-F238E27FC236}">
                <a16:creationId xmlns:a16="http://schemas.microsoft.com/office/drawing/2014/main" id="{72236AAB-1B78-35FC-56E1-4A25499A1D70}"/>
              </a:ext>
            </a:extLst>
          </p:cNvPr>
          <p:cNvSpPr txBox="1"/>
          <p:nvPr/>
        </p:nvSpPr>
        <p:spPr>
          <a:xfrm>
            <a:off x="1659834" y="149090"/>
            <a:ext cx="7374835" cy="769441"/>
          </a:xfrm>
          <a:prstGeom prst="rect">
            <a:avLst/>
          </a:prstGeom>
          <a:noFill/>
          <a:ln>
            <a:solidFill>
              <a:schemeClr val="tx1"/>
            </a:solidFill>
          </a:ln>
        </p:spPr>
        <p:txBody>
          <a:bodyPr wrap="square" rtlCol="0">
            <a:spAutoFit/>
          </a:bodyPr>
          <a:lstStyle/>
          <a:p>
            <a:r>
              <a:rPr lang="it-IT" sz="4400" dirty="0"/>
              <a:t>ICODEC: insulina settimanale</a:t>
            </a:r>
          </a:p>
        </p:txBody>
      </p:sp>
    </p:spTree>
    <p:extLst>
      <p:ext uri="{BB962C8B-B14F-4D97-AF65-F5344CB8AC3E}">
        <p14:creationId xmlns:p14="http://schemas.microsoft.com/office/powerpoint/2010/main" val="115974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A35365-2680-609A-7FCF-0DEB25C3063B}"/>
              </a:ext>
            </a:extLst>
          </p:cNvPr>
          <p:cNvPicPr>
            <a:picLocks noChangeAspect="1"/>
          </p:cNvPicPr>
          <p:nvPr/>
        </p:nvPicPr>
        <p:blipFill rotWithShape="1">
          <a:blip r:embed="rId2"/>
          <a:srcRect l="13623" t="22127" r="14898" b="20709"/>
          <a:stretch/>
        </p:blipFill>
        <p:spPr>
          <a:xfrm>
            <a:off x="1660849" y="1544466"/>
            <a:ext cx="8714792" cy="3760237"/>
          </a:xfrm>
          <a:prstGeom prst="rect">
            <a:avLst/>
          </a:prstGeom>
          <a:ln>
            <a:solidFill>
              <a:schemeClr val="tx1"/>
            </a:solidFill>
          </a:ln>
        </p:spPr>
      </p:pic>
      <p:pic>
        <p:nvPicPr>
          <p:cNvPr id="6" name="Immagine 5">
            <a:extLst>
              <a:ext uri="{FF2B5EF4-FFF2-40B4-BE49-F238E27FC236}">
                <a16:creationId xmlns:a16="http://schemas.microsoft.com/office/drawing/2014/main" id="{F7D7506A-8685-3BD6-FB46-22F345DCC9FF}"/>
              </a:ext>
            </a:extLst>
          </p:cNvPr>
          <p:cNvPicPr>
            <a:picLocks noChangeAspect="1"/>
          </p:cNvPicPr>
          <p:nvPr/>
        </p:nvPicPr>
        <p:blipFill rotWithShape="1">
          <a:blip r:embed="rId3"/>
          <a:srcRect l="12474" t="76871" r="50000" b="8707"/>
          <a:stretch/>
        </p:blipFill>
        <p:spPr>
          <a:xfrm>
            <a:off x="1520890" y="5271796"/>
            <a:ext cx="4575110" cy="989045"/>
          </a:xfrm>
          <a:prstGeom prst="rect">
            <a:avLst/>
          </a:prstGeom>
        </p:spPr>
      </p:pic>
      <p:sp>
        <p:nvSpPr>
          <p:cNvPr id="2" name="CasellaDiTesto 1">
            <a:extLst>
              <a:ext uri="{FF2B5EF4-FFF2-40B4-BE49-F238E27FC236}">
                <a16:creationId xmlns:a16="http://schemas.microsoft.com/office/drawing/2014/main" id="{452E6502-6FBD-F6FA-897A-FF788D2481A2}"/>
              </a:ext>
            </a:extLst>
          </p:cNvPr>
          <p:cNvSpPr txBox="1"/>
          <p:nvPr/>
        </p:nvSpPr>
        <p:spPr>
          <a:xfrm>
            <a:off x="1659835" y="526775"/>
            <a:ext cx="2872408" cy="769441"/>
          </a:xfrm>
          <a:prstGeom prst="rect">
            <a:avLst/>
          </a:prstGeom>
          <a:noFill/>
          <a:ln>
            <a:solidFill>
              <a:schemeClr val="tx1"/>
            </a:solidFill>
          </a:ln>
        </p:spPr>
        <p:txBody>
          <a:bodyPr wrap="square" rtlCol="0">
            <a:spAutoFit/>
          </a:bodyPr>
          <a:lstStyle/>
          <a:p>
            <a:r>
              <a:rPr lang="it-IT" sz="4400" dirty="0"/>
              <a:t>ICODEC</a:t>
            </a:r>
          </a:p>
        </p:txBody>
      </p:sp>
    </p:spTree>
    <p:extLst>
      <p:ext uri="{BB962C8B-B14F-4D97-AF65-F5344CB8AC3E}">
        <p14:creationId xmlns:p14="http://schemas.microsoft.com/office/powerpoint/2010/main" val="1111647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5BC1EA70-3D2C-43CF-8699-41BE102CDF52}"/>
              </a:ext>
            </a:extLst>
          </p:cNvPr>
          <p:cNvPicPr>
            <a:picLocks noChangeAspect="1"/>
          </p:cNvPicPr>
          <p:nvPr/>
        </p:nvPicPr>
        <p:blipFill>
          <a:blip r:embed="rId2"/>
          <a:stretch>
            <a:fillRect/>
          </a:stretch>
        </p:blipFill>
        <p:spPr>
          <a:xfrm>
            <a:off x="574831" y="1523835"/>
            <a:ext cx="11042337" cy="3810330"/>
          </a:xfrm>
          <a:prstGeom prst="rect">
            <a:avLst/>
          </a:prstGeom>
        </p:spPr>
      </p:pic>
      <p:pic>
        <p:nvPicPr>
          <p:cNvPr id="10" name="Immagine 9">
            <a:extLst>
              <a:ext uri="{FF2B5EF4-FFF2-40B4-BE49-F238E27FC236}">
                <a16:creationId xmlns:a16="http://schemas.microsoft.com/office/drawing/2014/main" id="{D0D6DC76-83EB-1BCC-C531-0AEAFCDE1636}"/>
              </a:ext>
            </a:extLst>
          </p:cNvPr>
          <p:cNvPicPr>
            <a:picLocks noChangeAspect="1"/>
          </p:cNvPicPr>
          <p:nvPr/>
        </p:nvPicPr>
        <p:blipFill rotWithShape="1">
          <a:blip r:embed="rId3"/>
          <a:srcRect l="12474" t="76871" r="50000" b="8707"/>
          <a:stretch/>
        </p:blipFill>
        <p:spPr>
          <a:xfrm>
            <a:off x="1520890" y="5271796"/>
            <a:ext cx="4575110" cy="989045"/>
          </a:xfrm>
          <a:prstGeom prst="rect">
            <a:avLst/>
          </a:prstGeom>
        </p:spPr>
      </p:pic>
      <p:sp>
        <p:nvSpPr>
          <p:cNvPr id="2" name="CasellaDiTesto 1">
            <a:extLst>
              <a:ext uri="{FF2B5EF4-FFF2-40B4-BE49-F238E27FC236}">
                <a16:creationId xmlns:a16="http://schemas.microsoft.com/office/drawing/2014/main" id="{8C405BA0-2B09-B7A1-BD98-FD9698FCADC3}"/>
              </a:ext>
            </a:extLst>
          </p:cNvPr>
          <p:cNvSpPr txBox="1"/>
          <p:nvPr/>
        </p:nvSpPr>
        <p:spPr>
          <a:xfrm>
            <a:off x="1659835" y="576470"/>
            <a:ext cx="2872408" cy="769441"/>
          </a:xfrm>
          <a:prstGeom prst="rect">
            <a:avLst/>
          </a:prstGeom>
          <a:noFill/>
          <a:ln>
            <a:solidFill>
              <a:schemeClr val="tx1"/>
            </a:solidFill>
          </a:ln>
        </p:spPr>
        <p:txBody>
          <a:bodyPr wrap="square" rtlCol="0">
            <a:spAutoFit/>
          </a:bodyPr>
          <a:lstStyle/>
          <a:p>
            <a:r>
              <a:rPr lang="it-IT" sz="4400" dirty="0"/>
              <a:t>ICODEC</a:t>
            </a:r>
          </a:p>
        </p:txBody>
      </p:sp>
      <p:sp>
        <p:nvSpPr>
          <p:cNvPr id="3" name="Freccia a destra 2">
            <a:extLst>
              <a:ext uri="{FF2B5EF4-FFF2-40B4-BE49-F238E27FC236}">
                <a16:creationId xmlns:a16="http://schemas.microsoft.com/office/drawing/2014/main" id="{E74A40BE-4C2E-8EF7-9C09-E8BE88B56DBD}"/>
              </a:ext>
            </a:extLst>
          </p:cNvPr>
          <p:cNvSpPr/>
          <p:nvPr/>
        </p:nvSpPr>
        <p:spPr>
          <a:xfrm rot="10800000">
            <a:off x="10992677" y="3766930"/>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7D00EA88-581D-3E39-9195-1808B47FE524}"/>
              </a:ext>
            </a:extLst>
          </p:cNvPr>
          <p:cNvSpPr/>
          <p:nvPr/>
        </p:nvSpPr>
        <p:spPr>
          <a:xfrm>
            <a:off x="-49697" y="4439424"/>
            <a:ext cx="723918" cy="484632"/>
          </a:xfrm>
          <a:prstGeom prst="rightArrow">
            <a:avLst>
              <a:gd name="adj1" fmla="val 5410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Tree>
    <p:extLst>
      <p:ext uri="{BB962C8B-B14F-4D97-AF65-F5344CB8AC3E}">
        <p14:creationId xmlns:p14="http://schemas.microsoft.com/office/powerpoint/2010/main" val="278908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sellaDiTesto 6">
            <a:extLst>
              <a:ext uri="{FF2B5EF4-FFF2-40B4-BE49-F238E27FC236}">
                <a16:creationId xmlns:a16="http://schemas.microsoft.com/office/drawing/2014/main" id="{76B1235A-0487-2D7F-E3B3-D5C3D761FB83}"/>
              </a:ext>
            </a:extLst>
          </p:cNvPr>
          <p:cNvSpPr txBox="1">
            <a:spLocks noChangeArrowheads="1"/>
          </p:cNvSpPr>
          <p:nvPr/>
        </p:nvSpPr>
        <p:spPr bwMode="auto">
          <a:xfrm>
            <a:off x="2144713" y="333375"/>
            <a:ext cx="80025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4000" b="1"/>
              <a:t>SISTEMI CGM</a:t>
            </a:r>
            <a:endParaRPr lang="it-IT" altLang="it-IT" sz="4000" b="1"/>
          </a:p>
        </p:txBody>
      </p:sp>
      <p:pic>
        <p:nvPicPr>
          <p:cNvPr id="18435" name="Immagine 12">
            <a:extLst>
              <a:ext uri="{FF2B5EF4-FFF2-40B4-BE49-F238E27FC236}">
                <a16:creationId xmlns:a16="http://schemas.microsoft.com/office/drawing/2014/main" id="{820B9998-E8BB-757A-44D5-06BF9F076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2393950"/>
            <a:ext cx="2427287"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asellaDiTesto 20">
            <a:extLst>
              <a:ext uri="{FF2B5EF4-FFF2-40B4-BE49-F238E27FC236}">
                <a16:creationId xmlns:a16="http://schemas.microsoft.com/office/drawing/2014/main" id="{47D06B5A-D1AA-D1B7-F118-BE5BF03EC05A}"/>
              </a:ext>
            </a:extLst>
          </p:cNvPr>
          <p:cNvSpPr txBox="1">
            <a:spLocks noChangeArrowheads="1"/>
          </p:cNvSpPr>
          <p:nvPr/>
        </p:nvSpPr>
        <p:spPr bwMode="auto">
          <a:xfrm>
            <a:off x="407988" y="2987675"/>
            <a:ext cx="2200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2800" b="1">
                <a:solidFill>
                  <a:srgbClr val="0070C0"/>
                </a:solidFill>
              </a:rPr>
              <a:t>Real-time CGM (rtCGM)</a:t>
            </a:r>
            <a:endParaRPr lang="it-IT" altLang="it-IT" sz="2800" b="1">
              <a:solidFill>
                <a:srgbClr val="0070C0"/>
              </a:solidFill>
            </a:endParaRPr>
          </a:p>
        </p:txBody>
      </p:sp>
      <p:sp>
        <p:nvSpPr>
          <p:cNvPr id="18437" name="CasellaDiTesto 23">
            <a:extLst>
              <a:ext uri="{FF2B5EF4-FFF2-40B4-BE49-F238E27FC236}">
                <a16:creationId xmlns:a16="http://schemas.microsoft.com/office/drawing/2014/main" id="{843F7226-D66E-F05F-187B-17F4632EC87E}"/>
              </a:ext>
            </a:extLst>
          </p:cNvPr>
          <p:cNvSpPr txBox="1">
            <a:spLocks noChangeArrowheads="1"/>
          </p:cNvSpPr>
          <p:nvPr/>
        </p:nvSpPr>
        <p:spPr bwMode="auto">
          <a:xfrm>
            <a:off x="9239250" y="3141663"/>
            <a:ext cx="2689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sz="2800" b="1" dirty="0" err="1">
                <a:solidFill>
                  <a:srgbClr val="0070C0"/>
                </a:solidFill>
              </a:rPr>
              <a:t>Intermittente</a:t>
            </a:r>
            <a:r>
              <a:rPr lang="en-US" altLang="it-IT" sz="2800" b="1" dirty="0">
                <a:solidFill>
                  <a:srgbClr val="0070C0"/>
                </a:solidFill>
              </a:rPr>
              <a:t> o flash (</a:t>
            </a:r>
            <a:r>
              <a:rPr lang="en-US" altLang="it-IT" sz="2800" b="1" dirty="0" err="1">
                <a:solidFill>
                  <a:srgbClr val="0070C0"/>
                </a:solidFill>
              </a:rPr>
              <a:t>isCGM</a:t>
            </a:r>
            <a:r>
              <a:rPr lang="en-US" altLang="it-IT" sz="2800" b="1" dirty="0">
                <a:solidFill>
                  <a:srgbClr val="0070C0"/>
                </a:solidFill>
              </a:rPr>
              <a:t>)</a:t>
            </a:r>
            <a:endParaRPr lang="it-IT" altLang="it-IT" sz="2800" b="1" dirty="0">
              <a:solidFill>
                <a:srgbClr val="0070C0"/>
              </a:solidFill>
            </a:endParaRPr>
          </a:p>
        </p:txBody>
      </p:sp>
      <p:pic>
        <p:nvPicPr>
          <p:cNvPr id="18438" name="Immagine 28">
            <a:extLst>
              <a:ext uri="{FF2B5EF4-FFF2-40B4-BE49-F238E27FC236}">
                <a16:creationId xmlns:a16="http://schemas.microsoft.com/office/drawing/2014/main" id="{34BEF518-D460-9812-E4CC-0260386BC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133600"/>
            <a:ext cx="2179638" cy="3475038"/>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99D9A7CC-2C63-E9BE-04DA-482A9924A550}"/>
              </a:ext>
            </a:extLst>
          </p:cNvPr>
          <p:cNvSpPr>
            <a:spLocks noGrp="1"/>
          </p:cNvSpPr>
          <p:nvPr>
            <p:ph type="title"/>
          </p:nvPr>
        </p:nvSpPr>
        <p:spPr/>
        <p:txBody>
          <a:bodyPr>
            <a:normAutofit fontScale="90000"/>
          </a:bodyPr>
          <a:lstStyle/>
          <a:p>
            <a:r>
              <a:rPr lang="it-IT" altLang="en-US" b="1" dirty="0" err="1"/>
              <a:t>rtCGM</a:t>
            </a:r>
            <a:r>
              <a:rPr lang="it-IT" altLang="en-US" b="1" dirty="0"/>
              <a:t> e FGM si differenziano principalmente per l’interazione con il paziente portatore del sistema</a:t>
            </a:r>
          </a:p>
        </p:txBody>
      </p:sp>
      <p:pic>
        <p:nvPicPr>
          <p:cNvPr id="22531" name="Picture 2">
            <a:extLst>
              <a:ext uri="{FF2B5EF4-FFF2-40B4-BE49-F238E27FC236}">
                <a16:creationId xmlns:a16="http://schemas.microsoft.com/office/drawing/2014/main" id="{840D2F99-AADC-7D9B-12CF-2163B7FF7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49" t="26678" r="34476" b="19217"/>
          <a:stretch>
            <a:fillRect/>
          </a:stretch>
        </p:blipFill>
        <p:spPr bwMode="auto">
          <a:xfrm>
            <a:off x="7215188" y="2311400"/>
            <a:ext cx="3633787" cy="320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5">
            <a:extLst>
              <a:ext uri="{FF2B5EF4-FFF2-40B4-BE49-F238E27FC236}">
                <a16:creationId xmlns:a16="http://schemas.microsoft.com/office/drawing/2014/main" id="{4F4E5EFD-CA1A-B618-5193-E32ACB91A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02" t="31975" r="43243" b="39018"/>
          <a:stretch>
            <a:fillRect/>
          </a:stretch>
        </p:blipFill>
        <p:spPr bwMode="auto">
          <a:xfrm>
            <a:off x="334963" y="2205038"/>
            <a:ext cx="514985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a:extLst>
              <a:ext uri="{FF2B5EF4-FFF2-40B4-BE49-F238E27FC236}">
                <a16:creationId xmlns:a16="http://schemas.microsoft.com/office/drawing/2014/main" id="{006606CE-39AA-F868-F94A-4E128E5FB37B}"/>
              </a:ext>
            </a:extLst>
          </p:cNvPr>
          <p:cNvSpPr/>
          <p:nvPr/>
        </p:nvSpPr>
        <p:spPr>
          <a:xfrm>
            <a:off x="7288213" y="4508500"/>
            <a:ext cx="1184275" cy="4524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5" name="Rettangolo 14">
            <a:extLst>
              <a:ext uri="{FF2B5EF4-FFF2-40B4-BE49-F238E27FC236}">
                <a16:creationId xmlns:a16="http://schemas.microsoft.com/office/drawing/2014/main" id="{718F7B12-9DCB-8AA2-4DD2-B0524C28835C}"/>
              </a:ext>
            </a:extLst>
          </p:cNvPr>
          <p:cNvSpPr/>
          <p:nvPr/>
        </p:nvSpPr>
        <p:spPr>
          <a:xfrm>
            <a:off x="9088438" y="4941888"/>
            <a:ext cx="1184275" cy="450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6" name="Rettangolo 15">
            <a:extLst>
              <a:ext uri="{FF2B5EF4-FFF2-40B4-BE49-F238E27FC236}">
                <a16:creationId xmlns:a16="http://schemas.microsoft.com/office/drawing/2014/main" id="{1ECCF4A7-593B-BD51-DF9E-EA0596A53129}"/>
              </a:ext>
            </a:extLst>
          </p:cNvPr>
          <p:cNvSpPr/>
          <p:nvPr/>
        </p:nvSpPr>
        <p:spPr>
          <a:xfrm>
            <a:off x="2909888" y="4813300"/>
            <a:ext cx="792162" cy="37941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2" name="Rettangolo 11">
            <a:extLst>
              <a:ext uri="{FF2B5EF4-FFF2-40B4-BE49-F238E27FC236}">
                <a16:creationId xmlns:a16="http://schemas.microsoft.com/office/drawing/2014/main" id="{64E8F739-C863-30B5-369C-5BD59D851194}"/>
              </a:ext>
            </a:extLst>
          </p:cNvPr>
          <p:cNvSpPr/>
          <p:nvPr/>
        </p:nvSpPr>
        <p:spPr>
          <a:xfrm>
            <a:off x="334963" y="2349500"/>
            <a:ext cx="803275" cy="1223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8" name="Rettangolo 17">
            <a:extLst>
              <a:ext uri="{FF2B5EF4-FFF2-40B4-BE49-F238E27FC236}">
                <a16:creationId xmlns:a16="http://schemas.microsoft.com/office/drawing/2014/main" id="{7AAA2A38-0AE6-AC83-13A0-3C27D378FCBA}"/>
              </a:ext>
            </a:extLst>
          </p:cNvPr>
          <p:cNvSpPr/>
          <p:nvPr/>
        </p:nvSpPr>
        <p:spPr>
          <a:xfrm>
            <a:off x="1774825" y="4602163"/>
            <a:ext cx="1135063" cy="3794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9" name="Rettangolo 18">
            <a:extLst>
              <a:ext uri="{FF2B5EF4-FFF2-40B4-BE49-F238E27FC236}">
                <a16:creationId xmlns:a16="http://schemas.microsoft.com/office/drawing/2014/main" id="{E3054A6D-4FE0-5A22-DCCD-D9CA3FD099F6}"/>
              </a:ext>
            </a:extLst>
          </p:cNvPr>
          <p:cNvSpPr/>
          <p:nvPr/>
        </p:nvSpPr>
        <p:spPr>
          <a:xfrm>
            <a:off x="4151313" y="2806700"/>
            <a:ext cx="1135062" cy="37941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pic>
        <p:nvPicPr>
          <p:cNvPr id="22539" name="Picture 4" descr="Centro diabetologico, effettuate 4 inserzioni di sensori sottocutanei  Eversense per il monitoraggio in continuo del glucosio">
            <a:extLst>
              <a:ext uri="{FF2B5EF4-FFF2-40B4-BE49-F238E27FC236}">
                <a16:creationId xmlns:a16="http://schemas.microsoft.com/office/drawing/2014/main" id="{87244B6E-3D30-88BE-B86F-2FCDDA348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2888" y="4868863"/>
            <a:ext cx="2043112" cy="151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24" name="Picture 2">
            <a:extLst>
              <a:ext uri="{FF2B5EF4-FFF2-40B4-BE49-F238E27FC236}">
                <a16:creationId xmlns:a16="http://schemas.microsoft.com/office/drawing/2014/main" id="{E1084CC2-5A3E-6527-1EC4-2893398B38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001" t="31601" r="46384" b="48999"/>
          <a:stretch>
            <a:fillRect/>
          </a:stretch>
        </p:blipFill>
        <p:spPr bwMode="auto">
          <a:xfrm>
            <a:off x="8112125" y="2174875"/>
            <a:ext cx="2185988"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41" name="CasellaDiTesto 16">
            <a:extLst>
              <a:ext uri="{FF2B5EF4-FFF2-40B4-BE49-F238E27FC236}">
                <a16:creationId xmlns:a16="http://schemas.microsoft.com/office/drawing/2014/main" id="{39C2332A-16B8-BE0C-CB53-8413FD1FD1A4}"/>
              </a:ext>
            </a:extLst>
          </p:cNvPr>
          <p:cNvSpPr txBox="1">
            <a:spLocks noChangeArrowheads="1"/>
          </p:cNvSpPr>
          <p:nvPr/>
        </p:nvSpPr>
        <p:spPr bwMode="auto">
          <a:xfrm>
            <a:off x="7608888" y="5772150"/>
            <a:ext cx="3314700" cy="923925"/>
          </a:xfrm>
          <a:prstGeom prst="rect">
            <a:avLst/>
          </a:prstGeom>
          <a:noFill/>
          <a:ln w="9525">
            <a:solidFill>
              <a:srgbClr val="004F9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en-US" b="1">
                <a:solidFill>
                  <a:srgbClr val="000000"/>
                </a:solidFill>
                <a:latin typeface="Century Gothic" panose="020B0502020202020204" pitchFamily="34" charset="0"/>
              </a:rPr>
              <a:t>Richiede la scansione da parte del paziente per fornire le informazioni</a:t>
            </a:r>
          </a:p>
        </p:txBody>
      </p:sp>
      <p:pic>
        <p:nvPicPr>
          <p:cNvPr id="13326" name="Picture 5">
            <a:extLst>
              <a:ext uri="{FF2B5EF4-FFF2-40B4-BE49-F238E27FC236}">
                <a16:creationId xmlns:a16="http://schemas.microsoft.com/office/drawing/2014/main" id="{9AFD4722-AE6A-F1AB-84A2-D2421AC0E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410" t="39133" r="21223" b="18890"/>
          <a:stretch>
            <a:fillRect/>
          </a:stretch>
        </p:blipFill>
        <p:spPr bwMode="auto">
          <a:xfrm>
            <a:off x="793750" y="2276475"/>
            <a:ext cx="4365625" cy="2376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543" name="CasellaDiTesto 21">
            <a:extLst>
              <a:ext uri="{FF2B5EF4-FFF2-40B4-BE49-F238E27FC236}">
                <a16:creationId xmlns:a16="http://schemas.microsoft.com/office/drawing/2014/main" id="{4026E363-D80D-331C-940C-306C3E7F912F}"/>
              </a:ext>
            </a:extLst>
          </p:cNvPr>
          <p:cNvSpPr txBox="1">
            <a:spLocks noChangeArrowheads="1"/>
          </p:cNvSpPr>
          <p:nvPr/>
        </p:nvSpPr>
        <p:spPr bwMode="auto">
          <a:xfrm>
            <a:off x="425450" y="5732463"/>
            <a:ext cx="3582988" cy="923925"/>
          </a:xfrm>
          <a:prstGeom prst="rect">
            <a:avLst/>
          </a:prstGeom>
          <a:noFill/>
          <a:ln w="9525">
            <a:solidFill>
              <a:srgbClr val="004F9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en-US" b="1">
                <a:solidFill>
                  <a:srgbClr val="000000"/>
                </a:solidFill>
                <a:latin typeface="Century Gothic" panose="020B0502020202020204" pitchFamily="34" charset="0"/>
              </a:rPr>
              <a:t>Invia passivamente le informazioni senza richiedere l’intervento del paziente</a:t>
            </a:r>
          </a:p>
        </p:txBody>
      </p:sp>
      <p:sp>
        <p:nvSpPr>
          <p:cNvPr id="22544" name="Segnaposto contenuto 2">
            <a:extLst>
              <a:ext uri="{FF2B5EF4-FFF2-40B4-BE49-F238E27FC236}">
                <a16:creationId xmlns:a16="http://schemas.microsoft.com/office/drawing/2014/main" id="{D2895260-2C39-286F-BDEF-572A258380E4}"/>
              </a:ext>
            </a:extLst>
          </p:cNvPr>
          <p:cNvSpPr>
            <a:spLocks noGrp="1"/>
          </p:cNvSpPr>
          <p:nvPr>
            <p:ph sz="half" idx="1"/>
          </p:nvPr>
        </p:nvSpPr>
        <p:spPr>
          <a:xfrm>
            <a:off x="7089775" y="1711325"/>
            <a:ext cx="4335463" cy="349250"/>
          </a:xfrm>
          <a:ln w="38100">
            <a:solidFill>
              <a:srgbClr val="FF0000"/>
            </a:solidFill>
            <a:miter lim="800000"/>
            <a:headEnd/>
            <a:tailEnd/>
          </a:ln>
        </p:spPr>
        <p:txBody>
          <a:bodyPr>
            <a:normAutofit fontScale="77500" lnSpcReduction="20000"/>
          </a:bodyPr>
          <a:lstStyle/>
          <a:p>
            <a:pPr marL="0" indent="0">
              <a:buFont typeface="Arial" panose="020B0604020202020204" pitchFamily="34" charset="0"/>
              <a:buNone/>
            </a:pPr>
            <a:r>
              <a:rPr lang="it-IT" altLang="en-US"/>
              <a:t>FGM </a:t>
            </a:r>
            <a:r>
              <a:rPr lang="it-IT" altLang="en-US" sz="1600" b="0"/>
              <a:t>(Flash Glucose Monitoring)</a:t>
            </a:r>
          </a:p>
        </p:txBody>
      </p:sp>
      <p:sp>
        <p:nvSpPr>
          <p:cNvPr id="22545" name="Segnaposto contenuto 2">
            <a:extLst>
              <a:ext uri="{FF2B5EF4-FFF2-40B4-BE49-F238E27FC236}">
                <a16:creationId xmlns:a16="http://schemas.microsoft.com/office/drawing/2014/main" id="{3618C1AC-F186-8707-0681-89BCBB8F5EB2}"/>
              </a:ext>
            </a:extLst>
          </p:cNvPr>
          <p:cNvSpPr txBox="1">
            <a:spLocks/>
          </p:cNvSpPr>
          <p:nvPr/>
        </p:nvSpPr>
        <p:spPr bwMode="auto">
          <a:xfrm>
            <a:off x="465138" y="1711325"/>
            <a:ext cx="5414962" cy="3492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a:spcBef>
                <a:spcPct val="20000"/>
              </a:spcBef>
              <a:buFont typeface="Arial" panose="020B0604020202020204" pitchFamily="34" charset="0"/>
              <a:buChar char="•"/>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417513" indent="-160338">
              <a:spcBef>
                <a:spcPct val="20000"/>
              </a:spcBef>
              <a:buFont typeface="Arial" panose="020B0604020202020204" pitchFamily="34" charset="0"/>
              <a:buChar char="–"/>
              <a:defRPr sz="16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642938" indent="-128588">
              <a:spcBef>
                <a:spcPct val="20000"/>
              </a:spcBef>
              <a:buFont typeface="Arial" panose="020B0604020202020204" pitchFamily="34" charset="0"/>
              <a:buChar char="•"/>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900113" indent="-128588">
              <a:spcBef>
                <a:spcPct val="20000"/>
              </a:spcBef>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157288" indent="-128588">
              <a:spcBef>
                <a:spcPct val="20000"/>
              </a:spcBef>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1614488" indent="-128588" eaLnBrk="0" fontAlgn="base" hangingPunct="0">
              <a:spcBef>
                <a:spcPct val="20000"/>
              </a:spcBef>
              <a:spcAft>
                <a:spcPct val="0"/>
              </a:spcAft>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071688" indent="-128588" eaLnBrk="0" fontAlgn="base" hangingPunct="0">
              <a:spcBef>
                <a:spcPct val="20000"/>
              </a:spcBef>
              <a:spcAft>
                <a:spcPct val="0"/>
              </a:spcAft>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2528888" indent="-128588" eaLnBrk="0" fontAlgn="base" hangingPunct="0">
              <a:spcBef>
                <a:spcPct val="20000"/>
              </a:spcBef>
              <a:spcAft>
                <a:spcPct val="0"/>
              </a:spcAft>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2986088" indent="-128588" eaLnBrk="0" fontAlgn="base" hangingPunct="0">
              <a:spcBef>
                <a:spcPct val="20000"/>
              </a:spcBef>
              <a:spcAft>
                <a:spcPct val="0"/>
              </a:spcAft>
              <a:buFont typeface="Arial" panose="020B0604020202020204" pitchFamily="34" charset="0"/>
              <a:buChar char="»"/>
              <a:defRPr sz="12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a:buFont typeface="Arial" panose="020B0604020202020204" pitchFamily="34" charset="0"/>
              <a:buNone/>
            </a:pPr>
            <a:r>
              <a:rPr lang="it-IT" altLang="en-US" sz="1800">
                <a:solidFill>
                  <a:srgbClr val="000000"/>
                </a:solidFill>
              </a:rPr>
              <a:t>Rt-CGM </a:t>
            </a:r>
            <a:r>
              <a:rPr lang="it-IT" altLang="en-US" sz="1600" b="0">
                <a:solidFill>
                  <a:srgbClr val="000000"/>
                </a:solidFill>
              </a:rPr>
              <a:t>(real time- Continuous Glucose Monitoring)</a:t>
            </a:r>
            <a:endParaRPr lang="it-IT" altLang="en-US" sz="3200" b="0">
              <a:solidFill>
                <a:srgbClr val="000000"/>
              </a:solidFill>
            </a:endParaRPr>
          </a:p>
        </p:txBody>
      </p:sp>
      <p:pic>
        <p:nvPicPr>
          <p:cNvPr id="2" name="Immagine 5">
            <a:extLst>
              <a:ext uri="{FF2B5EF4-FFF2-40B4-BE49-F238E27FC236}">
                <a16:creationId xmlns:a16="http://schemas.microsoft.com/office/drawing/2014/main" id="{46BE7B50-4195-D501-8DE5-2330C8702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9537" y="3281362"/>
            <a:ext cx="1485899" cy="21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326"/>
                                        </p:tgtEl>
                                        <p:attrNameLst>
                                          <p:attrName>style.visibility</p:attrName>
                                        </p:attrNameLst>
                                      </p:cBhvr>
                                      <p:to>
                                        <p:strVal val="visible"/>
                                      </p:to>
                                    </p:set>
                                    <p:anim calcmode="lin" valueType="num">
                                      <p:cBhvr additive="base">
                                        <p:cTn id="7" dur="500" fill="hold"/>
                                        <p:tgtEl>
                                          <p:spTgt spid="13326"/>
                                        </p:tgtEl>
                                        <p:attrNameLst>
                                          <p:attrName>ppt_x</p:attrName>
                                        </p:attrNameLst>
                                      </p:cBhvr>
                                      <p:tavLst>
                                        <p:tav tm="0">
                                          <p:val>
                                            <p:strVal val="#ppt_x"/>
                                          </p:val>
                                        </p:tav>
                                        <p:tav tm="100000">
                                          <p:val>
                                            <p:strVal val="#ppt_x"/>
                                          </p:val>
                                        </p:tav>
                                      </p:tavLst>
                                    </p:anim>
                                    <p:anim calcmode="lin" valueType="num">
                                      <p:cBhvr additive="base">
                                        <p:cTn id="8" dur="500" fill="hold"/>
                                        <p:tgtEl>
                                          <p:spTgt spid="133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24"/>
                                        </p:tgtEl>
                                        <p:attrNameLst>
                                          <p:attrName>style.visibility</p:attrName>
                                        </p:attrNameLst>
                                      </p:cBhvr>
                                      <p:to>
                                        <p:strVal val="visible"/>
                                      </p:to>
                                    </p:set>
                                    <p:anim calcmode="lin" valueType="num">
                                      <p:cBhvr additive="base">
                                        <p:cTn id="11" dur="500" fill="hold"/>
                                        <p:tgtEl>
                                          <p:spTgt spid="13324"/>
                                        </p:tgtEl>
                                        <p:attrNameLst>
                                          <p:attrName>ppt_x</p:attrName>
                                        </p:attrNameLst>
                                      </p:cBhvr>
                                      <p:tavLst>
                                        <p:tav tm="0">
                                          <p:val>
                                            <p:strVal val="#ppt_x"/>
                                          </p:val>
                                        </p:tav>
                                        <p:tav tm="100000">
                                          <p:val>
                                            <p:strVal val="#ppt_x"/>
                                          </p:val>
                                        </p:tav>
                                      </p:tavLst>
                                    </p:anim>
                                    <p:anim calcmode="lin" valueType="num">
                                      <p:cBhvr additive="base">
                                        <p:cTn id="12"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F48357A-49F8-37B8-29E7-8AA529E97F07}"/>
              </a:ext>
            </a:extLst>
          </p:cNvPr>
          <p:cNvSpPr txBox="1"/>
          <p:nvPr/>
        </p:nvSpPr>
        <p:spPr>
          <a:xfrm>
            <a:off x="2333211" y="4837186"/>
            <a:ext cx="6097656" cy="1754326"/>
          </a:xfrm>
          <a:prstGeom prst="rect">
            <a:avLst/>
          </a:prstGeom>
          <a:noFill/>
        </p:spPr>
        <p:txBody>
          <a:bodyPr wrap="square">
            <a:spAutoFit/>
          </a:bodyPr>
          <a:lstStyle/>
          <a:p>
            <a:pPr algn="l"/>
            <a:r>
              <a:rPr lang="it-IT" sz="1800" b="0" i="0" dirty="0">
                <a:solidFill>
                  <a:srgbClr val="242424"/>
                </a:solidFill>
                <a:effectLst/>
                <a:latin typeface="Calibri" panose="020F0502020204030204" pitchFamily="34" charset="0"/>
              </a:rPr>
              <a:t>NUOVI CRITERI</a:t>
            </a:r>
          </a:p>
          <a:p>
            <a:pPr algn="l">
              <a:buFont typeface="Arial" panose="020B0604020202020204" pitchFamily="34" charset="0"/>
              <a:buChar char="•"/>
            </a:pPr>
            <a:r>
              <a:rPr lang="it-IT" sz="1800" b="0" i="0" dirty="0">
                <a:solidFill>
                  <a:srgbClr val="242424"/>
                </a:solidFill>
                <a:effectLst/>
                <a:latin typeface="Calibri" panose="020F0502020204030204" pitchFamily="34" charset="0"/>
              </a:rPr>
              <a:t>diabete gestazionale </a:t>
            </a:r>
          </a:p>
          <a:p>
            <a:pPr algn="l">
              <a:buFont typeface="Arial" panose="020B0604020202020204" pitchFamily="34" charset="0"/>
              <a:buChar char="•"/>
            </a:pPr>
            <a:r>
              <a:rPr lang="it-IT" sz="1800" b="0" i="0" dirty="0">
                <a:solidFill>
                  <a:srgbClr val="242424"/>
                </a:solidFill>
                <a:effectLst/>
                <a:latin typeface="Calibri" panose="020F0502020204030204" pitchFamily="34" charset="0"/>
              </a:rPr>
              <a:t>diabete di tipo 1 adulto </a:t>
            </a:r>
          </a:p>
          <a:p>
            <a:pPr algn="l">
              <a:buFont typeface="Arial" panose="020B0604020202020204" pitchFamily="34" charset="0"/>
              <a:buChar char="•"/>
            </a:pPr>
            <a:r>
              <a:rPr lang="it-IT" sz="1800" b="0" i="0" dirty="0">
                <a:solidFill>
                  <a:srgbClr val="242424"/>
                </a:solidFill>
                <a:effectLst/>
                <a:latin typeface="Calibri" panose="020F0502020204030204" pitchFamily="34" charset="0"/>
              </a:rPr>
              <a:t>diabete di tipo 1 età pediatrica (4-17 anni) </a:t>
            </a:r>
          </a:p>
          <a:p>
            <a:pPr algn="l">
              <a:buFont typeface="Arial" panose="020B0604020202020204" pitchFamily="34" charset="0"/>
              <a:buChar char="•"/>
            </a:pPr>
            <a:r>
              <a:rPr lang="it-IT" sz="1800" b="1" i="0" dirty="0">
                <a:solidFill>
                  <a:srgbClr val="242424"/>
                </a:solidFill>
                <a:effectLst/>
                <a:latin typeface="Calibri" panose="020F0502020204030204" pitchFamily="34" charset="0"/>
              </a:rPr>
              <a:t>diabete tipo 2</a:t>
            </a:r>
            <a:r>
              <a:rPr lang="it-IT" sz="1800" b="1" i="0" dirty="0">
                <a:solidFill>
                  <a:srgbClr val="000000"/>
                </a:solidFill>
                <a:effectLst/>
                <a:latin typeface="Calibri" panose="020F0502020204030204" pitchFamily="34" charset="0"/>
              </a:rPr>
              <a:t> nei criteri di eleggibilità indicati: pazienti in terapia insulinica intensiva multi iniettiva</a:t>
            </a:r>
            <a:endParaRPr lang="it-IT" sz="1800" b="0" i="0" dirty="0">
              <a:solidFill>
                <a:srgbClr val="242424"/>
              </a:solidFill>
              <a:effectLst/>
              <a:latin typeface="Calibri" panose="020F0502020204030204" pitchFamily="34" charset="0"/>
            </a:endParaRPr>
          </a:p>
        </p:txBody>
      </p:sp>
      <p:sp>
        <p:nvSpPr>
          <p:cNvPr id="8" name="CasellaDiTesto 7">
            <a:extLst>
              <a:ext uri="{FF2B5EF4-FFF2-40B4-BE49-F238E27FC236}">
                <a16:creationId xmlns:a16="http://schemas.microsoft.com/office/drawing/2014/main" id="{6246CEDC-2C25-5962-5F39-C6D125928CAF}"/>
              </a:ext>
            </a:extLst>
          </p:cNvPr>
          <p:cNvSpPr txBox="1"/>
          <p:nvPr/>
        </p:nvSpPr>
        <p:spPr>
          <a:xfrm>
            <a:off x="1925709" y="4327695"/>
            <a:ext cx="6097656" cy="369332"/>
          </a:xfrm>
          <a:prstGeom prst="rect">
            <a:avLst/>
          </a:prstGeom>
          <a:noFill/>
        </p:spPr>
        <p:txBody>
          <a:bodyPr wrap="square">
            <a:spAutoFit/>
          </a:bodyPr>
          <a:lstStyle/>
          <a:p>
            <a:r>
              <a:rPr lang="it-IT" b="0" i="0" dirty="0">
                <a:solidFill>
                  <a:srgbClr val="000000"/>
                </a:solidFill>
                <a:effectLst/>
                <a:latin typeface="Calibri" panose="020F0502020204030204" pitchFamily="34" charset="0"/>
              </a:rPr>
              <a:t>Ufficializzazione del passaggio dal FSL al FSL2</a:t>
            </a:r>
            <a:endParaRPr lang="it-IT" dirty="0"/>
          </a:p>
        </p:txBody>
      </p:sp>
      <p:pic>
        <p:nvPicPr>
          <p:cNvPr id="10" name="Immagine 9">
            <a:extLst>
              <a:ext uri="{FF2B5EF4-FFF2-40B4-BE49-F238E27FC236}">
                <a16:creationId xmlns:a16="http://schemas.microsoft.com/office/drawing/2014/main" id="{DBB035F8-7ABA-66EA-7584-BCB711C709C3}"/>
              </a:ext>
            </a:extLst>
          </p:cNvPr>
          <p:cNvPicPr>
            <a:picLocks noChangeAspect="1"/>
          </p:cNvPicPr>
          <p:nvPr/>
        </p:nvPicPr>
        <p:blipFill>
          <a:blip r:embed="rId2"/>
          <a:stretch>
            <a:fillRect/>
          </a:stretch>
        </p:blipFill>
        <p:spPr>
          <a:xfrm>
            <a:off x="0" y="196873"/>
            <a:ext cx="10108095" cy="4130822"/>
          </a:xfrm>
          <a:prstGeom prst="rect">
            <a:avLst/>
          </a:prstGeom>
        </p:spPr>
      </p:pic>
    </p:spTree>
    <p:extLst>
      <p:ext uri="{BB962C8B-B14F-4D97-AF65-F5344CB8AC3E}">
        <p14:creationId xmlns:p14="http://schemas.microsoft.com/office/powerpoint/2010/main" val="234009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CDFB2-6803-D039-74FD-D0FC44DD220C}"/>
              </a:ext>
            </a:extLst>
          </p:cNvPr>
          <p:cNvSpPr>
            <a:spLocks noGrp="1"/>
          </p:cNvSpPr>
          <p:nvPr>
            <p:ph type="title"/>
          </p:nvPr>
        </p:nvSpPr>
        <p:spPr/>
        <p:txBody>
          <a:bodyPr/>
          <a:lstStyle/>
          <a:p>
            <a:r>
              <a:rPr lang="it-IT" altLang="it-IT" dirty="0"/>
              <a:t>Dichiarazione dei conflitti d’interesse</a:t>
            </a:r>
            <a:endParaRPr lang="en-GB" dirty="0"/>
          </a:p>
        </p:txBody>
      </p:sp>
      <p:sp>
        <p:nvSpPr>
          <p:cNvPr id="3" name="Segnaposto contenuto 2">
            <a:extLst>
              <a:ext uri="{FF2B5EF4-FFF2-40B4-BE49-F238E27FC236}">
                <a16:creationId xmlns:a16="http://schemas.microsoft.com/office/drawing/2014/main" id="{71D2D009-5D6E-D69F-69A4-A7B71A36870E}"/>
              </a:ext>
            </a:extLst>
          </p:cNvPr>
          <p:cNvSpPr>
            <a:spLocks noGrp="1"/>
          </p:cNvSpPr>
          <p:nvPr>
            <p:ph idx="1"/>
          </p:nvPr>
        </p:nvSpPr>
        <p:spPr/>
        <p:txBody>
          <a:bodyPr/>
          <a:lstStyle/>
          <a:p>
            <a:r>
              <a:rPr lang="it-IT" altLang="it-IT" sz="2800" dirty="0"/>
              <a:t>Ai sensi dell’art. </a:t>
            </a:r>
            <a:r>
              <a:rPr lang="it-IT" altLang="it-IT" sz="2800" dirty="0">
                <a:cs typeface="Times New Roman" panose="02020603050405020304" pitchFamily="18" charset="0"/>
              </a:rPr>
              <a:t>4.5 su “Docenti e moderatori dell’evento”, pag. 8 del Manuale Nazionale di Accreditamento per l’erogazione di eventi ECM del 06/12/2018</a:t>
            </a:r>
            <a:r>
              <a:rPr lang="it-IT" altLang="it-IT" sz="2800" dirty="0"/>
              <a:t>, dichiaro che nell’ultimo biennio </a:t>
            </a:r>
            <a:r>
              <a:rPr lang="it-IT" altLang="it-IT" sz="3600" b="1" dirty="0"/>
              <a:t>NON</a:t>
            </a:r>
            <a:r>
              <a:rPr lang="it-IT" altLang="it-IT" sz="2800" dirty="0"/>
              <a:t> ho avuto fonti di finanziamento e rapporti con i seguenti soggetti portatori di interessi commerciali in ambito sanitario.</a:t>
            </a:r>
          </a:p>
          <a:p>
            <a:endParaRPr lang="en-GB" dirty="0"/>
          </a:p>
        </p:txBody>
      </p:sp>
    </p:spTree>
    <p:extLst>
      <p:ext uri="{BB962C8B-B14F-4D97-AF65-F5344CB8AC3E}">
        <p14:creationId xmlns:p14="http://schemas.microsoft.com/office/powerpoint/2010/main" val="36093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a:extLst>
              <a:ext uri="{FF2B5EF4-FFF2-40B4-BE49-F238E27FC236}">
                <a16:creationId xmlns:a16="http://schemas.microsoft.com/office/drawing/2014/main" id="{8342CD24-5808-4978-09CA-5B2702540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47" t="21281" r="29442" b="13751"/>
          <a:stretch>
            <a:fillRect/>
          </a:stretch>
        </p:blipFill>
        <p:spPr bwMode="auto">
          <a:xfrm>
            <a:off x="1919288" y="1341438"/>
            <a:ext cx="86407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a:extLst>
              <a:ext uri="{FF2B5EF4-FFF2-40B4-BE49-F238E27FC236}">
                <a16:creationId xmlns:a16="http://schemas.microsoft.com/office/drawing/2014/main" id="{04711689-CF7B-1BE4-CBC6-BD473EFC8D58}"/>
              </a:ext>
            </a:extLst>
          </p:cNvPr>
          <p:cNvSpPr txBox="1">
            <a:spLocks/>
          </p:cNvSpPr>
          <p:nvPr/>
        </p:nvSpPr>
        <p:spPr bwMode="auto">
          <a:xfrm>
            <a:off x="1898650" y="115888"/>
            <a:ext cx="8229600" cy="1143000"/>
          </a:xfrm>
          <a:prstGeom prst="rect">
            <a:avLst/>
          </a:prstGeom>
          <a:solidFill>
            <a:srgbClr val="2A9AAD"/>
          </a:solidFill>
          <a:ln>
            <a:noFill/>
          </a:ln>
        </p:spPr>
        <p:txBody>
          <a:bodyPr lIns="68580" tIns="34290" rIns="68580" bIns="34290" anchor="ctr">
            <a:normAutofit/>
          </a:bodyPr>
          <a:lstStyle>
            <a:lvl1pPr algn="ctr" rtl="0" eaLnBrk="0" fontAlgn="base" hangingPunct="0">
              <a:spcBef>
                <a:spcPct val="0"/>
              </a:spcBef>
              <a:spcAft>
                <a:spcPct val="0"/>
              </a:spcAft>
              <a:defRPr sz="36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vl2pPr algn="ctr" rtl="0" eaLnBrk="0" fontAlgn="base" hangingPunct="0">
              <a:spcBef>
                <a:spcPct val="0"/>
              </a:spcBef>
              <a:spcAft>
                <a:spcPct val="0"/>
              </a:spcAft>
              <a:defRPr sz="3600" b="1">
                <a:solidFill>
                  <a:schemeClr val="bg1"/>
                </a:solidFill>
                <a:latin typeface="Calibri" panose="020F0502020204030204" pitchFamily="34" charset="0"/>
                <a:ea typeface="Calibri" pitchFamily="34" charset="0"/>
                <a:cs typeface="Calibri" panose="020F0502020204030204" pitchFamily="34" charset="0"/>
              </a:defRPr>
            </a:lvl2pPr>
            <a:lvl3pPr algn="ctr" rtl="0" eaLnBrk="0" fontAlgn="base" hangingPunct="0">
              <a:spcBef>
                <a:spcPct val="0"/>
              </a:spcBef>
              <a:spcAft>
                <a:spcPct val="0"/>
              </a:spcAft>
              <a:defRPr sz="3600" b="1">
                <a:solidFill>
                  <a:schemeClr val="bg1"/>
                </a:solidFill>
                <a:latin typeface="Calibri" panose="020F0502020204030204" pitchFamily="34" charset="0"/>
                <a:ea typeface="Calibri" pitchFamily="34" charset="0"/>
                <a:cs typeface="Calibri" panose="020F0502020204030204" pitchFamily="34" charset="0"/>
              </a:defRPr>
            </a:lvl3pPr>
            <a:lvl4pPr algn="ctr" rtl="0" eaLnBrk="0" fontAlgn="base" hangingPunct="0">
              <a:spcBef>
                <a:spcPct val="0"/>
              </a:spcBef>
              <a:spcAft>
                <a:spcPct val="0"/>
              </a:spcAft>
              <a:defRPr sz="3600" b="1">
                <a:solidFill>
                  <a:schemeClr val="bg1"/>
                </a:solidFill>
                <a:latin typeface="Calibri" panose="020F0502020204030204" pitchFamily="34" charset="0"/>
                <a:ea typeface="Calibri" pitchFamily="34" charset="0"/>
                <a:cs typeface="Calibri" panose="020F0502020204030204" pitchFamily="34" charset="0"/>
              </a:defRPr>
            </a:lvl4pPr>
            <a:lvl5pPr algn="ctr" rtl="0" eaLnBrk="0" fontAlgn="base" hangingPunct="0">
              <a:spcBef>
                <a:spcPct val="0"/>
              </a:spcBef>
              <a:spcAft>
                <a:spcPct val="0"/>
              </a:spcAft>
              <a:defRPr sz="3600" b="1">
                <a:solidFill>
                  <a:schemeClr val="bg1"/>
                </a:solidFill>
                <a:latin typeface="Calibri" panose="020F0502020204030204" pitchFamily="34" charset="0"/>
                <a:ea typeface="Calibri" pitchFamily="34" charset="0"/>
                <a:cs typeface="Calibri" panose="020F0502020204030204" pitchFamily="34" charset="0"/>
              </a:defRPr>
            </a:lvl5pPr>
            <a:lvl6pPr marL="257175" algn="ctr" rtl="0" fontAlgn="base">
              <a:spcBef>
                <a:spcPct val="0"/>
              </a:spcBef>
              <a:spcAft>
                <a:spcPct val="0"/>
              </a:spcAft>
              <a:defRPr sz="2475" b="1">
                <a:solidFill>
                  <a:schemeClr val="bg1"/>
                </a:solidFill>
                <a:latin typeface="Calibri" pitchFamily="34" charset="0"/>
                <a:ea typeface="Calibri" pitchFamily="34" charset="0"/>
                <a:cs typeface="Calibri" pitchFamily="34" charset="0"/>
              </a:defRPr>
            </a:lvl6pPr>
            <a:lvl7pPr marL="514350" algn="ctr" rtl="0" fontAlgn="base">
              <a:spcBef>
                <a:spcPct val="0"/>
              </a:spcBef>
              <a:spcAft>
                <a:spcPct val="0"/>
              </a:spcAft>
              <a:defRPr sz="2475" b="1">
                <a:solidFill>
                  <a:schemeClr val="bg1"/>
                </a:solidFill>
                <a:latin typeface="Calibri" pitchFamily="34" charset="0"/>
                <a:ea typeface="Calibri" pitchFamily="34" charset="0"/>
                <a:cs typeface="Calibri" pitchFamily="34" charset="0"/>
              </a:defRPr>
            </a:lvl7pPr>
            <a:lvl8pPr marL="771525" algn="ctr" rtl="0" fontAlgn="base">
              <a:spcBef>
                <a:spcPct val="0"/>
              </a:spcBef>
              <a:spcAft>
                <a:spcPct val="0"/>
              </a:spcAft>
              <a:defRPr sz="2475" b="1">
                <a:solidFill>
                  <a:schemeClr val="bg1"/>
                </a:solidFill>
                <a:latin typeface="Calibri" pitchFamily="34" charset="0"/>
                <a:ea typeface="Calibri" pitchFamily="34" charset="0"/>
                <a:cs typeface="Calibri" pitchFamily="34" charset="0"/>
              </a:defRPr>
            </a:lvl8pPr>
            <a:lvl9pPr marL="1028700" algn="ctr" rtl="0" fontAlgn="base">
              <a:spcBef>
                <a:spcPct val="0"/>
              </a:spcBef>
              <a:spcAft>
                <a:spcPct val="0"/>
              </a:spcAft>
              <a:defRPr sz="2475" b="1">
                <a:solidFill>
                  <a:schemeClr val="bg1"/>
                </a:solidFill>
                <a:latin typeface="Calibri" pitchFamily="34" charset="0"/>
                <a:ea typeface="Calibri" pitchFamily="34" charset="0"/>
                <a:cs typeface="Calibri" pitchFamily="34" charset="0"/>
              </a:defRPr>
            </a:lvl9pPr>
          </a:lstStyle>
          <a:p>
            <a:pPr>
              <a:defRPr/>
            </a:pPr>
            <a:r>
              <a:rPr lang="it-IT" sz="2800" dirty="0">
                <a:latin typeface="+mn-lt"/>
              </a:rPr>
              <a:t>La terapia multi-iniettiva è ancora la modalità più frequente di terapia insulinica</a:t>
            </a:r>
          </a:p>
        </p:txBody>
      </p:sp>
      <p:sp>
        <p:nvSpPr>
          <p:cNvPr id="4" name="CasellaDiTesto 3">
            <a:extLst>
              <a:ext uri="{FF2B5EF4-FFF2-40B4-BE49-F238E27FC236}">
                <a16:creationId xmlns:a16="http://schemas.microsoft.com/office/drawing/2014/main" id="{9C7C38B9-934D-5EAA-5A61-0F5A15FB4F0C}"/>
              </a:ext>
            </a:extLst>
          </p:cNvPr>
          <p:cNvSpPr txBox="1">
            <a:spLocks noChangeArrowheads="1"/>
          </p:cNvSpPr>
          <p:nvPr/>
        </p:nvSpPr>
        <p:spPr bwMode="auto">
          <a:xfrm>
            <a:off x="5448300" y="6049963"/>
            <a:ext cx="4325938" cy="369887"/>
          </a:xfrm>
          <a:prstGeom prst="rect">
            <a:avLst/>
          </a:prstGeom>
          <a:noFill/>
          <a:ln w="9525">
            <a:noFill/>
            <a:miter lim="800000"/>
            <a:headEnd/>
            <a:tailEnd/>
          </a:ln>
        </p:spPr>
        <p:txBody>
          <a:bodyPr wrap="none">
            <a:spAutoFit/>
          </a:bodyPr>
          <a:lstStyle/>
          <a:p>
            <a:pPr eaLnBrk="1" hangingPunct="1">
              <a:defRPr/>
            </a:pPr>
            <a:r>
              <a:rPr lang="it-IT" altLang="it-IT" dirty="0">
                <a:solidFill>
                  <a:srgbClr val="002060"/>
                </a:solidFill>
                <a:latin typeface="+mn-lt"/>
              </a:rPr>
              <a:t>Renard E </a:t>
            </a:r>
            <a:r>
              <a:rPr lang="it-IT" altLang="it-IT" dirty="0" err="1">
                <a:solidFill>
                  <a:srgbClr val="002060"/>
                </a:solidFill>
                <a:latin typeface="+mn-lt"/>
              </a:rPr>
              <a:t>et</a:t>
            </a:r>
            <a:r>
              <a:rPr lang="it-IT" altLang="it-IT" dirty="0">
                <a:solidFill>
                  <a:srgbClr val="002060"/>
                </a:solidFill>
                <a:latin typeface="+mn-lt"/>
              </a:rPr>
              <a:t> al. </a:t>
            </a:r>
            <a:r>
              <a:rPr lang="it-IT" altLang="it-IT" dirty="0" err="1">
                <a:solidFill>
                  <a:srgbClr val="002060"/>
                </a:solidFill>
                <a:latin typeface="+mn-lt"/>
              </a:rPr>
              <a:t>Diabetes</a:t>
            </a:r>
            <a:r>
              <a:rPr lang="it-IT" altLang="it-IT" dirty="0">
                <a:solidFill>
                  <a:srgbClr val="002060"/>
                </a:solidFill>
                <a:latin typeface="+mn-lt"/>
              </a:rPr>
              <a:t> </a:t>
            </a:r>
            <a:r>
              <a:rPr lang="it-IT" altLang="it-IT" dirty="0" err="1">
                <a:solidFill>
                  <a:srgbClr val="002060"/>
                </a:solidFill>
                <a:latin typeface="+mn-lt"/>
              </a:rPr>
              <a:t>Netab</a:t>
            </a:r>
            <a:r>
              <a:rPr lang="it-IT" altLang="it-IT" dirty="0">
                <a:solidFill>
                  <a:srgbClr val="002060"/>
                </a:solidFill>
                <a:latin typeface="+mn-lt"/>
              </a:rPr>
              <a:t> </a:t>
            </a:r>
            <a:r>
              <a:rPr lang="it-IT" altLang="it-IT" dirty="0" err="1">
                <a:solidFill>
                  <a:srgbClr val="002060"/>
                </a:solidFill>
                <a:latin typeface="+mn-lt"/>
              </a:rPr>
              <a:t>Res</a:t>
            </a:r>
            <a:r>
              <a:rPr lang="it-IT" altLang="it-IT" dirty="0">
                <a:solidFill>
                  <a:srgbClr val="002060"/>
                </a:solidFill>
                <a:latin typeface="+mn-lt"/>
              </a:rPr>
              <a:t> </a:t>
            </a:r>
            <a:r>
              <a:rPr lang="it-IT" altLang="it-IT" dirty="0" err="1">
                <a:solidFill>
                  <a:srgbClr val="002060"/>
                </a:solidFill>
                <a:latin typeface="+mn-lt"/>
              </a:rPr>
              <a:t>Rev</a:t>
            </a:r>
            <a:r>
              <a:rPr lang="it-IT" altLang="it-IT" dirty="0">
                <a:solidFill>
                  <a:srgbClr val="002060"/>
                </a:solidFill>
                <a:latin typeface="+mn-lt"/>
              </a:rPr>
              <a:t> 2020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asellaDiTesto 3">
            <a:extLst>
              <a:ext uri="{FF2B5EF4-FFF2-40B4-BE49-F238E27FC236}">
                <a16:creationId xmlns:a16="http://schemas.microsoft.com/office/drawing/2014/main" id="{9F7AC243-5C8A-224C-D1E6-4225C2A933DA}"/>
              </a:ext>
            </a:extLst>
          </p:cNvPr>
          <p:cNvSpPr txBox="1">
            <a:spLocks noChangeArrowheads="1"/>
          </p:cNvSpPr>
          <p:nvPr/>
        </p:nvSpPr>
        <p:spPr bwMode="auto">
          <a:xfrm>
            <a:off x="2990850" y="5765800"/>
            <a:ext cx="7713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000" b="1">
                <a:solidFill>
                  <a:srgbClr val="0070C0"/>
                </a:solidFill>
              </a:rPr>
              <a:t>Solo il 30% dei pazienti raggiunge il target di Hb glicata &lt;7%</a:t>
            </a:r>
          </a:p>
        </p:txBody>
      </p:sp>
      <p:sp>
        <p:nvSpPr>
          <p:cNvPr id="20484" name="CasellaDiTesto 8">
            <a:extLst>
              <a:ext uri="{FF2B5EF4-FFF2-40B4-BE49-F238E27FC236}">
                <a16:creationId xmlns:a16="http://schemas.microsoft.com/office/drawing/2014/main" id="{FC88DD63-AD15-3645-F64F-63DD42BEE63B}"/>
              </a:ext>
            </a:extLst>
          </p:cNvPr>
          <p:cNvSpPr txBox="1">
            <a:spLocks noChangeArrowheads="1"/>
          </p:cNvSpPr>
          <p:nvPr/>
        </p:nvSpPr>
        <p:spPr bwMode="auto">
          <a:xfrm>
            <a:off x="5153025" y="2205038"/>
            <a:ext cx="24733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1600200" indent="-228600">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2057400" indent="-228600">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algn="ctr">
              <a:spcBef>
                <a:spcPct val="0"/>
              </a:spcBef>
              <a:buFontTx/>
              <a:buNone/>
            </a:pPr>
            <a:r>
              <a:rPr lang="it-IT" altLang="it-IT" sz="1800">
                <a:solidFill>
                  <a:srgbClr val="0070C0"/>
                </a:solidFill>
                <a:latin typeface="Arial" panose="020B0604020202020204" pitchFamily="34" charset="0"/>
              </a:rPr>
              <a:t>(34.705 T1D&gt;18 anni</a:t>
            </a:r>
            <a:r>
              <a:rPr lang="it-IT" altLang="it-IT" sz="1800">
                <a:solidFill>
                  <a:srgbClr val="000000"/>
                </a:solidFill>
                <a:latin typeface="Arial" panose="020B0604020202020204" pitchFamily="34" charset="0"/>
              </a:rPr>
              <a:t>)</a:t>
            </a:r>
          </a:p>
        </p:txBody>
      </p:sp>
      <p:pic>
        <p:nvPicPr>
          <p:cNvPr id="20485" name="Picture 4" descr="C:\Users\Giuseppe\Desktop\Immagine1.png">
            <a:extLst>
              <a:ext uri="{FF2B5EF4-FFF2-40B4-BE49-F238E27FC236}">
                <a16:creationId xmlns:a16="http://schemas.microsoft.com/office/drawing/2014/main" id="{61C10C73-B308-A189-11A0-872445A20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260350"/>
            <a:ext cx="5962650" cy="97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2" descr="C:\Users\Giuseppe\Desktop\Immagine3.png">
            <a:extLst>
              <a:ext uri="{FF2B5EF4-FFF2-40B4-BE49-F238E27FC236}">
                <a16:creationId xmlns:a16="http://schemas.microsoft.com/office/drawing/2014/main" id="{0C9E915D-2924-BDA5-2342-FFEA090E6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25" y="4400550"/>
            <a:ext cx="521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ttangolo 7">
            <a:extLst>
              <a:ext uri="{FF2B5EF4-FFF2-40B4-BE49-F238E27FC236}">
                <a16:creationId xmlns:a16="http://schemas.microsoft.com/office/drawing/2014/main" id="{AFE5448E-E758-C827-C913-F19091E304ED}"/>
              </a:ext>
            </a:extLst>
          </p:cNvPr>
          <p:cNvSpPr>
            <a:spLocks noChangeArrowheads="1"/>
          </p:cNvSpPr>
          <p:nvPr/>
        </p:nvSpPr>
        <p:spPr bwMode="auto">
          <a:xfrm>
            <a:off x="3495675" y="3201988"/>
            <a:ext cx="620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000" b="1">
                <a:solidFill>
                  <a:srgbClr val="0070C0"/>
                </a:solidFill>
              </a:rPr>
              <a:t>Livelli medi dell’HbA1c per tipo di trattamento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6">
            <a:extLst>
              <a:ext uri="{FF2B5EF4-FFF2-40B4-BE49-F238E27FC236}">
                <a16:creationId xmlns:a16="http://schemas.microsoft.com/office/drawing/2014/main" id="{9CEFAD4C-D971-6DBD-F783-918605EFDE52}"/>
              </a:ext>
            </a:extLst>
          </p:cNvPr>
          <p:cNvSpPr>
            <a:spLocks noGrp="1"/>
          </p:cNvSpPr>
          <p:nvPr>
            <p:ph type="title"/>
          </p:nvPr>
        </p:nvSpPr>
        <p:spPr/>
        <p:txBody>
          <a:bodyPr/>
          <a:lstStyle/>
          <a:p>
            <a:r>
              <a:rPr lang="it-IT" altLang="it-IT" sz="3200"/>
              <a:t>Smart pen e cappucci per penna</a:t>
            </a:r>
          </a:p>
        </p:txBody>
      </p:sp>
      <p:sp>
        <p:nvSpPr>
          <p:cNvPr id="6" name="Segnaposto contenuto 5">
            <a:extLst>
              <a:ext uri="{FF2B5EF4-FFF2-40B4-BE49-F238E27FC236}">
                <a16:creationId xmlns:a16="http://schemas.microsoft.com/office/drawing/2014/main" id="{B62092BF-7C91-A7B5-69CF-A51F1E593942}"/>
              </a:ext>
            </a:extLst>
          </p:cNvPr>
          <p:cNvSpPr>
            <a:spLocks noGrp="1"/>
          </p:cNvSpPr>
          <p:nvPr>
            <p:ph idx="4294967295"/>
          </p:nvPr>
        </p:nvSpPr>
        <p:spPr>
          <a:xfrm>
            <a:off x="3962400" y="1279525"/>
            <a:ext cx="8229600" cy="4525963"/>
          </a:xfrm>
        </p:spPr>
        <p:txBody>
          <a:bodyPr/>
          <a:lstStyle/>
          <a:p>
            <a:pPr marL="0" indent="0">
              <a:buFont typeface="Arial" panose="020B0604020202020204" pitchFamily="34" charset="0"/>
              <a:buNone/>
              <a:defRPr/>
            </a:pPr>
            <a:r>
              <a:rPr lang="it-IT" sz="2000" dirty="0">
                <a:solidFill>
                  <a:srgbClr val="002060"/>
                </a:solidFill>
              </a:rPr>
              <a:t>Possono avere funzioni di:</a:t>
            </a:r>
          </a:p>
          <a:p>
            <a:pPr>
              <a:buFontTx/>
              <a:buChar char="-"/>
              <a:defRPr/>
            </a:pPr>
            <a:r>
              <a:rPr lang="it-IT" sz="2000" dirty="0">
                <a:solidFill>
                  <a:srgbClr val="002060"/>
                </a:solidFill>
              </a:rPr>
              <a:t>connettività (Bluetooth o NFC)</a:t>
            </a:r>
          </a:p>
          <a:p>
            <a:pPr>
              <a:buFontTx/>
              <a:buChar char="-"/>
              <a:defRPr/>
            </a:pPr>
            <a:r>
              <a:rPr lang="it-IT" sz="2000" dirty="0">
                <a:solidFill>
                  <a:srgbClr val="002060"/>
                </a:solidFill>
              </a:rPr>
              <a:t>memorizzazione e trasmissione automatica della dose e dell’orario di somministrazione dell’insulina ad un dispositivo mobile</a:t>
            </a:r>
          </a:p>
          <a:p>
            <a:pPr>
              <a:buFontTx/>
              <a:buChar char="-"/>
              <a:defRPr/>
            </a:pPr>
            <a:r>
              <a:rPr lang="it-IT" sz="2000" dirty="0">
                <a:solidFill>
                  <a:srgbClr val="002060"/>
                </a:solidFill>
              </a:rPr>
              <a:t>promemoria della dose di insulina e dei pasti</a:t>
            </a:r>
          </a:p>
          <a:p>
            <a:pPr>
              <a:buFontTx/>
              <a:buChar char="-"/>
              <a:defRPr/>
            </a:pPr>
            <a:r>
              <a:rPr lang="it-IT" sz="2000" dirty="0">
                <a:solidFill>
                  <a:srgbClr val="002060"/>
                </a:solidFill>
              </a:rPr>
              <a:t>connessione ad </a:t>
            </a:r>
            <a:r>
              <a:rPr lang="it-IT" sz="2000" dirty="0" err="1">
                <a:solidFill>
                  <a:srgbClr val="002060"/>
                </a:solidFill>
              </a:rPr>
              <a:t>app</a:t>
            </a:r>
            <a:r>
              <a:rPr lang="it-IT" sz="2000" dirty="0">
                <a:solidFill>
                  <a:srgbClr val="002060"/>
                </a:solidFill>
              </a:rPr>
              <a:t> con calcolatore della dose del bolo</a:t>
            </a:r>
          </a:p>
          <a:p>
            <a:pPr>
              <a:buFontTx/>
              <a:buChar char="-"/>
              <a:defRPr/>
            </a:pPr>
            <a:r>
              <a:rPr lang="it-IT" sz="2000" dirty="0">
                <a:solidFill>
                  <a:srgbClr val="002060"/>
                </a:solidFill>
              </a:rPr>
              <a:t>calcolo insulina attiva (IOB)</a:t>
            </a:r>
          </a:p>
          <a:p>
            <a:pPr>
              <a:buFontTx/>
              <a:buChar char="-"/>
              <a:defRPr/>
            </a:pPr>
            <a:r>
              <a:rPr lang="it-IT" sz="2000" dirty="0">
                <a:solidFill>
                  <a:srgbClr val="002060"/>
                </a:solidFill>
              </a:rPr>
              <a:t>integrazione con sistemi di monitoraggio del glucosio</a:t>
            </a:r>
          </a:p>
          <a:p>
            <a:pPr>
              <a:buFontTx/>
              <a:buChar char="-"/>
              <a:defRPr/>
            </a:pPr>
            <a:r>
              <a:rPr lang="it-IT" sz="2000" dirty="0">
                <a:solidFill>
                  <a:srgbClr val="002060"/>
                </a:solidFill>
              </a:rPr>
              <a:t>report scaricabili</a:t>
            </a:r>
          </a:p>
          <a:p>
            <a:pPr>
              <a:buFontTx/>
              <a:buChar char="-"/>
              <a:defRPr/>
            </a:pPr>
            <a:r>
              <a:rPr lang="it-IT" sz="2000" dirty="0">
                <a:solidFill>
                  <a:srgbClr val="002060"/>
                </a:solidFill>
              </a:rPr>
              <a:t>condivisione ed analisi dei dati (diario completo)</a:t>
            </a:r>
          </a:p>
          <a:p>
            <a:pPr>
              <a:buFontTx/>
              <a:buChar char="-"/>
              <a:defRPr/>
            </a:pPr>
            <a:endParaRPr lang="it-IT" sz="1800" dirty="0">
              <a:solidFill>
                <a:srgbClr val="002060"/>
              </a:solidFill>
            </a:endParaRPr>
          </a:p>
          <a:p>
            <a:pPr>
              <a:buFontTx/>
              <a:buChar char="-"/>
              <a:defRPr/>
            </a:pPr>
            <a:endParaRPr lang="it-IT" sz="1800" dirty="0">
              <a:solidFill>
                <a:srgbClr val="002060"/>
              </a:solidFill>
            </a:endParaRPr>
          </a:p>
          <a:p>
            <a:pPr marL="0" indent="0">
              <a:buFont typeface="Arial" panose="020B0604020202020204" pitchFamily="34" charset="0"/>
              <a:buNone/>
              <a:defRPr/>
            </a:pPr>
            <a:endParaRPr lang="it-IT" sz="1800" dirty="0">
              <a:solidFill>
                <a:srgbClr val="002060"/>
              </a:solidFill>
            </a:endParaRPr>
          </a:p>
        </p:txBody>
      </p:sp>
      <p:pic>
        <p:nvPicPr>
          <p:cNvPr id="48132" name="Picture 5" descr="C:\Users\Giuseppe\Desktop\Immagine4.jpg">
            <a:extLst>
              <a:ext uri="{FF2B5EF4-FFF2-40B4-BE49-F238E27FC236}">
                <a16:creationId xmlns:a16="http://schemas.microsoft.com/office/drawing/2014/main" id="{BA787736-A075-3291-8223-9EA8C7309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5229225"/>
            <a:ext cx="37798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a:extLst>
              <a:ext uri="{FF2B5EF4-FFF2-40B4-BE49-F238E27FC236}">
                <a16:creationId xmlns:a16="http://schemas.microsoft.com/office/drawing/2014/main" id="{DD3FBE3A-948B-40BC-8DCE-AD6474F9C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450" y="3767138"/>
            <a:ext cx="1262063"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ttangolo 8">
            <a:extLst>
              <a:ext uri="{FF2B5EF4-FFF2-40B4-BE49-F238E27FC236}">
                <a16:creationId xmlns:a16="http://schemas.microsoft.com/office/drawing/2014/main" id="{C309AA2E-87E8-87C8-F5DC-0858C0E8EFB7}"/>
              </a:ext>
            </a:extLst>
          </p:cNvPr>
          <p:cNvSpPr>
            <a:spLocks noChangeArrowheads="1"/>
          </p:cNvSpPr>
          <p:nvPr/>
        </p:nvSpPr>
        <p:spPr bwMode="auto">
          <a:xfrm>
            <a:off x="7550150" y="5114925"/>
            <a:ext cx="314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a:t>Cappucci</a:t>
            </a:r>
          </a:p>
          <a:p>
            <a:r>
              <a:rPr lang="it-IT" altLang="it-IT"/>
              <a:t>Generalmente attaccati lateralmente o inseriti nell’estremità della penna</a:t>
            </a:r>
          </a:p>
        </p:txBody>
      </p:sp>
      <p:sp>
        <p:nvSpPr>
          <p:cNvPr id="48135" name="Rettangolo 11">
            <a:extLst>
              <a:ext uri="{FF2B5EF4-FFF2-40B4-BE49-F238E27FC236}">
                <a16:creationId xmlns:a16="http://schemas.microsoft.com/office/drawing/2014/main" id="{BD1EBAFD-8CB1-9073-ECA9-59A377B83BEF}"/>
              </a:ext>
            </a:extLst>
          </p:cNvPr>
          <p:cNvSpPr>
            <a:spLocks noChangeArrowheads="1"/>
          </p:cNvSpPr>
          <p:nvPr/>
        </p:nvSpPr>
        <p:spPr bwMode="auto">
          <a:xfrm>
            <a:off x="2351088" y="5734050"/>
            <a:ext cx="3929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b="1"/>
              <a:t>Smart pen</a:t>
            </a:r>
          </a:p>
          <a:p>
            <a:r>
              <a:rPr lang="it-IT" altLang="it-IT"/>
              <a:t>Penne per insulina digitali, connesse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olo 1">
            <a:extLst>
              <a:ext uri="{FF2B5EF4-FFF2-40B4-BE49-F238E27FC236}">
                <a16:creationId xmlns:a16="http://schemas.microsoft.com/office/drawing/2014/main" id="{F2638FE4-678C-1E33-03F8-C998C47C606E}"/>
              </a:ext>
            </a:extLst>
          </p:cNvPr>
          <p:cNvSpPr>
            <a:spLocks noGrp="1"/>
          </p:cNvSpPr>
          <p:nvPr>
            <p:ph type="title"/>
          </p:nvPr>
        </p:nvSpPr>
        <p:spPr/>
        <p:txBody>
          <a:bodyPr/>
          <a:lstStyle/>
          <a:p>
            <a:r>
              <a:rPr lang="it-IT" altLang="it-IT"/>
              <a:t>Disclaimer</a:t>
            </a:r>
          </a:p>
        </p:txBody>
      </p:sp>
      <p:sp>
        <p:nvSpPr>
          <p:cNvPr id="50179" name="Segnaposto contenuto 2">
            <a:extLst>
              <a:ext uri="{FF2B5EF4-FFF2-40B4-BE49-F238E27FC236}">
                <a16:creationId xmlns:a16="http://schemas.microsoft.com/office/drawing/2014/main" id="{04B04E1D-622B-83EB-360B-60ED25C6C97C}"/>
              </a:ext>
            </a:extLst>
          </p:cNvPr>
          <p:cNvSpPr>
            <a:spLocks noGrp="1"/>
          </p:cNvSpPr>
          <p:nvPr>
            <p:ph idx="1"/>
          </p:nvPr>
        </p:nvSpPr>
        <p:spPr>
          <a:xfrm>
            <a:off x="334963" y="2420938"/>
            <a:ext cx="11522075" cy="3529012"/>
          </a:xfrm>
        </p:spPr>
        <p:txBody>
          <a:bodyPr/>
          <a:lstStyle/>
          <a:p>
            <a:pPr marL="0" indent="0">
              <a:buFont typeface="Arial" panose="020B0604020202020204" pitchFamily="34" charset="0"/>
              <a:buNone/>
            </a:pPr>
            <a:r>
              <a:rPr lang="it-IT" altLang="it-IT" sz="3200"/>
              <a:t>Nelle slides successive è riportata la comparazione di vari strumenti presenti sul mercato.</a:t>
            </a:r>
          </a:p>
          <a:p>
            <a:pPr marL="0" indent="0">
              <a:buFont typeface="Arial" panose="020B0604020202020204" pitchFamily="34" charset="0"/>
              <a:buNone/>
            </a:pPr>
            <a:r>
              <a:rPr lang="it-IT" altLang="it-IT" sz="3200"/>
              <a:t>Questa trattazione è obiettiva e imparziale ed è realizzata per scopi didattici.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7" hidden="1">
            <a:extLst>
              <a:ext uri="{FF2B5EF4-FFF2-40B4-BE49-F238E27FC236}">
                <a16:creationId xmlns:a16="http://schemas.microsoft.com/office/drawing/2014/main" id="{CF50D5EC-DAB8-FADE-4AC0-18EA840A4BB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9394" name="Object 7" hidden="1">
                        <a:extLst>
                          <a:ext uri="{FF2B5EF4-FFF2-40B4-BE49-F238E27FC236}">
                            <a16:creationId xmlns:a16="http://schemas.microsoft.com/office/drawing/2014/main" id="{CF50D5EC-DAB8-FADE-4AC0-18EA840A4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5" name="Title 1">
            <a:extLst>
              <a:ext uri="{FF2B5EF4-FFF2-40B4-BE49-F238E27FC236}">
                <a16:creationId xmlns:a16="http://schemas.microsoft.com/office/drawing/2014/main" id="{C0B47426-CD87-BC29-BBD6-A62B90E4F4F3}"/>
              </a:ext>
            </a:extLst>
          </p:cNvPr>
          <p:cNvSpPr>
            <a:spLocks noGrp="1"/>
          </p:cNvSpPr>
          <p:nvPr>
            <p:ph type="title"/>
          </p:nvPr>
        </p:nvSpPr>
        <p:spPr/>
        <p:txBody>
          <a:bodyPr/>
          <a:lstStyle/>
          <a:p>
            <a:r>
              <a:rPr lang="en-US" altLang="it-IT" dirty="0"/>
              <a:t>NOVOPEN</a:t>
            </a:r>
          </a:p>
        </p:txBody>
      </p:sp>
      <p:sp>
        <p:nvSpPr>
          <p:cNvPr id="69636" name="Content Placeholder 2">
            <a:extLst>
              <a:ext uri="{FF2B5EF4-FFF2-40B4-BE49-F238E27FC236}">
                <a16:creationId xmlns:a16="http://schemas.microsoft.com/office/drawing/2014/main" id="{ABE724EF-FD37-A3FA-B202-3ACB4580925A}"/>
              </a:ext>
            </a:extLst>
          </p:cNvPr>
          <p:cNvSpPr txBox="1">
            <a:spLocks noChangeArrowheads="1"/>
          </p:cNvSpPr>
          <p:nvPr/>
        </p:nvSpPr>
        <p:spPr bwMode="auto">
          <a:xfrm>
            <a:off x="4519613" y="1768475"/>
            <a:ext cx="7308850" cy="4181475"/>
          </a:xfrm>
          <a:prstGeom prst="rect">
            <a:avLst/>
          </a:prstGeom>
          <a:noFill/>
          <a:ln>
            <a:noFill/>
          </a:ln>
        </p:spPr>
        <p:txBody>
          <a:bodyPr/>
          <a:lstStyle>
            <a:lvl1pPr defTabSz="121761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defTabSz="1217613">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531813" indent="-227013" defTabSz="121761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766763" indent="-225425" defTabSz="121761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992188" indent="-227013" defTabSz="121761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marL="1449388" indent="-227013" defTabSz="121761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marL="1906588" indent="-227013" defTabSz="121761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marL="2363788" indent="-227013" defTabSz="121761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marL="2820988" indent="-227013" defTabSz="121761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marL="0" lvl="1" indent="0" eaLnBrk="1" hangingPunct="1">
              <a:spcBef>
                <a:spcPts val="800"/>
              </a:spcBef>
              <a:buFont typeface="Arial" panose="020B0604020202020204" pitchFamily="34" charset="0"/>
              <a:buNone/>
              <a:defRPr/>
            </a:pPr>
            <a:r>
              <a:rPr lang="en-US" altLang="en-US" dirty="0" err="1">
                <a:solidFill>
                  <a:srgbClr val="000000"/>
                </a:solidFill>
              </a:rPr>
              <a:t>Panoramica</a:t>
            </a:r>
            <a:r>
              <a:rPr lang="en-US" altLang="en-US" dirty="0">
                <a:solidFill>
                  <a:srgbClr val="000000"/>
                </a:solidFill>
              </a:rPr>
              <a:t> </a:t>
            </a:r>
            <a:r>
              <a:rPr lang="en-US" altLang="en-US" dirty="0" err="1">
                <a:solidFill>
                  <a:srgbClr val="000000"/>
                </a:solidFill>
              </a:rPr>
              <a:t>dei</a:t>
            </a:r>
            <a:r>
              <a:rPr lang="en-US" altLang="en-US" dirty="0">
                <a:solidFill>
                  <a:srgbClr val="000000"/>
                </a:solidFill>
              </a:rPr>
              <a:t> </a:t>
            </a:r>
            <a:r>
              <a:rPr lang="en-US" altLang="en-US" dirty="0" err="1">
                <a:solidFill>
                  <a:srgbClr val="000000"/>
                </a:solidFill>
              </a:rPr>
              <a:t>dispositivi</a:t>
            </a:r>
            <a:endParaRPr lang="en-US" altLang="en-US" dirty="0">
              <a:solidFill>
                <a:srgbClr val="000000"/>
              </a:solidFill>
            </a:endParaRPr>
          </a:p>
          <a:p>
            <a:pPr marL="0" lvl="1" indent="0" eaLnBrk="1" hangingPunct="1">
              <a:spcBef>
                <a:spcPts val="800"/>
              </a:spcBef>
              <a:buFont typeface="Arial" panose="020B0604020202020204" pitchFamily="34" charset="0"/>
              <a:buNone/>
              <a:defRPr/>
            </a:pPr>
            <a:r>
              <a:rPr lang="it-IT" altLang="it-IT" dirty="0" err="1">
                <a:solidFill>
                  <a:srgbClr val="000000"/>
                </a:solidFill>
              </a:rPr>
              <a:t>NovoPen</a:t>
            </a:r>
            <a:r>
              <a:rPr lang="it-IT" altLang="it-IT" dirty="0">
                <a:solidFill>
                  <a:srgbClr val="000000"/>
                </a:solidFill>
              </a:rPr>
              <a:t>® 6 e </a:t>
            </a:r>
            <a:r>
              <a:rPr lang="it-IT" altLang="it-IT" dirty="0" err="1">
                <a:solidFill>
                  <a:srgbClr val="000000"/>
                </a:solidFill>
              </a:rPr>
              <a:t>NovoPen</a:t>
            </a:r>
            <a:r>
              <a:rPr lang="it-IT" altLang="it-IT" dirty="0">
                <a:solidFill>
                  <a:srgbClr val="000000"/>
                </a:solidFill>
              </a:rPr>
              <a:t> </a:t>
            </a:r>
            <a:r>
              <a:rPr lang="it-IT" altLang="it-IT" dirty="0" err="1">
                <a:solidFill>
                  <a:srgbClr val="000000"/>
                </a:solidFill>
              </a:rPr>
              <a:t>Echo</a:t>
            </a:r>
            <a:r>
              <a:rPr lang="it-IT" altLang="it-IT" dirty="0">
                <a:solidFill>
                  <a:srgbClr val="000000"/>
                </a:solidFill>
              </a:rPr>
              <a:t>® Plus </a:t>
            </a:r>
            <a:r>
              <a:rPr lang="it-IT" altLang="it-IT" b="0" dirty="0">
                <a:solidFill>
                  <a:srgbClr val="000000"/>
                </a:solidFill>
              </a:rPr>
              <a:t>sono </a:t>
            </a:r>
            <a:r>
              <a:rPr lang="it-IT" altLang="it-IT" b="0" dirty="0">
                <a:solidFill>
                  <a:srgbClr val="000000"/>
                </a:solidFill>
                <a:highlight>
                  <a:srgbClr val="71BDEA"/>
                </a:highlight>
              </a:rPr>
              <a:t>penne per insulina riutilizzabili con funzione di memoria della dose</a:t>
            </a:r>
            <a:r>
              <a:rPr lang="it-IT" altLang="it-IT" b="0" dirty="0">
                <a:solidFill>
                  <a:srgbClr val="000000"/>
                </a:solidFill>
              </a:rPr>
              <a:t>. Le due penne sono le stesse, ma </a:t>
            </a:r>
            <a:r>
              <a:rPr lang="it-IT" altLang="it-IT" b="0" dirty="0" err="1">
                <a:solidFill>
                  <a:srgbClr val="000000"/>
                </a:solidFill>
              </a:rPr>
              <a:t>NovoPen</a:t>
            </a:r>
            <a:r>
              <a:rPr lang="it-IT" altLang="it-IT" b="0" dirty="0">
                <a:solidFill>
                  <a:srgbClr val="000000"/>
                </a:solidFill>
              </a:rPr>
              <a:t> </a:t>
            </a:r>
            <a:r>
              <a:rPr lang="it-IT" altLang="it-IT" b="0" dirty="0" err="1">
                <a:solidFill>
                  <a:srgbClr val="000000"/>
                </a:solidFill>
              </a:rPr>
              <a:t>Echo</a:t>
            </a:r>
            <a:r>
              <a:rPr lang="it-IT" altLang="it-IT" b="0" dirty="0">
                <a:solidFill>
                  <a:srgbClr val="000000"/>
                </a:solidFill>
              </a:rPr>
              <a:t>® Plus permette di somministrare anche la mezza unità di insulina, principalmente per uso pediatrico. </a:t>
            </a:r>
            <a:r>
              <a:rPr lang="it-IT" altLang="it-IT" dirty="0">
                <a:solidFill>
                  <a:srgbClr val="000000"/>
                </a:solidFill>
              </a:rPr>
              <a:t>La dose massima di </a:t>
            </a:r>
            <a:r>
              <a:rPr lang="it-IT" altLang="it-IT" dirty="0" err="1">
                <a:solidFill>
                  <a:srgbClr val="000000"/>
                </a:solidFill>
              </a:rPr>
              <a:t>NovoPen</a:t>
            </a:r>
            <a:r>
              <a:rPr lang="it-IT" altLang="it-IT" dirty="0">
                <a:solidFill>
                  <a:srgbClr val="000000"/>
                </a:solidFill>
              </a:rPr>
              <a:t> </a:t>
            </a:r>
            <a:r>
              <a:rPr lang="it-IT" altLang="it-IT" dirty="0" err="1">
                <a:solidFill>
                  <a:srgbClr val="000000"/>
                </a:solidFill>
              </a:rPr>
              <a:t>Echo</a:t>
            </a:r>
            <a:r>
              <a:rPr lang="it-IT" altLang="it-IT" dirty="0">
                <a:solidFill>
                  <a:srgbClr val="000000"/>
                </a:solidFill>
              </a:rPr>
              <a:t>® Plus è di 30 unità (UI), rispetto alle 60 unità di </a:t>
            </a:r>
            <a:r>
              <a:rPr lang="it-IT" altLang="it-IT" dirty="0" err="1">
                <a:solidFill>
                  <a:srgbClr val="000000"/>
                </a:solidFill>
              </a:rPr>
              <a:t>NovoPen</a:t>
            </a:r>
            <a:r>
              <a:rPr lang="it-IT" altLang="it-IT" dirty="0">
                <a:solidFill>
                  <a:srgbClr val="000000"/>
                </a:solidFill>
              </a:rPr>
              <a:t>® 6.</a:t>
            </a:r>
            <a:endParaRPr lang="en-US" altLang="en-US" dirty="0">
              <a:solidFill>
                <a:srgbClr val="000000"/>
              </a:solidFill>
            </a:endParaRPr>
          </a:p>
          <a:p>
            <a:pPr marL="0" lvl="1" indent="0" eaLnBrk="1" hangingPunct="1">
              <a:spcBef>
                <a:spcPts val="800"/>
              </a:spcBef>
              <a:buFont typeface="Arial" panose="020B0604020202020204" pitchFamily="34" charset="0"/>
              <a:buNone/>
              <a:defRPr/>
            </a:pPr>
            <a:r>
              <a:rPr lang="en-US" altLang="en-US" dirty="0">
                <a:solidFill>
                  <a:srgbClr val="000000"/>
                </a:solidFill>
              </a:rPr>
              <a:t>Memoria </a:t>
            </a:r>
            <a:r>
              <a:rPr lang="en-US" altLang="en-US" dirty="0" err="1">
                <a:solidFill>
                  <a:srgbClr val="000000"/>
                </a:solidFill>
              </a:rPr>
              <a:t>della</a:t>
            </a:r>
            <a:r>
              <a:rPr lang="en-US" altLang="en-US" dirty="0">
                <a:solidFill>
                  <a:srgbClr val="000000"/>
                </a:solidFill>
              </a:rPr>
              <a:t> dose</a:t>
            </a:r>
          </a:p>
          <a:p>
            <a:pPr marL="0" lvl="1" indent="0" eaLnBrk="1" hangingPunct="1">
              <a:spcBef>
                <a:spcPts val="800"/>
              </a:spcBef>
              <a:buFont typeface="Arial" panose="020B0604020202020204" pitchFamily="34" charset="0"/>
              <a:buNone/>
              <a:defRPr/>
            </a:pPr>
            <a:r>
              <a:rPr lang="it-IT" altLang="it-IT" b="0" dirty="0">
                <a:solidFill>
                  <a:srgbClr val="000000"/>
                </a:solidFill>
              </a:rPr>
              <a:t>Le penne hanno una memoria della dose che registra il numero delle ultime unità iniettate e il tempo trascorso dall’ultima iniezione</a:t>
            </a:r>
            <a:r>
              <a:rPr lang="it-IT" altLang="it-IT" dirty="0">
                <a:solidFill>
                  <a:srgbClr val="000000"/>
                </a:solidFill>
              </a:rPr>
              <a:t>.  </a:t>
            </a:r>
            <a:r>
              <a:rPr lang="it-IT" altLang="it-IT" b="0" dirty="0">
                <a:solidFill>
                  <a:srgbClr val="000000"/>
                </a:solidFill>
                <a:highlight>
                  <a:srgbClr val="71BDEA"/>
                </a:highlight>
              </a:rPr>
              <a:t>Gli utenti possono trasferirla avvicinando la penna all'app </a:t>
            </a:r>
            <a:r>
              <a:rPr lang="it-IT" altLang="it-IT" b="0" dirty="0" err="1">
                <a:solidFill>
                  <a:srgbClr val="000000"/>
                </a:solidFill>
                <a:highlight>
                  <a:srgbClr val="71BDEA"/>
                </a:highlight>
              </a:rPr>
              <a:t>FreeStyle</a:t>
            </a:r>
            <a:r>
              <a:rPr lang="it-IT" altLang="it-IT" b="0" dirty="0">
                <a:solidFill>
                  <a:srgbClr val="000000"/>
                </a:solidFill>
                <a:highlight>
                  <a:srgbClr val="71BDEA"/>
                </a:highlight>
              </a:rPr>
              <a:t> </a:t>
            </a:r>
            <a:r>
              <a:rPr lang="it-IT" altLang="it-IT" b="0" dirty="0" err="1">
                <a:solidFill>
                  <a:srgbClr val="000000"/>
                </a:solidFill>
                <a:highlight>
                  <a:srgbClr val="71BDEA"/>
                </a:highlight>
              </a:rPr>
              <a:t>LibreLink</a:t>
            </a:r>
            <a:r>
              <a:rPr lang="it-IT" altLang="it-IT" b="0" dirty="0">
                <a:solidFill>
                  <a:srgbClr val="000000"/>
                </a:solidFill>
                <a:highlight>
                  <a:srgbClr val="71BDEA"/>
                </a:highlight>
              </a:rPr>
              <a:t> per mantenere un registro di iniezione personale.</a:t>
            </a:r>
            <a:endParaRPr lang="en-US" altLang="en-US" b="0" dirty="0">
              <a:solidFill>
                <a:srgbClr val="000000"/>
              </a:solidFill>
              <a:highlight>
                <a:srgbClr val="71BDEA"/>
              </a:highlight>
            </a:endParaRPr>
          </a:p>
          <a:p>
            <a:pPr marL="0" lvl="1" indent="0" eaLnBrk="1" hangingPunct="1">
              <a:spcBef>
                <a:spcPts val="800"/>
              </a:spcBef>
              <a:buFont typeface="Arial" panose="020B0604020202020204" pitchFamily="34" charset="0"/>
              <a:buNone/>
              <a:defRPr/>
            </a:pPr>
            <a:r>
              <a:rPr lang="en-US" altLang="en-US" dirty="0" err="1">
                <a:solidFill>
                  <a:srgbClr val="000000"/>
                </a:solidFill>
              </a:rPr>
              <a:t>Riutilizzabili</a:t>
            </a:r>
            <a:endParaRPr lang="en-US" altLang="en-US" dirty="0">
              <a:solidFill>
                <a:srgbClr val="000000"/>
              </a:solidFill>
            </a:endParaRPr>
          </a:p>
          <a:p>
            <a:pPr marL="0" lvl="1" indent="0" eaLnBrk="1" hangingPunct="1">
              <a:spcBef>
                <a:spcPts val="800"/>
              </a:spcBef>
              <a:buFont typeface="Arial" panose="020B0604020202020204" pitchFamily="34" charset="0"/>
              <a:buNone/>
              <a:defRPr/>
            </a:pPr>
            <a:r>
              <a:rPr lang="it-IT" altLang="it-IT" b="0" dirty="0">
                <a:solidFill>
                  <a:srgbClr val="000000"/>
                </a:solidFill>
              </a:rPr>
              <a:t>Le penne sono resistenti e riutilizzabili. Quando l'insulina in una cartuccia sarà terminata, gli utenti semplicemente dovranno sostituirla con una nuova.  </a:t>
            </a:r>
            <a:r>
              <a:rPr lang="it-IT" altLang="it-IT" b="0" dirty="0">
                <a:solidFill>
                  <a:srgbClr val="000000"/>
                </a:solidFill>
                <a:highlight>
                  <a:srgbClr val="0000FF"/>
                </a:highlight>
              </a:rPr>
              <a:t>Durata della penna 5 anni.</a:t>
            </a:r>
          </a:p>
        </p:txBody>
      </p:sp>
      <p:grpSp>
        <p:nvGrpSpPr>
          <p:cNvPr id="59397" name="Group 2">
            <a:extLst>
              <a:ext uri="{FF2B5EF4-FFF2-40B4-BE49-F238E27FC236}">
                <a16:creationId xmlns:a16="http://schemas.microsoft.com/office/drawing/2014/main" id="{4713A904-E84A-F68D-6454-556580C9C240}"/>
              </a:ext>
            </a:extLst>
          </p:cNvPr>
          <p:cNvGrpSpPr>
            <a:grpSpLocks/>
          </p:cNvGrpSpPr>
          <p:nvPr/>
        </p:nvGrpSpPr>
        <p:grpSpPr bwMode="auto">
          <a:xfrm>
            <a:off x="669925" y="1195388"/>
            <a:ext cx="3625850" cy="4862512"/>
            <a:chOff x="670558" y="793026"/>
            <a:chExt cx="4125831" cy="5532927"/>
          </a:xfrm>
        </p:grpSpPr>
        <p:pic>
          <p:nvPicPr>
            <p:cNvPr id="59398" name="Picture 6">
              <a:extLst>
                <a:ext uri="{FF2B5EF4-FFF2-40B4-BE49-F238E27FC236}">
                  <a16:creationId xmlns:a16="http://schemas.microsoft.com/office/drawing/2014/main" id="{9382BFEB-95EE-5E16-7629-B1D68FE6E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656" y="4603570"/>
              <a:ext cx="3444766" cy="172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9" descr="Text, whiteboard&#10;&#10;Description automatically generated">
              <a:extLst>
                <a:ext uri="{FF2B5EF4-FFF2-40B4-BE49-F238E27FC236}">
                  <a16:creationId xmlns:a16="http://schemas.microsoft.com/office/drawing/2014/main" id="{ABC1A881-059A-9584-E60D-79ABA67FFB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58" y="800101"/>
              <a:ext cx="2417011" cy="429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0" descr="Text, whiteboard&#10;&#10;Description automatically generated">
              <a:extLst>
                <a:ext uri="{FF2B5EF4-FFF2-40B4-BE49-F238E27FC236}">
                  <a16:creationId xmlns:a16="http://schemas.microsoft.com/office/drawing/2014/main" id="{64925B49-5F68-4068-0F35-58DB5731B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944" y="793026"/>
              <a:ext cx="2417445" cy="42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C9B9D599-46E2-9099-F655-BDF9B93FD35F}"/>
              </a:ext>
            </a:extLst>
          </p:cNvPr>
          <p:cNvSpPr>
            <a:spLocks noGrp="1"/>
          </p:cNvSpPr>
          <p:nvPr>
            <p:ph type="title"/>
          </p:nvPr>
        </p:nvSpPr>
        <p:spPr>
          <a:xfrm>
            <a:off x="50800" y="0"/>
            <a:ext cx="12141200" cy="1316038"/>
          </a:xfrm>
        </p:spPr>
        <p:txBody>
          <a:bodyPr>
            <a:normAutofit/>
          </a:bodyPr>
          <a:lstStyle/>
          <a:p>
            <a:r>
              <a:rPr lang="it-IT" altLang="it-IT" sz="3600" dirty="0"/>
              <a:t>Differenze tra le posizioni di scansione Android e iPhone</a:t>
            </a:r>
          </a:p>
        </p:txBody>
      </p:sp>
      <p:sp>
        <p:nvSpPr>
          <p:cNvPr id="66563" name="Slide Number Placeholder 4">
            <a:extLst>
              <a:ext uri="{FF2B5EF4-FFF2-40B4-BE49-F238E27FC236}">
                <a16:creationId xmlns:a16="http://schemas.microsoft.com/office/drawing/2014/main" id="{C582EFE3-CAE0-A3E9-A3CE-B2D12930557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endParaRPr lang="en-US" altLang="it-IT" sz="1200">
              <a:solidFill>
                <a:srgbClr val="000000"/>
              </a:solidFill>
              <a:latin typeface="Calibri" panose="020F0502020204030204" pitchFamily="34" charset="0"/>
            </a:endParaRPr>
          </a:p>
        </p:txBody>
      </p:sp>
      <p:pic>
        <p:nvPicPr>
          <p:cNvPr id="66564" name="Picture 97" descr="A picture containing metalware&#10;&#10;Description automatically generated">
            <a:extLst>
              <a:ext uri="{FF2B5EF4-FFF2-40B4-BE49-F238E27FC236}">
                <a16:creationId xmlns:a16="http://schemas.microsoft.com/office/drawing/2014/main" id="{6E038C73-2A81-84AA-1DC9-A8AE41E7E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2281238"/>
            <a:ext cx="257016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 Placeholder 12">
            <a:extLst>
              <a:ext uri="{FF2B5EF4-FFF2-40B4-BE49-F238E27FC236}">
                <a16:creationId xmlns:a16="http://schemas.microsoft.com/office/drawing/2014/main" id="{A5770DC7-DA51-37DD-5212-418BBC499A35}"/>
              </a:ext>
            </a:extLst>
          </p:cNvPr>
          <p:cNvSpPr txBox="1">
            <a:spLocks/>
          </p:cNvSpPr>
          <p:nvPr/>
        </p:nvSpPr>
        <p:spPr>
          <a:xfrm>
            <a:off x="3749675" y="2601913"/>
            <a:ext cx="1247775" cy="441325"/>
          </a:xfrm>
          <a:prstGeom prst="rect">
            <a:avLst/>
          </a:prstGeom>
        </p:spPr>
        <p:txBody>
          <a:bodyPr lIns="0" tIns="0"/>
          <a:lstStyle>
            <a:lvl1pPr marL="0" indent="0" algn="l" defTabSz="1219170" rtl="0" eaLnBrk="1" latinLnBrk="0" hangingPunct="1">
              <a:lnSpc>
                <a:spcPct val="100000"/>
              </a:lnSpc>
              <a:spcBef>
                <a:spcPts val="800"/>
              </a:spcBef>
              <a:buFont typeface="Arial" panose="020B0604020202020204" pitchFamily="34" charset="0"/>
              <a:buNone/>
              <a:defRPr sz="2400" b="1" kern="1200" cap="all" baseline="0">
                <a:solidFill>
                  <a:schemeClr val="accent3"/>
                </a:solidFill>
                <a:latin typeface="+mn-lt"/>
                <a:ea typeface="+mn-ea"/>
                <a:cs typeface="Calibri" panose="020F0502020204030204" pitchFamily="34" charset="0"/>
              </a:defRPr>
            </a:lvl1pPr>
            <a:lvl2pPr marL="226478" indent="-226478" algn="l" defTabSz="1219170" rtl="0" eaLnBrk="1" latinLnBrk="0" hangingPunct="1">
              <a:lnSpc>
                <a:spcPct val="100000"/>
              </a:lnSpc>
              <a:spcBef>
                <a:spcPts val="800"/>
              </a:spcBef>
              <a:buFont typeface="Arial" panose="020B0604020202020204" pitchFamily="34" charset="0"/>
              <a:buChar char="•"/>
              <a:defRPr sz="1867" b="0" kern="1200">
                <a:solidFill>
                  <a:schemeClr val="tx1"/>
                </a:solidFill>
                <a:latin typeface="+mj-lt"/>
                <a:ea typeface="+mn-ea"/>
                <a:cs typeface="+mn-cs"/>
              </a:defRPr>
            </a:lvl2pPr>
            <a:lvl3pPr marL="533387" indent="-228594" algn="l" defTabSz="1219170" rtl="0" eaLnBrk="1" latinLnBrk="0" hangingPunct="1">
              <a:lnSpc>
                <a:spcPct val="100000"/>
              </a:lnSpc>
              <a:spcBef>
                <a:spcPts val="800"/>
              </a:spcBef>
              <a:buFont typeface="Arial" panose="020B0604020202020204" pitchFamily="34" charset="0"/>
              <a:buChar char="–"/>
              <a:defRPr sz="1600" b="0" kern="1200">
                <a:solidFill>
                  <a:schemeClr val="tx1"/>
                </a:solidFill>
                <a:latin typeface="+mj-lt"/>
                <a:ea typeface="+mn-ea"/>
                <a:cs typeface="+mn-cs"/>
              </a:defRPr>
            </a:lvl3pPr>
            <a:lvl4pPr marL="768331" indent="-226478" algn="l" defTabSz="1219170" rtl="0" eaLnBrk="1" latinLnBrk="0" hangingPunct="1">
              <a:lnSpc>
                <a:spcPct val="100000"/>
              </a:lnSpc>
              <a:spcBef>
                <a:spcPts val="800"/>
              </a:spcBef>
              <a:buFont typeface="Arial" panose="020B0604020202020204" pitchFamily="34" charset="0"/>
              <a:buChar char="•"/>
              <a:defRPr sz="1467" b="0" kern="1200">
                <a:solidFill>
                  <a:schemeClr val="tx1"/>
                </a:solidFill>
                <a:latin typeface="+mj-lt"/>
                <a:ea typeface="+mn-ea"/>
                <a:cs typeface="+mn-cs"/>
              </a:defRPr>
            </a:lvl4pPr>
            <a:lvl5pPr marL="992693" indent="-228594" algn="l" defTabSz="1219170" rtl="0" eaLnBrk="1" latinLnBrk="0" hangingPunct="1">
              <a:lnSpc>
                <a:spcPct val="100000"/>
              </a:lnSpc>
              <a:spcBef>
                <a:spcPts val="800"/>
              </a:spcBef>
              <a:buFont typeface="Arial" panose="020B0604020202020204" pitchFamily="34" charset="0"/>
              <a:buChar char="»"/>
              <a:defRPr sz="1467" b="0" kern="1200">
                <a:solidFill>
                  <a:schemeClr val="tx1"/>
                </a:solidFill>
                <a:latin typeface="+mj-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fontAlgn="auto">
              <a:spcAft>
                <a:spcPts val="0"/>
              </a:spcAft>
              <a:defRPr/>
            </a:pPr>
            <a:r>
              <a:rPr lang="en-US" sz="1800">
                <a:solidFill>
                  <a:srgbClr val="009CDE"/>
                </a:solidFill>
              </a:rPr>
              <a:t>Android</a:t>
            </a:r>
          </a:p>
        </p:txBody>
      </p:sp>
      <p:grpSp>
        <p:nvGrpSpPr>
          <p:cNvPr id="66566" name="Group 99">
            <a:extLst>
              <a:ext uri="{FF2B5EF4-FFF2-40B4-BE49-F238E27FC236}">
                <a16:creationId xmlns:a16="http://schemas.microsoft.com/office/drawing/2014/main" id="{CE0A460C-7721-A633-1FC0-76E867DEB172}"/>
              </a:ext>
            </a:extLst>
          </p:cNvPr>
          <p:cNvGrpSpPr>
            <a:grpSpLocks/>
          </p:cNvGrpSpPr>
          <p:nvPr/>
        </p:nvGrpSpPr>
        <p:grpSpPr bwMode="auto">
          <a:xfrm>
            <a:off x="6096000" y="2190750"/>
            <a:ext cx="5078413" cy="2574925"/>
            <a:chOff x="6035575" y="2184415"/>
            <a:chExt cx="5988114" cy="3035808"/>
          </a:xfrm>
        </p:grpSpPr>
        <p:pic>
          <p:nvPicPr>
            <p:cNvPr id="66575" name="Picture 100" descr="A picture containing diagram&#10;&#10;Description automatically generated">
              <a:extLst>
                <a:ext uri="{FF2B5EF4-FFF2-40B4-BE49-F238E27FC236}">
                  <a16:creationId xmlns:a16="http://schemas.microsoft.com/office/drawing/2014/main" id="{EF582AF7-A337-8AC8-D981-4E168E7AA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575" y="2184415"/>
              <a:ext cx="3035808" cy="30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 Placeholder 12">
              <a:extLst>
                <a:ext uri="{FF2B5EF4-FFF2-40B4-BE49-F238E27FC236}">
                  <a16:creationId xmlns:a16="http://schemas.microsoft.com/office/drawing/2014/main" id="{B8C59ABB-5453-93CC-386E-181EF2602BEE}"/>
                </a:ext>
              </a:extLst>
            </p:cNvPr>
            <p:cNvSpPr txBox="1">
              <a:spLocks/>
            </p:cNvSpPr>
            <p:nvPr/>
          </p:nvSpPr>
          <p:spPr>
            <a:xfrm>
              <a:off x="9247705" y="2669172"/>
              <a:ext cx="1471290" cy="520317"/>
            </a:xfrm>
            <a:prstGeom prst="rect">
              <a:avLst/>
            </a:prstGeom>
          </p:spPr>
          <p:txBody>
            <a:bodyPr lIns="0" tIns="0" rIns="121920" bIns="60960"/>
            <a:lstStyle>
              <a:lvl1pPr marL="0" indent="0" algn="l" defTabSz="914400" rtl="0" eaLnBrk="1" latinLnBrk="0" hangingPunct="1">
                <a:lnSpc>
                  <a:spcPct val="100000"/>
                </a:lnSpc>
                <a:spcBef>
                  <a:spcPts val="600"/>
                </a:spcBef>
                <a:buFont typeface="Arial" panose="020B0604020202020204" pitchFamily="34" charset="0"/>
                <a:buNone/>
                <a:defRPr sz="1800" b="1" kern="1200" cap="all" baseline="0">
                  <a:solidFill>
                    <a:schemeClr val="accent3"/>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fontAlgn="auto">
                <a:spcBef>
                  <a:spcPts val="800"/>
                </a:spcBef>
                <a:spcAft>
                  <a:spcPts val="0"/>
                </a:spcAft>
                <a:defRPr/>
              </a:pPr>
              <a:r>
                <a:rPr lang="en-US">
                  <a:solidFill>
                    <a:srgbClr val="009CDE"/>
                  </a:solidFill>
                </a:rPr>
                <a:t>iPhone</a:t>
              </a:r>
            </a:p>
          </p:txBody>
        </p:sp>
        <p:sp>
          <p:nvSpPr>
            <p:cNvPr id="66577" name="TextBox 102">
              <a:extLst>
                <a:ext uri="{FF2B5EF4-FFF2-40B4-BE49-F238E27FC236}">
                  <a16:creationId xmlns:a16="http://schemas.microsoft.com/office/drawing/2014/main" id="{F6832981-9906-5081-078F-39E8753FD9A6}"/>
                </a:ext>
              </a:extLst>
            </p:cNvPr>
            <p:cNvSpPr txBox="1">
              <a:spLocks noChangeArrowheads="1"/>
            </p:cNvSpPr>
            <p:nvPr/>
          </p:nvSpPr>
          <p:spPr bwMode="auto">
            <a:xfrm>
              <a:off x="9167246" y="3141780"/>
              <a:ext cx="2856443" cy="108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defTabSz="1217613">
                <a:defRPr>
                  <a:solidFill>
                    <a:schemeClr val="tx1"/>
                  </a:solidFill>
                  <a:latin typeface="Arial" panose="020B0604020202020204" pitchFamily="34" charset="0"/>
                </a:defRPr>
              </a:lvl2pPr>
              <a:lvl3pPr defTabSz="1217613">
                <a:defRPr>
                  <a:solidFill>
                    <a:schemeClr val="tx1"/>
                  </a:solidFill>
                  <a:latin typeface="Arial" panose="020B0604020202020204" pitchFamily="34" charset="0"/>
                </a:defRPr>
              </a:lvl3pPr>
              <a:lvl4pPr defTabSz="1217613">
                <a:defRPr>
                  <a:solidFill>
                    <a:schemeClr val="tx1"/>
                  </a:solidFill>
                  <a:latin typeface="Arial" panose="020B0604020202020204" pitchFamily="34" charset="0"/>
                </a:defRPr>
              </a:lvl4pPr>
              <a:lvl5pPr defTabSz="1217613">
                <a:defRPr>
                  <a:solidFill>
                    <a:schemeClr val="tx1"/>
                  </a:solidFill>
                  <a:latin typeface="Arial" panose="020B0604020202020204" pitchFamily="34" charset="0"/>
                </a:defRPr>
              </a:lvl5pPr>
              <a:lvl6pPr marL="1828800" indent="457200" defTabSz="1217613" eaLnBrk="0" fontAlgn="base" hangingPunct="0">
                <a:spcBef>
                  <a:spcPct val="0"/>
                </a:spcBef>
                <a:spcAft>
                  <a:spcPct val="0"/>
                </a:spcAft>
                <a:defRPr>
                  <a:solidFill>
                    <a:schemeClr val="tx1"/>
                  </a:solidFill>
                  <a:latin typeface="Arial" panose="020B0604020202020204" pitchFamily="34" charset="0"/>
                </a:defRPr>
              </a:lvl6pPr>
              <a:lvl7pPr marL="2286000" indent="457200" defTabSz="1217613" eaLnBrk="0" fontAlgn="base" hangingPunct="0">
                <a:spcBef>
                  <a:spcPct val="0"/>
                </a:spcBef>
                <a:spcAft>
                  <a:spcPct val="0"/>
                </a:spcAft>
                <a:defRPr>
                  <a:solidFill>
                    <a:schemeClr val="tx1"/>
                  </a:solidFill>
                  <a:latin typeface="Arial" panose="020B0604020202020204" pitchFamily="34" charset="0"/>
                </a:defRPr>
              </a:lvl7pPr>
              <a:lvl8pPr marL="2743200" indent="457200" defTabSz="1217613" eaLnBrk="0" fontAlgn="base" hangingPunct="0">
                <a:spcBef>
                  <a:spcPct val="0"/>
                </a:spcBef>
                <a:spcAft>
                  <a:spcPct val="0"/>
                </a:spcAft>
                <a:defRPr>
                  <a:solidFill>
                    <a:schemeClr val="tx1"/>
                  </a:solidFill>
                  <a:latin typeface="Arial" panose="020B0604020202020204" pitchFamily="34" charset="0"/>
                </a:defRPr>
              </a:lvl8pPr>
              <a:lvl9pPr marL="3200400" indent="457200" defTabSz="12176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solidFill>
                    <a:srgbClr val="000000"/>
                  </a:solidFill>
                  <a:latin typeface="BrandonGrotesque-Regular"/>
                </a:rPr>
                <a:t>Avvicinare NovoPen® alla parte SUPERIORE dell’Iphone</a:t>
              </a:r>
              <a:endParaRPr lang="en-US" altLang="it-IT">
                <a:solidFill>
                  <a:srgbClr val="000000"/>
                </a:solidFill>
                <a:latin typeface="Calibri" panose="020F0502020204030204" pitchFamily="34" charset="0"/>
              </a:endParaRPr>
            </a:p>
          </p:txBody>
        </p:sp>
      </p:grpSp>
      <p:sp>
        <p:nvSpPr>
          <p:cNvPr id="66567" name="TextBox 103">
            <a:extLst>
              <a:ext uri="{FF2B5EF4-FFF2-40B4-BE49-F238E27FC236}">
                <a16:creationId xmlns:a16="http://schemas.microsoft.com/office/drawing/2014/main" id="{10EC5D37-48C1-FB91-751D-8C18FCD29F2B}"/>
              </a:ext>
            </a:extLst>
          </p:cNvPr>
          <p:cNvSpPr txBox="1">
            <a:spLocks noChangeArrowheads="1"/>
          </p:cNvSpPr>
          <p:nvPr/>
        </p:nvSpPr>
        <p:spPr bwMode="auto">
          <a:xfrm>
            <a:off x="3673475" y="2971800"/>
            <a:ext cx="3422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defTabSz="1217613">
              <a:defRPr>
                <a:solidFill>
                  <a:schemeClr val="tx1"/>
                </a:solidFill>
                <a:latin typeface="Arial" panose="020B0604020202020204" pitchFamily="34" charset="0"/>
              </a:defRPr>
            </a:lvl2pPr>
            <a:lvl3pPr defTabSz="1217613">
              <a:defRPr>
                <a:solidFill>
                  <a:schemeClr val="tx1"/>
                </a:solidFill>
                <a:latin typeface="Arial" panose="020B0604020202020204" pitchFamily="34" charset="0"/>
              </a:defRPr>
            </a:lvl3pPr>
            <a:lvl4pPr defTabSz="1217613">
              <a:defRPr>
                <a:solidFill>
                  <a:schemeClr val="tx1"/>
                </a:solidFill>
                <a:latin typeface="Arial" panose="020B0604020202020204" pitchFamily="34" charset="0"/>
              </a:defRPr>
            </a:lvl4pPr>
            <a:lvl5pPr defTabSz="1217613">
              <a:defRPr>
                <a:solidFill>
                  <a:schemeClr val="tx1"/>
                </a:solidFill>
                <a:latin typeface="Arial" panose="020B0604020202020204" pitchFamily="34" charset="0"/>
              </a:defRPr>
            </a:lvl5pPr>
            <a:lvl6pPr marL="1828800" indent="457200" defTabSz="1217613" eaLnBrk="0" fontAlgn="base" hangingPunct="0">
              <a:spcBef>
                <a:spcPct val="0"/>
              </a:spcBef>
              <a:spcAft>
                <a:spcPct val="0"/>
              </a:spcAft>
              <a:defRPr>
                <a:solidFill>
                  <a:schemeClr val="tx1"/>
                </a:solidFill>
                <a:latin typeface="Arial" panose="020B0604020202020204" pitchFamily="34" charset="0"/>
              </a:defRPr>
            </a:lvl6pPr>
            <a:lvl7pPr marL="2286000" indent="457200" defTabSz="1217613" eaLnBrk="0" fontAlgn="base" hangingPunct="0">
              <a:spcBef>
                <a:spcPct val="0"/>
              </a:spcBef>
              <a:spcAft>
                <a:spcPct val="0"/>
              </a:spcAft>
              <a:defRPr>
                <a:solidFill>
                  <a:schemeClr val="tx1"/>
                </a:solidFill>
                <a:latin typeface="Arial" panose="020B0604020202020204" pitchFamily="34" charset="0"/>
              </a:defRPr>
            </a:lvl7pPr>
            <a:lvl8pPr marL="2743200" indent="457200" defTabSz="1217613" eaLnBrk="0" fontAlgn="base" hangingPunct="0">
              <a:spcBef>
                <a:spcPct val="0"/>
              </a:spcBef>
              <a:spcAft>
                <a:spcPct val="0"/>
              </a:spcAft>
              <a:defRPr>
                <a:solidFill>
                  <a:schemeClr val="tx1"/>
                </a:solidFill>
                <a:latin typeface="Arial" panose="020B0604020202020204" pitchFamily="34" charset="0"/>
              </a:defRPr>
            </a:lvl8pPr>
            <a:lvl9pPr marL="3200400" indent="457200" defTabSz="12176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solidFill>
                  <a:srgbClr val="000000"/>
                </a:solidFill>
                <a:latin typeface="BrandonGrotesque-Regular"/>
              </a:rPr>
              <a:t>Avvicinare NovoPen® al</a:t>
            </a:r>
          </a:p>
          <a:p>
            <a:pPr eaLnBrk="1" hangingPunct="1"/>
            <a:r>
              <a:rPr lang="it-IT" altLang="it-IT">
                <a:solidFill>
                  <a:srgbClr val="000000"/>
                </a:solidFill>
                <a:latin typeface="BrandonGrotesque-Regular"/>
              </a:rPr>
              <a:t>RETRO del telefono Android. Potrebbe essere necessario provare a scansionare con diverse aree per trovare il posto giusto.</a:t>
            </a:r>
            <a:endParaRPr lang="en-US" altLang="it-IT">
              <a:solidFill>
                <a:srgbClr val="000000"/>
              </a:solidFill>
              <a:latin typeface="Calibri" panose="020F0502020204030204" pitchFamily="34" charset="0"/>
            </a:endParaRPr>
          </a:p>
        </p:txBody>
      </p:sp>
      <p:sp>
        <p:nvSpPr>
          <p:cNvPr id="105" name="TextBox 104">
            <a:extLst>
              <a:ext uri="{FF2B5EF4-FFF2-40B4-BE49-F238E27FC236}">
                <a16:creationId xmlns:a16="http://schemas.microsoft.com/office/drawing/2014/main" id="{79B00C5F-6B9F-CA87-25EE-A58989723D0B}"/>
              </a:ext>
            </a:extLst>
          </p:cNvPr>
          <p:cNvSpPr txBox="1"/>
          <p:nvPr/>
        </p:nvSpPr>
        <p:spPr>
          <a:xfrm>
            <a:off x="669925" y="1381125"/>
            <a:ext cx="10871200" cy="954088"/>
          </a:xfrm>
          <a:prstGeom prst="rect">
            <a:avLst/>
          </a:prstGeom>
          <a:noFill/>
        </p:spPr>
        <p:txBody>
          <a:bodyPr>
            <a:spAutoFit/>
          </a:bodyPr>
          <a:lstStyle/>
          <a:p>
            <a:pPr eaLnBrk="1" fontAlgn="auto" hangingPunct="1">
              <a:spcBef>
                <a:spcPts val="0"/>
              </a:spcBef>
              <a:spcAft>
                <a:spcPts val="0"/>
              </a:spcAft>
              <a:defRPr/>
            </a:pPr>
            <a:r>
              <a:rPr lang="it-IT" sz="1400" kern="0" dirty="0">
                <a:solidFill>
                  <a:srgbClr val="000000"/>
                </a:solidFill>
                <a:latin typeface="Calibri"/>
              </a:rPr>
              <a:t>Come </a:t>
            </a:r>
            <a:r>
              <a:rPr lang="it-IT" sz="1400" kern="0" dirty="0" err="1">
                <a:solidFill>
                  <a:srgbClr val="000000"/>
                </a:solidFill>
                <a:latin typeface="Calibri"/>
              </a:rPr>
              <a:t>FreeStyle</a:t>
            </a:r>
            <a:r>
              <a:rPr lang="it-IT" sz="1400" kern="0" dirty="0">
                <a:solidFill>
                  <a:srgbClr val="000000"/>
                </a:solidFill>
                <a:latin typeface="Calibri"/>
              </a:rPr>
              <a:t> Libre, la connettività </a:t>
            </a:r>
            <a:r>
              <a:rPr lang="it-IT" sz="1400" kern="0" dirty="0" err="1">
                <a:solidFill>
                  <a:srgbClr val="000000"/>
                </a:solidFill>
                <a:latin typeface="Calibri"/>
              </a:rPr>
              <a:t>NovoPen</a:t>
            </a:r>
            <a:r>
              <a:rPr lang="it-IT" sz="1400" kern="0" dirty="0">
                <a:solidFill>
                  <a:srgbClr val="000000"/>
                </a:solidFill>
                <a:latin typeface="Calibri"/>
              </a:rPr>
              <a:t> 6 e </a:t>
            </a:r>
            <a:r>
              <a:rPr lang="it-IT" sz="1400" kern="0" dirty="0" err="1">
                <a:solidFill>
                  <a:srgbClr val="000000"/>
                </a:solidFill>
                <a:latin typeface="Calibri"/>
              </a:rPr>
              <a:t>NovoPen</a:t>
            </a:r>
            <a:r>
              <a:rPr lang="it-IT" sz="1400" kern="0" dirty="0">
                <a:solidFill>
                  <a:srgbClr val="000000"/>
                </a:solidFill>
                <a:latin typeface="Calibri"/>
              </a:rPr>
              <a:t>® </a:t>
            </a:r>
            <a:r>
              <a:rPr lang="it-IT" sz="1400" kern="0" dirty="0" err="1">
                <a:solidFill>
                  <a:srgbClr val="000000"/>
                </a:solidFill>
                <a:latin typeface="Calibri"/>
              </a:rPr>
              <a:t>Echo</a:t>
            </a:r>
            <a:r>
              <a:rPr lang="it-IT" sz="1400" kern="0" dirty="0">
                <a:solidFill>
                  <a:srgbClr val="000000"/>
                </a:solidFill>
                <a:latin typeface="Calibri"/>
              </a:rPr>
              <a:t>® Plus si basa sulla </a:t>
            </a:r>
            <a:r>
              <a:rPr lang="it-IT" sz="1400" kern="0" dirty="0" err="1">
                <a:solidFill>
                  <a:srgbClr val="000000"/>
                </a:solidFill>
                <a:latin typeface="Calibri"/>
              </a:rPr>
              <a:t>Near</a:t>
            </a:r>
            <a:r>
              <a:rPr lang="it-IT" sz="1400" kern="0" dirty="0">
                <a:solidFill>
                  <a:srgbClr val="000000"/>
                </a:solidFill>
                <a:latin typeface="Calibri"/>
              </a:rPr>
              <a:t> Field </a:t>
            </a:r>
            <a:r>
              <a:rPr lang="it-IT" sz="1400" kern="0" dirty="0" err="1">
                <a:solidFill>
                  <a:srgbClr val="000000"/>
                </a:solidFill>
                <a:latin typeface="Calibri"/>
              </a:rPr>
              <a:t>Communication</a:t>
            </a:r>
            <a:r>
              <a:rPr lang="it-IT" sz="1400" kern="0" dirty="0">
                <a:solidFill>
                  <a:srgbClr val="000000"/>
                </a:solidFill>
                <a:latin typeface="Calibri"/>
              </a:rPr>
              <a:t> (NFC), il che significa che la penna e l'antenna NFC sul telefono devono essere messe in stretto contatto (distanza da 0 a 2 cm) l'una con l'altra per avviare il trasferimento dei dati. Il telefono e la penna devono essere in contatto abbastanza a lungo per completare il trasferimento (3-10 secondi).</a:t>
            </a:r>
          </a:p>
        </p:txBody>
      </p:sp>
      <p:grpSp>
        <p:nvGrpSpPr>
          <p:cNvPr id="66569" name="Group 105">
            <a:extLst>
              <a:ext uri="{FF2B5EF4-FFF2-40B4-BE49-F238E27FC236}">
                <a16:creationId xmlns:a16="http://schemas.microsoft.com/office/drawing/2014/main" id="{F38C187A-2376-DA92-E2B5-CB934F1FC4CE}"/>
              </a:ext>
            </a:extLst>
          </p:cNvPr>
          <p:cNvGrpSpPr>
            <a:grpSpLocks/>
          </p:cNvGrpSpPr>
          <p:nvPr/>
        </p:nvGrpSpPr>
        <p:grpSpPr bwMode="auto">
          <a:xfrm>
            <a:off x="2209800" y="4838700"/>
            <a:ext cx="7710488" cy="1322388"/>
            <a:chOff x="977423" y="3540911"/>
            <a:chExt cx="6925123" cy="1188960"/>
          </a:xfrm>
        </p:grpSpPr>
        <p:sp>
          <p:nvSpPr>
            <p:cNvPr id="107" name="Rectangle: Rounded Corners 24">
              <a:extLst>
                <a:ext uri="{FF2B5EF4-FFF2-40B4-BE49-F238E27FC236}">
                  <a16:creationId xmlns:a16="http://schemas.microsoft.com/office/drawing/2014/main" id="{D5A8E1F7-4BA0-D093-52FB-F2571ED70C8D}"/>
                </a:ext>
              </a:extLst>
            </p:cNvPr>
            <p:cNvSpPr/>
            <p:nvPr/>
          </p:nvSpPr>
          <p:spPr>
            <a:xfrm>
              <a:off x="977423" y="3540911"/>
              <a:ext cx="419186" cy="1186105"/>
            </a:xfrm>
            <a:prstGeom prst="rect">
              <a:avLst/>
            </a:prstGeom>
            <a:solidFill>
              <a:srgbClr val="004F71"/>
            </a:solidFill>
            <a:ln w="25400" cap="flat" cmpd="sng" algn="ctr">
              <a:noFill/>
              <a:prstDash val="solid"/>
            </a:ln>
            <a:effectLst/>
          </p:spPr>
          <p:txBody>
            <a:bodyPr lIns="0" rIns="0" anchor="ctr"/>
            <a:lstStyle/>
            <a:p>
              <a:pPr algn="ctr" eaLnBrk="1" fontAlgn="auto" hangingPunct="1">
                <a:spcBef>
                  <a:spcPts val="0"/>
                </a:spcBef>
                <a:spcAft>
                  <a:spcPts val="0"/>
                </a:spcAft>
                <a:defRPr/>
              </a:pPr>
              <a:r>
                <a:rPr lang="en-US" kern="0">
                  <a:solidFill>
                    <a:prstClr val="white"/>
                  </a:solidFill>
                  <a:latin typeface="Calibri"/>
                </a:rPr>
                <a:t>TIP</a:t>
              </a:r>
            </a:p>
          </p:txBody>
        </p:sp>
        <p:pic>
          <p:nvPicPr>
            <p:cNvPr id="66571" name="Picture 107">
              <a:extLst>
                <a:ext uri="{FF2B5EF4-FFF2-40B4-BE49-F238E27FC236}">
                  <a16:creationId xmlns:a16="http://schemas.microsoft.com/office/drawing/2014/main" id="{503FDB64-40A4-3EE0-A43C-E9609BE26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910" y="3609544"/>
              <a:ext cx="582821" cy="103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108">
              <a:extLst>
                <a:ext uri="{FF2B5EF4-FFF2-40B4-BE49-F238E27FC236}">
                  <a16:creationId xmlns:a16="http://schemas.microsoft.com/office/drawing/2014/main" id="{26C7B458-D72C-0E26-0F41-8A922DF7C921}"/>
                </a:ext>
              </a:extLst>
            </p:cNvPr>
            <p:cNvSpPr txBox="1"/>
            <p:nvPr/>
          </p:nvSpPr>
          <p:spPr>
            <a:xfrm>
              <a:off x="1610479" y="3609422"/>
              <a:ext cx="5405218" cy="1120449"/>
            </a:xfrm>
            <a:prstGeom prst="rect">
              <a:avLst/>
            </a:prstGeom>
            <a:solidFill>
              <a:sysClr val="window" lastClr="FFFFFF"/>
            </a:solidFill>
          </p:spPr>
          <p:txBody>
            <a:bodyPr anchor="ctr"/>
            <a:lstStyle/>
            <a:p>
              <a:pPr marL="535493" eaLnBrk="1" fontAlgn="auto" hangingPunct="1">
                <a:spcBef>
                  <a:spcPts val="800"/>
                </a:spcBef>
                <a:spcAft>
                  <a:spcPts val="0"/>
                </a:spcAft>
                <a:defRPr/>
              </a:pPr>
              <a:r>
                <a:rPr lang="it-IT" sz="1600" kern="0" dirty="0">
                  <a:solidFill>
                    <a:srgbClr val="000000"/>
                  </a:solidFill>
                  <a:latin typeface="Calibri"/>
                </a:rPr>
                <a:t>Non agitare la </a:t>
              </a:r>
              <a:r>
                <a:rPr lang="it-IT" sz="1600" kern="0" dirty="0" err="1">
                  <a:solidFill>
                    <a:srgbClr val="000000"/>
                  </a:solidFill>
                  <a:latin typeface="Calibri"/>
                </a:rPr>
                <a:t>NovoPen</a:t>
              </a:r>
              <a:r>
                <a:rPr lang="it-IT" sz="1600" kern="0" dirty="0">
                  <a:solidFill>
                    <a:srgbClr val="000000"/>
                  </a:solidFill>
                  <a:latin typeface="Calibri"/>
                </a:rPr>
                <a:t>® come una bacchetta quando si tenta di eseguire la scansione poiché di solito si verifica un errore di scansione non riuscita. </a:t>
              </a:r>
              <a:endParaRPr lang="en-US" sz="1600" kern="0" dirty="0">
                <a:solidFill>
                  <a:srgbClr val="000000"/>
                </a:solidFill>
                <a:latin typeface="Calibri"/>
              </a:endParaRPr>
            </a:p>
          </p:txBody>
        </p:sp>
        <p:pic>
          <p:nvPicPr>
            <p:cNvPr id="66573" name="Picture 2" descr="Harry Potter Icon - Download Harry Potter Icon 1502316 | Noun Project">
              <a:extLst>
                <a:ext uri="{FF2B5EF4-FFF2-40B4-BE49-F238E27FC236}">
                  <a16:creationId xmlns:a16="http://schemas.microsoft.com/office/drawing/2014/main" id="{6BEF8994-FABA-2885-FF37-88A93F6E2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6664" y="3763139"/>
              <a:ext cx="7413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Rectangle: Rounded Corners 23">
              <a:extLst>
                <a:ext uri="{FF2B5EF4-FFF2-40B4-BE49-F238E27FC236}">
                  <a16:creationId xmlns:a16="http://schemas.microsoft.com/office/drawing/2014/main" id="{0E441745-FC70-EFEF-6FFD-B12E9F1930EE}"/>
                </a:ext>
              </a:extLst>
            </p:cNvPr>
            <p:cNvSpPr/>
            <p:nvPr/>
          </p:nvSpPr>
          <p:spPr>
            <a:xfrm>
              <a:off x="1015920" y="3540911"/>
              <a:ext cx="6886626" cy="1171832"/>
            </a:xfrm>
            <a:prstGeom prst="rect">
              <a:avLst/>
            </a:prstGeom>
            <a:noFill/>
            <a:ln w="25400" cap="flat" cmpd="sng" algn="ctr">
              <a:solidFill>
                <a:srgbClr val="004F71"/>
              </a:solidFill>
              <a:prstDash val="sysDash"/>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B5942FA6-789C-8892-0537-CFD6C09C7462}"/>
              </a:ext>
            </a:extLst>
          </p:cNvPr>
          <p:cNvSpPr>
            <a:spLocks noGrp="1"/>
          </p:cNvSpPr>
          <p:nvPr>
            <p:ph type="title"/>
          </p:nvPr>
        </p:nvSpPr>
        <p:spPr>
          <a:xfrm>
            <a:off x="132519" y="106710"/>
            <a:ext cx="10515600" cy="1325563"/>
          </a:xfrm>
        </p:spPr>
        <p:txBody>
          <a:bodyPr/>
          <a:lstStyle/>
          <a:p>
            <a:r>
              <a:rPr lang="it-IT" altLang="it-IT" sz="2800" dirty="0"/>
              <a:t>Visualizzazione integrata di insulina erogata e valori di glucosio anche su </a:t>
            </a:r>
            <a:r>
              <a:rPr lang="it-IT" altLang="it-IT" sz="2800" dirty="0" err="1"/>
              <a:t>Libreview</a:t>
            </a:r>
            <a:endParaRPr lang="en-US" altLang="it-IT" sz="2800" dirty="0"/>
          </a:p>
        </p:txBody>
      </p:sp>
      <p:sp>
        <p:nvSpPr>
          <p:cNvPr id="68611" name="Slide Number Placeholder 5">
            <a:extLst>
              <a:ext uri="{FF2B5EF4-FFF2-40B4-BE49-F238E27FC236}">
                <a16:creationId xmlns:a16="http://schemas.microsoft.com/office/drawing/2014/main" id="{9A5C1B30-28AC-19A0-351B-372714044D7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marL="457200" indent="-160338">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914400" indent="-128588">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1371600" indent="-128588">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1828800" indent="-128588">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algn="r" eaLnBrk="1" hangingPunct="1">
              <a:spcBef>
                <a:spcPct val="0"/>
              </a:spcBef>
              <a:buFontTx/>
              <a:buNone/>
            </a:pPr>
            <a:fld id="{851D2C5B-DC7C-4505-B222-3C7EAFF772CF}" type="slidenum">
              <a:rPr lang="en-GB" altLang="it-IT" sz="600" b="0" smtClean="0">
                <a:solidFill>
                  <a:schemeClr val="tx2"/>
                </a:solidFill>
              </a:rPr>
              <a:pPr algn="r" eaLnBrk="1" hangingPunct="1">
                <a:spcBef>
                  <a:spcPct val="0"/>
                </a:spcBef>
                <a:buFontTx/>
                <a:buNone/>
              </a:pPr>
              <a:t>36</a:t>
            </a:fld>
            <a:endParaRPr lang="en-US" altLang="it-IT" sz="1200" b="0">
              <a:solidFill>
                <a:srgbClr val="000000"/>
              </a:solidFill>
            </a:endParaRPr>
          </a:p>
        </p:txBody>
      </p:sp>
      <p:grpSp>
        <p:nvGrpSpPr>
          <p:cNvPr id="68612" name="Group 2">
            <a:extLst>
              <a:ext uri="{FF2B5EF4-FFF2-40B4-BE49-F238E27FC236}">
                <a16:creationId xmlns:a16="http://schemas.microsoft.com/office/drawing/2014/main" id="{E96B8C74-2F6A-ACBC-A0D3-5D15B56310B0}"/>
              </a:ext>
            </a:extLst>
          </p:cNvPr>
          <p:cNvGrpSpPr>
            <a:grpSpLocks/>
          </p:cNvGrpSpPr>
          <p:nvPr/>
        </p:nvGrpSpPr>
        <p:grpSpPr bwMode="auto">
          <a:xfrm>
            <a:off x="263525" y="2771775"/>
            <a:ext cx="11857038" cy="3681413"/>
            <a:chOff x="-790996" y="1645140"/>
            <a:chExt cx="14087004" cy="4372040"/>
          </a:xfrm>
        </p:grpSpPr>
        <p:sp>
          <p:nvSpPr>
            <p:cNvPr id="10" name="Content Placeholder 10">
              <a:extLst>
                <a:ext uri="{FF2B5EF4-FFF2-40B4-BE49-F238E27FC236}">
                  <a16:creationId xmlns:a16="http://schemas.microsoft.com/office/drawing/2014/main" id="{D0A6E0D7-5E14-372B-3975-95B6E6C449A7}"/>
                </a:ext>
              </a:extLst>
            </p:cNvPr>
            <p:cNvSpPr txBox="1">
              <a:spLocks/>
            </p:cNvSpPr>
            <p:nvPr/>
          </p:nvSpPr>
          <p:spPr>
            <a:xfrm>
              <a:off x="-790996" y="1645140"/>
              <a:ext cx="7580087" cy="1979578"/>
            </a:xfrm>
            <a:prstGeom prst="rect">
              <a:avLst/>
            </a:prstGeom>
          </p:spPr>
          <p:txBody>
            <a:bodyPr lIns="0" tIns="0"/>
            <a:lstStyle>
              <a:lvl1pPr marL="0" indent="0" algn="l" defTabSz="1219170" rtl="0" eaLnBrk="1" latinLnBrk="0" hangingPunct="1">
                <a:lnSpc>
                  <a:spcPct val="100000"/>
                </a:lnSpc>
                <a:spcBef>
                  <a:spcPts val="800"/>
                </a:spcBef>
                <a:buFont typeface="Arial" panose="020B0604020202020204" pitchFamily="34" charset="0"/>
                <a:buNone/>
                <a:defRPr sz="2133" b="0" kern="1200">
                  <a:solidFill>
                    <a:schemeClr val="tx1"/>
                  </a:solidFill>
                  <a:latin typeface="+mj-lt"/>
                  <a:ea typeface="+mn-ea"/>
                  <a:cs typeface="Calibri" panose="020F0502020204030204" pitchFamily="34" charset="0"/>
                </a:defRPr>
              </a:lvl1pPr>
              <a:lvl2pPr marL="226478" indent="-226478" algn="l" defTabSz="1219170" rtl="0" eaLnBrk="1" latinLnBrk="0" hangingPunct="1">
                <a:lnSpc>
                  <a:spcPct val="100000"/>
                </a:lnSpc>
                <a:spcBef>
                  <a:spcPts val="800"/>
                </a:spcBef>
                <a:buFont typeface="Arial" panose="020B0604020202020204" pitchFamily="34" charset="0"/>
                <a:buChar char="•"/>
                <a:defRPr sz="2133" b="0" kern="1200">
                  <a:solidFill>
                    <a:schemeClr val="tx1"/>
                  </a:solidFill>
                  <a:latin typeface="+mj-lt"/>
                  <a:ea typeface="+mn-ea"/>
                  <a:cs typeface="+mn-cs"/>
                </a:defRPr>
              </a:lvl2pPr>
              <a:lvl3pPr marL="533387" indent="-228594" algn="l" defTabSz="1219170" rtl="0" eaLnBrk="1" latinLnBrk="0" hangingPunct="1">
                <a:lnSpc>
                  <a:spcPct val="100000"/>
                </a:lnSpc>
                <a:spcBef>
                  <a:spcPts val="800"/>
                </a:spcBef>
                <a:buFont typeface="Arial" panose="020B0604020202020204" pitchFamily="34" charset="0"/>
                <a:buChar char="–"/>
                <a:defRPr sz="1867" b="0" kern="1200">
                  <a:solidFill>
                    <a:schemeClr val="tx1"/>
                  </a:solidFill>
                  <a:latin typeface="+mj-lt"/>
                  <a:ea typeface="+mn-ea"/>
                  <a:cs typeface="+mn-cs"/>
                </a:defRPr>
              </a:lvl3pPr>
              <a:lvl4pPr marL="768331" indent="-226478" algn="l" defTabSz="1219170" rtl="0" eaLnBrk="1" latinLnBrk="0" hangingPunct="1">
                <a:lnSpc>
                  <a:spcPct val="100000"/>
                </a:lnSpc>
                <a:spcBef>
                  <a:spcPts val="800"/>
                </a:spcBef>
                <a:buFont typeface="Arial" panose="020B0604020202020204" pitchFamily="34" charset="0"/>
                <a:buChar char="•"/>
                <a:defRPr sz="1600" b="0" kern="1200">
                  <a:solidFill>
                    <a:schemeClr val="tx1"/>
                  </a:solidFill>
                  <a:latin typeface="+mj-lt"/>
                  <a:ea typeface="+mn-ea"/>
                  <a:cs typeface="+mn-cs"/>
                </a:defRPr>
              </a:lvl4pPr>
              <a:lvl5pPr marL="992693" indent="-228594" algn="l" defTabSz="1219170" rtl="0" eaLnBrk="1" latinLnBrk="0" hangingPunct="1">
                <a:lnSpc>
                  <a:spcPct val="100000"/>
                </a:lnSpc>
                <a:spcBef>
                  <a:spcPts val="800"/>
                </a:spcBef>
                <a:buFont typeface="Arial" panose="020B0604020202020204" pitchFamily="34" charset="0"/>
                <a:buChar char="»"/>
                <a:defRPr sz="1600" b="0" kern="1200">
                  <a:solidFill>
                    <a:schemeClr val="tx1"/>
                  </a:solidFill>
                  <a:latin typeface="+mj-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26478" indent="-226478" fontAlgn="auto">
                <a:spcAft>
                  <a:spcPts val="0"/>
                </a:spcAft>
                <a:buFont typeface="Arial" panose="020B0604020202020204" pitchFamily="34" charset="0"/>
                <a:buChar char="•"/>
                <a:defRPr/>
              </a:pPr>
              <a:r>
                <a:rPr lang="it-IT" sz="1867" dirty="0">
                  <a:solidFill>
                    <a:srgbClr val="002060"/>
                  </a:solidFill>
                  <a:latin typeface="Georgia"/>
                </a:rPr>
                <a:t>Visualizza i dati codificati a colori, sull'insulina e sul glucosio insieme al grafico AGP</a:t>
              </a:r>
            </a:p>
            <a:p>
              <a:pPr marL="226478" indent="-226478" fontAlgn="auto">
                <a:spcAft>
                  <a:spcPts val="0"/>
                </a:spcAft>
                <a:buFont typeface="Arial" panose="020B0604020202020204" pitchFamily="34" charset="0"/>
                <a:buChar char="•"/>
                <a:defRPr/>
              </a:pPr>
              <a:r>
                <a:rPr lang="it-IT" sz="1867" dirty="0">
                  <a:solidFill>
                    <a:srgbClr val="002060"/>
                  </a:solidFill>
                  <a:latin typeface="Georgia"/>
                </a:rPr>
                <a:t>Rendi più facile per i tuoi pazienti l'adattamento delle dosi di insulina alle necessità della giornata</a:t>
              </a:r>
              <a:endParaRPr lang="en-US" sz="1867" dirty="0">
                <a:solidFill>
                  <a:srgbClr val="002060"/>
                </a:solidFill>
                <a:latin typeface="Georgia"/>
              </a:endParaRPr>
            </a:p>
          </p:txBody>
        </p:sp>
        <p:sp>
          <p:nvSpPr>
            <p:cNvPr id="11" name="Rectangle 10">
              <a:extLst>
                <a:ext uri="{FF2B5EF4-FFF2-40B4-BE49-F238E27FC236}">
                  <a16:creationId xmlns:a16="http://schemas.microsoft.com/office/drawing/2014/main" id="{86B8FDD5-5105-6D37-2DA9-A9148844C003}"/>
                </a:ext>
              </a:extLst>
            </p:cNvPr>
            <p:cNvSpPr/>
            <p:nvPr/>
          </p:nvSpPr>
          <p:spPr>
            <a:xfrm>
              <a:off x="-790996" y="3317413"/>
              <a:ext cx="7229279" cy="2699767"/>
            </a:xfrm>
            <a:prstGeom prst="rect">
              <a:avLst/>
            </a:prstGeom>
            <a:noFill/>
            <a:ln w="25400" cap="flat" cmpd="sng" algn="ctr">
              <a:noFill/>
              <a:prstDash val="solid"/>
            </a:ln>
            <a:effectLst/>
          </p:spPr>
          <p:txBody>
            <a:bodyPr/>
            <a:lstStyle/>
            <a:p>
              <a:pPr eaLnBrk="1" fontAlgn="auto" hangingPunct="1">
                <a:spcBef>
                  <a:spcPts val="0"/>
                </a:spcBef>
                <a:spcAft>
                  <a:spcPts val="0"/>
                </a:spcAft>
                <a:defRPr/>
              </a:pPr>
              <a:r>
                <a:rPr lang="it-IT" sz="2133" kern="0" dirty="0">
                  <a:solidFill>
                    <a:srgbClr val="002060"/>
                  </a:solidFill>
                  <a:latin typeface="Calibri"/>
                </a:rPr>
                <a:t>I</a:t>
              </a:r>
              <a:r>
                <a:rPr lang="it-IT" sz="2133" kern="0" dirty="0">
                  <a:solidFill>
                    <a:prstClr val="white"/>
                  </a:solidFill>
                  <a:latin typeface="Calibri"/>
                </a:rPr>
                <a:t> </a:t>
              </a:r>
              <a:r>
                <a:rPr lang="it-IT" sz="2133" kern="0" dirty="0">
                  <a:solidFill>
                    <a:srgbClr val="002060"/>
                  </a:solidFill>
                  <a:latin typeface="Calibri"/>
                </a:rPr>
                <a:t>dati sull'insulina di NovoPen®</a:t>
              </a:r>
              <a:r>
                <a:rPr lang="it-IT" sz="2133" kern="0" baseline="30000" dirty="0">
                  <a:solidFill>
                    <a:srgbClr val="002060"/>
                  </a:solidFill>
                  <a:latin typeface="Calibri"/>
                </a:rPr>
                <a:t>1</a:t>
              </a:r>
              <a:r>
                <a:rPr lang="it-IT" sz="2133" kern="0" dirty="0">
                  <a:solidFill>
                    <a:srgbClr val="002060"/>
                  </a:solidFill>
                  <a:latin typeface="Calibri"/>
                </a:rPr>
                <a:t> saranno visibili nei rapporti LibreView</a:t>
              </a:r>
              <a:r>
                <a:rPr lang="it-IT" sz="2133" kern="0" baseline="30000" dirty="0">
                  <a:solidFill>
                    <a:srgbClr val="002060"/>
                  </a:solidFill>
                  <a:latin typeface="Calibri"/>
                </a:rPr>
                <a:t>2</a:t>
              </a:r>
              <a:r>
                <a:rPr lang="it-IT" sz="2133" kern="0" dirty="0">
                  <a:solidFill>
                    <a:srgbClr val="002060"/>
                  </a:solidFill>
                  <a:latin typeface="Calibri"/>
                </a:rPr>
                <a:t> ovunque appaiano dosi di insulina registrate manualmente</a:t>
              </a:r>
            </a:p>
            <a:p>
              <a:pPr eaLnBrk="1" fontAlgn="auto" hangingPunct="1">
                <a:spcBef>
                  <a:spcPts val="0"/>
                </a:spcBef>
                <a:spcAft>
                  <a:spcPts val="0"/>
                </a:spcAft>
                <a:defRPr/>
              </a:pPr>
              <a:endParaRPr lang="en-US" sz="2133" kern="0" dirty="0">
                <a:solidFill>
                  <a:prstClr val="white"/>
                </a:solidFill>
                <a:latin typeface="Calibri"/>
              </a:endParaRPr>
            </a:p>
          </p:txBody>
        </p:sp>
        <p:pic>
          <p:nvPicPr>
            <p:cNvPr id="12" name="Picture 11">
              <a:extLst>
                <a:ext uri="{FF2B5EF4-FFF2-40B4-BE49-F238E27FC236}">
                  <a16:creationId xmlns:a16="http://schemas.microsoft.com/office/drawing/2014/main" id="{3CAD3E21-C258-C238-8A09-A8DF819E930D}"/>
                </a:ext>
              </a:extLst>
            </p:cNvPr>
            <p:cNvPicPr>
              <a:picLocks noChangeAspect="1"/>
            </p:cNvPicPr>
            <p:nvPr/>
          </p:nvPicPr>
          <p:blipFill>
            <a:blip r:embed="rId3"/>
            <a:stretch>
              <a:fillRect/>
            </a:stretch>
          </p:blipFill>
          <p:spPr>
            <a:xfrm>
              <a:off x="6339913" y="2217264"/>
              <a:ext cx="6956095" cy="3799916"/>
            </a:xfrm>
            <a:prstGeom prst="rect">
              <a:avLst/>
            </a:prstGeom>
            <a:solidFill>
              <a:srgbClr val="FFFFFF">
                <a:shade val="85000"/>
              </a:srgbClr>
            </a:solidFill>
            <a:ln w="12700" cap="sq">
              <a:solidFill>
                <a:sysClr val="window" lastClr="FFFFFF">
                  <a:lumMod val="50000"/>
                </a:sysClr>
              </a:solidFill>
              <a:miter lim="800000"/>
            </a:ln>
            <a:effectLst/>
            <a:scene3d>
              <a:camera prst="orthographicFront"/>
              <a:lightRig rig="twoPt" dir="t">
                <a:rot lat="0" lon="0" rev="7200000"/>
              </a:lightRig>
            </a:scene3d>
            <a:sp3d extrusionH="76200" contourW="12700">
              <a:extrusionClr>
                <a:sysClr val="window" lastClr="FFFFFF"/>
              </a:extrusionClr>
              <a:contourClr>
                <a:sysClr val="window" lastClr="FFFFFF"/>
              </a:contourClr>
            </a:sp3d>
          </p:spPr>
        </p:pic>
      </p:grpSp>
      <p:sp>
        <p:nvSpPr>
          <p:cNvPr id="68613" name="TextBox 13">
            <a:extLst>
              <a:ext uri="{FF2B5EF4-FFF2-40B4-BE49-F238E27FC236}">
                <a16:creationId xmlns:a16="http://schemas.microsoft.com/office/drawing/2014/main" id="{4F105F10-9A2B-73E9-EC78-58DD5E21F552}"/>
              </a:ext>
            </a:extLst>
          </p:cNvPr>
          <p:cNvSpPr txBox="1">
            <a:spLocks noChangeArrowheads="1"/>
          </p:cNvSpPr>
          <p:nvPr/>
        </p:nvSpPr>
        <p:spPr bwMode="auto">
          <a:xfrm>
            <a:off x="631825" y="5457825"/>
            <a:ext cx="2517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1828800" indent="457200" eaLnBrk="0" fontAlgn="base" hangingPunct="0">
              <a:spcBef>
                <a:spcPct val="0"/>
              </a:spcBef>
              <a:spcAft>
                <a:spcPct val="0"/>
              </a:spcAft>
              <a:defRPr>
                <a:solidFill>
                  <a:schemeClr val="tx1"/>
                </a:solidFill>
                <a:latin typeface="Arial" panose="020B0604020202020204" pitchFamily="34" charset="0"/>
              </a:defRPr>
            </a:lvl6pPr>
            <a:lvl7pPr marL="2286000" indent="457200" eaLnBrk="0" fontAlgn="base" hangingPunct="0">
              <a:spcBef>
                <a:spcPct val="0"/>
              </a:spcBef>
              <a:spcAft>
                <a:spcPct val="0"/>
              </a:spcAft>
              <a:defRPr>
                <a:solidFill>
                  <a:schemeClr val="tx1"/>
                </a:solidFill>
                <a:latin typeface="Arial" panose="020B0604020202020204" pitchFamily="34" charset="0"/>
              </a:defRPr>
            </a:lvl7pPr>
            <a:lvl8pPr marL="2743200" indent="457200" eaLnBrk="0" fontAlgn="base" hangingPunct="0">
              <a:spcBef>
                <a:spcPct val="0"/>
              </a:spcBef>
              <a:spcAft>
                <a:spcPct val="0"/>
              </a:spcAft>
              <a:defRPr>
                <a:solidFill>
                  <a:schemeClr val="tx1"/>
                </a:solidFill>
                <a:latin typeface="Arial" panose="020B0604020202020204" pitchFamily="34" charset="0"/>
              </a:defRPr>
            </a:lvl8pPr>
            <a:lvl9pPr marL="32004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it-IT">
                <a:solidFill>
                  <a:srgbClr val="002060"/>
                </a:solidFill>
                <a:latin typeface="Calibri" panose="020F0502020204030204" pitchFamily="34" charset="0"/>
                <a:cs typeface="Calibri" panose="020F0502020204030204" pitchFamily="34" charset="0"/>
              </a:rPr>
              <a:t>Istantanea</a:t>
            </a:r>
          </a:p>
          <a:p>
            <a:pPr eaLnBrk="1" hangingPunct="1">
              <a:buFont typeface="Arial" panose="020B0604020202020204" pitchFamily="34" charset="0"/>
              <a:buChar char="•"/>
            </a:pPr>
            <a:r>
              <a:rPr lang="en-US" altLang="it-IT">
                <a:solidFill>
                  <a:srgbClr val="002060"/>
                </a:solidFill>
                <a:latin typeface="Calibri" panose="020F0502020204030204" pitchFamily="34" charset="0"/>
                <a:cs typeface="Calibri" panose="020F0502020204030204" pitchFamily="34" charset="0"/>
              </a:rPr>
              <a:t>Riepilogo Settimanale</a:t>
            </a:r>
          </a:p>
          <a:p>
            <a:pPr eaLnBrk="1" hangingPunct="1">
              <a:buFont typeface="Arial" panose="020B0604020202020204" pitchFamily="34" charset="0"/>
              <a:buChar char="•"/>
            </a:pPr>
            <a:r>
              <a:rPr lang="en-US" altLang="it-IT">
                <a:solidFill>
                  <a:srgbClr val="002060"/>
                </a:solidFill>
                <a:latin typeface="Calibri" panose="020F0502020204030204" pitchFamily="34" charset="0"/>
                <a:cs typeface="Calibri" panose="020F0502020204030204" pitchFamily="34" charset="0"/>
              </a:rPr>
              <a:t>Andamento ai Pasti</a:t>
            </a:r>
          </a:p>
        </p:txBody>
      </p:sp>
      <p:sp>
        <p:nvSpPr>
          <p:cNvPr id="68614" name="TextBox 14">
            <a:extLst>
              <a:ext uri="{FF2B5EF4-FFF2-40B4-BE49-F238E27FC236}">
                <a16:creationId xmlns:a16="http://schemas.microsoft.com/office/drawing/2014/main" id="{EBE2E85B-37B6-E1D1-49F3-ACE044DF0CB6}"/>
              </a:ext>
            </a:extLst>
          </p:cNvPr>
          <p:cNvSpPr txBox="1">
            <a:spLocks noChangeArrowheads="1"/>
          </p:cNvSpPr>
          <p:nvPr/>
        </p:nvSpPr>
        <p:spPr bwMode="auto">
          <a:xfrm>
            <a:off x="3190875" y="5457825"/>
            <a:ext cx="2301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1828800" indent="457200" eaLnBrk="0" fontAlgn="base" hangingPunct="0">
              <a:spcBef>
                <a:spcPct val="0"/>
              </a:spcBef>
              <a:spcAft>
                <a:spcPct val="0"/>
              </a:spcAft>
              <a:defRPr>
                <a:solidFill>
                  <a:schemeClr val="tx1"/>
                </a:solidFill>
                <a:latin typeface="Arial" panose="020B0604020202020204" pitchFamily="34" charset="0"/>
              </a:defRPr>
            </a:lvl6pPr>
            <a:lvl7pPr marL="2286000" indent="457200" eaLnBrk="0" fontAlgn="base" hangingPunct="0">
              <a:spcBef>
                <a:spcPct val="0"/>
              </a:spcBef>
              <a:spcAft>
                <a:spcPct val="0"/>
              </a:spcAft>
              <a:defRPr>
                <a:solidFill>
                  <a:schemeClr val="tx1"/>
                </a:solidFill>
                <a:latin typeface="Arial" panose="020B0604020202020204" pitchFamily="34" charset="0"/>
              </a:defRPr>
            </a:lvl7pPr>
            <a:lvl8pPr marL="2743200" indent="457200" eaLnBrk="0" fontAlgn="base" hangingPunct="0">
              <a:spcBef>
                <a:spcPct val="0"/>
              </a:spcBef>
              <a:spcAft>
                <a:spcPct val="0"/>
              </a:spcAft>
              <a:defRPr>
                <a:solidFill>
                  <a:schemeClr val="tx1"/>
                </a:solidFill>
                <a:latin typeface="Arial" panose="020B0604020202020204" pitchFamily="34" charset="0"/>
              </a:defRPr>
            </a:lvl8pPr>
            <a:lvl9pPr marL="3200400" indent="4572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it-IT">
                <a:solidFill>
                  <a:srgbClr val="002060"/>
                </a:solidFill>
                <a:latin typeface="Calibri" panose="020F0502020204030204" pitchFamily="34" charset="0"/>
                <a:cs typeface="Calibri" panose="020F0502020204030204" pitchFamily="34" charset="0"/>
              </a:rPr>
              <a:t>Diario giornaliero</a:t>
            </a:r>
          </a:p>
          <a:p>
            <a:pPr eaLnBrk="1" hangingPunct="1">
              <a:buFont typeface="Arial" panose="020B0604020202020204" pitchFamily="34" charset="0"/>
              <a:buChar char="•"/>
            </a:pPr>
            <a:r>
              <a:rPr lang="en-US" altLang="it-IT">
                <a:solidFill>
                  <a:srgbClr val="002060"/>
                </a:solidFill>
                <a:latin typeface="Calibri" panose="020F0502020204030204" pitchFamily="34" charset="0"/>
                <a:cs typeface="Calibri" panose="020F0502020204030204" pitchFamily="34" charset="0"/>
              </a:rPr>
              <a:t>Dettagli Dispositivo</a:t>
            </a:r>
          </a:p>
        </p:txBody>
      </p:sp>
      <p:sp>
        <p:nvSpPr>
          <p:cNvPr id="68615" name="TextBox 15">
            <a:extLst>
              <a:ext uri="{FF2B5EF4-FFF2-40B4-BE49-F238E27FC236}">
                <a16:creationId xmlns:a16="http://schemas.microsoft.com/office/drawing/2014/main" id="{D84EE0C4-040B-2011-8F02-EBD3A6AA848D}"/>
              </a:ext>
            </a:extLst>
          </p:cNvPr>
          <p:cNvSpPr txBox="1">
            <a:spLocks noChangeArrowheads="1"/>
          </p:cNvSpPr>
          <p:nvPr/>
        </p:nvSpPr>
        <p:spPr bwMode="auto">
          <a:xfrm>
            <a:off x="454025" y="6475413"/>
            <a:ext cx="8440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it-IT" sz="800">
                <a:solidFill>
                  <a:srgbClr val="000000"/>
                </a:solidFill>
                <a:latin typeface="Calibri" panose="020F0502020204030204" pitchFamily="34" charset="0"/>
              </a:rPr>
              <a:t>1. Only compatible with NovoPen</a:t>
            </a:r>
            <a:r>
              <a:rPr lang="en-US" altLang="it-IT" sz="800" baseline="30000">
                <a:solidFill>
                  <a:srgbClr val="000000"/>
                </a:solidFill>
                <a:latin typeface="Calibri" panose="020F0502020204030204" pitchFamily="34" charset="0"/>
              </a:rPr>
              <a:t>®</a:t>
            </a:r>
            <a:r>
              <a:rPr lang="en-US" altLang="it-IT" sz="800">
                <a:solidFill>
                  <a:srgbClr val="000000"/>
                </a:solidFill>
                <a:latin typeface="Calibri" panose="020F0502020204030204" pitchFamily="34" charset="0"/>
              </a:rPr>
              <a:t> 6 or NovoPen Echo</a:t>
            </a:r>
            <a:r>
              <a:rPr lang="en-US" altLang="it-IT" sz="800" baseline="30000">
                <a:solidFill>
                  <a:srgbClr val="000000"/>
                </a:solidFill>
                <a:latin typeface="Calibri" panose="020F0502020204030204" pitchFamily="34" charset="0"/>
              </a:rPr>
              <a:t>®</a:t>
            </a:r>
            <a:r>
              <a:rPr lang="en-US" altLang="it-IT" sz="800">
                <a:solidFill>
                  <a:srgbClr val="000000"/>
                </a:solidFill>
                <a:latin typeface="Calibri" panose="020F0502020204030204" pitchFamily="34" charset="0"/>
              </a:rPr>
              <a:t> Plus</a:t>
            </a:r>
          </a:p>
          <a:p>
            <a:pPr eaLnBrk="1" hangingPunct="1"/>
            <a:r>
              <a:rPr lang="en-US" altLang="it-IT" sz="800">
                <a:solidFill>
                  <a:srgbClr val="000000"/>
                </a:solidFill>
                <a:latin typeface="Calibri" panose="020F0502020204030204" pitchFamily="34" charset="0"/>
              </a:rPr>
              <a:t>2. The LibreView website is only compatible with certain operating systems and browsers. Please check www.libreview.com for additional information.</a:t>
            </a:r>
          </a:p>
        </p:txBody>
      </p:sp>
      <p:pic>
        <p:nvPicPr>
          <p:cNvPr id="68616" name="Picture 4">
            <a:extLst>
              <a:ext uri="{FF2B5EF4-FFF2-40B4-BE49-F238E27FC236}">
                <a16:creationId xmlns:a16="http://schemas.microsoft.com/office/drawing/2014/main" id="{27A69669-7524-7AFC-040D-B9A2BAB42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96" t="23853" r="32417" b="10666"/>
          <a:stretch>
            <a:fillRect/>
          </a:stretch>
        </p:blipFill>
        <p:spPr bwMode="auto">
          <a:xfrm>
            <a:off x="7032625" y="765175"/>
            <a:ext cx="48244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a:extLst>
              <a:ext uri="{FF2B5EF4-FFF2-40B4-BE49-F238E27FC236}">
                <a16:creationId xmlns:a16="http://schemas.microsoft.com/office/drawing/2014/main" id="{2A30B995-48E0-7798-D3A2-EEA05B914DC3}"/>
              </a:ext>
            </a:extLst>
          </p:cNvPr>
          <p:cNvSpPr>
            <a:spLocks noGrp="1"/>
          </p:cNvSpPr>
          <p:nvPr>
            <p:ph type="title"/>
          </p:nvPr>
        </p:nvSpPr>
        <p:spPr/>
        <p:txBody>
          <a:bodyPr>
            <a:normAutofit fontScale="90000"/>
          </a:bodyPr>
          <a:lstStyle/>
          <a:p>
            <a:br>
              <a:rPr lang="it-IT" altLang="it-IT" sz="4000" dirty="0"/>
            </a:br>
            <a:r>
              <a:rPr lang="it-IT" altLang="it-IT" sz="4000" b="1" dirty="0"/>
              <a:t>Smart </a:t>
            </a:r>
            <a:r>
              <a:rPr lang="it-IT" altLang="it-IT" sz="4000" b="1" dirty="0" err="1"/>
              <a:t>Insulin</a:t>
            </a:r>
            <a:r>
              <a:rPr lang="it-IT" altLang="it-IT" sz="4000" b="1" dirty="0"/>
              <a:t> Pen: INPEN</a:t>
            </a:r>
            <a:br>
              <a:rPr lang="en-US" altLang="en-US" b="1" dirty="0"/>
            </a:br>
            <a:endParaRPr lang="it-IT" altLang="it-IT" b="1" dirty="0"/>
          </a:p>
        </p:txBody>
      </p:sp>
      <p:sp>
        <p:nvSpPr>
          <p:cNvPr id="5" name="Segnaposto contenuto 4">
            <a:extLst>
              <a:ext uri="{FF2B5EF4-FFF2-40B4-BE49-F238E27FC236}">
                <a16:creationId xmlns:a16="http://schemas.microsoft.com/office/drawing/2014/main" id="{42762FB4-11E9-88BC-7C21-1CA2213B5AA7}"/>
              </a:ext>
            </a:extLst>
          </p:cNvPr>
          <p:cNvSpPr>
            <a:spLocks noGrp="1"/>
          </p:cNvSpPr>
          <p:nvPr>
            <p:ph idx="4294967295"/>
          </p:nvPr>
        </p:nvSpPr>
        <p:spPr>
          <a:xfrm>
            <a:off x="0" y="1489075"/>
            <a:ext cx="5400675" cy="4748213"/>
          </a:xfrm>
        </p:spPr>
        <p:txBody>
          <a:bodyPr>
            <a:normAutofit fontScale="77500" lnSpcReduction="20000"/>
          </a:bodyPr>
          <a:lstStyle/>
          <a:p>
            <a:pPr>
              <a:buClr>
                <a:srgbClr val="002060"/>
              </a:buClr>
              <a:buSzPct val="107000"/>
              <a:buFont typeface="Wingdings" panose="05000000000000000000" pitchFamily="2" charset="2"/>
              <a:buChar char="§"/>
              <a:defRPr/>
            </a:pPr>
            <a:r>
              <a:rPr lang="en-US" sz="2300" dirty="0" err="1">
                <a:solidFill>
                  <a:srgbClr val="002060"/>
                </a:solidFill>
              </a:rPr>
              <a:t>Approvazione</a:t>
            </a:r>
            <a:r>
              <a:rPr lang="en-US" sz="2300" dirty="0">
                <a:solidFill>
                  <a:srgbClr val="002060"/>
                </a:solidFill>
              </a:rPr>
              <a:t> FDA  </a:t>
            </a:r>
            <a:r>
              <a:rPr lang="en-US" sz="2300" dirty="0" err="1">
                <a:solidFill>
                  <a:srgbClr val="002060"/>
                </a:solidFill>
              </a:rPr>
              <a:t>nel</a:t>
            </a:r>
            <a:r>
              <a:rPr lang="en-US" sz="2300" dirty="0">
                <a:solidFill>
                  <a:srgbClr val="002060"/>
                </a:solidFill>
              </a:rPr>
              <a:t> 2017 e CE </a:t>
            </a:r>
            <a:r>
              <a:rPr lang="en-US" sz="2300" dirty="0" err="1">
                <a:solidFill>
                  <a:srgbClr val="002060"/>
                </a:solidFill>
              </a:rPr>
              <a:t>nel</a:t>
            </a:r>
            <a:r>
              <a:rPr lang="en-US" sz="2300" dirty="0">
                <a:solidFill>
                  <a:srgbClr val="002060"/>
                </a:solidFill>
              </a:rPr>
              <a:t> 2020</a:t>
            </a:r>
          </a:p>
          <a:p>
            <a:pPr lvl="1">
              <a:buClr>
                <a:srgbClr val="C00000"/>
              </a:buClr>
              <a:buFont typeface="Wingdings" panose="05000000000000000000" pitchFamily="2" charset="2"/>
              <a:buChar char="§"/>
              <a:defRPr/>
            </a:pPr>
            <a:r>
              <a:rPr lang="en-US" dirty="0" err="1">
                <a:solidFill>
                  <a:srgbClr val="002060"/>
                </a:solidFill>
              </a:rPr>
              <a:t>Connessione</a:t>
            </a:r>
            <a:r>
              <a:rPr lang="en-US" dirty="0">
                <a:solidFill>
                  <a:srgbClr val="002060"/>
                </a:solidFill>
              </a:rPr>
              <a:t> Bluetooth </a:t>
            </a:r>
            <a:r>
              <a:rPr lang="en-US" dirty="0" err="1">
                <a:solidFill>
                  <a:srgbClr val="002060"/>
                </a:solidFill>
              </a:rPr>
              <a:t>all’App</a:t>
            </a:r>
            <a:r>
              <a:rPr lang="en-US" dirty="0">
                <a:solidFill>
                  <a:srgbClr val="002060"/>
                </a:solidFill>
              </a:rPr>
              <a:t> con </a:t>
            </a:r>
            <a:r>
              <a:rPr lang="en-US" dirty="0" err="1">
                <a:solidFill>
                  <a:srgbClr val="002060"/>
                </a:solidFill>
              </a:rPr>
              <a:t>integrazione</a:t>
            </a:r>
            <a:r>
              <a:rPr lang="en-US" dirty="0">
                <a:solidFill>
                  <a:srgbClr val="002060"/>
                </a:solidFill>
              </a:rPr>
              <a:t> </a:t>
            </a:r>
            <a:r>
              <a:rPr lang="en-US" dirty="0" err="1">
                <a:solidFill>
                  <a:srgbClr val="002060"/>
                </a:solidFill>
              </a:rPr>
              <a:t>dei</a:t>
            </a:r>
            <a:r>
              <a:rPr lang="en-US" dirty="0">
                <a:solidFill>
                  <a:srgbClr val="002060"/>
                </a:solidFill>
              </a:rPr>
              <a:t> </a:t>
            </a:r>
            <a:r>
              <a:rPr lang="en-US" dirty="0" err="1">
                <a:solidFill>
                  <a:srgbClr val="002060"/>
                </a:solidFill>
              </a:rPr>
              <a:t>dati</a:t>
            </a:r>
            <a:r>
              <a:rPr lang="en-US" dirty="0">
                <a:solidFill>
                  <a:srgbClr val="002060"/>
                </a:solidFill>
              </a:rPr>
              <a:t> del CGM</a:t>
            </a:r>
          </a:p>
          <a:p>
            <a:pPr lvl="1">
              <a:buClr>
                <a:srgbClr val="C00000"/>
              </a:buClr>
              <a:buFont typeface="Wingdings" panose="05000000000000000000" pitchFamily="2" charset="2"/>
              <a:buChar char="§"/>
              <a:defRPr/>
            </a:pPr>
            <a:r>
              <a:rPr lang="en-US" dirty="0" err="1">
                <a:solidFill>
                  <a:srgbClr val="002060"/>
                </a:solidFill>
              </a:rPr>
              <a:t>Calcolatore</a:t>
            </a:r>
            <a:r>
              <a:rPr lang="en-US" dirty="0">
                <a:solidFill>
                  <a:srgbClr val="002060"/>
                </a:solidFill>
              </a:rPr>
              <a:t> e </a:t>
            </a:r>
            <a:r>
              <a:rPr lang="en-US" dirty="0" err="1">
                <a:solidFill>
                  <a:srgbClr val="002060"/>
                </a:solidFill>
              </a:rPr>
              <a:t>suggeritore</a:t>
            </a:r>
            <a:r>
              <a:rPr lang="en-US" dirty="0">
                <a:solidFill>
                  <a:srgbClr val="002060"/>
                </a:solidFill>
              </a:rPr>
              <a:t> </a:t>
            </a:r>
            <a:r>
              <a:rPr lang="en-US" dirty="0" err="1">
                <a:solidFill>
                  <a:srgbClr val="002060"/>
                </a:solidFill>
              </a:rPr>
              <a:t>della</a:t>
            </a:r>
            <a:r>
              <a:rPr lang="en-US" dirty="0">
                <a:solidFill>
                  <a:srgbClr val="002060"/>
                </a:solidFill>
              </a:rPr>
              <a:t> dose </a:t>
            </a:r>
            <a:r>
              <a:rPr lang="en-US" dirty="0" err="1">
                <a:solidFill>
                  <a:srgbClr val="002060"/>
                </a:solidFill>
              </a:rPr>
              <a:t>insulinica</a:t>
            </a:r>
            <a:endParaRPr lang="en-US" dirty="0">
              <a:solidFill>
                <a:srgbClr val="002060"/>
              </a:solidFill>
            </a:endParaRPr>
          </a:p>
          <a:p>
            <a:pPr lvl="1">
              <a:buClr>
                <a:srgbClr val="C00000"/>
              </a:buClr>
              <a:buFont typeface="Wingdings" panose="05000000000000000000" pitchFamily="2" charset="2"/>
              <a:buChar char="§"/>
              <a:defRPr/>
            </a:pPr>
            <a:r>
              <a:rPr lang="en-US" dirty="0">
                <a:solidFill>
                  <a:srgbClr val="002060"/>
                </a:solidFill>
              </a:rPr>
              <a:t>Memoria </a:t>
            </a:r>
            <a:r>
              <a:rPr lang="en-US" dirty="0" err="1">
                <a:solidFill>
                  <a:srgbClr val="002060"/>
                </a:solidFill>
              </a:rPr>
              <a:t>delle</a:t>
            </a:r>
            <a:r>
              <a:rPr lang="en-US" dirty="0">
                <a:solidFill>
                  <a:srgbClr val="002060"/>
                </a:solidFill>
              </a:rPr>
              <a:t> </a:t>
            </a:r>
            <a:r>
              <a:rPr lang="en-US" dirty="0" err="1">
                <a:solidFill>
                  <a:srgbClr val="002060"/>
                </a:solidFill>
              </a:rPr>
              <a:t>dosi</a:t>
            </a:r>
            <a:r>
              <a:rPr lang="en-US" dirty="0">
                <a:solidFill>
                  <a:srgbClr val="002060"/>
                </a:solidFill>
              </a:rPr>
              <a:t> e </a:t>
            </a:r>
            <a:r>
              <a:rPr lang="en-US" dirty="0" err="1">
                <a:solidFill>
                  <a:srgbClr val="002060"/>
                </a:solidFill>
              </a:rPr>
              <a:t>degli</a:t>
            </a:r>
            <a:r>
              <a:rPr lang="en-US" dirty="0">
                <a:solidFill>
                  <a:srgbClr val="002060"/>
                </a:solidFill>
              </a:rPr>
              <a:t> </a:t>
            </a:r>
            <a:r>
              <a:rPr lang="en-US" dirty="0" err="1">
                <a:solidFill>
                  <a:srgbClr val="002060"/>
                </a:solidFill>
              </a:rPr>
              <a:t>orari</a:t>
            </a:r>
            <a:r>
              <a:rPr lang="en-US" dirty="0">
                <a:solidFill>
                  <a:srgbClr val="002060"/>
                </a:solidFill>
              </a:rPr>
              <a:t> di </a:t>
            </a:r>
            <a:r>
              <a:rPr lang="en-US" dirty="0" err="1">
                <a:solidFill>
                  <a:srgbClr val="002060"/>
                </a:solidFill>
              </a:rPr>
              <a:t>somministrazione</a:t>
            </a:r>
            <a:r>
              <a:rPr lang="en-US" dirty="0">
                <a:solidFill>
                  <a:srgbClr val="002060"/>
                </a:solidFill>
              </a:rPr>
              <a:t> </a:t>
            </a:r>
            <a:r>
              <a:rPr lang="en-US" dirty="0" err="1">
                <a:solidFill>
                  <a:srgbClr val="002060"/>
                </a:solidFill>
              </a:rPr>
              <a:t>dell’insulina</a:t>
            </a:r>
            <a:r>
              <a:rPr lang="en-US" dirty="0">
                <a:solidFill>
                  <a:srgbClr val="002060"/>
                </a:solidFill>
              </a:rPr>
              <a:t> </a:t>
            </a:r>
            <a:r>
              <a:rPr lang="en-US" dirty="0" err="1">
                <a:solidFill>
                  <a:srgbClr val="002060"/>
                </a:solidFill>
              </a:rPr>
              <a:t>dell’ultimo</a:t>
            </a:r>
            <a:r>
              <a:rPr lang="en-US" dirty="0">
                <a:solidFill>
                  <a:srgbClr val="002060"/>
                </a:solidFill>
              </a:rPr>
              <a:t> anno</a:t>
            </a:r>
          </a:p>
          <a:p>
            <a:pPr lvl="1">
              <a:buClr>
                <a:srgbClr val="C00000"/>
              </a:buClr>
              <a:buFont typeface="Wingdings" panose="05000000000000000000" pitchFamily="2" charset="2"/>
              <a:buChar char="§"/>
              <a:defRPr/>
            </a:pPr>
            <a:r>
              <a:rPr lang="en-US" dirty="0" err="1">
                <a:solidFill>
                  <a:srgbClr val="002060"/>
                </a:solidFill>
              </a:rPr>
              <a:t>Promemoria</a:t>
            </a:r>
            <a:r>
              <a:rPr lang="en-US" dirty="0">
                <a:solidFill>
                  <a:srgbClr val="002060"/>
                </a:solidFill>
              </a:rPr>
              <a:t> </a:t>
            </a:r>
            <a:r>
              <a:rPr lang="en-US" dirty="0" err="1">
                <a:solidFill>
                  <a:srgbClr val="002060"/>
                </a:solidFill>
              </a:rPr>
              <a:t>della</a:t>
            </a:r>
            <a:r>
              <a:rPr lang="en-US" dirty="0">
                <a:solidFill>
                  <a:srgbClr val="002060"/>
                </a:solidFill>
              </a:rPr>
              <a:t> </a:t>
            </a:r>
            <a:r>
              <a:rPr lang="en-US" dirty="0" err="1">
                <a:solidFill>
                  <a:srgbClr val="002060"/>
                </a:solidFill>
              </a:rPr>
              <a:t>somministrazione</a:t>
            </a:r>
            <a:r>
              <a:rPr lang="en-US" dirty="0">
                <a:solidFill>
                  <a:srgbClr val="002060"/>
                </a:solidFill>
              </a:rPr>
              <a:t> di </a:t>
            </a:r>
            <a:r>
              <a:rPr lang="en-US" dirty="0" err="1">
                <a:solidFill>
                  <a:srgbClr val="002060"/>
                </a:solidFill>
              </a:rPr>
              <a:t>insulina</a:t>
            </a:r>
            <a:endParaRPr lang="en-US" dirty="0">
              <a:solidFill>
                <a:srgbClr val="002060"/>
              </a:solidFill>
            </a:endParaRPr>
          </a:p>
          <a:p>
            <a:pPr lvl="1">
              <a:buClr>
                <a:srgbClr val="C00000"/>
              </a:buClr>
              <a:buFont typeface="Wingdings" panose="05000000000000000000" pitchFamily="2" charset="2"/>
              <a:buChar char="§"/>
              <a:defRPr/>
            </a:pPr>
            <a:r>
              <a:rPr lang="en-US" dirty="0" err="1">
                <a:solidFill>
                  <a:srgbClr val="002060"/>
                </a:solidFill>
              </a:rPr>
              <a:t>Visualizza</a:t>
            </a:r>
            <a:r>
              <a:rPr lang="en-US" dirty="0">
                <a:solidFill>
                  <a:srgbClr val="002060"/>
                </a:solidFill>
              </a:rPr>
              <a:t> </a:t>
            </a:r>
            <a:r>
              <a:rPr lang="en-US" dirty="0" err="1">
                <a:solidFill>
                  <a:srgbClr val="002060"/>
                </a:solidFill>
              </a:rPr>
              <a:t>l’ultima</a:t>
            </a:r>
            <a:r>
              <a:rPr lang="en-US" dirty="0">
                <a:solidFill>
                  <a:srgbClr val="002060"/>
                </a:solidFill>
              </a:rPr>
              <a:t> dose e </a:t>
            </a:r>
            <a:r>
              <a:rPr lang="en-US" dirty="0" err="1">
                <a:solidFill>
                  <a:srgbClr val="002060"/>
                </a:solidFill>
              </a:rPr>
              <a:t>l’insulina</a:t>
            </a:r>
            <a:r>
              <a:rPr lang="en-US" dirty="0">
                <a:solidFill>
                  <a:srgbClr val="002060"/>
                </a:solidFill>
              </a:rPr>
              <a:t> </a:t>
            </a:r>
            <a:r>
              <a:rPr lang="en-US" dirty="0" err="1">
                <a:solidFill>
                  <a:srgbClr val="002060"/>
                </a:solidFill>
              </a:rPr>
              <a:t>attiva</a:t>
            </a:r>
            <a:r>
              <a:rPr lang="en-US" dirty="0">
                <a:solidFill>
                  <a:srgbClr val="002060"/>
                </a:solidFill>
              </a:rPr>
              <a:t> (IOB)</a:t>
            </a:r>
          </a:p>
          <a:p>
            <a:pPr lvl="1">
              <a:buClr>
                <a:srgbClr val="C00000"/>
              </a:buClr>
              <a:buFont typeface="Wingdings" panose="05000000000000000000" pitchFamily="2" charset="2"/>
              <a:buChar char="§"/>
              <a:defRPr/>
            </a:pPr>
            <a:r>
              <a:rPr lang="en-US" dirty="0" err="1">
                <a:solidFill>
                  <a:srgbClr val="002060"/>
                </a:solidFill>
              </a:rPr>
              <a:t>Controlla</a:t>
            </a:r>
            <a:r>
              <a:rPr lang="en-US" dirty="0">
                <a:solidFill>
                  <a:srgbClr val="002060"/>
                </a:solidFill>
              </a:rPr>
              <a:t> la </a:t>
            </a:r>
            <a:r>
              <a:rPr lang="en-US" dirty="0" err="1">
                <a:solidFill>
                  <a:srgbClr val="002060"/>
                </a:solidFill>
              </a:rPr>
              <a:t>temperatura</a:t>
            </a:r>
            <a:r>
              <a:rPr lang="en-US" dirty="0">
                <a:solidFill>
                  <a:srgbClr val="002060"/>
                </a:solidFill>
              </a:rPr>
              <a:t> </a:t>
            </a:r>
            <a:r>
              <a:rPr lang="en-US" dirty="0" err="1">
                <a:solidFill>
                  <a:srgbClr val="002060"/>
                </a:solidFill>
              </a:rPr>
              <a:t>dell’insulina</a:t>
            </a:r>
            <a:endParaRPr lang="en-US" dirty="0">
              <a:solidFill>
                <a:srgbClr val="002060"/>
              </a:solidFill>
            </a:endParaRPr>
          </a:p>
          <a:p>
            <a:pPr lvl="1">
              <a:buClr>
                <a:srgbClr val="C00000"/>
              </a:buClr>
              <a:buFont typeface="Wingdings" panose="05000000000000000000" pitchFamily="2" charset="2"/>
              <a:buChar char="§"/>
              <a:defRPr/>
            </a:pPr>
            <a:r>
              <a:rPr lang="en-US" dirty="0">
                <a:solidFill>
                  <a:srgbClr val="002060"/>
                </a:solidFill>
              </a:rPr>
              <a:t>Dose </a:t>
            </a:r>
            <a:r>
              <a:rPr lang="en-US" dirty="0" err="1">
                <a:solidFill>
                  <a:srgbClr val="002060"/>
                </a:solidFill>
              </a:rPr>
              <a:t>incrementabile</a:t>
            </a:r>
            <a:r>
              <a:rPr lang="en-US" dirty="0">
                <a:solidFill>
                  <a:srgbClr val="002060"/>
                </a:solidFill>
              </a:rPr>
              <a:t> di ½ </a:t>
            </a:r>
            <a:r>
              <a:rPr lang="en-US" dirty="0" err="1">
                <a:solidFill>
                  <a:srgbClr val="002060"/>
                </a:solidFill>
              </a:rPr>
              <a:t>unità</a:t>
            </a:r>
            <a:endParaRPr lang="en-US" dirty="0">
              <a:solidFill>
                <a:srgbClr val="002060"/>
              </a:solidFill>
            </a:endParaRPr>
          </a:p>
          <a:p>
            <a:pPr lvl="1">
              <a:buClr>
                <a:srgbClr val="C00000"/>
              </a:buClr>
              <a:buFont typeface="Wingdings" panose="05000000000000000000" pitchFamily="2" charset="2"/>
              <a:buChar char="§"/>
              <a:defRPr/>
            </a:pPr>
            <a:r>
              <a:rPr lang="en-US" dirty="0">
                <a:solidFill>
                  <a:srgbClr val="002060"/>
                </a:solidFill>
              </a:rPr>
              <a:t>Report </a:t>
            </a:r>
            <a:r>
              <a:rPr lang="en-US" dirty="0" err="1">
                <a:solidFill>
                  <a:srgbClr val="002060"/>
                </a:solidFill>
              </a:rPr>
              <a:t>condivisibili</a:t>
            </a:r>
            <a:r>
              <a:rPr lang="en-US" dirty="0">
                <a:solidFill>
                  <a:srgbClr val="002060"/>
                </a:solidFill>
              </a:rPr>
              <a:t> con team medico</a:t>
            </a:r>
          </a:p>
          <a:p>
            <a:pPr>
              <a:buClr>
                <a:srgbClr val="002060"/>
              </a:buClr>
              <a:buSzPct val="107000"/>
              <a:buFont typeface="Wingdings" panose="05000000000000000000" pitchFamily="2" charset="2"/>
              <a:buChar char="§"/>
              <a:defRPr/>
            </a:pPr>
            <a:r>
              <a:rPr lang="en-US" sz="2100" dirty="0" err="1">
                <a:solidFill>
                  <a:srgbClr val="002060"/>
                </a:solidFill>
              </a:rPr>
              <a:t>Compatibile</a:t>
            </a:r>
            <a:r>
              <a:rPr lang="en-US" sz="2100" dirty="0">
                <a:solidFill>
                  <a:srgbClr val="002060"/>
                </a:solidFill>
              </a:rPr>
              <a:t> con:  </a:t>
            </a:r>
          </a:p>
          <a:p>
            <a:pPr lvl="1">
              <a:defRPr/>
            </a:pPr>
            <a:r>
              <a:rPr lang="en-US" dirty="0" err="1">
                <a:solidFill>
                  <a:srgbClr val="002060"/>
                </a:solidFill>
              </a:rPr>
              <a:t>Lyspro</a:t>
            </a:r>
            <a:endParaRPr lang="en-US" dirty="0">
              <a:solidFill>
                <a:srgbClr val="002060"/>
              </a:solidFill>
            </a:endParaRPr>
          </a:p>
          <a:p>
            <a:pPr lvl="1">
              <a:defRPr/>
            </a:pPr>
            <a:r>
              <a:rPr lang="en-US" dirty="0" err="1">
                <a:solidFill>
                  <a:srgbClr val="002060"/>
                </a:solidFill>
              </a:rPr>
              <a:t>Aspart</a:t>
            </a:r>
            <a:r>
              <a:rPr lang="en-US" dirty="0">
                <a:solidFill>
                  <a:srgbClr val="002060"/>
                </a:solidFill>
              </a:rPr>
              <a:t> </a:t>
            </a:r>
          </a:p>
          <a:p>
            <a:pPr lvl="1">
              <a:defRPr/>
            </a:pPr>
            <a:r>
              <a:rPr lang="en-US" dirty="0">
                <a:solidFill>
                  <a:srgbClr val="002060"/>
                </a:solidFill>
              </a:rPr>
              <a:t>Faster </a:t>
            </a:r>
            <a:r>
              <a:rPr lang="en-US" dirty="0" err="1">
                <a:solidFill>
                  <a:srgbClr val="002060"/>
                </a:solidFill>
              </a:rPr>
              <a:t>aspart</a:t>
            </a:r>
            <a:r>
              <a:rPr lang="en-US" dirty="0">
                <a:solidFill>
                  <a:srgbClr val="002060"/>
                </a:solidFill>
              </a:rPr>
              <a:t> </a:t>
            </a:r>
            <a:endParaRPr lang="it-IT" dirty="0">
              <a:solidFill>
                <a:srgbClr val="002060"/>
              </a:solidFill>
            </a:endParaRPr>
          </a:p>
        </p:txBody>
      </p:sp>
      <p:pic>
        <p:nvPicPr>
          <p:cNvPr id="82948" name="Picture 2" descr="InPen works exactly like a traditional insulin pen but has Bluetooth® technology that connects to an easy-to-use smartphone app. InPen tracks each dose and delivers all of your data to the app on your smartphone. From there, the app calculates doses, displays blood glucose, and tracks insulin levels, storing up to a year of data.">
            <a:extLst>
              <a:ext uri="{FF2B5EF4-FFF2-40B4-BE49-F238E27FC236}">
                <a16:creationId xmlns:a16="http://schemas.microsoft.com/office/drawing/2014/main" id="{4158CF7C-4082-FCFC-D761-A8E14156C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5" y="1341438"/>
            <a:ext cx="3128963"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ttangolo 3">
            <a:extLst>
              <a:ext uri="{FF2B5EF4-FFF2-40B4-BE49-F238E27FC236}">
                <a16:creationId xmlns:a16="http://schemas.microsoft.com/office/drawing/2014/main" id="{1F053031-C677-B951-D9F6-22309FDD30B8}"/>
              </a:ext>
            </a:extLst>
          </p:cNvPr>
          <p:cNvSpPr>
            <a:spLocks noChangeArrowheads="1"/>
          </p:cNvSpPr>
          <p:nvPr/>
        </p:nvSpPr>
        <p:spPr bwMode="auto">
          <a:xfrm>
            <a:off x="3446463" y="6438900"/>
            <a:ext cx="7105650" cy="307975"/>
          </a:xfrm>
          <a:prstGeom prst="rect">
            <a:avLst/>
          </a:prstGeom>
          <a:noFill/>
          <a:ln w="9525">
            <a:noFill/>
            <a:miter lim="800000"/>
            <a:headEnd/>
            <a:tailEnd/>
          </a:ln>
        </p:spPr>
        <p:txBody>
          <a:bodyPr>
            <a:spAutoFit/>
          </a:bodyPr>
          <a:lstStyle/>
          <a:p>
            <a:pPr algn="r">
              <a:defRPr/>
            </a:pPr>
            <a:r>
              <a:rPr lang="en-US" sz="1400" dirty="0">
                <a:solidFill>
                  <a:srgbClr val="002060"/>
                </a:solidFill>
                <a:latin typeface="+mn-lt"/>
                <a:cs typeface="Arial" panose="020B0604020202020204" pitchFamily="34" charset="0"/>
              </a:rPr>
              <a:t>Timothy S Bailey, </a:t>
            </a:r>
            <a:r>
              <a:rPr lang="en-US" sz="1400" dirty="0" err="1">
                <a:solidFill>
                  <a:srgbClr val="002060"/>
                </a:solidFill>
                <a:latin typeface="+mn-lt"/>
                <a:cs typeface="Arial" panose="020B0604020202020204" pitchFamily="34" charset="0"/>
              </a:rPr>
              <a:t>Jenine</a:t>
            </a:r>
            <a:r>
              <a:rPr lang="en-US" sz="1400" dirty="0">
                <a:solidFill>
                  <a:srgbClr val="002060"/>
                </a:solidFill>
                <a:latin typeface="+mn-lt"/>
                <a:cs typeface="Arial" panose="020B0604020202020204" pitchFamily="34" charset="0"/>
              </a:rPr>
              <a:t> Y Stone </a:t>
            </a:r>
            <a:r>
              <a:rPr lang="en-US" sz="1400" i="1" dirty="0">
                <a:solidFill>
                  <a:srgbClr val="002060"/>
                </a:solidFill>
                <a:latin typeface="+mn-lt"/>
                <a:cs typeface="Arial" panose="020B0604020202020204" pitchFamily="34" charset="0"/>
              </a:rPr>
              <a:t>Expert </a:t>
            </a:r>
            <a:r>
              <a:rPr lang="en-US" sz="1400" i="1" dirty="0" err="1">
                <a:solidFill>
                  <a:srgbClr val="002060"/>
                </a:solidFill>
                <a:latin typeface="+mn-lt"/>
                <a:cs typeface="Arial" panose="020B0604020202020204" pitchFamily="34" charset="0"/>
              </a:rPr>
              <a:t>Opin</a:t>
            </a:r>
            <a:r>
              <a:rPr lang="en-US" sz="1400" i="1" dirty="0">
                <a:solidFill>
                  <a:srgbClr val="002060"/>
                </a:solidFill>
                <a:latin typeface="+mn-lt"/>
                <a:cs typeface="Arial" panose="020B0604020202020204" pitchFamily="34" charset="0"/>
              </a:rPr>
              <a:t> Drug </a:t>
            </a:r>
            <a:r>
              <a:rPr lang="en-US" sz="1400" i="1" dirty="0" err="1">
                <a:solidFill>
                  <a:srgbClr val="002060"/>
                </a:solidFill>
                <a:latin typeface="+mn-lt"/>
                <a:cs typeface="Arial" panose="020B0604020202020204" pitchFamily="34" charset="0"/>
              </a:rPr>
              <a:t>Deliv</a:t>
            </a:r>
            <a:r>
              <a:rPr lang="en-US" sz="1400" i="1" dirty="0">
                <a:solidFill>
                  <a:srgbClr val="002060"/>
                </a:solidFill>
                <a:latin typeface="+mn-lt"/>
                <a:cs typeface="Arial" panose="020B0604020202020204" pitchFamily="34" charset="0"/>
              </a:rPr>
              <a:t> </a:t>
            </a:r>
            <a:r>
              <a:rPr lang="it-IT" sz="1400" dirty="0">
                <a:solidFill>
                  <a:srgbClr val="002060"/>
                </a:solidFill>
                <a:latin typeface="+mn-lt"/>
                <a:cs typeface="Arial" panose="020B0604020202020204" pitchFamily="34" charset="0"/>
              </a:rPr>
              <a:t>2017 May;14(5):697-703</a:t>
            </a:r>
            <a:r>
              <a:rPr lang="en-US" sz="1400" dirty="0">
                <a:solidFill>
                  <a:srgbClr val="002060"/>
                </a:solidFill>
                <a:latin typeface="+mn-lt"/>
                <a:cs typeface="Arial" panose="020B0604020202020204" pitchFamily="34" charset="0"/>
              </a:rPr>
              <a:t> </a:t>
            </a:r>
            <a:endParaRPr lang="it-IT" sz="1400" dirty="0">
              <a:solidFill>
                <a:srgbClr val="002060"/>
              </a:solidFill>
              <a:latin typeface="+mn-lt"/>
              <a:cs typeface="Arial" panose="020B060402020202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88D76833-E317-1E22-D0EC-472D3417BD42}"/>
              </a:ext>
            </a:extLst>
          </p:cNvPr>
          <p:cNvSpPr>
            <a:spLocks noGrp="1"/>
          </p:cNvSpPr>
          <p:nvPr>
            <p:ph type="title"/>
          </p:nvPr>
        </p:nvSpPr>
        <p:spPr/>
        <p:txBody>
          <a:bodyPr/>
          <a:lstStyle/>
          <a:p>
            <a:pPr defTabSz="236538"/>
            <a:r>
              <a:rPr lang="en-US" altLang="it-IT"/>
              <a:t>Penna intelligente per insulina InPen</a:t>
            </a:r>
            <a:r>
              <a:rPr lang="en-US" altLang="it-IT" baseline="30000"/>
              <a:t>™</a:t>
            </a:r>
            <a:r>
              <a:rPr lang="en-US" altLang="it-IT"/>
              <a:t>  </a:t>
            </a:r>
          </a:p>
        </p:txBody>
      </p:sp>
      <p:sp>
        <p:nvSpPr>
          <p:cNvPr id="3" name="Text Placeholder 2">
            <a:extLst>
              <a:ext uri="{FF2B5EF4-FFF2-40B4-BE49-F238E27FC236}">
                <a16:creationId xmlns:a16="http://schemas.microsoft.com/office/drawing/2014/main" id="{9C733A7B-438A-78AB-BA82-147F1DB1E66E}"/>
              </a:ext>
            </a:extLst>
          </p:cNvPr>
          <p:cNvSpPr>
            <a:spLocks noGrp="1"/>
          </p:cNvSpPr>
          <p:nvPr>
            <p:ph type="body" sz="quarter" idx="4294967295"/>
          </p:nvPr>
        </p:nvSpPr>
        <p:spPr>
          <a:xfrm>
            <a:off x="0" y="6148388"/>
            <a:ext cx="9140825" cy="103187"/>
          </a:xfrm>
        </p:spPr>
        <p:txBody>
          <a:bodyPr>
            <a:normAutofit fontScale="25000" lnSpcReduction="20000"/>
          </a:bodyPr>
          <a:lstStyle/>
          <a:p>
            <a:pPr>
              <a:defRPr/>
            </a:pPr>
            <a:r>
              <a:rPr sz="667">
                <a:latin typeface="Avenir Next World" panose="020B0503020202020204" pitchFamily="34" charset="0"/>
                <a:ea typeface="+mn-lt"/>
                <a:cs typeface="Avenir Next World" panose="020B0503020202020204" pitchFamily="34" charset="0"/>
              </a:rPr>
              <a:t>Humalog® e </a:t>
            </a:r>
            <a:r>
              <a:rPr sz="667" err="1">
                <a:latin typeface="Avenir Next World" panose="020B0503020202020204" pitchFamily="34" charset="0"/>
                <a:ea typeface="+mn-lt"/>
                <a:cs typeface="Avenir Next World" panose="020B0503020202020204" pitchFamily="34" charset="0"/>
              </a:rPr>
              <a:t>Lyumjev</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sono</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marchi</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registrati</a:t>
            </a:r>
            <a:r>
              <a:rPr sz="667">
                <a:latin typeface="Avenir Next World" panose="020B0503020202020204" pitchFamily="34" charset="0"/>
                <a:ea typeface="+mn-lt"/>
                <a:cs typeface="Avenir Next World" panose="020B0503020202020204" pitchFamily="34" charset="0"/>
              </a:rPr>
              <a:t> di Eli Lilly and Company. </a:t>
            </a:r>
            <a:r>
              <a:rPr sz="667" err="1">
                <a:latin typeface="Avenir Next World" panose="020B0503020202020204" pitchFamily="34" charset="0"/>
                <a:ea typeface="+mn-lt"/>
                <a:cs typeface="Avenir Next World" panose="020B0503020202020204" pitchFamily="34" charset="0"/>
              </a:rPr>
              <a:t>Fiasp</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Novorapid</a:t>
            </a:r>
            <a:r>
              <a:rPr sz="667">
                <a:latin typeface="Avenir Next World" panose="020B0503020202020204" pitchFamily="34" charset="0"/>
                <a:ea typeface="+mn-lt"/>
                <a:cs typeface="Avenir Next World" panose="020B0503020202020204" pitchFamily="34" charset="0"/>
              </a:rPr>
              <a:t>®  e Novo Nordisk Insulin </a:t>
            </a:r>
            <a:r>
              <a:rPr sz="667" err="1">
                <a:latin typeface="Avenir Next World" panose="020B0503020202020204" pitchFamily="34" charset="0"/>
                <a:ea typeface="+mn-lt"/>
                <a:cs typeface="Avenir Next World" panose="020B0503020202020204" pitchFamily="34" charset="0"/>
              </a:rPr>
              <a:t>Aspart</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sono</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marchi</a:t>
            </a:r>
            <a:r>
              <a:rPr sz="667">
                <a:latin typeface="Avenir Next World" panose="020B0503020202020204" pitchFamily="34" charset="0"/>
                <a:ea typeface="+mn-lt"/>
                <a:cs typeface="Avenir Next World" panose="020B0503020202020204" pitchFamily="34" charset="0"/>
              </a:rPr>
              <a:t> </a:t>
            </a:r>
            <a:r>
              <a:rPr sz="667" err="1">
                <a:latin typeface="Avenir Next World" panose="020B0503020202020204" pitchFamily="34" charset="0"/>
                <a:ea typeface="+mn-lt"/>
                <a:cs typeface="Avenir Next World" panose="020B0503020202020204" pitchFamily="34" charset="0"/>
              </a:rPr>
              <a:t>registrati</a:t>
            </a:r>
            <a:r>
              <a:rPr sz="667">
                <a:latin typeface="Avenir Next World" panose="020B0503020202020204" pitchFamily="34" charset="0"/>
                <a:ea typeface="+mn-lt"/>
                <a:cs typeface="Avenir Next World" panose="020B0503020202020204" pitchFamily="34" charset="0"/>
              </a:rPr>
              <a:t> di Novo Nordisk A/S. </a:t>
            </a:r>
          </a:p>
        </p:txBody>
      </p:sp>
      <p:sp>
        <p:nvSpPr>
          <p:cNvPr id="18" name="TextBox 17">
            <a:extLst>
              <a:ext uri="{FF2B5EF4-FFF2-40B4-BE49-F238E27FC236}">
                <a16:creationId xmlns:a16="http://schemas.microsoft.com/office/drawing/2014/main" id="{1BFF3D30-EE63-9386-2CF2-7CEA968FB8BF}"/>
              </a:ext>
            </a:extLst>
          </p:cNvPr>
          <p:cNvSpPr txBox="1"/>
          <p:nvPr/>
        </p:nvSpPr>
        <p:spPr>
          <a:xfrm>
            <a:off x="847725" y="3609975"/>
            <a:ext cx="1852613" cy="1117600"/>
          </a:xfrm>
          <a:prstGeom prst="rect">
            <a:avLst/>
          </a:prstGeom>
          <a:noFill/>
        </p:spPr>
        <p:txBody>
          <a:bodyPr lIns="0">
            <a:spAutoFit/>
          </a:bodyPr>
          <a:lstStyle/>
          <a:p>
            <a:pPr>
              <a:defRPr/>
            </a:pPr>
            <a:r>
              <a:rPr lang="en-US" sz="1333" dirty="0" err="1">
                <a:latin typeface="Avenir Next World" panose="020B0503020202020204" pitchFamily="34" charset="0"/>
              </a:rPr>
              <a:t>Condividere</a:t>
            </a:r>
            <a:r>
              <a:rPr lang="en-US" sz="1333" dirty="0">
                <a:latin typeface="Avenir Next World" panose="020B0503020202020204" pitchFamily="34" charset="0"/>
              </a:rPr>
              <a:t> </a:t>
            </a:r>
            <a:r>
              <a:rPr lang="en-US" sz="1333" dirty="0" err="1">
                <a:latin typeface="Avenir Next World" panose="020B0503020202020204" pitchFamily="34" charset="0"/>
              </a:rPr>
              <a:t>i</a:t>
            </a:r>
            <a:r>
              <a:rPr lang="en-US" sz="1333" dirty="0">
                <a:latin typeface="Avenir Next World" panose="020B0503020202020204" pitchFamily="34" charset="0"/>
              </a:rPr>
              <a:t> </a:t>
            </a:r>
            <a:r>
              <a:rPr lang="en-US" sz="1333" dirty="0" err="1">
                <a:latin typeface="Avenir Next World" panose="020B0503020202020204" pitchFamily="34" charset="0"/>
              </a:rPr>
              <a:t>dati</a:t>
            </a:r>
            <a:r>
              <a:rPr lang="en-US" sz="1333" dirty="0">
                <a:latin typeface="Avenir Next World" panose="020B0503020202020204" pitchFamily="34" charset="0"/>
              </a:rPr>
              <a:t> da </a:t>
            </a:r>
            <a:r>
              <a:rPr lang="en-US" sz="1333" dirty="0" err="1">
                <a:latin typeface="Avenir Next World" panose="020B0503020202020204" pitchFamily="34" charset="0"/>
              </a:rPr>
              <a:t>più</a:t>
            </a:r>
            <a:r>
              <a:rPr lang="en-US" sz="1333" dirty="0">
                <a:latin typeface="Avenir Next World" panose="020B0503020202020204" pitchFamily="34" charset="0"/>
              </a:rPr>
              <a:t> </a:t>
            </a:r>
            <a:r>
              <a:rPr lang="en-US" sz="1333" dirty="0" err="1">
                <a:latin typeface="Avenir Next World" panose="020B0503020202020204" pitchFamily="34" charset="0"/>
              </a:rPr>
              <a:t>Inpen</a:t>
            </a:r>
            <a:r>
              <a:rPr lang="en-US" sz="1333" dirty="0">
                <a:latin typeface="Avenir Next World" panose="020B0503020202020204" pitchFamily="34" charset="0"/>
              </a:rPr>
              <a:t>™ </a:t>
            </a:r>
            <a:r>
              <a:rPr lang="en-US" sz="1333" dirty="0" err="1">
                <a:latin typeface="Avenir Next World" panose="020B0503020202020204" pitchFamily="34" charset="0"/>
              </a:rPr>
              <a:t>contemporaneamente</a:t>
            </a:r>
            <a:r>
              <a:rPr lang="en-US" sz="1333" dirty="0">
                <a:latin typeface="Avenir Next World" panose="020B0503020202020204" pitchFamily="34" charset="0"/>
              </a:rPr>
              <a:t> </a:t>
            </a:r>
            <a:r>
              <a:rPr lang="en-US" sz="1333" dirty="0" err="1">
                <a:latin typeface="Avenir Next World" panose="020B0503020202020204" pitchFamily="34" charset="0"/>
              </a:rPr>
              <a:t>alla</a:t>
            </a:r>
            <a:r>
              <a:rPr lang="en-US" sz="1333" dirty="0">
                <a:latin typeface="Avenir Next World" panose="020B0503020202020204" pitchFamily="34" charset="0"/>
              </a:rPr>
              <a:t> </a:t>
            </a:r>
            <a:r>
              <a:rPr lang="en-US" sz="1333" dirty="0" err="1">
                <a:latin typeface="Avenir Next World" panose="020B0503020202020204" pitchFamily="34" charset="0"/>
              </a:rPr>
              <a:t>stessa</a:t>
            </a:r>
            <a:r>
              <a:rPr lang="en-US" sz="1333" dirty="0">
                <a:latin typeface="Avenir Next World" panose="020B0503020202020204" pitchFamily="34" charset="0"/>
              </a:rPr>
              <a:t> </a:t>
            </a:r>
            <a:r>
              <a:rPr lang="en-US" sz="1333" dirty="0" err="1">
                <a:latin typeface="Avenir Next World" panose="020B0503020202020204" pitchFamily="34" charset="0"/>
              </a:rPr>
              <a:t>applicazione</a:t>
            </a: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p:txBody>
      </p:sp>
      <p:pic>
        <p:nvPicPr>
          <p:cNvPr id="84997" name="Picture 2">
            <a:extLst>
              <a:ext uri="{FF2B5EF4-FFF2-40B4-BE49-F238E27FC236}">
                <a16:creationId xmlns:a16="http://schemas.microsoft.com/office/drawing/2014/main" id="{604D46E2-DC72-AF51-CB31-F8E3C98A2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57" t="43346" r="3606" b="42735"/>
          <a:stretch>
            <a:fillRect/>
          </a:stretch>
        </p:blipFill>
        <p:spPr bwMode="auto">
          <a:xfrm>
            <a:off x="484188" y="1647825"/>
            <a:ext cx="100234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D30DBC77-0551-CB25-669A-7A951E21D6E4}"/>
              </a:ext>
            </a:extLst>
          </p:cNvPr>
          <p:cNvSpPr txBox="1"/>
          <p:nvPr/>
        </p:nvSpPr>
        <p:spPr>
          <a:xfrm>
            <a:off x="2782888" y="3598863"/>
            <a:ext cx="1573212" cy="708025"/>
          </a:xfrm>
          <a:prstGeom prst="rect">
            <a:avLst/>
          </a:prstGeom>
          <a:noFill/>
        </p:spPr>
        <p:txBody>
          <a:bodyPr lIns="0">
            <a:spAutoFit/>
          </a:bodyPr>
          <a:lstStyle/>
          <a:p>
            <a:pPr>
              <a:defRPr/>
            </a:pPr>
            <a:r>
              <a:rPr lang="en-US" sz="1333" dirty="0" err="1">
                <a:latin typeface="Avenir Next World" panose="020B0503020202020204" pitchFamily="34" charset="0"/>
              </a:rPr>
              <a:t>Connessione</a:t>
            </a:r>
            <a:r>
              <a:rPr lang="en-US" sz="1333" dirty="0">
                <a:latin typeface="Avenir Next World" panose="020B0503020202020204" pitchFamily="34" charset="0"/>
              </a:rPr>
              <a:t> </a:t>
            </a:r>
            <a:r>
              <a:rPr lang="en-US" sz="1333" dirty="0" err="1">
                <a:latin typeface="Avenir Next World" panose="020B0503020202020204" pitchFamily="34" charset="0"/>
              </a:rPr>
              <a:t>all’applicazione</a:t>
            </a:r>
            <a:r>
              <a:rPr lang="en-US" sz="1333" dirty="0">
                <a:latin typeface="Avenir Next World" panose="020B0503020202020204" pitchFamily="34" charset="0"/>
              </a:rPr>
              <a:t> via Bluetooth</a:t>
            </a:r>
            <a:r>
              <a:rPr lang="en-US" sz="1333" baseline="30000" dirty="0">
                <a:latin typeface="Avenir Next World" panose="020B0503020202020204" pitchFamily="34" charset="0"/>
              </a:rPr>
              <a:t>®</a:t>
            </a:r>
          </a:p>
        </p:txBody>
      </p:sp>
      <p:sp>
        <p:nvSpPr>
          <p:cNvPr id="21" name="TextBox 20">
            <a:extLst>
              <a:ext uri="{FF2B5EF4-FFF2-40B4-BE49-F238E27FC236}">
                <a16:creationId xmlns:a16="http://schemas.microsoft.com/office/drawing/2014/main" id="{F3CE391E-68C1-B925-DC2C-93A886FD3876}"/>
              </a:ext>
            </a:extLst>
          </p:cNvPr>
          <p:cNvSpPr txBox="1"/>
          <p:nvPr/>
        </p:nvSpPr>
        <p:spPr>
          <a:xfrm>
            <a:off x="4511675" y="3602038"/>
            <a:ext cx="2540000" cy="2349500"/>
          </a:xfrm>
          <a:prstGeom prst="rect">
            <a:avLst/>
          </a:prstGeom>
          <a:noFill/>
        </p:spPr>
        <p:txBody>
          <a:bodyPr lIns="0">
            <a:spAutoFit/>
          </a:bodyPr>
          <a:lstStyle/>
          <a:p>
            <a:pPr>
              <a:defRPr/>
            </a:pPr>
            <a:r>
              <a:rPr lang="en-US" sz="1333" dirty="0" err="1">
                <a:latin typeface="Avenir Next World" panose="020B0503020202020204" pitchFamily="34" charset="0"/>
              </a:rPr>
              <a:t>Disponibile</a:t>
            </a:r>
            <a:r>
              <a:rPr lang="en-US" sz="1333" dirty="0">
                <a:latin typeface="Avenir Next World" panose="020B0503020202020204" pitchFamily="34" charset="0"/>
              </a:rPr>
              <a:t> in due </a:t>
            </a:r>
            <a:r>
              <a:rPr lang="en-US" sz="1333" dirty="0" err="1">
                <a:latin typeface="Avenir Next World" panose="020B0503020202020204" pitchFamily="34" charset="0"/>
              </a:rPr>
              <a:t>colori</a:t>
            </a:r>
            <a:r>
              <a:rPr lang="en-US" sz="1333" dirty="0">
                <a:latin typeface="Avenir Next World" panose="020B0503020202020204" pitchFamily="34" charset="0"/>
              </a:rPr>
              <a:t>: </a:t>
            </a:r>
            <a:br>
              <a:rPr lang="en-US" sz="1333" dirty="0">
                <a:latin typeface="Avenir Next World" panose="020B0503020202020204" pitchFamily="34" charset="0"/>
              </a:rPr>
            </a:br>
            <a:r>
              <a:rPr lang="en-US" sz="1333" dirty="0">
                <a:latin typeface="Avenir Next World" panose="020B0503020202020204" pitchFamily="34" charset="0"/>
              </a:rPr>
              <a:t>Blue: </a:t>
            </a:r>
            <a:r>
              <a:rPr lang="en-US" sz="1333" dirty="0" err="1">
                <a:latin typeface="Avenir Next World" panose="020B0503020202020204" pitchFamily="34" charset="0"/>
              </a:rPr>
              <a:t>compatibile</a:t>
            </a:r>
            <a:r>
              <a:rPr lang="en-US" sz="1333" dirty="0">
                <a:latin typeface="Avenir Next World" panose="020B0503020202020204" pitchFamily="34" charset="0"/>
              </a:rPr>
              <a:t> con </a:t>
            </a:r>
            <a:r>
              <a:rPr lang="en-US" sz="1333" dirty="0" err="1">
                <a:latin typeface="Avenir Next World" panose="020B0503020202020204" pitchFamily="34" charset="0"/>
              </a:rPr>
              <a:t>cartucce</a:t>
            </a:r>
            <a:r>
              <a:rPr lang="en-US" sz="1333" dirty="0">
                <a:latin typeface="Avenir Next World" panose="020B0503020202020204" pitchFamily="34" charset="0"/>
              </a:rPr>
              <a:t> </a:t>
            </a:r>
            <a:r>
              <a:rPr lang="en-US" sz="1333" dirty="0" err="1">
                <a:latin typeface="Avenir Next World" panose="020B0503020202020204" pitchFamily="34" charset="0"/>
              </a:rPr>
              <a:t>preriempite</a:t>
            </a:r>
            <a:r>
              <a:rPr lang="en-US" sz="1333" dirty="0">
                <a:latin typeface="Avenir Next World" panose="020B0503020202020204" pitchFamily="34" charset="0"/>
              </a:rPr>
              <a:t> da 3mL (300UI) di </a:t>
            </a:r>
            <a:r>
              <a:rPr lang="en-US" sz="1333" dirty="0" err="1">
                <a:latin typeface="Avenir Next World" panose="020B0503020202020204" pitchFamily="34" charset="0"/>
              </a:rPr>
              <a:t>NovoRapid</a:t>
            </a:r>
            <a:r>
              <a:rPr lang="en-US" sz="1333" baseline="30000" dirty="0">
                <a:latin typeface="Avenir Next World" panose="020B0503020202020204" pitchFamily="34" charset="0"/>
              </a:rPr>
              <a:t>®</a:t>
            </a:r>
            <a:r>
              <a:rPr lang="en-US" sz="1333" dirty="0">
                <a:latin typeface="Avenir Next World" panose="020B0503020202020204" pitchFamily="34" charset="0"/>
              </a:rPr>
              <a:t> (Novo Nordisk) o di </a:t>
            </a:r>
            <a:r>
              <a:rPr lang="en-US" sz="1333" dirty="0" err="1">
                <a:latin typeface="Avenir Next World" panose="020B0503020202020204" pitchFamily="34" charset="0"/>
              </a:rPr>
              <a:t>Fiasp</a:t>
            </a:r>
            <a:r>
              <a:rPr lang="en-US" sz="1333" baseline="30000" dirty="0">
                <a:latin typeface="Avenir Next World" panose="020B0503020202020204" pitchFamily="34" charset="0"/>
              </a:rPr>
              <a:t>®</a:t>
            </a:r>
            <a:r>
              <a:rPr lang="en-US" sz="1333" dirty="0">
                <a:latin typeface="Avenir Next World" panose="020B0503020202020204" pitchFamily="34" charset="0"/>
              </a:rPr>
              <a:t> (Novo Nordisk) </a:t>
            </a:r>
          </a:p>
          <a:p>
            <a:pPr>
              <a:defRPr/>
            </a:pPr>
            <a:r>
              <a:rPr lang="en-US" sz="1333" dirty="0">
                <a:latin typeface="Avenir Next World" panose="020B0503020202020204" pitchFamily="34" charset="0"/>
              </a:rPr>
              <a:t>Grigio: </a:t>
            </a:r>
            <a:r>
              <a:rPr lang="en-US" sz="1333" dirty="0" err="1">
                <a:latin typeface="Avenir Next World" panose="020B0503020202020204" pitchFamily="34" charset="0"/>
              </a:rPr>
              <a:t>compatibile</a:t>
            </a:r>
            <a:r>
              <a:rPr lang="en-US" sz="1333" dirty="0">
                <a:latin typeface="Avenir Next World" panose="020B0503020202020204" pitchFamily="34" charset="0"/>
              </a:rPr>
              <a:t> con </a:t>
            </a:r>
            <a:r>
              <a:rPr lang="en-US" sz="1333" dirty="0" err="1">
                <a:latin typeface="Avenir Next World" panose="020B0503020202020204" pitchFamily="34" charset="0"/>
              </a:rPr>
              <a:t>cartucce</a:t>
            </a:r>
            <a:r>
              <a:rPr lang="en-US" sz="1333" dirty="0">
                <a:latin typeface="Avenir Next World" panose="020B0503020202020204" pitchFamily="34" charset="0"/>
              </a:rPr>
              <a:t> </a:t>
            </a:r>
            <a:r>
              <a:rPr lang="en-US" sz="1333" dirty="0" err="1">
                <a:latin typeface="Avenir Next World" panose="020B0503020202020204" pitchFamily="34" charset="0"/>
              </a:rPr>
              <a:t>preriempite</a:t>
            </a:r>
            <a:r>
              <a:rPr lang="en-US" sz="1333" dirty="0">
                <a:latin typeface="Avenir Next World" panose="020B0503020202020204" pitchFamily="34" charset="0"/>
              </a:rPr>
              <a:t> da 3mL (300UI) di Humalog</a:t>
            </a:r>
            <a:r>
              <a:rPr lang="en-US" sz="1333" baseline="30000" dirty="0">
                <a:latin typeface="Avenir Next World" panose="020B0503020202020204" pitchFamily="34" charset="0"/>
              </a:rPr>
              <a:t>®</a:t>
            </a:r>
            <a:r>
              <a:rPr lang="en-US" sz="1333" dirty="0">
                <a:latin typeface="Avenir Next World" panose="020B0503020202020204" pitchFamily="34" charset="0"/>
              </a:rPr>
              <a:t>  (Lilly) o di </a:t>
            </a:r>
            <a:r>
              <a:rPr lang="en-US" sz="1333" dirty="0" err="1">
                <a:latin typeface="Avenir Next World" panose="020B0503020202020204" pitchFamily="34" charset="0"/>
              </a:rPr>
              <a:t>Lyumjev</a:t>
            </a:r>
            <a:r>
              <a:rPr lang="en-US" sz="1333" baseline="30000" dirty="0">
                <a:latin typeface="Avenir Next World" panose="020B0503020202020204" pitchFamily="34" charset="0"/>
              </a:rPr>
              <a:t>®</a:t>
            </a:r>
            <a:r>
              <a:rPr lang="en-US" sz="1333" dirty="0">
                <a:latin typeface="Avenir Next World" panose="020B0503020202020204" pitchFamily="34" charset="0"/>
              </a:rPr>
              <a:t> (Lilly)</a:t>
            </a:r>
            <a:br>
              <a:rPr lang="en-US" sz="1333" dirty="0">
                <a:latin typeface="Avenir Next World" panose="020B0503020202020204" pitchFamily="34" charset="0"/>
              </a:rPr>
            </a:b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p:txBody>
      </p:sp>
      <p:sp>
        <p:nvSpPr>
          <p:cNvPr id="22" name="TextBox 21">
            <a:extLst>
              <a:ext uri="{FF2B5EF4-FFF2-40B4-BE49-F238E27FC236}">
                <a16:creationId xmlns:a16="http://schemas.microsoft.com/office/drawing/2014/main" id="{C5AF4AA7-D41A-6ED1-20AA-1325B96C037F}"/>
              </a:ext>
            </a:extLst>
          </p:cNvPr>
          <p:cNvSpPr txBox="1"/>
          <p:nvPr/>
        </p:nvSpPr>
        <p:spPr>
          <a:xfrm>
            <a:off x="7513638" y="5457825"/>
            <a:ext cx="1574800" cy="708025"/>
          </a:xfrm>
          <a:prstGeom prst="rect">
            <a:avLst/>
          </a:prstGeom>
          <a:noFill/>
        </p:spPr>
        <p:txBody>
          <a:bodyPr lIns="0">
            <a:spAutoFit/>
          </a:bodyPr>
          <a:lstStyle/>
          <a:p>
            <a:pPr>
              <a:defRPr/>
            </a:pPr>
            <a:r>
              <a:rPr lang="en-US" sz="1333" dirty="0" err="1">
                <a:latin typeface="Avenir Next World" panose="020B0503020202020204" pitchFamily="34" charset="0"/>
              </a:rPr>
              <a:t>Monitora</a:t>
            </a:r>
            <a:r>
              <a:rPr lang="en-US" sz="1333" dirty="0">
                <a:latin typeface="Avenir Next World" panose="020B0503020202020204" pitchFamily="34" charset="0"/>
              </a:rPr>
              <a:t> la </a:t>
            </a:r>
            <a:r>
              <a:rPr lang="en-US" sz="1333" dirty="0" err="1">
                <a:latin typeface="Avenir Next World" panose="020B0503020202020204" pitchFamily="34" charset="0"/>
              </a:rPr>
              <a:t>temperatura</a:t>
            </a:r>
            <a:r>
              <a:rPr lang="en-US" sz="1333" dirty="0">
                <a:latin typeface="Avenir Next World" panose="020B0503020202020204" pitchFamily="34" charset="0"/>
              </a:rPr>
              <a:t> </a:t>
            </a:r>
            <a:r>
              <a:rPr lang="en-US" sz="1333" dirty="0" err="1">
                <a:latin typeface="Avenir Next World" panose="020B0503020202020204" pitchFamily="34" charset="0"/>
              </a:rPr>
              <a:t>dell’insulina</a:t>
            </a:r>
            <a:endParaRPr lang="en-US" sz="1333" dirty="0">
              <a:latin typeface="Avenir Next World" panose="020B0503020202020204" pitchFamily="34" charset="0"/>
            </a:endParaRPr>
          </a:p>
        </p:txBody>
      </p:sp>
      <p:sp>
        <p:nvSpPr>
          <p:cNvPr id="23" name="TextBox 22">
            <a:extLst>
              <a:ext uri="{FF2B5EF4-FFF2-40B4-BE49-F238E27FC236}">
                <a16:creationId xmlns:a16="http://schemas.microsoft.com/office/drawing/2014/main" id="{13BAB7F4-133F-4926-D0D3-4C79E7CBC5CB}"/>
              </a:ext>
            </a:extLst>
          </p:cNvPr>
          <p:cNvSpPr txBox="1"/>
          <p:nvPr/>
        </p:nvSpPr>
        <p:spPr>
          <a:xfrm>
            <a:off x="8380413" y="4665663"/>
            <a:ext cx="2009775" cy="1323975"/>
          </a:xfrm>
          <a:prstGeom prst="rect">
            <a:avLst/>
          </a:prstGeom>
          <a:noFill/>
        </p:spPr>
        <p:txBody>
          <a:bodyPr lIns="0">
            <a:spAutoFit/>
          </a:bodyPr>
          <a:lstStyle/>
          <a:p>
            <a:pPr>
              <a:defRPr/>
            </a:pPr>
            <a:r>
              <a:rPr lang="en-US" sz="1333" dirty="0">
                <a:latin typeface="Avenir Next World" panose="020B0503020202020204" pitchFamily="34" charset="0"/>
              </a:rPr>
              <a:t>La </a:t>
            </a:r>
            <a:r>
              <a:rPr lang="en-US" sz="1333" dirty="0" err="1">
                <a:latin typeface="Avenir Next World" panose="020B0503020202020204" pitchFamily="34" charset="0"/>
              </a:rPr>
              <a:t>batteria</a:t>
            </a:r>
            <a:r>
              <a:rPr lang="en-US" sz="1333" dirty="0">
                <a:latin typeface="Avenir Next World" panose="020B0503020202020204" pitchFamily="34" charset="0"/>
              </a:rPr>
              <a:t> dura un anno senza </a:t>
            </a:r>
            <a:r>
              <a:rPr lang="en-US" sz="1333" dirty="0" err="1">
                <a:latin typeface="Avenir Next World" panose="020B0503020202020204" pitchFamily="34" charset="0"/>
              </a:rPr>
              <a:t>necessità</a:t>
            </a:r>
            <a:r>
              <a:rPr lang="en-US" sz="1333" dirty="0">
                <a:latin typeface="Avenir Next World" panose="020B0503020202020204" pitchFamily="34" charset="0"/>
              </a:rPr>
              <a:t> di </a:t>
            </a:r>
            <a:r>
              <a:rPr lang="en-US" sz="1333" dirty="0" err="1">
                <a:latin typeface="Avenir Next World" panose="020B0503020202020204" pitchFamily="34" charset="0"/>
              </a:rPr>
              <a:t>essere</a:t>
            </a:r>
            <a:r>
              <a:rPr lang="en-US" sz="1333" dirty="0">
                <a:latin typeface="Avenir Next World" panose="020B0503020202020204" pitchFamily="34" charset="0"/>
              </a:rPr>
              <a:t> </a:t>
            </a:r>
            <a:r>
              <a:rPr lang="en-US" sz="1333" dirty="0" err="1">
                <a:latin typeface="Avenir Next World" panose="020B0503020202020204" pitchFamily="34" charset="0"/>
              </a:rPr>
              <a:t>ricaricata</a:t>
            </a: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p:txBody>
      </p:sp>
      <p:sp>
        <p:nvSpPr>
          <p:cNvPr id="24" name="TextBox 23">
            <a:extLst>
              <a:ext uri="{FF2B5EF4-FFF2-40B4-BE49-F238E27FC236}">
                <a16:creationId xmlns:a16="http://schemas.microsoft.com/office/drawing/2014/main" id="{6C237ECC-0236-2C40-9D1C-60B7807B770F}"/>
              </a:ext>
            </a:extLst>
          </p:cNvPr>
          <p:cNvSpPr txBox="1"/>
          <p:nvPr/>
        </p:nvSpPr>
        <p:spPr>
          <a:xfrm>
            <a:off x="9356725" y="3670300"/>
            <a:ext cx="1704975" cy="1322388"/>
          </a:xfrm>
          <a:prstGeom prst="rect">
            <a:avLst/>
          </a:prstGeom>
          <a:noFill/>
        </p:spPr>
        <p:txBody>
          <a:bodyPr lIns="0">
            <a:spAutoFit/>
          </a:bodyPr>
          <a:lstStyle/>
          <a:p>
            <a:pPr>
              <a:defRPr/>
            </a:pPr>
            <a:r>
              <a:rPr lang="en-US" sz="1333" dirty="0" err="1">
                <a:latin typeface="Avenir Next World" panose="020B0503020202020204" pitchFamily="34" charset="0"/>
              </a:rPr>
              <a:t>L’incremento</a:t>
            </a:r>
            <a:r>
              <a:rPr lang="en-US" sz="1333" dirty="0">
                <a:latin typeface="Avenir Next World" panose="020B0503020202020204" pitchFamily="34" charset="0"/>
              </a:rPr>
              <a:t> di </a:t>
            </a:r>
            <a:r>
              <a:rPr lang="en-US" sz="1333" dirty="0" err="1">
                <a:latin typeface="Avenir Next World" panose="020B0503020202020204" pitchFamily="34" charset="0"/>
              </a:rPr>
              <a:t>quantità</a:t>
            </a:r>
            <a:r>
              <a:rPr lang="en-US" sz="1333" dirty="0">
                <a:latin typeface="Avenir Next World" panose="020B0503020202020204" pitchFamily="34" charset="0"/>
              </a:rPr>
              <a:t> </a:t>
            </a:r>
            <a:r>
              <a:rPr lang="en-US" sz="1333" dirty="0" err="1">
                <a:latin typeface="Avenir Next World" panose="020B0503020202020204" pitchFamily="34" charset="0"/>
              </a:rPr>
              <a:t>erogabile</a:t>
            </a:r>
            <a:r>
              <a:rPr lang="en-US" sz="1333" dirty="0">
                <a:latin typeface="Avenir Next World" panose="020B0503020202020204" pitchFamily="34" charset="0"/>
              </a:rPr>
              <a:t> è di mezza </a:t>
            </a:r>
            <a:r>
              <a:rPr lang="en-US" sz="1333" dirty="0" err="1">
                <a:latin typeface="Avenir Next World" panose="020B0503020202020204" pitchFamily="34" charset="0"/>
              </a:rPr>
              <a:t>unità</a:t>
            </a:r>
            <a:r>
              <a:rPr lang="en-US" sz="1333" dirty="0">
                <a:latin typeface="Avenir Next World" panose="020B0503020202020204" pitchFamily="34" charset="0"/>
              </a:rPr>
              <a:t> (con un </a:t>
            </a:r>
            <a:r>
              <a:rPr lang="en-US" sz="1333" dirty="0" err="1">
                <a:latin typeface="Avenir Next World" panose="020B0503020202020204" pitchFamily="34" charset="0"/>
              </a:rPr>
              <a:t>massimo</a:t>
            </a:r>
            <a:r>
              <a:rPr lang="en-US" sz="1333" dirty="0">
                <a:latin typeface="Avenir Next World" panose="020B0503020202020204" pitchFamily="34" charset="0"/>
              </a:rPr>
              <a:t> di 30 UI)</a:t>
            </a:r>
          </a:p>
          <a:p>
            <a:pPr>
              <a:defRPr/>
            </a:pPr>
            <a:endParaRPr lang="en-US" sz="1333" dirty="0">
              <a:latin typeface="Avenir Next World" panose="020B0503020202020204" pitchFamily="34" charset="0"/>
            </a:endParaRPr>
          </a:p>
          <a:p>
            <a:pPr>
              <a:defRPr/>
            </a:pPr>
            <a:endParaRPr lang="en-US" sz="1333" dirty="0">
              <a:latin typeface="Avenir Next World" panose="020B0503020202020204" pitchFamily="34" charset="0"/>
            </a:endParaRPr>
          </a:p>
        </p:txBody>
      </p:sp>
      <p:cxnSp>
        <p:nvCxnSpPr>
          <p:cNvPr id="25" name="Straight Connector 24">
            <a:extLst>
              <a:ext uri="{FF2B5EF4-FFF2-40B4-BE49-F238E27FC236}">
                <a16:creationId xmlns:a16="http://schemas.microsoft.com/office/drawing/2014/main" id="{82A01B42-33C8-AF94-3AF3-D6662CA389CD}"/>
              </a:ext>
            </a:extLst>
          </p:cNvPr>
          <p:cNvCxnSpPr>
            <a:cxnSpLocks/>
          </p:cNvCxnSpPr>
          <p:nvPr/>
        </p:nvCxnSpPr>
        <p:spPr>
          <a:xfrm flipV="1">
            <a:off x="763588" y="2749550"/>
            <a:ext cx="0" cy="776288"/>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892A166-00B9-747D-658E-8153970224F0}"/>
              </a:ext>
            </a:extLst>
          </p:cNvPr>
          <p:cNvCxnSpPr>
            <a:cxnSpLocks/>
          </p:cNvCxnSpPr>
          <p:nvPr/>
        </p:nvCxnSpPr>
        <p:spPr>
          <a:xfrm flipV="1">
            <a:off x="2790825" y="2749550"/>
            <a:ext cx="0" cy="776288"/>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CB20042-40AD-571D-A1D3-959B89654DD3}"/>
              </a:ext>
            </a:extLst>
          </p:cNvPr>
          <p:cNvCxnSpPr>
            <a:cxnSpLocks/>
          </p:cNvCxnSpPr>
          <p:nvPr/>
        </p:nvCxnSpPr>
        <p:spPr>
          <a:xfrm flipV="1">
            <a:off x="4511675" y="2749550"/>
            <a:ext cx="0" cy="776288"/>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8BA0BAD-C48E-B779-FB56-8F6EEBB7804A}"/>
              </a:ext>
            </a:extLst>
          </p:cNvPr>
          <p:cNvCxnSpPr>
            <a:cxnSpLocks/>
          </p:cNvCxnSpPr>
          <p:nvPr/>
        </p:nvCxnSpPr>
        <p:spPr>
          <a:xfrm flipV="1">
            <a:off x="7523163" y="2749550"/>
            <a:ext cx="0" cy="2628900"/>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47CB310-1262-CB0D-CC65-6F2245BEA83A}"/>
              </a:ext>
            </a:extLst>
          </p:cNvPr>
          <p:cNvCxnSpPr>
            <a:cxnSpLocks/>
          </p:cNvCxnSpPr>
          <p:nvPr/>
        </p:nvCxnSpPr>
        <p:spPr>
          <a:xfrm flipV="1">
            <a:off x="8389938" y="2749550"/>
            <a:ext cx="0" cy="1854200"/>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3C9E084-27C9-AE5A-B254-DFC708205B8C}"/>
              </a:ext>
            </a:extLst>
          </p:cNvPr>
          <p:cNvCxnSpPr>
            <a:cxnSpLocks/>
          </p:cNvCxnSpPr>
          <p:nvPr/>
        </p:nvCxnSpPr>
        <p:spPr>
          <a:xfrm flipV="1">
            <a:off x="9367838" y="2749550"/>
            <a:ext cx="0" cy="860425"/>
          </a:xfrm>
          <a:prstGeom prst="line">
            <a:avLst/>
          </a:prstGeom>
          <a:ln w="19050" cap="rnd">
            <a:solidFill>
              <a:schemeClr val="tx2"/>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2" name="Text Placeholder 6">
            <a:extLst>
              <a:ext uri="{FF2B5EF4-FFF2-40B4-BE49-F238E27FC236}">
                <a16:creationId xmlns:a16="http://schemas.microsoft.com/office/drawing/2014/main" id="{2E68E349-8398-4204-F65C-E2FF2BA0EAEE}"/>
              </a:ext>
            </a:extLst>
          </p:cNvPr>
          <p:cNvSpPr txBox="1">
            <a:spLocks/>
          </p:cNvSpPr>
          <p:nvPr/>
        </p:nvSpPr>
        <p:spPr>
          <a:xfrm>
            <a:off x="484188" y="1341438"/>
            <a:ext cx="11002962" cy="307975"/>
          </a:xfrm>
          <a:prstGeom prst="rect">
            <a:avLst/>
          </a:prstGeom>
        </p:spPr>
        <p:txBody>
          <a:bodyPr lIns="0"/>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sz="1833" dirty="0" err="1">
                <a:solidFill>
                  <a:schemeClr val="tx2"/>
                </a:solidFill>
              </a:rPr>
              <a:t>Caratteristiche</a:t>
            </a:r>
            <a:r>
              <a:rPr lang="en-US" sz="1833" dirty="0">
                <a:solidFill>
                  <a:schemeClr val="tx2"/>
                </a:solidFill>
              </a:rPr>
              <a:t> </a:t>
            </a:r>
            <a:r>
              <a:rPr lang="en-US" sz="1833" dirty="0" err="1">
                <a:solidFill>
                  <a:schemeClr val="tx2"/>
                </a:solidFill>
              </a:rPr>
              <a:t>principali</a:t>
            </a:r>
            <a:endParaRPr lang="en-US" sz="1833" dirty="0">
              <a:solidFill>
                <a:schemeClr val="tx2"/>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olo 12">
            <a:extLst>
              <a:ext uri="{FF2B5EF4-FFF2-40B4-BE49-F238E27FC236}">
                <a16:creationId xmlns:a16="http://schemas.microsoft.com/office/drawing/2014/main" id="{B9A7E29B-0E07-4292-6E8D-9839C328F390}"/>
              </a:ext>
            </a:extLst>
          </p:cNvPr>
          <p:cNvSpPr>
            <a:spLocks noGrp="1"/>
          </p:cNvSpPr>
          <p:nvPr>
            <p:ph type="title"/>
          </p:nvPr>
        </p:nvSpPr>
        <p:spPr/>
        <p:txBody>
          <a:bodyPr/>
          <a:lstStyle/>
          <a:p>
            <a:r>
              <a:rPr lang="it-IT" altLang="it-IT" sz="3200"/>
              <a:t>Smart Insulin Pen</a:t>
            </a:r>
            <a:endParaRPr lang="it-IT" altLang="it-IT"/>
          </a:p>
        </p:txBody>
      </p:sp>
      <p:pic>
        <p:nvPicPr>
          <p:cNvPr id="5" name="Picture 7">
            <a:extLst>
              <a:ext uri="{FF2B5EF4-FFF2-40B4-BE49-F238E27FC236}">
                <a16:creationId xmlns:a16="http://schemas.microsoft.com/office/drawing/2014/main" id="{71106471-63EF-C4DB-0037-D52FED8784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199" t="4910" r="11847" b="5180"/>
          <a:stretch>
            <a:fillRect/>
          </a:stretch>
        </p:blipFill>
        <p:spPr bwMode="auto">
          <a:xfrm>
            <a:off x="2063750" y="2420938"/>
            <a:ext cx="17272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33;p13">
            <a:extLst>
              <a:ext uri="{FF2B5EF4-FFF2-40B4-BE49-F238E27FC236}">
                <a16:creationId xmlns:a16="http://schemas.microsoft.com/office/drawing/2014/main" id="{67359CC4-AC16-8E64-00E9-4C2B2966746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2643188"/>
            <a:ext cx="1906587"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a:extLst>
              <a:ext uri="{FF2B5EF4-FFF2-40B4-BE49-F238E27FC236}">
                <a16:creationId xmlns:a16="http://schemas.microsoft.com/office/drawing/2014/main" id="{1D0FBE11-8A4B-CEE9-08F6-B87CCB77D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2643188"/>
            <a:ext cx="17859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Graphical user interface, application&#10;&#10;Description automatically generated">
            <a:extLst>
              <a:ext uri="{FF2B5EF4-FFF2-40B4-BE49-F238E27FC236}">
                <a16:creationId xmlns:a16="http://schemas.microsoft.com/office/drawing/2014/main" id="{496BF722-9D18-4B12-6512-5B8542964C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59" b="6892"/>
          <a:stretch>
            <a:fillRect/>
          </a:stretch>
        </p:blipFill>
        <p:spPr bwMode="auto">
          <a:xfrm>
            <a:off x="8328025" y="2601913"/>
            <a:ext cx="18669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EF4C7E7A-B2ED-0070-3D23-DF74E5D6057D}"/>
              </a:ext>
            </a:extLst>
          </p:cNvPr>
          <p:cNvSpPr txBox="1">
            <a:spLocks noChangeArrowheads="1"/>
          </p:cNvSpPr>
          <p:nvPr/>
        </p:nvSpPr>
        <p:spPr bwMode="auto">
          <a:xfrm>
            <a:off x="2063750" y="1628775"/>
            <a:ext cx="1524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r>
              <a:rPr lang="it-IT" altLang="it-IT" sz="2000">
                <a:solidFill>
                  <a:schemeClr val="tx2"/>
                </a:solidFill>
              </a:rPr>
              <a:t>Promemoria</a:t>
            </a:r>
          </a:p>
          <a:p>
            <a:pPr>
              <a:lnSpc>
                <a:spcPct val="120000"/>
              </a:lnSpc>
            </a:pPr>
            <a:r>
              <a:rPr lang="it-IT" altLang="it-IT" sz="2000">
                <a:solidFill>
                  <a:schemeClr val="tx2"/>
                </a:solidFill>
              </a:rPr>
              <a:t>dose omessa</a:t>
            </a:r>
          </a:p>
        </p:txBody>
      </p:sp>
      <p:sp>
        <p:nvSpPr>
          <p:cNvPr id="10" name="CasellaDiTesto 9">
            <a:extLst>
              <a:ext uri="{FF2B5EF4-FFF2-40B4-BE49-F238E27FC236}">
                <a16:creationId xmlns:a16="http://schemas.microsoft.com/office/drawing/2014/main" id="{6A39B83D-53D8-92B4-D9BD-56C28CB951CB}"/>
              </a:ext>
            </a:extLst>
          </p:cNvPr>
          <p:cNvSpPr txBox="1">
            <a:spLocks noChangeArrowheads="1"/>
          </p:cNvSpPr>
          <p:nvPr/>
        </p:nvSpPr>
        <p:spPr bwMode="auto">
          <a:xfrm>
            <a:off x="4151313" y="1628775"/>
            <a:ext cx="1298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r>
              <a:rPr lang="it-IT" altLang="it-IT" sz="2000">
                <a:solidFill>
                  <a:schemeClr val="tx2"/>
                </a:solidFill>
              </a:rPr>
              <a:t>Calcolatore</a:t>
            </a:r>
          </a:p>
          <a:p>
            <a:pPr>
              <a:lnSpc>
                <a:spcPct val="120000"/>
              </a:lnSpc>
            </a:pPr>
            <a:r>
              <a:rPr lang="it-IT" altLang="it-IT" sz="2000">
                <a:solidFill>
                  <a:schemeClr val="tx2"/>
                </a:solidFill>
              </a:rPr>
              <a:t> di bolo</a:t>
            </a:r>
          </a:p>
        </p:txBody>
      </p:sp>
      <p:sp>
        <p:nvSpPr>
          <p:cNvPr id="11" name="CasellaDiTesto 10">
            <a:extLst>
              <a:ext uri="{FF2B5EF4-FFF2-40B4-BE49-F238E27FC236}">
                <a16:creationId xmlns:a16="http://schemas.microsoft.com/office/drawing/2014/main" id="{A02E2E63-0AE3-42FC-2600-8FFC964A45AA}"/>
              </a:ext>
            </a:extLst>
          </p:cNvPr>
          <p:cNvSpPr txBox="1">
            <a:spLocks noChangeArrowheads="1"/>
          </p:cNvSpPr>
          <p:nvPr/>
        </p:nvSpPr>
        <p:spPr bwMode="auto">
          <a:xfrm>
            <a:off x="6240463" y="1628775"/>
            <a:ext cx="109696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r>
              <a:rPr lang="it-IT" altLang="it-IT" sz="2000">
                <a:solidFill>
                  <a:schemeClr val="tx2"/>
                </a:solidFill>
              </a:rPr>
              <a:t>Insulin on</a:t>
            </a:r>
          </a:p>
          <a:p>
            <a:pPr>
              <a:lnSpc>
                <a:spcPct val="120000"/>
              </a:lnSpc>
            </a:pPr>
            <a:r>
              <a:rPr lang="it-IT" altLang="it-IT" sz="2000">
                <a:solidFill>
                  <a:schemeClr val="tx2"/>
                </a:solidFill>
              </a:rPr>
              <a:t>board</a:t>
            </a:r>
          </a:p>
        </p:txBody>
      </p:sp>
      <p:sp>
        <p:nvSpPr>
          <p:cNvPr id="12" name="CasellaDiTesto 11">
            <a:extLst>
              <a:ext uri="{FF2B5EF4-FFF2-40B4-BE49-F238E27FC236}">
                <a16:creationId xmlns:a16="http://schemas.microsoft.com/office/drawing/2014/main" id="{A9BC97DA-4EA6-61E5-0876-B933F261744D}"/>
              </a:ext>
            </a:extLst>
          </p:cNvPr>
          <p:cNvSpPr txBox="1">
            <a:spLocks noChangeArrowheads="1"/>
          </p:cNvSpPr>
          <p:nvPr/>
        </p:nvSpPr>
        <p:spPr bwMode="auto">
          <a:xfrm>
            <a:off x="8472488" y="1628775"/>
            <a:ext cx="13017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r>
              <a:rPr lang="it-IT" altLang="it-IT" sz="2000">
                <a:solidFill>
                  <a:schemeClr val="tx2"/>
                </a:solidFill>
              </a:rPr>
              <a:t>Report </a:t>
            </a:r>
          </a:p>
          <a:p>
            <a:pPr>
              <a:lnSpc>
                <a:spcPct val="120000"/>
              </a:lnSpc>
            </a:pPr>
            <a:r>
              <a:rPr lang="it-IT" altLang="it-IT" sz="2000">
                <a:solidFill>
                  <a:schemeClr val="tx2"/>
                </a:solidFill>
              </a:rPr>
              <a:t>condivisibili</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itorno al Futuro: ecco gli attori che sono stati vicini all’essere Doc e Marty prima di Lloyd e Fox">
            <a:extLst>
              <a:ext uri="{FF2B5EF4-FFF2-40B4-BE49-F238E27FC236}">
                <a16:creationId xmlns:a16="http://schemas.microsoft.com/office/drawing/2014/main" id="{A69716AF-3B41-D782-0E46-8934F7BF4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517" y="4210148"/>
            <a:ext cx="4085642" cy="21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Ritorno al futuro - Wikipedia">
            <a:extLst>
              <a:ext uri="{FF2B5EF4-FFF2-40B4-BE49-F238E27FC236}">
                <a16:creationId xmlns:a16="http://schemas.microsoft.com/office/drawing/2014/main" id="{2115F212-D03C-B8F6-BD65-40101448E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70" y="4952330"/>
            <a:ext cx="3292960" cy="11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06F7E69C-49E1-2958-5074-C9DFA2A3A40C}"/>
              </a:ext>
            </a:extLst>
          </p:cNvPr>
          <p:cNvSpPr txBox="1"/>
          <p:nvPr/>
        </p:nvSpPr>
        <p:spPr>
          <a:xfrm>
            <a:off x="1586204" y="2481941"/>
            <a:ext cx="2191626" cy="923330"/>
          </a:xfrm>
          <a:prstGeom prst="rect">
            <a:avLst/>
          </a:prstGeom>
          <a:noFill/>
          <a:ln>
            <a:solidFill>
              <a:srgbClr val="FF0000"/>
            </a:solidFill>
          </a:ln>
        </p:spPr>
        <p:txBody>
          <a:bodyPr wrap="none" rtlCol="0">
            <a:spAutoFit/>
          </a:bodyPr>
          <a:lstStyle/>
          <a:p>
            <a:r>
              <a:rPr lang="it-IT" sz="5400" b="1" dirty="0">
                <a:solidFill>
                  <a:srgbClr val="FF0000"/>
                </a:solidFill>
                <a:latin typeface="Calibri" panose="020F0502020204030204" pitchFamily="34" charset="0"/>
                <a:cs typeface="Calibri" panose="020F0502020204030204" pitchFamily="34" charset="0"/>
              </a:rPr>
              <a:t>aGLP-1</a:t>
            </a:r>
            <a:endParaRPr lang="it-IT" sz="5400" dirty="0"/>
          </a:p>
        </p:txBody>
      </p:sp>
      <p:sp>
        <p:nvSpPr>
          <p:cNvPr id="8" name="CasellaDiTesto 7">
            <a:extLst>
              <a:ext uri="{FF2B5EF4-FFF2-40B4-BE49-F238E27FC236}">
                <a16:creationId xmlns:a16="http://schemas.microsoft.com/office/drawing/2014/main" id="{31186834-5C07-7393-31BF-EFB295916DF1}"/>
              </a:ext>
            </a:extLst>
          </p:cNvPr>
          <p:cNvSpPr txBox="1"/>
          <p:nvPr/>
        </p:nvSpPr>
        <p:spPr>
          <a:xfrm>
            <a:off x="6861108" y="2466390"/>
            <a:ext cx="2270750" cy="923330"/>
          </a:xfrm>
          <a:prstGeom prst="rect">
            <a:avLst/>
          </a:prstGeom>
          <a:noFill/>
          <a:ln>
            <a:solidFill>
              <a:srgbClr val="FF0000"/>
            </a:solidFill>
          </a:ln>
        </p:spPr>
        <p:txBody>
          <a:bodyPr wrap="none" rtlCol="0">
            <a:spAutoFit/>
          </a:bodyPr>
          <a:lstStyle/>
          <a:p>
            <a:r>
              <a:rPr lang="it-IT" sz="5400" b="1" dirty="0">
                <a:solidFill>
                  <a:srgbClr val="FF0000"/>
                </a:solidFill>
                <a:latin typeface="Calibri" panose="020F0502020204030204" pitchFamily="34" charset="0"/>
                <a:cs typeface="Calibri" panose="020F0502020204030204" pitchFamily="34" charset="0"/>
              </a:rPr>
              <a:t>iSGLT-2</a:t>
            </a:r>
            <a:endParaRPr lang="it-IT" sz="5400" dirty="0"/>
          </a:p>
        </p:txBody>
      </p:sp>
      <p:sp>
        <p:nvSpPr>
          <p:cNvPr id="9" name="CasellaDiTesto 8">
            <a:extLst>
              <a:ext uri="{FF2B5EF4-FFF2-40B4-BE49-F238E27FC236}">
                <a16:creationId xmlns:a16="http://schemas.microsoft.com/office/drawing/2014/main" id="{66F3156E-3D4B-ADB6-F8E2-3C676883892E}"/>
              </a:ext>
            </a:extLst>
          </p:cNvPr>
          <p:cNvSpPr txBox="1"/>
          <p:nvPr/>
        </p:nvSpPr>
        <p:spPr>
          <a:xfrm>
            <a:off x="2274236" y="867747"/>
            <a:ext cx="7039941" cy="400110"/>
          </a:xfrm>
          <a:prstGeom prst="rect">
            <a:avLst/>
          </a:prstGeom>
          <a:noFill/>
          <a:ln>
            <a:solidFill>
              <a:schemeClr val="tx1"/>
            </a:solidFill>
          </a:ln>
        </p:spPr>
        <p:txBody>
          <a:bodyPr wrap="none" rtlCol="0">
            <a:spAutoFit/>
          </a:bodyPr>
          <a:lstStyle/>
          <a:p>
            <a:r>
              <a:rPr lang="it-IT" sz="2000" dirty="0"/>
              <a:t>Metformina, </a:t>
            </a:r>
            <a:r>
              <a:rPr lang="it-IT" sz="2000" dirty="0" err="1"/>
              <a:t>Pioglitazone</a:t>
            </a:r>
            <a:r>
              <a:rPr lang="it-IT" sz="2000" dirty="0"/>
              <a:t>, </a:t>
            </a:r>
            <a:r>
              <a:rPr lang="it-IT" sz="2000" dirty="0" err="1"/>
              <a:t>Gliclazide</a:t>
            </a:r>
            <a:r>
              <a:rPr lang="it-IT" sz="2000" dirty="0"/>
              <a:t> RM, </a:t>
            </a:r>
            <a:r>
              <a:rPr lang="it-IT" sz="2000" dirty="0" err="1"/>
              <a:t>Repaglinide</a:t>
            </a:r>
            <a:r>
              <a:rPr lang="it-IT" sz="2000" dirty="0"/>
              <a:t>, </a:t>
            </a:r>
            <a:r>
              <a:rPr lang="it-IT" sz="2000" dirty="0" err="1"/>
              <a:t>Glimepiride</a:t>
            </a:r>
            <a:endParaRPr lang="it-IT" sz="2000" dirty="0"/>
          </a:p>
        </p:txBody>
      </p:sp>
    </p:spTree>
    <p:extLst>
      <p:ext uri="{BB962C8B-B14F-4D97-AF65-F5344CB8AC3E}">
        <p14:creationId xmlns:p14="http://schemas.microsoft.com/office/powerpoint/2010/main" val="1077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olo 1">
            <a:extLst>
              <a:ext uri="{FF2B5EF4-FFF2-40B4-BE49-F238E27FC236}">
                <a16:creationId xmlns:a16="http://schemas.microsoft.com/office/drawing/2014/main" id="{3E9E4D8E-FE97-F121-3158-C610C5268B91}"/>
              </a:ext>
            </a:extLst>
          </p:cNvPr>
          <p:cNvSpPr>
            <a:spLocks noGrp="1"/>
          </p:cNvSpPr>
          <p:nvPr>
            <p:ph type="title"/>
          </p:nvPr>
        </p:nvSpPr>
        <p:spPr/>
        <p:txBody>
          <a:bodyPr/>
          <a:lstStyle/>
          <a:p>
            <a:r>
              <a:rPr lang="it-IT" altLang="it-IT" sz="3200"/>
              <a:t>Smart Insulin Pen: suggeritore del bolo</a:t>
            </a:r>
            <a:endParaRPr lang="it-IT" altLang="it-IT"/>
          </a:p>
        </p:txBody>
      </p:sp>
      <p:pic>
        <p:nvPicPr>
          <p:cNvPr id="89091" name="Picture 2" descr="C:\Users\Giuseppe\Desktop\Immagine3.png">
            <a:extLst>
              <a:ext uri="{FF2B5EF4-FFF2-40B4-BE49-F238E27FC236}">
                <a16:creationId xmlns:a16="http://schemas.microsoft.com/office/drawing/2014/main" id="{C5AF7D42-A00D-A18F-9E53-5340F2ACC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1557338"/>
            <a:ext cx="65992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CasellaDiTesto 5">
            <a:extLst>
              <a:ext uri="{FF2B5EF4-FFF2-40B4-BE49-F238E27FC236}">
                <a16:creationId xmlns:a16="http://schemas.microsoft.com/office/drawing/2014/main" id="{8B3595CD-72A3-5A64-9653-B35E56699158}"/>
              </a:ext>
            </a:extLst>
          </p:cNvPr>
          <p:cNvSpPr txBox="1">
            <a:spLocks noChangeArrowheads="1"/>
          </p:cNvSpPr>
          <p:nvPr/>
        </p:nvSpPr>
        <p:spPr bwMode="auto">
          <a:xfrm>
            <a:off x="2855913" y="5516563"/>
            <a:ext cx="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endParaRPr lang="it-IT" altLang="it-IT" sz="2000">
              <a:solidFill>
                <a:schemeClr val="tx2"/>
              </a:solidFill>
            </a:endParaRPr>
          </a:p>
        </p:txBody>
      </p:sp>
      <p:sp>
        <p:nvSpPr>
          <p:cNvPr id="89093" name="CasellaDiTesto 6">
            <a:extLst>
              <a:ext uri="{FF2B5EF4-FFF2-40B4-BE49-F238E27FC236}">
                <a16:creationId xmlns:a16="http://schemas.microsoft.com/office/drawing/2014/main" id="{84BF6832-F304-193E-76AF-C58FAB62E2BF}"/>
              </a:ext>
            </a:extLst>
          </p:cNvPr>
          <p:cNvSpPr txBox="1">
            <a:spLocks noChangeArrowheads="1"/>
          </p:cNvSpPr>
          <p:nvPr/>
        </p:nvSpPr>
        <p:spPr bwMode="auto">
          <a:xfrm>
            <a:off x="2640013" y="4868863"/>
            <a:ext cx="7137660" cy="329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120000"/>
              </a:lnSpc>
            </a:pPr>
            <a:r>
              <a:rPr lang="it-IT" altLang="it-IT" sz="2000" dirty="0">
                <a:solidFill>
                  <a:srgbClr val="002060"/>
                </a:solidFill>
              </a:rPr>
              <a:t>DOSE FISSA</a:t>
            </a:r>
            <a:r>
              <a:rPr lang="it-IT" altLang="it-IT" sz="2000" dirty="0">
                <a:solidFill>
                  <a:schemeClr val="tx2"/>
                </a:solidFill>
              </a:rPr>
              <a:t>             </a:t>
            </a:r>
            <a:r>
              <a:rPr lang="it-IT" altLang="it-IT" sz="2000" dirty="0">
                <a:solidFill>
                  <a:srgbClr val="002060"/>
                </a:solidFill>
              </a:rPr>
              <a:t>STIMA DEI PASTI                    CALCOLO DEI CHO</a:t>
            </a:r>
          </a:p>
          <a:p>
            <a:pPr>
              <a:lnSpc>
                <a:spcPct val="120000"/>
              </a:lnSpc>
            </a:pPr>
            <a:r>
              <a:rPr lang="it-IT" altLang="it-IT" sz="1600" dirty="0">
                <a:solidFill>
                  <a:srgbClr val="002060"/>
                </a:solidFill>
              </a:rPr>
              <a:t>ricorda la corretta dose        abbina pasti con CHO              calcola la dose in base a         </a:t>
            </a:r>
          </a:p>
          <a:p>
            <a:pPr>
              <a:lnSpc>
                <a:spcPct val="120000"/>
              </a:lnSpc>
            </a:pPr>
            <a:r>
              <a:rPr lang="it-IT" altLang="it-IT" sz="1600" dirty="0">
                <a:solidFill>
                  <a:srgbClr val="002060"/>
                </a:solidFill>
              </a:rPr>
              <a:t>di insulina e l’orario di          scarsi, medi, abbondanti          conteggio dei CHO, ISF,</a:t>
            </a:r>
          </a:p>
          <a:p>
            <a:pPr>
              <a:lnSpc>
                <a:spcPct val="120000"/>
              </a:lnSpc>
            </a:pPr>
            <a:r>
              <a:rPr lang="it-IT" altLang="it-IT" sz="1600" dirty="0">
                <a:solidFill>
                  <a:srgbClr val="002060"/>
                </a:solidFill>
              </a:rPr>
              <a:t>somministrazione                 con la corretta dose di              rapporto insulina/CHO</a:t>
            </a:r>
          </a:p>
          <a:p>
            <a:pPr>
              <a:lnSpc>
                <a:spcPct val="120000"/>
              </a:lnSpc>
            </a:pPr>
            <a:r>
              <a:rPr lang="it-IT" altLang="it-IT" sz="1600" dirty="0">
                <a:solidFill>
                  <a:srgbClr val="002060"/>
                </a:solidFill>
              </a:rPr>
              <a:t>                                             insulina</a:t>
            </a:r>
          </a:p>
          <a:p>
            <a:pPr>
              <a:lnSpc>
                <a:spcPct val="120000"/>
              </a:lnSpc>
            </a:pPr>
            <a:endParaRPr lang="it-IT" altLang="it-IT" sz="2000" b="1" dirty="0">
              <a:solidFill>
                <a:srgbClr val="002060"/>
              </a:solidFill>
            </a:endParaRPr>
          </a:p>
          <a:p>
            <a:pPr>
              <a:lnSpc>
                <a:spcPct val="120000"/>
              </a:lnSpc>
            </a:pPr>
            <a:endParaRPr lang="it-IT" altLang="it-IT" sz="1600" b="1" dirty="0">
              <a:solidFill>
                <a:srgbClr val="002060"/>
              </a:solidFill>
            </a:endParaRPr>
          </a:p>
          <a:p>
            <a:pPr>
              <a:lnSpc>
                <a:spcPct val="120000"/>
              </a:lnSpc>
            </a:pPr>
            <a:endParaRPr lang="it-IT" altLang="it-IT" sz="2000" dirty="0">
              <a:solidFill>
                <a:schemeClr val="tx2"/>
              </a:solidFill>
            </a:endParaRPr>
          </a:p>
          <a:p>
            <a:pPr>
              <a:lnSpc>
                <a:spcPct val="120000"/>
              </a:lnSpc>
            </a:pPr>
            <a:endParaRPr lang="it-IT" altLang="it-IT" sz="2000" dirty="0">
              <a:solidFill>
                <a:schemeClr val="tx2"/>
              </a:solidFill>
            </a:endParaRPr>
          </a:p>
          <a:p>
            <a:pPr>
              <a:lnSpc>
                <a:spcPct val="120000"/>
              </a:lnSpc>
            </a:pPr>
            <a:endParaRPr lang="it-IT" altLang="it-IT" sz="2000" dirty="0">
              <a:solidFill>
                <a:schemeClr val="tx2"/>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a:extLst>
              <a:ext uri="{FF2B5EF4-FFF2-40B4-BE49-F238E27FC236}">
                <a16:creationId xmlns:a16="http://schemas.microsoft.com/office/drawing/2014/main" id="{87E597C0-9DDE-4EC5-C096-160E1EC6A718}"/>
              </a:ext>
            </a:extLst>
          </p:cNvPr>
          <p:cNvSpPr txBox="1">
            <a:spLocks/>
          </p:cNvSpPr>
          <p:nvPr/>
        </p:nvSpPr>
        <p:spPr>
          <a:xfrm>
            <a:off x="593725" y="1989138"/>
            <a:ext cx="5502275" cy="4586287"/>
          </a:xfrm>
          <a:prstGeom prst="rect">
            <a:avLst/>
          </a:prstGeom>
        </p:spPr>
        <p:txBody>
          <a:bodyPr lIns="0" tIns="0" rIns="0" bIns="0">
            <a:normAutofit/>
          </a:bodyPr>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500"/>
              </a:spcBef>
              <a:defRPr/>
            </a:pPr>
            <a:r>
              <a:rPr lang="en-US" sz="1833" dirty="0" err="1"/>
              <a:t>Predice</a:t>
            </a:r>
            <a:r>
              <a:rPr lang="en-US" sz="1833" dirty="0"/>
              <a:t> </a:t>
            </a:r>
            <a:r>
              <a:rPr lang="en-US" sz="1833" dirty="0" err="1"/>
              <a:t>ipoglicemie</a:t>
            </a:r>
            <a:r>
              <a:rPr lang="en-US" sz="1833" dirty="0"/>
              <a:t> ed </a:t>
            </a:r>
            <a:r>
              <a:rPr lang="en-US" sz="1833" dirty="0" err="1"/>
              <a:t>iperglicemie</a:t>
            </a:r>
            <a:r>
              <a:rPr lang="en-US" sz="1833" dirty="0"/>
              <a:t> </a:t>
            </a:r>
            <a:r>
              <a:rPr lang="en-US" sz="1833" dirty="0" err="1"/>
              <a:t>fino</a:t>
            </a:r>
            <a:r>
              <a:rPr lang="en-US" sz="1833" dirty="0"/>
              <a:t> a 60 </a:t>
            </a:r>
            <a:r>
              <a:rPr lang="en-US" sz="1833" dirty="0" err="1"/>
              <a:t>minuti</a:t>
            </a:r>
            <a:r>
              <a:rPr lang="en-US" sz="1833" dirty="0"/>
              <a:t> prima</a:t>
            </a:r>
          </a:p>
          <a:p>
            <a:pPr marL="0" lvl="1" indent="0">
              <a:spcAft>
                <a:spcPts val="1333"/>
              </a:spcAft>
              <a:buFont typeface="Arial" panose="020B0604020202020204" pitchFamily="34" charset="0"/>
              <a:buNone/>
              <a:defRPr/>
            </a:pPr>
            <a:r>
              <a:rPr sz="1333" err="1"/>
              <a:t>L’applicazione</a:t>
            </a:r>
            <a:r>
              <a:rPr sz="1333"/>
              <a:t> Guardian</a:t>
            </a:r>
            <a:r>
              <a:rPr sz="1333" baseline="30000"/>
              <a:t>™</a:t>
            </a:r>
            <a:r>
              <a:rPr sz="1333"/>
              <a:t> ha al </a:t>
            </a:r>
            <a:r>
              <a:rPr sz="1333" err="1"/>
              <a:t>suo</a:t>
            </a:r>
            <a:r>
              <a:rPr sz="1333"/>
              <a:t> </a:t>
            </a:r>
            <a:r>
              <a:rPr sz="1333" err="1"/>
              <a:t>interno</a:t>
            </a:r>
            <a:r>
              <a:rPr sz="1333"/>
              <a:t> il volume </a:t>
            </a:r>
            <a:r>
              <a:rPr sz="1333" err="1"/>
              <a:t>degli</a:t>
            </a:r>
            <a:r>
              <a:rPr sz="1333"/>
              <a:t> </a:t>
            </a:r>
            <a:r>
              <a:rPr sz="1333" err="1"/>
              <a:t>avvisi</a:t>
            </a:r>
            <a:r>
              <a:rPr sz="1333"/>
              <a:t> </a:t>
            </a:r>
            <a:r>
              <a:rPr sz="1333" err="1"/>
              <a:t>personalizzabile</a:t>
            </a:r>
            <a:r>
              <a:rPr sz="1333"/>
              <a:t>, la </a:t>
            </a:r>
            <a:r>
              <a:rPr sz="1333" err="1"/>
              <a:t>configurazione</a:t>
            </a:r>
            <a:r>
              <a:rPr sz="1333"/>
              <a:t> </a:t>
            </a:r>
            <a:r>
              <a:rPr sz="1333" err="1"/>
              <a:t>iniziale</a:t>
            </a:r>
            <a:r>
              <a:rPr sz="1333"/>
              <a:t> </a:t>
            </a:r>
            <a:r>
              <a:rPr sz="1333" err="1"/>
              <a:t>guidata</a:t>
            </a:r>
            <a:r>
              <a:rPr sz="1333"/>
              <a:t> ed </a:t>
            </a:r>
            <a:r>
              <a:rPr sz="1333" err="1"/>
              <a:t>alcune</a:t>
            </a:r>
            <a:r>
              <a:rPr sz="1333"/>
              <a:t> </a:t>
            </a:r>
            <a:r>
              <a:rPr sz="1333" err="1"/>
              <a:t>risorse</a:t>
            </a:r>
            <a:r>
              <a:rPr sz="1333"/>
              <a:t>.   E’ </a:t>
            </a:r>
            <a:r>
              <a:rPr sz="1333" err="1"/>
              <a:t>compatibile</a:t>
            </a:r>
            <a:r>
              <a:rPr sz="1333"/>
              <a:t> con </a:t>
            </a:r>
            <a:r>
              <a:rPr sz="1333" err="1"/>
              <a:t>dispositivi</a:t>
            </a:r>
            <a:r>
              <a:rPr sz="1333"/>
              <a:t> iOS ed Android.</a:t>
            </a:r>
          </a:p>
          <a:p>
            <a:pPr>
              <a:spcBef>
                <a:spcPts val="500"/>
              </a:spcBef>
              <a:defRPr/>
            </a:pPr>
            <a:r>
              <a:rPr lang="it-IT" sz="1833" dirty="0"/>
              <a:t>Non richiede calibrazioni e sostituisce le glicemie capillari per le decisioni terapeutiche</a:t>
            </a:r>
          </a:p>
          <a:p>
            <a:pPr>
              <a:spcBef>
                <a:spcPts val="500"/>
              </a:spcBef>
              <a:defRPr/>
            </a:pPr>
            <a:r>
              <a:rPr lang="en-US" sz="1333" dirty="0"/>
              <a:t>288 </a:t>
            </a:r>
            <a:r>
              <a:rPr lang="en-US" sz="1333" dirty="0" err="1"/>
              <a:t>letture</a:t>
            </a:r>
            <a:r>
              <a:rPr lang="en-US" sz="1333" dirty="0"/>
              <a:t> </a:t>
            </a:r>
            <a:r>
              <a:rPr lang="en-US" sz="1333" dirty="0" err="1"/>
              <a:t>dei</a:t>
            </a:r>
            <a:r>
              <a:rPr lang="en-US" sz="1333" dirty="0"/>
              <a:t> </a:t>
            </a:r>
            <a:r>
              <a:rPr lang="en-US" sz="1333" dirty="0" err="1"/>
              <a:t>valori</a:t>
            </a:r>
            <a:r>
              <a:rPr lang="en-US" sz="1333" dirty="0"/>
              <a:t> di </a:t>
            </a:r>
            <a:r>
              <a:rPr lang="en-US" sz="1333" dirty="0" err="1"/>
              <a:t>glucosio</a:t>
            </a:r>
            <a:r>
              <a:rPr lang="en-US" sz="1333" dirty="0"/>
              <a:t> al </a:t>
            </a:r>
            <a:r>
              <a:rPr lang="en-US" sz="1333" dirty="0" err="1"/>
              <a:t>giorno</a:t>
            </a:r>
            <a:r>
              <a:rPr lang="en-US" sz="1333" dirty="0"/>
              <a:t> senza </a:t>
            </a:r>
            <a:r>
              <a:rPr lang="en-US" sz="1333" dirty="0" err="1"/>
              <a:t>necessità</a:t>
            </a:r>
            <a:r>
              <a:rPr lang="en-US" sz="1333" dirty="0"/>
              <a:t> di </a:t>
            </a:r>
            <a:r>
              <a:rPr lang="en-US" sz="1333" dirty="0" err="1"/>
              <a:t>pungersi</a:t>
            </a:r>
            <a:r>
              <a:rPr lang="en-US" sz="1333" dirty="0"/>
              <a:t> il </a:t>
            </a:r>
            <a:r>
              <a:rPr lang="en-US" sz="1333" dirty="0" err="1"/>
              <a:t>dito</a:t>
            </a:r>
            <a:r>
              <a:rPr lang="en-US" sz="1333" dirty="0"/>
              <a:t>*. Le </a:t>
            </a:r>
            <a:r>
              <a:rPr lang="en-US" sz="1333" dirty="0" err="1"/>
              <a:t>calibrazioni</a:t>
            </a:r>
            <a:r>
              <a:rPr lang="en-US" sz="1333" dirty="0"/>
              <a:t> </a:t>
            </a:r>
            <a:r>
              <a:rPr lang="en-US" sz="1333" dirty="0" err="1"/>
              <a:t>sono</a:t>
            </a:r>
            <a:r>
              <a:rPr lang="en-US" sz="1333" dirty="0"/>
              <a:t> </a:t>
            </a:r>
            <a:r>
              <a:rPr lang="en-US" sz="1333" dirty="0" err="1"/>
              <a:t>opzionali</a:t>
            </a:r>
            <a:r>
              <a:rPr lang="en-US" sz="1333" dirty="0"/>
              <a:t>.</a:t>
            </a:r>
          </a:p>
          <a:p>
            <a:pPr>
              <a:spcBef>
                <a:spcPts val="500"/>
              </a:spcBef>
              <a:defRPr/>
            </a:pPr>
            <a:r>
              <a:rPr lang="en-US" sz="1333" dirty="0"/>
              <a:t> </a:t>
            </a:r>
          </a:p>
          <a:p>
            <a:pPr>
              <a:spcBef>
                <a:spcPts val="500"/>
              </a:spcBef>
              <a:defRPr/>
            </a:pPr>
            <a:r>
              <a:rPr lang="en-US" sz="1833" dirty="0"/>
              <a:t>Accesso </a:t>
            </a:r>
            <a:r>
              <a:rPr lang="en-US" sz="1833" dirty="0" err="1"/>
              <a:t>semplificato</a:t>
            </a:r>
            <a:r>
              <a:rPr lang="en-US" sz="1833" dirty="0"/>
              <a:t> ai report </a:t>
            </a:r>
          </a:p>
          <a:p>
            <a:pPr>
              <a:spcBef>
                <a:spcPts val="500"/>
              </a:spcBef>
              <a:defRPr/>
            </a:pPr>
            <a:r>
              <a:rPr lang="en-US" sz="1333" dirty="0"/>
              <a:t>Il medico ha accesso ai report di </a:t>
            </a:r>
            <a:r>
              <a:rPr lang="en-US" sz="1333" dirty="0" err="1"/>
              <a:t>CareLink</a:t>
            </a:r>
            <a:r>
              <a:rPr lang="en-US" sz="1333" baseline="30000" dirty="0"/>
              <a:t>™</a:t>
            </a:r>
            <a:r>
              <a:rPr lang="en-US" sz="1333" dirty="0"/>
              <a:t> Personal con la </a:t>
            </a:r>
            <a:r>
              <a:rPr lang="en-US" sz="1333" dirty="0" err="1"/>
              <a:t>cronologia</a:t>
            </a:r>
            <a:r>
              <a:rPr lang="en-US" sz="1333" dirty="0"/>
              <a:t> </a:t>
            </a:r>
            <a:r>
              <a:rPr lang="en-US" sz="1333" dirty="0" err="1"/>
              <a:t>dei</a:t>
            </a:r>
            <a:r>
              <a:rPr lang="en-US" sz="1333" dirty="0"/>
              <a:t> </a:t>
            </a:r>
            <a:r>
              <a:rPr lang="en-US" sz="1333" dirty="0" err="1"/>
              <a:t>valori</a:t>
            </a:r>
            <a:r>
              <a:rPr lang="en-US" sz="1333" dirty="0"/>
              <a:t> di </a:t>
            </a:r>
            <a:r>
              <a:rPr lang="en-US" sz="1333" dirty="0" err="1"/>
              <a:t>glucosio</a:t>
            </a:r>
            <a:r>
              <a:rPr lang="en-US" sz="1333" dirty="0"/>
              <a:t> </a:t>
            </a:r>
            <a:r>
              <a:rPr lang="en-US" sz="1333" dirty="0" err="1"/>
              <a:t>che</a:t>
            </a:r>
            <a:r>
              <a:rPr lang="en-US" sz="1333" dirty="0"/>
              <a:t> </a:t>
            </a:r>
            <a:r>
              <a:rPr lang="en-US" sz="1333" dirty="0" err="1"/>
              <a:t>aiuta</a:t>
            </a:r>
            <a:r>
              <a:rPr lang="en-US" sz="1333" dirty="0"/>
              <a:t> ad </a:t>
            </a:r>
            <a:r>
              <a:rPr lang="en-US" sz="1333" dirty="0" err="1"/>
              <a:t>individuare</a:t>
            </a:r>
            <a:r>
              <a:rPr lang="en-US" sz="1333" dirty="0"/>
              <a:t> le </a:t>
            </a:r>
            <a:r>
              <a:rPr lang="en-US" sz="1333" dirty="0" err="1"/>
              <a:t>informazioni</a:t>
            </a:r>
            <a:r>
              <a:rPr lang="en-US" sz="1333" dirty="0"/>
              <a:t> </a:t>
            </a:r>
            <a:r>
              <a:rPr lang="en-US" sz="1333" dirty="0" err="1"/>
              <a:t>utili</a:t>
            </a:r>
            <a:r>
              <a:rPr lang="en-US" sz="1333" dirty="0"/>
              <a:t> per </a:t>
            </a:r>
            <a:r>
              <a:rPr lang="en-US" sz="1333" dirty="0" err="1"/>
              <a:t>ottimizzare</a:t>
            </a:r>
            <a:r>
              <a:rPr lang="en-US" sz="1333" dirty="0"/>
              <a:t> la </a:t>
            </a:r>
            <a:r>
              <a:rPr lang="en-US" sz="1333" dirty="0" err="1"/>
              <a:t>terapia</a:t>
            </a:r>
            <a:r>
              <a:rPr lang="en-US" sz="1333" dirty="0"/>
              <a:t> del </a:t>
            </a:r>
            <a:r>
              <a:rPr lang="en-US" sz="1333" dirty="0" err="1"/>
              <a:t>paziente</a:t>
            </a:r>
            <a:r>
              <a:rPr lang="en-US" sz="1333" dirty="0"/>
              <a:t>.                                                                      </a:t>
            </a:r>
            <a:r>
              <a:rPr lang="en-US" sz="1333" dirty="0" err="1"/>
              <a:t>Quando</a:t>
            </a:r>
            <a:r>
              <a:rPr lang="en-US" sz="1333" dirty="0"/>
              <a:t> </a:t>
            </a:r>
            <a:r>
              <a:rPr lang="en-US" sz="1333" dirty="0" err="1"/>
              <a:t>l’applicazione</a:t>
            </a:r>
            <a:r>
              <a:rPr lang="en-US" sz="1333" dirty="0"/>
              <a:t> Guardian</a:t>
            </a:r>
            <a:r>
              <a:rPr lang="en-US" sz="1333" baseline="30000" dirty="0"/>
              <a:t>™</a:t>
            </a:r>
            <a:r>
              <a:rPr lang="en-US" sz="1333" dirty="0"/>
              <a:t> è </a:t>
            </a:r>
            <a:r>
              <a:rPr lang="en-US" sz="1333" dirty="0" err="1"/>
              <a:t>connessa</a:t>
            </a:r>
            <a:r>
              <a:rPr lang="en-US" sz="1333" dirty="0"/>
              <a:t> con </a:t>
            </a:r>
            <a:r>
              <a:rPr lang="en-US" sz="1333" dirty="0" err="1"/>
              <a:t>l’applicazione</a:t>
            </a:r>
            <a:r>
              <a:rPr lang="en-US" sz="1333" dirty="0"/>
              <a:t> </a:t>
            </a:r>
            <a:r>
              <a:rPr lang="en-US" sz="1333" dirty="0" err="1"/>
              <a:t>InPen</a:t>
            </a:r>
            <a:r>
              <a:rPr lang="en-US" sz="1333" baseline="30000" dirty="0"/>
              <a:t>™</a:t>
            </a:r>
            <a:r>
              <a:rPr lang="en-US" sz="1333" dirty="0"/>
              <a:t>, tutti </a:t>
            </a:r>
            <a:r>
              <a:rPr lang="en-US" sz="1333" dirty="0" err="1"/>
              <a:t>i</a:t>
            </a:r>
            <a:r>
              <a:rPr lang="en-US" sz="1333" dirty="0"/>
              <a:t> </a:t>
            </a:r>
            <a:r>
              <a:rPr lang="en-US" sz="1333" dirty="0" err="1"/>
              <a:t>dati</a:t>
            </a:r>
            <a:r>
              <a:rPr lang="en-US" sz="1333" dirty="0"/>
              <a:t> (</a:t>
            </a:r>
            <a:r>
              <a:rPr lang="en-US" sz="1333" dirty="0" err="1"/>
              <a:t>terapia</a:t>
            </a:r>
            <a:r>
              <a:rPr lang="en-US" sz="1333" dirty="0"/>
              <a:t> </a:t>
            </a:r>
            <a:r>
              <a:rPr lang="en-US" sz="1333" dirty="0" err="1"/>
              <a:t>insulinica</a:t>
            </a:r>
            <a:r>
              <a:rPr lang="en-US" sz="1333" dirty="0"/>
              <a:t> e </a:t>
            </a:r>
            <a:r>
              <a:rPr lang="en-US" sz="1333" dirty="0" err="1"/>
              <a:t>monitoraggio</a:t>
            </a:r>
            <a:r>
              <a:rPr lang="en-US" sz="1333" dirty="0"/>
              <a:t> CGM) </a:t>
            </a:r>
            <a:r>
              <a:rPr lang="en-US" sz="1333" dirty="0" err="1"/>
              <a:t>sono</a:t>
            </a:r>
            <a:r>
              <a:rPr lang="en-US" sz="1333" dirty="0"/>
              <a:t> </a:t>
            </a:r>
            <a:r>
              <a:rPr lang="en-US" sz="1333" dirty="0" err="1"/>
              <a:t>disponibili</a:t>
            </a:r>
            <a:r>
              <a:rPr lang="en-US" sz="1333" dirty="0"/>
              <a:t> e </a:t>
            </a:r>
            <a:r>
              <a:rPr lang="en-US" sz="1333" dirty="0" err="1"/>
              <a:t>correlati</a:t>
            </a:r>
            <a:r>
              <a:rPr lang="en-US" sz="1333" dirty="0"/>
              <a:t> </a:t>
            </a:r>
            <a:r>
              <a:rPr lang="en-US" sz="1333" dirty="0" err="1"/>
              <a:t>nell’app</a:t>
            </a:r>
            <a:r>
              <a:rPr lang="en-US" sz="1333" dirty="0"/>
              <a:t> </a:t>
            </a:r>
            <a:r>
              <a:rPr lang="en-US" sz="1333" dirty="0" err="1"/>
              <a:t>InPen</a:t>
            </a:r>
            <a:r>
              <a:rPr lang="en-US" sz="1333" baseline="30000" dirty="0"/>
              <a:t>™</a:t>
            </a:r>
            <a:r>
              <a:rPr lang="en-US" sz="1333" dirty="0"/>
              <a:t> </a:t>
            </a:r>
            <a:r>
              <a:rPr lang="en-US" sz="1333" dirty="0" err="1"/>
              <a:t>nei</a:t>
            </a:r>
            <a:r>
              <a:rPr lang="en-US" sz="1333" dirty="0"/>
              <a:t> report di </a:t>
            </a:r>
            <a:r>
              <a:rPr lang="en-US" sz="1333" dirty="0" err="1"/>
              <a:t>approfondimento</a:t>
            </a:r>
            <a:r>
              <a:rPr lang="en-US" sz="1333" dirty="0"/>
              <a:t>. </a:t>
            </a:r>
          </a:p>
          <a:p>
            <a:pPr>
              <a:spcBef>
                <a:spcPts val="500"/>
              </a:spcBef>
              <a:defRPr/>
            </a:pPr>
            <a:endParaRPr lang="en-US" sz="1333" dirty="0"/>
          </a:p>
        </p:txBody>
      </p:sp>
      <p:sp>
        <p:nvSpPr>
          <p:cNvPr id="8" name="object 6">
            <a:extLst>
              <a:ext uri="{FF2B5EF4-FFF2-40B4-BE49-F238E27FC236}">
                <a16:creationId xmlns:a16="http://schemas.microsoft.com/office/drawing/2014/main" id="{1CFA6859-BDBB-DC50-1EC1-1F0A224DFB62}"/>
              </a:ext>
            </a:extLst>
          </p:cNvPr>
          <p:cNvSpPr txBox="1"/>
          <p:nvPr/>
        </p:nvSpPr>
        <p:spPr>
          <a:xfrm>
            <a:off x="588963" y="6589713"/>
            <a:ext cx="9080500" cy="138112"/>
          </a:xfrm>
          <a:prstGeom prst="rect">
            <a:avLst/>
          </a:prstGeom>
        </p:spPr>
        <p:txBody>
          <a:bodyPr lIns="0" tIns="35983" rIns="0" bIns="0" anchor="b">
            <a:spAutoFit/>
          </a:bodyPr>
          <a:lstStyle/>
          <a:p>
            <a:pPr>
              <a:defRPr/>
            </a:pPr>
            <a:r>
              <a:rPr lang="en-US" sz="667" dirty="0">
                <a:latin typeface="Avenir Next World" panose="020B0503020202020204" pitchFamily="34" charset="0"/>
                <a:ea typeface="+mn-lt"/>
                <a:cs typeface="Avenir Next World" panose="020B0503020202020204" pitchFamily="34" charset="0"/>
              </a:rPr>
              <a:t>*Se le </a:t>
            </a:r>
            <a:r>
              <a:rPr lang="en-US" sz="667" dirty="0" err="1">
                <a:latin typeface="Avenir Next World" panose="020B0503020202020204" pitchFamily="34" charset="0"/>
                <a:ea typeface="+mn-lt"/>
                <a:cs typeface="Avenir Next World" panose="020B0503020202020204" pitchFamily="34" charset="0"/>
              </a:rPr>
              <a:t>letture</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dei</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valori</a:t>
            </a:r>
            <a:r>
              <a:rPr lang="en-US" sz="667" dirty="0">
                <a:latin typeface="Avenir Next World" panose="020B0503020202020204" pitchFamily="34" charset="0"/>
                <a:ea typeface="+mn-lt"/>
                <a:cs typeface="Avenir Next World" panose="020B0503020202020204" pitchFamily="34" charset="0"/>
              </a:rPr>
              <a:t> di CGM non </a:t>
            </a:r>
            <a:r>
              <a:rPr lang="en-US" sz="667" dirty="0" err="1">
                <a:latin typeface="Avenir Next World" panose="020B0503020202020204" pitchFamily="34" charset="0"/>
                <a:ea typeface="+mn-lt"/>
                <a:cs typeface="Avenir Next World" panose="020B0503020202020204" pitchFamily="34" charset="0"/>
              </a:rPr>
              <a:t>corrispondono</a:t>
            </a:r>
            <a:r>
              <a:rPr lang="en-US" sz="667" dirty="0">
                <a:latin typeface="Avenir Next World" panose="020B0503020202020204" pitchFamily="34" charset="0"/>
                <a:ea typeface="+mn-lt"/>
                <a:cs typeface="Avenir Next World" panose="020B0503020202020204" pitchFamily="34" charset="0"/>
              </a:rPr>
              <a:t> ai </a:t>
            </a:r>
            <a:r>
              <a:rPr lang="en-US" sz="667" dirty="0" err="1">
                <a:latin typeface="Avenir Next World" panose="020B0503020202020204" pitchFamily="34" charset="0"/>
                <a:ea typeface="+mn-lt"/>
                <a:cs typeface="Avenir Next World" panose="020B0503020202020204" pitchFamily="34" charset="0"/>
              </a:rPr>
              <a:t>sintomi</a:t>
            </a:r>
            <a:r>
              <a:rPr lang="en-US" sz="667" dirty="0">
                <a:latin typeface="Avenir Next World" panose="020B0503020202020204" pitchFamily="34" charset="0"/>
                <a:ea typeface="+mn-lt"/>
                <a:cs typeface="Avenir Next World" panose="020B0503020202020204" pitchFamily="34" charset="0"/>
              </a:rPr>
              <a:t> o alle </a:t>
            </a:r>
            <a:r>
              <a:rPr lang="en-US" sz="667" dirty="0" err="1">
                <a:latin typeface="Avenir Next World" panose="020B0503020202020204" pitchFamily="34" charset="0"/>
                <a:ea typeface="+mn-lt"/>
                <a:cs typeface="Avenir Next World" panose="020B0503020202020204" pitchFamily="34" charset="0"/>
              </a:rPr>
              <a:t>aspettative</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utilizzare</a:t>
            </a:r>
            <a:r>
              <a:rPr lang="en-US" sz="667" dirty="0">
                <a:latin typeface="Avenir Next World" panose="020B0503020202020204" pitchFamily="34" charset="0"/>
                <a:ea typeface="+mn-lt"/>
                <a:cs typeface="Avenir Next World" panose="020B0503020202020204" pitchFamily="34" charset="0"/>
              </a:rPr>
              <a:t> un </a:t>
            </a:r>
            <a:r>
              <a:rPr lang="en-US" sz="667" dirty="0" err="1">
                <a:latin typeface="Avenir Next World" panose="020B0503020202020204" pitchFamily="34" charset="0"/>
                <a:ea typeface="+mn-lt"/>
                <a:cs typeface="Avenir Next World" panose="020B0503020202020204" pitchFamily="34" charset="0"/>
              </a:rPr>
              <a:t>valore</a:t>
            </a:r>
            <a:r>
              <a:rPr lang="en-US" sz="667" dirty="0">
                <a:latin typeface="Avenir Next World" panose="020B0503020202020204" pitchFamily="34" charset="0"/>
                <a:ea typeface="+mn-lt"/>
                <a:cs typeface="Avenir Next World" panose="020B0503020202020204" pitchFamily="34" charset="0"/>
              </a:rPr>
              <a:t> di </a:t>
            </a:r>
            <a:r>
              <a:rPr lang="en-US" sz="667" dirty="0" err="1">
                <a:latin typeface="Avenir Next World" panose="020B0503020202020204" pitchFamily="34" charset="0"/>
                <a:ea typeface="+mn-lt"/>
                <a:cs typeface="Avenir Next World" panose="020B0503020202020204" pitchFamily="34" charset="0"/>
              </a:rPr>
              <a:t>glicemia</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capillare</a:t>
            </a:r>
            <a:r>
              <a:rPr lang="en-US" sz="667" dirty="0">
                <a:latin typeface="Avenir Next World" panose="020B0503020202020204" pitchFamily="34" charset="0"/>
                <a:ea typeface="+mn-lt"/>
                <a:cs typeface="Avenir Next World" panose="020B0503020202020204" pitchFamily="34" charset="0"/>
              </a:rPr>
              <a:t> per </a:t>
            </a:r>
            <a:r>
              <a:rPr lang="en-US" sz="667" dirty="0" err="1">
                <a:latin typeface="Avenir Next World" panose="020B0503020202020204" pitchFamily="34" charset="0"/>
                <a:ea typeface="+mn-lt"/>
                <a:cs typeface="Avenir Next World" panose="020B0503020202020204" pitchFamily="34" charset="0"/>
              </a:rPr>
              <a:t>prendere</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decisioni</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terapeutiche</a:t>
            </a:r>
            <a:r>
              <a:rPr lang="en-US" sz="667" dirty="0">
                <a:latin typeface="Avenir Next World" panose="020B0503020202020204" pitchFamily="34" charset="0"/>
                <a:ea typeface="+mn-lt"/>
                <a:cs typeface="Avenir Next World" panose="020B0503020202020204" pitchFamily="34" charset="0"/>
              </a:rPr>
              <a:t>. Fare </a:t>
            </a:r>
            <a:r>
              <a:rPr lang="en-US" sz="667" dirty="0" err="1">
                <a:latin typeface="Avenir Next World" panose="020B0503020202020204" pitchFamily="34" charset="0"/>
                <a:ea typeface="+mn-lt"/>
                <a:cs typeface="Avenir Next World" panose="020B0503020202020204" pitchFamily="34" charset="0"/>
              </a:rPr>
              <a:t>riferimento</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alla</a:t>
            </a:r>
            <a:r>
              <a:rPr lang="en-US" sz="667" dirty="0">
                <a:latin typeface="Avenir Next World" panose="020B0503020202020204" pitchFamily="34" charset="0"/>
                <a:ea typeface="+mn-lt"/>
                <a:cs typeface="Avenir Next World" panose="020B0503020202020204" pitchFamily="34" charset="0"/>
              </a:rPr>
              <a:t> </a:t>
            </a:r>
            <a:r>
              <a:rPr lang="en-US" sz="667" dirty="0" err="1">
                <a:latin typeface="Avenir Next World" panose="020B0503020202020204" pitchFamily="34" charset="0"/>
                <a:ea typeface="+mn-lt"/>
                <a:cs typeface="Avenir Next World" panose="020B0503020202020204" pitchFamily="34" charset="0"/>
              </a:rPr>
              <a:t>Guida</a:t>
            </a:r>
            <a:r>
              <a:rPr lang="en-US" sz="667" dirty="0">
                <a:latin typeface="Avenir Next World" panose="020B0503020202020204" pitchFamily="34" charset="0"/>
                <a:ea typeface="+mn-lt"/>
                <a:cs typeface="Avenir Next World" panose="020B0503020202020204" pitchFamily="34" charset="0"/>
              </a:rPr>
              <a:t> per </a:t>
            </a:r>
            <a:r>
              <a:rPr lang="en-US" sz="667" dirty="0" err="1">
                <a:latin typeface="Avenir Next World" panose="020B0503020202020204" pitchFamily="34" charset="0"/>
                <a:ea typeface="+mn-lt"/>
                <a:cs typeface="Avenir Next World" panose="020B0503020202020204" pitchFamily="34" charset="0"/>
              </a:rPr>
              <a:t>l’utente</a:t>
            </a:r>
            <a:r>
              <a:rPr lang="en-US" sz="667" dirty="0">
                <a:latin typeface="Avenir Next World" panose="020B0503020202020204" pitchFamily="34" charset="0"/>
                <a:ea typeface="+mn-lt"/>
                <a:cs typeface="Avenir Next World" panose="020B0503020202020204" pitchFamily="34" charset="0"/>
              </a:rPr>
              <a:t> del </a:t>
            </a:r>
            <a:r>
              <a:rPr lang="en-US" sz="667" dirty="0" err="1">
                <a:latin typeface="Avenir Next World" panose="020B0503020202020204" pitchFamily="34" charset="0"/>
                <a:ea typeface="+mn-lt"/>
                <a:cs typeface="Avenir Next World" panose="020B0503020202020204" pitchFamily="34" charset="0"/>
              </a:rPr>
              <a:t>sistema</a:t>
            </a:r>
            <a:r>
              <a:rPr lang="en-US" sz="667" dirty="0">
                <a:latin typeface="Avenir Next World" panose="020B0503020202020204" pitchFamily="34" charset="0"/>
                <a:ea typeface="+mn-lt"/>
                <a:cs typeface="Avenir Next World" panose="020B0503020202020204" pitchFamily="34" charset="0"/>
              </a:rPr>
              <a:t> </a:t>
            </a:r>
          </a:p>
        </p:txBody>
      </p:sp>
      <p:sp>
        <p:nvSpPr>
          <p:cNvPr id="90116" name="Textfeld 7">
            <a:extLst>
              <a:ext uri="{FF2B5EF4-FFF2-40B4-BE49-F238E27FC236}">
                <a16:creationId xmlns:a16="http://schemas.microsoft.com/office/drawing/2014/main" id="{4906D5BC-F4B5-809F-EA0B-DF95EA94F32B}"/>
              </a:ext>
            </a:extLst>
          </p:cNvPr>
          <p:cNvSpPr txBox="1">
            <a:spLocks noChangeArrowheads="1"/>
          </p:cNvSpPr>
          <p:nvPr/>
        </p:nvSpPr>
        <p:spPr bwMode="auto">
          <a:xfrm>
            <a:off x="8675688" y="5465763"/>
            <a:ext cx="18415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nSpc>
                <a:spcPts val="1588"/>
              </a:lnSpc>
            </a:pPr>
            <a:r>
              <a:rPr lang="de-DE" altLang="it-IT" sz="1000">
                <a:latin typeface="Avenir Next World"/>
                <a:ea typeface="Avenir Next World"/>
                <a:cs typeface="Avenir Next World"/>
              </a:rPr>
              <a:t>Sistema Guardian</a:t>
            </a:r>
            <a:r>
              <a:rPr lang="de-DE" altLang="it-IT" sz="1000" baseline="30000">
                <a:latin typeface="Avenir Next World"/>
                <a:ea typeface="Avenir Next World"/>
                <a:cs typeface="Avenir Next World"/>
              </a:rPr>
              <a:t>™</a:t>
            </a:r>
            <a:r>
              <a:rPr lang="de-DE" altLang="it-IT" sz="1000">
                <a:latin typeface="Avenir Next World"/>
                <a:ea typeface="Avenir Next World"/>
                <a:cs typeface="Avenir Next World"/>
              </a:rPr>
              <a:t> 4 </a:t>
            </a:r>
          </a:p>
          <a:p>
            <a:pPr>
              <a:lnSpc>
                <a:spcPts val="1588"/>
              </a:lnSpc>
            </a:pPr>
            <a:endParaRPr lang="de-DE" altLang="it-IT" sz="1000">
              <a:latin typeface="Avenir Next World"/>
              <a:ea typeface="Avenir Next World"/>
              <a:cs typeface="Avenir Next World"/>
            </a:endParaRPr>
          </a:p>
        </p:txBody>
      </p:sp>
      <p:grpSp>
        <p:nvGrpSpPr>
          <p:cNvPr id="90117" name="Gruppieren 2">
            <a:extLst>
              <a:ext uri="{FF2B5EF4-FFF2-40B4-BE49-F238E27FC236}">
                <a16:creationId xmlns:a16="http://schemas.microsoft.com/office/drawing/2014/main" id="{CF9B15BF-674F-83E2-6D5A-EF6497308A9E}"/>
              </a:ext>
            </a:extLst>
          </p:cNvPr>
          <p:cNvGrpSpPr>
            <a:grpSpLocks/>
          </p:cNvGrpSpPr>
          <p:nvPr/>
        </p:nvGrpSpPr>
        <p:grpSpPr bwMode="auto">
          <a:xfrm>
            <a:off x="7392988" y="1625600"/>
            <a:ext cx="3382962" cy="4972050"/>
            <a:chOff x="8313765" y="1752600"/>
            <a:chExt cx="3107295" cy="4565074"/>
          </a:xfrm>
        </p:grpSpPr>
        <p:pic>
          <p:nvPicPr>
            <p:cNvPr id="90120" name="Picture 60" descr="Graphical user interface&#10;&#10;Description automatically generated">
              <a:extLst>
                <a:ext uri="{FF2B5EF4-FFF2-40B4-BE49-F238E27FC236}">
                  <a16:creationId xmlns:a16="http://schemas.microsoft.com/office/drawing/2014/main" id="{5C5558F1-7F97-C389-8860-23170EED0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9685" y="1752600"/>
              <a:ext cx="2091375" cy="41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48">
              <a:extLst>
                <a:ext uri="{FF2B5EF4-FFF2-40B4-BE49-F238E27FC236}">
                  <a16:creationId xmlns:a16="http://schemas.microsoft.com/office/drawing/2014/main" id="{EDDB3BC3-F8B5-6D67-7B01-02961F256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10362">
              <a:off x="8313765" y="4656165"/>
              <a:ext cx="1661509" cy="16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Placeholder 6">
            <a:extLst>
              <a:ext uri="{FF2B5EF4-FFF2-40B4-BE49-F238E27FC236}">
                <a16:creationId xmlns:a16="http://schemas.microsoft.com/office/drawing/2014/main" id="{8F354F01-C935-E310-4E1A-34D38F8BB99F}"/>
              </a:ext>
            </a:extLst>
          </p:cNvPr>
          <p:cNvSpPr txBox="1">
            <a:spLocks/>
          </p:cNvSpPr>
          <p:nvPr/>
        </p:nvSpPr>
        <p:spPr>
          <a:xfrm>
            <a:off x="593725" y="1392238"/>
            <a:ext cx="11002963" cy="307975"/>
          </a:xfrm>
          <a:prstGeom prst="rect">
            <a:avLst/>
          </a:prstGeom>
        </p:spPr>
        <p:txBody>
          <a:bodyPr lIns="0"/>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sz="1833" b="1" i="1" dirty="0" err="1"/>
              <a:t>Componente</a:t>
            </a:r>
            <a:r>
              <a:rPr lang="en-US" sz="1833" b="1" i="1" dirty="0"/>
              <a:t> </a:t>
            </a:r>
            <a:r>
              <a:rPr lang="en-US" sz="1833" b="1" i="1" dirty="0" err="1"/>
              <a:t>fondamentale</a:t>
            </a:r>
            <a:r>
              <a:rPr lang="en-US" sz="1833" b="1" i="1" dirty="0"/>
              <a:t> del </a:t>
            </a:r>
            <a:r>
              <a:rPr lang="en-US" sz="1833" b="1" i="1" dirty="0" err="1"/>
              <a:t>sistema</a:t>
            </a:r>
            <a:r>
              <a:rPr lang="en-US" sz="1833" b="1" i="1" dirty="0"/>
              <a:t> Smart MDI</a:t>
            </a:r>
          </a:p>
        </p:txBody>
      </p:sp>
      <p:sp>
        <p:nvSpPr>
          <p:cNvPr id="90119" name="Title 1">
            <a:extLst>
              <a:ext uri="{FF2B5EF4-FFF2-40B4-BE49-F238E27FC236}">
                <a16:creationId xmlns:a16="http://schemas.microsoft.com/office/drawing/2014/main" id="{8473409B-32C6-EC0E-9978-81723CE8DC0F}"/>
              </a:ext>
            </a:extLst>
          </p:cNvPr>
          <p:cNvSpPr>
            <a:spLocks noGrp="1"/>
          </p:cNvSpPr>
          <p:nvPr>
            <p:ph type="title"/>
          </p:nvPr>
        </p:nvSpPr>
        <p:spPr/>
        <p:txBody>
          <a:bodyPr lIns="0"/>
          <a:lstStyle/>
          <a:p>
            <a:pPr algn="l" defTabSz="1096963" eaLnBrk="1" hangingPunct="1">
              <a:lnSpc>
                <a:spcPct val="90000"/>
              </a:lnSpc>
            </a:pPr>
            <a:r>
              <a:rPr lang="en-GB" altLang="it-IT" sz="3200" dirty="0">
                <a:solidFill>
                  <a:schemeClr val="bg2"/>
                </a:solidFill>
                <a:ea typeface="Avenir Next World"/>
                <a:cs typeface="Avenir Next World"/>
              </a:rPr>
              <a:t>		</a:t>
            </a:r>
            <a:r>
              <a:rPr lang="en-GB" altLang="it-IT" sz="3200" dirty="0">
                <a:ea typeface="Avenir Next World"/>
                <a:cs typeface="Avenir Next World"/>
              </a:rPr>
              <a:t>Sistema di Smart CGM Guardian</a:t>
            </a:r>
            <a:r>
              <a:rPr lang="en-GB" altLang="it-IT" sz="3200" baseline="30000" dirty="0">
                <a:ea typeface="Avenir Next World"/>
                <a:cs typeface="Avenir Next World"/>
              </a:rPr>
              <a:t>™</a:t>
            </a:r>
            <a:r>
              <a:rPr lang="en-GB" altLang="it-IT" sz="3200" dirty="0">
                <a:ea typeface="Avenir Next World"/>
                <a:cs typeface="Avenir Next World"/>
              </a:rPr>
              <a:t> 4</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uppo 20">
            <a:extLst>
              <a:ext uri="{FF2B5EF4-FFF2-40B4-BE49-F238E27FC236}">
                <a16:creationId xmlns:a16="http://schemas.microsoft.com/office/drawing/2014/main" id="{12036A30-22AE-E678-FCC2-A01CA4DF45BB}"/>
              </a:ext>
            </a:extLst>
          </p:cNvPr>
          <p:cNvGrpSpPr>
            <a:grpSpLocks/>
          </p:cNvGrpSpPr>
          <p:nvPr/>
        </p:nvGrpSpPr>
        <p:grpSpPr bwMode="auto">
          <a:xfrm>
            <a:off x="4837113" y="2714625"/>
            <a:ext cx="6581775" cy="2355850"/>
            <a:chOff x="3638826" y="2174072"/>
            <a:chExt cx="8400774" cy="3007528"/>
          </a:xfrm>
        </p:grpSpPr>
        <p:grpSp>
          <p:nvGrpSpPr>
            <p:cNvPr id="91154" name="Gruppieren 15">
              <a:extLst>
                <a:ext uri="{FF2B5EF4-FFF2-40B4-BE49-F238E27FC236}">
                  <a16:creationId xmlns:a16="http://schemas.microsoft.com/office/drawing/2014/main" id="{5FB9FCE0-646F-DCC6-197E-5DE39B8AFC47}"/>
                </a:ext>
              </a:extLst>
            </p:cNvPr>
            <p:cNvGrpSpPr>
              <a:grpSpLocks/>
            </p:cNvGrpSpPr>
            <p:nvPr/>
          </p:nvGrpSpPr>
          <p:grpSpPr bwMode="auto">
            <a:xfrm>
              <a:off x="3638826" y="2174072"/>
              <a:ext cx="8400774" cy="3007528"/>
              <a:chOff x="3638826" y="2174072"/>
              <a:chExt cx="8400774" cy="3007528"/>
            </a:xfrm>
          </p:grpSpPr>
          <p:pic>
            <p:nvPicPr>
              <p:cNvPr id="91164" name="Picture 4">
                <a:extLst>
                  <a:ext uri="{FF2B5EF4-FFF2-40B4-BE49-F238E27FC236}">
                    <a16:creationId xmlns:a16="http://schemas.microsoft.com/office/drawing/2014/main" id="{35ECC348-6154-9509-57CE-E99899D2E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826" y="2174072"/>
                <a:ext cx="8400774" cy="30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hteck 17">
                <a:extLst>
                  <a:ext uri="{FF2B5EF4-FFF2-40B4-BE49-F238E27FC236}">
                    <a16:creationId xmlns:a16="http://schemas.microsoft.com/office/drawing/2014/main" id="{028E0D78-FB9C-E092-1B14-EFAB073F064B}"/>
                  </a:ext>
                </a:extLst>
              </p:cNvPr>
              <p:cNvSpPr/>
              <p:nvPr/>
            </p:nvSpPr>
            <p:spPr>
              <a:xfrm>
                <a:off x="5790689" y="2686812"/>
                <a:ext cx="1448758" cy="172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34950">
                  <a:defRPr/>
                </a:pPr>
                <a:r>
                  <a:rPr lang="de-DE" sz="764" err="1">
                    <a:solidFill>
                      <a:schemeClr val="tx1"/>
                    </a:solidFill>
                    <a:latin typeface="+mj-lt"/>
                  </a:rPr>
                  <a:t>Avviso</a:t>
                </a:r>
                <a:r>
                  <a:rPr lang="de-DE" sz="764">
                    <a:solidFill>
                      <a:schemeClr val="tx1"/>
                    </a:solidFill>
                    <a:latin typeface="+mj-lt"/>
                  </a:rPr>
                  <a:t> </a:t>
                </a:r>
                <a:r>
                  <a:rPr lang="de-DE" sz="764" err="1">
                    <a:solidFill>
                      <a:schemeClr val="tx1"/>
                    </a:solidFill>
                    <a:latin typeface="+mj-lt"/>
                  </a:rPr>
                  <a:t>glucosio</a:t>
                </a:r>
                <a:r>
                  <a:rPr lang="de-DE" sz="764">
                    <a:solidFill>
                      <a:schemeClr val="tx1"/>
                    </a:solidFill>
                    <a:latin typeface="+mj-lt"/>
                  </a:rPr>
                  <a:t> </a:t>
                </a:r>
                <a:r>
                  <a:rPr lang="de-DE" sz="764" err="1">
                    <a:solidFill>
                      <a:schemeClr val="tx1"/>
                    </a:solidFill>
                    <a:latin typeface="+mj-lt"/>
                  </a:rPr>
                  <a:t>alto</a:t>
                </a:r>
                <a:endParaRPr lang="de-DE" sz="764">
                  <a:solidFill>
                    <a:schemeClr val="tx1"/>
                  </a:solidFill>
                  <a:latin typeface="+mj-lt"/>
                </a:endParaRPr>
              </a:p>
            </p:txBody>
          </p:sp>
          <p:sp>
            <p:nvSpPr>
              <p:cNvPr id="41" name="Rechteck 18">
                <a:extLst>
                  <a:ext uri="{FF2B5EF4-FFF2-40B4-BE49-F238E27FC236}">
                    <a16:creationId xmlns:a16="http://schemas.microsoft.com/office/drawing/2014/main" id="{750C74F8-F0EF-0586-4F10-E2A5A19E4906}"/>
                  </a:ext>
                </a:extLst>
              </p:cNvPr>
              <p:cNvSpPr/>
              <p:nvPr/>
            </p:nvSpPr>
            <p:spPr>
              <a:xfrm>
                <a:off x="8787491" y="4210842"/>
                <a:ext cx="1499415" cy="1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00000" anchor="ctr"/>
              <a:lstStyle/>
              <a:p>
                <a:pPr algn="ctr" defTabSz="634950">
                  <a:defRPr/>
                </a:pPr>
                <a:r>
                  <a:rPr lang="de-DE" sz="764" err="1">
                    <a:solidFill>
                      <a:schemeClr val="tx1"/>
                    </a:solidFill>
                    <a:latin typeface="+mj-lt"/>
                  </a:rPr>
                  <a:t>Avviso</a:t>
                </a:r>
                <a:r>
                  <a:rPr lang="de-DE" sz="764">
                    <a:solidFill>
                      <a:schemeClr val="tx1"/>
                    </a:solidFill>
                    <a:latin typeface="+mj-lt"/>
                  </a:rPr>
                  <a:t> </a:t>
                </a:r>
                <a:r>
                  <a:rPr lang="de-DE" sz="764" err="1">
                    <a:solidFill>
                      <a:schemeClr val="tx1"/>
                    </a:solidFill>
                    <a:latin typeface="+mj-lt"/>
                  </a:rPr>
                  <a:t>glucosio</a:t>
                </a:r>
                <a:r>
                  <a:rPr lang="de-DE" sz="764">
                    <a:solidFill>
                      <a:schemeClr val="tx1"/>
                    </a:solidFill>
                    <a:latin typeface="+mj-lt"/>
                  </a:rPr>
                  <a:t> </a:t>
                </a:r>
                <a:r>
                  <a:rPr lang="de-DE" sz="764" err="1">
                    <a:solidFill>
                      <a:schemeClr val="tx1"/>
                    </a:solidFill>
                    <a:latin typeface="+mj-lt"/>
                  </a:rPr>
                  <a:t>basso</a:t>
                </a:r>
                <a:endParaRPr lang="de-DE" sz="764">
                  <a:solidFill>
                    <a:schemeClr val="tx1"/>
                  </a:solidFill>
                  <a:latin typeface="+mj-lt"/>
                </a:endParaRPr>
              </a:p>
            </p:txBody>
          </p:sp>
        </p:grpSp>
        <p:sp>
          <p:nvSpPr>
            <p:cNvPr id="30" name="Rechteck 17">
              <a:extLst>
                <a:ext uri="{FF2B5EF4-FFF2-40B4-BE49-F238E27FC236}">
                  <a16:creationId xmlns:a16="http://schemas.microsoft.com/office/drawing/2014/main" id="{3400D27D-8387-D657-10BA-A18377470F90}"/>
                </a:ext>
              </a:extLst>
            </p:cNvPr>
            <p:cNvSpPr/>
            <p:nvPr/>
          </p:nvSpPr>
          <p:spPr>
            <a:xfrm>
              <a:off x="5383414" y="2895554"/>
              <a:ext cx="1335290" cy="17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75000" anchor="ctr"/>
            <a:lstStyle/>
            <a:p>
              <a:pPr algn="ctr" defTabSz="634950">
                <a:defRPr/>
              </a:pPr>
              <a:r>
                <a:rPr lang="de-DE" sz="764" dirty="0" err="1">
                  <a:solidFill>
                    <a:schemeClr val="tx1"/>
                  </a:solidFill>
                  <a:latin typeface="+mj-lt"/>
                </a:rPr>
                <a:t>Avviso</a:t>
              </a:r>
              <a:r>
                <a:rPr lang="de-DE" sz="764" dirty="0">
                  <a:solidFill>
                    <a:schemeClr val="tx1"/>
                  </a:solidFill>
                  <a:latin typeface="+mj-lt"/>
                </a:rPr>
                <a:t> </a:t>
              </a:r>
              <a:r>
                <a:rPr lang="de-DE" sz="764" dirty="0" err="1">
                  <a:solidFill>
                    <a:schemeClr val="tx1"/>
                  </a:solidFill>
                  <a:latin typeface="+mj-lt"/>
                </a:rPr>
                <a:t>glucosio</a:t>
              </a:r>
              <a:r>
                <a:rPr lang="de-DE" sz="764" dirty="0">
                  <a:solidFill>
                    <a:schemeClr val="tx1"/>
                  </a:solidFill>
                  <a:latin typeface="+mj-lt"/>
                </a:rPr>
                <a:t> </a:t>
              </a:r>
              <a:r>
                <a:rPr lang="de-DE" sz="764" dirty="0" err="1">
                  <a:solidFill>
                    <a:schemeClr val="tx1"/>
                  </a:solidFill>
                  <a:latin typeface="+mj-lt"/>
                </a:rPr>
                <a:t>alto</a:t>
              </a:r>
              <a:r>
                <a:rPr lang="de-DE" sz="764" dirty="0">
                  <a:solidFill>
                    <a:schemeClr val="tx1"/>
                  </a:solidFill>
                  <a:latin typeface="+mj-lt"/>
                </a:rPr>
                <a:t> </a:t>
              </a:r>
              <a:r>
                <a:rPr lang="de-DE" sz="764" dirty="0" err="1">
                  <a:solidFill>
                    <a:schemeClr val="tx1"/>
                  </a:solidFill>
                  <a:latin typeface="+mj-lt"/>
                </a:rPr>
                <a:t>previsto</a:t>
              </a:r>
              <a:endParaRPr lang="de-DE" sz="764" dirty="0">
                <a:solidFill>
                  <a:schemeClr val="tx1"/>
                </a:solidFill>
                <a:latin typeface="+mj-lt"/>
              </a:endParaRPr>
            </a:p>
          </p:txBody>
        </p:sp>
        <p:sp>
          <p:nvSpPr>
            <p:cNvPr id="31" name="Rechteck 17">
              <a:extLst>
                <a:ext uri="{FF2B5EF4-FFF2-40B4-BE49-F238E27FC236}">
                  <a16:creationId xmlns:a16="http://schemas.microsoft.com/office/drawing/2014/main" id="{E222F94E-BB75-5A94-7B48-044B61204FDD}"/>
                </a:ext>
              </a:extLst>
            </p:cNvPr>
            <p:cNvSpPr/>
            <p:nvPr/>
          </p:nvSpPr>
          <p:spPr>
            <a:xfrm>
              <a:off x="5257788" y="3317095"/>
              <a:ext cx="1219794" cy="23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defTabSz="634950">
                <a:defRPr/>
              </a:pPr>
              <a:r>
                <a:rPr lang="de-DE" sz="764" err="1">
                  <a:solidFill>
                    <a:schemeClr val="tx1"/>
                  </a:solidFill>
                  <a:latin typeface="+mj-lt"/>
                </a:rPr>
                <a:t>Avviso</a:t>
              </a:r>
              <a:r>
                <a:rPr lang="de-DE" sz="764">
                  <a:solidFill>
                    <a:schemeClr val="tx1"/>
                  </a:solidFill>
                  <a:latin typeface="+mj-lt"/>
                </a:rPr>
                <a:t> </a:t>
              </a:r>
              <a:r>
                <a:rPr lang="de-DE" sz="764" err="1">
                  <a:solidFill>
                    <a:schemeClr val="tx1"/>
                  </a:solidFill>
                  <a:latin typeface="+mj-lt"/>
                </a:rPr>
                <a:t>aumento</a:t>
              </a:r>
              <a:r>
                <a:rPr lang="de-DE" sz="764">
                  <a:solidFill>
                    <a:schemeClr val="tx1"/>
                  </a:solidFill>
                  <a:latin typeface="+mj-lt"/>
                </a:rPr>
                <a:t> rapido</a:t>
              </a:r>
            </a:p>
          </p:txBody>
        </p:sp>
        <p:sp>
          <p:nvSpPr>
            <p:cNvPr id="32" name="Rechteck 17">
              <a:extLst>
                <a:ext uri="{FF2B5EF4-FFF2-40B4-BE49-F238E27FC236}">
                  <a16:creationId xmlns:a16="http://schemas.microsoft.com/office/drawing/2014/main" id="{7D7D0239-CFF4-A7E3-D809-0B0F04590273}"/>
                </a:ext>
              </a:extLst>
            </p:cNvPr>
            <p:cNvSpPr/>
            <p:nvPr/>
          </p:nvSpPr>
          <p:spPr>
            <a:xfrm>
              <a:off x="8386296" y="3542052"/>
              <a:ext cx="1337316" cy="271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34950">
                <a:defRPr/>
              </a:pPr>
              <a:r>
                <a:rPr lang="de-DE" sz="764" err="1">
                  <a:solidFill>
                    <a:schemeClr val="tx1"/>
                  </a:solidFill>
                  <a:latin typeface="+mj-lt"/>
                </a:rPr>
                <a:t>Avviso</a:t>
              </a:r>
              <a:r>
                <a:rPr lang="de-DE" sz="764">
                  <a:solidFill>
                    <a:schemeClr val="tx1"/>
                  </a:solidFill>
                  <a:latin typeface="+mj-lt"/>
                </a:rPr>
                <a:t>  </a:t>
              </a:r>
              <a:r>
                <a:rPr lang="de-DE" sz="764" err="1">
                  <a:solidFill>
                    <a:schemeClr val="tx1"/>
                  </a:solidFill>
                  <a:latin typeface="+mj-lt"/>
                </a:rPr>
                <a:t>diminuzione</a:t>
              </a:r>
              <a:r>
                <a:rPr lang="de-DE" sz="764">
                  <a:solidFill>
                    <a:schemeClr val="tx1"/>
                  </a:solidFill>
                  <a:latin typeface="+mj-lt"/>
                </a:rPr>
                <a:t> </a:t>
              </a:r>
              <a:r>
                <a:rPr lang="de-DE" sz="764" err="1">
                  <a:solidFill>
                    <a:schemeClr val="tx1"/>
                  </a:solidFill>
                  <a:latin typeface="+mj-lt"/>
                </a:rPr>
                <a:t>rapida</a:t>
              </a:r>
              <a:r>
                <a:rPr lang="de-DE" sz="764">
                  <a:solidFill>
                    <a:schemeClr val="tx1"/>
                  </a:solidFill>
                  <a:latin typeface="+mj-lt"/>
                </a:rPr>
                <a:t> </a:t>
              </a:r>
            </a:p>
          </p:txBody>
        </p:sp>
        <p:sp>
          <p:nvSpPr>
            <p:cNvPr id="33" name="Rechteck 17">
              <a:extLst>
                <a:ext uri="{FF2B5EF4-FFF2-40B4-BE49-F238E27FC236}">
                  <a16:creationId xmlns:a16="http://schemas.microsoft.com/office/drawing/2014/main" id="{264A4F5B-B4B0-94F7-3068-FACDD5B7001E}"/>
                </a:ext>
              </a:extLst>
            </p:cNvPr>
            <p:cNvSpPr/>
            <p:nvPr/>
          </p:nvSpPr>
          <p:spPr>
            <a:xfrm>
              <a:off x="8611209" y="3951433"/>
              <a:ext cx="1979632" cy="16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634950">
                <a:defRPr/>
              </a:pPr>
              <a:r>
                <a:rPr lang="de-DE" sz="764" err="1">
                  <a:solidFill>
                    <a:schemeClr val="tx1"/>
                  </a:solidFill>
                  <a:latin typeface="+mj-lt"/>
                </a:rPr>
                <a:t>Avviso</a:t>
              </a:r>
              <a:r>
                <a:rPr lang="de-DE" sz="764">
                  <a:solidFill>
                    <a:schemeClr val="tx1"/>
                  </a:solidFill>
                  <a:latin typeface="+mj-lt"/>
                </a:rPr>
                <a:t> </a:t>
              </a:r>
              <a:r>
                <a:rPr lang="de-DE" sz="764" err="1">
                  <a:solidFill>
                    <a:schemeClr val="tx1"/>
                  </a:solidFill>
                  <a:latin typeface="+mj-lt"/>
                </a:rPr>
                <a:t>glucosio</a:t>
              </a:r>
              <a:r>
                <a:rPr lang="de-DE" sz="764">
                  <a:solidFill>
                    <a:schemeClr val="tx1"/>
                  </a:solidFill>
                  <a:latin typeface="+mj-lt"/>
                </a:rPr>
                <a:t> basso </a:t>
              </a:r>
              <a:r>
                <a:rPr lang="de-DE" sz="764" err="1">
                  <a:solidFill>
                    <a:schemeClr val="tx1"/>
                  </a:solidFill>
                  <a:latin typeface="+mj-lt"/>
                </a:rPr>
                <a:t>previsto</a:t>
              </a:r>
              <a:endParaRPr lang="de-DE" sz="764">
                <a:solidFill>
                  <a:schemeClr val="tx1"/>
                </a:solidFill>
                <a:latin typeface="+mj-lt"/>
              </a:endParaRPr>
            </a:p>
          </p:txBody>
        </p:sp>
        <p:sp>
          <p:nvSpPr>
            <p:cNvPr id="34" name="Rechteck 17">
              <a:extLst>
                <a:ext uri="{FF2B5EF4-FFF2-40B4-BE49-F238E27FC236}">
                  <a16:creationId xmlns:a16="http://schemas.microsoft.com/office/drawing/2014/main" id="{85975020-9CEE-BFED-0680-DAC75FC758C7}"/>
                </a:ext>
              </a:extLst>
            </p:cNvPr>
            <p:cNvSpPr/>
            <p:nvPr/>
          </p:nvSpPr>
          <p:spPr>
            <a:xfrm>
              <a:off x="6268880" y="3720396"/>
              <a:ext cx="1002986" cy="263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defTabSz="634950">
                <a:defRPr/>
              </a:pPr>
              <a:r>
                <a:rPr lang="de-DE" sz="764">
                  <a:solidFill>
                    <a:schemeClr val="tx1"/>
                  </a:solidFill>
                  <a:latin typeface="+mj-lt"/>
                </a:rPr>
                <a:t>(</a:t>
              </a:r>
              <a:r>
                <a:rPr lang="de-DE" sz="764" err="1">
                  <a:solidFill>
                    <a:schemeClr val="tx1"/>
                  </a:solidFill>
                  <a:latin typeface="+mj-lt"/>
                </a:rPr>
                <a:t>Silenziamento</a:t>
              </a:r>
              <a:r>
                <a:rPr lang="de-DE" sz="764">
                  <a:solidFill>
                    <a:schemeClr val="tx1"/>
                  </a:solidFill>
                  <a:latin typeface="+mj-lt"/>
                </a:rPr>
                <a:t> </a:t>
              </a:r>
              <a:r>
                <a:rPr lang="de-DE" sz="764" err="1">
                  <a:solidFill>
                    <a:schemeClr val="tx1"/>
                  </a:solidFill>
                  <a:latin typeface="+mj-lt"/>
                </a:rPr>
                <a:t>avvisi</a:t>
              </a:r>
              <a:r>
                <a:rPr lang="de-DE" sz="764">
                  <a:solidFill>
                    <a:schemeClr val="tx1"/>
                  </a:solidFill>
                  <a:latin typeface="+mj-lt"/>
                </a:rPr>
                <a:t> </a:t>
              </a:r>
              <a:r>
                <a:rPr lang="de-DE" sz="764" err="1">
                  <a:solidFill>
                    <a:schemeClr val="tx1"/>
                  </a:solidFill>
                  <a:latin typeface="+mj-lt"/>
                </a:rPr>
                <a:t>alti</a:t>
              </a:r>
              <a:r>
                <a:rPr lang="de-DE" sz="764">
                  <a:solidFill>
                    <a:schemeClr val="tx1"/>
                  </a:solidFill>
                  <a:latin typeface="+mj-lt"/>
                </a:rPr>
                <a:t>)</a:t>
              </a:r>
            </a:p>
          </p:txBody>
        </p:sp>
        <p:sp>
          <p:nvSpPr>
            <p:cNvPr id="35" name="Rechteck 17">
              <a:extLst>
                <a:ext uri="{FF2B5EF4-FFF2-40B4-BE49-F238E27FC236}">
                  <a16:creationId xmlns:a16="http://schemas.microsoft.com/office/drawing/2014/main" id="{4727C168-F93A-D2DD-7533-307A37F516BE}"/>
                </a:ext>
              </a:extLst>
            </p:cNvPr>
            <p:cNvSpPr/>
            <p:nvPr/>
          </p:nvSpPr>
          <p:spPr>
            <a:xfrm>
              <a:off x="10209908" y="3300882"/>
              <a:ext cx="1031355" cy="241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defTabSz="634950">
                <a:defRPr/>
              </a:pPr>
              <a:r>
                <a:rPr lang="de-DE" sz="764">
                  <a:solidFill>
                    <a:schemeClr val="tx1"/>
                  </a:solidFill>
                  <a:latin typeface="+mj-lt"/>
                </a:rPr>
                <a:t>(</a:t>
              </a:r>
              <a:r>
                <a:rPr lang="de-DE" sz="764" err="1">
                  <a:solidFill>
                    <a:schemeClr val="tx1"/>
                  </a:solidFill>
                  <a:latin typeface="+mj-lt"/>
                </a:rPr>
                <a:t>Silenziamento</a:t>
              </a:r>
              <a:r>
                <a:rPr lang="de-DE" sz="764">
                  <a:solidFill>
                    <a:schemeClr val="tx1"/>
                  </a:solidFill>
                  <a:latin typeface="+mj-lt"/>
                </a:rPr>
                <a:t> </a:t>
              </a:r>
              <a:r>
                <a:rPr lang="de-DE" sz="764" err="1">
                  <a:solidFill>
                    <a:schemeClr val="tx1"/>
                  </a:solidFill>
                  <a:latin typeface="+mj-lt"/>
                </a:rPr>
                <a:t>avvisi</a:t>
              </a:r>
              <a:r>
                <a:rPr lang="de-DE" sz="764">
                  <a:solidFill>
                    <a:schemeClr val="tx1"/>
                  </a:solidFill>
                  <a:latin typeface="+mj-lt"/>
                </a:rPr>
                <a:t> </a:t>
              </a:r>
              <a:r>
                <a:rPr lang="de-DE" sz="764" err="1">
                  <a:solidFill>
                    <a:schemeClr val="tx1"/>
                  </a:solidFill>
                  <a:latin typeface="+mj-lt"/>
                </a:rPr>
                <a:t>bassi</a:t>
              </a:r>
              <a:r>
                <a:rPr lang="de-DE" sz="764">
                  <a:solidFill>
                    <a:schemeClr val="tx1"/>
                  </a:solidFill>
                  <a:latin typeface="+mj-lt"/>
                </a:rPr>
                <a:t>)</a:t>
              </a:r>
            </a:p>
          </p:txBody>
        </p:sp>
        <p:sp>
          <p:nvSpPr>
            <p:cNvPr id="36" name="Rettangolo 32">
              <a:extLst>
                <a:ext uri="{FF2B5EF4-FFF2-40B4-BE49-F238E27FC236}">
                  <a16:creationId xmlns:a16="http://schemas.microsoft.com/office/drawing/2014/main" id="{81E53E4B-B8A7-9AA2-F780-C03C6E423458}"/>
                </a:ext>
              </a:extLst>
            </p:cNvPr>
            <p:cNvSpPr/>
            <p:nvPr/>
          </p:nvSpPr>
          <p:spPr>
            <a:xfrm>
              <a:off x="5962918" y="3669729"/>
              <a:ext cx="87129" cy="2249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250"/>
            </a:p>
          </p:txBody>
        </p:sp>
        <p:sp>
          <p:nvSpPr>
            <p:cNvPr id="37" name="Rettangolo 33">
              <a:extLst>
                <a:ext uri="{FF2B5EF4-FFF2-40B4-BE49-F238E27FC236}">
                  <a16:creationId xmlns:a16="http://schemas.microsoft.com/office/drawing/2014/main" id="{5E965968-7DD9-D8C8-8579-632D6D14CBA1}"/>
                </a:ext>
              </a:extLst>
            </p:cNvPr>
            <p:cNvSpPr/>
            <p:nvPr/>
          </p:nvSpPr>
          <p:spPr>
            <a:xfrm>
              <a:off x="9905973" y="3317095"/>
              <a:ext cx="87129" cy="2249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250"/>
            </a:p>
          </p:txBody>
        </p:sp>
        <p:sp>
          <p:nvSpPr>
            <p:cNvPr id="38" name="Rechteck 17">
              <a:extLst>
                <a:ext uri="{FF2B5EF4-FFF2-40B4-BE49-F238E27FC236}">
                  <a16:creationId xmlns:a16="http://schemas.microsoft.com/office/drawing/2014/main" id="{1C7E005E-2983-E993-2853-1054B9031D06}"/>
                </a:ext>
              </a:extLst>
            </p:cNvPr>
            <p:cNvSpPr/>
            <p:nvPr/>
          </p:nvSpPr>
          <p:spPr>
            <a:xfrm>
              <a:off x="3695561" y="3428560"/>
              <a:ext cx="1152928" cy="350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634950">
                <a:defRPr/>
              </a:pPr>
              <a:r>
                <a:rPr lang="de-DE" sz="833" b="1" err="1">
                  <a:solidFill>
                    <a:schemeClr val="accent3"/>
                  </a:solidFill>
                  <a:latin typeface="+mj-lt"/>
                </a:rPr>
                <a:t>Valore</a:t>
              </a:r>
              <a:r>
                <a:rPr lang="de-DE" sz="833" b="1">
                  <a:solidFill>
                    <a:schemeClr val="accent3"/>
                  </a:solidFill>
                  <a:latin typeface="+mj-lt"/>
                </a:rPr>
                <a:t> </a:t>
              </a:r>
              <a:r>
                <a:rPr lang="de-DE" sz="833" b="1" err="1">
                  <a:solidFill>
                    <a:schemeClr val="accent3"/>
                  </a:solidFill>
                  <a:latin typeface="+mj-lt"/>
                </a:rPr>
                <a:t>glucosio</a:t>
              </a:r>
              <a:r>
                <a:rPr lang="de-DE" sz="833" b="1">
                  <a:solidFill>
                    <a:schemeClr val="accent3"/>
                  </a:solidFill>
                  <a:latin typeface="+mj-lt"/>
                </a:rPr>
                <a:t> </a:t>
              </a:r>
              <a:r>
                <a:rPr lang="de-DE" sz="833" b="1" err="1">
                  <a:solidFill>
                    <a:schemeClr val="accent3"/>
                  </a:solidFill>
                  <a:latin typeface="+mj-lt"/>
                </a:rPr>
                <a:t>sensore</a:t>
              </a:r>
              <a:endParaRPr lang="de-DE" sz="833" b="1">
                <a:solidFill>
                  <a:schemeClr val="accent3"/>
                </a:solidFill>
                <a:latin typeface="+mj-lt"/>
              </a:endParaRPr>
            </a:p>
          </p:txBody>
        </p:sp>
      </p:grpSp>
      <p:sp>
        <p:nvSpPr>
          <p:cNvPr id="91139" name="Footer Placeholder 2">
            <a:extLst>
              <a:ext uri="{FF2B5EF4-FFF2-40B4-BE49-F238E27FC236}">
                <a16:creationId xmlns:a16="http://schemas.microsoft.com/office/drawing/2014/main" id="{8573B444-F457-915C-49B7-9A9C97F82A03}"/>
              </a:ext>
            </a:extLst>
          </p:cNvPr>
          <p:cNvSpPr>
            <a:spLocks noGrp="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it-IT"/>
              <a:t> </a:t>
            </a:r>
          </a:p>
        </p:txBody>
      </p:sp>
      <p:sp>
        <p:nvSpPr>
          <p:cNvPr id="91140" name="Slide Number Placeholder 3">
            <a:extLst>
              <a:ext uri="{FF2B5EF4-FFF2-40B4-BE49-F238E27FC236}">
                <a16:creationId xmlns:a16="http://schemas.microsoft.com/office/drawing/2014/main" id="{74422DDD-0A24-1EA5-1A0D-73843292750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it-IT"/>
              <a:t> </a:t>
            </a:r>
          </a:p>
        </p:txBody>
      </p:sp>
      <p:sp>
        <p:nvSpPr>
          <p:cNvPr id="6" name="Text Placeholder 6">
            <a:extLst>
              <a:ext uri="{FF2B5EF4-FFF2-40B4-BE49-F238E27FC236}">
                <a16:creationId xmlns:a16="http://schemas.microsoft.com/office/drawing/2014/main" id="{FBD1BC69-D328-F21C-5549-0A62A222384E}"/>
              </a:ext>
            </a:extLst>
          </p:cNvPr>
          <p:cNvSpPr txBox="1">
            <a:spLocks/>
          </p:cNvSpPr>
          <p:nvPr/>
        </p:nvSpPr>
        <p:spPr>
          <a:xfrm>
            <a:off x="625475" y="1419225"/>
            <a:ext cx="10971213" cy="569913"/>
          </a:xfrm>
          <a:prstGeom prst="rect">
            <a:avLst/>
          </a:prstGeom>
        </p:spPr>
        <p:txBody>
          <a:bodyPr lIns="0"/>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defRPr/>
            </a:pPr>
            <a:r>
              <a:rPr lang="en-US" sz="2400" b="1" dirty="0" err="1">
                <a:latin typeface="+mj-lt"/>
              </a:rPr>
              <a:t>Aiutano</a:t>
            </a:r>
            <a:r>
              <a:rPr lang="en-US" sz="2400" b="1" dirty="0">
                <a:latin typeface="+mj-lt"/>
              </a:rPr>
              <a:t> a </a:t>
            </a:r>
            <a:r>
              <a:rPr lang="en-US" sz="2400" b="1" dirty="0" err="1">
                <a:latin typeface="+mj-lt"/>
              </a:rPr>
              <a:t>prevenire</a:t>
            </a:r>
            <a:r>
              <a:rPr lang="en-US" sz="2400" b="1" dirty="0">
                <a:latin typeface="+mj-lt"/>
              </a:rPr>
              <a:t> le </a:t>
            </a:r>
            <a:r>
              <a:rPr lang="en-US" sz="2400" b="1" dirty="0" err="1">
                <a:latin typeface="+mj-lt"/>
              </a:rPr>
              <a:t>iperglicemie</a:t>
            </a:r>
            <a:r>
              <a:rPr lang="en-US" sz="2400" b="1" dirty="0">
                <a:latin typeface="+mj-lt"/>
              </a:rPr>
              <a:t> e le </a:t>
            </a:r>
            <a:r>
              <a:rPr lang="en-US" sz="2400" b="1" dirty="0" err="1">
                <a:latin typeface="+mj-lt"/>
              </a:rPr>
              <a:t>ipoglicemie</a:t>
            </a:r>
            <a:r>
              <a:rPr lang="en-US" sz="2400" b="1" dirty="0">
                <a:latin typeface="+mj-lt"/>
              </a:rPr>
              <a:t> prima </a:t>
            </a:r>
            <a:r>
              <a:rPr lang="en-US" sz="2400" b="1" dirty="0" err="1">
                <a:latin typeface="+mj-lt"/>
              </a:rPr>
              <a:t>che</a:t>
            </a:r>
            <a:r>
              <a:rPr lang="en-US" sz="2400" b="1" dirty="0">
                <a:latin typeface="+mj-lt"/>
              </a:rPr>
              <a:t> </a:t>
            </a:r>
            <a:r>
              <a:rPr lang="en-US" sz="2400" b="1" dirty="0" err="1">
                <a:latin typeface="+mj-lt"/>
              </a:rPr>
              <a:t>queste</a:t>
            </a:r>
            <a:r>
              <a:rPr lang="en-US" sz="2400" b="1" dirty="0">
                <a:latin typeface="+mj-lt"/>
              </a:rPr>
              <a:t> </a:t>
            </a:r>
            <a:r>
              <a:rPr lang="en-US" sz="2400" b="1" dirty="0" err="1">
                <a:latin typeface="+mj-lt"/>
              </a:rPr>
              <a:t>si</a:t>
            </a:r>
            <a:r>
              <a:rPr lang="en-US" sz="2400" b="1" dirty="0">
                <a:latin typeface="+mj-lt"/>
              </a:rPr>
              <a:t> </a:t>
            </a:r>
            <a:r>
              <a:rPr lang="en-US" sz="2400" b="1" dirty="0" err="1">
                <a:latin typeface="+mj-lt"/>
              </a:rPr>
              <a:t>verifichino</a:t>
            </a:r>
            <a:r>
              <a:rPr lang="en-US" sz="1667" b="1" baseline="30000" dirty="0">
                <a:latin typeface="+mj-lt"/>
              </a:rPr>
              <a:t>*</a:t>
            </a:r>
            <a:endParaRPr lang="fr-CH" sz="1667" b="1" baseline="30000" dirty="0">
              <a:latin typeface="+mj-lt"/>
            </a:endParaRPr>
          </a:p>
        </p:txBody>
      </p:sp>
      <p:sp>
        <p:nvSpPr>
          <p:cNvPr id="8" name="object 6">
            <a:extLst>
              <a:ext uri="{FF2B5EF4-FFF2-40B4-BE49-F238E27FC236}">
                <a16:creationId xmlns:a16="http://schemas.microsoft.com/office/drawing/2014/main" id="{5D3C3639-EA7F-C220-BD4F-35BA77DE323A}"/>
              </a:ext>
            </a:extLst>
          </p:cNvPr>
          <p:cNvSpPr txBox="1"/>
          <p:nvPr/>
        </p:nvSpPr>
        <p:spPr>
          <a:xfrm>
            <a:off x="588963" y="6294438"/>
            <a:ext cx="11002962" cy="447675"/>
          </a:xfrm>
          <a:prstGeom prst="rect">
            <a:avLst/>
          </a:prstGeom>
        </p:spPr>
        <p:txBody>
          <a:bodyPr lIns="0" tIns="35983" rIns="0" bIns="0" anchor="b">
            <a:spAutoFit/>
          </a:bodyPr>
          <a:lstStyle/>
          <a:p>
            <a:pPr defTabSz="761970">
              <a:defRPr/>
            </a:pPr>
            <a:r>
              <a:rPr lang="en-US" sz="667" dirty="0"/>
              <a:t>* e’ </a:t>
            </a:r>
            <a:r>
              <a:rPr lang="en-US" sz="667" dirty="0" err="1"/>
              <a:t>richiesta</a:t>
            </a:r>
            <a:r>
              <a:rPr lang="en-US" sz="667" dirty="0"/>
              <a:t> </a:t>
            </a:r>
            <a:r>
              <a:rPr lang="en-US" sz="667" dirty="0" err="1"/>
              <a:t>l’interazione</a:t>
            </a:r>
            <a:r>
              <a:rPr lang="en-US" sz="667" dirty="0"/>
              <a:t> da </a:t>
            </a:r>
            <a:r>
              <a:rPr lang="en-US" sz="667" dirty="0" err="1"/>
              <a:t>parte</a:t>
            </a:r>
            <a:r>
              <a:rPr lang="en-US" sz="667" dirty="0"/>
              <a:t> </a:t>
            </a:r>
            <a:r>
              <a:rPr lang="en-US" sz="667" dirty="0" err="1"/>
              <a:t>dell’utilizzatore</a:t>
            </a:r>
            <a:r>
              <a:rPr lang="en-US" sz="667" dirty="0"/>
              <a:t>. Le </a:t>
            </a:r>
            <a:r>
              <a:rPr lang="en-US" sz="667" dirty="0" err="1"/>
              <a:t>decisioni</a:t>
            </a:r>
            <a:r>
              <a:rPr lang="en-US" sz="667" dirty="0"/>
              <a:t> </a:t>
            </a:r>
            <a:r>
              <a:rPr lang="en-US" sz="667" dirty="0" err="1"/>
              <a:t>terapeutiche</a:t>
            </a:r>
            <a:r>
              <a:rPr lang="en-US" sz="667" dirty="0"/>
              <a:t> </a:t>
            </a:r>
            <a:r>
              <a:rPr lang="en-US" sz="667" dirty="0" err="1"/>
              <a:t>devono</a:t>
            </a:r>
            <a:r>
              <a:rPr lang="en-US" sz="667" dirty="0"/>
              <a:t> </a:t>
            </a:r>
            <a:r>
              <a:rPr lang="en-US" sz="667" dirty="0" err="1"/>
              <a:t>essere</a:t>
            </a:r>
            <a:r>
              <a:rPr lang="en-US" sz="667" dirty="0"/>
              <a:t> prese </a:t>
            </a:r>
            <a:r>
              <a:rPr lang="en-US" sz="667" dirty="0" err="1"/>
              <a:t>tenendo</a:t>
            </a:r>
            <a:r>
              <a:rPr lang="en-US" sz="667" dirty="0"/>
              <a:t> in </a:t>
            </a:r>
            <a:r>
              <a:rPr lang="en-US" sz="667" dirty="0" err="1"/>
              <a:t>considerazione</a:t>
            </a:r>
            <a:r>
              <a:rPr lang="en-US" sz="667" dirty="0"/>
              <a:t> il </a:t>
            </a:r>
            <a:r>
              <a:rPr lang="en-US" sz="667" dirty="0" err="1"/>
              <a:t>valore</a:t>
            </a:r>
            <a:r>
              <a:rPr lang="en-US" sz="667" dirty="0"/>
              <a:t> del </a:t>
            </a:r>
            <a:r>
              <a:rPr lang="en-US" sz="667" dirty="0" err="1"/>
              <a:t>glucosio</a:t>
            </a:r>
            <a:r>
              <a:rPr lang="en-US" sz="667" dirty="0"/>
              <a:t> del </a:t>
            </a:r>
            <a:r>
              <a:rPr lang="en-US" sz="667" dirty="0" err="1"/>
              <a:t>sensore</a:t>
            </a:r>
            <a:r>
              <a:rPr lang="en-US" sz="667" dirty="0"/>
              <a:t>, le </a:t>
            </a:r>
            <a:r>
              <a:rPr lang="en-US" sz="667" dirty="0" err="1"/>
              <a:t>frecce</a:t>
            </a:r>
            <a:r>
              <a:rPr lang="en-US" sz="667" dirty="0"/>
              <a:t> di </a:t>
            </a:r>
            <a:r>
              <a:rPr lang="en-US" sz="667" dirty="0" err="1"/>
              <a:t>tendenza</a:t>
            </a:r>
            <a:r>
              <a:rPr lang="en-US" sz="667" dirty="0"/>
              <a:t>, </a:t>
            </a:r>
            <a:r>
              <a:rPr lang="en-US" sz="667" dirty="0" err="1"/>
              <a:t>l’obiettivo</a:t>
            </a:r>
            <a:r>
              <a:rPr lang="en-US" sz="667" dirty="0"/>
              <a:t> </a:t>
            </a:r>
            <a:r>
              <a:rPr lang="en-US" sz="667" dirty="0" err="1"/>
              <a:t>glicemico</a:t>
            </a:r>
            <a:r>
              <a:rPr lang="en-US" sz="667" dirty="0"/>
              <a:t>, </a:t>
            </a:r>
            <a:r>
              <a:rPr lang="en-US" sz="667" dirty="0" err="1"/>
              <a:t>gli</a:t>
            </a:r>
            <a:r>
              <a:rPr lang="en-US" sz="667" dirty="0"/>
              <a:t> </a:t>
            </a:r>
            <a:r>
              <a:rPr lang="en-US" sz="667" dirty="0" err="1"/>
              <a:t>avvisi</a:t>
            </a:r>
            <a:r>
              <a:rPr lang="en-US" sz="667" dirty="0"/>
              <a:t> e </a:t>
            </a:r>
            <a:r>
              <a:rPr lang="en-US" sz="667" dirty="0" err="1"/>
              <a:t>gli</a:t>
            </a:r>
            <a:r>
              <a:rPr lang="en-US" sz="667" dirty="0"/>
              <a:t> </a:t>
            </a:r>
            <a:r>
              <a:rPr lang="en-US" sz="667" dirty="0" err="1"/>
              <a:t>eventi</a:t>
            </a:r>
            <a:r>
              <a:rPr lang="en-US" sz="667" dirty="0"/>
              <a:t> </a:t>
            </a:r>
            <a:r>
              <a:rPr lang="en-US" sz="667" dirty="0" err="1"/>
              <a:t>recenti</a:t>
            </a:r>
            <a:r>
              <a:rPr lang="en-US" sz="667" dirty="0"/>
              <a:t> (come </a:t>
            </a:r>
            <a:r>
              <a:rPr lang="en-US" sz="667" dirty="0" err="1"/>
              <a:t>insulina</a:t>
            </a:r>
            <a:r>
              <a:rPr lang="en-US" sz="667" dirty="0"/>
              <a:t> </a:t>
            </a:r>
            <a:r>
              <a:rPr lang="en-US" sz="667" dirty="0" err="1"/>
              <a:t>attiva</a:t>
            </a:r>
            <a:r>
              <a:rPr lang="en-US" sz="667" dirty="0"/>
              <a:t> </a:t>
            </a:r>
            <a:r>
              <a:rPr lang="en-US" sz="667" dirty="0" err="1"/>
              <a:t>presente</a:t>
            </a:r>
            <a:r>
              <a:rPr lang="en-US" sz="667" dirty="0"/>
              <a:t>, </a:t>
            </a:r>
            <a:r>
              <a:rPr lang="en-US" sz="667" dirty="0" err="1"/>
              <a:t>esercizio</a:t>
            </a:r>
            <a:r>
              <a:rPr lang="en-US" sz="667" dirty="0"/>
              <a:t> </a:t>
            </a:r>
            <a:r>
              <a:rPr lang="en-US" sz="667" dirty="0" err="1"/>
              <a:t>fisico</a:t>
            </a:r>
            <a:r>
              <a:rPr lang="en-US" sz="667" dirty="0"/>
              <a:t> e  </a:t>
            </a:r>
            <a:r>
              <a:rPr lang="en-US" sz="667" dirty="0" err="1"/>
              <a:t>farmaci</a:t>
            </a:r>
            <a:r>
              <a:rPr lang="en-US" sz="667" dirty="0"/>
              <a:t> </a:t>
            </a:r>
            <a:r>
              <a:rPr lang="en-US" sz="667" dirty="0" err="1"/>
              <a:t>ingeriti</a:t>
            </a:r>
            <a:r>
              <a:rPr lang="en-US" sz="667" dirty="0"/>
              <a:t>)</a:t>
            </a:r>
            <a:endParaRPr lang="fr-CH" sz="667" dirty="0"/>
          </a:p>
          <a:p>
            <a:pPr marL="190492" indent="-190492" defTabSz="761970">
              <a:buFontTx/>
              <a:buAutoNum type="arabicPeriod"/>
              <a:defRPr/>
            </a:pPr>
            <a:r>
              <a:rPr lang="fr-CH" sz="667" dirty="0"/>
              <a:t>Abraham SB, et al. </a:t>
            </a:r>
            <a:r>
              <a:rPr lang="fr-CH" sz="667" dirty="0" err="1"/>
              <a:t>Improved</a:t>
            </a:r>
            <a:r>
              <a:rPr lang="fr-CH" sz="667" dirty="0"/>
              <a:t> Real-World </a:t>
            </a:r>
            <a:r>
              <a:rPr lang="fr-CH" sz="667" dirty="0" err="1"/>
              <a:t>Glycemic</a:t>
            </a:r>
            <a:r>
              <a:rPr lang="fr-CH" sz="667" dirty="0"/>
              <a:t> Control </a:t>
            </a:r>
            <a:r>
              <a:rPr lang="fr-CH" sz="667" dirty="0" err="1"/>
              <a:t>With</a:t>
            </a:r>
            <a:r>
              <a:rPr lang="fr-CH" sz="667" dirty="0"/>
              <a:t> </a:t>
            </a:r>
            <a:r>
              <a:rPr lang="fr-CH" sz="667" dirty="0" err="1"/>
              <a:t>Continuous</a:t>
            </a:r>
            <a:r>
              <a:rPr lang="fr-CH" sz="667" dirty="0"/>
              <a:t> Glucose Monitoring System </a:t>
            </a:r>
            <a:r>
              <a:rPr lang="fr-CH" sz="667" dirty="0" err="1"/>
              <a:t>Predictive</a:t>
            </a:r>
            <a:r>
              <a:rPr lang="fr-CH" sz="667" dirty="0"/>
              <a:t> </a:t>
            </a:r>
            <a:r>
              <a:rPr lang="fr-CH" sz="667" dirty="0" err="1"/>
              <a:t>Alerts</a:t>
            </a:r>
            <a:r>
              <a:rPr lang="fr-CH" sz="667" dirty="0"/>
              <a:t>. Journal of Diabetes Science and </a:t>
            </a:r>
            <a:r>
              <a:rPr lang="fr-CH" sz="667" dirty="0" err="1"/>
              <a:t>Technology</a:t>
            </a:r>
            <a:r>
              <a:rPr lang="fr-CH" sz="667" dirty="0"/>
              <a:t> 2022; 15(1):91–97. </a:t>
            </a:r>
          </a:p>
          <a:p>
            <a:pPr defTabSz="761970">
              <a:defRPr/>
            </a:pPr>
            <a:r>
              <a:rPr lang="fr-CH" sz="667" dirty="0"/>
              <a:t>*</a:t>
            </a:r>
            <a:r>
              <a:rPr lang="en-US" sz="667" dirty="0"/>
              <a:t>Outcomes coming from one study with Guardian</a:t>
            </a:r>
            <a:r>
              <a:rPr lang="en-US" sz="667" baseline="30000" dirty="0"/>
              <a:t>™</a:t>
            </a:r>
            <a:r>
              <a:rPr lang="en-US" sz="667" dirty="0"/>
              <a:t> Connect.​</a:t>
            </a:r>
            <a:r>
              <a:rPr lang="fr-CH" sz="667" dirty="0"/>
              <a:t>​</a:t>
            </a:r>
          </a:p>
        </p:txBody>
      </p:sp>
      <p:sp>
        <p:nvSpPr>
          <p:cNvPr id="17" name="Content Placeholder 10">
            <a:extLst>
              <a:ext uri="{FF2B5EF4-FFF2-40B4-BE49-F238E27FC236}">
                <a16:creationId xmlns:a16="http://schemas.microsoft.com/office/drawing/2014/main" id="{DFB883CB-7AEF-D0AD-2BC3-32D1531A82F0}"/>
              </a:ext>
            </a:extLst>
          </p:cNvPr>
          <p:cNvSpPr txBox="1">
            <a:spLocks/>
          </p:cNvSpPr>
          <p:nvPr/>
        </p:nvSpPr>
        <p:spPr>
          <a:xfrm>
            <a:off x="1174750" y="2170113"/>
            <a:ext cx="2889250" cy="884237"/>
          </a:xfrm>
          <a:prstGeom prst="rect">
            <a:avLst/>
          </a:prstGeom>
        </p:spPr>
        <p:txBody>
          <a:bodyPr lIns="0" tIns="0" rIns="0" bIns="0">
            <a:normAutofit fontScale="85000" lnSpcReduction="20000"/>
          </a:bodyPr>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761970">
              <a:spcBef>
                <a:spcPts val="0"/>
              </a:spcBef>
              <a:buClr>
                <a:srgbClr val="000000"/>
              </a:buClr>
              <a:defRPr/>
            </a:pPr>
            <a:r>
              <a:rPr lang="en-US" sz="1500" dirty="0" err="1">
                <a:cs typeface="Helvetica Neue Thin"/>
              </a:rPr>
              <a:t>Avvisi</a:t>
            </a:r>
            <a:r>
              <a:rPr lang="en-US" sz="1500" dirty="0">
                <a:cs typeface="Helvetica Neue Thin"/>
              </a:rPr>
              <a:t> di </a:t>
            </a:r>
            <a:r>
              <a:rPr lang="en-US" sz="1500" dirty="0" err="1">
                <a:cs typeface="Helvetica Neue Thin"/>
              </a:rPr>
              <a:t>ipoglicemie</a:t>
            </a:r>
            <a:r>
              <a:rPr lang="en-US" sz="1500" dirty="0">
                <a:cs typeface="Helvetica Neue Thin"/>
              </a:rPr>
              <a:t> e di </a:t>
            </a:r>
            <a:r>
              <a:rPr lang="en-US" sz="1500" dirty="0" err="1">
                <a:cs typeface="Helvetica Neue Thin"/>
              </a:rPr>
              <a:t>iperglicemia</a:t>
            </a:r>
            <a:r>
              <a:rPr lang="en-US" sz="1500" dirty="0">
                <a:cs typeface="Helvetica Neue Thin"/>
              </a:rPr>
              <a:t> </a:t>
            </a:r>
            <a:r>
              <a:rPr lang="en-US" sz="1500" dirty="0" err="1">
                <a:cs typeface="Helvetica Neue Thin"/>
              </a:rPr>
              <a:t>possono</a:t>
            </a:r>
            <a:r>
              <a:rPr lang="en-US" sz="1500" dirty="0">
                <a:cs typeface="Helvetica Neue Thin"/>
              </a:rPr>
              <a:t> </a:t>
            </a:r>
            <a:r>
              <a:rPr lang="en-US" sz="1500" dirty="0" err="1">
                <a:cs typeface="Helvetica Neue Thin"/>
              </a:rPr>
              <a:t>essere</a:t>
            </a:r>
            <a:r>
              <a:rPr lang="en-US" sz="1500" dirty="0">
                <a:cs typeface="Helvetica Neue Thin"/>
              </a:rPr>
              <a:t> </a:t>
            </a:r>
            <a:r>
              <a:rPr lang="en-US" sz="1500" dirty="0" err="1">
                <a:cs typeface="Helvetica Neue Thin"/>
              </a:rPr>
              <a:t>emessi</a:t>
            </a:r>
            <a:r>
              <a:rPr lang="en-US" sz="1500" dirty="0">
                <a:cs typeface="Helvetica Neue Thin"/>
              </a:rPr>
              <a:t> </a:t>
            </a:r>
            <a:r>
              <a:rPr lang="en-US" sz="1500" dirty="0" err="1">
                <a:cs typeface="Helvetica Neue Thin"/>
              </a:rPr>
              <a:t>fino</a:t>
            </a:r>
            <a:r>
              <a:rPr lang="en-US" sz="1500" dirty="0">
                <a:cs typeface="Helvetica Neue Thin"/>
              </a:rPr>
              <a:t> a  </a:t>
            </a:r>
            <a:br>
              <a:rPr lang="en-US" sz="1500" dirty="0">
                <a:cs typeface="Helvetica Neue Thin"/>
              </a:rPr>
            </a:br>
            <a:r>
              <a:rPr lang="en-US" sz="1500" dirty="0">
                <a:cs typeface="Helvetica Neue Thin"/>
              </a:rPr>
              <a:t>60 </a:t>
            </a:r>
            <a:r>
              <a:rPr lang="en-US" sz="1500" dirty="0" err="1">
                <a:cs typeface="Helvetica Neue Thin"/>
              </a:rPr>
              <a:t>minuti</a:t>
            </a:r>
            <a:r>
              <a:rPr lang="en-US" sz="1500" dirty="0">
                <a:cs typeface="Helvetica Neue Thin"/>
              </a:rPr>
              <a:t> prima di </a:t>
            </a:r>
            <a:r>
              <a:rPr lang="en-US" sz="1500" dirty="0" err="1">
                <a:cs typeface="Helvetica Neue Thin"/>
              </a:rPr>
              <a:t>raggiungere</a:t>
            </a:r>
            <a:r>
              <a:rPr lang="en-US" sz="1500" dirty="0">
                <a:cs typeface="Helvetica Neue Thin"/>
              </a:rPr>
              <a:t> il </a:t>
            </a:r>
            <a:r>
              <a:rPr lang="en-US" sz="1500" dirty="0" err="1">
                <a:cs typeface="Helvetica Neue Thin"/>
              </a:rPr>
              <a:t>valore</a:t>
            </a:r>
            <a:r>
              <a:rPr lang="en-US" sz="1500" dirty="0">
                <a:cs typeface="Helvetica Neue Thin"/>
              </a:rPr>
              <a:t> basso o alto senza </a:t>
            </a:r>
            <a:r>
              <a:rPr lang="en-US" sz="1500" dirty="0" err="1">
                <a:cs typeface="Helvetica Neue Thin"/>
              </a:rPr>
              <a:t>necessità</a:t>
            </a:r>
            <a:r>
              <a:rPr lang="en-US" sz="1500" dirty="0">
                <a:cs typeface="Helvetica Neue Thin"/>
              </a:rPr>
              <a:t> di </a:t>
            </a:r>
            <a:r>
              <a:rPr lang="en-US" sz="1500" dirty="0" err="1">
                <a:cs typeface="Helvetica Neue Thin"/>
              </a:rPr>
              <a:t>effettuare</a:t>
            </a:r>
            <a:r>
              <a:rPr lang="en-US" sz="1500" dirty="0">
                <a:cs typeface="Helvetica Neue Thin"/>
              </a:rPr>
              <a:t> una </a:t>
            </a:r>
            <a:r>
              <a:rPr lang="en-US" sz="1500" dirty="0" err="1">
                <a:cs typeface="Helvetica Neue Thin"/>
              </a:rPr>
              <a:t>misurazione</a:t>
            </a:r>
            <a:r>
              <a:rPr lang="en-US" sz="1500" dirty="0">
                <a:cs typeface="Helvetica Neue Thin"/>
              </a:rPr>
              <a:t> </a:t>
            </a:r>
            <a:r>
              <a:rPr lang="en-US" sz="1500" dirty="0" err="1">
                <a:cs typeface="Helvetica Neue Thin"/>
              </a:rPr>
              <a:t>capillare</a:t>
            </a:r>
            <a:r>
              <a:rPr lang="en-US" sz="1500" dirty="0">
                <a:cs typeface="Helvetica Neue Thin"/>
              </a:rPr>
              <a:t>*</a:t>
            </a:r>
          </a:p>
        </p:txBody>
      </p:sp>
      <p:graphicFrame>
        <p:nvGraphicFramePr>
          <p:cNvPr id="91144" name="Chart 18">
            <a:extLst>
              <a:ext uri="{FF2B5EF4-FFF2-40B4-BE49-F238E27FC236}">
                <a16:creationId xmlns:a16="http://schemas.microsoft.com/office/drawing/2014/main" id="{94307779-8326-A4BD-CD9C-FB95BFD361C5}"/>
              </a:ext>
            </a:extLst>
          </p:cNvPr>
          <p:cNvGraphicFramePr>
            <a:graphicFrameLocks/>
          </p:cNvGraphicFramePr>
          <p:nvPr/>
        </p:nvGraphicFramePr>
        <p:xfrm>
          <a:off x="977900" y="3175000"/>
          <a:ext cx="1420813" cy="1493838"/>
        </p:xfrm>
        <a:graphic>
          <a:graphicData uri="http://schemas.openxmlformats.org/presentationml/2006/ole">
            <mc:AlternateContent xmlns:mc="http://schemas.openxmlformats.org/markup-compatibility/2006">
              <mc:Choice xmlns:v="urn:schemas-microsoft-com:vml" Requires="v">
                <p:oleObj name="Chart" r:id="rId3" imgW="1426588" imgH="1499746" progId="Excel.Chart.8">
                  <p:embed/>
                </p:oleObj>
              </mc:Choice>
              <mc:Fallback>
                <p:oleObj name="Chart" r:id="rId3" imgW="1426588" imgH="1499746" progId="Excel.Chart.8">
                  <p:embed/>
                  <p:pic>
                    <p:nvPicPr>
                      <p:cNvPr id="91144" name="Chart 18">
                        <a:extLst>
                          <a:ext uri="{FF2B5EF4-FFF2-40B4-BE49-F238E27FC236}">
                            <a16:creationId xmlns:a16="http://schemas.microsoft.com/office/drawing/2014/main" id="{94307779-8326-A4BD-CD9C-FB95BFD361C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3175000"/>
                        <a:ext cx="14208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a:extLst>
              <a:ext uri="{FF2B5EF4-FFF2-40B4-BE49-F238E27FC236}">
                <a16:creationId xmlns:a16="http://schemas.microsoft.com/office/drawing/2014/main" id="{F91B47DC-EDAB-972B-0F0E-1E3F51DDAADD}"/>
              </a:ext>
            </a:extLst>
          </p:cNvPr>
          <p:cNvSpPr txBox="1"/>
          <p:nvPr/>
        </p:nvSpPr>
        <p:spPr>
          <a:xfrm>
            <a:off x="1701800" y="3228975"/>
            <a:ext cx="504825" cy="276225"/>
          </a:xfrm>
          <a:prstGeom prst="rect">
            <a:avLst/>
          </a:prstGeom>
          <a:noFill/>
        </p:spPr>
        <p:txBody>
          <a:bodyPr lIns="0" tIns="0" rIns="0" bIns="0">
            <a:spAutoFit/>
          </a:bodyPr>
          <a:lstStyle/>
          <a:p>
            <a:pPr algn="ctr">
              <a:defRPr/>
            </a:pPr>
            <a:r>
              <a:rPr lang="en-US" dirty="0">
                <a:solidFill>
                  <a:schemeClr val="bg1"/>
                </a:solidFill>
                <a:latin typeface="+mj-lt"/>
              </a:rPr>
              <a:t>59%</a:t>
            </a:r>
          </a:p>
        </p:txBody>
      </p:sp>
      <p:graphicFrame>
        <p:nvGraphicFramePr>
          <p:cNvPr id="91146" name="Chart 21">
            <a:extLst>
              <a:ext uri="{FF2B5EF4-FFF2-40B4-BE49-F238E27FC236}">
                <a16:creationId xmlns:a16="http://schemas.microsoft.com/office/drawing/2014/main" id="{3E026F95-D1C0-8453-3D98-B8C151276677}"/>
              </a:ext>
            </a:extLst>
          </p:cNvPr>
          <p:cNvGraphicFramePr>
            <a:graphicFrameLocks/>
          </p:cNvGraphicFramePr>
          <p:nvPr/>
        </p:nvGraphicFramePr>
        <p:xfrm>
          <a:off x="2314575" y="3271838"/>
          <a:ext cx="1879600" cy="1485900"/>
        </p:xfrm>
        <a:graphic>
          <a:graphicData uri="http://schemas.openxmlformats.org/presentationml/2006/ole">
            <mc:AlternateContent xmlns:mc="http://schemas.openxmlformats.org/markup-compatibility/2006">
              <mc:Choice xmlns:v="urn:schemas-microsoft-com:vml" Requires="v">
                <p:oleObj name="Chart" r:id="rId5" imgW="1883827" imgH="1493649" progId="Excel.Chart.8">
                  <p:embed/>
                </p:oleObj>
              </mc:Choice>
              <mc:Fallback>
                <p:oleObj name="Chart" r:id="rId5" imgW="1883827" imgH="1493649" progId="Excel.Chart.8">
                  <p:embed/>
                  <p:pic>
                    <p:nvPicPr>
                      <p:cNvPr id="91146" name="Chart 21">
                        <a:extLst>
                          <a:ext uri="{FF2B5EF4-FFF2-40B4-BE49-F238E27FC236}">
                            <a16:creationId xmlns:a16="http://schemas.microsoft.com/office/drawing/2014/main" id="{3E026F95-D1C0-8453-3D98-B8C15127667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575" y="3271838"/>
                        <a:ext cx="1879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a:extLst>
              <a:ext uri="{FF2B5EF4-FFF2-40B4-BE49-F238E27FC236}">
                <a16:creationId xmlns:a16="http://schemas.microsoft.com/office/drawing/2014/main" id="{32D000C4-41F3-438C-D005-B5FFA8752FD5}"/>
              </a:ext>
            </a:extLst>
          </p:cNvPr>
          <p:cNvSpPr txBox="1"/>
          <p:nvPr/>
        </p:nvSpPr>
        <p:spPr>
          <a:xfrm>
            <a:off x="3254375" y="3752850"/>
            <a:ext cx="504825" cy="277813"/>
          </a:xfrm>
          <a:prstGeom prst="rect">
            <a:avLst/>
          </a:prstGeom>
          <a:noFill/>
        </p:spPr>
        <p:txBody>
          <a:bodyPr lIns="0" tIns="0" rIns="0" bIns="0">
            <a:spAutoFit/>
          </a:bodyPr>
          <a:lstStyle/>
          <a:p>
            <a:pPr algn="ctr">
              <a:defRPr/>
            </a:pPr>
            <a:r>
              <a:rPr lang="en-US" dirty="0">
                <a:solidFill>
                  <a:schemeClr val="bg1"/>
                </a:solidFill>
                <a:latin typeface="+mj-lt"/>
              </a:rPr>
              <a:t>39%</a:t>
            </a:r>
          </a:p>
        </p:txBody>
      </p:sp>
      <p:sp>
        <p:nvSpPr>
          <p:cNvPr id="24" name="Content Placeholder 10">
            <a:extLst>
              <a:ext uri="{FF2B5EF4-FFF2-40B4-BE49-F238E27FC236}">
                <a16:creationId xmlns:a16="http://schemas.microsoft.com/office/drawing/2014/main" id="{08B8B853-D92B-425B-A003-3502CA128888}"/>
              </a:ext>
            </a:extLst>
          </p:cNvPr>
          <p:cNvSpPr txBox="1">
            <a:spLocks/>
          </p:cNvSpPr>
          <p:nvPr/>
        </p:nvSpPr>
        <p:spPr>
          <a:xfrm>
            <a:off x="1174750" y="4641850"/>
            <a:ext cx="1054100" cy="488950"/>
          </a:xfrm>
          <a:prstGeom prst="rect">
            <a:avLst/>
          </a:prstGeom>
        </p:spPr>
        <p:txBody>
          <a:bodyPr lIns="0" tIns="0" rIns="0" bIns="0">
            <a:normAutofit fontScale="92500" lnSpcReduction="20000"/>
          </a:bodyPr>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defTabSz="317462">
              <a:spcBef>
                <a:spcPts val="0"/>
              </a:spcBef>
              <a:defRPr/>
            </a:pPr>
            <a:r>
              <a:rPr lang="en-US" sz="1333" dirty="0" err="1">
                <a:sym typeface="Effra"/>
              </a:rPr>
              <a:t>eventi</a:t>
            </a:r>
            <a:r>
              <a:rPr lang="en-US" sz="1333" dirty="0">
                <a:sym typeface="Effra"/>
              </a:rPr>
              <a:t> </a:t>
            </a:r>
            <a:r>
              <a:rPr lang="en-US" sz="1333" dirty="0" err="1">
                <a:sym typeface="Effra"/>
              </a:rPr>
              <a:t>ipoglicemici</a:t>
            </a:r>
            <a:r>
              <a:rPr lang="en-US" sz="1333" dirty="0">
                <a:sym typeface="Effra"/>
              </a:rPr>
              <a:t> evitati</a:t>
            </a:r>
            <a:r>
              <a:rPr lang="en-US" sz="1333" baseline="30000" dirty="0">
                <a:sym typeface="Effra"/>
              </a:rPr>
              <a:t>1*</a:t>
            </a:r>
          </a:p>
        </p:txBody>
      </p:sp>
      <p:sp>
        <p:nvSpPr>
          <p:cNvPr id="25" name="Content Placeholder 10">
            <a:extLst>
              <a:ext uri="{FF2B5EF4-FFF2-40B4-BE49-F238E27FC236}">
                <a16:creationId xmlns:a16="http://schemas.microsoft.com/office/drawing/2014/main" id="{0CB5C632-6DFD-96AE-CAC9-26071A0B8185}"/>
              </a:ext>
            </a:extLst>
          </p:cNvPr>
          <p:cNvSpPr txBox="1">
            <a:spLocks/>
          </p:cNvSpPr>
          <p:nvPr/>
        </p:nvSpPr>
        <p:spPr>
          <a:xfrm>
            <a:off x="2792413" y="4627563"/>
            <a:ext cx="1052512" cy="490537"/>
          </a:xfrm>
          <a:prstGeom prst="rect">
            <a:avLst/>
          </a:prstGeom>
        </p:spPr>
        <p:txBody>
          <a:bodyPr lIns="0" tIns="0" rIns="0" bIns="0">
            <a:normAutofit fontScale="92500" lnSpcReduction="20000"/>
          </a:bodyPr>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defTabSz="317462">
              <a:spcBef>
                <a:spcPts val="0"/>
              </a:spcBef>
              <a:defRPr/>
            </a:pPr>
            <a:r>
              <a:rPr lang="en-US" sz="1333" dirty="0" err="1">
                <a:sym typeface="Effra"/>
              </a:rPr>
              <a:t>eventi</a:t>
            </a:r>
            <a:r>
              <a:rPr lang="en-US" sz="1333" dirty="0">
                <a:sym typeface="Effra"/>
              </a:rPr>
              <a:t> </a:t>
            </a:r>
            <a:r>
              <a:rPr lang="en-US" sz="1333" dirty="0" err="1">
                <a:sym typeface="Effra"/>
              </a:rPr>
              <a:t>iperglicemici</a:t>
            </a:r>
            <a:r>
              <a:rPr lang="en-US" sz="1333" dirty="0">
                <a:sym typeface="Effra"/>
              </a:rPr>
              <a:t> evitati</a:t>
            </a:r>
            <a:r>
              <a:rPr lang="en-US" sz="1333" baseline="30000" dirty="0">
                <a:sym typeface="Effra"/>
              </a:rPr>
              <a:t>1*</a:t>
            </a:r>
          </a:p>
        </p:txBody>
      </p:sp>
      <p:sp>
        <p:nvSpPr>
          <p:cNvPr id="91150" name="Content Placeholder 10">
            <a:extLst>
              <a:ext uri="{FF2B5EF4-FFF2-40B4-BE49-F238E27FC236}">
                <a16:creationId xmlns:a16="http://schemas.microsoft.com/office/drawing/2014/main" id="{E3CC755C-5ACB-DD71-A68F-B9738FCE78AD}"/>
              </a:ext>
            </a:extLst>
          </p:cNvPr>
          <p:cNvSpPr txBox="1">
            <a:spLocks noChangeArrowheads="1"/>
          </p:cNvSpPr>
          <p:nvPr/>
        </p:nvSpPr>
        <p:spPr bwMode="auto">
          <a:xfrm>
            <a:off x="5895975" y="2224088"/>
            <a:ext cx="17287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9696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marL="182563" indent="-182563" defTabSz="1096963">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365125" indent="-182563" defTabSz="109696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547688" indent="-182563" defTabSz="109696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730250" indent="-182563" defTabSz="109696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marL="11874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marL="16446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marL="21018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marL="25590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algn="ctr" eaLnBrk="1" hangingPunct="1">
              <a:spcBef>
                <a:spcPts val="500"/>
              </a:spcBef>
              <a:buFont typeface="Arial" panose="020B0604020202020204" pitchFamily="34" charset="0"/>
              <a:buNone/>
            </a:pPr>
            <a:r>
              <a:rPr lang="en-US" altLang="it-IT" sz="1600" b="0"/>
              <a:t>Limite alto</a:t>
            </a:r>
          </a:p>
          <a:p>
            <a:pPr algn="ctr" eaLnBrk="1" hangingPunct="1">
              <a:spcBef>
                <a:spcPct val="0"/>
              </a:spcBef>
              <a:buFont typeface="Arial" panose="020B0604020202020204" pitchFamily="34" charset="0"/>
              <a:buNone/>
            </a:pPr>
            <a:r>
              <a:rPr lang="en-US" altLang="it-IT" sz="1300" b="0"/>
              <a:t>100 - 400 mg/dL</a:t>
            </a:r>
            <a:br>
              <a:rPr lang="en-US" altLang="it-IT" sz="1300" b="0"/>
            </a:br>
            <a:endParaRPr lang="nl-BE" altLang="it-IT" sz="1300" b="0"/>
          </a:p>
        </p:txBody>
      </p:sp>
      <p:sp>
        <p:nvSpPr>
          <p:cNvPr id="91151" name="Content Placeholder 10">
            <a:extLst>
              <a:ext uri="{FF2B5EF4-FFF2-40B4-BE49-F238E27FC236}">
                <a16:creationId xmlns:a16="http://schemas.microsoft.com/office/drawing/2014/main" id="{2CA1510A-9720-A9E0-F94E-C8EEB63F1754}"/>
              </a:ext>
            </a:extLst>
          </p:cNvPr>
          <p:cNvSpPr txBox="1">
            <a:spLocks noChangeArrowheads="1"/>
          </p:cNvSpPr>
          <p:nvPr/>
        </p:nvSpPr>
        <p:spPr bwMode="auto">
          <a:xfrm>
            <a:off x="4413250" y="4846638"/>
            <a:ext cx="17287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9696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marL="182563" indent="-182563" defTabSz="1096963">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365125" indent="-182563" defTabSz="1096963">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547688" indent="-182563" defTabSz="109696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730250" indent="-182563" defTabSz="1096963">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marL="11874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marL="16446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marL="21018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marL="2559050" indent="-182563" defTabSz="1096963"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eaLnBrk="1" hangingPunct="1">
              <a:spcBef>
                <a:spcPts val="500"/>
              </a:spcBef>
              <a:buFont typeface="Arial" panose="020B0604020202020204" pitchFamily="34" charset="0"/>
              <a:buNone/>
            </a:pPr>
            <a:r>
              <a:rPr lang="en-US" altLang="it-IT" sz="1600" b="0"/>
              <a:t>Limite basso</a:t>
            </a:r>
          </a:p>
          <a:p>
            <a:pPr eaLnBrk="1" hangingPunct="1">
              <a:spcBef>
                <a:spcPct val="0"/>
              </a:spcBef>
              <a:buFont typeface="Arial" panose="020B0604020202020204" pitchFamily="34" charset="0"/>
              <a:buNone/>
            </a:pPr>
            <a:r>
              <a:rPr lang="en-US" altLang="it-IT" sz="1300" b="0"/>
              <a:t>60 - 90 mg/dL</a:t>
            </a:r>
            <a:br>
              <a:rPr lang="en-US" altLang="it-IT" sz="1300" b="0"/>
            </a:br>
            <a:endParaRPr lang="nl-BE" altLang="it-IT" sz="1300" b="0">
              <a:solidFill>
                <a:srgbClr val="FFFFFF"/>
              </a:solidFill>
              <a:latin typeface="Effra"/>
            </a:endParaRPr>
          </a:p>
        </p:txBody>
      </p:sp>
      <p:sp>
        <p:nvSpPr>
          <p:cNvPr id="29" name="Content Placeholder 10">
            <a:extLst>
              <a:ext uri="{FF2B5EF4-FFF2-40B4-BE49-F238E27FC236}">
                <a16:creationId xmlns:a16="http://schemas.microsoft.com/office/drawing/2014/main" id="{0E70CAD2-A25B-A87E-F287-1B3385FA076F}"/>
              </a:ext>
            </a:extLst>
          </p:cNvPr>
          <p:cNvSpPr txBox="1">
            <a:spLocks/>
          </p:cNvSpPr>
          <p:nvPr/>
        </p:nvSpPr>
        <p:spPr>
          <a:xfrm>
            <a:off x="7878763" y="5148263"/>
            <a:ext cx="2759075" cy="952500"/>
          </a:xfrm>
          <a:prstGeom prst="rect">
            <a:avLst/>
          </a:prstGeom>
        </p:spPr>
        <p:txBody>
          <a:bodyPr lIns="0" tIns="0" rIns="0" bIns="0">
            <a:normAutofit fontScale="85000" lnSpcReduction="10000"/>
          </a:bodyPr>
          <a:lstStyle>
            <a:lvl1pPr marL="0" indent="0" algn="l" defTabSz="1097280" rtl="0" eaLnBrk="1" latinLnBrk="0" hangingPunct="1">
              <a:lnSpc>
                <a:spcPct val="100000"/>
              </a:lnSpc>
              <a:spcBef>
                <a:spcPts val="1200"/>
              </a:spcBef>
              <a:buFont typeface="Arial" panose="020B0604020202020204" pitchFamily="34" charset="0"/>
              <a:buNone/>
              <a:defRPr sz="2200" b="0" kern="1200">
                <a:solidFill>
                  <a:schemeClr val="tx1"/>
                </a:solidFill>
                <a:latin typeface="+mn-lt"/>
                <a:ea typeface="+mn-ea"/>
                <a:cs typeface="+mn-cs"/>
              </a:defRPr>
            </a:lvl1pPr>
            <a:lvl2pPr marL="182880" indent="-182880" algn="l" defTabSz="1097280"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2pPr>
            <a:lvl3pPr marL="365760" indent="-182880" algn="l" defTabSz="1097280" rtl="0" eaLnBrk="1" latinLnBrk="0" hangingPunct="1">
              <a:lnSpc>
                <a:spcPct val="100000"/>
              </a:lnSpc>
              <a:spcBef>
                <a:spcPts val="600"/>
              </a:spcBef>
              <a:buFont typeface="Arial" panose="020B0604020202020204" pitchFamily="34" charset="0"/>
              <a:buChar char="–"/>
              <a:defRPr lang="en-US" sz="1800" kern="1200" dirty="0">
                <a:solidFill>
                  <a:schemeClr val="tx1"/>
                </a:solidFill>
                <a:latin typeface="+mn-lt"/>
                <a:ea typeface="+mn-ea"/>
                <a:cs typeface="+mn-cs"/>
              </a:defRPr>
            </a:lvl3pPr>
            <a:lvl4pPr marL="548640" indent="-182880" algn="l" defTabSz="1097280" rtl="0" eaLnBrk="1" latinLnBrk="0" hangingPunct="1">
              <a:lnSpc>
                <a:spcPct val="100000"/>
              </a:lnSpc>
              <a:spcBef>
                <a:spcPts val="600"/>
              </a:spcBef>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1097280" rtl="0" eaLnBrk="1" latinLnBrk="0" hangingPunct="1">
              <a:lnSpc>
                <a:spcPct val="100000"/>
              </a:lnSpc>
              <a:spcBef>
                <a:spcPts val="600"/>
              </a:spcBef>
              <a:buFont typeface="Arial" panose="020B0604020202020204" pitchFamily="34" charset="0"/>
              <a:buChar char="–"/>
              <a:defRPr lang="en-US" sz="1400" kern="1200" dirty="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spcBef>
                <a:spcPts val="500"/>
              </a:spcBef>
              <a:defRPr/>
            </a:pPr>
            <a:r>
              <a:rPr lang="it-IT" sz="1833" dirty="0"/>
              <a:t>Urgente: glucosio sensore basso</a:t>
            </a:r>
            <a:br>
              <a:rPr lang="it-IT" sz="1833" dirty="0"/>
            </a:br>
            <a:r>
              <a:rPr lang="it-IT" sz="1833" dirty="0"/>
              <a:t>54 mg/</a:t>
            </a:r>
            <a:r>
              <a:rPr lang="it-IT" sz="1833" dirty="0" err="1"/>
              <a:t>dL</a:t>
            </a:r>
            <a:r>
              <a:rPr lang="it-IT" sz="1833" dirty="0"/>
              <a:t>.  Impostazione non</a:t>
            </a:r>
            <a:br>
              <a:rPr lang="it-IT" sz="1833" dirty="0"/>
            </a:br>
            <a:r>
              <a:rPr lang="it-IT" sz="1833" dirty="0"/>
              <a:t>modificabile per la sicurezza del paziente</a:t>
            </a:r>
            <a:endParaRPr lang="nl-BE" sz="1333" dirty="0"/>
          </a:p>
        </p:txBody>
      </p:sp>
      <p:sp>
        <p:nvSpPr>
          <p:cNvPr id="91153" name="Title 1">
            <a:extLst>
              <a:ext uri="{FF2B5EF4-FFF2-40B4-BE49-F238E27FC236}">
                <a16:creationId xmlns:a16="http://schemas.microsoft.com/office/drawing/2014/main" id="{35F8C604-BB79-598D-7B70-2D69E3A87A04}"/>
              </a:ext>
            </a:extLst>
          </p:cNvPr>
          <p:cNvSpPr>
            <a:spLocks noGrp="1"/>
          </p:cNvSpPr>
          <p:nvPr>
            <p:ph type="title"/>
          </p:nvPr>
        </p:nvSpPr>
        <p:spPr/>
        <p:txBody>
          <a:bodyPr lIns="0"/>
          <a:lstStyle/>
          <a:p>
            <a:pPr algn="l" defTabSz="1096963" eaLnBrk="1" hangingPunct="1">
              <a:lnSpc>
                <a:spcPct val="90000"/>
              </a:lnSpc>
            </a:pPr>
            <a:r>
              <a:rPr lang="en-GB" altLang="it-IT" dirty="0">
                <a:solidFill>
                  <a:schemeClr val="bg2"/>
                </a:solidFill>
                <a:ea typeface="Avenir Next World"/>
                <a:cs typeface="Avenir Next World"/>
              </a:rPr>
              <a:t>		</a:t>
            </a:r>
            <a:r>
              <a:rPr lang="en-GB" altLang="it-IT" sz="3600" b="1" dirty="0" err="1">
                <a:ea typeface="Avenir Next World"/>
                <a:cs typeface="Avenir Next World"/>
              </a:rPr>
              <a:t>Vantaggi</a:t>
            </a:r>
            <a:r>
              <a:rPr lang="en-GB" altLang="it-IT" sz="3600" b="1" dirty="0">
                <a:ea typeface="Avenir Next World"/>
                <a:cs typeface="Avenir Next World"/>
              </a:rPr>
              <a:t> </a:t>
            </a:r>
            <a:r>
              <a:rPr lang="en-GB" altLang="it-IT" sz="3600" b="1" dirty="0" err="1">
                <a:ea typeface="Avenir Next World"/>
                <a:cs typeface="Avenir Next World"/>
              </a:rPr>
              <a:t>degli</a:t>
            </a:r>
            <a:r>
              <a:rPr lang="en-GB" altLang="it-IT" sz="3600" b="1" dirty="0">
                <a:ea typeface="Avenir Next World"/>
                <a:cs typeface="Avenir Next World"/>
              </a:rPr>
              <a:t> </a:t>
            </a:r>
            <a:r>
              <a:rPr lang="en-GB" altLang="it-IT" sz="3600" b="1" dirty="0" err="1">
                <a:ea typeface="Avenir Next World"/>
                <a:cs typeface="Avenir Next World"/>
              </a:rPr>
              <a:t>avvisi</a:t>
            </a:r>
            <a:r>
              <a:rPr lang="en-GB" altLang="it-IT" sz="3600" b="1" dirty="0">
                <a:ea typeface="Avenir Next World"/>
                <a:cs typeface="Avenir Next World"/>
              </a:rPr>
              <a:t> </a:t>
            </a:r>
            <a:r>
              <a:rPr lang="en-GB" altLang="it-IT" sz="3600" b="1" dirty="0" err="1">
                <a:ea typeface="Avenir Next World"/>
                <a:cs typeface="Avenir Next World"/>
              </a:rPr>
              <a:t>predittivi</a:t>
            </a:r>
            <a:r>
              <a:rPr lang="en-GB" altLang="it-IT" sz="3600" b="1" dirty="0">
                <a:ea typeface="Avenir Next World"/>
                <a:cs typeface="Avenir Next World"/>
              </a:rPr>
              <a:t> del </a:t>
            </a:r>
            <a:r>
              <a:rPr lang="en-GB" altLang="it-IT" sz="3600" b="1" dirty="0" err="1">
                <a:ea typeface="Avenir Next World"/>
                <a:cs typeface="Avenir Next World"/>
              </a:rPr>
              <a:t>glucosio</a:t>
            </a:r>
            <a:endParaRPr lang="en-GB" altLang="it-IT" sz="3600" b="1" dirty="0">
              <a:ea typeface="Avenir Next World"/>
              <a:cs typeface="Avenir Next World"/>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0BD282DC-E459-045E-F3D8-F34915739B22}"/>
              </a:ext>
            </a:extLst>
          </p:cNvPr>
          <p:cNvSpPr>
            <a:spLocks noGrp="1"/>
          </p:cNvSpPr>
          <p:nvPr>
            <p:ph type="title"/>
          </p:nvPr>
        </p:nvSpPr>
        <p:spPr/>
        <p:txBody>
          <a:bodyPr/>
          <a:lstStyle/>
          <a:p>
            <a:r>
              <a:rPr lang="it-IT" altLang="it-IT"/>
              <a:t>LE ORIGINI …..</a:t>
            </a:r>
          </a:p>
        </p:txBody>
      </p:sp>
      <p:sp>
        <p:nvSpPr>
          <p:cNvPr id="15363" name="Segnaposto testo 2">
            <a:extLst>
              <a:ext uri="{FF2B5EF4-FFF2-40B4-BE49-F238E27FC236}">
                <a16:creationId xmlns:a16="http://schemas.microsoft.com/office/drawing/2014/main" id="{F2175BE8-880E-85B0-B599-2C15D9C5DB3F}"/>
              </a:ext>
            </a:extLst>
          </p:cNvPr>
          <p:cNvSpPr>
            <a:spLocks noGrp="1"/>
          </p:cNvSpPr>
          <p:nvPr>
            <p:ph idx="1"/>
          </p:nvPr>
        </p:nvSpPr>
        <p:spPr>
          <a:xfrm>
            <a:off x="3913188" y="1484313"/>
            <a:ext cx="2182812" cy="4968875"/>
          </a:xfrm>
          <a:solidFill>
            <a:schemeClr val="bg1">
              <a:lumMod val="95000"/>
            </a:schemeClr>
          </a:solidFill>
        </p:spPr>
        <p:txBody>
          <a:bodyPr/>
          <a:lstStyle/>
          <a:p>
            <a:pPr marL="0" indent="0" algn="ctr">
              <a:lnSpc>
                <a:spcPct val="150000"/>
              </a:lnSpc>
              <a:buFont typeface="Arial" panose="020B0604020202020204" pitchFamily="34" charset="0"/>
              <a:buNone/>
              <a:defRPr/>
            </a:pPr>
            <a:r>
              <a:rPr lang="it-IT" altLang="it-IT" sz="2000" dirty="0"/>
              <a:t>NEL 1963 </a:t>
            </a:r>
          </a:p>
          <a:p>
            <a:pPr marL="0" indent="0" algn="ctr">
              <a:lnSpc>
                <a:spcPct val="150000"/>
              </a:lnSpc>
              <a:buFont typeface="Arial" panose="020B0604020202020204" pitchFamily="34" charset="0"/>
              <a:buNone/>
              <a:defRPr/>
            </a:pPr>
            <a:r>
              <a:rPr lang="it-IT" altLang="it-IT" sz="2000" dirty="0"/>
              <a:t>IL DR. ARNOLD KADISH DISEGNA IL PRIMO PROTOTIPO DI POMPA INSULINICA CHE VENIVA  PORTATO COME UNO ZAINO</a:t>
            </a:r>
          </a:p>
        </p:txBody>
      </p:sp>
      <p:pic>
        <p:nvPicPr>
          <p:cNvPr id="11268" name="Immagine 4">
            <a:extLst>
              <a:ext uri="{FF2B5EF4-FFF2-40B4-BE49-F238E27FC236}">
                <a16:creationId xmlns:a16="http://schemas.microsoft.com/office/drawing/2014/main" id="{B9C218CF-5961-EB38-B3A4-AD845F4B5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79" t="36351" r="64764" b="24800"/>
          <a:stretch>
            <a:fillRect/>
          </a:stretch>
        </p:blipFill>
        <p:spPr bwMode="auto">
          <a:xfrm>
            <a:off x="263525" y="1412875"/>
            <a:ext cx="364966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magine 4">
            <a:extLst>
              <a:ext uri="{FF2B5EF4-FFF2-40B4-BE49-F238E27FC236}">
                <a16:creationId xmlns:a16="http://schemas.microsoft.com/office/drawing/2014/main" id="{381E0C1A-0445-A147-D604-9D8732064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82" t="36226" r="32864" b="25996"/>
          <a:stretch>
            <a:fillRect/>
          </a:stretch>
        </p:blipFill>
        <p:spPr bwMode="auto">
          <a:xfrm>
            <a:off x="6478588" y="1420813"/>
            <a:ext cx="33131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Segnaposto testo 2">
            <a:extLst>
              <a:ext uri="{FF2B5EF4-FFF2-40B4-BE49-F238E27FC236}">
                <a16:creationId xmlns:a16="http://schemas.microsoft.com/office/drawing/2014/main" id="{9AB20CA1-CAAD-97A1-42C2-68B54572C30C}"/>
              </a:ext>
            </a:extLst>
          </p:cNvPr>
          <p:cNvSpPr txBox="1">
            <a:spLocks/>
          </p:cNvSpPr>
          <p:nvPr/>
        </p:nvSpPr>
        <p:spPr bwMode="auto">
          <a:xfrm>
            <a:off x="9767888" y="1412875"/>
            <a:ext cx="2016125" cy="5184775"/>
          </a:xfrm>
          <a:prstGeom prst="rect">
            <a:avLst/>
          </a:prstGeom>
          <a:solidFill>
            <a:schemeClr val="bg1">
              <a:lumMod val="95000"/>
            </a:schemeClr>
          </a:solidFill>
          <a:ln>
            <a:noFill/>
          </a:ln>
        </p:spPr>
        <p:txBody>
          <a:bodyPr lIns="68580" tIns="34290" rIns="68580" bIns="34290"/>
          <a:lstStyle>
            <a:lvl1pPr>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1pPr>
            <a:lvl2pPr marL="417513" indent="-160338">
              <a:spcBef>
                <a:spcPct val="20000"/>
              </a:spcBef>
              <a:buFont typeface="Arial" panose="020B0604020202020204" pitchFamily="34" charset="0"/>
              <a:buChar char="–"/>
              <a:defRPr sz="1500" b="1">
                <a:solidFill>
                  <a:schemeClr val="tx1"/>
                </a:solidFill>
                <a:latin typeface="Calibri" panose="020F0502020204030204" pitchFamily="34" charset="0"/>
                <a:cs typeface="Calibri" panose="020F0502020204030204" pitchFamily="34" charset="0"/>
              </a:defRPr>
            </a:lvl2pPr>
            <a:lvl3pPr marL="642938" indent="-128588">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3pPr>
            <a:lvl4pPr marL="900113" indent="-128588">
              <a:spcBef>
                <a:spcPct val="20000"/>
              </a:spcBef>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4pPr>
            <a:lvl5pPr marL="1157288" indent="-128588">
              <a:spcBef>
                <a:spcPct val="20000"/>
              </a:spcBef>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5pPr>
            <a:lvl6pPr marL="1614488" indent="-128588" eaLnBrk="0" fontAlgn="base" hangingPunct="0">
              <a:spcBef>
                <a:spcPct val="20000"/>
              </a:spcBef>
              <a:spcAft>
                <a:spcPct val="0"/>
              </a:spcAft>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6pPr>
            <a:lvl7pPr marL="2071688" indent="-128588" eaLnBrk="0" fontAlgn="base" hangingPunct="0">
              <a:spcBef>
                <a:spcPct val="20000"/>
              </a:spcBef>
              <a:spcAft>
                <a:spcPct val="0"/>
              </a:spcAft>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7pPr>
            <a:lvl8pPr marL="2528888" indent="-128588" eaLnBrk="0" fontAlgn="base" hangingPunct="0">
              <a:spcBef>
                <a:spcPct val="20000"/>
              </a:spcBef>
              <a:spcAft>
                <a:spcPct val="0"/>
              </a:spcAft>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8pPr>
            <a:lvl9pPr marL="2986088" indent="-128588" eaLnBrk="0" fontAlgn="base" hangingPunct="0">
              <a:spcBef>
                <a:spcPct val="20000"/>
              </a:spcBef>
              <a:spcAft>
                <a:spcPct val="0"/>
              </a:spcAft>
              <a:buFont typeface="Arial" panose="020B0604020202020204" pitchFamily="34" charset="0"/>
              <a:buChar char="»"/>
              <a:defRPr sz="1100" b="1">
                <a:solidFill>
                  <a:schemeClr val="tx1"/>
                </a:solidFill>
                <a:latin typeface="Calibri" panose="020F0502020204030204" pitchFamily="34" charset="0"/>
                <a:cs typeface="Calibri" panose="020F0502020204030204" pitchFamily="34" charset="0"/>
              </a:defRPr>
            </a:lvl9pPr>
          </a:lstStyle>
          <a:p>
            <a:pPr algn="ctr">
              <a:lnSpc>
                <a:spcPct val="150000"/>
              </a:lnSpc>
              <a:buClr>
                <a:srgbClr val="663300"/>
              </a:buClr>
              <a:buFont typeface="Arial" panose="020B0604020202020204" pitchFamily="34" charset="0"/>
              <a:buNone/>
              <a:defRPr/>
            </a:pPr>
            <a:r>
              <a:rPr lang="it-IT" altLang="it-IT" sz="2000" dirty="0"/>
              <a:t>NEL 1976</a:t>
            </a:r>
          </a:p>
          <a:p>
            <a:pPr algn="ctr">
              <a:lnSpc>
                <a:spcPct val="150000"/>
              </a:lnSpc>
              <a:buClr>
                <a:srgbClr val="663300"/>
              </a:buClr>
              <a:buFont typeface="Arial" panose="020B0604020202020204" pitchFamily="34" charset="0"/>
              <a:buNone/>
              <a:defRPr/>
            </a:pPr>
            <a:r>
              <a:rPr lang="it-IT" altLang="it-IT" sz="2000" dirty="0"/>
              <a:t>DEAN KAMEN PROGETTA LA PRIMA POMPA PER INSULINA INDOSSABILE, CONOSCIUTA COME IL «BLUE BRICK» E IN SEGUITO «AUTOSIRINGA»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D53BA1-A329-C628-C896-457A90B28DE5}"/>
              </a:ext>
            </a:extLst>
          </p:cNvPr>
          <p:cNvSpPr>
            <a:spLocks noGrp="1"/>
          </p:cNvSpPr>
          <p:nvPr>
            <p:ph type="title"/>
          </p:nvPr>
        </p:nvSpPr>
        <p:spPr>
          <a:xfrm>
            <a:off x="0" y="0"/>
            <a:ext cx="12217400" cy="1341438"/>
          </a:xfrm>
        </p:spPr>
        <p:txBody>
          <a:bodyPr/>
          <a:lstStyle/>
          <a:p>
            <a:r>
              <a:rPr lang="it-IT" altLang="it-IT"/>
              <a:t>… IL FUTURO</a:t>
            </a:r>
          </a:p>
        </p:txBody>
      </p:sp>
      <p:pic>
        <p:nvPicPr>
          <p:cNvPr id="14339" name="Immagine 9">
            <a:extLst>
              <a:ext uri="{FF2B5EF4-FFF2-40B4-BE49-F238E27FC236}">
                <a16:creationId xmlns:a16="http://schemas.microsoft.com/office/drawing/2014/main" id="{A87201E3-9B0C-F1D3-B82B-CFB11556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907" t="26993" r="3329" b="26590"/>
          <a:stretch>
            <a:fillRect/>
          </a:stretch>
        </p:blipFill>
        <p:spPr bwMode="auto">
          <a:xfrm>
            <a:off x="8183563" y="1428750"/>
            <a:ext cx="2663825" cy="1262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Immagine 13">
            <a:extLst>
              <a:ext uri="{FF2B5EF4-FFF2-40B4-BE49-F238E27FC236}">
                <a16:creationId xmlns:a16="http://schemas.microsoft.com/office/drawing/2014/main" id="{C40D450C-E086-2C07-A733-5E4565902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835" t="42889" r="64862" b="42191"/>
          <a:stretch>
            <a:fillRect/>
          </a:stretch>
        </p:blipFill>
        <p:spPr bwMode="auto">
          <a:xfrm>
            <a:off x="8172450" y="2757488"/>
            <a:ext cx="1903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42FF91DB-7885-4301-243B-66A68F460B71}"/>
              </a:ext>
            </a:extLst>
          </p:cNvPr>
          <p:cNvSpPr/>
          <p:nvPr/>
        </p:nvSpPr>
        <p:spPr>
          <a:xfrm>
            <a:off x="9648825" y="3263900"/>
            <a:ext cx="361950" cy="587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4342" name="Immagine 5">
            <a:extLst>
              <a:ext uri="{FF2B5EF4-FFF2-40B4-BE49-F238E27FC236}">
                <a16:creationId xmlns:a16="http://schemas.microsoft.com/office/drawing/2014/main" id="{88335B82-F827-D096-CE0C-ABB8CDEE9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975" y="5402263"/>
            <a:ext cx="101441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8">
            <a:extLst>
              <a:ext uri="{FF2B5EF4-FFF2-40B4-BE49-F238E27FC236}">
                <a16:creationId xmlns:a16="http://schemas.microsoft.com/office/drawing/2014/main" id="{8BF1F3CD-1DDC-E142-EBDE-0B0919384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445" t="-851" r="14342" b="48473"/>
          <a:stretch>
            <a:fillRect/>
          </a:stretch>
        </p:blipFill>
        <p:spPr bwMode="auto">
          <a:xfrm rot="2425515">
            <a:off x="9944100" y="5075238"/>
            <a:ext cx="9556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asellaDiTesto 22">
            <a:extLst>
              <a:ext uri="{FF2B5EF4-FFF2-40B4-BE49-F238E27FC236}">
                <a16:creationId xmlns:a16="http://schemas.microsoft.com/office/drawing/2014/main" id="{783BD369-9C3B-60FB-07E4-F50E1F5711C2}"/>
              </a:ext>
            </a:extLst>
          </p:cNvPr>
          <p:cNvSpPr txBox="1"/>
          <p:nvPr/>
        </p:nvSpPr>
        <p:spPr>
          <a:xfrm>
            <a:off x="5303838" y="1558925"/>
            <a:ext cx="2663825" cy="4894263"/>
          </a:xfrm>
          <a:prstGeom prst="rect">
            <a:avLst/>
          </a:prstGeom>
          <a:noFill/>
        </p:spPr>
        <p:txBody>
          <a:bodyPr>
            <a:spAutoFit/>
          </a:bodyPr>
          <a:lstStyle/>
          <a:p>
            <a:pPr algn="ctr">
              <a:defRPr/>
            </a:pPr>
            <a:endParaRPr lang="it-IT" sz="2000" b="1" dirty="0">
              <a:solidFill>
                <a:schemeClr val="bg2">
                  <a:lumMod val="10000"/>
                </a:schemeClr>
              </a:solidFill>
              <a:latin typeface="+mn-lt"/>
            </a:endParaRPr>
          </a:p>
          <a:p>
            <a:pPr algn="ctr">
              <a:defRPr/>
            </a:pPr>
            <a:r>
              <a:rPr lang="it-IT" sz="2000" b="1" dirty="0">
                <a:solidFill>
                  <a:schemeClr val="bg2">
                    <a:lumMod val="10000"/>
                  </a:schemeClr>
                </a:solidFill>
                <a:latin typeface="+mn-lt"/>
              </a:rPr>
              <a:t>MICROINFUSORI</a:t>
            </a:r>
          </a:p>
          <a:p>
            <a:pPr algn="ctr">
              <a:defRPr/>
            </a:pPr>
            <a:r>
              <a:rPr lang="it-IT" sz="2000" b="1" dirty="0">
                <a:solidFill>
                  <a:schemeClr val="bg2">
                    <a:lumMod val="10000"/>
                  </a:schemeClr>
                </a:solidFill>
                <a:latin typeface="+mn-lt"/>
              </a:rPr>
              <a:t>«SMART PUMPS»</a:t>
            </a:r>
          </a:p>
          <a:p>
            <a:pPr algn="ctr">
              <a:defRPr/>
            </a:pPr>
            <a:endParaRPr lang="it-IT" sz="2000" b="1" dirty="0">
              <a:solidFill>
                <a:schemeClr val="bg2">
                  <a:lumMod val="10000"/>
                </a:schemeClr>
              </a:solidFill>
              <a:latin typeface="+mn-lt"/>
            </a:endParaRPr>
          </a:p>
          <a:p>
            <a:pPr algn="ctr">
              <a:defRPr/>
            </a:pPr>
            <a:endParaRPr lang="it-IT" sz="2800" b="1" dirty="0">
              <a:solidFill>
                <a:schemeClr val="bg2">
                  <a:lumMod val="10000"/>
                </a:schemeClr>
              </a:solidFill>
              <a:latin typeface="+mn-lt"/>
            </a:endParaRPr>
          </a:p>
          <a:p>
            <a:pPr algn="ctr">
              <a:defRPr/>
            </a:pPr>
            <a:r>
              <a:rPr lang="it-IT" sz="2000" b="1" dirty="0">
                <a:solidFill>
                  <a:schemeClr val="bg2">
                    <a:lumMod val="10000"/>
                  </a:schemeClr>
                </a:solidFill>
                <a:latin typeface="+mn-lt"/>
              </a:rPr>
              <a:t>SENSOR AUGMENTED PUMP</a:t>
            </a:r>
          </a:p>
          <a:p>
            <a:pPr algn="ctr">
              <a:defRPr/>
            </a:pPr>
            <a:endParaRPr lang="it-IT" sz="2000" b="1" dirty="0">
              <a:solidFill>
                <a:schemeClr val="bg2">
                  <a:lumMod val="10000"/>
                </a:schemeClr>
              </a:solidFill>
              <a:latin typeface="+mn-lt"/>
            </a:endParaRPr>
          </a:p>
          <a:p>
            <a:pPr algn="ctr">
              <a:defRPr/>
            </a:pPr>
            <a:endParaRPr lang="it-IT" sz="200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r>
              <a:rPr lang="it-IT" sz="2000" b="1" dirty="0">
                <a:solidFill>
                  <a:srgbClr val="33CCCC"/>
                </a:solidFill>
                <a:latin typeface="+mn-lt"/>
              </a:rPr>
              <a:t>SAP</a:t>
            </a:r>
            <a:r>
              <a:rPr lang="it-IT" sz="2000" b="1" dirty="0">
                <a:solidFill>
                  <a:schemeClr val="bg2">
                    <a:lumMod val="10000"/>
                  </a:schemeClr>
                </a:solidFill>
                <a:latin typeface="+mn-lt"/>
              </a:rPr>
              <a:t> CON LGS</a:t>
            </a:r>
          </a:p>
          <a:p>
            <a:pPr algn="ctr">
              <a:defRPr/>
            </a:pPr>
            <a:endParaRPr lang="it-IT" sz="105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endParaRPr lang="it-IT" sz="1050" b="1" dirty="0">
              <a:solidFill>
                <a:schemeClr val="bg2">
                  <a:lumMod val="10000"/>
                </a:schemeClr>
              </a:solidFill>
              <a:latin typeface="+mn-lt"/>
            </a:endParaRPr>
          </a:p>
          <a:p>
            <a:pPr algn="ctr">
              <a:defRPr/>
            </a:pPr>
            <a:r>
              <a:rPr lang="it-IT" sz="2000" b="1" dirty="0">
                <a:solidFill>
                  <a:schemeClr val="bg2">
                    <a:lumMod val="10000"/>
                  </a:schemeClr>
                </a:solidFill>
                <a:latin typeface="+mn-lt"/>
              </a:rPr>
              <a:t>PATCH PUMP</a:t>
            </a:r>
          </a:p>
        </p:txBody>
      </p:sp>
      <p:sp>
        <p:nvSpPr>
          <p:cNvPr id="2" name="Rettangolo 1">
            <a:extLst>
              <a:ext uri="{FF2B5EF4-FFF2-40B4-BE49-F238E27FC236}">
                <a16:creationId xmlns:a16="http://schemas.microsoft.com/office/drawing/2014/main" id="{D396D30E-C479-3BF4-E756-4DCF329DA6C7}"/>
              </a:ext>
            </a:extLst>
          </p:cNvPr>
          <p:cNvSpPr/>
          <p:nvPr/>
        </p:nvSpPr>
        <p:spPr>
          <a:xfrm>
            <a:off x="241300" y="1484313"/>
            <a:ext cx="4984750" cy="1260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dirty="0">
                <a:solidFill>
                  <a:schemeClr val="tx1"/>
                </a:solidFill>
              </a:rPr>
              <a:t>Nel 2003 prima pompa «Smart»: il glucometro trasmette wireless le glicemie al CSII che suggerisce i boli grazie ad </a:t>
            </a:r>
            <a:r>
              <a:rPr lang="it-IT" b="1" dirty="0">
                <a:solidFill>
                  <a:schemeClr val="tx1"/>
                </a:solidFill>
              </a:rPr>
              <a:t>un calcolare di bolo </a:t>
            </a:r>
            <a:r>
              <a:rPr lang="it-IT" dirty="0">
                <a:solidFill>
                  <a:schemeClr val="tx1"/>
                </a:solidFill>
              </a:rPr>
              <a:t>(M.512) </a:t>
            </a:r>
          </a:p>
        </p:txBody>
      </p:sp>
      <p:sp>
        <p:nvSpPr>
          <p:cNvPr id="14" name="Rettangolo 13">
            <a:extLst>
              <a:ext uri="{FF2B5EF4-FFF2-40B4-BE49-F238E27FC236}">
                <a16:creationId xmlns:a16="http://schemas.microsoft.com/office/drawing/2014/main" id="{F3F3235A-99EE-CB5D-8145-31A9B86570B5}"/>
              </a:ext>
            </a:extLst>
          </p:cNvPr>
          <p:cNvSpPr/>
          <p:nvPr/>
        </p:nvSpPr>
        <p:spPr>
          <a:xfrm>
            <a:off x="247650" y="2835275"/>
            <a:ext cx="4984750" cy="1260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dirty="0">
                <a:solidFill>
                  <a:schemeClr val="tx1"/>
                </a:solidFill>
              </a:rPr>
              <a:t>Nel 2006 la prima pompa con dati </a:t>
            </a:r>
            <a:r>
              <a:rPr lang="it-IT" b="1" dirty="0">
                <a:solidFill>
                  <a:schemeClr val="tx1"/>
                </a:solidFill>
              </a:rPr>
              <a:t>CGM</a:t>
            </a:r>
            <a:r>
              <a:rPr lang="it-IT" dirty="0">
                <a:solidFill>
                  <a:schemeClr val="tx1"/>
                </a:solidFill>
              </a:rPr>
              <a:t> integrati (M.P.) visibili in </a:t>
            </a:r>
            <a:r>
              <a:rPr lang="it-IT" dirty="0" err="1">
                <a:solidFill>
                  <a:schemeClr val="tx1"/>
                </a:solidFill>
              </a:rPr>
              <a:t>real</a:t>
            </a:r>
            <a:r>
              <a:rPr lang="it-IT" dirty="0">
                <a:solidFill>
                  <a:schemeClr val="tx1"/>
                </a:solidFill>
              </a:rPr>
              <a:t> time sul display</a:t>
            </a:r>
          </a:p>
        </p:txBody>
      </p:sp>
      <p:sp>
        <p:nvSpPr>
          <p:cNvPr id="17" name="Rettangolo 16">
            <a:extLst>
              <a:ext uri="{FF2B5EF4-FFF2-40B4-BE49-F238E27FC236}">
                <a16:creationId xmlns:a16="http://schemas.microsoft.com/office/drawing/2014/main" id="{D11F4CD2-3963-50A7-EF45-ED6A7949FF73}"/>
              </a:ext>
            </a:extLst>
          </p:cNvPr>
          <p:cNvSpPr/>
          <p:nvPr/>
        </p:nvSpPr>
        <p:spPr>
          <a:xfrm>
            <a:off x="242888" y="5646738"/>
            <a:ext cx="4984750" cy="950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dirty="0">
                <a:solidFill>
                  <a:schemeClr val="tx1"/>
                </a:solidFill>
              </a:rPr>
              <a:t>Nel 2011 la prima pompa senza catetere (O.)</a:t>
            </a:r>
          </a:p>
        </p:txBody>
      </p:sp>
      <p:sp>
        <p:nvSpPr>
          <p:cNvPr id="18" name="Rettangolo 17">
            <a:extLst>
              <a:ext uri="{FF2B5EF4-FFF2-40B4-BE49-F238E27FC236}">
                <a16:creationId xmlns:a16="http://schemas.microsoft.com/office/drawing/2014/main" id="{FEA0950F-D42B-E87E-B2E7-B6C6D800B6D5}"/>
              </a:ext>
            </a:extLst>
          </p:cNvPr>
          <p:cNvSpPr/>
          <p:nvPr/>
        </p:nvSpPr>
        <p:spPr>
          <a:xfrm>
            <a:off x="242888" y="4256088"/>
            <a:ext cx="4984750" cy="1260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dirty="0">
                <a:solidFill>
                  <a:schemeClr val="tx1"/>
                </a:solidFill>
              </a:rPr>
              <a:t>Nel 2009 la prima pompa con dati </a:t>
            </a:r>
            <a:r>
              <a:rPr lang="it-IT" b="1" dirty="0">
                <a:solidFill>
                  <a:schemeClr val="tx1"/>
                </a:solidFill>
              </a:rPr>
              <a:t>CGM</a:t>
            </a:r>
            <a:r>
              <a:rPr lang="it-IT" dirty="0">
                <a:solidFill>
                  <a:schemeClr val="tx1"/>
                </a:solidFill>
              </a:rPr>
              <a:t> integrati (M.P.) visibili in </a:t>
            </a:r>
            <a:r>
              <a:rPr lang="it-IT" dirty="0" err="1">
                <a:solidFill>
                  <a:schemeClr val="tx1"/>
                </a:solidFill>
              </a:rPr>
              <a:t>real</a:t>
            </a:r>
            <a:r>
              <a:rPr lang="it-IT" dirty="0">
                <a:solidFill>
                  <a:schemeClr val="tx1"/>
                </a:solidFill>
              </a:rPr>
              <a:t> time sul display e</a:t>
            </a:r>
            <a:r>
              <a:rPr lang="it-IT" b="1" dirty="0">
                <a:solidFill>
                  <a:schemeClr val="tx1"/>
                </a:solidFill>
              </a:rPr>
              <a:t> Low </a:t>
            </a:r>
            <a:r>
              <a:rPr lang="it-IT" b="1" dirty="0" err="1">
                <a:solidFill>
                  <a:schemeClr val="tx1"/>
                </a:solidFill>
              </a:rPr>
              <a:t>sospended</a:t>
            </a:r>
            <a:r>
              <a:rPr lang="it-IT" b="1" dirty="0">
                <a:solidFill>
                  <a:schemeClr val="tx1"/>
                </a:solidFill>
              </a:rPr>
              <a:t> </a:t>
            </a:r>
            <a:r>
              <a:rPr lang="it-IT" b="1" dirty="0" err="1">
                <a:solidFill>
                  <a:schemeClr val="tx1"/>
                </a:solidFill>
              </a:rPr>
              <a:t>glucose</a:t>
            </a:r>
            <a:r>
              <a:rPr lang="it-IT" b="1" dirty="0">
                <a:solidFill>
                  <a:schemeClr val="tx1"/>
                </a:solidFill>
              </a:rPr>
              <a:t> (LGS)</a:t>
            </a:r>
          </a:p>
        </p:txBody>
      </p:sp>
      <p:pic>
        <p:nvPicPr>
          <p:cNvPr id="14349" name="Immagine 4">
            <a:extLst>
              <a:ext uri="{FF2B5EF4-FFF2-40B4-BE49-F238E27FC236}">
                <a16:creationId xmlns:a16="http://schemas.microsoft.com/office/drawing/2014/main" id="{73D0F6E6-B51F-25EC-A92A-8B98DADA3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5385" t="35223" r="24361" b="38841"/>
          <a:stretch>
            <a:fillRect/>
          </a:stretch>
        </p:blipFill>
        <p:spPr bwMode="auto">
          <a:xfrm>
            <a:off x="8172450" y="4067175"/>
            <a:ext cx="18002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a:extLst>
              <a:ext uri="{FF2B5EF4-FFF2-40B4-BE49-F238E27FC236}">
                <a16:creationId xmlns:a16="http://schemas.microsoft.com/office/drawing/2014/main" id="{FC278DD3-E311-FF36-96EE-B16262763240}"/>
              </a:ext>
            </a:extLst>
          </p:cNvPr>
          <p:cNvSpPr/>
          <p:nvPr/>
        </p:nvSpPr>
        <p:spPr>
          <a:xfrm>
            <a:off x="9750425" y="4521200"/>
            <a:ext cx="206375" cy="127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4351" name="Picture 4" descr="Ritorno al Futuro: ecco gli attori che sono stati vicini all’essere Doc e Marty prima di Lloyd e Fox">
            <a:extLst>
              <a:ext uri="{FF2B5EF4-FFF2-40B4-BE49-F238E27FC236}">
                <a16:creationId xmlns:a16="http://schemas.microsoft.com/office/drawing/2014/main" id="{742000F3-3B4E-1CC2-9A4D-16FC0AE83B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638" y="20638"/>
            <a:ext cx="30924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6" descr="Ritorno al futuro - Wikipedia">
            <a:extLst>
              <a:ext uri="{FF2B5EF4-FFF2-40B4-BE49-F238E27FC236}">
                <a16:creationId xmlns:a16="http://schemas.microsoft.com/office/drawing/2014/main" id="{7218DE8B-7AA1-A68D-73EA-C279A7E0CA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63" y="20638"/>
            <a:ext cx="36258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a:extLst>
              <a:ext uri="{FF2B5EF4-FFF2-40B4-BE49-F238E27FC236}">
                <a16:creationId xmlns:a16="http://schemas.microsoft.com/office/drawing/2014/main" id="{31FDB2DF-A793-7061-0153-33B2FCAE1871}"/>
              </a:ext>
            </a:extLst>
          </p:cNvPr>
          <p:cNvSpPr/>
          <p:nvPr/>
        </p:nvSpPr>
        <p:spPr>
          <a:xfrm>
            <a:off x="141288" y="1484313"/>
            <a:ext cx="3074987" cy="5184775"/>
          </a:xfrm>
          <a:prstGeom prst="roundRect">
            <a:avLst>
              <a:gd name="adj" fmla="val 6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it-IT" sz="2000" dirty="0">
                <a:solidFill>
                  <a:schemeClr val="tx1"/>
                </a:solidFill>
              </a:rPr>
              <a:t>SOSPENSIONE - LGS</a:t>
            </a:r>
          </a:p>
          <a:p>
            <a:pPr algn="ctr">
              <a:defRPr/>
            </a:pPr>
            <a:r>
              <a:rPr lang="it-IT" sz="2000" dirty="0">
                <a:solidFill>
                  <a:schemeClr val="tx1"/>
                </a:solidFill>
              </a:rPr>
              <a:t>(a soglia)</a:t>
            </a:r>
            <a:r>
              <a:rPr lang="it-IT" sz="1100" dirty="0">
                <a:solidFill>
                  <a:schemeClr val="tx1"/>
                </a:solidFill>
              </a:rPr>
              <a:t>           </a:t>
            </a:r>
            <a:endParaRPr lang="it-IT" sz="2000" dirty="0">
              <a:solidFill>
                <a:schemeClr val="tx1"/>
              </a:solidFill>
            </a:endParaRPr>
          </a:p>
          <a:p>
            <a:pPr algn="ctr">
              <a:defRPr/>
            </a:pPr>
            <a:r>
              <a:rPr lang="it-IT" sz="1600" dirty="0">
                <a:solidFill>
                  <a:schemeClr val="tx1"/>
                </a:solidFill>
              </a:rPr>
              <a:t>L’infusione insulinica viene sospesa per circa 2 ore se la glicemia registrata dal CGM scende sotto la soglia stabilita</a:t>
            </a:r>
          </a:p>
        </p:txBody>
      </p:sp>
      <p:sp>
        <p:nvSpPr>
          <p:cNvPr id="16387" name="Titolo 1">
            <a:extLst>
              <a:ext uri="{FF2B5EF4-FFF2-40B4-BE49-F238E27FC236}">
                <a16:creationId xmlns:a16="http://schemas.microsoft.com/office/drawing/2014/main" id="{7D92D49B-3C55-6F0D-9D34-D5085C24B1FF}"/>
              </a:ext>
            </a:extLst>
          </p:cNvPr>
          <p:cNvSpPr>
            <a:spLocks noGrp="1"/>
          </p:cNvSpPr>
          <p:nvPr>
            <p:ph type="title"/>
          </p:nvPr>
        </p:nvSpPr>
        <p:spPr/>
        <p:txBody>
          <a:bodyPr/>
          <a:lstStyle/>
          <a:p>
            <a:r>
              <a:rPr lang="it-IT" altLang="it-IT"/>
              <a:t>INTEGRAZIONI … PASSO PASSO …</a:t>
            </a:r>
          </a:p>
        </p:txBody>
      </p:sp>
      <p:sp>
        <p:nvSpPr>
          <p:cNvPr id="9" name="Rettangolo con angoli arrotondati 8">
            <a:extLst>
              <a:ext uri="{FF2B5EF4-FFF2-40B4-BE49-F238E27FC236}">
                <a16:creationId xmlns:a16="http://schemas.microsoft.com/office/drawing/2014/main" id="{CD4AD7DC-E8F5-CA9E-A094-4A82E22396E1}"/>
              </a:ext>
            </a:extLst>
          </p:cNvPr>
          <p:cNvSpPr/>
          <p:nvPr/>
        </p:nvSpPr>
        <p:spPr>
          <a:xfrm>
            <a:off x="3646488" y="1484313"/>
            <a:ext cx="3889375" cy="5184775"/>
          </a:xfrm>
          <a:prstGeom prst="roundRect">
            <a:avLst>
              <a:gd name="adj" fmla="val 6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it-IT" sz="2000" dirty="0">
                <a:solidFill>
                  <a:schemeClr val="tx1"/>
                </a:solidFill>
              </a:rPr>
              <a:t>SOSPENSIONE </a:t>
            </a:r>
          </a:p>
          <a:p>
            <a:pPr algn="ctr">
              <a:defRPr/>
            </a:pPr>
            <a:r>
              <a:rPr lang="it-IT" sz="2000" dirty="0">
                <a:solidFill>
                  <a:schemeClr val="tx1"/>
                </a:solidFill>
              </a:rPr>
              <a:t>PREDITTIVA (PLGS)</a:t>
            </a:r>
            <a:r>
              <a:rPr lang="it-IT" sz="1100" dirty="0">
                <a:solidFill>
                  <a:schemeClr val="tx1"/>
                </a:solidFill>
              </a:rPr>
              <a:t>           </a:t>
            </a:r>
            <a:endParaRPr lang="it-IT" sz="2000" dirty="0">
              <a:solidFill>
                <a:schemeClr val="tx1"/>
              </a:solidFill>
            </a:endParaRPr>
          </a:p>
          <a:p>
            <a:pPr algn="ctr">
              <a:defRPr/>
            </a:pPr>
            <a:r>
              <a:rPr lang="it-IT" sz="1600" dirty="0">
                <a:solidFill>
                  <a:schemeClr val="tx1"/>
                </a:solidFill>
              </a:rPr>
              <a:t>L’infusione insulinica viene sospesa in modo automatico in modo predittivo e riattivata in previsione di un aumento glicemico</a:t>
            </a:r>
            <a:endParaRPr lang="it-IT" dirty="0">
              <a:solidFill>
                <a:schemeClr val="tx1"/>
              </a:solidFill>
            </a:endParaRPr>
          </a:p>
        </p:txBody>
      </p:sp>
      <p:grpSp>
        <p:nvGrpSpPr>
          <p:cNvPr id="16389" name="Gruppo 6">
            <a:extLst>
              <a:ext uri="{FF2B5EF4-FFF2-40B4-BE49-F238E27FC236}">
                <a16:creationId xmlns:a16="http://schemas.microsoft.com/office/drawing/2014/main" id="{93E0258C-41B8-A762-B234-3F5262630C18}"/>
              </a:ext>
            </a:extLst>
          </p:cNvPr>
          <p:cNvGrpSpPr>
            <a:grpSpLocks/>
          </p:cNvGrpSpPr>
          <p:nvPr/>
        </p:nvGrpSpPr>
        <p:grpSpPr bwMode="auto">
          <a:xfrm>
            <a:off x="7913688" y="1514475"/>
            <a:ext cx="3887787" cy="5154613"/>
            <a:chOff x="8112125" y="1484313"/>
            <a:chExt cx="3887788" cy="5343525"/>
          </a:xfrm>
        </p:grpSpPr>
        <p:grpSp>
          <p:nvGrpSpPr>
            <p:cNvPr id="16393" name="Gruppo 2">
              <a:extLst>
                <a:ext uri="{FF2B5EF4-FFF2-40B4-BE49-F238E27FC236}">
                  <a16:creationId xmlns:a16="http://schemas.microsoft.com/office/drawing/2014/main" id="{A7D10869-27BC-EE55-FF60-9BFA49FE1A18}"/>
                </a:ext>
              </a:extLst>
            </p:cNvPr>
            <p:cNvGrpSpPr>
              <a:grpSpLocks/>
            </p:cNvGrpSpPr>
            <p:nvPr/>
          </p:nvGrpSpPr>
          <p:grpSpPr bwMode="auto">
            <a:xfrm>
              <a:off x="8112125" y="1484313"/>
              <a:ext cx="3887788" cy="5343525"/>
              <a:chOff x="8112125" y="1484313"/>
              <a:chExt cx="3887788" cy="5343525"/>
            </a:xfrm>
          </p:grpSpPr>
          <p:sp>
            <p:nvSpPr>
              <p:cNvPr id="10" name="Rettangolo con angoli arrotondati 9">
                <a:extLst>
                  <a:ext uri="{FF2B5EF4-FFF2-40B4-BE49-F238E27FC236}">
                    <a16:creationId xmlns:a16="http://schemas.microsoft.com/office/drawing/2014/main" id="{18770474-AEE6-0A00-BC16-3037B65FEBDF}"/>
                  </a:ext>
                </a:extLst>
              </p:cNvPr>
              <p:cNvSpPr/>
              <p:nvPr/>
            </p:nvSpPr>
            <p:spPr>
              <a:xfrm>
                <a:off x="8112125" y="1484313"/>
                <a:ext cx="3887788" cy="5343525"/>
              </a:xfrm>
              <a:prstGeom prst="roundRect">
                <a:avLst>
                  <a:gd name="adj" fmla="val 6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it-IT" sz="2400" dirty="0">
                    <a:solidFill>
                      <a:schemeClr val="tx1"/>
                    </a:solidFill>
                  </a:rPr>
                  <a:t>SOMMINISTRAZIONE AUTOMATIZZATA DI INSULINA </a:t>
                </a:r>
                <a:r>
                  <a:rPr lang="it-IT" sz="1200" dirty="0">
                    <a:solidFill>
                      <a:schemeClr val="tx1"/>
                    </a:solidFill>
                  </a:rPr>
                  <a:t>          </a:t>
                </a:r>
                <a:endParaRPr lang="it-IT" sz="2400" dirty="0">
                  <a:solidFill>
                    <a:schemeClr val="tx1"/>
                  </a:solidFill>
                </a:endParaRPr>
              </a:p>
              <a:p>
                <a:pPr algn="ctr">
                  <a:defRPr/>
                </a:pPr>
                <a:r>
                  <a:rPr lang="it-IT" sz="1600" dirty="0">
                    <a:solidFill>
                      <a:schemeClr val="tx1"/>
                    </a:solidFill>
                  </a:rPr>
                  <a:t>Algoritmo che controlla sia l’ipoglicemia sia l’iperglicemia</a:t>
                </a: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r>
                  <a:rPr lang="it-IT" sz="800" b="1" dirty="0">
                    <a:latin typeface="+mj-lt"/>
                  </a:rPr>
                  <a:t>MICROINFUSORE CON ALGORITMO</a:t>
                </a: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000" dirty="0">
                  <a:solidFill>
                    <a:schemeClr val="tx1"/>
                  </a:solidFill>
                </a:endParaRPr>
              </a:p>
              <a:p>
                <a:pPr algn="ctr">
                  <a:defRPr/>
                </a:pPr>
                <a:endParaRPr lang="it-IT" sz="2400" dirty="0">
                  <a:solidFill>
                    <a:schemeClr val="tx1"/>
                  </a:solidFill>
                </a:endParaRPr>
              </a:p>
            </p:txBody>
          </p:sp>
          <p:pic>
            <p:nvPicPr>
              <p:cNvPr id="16396" name="Immagine 4">
                <a:extLst>
                  <a:ext uri="{FF2B5EF4-FFF2-40B4-BE49-F238E27FC236}">
                    <a16:creationId xmlns:a16="http://schemas.microsoft.com/office/drawing/2014/main" id="{65F590C9-038D-A497-F323-279485AAC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77" t="29401" r="35277" b="20201"/>
              <a:stretch>
                <a:fillRect/>
              </a:stretch>
            </p:blipFill>
            <p:spPr bwMode="auto">
              <a:xfrm>
                <a:off x="8915400" y="2852936"/>
                <a:ext cx="2303463"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2A8EEADA-E7E0-C2C8-5A7D-C5A3C324E602}"/>
                  </a:ext>
                </a:extLst>
              </p:cNvPr>
              <p:cNvSpPr/>
              <p:nvPr/>
            </p:nvSpPr>
            <p:spPr>
              <a:xfrm>
                <a:off x="8832850" y="3284687"/>
                <a:ext cx="608012" cy="360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CasellaDiTesto 7">
                <a:extLst>
                  <a:ext uri="{FF2B5EF4-FFF2-40B4-BE49-F238E27FC236}">
                    <a16:creationId xmlns:a16="http://schemas.microsoft.com/office/drawing/2014/main" id="{FC5ABEA6-726E-F774-0223-8F81DF58FEA4}"/>
                  </a:ext>
                </a:extLst>
              </p:cNvPr>
              <p:cNvSpPr txBox="1"/>
              <p:nvPr/>
            </p:nvSpPr>
            <p:spPr>
              <a:xfrm>
                <a:off x="9077325" y="3260003"/>
                <a:ext cx="476250" cy="185961"/>
              </a:xfrm>
              <a:prstGeom prst="rect">
                <a:avLst/>
              </a:prstGeom>
              <a:noFill/>
            </p:spPr>
            <p:txBody>
              <a:bodyPr>
                <a:spAutoFit/>
              </a:bodyPr>
              <a:lstStyle/>
              <a:p>
                <a:pPr>
                  <a:defRPr/>
                </a:pPr>
                <a:r>
                  <a:rPr lang="it-IT" sz="600" b="1" dirty="0">
                    <a:latin typeface="+mj-lt"/>
                  </a:rPr>
                  <a:t>SENSORE</a:t>
                </a:r>
              </a:p>
            </p:txBody>
          </p:sp>
          <p:sp>
            <p:nvSpPr>
              <p:cNvPr id="21" name="CasellaDiTesto 20">
                <a:extLst>
                  <a:ext uri="{FF2B5EF4-FFF2-40B4-BE49-F238E27FC236}">
                    <a16:creationId xmlns:a16="http://schemas.microsoft.com/office/drawing/2014/main" id="{E59A5284-D9AC-968C-E192-F1CFFA0C7B4E}"/>
                  </a:ext>
                </a:extLst>
              </p:cNvPr>
              <p:cNvSpPr txBox="1"/>
              <p:nvPr/>
            </p:nvSpPr>
            <p:spPr>
              <a:xfrm>
                <a:off x="11095038" y="3567744"/>
                <a:ext cx="793750" cy="184316"/>
              </a:xfrm>
              <a:prstGeom prst="rect">
                <a:avLst/>
              </a:prstGeom>
              <a:noFill/>
            </p:spPr>
            <p:txBody>
              <a:bodyPr>
                <a:spAutoFit/>
              </a:bodyPr>
              <a:lstStyle/>
              <a:p>
                <a:pPr>
                  <a:defRPr/>
                </a:pPr>
                <a:r>
                  <a:rPr lang="it-IT" sz="600" b="1" dirty="0">
                    <a:latin typeface="+mj-lt"/>
                  </a:rPr>
                  <a:t>MICROINFUSORE</a:t>
                </a:r>
              </a:p>
            </p:txBody>
          </p:sp>
          <p:sp>
            <p:nvSpPr>
              <p:cNvPr id="22" name="CasellaDiTesto 21">
                <a:extLst>
                  <a:ext uri="{FF2B5EF4-FFF2-40B4-BE49-F238E27FC236}">
                    <a16:creationId xmlns:a16="http://schemas.microsoft.com/office/drawing/2014/main" id="{61B68C02-9CBB-D1A8-1877-A4D37586FC68}"/>
                  </a:ext>
                </a:extLst>
              </p:cNvPr>
              <p:cNvSpPr txBox="1"/>
              <p:nvPr/>
            </p:nvSpPr>
            <p:spPr>
              <a:xfrm>
                <a:off x="8399462" y="4153607"/>
                <a:ext cx="798513" cy="370279"/>
              </a:xfrm>
              <a:prstGeom prst="rect">
                <a:avLst/>
              </a:prstGeom>
              <a:noFill/>
            </p:spPr>
            <p:txBody>
              <a:bodyPr>
                <a:spAutoFit/>
              </a:bodyPr>
              <a:lstStyle/>
              <a:p>
                <a:pPr>
                  <a:defRPr/>
                </a:pPr>
                <a:r>
                  <a:rPr lang="it-IT" sz="600" b="1" dirty="0">
                    <a:latin typeface="+mj-lt"/>
                  </a:rPr>
                  <a:t>CONTROLLO IN REMOTO CON ALGORITMO</a:t>
                </a:r>
              </a:p>
            </p:txBody>
          </p:sp>
        </p:grpSp>
        <p:pic>
          <p:nvPicPr>
            <p:cNvPr id="16394" name="Picture 21" descr="Pancreas artificiale: efficace anche nei pazienti con diabete tipo 2 –  Popular Science">
              <a:extLst>
                <a:ext uri="{FF2B5EF4-FFF2-40B4-BE49-F238E27FC236}">
                  <a16:creationId xmlns:a16="http://schemas.microsoft.com/office/drawing/2014/main" id="{EA2B5C7D-95ED-798A-8DB6-B9B99DCBC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199"/>
            <a:stretch>
              <a:fillRect/>
            </a:stretch>
          </p:blipFill>
          <p:spPr bwMode="auto">
            <a:xfrm>
              <a:off x="8736955" y="4946683"/>
              <a:ext cx="2906098" cy="158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0" name="Immagine 4">
            <a:extLst>
              <a:ext uri="{FF2B5EF4-FFF2-40B4-BE49-F238E27FC236}">
                <a16:creationId xmlns:a16="http://schemas.microsoft.com/office/drawing/2014/main" id="{0F5F4685-AB67-5BE3-EC69-395B2A3DD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7" t="46387" r="2687" b="9779"/>
          <a:stretch>
            <a:fillRect/>
          </a:stretch>
        </p:blipFill>
        <p:spPr bwMode="auto">
          <a:xfrm>
            <a:off x="3830638" y="2957513"/>
            <a:ext cx="362267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Immagine 19">
            <a:extLst>
              <a:ext uri="{FF2B5EF4-FFF2-40B4-BE49-F238E27FC236}">
                <a16:creationId xmlns:a16="http://schemas.microsoft.com/office/drawing/2014/main" id="{2F55447A-B060-854C-B16B-509FA62ED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3" t="7909" r="2306"/>
          <a:stretch>
            <a:fillRect/>
          </a:stretch>
        </p:blipFill>
        <p:spPr bwMode="auto">
          <a:xfrm>
            <a:off x="3924300" y="4852988"/>
            <a:ext cx="34147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magine 2">
            <a:extLst>
              <a:ext uri="{FF2B5EF4-FFF2-40B4-BE49-F238E27FC236}">
                <a16:creationId xmlns:a16="http://schemas.microsoft.com/office/drawing/2014/main" id="{5F937FE8-52AB-8F77-09BF-D8D15E5D9274}"/>
              </a:ext>
            </a:extLst>
          </p:cNvPr>
          <p:cNvPicPr>
            <a:picLocks noChangeAspect="1"/>
          </p:cNvPicPr>
          <p:nvPr/>
        </p:nvPicPr>
        <p:blipFill>
          <a:blip r:embed="rId6">
            <a:extLst>
              <a:ext uri="{28A0092B-C50C-407E-A947-70E740481C1C}">
                <a14:useLocalDpi xmlns:a14="http://schemas.microsoft.com/office/drawing/2010/main" val="0"/>
              </a:ext>
            </a:extLst>
          </a:blip>
          <a:srcRect l="15517" t="17624" r="19495" b="5482"/>
          <a:stretch>
            <a:fillRect/>
          </a:stretch>
        </p:blipFill>
        <p:spPr bwMode="auto">
          <a:xfrm>
            <a:off x="195263" y="3738563"/>
            <a:ext cx="29686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roce 4">
            <a:extLst>
              <a:ext uri="{FF2B5EF4-FFF2-40B4-BE49-F238E27FC236}">
                <a16:creationId xmlns:a16="http://schemas.microsoft.com/office/drawing/2014/main" id="{2CDD47A3-17D3-ED9B-DAAD-B14B9605549A}"/>
              </a:ext>
            </a:extLst>
          </p:cNvPr>
          <p:cNvSpPr/>
          <p:nvPr/>
        </p:nvSpPr>
        <p:spPr>
          <a:xfrm>
            <a:off x="8158676" y="5183647"/>
            <a:ext cx="586853" cy="665590"/>
          </a:xfrm>
          <a:prstGeom prst="mathPlus">
            <a:avLst/>
          </a:prstGeom>
          <a:solidFill>
            <a:srgbClr val="FF0000"/>
          </a:solidFill>
          <a:ln w="38100">
            <a:solidFill>
              <a:srgbClr val="FF0000"/>
            </a:solidFill>
          </a:ln>
          <a:effectLst>
            <a:glow>
              <a:srgbClr val="FF0000"/>
            </a:glow>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 name="CasellaDiTesto 6">
            <a:extLst>
              <a:ext uri="{FF2B5EF4-FFF2-40B4-BE49-F238E27FC236}">
                <a16:creationId xmlns:a16="http://schemas.microsoft.com/office/drawing/2014/main" id="{5C6BFD50-B705-3A81-603B-1E80D9064FF8}"/>
              </a:ext>
            </a:extLst>
          </p:cNvPr>
          <p:cNvSpPr txBox="1"/>
          <p:nvPr/>
        </p:nvSpPr>
        <p:spPr>
          <a:xfrm>
            <a:off x="3182938" y="2133600"/>
            <a:ext cx="7915275" cy="1200150"/>
          </a:xfrm>
          <a:prstGeom prst="rect">
            <a:avLst/>
          </a:prstGeom>
          <a:solidFill>
            <a:schemeClr val="accent3"/>
          </a:solidFill>
        </p:spPr>
        <p:txBody>
          <a:bodyPr>
            <a:spAutoFit/>
          </a:bodyPr>
          <a:lstStyle/>
          <a:p>
            <a:pPr marL="285750" indent="-285750">
              <a:buFont typeface="Arial" panose="020B0604020202020204" pitchFamily="34" charset="0"/>
              <a:buChar char="•"/>
              <a:defRPr/>
            </a:pPr>
            <a:r>
              <a:rPr lang="en-US" sz="2400" dirty="0"/>
              <a:t>Un </a:t>
            </a:r>
            <a:r>
              <a:rPr lang="en-US" sz="2400" dirty="0" err="1"/>
              <a:t>sensore</a:t>
            </a:r>
            <a:r>
              <a:rPr lang="en-US" sz="2400" dirty="0"/>
              <a:t> </a:t>
            </a:r>
            <a:r>
              <a:rPr lang="en-US" sz="2400" dirty="0" err="1"/>
              <a:t>che</a:t>
            </a:r>
            <a:r>
              <a:rPr lang="en-US" sz="2400" dirty="0"/>
              <a:t> </a:t>
            </a:r>
            <a:r>
              <a:rPr lang="en-US" sz="2400" dirty="0" err="1"/>
              <a:t>rileva</a:t>
            </a:r>
            <a:r>
              <a:rPr lang="en-US" sz="2400" dirty="0"/>
              <a:t> la </a:t>
            </a:r>
            <a:r>
              <a:rPr lang="en-US" sz="2400" dirty="0" err="1"/>
              <a:t>glicemia</a:t>
            </a:r>
            <a:r>
              <a:rPr lang="en-US" sz="2400" dirty="0"/>
              <a:t> in continuo (</a:t>
            </a:r>
            <a:r>
              <a:rPr lang="en-US" sz="2400" dirty="0" err="1"/>
              <a:t>rtCGM</a:t>
            </a:r>
            <a:r>
              <a:rPr lang="en-US" sz="2400" dirty="0"/>
              <a:t>)</a:t>
            </a:r>
          </a:p>
          <a:p>
            <a:pPr marL="285750" indent="-285750">
              <a:buFont typeface="Arial" panose="020B0604020202020204" pitchFamily="34" charset="0"/>
              <a:buChar char="•"/>
              <a:defRPr/>
            </a:pPr>
            <a:r>
              <a:rPr lang="en-US" sz="2400" dirty="0"/>
              <a:t>Un </a:t>
            </a:r>
            <a:r>
              <a:rPr lang="en-US" sz="2400" dirty="0" err="1"/>
              <a:t>microinfusore</a:t>
            </a:r>
            <a:r>
              <a:rPr lang="en-US" sz="2400" dirty="0"/>
              <a:t> </a:t>
            </a:r>
            <a:r>
              <a:rPr lang="en-US" sz="2400" dirty="0" err="1"/>
              <a:t>che</a:t>
            </a:r>
            <a:r>
              <a:rPr lang="en-US" sz="2400" dirty="0"/>
              <a:t> </a:t>
            </a:r>
            <a:r>
              <a:rPr lang="en-US" sz="2400" dirty="0" err="1"/>
              <a:t>eroga</a:t>
            </a:r>
            <a:r>
              <a:rPr lang="en-US" sz="2400" dirty="0"/>
              <a:t> </a:t>
            </a:r>
            <a:r>
              <a:rPr lang="en-US" sz="2400" dirty="0" err="1"/>
              <a:t>insulina</a:t>
            </a:r>
            <a:endParaRPr lang="en-US" sz="2400" dirty="0"/>
          </a:p>
          <a:p>
            <a:pPr marL="285750" indent="-285750">
              <a:buFont typeface="Arial" panose="020B0604020202020204" pitchFamily="34" charset="0"/>
              <a:buChar char="•"/>
              <a:defRPr/>
            </a:pPr>
            <a:r>
              <a:rPr lang="en-US" sz="2400" dirty="0"/>
              <a:t>Un </a:t>
            </a:r>
            <a:r>
              <a:rPr lang="en-US" sz="2400" dirty="0" err="1"/>
              <a:t>algoritmo</a:t>
            </a:r>
            <a:r>
              <a:rPr lang="en-US" sz="2400" dirty="0"/>
              <a:t> </a:t>
            </a:r>
            <a:r>
              <a:rPr lang="en-US" sz="2400" dirty="0" err="1"/>
              <a:t>che</a:t>
            </a:r>
            <a:r>
              <a:rPr lang="en-US" sz="2400" dirty="0"/>
              <a:t> dirige il </a:t>
            </a:r>
            <a:r>
              <a:rPr lang="en-US" sz="2400" dirty="0" err="1"/>
              <a:t>sistema</a:t>
            </a:r>
            <a:endParaRPr lang="en-US" sz="2400" dirty="0"/>
          </a:p>
        </p:txBody>
      </p:sp>
      <p:sp>
        <p:nvSpPr>
          <p:cNvPr id="17412" name="CasellaDiTesto 8">
            <a:extLst>
              <a:ext uri="{FF2B5EF4-FFF2-40B4-BE49-F238E27FC236}">
                <a16:creationId xmlns:a16="http://schemas.microsoft.com/office/drawing/2014/main" id="{FBF1BFDE-4C0B-235A-F6B4-2C64F6D8414A}"/>
              </a:ext>
            </a:extLst>
          </p:cNvPr>
          <p:cNvSpPr txBox="1">
            <a:spLocks noChangeArrowheads="1"/>
          </p:cNvSpPr>
          <p:nvPr/>
        </p:nvSpPr>
        <p:spPr bwMode="auto">
          <a:xfrm>
            <a:off x="8806277" y="5212525"/>
            <a:ext cx="1930400" cy="460375"/>
          </a:xfrm>
          <a:prstGeom prst="rect">
            <a:avLst/>
          </a:prstGeom>
          <a:solidFill>
            <a:srgbClr val="FFFF00"/>
          </a:solidFill>
          <a:ln w="9525">
            <a:solidFill>
              <a:schemeClr val="tx1"/>
            </a:solidFill>
            <a:miter lim="800000"/>
            <a:headEnd/>
            <a:tailEnd/>
          </a:ln>
        </p:spPr>
        <p:txBody>
          <a:bodyPr>
            <a:spAutoFit/>
          </a:bodyPr>
          <a:lstStyle/>
          <a:p>
            <a:r>
              <a:rPr lang="it-IT" altLang="it-IT" sz="2400" b="1"/>
              <a:t>ALGORITMI</a:t>
            </a:r>
          </a:p>
        </p:txBody>
      </p:sp>
      <p:sp>
        <p:nvSpPr>
          <p:cNvPr id="10" name="CasellaDiTesto 9">
            <a:extLst>
              <a:ext uri="{FF2B5EF4-FFF2-40B4-BE49-F238E27FC236}">
                <a16:creationId xmlns:a16="http://schemas.microsoft.com/office/drawing/2014/main" id="{B4447682-8F44-2C05-4414-39D0AAC05511}"/>
              </a:ext>
            </a:extLst>
          </p:cNvPr>
          <p:cNvSpPr txBox="1"/>
          <p:nvPr/>
        </p:nvSpPr>
        <p:spPr>
          <a:xfrm>
            <a:off x="8293100" y="3933825"/>
            <a:ext cx="2805113" cy="1077913"/>
          </a:xfrm>
          <a:prstGeom prst="rect">
            <a:avLst/>
          </a:prstGeom>
          <a:solidFill>
            <a:schemeClr val="accent1">
              <a:lumMod val="20000"/>
              <a:lumOff val="80000"/>
            </a:schemeClr>
          </a:solidFill>
          <a:ln>
            <a:solidFill>
              <a:schemeClr val="accent6"/>
            </a:solidFill>
          </a:ln>
        </p:spPr>
        <p:txBody>
          <a:bodyPr>
            <a:spAutoFit/>
          </a:bodyPr>
          <a:lstStyle/>
          <a:p>
            <a:pPr>
              <a:defRPr/>
            </a:pPr>
            <a:r>
              <a:rPr lang="it-IT" sz="3200" b="1" i="1" dirty="0" err="1">
                <a:solidFill>
                  <a:schemeClr val="accent6">
                    <a:lumMod val="50000"/>
                  </a:schemeClr>
                </a:solidFill>
              </a:rPr>
              <a:t>Closed</a:t>
            </a:r>
            <a:r>
              <a:rPr lang="it-IT" sz="3200" b="1" i="1" dirty="0">
                <a:solidFill>
                  <a:schemeClr val="accent6">
                    <a:lumMod val="50000"/>
                  </a:schemeClr>
                </a:solidFill>
              </a:rPr>
              <a:t>-loop systems</a:t>
            </a:r>
          </a:p>
        </p:txBody>
      </p:sp>
      <p:sp>
        <p:nvSpPr>
          <p:cNvPr id="17414" name="CasellaDiTesto 10">
            <a:extLst>
              <a:ext uri="{FF2B5EF4-FFF2-40B4-BE49-F238E27FC236}">
                <a16:creationId xmlns:a16="http://schemas.microsoft.com/office/drawing/2014/main" id="{C74E58F5-EC85-D430-199B-5D4951351D3D}"/>
              </a:ext>
            </a:extLst>
          </p:cNvPr>
          <p:cNvSpPr txBox="1">
            <a:spLocks noChangeArrowheads="1"/>
          </p:cNvSpPr>
          <p:nvPr/>
        </p:nvSpPr>
        <p:spPr bwMode="auto">
          <a:xfrm>
            <a:off x="8445914" y="58507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1828800" indent="457200" eaLnBrk="0" fontAlgn="base" hangingPunct="0">
              <a:spcBef>
                <a:spcPct val="0"/>
              </a:spcBef>
              <a:spcAft>
                <a:spcPct val="0"/>
              </a:spcAft>
              <a:defRPr>
                <a:solidFill>
                  <a:schemeClr val="tx1"/>
                </a:solidFill>
                <a:latin typeface="Arial" panose="020B0604020202020204" pitchFamily="34" charset="0"/>
              </a:defRPr>
            </a:lvl6pPr>
            <a:lvl7pPr marL="2286000" indent="457200" eaLnBrk="0" fontAlgn="base" hangingPunct="0">
              <a:spcBef>
                <a:spcPct val="0"/>
              </a:spcBef>
              <a:spcAft>
                <a:spcPct val="0"/>
              </a:spcAft>
              <a:defRPr>
                <a:solidFill>
                  <a:schemeClr val="tx1"/>
                </a:solidFill>
                <a:latin typeface="Arial" panose="020B0604020202020204" pitchFamily="34" charset="0"/>
              </a:defRPr>
            </a:lvl7pPr>
            <a:lvl8pPr marL="2743200" indent="457200" eaLnBrk="0" fontAlgn="base" hangingPunct="0">
              <a:spcBef>
                <a:spcPct val="0"/>
              </a:spcBef>
              <a:spcAft>
                <a:spcPct val="0"/>
              </a:spcAft>
              <a:defRPr>
                <a:solidFill>
                  <a:schemeClr val="tx1"/>
                </a:solidFill>
                <a:latin typeface="Arial" panose="020B0604020202020204" pitchFamily="34" charset="0"/>
              </a:defRPr>
            </a:lvl8pPr>
            <a:lvl9pPr marL="3200400" indent="4572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it-IT" altLang="it-IT">
                <a:ea typeface="Microsoft YaHei" panose="020B0503020204020204" pitchFamily="34" charset="-122"/>
              </a:rPr>
              <a:t>Integrati nel microinfusore</a:t>
            </a:r>
          </a:p>
          <a:p>
            <a:pPr>
              <a:buFont typeface="Arial" panose="020B0604020202020204" pitchFamily="34" charset="0"/>
              <a:buChar char="•"/>
            </a:pPr>
            <a:r>
              <a:rPr lang="it-IT" altLang="it-IT">
                <a:ea typeface="Microsoft YaHei" panose="020B0503020204020204" pitchFamily="34" charset="-122"/>
              </a:rPr>
              <a:t>Esterni (es. cellulare)</a:t>
            </a:r>
          </a:p>
        </p:txBody>
      </p:sp>
      <p:pic>
        <p:nvPicPr>
          <p:cNvPr id="17415" name="Immagine 14">
            <a:extLst>
              <a:ext uri="{FF2B5EF4-FFF2-40B4-BE49-F238E27FC236}">
                <a16:creationId xmlns:a16="http://schemas.microsoft.com/office/drawing/2014/main" id="{5F60B216-7884-890B-7653-19F36D4C3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76" t="31799" r="24013" b="23399"/>
          <a:stretch>
            <a:fillRect/>
          </a:stretch>
        </p:blipFill>
        <p:spPr bwMode="auto">
          <a:xfrm>
            <a:off x="3648075" y="3433763"/>
            <a:ext cx="43926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roce 7">
            <a:extLst>
              <a:ext uri="{FF2B5EF4-FFF2-40B4-BE49-F238E27FC236}">
                <a16:creationId xmlns:a16="http://schemas.microsoft.com/office/drawing/2014/main" id="{097890D3-6827-520E-1EBC-69175FF9AF7D}"/>
              </a:ext>
            </a:extLst>
          </p:cNvPr>
          <p:cNvSpPr/>
          <p:nvPr/>
        </p:nvSpPr>
        <p:spPr>
          <a:xfrm>
            <a:off x="6725533" y="3894056"/>
            <a:ext cx="504056" cy="594168"/>
          </a:xfrm>
          <a:prstGeom prst="mathPlus">
            <a:avLst/>
          </a:prstGeom>
          <a:solidFill>
            <a:srgbClr val="FF0000"/>
          </a:solidFill>
          <a:ln w="38100">
            <a:solidFill>
              <a:srgbClr val="FF0000"/>
            </a:solidFill>
          </a:ln>
          <a:effectLst>
            <a:glow>
              <a:srgbClr val="FF0000"/>
            </a:glow>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3" name="Titolo 2">
            <a:extLst>
              <a:ext uri="{FF2B5EF4-FFF2-40B4-BE49-F238E27FC236}">
                <a16:creationId xmlns:a16="http://schemas.microsoft.com/office/drawing/2014/main" id="{9E2FC2F4-A233-0453-B5F2-D97DA451BBB6}"/>
              </a:ext>
            </a:extLst>
          </p:cNvPr>
          <p:cNvSpPr>
            <a:spLocks noGrp="1"/>
          </p:cNvSpPr>
          <p:nvPr>
            <p:ph type="title"/>
          </p:nvPr>
        </p:nvSpPr>
        <p:spPr/>
        <p:txBody>
          <a:bodyPr/>
          <a:lstStyle/>
          <a:p>
            <a:pPr>
              <a:defRPr/>
            </a:pPr>
            <a:r>
              <a:rPr lang="it-IT" sz="4000" b="1" dirty="0">
                <a:effectLst>
                  <a:outerShdw blurRad="38100" dist="38100" dir="2700000" algn="tl">
                    <a:srgbClr val="DDDDDD"/>
                  </a:outerShdw>
                </a:effectLst>
              </a:rPr>
              <a:t>SISTEMI IBRIDI AVANZATI (AHCL)</a:t>
            </a:r>
            <a:endParaRPr lang="it-IT" sz="4000" b="1" dirty="0"/>
          </a:p>
        </p:txBody>
      </p:sp>
      <p:pic>
        <p:nvPicPr>
          <p:cNvPr id="17418" name="Immagine 17">
            <a:extLst>
              <a:ext uri="{FF2B5EF4-FFF2-40B4-BE49-F238E27FC236}">
                <a16:creationId xmlns:a16="http://schemas.microsoft.com/office/drawing/2014/main" id="{1111A969-2A64-8045-1E5D-2E0C772AF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1629671"/>
            <a:ext cx="2543175"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9" name="CasellaDiTesto 1">
            <a:extLst>
              <a:ext uri="{FF2B5EF4-FFF2-40B4-BE49-F238E27FC236}">
                <a16:creationId xmlns:a16="http://schemas.microsoft.com/office/drawing/2014/main" id="{8C70A122-2D5D-BE95-FFCB-CAD6F213E63C}"/>
              </a:ext>
            </a:extLst>
          </p:cNvPr>
          <p:cNvSpPr txBox="1">
            <a:spLocks noChangeArrowheads="1"/>
          </p:cNvSpPr>
          <p:nvPr/>
        </p:nvSpPr>
        <p:spPr bwMode="auto">
          <a:xfrm>
            <a:off x="3071813" y="1598613"/>
            <a:ext cx="4846637" cy="3698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b="1"/>
              <a:t>«PANCREAS ARTIFICIALE IBRIDO»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3F507983-BEF9-FB01-B502-5B55820DCD61}"/>
              </a:ext>
            </a:extLst>
          </p:cNvPr>
          <p:cNvSpPr>
            <a:spLocks noGrp="1"/>
          </p:cNvSpPr>
          <p:nvPr>
            <p:ph type="title"/>
          </p:nvPr>
        </p:nvSpPr>
        <p:spPr/>
        <p:txBody>
          <a:bodyPr/>
          <a:lstStyle/>
          <a:p>
            <a:r>
              <a:rPr lang="it-IT" altLang="it-IT" sz="4000" dirty="0"/>
              <a:t>COS’E’ UN ALGORITMO</a:t>
            </a:r>
          </a:p>
        </p:txBody>
      </p:sp>
      <p:sp>
        <p:nvSpPr>
          <p:cNvPr id="19459" name="Sottotitolo 2">
            <a:extLst>
              <a:ext uri="{FF2B5EF4-FFF2-40B4-BE49-F238E27FC236}">
                <a16:creationId xmlns:a16="http://schemas.microsoft.com/office/drawing/2014/main" id="{E4BECEA6-1F6A-2D12-08F9-9A97DCD81826}"/>
              </a:ext>
            </a:extLst>
          </p:cNvPr>
          <p:cNvSpPr>
            <a:spLocks noGrp="1"/>
          </p:cNvSpPr>
          <p:nvPr>
            <p:ph idx="1"/>
          </p:nvPr>
        </p:nvSpPr>
        <p:spPr/>
        <p:txBody>
          <a:bodyPr/>
          <a:lstStyle/>
          <a:p>
            <a:r>
              <a:rPr lang="it-IT" altLang="it-IT" dirty="0"/>
              <a:t>Strategia che serve per risolvere un problema, costituito da una sequenza finita di operazioni (dette anche istruzioni) che consente di risolvere un quesito specifico, un problema.</a:t>
            </a:r>
          </a:p>
        </p:txBody>
      </p:sp>
      <p:sp>
        <p:nvSpPr>
          <p:cNvPr id="4" name="Titolo 1">
            <a:extLst>
              <a:ext uri="{FF2B5EF4-FFF2-40B4-BE49-F238E27FC236}">
                <a16:creationId xmlns:a16="http://schemas.microsoft.com/office/drawing/2014/main" id="{45F6DF1B-9A25-71AD-D28C-6F9355FCFC84}"/>
              </a:ext>
            </a:extLst>
          </p:cNvPr>
          <p:cNvSpPr txBox="1">
            <a:spLocks/>
          </p:cNvSpPr>
          <p:nvPr/>
        </p:nvSpPr>
        <p:spPr>
          <a:xfrm>
            <a:off x="1524000" y="3429000"/>
            <a:ext cx="9144000" cy="636588"/>
          </a:xfrm>
          <a:prstGeom prst="rect">
            <a:avLst/>
          </a:prstGeo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it-IT" sz="4000" b="1" dirty="0">
                <a:solidFill>
                  <a:srgbClr val="002060"/>
                </a:solidFill>
              </a:rPr>
              <a:t>L’ALGORITMO NEI MICROINFUSORI</a:t>
            </a:r>
          </a:p>
        </p:txBody>
      </p:sp>
      <p:sp>
        <p:nvSpPr>
          <p:cNvPr id="19461" name="Sottotitolo 2">
            <a:extLst>
              <a:ext uri="{FF2B5EF4-FFF2-40B4-BE49-F238E27FC236}">
                <a16:creationId xmlns:a16="http://schemas.microsoft.com/office/drawing/2014/main" id="{6A374F6C-10B2-4DBD-55B1-590BA021BDA2}"/>
              </a:ext>
            </a:extLst>
          </p:cNvPr>
          <p:cNvSpPr txBox="1">
            <a:spLocks noChangeArrowheads="1"/>
          </p:cNvSpPr>
          <p:nvPr/>
        </p:nvSpPr>
        <p:spPr bwMode="auto">
          <a:xfrm>
            <a:off x="1524000" y="4270375"/>
            <a:ext cx="914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1pPr>
            <a:lvl2pPr marL="457200" indent="-160338">
              <a:spcBef>
                <a:spcPct val="20000"/>
              </a:spcBef>
              <a:buFont typeface="Arial" panose="020B0604020202020204" pitchFamily="34" charset="0"/>
              <a:buChar char="–"/>
              <a:defRPr b="1">
                <a:solidFill>
                  <a:schemeClr val="tx1"/>
                </a:solidFill>
                <a:latin typeface="Calibri" panose="020F0502020204030204" pitchFamily="34" charset="0"/>
                <a:cs typeface="Calibri" panose="020F0502020204030204" pitchFamily="34" charset="0"/>
              </a:defRPr>
            </a:lvl2pPr>
            <a:lvl3pPr marL="914400" indent="-128588">
              <a:spcBef>
                <a:spcPct val="20000"/>
              </a:spcBef>
              <a:buFont typeface="Arial" panose="020B0604020202020204" pitchFamily="34" charset="0"/>
              <a:buChar char="•"/>
              <a:defRPr sz="2400" b="1">
                <a:solidFill>
                  <a:schemeClr val="tx1"/>
                </a:solidFill>
                <a:latin typeface="Calibri" panose="020F0502020204030204" pitchFamily="34" charset="0"/>
                <a:cs typeface="Calibri" panose="020F0502020204030204" pitchFamily="34" charset="0"/>
              </a:defRPr>
            </a:lvl3pPr>
            <a:lvl4pPr marL="1371600" indent="-128588">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4pPr>
            <a:lvl5pPr marL="1828800" indent="-128588">
              <a:spcBef>
                <a:spcPct val="20000"/>
              </a:spcBef>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5pPr>
            <a:lvl6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6pPr>
            <a:lvl7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7pPr>
            <a:lvl8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8pPr>
            <a:lvl9pPr indent="-128588" eaLnBrk="0" fontAlgn="base" hangingPunct="0">
              <a:spcBef>
                <a:spcPct val="20000"/>
              </a:spcBef>
              <a:spcAft>
                <a:spcPct val="0"/>
              </a:spcAft>
              <a:buFont typeface="Arial" panose="020B0604020202020204" pitchFamily="34" charset="0"/>
              <a:buChar char="»"/>
              <a:defRPr sz="1400" b="1">
                <a:solidFill>
                  <a:schemeClr val="tx1"/>
                </a:solidFill>
                <a:latin typeface="Calibri" panose="020F0502020204030204" pitchFamily="34" charset="0"/>
                <a:cs typeface="Calibri" panose="020F0502020204030204" pitchFamily="34" charset="0"/>
              </a:defRPr>
            </a:lvl9pPr>
          </a:lstStyle>
          <a:p>
            <a:pPr algn="ctr" eaLnBrk="1" hangingPunct="1">
              <a:lnSpc>
                <a:spcPct val="90000"/>
              </a:lnSpc>
              <a:spcBef>
                <a:spcPts val="1000"/>
              </a:spcBef>
              <a:buFont typeface="Arial" panose="020B0604020202020204" pitchFamily="34" charset="0"/>
              <a:buNone/>
            </a:pPr>
            <a:r>
              <a:rPr lang="it-IT" altLang="it-IT" b="0"/>
              <a:t>Insieme di «istruzioni» finalizzate alla somministrazione «automatica» di insulina sulla base della concentrazione di glucosio rilevata da un sensore, per mantenere costante il livello stabilito di glucosio (target), minimizzando le oscillazioni glicemiche estreme.</a:t>
            </a:r>
          </a:p>
        </p:txBody>
      </p:sp>
      <p:sp>
        <p:nvSpPr>
          <p:cNvPr id="2" name="Rettangolo 1">
            <a:extLst>
              <a:ext uri="{FF2B5EF4-FFF2-40B4-BE49-F238E27FC236}">
                <a16:creationId xmlns:a16="http://schemas.microsoft.com/office/drawing/2014/main" id="{332443C5-36AA-D292-D3A9-4F3B861719FB}"/>
              </a:ext>
            </a:extLst>
          </p:cNvPr>
          <p:cNvSpPr/>
          <p:nvPr/>
        </p:nvSpPr>
        <p:spPr>
          <a:xfrm>
            <a:off x="1272210" y="3190462"/>
            <a:ext cx="9740348" cy="2564296"/>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00;p8">
            <a:extLst>
              <a:ext uri="{FF2B5EF4-FFF2-40B4-BE49-F238E27FC236}">
                <a16:creationId xmlns:a16="http://schemas.microsoft.com/office/drawing/2014/main" id="{5B6948C1-1650-A686-8D4B-BE68516709E5}"/>
              </a:ext>
            </a:extLst>
          </p:cNvPr>
          <p:cNvSpPr txBox="1">
            <a:spLocks/>
          </p:cNvSpPr>
          <p:nvPr/>
        </p:nvSpPr>
        <p:spPr>
          <a:xfrm>
            <a:off x="1011238" y="1209814"/>
            <a:ext cx="10269537" cy="5201371"/>
          </a:xfrm>
          <a:prstGeom prst="rect">
            <a:avLst/>
          </a:prstGeom>
          <a:noFill/>
          <a:ln>
            <a:noFill/>
          </a:ln>
        </p:spPr>
        <p:txBody>
          <a:bodyPr spcFirstLastPara="1" lIns="91425" tIns="45700" rIns="91425" bIns="45700"/>
          <a:lstStyle>
            <a:lvl1pPr marL="0" indent="0" algn="l" rtl="0" eaLnBrk="0" fontAlgn="base" hangingPunct="0">
              <a:lnSpc>
                <a:spcPct val="90000"/>
              </a:lnSpc>
              <a:spcBef>
                <a:spcPts val="1000"/>
              </a:spcBef>
              <a:spcAft>
                <a:spcPct val="0"/>
              </a:spcAft>
              <a:buFont typeface="Arial" panose="020B0604020202020204" pitchFamily="34" charset="0"/>
              <a:buNone/>
              <a:defRPr sz="1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0"/>
              </a:spcBef>
              <a:spcAft>
                <a:spcPts val="0"/>
              </a:spcAft>
              <a:buClr>
                <a:prstClr val="black"/>
              </a:buClr>
              <a:buSzPts val="3200"/>
              <a:buFont typeface="Wingdings" panose="05000000000000000000" pitchFamily="2" charset="2"/>
              <a:buChar char="ü"/>
              <a:defRPr/>
            </a:pPr>
            <a:r>
              <a:rPr lang="it-IT" sz="2400" dirty="0">
                <a:solidFill>
                  <a:prstClr val="black"/>
                </a:solidFill>
              </a:rPr>
              <a:t>Gli algoritmi sono  il </a:t>
            </a:r>
            <a:r>
              <a:rPr lang="it-IT" sz="2400" b="1" dirty="0">
                <a:solidFill>
                  <a:schemeClr val="tx2"/>
                </a:solidFill>
              </a:rPr>
              <a:t>centro di controllo dei sistemi AHCL </a:t>
            </a:r>
            <a:r>
              <a:rPr lang="it-IT" sz="2400" dirty="0">
                <a:solidFill>
                  <a:prstClr val="black"/>
                </a:solidFill>
              </a:rPr>
              <a:t>– Advanced </a:t>
            </a:r>
            <a:r>
              <a:rPr lang="it-IT" sz="2400" dirty="0" err="1">
                <a:solidFill>
                  <a:prstClr val="black"/>
                </a:solidFill>
              </a:rPr>
              <a:t>Hybrid</a:t>
            </a:r>
            <a:r>
              <a:rPr lang="it-IT" sz="2400" dirty="0">
                <a:solidFill>
                  <a:prstClr val="black"/>
                </a:solidFill>
              </a:rPr>
              <a:t> </a:t>
            </a:r>
            <a:r>
              <a:rPr lang="it-IT" sz="2400" dirty="0" err="1">
                <a:solidFill>
                  <a:prstClr val="black"/>
                </a:solidFill>
              </a:rPr>
              <a:t>Closed</a:t>
            </a:r>
            <a:r>
              <a:rPr lang="it-IT" sz="2400" dirty="0">
                <a:solidFill>
                  <a:prstClr val="black"/>
                </a:solidFill>
              </a:rPr>
              <a:t> Loop</a:t>
            </a:r>
          </a:p>
          <a:p>
            <a:pPr algn="just">
              <a:spcBef>
                <a:spcPts val="0"/>
              </a:spcBef>
              <a:spcAft>
                <a:spcPts val="0"/>
              </a:spcAft>
              <a:buClr>
                <a:prstClr val="black"/>
              </a:buClr>
              <a:buSzPts val="3200"/>
              <a:defRPr/>
            </a:pPr>
            <a:endParaRPr lang="it-IT" sz="2400" dirty="0">
              <a:solidFill>
                <a:prstClr val="black"/>
              </a:solidFill>
            </a:endParaRPr>
          </a:p>
          <a:p>
            <a:pPr marL="285750" indent="-285750" algn="just">
              <a:spcAft>
                <a:spcPts val="0"/>
              </a:spcAft>
              <a:buClr>
                <a:prstClr val="black"/>
              </a:buClr>
              <a:buSzPts val="3200"/>
              <a:buFont typeface="Wingdings" panose="05000000000000000000" pitchFamily="2" charset="2"/>
              <a:buChar char="ü"/>
              <a:defRPr/>
            </a:pPr>
            <a:r>
              <a:rPr lang="it-IT" sz="2400" dirty="0">
                <a:solidFill>
                  <a:prstClr val="black"/>
                </a:solidFill>
              </a:rPr>
              <a:t>Ne </a:t>
            </a:r>
            <a:r>
              <a:rPr lang="it-IT" sz="2400" b="1" dirty="0">
                <a:solidFill>
                  <a:schemeClr val="tx2"/>
                </a:solidFill>
              </a:rPr>
              <a:t>esistono di diversi tipi </a:t>
            </a:r>
            <a:r>
              <a:rPr lang="it-IT" sz="2400" dirty="0">
                <a:solidFill>
                  <a:prstClr val="black"/>
                </a:solidFill>
              </a:rPr>
              <a:t>ed è importante conoscerli poiché hanno dei criteri di funzionamento differenti</a:t>
            </a:r>
          </a:p>
          <a:p>
            <a:pPr marL="285750" indent="-285750" algn="just">
              <a:spcAft>
                <a:spcPts val="0"/>
              </a:spcAft>
              <a:buClr>
                <a:prstClr val="black"/>
              </a:buClr>
              <a:buSzPts val="3200"/>
              <a:buFont typeface="Wingdings" panose="05000000000000000000" pitchFamily="2" charset="2"/>
              <a:buChar char="ü"/>
              <a:defRPr/>
            </a:pPr>
            <a:r>
              <a:rPr lang="it-IT" sz="2400" dirty="0">
                <a:solidFill>
                  <a:prstClr val="black"/>
                </a:solidFill>
              </a:rPr>
              <a:t>I più utilizzati sono:</a:t>
            </a:r>
          </a:p>
          <a:p>
            <a:pPr algn="just">
              <a:spcAft>
                <a:spcPts val="0"/>
              </a:spcAft>
              <a:buClr>
                <a:prstClr val="black"/>
              </a:buClr>
              <a:buSzPts val="3200"/>
              <a:defRPr/>
            </a:pPr>
            <a:r>
              <a:rPr lang="it-IT" sz="2400" dirty="0">
                <a:solidFill>
                  <a:prstClr val="black"/>
                </a:solidFill>
              </a:rPr>
              <a:t>	</a:t>
            </a:r>
            <a:r>
              <a:rPr lang="it-IT" sz="2400" b="1" dirty="0">
                <a:solidFill>
                  <a:prstClr val="black"/>
                </a:solidFill>
              </a:rPr>
              <a:t>- MPC </a:t>
            </a:r>
            <a:r>
              <a:rPr lang="it-IT" sz="2400" b="1" i="1" dirty="0"/>
              <a:t>Il modello predittivo di controllo </a:t>
            </a:r>
          </a:p>
          <a:p>
            <a:pPr algn="just">
              <a:spcAft>
                <a:spcPts val="0"/>
              </a:spcAft>
              <a:buClr>
                <a:prstClr val="black"/>
              </a:buClr>
              <a:buSzPts val="3200"/>
              <a:defRPr/>
            </a:pPr>
            <a:r>
              <a:rPr lang="it-IT" sz="2400" b="1" i="1" dirty="0">
                <a:solidFill>
                  <a:srgbClr val="0070C0"/>
                </a:solidFill>
              </a:rPr>
              <a:t>(PREVEDE)</a:t>
            </a:r>
          </a:p>
          <a:p>
            <a:pPr algn="just">
              <a:spcAft>
                <a:spcPts val="0"/>
              </a:spcAft>
              <a:buClr>
                <a:prstClr val="black"/>
              </a:buClr>
              <a:buSzPts val="3200"/>
              <a:defRPr/>
            </a:pPr>
            <a:r>
              <a:rPr lang="it-IT" sz="2400" b="1" dirty="0">
                <a:solidFill>
                  <a:prstClr val="black"/>
                </a:solidFill>
              </a:rPr>
              <a:t>	- PID </a:t>
            </a:r>
            <a:r>
              <a:rPr lang="it-IT" sz="2400" b="1" dirty="0"/>
              <a:t>  </a:t>
            </a:r>
            <a:r>
              <a:rPr lang="it-IT" sz="2400" b="1" i="1" dirty="0"/>
              <a:t>Proporzionale Integrale-Derivativo </a:t>
            </a:r>
          </a:p>
          <a:p>
            <a:pPr algn="just">
              <a:spcAft>
                <a:spcPts val="0"/>
              </a:spcAft>
              <a:buClr>
                <a:prstClr val="black"/>
              </a:buClr>
              <a:buSzPts val="3200"/>
              <a:defRPr/>
            </a:pPr>
            <a:r>
              <a:rPr lang="it-IT" sz="2400" b="1" i="1" dirty="0">
                <a:solidFill>
                  <a:srgbClr val="0070C0"/>
                </a:solidFill>
              </a:rPr>
              <a:t>(REAGISCE) </a:t>
            </a:r>
            <a:r>
              <a:rPr lang="it-IT" sz="2400" b="1" dirty="0"/>
              <a:t> </a:t>
            </a:r>
            <a:endParaRPr lang="it-IT" sz="2400" b="1" dirty="0">
              <a:solidFill>
                <a:prstClr val="black"/>
              </a:solidFill>
            </a:endParaRPr>
          </a:p>
          <a:p>
            <a:pPr algn="just">
              <a:spcAft>
                <a:spcPts val="0"/>
              </a:spcAft>
              <a:buClr>
                <a:prstClr val="black"/>
              </a:buClr>
              <a:buSzPts val="3200"/>
              <a:defRPr/>
            </a:pPr>
            <a:r>
              <a:rPr lang="it-IT" sz="2400" b="1" dirty="0">
                <a:solidFill>
                  <a:prstClr val="black"/>
                </a:solidFill>
              </a:rPr>
              <a:t>	- (Fuzzy </a:t>
            </a:r>
            <a:r>
              <a:rPr lang="it-IT" sz="2400" b="1" dirty="0" err="1">
                <a:solidFill>
                  <a:prstClr val="black"/>
                </a:solidFill>
              </a:rPr>
              <a:t>Logic</a:t>
            </a:r>
            <a:r>
              <a:rPr lang="it-IT" sz="2400" b="1" dirty="0">
                <a:solidFill>
                  <a:prstClr val="black"/>
                </a:solidFill>
              </a:rPr>
              <a:t>) </a:t>
            </a:r>
          </a:p>
          <a:p>
            <a:pPr algn="just">
              <a:spcAft>
                <a:spcPts val="0"/>
              </a:spcAft>
              <a:buClr>
                <a:prstClr val="black"/>
              </a:buClr>
              <a:buSzPts val="3200"/>
              <a:defRPr/>
            </a:pPr>
            <a:r>
              <a:rPr lang="it-IT" sz="2400" b="1" dirty="0">
                <a:solidFill>
                  <a:srgbClr val="0070C0"/>
                </a:solidFill>
              </a:rPr>
              <a:t>(RAGIONA)</a:t>
            </a:r>
          </a:p>
          <a:p>
            <a:pPr algn="just">
              <a:spcBef>
                <a:spcPts val="0"/>
              </a:spcBef>
              <a:spcAft>
                <a:spcPts val="0"/>
              </a:spcAft>
              <a:buClr>
                <a:prstClr val="black"/>
              </a:buClr>
              <a:buSzPts val="3200"/>
              <a:defRPr/>
            </a:pPr>
            <a:endParaRPr lang="it-IT" sz="2000" dirty="0">
              <a:solidFill>
                <a:prstClr val="black"/>
              </a:solidFill>
            </a:endParaRPr>
          </a:p>
        </p:txBody>
      </p:sp>
      <p:pic>
        <p:nvPicPr>
          <p:cNvPr id="20483" name="Picture 2" descr="vista delle sinapsi. connessioni cerebrali. neuroni e sinapsi. comunicazione e stimolo cerebrale - cervello foto e immagini stock">
            <a:extLst>
              <a:ext uri="{FF2B5EF4-FFF2-40B4-BE49-F238E27FC236}">
                <a16:creationId xmlns:a16="http://schemas.microsoft.com/office/drawing/2014/main" id="{929D1F05-D9AE-D7D5-D12F-AE111608E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988" y="4210050"/>
            <a:ext cx="2505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magine 2">
            <a:extLst>
              <a:ext uri="{FF2B5EF4-FFF2-40B4-BE49-F238E27FC236}">
                <a16:creationId xmlns:a16="http://schemas.microsoft.com/office/drawing/2014/main" id="{8D20B382-A7EC-AB21-CEC8-557FA5B41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18" t="39394" r="48560" b="17972"/>
          <a:stretch>
            <a:fillRect/>
          </a:stretch>
        </p:blipFill>
        <p:spPr bwMode="auto">
          <a:xfrm>
            <a:off x="7319963" y="4146550"/>
            <a:ext cx="19177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itolo 1">
            <a:extLst>
              <a:ext uri="{FF2B5EF4-FFF2-40B4-BE49-F238E27FC236}">
                <a16:creationId xmlns:a16="http://schemas.microsoft.com/office/drawing/2014/main" id="{C841654D-E090-965A-0FF1-E126083E11F6}"/>
              </a:ext>
            </a:extLst>
          </p:cNvPr>
          <p:cNvSpPr>
            <a:spLocks noGrp="1"/>
          </p:cNvSpPr>
          <p:nvPr>
            <p:ph type="title"/>
          </p:nvPr>
        </p:nvSpPr>
        <p:spPr>
          <a:xfrm>
            <a:off x="360214" y="-445368"/>
            <a:ext cx="10515600" cy="1325563"/>
          </a:xfrm>
        </p:spPr>
        <p:txBody>
          <a:bodyPr lIns="91440" tIns="45720" rIns="91440" bIns="45720" anchor="b">
            <a:normAutofit fontScale="90000"/>
          </a:bodyPr>
          <a:lstStyle/>
          <a:p>
            <a:pPr eaLnBrk="1" hangingPunct="1">
              <a:lnSpc>
                <a:spcPct val="90000"/>
              </a:lnSpc>
            </a:pPr>
            <a:r>
              <a:rPr lang="it-IT" altLang="it-IT" sz="4800" dirty="0"/>
              <a:t>ALGORITMI: perché è importante conoscerli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DA438BCE-EAB4-B8D5-3F0F-93B180947EA6}"/>
              </a:ext>
            </a:extLst>
          </p:cNvPr>
          <p:cNvSpPr>
            <a:spLocks noGrp="1"/>
          </p:cNvSpPr>
          <p:nvPr>
            <p:ph type="title"/>
          </p:nvPr>
        </p:nvSpPr>
        <p:spPr/>
        <p:txBody>
          <a:bodyPr/>
          <a:lstStyle/>
          <a:p>
            <a:r>
              <a:rPr lang="it-IT" altLang="it-IT"/>
              <a:t>Disclaimer</a:t>
            </a:r>
          </a:p>
        </p:txBody>
      </p:sp>
      <p:sp>
        <p:nvSpPr>
          <p:cNvPr id="24579" name="Segnaposto contenuto 2">
            <a:extLst>
              <a:ext uri="{FF2B5EF4-FFF2-40B4-BE49-F238E27FC236}">
                <a16:creationId xmlns:a16="http://schemas.microsoft.com/office/drawing/2014/main" id="{1E5B2B15-710A-7282-BE19-78F14B282F88}"/>
              </a:ext>
            </a:extLst>
          </p:cNvPr>
          <p:cNvSpPr>
            <a:spLocks noGrp="1"/>
          </p:cNvSpPr>
          <p:nvPr>
            <p:ph idx="1"/>
          </p:nvPr>
        </p:nvSpPr>
        <p:spPr>
          <a:xfrm>
            <a:off x="334963" y="2420938"/>
            <a:ext cx="11522075" cy="3529012"/>
          </a:xfrm>
        </p:spPr>
        <p:txBody>
          <a:bodyPr/>
          <a:lstStyle/>
          <a:p>
            <a:pPr marL="0" indent="0">
              <a:buFont typeface="Arial" panose="020B0604020202020204" pitchFamily="34" charset="0"/>
              <a:buNone/>
            </a:pPr>
            <a:r>
              <a:rPr lang="it-IT" altLang="it-IT" sz="3200"/>
              <a:t>Nelle slides successive è riportata la comparazione di vari strumenti presenti sul mercato.</a:t>
            </a:r>
          </a:p>
          <a:p>
            <a:pPr marL="0" indent="0">
              <a:buFont typeface="Arial" panose="020B0604020202020204" pitchFamily="34" charset="0"/>
              <a:buNone/>
            </a:pPr>
            <a:r>
              <a:rPr lang="it-IT" altLang="it-IT" sz="3200"/>
              <a:t>Questa trattazione è obiettiva e imparziale ed è realizzata per scopi didattici.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a:extLst>
              <a:ext uri="{FF2B5EF4-FFF2-40B4-BE49-F238E27FC236}">
                <a16:creationId xmlns:a16="http://schemas.microsoft.com/office/drawing/2014/main" id="{DACD60FB-A015-44C2-96AC-7F70791D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17" y="1731994"/>
            <a:ext cx="95535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CasellaDiTesto 2">
            <a:extLst>
              <a:ext uri="{FF2B5EF4-FFF2-40B4-BE49-F238E27FC236}">
                <a16:creationId xmlns:a16="http://schemas.microsoft.com/office/drawing/2014/main" id="{8BD63733-8CC0-41E7-A7AE-F9D0EA70CBD1}"/>
              </a:ext>
            </a:extLst>
          </p:cNvPr>
          <p:cNvSpPr txBox="1">
            <a:spLocks noChangeArrowheads="1"/>
          </p:cNvSpPr>
          <p:nvPr/>
        </p:nvSpPr>
        <p:spPr bwMode="auto">
          <a:xfrm>
            <a:off x="982663" y="6501018"/>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Naukc , J Mol Metab, 2021</a:t>
            </a:r>
          </a:p>
        </p:txBody>
      </p:sp>
      <p:cxnSp>
        <p:nvCxnSpPr>
          <p:cNvPr id="3" name="Connettore 1 2">
            <a:extLst>
              <a:ext uri="{FF2B5EF4-FFF2-40B4-BE49-F238E27FC236}">
                <a16:creationId xmlns:a16="http://schemas.microsoft.com/office/drawing/2014/main" id="{83D00EB6-054E-C847-93D3-42B974F1836E}"/>
              </a:ext>
            </a:extLst>
          </p:cNvPr>
          <p:cNvCxnSpPr/>
          <p:nvPr/>
        </p:nvCxnSpPr>
        <p:spPr>
          <a:xfrm>
            <a:off x="545946" y="2121031"/>
            <a:ext cx="1663262" cy="4099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1195210D-52FB-D641-A089-EE150EDCB225}"/>
              </a:ext>
            </a:extLst>
          </p:cNvPr>
          <p:cNvCxnSpPr>
            <a:cxnSpLocks/>
          </p:cNvCxnSpPr>
          <p:nvPr/>
        </p:nvCxnSpPr>
        <p:spPr>
          <a:xfrm flipV="1">
            <a:off x="563781" y="2166849"/>
            <a:ext cx="1627591" cy="364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98E2FD1D-F44C-BB4A-9EFE-C80F199A042B}"/>
              </a:ext>
            </a:extLst>
          </p:cNvPr>
          <p:cNvCxnSpPr>
            <a:cxnSpLocks/>
          </p:cNvCxnSpPr>
          <p:nvPr/>
        </p:nvCxnSpPr>
        <p:spPr>
          <a:xfrm flipV="1">
            <a:off x="528110" y="4482574"/>
            <a:ext cx="1627591" cy="364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8ACF3AB4-57E1-1B43-A425-84F6DC573D0A}"/>
              </a:ext>
            </a:extLst>
          </p:cNvPr>
          <p:cNvCxnSpPr/>
          <p:nvPr/>
        </p:nvCxnSpPr>
        <p:spPr>
          <a:xfrm>
            <a:off x="528110" y="4422359"/>
            <a:ext cx="1663262" cy="4099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ight Brace 3">
            <a:extLst>
              <a:ext uri="{FF2B5EF4-FFF2-40B4-BE49-F238E27FC236}">
                <a16:creationId xmlns:a16="http://schemas.microsoft.com/office/drawing/2014/main" id="{4552C58F-D0F9-851F-F168-6F8CF11BC406}"/>
              </a:ext>
            </a:extLst>
          </p:cNvPr>
          <p:cNvSpPr/>
          <p:nvPr/>
        </p:nvSpPr>
        <p:spPr>
          <a:xfrm>
            <a:off x="9468546" y="2771907"/>
            <a:ext cx="180975" cy="609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Right Brace 8">
            <a:extLst>
              <a:ext uri="{FF2B5EF4-FFF2-40B4-BE49-F238E27FC236}">
                <a16:creationId xmlns:a16="http://schemas.microsoft.com/office/drawing/2014/main" id="{66B60120-24EB-D9DE-7F6C-381F663ADB5C}"/>
              </a:ext>
            </a:extLst>
          </p:cNvPr>
          <p:cNvSpPr/>
          <p:nvPr/>
        </p:nvSpPr>
        <p:spPr>
          <a:xfrm>
            <a:off x="9486952" y="3655112"/>
            <a:ext cx="162569" cy="16668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TextBox 9">
            <a:extLst>
              <a:ext uri="{FF2B5EF4-FFF2-40B4-BE49-F238E27FC236}">
                <a16:creationId xmlns:a16="http://schemas.microsoft.com/office/drawing/2014/main" id="{1C34B3F6-B442-7FF8-570E-8CBAB04EE477}"/>
              </a:ext>
            </a:extLst>
          </p:cNvPr>
          <p:cNvSpPr txBox="1"/>
          <p:nvPr/>
        </p:nvSpPr>
        <p:spPr>
          <a:xfrm>
            <a:off x="9898084" y="2206140"/>
            <a:ext cx="930063" cy="276999"/>
          </a:xfrm>
          <a:prstGeom prst="rect">
            <a:avLst/>
          </a:prstGeom>
          <a:noFill/>
        </p:spPr>
        <p:txBody>
          <a:bodyPr wrap="none" rtlCol="0">
            <a:spAutoFit/>
          </a:bodyPr>
          <a:lstStyle/>
          <a:p>
            <a:r>
              <a:rPr lang="en-US" sz="1200" dirty="0"/>
              <a:t>BIS IN DIE</a:t>
            </a:r>
            <a:endParaRPr lang="it-IT" sz="1200" dirty="0"/>
          </a:p>
        </p:txBody>
      </p:sp>
      <p:sp>
        <p:nvSpPr>
          <p:cNvPr id="6" name="TextBox 10">
            <a:extLst>
              <a:ext uri="{FF2B5EF4-FFF2-40B4-BE49-F238E27FC236}">
                <a16:creationId xmlns:a16="http://schemas.microsoft.com/office/drawing/2014/main" id="{8883E5F3-E9EB-3A36-C650-1EBD646D205E}"/>
              </a:ext>
            </a:extLst>
          </p:cNvPr>
          <p:cNvSpPr txBox="1"/>
          <p:nvPr/>
        </p:nvSpPr>
        <p:spPr>
          <a:xfrm>
            <a:off x="9767175" y="2937222"/>
            <a:ext cx="1236236" cy="276999"/>
          </a:xfrm>
          <a:prstGeom prst="rect">
            <a:avLst/>
          </a:prstGeom>
          <a:noFill/>
        </p:spPr>
        <p:txBody>
          <a:bodyPr wrap="none" rtlCol="0">
            <a:spAutoFit/>
          </a:bodyPr>
          <a:lstStyle/>
          <a:p>
            <a:r>
              <a:rPr lang="en-US" sz="1200" dirty="0"/>
              <a:t>GIORNALIERA</a:t>
            </a:r>
            <a:endParaRPr lang="it-IT" sz="1200" dirty="0"/>
          </a:p>
        </p:txBody>
      </p:sp>
      <p:sp>
        <p:nvSpPr>
          <p:cNvPr id="8" name="TextBox 11">
            <a:extLst>
              <a:ext uri="{FF2B5EF4-FFF2-40B4-BE49-F238E27FC236}">
                <a16:creationId xmlns:a16="http://schemas.microsoft.com/office/drawing/2014/main" id="{20AAC830-01A7-C32D-6E50-8127070BCA48}"/>
              </a:ext>
            </a:extLst>
          </p:cNvPr>
          <p:cNvSpPr txBox="1"/>
          <p:nvPr/>
        </p:nvSpPr>
        <p:spPr>
          <a:xfrm>
            <a:off x="9764840" y="4043449"/>
            <a:ext cx="1253869" cy="276999"/>
          </a:xfrm>
          <a:prstGeom prst="rect">
            <a:avLst/>
          </a:prstGeom>
          <a:noFill/>
        </p:spPr>
        <p:txBody>
          <a:bodyPr wrap="none" rtlCol="0">
            <a:spAutoFit/>
          </a:bodyPr>
          <a:lstStyle/>
          <a:p>
            <a:r>
              <a:rPr lang="en-US" sz="1200" dirty="0"/>
              <a:t>SETTIMANALE</a:t>
            </a:r>
            <a:endParaRPr lang="it-IT" sz="1200" dirty="0"/>
          </a:p>
        </p:txBody>
      </p:sp>
      <p:sp>
        <p:nvSpPr>
          <p:cNvPr id="11" name="TextBox 12">
            <a:extLst>
              <a:ext uri="{FF2B5EF4-FFF2-40B4-BE49-F238E27FC236}">
                <a16:creationId xmlns:a16="http://schemas.microsoft.com/office/drawing/2014/main" id="{B3FF5845-0BAF-7FDB-F2C6-7CF78A2988E7}"/>
              </a:ext>
            </a:extLst>
          </p:cNvPr>
          <p:cNvSpPr txBox="1"/>
          <p:nvPr/>
        </p:nvSpPr>
        <p:spPr>
          <a:xfrm>
            <a:off x="9919982" y="5452611"/>
            <a:ext cx="1236236" cy="276999"/>
          </a:xfrm>
          <a:prstGeom prst="rect">
            <a:avLst/>
          </a:prstGeom>
          <a:noFill/>
        </p:spPr>
        <p:txBody>
          <a:bodyPr wrap="none" rtlCol="0">
            <a:spAutoFit/>
          </a:bodyPr>
          <a:lstStyle/>
          <a:p>
            <a:r>
              <a:rPr lang="en-US" sz="1200" dirty="0"/>
              <a:t>GIORNALIERA</a:t>
            </a:r>
            <a:endParaRPr lang="it-IT" sz="1200" dirty="0"/>
          </a:p>
        </p:txBody>
      </p:sp>
      <p:cxnSp>
        <p:nvCxnSpPr>
          <p:cNvPr id="12" name="Straight Arrow Connector 18">
            <a:extLst>
              <a:ext uri="{FF2B5EF4-FFF2-40B4-BE49-F238E27FC236}">
                <a16:creationId xmlns:a16="http://schemas.microsoft.com/office/drawing/2014/main" id="{75AF9D77-5C64-B0E2-E7AC-02CF26318C22}"/>
              </a:ext>
            </a:extLst>
          </p:cNvPr>
          <p:cNvCxnSpPr/>
          <p:nvPr/>
        </p:nvCxnSpPr>
        <p:spPr>
          <a:xfrm>
            <a:off x="9443755" y="2340057"/>
            <a:ext cx="298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9">
            <a:extLst>
              <a:ext uri="{FF2B5EF4-FFF2-40B4-BE49-F238E27FC236}">
                <a16:creationId xmlns:a16="http://schemas.microsoft.com/office/drawing/2014/main" id="{AC006958-9502-BA5B-B892-2197221F6DC8}"/>
              </a:ext>
            </a:extLst>
          </p:cNvPr>
          <p:cNvCxnSpPr/>
          <p:nvPr/>
        </p:nvCxnSpPr>
        <p:spPr>
          <a:xfrm>
            <a:off x="9574118" y="5595746"/>
            <a:ext cx="298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20">
            <a:extLst>
              <a:ext uri="{FF2B5EF4-FFF2-40B4-BE49-F238E27FC236}">
                <a16:creationId xmlns:a16="http://schemas.microsoft.com/office/drawing/2014/main" id="{38D4682C-F766-896D-90E2-7B9B0BB7D3EE}"/>
              </a:ext>
            </a:extLst>
          </p:cNvPr>
          <p:cNvSpPr txBox="1"/>
          <p:nvPr/>
        </p:nvSpPr>
        <p:spPr>
          <a:xfrm>
            <a:off x="9708300" y="1482995"/>
            <a:ext cx="1681950" cy="523220"/>
          </a:xfrm>
          <a:prstGeom prst="rect">
            <a:avLst/>
          </a:prstGeom>
          <a:noFill/>
        </p:spPr>
        <p:txBody>
          <a:bodyPr wrap="square" rtlCol="0">
            <a:spAutoFit/>
          </a:bodyPr>
          <a:lstStyle/>
          <a:p>
            <a:pPr algn="ctr"/>
            <a:r>
              <a:rPr lang="en-US" sz="1400" dirty="0" err="1"/>
              <a:t>Tempistiche</a:t>
            </a:r>
            <a:r>
              <a:rPr lang="en-US" sz="1400" dirty="0"/>
              <a:t> di </a:t>
            </a:r>
            <a:r>
              <a:rPr lang="en-US" sz="1400" dirty="0" err="1"/>
              <a:t>somministrazione</a:t>
            </a:r>
            <a:endParaRPr lang="it-IT" sz="1400" dirty="0"/>
          </a:p>
        </p:txBody>
      </p:sp>
      <p:sp>
        <p:nvSpPr>
          <p:cNvPr id="17" name="CasellaDiTesto 16">
            <a:extLst>
              <a:ext uri="{FF2B5EF4-FFF2-40B4-BE49-F238E27FC236}">
                <a16:creationId xmlns:a16="http://schemas.microsoft.com/office/drawing/2014/main" id="{9D05F23A-D535-2365-98D4-0EDC7920A8F8}"/>
              </a:ext>
            </a:extLst>
          </p:cNvPr>
          <p:cNvSpPr txBox="1"/>
          <p:nvPr/>
        </p:nvSpPr>
        <p:spPr>
          <a:xfrm>
            <a:off x="3595477" y="1372417"/>
            <a:ext cx="6097656" cy="523220"/>
          </a:xfrm>
          <a:prstGeom prst="rect">
            <a:avLst/>
          </a:prstGeom>
          <a:noFill/>
        </p:spPr>
        <p:txBody>
          <a:bodyPr wrap="square">
            <a:spAutoFit/>
          </a:bodyPr>
          <a:lstStyle/>
          <a:p>
            <a:r>
              <a:rPr lang="it-IT" altLang="it-IT" sz="2800" b="1" dirty="0">
                <a:solidFill>
                  <a:srgbClr val="FF0000"/>
                </a:solidFill>
                <a:latin typeface="Calibri Light" panose="020F0302020204030204"/>
                <a:ea typeface="+mj-ea"/>
                <a:cs typeface="+mj-cs"/>
              </a:rPr>
              <a:t>aGLP-1: quali</a:t>
            </a:r>
            <a:r>
              <a:rPr kumimoji="0" lang="it-IT" altLang="it-IT" sz="2800" b="1" i="0" u="none" strike="noStrike" kern="1200" cap="none" spc="0" normalizeH="0" noProof="0" dirty="0">
                <a:ln>
                  <a:noFill/>
                </a:ln>
                <a:solidFill>
                  <a:srgbClr val="FF0000"/>
                </a:solidFill>
                <a:effectLst/>
                <a:uLnTx/>
                <a:uFillTx/>
                <a:latin typeface="Calibri Light" panose="020F0302020204030204"/>
                <a:ea typeface="+mj-ea"/>
                <a:cs typeface="+mj-cs"/>
              </a:rPr>
              <a:t> sono e </a:t>
            </a:r>
            <a:r>
              <a:rPr lang="it-IT" altLang="it-IT" sz="2800" b="1" noProof="0" dirty="0">
                <a:solidFill>
                  <a:srgbClr val="FF0000"/>
                </a:solidFill>
                <a:latin typeface="Calibri Light" panose="020F0302020204030204"/>
                <a:ea typeface="+mj-ea"/>
                <a:cs typeface="+mj-cs"/>
              </a:rPr>
              <a:t>c</a:t>
            </a:r>
            <a:r>
              <a:rPr kumimoji="0" lang="it-IT" altLang="it-IT" sz="2800" b="1" i="0" u="none" strike="noStrike" kern="1200" cap="none" spc="0" normalizeH="0" baseline="0" noProof="0" dirty="0">
                <a:ln>
                  <a:noFill/>
                </a:ln>
                <a:solidFill>
                  <a:srgbClr val="FF0000"/>
                </a:solidFill>
                <a:effectLst/>
                <a:uLnTx/>
                <a:uFillTx/>
                <a:latin typeface="Calibri Light" panose="020F0302020204030204"/>
                <a:ea typeface="+mj-ea"/>
                <a:cs typeface="+mj-cs"/>
              </a:rPr>
              <a:t>ome somministrarli</a:t>
            </a:r>
            <a:endParaRPr lang="it-IT" sz="2800" b="1" dirty="0"/>
          </a:p>
        </p:txBody>
      </p:sp>
      <p:pic>
        <p:nvPicPr>
          <p:cNvPr id="16" name="Picture 2">
            <a:extLst>
              <a:ext uri="{FF2B5EF4-FFF2-40B4-BE49-F238E27FC236}">
                <a16:creationId xmlns:a16="http://schemas.microsoft.com/office/drawing/2014/main" id="{EDBAAC06-E309-C3C0-1204-A80068DBE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18" y="261665"/>
            <a:ext cx="3051100" cy="108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971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5">
            <a:extLst>
              <a:ext uri="{FF2B5EF4-FFF2-40B4-BE49-F238E27FC236}">
                <a16:creationId xmlns:a16="http://schemas.microsoft.com/office/drawing/2014/main" id="{5D5E3CB1-0BB4-EC9B-452A-D69EFAE28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249" t="39854" r="10979" b="22319"/>
          <a:stretch>
            <a:fillRect/>
          </a:stretch>
        </p:blipFill>
        <p:spPr bwMode="auto">
          <a:xfrm>
            <a:off x="9512300" y="1682750"/>
            <a:ext cx="216693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9E7B0B42-DBD2-5DE7-D259-F512A8432A7B}"/>
              </a:ext>
            </a:extLst>
          </p:cNvPr>
          <p:cNvSpPr txBox="1"/>
          <p:nvPr/>
        </p:nvSpPr>
        <p:spPr>
          <a:xfrm>
            <a:off x="7712075" y="2425700"/>
            <a:ext cx="1741488" cy="646113"/>
          </a:xfrm>
          <a:prstGeom prst="rect">
            <a:avLst/>
          </a:prstGeom>
          <a:noFill/>
        </p:spPr>
        <p:txBody>
          <a:bodyPr wrap="none">
            <a:spAutoFit/>
          </a:bodyPr>
          <a:lstStyle/>
          <a:p>
            <a:pPr>
              <a:defRPr/>
            </a:pPr>
            <a:r>
              <a:rPr lang="it-IT" b="1" kern="0" spc="-5" dirty="0">
                <a:solidFill>
                  <a:srgbClr val="001E46"/>
                </a:solidFill>
                <a:latin typeface="Effra"/>
                <a:ea typeface="+mj-ea"/>
              </a:rPr>
              <a:t>MINIMED</a:t>
            </a:r>
            <a:r>
              <a:rPr lang="it-IT" sz="1600" b="1" kern="0" spc="-7" baseline="31165" dirty="0">
                <a:solidFill>
                  <a:srgbClr val="001E46"/>
                </a:solidFill>
                <a:latin typeface="Effra"/>
                <a:ea typeface="+mj-ea"/>
              </a:rPr>
              <a:t>™ </a:t>
            </a:r>
            <a:r>
              <a:rPr lang="it-IT" b="1" kern="0" dirty="0">
                <a:solidFill>
                  <a:srgbClr val="001E46"/>
                </a:solidFill>
                <a:latin typeface="Effra"/>
                <a:ea typeface="+mj-ea"/>
              </a:rPr>
              <a:t>780G</a:t>
            </a:r>
          </a:p>
          <a:p>
            <a:pPr>
              <a:defRPr/>
            </a:pPr>
            <a:r>
              <a:rPr lang="it-IT" b="1" kern="0" dirty="0" err="1">
                <a:solidFill>
                  <a:srgbClr val="001E46"/>
                </a:solidFill>
                <a:latin typeface="Effra"/>
                <a:ea typeface="+mj-ea"/>
              </a:rPr>
              <a:t>SmartGuard</a:t>
            </a:r>
            <a:endParaRPr lang="it-IT" dirty="0"/>
          </a:p>
        </p:txBody>
      </p:sp>
      <p:pic>
        <p:nvPicPr>
          <p:cNvPr id="25604" name="Immagine 8">
            <a:extLst>
              <a:ext uri="{FF2B5EF4-FFF2-40B4-BE49-F238E27FC236}">
                <a16:creationId xmlns:a16="http://schemas.microsoft.com/office/drawing/2014/main" id="{39A3EC09-AF47-BC66-B8D4-51320E6C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811" t="59583" r="31415" b="8408"/>
          <a:stretch>
            <a:fillRect/>
          </a:stretch>
        </p:blipFill>
        <p:spPr bwMode="auto">
          <a:xfrm>
            <a:off x="-31750" y="2051050"/>
            <a:ext cx="41179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CasellaDiTesto 9">
            <a:extLst>
              <a:ext uri="{FF2B5EF4-FFF2-40B4-BE49-F238E27FC236}">
                <a16:creationId xmlns:a16="http://schemas.microsoft.com/office/drawing/2014/main" id="{FBA79829-8D8D-1A01-4821-2237FF3F09EC}"/>
              </a:ext>
            </a:extLst>
          </p:cNvPr>
          <p:cNvSpPr txBox="1">
            <a:spLocks noChangeArrowheads="1"/>
          </p:cNvSpPr>
          <p:nvPr/>
        </p:nvSpPr>
        <p:spPr bwMode="auto">
          <a:xfrm>
            <a:off x="3767138" y="2705100"/>
            <a:ext cx="171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a:t>TENDEM T-SLIM</a:t>
            </a:r>
          </a:p>
          <a:p>
            <a:r>
              <a:rPr lang="it-IT" altLang="it-IT" b="1"/>
              <a:t>Control IQ</a:t>
            </a:r>
          </a:p>
        </p:txBody>
      </p:sp>
      <p:pic>
        <p:nvPicPr>
          <p:cNvPr id="25606" name="Immagine 14">
            <a:extLst>
              <a:ext uri="{FF2B5EF4-FFF2-40B4-BE49-F238E27FC236}">
                <a16:creationId xmlns:a16="http://schemas.microsoft.com/office/drawing/2014/main" id="{7FBA26DC-29C6-E7FD-16B6-EF8A55D4F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277" t="47392" r="30219" b="17680"/>
          <a:stretch>
            <a:fillRect/>
          </a:stretch>
        </p:blipFill>
        <p:spPr bwMode="auto">
          <a:xfrm>
            <a:off x="8042275" y="4278313"/>
            <a:ext cx="225583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CasellaDiTesto 15">
            <a:extLst>
              <a:ext uri="{FF2B5EF4-FFF2-40B4-BE49-F238E27FC236}">
                <a16:creationId xmlns:a16="http://schemas.microsoft.com/office/drawing/2014/main" id="{E3A59E93-0E6F-4F33-BABC-9BB11AF0E0DE}"/>
              </a:ext>
            </a:extLst>
          </p:cNvPr>
          <p:cNvSpPr txBox="1">
            <a:spLocks noChangeArrowheads="1"/>
          </p:cNvSpPr>
          <p:nvPr/>
        </p:nvSpPr>
        <p:spPr bwMode="auto">
          <a:xfrm>
            <a:off x="10347325" y="6072188"/>
            <a:ext cx="1277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a:t>DBLG 1</a:t>
            </a:r>
          </a:p>
        </p:txBody>
      </p:sp>
      <p:pic>
        <p:nvPicPr>
          <p:cNvPr id="25608" name="Immagine 17">
            <a:extLst>
              <a:ext uri="{FF2B5EF4-FFF2-40B4-BE49-F238E27FC236}">
                <a16:creationId xmlns:a16="http://schemas.microsoft.com/office/drawing/2014/main" id="{4E600432-A1EB-BA83-61EB-372C5FC4D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353" t="60117" r="32990" b="19379"/>
          <a:stretch>
            <a:fillRect/>
          </a:stretch>
        </p:blipFill>
        <p:spPr bwMode="auto">
          <a:xfrm>
            <a:off x="223838" y="5081588"/>
            <a:ext cx="338613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CasellaDiTesto 18">
            <a:extLst>
              <a:ext uri="{FF2B5EF4-FFF2-40B4-BE49-F238E27FC236}">
                <a16:creationId xmlns:a16="http://schemas.microsoft.com/office/drawing/2014/main" id="{16E0AD55-47A0-7584-89B6-5C6B82E758DD}"/>
              </a:ext>
            </a:extLst>
          </p:cNvPr>
          <p:cNvSpPr txBox="1">
            <a:spLocks noChangeArrowheads="1"/>
          </p:cNvSpPr>
          <p:nvPr/>
        </p:nvSpPr>
        <p:spPr bwMode="auto">
          <a:xfrm>
            <a:off x="3270250" y="6083300"/>
            <a:ext cx="1362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a:t>CamAPS FX</a:t>
            </a:r>
          </a:p>
        </p:txBody>
      </p:sp>
      <p:pic>
        <p:nvPicPr>
          <p:cNvPr id="5" name="Immagine 4">
            <a:extLst>
              <a:ext uri="{FF2B5EF4-FFF2-40B4-BE49-F238E27FC236}">
                <a16:creationId xmlns:a16="http://schemas.microsoft.com/office/drawing/2014/main" id="{750E94A2-3763-5275-D5B8-C7F9C7240A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030" t="38261" r="69492" b="26811"/>
          <a:stretch>
            <a:fillRect/>
          </a:stretch>
        </p:blipFill>
        <p:spPr bwMode="auto">
          <a:xfrm>
            <a:off x="4968875" y="3678238"/>
            <a:ext cx="164306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39D8BEAE-8C96-7F6A-75DA-E1C6632F72D7}"/>
              </a:ext>
            </a:extLst>
          </p:cNvPr>
          <p:cNvSpPr txBox="1">
            <a:spLocks noChangeArrowheads="1"/>
          </p:cNvSpPr>
          <p:nvPr/>
        </p:nvSpPr>
        <p:spPr bwMode="auto">
          <a:xfrm>
            <a:off x="5208588" y="6211888"/>
            <a:ext cx="1560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a:t>OMNIPOD 5</a:t>
            </a:r>
          </a:p>
        </p:txBody>
      </p:sp>
      <p:sp>
        <p:nvSpPr>
          <p:cNvPr id="2" name="Titolo 1">
            <a:extLst>
              <a:ext uri="{FF2B5EF4-FFF2-40B4-BE49-F238E27FC236}">
                <a16:creationId xmlns:a16="http://schemas.microsoft.com/office/drawing/2014/main" id="{FC95C841-3DDA-5F23-3DDC-0FC0BEB18A62}"/>
              </a:ext>
            </a:extLst>
          </p:cNvPr>
          <p:cNvSpPr>
            <a:spLocks noGrp="1"/>
          </p:cNvSpPr>
          <p:nvPr>
            <p:ph type="title"/>
          </p:nvPr>
        </p:nvSpPr>
        <p:spPr/>
        <p:txBody>
          <a:bodyPr>
            <a:normAutofit fontScale="90000"/>
          </a:bodyPr>
          <a:lstStyle/>
          <a:p>
            <a:pPr>
              <a:defRPr/>
            </a:pPr>
            <a:br>
              <a:rPr lang="it-IT" dirty="0"/>
            </a:br>
            <a:r>
              <a:rPr lang="it-IT" sz="4000" dirty="0"/>
              <a:t>ALGORITMI</a:t>
            </a:r>
            <a:r>
              <a:rPr lang="it-IT" sz="4000" dirty="0">
                <a:solidFill>
                  <a:schemeClr val="accent4"/>
                </a:solidFill>
              </a:rPr>
              <a:t> </a:t>
            </a:r>
            <a:r>
              <a:rPr lang="it-IT" sz="4000" dirty="0"/>
              <a:t>IN USO</a:t>
            </a:r>
            <a:br>
              <a:rPr lang="it-IT" sz="4000" dirty="0"/>
            </a:br>
            <a:endParaRPr lang="it-IT"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521DB686-1047-D28A-6CE7-8579FB5F3772}"/>
              </a:ext>
            </a:extLst>
          </p:cNvPr>
          <p:cNvSpPr>
            <a:spLocks noGrp="1"/>
          </p:cNvSpPr>
          <p:nvPr>
            <p:ph type="title"/>
          </p:nvPr>
        </p:nvSpPr>
        <p:spPr>
          <a:xfrm>
            <a:off x="261730" y="-92071"/>
            <a:ext cx="10515600" cy="1325563"/>
          </a:xfrm>
        </p:spPr>
        <p:txBody>
          <a:bodyPr/>
          <a:lstStyle/>
          <a:p>
            <a:r>
              <a:rPr lang="it-IT" altLang="it-IT" dirty="0"/>
              <a:t>CARATTERISTICHE GENERALI dei sistemi AHCL</a:t>
            </a:r>
          </a:p>
        </p:txBody>
      </p:sp>
      <p:sp>
        <p:nvSpPr>
          <p:cNvPr id="5" name="CasellaDiTesto 4">
            <a:extLst>
              <a:ext uri="{FF2B5EF4-FFF2-40B4-BE49-F238E27FC236}">
                <a16:creationId xmlns:a16="http://schemas.microsoft.com/office/drawing/2014/main" id="{ADEA8A9B-34F0-A14F-76DF-59F7F8C7515F}"/>
              </a:ext>
            </a:extLst>
          </p:cNvPr>
          <p:cNvSpPr txBox="1"/>
          <p:nvPr/>
        </p:nvSpPr>
        <p:spPr>
          <a:xfrm>
            <a:off x="623392" y="1149288"/>
            <a:ext cx="11161240" cy="5262979"/>
          </a:xfrm>
          <a:prstGeom prst="rect">
            <a:avLst/>
          </a:prstGeom>
          <a:noFill/>
        </p:spPr>
        <p:txBody>
          <a:bodyPr>
            <a:spAutoFit/>
          </a:bodyPr>
          <a:lstStyle/>
          <a:p>
            <a:pPr>
              <a:defRPr/>
            </a:pPr>
            <a:r>
              <a:rPr lang="it-IT" dirty="0"/>
              <a:t>-</a:t>
            </a:r>
            <a:r>
              <a:rPr lang="it-IT" sz="2400" dirty="0">
                <a:highlight>
                  <a:srgbClr val="FFFF00"/>
                </a:highlight>
              </a:rPr>
              <a:t>Riduzione della velocità di insulina basale fino a sospensione </a:t>
            </a:r>
            <a:r>
              <a:rPr lang="it-IT" sz="2400" dirty="0"/>
              <a:t>per valori glicemici prossimi al valore limite per ipoglicemia </a:t>
            </a:r>
            <a:r>
              <a:rPr lang="it-IT" sz="2400" dirty="0">
                <a:highlight>
                  <a:srgbClr val="FFFF00"/>
                </a:highlight>
              </a:rPr>
              <a:t>(PLGS)</a:t>
            </a:r>
          </a:p>
          <a:p>
            <a:pPr>
              <a:defRPr/>
            </a:pPr>
            <a:endParaRPr lang="it-IT" sz="2400" dirty="0"/>
          </a:p>
          <a:p>
            <a:pPr>
              <a:defRPr/>
            </a:pPr>
            <a:r>
              <a:rPr lang="it-IT" sz="2400" dirty="0"/>
              <a:t>-</a:t>
            </a:r>
            <a:r>
              <a:rPr lang="it-IT" sz="2400" dirty="0">
                <a:highlight>
                  <a:srgbClr val="FFFF00"/>
                </a:highlight>
              </a:rPr>
              <a:t>Incremento della velocità di insulina basale</a:t>
            </a:r>
            <a:r>
              <a:rPr lang="it-IT" sz="2400" dirty="0"/>
              <a:t> in caso di rialzo glicemico o previsione di rialzo glicemico</a:t>
            </a:r>
          </a:p>
          <a:p>
            <a:pPr>
              <a:defRPr/>
            </a:pPr>
            <a:endParaRPr lang="it-IT" sz="2400" dirty="0"/>
          </a:p>
          <a:p>
            <a:pPr>
              <a:defRPr/>
            </a:pPr>
            <a:r>
              <a:rPr lang="it-IT" sz="2400" dirty="0"/>
              <a:t>-</a:t>
            </a:r>
            <a:r>
              <a:rPr lang="it-IT" sz="2400" dirty="0" err="1">
                <a:highlight>
                  <a:srgbClr val="FFFF00"/>
                </a:highlight>
              </a:rPr>
              <a:t>Microboli</a:t>
            </a:r>
            <a:r>
              <a:rPr lang="it-IT" sz="2400" dirty="0">
                <a:highlight>
                  <a:srgbClr val="FFFF00"/>
                </a:highlight>
              </a:rPr>
              <a:t> correttivi automatici </a:t>
            </a:r>
            <a:r>
              <a:rPr lang="it-IT" sz="2400" dirty="0"/>
              <a:t>in caso di persistenza di iperglicemia nonostante l’incremento della basale</a:t>
            </a:r>
          </a:p>
          <a:p>
            <a:pPr>
              <a:defRPr/>
            </a:pPr>
            <a:endParaRPr lang="it-IT" sz="2400" dirty="0"/>
          </a:p>
          <a:p>
            <a:pPr>
              <a:defRPr/>
            </a:pPr>
            <a:r>
              <a:rPr lang="it-IT" sz="2400" dirty="0"/>
              <a:t>-</a:t>
            </a:r>
            <a:r>
              <a:rPr lang="it-IT" sz="2400" dirty="0">
                <a:highlight>
                  <a:srgbClr val="FFFF00"/>
                </a:highlight>
              </a:rPr>
              <a:t>Funzione protettiva per l’attività fisica </a:t>
            </a:r>
            <a:r>
              <a:rPr lang="it-IT" sz="2400" dirty="0"/>
              <a:t>con impostazione di «modalità attività fisica» o inserimento del target glicemico temporaneo più alto o attivazione di funzioni specifiche che riducono l’aggressività del sistema</a:t>
            </a:r>
          </a:p>
          <a:p>
            <a:pPr>
              <a:defRPr/>
            </a:pPr>
            <a:endParaRPr lang="it-IT" sz="2400" dirty="0"/>
          </a:p>
          <a:p>
            <a:pPr>
              <a:defRPr/>
            </a:pPr>
            <a:r>
              <a:rPr lang="it-IT" sz="2400" dirty="0"/>
              <a:t> -</a:t>
            </a:r>
            <a:r>
              <a:rPr lang="it-IT" sz="2400" dirty="0">
                <a:highlight>
                  <a:srgbClr val="FFFF00"/>
                </a:highlight>
              </a:rPr>
              <a:t>Presenza di calcolatore di bolo con calcolo dell’insulina attiva residua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BAD3A075-BC46-E7D5-C045-3B7544C098A3}"/>
              </a:ext>
            </a:extLst>
          </p:cNvPr>
          <p:cNvSpPr>
            <a:spLocks noGrp="1"/>
          </p:cNvSpPr>
          <p:nvPr>
            <p:ph type="title"/>
          </p:nvPr>
        </p:nvSpPr>
        <p:spPr>
          <a:xfrm>
            <a:off x="168965" y="365125"/>
            <a:ext cx="11184835" cy="1325563"/>
          </a:xfrm>
        </p:spPr>
        <p:txBody>
          <a:bodyPr>
            <a:normAutofit/>
          </a:bodyPr>
          <a:lstStyle/>
          <a:p>
            <a:r>
              <a:rPr lang="it-IT" altLang="it-IT" sz="4000" dirty="0"/>
              <a:t>AZIONI COMPIUTE AL GIORNO IN TERAPIA CON MDI</a:t>
            </a:r>
          </a:p>
        </p:txBody>
      </p:sp>
      <p:pic>
        <p:nvPicPr>
          <p:cNvPr id="28675" name="Immagine 4">
            <a:extLst>
              <a:ext uri="{FF2B5EF4-FFF2-40B4-BE49-F238E27FC236}">
                <a16:creationId xmlns:a16="http://schemas.microsoft.com/office/drawing/2014/main" id="{B1C02AFE-CEFB-7FA6-6481-96271E814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25" t="22002" r="11414" b="19202"/>
          <a:stretch>
            <a:fillRect/>
          </a:stretch>
        </p:blipFill>
        <p:spPr bwMode="auto">
          <a:xfrm>
            <a:off x="2566988" y="2205038"/>
            <a:ext cx="76327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14DE9733-D0A5-9B2A-2CD4-B1573EDD8DC2}"/>
              </a:ext>
            </a:extLst>
          </p:cNvPr>
          <p:cNvSpPr>
            <a:spLocks noGrp="1"/>
          </p:cNvSpPr>
          <p:nvPr>
            <p:ph type="title"/>
          </p:nvPr>
        </p:nvSpPr>
        <p:spPr/>
        <p:txBody>
          <a:bodyPr/>
          <a:lstStyle/>
          <a:p>
            <a:r>
              <a:rPr lang="it-IT" altLang="it-IT"/>
              <a:t>AZIONI COMPIUTE AL GIORNO CON AIUTO DI AUTOMAZIONE</a:t>
            </a:r>
          </a:p>
        </p:txBody>
      </p:sp>
      <p:pic>
        <p:nvPicPr>
          <p:cNvPr id="29699" name="Immagine 2">
            <a:extLst>
              <a:ext uri="{FF2B5EF4-FFF2-40B4-BE49-F238E27FC236}">
                <a16:creationId xmlns:a16="http://schemas.microsoft.com/office/drawing/2014/main" id="{E9574785-3249-9760-9053-F0EFB5B2F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25" t="22002" r="11414" b="19202"/>
          <a:stretch>
            <a:fillRect/>
          </a:stretch>
        </p:blipFill>
        <p:spPr bwMode="auto">
          <a:xfrm>
            <a:off x="2136775" y="2182813"/>
            <a:ext cx="835183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asellaDiTesto 1">
            <a:extLst>
              <a:ext uri="{FF2B5EF4-FFF2-40B4-BE49-F238E27FC236}">
                <a16:creationId xmlns:a16="http://schemas.microsoft.com/office/drawing/2014/main" id="{212251B8-A21C-C2F1-C234-14C2E551B931}"/>
              </a:ext>
            </a:extLst>
          </p:cNvPr>
          <p:cNvSpPr txBox="1">
            <a:spLocks noChangeArrowheads="1"/>
          </p:cNvSpPr>
          <p:nvPr/>
        </p:nvSpPr>
        <p:spPr bwMode="auto">
          <a:xfrm>
            <a:off x="647700" y="1542082"/>
            <a:ext cx="6169025" cy="461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sz="2400" b="1" dirty="0"/>
              <a:t>….AUTOMAZIONE = RIVOLUZIONE…..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asellaDiTesto 1">
            <a:extLst>
              <a:ext uri="{FF2B5EF4-FFF2-40B4-BE49-F238E27FC236}">
                <a16:creationId xmlns:a16="http://schemas.microsoft.com/office/drawing/2014/main" id="{E49F69FB-FD46-817E-D674-861559DF7A2C}"/>
              </a:ext>
            </a:extLst>
          </p:cNvPr>
          <p:cNvSpPr txBox="1">
            <a:spLocks noChangeArrowheads="1"/>
          </p:cNvSpPr>
          <p:nvPr/>
        </p:nvSpPr>
        <p:spPr bwMode="auto">
          <a:xfrm>
            <a:off x="2001838" y="3240088"/>
            <a:ext cx="947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it-IT" altLang="it-IT"/>
          </a:p>
          <a:p>
            <a:endParaRPr lang="it-IT" altLang="it-IT"/>
          </a:p>
        </p:txBody>
      </p:sp>
      <p:pic>
        <p:nvPicPr>
          <p:cNvPr id="30723" name="Immagine 4">
            <a:extLst>
              <a:ext uri="{FF2B5EF4-FFF2-40B4-BE49-F238E27FC236}">
                <a16:creationId xmlns:a16="http://schemas.microsoft.com/office/drawing/2014/main" id="{9D4B15F5-A3B9-E06E-5122-798BB05DB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6" t="16402" r="21651" b="6601"/>
          <a:stretch>
            <a:fillRect/>
          </a:stretch>
        </p:blipFill>
        <p:spPr bwMode="auto">
          <a:xfrm>
            <a:off x="107950" y="1420746"/>
            <a:ext cx="8712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6">
            <a:extLst>
              <a:ext uri="{FF2B5EF4-FFF2-40B4-BE49-F238E27FC236}">
                <a16:creationId xmlns:a16="http://schemas.microsoft.com/office/drawing/2014/main" id="{3957745C-3C69-E778-5F8C-DD63EC297F3F}"/>
              </a:ext>
            </a:extLst>
          </p:cNvPr>
          <p:cNvSpPr txBox="1">
            <a:spLocks noChangeArrowheads="1"/>
          </p:cNvSpPr>
          <p:nvPr/>
        </p:nvSpPr>
        <p:spPr bwMode="auto">
          <a:xfrm>
            <a:off x="8828088" y="4094163"/>
            <a:ext cx="32877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rgbClr val="FF0000"/>
                </a:solidFill>
                <a:latin typeface="Source Sans Pro" panose="020B0503030403020204" pitchFamily="34" charset="0"/>
              </a:rPr>
              <a:t>Meta-analisi , 40 studi cross-over o in parallelo per un totale di oltre 1.000 pazienti che avevano utilizzato AHCL e pancreas bi-ormonale</a:t>
            </a:r>
            <a:endParaRPr lang="it-IT" altLang="it-IT">
              <a:solidFill>
                <a:srgbClr val="FF0000"/>
              </a:solidFill>
            </a:endParaRPr>
          </a:p>
        </p:txBody>
      </p:sp>
      <p:sp>
        <p:nvSpPr>
          <p:cNvPr id="30725" name="Titolo 8">
            <a:extLst>
              <a:ext uri="{FF2B5EF4-FFF2-40B4-BE49-F238E27FC236}">
                <a16:creationId xmlns:a16="http://schemas.microsoft.com/office/drawing/2014/main" id="{18CF46CA-E23A-6AFA-4049-037020FA2FB3}"/>
              </a:ext>
            </a:extLst>
          </p:cNvPr>
          <p:cNvSpPr>
            <a:spLocks noGrp="1"/>
          </p:cNvSpPr>
          <p:nvPr>
            <p:ph type="title"/>
          </p:nvPr>
        </p:nvSpPr>
        <p:spPr>
          <a:xfrm>
            <a:off x="838200" y="96770"/>
            <a:ext cx="10515600" cy="1325563"/>
          </a:xfrm>
        </p:spPr>
        <p:txBody>
          <a:bodyPr/>
          <a:lstStyle/>
          <a:p>
            <a:r>
              <a:rPr lang="it-IT" altLang="it-IT" b="1" dirty="0"/>
              <a:t>EFFICACIA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4">
            <a:extLst>
              <a:ext uri="{FF2B5EF4-FFF2-40B4-BE49-F238E27FC236}">
                <a16:creationId xmlns:a16="http://schemas.microsoft.com/office/drawing/2014/main" id="{DAA45648-9121-9B1F-5CDC-73D41BCC7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12" t="20435" r="22881" b="28116"/>
          <a:stretch>
            <a:fillRect/>
          </a:stretch>
        </p:blipFill>
        <p:spPr bwMode="auto">
          <a:xfrm>
            <a:off x="893763" y="1341920"/>
            <a:ext cx="82804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15">
            <a:extLst>
              <a:ext uri="{FF2B5EF4-FFF2-40B4-BE49-F238E27FC236}">
                <a16:creationId xmlns:a16="http://schemas.microsoft.com/office/drawing/2014/main" id="{C1B23003-4123-70F1-6B08-98F63B71E70E}"/>
              </a:ext>
            </a:extLst>
          </p:cNvPr>
          <p:cNvSpPr txBox="1">
            <a:spLocks noChangeArrowheads="1"/>
          </p:cNvSpPr>
          <p:nvPr/>
        </p:nvSpPr>
        <p:spPr bwMode="auto">
          <a:xfrm>
            <a:off x="298450" y="5356842"/>
            <a:ext cx="364807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a:solidFill>
                  <a:srgbClr val="212121"/>
                </a:solidFill>
                <a:latin typeface="BlinkMacSystemFont"/>
              </a:rPr>
              <a:t>studio multicentrico, randomizzato, </a:t>
            </a:r>
            <a:r>
              <a:rPr lang="it-IT" altLang="it-IT">
                <a:latin typeface="BlinkMacSystemFont"/>
              </a:rPr>
              <a:t>crossover</a:t>
            </a:r>
            <a:r>
              <a:rPr lang="it-IT" altLang="it-IT">
                <a:solidFill>
                  <a:srgbClr val="212121"/>
                </a:solidFill>
                <a:latin typeface="BlinkMacSystemFont"/>
              </a:rPr>
              <a:t>,   bambini di età compresa tra 1 e 7 anni con diabete di tipo 1</a:t>
            </a:r>
            <a:endParaRPr lang="it-IT" altLang="it-IT"/>
          </a:p>
        </p:txBody>
      </p:sp>
      <p:sp>
        <p:nvSpPr>
          <p:cNvPr id="31748" name="CasellaDiTesto 16">
            <a:extLst>
              <a:ext uri="{FF2B5EF4-FFF2-40B4-BE49-F238E27FC236}">
                <a16:creationId xmlns:a16="http://schemas.microsoft.com/office/drawing/2014/main" id="{CB9A3D33-1D59-B652-4627-23F1F4B9F345}"/>
              </a:ext>
            </a:extLst>
          </p:cNvPr>
          <p:cNvSpPr txBox="1">
            <a:spLocks noChangeArrowheads="1"/>
          </p:cNvSpPr>
          <p:nvPr/>
        </p:nvSpPr>
        <p:spPr bwMode="auto">
          <a:xfrm>
            <a:off x="4514850" y="5406537"/>
            <a:ext cx="514667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dirty="0">
                <a:solidFill>
                  <a:srgbClr val="212121"/>
                </a:solidFill>
                <a:latin typeface="BlinkMacSystemFont"/>
              </a:rPr>
              <a:t>2 periodi di 16 settimane, in ordine casuale,  il sistema ibrido ad ansa chiusa è stato confrontato con la terapia con CSII associato a sensore (controllo)</a:t>
            </a:r>
            <a:endParaRPr lang="it-IT" altLang="it-IT" dirty="0"/>
          </a:p>
        </p:txBody>
      </p:sp>
      <p:sp>
        <p:nvSpPr>
          <p:cNvPr id="18" name="CasellaDiTesto 17">
            <a:extLst>
              <a:ext uri="{FF2B5EF4-FFF2-40B4-BE49-F238E27FC236}">
                <a16:creationId xmlns:a16="http://schemas.microsoft.com/office/drawing/2014/main" id="{C772A574-AF76-6EB9-FBFF-55381CD7D250}"/>
              </a:ext>
            </a:extLst>
          </p:cNvPr>
          <p:cNvSpPr txBox="1"/>
          <p:nvPr/>
        </p:nvSpPr>
        <p:spPr>
          <a:xfrm>
            <a:off x="9174163" y="1054236"/>
            <a:ext cx="2898775" cy="2030413"/>
          </a:xfrm>
          <a:prstGeom prst="rect">
            <a:avLst/>
          </a:prstGeom>
          <a:noFill/>
          <a:ln>
            <a:solidFill>
              <a:srgbClr val="FF0000"/>
            </a:solidFill>
          </a:ln>
        </p:spPr>
        <p:txBody>
          <a:bodyPr>
            <a:spAutoFit/>
          </a:bodyPr>
          <a:lstStyle/>
          <a:p>
            <a:pPr marL="285750" indent="-285750">
              <a:buFont typeface="Arial" panose="020B0604020202020204" pitchFamily="34" charset="0"/>
              <a:buChar char="•"/>
              <a:defRPr/>
            </a:pPr>
            <a:r>
              <a:rPr lang="it-IT" dirty="0">
                <a:solidFill>
                  <a:srgbClr val="FF0000"/>
                </a:solidFill>
              </a:rPr>
              <a:t>End-point primario:</a:t>
            </a:r>
          </a:p>
          <a:p>
            <a:pPr>
              <a:defRPr/>
            </a:pPr>
            <a:r>
              <a:rPr lang="it-IT" dirty="0">
                <a:solidFill>
                  <a:srgbClr val="FF0000"/>
                </a:solidFill>
              </a:rPr>
              <a:t>TIR</a:t>
            </a:r>
          </a:p>
          <a:p>
            <a:pPr marL="285750" indent="-285750">
              <a:buFont typeface="Arial" panose="020B0604020202020204" pitchFamily="34" charset="0"/>
              <a:buChar char="•"/>
              <a:defRPr/>
            </a:pPr>
            <a:r>
              <a:rPr lang="it-IT" dirty="0">
                <a:solidFill>
                  <a:srgbClr val="FF0000"/>
                </a:solidFill>
              </a:rPr>
              <a:t>End-point secondari</a:t>
            </a:r>
          </a:p>
          <a:p>
            <a:pPr>
              <a:defRPr/>
            </a:pPr>
            <a:r>
              <a:rPr lang="it-IT" dirty="0">
                <a:solidFill>
                  <a:srgbClr val="FF0000"/>
                </a:solidFill>
              </a:rPr>
              <a:t>TAR</a:t>
            </a:r>
          </a:p>
          <a:p>
            <a:pPr>
              <a:defRPr/>
            </a:pPr>
            <a:r>
              <a:rPr lang="it-IT" dirty="0">
                <a:solidFill>
                  <a:srgbClr val="FF0000"/>
                </a:solidFill>
              </a:rPr>
              <a:t>TBR</a:t>
            </a:r>
          </a:p>
          <a:p>
            <a:pPr>
              <a:defRPr/>
            </a:pPr>
            <a:r>
              <a:rPr lang="it-IT" dirty="0">
                <a:solidFill>
                  <a:srgbClr val="FF0000"/>
                </a:solidFill>
              </a:rPr>
              <a:t>Glicemia media</a:t>
            </a:r>
          </a:p>
          <a:p>
            <a:pPr>
              <a:defRPr/>
            </a:pPr>
            <a:r>
              <a:rPr lang="it-IT" dirty="0">
                <a:solidFill>
                  <a:srgbClr val="FF0000"/>
                </a:solidFill>
              </a:rPr>
              <a:t>HbA1c</a:t>
            </a:r>
          </a:p>
        </p:txBody>
      </p:sp>
      <p:sp>
        <p:nvSpPr>
          <p:cNvPr id="31750" name="Titolo 6">
            <a:extLst>
              <a:ext uri="{FF2B5EF4-FFF2-40B4-BE49-F238E27FC236}">
                <a16:creationId xmlns:a16="http://schemas.microsoft.com/office/drawing/2014/main" id="{50BDFAB2-1856-A42D-0A63-0C50E9B4087D}"/>
              </a:ext>
            </a:extLst>
          </p:cNvPr>
          <p:cNvSpPr>
            <a:spLocks noGrp="1"/>
          </p:cNvSpPr>
          <p:nvPr>
            <p:ph type="title"/>
          </p:nvPr>
        </p:nvSpPr>
        <p:spPr/>
        <p:txBody>
          <a:bodyPr/>
          <a:lstStyle/>
          <a:p>
            <a:r>
              <a:rPr lang="it-IT" altLang="it-IT"/>
              <a:t>EFFICACIA</a:t>
            </a:r>
          </a:p>
        </p:txBody>
      </p:sp>
      <p:sp>
        <p:nvSpPr>
          <p:cNvPr id="2" name="CasellaDiTesto 10">
            <a:extLst>
              <a:ext uri="{FF2B5EF4-FFF2-40B4-BE49-F238E27FC236}">
                <a16:creationId xmlns:a16="http://schemas.microsoft.com/office/drawing/2014/main" id="{92A5FCA5-4B67-DDA9-1D8F-43A7EFD62E4D}"/>
              </a:ext>
            </a:extLst>
          </p:cNvPr>
          <p:cNvSpPr txBox="1">
            <a:spLocks noChangeArrowheads="1"/>
          </p:cNvSpPr>
          <p:nvPr/>
        </p:nvSpPr>
        <p:spPr bwMode="auto">
          <a:xfrm>
            <a:off x="8897233" y="3256586"/>
            <a:ext cx="3111500" cy="20304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b="1">
                <a:solidFill>
                  <a:srgbClr val="212121"/>
                </a:solidFill>
                <a:latin typeface="BlinkMacSystemFont"/>
              </a:rPr>
              <a:t>Conclusioni: </a:t>
            </a:r>
            <a:r>
              <a:rPr lang="it-IT" altLang="it-IT">
                <a:solidFill>
                  <a:srgbClr val="212121"/>
                </a:solidFill>
                <a:latin typeface="BlinkMacSystemFont"/>
              </a:rPr>
              <a:t>un sistema ibrido a circuito chiuso ha migliorato significativamente il controllo glicemico nei bambini molto piccoli con diabete di tipo 1, senza aumentare il tempo trascorso in ipoglicemia.</a:t>
            </a:r>
            <a:endParaRPr lang="it-IT" alt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6">
            <a:extLst>
              <a:ext uri="{FF2B5EF4-FFF2-40B4-BE49-F238E27FC236}">
                <a16:creationId xmlns:a16="http://schemas.microsoft.com/office/drawing/2014/main" id="{61FE05C4-5C7F-61EA-54AF-744DA708D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49" t="34348" r="24673" b="46088"/>
          <a:stretch>
            <a:fillRect/>
          </a:stretch>
        </p:blipFill>
        <p:spPr bwMode="auto">
          <a:xfrm>
            <a:off x="100013" y="1521309"/>
            <a:ext cx="6837362"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7">
            <a:extLst>
              <a:ext uri="{FF2B5EF4-FFF2-40B4-BE49-F238E27FC236}">
                <a16:creationId xmlns:a16="http://schemas.microsoft.com/office/drawing/2014/main" id="{F1B71FEB-0FD8-F385-BE4C-FE3FEC7D1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61" t="55652" r="39185" b="41449"/>
          <a:stretch>
            <a:fillRect/>
          </a:stretch>
        </p:blipFill>
        <p:spPr bwMode="auto">
          <a:xfrm>
            <a:off x="427038" y="3299309"/>
            <a:ext cx="4594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asellaDiTesto 8">
            <a:extLst>
              <a:ext uri="{FF2B5EF4-FFF2-40B4-BE49-F238E27FC236}">
                <a16:creationId xmlns:a16="http://schemas.microsoft.com/office/drawing/2014/main" id="{FEA3844A-ADDA-5595-6893-5F5E7F712E20}"/>
              </a:ext>
            </a:extLst>
          </p:cNvPr>
          <p:cNvSpPr txBox="1">
            <a:spLocks noChangeArrowheads="1"/>
          </p:cNvSpPr>
          <p:nvPr/>
        </p:nvSpPr>
        <p:spPr bwMode="auto">
          <a:xfrm>
            <a:off x="506413" y="4015271"/>
            <a:ext cx="78549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rgbClr val="FF0000"/>
                </a:solidFill>
                <a:latin typeface="Source Sans Pro" panose="020B0503030403020204" pitchFamily="34" charset="0"/>
              </a:rPr>
              <a:t>RAZIONALE :</a:t>
            </a:r>
            <a:r>
              <a:rPr lang="it-IT" altLang="it-IT">
                <a:solidFill>
                  <a:srgbClr val="505050"/>
                </a:solidFill>
                <a:latin typeface="Source Sans Pro" panose="020B0503030403020204" pitchFamily="34" charset="0"/>
              </a:rPr>
              <a:t> Gli adulti con diabete di tipo 1 trattati con MDI associata a  monitoraggio continuo della glicemia a scansione intermittente (isCGM) possono avere un controllo glicemico non ottimale. </a:t>
            </a:r>
          </a:p>
          <a:p>
            <a:endParaRPr lang="it-IT" altLang="it-IT">
              <a:solidFill>
                <a:srgbClr val="505050"/>
              </a:solidFill>
              <a:latin typeface="Source Sans Pro" panose="020B0503030403020204" pitchFamily="34" charset="0"/>
            </a:endParaRPr>
          </a:p>
          <a:p>
            <a:r>
              <a:rPr lang="it-IT" altLang="it-IT">
                <a:solidFill>
                  <a:srgbClr val="FF0000"/>
                </a:solidFill>
                <a:latin typeface="Source Sans Pro" panose="020B0503030403020204" pitchFamily="34" charset="0"/>
              </a:rPr>
              <a:t>OBBIETTIVO:</a:t>
            </a:r>
            <a:r>
              <a:rPr lang="it-IT" altLang="it-IT">
                <a:solidFill>
                  <a:srgbClr val="505050"/>
                </a:solidFill>
                <a:latin typeface="Source Sans Pro" panose="020B0503030403020204" pitchFamily="34" charset="0"/>
              </a:rPr>
              <a:t> valutare l'efficacia di un sistema ibrido avanzato ad ansa chiusa (AHCL) rispetto a terapia MDI con isCGM.</a:t>
            </a:r>
          </a:p>
        </p:txBody>
      </p:sp>
      <p:sp>
        <p:nvSpPr>
          <p:cNvPr id="33797" name="CasellaDiTesto 9">
            <a:extLst>
              <a:ext uri="{FF2B5EF4-FFF2-40B4-BE49-F238E27FC236}">
                <a16:creationId xmlns:a16="http://schemas.microsoft.com/office/drawing/2014/main" id="{E5F3E843-08ED-3B44-209F-EA7DA05E3D6B}"/>
              </a:ext>
            </a:extLst>
          </p:cNvPr>
          <p:cNvSpPr txBox="1">
            <a:spLocks noChangeArrowheads="1"/>
          </p:cNvSpPr>
          <p:nvPr/>
        </p:nvSpPr>
        <p:spPr bwMode="auto">
          <a:xfrm>
            <a:off x="6946900" y="1540359"/>
            <a:ext cx="5272088"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a:latin typeface="Source Sans Pro" panose="020B0503030403020204" pitchFamily="34" charset="0"/>
              </a:rPr>
              <a:t> studio prospettico, multicentrico, in aperto, randomizzato e controllato </a:t>
            </a:r>
          </a:p>
          <a:p>
            <a:r>
              <a:rPr lang="it-IT" altLang="it-IT">
                <a:latin typeface="Source Sans Pro" panose="020B0503030403020204" pitchFamily="34" charset="0"/>
              </a:rPr>
              <a:t>14 centri in tre paesi europei (Francia, Germania e Regno Unito).</a:t>
            </a:r>
            <a:endParaRPr lang="it-IT" altLang="it-IT"/>
          </a:p>
        </p:txBody>
      </p:sp>
      <p:sp>
        <p:nvSpPr>
          <p:cNvPr id="33798" name="CasellaDiTesto 10">
            <a:extLst>
              <a:ext uri="{FF2B5EF4-FFF2-40B4-BE49-F238E27FC236}">
                <a16:creationId xmlns:a16="http://schemas.microsoft.com/office/drawing/2014/main" id="{C6AFF8B3-06BB-A827-2DCD-105B686F0A1D}"/>
              </a:ext>
            </a:extLst>
          </p:cNvPr>
          <p:cNvSpPr txBox="1">
            <a:spLocks noChangeArrowheads="1"/>
          </p:cNvSpPr>
          <p:nvPr/>
        </p:nvSpPr>
        <p:spPr bwMode="auto">
          <a:xfrm>
            <a:off x="7107238" y="2921484"/>
            <a:ext cx="4770437"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a:latin typeface="Source Sans Pro" panose="020B0503030403020204" pitchFamily="34" charset="0"/>
              </a:rPr>
              <a:t>105 persone sono state sottoposte a screening e 82 assegnate in modo casuale al trattamento (41 in ciascun braccio)</a:t>
            </a:r>
            <a:endParaRPr lang="it-IT" altLang="it-IT"/>
          </a:p>
        </p:txBody>
      </p:sp>
      <p:sp>
        <p:nvSpPr>
          <p:cNvPr id="33799" name="Titolo 1">
            <a:extLst>
              <a:ext uri="{FF2B5EF4-FFF2-40B4-BE49-F238E27FC236}">
                <a16:creationId xmlns:a16="http://schemas.microsoft.com/office/drawing/2014/main" id="{74F68666-C79B-E0A8-DB75-FA719452A338}"/>
              </a:ext>
            </a:extLst>
          </p:cNvPr>
          <p:cNvSpPr>
            <a:spLocks noGrp="1"/>
          </p:cNvSpPr>
          <p:nvPr>
            <p:ph type="title"/>
          </p:nvPr>
        </p:nvSpPr>
        <p:spPr/>
        <p:txBody>
          <a:bodyPr/>
          <a:lstStyle/>
          <a:p>
            <a:r>
              <a:rPr lang="it-IT" altLang="it-IT" b="1" dirty="0"/>
              <a:t>EFFICACIA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5">
            <a:extLst>
              <a:ext uri="{FF2B5EF4-FFF2-40B4-BE49-F238E27FC236}">
                <a16:creationId xmlns:a16="http://schemas.microsoft.com/office/drawing/2014/main" id="{9081B8BC-4177-1DBC-8F46-CE539B963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23" t="18552" r="24918" b="7101"/>
          <a:stretch>
            <a:fillRect/>
          </a:stretch>
        </p:blipFill>
        <p:spPr bwMode="auto">
          <a:xfrm>
            <a:off x="5614988" y="1700213"/>
            <a:ext cx="6262687"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asellaDiTesto 6">
            <a:extLst>
              <a:ext uri="{FF2B5EF4-FFF2-40B4-BE49-F238E27FC236}">
                <a16:creationId xmlns:a16="http://schemas.microsoft.com/office/drawing/2014/main" id="{DEC94F1F-C5E7-E917-9497-273B473E3BEA}"/>
              </a:ext>
            </a:extLst>
          </p:cNvPr>
          <p:cNvSpPr txBox="1">
            <a:spLocks noChangeArrowheads="1"/>
          </p:cNvSpPr>
          <p:nvPr/>
        </p:nvSpPr>
        <p:spPr bwMode="auto">
          <a:xfrm>
            <a:off x="36513" y="3276600"/>
            <a:ext cx="6099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rgbClr val="FF0000"/>
                </a:solidFill>
                <a:latin typeface="Source Sans Pro" panose="020B0503030403020204" pitchFamily="34" charset="0"/>
              </a:rPr>
              <a:t>END-POINT PRIMARIO</a:t>
            </a:r>
            <a:r>
              <a:rPr lang="it-IT" altLang="it-IT">
                <a:solidFill>
                  <a:srgbClr val="505050"/>
                </a:solidFill>
                <a:latin typeface="Source Sans Pro" panose="020B0503030403020204" pitchFamily="34" charset="0"/>
              </a:rPr>
              <a:t>:  differenza tra i gruppi nell'HbA1c, cambiamento dal basale a 6 mesi nella popolazione intention-to-treat che utilizza la terapia AHCL e in quella che utilizza più iniezioni giornaliere di insulina più isCGM. </a:t>
            </a:r>
            <a:endParaRPr lang="it-IT" altLang="it-IT"/>
          </a:p>
        </p:txBody>
      </p:sp>
      <p:sp>
        <p:nvSpPr>
          <p:cNvPr id="8" name="Freccia a destra 7">
            <a:extLst>
              <a:ext uri="{FF2B5EF4-FFF2-40B4-BE49-F238E27FC236}">
                <a16:creationId xmlns:a16="http://schemas.microsoft.com/office/drawing/2014/main" id="{7EF3C5FF-038C-917B-18ED-EEF4DB7E8846}"/>
              </a:ext>
            </a:extLst>
          </p:cNvPr>
          <p:cNvSpPr/>
          <p:nvPr/>
        </p:nvSpPr>
        <p:spPr>
          <a:xfrm>
            <a:off x="4730750" y="2185988"/>
            <a:ext cx="977900" cy="20002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Freccia a destra 8">
            <a:extLst>
              <a:ext uri="{FF2B5EF4-FFF2-40B4-BE49-F238E27FC236}">
                <a16:creationId xmlns:a16="http://schemas.microsoft.com/office/drawing/2014/main" id="{D558CAC7-9B42-1EC6-5757-3FD23B66AA79}"/>
              </a:ext>
            </a:extLst>
          </p:cNvPr>
          <p:cNvSpPr/>
          <p:nvPr/>
        </p:nvSpPr>
        <p:spPr>
          <a:xfrm>
            <a:off x="4733925" y="2736850"/>
            <a:ext cx="979488" cy="19843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a destra 9">
            <a:extLst>
              <a:ext uri="{FF2B5EF4-FFF2-40B4-BE49-F238E27FC236}">
                <a16:creationId xmlns:a16="http://schemas.microsoft.com/office/drawing/2014/main" id="{A39029CF-DD74-54E4-2B39-AE4E23C4638B}"/>
              </a:ext>
            </a:extLst>
          </p:cNvPr>
          <p:cNvSpPr/>
          <p:nvPr/>
        </p:nvSpPr>
        <p:spPr>
          <a:xfrm>
            <a:off x="4733925" y="5081588"/>
            <a:ext cx="979488" cy="20002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4823" name="Titolo 1">
            <a:extLst>
              <a:ext uri="{FF2B5EF4-FFF2-40B4-BE49-F238E27FC236}">
                <a16:creationId xmlns:a16="http://schemas.microsoft.com/office/drawing/2014/main" id="{C4BEFD2C-9320-2009-A5B4-F8C2A25A148E}"/>
              </a:ext>
            </a:extLst>
          </p:cNvPr>
          <p:cNvSpPr>
            <a:spLocks noGrp="1"/>
          </p:cNvSpPr>
          <p:nvPr>
            <p:ph type="title"/>
          </p:nvPr>
        </p:nvSpPr>
        <p:spPr/>
        <p:txBody>
          <a:bodyPr/>
          <a:lstStyle/>
          <a:p>
            <a:r>
              <a:rPr lang="it-IT" altLang="it-IT" b="1" dirty="0"/>
              <a:t>EFFICACIA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sellaDiTesto 1">
            <a:extLst>
              <a:ext uri="{FF2B5EF4-FFF2-40B4-BE49-F238E27FC236}">
                <a16:creationId xmlns:a16="http://schemas.microsoft.com/office/drawing/2014/main" id="{14457DA3-C20E-B646-2B90-7B836E62B960}"/>
              </a:ext>
            </a:extLst>
          </p:cNvPr>
          <p:cNvSpPr txBox="1">
            <a:spLocks noChangeArrowheads="1"/>
          </p:cNvSpPr>
          <p:nvPr/>
        </p:nvSpPr>
        <p:spPr bwMode="auto">
          <a:xfrm>
            <a:off x="5168900" y="2524608"/>
            <a:ext cx="5962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rgbClr val="FF0000"/>
                </a:solidFill>
                <a:latin typeface="Source Sans Pro" panose="020B0503030403020204" pitchFamily="34" charset="0"/>
              </a:rPr>
              <a:t>CONCLUSIONI: </a:t>
            </a:r>
            <a:r>
              <a:rPr lang="it-IT" altLang="it-IT">
                <a:solidFill>
                  <a:srgbClr val="505050"/>
                </a:solidFill>
                <a:latin typeface="Source Sans Pro" panose="020B0503030403020204" pitchFamily="34" charset="0"/>
              </a:rPr>
              <a:t>Nelle persone con diabete di tipo 1 che utilizzano MDI più isCGM e con HbA1c di almeno l'8%, l'uso di AHCL conferisce maggiori benefici in termini di controllo. Questi dati supportano un accesso più ampio all'AHCL nelle persone con diabete di tipo 1 non a livelli glicemici target.</a:t>
            </a:r>
            <a:endParaRPr lang="it-IT" altLang="it-IT"/>
          </a:p>
        </p:txBody>
      </p:sp>
      <p:pic>
        <p:nvPicPr>
          <p:cNvPr id="35843" name="Immagine 4">
            <a:extLst>
              <a:ext uri="{FF2B5EF4-FFF2-40B4-BE49-F238E27FC236}">
                <a16:creationId xmlns:a16="http://schemas.microsoft.com/office/drawing/2014/main" id="{0822D8E4-FC46-3D8A-288B-AF18BF02D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734" t="20290" r="25407" b="6812"/>
          <a:stretch>
            <a:fillRect/>
          </a:stretch>
        </p:blipFill>
        <p:spPr bwMode="auto">
          <a:xfrm>
            <a:off x="1219200" y="1183170"/>
            <a:ext cx="35179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ccia a destra 5">
            <a:extLst>
              <a:ext uri="{FF2B5EF4-FFF2-40B4-BE49-F238E27FC236}">
                <a16:creationId xmlns:a16="http://schemas.microsoft.com/office/drawing/2014/main" id="{1E298E28-A934-62C9-0328-0ACAAEC61CAA}"/>
              </a:ext>
            </a:extLst>
          </p:cNvPr>
          <p:cNvSpPr/>
          <p:nvPr/>
        </p:nvSpPr>
        <p:spPr>
          <a:xfrm>
            <a:off x="292100" y="2110270"/>
            <a:ext cx="977900" cy="19843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Freccia a destra 6">
            <a:extLst>
              <a:ext uri="{FF2B5EF4-FFF2-40B4-BE49-F238E27FC236}">
                <a16:creationId xmlns:a16="http://schemas.microsoft.com/office/drawing/2014/main" id="{F58EDBD3-2698-422B-BF6E-1246DCCDBD40}"/>
              </a:ext>
            </a:extLst>
          </p:cNvPr>
          <p:cNvSpPr/>
          <p:nvPr/>
        </p:nvSpPr>
        <p:spPr>
          <a:xfrm>
            <a:off x="295275" y="2700820"/>
            <a:ext cx="977900" cy="19843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846" name="Titolo 7">
            <a:extLst>
              <a:ext uri="{FF2B5EF4-FFF2-40B4-BE49-F238E27FC236}">
                <a16:creationId xmlns:a16="http://schemas.microsoft.com/office/drawing/2014/main" id="{6FF83204-5A22-5DD6-7FB3-46B1F0176919}"/>
              </a:ext>
            </a:extLst>
          </p:cNvPr>
          <p:cNvSpPr>
            <a:spLocks noGrp="1"/>
          </p:cNvSpPr>
          <p:nvPr>
            <p:ph type="title"/>
          </p:nvPr>
        </p:nvSpPr>
        <p:spPr/>
        <p:txBody>
          <a:bodyPr/>
          <a:lstStyle/>
          <a:p>
            <a:r>
              <a:rPr lang="it-IT" altLang="it-IT" b="1" dirty="0"/>
              <a:t>EFFICACIA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5DFCFBF-2A1E-EDC4-424A-25F92F331362}"/>
              </a:ext>
            </a:extLst>
          </p:cNvPr>
          <p:cNvSpPr txBox="1">
            <a:spLocks/>
          </p:cNvSpPr>
          <p:nvPr/>
        </p:nvSpPr>
        <p:spPr>
          <a:xfrm>
            <a:off x="2970213" y="1700213"/>
            <a:ext cx="4905375" cy="765175"/>
          </a:xfrm>
          <a:prstGeom prst="rect">
            <a:avLst/>
          </a:prstGeom>
        </p:spPr>
        <p:txBody>
          <a:bodyPr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it-IT" sz="4400" b="1" dirty="0"/>
              <a:t>STUDIO PEDAP – 15 marzo 2023</a:t>
            </a:r>
            <a:br>
              <a:rPr lang="it-IT" sz="5400" b="1" dirty="0"/>
            </a:br>
            <a:r>
              <a:rPr lang="it-IT" sz="1600" b="1" dirty="0"/>
              <a:t>(</a:t>
            </a:r>
            <a:r>
              <a:rPr lang="it-IT" sz="1600" b="1" dirty="0" err="1"/>
              <a:t>Pediatric</a:t>
            </a:r>
            <a:r>
              <a:rPr lang="it-IT" sz="1600" b="1" dirty="0"/>
              <a:t> </a:t>
            </a:r>
            <a:r>
              <a:rPr lang="it-IT" sz="1600" b="1" dirty="0" err="1"/>
              <a:t>Artificial</a:t>
            </a:r>
            <a:r>
              <a:rPr lang="it-IT" sz="1600" b="1" dirty="0"/>
              <a:t> Pancreas clinical trial)</a:t>
            </a:r>
            <a:br>
              <a:rPr lang="it-IT" sz="1600" b="1" dirty="0"/>
            </a:br>
            <a:br>
              <a:rPr lang="it-IT" sz="1600" dirty="0"/>
            </a:br>
            <a:endParaRPr lang="it-IT" sz="1300" b="1" dirty="0"/>
          </a:p>
        </p:txBody>
      </p:sp>
      <p:pic>
        <p:nvPicPr>
          <p:cNvPr id="6" name="Segnaposto contenuto 1">
            <a:extLst>
              <a:ext uri="{FF2B5EF4-FFF2-40B4-BE49-F238E27FC236}">
                <a16:creationId xmlns:a16="http://schemas.microsoft.com/office/drawing/2014/main" id="{F64EA1A8-076C-FFE8-9BEF-0FB23FD55446}"/>
              </a:ext>
            </a:extLst>
          </p:cNvPr>
          <p:cNvPicPr>
            <a:picLocks noChangeAspect="1"/>
          </p:cNvPicPr>
          <p:nvPr/>
        </p:nvPicPr>
        <p:blipFill>
          <a:blip r:embed="rId2"/>
          <a:stretch>
            <a:fillRect/>
          </a:stretch>
        </p:blipFill>
        <p:spPr>
          <a:xfrm>
            <a:off x="214313" y="2308225"/>
            <a:ext cx="3929062" cy="1916113"/>
          </a:xfrm>
          <a:prstGeom prst="rect">
            <a:avLst/>
          </a:prstGeom>
          <a:ln w="44450">
            <a:solidFill>
              <a:schemeClr val="accent4"/>
            </a:solidFill>
          </a:ln>
          <a:effectLst>
            <a:outerShdw blurRad="292100" dist="139700" dir="2700000" algn="tl" rotWithShape="0">
              <a:srgbClr val="333333">
                <a:alpha val="65000"/>
              </a:srgbClr>
            </a:outerShdw>
          </a:effectLst>
        </p:spPr>
      </p:pic>
      <p:sp>
        <p:nvSpPr>
          <p:cNvPr id="7" name="Rettangolo con angoli arrotondati 6">
            <a:extLst>
              <a:ext uri="{FF2B5EF4-FFF2-40B4-BE49-F238E27FC236}">
                <a16:creationId xmlns:a16="http://schemas.microsoft.com/office/drawing/2014/main" id="{69E475C7-0DBD-22CD-9D8B-28578415D5F0}"/>
              </a:ext>
            </a:extLst>
          </p:cNvPr>
          <p:cNvSpPr/>
          <p:nvPr/>
        </p:nvSpPr>
        <p:spPr>
          <a:xfrm>
            <a:off x="85725" y="4657725"/>
            <a:ext cx="5767388" cy="1809750"/>
          </a:xfrm>
          <a:prstGeom prst="roundRect">
            <a:avLst>
              <a:gd name="adj" fmla="val 16667"/>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it-IT" b="1" dirty="0">
                <a:solidFill>
                  <a:schemeClr val="tx1"/>
                </a:solidFill>
              </a:rPr>
              <a:t>Scopo dello studio è presentare i dati di efficacia e sicurezza emersi dal trial per estendere l’età (</a:t>
            </a:r>
            <a:r>
              <a:rPr lang="it-IT" b="1" i="1" u="sng" dirty="0">
                <a:solidFill>
                  <a:schemeClr val="tx1"/>
                </a:solidFill>
              </a:rPr>
              <a:t>2-5 anni</a:t>
            </a:r>
            <a:r>
              <a:rPr lang="it-IT" b="1" dirty="0">
                <a:solidFill>
                  <a:schemeClr val="tx1"/>
                </a:solidFill>
              </a:rPr>
              <a:t>) di utilizzo della tecnologia Control-IQ, che al momento è indicata sopra i 6 anni di età ed ottenere la marchiatura CE e l’autorizzazione FDA .</a:t>
            </a:r>
          </a:p>
        </p:txBody>
      </p:sp>
      <p:pic>
        <p:nvPicPr>
          <p:cNvPr id="36869" name="Immagine 7">
            <a:extLst>
              <a:ext uri="{FF2B5EF4-FFF2-40B4-BE49-F238E27FC236}">
                <a16:creationId xmlns:a16="http://schemas.microsoft.com/office/drawing/2014/main" id="{F63F2BF7-EC8D-E6EB-1247-A5E9D5652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6167438"/>
            <a:ext cx="15494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magine 8">
            <a:extLst>
              <a:ext uri="{FF2B5EF4-FFF2-40B4-BE49-F238E27FC236}">
                <a16:creationId xmlns:a16="http://schemas.microsoft.com/office/drawing/2014/main" id="{27DF7BC6-18A4-83D0-3F45-844FE2EA74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7425" y="2168525"/>
            <a:ext cx="3151188" cy="377507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6871" name="CasellaDiTesto 9">
            <a:extLst>
              <a:ext uri="{FF2B5EF4-FFF2-40B4-BE49-F238E27FC236}">
                <a16:creationId xmlns:a16="http://schemas.microsoft.com/office/drawing/2014/main" id="{0DC6085C-46B6-A41F-0CE1-87D581891A0D}"/>
              </a:ext>
            </a:extLst>
          </p:cNvPr>
          <p:cNvSpPr txBox="1">
            <a:spLocks noChangeArrowheads="1"/>
          </p:cNvSpPr>
          <p:nvPr/>
        </p:nvSpPr>
        <p:spPr bwMode="auto">
          <a:xfrm>
            <a:off x="4632325" y="2593975"/>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a:t>102 pz---34 MDI, 68 AHCL</a:t>
            </a:r>
          </a:p>
          <a:p>
            <a:r>
              <a:rPr lang="it-IT" altLang="it-IT"/>
              <a:t>13 settimane</a:t>
            </a:r>
          </a:p>
          <a:p>
            <a:endParaRPr lang="it-IT" altLang="it-IT"/>
          </a:p>
        </p:txBody>
      </p:sp>
      <p:sp>
        <p:nvSpPr>
          <p:cNvPr id="36872" name="Titolo 1">
            <a:extLst>
              <a:ext uri="{FF2B5EF4-FFF2-40B4-BE49-F238E27FC236}">
                <a16:creationId xmlns:a16="http://schemas.microsoft.com/office/drawing/2014/main" id="{58EBD96A-B3AC-57A8-F88A-42C3A6BF56FC}"/>
              </a:ext>
            </a:extLst>
          </p:cNvPr>
          <p:cNvSpPr>
            <a:spLocks noGrp="1"/>
          </p:cNvSpPr>
          <p:nvPr>
            <p:ph type="title"/>
          </p:nvPr>
        </p:nvSpPr>
        <p:spPr/>
        <p:txBody>
          <a:bodyPr/>
          <a:lstStyle/>
          <a:p>
            <a:r>
              <a:rPr lang="it-IT" altLang="it-IT"/>
              <a:t>EFFICACIA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10FB1D-F1C8-3949-613B-522D9B15FBA8}"/>
              </a:ext>
            </a:extLst>
          </p:cNvPr>
          <p:cNvSpPr>
            <a:spLocks noGrp="1"/>
          </p:cNvSpPr>
          <p:nvPr>
            <p:ph type="title"/>
          </p:nvPr>
        </p:nvSpPr>
        <p:spPr>
          <a:xfrm>
            <a:off x="4992747" y="1059849"/>
            <a:ext cx="6516765" cy="1001707"/>
          </a:xfrm>
        </p:spPr>
        <p:txBody>
          <a:bodyPr>
            <a:normAutofit/>
          </a:bodyPr>
          <a:lstStyle/>
          <a:p>
            <a:r>
              <a:rPr lang="it-IT" altLang="it-IT" sz="3200" b="1" dirty="0">
                <a:solidFill>
                  <a:srgbClr val="FF0000"/>
                </a:solidFill>
              </a:rPr>
              <a:t>aGLP-1: aspetti metabolici, non sono tutti uguali</a:t>
            </a:r>
          </a:p>
        </p:txBody>
      </p:sp>
      <p:pic>
        <p:nvPicPr>
          <p:cNvPr id="4" name="Picture 3">
            <a:extLst>
              <a:ext uri="{FF2B5EF4-FFF2-40B4-BE49-F238E27FC236}">
                <a16:creationId xmlns:a16="http://schemas.microsoft.com/office/drawing/2014/main" id="{64F5567E-F499-F9D5-2E9A-F357A3C1D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7511"/>
            <a:ext cx="500538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4262C5A7-24E5-2D91-B645-FF563747C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87" y="2101729"/>
            <a:ext cx="48577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7CDC4470-49AD-99E3-7B97-05C211B3D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2" y="3907061"/>
            <a:ext cx="43307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1">
            <a:extLst>
              <a:ext uri="{FF2B5EF4-FFF2-40B4-BE49-F238E27FC236}">
                <a16:creationId xmlns:a16="http://schemas.microsoft.com/office/drawing/2014/main" id="{A16C2D75-F37E-DDA5-6BE1-BD7758B94478}"/>
              </a:ext>
            </a:extLst>
          </p:cNvPr>
          <p:cNvSpPr>
            <a:spLocks noChangeArrowheads="1"/>
          </p:cNvSpPr>
          <p:nvPr/>
        </p:nvSpPr>
        <p:spPr bwMode="auto">
          <a:xfrm>
            <a:off x="6606755" y="5571750"/>
            <a:ext cx="5289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dirty="0" err="1"/>
              <a:t>Kristensen</a:t>
            </a:r>
            <a:r>
              <a:rPr lang="it-IT" altLang="it-IT" dirty="0"/>
              <a:t>, </a:t>
            </a:r>
            <a:r>
              <a:rPr lang="it-IT" altLang="it-IT" dirty="0" err="1"/>
              <a:t>lancet</a:t>
            </a:r>
            <a:r>
              <a:rPr lang="it-IT" altLang="it-IT" dirty="0"/>
              <a:t> </a:t>
            </a:r>
            <a:r>
              <a:rPr lang="it-IT" altLang="it-IT" dirty="0" err="1"/>
              <a:t>diabetes</a:t>
            </a:r>
            <a:r>
              <a:rPr lang="it-IT" altLang="it-IT" dirty="0"/>
              <a:t> </a:t>
            </a:r>
            <a:r>
              <a:rPr lang="it-IT" altLang="it-IT" dirty="0" err="1"/>
              <a:t>endocrinol</a:t>
            </a:r>
            <a:r>
              <a:rPr lang="it-IT" altLang="it-IT" dirty="0"/>
              <a:t> 2019</a:t>
            </a:r>
          </a:p>
          <a:p>
            <a:r>
              <a:rPr lang="it-IT" altLang="it-IT" dirty="0"/>
              <a:t>Metanalisi su </a:t>
            </a:r>
            <a:r>
              <a:rPr lang="it-IT" altLang="it-IT" dirty="0" err="1"/>
              <a:t>medline</a:t>
            </a:r>
            <a:r>
              <a:rPr lang="it-IT" altLang="it-IT" dirty="0"/>
              <a:t> </a:t>
            </a:r>
            <a:r>
              <a:rPr lang="it-IT" altLang="it-IT" dirty="0" err="1"/>
              <a:t>chochrane</a:t>
            </a:r>
            <a:r>
              <a:rPr lang="it-IT" altLang="it-IT" dirty="0"/>
              <a:t> </a:t>
            </a:r>
          </a:p>
          <a:p>
            <a:r>
              <a:rPr lang="it-IT" altLang="it-IT" dirty="0"/>
              <a:t>56004 </a:t>
            </a:r>
          </a:p>
        </p:txBody>
      </p:sp>
    </p:spTree>
    <p:extLst>
      <p:ext uri="{BB962C8B-B14F-4D97-AF65-F5344CB8AC3E}">
        <p14:creationId xmlns:p14="http://schemas.microsoft.com/office/powerpoint/2010/main" val="1104303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a:extLst>
              <a:ext uri="{FF2B5EF4-FFF2-40B4-BE49-F238E27FC236}">
                <a16:creationId xmlns:a16="http://schemas.microsoft.com/office/drawing/2014/main" id="{A97D9155-F30F-3CDE-87D8-D18E5E3E1F02}"/>
              </a:ext>
            </a:extLst>
          </p:cNvPr>
          <p:cNvPicPr>
            <a:picLocks noChangeAspect="1"/>
          </p:cNvPicPr>
          <p:nvPr/>
        </p:nvPicPr>
        <p:blipFill>
          <a:blip r:embed="rId2"/>
          <a:stretch>
            <a:fillRect/>
          </a:stretch>
        </p:blipFill>
        <p:spPr>
          <a:xfrm>
            <a:off x="215900" y="1260475"/>
            <a:ext cx="4684713" cy="3262313"/>
          </a:xfrm>
          <a:prstGeom prst="rect">
            <a:avLst/>
          </a:prstGeom>
          <a:ln>
            <a:noFill/>
          </a:ln>
          <a:effectLst>
            <a:outerShdw blurRad="292100" dist="139700" dir="2700000" algn="tl" rotWithShape="0">
              <a:srgbClr val="333333">
                <a:alpha val="65000"/>
              </a:srgbClr>
            </a:outerShdw>
          </a:effectLst>
        </p:spPr>
      </p:pic>
      <p:sp>
        <p:nvSpPr>
          <p:cNvPr id="3" name="Freccia a destra 2">
            <a:extLst>
              <a:ext uri="{FF2B5EF4-FFF2-40B4-BE49-F238E27FC236}">
                <a16:creationId xmlns:a16="http://schemas.microsoft.com/office/drawing/2014/main" id="{A041C8AF-54F0-5689-F405-E2F3E6979C2F}"/>
              </a:ext>
            </a:extLst>
          </p:cNvPr>
          <p:cNvSpPr/>
          <p:nvPr/>
        </p:nvSpPr>
        <p:spPr>
          <a:xfrm rot="7739052">
            <a:off x="2626519" y="3377407"/>
            <a:ext cx="666750" cy="493712"/>
          </a:xfrm>
          <a:prstGeom prst="rightArrow">
            <a:avLst>
              <a:gd name="adj1" fmla="val 50000"/>
              <a:gd name="adj2" fmla="val 512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CasellaDiTesto 3">
            <a:extLst>
              <a:ext uri="{FF2B5EF4-FFF2-40B4-BE49-F238E27FC236}">
                <a16:creationId xmlns:a16="http://schemas.microsoft.com/office/drawing/2014/main" id="{F1B449F4-CB97-DC3F-8B00-CE2A73D32227}"/>
              </a:ext>
            </a:extLst>
          </p:cNvPr>
          <p:cNvSpPr txBox="1"/>
          <p:nvPr/>
        </p:nvSpPr>
        <p:spPr>
          <a:xfrm>
            <a:off x="142650" y="4940883"/>
            <a:ext cx="6476404" cy="923330"/>
          </a:xfrm>
          <a:prstGeom prst="rect">
            <a:avLst/>
          </a:prstGeom>
          <a:noFill/>
          <a:ln>
            <a:solidFill>
              <a:srgbClr val="002060"/>
            </a:solidFill>
          </a:ln>
        </p:spPr>
        <p:txBody>
          <a:bodyPr>
            <a:spAutoFit/>
          </a:bodyPr>
          <a:lstStyle/>
          <a:p>
            <a:pPr algn="ctr">
              <a:defRPr/>
            </a:pPr>
            <a:r>
              <a:rPr lang="it-IT" b="1" dirty="0">
                <a:solidFill>
                  <a:srgbClr val="002060"/>
                </a:solidFill>
                <a:latin typeface="MyriadPro-Bold"/>
              </a:rPr>
              <a:t>Il tempo medio di permanenza nel Time in Range </a:t>
            </a:r>
            <a:r>
              <a:rPr lang="it-IT" dirty="0">
                <a:solidFill>
                  <a:srgbClr val="002060"/>
                </a:solidFill>
                <a:latin typeface="MyriadPro-Regular"/>
              </a:rPr>
              <a:t>con la</a:t>
            </a:r>
          </a:p>
          <a:p>
            <a:pPr algn="ctr">
              <a:defRPr/>
            </a:pPr>
            <a:r>
              <a:rPr lang="it-IT" dirty="0">
                <a:solidFill>
                  <a:srgbClr val="002060"/>
                </a:solidFill>
                <a:latin typeface="MyriadPro-Regular"/>
              </a:rPr>
              <a:t>tecnologia Control-IQ è aumentato del </a:t>
            </a:r>
            <a:r>
              <a:rPr lang="it-IT" b="1" dirty="0">
                <a:solidFill>
                  <a:srgbClr val="002060"/>
                </a:solidFill>
                <a:highlight>
                  <a:srgbClr val="FFFF00"/>
                </a:highlight>
                <a:latin typeface="MyriadPro-Bold"/>
              </a:rPr>
              <a:t>12,4%</a:t>
            </a:r>
            <a:r>
              <a:rPr lang="it-IT" b="1" dirty="0">
                <a:solidFill>
                  <a:srgbClr val="002060"/>
                </a:solidFill>
                <a:latin typeface="MyriadPro-Bold"/>
              </a:rPr>
              <a:t> </a:t>
            </a:r>
          </a:p>
          <a:p>
            <a:pPr algn="ctr">
              <a:defRPr/>
            </a:pPr>
            <a:r>
              <a:rPr lang="it-IT" dirty="0">
                <a:solidFill>
                  <a:srgbClr val="002060"/>
                </a:solidFill>
                <a:latin typeface="MyriadPro-Regular"/>
              </a:rPr>
              <a:t>rispetto al gruppo di controllo</a:t>
            </a:r>
            <a:endParaRPr lang="it-IT" dirty="0">
              <a:solidFill>
                <a:srgbClr val="002060"/>
              </a:solidFill>
            </a:endParaRPr>
          </a:p>
        </p:txBody>
      </p:sp>
      <p:sp>
        <p:nvSpPr>
          <p:cNvPr id="37893" name="CasellaDiTesto 4">
            <a:extLst>
              <a:ext uri="{FF2B5EF4-FFF2-40B4-BE49-F238E27FC236}">
                <a16:creationId xmlns:a16="http://schemas.microsoft.com/office/drawing/2014/main" id="{8842D69A-CBF6-51A3-4901-DCBE4D58F31D}"/>
              </a:ext>
            </a:extLst>
          </p:cNvPr>
          <p:cNvSpPr txBox="1">
            <a:spLocks noChangeArrowheads="1"/>
          </p:cNvSpPr>
          <p:nvPr/>
        </p:nvSpPr>
        <p:spPr bwMode="auto">
          <a:xfrm>
            <a:off x="142875" y="6030913"/>
            <a:ext cx="614838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a:latin typeface="MyriadPro-Bold"/>
              </a:rPr>
              <a:t>N.B. Un punto percentuale equivale a ca. 15.00 minuti in TIR.</a:t>
            </a:r>
            <a:endParaRPr lang="it-IT" altLang="it-IT"/>
          </a:p>
        </p:txBody>
      </p:sp>
      <p:sp>
        <p:nvSpPr>
          <p:cNvPr id="6" name="Titolo 1">
            <a:extLst>
              <a:ext uri="{FF2B5EF4-FFF2-40B4-BE49-F238E27FC236}">
                <a16:creationId xmlns:a16="http://schemas.microsoft.com/office/drawing/2014/main" id="{A418DA7E-568C-CA2F-047B-CFFDE0588427}"/>
              </a:ext>
            </a:extLst>
          </p:cNvPr>
          <p:cNvSpPr txBox="1">
            <a:spLocks/>
          </p:cNvSpPr>
          <p:nvPr/>
        </p:nvSpPr>
        <p:spPr bwMode="auto">
          <a:xfrm>
            <a:off x="219075" y="849313"/>
            <a:ext cx="5108575" cy="657225"/>
          </a:xfrm>
          <a:prstGeom prst="rect">
            <a:avLst/>
          </a:prstGeom>
          <a:noFill/>
          <a:ln>
            <a:noFill/>
          </a:ln>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b="1" kern="1200">
                <a:solidFill>
                  <a:srgbClr val="0C974C"/>
                </a:solidFill>
                <a:latin typeface="Avenir Next LT Pro" panose="020B0504020202020204" pitchFamily="34" charset="77"/>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it-IT" sz="1800" dirty="0">
                <a:solidFill>
                  <a:schemeClr val="accent4"/>
                </a:solidFill>
              </a:rPr>
              <a:t>OUTCOME PRIMARIO: TIR 70-180 mg/</a:t>
            </a:r>
            <a:r>
              <a:rPr lang="it-IT" sz="1800" dirty="0" err="1">
                <a:solidFill>
                  <a:schemeClr val="accent4"/>
                </a:solidFill>
              </a:rPr>
              <a:t>dL</a:t>
            </a:r>
            <a:endParaRPr lang="it-IT" sz="1800" dirty="0">
              <a:solidFill>
                <a:schemeClr val="accent4"/>
              </a:solidFill>
            </a:endParaRPr>
          </a:p>
        </p:txBody>
      </p:sp>
      <p:pic>
        <p:nvPicPr>
          <p:cNvPr id="8" name="Immagine 7">
            <a:extLst>
              <a:ext uri="{FF2B5EF4-FFF2-40B4-BE49-F238E27FC236}">
                <a16:creationId xmlns:a16="http://schemas.microsoft.com/office/drawing/2014/main" id="{8F6DE2C9-29F3-ADE0-E275-12E7E494C289}"/>
              </a:ext>
            </a:extLst>
          </p:cNvPr>
          <p:cNvPicPr>
            <a:picLocks noChangeAspect="1"/>
          </p:cNvPicPr>
          <p:nvPr/>
        </p:nvPicPr>
        <p:blipFill>
          <a:blip r:embed="rId3"/>
          <a:stretch>
            <a:fillRect/>
          </a:stretch>
        </p:blipFill>
        <p:spPr>
          <a:xfrm>
            <a:off x="6808788" y="1506538"/>
            <a:ext cx="4829175" cy="3625850"/>
          </a:xfrm>
          <a:prstGeom prst="rect">
            <a:avLst/>
          </a:prstGeom>
          <a:ln w="38100">
            <a:solidFill>
              <a:srgbClr val="002060"/>
            </a:solid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EFF74B46-5FBC-1EDF-6718-24A94822BA5E}"/>
              </a:ext>
            </a:extLst>
          </p:cNvPr>
          <p:cNvPicPr>
            <a:picLocks noChangeAspect="1"/>
          </p:cNvPicPr>
          <p:nvPr/>
        </p:nvPicPr>
        <p:blipFill>
          <a:blip r:embed="rId4"/>
          <a:stretch>
            <a:fillRect/>
          </a:stretch>
        </p:blipFill>
        <p:spPr>
          <a:xfrm rot="10800000" flipH="1" flipV="1">
            <a:off x="7900536" y="4244510"/>
            <a:ext cx="601433" cy="358828"/>
          </a:xfrm>
          <a:prstGeom prst="roundRect">
            <a:avLst>
              <a:gd name="adj" fmla="val 8594"/>
            </a:avLst>
          </a:prstGeom>
          <a:solidFill>
            <a:srgbClr val="FFFFFF">
              <a:shade val="85000"/>
            </a:srgbClr>
          </a:solidFill>
          <a:ln w="38100">
            <a:solidFill>
              <a:srgbClr val="00B050"/>
            </a:solidFill>
          </a:ln>
          <a:effectLst>
            <a:reflection blurRad="12700" stA="38000" endPos="28000" dist="5000" dir="5400000" sy="-100000" algn="bl" rotWithShape="0"/>
          </a:effectLst>
        </p:spPr>
      </p:pic>
      <p:sp>
        <p:nvSpPr>
          <p:cNvPr id="10" name="Titolo 1">
            <a:extLst>
              <a:ext uri="{FF2B5EF4-FFF2-40B4-BE49-F238E27FC236}">
                <a16:creationId xmlns:a16="http://schemas.microsoft.com/office/drawing/2014/main" id="{E3C8F332-BC0D-025F-9F5D-A7A5CA560553}"/>
              </a:ext>
            </a:extLst>
          </p:cNvPr>
          <p:cNvSpPr txBox="1">
            <a:spLocks/>
          </p:cNvSpPr>
          <p:nvPr/>
        </p:nvSpPr>
        <p:spPr bwMode="auto">
          <a:xfrm>
            <a:off x="6835775" y="811213"/>
            <a:ext cx="4475163" cy="657225"/>
          </a:xfrm>
          <a:prstGeom prst="rect">
            <a:avLst/>
          </a:prstGeom>
          <a:noFill/>
          <a:ln>
            <a:noFill/>
          </a:ln>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200" b="1" kern="1200">
                <a:solidFill>
                  <a:srgbClr val="0C974C"/>
                </a:solidFill>
                <a:latin typeface="Avenir Next LT Pro" panose="020B0504020202020204" pitchFamily="34" charset="77"/>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it-IT" sz="2400" dirty="0">
                <a:solidFill>
                  <a:schemeClr val="accent4"/>
                </a:solidFill>
              </a:rPr>
              <a:t>Efficacia dell’Attività Sonno</a:t>
            </a:r>
          </a:p>
        </p:txBody>
      </p:sp>
      <p:sp>
        <p:nvSpPr>
          <p:cNvPr id="37898" name="CasellaDiTesto 10">
            <a:extLst>
              <a:ext uri="{FF2B5EF4-FFF2-40B4-BE49-F238E27FC236}">
                <a16:creationId xmlns:a16="http://schemas.microsoft.com/office/drawing/2014/main" id="{4D7EF5FE-41DA-0648-2909-6AB423944D30}"/>
              </a:ext>
            </a:extLst>
          </p:cNvPr>
          <p:cNvSpPr txBox="1">
            <a:spLocks noChangeArrowheads="1"/>
          </p:cNvSpPr>
          <p:nvPr/>
        </p:nvSpPr>
        <p:spPr bwMode="auto">
          <a:xfrm>
            <a:off x="8129588" y="5397500"/>
            <a:ext cx="3748087" cy="92233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it-IT" altLang="it-IT" b="1">
                <a:solidFill>
                  <a:srgbClr val="002060"/>
                </a:solidFill>
                <a:latin typeface="MyriadPro-Bold"/>
              </a:rPr>
              <a:t> TIR è stato del 74% nel gruppo  Control-IQ rispetto al 56% nel gruppo di controllo (Standard Care) </a:t>
            </a:r>
            <a:endParaRPr lang="it-IT" altLang="it-IT">
              <a:solidFill>
                <a:srgbClr val="002060"/>
              </a:solidFill>
            </a:endParaRPr>
          </a:p>
        </p:txBody>
      </p:sp>
      <p:sp>
        <p:nvSpPr>
          <p:cNvPr id="37899" name="Titolo 6">
            <a:extLst>
              <a:ext uri="{FF2B5EF4-FFF2-40B4-BE49-F238E27FC236}">
                <a16:creationId xmlns:a16="http://schemas.microsoft.com/office/drawing/2014/main" id="{304F9F9F-92AD-D328-D17A-18E407192239}"/>
              </a:ext>
            </a:extLst>
          </p:cNvPr>
          <p:cNvSpPr>
            <a:spLocks noGrp="1"/>
          </p:cNvSpPr>
          <p:nvPr>
            <p:ph type="title"/>
          </p:nvPr>
        </p:nvSpPr>
        <p:spPr>
          <a:xfrm>
            <a:off x="0" y="0"/>
            <a:ext cx="12192000" cy="1412875"/>
          </a:xfrm>
        </p:spPr>
        <p:txBody>
          <a:bodyPr/>
          <a:lstStyle/>
          <a:p>
            <a:r>
              <a:rPr lang="it-IT" altLang="it-IT"/>
              <a:t>EFFICACIA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a:extLst>
              <a:ext uri="{FF2B5EF4-FFF2-40B4-BE49-F238E27FC236}">
                <a16:creationId xmlns:a16="http://schemas.microsoft.com/office/drawing/2014/main" id="{BED3B1C4-DCBF-3BE8-0C1F-BAC9414EC6DB}"/>
              </a:ext>
            </a:extLst>
          </p:cNvPr>
          <p:cNvSpPr>
            <a:spLocks noGrp="1"/>
          </p:cNvSpPr>
          <p:nvPr>
            <p:ph type="title"/>
          </p:nvPr>
        </p:nvSpPr>
        <p:spPr/>
        <p:txBody>
          <a:bodyPr/>
          <a:lstStyle/>
          <a:p>
            <a:r>
              <a:rPr lang="it-IT" altLang="it-IT" sz="3200" dirty="0"/>
              <a:t>NON è TUTTO ORO QUELLO CHE LUCCICA…..</a:t>
            </a:r>
          </a:p>
        </p:txBody>
      </p:sp>
      <p:sp>
        <p:nvSpPr>
          <p:cNvPr id="11267" name="Segnaposto contenuto 2">
            <a:extLst>
              <a:ext uri="{FF2B5EF4-FFF2-40B4-BE49-F238E27FC236}">
                <a16:creationId xmlns:a16="http://schemas.microsoft.com/office/drawing/2014/main" id="{CD39E646-1C56-5BD0-A471-A2554A386E34}"/>
              </a:ext>
            </a:extLst>
          </p:cNvPr>
          <p:cNvSpPr>
            <a:spLocks noGrp="1"/>
          </p:cNvSpPr>
          <p:nvPr>
            <p:ph idx="1"/>
          </p:nvPr>
        </p:nvSpPr>
        <p:spPr/>
        <p:txBody>
          <a:bodyPr>
            <a:normAutofit fontScale="62500" lnSpcReduction="20000"/>
          </a:bodyPr>
          <a:lstStyle/>
          <a:p>
            <a:pPr marL="0" indent="0">
              <a:buFont typeface="Arial" panose="020B0604020202020204" pitchFamily="34" charset="0"/>
              <a:buNone/>
              <a:defRPr/>
            </a:pPr>
            <a:r>
              <a:rPr lang="it-IT" altLang="it-IT" sz="3200" b="1" dirty="0"/>
              <a:t>GESTIONE QUOTIDIANA E POSSIBILI PROBLEMATICHE</a:t>
            </a:r>
          </a:p>
          <a:p>
            <a:pPr marL="0" indent="0">
              <a:buFont typeface="Arial" panose="020B0604020202020204" pitchFamily="34" charset="0"/>
              <a:buNone/>
              <a:defRPr/>
            </a:pPr>
            <a:r>
              <a:rPr lang="it-IT" altLang="it-IT" sz="3200" b="1" dirty="0"/>
              <a:t>IPERGLICEMIA NON GUSTIFICATA</a:t>
            </a:r>
          </a:p>
          <a:p>
            <a:pPr>
              <a:defRPr/>
            </a:pPr>
            <a:r>
              <a:rPr lang="it-IT" altLang="it-IT" b="1" dirty="0">
                <a:solidFill>
                  <a:srgbClr val="0070C0"/>
                </a:solidFill>
              </a:rPr>
              <a:t>Scelta e cura del sito di infusione</a:t>
            </a:r>
          </a:p>
          <a:p>
            <a:pPr marL="0" indent="0">
              <a:buFont typeface="Arial" panose="020B0604020202020204" pitchFamily="34" charset="0"/>
              <a:buNone/>
              <a:defRPr/>
            </a:pPr>
            <a:r>
              <a:rPr lang="it-IT" altLang="it-IT" dirty="0"/>
              <a:t>Igiene, rotazione, doccia, </a:t>
            </a:r>
            <a:r>
              <a:rPr lang="it-IT" altLang="it-IT" dirty="0" err="1"/>
              <a:t>ecc</a:t>
            </a:r>
            <a:endParaRPr lang="it-IT" altLang="it-IT" dirty="0"/>
          </a:p>
          <a:p>
            <a:pPr>
              <a:defRPr/>
            </a:pPr>
            <a:r>
              <a:rPr lang="it-IT" altLang="it-IT" b="1" dirty="0">
                <a:solidFill>
                  <a:srgbClr val="0070C0"/>
                </a:solidFill>
              </a:rPr>
              <a:t>Sito di infusione</a:t>
            </a:r>
          </a:p>
          <a:p>
            <a:pPr marL="0" indent="0">
              <a:buFont typeface="Arial" panose="020B0604020202020204" pitchFamily="34" charset="0"/>
              <a:buNone/>
              <a:defRPr/>
            </a:pPr>
            <a:r>
              <a:rPr lang="it-IT" altLang="it-IT" dirty="0"/>
              <a:t>Infezioni, </a:t>
            </a:r>
            <a:r>
              <a:rPr lang="it-IT" altLang="it-IT" dirty="0" err="1"/>
              <a:t>lipoipertrofia</a:t>
            </a:r>
            <a:r>
              <a:rPr lang="it-IT" altLang="it-IT" dirty="0"/>
              <a:t>, reazioni cutanee locali…</a:t>
            </a:r>
          </a:p>
          <a:p>
            <a:pPr>
              <a:defRPr/>
            </a:pPr>
            <a:r>
              <a:rPr lang="it-IT" altLang="it-IT" b="1" dirty="0">
                <a:solidFill>
                  <a:srgbClr val="0070C0"/>
                </a:solidFill>
              </a:rPr>
              <a:t>Set di infusione</a:t>
            </a:r>
          </a:p>
          <a:p>
            <a:pPr marL="0" indent="0">
              <a:buFont typeface="Arial" panose="020B0604020202020204" pitchFamily="34" charset="0"/>
              <a:buNone/>
              <a:defRPr/>
            </a:pPr>
            <a:r>
              <a:rPr lang="it-IT" altLang="it-IT" dirty="0"/>
              <a:t>Occlusione o attorcigliamenti del catetere, distacco dell’</a:t>
            </a:r>
            <a:r>
              <a:rPr lang="it-IT" altLang="it-IT" dirty="0" err="1"/>
              <a:t>agocanula</a:t>
            </a:r>
            <a:r>
              <a:rPr lang="it-IT" altLang="it-IT" dirty="0"/>
              <a:t>  e problemi di adesione, </a:t>
            </a:r>
            <a:r>
              <a:rPr lang="it-IT" altLang="it-IT" dirty="0" err="1"/>
              <a:t>agocanula</a:t>
            </a:r>
            <a:r>
              <a:rPr lang="it-IT" altLang="it-IT" dirty="0"/>
              <a:t> piegata….</a:t>
            </a:r>
          </a:p>
          <a:p>
            <a:pPr>
              <a:defRPr/>
            </a:pPr>
            <a:r>
              <a:rPr lang="it-IT" altLang="it-IT" b="1" dirty="0">
                <a:solidFill>
                  <a:srgbClr val="0070C0"/>
                </a:solidFill>
              </a:rPr>
              <a:t>Microinfusore</a:t>
            </a:r>
          </a:p>
          <a:p>
            <a:pPr marL="0" indent="0">
              <a:buNone/>
              <a:defRPr/>
            </a:pPr>
            <a:r>
              <a:rPr lang="it-IT" altLang="it-IT" dirty="0"/>
              <a:t>Bolo dimenticato, mancato collegamento dopo rimozione del microinfusore es. per attività in acqua,</a:t>
            </a:r>
          </a:p>
          <a:p>
            <a:pPr marL="0" indent="0">
              <a:buNone/>
              <a:defRPr/>
            </a:pPr>
            <a:r>
              <a:rPr lang="it-IT" altLang="it-IT" dirty="0"/>
              <a:t>serbatoio vuoto (allarme ignorato) o </a:t>
            </a:r>
            <a:r>
              <a:rPr lang="it-IT" altLang="it-IT" dirty="0" err="1"/>
              <a:t>malposizionato</a:t>
            </a:r>
            <a:r>
              <a:rPr lang="it-IT" altLang="it-IT" dirty="0"/>
              <a:t>, malfunzionamento</a:t>
            </a:r>
          </a:p>
          <a:p>
            <a:pPr>
              <a:defRPr/>
            </a:pPr>
            <a:r>
              <a:rPr lang="it-IT" altLang="it-IT" b="1" dirty="0">
                <a:solidFill>
                  <a:srgbClr val="0070C0"/>
                </a:solidFill>
              </a:rPr>
              <a:t>Insulina</a:t>
            </a:r>
          </a:p>
          <a:p>
            <a:pPr marL="0" indent="0">
              <a:buNone/>
              <a:defRPr/>
            </a:pPr>
            <a:r>
              <a:rPr lang="it-IT" altLang="it-IT" dirty="0"/>
              <a:t>Insulina scaduta o inattiva, insulina esposta a temperature estreme…</a:t>
            </a:r>
          </a:p>
          <a:p>
            <a:pPr marL="0" indent="0">
              <a:buNone/>
              <a:defRPr/>
            </a:pPr>
            <a:endParaRPr lang="it-IT" altLang="it-IT" dirty="0">
              <a:solidFill>
                <a:schemeClr val="tx2"/>
              </a:solidFill>
            </a:endParaRPr>
          </a:p>
          <a:p>
            <a:pPr marL="0" indent="0">
              <a:buFont typeface="Arial" panose="020B0604020202020204" pitchFamily="34" charset="0"/>
              <a:buNone/>
              <a:defRPr/>
            </a:pPr>
            <a:endParaRPr lang="it-IT" altLang="it-IT" dirty="0"/>
          </a:p>
        </p:txBody>
      </p:sp>
      <p:pic>
        <p:nvPicPr>
          <p:cNvPr id="38916" name="Picture 2" descr="Iva - spesometro - Controlli incrociati fai da te - Per «pesare» le  incongruenze attenzione alle esclusioni - Studio De Stefani">
            <a:extLst>
              <a:ext uri="{FF2B5EF4-FFF2-40B4-BE49-F238E27FC236}">
                <a16:creationId xmlns:a16="http://schemas.microsoft.com/office/drawing/2014/main" id="{1649EF4F-3079-7719-3305-EF92B0ADF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288" y="2154238"/>
            <a:ext cx="29527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La Cina e gli altri Emergenti, non è tutto oro ciò che luccica - Economy  Magazine">
            <a:extLst>
              <a:ext uri="{FF2B5EF4-FFF2-40B4-BE49-F238E27FC236}">
                <a16:creationId xmlns:a16="http://schemas.microsoft.com/office/drawing/2014/main" id="{6E05FC6E-07EF-3EF5-88F1-E24D44426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538" y="105568"/>
            <a:ext cx="20161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4">
            <a:extLst>
              <a:ext uri="{FF2B5EF4-FFF2-40B4-BE49-F238E27FC236}">
                <a16:creationId xmlns:a16="http://schemas.microsoft.com/office/drawing/2014/main" id="{B375D7C9-EBE9-C191-4927-D40F86B06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770" t="24898" r="12067" b="17686"/>
          <a:stretch>
            <a:fillRect/>
          </a:stretch>
        </p:blipFill>
        <p:spPr bwMode="auto">
          <a:xfrm>
            <a:off x="1809750" y="1703941"/>
            <a:ext cx="8910638"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asellaDiTesto 5">
            <a:extLst>
              <a:ext uri="{FF2B5EF4-FFF2-40B4-BE49-F238E27FC236}">
                <a16:creationId xmlns:a16="http://schemas.microsoft.com/office/drawing/2014/main" id="{BDA11803-813E-8919-4906-D28C57FF65F7}"/>
              </a:ext>
            </a:extLst>
          </p:cNvPr>
          <p:cNvSpPr txBox="1">
            <a:spLocks noChangeArrowheads="1"/>
          </p:cNvSpPr>
          <p:nvPr/>
        </p:nvSpPr>
        <p:spPr bwMode="auto">
          <a:xfrm>
            <a:off x="623888" y="333375"/>
            <a:ext cx="85534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4000" b="1">
                <a:solidFill>
                  <a:srgbClr val="FF0000"/>
                </a:solidFill>
              </a:rPr>
              <a:t>EDUCAZIONE TERAPEUTICA</a:t>
            </a:r>
          </a:p>
        </p:txBody>
      </p:sp>
      <p:sp>
        <p:nvSpPr>
          <p:cNvPr id="11" name="CasellaDiTesto 10">
            <a:extLst>
              <a:ext uri="{FF2B5EF4-FFF2-40B4-BE49-F238E27FC236}">
                <a16:creationId xmlns:a16="http://schemas.microsoft.com/office/drawing/2014/main" id="{8C62788A-52DD-1478-C573-950BFCA84654}"/>
              </a:ext>
            </a:extLst>
          </p:cNvPr>
          <p:cNvSpPr txBox="1"/>
          <p:nvPr/>
        </p:nvSpPr>
        <p:spPr>
          <a:xfrm>
            <a:off x="767408" y="3104257"/>
            <a:ext cx="10369152" cy="1077218"/>
          </a:xfrm>
          <a:prstGeom prst="rect">
            <a:avLst/>
          </a:prstGeom>
          <a:solidFill>
            <a:srgbClr val="FFFF00"/>
          </a:solidFill>
        </p:spPr>
        <p:txBody>
          <a:bodyPr>
            <a:spAutoFit/>
          </a:bodyPr>
          <a:lstStyle/>
          <a:p>
            <a:pPr>
              <a:defRPr/>
            </a:pPr>
            <a:r>
              <a:rPr lang="it-IT" sz="3200" b="1" dirty="0"/>
              <a:t>PERCORSO FATICOSO, CHE </a:t>
            </a:r>
            <a:r>
              <a:rPr lang="it-IT" sz="3200" b="1" dirty="0">
                <a:highlight>
                  <a:srgbClr val="FFFF00"/>
                </a:highlight>
              </a:rPr>
              <a:t>RICHIEDE IMPEGNO, TEMPO E FATICA</a:t>
            </a:r>
          </a:p>
        </p:txBody>
      </p:sp>
      <p:sp>
        <p:nvSpPr>
          <p:cNvPr id="45062" name="Titolo 3">
            <a:extLst>
              <a:ext uri="{FF2B5EF4-FFF2-40B4-BE49-F238E27FC236}">
                <a16:creationId xmlns:a16="http://schemas.microsoft.com/office/drawing/2014/main" id="{FF712400-9B8D-C80F-6086-AC3F11EBBC6C}"/>
              </a:ext>
            </a:extLst>
          </p:cNvPr>
          <p:cNvSpPr>
            <a:spLocks noGrp="1"/>
          </p:cNvSpPr>
          <p:nvPr>
            <p:ph type="title"/>
          </p:nvPr>
        </p:nvSpPr>
        <p:spPr>
          <a:xfrm>
            <a:off x="0" y="-26988"/>
            <a:ext cx="12192000" cy="1341438"/>
          </a:xfrm>
        </p:spPr>
        <p:txBody>
          <a:bodyPr>
            <a:normAutofit fontScale="90000"/>
          </a:bodyPr>
          <a:lstStyle/>
          <a:p>
            <a:br>
              <a:rPr lang="it-IT" altLang="it-IT" sz="4000" dirty="0">
                <a:solidFill>
                  <a:srgbClr val="FF0000"/>
                </a:solidFill>
              </a:rPr>
            </a:br>
            <a:br>
              <a:rPr lang="it-IT" altLang="it-IT" sz="4000" dirty="0">
                <a:solidFill>
                  <a:srgbClr val="FF0000"/>
                </a:solidFill>
              </a:rPr>
            </a:br>
            <a:endParaRPr lang="it-IT" altLang="it-IT"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4">
            <a:extLst>
              <a:ext uri="{FF2B5EF4-FFF2-40B4-BE49-F238E27FC236}">
                <a16:creationId xmlns:a16="http://schemas.microsoft.com/office/drawing/2014/main" id="{E2088418-7181-29A4-4B31-5873CAF91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05" t="27892" r="12067" b="21768"/>
          <a:stretch>
            <a:fillRect/>
          </a:stretch>
        </p:blipFill>
        <p:spPr bwMode="auto">
          <a:xfrm>
            <a:off x="2463800" y="2783233"/>
            <a:ext cx="7024688"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CasellaDiTesto 5">
            <a:extLst>
              <a:ext uri="{FF2B5EF4-FFF2-40B4-BE49-F238E27FC236}">
                <a16:creationId xmlns:a16="http://schemas.microsoft.com/office/drawing/2014/main" id="{62B9B3D9-89C9-5E36-8435-AF7B24BD72C8}"/>
              </a:ext>
            </a:extLst>
          </p:cNvPr>
          <p:cNvSpPr txBox="1">
            <a:spLocks noChangeArrowheads="1"/>
          </p:cNvSpPr>
          <p:nvPr/>
        </p:nvSpPr>
        <p:spPr bwMode="auto">
          <a:xfrm>
            <a:off x="4468813" y="1432615"/>
            <a:ext cx="2607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4000" b="1" dirty="0"/>
              <a:t>IL METODO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magine 4">
            <a:extLst>
              <a:ext uri="{FF2B5EF4-FFF2-40B4-BE49-F238E27FC236}">
                <a16:creationId xmlns:a16="http://schemas.microsoft.com/office/drawing/2014/main" id="{3B4A7DF5-220C-4F7B-F9DF-AA3EA630E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77" t="14423" r="10458" b="10477"/>
          <a:stretch>
            <a:fillRect/>
          </a:stretch>
        </p:blipFill>
        <p:spPr bwMode="auto">
          <a:xfrm>
            <a:off x="2391569" y="655293"/>
            <a:ext cx="7408862"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asellaDiTesto 6">
            <a:extLst>
              <a:ext uri="{FF2B5EF4-FFF2-40B4-BE49-F238E27FC236}">
                <a16:creationId xmlns:a16="http://schemas.microsoft.com/office/drawing/2014/main" id="{9A30535E-0123-91A4-8FF2-995D702782CF}"/>
              </a:ext>
            </a:extLst>
          </p:cNvPr>
          <p:cNvSpPr txBox="1">
            <a:spLocks noChangeArrowheads="1"/>
          </p:cNvSpPr>
          <p:nvPr/>
        </p:nvSpPr>
        <p:spPr bwMode="auto">
          <a:xfrm>
            <a:off x="4721225" y="46179"/>
            <a:ext cx="2607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4000" b="1" dirty="0"/>
              <a:t>IL METODO</a:t>
            </a:r>
          </a:p>
        </p:txBody>
      </p:sp>
      <p:sp>
        <p:nvSpPr>
          <p:cNvPr id="2" name="CasellaDiTesto 1">
            <a:extLst>
              <a:ext uri="{FF2B5EF4-FFF2-40B4-BE49-F238E27FC236}">
                <a16:creationId xmlns:a16="http://schemas.microsoft.com/office/drawing/2014/main" id="{0DD1170B-1611-9BBD-A2C9-156ED911BD96}"/>
              </a:ext>
            </a:extLst>
          </p:cNvPr>
          <p:cNvSpPr txBox="1"/>
          <p:nvPr/>
        </p:nvSpPr>
        <p:spPr>
          <a:xfrm>
            <a:off x="2971796" y="6102627"/>
            <a:ext cx="6494855" cy="369332"/>
          </a:xfrm>
          <a:prstGeom prst="rect">
            <a:avLst/>
          </a:prstGeom>
          <a:solidFill>
            <a:srgbClr val="FFFF00"/>
          </a:solidFill>
          <a:ln>
            <a:solidFill>
              <a:srgbClr val="002060"/>
            </a:solidFill>
          </a:ln>
        </p:spPr>
        <p:txBody>
          <a:bodyPr wrap="none" rtlCol="0">
            <a:spAutoFit/>
          </a:bodyPr>
          <a:lstStyle/>
          <a:p>
            <a:r>
              <a:rPr lang="it-IT" b="1" dirty="0"/>
              <a:t>VALUTAZIONE-----------------</a:t>
            </a:r>
            <a:r>
              <a:rPr lang="it-IT" b="1" dirty="0">
                <a:sym typeface="Wingdings" panose="05000000000000000000" pitchFamily="2" charset="2"/>
              </a:rPr>
              <a:t>EFFICACIA</a:t>
            </a:r>
            <a:r>
              <a:rPr lang="it-IT" b="1" dirty="0"/>
              <a:t>-------------</a:t>
            </a:r>
            <a:r>
              <a:rPr lang="it-IT" b="1" dirty="0">
                <a:sym typeface="Wingdings" panose="05000000000000000000" pitchFamily="2" charset="2"/>
              </a:rPr>
              <a:t>SOSTENIBILITA’</a:t>
            </a:r>
            <a:endParaRPr lang="it-IT"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4">
            <a:extLst>
              <a:ext uri="{FF2B5EF4-FFF2-40B4-BE49-F238E27FC236}">
                <a16:creationId xmlns:a16="http://schemas.microsoft.com/office/drawing/2014/main" id="{4DFC89E2-B4B7-5133-6EEB-A870CF23C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12637"/>
            <a:ext cx="4049713"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6">
            <a:extLst>
              <a:ext uri="{FF2B5EF4-FFF2-40B4-BE49-F238E27FC236}">
                <a16:creationId xmlns:a16="http://schemas.microsoft.com/office/drawing/2014/main" id="{03F028FF-5AED-7AFB-28F2-C8FC084E6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3279224"/>
            <a:ext cx="33401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magine 10">
            <a:extLst>
              <a:ext uri="{FF2B5EF4-FFF2-40B4-BE49-F238E27FC236}">
                <a16:creationId xmlns:a16="http://schemas.microsoft.com/office/drawing/2014/main" id="{3E1D5983-0535-C5BA-30D6-6F29C3151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4277762"/>
            <a:ext cx="17653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Diabete Romagna Associazione">
            <a:extLst>
              <a:ext uri="{FF2B5EF4-FFF2-40B4-BE49-F238E27FC236}">
                <a16:creationId xmlns:a16="http://schemas.microsoft.com/office/drawing/2014/main" id="{8CA1E6B3-6104-89BD-57CE-608CBD6DA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0" y="463550"/>
            <a:ext cx="30575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4">
            <a:extLst>
              <a:ext uri="{FF2B5EF4-FFF2-40B4-BE49-F238E27FC236}">
                <a16:creationId xmlns:a16="http://schemas.microsoft.com/office/drawing/2014/main" id="{661F6E40-25D2-00E2-70E5-199289736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888" y="1212850"/>
            <a:ext cx="3649662"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CasellaDiTesto 11">
            <a:extLst>
              <a:ext uri="{FF2B5EF4-FFF2-40B4-BE49-F238E27FC236}">
                <a16:creationId xmlns:a16="http://schemas.microsoft.com/office/drawing/2014/main" id="{8383E58C-C365-0830-B6D6-D4576D25568A}"/>
              </a:ext>
            </a:extLst>
          </p:cNvPr>
          <p:cNvSpPr txBox="1">
            <a:spLocks noChangeArrowheads="1"/>
          </p:cNvSpPr>
          <p:nvPr/>
        </p:nvSpPr>
        <p:spPr bwMode="auto">
          <a:xfrm>
            <a:off x="577850" y="2463800"/>
            <a:ext cx="256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2400" b="1"/>
              <a:t>….E LA PSICOLOGA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sellaDiTesto 6">
            <a:extLst>
              <a:ext uri="{FF2B5EF4-FFF2-40B4-BE49-F238E27FC236}">
                <a16:creationId xmlns:a16="http://schemas.microsoft.com/office/drawing/2014/main" id="{0F5F4599-806A-573C-109E-3456FC8722DA}"/>
              </a:ext>
            </a:extLst>
          </p:cNvPr>
          <p:cNvSpPr txBox="1">
            <a:spLocks noChangeArrowheads="1"/>
          </p:cNvSpPr>
          <p:nvPr/>
        </p:nvSpPr>
        <p:spPr bwMode="auto">
          <a:xfrm>
            <a:off x="2563813" y="283129"/>
            <a:ext cx="6053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4000" b="1" dirty="0"/>
              <a:t>TAKE HOME MESSAGES</a:t>
            </a:r>
          </a:p>
        </p:txBody>
      </p:sp>
      <p:sp>
        <p:nvSpPr>
          <p:cNvPr id="8" name="CasellaDiTesto 7">
            <a:extLst>
              <a:ext uri="{FF2B5EF4-FFF2-40B4-BE49-F238E27FC236}">
                <a16:creationId xmlns:a16="http://schemas.microsoft.com/office/drawing/2014/main" id="{286F4ABF-BEDB-D675-6DA8-1380ED791D93}"/>
              </a:ext>
            </a:extLst>
          </p:cNvPr>
          <p:cNvSpPr txBox="1"/>
          <p:nvPr/>
        </p:nvSpPr>
        <p:spPr>
          <a:xfrm>
            <a:off x="20638" y="1232108"/>
            <a:ext cx="12085637" cy="4985980"/>
          </a:xfrm>
          <a:prstGeom prst="rect">
            <a:avLst/>
          </a:prstGeom>
          <a:noFill/>
        </p:spPr>
        <p:txBody>
          <a:bodyPr>
            <a:spAutoFit/>
          </a:bodyPr>
          <a:lstStyle/>
          <a:p>
            <a:pPr marL="285750" indent="-285750">
              <a:buFont typeface="Arial" panose="020B0604020202020204" pitchFamily="34" charset="0"/>
              <a:buChar char="•"/>
              <a:defRPr/>
            </a:pPr>
            <a:r>
              <a:rPr lang="it-IT" sz="2000" dirty="0"/>
              <a:t>I nuovi farmaci per il diabete tipo 2 rappresentano una vera rivoluzione nel trattamento della malattia e nella prevenzione delle complicanze cardio-renali, anche se gravati dal problema della reperibilità e sostenibilità </a:t>
            </a:r>
          </a:p>
          <a:p>
            <a:pPr>
              <a:defRPr/>
            </a:pPr>
            <a:endParaRPr lang="it-IT" sz="2000" dirty="0"/>
          </a:p>
          <a:p>
            <a:pPr marL="285750" indent="-285750">
              <a:buFont typeface="Arial" panose="020B0604020202020204" pitchFamily="34" charset="0"/>
              <a:buChar char="•"/>
              <a:defRPr/>
            </a:pPr>
            <a:r>
              <a:rPr lang="it-IT" sz="2000" dirty="0"/>
              <a:t>L’utilizzo di alcune tecnologie e nuove tipologie di insuline per il monitoraggio glicemico nel diabete tipo 2 sono un’opportunità di miglioramento del compenso glicemico e prevenzione delle complicanze</a:t>
            </a:r>
          </a:p>
          <a:p>
            <a:pPr>
              <a:defRPr/>
            </a:pPr>
            <a:endParaRPr lang="it-IT" sz="2000" dirty="0"/>
          </a:p>
          <a:p>
            <a:pPr marL="285750" indent="-285750">
              <a:buFont typeface="Arial" panose="020B0604020202020204" pitchFamily="34" charset="0"/>
              <a:buChar char="•"/>
              <a:defRPr/>
            </a:pPr>
            <a:r>
              <a:rPr lang="it-IT" sz="2000" dirty="0"/>
              <a:t> </a:t>
            </a:r>
            <a:r>
              <a:rPr lang="it-IT" altLang="it-IT" sz="2000" dirty="0"/>
              <a:t>Ancora troppe persone con diabete mellito tipo 1 non raggiungono gli obbiettivi terapeutici prefissati  e sono esposti ad elevato rischio di complicanze per cui nuovi  sistemi tecnologici più o meno avanzati possono essere veramente di aiuto per il paziente nella gestione della malattia e della terapia e permettergli di raggiungere gli obbiettivi prefissati</a:t>
            </a:r>
          </a:p>
          <a:p>
            <a:pPr marL="285750" indent="-285750">
              <a:buFont typeface="Arial" panose="020B0604020202020204" pitchFamily="34" charset="0"/>
              <a:buChar char="•"/>
              <a:defRPr/>
            </a:pPr>
            <a:endParaRPr lang="it-IT" altLang="it-IT" sz="2000" dirty="0"/>
          </a:p>
          <a:p>
            <a:pPr marL="285750" indent="-285750">
              <a:buFont typeface="Arial" panose="020B0604020202020204" pitchFamily="34" charset="0"/>
              <a:buChar char="•"/>
              <a:defRPr/>
            </a:pPr>
            <a:r>
              <a:rPr lang="it-IT" altLang="it-IT" sz="2000" dirty="0"/>
              <a:t>Le evidenze, anche se ancora limitate, indicano che l’impiego di  smart </a:t>
            </a:r>
            <a:r>
              <a:rPr lang="it-IT" altLang="it-IT" sz="2000" dirty="0" err="1"/>
              <a:t>pens</a:t>
            </a:r>
            <a:r>
              <a:rPr lang="it-IT" altLang="it-IT" sz="2000" dirty="0"/>
              <a:t> sia in grado di incrementare l’aderenza alla terapia, riducendo le dosi dimenticate e le dosi somministrate con un timing scorretto, e, di conseguenza, di migliorare il compenso glicemico, inserendosi in uno scenario intermedio che comprende quei pazienti che non sono ancora idonei ai sistemi più tecnologici disponibili come gli ibridi. </a:t>
            </a:r>
          </a:p>
          <a:p>
            <a:pPr marL="285750" indent="-285750">
              <a:buFont typeface="Arial" panose="020B0604020202020204" pitchFamily="34" charset="0"/>
              <a:buChar char="•"/>
              <a:defRPr/>
            </a:pPr>
            <a:endParaRPr lang="it-IT"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sellaDiTesto 6">
            <a:extLst>
              <a:ext uri="{FF2B5EF4-FFF2-40B4-BE49-F238E27FC236}">
                <a16:creationId xmlns:a16="http://schemas.microsoft.com/office/drawing/2014/main" id="{0F5F4599-806A-573C-109E-3456FC8722DA}"/>
              </a:ext>
            </a:extLst>
          </p:cNvPr>
          <p:cNvSpPr txBox="1">
            <a:spLocks noChangeArrowheads="1"/>
          </p:cNvSpPr>
          <p:nvPr/>
        </p:nvSpPr>
        <p:spPr bwMode="auto">
          <a:xfrm>
            <a:off x="2563813" y="422275"/>
            <a:ext cx="6053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4000" b="1" dirty="0"/>
              <a:t>TAKE HOME MESSAGES</a:t>
            </a:r>
          </a:p>
        </p:txBody>
      </p:sp>
      <p:sp>
        <p:nvSpPr>
          <p:cNvPr id="8" name="CasellaDiTesto 7">
            <a:extLst>
              <a:ext uri="{FF2B5EF4-FFF2-40B4-BE49-F238E27FC236}">
                <a16:creationId xmlns:a16="http://schemas.microsoft.com/office/drawing/2014/main" id="{286F4ABF-BEDB-D675-6DA8-1380ED791D93}"/>
              </a:ext>
            </a:extLst>
          </p:cNvPr>
          <p:cNvSpPr txBox="1"/>
          <p:nvPr/>
        </p:nvSpPr>
        <p:spPr>
          <a:xfrm>
            <a:off x="20638" y="1331498"/>
            <a:ext cx="12085637" cy="4678204"/>
          </a:xfrm>
          <a:prstGeom prst="rect">
            <a:avLst/>
          </a:prstGeom>
          <a:noFill/>
        </p:spPr>
        <p:txBody>
          <a:bodyPr>
            <a:spAutoFit/>
          </a:bodyPr>
          <a:lstStyle/>
          <a:p>
            <a:pPr>
              <a:defRPr/>
            </a:pPr>
            <a:r>
              <a:rPr lang="it-IT" dirty="0"/>
              <a:t> </a:t>
            </a:r>
          </a:p>
          <a:p>
            <a:pPr marL="285750" indent="-285750">
              <a:buFont typeface="Arial" panose="020B0604020202020204" pitchFamily="34" charset="0"/>
              <a:buChar char="•"/>
              <a:defRPr/>
            </a:pPr>
            <a:r>
              <a:rPr lang="it-IT" sz="2000" dirty="0"/>
              <a:t>L’utilizzo degli algoritmi in ambito medico-diabetologico ha determinato una svolta radicale nel trattamento del diabete mellito di tipo 1, in termini di  miglioramento del compenso glicemico e della qualità di vita. </a:t>
            </a:r>
          </a:p>
          <a:p>
            <a:pPr>
              <a:defRPr/>
            </a:pPr>
            <a:endParaRPr lang="it-IT" sz="2000" dirty="0"/>
          </a:p>
          <a:p>
            <a:pPr marL="285750" indent="-285750">
              <a:buFont typeface="Arial" panose="020B0604020202020204" pitchFamily="34" charset="0"/>
              <a:buChar char="•"/>
              <a:defRPr/>
            </a:pPr>
            <a:r>
              <a:rPr lang="it-IT" sz="2000" dirty="0"/>
              <a:t>E’ fondamentale conoscere bene gli algoritmi ed il «loro pensiero», il funzionamento dei vari sistemi, al fine di effettuare una scelta adeguata e </a:t>
            </a:r>
            <a:r>
              <a:rPr lang="it-IT" sz="2000" dirty="0" err="1"/>
              <a:t>sartorializzata</a:t>
            </a:r>
            <a:r>
              <a:rPr lang="it-IT" sz="2000" dirty="0"/>
              <a:t> in base alle caratteristiche e allo stile di vita del paziente</a:t>
            </a:r>
          </a:p>
          <a:p>
            <a:pPr>
              <a:defRPr/>
            </a:pPr>
            <a:endParaRPr lang="it-IT" sz="2000" dirty="0"/>
          </a:p>
          <a:p>
            <a:pPr marL="285750" indent="-285750">
              <a:buFont typeface="Arial" panose="020B0604020202020204" pitchFamily="34" charset="0"/>
              <a:buChar char="•"/>
              <a:defRPr/>
            </a:pPr>
            <a:r>
              <a:rPr lang="it-IT" sz="2000" dirty="0"/>
              <a:t>E’ altrettanto fondamentale che sia  i pazienti (idonei all’utilizzo di queste tecnologie)  che il personale sanitario siano educati con training adeguati e </a:t>
            </a:r>
            <a:r>
              <a:rPr lang="it-IT" sz="2000" dirty="0" err="1"/>
              <a:t>retraining</a:t>
            </a:r>
            <a:r>
              <a:rPr lang="it-IT" sz="2000" dirty="0"/>
              <a:t> continui sul funzionamento dell’algoritmo e dei sistemi ibridi avanzati prescritti, da effettuare in centri di riferimento specializzati, in quanto sono dispositivi medici e, come tali, soggetti a malfunzionamento o utilizzo improprio. </a:t>
            </a:r>
          </a:p>
          <a:p>
            <a:pPr>
              <a:defRPr/>
            </a:pPr>
            <a:endParaRPr lang="it-IT" sz="2000" dirty="0"/>
          </a:p>
          <a:p>
            <a:pPr marL="285750" indent="-285750">
              <a:buFont typeface="Arial" panose="020B0604020202020204" pitchFamily="34" charset="0"/>
              <a:buChar char="•"/>
              <a:defRPr/>
            </a:pPr>
            <a:r>
              <a:rPr lang="it-IT" sz="2000" dirty="0"/>
              <a:t>L’ obbiettivo deve essere sempre il miglioramento del compenso glico-metabolico ed il benessere psico-sociale dei pazienti,  cercando di garantire la migliore terapia con nuovi sistemi sempre più efficienti ed efficaci riducendo al minimo il rischio di eventi avversi.</a:t>
            </a:r>
          </a:p>
        </p:txBody>
      </p:sp>
    </p:spTree>
    <p:extLst>
      <p:ext uri="{BB962C8B-B14F-4D97-AF65-F5344CB8AC3E}">
        <p14:creationId xmlns:p14="http://schemas.microsoft.com/office/powerpoint/2010/main" val="2226788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asellaDiTesto 7">
            <a:extLst>
              <a:ext uri="{FF2B5EF4-FFF2-40B4-BE49-F238E27FC236}">
                <a16:creationId xmlns:a16="http://schemas.microsoft.com/office/drawing/2014/main" id="{EFDDE37A-EA4C-76A2-D6BD-BF5911B43A06}"/>
              </a:ext>
            </a:extLst>
          </p:cNvPr>
          <p:cNvSpPr txBox="1">
            <a:spLocks noChangeArrowheads="1"/>
          </p:cNvSpPr>
          <p:nvPr/>
        </p:nvSpPr>
        <p:spPr bwMode="auto">
          <a:xfrm>
            <a:off x="854349" y="5218809"/>
            <a:ext cx="108537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i="1" dirty="0">
                <a:latin typeface="Comic Sans MS" panose="030F0702030302020204" pitchFamily="66" charset="0"/>
              </a:rPr>
              <a:t>“No device used in diabetes management works optimally without education, training, and follow-up”</a:t>
            </a:r>
            <a:endParaRPr lang="it-IT" altLang="it-IT" sz="3200" b="1" dirty="0"/>
          </a:p>
        </p:txBody>
      </p:sp>
      <p:sp>
        <p:nvSpPr>
          <p:cNvPr id="50179" name="CasellaDiTesto 8">
            <a:extLst>
              <a:ext uri="{FF2B5EF4-FFF2-40B4-BE49-F238E27FC236}">
                <a16:creationId xmlns:a16="http://schemas.microsoft.com/office/drawing/2014/main" id="{BEF02FF7-3E61-F2BE-8D6F-05E428F1C046}"/>
              </a:ext>
            </a:extLst>
          </p:cNvPr>
          <p:cNvSpPr txBox="1">
            <a:spLocks noChangeArrowheads="1"/>
          </p:cNvSpPr>
          <p:nvPr/>
        </p:nvSpPr>
        <p:spPr bwMode="auto">
          <a:xfrm>
            <a:off x="4598988" y="3352046"/>
            <a:ext cx="42338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8000" b="1" i="1">
                <a:solidFill>
                  <a:schemeClr val="tx2"/>
                </a:solidFill>
              </a:rPr>
              <a:t>GRAZIE</a:t>
            </a:r>
          </a:p>
        </p:txBody>
      </p:sp>
      <p:pic>
        <p:nvPicPr>
          <p:cNvPr id="50181" name="Immagine 3">
            <a:extLst>
              <a:ext uri="{FF2B5EF4-FFF2-40B4-BE49-F238E27FC236}">
                <a16:creationId xmlns:a16="http://schemas.microsoft.com/office/drawing/2014/main" id="{1381D8E0-457C-EB32-F192-6EC10113F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70" t="38776" r="41760" b="4491"/>
          <a:stretch>
            <a:fillRect/>
          </a:stretch>
        </p:blipFill>
        <p:spPr bwMode="auto">
          <a:xfrm>
            <a:off x="36513" y="962858"/>
            <a:ext cx="3442183" cy="35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CasellaDiTesto 2">
            <a:extLst>
              <a:ext uri="{FF2B5EF4-FFF2-40B4-BE49-F238E27FC236}">
                <a16:creationId xmlns:a16="http://schemas.microsoft.com/office/drawing/2014/main" id="{38C23D62-AA47-40C2-3A9E-2549EFBAD7CE}"/>
              </a:ext>
            </a:extLst>
          </p:cNvPr>
          <p:cNvSpPr txBox="1">
            <a:spLocks noChangeArrowheads="1"/>
          </p:cNvSpPr>
          <p:nvPr/>
        </p:nvSpPr>
        <p:spPr bwMode="auto">
          <a:xfrm>
            <a:off x="3575050" y="1197808"/>
            <a:ext cx="87137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4800">
                <a:solidFill>
                  <a:srgbClr val="444444"/>
                </a:solidFill>
                <a:latin typeface="Ubuntu Condensed" panose="020B0506030602030204" pitchFamily="34" charset="0"/>
              </a:rPr>
              <a:t>“Il futuro appartiene a coloro che si preparano per esso oggi.”</a:t>
            </a:r>
            <a:r>
              <a:rPr lang="it-IT" altLang="it-IT" sz="4800">
                <a:solidFill>
                  <a:srgbClr val="0D4761"/>
                </a:solidFill>
                <a:latin typeface="Ubuntu Condensed" panose="020B0506030602030204" pitchFamily="34" charset="0"/>
              </a:rPr>
              <a:t> </a:t>
            </a:r>
            <a:r>
              <a:rPr lang="it-IT" altLang="it-IT" sz="2400">
                <a:solidFill>
                  <a:srgbClr val="0D4761"/>
                </a:solidFill>
                <a:latin typeface="Ubuntu Condensed" panose="020B0506030602030204" pitchFamily="34" charset="0"/>
              </a:rPr>
              <a:t>(Malcolm X)</a:t>
            </a:r>
            <a:endParaRPr lang="it-IT" altLang="it-IT" sz="2400"/>
          </a:p>
          <a:p>
            <a:pPr algn="ctr"/>
            <a:endParaRPr lang="it-IT" altLang="it-IT" sz="4800">
              <a:solidFill>
                <a:srgbClr val="000000"/>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A8F4D-3B9E-47D8-A577-1092F3A6A282}"/>
              </a:ext>
            </a:extLst>
          </p:cNvPr>
          <p:cNvPicPr>
            <a:picLocks noChangeAspect="1"/>
          </p:cNvPicPr>
          <p:nvPr/>
        </p:nvPicPr>
        <p:blipFill>
          <a:blip r:embed="rId3"/>
          <a:stretch>
            <a:fillRect/>
          </a:stretch>
        </p:blipFill>
        <p:spPr>
          <a:xfrm>
            <a:off x="0" y="537729"/>
            <a:ext cx="10637115" cy="5932683"/>
          </a:xfrm>
          <a:prstGeom prst="rect">
            <a:avLst/>
          </a:prstGeom>
        </p:spPr>
      </p:pic>
      <p:sp>
        <p:nvSpPr>
          <p:cNvPr id="6" name="TextBox 5">
            <a:extLst>
              <a:ext uri="{FF2B5EF4-FFF2-40B4-BE49-F238E27FC236}">
                <a16:creationId xmlns:a16="http://schemas.microsoft.com/office/drawing/2014/main" id="{441C73B1-6A65-48F1-B02A-893E1247B135}"/>
              </a:ext>
            </a:extLst>
          </p:cNvPr>
          <p:cNvSpPr txBox="1"/>
          <p:nvPr/>
        </p:nvSpPr>
        <p:spPr>
          <a:xfrm>
            <a:off x="100994" y="24112"/>
            <a:ext cx="10433268" cy="954107"/>
          </a:xfrm>
          <a:prstGeom prst="rect">
            <a:avLst/>
          </a:prstGeom>
          <a:noFill/>
        </p:spPr>
        <p:txBody>
          <a:bodyPr wrap="square" rtlCol="0">
            <a:spAutoFit/>
          </a:bodyPr>
          <a:lstStyle/>
          <a:p>
            <a:pPr algn="ctr"/>
            <a:r>
              <a:rPr lang="it-IT" sz="2800" i="0" dirty="0">
                <a:effectLst/>
              </a:rPr>
              <a:t>Potenziali meccanismi che contribuiscono al beneficio cardiovascolare </a:t>
            </a:r>
          </a:p>
          <a:p>
            <a:pPr algn="ctr"/>
            <a:r>
              <a:rPr lang="it-IT" sz="2800" i="0" dirty="0">
                <a:effectLst/>
              </a:rPr>
              <a:t>dei GLP-1Ra </a:t>
            </a:r>
            <a:endParaRPr lang="it-IT" sz="2800" dirty="0"/>
          </a:p>
        </p:txBody>
      </p:sp>
      <p:sp>
        <p:nvSpPr>
          <p:cNvPr id="7" name="TextBox 6">
            <a:extLst>
              <a:ext uri="{FF2B5EF4-FFF2-40B4-BE49-F238E27FC236}">
                <a16:creationId xmlns:a16="http://schemas.microsoft.com/office/drawing/2014/main" id="{73CD0E89-8602-43F6-A226-2D4470865F36}"/>
              </a:ext>
            </a:extLst>
          </p:cNvPr>
          <p:cNvSpPr txBox="1"/>
          <p:nvPr/>
        </p:nvSpPr>
        <p:spPr>
          <a:xfrm>
            <a:off x="0" y="6324938"/>
            <a:ext cx="12192000" cy="253916"/>
          </a:xfrm>
          <a:prstGeom prst="rect">
            <a:avLst/>
          </a:prstGeom>
          <a:noFill/>
        </p:spPr>
        <p:txBody>
          <a:bodyPr wrap="square" rtlCol="0">
            <a:spAutoFit/>
          </a:bodyPr>
          <a:lstStyle/>
          <a:p>
            <a:r>
              <a:rPr lang="it-IT" sz="1050" dirty="0"/>
              <a:t>Cardiovascular Effects of Incretin-Based Therapies: Integrating Mechanisms With Cardiovascular Outcome Trials John R. Ussher, Amanda A. Greenwell, My-Anh Nguyen and Erin E. Mulvihill. Diabetes 2022;71:173–183</a:t>
            </a:r>
          </a:p>
        </p:txBody>
      </p:sp>
    </p:spTree>
    <p:extLst>
      <p:ext uri="{BB962C8B-B14F-4D97-AF65-F5344CB8AC3E}">
        <p14:creationId xmlns:p14="http://schemas.microsoft.com/office/powerpoint/2010/main" val="75539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7D47FFE-017B-5445-82B2-B8F8A6FD1A3F}"/>
              </a:ext>
            </a:extLst>
          </p:cNvPr>
          <p:cNvPicPr>
            <a:picLocks noChangeAspect="1"/>
          </p:cNvPicPr>
          <p:nvPr/>
        </p:nvPicPr>
        <p:blipFill rotWithShape="1">
          <a:blip r:embed="rId2"/>
          <a:srcRect l="6067" t="7196" r="26952" b="28230"/>
          <a:stretch/>
        </p:blipFill>
        <p:spPr>
          <a:xfrm>
            <a:off x="1695450" y="1624228"/>
            <a:ext cx="5242352" cy="3777112"/>
          </a:xfrm>
          <a:prstGeom prst="rect">
            <a:avLst/>
          </a:prstGeom>
        </p:spPr>
      </p:pic>
      <p:sp>
        <p:nvSpPr>
          <p:cNvPr id="2" name="Rettangolo con angoli arrotondati 1">
            <a:extLst>
              <a:ext uri="{FF2B5EF4-FFF2-40B4-BE49-F238E27FC236}">
                <a16:creationId xmlns:a16="http://schemas.microsoft.com/office/drawing/2014/main" id="{2E58C1CF-F357-914D-8110-FAE5A1996699}"/>
              </a:ext>
            </a:extLst>
          </p:cNvPr>
          <p:cNvSpPr/>
          <p:nvPr/>
        </p:nvSpPr>
        <p:spPr>
          <a:xfrm>
            <a:off x="7206016" y="2218581"/>
            <a:ext cx="2947634" cy="1313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b="1" dirty="0">
                <a:latin typeface="Candara" panose="020E0502030303020204" pitchFamily="34" charset="0"/>
              </a:rPr>
              <a:t>Storia naturale della malattia aterotrombotica</a:t>
            </a:r>
          </a:p>
        </p:txBody>
      </p:sp>
      <p:sp>
        <p:nvSpPr>
          <p:cNvPr id="5" name="Rettangolo con angoli arrotondati 4">
            <a:extLst>
              <a:ext uri="{FF2B5EF4-FFF2-40B4-BE49-F238E27FC236}">
                <a16:creationId xmlns:a16="http://schemas.microsoft.com/office/drawing/2014/main" id="{3EFE9827-68BA-0145-AE3D-61F0BF882AD1}"/>
              </a:ext>
            </a:extLst>
          </p:cNvPr>
          <p:cNvSpPr/>
          <p:nvPr/>
        </p:nvSpPr>
        <p:spPr>
          <a:xfrm>
            <a:off x="7206016" y="3897326"/>
            <a:ext cx="2947634" cy="659326"/>
          </a:xfrm>
          <a:prstGeom prst="roundRect">
            <a:avLst/>
          </a:prstGeom>
          <a:solidFill>
            <a:srgbClr val="FFF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a:solidFill>
                  <a:schemeClr val="tx1"/>
                </a:solidFill>
                <a:latin typeface="Candara" panose="020E0502030303020204" pitchFamily="34" charset="0"/>
              </a:rPr>
              <a:t>Pratica corrente:</a:t>
            </a:r>
          </a:p>
          <a:p>
            <a:pPr algn="ctr"/>
            <a:r>
              <a:rPr lang="it-IT" sz="1350" b="1" dirty="0">
                <a:solidFill>
                  <a:schemeClr val="tx1"/>
                </a:solidFill>
                <a:latin typeface="Candara" panose="020E0502030303020204" pitchFamily="34" charset="0"/>
              </a:rPr>
              <a:t>Approccio legato a prevenzione primaria o secondaria</a:t>
            </a:r>
          </a:p>
        </p:txBody>
      </p:sp>
      <p:sp>
        <p:nvSpPr>
          <p:cNvPr id="6" name="Rettangolo con angoli arrotondati 5">
            <a:extLst>
              <a:ext uri="{FF2B5EF4-FFF2-40B4-BE49-F238E27FC236}">
                <a16:creationId xmlns:a16="http://schemas.microsoft.com/office/drawing/2014/main" id="{1B4C3B4F-0E66-D44B-953D-835D14140086}"/>
              </a:ext>
            </a:extLst>
          </p:cNvPr>
          <p:cNvSpPr/>
          <p:nvPr/>
        </p:nvSpPr>
        <p:spPr>
          <a:xfrm>
            <a:off x="7206016" y="4574445"/>
            <a:ext cx="2947634" cy="6593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a:solidFill>
                  <a:schemeClr val="bg1"/>
                </a:solidFill>
                <a:latin typeface="Candara" panose="020E0502030303020204" pitchFamily="34" charset="0"/>
              </a:rPr>
              <a:t>Approccio innovativo:</a:t>
            </a:r>
          </a:p>
          <a:p>
            <a:pPr algn="ctr"/>
            <a:r>
              <a:rPr lang="it-IT" sz="1350" b="1" dirty="0">
                <a:solidFill>
                  <a:schemeClr val="bg1"/>
                </a:solidFill>
                <a:latin typeface="Candara" panose="020E0502030303020204" pitchFamily="34" charset="0"/>
              </a:rPr>
              <a:t>Intervenire precocemente sulla storia naturale dell’</a:t>
            </a:r>
            <a:r>
              <a:rPr lang="it-IT" sz="1350" b="1" dirty="0" err="1">
                <a:solidFill>
                  <a:schemeClr val="bg1"/>
                </a:solidFill>
                <a:latin typeface="Candara" panose="020E0502030303020204" pitchFamily="34" charset="0"/>
              </a:rPr>
              <a:t>aterotrombosi</a:t>
            </a:r>
            <a:endParaRPr lang="it-IT" sz="1350" b="1" dirty="0">
              <a:solidFill>
                <a:schemeClr val="bg1"/>
              </a:solidFill>
              <a:latin typeface="Candara" panose="020E0502030303020204" pitchFamily="34" charset="0"/>
            </a:endParaRPr>
          </a:p>
        </p:txBody>
      </p:sp>
      <p:sp>
        <p:nvSpPr>
          <p:cNvPr id="8" name="CasellaDiTesto 7">
            <a:extLst>
              <a:ext uri="{FF2B5EF4-FFF2-40B4-BE49-F238E27FC236}">
                <a16:creationId xmlns:a16="http://schemas.microsoft.com/office/drawing/2014/main" id="{2EFD1EFF-856B-5943-9474-50B819C250E2}"/>
              </a:ext>
            </a:extLst>
          </p:cNvPr>
          <p:cNvSpPr txBox="1"/>
          <p:nvPr/>
        </p:nvSpPr>
        <p:spPr>
          <a:xfrm>
            <a:off x="368605" y="6191799"/>
            <a:ext cx="2225289" cy="246221"/>
          </a:xfrm>
          <a:prstGeom prst="rect">
            <a:avLst/>
          </a:prstGeom>
          <a:noFill/>
        </p:spPr>
        <p:txBody>
          <a:bodyPr wrap="none" rtlCol="0">
            <a:spAutoFit/>
          </a:bodyPr>
          <a:lstStyle/>
          <a:p>
            <a:r>
              <a:rPr lang="it-IT" sz="1000" dirty="0" err="1"/>
              <a:t>Ahmadi</a:t>
            </a:r>
            <a:r>
              <a:rPr lang="it-IT" sz="1000" dirty="0"/>
              <a:t> A, et. al </a:t>
            </a:r>
            <a:r>
              <a:rPr lang="it-IT" sz="1000" dirty="0" err="1"/>
              <a:t>J</a:t>
            </a:r>
            <a:r>
              <a:rPr lang="it-IT" sz="1000" dirty="0"/>
              <a:t> </a:t>
            </a:r>
            <a:r>
              <a:rPr lang="it-IT" sz="1000" dirty="0" err="1"/>
              <a:t>Am</a:t>
            </a:r>
            <a:r>
              <a:rPr lang="it-IT" sz="1000" dirty="0"/>
              <a:t> </a:t>
            </a:r>
            <a:r>
              <a:rPr lang="it-IT" sz="1000" dirty="0" err="1"/>
              <a:t>Coll</a:t>
            </a:r>
            <a:r>
              <a:rPr lang="it-IT" sz="1000" dirty="0"/>
              <a:t> </a:t>
            </a:r>
            <a:r>
              <a:rPr lang="it-IT" sz="1000" dirty="0" err="1"/>
              <a:t>Cardiol</a:t>
            </a:r>
            <a:r>
              <a:rPr lang="it-IT" sz="1000" dirty="0"/>
              <a:t>. 2019</a:t>
            </a:r>
          </a:p>
        </p:txBody>
      </p:sp>
      <p:sp>
        <p:nvSpPr>
          <p:cNvPr id="10" name="TextBox 9">
            <a:extLst>
              <a:ext uri="{FF2B5EF4-FFF2-40B4-BE49-F238E27FC236}">
                <a16:creationId xmlns:a16="http://schemas.microsoft.com/office/drawing/2014/main" id="{3D9E134C-4512-4762-887E-6FDCB639239B}"/>
              </a:ext>
            </a:extLst>
          </p:cNvPr>
          <p:cNvSpPr txBox="1"/>
          <p:nvPr/>
        </p:nvSpPr>
        <p:spPr>
          <a:xfrm>
            <a:off x="1621417" y="279534"/>
            <a:ext cx="8532233" cy="646331"/>
          </a:xfrm>
          <a:prstGeom prst="rect">
            <a:avLst/>
          </a:prstGeom>
          <a:noFill/>
        </p:spPr>
        <p:txBody>
          <a:bodyPr wrap="square" rtlCol="0">
            <a:spAutoFit/>
          </a:bodyPr>
          <a:lstStyle/>
          <a:p>
            <a:pPr algn="ctr"/>
            <a:r>
              <a:rPr lang="it-IT" sz="3600" dirty="0">
                <a:latin typeface="Calibri" panose="020F0502020204030204" pitchFamily="34" charset="0"/>
                <a:cs typeface="Calibri" panose="020F0502020204030204" pitchFamily="34" charset="0"/>
              </a:rPr>
              <a:t>Dalla disfuzione endoteliale all’evento clinico</a:t>
            </a:r>
          </a:p>
        </p:txBody>
      </p:sp>
    </p:spTree>
    <p:extLst>
      <p:ext uri="{BB962C8B-B14F-4D97-AF65-F5344CB8AC3E}">
        <p14:creationId xmlns:p14="http://schemas.microsoft.com/office/powerpoint/2010/main" val="2685878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94DA6F-E1AA-413C-B6AD-72F733E8CEB7}"/>
              </a:ext>
            </a:extLst>
          </p:cNvPr>
          <p:cNvSpPr>
            <a:spLocks noGrp="1"/>
          </p:cNvSpPr>
          <p:nvPr>
            <p:ph type="title"/>
          </p:nvPr>
        </p:nvSpPr>
        <p:spPr>
          <a:xfrm>
            <a:off x="533400" y="282880"/>
            <a:ext cx="11061700" cy="704577"/>
          </a:xfrm>
        </p:spPr>
        <p:txBody>
          <a:bodyPr>
            <a:noAutofit/>
          </a:bodyPr>
          <a:lstStyle/>
          <a:p>
            <a:pPr algn="ctr"/>
            <a:r>
              <a:rPr lang="it-IT" sz="3600" b="0" dirty="0">
                <a:latin typeface="Calibri" panose="020F0502020204030204" pitchFamily="34" charset="0"/>
                <a:cs typeface="Calibri" panose="020F0502020204030204" pitchFamily="34" charset="0"/>
              </a:rPr>
              <a:t>End point primario nei singoli studi CVOT </a:t>
            </a:r>
            <a:br>
              <a:rPr lang="it-IT" sz="3600" b="0" dirty="0">
                <a:latin typeface="Calibri" panose="020F0502020204030204" pitchFamily="34" charset="0"/>
                <a:cs typeface="Calibri" panose="020F0502020204030204" pitchFamily="34" charset="0"/>
              </a:rPr>
            </a:br>
            <a:r>
              <a:rPr lang="it-IT" sz="3600" b="0" dirty="0">
                <a:latin typeface="Calibri" panose="020F0502020204030204" pitchFamily="34" charset="0"/>
                <a:cs typeface="Calibri" panose="020F0502020204030204" pitchFamily="34" charset="0"/>
              </a:rPr>
              <a:t>con aGLP-1: chi ha raggiunto il MACE</a:t>
            </a:r>
          </a:p>
        </p:txBody>
      </p:sp>
      <p:sp>
        <p:nvSpPr>
          <p:cNvPr id="4" name="Segnaposto testo 2">
            <a:extLst>
              <a:ext uri="{FF2B5EF4-FFF2-40B4-BE49-F238E27FC236}">
                <a16:creationId xmlns:a16="http://schemas.microsoft.com/office/drawing/2014/main" id="{ECCFE852-0473-47C0-BE6D-ABF763E9B3F9}"/>
              </a:ext>
            </a:extLst>
          </p:cNvPr>
          <p:cNvSpPr txBox="1">
            <a:spLocks/>
          </p:cNvSpPr>
          <p:nvPr/>
        </p:nvSpPr>
        <p:spPr>
          <a:xfrm>
            <a:off x="311727" y="6258656"/>
            <a:ext cx="11664373" cy="153888"/>
          </a:xfrm>
          <a:prstGeom prst="rect">
            <a:avLst/>
          </a:prstGeom>
        </p:spPr>
        <p:txBody>
          <a:bodyPr wrap="square" lIns="0" tIns="0" rIns="0" bIns="0" anchor="b" anchorCtr="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it-IT" sz="1000" dirty="0">
                <a:latin typeface="Calibri" panose="020F0502020204030204" pitchFamily="34" charset="0"/>
                <a:ea typeface="Calibri" panose="020F0502020204030204" pitchFamily="34" charset="0"/>
              </a:rPr>
              <a:t>Marx N, Davies MJ, Grant PJ, Mathieu C, Petrie JR, Cosentino F, Buse JB. </a:t>
            </a:r>
            <a:r>
              <a:rPr lang="en-US" sz="1000" dirty="0">
                <a:latin typeface="Calibri" panose="020F0502020204030204" pitchFamily="34" charset="0"/>
                <a:ea typeface="Calibri" panose="020F0502020204030204" pitchFamily="34" charset="0"/>
              </a:rPr>
              <a:t>Guideline recommendations and the positioning of newer drugs in type 2 diabetes care. </a:t>
            </a:r>
            <a:r>
              <a:rPr lang="it-IT" sz="1000" dirty="0">
                <a:latin typeface="Calibri" panose="020F0502020204030204" pitchFamily="34" charset="0"/>
                <a:ea typeface="Calibri" panose="020F0502020204030204" pitchFamily="34" charset="0"/>
              </a:rPr>
              <a:t>Lancet Diabetes Endocrinol. 2021 Jan;9(1):46-52</a:t>
            </a:r>
            <a:endParaRPr lang="it-IT" sz="1000" i="1" dirty="0"/>
          </a:p>
        </p:txBody>
      </p:sp>
      <p:grpSp>
        <p:nvGrpSpPr>
          <p:cNvPr id="9" name="Gruppo 8">
            <a:extLst>
              <a:ext uri="{FF2B5EF4-FFF2-40B4-BE49-F238E27FC236}">
                <a16:creationId xmlns:a16="http://schemas.microsoft.com/office/drawing/2014/main" id="{39000C48-9870-4584-8B12-4C91F1ACC78C}"/>
              </a:ext>
            </a:extLst>
          </p:cNvPr>
          <p:cNvGrpSpPr/>
          <p:nvPr/>
        </p:nvGrpSpPr>
        <p:grpSpPr>
          <a:xfrm>
            <a:off x="2308187" y="5908032"/>
            <a:ext cx="7746609" cy="318876"/>
            <a:chOff x="1234654" y="5743016"/>
            <a:chExt cx="10328810" cy="425167"/>
          </a:xfrm>
        </p:grpSpPr>
        <p:sp>
          <p:nvSpPr>
            <p:cNvPr id="5" name="TextBox 2">
              <a:extLst>
                <a:ext uri="{FF2B5EF4-FFF2-40B4-BE49-F238E27FC236}">
                  <a16:creationId xmlns:a16="http://schemas.microsoft.com/office/drawing/2014/main" id="{0B2992D1-D891-4D76-9E2B-4C7A0F96E085}"/>
                </a:ext>
              </a:extLst>
            </p:cNvPr>
            <p:cNvSpPr txBox="1"/>
            <p:nvPr/>
          </p:nvSpPr>
          <p:spPr>
            <a:xfrm>
              <a:off x="1688697" y="5768075"/>
              <a:ext cx="4414029" cy="400108"/>
            </a:xfrm>
            <a:prstGeom prst="rect">
              <a:avLst/>
            </a:prstGeom>
            <a:noFill/>
          </p:spPr>
          <p:txBody>
            <a:bodyPr wrap="none" rtlCol="0">
              <a:spAutoFit/>
            </a:bodyPr>
            <a:lstStyle/>
            <a:p>
              <a:r>
                <a:rPr lang="it-IT" sz="1350" dirty="0"/>
                <a:t>Comprovata Protezione cardiovascolare </a:t>
              </a:r>
            </a:p>
          </p:txBody>
        </p:sp>
        <p:pic>
          <p:nvPicPr>
            <p:cNvPr id="6" name="Graphic 27" descr="Checkmark with solid fill">
              <a:extLst>
                <a:ext uri="{FF2B5EF4-FFF2-40B4-BE49-F238E27FC236}">
                  <a16:creationId xmlns:a16="http://schemas.microsoft.com/office/drawing/2014/main" id="{2913ADB4-385E-4B5F-828A-965FA392A8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4654" y="5743016"/>
              <a:ext cx="473120" cy="419450"/>
            </a:xfrm>
            <a:prstGeom prst="rect">
              <a:avLst/>
            </a:prstGeom>
          </p:spPr>
        </p:pic>
        <p:pic>
          <p:nvPicPr>
            <p:cNvPr id="7" name="Graphic 28" descr="Close with solid fill">
              <a:extLst>
                <a:ext uri="{FF2B5EF4-FFF2-40B4-BE49-F238E27FC236}">
                  <a16:creationId xmlns:a16="http://schemas.microsoft.com/office/drawing/2014/main" id="{837BF8A6-EFF1-425F-BD24-9DEF3C4998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6086" y="5767921"/>
              <a:ext cx="369641" cy="369641"/>
            </a:xfrm>
            <a:prstGeom prst="rect">
              <a:avLst/>
            </a:prstGeom>
          </p:spPr>
        </p:pic>
        <p:sp>
          <p:nvSpPr>
            <p:cNvPr id="8" name="TextBox 29">
              <a:extLst>
                <a:ext uri="{FF2B5EF4-FFF2-40B4-BE49-F238E27FC236}">
                  <a16:creationId xmlns:a16="http://schemas.microsoft.com/office/drawing/2014/main" id="{7326D4C5-1D94-4211-9C17-357B6FE1E6F7}"/>
                </a:ext>
              </a:extLst>
            </p:cNvPr>
            <p:cNvSpPr txBox="1"/>
            <p:nvPr/>
          </p:nvSpPr>
          <p:spPr>
            <a:xfrm>
              <a:off x="6880131" y="5768075"/>
              <a:ext cx="4683333" cy="400108"/>
            </a:xfrm>
            <a:prstGeom prst="rect">
              <a:avLst/>
            </a:prstGeom>
            <a:noFill/>
          </p:spPr>
          <p:txBody>
            <a:bodyPr wrap="none" rtlCol="0">
              <a:spAutoFit/>
            </a:bodyPr>
            <a:lstStyle/>
            <a:p>
              <a:r>
                <a:rPr lang="it-IT" sz="1350" dirty="0"/>
                <a:t>Protezione cardiovascolare non dimostrata </a:t>
              </a:r>
            </a:p>
          </p:txBody>
        </p:sp>
      </p:grpSp>
      <p:grpSp>
        <p:nvGrpSpPr>
          <p:cNvPr id="18" name="Gruppo 17">
            <a:extLst>
              <a:ext uri="{FF2B5EF4-FFF2-40B4-BE49-F238E27FC236}">
                <a16:creationId xmlns:a16="http://schemas.microsoft.com/office/drawing/2014/main" id="{A9A6EDAC-E0C3-4C99-BE27-424559AF602D}"/>
              </a:ext>
            </a:extLst>
          </p:cNvPr>
          <p:cNvGrpSpPr/>
          <p:nvPr/>
        </p:nvGrpSpPr>
        <p:grpSpPr>
          <a:xfrm>
            <a:off x="1502762" y="1560612"/>
            <a:ext cx="9398000" cy="3416300"/>
            <a:chOff x="609600" y="1143000"/>
            <a:chExt cx="11651882" cy="3755880"/>
          </a:xfrm>
        </p:grpSpPr>
        <p:pic>
          <p:nvPicPr>
            <p:cNvPr id="10" name="Content Placeholder 11">
              <a:extLst>
                <a:ext uri="{FF2B5EF4-FFF2-40B4-BE49-F238E27FC236}">
                  <a16:creationId xmlns:a16="http://schemas.microsoft.com/office/drawing/2014/main" id="{CEB5DB39-7186-4E4D-AB81-EFD7FC9D1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143000"/>
              <a:ext cx="11651882" cy="3755880"/>
            </a:xfrm>
            <a:prstGeom prst="rect">
              <a:avLst/>
            </a:prstGeom>
          </p:spPr>
        </p:pic>
        <p:pic>
          <p:nvPicPr>
            <p:cNvPr id="11" name="Graphic 17" descr="Close with solid fill">
              <a:extLst>
                <a:ext uri="{FF2B5EF4-FFF2-40B4-BE49-F238E27FC236}">
                  <a16:creationId xmlns:a16="http://schemas.microsoft.com/office/drawing/2014/main" id="{1B54E40D-3066-4E99-ABF9-EAE64005DE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5644" y="2226708"/>
              <a:ext cx="369641" cy="369641"/>
            </a:xfrm>
            <a:prstGeom prst="rect">
              <a:avLst/>
            </a:prstGeom>
          </p:spPr>
        </p:pic>
        <p:pic>
          <p:nvPicPr>
            <p:cNvPr id="12" name="Graphic 18" descr="Close with solid fill">
              <a:extLst>
                <a:ext uri="{FF2B5EF4-FFF2-40B4-BE49-F238E27FC236}">
                  <a16:creationId xmlns:a16="http://schemas.microsoft.com/office/drawing/2014/main" id="{C878BCC2-7D8D-4536-8472-8531B32D97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8465" y="2226709"/>
              <a:ext cx="369641" cy="369641"/>
            </a:xfrm>
            <a:prstGeom prst="rect">
              <a:avLst/>
            </a:prstGeom>
          </p:spPr>
        </p:pic>
        <p:pic>
          <p:nvPicPr>
            <p:cNvPr id="13" name="Graphic 22" descr="Checkmark with solid fill">
              <a:extLst>
                <a:ext uri="{FF2B5EF4-FFF2-40B4-BE49-F238E27FC236}">
                  <a16:creationId xmlns:a16="http://schemas.microsoft.com/office/drawing/2014/main" id="{C7A78A59-0183-45E2-8548-D6C4B2D18E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4702" y="2204420"/>
              <a:ext cx="473120" cy="419450"/>
            </a:xfrm>
            <a:prstGeom prst="rect">
              <a:avLst/>
            </a:prstGeom>
          </p:spPr>
        </p:pic>
        <p:pic>
          <p:nvPicPr>
            <p:cNvPr id="14" name="Graphic 23" descr="Checkmark with solid fill">
              <a:extLst>
                <a:ext uri="{FF2B5EF4-FFF2-40B4-BE49-F238E27FC236}">
                  <a16:creationId xmlns:a16="http://schemas.microsoft.com/office/drawing/2014/main" id="{97E63FC3-A9C9-4348-9845-3936F9A5EB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7060" y="2204420"/>
              <a:ext cx="473120" cy="419450"/>
            </a:xfrm>
            <a:prstGeom prst="rect">
              <a:avLst/>
            </a:prstGeom>
          </p:spPr>
        </p:pic>
        <p:pic>
          <p:nvPicPr>
            <p:cNvPr id="15" name="Graphic 24" descr="Checkmark with solid fill">
              <a:extLst>
                <a:ext uri="{FF2B5EF4-FFF2-40B4-BE49-F238E27FC236}">
                  <a16:creationId xmlns:a16="http://schemas.microsoft.com/office/drawing/2014/main" id="{1CD61A28-C06B-49CA-A71F-36AF5AD0ED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5016" y="2204420"/>
              <a:ext cx="473120" cy="419450"/>
            </a:xfrm>
            <a:prstGeom prst="rect">
              <a:avLst/>
            </a:prstGeom>
          </p:spPr>
        </p:pic>
        <p:pic>
          <p:nvPicPr>
            <p:cNvPr id="16" name="Graphic 25" descr="Checkmark with solid fill">
              <a:extLst>
                <a:ext uri="{FF2B5EF4-FFF2-40B4-BE49-F238E27FC236}">
                  <a16:creationId xmlns:a16="http://schemas.microsoft.com/office/drawing/2014/main" id="{80D85A0F-0ECC-40AB-9778-87FC23A116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5330" y="2204420"/>
              <a:ext cx="473120" cy="419450"/>
            </a:xfrm>
            <a:prstGeom prst="rect">
              <a:avLst/>
            </a:prstGeom>
          </p:spPr>
        </p:pic>
        <p:pic>
          <p:nvPicPr>
            <p:cNvPr id="17" name="Graphic 26" descr="Close with solid fill">
              <a:extLst>
                <a:ext uri="{FF2B5EF4-FFF2-40B4-BE49-F238E27FC236}">
                  <a16:creationId xmlns:a16="http://schemas.microsoft.com/office/drawing/2014/main" id="{9430D709-26CF-4F9B-B5B1-6A4E5DE282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0963" y="2229324"/>
              <a:ext cx="369641" cy="369641"/>
            </a:xfrm>
            <a:prstGeom prst="rect">
              <a:avLst/>
            </a:prstGeom>
          </p:spPr>
        </p:pic>
      </p:grpSp>
      <p:sp>
        <p:nvSpPr>
          <p:cNvPr id="19" name="TextBox 18">
            <a:extLst>
              <a:ext uri="{FF2B5EF4-FFF2-40B4-BE49-F238E27FC236}">
                <a16:creationId xmlns:a16="http://schemas.microsoft.com/office/drawing/2014/main" id="{4C36CE8F-306B-46A6-AD5D-B26CDCDF8A10}"/>
              </a:ext>
            </a:extLst>
          </p:cNvPr>
          <p:cNvSpPr txBox="1"/>
          <p:nvPr/>
        </p:nvSpPr>
        <p:spPr>
          <a:xfrm>
            <a:off x="1502762" y="5008372"/>
            <a:ext cx="9398000" cy="553998"/>
          </a:xfrm>
          <a:prstGeom prst="rect">
            <a:avLst/>
          </a:prstGeom>
          <a:noFill/>
        </p:spPr>
        <p:txBody>
          <a:bodyPr wrap="square" rtlCol="0" anchor="b">
            <a:spAutoFit/>
          </a:bodyPr>
          <a:lstStyle/>
          <a:p>
            <a:r>
              <a:rPr lang="en-US" sz="1000" dirty="0">
                <a:solidFill>
                  <a:srgbClr val="625A53"/>
                </a:solidFill>
              </a:rPr>
              <a:t>Bentley-Lewis R, et al. </a:t>
            </a:r>
            <a:r>
              <a:rPr lang="en-US" sz="1000" i="1" dirty="0">
                <a:solidFill>
                  <a:srgbClr val="625A53"/>
                </a:solidFill>
              </a:rPr>
              <a:t>Am Heart J</a:t>
            </a:r>
            <a:r>
              <a:rPr lang="en-US" sz="1000" dirty="0">
                <a:solidFill>
                  <a:srgbClr val="625A53"/>
                </a:solidFill>
              </a:rPr>
              <a:t> 2015;169(5):631-8; Pfeffer MA, et al. </a:t>
            </a:r>
            <a:r>
              <a:rPr lang="en-US" sz="1000" i="1" dirty="0">
                <a:solidFill>
                  <a:srgbClr val="625A53"/>
                </a:solidFill>
              </a:rPr>
              <a:t>N </a:t>
            </a:r>
            <a:r>
              <a:rPr lang="en-US" sz="1000" i="1" dirty="0" err="1">
                <a:solidFill>
                  <a:srgbClr val="625A53"/>
                </a:solidFill>
              </a:rPr>
              <a:t>Engl</a:t>
            </a:r>
            <a:r>
              <a:rPr lang="en-US" sz="1000" i="1" dirty="0">
                <a:solidFill>
                  <a:srgbClr val="625A53"/>
                </a:solidFill>
              </a:rPr>
              <a:t> J Med</a:t>
            </a:r>
            <a:r>
              <a:rPr lang="en-US" sz="1000" dirty="0">
                <a:solidFill>
                  <a:srgbClr val="625A53"/>
                </a:solidFill>
              </a:rPr>
              <a:t> 2015;373:2247-57; </a:t>
            </a:r>
            <a:r>
              <a:rPr lang="en-US" sz="1000" dirty="0" err="1">
                <a:solidFill>
                  <a:srgbClr val="625A53"/>
                </a:solidFill>
              </a:rPr>
              <a:t>Marso</a:t>
            </a:r>
            <a:r>
              <a:rPr lang="en-US" sz="1000" dirty="0">
                <a:solidFill>
                  <a:srgbClr val="625A53"/>
                </a:solidFill>
              </a:rPr>
              <a:t> SP, et al. </a:t>
            </a:r>
            <a:r>
              <a:rPr lang="en-US" sz="1000" i="1" dirty="0">
                <a:solidFill>
                  <a:srgbClr val="625A53"/>
                </a:solidFill>
              </a:rPr>
              <a:t>N </a:t>
            </a:r>
            <a:r>
              <a:rPr lang="en-US" sz="1000" i="1" dirty="0" err="1">
                <a:solidFill>
                  <a:srgbClr val="625A53"/>
                </a:solidFill>
              </a:rPr>
              <a:t>Engl</a:t>
            </a:r>
            <a:r>
              <a:rPr lang="en-US" sz="1000" i="1" dirty="0">
                <a:solidFill>
                  <a:srgbClr val="625A53"/>
                </a:solidFill>
              </a:rPr>
              <a:t> J Med</a:t>
            </a:r>
            <a:r>
              <a:rPr lang="en-US" sz="1000" dirty="0">
                <a:solidFill>
                  <a:srgbClr val="625A53"/>
                </a:solidFill>
              </a:rPr>
              <a:t> 2016;375:311-22; Mann JFE, et al. </a:t>
            </a:r>
            <a:r>
              <a:rPr lang="en-US" sz="1000" i="1" dirty="0">
                <a:solidFill>
                  <a:srgbClr val="625A53"/>
                </a:solidFill>
              </a:rPr>
              <a:t>N </a:t>
            </a:r>
            <a:r>
              <a:rPr lang="en-US" sz="1000" i="1" dirty="0" err="1">
                <a:solidFill>
                  <a:srgbClr val="625A53"/>
                </a:solidFill>
              </a:rPr>
              <a:t>Engl</a:t>
            </a:r>
            <a:r>
              <a:rPr lang="en-US" sz="1000" i="1" dirty="0">
                <a:solidFill>
                  <a:srgbClr val="625A53"/>
                </a:solidFill>
              </a:rPr>
              <a:t> J Med</a:t>
            </a:r>
            <a:r>
              <a:rPr lang="en-US" sz="1000" dirty="0">
                <a:solidFill>
                  <a:srgbClr val="625A53"/>
                </a:solidFill>
              </a:rPr>
              <a:t> 2017;377(22):2197-8;  </a:t>
            </a:r>
            <a:r>
              <a:rPr lang="en-US" sz="1000" dirty="0" err="1">
                <a:solidFill>
                  <a:srgbClr val="625A53"/>
                </a:solidFill>
              </a:rPr>
              <a:t>Marso</a:t>
            </a:r>
            <a:r>
              <a:rPr lang="en-US" sz="1000" dirty="0">
                <a:solidFill>
                  <a:srgbClr val="625A53"/>
                </a:solidFill>
              </a:rPr>
              <a:t> SP, et al. </a:t>
            </a:r>
            <a:r>
              <a:rPr lang="en-US" sz="1000" i="1" dirty="0">
                <a:solidFill>
                  <a:srgbClr val="625A53"/>
                </a:solidFill>
              </a:rPr>
              <a:t>N </a:t>
            </a:r>
            <a:r>
              <a:rPr lang="en-US" sz="1000" i="1" dirty="0" err="1">
                <a:solidFill>
                  <a:srgbClr val="625A53"/>
                </a:solidFill>
              </a:rPr>
              <a:t>Engl</a:t>
            </a:r>
            <a:r>
              <a:rPr lang="en-US" sz="1000" i="1" dirty="0">
                <a:solidFill>
                  <a:srgbClr val="625A53"/>
                </a:solidFill>
              </a:rPr>
              <a:t> J Med</a:t>
            </a:r>
            <a:r>
              <a:rPr lang="en-US" sz="1000" dirty="0">
                <a:solidFill>
                  <a:srgbClr val="625A53"/>
                </a:solidFill>
              </a:rPr>
              <a:t> 2016;375:1834-44; Mentz RJ, et al. </a:t>
            </a:r>
            <a:r>
              <a:rPr lang="en-US" sz="1000" i="1" dirty="0">
                <a:solidFill>
                  <a:srgbClr val="625A53"/>
                </a:solidFill>
              </a:rPr>
              <a:t>Am Heart J</a:t>
            </a:r>
            <a:r>
              <a:rPr lang="en-US" sz="1000" dirty="0">
                <a:solidFill>
                  <a:srgbClr val="625A53"/>
                </a:solidFill>
              </a:rPr>
              <a:t> 2017;187:1-9; Holman RR, et al. </a:t>
            </a:r>
            <a:r>
              <a:rPr lang="en-US" sz="1000" i="1" dirty="0">
                <a:solidFill>
                  <a:srgbClr val="625A53"/>
                </a:solidFill>
              </a:rPr>
              <a:t>N </a:t>
            </a:r>
            <a:r>
              <a:rPr lang="en-US" sz="1000" i="1" dirty="0" err="1">
                <a:solidFill>
                  <a:srgbClr val="625A53"/>
                </a:solidFill>
              </a:rPr>
              <a:t>Engl</a:t>
            </a:r>
            <a:r>
              <a:rPr lang="en-US" sz="1000" i="1" dirty="0">
                <a:solidFill>
                  <a:srgbClr val="625A53"/>
                </a:solidFill>
              </a:rPr>
              <a:t> J Med</a:t>
            </a:r>
            <a:r>
              <a:rPr lang="en-US" sz="1000" dirty="0">
                <a:solidFill>
                  <a:srgbClr val="625A53"/>
                </a:solidFill>
              </a:rPr>
              <a:t> 2017 ;377:1228-39; Hernandez AF, et al. </a:t>
            </a:r>
            <a:r>
              <a:rPr lang="en-US" sz="1000" i="1" dirty="0">
                <a:solidFill>
                  <a:srgbClr val="625A53"/>
                </a:solidFill>
              </a:rPr>
              <a:t>Lancet</a:t>
            </a:r>
            <a:r>
              <a:rPr lang="en-US" sz="1000" dirty="0">
                <a:solidFill>
                  <a:srgbClr val="625A53"/>
                </a:solidFill>
              </a:rPr>
              <a:t> 2018;392:1519-29; Gerstein</a:t>
            </a:r>
            <a:r>
              <a:rPr lang="en-US" sz="1000" dirty="0">
                <a:solidFill>
                  <a:srgbClr val="625A53"/>
                </a:solidFill>
                <a:ea typeface="Geneva" charset="-128"/>
              </a:rPr>
              <a:t> HC, et al</a:t>
            </a:r>
            <a:r>
              <a:rPr lang="en-US" sz="1000" dirty="0">
                <a:solidFill>
                  <a:srgbClr val="625A53"/>
                </a:solidFill>
              </a:rPr>
              <a:t>. </a:t>
            </a:r>
            <a:r>
              <a:rPr lang="en-US" sz="1000" i="1" dirty="0">
                <a:solidFill>
                  <a:srgbClr val="625A53"/>
                </a:solidFill>
              </a:rPr>
              <a:t>Lancet.</a:t>
            </a:r>
            <a:r>
              <a:rPr lang="en-US" sz="1000" dirty="0">
                <a:solidFill>
                  <a:srgbClr val="625A53"/>
                </a:solidFill>
              </a:rPr>
              <a:t> </a:t>
            </a:r>
            <a:r>
              <a:rPr lang="en-US" altLang="en-US" sz="1000" dirty="0">
                <a:solidFill>
                  <a:srgbClr val="625A53"/>
                </a:solidFill>
              </a:rPr>
              <a:t>2019;394(10193):121-130.</a:t>
            </a:r>
            <a:endParaRPr lang="en-US" sz="1000" dirty="0">
              <a:solidFill>
                <a:srgbClr val="625A53"/>
              </a:solidFill>
              <a:ea typeface="Geneva" charset="-128"/>
            </a:endParaRPr>
          </a:p>
        </p:txBody>
      </p:sp>
    </p:spTree>
    <p:extLst>
      <p:ext uri="{BB962C8B-B14F-4D97-AF65-F5344CB8AC3E}">
        <p14:creationId xmlns:p14="http://schemas.microsoft.com/office/powerpoint/2010/main" val="17965357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RC_TAGID" val="7c048938-d566-472b-b255-90e9b4a3bd8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000000"/>
    </a:dk1>
    <a:lt1>
      <a:sysClr val="window" lastClr="FFFFFF"/>
    </a:lt1>
    <a:dk2>
      <a:srgbClr val="82786F"/>
    </a:dk2>
    <a:lt2>
      <a:srgbClr val="A59D95"/>
    </a:lt2>
    <a:accent1>
      <a:srgbClr val="D52B1E"/>
    </a:accent1>
    <a:accent2>
      <a:srgbClr val="FF6D22"/>
    </a:accent2>
    <a:accent3>
      <a:srgbClr val="FED100"/>
    </a:accent3>
    <a:accent4>
      <a:srgbClr val="00AF3F"/>
    </a:accent4>
    <a:accent5>
      <a:srgbClr val="00A1DE"/>
    </a:accent5>
    <a:accent6>
      <a:srgbClr val="B1059D"/>
    </a:accent6>
    <a:hlink>
      <a:srgbClr val="000000"/>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
    <a:dk1>
      <a:srgbClr val="000000"/>
    </a:dk1>
    <a:lt1>
      <a:sysClr val="window" lastClr="FFFFFF"/>
    </a:lt1>
    <a:dk2>
      <a:srgbClr val="82786F"/>
    </a:dk2>
    <a:lt2>
      <a:srgbClr val="A59D95"/>
    </a:lt2>
    <a:accent1>
      <a:srgbClr val="D52B1E"/>
    </a:accent1>
    <a:accent2>
      <a:srgbClr val="FF6D22"/>
    </a:accent2>
    <a:accent3>
      <a:srgbClr val="FED100"/>
    </a:accent3>
    <a:accent4>
      <a:srgbClr val="00AF3F"/>
    </a:accent4>
    <a:accent5>
      <a:srgbClr val="00A1DE"/>
    </a:accent5>
    <a:accent6>
      <a:srgbClr val="B1059D"/>
    </a:accent6>
    <a:hlink>
      <a:srgbClr val="000000"/>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633</TotalTime>
  <Words>6476</Words>
  <Application>Microsoft Office PowerPoint</Application>
  <PresentationFormat>Widescreen</PresentationFormat>
  <Paragraphs>686</Paragraphs>
  <Slides>68</Slides>
  <Notes>21</Notes>
  <HiddenSlides>0</HiddenSlides>
  <MMClips>0</MMClips>
  <ScaleCrop>false</ScaleCrop>
  <HeadingPairs>
    <vt:vector size="8" baseType="variant">
      <vt:variant>
        <vt:lpstr>Caratteri utilizzati</vt:lpstr>
      </vt:variant>
      <vt:variant>
        <vt:i4>34</vt:i4>
      </vt:variant>
      <vt:variant>
        <vt:lpstr>Tema</vt:lpstr>
      </vt:variant>
      <vt:variant>
        <vt:i4>1</vt:i4>
      </vt:variant>
      <vt:variant>
        <vt:lpstr>Server OLE incorporati</vt:lpstr>
      </vt:variant>
      <vt:variant>
        <vt:i4>2</vt:i4>
      </vt:variant>
      <vt:variant>
        <vt:lpstr>Titoli diapositive</vt:lpstr>
      </vt:variant>
      <vt:variant>
        <vt:i4>68</vt:i4>
      </vt:variant>
    </vt:vector>
  </HeadingPairs>
  <TitlesOfParts>
    <vt:vector size="105" baseType="lpstr">
      <vt:lpstr>AdvOT8e81dcaa</vt:lpstr>
      <vt:lpstr>AdvTT1895a33e</vt:lpstr>
      <vt:lpstr>AdvTT1895a33e+03</vt:lpstr>
      <vt:lpstr>AdvTT1895a33e+fb</vt:lpstr>
      <vt:lpstr>AdvTT5d017813</vt:lpstr>
      <vt:lpstr>AdvTTe0754e31.B</vt:lpstr>
      <vt:lpstr>arial</vt:lpstr>
      <vt:lpstr>arial</vt:lpstr>
      <vt:lpstr>Avenir Next LT Pro</vt:lpstr>
      <vt:lpstr>Avenir Next World</vt:lpstr>
      <vt:lpstr>BISans</vt:lpstr>
      <vt:lpstr>BISansCond</vt:lpstr>
      <vt:lpstr>BlinkMacSystemFont</vt:lpstr>
      <vt:lpstr>BrandonGrotesque-Regular</vt:lpstr>
      <vt:lpstr>Calibri</vt:lpstr>
      <vt:lpstr>Calibri Light</vt:lpstr>
      <vt:lpstr>Candara</vt:lpstr>
      <vt:lpstr>Century Gothic</vt:lpstr>
      <vt:lpstr>Comic Sans MS</vt:lpstr>
      <vt:lpstr>Effra</vt:lpstr>
      <vt:lpstr>Georgia</vt:lpstr>
      <vt:lpstr>GillSansNova-Bold</vt:lpstr>
      <vt:lpstr>GillSansNova-Book</vt:lpstr>
      <vt:lpstr>Helvetica Neue</vt:lpstr>
      <vt:lpstr>MyriadPro-Bold</vt:lpstr>
      <vt:lpstr>MyriadPro-Regular</vt:lpstr>
      <vt:lpstr>Roboto</vt:lpstr>
      <vt:lpstr>Segoe Script</vt:lpstr>
      <vt:lpstr>Source Sans Pro</vt:lpstr>
      <vt:lpstr>Symbol</vt:lpstr>
      <vt:lpstr>Times New Roman</vt:lpstr>
      <vt:lpstr>Ubuntu Condensed</vt:lpstr>
      <vt:lpstr>Verdana</vt:lpstr>
      <vt:lpstr>Wingdings</vt:lpstr>
      <vt:lpstr>Tema di Office</vt:lpstr>
      <vt:lpstr>think-cell Slide</vt:lpstr>
      <vt:lpstr>Chart</vt:lpstr>
      <vt:lpstr>Presentazione standard di PowerPoint</vt:lpstr>
      <vt:lpstr>    NUOVI SCENARI CLINICI E TERAPEUTICI DELLA PATOLOGIA DIABETICA E “DIABETE TECNOLOGICO”: LA TECNOLOGIA GIUSTA AL PAZIENTE GIUSTO, VALUTAZIONI CLINICHE E TECNOLOGICHE</vt:lpstr>
      <vt:lpstr>Dichiarazione dei conflitti d’interesse</vt:lpstr>
      <vt:lpstr>Presentazione standard di PowerPoint</vt:lpstr>
      <vt:lpstr>Presentazione standard di PowerPoint</vt:lpstr>
      <vt:lpstr>aGLP-1: aspetti metabolici, non sono tutti uguali</vt:lpstr>
      <vt:lpstr>Presentazione standard di PowerPoint</vt:lpstr>
      <vt:lpstr>Presentazione standard di PowerPoint</vt:lpstr>
      <vt:lpstr>End point primario nei singoli studi CVOT  con aGLP-1: chi ha raggiunto il MACE</vt:lpstr>
      <vt:lpstr>Presentazione standard di PowerPoint</vt:lpstr>
      <vt:lpstr>Gli effetti degli inibitori SGLT2 sui sistemi cardio-renale-metabolico  possono  essere mediati da molteplici meccanismi</vt:lpstr>
      <vt:lpstr>Presentazione standard di PowerPoint</vt:lpstr>
      <vt:lpstr>Presentazione standard di PowerPoint</vt:lpstr>
      <vt:lpstr>“LINEE GUIDA ITALIANE PER IL TRATTAMENTO DEL DIABETE DI TIPO 2 – Versione aggiornata a Dic 2022”</vt:lpstr>
      <vt:lpstr>Presentazione standard di PowerPoint</vt:lpstr>
      <vt:lpstr>Presentazione standard di PowerPoint</vt:lpstr>
      <vt:lpstr>Presentazione standard di PowerPoint</vt:lpstr>
      <vt:lpstr>Presentazione standard di PowerPoint</vt:lpstr>
      <vt:lpstr>Tirzepatide : il primo doppio agonista ormonale</vt:lpstr>
      <vt:lpstr>Can next generation incretin therapies combine GLP-1R and GIPR-mediated actions?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rtCGM e FGM si differenziano principalmente per l’interazione con il paziente portatore del sistema</vt:lpstr>
      <vt:lpstr>Presentazione standard di PowerPoint</vt:lpstr>
      <vt:lpstr>Presentazione standard di PowerPoint</vt:lpstr>
      <vt:lpstr>Presentazione standard di PowerPoint</vt:lpstr>
      <vt:lpstr>Smart pen e cappucci per penna</vt:lpstr>
      <vt:lpstr>Disclaimer</vt:lpstr>
      <vt:lpstr>NOVOPEN</vt:lpstr>
      <vt:lpstr>Differenze tra le posizioni di scansione Android e iPhone</vt:lpstr>
      <vt:lpstr>Visualizzazione integrata di insulina erogata e valori di glucosio anche su Libreview</vt:lpstr>
      <vt:lpstr> Smart Insulin Pen: INPEN </vt:lpstr>
      <vt:lpstr>Penna intelligente per insulina InPen™  </vt:lpstr>
      <vt:lpstr>Smart Insulin Pen</vt:lpstr>
      <vt:lpstr>Smart Insulin Pen: suggeritore del bolo</vt:lpstr>
      <vt:lpstr>  Sistema di Smart CGM Guardian™ 4</vt:lpstr>
      <vt:lpstr>  Vantaggi degli avvisi predittivi del glucosio</vt:lpstr>
      <vt:lpstr>LE ORIGINI …..</vt:lpstr>
      <vt:lpstr>… IL FUTURO</vt:lpstr>
      <vt:lpstr>INTEGRAZIONI … PASSO PASSO …</vt:lpstr>
      <vt:lpstr>SISTEMI IBRIDI AVANZATI (AHCL)</vt:lpstr>
      <vt:lpstr>COS’E’ UN ALGORITMO</vt:lpstr>
      <vt:lpstr>ALGORITMI: perché è importante conoscerli</vt:lpstr>
      <vt:lpstr>Disclaimer</vt:lpstr>
      <vt:lpstr> ALGORITMI IN USO </vt:lpstr>
      <vt:lpstr>CARATTERISTICHE GENERALI dei sistemi AHCL</vt:lpstr>
      <vt:lpstr>AZIONI COMPIUTE AL GIORNO IN TERAPIA CON MDI</vt:lpstr>
      <vt:lpstr>AZIONI COMPIUTE AL GIORNO CON AIUTO DI AUTOMAZIONE</vt:lpstr>
      <vt:lpstr>EFFICACIA</vt:lpstr>
      <vt:lpstr>EFFICACIA</vt:lpstr>
      <vt:lpstr>EFFICACIA</vt:lpstr>
      <vt:lpstr>EFFICACIA</vt:lpstr>
      <vt:lpstr>EFFICACIA</vt:lpstr>
      <vt:lpstr>EFFICACIA</vt:lpstr>
      <vt:lpstr>EFFICACIA</vt:lpstr>
      <vt:lpstr>NON è TUTTO ORO QUELLO CHE LUCCICA…..</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Vittoria Ferratini</dc:creator>
  <cp:lastModifiedBy>Luigi Verdari</cp:lastModifiedBy>
  <cp:revision>46</cp:revision>
  <dcterms:created xsi:type="dcterms:W3CDTF">2023-10-04T07:53:04Z</dcterms:created>
  <dcterms:modified xsi:type="dcterms:W3CDTF">2023-10-20T13:28:56Z</dcterms:modified>
</cp:coreProperties>
</file>