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5" r:id="rId2"/>
    <p:sldId id="256" r:id="rId3"/>
    <p:sldId id="258" r:id="rId4"/>
    <p:sldId id="260" r:id="rId5"/>
    <p:sldId id="261" r:id="rId6"/>
    <p:sldId id="263" r:id="rId7"/>
    <p:sldId id="262" r:id="rId8"/>
    <p:sldId id="264" r:id="rId9"/>
    <p:sldId id="257" r:id="rId10"/>
    <p:sldId id="259" r:id="rId11"/>
    <p:sldId id="268" r:id="rId12"/>
    <p:sldId id="265" r:id="rId13"/>
    <p:sldId id="266" r:id="rId14"/>
    <p:sldId id="272" r:id="rId15"/>
    <p:sldId id="269" r:id="rId16"/>
    <p:sldId id="271" r:id="rId17"/>
    <p:sldId id="270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7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.disanza\Desktop\presentazione%20farmacia%20satellite\spesa%20AUSLBO_2022_blocchi%20operator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6\farmacia-satellite\abstract\ABSTRACT%20sifact%202018%20APPENDI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875547571399043"/>
          <c:y val="6.6965976878498881E-2"/>
          <c:w val="0.5578572446943536"/>
          <c:h val="0.93122634049271757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9969256320367623"/>
                  <c:y val="-4.2486742166292814E-3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en-US" sz="1800"/>
                      <a:t>DISPOSITIVI MEDICI</a:t>
                    </a:r>
                    <a:r>
                      <a:rPr lang="en-US" sz="1800" dirty="0"/>
                      <a:t>
51%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C74-4BCB-B61C-53EF4EDC7BA3}"/>
                </c:ext>
              </c:extLst>
            </c:dLbl>
            <c:dLbl>
              <c:idx val="1"/>
              <c:layout>
                <c:manualLayout>
                  <c:x val="0.18124842992983942"/>
                  <c:y val="-0.15617803703937941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it-IT" sz="1600" dirty="0"/>
                      <a:t>DISPOSITIVI MEDICI IMPIANTABILI NON ATTIVI
31%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C74-4BCB-B61C-53EF4EDC7BA3}"/>
                </c:ext>
              </c:extLst>
            </c:dLbl>
            <c:dLbl>
              <c:idx val="2"/>
              <c:layout>
                <c:manualLayout>
                  <c:x val="2.9260005228090538E-2"/>
                  <c:y val="3.6378788015668212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it-IT" sz="1400" dirty="0"/>
                      <a:t>STRUMENTARIO</a:t>
                    </a:r>
                    <a:r>
                      <a:rPr lang="it-IT" sz="1400" baseline="0" dirty="0"/>
                      <a:t> E FERRI CHIRURGICI</a:t>
                    </a:r>
                    <a:r>
                      <a:rPr lang="it-IT" sz="1400" dirty="0"/>
                      <a:t>
9%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C74-4BCB-B61C-53EF4EDC7BA3}"/>
                </c:ext>
              </c:extLst>
            </c:dLbl>
            <c:dLbl>
              <c:idx val="3"/>
              <c:layout>
                <c:manualLayout>
                  <c:x val="5.8394740149280901E-2"/>
                  <c:y val="3.3317329016942031E-2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en-US" sz="1200" dirty="0"/>
                      <a:t>MEDICINALI</a:t>
                    </a:r>
                    <a:r>
                      <a:rPr lang="en-US" sz="1200" baseline="0" dirty="0"/>
                      <a:t> CON AIC</a:t>
                    </a:r>
                    <a:r>
                      <a:rPr lang="en-US" sz="1200" dirty="0"/>
                      <a:t>
6%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C74-4BCB-B61C-53EF4EDC7BA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74-4BCB-B61C-53EF4EDC7BA3}"/>
                </c:ext>
              </c:extLst>
            </c:dLbl>
            <c:dLbl>
              <c:idx val="5"/>
              <c:layout>
                <c:manualLayout>
                  <c:x val="1.5542370132983707E-2"/>
                  <c:y val="6.397638236002669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CONTI VARI</a:t>
                    </a:r>
                    <a:r>
                      <a:rPr lang="en-US" dirty="0"/>
                      <a:t>
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C74-4BCB-B61C-53EF4EDC7B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Dispositivi medici</c:v>
                </c:pt>
                <c:pt idx="1">
                  <c:v>Dispositivi medici impiantabili non attivi </c:v>
                </c:pt>
                <c:pt idx="2">
                  <c:v>Strumentario e ferri chirurgici </c:v>
                </c:pt>
                <c:pt idx="3">
                  <c:v>Medicinali con AIC</c:v>
                </c:pt>
                <c:pt idx="4">
                  <c:v>Emoderivati dotati di AIC</c:v>
                </c:pt>
                <c:pt idx="5">
                  <c:v>Conti vari</c:v>
                </c:pt>
              </c:strCache>
            </c:strRef>
          </c:cat>
          <c:val>
            <c:numRef>
              <c:f>Sheet1!$B$2:$B$7</c:f>
              <c:numCache>
                <c:formatCode>\€\ #,##0.00;\-\€\ #,##0.00</c:formatCode>
                <c:ptCount val="6"/>
                <c:pt idx="0">
                  <c:v>10427053.254000559</c:v>
                </c:pt>
                <c:pt idx="1">
                  <c:v>6352477.9271689728</c:v>
                </c:pt>
                <c:pt idx="2">
                  <c:v>1905497.0459440011</c:v>
                </c:pt>
                <c:pt idx="3">
                  <c:v>1326907.5418640031</c:v>
                </c:pt>
                <c:pt idx="4">
                  <c:v>172854.38104500005</c:v>
                </c:pt>
                <c:pt idx="5">
                  <c:v>318623.33287599985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C74-4BCB-B61C-53EF4EDC7BA3}"/>
            </c:ext>
          </c:extLst>
        </c:ser>
        <c:ser>
          <c:idx val="1"/>
          <c:order val="1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Dispositivi medici</c:v>
                </c:pt>
                <c:pt idx="1">
                  <c:v>Dispositivi medici impiantabili non attivi </c:v>
                </c:pt>
                <c:pt idx="2">
                  <c:v>Strumentario e ferri chirurgici </c:v>
                </c:pt>
                <c:pt idx="3">
                  <c:v>Medicinali con AIC</c:v>
                </c:pt>
                <c:pt idx="4">
                  <c:v>Emoderivati dotati di AIC</c:v>
                </c:pt>
                <c:pt idx="5">
                  <c:v>Conti vari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0.50855206440128553</c:v>
                </c:pt>
                <c:pt idx="1">
                  <c:v>0.3098253826109425</c:v>
                </c:pt>
                <c:pt idx="2">
                  <c:v>9.2935600578579788E-2</c:v>
                </c:pt>
                <c:pt idx="3">
                  <c:v>6.471642114474449E-2</c:v>
                </c:pt>
                <c:pt idx="4">
                  <c:v>8.4305172496855624E-3</c:v>
                </c:pt>
                <c:pt idx="5">
                  <c:v>1.5540014014826253E-2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C74-4BCB-B61C-53EF4EDC7BA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spPr>
    <a:noFill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105100387111552E-2"/>
          <c:y val="6.9992008352560642E-2"/>
          <c:w val="0.77320385979066242"/>
          <c:h val="0.752141310372386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Equipe A</c:v>
                </c:pt>
              </c:strCache>
            </c:strRef>
          </c:tx>
          <c:invertIfNegative val="0"/>
          <c:cat>
            <c:strRef>
              <c:f>Foglio1!$B$1:$E$1</c:f>
              <c:strCache>
                <c:ptCount val="4"/>
                <c:pt idx="0">
                  <c:v>n Appendicectomie VLP EFFETTUATE</c:v>
                </c:pt>
                <c:pt idx="1">
                  <c:v>INT CON SUT VIDEO DA APPENDICE</c:v>
                </c:pt>
                <c:pt idx="2">
                  <c:v>INT CON ENDOLOOP</c:v>
                </c:pt>
                <c:pt idx="3">
                  <c:v>INT SIA SUT CHE ENDOLOOP</c:v>
                </c:pt>
              </c:strCache>
            </c:strRef>
          </c:cat>
          <c:val>
            <c:numRef>
              <c:f>Foglio1!$B$2:$E$2</c:f>
              <c:numCache>
                <c:formatCode>General</c:formatCode>
                <c:ptCount val="4"/>
                <c:pt idx="0">
                  <c:v>482</c:v>
                </c:pt>
                <c:pt idx="1">
                  <c:v>338</c:v>
                </c:pt>
                <c:pt idx="2">
                  <c:v>111</c:v>
                </c:pt>
                <c:pt idx="3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96-4617-9913-17B7BE15060C}"/>
            </c:ext>
          </c:extLst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Equipe B</c:v>
                </c:pt>
              </c:strCache>
            </c:strRef>
          </c:tx>
          <c:invertIfNegative val="0"/>
          <c:cat>
            <c:strRef>
              <c:f>Foglio1!$B$1:$E$1</c:f>
              <c:strCache>
                <c:ptCount val="4"/>
                <c:pt idx="0">
                  <c:v>n Appendicectomie VLP EFFETTUATE</c:v>
                </c:pt>
                <c:pt idx="1">
                  <c:v>INT CON SUT VIDEO DA APPENDICE</c:v>
                </c:pt>
                <c:pt idx="2">
                  <c:v>INT CON ENDOLOOP</c:v>
                </c:pt>
                <c:pt idx="3">
                  <c:v>INT SIA SUT CHE ENDOLOOP</c:v>
                </c:pt>
              </c:strCache>
            </c:strRef>
          </c:cat>
          <c:val>
            <c:numRef>
              <c:f>Foglio1!$B$3:$E$3</c:f>
              <c:numCache>
                <c:formatCode>General</c:formatCode>
                <c:ptCount val="4"/>
                <c:pt idx="0">
                  <c:v>203</c:v>
                </c:pt>
                <c:pt idx="1">
                  <c:v>14</c:v>
                </c:pt>
                <c:pt idx="2">
                  <c:v>174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96-4617-9913-17B7BE1506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3303040"/>
        <c:axId val="148556800"/>
        <c:axId val="0"/>
      </c:bar3DChart>
      <c:catAx>
        <c:axId val="143303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8556800"/>
        <c:crosses val="autoZero"/>
        <c:auto val="1"/>
        <c:lblAlgn val="ctr"/>
        <c:lblOffset val="100"/>
        <c:noMultiLvlLbl val="0"/>
      </c:catAx>
      <c:valAx>
        <c:axId val="1485568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43303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070256823988246"/>
          <c:y val="0.13952095229502071"/>
          <c:w val="0.2358157647042172"/>
          <c:h val="0.2748759361183795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CDE13B-4630-4580-87FD-63401576E62E}" type="doc">
      <dgm:prSet loTypeId="urn:microsoft.com/office/officeart/2005/8/layout/cycle1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it-IT"/>
        </a:p>
      </dgm:t>
    </dgm:pt>
    <dgm:pt modelId="{84304868-7E9F-4A1D-948A-29C1AAA09A80}">
      <dgm:prSet phldrT="[Testo]" custT="1"/>
      <dgm:spPr/>
      <dgm:t>
        <a:bodyPr/>
        <a:lstStyle/>
        <a:p>
          <a:r>
            <a:rPr lang="it-IT" sz="2200" dirty="0">
              <a:latin typeface="+mn-lt"/>
            </a:rPr>
            <a:t>Allestimento kit</a:t>
          </a:r>
        </a:p>
      </dgm:t>
    </dgm:pt>
    <dgm:pt modelId="{0319D3E1-43EC-439E-8296-1D916141280A}" type="parTrans" cxnId="{27BCED36-BCA5-41C3-80A6-E39D98251F7D}">
      <dgm:prSet/>
      <dgm:spPr/>
      <dgm:t>
        <a:bodyPr/>
        <a:lstStyle/>
        <a:p>
          <a:endParaRPr lang="it-IT"/>
        </a:p>
      </dgm:t>
    </dgm:pt>
    <dgm:pt modelId="{9A830D77-495B-49A4-BDAB-FE6B18628D31}" type="sibTrans" cxnId="{27BCED36-BCA5-41C3-80A6-E39D98251F7D}">
      <dgm:prSet/>
      <dgm:spPr/>
      <dgm:t>
        <a:bodyPr/>
        <a:lstStyle/>
        <a:p>
          <a:endParaRPr lang="it-IT"/>
        </a:p>
      </dgm:t>
    </dgm:pt>
    <dgm:pt modelId="{F9FE10B2-B60B-482D-A9A8-754003C08F2E}">
      <dgm:prSet phldrT="[Testo]" custT="1"/>
      <dgm:spPr/>
      <dgm:t>
        <a:bodyPr/>
        <a:lstStyle/>
        <a:p>
          <a:r>
            <a:rPr lang="it-IT" sz="2200" dirty="0">
              <a:latin typeface="+mn-lt"/>
            </a:rPr>
            <a:t>Intervento chirurgico</a:t>
          </a:r>
        </a:p>
      </dgm:t>
    </dgm:pt>
    <dgm:pt modelId="{71883987-C155-4F45-9D63-49EE58E7AC58}" type="parTrans" cxnId="{521DC3FD-C079-40C4-AE72-92650D108BA6}">
      <dgm:prSet/>
      <dgm:spPr/>
      <dgm:t>
        <a:bodyPr/>
        <a:lstStyle/>
        <a:p>
          <a:endParaRPr lang="it-IT"/>
        </a:p>
      </dgm:t>
    </dgm:pt>
    <dgm:pt modelId="{9EDDDFE3-17DC-4AFA-B5BD-F0B997C85416}" type="sibTrans" cxnId="{521DC3FD-C079-40C4-AE72-92650D108BA6}">
      <dgm:prSet/>
      <dgm:spPr/>
      <dgm:t>
        <a:bodyPr/>
        <a:lstStyle/>
        <a:p>
          <a:endParaRPr lang="it-IT"/>
        </a:p>
      </dgm:t>
    </dgm:pt>
    <dgm:pt modelId="{7700BF37-35E2-491E-85C8-A1CB56AFB875}">
      <dgm:prSet phldrT="[Testo]" custT="1"/>
      <dgm:spPr/>
      <dgm:t>
        <a:bodyPr/>
        <a:lstStyle/>
        <a:p>
          <a:r>
            <a:rPr lang="it-IT" sz="2200" dirty="0">
              <a:latin typeface="+mn-lt"/>
            </a:rPr>
            <a:t>Reso materiale non utilizzato</a:t>
          </a:r>
        </a:p>
      </dgm:t>
    </dgm:pt>
    <dgm:pt modelId="{C04274B4-EB14-416D-B946-9C87225446DE}" type="parTrans" cxnId="{3F4DBD2B-691C-4EDF-A320-99001070AFBD}">
      <dgm:prSet/>
      <dgm:spPr/>
      <dgm:t>
        <a:bodyPr/>
        <a:lstStyle/>
        <a:p>
          <a:endParaRPr lang="it-IT"/>
        </a:p>
      </dgm:t>
    </dgm:pt>
    <dgm:pt modelId="{0BCAA2D5-653B-4C52-8CF2-509D4CF080F0}" type="sibTrans" cxnId="{3F4DBD2B-691C-4EDF-A320-99001070AFBD}">
      <dgm:prSet/>
      <dgm:spPr/>
      <dgm:t>
        <a:bodyPr/>
        <a:lstStyle/>
        <a:p>
          <a:endParaRPr lang="it-IT"/>
        </a:p>
      </dgm:t>
    </dgm:pt>
    <dgm:pt modelId="{D2BB2AE3-6335-4EA3-AED0-7C18D0201326}">
      <dgm:prSet phldrT="[Testo]" custT="1"/>
      <dgm:spPr/>
      <dgm:t>
        <a:bodyPr/>
        <a:lstStyle/>
        <a:p>
          <a:r>
            <a:rPr lang="it-IT" sz="2200" dirty="0">
              <a:latin typeface="+mn-lt"/>
            </a:rPr>
            <a:t>Riallocazione materiale</a:t>
          </a:r>
        </a:p>
      </dgm:t>
    </dgm:pt>
    <dgm:pt modelId="{2FEDB81D-73B3-439D-ADB3-3D860B616688}" type="parTrans" cxnId="{0D91CB13-DD4C-4019-9319-F6323271A33C}">
      <dgm:prSet/>
      <dgm:spPr/>
      <dgm:t>
        <a:bodyPr/>
        <a:lstStyle/>
        <a:p>
          <a:endParaRPr lang="it-IT"/>
        </a:p>
      </dgm:t>
    </dgm:pt>
    <dgm:pt modelId="{199E0F7E-ACE5-4DE2-A7F3-B44B408EC2F1}" type="sibTrans" cxnId="{0D91CB13-DD4C-4019-9319-F6323271A33C}">
      <dgm:prSet/>
      <dgm:spPr/>
      <dgm:t>
        <a:bodyPr/>
        <a:lstStyle/>
        <a:p>
          <a:endParaRPr lang="it-IT" sz="2000"/>
        </a:p>
      </dgm:t>
    </dgm:pt>
    <dgm:pt modelId="{E08DFF0C-4B50-43A2-AF2A-200DD19E2291}">
      <dgm:prSet phldrT="[Testo]" custT="1"/>
      <dgm:spPr/>
      <dgm:t>
        <a:bodyPr/>
        <a:lstStyle/>
        <a:p>
          <a:r>
            <a:rPr lang="it-IT" sz="2200" dirty="0">
              <a:latin typeface="+mn-lt"/>
            </a:rPr>
            <a:t>Conferma nota operatoria</a:t>
          </a:r>
        </a:p>
      </dgm:t>
    </dgm:pt>
    <dgm:pt modelId="{B2D1CF09-0DB2-45FE-A208-4CA3222833E0}" type="parTrans" cxnId="{2FC7A457-3A24-4955-AF10-A7EEE7C76BB9}">
      <dgm:prSet/>
      <dgm:spPr/>
      <dgm:t>
        <a:bodyPr/>
        <a:lstStyle/>
        <a:p>
          <a:endParaRPr lang="it-IT"/>
        </a:p>
      </dgm:t>
    </dgm:pt>
    <dgm:pt modelId="{D08E9EEA-57DC-4C9B-A896-3EADC9C5A018}" type="sibTrans" cxnId="{2FC7A457-3A24-4955-AF10-A7EEE7C76BB9}">
      <dgm:prSet/>
      <dgm:spPr/>
      <dgm:t>
        <a:bodyPr/>
        <a:lstStyle/>
        <a:p>
          <a:endParaRPr lang="it-IT"/>
        </a:p>
      </dgm:t>
    </dgm:pt>
    <dgm:pt modelId="{3CBF73D6-FFE2-4F43-9EB0-761865E8C771}" type="pres">
      <dgm:prSet presAssocID="{A7CDE13B-4630-4580-87FD-63401576E62E}" presName="cycle" presStyleCnt="0">
        <dgm:presLayoutVars>
          <dgm:dir/>
          <dgm:resizeHandles val="exact"/>
        </dgm:presLayoutVars>
      </dgm:prSet>
      <dgm:spPr/>
    </dgm:pt>
    <dgm:pt modelId="{AA9687E7-3C16-4BDE-AF8F-A9DED4EF0CA5}" type="pres">
      <dgm:prSet presAssocID="{84304868-7E9F-4A1D-948A-29C1AAA09A80}" presName="dummy" presStyleCnt="0"/>
      <dgm:spPr/>
    </dgm:pt>
    <dgm:pt modelId="{6D7D4ACD-5F26-4AE9-ADDA-12580DB49D8B}" type="pres">
      <dgm:prSet presAssocID="{84304868-7E9F-4A1D-948A-29C1AAA09A80}" presName="node" presStyleLbl="revTx" presStyleIdx="0" presStyleCnt="5">
        <dgm:presLayoutVars>
          <dgm:bulletEnabled val="1"/>
        </dgm:presLayoutVars>
      </dgm:prSet>
      <dgm:spPr/>
    </dgm:pt>
    <dgm:pt modelId="{9C919228-93F5-4358-9301-7A5F0CCBD774}" type="pres">
      <dgm:prSet presAssocID="{9A830D77-495B-49A4-BDAB-FE6B18628D31}" presName="sibTrans" presStyleLbl="node1" presStyleIdx="0" presStyleCnt="5"/>
      <dgm:spPr/>
    </dgm:pt>
    <dgm:pt modelId="{D0721A4C-5A3C-433C-954E-CB045D83FA74}" type="pres">
      <dgm:prSet presAssocID="{F9FE10B2-B60B-482D-A9A8-754003C08F2E}" presName="dummy" presStyleCnt="0"/>
      <dgm:spPr/>
    </dgm:pt>
    <dgm:pt modelId="{ABF241F4-914D-4755-AA98-E48B1CDB0C8C}" type="pres">
      <dgm:prSet presAssocID="{F9FE10B2-B60B-482D-A9A8-754003C08F2E}" presName="node" presStyleLbl="revTx" presStyleIdx="1" presStyleCnt="5">
        <dgm:presLayoutVars>
          <dgm:bulletEnabled val="1"/>
        </dgm:presLayoutVars>
      </dgm:prSet>
      <dgm:spPr/>
    </dgm:pt>
    <dgm:pt modelId="{F9A2CBE0-F864-4D29-B67D-161131D2289A}" type="pres">
      <dgm:prSet presAssocID="{9EDDDFE3-17DC-4AFA-B5BD-F0B997C85416}" presName="sibTrans" presStyleLbl="node1" presStyleIdx="1" presStyleCnt="5"/>
      <dgm:spPr/>
    </dgm:pt>
    <dgm:pt modelId="{FC62308D-BBA7-4FAA-A263-88607ECBAB57}" type="pres">
      <dgm:prSet presAssocID="{7700BF37-35E2-491E-85C8-A1CB56AFB875}" presName="dummy" presStyleCnt="0"/>
      <dgm:spPr/>
    </dgm:pt>
    <dgm:pt modelId="{2CDF7369-A18A-474C-90A9-F0F4F9BE7584}" type="pres">
      <dgm:prSet presAssocID="{7700BF37-35E2-491E-85C8-A1CB56AFB875}" presName="node" presStyleLbl="revTx" presStyleIdx="2" presStyleCnt="5">
        <dgm:presLayoutVars>
          <dgm:bulletEnabled val="1"/>
        </dgm:presLayoutVars>
      </dgm:prSet>
      <dgm:spPr/>
    </dgm:pt>
    <dgm:pt modelId="{125B5592-99BD-4858-A50C-94ED45446752}" type="pres">
      <dgm:prSet presAssocID="{0BCAA2D5-653B-4C52-8CF2-509D4CF080F0}" presName="sibTrans" presStyleLbl="node1" presStyleIdx="2" presStyleCnt="5"/>
      <dgm:spPr/>
    </dgm:pt>
    <dgm:pt modelId="{F4BBF548-8750-4CB3-8D50-8CC250C4CAA3}" type="pres">
      <dgm:prSet presAssocID="{D2BB2AE3-6335-4EA3-AED0-7C18D0201326}" presName="dummy" presStyleCnt="0"/>
      <dgm:spPr/>
    </dgm:pt>
    <dgm:pt modelId="{1AF5C6BD-1AD3-40B0-845E-0188E334EB36}" type="pres">
      <dgm:prSet presAssocID="{D2BB2AE3-6335-4EA3-AED0-7C18D0201326}" presName="node" presStyleLbl="revTx" presStyleIdx="3" presStyleCnt="5">
        <dgm:presLayoutVars>
          <dgm:bulletEnabled val="1"/>
        </dgm:presLayoutVars>
      </dgm:prSet>
      <dgm:spPr/>
    </dgm:pt>
    <dgm:pt modelId="{16B15D2F-1C0C-4AA6-80EC-FE4829D17F95}" type="pres">
      <dgm:prSet presAssocID="{199E0F7E-ACE5-4DE2-A7F3-B44B408EC2F1}" presName="sibTrans" presStyleLbl="node1" presStyleIdx="3" presStyleCnt="5" custLinFactNeighborX="713" custLinFactNeighborY="-81"/>
      <dgm:spPr/>
    </dgm:pt>
    <dgm:pt modelId="{0F779354-6EB9-4F4A-A2C7-34EEC59B7716}" type="pres">
      <dgm:prSet presAssocID="{E08DFF0C-4B50-43A2-AF2A-200DD19E2291}" presName="dummy" presStyleCnt="0"/>
      <dgm:spPr/>
    </dgm:pt>
    <dgm:pt modelId="{264B66C0-5F2E-4673-BBAB-2910F846873C}" type="pres">
      <dgm:prSet presAssocID="{E08DFF0C-4B50-43A2-AF2A-200DD19E2291}" presName="node" presStyleLbl="revTx" presStyleIdx="4" presStyleCnt="5">
        <dgm:presLayoutVars>
          <dgm:bulletEnabled val="1"/>
        </dgm:presLayoutVars>
      </dgm:prSet>
      <dgm:spPr/>
    </dgm:pt>
    <dgm:pt modelId="{2F1CC032-512F-4385-85DC-D9D4B0ABBC5D}" type="pres">
      <dgm:prSet presAssocID="{D08E9EEA-57DC-4C9B-A896-3EADC9C5A018}" presName="sibTrans" presStyleLbl="node1" presStyleIdx="4" presStyleCnt="5"/>
      <dgm:spPr/>
    </dgm:pt>
  </dgm:ptLst>
  <dgm:cxnLst>
    <dgm:cxn modelId="{ABB7C708-1313-434E-AD53-69D15FEAB3C0}" type="presOf" srcId="{A7CDE13B-4630-4580-87FD-63401576E62E}" destId="{3CBF73D6-FFE2-4F43-9EB0-761865E8C771}" srcOrd="0" destOrd="0" presId="urn:microsoft.com/office/officeart/2005/8/layout/cycle1"/>
    <dgm:cxn modelId="{AB9C8813-75D0-4AA5-95FB-D2B7A6C48D2B}" type="presOf" srcId="{0BCAA2D5-653B-4C52-8CF2-509D4CF080F0}" destId="{125B5592-99BD-4858-A50C-94ED45446752}" srcOrd="0" destOrd="0" presId="urn:microsoft.com/office/officeart/2005/8/layout/cycle1"/>
    <dgm:cxn modelId="{0D91CB13-DD4C-4019-9319-F6323271A33C}" srcId="{A7CDE13B-4630-4580-87FD-63401576E62E}" destId="{D2BB2AE3-6335-4EA3-AED0-7C18D0201326}" srcOrd="3" destOrd="0" parTransId="{2FEDB81D-73B3-439D-ADB3-3D860B616688}" sibTransId="{199E0F7E-ACE5-4DE2-A7F3-B44B408EC2F1}"/>
    <dgm:cxn modelId="{4375A51B-3B25-4AE7-8644-0E12D4AA053B}" type="presOf" srcId="{E08DFF0C-4B50-43A2-AF2A-200DD19E2291}" destId="{264B66C0-5F2E-4673-BBAB-2910F846873C}" srcOrd="0" destOrd="0" presId="urn:microsoft.com/office/officeart/2005/8/layout/cycle1"/>
    <dgm:cxn modelId="{A777B325-96EF-47BB-A35E-B4390C39B446}" type="presOf" srcId="{84304868-7E9F-4A1D-948A-29C1AAA09A80}" destId="{6D7D4ACD-5F26-4AE9-ADDA-12580DB49D8B}" srcOrd="0" destOrd="0" presId="urn:microsoft.com/office/officeart/2005/8/layout/cycle1"/>
    <dgm:cxn modelId="{3F4DBD2B-691C-4EDF-A320-99001070AFBD}" srcId="{A7CDE13B-4630-4580-87FD-63401576E62E}" destId="{7700BF37-35E2-491E-85C8-A1CB56AFB875}" srcOrd="2" destOrd="0" parTransId="{C04274B4-EB14-416D-B946-9C87225446DE}" sibTransId="{0BCAA2D5-653B-4C52-8CF2-509D4CF080F0}"/>
    <dgm:cxn modelId="{27BCED36-BCA5-41C3-80A6-E39D98251F7D}" srcId="{A7CDE13B-4630-4580-87FD-63401576E62E}" destId="{84304868-7E9F-4A1D-948A-29C1AAA09A80}" srcOrd="0" destOrd="0" parTransId="{0319D3E1-43EC-439E-8296-1D916141280A}" sibTransId="{9A830D77-495B-49A4-BDAB-FE6B18628D31}"/>
    <dgm:cxn modelId="{C3D5295B-A04A-4AE3-885B-FF7C9120972E}" type="presOf" srcId="{F9FE10B2-B60B-482D-A9A8-754003C08F2E}" destId="{ABF241F4-914D-4755-AA98-E48B1CDB0C8C}" srcOrd="0" destOrd="0" presId="urn:microsoft.com/office/officeart/2005/8/layout/cycle1"/>
    <dgm:cxn modelId="{30DC056B-C4BB-488A-B6AC-266145F395D4}" type="presOf" srcId="{199E0F7E-ACE5-4DE2-A7F3-B44B408EC2F1}" destId="{16B15D2F-1C0C-4AA6-80EC-FE4829D17F95}" srcOrd="0" destOrd="0" presId="urn:microsoft.com/office/officeart/2005/8/layout/cycle1"/>
    <dgm:cxn modelId="{D047674B-FD28-4063-AEF2-5B6F02AF114B}" type="presOf" srcId="{7700BF37-35E2-491E-85C8-A1CB56AFB875}" destId="{2CDF7369-A18A-474C-90A9-F0F4F9BE7584}" srcOrd="0" destOrd="0" presId="urn:microsoft.com/office/officeart/2005/8/layout/cycle1"/>
    <dgm:cxn modelId="{EC378C71-A5F4-4FCE-8AE2-20EBFF612F4A}" type="presOf" srcId="{9EDDDFE3-17DC-4AFA-B5BD-F0B997C85416}" destId="{F9A2CBE0-F864-4D29-B67D-161131D2289A}" srcOrd="0" destOrd="0" presId="urn:microsoft.com/office/officeart/2005/8/layout/cycle1"/>
    <dgm:cxn modelId="{2FC7A457-3A24-4955-AF10-A7EEE7C76BB9}" srcId="{A7CDE13B-4630-4580-87FD-63401576E62E}" destId="{E08DFF0C-4B50-43A2-AF2A-200DD19E2291}" srcOrd="4" destOrd="0" parTransId="{B2D1CF09-0DB2-45FE-A208-4CA3222833E0}" sibTransId="{D08E9EEA-57DC-4C9B-A896-3EADC9C5A018}"/>
    <dgm:cxn modelId="{B240E3C4-BA5F-4828-9B08-F8F2A9E18F16}" type="presOf" srcId="{D2BB2AE3-6335-4EA3-AED0-7C18D0201326}" destId="{1AF5C6BD-1AD3-40B0-845E-0188E334EB36}" srcOrd="0" destOrd="0" presId="urn:microsoft.com/office/officeart/2005/8/layout/cycle1"/>
    <dgm:cxn modelId="{5EBED3E7-C4CB-495C-BB8F-4CA75F93F01D}" type="presOf" srcId="{D08E9EEA-57DC-4C9B-A896-3EADC9C5A018}" destId="{2F1CC032-512F-4385-85DC-D9D4B0ABBC5D}" srcOrd="0" destOrd="0" presId="urn:microsoft.com/office/officeart/2005/8/layout/cycle1"/>
    <dgm:cxn modelId="{19656CEC-B1A6-4BAF-8BE3-ECA5357C86BD}" type="presOf" srcId="{9A830D77-495B-49A4-BDAB-FE6B18628D31}" destId="{9C919228-93F5-4358-9301-7A5F0CCBD774}" srcOrd="0" destOrd="0" presId="urn:microsoft.com/office/officeart/2005/8/layout/cycle1"/>
    <dgm:cxn modelId="{521DC3FD-C079-40C4-AE72-92650D108BA6}" srcId="{A7CDE13B-4630-4580-87FD-63401576E62E}" destId="{F9FE10B2-B60B-482D-A9A8-754003C08F2E}" srcOrd="1" destOrd="0" parTransId="{71883987-C155-4F45-9D63-49EE58E7AC58}" sibTransId="{9EDDDFE3-17DC-4AFA-B5BD-F0B997C85416}"/>
    <dgm:cxn modelId="{42A35F69-B94F-4067-81B1-5E36D9F587CA}" type="presParOf" srcId="{3CBF73D6-FFE2-4F43-9EB0-761865E8C771}" destId="{AA9687E7-3C16-4BDE-AF8F-A9DED4EF0CA5}" srcOrd="0" destOrd="0" presId="urn:microsoft.com/office/officeart/2005/8/layout/cycle1"/>
    <dgm:cxn modelId="{06E2497B-D995-443C-BF43-5398A00E668E}" type="presParOf" srcId="{3CBF73D6-FFE2-4F43-9EB0-761865E8C771}" destId="{6D7D4ACD-5F26-4AE9-ADDA-12580DB49D8B}" srcOrd="1" destOrd="0" presId="urn:microsoft.com/office/officeart/2005/8/layout/cycle1"/>
    <dgm:cxn modelId="{422C7485-516E-46A8-8787-76B56E151FF6}" type="presParOf" srcId="{3CBF73D6-FFE2-4F43-9EB0-761865E8C771}" destId="{9C919228-93F5-4358-9301-7A5F0CCBD774}" srcOrd="2" destOrd="0" presId="urn:microsoft.com/office/officeart/2005/8/layout/cycle1"/>
    <dgm:cxn modelId="{C367EA8E-72F7-4418-8BDF-6CDE80853CA6}" type="presParOf" srcId="{3CBF73D6-FFE2-4F43-9EB0-761865E8C771}" destId="{D0721A4C-5A3C-433C-954E-CB045D83FA74}" srcOrd="3" destOrd="0" presId="urn:microsoft.com/office/officeart/2005/8/layout/cycle1"/>
    <dgm:cxn modelId="{E3709EF2-E36F-4EFF-ADC5-C53F65851D5E}" type="presParOf" srcId="{3CBF73D6-FFE2-4F43-9EB0-761865E8C771}" destId="{ABF241F4-914D-4755-AA98-E48B1CDB0C8C}" srcOrd="4" destOrd="0" presId="urn:microsoft.com/office/officeart/2005/8/layout/cycle1"/>
    <dgm:cxn modelId="{6485CAE4-C0D4-446D-8B85-D6FF2D53C7BE}" type="presParOf" srcId="{3CBF73D6-FFE2-4F43-9EB0-761865E8C771}" destId="{F9A2CBE0-F864-4D29-B67D-161131D2289A}" srcOrd="5" destOrd="0" presId="urn:microsoft.com/office/officeart/2005/8/layout/cycle1"/>
    <dgm:cxn modelId="{D8E19D36-896D-46E1-A671-88991764BDE0}" type="presParOf" srcId="{3CBF73D6-FFE2-4F43-9EB0-761865E8C771}" destId="{FC62308D-BBA7-4FAA-A263-88607ECBAB57}" srcOrd="6" destOrd="0" presId="urn:microsoft.com/office/officeart/2005/8/layout/cycle1"/>
    <dgm:cxn modelId="{E86F9EA5-2C7A-423A-B02D-2349CE935513}" type="presParOf" srcId="{3CBF73D6-FFE2-4F43-9EB0-761865E8C771}" destId="{2CDF7369-A18A-474C-90A9-F0F4F9BE7584}" srcOrd="7" destOrd="0" presId="urn:microsoft.com/office/officeart/2005/8/layout/cycle1"/>
    <dgm:cxn modelId="{8D9F5907-8EF4-42BD-ADD7-7F12CAAA7A2A}" type="presParOf" srcId="{3CBF73D6-FFE2-4F43-9EB0-761865E8C771}" destId="{125B5592-99BD-4858-A50C-94ED45446752}" srcOrd="8" destOrd="0" presId="urn:microsoft.com/office/officeart/2005/8/layout/cycle1"/>
    <dgm:cxn modelId="{7AA15B0D-C751-4F53-B999-F37F522D0001}" type="presParOf" srcId="{3CBF73D6-FFE2-4F43-9EB0-761865E8C771}" destId="{F4BBF548-8750-4CB3-8D50-8CC250C4CAA3}" srcOrd="9" destOrd="0" presId="urn:microsoft.com/office/officeart/2005/8/layout/cycle1"/>
    <dgm:cxn modelId="{FBB125DE-1818-4165-BED6-B0F6C21F88FD}" type="presParOf" srcId="{3CBF73D6-FFE2-4F43-9EB0-761865E8C771}" destId="{1AF5C6BD-1AD3-40B0-845E-0188E334EB36}" srcOrd="10" destOrd="0" presId="urn:microsoft.com/office/officeart/2005/8/layout/cycle1"/>
    <dgm:cxn modelId="{598EFA34-AD61-400C-842D-E2CF8220B6B9}" type="presParOf" srcId="{3CBF73D6-FFE2-4F43-9EB0-761865E8C771}" destId="{16B15D2F-1C0C-4AA6-80EC-FE4829D17F95}" srcOrd="11" destOrd="0" presId="urn:microsoft.com/office/officeart/2005/8/layout/cycle1"/>
    <dgm:cxn modelId="{02DA9D27-074B-4784-A578-C887AFC52C8E}" type="presParOf" srcId="{3CBF73D6-FFE2-4F43-9EB0-761865E8C771}" destId="{0F779354-6EB9-4F4A-A2C7-34EEC59B7716}" srcOrd="12" destOrd="0" presId="urn:microsoft.com/office/officeart/2005/8/layout/cycle1"/>
    <dgm:cxn modelId="{2CDDE053-DB68-4D1A-ADCD-4AA3337E219F}" type="presParOf" srcId="{3CBF73D6-FFE2-4F43-9EB0-761865E8C771}" destId="{264B66C0-5F2E-4673-BBAB-2910F846873C}" srcOrd="13" destOrd="0" presId="urn:microsoft.com/office/officeart/2005/8/layout/cycle1"/>
    <dgm:cxn modelId="{81C3A892-489D-45FB-9B3E-EBB6C39366C6}" type="presParOf" srcId="{3CBF73D6-FFE2-4F43-9EB0-761865E8C771}" destId="{2F1CC032-512F-4385-85DC-D9D4B0ABBC5D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A5383A-EE96-4CB0-8620-06CDCBCAE475}" type="doc">
      <dgm:prSet loTypeId="urn:microsoft.com/office/officeart/2005/8/layout/gear1" loCatId="process" qsTypeId="urn:microsoft.com/office/officeart/2005/8/quickstyle/simple1#2" qsCatId="simple" csTypeId="urn:microsoft.com/office/officeart/2005/8/colors/accent2_3" csCatId="accent2" phldr="1"/>
      <dgm:spPr/>
    </dgm:pt>
    <dgm:pt modelId="{35F5D9A0-C4C0-4602-BCBB-EEE84BD088E8}">
      <dgm:prSet phldrT="[Testo]" custT="1"/>
      <dgm:spPr/>
      <dgm:t>
        <a:bodyPr/>
        <a:lstStyle/>
        <a:p>
          <a:r>
            <a:rPr lang="it-IT" sz="1000" b="1" dirty="0"/>
            <a:t>appropriatezza</a:t>
          </a:r>
        </a:p>
      </dgm:t>
    </dgm:pt>
    <dgm:pt modelId="{B27C57CB-B7A1-4ECE-9772-D0D436909DA9}" type="parTrans" cxnId="{60DA6DAE-EEB4-4050-B85C-5E68C7FBFD80}">
      <dgm:prSet/>
      <dgm:spPr/>
      <dgm:t>
        <a:bodyPr/>
        <a:lstStyle/>
        <a:p>
          <a:endParaRPr lang="it-IT"/>
        </a:p>
      </dgm:t>
    </dgm:pt>
    <dgm:pt modelId="{AE247E5E-0471-46B0-B09A-1DAB0A9AB72A}" type="sibTrans" cxnId="{60DA6DAE-EEB4-4050-B85C-5E68C7FBFD80}">
      <dgm:prSet/>
      <dgm:spPr/>
      <dgm:t>
        <a:bodyPr/>
        <a:lstStyle/>
        <a:p>
          <a:endParaRPr lang="it-IT"/>
        </a:p>
      </dgm:t>
    </dgm:pt>
    <dgm:pt modelId="{E197E3E5-3BDE-4991-812E-95AAF427E5DE}">
      <dgm:prSet phldrT="[Testo]" custT="1"/>
      <dgm:spPr/>
      <dgm:t>
        <a:bodyPr/>
        <a:lstStyle/>
        <a:p>
          <a:r>
            <a:rPr lang="it-IT" sz="1000" b="1" dirty="0"/>
            <a:t>sicurezza</a:t>
          </a:r>
        </a:p>
      </dgm:t>
    </dgm:pt>
    <dgm:pt modelId="{FF265B0E-777F-4773-9EB2-5D83987B2443}" type="parTrans" cxnId="{5F1D77D3-9A29-4C23-8733-2259EB78127A}">
      <dgm:prSet/>
      <dgm:spPr/>
      <dgm:t>
        <a:bodyPr/>
        <a:lstStyle/>
        <a:p>
          <a:endParaRPr lang="it-IT"/>
        </a:p>
      </dgm:t>
    </dgm:pt>
    <dgm:pt modelId="{F9FB09D4-A4F6-4872-AEF8-3F1D544616E6}" type="sibTrans" cxnId="{5F1D77D3-9A29-4C23-8733-2259EB78127A}">
      <dgm:prSet/>
      <dgm:spPr/>
      <dgm:t>
        <a:bodyPr/>
        <a:lstStyle/>
        <a:p>
          <a:endParaRPr lang="it-IT"/>
        </a:p>
      </dgm:t>
    </dgm:pt>
    <dgm:pt modelId="{55FB5FAA-76F8-4D8D-A090-699B5436C71B}">
      <dgm:prSet phldrT="[Testo]" custT="1"/>
      <dgm:spPr/>
      <dgm:t>
        <a:bodyPr/>
        <a:lstStyle/>
        <a:p>
          <a:r>
            <a:rPr lang="it-IT" sz="900" b="1" dirty="0"/>
            <a:t>economicità</a:t>
          </a:r>
        </a:p>
      </dgm:t>
    </dgm:pt>
    <dgm:pt modelId="{933A2324-6904-44FF-B18A-076533BC6245}" type="parTrans" cxnId="{20E4536B-63BF-470B-9450-FCE45C007808}">
      <dgm:prSet/>
      <dgm:spPr/>
      <dgm:t>
        <a:bodyPr/>
        <a:lstStyle/>
        <a:p>
          <a:endParaRPr lang="it-IT"/>
        </a:p>
      </dgm:t>
    </dgm:pt>
    <dgm:pt modelId="{8432E6F4-D795-42A9-93E2-129F6D6D8C79}" type="sibTrans" cxnId="{20E4536B-63BF-470B-9450-FCE45C007808}">
      <dgm:prSet/>
      <dgm:spPr/>
      <dgm:t>
        <a:bodyPr/>
        <a:lstStyle/>
        <a:p>
          <a:endParaRPr lang="it-IT"/>
        </a:p>
      </dgm:t>
    </dgm:pt>
    <dgm:pt modelId="{4F32B2C9-33AF-4D3B-A863-0C9F28B2CA5F}" type="pres">
      <dgm:prSet presAssocID="{F8A5383A-EE96-4CB0-8620-06CDCBCAE47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5BE24C8-5458-4B4A-8990-9E666B736874}" type="pres">
      <dgm:prSet presAssocID="{35F5D9A0-C4C0-4602-BCBB-EEE84BD088E8}" presName="gear1" presStyleLbl="node1" presStyleIdx="0" presStyleCnt="3" custLinFactNeighborX="4882" custLinFactNeighborY="-4247">
        <dgm:presLayoutVars>
          <dgm:chMax val="1"/>
          <dgm:bulletEnabled val="1"/>
        </dgm:presLayoutVars>
      </dgm:prSet>
      <dgm:spPr/>
    </dgm:pt>
    <dgm:pt modelId="{CC28BEA9-7DC7-4921-BFA2-F781C7983B45}" type="pres">
      <dgm:prSet presAssocID="{35F5D9A0-C4C0-4602-BCBB-EEE84BD088E8}" presName="gear1srcNode" presStyleLbl="node1" presStyleIdx="0" presStyleCnt="3"/>
      <dgm:spPr/>
    </dgm:pt>
    <dgm:pt modelId="{81F0B9E4-415D-45EB-94CA-770A4260BB5D}" type="pres">
      <dgm:prSet presAssocID="{35F5D9A0-C4C0-4602-BCBB-EEE84BD088E8}" presName="gear1dstNode" presStyleLbl="node1" presStyleIdx="0" presStyleCnt="3"/>
      <dgm:spPr/>
    </dgm:pt>
    <dgm:pt modelId="{0BFB4524-F768-4A5E-922F-19A805A23C54}" type="pres">
      <dgm:prSet presAssocID="{E197E3E5-3BDE-4991-812E-95AAF427E5DE}" presName="gear2" presStyleLbl="node1" presStyleIdx="1" presStyleCnt="3">
        <dgm:presLayoutVars>
          <dgm:chMax val="1"/>
          <dgm:bulletEnabled val="1"/>
        </dgm:presLayoutVars>
      </dgm:prSet>
      <dgm:spPr/>
    </dgm:pt>
    <dgm:pt modelId="{62AA5BB6-5D87-40BA-8E63-7E8F0FEC97F7}" type="pres">
      <dgm:prSet presAssocID="{E197E3E5-3BDE-4991-812E-95AAF427E5DE}" presName="gear2srcNode" presStyleLbl="node1" presStyleIdx="1" presStyleCnt="3"/>
      <dgm:spPr/>
    </dgm:pt>
    <dgm:pt modelId="{C57333E2-884F-4C9C-B623-4E9F3593CCDF}" type="pres">
      <dgm:prSet presAssocID="{E197E3E5-3BDE-4991-812E-95AAF427E5DE}" presName="gear2dstNode" presStyleLbl="node1" presStyleIdx="1" presStyleCnt="3"/>
      <dgm:spPr/>
    </dgm:pt>
    <dgm:pt modelId="{3235E56C-3D0D-4F28-89CD-10B82D821494}" type="pres">
      <dgm:prSet presAssocID="{55FB5FAA-76F8-4D8D-A090-699B5436C71B}" presName="gear3" presStyleLbl="node1" presStyleIdx="2" presStyleCnt="3"/>
      <dgm:spPr/>
    </dgm:pt>
    <dgm:pt modelId="{8941A556-36BE-4940-B331-64AA3885D3C8}" type="pres">
      <dgm:prSet presAssocID="{55FB5FAA-76F8-4D8D-A090-699B5436C71B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CF5378CA-3CDA-4300-BF25-F1E1228A72F2}" type="pres">
      <dgm:prSet presAssocID="{55FB5FAA-76F8-4D8D-A090-699B5436C71B}" presName="gear3srcNode" presStyleLbl="node1" presStyleIdx="2" presStyleCnt="3"/>
      <dgm:spPr/>
    </dgm:pt>
    <dgm:pt modelId="{CAC02DB7-04FB-4C80-9F8F-62DFF77DFCF1}" type="pres">
      <dgm:prSet presAssocID="{55FB5FAA-76F8-4D8D-A090-699B5436C71B}" presName="gear3dstNode" presStyleLbl="node1" presStyleIdx="2" presStyleCnt="3"/>
      <dgm:spPr/>
    </dgm:pt>
    <dgm:pt modelId="{86B5A80E-E66E-433E-88FD-3A51F8A873FC}" type="pres">
      <dgm:prSet presAssocID="{AE247E5E-0471-46B0-B09A-1DAB0A9AB72A}" presName="connector1" presStyleLbl="sibTrans2D1" presStyleIdx="0" presStyleCnt="3"/>
      <dgm:spPr/>
    </dgm:pt>
    <dgm:pt modelId="{D8A2F9DA-65B4-4053-B7B6-AFAFFBCCBDB1}" type="pres">
      <dgm:prSet presAssocID="{F9FB09D4-A4F6-4872-AEF8-3F1D544616E6}" presName="connector2" presStyleLbl="sibTrans2D1" presStyleIdx="1" presStyleCnt="3"/>
      <dgm:spPr/>
    </dgm:pt>
    <dgm:pt modelId="{7981AD84-B8FD-458A-AF6D-C4DBF21F5726}" type="pres">
      <dgm:prSet presAssocID="{8432E6F4-D795-42A9-93E2-129F6D6D8C79}" presName="connector3" presStyleLbl="sibTrans2D1" presStyleIdx="2" presStyleCnt="3"/>
      <dgm:spPr/>
    </dgm:pt>
  </dgm:ptLst>
  <dgm:cxnLst>
    <dgm:cxn modelId="{9C16C20E-8FBE-4A98-A799-72E0114B4648}" type="presOf" srcId="{35F5D9A0-C4C0-4602-BCBB-EEE84BD088E8}" destId="{81F0B9E4-415D-45EB-94CA-770A4260BB5D}" srcOrd="2" destOrd="0" presId="urn:microsoft.com/office/officeart/2005/8/layout/gear1"/>
    <dgm:cxn modelId="{88582B13-17CE-4B45-AF82-185E29E9A37B}" type="presOf" srcId="{E197E3E5-3BDE-4991-812E-95AAF427E5DE}" destId="{62AA5BB6-5D87-40BA-8E63-7E8F0FEC97F7}" srcOrd="1" destOrd="0" presId="urn:microsoft.com/office/officeart/2005/8/layout/gear1"/>
    <dgm:cxn modelId="{589BD328-B051-4AFC-AF5F-E6D85102F8A0}" type="presOf" srcId="{F9FB09D4-A4F6-4872-AEF8-3F1D544616E6}" destId="{D8A2F9DA-65B4-4053-B7B6-AFAFFBCCBDB1}" srcOrd="0" destOrd="0" presId="urn:microsoft.com/office/officeart/2005/8/layout/gear1"/>
    <dgm:cxn modelId="{A084CA5C-873E-4BFC-AC8D-27A9906E31C1}" type="presOf" srcId="{8432E6F4-D795-42A9-93E2-129F6D6D8C79}" destId="{7981AD84-B8FD-458A-AF6D-C4DBF21F5726}" srcOrd="0" destOrd="0" presId="urn:microsoft.com/office/officeart/2005/8/layout/gear1"/>
    <dgm:cxn modelId="{C4687348-2758-4691-AFFE-C81753641AAB}" type="presOf" srcId="{35F5D9A0-C4C0-4602-BCBB-EEE84BD088E8}" destId="{B5BE24C8-5458-4B4A-8990-9E666B736874}" srcOrd="0" destOrd="0" presId="urn:microsoft.com/office/officeart/2005/8/layout/gear1"/>
    <dgm:cxn modelId="{20E4536B-63BF-470B-9450-FCE45C007808}" srcId="{F8A5383A-EE96-4CB0-8620-06CDCBCAE475}" destId="{55FB5FAA-76F8-4D8D-A090-699B5436C71B}" srcOrd="2" destOrd="0" parTransId="{933A2324-6904-44FF-B18A-076533BC6245}" sibTransId="{8432E6F4-D795-42A9-93E2-129F6D6D8C79}"/>
    <dgm:cxn modelId="{209AFA81-34F8-4D1F-9EB2-91FAE5EC9E0F}" type="presOf" srcId="{55FB5FAA-76F8-4D8D-A090-699B5436C71B}" destId="{CF5378CA-3CDA-4300-BF25-F1E1228A72F2}" srcOrd="2" destOrd="0" presId="urn:microsoft.com/office/officeart/2005/8/layout/gear1"/>
    <dgm:cxn modelId="{4F3CB39F-64FD-44B5-B6A4-785C21E030EF}" type="presOf" srcId="{55FB5FAA-76F8-4D8D-A090-699B5436C71B}" destId="{8941A556-36BE-4940-B331-64AA3885D3C8}" srcOrd="1" destOrd="0" presId="urn:microsoft.com/office/officeart/2005/8/layout/gear1"/>
    <dgm:cxn modelId="{07394FA6-A6C7-499E-9942-B84D8FDF56DE}" type="presOf" srcId="{55FB5FAA-76F8-4D8D-A090-699B5436C71B}" destId="{CAC02DB7-04FB-4C80-9F8F-62DFF77DFCF1}" srcOrd="3" destOrd="0" presId="urn:microsoft.com/office/officeart/2005/8/layout/gear1"/>
    <dgm:cxn modelId="{4DCED7AD-171E-424D-9DAB-AF3EBA379FDF}" type="presOf" srcId="{35F5D9A0-C4C0-4602-BCBB-EEE84BD088E8}" destId="{CC28BEA9-7DC7-4921-BFA2-F781C7983B45}" srcOrd="1" destOrd="0" presId="urn:microsoft.com/office/officeart/2005/8/layout/gear1"/>
    <dgm:cxn modelId="{60DA6DAE-EEB4-4050-B85C-5E68C7FBFD80}" srcId="{F8A5383A-EE96-4CB0-8620-06CDCBCAE475}" destId="{35F5D9A0-C4C0-4602-BCBB-EEE84BD088E8}" srcOrd="0" destOrd="0" parTransId="{B27C57CB-B7A1-4ECE-9772-D0D436909DA9}" sibTransId="{AE247E5E-0471-46B0-B09A-1DAB0A9AB72A}"/>
    <dgm:cxn modelId="{5579C8B0-2DC3-461E-921D-25A5D49DBB34}" type="presOf" srcId="{E197E3E5-3BDE-4991-812E-95AAF427E5DE}" destId="{0BFB4524-F768-4A5E-922F-19A805A23C54}" srcOrd="0" destOrd="0" presId="urn:microsoft.com/office/officeart/2005/8/layout/gear1"/>
    <dgm:cxn modelId="{A2363DC0-0B89-47E5-B5F6-5FCE2F9F7E11}" type="presOf" srcId="{55FB5FAA-76F8-4D8D-A090-699B5436C71B}" destId="{3235E56C-3D0D-4F28-89CD-10B82D821494}" srcOrd="0" destOrd="0" presId="urn:microsoft.com/office/officeart/2005/8/layout/gear1"/>
    <dgm:cxn modelId="{56E380C5-2171-49B8-9AA7-05CDDA4BC230}" type="presOf" srcId="{F8A5383A-EE96-4CB0-8620-06CDCBCAE475}" destId="{4F32B2C9-33AF-4D3B-A863-0C9F28B2CA5F}" srcOrd="0" destOrd="0" presId="urn:microsoft.com/office/officeart/2005/8/layout/gear1"/>
    <dgm:cxn modelId="{5F1D77D3-9A29-4C23-8733-2259EB78127A}" srcId="{F8A5383A-EE96-4CB0-8620-06CDCBCAE475}" destId="{E197E3E5-3BDE-4991-812E-95AAF427E5DE}" srcOrd="1" destOrd="0" parTransId="{FF265B0E-777F-4773-9EB2-5D83987B2443}" sibTransId="{F9FB09D4-A4F6-4872-AEF8-3F1D544616E6}"/>
    <dgm:cxn modelId="{143107DE-DF3A-421D-B337-20EF08C1CE76}" type="presOf" srcId="{E197E3E5-3BDE-4991-812E-95AAF427E5DE}" destId="{C57333E2-884F-4C9C-B623-4E9F3593CCDF}" srcOrd="2" destOrd="0" presId="urn:microsoft.com/office/officeart/2005/8/layout/gear1"/>
    <dgm:cxn modelId="{CB6CAEFF-63BC-4BC2-8348-61A52A48165D}" type="presOf" srcId="{AE247E5E-0471-46B0-B09A-1DAB0A9AB72A}" destId="{86B5A80E-E66E-433E-88FD-3A51F8A873FC}" srcOrd="0" destOrd="0" presId="urn:microsoft.com/office/officeart/2005/8/layout/gear1"/>
    <dgm:cxn modelId="{BDAD7F3A-FF32-46B7-BC1F-1E68405FD2AB}" type="presParOf" srcId="{4F32B2C9-33AF-4D3B-A863-0C9F28B2CA5F}" destId="{B5BE24C8-5458-4B4A-8990-9E666B736874}" srcOrd="0" destOrd="0" presId="urn:microsoft.com/office/officeart/2005/8/layout/gear1"/>
    <dgm:cxn modelId="{79CDB492-389D-4760-93CC-9FBCC5A14254}" type="presParOf" srcId="{4F32B2C9-33AF-4D3B-A863-0C9F28B2CA5F}" destId="{CC28BEA9-7DC7-4921-BFA2-F781C7983B45}" srcOrd="1" destOrd="0" presId="urn:microsoft.com/office/officeart/2005/8/layout/gear1"/>
    <dgm:cxn modelId="{94198F54-777F-44E9-BD06-3ED93F6B64B1}" type="presParOf" srcId="{4F32B2C9-33AF-4D3B-A863-0C9F28B2CA5F}" destId="{81F0B9E4-415D-45EB-94CA-770A4260BB5D}" srcOrd="2" destOrd="0" presId="urn:microsoft.com/office/officeart/2005/8/layout/gear1"/>
    <dgm:cxn modelId="{0E482017-1091-4DD3-B079-50CD9B092E15}" type="presParOf" srcId="{4F32B2C9-33AF-4D3B-A863-0C9F28B2CA5F}" destId="{0BFB4524-F768-4A5E-922F-19A805A23C54}" srcOrd="3" destOrd="0" presId="urn:microsoft.com/office/officeart/2005/8/layout/gear1"/>
    <dgm:cxn modelId="{84C8F38E-800E-46FE-A30F-C675B5C2D897}" type="presParOf" srcId="{4F32B2C9-33AF-4D3B-A863-0C9F28B2CA5F}" destId="{62AA5BB6-5D87-40BA-8E63-7E8F0FEC97F7}" srcOrd="4" destOrd="0" presId="urn:microsoft.com/office/officeart/2005/8/layout/gear1"/>
    <dgm:cxn modelId="{3FD3B84F-75A5-4820-8A64-113800A3642E}" type="presParOf" srcId="{4F32B2C9-33AF-4D3B-A863-0C9F28B2CA5F}" destId="{C57333E2-884F-4C9C-B623-4E9F3593CCDF}" srcOrd="5" destOrd="0" presId="urn:microsoft.com/office/officeart/2005/8/layout/gear1"/>
    <dgm:cxn modelId="{42E0BE02-B2F7-48F4-942D-6E50B54C5234}" type="presParOf" srcId="{4F32B2C9-33AF-4D3B-A863-0C9F28B2CA5F}" destId="{3235E56C-3D0D-4F28-89CD-10B82D821494}" srcOrd="6" destOrd="0" presId="urn:microsoft.com/office/officeart/2005/8/layout/gear1"/>
    <dgm:cxn modelId="{2A93B2B5-77B7-4A38-B2D4-BDFAF6B73813}" type="presParOf" srcId="{4F32B2C9-33AF-4D3B-A863-0C9F28B2CA5F}" destId="{8941A556-36BE-4940-B331-64AA3885D3C8}" srcOrd="7" destOrd="0" presId="urn:microsoft.com/office/officeart/2005/8/layout/gear1"/>
    <dgm:cxn modelId="{D46BE366-DE2B-4934-BDC4-98834AF10BBB}" type="presParOf" srcId="{4F32B2C9-33AF-4D3B-A863-0C9F28B2CA5F}" destId="{CF5378CA-3CDA-4300-BF25-F1E1228A72F2}" srcOrd="8" destOrd="0" presId="urn:microsoft.com/office/officeart/2005/8/layout/gear1"/>
    <dgm:cxn modelId="{DEDC3D6B-5277-4F94-B6E3-F3629245F27A}" type="presParOf" srcId="{4F32B2C9-33AF-4D3B-A863-0C9F28B2CA5F}" destId="{CAC02DB7-04FB-4C80-9F8F-62DFF77DFCF1}" srcOrd="9" destOrd="0" presId="urn:microsoft.com/office/officeart/2005/8/layout/gear1"/>
    <dgm:cxn modelId="{EB195F16-396D-456D-A90E-478FAC110B64}" type="presParOf" srcId="{4F32B2C9-33AF-4D3B-A863-0C9F28B2CA5F}" destId="{86B5A80E-E66E-433E-88FD-3A51F8A873FC}" srcOrd="10" destOrd="0" presId="urn:microsoft.com/office/officeart/2005/8/layout/gear1"/>
    <dgm:cxn modelId="{88688CC3-F5A1-4FA9-8370-9047F3C94512}" type="presParOf" srcId="{4F32B2C9-33AF-4D3B-A863-0C9F28B2CA5F}" destId="{D8A2F9DA-65B4-4053-B7B6-AFAFFBCCBDB1}" srcOrd="11" destOrd="0" presId="urn:microsoft.com/office/officeart/2005/8/layout/gear1"/>
    <dgm:cxn modelId="{60137EBC-A913-4AF0-B6ED-DE4BC0085CA2}" type="presParOf" srcId="{4F32B2C9-33AF-4D3B-A863-0C9F28B2CA5F}" destId="{7981AD84-B8FD-458A-AF6D-C4DBF21F572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D4ACD-5F26-4AE9-ADDA-12580DB49D8B}">
      <dsp:nvSpPr>
        <dsp:cNvPr id="0" name=""/>
        <dsp:cNvSpPr/>
      </dsp:nvSpPr>
      <dsp:spPr>
        <a:xfrm>
          <a:off x="6810059" y="46871"/>
          <a:ext cx="1565517" cy="1565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>
              <a:latin typeface="+mn-lt"/>
            </a:rPr>
            <a:t>Allestimento kit</a:t>
          </a:r>
        </a:p>
      </dsp:txBody>
      <dsp:txXfrm>
        <a:off x="6810059" y="46871"/>
        <a:ext cx="1565517" cy="1565517"/>
      </dsp:txXfrm>
    </dsp:sp>
    <dsp:sp modelId="{9C919228-93F5-4358-9301-7A5F0CCBD774}">
      <dsp:nvSpPr>
        <dsp:cNvPr id="0" name=""/>
        <dsp:cNvSpPr/>
      </dsp:nvSpPr>
      <dsp:spPr>
        <a:xfrm>
          <a:off x="3123742" y="1141"/>
          <a:ext cx="5874176" cy="5874176"/>
        </a:xfrm>
        <a:prstGeom prst="circularArrow">
          <a:avLst>
            <a:gd name="adj1" fmla="val 5197"/>
            <a:gd name="adj2" fmla="val 335677"/>
            <a:gd name="adj3" fmla="val 21294205"/>
            <a:gd name="adj4" fmla="val 19765395"/>
            <a:gd name="adj5" fmla="val 606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F241F4-914D-4755-AA98-E48B1CDB0C8C}">
      <dsp:nvSpPr>
        <dsp:cNvPr id="0" name=""/>
        <dsp:cNvSpPr/>
      </dsp:nvSpPr>
      <dsp:spPr>
        <a:xfrm>
          <a:off x="7756879" y="2960884"/>
          <a:ext cx="1565517" cy="1565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>
              <a:latin typeface="+mn-lt"/>
            </a:rPr>
            <a:t>Intervento chirurgico</a:t>
          </a:r>
        </a:p>
      </dsp:txBody>
      <dsp:txXfrm>
        <a:off x="7756879" y="2960884"/>
        <a:ext cx="1565517" cy="1565517"/>
      </dsp:txXfrm>
    </dsp:sp>
    <dsp:sp modelId="{F9A2CBE0-F864-4D29-B67D-161131D2289A}">
      <dsp:nvSpPr>
        <dsp:cNvPr id="0" name=""/>
        <dsp:cNvSpPr/>
      </dsp:nvSpPr>
      <dsp:spPr>
        <a:xfrm>
          <a:off x="3123742" y="1141"/>
          <a:ext cx="5874176" cy="5874176"/>
        </a:xfrm>
        <a:prstGeom prst="circularArrow">
          <a:avLst>
            <a:gd name="adj1" fmla="val 5197"/>
            <a:gd name="adj2" fmla="val 335677"/>
            <a:gd name="adj3" fmla="val 4015696"/>
            <a:gd name="adj4" fmla="val 2252516"/>
            <a:gd name="adj5" fmla="val 606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F7369-A18A-474C-90A9-F0F4F9BE7584}">
      <dsp:nvSpPr>
        <dsp:cNvPr id="0" name=""/>
        <dsp:cNvSpPr/>
      </dsp:nvSpPr>
      <dsp:spPr>
        <a:xfrm>
          <a:off x="5278071" y="4761843"/>
          <a:ext cx="1565517" cy="1565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>
              <a:latin typeface="+mn-lt"/>
            </a:rPr>
            <a:t>Reso materiale non utilizzato</a:t>
          </a:r>
        </a:p>
      </dsp:txBody>
      <dsp:txXfrm>
        <a:off x="5278071" y="4761843"/>
        <a:ext cx="1565517" cy="1565517"/>
      </dsp:txXfrm>
    </dsp:sp>
    <dsp:sp modelId="{125B5592-99BD-4858-A50C-94ED45446752}">
      <dsp:nvSpPr>
        <dsp:cNvPr id="0" name=""/>
        <dsp:cNvSpPr/>
      </dsp:nvSpPr>
      <dsp:spPr>
        <a:xfrm>
          <a:off x="3123742" y="1141"/>
          <a:ext cx="5874176" cy="5874176"/>
        </a:xfrm>
        <a:prstGeom prst="circularArrow">
          <a:avLst>
            <a:gd name="adj1" fmla="val 5197"/>
            <a:gd name="adj2" fmla="val 335677"/>
            <a:gd name="adj3" fmla="val 8211807"/>
            <a:gd name="adj4" fmla="val 6448627"/>
            <a:gd name="adj5" fmla="val 606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F5C6BD-1AD3-40B0-845E-0188E334EB36}">
      <dsp:nvSpPr>
        <dsp:cNvPr id="0" name=""/>
        <dsp:cNvSpPr/>
      </dsp:nvSpPr>
      <dsp:spPr>
        <a:xfrm>
          <a:off x="2799264" y="2960884"/>
          <a:ext cx="1565517" cy="1565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>
              <a:latin typeface="+mn-lt"/>
            </a:rPr>
            <a:t>Riallocazione materiale</a:t>
          </a:r>
        </a:p>
      </dsp:txBody>
      <dsp:txXfrm>
        <a:off x="2799264" y="2960884"/>
        <a:ext cx="1565517" cy="1565517"/>
      </dsp:txXfrm>
    </dsp:sp>
    <dsp:sp modelId="{16B15D2F-1C0C-4AA6-80EC-FE4829D17F95}">
      <dsp:nvSpPr>
        <dsp:cNvPr id="0" name=""/>
        <dsp:cNvSpPr/>
      </dsp:nvSpPr>
      <dsp:spPr>
        <a:xfrm>
          <a:off x="3165625" y="-3616"/>
          <a:ext cx="5874176" cy="5874176"/>
        </a:xfrm>
        <a:prstGeom prst="circularArrow">
          <a:avLst>
            <a:gd name="adj1" fmla="val 5197"/>
            <a:gd name="adj2" fmla="val 335677"/>
            <a:gd name="adj3" fmla="val 12298928"/>
            <a:gd name="adj4" fmla="val 10770118"/>
            <a:gd name="adj5" fmla="val 606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4B66C0-5F2E-4673-BBAB-2910F846873C}">
      <dsp:nvSpPr>
        <dsp:cNvPr id="0" name=""/>
        <dsp:cNvSpPr/>
      </dsp:nvSpPr>
      <dsp:spPr>
        <a:xfrm>
          <a:off x="3746084" y="46871"/>
          <a:ext cx="1565517" cy="1565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>
              <a:latin typeface="+mn-lt"/>
            </a:rPr>
            <a:t>Conferma nota operatoria</a:t>
          </a:r>
        </a:p>
      </dsp:txBody>
      <dsp:txXfrm>
        <a:off x="3746084" y="46871"/>
        <a:ext cx="1565517" cy="1565517"/>
      </dsp:txXfrm>
    </dsp:sp>
    <dsp:sp modelId="{2F1CC032-512F-4385-85DC-D9D4B0ABBC5D}">
      <dsp:nvSpPr>
        <dsp:cNvPr id="0" name=""/>
        <dsp:cNvSpPr/>
      </dsp:nvSpPr>
      <dsp:spPr>
        <a:xfrm>
          <a:off x="3123742" y="1141"/>
          <a:ext cx="5874176" cy="5874176"/>
        </a:xfrm>
        <a:prstGeom prst="circularArrow">
          <a:avLst>
            <a:gd name="adj1" fmla="val 5197"/>
            <a:gd name="adj2" fmla="val 335677"/>
            <a:gd name="adj3" fmla="val 16866682"/>
            <a:gd name="adj4" fmla="val 15197642"/>
            <a:gd name="adj5" fmla="val 606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E24C8-5458-4B4A-8990-9E666B736874}">
      <dsp:nvSpPr>
        <dsp:cNvPr id="0" name=""/>
        <dsp:cNvSpPr/>
      </dsp:nvSpPr>
      <dsp:spPr>
        <a:xfrm>
          <a:off x="2375593" y="1178395"/>
          <a:ext cx="1519115" cy="1519115"/>
        </a:xfrm>
        <a:prstGeom prst="gear9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1" kern="1200" dirty="0"/>
            <a:t>appropriatezza</a:t>
          </a:r>
        </a:p>
      </dsp:txBody>
      <dsp:txXfrm>
        <a:off x="2681003" y="1534240"/>
        <a:ext cx="908295" cy="780857"/>
      </dsp:txXfrm>
    </dsp:sp>
    <dsp:sp modelId="{0BFB4524-F768-4A5E-922F-19A805A23C54}">
      <dsp:nvSpPr>
        <dsp:cNvPr id="0" name=""/>
        <dsp:cNvSpPr/>
      </dsp:nvSpPr>
      <dsp:spPr>
        <a:xfrm>
          <a:off x="1417581" y="883848"/>
          <a:ext cx="1104811" cy="1104811"/>
        </a:xfrm>
        <a:prstGeom prst="gear6">
          <a:avLst/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1" kern="1200" dirty="0"/>
            <a:t>sicurezza</a:t>
          </a:r>
        </a:p>
      </dsp:txBody>
      <dsp:txXfrm>
        <a:off x="1695720" y="1163669"/>
        <a:ext cx="548533" cy="545169"/>
      </dsp:txXfrm>
    </dsp:sp>
    <dsp:sp modelId="{3235E56C-3D0D-4F28-89CD-10B82D821494}">
      <dsp:nvSpPr>
        <dsp:cNvPr id="0" name=""/>
        <dsp:cNvSpPr/>
      </dsp:nvSpPr>
      <dsp:spPr>
        <a:xfrm rot="20700000">
          <a:off x="2036388" y="121641"/>
          <a:ext cx="1082489" cy="1082489"/>
        </a:xfrm>
        <a:prstGeom prst="gear6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kern="1200" dirty="0"/>
            <a:t>economicità</a:t>
          </a:r>
        </a:p>
      </dsp:txBody>
      <dsp:txXfrm rot="-20700000">
        <a:off x="2273810" y="359063"/>
        <a:ext cx="607646" cy="607646"/>
      </dsp:txXfrm>
    </dsp:sp>
    <dsp:sp modelId="{86B5A80E-E66E-433E-88FD-3A51F8A873FC}">
      <dsp:nvSpPr>
        <dsp:cNvPr id="0" name=""/>
        <dsp:cNvSpPr/>
      </dsp:nvSpPr>
      <dsp:spPr>
        <a:xfrm>
          <a:off x="2169599" y="1022097"/>
          <a:ext cx="1944467" cy="1944467"/>
        </a:xfrm>
        <a:prstGeom prst="circularArrow">
          <a:avLst>
            <a:gd name="adj1" fmla="val 4687"/>
            <a:gd name="adj2" fmla="val 299029"/>
            <a:gd name="adj3" fmla="val 2468109"/>
            <a:gd name="adj4" fmla="val 15968981"/>
            <a:gd name="adj5" fmla="val 5469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A2F9DA-65B4-4053-B7B6-AFAFFBCCBDB1}">
      <dsp:nvSpPr>
        <dsp:cNvPr id="0" name=""/>
        <dsp:cNvSpPr/>
      </dsp:nvSpPr>
      <dsp:spPr>
        <a:xfrm>
          <a:off x="1221921" y="645542"/>
          <a:ext cx="1412777" cy="141277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shade val="90000"/>
            <a:hueOff val="-240726"/>
            <a:satOff val="1208"/>
            <a:lumOff val="121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81AD84-B8FD-458A-AF6D-C4DBF21F5726}">
      <dsp:nvSpPr>
        <dsp:cNvPr id="0" name=""/>
        <dsp:cNvSpPr/>
      </dsp:nvSpPr>
      <dsp:spPr>
        <a:xfrm>
          <a:off x="1785997" y="-109317"/>
          <a:ext cx="1523258" cy="152325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shade val="90000"/>
            <a:hueOff val="-481452"/>
            <a:satOff val="2416"/>
            <a:lumOff val="242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7C4A0-7A2E-4CCC-AC2D-4176F32AC6DB}" type="datetimeFigureOut">
              <a:rPr lang="it-IT" smtClean="0"/>
              <a:t>21/10/2023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B0082-876C-4B91-9BA9-FB4F4E41FEAB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297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57B0FD-1041-4E84-A36D-BCF24EA58177}" type="slidenum">
              <a:rPr lang="it-IT" altLang="it-IT"/>
              <a:pPr/>
              <a:t>17</a:t>
            </a:fld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ABE5F3-9926-BFBE-6E22-75B68F5C0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E55A97A-FE50-94C8-A2DC-099362D49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28B503-6468-921A-335F-DBA58F407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9DFF-7B84-4876-9310-77EA818F017E}" type="datetimeFigureOut">
              <a:rPr lang="en-GB" smtClean="0"/>
              <a:pPr/>
              <a:t>21/10/2023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511CF1-694F-77C7-6C44-03F778C02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64ECE6-C8C3-A83F-D11D-CFECA5FAC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975-D84A-432F-ACE9-B48748674265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94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E67000-4883-D59B-2B4B-5D45D7CD0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F7D905C-1774-3672-3699-EB78C0641B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3295ED-7ABF-2444-BD36-29E01D773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9DFF-7B84-4876-9310-77EA818F017E}" type="datetimeFigureOut">
              <a:rPr lang="en-GB" smtClean="0"/>
              <a:pPr/>
              <a:t>21/10/2023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022A3A-4528-225E-D446-CB5105A23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DC2E54-F21A-301E-C20F-5B82AA542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975-D84A-432F-ACE9-B48748674265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12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EB1E971-06B6-5725-4AF4-47BFA0B2D2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A178A6E-ADBF-4680-CB75-3CF9048453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9152EA-9665-BA3A-6A3B-2D0C81E79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9DFF-7B84-4876-9310-77EA818F017E}" type="datetimeFigureOut">
              <a:rPr lang="en-GB" smtClean="0"/>
              <a:pPr/>
              <a:t>21/10/2023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8677E4-DB12-09D4-10A5-ABC37E4E4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51091C-C963-4490-BF06-5F6769A98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975-D84A-432F-ACE9-B48748674265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8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770C91-686D-1CCA-4A2C-44378D81E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8E84B8-0354-0619-0038-B344E464B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4FD87C8-A019-6445-41BD-80405AF75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9DFF-7B84-4876-9310-77EA818F017E}" type="datetimeFigureOut">
              <a:rPr lang="en-GB" smtClean="0"/>
              <a:pPr/>
              <a:t>21/10/2023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7AFB5E-89AA-9AEE-8239-44629B206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7540A0-C1F2-1EB3-00E9-90CE20AC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975-D84A-432F-ACE9-B48748674265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407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0F0EE4-4956-13E1-F186-BA83A7AC8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61468F-F8C6-233C-453B-BC0185E72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75A22A-36BF-92F7-B3B1-54CBBAC4F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9DFF-7B84-4876-9310-77EA818F017E}" type="datetimeFigureOut">
              <a:rPr lang="en-GB" smtClean="0"/>
              <a:pPr/>
              <a:t>21/10/2023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003BB1-3BA5-F7D1-7C7A-598FC8991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74C3CB-C6E9-A7E5-C03D-1C4066077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975-D84A-432F-ACE9-B48748674265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35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F84BB0-2916-91EB-47C1-DEDFAF6A6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A2DBF8-2E39-004B-9FA5-F23D18C2D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3D908AE-BBE4-993C-9E8A-EDF8BF50A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B1EF7EB-D7D8-3E1F-8823-FAE0BB962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9DFF-7B84-4876-9310-77EA818F017E}" type="datetimeFigureOut">
              <a:rPr lang="en-GB" smtClean="0"/>
              <a:pPr/>
              <a:t>21/10/2023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9EC90EA-39C2-8307-759D-3389083CD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53CA775-CB3B-462C-8AF4-2015FC4B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975-D84A-432F-ACE9-B48748674265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183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E31A29-A5C3-70D6-A582-94009A20C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F501078-52C3-E2C8-FE58-A9861A346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B7578AA-F256-1EEF-268C-A45107CEB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582D1BA-7B32-4A39-D907-D4ABB2EE2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1F89D2A-ADFB-25E2-4900-A79B0BDEE7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2EBDB9E-A0B0-F7A2-C962-34653ADF1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9DFF-7B84-4876-9310-77EA818F017E}" type="datetimeFigureOut">
              <a:rPr lang="en-GB" smtClean="0"/>
              <a:pPr/>
              <a:t>21/10/2023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E7CBDA3-7FF1-F60B-81A1-77B27AF19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2272DBE-0F2B-166B-E8CF-6C89EE84C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975-D84A-432F-ACE9-B48748674265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72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1A02A7-C6B0-E793-CE7D-29826CA6A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3D67B1B-0FB9-FBBA-C1B3-880A618E3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9DFF-7B84-4876-9310-77EA818F017E}" type="datetimeFigureOut">
              <a:rPr lang="en-GB" smtClean="0"/>
              <a:pPr/>
              <a:t>21/10/2023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6B6FCA1-4D9B-909A-150B-4C46CB497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2E449CE-DE20-1C91-378A-2C30AAB4B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975-D84A-432F-ACE9-B48748674265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096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356E799-91B8-3552-573C-5E66B22C7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9DFF-7B84-4876-9310-77EA818F017E}" type="datetimeFigureOut">
              <a:rPr lang="en-GB" smtClean="0"/>
              <a:pPr/>
              <a:t>21/10/2023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1C39D17-85D8-5117-B155-9EDEC20C9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3DF5B1E-5B3C-CD25-0A96-E586F78B0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975-D84A-432F-ACE9-B48748674265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659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9429ED-029B-0FBF-2A1C-171A4BF1E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92DE38-085A-93BF-BC1E-686680CFD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CC99876-3DAE-9BEA-9680-FBEE844F1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1B0F429-60F1-D02C-BD88-E4B9D0E1E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9DFF-7B84-4876-9310-77EA818F017E}" type="datetimeFigureOut">
              <a:rPr lang="en-GB" smtClean="0"/>
              <a:pPr/>
              <a:t>21/10/2023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5F2C291-4B1D-3943-1B5C-C000E5C6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AFC9950-40EC-0B7F-77E4-99FE6546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975-D84A-432F-ACE9-B48748674265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483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C2E172-B830-DA24-BD4A-9B6989703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E084D40-2215-16C4-929D-0CBDE4EA24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F33DCF0-88D5-A10D-6752-CF7DEFD85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CC1BB52-4FBB-7092-E02C-37B5F9636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9DFF-7B84-4876-9310-77EA818F017E}" type="datetimeFigureOut">
              <a:rPr lang="en-GB" smtClean="0"/>
              <a:pPr/>
              <a:t>21/10/2023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FE50236-D9BF-D903-B580-8CAE727BE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3B0D5CB-38A8-57EE-6371-461EA7CA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975-D84A-432F-ACE9-B48748674265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03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827DAE5-4A04-0E1A-9E63-8C7148B58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85ED376-F11B-0E79-BF16-653D6ADA1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7A11BA-29B7-B259-BDC1-458B91516D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B9DFF-7B84-4876-9310-77EA818F017E}" type="datetimeFigureOut">
              <a:rPr lang="en-GB" smtClean="0"/>
              <a:pPr/>
              <a:t>21/10/2023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44AE0F-0727-CD3F-CC08-B6531C213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4C301E-D65B-5D93-09F3-50C29E6649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C9975-D84A-432F-ACE9-B48748674265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75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15C9491-1C8C-DDBC-F861-DB15694ED719}"/>
              </a:ext>
            </a:extLst>
          </p:cNvPr>
          <p:cNvSpPr txBox="1">
            <a:spLocks/>
          </p:cNvSpPr>
          <p:nvPr/>
        </p:nvSpPr>
        <p:spPr bwMode="auto">
          <a:xfrm>
            <a:off x="2431256" y="120650"/>
            <a:ext cx="76342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it-IT" sz="4400" b="1">
                <a:latin typeface="Calibri Light" pitchFamily="34" charset="0"/>
              </a:rPr>
              <a:t>Dott. Giovanni Brigati</a:t>
            </a:r>
            <a:endParaRPr lang="en-US" sz="4400" b="1">
              <a:latin typeface="Calibri Light" pitchFamily="34" charset="0"/>
            </a:endParaRPr>
          </a:p>
        </p:txBody>
      </p:sp>
      <p:sp>
        <p:nvSpPr>
          <p:cNvPr id="5" name="AutoShape 5" descr="https://zimbra.auslromagna.it/service/home/~/?auth=co&amp;loc=it&amp;id=143403&amp;part=2">
            <a:extLst>
              <a:ext uri="{FF2B5EF4-FFF2-40B4-BE49-F238E27FC236}">
                <a16:creationId xmlns:a16="http://schemas.microsoft.com/office/drawing/2014/main" id="{C796AF1C-633E-8F81-0998-BE66EE9154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" name="AutoShape 6" descr="https://zimbra.auslromagna.it/service/home/~/?auth=co&amp;loc=it&amp;id=143403&amp;part=2">
            <a:extLst>
              <a:ext uri="{FF2B5EF4-FFF2-40B4-BE49-F238E27FC236}">
                <a16:creationId xmlns:a16="http://schemas.microsoft.com/office/drawing/2014/main" id="{AA69A135-FEF6-7519-E3F7-745C3FC702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0A36954-2196-7222-576F-D9ED1E642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863" y="841375"/>
            <a:ext cx="85471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400" dirty="0">
                <a:latin typeface="Calibri" pitchFamily="34" charset="0"/>
              </a:rPr>
              <a:t>Nel 2006 si è specializzato in Farmacia Ospedaliera presso Università di Bologna, dove aveva già conseguito la laurea in CTF e il dottorato di ricerca in Scienze Farmaceutiche, ha conseguito poi nel 2007 il Master di II livello in "Valutazione dei Farmaci e Farmacoepidemiologia"</a:t>
            </a:r>
          </a:p>
          <a:p>
            <a:pPr algn="just"/>
            <a:r>
              <a:rPr lang="it-IT" sz="2400" dirty="0">
                <a:latin typeface="Calibri" pitchFamily="34" charset="0"/>
              </a:rPr>
              <a:t>E’ professore a contratto della scuola di specializzazione di Farmacia ospedaliera di Bologna, titolare del corso Dispositivi medici ed ex componente del Comitato Etico Interaziendale Bologna-Imola in qualità di esperto di Dispositivi Medici. </a:t>
            </a:r>
          </a:p>
          <a:p>
            <a:pPr algn="just"/>
            <a:r>
              <a:rPr lang="it-IT" sz="2400" dirty="0">
                <a:latin typeface="Calibri" pitchFamily="34" charset="0"/>
              </a:rPr>
              <a:t>Ha maturato competenze in logistica e nella gestione delle sperimentazioni cliniche. </a:t>
            </a:r>
          </a:p>
          <a:p>
            <a:pPr algn="just"/>
            <a:r>
              <a:rPr lang="it-IT" sz="2400" dirty="0">
                <a:latin typeface="Calibri" pitchFamily="34" charset="0"/>
              </a:rPr>
              <a:t>Attualmente ha un incarico di alta professionalità dei Dispositivi medici presso AUSL Bologna e gestisce dal 2008 il settore DM e protesi presso la Farmacia Clinica dei Blocchi Operatori dell’Ospedale Maggiore di Bologna.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B94EF673-7C21-45EA-E1AE-390A2E14A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8" y="1912938"/>
            <a:ext cx="3362325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1418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502" y="191531"/>
            <a:ext cx="9827739" cy="618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7669427" y="4893276"/>
            <a:ext cx="453081" cy="82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9584725" y="4139514"/>
            <a:ext cx="453081" cy="82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6067167" y="4180702"/>
            <a:ext cx="453081" cy="82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2450757" y="4872682"/>
            <a:ext cx="453081" cy="82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3398109" y="4180702"/>
            <a:ext cx="453081" cy="82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9065742" y="2236573"/>
            <a:ext cx="453081" cy="82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7928919" y="1511643"/>
            <a:ext cx="453081" cy="82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5902411" y="745524"/>
            <a:ext cx="453081" cy="82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7492313" y="1165654"/>
            <a:ext cx="453081" cy="82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4419600" y="3768811"/>
            <a:ext cx="453081" cy="82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3851189" y="3809999"/>
            <a:ext cx="453081" cy="82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5136292" y="3744097"/>
            <a:ext cx="453081" cy="82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2458995" y="3043881"/>
            <a:ext cx="453081" cy="82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2475471" y="3768811"/>
            <a:ext cx="453081" cy="82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2261286" y="3422822"/>
            <a:ext cx="453081" cy="82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4320745" y="2640227"/>
            <a:ext cx="453081" cy="82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4403125" y="3052119"/>
            <a:ext cx="453081" cy="82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6330778" y="3043881"/>
            <a:ext cx="453081" cy="82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2936789" y="1882345"/>
            <a:ext cx="453081" cy="82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2458995" y="1503406"/>
            <a:ext cx="453081" cy="82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4642022" y="1874108"/>
            <a:ext cx="453081" cy="82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8480854" y="1898822"/>
            <a:ext cx="453081" cy="82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/>
          <p:cNvSpPr/>
          <p:nvPr/>
        </p:nvSpPr>
        <p:spPr>
          <a:xfrm>
            <a:off x="5935362" y="1536357"/>
            <a:ext cx="453081" cy="82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5177481" y="2261286"/>
            <a:ext cx="453081" cy="82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/>
          <p:cNvSpPr/>
          <p:nvPr/>
        </p:nvSpPr>
        <p:spPr>
          <a:xfrm>
            <a:off x="2977978" y="1132703"/>
            <a:ext cx="453081" cy="82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/>
          <p:cNvSpPr/>
          <p:nvPr/>
        </p:nvSpPr>
        <p:spPr>
          <a:xfrm>
            <a:off x="2969741" y="2244810"/>
            <a:ext cx="453081" cy="82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7105135" y="2615514"/>
            <a:ext cx="453081" cy="82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/>
          <p:cNvSpPr/>
          <p:nvPr/>
        </p:nvSpPr>
        <p:spPr>
          <a:xfrm>
            <a:off x="2953265" y="3760573"/>
            <a:ext cx="453081" cy="82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CasellaDiTesto 33"/>
          <p:cNvSpPr txBox="1"/>
          <p:nvPr/>
        </p:nvSpPr>
        <p:spPr>
          <a:xfrm>
            <a:off x="10799806" y="1029721"/>
            <a:ext cx="12356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N</a:t>
            </a:r>
          </a:p>
          <a:p>
            <a:r>
              <a:rPr lang="it-IT" sz="3200" dirty="0"/>
              <a:t>E</a:t>
            </a:r>
          </a:p>
          <a:p>
            <a:r>
              <a:rPr lang="it-IT" sz="3200" dirty="0"/>
              <a:t>W</a:t>
            </a:r>
          </a:p>
          <a:p>
            <a:endParaRPr lang="it-IT" sz="3200" dirty="0"/>
          </a:p>
          <a:p>
            <a:r>
              <a:rPr lang="it-IT" sz="3200" dirty="0"/>
              <a:t>S</a:t>
            </a:r>
          </a:p>
          <a:p>
            <a:r>
              <a:rPr lang="it-IT" sz="3200" dirty="0"/>
              <a:t>C</a:t>
            </a:r>
          </a:p>
          <a:p>
            <a:r>
              <a:rPr lang="it-IT" sz="3200" dirty="0"/>
              <a:t>H</a:t>
            </a:r>
          </a:p>
          <a:p>
            <a:r>
              <a:rPr lang="it-IT" sz="3200" dirty="0"/>
              <a:t>O</a:t>
            </a:r>
          </a:p>
          <a:p>
            <a:r>
              <a:rPr lang="it-IT" sz="3200" dirty="0"/>
              <a:t>O</a:t>
            </a:r>
          </a:p>
          <a:p>
            <a:r>
              <a:rPr lang="it-IT" sz="3200" dirty="0"/>
              <a:t>L</a:t>
            </a:r>
          </a:p>
          <a:p>
            <a:endParaRPr lang="it-IT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"/>
          <p:cNvSpPr txBox="1">
            <a:spLocks/>
          </p:cNvSpPr>
          <p:nvPr/>
        </p:nvSpPr>
        <p:spPr>
          <a:xfrm>
            <a:off x="662354" y="0"/>
            <a:ext cx="108497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itchFamily="34" charset="0"/>
                <a:ea typeface="+mj-ea"/>
                <a:cs typeface="+mj-cs"/>
              </a:rPr>
              <a:t>Software di gestione delle Sale Operatorie</a:t>
            </a:r>
            <a:b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itchFamily="34" charset="0"/>
                <a:ea typeface="+mj-ea"/>
                <a:cs typeface="+mj-cs"/>
              </a:rPr>
            </a:b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5529" b="3726"/>
          <a:stretch>
            <a:fillRect/>
          </a:stretch>
        </p:blipFill>
        <p:spPr bwMode="auto">
          <a:xfrm>
            <a:off x="2033954" y="694051"/>
            <a:ext cx="8124092" cy="589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ttangolo 13"/>
          <p:cNvSpPr/>
          <p:nvPr/>
        </p:nvSpPr>
        <p:spPr>
          <a:xfrm>
            <a:off x="3376246" y="808573"/>
            <a:ext cx="2485292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9308123" y="949570"/>
            <a:ext cx="668215" cy="2110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7566138" y="1536672"/>
            <a:ext cx="1899139" cy="7854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57794" y="739284"/>
            <a:ext cx="9051590" cy="11541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300" dirty="0">
                <a:solidFill>
                  <a:srgbClr val="002060"/>
                </a:solidFill>
              </a:rPr>
              <a:t>Innovativo modello di stock management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300" dirty="0">
                <a:solidFill>
                  <a:srgbClr val="002060"/>
                </a:solidFill>
              </a:rPr>
              <a:t>finalizzato all’allestimento di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300" b="1" dirty="0">
                <a:solidFill>
                  <a:srgbClr val="002060"/>
                </a:solidFill>
              </a:rPr>
              <a:t>kit procedurali </a:t>
            </a:r>
            <a:r>
              <a:rPr lang="it-IT" sz="2300" dirty="0">
                <a:solidFill>
                  <a:srgbClr val="002060"/>
                </a:solidFill>
              </a:rPr>
              <a:t>standardizzati per singolo intervento</a:t>
            </a:r>
          </a:p>
        </p:txBody>
      </p:sp>
      <p:sp>
        <p:nvSpPr>
          <p:cNvPr id="5" name="CasellaDiTesto 11"/>
          <p:cNvSpPr txBox="1">
            <a:spLocks noChangeArrowheads="1"/>
          </p:cNvSpPr>
          <p:nvPr/>
        </p:nvSpPr>
        <p:spPr bwMode="auto">
          <a:xfrm>
            <a:off x="1545492" y="1970719"/>
            <a:ext cx="904044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it-IT" altLang="it-IT" sz="2000" b="1" u="sng" dirty="0">
                <a:solidFill>
                  <a:srgbClr val="C00000"/>
                </a:solidFill>
              </a:rPr>
              <a:t>Vantaggi di un kit procedurale:</a:t>
            </a:r>
          </a:p>
          <a:p>
            <a:pPr eaLnBrk="1" hangingPunct="1"/>
            <a:endParaRPr lang="it-IT" altLang="it-IT" sz="2000" b="1" u="sng" dirty="0">
              <a:solidFill>
                <a:srgbClr val="C00000"/>
              </a:solidFill>
            </a:endParaRPr>
          </a:p>
          <a:p>
            <a:pPr marL="800100" lvl="1" indent="-342900" algn="just" eaLnBrk="1" hangingPunct="1">
              <a:spcAft>
                <a:spcPts val="600"/>
              </a:spcAft>
              <a:buFont typeface="Wingdings" pitchFamily="2" charset="2"/>
              <a:buChar char="q"/>
            </a:pPr>
            <a:r>
              <a:rPr lang="it-IT" altLang="it-IT" sz="2000" dirty="0">
                <a:solidFill>
                  <a:srgbClr val="002060"/>
                </a:solidFill>
              </a:rPr>
              <a:t>Standardizzazione dei materiali per singolo intervento</a:t>
            </a:r>
          </a:p>
          <a:p>
            <a:pPr marL="800100" lvl="1" indent="-342900" algn="just" eaLnBrk="1" hangingPunct="1">
              <a:spcAft>
                <a:spcPts val="600"/>
              </a:spcAft>
              <a:buFont typeface="Wingdings" pitchFamily="2" charset="2"/>
              <a:buChar char="q"/>
            </a:pPr>
            <a:r>
              <a:rPr lang="it-IT" altLang="it-IT" sz="2000" dirty="0">
                <a:solidFill>
                  <a:srgbClr val="002060"/>
                </a:solidFill>
              </a:rPr>
              <a:t>Minor rischio di errori sui pazienti</a:t>
            </a:r>
          </a:p>
          <a:p>
            <a:pPr marL="800100" lvl="1" indent="-342900" algn="just" eaLnBrk="1" hangingPunct="1">
              <a:spcAft>
                <a:spcPts val="600"/>
              </a:spcAft>
              <a:buFont typeface="Wingdings" pitchFamily="2" charset="2"/>
              <a:buChar char="q"/>
            </a:pPr>
            <a:r>
              <a:rPr lang="it-IT" altLang="it-IT" sz="2000" dirty="0">
                <a:solidFill>
                  <a:srgbClr val="002060"/>
                </a:solidFill>
              </a:rPr>
              <a:t>Immediata disponibilità del materiale sul tavolo operatorio</a:t>
            </a:r>
          </a:p>
          <a:p>
            <a:pPr marL="800100" lvl="1" indent="-342900" algn="just" eaLnBrk="1" hangingPunct="1">
              <a:spcAft>
                <a:spcPts val="600"/>
              </a:spcAft>
              <a:buFont typeface="Wingdings" pitchFamily="2" charset="2"/>
              <a:buChar char="q"/>
            </a:pPr>
            <a:r>
              <a:rPr lang="it-IT" altLang="it-IT" sz="2000" dirty="0">
                <a:solidFill>
                  <a:srgbClr val="002060"/>
                </a:solidFill>
              </a:rPr>
              <a:t>Cambi rapidi tra un paziente e l’altro</a:t>
            </a:r>
          </a:p>
          <a:p>
            <a:pPr marL="800100" lvl="1" indent="-342900" algn="just" eaLnBrk="1" hangingPunct="1">
              <a:spcAft>
                <a:spcPts val="600"/>
              </a:spcAft>
              <a:buFont typeface="Wingdings" pitchFamily="2" charset="2"/>
              <a:buChar char="q"/>
            </a:pPr>
            <a:r>
              <a:rPr lang="it-IT" altLang="it-IT" sz="2000" dirty="0">
                <a:solidFill>
                  <a:srgbClr val="002060"/>
                </a:solidFill>
              </a:rPr>
              <a:t>Aumento del numero giornaliero di interventi</a:t>
            </a:r>
          </a:p>
          <a:p>
            <a:pPr marL="800100" lvl="1" indent="-342900" algn="just" eaLnBrk="1" hangingPunct="1">
              <a:spcAft>
                <a:spcPts val="600"/>
              </a:spcAft>
              <a:buFont typeface="Wingdings" pitchFamily="2" charset="2"/>
              <a:buChar char="q"/>
            </a:pPr>
            <a:r>
              <a:rPr lang="it-IT" altLang="it-IT" sz="2000" dirty="0">
                <a:solidFill>
                  <a:srgbClr val="002060"/>
                </a:solidFill>
              </a:rPr>
              <a:t>Ridotta possibilità di errore di scarico del materiale a paziente</a:t>
            </a:r>
          </a:p>
          <a:p>
            <a:pPr marL="800100" lvl="1" indent="-342900" algn="just" eaLnBrk="1" hangingPunct="1">
              <a:spcAft>
                <a:spcPts val="600"/>
              </a:spcAft>
              <a:buFont typeface="Wingdings" pitchFamily="2" charset="2"/>
              <a:buChar char="q"/>
            </a:pPr>
            <a:r>
              <a:rPr lang="it-IT" altLang="it-IT" sz="2000" dirty="0">
                <a:solidFill>
                  <a:srgbClr val="002060"/>
                </a:solidFill>
              </a:rPr>
              <a:t>Miglior controllo delle scadenze </a:t>
            </a:r>
          </a:p>
        </p:txBody>
      </p:sp>
      <p:sp>
        <p:nvSpPr>
          <p:cNvPr id="6" name="Rettangolo 5"/>
          <p:cNvSpPr/>
          <p:nvPr/>
        </p:nvSpPr>
        <p:spPr>
          <a:xfrm>
            <a:off x="1557793" y="5349029"/>
            <a:ext cx="9051591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dirty="0">
                <a:solidFill>
                  <a:srgbClr val="002060"/>
                </a:solidFill>
              </a:rPr>
              <a:t>Il contenuto del </a:t>
            </a:r>
            <a:r>
              <a:rPr lang="it-IT" sz="2200" b="1" dirty="0">
                <a:solidFill>
                  <a:srgbClr val="002060"/>
                </a:solidFill>
              </a:rPr>
              <a:t>kit procedurale </a:t>
            </a:r>
            <a:r>
              <a:rPr lang="it-IT" sz="2200" dirty="0">
                <a:solidFill>
                  <a:srgbClr val="002060"/>
                </a:solidFill>
              </a:rPr>
              <a:t>è stato </a:t>
            </a:r>
            <a:r>
              <a:rPr lang="it-IT" sz="2200" b="1" dirty="0">
                <a:solidFill>
                  <a:srgbClr val="002060"/>
                </a:solidFill>
              </a:rPr>
              <a:t>valutato e condiviso con gli specialisti </a:t>
            </a:r>
            <a:r>
              <a:rPr lang="it-IT" sz="2200" dirty="0">
                <a:solidFill>
                  <a:srgbClr val="002060"/>
                </a:solidFill>
              </a:rPr>
              <a:t>(chirurghi, infermieri strumentisti e farmacisti) al fine di poter </a:t>
            </a:r>
            <a:r>
              <a:rPr lang="it-IT" sz="2200" b="1" dirty="0">
                <a:solidFill>
                  <a:srgbClr val="002060"/>
                </a:solidFill>
              </a:rPr>
              <a:t>collegare a un dato intervento una lista effettiva di materiale necessario.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685802" y="0"/>
            <a:ext cx="108145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itchFamily="34" charset="0"/>
                <a:ea typeface="+mj-ea"/>
                <a:cs typeface="+mj-cs"/>
              </a:rPr>
              <a:t>Nuovo modello di stock management</a:t>
            </a:r>
            <a:b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itchFamily="34" charset="0"/>
                <a:ea typeface="+mj-ea"/>
                <a:cs typeface="+mj-cs"/>
              </a:rPr>
            </a:b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674077" y="0"/>
            <a:ext cx="108028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itchFamily="34" charset="0"/>
                <a:ea typeface="+mj-ea"/>
                <a:cs typeface="+mj-cs"/>
              </a:rPr>
              <a:t>Ciclo</a:t>
            </a:r>
            <a:r>
              <a:rPr kumimoji="0" lang="it-IT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itchFamily="34" charset="0"/>
                <a:ea typeface="+mj-ea"/>
                <a:cs typeface="+mj-cs"/>
              </a:rPr>
              <a:t> produttivo</a:t>
            </a:r>
            <a:b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itchFamily="34" charset="0"/>
                <a:ea typeface="+mj-ea"/>
                <a:cs typeface="+mj-cs"/>
              </a:rPr>
            </a:b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+mj-ea"/>
              <a:cs typeface="+mj-cs"/>
            </a:endParaRPr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256042376"/>
              </p:ext>
            </p:extLst>
          </p:nvPr>
        </p:nvGraphicFramePr>
        <p:xfrm>
          <a:off x="0" y="272162"/>
          <a:ext cx="12121661" cy="6330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e 7"/>
          <p:cNvSpPr/>
          <p:nvPr/>
        </p:nvSpPr>
        <p:spPr>
          <a:xfrm>
            <a:off x="4741469" y="2520746"/>
            <a:ext cx="2709063" cy="1711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ASCOM DIGISTAT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287867" y="908050"/>
            <a:ext cx="11904133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3599723" y="188914"/>
            <a:ext cx="315823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MONITORARE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8208235" y="1196753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PERCHE ?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487488" y="2780929"/>
            <a:ext cx="9505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/>
              <a:t>NON SI GOVERNA CIO’ CHE NON SI CONOSCE</a:t>
            </a:r>
          </a:p>
          <a:p>
            <a:pPr algn="ctr"/>
            <a:r>
              <a:rPr lang="it-IT" sz="3600" b="1" dirty="0"/>
              <a:t>(Dr.ssa Cristina </a:t>
            </a:r>
            <a:r>
              <a:rPr lang="it-IT" sz="3600" b="1" dirty="0" err="1"/>
              <a:t>Puggioli</a:t>
            </a:r>
            <a:r>
              <a:rPr lang="it-IT" sz="3600" b="1" dirty="0"/>
              <a:t>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1049216" y="36882"/>
            <a:ext cx="100877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+mj-ea"/>
              <a:cs typeface="+mj-cs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691662" y="0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itchFamily="34" charset="0"/>
                <a:ea typeface="+mj-ea"/>
                <a:cs typeface="+mj-cs"/>
              </a:rPr>
              <a:t>Nuova Reportistica</a:t>
            </a:r>
            <a:r>
              <a:rPr kumimoji="0" lang="it-IT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itchFamily="34" charset="0"/>
                <a:ea typeface="+mj-ea"/>
                <a:cs typeface="+mj-cs"/>
              </a:rPr>
              <a:t> – scarico a intervento</a:t>
            </a:r>
            <a:b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itchFamily="34" charset="0"/>
                <a:ea typeface="+mj-ea"/>
                <a:cs typeface="+mj-cs"/>
              </a:rPr>
            </a:b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+mj-ea"/>
              <a:cs typeface="+mj-cs"/>
            </a:endParaRPr>
          </a:p>
        </p:txBody>
      </p:sp>
      <p:sp>
        <p:nvSpPr>
          <p:cNvPr id="4" name="Rettangolo 4"/>
          <p:cNvSpPr>
            <a:spLocks noChangeArrowheads="1"/>
          </p:cNvSpPr>
          <p:nvPr/>
        </p:nvSpPr>
        <p:spPr bwMode="auto">
          <a:xfrm>
            <a:off x="719992" y="76273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it-IT" altLang="it-IT" sz="2000" b="1" dirty="0">
                <a:solidFill>
                  <a:srgbClr val="C00000"/>
                </a:solidFill>
              </a:rPr>
              <a:t>Dettaglio per Centro di prelievo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820614" y="1254367"/>
          <a:ext cx="9671540" cy="567690"/>
        </p:xfrm>
        <a:graphic>
          <a:graphicData uri="http://schemas.openxmlformats.org/drawingml/2006/table">
            <a:tbl>
              <a:tblPr/>
              <a:tblGrid>
                <a:gridCol w="3350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4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4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40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40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04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85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56493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Centro di Prelievo (anno 2022 Ospedale Maggiore)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Num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Interventi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Netto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Scaricate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Rese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%Rese su Scaricate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Costo Medio su Intervento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Costo Complessivo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771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SALA OPERATORIA CHIRURGIA A IRCCS SO c/o OM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67050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88073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23,87%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1.293,20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1.233.715,79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832339" y="2303687"/>
          <a:ext cx="8886093" cy="4178286"/>
        </p:xfrm>
        <a:graphic>
          <a:graphicData uri="http://schemas.openxmlformats.org/drawingml/2006/table">
            <a:tbl>
              <a:tblPr/>
              <a:tblGrid>
                <a:gridCol w="3617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5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13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6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Operazione (anno 2022</a:t>
                      </a:r>
                      <a:r>
                        <a:rPr lang="it-IT" sz="120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Ospedale Maggiore)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Num Interventi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%Rese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su Scaricate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Costo Medio su Intervento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Costo Complessivo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3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APPENDICECTOMIA VLP CHA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10,67%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732,33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83.485,87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3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OCCLUSIONE CHA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30,25%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528,87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33.847,68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3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PERFORAZIONE CHA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27,86%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794,78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42.123,48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3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COLECISTECTOMIA VLP CHA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17,89%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275,71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14.061,08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3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ERNIOPLASTICA CHA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18,04%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251,62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12.832,82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3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LAPAROTOMIA CHA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27,44%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539,92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23.756,45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57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EMICOLECTOMIA SINISTRA VLP CHA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22,31%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2.489,39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84.639,38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70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EMICOLECTOMIA DESTRA VLP CHA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21,29%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2.164,82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71.439,17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70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REVISIONE FERITA CHIRUGICA CHA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35,98%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135,28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4.193,72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3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RESEZIONE INTESTINALE CHA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24,89%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875,79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25.397,86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957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EMICOLECTOMIA DESTRA CHA (ROBOTICA)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30,75%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3.866,68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96.666,90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60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RESEZIONE ANTERIORE RETTO RAR CHA (ROBOTICA)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30,03%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4.980,49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119.531,87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3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RESEZIONE EPATICA CHA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23,18%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412,11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9.890,55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260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DUODENOCEFALOPANCREASECTOMIA (DCP) CHA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22,67%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1.205,00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24.099,91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260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EMICOLECTOMIA SINISTRA CHA (ROBOTICA)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29,67%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4.457,30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89.146,05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957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RESEZIONE EPATICA CHA (ROBOTICA)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32,78%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4.424,71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79.644,80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3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EMICOLECTOMIA DESTRA CHA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20,24%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990,10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15.841,63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9" name="Rettangolo 7"/>
          <p:cNvSpPr>
            <a:spLocks noChangeArrowheads="1"/>
          </p:cNvSpPr>
          <p:nvPr/>
        </p:nvSpPr>
        <p:spPr bwMode="auto">
          <a:xfrm>
            <a:off x="755030" y="1888171"/>
            <a:ext cx="107969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it-IT" altLang="it-IT" sz="2000" b="1" dirty="0">
                <a:solidFill>
                  <a:srgbClr val="C00000"/>
                </a:solidFill>
              </a:rPr>
              <a:t>Dettaglio per intervento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685801" y="-131808"/>
            <a:ext cx="108379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itchFamily="34" charset="0"/>
                <a:ea typeface="+mj-ea"/>
                <a:cs typeface="+mj-cs"/>
              </a:rPr>
              <a:t>Nuova Reportistica</a:t>
            </a:r>
            <a:r>
              <a:rPr kumimoji="0" lang="it-IT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itchFamily="34" charset="0"/>
                <a:ea typeface="+mj-ea"/>
                <a:cs typeface="+mj-cs"/>
              </a:rPr>
              <a:t> – scarico a intervento</a:t>
            </a:r>
            <a:b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itchFamily="34" charset="0"/>
                <a:ea typeface="+mj-ea"/>
                <a:cs typeface="+mj-cs"/>
              </a:rPr>
            </a:b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+mj-ea"/>
              <a:cs typeface="+mj-cs"/>
            </a:endParaRPr>
          </a:p>
        </p:txBody>
      </p:sp>
      <p:sp>
        <p:nvSpPr>
          <p:cNvPr id="3" name="Rettangolo 7"/>
          <p:cNvSpPr>
            <a:spLocks noChangeArrowheads="1"/>
          </p:cNvSpPr>
          <p:nvPr/>
        </p:nvSpPr>
        <p:spPr bwMode="auto">
          <a:xfrm>
            <a:off x="750727" y="525833"/>
            <a:ext cx="108037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it-IT" altLang="it-IT" sz="2000" b="1" dirty="0">
                <a:solidFill>
                  <a:srgbClr val="C00000"/>
                </a:solidFill>
              </a:rPr>
              <a:t>Dettaglio articolo per intervento - singolo paziente</a:t>
            </a:r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969212" y="937113"/>
          <a:ext cx="10011507" cy="5548378"/>
        </p:xfrm>
        <a:graphic>
          <a:graphicData uri="http://schemas.openxmlformats.org/drawingml/2006/table">
            <a:tbl>
              <a:tblPr/>
              <a:tblGrid>
                <a:gridCol w="912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5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57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72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3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8899"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Op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AnagPaziente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Nosologico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Codice Risorsa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Materiale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Quantità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Costo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432"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10-02-2022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1007434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</a:t>
                      </a:r>
                      <a:r>
                        <a:rPr lang="it-IT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Ref</a:t>
                      </a:r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HARH36M] ELETTROCHIR ULTRAS MONO FORBICE </a:t>
                      </a:r>
                      <a:r>
                        <a:rPr lang="it-IT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LAPARO_HARMONIC</a:t>
                      </a:r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ACE+7 FORB 36CM 12PZ_HARH36M_JOHNSON &amp; </a:t>
                      </a:r>
                      <a:r>
                        <a:rPr lang="it-IT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J.DIV.ETHICON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568,08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120"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10-02-2022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1131607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[Ref. ABM.2144] KIT PER INSUFFLAZIONE E ASPIRAZIONE DEI FUMI SET TUBI TRIPLO LUME FILTRO ASM-EVAC1 + TROCAR OTTICO AIRSEAL 12 MM LUNGHEZZA 100 MM IAS12-100LPI_ABM.2144_AB MEDICA SpA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396,50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432"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10-02-2022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1044220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[Ref. EGIA45AMT] SUT VDL LIN ARTIC C/LAMA LAPARO_ENDO GIA CARIC MON 45MM VI_EGIA45AMT_MEDTRONIC ITALIA SpA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355,51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744"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10-02-2022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1081289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[Ref. SIGPSHELL] SUT VDL LIN AL_SIGNIA POWER SHELL MANIPOLO_SIGPSHELL_MEDTRONIC ITALIA SpA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280,55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744"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10-02-2022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1146694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[Ref. ECS29B] SUT VDL CIRC CURVA MONO_ECHELON XL SUTURATR CIRC 29MM_ECS29B_JOHNSON &amp; J.DIV.ETHICON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265,02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432"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10-02-2022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1006536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[Ref. EGIA60AMT] SUT VDL LIN ARTIC C/LAMA LAPARO_ENDO GIA CARIC MON 60MM VI_EGIA60AMT_MEDTRONIC ITALIA SpA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176,62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744"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10-02-2022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1005036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[Ref. WK544240] CLIP OPEN SINGOLA N/RIASS_HEM-O-LOK CLIP L 5-13MM 84PZ_544240_TELEFLEX MEDICAL Srl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68,36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744"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10-02-2022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1105242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[Ref. D5LT] CHIR MINI INV TROCAR MONO STD_ENDOPATH XCEL TROCAR 5MM 10CM_D5LT_JOHNSON &amp; J.DIV.ETHICON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64,14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2432"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10-02-2022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1053439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[Ref. D12LT] CHIR MINI INV TROCAR MONO STD_ENDOPATH XCEL TROCAR 12MM 10CM_D12LT_JOHNSON &amp; J.DIV.ETHICON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45,57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2432"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10-02-2022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1077829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[Ref. PO840SU] CHIR MINI INV STRUM MONO STRU FORBICE_FORBICE METZENBAUM CUR 5X310MM_PO840SU_B.BRAUN MILANO SpA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34,30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744"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10-02-2022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1009715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[Ref. C8501] CHIR MINI INV AL_ALEXIS O SIST LAPAR S 2,5-6CM_C8501_APPLIED MEDICAL ITALIA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31,92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2744"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10-02-2022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1005539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[Ref. WK544230] CLIP OPEN SINGOLA N/RIASS_HEM-O-LOK CLIP M-L 3-10MM 84PZ_544230_TELEFLEX MEDICAL Srl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27,63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2744"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10-02-2022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1010051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[Ref. COR47] TROCAR HASSON MONO_KII SYSTEM_12X100MM_ COR47__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24,82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2432"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10-02-2022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1093782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[Ref. ASP165] CHIR MINI INV STRUM MONO STRU CANN_ELEFANT IRRIG/ASPIRAT C/TUBI 5_ASP165_COLOPLAST SpA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22,86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2744"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10-02-2022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1004599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[Ref. SXMP1B427] SUT CHIR_STRATAFIX MONOCR USP3/0 20 SH_SXMP1B427_JOHNSON &amp; J.DIV.ETHICON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22,56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2744"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10-02-2022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1083988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</a:t>
                      </a:r>
                      <a:r>
                        <a:rPr lang="it-IT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Ref</a:t>
                      </a:r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VCP742G] SUT CHIR_VICRYL PLUS USP2 EP3 45CM CT-1_VCP742G_JOHNSON &amp; J.DIV.ETHICON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16,04</a:t>
                      </a:r>
                    </a:p>
                  </a:txBody>
                  <a:tcPr marL="3166" marR="3166" marT="3166" marB="0" anchor="ctr">
                    <a:lnL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8B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9184" y="20638"/>
            <a:ext cx="10972800" cy="1143000"/>
          </a:xfrm>
        </p:spPr>
        <p:txBody>
          <a:bodyPr/>
          <a:lstStyle/>
          <a:p>
            <a:pPr>
              <a:defRPr/>
            </a:pPr>
            <a:b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it-IT" sz="2800" dirty="0"/>
          </a:p>
        </p:txBody>
      </p:sp>
      <p:cxnSp>
        <p:nvCxnSpPr>
          <p:cNvPr id="12" name="Connettore 1 4"/>
          <p:cNvCxnSpPr/>
          <p:nvPr/>
        </p:nvCxnSpPr>
        <p:spPr>
          <a:xfrm>
            <a:off x="287867" y="908050"/>
            <a:ext cx="11904133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CasellaDiTesto 8"/>
          <p:cNvSpPr txBox="1"/>
          <p:nvPr/>
        </p:nvSpPr>
        <p:spPr>
          <a:xfrm>
            <a:off x="913282" y="234950"/>
            <a:ext cx="7199407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L’appendicectomia VLP nella AUSLBO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1103445" y="962288"/>
            <a:ext cx="10369152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it-IT" altLang="it-IT" sz="2000" b="1" dirty="0">
                <a:solidFill>
                  <a:srgbClr val="002060"/>
                </a:solidFill>
                <a:latin typeface="Century Gothic" pitchFamily="34" charset="0"/>
              </a:rPr>
              <a:t>Background:</a:t>
            </a:r>
          </a:p>
          <a:p>
            <a:pPr marL="800100" lvl="1" indent="-342900" eaLnBrk="1" hangingPunct="1">
              <a:spcBef>
                <a:spcPts val="300"/>
              </a:spcBef>
              <a:buFont typeface="Wingdings" pitchFamily="2" charset="2"/>
              <a:buChar char="q"/>
            </a:pPr>
            <a:r>
              <a:rPr lang="it-IT" altLang="it-IT" sz="2000" dirty="0">
                <a:solidFill>
                  <a:srgbClr val="002060"/>
                </a:solidFill>
                <a:latin typeface="Century Gothic" pitchFamily="34" charset="0"/>
              </a:rPr>
              <a:t>Intervento molto comune</a:t>
            </a:r>
          </a:p>
          <a:p>
            <a:pPr marL="800100" lvl="1" indent="-342900" eaLnBrk="1" hangingPunct="1">
              <a:spcBef>
                <a:spcPts val="300"/>
              </a:spcBef>
              <a:buFont typeface="Wingdings" pitchFamily="2" charset="2"/>
              <a:buChar char="q"/>
            </a:pPr>
            <a:r>
              <a:rPr lang="it-IT" altLang="it-IT" sz="2000" dirty="0">
                <a:solidFill>
                  <a:srgbClr val="002060"/>
                </a:solidFill>
                <a:latin typeface="Century Gothic" pitchFamily="34" charset="0"/>
              </a:rPr>
              <a:t>Eseguibile con o senza </a:t>
            </a:r>
            <a:r>
              <a:rPr lang="it-IT" altLang="it-IT" sz="2000" dirty="0" err="1">
                <a:solidFill>
                  <a:srgbClr val="002060"/>
                </a:solidFill>
                <a:latin typeface="Century Gothic" pitchFamily="34" charset="0"/>
              </a:rPr>
              <a:t>stapler</a:t>
            </a:r>
            <a:r>
              <a:rPr lang="it-IT" altLang="it-IT" sz="2000" dirty="0">
                <a:solidFill>
                  <a:srgbClr val="002060"/>
                </a:solidFill>
                <a:latin typeface="Century Gothic" pitchFamily="34" charset="0"/>
              </a:rPr>
              <a:t> (costi notevolmente diversi)</a:t>
            </a:r>
          </a:p>
          <a:p>
            <a:pPr marL="800100" lvl="1" indent="-342900" eaLnBrk="1" hangingPunct="1">
              <a:spcBef>
                <a:spcPts val="300"/>
              </a:spcBef>
            </a:pPr>
            <a:endParaRPr lang="it-IT" altLang="it-IT" sz="20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56322" name="Picture 2" descr="C:\Users\Utente1\Desktop\ethicon-endoloop-ligature-suture-0-pdsii-18-box-of-12-model-ez10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551643">
            <a:off x="1236756" y="2654755"/>
            <a:ext cx="1165917" cy="828580"/>
          </a:xfrm>
          <a:prstGeom prst="rect">
            <a:avLst/>
          </a:prstGeom>
          <a:noFill/>
        </p:spPr>
      </p:pic>
      <p:pic>
        <p:nvPicPr>
          <p:cNvPr id="56323" name="Picture 3" descr="C:\Users\Utente1\Desktop\74984-1631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7435" y="3913854"/>
            <a:ext cx="1920213" cy="667274"/>
          </a:xfrm>
          <a:prstGeom prst="rect">
            <a:avLst/>
          </a:prstGeom>
          <a:noFill/>
        </p:spPr>
      </p:pic>
      <p:graphicFrame>
        <p:nvGraphicFramePr>
          <p:cNvPr id="20" name="Grafico 19"/>
          <p:cNvGraphicFramePr/>
          <p:nvPr/>
        </p:nvGraphicFramePr>
        <p:xfrm>
          <a:off x="3695734" y="1772816"/>
          <a:ext cx="7680853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Rettangolo 22"/>
          <p:cNvSpPr/>
          <p:nvPr/>
        </p:nvSpPr>
        <p:spPr>
          <a:xfrm>
            <a:off x="527381" y="5478324"/>
            <a:ext cx="11041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002060"/>
                </a:solidFill>
                <a:latin typeface="Century Gothic" pitchFamily="34" charset="0"/>
              </a:rPr>
              <a:t>L’analisi effettuata sugli interventi degli anni 2013-17 ha mostrato la non omogeneità di tecniche chirurgiche tra due diverse equipe appartenenti alla stessa Azienda. Considerando le differenze di costi tra i due dispositivi, sarebbe possibile razionalizzare ed ottimizzare le risorse in quanto non è sempre giustificato l’uso </a:t>
            </a:r>
            <a:r>
              <a:rPr lang="it-IT" sz="1200" dirty="0" err="1">
                <a:solidFill>
                  <a:srgbClr val="002060"/>
                </a:solidFill>
                <a:latin typeface="Century Gothic" pitchFamily="34" charset="0"/>
              </a:rPr>
              <a:t>routinario</a:t>
            </a:r>
            <a:r>
              <a:rPr lang="it-IT" sz="1200" dirty="0">
                <a:solidFill>
                  <a:srgbClr val="002060"/>
                </a:solidFill>
                <a:latin typeface="Century Gothic" pitchFamily="34" charset="0"/>
              </a:rPr>
              <a:t> del prodotto ad alto costo</a:t>
            </a:r>
            <a:endParaRPr lang="it-IT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287867" y="908050"/>
            <a:ext cx="11904133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9" name="Diagramma 8"/>
          <p:cNvGraphicFramePr/>
          <p:nvPr/>
        </p:nvGraphicFramePr>
        <p:xfrm>
          <a:off x="6689544" y="3619300"/>
          <a:ext cx="4879064" cy="2762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ttangolo 1"/>
          <p:cNvSpPr/>
          <p:nvPr/>
        </p:nvSpPr>
        <p:spPr>
          <a:xfrm>
            <a:off x="287867" y="3981450"/>
            <a:ext cx="73279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L’informatizzazione delle S.O. consente di: </a:t>
            </a:r>
          </a:p>
          <a:p>
            <a:pPr marL="342900" indent="-342900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Standardizzare l'attività  chirurgica;</a:t>
            </a:r>
          </a:p>
          <a:p>
            <a:pPr marL="342900" indent="-342900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Contenere i costi;</a:t>
            </a:r>
          </a:p>
          <a:p>
            <a:pPr marL="342900" indent="-342900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Ottimizzare l’utilizzo della sala operatoria; </a:t>
            </a:r>
          </a:p>
          <a:p>
            <a:pPr marL="342900" indent="-342900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Dare risposte coerenti con le liste d’attesa</a:t>
            </a:r>
          </a:p>
        </p:txBody>
      </p:sp>
      <p:sp>
        <p:nvSpPr>
          <p:cNvPr id="10" name="CasellaDiTesto 8"/>
          <p:cNvSpPr txBox="1"/>
          <p:nvPr/>
        </p:nvSpPr>
        <p:spPr>
          <a:xfrm>
            <a:off x="287867" y="234950"/>
            <a:ext cx="2366353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Conclusioni</a:t>
            </a:r>
          </a:p>
        </p:txBody>
      </p:sp>
      <p:sp>
        <p:nvSpPr>
          <p:cNvPr id="11" name="Rettangolo 2"/>
          <p:cNvSpPr/>
          <p:nvPr/>
        </p:nvSpPr>
        <p:spPr>
          <a:xfrm>
            <a:off x="287867" y="998538"/>
            <a:ext cx="11283951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it-IT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La </a:t>
            </a:r>
            <a:r>
              <a:rPr lang="it-I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Farmacia Satellite</a:t>
            </a:r>
            <a:r>
              <a:rPr lang="it-IT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si configura come </a:t>
            </a:r>
            <a:r>
              <a:rPr lang="it-I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modello organizzativo </a:t>
            </a:r>
            <a:r>
              <a:rPr lang="it-IT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assolutamente </a:t>
            </a:r>
            <a:r>
              <a:rPr lang="it-I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innovativo</a:t>
            </a:r>
            <a:r>
              <a:rPr lang="it-IT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all’interno del panorama ospedaliero italiano. </a:t>
            </a:r>
          </a:p>
        </p:txBody>
      </p:sp>
      <p:sp>
        <p:nvSpPr>
          <p:cNvPr id="43017" name="Rettangolo 2"/>
          <p:cNvSpPr>
            <a:spLocks noChangeArrowheads="1"/>
          </p:cNvSpPr>
          <p:nvPr/>
        </p:nvSpPr>
        <p:spPr bwMode="auto">
          <a:xfrm>
            <a:off x="283634" y="2133601"/>
            <a:ext cx="1128395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it-IT" altLang="it-IT" sz="2000" b="1">
                <a:solidFill>
                  <a:srgbClr val="C00000"/>
                </a:solidFill>
                <a:latin typeface="Century Gothic" pitchFamily="34" charset="0"/>
              </a:rPr>
              <a:t>Il farmacista ospedaliero </a:t>
            </a:r>
            <a:r>
              <a:rPr lang="it-IT" altLang="it-IT" sz="2000">
                <a:solidFill>
                  <a:srgbClr val="C00000"/>
                </a:solidFill>
                <a:latin typeface="Century Gothic" pitchFamily="34" charset="0"/>
              </a:rPr>
              <a:t>è emerso sempre più </a:t>
            </a:r>
            <a:r>
              <a:rPr lang="it-IT" altLang="it-IT" sz="2000" b="1">
                <a:solidFill>
                  <a:srgbClr val="C00000"/>
                </a:solidFill>
                <a:latin typeface="Century Gothic" pitchFamily="34" charset="0"/>
              </a:rPr>
              <a:t>quale elemento fondamentale di integrazione tra le varie professioni sanitarie, </a:t>
            </a:r>
            <a:r>
              <a:rPr lang="it-IT" altLang="it-IT" sz="2000">
                <a:solidFill>
                  <a:srgbClr val="C00000"/>
                </a:solidFill>
                <a:latin typeface="Century Gothic" pitchFamily="34" charset="0"/>
              </a:rPr>
              <a:t>supportando tutti gli attori coinvolti nei processi clinico- assistenziali che ruotano intorno al paziente, con uno scambio quotidiano  di conoscenze e competenze.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9346" y="348649"/>
            <a:ext cx="10515600" cy="1325563"/>
          </a:xfrm>
        </p:spPr>
        <p:txBody>
          <a:bodyPr/>
          <a:lstStyle/>
          <a:p>
            <a:r>
              <a:rPr lang="it-IT" dirty="0"/>
              <a:t>					</a:t>
            </a:r>
            <a:r>
              <a:rPr lang="it-IT" b="1" dirty="0"/>
              <a:t>Grazie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466319" y="1894708"/>
            <a:ext cx="9111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/>
              <a:t>farmacia.satelliteom@ausl.bologna.it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590805" y="3192165"/>
            <a:ext cx="9111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/>
              <a:t>g.brigati@ausl.bologna.it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67885C-4D8D-B866-EDB3-1126F4B87C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940" y="576627"/>
            <a:ext cx="6870357" cy="1400433"/>
          </a:xfrm>
        </p:spPr>
        <p:txBody>
          <a:bodyPr>
            <a:normAutofit fontScale="90000"/>
          </a:bodyPr>
          <a:lstStyle/>
          <a:p>
            <a:r>
              <a:rPr lang="it-IT" sz="3200" b="1" dirty="0"/>
              <a:t>Strumenti di appropriatezza terapeutica e modelli di reportistica dei dispositivi medici applicata ai Blocchi Operatori</a:t>
            </a:r>
            <a:endParaRPr lang="en-GB" sz="3200" b="1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13E4365-4161-40AD-73B8-60038F7754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222" y="4211649"/>
            <a:ext cx="6392562" cy="1655762"/>
          </a:xfrm>
        </p:spPr>
        <p:txBody>
          <a:bodyPr>
            <a:normAutofit lnSpcReduction="10000"/>
          </a:bodyPr>
          <a:lstStyle/>
          <a:p>
            <a:pPr marL="228600" lvl="0" indent="-228600">
              <a:defRPr/>
            </a:pPr>
            <a:r>
              <a:rPr lang="it-IT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Giovanni Brigati</a:t>
            </a:r>
          </a:p>
          <a:p>
            <a:r>
              <a:rPr lang="it-IT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UOC FARMACIA CLINICA dei BLOCCHI OPERATORI</a:t>
            </a:r>
          </a:p>
          <a:p>
            <a:r>
              <a:rPr lang="it-IT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Dipartimento Farmaceutico Interaziendale  </a:t>
            </a:r>
            <a:b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AUSL di BOLOGNA – AOU IRCCS di Bologna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4142" y="1660255"/>
            <a:ext cx="3385752" cy="416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015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4492" y="208605"/>
            <a:ext cx="10515600" cy="442184"/>
          </a:xfrm>
        </p:spPr>
        <p:txBody>
          <a:bodyPr>
            <a:normAutofit fontScale="90000"/>
          </a:bodyPr>
          <a:lstStyle/>
          <a:p>
            <a:r>
              <a:rPr lang="it-IT" dirty="0"/>
              <a:t>AUSL Bologna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38377" y="4228831"/>
            <a:ext cx="6046304" cy="22775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endParaRPr lang="it-IT" sz="2200" dirty="0">
              <a:solidFill>
                <a:srgbClr val="000000"/>
              </a:solidFill>
              <a:cs typeface="Arial" pitchFamily="34" charset="0"/>
            </a:endParaRPr>
          </a:p>
          <a:p>
            <a:pPr eaLnBrk="1" hangingPunct="1"/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Bacino d’utenza 871.830 abitanti </a:t>
            </a:r>
          </a:p>
          <a:p>
            <a:pPr lvl="1"/>
            <a:r>
              <a:rPr lang="it-IT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Blocchi Operatori + </a:t>
            </a:r>
            <a:r>
              <a:rPr lang="it-IT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Piastra Endoscopica </a:t>
            </a:r>
          </a:p>
          <a:p>
            <a:pPr lvl="1" eaLnBrk="1" hangingPunct="1"/>
            <a:endParaRPr lang="it-IT" sz="24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/>
            <a:r>
              <a:rPr lang="it-IT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       </a:t>
            </a:r>
            <a:r>
              <a:rPr lang="it-IT" sz="2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Circa 33.000 interventi/anno</a:t>
            </a:r>
          </a:p>
          <a:p>
            <a:pPr eaLnBrk="1" hangingPunct="1"/>
            <a:endParaRPr lang="it-IT" sz="2200" dirty="0">
              <a:solidFill>
                <a:srgbClr val="0000FF"/>
              </a:solidFill>
              <a:cs typeface="Arial" pitchFamily="34" charset="0"/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337751" y="813725"/>
            <a:ext cx="4079632" cy="3645878"/>
            <a:chOff x="4831338" y="918536"/>
            <a:chExt cx="3485575" cy="3391115"/>
          </a:xfrm>
        </p:grpSpPr>
        <p:pic>
          <p:nvPicPr>
            <p:cNvPr id="9" name="Picture 1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31338" y="918536"/>
              <a:ext cx="3485575" cy="3391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CasellaDiTesto 32"/>
            <p:cNvSpPr txBox="1">
              <a:spLocks noChangeArrowheads="1"/>
            </p:cNvSpPr>
            <p:nvPr/>
          </p:nvSpPr>
          <p:spPr bwMode="auto">
            <a:xfrm>
              <a:off x="6557457" y="2977679"/>
              <a:ext cx="60325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it-IT" altLang="it-IT" sz="1000" b="1">
                  <a:latin typeface="Century Gothic" pitchFamily="34" charset="0"/>
                </a:rPr>
                <a:t>Loiano</a:t>
              </a:r>
            </a:p>
          </p:txBody>
        </p:sp>
      </p:grpSp>
      <p:graphicFrame>
        <p:nvGraphicFramePr>
          <p:cNvPr id="12" name="Grafico 11"/>
          <p:cNvGraphicFramePr/>
          <p:nvPr>
            <p:extLst>
              <p:ext uri="{D42A27DB-BD31-4B8C-83A1-F6EECF244321}">
                <p14:modId xmlns:p14="http://schemas.microsoft.com/office/powerpoint/2010/main" val="2181430154"/>
              </p:ext>
            </p:extLst>
          </p:nvPr>
        </p:nvGraphicFramePr>
        <p:xfrm>
          <a:off x="4736123" y="1815548"/>
          <a:ext cx="7455877" cy="4538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asellaDiTesto 35"/>
          <p:cNvSpPr txBox="1">
            <a:spLocks noChangeArrowheads="1"/>
          </p:cNvSpPr>
          <p:nvPr/>
        </p:nvSpPr>
        <p:spPr bwMode="auto">
          <a:xfrm>
            <a:off x="6542637" y="1154873"/>
            <a:ext cx="421538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t-IT" altLang="it-IT" sz="2600" b="1" dirty="0">
                <a:solidFill>
                  <a:srgbClr val="C00000"/>
                </a:solidFill>
              </a:rPr>
              <a:t>Spesa Blocchi Operatori 2022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3996" y="280088"/>
            <a:ext cx="9902200" cy="626075"/>
          </a:xfrm>
        </p:spPr>
        <p:txBody>
          <a:bodyPr>
            <a:noAutofit/>
          </a:bodyPr>
          <a:lstStyle/>
          <a:p>
            <a:r>
              <a:rPr lang="it-I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Riorganizzazione Aziendale sul Modello </a:t>
            </a:r>
            <a:r>
              <a:rPr lang="it-IT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Hub</a:t>
            </a:r>
            <a:r>
              <a:rPr lang="it-I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 &amp; </a:t>
            </a:r>
            <a:r>
              <a:rPr lang="it-IT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Spoke</a:t>
            </a:r>
            <a:endParaRPr lang="it-IT" dirty="0">
              <a:latin typeface="Calibri Light" pitchFamily="34" charset="0"/>
            </a:endParaRPr>
          </a:p>
        </p:txBody>
      </p:sp>
      <p:sp>
        <p:nvSpPr>
          <p:cNvPr id="4" name="CasellaDiTesto 9"/>
          <p:cNvSpPr txBox="1">
            <a:spLocks noChangeArrowheads="1"/>
          </p:cNvSpPr>
          <p:nvPr/>
        </p:nvSpPr>
        <p:spPr bwMode="auto">
          <a:xfrm>
            <a:off x="857251" y="892993"/>
            <a:ext cx="1046268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2000" b="1" dirty="0">
                <a:solidFill>
                  <a:srgbClr val="C00000"/>
                </a:solidFill>
              </a:rPr>
              <a:t>Ospedali HUB </a:t>
            </a:r>
            <a:r>
              <a:rPr lang="it-IT" altLang="it-IT" sz="2000" b="1" dirty="0">
                <a:solidFill>
                  <a:srgbClr val="002060"/>
                </a:solidFill>
              </a:rPr>
              <a:t>per interventi maggiori </a:t>
            </a:r>
          </a:p>
          <a:p>
            <a:pPr algn="ctr" eaLnBrk="1" hangingPunct="1"/>
            <a:r>
              <a:rPr lang="it-IT" altLang="it-IT" sz="2000" dirty="0">
                <a:solidFill>
                  <a:srgbClr val="002060"/>
                </a:solidFill>
              </a:rPr>
              <a:t>classe di rischio ASA </a:t>
            </a:r>
            <a:r>
              <a:rPr lang="it-IT" altLang="it-IT" sz="2000" dirty="0">
                <a:solidFill>
                  <a:srgbClr val="002060"/>
                </a:solidFill>
                <a:sym typeface="Symbol" pitchFamily="18" charset="2"/>
              </a:rPr>
              <a:t></a:t>
            </a:r>
            <a:r>
              <a:rPr lang="it-IT" altLang="it-IT" sz="2000" dirty="0">
                <a:solidFill>
                  <a:srgbClr val="002060"/>
                </a:solidFill>
              </a:rPr>
              <a:t> 3</a:t>
            </a:r>
          </a:p>
          <a:p>
            <a:pPr algn="ctr" eaLnBrk="1" hangingPunct="1"/>
            <a:r>
              <a:rPr lang="it-IT" altLang="it-IT" sz="2000" dirty="0">
                <a:solidFill>
                  <a:srgbClr val="002060"/>
                </a:solidFill>
              </a:rPr>
              <a:t>regime di ricovero ordinario, compresi gli interventi a media e bassa complessità</a:t>
            </a:r>
          </a:p>
        </p:txBody>
      </p:sp>
      <p:pic>
        <p:nvPicPr>
          <p:cNvPr id="5" name="Immagine 4" descr="Ospedale_Maggiore_Bologn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58391" y="2271927"/>
            <a:ext cx="3572935" cy="1342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 descr="ospedale-Bentivoglio-Bologna-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72138" y="2280246"/>
            <a:ext cx="3164785" cy="1258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sellaDiTesto 13"/>
          <p:cNvSpPr txBox="1">
            <a:spLocks noChangeArrowheads="1"/>
          </p:cNvSpPr>
          <p:nvPr/>
        </p:nvSpPr>
        <p:spPr bwMode="auto">
          <a:xfrm>
            <a:off x="4912454" y="3576271"/>
            <a:ext cx="16090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t-IT" altLang="it-IT" sz="1400" dirty="0">
                <a:solidFill>
                  <a:srgbClr val="002060"/>
                </a:solidFill>
              </a:rPr>
              <a:t>Ospedale Maggiore</a:t>
            </a:r>
          </a:p>
        </p:txBody>
      </p:sp>
      <p:sp>
        <p:nvSpPr>
          <p:cNvPr id="8" name="CasellaDiTesto 14"/>
          <p:cNvSpPr txBox="1">
            <a:spLocks noChangeArrowheads="1"/>
          </p:cNvSpPr>
          <p:nvPr/>
        </p:nvSpPr>
        <p:spPr bwMode="auto">
          <a:xfrm>
            <a:off x="8543839" y="3564548"/>
            <a:ext cx="19077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it-IT" altLang="it-IT" sz="1400" dirty="0">
                <a:solidFill>
                  <a:srgbClr val="002060"/>
                </a:solidFill>
              </a:rPr>
              <a:t>Ospedale di Bentivoglio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6035" y="2331707"/>
            <a:ext cx="3014133" cy="1199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ttangolo 4"/>
          <p:cNvSpPr>
            <a:spLocks noChangeArrowheads="1"/>
          </p:cNvSpPr>
          <p:nvPr/>
        </p:nvSpPr>
        <p:spPr bwMode="auto">
          <a:xfrm>
            <a:off x="1373715" y="3576271"/>
            <a:ext cx="14590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t-IT" altLang="it-IT" sz="1400" dirty="0">
                <a:solidFill>
                  <a:srgbClr val="002060"/>
                </a:solidFill>
              </a:rPr>
              <a:t>Ospedale </a:t>
            </a:r>
            <a:r>
              <a:rPr lang="it-IT" altLang="it-IT" sz="1400" dirty="0" err="1">
                <a:solidFill>
                  <a:srgbClr val="002060"/>
                </a:solidFill>
              </a:rPr>
              <a:t>Bellaria</a:t>
            </a:r>
            <a:endParaRPr lang="it-IT" altLang="it-IT" sz="1400" dirty="0">
              <a:solidFill>
                <a:srgbClr val="002060"/>
              </a:solidFill>
            </a:endParaRPr>
          </a:p>
        </p:txBody>
      </p:sp>
      <p:pic>
        <p:nvPicPr>
          <p:cNvPr id="11" name="Immagine 10" descr="1464966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97174" y="5122868"/>
            <a:ext cx="2813886" cy="1110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asellaDiTesto 10"/>
          <p:cNvSpPr txBox="1">
            <a:spLocks noChangeArrowheads="1"/>
          </p:cNvSpPr>
          <p:nvPr/>
        </p:nvSpPr>
        <p:spPr bwMode="auto">
          <a:xfrm>
            <a:off x="1934311" y="3949681"/>
            <a:ext cx="83173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it-IT" altLang="it-IT" sz="2000" b="1" dirty="0">
                <a:solidFill>
                  <a:srgbClr val="C00000"/>
                </a:solidFill>
              </a:rPr>
              <a:t>Ospedali </a:t>
            </a:r>
            <a:r>
              <a:rPr lang="it-IT" altLang="it-IT" sz="2000" b="1" dirty="0" err="1">
                <a:solidFill>
                  <a:srgbClr val="C00000"/>
                </a:solidFill>
              </a:rPr>
              <a:t>Spoke</a:t>
            </a:r>
            <a:r>
              <a:rPr lang="it-IT" altLang="it-IT" sz="2000" b="1" dirty="0">
                <a:solidFill>
                  <a:srgbClr val="C00000"/>
                </a:solidFill>
              </a:rPr>
              <a:t> </a:t>
            </a:r>
            <a:r>
              <a:rPr lang="it-IT" altLang="it-IT" sz="2000" b="1" dirty="0">
                <a:solidFill>
                  <a:srgbClr val="002060"/>
                </a:solidFill>
              </a:rPr>
              <a:t>per interventi media/bassa complessità </a:t>
            </a:r>
            <a:br>
              <a:rPr lang="it-IT" altLang="it-IT" sz="2000" b="1" dirty="0">
                <a:solidFill>
                  <a:srgbClr val="002060"/>
                </a:solidFill>
              </a:rPr>
            </a:br>
            <a:r>
              <a:rPr lang="it-IT" altLang="it-IT" sz="2000" dirty="0">
                <a:solidFill>
                  <a:srgbClr val="002060"/>
                </a:solidFill>
              </a:rPr>
              <a:t>classe di rischio ASA 1 e ASA 2</a:t>
            </a:r>
            <a:br>
              <a:rPr lang="it-IT" altLang="it-IT" sz="2000" dirty="0">
                <a:solidFill>
                  <a:srgbClr val="002060"/>
                </a:solidFill>
              </a:rPr>
            </a:br>
            <a:r>
              <a:rPr lang="it-IT" altLang="it-IT" sz="2000" dirty="0">
                <a:solidFill>
                  <a:srgbClr val="002060"/>
                </a:solidFill>
              </a:rPr>
              <a:t>regime di ricovero week </a:t>
            </a:r>
            <a:r>
              <a:rPr lang="it-IT" altLang="it-IT" sz="2000" dirty="0" err="1">
                <a:solidFill>
                  <a:srgbClr val="002060"/>
                </a:solidFill>
              </a:rPr>
              <a:t>surgery</a:t>
            </a:r>
            <a:r>
              <a:rPr lang="it-IT" altLang="it-IT" sz="2000" dirty="0">
                <a:solidFill>
                  <a:srgbClr val="002060"/>
                </a:solidFill>
              </a:rPr>
              <a:t>, </a:t>
            </a:r>
            <a:r>
              <a:rPr lang="it-IT" altLang="it-IT" sz="2000" dirty="0" err="1">
                <a:solidFill>
                  <a:srgbClr val="002060"/>
                </a:solidFill>
              </a:rPr>
              <a:t>day</a:t>
            </a:r>
            <a:r>
              <a:rPr lang="it-IT" altLang="it-IT" sz="2000" dirty="0">
                <a:solidFill>
                  <a:srgbClr val="002060"/>
                </a:solidFill>
              </a:rPr>
              <a:t> </a:t>
            </a:r>
            <a:r>
              <a:rPr lang="it-IT" altLang="it-IT" sz="2000" dirty="0" err="1">
                <a:solidFill>
                  <a:srgbClr val="002060"/>
                </a:solidFill>
              </a:rPr>
              <a:t>surgery</a:t>
            </a:r>
            <a:r>
              <a:rPr lang="it-IT" altLang="it-IT" sz="2000" dirty="0">
                <a:solidFill>
                  <a:srgbClr val="002060"/>
                </a:solidFill>
              </a:rPr>
              <a:t> ed ambulatoriale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29367" y="5133755"/>
            <a:ext cx="2373798" cy="1091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magine 13" descr="ingresso frontale orizz.le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469734" y="5274525"/>
            <a:ext cx="2407942" cy="959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CasellaDiTesto 15"/>
          <p:cNvSpPr txBox="1">
            <a:spLocks noChangeArrowheads="1"/>
          </p:cNvSpPr>
          <p:nvPr/>
        </p:nvSpPr>
        <p:spPr bwMode="auto">
          <a:xfrm>
            <a:off x="890955" y="6229273"/>
            <a:ext cx="26494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it-IT" altLang="it-IT" sz="1400" dirty="0">
                <a:solidFill>
                  <a:srgbClr val="002060"/>
                </a:solidFill>
              </a:rPr>
              <a:t>Ospedale di San Giovanni</a:t>
            </a:r>
          </a:p>
        </p:txBody>
      </p:sp>
      <p:sp>
        <p:nvSpPr>
          <p:cNvPr id="16" name="CasellaDiTesto 16"/>
          <p:cNvSpPr txBox="1">
            <a:spLocks noChangeArrowheads="1"/>
          </p:cNvSpPr>
          <p:nvPr/>
        </p:nvSpPr>
        <p:spPr bwMode="auto">
          <a:xfrm>
            <a:off x="3903785" y="6229273"/>
            <a:ext cx="22273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it-IT" altLang="it-IT" sz="1400" dirty="0">
                <a:solidFill>
                  <a:srgbClr val="002060"/>
                </a:solidFill>
              </a:rPr>
              <a:t>Ospedale di </a:t>
            </a:r>
            <a:r>
              <a:rPr lang="it-IT" altLang="it-IT" sz="1400" dirty="0" err="1">
                <a:solidFill>
                  <a:srgbClr val="002060"/>
                </a:solidFill>
              </a:rPr>
              <a:t>Bazzano</a:t>
            </a:r>
            <a:endParaRPr lang="it-IT" altLang="it-IT" sz="1400" dirty="0">
              <a:solidFill>
                <a:srgbClr val="002060"/>
              </a:solidFill>
            </a:endParaRPr>
          </a:p>
        </p:txBody>
      </p:sp>
      <p:sp>
        <p:nvSpPr>
          <p:cNvPr id="17" name="CasellaDiTesto 17"/>
          <p:cNvSpPr txBox="1">
            <a:spLocks noChangeArrowheads="1"/>
          </p:cNvSpPr>
          <p:nvPr/>
        </p:nvSpPr>
        <p:spPr bwMode="auto">
          <a:xfrm>
            <a:off x="6506308" y="6229273"/>
            <a:ext cx="2321169" cy="31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it-IT" altLang="it-IT" sz="1400" dirty="0">
                <a:solidFill>
                  <a:srgbClr val="002060"/>
                </a:solidFill>
              </a:rPr>
              <a:t>Ospedale di </a:t>
            </a:r>
            <a:r>
              <a:rPr lang="it-IT" altLang="it-IT" sz="1400" dirty="0" err="1">
                <a:solidFill>
                  <a:srgbClr val="002060"/>
                </a:solidFill>
              </a:rPr>
              <a:t>Budrio</a:t>
            </a:r>
            <a:endParaRPr lang="it-IT" altLang="it-IT" sz="1400" dirty="0">
              <a:solidFill>
                <a:srgbClr val="002060"/>
              </a:solidFill>
            </a:endParaRPr>
          </a:p>
        </p:txBody>
      </p:sp>
      <p:pic>
        <p:nvPicPr>
          <p:cNvPr id="18" name="Immagine 17" descr="MarioFacci_porrettanuovo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9073662" y="5214665"/>
            <a:ext cx="2121877" cy="998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ttangolo 8"/>
          <p:cNvSpPr>
            <a:spLocks noChangeArrowheads="1"/>
          </p:cNvSpPr>
          <p:nvPr/>
        </p:nvSpPr>
        <p:spPr bwMode="auto">
          <a:xfrm>
            <a:off x="9120554" y="6229273"/>
            <a:ext cx="20280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it-IT" altLang="it-IT" sz="1400" dirty="0">
                <a:solidFill>
                  <a:srgbClr val="002060"/>
                </a:solidFill>
              </a:rPr>
              <a:t>Ospedale di </a:t>
            </a:r>
            <a:r>
              <a:rPr lang="it-IT" altLang="it-IT" sz="1400" dirty="0" err="1">
                <a:solidFill>
                  <a:srgbClr val="002060"/>
                </a:solidFill>
              </a:rPr>
              <a:t>Porretta</a:t>
            </a:r>
            <a:endParaRPr lang="it-IT" altLang="it-IT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674077" y="0"/>
            <a:ext cx="108262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itchFamily="34" charset="0"/>
                <a:ea typeface="+mj-ea"/>
                <a:cs typeface="+mj-cs"/>
              </a:rPr>
              <a:t>Il</a:t>
            </a:r>
            <a:r>
              <a:rPr kumimoji="0" lang="it-IT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itchFamily="34" charset="0"/>
                <a:ea typeface="+mj-ea"/>
                <a:cs typeface="+mj-cs"/>
              </a:rPr>
              <a:t> nuovo modello organizzativo</a:t>
            </a:r>
            <a:b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itchFamily="34" charset="0"/>
                <a:ea typeface="+mj-ea"/>
                <a:cs typeface="+mj-cs"/>
              </a:rPr>
            </a:b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+mj-ea"/>
              <a:cs typeface="+mj-cs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947138" y="656105"/>
            <a:ext cx="656492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br>
              <a:rPr lang="it-IT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   	</a:t>
            </a:r>
            <a:r>
              <a:rPr lang="it-IT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Introdotto nel 2012</a:t>
            </a:r>
          </a:p>
          <a:p>
            <a:pPr algn="just" eaLnBrk="1" hangingPunct="1"/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/>
            <a:r>
              <a:rPr lang="it-IT" sz="2400" b="1" dirty="0">
                <a:solidFill>
                  <a:srgbClr val="002060"/>
                </a:solidFill>
              </a:rPr>
              <a:t>Riorganizzazione dell’attività delle Sale Operatorie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1068839" y="3722689"/>
            <a:ext cx="10036992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2400" dirty="0">
                <a:solidFill>
                  <a:srgbClr val="002060"/>
                </a:solidFill>
              </a:rPr>
              <a:t>Le</a:t>
            </a:r>
            <a:r>
              <a:rPr lang="x-none" sz="2400" dirty="0">
                <a:solidFill>
                  <a:srgbClr val="002060"/>
                </a:solidFill>
              </a:rPr>
              <a:t> </a:t>
            </a:r>
            <a:r>
              <a:rPr lang="x-none" sz="2400" b="1" dirty="0">
                <a:solidFill>
                  <a:srgbClr val="002060"/>
                </a:solidFill>
              </a:rPr>
              <a:t>criticità</a:t>
            </a:r>
            <a:r>
              <a:rPr lang="it-IT" sz="2400" b="1" dirty="0">
                <a:solidFill>
                  <a:srgbClr val="002060"/>
                </a:solidFill>
              </a:rPr>
              <a:t> </a:t>
            </a:r>
            <a:r>
              <a:rPr lang="it-IT" sz="2400" dirty="0">
                <a:solidFill>
                  <a:srgbClr val="002060"/>
                </a:solidFill>
              </a:rPr>
              <a:t>evidenziate prima della riorganizzazione: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x-none" sz="2400">
                <a:solidFill>
                  <a:srgbClr val="002060"/>
                </a:solidFill>
              </a:rPr>
              <a:t>ritardo </a:t>
            </a:r>
            <a:r>
              <a:rPr lang="x-none" sz="2400" dirty="0">
                <a:solidFill>
                  <a:srgbClr val="002060"/>
                </a:solidFill>
              </a:rPr>
              <a:t>nell’arrivo del paziente al Blocco Operatorio</a:t>
            </a:r>
            <a:endParaRPr lang="it-IT" sz="2400" dirty="0">
              <a:solidFill>
                <a:srgbClr val="002060"/>
              </a:solidFill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x-none" sz="2400">
                <a:solidFill>
                  <a:srgbClr val="002060"/>
                </a:solidFill>
              </a:rPr>
              <a:t>interferenza </a:t>
            </a:r>
            <a:r>
              <a:rPr lang="x-none" sz="2400" dirty="0">
                <a:solidFill>
                  <a:srgbClr val="002060"/>
                </a:solidFill>
              </a:rPr>
              <a:t>dell’urgenza sull’elezione</a:t>
            </a:r>
            <a:endParaRPr lang="it-IT" sz="2400" dirty="0">
              <a:solidFill>
                <a:srgbClr val="002060"/>
              </a:solidFill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x-none" sz="2400">
                <a:solidFill>
                  <a:srgbClr val="002060"/>
                </a:solidFill>
              </a:rPr>
              <a:t>pianificazione </a:t>
            </a:r>
            <a:r>
              <a:rPr lang="x-none" sz="2400" dirty="0">
                <a:solidFill>
                  <a:srgbClr val="002060"/>
                </a:solidFill>
              </a:rPr>
              <a:t>inaccurata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x-none" sz="2400" dirty="0">
                <a:solidFill>
                  <a:srgbClr val="002060"/>
                </a:solidFill>
              </a:rPr>
              <a:t>(sforamenti, cancellazioni)</a:t>
            </a:r>
            <a:endParaRPr lang="it-IT" sz="2400" dirty="0">
              <a:solidFill>
                <a:srgbClr val="002060"/>
              </a:solidFill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x-none" sz="2400">
                <a:solidFill>
                  <a:srgbClr val="002060"/>
                </a:solidFill>
              </a:rPr>
              <a:t>scarsa </a:t>
            </a:r>
            <a:r>
              <a:rPr lang="it-IT" sz="2400" dirty="0">
                <a:solidFill>
                  <a:srgbClr val="002060"/>
                </a:solidFill>
              </a:rPr>
              <a:t>elasticità</a:t>
            </a:r>
            <a:r>
              <a:rPr lang="x-none" sz="2400" dirty="0">
                <a:solidFill>
                  <a:srgbClr val="002060"/>
                </a:solidFill>
              </a:rPr>
              <a:t> del sistema organizzativo-gestionale</a:t>
            </a:r>
            <a:endParaRPr lang="it-IT" sz="2400" dirty="0">
              <a:solidFill>
                <a:srgbClr val="002060"/>
              </a:solidFill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it-IT" sz="2400" dirty="0">
                <a:solidFill>
                  <a:srgbClr val="002060"/>
                </a:solidFill>
              </a:rPr>
              <a:t> incompleto scarico di DM su paziente</a:t>
            </a:r>
          </a:p>
        </p:txBody>
      </p:sp>
      <p:pic>
        <p:nvPicPr>
          <p:cNvPr id="15" name="Picture 10" descr="Immagine correlata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645" y="1998202"/>
            <a:ext cx="1190475" cy="119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s://firstmedical.co.za/site/wp-content/uploads/2015/04/hospital1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169" y="2077372"/>
            <a:ext cx="1248125" cy="12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ospital Clipart silhouette 1 - 283 X 28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947" y="938085"/>
            <a:ext cx="1394807" cy="139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993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2137" y="4156258"/>
            <a:ext cx="168275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726830" y="4490319"/>
            <a:ext cx="10761785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200" b="1" u="sng" dirty="0">
              <a:solidFill>
                <a:srgbClr val="C00000"/>
              </a:solidFill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it-IT" sz="2200" dirty="0">
                <a:solidFill>
                  <a:srgbClr val="002060"/>
                </a:solidFill>
              </a:rPr>
              <a:t> Necessità di un supporto informatico solido, funzionante e noto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it-IT" sz="2200" dirty="0">
                <a:solidFill>
                  <a:srgbClr val="002060"/>
                </a:solidFill>
              </a:rPr>
              <a:t> Necessità di pianificazione della nota operatoria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it-IT" sz="2200" dirty="0">
                <a:solidFill>
                  <a:srgbClr val="002060"/>
                </a:solidFill>
              </a:rPr>
              <a:t> Necessità di identificare figure professionali responsabili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it-IT" sz="2200" dirty="0">
                <a:solidFill>
                  <a:srgbClr val="002060"/>
                </a:solidFill>
              </a:rPr>
              <a:t> Necessità di identificare kit e container per singolo intervento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674077" y="0"/>
            <a:ext cx="10837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itchFamily="34" charset="0"/>
                <a:ea typeface="+mj-ea"/>
                <a:cs typeface="+mj-cs"/>
              </a:rPr>
              <a:t>Il</a:t>
            </a:r>
            <a:r>
              <a:rPr kumimoji="0" lang="it-IT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itchFamily="34" charset="0"/>
                <a:ea typeface="+mj-ea"/>
                <a:cs typeface="+mj-cs"/>
              </a:rPr>
              <a:t> nuovo modello organizzativo</a:t>
            </a:r>
            <a:b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itchFamily="34" charset="0"/>
                <a:ea typeface="+mj-ea"/>
                <a:cs typeface="+mj-cs"/>
              </a:rPr>
            </a:b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+mj-ea"/>
              <a:cs typeface="+mj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26831" y="762454"/>
            <a:ext cx="10785231" cy="3524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u="sng" dirty="0">
                <a:solidFill>
                  <a:srgbClr val="C00000"/>
                </a:solidFill>
              </a:rPr>
              <a:t>Obiettivi: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200" b="1" u="sng" dirty="0">
              <a:solidFill>
                <a:srgbClr val="C00000"/>
              </a:solidFill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it-IT" sz="2200" dirty="0">
                <a:solidFill>
                  <a:srgbClr val="002060"/>
                </a:solidFill>
              </a:rPr>
              <a:t> Aumento dell’efficacia delle sale con una gestione dinamica per soddisfare tutte le sedute operatorie programmate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it-IT" sz="2200" dirty="0">
                <a:solidFill>
                  <a:srgbClr val="002060"/>
                </a:solidFill>
              </a:rPr>
              <a:t> Tracciare i Dm utilizzati su paziente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it-IT" sz="2200" dirty="0">
                <a:solidFill>
                  <a:srgbClr val="002060"/>
                </a:solidFill>
              </a:rPr>
              <a:t> Unificazione delle scorte e ordini (riduzione del capitale immobilizzato)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it-IT" sz="2200" dirty="0">
                <a:solidFill>
                  <a:srgbClr val="002060"/>
                </a:solidFill>
              </a:rPr>
              <a:t> Ridotta rigidità del sistema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it-IT" sz="2200" dirty="0">
                <a:solidFill>
                  <a:srgbClr val="002060"/>
                </a:solidFill>
              </a:rPr>
              <a:t> Cambiamento culturale a vantaggio di una maggiore flessibilità e ridistribuzione del lavoro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it-IT" sz="2200" dirty="0"/>
          </a:p>
        </p:txBody>
      </p:sp>
      <p:sp>
        <p:nvSpPr>
          <p:cNvPr id="8" name="Freccia bidirezionale verticale 7"/>
          <p:cNvSpPr/>
          <p:nvPr/>
        </p:nvSpPr>
        <p:spPr>
          <a:xfrm>
            <a:off x="5855677" y="3949090"/>
            <a:ext cx="480646" cy="902677"/>
          </a:xfrm>
          <a:prstGeom prst="up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286122"/>
              </p:ext>
            </p:extLst>
          </p:nvPr>
        </p:nvGraphicFramePr>
        <p:xfrm>
          <a:off x="1050563" y="911436"/>
          <a:ext cx="4772025" cy="239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Immagine bitmap" r:id="rId2" imgW="3924848" imgH="3390476" progId="PBrush">
                  <p:embed/>
                </p:oleObj>
              </mc:Choice>
              <mc:Fallback>
                <p:oleObj name="Immagine bitmap" r:id="rId2" imgW="3924848" imgH="3390476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563" y="911436"/>
                        <a:ext cx="4772025" cy="2393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"/>
          <p:cNvSpPr txBox="1">
            <a:spLocks noChangeArrowheads="1"/>
          </p:cNvSpPr>
          <p:nvPr/>
        </p:nvSpPr>
        <p:spPr bwMode="auto">
          <a:xfrm>
            <a:off x="5928817" y="2603675"/>
            <a:ext cx="44069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it-IT" sz="2400" b="1" dirty="0">
                <a:solidFill>
                  <a:srgbClr val="006600"/>
                </a:solidFill>
              </a:rPr>
              <a:t>Centrale di sterilizzazione</a:t>
            </a:r>
          </a:p>
        </p:txBody>
      </p:sp>
      <p:sp>
        <p:nvSpPr>
          <p:cNvPr id="15" name="CasellaDiTesto 17"/>
          <p:cNvSpPr txBox="1">
            <a:spLocks noChangeArrowheads="1"/>
          </p:cNvSpPr>
          <p:nvPr/>
        </p:nvSpPr>
        <p:spPr bwMode="auto">
          <a:xfrm>
            <a:off x="6199074" y="1523823"/>
            <a:ext cx="3603625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it-IT" sz="2400" b="1" dirty="0">
                <a:solidFill>
                  <a:srgbClr val="006600"/>
                </a:solidFill>
              </a:rPr>
              <a:t>Farmacia satellite</a:t>
            </a:r>
          </a:p>
        </p:txBody>
      </p:sp>
      <p:sp>
        <p:nvSpPr>
          <p:cNvPr id="16" name="Rounded Rectangle 2"/>
          <p:cNvSpPr/>
          <p:nvPr/>
        </p:nvSpPr>
        <p:spPr>
          <a:xfrm>
            <a:off x="1718901" y="949536"/>
            <a:ext cx="2735262" cy="508000"/>
          </a:xfrm>
          <a:prstGeom prst="roundRect">
            <a:avLst/>
          </a:prstGeom>
          <a:solidFill>
            <a:srgbClr val="006600">
              <a:alpha val="2600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Rounded Rectangle 17"/>
          <p:cNvSpPr/>
          <p:nvPr/>
        </p:nvSpPr>
        <p:spPr>
          <a:xfrm>
            <a:off x="1718901" y="1884574"/>
            <a:ext cx="431800" cy="508000"/>
          </a:xfrm>
          <a:prstGeom prst="roundRect">
            <a:avLst/>
          </a:prstGeom>
          <a:solidFill>
            <a:srgbClr val="006600">
              <a:alpha val="2600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18" name="Straight Arrow Connector 9"/>
          <p:cNvCxnSpPr/>
          <p:nvPr/>
        </p:nvCxnSpPr>
        <p:spPr>
          <a:xfrm flipH="1" flipV="1">
            <a:off x="4543312" y="1174814"/>
            <a:ext cx="1655762" cy="584200"/>
          </a:xfrm>
          <a:prstGeom prst="straightConnector1">
            <a:avLst/>
          </a:prstGeom>
          <a:ln w="73025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22"/>
          <p:cNvCxnSpPr/>
          <p:nvPr/>
        </p:nvCxnSpPr>
        <p:spPr>
          <a:xfrm flipH="1" flipV="1">
            <a:off x="2178415" y="2161408"/>
            <a:ext cx="3722688" cy="673100"/>
          </a:xfrm>
          <a:prstGeom prst="straightConnector1">
            <a:avLst/>
          </a:prstGeom>
          <a:ln w="73025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olo 1">
            <a:extLst>
              <a:ext uri="{FF2B5EF4-FFF2-40B4-BE49-F238E27FC236}">
                <a16:creationId xmlns:a16="http://schemas.microsoft.com/office/drawing/2014/main" id="{84E5488A-DDAA-41C0-9DC1-7FB23EF27224}"/>
              </a:ext>
            </a:extLst>
          </p:cNvPr>
          <p:cNvSpPr txBox="1">
            <a:spLocks/>
          </p:cNvSpPr>
          <p:nvPr/>
        </p:nvSpPr>
        <p:spPr>
          <a:xfrm>
            <a:off x="155083" y="59100"/>
            <a:ext cx="108262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itchFamily="34" charset="0"/>
                <a:ea typeface="+mj-ea"/>
                <a:cs typeface="+mj-cs"/>
              </a:rPr>
              <a:t>Il</a:t>
            </a:r>
            <a:r>
              <a:rPr kumimoji="0" lang="it-IT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itchFamily="34" charset="0"/>
                <a:ea typeface="+mj-ea"/>
                <a:cs typeface="+mj-cs"/>
              </a:rPr>
              <a:t> nuovo modello organizzativo - Farmacia Satellite PBO OM</a:t>
            </a:r>
            <a:b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itchFamily="34" charset="0"/>
                <a:ea typeface="+mj-ea"/>
                <a:cs typeface="+mj-cs"/>
              </a:rPr>
            </a:b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+mj-ea"/>
              <a:cs typeface="+mj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3282E6E-97C9-4A05-AD12-E98C43C6781E}"/>
              </a:ext>
            </a:extLst>
          </p:cNvPr>
          <p:cNvSpPr txBox="1"/>
          <p:nvPr/>
        </p:nvSpPr>
        <p:spPr>
          <a:xfrm>
            <a:off x="1050563" y="3528366"/>
            <a:ext cx="1008126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>
                <a:solidFill>
                  <a:srgbClr val="002060"/>
                </a:solidFill>
              </a:rPr>
              <a:t>La Farmacia Satellite è </a:t>
            </a:r>
            <a:r>
              <a:rPr lang="it-IT" sz="2200" b="1" u="sng" dirty="0">
                <a:solidFill>
                  <a:srgbClr val="002060"/>
                </a:solidFill>
              </a:rPr>
              <a:t>all’interno del Blocco Operatorio </a:t>
            </a:r>
            <a:r>
              <a:rPr lang="it-IT" sz="2200" dirty="0">
                <a:solidFill>
                  <a:srgbClr val="002060"/>
                </a:solidFill>
              </a:rPr>
              <a:t>dell’Ospedale Maggiore ed è collegata alla centrale di sterilizzazione. </a:t>
            </a:r>
          </a:p>
          <a:p>
            <a:pPr algn="just"/>
            <a:endParaRPr lang="it-IT" sz="2200" dirty="0">
              <a:solidFill>
                <a:srgbClr val="002060"/>
              </a:solidFill>
            </a:endParaRPr>
          </a:p>
          <a:p>
            <a:pPr algn="just"/>
            <a:r>
              <a:rPr lang="it-IT" sz="2200" dirty="0">
                <a:solidFill>
                  <a:srgbClr val="002060"/>
                </a:solidFill>
              </a:rPr>
              <a:t>La nascita di una Farmacia Satellite all’interno delle Sale Operatorie è correlata a:</a:t>
            </a:r>
          </a:p>
          <a:p>
            <a:pPr marL="285750" indent="-285750" algn="just">
              <a:buFontTx/>
              <a:buChar char="-"/>
            </a:pPr>
            <a:r>
              <a:rPr lang="it-IT" sz="2200" b="1" i="1" dirty="0">
                <a:solidFill>
                  <a:srgbClr val="002060"/>
                </a:solidFill>
              </a:rPr>
              <a:t>riduzione complessiva dei costi</a:t>
            </a:r>
            <a:r>
              <a:rPr lang="it-IT" sz="2200" dirty="0">
                <a:solidFill>
                  <a:srgbClr val="002060"/>
                </a:solidFill>
              </a:rPr>
              <a:t> per una diminuzione delle giacenze immobilizzate, </a:t>
            </a:r>
          </a:p>
          <a:p>
            <a:pPr marL="285750" indent="-285750" algn="just">
              <a:buFontTx/>
              <a:buChar char="-"/>
            </a:pPr>
            <a:r>
              <a:rPr lang="it-IT" sz="2200" b="1" i="1" dirty="0">
                <a:solidFill>
                  <a:srgbClr val="002060"/>
                </a:solidFill>
              </a:rPr>
              <a:t>migliore efficienza delle sale </a:t>
            </a:r>
            <a:r>
              <a:rPr lang="it-IT" sz="2200" dirty="0">
                <a:solidFill>
                  <a:srgbClr val="002060"/>
                </a:solidFill>
              </a:rPr>
              <a:t>per la gestione del materiale ,</a:t>
            </a:r>
          </a:p>
          <a:p>
            <a:pPr marL="285750" indent="-285750" algn="just">
              <a:buFontTx/>
              <a:buChar char="-"/>
            </a:pPr>
            <a:r>
              <a:rPr lang="it-IT" sz="2200" b="1" i="1" dirty="0">
                <a:solidFill>
                  <a:srgbClr val="002060"/>
                </a:solidFill>
              </a:rPr>
              <a:t>sicurezza del paziente</a:t>
            </a:r>
            <a:r>
              <a:rPr lang="it-IT" sz="2200" dirty="0">
                <a:solidFill>
                  <a:srgbClr val="002060"/>
                </a:solidFill>
              </a:rPr>
              <a:t> per la tracciabilità dei farmaci e dei dispositivi medici utilizzati.</a:t>
            </a:r>
          </a:p>
          <a:p>
            <a:pPr algn="just"/>
            <a:endParaRPr lang="it-I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679938" y="1713"/>
            <a:ext cx="108321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itchFamily="34" charset="0"/>
                <a:ea typeface="+mj-ea"/>
                <a:cs typeface="+mj-cs"/>
              </a:rPr>
              <a:t>Il</a:t>
            </a:r>
            <a:r>
              <a:rPr kumimoji="0" lang="it-IT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itchFamily="34" charset="0"/>
                <a:ea typeface="+mj-ea"/>
                <a:cs typeface="+mj-cs"/>
              </a:rPr>
              <a:t> nuovo modello organizzativo</a:t>
            </a:r>
            <a:b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itchFamily="34" charset="0"/>
                <a:ea typeface="+mj-ea"/>
                <a:cs typeface="+mj-cs"/>
              </a:rPr>
            </a:b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+mj-ea"/>
              <a:cs typeface="+mj-c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26831" y="1040790"/>
            <a:ext cx="10714892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it-IT" sz="2000" b="1" dirty="0">
                <a:solidFill>
                  <a:srgbClr val="002060"/>
                </a:solidFill>
              </a:rPr>
              <a:t>Modifica degli assetti organizzativi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it-IT" sz="2000" dirty="0">
                <a:solidFill>
                  <a:srgbClr val="002060"/>
                </a:solidFill>
              </a:rPr>
              <a:t>con superamento delle sale dedicate al singolo chirurgo e organizzazione delle sale sulla base delle funzioni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it-IT" sz="2000" dirty="0">
                <a:solidFill>
                  <a:srgbClr val="002060"/>
                </a:solidFill>
              </a:rPr>
              <a:t>pianificazione della nota operatoria con assegnazione di sale e sedute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it-IT" sz="2000" dirty="0">
                <a:solidFill>
                  <a:srgbClr val="002060"/>
                </a:solidFill>
              </a:rPr>
              <a:t>separazione del percorso in elezione e in urgenza/emergenza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it-IT" sz="2000" dirty="0">
              <a:solidFill>
                <a:srgbClr val="002060"/>
              </a:solidFill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it-IT" sz="2000" b="1" dirty="0">
                <a:solidFill>
                  <a:srgbClr val="002060"/>
                </a:solidFill>
              </a:rPr>
              <a:t>Creazione di </a:t>
            </a:r>
            <a:r>
              <a:rPr lang="it-IT" sz="2000" b="1" dirty="0" err="1">
                <a:solidFill>
                  <a:srgbClr val="002060"/>
                </a:solidFill>
              </a:rPr>
              <a:t>Recovery</a:t>
            </a:r>
            <a:r>
              <a:rPr lang="it-IT" sz="2000" b="1" dirty="0">
                <a:solidFill>
                  <a:srgbClr val="002060"/>
                </a:solidFill>
              </a:rPr>
              <a:t> Room </a:t>
            </a:r>
            <a:br>
              <a:rPr lang="it-IT" sz="2000" dirty="0">
                <a:solidFill>
                  <a:srgbClr val="002060"/>
                </a:solidFill>
              </a:rPr>
            </a:br>
            <a:r>
              <a:rPr lang="it-IT" sz="2000" dirty="0">
                <a:solidFill>
                  <a:srgbClr val="002060"/>
                </a:solidFill>
              </a:rPr>
              <a:t>al fine di ridurre le cancellazioni e accelerare il turnover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it-IT" sz="2000" dirty="0">
              <a:solidFill>
                <a:srgbClr val="002060"/>
              </a:solidFill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it-IT" sz="2000" b="1" dirty="0">
                <a:solidFill>
                  <a:srgbClr val="002060"/>
                </a:solidFill>
              </a:rPr>
              <a:t>A</a:t>
            </a:r>
            <a:r>
              <a:rPr lang="x-none" sz="2000" b="1" dirty="0">
                <a:solidFill>
                  <a:srgbClr val="002060"/>
                </a:solidFill>
              </a:rPr>
              <a:t>ttività di supporto svolte in locali collegati ai blocchi operatori </a:t>
            </a:r>
            <a:br>
              <a:rPr lang="it-IT" sz="2000" dirty="0">
                <a:solidFill>
                  <a:srgbClr val="002060"/>
                </a:solidFill>
              </a:rPr>
            </a:br>
            <a:r>
              <a:rPr lang="it-IT" sz="2000" dirty="0">
                <a:solidFill>
                  <a:srgbClr val="002060"/>
                </a:solidFill>
              </a:rPr>
              <a:t>dopo l’</a:t>
            </a:r>
            <a:r>
              <a:rPr lang="x-none" sz="2000" dirty="0">
                <a:solidFill>
                  <a:srgbClr val="002060"/>
                </a:solidFill>
              </a:rPr>
              <a:t>identificazione di spazi dedicati(sterilizzazione</a:t>
            </a:r>
            <a:r>
              <a:rPr lang="it-IT" sz="2000" dirty="0">
                <a:solidFill>
                  <a:srgbClr val="002060"/>
                </a:solidFill>
              </a:rPr>
              <a:t> dei ferri chirurgici e conseguente allestimento dei container</a:t>
            </a:r>
            <a:r>
              <a:rPr lang="x-none" sz="2000" dirty="0">
                <a:solidFill>
                  <a:srgbClr val="002060"/>
                </a:solidFill>
              </a:rPr>
              <a:t>, </a:t>
            </a:r>
            <a:r>
              <a:rPr lang="it-IT" sz="2000" dirty="0">
                <a:solidFill>
                  <a:srgbClr val="002060"/>
                </a:solidFill>
              </a:rPr>
              <a:t>gestione degli </a:t>
            </a:r>
            <a:r>
              <a:rPr lang="x-none" sz="2000" dirty="0">
                <a:solidFill>
                  <a:srgbClr val="002060"/>
                </a:solidFill>
              </a:rPr>
              <a:t>ordini</a:t>
            </a:r>
            <a:r>
              <a:rPr lang="it-IT" sz="2000" dirty="0">
                <a:solidFill>
                  <a:srgbClr val="002060"/>
                </a:solidFill>
              </a:rPr>
              <a:t> dei materiali, la </a:t>
            </a:r>
            <a:r>
              <a:rPr lang="x-none" sz="2000" dirty="0">
                <a:solidFill>
                  <a:srgbClr val="002060"/>
                </a:solidFill>
              </a:rPr>
              <a:t>preparazione </a:t>
            </a:r>
            <a:r>
              <a:rPr lang="it-IT" sz="2000" dirty="0">
                <a:solidFill>
                  <a:srgbClr val="002060"/>
                </a:solidFill>
              </a:rPr>
              <a:t>dei kit contenenti</a:t>
            </a:r>
            <a:r>
              <a:rPr lang="x-none" sz="2000" dirty="0">
                <a:solidFill>
                  <a:srgbClr val="002060"/>
                </a:solidFill>
              </a:rPr>
              <a:t> i dispositivi medici necessari per effettuare l’intervento sulla base della lista operatoria)</a:t>
            </a:r>
            <a:endParaRPr lang="it-IT" sz="2000" dirty="0">
              <a:solidFill>
                <a:srgbClr val="002060"/>
              </a:solidFill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it-IT" sz="2000" dirty="0">
              <a:solidFill>
                <a:srgbClr val="002060"/>
              </a:solidFill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it-IT" sz="2000" b="1" dirty="0">
                <a:solidFill>
                  <a:srgbClr val="002060"/>
                </a:solidFill>
              </a:rPr>
              <a:t>Acquisizione di un software informatico per la gestione completa del percorso operatorio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8CDFB2-6803-D039-74FD-D0FC44DD2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782" y="233320"/>
            <a:ext cx="3122143" cy="837599"/>
          </a:xfrm>
        </p:spPr>
        <p:txBody>
          <a:bodyPr>
            <a:normAutofit/>
          </a:bodyPr>
          <a:lstStyle/>
          <a:p>
            <a:r>
              <a:rPr lang="en-GB" dirty="0"/>
              <a:t>Old School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7295" y="1578483"/>
            <a:ext cx="3381235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5124" y="222423"/>
            <a:ext cx="3772931" cy="282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2891" y="3252283"/>
            <a:ext cx="4187037" cy="314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ccia curva 10"/>
          <p:cNvSpPr/>
          <p:nvPr/>
        </p:nvSpPr>
        <p:spPr>
          <a:xfrm rot="5400000">
            <a:off x="9201665" y="1631111"/>
            <a:ext cx="1359243" cy="115329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392194" y="6079525"/>
            <a:ext cx="3822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Credits</a:t>
            </a:r>
            <a:r>
              <a:rPr lang="it-IT" dirty="0"/>
              <a:t>: </a:t>
            </a:r>
            <a:r>
              <a:rPr lang="it-IT" dirty="0" err="1"/>
              <a:t>techs.tube</a:t>
            </a:r>
            <a:endParaRPr lang="it-IT" dirty="0"/>
          </a:p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935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1770</Words>
  <Application>Microsoft Office PowerPoint</Application>
  <PresentationFormat>Widescreen</PresentationFormat>
  <Paragraphs>367</Paragraphs>
  <Slides>19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Wingdings</vt:lpstr>
      <vt:lpstr>Tema di Office</vt:lpstr>
      <vt:lpstr>Immagine bitmap</vt:lpstr>
      <vt:lpstr>Presentazione standard di PowerPoint</vt:lpstr>
      <vt:lpstr>Strumenti di appropriatezza terapeutica e modelli di reportistica dei dispositivi medici applicata ai Blocchi Operatori</vt:lpstr>
      <vt:lpstr>AUSL Bologna</vt:lpstr>
      <vt:lpstr>Riorganizzazione Aziendale sul Modello Hub &amp; Spoke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Old School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</vt:lpstr>
      <vt:lpstr>Presentazione standard di PowerPoint</vt:lpstr>
      <vt:lpstr>     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Vittoria Ferratini</dc:creator>
  <cp:lastModifiedBy>Luigi Verdari</cp:lastModifiedBy>
  <cp:revision>36</cp:revision>
  <dcterms:created xsi:type="dcterms:W3CDTF">2023-10-04T07:53:04Z</dcterms:created>
  <dcterms:modified xsi:type="dcterms:W3CDTF">2023-10-21T07:24:08Z</dcterms:modified>
</cp:coreProperties>
</file>