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304" r:id="rId3"/>
    <p:sldId id="416" r:id="rId4"/>
    <p:sldId id="384" r:id="rId5"/>
    <p:sldId id="444" r:id="rId6"/>
    <p:sldId id="432" r:id="rId7"/>
    <p:sldId id="389" r:id="rId8"/>
    <p:sldId id="390" r:id="rId9"/>
    <p:sldId id="396" r:id="rId10"/>
    <p:sldId id="391" r:id="rId11"/>
    <p:sldId id="386" r:id="rId12"/>
    <p:sldId id="438" r:id="rId13"/>
    <p:sldId id="412" r:id="rId14"/>
    <p:sldId id="385" r:id="rId15"/>
    <p:sldId id="382" r:id="rId16"/>
    <p:sldId id="439" r:id="rId17"/>
    <p:sldId id="424" r:id="rId18"/>
    <p:sldId id="426" r:id="rId19"/>
    <p:sldId id="415" r:id="rId20"/>
    <p:sldId id="443" r:id="rId21"/>
    <p:sldId id="418" r:id="rId22"/>
    <p:sldId id="440" r:id="rId23"/>
    <p:sldId id="420" r:id="rId24"/>
    <p:sldId id="419" r:id="rId25"/>
    <p:sldId id="422" r:id="rId26"/>
    <p:sldId id="423" r:id="rId27"/>
    <p:sldId id="437" r:id="rId28"/>
    <p:sldId id="387" r:id="rId29"/>
    <p:sldId id="442" r:id="rId30"/>
    <p:sldId id="427" r:id="rId31"/>
    <p:sldId id="435" r:id="rId32"/>
    <p:sldId id="388" r:id="rId33"/>
    <p:sldId id="400" r:id="rId34"/>
    <p:sldId id="445" r:id="rId35"/>
    <p:sldId id="431" r:id="rId36"/>
    <p:sldId id="414" r:id="rId37"/>
    <p:sldId id="425" r:id="rId38"/>
    <p:sldId id="399" r:id="rId39"/>
    <p:sldId id="441" r:id="rId40"/>
    <p:sldId id="433" r:id="rId41"/>
    <p:sldId id="429" r:id="rId42"/>
    <p:sldId id="41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33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E7677-64D2-4E71-AD1B-E164B399E88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DBEC9FD-06DD-41D4-BEF1-817BF6E5E739}">
      <dgm:prSet phldrT="[Testo]"/>
      <dgm:spPr/>
      <dgm:t>
        <a:bodyPr/>
        <a:lstStyle/>
        <a:p>
          <a:r>
            <a:rPr lang="it-IT" dirty="0"/>
            <a:t>Organizzazione</a:t>
          </a:r>
        </a:p>
      </dgm:t>
    </dgm:pt>
    <dgm:pt modelId="{A56566CA-B33F-4332-8F7E-6F4B8293653B}" type="parTrans" cxnId="{1EC25597-5647-4112-9CBB-7DFD7C3A0CFC}">
      <dgm:prSet/>
      <dgm:spPr/>
      <dgm:t>
        <a:bodyPr/>
        <a:lstStyle/>
        <a:p>
          <a:endParaRPr lang="it-IT"/>
        </a:p>
      </dgm:t>
    </dgm:pt>
    <dgm:pt modelId="{11B5D25D-461D-4647-B9F0-B64025DD856C}" type="sibTrans" cxnId="{1EC25597-5647-4112-9CBB-7DFD7C3A0CFC}">
      <dgm:prSet/>
      <dgm:spPr/>
      <dgm:t>
        <a:bodyPr/>
        <a:lstStyle/>
        <a:p>
          <a:endParaRPr lang="it-IT"/>
        </a:p>
      </dgm:t>
    </dgm:pt>
    <dgm:pt modelId="{99F78DFA-A358-46C5-938F-CB109A51DFF4}">
      <dgm:prSet phldrT="[Testo]"/>
      <dgm:spPr/>
      <dgm:t>
        <a:bodyPr/>
        <a:lstStyle/>
        <a:p>
          <a:r>
            <a:rPr lang="it-IT" dirty="0"/>
            <a:t>Comunicazione</a:t>
          </a:r>
        </a:p>
      </dgm:t>
    </dgm:pt>
    <dgm:pt modelId="{6A08C0F4-88E0-453A-B6DB-3FCCB7DB8B8D}" type="parTrans" cxnId="{CE12255D-620B-478C-A7E8-FBCCE960715D}">
      <dgm:prSet/>
      <dgm:spPr/>
      <dgm:t>
        <a:bodyPr/>
        <a:lstStyle/>
        <a:p>
          <a:endParaRPr lang="it-IT"/>
        </a:p>
      </dgm:t>
    </dgm:pt>
    <dgm:pt modelId="{3A55156D-7EDA-4709-A498-DAF148411BE5}" type="sibTrans" cxnId="{CE12255D-620B-478C-A7E8-FBCCE960715D}">
      <dgm:prSet/>
      <dgm:spPr/>
      <dgm:t>
        <a:bodyPr/>
        <a:lstStyle/>
        <a:p>
          <a:endParaRPr lang="it-IT"/>
        </a:p>
      </dgm:t>
    </dgm:pt>
    <dgm:pt modelId="{0E412FA1-9EF1-40A7-A033-E177EC41D214}">
      <dgm:prSet phldrT="[Testo]"/>
      <dgm:spPr/>
      <dgm:t>
        <a:bodyPr/>
        <a:lstStyle/>
        <a:p>
          <a:r>
            <a:rPr lang="en-US" noProof="0" dirty="0"/>
            <a:t>Figure </a:t>
          </a:r>
          <a:r>
            <a:rPr lang="en-US" noProof="0" dirty="0" err="1"/>
            <a:t>professionali</a:t>
          </a:r>
          <a:endParaRPr lang="en-US" noProof="0" dirty="0"/>
        </a:p>
      </dgm:t>
    </dgm:pt>
    <dgm:pt modelId="{34C68929-54B8-484E-A46E-523644C7BA5D}" type="parTrans" cxnId="{64AF9A6D-809A-46A2-BED4-1B4BAAB4AC9B}">
      <dgm:prSet/>
      <dgm:spPr/>
      <dgm:t>
        <a:bodyPr/>
        <a:lstStyle/>
        <a:p>
          <a:endParaRPr lang="it-IT"/>
        </a:p>
      </dgm:t>
    </dgm:pt>
    <dgm:pt modelId="{58CEFF4D-9D6D-4538-8262-800A5B969838}" type="sibTrans" cxnId="{64AF9A6D-809A-46A2-BED4-1B4BAAB4AC9B}">
      <dgm:prSet/>
      <dgm:spPr/>
      <dgm:t>
        <a:bodyPr/>
        <a:lstStyle/>
        <a:p>
          <a:endParaRPr lang="it-IT"/>
        </a:p>
      </dgm:t>
    </dgm:pt>
    <dgm:pt modelId="{231165B6-3BB9-4E16-87C3-7A7A8C2AD8AD}" type="pres">
      <dgm:prSet presAssocID="{D84E7677-64D2-4E71-AD1B-E164B399E88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2A57B3C-CE36-41AE-AC62-93DCFFBCA323}" type="pres">
      <dgm:prSet presAssocID="{6DBEC9FD-06DD-41D4-BEF1-817BF6E5E739}" presName="Accent1" presStyleCnt="0"/>
      <dgm:spPr/>
    </dgm:pt>
    <dgm:pt modelId="{422EFAD6-F113-4932-B928-0223535F3E7A}" type="pres">
      <dgm:prSet presAssocID="{6DBEC9FD-06DD-41D4-BEF1-817BF6E5E739}" presName="Accent" presStyleLbl="node1" presStyleIdx="0" presStyleCnt="3"/>
      <dgm:spPr/>
    </dgm:pt>
    <dgm:pt modelId="{C6A5BAB0-D55A-425E-99F8-C61BF9F5376E}" type="pres">
      <dgm:prSet presAssocID="{6DBEC9FD-06DD-41D4-BEF1-817BF6E5E73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51AE592-2C4B-42AD-9961-873E28D4BD5A}" type="pres">
      <dgm:prSet presAssocID="{99F78DFA-A358-46C5-938F-CB109A51DFF4}" presName="Accent2" presStyleCnt="0"/>
      <dgm:spPr/>
    </dgm:pt>
    <dgm:pt modelId="{01A7AD81-F96D-409A-8A1F-A4921C837598}" type="pres">
      <dgm:prSet presAssocID="{99F78DFA-A358-46C5-938F-CB109A51DFF4}" presName="Accent" presStyleLbl="node1" presStyleIdx="1" presStyleCnt="3"/>
      <dgm:spPr/>
    </dgm:pt>
    <dgm:pt modelId="{4610859D-CF58-4DD4-BF2E-88BD3923B52D}" type="pres">
      <dgm:prSet presAssocID="{99F78DFA-A358-46C5-938F-CB109A51DFF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1CB9820-9614-4919-AAD5-2145D60A73B6}" type="pres">
      <dgm:prSet presAssocID="{0E412FA1-9EF1-40A7-A033-E177EC41D214}" presName="Accent3" presStyleCnt="0"/>
      <dgm:spPr/>
    </dgm:pt>
    <dgm:pt modelId="{340141E8-28F9-4B32-AFC2-AF33FF784FE3}" type="pres">
      <dgm:prSet presAssocID="{0E412FA1-9EF1-40A7-A033-E177EC41D214}" presName="Accent" presStyleLbl="node1" presStyleIdx="2" presStyleCnt="3"/>
      <dgm:spPr/>
    </dgm:pt>
    <dgm:pt modelId="{9F769C85-DA02-446A-9FF3-348F5ADB42B5}" type="pres">
      <dgm:prSet presAssocID="{0E412FA1-9EF1-40A7-A033-E177EC41D214}" presName="Parent3" presStyleLbl="revTx" presStyleIdx="2" presStyleCnt="3" custFlipHor="1" custScaleX="121444">
        <dgm:presLayoutVars>
          <dgm:chMax val="1"/>
          <dgm:chPref val="1"/>
          <dgm:bulletEnabled val="1"/>
        </dgm:presLayoutVars>
      </dgm:prSet>
      <dgm:spPr/>
    </dgm:pt>
  </dgm:ptLst>
  <dgm:cxnLst>
    <dgm:cxn modelId="{776CA21D-2D25-4A0A-B084-C0984BE44845}" type="presOf" srcId="{99F78DFA-A358-46C5-938F-CB109A51DFF4}" destId="{4610859D-CF58-4DD4-BF2E-88BD3923B52D}" srcOrd="0" destOrd="0" presId="urn:microsoft.com/office/officeart/2009/layout/CircleArrowProcess"/>
    <dgm:cxn modelId="{E3BAA25C-4E80-4BEC-86FA-D64C71ECC6D2}" type="presOf" srcId="{6DBEC9FD-06DD-41D4-BEF1-817BF6E5E739}" destId="{C6A5BAB0-D55A-425E-99F8-C61BF9F5376E}" srcOrd="0" destOrd="0" presId="urn:microsoft.com/office/officeart/2009/layout/CircleArrowProcess"/>
    <dgm:cxn modelId="{CE12255D-620B-478C-A7E8-FBCCE960715D}" srcId="{D84E7677-64D2-4E71-AD1B-E164B399E887}" destId="{99F78DFA-A358-46C5-938F-CB109A51DFF4}" srcOrd="1" destOrd="0" parTransId="{6A08C0F4-88E0-453A-B6DB-3FCCB7DB8B8D}" sibTransId="{3A55156D-7EDA-4709-A498-DAF148411BE5}"/>
    <dgm:cxn modelId="{64AF9A6D-809A-46A2-BED4-1B4BAAB4AC9B}" srcId="{D84E7677-64D2-4E71-AD1B-E164B399E887}" destId="{0E412FA1-9EF1-40A7-A033-E177EC41D214}" srcOrd="2" destOrd="0" parTransId="{34C68929-54B8-484E-A46E-523644C7BA5D}" sibTransId="{58CEFF4D-9D6D-4538-8262-800A5B969838}"/>
    <dgm:cxn modelId="{1EC25597-5647-4112-9CBB-7DFD7C3A0CFC}" srcId="{D84E7677-64D2-4E71-AD1B-E164B399E887}" destId="{6DBEC9FD-06DD-41D4-BEF1-817BF6E5E739}" srcOrd="0" destOrd="0" parTransId="{A56566CA-B33F-4332-8F7E-6F4B8293653B}" sibTransId="{11B5D25D-461D-4647-B9F0-B64025DD856C}"/>
    <dgm:cxn modelId="{27478BCF-E796-4C38-8862-619720232885}" type="presOf" srcId="{0E412FA1-9EF1-40A7-A033-E177EC41D214}" destId="{9F769C85-DA02-446A-9FF3-348F5ADB42B5}" srcOrd="0" destOrd="0" presId="urn:microsoft.com/office/officeart/2009/layout/CircleArrowProcess"/>
    <dgm:cxn modelId="{A850F0F1-DB8C-4D26-89E5-8E8D616D4E54}" type="presOf" srcId="{D84E7677-64D2-4E71-AD1B-E164B399E887}" destId="{231165B6-3BB9-4E16-87C3-7A7A8C2AD8AD}" srcOrd="0" destOrd="0" presId="urn:microsoft.com/office/officeart/2009/layout/CircleArrowProcess"/>
    <dgm:cxn modelId="{D6675884-9C71-4648-8244-8522B966E186}" type="presParOf" srcId="{231165B6-3BB9-4E16-87C3-7A7A8C2AD8AD}" destId="{02A57B3C-CE36-41AE-AC62-93DCFFBCA323}" srcOrd="0" destOrd="0" presId="urn:microsoft.com/office/officeart/2009/layout/CircleArrowProcess"/>
    <dgm:cxn modelId="{928A0909-61CC-4FF8-8AF6-F477B1929128}" type="presParOf" srcId="{02A57B3C-CE36-41AE-AC62-93DCFFBCA323}" destId="{422EFAD6-F113-4932-B928-0223535F3E7A}" srcOrd="0" destOrd="0" presId="urn:microsoft.com/office/officeart/2009/layout/CircleArrowProcess"/>
    <dgm:cxn modelId="{E6505CC2-4D79-41E8-94EF-4EE2B25293AD}" type="presParOf" srcId="{231165B6-3BB9-4E16-87C3-7A7A8C2AD8AD}" destId="{C6A5BAB0-D55A-425E-99F8-C61BF9F5376E}" srcOrd="1" destOrd="0" presId="urn:microsoft.com/office/officeart/2009/layout/CircleArrowProcess"/>
    <dgm:cxn modelId="{F5D7EED4-FD5D-4DEB-9903-ED6DD60A0ECA}" type="presParOf" srcId="{231165B6-3BB9-4E16-87C3-7A7A8C2AD8AD}" destId="{251AE592-2C4B-42AD-9961-873E28D4BD5A}" srcOrd="2" destOrd="0" presId="urn:microsoft.com/office/officeart/2009/layout/CircleArrowProcess"/>
    <dgm:cxn modelId="{AD604EE9-5824-4B09-B294-8F1FEF50551C}" type="presParOf" srcId="{251AE592-2C4B-42AD-9961-873E28D4BD5A}" destId="{01A7AD81-F96D-409A-8A1F-A4921C837598}" srcOrd="0" destOrd="0" presId="urn:microsoft.com/office/officeart/2009/layout/CircleArrowProcess"/>
    <dgm:cxn modelId="{40F9B7A8-4930-4617-A9B5-B86D47631727}" type="presParOf" srcId="{231165B6-3BB9-4E16-87C3-7A7A8C2AD8AD}" destId="{4610859D-CF58-4DD4-BF2E-88BD3923B52D}" srcOrd="3" destOrd="0" presId="urn:microsoft.com/office/officeart/2009/layout/CircleArrowProcess"/>
    <dgm:cxn modelId="{3FB18273-C235-4BAB-9A91-6F2A1ADE12EF}" type="presParOf" srcId="{231165B6-3BB9-4E16-87C3-7A7A8C2AD8AD}" destId="{D1CB9820-9614-4919-AAD5-2145D60A73B6}" srcOrd="4" destOrd="0" presId="urn:microsoft.com/office/officeart/2009/layout/CircleArrowProcess"/>
    <dgm:cxn modelId="{EE7B4CD9-02F8-4EEB-B91B-458C96FD39D7}" type="presParOf" srcId="{D1CB9820-9614-4919-AAD5-2145D60A73B6}" destId="{340141E8-28F9-4B32-AFC2-AF33FF784FE3}" srcOrd="0" destOrd="0" presId="urn:microsoft.com/office/officeart/2009/layout/CircleArrowProcess"/>
    <dgm:cxn modelId="{859EFDC5-3DD3-4CA8-9062-D0EC0C66EF46}" type="presParOf" srcId="{231165B6-3BB9-4E16-87C3-7A7A8C2AD8AD}" destId="{9F769C85-DA02-446A-9FF3-348F5ADB42B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EFAD6-F113-4932-B928-0223535F3E7A}">
      <dsp:nvSpPr>
        <dsp:cNvPr id="0" name=""/>
        <dsp:cNvSpPr/>
      </dsp:nvSpPr>
      <dsp:spPr>
        <a:xfrm>
          <a:off x="3128200" y="0"/>
          <a:ext cx="2703431" cy="27038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5BAB0-D55A-425E-99F8-C61BF9F5376E}">
      <dsp:nvSpPr>
        <dsp:cNvPr id="0" name=""/>
        <dsp:cNvSpPr/>
      </dsp:nvSpPr>
      <dsp:spPr>
        <a:xfrm>
          <a:off x="3725747" y="976169"/>
          <a:ext cx="1502244" cy="75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Organizzazione</a:t>
          </a:r>
        </a:p>
      </dsp:txBody>
      <dsp:txXfrm>
        <a:off x="3725747" y="976169"/>
        <a:ext cx="1502244" cy="750942"/>
      </dsp:txXfrm>
    </dsp:sp>
    <dsp:sp modelId="{01A7AD81-F96D-409A-8A1F-A4921C837598}">
      <dsp:nvSpPr>
        <dsp:cNvPr id="0" name=""/>
        <dsp:cNvSpPr/>
      </dsp:nvSpPr>
      <dsp:spPr>
        <a:xfrm>
          <a:off x="2377331" y="1553558"/>
          <a:ext cx="2703431" cy="27038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859D-CF58-4DD4-BF2E-88BD3923B52D}">
      <dsp:nvSpPr>
        <dsp:cNvPr id="0" name=""/>
        <dsp:cNvSpPr/>
      </dsp:nvSpPr>
      <dsp:spPr>
        <a:xfrm>
          <a:off x="2977924" y="2538714"/>
          <a:ext cx="1502244" cy="75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Comunicazione</a:t>
          </a:r>
        </a:p>
      </dsp:txBody>
      <dsp:txXfrm>
        <a:off x="2977924" y="2538714"/>
        <a:ext cx="1502244" cy="750942"/>
      </dsp:txXfrm>
    </dsp:sp>
    <dsp:sp modelId="{340141E8-28F9-4B32-AFC2-AF33FF784FE3}">
      <dsp:nvSpPr>
        <dsp:cNvPr id="0" name=""/>
        <dsp:cNvSpPr/>
      </dsp:nvSpPr>
      <dsp:spPr>
        <a:xfrm>
          <a:off x="3320613" y="3293026"/>
          <a:ext cx="2322666" cy="23235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69C85-DA02-446A-9FF3-348F5ADB42B5}">
      <dsp:nvSpPr>
        <dsp:cNvPr id="0" name=""/>
        <dsp:cNvSpPr/>
      </dsp:nvSpPr>
      <dsp:spPr>
        <a:xfrm flipH="1">
          <a:off x="3568230" y="4103505"/>
          <a:ext cx="1824386" cy="75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Figure </a:t>
          </a:r>
          <a:r>
            <a:rPr lang="en-US" sz="1800" kern="1200" noProof="0" dirty="0" err="1"/>
            <a:t>professionali</a:t>
          </a:r>
          <a:endParaRPr lang="en-US" sz="1800" kern="1200" noProof="0" dirty="0"/>
        </a:p>
      </dsp:txBody>
      <dsp:txXfrm>
        <a:off x="3568230" y="4103505"/>
        <a:ext cx="1824386" cy="75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D5733-22C3-4FD9-9731-1AEC64A46187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88344-6BAE-472B-B8A5-23343103DAA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96612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CEREF Centro Ricerca e Formazione Padova</a:t>
            </a:r>
          </a:p>
        </p:txBody>
      </p:sp>
      <p:sp>
        <p:nvSpPr>
          <p:cNvPr id="196613" name="Segnaposto piè di pagina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/>
              <a:t>Conflitto Piera Poletti  2004</a:t>
            </a:r>
          </a:p>
        </p:txBody>
      </p:sp>
      <p:sp>
        <p:nvSpPr>
          <p:cNvPr id="196614" name="Segnaposto numero diapositiva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5F664-CA78-4032-8984-9FF555152C7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3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4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8D27-E933-4580-AB98-122B84DC4153}" type="slidenum">
              <a:rPr lang="it-IT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0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7810-144C-4A6F-9744-06BDBA0276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24483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644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92934">
                  <a:tint val="95000"/>
                </a:srgb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6CDF-E1E0-4A67-A6DB-3BD631F54D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36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119805" y="119132"/>
            <a:ext cx="8877228" cy="6509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14300">
              <a:schemeClr val="tx1">
                <a:alpha val="2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 flipV="1">
            <a:off x="119805" y="128396"/>
            <a:ext cx="887852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6" name="Rettangolo 15"/>
          <p:cNvSpPr/>
          <p:nvPr userDrawn="1"/>
        </p:nvSpPr>
        <p:spPr>
          <a:xfrm flipV="1">
            <a:off x="501651" y="6335764"/>
            <a:ext cx="8496674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415375" y="6402920"/>
            <a:ext cx="1545453" cy="21762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6"/>
          </p:nvPr>
        </p:nvSpPr>
        <p:spPr>
          <a:xfrm>
            <a:off x="6794215" y="6401300"/>
            <a:ext cx="2057400" cy="21924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1026F1-23D2-4ADF-9B7F-5FBD08B4F598}" type="datetime1">
              <a:rPr lang="it-IT" smtClean="0"/>
              <a:t>20/10/2023</a:t>
            </a:fld>
            <a:endParaRPr lang="it-IT" dirty="0"/>
          </a:p>
        </p:txBody>
      </p:sp>
      <p:sp>
        <p:nvSpPr>
          <p:cNvPr id="23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240760" y="209029"/>
            <a:ext cx="8610855" cy="565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</a:t>
            </a:r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738984" y="6409946"/>
            <a:ext cx="515884" cy="194732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C014328D-9FD7-45DB-B806-5D55B33AD3C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357808" y="1249155"/>
            <a:ext cx="8391112" cy="456523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 3" panose="05040102010807070707" pitchFamily="18" charset="2"/>
              <a:buChar char=""/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1827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042A-0C66-40B3-9432-77F0C2A4F3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52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7951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3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7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>
            <a:extLst>
              <a:ext uri="{FF2B5EF4-FFF2-40B4-BE49-F238E27FC236}">
                <a16:creationId xmlns:a16="http://schemas.microsoft.com/office/drawing/2014/main" id="{0174427A-49F9-45D4-842E-8771F646A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1" y="1075182"/>
            <a:ext cx="2203558" cy="1066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064674-05CF-478F-A5AC-5089377A0B4A}"/>
              </a:ext>
            </a:extLst>
          </p:cNvPr>
          <p:cNvSpPr txBox="1">
            <a:spLocks/>
          </p:cNvSpPr>
          <p:nvPr/>
        </p:nvSpPr>
        <p:spPr>
          <a:xfrm>
            <a:off x="2861311" y="1337498"/>
            <a:ext cx="5726430" cy="541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b="1" dirty="0"/>
              <a:t>Dott. sa Piera Poletti</a:t>
            </a:r>
            <a:endParaRPr lang="en-US" sz="3300" b="1" dirty="0"/>
          </a:p>
        </p:txBody>
      </p:sp>
      <p:sp>
        <p:nvSpPr>
          <p:cNvPr id="7" name="Rettangolo 6"/>
          <p:cNvSpPr/>
          <p:nvPr/>
        </p:nvSpPr>
        <p:spPr>
          <a:xfrm>
            <a:off x="2413608" y="1983786"/>
            <a:ext cx="635320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50" dirty="0"/>
              <a:t>Vicedirettore e docente del Master in Gestione del Rischio clinico dell’Università degli Studi di Padova. Componente del </a:t>
            </a:r>
            <a:r>
              <a:rPr lang="it-IT" sz="1650" dirty="0" err="1"/>
              <a:t>Quality</a:t>
            </a:r>
            <a:r>
              <a:rPr lang="it-IT" sz="1650" dirty="0"/>
              <a:t> Assurance </a:t>
            </a:r>
            <a:r>
              <a:rPr lang="it-IT" sz="1650" dirty="0" err="1"/>
              <a:t>Scheme</a:t>
            </a:r>
            <a:r>
              <a:rPr lang="it-IT" sz="1650" dirty="0"/>
              <a:t> Development Group - </a:t>
            </a:r>
            <a:r>
              <a:rPr lang="it-IT" sz="1650" dirty="0" err="1"/>
              <a:t>European</a:t>
            </a:r>
            <a:r>
              <a:rPr lang="it-IT" sz="1650" dirty="0"/>
              <a:t> </a:t>
            </a:r>
            <a:r>
              <a:rPr lang="it-IT" sz="1650" dirty="0" err="1"/>
              <a:t>Commission</a:t>
            </a:r>
            <a:r>
              <a:rPr lang="it-IT" sz="1650" dirty="0"/>
              <a:t> </a:t>
            </a:r>
            <a:r>
              <a:rPr lang="it-IT" sz="1650" dirty="0" err="1"/>
              <a:t>Initiative</a:t>
            </a:r>
            <a:r>
              <a:rPr lang="it-IT" sz="1650" dirty="0"/>
              <a:t> on </a:t>
            </a:r>
            <a:r>
              <a:rPr lang="it-IT" sz="1650" dirty="0" err="1"/>
              <a:t>Breast</a:t>
            </a:r>
            <a:r>
              <a:rPr lang="it-IT" sz="1650" dirty="0"/>
              <a:t> </a:t>
            </a:r>
            <a:r>
              <a:rPr lang="it-IT" sz="1650" dirty="0" err="1"/>
              <a:t>Cancer</a:t>
            </a:r>
            <a:r>
              <a:rPr lang="it-IT" sz="1650" dirty="0"/>
              <a:t> . Già Responsabile del CEREF – Centro Formazione e Ricerca – Padova. Già componente dello Strategic </a:t>
            </a:r>
            <a:r>
              <a:rPr lang="it-IT" sz="1650" dirty="0" err="1"/>
              <a:t>Advisory</a:t>
            </a:r>
            <a:r>
              <a:rPr lang="it-IT" sz="1650" dirty="0"/>
              <a:t> Group dell’ International Forum on </a:t>
            </a:r>
            <a:r>
              <a:rPr lang="it-IT" sz="1650" dirty="0" err="1"/>
              <a:t>Quality</a:t>
            </a:r>
            <a:r>
              <a:rPr lang="it-IT" sz="1650" dirty="0"/>
              <a:t> &amp; </a:t>
            </a:r>
            <a:r>
              <a:rPr lang="it-IT" sz="1650" dirty="0" err="1"/>
              <a:t>Safety</a:t>
            </a:r>
            <a:r>
              <a:rPr lang="it-IT" sz="1650" dirty="0"/>
              <a:t> in </a:t>
            </a:r>
            <a:r>
              <a:rPr lang="it-IT" sz="1650" dirty="0" err="1"/>
              <a:t>Health</a:t>
            </a:r>
            <a:r>
              <a:rPr lang="it-IT" sz="1650" dirty="0"/>
              <a:t> Care (BMJ Londra e IHI Boston) dal 1996 al 2014. Ha collaborato con il Ministero alla Salute per le attività connesse ad attività per  lo </a:t>
            </a:r>
            <a:r>
              <a:rPr lang="it-IT" sz="1650"/>
              <a:t>sviluppo della </a:t>
            </a:r>
            <a:r>
              <a:rPr lang="it-IT" sz="1650" dirty="0"/>
              <a:t>qualità sanitaria e la gestione del rischio clinico. Ha scritto la parte relativa alla “Comunicazione nel team” del Manuale ministeriale sulla comunicazione. Formatore e consulente nelle aziende sanitarie.  Ha tenuto relazioni scientifiche in decine di convegni in Italia e all’estero. Con Susanna Ciampalini ha scritto l’articolo su “Abilità non tecniche del Farmacista”</a:t>
            </a:r>
          </a:p>
          <a:p>
            <a:pPr algn="just"/>
            <a:r>
              <a:rPr lang="it-IT" sz="1650" dirty="0"/>
              <a:t>https://www.farmaciaclinica.it/archivio/1838/articoli/20098/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" y="2516267"/>
            <a:ext cx="1623273" cy="25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3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557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Competenze per la collaborazione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it-IT" sz="3600" dirty="0"/>
              <a:t>Conoscenza dei diversi ruoli</a:t>
            </a:r>
            <a:endParaRPr lang="it-IT" sz="3600" dirty="0">
              <a:solidFill>
                <a:srgbClr val="FF0000"/>
              </a:solidFill>
            </a:endParaRPr>
          </a:p>
          <a:p>
            <a:r>
              <a:rPr lang="it-IT" sz="3600" dirty="0"/>
              <a:t>Abilità di comunicazione </a:t>
            </a:r>
          </a:p>
          <a:p>
            <a:r>
              <a:rPr lang="it-IT" sz="3600" dirty="0"/>
              <a:t>Abilità di riflettere sul ruolo della fiducia reciproca</a:t>
            </a:r>
            <a:endParaRPr lang="it-IT" sz="3600" dirty="0">
              <a:solidFill>
                <a:srgbClr val="FF0000"/>
              </a:solidFill>
            </a:endParaRPr>
          </a:p>
          <a:p>
            <a:r>
              <a:rPr lang="it-IT" sz="3600" dirty="0">
                <a:solidFill>
                  <a:srgbClr val="FF0000"/>
                </a:solidFill>
              </a:rPr>
              <a:t>Volontà</a:t>
            </a:r>
            <a:r>
              <a:rPr lang="it-IT" sz="3600" dirty="0"/>
              <a:t> di  collaborare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100" dirty="0"/>
              <a:t>Teamwork in Healthcare: Promoting Effective Teamwork in Healthcare in Canada</a:t>
            </a:r>
          </a:p>
        </p:txBody>
      </p:sp>
    </p:spTree>
    <p:extLst>
      <p:ext uri="{BB962C8B-B14F-4D97-AF65-F5344CB8AC3E}">
        <p14:creationId xmlns:p14="http://schemas.microsoft.com/office/powerpoint/2010/main" val="96619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8964488" cy="1700808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>
                <a:solidFill>
                  <a:srgbClr val="C00000"/>
                </a:solidFill>
              </a:rPr>
              <a:t>5 </a:t>
            </a:r>
            <a:r>
              <a:rPr lang="en-US" sz="3600" b="1" dirty="0" err="1">
                <a:solidFill>
                  <a:srgbClr val="C00000"/>
                </a:solidFill>
              </a:rPr>
              <a:t>Principi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cardine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della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sanità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basata</a:t>
            </a:r>
            <a:r>
              <a:rPr lang="en-US" sz="3600" b="1" dirty="0">
                <a:solidFill>
                  <a:srgbClr val="C00000"/>
                </a:solidFill>
              </a:rPr>
              <a:t> sui team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1300" dirty="0"/>
              <a:t>Best Practices Innovation Collaborative of the Institute of Medicine Roundtable on Value &amp; Science-Driven Health</a:t>
            </a:r>
            <a:br>
              <a:rPr lang="en-US" dirty="0"/>
            </a:b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it-IT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condivisi</a:t>
            </a:r>
            <a:br>
              <a:rPr lang="it-IT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Ruoli chiari</a:t>
            </a:r>
            <a:br>
              <a:rPr lang="it-IT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Fiducia reciproca</a:t>
            </a:r>
            <a:br>
              <a:rPr lang="it-IT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</a:t>
            </a:r>
            <a:r>
              <a:rPr lang="it-IT" sz="4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Comunicazione efficace</a:t>
            </a:r>
            <a:br>
              <a:rPr lang="it-IT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5. Processi ed esiti misurabili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2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Poletti\Pictures\Bruxelles 12 2016\IMG_20161202_1059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comunicazione</a:t>
            </a:r>
            <a:endParaRPr lang="it-IT" altLang="it-IT" sz="4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750" name="Rectangle 14"/>
          <p:cNvSpPr>
            <a:spLocks noGrp="1" noChangeArrowheads="1"/>
          </p:cNvSpPr>
          <p:nvPr>
            <p:ph idx="4294967295"/>
          </p:nvPr>
        </p:nvSpPr>
        <p:spPr>
          <a:xfrm>
            <a:off x="179513" y="1628775"/>
            <a:ext cx="8735888" cy="4321175"/>
          </a:xfrm>
        </p:spPr>
        <p:txBody>
          <a:bodyPr>
            <a:normAutofit fontScale="92500" lnSpcReduction="20000"/>
          </a:bodyPr>
          <a:lstStyle/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it-IT" altLang="it-IT" sz="7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Meccanismo grazie al quale le relazioni umane esistono e si sviluppano</a:t>
            </a:r>
          </a:p>
          <a:p>
            <a:pPr marL="457200" lvl="1" indent="0">
              <a:lnSpc>
                <a:spcPts val="11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Horton Cooley: "The Significance of Communication." Chapter 6 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Organization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York: Charles Scribner's Sons, (1909): 61-65</a:t>
            </a:r>
            <a:endParaRPr lang="en-GB" altLang="it-IT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eaLnBrk="1" hangingPunct="1">
              <a:buFontTx/>
              <a:buNone/>
            </a:pPr>
            <a:endParaRPr lang="it-IT" altLang="it-IT" sz="3900" dirty="0"/>
          </a:p>
        </p:txBody>
      </p:sp>
      <p:pic>
        <p:nvPicPr>
          <p:cNvPr id="11266" name="Picture 2" descr="C:\Users\Poletti\Pictures\Bruxelles 12 2016\IMG_20161202_105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247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344170" y="136905"/>
            <a:ext cx="6962717" cy="765810"/>
            <a:chOff x="344170" y="136905"/>
            <a:chExt cx="8531860" cy="765810"/>
          </a:xfrm>
        </p:grpSpPr>
        <p:sp>
          <p:nvSpPr>
            <p:cNvPr id="8" name="object 8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8393684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8393684" y="752856"/>
                  </a:lnTo>
                  <a:lnTo>
                    <a:pt x="8442543" y="743001"/>
                  </a:lnTo>
                  <a:lnTo>
                    <a:pt x="8482425" y="716121"/>
                  </a:lnTo>
                  <a:lnTo>
                    <a:pt x="8509305" y="676239"/>
                  </a:lnTo>
                  <a:lnTo>
                    <a:pt x="8519160" y="627380"/>
                  </a:lnTo>
                  <a:lnTo>
                    <a:pt x="8519160" y="125475"/>
                  </a:lnTo>
                  <a:lnTo>
                    <a:pt x="8509305" y="76616"/>
                  </a:lnTo>
                  <a:lnTo>
                    <a:pt x="8482425" y="36734"/>
                  </a:lnTo>
                  <a:lnTo>
                    <a:pt x="8442543" y="9854"/>
                  </a:lnTo>
                  <a:lnTo>
                    <a:pt x="83936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8393684" y="0"/>
                  </a:lnTo>
                  <a:lnTo>
                    <a:pt x="8442543" y="9854"/>
                  </a:lnTo>
                  <a:lnTo>
                    <a:pt x="8482425" y="36734"/>
                  </a:lnTo>
                  <a:lnTo>
                    <a:pt x="8509305" y="76616"/>
                  </a:lnTo>
                  <a:lnTo>
                    <a:pt x="8519160" y="125475"/>
                  </a:lnTo>
                  <a:lnTo>
                    <a:pt x="8519160" y="627380"/>
                  </a:lnTo>
                  <a:lnTo>
                    <a:pt x="8509305" y="676239"/>
                  </a:lnTo>
                  <a:lnTo>
                    <a:pt x="8482425" y="716121"/>
                  </a:lnTo>
                  <a:lnTo>
                    <a:pt x="8442543" y="743001"/>
                  </a:lnTo>
                  <a:lnTo>
                    <a:pt x="8393684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72915" y="233537"/>
            <a:ext cx="613372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Scopo</a:t>
            </a:r>
            <a:endParaRPr lang="it-IT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52617" y="1544596"/>
            <a:ext cx="77600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400" dirty="0"/>
              <a:t>Migliorare gli esiti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4400" dirty="0"/>
              <a:t>Appropriatezza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4400" dirty="0"/>
              <a:t>Efficacia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4400" dirty="0"/>
              <a:t>Sicurezza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400" dirty="0"/>
              <a:t>Efficienza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400" dirty="0"/>
              <a:t>Ridurre i costi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400" dirty="0"/>
              <a:t>Benessere operatori</a:t>
            </a:r>
          </a:p>
        </p:txBody>
      </p:sp>
    </p:spTree>
    <p:extLst>
      <p:ext uri="{BB962C8B-B14F-4D97-AF65-F5344CB8AC3E}">
        <p14:creationId xmlns:p14="http://schemas.microsoft.com/office/powerpoint/2010/main" val="183480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22919"/>
            <a:ext cx="8964488" cy="850106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it-IT" dirty="0">
                <a:solidFill>
                  <a:srgbClr val="C00000"/>
                </a:solidFill>
              </a:rPr>
              <a:t>Comunicazione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interprofessionale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/>
              <a:t>La comunicazione interprofessionale efficace è una abilità fondamentale per migliorare il funzionamento del team e facilitare l’erogazione di cure multidisciplinari di alta qualità</a:t>
            </a:r>
          </a:p>
          <a:p>
            <a:pPr marL="0" indent="0">
              <a:buNone/>
            </a:pPr>
            <a:r>
              <a:rPr lang="en-US" sz="1200" dirty="0"/>
              <a:t>Health Sciences Education and Research Commons (2010), </a:t>
            </a:r>
            <a:r>
              <a:rPr lang="en-US" sz="1200" i="1" dirty="0" err="1"/>
              <a:t>Interprofessional</a:t>
            </a:r>
            <a:r>
              <a:rPr lang="en-US" sz="1200" i="1" dirty="0"/>
              <a:t> Learning Pathway Competency Framework</a:t>
            </a:r>
            <a:r>
              <a:rPr lang="en-US" sz="1200" dirty="0"/>
              <a:t>, Alberta, Canada: University of Alberta, pp.1-6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0756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COMUNICAZIONE ci </a:t>
            </a:r>
            <a:r>
              <a:rPr lang="en-GB" dirty="0" err="1"/>
              <a:t>informa</a:t>
            </a:r>
            <a:r>
              <a:rPr lang="en-GB" dirty="0"/>
              <a:t> </a:t>
            </a:r>
            <a:r>
              <a:rPr lang="en-GB" dirty="0" err="1"/>
              <a:t>su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it-IT" sz="3600" dirty="0"/>
              <a:t>Scelte operative</a:t>
            </a:r>
          </a:p>
          <a:p>
            <a:r>
              <a:rPr lang="it-IT" sz="3600" dirty="0"/>
              <a:t>Competenza</a:t>
            </a:r>
          </a:p>
          <a:p>
            <a:r>
              <a:rPr lang="it-IT" sz="3600" dirty="0"/>
              <a:t>Integrazione</a:t>
            </a:r>
          </a:p>
          <a:p>
            <a:r>
              <a:rPr lang="it-IT" sz="3600" dirty="0"/>
              <a:t>Valori (paziente, colleghi, la propria professione e le altre professioni)</a:t>
            </a:r>
          </a:p>
          <a:p>
            <a:r>
              <a:rPr lang="it-IT" sz="3600" dirty="0"/>
              <a:t>Cultura e organizzazione delle cure e del lavoro</a:t>
            </a:r>
          </a:p>
          <a:p>
            <a:r>
              <a:rPr lang="it-IT" sz="3600" dirty="0"/>
              <a:t>Leadership… </a:t>
            </a:r>
            <a:endParaRPr lang="en-GB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03460"/>
            <a:ext cx="18351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7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411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+mn-lt"/>
              </a:rPr>
              <a:t>Farmacista – Altri operatori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72746"/>
            <a:ext cx="7886700" cy="4904217"/>
          </a:xfrm>
        </p:spPr>
        <p:txBody>
          <a:bodyPr/>
          <a:lstStyle/>
          <a:p>
            <a:r>
              <a:rPr lang="it-IT" sz="3200" dirty="0"/>
              <a:t>Identificazione processi in cui è presente l’interazione</a:t>
            </a:r>
          </a:p>
          <a:p>
            <a:r>
              <a:rPr lang="it-IT" sz="3200" dirty="0"/>
              <a:t>Progettazione condivisa  e individuazione dei relativi ruoli e responsabilità</a:t>
            </a:r>
          </a:p>
          <a:p>
            <a:r>
              <a:rPr lang="it-IT" sz="3200" dirty="0"/>
              <a:t>Definizione modalità di interazione e strumenti</a:t>
            </a:r>
          </a:p>
          <a:p>
            <a:r>
              <a:rPr lang="it-IT" sz="3200" dirty="0"/>
              <a:t>Considerare possibili criticità e modalità di risoluzione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AUDIT dei processi e dei risultati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33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Memo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77922" y="1527047"/>
            <a:ext cx="8027750" cy="5064821"/>
          </a:xfrm>
        </p:spPr>
        <p:txBody>
          <a:bodyPr>
            <a:normAutofit/>
          </a:bodyPr>
          <a:lstStyle/>
          <a:p>
            <a:r>
              <a:rPr lang="it-IT" sz="3600" dirty="0"/>
              <a:t>Quando?</a:t>
            </a:r>
          </a:p>
          <a:p>
            <a:r>
              <a:rPr lang="it-IT" sz="3600" dirty="0"/>
              <a:t>Chi</a:t>
            </a:r>
          </a:p>
          <a:p>
            <a:r>
              <a:rPr lang="it-IT" sz="3600" dirty="0"/>
              <a:t>Dove? </a:t>
            </a:r>
          </a:p>
          <a:p>
            <a:r>
              <a:rPr lang="it-IT" sz="3600" dirty="0"/>
              <a:t>Come?</a:t>
            </a:r>
          </a:p>
          <a:p>
            <a:r>
              <a:rPr lang="it-IT" sz="3600" dirty="0"/>
              <a:t>COSA? Quali informazioni?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116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176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</a:rPr>
              <a:t>Esempio: Gestione del rischio clinico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35676"/>
            <a:ext cx="7886700" cy="4941287"/>
          </a:xfrm>
        </p:spPr>
        <p:txBody>
          <a:bodyPr>
            <a:normAutofit lnSpcReduction="10000"/>
          </a:bodyPr>
          <a:lstStyle/>
          <a:p>
            <a:r>
              <a:rPr lang="it-IT" sz="4000" dirty="0"/>
              <a:t>Progettazione dei sistemi</a:t>
            </a:r>
          </a:p>
          <a:p>
            <a:r>
              <a:rPr lang="it-IT" sz="4000" dirty="0"/>
              <a:t>Scelta e adozione protocolli</a:t>
            </a:r>
          </a:p>
          <a:p>
            <a:r>
              <a:rPr lang="it-IT" sz="4000" dirty="0"/>
              <a:t>Consulenza</a:t>
            </a:r>
          </a:p>
          <a:p>
            <a:r>
              <a:rPr lang="it-IT" sz="4000" dirty="0" err="1"/>
              <a:t>Safety</a:t>
            </a:r>
            <a:r>
              <a:rPr lang="it-IT" sz="4000" dirty="0"/>
              <a:t> round (es, armadi di reparto)</a:t>
            </a:r>
          </a:p>
          <a:p>
            <a:r>
              <a:rPr lang="it-IT" sz="4000" dirty="0"/>
              <a:t>Analisi di evento</a:t>
            </a:r>
          </a:p>
          <a:p>
            <a:r>
              <a:rPr lang="it-IT" sz="4000" dirty="0"/>
              <a:t>Individuazione modalità superamento</a:t>
            </a:r>
          </a:p>
          <a:p>
            <a:r>
              <a:rPr lang="it-IT" sz="4000" dirty="0"/>
              <a:t>Sostenere la seconda vittima</a:t>
            </a:r>
          </a:p>
          <a:p>
            <a:endParaRPr lang="it-IT" sz="4000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24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344170" y="136905"/>
            <a:ext cx="6962717" cy="765810"/>
            <a:chOff x="344170" y="136905"/>
            <a:chExt cx="8531860" cy="765810"/>
          </a:xfrm>
        </p:grpSpPr>
        <p:sp>
          <p:nvSpPr>
            <p:cNvPr id="8" name="object 8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8393684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8393684" y="752856"/>
                  </a:lnTo>
                  <a:lnTo>
                    <a:pt x="8442543" y="743001"/>
                  </a:lnTo>
                  <a:lnTo>
                    <a:pt x="8482425" y="716121"/>
                  </a:lnTo>
                  <a:lnTo>
                    <a:pt x="8509305" y="676239"/>
                  </a:lnTo>
                  <a:lnTo>
                    <a:pt x="8519160" y="627380"/>
                  </a:lnTo>
                  <a:lnTo>
                    <a:pt x="8519160" y="125475"/>
                  </a:lnTo>
                  <a:lnTo>
                    <a:pt x="8509305" y="76616"/>
                  </a:lnTo>
                  <a:lnTo>
                    <a:pt x="8482425" y="36734"/>
                  </a:lnTo>
                  <a:lnTo>
                    <a:pt x="8442543" y="9854"/>
                  </a:lnTo>
                  <a:lnTo>
                    <a:pt x="83936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8393684" y="0"/>
                  </a:lnTo>
                  <a:lnTo>
                    <a:pt x="8442543" y="9854"/>
                  </a:lnTo>
                  <a:lnTo>
                    <a:pt x="8482425" y="36734"/>
                  </a:lnTo>
                  <a:lnTo>
                    <a:pt x="8509305" y="76616"/>
                  </a:lnTo>
                  <a:lnTo>
                    <a:pt x="8519160" y="125475"/>
                  </a:lnTo>
                  <a:lnTo>
                    <a:pt x="8519160" y="627380"/>
                  </a:lnTo>
                  <a:lnTo>
                    <a:pt x="8509305" y="676239"/>
                  </a:lnTo>
                  <a:lnTo>
                    <a:pt x="8482425" y="716121"/>
                  </a:lnTo>
                  <a:lnTo>
                    <a:pt x="8442543" y="743001"/>
                  </a:lnTo>
                  <a:lnTo>
                    <a:pt x="8393684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9353" y="233537"/>
            <a:ext cx="7558972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Farmacista di dipartimento</a:t>
            </a:r>
            <a:endParaRPr lang="it-IT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914525"/>
            <a:ext cx="4962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9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68411" y="909807"/>
            <a:ext cx="8390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C00000"/>
                </a:solidFill>
              </a:rPr>
              <a:t>La comunicazione tra farmacista e personale sanitario: una risorsa di appropriatezza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48105" y="5212185"/>
            <a:ext cx="330840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Dott.ssa Piera Poletti</a:t>
            </a:r>
          </a:p>
          <a:p>
            <a:r>
              <a:rPr lang="it-IT" sz="1100" dirty="0">
                <a:solidFill>
                  <a:schemeClr val="tx2">
                    <a:lumMod val="50000"/>
                  </a:schemeClr>
                </a:solidFill>
              </a:rPr>
              <a:t>piera.poletti@unipd.it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27" y="32181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" y="5589240"/>
            <a:ext cx="8964488" cy="125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73" y="188641"/>
            <a:ext cx="61055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635" y="407715"/>
            <a:ext cx="8229600" cy="1143000"/>
          </a:xfrm>
        </p:spPr>
        <p:txBody>
          <a:bodyPr>
            <a:normAutofit/>
          </a:bodyPr>
          <a:lstStyle/>
          <a:p>
            <a:r>
              <a:rPr lang="en-GB" sz="1800" dirty="0"/>
              <a:t>Bryant M, Higgins V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Comunicazione nel Team determinata dalla intersezione di ruoli clinici ben determinati, gerarchici, con </a:t>
            </a:r>
            <a:r>
              <a:rPr lang="it-IT" sz="3600" b="1" dirty="0">
                <a:solidFill>
                  <a:srgbClr val="FF0000"/>
                </a:solidFill>
              </a:rPr>
              <a:t>ZONE DIVERGENTI 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di comunicazione, dovuti ai </a:t>
            </a:r>
            <a:r>
              <a:rPr lang="it-IT" sz="3600" b="1" dirty="0">
                <a:solidFill>
                  <a:srgbClr val="FF0000"/>
                </a:solidFill>
              </a:rPr>
              <a:t>VALORI delle varie professioni</a:t>
            </a:r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, non facilmente superabili attraverso azioni di sviluppo del team</a:t>
            </a:r>
          </a:p>
        </p:txBody>
      </p:sp>
    </p:spTree>
    <p:extLst>
      <p:ext uri="{BB962C8B-B14F-4D97-AF65-F5344CB8AC3E}">
        <p14:creationId xmlns:p14="http://schemas.microsoft.com/office/powerpoint/2010/main" val="333422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712968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dirty="0">
                <a:solidFill>
                  <a:srgbClr val="FF0000"/>
                </a:solidFill>
              </a:rPr>
              <a:t>Perché insorgono problemi di comunicazione?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6160" y="1753059"/>
            <a:ext cx="7738281" cy="417916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tx2"/>
                </a:solidFill>
              </a:rPr>
              <a:t>Diversi stili di comunicazione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tx2"/>
                </a:solidFill>
              </a:rPr>
              <a:t>Interruzioni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tx2"/>
                </a:solidFill>
              </a:rPr>
              <a:t>Insufficiente standardizzazione delle modalità e dei contenuti da trasmettere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tx2"/>
                </a:solidFill>
              </a:rPr>
              <a:t>Carenza di informazioni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tx2"/>
                </a:solidFill>
              </a:rPr>
              <a:t>Conflitti</a:t>
            </a:r>
          </a:p>
          <a:p>
            <a:pPr eaLnBrk="1" hangingPunct="1">
              <a:lnSpc>
                <a:spcPct val="90000"/>
              </a:lnSpc>
            </a:pPr>
            <a:r>
              <a:rPr lang="it-IT" sz="3600" dirty="0">
                <a:solidFill>
                  <a:schemeClr val="tx2"/>
                </a:solidFill>
              </a:rPr>
              <a:t>Confusione di ruolo</a:t>
            </a: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04625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27584" y="332656"/>
            <a:ext cx="792088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5400" b="1" dirty="0">
                <a:solidFill>
                  <a:schemeClr val="accent4">
                    <a:lumMod val="75000"/>
                  </a:schemeClr>
                </a:solidFill>
              </a:rPr>
              <a:t>Parliamo la stessa lingua?</a:t>
            </a:r>
          </a:p>
          <a:p>
            <a:pPr marL="0" indent="0">
              <a:buNone/>
            </a:pPr>
            <a:endParaRPr lang="it-IT" sz="5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7" y="1916833"/>
            <a:ext cx="64759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876800"/>
          </a:xfrm>
          <a:ln w="57150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7200" dirty="0">
                <a:solidFill>
                  <a:schemeClr val="accent2">
                    <a:lumMod val="75000"/>
                  </a:schemeClr>
                </a:solidFill>
              </a:rPr>
              <a:t>“Il linguaggio è l'abito del pensiero”</a:t>
            </a:r>
            <a:br>
              <a:rPr lang="it-IT" sz="7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i="1" dirty="0"/>
              <a:t>Samuel Johnson, poeta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6580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772" y="265471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FF0000"/>
                </a:solidFill>
              </a:rPr>
              <a:t>Problemi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sz="1200" dirty="0" err="1"/>
              <a:t>Axley</a:t>
            </a:r>
            <a:r>
              <a:rPr lang="en-US" sz="1200" dirty="0"/>
              <a:t>, S.R., Managerial and </a:t>
            </a:r>
            <a:r>
              <a:rPr lang="en-US" sz="1200" dirty="0" err="1"/>
              <a:t>organisational</a:t>
            </a:r>
            <a:r>
              <a:rPr lang="en-US" sz="1200" dirty="0"/>
              <a:t> communication in terms of the conduit metaphor” in</a:t>
            </a:r>
            <a:r>
              <a:rPr lang="it-IT" sz="1200" dirty="0" err="1"/>
              <a:t>Academy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Management </a:t>
            </a:r>
            <a:r>
              <a:rPr lang="it-IT" sz="1200" dirty="0" err="1"/>
              <a:t>Review</a:t>
            </a:r>
            <a:r>
              <a:rPr lang="it-IT" sz="1200" dirty="0"/>
              <a:t>, </a:t>
            </a:r>
            <a:r>
              <a:rPr lang="en-US" sz="1200" dirty="0"/>
              <a:t>1984, </a:t>
            </a:r>
            <a:r>
              <a:rPr lang="it-IT" sz="1200" dirty="0"/>
              <a:t>9, 428-37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Linguaggio utilizzato</a:t>
            </a:r>
          </a:p>
          <a:p>
            <a:pPr>
              <a:defRPr/>
            </a:pPr>
            <a:endParaRPr lang="it-IT" sz="4000" dirty="0"/>
          </a:p>
          <a:p>
            <a:pPr>
              <a:defRPr/>
            </a:pPr>
            <a:r>
              <a:rPr lang="it-IT" sz="4000" dirty="0"/>
              <a:t>Metafore: inserimento di pensieri e sentimenti che impongono all’ascoltatore di ripulire il testo</a:t>
            </a:r>
          </a:p>
          <a:p>
            <a:pPr>
              <a:defRPr/>
            </a:pPr>
            <a:r>
              <a:rPr lang="it-IT" sz="4000" dirty="0"/>
              <a:t>Significato nelle menti delle persone</a:t>
            </a:r>
          </a:p>
          <a:p>
            <a:pPr lvl="1">
              <a:defRPr/>
            </a:pPr>
            <a:endParaRPr lang="en-US" sz="3200" dirty="0">
              <a:ea typeface="+mn-ea"/>
              <a:cs typeface="+mn-cs"/>
            </a:endParaRPr>
          </a:p>
        </p:txBody>
      </p:sp>
      <p:sp>
        <p:nvSpPr>
          <p:cNvPr id="4" name="Fumetto 3 3"/>
          <p:cNvSpPr/>
          <p:nvPr/>
        </p:nvSpPr>
        <p:spPr>
          <a:xfrm>
            <a:off x="5868144" y="1268760"/>
            <a:ext cx="2721595" cy="1503602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bg1"/>
                </a:solidFill>
              </a:rPr>
              <a:t>Blablabla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2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457200"/>
            <a:ext cx="7210425" cy="11430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5000"/>
              </a:lnSpc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Schulz von Thun: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i="1" dirty="0">
                <a:solidFill>
                  <a:schemeClr val="tx1"/>
                </a:solidFill>
              </a:rPr>
              <a:t>i 4 aspetti di un messaggio</a:t>
            </a:r>
          </a:p>
        </p:txBody>
      </p:sp>
      <p:sp>
        <p:nvSpPr>
          <p:cNvPr id="46082" name="Oval 6"/>
          <p:cNvSpPr>
            <a:spLocks noChangeArrowheads="1"/>
          </p:cNvSpPr>
          <p:nvPr/>
        </p:nvSpPr>
        <p:spPr bwMode="auto">
          <a:xfrm>
            <a:off x="152400" y="3581400"/>
            <a:ext cx="16002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it-IT" altLang="it-IT">
              <a:solidFill>
                <a:srgbClr val="292934"/>
              </a:solidFill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381000" y="3595688"/>
            <a:ext cx="1303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>
                <a:solidFill>
                  <a:srgbClr val="292934"/>
                </a:solidFill>
                <a:latin typeface="Times New Roman" pitchFamily="18" charset="0"/>
              </a:rPr>
              <a:t>Mittente</a:t>
            </a:r>
            <a:r>
              <a:rPr lang="it-IT" altLang="it-IT" sz="2800">
                <a:solidFill>
                  <a:srgbClr val="292934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810000" y="3200400"/>
            <a:ext cx="1676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endParaRPr lang="it-IT" altLang="it-IT">
              <a:solidFill>
                <a:srgbClr val="292934"/>
              </a:solidFill>
              <a:latin typeface="Times New Roman" pitchFamily="18" charset="0"/>
            </a:endParaRP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3962400" y="3429000"/>
            <a:ext cx="1371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it-IT" altLang="it-IT">
              <a:solidFill>
                <a:srgbClr val="292934"/>
              </a:solidFill>
            </a:endParaRPr>
          </a:p>
        </p:txBody>
      </p:sp>
      <p:sp>
        <p:nvSpPr>
          <p:cNvPr id="46086" name="Oval 10"/>
          <p:cNvSpPr>
            <a:spLocks noChangeArrowheads="1"/>
          </p:cNvSpPr>
          <p:nvPr/>
        </p:nvSpPr>
        <p:spPr bwMode="auto">
          <a:xfrm>
            <a:off x="7239000" y="3581400"/>
            <a:ext cx="16764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it-IT" altLang="it-IT">
              <a:solidFill>
                <a:srgbClr val="292934"/>
              </a:solidFill>
            </a:endParaRPr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7307263" y="3657600"/>
            <a:ext cx="176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>
                <a:solidFill>
                  <a:srgbClr val="292934"/>
                </a:solidFill>
                <a:latin typeface="Times New Roman" pitchFamily="18" charset="0"/>
              </a:rPr>
              <a:t>Destinatario</a:t>
            </a:r>
            <a:r>
              <a:rPr lang="it-IT" altLang="it-IT" sz="2800">
                <a:solidFill>
                  <a:srgbClr val="292934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3733800" y="3122613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50000"/>
              </a:lnSpc>
            </a:pPr>
            <a:r>
              <a:rPr lang="it-IT" altLang="it-IT" sz="3600" b="1">
                <a:solidFill>
                  <a:srgbClr val="3333FF"/>
                </a:solidFill>
                <a:latin typeface="Times New Roman" pitchFamily="18" charset="0"/>
              </a:rPr>
              <a:t>………</a:t>
            </a:r>
          </a:p>
        </p:txBody>
      </p:sp>
      <p:sp>
        <p:nvSpPr>
          <p:cNvPr id="46089" name="Text Box 15"/>
          <p:cNvSpPr txBox="1">
            <a:spLocks noChangeArrowheads="1"/>
          </p:cNvSpPr>
          <p:nvPr/>
        </p:nvSpPr>
        <p:spPr bwMode="auto">
          <a:xfrm rot="-5400000">
            <a:off x="2667000" y="38100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it-IT" altLang="it-IT" sz="1400" b="1">
                <a:solidFill>
                  <a:srgbClr val="FF3300"/>
                </a:solidFill>
                <a:latin typeface="Times New Roman" pitchFamily="18" charset="0"/>
              </a:rPr>
              <a:t>///////////////////////</a:t>
            </a: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 rot="-5400000">
            <a:off x="4191000" y="38100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it-IT" altLang="it-IT" sz="1400" b="1">
                <a:solidFill>
                  <a:srgbClr val="000000"/>
                </a:solidFill>
                <a:latin typeface="Times New Roman" pitchFamily="18" charset="0"/>
              </a:rPr>
              <a:t>/////////////////////////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3905250" y="3733800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>
                <a:solidFill>
                  <a:srgbClr val="292934"/>
                </a:solidFill>
                <a:latin typeface="Times New Roman" pitchFamily="18" charset="0"/>
              </a:rPr>
              <a:t>Messaggio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3721100" y="25146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 b="1">
                <a:solidFill>
                  <a:srgbClr val="000000"/>
                </a:solidFill>
              </a:rPr>
              <a:t>Contenuto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5168900" y="36576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 b="1">
                <a:solidFill>
                  <a:srgbClr val="000000"/>
                </a:solidFill>
              </a:rPr>
              <a:t>Appello</a:t>
            </a: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 b="1">
                <a:solidFill>
                  <a:srgbClr val="000000"/>
                </a:solidFill>
              </a:rPr>
              <a:t>Rivelazione di sé</a:t>
            </a: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3733800" y="49530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it-IT" altLang="it-IT" b="1">
                <a:solidFill>
                  <a:srgbClr val="000000"/>
                </a:solidFill>
              </a:rPr>
              <a:t>Relazione </a:t>
            </a:r>
          </a:p>
        </p:txBody>
      </p:sp>
      <p:sp>
        <p:nvSpPr>
          <p:cNvPr id="46096" name="Line 23"/>
          <p:cNvSpPr>
            <a:spLocks noChangeShapeType="1"/>
          </p:cNvSpPr>
          <p:nvPr/>
        </p:nvSpPr>
        <p:spPr bwMode="auto">
          <a:xfrm>
            <a:off x="1828800" y="4038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292934"/>
              </a:solidFill>
            </a:endParaRPr>
          </a:p>
        </p:txBody>
      </p:sp>
      <p:sp>
        <p:nvSpPr>
          <p:cNvPr id="46097" name="Line 24"/>
          <p:cNvSpPr>
            <a:spLocks noChangeShapeType="1"/>
          </p:cNvSpPr>
          <p:nvPr/>
        </p:nvSpPr>
        <p:spPr bwMode="auto">
          <a:xfrm>
            <a:off x="6629400" y="4038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solidFill>
                <a:srgbClr val="292934"/>
              </a:solidFill>
            </a:endParaRPr>
          </a:p>
        </p:txBody>
      </p:sp>
      <p:pic>
        <p:nvPicPr>
          <p:cNvPr id="46098" name="Immagine 18" descr="schultz l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211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9" grpId="0" autoUpdateAnimBg="0"/>
      <p:bldP spid="148500" grpId="0" autoUpdateAnimBg="0"/>
      <p:bldP spid="148501" grpId="0" autoUpdateAnimBg="0"/>
      <p:bldP spid="1485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611560" y="1700808"/>
            <a:ext cx="8030220" cy="3816424"/>
          </a:xfrm>
        </p:spPr>
        <p:txBody>
          <a:bodyPr/>
          <a:lstStyle/>
          <a:p>
            <a:pPr marL="109537" indent="0">
              <a:buNone/>
            </a:pPr>
            <a:r>
              <a:rPr lang="it-IT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Sii sincero, breve e posizionato</a:t>
            </a:r>
          </a:p>
          <a:p>
            <a:pPr marL="109537" indent="0">
              <a:buNone/>
            </a:pPr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(Franklin D. Roosevelt)</a:t>
            </a:r>
            <a:endParaRPr lang="it-IT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9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17838" y="1825625"/>
            <a:ext cx="7268862" cy="4351338"/>
          </a:xfrm>
        </p:spPr>
        <p:txBody>
          <a:bodyPr/>
          <a:lstStyle/>
          <a:p>
            <a:pPr marL="0" indent="0">
              <a:buNone/>
            </a:pPr>
            <a:r>
              <a:rPr lang="it-IT" sz="4400" dirty="0"/>
              <a:t>Chi saprà mai veramente quanto più che ogni gesto possa turbar nel profondo una sola parola? </a:t>
            </a:r>
          </a:p>
          <a:p>
            <a:pPr marL="0" indent="0">
              <a:buNone/>
            </a:pPr>
            <a:r>
              <a:rPr lang="it-IT" dirty="0"/>
              <a:t>(Carlo Maria </a:t>
            </a:r>
            <a:r>
              <a:rPr lang="it-IT" dirty="0" err="1"/>
              <a:t>Franzero</a:t>
            </a:r>
            <a:r>
              <a:rPr lang="it-IT" dirty="0"/>
              <a:t>, giornalista e scrittore)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073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0485" y="1851583"/>
            <a:ext cx="8324850" cy="752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7200" b="1" dirty="0">
                <a:solidFill>
                  <a:srgbClr val="FF0000"/>
                </a:solidFill>
              </a:rPr>
              <a:t>ASCOLTA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47788" y="4724400"/>
            <a:ext cx="480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4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19138"/>
            <a:ext cx="8359080" cy="5986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>
                <a:latin typeface="Arial" pitchFamily="34" charset="0"/>
              </a:rPr>
              <a:t>strettamente legata ad un contesto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sz="2400" dirty="0">
                <a:latin typeface="Arial" pitchFamily="34" charset="0"/>
              </a:rPr>
              <a:t>(i segni utilizzati possono avere significati diversi)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>
                <a:latin typeface="Arial" pitchFamily="34" charset="0"/>
              </a:rPr>
              <a:t>influenzata da fattori culturali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Arial" pitchFamily="34" charset="0"/>
              </a:rPr>
              <a:t>utilizza canali autonomi e ben definiti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400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400" dirty="0"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618" y="0"/>
            <a:ext cx="8515672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Comunicazione non verbale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4345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22" y="2218957"/>
            <a:ext cx="7072556" cy="45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40351"/>
            <a:ext cx="86455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196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28" y="6475279"/>
            <a:ext cx="2276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9" y="6287963"/>
            <a:ext cx="2977344" cy="3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368543"/>
            <a:ext cx="7347058" cy="557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830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Piera Poletti</a:t>
            </a:r>
          </a:p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1026F1-23D2-4ADF-9B7F-5FBD08B4F598}" type="datetime1">
              <a:rPr lang="it-IT" smtClean="0"/>
              <a:t>20/10/2023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328D-9FD7-45DB-B806-5D55B33AD3C5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62" y="988541"/>
            <a:ext cx="5434067" cy="51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testo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dirty="0"/>
              <a:t>Va sviluppato e implementato un  «regolamento sui comportamenti». Le regole debbono essere appropriate e condivise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de-DE" sz="1600" dirty="0"/>
              <a:t>Michelle </a:t>
            </a:r>
            <a:r>
              <a:rPr lang="de-DE" sz="1600" dirty="0" err="1"/>
              <a:t>O’Daniel</a:t>
            </a:r>
            <a:r>
              <a:rPr lang="de-DE" sz="1600" dirty="0"/>
              <a:t>; Alan H. Rosenstein,</a:t>
            </a:r>
            <a:r>
              <a:rPr lang="it-IT" sz="1600" b="1" dirty="0"/>
              <a:t> </a:t>
            </a:r>
            <a:r>
              <a:rPr lang="it-IT" sz="1600" dirty="0"/>
              <a:t>Professional </a:t>
            </a:r>
            <a:r>
              <a:rPr lang="it-IT" sz="1600" dirty="0" err="1"/>
              <a:t>Communication</a:t>
            </a:r>
            <a:r>
              <a:rPr lang="it-IT" sz="1600" dirty="0"/>
              <a:t> and Team Collaboration</a:t>
            </a:r>
            <a:r>
              <a:rPr lang="de-DE" sz="1600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75524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5400" dirty="0">
                <a:solidFill>
                  <a:srgbClr val="C00000"/>
                </a:solidFill>
              </a:rPr>
              <a:t>EARS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 </a:t>
            </a:r>
            <a:r>
              <a:rPr lang="it-IT" altLang="zh-TW" dirty="0">
                <a:latin typeface="Comic Sans MS" pitchFamily="66" charset="0"/>
              </a:rPr>
              <a:t>– </a:t>
            </a:r>
            <a:r>
              <a:rPr lang="it-IT" altLang="zh-TW" sz="3600" dirty="0">
                <a:latin typeface="Comic Sans MS" pitchFamily="66" charset="0"/>
              </a:rPr>
              <a:t>esplorare, porre domande</a:t>
            </a:r>
          </a:p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</a:t>
            </a:r>
            <a:r>
              <a:rPr lang="it-IT" altLang="zh-TW" sz="3600" dirty="0">
                <a:latin typeface="Comic Sans MS" pitchFamily="66" charset="0"/>
              </a:rPr>
              <a:t>– ascoltare</a:t>
            </a:r>
          </a:p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it-IT" altLang="zh-TW" sz="3600" dirty="0">
                <a:latin typeface="Comic Sans MS" pitchFamily="66" charset="0"/>
              </a:rPr>
              <a:t> – riflettere</a:t>
            </a:r>
          </a:p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r>
              <a:rPr lang="it-IT" altLang="zh-TW" sz="3600" dirty="0">
                <a:latin typeface="Comic Sans MS" pitchFamily="66" charset="0"/>
              </a:rPr>
              <a:t> – silenzio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348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5400" dirty="0">
                <a:solidFill>
                  <a:srgbClr val="C00000"/>
                </a:solidFill>
              </a:rPr>
              <a:t>Strumenti (esempi)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Riunioni organizzative/formative</a:t>
            </a:r>
            <a:endParaRPr lang="it-IT" altLang="zh-TW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Huddles</a:t>
            </a:r>
            <a:endParaRPr lang="it-IT" altLang="zh-TW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  <a:endParaRPr lang="it-IT" altLang="zh-TW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it-IT" altLang="zh-TW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endParaRPr lang="it-IT" altLang="zh-TW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02160"/>
            <a:ext cx="3504427" cy="13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86" y="2071549"/>
            <a:ext cx="2991341" cy="23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72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Ciascuno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(IHI)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 descr="IMG00183-20110620-1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034617" cy="4525963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8219256" cy="412155"/>
          </a:xfrm>
        </p:spPr>
        <p:txBody>
          <a:bodyPr/>
          <a:lstStyle/>
          <a:p>
            <a:pPr algn="ctr"/>
            <a:r>
              <a:rPr lang="it-IT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parajita" pitchFamily="34" charset="0"/>
              </a:rPr>
              <a:t>Tutti insegniamo Tutti apprendiamo</a:t>
            </a:r>
          </a:p>
          <a:p>
            <a:pPr algn="ctr"/>
            <a:r>
              <a:rPr lang="it-IT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1999 </a:t>
            </a:r>
            <a:r>
              <a:rPr lang="it-IT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European</a:t>
            </a:r>
            <a:r>
              <a:rPr lang="it-IT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Forum – BMJ - IHI</a:t>
            </a:r>
            <a:endParaRPr lang="it-IT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8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344170" y="136905"/>
            <a:ext cx="6962717" cy="765810"/>
            <a:chOff x="344170" y="136905"/>
            <a:chExt cx="8531860" cy="765810"/>
          </a:xfrm>
        </p:grpSpPr>
        <p:sp>
          <p:nvSpPr>
            <p:cNvPr id="8" name="object 8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8393684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8393684" y="752856"/>
                  </a:lnTo>
                  <a:lnTo>
                    <a:pt x="8442543" y="743001"/>
                  </a:lnTo>
                  <a:lnTo>
                    <a:pt x="8482425" y="716121"/>
                  </a:lnTo>
                  <a:lnTo>
                    <a:pt x="8509305" y="676239"/>
                  </a:lnTo>
                  <a:lnTo>
                    <a:pt x="8519160" y="627380"/>
                  </a:lnTo>
                  <a:lnTo>
                    <a:pt x="8519160" y="125475"/>
                  </a:lnTo>
                  <a:lnTo>
                    <a:pt x="8509305" y="76616"/>
                  </a:lnTo>
                  <a:lnTo>
                    <a:pt x="8482425" y="36734"/>
                  </a:lnTo>
                  <a:lnTo>
                    <a:pt x="8442543" y="9854"/>
                  </a:lnTo>
                  <a:lnTo>
                    <a:pt x="83936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8393684" y="0"/>
                  </a:lnTo>
                  <a:lnTo>
                    <a:pt x="8442543" y="9854"/>
                  </a:lnTo>
                  <a:lnTo>
                    <a:pt x="8482425" y="36734"/>
                  </a:lnTo>
                  <a:lnTo>
                    <a:pt x="8509305" y="76616"/>
                  </a:lnTo>
                  <a:lnTo>
                    <a:pt x="8519160" y="125475"/>
                  </a:lnTo>
                  <a:lnTo>
                    <a:pt x="8519160" y="627380"/>
                  </a:lnTo>
                  <a:lnTo>
                    <a:pt x="8509305" y="676239"/>
                  </a:lnTo>
                  <a:lnTo>
                    <a:pt x="8482425" y="716121"/>
                  </a:lnTo>
                  <a:lnTo>
                    <a:pt x="8442543" y="743001"/>
                  </a:lnTo>
                  <a:lnTo>
                    <a:pt x="8393684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9353" y="233537"/>
            <a:ext cx="7558972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Formare alla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interprofessionalità</a:t>
            </a:r>
            <a:endParaRPr lang="it-IT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52617" y="1569309"/>
            <a:ext cx="7760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800" dirty="0"/>
              <a:t>Formazione di base condivisa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C00000"/>
                </a:solidFill>
              </a:rPr>
              <a:t>Corsi ed esperienze insieme (es rischio clinico)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800" dirty="0"/>
              <a:t>Formazione permanente</a:t>
            </a:r>
          </a:p>
        </p:txBody>
      </p:sp>
    </p:spTree>
    <p:extLst>
      <p:ext uri="{BB962C8B-B14F-4D97-AF65-F5344CB8AC3E}">
        <p14:creationId xmlns:p14="http://schemas.microsoft.com/office/powerpoint/2010/main" val="904139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Socializzazione professionale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err="1"/>
              <a:t>Socializzazione</a:t>
            </a:r>
            <a:r>
              <a:rPr lang="en-GB" sz="5400" dirty="0"/>
              <a:t> </a:t>
            </a:r>
            <a:r>
              <a:rPr lang="en-GB" sz="5400" dirty="0" err="1"/>
              <a:t>professionale</a:t>
            </a:r>
            <a:r>
              <a:rPr lang="en-GB" sz="5400" dirty="0"/>
              <a:t> </a:t>
            </a:r>
          </a:p>
          <a:p>
            <a:r>
              <a:rPr lang="en-GB" sz="5400" dirty="0" err="1"/>
              <a:t>Socializzazione</a:t>
            </a:r>
            <a:r>
              <a:rPr lang="en-GB" sz="5400" dirty="0"/>
              <a:t> </a:t>
            </a:r>
            <a:r>
              <a:rPr lang="en-GB" sz="5400" dirty="0" err="1"/>
              <a:t>professionale</a:t>
            </a:r>
            <a:r>
              <a:rPr lang="en-GB" sz="5400" dirty="0"/>
              <a:t> come </a:t>
            </a:r>
            <a:r>
              <a:rPr lang="en-GB" sz="5400" dirty="0" err="1"/>
              <a:t>membro</a:t>
            </a:r>
            <a:r>
              <a:rPr lang="en-GB" sz="5400" dirty="0"/>
              <a:t> di un team</a:t>
            </a:r>
          </a:p>
        </p:txBody>
      </p:sp>
    </p:spTree>
    <p:extLst>
      <p:ext uri="{BB962C8B-B14F-4D97-AF65-F5344CB8AC3E}">
        <p14:creationId xmlns:p14="http://schemas.microsoft.com/office/powerpoint/2010/main" val="976285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352" y="595914"/>
            <a:ext cx="8363272" cy="85010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Comunicazione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Formazione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&amp; Team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925" y="1472865"/>
            <a:ext cx="8686800" cy="5805264"/>
          </a:xfrm>
        </p:spPr>
        <p:txBody>
          <a:bodyPr>
            <a:normAutofit/>
          </a:bodyPr>
          <a:lstStyle/>
          <a:p>
            <a:r>
              <a:rPr lang="it-IT" dirty="0"/>
              <a:t>Gli studenti desirano conoscere di più gli uni degli altri e delle diverse professioni. Conoscere e comprendere  che tutte le comunicazioni debbono essere dirette ai risultati per i pazienti li rende in grado di comunicare più </a:t>
            </a:r>
            <a:r>
              <a:rPr lang="it-IT" dirty="0" err="1"/>
              <a:t>efficacemete</a:t>
            </a:r>
            <a:r>
              <a:rPr lang="it-IT" dirty="0"/>
              <a:t> </a:t>
            </a:r>
            <a:r>
              <a:rPr lang="it-IT" sz="1100" dirty="0"/>
              <a:t>Keller KB, </a:t>
            </a:r>
            <a:r>
              <a:rPr lang="it-IT" sz="1100" dirty="0" err="1"/>
              <a:t>Eggenberger</a:t>
            </a:r>
            <a:r>
              <a:rPr lang="it-IT" sz="1100" dirty="0"/>
              <a:t> TL, </a:t>
            </a:r>
            <a:r>
              <a:rPr lang="it-IT" sz="1100" dirty="0" err="1"/>
              <a:t>Belkowitz</a:t>
            </a:r>
            <a:r>
              <a:rPr lang="it-IT" sz="1100" dirty="0"/>
              <a:t> J, </a:t>
            </a:r>
            <a:r>
              <a:rPr lang="it-IT" sz="1100" dirty="0" err="1"/>
              <a:t>Sarsekeyeva</a:t>
            </a:r>
            <a:r>
              <a:rPr lang="it-IT" sz="1100" dirty="0"/>
              <a:t> </a:t>
            </a:r>
            <a:r>
              <a:rPr lang="en-US" sz="1100" dirty="0"/>
              <a:t>M, </a:t>
            </a:r>
            <a:r>
              <a:rPr lang="en-US" sz="1100" dirty="0" err="1"/>
              <a:t>Zito</a:t>
            </a:r>
            <a:r>
              <a:rPr lang="en-US" sz="1100" dirty="0"/>
              <a:t> AR. Implementing successful </a:t>
            </a:r>
            <a:r>
              <a:rPr lang="en-US" sz="1100" dirty="0" err="1"/>
              <a:t>interprofessional</a:t>
            </a:r>
            <a:r>
              <a:rPr lang="en-US" sz="1100" dirty="0"/>
              <a:t> communication opportunities in health care education: a qualitative analysis. </a:t>
            </a:r>
            <a:r>
              <a:rPr lang="en-US" sz="1100" i="1" dirty="0"/>
              <a:t>International Journal of Medical Education</a:t>
            </a:r>
            <a:r>
              <a:rPr lang="en-US" sz="1100" dirty="0"/>
              <a:t>. 2013;4:253-259. doi:10.5116/ijme.5290.bca6.</a:t>
            </a:r>
            <a:endParaRPr lang="it-IT" sz="1100" dirty="0"/>
          </a:p>
          <a:p>
            <a:endParaRPr lang="it-IT" sz="1000" dirty="0"/>
          </a:p>
          <a:p>
            <a:r>
              <a:rPr lang="en-US" sz="3200" dirty="0"/>
              <a:t>La </a:t>
            </a:r>
            <a:r>
              <a:rPr lang="en-US" sz="3200" dirty="0" err="1"/>
              <a:t>formazione</a:t>
            </a:r>
            <a:r>
              <a:rPr lang="en-US" sz="3200" dirty="0"/>
              <a:t> </a:t>
            </a:r>
            <a:r>
              <a:rPr lang="en-US" sz="3200" dirty="0" err="1"/>
              <a:t>interprofessionale</a:t>
            </a:r>
            <a:r>
              <a:rPr lang="en-US" sz="3200" dirty="0"/>
              <a:t> </a:t>
            </a:r>
            <a:r>
              <a:rPr lang="en-US" sz="3200" dirty="0" err="1"/>
              <a:t>fornisce</a:t>
            </a:r>
            <a:r>
              <a:rPr lang="en-US" sz="3200" dirty="0"/>
              <a:t> </a:t>
            </a:r>
            <a:r>
              <a:rPr lang="en-US" sz="3200" dirty="0" err="1"/>
              <a:t>metodi</a:t>
            </a:r>
            <a:r>
              <a:rPr lang="en-US" sz="3200" dirty="0"/>
              <a:t> </a:t>
            </a:r>
            <a:r>
              <a:rPr lang="en-US" sz="3200" dirty="0" err="1"/>
              <a:t>appropriati</a:t>
            </a:r>
            <a:r>
              <a:rPr lang="en-US" sz="3200" dirty="0"/>
              <a:t>  </a:t>
            </a:r>
            <a:r>
              <a:rPr lang="en-US" sz="3200" dirty="0" err="1"/>
              <a:t>utili</a:t>
            </a:r>
            <a:r>
              <a:rPr lang="en-US" sz="3200" dirty="0"/>
              <a:t> per </a:t>
            </a:r>
            <a:r>
              <a:rPr lang="en-US" sz="3200" dirty="0" err="1"/>
              <a:t>apprendere</a:t>
            </a:r>
            <a:r>
              <a:rPr lang="en-US" sz="3200" dirty="0"/>
              <a:t>  a </a:t>
            </a:r>
            <a:r>
              <a:rPr lang="en-US" sz="3200" dirty="0" err="1"/>
              <a:t>integarsi</a:t>
            </a:r>
            <a:r>
              <a:rPr lang="en-US" sz="3200" dirty="0"/>
              <a:t> con </a:t>
            </a:r>
            <a:r>
              <a:rPr lang="en-US" sz="3200" dirty="0" err="1"/>
              <a:t>gli</a:t>
            </a:r>
            <a:r>
              <a:rPr lang="en-US" sz="3200" dirty="0"/>
              <a:t> </a:t>
            </a:r>
            <a:r>
              <a:rPr lang="en-US" sz="3200" dirty="0" err="1"/>
              <a:t>altri</a:t>
            </a:r>
            <a:r>
              <a:rPr lang="en-US" sz="3200" dirty="0"/>
              <a:t>, e </a:t>
            </a:r>
            <a:r>
              <a:rPr lang="en-US" sz="3200" dirty="0" err="1"/>
              <a:t>ciò</a:t>
            </a:r>
            <a:r>
              <a:rPr lang="en-US" sz="3200" dirty="0"/>
              <a:t> </a:t>
            </a:r>
            <a:r>
              <a:rPr lang="en-US" sz="3200" dirty="0" err="1"/>
              <a:t>porterà</a:t>
            </a:r>
            <a:r>
              <a:rPr lang="en-US" sz="3200" dirty="0"/>
              <a:t> a </a:t>
            </a:r>
            <a:r>
              <a:rPr lang="en-US" sz="3200" dirty="0" err="1"/>
              <a:t>superate</a:t>
            </a:r>
            <a:r>
              <a:rPr lang="en-US" sz="3200" dirty="0"/>
              <a:t> </a:t>
            </a:r>
            <a:r>
              <a:rPr lang="en-US" sz="3200" dirty="0" err="1"/>
              <a:t>uni</a:t>
            </a:r>
            <a:r>
              <a:rPr lang="en-US" sz="3200" dirty="0"/>
              <a:t>-professional </a:t>
            </a:r>
            <a:r>
              <a:rPr lang="en-US" sz="3200" dirty="0" err="1"/>
              <a:t>exclusivity</a:t>
            </a:r>
            <a:r>
              <a:rPr lang="en-US" sz="1200" dirty="0" err="1"/>
              <a:t>McNair</a:t>
            </a:r>
            <a:r>
              <a:rPr lang="en-US" sz="1200" dirty="0"/>
              <a:t>, R. P. (2005), 'The case for educating health care students in professionalism as the core content of </a:t>
            </a:r>
            <a:r>
              <a:rPr lang="en-US" sz="1200" dirty="0" err="1"/>
              <a:t>interprofessional</a:t>
            </a:r>
            <a:r>
              <a:rPr lang="en-US" sz="1200" dirty="0"/>
              <a:t> education', </a:t>
            </a:r>
            <a:r>
              <a:rPr lang="en-US" sz="1200" i="1" dirty="0"/>
              <a:t>Medical Education</a:t>
            </a:r>
            <a:r>
              <a:rPr lang="en-US" sz="1200" dirty="0"/>
              <a:t>, 39 (5), 456-64</a:t>
            </a:r>
            <a:endParaRPr lang="it-IT" sz="1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7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547664" y="2335500"/>
            <a:ext cx="7344816" cy="4029040"/>
          </a:xfrm>
        </p:spPr>
        <p:txBody>
          <a:bodyPr/>
          <a:lstStyle/>
          <a:p>
            <a:pPr marL="0" indent="0">
              <a:buNone/>
            </a:pPr>
            <a:r>
              <a:rPr lang="it-IT" sz="4800" dirty="0">
                <a:solidFill>
                  <a:schemeClr val="accent2">
                    <a:lumMod val="50000"/>
                  </a:schemeClr>
                </a:solidFill>
              </a:rPr>
              <a:t>Il problema con la comunicazione è l’illusione che ci sia stata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(George Bernard Shaw)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28224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0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648072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chemeClr val="tx2">
                    <a:lumMod val="50000"/>
                  </a:schemeClr>
                </a:solidFill>
              </a:rPr>
              <a:t>Elementi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682199"/>
              </p:ext>
            </p:extLst>
          </p:nvPr>
        </p:nvGraphicFramePr>
        <p:xfrm>
          <a:off x="539750" y="1052736"/>
          <a:ext cx="820896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63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83568" y="2006220"/>
            <a:ext cx="7573328" cy="3796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Non aspettare circostanze straordinarie: usa quelle che accadono quotidianamente </a:t>
            </a:r>
          </a:p>
          <a:p>
            <a:pPr marL="0" indent="0">
              <a:buNone/>
            </a:pPr>
            <a:r>
              <a:rPr lang="it-IT" dirty="0"/>
              <a:t>(Jean Paul Richter)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67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68902" y="3401903"/>
            <a:ext cx="3662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C33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Grazie per la Vostra attenzione</a:t>
            </a:r>
          </a:p>
          <a:p>
            <a:pPr algn="ctr"/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71986" y="476672"/>
            <a:ext cx="3531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C33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Ogni giorno è un inizio:  un riaffermare il comune impegno e il reciproco sostegno di fronte a nuove circostanze</a:t>
            </a:r>
            <a:endParaRPr lang="en-GB" sz="2800" b="1" dirty="0">
              <a:solidFill>
                <a:srgbClr val="CC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92080" y="5628153"/>
            <a:ext cx="309634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it-IT" b="1" dirty="0">
                <a:solidFill>
                  <a:srgbClr val="0070C0"/>
                </a:solidFill>
              </a:rPr>
              <a:t>Commenti e suggerimenti:</a:t>
            </a:r>
          </a:p>
          <a:p>
            <a:pPr>
              <a:lnSpc>
                <a:spcPts val="2160"/>
              </a:lnSpc>
            </a:pPr>
            <a:r>
              <a:rPr lang="en-GB" b="1" dirty="0">
                <a:solidFill>
                  <a:srgbClr val="0070C0"/>
                </a:solidFill>
              </a:rPr>
              <a:t>piera.poletti@unipd.it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"/>
            <a:ext cx="4472817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39752" y="6569392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Quadro</a:t>
            </a:r>
            <a:r>
              <a:rPr lang="en-GB" sz="1100" dirty="0"/>
              <a:t> di Lorenza Poletti</a:t>
            </a:r>
          </a:p>
        </p:txBody>
      </p:sp>
    </p:spTree>
    <p:extLst>
      <p:ext uri="{BB962C8B-B14F-4D97-AF65-F5344CB8AC3E}">
        <p14:creationId xmlns:p14="http://schemas.microsoft.com/office/powerpoint/2010/main" val="1532946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605482" y="222577"/>
            <a:ext cx="6962717" cy="765810"/>
            <a:chOff x="344170" y="136905"/>
            <a:chExt cx="8531860" cy="765810"/>
          </a:xfrm>
        </p:grpSpPr>
        <p:sp>
          <p:nvSpPr>
            <p:cNvPr id="8" name="object 8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8393684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8393684" y="752856"/>
                  </a:lnTo>
                  <a:lnTo>
                    <a:pt x="8442543" y="743001"/>
                  </a:lnTo>
                  <a:lnTo>
                    <a:pt x="8482425" y="716121"/>
                  </a:lnTo>
                  <a:lnTo>
                    <a:pt x="8509305" y="676239"/>
                  </a:lnTo>
                  <a:lnTo>
                    <a:pt x="8519160" y="627380"/>
                  </a:lnTo>
                  <a:lnTo>
                    <a:pt x="8519160" y="125475"/>
                  </a:lnTo>
                  <a:lnTo>
                    <a:pt x="8509305" y="76616"/>
                  </a:lnTo>
                  <a:lnTo>
                    <a:pt x="8482425" y="36734"/>
                  </a:lnTo>
                  <a:lnTo>
                    <a:pt x="8442543" y="9854"/>
                  </a:lnTo>
                  <a:lnTo>
                    <a:pt x="83936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8393684" y="0"/>
                  </a:lnTo>
                  <a:lnTo>
                    <a:pt x="8442543" y="9854"/>
                  </a:lnTo>
                  <a:lnTo>
                    <a:pt x="8482425" y="36734"/>
                  </a:lnTo>
                  <a:lnTo>
                    <a:pt x="8509305" y="76616"/>
                  </a:lnTo>
                  <a:lnTo>
                    <a:pt x="8519160" y="125475"/>
                  </a:lnTo>
                  <a:lnTo>
                    <a:pt x="8519160" y="627380"/>
                  </a:lnTo>
                  <a:lnTo>
                    <a:pt x="8509305" y="676239"/>
                  </a:lnTo>
                  <a:lnTo>
                    <a:pt x="8482425" y="716121"/>
                  </a:lnTo>
                  <a:lnTo>
                    <a:pt x="8442543" y="743001"/>
                  </a:lnTo>
                  <a:lnTo>
                    <a:pt x="8393684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ettangolo 18"/>
          <p:cNvSpPr/>
          <p:nvPr/>
        </p:nvSpPr>
        <p:spPr>
          <a:xfrm>
            <a:off x="518985" y="1260391"/>
            <a:ext cx="77600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err="1"/>
              <a:t>Rahayu</a:t>
            </a:r>
            <a:r>
              <a:rPr lang="it-IT" sz="2000" dirty="0"/>
              <a:t> SA, </a:t>
            </a:r>
            <a:r>
              <a:rPr lang="it-IT" sz="2000" dirty="0" err="1"/>
              <a:t>Widianto</a:t>
            </a:r>
            <a:r>
              <a:rPr lang="it-IT" sz="2000" dirty="0"/>
              <a:t> S, </a:t>
            </a:r>
            <a:r>
              <a:rPr lang="it-IT" sz="2000" dirty="0" err="1"/>
              <a:t>Defi</a:t>
            </a:r>
            <a:r>
              <a:rPr lang="it-IT" sz="2000" dirty="0"/>
              <a:t> IR, </a:t>
            </a:r>
            <a:r>
              <a:rPr lang="it-IT" sz="2000" dirty="0" err="1"/>
              <a:t>Abdulah</a:t>
            </a:r>
            <a:r>
              <a:rPr lang="it-IT" sz="2000" dirty="0"/>
              <a:t> R. </a:t>
            </a:r>
            <a:r>
              <a:rPr lang="it-IT" sz="2000" dirty="0" err="1"/>
              <a:t>Role</a:t>
            </a:r>
            <a:r>
              <a:rPr lang="it-IT" sz="2000" dirty="0"/>
              <a:t> of </a:t>
            </a:r>
            <a:r>
              <a:rPr lang="it-IT" sz="2000" dirty="0" err="1"/>
              <a:t>Pharmacists</a:t>
            </a:r>
            <a:r>
              <a:rPr lang="it-IT" sz="2000" dirty="0"/>
              <a:t> in the </a:t>
            </a:r>
            <a:r>
              <a:rPr lang="it-IT" sz="2000" dirty="0" err="1"/>
              <a:t>Interprofessional</a:t>
            </a:r>
            <a:r>
              <a:rPr lang="it-IT" sz="2000" dirty="0"/>
              <a:t> Care Team for </a:t>
            </a:r>
            <a:r>
              <a:rPr lang="it-IT" sz="2000" dirty="0" err="1"/>
              <a:t>Patients</a:t>
            </a:r>
            <a:r>
              <a:rPr lang="it-IT" sz="2000" dirty="0"/>
              <a:t> with </a:t>
            </a:r>
            <a:r>
              <a:rPr lang="it-IT" sz="2000" dirty="0" err="1"/>
              <a:t>Chronic</a:t>
            </a:r>
            <a:r>
              <a:rPr lang="it-IT" sz="2000" dirty="0"/>
              <a:t> </a:t>
            </a:r>
            <a:r>
              <a:rPr lang="it-IT" sz="2000" dirty="0" err="1"/>
              <a:t>Diseases</a:t>
            </a:r>
            <a:r>
              <a:rPr lang="it-IT" sz="2000" dirty="0"/>
              <a:t>. J </a:t>
            </a:r>
            <a:r>
              <a:rPr lang="it-IT" sz="2000" dirty="0" err="1"/>
              <a:t>Multidiscip</a:t>
            </a:r>
            <a:r>
              <a:rPr lang="it-IT" sz="2000" dirty="0"/>
              <a:t> </a:t>
            </a:r>
            <a:r>
              <a:rPr lang="it-IT" sz="2000" dirty="0" err="1"/>
              <a:t>Healthc</a:t>
            </a:r>
            <a:r>
              <a:rPr lang="it-IT" sz="2000" dirty="0"/>
              <a:t>. 2021 </a:t>
            </a:r>
            <a:r>
              <a:rPr lang="it-IT" sz="2000" dirty="0" err="1"/>
              <a:t>Jul</a:t>
            </a:r>
            <a:r>
              <a:rPr lang="it-IT" sz="2000" dirty="0"/>
              <a:t> 5;14:1701-1710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err="1"/>
              <a:t>Waszyk-Nowaczyk</a:t>
            </a:r>
            <a:r>
              <a:rPr lang="it-IT" sz="2000" dirty="0"/>
              <a:t> M, </a:t>
            </a:r>
            <a:r>
              <a:rPr lang="it-IT" sz="2000" dirty="0" err="1"/>
              <a:t>Guzenda</a:t>
            </a:r>
            <a:r>
              <a:rPr lang="it-IT" sz="2000" dirty="0"/>
              <a:t> W, </a:t>
            </a:r>
            <a:r>
              <a:rPr lang="it-IT" sz="2000" dirty="0" err="1"/>
              <a:t>Kamasa</a:t>
            </a:r>
            <a:r>
              <a:rPr lang="it-IT" sz="2000" dirty="0"/>
              <a:t> K, </a:t>
            </a:r>
            <a:r>
              <a:rPr lang="it-IT" sz="2000" dirty="0" err="1"/>
              <a:t>Pawlak</a:t>
            </a:r>
            <a:r>
              <a:rPr lang="it-IT" sz="2000" dirty="0"/>
              <a:t> K, </a:t>
            </a:r>
            <a:r>
              <a:rPr lang="it-IT" sz="2000" dirty="0" err="1"/>
              <a:t>Bałtruszewicz</a:t>
            </a:r>
            <a:r>
              <a:rPr lang="it-IT" sz="2000" dirty="0"/>
              <a:t> N, </a:t>
            </a:r>
            <a:r>
              <a:rPr lang="it-IT" sz="2000" dirty="0" err="1"/>
              <a:t>Artyszuk</a:t>
            </a:r>
            <a:r>
              <a:rPr lang="it-IT" sz="2000" dirty="0"/>
              <a:t> K, </a:t>
            </a:r>
            <a:r>
              <a:rPr lang="it-IT" sz="2000" dirty="0" err="1"/>
              <a:t>Białoszewski</a:t>
            </a:r>
            <a:r>
              <a:rPr lang="it-IT" sz="2000" dirty="0"/>
              <a:t> A, </a:t>
            </a:r>
            <a:r>
              <a:rPr lang="it-IT" sz="2000" dirty="0" err="1"/>
              <a:t>Merks</a:t>
            </a:r>
            <a:r>
              <a:rPr lang="it-IT" sz="2000" dirty="0"/>
              <a:t> P. </a:t>
            </a:r>
            <a:r>
              <a:rPr lang="it-IT" sz="2000" dirty="0" err="1"/>
              <a:t>Cooperation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Pharmacists</a:t>
            </a:r>
            <a:r>
              <a:rPr lang="it-IT" sz="2000" dirty="0"/>
              <a:t> and </a:t>
            </a:r>
            <a:r>
              <a:rPr lang="it-IT" sz="2000" dirty="0" err="1"/>
              <a:t>Physicians</a:t>
            </a:r>
            <a:r>
              <a:rPr lang="it-IT" sz="2000" dirty="0"/>
              <a:t> - </a:t>
            </a:r>
            <a:r>
              <a:rPr lang="it-IT" sz="2000" dirty="0" err="1"/>
              <a:t>Whether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Before</a:t>
            </a:r>
            <a:r>
              <a:rPr lang="it-IT" sz="2000" dirty="0"/>
              <a:t> and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Still</a:t>
            </a:r>
            <a:r>
              <a:rPr lang="it-IT" sz="2000" dirty="0"/>
              <a:t> </a:t>
            </a:r>
            <a:r>
              <a:rPr lang="it-IT" sz="2000" dirty="0" err="1"/>
              <a:t>Ongoing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the </a:t>
            </a:r>
            <a:r>
              <a:rPr lang="it-IT" sz="2000" dirty="0" err="1"/>
              <a:t>Pandemic</a:t>
            </a:r>
            <a:r>
              <a:rPr lang="it-IT" sz="2000" dirty="0"/>
              <a:t>? J </a:t>
            </a:r>
            <a:r>
              <a:rPr lang="it-IT" sz="2000" dirty="0" err="1"/>
              <a:t>Multidiscip</a:t>
            </a:r>
            <a:r>
              <a:rPr lang="it-IT" sz="2000" dirty="0"/>
              <a:t> </a:t>
            </a:r>
            <a:r>
              <a:rPr lang="it-IT" sz="2000" dirty="0" err="1"/>
              <a:t>Healthc</a:t>
            </a:r>
            <a:r>
              <a:rPr lang="it-IT" sz="2000" dirty="0"/>
              <a:t>. 2021 </a:t>
            </a:r>
            <a:r>
              <a:rPr lang="it-IT" sz="2000" dirty="0" err="1"/>
              <a:t>Aug</a:t>
            </a:r>
            <a:r>
              <a:rPr lang="it-IT" sz="2000" dirty="0"/>
              <a:t> 7;14:2101-2110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 err="1"/>
              <a:t>Wenjing</a:t>
            </a:r>
            <a:r>
              <a:rPr lang="it-IT" sz="2000" dirty="0"/>
              <a:t> C, </a:t>
            </a:r>
            <a:r>
              <a:rPr lang="it-IT" sz="2000" dirty="0" err="1"/>
              <a:t>Xianmin</a:t>
            </a:r>
            <a:r>
              <a:rPr lang="it-IT" sz="2000" dirty="0"/>
              <a:t> H, Juan L, </a:t>
            </a:r>
            <a:r>
              <a:rPr lang="it-IT" sz="2000" dirty="0" err="1"/>
              <a:t>Jun</a:t>
            </a:r>
            <a:r>
              <a:rPr lang="it-IT" sz="2000" dirty="0"/>
              <a:t> </a:t>
            </a:r>
            <a:r>
              <a:rPr lang="it-IT" sz="2000" dirty="0" err="1"/>
              <a:t>Wang</a:t>
            </a:r>
            <a:r>
              <a:rPr lang="it-IT" sz="2000" dirty="0"/>
              <a:t>,  ,</a:t>
            </a:r>
            <a:r>
              <a:rPr lang="it-IT" sz="2000" dirty="0" err="1"/>
              <a:t>Pharmacy</a:t>
            </a:r>
            <a:r>
              <a:rPr lang="it-IT" sz="2000" dirty="0"/>
              <a:t> from the </a:t>
            </a:r>
            <a:r>
              <a:rPr lang="it-IT" sz="2000" dirty="0" err="1"/>
              <a:t>perspectives</a:t>
            </a:r>
            <a:r>
              <a:rPr lang="it-IT" sz="2000" dirty="0"/>
              <a:t> of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health</a:t>
            </a:r>
            <a:r>
              <a:rPr lang="it-IT" sz="2000" dirty="0"/>
              <a:t> </a:t>
            </a:r>
            <a:r>
              <a:rPr lang="it-IT" sz="2000" dirty="0" err="1"/>
              <a:t>professions</a:t>
            </a:r>
            <a:r>
              <a:rPr lang="it-IT" sz="2000" dirty="0"/>
              <a:t>: An </a:t>
            </a:r>
            <a:r>
              <a:rPr lang="it-IT" sz="2000" dirty="0" err="1"/>
              <a:t>intervention</a:t>
            </a:r>
            <a:r>
              <a:rPr lang="it-IT" sz="2000" dirty="0"/>
              <a:t> to </a:t>
            </a:r>
            <a:r>
              <a:rPr lang="it-IT" sz="2000" dirty="0" err="1"/>
              <a:t>foster</a:t>
            </a:r>
            <a:r>
              <a:rPr lang="it-IT" sz="2000" dirty="0"/>
              <a:t> </a:t>
            </a:r>
            <a:r>
              <a:rPr lang="it-IT" sz="2000" dirty="0" err="1"/>
              <a:t>professional</a:t>
            </a:r>
            <a:r>
              <a:rPr lang="it-IT" sz="2000" dirty="0"/>
              <a:t> </a:t>
            </a:r>
            <a:r>
              <a:rPr lang="it-IT" sz="2000" dirty="0" err="1"/>
              <a:t>identity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</a:t>
            </a:r>
            <a:r>
              <a:rPr lang="it-IT" sz="2000" dirty="0" err="1"/>
              <a:t>freshmen</a:t>
            </a:r>
            <a:r>
              <a:rPr lang="it-IT" sz="2000" dirty="0"/>
              <a:t> </a:t>
            </a:r>
            <a:r>
              <a:rPr lang="it-IT" sz="2000" dirty="0" err="1"/>
              <a:t>pharmacy</a:t>
            </a:r>
            <a:r>
              <a:rPr lang="it-IT" sz="2000" dirty="0"/>
              <a:t> </a:t>
            </a:r>
            <a:r>
              <a:rPr lang="it-IT" sz="2000" dirty="0" err="1"/>
              <a:t>students,Saudi</a:t>
            </a:r>
            <a:r>
              <a:rPr lang="it-IT" sz="2000" dirty="0"/>
              <a:t> </a:t>
            </a:r>
            <a:r>
              <a:rPr lang="it-IT" sz="2000" dirty="0" err="1"/>
              <a:t>Pharmaceutical</a:t>
            </a:r>
            <a:r>
              <a:rPr lang="it-IT" sz="2000" dirty="0"/>
              <a:t> Journal,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Volume 31, </a:t>
            </a:r>
            <a:r>
              <a:rPr lang="it-IT" sz="2000" dirty="0" err="1"/>
              <a:t>Issue</a:t>
            </a:r>
            <a:r>
              <a:rPr lang="it-IT" sz="2000" dirty="0"/>
              <a:t> 6,2023,Pages 854-860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Manuale  comunicazione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35360" y="242997"/>
            <a:ext cx="53565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Bibliografia essenziale</a:t>
            </a:r>
            <a:endParaRPr lang="it-IT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090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200478" cy="610669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dirty="0">
                <a:effectLst/>
              </a:rPr>
              <a:t>Impegno e dedizione </a:t>
            </a:r>
            <a:br>
              <a:rPr lang="it-IT" sz="3600" dirty="0">
                <a:effectLst/>
              </a:rPr>
            </a:br>
            <a:r>
              <a:rPr lang="it-IT" sz="3600" dirty="0">
                <a:effectLst/>
              </a:rPr>
              <a:t>fondamenti della sicurezza  </a:t>
            </a:r>
            <a:br>
              <a:rPr lang="it-IT" sz="3600" dirty="0">
                <a:solidFill>
                  <a:schemeClr val="tx1"/>
                </a:solidFill>
                <a:effectLst/>
              </a:rPr>
            </a:br>
            <a:br>
              <a:rPr lang="it-IT" sz="3600" dirty="0">
                <a:solidFill>
                  <a:schemeClr val="tx1"/>
                </a:solidFill>
                <a:effectLst/>
              </a:rPr>
            </a:br>
            <a:r>
              <a:rPr lang="it-IT" sz="3600" dirty="0">
                <a:solidFill>
                  <a:schemeClr val="tx1"/>
                </a:solidFill>
                <a:effectLst/>
              </a:rPr>
              <a:t>Ciascuno deve percepire in ogni momento che ogni azione è necessaria per i risultati, il bene dei pazienti e sapere che tale azione e tutto il proprio operato vengono riconosciuti e valorizzati dagli altri soggetti considerati  «significativi» </a:t>
            </a:r>
            <a:r>
              <a:rPr lang="it-IT" sz="1800" dirty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5" y="548680"/>
            <a:ext cx="1117600" cy="14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9980"/>
            <a:ext cx="8424936" cy="5366821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>
                <a:solidFill>
                  <a:schemeClr val="accent3">
                    <a:lumMod val="50000"/>
                  </a:schemeClr>
                </a:solidFill>
              </a:rPr>
              <a:t>HO BISOGNO DI TE</a:t>
            </a:r>
          </a:p>
        </p:txBody>
      </p:sp>
    </p:spTree>
    <p:extLst>
      <p:ext uri="{BB962C8B-B14F-4D97-AF65-F5344CB8AC3E}">
        <p14:creationId xmlns:p14="http://schemas.microsoft.com/office/powerpoint/2010/main" val="99890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Collaborazione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336704"/>
          </a:xfrm>
        </p:spPr>
        <p:txBody>
          <a:bodyPr>
            <a:normAutofit/>
          </a:bodyPr>
          <a:lstStyle/>
          <a:p>
            <a:r>
              <a:rPr lang="en-US" dirty="0"/>
              <a:t>TEAM: </a:t>
            </a:r>
            <a:r>
              <a:rPr lang="it-IT" dirty="0"/>
              <a:t>Insieme di persone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interdependenti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nei loro compiti</a:t>
            </a:r>
            <a:r>
              <a:rPr lang="it-IT" dirty="0"/>
              <a:t>, che condividono la responsabilità sugli esiti, che vedono se stessi come membri del team</a:t>
            </a:r>
          </a:p>
          <a:p>
            <a:endParaRPr lang="en-US" dirty="0"/>
          </a:p>
          <a:p>
            <a:r>
              <a:rPr lang="en-US" sz="3300" b="1" dirty="0">
                <a:solidFill>
                  <a:srgbClr val="FF0000"/>
                </a:solidFill>
              </a:rPr>
              <a:t>COLLABORAZIONE </a:t>
            </a:r>
            <a:r>
              <a:rPr lang="en-US" sz="3300" b="1" dirty="0" err="1">
                <a:solidFill>
                  <a:srgbClr val="FF0000"/>
                </a:solidFill>
              </a:rPr>
              <a:t>aumenta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0000"/>
                </a:solidFill>
              </a:rPr>
              <a:t>il</a:t>
            </a:r>
            <a:r>
              <a:rPr lang="en-US" sz="3300" b="1" dirty="0">
                <a:solidFill>
                  <a:srgbClr val="FF0000"/>
                </a:solidFill>
              </a:rPr>
              <a:t> teamwork</a:t>
            </a:r>
          </a:p>
          <a:p>
            <a:endParaRPr lang="en-US" dirty="0"/>
          </a:p>
          <a:p>
            <a:r>
              <a:rPr lang="en-US" dirty="0"/>
              <a:t>COLLABORAZIONE  PROCESSO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richiede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B050"/>
                </a:solidFill>
              </a:rPr>
              <a:t>relazioni</a:t>
            </a:r>
            <a:r>
              <a:rPr lang="en-US" b="1" dirty="0">
                <a:solidFill>
                  <a:srgbClr val="00B050"/>
                </a:solidFill>
              </a:rPr>
              <a:t> e </a:t>
            </a:r>
            <a:r>
              <a:rPr lang="en-US" b="1" dirty="0" err="1">
                <a:solidFill>
                  <a:srgbClr val="00B050"/>
                </a:solidFill>
              </a:rPr>
              <a:t>interazioni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tra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operatori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sz="2100" b="1" dirty="0">
              <a:solidFill>
                <a:srgbClr val="00B050"/>
              </a:solidFill>
            </a:endParaRPr>
          </a:p>
          <a:p>
            <a:endParaRPr lang="en-US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100" dirty="0"/>
              <a:t>Teamwork in Healthcare: Promoting Effective Teamwork in Healthcare in Canada</a:t>
            </a:r>
          </a:p>
        </p:txBody>
      </p:sp>
    </p:spTree>
    <p:extLst>
      <p:ext uri="{BB962C8B-B14F-4D97-AF65-F5344CB8AC3E}">
        <p14:creationId xmlns:p14="http://schemas.microsoft.com/office/powerpoint/2010/main" val="25797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Elementi che contribuiscono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Co-operazione e assertività nella risoluzione di conflitti importanti per la collaborazione</a:t>
            </a:r>
          </a:p>
          <a:p>
            <a:r>
              <a:rPr lang="it-IT" dirty="0"/>
              <a:t>Comunicazione</a:t>
            </a:r>
          </a:p>
          <a:p>
            <a:r>
              <a:rPr lang="it-IT" dirty="0"/>
              <a:t>Fiducia</a:t>
            </a:r>
          </a:p>
          <a:p>
            <a:r>
              <a:rPr lang="it-IT" dirty="0"/>
              <a:t>Confidenza in se stessi</a:t>
            </a:r>
          </a:p>
          <a:p>
            <a:r>
              <a:rPr lang="it-IT" dirty="0"/>
              <a:t>Confidenza negli altri </a:t>
            </a:r>
          </a:p>
          <a:p>
            <a:r>
              <a:rPr lang="it-IT" dirty="0"/>
              <a:t>Autonomia</a:t>
            </a:r>
          </a:p>
          <a:p>
            <a:r>
              <a:rPr lang="it-IT" dirty="0"/>
              <a:t>Rispetto reciproco</a:t>
            </a:r>
          </a:p>
          <a:p>
            <a:r>
              <a:rPr lang="it-IT" dirty="0"/>
              <a:t>Consapevolezza della decisionalità condivisa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 err="1"/>
              <a:t>Teamwork</a:t>
            </a:r>
            <a:r>
              <a:rPr lang="it-IT" sz="2100" dirty="0"/>
              <a:t> in Healthcare: </a:t>
            </a:r>
            <a:r>
              <a:rPr lang="it-IT" sz="2100" dirty="0" err="1"/>
              <a:t>Promoting</a:t>
            </a:r>
            <a:r>
              <a:rPr lang="it-IT" sz="2100" dirty="0"/>
              <a:t> </a:t>
            </a:r>
            <a:r>
              <a:rPr lang="it-IT" sz="2100" dirty="0" err="1"/>
              <a:t>Effective</a:t>
            </a:r>
            <a:r>
              <a:rPr lang="it-IT" sz="2100" dirty="0"/>
              <a:t> </a:t>
            </a:r>
            <a:r>
              <a:rPr lang="it-IT" sz="2100" dirty="0" err="1"/>
              <a:t>Teamwork</a:t>
            </a:r>
            <a:r>
              <a:rPr lang="it-IT" sz="2100" dirty="0"/>
              <a:t> in Healthcare in Canada</a:t>
            </a:r>
          </a:p>
        </p:txBody>
      </p:sp>
    </p:spTree>
    <p:extLst>
      <p:ext uri="{BB962C8B-B14F-4D97-AF65-F5344CB8AC3E}">
        <p14:creationId xmlns:p14="http://schemas.microsoft.com/office/powerpoint/2010/main" val="412774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8550" y="-3069"/>
            <a:ext cx="8229600" cy="983797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Diversità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r>
              <a:rPr lang="it-IT" sz="4000" dirty="0"/>
              <a:t>Aspetti visibili</a:t>
            </a:r>
          </a:p>
          <a:p>
            <a:r>
              <a:rPr lang="it-IT" sz="4000" dirty="0"/>
              <a:t>Meno osservabili: Esperienza, competenza e background formativo</a:t>
            </a:r>
          </a:p>
          <a:p>
            <a:pPr marL="0" indent="0">
              <a:buNone/>
            </a:pPr>
            <a:r>
              <a:rPr lang="it-IT" sz="4000" dirty="0"/>
              <a:t> </a:t>
            </a:r>
            <a:r>
              <a:rPr lang="it-IT" sz="1100" dirty="0"/>
              <a:t>(</a:t>
            </a:r>
            <a:r>
              <a:rPr lang="en-US" sz="1100" dirty="0"/>
              <a:t>National Research Manager Centre for Excellence in Leadership ,Lancaster </a:t>
            </a:r>
            <a:r>
              <a:rPr lang="en-US" sz="1100" dirty="0" err="1"/>
              <a:t>University,Leadership</a:t>
            </a:r>
            <a:r>
              <a:rPr lang="en-US" sz="1100" dirty="0"/>
              <a:t>, Diversity, Decision making</a:t>
            </a:r>
            <a:r>
              <a:rPr lang="it-IT" sz="1100" dirty="0"/>
              <a:t>, 2007)</a:t>
            </a:r>
            <a:endParaRPr lang="it-IT" sz="40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41" y="4725144"/>
            <a:ext cx="18351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20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1873</TotalTime>
  <Words>1389</Words>
  <Application>Microsoft Office PowerPoint</Application>
  <PresentationFormat>Presentazione su schermo (4:3)</PresentationFormat>
  <Paragraphs>178</Paragraphs>
  <Slides>42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2" baseType="lpstr">
      <vt:lpstr>Andalus</vt:lpstr>
      <vt:lpstr>Arial</vt:lpstr>
      <vt:lpstr>Calibri</vt:lpstr>
      <vt:lpstr>Calibri Light</vt:lpstr>
      <vt:lpstr>Comic Sans MS</vt:lpstr>
      <vt:lpstr>Georgia</vt:lpstr>
      <vt:lpstr>Times New Roman</vt:lpstr>
      <vt:lpstr>Wingdings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Elementi</vt:lpstr>
      <vt:lpstr>Impegno e dedizione  fondamenti della sicurezza    Ciascuno deve percepire in ogni momento che ogni azione è necessaria per i risultati, il bene dei pazienti e sapere che tale azione e tutto il proprio operato vengono riconosciuti e valorizzati dagli altri soggetti considerati  «significativi»  </vt:lpstr>
      <vt:lpstr>HO BISOGNO DI TE</vt:lpstr>
      <vt:lpstr>Collaborazione </vt:lpstr>
      <vt:lpstr>Elementi che contribuiscono </vt:lpstr>
      <vt:lpstr>Diversità </vt:lpstr>
      <vt:lpstr>Competenze per la collaborazione</vt:lpstr>
      <vt:lpstr> 5 Principi cardine della sanità basata sui team Best Practices Innovation Collaborative of the Institute of Medicine Roundtable on Value &amp; Science-Driven Health </vt:lpstr>
      <vt:lpstr>La comunicazione</vt:lpstr>
      <vt:lpstr>Scopo</vt:lpstr>
      <vt:lpstr> Comunicazione interprofessionale</vt:lpstr>
      <vt:lpstr>La COMUNICAZIONE ci informa su</vt:lpstr>
      <vt:lpstr>Farmacista – Altri operatori</vt:lpstr>
      <vt:lpstr>Memo</vt:lpstr>
      <vt:lpstr>Esempio: Gestione del rischio clinico</vt:lpstr>
      <vt:lpstr>Farmacista di dipartimento</vt:lpstr>
      <vt:lpstr>Bryant M, Higgins V</vt:lpstr>
      <vt:lpstr>Perché insorgono problemi di comunicazione?</vt:lpstr>
      <vt:lpstr>Presentazione standard di PowerPoint</vt:lpstr>
      <vt:lpstr>Presentazione standard di PowerPoint</vt:lpstr>
      <vt:lpstr>Problemi  Axley, S.R., Managerial and organisational communication in terms of the conduit metaphor” inAcademy of Management Review, 1984, 9, 428-37</vt:lpstr>
      <vt:lpstr>Schulz von Thun:  i 4 aspetti di un messaggio</vt:lpstr>
      <vt:lpstr>Presentazione standard di PowerPoint</vt:lpstr>
      <vt:lpstr>Presentazione standard di PowerPoint</vt:lpstr>
      <vt:lpstr>ASCOLTA</vt:lpstr>
      <vt:lpstr>Presentazione standard di PowerPoint</vt:lpstr>
      <vt:lpstr>Presentazione standard di PowerPoint</vt:lpstr>
      <vt:lpstr>Presentazione standard di PowerPoint</vt:lpstr>
      <vt:lpstr>Come?</vt:lpstr>
      <vt:lpstr>EARS</vt:lpstr>
      <vt:lpstr>Strumenti (esempi)</vt:lpstr>
      <vt:lpstr>Ciascuno di Voi – Tutti Noi  (IHI)</vt:lpstr>
      <vt:lpstr>Formare alla interprofessionalità</vt:lpstr>
      <vt:lpstr>Socializzazione professionale</vt:lpstr>
      <vt:lpstr>Comunicazione, Formazione &amp; Team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Ferratini</dc:creator>
  <cp:lastModifiedBy>Luigi Verdari</cp:lastModifiedBy>
  <cp:revision>125</cp:revision>
  <dcterms:created xsi:type="dcterms:W3CDTF">2023-10-04T07:17:30Z</dcterms:created>
  <dcterms:modified xsi:type="dcterms:W3CDTF">2023-10-20T06:53:52Z</dcterms:modified>
</cp:coreProperties>
</file>