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81" r:id="rId4"/>
    <p:sldId id="279" r:id="rId5"/>
    <p:sldId id="288" r:id="rId6"/>
    <p:sldId id="283" r:id="rId7"/>
    <p:sldId id="282" r:id="rId8"/>
    <p:sldId id="258" r:id="rId9"/>
    <p:sldId id="286" r:id="rId10"/>
    <p:sldId id="259" r:id="rId11"/>
    <p:sldId id="260" r:id="rId12"/>
    <p:sldId id="261" r:id="rId13"/>
    <p:sldId id="263" r:id="rId14"/>
    <p:sldId id="277" r:id="rId15"/>
    <p:sldId id="265" r:id="rId16"/>
    <p:sldId id="284" r:id="rId17"/>
    <p:sldId id="266" r:id="rId18"/>
    <p:sldId id="270" r:id="rId19"/>
    <p:sldId id="278" r:id="rId20"/>
    <p:sldId id="275" r:id="rId21"/>
    <p:sldId id="276" r:id="rId22"/>
    <p:sldId id="280" r:id="rId23"/>
    <p:sldId id="267" r:id="rId24"/>
    <p:sldId id="268" r:id="rId25"/>
    <p:sldId id="269" r:id="rId26"/>
    <p:sldId id="272" r:id="rId27"/>
    <p:sldId id="289" r:id="rId28"/>
    <p:sldId id="290" r:id="rId29"/>
    <p:sldId id="271" r:id="rId30"/>
    <p:sldId id="291" r:id="rId31"/>
    <p:sldId id="287" r:id="rId32"/>
    <p:sldId id="273" r:id="rId33"/>
    <p:sldId id="257" r:id="rId34"/>
    <p:sldId id="27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4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C150AB-D45C-4D23-8614-3D095BA0072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F8B1E40-881B-48F9-B3CD-BE7B5A803735}">
      <dgm:prSet phldrT="[Testo]"/>
      <dgm:spPr/>
      <dgm:t>
        <a:bodyPr/>
        <a:lstStyle/>
        <a:p>
          <a:r>
            <a:rPr lang="it-IT" dirty="0"/>
            <a:t>COMUNICAZIONE</a:t>
          </a:r>
        </a:p>
      </dgm:t>
    </dgm:pt>
    <dgm:pt modelId="{4CB2C794-8710-4813-8CE3-6E5D7AB773D2}" type="parTrans" cxnId="{FF2036CD-782E-433F-BE01-47E94B4EB249}">
      <dgm:prSet/>
      <dgm:spPr/>
      <dgm:t>
        <a:bodyPr/>
        <a:lstStyle/>
        <a:p>
          <a:endParaRPr lang="it-IT"/>
        </a:p>
      </dgm:t>
    </dgm:pt>
    <dgm:pt modelId="{E3027EFD-B443-4CCA-A1F3-7B9DB2661144}" type="sibTrans" cxnId="{FF2036CD-782E-433F-BE01-47E94B4EB249}">
      <dgm:prSet/>
      <dgm:spPr/>
      <dgm:t>
        <a:bodyPr/>
        <a:lstStyle/>
        <a:p>
          <a:endParaRPr lang="it-IT"/>
        </a:p>
      </dgm:t>
    </dgm:pt>
    <dgm:pt modelId="{E95C1E3C-DA70-431A-8B3E-86E6C671D76E}">
      <dgm:prSet phldrT="[Testo]"/>
      <dgm:spPr/>
      <dgm:t>
        <a:bodyPr/>
        <a:lstStyle/>
        <a:p>
          <a:r>
            <a:rPr lang="it-IT" dirty="0"/>
            <a:t>7% VERBALE</a:t>
          </a:r>
        </a:p>
      </dgm:t>
    </dgm:pt>
    <dgm:pt modelId="{B832439D-29CA-4B5F-A811-29CC307BFF7F}" type="parTrans" cxnId="{92968B88-9203-4A18-AA26-AEC7C3BAC9C0}">
      <dgm:prSet/>
      <dgm:spPr/>
      <dgm:t>
        <a:bodyPr/>
        <a:lstStyle/>
        <a:p>
          <a:endParaRPr lang="it-IT"/>
        </a:p>
      </dgm:t>
    </dgm:pt>
    <dgm:pt modelId="{6235F478-9BFE-4BC7-BAAE-C7F2C66E4547}" type="sibTrans" cxnId="{92968B88-9203-4A18-AA26-AEC7C3BAC9C0}">
      <dgm:prSet/>
      <dgm:spPr/>
      <dgm:t>
        <a:bodyPr/>
        <a:lstStyle/>
        <a:p>
          <a:endParaRPr lang="it-IT"/>
        </a:p>
      </dgm:t>
    </dgm:pt>
    <dgm:pt modelId="{05775EF4-F81A-4BB2-905F-6117B622134F}">
      <dgm:prSet phldrT="[Testo]"/>
      <dgm:spPr/>
      <dgm:t>
        <a:bodyPr/>
        <a:lstStyle/>
        <a:p>
          <a:r>
            <a:rPr lang="it-IT" dirty="0"/>
            <a:t>38% PARAVERBALE</a:t>
          </a:r>
        </a:p>
      </dgm:t>
    </dgm:pt>
    <dgm:pt modelId="{3C333AB9-A815-462C-A4BC-B488C29AC86E}" type="parTrans" cxnId="{8AFF1764-2E7C-40A4-B7E6-9A64319DFDAE}">
      <dgm:prSet/>
      <dgm:spPr/>
      <dgm:t>
        <a:bodyPr/>
        <a:lstStyle/>
        <a:p>
          <a:endParaRPr lang="it-IT"/>
        </a:p>
      </dgm:t>
    </dgm:pt>
    <dgm:pt modelId="{10024B11-E671-4C68-9CC0-14731361C460}" type="sibTrans" cxnId="{8AFF1764-2E7C-40A4-B7E6-9A64319DFDAE}">
      <dgm:prSet/>
      <dgm:spPr/>
      <dgm:t>
        <a:bodyPr/>
        <a:lstStyle/>
        <a:p>
          <a:endParaRPr lang="it-IT"/>
        </a:p>
      </dgm:t>
    </dgm:pt>
    <dgm:pt modelId="{A3A28B09-34E8-4C1D-9D58-FD4F9ED503FB}">
      <dgm:prSet phldrT="[Testo]"/>
      <dgm:spPr/>
      <dgm:t>
        <a:bodyPr/>
        <a:lstStyle/>
        <a:p>
          <a:r>
            <a:rPr lang="it-IT" dirty="0"/>
            <a:t>55% NON VERBALE</a:t>
          </a:r>
        </a:p>
      </dgm:t>
    </dgm:pt>
    <dgm:pt modelId="{18E72E04-4908-4133-9E9E-F106E9EFF2DB}" type="parTrans" cxnId="{1333B06D-A4AC-4F3C-8FD4-70DC36C86D55}">
      <dgm:prSet/>
      <dgm:spPr/>
      <dgm:t>
        <a:bodyPr/>
        <a:lstStyle/>
        <a:p>
          <a:endParaRPr lang="it-IT"/>
        </a:p>
      </dgm:t>
    </dgm:pt>
    <dgm:pt modelId="{AD0386C0-A27A-410B-BA0F-4C09D05F0394}" type="sibTrans" cxnId="{1333B06D-A4AC-4F3C-8FD4-70DC36C86D55}">
      <dgm:prSet/>
      <dgm:spPr/>
      <dgm:t>
        <a:bodyPr/>
        <a:lstStyle/>
        <a:p>
          <a:endParaRPr lang="it-IT"/>
        </a:p>
      </dgm:t>
    </dgm:pt>
    <dgm:pt modelId="{C5245E8A-ED3B-4BE1-BCAA-E45E8E4C9D15}" type="pres">
      <dgm:prSet presAssocID="{73C150AB-D45C-4D23-8614-3D095BA0072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810B3C-EA90-4EAD-B0CD-15A6C513C128}" type="pres">
      <dgm:prSet presAssocID="{4F8B1E40-881B-48F9-B3CD-BE7B5A803735}" presName="root1" presStyleCnt="0"/>
      <dgm:spPr/>
    </dgm:pt>
    <dgm:pt modelId="{475D63CA-9C1D-41A4-B193-2652A9AAA80B}" type="pres">
      <dgm:prSet presAssocID="{4F8B1E40-881B-48F9-B3CD-BE7B5A803735}" presName="LevelOneTextNode" presStyleLbl="node0" presStyleIdx="0" presStyleCnt="1">
        <dgm:presLayoutVars>
          <dgm:chPref val="3"/>
        </dgm:presLayoutVars>
      </dgm:prSet>
      <dgm:spPr/>
    </dgm:pt>
    <dgm:pt modelId="{79F4824D-2D19-4BA0-B6E8-A0A0C229DD1A}" type="pres">
      <dgm:prSet presAssocID="{4F8B1E40-881B-48F9-B3CD-BE7B5A803735}" presName="level2hierChild" presStyleCnt="0"/>
      <dgm:spPr/>
    </dgm:pt>
    <dgm:pt modelId="{72055C97-C0F7-495A-AB7B-90E37AA39374}" type="pres">
      <dgm:prSet presAssocID="{B832439D-29CA-4B5F-A811-29CC307BFF7F}" presName="conn2-1" presStyleLbl="parChTrans1D2" presStyleIdx="0" presStyleCnt="3"/>
      <dgm:spPr/>
    </dgm:pt>
    <dgm:pt modelId="{5B16270E-90EC-4645-88C0-7FD42EA638EE}" type="pres">
      <dgm:prSet presAssocID="{B832439D-29CA-4B5F-A811-29CC307BFF7F}" presName="connTx" presStyleLbl="parChTrans1D2" presStyleIdx="0" presStyleCnt="3"/>
      <dgm:spPr/>
    </dgm:pt>
    <dgm:pt modelId="{52E67C96-D050-4882-866E-757D7F4D2825}" type="pres">
      <dgm:prSet presAssocID="{E95C1E3C-DA70-431A-8B3E-86E6C671D76E}" presName="root2" presStyleCnt="0"/>
      <dgm:spPr/>
    </dgm:pt>
    <dgm:pt modelId="{691F9B3C-2DD0-4777-B425-C3E05D99A6D9}" type="pres">
      <dgm:prSet presAssocID="{E95C1E3C-DA70-431A-8B3E-86E6C671D76E}" presName="LevelTwoTextNode" presStyleLbl="node2" presStyleIdx="0" presStyleCnt="3" custLinFactNeighborX="-404" custLinFactNeighborY="-3977">
        <dgm:presLayoutVars>
          <dgm:chPref val="3"/>
        </dgm:presLayoutVars>
      </dgm:prSet>
      <dgm:spPr/>
    </dgm:pt>
    <dgm:pt modelId="{FCD9B6DB-62D5-4D10-BC4C-6710B26A9B6F}" type="pres">
      <dgm:prSet presAssocID="{E95C1E3C-DA70-431A-8B3E-86E6C671D76E}" presName="level3hierChild" presStyleCnt="0"/>
      <dgm:spPr/>
    </dgm:pt>
    <dgm:pt modelId="{1AE11C57-4AED-45FC-8A68-57E4449FD303}" type="pres">
      <dgm:prSet presAssocID="{3C333AB9-A815-462C-A4BC-B488C29AC86E}" presName="conn2-1" presStyleLbl="parChTrans1D2" presStyleIdx="1" presStyleCnt="3"/>
      <dgm:spPr/>
    </dgm:pt>
    <dgm:pt modelId="{7006A5E9-9E43-4BCC-9780-45B2815EF5B8}" type="pres">
      <dgm:prSet presAssocID="{3C333AB9-A815-462C-A4BC-B488C29AC86E}" presName="connTx" presStyleLbl="parChTrans1D2" presStyleIdx="1" presStyleCnt="3"/>
      <dgm:spPr/>
    </dgm:pt>
    <dgm:pt modelId="{9FAD12C3-5F11-48E7-ADAD-470322BD079B}" type="pres">
      <dgm:prSet presAssocID="{05775EF4-F81A-4BB2-905F-6117B622134F}" presName="root2" presStyleCnt="0"/>
      <dgm:spPr/>
    </dgm:pt>
    <dgm:pt modelId="{2413FC36-74A0-42C6-BA6A-8E56E1CF2D82}" type="pres">
      <dgm:prSet presAssocID="{05775EF4-F81A-4BB2-905F-6117B622134F}" presName="LevelTwoTextNode" presStyleLbl="node2" presStyleIdx="1" presStyleCnt="3">
        <dgm:presLayoutVars>
          <dgm:chPref val="3"/>
        </dgm:presLayoutVars>
      </dgm:prSet>
      <dgm:spPr/>
    </dgm:pt>
    <dgm:pt modelId="{B48AEB2B-B192-4D6A-A0E8-4DBCA32FDB9C}" type="pres">
      <dgm:prSet presAssocID="{05775EF4-F81A-4BB2-905F-6117B622134F}" presName="level3hierChild" presStyleCnt="0"/>
      <dgm:spPr/>
    </dgm:pt>
    <dgm:pt modelId="{1A5CACDE-D7E2-4A81-8ABF-28862922F9CA}" type="pres">
      <dgm:prSet presAssocID="{18E72E04-4908-4133-9E9E-F106E9EFF2DB}" presName="conn2-1" presStyleLbl="parChTrans1D2" presStyleIdx="2" presStyleCnt="3"/>
      <dgm:spPr/>
    </dgm:pt>
    <dgm:pt modelId="{9B899387-4E64-4BD1-8B13-73417BFFF864}" type="pres">
      <dgm:prSet presAssocID="{18E72E04-4908-4133-9E9E-F106E9EFF2DB}" presName="connTx" presStyleLbl="parChTrans1D2" presStyleIdx="2" presStyleCnt="3"/>
      <dgm:spPr/>
    </dgm:pt>
    <dgm:pt modelId="{6AE5274B-AA8D-4948-8CEC-9D663D88B9A0}" type="pres">
      <dgm:prSet presAssocID="{A3A28B09-34E8-4C1D-9D58-FD4F9ED503FB}" presName="root2" presStyleCnt="0"/>
      <dgm:spPr/>
    </dgm:pt>
    <dgm:pt modelId="{C106CB65-5174-43EA-80E8-791C1294C45C}" type="pres">
      <dgm:prSet presAssocID="{A3A28B09-34E8-4C1D-9D58-FD4F9ED503FB}" presName="LevelTwoTextNode" presStyleLbl="node2" presStyleIdx="2" presStyleCnt="3">
        <dgm:presLayoutVars>
          <dgm:chPref val="3"/>
        </dgm:presLayoutVars>
      </dgm:prSet>
      <dgm:spPr/>
    </dgm:pt>
    <dgm:pt modelId="{3A9AF9E4-BA1D-42A7-A35F-FF1DB75C6E44}" type="pres">
      <dgm:prSet presAssocID="{A3A28B09-34E8-4C1D-9D58-FD4F9ED503FB}" presName="level3hierChild" presStyleCnt="0"/>
      <dgm:spPr/>
    </dgm:pt>
  </dgm:ptLst>
  <dgm:cxnLst>
    <dgm:cxn modelId="{ABB3B900-C4A1-4066-AB51-1A19A90B322F}" type="presOf" srcId="{3C333AB9-A815-462C-A4BC-B488C29AC86E}" destId="{7006A5E9-9E43-4BCC-9780-45B2815EF5B8}" srcOrd="1" destOrd="0" presId="urn:microsoft.com/office/officeart/2008/layout/HorizontalMultiLevelHierarchy"/>
    <dgm:cxn modelId="{CBB89805-7DC3-402C-8720-3D0C36A36D83}" type="presOf" srcId="{18E72E04-4908-4133-9E9E-F106E9EFF2DB}" destId="{9B899387-4E64-4BD1-8B13-73417BFFF864}" srcOrd="1" destOrd="0" presId="urn:microsoft.com/office/officeart/2008/layout/HorizontalMultiLevelHierarchy"/>
    <dgm:cxn modelId="{1551E362-1BE3-48B2-8089-F03CBA07F96A}" type="presOf" srcId="{B832439D-29CA-4B5F-A811-29CC307BFF7F}" destId="{72055C97-C0F7-495A-AB7B-90E37AA39374}" srcOrd="0" destOrd="0" presId="urn:microsoft.com/office/officeart/2008/layout/HorizontalMultiLevelHierarchy"/>
    <dgm:cxn modelId="{8AFF1764-2E7C-40A4-B7E6-9A64319DFDAE}" srcId="{4F8B1E40-881B-48F9-B3CD-BE7B5A803735}" destId="{05775EF4-F81A-4BB2-905F-6117B622134F}" srcOrd="1" destOrd="0" parTransId="{3C333AB9-A815-462C-A4BC-B488C29AC86E}" sibTransId="{10024B11-E671-4C68-9CC0-14731361C460}"/>
    <dgm:cxn modelId="{B22B9945-06AE-4FD1-AF75-FA06D73768B6}" type="presOf" srcId="{18E72E04-4908-4133-9E9E-F106E9EFF2DB}" destId="{1A5CACDE-D7E2-4A81-8ABF-28862922F9CA}" srcOrd="0" destOrd="0" presId="urn:microsoft.com/office/officeart/2008/layout/HorizontalMultiLevelHierarchy"/>
    <dgm:cxn modelId="{2F40DB68-7D66-4914-8C91-EDD1281BAE32}" type="presOf" srcId="{73C150AB-D45C-4D23-8614-3D095BA0072A}" destId="{C5245E8A-ED3B-4BE1-BCAA-E45E8E4C9D15}" srcOrd="0" destOrd="0" presId="urn:microsoft.com/office/officeart/2008/layout/HorizontalMultiLevelHierarchy"/>
    <dgm:cxn modelId="{D95B8D4D-5409-4081-8045-186038EE325E}" type="presOf" srcId="{05775EF4-F81A-4BB2-905F-6117B622134F}" destId="{2413FC36-74A0-42C6-BA6A-8E56E1CF2D82}" srcOrd="0" destOrd="0" presId="urn:microsoft.com/office/officeart/2008/layout/HorizontalMultiLevelHierarchy"/>
    <dgm:cxn modelId="{1333B06D-A4AC-4F3C-8FD4-70DC36C86D55}" srcId="{4F8B1E40-881B-48F9-B3CD-BE7B5A803735}" destId="{A3A28B09-34E8-4C1D-9D58-FD4F9ED503FB}" srcOrd="2" destOrd="0" parTransId="{18E72E04-4908-4133-9E9E-F106E9EFF2DB}" sibTransId="{AD0386C0-A27A-410B-BA0F-4C09D05F0394}"/>
    <dgm:cxn modelId="{136DEA7D-9F6F-49BB-A8CB-433EDC115FFB}" type="presOf" srcId="{A3A28B09-34E8-4C1D-9D58-FD4F9ED503FB}" destId="{C106CB65-5174-43EA-80E8-791C1294C45C}" srcOrd="0" destOrd="0" presId="urn:microsoft.com/office/officeart/2008/layout/HorizontalMultiLevelHierarchy"/>
    <dgm:cxn modelId="{92968B88-9203-4A18-AA26-AEC7C3BAC9C0}" srcId="{4F8B1E40-881B-48F9-B3CD-BE7B5A803735}" destId="{E95C1E3C-DA70-431A-8B3E-86E6C671D76E}" srcOrd="0" destOrd="0" parTransId="{B832439D-29CA-4B5F-A811-29CC307BFF7F}" sibTransId="{6235F478-9BFE-4BC7-BAAE-C7F2C66E4547}"/>
    <dgm:cxn modelId="{B1F7058D-0557-4F7F-9DE0-8C0956916295}" type="presOf" srcId="{4F8B1E40-881B-48F9-B3CD-BE7B5A803735}" destId="{475D63CA-9C1D-41A4-B193-2652A9AAA80B}" srcOrd="0" destOrd="0" presId="urn:microsoft.com/office/officeart/2008/layout/HorizontalMultiLevelHierarchy"/>
    <dgm:cxn modelId="{0058ECA4-B1EE-42B7-8979-0B37C6D92F2F}" type="presOf" srcId="{B832439D-29CA-4B5F-A811-29CC307BFF7F}" destId="{5B16270E-90EC-4645-88C0-7FD42EA638EE}" srcOrd="1" destOrd="0" presId="urn:microsoft.com/office/officeart/2008/layout/HorizontalMultiLevelHierarchy"/>
    <dgm:cxn modelId="{B48C56AA-E6C2-4586-A835-5BF9AFEA6582}" type="presOf" srcId="{3C333AB9-A815-462C-A4BC-B488C29AC86E}" destId="{1AE11C57-4AED-45FC-8A68-57E4449FD303}" srcOrd="0" destOrd="0" presId="urn:microsoft.com/office/officeart/2008/layout/HorizontalMultiLevelHierarchy"/>
    <dgm:cxn modelId="{69C791AF-9F1E-4BC6-BD54-6473A7AD5491}" type="presOf" srcId="{E95C1E3C-DA70-431A-8B3E-86E6C671D76E}" destId="{691F9B3C-2DD0-4777-B425-C3E05D99A6D9}" srcOrd="0" destOrd="0" presId="urn:microsoft.com/office/officeart/2008/layout/HorizontalMultiLevelHierarchy"/>
    <dgm:cxn modelId="{FF2036CD-782E-433F-BE01-47E94B4EB249}" srcId="{73C150AB-D45C-4D23-8614-3D095BA0072A}" destId="{4F8B1E40-881B-48F9-B3CD-BE7B5A803735}" srcOrd="0" destOrd="0" parTransId="{4CB2C794-8710-4813-8CE3-6E5D7AB773D2}" sibTransId="{E3027EFD-B443-4CCA-A1F3-7B9DB2661144}"/>
    <dgm:cxn modelId="{A804513D-BC4C-43BA-811E-BD8B9FA7E922}" type="presParOf" srcId="{C5245E8A-ED3B-4BE1-BCAA-E45E8E4C9D15}" destId="{B8810B3C-EA90-4EAD-B0CD-15A6C513C128}" srcOrd="0" destOrd="0" presId="urn:microsoft.com/office/officeart/2008/layout/HorizontalMultiLevelHierarchy"/>
    <dgm:cxn modelId="{E1C2FCC6-D5CC-402F-AD4A-6E03E75B8D70}" type="presParOf" srcId="{B8810B3C-EA90-4EAD-B0CD-15A6C513C128}" destId="{475D63CA-9C1D-41A4-B193-2652A9AAA80B}" srcOrd="0" destOrd="0" presId="urn:microsoft.com/office/officeart/2008/layout/HorizontalMultiLevelHierarchy"/>
    <dgm:cxn modelId="{6790CB21-73D1-476D-BEDA-98289A11CD48}" type="presParOf" srcId="{B8810B3C-EA90-4EAD-B0CD-15A6C513C128}" destId="{79F4824D-2D19-4BA0-B6E8-A0A0C229DD1A}" srcOrd="1" destOrd="0" presId="urn:microsoft.com/office/officeart/2008/layout/HorizontalMultiLevelHierarchy"/>
    <dgm:cxn modelId="{313B21D4-90B0-417D-8298-672582F5EB27}" type="presParOf" srcId="{79F4824D-2D19-4BA0-B6E8-A0A0C229DD1A}" destId="{72055C97-C0F7-495A-AB7B-90E37AA39374}" srcOrd="0" destOrd="0" presId="urn:microsoft.com/office/officeart/2008/layout/HorizontalMultiLevelHierarchy"/>
    <dgm:cxn modelId="{B897837C-36F2-4394-B4EF-096ED6EDC3C6}" type="presParOf" srcId="{72055C97-C0F7-495A-AB7B-90E37AA39374}" destId="{5B16270E-90EC-4645-88C0-7FD42EA638EE}" srcOrd="0" destOrd="0" presId="urn:microsoft.com/office/officeart/2008/layout/HorizontalMultiLevelHierarchy"/>
    <dgm:cxn modelId="{65909F8F-CFA4-487A-97D7-5BB12B71CE7A}" type="presParOf" srcId="{79F4824D-2D19-4BA0-B6E8-A0A0C229DD1A}" destId="{52E67C96-D050-4882-866E-757D7F4D2825}" srcOrd="1" destOrd="0" presId="urn:microsoft.com/office/officeart/2008/layout/HorizontalMultiLevelHierarchy"/>
    <dgm:cxn modelId="{12698E56-9B29-43A5-A8D6-6EBD8AEE6884}" type="presParOf" srcId="{52E67C96-D050-4882-866E-757D7F4D2825}" destId="{691F9B3C-2DD0-4777-B425-C3E05D99A6D9}" srcOrd="0" destOrd="0" presId="urn:microsoft.com/office/officeart/2008/layout/HorizontalMultiLevelHierarchy"/>
    <dgm:cxn modelId="{C1F051AB-A57A-4E04-AFC5-99526C4F42D2}" type="presParOf" srcId="{52E67C96-D050-4882-866E-757D7F4D2825}" destId="{FCD9B6DB-62D5-4D10-BC4C-6710B26A9B6F}" srcOrd="1" destOrd="0" presId="urn:microsoft.com/office/officeart/2008/layout/HorizontalMultiLevelHierarchy"/>
    <dgm:cxn modelId="{66C192E8-3B51-4B4E-96D1-A75229482408}" type="presParOf" srcId="{79F4824D-2D19-4BA0-B6E8-A0A0C229DD1A}" destId="{1AE11C57-4AED-45FC-8A68-57E4449FD303}" srcOrd="2" destOrd="0" presId="urn:microsoft.com/office/officeart/2008/layout/HorizontalMultiLevelHierarchy"/>
    <dgm:cxn modelId="{04E0AF7B-4A6B-4559-935F-55A7602E20F3}" type="presParOf" srcId="{1AE11C57-4AED-45FC-8A68-57E4449FD303}" destId="{7006A5E9-9E43-4BCC-9780-45B2815EF5B8}" srcOrd="0" destOrd="0" presId="urn:microsoft.com/office/officeart/2008/layout/HorizontalMultiLevelHierarchy"/>
    <dgm:cxn modelId="{3D0C84F4-B46A-469E-800C-236A8B3AAB37}" type="presParOf" srcId="{79F4824D-2D19-4BA0-B6E8-A0A0C229DD1A}" destId="{9FAD12C3-5F11-48E7-ADAD-470322BD079B}" srcOrd="3" destOrd="0" presId="urn:microsoft.com/office/officeart/2008/layout/HorizontalMultiLevelHierarchy"/>
    <dgm:cxn modelId="{B5BC2007-DDAA-4961-9CB0-57479E09CFAA}" type="presParOf" srcId="{9FAD12C3-5F11-48E7-ADAD-470322BD079B}" destId="{2413FC36-74A0-42C6-BA6A-8E56E1CF2D82}" srcOrd="0" destOrd="0" presId="urn:microsoft.com/office/officeart/2008/layout/HorizontalMultiLevelHierarchy"/>
    <dgm:cxn modelId="{21225732-5731-426B-9388-85486DD35078}" type="presParOf" srcId="{9FAD12C3-5F11-48E7-ADAD-470322BD079B}" destId="{B48AEB2B-B192-4D6A-A0E8-4DBCA32FDB9C}" srcOrd="1" destOrd="0" presId="urn:microsoft.com/office/officeart/2008/layout/HorizontalMultiLevelHierarchy"/>
    <dgm:cxn modelId="{60A684DB-0F83-443D-815B-ECC9EB733FE7}" type="presParOf" srcId="{79F4824D-2D19-4BA0-B6E8-A0A0C229DD1A}" destId="{1A5CACDE-D7E2-4A81-8ABF-28862922F9CA}" srcOrd="4" destOrd="0" presId="urn:microsoft.com/office/officeart/2008/layout/HorizontalMultiLevelHierarchy"/>
    <dgm:cxn modelId="{E9C48B2A-AA72-4607-BCF3-81A49BE4980F}" type="presParOf" srcId="{1A5CACDE-D7E2-4A81-8ABF-28862922F9CA}" destId="{9B899387-4E64-4BD1-8B13-73417BFFF864}" srcOrd="0" destOrd="0" presId="urn:microsoft.com/office/officeart/2008/layout/HorizontalMultiLevelHierarchy"/>
    <dgm:cxn modelId="{2AE918B4-7BCD-4939-93B6-D69E597B6183}" type="presParOf" srcId="{79F4824D-2D19-4BA0-B6E8-A0A0C229DD1A}" destId="{6AE5274B-AA8D-4948-8CEC-9D663D88B9A0}" srcOrd="5" destOrd="0" presId="urn:microsoft.com/office/officeart/2008/layout/HorizontalMultiLevelHierarchy"/>
    <dgm:cxn modelId="{BE117D81-9909-4BFC-B903-63139AE28F6A}" type="presParOf" srcId="{6AE5274B-AA8D-4948-8CEC-9D663D88B9A0}" destId="{C106CB65-5174-43EA-80E8-791C1294C45C}" srcOrd="0" destOrd="0" presId="urn:microsoft.com/office/officeart/2008/layout/HorizontalMultiLevelHierarchy"/>
    <dgm:cxn modelId="{6D3202D0-DA74-422B-AA0D-E7FF3A72045B}" type="presParOf" srcId="{6AE5274B-AA8D-4948-8CEC-9D663D88B9A0}" destId="{3A9AF9E4-BA1D-42A7-A35F-FF1DB75C6E4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5CACDE-D7E2-4A81-8ABF-28862922F9CA}">
      <dsp:nvSpPr>
        <dsp:cNvPr id="0" name=""/>
        <dsp:cNvSpPr/>
      </dsp:nvSpPr>
      <dsp:spPr>
        <a:xfrm>
          <a:off x="2793227" y="1669023"/>
          <a:ext cx="416054" cy="792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027" y="0"/>
              </a:lnTo>
              <a:lnTo>
                <a:pt x="208027" y="792785"/>
              </a:lnTo>
              <a:lnTo>
                <a:pt x="416054" y="7927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978871" y="2043032"/>
        <a:ext cx="44766" cy="44766"/>
      </dsp:txXfrm>
    </dsp:sp>
    <dsp:sp modelId="{1AE11C57-4AED-45FC-8A68-57E4449FD303}">
      <dsp:nvSpPr>
        <dsp:cNvPr id="0" name=""/>
        <dsp:cNvSpPr/>
      </dsp:nvSpPr>
      <dsp:spPr>
        <a:xfrm>
          <a:off x="2793227" y="1623303"/>
          <a:ext cx="41605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16054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990852" y="1658621"/>
        <a:ext cx="20802" cy="20802"/>
      </dsp:txXfrm>
    </dsp:sp>
    <dsp:sp modelId="{72055C97-C0F7-495A-AB7B-90E37AA39374}">
      <dsp:nvSpPr>
        <dsp:cNvPr id="0" name=""/>
        <dsp:cNvSpPr/>
      </dsp:nvSpPr>
      <dsp:spPr>
        <a:xfrm>
          <a:off x="2793227" y="851013"/>
          <a:ext cx="407649" cy="818009"/>
        </a:xfrm>
        <a:custGeom>
          <a:avLst/>
          <a:gdLst/>
          <a:ahLst/>
          <a:cxnLst/>
          <a:rect l="0" t="0" r="0" b="0"/>
          <a:pathLst>
            <a:path>
              <a:moveTo>
                <a:pt x="0" y="818009"/>
              </a:moveTo>
              <a:lnTo>
                <a:pt x="203824" y="818009"/>
              </a:lnTo>
              <a:lnTo>
                <a:pt x="203824" y="0"/>
              </a:lnTo>
              <a:lnTo>
                <a:pt x="40764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974203" y="1237169"/>
        <a:ext cx="45697" cy="45697"/>
      </dsp:txXfrm>
    </dsp:sp>
    <dsp:sp modelId="{475D63CA-9C1D-41A4-B193-2652A9AAA80B}">
      <dsp:nvSpPr>
        <dsp:cNvPr id="0" name=""/>
        <dsp:cNvSpPr/>
      </dsp:nvSpPr>
      <dsp:spPr>
        <a:xfrm rot="16200000">
          <a:off x="807089" y="1351908"/>
          <a:ext cx="3338046" cy="6342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COMUNICAZIONE</a:t>
          </a:r>
        </a:p>
      </dsp:txBody>
      <dsp:txXfrm>
        <a:off x="807089" y="1351908"/>
        <a:ext cx="3338046" cy="634228"/>
      </dsp:txXfrm>
    </dsp:sp>
    <dsp:sp modelId="{691F9B3C-2DD0-4777-B425-C3E05D99A6D9}">
      <dsp:nvSpPr>
        <dsp:cNvPr id="0" name=""/>
        <dsp:cNvSpPr/>
      </dsp:nvSpPr>
      <dsp:spPr>
        <a:xfrm>
          <a:off x="3200876" y="533899"/>
          <a:ext cx="2080270" cy="6342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7% VERBALE</a:t>
          </a:r>
        </a:p>
      </dsp:txBody>
      <dsp:txXfrm>
        <a:off x="3200876" y="533899"/>
        <a:ext cx="2080270" cy="634228"/>
      </dsp:txXfrm>
    </dsp:sp>
    <dsp:sp modelId="{2413FC36-74A0-42C6-BA6A-8E56E1CF2D82}">
      <dsp:nvSpPr>
        <dsp:cNvPr id="0" name=""/>
        <dsp:cNvSpPr/>
      </dsp:nvSpPr>
      <dsp:spPr>
        <a:xfrm>
          <a:off x="3209281" y="1351908"/>
          <a:ext cx="2080270" cy="6342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38% PARAVERBALE</a:t>
          </a:r>
        </a:p>
      </dsp:txBody>
      <dsp:txXfrm>
        <a:off x="3209281" y="1351908"/>
        <a:ext cx="2080270" cy="634228"/>
      </dsp:txXfrm>
    </dsp:sp>
    <dsp:sp modelId="{C106CB65-5174-43EA-80E8-791C1294C45C}">
      <dsp:nvSpPr>
        <dsp:cNvPr id="0" name=""/>
        <dsp:cNvSpPr/>
      </dsp:nvSpPr>
      <dsp:spPr>
        <a:xfrm>
          <a:off x="3209281" y="2144694"/>
          <a:ext cx="2080270" cy="6342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kern="1200" dirty="0"/>
            <a:t>55% NON VERBALE</a:t>
          </a:r>
        </a:p>
      </dsp:txBody>
      <dsp:txXfrm>
        <a:off x="3209281" y="2144694"/>
        <a:ext cx="2080270" cy="634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83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23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54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93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77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64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3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583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02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15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66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E63DE-75AE-4EA1-A055-DDD33D3E1158}" type="datetimeFigureOut">
              <a:rPr lang="en-GB" smtClean="0"/>
              <a:t>19/10/2023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D8270-C73D-4CD0-9E80-7C88EFDFEF21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6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iorellapalombo@gmail.com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H8g6j-11wo" TargetMode="External"/><Relationship Id="rId2" Type="http://schemas.openxmlformats.org/officeDocument/2006/relationships/hyperlink" Target="https://www.youtube.com/watch?v=znApyNaKfiU&amp;t=76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3oaobKn_MkE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5">
            <a:extLst>
              <a:ext uri="{FF2B5EF4-FFF2-40B4-BE49-F238E27FC236}">
                <a16:creationId xmlns:a16="http://schemas.microsoft.com/office/drawing/2014/main" id="{0174427A-49F9-45D4-842E-8771F646AE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51" y="1075182"/>
            <a:ext cx="2203558" cy="1066128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72064674-05CF-478F-A5AC-5089377A0B4A}"/>
              </a:ext>
            </a:extLst>
          </p:cNvPr>
          <p:cNvSpPr txBox="1">
            <a:spLocks/>
          </p:cNvSpPr>
          <p:nvPr/>
        </p:nvSpPr>
        <p:spPr>
          <a:xfrm>
            <a:off x="3040380" y="1428274"/>
            <a:ext cx="5726430" cy="541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300" dirty="0"/>
              <a:t>Dott. Fiorella Palombo Ferretti</a:t>
            </a:r>
            <a:endParaRPr lang="en-US" sz="3300" dirty="0"/>
          </a:p>
        </p:txBody>
      </p:sp>
      <p:sp>
        <p:nvSpPr>
          <p:cNvPr id="7" name="Rettangolo 6"/>
          <p:cNvSpPr/>
          <p:nvPr/>
        </p:nvSpPr>
        <p:spPr>
          <a:xfrm>
            <a:off x="3328147" y="2040591"/>
            <a:ext cx="5438663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1650" dirty="0"/>
              <a:t>Psicologa, Psicoterapeuta e Neuropsicologa. Presidente ANPIF Benessere-Associazione Nazionale Psicologi In Farmacia </a:t>
            </a:r>
            <a:r>
              <a:rPr lang="it-IT" sz="1650" dirty="0" err="1"/>
              <a:t>Aps</a:t>
            </a:r>
            <a:r>
              <a:rPr lang="it-IT" sz="1650" dirty="0"/>
              <a:t>- Responsabile Scientifico e docente Formazione sanitaria accreditata </a:t>
            </a:r>
            <a:r>
              <a:rPr lang="it-IT" sz="1650" dirty="0" err="1"/>
              <a:t>ecm</a:t>
            </a:r>
            <a:r>
              <a:rPr lang="it-IT" sz="1650" dirty="0"/>
              <a:t> per professionisti sanitari. Ideatrice del nuovo Modello di aiuto di Psicologia in Farmacia.   Docente Università di Pisa per il Corso di perfezionamento in medicina sull’accompagnamento alla morte. Docente e responsabile area psicologia del Farmacista Counselor. Libera professionista. Ricercatrice e autrice. Autrice del «Manuale di Psicologia in Farmacia» vol.1 Linee guida e buone pratiche e coautrice con La Psicologia dello Sport del libro «La Bibbia del culturismo» E’ stata  docente per Federfarma e Regione Veneto per l’Empowerment del paziente con patologie croniche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11F9401-5B5E-79FA-2A50-4F4E617639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53" y="2394943"/>
            <a:ext cx="3010659" cy="303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140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it-IT" sz="4000" b="1" i="1" cap="small" dirty="0">
                <a:latin typeface="Verdana" pitchFamily="34" charset="0"/>
              </a:rPr>
              <a:t>Ogni comportamento è comunicativo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665" y="1825625"/>
            <a:ext cx="7886700" cy="4351338"/>
          </a:xfrm>
        </p:spPr>
        <p:txBody>
          <a:bodyPr/>
          <a:lstStyle/>
          <a:p>
            <a:pPr marL="109728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it-IT" sz="2400" dirty="0"/>
              <a:t>L’essere umano, per sua natura, comunica con gli altri e </a:t>
            </a:r>
            <a:r>
              <a:rPr lang="it-IT" sz="2400" b="1" dirty="0"/>
              <a:t>lungo tutta la sua esistenza </a:t>
            </a:r>
            <a:r>
              <a:rPr lang="it-IT" sz="2400" dirty="0"/>
              <a:t>è inserito in una complessa rete di interazioni (comunicative) con l’ambiente sociale che lo circonda. </a:t>
            </a:r>
          </a:p>
          <a:p>
            <a:pPr marL="365760" indent="-256032" algn="just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it-IT" sz="2400" dirty="0"/>
          </a:p>
          <a:p>
            <a:pPr marL="109728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it-IT" sz="2400" b="1" dirty="0"/>
              <a:t>Qualsiasi comportamento </a:t>
            </a:r>
          </a:p>
          <a:p>
            <a:pPr marL="109728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it-IT" sz="2400" b="1" dirty="0"/>
              <a:t>umano ha valore </a:t>
            </a:r>
          </a:p>
          <a:p>
            <a:pPr marL="109728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it-IT" sz="2400" b="1" dirty="0"/>
              <a:t>comunicativo </a:t>
            </a:r>
            <a:r>
              <a:rPr lang="it-IT" sz="2400" dirty="0"/>
              <a:t>e, come tale, </a:t>
            </a:r>
          </a:p>
          <a:p>
            <a:pPr marL="109728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it-IT" sz="2400" dirty="0"/>
              <a:t>viene </a:t>
            </a:r>
            <a:r>
              <a:rPr lang="it-IT" sz="2400" b="1" i="1" dirty="0"/>
              <a:t>interpretato</a:t>
            </a:r>
            <a:r>
              <a:rPr lang="it-IT" sz="2400" dirty="0"/>
              <a:t> dagli altri.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738DCC1-9AB9-A708-6A6B-0999549BC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015" y="3505480"/>
            <a:ext cx="4007224" cy="267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054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78541"/>
            <a:ext cx="7886700" cy="123713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r>
              <a:rPr lang="it-IT" altLang="it-IT" sz="4000" b="1" dirty="0">
                <a:latin typeface="Lucida Sans" panose="020B0602030504020204" pitchFamily="34" charset="0"/>
              </a:rPr>
              <a:t>1° Assioma della comunicazione</a:t>
            </a:r>
            <a:br>
              <a:rPr lang="it-IT" altLang="it-IT" b="1" dirty="0">
                <a:latin typeface="Lucida Sans" panose="020B0602030504020204" pitchFamily="34" charset="0"/>
              </a:rPr>
            </a:b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32212"/>
            <a:ext cx="7886700" cy="3415553"/>
          </a:xfrm>
          <a:ln>
            <a:solidFill>
              <a:srgbClr val="00B0F0"/>
            </a:solidFill>
          </a:ln>
        </p:spPr>
        <p:txBody>
          <a:bodyPr/>
          <a:lstStyle/>
          <a:p>
            <a:endParaRPr lang="en-GB" dirty="0"/>
          </a:p>
          <a:p>
            <a:pPr marL="0" indent="0" algn="ctr">
              <a:buNone/>
            </a:pPr>
            <a:br>
              <a:rPr lang="it-IT" altLang="it-IT" sz="3600" b="1" i="1" dirty="0">
                <a:solidFill>
                  <a:srgbClr val="C00000"/>
                </a:solidFill>
                <a:latin typeface="Lucida Sans" panose="020B0602030504020204" pitchFamily="34" charset="0"/>
              </a:rPr>
            </a:br>
            <a:r>
              <a:rPr lang="it-IT" altLang="it-IT" sz="3600" b="1" dirty="0">
                <a:solidFill>
                  <a:srgbClr val="0070C0"/>
                </a:solidFill>
                <a:latin typeface="Lucida Sans" panose="020B0602030504020204" pitchFamily="34" charset="0"/>
              </a:rPr>
              <a:t>“Non si può non comunicare”</a:t>
            </a:r>
          </a:p>
          <a:p>
            <a:pPr marL="0" indent="0" algn="ctr">
              <a:buNone/>
            </a:pPr>
            <a:br>
              <a:rPr lang="it-IT" altLang="it-IT" sz="3600" b="1" i="1" dirty="0">
                <a:solidFill>
                  <a:srgbClr val="0070C0"/>
                </a:solidFill>
                <a:latin typeface="Lucida Sans" panose="020B0602030504020204" pitchFamily="34" charset="0"/>
              </a:rPr>
            </a:br>
            <a:r>
              <a:rPr lang="it-IT" altLang="it-IT" b="1" i="1" dirty="0">
                <a:solidFill>
                  <a:srgbClr val="0070C0"/>
                </a:solidFill>
                <a:latin typeface="Lucida Sans" panose="020B0602030504020204" pitchFamily="34" charset="0"/>
              </a:rPr>
              <a:t>Paul </a:t>
            </a:r>
            <a:r>
              <a:rPr lang="it-IT" altLang="it-IT" b="1" i="1" dirty="0" err="1">
                <a:solidFill>
                  <a:srgbClr val="0070C0"/>
                </a:solidFill>
                <a:latin typeface="Lucida Sans" panose="020B0602030504020204" pitchFamily="34" charset="0"/>
              </a:rPr>
              <a:t>Watzlawich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755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b="1" dirty="0" err="1"/>
              <a:t>Gli</a:t>
            </a:r>
            <a:r>
              <a:rPr lang="en-GB" b="1" dirty="0"/>
              <a:t> </a:t>
            </a:r>
            <a:r>
              <a:rPr lang="en-GB" b="1" dirty="0" err="1"/>
              <a:t>Assiomi</a:t>
            </a:r>
            <a:r>
              <a:rPr lang="en-GB" b="1" dirty="0"/>
              <a:t> </a:t>
            </a:r>
            <a:r>
              <a:rPr lang="en-GB" b="1" dirty="0" err="1"/>
              <a:t>della</a:t>
            </a:r>
            <a:r>
              <a:rPr lang="en-GB" b="1" dirty="0"/>
              <a:t> </a:t>
            </a:r>
            <a:r>
              <a:rPr lang="en-GB" b="1" dirty="0" err="1"/>
              <a:t>Comunicazione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Immagine 4" descr="assiomi-comunicazione.png">
            <a:extLst>
              <a:ext uri="{FF2B5EF4-FFF2-40B4-BE49-F238E27FC236}">
                <a16:creationId xmlns:a16="http://schemas.microsoft.com/office/drawing/2014/main" id="{752EFDAC-9B96-33F5-3909-AE8BAC747D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012" y="2060848"/>
            <a:ext cx="7165975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3457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r>
              <a:rPr lang="it-IT" altLang="it-IT" b="1" dirty="0">
                <a:latin typeface="Lucida Sans" panose="020B0602030504020204" pitchFamily="34" charset="0"/>
              </a:rPr>
              <a:t>PIANI DI COMUNICAZIONE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it-IT" altLang="it-IT" sz="2800" dirty="0">
                <a:latin typeface="Lucida Sans" panose="020B0602030504020204" pitchFamily="34" charset="0"/>
              </a:rPr>
              <a:t>La comunicazione lavora su due piani indicati da </a:t>
            </a:r>
            <a:r>
              <a:rPr lang="it-IT" altLang="it-IT" sz="2800" b="1" dirty="0" err="1">
                <a:latin typeface="Lucida Sans" panose="020B0602030504020204" pitchFamily="34" charset="0"/>
              </a:rPr>
              <a:t>Watzlawick</a:t>
            </a:r>
            <a:r>
              <a:rPr lang="it-IT" altLang="it-IT" sz="2800" dirty="0">
                <a:latin typeface="Lucida Sans" panose="020B0602030504020204" pitchFamily="34" charset="0"/>
              </a:rPr>
              <a:t> (1971) </a:t>
            </a: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dirty="0">
                <a:latin typeface="Lucida Sans" panose="020B0602030504020204" pitchFamily="34" charset="0"/>
              </a:rPr>
              <a:t>Un piano digitale e uno analogico. </a:t>
            </a: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dirty="0">
                <a:latin typeface="Lucida Sans" panose="020B0602030504020204" pitchFamily="34" charset="0"/>
              </a:rPr>
              <a:t>Il primo è considerato piano del contenuto, il secondo piano </a:t>
            </a: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dirty="0">
                <a:latin typeface="Lucida Sans" panose="020B0602030504020204" pitchFamily="34" charset="0"/>
              </a:rPr>
              <a:t>della relazione.</a:t>
            </a:r>
            <a:br>
              <a:rPr lang="it-IT" altLang="it-IT" sz="2800" dirty="0">
                <a:latin typeface="Lucida Sans" panose="020B0602030504020204" pitchFamily="34" charset="0"/>
              </a:rPr>
            </a:b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dirty="0">
                <a:latin typeface="Lucida Sans" panose="020B0602030504020204" pitchFamily="34" charset="0"/>
              </a:rPr>
              <a:t>Digitale                     Contenuto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it-IT" altLang="it-IT" sz="2800" dirty="0">
                <a:latin typeface="Lucida Sans" panose="020B0602030504020204" pitchFamily="34" charset="0"/>
              </a:rPr>
              <a:t>Analogico                Relazione</a:t>
            </a: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b="1" i="1" dirty="0">
                <a:latin typeface="Lucida Sans" panose="020B0602030504020204" pitchFamily="34" charset="0"/>
              </a:rPr>
              <a:t> </a:t>
            </a:r>
            <a:br>
              <a:rPr lang="it-IT" altLang="it-IT" sz="2800" b="1" i="1" dirty="0">
                <a:latin typeface="Lucida Sans" panose="020B0602030504020204" pitchFamily="34" charset="0"/>
              </a:rPr>
            </a:br>
            <a:r>
              <a:rPr lang="it-IT" altLang="it-IT" sz="3200" b="1" dirty="0">
                <a:latin typeface="Lucida Sans" panose="020B0602030504020204" pitchFamily="34" charset="0"/>
              </a:rPr>
              <a:t>PIANI DI COMUNICAZIONE</a:t>
            </a:r>
            <a:br>
              <a:rPr lang="it-IT" altLang="it-IT" sz="3200" dirty="0">
                <a:latin typeface="Lucida Sans" panose="020B0602030504020204" pitchFamily="34" charset="0"/>
              </a:rPr>
            </a:b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dirty="0">
                <a:latin typeface="Lucida Sans" panose="020B0602030504020204" pitchFamily="34" charset="0"/>
              </a:rPr>
              <a:t>VERBALE                                          NON VERBALE</a:t>
            </a: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dirty="0">
                <a:latin typeface="Lucida Sans" panose="020B0602030504020204" pitchFamily="34" charset="0"/>
              </a:rPr>
              <a:t>DIGITALE                                        ANALOGICO</a:t>
            </a: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dirty="0">
                <a:latin typeface="Lucida Sans" panose="020B0602030504020204" pitchFamily="34" charset="0"/>
              </a:rPr>
              <a:t>DI CONTENUTO                     DI RELAZIONE</a:t>
            </a:r>
            <a:br>
              <a:rPr lang="it-IT" altLang="it-IT" sz="2800" dirty="0">
                <a:latin typeface="Lucida Sans" panose="020B0602030504020204" pitchFamily="34" charset="0"/>
              </a:rPr>
            </a:b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b="1" dirty="0">
                <a:latin typeface="Lucida Sans" panose="020B0602030504020204" pitchFamily="34" charset="0"/>
              </a:rPr>
              <a:t> NON SI POSSONO INVIARE SEGNALI DI CONTENUTO</a:t>
            </a:r>
            <a:br>
              <a:rPr lang="it-IT" altLang="it-IT" sz="2800" dirty="0">
                <a:latin typeface="Lucida Sans" panose="020B0602030504020204" pitchFamily="34" charset="0"/>
              </a:rPr>
            </a:br>
            <a:r>
              <a:rPr lang="it-IT" altLang="it-IT" sz="2800" dirty="0">
                <a:latin typeface="Lucida Sans" panose="020B0602030504020204" pitchFamily="34" charset="0"/>
              </a:rPr>
              <a:t>   </a:t>
            </a:r>
            <a:r>
              <a:rPr lang="it-IT" altLang="it-IT" sz="2800" b="1" dirty="0">
                <a:latin typeface="Lucida Sans" panose="020B0602030504020204" pitchFamily="34" charset="0"/>
              </a:rPr>
              <a:t>SENZA CO-INVIARE SEGNALI DI RELAZIONE</a:t>
            </a:r>
            <a:br>
              <a:rPr lang="it-IT" altLang="it-IT" sz="3600" dirty="0">
                <a:latin typeface="Lucida Sans" panose="020B0602030504020204" pitchFamily="34" charset="0"/>
              </a:rPr>
            </a:br>
            <a:endParaRPr lang="en-GB" dirty="0"/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81472B3F-9FF9-6D07-4867-80B9F2925401}"/>
              </a:ext>
            </a:extLst>
          </p:cNvPr>
          <p:cNvSpPr/>
          <p:nvPr/>
        </p:nvSpPr>
        <p:spPr>
          <a:xfrm>
            <a:off x="3899647" y="3083860"/>
            <a:ext cx="1102659" cy="9054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93E3A13B-AE27-0D95-EBE3-96D71E8EC8EC}"/>
              </a:ext>
            </a:extLst>
          </p:cNvPr>
          <p:cNvSpPr/>
          <p:nvPr/>
        </p:nvSpPr>
        <p:spPr>
          <a:xfrm flipV="1">
            <a:off x="4186518" y="3428996"/>
            <a:ext cx="815788" cy="9054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2493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638" y="303773"/>
            <a:ext cx="7886700" cy="1024403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dirty="0" err="1"/>
              <a:t>Comunicazione</a:t>
            </a:r>
            <a:r>
              <a:rPr lang="en-GB" dirty="0"/>
              <a:t> </a:t>
            </a:r>
            <a:r>
              <a:rPr lang="en-GB" dirty="0" err="1"/>
              <a:t>circolare</a:t>
            </a:r>
            <a:endParaRPr lang="en-GB" dirty="0"/>
          </a:p>
        </p:txBody>
      </p:sp>
      <p:pic>
        <p:nvPicPr>
          <p:cNvPr id="4" name="Immagine 2">
            <a:extLst>
              <a:ext uri="{FF2B5EF4-FFF2-40B4-BE49-F238E27FC236}">
                <a16:creationId xmlns:a16="http://schemas.microsoft.com/office/drawing/2014/main" id="{2226672C-AC5A-9199-FA61-8BA513C98D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831" y="1690688"/>
            <a:ext cx="5676138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995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sz="3600" b="1" dirty="0"/>
              <a:t>IMPORTANZA DELLA </a:t>
            </a:r>
            <a:br>
              <a:rPr lang="en-GB" sz="3600" b="1" dirty="0"/>
            </a:br>
            <a:r>
              <a:rPr lang="en-GB" sz="3600" b="1" dirty="0"/>
              <a:t>COMUNICAZIONE SANITARIA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752" y="1515035"/>
            <a:ext cx="7690597" cy="4661928"/>
          </a:xfrm>
        </p:spPr>
        <p:txBody>
          <a:bodyPr>
            <a:normAutofit/>
          </a:bodyPr>
          <a:lstStyle/>
          <a:p>
            <a:endParaRPr lang="en-GB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it-IT" altLang="it-IT" dirty="0"/>
              <a:t>La ricerca ha dimostrato che </a:t>
            </a:r>
            <a:r>
              <a:rPr lang="it-IT" altLang="it-IT" b="1" dirty="0"/>
              <a:t>la presenza o l’assenza di comunicazione in ambito sanitario </a:t>
            </a:r>
            <a:r>
              <a:rPr lang="it-IT" altLang="it-IT" dirty="0"/>
              <a:t>possono incidere pesantemente sulla </a:t>
            </a:r>
            <a:r>
              <a:rPr lang="it-IT" altLang="it-IT" b="1" dirty="0"/>
              <a:t>qualità della vita </a:t>
            </a:r>
            <a:r>
              <a:rPr lang="it-IT" altLang="it-IT" dirty="0"/>
              <a:t>degli individui, ma anche sulla loro </a:t>
            </a:r>
            <a:r>
              <a:rPr lang="it-IT" altLang="it-IT" b="1" dirty="0"/>
              <a:t>salute fisica e mentale.</a:t>
            </a:r>
          </a:p>
        </p:txBody>
      </p:sp>
    </p:spTree>
    <p:extLst>
      <p:ext uri="{BB962C8B-B14F-4D97-AF65-F5344CB8AC3E}">
        <p14:creationId xmlns:p14="http://schemas.microsoft.com/office/powerpoint/2010/main" val="3056198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68FB4-4F7F-1AD1-95B9-3B6208CF7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769190"/>
          </a:xfrm>
        </p:spPr>
        <p:txBody>
          <a:bodyPr>
            <a:normAutofit fontScale="90000"/>
          </a:bodyPr>
          <a:lstStyle/>
          <a:p>
            <a:r>
              <a:rPr lang="en-GB" sz="5400" b="1" dirty="0" err="1"/>
              <a:t>Specialisti</a:t>
            </a:r>
            <a:endParaRPr lang="en-GB" sz="54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5C7C91-505C-D8EF-C5EB-1D9F397A7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043954"/>
            <a:ext cx="7772400" cy="39086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 Italia, la presenza di operatori </a:t>
            </a:r>
            <a:r>
              <a:rPr lang="it-IT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specializzati nella relazione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è minimale.</a:t>
            </a:r>
          </a:p>
          <a:p>
            <a:pPr>
              <a:lnSpc>
                <a:spcPct val="150000"/>
              </a:lnSpc>
            </a:pP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Nei reparti ospedalieri italiani sono presenti 1.238 psicologi e 1.700 farmacisti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858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b="1" dirty="0" err="1"/>
              <a:t>Obiettivo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32965"/>
            <a:ext cx="7886700" cy="4643998"/>
          </a:xfrm>
        </p:spPr>
        <p:txBody>
          <a:bodyPr>
            <a:normAutofit/>
          </a:bodyPr>
          <a:lstStyle/>
          <a:p>
            <a:endParaRPr lang="en-GB" dirty="0"/>
          </a:p>
          <a:p>
            <a:pPr algn="ctr" eaLnBrk="1" hangingPunct="1">
              <a:lnSpc>
                <a:spcPct val="120000"/>
              </a:lnSpc>
            </a:pPr>
            <a:r>
              <a:rPr lang="it-IT" altLang="it-IT" b="1" dirty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it-IT" alt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’obiettivo </a:t>
            </a: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delle strategie di comunicazione sanitaria è ottenere</a:t>
            </a:r>
          </a:p>
          <a:p>
            <a:pPr marL="0" indent="0" algn="ctr" eaLnBrk="1" hangingPunct="1">
              <a:lnSpc>
                <a:spcPct val="120000"/>
              </a:lnSpc>
              <a:buNone/>
            </a:pPr>
            <a:r>
              <a:rPr lang="it-IT" altLang="it-IT" sz="2800" b="1" dirty="0">
                <a:latin typeface="Calibri" panose="020F0502020204030204" pitchFamily="34" charset="0"/>
                <a:cs typeface="Calibri" panose="020F0502020204030204" pitchFamily="34" charset="0"/>
              </a:rPr>
              <a:t> un determinato comportamento </a:t>
            </a: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da parte del paziente, dei care </a:t>
            </a:r>
            <a:r>
              <a:rPr lang="it-IT" altLang="it-IT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giver</a:t>
            </a: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…della popolazione</a:t>
            </a:r>
          </a:p>
          <a:p>
            <a:pPr marL="0" indent="0" algn="ctr" eaLnBrk="1" hangingPunct="1">
              <a:lnSpc>
                <a:spcPct val="120000"/>
              </a:lnSpc>
              <a:buNone/>
            </a:pPr>
            <a:endParaRPr lang="it-IT" altLang="it-IT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528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b="1" dirty="0" err="1"/>
              <a:t>Obiettivo</a:t>
            </a:r>
            <a:r>
              <a:rPr lang="en-GB" b="1" dirty="0"/>
              <a:t> - </a:t>
            </a:r>
            <a:r>
              <a:rPr lang="en-GB" b="1" dirty="0" err="1"/>
              <a:t>Risultato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GB" dirty="0"/>
          </a:p>
          <a:p>
            <a:pPr algn="l">
              <a:lnSpc>
                <a:spcPct val="150000"/>
              </a:lnSpc>
            </a:pPr>
            <a:r>
              <a:rPr lang="it-IT" sz="2400" b="1" i="0" u="none" strike="noStrike" baseline="0" dirty="0">
                <a:solidFill>
                  <a:srgbClr val="000000"/>
                </a:solidFill>
                <a:latin typeface="Arial-BoldMT"/>
              </a:rPr>
              <a:t>Nella Comunicazione Strategica deve </a:t>
            </a:r>
            <a:r>
              <a:rPr lang="it-IT" sz="2400" b="1" dirty="0">
                <a:solidFill>
                  <a:srgbClr val="000000"/>
                </a:solidFill>
                <a:latin typeface="Arial-BoldMT"/>
              </a:rPr>
              <a:t>e</a:t>
            </a:r>
            <a:r>
              <a:rPr lang="it-IT" sz="2400" b="1" i="0" u="none" strike="noStrike" baseline="0" dirty="0">
                <a:solidFill>
                  <a:srgbClr val="000000"/>
                </a:solidFill>
                <a:latin typeface="Arial-BoldMT"/>
              </a:rPr>
              <a:t>sserci </a:t>
            </a:r>
            <a:r>
              <a:rPr lang="it-IT" sz="2400" b="1" i="0" u="none" strike="noStrike" baseline="0" dirty="0" err="1">
                <a:solidFill>
                  <a:srgbClr val="000000"/>
                </a:solidFill>
                <a:latin typeface="Arial-BoldMT"/>
              </a:rPr>
              <a:t>Uun</a:t>
            </a:r>
            <a:r>
              <a:rPr lang="it-IT" sz="2400" b="1" i="0" u="none" strike="noStrike" baseline="0" dirty="0">
                <a:solidFill>
                  <a:srgbClr val="000000"/>
                </a:solidFill>
                <a:latin typeface="Arial-BoldMT"/>
              </a:rPr>
              <a:t> Obiettivo e un Risultato</a:t>
            </a:r>
          </a:p>
          <a:p>
            <a:pPr algn="l">
              <a:lnSpc>
                <a:spcPct val="150000"/>
              </a:lnSpc>
            </a:pPr>
            <a:r>
              <a:rPr lang="it-IT" altLang="it-IT" sz="2400" b="1" dirty="0">
                <a:latin typeface="Lucida Sans" panose="020B0602030504020204" pitchFamily="34" charset="0"/>
              </a:rPr>
              <a:t>L’obiettivo</a:t>
            </a:r>
            <a:r>
              <a:rPr lang="it-IT" altLang="it-IT" sz="2400" b="1" dirty="0">
                <a:solidFill>
                  <a:srgbClr val="00B050"/>
                </a:solidFill>
                <a:latin typeface="Lucida Sans" panose="020B0602030504020204" pitchFamily="34" charset="0"/>
              </a:rPr>
              <a:t> </a:t>
            </a:r>
            <a:r>
              <a:rPr lang="it-IT" altLang="it-IT" sz="2400" dirty="0">
                <a:latin typeface="Lucida Sans" panose="020B0602030504020204" pitchFamily="34" charset="0"/>
              </a:rPr>
              <a:t>di una </a:t>
            </a:r>
            <a:r>
              <a:rPr lang="it-IT" altLang="it-IT" sz="2400" dirty="0">
                <a:solidFill>
                  <a:srgbClr val="C00000"/>
                </a:solidFill>
                <a:latin typeface="Lucida Sans" panose="020B0602030504020204" pitchFamily="34" charset="0"/>
              </a:rPr>
              <a:t>buona comunicazione </a:t>
            </a:r>
            <a:r>
              <a:rPr lang="it-IT" altLang="it-IT" sz="2400" b="1" dirty="0">
                <a:latin typeface="Lucida Sans" panose="020B0602030504020204" pitchFamily="34" charset="0"/>
              </a:rPr>
              <a:t>è di entrare in relazione con il paziente</a:t>
            </a:r>
            <a:endParaRPr lang="it-IT" sz="2400" b="1" i="1" u="none" strike="noStrike" baseline="0" dirty="0">
              <a:latin typeface="Arial-BoldItalicMT"/>
            </a:endParaRPr>
          </a:p>
        </p:txBody>
      </p:sp>
    </p:spTree>
    <p:extLst>
      <p:ext uri="{BB962C8B-B14F-4D97-AF65-F5344CB8AC3E}">
        <p14:creationId xmlns:p14="http://schemas.microsoft.com/office/powerpoint/2010/main" val="1637004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6493"/>
            <a:ext cx="7886700" cy="92336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dirty="0" err="1"/>
              <a:t>Conoscere</a:t>
            </a:r>
            <a:r>
              <a:rPr lang="en-GB" sz="3600" dirty="0"/>
              <a:t> le </a:t>
            </a:r>
            <a:r>
              <a:rPr lang="en-GB" sz="3600" dirty="0" err="1"/>
              <a:t>basi</a:t>
            </a:r>
            <a:r>
              <a:rPr lang="en-GB" sz="3600" dirty="0"/>
              <a:t> </a:t>
            </a:r>
            <a:r>
              <a:rPr lang="en-GB" sz="3600" dirty="0" err="1"/>
              <a:t>della</a:t>
            </a:r>
            <a:r>
              <a:rPr lang="en-GB" sz="3600" dirty="0"/>
              <a:t> </a:t>
            </a:r>
            <a:r>
              <a:rPr lang="en-GB" sz="3600" dirty="0" err="1"/>
              <a:t>comunicazione</a:t>
            </a:r>
            <a:br>
              <a:rPr lang="en-GB" dirty="0"/>
            </a:br>
            <a:endParaRPr lang="en-GB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F20B2AF-66A3-47EE-06C3-7D023FE6A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643114"/>
              </p:ext>
            </p:extLst>
          </p:nvPr>
        </p:nvGraphicFramePr>
        <p:xfrm>
          <a:off x="628650" y="1825625"/>
          <a:ext cx="7448550" cy="3338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950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68FB4-4F7F-1AD1-95B9-3B6208CF78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b="1" dirty="0" err="1"/>
              <a:t>Strategie</a:t>
            </a:r>
            <a:r>
              <a:rPr lang="en-GB" sz="5400" b="1" dirty="0"/>
              <a:t> </a:t>
            </a:r>
            <a:r>
              <a:rPr lang="en-GB" sz="5400" b="1" dirty="0" err="1"/>
              <a:t>comunicative</a:t>
            </a:r>
            <a:br>
              <a:rPr lang="en-GB" sz="5400" b="1" dirty="0"/>
            </a:br>
            <a:r>
              <a:rPr lang="en-GB" sz="5400" b="1" dirty="0"/>
              <a:t>in </a:t>
            </a:r>
            <a:r>
              <a:rPr lang="en-GB" sz="5400" b="1" dirty="0" err="1"/>
              <a:t>ambito</a:t>
            </a:r>
            <a:r>
              <a:rPr lang="en-GB" sz="5400" b="1" dirty="0"/>
              <a:t> sanitaria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5C7C91-505C-D8EF-C5EB-1D9F397A7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589929"/>
            <a:ext cx="6858000" cy="1362636"/>
          </a:xfrm>
        </p:spPr>
        <p:txBody>
          <a:bodyPr/>
          <a:lstStyle/>
          <a:p>
            <a:r>
              <a:rPr lang="en-GB" dirty="0" err="1"/>
              <a:t>Dott.ssa</a:t>
            </a:r>
            <a:r>
              <a:rPr lang="en-GB" dirty="0"/>
              <a:t> Fiorella Palombo Ferretti</a:t>
            </a:r>
          </a:p>
          <a:p>
            <a:r>
              <a:rPr lang="en-GB" dirty="0" err="1"/>
              <a:t>e.mail</a:t>
            </a:r>
            <a:r>
              <a:rPr lang="en-GB" dirty="0"/>
              <a:t>: </a:t>
            </a:r>
            <a:r>
              <a:rPr lang="en-GB" dirty="0">
                <a:hlinkClick r:id="rId2"/>
              </a:rPr>
              <a:t>fiorellapalombo@gmail.com</a:t>
            </a:r>
            <a:endParaRPr lang="en-GB" dirty="0"/>
          </a:p>
          <a:p>
            <a:r>
              <a:rPr lang="en-GB" dirty="0"/>
              <a:t>Tel. 3347076742</a:t>
            </a:r>
          </a:p>
        </p:txBody>
      </p:sp>
    </p:spTree>
    <p:extLst>
      <p:ext uri="{BB962C8B-B14F-4D97-AF65-F5344CB8AC3E}">
        <p14:creationId xmlns:p14="http://schemas.microsoft.com/office/powerpoint/2010/main" val="4229362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51298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r>
              <a:rPr lang="it-IT" sz="3100" b="1" i="0" u="none" strike="noStrike" baseline="0" dirty="0">
                <a:solidFill>
                  <a:srgbClr val="002100"/>
                </a:solidFill>
                <a:latin typeface="TheSans-B9Black"/>
              </a:rPr>
              <a:t>LE CARATTERISTICHE DELLA COMUNICAZIONE </a:t>
            </a:r>
            <a:br>
              <a:rPr lang="it-IT" sz="3100" b="1" i="0" u="none" strike="noStrike" baseline="0" dirty="0">
                <a:solidFill>
                  <a:srgbClr val="002100"/>
                </a:solidFill>
                <a:latin typeface="TheSans-B9Black"/>
              </a:rPr>
            </a:br>
            <a:r>
              <a:rPr lang="it-IT" sz="3100" b="1" i="0" u="none" strike="noStrike" baseline="0" dirty="0">
                <a:solidFill>
                  <a:srgbClr val="002100"/>
                </a:solidFill>
                <a:latin typeface="TheSans-B9Black"/>
              </a:rPr>
              <a:t>PER LA SALUTE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752" y="1515035"/>
            <a:ext cx="7690597" cy="4661928"/>
          </a:xfrm>
        </p:spPr>
        <p:txBody>
          <a:bodyPr/>
          <a:lstStyle/>
          <a:p>
            <a:pPr algn="l"/>
            <a:r>
              <a:rPr lang="it-IT" sz="1800" b="1" i="0" u="none" strike="noStrike" baseline="0" dirty="0">
                <a:latin typeface="TheSans-B6SemiBold"/>
              </a:rPr>
              <a:t>Accurata: </a:t>
            </a:r>
            <a:r>
              <a:rPr lang="it-IT" sz="1800" b="0" i="0" u="none" strike="noStrike" baseline="0" dirty="0">
                <a:latin typeface="TheSans-B3Light"/>
              </a:rPr>
              <a:t>il contenuto della comunicazione deve essere valido e senza errori</a:t>
            </a:r>
          </a:p>
          <a:p>
            <a:pPr algn="l"/>
            <a:r>
              <a:rPr lang="it-IT" sz="1800" b="1" i="0" u="none" strike="noStrike" baseline="0" dirty="0">
                <a:latin typeface="TheSans-B6SemiBold"/>
              </a:rPr>
              <a:t>Accessibile: </a:t>
            </a:r>
            <a:r>
              <a:rPr lang="it-IT" sz="1800" b="0" i="0" u="none" strike="noStrike" baseline="0" dirty="0">
                <a:latin typeface="TheSans-B3Light"/>
              </a:rPr>
              <a:t>il contenuto deve essere diffuso con modalità e in contesti a cui il destinatario ha accesso</a:t>
            </a:r>
          </a:p>
          <a:p>
            <a:pPr algn="l"/>
            <a:r>
              <a:rPr lang="it-IT" sz="1800" b="1" i="0" u="none" strike="noStrike" baseline="0" dirty="0">
                <a:latin typeface="TheSans-B6SemiBold"/>
              </a:rPr>
              <a:t>Equilibrata: </a:t>
            </a:r>
            <a:r>
              <a:rPr lang="it-IT" sz="1800" b="0" i="0" u="none" strike="noStrike" baseline="0" dirty="0">
                <a:latin typeface="TheSans-B3Light"/>
              </a:rPr>
              <a:t>il contenuto deve presentare i benefici e i rischi di un comportamento o comunque riconoscere</a:t>
            </a:r>
          </a:p>
          <a:p>
            <a:pPr algn="l"/>
            <a:r>
              <a:rPr lang="it-IT" sz="1800" b="0" i="0" u="none" strike="noStrike" baseline="0" dirty="0">
                <a:latin typeface="TheSans-B3Light"/>
              </a:rPr>
              <a:t>la possibilità che esistono più interpretazioni di un argomento</a:t>
            </a:r>
          </a:p>
          <a:p>
            <a:pPr algn="l"/>
            <a:r>
              <a:rPr lang="it-IT" sz="1800" b="1" i="0" u="none" strike="noStrike" baseline="0" dirty="0">
                <a:latin typeface="TheSans-B6SemiBold"/>
              </a:rPr>
              <a:t>Attenta alla cultura di riferimento</a:t>
            </a:r>
            <a:r>
              <a:rPr lang="it-IT" sz="1800" b="0" i="0" u="none" strike="noStrike" baseline="0" dirty="0">
                <a:latin typeface="TheSans-B5Plain"/>
              </a:rPr>
              <a:t>: </a:t>
            </a:r>
            <a:r>
              <a:rPr lang="it-IT" sz="1800" b="0" i="0" u="none" strike="noStrike" baseline="0" dirty="0">
                <a:latin typeface="TheSans-B3Light"/>
              </a:rPr>
              <a:t>la comunicazione deve tener conto delle specificità (culturali, sociali,</a:t>
            </a:r>
          </a:p>
          <a:p>
            <a:pPr algn="l"/>
            <a:r>
              <a:rPr lang="it-IT" sz="1800" b="0" i="0" u="none" strike="noStrike" baseline="0" dirty="0">
                <a:latin typeface="TheSans-B3Light"/>
              </a:rPr>
              <a:t>etniche) del destinatario</a:t>
            </a:r>
          </a:p>
          <a:p>
            <a:pPr algn="l"/>
            <a:r>
              <a:rPr lang="it-IT" sz="1800" b="1" i="0" u="none" strike="noStrike" baseline="0" dirty="0">
                <a:latin typeface="TheSans-B6SemiBold"/>
              </a:rPr>
              <a:t>Basata sulle evidenze</a:t>
            </a:r>
            <a:r>
              <a:rPr lang="it-IT" sz="1800" b="0" i="0" u="none" strike="noStrike" baseline="0" dirty="0">
                <a:latin typeface="TheSans-B5Plain"/>
              </a:rPr>
              <a:t>: </a:t>
            </a:r>
            <a:r>
              <a:rPr lang="it-IT" sz="1800" b="0" i="0" u="none" strike="noStrike" baseline="0" dirty="0">
                <a:latin typeface="TheSans-B3Light"/>
              </a:rPr>
              <a:t>il contenuto deve basarsi sulle più aggiornate prove scientifiche</a:t>
            </a:r>
          </a:p>
          <a:p>
            <a:pPr algn="l"/>
            <a:r>
              <a:rPr lang="it-IT" sz="1800" b="1" i="0" u="none" strike="noStrike" baseline="0" dirty="0">
                <a:latin typeface="TheSans-B7Bold"/>
              </a:rPr>
              <a:t>Estesa</a:t>
            </a:r>
            <a:r>
              <a:rPr lang="it-IT" sz="1800" b="0" i="0" u="none" strike="noStrike" baseline="0" dirty="0">
                <a:latin typeface="TheSans-B5Plain"/>
              </a:rPr>
              <a:t>: </a:t>
            </a:r>
            <a:r>
              <a:rPr lang="it-IT" sz="1800" b="0" i="0" u="none" strike="noStrike" baseline="0" dirty="0">
                <a:latin typeface="TheSans-B3Light"/>
              </a:rPr>
              <a:t>il contenuto deve essere accessibile alla più ampia fetta possibile della popolazione identificata come destinataria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475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76516"/>
            <a:ext cx="7886700" cy="860613"/>
          </a:xfrm>
        </p:spPr>
        <p:txBody>
          <a:bodyPr>
            <a:noAutofit/>
          </a:bodyPr>
          <a:lstStyle/>
          <a:p>
            <a:pPr algn="ctr"/>
            <a:br>
              <a:rPr lang="en-GB" sz="3600" dirty="0"/>
            </a:br>
            <a:r>
              <a:rPr lang="en-GB" sz="2800" b="1" dirty="0"/>
              <a:t>COMUNICAZIONE PER LA SALUTE 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752" y="1515035"/>
            <a:ext cx="7690597" cy="4661928"/>
          </a:xfrm>
        </p:spPr>
        <p:txBody>
          <a:bodyPr/>
          <a:lstStyle/>
          <a:p>
            <a:pPr algn="l"/>
            <a:r>
              <a:rPr lang="it-IT" sz="1800" b="1" i="0" u="none" strike="noStrike" baseline="0" dirty="0">
                <a:latin typeface="TheSans-B6SemiBold"/>
              </a:rPr>
              <a:t>Affidabile: </a:t>
            </a:r>
            <a:r>
              <a:rPr lang="it-IT" sz="1800" b="0" i="0" u="none" strike="noStrike" baseline="0" dirty="0">
                <a:latin typeface="TheSans-B3Light"/>
              </a:rPr>
              <a:t>la fonte della comunicazione deve essere credibile e il contenuto deve essere sempre aggiornato</a:t>
            </a:r>
          </a:p>
          <a:p>
            <a:pPr algn="l"/>
            <a:r>
              <a:rPr lang="it-IT" sz="1800" b="1" i="0" u="none" strike="noStrike" baseline="0" dirty="0">
                <a:latin typeface="TheSans-B6SemiBold"/>
              </a:rPr>
              <a:t>Ripetuta: </a:t>
            </a:r>
            <a:r>
              <a:rPr lang="it-IT" sz="1800" b="0" i="0" u="none" strike="noStrike" baseline="0" dirty="0">
                <a:latin typeface="TheSans-B3Light"/>
              </a:rPr>
              <a:t>la diffusione del messaggio deve essere ripetuta più volte, sia per rafforzare l’impatto sui destinatari che lo hanno già ricevuto, sia per raggiungerne di nuovi</a:t>
            </a:r>
          </a:p>
          <a:p>
            <a:pPr algn="l"/>
            <a:r>
              <a:rPr lang="it-IT" sz="1800" b="1" i="0" u="none" strike="noStrike" baseline="0" dirty="0">
                <a:latin typeface="TheSans-B6SemiBold"/>
              </a:rPr>
              <a:t>Tempestiva: </a:t>
            </a:r>
            <a:r>
              <a:rPr lang="it-IT" sz="1800" b="0" i="0" u="none" strike="noStrike" baseline="0" dirty="0">
                <a:latin typeface="TheSans-B3Light"/>
              </a:rPr>
              <a:t>il messaggio viene diffuso quando il destinatario è più ricettivo o quando ha più bisogno delle informazioni veicolate</a:t>
            </a:r>
          </a:p>
          <a:p>
            <a:pPr algn="l"/>
            <a:r>
              <a:rPr lang="it-IT" sz="1800" b="1" i="0" u="none" strike="noStrike" baseline="0" dirty="0">
                <a:latin typeface="TheSans-B6SemiBold"/>
              </a:rPr>
              <a:t>Comprensibile: </a:t>
            </a:r>
            <a:r>
              <a:rPr lang="it-IT" sz="1800" b="0" i="0" u="none" strike="noStrike" baseline="0" dirty="0">
                <a:latin typeface="TheSans-B3Light"/>
              </a:rPr>
              <a:t>le caratteristiche del messaggio (per esempio il linguaggio o il mezzo utilizzato) devono essere appropriate alle capacità di comprensione del destinatario.</a:t>
            </a:r>
          </a:p>
          <a:p>
            <a:pPr marL="0" indent="0" algn="l">
              <a:buNone/>
            </a:pPr>
            <a:endParaRPr lang="it-IT" sz="1800" dirty="0">
              <a:latin typeface="TheSans-B3Light"/>
            </a:endParaRPr>
          </a:p>
          <a:p>
            <a:pPr marL="0" indent="0" algn="l">
              <a:buNone/>
            </a:pPr>
            <a:r>
              <a:rPr lang="en-US" sz="1800" b="0" i="1" u="none" strike="noStrike" baseline="0" dirty="0">
                <a:latin typeface="TheSans-B5PlainItalic"/>
              </a:rPr>
              <a:t>US Office of Disease Prevention and Health Promotion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430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68FB4-4F7F-1AD1-95B9-3B6208CF7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17177"/>
            <a:ext cx="7772400" cy="502023"/>
          </a:xfrm>
        </p:spPr>
        <p:txBody>
          <a:bodyPr>
            <a:normAutofit fontScale="90000"/>
          </a:bodyPr>
          <a:lstStyle/>
          <a:p>
            <a:r>
              <a:rPr lang="en-GB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Comunicazione</a:t>
            </a:r>
            <a:r>
              <a:rPr lang="en-GB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strategica</a:t>
            </a:r>
            <a:r>
              <a:rPr lang="en-GB" sz="3600" b="1" dirty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5C7C91-505C-D8EF-C5EB-1D9F397A7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895" y="1219200"/>
            <a:ext cx="7458634" cy="5065059"/>
          </a:xfrm>
        </p:spPr>
        <p:txBody>
          <a:bodyPr/>
          <a:lstStyle/>
          <a:p>
            <a:r>
              <a:rPr lang="it-IT" dirty="0"/>
              <a:t>Quando la</a:t>
            </a:r>
            <a:r>
              <a:rPr lang="it-IT" b="1" dirty="0"/>
              <a:t> comunicazione </a:t>
            </a:r>
            <a:r>
              <a:rPr lang="it-IT" dirty="0"/>
              <a:t>può essere </a:t>
            </a:r>
          </a:p>
          <a:p>
            <a:r>
              <a:rPr lang="it-IT" dirty="0"/>
              <a:t>considerata </a:t>
            </a:r>
            <a:r>
              <a:rPr lang="it-IT" b="1" dirty="0"/>
              <a:t>strategica</a:t>
            </a:r>
            <a:r>
              <a:rPr lang="it-IT" dirty="0"/>
              <a:t>? </a:t>
            </a:r>
          </a:p>
          <a:p>
            <a:r>
              <a:rPr lang="it-IT" dirty="0"/>
              <a:t>Quando è pianificata per conseguire </a:t>
            </a:r>
            <a:r>
              <a:rPr lang="it-IT" b="1" dirty="0"/>
              <a:t>obiettivi nell’interesse del paziente</a:t>
            </a:r>
          </a:p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it-IT" b="0" i="0" dirty="0">
                <a:solidFill>
                  <a:srgbClr val="222222"/>
                </a:solidFill>
                <a:effectLst/>
              </a:rPr>
              <a:t>Rappresenta uno strumento imprescindibile per garantire la corretta </a:t>
            </a:r>
            <a:r>
              <a:rPr lang="it-IT" b="1" i="0" dirty="0">
                <a:solidFill>
                  <a:srgbClr val="222222"/>
                </a:solidFill>
                <a:effectLst/>
              </a:rPr>
              <a:t>relazione tra </a:t>
            </a:r>
            <a:r>
              <a:rPr lang="it-IT" b="0" i="0" dirty="0">
                <a:solidFill>
                  <a:srgbClr val="222222"/>
                </a:solidFill>
                <a:effectLst/>
              </a:rPr>
              <a:t>professionisti sanitari, </a:t>
            </a:r>
          </a:p>
          <a:p>
            <a:r>
              <a:rPr lang="it-IT" dirty="0">
                <a:solidFill>
                  <a:srgbClr val="222222"/>
                </a:solidFill>
              </a:rPr>
              <a:t>                                                           </a:t>
            </a:r>
            <a:r>
              <a:rPr lang="it-IT" b="0" i="0" dirty="0">
                <a:solidFill>
                  <a:srgbClr val="222222"/>
                </a:solidFill>
                <a:effectLst/>
              </a:rPr>
              <a:t>pazienti e familiari.</a:t>
            </a:r>
            <a:endParaRPr lang="it-IT" dirty="0"/>
          </a:p>
          <a:p>
            <a:br>
              <a:rPr lang="it-IT" dirty="0"/>
            </a:br>
            <a:endParaRPr lang="en-GB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FBB9223E-FF33-7E57-BDE3-7EEBDA541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866" y="3751729"/>
            <a:ext cx="3893734" cy="242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00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7882"/>
            <a:ext cx="7152715" cy="896471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it-IT" sz="2600" b="1" i="0" u="none" strike="noStrike" baseline="0" dirty="0">
                <a:latin typeface="Arial-BoldMT"/>
              </a:rPr>
              <a:t>CHE COS’E’ LA </a:t>
            </a:r>
            <a:br>
              <a:rPr lang="it-IT" sz="2600" b="1" i="0" u="none" strike="noStrike" baseline="0" dirty="0">
                <a:latin typeface="Arial-BoldMT"/>
              </a:rPr>
            </a:br>
            <a:r>
              <a:rPr lang="it-IT" sz="2600" b="1" i="0" u="none" strike="noStrike" baseline="0" dirty="0">
                <a:latin typeface="Arial-BoldMT"/>
              </a:rPr>
              <a:t>COMPETENZA STRATEGICA</a:t>
            </a:r>
            <a:endParaRPr lang="en-GB" sz="2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1929"/>
            <a:ext cx="7886700" cy="4635034"/>
          </a:xfrm>
        </p:spPr>
        <p:txBody>
          <a:bodyPr>
            <a:normAutofit/>
          </a:bodyPr>
          <a:lstStyle/>
          <a:p>
            <a:endParaRPr lang="en-GB" dirty="0"/>
          </a:p>
          <a:p>
            <a:pPr algn="l"/>
            <a:r>
              <a:rPr lang="it-IT" sz="1800" b="1" i="0" u="none" strike="noStrike" baseline="0" dirty="0">
                <a:latin typeface="Arial-BoldMT"/>
              </a:rPr>
              <a:t>“La competenza è strategica </a:t>
            </a:r>
            <a:r>
              <a:rPr lang="it-IT" sz="1800" i="0" u="none" strike="noStrike" baseline="0" dirty="0">
                <a:latin typeface="Arial-BoldMT"/>
              </a:rPr>
              <a:t>quando</a:t>
            </a:r>
            <a:r>
              <a:rPr lang="it-IT" sz="1800" b="1" i="0" u="none" strike="noStrike" baseline="0" dirty="0">
                <a:latin typeface="Arial-BoldMT"/>
              </a:rPr>
              <a:t> il comunicatore </a:t>
            </a:r>
            <a:r>
              <a:rPr lang="it-IT" sz="1800" b="1" dirty="0">
                <a:latin typeface="Arial-BoldMT"/>
              </a:rPr>
              <a:t>è</a:t>
            </a:r>
            <a:r>
              <a:rPr lang="it-IT" sz="1800" b="1" i="0" u="none" strike="noStrike" baseline="0" dirty="0">
                <a:latin typeface="Arial-BoldMT"/>
              </a:rPr>
              <a:t>   </a:t>
            </a:r>
          </a:p>
          <a:p>
            <a:pPr marL="0" indent="0" algn="l">
              <a:buNone/>
            </a:pPr>
            <a:r>
              <a:rPr lang="it-IT" sz="1800" b="1" dirty="0">
                <a:latin typeface="Arial-BoldMT"/>
              </a:rPr>
              <a:t>    </a:t>
            </a:r>
            <a:r>
              <a:rPr lang="it-IT" sz="1800" b="1" i="0" u="none" strike="noStrike" baseline="0" dirty="0">
                <a:latin typeface="Arial-BoldMT"/>
              </a:rPr>
              <a:t>consapevole dell’influenza </a:t>
            </a:r>
            <a:r>
              <a:rPr lang="it-IT" sz="1800" i="0" u="none" strike="noStrike" baseline="0" dirty="0">
                <a:latin typeface="Arial-BoldMT"/>
              </a:rPr>
              <a:t>dei propri atti comunicativi e </a:t>
            </a:r>
            <a:r>
              <a:rPr lang="it-IT" sz="1800" b="1" i="0" u="none" strike="noStrike" baseline="0" dirty="0">
                <a:latin typeface="Arial-BoldMT"/>
              </a:rPr>
              <a:t>li utilizza  </a:t>
            </a:r>
          </a:p>
          <a:p>
            <a:pPr marL="0" indent="0" algn="l">
              <a:buNone/>
            </a:pPr>
            <a:r>
              <a:rPr lang="it-IT" sz="1800" b="1" dirty="0">
                <a:latin typeface="Arial-BoldMT"/>
              </a:rPr>
              <a:t>    </a:t>
            </a:r>
            <a:r>
              <a:rPr lang="it-IT" sz="1800" b="1" i="0" u="none" strike="noStrike" baseline="0" dirty="0">
                <a:latin typeface="Arial-BoldMT"/>
              </a:rPr>
              <a:t>per  obiettivi chiari e definiti”</a:t>
            </a:r>
          </a:p>
          <a:p>
            <a:pPr marL="0" indent="0" algn="l">
              <a:buNone/>
            </a:pPr>
            <a:endParaRPr lang="it-IT" sz="1800" b="1" i="0" u="none" strike="noStrike" baseline="0" dirty="0">
              <a:solidFill>
                <a:srgbClr val="00009A"/>
              </a:solidFill>
              <a:latin typeface="Arial-BoldMT"/>
            </a:endParaRPr>
          </a:p>
          <a:p>
            <a:pPr algn="l"/>
            <a:r>
              <a:rPr lang="it-IT" sz="1800" b="1" i="0" u="none" strike="noStrike" baseline="0" dirty="0">
                <a:latin typeface="Arial-BoldMT"/>
              </a:rPr>
              <a:t>In ambito professionale, 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70C0"/>
                </a:solidFill>
                <a:latin typeface="Arial-BoldMT"/>
              </a:rPr>
              <a:t>è strategica la comunicazione 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70C0"/>
                </a:solidFill>
                <a:latin typeface="Arial-BoldMT"/>
              </a:rPr>
              <a:t>    pianificata</a:t>
            </a:r>
            <a:r>
              <a:rPr lang="it-IT" sz="1800" b="1" dirty="0">
                <a:solidFill>
                  <a:srgbClr val="0070C0"/>
                </a:solidFill>
                <a:latin typeface="Arial-BoldMT"/>
              </a:rPr>
              <a:t> </a:t>
            </a:r>
            <a:r>
              <a:rPr lang="it-IT" sz="1800" i="0" u="none" strike="noStrike" baseline="0" dirty="0">
                <a:solidFill>
                  <a:srgbClr val="0070C0"/>
                </a:solidFill>
                <a:latin typeface="Arial-BoldMT"/>
              </a:rPr>
              <a:t>per conseguire </a:t>
            </a:r>
          </a:p>
          <a:p>
            <a:pPr marL="0" indent="0" algn="l">
              <a:buNone/>
            </a:pPr>
            <a:r>
              <a:rPr lang="it-IT" sz="1800" b="1" dirty="0">
                <a:solidFill>
                  <a:srgbClr val="0070C0"/>
                </a:solidFill>
                <a:latin typeface="Arial-BoldMT"/>
              </a:rPr>
              <a:t>    </a:t>
            </a:r>
            <a:r>
              <a:rPr lang="it-IT" sz="1800" b="1" i="0" u="none" strike="noStrike" baseline="0" dirty="0">
                <a:solidFill>
                  <a:srgbClr val="0070C0"/>
                </a:solidFill>
                <a:latin typeface="Arial-BoldMT"/>
              </a:rPr>
              <a:t>obiettivi determinati e </a:t>
            </a:r>
          </a:p>
          <a:p>
            <a:pPr marL="0" indent="0" algn="l">
              <a:buNone/>
            </a:pPr>
            <a:r>
              <a:rPr lang="it-IT" sz="1800" b="1" i="0" u="none" strike="noStrike" baseline="0" dirty="0">
                <a:solidFill>
                  <a:srgbClr val="0070C0"/>
                </a:solidFill>
                <a:latin typeface="Arial-BoldMT"/>
              </a:rPr>
              <a:t>    ben formulati</a:t>
            </a:r>
            <a:r>
              <a:rPr lang="it-IT" sz="1800" b="0" i="0" u="none" strike="noStrike" baseline="0" dirty="0">
                <a:solidFill>
                  <a:srgbClr val="0070C0"/>
                </a:solidFill>
                <a:latin typeface="ArialMT"/>
              </a:rPr>
              <a:t>.</a:t>
            </a:r>
          </a:p>
          <a:p>
            <a:pPr marL="0" indent="0" algn="l">
              <a:buNone/>
            </a:pPr>
            <a:endParaRPr lang="en-GB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8A08FC4-6BF9-4495-393A-853A25F6A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612" y="3207123"/>
            <a:ext cx="38862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5673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GB" sz="3200" dirty="0"/>
            </a:br>
            <a:r>
              <a:rPr lang="it-IT" sz="3200" b="1" u="none" strike="noStrike" baseline="0" dirty="0">
                <a:latin typeface="Arial-BoldMT"/>
              </a:rPr>
              <a:t>IL PENSARE </a:t>
            </a:r>
            <a:br>
              <a:rPr lang="it-IT" sz="3200" b="1" u="none" strike="noStrike" baseline="0" dirty="0">
                <a:latin typeface="Arial-BoldMT"/>
              </a:rPr>
            </a:br>
            <a:r>
              <a:rPr lang="it-IT" sz="3200" b="1" u="none" strike="noStrike" baseline="0" dirty="0">
                <a:latin typeface="Arial-BoldItalicMT"/>
              </a:rPr>
              <a:t>STRATEGICO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Arial-BoldMT"/>
              </a:rPr>
              <a:t>CONSIDERA I PROBLEMI RISOLVIBILI</a:t>
            </a:r>
          </a:p>
          <a:p>
            <a:pPr marL="0" indent="0" algn="l">
              <a:buNone/>
            </a:pPr>
            <a:endParaRPr lang="it-IT" sz="1800" b="1" i="0" u="none" strike="noStrike" baseline="0" dirty="0">
              <a:solidFill>
                <a:srgbClr val="00009A"/>
              </a:solidFill>
              <a:latin typeface="Arial-BoldMT"/>
            </a:endParaRP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Arial-BoldMT"/>
              </a:rPr>
              <a:t>- EVITA DI INTRODURRE PRESUPPOSTI ERRATI NEI  PROBLEMI</a:t>
            </a:r>
          </a:p>
          <a:p>
            <a:pPr marL="0" indent="0" algn="l">
              <a:buNone/>
            </a:pPr>
            <a:endParaRPr lang="it-IT" sz="1800" b="1" i="0" u="none" strike="noStrike" baseline="0" dirty="0">
              <a:solidFill>
                <a:srgbClr val="00009A"/>
              </a:solidFill>
              <a:latin typeface="Arial-BoldMT"/>
            </a:endParaRP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Arial-BoldMT"/>
              </a:rPr>
              <a:t>- PROCEDE SECONDO SEQUENZE LOGICHE LINEARI E CIRCOLARI</a:t>
            </a:r>
          </a:p>
          <a:p>
            <a:pPr marL="0" indent="0" algn="l">
              <a:buNone/>
            </a:pPr>
            <a:endParaRPr lang="it-IT" sz="1800" b="1" i="0" u="none" strike="noStrike" baseline="0" dirty="0">
              <a:solidFill>
                <a:srgbClr val="00009A"/>
              </a:solidFill>
              <a:latin typeface="Arial-BoldMT"/>
            </a:endParaRP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Arial-BoldMT"/>
              </a:rPr>
              <a:t>- SI RIFERISCE ALLA SOLUZIONE E NON ALLA SOLA CAUSA DEL PROBLEMA</a:t>
            </a:r>
          </a:p>
          <a:p>
            <a:pPr marL="0" indent="0" algn="l">
              <a:buNone/>
            </a:pPr>
            <a:endParaRPr lang="it-IT" sz="1800" b="1" i="0" u="none" strike="noStrike" baseline="0" dirty="0">
              <a:solidFill>
                <a:srgbClr val="00009A"/>
              </a:solidFill>
              <a:latin typeface="Arial-BoldMT"/>
            </a:endParaRPr>
          </a:p>
          <a:p>
            <a:pPr algn="l"/>
            <a:r>
              <a:rPr lang="it-IT" sz="1800" b="1" i="0" u="none" strike="noStrike" baseline="0" dirty="0">
                <a:solidFill>
                  <a:srgbClr val="00009A"/>
                </a:solidFill>
                <a:latin typeface="Arial-BoldMT"/>
              </a:rPr>
              <a:t>- RICHIEDE UN ATTEGGIAMENTO PROPOSITIVO ED AFFERMATIVO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5515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en-GB" sz="3200" dirty="0"/>
            </a:br>
            <a:r>
              <a:rPr lang="it-IT" sz="3200" b="1" u="none" strike="noStrike" baseline="0" dirty="0">
                <a:latin typeface="Arial-BoldMT"/>
              </a:rPr>
              <a:t>IL NON PENSARE </a:t>
            </a:r>
            <a:br>
              <a:rPr lang="it-IT" sz="3200" b="1" u="none" strike="noStrike" baseline="0" dirty="0">
                <a:latin typeface="Arial-BoldMT"/>
              </a:rPr>
            </a:br>
            <a:r>
              <a:rPr lang="it-IT" sz="3200" b="1" u="none" strike="noStrike" baseline="0" dirty="0">
                <a:latin typeface="Arial-BoldItalicMT"/>
              </a:rPr>
              <a:t>STRATEGICO del sanitario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algn="l"/>
            <a:r>
              <a:rPr lang="it-IT" sz="1800" b="0" u="none" strike="noStrike" baseline="0" dirty="0">
                <a:latin typeface="Arial-ItalicMT"/>
              </a:rPr>
              <a:t>Il paziente/parente/collega ne sa sempre meno/più di me;</a:t>
            </a:r>
          </a:p>
          <a:p>
            <a:pPr algn="l"/>
            <a:r>
              <a:rPr lang="it-IT" sz="1800" b="0" u="none" strike="noStrike" baseline="0" dirty="0">
                <a:latin typeface="Arial-ItalicMT"/>
              </a:rPr>
              <a:t>L’importanza del paziente/parente/collega . inferiore/superiore alla mia;</a:t>
            </a:r>
          </a:p>
          <a:p>
            <a:pPr algn="l"/>
            <a:r>
              <a:rPr lang="it-IT" sz="1800" b="1" u="none" strike="noStrike" baseline="0" dirty="0">
                <a:latin typeface="Arial-BoldItalicMT"/>
              </a:rPr>
              <a:t>Non </a:t>
            </a:r>
            <a:r>
              <a:rPr lang="it-IT" sz="1800" b="0" u="none" strike="noStrike" baseline="0" dirty="0">
                <a:latin typeface="Arial-ItalicMT"/>
              </a:rPr>
              <a:t>ci riesco;    </a:t>
            </a:r>
            <a:r>
              <a:rPr lang="it-IT" sz="1800" b="1" u="none" strike="noStrike" baseline="0" dirty="0">
                <a:latin typeface="Arial-BoldItalicMT"/>
              </a:rPr>
              <a:t>Non </a:t>
            </a:r>
            <a:r>
              <a:rPr lang="it-IT" sz="1800" b="0" u="none" strike="noStrike" baseline="0" dirty="0">
                <a:latin typeface="Arial-ItalicMT"/>
              </a:rPr>
              <a:t>so cosa dire;     </a:t>
            </a:r>
            <a:r>
              <a:rPr lang="it-IT" sz="1800" b="1" u="none" strike="noStrike" baseline="0" dirty="0">
                <a:latin typeface="Arial-BoldItalicMT"/>
              </a:rPr>
              <a:t>Non </a:t>
            </a:r>
            <a:r>
              <a:rPr lang="it-IT" sz="1800" b="0" u="none" strike="noStrike" baseline="0" dirty="0">
                <a:latin typeface="Arial-ItalicMT"/>
              </a:rPr>
              <a:t>. possibile;</a:t>
            </a:r>
          </a:p>
          <a:p>
            <a:pPr algn="l"/>
            <a:r>
              <a:rPr lang="it-IT" sz="1800" b="1" u="none" strike="noStrike" baseline="0" dirty="0">
                <a:latin typeface="Arial-BoldItalicMT"/>
              </a:rPr>
              <a:t>Non </a:t>
            </a:r>
            <a:r>
              <a:rPr lang="it-IT" sz="1800" b="0" u="none" strike="noStrike" baseline="0" dirty="0">
                <a:latin typeface="Arial-ItalicMT"/>
              </a:rPr>
              <a:t>c’è tempo;              </a:t>
            </a:r>
            <a:r>
              <a:rPr lang="it-IT" sz="1800" b="1" u="none" strike="noStrike" baseline="0" dirty="0">
                <a:latin typeface="Arial-BoldItalicMT"/>
              </a:rPr>
              <a:t>Non </a:t>
            </a:r>
            <a:r>
              <a:rPr lang="it-IT" sz="1800" b="0" u="none" strike="noStrike" baseline="0" dirty="0">
                <a:latin typeface="Arial-ItalicMT"/>
              </a:rPr>
              <a:t>. vero;         Tanto </a:t>
            </a:r>
            <a:r>
              <a:rPr lang="it-IT" sz="1800" b="1" u="none" strike="noStrike" baseline="0" dirty="0">
                <a:latin typeface="Arial-BoldItalicMT"/>
              </a:rPr>
              <a:t>non </a:t>
            </a:r>
            <a:r>
              <a:rPr lang="it-IT" sz="1800" b="0" u="none" strike="noStrike" baseline="0" dirty="0">
                <a:latin typeface="Arial-ItalicMT"/>
              </a:rPr>
              <a:t>cambia nulla;</a:t>
            </a:r>
          </a:p>
          <a:p>
            <a:pPr algn="l"/>
            <a:r>
              <a:rPr lang="it-IT" sz="1800" b="0" u="none" strike="noStrike" baseline="0" dirty="0">
                <a:latin typeface="Arial-ItalicMT"/>
              </a:rPr>
              <a:t>L’altro è una persona intrattabile, antipatica, ostile, etc.;</a:t>
            </a:r>
          </a:p>
          <a:p>
            <a:pPr algn="l"/>
            <a:r>
              <a:rPr lang="it-IT" sz="1800" b="0" u="none" strike="noStrike" baseline="0" dirty="0">
                <a:latin typeface="Arial-ItalicMT"/>
              </a:rPr>
              <a:t>Qualsiasi cosa far. </a:t>
            </a:r>
            <a:r>
              <a:rPr lang="it-IT" sz="1800" b="1" u="none" strike="noStrike" baseline="0" dirty="0">
                <a:latin typeface="Arial-BoldItalicMT"/>
              </a:rPr>
              <a:t>non </a:t>
            </a:r>
            <a:r>
              <a:rPr lang="it-IT" sz="1800" b="0" u="none" strike="noStrike" baseline="0" dirty="0">
                <a:latin typeface="Arial-ItalicMT"/>
              </a:rPr>
              <a:t>servir. a nulla; </a:t>
            </a:r>
          </a:p>
          <a:p>
            <a:pPr algn="l"/>
            <a:r>
              <a:rPr lang="it-IT" sz="1800" b="0" u="none" strike="noStrike" baseline="0" dirty="0">
                <a:latin typeface="Arial-ItalicMT"/>
              </a:rPr>
              <a:t>Il fallimento . sempre colpa dell’altro/mia;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7729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05086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b="1" dirty="0"/>
              <a:t>DEFINIRE LE POSSIBILITA’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70213"/>
            <a:ext cx="7886700" cy="4706750"/>
          </a:xfrm>
        </p:spPr>
        <p:txBody>
          <a:bodyPr>
            <a:normAutofit/>
          </a:bodyPr>
          <a:lstStyle/>
          <a:p>
            <a:endParaRPr lang="en-GB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Per utilizzare coscientemente le possibilità offerte dalla comunicazione, è sempre necessario definire con esattezza:</a:t>
            </a:r>
            <a:endParaRPr lang="it-IT" altLang="it-IT" sz="2000" dirty="0">
              <a:solidFill>
                <a:srgbClr val="0000FF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000" b="1" dirty="0">
                <a:solidFill>
                  <a:srgbClr val="000000"/>
                </a:solidFill>
                <a:latin typeface="Comic Sans MS" panose="030F0702030302020204" pitchFamily="66" charset="0"/>
              </a:rPr>
              <a:t>1.</a:t>
            </a:r>
            <a:r>
              <a:rPr lang="it-IT" altLang="it-IT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it-IT" altLang="it-IT" sz="2000" b="1" dirty="0">
                <a:solidFill>
                  <a:srgbClr val="000000"/>
                </a:solidFill>
                <a:latin typeface="Comic Sans MS" panose="030F0702030302020204" pitchFamily="66" charset="0"/>
              </a:rPr>
              <a:t>A chi ci rivolgiamo</a:t>
            </a:r>
            <a:r>
              <a:rPr lang="it-IT" altLang="it-IT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: chi sono i soggetti con i quali devo entrare in relazione? </a:t>
            </a:r>
          </a:p>
          <a:p>
            <a:pPr algn="just"/>
            <a:r>
              <a:rPr lang="it-IT" altLang="it-IT" sz="2000" b="1" dirty="0">
                <a:solidFill>
                  <a:srgbClr val="000000"/>
                </a:solidFill>
                <a:latin typeface="Comic Sans MS" panose="030F0702030302020204" pitchFamily="66" charset="0"/>
              </a:rPr>
              <a:t>2. E</a:t>
            </a:r>
            <a:r>
              <a:rPr lang="it-IT" sz="2000" b="1" dirty="0">
                <a:latin typeface="Calibri" panose="020F0502020204030204" pitchFamily="34" charset="0"/>
                <a:ea typeface="Calibri" panose="020F0502020204030204" pitchFamily="34" charset="0"/>
              </a:rPr>
              <a:t>vitare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</a:rPr>
              <a:t>di assumere un atteggiamento paternalistico o autoritario. Il tono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di voce autorevole, per essere efficace deve trasmettere fiducia e competenza e non essere giudicante</a:t>
            </a:r>
            <a:endParaRPr lang="it-IT" altLang="it-IT" sz="20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000" b="1" dirty="0">
                <a:solidFill>
                  <a:srgbClr val="000000"/>
                </a:solidFill>
                <a:latin typeface="Comic Sans MS" panose="030F0702030302020204" pitchFamily="66" charset="0"/>
              </a:rPr>
              <a:t>3.</a:t>
            </a:r>
            <a:r>
              <a:rPr lang="it-IT" altLang="it-IT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  <a:r>
              <a:rPr lang="it-IT" altLang="it-IT" sz="2000" b="1" dirty="0">
                <a:solidFill>
                  <a:srgbClr val="000000"/>
                </a:solidFill>
                <a:latin typeface="Comic Sans MS" panose="030F0702030302020204" pitchFamily="66" charset="0"/>
              </a:rPr>
              <a:t>L'obiettivo</a:t>
            </a:r>
            <a:r>
              <a:rPr lang="it-IT" altLang="it-IT" sz="2000" dirty="0">
                <a:solidFill>
                  <a:srgbClr val="000000"/>
                </a:solidFill>
                <a:latin typeface="Comic Sans MS" panose="030F0702030302020204" pitchFamily="66" charset="0"/>
              </a:rPr>
              <a:t>: cosa vogliamo che facciano, pensino, abbiano presente, al termine della comunicazione?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9210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95082"/>
            <a:ext cx="7886700" cy="519953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r>
              <a:rPr lang="it-IT" sz="31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strategie comunicative devono essere:</a:t>
            </a:r>
            <a:br>
              <a:rPr lang="it-IT" sz="31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49506"/>
            <a:ext cx="7886700" cy="4527457"/>
          </a:xfrm>
        </p:spPr>
        <p:txBody>
          <a:bodyPr>
            <a:normAutofit/>
          </a:bodyPr>
          <a:lstStyle/>
          <a:p>
            <a:r>
              <a:rPr lang="it-IT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utorevoli, Empatiche e Rispettose</a:t>
            </a:r>
          </a:p>
          <a:p>
            <a:pPr marL="0" indent="0" algn="ctr">
              <a:buNone/>
            </a:pPr>
            <a:r>
              <a:rPr lang="it-IT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pazienti 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devono sentirsi </a:t>
            </a:r>
            <a:r>
              <a:rPr lang="it-IT" sz="20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scoltati e Compresi, e che </a:t>
            </a:r>
          </a:p>
          <a:p>
            <a:pPr marL="0" indent="0" algn="ctr">
              <a:buNone/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loro preoccupazioni vengano prese sul serio.</a:t>
            </a:r>
          </a:p>
          <a:p>
            <a:pPr marL="0" indent="0" algn="ctr">
              <a:buNone/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pazienti 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devono sentirsi </a:t>
            </a:r>
            <a:r>
              <a:rPr lang="it-IT" sz="20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oinvolti Attivamente nelle decisioni</a:t>
            </a:r>
          </a:p>
          <a:p>
            <a:pPr marL="0" indent="0" algn="ctr">
              <a:buNone/>
            </a:pPr>
            <a:r>
              <a:rPr lang="it-IT" sz="1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tilizzare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linguaggio Chiaro e Comprensibile, </a:t>
            </a:r>
          </a:p>
          <a:p>
            <a:pPr marL="0" indent="0" algn="ctr">
              <a:buNone/>
            </a:pPr>
            <a:r>
              <a:rPr lang="it-IT" sz="1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vitare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tecnicismi e 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jargon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medico. </a:t>
            </a:r>
          </a:p>
          <a:p>
            <a:pPr marL="0" indent="0" algn="ctr">
              <a:buNone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8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dattare il proprio linguaggio al livello di comprensione del paziente, </a:t>
            </a:r>
          </a:p>
          <a:p>
            <a:pPr marL="0" indent="0" algn="ctr">
              <a:buNone/>
            </a:pPr>
            <a:r>
              <a:rPr lang="it-IT" sz="1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vitando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utilizzare un linguaggio troppo tecnico o troppo semplificato.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tilizzare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argomenti basati su 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evidenze scientifiche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kern="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ornire informazioni 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chiare e trasparenti sui benefici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 tali comportamenti.</a:t>
            </a:r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8848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93060"/>
            <a:ext cx="7886700" cy="878540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it-IT" sz="2700" b="1" dirty="0">
                <a:latin typeface="Calibri" panose="020F0502020204030204" pitchFamily="34" charset="0"/>
              </a:rPr>
              <a:t>S</a:t>
            </a:r>
            <a:r>
              <a:rPr lang="it-IT" sz="27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trategie scientifiche di comunicazione 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FINALITA’ ? O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ttenere risultati positivi nella cura del paziente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Comunicazione assertiva:</a:t>
            </a:r>
            <a:r>
              <a:rPr lang="it-IT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Definizione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obiettivi della comunicazione assertiva</a:t>
            </a:r>
            <a:r>
              <a:rPr lang="it-I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Utilizzo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 un linguaggio chiaro e diretto senza aggressività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Comunicazione empatica:</a:t>
            </a:r>
            <a:r>
              <a:rPr lang="it-IT" sz="18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Importanza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dell'empatia nella relazione medico-paziente</a:t>
            </a:r>
            <a:r>
              <a:rPr lang="it-I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Sviluppo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delle capacità empatiche </a:t>
            </a:r>
            <a:r>
              <a:rPr lang="it-IT" sz="18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attraverso l’Ascolto attivo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la comprensione delle emozioni del paziente</a:t>
            </a:r>
            <a:r>
              <a:rPr lang="it-I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 </a:t>
            </a:r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favorire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un clima di fiducia e condivisione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2004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70966"/>
            <a:ext cx="7886700" cy="5405998"/>
          </a:xfrm>
        </p:spPr>
        <p:txBody>
          <a:bodyPr>
            <a:normAutofit fontScale="62500" lnSpcReduction="20000"/>
          </a:bodyPr>
          <a:lstStyle/>
          <a:p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Comunicazione persuasiva: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U</a:t>
            </a:r>
            <a:r>
              <a:rPr lang="it-IT" sz="3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tilizzo di tecniche </a:t>
            </a: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persuasive per influenzare positivamente il comportamento del paziente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it-IT" sz="3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Identificazione dei bisogni </a:t>
            </a: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delle </a:t>
            </a:r>
            <a:r>
              <a:rPr lang="it-IT" sz="32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motivazioni </a:t>
            </a: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 paziente per adattare il messaggio persuasivo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- Esempi  per </a:t>
            </a:r>
            <a:r>
              <a:rPr lang="it-IT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promuovere l'adesione alle terapie </a:t>
            </a: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ai cambiamenti dello stile di vita</a:t>
            </a:r>
            <a:endParaRPr lang="it-IT" sz="3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32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Comunicazione informativa:</a:t>
            </a:r>
            <a:endParaRPr lang="it-IT" sz="32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Fornire informazioni chiare, accurate e comprensibili al paziente</a:t>
            </a:r>
            <a:endParaRPr lang="it-IT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Utilizzo di linguaggio semplice e evitare tecnicismi</a:t>
            </a:r>
            <a:endParaRPr lang="it-IT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Organizzare e strutturare le informazioni per facilitarne la comprensione</a:t>
            </a:r>
            <a:endParaRPr lang="it-IT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89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68FB4-4F7F-1AD1-95B9-3B6208CF7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3718"/>
            <a:ext cx="7772400" cy="681317"/>
          </a:xfrm>
        </p:spPr>
        <p:txBody>
          <a:bodyPr>
            <a:normAutofit/>
          </a:bodyPr>
          <a:lstStyle/>
          <a:p>
            <a:r>
              <a:rPr lang="en-GB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Comunicazione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GB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ambito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200" b="1" dirty="0" err="1">
                <a:latin typeface="Calibri" panose="020F0502020204030204" pitchFamily="34" charset="0"/>
                <a:cs typeface="Calibri" panose="020F0502020204030204" pitchFamily="34" charset="0"/>
              </a:rPr>
              <a:t>sanitario</a:t>
            </a:r>
            <a:endParaRPr lang="en-GB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5C7C91-505C-D8EF-C5EB-1D9F397A7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858000" cy="3971365"/>
          </a:xfrm>
        </p:spPr>
        <p:txBody>
          <a:bodyPr>
            <a:normAutofit/>
          </a:bodyPr>
          <a:lstStyle/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L'approccio alla comunicazione è ancora poco noto nella maggior parte degli ambienti sanitari.</a:t>
            </a:r>
          </a:p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Ciò si deve forse al fatto che psicologia "astratta" e medicina "concreta" sono ancora separate dall' antica contrapposizione tra mente e corpo, tra “oggettività” e “soggettività”. </a:t>
            </a:r>
          </a:p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Molti dei padri della comunicazione strategica furono proprio professionisti della salute, o esercitavano per scopi clinici la propria abilità interpersonale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3257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b="1" dirty="0" err="1"/>
              <a:t>Empatia</a:t>
            </a:r>
            <a:r>
              <a:rPr lang="en-GB" b="1" dirty="0"/>
              <a:t> e </a:t>
            </a:r>
            <a:r>
              <a:rPr lang="en-GB" b="1" dirty="0" err="1"/>
              <a:t>l’Arte</a:t>
            </a:r>
            <a:r>
              <a:rPr lang="en-GB" b="1" dirty="0"/>
              <a:t> </a:t>
            </a:r>
            <a:r>
              <a:rPr lang="en-GB" b="1" dirty="0" err="1"/>
              <a:t>nel</a:t>
            </a:r>
            <a:r>
              <a:rPr lang="en-GB" b="1" dirty="0"/>
              <a:t> fare </a:t>
            </a:r>
            <a:r>
              <a:rPr lang="en-GB" b="1" dirty="0" err="1"/>
              <a:t>domande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algn="l"/>
            <a:r>
              <a:rPr lang="it-IT" sz="1800" b="1" i="0" u="none" strike="noStrike" baseline="0" dirty="0">
                <a:latin typeface="Arial-BoldMT"/>
              </a:rPr>
              <a:t>Le domande possono essere:</a:t>
            </a:r>
          </a:p>
          <a:p>
            <a:pPr algn="l"/>
            <a:r>
              <a:rPr lang="it-IT" sz="1800" b="0" i="0" u="none" strike="noStrike" baseline="0" dirty="0">
                <a:latin typeface="Wingdings-Regular"/>
              </a:rPr>
              <a:t> </a:t>
            </a:r>
            <a:r>
              <a:rPr lang="it-IT" sz="1800" b="0" i="0" u="none" strike="noStrike" baseline="0" dirty="0">
                <a:latin typeface="ArialMT"/>
              </a:rPr>
              <a:t>APERTE (es. come si sente…?)</a:t>
            </a:r>
          </a:p>
          <a:p>
            <a:pPr algn="l"/>
            <a:r>
              <a:rPr lang="it-IT" sz="1800" b="0" i="0" u="none" strike="noStrike" baseline="0" dirty="0">
                <a:latin typeface="Wingdings-Regular"/>
              </a:rPr>
              <a:t> </a:t>
            </a:r>
            <a:r>
              <a:rPr lang="it-IT" sz="1800" b="0" i="0" u="none" strike="noStrike" baseline="0" dirty="0">
                <a:latin typeface="ArialMT"/>
              </a:rPr>
              <a:t>CHIUSE (es. sente che… oppure che…?)</a:t>
            </a:r>
          </a:p>
          <a:p>
            <a:pPr algn="l"/>
            <a:r>
              <a:rPr lang="it-IT" sz="1800" b="0" i="0" u="none" strike="noStrike" baseline="0" dirty="0">
                <a:latin typeface="Wingdings-Regular"/>
              </a:rPr>
              <a:t> </a:t>
            </a:r>
            <a:r>
              <a:rPr lang="it-IT" sz="1800" b="0" i="0" u="none" strike="noStrike" baseline="0" dirty="0">
                <a:latin typeface="ArialMT"/>
              </a:rPr>
              <a:t>CON PRESUPPOSTI (es. qual . l’ultima volte che…?)</a:t>
            </a:r>
          </a:p>
          <a:p>
            <a:pPr algn="l"/>
            <a:r>
              <a:rPr lang="it-IT" sz="1800" b="0" i="0" u="none" strike="noStrike" baseline="0" dirty="0">
                <a:latin typeface="Wingdings-Regular"/>
              </a:rPr>
              <a:t> </a:t>
            </a:r>
            <a:r>
              <a:rPr lang="it-IT" sz="1800" b="0" i="0" u="none" strike="noStrike" baseline="0" dirty="0">
                <a:latin typeface="ArialMT"/>
              </a:rPr>
              <a:t>INDIRETTE (es. mi chiedo sempre se…?)</a:t>
            </a:r>
          </a:p>
          <a:p>
            <a:pPr algn="l"/>
            <a:r>
              <a:rPr lang="it-IT" sz="1800" b="0" i="0" u="none" strike="noStrike" baseline="0" dirty="0">
                <a:latin typeface="Wingdings-Regular"/>
              </a:rPr>
              <a:t> </a:t>
            </a:r>
            <a:r>
              <a:rPr lang="it-IT" sz="1800" b="1" i="0" u="none" strike="noStrike" baseline="0" dirty="0">
                <a:latin typeface="Arial-BoldMT"/>
              </a:rPr>
              <a:t>DI CONFRONTAZIONE (dal superficiale al profondo</a:t>
            </a:r>
            <a:r>
              <a:rPr lang="it-IT" sz="1800" b="1" i="0" u="none" strike="noStrike" baseline="0" dirty="0">
                <a:solidFill>
                  <a:srgbClr val="818181"/>
                </a:solidFill>
                <a:latin typeface="Arial-BoldMT"/>
              </a:rPr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7432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b="1" dirty="0" err="1"/>
              <a:t>Empatia</a:t>
            </a:r>
            <a:r>
              <a:rPr lang="en-GB" b="1" dirty="0"/>
              <a:t> e </a:t>
            </a:r>
            <a:r>
              <a:rPr lang="en-GB" b="1" dirty="0" err="1"/>
              <a:t>l’Arte</a:t>
            </a:r>
            <a:r>
              <a:rPr lang="en-GB" b="1" dirty="0"/>
              <a:t> </a:t>
            </a:r>
            <a:r>
              <a:rPr lang="en-GB" b="1" dirty="0" err="1"/>
              <a:t>nel</a:t>
            </a:r>
            <a:r>
              <a:rPr lang="en-GB" b="1" dirty="0"/>
              <a:t> fare </a:t>
            </a:r>
            <a:r>
              <a:rPr lang="en-GB" b="1" dirty="0" err="1"/>
              <a:t>domande</a:t>
            </a:r>
            <a:br>
              <a:rPr lang="en-GB" dirty="0"/>
            </a:br>
            <a:endParaRPr lang="en-GB" dirty="0"/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87039CA2-5FF0-3353-5036-5A4599FD08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825" y="1825625"/>
            <a:ext cx="5352350" cy="4351338"/>
          </a:xfrm>
        </p:spPr>
      </p:pic>
    </p:spTree>
    <p:extLst>
      <p:ext uri="{BB962C8B-B14F-4D97-AF65-F5344CB8AC3E}">
        <p14:creationId xmlns:p14="http://schemas.microsoft.com/office/powerpoint/2010/main" val="13964788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651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ES. AFFERMAZIONI DEL PAZIENTE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44477"/>
            <a:ext cx="7886700" cy="4351338"/>
          </a:xfrm>
        </p:spPr>
        <p:txBody>
          <a:bodyPr/>
          <a:lstStyle/>
          <a:p>
            <a:endParaRPr lang="en-GB" dirty="0"/>
          </a:p>
          <a:p>
            <a:pPr algn="l"/>
            <a:r>
              <a:rPr lang="it-IT" sz="1800" b="1" i="1" u="none" strike="noStrike" baseline="0" dirty="0">
                <a:solidFill>
                  <a:srgbClr val="0070C0"/>
                </a:solidFill>
                <a:latin typeface="Arial-BoldItalicMT"/>
              </a:rPr>
              <a:t>“BISOGNA CHE LA SMETTA” “E’ NECESSARIO FARE QUALCOSA”</a:t>
            </a:r>
          </a:p>
          <a:p>
            <a:pPr algn="l"/>
            <a:r>
              <a:rPr lang="it-IT" sz="1800" b="1" i="1" u="none" strike="noStrike" baseline="0" dirty="0">
                <a:solidFill>
                  <a:srgbClr val="0070C0"/>
                </a:solidFill>
                <a:latin typeface="Arial-BoldItalicMT"/>
              </a:rPr>
              <a:t> “OCCORRE RIUSCIRCI”</a:t>
            </a:r>
          </a:p>
          <a:p>
            <a:pPr algn="l"/>
            <a:r>
              <a:rPr lang="it-IT" sz="1800" b="1" i="1" u="none" strike="noStrike" baseline="0" dirty="0">
                <a:solidFill>
                  <a:srgbClr val="0070C0"/>
                </a:solidFill>
                <a:latin typeface="Arial-BoldItalicMT"/>
              </a:rPr>
              <a:t>“NON VOGLIO PENSARCI” “VORREI FARE QUALCOSA” “VOGLIO GUARIRE PRESTO</a:t>
            </a:r>
          </a:p>
          <a:p>
            <a:pPr algn="l"/>
            <a:r>
              <a:rPr lang="it-IT" sz="1800" b="1" i="1" dirty="0">
                <a:solidFill>
                  <a:srgbClr val="0070C0"/>
                </a:solidFill>
                <a:latin typeface="Arial-BoldItalicMT"/>
              </a:rPr>
              <a:t>NON CE LA FACCIO </a:t>
            </a:r>
            <a:r>
              <a:rPr lang="it-IT" sz="1800" b="1" i="1" dirty="0" err="1">
                <a:solidFill>
                  <a:srgbClr val="0070C0"/>
                </a:solidFill>
                <a:latin typeface="Arial-BoldItalicMT"/>
              </a:rPr>
              <a:t>Piu’</a:t>
            </a:r>
            <a:endParaRPr lang="it-IT" sz="1800" b="1" i="1" dirty="0">
              <a:solidFill>
                <a:srgbClr val="0070C0"/>
              </a:solidFill>
              <a:latin typeface="Arial-BoldItalicMT"/>
            </a:endParaRPr>
          </a:p>
          <a:p>
            <a:pPr algn="l"/>
            <a:r>
              <a:rPr lang="it-IT" sz="1800" b="1" i="1" dirty="0">
                <a:solidFill>
                  <a:srgbClr val="0070C0"/>
                </a:solidFill>
                <a:latin typeface="Arial-BoldItalicMT"/>
              </a:rPr>
              <a:t>MI DIMENTICO LE MEDICINE SONO TROPPE</a:t>
            </a:r>
          </a:p>
          <a:p>
            <a:pPr marL="0" indent="0" algn="l">
              <a:buNone/>
            </a:pPr>
            <a:endParaRPr lang="it-IT" sz="1800" b="1" i="1" dirty="0">
              <a:solidFill>
                <a:srgbClr val="00009A"/>
              </a:solidFill>
              <a:latin typeface="Arial-BoldItalicMT"/>
            </a:endParaRPr>
          </a:p>
          <a:p>
            <a:pPr marL="0" indent="0" algn="ctr">
              <a:buNone/>
            </a:pPr>
            <a:r>
              <a:rPr lang="it-IT" sz="1800" b="1" dirty="0">
                <a:latin typeface="Arial-BoldItalicMT"/>
              </a:rPr>
              <a:t>STRATEGIA FONDAMENTALE</a:t>
            </a:r>
          </a:p>
          <a:p>
            <a:pPr marL="0" indent="0" algn="ctr">
              <a:buNone/>
            </a:pPr>
            <a:r>
              <a:rPr lang="it-IT" sz="2400" b="1" dirty="0">
                <a:latin typeface="Arial-BoldItalicMT"/>
              </a:rPr>
              <a:t>RISPONDERE CON EMPATIA </a:t>
            </a:r>
          </a:p>
          <a:p>
            <a:pPr marL="0" indent="0" algn="l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2920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7"/>
            <a:ext cx="7886700" cy="1009652"/>
          </a:xfrm>
        </p:spPr>
        <p:txBody>
          <a:bodyPr>
            <a:noAutofit/>
          </a:bodyPr>
          <a:lstStyle/>
          <a:p>
            <a:pPr algn="ctr"/>
            <a:br>
              <a:rPr lang="en-GB" sz="3200" b="1" dirty="0"/>
            </a:br>
            <a:r>
              <a:rPr lang="en-GB" sz="3200" b="1" dirty="0"/>
              <a:t>EMPATIA – </a:t>
            </a:r>
            <a:r>
              <a:rPr lang="en-GB" sz="3200" b="1" dirty="0" err="1"/>
              <a:t>Accettazione</a:t>
            </a:r>
            <a:r>
              <a:rPr lang="en-GB" sz="3200" b="1" dirty="0"/>
              <a:t> e SIMPATIA </a:t>
            </a:r>
            <a:br>
              <a:rPr lang="en-GB" sz="3200" b="1" dirty="0"/>
            </a:br>
            <a:r>
              <a:rPr lang="en-GB" sz="3200" b="1" dirty="0" err="1"/>
              <a:t>quali</a:t>
            </a:r>
            <a:r>
              <a:rPr lang="en-GB" sz="3200" b="1" dirty="0"/>
              <a:t> le </a:t>
            </a:r>
            <a:r>
              <a:rPr lang="en-GB" sz="3200" b="1" dirty="0" err="1"/>
              <a:t>differenze</a:t>
            </a:r>
            <a:r>
              <a:rPr lang="en-GB" sz="3200" b="1" dirty="0"/>
              <a:t>?</a:t>
            </a:r>
            <a:br>
              <a:rPr lang="en-GB" sz="3200" b="1" dirty="0"/>
            </a:br>
            <a:endParaRPr lang="en-GB" sz="32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VIDEO </a:t>
            </a:r>
            <a:r>
              <a:rPr lang="en-GB" dirty="0" err="1"/>
              <a:t>Scienza</a:t>
            </a:r>
            <a:r>
              <a:rPr lang="en-GB" dirty="0"/>
              <a:t> </a:t>
            </a:r>
            <a:r>
              <a:rPr lang="en-GB" dirty="0" err="1"/>
              <a:t>Empatia</a:t>
            </a: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https://www.youtube.com/watch?v=znApyNaKfiU&amp;t=76s</a:t>
            </a:r>
            <a:r>
              <a:rPr lang="en-GB" dirty="0"/>
              <a:t> </a:t>
            </a:r>
            <a:r>
              <a:rPr lang="en-GB" dirty="0" err="1"/>
              <a:t>fino</a:t>
            </a:r>
            <a:r>
              <a:rPr lang="en-GB" dirty="0"/>
              <a:t> a 1,13 </a:t>
            </a:r>
            <a:r>
              <a:rPr lang="en-GB" dirty="0" err="1"/>
              <a:t>Rizzolati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>
                <a:hlinkClick r:id="rId3"/>
              </a:rPr>
              <a:t>https://www.youtube.com/watch?v=OH8g6j-11wo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Neuroni</a:t>
            </a:r>
            <a:r>
              <a:rPr lang="en-GB" dirty="0"/>
              <a:t> </a:t>
            </a:r>
            <a:r>
              <a:rPr lang="en-GB" dirty="0" err="1"/>
              <a:t>specchio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https://www.youtube.com/watch?v=3oaobKn_MkE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Cartone</a:t>
            </a:r>
            <a:r>
              <a:rPr lang="en-GB" dirty="0"/>
              <a:t> </a:t>
            </a:r>
            <a:r>
              <a:rPr lang="en-GB" dirty="0" err="1"/>
              <a:t>empatia</a:t>
            </a:r>
            <a:r>
              <a:rPr lang="en-GB" dirty="0"/>
              <a:t> /</a:t>
            </a:r>
            <a:r>
              <a:rPr lang="en-GB" dirty="0" err="1"/>
              <a:t>simpatia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448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1338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br>
              <a:rPr lang="en-GB" dirty="0"/>
            </a:br>
            <a:r>
              <a:rPr lang="en-GB" dirty="0"/>
              <a:t>FINE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val="3246316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68FB4-4F7F-1AD1-95B9-3B6208CF7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634719"/>
          </a:xfrm>
        </p:spPr>
        <p:txBody>
          <a:bodyPr>
            <a:normAutofit fontScale="90000"/>
          </a:bodyPr>
          <a:lstStyle/>
          <a:p>
            <a:r>
              <a:rPr lang="en-GB" sz="5400" b="1" dirty="0"/>
              <a:t>La </a:t>
            </a:r>
            <a:r>
              <a:rPr lang="en-GB" sz="5400" b="1" dirty="0" err="1"/>
              <a:t>storia</a:t>
            </a:r>
            <a:endParaRPr lang="en-GB" sz="54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5C7C91-505C-D8EF-C5EB-1D9F397A7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858000" cy="3971365"/>
          </a:xfrm>
        </p:spPr>
        <p:txBody>
          <a:bodyPr/>
          <a:lstStyle/>
          <a:p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T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racce di pensiero strategico già in </a:t>
            </a:r>
            <a:r>
              <a:rPr lang="it-IT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Galeno,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II secolo d. C. Insegnava ai sui allievi che </a:t>
            </a:r>
          </a:p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“La cura ha più successo in chi ha fiducia”. </a:t>
            </a:r>
          </a:p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Il padre della psicoanalisi, </a:t>
            </a:r>
            <a:r>
              <a:rPr lang="it-IT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Sigmund Freud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era un medico. Probabilmente, lo straordinario e successo delle sue teorie fu dovuto al fatto che la psicoanalisi imponeva in ambito medico e relazionale la regola aurea </a:t>
            </a:r>
            <a:r>
              <a:rPr lang="it-IT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dell’ascolto attivo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che è uno dei prerequisiti della comunicazione strategica.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702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68FB4-4F7F-1AD1-95B9-3B6208CF7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634719"/>
          </a:xfrm>
        </p:spPr>
        <p:txBody>
          <a:bodyPr>
            <a:normAutofit fontScale="90000"/>
          </a:bodyPr>
          <a:lstStyle/>
          <a:p>
            <a:r>
              <a:rPr lang="en-GB" sz="5400" b="1" dirty="0" err="1"/>
              <a:t>Comunicare</a:t>
            </a:r>
            <a:endParaRPr lang="en-GB" sz="54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5C7C91-505C-D8EF-C5EB-1D9F397A7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858000" cy="3971365"/>
          </a:xfrm>
        </p:spPr>
        <p:txBody>
          <a:bodyPr/>
          <a:lstStyle/>
          <a:p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La comunicazione 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è un elemento fondamentale all'interno del contesto sanitario. </a:t>
            </a:r>
          </a:p>
          <a:p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Ogni giorno, i professionisti della salute sono chiamati a comunicare con pazienti di diversa natura, background culturale e livello di istruzione.</a:t>
            </a:r>
          </a:p>
          <a:p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E’ possibile</a:t>
            </a:r>
          </a:p>
          <a:p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influenzare positivamente </a:t>
            </a:r>
            <a:r>
              <a:rPr lang="it-I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l'efficacia delle cure e il benessere complessivo del paziente stesso.</a:t>
            </a:r>
            <a:endParaRPr lang="it-IT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636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68FB4-4F7F-1AD1-95B9-3B6208CF7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030941"/>
          </a:xfrm>
        </p:spPr>
        <p:txBody>
          <a:bodyPr>
            <a:normAutofit/>
          </a:bodyPr>
          <a:lstStyle/>
          <a:p>
            <a:r>
              <a:rPr lang="en-GB" sz="5400" dirty="0"/>
              <a:t>RELAZIONI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5C7C91-505C-D8EF-C5EB-1D9F397A7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2061882"/>
            <a:ext cx="7911352" cy="389068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it-IT" sz="2200" b="1" dirty="0">
                <a:solidFill>
                  <a:srgbClr val="222222"/>
                </a:solidFill>
                <a:latin typeface="Arial" panose="020B0604020202020204" pitchFamily="34" charset="0"/>
              </a:rPr>
              <a:t>L</a:t>
            </a:r>
            <a:r>
              <a:rPr lang="it-IT" sz="2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 Relazione</a:t>
            </a:r>
            <a:r>
              <a:rPr lang="it-IT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umana </a:t>
            </a:r>
            <a:r>
              <a:rPr lang="it-IT" sz="2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è cura stessa </a:t>
            </a:r>
            <a:r>
              <a:rPr lang="it-IT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 non un </a:t>
            </a:r>
          </a:p>
          <a:p>
            <a:pPr>
              <a:lnSpc>
                <a:spcPct val="100000"/>
              </a:lnSpc>
            </a:pPr>
            <a:r>
              <a:rPr lang="it-IT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accessorio da donare al paziente</a:t>
            </a:r>
          </a:p>
          <a:p>
            <a:pPr>
              <a:lnSpc>
                <a:spcPct val="150000"/>
              </a:lnSpc>
            </a:pPr>
            <a:r>
              <a:rPr lang="it-IT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 dati riportano  che una </a:t>
            </a:r>
            <a:r>
              <a:rPr lang="it-IT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maggiore efficacia della prognosi </a:t>
            </a:r>
            <a:r>
              <a:rPr lang="it-IT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nel caso in cui il </a:t>
            </a:r>
            <a:r>
              <a:rPr lang="it-IT" sz="1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paziente venga responsabilizzato </a:t>
            </a:r>
            <a:r>
              <a:rPr lang="it-IT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 coinvolto nel processo di assistenza.</a:t>
            </a:r>
          </a:p>
          <a:p>
            <a:pPr>
              <a:lnSpc>
                <a:spcPct val="100000"/>
              </a:lnSpc>
            </a:pPr>
            <a:endParaRPr lang="it-IT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L'oncologia è uno dei campi della sanità in cui </a:t>
            </a:r>
          </a:p>
          <a:p>
            <a:pPr>
              <a:lnSpc>
                <a:spcPct val="100000"/>
              </a:lnSpc>
            </a:pPr>
            <a:r>
              <a:rPr lang="it-IT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 comunicazione assume un ruolo cruciale. </a:t>
            </a:r>
          </a:p>
          <a:p>
            <a:pPr>
              <a:lnSpc>
                <a:spcPct val="150000"/>
              </a:lnSpc>
            </a:pPr>
            <a:endParaRPr lang="it-IT" sz="16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310339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68FB4-4F7F-1AD1-95B9-3B6208CF7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82707"/>
            <a:ext cx="7772400" cy="654422"/>
          </a:xfrm>
        </p:spPr>
        <p:txBody>
          <a:bodyPr>
            <a:normAutofit/>
          </a:bodyPr>
          <a:lstStyle/>
          <a:p>
            <a:r>
              <a:rPr lang="en-GB" sz="3600" b="1" dirty="0">
                <a:latin typeface="Calibri" panose="020F0502020204030204" pitchFamily="34" charset="0"/>
                <a:cs typeface="Calibri" panose="020F0502020204030204" pitchFamily="34" charset="0"/>
              </a:rPr>
              <a:t>ONCOLOGIA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5C7C91-505C-D8EF-C5EB-1D9F397A7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1479176"/>
            <a:ext cx="7772400" cy="4796118"/>
          </a:xfrm>
        </p:spPr>
        <p:txBody>
          <a:bodyPr>
            <a:normAutofit/>
          </a:bodyPr>
          <a:lstStyle/>
          <a:p>
            <a:r>
              <a:rPr lang="it-IT" sz="2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 comunicazione della diagnosi </a:t>
            </a:r>
            <a:r>
              <a:rPr lang="it-IT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 una patologia oncologica rappresenta un momento di grande difficoltà emotiva e psicologica per i pazienti e i loro familiari. </a:t>
            </a:r>
          </a:p>
          <a:p>
            <a:pPr algn="l"/>
            <a:r>
              <a:rPr lang="it-IT" sz="2200" dirty="0">
                <a:solidFill>
                  <a:srgbClr val="222222"/>
                </a:solidFill>
                <a:latin typeface="Arial" panose="020B0604020202020204" pitchFamily="34" charset="0"/>
              </a:rPr>
              <a:t>D</a:t>
            </a:r>
            <a:r>
              <a:rPr lang="it-IT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eterminante instaurare una relazione di fiducia tra medico e paziente, creando un ambiente di </a:t>
            </a:r>
            <a:r>
              <a:rPr lang="it-IT" sz="2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ascolto e di dialogo</a:t>
            </a:r>
            <a:r>
              <a:rPr lang="it-IT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che faciliti la </a:t>
            </a:r>
            <a:r>
              <a:rPr lang="it-IT" sz="2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comprensione e l'accettazione della diagnosi.</a:t>
            </a:r>
          </a:p>
          <a:p>
            <a:pPr algn="l"/>
            <a:r>
              <a:rPr lang="it-IT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Inoltre, la comunicazione è un </a:t>
            </a:r>
            <a:r>
              <a:rPr lang="it-IT" sz="2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fattore fondamentale </a:t>
            </a:r>
            <a:r>
              <a:rPr lang="it-IT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 garantire la </a:t>
            </a:r>
            <a:r>
              <a:rPr lang="it-IT" sz="22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corretta assunzione dei farmaci </a:t>
            </a:r>
            <a:r>
              <a:rPr lang="it-IT" sz="22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da parte dei pazienti.</a:t>
            </a:r>
          </a:p>
          <a:p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L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'aderenza alla terapia è </a:t>
            </a:r>
            <a:r>
              <a:rPr lang="it-IT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un'aspetto</a:t>
            </a:r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critico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295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7F7699-9BD3-2019-139A-2D8AA15F8A71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 w="12700">
            <a:solidFill>
              <a:srgbClr val="00B050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en-GB" dirty="0"/>
              <a:t>La </a:t>
            </a:r>
            <a:r>
              <a:rPr lang="en-GB" b="1" dirty="0" err="1"/>
              <a:t>Comunicazione</a:t>
            </a:r>
            <a:r>
              <a:rPr lang="en-GB" b="1" dirty="0"/>
              <a:t> è </a:t>
            </a:r>
            <a:r>
              <a:rPr lang="en-GB" b="1" dirty="0" err="1"/>
              <a:t>innata</a:t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4937A3C-31ED-9AB2-4B84-AF1A2244FDC0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 marL="609600" indent="-609600" algn="just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en-GB" dirty="0"/>
              <a:t>La </a:t>
            </a:r>
            <a:r>
              <a:rPr lang="en-GB" dirty="0" err="1"/>
              <a:t>scienza</a:t>
            </a:r>
            <a:r>
              <a:rPr lang="en-GB" dirty="0"/>
              <a:t> è </a:t>
            </a:r>
            <a:r>
              <a:rPr lang="en-GB" dirty="0" err="1"/>
              <a:t>unanime</a:t>
            </a:r>
            <a:r>
              <a:rPr lang="en-GB" dirty="0"/>
              <a:t> </a:t>
            </a:r>
            <a:r>
              <a:rPr lang="en-GB" dirty="0" err="1"/>
              <a:t>nel</a:t>
            </a:r>
            <a:r>
              <a:rPr lang="en-GB" dirty="0"/>
              <a:t> r</a:t>
            </a:r>
            <a:r>
              <a:rPr lang="it-IT" dirty="0" err="1"/>
              <a:t>iconoscere</a:t>
            </a:r>
            <a:r>
              <a:rPr lang="it-IT" dirty="0"/>
              <a:t> </a:t>
            </a:r>
          </a:p>
          <a:p>
            <a:pPr marL="609600" indent="-609600" algn="just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it-IT" dirty="0"/>
              <a:t>1. l’innata </a:t>
            </a:r>
            <a:r>
              <a:rPr lang="it-IT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impossibilità umana a non comunicare</a:t>
            </a:r>
            <a:r>
              <a:rPr lang="it-IT" i="1" dirty="0"/>
              <a:t>: </a:t>
            </a:r>
            <a:r>
              <a:rPr lang="it-IT" dirty="0"/>
              <a:t>ogni comportamento, compreso il silenzio, i gesti del corpo, le esitazioni, ha una valenza comunicativa sebbene non sempre intenzionale.</a:t>
            </a:r>
          </a:p>
          <a:p>
            <a:pPr marL="609600" indent="-609600" algn="just" fontAlgn="auto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r>
              <a:rPr lang="it-IT" b="1" dirty="0">
                <a:solidFill>
                  <a:schemeClr val="accent1"/>
                </a:solidFill>
              </a:rPr>
              <a:t>2.  </a:t>
            </a:r>
            <a:r>
              <a:rPr lang="it-IT" dirty="0"/>
              <a:t>l’identificazione di una </a:t>
            </a:r>
            <a:r>
              <a:rPr lang="it-IT" b="1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molteplicità di bisogni</a:t>
            </a:r>
            <a:r>
              <a:rPr lang="it-IT" dirty="0"/>
              <a:t> ai quali la comunicazione umana fornisce risposta.</a:t>
            </a:r>
            <a:endParaRPr lang="it-IT" b="1" dirty="0"/>
          </a:p>
          <a:p>
            <a:pPr marL="0" indent="0">
              <a:buNone/>
            </a:pPr>
            <a:r>
              <a:rPr lang="en-GB" dirty="0"/>
              <a:t>3.  </a:t>
            </a:r>
            <a:r>
              <a:rPr lang="en-GB" dirty="0" err="1"/>
              <a:t>Riflette</a:t>
            </a:r>
            <a:r>
              <a:rPr lang="en-GB" dirty="0"/>
              <a:t> il </a:t>
            </a:r>
            <a:r>
              <a:rPr lang="en-GB" dirty="0" err="1"/>
              <a:t>bisogno</a:t>
            </a:r>
            <a:r>
              <a:rPr lang="en-GB" dirty="0"/>
              <a:t> di </a:t>
            </a:r>
            <a:r>
              <a:rPr lang="en-GB" dirty="0" err="1"/>
              <a:t>sopravvivenza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066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E68FB4-4F7F-1AD1-95B9-3B6208CF7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625755"/>
          </a:xfrm>
        </p:spPr>
        <p:txBody>
          <a:bodyPr>
            <a:normAutofit/>
          </a:bodyPr>
          <a:lstStyle/>
          <a:p>
            <a:endParaRPr lang="en-GB" sz="3600" b="1" dirty="0"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5C7C91-505C-D8EF-C5EB-1D9F397A7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035" y="1909481"/>
            <a:ext cx="7705165" cy="4043083"/>
          </a:xfrm>
        </p:spPr>
        <p:txBody>
          <a:bodyPr>
            <a:normAutofit/>
          </a:bodyPr>
          <a:lstStyle/>
          <a:p>
            <a:endParaRPr lang="it-IT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it-IT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Il pianto del bambino (il cosiddetto “pianto sociale”) è non solo il primo atto comunicativo ma </a:t>
            </a:r>
          </a:p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il primo atto in assoluto del nascituro.</a:t>
            </a:r>
          </a:p>
          <a:p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Il pianto sociale è prodotto per pretendere accudimento.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915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1379</TotalTime>
  <Words>1898</Words>
  <Application>Microsoft Office PowerPoint</Application>
  <PresentationFormat>Presentazione su schermo (4:3)</PresentationFormat>
  <Paragraphs>200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54" baseType="lpstr">
      <vt:lpstr>Arial</vt:lpstr>
      <vt:lpstr>Arial-BoldItalicMT</vt:lpstr>
      <vt:lpstr>Arial-BoldMT</vt:lpstr>
      <vt:lpstr>Arial-ItalicMT</vt:lpstr>
      <vt:lpstr>ArialMT</vt:lpstr>
      <vt:lpstr>Calibri</vt:lpstr>
      <vt:lpstr>Calibri Light</vt:lpstr>
      <vt:lpstr>Comic Sans MS</vt:lpstr>
      <vt:lpstr>Georgia</vt:lpstr>
      <vt:lpstr>Lucida Sans</vt:lpstr>
      <vt:lpstr>TheSans-B3Light</vt:lpstr>
      <vt:lpstr>TheSans-B5Plain</vt:lpstr>
      <vt:lpstr>TheSans-B5PlainItalic</vt:lpstr>
      <vt:lpstr>TheSans-B6SemiBold</vt:lpstr>
      <vt:lpstr>TheSans-B7Bold</vt:lpstr>
      <vt:lpstr>TheSans-B9Black</vt:lpstr>
      <vt:lpstr>Verdana</vt:lpstr>
      <vt:lpstr>Wingdings 2</vt:lpstr>
      <vt:lpstr>Wingdings-Regular</vt:lpstr>
      <vt:lpstr>Tema di Office</vt:lpstr>
      <vt:lpstr>Presentazione standard di PowerPoint</vt:lpstr>
      <vt:lpstr>Strategie comunicative in ambito sanitaria</vt:lpstr>
      <vt:lpstr>Comunicazione in ambito sanitario</vt:lpstr>
      <vt:lpstr>La storia</vt:lpstr>
      <vt:lpstr>Comunicare</vt:lpstr>
      <vt:lpstr>RELAZIONI</vt:lpstr>
      <vt:lpstr>ONCOLOGIA</vt:lpstr>
      <vt:lpstr> La Comunicazione è innata </vt:lpstr>
      <vt:lpstr>Presentazione standard di PowerPoint</vt:lpstr>
      <vt:lpstr> Ogni comportamento è comunicativo </vt:lpstr>
      <vt:lpstr>  1° Assioma della comunicazione  </vt:lpstr>
      <vt:lpstr> Gli Assiomi della Comunicazione </vt:lpstr>
      <vt:lpstr>  PIANI DI COMUNICAZIONE </vt:lpstr>
      <vt:lpstr> Comunicazione circolare</vt:lpstr>
      <vt:lpstr> IMPORTANZA DELLA  COMUNICAZIONE SANITARIA </vt:lpstr>
      <vt:lpstr>Specialisti</vt:lpstr>
      <vt:lpstr> Obiettivo </vt:lpstr>
      <vt:lpstr> Obiettivo - Risultato </vt:lpstr>
      <vt:lpstr>Conoscere le basi della comunicazione </vt:lpstr>
      <vt:lpstr>  LE CARATTERISTICHE DELLA COMUNICAZIONE  PER LA SALUTE  </vt:lpstr>
      <vt:lpstr> COMUNICAZIONE PER LA SALUTE  </vt:lpstr>
      <vt:lpstr>Comunicazione strategica?</vt:lpstr>
      <vt:lpstr>CHE COS’E’ LA  COMPETENZA STRATEGICA</vt:lpstr>
      <vt:lpstr> IL PENSARE  STRATEGICO </vt:lpstr>
      <vt:lpstr> IL NON PENSARE  STRATEGICO del sanitario </vt:lpstr>
      <vt:lpstr> DEFINIRE LE POSSIBILITA’ </vt:lpstr>
      <vt:lpstr>  Le strategie comunicative devono essere:  </vt:lpstr>
      <vt:lpstr> Strategie scientifiche di comunicazione  </vt:lpstr>
      <vt:lpstr> </vt:lpstr>
      <vt:lpstr> Empatia e l’Arte nel fare domande </vt:lpstr>
      <vt:lpstr> Empatia e l’Arte nel fare domande </vt:lpstr>
      <vt:lpstr>ES. AFFERMAZIONI DEL PAZIENTE</vt:lpstr>
      <vt:lpstr> EMPATIA – Accettazione e SIMPATIA  quali le differenze? </vt:lpstr>
      <vt:lpstr>  FINE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Vittoria Ferratini</dc:creator>
  <cp:lastModifiedBy>Fiorella Palombo</cp:lastModifiedBy>
  <cp:revision>10</cp:revision>
  <dcterms:created xsi:type="dcterms:W3CDTF">2023-10-04T07:17:30Z</dcterms:created>
  <dcterms:modified xsi:type="dcterms:W3CDTF">2023-10-20T05:04:58Z</dcterms:modified>
</cp:coreProperties>
</file>