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2" r:id="rId4"/>
    <p:sldId id="264" r:id="rId5"/>
    <p:sldId id="261" r:id="rId6"/>
    <p:sldId id="265" r:id="rId7"/>
    <p:sldId id="266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A94"/>
    <a:srgbClr val="00B5AE"/>
    <a:srgbClr val="DEDC02"/>
    <a:srgbClr val="00783F"/>
    <a:srgbClr val="F6B23F"/>
    <a:srgbClr val="29A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5"/>
    <p:restoredTop sz="82456" autoAdjust="0"/>
  </p:normalViewPr>
  <p:slideViewPr>
    <p:cSldViewPr snapToGrid="0" snapToObjects="1">
      <p:cViewPr varScale="1">
        <p:scale>
          <a:sx n="79" d="100"/>
          <a:sy n="79" d="100"/>
        </p:scale>
        <p:origin x="13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DF0DE-5D6E-478B-A1CA-F79763C8943B}" type="datetimeFigureOut">
              <a:rPr lang="it-IT" smtClean="0"/>
              <a:t>20/10/23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D91D4-95F7-4702-83C3-6B50D8789F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32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Congresso </a:t>
            </a:r>
            <a:r>
              <a:rPr lang="it-IT" dirty="0" err="1"/>
              <a:t>sifact</a:t>
            </a:r>
            <a:r>
              <a:rPr lang="it-IT" dirty="0"/>
              <a:t> dedicato appieno alla </a:t>
            </a:r>
            <a:r>
              <a:rPr lang="it-IT" dirty="0" err="1"/>
              <a:t>mission</a:t>
            </a:r>
            <a:r>
              <a:rPr lang="it-IT" dirty="0"/>
              <a:t> della società scientifica : un evento che si occupa a tutto </a:t>
            </a:r>
            <a:r>
              <a:rPr lang="it-IT" dirty="0" err="1"/>
              <a:t>tondodella</a:t>
            </a:r>
            <a:r>
              <a:rPr lang="it-IT" dirty="0"/>
              <a:t> </a:t>
            </a:r>
            <a:r>
              <a:rPr lang="it-IT" dirty="0" err="1"/>
              <a:t>mission</a:t>
            </a:r>
            <a:r>
              <a:rPr lang="it-IT" dirty="0"/>
              <a:t> della </a:t>
            </a:r>
            <a:r>
              <a:rPr lang="it-IT" dirty="0" err="1"/>
              <a:t>societa</a:t>
            </a:r>
            <a:r>
              <a:rPr lang="it-IT" dirty="0"/>
              <a:t> scientifica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D91D4-95F7-4702-83C3-6B50D8789FB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545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/>
              <a:t>circa il 66,6% degli utilizzatori di età pari o superiore a 65 anni è in </a:t>
            </a:r>
            <a:r>
              <a:rPr lang="it-IT" sz="1200" dirty="0" err="1"/>
              <a:t>polifarmacoterapia</a:t>
            </a:r>
            <a:r>
              <a:rPr lang="it-IT" sz="1200" dirty="0"/>
              <a:t> con un aumentato rischio di interazioni farmacologiche che, a loro volta, possono aumentare il rischio di reazioni avverse ai farmaci sia nel </a:t>
            </a:r>
            <a:r>
              <a:rPr lang="it-IT" sz="1200" i="1" dirty="0" err="1"/>
              <a:t>setting</a:t>
            </a:r>
            <a:r>
              <a:rPr lang="it-IT" sz="1200" i="1" dirty="0"/>
              <a:t> </a:t>
            </a:r>
            <a:r>
              <a:rPr lang="it-IT" sz="1200" dirty="0"/>
              <a:t>ospedaliero che territoriale)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D91D4-95F7-4702-83C3-6B50D8789FB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042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0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9C5D7D-2AD9-204A-81E0-960C829B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F4A9E27-9FAE-BA4A-AAAF-7E43A8F74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9F847A0-BC66-4549-A584-3CD36930B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34ED53-AD3A-7848-9EBA-7462D3328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20/10/23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EBE74E-C29F-EE40-98C5-26361E1B3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359679-6775-054C-8B0C-12070C88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79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8F1233-2870-344C-A863-C81850176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A2CBE8E-9A7C-ED45-A17C-4E92CFD4C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1ADFA9-98B0-6745-BAB7-45A604E76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20/10/23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FF3D67-DD52-074D-B532-24476C6F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7495A8-B2DC-4B44-9234-916020F3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77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2BDC9C1-72A9-354F-8A2A-38475AFE1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0963A5-146D-AA40-BB67-E3B05C151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FAA9BF-C2DA-A04B-8267-659AF5177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20/10/23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CE4BC8-8920-7E48-840E-9581E0BC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A0D209-0429-7C45-ABAA-A83F119C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938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B12437-72C9-E148-AB7F-A2857740D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94341" cy="1325563"/>
          </a:xfrm>
        </p:spPr>
        <p:txBody>
          <a:bodyPr anchor="t"/>
          <a:lstStyle>
            <a:lvl1pPr>
              <a:defRPr b="1" i="0">
                <a:solidFill>
                  <a:srgbClr val="00783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8EDA20-615D-2F43-822C-B05032DC8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3144"/>
          </a:xfrm>
        </p:spPr>
        <p:txBody>
          <a:bodyPr anchor="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5858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B12437-72C9-E148-AB7F-A2857740D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396"/>
            <a:ext cx="9294341" cy="1325563"/>
          </a:xfrm>
        </p:spPr>
        <p:txBody>
          <a:bodyPr anchor="t"/>
          <a:lstStyle>
            <a:lvl1pPr>
              <a:defRPr b="1" i="0">
                <a:solidFill>
                  <a:srgbClr val="00783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8EDA20-615D-2F43-822C-B05032DC8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9896"/>
            <a:ext cx="10515600" cy="4153144"/>
          </a:xfrm>
        </p:spPr>
        <p:txBody>
          <a:bodyPr anchor="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9497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C0091E-5E79-4F40-BE83-6AEE1033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761999"/>
            <a:ext cx="5754301" cy="4094205"/>
          </a:xfrm>
        </p:spPr>
        <p:txBody>
          <a:bodyPr anchor="t"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E440B2-7F74-0346-9C19-2C492AC08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61225"/>
            <a:ext cx="5754300" cy="1112108"/>
          </a:xfrm>
        </p:spPr>
        <p:txBody>
          <a:bodyPr/>
          <a:lstStyle>
            <a:lvl1pPr marL="0" indent="0">
              <a:buNone/>
              <a:defRPr sz="2400">
                <a:solidFill>
                  <a:srgbClr val="DED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0690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C945D2-5C7A-2343-8CD2-57825AA8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3ED57F-6CFB-934F-A2B7-327771E5D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A73FF5-1BD3-3C48-AE4A-7F85E8CD0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7CD397-1CED-6E44-BE37-E4D58AEC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20/10/23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54966D-240F-0847-B832-DEEE6D24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60D35B-8575-1246-90A0-4467E4D6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11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C606E7-86B5-3F46-AEA8-4F6322A4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31F93E-DB8D-8246-AA69-7743DC27F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969A40-1B54-E546-9675-155673AAA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4A902BA-7058-7741-9F0E-DAB8B458C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772EAA5-9BBC-ED4E-8279-4995194D2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B9B457-6904-A24F-882C-C9C574E8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20/10/23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B624DD1-A489-2F4A-B6C9-57D7FADC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8A332D1-A024-BD4A-A88E-53A06C02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1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E7CEED-E526-2D47-849C-2609491E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61C3214-26E2-2F42-9E5C-1CB9B53A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20/10/23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4F40489-AA6C-FB46-9D8C-5A30B210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AA9052-5DCA-ED48-B736-18BCFCFD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28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B3DC139-2208-AB4B-858F-18D49FB49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20/10/23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B1DD779-65A9-AB44-846F-B8EB4D92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FAEAB6-35BA-4443-87B2-B87C5E98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06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C8CD56-04E9-3848-AAA8-A22760AE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D712D8-0433-6B42-AB62-A7E83561B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9716E72-9AD5-BA4E-B044-6C0EEB0A7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273496-50DE-6B49-8602-57C52D74E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20/10/23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CA018C-BA13-0945-B968-A321B6C9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D9FCD5-BF4C-884C-8B28-5FFA693A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96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D0B26E0-AC7A-D049-BD1F-F9E02194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94DDA6-649C-B745-82E1-434117C4B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D3C04B-8C82-F94A-8625-60DE6B964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42302" y="6356350"/>
            <a:ext cx="2149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4F585-642D-284F-B34E-3EAA50DB778A}" type="datetimeFigureOut">
              <a:rPr lang="it-IT" smtClean="0"/>
              <a:t>20/10/23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2AF6CA-33A4-F041-9BA5-43B112FA5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6D3350-E8CB-AC4C-B881-7EB3F489A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41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65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E40377E-535E-D042-84A6-29FEF1081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761999"/>
            <a:ext cx="8734182" cy="4094205"/>
          </a:xfrm>
        </p:spPr>
        <p:txBody>
          <a:bodyPr/>
          <a:lstStyle/>
          <a:p>
            <a:r>
              <a:rPr lang="it-IT" dirty="0"/>
              <a:t>Conclusioni</a:t>
            </a:r>
            <a:br>
              <a:rPr lang="it-IT" dirty="0"/>
            </a:br>
            <a:r>
              <a:rPr lang="it-IT" dirty="0"/>
              <a:t>sessione </a:t>
            </a:r>
            <a:r>
              <a:rPr lang="it-IT" dirty="0" err="1"/>
              <a:t>Sifact</a:t>
            </a:r>
            <a:r>
              <a:rPr lang="it-IT" dirty="0"/>
              <a:t>  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A84721B-74DC-1C40-A26F-A3CD23648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Carla Masini </a:t>
            </a:r>
          </a:p>
        </p:txBody>
      </p:sp>
    </p:spTree>
    <p:extLst>
      <p:ext uri="{BB962C8B-B14F-4D97-AF65-F5344CB8AC3E}">
        <p14:creationId xmlns:p14="http://schemas.microsoft.com/office/powerpoint/2010/main" val="49061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Ruolo del farmacista SSN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2364" y="2040327"/>
            <a:ext cx="10815917" cy="41531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La professione del farmacista SSN negli ultimi 40 anni ha subito una notevole evoluzione, ruolo spesso non noto al di fuori dell’ospedale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Le dimensioni delle attività svolte dal farmacista SSN sono: </a:t>
            </a:r>
            <a:r>
              <a:rPr lang="it-IT" b="1" dirty="0"/>
              <a:t>cliniche</a:t>
            </a:r>
            <a:r>
              <a:rPr lang="it-IT" dirty="0"/>
              <a:t>, </a:t>
            </a:r>
            <a:r>
              <a:rPr lang="it-IT" b="1" dirty="0"/>
              <a:t>analitiche, </a:t>
            </a:r>
            <a:r>
              <a:rPr lang="it-IT" dirty="0"/>
              <a:t>organizzative, normo-giuridiche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Ruolo strategico del farmacista SSN oggi è quello di garantire cure </a:t>
            </a:r>
            <a:r>
              <a:rPr lang="it-IT" b="1" dirty="0"/>
              <a:t>costo/efficaci e sicure</a:t>
            </a:r>
            <a:r>
              <a:rPr lang="it-IT" dirty="0"/>
              <a:t> e contribuire quindi alla sostenibilità del sistema (sono indispensabili conoscenze sempre più approfondite riguardo l’innovazione terapeutica e la multidisciplinarietà)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A8DD757-D406-374E-9168-67D2B7C25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537" y="644243"/>
            <a:ext cx="2024519" cy="12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7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49763"/>
            <a:ext cx="9294341" cy="1325563"/>
          </a:xfrm>
        </p:spPr>
        <p:txBody>
          <a:bodyPr/>
          <a:lstStyle/>
          <a:p>
            <a:r>
              <a:rPr lang="it-IT" dirty="0"/>
              <a:t>Contesto ospedale-territorio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1146" y="1487513"/>
            <a:ext cx="10515600" cy="4153144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Anche il contesto delle attività del farmacista SSN è cambiato: da quelle prevalentemente mirate all’ospedale, si è passati ad interventi di: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/>
              <a:t>continuità ospedale-territorio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/>
              <a:t>collaborazione più attiva con il personale sanitario delle cure primarie e la </a:t>
            </a:r>
            <a:r>
              <a:rPr lang="it-IT" b="1" dirty="0"/>
              <a:t>rete delle farmacie convenzionate del territorio</a:t>
            </a:r>
          </a:p>
          <a:p>
            <a:pPr algn="just"/>
            <a:r>
              <a:rPr lang="it-IT" dirty="0"/>
              <a:t>Sicurezza ed efficacia delle cure vanno infatti garantite anche al paziente non ospedalizzato (anziani, pazienti con patologie croniche….)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A8DD757-D406-374E-9168-67D2B7C25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537" y="234071"/>
            <a:ext cx="2024519" cy="12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2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672CD1-13BC-D39D-9FE6-D486171A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3492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Ruolo della SIFACT:</a:t>
            </a:r>
            <a:br>
              <a:rPr lang="it-IT" dirty="0"/>
            </a:br>
            <a:r>
              <a:rPr lang="it-IT" sz="3100" i="1" dirty="0"/>
              <a:t>(Società Italiana di farmacia clinica e terapia)                    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B90EDB-DC60-5F7E-5DAC-C2FC5ADD5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L’obiettivo della farmacia clinica è «l’ottimizzazione dell’uso dei farmaci attraverso la pratica e la ricerca» (ESCP)</a:t>
            </a:r>
          </a:p>
          <a:p>
            <a:pPr algn="just"/>
            <a:r>
              <a:rPr lang="it-IT" dirty="0"/>
              <a:t>Il farmacista clinico è esperto in specifiche aree tematiche e condivide con altri professionisti sanitari la responsabilità finale della assistenza al paziente </a:t>
            </a:r>
          </a:p>
          <a:p>
            <a:pPr algn="just"/>
            <a:r>
              <a:rPr lang="it-IT" dirty="0"/>
              <a:t>Uno degli obiettivi principali della </a:t>
            </a:r>
            <a:r>
              <a:rPr lang="it-IT" dirty="0" err="1"/>
              <a:t>Sifact</a:t>
            </a:r>
            <a:r>
              <a:rPr lang="it-IT" dirty="0"/>
              <a:t> promuovere una </a:t>
            </a:r>
            <a:r>
              <a:rPr lang="it-IT" b="1" i="1" dirty="0"/>
              <a:t>formazione specialistica per praticare la farmacia clinica e la ricerca</a:t>
            </a:r>
            <a:r>
              <a:rPr lang="it-IT" dirty="0"/>
              <a:t>, alcuni dei progetti che avete sentito oggi vanno in questa direzione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A8DD757-D406-374E-9168-67D2B7C25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608" y="408390"/>
            <a:ext cx="2024519" cy="12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3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8484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Farmacista clinico è un professionista esperto in determinate aree terapeutiche: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Progetto Mosaico (ricerca su dato originali HIV)</a:t>
            </a:r>
          </a:p>
          <a:p>
            <a:r>
              <a:rPr lang="it-IT" dirty="0"/>
              <a:t>Real </a:t>
            </a:r>
            <a:r>
              <a:rPr lang="it-IT" dirty="0" err="1"/>
              <a:t>Hope</a:t>
            </a:r>
            <a:endParaRPr lang="it-IT" dirty="0"/>
          </a:p>
          <a:p>
            <a:pPr algn="just"/>
            <a:r>
              <a:rPr lang="it-IT" dirty="0"/>
              <a:t>Ricognizione e riconciliazione </a:t>
            </a:r>
            <a:r>
              <a:rPr lang="it-IT" dirty="0" err="1"/>
              <a:t>deprescribing</a:t>
            </a:r>
            <a:r>
              <a:rPr lang="it-IT" dirty="0"/>
              <a:t> in geriatria </a:t>
            </a:r>
          </a:p>
          <a:p>
            <a:pPr algn="just">
              <a:buFont typeface="Wingdings" pitchFamily="2" charset="2"/>
              <a:buChar char="ü"/>
            </a:pPr>
            <a:r>
              <a:rPr lang="it-IT" dirty="0"/>
              <a:t>un «Documento inter-societario sulla implementazione del servizio di </a:t>
            </a:r>
            <a:r>
              <a:rPr lang="it-IT" dirty="0" err="1"/>
              <a:t>Medication</a:t>
            </a:r>
            <a:r>
              <a:rPr lang="it-IT" dirty="0"/>
              <a:t> </a:t>
            </a:r>
            <a:r>
              <a:rPr lang="it-IT" dirty="0" err="1"/>
              <a:t>Review</a:t>
            </a:r>
            <a:r>
              <a:rPr lang="it-IT" dirty="0"/>
              <a:t> e </a:t>
            </a:r>
            <a:r>
              <a:rPr lang="it-IT" dirty="0" err="1"/>
              <a:t>Deprescribing</a:t>
            </a:r>
            <a:r>
              <a:rPr lang="it-IT" dirty="0"/>
              <a:t>» lavoro svolto in condivisione con 9 società</a:t>
            </a:r>
          </a:p>
          <a:p>
            <a:r>
              <a:rPr lang="it-IT" dirty="0"/>
              <a:t>Progetto Avvicinare (ricerca su dati non originali)</a:t>
            </a:r>
          </a:p>
        </p:txBody>
      </p:sp>
    </p:spTree>
    <p:extLst>
      <p:ext uri="{BB962C8B-B14F-4D97-AF65-F5344CB8AC3E}">
        <p14:creationId xmlns:p14="http://schemas.microsoft.com/office/powerpoint/2010/main" val="351700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Farmacista clinico è un professionista esperto in determinate aree terapeutiche: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/>
              <a:t>Area oncologica: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/>
              <a:t>Progetto </a:t>
            </a:r>
            <a:r>
              <a:rPr lang="it-IT" dirty="0" err="1"/>
              <a:t>counseling</a:t>
            </a:r>
            <a:r>
              <a:rPr lang="it-IT" dirty="0"/>
              <a:t> oncologico: sia rivolto al paziente che al medico (in uscita un FAD su questa tematica)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/>
              <a:t>Progetto di ricerca Real Word sull’utilizzo di </a:t>
            </a:r>
            <a:r>
              <a:rPr lang="it-IT" dirty="0" err="1"/>
              <a:t>pembrolizumab</a:t>
            </a:r>
            <a:r>
              <a:rPr lang="it-IT" dirty="0"/>
              <a:t> nel NSCLC I linea  che ha visto coinvolti 13 centri nazionali e raccolti i dati di 1159 pazienti (in pubblicazione ora l’articolo su rivista impattata)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t-IT" dirty="0"/>
              <a:t>Vademecum oncologico in collaborazione con </a:t>
            </a:r>
            <a:r>
              <a:rPr lang="it-IT" dirty="0" err="1"/>
              <a:t>Aiom</a:t>
            </a:r>
            <a:r>
              <a:rPr lang="it-IT" dirty="0"/>
              <a:t> Giovani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460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1E672CD1-13BC-D39D-9FE6-D486171A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39" y="622299"/>
            <a:ext cx="5120473" cy="810532"/>
          </a:xfrm>
        </p:spPr>
        <p:txBody>
          <a:bodyPr/>
          <a:lstStyle/>
          <a:p>
            <a:r>
              <a:rPr lang="it-IT" dirty="0"/>
              <a:t>Ringraziamenti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16112" y="1720490"/>
            <a:ext cx="10515600" cy="4153144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/>
              <a:t>Consiglio Direttivo </a:t>
            </a:r>
            <a:r>
              <a:rPr lang="it-IT" b="1" dirty="0" err="1"/>
              <a:t>Sifact</a:t>
            </a:r>
            <a:r>
              <a:rPr lang="it-IT" b="1" dirty="0"/>
              <a:t> </a:t>
            </a:r>
          </a:p>
          <a:p>
            <a:r>
              <a:rPr lang="it-IT" b="1" dirty="0"/>
              <a:t>Comitato Scientifico </a:t>
            </a:r>
            <a:r>
              <a:rPr lang="it-IT" b="1" dirty="0" err="1"/>
              <a:t>Sifact</a:t>
            </a:r>
            <a:endParaRPr lang="it-IT" b="1" dirty="0"/>
          </a:p>
          <a:p>
            <a:r>
              <a:rPr lang="it-IT" b="1" dirty="0"/>
              <a:t>Coordinatore scientifico </a:t>
            </a:r>
            <a:r>
              <a:rPr lang="it-IT" b="1" dirty="0" err="1"/>
              <a:t>Sifact</a:t>
            </a:r>
            <a:endParaRPr lang="it-IT" b="1" dirty="0"/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Anche per la organizzazione di:</a:t>
            </a:r>
          </a:p>
          <a:p>
            <a:r>
              <a:rPr lang="it-IT" b="1" dirty="0"/>
              <a:t>Congressi nazionali</a:t>
            </a:r>
          </a:p>
          <a:p>
            <a:r>
              <a:rPr lang="it-IT" b="1" dirty="0"/>
              <a:t>Corsi/Master </a:t>
            </a:r>
            <a:r>
              <a:rPr lang="it-IT" b="1" dirty="0" err="1"/>
              <a:t>class</a:t>
            </a:r>
            <a:r>
              <a:rPr lang="it-IT" b="1" dirty="0"/>
              <a:t>/</a:t>
            </a:r>
            <a:r>
              <a:rPr lang="it-IT" b="1" dirty="0" err="1"/>
              <a:t>winterschool</a:t>
            </a:r>
            <a:endParaRPr lang="it-IT" b="1" dirty="0"/>
          </a:p>
          <a:p>
            <a:r>
              <a:rPr lang="it-IT" b="1" dirty="0" err="1"/>
              <a:t>Fad</a:t>
            </a:r>
            <a:endParaRPr lang="it-IT" b="1" dirty="0"/>
          </a:p>
          <a:p>
            <a:r>
              <a:rPr lang="it-IT" b="1" dirty="0"/>
              <a:t>Articoli su riviste impattate</a:t>
            </a:r>
          </a:p>
          <a:p>
            <a:r>
              <a:rPr lang="it-IT" b="1" dirty="0"/>
              <a:t>…..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343" y="394927"/>
            <a:ext cx="5286491" cy="234678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343" y="2851086"/>
            <a:ext cx="5286491" cy="31388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6703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475</Words>
  <Application>Microsoft Macintosh PowerPoint</Application>
  <PresentationFormat>Widescreen</PresentationFormat>
  <Paragraphs>43</Paragraphs>
  <Slides>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Open Sans Semibold</vt:lpstr>
      <vt:lpstr>Wingdings</vt:lpstr>
      <vt:lpstr>Tema di Office</vt:lpstr>
      <vt:lpstr>Presentazione standard di PowerPoint</vt:lpstr>
      <vt:lpstr>Conclusioni sessione Sifact  </vt:lpstr>
      <vt:lpstr>Ruolo del farmacista SSN</vt:lpstr>
      <vt:lpstr>Contesto ospedale-territorio</vt:lpstr>
      <vt:lpstr>Ruolo della SIFACT: (Società Italiana di farmacia clinica e terapia)                      </vt:lpstr>
      <vt:lpstr>Farmacista clinico è un professionista esperto in determinate aree terapeutiche:</vt:lpstr>
      <vt:lpstr>Farmacista clinico è un professionista esperto in determinate aree terapeutiche:</vt:lpstr>
      <vt:lpstr>Ringraziamenti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Debora Morabito</dc:creator>
  <cp:lastModifiedBy>Microsoft Office User</cp:lastModifiedBy>
  <cp:revision>42</cp:revision>
  <dcterms:created xsi:type="dcterms:W3CDTF">2020-11-16T16:11:18Z</dcterms:created>
  <dcterms:modified xsi:type="dcterms:W3CDTF">2023-10-20T06:51:45Z</dcterms:modified>
</cp:coreProperties>
</file>