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6" r:id="rId3"/>
    <p:sldId id="300" r:id="rId4"/>
    <p:sldId id="317" r:id="rId5"/>
    <p:sldId id="259" r:id="rId6"/>
    <p:sldId id="258" r:id="rId7"/>
    <p:sldId id="261" r:id="rId8"/>
    <p:sldId id="263" r:id="rId9"/>
    <p:sldId id="260" r:id="rId10"/>
    <p:sldId id="264" r:id="rId11"/>
    <p:sldId id="319" r:id="rId12"/>
    <p:sldId id="318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81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97F642-5CEE-5023-3F52-646DB422D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0FAEB80-C186-3E7D-7747-8114800FF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D84A44-B9F5-CFB8-3EB4-C57D881E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763-EB9A-4EB5-8002-59C22BED0AD6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BB3AF3-D890-2E5E-BD62-52B4949D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1A10F1-D6C0-DDCD-0478-5938F53B3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8">
            <a:extLst>
              <a:ext uri="{FF2B5EF4-FFF2-40B4-BE49-F238E27FC236}">
                <a16:creationId xmlns:a16="http://schemas.microsoft.com/office/drawing/2014/main" id="{64B78D92-A584-81D7-E5BA-7FABFCFDB3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1167" y="6457701"/>
            <a:ext cx="2310833" cy="42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05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5AA6B6-088F-DF53-79EA-B496CD0C1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588E7BC-BC26-A88C-D4B7-596BD2D07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41CE8F-C331-5C87-813A-D295A4F12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763-EB9A-4EB5-8002-59C22BED0AD6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B81B26-2B07-AEF7-4885-3F5ED9F8E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C65A5E-E875-F243-979B-0327490E4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28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611D100-C90D-C3A6-9BAD-E2BEC91896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46F4349-E7EE-94B9-E5FA-AC7BE5F54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79B153-2458-2C0A-0C17-417976DD2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763-EB9A-4EB5-8002-59C22BED0AD6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9B3FBA-E2CB-E97F-4F76-88EA1840A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83B08C-5F2A-83C3-E1FA-95B0CADDB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85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079" y="14854"/>
            <a:ext cx="12192000" cy="1341438"/>
          </a:xfrm>
          <a:solidFill>
            <a:srgbClr val="FFC000"/>
          </a:solidFill>
        </p:spPr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334963" y="1556469"/>
            <a:ext cx="9289429" cy="496887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79125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8B53F-2D85-8E9D-656E-23F40C0A8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4F3C2B-5386-9961-E95F-8DBB3C297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C91A24-1848-A801-41F6-FC4C04A7C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763-EB9A-4EB5-8002-59C22BED0AD6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CEE63F-6803-87BF-BB9D-3BB7D6F2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C304A7-3226-373B-F894-590AEC8D2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4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D58278-8D94-9610-8D60-1769187CF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9616DBD-ADFC-B447-4DD9-9A6AAA007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6268EE-B953-A42E-F09B-BC32FC8BF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763-EB9A-4EB5-8002-59C22BED0AD6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E8C420-5901-A220-CDD0-5B14D1AE9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14A0A0-485D-36DB-F7A2-76E83A7B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8">
            <a:extLst>
              <a:ext uri="{FF2B5EF4-FFF2-40B4-BE49-F238E27FC236}">
                <a16:creationId xmlns:a16="http://schemas.microsoft.com/office/drawing/2014/main" id="{7530EDCC-54E0-3EEC-5430-94ACF83C84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1167" y="6429992"/>
            <a:ext cx="2310833" cy="42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45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6A42DD-E8A0-176F-B755-A88BD1D6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D91099-50E1-A47A-BD24-168C4EEE7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F5C920-F743-D74D-FDF6-288396D72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27C3F5E-64AF-4F08-EA78-2D6A2318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763-EB9A-4EB5-8002-59C22BED0AD6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4906D1-F7D0-3ABB-7D71-3AAC5513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63674C-3D6D-35DF-F156-99CB0A9AC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11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FA221C-EBAB-541C-A78B-686279EC1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A7D3A77-D1F9-1DBA-CF39-10F604DEE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31A393-0C7C-EBD5-44A7-C2CE3D129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66AFB25-6D57-6CCD-9FD2-979BC47ED2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BC445D-F17A-B40B-5EAE-BBE2875AD8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FC5153A-F2B5-E790-E1AF-D3910E52B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763-EB9A-4EB5-8002-59C22BED0AD6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1CB2690-D029-DDE2-2FE4-445B23614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8761D55-0F76-0064-0DD3-6DD68491C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28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05D58A-06BE-2C7D-2483-3F653AD7C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333DA6A-4EB9-697A-9421-BCBCBBC33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763-EB9A-4EB5-8002-59C22BED0AD6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0278EE7-4D1A-5F9D-B338-AEED11B88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4ED71F5-E850-3C38-0B52-9DAC409DC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  <p:pic>
        <p:nvPicPr>
          <p:cNvPr id="6" name="Immagine 8">
            <a:extLst>
              <a:ext uri="{FF2B5EF4-FFF2-40B4-BE49-F238E27FC236}">
                <a16:creationId xmlns:a16="http://schemas.microsoft.com/office/drawing/2014/main" id="{1D988D39-881F-5BAE-FB2B-575534B740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1167" y="6429992"/>
            <a:ext cx="2310833" cy="42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70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B1533C5-F453-142F-1D68-6795984E3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763-EB9A-4EB5-8002-59C22BED0AD6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CF23FB5-2E86-730C-7D9D-DB47FCAB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F29ADD2-6405-B016-7751-AE42F0397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24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9BED72-5469-E3AC-B241-F18EB54A6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904575-F559-DBA5-9FB1-22D3A1E09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D7416A9-596D-C655-2228-D341C88D3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B43DFAF-4C74-F1C2-FDAF-0F7549766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763-EB9A-4EB5-8002-59C22BED0AD6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A64E0CB-CC65-973B-7D82-A989E1C5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8D966C-62CC-41FB-D4E9-ABD60EE75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60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FB813-FD70-5020-12CE-B310C4AA8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7EB2AF7-FC0A-6AC2-450E-B53D5426DB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024429-53EF-C945-7B4C-460FE58E6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B310D6-B720-27C1-B0E3-CA2C06122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763-EB9A-4EB5-8002-59C22BED0AD6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D383DD-C793-6DF7-93E6-A8A50D993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EF2969-CEBB-DB96-4C4E-62D77E5AB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635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672AF6C-7ABA-8D75-D1AB-E58333458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579DCEB-BD29-4144-5974-8A99A0EEE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D4FC0F-5A09-65BC-F6EC-4FA2AE132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80763-EB9A-4EB5-8002-59C22BED0AD6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7E313A-B497-3597-7C26-4B1DF0CDDA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BE5DAE-FAC0-5DC0-DC9C-0E0002493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3562B-E647-4504-8DEC-CFBB78D59B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2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3693CD4-A87A-769B-AB1A-3A2135E50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21902"/>
            <a:ext cx="9144000" cy="2635898"/>
          </a:xfrm>
        </p:spPr>
        <p:txBody>
          <a:bodyPr/>
          <a:lstStyle/>
          <a:p>
            <a:r>
              <a:rPr lang="it-IT" sz="3200" dirty="0"/>
              <a:t>Come vivono le persone con diabete il rapporto con il Sistema Sanitario</a:t>
            </a:r>
          </a:p>
          <a:p>
            <a:endParaRPr lang="it-IT" dirty="0"/>
          </a:p>
          <a:p>
            <a:r>
              <a:rPr lang="it-IT" dirty="0"/>
              <a:t>Stefano Nervo</a:t>
            </a:r>
          </a:p>
        </p:txBody>
      </p:sp>
    </p:spTree>
    <p:extLst>
      <p:ext uri="{BB962C8B-B14F-4D97-AF65-F5344CB8AC3E}">
        <p14:creationId xmlns:p14="http://schemas.microsoft.com/office/powerpoint/2010/main" val="301524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420D0B-1DBF-74C3-895F-9A233F03C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360000"/>
            <a:ext cx="10744200" cy="811575"/>
          </a:xfrm>
        </p:spPr>
        <p:txBody>
          <a:bodyPr>
            <a:normAutofit fontScale="90000"/>
          </a:bodyPr>
          <a:lstStyle/>
          <a:p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#EndDiabetesStigma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693CD4-A87A-769B-AB1A-3A2135E50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523" y="1287624"/>
            <a:ext cx="11080100" cy="5113176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/>
              <a:t> Impegnarci a contribuire in modo proattivo per porre fine allo stigma e alla discriminazione nei confronti delle persone con diabete: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Rispettare le persone con tutti i tipi di diabete.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Riconoscere che lo stigma del diabete esiste e ha effetti dannosi.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Riconoscere e sfidare i pregiudizi sulle persone con diabete.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Utilizzare un linguaggio, messaggi e immagini accurati, rispettosi, inclusivi, non giudicanti e basati sui punti di forza quando si comunica con o su persone con diabete.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Evitare messaggi e immagini basati sulla paura.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Condannare la discriminazione dovuta al diabete e sostenere la parità di trattamento e il sostegno per le persone con diabete.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Incoraggiare iniziative, politiche e leggi che promuovano l'equità per tutte le persone con diabete.</a:t>
            </a:r>
          </a:p>
        </p:txBody>
      </p:sp>
    </p:spTree>
    <p:extLst>
      <p:ext uri="{BB962C8B-B14F-4D97-AF65-F5344CB8AC3E}">
        <p14:creationId xmlns:p14="http://schemas.microsoft.com/office/powerpoint/2010/main" val="296703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uppo 40">
            <a:extLst>
              <a:ext uri="{FF2B5EF4-FFF2-40B4-BE49-F238E27FC236}">
                <a16:creationId xmlns:a16="http://schemas.microsoft.com/office/drawing/2014/main" id="{D2B349FA-E850-31CC-0C87-C3A420112F25}"/>
              </a:ext>
            </a:extLst>
          </p:cNvPr>
          <p:cNvGrpSpPr/>
          <p:nvPr/>
        </p:nvGrpSpPr>
        <p:grpSpPr>
          <a:xfrm>
            <a:off x="4785358" y="2027205"/>
            <a:ext cx="2464530" cy="1270992"/>
            <a:chOff x="4785358" y="2027205"/>
            <a:chExt cx="2464530" cy="1270992"/>
          </a:xfrm>
        </p:grpSpPr>
        <p:sp>
          <p:nvSpPr>
            <p:cNvPr id="25" name="Rettangolo 24">
              <a:extLst>
                <a:ext uri="{FF2B5EF4-FFF2-40B4-BE49-F238E27FC236}">
                  <a16:creationId xmlns:a16="http://schemas.microsoft.com/office/drawing/2014/main" id="{7850371D-2CDA-D506-DE40-5995A5575E8D}"/>
                </a:ext>
              </a:extLst>
            </p:cNvPr>
            <p:cNvSpPr/>
            <p:nvPr/>
          </p:nvSpPr>
          <p:spPr>
            <a:xfrm>
              <a:off x="4818017" y="2027206"/>
              <a:ext cx="2431871" cy="60502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Sottotitolo 5">
              <a:extLst>
                <a:ext uri="{FF2B5EF4-FFF2-40B4-BE49-F238E27FC236}">
                  <a16:creationId xmlns:a16="http://schemas.microsoft.com/office/drawing/2014/main" id="{4A1581D9-7ADC-20B1-661F-904F64544FC0}"/>
                </a:ext>
              </a:extLst>
            </p:cNvPr>
            <p:cNvSpPr txBox="1">
              <a:spLocks/>
            </p:cNvSpPr>
            <p:nvPr/>
          </p:nvSpPr>
          <p:spPr>
            <a:xfrm>
              <a:off x="4785358" y="2027205"/>
              <a:ext cx="2122717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Esecuzione screening retinopatia</a:t>
              </a:r>
            </a:p>
          </p:txBody>
        </p:sp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3E72FE3B-A464-1E49-B813-43DA5555F6F3}"/>
                </a:ext>
              </a:extLst>
            </p:cNvPr>
            <p:cNvSpPr/>
            <p:nvPr/>
          </p:nvSpPr>
          <p:spPr>
            <a:xfrm>
              <a:off x="4874626" y="2329719"/>
              <a:ext cx="1743891" cy="2481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7" name="Sottotitolo 5">
              <a:extLst>
                <a:ext uri="{FF2B5EF4-FFF2-40B4-BE49-F238E27FC236}">
                  <a16:creationId xmlns:a16="http://schemas.microsoft.com/office/drawing/2014/main" id="{7439A774-A26D-0812-2664-95639D79B3D2}"/>
                </a:ext>
              </a:extLst>
            </p:cNvPr>
            <p:cNvSpPr txBox="1">
              <a:spLocks/>
            </p:cNvSpPr>
            <p:nvPr/>
          </p:nvSpPr>
          <p:spPr>
            <a:xfrm>
              <a:off x="4874627" y="2330029"/>
              <a:ext cx="1743890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0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800" dirty="0">
                  <a:solidFill>
                    <a:schemeClr val="bg1"/>
                  </a:solidFill>
                </a:rPr>
                <a:t>Esecuzione foto 1h</a:t>
              </a:r>
            </a:p>
          </p:txBody>
        </p:sp>
        <p:sp>
          <p:nvSpPr>
            <p:cNvPr id="27" name="Sottotitolo 5">
              <a:extLst>
                <a:ext uri="{FF2B5EF4-FFF2-40B4-BE49-F238E27FC236}">
                  <a16:creationId xmlns:a16="http://schemas.microsoft.com/office/drawing/2014/main" id="{6C23A640-A4C2-8AB2-98C7-654A8348D3A0}"/>
                </a:ext>
              </a:extLst>
            </p:cNvPr>
            <p:cNvSpPr txBox="1">
              <a:spLocks/>
            </p:cNvSpPr>
            <p:nvPr/>
          </p:nvSpPr>
          <p:spPr>
            <a:xfrm>
              <a:off x="4856119" y="2621514"/>
              <a:ext cx="2311038" cy="676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Prendere permesso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Fare foto retinica</a:t>
              </a:r>
            </a:p>
          </p:txBody>
        </p:sp>
      </p:grpSp>
      <p:sp>
        <p:nvSpPr>
          <p:cNvPr id="20" name="Rettangolo 19">
            <a:extLst>
              <a:ext uri="{FF2B5EF4-FFF2-40B4-BE49-F238E27FC236}">
                <a16:creationId xmlns:a16="http://schemas.microsoft.com/office/drawing/2014/main" id="{D684B2E9-4339-5EAB-3BBD-30AC9285D330}"/>
              </a:ext>
            </a:extLst>
          </p:cNvPr>
          <p:cNvSpPr/>
          <p:nvPr/>
        </p:nvSpPr>
        <p:spPr>
          <a:xfrm>
            <a:off x="607426" y="1400127"/>
            <a:ext cx="2174966" cy="60502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8420D0B-1DBF-74C3-895F-9A233F03C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0000"/>
            <a:ext cx="9144000" cy="864000"/>
          </a:xfrm>
        </p:spPr>
        <p:txBody>
          <a:bodyPr>
            <a:normAutofit fontScale="90000"/>
          </a:bodyPr>
          <a:lstStyle/>
          <a:p>
            <a:r>
              <a:rPr lang="it-IT" dirty="0"/>
              <a:t>La farmacia dei servizi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5EEC92F7-0DAA-A7EA-9ED4-36A9328AB335}"/>
              </a:ext>
            </a:extLst>
          </p:cNvPr>
          <p:cNvSpPr/>
          <p:nvPr/>
        </p:nvSpPr>
        <p:spPr>
          <a:xfrm>
            <a:off x="692334" y="1691952"/>
            <a:ext cx="1743891" cy="248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Sottotitolo 5">
            <a:extLst>
              <a:ext uri="{FF2B5EF4-FFF2-40B4-BE49-F238E27FC236}">
                <a16:creationId xmlns:a16="http://schemas.microsoft.com/office/drawing/2014/main" id="{688521DC-97C7-F250-213D-8EACC5B716A6}"/>
              </a:ext>
            </a:extLst>
          </p:cNvPr>
          <p:cNvSpPr txBox="1">
            <a:spLocks/>
          </p:cNvSpPr>
          <p:nvPr/>
        </p:nvSpPr>
        <p:spPr>
          <a:xfrm>
            <a:off x="692335" y="1692262"/>
            <a:ext cx="1743890" cy="247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>
                <a:solidFill>
                  <a:schemeClr val="bg1"/>
                </a:solidFill>
              </a:rPr>
              <a:t>Prelievo in laboratorio 1h</a:t>
            </a:r>
          </a:p>
        </p:txBody>
      </p:sp>
      <p:sp>
        <p:nvSpPr>
          <p:cNvPr id="21" name="Sottotitolo 5">
            <a:extLst>
              <a:ext uri="{FF2B5EF4-FFF2-40B4-BE49-F238E27FC236}">
                <a16:creationId xmlns:a16="http://schemas.microsoft.com/office/drawing/2014/main" id="{7D1FA60D-4023-0A97-5631-3AAF471522E8}"/>
              </a:ext>
            </a:extLst>
          </p:cNvPr>
          <p:cNvSpPr txBox="1">
            <a:spLocks/>
          </p:cNvSpPr>
          <p:nvPr/>
        </p:nvSpPr>
        <p:spPr>
          <a:xfrm>
            <a:off x="692332" y="2028005"/>
            <a:ext cx="1931125" cy="874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Prendere permesso (2h?)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Organizzare figli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Restare a digiuno</a:t>
            </a:r>
          </a:p>
        </p:txBody>
      </p:sp>
      <p:sp>
        <p:nvSpPr>
          <p:cNvPr id="22" name="Sottotitolo 5">
            <a:extLst>
              <a:ext uri="{FF2B5EF4-FFF2-40B4-BE49-F238E27FC236}">
                <a16:creationId xmlns:a16="http://schemas.microsoft.com/office/drawing/2014/main" id="{5D38CED0-FA4D-9AE1-11E8-CE28D4106B7E}"/>
              </a:ext>
            </a:extLst>
          </p:cNvPr>
          <p:cNvSpPr txBox="1">
            <a:spLocks/>
          </p:cNvSpPr>
          <p:nvPr/>
        </p:nvSpPr>
        <p:spPr>
          <a:xfrm>
            <a:off x="692331" y="3173900"/>
            <a:ext cx="2259875" cy="970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Inserire CHO nel micro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Mangiare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Rientrare al lavoro</a:t>
            </a:r>
          </a:p>
        </p:txBody>
      </p:sp>
      <p:sp>
        <p:nvSpPr>
          <p:cNvPr id="24" name="Sottotitolo 5">
            <a:extLst>
              <a:ext uri="{FF2B5EF4-FFF2-40B4-BE49-F238E27FC236}">
                <a16:creationId xmlns:a16="http://schemas.microsoft.com/office/drawing/2014/main" id="{E32E59BA-2FF6-507B-893A-214CC57723AC}"/>
              </a:ext>
            </a:extLst>
          </p:cNvPr>
          <p:cNvSpPr txBox="1">
            <a:spLocks/>
          </p:cNvSpPr>
          <p:nvPr/>
        </p:nvSpPr>
        <p:spPr>
          <a:xfrm>
            <a:off x="659675" y="1400126"/>
            <a:ext cx="2122717" cy="247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Esecuzione analisi di routine</a:t>
            </a:r>
          </a:p>
        </p:txBody>
      </p: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B468883E-6514-44AE-8D0E-962E67DB1C34}"/>
              </a:ext>
            </a:extLst>
          </p:cNvPr>
          <p:cNvGrpSpPr/>
          <p:nvPr/>
        </p:nvGrpSpPr>
        <p:grpSpPr>
          <a:xfrm>
            <a:off x="7602581" y="2654167"/>
            <a:ext cx="3894909" cy="1733038"/>
            <a:chOff x="7602581" y="2654167"/>
            <a:chExt cx="3894909" cy="1733038"/>
          </a:xfrm>
        </p:grpSpPr>
        <p:sp>
          <p:nvSpPr>
            <p:cNvPr id="28" name="Rettangolo 27">
              <a:extLst>
                <a:ext uri="{FF2B5EF4-FFF2-40B4-BE49-F238E27FC236}">
                  <a16:creationId xmlns:a16="http://schemas.microsoft.com/office/drawing/2014/main" id="{3CF96613-4622-26A7-6607-E0E78CC2CAD6}"/>
                </a:ext>
              </a:extLst>
            </p:cNvPr>
            <p:cNvSpPr/>
            <p:nvPr/>
          </p:nvSpPr>
          <p:spPr>
            <a:xfrm>
              <a:off x="7635240" y="2654168"/>
              <a:ext cx="3722916" cy="60502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Sottotitolo 5">
              <a:extLst>
                <a:ext uri="{FF2B5EF4-FFF2-40B4-BE49-F238E27FC236}">
                  <a16:creationId xmlns:a16="http://schemas.microsoft.com/office/drawing/2014/main" id="{66EFAAC6-61B6-20A7-7750-F958822CBB32}"/>
                </a:ext>
              </a:extLst>
            </p:cNvPr>
            <p:cNvSpPr txBox="1">
              <a:spLocks/>
            </p:cNvSpPr>
            <p:nvPr/>
          </p:nvSpPr>
          <p:spPr>
            <a:xfrm>
              <a:off x="7602581" y="2654167"/>
              <a:ext cx="2122717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lnSpcReduction="1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Visita diabetologica</a:t>
              </a:r>
            </a:p>
          </p:txBody>
        </p:sp>
        <p:sp>
          <p:nvSpPr>
            <p:cNvPr id="30" name="Rettangolo 29">
              <a:extLst>
                <a:ext uri="{FF2B5EF4-FFF2-40B4-BE49-F238E27FC236}">
                  <a16:creationId xmlns:a16="http://schemas.microsoft.com/office/drawing/2014/main" id="{F265157D-FBCA-8107-A673-D48D62AC3845}"/>
                </a:ext>
              </a:extLst>
            </p:cNvPr>
            <p:cNvSpPr/>
            <p:nvPr/>
          </p:nvSpPr>
          <p:spPr>
            <a:xfrm>
              <a:off x="7691849" y="2956681"/>
              <a:ext cx="1850570" cy="2481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1" name="Sottotitolo 5">
              <a:extLst>
                <a:ext uri="{FF2B5EF4-FFF2-40B4-BE49-F238E27FC236}">
                  <a16:creationId xmlns:a16="http://schemas.microsoft.com/office/drawing/2014/main" id="{3F6083C3-0456-D266-27A3-21FDD2E57996}"/>
                </a:ext>
              </a:extLst>
            </p:cNvPr>
            <p:cNvSpPr txBox="1">
              <a:spLocks/>
            </p:cNvSpPr>
            <p:nvPr/>
          </p:nvSpPr>
          <p:spPr>
            <a:xfrm>
              <a:off x="7691849" y="2956991"/>
              <a:ext cx="1948541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0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800" dirty="0">
                  <a:solidFill>
                    <a:schemeClr val="bg1"/>
                  </a:solidFill>
                </a:rPr>
                <a:t>Infermeria + diabetologo</a:t>
              </a:r>
            </a:p>
          </p:txBody>
        </p:sp>
        <p:sp>
          <p:nvSpPr>
            <p:cNvPr id="32" name="Sottotitolo 5">
              <a:extLst>
                <a:ext uri="{FF2B5EF4-FFF2-40B4-BE49-F238E27FC236}">
                  <a16:creationId xmlns:a16="http://schemas.microsoft.com/office/drawing/2014/main" id="{54A5EAA1-2F37-61FD-4B6D-A53D3F2EB4CF}"/>
                </a:ext>
              </a:extLst>
            </p:cNvPr>
            <p:cNvSpPr txBox="1">
              <a:spLocks/>
            </p:cNvSpPr>
            <p:nvPr/>
          </p:nvSpPr>
          <p:spPr>
            <a:xfrm>
              <a:off x="7673342" y="3248477"/>
              <a:ext cx="3051264" cy="11387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Collegarsi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«digerire nuove info»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Passare in farmacia con lo smartphone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Scollegarsi</a:t>
              </a:r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AC04544C-5C73-97B6-7780-C1210200B152}"/>
                </a:ext>
              </a:extLst>
            </p:cNvPr>
            <p:cNvSpPr/>
            <p:nvPr/>
          </p:nvSpPr>
          <p:spPr>
            <a:xfrm>
              <a:off x="10526489" y="2956681"/>
              <a:ext cx="772881" cy="2481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4" name="Sottotitolo 5">
              <a:extLst>
                <a:ext uri="{FF2B5EF4-FFF2-40B4-BE49-F238E27FC236}">
                  <a16:creationId xmlns:a16="http://schemas.microsoft.com/office/drawing/2014/main" id="{70C86660-6038-57C4-D38F-4C5DD6D99A97}"/>
                </a:ext>
              </a:extLst>
            </p:cNvPr>
            <p:cNvSpPr txBox="1">
              <a:spLocks/>
            </p:cNvSpPr>
            <p:nvPr/>
          </p:nvSpPr>
          <p:spPr>
            <a:xfrm>
              <a:off x="10526489" y="2956991"/>
              <a:ext cx="971001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0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800" dirty="0">
                  <a:solidFill>
                    <a:schemeClr val="bg1"/>
                  </a:solidFill>
                </a:rPr>
                <a:t>farmacia</a:t>
              </a:r>
            </a:p>
          </p:txBody>
        </p:sp>
      </p:grpSp>
      <p:sp>
        <p:nvSpPr>
          <p:cNvPr id="35" name="Sottotitolo 5">
            <a:extLst>
              <a:ext uri="{FF2B5EF4-FFF2-40B4-BE49-F238E27FC236}">
                <a16:creationId xmlns:a16="http://schemas.microsoft.com/office/drawing/2014/main" id="{18004852-7014-68A7-F8CF-054838CF38E7}"/>
              </a:ext>
            </a:extLst>
          </p:cNvPr>
          <p:cNvSpPr txBox="1">
            <a:spLocks/>
          </p:cNvSpPr>
          <p:nvPr/>
        </p:nvSpPr>
        <p:spPr>
          <a:xfrm>
            <a:off x="504826" y="2070406"/>
            <a:ext cx="309697" cy="605026"/>
          </a:xfrm>
          <a:prstGeom prst="rect">
            <a:avLst/>
          </a:prstGeom>
        </p:spPr>
        <p:txBody>
          <a:bodyPr vert="vert270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PRIMA</a:t>
            </a:r>
          </a:p>
        </p:txBody>
      </p:sp>
      <p:sp>
        <p:nvSpPr>
          <p:cNvPr id="36" name="Sottotitolo 5">
            <a:extLst>
              <a:ext uri="{FF2B5EF4-FFF2-40B4-BE49-F238E27FC236}">
                <a16:creationId xmlns:a16="http://schemas.microsoft.com/office/drawing/2014/main" id="{C2A76512-5C5C-30C9-DBF5-32B07599D65A}"/>
              </a:ext>
            </a:extLst>
          </p:cNvPr>
          <p:cNvSpPr txBox="1">
            <a:spLocks/>
          </p:cNvSpPr>
          <p:nvPr/>
        </p:nvSpPr>
        <p:spPr>
          <a:xfrm>
            <a:off x="505369" y="3237910"/>
            <a:ext cx="309697" cy="605026"/>
          </a:xfrm>
          <a:prstGeom prst="rect">
            <a:avLst/>
          </a:prstGeom>
        </p:spPr>
        <p:txBody>
          <a:bodyPr vert="vert270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DOPO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137434BD-7B1F-3E1C-E60C-C2582D44774A}"/>
              </a:ext>
            </a:extLst>
          </p:cNvPr>
          <p:cNvSpPr/>
          <p:nvPr/>
        </p:nvSpPr>
        <p:spPr>
          <a:xfrm>
            <a:off x="504826" y="1190204"/>
            <a:ext cx="2277566" cy="9572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DD5F42D7-6E23-FC58-B894-F55428CC991D}"/>
              </a:ext>
            </a:extLst>
          </p:cNvPr>
          <p:cNvSpPr/>
          <p:nvPr/>
        </p:nvSpPr>
        <p:spPr>
          <a:xfrm>
            <a:off x="7478351" y="2621514"/>
            <a:ext cx="2277566" cy="9572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5F194EF9-12B2-AF60-FADA-D784081B3962}"/>
              </a:ext>
            </a:extLst>
          </p:cNvPr>
          <p:cNvCxnSpPr>
            <a:cxnSpLocks/>
            <a:stCxn id="3" idx="5"/>
          </p:cNvCxnSpPr>
          <p:nvPr/>
        </p:nvCxnSpPr>
        <p:spPr>
          <a:xfrm>
            <a:off x="2448850" y="2007280"/>
            <a:ext cx="1851630" cy="24445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A6CFC32D-0DEA-DBC4-CEC7-2D694B613614}"/>
              </a:ext>
            </a:extLst>
          </p:cNvPr>
          <p:cNvCxnSpPr/>
          <p:nvPr/>
        </p:nvCxnSpPr>
        <p:spPr>
          <a:xfrm flipH="1">
            <a:off x="6233939" y="3429000"/>
            <a:ext cx="1588519" cy="95820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D4A6AA3-FEAF-F03C-1F0E-6C32B5947C6F}"/>
              </a:ext>
            </a:extLst>
          </p:cNvPr>
          <p:cNvSpPr txBox="1"/>
          <p:nvPr/>
        </p:nvSpPr>
        <p:spPr>
          <a:xfrm>
            <a:off x="4024695" y="4480090"/>
            <a:ext cx="24990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Misurazione della glicata</a:t>
            </a:r>
          </a:p>
          <a:p>
            <a:r>
              <a:rPr lang="it-IT" dirty="0"/>
              <a:t>Pressione</a:t>
            </a:r>
          </a:p>
          <a:p>
            <a:r>
              <a:rPr lang="it-IT" dirty="0"/>
              <a:t>Peso</a:t>
            </a:r>
          </a:p>
          <a:p>
            <a:r>
              <a:rPr lang="it-IT" dirty="0"/>
              <a:t>Screening</a:t>
            </a:r>
          </a:p>
          <a:p>
            <a:r>
              <a:rPr lang="it-IT" dirty="0"/>
              <a:t>Raccolta dati</a:t>
            </a:r>
          </a:p>
          <a:p>
            <a:r>
              <a:rPr lang="it-IT" dirty="0"/>
              <a:t>DPC + diretta</a:t>
            </a:r>
          </a:p>
          <a:p>
            <a:r>
              <a:rPr lang="it-IT" dirty="0"/>
              <a:t>Prima assistenza</a:t>
            </a:r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103FD634-5D34-8600-0504-82539073508E}"/>
              </a:ext>
            </a:extLst>
          </p:cNvPr>
          <p:cNvCxnSpPr>
            <a:stCxn id="12" idx="3"/>
          </p:cNvCxnSpPr>
          <p:nvPr/>
        </p:nvCxnSpPr>
        <p:spPr>
          <a:xfrm flipV="1">
            <a:off x="6523712" y="5495752"/>
            <a:ext cx="954639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E50AC2C-2E9D-34BC-0624-EF5B7A089ACE}"/>
              </a:ext>
            </a:extLst>
          </p:cNvPr>
          <p:cNvSpPr txBox="1"/>
          <p:nvPr/>
        </p:nvSpPr>
        <p:spPr>
          <a:xfrm>
            <a:off x="7602581" y="5034087"/>
            <a:ext cx="20505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Sono indispensabili:</a:t>
            </a:r>
          </a:p>
          <a:p>
            <a:r>
              <a:rPr lang="it-IT" dirty="0"/>
              <a:t>FORMAZIONE</a:t>
            </a:r>
          </a:p>
          <a:p>
            <a:r>
              <a:rPr lang="it-IT" dirty="0"/>
              <a:t>COLLABORAZIONE</a:t>
            </a:r>
          </a:p>
        </p:txBody>
      </p:sp>
    </p:spTree>
    <p:extLst>
      <p:ext uri="{BB962C8B-B14F-4D97-AF65-F5344CB8AC3E}">
        <p14:creationId xmlns:p14="http://schemas.microsoft.com/office/powerpoint/2010/main" val="171847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2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83693CD4-A87A-769B-AB1A-3A2135E50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523" y="2715208"/>
            <a:ext cx="11080100" cy="3685592"/>
          </a:xfrm>
        </p:spPr>
        <p:txBody>
          <a:bodyPr>
            <a:normAutofit/>
          </a:bodyPr>
          <a:lstStyle/>
          <a:p>
            <a:r>
              <a:rPr lang="it-IT" dirty="0"/>
              <a:t>GRAZIE DELL’ATTENZIONE</a:t>
            </a:r>
          </a:p>
        </p:txBody>
      </p:sp>
    </p:spTree>
    <p:extLst>
      <p:ext uri="{BB962C8B-B14F-4D97-AF65-F5344CB8AC3E}">
        <p14:creationId xmlns:p14="http://schemas.microsoft.com/office/powerpoint/2010/main" val="193581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>
            <a:extLst>
              <a:ext uri="{FF2B5EF4-FFF2-40B4-BE49-F238E27FC236}">
                <a16:creationId xmlns:a16="http://schemas.microsoft.com/office/drawing/2014/main" id="{28E16DCD-43B5-D505-B634-05EF7C239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79" y="-31799"/>
            <a:ext cx="12192000" cy="1341438"/>
          </a:xfrm>
          <a:noFill/>
        </p:spPr>
        <p:txBody>
          <a:bodyPr/>
          <a:lstStyle/>
          <a:p>
            <a:r>
              <a:rPr lang="it-IT" dirty="0"/>
              <a:t>Cos’è Diabete Italia</a:t>
            </a:r>
            <a:endParaRPr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EACBEE6-889E-1330-5EBE-55313DCFB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1570816"/>
            <a:ext cx="3528392" cy="499485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20CBFFA7-167E-C081-84A4-6245BBC347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790" y="1746940"/>
            <a:ext cx="3888434" cy="4561433"/>
          </a:xfrm>
          <a:prstGeom prst="rect">
            <a:avLst/>
          </a:prstGeom>
        </p:spPr>
      </p:pic>
      <p:sp>
        <p:nvSpPr>
          <p:cNvPr id="9219" name="Segnaposto contenuto 2">
            <a:extLst>
              <a:ext uri="{FF2B5EF4-FFF2-40B4-BE49-F238E27FC236}">
                <a16:creationId xmlns:a16="http://schemas.microsoft.com/office/drawing/2014/main" id="{F8E4C0F4-0E52-7BDB-1281-1CA7AFAC9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136" y="1772816"/>
            <a:ext cx="4383187" cy="1440159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it-IT" i="1" kern="0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Diabete Italia è una</a:t>
            </a: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it-IT" i="1" kern="0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Rete Associativa ODV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4013997-7C63-2719-6C16-8BFC146F4D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515" y="6231035"/>
            <a:ext cx="1615565" cy="304453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9A228D59-18D4-3AE1-0492-2E6262281B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027" y="5718387"/>
            <a:ext cx="1615565" cy="304453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71030B39-2295-C3CE-1348-5E78FAF74F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730" y="5727266"/>
            <a:ext cx="1615565" cy="304453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865214A-C4E9-05A0-5B5E-1F9F0C21E5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218" y="6259806"/>
            <a:ext cx="1615565" cy="32164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C4E2EA53-CA08-A44E-279D-3268B55E046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051" y="5151202"/>
            <a:ext cx="1615565" cy="304453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FD01DA26-0765-1DB6-51C1-09912873061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266" y="4663646"/>
            <a:ext cx="1615565" cy="32164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7F9B5BD8-EEEC-D528-7F41-62EAFD29E9F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083" y="4671866"/>
            <a:ext cx="1615565" cy="326550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A32218CF-B00E-0E1E-1CF3-012CCC70F64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234" y="5184008"/>
            <a:ext cx="1615565" cy="32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87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>
            <a:extLst>
              <a:ext uri="{FF2B5EF4-FFF2-40B4-BE49-F238E27FC236}">
                <a16:creationId xmlns:a16="http://schemas.microsoft.com/office/drawing/2014/main" id="{28E16DCD-43B5-D505-B634-05EF7C239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it-IT" dirty="0"/>
              <a:t>La vision di Diabete Italia</a:t>
            </a:r>
            <a:endParaRPr dirty="0"/>
          </a:p>
        </p:txBody>
      </p:sp>
      <p:sp>
        <p:nvSpPr>
          <p:cNvPr id="9219" name="Segnaposto contenuto 2">
            <a:extLst>
              <a:ext uri="{FF2B5EF4-FFF2-40B4-BE49-F238E27FC236}">
                <a16:creationId xmlns:a16="http://schemas.microsoft.com/office/drawing/2014/main" id="{F8E4C0F4-0E52-7BDB-1281-1CA7AFAC9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1772816"/>
            <a:ext cx="11449669" cy="4751809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it-IT" sz="2800" i="1" kern="0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Un’Italia con accesso omogeneo ai servizi sanitari in ogni regione, con garanzia di accesso a farmaci, devices e screening.</a:t>
            </a: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it-IT" sz="2800" i="1" kern="0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Sistema Sanitario che ponga particolare attenzione a tutte le forme di fragilità aiutando chi ha particolari difficoltà a non essere lasciato indietro.</a:t>
            </a: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it-IT" sz="2800" i="1" kern="0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società che accetta e supporta chi ha una malattia cronica come il diabete e che non pone discriminazioni nella scuola, sul posto di lavoro, nello sport e in qualsiasi attività.</a:t>
            </a:r>
          </a:p>
        </p:txBody>
      </p:sp>
      <p:pic>
        <p:nvPicPr>
          <p:cNvPr id="2" name="Immagine 8">
            <a:extLst>
              <a:ext uri="{FF2B5EF4-FFF2-40B4-BE49-F238E27FC236}">
                <a16:creationId xmlns:a16="http://schemas.microsoft.com/office/drawing/2014/main" id="{999F87BE-0596-B145-06E6-C5D7B2160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1167" y="6457701"/>
            <a:ext cx="2310833" cy="42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922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>
            <a:extLst>
              <a:ext uri="{FF2B5EF4-FFF2-40B4-BE49-F238E27FC236}">
                <a16:creationId xmlns:a16="http://schemas.microsoft.com/office/drawing/2014/main" id="{28E16DCD-43B5-D505-B634-05EF7C239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it-IT" dirty="0"/>
              <a:t>La mission di Diabete Italia</a:t>
            </a:r>
            <a:endParaRPr dirty="0"/>
          </a:p>
        </p:txBody>
      </p:sp>
      <p:sp>
        <p:nvSpPr>
          <p:cNvPr id="9219" name="Segnaposto contenuto 2">
            <a:extLst>
              <a:ext uri="{FF2B5EF4-FFF2-40B4-BE49-F238E27FC236}">
                <a16:creationId xmlns:a16="http://schemas.microsoft.com/office/drawing/2014/main" id="{F8E4C0F4-0E52-7BDB-1281-1CA7AFAC9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1772816"/>
            <a:ext cx="11449669" cy="4751809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it-IT" sz="2800" i="1" kern="0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Promuovere lo sviluppo delle Federazioni</a:t>
            </a: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endParaRPr lang="it-IT" sz="1800" i="1" kern="0" dirty="0">
              <a:solidFill>
                <a:srgbClr val="000000"/>
              </a:solidFill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it-IT" sz="2800" i="1" kern="0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Supportare la gestione delle Associazioni</a:t>
            </a: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endParaRPr lang="it-IT" sz="1800" i="1" kern="0" dirty="0">
              <a:solidFill>
                <a:srgbClr val="000000"/>
              </a:solidFill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it-IT" sz="2800" i="1" kern="0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Consolidare la Rete e svilupparne la crescita</a:t>
            </a: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endParaRPr lang="it-IT" sz="1800" i="1" kern="0" dirty="0">
              <a:solidFill>
                <a:srgbClr val="000000"/>
              </a:solidFill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it-IT" sz="2800" i="1" kern="0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Promuovere l’identità di Diabete Italia in tutti i territori</a:t>
            </a:r>
          </a:p>
        </p:txBody>
      </p:sp>
      <p:pic>
        <p:nvPicPr>
          <p:cNvPr id="2" name="Immagine 8">
            <a:extLst>
              <a:ext uri="{FF2B5EF4-FFF2-40B4-BE49-F238E27FC236}">
                <a16:creationId xmlns:a16="http://schemas.microsoft.com/office/drawing/2014/main" id="{2668C769-45E3-C961-C774-97DD08F16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1167" y="6457701"/>
            <a:ext cx="2310833" cy="42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209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420D0B-1DBF-74C3-895F-9A233F03C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360000"/>
            <a:ext cx="10744200" cy="811575"/>
          </a:xfrm>
        </p:spPr>
        <p:txBody>
          <a:bodyPr>
            <a:normAutofit fontScale="90000"/>
          </a:bodyPr>
          <a:lstStyle/>
          <a:p>
            <a:r>
              <a:rPr lang="it-IT" dirty="0"/>
              <a:t>Vivere per la cura o curarsi per vivere?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693CD4-A87A-769B-AB1A-3A2135E50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76475"/>
            <a:ext cx="9144000" cy="2295525"/>
          </a:xfrm>
        </p:spPr>
        <p:txBody>
          <a:bodyPr>
            <a:noAutofit/>
          </a:bodyPr>
          <a:lstStyle/>
          <a:p>
            <a:pPr algn="l"/>
            <a:r>
              <a:rPr lang="it-IT" sz="2800" dirty="0"/>
              <a:t>Se l’aderenza migliora la salute perché molti preferiscono non curarsi?</a:t>
            </a:r>
          </a:p>
          <a:p>
            <a:pPr algn="l"/>
            <a:endParaRPr lang="it-IT" sz="2800" dirty="0"/>
          </a:p>
          <a:p>
            <a:pPr algn="l"/>
            <a:r>
              <a:rPr lang="it-IT" sz="2800" dirty="0"/>
              <a:t>Qual è il giusto compromesso tra curarsi e vivere?</a:t>
            </a:r>
          </a:p>
          <a:p>
            <a:pPr algn="l"/>
            <a:endParaRPr lang="it-IT" sz="2800" dirty="0"/>
          </a:p>
          <a:p>
            <a:pPr algn="l"/>
            <a:r>
              <a:rPr lang="it-IT" sz="2800" dirty="0"/>
              <a:t>Quali elementi determinano un reale incremento nella qualità di vita?</a:t>
            </a:r>
          </a:p>
        </p:txBody>
      </p:sp>
    </p:spTree>
    <p:extLst>
      <p:ext uri="{BB962C8B-B14F-4D97-AF65-F5344CB8AC3E}">
        <p14:creationId xmlns:p14="http://schemas.microsoft.com/office/powerpoint/2010/main" val="61815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420D0B-1DBF-74C3-895F-9A233F03C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0000"/>
            <a:ext cx="9144000" cy="864000"/>
          </a:xfrm>
        </p:spPr>
        <p:txBody>
          <a:bodyPr>
            <a:normAutofit fontScale="90000"/>
          </a:bodyPr>
          <a:lstStyle/>
          <a:p>
            <a:r>
              <a:rPr lang="it-IT" dirty="0"/>
              <a:t>Una giornata tipo «1»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693CD4-A87A-769B-AB1A-3A2135E50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7980" y="2705894"/>
            <a:ext cx="4362450" cy="1446212"/>
          </a:xfrm>
        </p:spPr>
        <p:txBody>
          <a:bodyPr>
            <a:no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it-IT" sz="2800" dirty="0"/>
              <a:t>Esecuzione analisi di routine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IT" sz="2800" dirty="0"/>
              <a:t>Visita di routine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IT" sz="2800" dirty="0"/>
              <a:t>Screening retinopatia</a:t>
            </a:r>
          </a:p>
          <a:p>
            <a:pPr marL="457200" indent="-457200" algn="l">
              <a:buFont typeface="+mj-lt"/>
              <a:buAutoNum type="arabicPeriod"/>
            </a:pPr>
            <a:endParaRPr lang="it-IT" sz="28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A7E63A4E-B936-548A-9D80-D7C564D16BF1}"/>
              </a:ext>
            </a:extLst>
          </p:cNvPr>
          <p:cNvSpPr txBox="1">
            <a:spLocks/>
          </p:cNvSpPr>
          <p:nvPr/>
        </p:nvSpPr>
        <p:spPr>
          <a:xfrm>
            <a:off x="8716193" y="1067504"/>
            <a:ext cx="2587347" cy="4992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VISTA DAL SSN</a:t>
            </a:r>
          </a:p>
        </p:txBody>
      </p:sp>
    </p:spTree>
    <p:extLst>
      <p:ext uri="{BB962C8B-B14F-4D97-AF65-F5344CB8AC3E}">
        <p14:creationId xmlns:p14="http://schemas.microsoft.com/office/powerpoint/2010/main" val="310519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D684B2E9-4339-5EAB-3BBD-30AC9285D330}"/>
              </a:ext>
            </a:extLst>
          </p:cNvPr>
          <p:cNvSpPr/>
          <p:nvPr/>
        </p:nvSpPr>
        <p:spPr>
          <a:xfrm>
            <a:off x="607426" y="1400127"/>
            <a:ext cx="3853542" cy="60502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8420D0B-1DBF-74C3-895F-9A233F03C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0000"/>
            <a:ext cx="9144000" cy="864000"/>
          </a:xfrm>
        </p:spPr>
        <p:txBody>
          <a:bodyPr>
            <a:normAutofit fontScale="90000"/>
          </a:bodyPr>
          <a:lstStyle/>
          <a:p>
            <a:r>
              <a:rPr lang="it-IT" dirty="0"/>
              <a:t>Una giornata tipo «1»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5EEC92F7-0DAA-A7EA-9ED4-36A9328AB335}"/>
              </a:ext>
            </a:extLst>
          </p:cNvPr>
          <p:cNvSpPr/>
          <p:nvPr/>
        </p:nvSpPr>
        <p:spPr>
          <a:xfrm>
            <a:off x="692334" y="1691952"/>
            <a:ext cx="1743891" cy="248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Sottotitolo 5">
            <a:extLst>
              <a:ext uri="{FF2B5EF4-FFF2-40B4-BE49-F238E27FC236}">
                <a16:creationId xmlns:a16="http://schemas.microsoft.com/office/drawing/2014/main" id="{688521DC-97C7-F250-213D-8EACC5B716A6}"/>
              </a:ext>
            </a:extLst>
          </p:cNvPr>
          <p:cNvSpPr txBox="1">
            <a:spLocks/>
          </p:cNvSpPr>
          <p:nvPr/>
        </p:nvSpPr>
        <p:spPr>
          <a:xfrm>
            <a:off x="692335" y="1692262"/>
            <a:ext cx="1743890" cy="247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>
                <a:solidFill>
                  <a:schemeClr val="bg1"/>
                </a:solidFill>
              </a:rPr>
              <a:t>Prelievo in laboratorio 1h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16E39859-0804-38CA-3E69-8FEEA4762328}"/>
              </a:ext>
            </a:extLst>
          </p:cNvPr>
          <p:cNvSpPr/>
          <p:nvPr/>
        </p:nvSpPr>
        <p:spPr>
          <a:xfrm>
            <a:off x="3228705" y="1691952"/>
            <a:ext cx="1153886" cy="248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Sottotitolo 5">
            <a:extLst>
              <a:ext uri="{FF2B5EF4-FFF2-40B4-BE49-F238E27FC236}">
                <a16:creationId xmlns:a16="http://schemas.microsoft.com/office/drawing/2014/main" id="{D5518C0C-6A4B-AA3C-B9C3-A10A26F93AA0}"/>
              </a:ext>
            </a:extLst>
          </p:cNvPr>
          <p:cNvSpPr txBox="1">
            <a:spLocks/>
          </p:cNvSpPr>
          <p:nvPr/>
        </p:nvSpPr>
        <p:spPr>
          <a:xfrm>
            <a:off x="3228706" y="1692262"/>
            <a:ext cx="1153885" cy="247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>
                <a:solidFill>
                  <a:schemeClr val="bg1"/>
                </a:solidFill>
              </a:rPr>
              <a:t>Ritiro referto 1h</a:t>
            </a:r>
          </a:p>
        </p:txBody>
      </p:sp>
      <p:sp>
        <p:nvSpPr>
          <p:cNvPr id="21" name="Sottotitolo 5">
            <a:extLst>
              <a:ext uri="{FF2B5EF4-FFF2-40B4-BE49-F238E27FC236}">
                <a16:creationId xmlns:a16="http://schemas.microsoft.com/office/drawing/2014/main" id="{7D1FA60D-4023-0A97-5631-3AAF471522E8}"/>
              </a:ext>
            </a:extLst>
          </p:cNvPr>
          <p:cNvSpPr txBox="1">
            <a:spLocks/>
          </p:cNvSpPr>
          <p:nvPr/>
        </p:nvSpPr>
        <p:spPr>
          <a:xfrm>
            <a:off x="692332" y="2028005"/>
            <a:ext cx="1931125" cy="1185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Prendere permesso (2h?)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Organizzare figli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Restare a digiuno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Portare penne e glucometro</a:t>
            </a:r>
          </a:p>
        </p:txBody>
      </p:sp>
      <p:sp>
        <p:nvSpPr>
          <p:cNvPr id="22" name="Sottotitolo 5">
            <a:extLst>
              <a:ext uri="{FF2B5EF4-FFF2-40B4-BE49-F238E27FC236}">
                <a16:creationId xmlns:a16="http://schemas.microsoft.com/office/drawing/2014/main" id="{5D38CED0-FA4D-9AE1-11E8-CE28D4106B7E}"/>
              </a:ext>
            </a:extLst>
          </p:cNvPr>
          <p:cNvSpPr txBox="1">
            <a:spLocks/>
          </p:cNvSpPr>
          <p:nvPr/>
        </p:nvSpPr>
        <p:spPr>
          <a:xfrm>
            <a:off x="692331" y="3513533"/>
            <a:ext cx="2259875" cy="1185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Trovare un posto per misurarsi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Fare puntura + 15min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Mangiare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Rientrare al lavoro</a:t>
            </a:r>
          </a:p>
        </p:txBody>
      </p:sp>
      <p:sp>
        <p:nvSpPr>
          <p:cNvPr id="23" name="Sottotitolo 5">
            <a:extLst>
              <a:ext uri="{FF2B5EF4-FFF2-40B4-BE49-F238E27FC236}">
                <a16:creationId xmlns:a16="http://schemas.microsoft.com/office/drawing/2014/main" id="{86296BFF-4580-C815-1837-F384719E8913}"/>
              </a:ext>
            </a:extLst>
          </p:cNvPr>
          <p:cNvSpPr txBox="1">
            <a:spLocks/>
          </p:cNvSpPr>
          <p:nvPr/>
        </p:nvSpPr>
        <p:spPr>
          <a:xfrm>
            <a:off x="3222170" y="2028005"/>
            <a:ext cx="1931125" cy="86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Prendere permesso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Ritirare analisi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Rientrare al lavoro</a:t>
            </a:r>
          </a:p>
        </p:txBody>
      </p:sp>
      <p:sp>
        <p:nvSpPr>
          <p:cNvPr id="24" name="Sottotitolo 5">
            <a:extLst>
              <a:ext uri="{FF2B5EF4-FFF2-40B4-BE49-F238E27FC236}">
                <a16:creationId xmlns:a16="http://schemas.microsoft.com/office/drawing/2014/main" id="{E32E59BA-2FF6-507B-893A-214CC57723AC}"/>
              </a:ext>
            </a:extLst>
          </p:cNvPr>
          <p:cNvSpPr txBox="1">
            <a:spLocks/>
          </p:cNvSpPr>
          <p:nvPr/>
        </p:nvSpPr>
        <p:spPr>
          <a:xfrm>
            <a:off x="659675" y="1400126"/>
            <a:ext cx="2122717" cy="247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Esecuzione analisi di routine</a:t>
            </a:r>
          </a:p>
        </p:txBody>
      </p: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33A9F3F1-7E19-EBBA-4683-C350302DB785}"/>
              </a:ext>
            </a:extLst>
          </p:cNvPr>
          <p:cNvGrpSpPr/>
          <p:nvPr/>
        </p:nvGrpSpPr>
        <p:grpSpPr>
          <a:xfrm>
            <a:off x="4785358" y="2027205"/>
            <a:ext cx="2464530" cy="1943910"/>
            <a:chOff x="4785358" y="2027205"/>
            <a:chExt cx="2464530" cy="1943910"/>
          </a:xfrm>
        </p:grpSpPr>
        <p:sp>
          <p:nvSpPr>
            <p:cNvPr id="25" name="Rettangolo 24">
              <a:extLst>
                <a:ext uri="{FF2B5EF4-FFF2-40B4-BE49-F238E27FC236}">
                  <a16:creationId xmlns:a16="http://schemas.microsoft.com/office/drawing/2014/main" id="{7850371D-2CDA-D506-DE40-5995A5575E8D}"/>
                </a:ext>
              </a:extLst>
            </p:cNvPr>
            <p:cNvSpPr/>
            <p:nvPr/>
          </p:nvSpPr>
          <p:spPr>
            <a:xfrm>
              <a:off x="4818017" y="2027206"/>
              <a:ext cx="2431871" cy="60502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Sottotitolo 5">
              <a:extLst>
                <a:ext uri="{FF2B5EF4-FFF2-40B4-BE49-F238E27FC236}">
                  <a16:creationId xmlns:a16="http://schemas.microsoft.com/office/drawing/2014/main" id="{4A1581D9-7ADC-20B1-661F-904F64544FC0}"/>
                </a:ext>
              </a:extLst>
            </p:cNvPr>
            <p:cNvSpPr txBox="1">
              <a:spLocks/>
            </p:cNvSpPr>
            <p:nvPr/>
          </p:nvSpPr>
          <p:spPr>
            <a:xfrm>
              <a:off x="4785358" y="2027205"/>
              <a:ext cx="2122717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Esecuzione screening retinopatia</a:t>
              </a:r>
            </a:p>
          </p:txBody>
        </p:sp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3E72FE3B-A464-1E49-B813-43DA5555F6F3}"/>
                </a:ext>
              </a:extLst>
            </p:cNvPr>
            <p:cNvSpPr/>
            <p:nvPr/>
          </p:nvSpPr>
          <p:spPr>
            <a:xfrm>
              <a:off x="4874626" y="2329719"/>
              <a:ext cx="1939827" cy="2481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7" name="Sottotitolo 5">
              <a:extLst>
                <a:ext uri="{FF2B5EF4-FFF2-40B4-BE49-F238E27FC236}">
                  <a16:creationId xmlns:a16="http://schemas.microsoft.com/office/drawing/2014/main" id="{7439A774-A26D-0812-2664-95639D79B3D2}"/>
                </a:ext>
              </a:extLst>
            </p:cNvPr>
            <p:cNvSpPr txBox="1">
              <a:spLocks/>
            </p:cNvSpPr>
            <p:nvPr/>
          </p:nvSpPr>
          <p:spPr>
            <a:xfrm>
              <a:off x="4874627" y="2330029"/>
              <a:ext cx="1939827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0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800" dirty="0">
                  <a:solidFill>
                    <a:schemeClr val="bg1"/>
                  </a:solidFill>
                </a:rPr>
                <a:t>Visita oculistica (1 giorno) </a:t>
              </a:r>
            </a:p>
          </p:txBody>
        </p:sp>
        <p:sp>
          <p:nvSpPr>
            <p:cNvPr id="27" name="Sottotitolo 5">
              <a:extLst>
                <a:ext uri="{FF2B5EF4-FFF2-40B4-BE49-F238E27FC236}">
                  <a16:creationId xmlns:a16="http://schemas.microsoft.com/office/drawing/2014/main" id="{6C23A640-A4C2-8AB2-98C7-654A8348D3A0}"/>
                </a:ext>
              </a:extLst>
            </p:cNvPr>
            <p:cNvSpPr txBox="1">
              <a:spLocks/>
            </p:cNvSpPr>
            <p:nvPr/>
          </p:nvSpPr>
          <p:spPr>
            <a:xfrm>
              <a:off x="4856119" y="2621514"/>
              <a:ext cx="2311038" cy="13496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Prendere permesso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Trovare qualcuno per essere accompagnato e riportato a casa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Fare visita (</a:t>
              </a:r>
              <a:r>
                <a:rPr lang="it-IT" sz="1200" dirty="0" err="1">
                  <a:solidFill>
                    <a:schemeClr val="accent5">
                      <a:lumMod val="50000"/>
                    </a:schemeClr>
                  </a:solidFill>
                </a:rPr>
                <a:t>gocce+visita</a:t>
              </a:r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)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Custodire referto</a:t>
              </a:r>
            </a:p>
          </p:txBody>
        </p:sp>
      </p:grpSp>
      <p:grpSp>
        <p:nvGrpSpPr>
          <p:cNvPr id="74" name="Gruppo 73">
            <a:extLst>
              <a:ext uri="{FF2B5EF4-FFF2-40B4-BE49-F238E27FC236}">
                <a16:creationId xmlns:a16="http://schemas.microsoft.com/office/drawing/2014/main" id="{5FB67641-B623-0B19-4030-3DD590C5A9A2}"/>
              </a:ext>
            </a:extLst>
          </p:cNvPr>
          <p:cNvGrpSpPr/>
          <p:nvPr/>
        </p:nvGrpSpPr>
        <p:grpSpPr>
          <a:xfrm>
            <a:off x="7602581" y="2654167"/>
            <a:ext cx="3755575" cy="2126850"/>
            <a:chOff x="7602581" y="2654167"/>
            <a:chExt cx="3755575" cy="2126850"/>
          </a:xfrm>
        </p:grpSpPr>
        <p:sp>
          <p:nvSpPr>
            <p:cNvPr id="28" name="Rettangolo 27">
              <a:extLst>
                <a:ext uri="{FF2B5EF4-FFF2-40B4-BE49-F238E27FC236}">
                  <a16:creationId xmlns:a16="http://schemas.microsoft.com/office/drawing/2014/main" id="{3CF96613-4622-26A7-6607-E0E78CC2CAD6}"/>
                </a:ext>
              </a:extLst>
            </p:cNvPr>
            <p:cNvSpPr/>
            <p:nvPr/>
          </p:nvSpPr>
          <p:spPr>
            <a:xfrm>
              <a:off x="7635240" y="2654168"/>
              <a:ext cx="3722916" cy="60502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Sottotitolo 5">
              <a:extLst>
                <a:ext uri="{FF2B5EF4-FFF2-40B4-BE49-F238E27FC236}">
                  <a16:creationId xmlns:a16="http://schemas.microsoft.com/office/drawing/2014/main" id="{66EFAAC6-61B6-20A7-7750-F958822CBB32}"/>
                </a:ext>
              </a:extLst>
            </p:cNvPr>
            <p:cNvSpPr txBox="1">
              <a:spLocks/>
            </p:cNvSpPr>
            <p:nvPr/>
          </p:nvSpPr>
          <p:spPr>
            <a:xfrm>
              <a:off x="7602581" y="2654167"/>
              <a:ext cx="2122717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lnSpcReduction="1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Visita diabetologica</a:t>
              </a:r>
            </a:p>
          </p:txBody>
        </p:sp>
        <p:sp>
          <p:nvSpPr>
            <p:cNvPr id="30" name="Rettangolo 29">
              <a:extLst>
                <a:ext uri="{FF2B5EF4-FFF2-40B4-BE49-F238E27FC236}">
                  <a16:creationId xmlns:a16="http://schemas.microsoft.com/office/drawing/2014/main" id="{F265157D-FBCA-8107-A673-D48D62AC3845}"/>
                </a:ext>
              </a:extLst>
            </p:cNvPr>
            <p:cNvSpPr/>
            <p:nvPr/>
          </p:nvSpPr>
          <p:spPr>
            <a:xfrm>
              <a:off x="7691849" y="2956681"/>
              <a:ext cx="2122716" cy="2481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1" name="Sottotitolo 5">
              <a:extLst>
                <a:ext uri="{FF2B5EF4-FFF2-40B4-BE49-F238E27FC236}">
                  <a16:creationId xmlns:a16="http://schemas.microsoft.com/office/drawing/2014/main" id="{3F6083C3-0456-D266-27A3-21FDD2E57996}"/>
                </a:ext>
              </a:extLst>
            </p:cNvPr>
            <p:cNvSpPr txBox="1">
              <a:spLocks/>
            </p:cNvSpPr>
            <p:nvPr/>
          </p:nvSpPr>
          <p:spPr>
            <a:xfrm>
              <a:off x="7691849" y="2956991"/>
              <a:ext cx="2122716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0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800" dirty="0">
                  <a:solidFill>
                    <a:schemeClr val="bg1"/>
                  </a:solidFill>
                </a:rPr>
                <a:t>Infermeria + diabetologo 3h</a:t>
              </a:r>
            </a:p>
          </p:txBody>
        </p:sp>
        <p:sp>
          <p:nvSpPr>
            <p:cNvPr id="32" name="Sottotitolo 5">
              <a:extLst>
                <a:ext uri="{FF2B5EF4-FFF2-40B4-BE49-F238E27FC236}">
                  <a16:creationId xmlns:a16="http://schemas.microsoft.com/office/drawing/2014/main" id="{54A5EAA1-2F37-61FD-4B6D-A53D3F2EB4CF}"/>
                </a:ext>
              </a:extLst>
            </p:cNvPr>
            <p:cNvSpPr txBox="1">
              <a:spLocks/>
            </p:cNvSpPr>
            <p:nvPr/>
          </p:nvSpPr>
          <p:spPr>
            <a:xfrm>
              <a:off x="7673342" y="3248476"/>
              <a:ext cx="2561409" cy="153254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Prendere permesso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Portare referti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«digerire nuove info»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Passare in farmacia con le ricette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Rientrare al lavoro</a:t>
              </a:r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AC04544C-5C73-97B6-7780-C1210200B152}"/>
                </a:ext>
              </a:extLst>
            </p:cNvPr>
            <p:cNvSpPr/>
            <p:nvPr/>
          </p:nvSpPr>
          <p:spPr>
            <a:xfrm>
              <a:off x="10384972" y="2956681"/>
              <a:ext cx="914399" cy="2481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4" name="Sottotitolo 5">
              <a:extLst>
                <a:ext uri="{FF2B5EF4-FFF2-40B4-BE49-F238E27FC236}">
                  <a16:creationId xmlns:a16="http://schemas.microsoft.com/office/drawing/2014/main" id="{70C86660-6038-57C4-D38F-4C5DD6D99A97}"/>
                </a:ext>
              </a:extLst>
            </p:cNvPr>
            <p:cNvSpPr txBox="1">
              <a:spLocks/>
            </p:cNvSpPr>
            <p:nvPr/>
          </p:nvSpPr>
          <p:spPr>
            <a:xfrm>
              <a:off x="10384972" y="2956991"/>
              <a:ext cx="914400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625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800" dirty="0">
                  <a:solidFill>
                    <a:schemeClr val="bg1"/>
                  </a:solidFill>
                </a:rPr>
                <a:t>Farmacia 1h</a:t>
              </a:r>
            </a:p>
          </p:txBody>
        </p:sp>
      </p:grpSp>
      <p:sp>
        <p:nvSpPr>
          <p:cNvPr id="35" name="Sottotitolo 5">
            <a:extLst>
              <a:ext uri="{FF2B5EF4-FFF2-40B4-BE49-F238E27FC236}">
                <a16:creationId xmlns:a16="http://schemas.microsoft.com/office/drawing/2014/main" id="{18004852-7014-68A7-F8CF-054838CF38E7}"/>
              </a:ext>
            </a:extLst>
          </p:cNvPr>
          <p:cNvSpPr txBox="1">
            <a:spLocks/>
          </p:cNvSpPr>
          <p:nvPr/>
        </p:nvSpPr>
        <p:spPr>
          <a:xfrm>
            <a:off x="504826" y="2246749"/>
            <a:ext cx="309697" cy="605026"/>
          </a:xfrm>
          <a:prstGeom prst="rect">
            <a:avLst/>
          </a:prstGeom>
        </p:spPr>
        <p:txBody>
          <a:bodyPr vert="vert270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PRIMA</a:t>
            </a:r>
          </a:p>
        </p:txBody>
      </p:sp>
      <p:sp>
        <p:nvSpPr>
          <p:cNvPr id="36" name="Sottotitolo 5">
            <a:extLst>
              <a:ext uri="{FF2B5EF4-FFF2-40B4-BE49-F238E27FC236}">
                <a16:creationId xmlns:a16="http://schemas.microsoft.com/office/drawing/2014/main" id="{C2A76512-5C5C-30C9-DBF5-32B07599D65A}"/>
              </a:ext>
            </a:extLst>
          </p:cNvPr>
          <p:cNvSpPr txBox="1">
            <a:spLocks/>
          </p:cNvSpPr>
          <p:nvPr/>
        </p:nvSpPr>
        <p:spPr>
          <a:xfrm>
            <a:off x="500747" y="3703713"/>
            <a:ext cx="309697" cy="605026"/>
          </a:xfrm>
          <a:prstGeom prst="rect">
            <a:avLst/>
          </a:prstGeom>
        </p:spPr>
        <p:txBody>
          <a:bodyPr vert="vert270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DOPO</a:t>
            </a:r>
          </a:p>
        </p:txBody>
      </p:sp>
      <p:sp>
        <p:nvSpPr>
          <p:cNvPr id="79" name="Rettangolo 78">
            <a:extLst>
              <a:ext uri="{FF2B5EF4-FFF2-40B4-BE49-F238E27FC236}">
                <a16:creationId xmlns:a16="http://schemas.microsoft.com/office/drawing/2014/main" id="{54E618C5-59C7-0EF7-7788-6EC8BEB3C03D}"/>
              </a:ext>
            </a:extLst>
          </p:cNvPr>
          <p:cNvSpPr/>
          <p:nvPr/>
        </p:nvSpPr>
        <p:spPr>
          <a:xfrm>
            <a:off x="2824303" y="3986174"/>
            <a:ext cx="1666189" cy="18374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it-IT" sz="1200" dirty="0"/>
              <a:t>Misura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Segna sul diario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Insulina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Segna sul diario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Evento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Segna sul diario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Mangio – conto i  CHO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Segno sul diario</a:t>
            </a:r>
          </a:p>
        </p:txBody>
      </p:sp>
      <p:sp>
        <p:nvSpPr>
          <p:cNvPr id="80" name="Titolo 1">
            <a:extLst>
              <a:ext uri="{FF2B5EF4-FFF2-40B4-BE49-F238E27FC236}">
                <a16:creationId xmlns:a16="http://schemas.microsoft.com/office/drawing/2014/main" id="{A41111A5-8078-EFB7-FD3D-1CFE85FEBE6C}"/>
              </a:ext>
            </a:extLst>
          </p:cNvPr>
          <p:cNvSpPr txBox="1">
            <a:spLocks/>
          </p:cNvSpPr>
          <p:nvPr/>
        </p:nvSpPr>
        <p:spPr>
          <a:xfrm>
            <a:off x="8716193" y="1067504"/>
            <a:ext cx="1652452" cy="4992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IERI</a:t>
            </a:r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16C0025B-9377-5FC9-7A82-0F9B23C46B20}"/>
              </a:ext>
            </a:extLst>
          </p:cNvPr>
          <p:cNvGrpSpPr/>
          <p:nvPr/>
        </p:nvGrpSpPr>
        <p:grpSpPr>
          <a:xfrm>
            <a:off x="4598124" y="3986175"/>
            <a:ext cx="2965265" cy="2649754"/>
            <a:chOff x="4598124" y="3986175"/>
            <a:chExt cx="2965265" cy="2649754"/>
          </a:xfrm>
        </p:grpSpPr>
        <p:grpSp>
          <p:nvGrpSpPr>
            <p:cNvPr id="78" name="Gruppo 77">
              <a:extLst>
                <a:ext uri="{FF2B5EF4-FFF2-40B4-BE49-F238E27FC236}">
                  <a16:creationId xmlns:a16="http://schemas.microsoft.com/office/drawing/2014/main" id="{512933F9-388F-764F-DA54-1E45E7C67214}"/>
                </a:ext>
              </a:extLst>
            </p:cNvPr>
            <p:cNvGrpSpPr/>
            <p:nvPr/>
          </p:nvGrpSpPr>
          <p:grpSpPr>
            <a:xfrm>
              <a:off x="4598124" y="3986175"/>
              <a:ext cx="2965265" cy="2649754"/>
              <a:chOff x="4598124" y="3986175"/>
              <a:chExt cx="2965265" cy="2649754"/>
            </a:xfrm>
          </p:grpSpPr>
          <p:sp>
            <p:nvSpPr>
              <p:cNvPr id="62" name="Rettangolo 61">
                <a:extLst>
                  <a:ext uri="{FF2B5EF4-FFF2-40B4-BE49-F238E27FC236}">
                    <a16:creationId xmlns:a16="http://schemas.microsoft.com/office/drawing/2014/main" id="{C0436A4E-F996-3BC9-AA6B-7112603D4D98}"/>
                  </a:ext>
                </a:extLst>
              </p:cNvPr>
              <p:cNvSpPr/>
              <p:nvPr/>
            </p:nvSpPr>
            <p:spPr>
              <a:xfrm>
                <a:off x="4598124" y="3986175"/>
                <a:ext cx="2965265" cy="2649754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7" name="Rettangolo 76">
                <a:extLst>
                  <a:ext uri="{FF2B5EF4-FFF2-40B4-BE49-F238E27FC236}">
                    <a16:creationId xmlns:a16="http://schemas.microsoft.com/office/drawing/2014/main" id="{BD19D6BC-1EF6-398E-DC9E-1C9A2ABFD241}"/>
                  </a:ext>
                </a:extLst>
              </p:cNvPr>
              <p:cNvSpPr/>
              <p:nvPr/>
            </p:nvSpPr>
            <p:spPr>
              <a:xfrm>
                <a:off x="4985656" y="5234943"/>
                <a:ext cx="2128693" cy="58870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" name="Rettangolo 36">
                <a:extLst>
                  <a:ext uri="{FF2B5EF4-FFF2-40B4-BE49-F238E27FC236}">
                    <a16:creationId xmlns:a16="http://schemas.microsoft.com/office/drawing/2014/main" id="{7ADA8855-BC28-2DC3-1A55-D59206EFC19C}"/>
                  </a:ext>
                </a:extLst>
              </p:cNvPr>
              <p:cNvSpPr/>
              <p:nvPr/>
            </p:nvSpPr>
            <p:spPr>
              <a:xfrm>
                <a:off x="5458097" y="4347926"/>
                <a:ext cx="1153886" cy="2722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" name="Sottotitolo 5">
                <a:extLst>
                  <a:ext uri="{FF2B5EF4-FFF2-40B4-BE49-F238E27FC236}">
                    <a16:creationId xmlns:a16="http://schemas.microsoft.com/office/drawing/2014/main" id="{8D703A33-DBE7-5EEA-2817-B3700853F3D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58097" y="4356726"/>
                <a:ext cx="1153887" cy="27223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85000" lnSpcReduction="2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sz="1800" dirty="0">
                    <a:solidFill>
                      <a:schemeClr val="bg1"/>
                    </a:solidFill>
                  </a:rPr>
                  <a:t>COME STO?</a:t>
                </a:r>
              </a:p>
            </p:txBody>
          </p:sp>
          <p:sp>
            <p:nvSpPr>
              <p:cNvPr id="39" name="Rettangolo 38">
                <a:extLst>
                  <a:ext uri="{FF2B5EF4-FFF2-40B4-BE49-F238E27FC236}">
                    <a16:creationId xmlns:a16="http://schemas.microsoft.com/office/drawing/2014/main" id="{C50109D7-A5BD-5458-DA78-F62B00F0528A}"/>
                  </a:ext>
                </a:extLst>
              </p:cNvPr>
              <p:cNvSpPr/>
              <p:nvPr/>
            </p:nvSpPr>
            <p:spPr>
              <a:xfrm>
                <a:off x="5072739" y="4924177"/>
                <a:ext cx="1924591" cy="2722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0" name="Sottotitolo 5">
                <a:extLst>
                  <a:ext uri="{FF2B5EF4-FFF2-40B4-BE49-F238E27FC236}">
                    <a16:creationId xmlns:a16="http://schemas.microsoft.com/office/drawing/2014/main" id="{D07D0701-FE19-ABAB-0EA8-556E59A32A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72740" y="4932977"/>
                <a:ext cx="1924592" cy="27223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85000" lnSpcReduction="2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sz="1800" dirty="0">
                    <a:solidFill>
                      <a:schemeClr val="bg1"/>
                    </a:solidFill>
                  </a:rPr>
                  <a:t>DOVE STA ANDANDO?</a:t>
                </a:r>
              </a:p>
            </p:txBody>
          </p:sp>
          <p:cxnSp>
            <p:nvCxnSpPr>
              <p:cNvPr id="42" name="Connettore a gomito 41">
                <a:extLst>
                  <a:ext uri="{FF2B5EF4-FFF2-40B4-BE49-F238E27FC236}">
                    <a16:creationId xmlns:a16="http://schemas.microsoft.com/office/drawing/2014/main" id="{D40689F2-6B0F-AC7F-212A-DCC4089AAA28}"/>
                  </a:ext>
                </a:extLst>
              </p:cNvPr>
              <p:cNvCxnSpPr>
                <a:cxnSpLocks/>
                <a:stCxn id="38" idx="2"/>
                <a:endCxn id="37" idx="0"/>
              </p:cNvCxnSpPr>
              <p:nvPr/>
            </p:nvCxnSpPr>
            <p:spPr>
              <a:xfrm rot="5400000" flipH="1">
                <a:off x="5894522" y="4488445"/>
                <a:ext cx="281038" cy="1"/>
              </a:xfrm>
              <a:prstGeom prst="bentConnector5">
                <a:avLst>
                  <a:gd name="adj1" fmla="val -41832"/>
                  <a:gd name="adj2" fmla="val 80554400000"/>
                  <a:gd name="adj3" fmla="val 181341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Sottotitolo 5">
                <a:extLst>
                  <a:ext uri="{FF2B5EF4-FFF2-40B4-BE49-F238E27FC236}">
                    <a16:creationId xmlns:a16="http://schemas.microsoft.com/office/drawing/2014/main" id="{2D8BC3AC-34F0-FFF2-8D08-F05817EED2A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14454" y="4139319"/>
                <a:ext cx="365752" cy="24788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lnSpcReduction="1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it-IT" sz="1200" dirty="0">
                    <a:solidFill>
                      <a:schemeClr val="accent5">
                        <a:lumMod val="50000"/>
                      </a:schemeClr>
                    </a:solidFill>
                  </a:rPr>
                  <a:t>OK</a:t>
                </a:r>
              </a:p>
            </p:txBody>
          </p:sp>
          <p:cxnSp>
            <p:nvCxnSpPr>
              <p:cNvPr id="46" name="Connettore 2 45">
                <a:extLst>
                  <a:ext uri="{FF2B5EF4-FFF2-40B4-BE49-F238E27FC236}">
                    <a16:creationId xmlns:a16="http://schemas.microsoft.com/office/drawing/2014/main" id="{06EE6B4F-F694-353B-370C-B376B409C96C}"/>
                  </a:ext>
                </a:extLst>
              </p:cNvPr>
              <p:cNvCxnSpPr>
                <a:stCxn id="38" idx="2"/>
                <a:endCxn id="39" idx="0"/>
              </p:cNvCxnSpPr>
              <p:nvPr/>
            </p:nvCxnSpPr>
            <p:spPr>
              <a:xfrm flipH="1">
                <a:off x="6035035" y="4628964"/>
                <a:ext cx="6" cy="29521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Sottotitolo 5">
                <a:extLst>
                  <a:ext uri="{FF2B5EF4-FFF2-40B4-BE49-F238E27FC236}">
                    <a16:creationId xmlns:a16="http://schemas.microsoft.com/office/drawing/2014/main" id="{905DA4EC-293B-101A-A8CD-F4313E1BEE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35034" y="4637764"/>
                <a:ext cx="365752" cy="24788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it-IT" sz="1200" dirty="0">
                    <a:solidFill>
                      <a:schemeClr val="accent5">
                        <a:lumMod val="50000"/>
                      </a:schemeClr>
                    </a:solidFill>
                  </a:rPr>
                  <a:t>NO</a:t>
                </a:r>
              </a:p>
            </p:txBody>
          </p:sp>
          <p:sp>
            <p:nvSpPr>
              <p:cNvPr id="49" name="Rettangolo 48">
                <a:extLst>
                  <a:ext uri="{FF2B5EF4-FFF2-40B4-BE49-F238E27FC236}">
                    <a16:creationId xmlns:a16="http://schemas.microsoft.com/office/drawing/2014/main" id="{18362007-42B6-5F00-6B20-53E5F13B354C}"/>
                  </a:ext>
                </a:extLst>
              </p:cNvPr>
              <p:cNvSpPr/>
              <p:nvPr/>
            </p:nvSpPr>
            <p:spPr>
              <a:xfrm>
                <a:off x="5090158" y="5452350"/>
                <a:ext cx="611774" cy="2722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0" name="Sottotitolo 5">
                <a:extLst>
                  <a:ext uri="{FF2B5EF4-FFF2-40B4-BE49-F238E27FC236}">
                    <a16:creationId xmlns:a16="http://schemas.microsoft.com/office/drawing/2014/main" id="{C606F6A4-E123-0901-7AFE-0BD0F4B701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90158" y="5461150"/>
                <a:ext cx="611774" cy="27223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85000" lnSpcReduction="2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sz="1800" dirty="0">
                    <a:solidFill>
                      <a:schemeClr val="bg1"/>
                    </a:solidFill>
                  </a:rPr>
                  <a:t>SU?</a:t>
                </a:r>
              </a:p>
            </p:txBody>
          </p:sp>
          <p:sp>
            <p:nvSpPr>
              <p:cNvPr id="51" name="Rettangolo 50">
                <a:extLst>
                  <a:ext uri="{FF2B5EF4-FFF2-40B4-BE49-F238E27FC236}">
                    <a16:creationId xmlns:a16="http://schemas.microsoft.com/office/drawing/2014/main" id="{6E69813C-C0C4-6868-884A-C22906D9BB7A}"/>
                  </a:ext>
                </a:extLst>
              </p:cNvPr>
              <p:cNvSpPr/>
              <p:nvPr/>
            </p:nvSpPr>
            <p:spPr>
              <a:xfrm>
                <a:off x="6385556" y="5452350"/>
                <a:ext cx="611774" cy="2722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2" name="Sottotitolo 5">
                <a:extLst>
                  <a:ext uri="{FF2B5EF4-FFF2-40B4-BE49-F238E27FC236}">
                    <a16:creationId xmlns:a16="http://schemas.microsoft.com/office/drawing/2014/main" id="{7DEECAD5-DEB8-131E-568E-96FD15BD027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85556" y="5461150"/>
                <a:ext cx="611774" cy="27223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85000" lnSpcReduction="2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sz="1800" dirty="0">
                    <a:solidFill>
                      <a:schemeClr val="bg1"/>
                    </a:solidFill>
                  </a:rPr>
                  <a:t>GIU’?</a:t>
                </a:r>
              </a:p>
            </p:txBody>
          </p:sp>
          <p:cxnSp>
            <p:nvCxnSpPr>
              <p:cNvPr id="54" name="Connettore 2 53">
                <a:extLst>
                  <a:ext uri="{FF2B5EF4-FFF2-40B4-BE49-F238E27FC236}">
                    <a16:creationId xmlns:a16="http://schemas.microsoft.com/office/drawing/2014/main" id="{59076200-085D-98A1-840E-02400F3609E9}"/>
                  </a:ext>
                </a:extLst>
              </p:cNvPr>
              <p:cNvCxnSpPr>
                <a:cxnSpLocks/>
                <a:endCxn id="50" idx="0"/>
              </p:cNvCxnSpPr>
              <p:nvPr/>
            </p:nvCxnSpPr>
            <p:spPr>
              <a:xfrm>
                <a:off x="5396045" y="5205215"/>
                <a:ext cx="0" cy="2559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ttore 2 56">
                <a:extLst>
                  <a:ext uri="{FF2B5EF4-FFF2-40B4-BE49-F238E27FC236}">
                    <a16:creationId xmlns:a16="http://schemas.microsoft.com/office/drawing/2014/main" id="{6BBFD0E4-6291-ABCF-4237-A276FD100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84914" y="5205215"/>
                <a:ext cx="0" cy="2559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Rettangolo 58">
                <a:extLst>
                  <a:ext uri="{FF2B5EF4-FFF2-40B4-BE49-F238E27FC236}">
                    <a16:creationId xmlns:a16="http://schemas.microsoft.com/office/drawing/2014/main" id="{9249AB21-93CD-6D4C-100D-8EFEF535DCAE}"/>
                  </a:ext>
                </a:extLst>
              </p:cNvPr>
              <p:cNvSpPr/>
              <p:nvPr/>
            </p:nvSpPr>
            <p:spPr>
              <a:xfrm>
                <a:off x="4985656" y="5962923"/>
                <a:ext cx="835473" cy="2722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0" name="Sottotitolo 5">
                <a:extLst>
                  <a:ext uri="{FF2B5EF4-FFF2-40B4-BE49-F238E27FC236}">
                    <a16:creationId xmlns:a16="http://schemas.microsoft.com/office/drawing/2014/main" id="{ABADF99B-099B-6B9C-122B-E23BB487F4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85656" y="5971723"/>
                <a:ext cx="835473" cy="27223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70000" lnSpcReduction="2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sz="1800" dirty="0">
                    <a:solidFill>
                      <a:schemeClr val="bg1"/>
                    </a:solidFill>
                  </a:rPr>
                  <a:t>INSULINA</a:t>
                </a:r>
              </a:p>
            </p:txBody>
          </p:sp>
          <p:sp>
            <p:nvSpPr>
              <p:cNvPr id="61" name="Sottotitolo 5">
                <a:extLst>
                  <a:ext uri="{FF2B5EF4-FFF2-40B4-BE49-F238E27FC236}">
                    <a16:creationId xmlns:a16="http://schemas.microsoft.com/office/drawing/2014/main" id="{46B4D42C-533A-E44C-FF4B-DE851EFC51F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24104" y="5241382"/>
                <a:ext cx="835473" cy="24788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lnSpcReduction="1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sz="1200" dirty="0">
                    <a:solidFill>
                      <a:schemeClr val="accent5">
                        <a:lumMod val="50000"/>
                      </a:schemeClr>
                    </a:solidFill>
                  </a:rPr>
                  <a:t>MISURA</a:t>
                </a:r>
              </a:p>
            </p:txBody>
          </p:sp>
          <p:sp>
            <p:nvSpPr>
              <p:cNvPr id="63" name="Rettangolo 62">
                <a:extLst>
                  <a:ext uri="{FF2B5EF4-FFF2-40B4-BE49-F238E27FC236}">
                    <a16:creationId xmlns:a16="http://schemas.microsoft.com/office/drawing/2014/main" id="{FFC90F36-DD7D-BC0F-2AF1-E89B01EB940F}"/>
                  </a:ext>
                </a:extLst>
              </p:cNvPr>
              <p:cNvSpPr/>
              <p:nvPr/>
            </p:nvSpPr>
            <p:spPr>
              <a:xfrm>
                <a:off x="6278877" y="5965372"/>
                <a:ext cx="835473" cy="2722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4" name="Sottotitolo 5">
                <a:extLst>
                  <a:ext uri="{FF2B5EF4-FFF2-40B4-BE49-F238E27FC236}">
                    <a16:creationId xmlns:a16="http://schemas.microsoft.com/office/drawing/2014/main" id="{C2456405-57AA-005A-ECAE-AAED9381D49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78877" y="5974172"/>
                <a:ext cx="835473" cy="27223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62500" lnSpcReduction="2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sz="1800" dirty="0">
                    <a:solidFill>
                      <a:schemeClr val="bg1"/>
                    </a:solidFill>
                  </a:rPr>
                  <a:t>ZUCCHERO</a:t>
                </a:r>
              </a:p>
            </p:txBody>
          </p:sp>
          <p:cxnSp>
            <p:nvCxnSpPr>
              <p:cNvPr id="65" name="Connettore 2 64">
                <a:extLst>
                  <a:ext uri="{FF2B5EF4-FFF2-40B4-BE49-F238E27FC236}">
                    <a16:creationId xmlns:a16="http://schemas.microsoft.com/office/drawing/2014/main" id="{8435FF47-D36C-1A32-8158-2B3CC61723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2781" y="5706988"/>
                <a:ext cx="0" cy="2559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ttore 2 65">
                <a:extLst>
                  <a:ext uri="{FF2B5EF4-FFF2-40B4-BE49-F238E27FC236}">
                    <a16:creationId xmlns:a16="http://schemas.microsoft.com/office/drawing/2014/main" id="{F6AC0715-3147-9BC2-355D-10B52F41CA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84914" y="5711526"/>
                <a:ext cx="0" cy="2559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ttore a gomito 67">
                <a:extLst>
                  <a:ext uri="{FF2B5EF4-FFF2-40B4-BE49-F238E27FC236}">
                    <a16:creationId xmlns:a16="http://schemas.microsoft.com/office/drawing/2014/main" id="{2C5974F6-0D84-A267-6E7B-15A6F3EA0EC3}"/>
                  </a:ext>
                </a:extLst>
              </p:cNvPr>
              <p:cNvCxnSpPr>
                <a:cxnSpLocks/>
                <a:stCxn id="59" idx="2"/>
                <a:endCxn id="37" idx="1"/>
              </p:cNvCxnSpPr>
              <p:nvPr/>
            </p:nvCxnSpPr>
            <p:spPr>
              <a:xfrm rot="5400000" flipH="1" flipV="1">
                <a:off x="4555187" y="5332251"/>
                <a:ext cx="1751116" cy="54704"/>
              </a:xfrm>
              <a:prstGeom prst="bentConnector4">
                <a:avLst>
                  <a:gd name="adj1" fmla="val -13055"/>
                  <a:gd name="adj2" fmla="val -1181517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Connettore a gomito 70">
                <a:extLst>
                  <a:ext uri="{FF2B5EF4-FFF2-40B4-BE49-F238E27FC236}">
                    <a16:creationId xmlns:a16="http://schemas.microsoft.com/office/drawing/2014/main" id="{0F2E5170-55D4-6738-B6E7-2C37588AF853}"/>
                  </a:ext>
                </a:extLst>
              </p:cNvPr>
              <p:cNvCxnSpPr>
                <a:stCxn id="64" idx="2"/>
                <a:endCxn id="38" idx="3"/>
              </p:cNvCxnSpPr>
              <p:nvPr/>
            </p:nvCxnSpPr>
            <p:spPr>
              <a:xfrm rot="5400000" flipH="1">
                <a:off x="5777516" y="5327313"/>
                <a:ext cx="1753565" cy="84630"/>
              </a:xfrm>
              <a:prstGeom prst="bentConnector4">
                <a:avLst>
                  <a:gd name="adj1" fmla="val -13036"/>
                  <a:gd name="adj2" fmla="val -763720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Nuvola 80">
              <a:extLst>
                <a:ext uri="{FF2B5EF4-FFF2-40B4-BE49-F238E27FC236}">
                  <a16:creationId xmlns:a16="http://schemas.microsoft.com/office/drawing/2014/main" id="{2621A70D-2646-8E59-3C74-140FAADDDF5C}"/>
                </a:ext>
              </a:extLst>
            </p:cNvPr>
            <p:cNvSpPr/>
            <p:nvPr/>
          </p:nvSpPr>
          <p:spPr>
            <a:xfrm>
              <a:off x="4652314" y="4078498"/>
              <a:ext cx="500538" cy="312680"/>
            </a:xfrm>
            <a:prstGeom prst="cloud">
              <a:avLst/>
            </a:prstGeom>
            <a:solidFill>
              <a:srgbClr val="8F8179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6828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ttangolo 66">
            <a:extLst>
              <a:ext uri="{FF2B5EF4-FFF2-40B4-BE49-F238E27FC236}">
                <a16:creationId xmlns:a16="http://schemas.microsoft.com/office/drawing/2014/main" id="{FB61FFCB-7916-4597-ACA2-58161123F50B}"/>
              </a:ext>
            </a:extLst>
          </p:cNvPr>
          <p:cNvSpPr/>
          <p:nvPr/>
        </p:nvSpPr>
        <p:spPr>
          <a:xfrm>
            <a:off x="2824303" y="3986174"/>
            <a:ext cx="1666189" cy="18374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it-IT" sz="1200" dirty="0"/>
              <a:t>Misura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Segna sul diario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Insulina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Segna sul diario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Evento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Segna sul diario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Mangio – conto i  CHO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200" dirty="0"/>
              <a:t>Segno sul diario</a:t>
            </a:r>
          </a:p>
        </p:txBody>
      </p:sp>
      <p:grpSp>
        <p:nvGrpSpPr>
          <p:cNvPr id="41" name="Gruppo 40">
            <a:extLst>
              <a:ext uri="{FF2B5EF4-FFF2-40B4-BE49-F238E27FC236}">
                <a16:creationId xmlns:a16="http://schemas.microsoft.com/office/drawing/2014/main" id="{D2B349FA-E850-31CC-0C87-C3A420112F25}"/>
              </a:ext>
            </a:extLst>
          </p:cNvPr>
          <p:cNvGrpSpPr/>
          <p:nvPr/>
        </p:nvGrpSpPr>
        <p:grpSpPr>
          <a:xfrm>
            <a:off x="4785358" y="2027205"/>
            <a:ext cx="2464530" cy="1270992"/>
            <a:chOff x="4785358" y="2027205"/>
            <a:chExt cx="2464530" cy="1270992"/>
          </a:xfrm>
        </p:grpSpPr>
        <p:sp>
          <p:nvSpPr>
            <p:cNvPr id="25" name="Rettangolo 24">
              <a:extLst>
                <a:ext uri="{FF2B5EF4-FFF2-40B4-BE49-F238E27FC236}">
                  <a16:creationId xmlns:a16="http://schemas.microsoft.com/office/drawing/2014/main" id="{7850371D-2CDA-D506-DE40-5995A5575E8D}"/>
                </a:ext>
              </a:extLst>
            </p:cNvPr>
            <p:cNvSpPr/>
            <p:nvPr/>
          </p:nvSpPr>
          <p:spPr>
            <a:xfrm>
              <a:off x="4818017" y="2027206"/>
              <a:ext cx="2431871" cy="60502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Sottotitolo 5">
              <a:extLst>
                <a:ext uri="{FF2B5EF4-FFF2-40B4-BE49-F238E27FC236}">
                  <a16:creationId xmlns:a16="http://schemas.microsoft.com/office/drawing/2014/main" id="{4A1581D9-7ADC-20B1-661F-904F64544FC0}"/>
                </a:ext>
              </a:extLst>
            </p:cNvPr>
            <p:cNvSpPr txBox="1">
              <a:spLocks/>
            </p:cNvSpPr>
            <p:nvPr/>
          </p:nvSpPr>
          <p:spPr>
            <a:xfrm>
              <a:off x="4785358" y="2027205"/>
              <a:ext cx="2122717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Esecuzione screening retinopatia</a:t>
              </a:r>
            </a:p>
          </p:txBody>
        </p:sp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3E72FE3B-A464-1E49-B813-43DA5555F6F3}"/>
                </a:ext>
              </a:extLst>
            </p:cNvPr>
            <p:cNvSpPr/>
            <p:nvPr/>
          </p:nvSpPr>
          <p:spPr>
            <a:xfrm>
              <a:off x="4874626" y="2329719"/>
              <a:ext cx="1743891" cy="2481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7" name="Sottotitolo 5">
              <a:extLst>
                <a:ext uri="{FF2B5EF4-FFF2-40B4-BE49-F238E27FC236}">
                  <a16:creationId xmlns:a16="http://schemas.microsoft.com/office/drawing/2014/main" id="{7439A774-A26D-0812-2664-95639D79B3D2}"/>
                </a:ext>
              </a:extLst>
            </p:cNvPr>
            <p:cNvSpPr txBox="1">
              <a:spLocks/>
            </p:cNvSpPr>
            <p:nvPr/>
          </p:nvSpPr>
          <p:spPr>
            <a:xfrm>
              <a:off x="4874627" y="2330029"/>
              <a:ext cx="1743890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0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800" dirty="0">
                  <a:solidFill>
                    <a:schemeClr val="bg1"/>
                  </a:solidFill>
                </a:rPr>
                <a:t>Esecuzione foto 1h</a:t>
              </a:r>
            </a:p>
          </p:txBody>
        </p:sp>
        <p:sp>
          <p:nvSpPr>
            <p:cNvPr id="27" name="Sottotitolo 5">
              <a:extLst>
                <a:ext uri="{FF2B5EF4-FFF2-40B4-BE49-F238E27FC236}">
                  <a16:creationId xmlns:a16="http://schemas.microsoft.com/office/drawing/2014/main" id="{6C23A640-A4C2-8AB2-98C7-654A8348D3A0}"/>
                </a:ext>
              </a:extLst>
            </p:cNvPr>
            <p:cNvSpPr txBox="1">
              <a:spLocks/>
            </p:cNvSpPr>
            <p:nvPr/>
          </p:nvSpPr>
          <p:spPr>
            <a:xfrm>
              <a:off x="4856119" y="2621514"/>
              <a:ext cx="2311038" cy="676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Prendere permesso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Fare foto retinica</a:t>
              </a:r>
            </a:p>
          </p:txBody>
        </p:sp>
      </p:grpSp>
      <p:sp>
        <p:nvSpPr>
          <p:cNvPr id="20" name="Rettangolo 19">
            <a:extLst>
              <a:ext uri="{FF2B5EF4-FFF2-40B4-BE49-F238E27FC236}">
                <a16:creationId xmlns:a16="http://schemas.microsoft.com/office/drawing/2014/main" id="{D684B2E9-4339-5EAB-3BBD-30AC9285D330}"/>
              </a:ext>
            </a:extLst>
          </p:cNvPr>
          <p:cNvSpPr/>
          <p:nvPr/>
        </p:nvSpPr>
        <p:spPr>
          <a:xfrm>
            <a:off x="607426" y="1400127"/>
            <a:ext cx="2174966" cy="60502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8420D0B-1DBF-74C3-895F-9A233F03C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0000"/>
            <a:ext cx="9144000" cy="864000"/>
          </a:xfrm>
        </p:spPr>
        <p:txBody>
          <a:bodyPr>
            <a:normAutofit fontScale="90000"/>
          </a:bodyPr>
          <a:lstStyle/>
          <a:p>
            <a:r>
              <a:rPr lang="it-IT" dirty="0"/>
              <a:t>Una giornata tipo «1»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5EEC92F7-0DAA-A7EA-9ED4-36A9328AB335}"/>
              </a:ext>
            </a:extLst>
          </p:cNvPr>
          <p:cNvSpPr/>
          <p:nvPr/>
        </p:nvSpPr>
        <p:spPr>
          <a:xfrm>
            <a:off x="692334" y="1691952"/>
            <a:ext cx="1743891" cy="248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Sottotitolo 5">
            <a:extLst>
              <a:ext uri="{FF2B5EF4-FFF2-40B4-BE49-F238E27FC236}">
                <a16:creationId xmlns:a16="http://schemas.microsoft.com/office/drawing/2014/main" id="{688521DC-97C7-F250-213D-8EACC5B716A6}"/>
              </a:ext>
            </a:extLst>
          </p:cNvPr>
          <p:cNvSpPr txBox="1">
            <a:spLocks/>
          </p:cNvSpPr>
          <p:nvPr/>
        </p:nvSpPr>
        <p:spPr>
          <a:xfrm>
            <a:off x="692335" y="1692262"/>
            <a:ext cx="1743890" cy="247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>
                <a:solidFill>
                  <a:schemeClr val="bg1"/>
                </a:solidFill>
              </a:rPr>
              <a:t>Prelievo in laboratorio 1h</a:t>
            </a:r>
          </a:p>
        </p:txBody>
      </p:sp>
      <p:sp>
        <p:nvSpPr>
          <p:cNvPr id="21" name="Sottotitolo 5">
            <a:extLst>
              <a:ext uri="{FF2B5EF4-FFF2-40B4-BE49-F238E27FC236}">
                <a16:creationId xmlns:a16="http://schemas.microsoft.com/office/drawing/2014/main" id="{7D1FA60D-4023-0A97-5631-3AAF471522E8}"/>
              </a:ext>
            </a:extLst>
          </p:cNvPr>
          <p:cNvSpPr txBox="1">
            <a:spLocks/>
          </p:cNvSpPr>
          <p:nvPr/>
        </p:nvSpPr>
        <p:spPr>
          <a:xfrm>
            <a:off x="692332" y="2028005"/>
            <a:ext cx="1931125" cy="874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Prendere permesso (2h?)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Organizzare figli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Restare a digiuno</a:t>
            </a:r>
          </a:p>
        </p:txBody>
      </p:sp>
      <p:sp>
        <p:nvSpPr>
          <p:cNvPr id="22" name="Sottotitolo 5">
            <a:extLst>
              <a:ext uri="{FF2B5EF4-FFF2-40B4-BE49-F238E27FC236}">
                <a16:creationId xmlns:a16="http://schemas.microsoft.com/office/drawing/2014/main" id="{5D38CED0-FA4D-9AE1-11E8-CE28D4106B7E}"/>
              </a:ext>
            </a:extLst>
          </p:cNvPr>
          <p:cNvSpPr txBox="1">
            <a:spLocks/>
          </p:cNvSpPr>
          <p:nvPr/>
        </p:nvSpPr>
        <p:spPr>
          <a:xfrm>
            <a:off x="692331" y="3173900"/>
            <a:ext cx="2259875" cy="970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Inserire CHO nel micro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Mangiare</a:t>
            </a:r>
          </a:p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Rientrare al lavoro</a:t>
            </a:r>
          </a:p>
        </p:txBody>
      </p:sp>
      <p:sp>
        <p:nvSpPr>
          <p:cNvPr id="24" name="Sottotitolo 5">
            <a:extLst>
              <a:ext uri="{FF2B5EF4-FFF2-40B4-BE49-F238E27FC236}">
                <a16:creationId xmlns:a16="http://schemas.microsoft.com/office/drawing/2014/main" id="{E32E59BA-2FF6-507B-893A-214CC57723AC}"/>
              </a:ext>
            </a:extLst>
          </p:cNvPr>
          <p:cNvSpPr txBox="1">
            <a:spLocks/>
          </p:cNvSpPr>
          <p:nvPr/>
        </p:nvSpPr>
        <p:spPr>
          <a:xfrm>
            <a:off x="659675" y="1400126"/>
            <a:ext cx="2122717" cy="247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Esecuzione analisi di routine</a:t>
            </a:r>
          </a:p>
        </p:txBody>
      </p: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B468883E-6514-44AE-8D0E-962E67DB1C34}"/>
              </a:ext>
            </a:extLst>
          </p:cNvPr>
          <p:cNvGrpSpPr/>
          <p:nvPr/>
        </p:nvGrpSpPr>
        <p:grpSpPr>
          <a:xfrm>
            <a:off x="7602581" y="2654167"/>
            <a:ext cx="3894909" cy="1733038"/>
            <a:chOff x="7602581" y="2654167"/>
            <a:chExt cx="3894909" cy="1733038"/>
          </a:xfrm>
        </p:grpSpPr>
        <p:sp>
          <p:nvSpPr>
            <p:cNvPr id="28" name="Rettangolo 27">
              <a:extLst>
                <a:ext uri="{FF2B5EF4-FFF2-40B4-BE49-F238E27FC236}">
                  <a16:creationId xmlns:a16="http://schemas.microsoft.com/office/drawing/2014/main" id="{3CF96613-4622-26A7-6607-E0E78CC2CAD6}"/>
                </a:ext>
              </a:extLst>
            </p:cNvPr>
            <p:cNvSpPr/>
            <p:nvPr/>
          </p:nvSpPr>
          <p:spPr>
            <a:xfrm>
              <a:off x="7635240" y="2654168"/>
              <a:ext cx="3722916" cy="60502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Sottotitolo 5">
              <a:extLst>
                <a:ext uri="{FF2B5EF4-FFF2-40B4-BE49-F238E27FC236}">
                  <a16:creationId xmlns:a16="http://schemas.microsoft.com/office/drawing/2014/main" id="{66EFAAC6-61B6-20A7-7750-F958822CBB32}"/>
                </a:ext>
              </a:extLst>
            </p:cNvPr>
            <p:cNvSpPr txBox="1">
              <a:spLocks/>
            </p:cNvSpPr>
            <p:nvPr/>
          </p:nvSpPr>
          <p:spPr>
            <a:xfrm>
              <a:off x="7602581" y="2654167"/>
              <a:ext cx="2122717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lnSpcReduction="1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Visita diabetologica</a:t>
              </a:r>
            </a:p>
          </p:txBody>
        </p:sp>
        <p:sp>
          <p:nvSpPr>
            <p:cNvPr id="30" name="Rettangolo 29">
              <a:extLst>
                <a:ext uri="{FF2B5EF4-FFF2-40B4-BE49-F238E27FC236}">
                  <a16:creationId xmlns:a16="http://schemas.microsoft.com/office/drawing/2014/main" id="{F265157D-FBCA-8107-A673-D48D62AC3845}"/>
                </a:ext>
              </a:extLst>
            </p:cNvPr>
            <p:cNvSpPr/>
            <p:nvPr/>
          </p:nvSpPr>
          <p:spPr>
            <a:xfrm>
              <a:off x="7691849" y="2956681"/>
              <a:ext cx="1850570" cy="2481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1" name="Sottotitolo 5">
              <a:extLst>
                <a:ext uri="{FF2B5EF4-FFF2-40B4-BE49-F238E27FC236}">
                  <a16:creationId xmlns:a16="http://schemas.microsoft.com/office/drawing/2014/main" id="{3F6083C3-0456-D266-27A3-21FDD2E57996}"/>
                </a:ext>
              </a:extLst>
            </p:cNvPr>
            <p:cNvSpPr txBox="1">
              <a:spLocks/>
            </p:cNvSpPr>
            <p:nvPr/>
          </p:nvSpPr>
          <p:spPr>
            <a:xfrm>
              <a:off x="7691849" y="2956991"/>
              <a:ext cx="1948541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0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800" dirty="0">
                  <a:solidFill>
                    <a:schemeClr val="bg1"/>
                  </a:solidFill>
                </a:rPr>
                <a:t>Infermeria + diabetologo</a:t>
              </a:r>
            </a:p>
          </p:txBody>
        </p:sp>
        <p:sp>
          <p:nvSpPr>
            <p:cNvPr id="32" name="Sottotitolo 5">
              <a:extLst>
                <a:ext uri="{FF2B5EF4-FFF2-40B4-BE49-F238E27FC236}">
                  <a16:creationId xmlns:a16="http://schemas.microsoft.com/office/drawing/2014/main" id="{54A5EAA1-2F37-61FD-4B6D-A53D3F2EB4CF}"/>
                </a:ext>
              </a:extLst>
            </p:cNvPr>
            <p:cNvSpPr txBox="1">
              <a:spLocks/>
            </p:cNvSpPr>
            <p:nvPr/>
          </p:nvSpPr>
          <p:spPr>
            <a:xfrm>
              <a:off x="7673342" y="3248477"/>
              <a:ext cx="3051264" cy="11387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Collegarsi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«digerire nuove info»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Passare in farmacia con lo smartphone</a:t>
              </a:r>
            </a:p>
            <a:p>
              <a:pPr algn="l"/>
              <a:r>
                <a:rPr lang="it-IT" sz="1200" dirty="0">
                  <a:solidFill>
                    <a:schemeClr val="accent5">
                      <a:lumMod val="50000"/>
                    </a:schemeClr>
                  </a:solidFill>
                </a:rPr>
                <a:t>Scollegarsi</a:t>
              </a:r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AC04544C-5C73-97B6-7780-C1210200B152}"/>
                </a:ext>
              </a:extLst>
            </p:cNvPr>
            <p:cNvSpPr/>
            <p:nvPr/>
          </p:nvSpPr>
          <p:spPr>
            <a:xfrm>
              <a:off x="10526489" y="2956681"/>
              <a:ext cx="772881" cy="2481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4" name="Sottotitolo 5">
              <a:extLst>
                <a:ext uri="{FF2B5EF4-FFF2-40B4-BE49-F238E27FC236}">
                  <a16:creationId xmlns:a16="http://schemas.microsoft.com/office/drawing/2014/main" id="{70C86660-6038-57C4-D38F-4C5DD6D99A97}"/>
                </a:ext>
              </a:extLst>
            </p:cNvPr>
            <p:cNvSpPr txBox="1">
              <a:spLocks/>
            </p:cNvSpPr>
            <p:nvPr/>
          </p:nvSpPr>
          <p:spPr>
            <a:xfrm>
              <a:off x="10526489" y="2956991"/>
              <a:ext cx="971001" cy="2478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0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800" dirty="0">
                  <a:solidFill>
                    <a:schemeClr val="bg1"/>
                  </a:solidFill>
                </a:rPr>
                <a:t>farmacia</a:t>
              </a:r>
            </a:p>
          </p:txBody>
        </p:sp>
      </p:grpSp>
      <p:sp>
        <p:nvSpPr>
          <p:cNvPr id="35" name="Sottotitolo 5">
            <a:extLst>
              <a:ext uri="{FF2B5EF4-FFF2-40B4-BE49-F238E27FC236}">
                <a16:creationId xmlns:a16="http://schemas.microsoft.com/office/drawing/2014/main" id="{18004852-7014-68A7-F8CF-054838CF38E7}"/>
              </a:ext>
            </a:extLst>
          </p:cNvPr>
          <p:cNvSpPr txBox="1">
            <a:spLocks/>
          </p:cNvSpPr>
          <p:nvPr/>
        </p:nvSpPr>
        <p:spPr>
          <a:xfrm>
            <a:off x="504826" y="2070406"/>
            <a:ext cx="309697" cy="605026"/>
          </a:xfrm>
          <a:prstGeom prst="rect">
            <a:avLst/>
          </a:prstGeom>
        </p:spPr>
        <p:txBody>
          <a:bodyPr vert="vert270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PRIMA</a:t>
            </a:r>
          </a:p>
        </p:txBody>
      </p:sp>
      <p:sp>
        <p:nvSpPr>
          <p:cNvPr id="36" name="Sottotitolo 5">
            <a:extLst>
              <a:ext uri="{FF2B5EF4-FFF2-40B4-BE49-F238E27FC236}">
                <a16:creationId xmlns:a16="http://schemas.microsoft.com/office/drawing/2014/main" id="{C2A76512-5C5C-30C9-DBF5-32B07599D65A}"/>
              </a:ext>
            </a:extLst>
          </p:cNvPr>
          <p:cNvSpPr txBox="1">
            <a:spLocks/>
          </p:cNvSpPr>
          <p:nvPr/>
        </p:nvSpPr>
        <p:spPr>
          <a:xfrm>
            <a:off x="505369" y="3237910"/>
            <a:ext cx="309697" cy="605026"/>
          </a:xfrm>
          <a:prstGeom prst="rect">
            <a:avLst/>
          </a:prstGeom>
        </p:spPr>
        <p:txBody>
          <a:bodyPr vert="vert270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>
                <a:solidFill>
                  <a:schemeClr val="accent5">
                    <a:lumMod val="50000"/>
                  </a:schemeClr>
                </a:solidFill>
              </a:rPr>
              <a:t>DOPO</a:t>
            </a:r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04B53C07-5872-CEE0-3758-CD49A0308563}"/>
              </a:ext>
            </a:extLst>
          </p:cNvPr>
          <p:cNvGrpSpPr/>
          <p:nvPr/>
        </p:nvGrpSpPr>
        <p:grpSpPr>
          <a:xfrm>
            <a:off x="4598124" y="3986175"/>
            <a:ext cx="2965265" cy="2649754"/>
            <a:chOff x="4598124" y="3986175"/>
            <a:chExt cx="2965265" cy="2649754"/>
          </a:xfrm>
        </p:grpSpPr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C0436A4E-F996-3BC9-AA6B-7112603D4D98}"/>
                </a:ext>
              </a:extLst>
            </p:cNvPr>
            <p:cNvSpPr/>
            <p:nvPr/>
          </p:nvSpPr>
          <p:spPr>
            <a:xfrm>
              <a:off x="4598124" y="3986175"/>
              <a:ext cx="2965265" cy="26497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7ADA8855-BC28-2DC3-1A55-D59206EFC19C}"/>
                </a:ext>
              </a:extLst>
            </p:cNvPr>
            <p:cNvSpPr/>
            <p:nvPr/>
          </p:nvSpPr>
          <p:spPr>
            <a:xfrm>
              <a:off x="5458097" y="4347926"/>
              <a:ext cx="1153886" cy="272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Sottotitolo 5">
              <a:extLst>
                <a:ext uri="{FF2B5EF4-FFF2-40B4-BE49-F238E27FC236}">
                  <a16:creationId xmlns:a16="http://schemas.microsoft.com/office/drawing/2014/main" id="{8D703A33-DBE7-5EEA-2817-B3700853F3D4}"/>
                </a:ext>
              </a:extLst>
            </p:cNvPr>
            <p:cNvSpPr txBox="1">
              <a:spLocks/>
            </p:cNvSpPr>
            <p:nvPr/>
          </p:nvSpPr>
          <p:spPr>
            <a:xfrm>
              <a:off x="5458097" y="4356726"/>
              <a:ext cx="1153887" cy="2722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dirty="0">
                  <a:solidFill>
                    <a:schemeClr val="bg1"/>
                  </a:solidFill>
                </a:rPr>
                <a:t>COME STO?</a:t>
              </a:r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C50109D7-A5BD-5458-DA78-F62B00F0528A}"/>
                </a:ext>
              </a:extLst>
            </p:cNvPr>
            <p:cNvSpPr/>
            <p:nvPr/>
          </p:nvSpPr>
          <p:spPr>
            <a:xfrm>
              <a:off x="5072739" y="5093995"/>
              <a:ext cx="1924591" cy="272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Sottotitolo 5">
              <a:extLst>
                <a:ext uri="{FF2B5EF4-FFF2-40B4-BE49-F238E27FC236}">
                  <a16:creationId xmlns:a16="http://schemas.microsoft.com/office/drawing/2014/main" id="{D07D0701-FE19-ABAB-0EA8-556E59A32A11}"/>
                </a:ext>
              </a:extLst>
            </p:cNvPr>
            <p:cNvSpPr txBox="1">
              <a:spLocks/>
            </p:cNvSpPr>
            <p:nvPr/>
          </p:nvSpPr>
          <p:spPr>
            <a:xfrm>
              <a:off x="5072740" y="5102795"/>
              <a:ext cx="1924592" cy="2722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dirty="0">
                  <a:solidFill>
                    <a:schemeClr val="bg1"/>
                  </a:solidFill>
                </a:rPr>
                <a:t>DOVE STA ANDANDO?</a:t>
              </a:r>
            </a:p>
          </p:txBody>
        </p:sp>
        <p:cxnSp>
          <p:nvCxnSpPr>
            <p:cNvPr id="42" name="Connettore a gomito 41">
              <a:extLst>
                <a:ext uri="{FF2B5EF4-FFF2-40B4-BE49-F238E27FC236}">
                  <a16:creationId xmlns:a16="http://schemas.microsoft.com/office/drawing/2014/main" id="{D40689F2-6B0F-AC7F-212A-DCC4089AAA28}"/>
                </a:ext>
              </a:extLst>
            </p:cNvPr>
            <p:cNvCxnSpPr>
              <a:cxnSpLocks/>
              <a:stCxn id="38" idx="2"/>
              <a:endCxn id="37" idx="0"/>
            </p:cNvCxnSpPr>
            <p:nvPr/>
          </p:nvCxnSpPr>
          <p:spPr>
            <a:xfrm rot="5400000" flipH="1">
              <a:off x="5894522" y="4488445"/>
              <a:ext cx="281038" cy="1"/>
            </a:xfrm>
            <a:prstGeom prst="bentConnector5">
              <a:avLst>
                <a:gd name="adj1" fmla="val -46481"/>
                <a:gd name="adj2" fmla="val 80554400000"/>
                <a:gd name="adj3" fmla="val 18134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18362007-42B6-5F00-6B20-53E5F13B354C}"/>
                </a:ext>
              </a:extLst>
            </p:cNvPr>
            <p:cNvSpPr/>
            <p:nvPr/>
          </p:nvSpPr>
          <p:spPr>
            <a:xfrm>
              <a:off x="5090158" y="5622168"/>
              <a:ext cx="611774" cy="272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Sottotitolo 5">
              <a:extLst>
                <a:ext uri="{FF2B5EF4-FFF2-40B4-BE49-F238E27FC236}">
                  <a16:creationId xmlns:a16="http://schemas.microsoft.com/office/drawing/2014/main" id="{C606F6A4-E123-0901-7AFE-0BD0F4B701F4}"/>
                </a:ext>
              </a:extLst>
            </p:cNvPr>
            <p:cNvSpPr txBox="1">
              <a:spLocks/>
            </p:cNvSpPr>
            <p:nvPr/>
          </p:nvSpPr>
          <p:spPr>
            <a:xfrm>
              <a:off x="5090158" y="5630968"/>
              <a:ext cx="611774" cy="2722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dirty="0">
                  <a:solidFill>
                    <a:schemeClr val="bg1"/>
                  </a:solidFill>
                </a:rPr>
                <a:t>SU?</a:t>
              </a:r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6E69813C-C0C4-6868-884A-C22906D9BB7A}"/>
                </a:ext>
              </a:extLst>
            </p:cNvPr>
            <p:cNvSpPr/>
            <p:nvPr/>
          </p:nvSpPr>
          <p:spPr>
            <a:xfrm>
              <a:off x="6385556" y="5622168"/>
              <a:ext cx="611774" cy="272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Sottotitolo 5">
              <a:extLst>
                <a:ext uri="{FF2B5EF4-FFF2-40B4-BE49-F238E27FC236}">
                  <a16:creationId xmlns:a16="http://schemas.microsoft.com/office/drawing/2014/main" id="{7DEECAD5-DEB8-131E-568E-96FD15BD027A}"/>
                </a:ext>
              </a:extLst>
            </p:cNvPr>
            <p:cNvSpPr txBox="1">
              <a:spLocks/>
            </p:cNvSpPr>
            <p:nvPr/>
          </p:nvSpPr>
          <p:spPr>
            <a:xfrm>
              <a:off x="6385556" y="5630968"/>
              <a:ext cx="611774" cy="2722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dirty="0">
                  <a:solidFill>
                    <a:schemeClr val="bg1"/>
                  </a:solidFill>
                </a:rPr>
                <a:t>GIU’?</a:t>
              </a:r>
            </a:p>
          </p:txBody>
        </p:sp>
        <p:cxnSp>
          <p:nvCxnSpPr>
            <p:cNvPr id="54" name="Connettore 2 53">
              <a:extLst>
                <a:ext uri="{FF2B5EF4-FFF2-40B4-BE49-F238E27FC236}">
                  <a16:creationId xmlns:a16="http://schemas.microsoft.com/office/drawing/2014/main" id="{59076200-085D-98A1-840E-02400F3609E9}"/>
                </a:ext>
              </a:extLst>
            </p:cNvPr>
            <p:cNvCxnSpPr>
              <a:cxnSpLocks/>
              <a:endCxn id="50" idx="0"/>
            </p:cNvCxnSpPr>
            <p:nvPr/>
          </p:nvCxnSpPr>
          <p:spPr>
            <a:xfrm>
              <a:off x="5396045" y="5375033"/>
              <a:ext cx="0" cy="255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2 56">
              <a:extLst>
                <a:ext uri="{FF2B5EF4-FFF2-40B4-BE49-F238E27FC236}">
                  <a16:creationId xmlns:a16="http://schemas.microsoft.com/office/drawing/2014/main" id="{6BBFD0E4-6291-ABCF-4237-A276FD1007FD}"/>
                </a:ext>
              </a:extLst>
            </p:cNvPr>
            <p:cNvCxnSpPr>
              <a:cxnSpLocks/>
            </p:cNvCxnSpPr>
            <p:nvPr/>
          </p:nvCxnSpPr>
          <p:spPr>
            <a:xfrm>
              <a:off x="6684914" y="5375033"/>
              <a:ext cx="0" cy="255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9249AB21-93CD-6D4C-100D-8EFEF535DCAE}"/>
                </a:ext>
              </a:extLst>
            </p:cNvPr>
            <p:cNvSpPr/>
            <p:nvPr/>
          </p:nvSpPr>
          <p:spPr>
            <a:xfrm>
              <a:off x="4985656" y="6132741"/>
              <a:ext cx="835473" cy="272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Sottotitolo 5">
              <a:extLst>
                <a:ext uri="{FF2B5EF4-FFF2-40B4-BE49-F238E27FC236}">
                  <a16:creationId xmlns:a16="http://schemas.microsoft.com/office/drawing/2014/main" id="{ABADF99B-099B-6B9C-122B-E23BB487F4E9}"/>
                </a:ext>
              </a:extLst>
            </p:cNvPr>
            <p:cNvSpPr txBox="1">
              <a:spLocks/>
            </p:cNvSpPr>
            <p:nvPr/>
          </p:nvSpPr>
          <p:spPr>
            <a:xfrm>
              <a:off x="4985656" y="6141541"/>
              <a:ext cx="835473" cy="2722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00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dirty="0">
                  <a:solidFill>
                    <a:schemeClr val="bg1"/>
                  </a:solidFill>
                </a:rPr>
                <a:t>INSULINA</a:t>
              </a:r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FFC90F36-DD7D-BC0F-2AF1-E89B01EB940F}"/>
                </a:ext>
              </a:extLst>
            </p:cNvPr>
            <p:cNvSpPr/>
            <p:nvPr/>
          </p:nvSpPr>
          <p:spPr>
            <a:xfrm>
              <a:off x="6278877" y="6135190"/>
              <a:ext cx="835473" cy="272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Sottotitolo 5">
              <a:extLst>
                <a:ext uri="{FF2B5EF4-FFF2-40B4-BE49-F238E27FC236}">
                  <a16:creationId xmlns:a16="http://schemas.microsoft.com/office/drawing/2014/main" id="{C2456405-57AA-005A-ECAE-AAED9381D496}"/>
                </a:ext>
              </a:extLst>
            </p:cNvPr>
            <p:cNvSpPr txBox="1">
              <a:spLocks/>
            </p:cNvSpPr>
            <p:nvPr/>
          </p:nvSpPr>
          <p:spPr>
            <a:xfrm>
              <a:off x="6278877" y="6143990"/>
              <a:ext cx="835473" cy="2722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62500" lnSpcReduction="20000"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dirty="0">
                  <a:solidFill>
                    <a:schemeClr val="bg1"/>
                  </a:solidFill>
                </a:rPr>
                <a:t>ZUCCHERO</a:t>
              </a:r>
            </a:p>
          </p:txBody>
        </p:sp>
        <p:cxnSp>
          <p:nvCxnSpPr>
            <p:cNvPr id="65" name="Connettore 2 64">
              <a:extLst>
                <a:ext uri="{FF2B5EF4-FFF2-40B4-BE49-F238E27FC236}">
                  <a16:creationId xmlns:a16="http://schemas.microsoft.com/office/drawing/2014/main" id="{8435FF47-D36C-1A32-8158-2B3CC6172325}"/>
                </a:ext>
              </a:extLst>
            </p:cNvPr>
            <p:cNvCxnSpPr>
              <a:cxnSpLocks/>
            </p:cNvCxnSpPr>
            <p:nvPr/>
          </p:nvCxnSpPr>
          <p:spPr>
            <a:xfrm>
              <a:off x="5392781" y="5876806"/>
              <a:ext cx="0" cy="255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2 65">
              <a:extLst>
                <a:ext uri="{FF2B5EF4-FFF2-40B4-BE49-F238E27FC236}">
                  <a16:creationId xmlns:a16="http://schemas.microsoft.com/office/drawing/2014/main" id="{F6AC0715-3147-9BC2-355D-10B52F41CA7D}"/>
                </a:ext>
              </a:extLst>
            </p:cNvPr>
            <p:cNvCxnSpPr>
              <a:cxnSpLocks/>
            </p:cNvCxnSpPr>
            <p:nvPr/>
          </p:nvCxnSpPr>
          <p:spPr>
            <a:xfrm>
              <a:off x="6684914" y="5881344"/>
              <a:ext cx="0" cy="255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5E810AB-D428-6182-6280-6E70DA183534}"/>
              </a:ext>
            </a:extLst>
          </p:cNvPr>
          <p:cNvSpPr txBox="1"/>
          <p:nvPr/>
        </p:nvSpPr>
        <p:spPr>
          <a:xfrm>
            <a:off x="4815234" y="5420109"/>
            <a:ext cx="11601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62CC276-2069-D519-C4FF-966A36E3492C}"/>
              </a:ext>
            </a:extLst>
          </p:cNvPr>
          <p:cNvSpPr txBox="1"/>
          <p:nvPr/>
        </p:nvSpPr>
        <p:spPr>
          <a:xfrm>
            <a:off x="3060107" y="2980579"/>
            <a:ext cx="1160144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39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8" name="Titolo 1">
            <a:extLst>
              <a:ext uri="{FF2B5EF4-FFF2-40B4-BE49-F238E27FC236}">
                <a16:creationId xmlns:a16="http://schemas.microsoft.com/office/drawing/2014/main" id="{1A4ED706-63D5-4CC1-FFAC-27E82640C276}"/>
              </a:ext>
            </a:extLst>
          </p:cNvPr>
          <p:cNvSpPr txBox="1">
            <a:spLocks/>
          </p:cNvSpPr>
          <p:nvPr/>
        </p:nvSpPr>
        <p:spPr>
          <a:xfrm>
            <a:off x="8716193" y="1067504"/>
            <a:ext cx="1652452" cy="4992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OGGI</a:t>
            </a: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id="{2132262D-DDED-1D10-B081-BDB980DAE51F}"/>
              </a:ext>
            </a:extLst>
          </p:cNvPr>
          <p:cNvSpPr/>
          <p:nvPr/>
        </p:nvSpPr>
        <p:spPr>
          <a:xfrm>
            <a:off x="2224362" y="3178977"/>
            <a:ext cx="748391" cy="41893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LOOP</a:t>
            </a: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B4A826D1-D115-5572-FCF9-07078226B372}"/>
              </a:ext>
            </a:extLst>
          </p:cNvPr>
          <p:cNvSpPr/>
          <p:nvPr/>
        </p:nvSpPr>
        <p:spPr>
          <a:xfrm>
            <a:off x="2375808" y="2192085"/>
            <a:ext cx="963382" cy="52346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MICRO</a:t>
            </a:r>
          </a:p>
          <a:p>
            <a:r>
              <a:rPr lang="it-IT" dirty="0"/>
              <a:t>CGM</a:t>
            </a:r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9C6CE3B8-9F00-8C1E-2DAC-E1F3FEE9FD87}"/>
              </a:ext>
            </a:extLst>
          </p:cNvPr>
          <p:cNvSpPr/>
          <p:nvPr/>
        </p:nvSpPr>
        <p:spPr>
          <a:xfrm>
            <a:off x="6286647" y="2851396"/>
            <a:ext cx="963382" cy="52346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AI</a:t>
            </a: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16228D6E-BC68-C75D-C0E9-343CE8130121}"/>
              </a:ext>
            </a:extLst>
          </p:cNvPr>
          <p:cNvSpPr/>
          <p:nvPr/>
        </p:nvSpPr>
        <p:spPr>
          <a:xfrm>
            <a:off x="9480709" y="3316072"/>
            <a:ext cx="2374582" cy="52346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RICETTA ELETTRONICA</a:t>
            </a:r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39706050-E26A-1233-93DB-6EB4256307A5}"/>
              </a:ext>
            </a:extLst>
          </p:cNvPr>
          <p:cNvSpPr/>
          <p:nvPr/>
        </p:nvSpPr>
        <p:spPr>
          <a:xfrm>
            <a:off x="9480709" y="4070488"/>
            <a:ext cx="2374582" cy="52346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TELE VISITA</a:t>
            </a:r>
          </a:p>
        </p:txBody>
      </p:sp>
      <p:sp>
        <p:nvSpPr>
          <p:cNvPr id="58" name="Rettangolo 57">
            <a:extLst>
              <a:ext uri="{FF2B5EF4-FFF2-40B4-BE49-F238E27FC236}">
                <a16:creationId xmlns:a16="http://schemas.microsoft.com/office/drawing/2014/main" id="{F8E6C878-48F2-6A25-6CE4-7DB9C14AAEF7}"/>
              </a:ext>
            </a:extLst>
          </p:cNvPr>
          <p:cNvSpPr/>
          <p:nvPr/>
        </p:nvSpPr>
        <p:spPr>
          <a:xfrm>
            <a:off x="2623456" y="1427783"/>
            <a:ext cx="2466701" cy="52346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C.CLINICA ELETTRONICA</a:t>
            </a:r>
          </a:p>
        </p:txBody>
      </p:sp>
    </p:spTree>
    <p:extLst>
      <p:ext uri="{BB962C8B-B14F-4D97-AF65-F5344CB8AC3E}">
        <p14:creationId xmlns:p14="http://schemas.microsoft.com/office/powerpoint/2010/main" val="185987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3" grpId="0"/>
      <p:bldP spid="15" grpId="0"/>
      <p:bldP spid="45" grpId="0" animBg="1"/>
      <p:bldP spid="48" grpId="0" animBg="1"/>
      <p:bldP spid="53" grpId="0" animBg="1"/>
      <p:bldP spid="55" grpId="0" animBg="1"/>
      <p:bldP spid="56" grpId="0" animBg="1"/>
      <p:bldP spid="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420D0B-1DBF-74C3-895F-9A233F03C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360000"/>
            <a:ext cx="10744200" cy="811575"/>
          </a:xfrm>
        </p:spPr>
        <p:txBody>
          <a:bodyPr>
            <a:normAutofit fontScale="90000"/>
          </a:bodyPr>
          <a:lstStyle/>
          <a:p>
            <a:r>
              <a:rPr lang="it-IT" dirty="0"/>
              <a:t>Vivere per la cura o curarsi per vivere?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693CD4-A87A-769B-AB1A-3A2135E50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76475"/>
            <a:ext cx="9144000" cy="2952750"/>
          </a:xfrm>
        </p:spPr>
        <p:txBody>
          <a:bodyPr/>
          <a:lstStyle/>
          <a:p>
            <a:pPr algn="l"/>
            <a:r>
              <a:rPr lang="it-IT" dirty="0"/>
              <a:t>Forse le cure e le innovazioni vere sono quelle che:</a:t>
            </a:r>
          </a:p>
          <a:p>
            <a:pPr algn="l"/>
            <a:endParaRPr lang="it-IT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vengono trasmesse correttamente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permettono di vivere il più possibile «come se non si fosse malati»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permettono di vivere con maggiore leggerezza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migliorano gli </a:t>
            </a:r>
            <a:r>
              <a:rPr lang="it-IT" dirty="0" err="1"/>
              <a:t>outcomes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275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3313</TotalTime>
  <Words>716</Words>
  <Application>Microsoft Office PowerPoint</Application>
  <PresentationFormat>Widescreen</PresentationFormat>
  <Paragraphs>173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Tema di Office</vt:lpstr>
      <vt:lpstr>Presentazione standard di PowerPoint</vt:lpstr>
      <vt:lpstr>Cos’è Diabete Italia</vt:lpstr>
      <vt:lpstr>La vision di Diabete Italia</vt:lpstr>
      <vt:lpstr>La mission di Diabete Italia</vt:lpstr>
      <vt:lpstr>Vivere per la cura o curarsi per vivere?</vt:lpstr>
      <vt:lpstr>Una giornata tipo «1»</vt:lpstr>
      <vt:lpstr>Una giornata tipo «1»</vt:lpstr>
      <vt:lpstr>Una giornata tipo «1»</vt:lpstr>
      <vt:lpstr>Vivere per la cura o curarsi per vivere?</vt:lpstr>
      <vt:lpstr>#EndDiabetesStigma</vt:lpstr>
      <vt:lpstr>La farmacia dei servizi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Health</dc:title>
  <dc:creator>amministratore</dc:creator>
  <cp:lastModifiedBy>amministratore</cp:lastModifiedBy>
  <cp:revision>37</cp:revision>
  <dcterms:created xsi:type="dcterms:W3CDTF">2022-10-16T21:48:05Z</dcterms:created>
  <dcterms:modified xsi:type="dcterms:W3CDTF">2023-10-20T10:30:44Z</dcterms:modified>
</cp:coreProperties>
</file>