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2" r:id="rId5"/>
    <p:sldId id="263" r:id="rId6"/>
    <p:sldId id="264" r:id="rId7"/>
    <p:sldId id="281" r:id="rId8"/>
    <p:sldId id="28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043"/>
    <a:srgbClr val="0C4220"/>
    <a:srgbClr val="32AA94"/>
    <a:srgbClr val="FFFFFF"/>
    <a:srgbClr val="34B2AE"/>
    <a:srgbClr val="9DDBD8"/>
    <a:srgbClr val="33B2AE"/>
    <a:srgbClr val="9CDAD7"/>
    <a:srgbClr val="F6B23F"/>
    <a:srgbClr val="00B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/>
    <p:restoredTop sz="94737"/>
  </p:normalViewPr>
  <p:slideViewPr>
    <p:cSldViewPr snapToGrid="0" snapToObjects="1">
      <p:cViewPr varScale="1">
        <p:scale>
          <a:sx n="85" d="100"/>
          <a:sy n="85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La consulenza è rivolta a: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COUNSELING AL PAZIENTE</c:v>
          </c:tx>
          <c:spPr>
            <a:solidFill>
              <a:srgbClr val="34B2A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risultati!$O$46:$O$51</c:f>
              <c:strCache>
                <c:ptCount val="6"/>
                <c:pt idx="0">
                  <c:v>Tutti i pazienti</c:v>
                </c:pt>
                <c:pt idx="1">
                  <c:v>Tutti i pz terapia orale</c:v>
                </c:pt>
                <c:pt idx="2">
                  <c:v>Pz selezionati terapia orale</c:v>
                </c:pt>
                <c:pt idx="3">
                  <c:v>Tutti i pz terapia infusionale</c:v>
                </c:pt>
                <c:pt idx="4">
                  <c:v>Pz selezionati terapia infusionale</c:v>
                </c:pt>
                <c:pt idx="5">
                  <c:v>Altro </c:v>
                </c:pt>
              </c:strCache>
            </c:strRef>
          </c:cat>
          <c:val>
            <c:numRef>
              <c:f>risultati!$R$46:$R$51</c:f>
              <c:numCache>
                <c:formatCode>0%</c:formatCode>
                <c:ptCount val="6"/>
                <c:pt idx="0">
                  <c:v>0.3611111111111111</c:v>
                </c:pt>
                <c:pt idx="1">
                  <c:v>0.41666666666666669</c:v>
                </c:pt>
                <c:pt idx="2">
                  <c:v>0.19444444444444445</c:v>
                </c:pt>
                <c:pt idx="3">
                  <c:v>2.7777777777777776E-2</c:v>
                </c:pt>
                <c:pt idx="4">
                  <c:v>2.7777777777777776E-2</c:v>
                </c:pt>
                <c:pt idx="5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7-4EF3-8BA2-49DB6F22D701}"/>
            </c:ext>
          </c:extLst>
        </c:ser>
        <c:ser>
          <c:idx val="1"/>
          <c:order val="1"/>
          <c:tx>
            <c:v>CONSULENZA AL MEDICO</c:v>
          </c:tx>
          <c:spPr>
            <a:solidFill>
              <a:srgbClr val="0C422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risultati!$O$46:$O$51</c:f>
              <c:strCache>
                <c:ptCount val="6"/>
                <c:pt idx="0">
                  <c:v>Tutti i pazienti</c:v>
                </c:pt>
                <c:pt idx="1">
                  <c:v>Tutti i pz terapia orale</c:v>
                </c:pt>
                <c:pt idx="2">
                  <c:v>Pz selezionati terapia orale</c:v>
                </c:pt>
                <c:pt idx="3">
                  <c:v>Tutti i pz terapia infusionale</c:v>
                </c:pt>
                <c:pt idx="4">
                  <c:v>Pz selezionati terapia infusionale</c:v>
                </c:pt>
                <c:pt idx="5">
                  <c:v>Altro </c:v>
                </c:pt>
              </c:strCache>
            </c:strRef>
          </c:cat>
          <c:val>
            <c:numRef>
              <c:f>risultati!$S$46:$S$51</c:f>
              <c:numCache>
                <c:formatCode>0%</c:formatCode>
                <c:ptCount val="6"/>
                <c:pt idx="0">
                  <c:v>0.48</c:v>
                </c:pt>
                <c:pt idx="1">
                  <c:v>0.08</c:v>
                </c:pt>
                <c:pt idx="2">
                  <c:v>0.24</c:v>
                </c:pt>
                <c:pt idx="3">
                  <c:v>0.08</c:v>
                </c:pt>
                <c:pt idx="4">
                  <c:v>0.2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7-4EF3-8BA2-49DB6F22D7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9788376"/>
        <c:axId val="479781896"/>
      </c:barChart>
      <c:catAx>
        <c:axId val="47978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9781896"/>
        <c:crosses val="autoZero"/>
        <c:auto val="1"/>
        <c:lblAlgn val="ctr"/>
        <c:lblOffset val="100"/>
        <c:noMultiLvlLbl val="0"/>
      </c:catAx>
      <c:valAx>
        <c:axId val="479781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978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La consulenza contiene informazioni su: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COUNSELING AL PAZIENTE</c:v>
          </c:tx>
          <c:spPr>
            <a:solidFill>
              <a:srgbClr val="34B2A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(risultati!$O$15:$O$19,risultati!$O$23,risultati!$O$24,risultati!$O$26)</c:f>
              <c:strCache>
                <c:ptCount val="8"/>
                <c:pt idx="0">
                  <c:v>posologia e modalità di assunzione</c:v>
                </c:pt>
                <c:pt idx="1">
                  <c:v>ADR</c:v>
                </c:pt>
                <c:pt idx="2">
                  <c:v>modalità di consegna </c:v>
                </c:pt>
                <c:pt idx="3">
                  <c:v>ricognizione </c:v>
                </c:pt>
                <c:pt idx="4">
                  <c:v>aderenza</c:v>
                </c:pt>
                <c:pt idx="5">
                  <c:v>TDM</c:v>
                </c:pt>
                <c:pt idx="6">
                  <c:v>altro</c:v>
                </c:pt>
                <c:pt idx="7">
                  <c:v>interazioni</c:v>
                </c:pt>
              </c:strCache>
            </c:strRef>
          </c:cat>
          <c:val>
            <c:numRef>
              <c:f>(risultati!$R$15:$R$19,risultati!$R$23,risultati!$R$24,risultati!$R$26)</c:f>
              <c:numCache>
                <c:formatCode>0%</c:formatCode>
                <c:ptCount val="8"/>
                <c:pt idx="0">
                  <c:v>1</c:v>
                </c:pt>
                <c:pt idx="1">
                  <c:v>0.83333333333333337</c:v>
                </c:pt>
                <c:pt idx="2">
                  <c:v>0.72222222222222221</c:v>
                </c:pt>
                <c:pt idx="3">
                  <c:v>0.66666666666666663</c:v>
                </c:pt>
                <c:pt idx="4">
                  <c:v>0.61111111111111116</c:v>
                </c:pt>
                <c:pt idx="5">
                  <c:v>0.25</c:v>
                </c:pt>
                <c:pt idx="6">
                  <c:v>0</c:v>
                </c:pt>
                <c:pt idx="7">
                  <c:v>0.3888888888888889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F-42CF-9914-9673C78FEBA5}"/>
            </c:ext>
          </c:extLst>
        </c:ser>
        <c:ser>
          <c:idx val="1"/>
          <c:order val="1"/>
          <c:tx>
            <c:v>CONSULENZA AL MEDICO</c:v>
          </c:tx>
          <c:spPr>
            <a:solidFill>
              <a:srgbClr val="0C422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(risultati!$O$15:$O$19,risultati!$O$23,risultati!$O$24,risultati!$O$26)</c:f>
              <c:strCache>
                <c:ptCount val="8"/>
                <c:pt idx="0">
                  <c:v>posologia e modalità di assunzione</c:v>
                </c:pt>
                <c:pt idx="1">
                  <c:v>ADR</c:v>
                </c:pt>
                <c:pt idx="2">
                  <c:v>modalità di consegna </c:v>
                </c:pt>
                <c:pt idx="3">
                  <c:v>ricognizione </c:v>
                </c:pt>
                <c:pt idx="4">
                  <c:v>aderenza</c:v>
                </c:pt>
                <c:pt idx="5">
                  <c:v>TDM</c:v>
                </c:pt>
                <c:pt idx="6">
                  <c:v>altro</c:v>
                </c:pt>
                <c:pt idx="7">
                  <c:v>interazioni</c:v>
                </c:pt>
              </c:strCache>
            </c:strRef>
          </c:cat>
          <c:val>
            <c:numRef>
              <c:f>(risultati!$S$15:$S$19,risultati!$S$23,risultati!$S$24,risultati!$S$26)</c:f>
              <c:numCache>
                <c:formatCode>0%</c:formatCode>
                <c:ptCount val="8"/>
                <c:pt idx="0">
                  <c:v>0.84</c:v>
                </c:pt>
                <c:pt idx="1">
                  <c:v>0.6</c:v>
                </c:pt>
                <c:pt idx="2" formatCode="General">
                  <c:v>0</c:v>
                </c:pt>
                <c:pt idx="3">
                  <c:v>0.52</c:v>
                </c:pt>
                <c:pt idx="4">
                  <c:v>0.44</c:v>
                </c:pt>
                <c:pt idx="5">
                  <c:v>0.3</c:v>
                </c:pt>
                <c:pt idx="6">
                  <c:v>0.16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F-42CF-9914-9673C78FEB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9788376"/>
        <c:axId val="479781896"/>
      </c:barChart>
      <c:catAx>
        <c:axId val="47978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9781896"/>
        <c:crosses val="autoZero"/>
        <c:auto val="1"/>
        <c:lblAlgn val="ctr"/>
        <c:lblOffset val="100"/>
        <c:noMultiLvlLbl val="0"/>
      </c:catAx>
      <c:valAx>
        <c:axId val="479781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978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Dove/Quando avviene la consulenza del farmacista clinico?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COUNSELING AL PAZIENTE</c:v>
          </c:tx>
          <c:spPr>
            <a:solidFill>
              <a:srgbClr val="34B2A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risultati!$O$38:$O$43</c:f>
              <c:strCache>
                <c:ptCount val="6"/>
                <c:pt idx="0">
                  <c:v>In reparto di oncologia/ematologia</c:v>
                </c:pt>
                <c:pt idx="1">
                  <c:v>Al punto di distribuzione farmaci durante l’attività quotidiana</c:v>
                </c:pt>
                <c:pt idx="2">
                  <c:v>In farmacia in un momento/spazio dedicato</c:v>
                </c:pt>
                <c:pt idx="3">
                  <c:v>In un ambulatorio dedicato al counselling</c:v>
                </c:pt>
                <c:pt idx="4">
                  <c:v>Durante la discussione  multidisciplinare del caso clinico</c:v>
                </c:pt>
                <c:pt idx="5">
                  <c:v>Altro </c:v>
                </c:pt>
              </c:strCache>
            </c:strRef>
          </c:cat>
          <c:val>
            <c:numRef>
              <c:f>risultati!$R$38:$R$43</c:f>
              <c:numCache>
                <c:formatCode>0%</c:formatCode>
                <c:ptCount val="6"/>
                <c:pt idx="0">
                  <c:v>0.3888888888888889</c:v>
                </c:pt>
                <c:pt idx="1">
                  <c:v>0.61111111111111116</c:v>
                </c:pt>
                <c:pt idx="2">
                  <c:v>0.19444444444444445</c:v>
                </c:pt>
                <c:pt idx="3">
                  <c:v>0.19444444444444445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7-4374-99C3-7F6D27737E2E}"/>
            </c:ext>
          </c:extLst>
        </c:ser>
        <c:ser>
          <c:idx val="1"/>
          <c:order val="1"/>
          <c:tx>
            <c:v>CONSULENZA AL MEDICO</c:v>
          </c:tx>
          <c:spPr>
            <a:solidFill>
              <a:srgbClr val="0C422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risultati!$O$38:$O$43</c:f>
              <c:strCache>
                <c:ptCount val="6"/>
                <c:pt idx="0">
                  <c:v>In reparto di oncologia/ematologia</c:v>
                </c:pt>
                <c:pt idx="1">
                  <c:v>Al punto di distribuzione farmaci durante l’attività quotidiana</c:v>
                </c:pt>
                <c:pt idx="2">
                  <c:v>In farmacia in un momento/spazio dedicato</c:v>
                </c:pt>
                <c:pt idx="3">
                  <c:v>In un ambulatorio dedicato al counselling</c:v>
                </c:pt>
                <c:pt idx="4">
                  <c:v>Durante la discussione  multidisciplinare del caso clinico</c:v>
                </c:pt>
                <c:pt idx="5">
                  <c:v>Altro </c:v>
                </c:pt>
              </c:strCache>
            </c:strRef>
          </c:cat>
          <c:val>
            <c:numRef>
              <c:f>risultati!$S$38:$S$43</c:f>
              <c:numCache>
                <c:formatCode>0%</c:formatCode>
                <c:ptCount val="6"/>
                <c:pt idx="0">
                  <c:v>0.5</c:v>
                </c:pt>
                <c:pt idx="1">
                  <c:v>0.44</c:v>
                </c:pt>
                <c:pt idx="2">
                  <c:v>0.14000000000000001</c:v>
                </c:pt>
                <c:pt idx="3">
                  <c:v>0</c:v>
                </c:pt>
                <c:pt idx="4">
                  <c:v>0.36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7-4374-99C3-7F6D27737E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9788376"/>
        <c:axId val="479781896"/>
      </c:barChart>
      <c:catAx>
        <c:axId val="47978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9781896"/>
        <c:crosses val="autoZero"/>
        <c:auto val="1"/>
        <c:lblAlgn val="ctr"/>
        <c:lblOffset val="100"/>
        <c:noMultiLvlLbl val="0"/>
      </c:catAx>
      <c:valAx>
        <c:axId val="479781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978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Come vengono veicolate queste informazioni?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COUNSELING AL PAZIENTE</c:v>
          </c:tx>
          <c:spPr>
            <a:solidFill>
              <a:srgbClr val="34B2A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risultati!$V$31:$V$34</c:f>
              <c:strCache>
                <c:ptCount val="4"/>
                <c:pt idx="0">
                  <c:v>colloquio orale/telefonico</c:v>
                </c:pt>
                <c:pt idx="1">
                  <c:v>consulenza scritta/scheda per pz</c:v>
                </c:pt>
                <c:pt idx="2">
                  <c:v>referto in cartella clinica</c:v>
                </c:pt>
                <c:pt idx="3">
                  <c:v>altro</c:v>
                </c:pt>
              </c:strCache>
            </c:strRef>
          </c:cat>
          <c:val>
            <c:numRef>
              <c:f>risultati!$W$31:$W$34</c:f>
              <c:numCache>
                <c:formatCode>0%</c:formatCode>
                <c:ptCount val="4"/>
                <c:pt idx="0">
                  <c:v>0.81</c:v>
                </c:pt>
                <c:pt idx="1">
                  <c:v>0.47</c:v>
                </c:pt>
                <c:pt idx="2">
                  <c:v>0.39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5-45AA-9200-CC17998D262B}"/>
            </c:ext>
          </c:extLst>
        </c:ser>
        <c:ser>
          <c:idx val="1"/>
          <c:order val="1"/>
          <c:tx>
            <c:v>CONSULENZA AL MEDICO </c:v>
          </c:tx>
          <c:spPr>
            <a:solidFill>
              <a:srgbClr val="0C422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risultati!$V$31:$V$34</c:f>
              <c:strCache>
                <c:ptCount val="4"/>
                <c:pt idx="0">
                  <c:v>colloquio orale/telefonico</c:v>
                </c:pt>
                <c:pt idx="1">
                  <c:v>consulenza scritta/scheda per pz</c:v>
                </c:pt>
                <c:pt idx="2">
                  <c:v>referto in cartella clinica</c:v>
                </c:pt>
                <c:pt idx="3">
                  <c:v>altro</c:v>
                </c:pt>
              </c:strCache>
            </c:strRef>
          </c:cat>
          <c:val>
            <c:numRef>
              <c:f>risultati!$X$31:$X$34</c:f>
              <c:numCache>
                <c:formatCode>0%</c:formatCode>
                <c:ptCount val="4"/>
                <c:pt idx="0">
                  <c:v>0.94</c:v>
                </c:pt>
                <c:pt idx="1">
                  <c:v>0.26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5-45AA-9200-CC17998D26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9788376"/>
        <c:axId val="479781896"/>
      </c:barChart>
      <c:catAx>
        <c:axId val="47978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9781896"/>
        <c:crosses val="autoZero"/>
        <c:auto val="1"/>
        <c:lblAlgn val="ctr"/>
        <c:lblOffset val="100"/>
        <c:noMultiLvlLbl val="0"/>
      </c:catAx>
      <c:valAx>
        <c:axId val="479781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9788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96609-AC93-453A-8737-8DF9E1BBFB14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E539AC6-07FA-47EA-A867-FFA54F5A14D1}">
      <dgm:prSet phldrT="[Testo]"/>
      <dgm:spPr/>
      <dgm:t>
        <a:bodyPr/>
        <a:lstStyle/>
        <a:p>
          <a:r>
            <a:rPr lang="it-IT" dirty="0">
              <a:latin typeface="+mj-lt"/>
            </a:rPr>
            <a:t>DOCUMENTO DI CONSENSO NAZIONALE </a:t>
          </a:r>
          <a:endParaRPr lang="en-GB" dirty="0">
            <a:latin typeface="+mj-lt"/>
          </a:endParaRPr>
        </a:p>
      </dgm:t>
    </dgm:pt>
    <dgm:pt modelId="{DE06641D-0E63-4ADD-B7B3-67E4A00E1BFF}" type="parTrans" cxnId="{F26A1468-6496-44AE-96CE-BC589B13FCD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116105B-D769-4FF2-AC72-85D9F8A91241}" type="sibTrans" cxnId="{F26A1468-6496-44AE-96CE-BC589B13FCD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038F8D8-32F0-49F7-89B4-F8A80A0F5B48}">
      <dgm:prSet phldrT="[Testo]"/>
      <dgm:spPr/>
      <dgm:t>
        <a:bodyPr/>
        <a:lstStyle/>
        <a:p>
          <a:r>
            <a:rPr lang="it-IT" dirty="0">
              <a:latin typeface="+mj-lt"/>
            </a:rPr>
            <a:t>FORMARE UN GRUPPO DI ESPERTI</a:t>
          </a:r>
          <a:endParaRPr lang="en-GB" dirty="0">
            <a:latin typeface="+mj-lt"/>
          </a:endParaRPr>
        </a:p>
      </dgm:t>
    </dgm:pt>
    <dgm:pt modelId="{AC67DF7B-634D-4122-886F-6074FF7726FA}" type="parTrans" cxnId="{AE81572B-7C0E-4A89-9B85-EF7EF2B97AC0}">
      <dgm:prSet/>
      <dgm:spPr/>
      <dgm:t>
        <a:bodyPr/>
        <a:lstStyle/>
        <a:p>
          <a:endParaRPr lang="en-GB"/>
        </a:p>
      </dgm:t>
    </dgm:pt>
    <dgm:pt modelId="{18FD2B93-3B52-495C-AA94-76D30661BC7D}" type="sibTrans" cxnId="{AE81572B-7C0E-4A89-9B85-EF7EF2B97AC0}">
      <dgm:prSet/>
      <dgm:spPr/>
      <dgm:t>
        <a:bodyPr/>
        <a:lstStyle/>
        <a:p>
          <a:endParaRPr lang="en-GB"/>
        </a:p>
      </dgm:t>
    </dgm:pt>
    <dgm:pt modelId="{E6319EAE-119C-48B5-AE6D-E32A97E93145}">
      <dgm:prSet phldrT="[Testo]"/>
      <dgm:spPr/>
      <dgm:t>
        <a:bodyPr/>
        <a:lstStyle/>
        <a:p>
          <a:r>
            <a:rPr lang="it-IT" dirty="0">
              <a:latin typeface="+mj-lt"/>
            </a:rPr>
            <a:t>CONOSCERE LA SITUAZIONE NAZIONALE</a:t>
          </a:r>
          <a:endParaRPr lang="en-GB" dirty="0">
            <a:latin typeface="+mj-lt"/>
          </a:endParaRPr>
        </a:p>
      </dgm:t>
    </dgm:pt>
    <dgm:pt modelId="{2ABB69AA-EA64-415A-9CF4-6A13C8708841}" type="parTrans" cxnId="{5CB914A7-5A5D-4039-AEA0-DEB2FA0152D6}">
      <dgm:prSet/>
      <dgm:spPr/>
      <dgm:t>
        <a:bodyPr/>
        <a:lstStyle/>
        <a:p>
          <a:endParaRPr lang="en-GB"/>
        </a:p>
      </dgm:t>
    </dgm:pt>
    <dgm:pt modelId="{0843EB64-C021-4838-A3A1-DC2399F83856}" type="sibTrans" cxnId="{5CB914A7-5A5D-4039-AEA0-DEB2FA0152D6}">
      <dgm:prSet/>
      <dgm:spPr/>
      <dgm:t>
        <a:bodyPr/>
        <a:lstStyle/>
        <a:p>
          <a:endParaRPr lang="en-GB"/>
        </a:p>
      </dgm:t>
    </dgm:pt>
    <dgm:pt modelId="{18B9FDB1-54F5-4BDC-9F23-5C5F3B9243EF}">
      <dgm:prSet phldrT="[Testo]"/>
      <dgm:spPr/>
      <dgm:t>
        <a:bodyPr/>
        <a:lstStyle/>
        <a:p>
          <a:r>
            <a:rPr lang="it-IT" dirty="0">
              <a:latin typeface="+mj-lt"/>
            </a:rPr>
            <a:t>ELABORARE IL MODELLO STANDARD </a:t>
          </a:r>
          <a:endParaRPr lang="en-GB" dirty="0">
            <a:latin typeface="+mj-lt"/>
          </a:endParaRPr>
        </a:p>
      </dgm:t>
    </dgm:pt>
    <dgm:pt modelId="{2F8FCA97-30C7-4BA5-9C20-6DE400C21624}" type="parTrans" cxnId="{78AAB0EE-1695-46C6-B558-61B6E4FD3B12}">
      <dgm:prSet/>
      <dgm:spPr/>
      <dgm:t>
        <a:bodyPr/>
        <a:lstStyle/>
        <a:p>
          <a:endParaRPr lang="en-GB"/>
        </a:p>
      </dgm:t>
    </dgm:pt>
    <dgm:pt modelId="{9B9A8962-AC24-4B8D-B523-CF608512960D}" type="sibTrans" cxnId="{78AAB0EE-1695-46C6-B558-61B6E4FD3B12}">
      <dgm:prSet/>
      <dgm:spPr/>
      <dgm:t>
        <a:bodyPr/>
        <a:lstStyle/>
        <a:p>
          <a:endParaRPr lang="en-GB"/>
        </a:p>
      </dgm:t>
    </dgm:pt>
    <dgm:pt modelId="{147A5199-0ED6-45D8-89CB-D59D4DBFEBA5}">
      <dgm:prSet phldrT="[Testo]"/>
      <dgm:spPr/>
      <dgm:t>
        <a:bodyPr/>
        <a:lstStyle/>
        <a:p>
          <a:r>
            <a:rPr lang="it-IT">
              <a:latin typeface="+mj-lt"/>
            </a:rPr>
            <a:t>REVISIONE DEL MODELLO</a:t>
          </a:r>
          <a:endParaRPr lang="en-GB" dirty="0">
            <a:latin typeface="+mj-lt"/>
          </a:endParaRPr>
        </a:p>
      </dgm:t>
    </dgm:pt>
    <dgm:pt modelId="{3A5C3E8A-E9D3-4F5D-A69E-F67D89DF2DC9}" type="parTrans" cxnId="{15F069D0-46F1-4196-905B-C236EF58D7B1}">
      <dgm:prSet/>
      <dgm:spPr/>
      <dgm:t>
        <a:bodyPr/>
        <a:lstStyle/>
        <a:p>
          <a:endParaRPr lang="en-GB"/>
        </a:p>
      </dgm:t>
    </dgm:pt>
    <dgm:pt modelId="{8DC27DE0-ADEB-485C-9EE1-69E88793D5FC}" type="sibTrans" cxnId="{15F069D0-46F1-4196-905B-C236EF58D7B1}">
      <dgm:prSet/>
      <dgm:spPr/>
      <dgm:t>
        <a:bodyPr/>
        <a:lstStyle/>
        <a:p>
          <a:endParaRPr lang="en-GB"/>
        </a:p>
      </dgm:t>
    </dgm:pt>
    <dgm:pt modelId="{A4ED0B43-B1B7-441E-8348-4E37CAD94EFF}" type="pres">
      <dgm:prSet presAssocID="{12C96609-AC93-453A-8737-8DF9E1BBFB14}" presName="rootnode" presStyleCnt="0">
        <dgm:presLayoutVars>
          <dgm:chMax/>
          <dgm:chPref/>
          <dgm:dir val="rev"/>
          <dgm:animLvl val="lvl"/>
        </dgm:presLayoutVars>
      </dgm:prSet>
      <dgm:spPr/>
    </dgm:pt>
    <dgm:pt modelId="{8AC9BF8F-7E3E-4FD9-8368-0CD432B5B7EA}" type="pres">
      <dgm:prSet presAssocID="{BE539AC6-07FA-47EA-A867-FFA54F5A14D1}" presName="composite" presStyleCnt="0"/>
      <dgm:spPr/>
    </dgm:pt>
    <dgm:pt modelId="{CE572CAD-1823-44F5-BC9A-ABEBB5B765BC}" type="pres">
      <dgm:prSet presAssocID="{BE539AC6-07FA-47EA-A867-FFA54F5A14D1}" presName="LShape" presStyleLbl="alignNode1" presStyleIdx="0" presStyleCnt="9"/>
      <dgm:spPr/>
    </dgm:pt>
    <dgm:pt modelId="{96D75F62-40DB-4C8C-9D57-DE478806C7B6}" type="pres">
      <dgm:prSet presAssocID="{BE539AC6-07FA-47EA-A867-FFA54F5A14D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E759189-A318-44F6-B8F8-18ADCA2CC166}" type="pres">
      <dgm:prSet presAssocID="{BE539AC6-07FA-47EA-A867-FFA54F5A14D1}" presName="Triangle" presStyleLbl="alignNode1" presStyleIdx="1" presStyleCnt="9"/>
      <dgm:spPr/>
    </dgm:pt>
    <dgm:pt modelId="{B944E564-1D95-44D2-8AD9-823AADC83F41}" type="pres">
      <dgm:prSet presAssocID="{F116105B-D769-4FF2-AC72-85D9F8A91241}" presName="sibTrans" presStyleCnt="0"/>
      <dgm:spPr/>
    </dgm:pt>
    <dgm:pt modelId="{B53486E3-B52D-4A8E-A467-0037A00DAFA2}" type="pres">
      <dgm:prSet presAssocID="{F116105B-D769-4FF2-AC72-85D9F8A91241}" presName="space" presStyleCnt="0"/>
      <dgm:spPr/>
    </dgm:pt>
    <dgm:pt modelId="{181C20FF-96C5-48AC-B21A-82A6DD9ED12E}" type="pres">
      <dgm:prSet presAssocID="{147A5199-0ED6-45D8-89CB-D59D4DBFEBA5}" presName="composite" presStyleCnt="0"/>
      <dgm:spPr/>
    </dgm:pt>
    <dgm:pt modelId="{65D7ADE9-94A4-4474-BE6B-AAB744253C31}" type="pres">
      <dgm:prSet presAssocID="{147A5199-0ED6-45D8-89CB-D59D4DBFEBA5}" presName="LShape" presStyleLbl="alignNode1" presStyleIdx="2" presStyleCnt="9"/>
      <dgm:spPr/>
    </dgm:pt>
    <dgm:pt modelId="{4A2188CA-976E-459A-BFAE-34DE1027598B}" type="pres">
      <dgm:prSet presAssocID="{147A5199-0ED6-45D8-89CB-D59D4DBFEBA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CD799B7-37B7-48B9-8493-7A915C425E51}" type="pres">
      <dgm:prSet presAssocID="{147A5199-0ED6-45D8-89CB-D59D4DBFEBA5}" presName="Triangle" presStyleLbl="alignNode1" presStyleIdx="3" presStyleCnt="9"/>
      <dgm:spPr/>
    </dgm:pt>
    <dgm:pt modelId="{BDB194C0-A4B8-46D4-901C-49353D5CEE5D}" type="pres">
      <dgm:prSet presAssocID="{8DC27DE0-ADEB-485C-9EE1-69E88793D5FC}" presName="sibTrans" presStyleCnt="0"/>
      <dgm:spPr/>
    </dgm:pt>
    <dgm:pt modelId="{00EE900A-4737-4A05-B220-9775C782F508}" type="pres">
      <dgm:prSet presAssocID="{8DC27DE0-ADEB-485C-9EE1-69E88793D5FC}" presName="space" presStyleCnt="0"/>
      <dgm:spPr/>
    </dgm:pt>
    <dgm:pt modelId="{E1DE9B57-0214-4ABD-9379-6EC4AE40F9F3}" type="pres">
      <dgm:prSet presAssocID="{18B9FDB1-54F5-4BDC-9F23-5C5F3B9243EF}" presName="composite" presStyleCnt="0"/>
      <dgm:spPr/>
    </dgm:pt>
    <dgm:pt modelId="{2274D094-33C8-473D-B5E5-3CF5A66FD1CE}" type="pres">
      <dgm:prSet presAssocID="{18B9FDB1-54F5-4BDC-9F23-5C5F3B9243EF}" presName="LShape" presStyleLbl="alignNode1" presStyleIdx="4" presStyleCnt="9"/>
      <dgm:spPr/>
    </dgm:pt>
    <dgm:pt modelId="{D6A2BF5E-6D9D-426D-8E27-E03926125DA5}" type="pres">
      <dgm:prSet presAssocID="{18B9FDB1-54F5-4BDC-9F23-5C5F3B9243E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2BE1F84-FAEA-407B-A6BC-3B558407DC6F}" type="pres">
      <dgm:prSet presAssocID="{18B9FDB1-54F5-4BDC-9F23-5C5F3B9243EF}" presName="Triangle" presStyleLbl="alignNode1" presStyleIdx="5" presStyleCnt="9"/>
      <dgm:spPr/>
    </dgm:pt>
    <dgm:pt modelId="{F84A8D47-D2BD-4312-9F81-759CF66AA962}" type="pres">
      <dgm:prSet presAssocID="{9B9A8962-AC24-4B8D-B523-CF608512960D}" presName="sibTrans" presStyleCnt="0"/>
      <dgm:spPr/>
    </dgm:pt>
    <dgm:pt modelId="{8719545C-5B26-4DCC-8FA0-8084F40D1804}" type="pres">
      <dgm:prSet presAssocID="{9B9A8962-AC24-4B8D-B523-CF608512960D}" presName="space" presStyleCnt="0"/>
      <dgm:spPr/>
    </dgm:pt>
    <dgm:pt modelId="{4BFD70F4-2EFB-427A-927C-88D9DC1CAAB4}" type="pres">
      <dgm:prSet presAssocID="{E6319EAE-119C-48B5-AE6D-E32A97E93145}" presName="composite" presStyleCnt="0"/>
      <dgm:spPr/>
    </dgm:pt>
    <dgm:pt modelId="{91B036CF-1043-47FC-941B-7A91C33D6DB2}" type="pres">
      <dgm:prSet presAssocID="{E6319EAE-119C-48B5-AE6D-E32A97E93145}" presName="LShape" presStyleLbl="alignNode1" presStyleIdx="6" presStyleCnt="9"/>
      <dgm:spPr/>
    </dgm:pt>
    <dgm:pt modelId="{D2D2F5AC-82A3-42F9-971F-A59E12FA842E}" type="pres">
      <dgm:prSet presAssocID="{E6319EAE-119C-48B5-AE6D-E32A97E9314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A7E4FBC-EDBD-4B53-AE5E-537CD5D5E16D}" type="pres">
      <dgm:prSet presAssocID="{E6319EAE-119C-48B5-AE6D-E32A97E93145}" presName="Triangle" presStyleLbl="alignNode1" presStyleIdx="7" presStyleCnt="9"/>
      <dgm:spPr/>
    </dgm:pt>
    <dgm:pt modelId="{18A52688-98F7-4D4B-A30A-3A2D60DAD2A9}" type="pres">
      <dgm:prSet presAssocID="{0843EB64-C021-4838-A3A1-DC2399F83856}" presName="sibTrans" presStyleCnt="0"/>
      <dgm:spPr/>
    </dgm:pt>
    <dgm:pt modelId="{8F0D366A-E6DC-4578-98D5-DF384608754F}" type="pres">
      <dgm:prSet presAssocID="{0843EB64-C021-4838-A3A1-DC2399F83856}" presName="space" presStyleCnt="0"/>
      <dgm:spPr/>
    </dgm:pt>
    <dgm:pt modelId="{A73F8882-1B69-4864-B83A-1B0411A9EC3A}" type="pres">
      <dgm:prSet presAssocID="{B038F8D8-32F0-49F7-89B4-F8A80A0F5B48}" presName="composite" presStyleCnt="0"/>
      <dgm:spPr/>
    </dgm:pt>
    <dgm:pt modelId="{0EA156EE-180F-4273-863B-70238A56C26D}" type="pres">
      <dgm:prSet presAssocID="{B038F8D8-32F0-49F7-89B4-F8A80A0F5B48}" presName="LShape" presStyleLbl="alignNode1" presStyleIdx="8" presStyleCnt="9"/>
      <dgm:spPr/>
    </dgm:pt>
    <dgm:pt modelId="{F6F7086F-40F6-44CB-BF69-13C4E7D3364A}" type="pres">
      <dgm:prSet presAssocID="{B038F8D8-32F0-49F7-89B4-F8A80A0F5B4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E81572B-7C0E-4A89-9B85-EF7EF2B97AC0}" srcId="{12C96609-AC93-453A-8737-8DF9E1BBFB14}" destId="{B038F8D8-32F0-49F7-89B4-F8A80A0F5B48}" srcOrd="4" destOrd="0" parTransId="{AC67DF7B-634D-4122-886F-6074FF7726FA}" sibTransId="{18FD2B93-3B52-495C-AA94-76D30661BC7D}"/>
    <dgm:cxn modelId="{825A592C-A192-4E39-9E96-070651854C21}" type="presOf" srcId="{BE539AC6-07FA-47EA-A867-FFA54F5A14D1}" destId="{96D75F62-40DB-4C8C-9D57-DE478806C7B6}" srcOrd="0" destOrd="0" presId="urn:microsoft.com/office/officeart/2009/3/layout/StepUpProcess"/>
    <dgm:cxn modelId="{44FD8E63-62D7-465A-AB03-4AFEAE63DEA1}" type="presOf" srcId="{12C96609-AC93-453A-8737-8DF9E1BBFB14}" destId="{A4ED0B43-B1B7-441E-8348-4E37CAD94EFF}" srcOrd="0" destOrd="0" presId="urn:microsoft.com/office/officeart/2009/3/layout/StepUpProcess"/>
    <dgm:cxn modelId="{F26A1468-6496-44AE-96CE-BC589B13FCD8}" srcId="{12C96609-AC93-453A-8737-8DF9E1BBFB14}" destId="{BE539AC6-07FA-47EA-A867-FFA54F5A14D1}" srcOrd="0" destOrd="0" parTransId="{DE06641D-0E63-4ADD-B7B3-67E4A00E1BFF}" sibTransId="{F116105B-D769-4FF2-AC72-85D9F8A91241}"/>
    <dgm:cxn modelId="{686CD472-8A57-4CD7-B3B0-DF42423D8737}" type="presOf" srcId="{18B9FDB1-54F5-4BDC-9F23-5C5F3B9243EF}" destId="{D6A2BF5E-6D9D-426D-8E27-E03926125DA5}" srcOrd="0" destOrd="0" presId="urn:microsoft.com/office/officeart/2009/3/layout/StepUpProcess"/>
    <dgm:cxn modelId="{15C1057C-5616-40D0-AC12-90AC8F12A4D6}" type="presOf" srcId="{147A5199-0ED6-45D8-89CB-D59D4DBFEBA5}" destId="{4A2188CA-976E-459A-BFAE-34DE1027598B}" srcOrd="0" destOrd="0" presId="urn:microsoft.com/office/officeart/2009/3/layout/StepUpProcess"/>
    <dgm:cxn modelId="{982FA19A-2E0B-46CF-87C0-4097E48DEA90}" type="presOf" srcId="{E6319EAE-119C-48B5-AE6D-E32A97E93145}" destId="{D2D2F5AC-82A3-42F9-971F-A59E12FA842E}" srcOrd="0" destOrd="0" presId="urn:microsoft.com/office/officeart/2009/3/layout/StepUpProcess"/>
    <dgm:cxn modelId="{5CB914A7-5A5D-4039-AEA0-DEB2FA0152D6}" srcId="{12C96609-AC93-453A-8737-8DF9E1BBFB14}" destId="{E6319EAE-119C-48B5-AE6D-E32A97E93145}" srcOrd="3" destOrd="0" parTransId="{2ABB69AA-EA64-415A-9CF4-6A13C8708841}" sibTransId="{0843EB64-C021-4838-A3A1-DC2399F83856}"/>
    <dgm:cxn modelId="{6D8F6FC8-9127-4184-80AC-EDC9928749ED}" type="presOf" srcId="{B038F8D8-32F0-49F7-89B4-F8A80A0F5B48}" destId="{F6F7086F-40F6-44CB-BF69-13C4E7D3364A}" srcOrd="0" destOrd="0" presId="urn:microsoft.com/office/officeart/2009/3/layout/StepUpProcess"/>
    <dgm:cxn modelId="{15F069D0-46F1-4196-905B-C236EF58D7B1}" srcId="{12C96609-AC93-453A-8737-8DF9E1BBFB14}" destId="{147A5199-0ED6-45D8-89CB-D59D4DBFEBA5}" srcOrd="1" destOrd="0" parTransId="{3A5C3E8A-E9D3-4F5D-A69E-F67D89DF2DC9}" sibTransId="{8DC27DE0-ADEB-485C-9EE1-69E88793D5FC}"/>
    <dgm:cxn modelId="{78AAB0EE-1695-46C6-B558-61B6E4FD3B12}" srcId="{12C96609-AC93-453A-8737-8DF9E1BBFB14}" destId="{18B9FDB1-54F5-4BDC-9F23-5C5F3B9243EF}" srcOrd="2" destOrd="0" parTransId="{2F8FCA97-30C7-4BA5-9C20-6DE400C21624}" sibTransId="{9B9A8962-AC24-4B8D-B523-CF608512960D}"/>
    <dgm:cxn modelId="{2A3C1163-AD3A-4474-8AF0-C8E1432AEFCE}" type="presParOf" srcId="{A4ED0B43-B1B7-441E-8348-4E37CAD94EFF}" destId="{8AC9BF8F-7E3E-4FD9-8368-0CD432B5B7EA}" srcOrd="0" destOrd="0" presId="urn:microsoft.com/office/officeart/2009/3/layout/StepUpProcess"/>
    <dgm:cxn modelId="{F7DB9EB2-CEB9-4652-9F9A-7A0009608DF8}" type="presParOf" srcId="{8AC9BF8F-7E3E-4FD9-8368-0CD432B5B7EA}" destId="{CE572CAD-1823-44F5-BC9A-ABEBB5B765BC}" srcOrd="0" destOrd="0" presId="urn:microsoft.com/office/officeart/2009/3/layout/StepUpProcess"/>
    <dgm:cxn modelId="{B8CD1A04-47FC-461F-82E5-70F25DE42401}" type="presParOf" srcId="{8AC9BF8F-7E3E-4FD9-8368-0CD432B5B7EA}" destId="{96D75F62-40DB-4C8C-9D57-DE478806C7B6}" srcOrd="1" destOrd="0" presId="urn:microsoft.com/office/officeart/2009/3/layout/StepUpProcess"/>
    <dgm:cxn modelId="{97DDEF34-B226-4558-8359-5C9203468BC6}" type="presParOf" srcId="{8AC9BF8F-7E3E-4FD9-8368-0CD432B5B7EA}" destId="{0E759189-A318-44F6-B8F8-18ADCA2CC166}" srcOrd="2" destOrd="0" presId="urn:microsoft.com/office/officeart/2009/3/layout/StepUpProcess"/>
    <dgm:cxn modelId="{B2F4B0A4-46E6-427E-8D27-D1F6B2041755}" type="presParOf" srcId="{A4ED0B43-B1B7-441E-8348-4E37CAD94EFF}" destId="{B944E564-1D95-44D2-8AD9-823AADC83F41}" srcOrd="1" destOrd="0" presId="urn:microsoft.com/office/officeart/2009/3/layout/StepUpProcess"/>
    <dgm:cxn modelId="{1135BA11-8A4D-487B-9458-83BA2D6D873B}" type="presParOf" srcId="{B944E564-1D95-44D2-8AD9-823AADC83F41}" destId="{B53486E3-B52D-4A8E-A467-0037A00DAFA2}" srcOrd="0" destOrd="0" presId="urn:microsoft.com/office/officeart/2009/3/layout/StepUpProcess"/>
    <dgm:cxn modelId="{20B96D2A-C5D2-4A22-945F-E3D2473CD57D}" type="presParOf" srcId="{A4ED0B43-B1B7-441E-8348-4E37CAD94EFF}" destId="{181C20FF-96C5-48AC-B21A-82A6DD9ED12E}" srcOrd="2" destOrd="0" presId="urn:microsoft.com/office/officeart/2009/3/layout/StepUpProcess"/>
    <dgm:cxn modelId="{13A60EFD-2649-4073-9C6C-BE596CD39E0A}" type="presParOf" srcId="{181C20FF-96C5-48AC-B21A-82A6DD9ED12E}" destId="{65D7ADE9-94A4-4474-BE6B-AAB744253C31}" srcOrd="0" destOrd="0" presId="urn:microsoft.com/office/officeart/2009/3/layout/StepUpProcess"/>
    <dgm:cxn modelId="{763A6C31-108A-4FC0-8AF6-590164EB80DC}" type="presParOf" srcId="{181C20FF-96C5-48AC-B21A-82A6DD9ED12E}" destId="{4A2188CA-976E-459A-BFAE-34DE1027598B}" srcOrd="1" destOrd="0" presId="urn:microsoft.com/office/officeart/2009/3/layout/StepUpProcess"/>
    <dgm:cxn modelId="{540DC0EC-18BF-4C7A-961F-09294225EAED}" type="presParOf" srcId="{181C20FF-96C5-48AC-B21A-82A6DD9ED12E}" destId="{8CD799B7-37B7-48B9-8493-7A915C425E51}" srcOrd="2" destOrd="0" presId="urn:microsoft.com/office/officeart/2009/3/layout/StepUpProcess"/>
    <dgm:cxn modelId="{F1465E73-2A6C-420A-8A8D-78C2FB3DAAA2}" type="presParOf" srcId="{A4ED0B43-B1B7-441E-8348-4E37CAD94EFF}" destId="{BDB194C0-A4B8-46D4-901C-49353D5CEE5D}" srcOrd="3" destOrd="0" presId="urn:microsoft.com/office/officeart/2009/3/layout/StepUpProcess"/>
    <dgm:cxn modelId="{9B44EBC9-7C0C-49F6-88F3-E9F99FD14A5D}" type="presParOf" srcId="{BDB194C0-A4B8-46D4-901C-49353D5CEE5D}" destId="{00EE900A-4737-4A05-B220-9775C782F508}" srcOrd="0" destOrd="0" presId="urn:microsoft.com/office/officeart/2009/3/layout/StepUpProcess"/>
    <dgm:cxn modelId="{03C5B3DC-A7E1-48DD-ABE2-899BD5A22070}" type="presParOf" srcId="{A4ED0B43-B1B7-441E-8348-4E37CAD94EFF}" destId="{E1DE9B57-0214-4ABD-9379-6EC4AE40F9F3}" srcOrd="4" destOrd="0" presId="urn:microsoft.com/office/officeart/2009/3/layout/StepUpProcess"/>
    <dgm:cxn modelId="{C656AFAA-DD7D-4F14-8C32-1AAE25B20E81}" type="presParOf" srcId="{E1DE9B57-0214-4ABD-9379-6EC4AE40F9F3}" destId="{2274D094-33C8-473D-B5E5-3CF5A66FD1CE}" srcOrd="0" destOrd="0" presId="urn:microsoft.com/office/officeart/2009/3/layout/StepUpProcess"/>
    <dgm:cxn modelId="{692A8F7A-6BEF-466B-989A-2A639D257F77}" type="presParOf" srcId="{E1DE9B57-0214-4ABD-9379-6EC4AE40F9F3}" destId="{D6A2BF5E-6D9D-426D-8E27-E03926125DA5}" srcOrd="1" destOrd="0" presId="urn:microsoft.com/office/officeart/2009/3/layout/StepUpProcess"/>
    <dgm:cxn modelId="{BC150107-6DEA-40AF-A654-CC983771E3A0}" type="presParOf" srcId="{E1DE9B57-0214-4ABD-9379-6EC4AE40F9F3}" destId="{F2BE1F84-FAEA-407B-A6BC-3B558407DC6F}" srcOrd="2" destOrd="0" presId="urn:microsoft.com/office/officeart/2009/3/layout/StepUpProcess"/>
    <dgm:cxn modelId="{590B2C82-68AF-484F-B9B4-7ABEDC5FF87F}" type="presParOf" srcId="{A4ED0B43-B1B7-441E-8348-4E37CAD94EFF}" destId="{F84A8D47-D2BD-4312-9F81-759CF66AA962}" srcOrd="5" destOrd="0" presId="urn:microsoft.com/office/officeart/2009/3/layout/StepUpProcess"/>
    <dgm:cxn modelId="{EFE61222-1D4A-4145-A03C-8D2BB6A21D03}" type="presParOf" srcId="{F84A8D47-D2BD-4312-9F81-759CF66AA962}" destId="{8719545C-5B26-4DCC-8FA0-8084F40D1804}" srcOrd="0" destOrd="0" presId="urn:microsoft.com/office/officeart/2009/3/layout/StepUpProcess"/>
    <dgm:cxn modelId="{9B9C4ADE-E090-4C1F-8D65-C6E015C64443}" type="presParOf" srcId="{A4ED0B43-B1B7-441E-8348-4E37CAD94EFF}" destId="{4BFD70F4-2EFB-427A-927C-88D9DC1CAAB4}" srcOrd="6" destOrd="0" presId="urn:microsoft.com/office/officeart/2009/3/layout/StepUpProcess"/>
    <dgm:cxn modelId="{070D8F7B-9809-44EA-9001-C76A8541BBE2}" type="presParOf" srcId="{4BFD70F4-2EFB-427A-927C-88D9DC1CAAB4}" destId="{91B036CF-1043-47FC-941B-7A91C33D6DB2}" srcOrd="0" destOrd="0" presId="urn:microsoft.com/office/officeart/2009/3/layout/StepUpProcess"/>
    <dgm:cxn modelId="{6DB88CD5-B7A6-4D4C-A123-A13221D32757}" type="presParOf" srcId="{4BFD70F4-2EFB-427A-927C-88D9DC1CAAB4}" destId="{D2D2F5AC-82A3-42F9-971F-A59E12FA842E}" srcOrd="1" destOrd="0" presId="urn:microsoft.com/office/officeart/2009/3/layout/StepUpProcess"/>
    <dgm:cxn modelId="{A76BC513-21A0-4A26-83FC-D31186B70536}" type="presParOf" srcId="{4BFD70F4-2EFB-427A-927C-88D9DC1CAAB4}" destId="{DA7E4FBC-EDBD-4B53-AE5E-537CD5D5E16D}" srcOrd="2" destOrd="0" presId="urn:microsoft.com/office/officeart/2009/3/layout/StepUpProcess"/>
    <dgm:cxn modelId="{5BE2408B-BF52-42F0-A928-27C2BD7B9350}" type="presParOf" srcId="{A4ED0B43-B1B7-441E-8348-4E37CAD94EFF}" destId="{18A52688-98F7-4D4B-A30A-3A2D60DAD2A9}" srcOrd="7" destOrd="0" presId="urn:microsoft.com/office/officeart/2009/3/layout/StepUpProcess"/>
    <dgm:cxn modelId="{4DD7940C-D3D8-40A6-BE1D-90BC20913BCF}" type="presParOf" srcId="{18A52688-98F7-4D4B-A30A-3A2D60DAD2A9}" destId="{8F0D366A-E6DC-4578-98D5-DF384608754F}" srcOrd="0" destOrd="0" presId="urn:microsoft.com/office/officeart/2009/3/layout/StepUpProcess"/>
    <dgm:cxn modelId="{D1561970-2B6E-4F21-ABBD-95039FC6D365}" type="presParOf" srcId="{A4ED0B43-B1B7-441E-8348-4E37CAD94EFF}" destId="{A73F8882-1B69-4864-B83A-1B0411A9EC3A}" srcOrd="8" destOrd="0" presId="urn:microsoft.com/office/officeart/2009/3/layout/StepUpProcess"/>
    <dgm:cxn modelId="{B03500F8-2D8D-4947-BA4B-AAA317768235}" type="presParOf" srcId="{A73F8882-1B69-4864-B83A-1B0411A9EC3A}" destId="{0EA156EE-180F-4273-863B-70238A56C26D}" srcOrd="0" destOrd="0" presId="urn:microsoft.com/office/officeart/2009/3/layout/StepUpProcess"/>
    <dgm:cxn modelId="{926243C4-9352-44F9-993D-E68DB8215C20}" type="presParOf" srcId="{A73F8882-1B69-4864-B83A-1B0411A9EC3A}" destId="{F6F7086F-40F6-44CB-BF69-13C4E7D336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72CAD-1823-44F5-BC9A-ABEBB5B765BC}">
      <dsp:nvSpPr>
        <dsp:cNvPr id="0" name=""/>
        <dsp:cNvSpPr/>
      </dsp:nvSpPr>
      <dsp:spPr>
        <a:xfrm rot="10800000">
          <a:off x="9939393" y="3312809"/>
          <a:ext cx="2246285" cy="13472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75F62-40DB-4C8C-9D57-DE478806C7B6}">
      <dsp:nvSpPr>
        <dsp:cNvPr id="0" name=""/>
        <dsp:cNvSpPr/>
      </dsp:nvSpPr>
      <dsp:spPr>
        <a:xfrm>
          <a:off x="9934901" y="3535350"/>
          <a:ext cx="2026149" cy="177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+mj-lt"/>
            </a:rPr>
            <a:t>DOCUMENTO DI CONSENSO NAZIONALE </a:t>
          </a:r>
          <a:endParaRPr lang="en-GB" sz="2600" kern="1200" dirty="0">
            <a:latin typeface="+mj-lt"/>
          </a:endParaRPr>
        </a:p>
      </dsp:txBody>
      <dsp:txXfrm>
        <a:off x="9934901" y="3535350"/>
        <a:ext cx="2026149" cy="1774069"/>
      </dsp:txXfrm>
    </dsp:sp>
    <dsp:sp modelId="{0E759189-A318-44F6-B8F8-18ADCA2CC166}">
      <dsp:nvSpPr>
        <dsp:cNvPr id="0" name=""/>
        <dsp:cNvSpPr/>
      </dsp:nvSpPr>
      <dsp:spPr>
        <a:xfrm rot="5400000">
          <a:off x="9934901" y="2700494"/>
          <a:ext cx="381868" cy="3818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7ADE9-94A4-4474-BE6B-AAB744253C31}">
      <dsp:nvSpPr>
        <dsp:cNvPr id="0" name=""/>
        <dsp:cNvSpPr/>
      </dsp:nvSpPr>
      <dsp:spPr>
        <a:xfrm rot="10800000">
          <a:off x="7457248" y="2699711"/>
          <a:ext cx="2246285" cy="13472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188CA-976E-459A-BFAE-34DE1027598B}">
      <dsp:nvSpPr>
        <dsp:cNvPr id="0" name=""/>
        <dsp:cNvSpPr/>
      </dsp:nvSpPr>
      <dsp:spPr>
        <a:xfrm>
          <a:off x="7452755" y="2922252"/>
          <a:ext cx="2026149" cy="177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>
              <a:latin typeface="+mj-lt"/>
            </a:rPr>
            <a:t>REVISIONE DEL MODELLO</a:t>
          </a:r>
          <a:endParaRPr lang="en-GB" sz="2600" kern="1200" dirty="0">
            <a:latin typeface="+mj-lt"/>
          </a:endParaRPr>
        </a:p>
      </dsp:txBody>
      <dsp:txXfrm>
        <a:off x="7452755" y="2922252"/>
        <a:ext cx="2026149" cy="1774069"/>
      </dsp:txXfrm>
    </dsp:sp>
    <dsp:sp modelId="{8CD799B7-37B7-48B9-8493-7A915C425E51}">
      <dsp:nvSpPr>
        <dsp:cNvPr id="0" name=""/>
        <dsp:cNvSpPr/>
      </dsp:nvSpPr>
      <dsp:spPr>
        <a:xfrm rot="5400000">
          <a:off x="7452755" y="2087396"/>
          <a:ext cx="381868" cy="3818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4D094-33C8-473D-B5E5-3CF5A66FD1CE}">
      <dsp:nvSpPr>
        <dsp:cNvPr id="0" name=""/>
        <dsp:cNvSpPr/>
      </dsp:nvSpPr>
      <dsp:spPr>
        <a:xfrm rot="10800000">
          <a:off x="4975103" y="2086613"/>
          <a:ext cx="2246285" cy="13472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2BF5E-6D9D-426D-8E27-E03926125DA5}">
      <dsp:nvSpPr>
        <dsp:cNvPr id="0" name=""/>
        <dsp:cNvSpPr/>
      </dsp:nvSpPr>
      <dsp:spPr>
        <a:xfrm>
          <a:off x="4970610" y="2309155"/>
          <a:ext cx="2026149" cy="177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+mj-lt"/>
            </a:rPr>
            <a:t>ELABORARE IL MODELLO STANDARD </a:t>
          </a:r>
          <a:endParaRPr lang="en-GB" sz="2600" kern="1200" dirty="0">
            <a:latin typeface="+mj-lt"/>
          </a:endParaRPr>
        </a:p>
      </dsp:txBody>
      <dsp:txXfrm>
        <a:off x="4970610" y="2309155"/>
        <a:ext cx="2026149" cy="1774069"/>
      </dsp:txXfrm>
    </dsp:sp>
    <dsp:sp modelId="{F2BE1F84-FAEA-407B-A6BC-3B558407DC6F}">
      <dsp:nvSpPr>
        <dsp:cNvPr id="0" name=""/>
        <dsp:cNvSpPr/>
      </dsp:nvSpPr>
      <dsp:spPr>
        <a:xfrm rot="5400000">
          <a:off x="4970610" y="1474298"/>
          <a:ext cx="381868" cy="3818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036CF-1043-47FC-941B-7A91C33D6DB2}">
      <dsp:nvSpPr>
        <dsp:cNvPr id="0" name=""/>
        <dsp:cNvSpPr/>
      </dsp:nvSpPr>
      <dsp:spPr>
        <a:xfrm rot="10800000">
          <a:off x="2492957" y="1473516"/>
          <a:ext cx="2246285" cy="13472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2F5AC-82A3-42F9-971F-A59E12FA842E}">
      <dsp:nvSpPr>
        <dsp:cNvPr id="0" name=""/>
        <dsp:cNvSpPr/>
      </dsp:nvSpPr>
      <dsp:spPr>
        <a:xfrm>
          <a:off x="2488465" y="1696057"/>
          <a:ext cx="2026149" cy="177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+mj-lt"/>
            </a:rPr>
            <a:t>CONOSCERE LA SITUAZIONE NAZIONALE</a:t>
          </a:r>
          <a:endParaRPr lang="en-GB" sz="2600" kern="1200" dirty="0">
            <a:latin typeface="+mj-lt"/>
          </a:endParaRPr>
        </a:p>
      </dsp:txBody>
      <dsp:txXfrm>
        <a:off x="2488465" y="1696057"/>
        <a:ext cx="2026149" cy="1774069"/>
      </dsp:txXfrm>
    </dsp:sp>
    <dsp:sp modelId="{DA7E4FBC-EDBD-4B53-AE5E-537CD5D5E16D}">
      <dsp:nvSpPr>
        <dsp:cNvPr id="0" name=""/>
        <dsp:cNvSpPr/>
      </dsp:nvSpPr>
      <dsp:spPr>
        <a:xfrm rot="5400000">
          <a:off x="2488465" y="861201"/>
          <a:ext cx="381868" cy="3818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A156EE-180F-4273-863B-70238A56C26D}">
      <dsp:nvSpPr>
        <dsp:cNvPr id="0" name=""/>
        <dsp:cNvSpPr/>
      </dsp:nvSpPr>
      <dsp:spPr>
        <a:xfrm rot="10800000">
          <a:off x="10812" y="860418"/>
          <a:ext cx="2246285" cy="13472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7086F-40F6-44CB-BF69-13C4E7D3364A}">
      <dsp:nvSpPr>
        <dsp:cNvPr id="0" name=""/>
        <dsp:cNvSpPr/>
      </dsp:nvSpPr>
      <dsp:spPr>
        <a:xfrm>
          <a:off x="6319" y="1082960"/>
          <a:ext cx="2026149" cy="177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+mj-lt"/>
            </a:rPr>
            <a:t>FORMARE UN GRUPPO DI ESPERTI</a:t>
          </a:r>
          <a:endParaRPr lang="en-GB" sz="2600" kern="1200" dirty="0">
            <a:latin typeface="+mj-lt"/>
          </a:endParaRPr>
        </a:p>
      </dsp:txBody>
      <dsp:txXfrm>
        <a:off x="6319" y="1082960"/>
        <a:ext cx="2026149" cy="1774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C038B-48D3-4427-864F-438244ABDF5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B57C3-9E44-4C02-80D6-96051783DB4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B57C3-9E44-4C02-80D6-96051783DB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3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C5D7D-2AD9-204A-81E0-960C829B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4A9E27-9FAE-BA4A-AAAF-7E43A8F74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F847A0-BC66-4549-A584-3CD36930B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4ED53-AD3A-7848-9EBA-7462D332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EBE74E-C29F-EE40-98C5-26361E1B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359679-6775-054C-8B0C-12070C88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F1233-2870-344C-A863-C8185017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2CBE8E-9A7C-ED45-A17C-4E92CFD4C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1ADFA9-98B0-6745-BAB7-45A604E7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F3D67-DD52-074D-B532-24476C6F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495A8-B2DC-4B44-9234-916020F3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77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BDC9C1-72A9-354F-8A2A-38475AFE1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0963A5-146D-AA40-BB67-E3B05C151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FAA9BF-C2DA-A04B-8267-659AF517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CE4BC8-8920-7E48-840E-9581E0BC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0D209-0429-7C45-ABAA-A83F119C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38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12437-72C9-E148-AB7F-A2857740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4341" cy="1325563"/>
          </a:xfrm>
        </p:spPr>
        <p:txBody>
          <a:bodyPr anchor="t"/>
          <a:lstStyle>
            <a:lvl1pPr>
              <a:defRPr b="1" i="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EDA20-615D-2F43-822C-B05032DC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144"/>
          </a:xfrm>
        </p:spPr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858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12437-72C9-E148-AB7F-A2857740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396"/>
            <a:ext cx="9294341" cy="1325563"/>
          </a:xfrm>
        </p:spPr>
        <p:txBody>
          <a:bodyPr anchor="t"/>
          <a:lstStyle>
            <a:lvl1pPr>
              <a:defRPr b="1" i="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EDA20-615D-2F43-822C-B05032DC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896"/>
            <a:ext cx="10515600" cy="4153144"/>
          </a:xfrm>
        </p:spPr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9497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0091E-5E79-4F40-BE83-6AEE103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761999"/>
            <a:ext cx="5754301" cy="4094205"/>
          </a:xfrm>
        </p:spPr>
        <p:txBody>
          <a:bodyPr anchor="t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E440B2-7F74-0346-9C19-2C492AC08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61225"/>
            <a:ext cx="5754300" cy="1112108"/>
          </a:xfrm>
        </p:spPr>
        <p:txBody>
          <a:bodyPr/>
          <a:lstStyle>
            <a:lvl1pPr marL="0" indent="0">
              <a:buNone/>
              <a:defRPr sz="2400">
                <a:solidFill>
                  <a:srgbClr val="DED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0690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945D2-5C7A-2343-8CD2-57825AA8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ED57F-6CFB-934F-A2B7-327771E5D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A73FF5-1BD3-3C48-AE4A-7F85E8CD0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7CD397-1CED-6E44-BE37-E4D58AEC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54966D-240F-0847-B832-DEEE6D24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0D35B-8575-1246-90A0-4467E4D6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11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606E7-86B5-3F46-AEA8-4F6322A4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31F93E-DB8D-8246-AA69-7743DC27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969A40-1B54-E546-9675-155673AAA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A902BA-7058-7741-9F0E-DAB8B458C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72EAA5-9BBC-ED4E-8279-4995194D2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B9B457-6904-A24F-882C-C9C574E8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B624DD1-A489-2F4A-B6C9-57D7FADC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A332D1-A024-BD4A-A88E-53A06C02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1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7CEED-E526-2D47-849C-2609491E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1C3214-26E2-2F42-9E5C-1CB9B53A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F40489-AA6C-FB46-9D8C-5A30B210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AA9052-5DCA-ED48-B736-18BCFCFD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28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3DC139-2208-AB4B-858F-18D49FB4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1DD779-65A9-AB44-846F-B8EB4D92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FAEAB6-35BA-4443-87B2-B87C5E98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6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8CD56-04E9-3848-AAA8-A22760AE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D712D8-0433-6B42-AB62-A7E83561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716E72-9AD5-BA4E-B044-6C0EEB0A7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273496-50DE-6B49-8602-57C52D74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CA018C-BA13-0945-B968-A321B6C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D9FCD5-BF4C-884C-8B28-5FFA693A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6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0B26E0-AC7A-D049-BD1F-F9E02194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94DDA6-649C-B745-82E1-434117C4B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3C04B-8C82-F94A-8625-60DE6B964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42302" y="6356350"/>
            <a:ext cx="2149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F585-642D-284F-B34E-3EAA50DB778A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2AF6CA-33A4-F041-9BA5-43B112FA5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D3350-E8CB-AC4C-B881-7EB3F489A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65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E40377E-535E-D042-84A6-29FEF108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761999"/>
            <a:ext cx="8734182" cy="4094205"/>
          </a:xfrm>
        </p:spPr>
        <p:txBody>
          <a:bodyPr/>
          <a:lstStyle/>
          <a:p>
            <a:r>
              <a:rPr lang="it-IT" dirty="0"/>
              <a:t>Farmacia clinica in...</a:t>
            </a:r>
            <a:br>
              <a:rPr lang="it-IT" dirty="0"/>
            </a:br>
            <a:r>
              <a:rPr lang="it-IT" dirty="0"/>
              <a:t>Oncologia: il counselling e la consulenza del farmacista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A84721B-74DC-1C40-A26F-A3CD23648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Vera Damuzzo</a:t>
            </a:r>
          </a:p>
          <a:p>
            <a:r>
              <a:rPr lang="it-IT" dirty="0"/>
              <a:t>UOC Farmacia – AULSS2 Marca Trevigiana</a:t>
            </a:r>
          </a:p>
          <a:p>
            <a:r>
              <a:rPr lang="it-IT" dirty="0"/>
              <a:t>Comitato Scientifico </a:t>
            </a:r>
            <a:r>
              <a:rPr lang="it-IT" dirty="0" err="1"/>
              <a:t>SIFaCT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061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a 21">
            <a:extLst>
              <a:ext uri="{FF2B5EF4-FFF2-40B4-BE49-F238E27FC236}">
                <a16:creationId xmlns:a16="http://schemas.microsoft.com/office/drawing/2014/main" id="{E20135D5-FDCC-C9A9-6063-0E3006F39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109800"/>
              </p:ext>
            </p:extLst>
          </p:nvPr>
        </p:nvGraphicFramePr>
        <p:xfrm>
          <a:off x="0" y="659884"/>
          <a:ext cx="12191999" cy="616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0AB0A7CC-4D7B-68C6-F2DE-5A14262218C8}"/>
              </a:ext>
            </a:extLst>
          </p:cNvPr>
          <p:cNvSpPr txBox="1">
            <a:spLocks/>
          </p:cNvSpPr>
          <p:nvPr/>
        </p:nvSpPr>
        <p:spPr>
          <a:xfrm>
            <a:off x="-9018" y="104943"/>
            <a:ext cx="10515600" cy="560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Progetto SCENARIO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F8C910-F52B-65F0-DCB9-AF11E37DBFD6}"/>
              </a:ext>
            </a:extLst>
          </p:cNvPr>
          <p:cNvSpPr txBox="1"/>
          <p:nvPr/>
        </p:nvSpPr>
        <p:spPr>
          <a:xfrm>
            <a:off x="4986369" y="104943"/>
            <a:ext cx="771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</a:rPr>
              <a:t>Standard di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ConsulENza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fARmacologica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In Oncologia e Oncoematologia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3AC81E-24B3-4753-5259-E1573F838A0F}"/>
              </a:ext>
            </a:extLst>
          </p:cNvPr>
          <p:cNvSpPr txBox="1"/>
          <p:nvPr/>
        </p:nvSpPr>
        <p:spPr>
          <a:xfrm>
            <a:off x="335160" y="949301"/>
            <a:ext cx="137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1° semestre 2023</a:t>
            </a:r>
            <a:endParaRPr lang="en-GB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7497DC-607F-0835-8187-5C090666EB98}"/>
              </a:ext>
            </a:extLst>
          </p:cNvPr>
          <p:cNvSpPr txBox="1"/>
          <p:nvPr/>
        </p:nvSpPr>
        <p:spPr>
          <a:xfrm>
            <a:off x="2995662" y="1476896"/>
            <a:ext cx="137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1° semestre 2023</a:t>
            </a:r>
            <a:endParaRPr lang="en-GB" dirty="0"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4A8212-DDDD-74FD-0918-A88FE0C63743}"/>
              </a:ext>
            </a:extLst>
          </p:cNvPr>
          <p:cNvSpPr txBox="1"/>
          <p:nvPr/>
        </p:nvSpPr>
        <p:spPr>
          <a:xfrm>
            <a:off x="5408097" y="2036046"/>
            <a:ext cx="137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2° semestre 2023</a:t>
            </a:r>
            <a:endParaRPr lang="en-GB" dirty="0"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F0CCD3-7193-4A82-7811-BC7929276CDC}"/>
              </a:ext>
            </a:extLst>
          </p:cNvPr>
          <p:cNvSpPr txBox="1"/>
          <p:nvPr/>
        </p:nvSpPr>
        <p:spPr>
          <a:xfrm>
            <a:off x="7955162" y="2677071"/>
            <a:ext cx="137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1° semestre 2024</a:t>
            </a:r>
            <a:endParaRPr lang="en-GB" dirty="0"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1321539-C626-E690-2010-A2E905E88DD3}"/>
              </a:ext>
            </a:extLst>
          </p:cNvPr>
          <p:cNvSpPr txBox="1"/>
          <p:nvPr/>
        </p:nvSpPr>
        <p:spPr>
          <a:xfrm>
            <a:off x="10282134" y="3560137"/>
            <a:ext cx="189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1° semestre 2024</a:t>
            </a:r>
            <a:endParaRPr lang="en-GB" dirty="0"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5ABD154-DC32-2147-68D1-9060D9DA52F2}"/>
              </a:ext>
            </a:extLst>
          </p:cNvPr>
          <p:cNvSpPr txBox="1"/>
          <p:nvPr/>
        </p:nvSpPr>
        <p:spPr>
          <a:xfrm>
            <a:off x="123710" y="2959571"/>
            <a:ext cx="2215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Simona Masucci</a:t>
            </a:r>
          </a:p>
          <a:p>
            <a:r>
              <a:rPr lang="it-IT" sz="1600" dirty="0">
                <a:latin typeface="+mj-lt"/>
              </a:rPr>
              <a:t>Paolo Baldo</a:t>
            </a:r>
          </a:p>
          <a:p>
            <a:r>
              <a:rPr lang="it-IT" sz="1600" dirty="0">
                <a:latin typeface="+mj-lt"/>
              </a:rPr>
              <a:t>Luisella </a:t>
            </a:r>
            <a:r>
              <a:rPr lang="it-IT" sz="1600" dirty="0" err="1">
                <a:latin typeface="+mj-lt"/>
              </a:rPr>
              <a:t>Cordiano</a:t>
            </a:r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Massimo Di Maio</a:t>
            </a:r>
          </a:p>
          <a:p>
            <a:r>
              <a:rPr lang="it-IT" sz="1600" dirty="0">
                <a:latin typeface="+mj-lt"/>
              </a:rPr>
              <a:t>Fiorenza Enrico</a:t>
            </a:r>
          </a:p>
          <a:p>
            <a:r>
              <a:rPr lang="it-IT" sz="1600" dirty="0">
                <a:latin typeface="+mj-lt"/>
              </a:rPr>
              <a:t>Carla Masini </a:t>
            </a:r>
          </a:p>
          <a:p>
            <a:r>
              <a:rPr lang="it-IT" sz="1600" dirty="0">
                <a:latin typeface="+mj-lt"/>
              </a:rPr>
              <a:t>Filippo </a:t>
            </a:r>
            <a:r>
              <a:rPr lang="it-IT" sz="1600" dirty="0" err="1">
                <a:latin typeface="+mj-lt"/>
              </a:rPr>
              <a:t>Santoleri</a:t>
            </a:r>
            <a:r>
              <a:rPr lang="it-IT" sz="1600" dirty="0">
                <a:latin typeface="+mj-lt"/>
              </a:rPr>
              <a:t> </a:t>
            </a:r>
          </a:p>
          <a:p>
            <a:r>
              <a:rPr lang="it-IT" sz="1600" dirty="0">
                <a:latin typeface="+mj-lt"/>
              </a:rPr>
              <a:t>Roberta Di Turi </a:t>
            </a:r>
          </a:p>
          <a:p>
            <a:r>
              <a:rPr lang="it-IT" sz="1600" dirty="0">
                <a:latin typeface="+mj-lt"/>
              </a:rPr>
              <a:t>Francesca Venturini</a:t>
            </a:r>
            <a:r>
              <a:rPr lang="en-GB" sz="1600" dirty="0">
                <a:latin typeface="+mj-lt"/>
              </a:rPr>
              <a:t>  Daniele </a:t>
            </a:r>
            <a:r>
              <a:rPr lang="en-GB" sz="1600" dirty="0" err="1">
                <a:latin typeface="+mj-lt"/>
              </a:rPr>
              <a:t>Mengato</a:t>
            </a:r>
            <a:endParaRPr lang="it-IT" sz="1600" dirty="0"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37C2DE9-3A57-1C6D-0575-7563B72C394C}"/>
              </a:ext>
            </a:extLst>
          </p:cNvPr>
          <p:cNvSpPr txBox="1"/>
          <p:nvPr/>
        </p:nvSpPr>
        <p:spPr>
          <a:xfrm>
            <a:off x="2490247" y="4119040"/>
            <a:ext cx="221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Questionario diffuso attraverso la rete </a:t>
            </a:r>
            <a:r>
              <a:rPr lang="it-IT" sz="1600" dirty="0" err="1">
                <a:latin typeface="+mj-lt"/>
              </a:rPr>
              <a:t>Oncofarma</a:t>
            </a:r>
            <a:endParaRPr lang="it-IT" sz="1600" dirty="0"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021F274-995E-E9D8-32B2-DB15AB0F333D}"/>
              </a:ext>
            </a:extLst>
          </p:cNvPr>
          <p:cNvSpPr txBox="1"/>
          <p:nvPr/>
        </p:nvSpPr>
        <p:spPr>
          <a:xfrm>
            <a:off x="4937016" y="4340551"/>
            <a:ext cx="221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Requisiti minimi</a:t>
            </a:r>
          </a:p>
          <a:p>
            <a:r>
              <a:rPr lang="it-IT" sz="1600" dirty="0">
                <a:latin typeface="+mj-lt"/>
              </a:rPr>
              <a:t>Requisiti facoltativi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D77FF04-7C0C-A19D-DAF7-287C063D5ED4}"/>
              </a:ext>
            </a:extLst>
          </p:cNvPr>
          <p:cNvSpPr txBox="1"/>
          <p:nvPr/>
        </p:nvSpPr>
        <p:spPr>
          <a:xfrm>
            <a:off x="7383785" y="4925326"/>
            <a:ext cx="2215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Partnership con AIOM, Società Italiana di Ematologia e Associazioni dei pazienti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CF377FC-7F6E-DF00-57F0-54B982DB4969}"/>
              </a:ext>
            </a:extLst>
          </p:cNvPr>
          <p:cNvSpPr txBox="1"/>
          <p:nvPr/>
        </p:nvSpPr>
        <p:spPr>
          <a:xfrm>
            <a:off x="9904640" y="5888134"/>
            <a:ext cx="22152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Partnership con SINAFO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1C0B6535-1F23-47A0-A97B-2E86B661B26E}"/>
              </a:ext>
            </a:extLst>
          </p:cNvPr>
          <p:cNvSpPr/>
          <p:nvPr/>
        </p:nvSpPr>
        <p:spPr>
          <a:xfrm>
            <a:off x="72061" y="6002544"/>
            <a:ext cx="9760519" cy="750510"/>
          </a:xfrm>
          <a:prstGeom prst="rightArrow">
            <a:avLst/>
          </a:prstGeom>
          <a:solidFill>
            <a:srgbClr val="34B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magine 23" descr="Immagine che contiene simbolo, rosso, logo, Carattere&#10;&#10;Descrizione generata automaticamente">
            <a:extLst>
              <a:ext uri="{FF2B5EF4-FFF2-40B4-BE49-F238E27FC236}">
                <a16:creationId xmlns:a16="http://schemas.microsoft.com/office/drawing/2014/main" id="{847FAE22-B2B2-0D68-48D0-7794B524F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1493" y="5349279"/>
            <a:ext cx="504507" cy="765076"/>
          </a:xfrm>
          <a:prstGeom prst="rect">
            <a:avLst/>
          </a:prstGeom>
        </p:spPr>
      </p:pic>
      <p:pic>
        <p:nvPicPr>
          <p:cNvPr id="27" name="Immagine 26" descr="Immagine che contiene cerchio, Elementi grafici, Policromia, schermata&#10;&#10;Descrizione generata automaticamente">
            <a:extLst>
              <a:ext uri="{FF2B5EF4-FFF2-40B4-BE49-F238E27FC236}">
                <a16:creationId xmlns:a16="http://schemas.microsoft.com/office/drawing/2014/main" id="{281EEA03-9338-8A2A-9C72-576813A45F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445" y="5577232"/>
            <a:ext cx="582905" cy="582905"/>
          </a:xfrm>
          <a:prstGeom prst="rect">
            <a:avLst/>
          </a:prstGeom>
        </p:spPr>
      </p:pic>
      <p:pic>
        <p:nvPicPr>
          <p:cNvPr id="28" name="Immagine 27" descr="Immagine che contiene cerchio, Elementi grafici, Policromia, schermata&#10;&#10;Descrizione generata automaticamente">
            <a:extLst>
              <a:ext uri="{FF2B5EF4-FFF2-40B4-BE49-F238E27FC236}">
                <a16:creationId xmlns:a16="http://schemas.microsoft.com/office/drawing/2014/main" id="{13743D03-3CF5-203C-8C2D-08BF95D360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0560" y="5533442"/>
            <a:ext cx="582905" cy="582905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7E6429D-C4F3-80CA-63E5-3D586A255698}"/>
              </a:ext>
            </a:extLst>
          </p:cNvPr>
          <p:cNvSpPr txBox="1"/>
          <p:nvPr/>
        </p:nvSpPr>
        <p:spPr>
          <a:xfrm>
            <a:off x="6829926" y="699660"/>
            <a:ext cx="5290013" cy="163449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+mj-lt"/>
              </a:rPr>
              <a:t>Obiettivo primario:</a:t>
            </a:r>
            <a:r>
              <a:rPr lang="it-IT" sz="1800" b="1" kern="5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5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raggiungere un consenso nazionale tra farmacisti clinici di area oncologica/</a:t>
            </a:r>
            <a:r>
              <a:rPr lang="it-IT" sz="1800" kern="5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oncoematologica</a:t>
            </a:r>
            <a:r>
              <a:rPr lang="it-IT" sz="1800" kern="5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 adottare un modello standard per le attività di consulenza al medico e counselling per il paziente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28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8417F5-E523-0A0B-0A0C-FC7476BFBF57}"/>
              </a:ext>
            </a:extLst>
          </p:cNvPr>
          <p:cNvSpPr txBox="1"/>
          <p:nvPr/>
        </p:nvSpPr>
        <p:spPr>
          <a:xfrm>
            <a:off x="141356" y="664976"/>
            <a:ext cx="1188388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B2AE"/>
              </a:buClr>
              <a:buFont typeface="Wingdings" panose="05000000000000000000" pitchFamily="2" charset="2"/>
              <a:buChar char="ü"/>
            </a:pPr>
            <a:r>
              <a:rPr lang="it-IT" u="sng" dirty="0">
                <a:uFill>
                  <a:solidFill>
                    <a:srgbClr val="34B2AE"/>
                  </a:solidFill>
                </a:uFill>
              </a:rPr>
              <a:t>99 risposte in tre mesi</a:t>
            </a:r>
            <a:r>
              <a:rPr lang="it-IT" dirty="0"/>
              <a:t> (</a:t>
            </a:r>
            <a:r>
              <a:rPr lang="it-IT" dirty="0" err="1"/>
              <a:t>giu-sett</a:t>
            </a:r>
            <a:r>
              <a:rPr lang="it-IT" dirty="0"/>
              <a:t> 2023)</a:t>
            </a:r>
            <a:r>
              <a:rPr lang="en-GB" dirty="0"/>
              <a:t>. 58%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è </a:t>
            </a:r>
            <a:r>
              <a:rPr lang="en-GB" dirty="0" err="1"/>
              <a:t>dirigente</a:t>
            </a:r>
            <a:r>
              <a:rPr lang="en-GB" dirty="0"/>
              <a:t> SSN e il 90%  </a:t>
            </a:r>
            <a:r>
              <a:rPr lang="en-GB" dirty="0" err="1"/>
              <a:t>lavora</a:t>
            </a:r>
            <a:r>
              <a:rPr lang="en-GB" dirty="0"/>
              <a:t> in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farmacia</a:t>
            </a:r>
            <a:r>
              <a:rPr lang="en-GB" dirty="0"/>
              <a:t> </a:t>
            </a:r>
            <a:r>
              <a:rPr lang="en-GB" dirty="0" err="1"/>
              <a:t>ospedaliera</a:t>
            </a:r>
            <a:endParaRPr lang="en-GB" dirty="0"/>
          </a:p>
          <a:p>
            <a:pPr marL="285750" indent="-285750">
              <a:lnSpc>
                <a:spcPct val="150000"/>
              </a:lnSpc>
              <a:buClr>
                <a:srgbClr val="34B2AE"/>
              </a:buClr>
              <a:buFont typeface="Wingdings" panose="05000000000000000000" pitchFamily="2" charset="2"/>
              <a:buChar char="ü"/>
            </a:pPr>
            <a:r>
              <a:rPr lang="it-IT" dirty="0"/>
              <a:t>Setting: 52% ASL, 19% ospedale universitario, 16% IRCCS</a:t>
            </a:r>
          </a:p>
          <a:p>
            <a:pPr marL="285750" indent="-285750">
              <a:lnSpc>
                <a:spcPct val="150000"/>
              </a:lnSpc>
              <a:buClr>
                <a:srgbClr val="34B2AE"/>
              </a:buClr>
              <a:buFont typeface="Wingdings" panose="05000000000000000000" pitchFamily="2" charset="2"/>
              <a:buChar char="ü"/>
            </a:pPr>
            <a:r>
              <a:rPr lang="it-IT" u="sng" dirty="0">
                <a:uFill>
                  <a:solidFill>
                    <a:srgbClr val="34B2AE"/>
                  </a:solidFill>
                </a:uFill>
              </a:rPr>
              <a:t>Il 36% dei partecipanti offre un counseling al paziente</a:t>
            </a:r>
            <a:r>
              <a:rPr lang="it-IT" dirty="0"/>
              <a:t>, </a:t>
            </a:r>
            <a:r>
              <a:rPr lang="it-IT" u="sng" dirty="0">
                <a:uFill>
                  <a:solidFill>
                    <a:srgbClr val="34B2AE"/>
                  </a:solidFill>
                </a:uFill>
              </a:rPr>
              <a:t>il 51% consulenza al medico</a:t>
            </a:r>
            <a:r>
              <a:rPr lang="it-IT" dirty="0"/>
              <a:t>, la maggior parte sia per pazienti </a:t>
            </a:r>
            <a:r>
              <a:rPr lang="it-IT" dirty="0" err="1"/>
              <a:t>oncoematologici</a:t>
            </a:r>
            <a:r>
              <a:rPr lang="it-IT" dirty="0"/>
              <a:t> che per pazienti oncologici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0AA5AE3-2AB2-06D2-BE8A-AACB2A6F66CF}"/>
              </a:ext>
            </a:extLst>
          </p:cNvPr>
          <p:cNvSpPr txBox="1">
            <a:spLocks/>
          </p:cNvSpPr>
          <p:nvPr/>
        </p:nvSpPr>
        <p:spPr>
          <a:xfrm>
            <a:off x="-9018" y="104943"/>
            <a:ext cx="10515600" cy="560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Progetto SCENARIO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777F10-99A3-E7BD-528B-B79F9EFC17DB}"/>
              </a:ext>
            </a:extLst>
          </p:cNvPr>
          <p:cNvSpPr txBox="1"/>
          <p:nvPr/>
        </p:nvSpPr>
        <p:spPr>
          <a:xfrm>
            <a:off x="4986369" y="104943"/>
            <a:ext cx="771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</a:rPr>
              <a:t>Standard di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ConsulENza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fARmacologica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In Oncologia e Oncoematologia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8567955-C27F-960C-00C4-36FD5651B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98886"/>
              </p:ext>
            </p:extLst>
          </p:nvPr>
        </p:nvGraphicFramePr>
        <p:xfrm>
          <a:off x="8371398" y="3022600"/>
          <a:ext cx="3653845" cy="27746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611121">
                  <a:extLst>
                    <a:ext uri="{9D8B030D-6E8A-4147-A177-3AD203B41FA5}">
                      <a16:colId xmlns:a16="http://schemas.microsoft.com/office/drawing/2014/main" val="3720146071"/>
                    </a:ext>
                  </a:extLst>
                </a:gridCol>
                <a:gridCol w="483924">
                  <a:extLst>
                    <a:ext uri="{9D8B030D-6E8A-4147-A177-3AD203B41FA5}">
                      <a16:colId xmlns:a16="http://schemas.microsoft.com/office/drawing/2014/main" val="211407654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510658305"/>
                    </a:ext>
                  </a:extLst>
                </a:gridCol>
              </a:tblGrid>
              <a:tr h="4011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 Medico come richiede la consulenza del farmacista?</a:t>
                      </a:r>
                      <a:endParaRPr lang="it-IT" sz="14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</a:t>
                      </a:r>
                      <a:endParaRPr lang="en-GB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78111"/>
                  </a:ext>
                </a:extLst>
              </a:tr>
              <a:tr h="40117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Richiesta</a:t>
                      </a:r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400" b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telefonica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40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80%</a:t>
                      </a:r>
                      <a:endParaRPr lang="en-GB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99268"/>
                  </a:ext>
                </a:extLst>
              </a:tr>
              <a:tr h="40117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Richiesta</a:t>
                      </a:r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via email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21</a:t>
                      </a:r>
                      <a:endParaRPr lang="en-GB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42%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09899"/>
                  </a:ext>
                </a:extLst>
              </a:tr>
              <a:tr h="598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Richiesta in cartella clinica dall’applicativo di prescrizione farmacologica</a:t>
                      </a:r>
                      <a:endParaRPr lang="it-IT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6%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85830"/>
                  </a:ext>
                </a:extLst>
              </a:tr>
              <a:tr h="2425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Altro</a:t>
                      </a:r>
                      <a:endParaRPr lang="it-IT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6%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22767"/>
                  </a:ext>
                </a:extLst>
              </a:tr>
              <a:tr h="598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Richiesta prestazione con codice prestazione nel sistema informatico ospedaliero</a:t>
                      </a:r>
                      <a:endParaRPr lang="it-IT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en-GB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2%</a:t>
                      </a:r>
                      <a:endParaRPr lang="en-GB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17113"/>
                  </a:ext>
                </a:extLst>
              </a:tr>
            </a:tbl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BC9469B-D67B-4302-A112-6B8008666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283317"/>
              </p:ext>
            </p:extLst>
          </p:nvPr>
        </p:nvGraphicFramePr>
        <p:xfrm>
          <a:off x="393257" y="2621280"/>
          <a:ext cx="7589520" cy="357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D7E6B2E-4511-8B83-D198-A4026D699282}"/>
              </a:ext>
            </a:extLst>
          </p:cNvPr>
          <p:cNvSpPr/>
          <p:nvPr/>
        </p:nvSpPr>
        <p:spPr>
          <a:xfrm>
            <a:off x="268356" y="2509520"/>
            <a:ext cx="7839323" cy="3891280"/>
          </a:xfrm>
          <a:prstGeom prst="roundRect">
            <a:avLst/>
          </a:prstGeom>
          <a:noFill/>
          <a:ln>
            <a:solidFill>
              <a:srgbClr val="0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2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A9E7C00F-4FD2-B538-3D4D-16A217D0BB6A}"/>
              </a:ext>
            </a:extLst>
          </p:cNvPr>
          <p:cNvSpPr txBox="1">
            <a:spLocks/>
          </p:cNvSpPr>
          <p:nvPr/>
        </p:nvSpPr>
        <p:spPr>
          <a:xfrm>
            <a:off x="-9018" y="104943"/>
            <a:ext cx="10515600" cy="560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Progetto SCENARIO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A4AB5B-7C82-C730-DFCE-96BDB1A6CDE2}"/>
              </a:ext>
            </a:extLst>
          </p:cNvPr>
          <p:cNvSpPr txBox="1"/>
          <p:nvPr/>
        </p:nvSpPr>
        <p:spPr>
          <a:xfrm>
            <a:off x="4986369" y="104943"/>
            <a:ext cx="771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</a:rPr>
              <a:t>Standard di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ConsulENza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fARmacologica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In Oncologia e Oncoematologia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FE5D3C05-4056-771C-7355-C60E28EAC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033725"/>
              </p:ext>
            </p:extLst>
          </p:nvPr>
        </p:nvGraphicFramePr>
        <p:xfrm>
          <a:off x="-47322" y="619256"/>
          <a:ext cx="6695440" cy="327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2174E450-C189-46C3-B13C-3B5B8C8C7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11316"/>
              </p:ext>
            </p:extLst>
          </p:nvPr>
        </p:nvGraphicFramePr>
        <p:xfrm>
          <a:off x="1798320" y="3888687"/>
          <a:ext cx="8632522" cy="294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B308CB2-9033-401B-A418-E7B8F5C0F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718640"/>
              </p:ext>
            </p:extLst>
          </p:nvPr>
        </p:nvGraphicFramePr>
        <p:xfrm>
          <a:off x="6695440" y="604016"/>
          <a:ext cx="5476240" cy="311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9D654A7-6222-2345-107C-B39CA917FEB1}"/>
              </a:ext>
            </a:extLst>
          </p:cNvPr>
          <p:cNvSpPr/>
          <p:nvPr/>
        </p:nvSpPr>
        <p:spPr>
          <a:xfrm>
            <a:off x="0" y="664976"/>
            <a:ext cx="6695440" cy="3279569"/>
          </a:xfrm>
          <a:prstGeom prst="roundRect">
            <a:avLst/>
          </a:prstGeom>
          <a:noFill/>
          <a:ln>
            <a:solidFill>
              <a:srgbClr val="0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D70D6A6-5682-1AC7-B393-EE2F36A88E16}"/>
              </a:ext>
            </a:extLst>
          </p:cNvPr>
          <p:cNvSpPr/>
          <p:nvPr/>
        </p:nvSpPr>
        <p:spPr>
          <a:xfrm>
            <a:off x="6695440" y="664976"/>
            <a:ext cx="5384800" cy="3223711"/>
          </a:xfrm>
          <a:prstGeom prst="roundRect">
            <a:avLst/>
          </a:prstGeom>
          <a:noFill/>
          <a:ln>
            <a:solidFill>
              <a:srgbClr val="0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D17897C-6E0C-C54E-4F13-FAC178C17FF2}"/>
              </a:ext>
            </a:extLst>
          </p:cNvPr>
          <p:cNvSpPr/>
          <p:nvPr/>
        </p:nvSpPr>
        <p:spPr>
          <a:xfrm>
            <a:off x="1869440" y="3990265"/>
            <a:ext cx="8453120" cy="2762792"/>
          </a:xfrm>
          <a:prstGeom prst="roundRect">
            <a:avLst/>
          </a:prstGeom>
          <a:noFill/>
          <a:ln>
            <a:solidFill>
              <a:srgbClr val="0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A9E7C00F-4FD2-B538-3D4D-16A217D0BB6A}"/>
              </a:ext>
            </a:extLst>
          </p:cNvPr>
          <p:cNvSpPr txBox="1">
            <a:spLocks/>
          </p:cNvSpPr>
          <p:nvPr/>
        </p:nvSpPr>
        <p:spPr>
          <a:xfrm>
            <a:off x="-9018" y="104943"/>
            <a:ext cx="10515600" cy="560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Progetto SCENARIO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A4AB5B-7C82-C730-DFCE-96BDB1A6CDE2}"/>
              </a:ext>
            </a:extLst>
          </p:cNvPr>
          <p:cNvSpPr txBox="1"/>
          <p:nvPr/>
        </p:nvSpPr>
        <p:spPr>
          <a:xfrm>
            <a:off x="4986369" y="104943"/>
            <a:ext cx="771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</a:rPr>
              <a:t>Standard di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ConsulENza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fARmacologica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In Oncologia e Oncoematologia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2" name="Connettore pagina esterna 301">
            <a:extLst>
              <a:ext uri="{FF2B5EF4-FFF2-40B4-BE49-F238E27FC236}">
                <a16:creationId xmlns:a16="http://schemas.microsoft.com/office/drawing/2014/main" id="{835333D3-A9C5-5033-B159-E6CC4F2B3838}"/>
              </a:ext>
            </a:extLst>
          </p:cNvPr>
          <p:cNvSpPr/>
          <p:nvPr/>
        </p:nvSpPr>
        <p:spPr>
          <a:xfrm>
            <a:off x="414553" y="1409699"/>
            <a:ext cx="2082800" cy="2933285"/>
          </a:xfrm>
          <a:prstGeom prst="flowChartOffpageConnector">
            <a:avLst/>
          </a:prstGeom>
          <a:solidFill>
            <a:srgbClr val="9DDB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Connettore pagina esterna 302">
            <a:extLst>
              <a:ext uri="{FF2B5EF4-FFF2-40B4-BE49-F238E27FC236}">
                <a16:creationId xmlns:a16="http://schemas.microsoft.com/office/drawing/2014/main" id="{936F1932-EB1D-B1E8-AC78-503428688917}"/>
              </a:ext>
            </a:extLst>
          </p:cNvPr>
          <p:cNvSpPr/>
          <p:nvPr/>
        </p:nvSpPr>
        <p:spPr>
          <a:xfrm>
            <a:off x="2759322" y="1409699"/>
            <a:ext cx="2082800" cy="2933285"/>
          </a:xfrm>
          <a:prstGeom prst="flowChartOffpageConnector">
            <a:avLst/>
          </a:prstGeom>
          <a:solidFill>
            <a:srgbClr val="34B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Connettore pagina esterna 303">
            <a:extLst>
              <a:ext uri="{FF2B5EF4-FFF2-40B4-BE49-F238E27FC236}">
                <a16:creationId xmlns:a16="http://schemas.microsoft.com/office/drawing/2014/main" id="{68D24172-96B7-9EFB-E1B9-E9936B92875C}"/>
              </a:ext>
            </a:extLst>
          </p:cNvPr>
          <p:cNvSpPr/>
          <p:nvPr/>
        </p:nvSpPr>
        <p:spPr>
          <a:xfrm>
            <a:off x="5077945" y="1409699"/>
            <a:ext cx="2082800" cy="2933285"/>
          </a:xfrm>
          <a:prstGeom prst="flowChartOffpageConnector">
            <a:avLst/>
          </a:prstGeom>
          <a:solidFill>
            <a:srgbClr val="32AA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Connettore pagina esterna 304">
            <a:extLst>
              <a:ext uri="{FF2B5EF4-FFF2-40B4-BE49-F238E27FC236}">
                <a16:creationId xmlns:a16="http://schemas.microsoft.com/office/drawing/2014/main" id="{4566543B-01F6-764B-660F-36170B9FE2AF}"/>
              </a:ext>
            </a:extLst>
          </p:cNvPr>
          <p:cNvSpPr/>
          <p:nvPr/>
        </p:nvSpPr>
        <p:spPr>
          <a:xfrm>
            <a:off x="7448860" y="1409699"/>
            <a:ext cx="2082800" cy="2933285"/>
          </a:xfrm>
          <a:prstGeom prst="flowChartOffpageConnector">
            <a:avLst/>
          </a:prstGeom>
          <a:solidFill>
            <a:srgbClr val="027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Connettore pagina esterna 305">
            <a:extLst>
              <a:ext uri="{FF2B5EF4-FFF2-40B4-BE49-F238E27FC236}">
                <a16:creationId xmlns:a16="http://schemas.microsoft.com/office/drawing/2014/main" id="{71736D4E-DBF8-F0D7-BB4B-A20AA5CCA084}"/>
              </a:ext>
            </a:extLst>
          </p:cNvPr>
          <p:cNvSpPr/>
          <p:nvPr/>
        </p:nvSpPr>
        <p:spPr>
          <a:xfrm>
            <a:off x="9793629" y="1409699"/>
            <a:ext cx="2082800" cy="2933285"/>
          </a:xfrm>
          <a:prstGeom prst="flowChartOffpageConnector">
            <a:avLst/>
          </a:prstGeom>
          <a:solidFill>
            <a:srgbClr val="0C4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CasellaDiTesto 306">
            <a:extLst>
              <a:ext uri="{FF2B5EF4-FFF2-40B4-BE49-F238E27FC236}">
                <a16:creationId xmlns:a16="http://schemas.microsoft.com/office/drawing/2014/main" id="{83ECD93C-D6F8-CD33-124F-2684C93768E1}"/>
              </a:ext>
            </a:extLst>
          </p:cNvPr>
          <p:cNvSpPr txBox="1"/>
          <p:nvPr/>
        </p:nvSpPr>
        <p:spPr>
          <a:xfrm>
            <a:off x="414553" y="1939630"/>
            <a:ext cx="2056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CONSULENZA AL MEDICO Più DIFFUSA DEL COUNSELING AL PAZIENTE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8" name="CasellaDiTesto 307">
            <a:extLst>
              <a:ext uri="{FF2B5EF4-FFF2-40B4-BE49-F238E27FC236}">
                <a16:creationId xmlns:a16="http://schemas.microsoft.com/office/drawing/2014/main" id="{FCA7B27D-051E-80FF-57B6-9CB2CE172D2D}"/>
              </a:ext>
            </a:extLst>
          </p:cNvPr>
          <p:cNvSpPr txBox="1"/>
          <p:nvPr/>
        </p:nvSpPr>
        <p:spPr>
          <a:xfrm>
            <a:off x="2772395" y="2078129"/>
            <a:ext cx="205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LE CONSULENZE AVVENGONO PER PAZIENTI SELEZIONATI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0" name="CasellaDiTesto 309">
            <a:extLst>
              <a:ext uri="{FF2B5EF4-FFF2-40B4-BE49-F238E27FC236}">
                <a16:creationId xmlns:a16="http://schemas.microsoft.com/office/drawing/2014/main" id="{F418CEAF-C878-0825-9442-F4BD710CA14A}"/>
              </a:ext>
            </a:extLst>
          </p:cNvPr>
          <p:cNvSpPr txBox="1"/>
          <p:nvPr/>
        </p:nvSpPr>
        <p:spPr>
          <a:xfrm>
            <a:off x="5104091" y="2078129"/>
            <a:ext cx="205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ESTENSIVO UTILIZZO DELLA COMUNICAZIONE ORALE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1" name="CasellaDiTesto 310">
            <a:extLst>
              <a:ext uri="{FF2B5EF4-FFF2-40B4-BE49-F238E27FC236}">
                <a16:creationId xmlns:a16="http://schemas.microsoft.com/office/drawing/2014/main" id="{51759664-3DFB-F9D2-3BC9-C31261E9DA86}"/>
              </a:ext>
            </a:extLst>
          </p:cNvPr>
          <p:cNvSpPr txBox="1"/>
          <p:nvPr/>
        </p:nvSpPr>
        <p:spPr>
          <a:xfrm>
            <a:off x="7475006" y="2086158"/>
            <a:ext cx="205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ETEROGENEITà</a:t>
            </a:r>
            <a:r>
              <a:rPr lang="it-IT" dirty="0">
                <a:solidFill>
                  <a:schemeClr val="bg1"/>
                </a:solidFill>
              </a:rPr>
              <a:t> DI INFORMAZIONI PRESENTE NELLA CONSULENZA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2" name="CasellaDiTesto 311">
            <a:extLst>
              <a:ext uri="{FF2B5EF4-FFF2-40B4-BE49-F238E27FC236}">
                <a16:creationId xmlns:a16="http://schemas.microsoft.com/office/drawing/2014/main" id="{7EDF3E04-4B3C-DAEA-8B5A-B9C2D2FDC4C5}"/>
              </a:ext>
            </a:extLst>
          </p:cNvPr>
          <p:cNvSpPr txBox="1"/>
          <p:nvPr/>
        </p:nvSpPr>
        <p:spPr>
          <a:xfrm>
            <a:off x="9793629" y="2102216"/>
            <a:ext cx="2056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MANCANZA DI SPAZI DEDICATI AL COUNSELING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3" name="CasellaDiTesto 312">
            <a:extLst>
              <a:ext uri="{FF2B5EF4-FFF2-40B4-BE49-F238E27FC236}">
                <a16:creationId xmlns:a16="http://schemas.microsoft.com/office/drawing/2014/main" id="{6E67FF5C-C19F-3D82-146A-8215E646F634}"/>
              </a:ext>
            </a:extLst>
          </p:cNvPr>
          <p:cNvSpPr txBox="1"/>
          <p:nvPr/>
        </p:nvSpPr>
        <p:spPr>
          <a:xfrm>
            <a:off x="414553" y="4678608"/>
            <a:ext cx="2082800" cy="1200329"/>
          </a:xfrm>
          <a:prstGeom prst="rect">
            <a:avLst/>
          </a:prstGeom>
          <a:noFill/>
          <a:ln w="19050">
            <a:solidFill>
              <a:srgbClr val="9DDBD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CONDIVISIONE DI STRUMENTI PER COUNSELING AL PAZIENTE</a:t>
            </a:r>
          </a:p>
        </p:txBody>
      </p:sp>
      <p:sp>
        <p:nvSpPr>
          <p:cNvPr id="314" name="CasellaDiTesto 313">
            <a:extLst>
              <a:ext uri="{FF2B5EF4-FFF2-40B4-BE49-F238E27FC236}">
                <a16:creationId xmlns:a16="http://schemas.microsoft.com/office/drawing/2014/main" id="{5F5BC46C-A6C5-A50E-8E94-91885C1B8BE2}"/>
              </a:ext>
            </a:extLst>
          </p:cNvPr>
          <p:cNvSpPr txBox="1"/>
          <p:nvPr/>
        </p:nvSpPr>
        <p:spPr>
          <a:xfrm>
            <a:off x="2772395" y="4678607"/>
            <a:ext cx="2213974" cy="1200329"/>
          </a:xfrm>
          <a:prstGeom prst="rect">
            <a:avLst/>
          </a:prstGeom>
          <a:noFill/>
          <a:ln w="19050">
            <a:solidFill>
              <a:srgbClr val="34B2A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r>
              <a:rPr lang="it-IT" dirty="0"/>
              <a:t>COME SELEZIONARE I PAZIENTI?</a:t>
            </a:r>
          </a:p>
          <a:p>
            <a:pPr algn="ctr"/>
            <a:r>
              <a:rPr lang="it-IT" dirty="0"/>
              <a:t> </a:t>
            </a:r>
          </a:p>
        </p:txBody>
      </p:sp>
      <p:sp>
        <p:nvSpPr>
          <p:cNvPr id="315" name="CasellaDiTesto 314">
            <a:extLst>
              <a:ext uri="{FF2B5EF4-FFF2-40B4-BE49-F238E27FC236}">
                <a16:creationId xmlns:a16="http://schemas.microsoft.com/office/drawing/2014/main" id="{931010B3-8616-4FEC-B82F-001DF5D8B280}"/>
              </a:ext>
            </a:extLst>
          </p:cNvPr>
          <p:cNvSpPr txBox="1"/>
          <p:nvPr/>
        </p:nvSpPr>
        <p:spPr>
          <a:xfrm>
            <a:off x="5130237" y="4678606"/>
            <a:ext cx="2082800" cy="1200329"/>
          </a:xfrm>
          <a:prstGeom prst="rect">
            <a:avLst/>
          </a:prstGeom>
          <a:noFill/>
          <a:ln w="19050">
            <a:solidFill>
              <a:srgbClr val="32AA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SCHEDA DI CONSULENZA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REFERTAZIONE</a:t>
            </a:r>
          </a:p>
        </p:txBody>
      </p:sp>
      <p:sp>
        <p:nvSpPr>
          <p:cNvPr id="316" name="CasellaDiTesto 315">
            <a:extLst>
              <a:ext uri="{FF2B5EF4-FFF2-40B4-BE49-F238E27FC236}">
                <a16:creationId xmlns:a16="http://schemas.microsoft.com/office/drawing/2014/main" id="{920C78E7-8C5A-FF9A-6262-19F2FBC182F9}"/>
              </a:ext>
            </a:extLst>
          </p:cNvPr>
          <p:cNvSpPr txBox="1"/>
          <p:nvPr/>
        </p:nvSpPr>
        <p:spPr>
          <a:xfrm>
            <a:off x="7448860" y="4678605"/>
            <a:ext cx="2082800" cy="1200329"/>
          </a:xfrm>
          <a:prstGeom prst="rect">
            <a:avLst/>
          </a:prstGeom>
          <a:noFill/>
          <a:ln w="19050">
            <a:solidFill>
              <a:srgbClr val="0270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ARMONIZZAZIONE DEI CONTENUTI DI COUNSELING E CONSULENZA</a:t>
            </a:r>
          </a:p>
        </p:txBody>
      </p:sp>
      <p:sp>
        <p:nvSpPr>
          <p:cNvPr id="317" name="CasellaDiTesto 316">
            <a:extLst>
              <a:ext uri="{FF2B5EF4-FFF2-40B4-BE49-F238E27FC236}">
                <a16:creationId xmlns:a16="http://schemas.microsoft.com/office/drawing/2014/main" id="{939C47F3-17ED-A4B7-E480-DE2EAEFBE69B}"/>
              </a:ext>
            </a:extLst>
          </p:cNvPr>
          <p:cNvSpPr txBox="1"/>
          <p:nvPr/>
        </p:nvSpPr>
        <p:spPr>
          <a:xfrm>
            <a:off x="9764434" y="4670910"/>
            <a:ext cx="2082800" cy="1200329"/>
          </a:xfrm>
          <a:prstGeom prst="rect">
            <a:avLst/>
          </a:prstGeom>
          <a:noFill/>
          <a:ln w="19050">
            <a:solidFill>
              <a:srgbClr val="0C42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DEFINIZIONE DEI REQUISITI MINIMI DEL COUNSELING</a:t>
            </a:r>
          </a:p>
          <a:p>
            <a:pPr algn="ctr"/>
            <a:endParaRPr lang="it-IT" dirty="0"/>
          </a:p>
        </p:txBody>
      </p:sp>
      <p:sp>
        <p:nvSpPr>
          <p:cNvPr id="318" name="CasellaDiTesto 317">
            <a:extLst>
              <a:ext uri="{FF2B5EF4-FFF2-40B4-BE49-F238E27FC236}">
                <a16:creationId xmlns:a16="http://schemas.microsoft.com/office/drawing/2014/main" id="{8373A5A0-1015-F1D2-DCD9-7F68E42159A0}"/>
              </a:ext>
            </a:extLst>
          </p:cNvPr>
          <p:cNvSpPr txBox="1"/>
          <p:nvPr/>
        </p:nvSpPr>
        <p:spPr>
          <a:xfrm>
            <a:off x="414553" y="768720"/>
            <a:ext cx="1030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Dai risultati alla programmazione degli obiettivi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1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A9E7C00F-4FD2-B538-3D4D-16A217D0BB6A}"/>
              </a:ext>
            </a:extLst>
          </p:cNvPr>
          <p:cNvSpPr txBox="1">
            <a:spLocks/>
          </p:cNvSpPr>
          <p:nvPr/>
        </p:nvSpPr>
        <p:spPr>
          <a:xfrm>
            <a:off x="-9018" y="104943"/>
            <a:ext cx="10515600" cy="560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Progetto SCENARIO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A4AB5B-7C82-C730-DFCE-96BDB1A6CDE2}"/>
              </a:ext>
            </a:extLst>
          </p:cNvPr>
          <p:cNvSpPr txBox="1"/>
          <p:nvPr/>
        </p:nvSpPr>
        <p:spPr>
          <a:xfrm>
            <a:off x="4986369" y="104943"/>
            <a:ext cx="771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</a:rPr>
              <a:t>Standard di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ConsulENza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fARmacologica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In Oncologia e Oncoematologia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961F4C-BC13-FE12-144E-CEAE2D21FE31}"/>
              </a:ext>
            </a:extLst>
          </p:cNvPr>
          <p:cNvSpPr txBox="1"/>
          <p:nvPr/>
        </p:nvSpPr>
        <p:spPr>
          <a:xfrm>
            <a:off x="7974777" y="4280736"/>
            <a:ext cx="3835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27043"/>
                </a:solidFill>
              </a:rPr>
              <a:t>TEAM SVILUPPATORI</a:t>
            </a:r>
          </a:p>
          <a:p>
            <a:endParaRPr lang="it-IT" sz="500" dirty="0"/>
          </a:p>
          <a:p>
            <a:pPr marL="285750" indent="-285750">
              <a:buFontTx/>
              <a:buChar char="-"/>
            </a:pPr>
            <a:r>
              <a:rPr lang="it-IT" dirty="0"/>
              <a:t>STRUMENTI PER COUNSELING AL PAZIENTE (diario terapia, schede informative)</a:t>
            </a:r>
          </a:p>
          <a:p>
            <a:pPr marL="285750" indent="-285750">
              <a:buFontTx/>
              <a:buChar char="-"/>
            </a:pPr>
            <a:r>
              <a:rPr lang="it-IT" dirty="0"/>
              <a:t>SCHEDE DI CONSULENZA</a:t>
            </a:r>
          </a:p>
          <a:p>
            <a:pPr marL="285750" indent="-285750">
              <a:buFontTx/>
              <a:buChar char="-"/>
            </a:pPr>
            <a:r>
              <a:rPr lang="it-IT" dirty="0"/>
              <a:t>MATERIALE DIDATTICO/INFORMATIVO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3FF7DA-3839-8C70-A1A5-BC01887D3671}"/>
              </a:ext>
            </a:extLst>
          </p:cNvPr>
          <p:cNvSpPr txBox="1"/>
          <p:nvPr/>
        </p:nvSpPr>
        <p:spPr>
          <a:xfrm>
            <a:off x="306575" y="1767453"/>
            <a:ext cx="38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DEFINIZIONE</a:t>
            </a:r>
          </a:p>
          <a:p>
            <a:pPr marL="285750" indent="-285750" algn="r">
              <a:buFont typeface="Calibri" panose="020F0502020204030204" pitchFamily="34" charset="0"/>
              <a:buChar char="⁻"/>
            </a:pPr>
            <a:r>
              <a:rPr lang="it-IT" dirty="0"/>
              <a:t>CRITERI DI SELEZIONE DEI PAZIENTI</a:t>
            </a:r>
          </a:p>
          <a:p>
            <a:pPr marL="285750" indent="-285750" algn="r">
              <a:buFont typeface="Calibri" panose="020F0502020204030204" pitchFamily="34" charset="0"/>
              <a:buChar char="⁻"/>
            </a:pPr>
            <a:r>
              <a:rPr lang="it-IT" dirty="0"/>
              <a:t>CONTENUTI </a:t>
            </a:r>
          </a:p>
          <a:p>
            <a:pPr marL="285750" indent="-285750" algn="r">
              <a:buFont typeface="Calibri" panose="020F0502020204030204" pitchFamily="34" charset="0"/>
              <a:buChar char="⁻"/>
            </a:pPr>
            <a:r>
              <a:rPr lang="it-IT" dirty="0"/>
              <a:t>STRUMENTI </a:t>
            </a:r>
          </a:p>
          <a:p>
            <a:pPr algn="r"/>
            <a:r>
              <a:rPr lang="it-IT" dirty="0"/>
              <a:t>VALIDAZIONE DELLE FONTI DI INFORMAZIONE</a:t>
            </a:r>
          </a:p>
          <a:p>
            <a:pPr algn="r"/>
            <a:endParaRPr lang="it-IT" dirty="0"/>
          </a:p>
          <a:p>
            <a:pPr algn="r"/>
            <a:r>
              <a:rPr lang="it-IT" dirty="0"/>
              <a:t>RELAZIONE CON ALTRE </a:t>
            </a:r>
            <a:r>
              <a:rPr lang="it-IT" dirty="0" err="1"/>
              <a:t>SOCIETà</a:t>
            </a:r>
            <a:r>
              <a:rPr lang="it-IT" dirty="0"/>
              <a:t> SCIENTIFICHE, ASSOCIAZIONI DI PAZIENTI, SINDACATO</a:t>
            </a:r>
            <a:endParaRPr lang="en-GB" dirty="0"/>
          </a:p>
        </p:txBody>
      </p:sp>
      <p:pic>
        <p:nvPicPr>
          <p:cNvPr id="16" name="Immagine 15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83A27D30-7429-AC35-A367-1AB47FA56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299" y="3248603"/>
            <a:ext cx="1329126" cy="1329126"/>
          </a:xfrm>
          <a:prstGeom prst="ellipse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D573318-7192-7066-03E4-9A680D6157B6}"/>
              </a:ext>
            </a:extLst>
          </p:cNvPr>
          <p:cNvSpPr txBox="1"/>
          <p:nvPr/>
        </p:nvSpPr>
        <p:spPr>
          <a:xfrm>
            <a:off x="3056184" y="4912328"/>
            <a:ext cx="252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27043"/>
                </a:solidFill>
              </a:rPr>
              <a:t>COORDINATORI DEL PROGETTO</a:t>
            </a:r>
            <a:endParaRPr lang="en-GB" sz="2400" dirty="0">
              <a:solidFill>
                <a:srgbClr val="027043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F2188FF-5C93-DFDC-432A-5259B528A77B}"/>
              </a:ext>
            </a:extLst>
          </p:cNvPr>
          <p:cNvSpPr txBox="1"/>
          <p:nvPr/>
        </p:nvSpPr>
        <p:spPr>
          <a:xfrm>
            <a:off x="8050025" y="866112"/>
            <a:ext cx="3221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27043"/>
                </a:solidFill>
              </a:rPr>
              <a:t>TEAM DI REVISORI MULTIDISCIPLINARE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E1E5BBC-378C-29B5-73BE-C290FDB929F2}"/>
              </a:ext>
            </a:extLst>
          </p:cNvPr>
          <p:cNvSpPr txBox="1"/>
          <p:nvPr/>
        </p:nvSpPr>
        <p:spPr>
          <a:xfrm>
            <a:off x="1254411" y="1305788"/>
            <a:ext cx="315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27043"/>
                </a:solidFill>
              </a:rPr>
              <a:t>GRUPPO DI ESPERTI</a:t>
            </a:r>
            <a:endParaRPr lang="en-GB" sz="2400" dirty="0">
              <a:solidFill>
                <a:srgbClr val="027043"/>
              </a:solidFill>
            </a:endParaRPr>
          </a:p>
        </p:txBody>
      </p:sp>
      <p:pic>
        <p:nvPicPr>
          <p:cNvPr id="2052" name="Picture 4" descr="Puzzle hand teamwork support design Royalty Free Vector">
            <a:extLst>
              <a:ext uri="{FF2B5EF4-FFF2-40B4-BE49-F238E27FC236}">
                <a16:creationId xmlns:a16="http://schemas.microsoft.com/office/drawing/2014/main" id="{0210B8E2-3B80-EBFE-7A6B-9530D43BB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4258089" y="974320"/>
            <a:ext cx="3675822" cy="35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0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azie vettore calligrafia scritta a mano sopra priorità bassa verde del  cerchio dell'acquerello. | Vettore Premium">
            <a:extLst>
              <a:ext uri="{FF2B5EF4-FFF2-40B4-BE49-F238E27FC236}">
                <a16:creationId xmlns:a16="http://schemas.microsoft.com/office/drawing/2014/main" id="{F11E6878-2B27-FF5E-C4AB-72E96C20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12" y="638224"/>
            <a:ext cx="4925569" cy="49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9E7C00F-4FD2-B538-3D4D-16A217D0BB6A}"/>
              </a:ext>
            </a:extLst>
          </p:cNvPr>
          <p:cNvSpPr txBox="1">
            <a:spLocks/>
          </p:cNvSpPr>
          <p:nvPr/>
        </p:nvSpPr>
        <p:spPr>
          <a:xfrm>
            <a:off x="-9018" y="-796757"/>
            <a:ext cx="10515600" cy="560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Progetto SCENARIO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A4AB5B-7C82-C730-DFCE-96BDB1A6CDE2}"/>
              </a:ext>
            </a:extLst>
          </p:cNvPr>
          <p:cNvSpPr txBox="1"/>
          <p:nvPr/>
        </p:nvSpPr>
        <p:spPr>
          <a:xfrm>
            <a:off x="4986369" y="104943"/>
            <a:ext cx="771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j-lt"/>
              </a:rPr>
              <a:t>Standard di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ConsulENza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j-lt"/>
              </a:rPr>
              <a:t>fARmacologica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 In Oncologia e Oncoematologia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6CEE1CE-D23B-248F-E29A-626768B5FAD7}"/>
              </a:ext>
            </a:extLst>
          </p:cNvPr>
          <p:cNvGrpSpPr/>
          <p:nvPr/>
        </p:nvGrpSpPr>
        <p:grpSpPr>
          <a:xfrm>
            <a:off x="3883834" y="5057829"/>
            <a:ext cx="4424332" cy="1645532"/>
            <a:chOff x="97973" y="5057829"/>
            <a:chExt cx="4424332" cy="1645532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A1D2A617-FB0B-9248-AD7E-C927135AD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306" b="15166"/>
            <a:stretch/>
          </p:blipFill>
          <p:spPr>
            <a:xfrm>
              <a:off x="97973" y="5057829"/>
              <a:ext cx="4424332" cy="1645532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020CF4C-A112-EF41-9AA0-CA24A453BB86}"/>
                </a:ext>
              </a:extLst>
            </p:cNvPr>
            <p:cNvSpPr txBox="1"/>
            <p:nvPr/>
          </p:nvSpPr>
          <p:spPr>
            <a:xfrm>
              <a:off x="1218737" y="5734878"/>
              <a:ext cx="228646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kern="5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progetto.scenario2023@gmail.com</a:t>
              </a:r>
              <a:endParaRPr lang="en-GB" b="1" dirty="0">
                <a:latin typeface="+mj-lt"/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8124A8-F4CB-5427-C987-DAA25EAAE89E}"/>
              </a:ext>
            </a:extLst>
          </p:cNvPr>
          <p:cNvSpPr txBox="1"/>
          <p:nvPr/>
        </p:nvSpPr>
        <p:spPr>
          <a:xfrm>
            <a:off x="168965" y="846720"/>
            <a:ext cx="5837582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27043"/>
                </a:solidFill>
              </a:rPr>
              <a:t>Il Gruppo di Lavoro e i partecipanti al Progetto</a:t>
            </a:r>
          </a:p>
          <a:p>
            <a:endParaRPr lang="it-IT" sz="1600" dirty="0"/>
          </a:p>
          <a:p>
            <a:pPr>
              <a:lnSpc>
                <a:spcPct val="115000"/>
              </a:lnSpc>
            </a:pP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Simona Masucci 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Azienda Ospedaliera Ordine Mauriziano, Torino</a:t>
            </a:r>
          </a:p>
          <a:p>
            <a:pPr>
              <a:lnSpc>
                <a:spcPct val="115000"/>
              </a:lnSpc>
            </a:pP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Carla Masini 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Istituto Romagnolo per lo Studio dei Tumori "Dino Amadori" - IRST IRCCS, Meldola (FC)</a:t>
            </a:r>
            <a:endParaRPr lang="en-GB" sz="16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Paolo Baldo 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Centro di Riferimento Oncologico IRCCS, Aviano (PN)</a:t>
            </a:r>
            <a:endParaRPr lang="en-GB" sz="16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Daniele </a:t>
            </a:r>
            <a:r>
              <a:rPr lang="it-IT" sz="16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Mengato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Francesca Venturini, Luisella </a:t>
            </a:r>
            <a:r>
              <a:rPr lang="it-IT" sz="16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Cordiano</a:t>
            </a:r>
            <a:r>
              <a:rPr lang="it-IT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Azienda Ospedale Università di Padova, </a:t>
            </a:r>
          </a:p>
          <a:p>
            <a:pPr>
              <a:lnSpc>
                <a:spcPct val="115000"/>
              </a:lnSpc>
            </a:pPr>
            <a:r>
              <a:rPr lang="it-IT" sz="1600" kern="100" dirty="0">
                <a:ea typeface="Times New Roman" panose="02020603050405020304" pitchFamily="18" charset="0"/>
                <a:cs typeface="Mangal" panose="02040503050203030202" pitchFamily="18" charset="0"/>
              </a:rPr>
              <a:t>Fiorenza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Enrico 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Fondazione del Piemonte per l'Oncologia IRCCS, Candiolo (TO)</a:t>
            </a:r>
            <a:endParaRPr lang="en-GB" sz="16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Daniela Maccari 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AULSS2 Marca Trevigiana </a:t>
            </a:r>
          </a:p>
          <a:p>
            <a:pPr>
              <a:lnSpc>
                <a:spcPct val="115000"/>
              </a:lnSpc>
            </a:pP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Fiorenzo </a:t>
            </a:r>
            <a:r>
              <a:rPr lang="it-IT" sz="16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Santoleri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Ospedale Spirito Santo, Pescara</a:t>
            </a:r>
          </a:p>
          <a:p>
            <a:pPr>
              <a:lnSpc>
                <a:spcPct val="115000"/>
              </a:lnSpc>
            </a:pPr>
            <a:r>
              <a:rPr lang="it-IT" sz="1600" kern="100" dirty="0">
                <a:ea typeface="Times New Roman" panose="02020603050405020304" pitchFamily="18" charset="0"/>
                <a:cs typeface="Mangal" panose="02040503050203030202" pitchFamily="18" charset="0"/>
              </a:rPr>
              <a:t>Roberta Di Turi 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Segreteria Nazionale SINAFO</a:t>
            </a:r>
          </a:p>
          <a:p>
            <a:pPr>
              <a:lnSpc>
                <a:spcPct val="115000"/>
              </a:lnSpc>
            </a:pP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Massimo Di Maio</a:t>
            </a:r>
            <a:r>
              <a:rPr lang="it-IT" sz="1600" kern="100" dirty="0">
                <a:ea typeface="Times New Roman" panose="02020603050405020304" pitchFamily="18" charset="0"/>
                <a:cs typeface="Mangal" panose="02040503050203030202" pitchFamily="18" charset="0"/>
              </a:rPr>
              <a:t> -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Azienda Ospedaliera Ordine Mauriziano</a:t>
            </a:r>
            <a:r>
              <a:rPr lang="it-IT" sz="1600" kern="10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, Torino; Associazione </a:t>
            </a:r>
            <a:r>
              <a:rPr lang="it-IT" sz="1600" kern="1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Italiana di Oncologia Medica</a:t>
            </a:r>
            <a:endParaRPr lang="en-GB" sz="1600" kern="100" dirty="0">
              <a:effectLst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16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600" kern="100" dirty="0">
              <a:effectLst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24589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590</Words>
  <Application>Microsoft Office PowerPoint</Application>
  <PresentationFormat>Widescreen</PresentationFormat>
  <Paragraphs>110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NSimSun</vt:lpstr>
      <vt:lpstr>Arial</vt:lpstr>
      <vt:lpstr>Calibri</vt:lpstr>
      <vt:lpstr>Calibri Light</vt:lpstr>
      <vt:lpstr>Mangal</vt:lpstr>
      <vt:lpstr>Open Sans Semibold</vt:lpstr>
      <vt:lpstr>Times New Roman</vt:lpstr>
      <vt:lpstr>Wingdings</vt:lpstr>
      <vt:lpstr>Tema di Office</vt:lpstr>
      <vt:lpstr>Presentazione standard di PowerPoint</vt:lpstr>
      <vt:lpstr>Farmacia clinica in... Oncologia: il counselling e la consulenza del farmacista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Debora Morabito</dc:creator>
  <cp:lastModifiedBy>Vera Damuzzo</cp:lastModifiedBy>
  <cp:revision>22</cp:revision>
  <dcterms:created xsi:type="dcterms:W3CDTF">2020-11-16T16:11:18Z</dcterms:created>
  <dcterms:modified xsi:type="dcterms:W3CDTF">2023-10-18T12:50:46Z</dcterms:modified>
</cp:coreProperties>
</file>