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075" r:id="rId1"/>
  </p:sldMasterIdLst>
  <p:notesMasterIdLst>
    <p:notesMasterId r:id="rId32"/>
  </p:notesMasterIdLst>
  <p:sldIdLst>
    <p:sldId id="340" r:id="rId2"/>
    <p:sldId id="341" r:id="rId3"/>
    <p:sldId id="258" r:id="rId4"/>
    <p:sldId id="329" r:id="rId5"/>
    <p:sldId id="330" r:id="rId6"/>
    <p:sldId id="331" r:id="rId7"/>
    <p:sldId id="328" r:id="rId8"/>
    <p:sldId id="312" r:id="rId9"/>
    <p:sldId id="262" r:id="rId10"/>
    <p:sldId id="266" r:id="rId11"/>
    <p:sldId id="303" r:id="rId12"/>
    <p:sldId id="332" r:id="rId13"/>
    <p:sldId id="267" r:id="rId14"/>
    <p:sldId id="268" r:id="rId15"/>
    <p:sldId id="326" r:id="rId16"/>
    <p:sldId id="270" r:id="rId17"/>
    <p:sldId id="274" r:id="rId18"/>
    <p:sldId id="335" r:id="rId19"/>
    <p:sldId id="323" r:id="rId20"/>
    <p:sldId id="324" r:id="rId21"/>
    <p:sldId id="336" r:id="rId22"/>
    <p:sldId id="322" r:id="rId23"/>
    <p:sldId id="320" r:id="rId24"/>
    <p:sldId id="273" r:id="rId25"/>
    <p:sldId id="337" r:id="rId26"/>
    <p:sldId id="261" r:id="rId27"/>
    <p:sldId id="339" r:id="rId28"/>
    <p:sldId id="325" r:id="rId29"/>
    <p:sldId id="288" r:id="rId30"/>
    <p:sldId id="257" r:id="rId31"/>
  </p:sldIdLst>
  <p:sldSz cx="9144000" cy="5143500" type="screen16x9"/>
  <p:notesSz cx="6858000" cy="9144000"/>
  <p:embeddedFontLst>
    <p:embeddedFont>
      <p:font typeface="Bebas Neue" panose="020F0502020204030204" pitchFamily="34" charset="0"/>
      <p:regular r:id="rId33"/>
    </p:embeddedFont>
    <p:embeddedFont>
      <p:font typeface="Calibri" panose="020F0502020204030204" pitchFamily="34" charset="0"/>
      <p:regular r:id="rId34"/>
      <p:bold r:id="rId35"/>
      <p:italic r:id="rId36"/>
      <p:boldItalic r:id="rId37"/>
    </p:embeddedFont>
    <p:embeddedFont>
      <p:font typeface="Cambria Math" panose="02040503050406030204" pitchFamily="18" charset="0"/>
      <p:regular r:id="rId38"/>
    </p:embeddedFont>
    <p:embeddedFont>
      <p:font typeface="Darker Grotesque" panose="020B0604020202020204" charset="0"/>
      <p:regular r:id="rId39"/>
      <p:bold r:id="rId40"/>
    </p:embeddedFont>
    <p:embeddedFont>
      <p:font typeface="Darker Grotesque SemiBold" panose="020B0604020202020204" charset="0"/>
      <p:regular r:id="rId41"/>
      <p:bold r:id="rId42"/>
    </p:embeddedFont>
    <p:embeddedFont>
      <p:font typeface="Fira Sans" panose="020F0502020204030204" pitchFamily="34" charset="0"/>
      <p:regular r:id="rId43"/>
      <p:bold r:id="rId44"/>
      <p:italic r:id="rId45"/>
      <p:boldItalic r:id="rId46"/>
    </p:embeddedFont>
    <p:embeddedFont>
      <p:font typeface="Georgia" panose="02040502050405020303" pitchFamily="18" charset="0"/>
      <p:regular r:id="rId47"/>
      <p:bold r:id="rId48"/>
      <p:italic r:id="rId49"/>
      <p:boldItalic r:id="rId50"/>
    </p:embeddedFont>
    <p:embeddedFont>
      <p:font typeface="Krona One" panose="020B0604020202020204" charset="0"/>
      <p:regular r:id="rId51"/>
    </p:embeddedFont>
    <p:embeddedFont>
      <p:font typeface="Lato" panose="020F0502020204030204" pitchFamily="34" charset="0"/>
      <p:regular r:id="rId52"/>
      <p:bold r:id="rId53"/>
      <p:italic r:id="rId54"/>
      <p:boldItalic r:id="rId5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89543-6CAA-4298-91A0-F169B088C616}" v="15" dt="2023-10-18T20:25:11.528"/>
  </p1510:revLst>
</p1510:revInfo>
</file>

<file path=ppt/tableStyles.xml><?xml version="1.0" encoding="utf-8"?>
<a:tblStyleLst xmlns:a="http://schemas.openxmlformats.org/drawingml/2006/main" def="{D585F995-23FF-4953-BD1D-2CD4A5B36598}">
  <a:tblStyle styleId="{D585F995-23FF-4953-BD1D-2CD4A5B365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1588" autoAdjust="0"/>
  </p:normalViewPr>
  <p:slideViewPr>
    <p:cSldViewPr snapToGrid="0">
      <p:cViewPr varScale="1">
        <p:scale>
          <a:sx n="89" d="100"/>
          <a:sy n="89" d="100"/>
        </p:scale>
        <p:origin x="1182" y="90"/>
      </p:cViewPr>
      <p:guideLst/>
    </p:cSldViewPr>
  </p:slideViewPr>
  <p:notesTextViewPr>
    <p:cViewPr>
      <p:scale>
        <a:sx n="1" d="1"/>
        <a:sy n="1" d="1"/>
      </p:scale>
      <p:origin x="0" y="0"/>
    </p:cViewPr>
  </p:notesTextViewPr>
  <p:sorterViewPr>
    <p:cViewPr>
      <p:scale>
        <a:sx n="100" d="100"/>
        <a:sy n="100" d="100"/>
      </p:scale>
      <p:origin x="0" y="-24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7BDB97-59D3-436C-8369-615FA72AFE32}"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IE"/>
        </a:p>
      </dgm:t>
    </dgm:pt>
    <dgm:pt modelId="{27081A3F-BE57-4643-94C1-2F5572066E26}">
      <dgm:prSet custT="1"/>
      <dgm:spPr>
        <a:solidFill>
          <a:schemeClr val="accent5">
            <a:lumMod val="25000"/>
          </a:schemeClr>
        </a:solidFill>
      </dgm:spPr>
      <dgm:t>
        <a:bodyPr/>
        <a:lstStyle/>
        <a:p>
          <a:r>
            <a:rPr lang="en-GB" sz="1200" dirty="0"/>
            <a:t>Development of guidelines and protocols</a:t>
          </a:r>
          <a:endParaRPr lang="en-IE" sz="1200" dirty="0"/>
        </a:p>
      </dgm:t>
    </dgm:pt>
    <dgm:pt modelId="{0311EB0F-28EF-44DD-A9F9-6C39B9F22C0C}" type="parTrans" cxnId="{7F2D21B1-3B58-4064-B110-5AFE103D2642}">
      <dgm:prSet/>
      <dgm:spPr/>
      <dgm:t>
        <a:bodyPr/>
        <a:lstStyle/>
        <a:p>
          <a:endParaRPr lang="en-IE"/>
        </a:p>
      </dgm:t>
    </dgm:pt>
    <dgm:pt modelId="{67AED015-FC95-4029-8CDC-4AA8F19FD3AC}" type="sibTrans" cxnId="{7F2D21B1-3B58-4064-B110-5AFE103D2642}">
      <dgm:prSet>
        <dgm:style>
          <a:lnRef idx="3">
            <a:schemeClr val="accent5"/>
          </a:lnRef>
          <a:fillRef idx="0">
            <a:schemeClr val="accent5"/>
          </a:fillRef>
          <a:effectRef idx="2">
            <a:schemeClr val="accent5"/>
          </a:effectRef>
          <a:fontRef idx="minor">
            <a:schemeClr val="tx1"/>
          </a:fontRef>
        </dgm:style>
      </dgm:prSet>
      <dgm:spPr/>
      <dgm:t>
        <a:bodyPr/>
        <a:lstStyle/>
        <a:p>
          <a:endParaRPr lang="en-IE"/>
        </a:p>
      </dgm:t>
    </dgm:pt>
    <dgm:pt modelId="{4B7DC631-DBC3-4047-A8C5-81A5B25AF7DB}">
      <dgm:prSet custT="1"/>
      <dgm:spPr>
        <a:solidFill>
          <a:srgbClr val="002060"/>
        </a:solidFill>
      </dgm:spPr>
      <dgm:t>
        <a:bodyPr/>
        <a:lstStyle/>
        <a:p>
          <a:r>
            <a:rPr lang="en-GB" sz="1200" dirty="0"/>
            <a:t>Review of medication errors</a:t>
          </a:r>
          <a:endParaRPr lang="en-IE" sz="1200" dirty="0"/>
        </a:p>
      </dgm:t>
    </dgm:pt>
    <dgm:pt modelId="{7A2E418C-143B-436E-B2B1-B61B1DAD30EA}" type="parTrans" cxnId="{7756F451-EE79-46EA-A02B-4490FF90B453}">
      <dgm:prSet/>
      <dgm:spPr/>
      <dgm:t>
        <a:bodyPr/>
        <a:lstStyle/>
        <a:p>
          <a:endParaRPr lang="en-IE"/>
        </a:p>
      </dgm:t>
    </dgm:pt>
    <dgm:pt modelId="{F44405C3-6224-4A73-B46F-6F8CD3F5E57C}" type="sibTrans" cxnId="{7756F451-EE79-46EA-A02B-4490FF90B453}">
      <dgm:prSet>
        <dgm:style>
          <a:lnRef idx="3">
            <a:schemeClr val="accent5"/>
          </a:lnRef>
          <a:fillRef idx="0">
            <a:schemeClr val="accent5"/>
          </a:fillRef>
          <a:effectRef idx="2">
            <a:schemeClr val="accent5"/>
          </a:effectRef>
          <a:fontRef idx="minor">
            <a:schemeClr val="tx1"/>
          </a:fontRef>
        </dgm:style>
      </dgm:prSet>
      <dgm:spPr/>
      <dgm:t>
        <a:bodyPr/>
        <a:lstStyle/>
        <a:p>
          <a:endParaRPr lang="en-IE"/>
        </a:p>
      </dgm:t>
    </dgm:pt>
    <dgm:pt modelId="{DAEB7917-923B-45D8-8726-095A9EE45755}">
      <dgm:prSet custT="1"/>
      <dgm:spPr>
        <a:solidFill>
          <a:srgbClr val="FF0000"/>
        </a:solidFill>
      </dgm:spPr>
      <dgm:t>
        <a:bodyPr/>
        <a:lstStyle/>
        <a:p>
          <a:r>
            <a:rPr lang="en-GB" sz="1200" dirty="0"/>
            <a:t>Point of reference for complicated patients </a:t>
          </a:r>
          <a:endParaRPr lang="en-IE" sz="1200" dirty="0"/>
        </a:p>
      </dgm:t>
    </dgm:pt>
    <dgm:pt modelId="{54B0169B-83E0-4FCE-AA91-AE19300ADB8C}" type="parTrans" cxnId="{6366F1E7-87A3-496D-B9D4-FE5528197D30}">
      <dgm:prSet/>
      <dgm:spPr/>
      <dgm:t>
        <a:bodyPr/>
        <a:lstStyle/>
        <a:p>
          <a:endParaRPr lang="en-IE"/>
        </a:p>
      </dgm:t>
    </dgm:pt>
    <dgm:pt modelId="{F54837E5-0D6D-4F0B-A0E8-70AC436A3125}" type="sibTrans" cxnId="{6366F1E7-87A3-496D-B9D4-FE5528197D30}">
      <dgm:prSet>
        <dgm:style>
          <a:lnRef idx="3">
            <a:schemeClr val="accent5"/>
          </a:lnRef>
          <a:fillRef idx="0">
            <a:schemeClr val="accent5"/>
          </a:fillRef>
          <a:effectRef idx="2">
            <a:schemeClr val="accent5"/>
          </a:effectRef>
          <a:fontRef idx="minor">
            <a:schemeClr val="tx1"/>
          </a:fontRef>
        </dgm:style>
      </dgm:prSet>
      <dgm:spPr/>
      <dgm:t>
        <a:bodyPr/>
        <a:lstStyle/>
        <a:p>
          <a:endParaRPr lang="en-IE"/>
        </a:p>
      </dgm:t>
    </dgm:pt>
    <dgm:pt modelId="{BBDE9239-4C5D-4ABD-BB55-54BD89D7D061}">
      <dgm:prSet custT="1"/>
      <dgm:spPr>
        <a:solidFill>
          <a:schemeClr val="tx2">
            <a:lumMod val="50000"/>
          </a:schemeClr>
        </a:solidFill>
      </dgm:spPr>
      <dgm:t>
        <a:bodyPr/>
        <a:lstStyle/>
        <a:p>
          <a:r>
            <a:rPr lang="en-GB" sz="1200" dirty="0"/>
            <a:t>Clinical pharmacists &amp; HCPs education</a:t>
          </a:r>
          <a:endParaRPr lang="en-IE" sz="1200" dirty="0"/>
        </a:p>
      </dgm:t>
    </dgm:pt>
    <dgm:pt modelId="{53D8C5EB-A32A-48FB-90CB-AB51E3F5E636}" type="parTrans" cxnId="{2F52F4B4-BC84-4E3F-907C-F0F6B894C791}">
      <dgm:prSet/>
      <dgm:spPr/>
      <dgm:t>
        <a:bodyPr/>
        <a:lstStyle/>
        <a:p>
          <a:endParaRPr lang="en-IE"/>
        </a:p>
      </dgm:t>
    </dgm:pt>
    <dgm:pt modelId="{6CEA7A5C-9E59-4DDB-A714-9FF80059B122}" type="sibTrans" cxnId="{2F52F4B4-BC84-4E3F-907C-F0F6B894C791}">
      <dgm:prSet>
        <dgm:style>
          <a:lnRef idx="3">
            <a:schemeClr val="accent5"/>
          </a:lnRef>
          <a:fillRef idx="0">
            <a:schemeClr val="accent5"/>
          </a:fillRef>
          <a:effectRef idx="2">
            <a:schemeClr val="accent5"/>
          </a:effectRef>
          <a:fontRef idx="minor">
            <a:schemeClr val="tx1"/>
          </a:fontRef>
        </dgm:style>
      </dgm:prSet>
      <dgm:spPr/>
      <dgm:t>
        <a:bodyPr/>
        <a:lstStyle/>
        <a:p>
          <a:endParaRPr lang="en-IE"/>
        </a:p>
      </dgm:t>
    </dgm:pt>
    <dgm:pt modelId="{5B796636-BCD3-4601-AE47-53BE10F4E43C}">
      <dgm:prSet custT="1"/>
      <dgm:spPr>
        <a:solidFill>
          <a:srgbClr val="7030A0"/>
        </a:solidFill>
      </dgm:spPr>
      <dgm:t>
        <a:bodyPr/>
        <a:lstStyle/>
        <a:p>
          <a:r>
            <a:rPr lang="en-GB" sz="1200" dirty="0"/>
            <a:t>Standardization of patients’ education</a:t>
          </a:r>
          <a:endParaRPr lang="en-IE" sz="1200" dirty="0"/>
        </a:p>
      </dgm:t>
    </dgm:pt>
    <dgm:pt modelId="{131B3A42-5417-42EC-B266-B9E960375314}" type="parTrans" cxnId="{59B2EF86-BDEB-4875-89D3-1CC062F6B561}">
      <dgm:prSet/>
      <dgm:spPr/>
      <dgm:t>
        <a:bodyPr/>
        <a:lstStyle/>
        <a:p>
          <a:endParaRPr lang="en-IE"/>
        </a:p>
      </dgm:t>
    </dgm:pt>
    <dgm:pt modelId="{3B779D43-D27B-4BCF-9A7A-4A43429A6118}" type="sibTrans" cxnId="{59B2EF86-BDEB-4875-89D3-1CC062F6B561}">
      <dgm:prSet>
        <dgm:style>
          <a:lnRef idx="3">
            <a:schemeClr val="accent5"/>
          </a:lnRef>
          <a:fillRef idx="0">
            <a:schemeClr val="accent5"/>
          </a:fillRef>
          <a:effectRef idx="2">
            <a:schemeClr val="accent5"/>
          </a:effectRef>
          <a:fontRef idx="minor">
            <a:schemeClr val="tx1"/>
          </a:fontRef>
        </dgm:style>
      </dgm:prSet>
      <dgm:spPr/>
      <dgm:t>
        <a:bodyPr/>
        <a:lstStyle/>
        <a:p>
          <a:endParaRPr lang="en-IE"/>
        </a:p>
      </dgm:t>
    </dgm:pt>
    <dgm:pt modelId="{AB3F2C9D-3FAA-4409-8D9E-8D449EE2EE2B}">
      <dgm:prSet custT="1"/>
      <dgm:spPr>
        <a:solidFill>
          <a:srgbClr val="0070C0"/>
        </a:solidFill>
      </dgm:spPr>
      <dgm:t>
        <a:bodyPr/>
        <a:lstStyle/>
        <a:p>
          <a:r>
            <a:rPr lang="en-GB" sz="1200" dirty="0"/>
            <a:t>Maintain Clinical role- cardiology</a:t>
          </a:r>
          <a:endParaRPr lang="en-IE" sz="1200" dirty="0"/>
        </a:p>
      </dgm:t>
    </dgm:pt>
    <dgm:pt modelId="{C9386255-275B-4BDC-AECF-A548E6DDA150}" type="parTrans" cxnId="{1235B1B7-2EA2-4C80-BB69-54517A560EEB}">
      <dgm:prSet/>
      <dgm:spPr/>
      <dgm:t>
        <a:bodyPr/>
        <a:lstStyle/>
        <a:p>
          <a:endParaRPr lang="en-IE"/>
        </a:p>
      </dgm:t>
    </dgm:pt>
    <dgm:pt modelId="{05B714CA-9505-458D-83C2-AFBC05183465}" type="sibTrans" cxnId="{1235B1B7-2EA2-4C80-BB69-54517A560EEB}">
      <dgm:prSet>
        <dgm:style>
          <a:lnRef idx="3">
            <a:schemeClr val="accent5"/>
          </a:lnRef>
          <a:fillRef idx="0">
            <a:schemeClr val="accent5"/>
          </a:fillRef>
          <a:effectRef idx="2">
            <a:schemeClr val="accent5"/>
          </a:effectRef>
          <a:fontRef idx="minor">
            <a:schemeClr val="tx1"/>
          </a:fontRef>
        </dgm:style>
      </dgm:prSet>
      <dgm:spPr/>
      <dgm:t>
        <a:bodyPr/>
        <a:lstStyle/>
        <a:p>
          <a:endParaRPr lang="en-IE"/>
        </a:p>
      </dgm:t>
    </dgm:pt>
    <dgm:pt modelId="{D3CB2DAF-D3EA-43CB-ABE2-53E237416261}">
      <dgm:prSet custT="1"/>
      <dgm:spPr/>
      <dgm:t>
        <a:bodyPr/>
        <a:lstStyle/>
        <a:p>
          <a:r>
            <a:rPr lang="en-GB" sz="1200" dirty="0"/>
            <a:t>Monitoring/Evaluation of appropriate use of anticoagulants and reversal agents</a:t>
          </a:r>
          <a:endParaRPr lang="en-IE" sz="1200" dirty="0"/>
        </a:p>
      </dgm:t>
    </dgm:pt>
    <dgm:pt modelId="{B5A126D4-809D-40FB-B98A-F1D589C0FB4D}" type="parTrans" cxnId="{4697A15E-AB6A-49A6-B6B3-5744E8473085}">
      <dgm:prSet/>
      <dgm:spPr/>
      <dgm:t>
        <a:bodyPr/>
        <a:lstStyle/>
        <a:p>
          <a:endParaRPr lang="en-IE"/>
        </a:p>
      </dgm:t>
    </dgm:pt>
    <dgm:pt modelId="{390E405B-12EC-4EF0-BF5D-E1D44C6B2FEE}" type="sibTrans" cxnId="{4697A15E-AB6A-49A6-B6B3-5744E8473085}">
      <dgm:prSet>
        <dgm:style>
          <a:lnRef idx="3">
            <a:schemeClr val="accent5"/>
          </a:lnRef>
          <a:fillRef idx="0">
            <a:schemeClr val="accent5"/>
          </a:fillRef>
          <a:effectRef idx="2">
            <a:schemeClr val="accent5"/>
          </a:effectRef>
          <a:fontRef idx="minor">
            <a:schemeClr val="tx1"/>
          </a:fontRef>
        </dgm:style>
      </dgm:prSet>
      <dgm:spPr/>
      <dgm:t>
        <a:bodyPr/>
        <a:lstStyle/>
        <a:p>
          <a:endParaRPr lang="en-IE"/>
        </a:p>
      </dgm:t>
    </dgm:pt>
    <dgm:pt modelId="{C613B438-46C5-4EE5-843D-7B476711F2EA}" type="pres">
      <dgm:prSet presAssocID="{F57BDB97-59D3-436C-8369-615FA72AFE32}" presName="cycle" presStyleCnt="0">
        <dgm:presLayoutVars>
          <dgm:dir/>
          <dgm:resizeHandles val="exact"/>
        </dgm:presLayoutVars>
      </dgm:prSet>
      <dgm:spPr/>
    </dgm:pt>
    <dgm:pt modelId="{4221341C-83A5-4EA0-8251-F37767274F8D}" type="pres">
      <dgm:prSet presAssocID="{4B7DC631-DBC3-4047-A8C5-81A5B25AF7DB}" presName="node" presStyleLbl="node1" presStyleIdx="0" presStyleCnt="7" custScaleX="153614" custScaleY="99650">
        <dgm:presLayoutVars>
          <dgm:bulletEnabled val="1"/>
        </dgm:presLayoutVars>
      </dgm:prSet>
      <dgm:spPr/>
    </dgm:pt>
    <dgm:pt modelId="{64EC76B9-4FC3-40AA-BACF-734F46076F91}" type="pres">
      <dgm:prSet presAssocID="{4B7DC631-DBC3-4047-A8C5-81A5B25AF7DB}" presName="spNode" presStyleCnt="0"/>
      <dgm:spPr/>
    </dgm:pt>
    <dgm:pt modelId="{9646D4E9-9BE6-4D26-AC56-F8DBF87E012E}" type="pres">
      <dgm:prSet presAssocID="{F44405C3-6224-4A73-B46F-6F8CD3F5E57C}" presName="sibTrans" presStyleLbl="sibTrans1D1" presStyleIdx="0" presStyleCnt="7"/>
      <dgm:spPr/>
    </dgm:pt>
    <dgm:pt modelId="{4E21A6C5-1298-41E5-AF81-5B144F629F31}" type="pres">
      <dgm:prSet presAssocID="{AB3F2C9D-3FAA-4409-8D9E-8D449EE2EE2B}" presName="node" presStyleLbl="node1" presStyleIdx="1" presStyleCnt="7" custScaleX="140997" custScaleY="76909">
        <dgm:presLayoutVars>
          <dgm:bulletEnabled val="1"/>
        </dgm:presLayoutVars>
      </dgm:prSet>
      <dgm:spPr/>
    </dgm:pt>
    <dgm:pt modelId="{8E9DA2A8-B5B9-4E35-959C-61D6FB08AD39}" type="pres">
      <dgm:prSet presAssocID="{AB3F2C9D-3FAA-4409-8D9E-8D449EE2EE2B}" presName="spNode" presStyleCnt="0"/>
      <dgm:spPr/>
    </dgm:pt>
    <dgm:pt modelId="{E369A0FB-E16F-4D0C-86AF-8967E6A537C8}" type="pres">
      <dgm:prSet presAssocID="{05B714CA-9505-458D-83C2-AFBC05183465}" presName="sibTrans" presStyleLbl="sibTrans1D1" presStyleIdx="1" presStyleCnt="7"/>
      <dgm:spPr/>
    </dgm:pt>
    <dgm:pt modelId="{84D0D594-7C78-4D11-B04A-20F9EEBE01FF}" type="pres">
      <dgm:prSet presAssocID="{5B796636-BCD3-4601-AE47-53BE10F4E43C}" presName="node" presStyleLbl="node1" presStyleIdx="2" presStyleCnt="7" custScaleX="130174" custScaleY="87184">
        <dgm:presLayoutVars>
          <dgm:bulletEnabled val="1"/>
        </dgm:presLayoutVars>
      </dgm:prSet>
      <dgm:spPr/>
    </dgm:pt>
    <dgm:pt modelId="{7254218D-E377-420C-A27E-31A34A5F648C}" type="pres">
      <dgm:prSet presAssocID="{5B796636-BCD3-4601-AE47-53BE10F4E43C}" presName="spNode" presStyleCnt="0"/>
      <dgm:spPr/>
    </dgm:pt>
    <dgm:pt modelId="{985DC203-FA5F-4649-9712-854C4C5873F9}" type="pres">
      <dgm:prSet presAssocID="{3B779D43-D27B-4BCF-9A7A-4A43429A6118}" presName="sibTrans" presStyleLbl="sibTrans1D1" presStyleIdx="2" presStyleCnt="7"/>
      <dgm:spPr/>
    </dgm:pt>
    <dgm:pt modelId="{091E1545-F9D5-4C37-B340-B4CACB14A936}" type="pres">
      <dgm:prSet presAssocID="{BBDE9239-4C5D-4ABD-BB55-54BD89D7D061}" presName="node" presStyleLbl="node1" presStyleIdx="3" presStyleCnt="7" custScaleX="123131" custScaleY="98358" custRadScaleRad="104343" custRadScaleInc="-49663">
        <dgm:presLayoutVars>
          <dgm:bulletEnabled val="1"/>
        </dgm:presLayoutVars>
      </dgm:prSet>
      <dgm:spPr/>
    </dgm:pt>
    <dgm:pt modelId="{D35D4FBD-E041-4AEB-9D23-446540459F19}" type="pres">
      <dgm:prSet presAssocID="{BBDE9239-4C5D-4ABD-BB55-54BD89D7D061}" presName="spNode" presStyleCnt="0"/>
      <dgm:spPr/>
    </dgm:pt>
    <dgm:pt modelId="{24D38300-5206-49EF-B1C8-CA81B1499574}" type="pres">
      <dgm:prSet presAssocID="{6CEA7A5C-9E59-4DDB-A714-9FF80059B122}" presName="sibTrans" presStyleLbl="sibTrans1D1" presStyleIdx="3" presStyleCnt="7"/>
      <dgm:spPr/>
    </dgm:pt>
    <dgm:pt modelId="{40B392D0-EAF3-41B9-9723-B2CD450B6DEC}" type="pres">
      <dgm:prSet presAssocID="{DAEB7917-923B-45D8-8726-095A9EE45755}" presName="node" presStyleLbl="node1" presStyleIdx="4" presStyleCnt="7" custScaleX="184947" custScaleY="88803" custRadScaleRad="106485" custRadScaleInc="-13059">
        <dgm:presLayoutVars>
          <dgm:bulletEnabled val="1"/>
        </dgm:presLayoutVars>
      </dgm:prSet>
      <dgm:spPr/>
    </dgm:pt>
    <dgm:pt modelId="{5A1B500D-E645-4081-A197-E46C95BC3B91}" type="pres">
      <dgm:prSet presAssocID="{DAEB7917-923B-45D8-8726-095A9EE45755}" presName="spNode" presStyleCnt="0"/>
      <dgm:spPr/>
    </dgm:pt>
    <dgm:pt modelId="{9B1C017F-4895-4D7D-A8C4-A0995D8DA93B}" type="pres">
      <dgm:prSet presAssocID="{F54837E5-0D6D-4F0B-A0E8-70AC436A3125}" presName="sibTrans" presStyleLbl="sibTrans1D1" presStyleIdx="4" presStyleCnt="7"/>
      <dgm:spPr/>
    </dgm:pt>
    <dgm:pt modelId="{FBAC13CD-9EED-4FAA-A4B0-10B439226666}" type="pres">
      <dgm:prSet presAssocID="{27081A3F-BE57-4643-94C1-2F5572066E26}" presName="node" presStyleLbl="node1" presStyleIdx="5" presStyleCnt="7" custScaleX="146148" custScaleY="102121">
        <dgm:presLayoutVars>
          <dgm:bulletEnabled val="1"/>
        </dgm:presLayoutVars>
      </dgm:prSet>
      <dgm:spPr/>
    </dgm:pt>
    <dgm:pt modelId="{35E4ABC4-8023-441F-9298-28E776481163}" type="pres">
      <dgm:prSet presAssocID="{27081A3F-BE57-4643-94C1-2F5572066E26}" presName="spNode" presStyleCnt="0"/>
      <dgm:spPr/>
    </dgm:pt>
    <dgm:pt modelId="{BF38F63F-794B-4B16-9259-30CD2140E356}" type="pres">
      <dgm:prSet presAssocID="{67AED015-FC95-4029-8CDC-4AA8F19FD3AC}" presName="sibTrans" presStyleLbl="sibTrans1D1" presStyleIdx="5" presStyleCnt="7"/>
      <dgm:spPr/>
    </dgm:pt>
    <dgm:pt modelId="{130E842E-0747-4DBD-B5D1-C62B46471B2C}" type="pres">
      <dgm:prSet presAssocID="{D3CB2DAF-D3EA-43CB-ABE2-53E237416261}" presName="node" presStyleLbl="node1" presStyleIdx="6" presStyleCnt="7" custScaleX="181182" custScaleY="104604" custRadScaleRad="98932" custRadScaleInc="-30496">
        <dgm:presLayoutVars>
          <dgm:bulletEnabled val="1"/>
        </dgm:presLayoutVars>
      </dgm:prSet>
      <dgm:spPr/>
    </dgm:pt>
    <dgm:pt modelId="{9AF52F76-4C87-4D4A-BE37-F8984E8DB169}" type="pres">
      <dgm:prSet presAssocID="{D3CB2DAF-D3EA-43CB-ABE2-53E237416261}" presName="spNode" presStyleCnt="0"/>
      <dgm:spPr/>
    </dgm:pt>
    <dgm:pt modelId="{6D4D6576-C409-44C5-83C3-17493C28266A}" type="pres">
      <dgm:prSet presAssocID="{390E405B-12EC-4EF0-BF5D-E1D44C6B2FEE}" presName="sibTrans" presStyleLbl="sibTrans1D1" presStyleIdx="6" presStyleCnt="7"/>
      <dgm:spPr/>
    </dgm:pt>
  </dgm:ptLst>
  <dgm:cxnLst>
    <dgm:cxn modelId="{751EC617-9BD0-47FC-AF5E-A428503A61B5}" type="presOf" srcId="{5B796636-BCD3-4601-AE47-53BE10F4E43C}" destId="{84D0D594-7C78-4D11-B04A-20F9EEBE01FF}" srcOrd="0" destOrd="0" presId="urn:microsoft.com/office/officeart/2005/8/layout/cycle6"/>
    <dgm:cxn modelId="{5B8DC623-26BA-4535-B8D6-715693987F27}" type="presOf" srcId="{D3CB2DAF-D3EA-43CB-ABE2-53E237416261}" destId="{130E842E-0747-4DBD-B5D1-C62B46471B2C}" srcOrd="0" destOrd="0" presId="urn:microsoft.com/office/officeart/2005/8/layout/cycle6"/>
    <dgm:cxn modelId="{5F0B7A2B-28BD-49E2-838D-669837DC3D31}" type="presOf" srcId="{4B7DC631-DBC3-4047-A8C5-81A5B25AF7DB}" destId="{4221341C-83A5-4EA0-8251-F37767274F8D}" srcOrd="0" destOrd="0" presId="urn:microsoft.com/office/officeart/2005/8/layout/cycle6"/>
    <dgm:cxn modelId="{8EBA2B37-9DA6-47C7-B74F-AC09E7BD7A59}" type="presOf" srcId="{F54837E5-0D6D-4F0B-A0E8-70AC436A3125}" destId="{9B1C017F-4895-4D7D-A8C4-A0995D8DA93B}" srcOrd="0" destOrd="0" presId="urn:microsoft.com/office/officeart/2005/8/layout/cycle6"/>
    <dgm:cxn modelId="{972BC23C-226F-4B33-BF18-CBBE4B27C673}" type="presOf" srcId="{05B714CA-9505-458D-83C2-AFBC05183465}" destId="{E369A0FB-E16F-4D0C-86AF-8967E6A537C8}" srcOrd="0" destOrd="0" presId="urn:microsoft.com/office/officeart/2005/8/layout/cycle6"/>
    <dgm:cxn modelId="{4697A15E-AB6A-49A6-B6B3-5744E8473085}" srcId="{F57BDB97-59D3-436C-8369-615FA72AFE32}" destId="{D3CB2DAF-D3EA-43CB-ABE2-53E237416261}" srcOrd="6" destOrd="0" parTransId="{B5A126D4-809D-40FB-B98A-F1D589C0FB4D}" sibTransId="{390E405B-12EC-4EF0-BF5D-E1D44C6B2FEE}"/>
    <dgm:cxn modelId="{5258BD42-DDB0-4130-9199-F2B2FB9A47CE}" type="presOf" srcId="{67AED015-FC95-4029-8CDC-4AA8F19FD3AC}" destId="{BF38F63F-794B-4B16-9259-30CD2140E356}" srcOrd="0" destOrd="0" presId="urn:microsoft.com/office/officeart/2005/8/layout/cycle6"/>
    <dgm:cxn modelId="{7756F451-EE79-46EA-A02B-4490FF90B453}" srcId="{F57BDB97-59D3-436C-8369-615FA72AFE32}" destId="{4B7DC631-DBC3-4047-A8C5-81A5B25AF7DB}" srcOrd="0" destOrd="0" parTransId="{7A2E418C-143B-436E-B2B1-B61B1DAD30EA}" sibTransId="{F44405C3-6224-4A73-B46F-6F8CD3F5E57C}"/>
    <dgm:cxn modelId="{59B2EF86-BDEB-4875-89D3-1CC062F6B561}" srcId="{F57BDB97-59D3-436C-8369-615FA72AFE32}" destId="{5B796636-BCD3-4601-AE47-53BE10F4E43C}" srcOrd="2" destOrd="0" parTransId="{131B3A42-5417-42EC-B266-B9E960375314}" sibTransId="{3B779D43-D27B-4BCF-9A7A-4A43429A6118}"/>
    <dgm:cxn modelId="{4A597C8D-D352-46C6-BCBD-1F4630D2107B}" type="presOf" srcId="{390E405B-12EC-4EF0-BF5D-E1D44C6B2FEE}" destId="{6D4D6576-C409-44C5-83C3-17493C28266A}" srcOrd="0" destOrd="0" presId="urn:microsoft.com/office/officeart/2005/8/layout/cycle6"/>
    <dgm:cxn modelId="{F794EA9F-0A8E-42D5-A127-53B7DCCDEE3B}" type="presOf" srcId="{F44405C3-6224-4A73-B46F-6F8CD3F5E57C}" destId="{9646D4E9-9BE6-4D26-AC56-F8DBF87E012E}" srcOrd="0" destOrd="0" presId="urn:microsoft.com/office/officeart/2005/8/layout/cycle6"/>
    <dgm:cxn modelId="{EF6397A3-0CDE-4F73-BAE3-9E00E7AB14DE}" type="presOf" srcId="{F57BDB97-59D3-436C-8369-615FA72AFE32}" destId="{C613B438-46C5-4EE5-843D-7B476711F2EA}" srcOrd="0" destOrd="0" presId="urn:microsoft.com/office/officeart/2005/8/layout/cycle6"/>
    <dgm:cxn modelId="{840408A6-8455-4F16-B033-BE3EFD74DA21}" type="presOf" srcId="{27081A3F-BE57-4643-94C1-2F5572066E26}" destId="{FBAC13CD-9EED-4FAA-A4B0-10B439226666}" srcOrd="0" destOrd="0" presId="urn:microsoft.com/office/officeart/2005/8/layout/cycle6"/>
    <dgm:cxn modelId="{7F2D21B1-3B58-4064-B110-5AFE103D2642}" srcId="{F57BDB97-59D3-436C-8369-615FA72AFE32}" destId="{27081A3F-BE57-4643-94C1-2F5572066E26}" srcOrd="5" destOrd="0" parTransId="{0311EB0F-28EF-44DD-A9F9-6C39B9F22C0C}" sibTransId="{67AED015-FC95-4029-8CDC-4AA8F19FD3AC}"/>
    <dgm:cxn modelId="{2F52F4B4-BC84-4E3F-907C-F0F6B894C791}" srcId="{F57BDB97-59D3-436C-8369-615FA72AFE32}" destId="{BBDE9239-4C5D-4ABD-BB55-54BD89D7D061}" srcOrd="3" destOrd="0" parTransId="{53D8C5EB-A32A-48FB-90CB-AB51E3F5E636}" sibTransId="{6CEA7A5C-9E59-4DDB-A714-9FF80059B122}"/>
    <dgm:cxn modelId="{1235B1B7-2EA2-4C80-BB69-54517A560EEB}" srcId="{F57BDB97-59D3-436C-8369-615FA72AFE32}" destId="{AB3F2C9D-3FAA-4409-8D9E-8D449EE2EE2B}" srcOrd="1" destOrd="0" parTransId="{C9386255-275B-4BDC-AECF-A548E6DDA150}" sibTransId="{05B714CA-9505-458D-83C2-AFBC05183465}"/>
    <dgm:cxn modelId="{AF2D3BC1-A1E5-4C19-9B10-9FD7666F4C18}" type="presOf" srcId="{BBDE9239-4C5D-4ABD-BB55-54BD89D7D061}" destId="{091E1545-F9D5-4C37-B340-B4CACB14A936}" srcOrd="0" destOrd="0" presId="urn:microsoft.com/office/officeart/2005/8/layout/cycle6"/>
    <dgm:cxn modelId="{E12353C9-C25B-4D7E-8E4C-5C79E40FD83F}" type="presOf" srcId="{DAEB7917-923B-45D8-8726-095A9EE45755}" destId="{40B392D0-EAF3-41B9-9723-B2CD450B6DEC}" srcOrd="0" destOrd="0" presId="urn:microsoft.com/office/officeart/2005/8/layout/cycle6"/>
    <dgm:cxn modelId="{4409E7D3-04BA-4FF9-9458-FCEF5C3C1A88}" type="presOf" srcId="{3B779D43-D27B-4BCF-9A7A-4A43429A6118}" destId="{985DC203-FA5F-4649-9712-854C4C5873F9}" srcOrd="0" destOrd="0" presId="urn:microsoft.com/office/officeart/2005/8/layout/cycle6"/>
    <dgm:cxn modelId="{6366F1E7-87A3-496D-B9D4-FE5528197D30}" srcId="{F57BDB97-59D3-436C-8369-615FA72AFE32}" destId="{DAEB7917-923B-45D8-8726-095A9EE45755}" srcOrd="4" destOrd="0" parTransId="{54B0169B-83E0-4FCE-AA91-AE19300ADB8C}" sibTransId="{F54837E5-0D6D-4F0B-A0E8-70AC436A3125}"/>
    <dgm:cxn modelId="{DC7D81E9-CC3D-43EB-A7DD-D99F5E94B1F4}" type="presOf" srcId="{AB3F2C9D-3FAA-4409-8D9E-8D449EE2EE2B}" destId="{4E21A6C5-1298-41E5-AF81-5B144F629F31}" srcOrd="0" destOrd="0" presId="urn:microsoft.com/office/officeart/2005/8/layout/cycle6"/>
    <dgm:cxn modelId="{61381EFD-EBD1-43F0-847B-B2A3B75A2FF9}" type="presOf" srcId="{6CEA7A5C-9E59-4DDB-A714-9FF80059B122}" destId="{24D38300-5206-49EF-B1C8-CA81B1499574}" srcOrd="0" destOrd="0" presId="urn:microsoft.com/office/officeart/2005/8/layout/cycle6"/>
    <dgm:cxn modelId="{D59F665A-B98B-4922-A351-F0AB0981AEE9}" type="presParOf" srcId="{C613B438-46C5-4EE5-843D-7B476711F2EA}" destId="{4221341C-83A5-4EA0-8251-F37767274F8D}" srcOrd="0" destOrd="0" presId="urn:microsoft.com/office/officeart/2005/8/layout/cycle6"/>
    <dgm:cxn modelId="{CA447FB9-112B-450D-A9DC-153868C2286F}" type="presParOf" srcId="{C613B438-46C5-4EE5-843D-7B476711F2EA}" destId="{64EC76B9-4FC3-40AA-BACF-734F46076F91}" srcOrd="1" destOrd="0" presId="urn:microsoft.com/office/officeart/2005/8/layout/cycle6"/>
    <dgm:cxn modelId="{A38FD43B-E813-4BBF-8152-8553EE2EC3D1}" type="presParOf" srcId="{C613B438-46C5-4EE5-843D-7B476711F2EA}" destId="{9646D4E9-9BE6-4D26-AC56-F8DBF87E012E}" srcOrd="2" destOrd="0" presId="urn:microsoft.com/office/officeart/2005/8/layout/cycle6"/>
    <dgm:cxn modelId="{2A70569D-78AA-406C-ACF3-0F5A75FC9B6A}" type="presParOf" srcId="{C613B438-46C5-4EE5-843D-7B476711F2EA}" destId="{4E21A6C5-1298-41E5-AF81-5B144F629F31}" srcOrd="3" destOrd="0" presId="urn:microsoft.com/office/officeart/2005/8/layout/cycle6"/>
    <dgm:cxn modelId="{B171853A-AD52-47D5-A8D0-CDC5A5F2019C}" type="presParOf" srcId="{C613B438-46C5-4EE5-843D-7B476711F2EA}" destId="{8E9DA2A8-B5B9-4E35-959C-61D6FB08AD39}" srcOrd="4" destOrd="0" presId="urn:microsoft.com/office/officeart/2005/8/layout/cycle6"/>
    <dgm:cxn modelId="{9BC7C165-0DA4-47CA-94E0-0EA162654E28}" type="presParOf" srcId="{C613B438-46C5-4EE5-843D-7B476711F2EA}" destId="{E369A0FB-E16F-4D0C-86AF-8967E6A537C8}" srcOrd="5" destOrd="0" presId="urn:microsoft.com/office/officeart/2005/8/layout/cycle6"/>
    <dgm:cxn modelId="{524D6B77-ADBE-44E3-8729-871D452459C1}" type="presParOf" srcId="{C613B438-46C5-4EE5-843D-7B476711F2EA}" destId="{84D0D594-7C78-4D11-B04A-20F9EEBE01FF}" srcOrd="6" destOrd="0" presId="urn:microsoft.com/office/officeart/2005/8/layout/cycle6"/>
    <dgm:cxn modelId="{5FC37460-F938-4C06-962E-75A347E8C9D8}" type="presParOf" srcId="{C613B438-46C5-4EE5-843D-7B476711F2EA}" destId="{7254218D-E377-420C-A27E-31A34A5F648C}" srcOrd="7" destOrd="0" presId="urn:microsoft.com/office/officeart/2005/8/layout/cycle6"/>
    <dgm:cxn modelId="{713C59AC-61F7-4734-A29A-96EC9C8B974F}" type="presParOf" srcId="{C613B438-46C5-4EE5-843D-7B476711F2EA}" destId="{985DC203-FA5F-4649-9712-854C4C5873F9}" srcOrd="8" destOrd="0" presId="urn:microsoft.com/office/officeart/2005/8/layout/cycle6"/>
    <dgm:cxn modelId="{34841BB8-DA47-4D54-853D-9284F9489D9C}" type="presParOf" srcId="{C613B438-46C5-4EE5-843D-7B476711F2EA}" destId="{091E1545-F9D5-4C37-B340-B4CACB14A936}" srcOrd="9" destOrd="0" presId="urn:microsoft.com/office/officeart/2005/8/layout/cycle6"/>
    <dgm:cxn modelId="{0798C663-FB2A-448D-94B9-36CB508926DD}" type="presParOf" srcId="{C613B438-46C5-4EE5-843D-7B476711F2EA}" destId="{D35D4FBD-E041-4AEB-9D23-446540459F19}" srcOrd="10" destOrd="0" presId="urn:microsoft.com/office/officeart/2005/8/layout/cycle6"/>
    <dgm:cxn modelId="{FD845EAE-4A58-46E8-8074-0460AB84D5C7}" type="presParOf" srcId="{C613B438-46C5-4EE5-843D-7B476711F2EA}" destId="{24D38300-5206-49EF-B1C8-CA81B1499574}" srcOrd="11" destOrd="0" presId="urn:microsoft.com/office/officeart/2005/8/layout/cycle6"/>
    <dgm:cxn modelId="{A37CC63A-98C9-4EE6-B478-E8303E89BE2C}" type="presParOf" srcId="{C613B438-46C5-4EE5-843D-7B476711F2EA}" destId="{40B392D0-EAF3-41B9-9723-B2CD450B6DEC}" srcOrd="12" destOrd="0" presId="urn:microsoft.com/office/officeart/2005/8/layout/cycle6"/>
    <dgm:cxn modelId="{ECADBDB5-5631-494F-8ED7-89B40BF2B616}" type="presParOf" srcId="{C613B438-46C5-4EE5-843D-7B476711F2EA}" destId="{5A1B500D-E645-4081-A197-E46C95BC3B91}" srcOrd="13" destOrd="0" presId="urn:microsoft.com/office/officeart/2005/8/layout/cycle6"/>
    <dgm:cxn modelId="{DB0E8C6E-F861-417F-8AB2-8B8BB6FFD3AB}" type="presParOf" srcId="{C613B438-46C5-4EE5-843D-7B476711F2EA}" destId="{9B1C017F-4895-4D7D-A8C4-A0995D8DA93B}" srcOrd="14" destOrd="0" presId="urn:microsoft.com/office/officeart/2005/8/layout/cycle6"/>
    <dgm:cxn modelId="{9E91FD7E-A71A-4569-BCC6-C432CEF53CDA}" type="presParOf" srcId="{C613B438-46C5-4EE5-843D-7B476711F2EA}" destId="{FBAC13CD-9EED-4FAA-A4B0-10B439226666}" srcOrd="15" destOrd="0" presId="urn:microsoft.com/office/officeart/2005/8/layout/cycle6"/>
    <dgm:cxn modelId="{9A0C7DCD-B4FC-4DC9-A5D8-EF24672977FF}" type="presParOf" srcId="{C613B438-46C5-4EE5-843D-7B476711F2EA}" destId="{35E4ABC4-8023-441F-9298-28E776481163}" srcOrd="16" destOrd="0" presId="urn:microsoft.com/office/officeart/2005/8/layout/cycle6"/>
    <dgm:cxn modelId="{07E010DB-7D8D-4B45-8A81-120DA504A10B}" type="presParOf" srcId="{C613B438-46C5-4EE5-843D-7B476711F2EA}" destId="{BF38F63F-794B-4B16-9259-30CD2140E356}" srcOrd="17" destOrd="0" presId="urn:microsoft.com/office/officeart/2005/8/layout/cycle6"/>
    <dgm:cxn modelId="{38D04B54-A353-445B-A7A9-25983B360363}" type="presParOf" srcId="{C613B438-46C5-4EE5-843D-7B476711F2EA}" destId="{130E842E-0747-4DBD-B5D1-C62B46471B2C}" srcOrd="18" destOrd="0" presId="urn:microsoft.com/office/officeart/2005/8/layout/cycle6"/>
    <dgm:cxn modelId="{8C449FB4-8405-4BDF-8AC1-B51CDD1F6516}" type="presParOf" srcId="{C613B438-46C5-4EE5-843D-7B476711F2EA}" destId="{9AF52F76-4C87-4D4A-BE37-F8984E8DB169}" srcOrd="19" destOrd="0" presId="urn:microsoft.com/office/officeart/2005/8/layout/cycle6"/>
    <dgm:cxn modelId="{4AD85941-43C4-423D-AB1A-79C03E5ED621}" type="presParOf" srcId="{C613B438-46C5-4EE5-843D-7B476711F2EA}" destId="{6D4D6576-C409-44C5-83C3-17493C28266A}"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30B1D1-7A1D-47CB-B654-AFCD0953B14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89338ED-6917-4828-86C4-40A24C2BE0BE}">
      <dgm:prSet/>
      <dgm:spPr/>
      <dgm:t>
        <a:bodyPr/>
        <a:lstStyle/>
        <a:p>
          <a:r>
            <a:rPr lang="en-IE" dirty="0">
              <a:latin typeface="Darker Grotesque" panose="020B0604020202020204" charset="0"/>
            </a:rPr>
            <a:t>Pharmacists’ interventions on DOACs prescription- A retrospective study</a:t>
          </a:r>
          <a:endParaRPr lang="en-US" dirty="0">
            <a:latin typeface="Darker Grotesque" panose="020B0604020202020204" charset="0"/>
          </a:endParaRPr>
        </a:p>
      </dgm:t>
    </dgm:pt>
    <dgm:pt modelId="{ADB2E3C7-28BA-42AC-8653-C9BF7A8928C2}" type="parTrans" cxnId="{E1F232B4-76B3-45BC-AB5A-8A00A02FB860}">
      <dgm:prSet/>
      <dgm:spPr/>
      <dgm:t>
        <a:bodyPr/>
        <a:lstStyle/>
        <a:p>
          <a:endParaRPr lang="en-US"/>
        </a:p>
      </dgm:t>
    </dgm:pt>
    <dgm:pt modelId="{C8EC4F02-D74F-4E4E-A359-412F903231BF}" type="sibTrans" cxnId="{E1F232B4-76B3-45BC-AB5A-8A00A02FB860}">
      <dgm:prSet/>
      <dgm:spPr/>
      <dgm:t>
        <a:bodyPr/>
        <a:lstStyle/>
        <a:p>
          <a:endParaRPr lang="en-US"/>
        </a:p>
      </dgm:t>
    </dgm:pt>
    <dgm:pt modelId="{4A7E4097-1311-47EF-9EA5-E15661E3A576}">
      <dgm:prSet/>
      <dgm:spPr/>
      <dgm:t>
        <a:bodyPr/>
        <a:lstStyle/>
        <a:p>
          <a:r>
            <a:rPr lang="en-IE" i="0" baseline="0" dirty="0">
              <a:latin typeface="Darker Grotesque" panose="020B0604020202020204" charset="0"/>
            </a:rPr>
            <a:t>Appropriate prescribing of anticoagulants Audit</a:t>
          </a:r>
          <a:endParaRPr lang="en-US" dirty="0">
            <a:latin typeface="Darker Grotesque" panose="020B0604020202020204" charset="0"/>
          </a:endParaRPr>
        </a:p>
      </dgm:t>
    </dgm:pt>
    <dgm:pt modelId="{2D3094F6-2957-45AC-8C0A-8500FBBE9AB1}" type="parTrans" cxnId="{B2752976-69AB-4FF8-96BC-B6B394D07B0F}">
      <dgm:prSet/>
      <dgm:spPr/>
      <dgm:t>
        <a:bodyPr/>
        <a:lstStyle/>
        <a:p>
          <a:endParaRPr lang="en-US"/>
        </a:p>
      </dgm:t>
    </dgm:pt>
    <dgm:pt modelId="{B460C8B5-30B4-4608-875A-248602B7E5EE}" type="sibTrans" cxnId="{B2752976-69AB-4FF8-96BC-B6B394D07B0F}">
      <dgm:prSet/>
      <dgm:spPr/>
      <dgm:t>
        <a:bodyPr/>
        <a:lstStyle/>
        <a:p>
          <a:endParaRPr lang="en-US"/>
        </a:p>
      </dgm:t>
    </dgm:pt>
    <dgm:pt modelId="{928EBA93-795C-4256-8AEA-2A2E97601ABC}">
      <dgm:prSet/>
      <dgm:spPr/>
      <dgm:t>
        <a:bodyPr/>
        <a:lstStyle/>
        <a:p>
          <a:r>
            <a:rPr lang="en-GB" i="0" baseline="0" dirty="0">
              <a:latin typeface="Darker Grotesque" panose="020B0604020202020204" charset="0"/>
            </a:rPr>
            <a:t>Comparison appropriate prescribing of anticoagulants Audits</a:t>
          </a:r>
          <a:endParaRPr lang="en-US" dirty="0">
            <a:latin typeface="Darker Grotesque" panose="020B0604020202020204" charset="0"/>
          </a:endParaRPr>
        </a:p>
      </dgm:t>
    </dgm:pt>
    <dgm:pt modelId="{F85A484D-2D69-44C5-9808-123796304337}" type="parTrans" cxnId="{08339D84-9FF0-4F11-8AE1-809D7BB9522A}">
      <dgm:prSet/>
      <dgm:spPr/>
      <dgm:t>
        <a:bodyPr/>
        <a:lstStyle/>
        <a:p>
          <a:endParaRPr lang="en-US"/>
        </a:p>
      </dgm:t>
    </dgm:pt>
    <dgm:pt modelId="{D7B461AC-F5EE-46D5-8335-AB50C475D351}" type="sibTrans" cxnId="{08339D84-9FF0-4F11-8AE1-809D7BB9522A}">
      <dgm:prSet/>
      <dgm:spPr/>
      <dgm:t>
        <a:bodyPr/>
        <a:lstStyle/>
        <a:p>
          <a:endParaRPr lang="en-US"/>
        </a:p>
      </dgm:t>
    </dgm:pt>
    <dgm:pt modelId="{E155C47A-A94A-411B-88AD-C21A314ECEA9}" type="pres">
      <dgm:prSet presAssocID="{A330B1D1-7A1D-47CB-B654-AFCD0953B142}" presName="root" presStyleCnt="0">
        <dgm:presLayoutVars>
          <dgm:dir/>
          <dgm:resizeHandles val="exact"/>
        </dgm:presLayoutVars>
      </dgm:prSet>
      <dgm:spPr/>
    </dgm:pt>
    <dgm:pt modelId="{4209AB65-5164-4344-B18C-C21C35CFB710}" type="pres">
      <dgm:prSet presAssocID="{189338ED-6917-4828-86C4-40A24C2BE0BE}" presName="compNode" presStyleCnt="0"/>
      <dgm:spPr/>
    </dgm:pt>
    <dgm:pt modelId="{1B70F920-38F6-492E-9869-BEC81234C32D}" type="pres">
      <dgm:prSet presAssocID="{189338ED-6917-4828-86C4-40A24C2BE0BE}" presName="bgRect" presStyleLbl="bgShp" presStyleIdx="0" presStyleCnt="3"/>
      <dgm:spPr/>
    </dgm:pt>
    <dgm:pt modelId="{AF93D84E-5F15-4D7C-B3A1-5B27AA6B29E0}" type="pres">
      <dgm:prSet presAssocID="{189338ED-6917-4828-86C4-40A24C2BE0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FF081A94-F3CE-456F-9424-BACE253B3129}" type="pres">
      <dgm:prSet presAssocID="{189338ED-6917-4828-86C4-40A24C2BE0BE}" presName="spaceRect" presStyleCnt="0"/>
      <dgm:spPr/>
    </dgm:pt>
    <dgm:pt modelId="{274EE720-5FF5-46BB-831C-4369D41F0486}" type="pres">
      <dgm:prSet presAssocID="{189338ED-6917-4828-86C4-40A24C2BE0BE}" presName="parTx" presStyleLbl="revTx" presStyleIdx="0" presStyleCnt="3">
        <dgm:presLayoutVars>
          <dgm:chMax val="0"/>
          <dgm:chPref val="0"/>
        </dgm:presLayoutVars>
      </dgm:prSet>
      <dgm:spPr/>
    </dgm:pt>
    <dgm:pt modelId="{F913ADA8-94A8-418D-838F-94C4B430E5D7}" type="pres">
      <dgm:prSet presAssocID="{C8EC4F02-D74F-4E4E-A359-412F903231BF}" presName="sibTrans" presStyleCnt="0"/>
      <dgm:spPr/>
    </dgm:pt>
    <dgm:pt modelId="{9D4773FF-0A26-48D9-A770-57B526F04C24}" type="pres">
      <dgm:prSet presAssocID="{4A7E4097-1311-47EF-9EA5-E15661E3A576}" presName="compNode" presStyleCnt="0"/>
      <dgm:spPr/>
    </dgm:pt>
    <dgm:pt modelId="{0E2B2F01-747E-4EF0-932F-6436ABF6E697}" type="pres">
      <dgm:prSet presAssocID="{4A7E4097-1311-47EF-9EA5-E15661E3A576}" presName="bgRect" presStyleLbl="bgShp" presStyleIdx="1" presStyleCnt="3"/>
      <dgm:spPr/>
    </dgm:pt>
    <dgm:pt modelId="{F1CAA753-F98C-4D8D-B4C2-A5FBEF7D095E}" type="pres">
      <dgm:prSet presAssocID="{4A7E4097-1311-47EF-9EA5-E15661E3A5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BAFA0A3D-D04E-4256-AA98-0BD207FCFA3A}" type="pres">
      <dgm:prSet presAssocID="{4A7E4097-1311-47EF-9EA5-E15661E3A576}" presName="spaceRect" presStyleCnt="0"/>
      <dgm:spPr/>
    </dgm:pt>
    <dgm:pt modelId="{CF97E779-4179-41B1-A153-3000FE30BA7B}" type="pres">
      <dgm:prSet presAssocID="{4A7E4097-1311-47EF-9EA5-E15661E3A576}" presName="parTx" presStyleLbl="revTx" presStyleIdx="1" presStyleCnt="3">
        <dgm:presLayoutVars>
          <dgm:chMax val="0"/>
          <dgm:chPref val="0"/>
        </dgm:presLayoutVars>
      </dgm:prSet>
      <dgm:spPr/>
    </dgm:pt>
    <dgm:pt modelId="{0C618A35-89F6-47C9-BF63-750DF265A912}" type="pres">
      <dgm:prSet presAssocID="{B460C8B5-30B4-4608-875A-248602B7E5EE}" presName="sibTrans" presStyleCnt="0"/>
      <dgm:spPr/>
    </dgm:pt>
    <dgm:pt modelId="{A8CC4598-7550-4D1B-A7E6-DF76BA339FC3}" type="pres">
      <dgm:prSet presAssocID="{928EBA93-795C-4256-8AEA-2A2E97601ABC}" presName="compNode" presStyleCnt="0"/>
      <dgm:spPr/>
    </dgm:pt>
    <dgm:pt modelId="{39B2FD77-E82B-4C95-B958-E097A1EC6C38}" type="pres">
      <dgm:prSet presAssocID="{928EBA93-795C-4256-8AEA-2A2E97601ABC}" presName="bgRect" presStyleLbl="bgShp" presStyleIdx="2" presStyleCnt="3" custLinFactNeighborX="-97721" custLinFactNeighborY="51424"/>
      <dgm:spPr/>
    </dgm:pt>
    <dgm:pt modelId="{5368E611-3DB8-4C8A-A849-391E6EAD6A22}" type="pres">
      <dgm:prSet presAssocID="{928EBA93-795C-4256-8AEA-2A2E97601A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1DBAFC3-CB56-4EE2-99EA-C267D91DA0CC}" type="pres">
      <dgm:prSet presAssocID="{928EBA93-795C-4256-8AEA-2A2E97601ABC}" presName="spaceRect" presStyleCnt="0"/>
      <dgm:spPr/>
    </dgm:pt>
    <dgm:pt modelId="{5BB730F1-7DBC-4779-9577-C84CA2DA8964}" type="pres">
      <dgm:prSet presAssocID="{928EBA93-795C-4256-8AEA-2A2E97601ABC}" presName="parTx" presStyleLbl="revTx" presStyleIdx="2" presStyleCnt="3">
        <dgm:presLayoutVars>
          <dgm:chMax val="0"/>
          <dgm:chPref val="0"/>
        </dgm:presLayoutVars>
      </dgm:prSet>
      <dgm:spPr/>
    </dgm:pt>
  </dgm:ptLst>
  <dgm:cxnLst>
    <dgm:cxn modelId="{B1722776-623E-4876-9A27-8D682065BFE7}" type="presOf" srcId="{A330B1D1-7A1D-47CB-B654-AFCD0953B142}" destId="{E155C47A-A94A-411B-88AD-C21A314ECEA9}" srcOrd="0" destOrd="0" presId="urn:microsoft.com/office/officeart/2018/2/layout/IconVerticalSolidList"/>
    <dgm:cxn modelId="{B2752976-69AB-4FF8-96BC-B6B394D07B0F}" srcId="{A330B1D1-7A1D-47CB-B654-AFCD0953B142}" destId="{4A7E4097-1311-47EF-9EA5-E15661E3A576}" srcOrd="1" destOrd="0" parTransId="{2D3094F6-2957-45AC-8C0A-8500FBBE9AB1}" sibTransId="{B460C8B5-30B4-4608-875A-248602B7E5EE}"/>
    <dgm:cxn modelId="{803CF27F-1BE5-4F16-A85D-F5A91695B289}" type="presOf" srcId="{928EBA93-795C-4256-8AEA-2A2E97601ABC}" destId="{5BB730F1-7DBC-4779-9577-C84CA2DA8964}" srcOrd="0" destOrd="0" presId="urn:microsoft.com/office/officeart/2018/2/layout/IconVerticalSolidList"/>
    <dgm:cxn modelId="{08339D84-9FF0-4F11-8AE1-809D7BB9522A}" srcId="{A330B1D1-7A1D-47CB-B654-AFCD0953B142}" destId="{928EBA93-795C-4256-8AEA-2A2E97601ABC}" srcOrd="2" destOrd="0" parTransId="{F85A484D-2D69-44C5-9808-123796304337}" sibTransId="{D7B461AC-F5EE-46D5-8335-AB50C475D351}"/>
    <dgm:cxn modelId="{E1F232B4-76B3-45BC-AB5A-8A00A02FB860}" srcId="{A330B1D1-7A1D-47CB-B654-AFCD0953B142}" destId="{189338ED-6917-4828-86C4-40A24C2BE0BE}" srcOrd="0" destOrd="0" parTransId="{ADB2E3C7-28BA-42AC-8653-C9BF7A8928C2}" sibTransId="{C8EC4F02-D74F-4E4E-A359-412F903231BF}"/>
    <dgm:cxn modelId="{63B6FEB6-C191-4D5D-8B58-BA076DB13EEC}" type="presOf" srcId="{4A7E4097-1311-47EF-9EA5-E15661E3A576}" destId="{CF97E779-4179-41B1-A153-3000FE30BA7B}" srcOrd="0" destOrd="0" presId="urn:microsoft.com/office/officeart/2018/2/layout/IconVerticalSolidList"/>
    <dgm:cxn modelId="{4C35C2FA-5892-4AB3-B1A3-03BD56807601}" type="presOf" srcId="{189338ED-6917-4828-86C4-40A24C2BE0BE}" destId="{274EE720-5FF5-46BB-831C-4369D41F0486}" srcOrd="0" destOrd="0" presId="urn:microsoft.com/office/officeart/2018/2/layout/IconVerticalSolidList"/>
    <dgm:cxn modelId="{DCE9B88B-BCFC-4D91-979A-EF22F8026D70}" type="presParOf" srcId="{E155C47A-A94A-411B-88AD-C21A314ECEA9}" destId="{4209AB65-5164-4344-B18C-C21C35CFB710}" srcOrd="0" destOrd="0" presId="urn:microsoft.com/office/officeart/2018/2/layout/IconVerticalSolidList"/>
    <dgm:cxn modelId="{D21D45AB-AE5D-45C8-9358-74FE0FB13A6D}" type="presParOf" srcId="{4209AB65-5164-4344-B18C-C21C35CFB710}" destId="{1B70F920-38F6-492E-9869-BEC81234C32D}" srcOrd="0" destOrd="0" presId="urn:microsoft.com/office/officeart/2018/2/layout/IconVerticalSolidList"/>
    <dgm:cxn modelId="{0FA93B80-3287-4CA7-A818-A26FB7EC40CD}" type="presParOf" srcId="{4209AB65-5164-4344-B18C-C21C35CFB710}" destId="{AF93D84E-5F15-4D7C-B3A1-5B27AA6B29E0}" srcOrd="1" destOrd="0" presId="urn:microsoft.com/office/officeart/2018/2/layout/IconVerticalSolidList"/>
    <dgm:cxn modelId="{5AE92801-1DA2-4F83-84CE-D950F1DBC92C}" type="presParOf" srcId="{4209AB65-5164-4344-B18C-C21C35CFB710}" destId="{FF081A94-F3CE-456F-9424-BACE253B3129}" srcOrd="2" destOrd="0" presId="urn:microsoft.com/office/officeart/2018/2/layout/IconVerticalSolidList"/>
    <dgm:cxn modelId="{D3545EED-9BC8-4039-8386-D47AD0343EE7}" type="presParOf" srcId="{4209AB65-5164-4344-B18C-C21C35CFB710}" destId="{274EE720-5FF5-46BB-831C-4369D41F0486}" srcOrd="3" destOrd="0" presId="urn:microsoft.com/office/officeart/2018/2/layout/IconVerticalSolidList"/>
    <dgm:cxn modelId="{CDD2076C-4D45-4B87-89FA-7D659299A2AB}" type="presParOf" srcId="{E155C47A-A94A-411B-88AD-C21A314ECEA9}" destId="{F913ADA8-94A8-418D-838F-94C4B430E5D7}" srcOrd="1" destOrd="0" presId="urn:microsoft.com/office/officeart/2018/2/layout/IconVerticalSolidList"/>
    <dgm:cxn modelId="{426C53B3-0275-484F-B3B4-4D41A39F67BD}" type="presParOf" srcId="{E155C47A-A94A-411B-88AD-C21A314ECEA9}" destId="{9D4773FF-0A26-48D9-A770-57B526F04C24}" srcOrd="2" destOrd="0" presId="urn:microsoft.com/office/officeart/2018/2/layout/IconVerticalSolidList"/>
    <dgm:cxn modelId="{BF8B6A3E-44F3-4A41-8A03-3CF8A94A12C4}" type="presParOf" srcId="{9D4773FF-0A26-48D9-A770-57B526F04C24}" destId="{0E2B2F01-747E-4EF0-932F-6436ABF6E697}" srcOrd="0" destOrd="0" presId="urn:microsoft.com/office/officeart/2018/2/layout/IconVerticalSolidList"/>
    <dgm:cxn modelId="{BF045A17-8F4F-445C-97C1-7402165B01D5}" type="presParOf" srcId="{9D4773FF-0A26-48D9-A770-57B526F04C24}" destId="{F1CAA753-F98C-4D8D-B4C2-A5FBEF7D095E}" srcOrd="1" destOrd="0" presId="urn:microsoft.com/office/officeart/2018/2/layout/IconVerticalSolidList"/>
    <dgm:cxn modelId="{2C2019B2-203A-434D-86FD-6CD8C9366FDA}" type="presParOf" srcId="{9D4773FF-0A26-48D9-A770-57B526F04C24}" destId="{BAFA0A3D-D04E-4256-AA98-0BD207FCFA3A}" srcOrd="2" destOrd="0" presId="urn:microsoft.com/office/officeart/2018/2/layout/IconVerticalSolidList"/>
    <dgm:cxn modelId="{527A5F69-7811-440F-B5D8-57C1B7134F30}" type="presParOf" srcId="{9D4773FF-0A26-48D9-A770-57B526F04C24}" destId="{CF97E779-4179-41B1-A153-3000FE30BA7B}" srcOrd="3" destOrd="0" presId="urn:microsoft.com/office/officeart/2018/2/layout/IconVerticalSolidList"/>
    <dgm:cxn modelId="{36E53290-29CF-4B50-982B-41D11CEA5193}" type="presParOf" srcId="{E155C47A-A94A-411B-88AD-C21A314ECEA9}" destId="{0C618A35-89F6-47C9-BF63-750DF265A912}" srcOrd="3" destOrd="0" presId="urn:microsoft.com/office/officeart/2018/2/layout/IconVerticalSolidList"/>
    <dgm:cxn modelId="{48E9D424-A120-42B5-9B45-D6C539066370}" type="presParOf" srcId="{E155C47A-A94A-411B-88AD-C21A314ECEA9}" destId="{A8CC4598-7550-4D1B-A7E6-DF76BA339FC3}" srcOrd="4" destOrd="0" presId="urn:microsoft.com/office/officeart/2018/2/layout/IconVerticalSolidList"/>
    <dgm:cxn modelId="{6C445E37-02A3-4616-A840-A8D3E61B0AC5}" type="presParOf" srcId="{A8CC4598-7550-4D1B-A7E6-DF76BA339FC3}" destId="{39B2FD77-E82B-4C95-B958-E097A1EC6C38}" srcOrd="0" destOrd="0" presId="urn:microsoft.com/office/officeart/2018/2/layout/IconVerticalSolidList"/>
    <dgm:cxn modelId="{3E8AEAA6-7E06-4111-988A-B793488C3FD4}" type="presParOf" srcId="{A8CC4598-7550-4D1B-A7E6-DF76BA339FC3}" destId="{5368E611-3DB8-4C8A-A849-391E6EAD6A22}" srcOrd="1" destOrd="0" presId="urn:microsoft.com/office/officeart/2018/2/layout/IconVerticalSolidList"/>
    <dgm:cxn modelId="{47BCF68C-3688-40FE-8B04-8C7E8D54E9AF}" type="presParOf" srcId="{A8CC4598-7550-4D1B-A7E6-DF76BA339FC3}" destId="{91DBAFC3-CB56-4EE2-99EA-C267D91DA0CC}" srcOrd="2" destOrd="0" presId="urn:microsoft.com/office/officeart/2018/2/layout/IconVerticalSolidList"/>
    <dgm:cxn modelId="{EC5E3182-B3B8-4B63-A025-71278E203887}" type="presParOf" srcId="{A8CC4598-7550-4D1B-A7E6-DF76BA339FC3}" destId="{5BB730F1-7DBC-4779-9577-C84CA2DA896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791353-4DF0-44C3-A94F-F7552FAAC30B}"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4A8F576E-E66D-4974-AC78-DD1087ED629B}">
      <dgm:prSet/>
      <dgm:spPr>
        <a:xfrm>
          <a:off x="821" y="179951"/>
          <a:ext cx="3327201" cy="3992641"/>
        </a:xfrm>
        <a:prstGeom prst="rect">
          <a:avLst/>
        </a:prstGeom>
        <a:solidFill>
          <a:schemeClr val="accent2">
            <a:lumMod val="75000"/>
          </a:schemeClr>
        </a:solidFill>
        <a:ln w="12700" cap="flat" cmpd="sng" algn="ctr">
          <a:solidFill>
            <a:srgbClr val="ED7D31">
              <a:hueOff val="0"/>
              <a:satOff val="0"/>
              <a:lumOff val="0"/>
              <a:alphaOff val="0"/>
            </a:srgbClr>
          </a:solidFill>
          <a:prstDash val="solid"/>
          <a:miter lim="800000"/>
        </a:ln>
        <a:effectLst/>
      </dgm:spPr>
      <dgm:t>
        <a:bodyPr/>
        <a:lstStyle/>
        <a:p>
          <a:pPr>
            <a:buNone/>
          </a:pPr>
          <a:r>
            <a:rPr lang="en-GB" dirty="0">
              <a:solidFill>
                <a:sysClr val="window" lastClr="FFFFFF"/>
              </a:solidFill>
              <a:latin typeface="Calibri"/>
              <a:ea typeface="+mn-ea"/>
              <a:cs typeface="+mn-cs"/>
            </a:rPr>
            <a:t>Select an evidence-based alternative to tinzaparin.</a:t>
          </a:r>
          <a:endParaRPr lang="en-US" dirty="0">
            <a:solidFill>
              <a:sysClr val="window" lastClr="FFFFFF"/>
            </a:solidFill>
            <a:latin typeface="Calibri"/>
            <a:ea typeface="+mn-ea"/>
            <a:cs typeface="+mn-cs"/>
          </a:endParaRPr>
        </a:p>
      </dgm:t>
    </dgm:pt>
    <dgm:pt modelId="{FD4C1EE2-4359-4DB0-9937-2075F0337786}" type="parTrans" cxnId="{178BB7B8-6C12-47B6-950E-3344E0E3BD4B}">
      <dgm:prSet/>
      <dgm:spPr/>
      <dgm:t>
        <a:bodyPr/>
        <a:lstStyle/>
        <a:p>
          <a:endParaRPr lang="en-US"/>
        </a:p>
      </dgm:t>
    </dgm:pt>
    <dgm:pt modelId="{FDA9B178-C620-47DB-AEDD-57BECA217E16}" type="sibTrans" cxnId="{178BB7B8-6C12-47B6-950E-3344E0E3BD4B}">
      <dgm:prSet phldrT="01"/>
      <dgm:spPr>
        <a:xfrm>
          <a:off x="821" y="179951"/>
          <a:ext cx="3327201" cy="1597056"/>
        </a:xfrm>
        <a:prstGeom prst="rect">
          <a:avLst/>
        </a:prstGeom>
        <a:noFill/>
        <a:ln w="12700" cap="flat" cmpd="sng" algn="ctr">
          <a:noFill/>
          <a:prstDash val="solid"/>
          <a:miter lim="800000"/>
        </a:ln>
        <a:effectLst/>
        <a:sp3d/>
      </dgm:spPr>
      <dgm:t>
        <a:bodyPr/>
        <a:lstStyle/>
        <a:p>
          <a:pPr>
            <a:buNone/>
          </a:pPr>
          <a:r>
            <a:rPr lang="en-US" dirty="0">
              <a:solidFill>
                <a:sysClr val="window" lastClr="FFFFFF"/>
              </a:solidFill>
              <a:latin typeface="Calibri"/>
              <a:ea typeface="+mn-ea"/>
              <a:cs typeface="+mn-cs"/>
            </a:rPr>
            <a:t>1</a:t>
          </a:r>
        </a:p>
      </dgm:t>
    </dgm:pt>
    <dgm:pt modelId="{F0D702B9-086F-40D7-B26C-058A0330665C}">
      <dgm:prSet/>
      <dgm:spPr>
        <a:xfrm>
          <a:off x="3594199" y="179951"/>
          <a:ext cx="3327201" cy="3992641"/>
        </a:xfrm>
        <a:prstGeom prst="rect">
          <a:avLst/>
        </a:prstGeom>
        <a:solidFill>
          <a:srgbClr val="FF0000"/>
        </a:solidFill>
        <a:ln w="12700" cap="flat" cmpd="sng" algn="ctr">
          <a:solidFill>
            <a:srgbClr val="ED7D31">
              <a:hueOff val="-727682"/>
              <a:satOff val="-41964"/>
              <a:lumOff val="4314"/>
              <a:alphaOff val="0"/>
            </a:srgbClr>
          </a:solidFill>
          <a:prstDash val="solid"/>
          <a:miter lim="800000"/>
        </a:ln>
        <a:effectLst/>
      </dgm:spPr>
      <dgm:t>
        <a:bodyPr/>
        <a:lstStyle/>
        <a:p>
          <a:pPr>
            <a:buNone/>
          </a:pPr>
          <a:r>
            <a:rPr lang="en-GB" dirty="0">
              <a:solidFill>
                <a:sysClr val="window" lastClr="FFFFFF"/>
              </a:solidFill>
              <a:latin typeface="Calibri"/>
              <a:ea typeface="+mn-ea"/>
              <a:cs typeface="+mn-cs"/>
            </a:rPr>
            <a:t>Develop new hospital guidelines for safe prescribing of the selected alternative LMWH.</a:t>
          </a:r>
          <a:endParaRPr lang="en-US" dirty="0">
            <a:solidFill>
              <a:sysClr val="window" lastClr="FFFFFF"/>
            </a:solidFill>
            <a:latin typeface="Calibri"/>
            <a:ea typeface="+mn-ea"/>
            <a:cs typeface="+mn-cs"/>
          </a:endParaRPr>
        </a:p>
      </dgm:t>
    </dgm:pt>
    <dgm:pt modelId="{37AB9912-3DD2-412E-8384-1F6D70243C0E}" type="parTrans" cxnId="{ECFB5F66-4B2D-46AF-83F1-101C56D4C466}">
      <dgm:prSet/>
      <dgm:spPr/>
      <dgm:t>
        <a:bodyPr/>
        <a:lstStyle/>
        <a:p>
          <a:endParaRPr lang="en-US"/>
        </a:p>
      </dgm:t>
    </dgm:pt>
    <dgm:pt modelId="{3BD690F8-2D73-421D-A090-10839017E1DA}" type="sibTrans" cxnId="{ECFB5F66-4B2D-46AF-83F1-101C56D4C466}">
      <dgm:prSet phldrT="02"/>
      <dgm:spPr>
        <a:xfrm>
          <a:off x="3594199" y="179951"/>
          <a:ext cx="3327201" cy="1597056"/>
        </a:xfrm>
        <a:prstGeom prst="rect">
          <a:avLst/>
        </a:prstGeom>
        <a:noFill/>
        <a:ln w="12700" cap="flat" cmpd="sng" algn="ctr">
          <a:noFill/>
          <a:prstDash val="solid"/>
          <a:miter lim="800000"/>
        </a:ln>
        <a:effectLst/>
        <a:sp3d/>
      </dgm:spPr>
      <dgm:t>
        <a:bodyPr/>
        <a:lstStyle/>
        <a:p>
          <a:pPr>
            <a:buNone/>
          </a:pPr>
          <a:r>
            <a:rPr lang="en-US" dirty="0">
              <a:solidFill>
                <a:sysClr val="window" lastClr="FFFFFF"/>
              </a:solidFill>
              <a:latin typeface="Calibri"/>
              <a:ea typeface="+mn-ea"/>
              <a:cs typeface="+mn-cs"/>
            </a:rPr>
            <a:t>2</a:t>
          </a:r>
        </a:p>
      </dgm:t>
    </dgm:pt>
    <dgm:pt modelId="{AE6DC94B-0B16-4601-B09F-AF8E4599454E}">
      <dgm:prSet/>
      <dgm:spPr>
        <a:xfrm>
          <a:off x="7187576" y="179951"/>
          <a:ext cx="3327201" cy="3992641"/>
        </a:xfrm>
        <a:prstGeom prst="rect">
          <a:avLst/>
        </a:prstGeom>
        <a:solidFill>
          <a:schemeClr val="accent1">
            <a:lumMod val="75000"/>
          </a:schemeClr>
        </a:solidFill>
        <a:ln w="12700" cap="flat" cmpd="sng" algn="ctr">
          <a:solidFill>
            <a:srgbClr val="ED7D31">
              <a:hueOff val="-1455363"/>
              <a:satOff val="-83928"/>
              <a:lumOff val="8628"/>
              <a:alphaOff val="0"/>
            </a:srgbClr>
          </a:solidFill>
          <a:prstDash val="solid"/>
          <a:miter lim="800000"/>
        </a:ln>
        <a:effectLst/>
      </dgm:spPr>
      <dgm:t>
        <a:bodyPr/>
        <a:lstStyle/>
        <a:p>
          <a:pPr>
            <a:buNone/>
          </a:pPr>
          <a:r>
            <a:rPr lang="en-GB" dirty="0">
              <a:solidFill>
                <a:sysClr val="window" lastClr="FFFFFF"/>
              </a:solidFill>
              <a:latin typeface="Calibri"/>
              <a:ea typeface="+mn-ea"/>
              <a:cs typeface="+mn-cs"/>
            </a:rPr>
            <a:t>Evaluate compliance with the new guidelines and review LMWH medication safety incidents submitted to the risk department.</a:t>
          </a:r>
          <a:endParaRPr lang="en-US" dirty="0">
            <a:solidFill>
              <a:sysClr val="window" lastClr="FFFFFF"/>
            </a:solidFill>
            <a:latin typeface="Calibri"/>
            <a:ea typeface="+mn-ea"/>
            <a:cs typeface="+mn-cs"/>
          </a:endParaRPr>
        </a:p>
      </dgm:t>
    </dgm:pt>
    <dgm:pt modelId="{57EC98D3-8F6A-4FB1-B99E-8EDBFF62D526}" type="parTrans" cxnId="{E9A3593A-7396-4687-8DD1-E92067877425}">
      <dgm:prSet/>
      <dgm:spPr/>
      <dgm:t>
        <a:bodyPr/>
        <a:lstStyle/>
        <a:p>
          <a:endParaRPr lang="en-US"/>
        </a:p>
      </dgm:t>
    </dgm:pt>
    <dgm:pt modelId="{6F693D56-2BAE-41DD-8484-D2A6FB46AC39}" type="sibTrans" cxnId="{E9A3593A-7396-4687-8DD1-E92067877425}">
      <dgm:prSet phldrT="03"/>
      <dgm:spPr>
        <a:xfrm>
          <a:off x="7187576" y="179951"/>
          <a:ext cx="3327201" cy="1597056"/>
        </a:xfrm>
        <a:prstGeom prst="rect">
          <a:avLst/>
        </a:prstGeom>
        <a:noFill/>
        <a:ln w="12700" cap="flat" cmpd="sng" algn="ctr">
          <a:noFill/>
          <a:prstDash val="solid"/>
          <a:miter lim="800000"/>
        </a:ln>
        <a:effectLst/>
        <a:sp3d/>
      </dgm:spPr>
      <dgm:t>
        <a:bodyPr/>
        <a:lstStyle/>
        <a:p>
          <a:pPr>
            <a:buNone/>
          </a:pPr>
          <a:r>
            <a:rPr lang="en-US" dirty="0">
              <a:solidFill>
                <a:sysClr val="window" lastClr="FFFFFF"/>
              </a:solidFill>
              <a:latin typeface="Calibri"/>
              <a:ea typeface="+mn-ea"/>
              <a:cs typeface="+mn-cs"/>
            </a:rPr>
            <a:t>3</a:t>
          </a:r>
        </a:p>
      </dgm:t>
    </dgm:pt>
    <dgm:pt modelId="{EC544327-8F18-4E84-8A72-E2046FE99471}" type="pres">
      <dgm:prSet presAssocID="{D3791353-4DF0-44C3-A94F-F7552FAAC30B}" presName="Name0" presStyleCnt="0">
        <dgm:presLayoutVars>
          <dgm:animLvl val="lvl"/>
          <dgm:resizeHandles val="exact"/>
        </dgm:presLayoutVars>
      </dgm:prSet>
      <dgm:spPr/>
    </dgm:pt>
    <dgm:pt modelId="{58C5F8C8-2F5D-44F2-8BF8-3ACB7D275333}" type="pres">
      <dgm:prSet presAssocID="{4A8F576E-E66D-4974-AC78-DD1087ED629B}" presName="compositeNode" presStyleCnt="0">
        <dgm:presLayoutVars>
          <dgm:bulletEnabled val="1"/>
        </dgm:presLayoutVars>
      </dgm:prSet>
      <dgm:spPr/>
    </dgm:pt>
    <dgm:pt modelId="{D34AA04B-A260-4002-B086-D6BE4233121B}" type="pres">
      <dgm:prSet presAssocID="{4A8F576E-E66D-4974-AC78-DD1087ED629B}" presName="bgRect" presStyleLbl="alignNode1" presStyleIdx="0" presStyleCnt="3"/>
      <dgm:spPr/>
    </dgm:pt>
    <dgm:pt modelId="{B10EA249-E0A8-49D0-924F-F5382B9BC020}" type="pres">
      <dgm:prSet presAssocID="{FDA9B178-C620-47DB-AEDD-57BECA217E16}" presName="sibTransNodeRect" presStyleLbl="alignNode1" presStyleIdx="0" presStyleCnt="3">
        <dgm:presLayoutVars>
          <dgm:chMax val="0"/>
          <dgm:bulletEnabled val="1"/>
        </dgm:presLayoutVars>
      </dgm:prSet>
      <dgm:spPr/>
    </dgm:pt>
    <dgm:pt modelId="{D569A9B2-DA55-4A9B-8607-96B0A85B11BA}" type="pres">
      <dgm:prSet presAssocID="{4A8F576E-E66D-4974-AC78-DD1087ED629B}" presName="nodeRect" presStyleLbl="alignNode1" presStyleIdx="0" presStyleCnt="3">
        <dgm:presLayoutVars>
          <dgm:bulletEnabled val="1"/>
        </dgm:presLayoutVars>
      </dgm:prSet>
      <dgm:spPr/>
    </dgm:pt>
    <dgm:pt modelId="{B1E91DF7-1276-444D-BE5F-7A48EF4C8B3A}" type="pres">
      <dgm:prSet presAssocID="{FDA9B178-C620-47DB-AEDD-57BECA217E16}" presName="sibTrans" presStyleCnt="0"/>
      <dgm:spPr/>
    </dgm:pt>
    <dgm:pt modelId="{C2674FB0-2FA1-47D1-BBF3-ECF02E956ACE}" type="pres">
      <dgm:prSet presAssocID="{F0D702B9-086F-40D7-B26C-058A0330665C}" presName="compositeNode" presStyleCnt="0">
        <dgm:presLayoutVars>
          <dgm:bulletEnabled val="1"/>
        </dgm:presLayoutVars>
      </dgm:prSet>
      <dgm:spPr/>
    </dgm:pt>
    <dgm:pt modelId="{36751458-CE49-4D4B-9105-60B088AEF2EF}" type="pres">
      <dgm:prSet presAssocID="{F0D702B9-086F-40D7-B26C-058A0330665C}" presName="bgRect" presStyleLbl="alignNode1" presStyleIdx="1" presStyleCnt="3" custLinFactNeighborX="-528" custLinFactNeighborY="-1397"/>
      <dgm:spPr/>
    </dgm:pt>
    <dgm:pt modelId="{7681D58B-694E-443F-B173-03A04605874D}" type="pres">
      <dgm:prSet presAssocID="{3BD690F8-2D73-421D-A090-10839017E1DA}" presName="sibTransNodeRect" presStyleLbl="alignNode1" presStyleIdx="1" presStyleCnt="3">
        <dgm:presLayoutVars>
          <dgm:chMax val="0"/>
          <dgm:bulletEnabled val="1"/>
        </dgm:presLayoutVars>
      </dgm:prSet>
      <dgm:spPr/>
    </dgm:pt>
    <dgm:pt modelId="{54569987-A201-40D5-80C7-7E6F26C8E9C8}" type="pres">
      <dgm:prSet presAssocID="{F0D702B9-086F-40D7-B26C-058A0330665C}" presName="nodeRect" presStyleLbl="alignNode1" presStyleIdx="1" presStyleCnt="3">
        <dgm:presLayoutVars>
          <dgm:bulletEnabled val="1"/>
        </dgm:presLayoutVars>
      </dgm:prSet>
      <dgm:spPr/>
    </dgm:pt>
    <dgm:pt modelId="{553FD05F-7CF0-42D7-A895-0D78F0938BBF}" type="pres">
      <dgm:prSet presAssocID="{3BD690F8-2D73-421D-A090-10839017E1DA}" presName="sibTrans" presStyleCnt="0"/>
      <dgm:spPr/>
    </dgm:pt>
    <dgm:pt modelId="{2D115422-D48C-47B9-AC54-A6E8325B08BA}" type="pres">
      <dgm:prSet presAssocID="{AE6DC94B-0B16-4601-B09F-AF8E4599454E}" presName="compositeNode" presStyleCnt="0">
        <dgm:presLayoutVars>
          <dgm:bulletEnabled val="1"/>
        </dgm:presLayoutVars>
      </dgm:prSet>
      <dgm:spPr/>
    </dgm:pt>
    <dgm:pt modelId="{4896C767-473F-44A0-9A1E-D9DB54034F8B}" type="pres">
      <dgm:prSet presAssocID="{AE6DC94B-0B16-4601-B09F-AF8E4599454E}" presName="bgRect" presStyleLbl="alignNode1" presStyleIdx="2" presStyleCnt="3"/>
      <dgm:spPr/>
    </dgm:pt>
    <dgm:pt modelId="{5FA14A75-A3C2-4260-A2A0-E9648D526C43}" type="pres">
      <dgm:prSet presAssocID="{6F693D56-2BAE-41DD-8484-D2A6FB46AC39}" presName="sibTransNodeRect" presStyleLbl="alignNode1" presStyleIdx="2" presStyleCnt="3">
        <dgm:presLayoutVars>
          <dgm:chMax val="0"/>
          <dgm:bulletEnabled val="1"/>
        </dgm:presLayoutVars>
      </dgm:prSet>
      <dgm:spPr/>
    </dgm:pt>
    <dgm:pt modelId="{01C393FF-F30F-4C9B-BBBF-BDC5B0468629}" type="pres">
      <dgm:prSet presAssocID="{AE6DC94B-0B16-4601-B09F-AF8E4599454E}" presName="nodeRect" presStyleLbl="alignNode1" presStyleIdx="2" presStyleCnt="3">
        <dgm:presLayoutVars>
          <dgm:bulletEnabled val="1"/>
        </dgm:presLayoutVars>
      </dgm:prSet>
      <dgm:spPr/>
    </dgm:pt>
  </dgm:ptLst>
  <dgm:cxnLst>
    <dgm:cxn modelId="{98C34D0A-BA08-4AAE-98C4-6072860F6D69}" type="presOf" srcId="{3BD690F8-2D73-421D-A090-10839017E1DA}" destId="{7681D58B-694E-443F-B173-03A04605874D}" srcOrd="0" destOrd="0" presId="urn:microsoft.com/office/officeart/2016/7/layout/LinearBlockProcessNumbered"/>
    <dgm:cxn modelId="{74FB270E-9EF7-46CB-BA30-EB278C65C521}" type="presOf" srcId="{F0D702B9-086F-40D7-B26C-058A0330665C}" destId="{36751458-CE49-4D4B-9105-60B088AEF2EF}" srcOrd="0" destOrd="0" presId="urn:microsoft.com/office/officeart/2016/7/layout/LinearBlockProcessNumbered"/>
    <dgm:cxn modelId="{1D8B582A-5A9E-42B0-8EDD-B0C6202E9575}" type="presOf" srcId="{6F693D56-2BAE-41DD-8484-D2A6FB46AC39}" destId="{5FA14A75-A3C2-4260-A2A0-E9648D526C43}" srcOrd="0" destOrd="0" presId="urn:microsoft.com/office/officeart/2016/7/layout/LinearBlockProcessNumbered"/>
    <dgm:cxn modelId="{E9A3593A-7396-4687-8DD1-E92067877425}" srcId="{D3791353-4DF0-44C3-A94F-F7552FAAC30B}" destId="{AE6DC94B-0B16-4601-B09F-AF8E4599454E}" srcOrd="2" destOrd="0" parTransId="{57EC98D3-8F6A-4FB1-B99E-8EDBFF62D526}" sibTransId="{6F693D56-2BAE-41DD-8484-D2A6FB46AC39}"/>
    <dgm:cxn modelId="{9482825C-CF23-43F9-A59E-B9307BA2C243}" type="presOf" srcId="{AE6DC94B-0B16-4601-B09F-AF8E4599454E}" destId="{01C393FF-F30F-4C9B-BBBF-BDC5B0468629}" srcOrd="1" destOrd="0" presId="urn:microsoft.com/office/officeart/2016/7/layout/LinearBlockProcessNumbered"/>
    <dgm:cxn modelId="{7219805F-BCEE-4B14-9419-A5044B98646E}" type="presOf" srcId="{4A8F576E-E66D-4974-AC78-DD1087ED629B}" destId="{D34AA04B-A260-4002-B086-D6BE4233121B}" srcOrd="0" destOrd="0" presId="urn:microsoft.com/office/officeart/2016/7/layout/LinearBlockProcessNumbered"/>
    <dgm:cxn modelId="{ECFB5F66-4B2D-46AF-83F1-101C56D4C466}" srcId="{D3791353-4DF0-44C3-A94F-F7552FAAC30B}" destId="{F0D702B9-086F-40D7-B26C-058A0330665C}" srcOrd="1" destOrd="0" parTransId="{37AB9912-3DD2-412E-8384-1F6D70243C0E}" sibTransId="{3BD690F8-2D73-421D-A090-10839017E1DA}"/>
    <dgm:cxn modelId="{4F4DC374-C2C5-4328-9DED-BEC752DD1423}" type="presOf" srcId="{4A8F576E-E66D-4974-AC78-DD1087ED629B}" destId="{D569A9B2-DA55-4A9B-8607-96B0A85B11BA}" srcOrd="1" destOrd="0" presId="urn:microsoft.com/office/officeart/2016/7/layout/LinearBlockProcessNumbered"/>
    <dgm:cxn modelId="{67FA8F7B-57E7-4C7D-9F98-D43BD40D849D}" type="presOf" srcId="{AE6DC94B-0B16-4601-B09F-AF8E4599454E}" destId="{4896C767-473F-44A0-9A1E-D9DB54034F8B}" srcOrd="0" destOrd="0" presId="urn:microsoft.com/office/officeart/2016/7/layout/LinearBlockProcessNumbered"/>
    <dgm:cxn modelId="{9EB35E83-0E74-4A90-ADE2-B0977F201056}" type="presOf" srcId="{FDA9B178-C620-47DB-AEDD-57BECA217E16}" destId="{B10EA249-E0A8-49D0-924F-F5382B9BC020}" srcOrd="0" destOrd="0" presId="urn:microsoft.com/office/officeart/2016/7/layout/LinearBlockProcessNumbered"/>
    <dgm:cxn modelId="{88D3C786-2CD2-48ED-8501-491995DCDF02}" type="presOf" srcId="{D3791353-4DF0-44C3-A94F-F7552FAAC30B}" destId="{EC544327-8F18-4E84-8A72-E2046FE99471}" srcOrd="0" destOrd="0" presId="urn:microsoft.com/office/officeart/2016/7/layout/LinearBlockProcessNumbered"/>
    <dgm:cxn modelId="{C7847DA5-7E74-47E2-88C7-C6169497EDB8}" type="presOf" srcId="{F0D702B9-086F-40D7-B26C-058A0330665C}" destId="{54569987-A201-40D5-80C7-7E6F26C8E9C8}" srcOrd="1" destOrd="0" presId="urn:microsoft.com/office/officeart/2016/7/layout/LinearBlockProcessNumbered"/>
    <dgm:cxn modelId="{178BB7B8-6C12-47B6-950E-3344E0E3BD4B}" srcId="{D3791353-4DF0-44C3-A94F-F7552FAAC30B}" destId="{4A8F576E-E66D-4974-AC78-DD1087ED629B}" srcOrd="0" destOrd="0" parTransId="{FD4C1EE2-4359-4DB0-9937-2075F0337786}" sibTransId="{FDA9B178-C620-47DB-AEDD-57BECA217E16}"/>
    <dgm:cxn modelId="{5ED137B7-DA29-420E-89BE-4973568A8F68}" type="presParOf" srcId="{EC544327-8F18-4E84-8A72-E2046FE99471}" destId="{58C5F8C8-2F5D-44F2-8BF8-3ACB7D275333}" srcOrd="0" destOrd="0" presId="urn:microsoft.com/office/officeart/2016/7/layout/LinearBlockProcessNumbered"/>
    <dgm:cxn modelId="{3646C9E9-65DB-43DC-B0EE-7A6B53719AA8}" type="presParOf" srcId="{58C5F8C8-2F5D-44F2-8BF8-3ACB7D275333}" destId="{D34AA04B-A260-4002-B086-D6BE4233121B}" srcOrd="0" destOrd="0" presId="urn:microsoft.com/office/officeart/2016/7/layout/LinearBlockProcessNumbered"/>
    <dgm:cxn modelId="{9D95D20D-299D-4EAA-8573-A23979AC5B3A}" type="presParOf" srcId="{58C5F8C8-2F5D-44F2-8BF8-3ACB7D275333}" destId="{B10EA249-E0A8-49D0-924F-F5382B9BC020}" srcOrd="1" destOrd="0" presId="urn:microsoft.com/office/officeart/2016/7/layout/LinearBlockProcessNumbered"/>
    <dgm:cxn modelId="{51725D01-E5E5-4B11-9F65-877CD3D94CB6}" type="presParOf" srcId="{58C5F8C8-2F5D-44F2-8BF8-3ACB7D275333}" destId="{D569A9B2-DA55-4A9B-8607-96B0A85B11BA}" srcOrd="2" destOrd="0" presId="urn:microsoft.com/office/officeart/2016/7/layout/LinearBlockProcessNumbered"/>
    <dgm:cxn modelId="{9CF0CD36-E554-4210-A782-4F50B4F8E919}" type="presParOf" srcId="{EC544327-8F18-4E84-8A72-E2046FE99471}" destId="{B1E91DF7-1276-444D-BE5F-7A48EF4C8B3A}" srcOrd="1" destOrd="0" presId="urn:microsoft.com/office/officeart/2016/7/layout/LinearBlockProcessNumbered"/>
    <dgm:cxn modelId="{ED4657D7-6E3C-46A7-8873-3B1F6884CB6B}" type="presParOf" srcId="{EC544327-8F18-4E84-8A72-E2046FE99471}" destId="{C2674FB0-2FA1-47D1-BBF3-ECF02E956ACE}" srcOrd="2" destOrd="0" presId="urn:microsoft.com/office/officeart/2016/7/layout/LinearBlockProcessNumbered"/>
    <dgm:cxn modelId="{1DEE4D98-DB89-4253-8E11-E28741A3325D}" type="presParOf" srcId="{C2674FB0-2FA1-47D1-BBF3-ECF02E956ACE}" destId="{36751458-CE49-4D4B-9105-60B088AEF2EF}" srcOrd="0" destOrd="0" presId="urn:microsoft.com/office/officeart/2016/7/layout/LinearBlockProcessNumbered"/>
    <dgm:cxn modelId="{F818820C-210C-460E-89A1-6969A9AC88EF}" type="presParOf" srcId="{C2674FB0-2FA1-47D1-BBF3-ECF02E956ACE}" destId="{7681D58B-694E-443F-B173-03A04605874D}" srcOrd="1" destOrd="0" presId="urn:microsoft.com/office/officeart/2016/7/layout/LinearBlockProcessNumbered"/>
    <dgm:cxn modelId="{D2593346-7515-454E-BB20-23754494AA5D}" type="presParOf" srcId="{C2674FB0-2FA1-47D1-BBF3-ECF02E956ACE}" destId="{54569987-A201-40D5-80C7-7E6F26C8E9C8}" srcOrd="2" destOrd="0" presId="urn:microsoft.com/office/officeart/2016/7/layout/LinearBlockProcessNumbered"/>
    <dgm:cxn modelId="{9BFC4C62-E4AA-4F04-B535-732C4F7841B2}" type="presParOf" srcId="{EC544327-8F18-4E84-8A72-E2046FE99471}" destId="{553FD05F-7CF0-42D7-A895-0D78F0938BBF}" srcOrd="3" destOrd="0" presId="urn:microsoft.com/office/officeart/2016/7/layout/LinearBlockProcessNumbered"/>
    <dgm:cxn modelId="{EF79051B-0793-495D-97C0-7713290CB283}" type="presParOf" srcId="{EC544327-8F18-4E84-8A72-E2046FE99471}" destId="{2D115422-D48C-47B9-AC54-A6E8325B08BA}" srcOrd="4" destOrd="0" presId="urn:microsoft.com/office/officeart/2016/7/layout/LinearBlockProcessNumbered"/>
    <dgm:cxn modelId="{3A27CE21-1BA5-4C9F-8560-9905605A7B1B}" type="presParOf" srcId="{2D115422-D48C-47B9-AC54-A6E8325B08BA}" destId="{4896C767-473F-44A0-9A1E-D9DB54034F8B}" srcOrd="0" destOrd="0" presId="urn:microsoft.com/office/officeart/2016/7/layout/LinearBlockProcessNumbered"/>
    <dgm:cxn modelId="{5C94C487-7090-4EC4-B63F-E39B4B0FC6D9}" type="presParOf" srcId="{2D115422-D48C-47B9-AC54-A6E8325B08BA}" destId="{5FA14A75-A3C2-4260-A2A0-E9648D526C43}" srcOrd="1" destOrd="0" presId="urn:microsoft.com/office/officeart/2016/7/layout/LinearBlockProcessNumbered"/>
    <dgm:cxn modelId="{BC26F0F6-4A4C-4603-B248-B599A4865FAF}" type="presParOf" srcId="{2D115422-D48C-47B9-AC54-A6E8325B08BA}" destId="{01C393FF-F30F-4C9B-BBBF-BDC5B0468629}"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1341C-83A5-4EA0-8251-F37767274F8D}">
      <dsp:nvSpPr>
        <dsp:cNvPr id="0" name=""/>
        <dsp:cNvSpPr/>
      </dsp:nvSpPr>
      <dsp:spPr>
        <a:xfrm>
          <a:off x="2686297" y="5052"/>
          <a:ext cx="1491473" cy="628891"/>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Review of medication errors</a:t>
          </a:r>
          <a:endParaRPr lang="en-IE" sz="1200" kern="1200" dirty="0"/>
        </a:p>
      </dsp:txBody>
      <dsp:txXfrm>
        <a:off x="2716997" y="35752"/>
        <a:ext cx="1430073" cy="567491"/>
      </dsp:txXfrm>
    </dsp:sp>
    <dsp:sp modelId="{9646D4E9-9BE6-4D26-AC56-F8DBF87E012E}">
      <dsp:nvSpPr>
        <dsp:cNvPr id="0" name=""/>
        <dsp:cNvSpPr/>
      </dsp:nvSpPr>
      <dsp:spPr>
        <a:xfrm>
          <a:off x="1628174" y="319498"/>
          <a:ext cx="3607718" cy="3607718"/>
        </a:xfrm>
        <a:custGeom>
          <a:avLst/>
          <a:gdLst/>
          <a:ahLst/>
          <a:cxnLst/>
          <a:rect l="0" t="0" r="0" b="0"/>
          <a:pathLst>
            <a:path>
              <a:moveTo>
                <a:pt x="2554247" y="163485"/>
              </a:moveTo>
              <a:arcTo wR="1803859" hR="1803859" stAng="17674902" swAng="957922"/>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 modelId="{4E21A6C5-1298-41E5-AF81-5B144F629F31}">
      <dsp:nvSpPr>
        <dsp:cNvPr id="0" name=""/>
        <dsp:cNvSpPr/>
      </dsp:nvSpPr>
      <dsp:spPr>
        <a:xfrm>
          <a:off x="4157862" y="755983"/>
          <a:ext cx="1368972" cy="485372"/>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Maintain Clinical role- cardiology</a:t>
          </a:r>
          <a:endParaRPr lang="en-IE" sz="1200" kern="1200" dirty="0"/>
        </a:p>
      </dsp:txBody>
      <dsp:txXfrm>
        <a:off x="4181556" y="779677"/>
        <a:ext cx="1321584" cy="437984"/>
      </dsp:txXfrm>
    </dsp:sp>
    <dsp:sp modelId="{E369A0FB-E16F-4D0C-86AF-8967E6A537C8}">
      <dsp:nvSpPr>
        <dsp:cNvPr id="0" name=""/>
        <dsp:cNvSpPr/>
      </dsp:nvSpPr>
      <dsp:spPr>
        <a:xfrm>
          <a:off x="1628174" y="319498"/>
          <a:ext cx="3607718" cy="3607718"/>
        </a:xfrm>
        <a:custGeom>
          <a:avLst/>
          <a:gdLst/>
          <a:ahLst/>
          <a:cxnLst/>
          <a:rect l="0" t="0" r="0" b="0"/>
          <a:pathLst>
            <a:path>
              <a:moveTo>
                <a:pt x="3382411" y="930885"/>
              </a:moveTo>
              <a:arcTo wR="1803859" hR="1803859" stAng="19863387" swAng="1957793"/>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 modelId="{84D0D594-7C78-4D11-B04A-20F9EEBE01FF}">
      <dsp:nvSpPr>
        <dsp:cNvPr id="0" name=""/>
        <dsp:cNvSpPr/>
      </dsp:nvSpPr>
      <dsp:spPr>
        <a:xfrm>
          <a:off x="4558722" y="2249644"/>
          <a:ext cx="1263889" cy="550218"/>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Standardization of patients’ education</a:t>
          </a:r>
          <a:endParaRPr lang="en-IE" sz="1200" kern="1200" dirty="0"/>
        </a:p>
      </dsp:txBody>
      <dsp:txXfrm>
        <a:off x="4585581" y="2276503"/>
        <a:ext cx="1210171" cy="496500"/>
      </dsp:txXfrm>
    </dsp:sp>
    <dsp:sp modelId="{985DC203-FA5F-4649-9712-854C4C5873F9}">
      <dsp:nvSpPr>
        <dsp:cNvPr id="0" name=""/>
        <dsp:cNvSpPr/>
      </dsp:nvSpPr>
      <dsp:spPr>
        <a:xfrm>
          <a:off x="1555205" y="539606"/>
          <a:ext cx="3607718" cy="3607718"/>
        </a:xfrm>
        <a:custGeom>
          <a:avLst/>
          <a:gdLst/>
          <a:ahLst/>
          <a:cxnLst/>
          <a:rect l="0" t="0" r="0" b="0"/>
          <a:pathLst>
            <a:path>
              <a:moveTo>
                <a:pt x="3547431" y="2266314"/>
              </a:moveTo>
              <a:arcTo wR="1803859" hR="1803859" stAng="891286" swAng="1176083"/>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 modelId="{091E1545-F9D5-4C37-B340-B4CACB14A936}">
      <dsp:nvSpPr>
        <dsp:cNvPr id="0" name=""/>
        <dsp:cNvSpPr/>
      </dsp:nvSpPr>
      <dsp:spPr>
        <a:xfrm>
          <a:off x="3892993" y="3369204"/>
          <a:ext cx="1195507" cy="620737"/>
        </a:xfrm>
        <a:prstGeom prst="round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Clinical pharmacists &amp; HCPs education</a:t>
          </a:r>
          <a:endParaRPr lang="en-IE" sz="1200" kern="1200" dirty="0"/>
        </a:p>
      </dsp:txBody>
      <dsp:txXfrm>
        <a:off x="3923295" y="3399506"/>
        <a:ext cx="1134903" cy="560133"/>
      </dsp:txXfrm>
    </dsp:sp>
    <dsp:sp modelId="{24D38300-5206-49EF-B1C8-CA81B1499574}">
      <dsp:nvSpPr>
        <dsp:cNvPr id="0" name=""/>
        <dsp:cNvSpPr/>
      </dsp:nvSpPr>
      <dsp:spPr>
        <a:xfrm>
          <a:off x="1932909" y="347299"/>
          <a:ext cx="3607718" cy="3607718"/>
        </a:xfrm>
        <a:custGeom>
          <a:avLst/>
          <a:gdLst/>
          <a:ahLst/>
          <a:cxnLst/>
          <a:rect l="0" t="0" r="0" b="0"/>
          <a:pathLst>
            <a:path>
              <a:moveTo>
                <a:pt x="1956813" y="3601222"/>
              </a:moveTo>
              <a:arcTo wR="1803859" hR="1803859" stAng="5108154" swAng="614016"/>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 modelId="{40B392D0-EAF3-41B9-9723-B2CD450B6DEC}">
      <dsp:nvSpPr>
        <dsp:cNvPr id="0" name=""/>
        <dsp:cNvSpPr/>
      </dsp:nvSpPr>
      <dsp:spPr>
        <a:xfrm>
          <a:off x="1769004" y="3503564"/>
          <a:ext cx="1795693" cy="560435"/>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Point of reference for complicated patients </a:t>
          </a:r>
          <a:endParaRPr lang="en-IE" sz="1200" kern="1200" dirty="0"/>
        </a:p>
      </dsp:txBody>
      <dsp:txXfrm>
        <a:off x="1796362" y="3530922"/>
        <a:ext cx="1740977" cy="505719"/>
      </dsp:txXfrm>
    </dsp:sp>
    <dsp:sp modelId="{9B1C017F-4895-4D7D-A8C4-A0995D8DA93B}">
      <dsp:nvSpPr>
        <dsp:cNvPr id="0" name=""/>
        <dsp:cNvSpPr/>
      </dsp:nvSpPr>
      <dsp:spPr>
        <a:xfrm>
          <a:off x="1650116" y="371823"/>
          <a:ext cx="3607718" cy="3607718"/>
        </a:xfrm>
        <a:custGeom>
          <a:avLst/>
          <a:gdLst/>
          <a:ahLst/>
          <a:cxnLst/>
          <a:rect l="0" t="0" r="0" b="0"/>
          <a:pathLst>
            <a:path>
              <a:moveTo>
                <a:pt x="577080" y="3126327"/>
              </a:moveTo>
              <a:arcTo wR="1803859" hR="1803859" stAng="7971021" swAng="1502861"/>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 modelId="{FBAC13CD-9EED-4FAA-A4B0-10B439226666}">
      <dsp:nvSpPr>
        <dsp:cNvPr id="0" name=""/>
        <dsp:cNvSpPr/>
      </dsp:nvSpPr>
      <dsp:spPr>
        <a:xfrm>
          <a:off x="963908" y="2202511"/>
          <a:ext cx="1418984" cy="644485"/>
        </a:xfrm>
        <a:prstGeom prst="roundRect">
          <a:avLst/>
        </a:prstGeom>
        <a:solidFill>
          <a:schemeClr val="accent5">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Development of guidelines and protocols</a:t>
          </a:r>
          <a:endParaRPr lang="en-IE" sz="1200" kern="1200" dirty="0"/>
        </a:p>
      </dsp:txBody>
      <dsp:txXfrm>
        <a:off x="995369" y="2233972"/>
        <a:ext cx="1356062" cy="581563"/>
      </dsp:txXfrm>
    </dsp:sp>
    <dsp:sp modelId="{BF38F63F-794B-4B16-9259-30CD2140E356}">
      <dsp:nvSpPr>
        <dsp:cNvPr id="0" name=""/>
        <dsp:cNvSpPr/>
      </dsp:nvSpPr>
      <dsp:spPr>
        <a:xfrm>
          <a:off x="1629636" y="367130"/>
          <a:ext cx="3607718" cy="3607718"/>
        </a:xfrm>
        <a:custGeom>
          <a:avLst/>
          <a:gdLst/>
          <a:ahLst/>
          <a:cxnLst/>
          <a:rect l="0" t="0" r="0" b="0"/>
          <a:pathLst>
            <a:path>
              <a:moveTo>
                <a:pt x="160" y="1827947"/>
              </a:moveTo>
              <a:arcTo wR="1803859" hR="1803859" stAng="10754092" swAng="1398598"/>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 modelId="{130E842E-0747-4DBD-B5D1-C62B46471B2C}">
      <dsp:nvSpPr>
        <dsp:cNvPr id="0" name=""/>
        <dsp:cNvSpPr/>
      </dsp:nvSpPr>
      <dsp:spPr>
        <a:xfrm>
          <a:off x="1061633" y="812363"/>
          <a:ext cx="1759138" cy="6601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Monitoring/Evaluation of appropriate use of anticoagulants and reversal agents</a:t>
          </a:r>
          <a:endParaRPr lang="en-IE" sz="1200" kern="1200" dirty="0"/>
        </a:p>
      </dsp:txBody>
      <dsp:txXfrm>
        <a:off x="1093859" y="844589"/>
        <a:ext cx="1694686" cy="595703"/>
      </dsp:txXfrm>
    </dsp:sp>
    <dsp:sp modelId="{6D4D6576-C409-44C5-83C3-17493C28266A}">
      <dsp:nvSpPr>
        <dsp:cNvPr id="0" name=""/>
        <dsp:cNvSpPr/>
      </dsp:nvSpPr>
      <dsp:spPr>
        <a:xfrm>
          <a:off x="1683706" y="293134"/>
          <a:ext cx="3607718" cy="3607718"/>
        </a:xfrm>
        <a:custGeom>
          <a:avLst/>
          <a:gdLst/>
          <a:ahLst/>
          <a:cxnLst/>
          <a:rect l="0" t="0" r="0" b="0"/>
          <a:pathLst>
            <a:path>
              <a:moveTo>
                <a:pt x="541586" y="515225"/>
              </a:moveTo>
              <a:arcTo wR="1803859" hR="1803859" stAng="13535525" swAng="1071272"/>
            </a:path>
          </a:pathLst>
        </a:custGeom>
        <a:noFill/>
        <a:ln w="38100" cap="flat" cmpd="sng" algn="ctr">
          <a:solidFill>
            <a:schemeClr val="accent5"/>
          </a:solidFill>
          <a:prstDash val="solid"/>
        </a:ln>
        <a:effectLst>
          <a:outerShdw blurRad="40000" dist="23000" dir="5400000" rotWithShape="0">
            <a:srgbClr val="000000">
              <a:alpha val="35000"/>
            </a:srgbClr>
          </a:outerShdw>
        </a:effectLst>
      </dsp:spPr>
      <dsp:style>
        <a:lnRef idx="3">
          <a:schemeClr val="accent5"/>
        </a:lnRef>
        <a:fillRef idx="0">
          <a:schemeClr val="accent5"/>
        </a:fillRef>
        <a:effectRef idx="2">
          <a:schemeClr val="accent5"/>
        </a:effectRef>
        <a:fontRef idx="minor">
          <a:schemeClr val="tx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0F920-38F6-492E-9869-BEC81234C32D}">
      <dsp:nvSpPr>
        <dsp:cNvPr id="0" name=""/>
        <dsp:cNvSpPr/>
      </dsp:nvSpPr>
      <dsp:spPr>
        <a:xfrm>
          <a:off x="0" y="457"/>
          <a:ext cx="7479527" cy="10715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3D84E-5F15-4D7C-B3A1-5B27AA6B29E0}">
      <dsp:nvSpPr>
        <dsp:cNvPr id="0" name=""/>
        <dsp:cNvSpPr/>
      </dsp:nvSpPr>
      <dsp:spPr>
        <a:xfrm>
          <a:off x="324134" y="241550"/>
          <a:ext cx="589336" cy="5893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4EE720-5FF5-46BB-831C-4369D41F0486}">
      <dsp:nvSpPr>
        <dsp:cNvPr id="0" name=""/>
        <dsp:cNvSpPr/>
      </dsp:nvSpPr>
      <dsp:spPr>
        <a:xfrm>
          <a:off x="1237606" y="457"/>
          <a:ext cx="6241920" cy="107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3" tIns="113403" rIns="113403" bIns="113403" numCol="1" spcCol="1270" anchor="ctr" anchorCtr="0">
          <a:noAutofit/>
        </a:bodyPr>
        <a:lstStyle/>
        <a:p>
          <a:pPr marL="0" lvl="0" indent="0" algn="l" defTabSz="1111250">
            <a:lnSpc>
              <a:spcPct val="90000"/>
            </a:lnSpc>
            <a:spcBef>
              <a:spcPct val="0"/>
            </a:spcBef>
            <a:spcAft>
              <a:spcPct val="35000"/>
            </a:spcAft>
            <a:buNone/>
          </a:pPr>
          <a:r>
            <a:rPr lang="en-IE" sz="2500" kern="1200" dirty="0">
              <a:latin typeface="Darker Grotesque" panose="020B0604020202020204" charset="0"/>
            </a:rPr>
            <a:t>Pharmacists’ interventions on DOACs prescription- A retrospective study</a:t>
          </a:r>
          <a:endParaRPr lang="en-US" sz="2500" kern="1200" dirty="0">
            <a:latin typeface="Darker Grotesque" panose="020B0604020202020204" charset="0"/>
          </a:endParaRPr>
        </a:p>
      </dsp:txBody>
      <dsp:txXfrm>
        <a:off x="1237606" y="457"/>
        <a:ext cx="6241920" cy="1071520"/>
      </dsp:txXfrm>
    </dsp:sp>
    <dsp:sp modelId="{0E2B2F01-747E-4EF0-932F-6436ABF6E697}">
      <dsp:nvSpPr>
        <dsp:cNvPr id="0" name=""/>
        <dsp:cNvSpPr/>
      </dsp:nvSpPr>
      <dsp:spPr>
        <a:xfrm>
          <a:off x="0" y="1339858"/>
          <a:ext cx="7479527" cy="10715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AA753-F98C-4D8D-B4C2-A5FBEF7D095E}">
      <dsp:nvSpPr>
        <dsp:cNvPr id="0" name=""/>
        <dsp:cNvSpPr/>
      </dsp:nvSpPr>
      <dsp:spPr>
        <a:xfrm>
          <a:off x="324134" y="1580950"/>
          <a:ext cx="589336" cy="5893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97E779-4179-41B1-A153-3000FE30BA7B}">
      <dsp:nvSpPr>
        <dsp:cNvPr id="0" name=""/>
        <dsp:cNvSpPr/>
      </dsp:nvSpPr>
      <dsp:spPr>
        <a:xfrm>
          <a:off x="1237606" y="1339858"/>
          <a:ext cx="6241920" cy="107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3" tIns="113403" rIns="113403" bIns="113403" numCol="1" spcCol="1270" anchor="ctr" anchorCtr="0">
          <a:noAutofit/>
        </a:bodyPr>
        <a:lstStyle/>
        <a:p>
          <a:pPr marL="0" lvl="0" indent="0" algn="l" defTabSz="1111250">
            <a:lnSpc>
              <a:spcPct val="90000"/>
            </a:lnSpc>
            <a:spcBef>
              <a:spcPct val="0"/>
            </a:spcBef>
            <a:spcAft>
              <a:spcPct val="35000"/>
            </a:spcAft>
            <a:buNone/>
          </a:pPr>
          <a:r>
            <a:rPr lang="en-IE" sz="2500" i="0" kern="1200" baseline="0" dirty="0">
              <a:latin typeface="Darker Grotesque" panose="020B0604020202020204" charset="0"/>
            </a:rPr>
            <a:t>Appropriate prescribing of anticoagulants Audit</a:t>
          </a:r>
          <a:endParaRPr lang="en-US" sz="2500" kern="1200" dirty="0">
            <a:latin typeface="Darker Grotesque" panose="020B0604020202020204" charset="0"/>
          </a:endParaRPr>
        </a:p>
      </dsp:txBody>
      <dsp:txXfrm>
        <a:off x="1237606" y="1339858"/>
        <a:ext cx="6241920" cy="1071520"/>
      </dsp:txXfrm>
    </dsp:sp>
    <dsp:sp modelId="{39B2FD77-E82B-4C95-B958-E097A1EC6C38}">
      <dsp:nvSpPr>
        <dsp:cNvPr id="0" name=""/>
        <dsp:cNvSpPr/>
      </dsp:nvSpPr>
      <dsp:spPr>
        <a:xfrm>
          <a:off x="0" y="2679717"/>
          <a:ext cx="7479527" cy="10715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68E611-3DB8-4C8A-A849-391E6EAD6A22}">
      <dsp:nvSpPr>
        <dsp:cNvPr id="0" name=""/>
        <dsp:cNvSpPr/>
      </dsp:nvSpPr>
      <dsp:spPr>
        <a:xfrm>
          <a:off x="324134" y="2920351"/>
          <a:ext cx="589336" cy="5893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B730F1-7DBC-4779-9577-C84CA2DA8964}">
      <dsp:nvSpPr>
        <dsp:cNvPr id="0" name=""/>
        <dsp:cNvSpPr/>
      </dsp:nvSpPr>
      <dsp:spPr>
        <a:xfrm>
          <a:off x="1237606" y="2679259"/>
          <a:ext cx="6241920" cy="107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3" tIns="113403" rIns="113403" bIns="113403" numCol="1" spcCol="1270" anchor="ctr" anchorCtr="0">
          <a:noAutofit/>
        </a:bodyPr>
        <a:lstStyle/>
        <a:p>
          <a:pPr marL="0" lvl="0" indent="0" algn="l" defTabSz="1111250">
            <a:lnSpc>
              <a:spcPct val="90000"/>
            </a:lnSpc>
            <a:spcBef>
              <a:spcPct val="0"/>
            </a:spcBef>
            <a:spcAft>
              <a:spcPct val="35000"/>
            </a:spcAft>
            <a:buNone/>
          </a:pPr>
          <a:r>
            <a:rPr lang="en-GB" sz="2500" i="0" kern="1200" baseline="0" dirty="0">
              <a:latin typeface="Darker Grotesque" panose="020B0604020202020204" charset="0"/>
            </a:rPr>
            <a:t>Comparison appropriate prescribing of anticoagulants Audits</a:t>
          </a:r>
          <a:endParaRPr lang="en-US" sz="2500" kern="1200" dirty="0">
            <a:latin typeface="Darker Grotesque" panose="020B0604020202020204" charset="0"/>
          </a:endParaRPr>
        </a:p>
      </dsp:txBody>
      <dsp:txXfrm>
        <a:off x="1237606" y="2679259"/>
        <a:ext cx="6241920" cy="1071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AA04B-A260-4002-B086-D6BE4233121B}">
      <dsp:nvSpPr>
        <dsp:cNvPr id="0" name=""/>
        <dsp:cNvSpPr/>
      </dsp:nvSpPr>
      <dsp:spPr>
        <a:xfrm>
          <a:off x="538" y="0"/>
          <a:ext cx="2180376" cy="2058839"/>
        </a:xfrm>
        <a:prstGeom prst="rect">
          <a:avLst/>
        </a:prstGeom>
        <a:solidFill>
          <a:schemeClr val="accent2">
            <a:lumMod val="75000"/>
          </a:scheme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73" tIns="0" rIns="215373" bIns="330200" numCol="1" spcCol="1270" anchor="t" anchorCtr="0">
          <a:noAutofit/>
        </a:bodyPr>
        <a:lstStyle/>
        <a:p>
          <a:pPr marL="0" lvl="0" indent="0" algn="l" defTabSz="533400">
            <a:lnSpc>
              <a:spcPct val="90000"/>
            </a:lnSpc>
            <a:spcBef>
              <a:spcPct val="0"/>
            </a:spcBef>
            <a:spcAft>
              <a:spcPct val="35000"/>
            </a:spcAft>
            <a:buNone/>
          </a:pPr>
          <a:r>
            <a:rPr lang="en-GB" sz="1200" kern="1200" dirty="0">
              <a:solidFill>
                <a:sysClr val="window" lastClr="FFFFFF"/>
              </a:solidFill>
              <a:latin typeface="Calibri"/>
              <a:ea typeface="+mn-ea"/>
              <a:cs typeface="+mn-cs"/>
            </a:rPr>
            <a:t>Select an evidence-based alternative to tinzaparin.</a:t>
          </a:r>
          <a:endParaRPr lang="en-US" sz="1200" kern="1200" dirty="0">
            <a:solidFill>
              <a:sysClr val="window" lastClr="FFFFFF"/>
            </a:solidFill>
            <a:latin typeface="Calibri"/>
            <a:ea typeface="+mn-ea"/>
            <a:cs typeface="+mn-cs"/>
          </a:endParaRPr>
        </a:p>
      </dsp:txBody>
      <dsp:txXfrm>
        <a:off x="538" y="823535"/>
        <a:ext cx="2180376" cy="1235303"/>
      </dsp:txXfrm>
    </dsp:sp>
    <dsp:sp modelId="{B10EA249-E0A8-49D0-924F-F5382B9BC020}">
      <dsp:nvSpPr>
        <dsp:cNvPr id="0" name=""/>
        <dsp:cNvSpPr/>
      </dsp:nvSpPr>
      <dsp:spPr>
        <a:xfrm>
          <a:off x="538" y="0"/>
          <a:ext cx="2180376" cy="8235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5373" tIns="165100" rIns="215373" bIns="165100" numCol="1" spcCol="1270" anchor="ctr" anchorCtr="0">
          <a:noAutofit/>
        </a:bodyPr>
        <a:lstStyle/>
        <a:p>
          <a:pPr marL="0" lvl="0" indent="0" algn="l" defTabSz="1555750">
            <a:lnSpc>
              <a:spcPct val="90000"/>
            </a:lnSpc>
            <a:spcBef>
              <a:spcPct val="0"/>
            </a:spcBef>
            <a:spcAft>
              <a:spcPct val="35000"/>
            </a:spcAft>
            <a:buNone/>
          </a:pPr>
          <a:r>
            <a:rPr lang="en-US" sz="3500" kern="1200" dirty="0">
              <a:solidFill>
                <a:sysClr val="window" lastClr="FFFFFF"/>
              </a:solidFill>
              <a:latin typeface="Calibri"/>
              <a:ea typeface="+mn-ea"/>
              <a:cs typeface="+mn-cs"/>
            </a:rPr>
            <a:t>1</a:t>
          </a:r>
        </a:p>
      </dsp:txBody>
      <dsp:txXfrm>
        <a:off x="538" y="0"/>
        <a:ext cx="2180376" cy="823535"/>
      </dsp:txXfrm>
    </dsp:sp>
    <dsp:sp modelId="{36751458-CE49-4D4B-9105-60B088AEF2EF}">
      <dsp:nvSpPr>
        <dsp:cNvPr id="0" name=""/>
        <dsp:cNvSpPr/>
      </dsp:nvSpPr>
      <dsp:spPr>
        <a:xfrm>
          <a:off x="2343833" y="0"/>
          <a:ext cx="2180376" cy="2058839"/>
        </a:xfrm>
        <a:prstGeom prst="rect">
          <a:avLst/>
        </a:prstGeom>
        <a:solidFill>
          <a:srgbClr val="FF0000"/>
        </a:solidFill>
        <a:ln w="12700" cap="flat" cmpd="sng" algn="ctr">
          <a:solidFill>
            <a:srgbClr val="ED7D31">
              <a:hueOff val="-727682"/>
              <a:satOff val="-41964"/>
              <a:lumOff val="4314"/>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73" tIns="0" rIns="215373" bIns="330200" numCol="1" spcCol="1270" anchor="t" anchorCtr="0">
          <a:noAutofit/>
        </a:bodyPr>
        <a:lstStyle/>
        <a:p>
          <a:pPr marL="0" lvl="0" indent="0" algn="l" defTabSz="533400">
            <a:lnSpc>
              <a:spcPct val="90000"/>
            </a:lnSpc>
            <a:spcBef>
              <a:spcPct val="0"/>
            </a:spcBef>
            <a:spcAft>
              <a:spcPct val="35000"/>
            </a:spcAft>
            <a:buNone/>
          </a:pPr>
          <a:r>
            <a:rPr lang="en-GB" sz="1200" kern="1200" dirty="0">
              <a:solidFill>
                <a:sysClr val="window" lastClr="FFFFFF"/>
              </a:solidFill>
              <a:latin typeface="Calibri"/>
              <a:ea typeface="+mn-ea"/>
              <a:cs typeface="+mn-cs"/>
            </a:rPr>
            <a:t>Develop new hospital guidelines for safe prescribing of the selected alternative LMWH.</a:t>
          </a:r>
          <a:endParaRPr lang="en-US" sz="1200" kern="1200" dirty="0">
            <a:solidFill>
              <a:sysClr val="window" lastClr="FFFFFF"/>
            </a:solidFill>
            <a:latin typeface="Calibri"/>
            <a:ea typeface="+mn-ea"/>
            <a:cs typeface="+mn-cs"/>
          </a:endParaRPr>
        </a:p>
      </dsp:txBody>
      <dsp:txXfrm>
        <a:off x="2343833" y="823535"/>
        <a:ext cx="2180376" cy="1235303"/>
      </dsp:txXfrm>
    </dsp:sp>
    <dsp:sp modelId="{7681D58B-694E-443F-B173-03A04605874D}">
      <dsp:nvSpPr>
        <dsp:cNvPr id="0" name=""/>
        <dsp:cNvSpPr/>
      </dsp:nvSpPr>
      <dsp:spPr>
        <a:xfrm>
          <a:off x="2355345" y="0"/>
          <a:ext cx="2180376" cy="8235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5373" tIns="165100" rIns="215373" bIns="165100" numCol="1" spcCol="1270" anchor="ctr" anchorCtr="0">
          <a:noAutofit/>
        </a:bodyPr>
        <a:lstStyle/>
        <a:p>
          <a:pPr marL="0" lvl="0" indent="0" algn="l" defTabSz="1555750">
            <a:lnSpc>
              <a:spcPct val="90000"/>
            </a:lnSpc>
            <a:spcBef>
              <a:spcPct val="0"/>
            </a:spcBef>
            <a:spcAft>
              <a:spcPct val="35000"/>
            </a:spcAft>
            <a:buNone/>
          </a:pPr>
          <a:r>
            <a:rPr lang="en-US" sz="3500" kern="1200" dirty="0">
              <a:solidFill>
                <a:sysClr val="window" lastClr="FFFFFF"/>
              </a:solidFill>
              <a:latin typeface="Calibri"/>
              <a:ea typeface="+mn-ea"/>
              <a:cs typeface="+mn-cs"/>
            </a:rPr>
            <a:t>2</a:t>
          </a:r>
        </a:p>
      </dsp:txBody>
      <dsp:txXfrm>
        <a:off x="2355345" y="0"/>
        <a:ext cx="2180376" cy="823535"/>
      </dsp:txXfrm>
    </dsp:sp>
    <dsp:sp modelId="{4896C767-473F-44A0-9A1E-D9DB54034F8B}">
      <dsp:nvSpPr>
        <dsp:cNvPr id="0" name=""/>
        <dsp:cNvSpPr/>
      </dsp:nvSpPr>
      <dsp:spPr>
        <a:xfrm>
          <a:off x="4710152" y="0"/>
          <a:ext cx="2180376" cy="2058839"/>
        </a:xfrm>
        <a:prstGeom prst="rect">
          <a:avLst/>
        </a:prstGeom>
        <a:solidFill>
          <a:schemeClr val="accent1">
            <a:lumMod val="75000"/>
          </a:schemeClr>
        </a:solidFill>
        <a:ln w="12700" cap="flat" cmpd="sng" algn="ctr">
          <a:solidFill>
            <a:srgbClr val="ED7D31">
              <a:hueOff val="-1455363"/>
              <a:satOff val="-83928"/>
              <a:lumOff val="8628"/>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73" tIns="0" rIns="215373" bIns="330200" numCol="1" spcCol="1270" anchor="t" anchorCtr="0">
          <a:noAutofit/>
        </a:bodyPr>
        <a:lstStyle/>
        <a:p>
          <a:pPr marL="0" lvl="0" indent="0" algn="l" defTabSz="533400">
            <a:lnSpc>
              <a:spcPct val="90000"/>
            </a:lnSpc>
            <a:spcBef>
              <a:spcPct val="0"/>
            </a:spcBef>
            <a:spcAft>
              <a:spcPct val="35000"/>
            </a:spcAft>
            <a:buNone/>
          </a:pPr>
          <a:r>
            <a:rPr lang="en-GB" sz="1200" kern="1200" dirty="0">
              <a:solidFill>
                <a:sysClr val="window" lastClr="FFFFFF"/>
              </a:solidFill>
              <a:latin typeface="Calibri"/>
              <a:ea typeface="+mn-ea"/>
              <a:cs typeface="+mn-cs"/>
            </a:rPr>
            <a:t>Evaluate compliance with the new guidelines and review LMWH medication safety incidents submitted to the risk department.</a:t>
          </a:r>
          <a:endParaRPr lang="en-US" sz="1200" kern="1200" dirty="0">
            <a:solidFill>
              <a:sysClr val="window" lastClr="FFFFFF"/>
            </a:solidFill>
            <a:latin typeface="Calibri"/>
            <a:ea typeface="+mn-ea"/>
            <a:cs typeface="+mn-cs"/>
          </a:endParaRPr>
        </a:p>
      </dsp:txBody>
      <dsp:txXfrm>
        <a:off x="4710152" y="823535"/>
        <a:ext cx="2180376" cy="1235303"/>
      </dsp:txXfrm>
    </dsp:sp>
    <dsp:sp modelId="{5FA14A75-A3C2-4260-A2A0-E9648D526C43}">
      <dsp:nvSpPr>
        <dsp:cNvPr id="0" name=""/>
        <dsp:cNvSpPr/>
      </dsp:nvSpPr>
      <dsp:spPr>
        <a:xfrm>
          <a:off x="4710152" y="0"/>
          <a:ext cx="2180376" cy="8235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5373" tIns="165100" rIns="215373" bIns="165100" numCol="1" spcCol="1270" anchor="ctr" anchorCtr="0">
          <a:noAutofit/>
        </a:bodyPr>
        <a:lstStyle/>
        <a:p>
          <a:pPr marL="0" lvl="0" indent="0" algn="l" defTabSz="1555750">
            <a:lnSpc>
              <a:spcPct val="90000"/>
            </a:lnSpc>
            <a:spcBef>
              <a:spcPct val="0"/>
            </a:spcBef>
            <a:spcAft>
              <a:spcPct val="35000"/>
            </a:spcAft>
            <a:buNone/>
          </a:pPr>
          <a:r>
            <a:rPr lang="en-US" sz="3500" kern="1200" dirty="0">
              <a:solidFill>
                <a:sysClr val="window" lastClr="FFFFFF"/>
              </a:solidFill>
              <a:latin typeface="Calibri"/>
              <a:ea typeface="+mn-ea"/>
              <a:cs typeface="+mn-cs"/>
            </a:rPr>
            <a:t>3</a:t>
          </a:r>
        </a:p>
      </dsp:txBody>
      <dsp:txXfrm>
        <a:off x="4710152" y="0"/>
        <a:ext cx="2180376" cy="823535"/>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793337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oi.org/10.1007%2Fs11239-021-02416-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dde29303aa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dde29303aa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de29303aa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de29303aa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67927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dde29303aa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dde29303aa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0" i="0" dirty="0">
                <a:solidFill>
                  <a:srgbClr val="212529"/>
                </a:solidFill>
                <a:effectLst/>
                <a:latin typeface="Fira Sans"/>
              </a:rPr>
              <a:t>Multidisciplinary strategies have been shown to improve safety when anticoagulants are prescribed. In the past year my Hospital has commenced the process of  establishing an anticoagulation stewardship programme which will be responsible for continuously improving the care of patients taking these medicines.</a:t>
            </a:r>
          </a:p>
          <a:p>
            <a:pPr algn="l"/>
            <a:r>
              <a:rPr lang="en-IE" dirty="0"/>
              <a:t>The core of the </a:t>
            </a:r>
            <a:r>
              <a:rPr lang="en-IE" b="0" i="0" dirty="0">
                <a:solidFill>
                  <a:srgbClr val="212529"/>
                </a:solidFill>
                <a:effectLst/>
                <a:latin typeface="Fira Sans"/>
              </a:rPr>
              <a:t>anticoagulation stewardship programme in this tertiary referral hospital are a haematology consultant, a </a:t>
            </a:r>
            <a:r>
              <a:rPr lang="en-IE" dirty="0"/>
              <a:t>Clinical Pharmacist specialised in anticoagulation, a clinical nurse specialist in anticoagulation and a Medication Safety Pharmacist</a:t>
            </a:r>
            <a:r>
              <a:rPr lang="en-IE" b="0" i="0" dirty="0">
                <a:solidFill>
                  <a:srgbClr val="212529"/>
                </a:solidFill>
                <a:effectLst/>
                <a:latin typeface="Fira Sans"/>
              </a:rPr>
              <a: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dde29303aa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dde29303aa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dirty="0">
                <a:solidFill>
                  <a:srgbClr val="666666"/>
                </a:solidFill>
                <a:effectLst/>
                <a:latin typeface="Lato" panose="020F0502020204030203" pitchFamily="34" charset="0"/>
              </a:rPr>
              <a:t>The Anticoagulation Stewardship program is a new service and is in the process of developing interventional strategies for improving patient outcomes related to appropriate anticoagulant use.</a:t>
            </a:r>
          </a:p>
          <a:p>
            <a:pPr marL="0" lvl="0" indent="0" algn="l" rtl="0">
              <a:spcBef>
                <a:spcPts val="0"/>
              </a:spcBef>
              <a:spcAft>
                <a:spcPts val="0"/>
              </a:spcAft>
              <a:buNone/>
            </a:pPr>
            <a:endParaRPr lang="en-GB" b="0" i="0" dirty="0">
              <a:solidFill>
                <a:srgbClr val="666666"/>
              </a:solidFill>
              <a:effectLst/>
              <a:latin typeface="Lato" panose="020F0502020204030203" pitchFamily="34" charset="0"/>
            </a:endParaRPr>
          </a:p>
          <a:p>
            <a:pPr marL="0" lvl="0" indent="0" algn="l" rtl="0">
              <a:spcBef>
                <a:spcPts val="0"/>
              </a:spcBef>
              <a:spcAft>
                <a:spcPts val="0"/>
              </a:spcAft>
              <a:buNone/>
            </a:pPr>
            <a:r>
              <a:rPr lang="en-GB" b="0" i="0" dirty="0">
                <a:solidFill>
                  <a:srgbClr val="666666"/>
                </a:solidFill>
                <a:effectLst/>
                <a:latin typeface="Lato" panose="020F0502020204030203" pitchFamily="34" charset="0"/>
              </a:rPr>
              <a:t>The  Anticoagulation Stewardship program in CUH is a collaborative approach between the Pharmacy Department and the Haematology Dept. to ensure that patients are receiving safe and optimal anticoagulant therapy. </a:t>
            </a:r>
          </a:p>
          <a:p>
            <a:pPr marL="0" lvl="0" indent="0" algn="l" rtl="0">
              <a:spcBef>
                <a:spcPts val="0"/>
              </a:spcBef>
              <a:spcAft>
                <a:spcPts val="0"/>
              </a:spcAft>
              <a:buNone/>
            </a:pPr>
            <a:endParaRPr lang="en-GB" b="0" i="0" dirty="0">
              <a:solidFill>
                <a:srgbClr val="666666"/>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666666"/>
                </a:solidFill>
                <a:effectLst/>
                <a:latin typeface="Lato" panose="020F0502020204030203" pitchFamily="34" charset="0"/>
              </a:rPr>
              <a:t>We aim to ensure that patients requiring anticoagulation are managed appropriately to reduce anticoagulant-related adverse events and prevent hospital complications due to potential over- or under-utilisation of these agents.</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IE" dirty="0"/>
              <a:t>.</a:t>
            </a:r>
          </a:p>
          <a:p>
            <a:endParaRPr lang="en-GB" dirty="0"/>
          </a:p>
          <a:p>
            <a:endParaRPr lang="en-GB" dirty="0"/>
          </a:p>
          <a:p>
            <a:endParaRPr lang="en-GB" dirty="0"/>
          </a:p>
          <a:p>
            <a:r>
              <a:rPr lang="en-GB" dirty="0"/>
              <a:t>Lead and/or coordinate all activities related to anticoagulation stewardship.</a:t>
            </a:r>
          </a:p>
          <a:p>
            <a:r>
              <a:rPr lang="en-GB" dirty="0"/>
              <a:t>.</a:t>
            </a:r>
          </a:p>
          <a:p>
            <a:r>
              <a:rPr lang="en-GB" dirty="0"/>
              <a:t>• Lead in the development of anticoagulation-related guidelines and protocols.</a:t>
            </a:r>
          </a:p>
          <a:p>
            <a:r>
              <a:rPr lang="en-GB" dirty="0"/>
              <a:t>• Coordinate all medication use evaluations of anticoagulants.</a:t>
            </a:r>
          </a:p>
          <a:p>
            <a:r>
              <a:rPr lang="en-GB" dirty="0"/>
              <a:t>• Develop, maintain, monitor, and report performance related to anticoagulation</a:t>
            </a:r>
          </a:p>
          <a:p>
            <a:r>
              <a:rPr lang="en-GB" dirty="0"/>
              <a:t>quality/safety metrics.</a:t>
            </a:r>
          </a:p>
          <a:p>
            <a:r>
              <a:rPr lang="en-GB" dirty="0"/>
              <a:t>• Develop, maintain, and monitor anticoagulation management practices/systems</a:t>
            </a:r>
          </a:p>
          <a:p>
            <a:r>
              <a:rPr lang="en-GB" dirty="0"/>
              <a:t>•• Review all reported medication errors and adverse drug reactions involving</a:t>
            </a:r>
          </a:p>
          <a:p>
            <a:r>
              <a:rPr lang="en-GB" dirty="0"/>
              <a:t>anticoagulants.</a:t>
            </a:r>
          </a:p>
          <a:p>
            <a:r>
              <a:rPr lang="en-GB" dirty="0"/>
              <a:t>• Serve as an expert resource for the anticoagulation management of challenging</a:t>
            </a:r>
          </a:p>
          <a:p>
            <a:r>
              <a:rPr lang="en-GB" dirty="0"/>
              <a:t>patients or patient populations.</a:t>
            </a:r>
          </a:p>
          <a:p>
            <a:r>
              <a:rPr lang="en-GB" dirty="0"/>
              <a:t>• Maintain knowledge of current anticoagulation clinical literature, regulatory</a:t>
            </a:r>
          </a:p>
          <a:p>
            <a:r>
              <a:rPr lang="en-GB" dirty="0"/>
              <a:t>requirements, best practices, and quality and safety metrics.</a:t>
            </a:r>
          </a:p>
          <a:p>
            <a:r>
              <a:rPr lang="en-GB" dirty="0"/>
              <a:t>• Participate in scholarly activities (e.g., publications, presentations, posters) with</a:t>
            </a:r>
          </a:p>
          <a:p>
            <a:r>
              <a:rPr lang="en-GB" dirty="0"/>
              <a:t>knowledge gained from the activities of the stewardship program.</a:t>
            </a:r>
          </a:p>
          <a:p>
            <a:r>
              <a:rPr lang="en-GB" dirty="0"/>
              <a:t>• Lead and coordinate the standardization of patient education materials related to</a:t>
            </a:r>
          </a:p>
          <a:p>
            <a:r>
              <a:rPr lang="en-GB" dirty="0"/>
              <a:t>anticoagulants.</a:t>
            </a:r>
          </a:p>
          <a:p>
            <a:r>
              <a:rPr lang="en-GB" dirty="0"/>
              <a:t>• Coordinate professional development and competency activities for pharmacists</a:t>
            </a:r>
          </a:p>
          <a:p>
            <a:r>
              <a:rPr lang="en-GB" dirty="0"/>
              <a:t>related to anticoagulation.</a:t>
            </a:r>
          </a:p>
          <a:p>
            <a:r>
              <a:rPr lang="en-GB" dirty="0"/>
              <a:t>• Coordinate educational efforts for other disciplines related to anticoagulation.</a:t>
            </a:r>
          </a:p>
          <a:p>
            <a:r>
              <a:rPr lang="en-GB" dirty="0"/>
              <a:t>• Participate in the training of medical/pharmacy students/residents and newly</a:t>
            </a:r>
          </a:p>
          <a:p>
            <a:r>
              <a:rPr lang="en-GB" dirty="0"/>
              <a:t>hired pharmacists.</a:t>
            </a:r>
          </a:p>
          <a:p>
            <a:r>
              <a:rPr lang="en-GB" dirty="0"/>
              <a:t>• Maintain an active clinical practice in an anticoagulation clinic and inpatient</a:t>
            </a:r>
          </a:p>
          <a:p>
            <a:r>
              <a:rPr lang="en-GB" dirty="0"/>
              <a:t>cardiology and/or internal medicine practice setting.</a:t>
            </a:r>
            <a:endParaRPr lang="en-IE" dirty="0"/>
          </a:p>
          <a:p>
            <a:endParaRPr lang="en-IE" dirty="0"/>
          </a:p>
        </p:txBody>
      </p:sp>
    </p:spTree>
    <p:extLst>
      <p:ext uri="{BB962C8B-B14F-4D97-AF65-F5344CB8AC3E}">
        <p14:creationId xmlns:p14="http://schemas.microsoft.com/office/powerpoint/2010/main" val="1713881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dde29303aa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dde29303aa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spcBef>
                <a:spcPts val="600"/>
              </a:spcBef>
              <a:spcAft>
                <a:spcPts val="600"/>
              </a:spcAft>
              <a:buNone/>
            </a:pPr>
            <a:r>
              <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Anticoagulation stewardship promotes safe and effective practices, measured as quality of anticoagulation therapy or outcomes.</a:t>
            </a:r>
          </a:p>
          <a:p>
            <a:pPr marL="158750" indent="0" algn="just">
              <a:spcBef>
                <a:spcPts val="600"/>
              </a:spcBef>
              <a:spcAft>
                <a:spcPts val="600"/>
              </a:spcAft>
              <a:buNone/>
            </a:pPr>
            <a:endPar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8750" marR="0" lvl="0" indent="0" algn="just" defTabSz="914400" rtl="0" eaLnBrk="1" fontAlgn="auto" latinLnBrk="0" hangingPunct="1">
              <a:lnSpc>
                <a:spcPct val="100000"/>
              </a:lnSpc>
              <a:spcBef>
                <a:spcPts val="600"/>
              </a:spcBef>
              <a:spcAft>
                <a:spcPts val="600"/>
              </a:spcAft>
              <a:buClr>
                <a:srgbClr val="000000"/>
              </a:buClr>
              <a:buSzPts val="1100"/>
              <a:buFont typeface="Arial"/>
              <a:buNone/>
              <a:tabLst/>
              <a:defRPr/>
            </a:pPr>
            <a:r>
              <a:rPr lang="en-IE" sz="1100" b="0" i="0" u="none" strike="noStrike" baseline="0" dirty="0">
                <a:latin typeface="AdvOT1ef757c0"/>
              </a:rPr>
              <a:t>As part of the anticoagulation stewardship programme adherence to the hospital anticoagulation guidelines was audited </a:t>
            </a:r>
            <a:r>
              <a:rPr lang="en-IE" b="0" i="0" dirty="0">
                <a:solidFill>
                  <a:srgbClr val="212529"/>
                </a:solidFill>
                <a:effectLst/>
                <a:latin typeface="Fira Sans"/>
              </a:rPr>
              <a:t>as well incidents involving anticoagulants that were reported to the hospital quality system in 2020 were also reviewed and reported in this presentation.</a:t>
            </a:r>
            <a:endParaRPr lang="en-IE" dirty="0"/>
          </a:p>
          <a:p>
            <a:pPr marL="158750" indent="0" algn="just">
              <a:spcBef>
                <a:spcPts val="600"/>
              </a:spcBef>
              <a:spcAft>
                <a:spcPts val="600"/>
              </a:spcAft>
              <a:buNone/>
            </a:pPr>
            <a:endPar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 Person-centred care is fostered by the Anticoagulation stewardship programme via shared decision making. </a:t>
            </a:r>
          </a:p>
          <a:p>
            <a:pPr algn="just">
              <a:spcBef>
                <a:spcPts val="600"/>
              </a:spcBef>
              <a:spcAft>
                <a:spcPts val="600"/>
              </a:spcAft>
            </a:pPr>
            <a:r>
              <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 Healthcare professionals are trained to provide evidence-based practice to patients on anticoagulant medications. When the workforce has the required knowledge and skills, the adverse drug events are reduced (National Quality Forum). </a:t>
            </a:r>
          </a:p>
          <a:p>
            <a:r>
              <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 Anticoagulants and haemostatic agents are high risk and high cost products. The anticoagulation stewardship programme not only improves outcomes but also reduces related adverse drug events and lowers costs.</a:t>
            </a:r>
            <a:endParaRPr lang="en-IE" dirty="0">
              <a:solidFill>
                <a:schemeClr val="tx1"/>
              </a:solidFill>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65626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dde29303aa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dde29303aa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a:spcBef>
                <a:spcPts val="600"/>
              </a:spcBef>
              <a:spcAft>
                <a:spcPts val="600"/>
              </a:spcAft>
              <a:buNone/>
            </a:pPr>
            <a:r>
              <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Anticoagulation stewardship promotes safe and effective practices, measured as quality of anticoagulation therapy or outcomes.</a:t>
            </a:r>
          </a:p>
          <a:p>
            <a:pPr marL="158750" indent="0" algn="just">
              <a:spcBef>
                <a:spcPts val="600"/>
              </a:spcBef>
              <a:spcAft>
                <a:spcPts val="600"/>
              </a:spcAft>
              <a:buNone/>
            </a:pPr>
            <a:endPar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58750" marR="0" lvl="0" indent="0" algn="just" defTabSz="914400" rtl="0" eaLnBrk="1" fontAlgn="auto" latinLnBrk="0" hangingPunct="1">
              <a:lnSpc>
                <a:spcPct val="100000"/>
              </a:lnSpc>
              <a:spcBef>
                <a:spcPts val="600"/>
              </a:spcBef>
              <a:spcAft>
                <a:spcPts val="600"/>
              </a:spcAft>
              <a:buClr>
                <a:srgbClr val="000000"/>
              </a:buClr>
              <a:buSzPts val="1100"/>
              <a:buFont typeface="Arial"/>
              <a:buNone/>
              <a:tabLst/>
              <a:defRPr/>
            </a:pPr>
            <a:r>
              <a:rPr lang="en-IE" sz="1100" b="0" i="0" u="none" strike="noStrike" baseline="0" dirty="0">
                <a:latin typeface="AdvOT1ef757c0"/>
              </a:rPr>
              <a:t>As part of the anticoagulation stewardship programme adherence to the hospital anticoagulation guidelines was audited </a:t>
            </a:r>
            <a:r>
              <a:rPr lang="en-IE" b="0" i="0" dirty="0">
                <a:solidFill>
                  <a:srgbClr val="212529"/>
                </a:solidFill>
                <a:effectLst/>
                <a:latin typeface="Fira Sans"/>
              </a:rPr>
              <a:t>as well incidents involving anticoagulants that were reported to the hospital quality system in 2020 were also reviewed and reported in this presentation.</a:t>
            </a:r>
            <a:endParaRPr lang="en-IE" dirty="0"/>
          </a:p>
          <a:p>
            <a:pPr marL="158750" indent="0" algn="just">
              <a:spcBef>
                <a:spcPts val="600"/>
              </a:spcBef>
              <a:spcAft>
                <a:spcPts val="600"/>
              </a:spcAft>
              <a:buNone/>
            </a:pPr>
            <a:endPar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 Person-centred care is fostered by the Anticoagulation stewardship programme via shared decision making. </a:t>
            </a:r>
          </a:p>
          <a:p>
            <a:pPr algn="just">
              <a:spcBef>
                <a:spcPts val="600"/>
              </a:spcBef>
              <a:spcAft>
                <a:spcPts val="600"/>
              </a:spcAft>
            </a:pPr>
            <a:r>
              <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 Healthcare professionals are trained to provide evidence-based practice to patients on anticoagulant medications. When the workforce has the required knowledge and skills, the adverse drug events are reduced (National Quality Forum). </a:t>
            </a:r>
          </a:p>
          <a:p>
            <a:r>
              <a:rPr lang="en-I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 Anticoagulants and haemostatic agents are high risk and high cost products. The anticoagulation stewardship programme not only improves outcomes but also reduces related adverse drug events and lowers costs.</a:t>
            </a:r>
            <a:endParaRPr lang="en-IE" dirty="0">
              <a:solidFill>
                <a:schemeClr val="tx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79380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1a72bf2a5_0_2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1a72bf2a5_0_21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latin typeface="+mn-lt"/>
              </a:rPr>
              <a:t>In conclusion developing an anticoagulant stewardship programme to properly use anticoagulants is essential for inpatient facilities to decrease the incidence of complications which could arise when anticoagulants are inappropriately prescribed and improve prescribing quality which results in better outcomes for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Within an anticoagulant stewardship programme, the clinical pharmacists play an important role to </a:t>
            </a:r>
            <a:r>
              <a:rPr lang="en-IE" b="0" i="0" dirty="0">
                <a:solidFill>
                  <a:srgbClr val="333333"/>
                </a:solidFill>
                <a:effectLst/>
                <a:latin typeface="Georgia" panose="02040502050405020303" pitchFamily="18" charset="0"/>
              </a:rPr>
              <a:t>improve management of patients on anticoagulants.</a:t>
            </a:r>
            <a:endParaRPr lang="en-US"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de29303a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dde29303a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1a72bf2a5_0_2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1a72bf2a5_0_21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latin typeface="+mn-lt"/>
              </a:rPr>
              <a:t>In conclusion developing an anticoagulant stewardship programme to properly use anticoagulants is essential for inpatient facilities to decrease the incidence of complications which could arise when anticoagulants are inappropriately prescribed and improve prescribing quality which results in better outcomes for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Within an anticoagulant stewardship programme, the clinical pharmacists play an important role to </a:t>
            </a:r>
            <a:r>
              <a:rPr lang="en-IE" b="0" i="0" dirty="0">
                <a:solidFill>
                  <a:srgbClr val="333333"/>
                </a:solidFill>
                <a:effectLst/>
                <a:latin typeface="Georgia" panose="02040502050405020303" pitchFamily="18" charset="0"/>
              </a:rPr>
              <a:t>improve management of patients on anticoagulants.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9831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Antithrombotic regimens in patients with acute coronary syndrome and an indication for oral anticoagulation.
ACS, acute coronary syndrome; ARC-HBR, Academic Research Consortium for High Bleeding Risk; DAPT, dual antiplatelet therapy; DAT, dual antithrombotic therapy; NOAC, non-vitamin K antagonist oral anticoagulant; OAC, oral anticoagulation/anticoagulant; SAPT, single antiplatelet therapy; TAT, triple antithrombotic therapy; VKA, vitamin K antagonist. OAC: preference for a NOAC over VKA for the default strategy and in all other scenarios if no contraindications. For both TAT and DAT regimens, the recommended doses for the NOACs are as follows: Apixaban 5 mg b.i.d., Dabigatran 110 mg or 150 mg b.i.d., Edoxaban 60 mg o.d., Rivaroxaban 15 mg or 20 mg o.d. NOAC dose reductions are recommended in patients based on certain criteria for each of the NOACs (including renal function, body weight, concomitant medications and age). SAPT: preference for a P2Y12 receptor inhibitor (usually clopidogrel) over aspirin. See Bleeding risk assessment in Supplementary data online, Section 8.2.2.3 for details on the ARC-HBR criteria. In addition, patients with a PRECISE-DAPT score of ≥25 are regarded as high bleeding risk. aSee Supplementary material online, Table S9 for examples of high-risk features of stent-driven recurrent events.
</a:t>
            </a:r>
          </a:p>
          <a:p>
            <a:pPr marL="0" lvl="0" indent="0"/>
            <a:r>
              <a:rPr lang="en-US" altLang="en-US">
                <a:latin typeface="Arial" pitchFamily="34" charset="0"/>
                <a:ea typeface="Arial" pitchFamily="34" charset="0"/>
              </a:rPr>
              <a:t>Unless provided in the caption above, the following copyright applies to the content of this slide: This article is co-published with permission in European Heart Journal and European Heart Journal - Acute Cardiovascular Care. All rights reserved. © The European Society of Cardiology 2023. The articles are identical except for stylistic differences in keeping with each journal's style. Either citation can be used when citing this article. For permissions, please e-mail: journals.permissions@oup.comThis article is published and distributed under the terms of the Oxford University Press, Standard Journals Publication Model (https://academic.oup.com/pages/standard-publication-reuse-rights)</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4144826-0D8F-4CCA-AD7F-3D8DA5C8578A}" type="slidenum">
              <a:rPr lang="en-US" altLang="en-US" sz="1200"/>
              <a:t>26</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1a72bf2a5_0_21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1a72bf2a5_0_21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latin typeface="+mn-lt"/>
              </a:rPr>
              <a:t>In conclusion developing an anticoagulant stewardship programme to properly use anticoagulants is essential for inpatient facilities to decrease the incidence of complications which could arise when anticoagulants are inappropriately prescribed and improve prescribing quality which results in better outcomes for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Within an anticoagulant stewardship programme, the clinical pharmacists play an important role to </a:t>
            </a:r>
            <a:r>
              <a:rPr lang="en-IE" b="0" i="0" dirty="0">
                <a:solidFill>
                  <a:srgbClr val="333333"/>
                </a:solidFill>
                <a:effectLst/>
                <a:latin typeface="Georgia" panose="02040502050405020303" pitchFamily="18" charset="0"/>
              </a:rPr>
              <a:t>improve management of patients on anticoagulants.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1028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58482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dde29303aa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dde29303aa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de29303aa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dde29303aa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de29303aa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de29303aa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GB" dirty="0"/>
              <a:t>Burnett AE, Barnes GD. A call to action for anticoagulation stewardship. Res </a:t>
            </a:r>
            <a:r>
              <a:rPr lang="en-GB" dirty="0" err="1"/>
              <a:t>Pract</a:t>
            </a:r>
            <a:r>
              <a:rPr lang="en-GB" dirty="0"/>
              <a:t> </a:t>
            </a:r>
            <a:r>
              <a:rPr lang="en-GB" dirty="0" err="1"/>
              <a:t>Thromb</a:t>
            </a:r>
            <a:r>
              <a:rPr lang="en-GB" dirty="0"/>
              <a:t> </a:t>
            </a:r>
            <a:r>
              <a:rPr lang="en-GB" dirty="0" err="1"/>
              <a:t>Haemost</a:t>
            </a:r>
            <a:r>
              <a:rPr lang="en-GB" dirty="0"/>
              <a:t>. 2022;6:e12757. </a:t>
            </a:r>
            <a:r>
              <a:rPr lang="en-GB" dirty="0" err="1"/>
              <a:t>doi</a:t>
            </a:r>
            <a:r>
              <a:rPr lang="en-GB" dirty="0"/>
              <a:t>: 10.1002/rth2.12757</a:t>
            </a:r>
            <a:endParaRPr lang="en-GB" b="0" i="0" u="sng" dirty="0">
              <a:solidFill>
                <a:srgbClr val="376FAA"/>
              </a:solidFill>
              <a:effectLst/>
              <a:latin typeface="Helvetica Neue"/>
              <a:hlinkClick r:id="rId3"/>
            </a:endParaRPr>
          </a:p>
          <a:p>
            <a:pPr algn="l"/>
            <a:endParaRPr lang="en-GB" b="0" i="0" u="sng" dirty="0">
              <a:solidFill>
                <a:srgbClr val="376FAA"/>
              </a:solidFill>
              <a:effectLst/>
              <a:latin typeface="Helvetica Neue"/>
              <a:hlinkClick r:id="rId3"/>
            </a:endParaRPr>
          </a:p>
          <a:p>
            <a:pPr algn="l"/>
            <a:r>
              <a:rPr lang="en-GB" b="0" i="0" u="sng" dirty="0">
                <a:solidFill>
                  <a:srgbClr val="376FAA"/>
                </a:solidFill>
                <a:effectLst/>
                <a:latin typeface="Helvetica Neue"/>
                <a:hlinkClick r:id="rId3"/>
              </a:rPr>
              <a:t>J </a:t>
            </a:r>
            <a:r>
              <a:rPr lang="en-GB" b="0" i="0" u="sng" dirty="0" err="1">
                <a:solidFill>
                  <a:srgbClr val="376FAA"/>
                </a:solidFill>
                <a:effectLst/>
                <a:latin typeface="Helvetica Neue"/>
                <a:hlinkClick r:id="rId3"/>
              </a:rPr>
              <a:t>Thromb</a:t>
            </a:r>
            <a:r>
              <a:rPr lang="en-GB" b="0" i="0" u="sng" dirty="0">
                <a:solidFill>
                  <a:srgbClr val="376FAA"/>
                </a:solidFill>
                <a:effectLst/>
                <a:latin typeface="Helvetica Neue"/>
                <a:hlinkClick r:id="rId3"/>
              </a:rPr>
              <a:t> Thrombolysis.</a:t>
            </a:r>
            <a:r>
              <a:rPr lang="en-GB" b="0" i="0" dirty="0">
                <a:solidFill>
                  <a:srgbClr val="212121"/>
                </a:solidFill>
                <a:effectLst/>
                <a:latin typeface="Helvetica Neue"/>
              </a:rPr>
              <a:t> 2021; 52(2): 646–653. Published online 2021 Mar 5. </a:t>
            </a:r>
            <a:r>
              <a:rPr lang="en-GB" b="0" i="0" dirty="0" err="1">
                <a:solidFill>
                  <a:srgbClr val="212121"/>
                </a:solidFill>
                <a:effectLst/>
                <a:latin typeface="Helvetica Neue"/>
              </a:rPr>
              <a:t>doi</a:t>
            </a:r>
            <a:r>
              <a:rPr lang="en-GB" b="0" i="0" dirty="0">
                <a:solidFill>
                  <a:srgbClr val="212121"/>
                </a:solidFill>
                <a:effectLst/>
                <a:latin typeface="Helvetica Neue"/>
              </a:rPr>
              <a:t>: </a:t>
            </a:r>
            <a:r>
              <a:rPr lang="en-GB" b="0" i="0" u="sng" dirty="0">
                <a:solidFill>
                  <a:srgbClr val="376FAA"/>
                </a:solidFill>
                <a:effectLst/>
                <a:latin typeface="Helvetica Neue"/>
                <a:hlinkClick r:id="rId4"/>
              </a:rPr>
              <a:t>10.1007/s11239-021-02416-4</a:t>
            </a:r>
            <a:endParaRPr lang="en-GB" b="0" i="0" dirty="0">
              <a:solidFill>
                <a:srgbClr val="212121"/>
              </a:solidFill>
              <a:effectLst/>
              <a:latin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de29303a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de29303a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dde29303aa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dde29303aa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dde29303aa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dde29303a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E" sz="1100" dirty="0"/>
              <a:t>In 2020 approximately 12% of incidents (N=11686) submitted through the </a:t>
            </a:r>
            <a:r>
              <a:rPr lang="en-GB" sz="1100" dirty="0"/>
              <a:t>the National Incident Management System to the Irish State Claim Agency involved an antithrombotic agent.</a:t>
            </a:r>
            <a:endParaRPr lang="en-IE" sz="1100"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dde29303aa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dde29303a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t>Three anticoagulants were ranked in the 4 top 10 medications involved in medication incidents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306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e1a72bf2a5_0_21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e1a72bf2a5_0_21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cxnSp>
        <p:nvCxnSpPr>
          <p:cNvPr id="9" name="Google Shape;9;p2"/>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0" name="Google Shape;10;p2"/>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
        <p:nvSpPr>
          <p:cNvPr id="11" name="Google Shape;11;p2"/>
          <p:cNvSpPr txBox="1">
            <a:spLocks noGrp="1"/>
          </p:cNvSpPr>
          <p:nvPr>
            <p:ph type="subTitle" idx="1"/>
          </p:nvPr>
        </p:nvSpPr>
        <p:spPr>
          <a:xfrm>
            <a:off x="5470825" y="3149725"/>
            <a:ext cx="2960400" cy="80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 name="Google Shape;12;p2"/>
          <p:cNvSpPr txBox="1">
            <a:spLocks noGrp="1"/>
          </p:cNvSpPr>
          <p:nvPr>
            <p:ph type="title"/>
          </p:nvPr>
        </p:nvSpPr>
        <p:spPr>
          <a:xfrm>
            <a:off x="715000" y="3067225"/>
            <a:ext cx="3528000" cy="9705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spTree>
    <p:extLst>
      <p:ext uri="{BB962C8B-B14F-4D97-AF65-F5344CB8AC3E}">
        <p14:creationId xmlns:p14="http://schemas.microsoft.com/office/powerpoint/2010/main" val="179230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1744950" y="1579945"/>
            <a:ext cx="5654100" cy="5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7" name="Google Shape;77;p14"/>
          <p:cNvSpPr txBox="1">
            <a:spLocks noGrp="1"/>
          </p:cNvSpPr>
          <p:nvPr>
            <p:ph type="title" idx="2" hasCustomPrompt="1"/>
          </p:nvPr>
        </p:nvSpPr>
        <p:spPr>
          <a:xfrm>
            <a:off x="3355800" y="661934"/>
            <a:ext cx="2432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8" name="Google Shape;78;p14"/>
          <p:cNvSpPr txBox="1">
            <a:spLocks noGrp="1"/>
          </p:cNvSpPr>
          <p:nvPr>
            <p:ph type="subTitle" idx="1"/>
          </p:nvPr>
        </p:nvSpPr>
        <p:spPr>
          <a:xfrm>
            <a:off x="3355800" y="2248934"/>
            <a:ext cx="2432400" cy="5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79" name="Google Shape;79;p14"/>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80" name="Google Shape;80;p14"/>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3511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581773" y="2106327"/>
            <a:ext cx="4844400" cy="879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3" name="Google Shape;83;p15"/>
          <p:cNvSpPr txBox="1">
            <a:spLocks noGrp="1"/>
          </p:cNvSpPr>
          <p:nvPr>
            <p:ph type="title" idx="2" hasCustomPrompt="1"/>
          </p:nvPr>
        </p:nvSpPr>
        <p:spPr>
          <a:xfrm>
            <a:off x="5993612" y="1264515"/>
            <a:ext cx="2432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 name="Google Shape;84;p15"/>
          <p:cNvSpPr txBox="1">
            <a:spLocks noGrp="1"/>
          </p:cNvSpPr>
          <p:nvPr>
            <p:ph type="subTitle" idx="1"/>
          </p:nvPr>
        </p:nvSpPr>
        <p:spPr>
          <a:xfrm>
            <a:off x="5993623" y="2985630"/>
            <a:ext cx="2432400" cy="73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85" name="Google Shape;85;p15"/>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86" name="Google Shape;86;p15"/>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1987663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715098" y="3427718"/>
            <a:ext cx="6518400" cy="730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 name="Google Shape;89;p16"/>
          <p:cNvSpPr txBox="1">
            <a:spLocks noGrp="1"/>
          </p:cNvSpPr>
          <p:nvPr>
            <p:ph type="title" idx="2" hasCustomPrompt="1"/>
          </p:nvPr>
        </p:nvSpPr>
        <p:spPr>
          <a:xfrm>
            <a:off x="715098" y="2585905"/>
            <a:ext cx="2432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0" name="Google Shape;90;p16"/>
          <p:cNvSpPr txBox="1">
            <a:spLocks noGrp="1"/>
          </p:cNvSpPr>
          <p:nvPr>
            <p:ph type="subTitle" idx="1"/>
          </p:nvPr>
        </p:nvSpPr>
        <p:spPr>
          <a:xfrm>
            <a:off x="715098" y="4157918"/>
            <a:ext cx="6518400" cy="44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91" name="Google Shape;91;p16"/>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92" name="Google Shape;92;p16"/>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301416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7"/>
          <p:cNvSpPr/>
          <p:nvPr/>
        </p:nvSpPr>
        <p:spPr>
          <a:xfrm>
            <a:off x="1845300" y="-154950"/>
            <a:ext cx="5453400" cy="5453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txBox="1">
            <a:spLocks noGrp="1"/>
          </p:cNvSpPr>
          <p:nvPr>
            <p:ph type="title"/>
          </p:nvPr>
        </p:nvSpPr>
        <p:spPr>
          <a:xfrm>
            <a:off x="2975600" y="3058520"/>
            <a:ext cx="3885300" cy="34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1400">
                <a:solidFill>
                  <a:schemeClr val="accent5"/>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6" name="Google Shape;96;p17"/>
          <p:cNvSpPr txBox="1">
            <a:spLocks noGrp="1"/>
          </p:cNvSpPr>
          <p:nvPr>
            <p:ph type="subTitle" idx="1"/>
          </p:nvPr>
        </p:nvSpPr>
        <p:spPr>
          <a:xfrm>
            <a:off x="2160150" y="1728773"/>
            <a:ext cx="4823700" cy="132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solidFill>
                  <a:schemeClr val="accent5"/>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cxnSp>
        <p:nvCxnSpPr>
          <p:cNvPr id="97" name="Google Shape;97;p17"/>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98" name="Google Shape;98;p17"/>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339427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spTree>
    <p:extLst>
      <p:ext uri="{BB962C8B-B14F-4D97-AF65-F5344CB8AC3E}">
        <p14:creationId xmlns:p14="http://schemas.microsoft.com/office/powerpoint/2010/main" val="3402582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03" name="Google Shape;103;p19"/>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04" name="Google Shape;104;p19"/>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79775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720000" y="445025"/>
            <a:ext cx="37941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07" name="Google Shape;107;p20"/>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08" name="Google Shape;108;p20"/>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74902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9"/>
        <p:cNvGrpSpPr/>
        <p:nvPr/>
      </p:nvGrpSpPr>
      <p:grpSpPr>
        <a:xfrm>
          <a:off x="0" y="0"/>
          <a:ext cx="0" cy="0"/>
          <a:chOff x="0" y="0"/>
          <a:chExt cx="0" cy="0"/>
        </a:xfrm>
      </p:grpSpPr>
      <p:sp>
        <p:nvSpPr>
          <p:cNvPr id="110" name="Google Shape;110;p21"/>
          <p:cNvSpPr txBox="1">
            <a:spLocks noGrp="1"/>
          </p:cNvSpPr>
          <p:nvPr>
            <p:ph type="subTitle" idx="1"/>
          </p:nvPr>
        </p:nvSpPr>
        <p:spPr>
          <a:xfrm>
            <a:off x="5521300" y="1562575"/>
            <a:ext cx="2907600" cy="771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1"/>
          <p:cNvSpPr txBox="1">
            <a:spLocks noGrp="1"/>
          </p:cNvSpPr>
          <p:nvPr>
            <p:ph type="title"/>
          </p:nvPr>
        </p:nvSpPr>
        <p:spPr>
          <a:xfrm>
            <a:off x="5063800" y="989875"/>
            <a:ext cx="33651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12" name="Google Shape;112;p21"/>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13" name="Google Shape;113;p21"/>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4146950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4"/>
        <p:cNvGrpSpPr/>
        <p:nvPr/>
      </p:nvGrpSpPr>
      <p:grpSpPr>
        <a:xfrm>
          <a:off x="0" y="0"/>
          <a:ext cx="0" cy="0"/>
          <a:chOff x="0" y="0"/>
          <a:chExt cx="0" cy="0"/>
        </a:xfrm>
      </p:grpSpPr>
      <p:sp>
        <p:nvSpPr>
          <p:cNvPr id="115" name="Google Shape;115;p22"/>
          <p:cNvSpPr txBox="1">
            <a:spLocks noGrp="1"/>
          </p:cNvSpPr>
          <p:nvPr>
            <p:ph type="subTitle" idx="1"/>
          </p:nvPr>
        </p:nvSpPr>
        <p:spPr>
          <a:xfrm>
            <a:off x="4950025" y="3359725"/>
            <a:ext cx="3479100" cy="84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2"/>
          <p:cNvSpPr txBox="1">
            <a:spLocks noGrp="1"/>
          </p:cNvSpPr>
          <p:nvPr>
            <p:ph type="title"/>
          </p:nvPr>
        </p:nvSpPr>
        <p:spPr>
          <a:xfrm>
            <a:off x="4949950" y="2787025"/>
            <a:ext cx="34791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17" name="Google Shape;117;p22"/>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18" name="Google Shape;118;p22"/>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385760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19"/>
        <p:cNvGrpSpPr/>
        <p:nvPr/>
      </p:nvGrpSpPr>
      <p:grpSpPr>
        <a:xfrm>
          <a:off x="0" y="0"/>
          <a:ext cx="0" cy="0"/>
          <a:chOff x="0" y="0"/>
          <a:chExt cx="0" cy="0"/>
        </a:xfrm>
      </p:grpSpPr>
      <p:sp>
        <p:nvSpPr>
          <p:cNvPr id="120" name="Google Shape;120;p23"/>
          <p:cNvSpPr txBox="1">
            <a:spLocks noGrp="1"/>
          </p:cNvSpPr>
          <p:nvPr>
            <p:ph type="subTitle" idx="1"/>
          </p:nvPr>
        </p:nvSpPr>
        <p:spPr>
          <a:xfrm>
            <a:off x="715125" y="2658050"/>
            <a:ext cx="2937000" cy="121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3"/>
          <p:cNvSpPr txBox="1">
            <a:spLocks noGrp="1"/>
          </p:cNvSpPr>
          <p:nvPr>
            <p:ph type="title"/>
          </p:nvPr>
        </p:nvSpPr>
        <p:spPr>
          <a:xfrm>
            <a:off x="715106" y="2114147"/>
            <a:ext cx="3183600" cy="5439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22" name="Google Shape;122;p23"/>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23" name="Google Shape;123;p23"/>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34891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subTitle" idx="1"/>
          </p:nvPr>
        </p:nvSpPr>
        <p:spPr>
          <a:xfrm>
            <a:off x="948538" y="3043875"/>
            <a:ext cx="3096600" cy="41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500"/>
              <a:buFont typeface="Bebas Neue"/>
              <a:buNone/>
              <a:defRPr sz="1800" b="1">
                <a:latin typeface="Krona One"/>
                <a:ea typeface="Krona One"/>
                <a:cs typeface="Krona One"/>
                <a:sym typeface="Kron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5098816" y="3043875"/>
            <a:ext cx="3096600" cy="4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Font typeface="Bebas Neue"/>
              <a:buNone/>
              <a:defRPr sz="1800" b="1">
                <a:latin typeface="Krona One"/>
                <a:ea typeface="Krona One"/>
                <a:cs typeface="Krona One"/>
                <a:sym typeface="Kron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948552" y="3454397"/>
            <a:ext cx="3096600" cy="77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5098830" y="3454397"/>
            <a:ext cx="3096600" cy="77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9" name="Google Shape;29;p5"/>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30" name="Google Shape;30;p5"/>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808272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4"/>
        <p:cNvGrpSpPr/>
        <p:nvPr/>
      </p:nvGrpSpPr>
      <p:grpSpPr>
        <a:xfrm>
          <a:off x="0" y="0"/>
          <a:ext cx="0" cy="0"/>
          <a:chOff x="0" y="0"/>
          <a:chExt cx="0" cy="0"/>
        </a:xfrm>
      </p:grpSpPr>
      <p:sp>
        <p:nvSpPr>
          <p:cNvPr id="125" name="Google Shape;125;p24"/>
          <p:cNvSpPr txBox="1">
            <a:spLocks noGrp="1"/>
          </p:cNvSpPr>
          <p:nvPr>
            <p:ph type="subTitle" idx="1"/>
          </p:nvPr>
        </p:nvSpPr>
        <p:spPr>
          <a:xfrm>
            <a:off x="715100" y="974375"/>
            <a:ext cx="7713900" cy="3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26" name="Google Shape;126;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27" name="Google Shape;127;p24"/>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28" name="Google Shape;128;p24"/>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1200002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
        <p:cNvGrpSpPr/>
        <p:nvPr/>
      </p:nvGrpSpPr>
      <p:grpSpPr>
        <a:xfrm>
          <a:off x="0" y="0"/>
          <a:ext cx="0" cy="0"/>
          <a:chOff x="0" y="0"/>
          <a:chExt cx="0" cy="0"/>
        </a:xfrm>
      </p:grpSpPr>
      <p:sp>
        <p:nvSpPr>
          <p:cNvPr id="130" name="Google Shape;130;p25"/>
          <p:cNvSpPr txBox="1">
            <a:spLocks noGrp="1"/>
          </p:cNvSpPr>
          <p:nvPr>
            <p:ph type="subTitle" idx="1"/>
          </p:nvPr>
        </p:nvSpPr>
        <p:spPr>
          <a:xfrm>
            <a:off x="715100" y="976329"/>
            <a:ext cx="7704000" cy="3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31" name="Google Shape;131;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32" name="Google Shape;132;p25"/>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33" name="Google Shape;133;p25"/>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82578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34"/>
        <p:cNvGrpSpPr/>
        <p:nvPr/>
      </p:nvGrpSpPr>
      <p:grpSpPr>
        <a:xfrm>
          <a:off x="0" y="0"/>
          <a:ext cx="0" cy="0"/>
          <a:chOff x="0" y="0"/>
          <a:chExt cx="0" cy="0"/>
        </a:xfrm>
      </p:grpSpPr>
      <p:sp>
        <p:nvSpPr>
          <p:cNvPr id="135" name="Google Shape;135;p26"/>
          <p:cNvSpPr txBox="1">
            <a:spLocks noGrp="1"/>
          </p:cNvSpPr>
          <p:nvPr>
            <p:ph type="subTitle" idx="1"/>
          </p:nvPr>
        </p:nvSpPr>
        <p:spPr>
          <a:xfrm>
            <a:off x="1776863" y="1834000"/>
            <a:ext cx="3721800" cy="83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36" name="Google Shape;136;p26"/>
          <p:cNvSpPr txBox="1">
            <a:spLocks noGrp="1"/>
          </p:cNvSpPr>
          <p:nvPr>
            <p:ph type="title"/>
          </p:nvPr>
        </p:nvSpPr>
        <p:spPr>
          <a:xfrm>
            <a:off x="2450734" y="1487118"/>
            <a:ext cx="3054300" cy="34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37" name="Google Shape;137;p26"/>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38" name="Google Shape;138;p26"/>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3760846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
        <p:cNvGrpSpPr/>
        <p:nvPr/>
      </p:nvGrpSpPr>
      <p:grpSpPr>
        <a:xfrm>
          <a:off x="0" y="0"/>
          <a:ext cx="0" cy="0"/>
          <a:chOff x="0" y="0"/>
          <a:chExt cx="0" cy="0"/>
        </a:xfrm>
      </p:grpSpPr>
      <p:sp>
        <p:nvSpPr>
          <p:cNvPr id="140" name="Google Shape;140;p27"/>
          <p:cNvSpPr txBox="1">
            <a:spLocks noGrp="1"/>
          </p:cNvSpPr>
          <p:nvPr>
            <p:ph type="subTitle" idx="1"/>
          </p:nvPr>
        </p:nvSpPr>
        <p:spPr>
          <a:xfrm>
            <a:off x="1031917" y="2556485"/>
            <a:ext cx="2982600" cy="3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1800" b="1">
                <a:latin typeface="Krona One"/>
                <a:ea typeface="Krona One"/>
                <a:cs typeface="Krona One"/>
                <a:sym typeface="Kron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41" name="Google Shape;141;p27"/>
          <p:cNvSpPr txBox="1">
            <a:spLocks noGrp="1"/>
          </p:cNvSpPr>
          <p:nvPr>
            <p:ph type="subTitle" idx="2"/>
          </p:nvPr>
        </p:nvSpPr>
        <p:spPr>
          <a:xfrm>
            <a:off x="5129408" y="2556485"/>
            <a:ext cx="2982600" cy="3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1800" b="1">
                <a:latin typeface="Krona One"/>
                <a:ea typeface="Krona One"/>
                <a:cs typeface="Krona One"/>
                <a:sym typeface="Kron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42" name="Google Shape;142;p27"/>
          <p:cNvSpPr txBox="1">
            <a:spLocks noGrp="1"/>
          </p:cNvSpPr>
          <p:nvPr>
            <p:ph type="subTitle" idx="3"/>
          </p:nvPr>
        </p:nvSpPr>
        <p:spPr>
          <a:xfrm>
            <a:off x="715849" y="2944075"/>
            <a:ext cx="3614700" cy="36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7"/>
          <p:cNvSpPr txBox="1">
            <a:spLocks noGrp="1"/>
          </p:cNvSpPr>
          <p:nvPr>
            <p:ph type="subTitle" idx="4"/>
          </p:nvPr>
        </p:nvSpPr>
        <p:spPr>
          <a:xfrm>
            <a:off x="4813363" y="2944075"/>
            <a:ext cx="3614700" cy="36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45" name="Google Shape;145;p27"/>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46" name="Google Shape;146;p27"/>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124361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718750" y="2096400"/>
            <a:ext cx="2151300" cy="379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28"/>
          <p:cNvSpPr txBox="1">
            <a:spLocks noGrp="1"/>
          </p:cNvSpPr>
          <p:nvPr>
            <p:ph type="subTitle" idx="1"/>
          </p:nvPr>
        </p:nvSpPr>
        <p:spPr>
          <a:xfrm>
            <a:off x="718764" y="2475723"/>
            <a:ext cx="2151300" cy="95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8"/>
          <p:cNvSpPr txBox="1">
            <a:spLocks noGrp="1"/>
          </p:cNvSpPr>
          <p:nvPr>
            <p:ph type="title" idx="2"/>
          </p:nvPr>
        </p:nvSpPr>
        <p:spPr>
          <a:xfrm>
            <a:off x="3490989" y="2096400"/>
            <a:ext cx="2151300" cy="379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1" name="Google Shape;151;p28"/>
          <p:cNvSpPr txBox="1">
            <a:spLocks noGrp="1"/>
          </p:cNvSpPr>
          <p:nvPr>
            <p:ph type="subTitle" idx="3"/>
          </p:nvPr>
        </p:nvSpPr>
        <p:spPr>
          <a:xfrm>
            <a:off x="3491003" y="2475720"/>
            <a:ext cx="2151300" cy="95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28"/>
          <p:cNvSpPr txBox="1">
            <a:spLocks noGrp="1"/>
          </p:cNvSpPr>
          <p:nvPr>
            <p:ph type="title" idx="4"/>
          </p:nvPr>
        </p:nvSpPr>
        <p:spPr>
          <a:xfrm>
            <a:off x="6263202" y="2096400"/>
            <a:ext cx="2151300" cy="379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 name="Google Shape;153;p28"/>
          <p:cNvSpPr txBox="1">
            <a:spLocks noGrp="1"/>
          </p:cNvSpPr>
          <p:nvPr>
            <p:ph type="subTitle" idx="5"/>
          </p:nvPr>
        </p:nvSpPr>
        <p:spPr>
          <a:xfrm>
            <a:off x="6263216" y="2475720"/>
            <a:ext cx="2151300" cy="95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8"/>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55" name="Google Shape;155;p28"/>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56" name="Google Shape;156;p28"/>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87635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836150" y="3528496"/>
            <a:ext cx="2044800" cy="2919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9" name="Google Shape;159;p29"/>
          <p:cNvSpPr txBox="1">
            <a:spLocks noGrp="1"/>
          </p:cNvSpPr>
          <p:nvPr>
            <p:ph type="subTitle" idx="1"/>
          </p:nvPr>
        </p:nvSpPr>
        <p:spPr>
          <a:xfrm>
            <a:off x="836150" y="3972799"/>
            <a:ext cx="2485200" cy="74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9"/>
          <p:cNvSpPr txBox="1">
            <a:spLocks noGrp="1"/>
          </p:cNvSpPr>
          <p:nvPr>
            <p:ph type="title" idx="2"/>
          </p:nvPr>
        </p:nvSpPr>
        <p:spPr>
          <a:xfrm>
            <a:off x="3558275" y="2572491"/>
            <a:ext cx="2044800" cy="29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1" name="Google Shape;161;p29"/>
          <p:cNvSpPr txBox="1">
            <a:spLocks noGrp="1"/>
          </p:cNvSpPr>
          <p:nvPr>
            <p:ph type="subTitle" idx="3"/>
          </p:nvPr>
        </p:nvSpPr>
        <p:spPr>
          <a:xfrm>
            <a:off x="3338061" y="3002925"/>
            <a:ext cx="2485200" cy="74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9"/>
          <p:cNvSpPr txBox="1">
            <a:spLocks noGrp="1"/>
          </p:cNvSpPr>
          <p:nvPr>
            <p:ph type="title" idx="4"/>
          </p:nvPr>
        </p:nvSpPr>
        <p:spPr>
          <a:xfrm>
            <a:off x="6263050" y="3528495"/>
            <a:ext cx="2044800" cy="29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3" name="Google Shape;163;p29"/>
          <p:cNvSpPr txBox="1">
            <a:spLocks noGrp="1"/>
          </p:cNvSpPr>
          <p:nvPr>
            <p:ph type="subTitle" idx="5"/>
          </p:nvPr>
        </p:nvSpPr>
        <p:spPr>
          <a:xfrm>
            <a:off x="5822649" y="3972799"/>
            <a:ext cx="2485200" cy="746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65" name="Google Shape;165;p29"/>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66" name="Google Shape;166;p29"/>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4053112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715168" y="1812908"/>
            <a:ext cx="2305200" cy="35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9" name="Google Shape;169;p30"/>
          <p:cNvSpPr txBox="1">
            <a:spLocks noGrp="1"/>
          </p:cNvSpPr>
          <p:nvPr>
            <p:ph type="subTitle" idx="1"/>
          </p:nvPr>
        </p:nvSpPr>
        <p:spPr>
          <a:xfrm>
            <a:off x="715168" y="2221993"/>
            <a:ext cx="2305200" cy="527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30"/>
          <p:cNvSpPr txBox="1">
            <a:spLocks noGrp="1"/>
          </p:cNvSpPr>
          <p:nvPr>
            <p:ph type="title" idx="2"/>
          </p:nvPr>
        </p:nvSpPr>
        <p:spPr>
          <a:xfrm>
            <a:off x="6123632" y="1812908"/>
            <a:ext cx="2305200" cy="352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30"/>
          <p:cNvSpPr txBox="1">
            <a:spLocks noGrp="1"/>
          </p:cNvSpPr>
          <p:nvPr>
            <p:ph type="subTitle" idx="3"/>
          </p:nvPr>
        </p:nvSpPr>
        <p:spPr>
          <a:xfrm>
            <a:off x="6123632" y="2221993"/>
            <a:ext cx="23052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30"/>
          <p:cNvSpPr txBox="1">
            <a:spLocks noGrp="1"/>
          </p:cNvSpPr>
          <p:nvPr>
            <p:ph type="title" idx="4"/>
          </p:nvPr>
        </p:nvSpPr>
        <p:spPr>
          <a:xfrm>
            <a:off x="715168" y="3807713"/>
            <a:ext cx="2305200" cy="35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30"/>
          <p:cNvSpPr txBox="1">
            <a:spLocks noGrp="1"/>
          </p:cNvSpPr>
          <p:nvPr>
            <p:ph type="subTitle" idx="5"/>
          </p:nvPr>
        </p:nvSpPr>
        <p:spPr>
          <a:xfrm>
            <a:off x="715168" y="4216748"/>
            <a:ext cx="2305200" cy="527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30"/>
          <p:cNvSpPr txBox="1">
            <a:spLocks noGrp="1"/>
          </p:cNvSpPr>
          <p:nvPr>
            <p:ph type="title" idx="6"/>
          </p:nvPr>
        </p:nvSpPr>
        <p:spPr>
          <a:xfrm>
            <a:off x="6123632" y="3807713"/>
            <a:ext cx="2305200" cy="352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30"/>
          <p:cNvSpPr txBox="1">
            <a:spLocks noGrp="1"/>
          </p:cNvSpPr>
          <p:nvPr>
            <p:ph type="subTitle" idx="7"/>
          </p:nvPr>
        </p:nvSpPr>
        <p:spPr>
          <a:xfrm>
            <a:off x="6123632" y="4216748"/>
            <a:ext cx="23052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30"/>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77" name="Google Shape;177;p30"/>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78" name="Google Shape;178;p30"/>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3451816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9"/>
        <p:cNvGrpSpPr/>
        <p:nvPr/>
      </p:nvGrpSpPr>
      <p:grpSpPr>
        <a:xfrm>
          <a:off x="0" y="0"/>
          <a:ext cx="0" cy="0"/>
          <a:chOff x="0" y="0"/>
          <a:chExt cx="0" cy="0"/>
        </a:xfrm>
      </p:grpSpPr>
      <p:sp>
        <p:nvSpPr>
          <p:cNvPr id="180" name="Google Shape;180;p31"/>
          <p:cNvSpPr txBox="1">
            <a:spLocks noGrp="1"/>
          </p:cNvSpPr>
          <p:nvPr>
            <p:ph type="title"/>
          </p:nvPr>
        </p:nvSpPr>
        <p:spPr>
          <a:xfrm>
            <a:off x="720013" y="1936177"/>
            <a:ext cx="1882200" cy="332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1" name="Google Shape;181;p31"/>
          <p:cNvSpPr txBox="1">
            <a:spLocks noGrp="1"/>
          </p:cNvSpPr>
          <p:nvPr>
            <p:ph type="subTitle" idx="1"/>
          </p:nvPr>
        </p:nvSpPr>
        <p:spPr>
          <a:xfrm>
            <a:off x="720013" y="2332926"/>
            <a:ext cx="1882200" cy="42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31"/>
          <p:cNvSpPr txBox="1">
            <a:spLocks noGrp="1"/>
          </p:cNvSpPr>
          <p:nvPr>
            <p:ph type="title" idx="2"/>
          </p:nvPr>
        </p:nvSpPr>
        <p:spPr>
          <a:xfrm>
            <a:off x="3630912" y="1937802"/>
            <a:ext cx="1882200" cy="332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3" name="Google Shape;183;p31"/>
          <p:cNvSpPr txBox="1">
            <a:spLocks noGrp="1"/>
          </p:cNvSpPr>
          <p:nvPr>
            <p:ph type="subTitle" idx="3"/>
          </p:nvPr>
        </p:nvSpPr>
        <p:spPr>
          <a:xfrm>
            <a:off x="3630912" y="2334551"/>
            <a:ext cx="1882200" cy="42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31"/>
          <p:cNvSpPr txBox="1">
            <a:spLocks noGrp="1"/>
          </p:cNvSpPr>
          <p:nvPr>
            <p:ph type="title" idx="4"/>
          </p:nvPr>
        </p:nvSpPr>
        <p:spPr>
          <a:xfrm>
            <a:off x="719988" y="3783900"/>
            <a:ext cx="1882200" cy="332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5" name="Google Shape;185;p31"/>
          <p:cNvSpPr txBox="1">
            <a:spLocks noGrp="1"/>
          </p:cNvSpPr>
          <p:nvPr>
            <p:ph type="subTitle" idx="5"/>
          </p:nvPr>
        </p:nvSpPr>
        <p:spPr>
          <a:xfrm>
            <a:off x="719988" y="4180570"/>
            <a:ext cx="1882200" cy="42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31"/>
          <p:cNvSpPr txBox="1">
            <a:spLocks noGrp="1"/>
          </p:cNvSpPr>
          <p:nvPr>
            <p:ph type="title" idx="6"/>
          </p:nvPr>
        </p:nvSpPr>
        <p:spPr>
          <a:xfrm>
            <a:off x="3630912" y="3785525"/>
            <a:ext cx="1882200" cy="332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 name="Google Shape;187;p31"/>
          <p:cNvSpPr txBox="1">
            <a:spLocks noGrp="1"/>
          </p:cNvSpPr>
          <p:nvPr>
            <p:ph type="subTitle" idx="7"/>
          </p:nvPr>
        </p:nvSpPr>
        <p:spPr>
          <a:xfrm>
            <a:off x="3630912" y="4182195"/>
            <a:ext cx="1882200" cy="42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31"/>
          <p:cNvSpPr txBox="1">
            <a:spLocks noGrp="1"/>
          </p:cNvSpPr>
          <p:nvPr>
            <p:ph type="title" idx="8"/>
          </p:nvPr>
        </p:nvSpPr>
        <p:spPr>
          <a:xfrm>
            <a:off x="6541787" y="1936177"/>
            <a:ext cx="1882200" cy="332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9" name="Google Shape;189;p31"/>
          <p:cNvSpPr txBox="1">
            <a:spLocks noGrp="1"/>
          </p:cNvSpPr>
          <p:nvPr>
            <p:ph type="subTitle" idx="9"/>
          </p:nvPr>
        </p:nvSpPr>
        <p:spPr>
          <a:xfrm>
            <a:off x="6541787" y="2332926"/>
            <a:ext cx="1882200" cy="42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31"/>
          <p:cNvSpPr txBox="1">
            <a:spLocks noGrp="1"/>
          </p:cNvSpPr>
          <p:nvPr>
            <p:ph type="title" idx="13"/>
          </p:nvPr>
        </p:nvSpPr>
        <p:spPr>
          <a:xfrm>
            <a:off x="6541787" y="3783900"/>
            <a:ext cx="1882200" cy="332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1" name="Google Shape;191;p31"/>
          <p:cNvSpPr txBox="1">
            <a:spLocks noGrp="1"/>
          </p:cNvSpPr>
          <p:nvPr>
            <p:ph type="subTitle" idx="14"/>
          </p:nvPr>
        </p:nvSpPr>
        <p:spPr>
          <a:xfrm>
            <a:off x="6541787" y="4180570"/>
            <a:ext cx="1882200" cy="42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31"/>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193" name="Google Shape;193;p31"/>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194" name="Google Shape;194;p31"/>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1824313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95"/>
        <p:cNvGrpSpPr/>
        <p:nvPr/>
      </p:nvGrpSpPr>
      <p:grpSpPr>
        <a:xfrm>
          <a:off x="0" y="0"/>
          <a:ext cx="0" cy="0"/>
          <a:chOff x="0" y="0"/>
          <a:chExt cx="0" cy="0"/>
        </a:xfrm>
      </p:grpSpPr>
      <p:sp>
        <p:nvSpPr>
          <p:cNvPr id="196" name="Google Shape;196;p32"/>
          <p:cNvSpPr txBox="1">
            <a:spLocks noGrp="1"/>
          </p:cNvSpPr>
          <p:nvPr>
            <p:ph type="title" hasCustomPrompt="1"/>
          </p:nvPr>
        </p:nvSpPr>
        <p:spPr>
          <a:xfrm>
            <a:off x="2563825" y="540000"/>
            <a:ext cx="4016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97" name="Google Shape;197;p32"/>
          <p:cNvSpPr txBox="1">
            <a:spLocks noGrp="1"/>
          </p:cNvSpPr>
          <p:nvPr>
            <p:ph type="subTitle" idx="1"/>
          </p:nvPr>
        </p:nvSpPr>
        <p:spPr>
          <a:xfrm>
            <a:off x="2563825" y="1368301"/>
            <a:ext cx="4016400" cy="3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32"/>
          <p:cNvSpPr txBox="1">
            <a:spLocks noGrp="1"/>
          </p:cNvSpPr>
          <p:nvPr>
            <p:ph type="title" idx="2" hasCustomPrompt="1"/>
          </p:nvPr>
        </p:nvSpPr>
        <p:spPr>
          <a:xfrm>
            <a:off x="2563825" y="1996142"/>
            <a:ext cx="4016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99" name="Google Shape;199;p32"/>
          <p:cNvSpPr txBox="1">
            <a:spLocks noGrp="1"/>
          </p:cNvSpPr>
          <p:nvPr>
            <p:ph type="subTitle" idx="3"/>
          </p:nvPr>
        </p:nvSpPr>
        <p:spPr>
          <a:xfrm>
            <a:off x="2563825" y="2824574"/>
            <a:ext cx="4016400" cy="3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32"/>
          <p:cNvSpPr txBox="1">
            <a:spLocks noGrp="1"/>
          </p:cNvSpPr>
          <p:nvPr>
            <p:ph type="title" idx="4" hasCustomPrompt="1"/>
          </p:nvPr>
        </p:nvSpPr>
        <p:spPr>
          <a:xfrm>
            <a:off x="2563825" y="3452297"/>
            <a:ext cx="4016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1" name="Google Shape;201;p32"/>
          <p:cNvSpPr txBox="1">
            <a:spLocks noGrp="1"/>
          </p:cNvSpPr>
          <p:nvPr>
            <p:ph type="subTitle" idx="5"/>
          </p:nvPr>
        </p:nvSpPr>
        <p:spPr>
          <a:xfrm>
            <a:off x="2563825" y="4280725"/>
            <a:ext cx="4016400" cy="3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202" name="Google Shape;202;p32"/>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203" name="Google Shape;203;p32"/>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930042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sp>
        <p:nvSpPr>
          <p:cNvPr id="205" name="Google Shape;205;p33"/>
          <p:cNvSpPr txBox="1">
            <a:spLocks noGrp="1"/>
          </p:cNvSpPr>
          <p:nvPr>
            <p:ph type="ctrTitle"/>
          </p:nvPr>
        </p:nvSpPr>
        <p:spPr>
          <a:xfrm>
            <a:off x="2430000" y="53633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6" name="Google Shape;206;p33"/>
          <p:cNvSpPr txBox="1">
            <a:spLocks noGrp="1"/>
          </p:cNvSpPr>
          <p:nvPr>
            <p:ph type="subTitle" idx="1"/>
          </p:nvPr>
        </p:nvSpPr>
        <p:spPr>
          <a:xfrm>
            <a:off x="2425050" y="1534125"/>
            <a:ext cx="4293900" cy="9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07" name="Google Shape;207;p33"/>
          <p:cNvSpPr txBox="1"/>
          <p:nvPr/>
        </p:nvSpPr>
        <p:spPr>
          <a:xfrm>
            <a:off x="2685600" y="3031778"/>
            <a:ext cx="3772800" cy="471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b="1">
                <a:solidFill>
                  <a:schemeClr val="dk1"/>
                </a:solidFill>
                <a:latin typeface="Darker Grotesque"/>
                <a:ea typeface="Darker Grotesque"/>
                <a:cs typeface="Darker Grotesque"/>
                <a:sym typeface="Darker Grotesque"/>
              </a:rPr>
              <a:t>CREDITS: </a:t>
            </a:r>
            <a:r>
              <a:rPr lang="en" sz="1000">
                <a:solidFill>
                  <a:schemeClr val="dk1"/>
                </a:solidFill>
                <a:latin typeface="Darker Grotesque SemiBold"/>
                <a:ea typeface="Darker Grotesque SemiBold"/>
                <a:cs typeface="Darker Grotesque SemiBold"/>
                <a:sym typeface="Darker Grotesque SemiBold"/>
              </a:rPr>
              <a:t>This presentation template was created by </a:t>
            </a:r>
            <a:r>
              <a:rPr lang="en" sz="1000" b="1">
                <a:solidFill>
                  <a:schemeClr val="dk1"/>
                </a:solidFill>
                <a:uFill>
                  <a:noFill/>
                </a:uFill>
                <a:latin typeface="Darker Grotesque"/>
                <a:ea typeface="Darker Grotesque"/>
                <a:cs typeface="Darker Grotesque"/>
                <a:sym typeface="Darker Grotesque"/>
                <a:hlinkClick r:id="rId2">
                  <a:extLst>
                    <a:ext uri="{A12FA001-AC4F-418D-AE19-62706E023703}">
                      <ahyp:hlinkClr xmlns:ahyp="http://schemas.microsoft.com/office/drawing/2018/hyperlinkcolor" val="tx"/>
                    </a:ext>
                  </a:extLst>
                </a:hlinkClick>
              </a:rPr>
              <a:t>Slidesgo</a:t>
            </a:r>
            <a:r>
              <a:rPr lang="en" sz="1000">
                <a:solidFill>
                  <a:schemeClr val="dk1"/>
                </a:solidFill>
                <a:latin typeface="Darker Grotesque SemiBold"/>
                <a:ea typeface="Darker Grotesque SemiBold"/>
                <a:cs typeface="Darker Grotesque SemiBold"/>
                <a:sym typeface="Darker Grotesque SemiBold"/>
              </a:rPr>
              <a:t>, including icons by </a:t>
            </a:r>
            <a:r>
              <a:rPr lang="en" sz="1000" b="1">
                <a:solidFill>
                  <a:schemeClr val="dk1"/>
                </a:solidFill>
                <a:uFill>
                  <a:noFill/>
                </a:uFill>
                <a:latin typeface="Darker Grotesque"/>
                <a:ea typeface="Darker Grotesque"/>
                <a:cs typeface="Darker Grotesque"/>
                <a:sym typeface="Darker Grotesque"/>
                <a:hlinkClick r:id="rId3">
                  <a:extLst>
                    <a:ext uri="{A12FA001-AC4F-418D-AE19-62706E023703}">
                      <ahyp:hlinkClr xmlns:ahyp="http://schemas.microsoft.com/office/drawing/2018/hyperlinkcolor" val="tx"/>
                    </a:ext>
                  </a:extLst>
                </a:hlinkClick>
              </a:rPr>
              <a:t>Flaticon</a:t>
            </a:r>
            <a:r>
              <a:rPr lang="en" sz="1000">
                <a:solidFill>
                  <a:schemeClr val="dk1"/>
                </a:solidFill>
                <a:latin typeface="Darker Grotesque SemiBold"/>
                <a:ea typeface="Darker Grotesque SemiBold"/>
                <a:cs typeface="Darker Grotesque SemiBold"/>
                <a:sym typeface="Darker Grotesque SemiBold"/>
              </a:rPr>
              <a:t>, and infographics &amp; images by </a:t>
            </a:r>
            <a:r>
              <a:rPr lang="en" sz="1000" b="1">
                <a:solidFill>
                  <a:schemeClr val="dk1"/>
                </a:solidFill>
                <a:uFill>
                  <a:noFill/>
                </a:uFill>
                <a:latin typeface="Darker Grotesque"/>
                <a:ea typeface="Darker Grotesque"/>
                <a:cs typeface="Darker Grotesque"/>
                <a:sym typeface="Darker Grotesque"/>
                <a:hlinkClick r:id="rId4">
                  <a:extLst>
                    <a:ext uri="{A12FA001-AC4F-418D-AE19-62706E023703}">
                      <ahyp:hlinkClr xmlns:ahyp="http://schemas.microsoft.com/office/drawing/2018/hyperlinkcolor" val="tx"/>
                    </a:ext>
                  </a:extLst>
                </a:hlinkClick>
              </a:rPr>
              <a:t>Freepik</a:t>
            </a:r>
            <a:endParaRPr sz="1000" b="1">
              <a:solidFill>
                <a:schemeClr val="dk1"/>
              </a:solidFill>
              <a:latin typeface="Darker Grotesque"/>
              <a:ea typeface="Darker Grotesque"/>
              <a:cs typeface="Darker Grotesque"/>
              <a:sym typeface="Darker Grotesque"/>
            </a:endParaRPr>
          </a:p>
        </p:txBody>
      </p:sp>
      <p:cxnSp>
        <p:nvCxnSpPr>
          <p:cNvPr id="208" name="Google Shape;208;p33"/>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209" name="Google Shape;209;p33"/>
          <p:cNvCxnSpPr/>
          <p:nvPr/>
        </p:nvCxnSpPr>
        <p:spPr>
          <a:xfrm>
            <a:off x="719950" y="154167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210" name="Google Shape;210;p33"/>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316667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33" name="Google Shape;33;p6"/>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34" name="Google Shape;34;p6"/>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99967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3891038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0548"/>
            <a:ext cx="8229600" cy="33313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1" y="319088"/>
            <a:ext cx="6108853" cy="459581"/>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4495800"/>
            <a:ext cx="7677150" cy="647700"/>
          </a:xfrm>
          <a:prstGeom prst="rect">
            <a:avLst/>
          </a:prstGeom>
        </p:spPr>
        <p:txBody>
          <a:bodyPr vert="horz" lIns="180000" tIns="0" rIns="180000" bIns="0" rtlCol="0" anchor="ctr"/>
          <a:lstStyle>
            <a:lvl1pPr eaLnBrk="0" hangingPunct="0">
              <a:defRPr sz="750"/>
            </a:lvl1pPr>
          </a:lstStyle>
          <a:p>
            <a:pPr defTabSz="685800" fontAlgn="base">
              <a:spcBef>
                <a:spcPct val="0"/>
              </a:spcBef>
              <a:spcAft>
                <a:spcPts val="450"/>
              </a:spcAft>
              <a:defRPr/>
            </a:pPr>
            <a:endParaRPr lang="en-US">
              <a:solidFill>
                <a:srgbClr val="2A2A2A"/>
              </a:solidFill>
              <a:ea typeface="ＭＳ Ｐゴシック" pitchFamily="34" charset="-128"/>
            </a:endParaRPr>
          </a:p>
        </p:txBody>
      </p:sp>
    </p:spTree>
    <p:extLst>
      <p:ext uri="{BB962C8B-B14F-4D97-AF65-F5344CB8AC3E}">
        <p14:creationId xmlns:p14="http://schemas.microsoft.com/office/powerpoint/2010/main" val="139117879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770C91-686D-1CCA-4A2C-44378D81E64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528E84B8-0354-0619-0038-B344E464B23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E4FD87C8-A019-6445-41BD-80405AF75A6C}"/>
              </a:ext>
            </a:extLst>
          </p:cNvPr>
          <p:cNvSpPr>
            <a:spLocks noGrp="1"/>
          </p:cNvSpPr>
          <p:nvPr>
            <p:ph type="dt" sz="half" idx="10"/>
          </p:nvPr>
        </p:nvSpPr>
        <p:spPr/>
        <p:txBody>
          <a:bodyPr/>
          <a:lstStyle/>
          <a:p>
            <a:fld id="{DDCB9DFF-7B84-4876-9310-77EA818F017E}" type="datetimeFigureOut">
              <a:rPr lang="en-GB" smtClean="0"/>
              <a:t>21/10/2023</a:t>
            </a:fld>
            <a:endParaRPr lang="en-GB"/>
          </a:p>
        </p:txBody>
      </p:sp>
      <p:sp>
        <p:nvSpPr>
          <p:cNvPr id="5" name="Segnaposto piè di pagina 4">
            <a:extLst>
              <a:ext uri="{FF2B5EF4-FFF2-40B4-BE49-F238E27FC236}">
                <a16:creationId xmlns:a16="http://schemas.microsoft.com/office/drawing/2014/main" id="{D87AFB5E-89AA-9AEE-8239-44629B206B43}"/>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477540A0-C1F2-1EB3-00E9-90CE20AC210D}"/>
              </a:ext>
            </a:extLst>
          </p:cNvPr>
          <p:cNvSpPr>
            <a:spLocks noGrp="1"/>
          </p:cNvSpPr>
          <p:nvPr>
            <p:ph type="sldNum" sz="quarter" idx="12"/>
          </p:nvPr>
        </p:nvSpPr>
        <p:spPr/>
        <p:txBody>
          <a:bodyPr/>
          <a:lstStyle/>
          <a:p>
            <a:fld id="{0D9C9975-D84A-432F-ACE9-B48748674265}" type="slidenum">
              <a:rPr lang="en-GB" smtClean="0"/>
              <a:t>‹N›</a:t>
            </a:fld>
            <a:endParaRPr lang="en-GB"/>
          </a:p>
        </p:txBody>
      </p:sp>
    </p:spTree>
    <p:extLst>
      <p:ext uri="{BB962C8B-B14F-4D97-AF65-F5344CB8AC3E}">
        <p14:creationId xmlns:p14="http://schemas.microsoft.com/office/powerpoint/2010/main" val="177537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1555560" y="1612200"/>
            <a:ext cx="6036600" cy="191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cxnSp>
        <p:nvCxnSpPr>
          <p:cNvPr id="42" name="Google Shape;42;p8"/>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43" name="Google Shape;43;p8"/>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3365275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3636750" y="1711356"/>
            <a:ext cx="4002600" cy="707400"/>
          </a:xfrm>
          <a:prstGeom prst="rect">
            <a:avLst/>
          </a:prstGeom>
        </p:spPr>
        <p:txBody>
          <a:bodyPr spcFirstLastPara="1" wrap="square" lIns="91425" tIns="91425" rIns="91425" bIns="91425" anchor="b" anchorCtr="0">
            <a:noAutofit/>
          </a:bodyPr>
          <a:lstStyle>
            <a:lvl1pPr lvl="0" rtl="0">
              <a:spcBef>
                <a:spcPts val="0"/>
              </a:spcBef>
              <a:spcAft>
                <a:spcPts val="0"/>
              </a:spcAft>
              <a:buSzPts val="2300"/>
              <a:buNone/>
              <a:defRPr sz="3000"/>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sp>
        <p:nvSpPr>
          <p:cNvPr id="46" name="Google Shape;46;p9"/>
          <p:cNvSpPr txBox="1">
            <a:spLocks noGrp="1"/>
          </p:cNvSpPr>
          <p:nvPr>
            <p:ph type="subTitle" idx="1"/>
          </p:nvPr>
        </p:nvSpPr>
        <p:spPr>
          <a:xfrm>
            <a:off x="3636750" y="2418748"/>
            <a:ext cx="4002600" cy="141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47" name="Google Shape;47;p9"/>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48" name="Google Shape;48;p9"/>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155582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715050" y="535000"/>
            <a:ext cx="7713900" cy="473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2300"/>
              <a:buNone/>
              <a:defRPr sz="2000"/>
            </a:lvl1pPr>
            <a:lvl2pPr lvl="1" algn="ctr" rtl="0">
              <a:spcBef>
                <a:spcPts val="0"/>
              </a:spcBef>
              <a:spcAft>
                <a:spcPts val="0"/>
              </a:spcAft>
              <a:buSzPts val="2300"/>
              <a:buNone/>
              <a:defRPr/>
            </a:lvl2pPr>
            <a:lvl3pPr lvl="2" algn="ctr" rtl="0">
              <a:spcBef>
                <a:spcPts val="0"/>
              </a:spcBef>
              <a:spcAft>
                <a:spcPts val="0"/>
              </a:spcAft>
              <a:buSzPts val="2300"/>
              <a:buNone/>
              <a:defRPr/>
            </a:lvl3pPr>
            <a:lvl4pPr lvl="3" algn="ctr" rtl="0">
              <a:spcBef>
                <a:spcPts val="0"/>
              </a:spcBef>
              <a:spcAft>
                <a:spcPts val="0"/>
              </a:spcAft>
              <a:buSzPts val="2300"/>
              <a:buNone/>
              <a:defRPr/>
            </a:lvl4pPr>
            <a:lvl5pPr lvl="4" algn="ctr" rtl="0">
              <a:spcBef>
                <a:spcPts val="0"/>
              </a:spcBef>
              <a:spcAft>
                <a:spcPts val="0"/>
              </a:spcAft>
              <a:buSzPts val="2300"/>
              <a:buNone/>
              <a:defRPr/>
            </a:lvl5pPr>
            <a:lvl6pPr lvl="5" algn="ctr" rtl="0">
              <a:spcBef>
                <a:spcPts val="0"/>
              </a:spcBef>
              <a:spcAft>
                <a:spcPts val="0"/>
              </a:spcAft>
              <a:buSzPts val="2300"/>
              <a:buNone/>
              <a:defRPr/>
            </a:lvl6pPr>
            <a:lvl7pPr lvl="6" algn="ctr" rtl="0">
              <a:spcBef>
                <a:spcPts val="0"/>
              </a:spcBef>
              <a:spcAft>
                <a:spcPts val="0"/>
              </a:spcAft>
              <a:buSzPts val="2300"/>
              <a:buNone/>
              <a:defRPr/>
            </a:lvl7pPr>
            <a:lvl8pPr lvl="7" algn="ctr" rtl="0">
              <a:spcBef>
                <a:spcPts val="0"/>
              </a:spcBef>
              <a:spcAft>
                <a:spcPts val="0"/>
              </a:spcAft>
              <a:buSzPts val="2300"/>
              <a:buNone/>
              <a:defRPr/>
            </a:lvl8pPr>
            <a:lvl9pPr lvl="8" algn="ctr" rtl="0">
              <a:spcBef>
                <a:spcPts val="0"/>
              </a:spcBef>
              <a:spcAft>
                <a:spcPts val="0"/>
              </a:spcAft>
              <a:buSzPts val="2300"/>
              <a:buNone/>
              <a:defRPr/>
            </a:lvl9pPr>
          </a:lstStyle>
          <a:p>
            <a:endParaRPr/>
          </a:p>
        </p:txBody>
      </p:sp>
      <p:cxnSp>
        <p:nvCxnSpPr>
          <p:cNvPr id="51" name="Google Shape;51;p10"/>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52" name="Google Shape;52;p10"/>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178494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1767600" y="772475"/>
            <a:ext cx="56088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 name="Google Shape;55;p11"/>
          <p:cNvSpPr txBox="1">
            <a:spLocks noGrp="1"/>
          </p:cNvSpPr>
          <p:nvPr>
            <p:ph type="subTitle" idx="1"/>
          </p:nvPr>
        </p:nvSpPr>
        <p:spPr>
          <a:xfrm>
            <a:off x="1767600" y="2283625"/>
            <a:ext cx="5608800" cy="25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cxnSp>
        <p:nvCxnSpPr>
          <p:cNvPr id="56" name="Google Shape;56;p11"/>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57" name="Google Shape;57;p11"/>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306812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extLst>
      <p:ext uri="{BB962C8B-B14F-4D97-AF65-F5344CB8AC3E}">
        <p14:creationId xmlns:p14="http://schemas.microsoft.com/office/powerpoint/2010/main" val="2169745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1579625" y="1112350"/>
            <a:ext cx="2632500" cy="3903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3"/>
          <p:cNvSpPr txBox="1">
            <a:spLocks noGrp="1"/>
          </p:cNvSpPr>
          <p:nvPr>
            <p:ph type="title" idx="2" hasCustomPrompt="1"/>
          </p:nvPr>
        </p:nvSpPr>
        <p:spPr>
          <a:xfrm>
            <a:off x="737088" y="1303834"/>
            <a:ext cx="7140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1"/>
          </p:nvPr>
        </p:nvSpPr>
        <p:spPr>
          <a:xfrm>
            <a:off x="1579625" y="1367811"/>
            <a:ext cx="2336400" cy="5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3"/>
          </p:nvPr>
        </p:nvSpPr>
        <p:spPr>
          <a:xfrm>
            <a:off x="1579625" y="2471097"/>
            <a:ext cx="2632500" cy="3903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 name="Google Shape;64;p13"/>
          <p:cNvSpPr txBox="1">
            <a:spLocks noGrp="1"/>
          </p:cNvSpPr>
          <p:nvPr>
            <p:ph type="title" idx="4" hasCustomPrompt="1"/>
          </p:nvPr>
        </p:nvSpPr>
        <p:spPr>
          <a:xfrm>
            <a:off x="737088" y="2670567"/>
            <a:ext cx="7140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subTitle" idx="5"/>
          </p:nvPr>
        </p:nvSpPr>
        <p:spPr>
          <a:xfrm>
            <a:off x="1579625" y="2729672"/>
            <a:ext cx="2336400" cy="5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ubTitle" idx="6"/>
          </p:nvPr>
        </p:nvSpPr>
        <p:spPr>
          <a:xfrm>
            <a:off x="5791472" y="1367811"/>
            <a:ext cx="2336400" cy="5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7"/>
          </p:nvPr>
        </p:nvSpPr>
        <p:spPr>
          <a:xfrm>
            <a:off x="5791475" y="1112350"/>
            <a:ext cx="2632500" cy="3903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 name="Google Shape;68;p13"/>
          <p:cNvSpPr txBox="1">
            <a:spLocks noGrp="1"/>
          </p:cNvSpPr>
          <p:nvPr>
            <p:ph type="title" idx="8" hasCustomPrompt="1"/>
          </p:nvPr>
        </p:nvSpPr>
        <p:spPr>
          <a:xfrm>
            <a:off x="4907389" y="1303834"/>
            <a:ext cx="803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title" idx="9"/>
          </p:nvPr>
        </p:nvSpPr>
        <p:spPr>
          <a:xfrm>
            <a:off x="5791475" y="2471097"/>
            <a:ext cx="2632500" cy="3903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0" name="Google Shape;70;p13"/>
          <p:cNvSpPr txBox="1">
            <a:spLocks noGrp="1"/>
          </p:cNvSpPr>
          <p:nvPr>
            <p:ph type="title" idx="13" hasCustomPrompt="1"/>
          </p:nvPr>
        </p:nvSpPr>
        <p:spPr>
          <a:xfrm>
            <a:off x="4907389" y="2670567"/>
            <a:ext cx="803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subTitle" idx="14"/>
          </p:nvPr>
        </p:nvSpPr>
        <p:spPr>
          <a:xfrm>
            <a:off x="5791475" y="2729672"/>
            <a:ext cx="2336400" cy="5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cxnSp>
        <p:nvCxnSpPr>
          <p:cNvPr id="73" name="Google Shape;73;p13"/>
          <p:cNvCxnSpPr/>
          <p:nvPr/>
        </p:nvCxnSpPr>
        <p:spPr>
          <a:xfrm>
            <a:off x="719950" y="172825"/>
            <a:ext cx="7704000" cy="0"/>
          </a:xfrm>
          <a:prstGeom prst="straightConnector1">
            <a:avLst/>
          </a:prstGeom>
          <a:noFill/>
          <a:ln w="19050" cap="flat" cmpd="sng">
            <a:solidFill>
              <a:srgbClr val="1D1D1D"/>
            </a:solidFill>
            <a:prstDash val="solid"/>
            <a:round/>
            <a:headEnd type="none" w="med" len="med"/>
            <a:tailEnd type="none" w="med" len="med"/>
          </a:ln>
        </p:spPr>
      </p:cxnSp>
      <p:cxnSp>
        <p:nvCxnSpPr>
          <p:cNvPr id="74" name="Google Shape;74;p13"/>
          <p:cNvCxnSpPr/>
          <p:nvPr/>
        </p:nvCxnSpPr>
        <p:spPr>
          <a:xfrm>
            <a:off x="719950" y="4970675"/>
            <a:ext cx="7704000" cy="0"/>
          </a:xfrm>
          <a:prstGeom prst="straightConnector1">
            <a:avLst/>
          </a:prstGeom>
          <a:noFill/>
          <a:ln w="19050" cap="flat" cmpd="sng">
            <a:solidFill>
              <a:srgbClr val="1D1D1D"/>
            </a:solidFill>
            <a:prstDash val="solid"/>
            <a:round/>
            <a:headEnd type="none" w="med" len="med"/>
            <a:tailEnd type="none" w="med" len="med"/>
          </a:ln>
        </p:spPr>
      </p:cxnSp>
    </p:spTree>
    <p:extLst>
      <p:ext uri="{BB962C8B-B14F-4D97-AF65-F5344CB8AC3E}">
        <p14:creationId xmlns:p14="http://schemas.microsoft.com/office/powerpoint/2010/main" val="29596836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1pPr>
            <a:lvl2pPr lvl="1"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2pPr>
            <a:lvl3pPr lvl="2"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3pPr>
            <a:lvl4pPr lvl="3"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4pPr>
            <a:lvl5pPr lvl="4"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5pPr>
            <a:lvl6pPr lvl="5"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6pPr>
            <a:lvl7pPr lvl="6"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7pPr>
            <a:lvl8pPr lvl="7"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8pPr>
            <a:lvl9pPr lvl="8" rtl="0">
              <a:spcBef>
                <a:spcPts val="0"/>
              </a:spcBef>
              <a:spcAft>
                <a:spcPts val="0"/>
              </a:spcAft>
              <a:buClr>
                <a:schemeClr val="dk1"/>
              </a:buClr>
              <a:buSzPts val="2300"/>
              <a:buFont typeface="Krona One"/>
              <a:buNone/>
              <a:defRPr sz="2300" b="1">
                <a:solidFill>
                  <a:schemeClr val="dk1"/>
                </a:solidFill>
                <a:latin typeface="Krona One"/>
                <a:ea typeface="Krona One"/>
                <a:cs typeface="Krona One"/>
                <a:sym typeface="Kron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1pPr>
            <a:lvl2pPr marL="914400" lvl="1"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2pPr>
            <a:lvl3pPr marL="1371600" lvl="2"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3pPr>
            <a:lvl4pPr marL="1828800" lvl="3"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4pPr>
            <a:lvl5pPr marL="2286000" lvl="4"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5pPr>
            <a:lvl6pPr marL="2743200" lvl="5"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6pPr>
            <a:lvl7pPr marL="3200400" lvl="6"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7pPr>
            <a:lvl8pPr marL="3657600" lvl="7" indent="-317500">
              <a:lnSpc>
                <a:spcPct val="115000"/>
              </a:lnSpc>
              <a:spcBef>
                <a:spcPts val="1600"/>
              </a:spcBef>
              <a:spcAft>
                <a:spcPts val="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8pPr>
            <a:lvl9pPr marL="4114800" lvl="8" indent="-317500">
              <a:lnSpc>
                <a:spcPct val="115000"/>
              </a:lnSpc>
              <a:spcBef>
                <a:spcPts val="1600"/>
              </a:spcBef>
              <a:spcAft>
                <a:spcPts val="1600"/>
              </a:spcAft>
              <a:buClr>
                <a:schemeClr val="dk1"/>
              </a:buClr>
              <a:buSzPts val="1400"/>
              <a:buFont typeface="Darker Grotesque SemiBold"/>
              <a:buChar char="■"/>
              <a:defRPr>
                <a:solidFill>
                  <a:schemeClr val="dk1"/>
                </a:solidFill>
                <a:latin typeface="Darker Grotesque SemiBold"/>
                <a:ea typeface="Darker Grotesque SemiBold"/>
                <a:cs typeface="Darker Grotesque SemiBold"/>
                <a:sym typeface="Darker Grotesque SemiBold"/>
              </a:defRPr>
            </a:lvl9pPr>
          </a:lstStyle>
          <a:p>
            <a:endParaRPr/>
          </a:p>
        </p:txBody>
      </p:sp>
    </p:spTree>
    <p:extLst>
      <p:ext uri="{BB962C8B-B14F-4D97-AF65-F5344CB8AC3E}">
        <p14:creationId xmlns:p14="http://schemas.microsoft.com/office/powerpoint/2010/main" val="2082788597"/>
      </p:ext>
    </p:extLst>
  </p:cSld>
  <p:clrMap bg1="lt1" tx1="dk1" bg2="dk2" tx2="lt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3/eurheartj/ehad191" TargetMode="Externa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0A52D93-4B80-750B-705C-97515AC34501}"/>
              </a:ext>
            </a:extLst>
          </p:cNvPr>
          <p:cNvSpPr>
            <a:spLocks noGrp="1"/>
          </p:cNvSpPr>
          <p:nvPr>
            <p:ph idx="1"/>
          </p:nvPr>
        </p:nvSpPr>
        <p:spPr>
          <a:xfrm>
            <a:off x="540036" y="870736"/>
            <a:ext cx="7886700" cy="1456362"/>
          </a:xfrm>
        </p:spPr>
        <p:txBody>
          <a:bodyPr>
            <a:normAutofit/>
          </a:bodyPr>
          <a:lstStyle/>
          <a:p>
            <a:pPr marL="0" algn="just">
              <a:lnSpc>
                <a:spcPct val="150000"/>
              </a:lnSpc>
            </a:pPr>
            <a:r>
              <a:rPr lang="it-IT" sz="3000" kern="150" dirty="0">
                <a:ea typeface="NSimSun" panose="02010609030101010101" pitchFamily="49" charset="-122"/>
                <a:cs typeface="Arial" panose="020B0604020202020204" pitchFamily="34" charset="0"/>
              </a:rPr>
              <a:t>Come sta Giulietta??</a:t>
            </a:r>
          </a:p>
        </p:txBody>
      </p:sp>
      <p:pic>
        <p:nvPicPr>
          <p:cNvPr id="7" name="Immagine 6" descr="Immagine che contiene persona, vestiti, sposa, abito da sposa&#10;&#10;Descrizione generata automaticamente">
            <a:extLst>
              <a:ext uri="{FF2B5EF4-FFF2-40B4-BE49-F238E27FC236}">
                <a16:creationId xmlns:a16="http://schemas.microsoft.com/office/drawing/2014/main" id="{549DBDA5-4ED2-01E3-E8EA-CEDBBAE81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832" y="1927329"/>
            <a:ext cx="4167926" cy="2605184"/>
          </a:xfrm>
          <a:prstGeom prst="rect">
            <a:avLst/>
          </a:prstGeom>
        </p:spPr>
      </p:pic>
    </p:spTree>
    <p:extLst>
      <p:ext uri="{BB962C8B-B14F-4D97-AF65-F5344CB8AC3E}">
        <p14:creationId xmlns:p14="http://schemas.microsoft.com/office/powerpoint/2010/main" val="3786435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9" name="Google Shape;409;p47"/>
          <p:cNvSpPr txBox="1"/>
          <p:nvPr/>
        </p:nvSpPr>
        <p:spPr>
          <a:xfrm>
            <a:off x="5521200" y="1540925"/>
            <a:ext cx="2907600" cy="36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410" name="Google Shape;410;p47"/>
          <p:cNvSpPr txBox="1"/>
          <p:nvPr/>
        </p:nvSpPr>
        <p:spPr>
          <a:xfrm>
            <a:off x="5521300" y="1276865"/>
            <a:ext cx="290760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b="1" dirty="0">
              <a:solidFill>
                <a:schemeClr val="dk1"/>
              </a:solidFill>
              <a:latin typeface="Krona One"/>
              <a:ea typeface="Krona One"/>
              <a:cs typeface="Krona One"/>
              <a:sym typeface="Krona One"/>
            </a:endParaRPr>
          </a:p>
        </p:txBody>
      </p:sp>
      <p:sp>
        <p:nvSpPr>
          <p:cNvPr id="411" name="Google Shape;411;p47"/>
          <p:cNvSpPr txBox="1"/>
          <p:nvPr/>
        </p:nvSpPr>
        <p:spPr>
          <a:xfrm>
            <a:off x="5521200" y="2581950"/>
            <a:ext cx="2907600" cy="36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412" name="Google Shape;412;p47"/>
          <p:cNvSpPr txBox="1"/>
          <p:nvPr/>
        </p:nvSpPr>
        <p:spPr>
          <a:xfrm>
            <a:off x="5521300" y="2317886"/>
            <a:ext cx="290760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b="1" dirty="0">
              <a:solidFill>
                <a:schemeClr val="dk1"/>
              </a:solidFill>
              <a:latin typeface="Krona One"/>
              <a:ea typeface="Krona One"/>
              <a:cs typeface="Krona One"/>
              <a:sym typeface="Krona One"/>
            </a:endParaRPr>
          </a:p>
        </p:txBody>
      </p:sp>
      <p:sp>
        <p:nvSpPr>
          <p:cNvPr id="413" name="Google Shape;413;p47"/>
          <p:cNvSpPr txBox="1"/>
          <p:nvPr/>
        </p:nvSpPr>
        <p:spPr>
          <a:xfrm>
            <a:off x="5521200" y="3622974"/>
            <a:ext cx="290760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414" name="Google Shape;414;p47"/>
          <p:cNvSpPr txBox="1"/>
          <p:nvPr/>
        </p:nvSpPr>
        <p:spPr>
          <a:xfrm>
            <a:off x="5521300" y="3358907"/>
            <a:ext cx="290760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b="1" dirty="0">
              <a:solidFill>
                <a:schemeClr val="dk1"/>
              </a:solidFill>
              <a:latin typeface="Krona One"/>
              <a:ea typeface="Krona One"/>
              <a:cs typeface="Krona One"/>
              <a:sym typeface="Krona One"/>
            </a:endParaRPr>
          </a:p>
        </p:txBody>
      </p:sp>
      <p:pic>
        <p:nvPicPr>
          <p:cNvPr id="2" name="Picture 1">
            <a:extLst>
              <a:ext uri="{FF2B5EF4-FFF2-40B4-BE49-F238E27FC236}">
                <a16:creationId xmlns:a16="http://schemas.microsoft.com/office/drawing/2014/main" id="{A2A900F0-39B4-5CB3-3289-6D8F420019A8}"/>
              </a:ext>
            </a:extLst>
          </p:cNvPr>
          <p:cNvPicPr>
            <a:picLocks noChangeAspect="1"/>
          </p:cNvPicPr>
          <p:nvPr/>
        </p:nvPicPr>
        <p:blipFill>
          <a:blip r:embed="rId3"/>
          <a:stretch>
            <a:fillRect/>
          </a:stretch>
        </p:blipFill>
        <p:spPr>
          <a:xfrm>
            <a:off x="1060764" y="379269"/>
            <a:ext cx="7002581" cy="3332474"/>
          </a:xfrm>
          <a:prstGeom prst="rect">
            <a:avLst/>
          </a:prstGeom>
        </p:spPr>
      </p:pic>
      <p:pic>
        <p:nvPicPr>
          <p:cNvPr id="3" name="Picture 2">
            <a:extLst>
              <a:ext uri="{FF2B5EF4-FFF2-40B4-BE49-F238E27FC236}">
                <a16:creationId xmlns:a16="http://schemas.microsoft.com/office/drawing/2014/main" id="{E650BCB9-E48D-851C-1BB5-7044C5D29A13}"/>
              </a:ext>
            </a:extLst>
          </p:cNvPr>
          <p:cNvPicPr>
            <a:picLocks noChangeAspect="1"/>
          </p:cNvPicPr>
          <p:nvPr/>
        </p:nvPicPr>
        <p:blipFill>
          <a:blip r:embed="rId4"/>
          <a:stretch>
            <a:fillRect/>
          </a:stretch>
        </p:blipFill>
        <p:spPr>
          <a:xfrm>
            <a:off x="342984" y="4126600"/>
            <a:ext cx="8663167" cy="768163"/>
          </a:xfrm>
          <a:prstGeom prst="rect">
            <a:avLst/>
          </a:prstGeom>
        </p:spPr>
      </p:pic>
      <p:sp>
        <p:nvSpPr>
          <p:cNvPr id="4" name="Right Arrow 3"/>
          <p:cNvSpPr/>
          <p:nvPr/>
        </p:nvSpPr>
        <p:spPr>
          <a:xfrm rot="16200000">
            <a:off x="1876302" y="2866928"/>
            <a:ext cx="439387" cy="414857"/>
          </a:xfrm>
          <a:prstGeom prst="rightArrow">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9" name="Google Shape;409;p47"/>
          <p:cNvSpPr txBox="1"/>
          <p:nvPr/>
        </p:nvSpPr>
        <p:spPr>
          <a:xfrm>
            <a:off x="5521200" y="1540925"/>
            <a:ext cx="2907600" cy="36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410" name="Google Shape;410;p47"/>
          <p:cNvSpPr txBox="1"/>
          <p:nvPr/>
        </p:nvSpPr>
        <p:spPr>
          <a:xfrm>
            <a:off x="5521300" y="1276865"/>
            <a:ext cx="290760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b="1" dirty="0">
              <a:solidFill>
                <a:schemeClr val="dk1"/>
              </a:solidFill>
              <a:latin typeface="Krona One"/>
              <a:ea typeface="Krona One"/>
              <a:cs typeface="Krona One"/>
              <a:sym typeface="Krona One"/>
            </a:endParaRPr>
          </a:p>
        </p:txBody>
      </p:sp>
      <p:sp>
        <p:nvSpPr>
          <p:cNvPr id="411" name="Google Shape;411;p47"/>
          <p:cNvSpPr txBox="1"/>
          <p:nvPr/>
        </p:nvSpPr>
        <p:spPr>
          <a:xfrm>
            <a:off x="5521200" y="2581950"/>
            <a:ext cx="2907600" cy="362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412" name="Google Shape;412;p47"/>
          <p:cNvSpPr txBox="1"/>
          <p:nvPr/>
        </p:nvSpPr>
        <p:spPr>
          <a:xfrm>
            <a:off x="5521300" y="2317886"/>
            <a:ext cx="290760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b="1" dirty="0">
              <a:solidFill>
                <a:schemeClr val="dk1"/>
              </a:solidFill>
              <a:latin typeface="Krona One"/>
              <a:ea typeface="Krona One"/>
              <a:cs typeface="Krona One"/>
              <a:sym typeface="Krona One"/>
            </a:endParaRPr>
          </a:p>
        </p:txBody>
      </p:sp>
      <p:sp>
        <p:nvSpPr>
          <p:cNvPr id="413" name="Google Shape;413;p47"/>
          <p:cNvSpPr txBox="1"/>
          <p:nvPr/>
        </p:nvSpPr>
        <p:spPr>
          <a:xfrm>
            <a:off x="5521200" y="3622974"/>
            <a:ext cx="290760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414" name="Google Shape;414;p47"/>
          <p:cNvSpPr txBox="1"/>
          <p:nvPr/>
        </p:nvSpPr>
        <p:spPr>
          <a:xfrm>
            <a:off x="5521300" y="3358907"/>
            <a:ext cx="290760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b="1" dirty="0">
              <a:solidFill>
                <a:schemeClr val="dk1"/>
              </a:solidFill>
              <a:latin typeface="Krona One"/>
              <a:ea typeface="Krona One"/>
              <a:cs typeface="Krona One"/>
              <a:sym typeface="Krona One"/>
            </a:endParaRPr>
          </a:p>
        </p:txBody>
      </p:sp>
      <p:sp>
        <p:nvSpPr>
          <p:cNvPr id="415" name="Google Shape;415;p47"/>
          <p:cNvSpPr txBox="1">
            <a:spLocks noGrp="1"/>
          </p:cNvSpPr>
          <p:nvPr>
            <p:ph type="subTitle" idx="4294967295"/>
          </p:nvPr>
        </p:nvSpPr>
        <p:spPr>
          <a:xfrm>
            <a:off x="738670" y="4111270"/>
            <a:ext cx="7634287" cy="384175"/>
          </a:xfrm>
          <a:prstGeom prst="rect">
            <a:avLst/>
          </a:prstGeom>
        </p:spPr>
        <p:txBody>
          <a:bodyPr spcFirstLastPara="1" wrap="square" lIns="91425" tIns="91425" rIns="91425" bIns="91425" anchor="ctr" anchorCtr="0">
            <a:noAutofit/>
          </a:bodyPr>
          <a:lstStyle/>
          <a:p>
            <a:pPr marL="0" indent="0" algn="ctr">
              <a:lnSpc>
                <a:spcPct val="100000"/>
              </a:lnSpc>
              <a:buNone/>
            </a:pPr>
            <a:r>
              <a:rPr lang="en-GB" sz="1600" dirty="0"/>
              <a:t>Three anticoagulants were ranked in the 4 top 10 medications involved in medication incidents</a:t>
            </a:r>
          </a:p>
          <a:p>
            <a:pPr marL="0" lvl="0" indent="0" algn="ctr" rtl="0">
              <a:lnSpc>
                <a:spcPct val="100000"/>
              </a:lnSpc>
              <a:spcBef>
                <a:spcPts val="0"/>
              </a:spcBef>
              <a:spcAft>
                <a:spcPts val="0"/>
              </a:spcAft>
              <a:buNone/>
            </a:pPr>
            <a:endParaRPr sz="1200" b="1" dirty="0"/>
          </a:p>
        </p:txBody>
      </p:sp>
      <p:pic>
        <p:nvPicPr>
          <p:cNvPr id="3" name="Picture 2">
            <a:extLst>
              <a:ext uri="{FF2B5EF4-FFF2-40B4-BE49-F238E27FC236}">
                <a16:creationId xmlns:a16="http://schemas.microsoft.com/office/drawing/2014/main" id="{4F8B126B-29C2-2504-402B-9B493C1D4D71}"/>
              </a:ext>
            </a:extLst>
          </p:cNvPr>
          <p:cNvPicPr>
            <a:picLocks noChangeAspect="1"/>
          </p:cNvPicPr>
          <p:nvPr/>
        </p:nvPicPr>
        <p:blipFill>
          <a:blip r:embed="rId3"/>
          <a:stretch>
            <a:fillRect/>
          </a:stretch>
        </p:blipFill>
        <p:spPr>
          <a:xfrm>
            <a:off x="1483053" y="423840"/>
            <a:ext cx="6314159" cy="3573829"/>
          </a:xfrm>
          <a:prstGeom prst="rect">
            <a:avLst/>
          </a:prstGeom>
        </p:spPr>
      </p:pic>
      <p:pic>
        <p:nvPicPr>
          <p:cNvPr id="2" name="Picture 1">
            <a:extLst>
              <a:ext uri="{FF2B5EF4-FFF2-40B4-BE49-F238E27FC236}">
                <a16:creationId xmlns:a16="http://schemas.microsoft.com/office/drawing/2014/main" id="{3DCED9E3-24E7-4F77-638E-2483DF7A1BBD}"/>
              </a:ext>
            </a:extLst>
          </p:cNvPr>
          <p:cNvPicPr>
            <a:picLocks noChangeAspect="1"/>
          </p:cNvPicPr>
          <p:nvPr/>
        </p:nvPicPr>
        <p:blipFill>
          <a:blip r:embed="rId4"/>
          <a:stretch>
            <a:fillRect/>
          </a:stretch>
        </p:blipFill>
        <p:spPr>
          <a:xfrm>
            <a:off x="142504" y="4231859"/>
            <a:ext cx="9001496" cy="768163"/>
          </a:xfrm>
          <a:prstGeom prst="rect">
            <a:avLst/>
          </a:prstGeom>
        </p:spPr>
      </p:pic>
      <p:sp>
        <p:nvSpPr>
          <p:cNvPr id="4" name="Oval 3"/>
          <p:cNvSpPr/>
          <p:nvPr/>
        </p:nvSpPr>
        <p:spPr>
          <a:xfrm>
            <a:off x="2196860" y="1202646"/>
            <a:ext cx="449096" cy="227667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Oval 4"/>
          <p:cNvSpPr/>
          <p:nvPr/>
        </p:nvSpPr>
        <p:spPr>
          <a:xfrm>
            <a:off x="3203275" y="1512498"/>
            <a:ext cx="431321" cy="189781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p:cNvSpPr/>
          <p:nvPr/>
        </p:nvSpPr>
        <p:spPr>
          <a:xfrm>
            <a:off x="3715109" y="1604513"/>
            <a:ext cx="483079" cy="178854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907915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1"/>
        <p:cNvGrpSpPr/>
        <p:nvPr/>
      </p:nvGrpSpPr>
      <p:grpSpPr>
        <a:xfrm>
          <a:off x="0" y="0"/>
          <a:ext cx="0" cy="0"/>
          <a:chOff x="0" y="0"/>
          <a:chExt cx="0" cy="0"/>
        </a:xfrm>
      </p:grpSpPr>
      <p:sp>
        <p:nvSpPr>
          <p:cNvPr id="5" name="Rectangle 4"/>
          <p:cNvSpPr/>
          <p:nvPr/>
        </p:nvSpPr>
        <p:spPr>
          <a:xfrm>
            <a:off x="224231" y="1757548"/>
            <a:ext cx="8777265" cy="18881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2" name="Google Shape;402;p46"/>
          <p:cNvSpPr txBox="1">
            <a:spLocks noGrp="1"/>
          </p:cNvSpPr>
          <p:nvPr>
            <p:ph type="title"/>
          </p:nvPr>
        </p:nvSpPr>
        <p:spPr>
          <a:xfrm>
            <a:off x="715050" y="535000"/>
            <a:ext cx="7713900" cy="47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 PICTURE IS WORTH A THOUSAND WORDS</a:t>
            </a:r>
            <a:endParaRPr/>
          </a:p>
        </p:txBody>
      </p:sp>
      <p:sp>
        <p:nvSpPr>
          <p:cNvPr id="2" name="Google Shape;402;p46">
            <a:extLst>
              <a:ext uri="{FF2B5EF4-FFF2-40B4-BE49-F238E27FC236}">
                <a16:creationId xmlns:a16="http://schemas.microsoft.com/office/drawing/2014/main" id="{D5C44EFF-9844-236B-1992-3AB8BA842C32}"/>
              </a:ext>
            </a:extLst>
          </p:cNvPr>
          <p:cNvSpPr txBox="1">
            <a:spLocks/>
          </p:cNvSpPr>
          <p:nvPr/>
        </p:nvSpPr>
        <p:spPr>
          <a:xfrm>
            <a:off x="224231" y="403412"/>
            <a:ext cx="8543014" cy="604988"/>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300"/>
              <a:buFont typeface="Krona One"/>
              <a:buNone/>
              <a:defRPr sz="2000" b="1" i="0" u="none" strike="noStrike" cap="none">
                <a:solidFill>
                  <a:schemeClr val="dk1"/>
                </a:solidFill>
                <a:latin typeface="Krona One"/>
                <a:ea typeface="Krona One"/>
                <a:cs typeface="Krona One"/>
                <a:sym typeface="Krona One"/>
              </a:defRPr>
            </a:lvl1pPr>
            <a:lvl2pPr marR="0" lvl="1" algn="ctr" rtl="0">
              <a:lnSpc>
                <a:spcPct val="100000"/>
              </a:lnSpc>
              <a:spcBef>
                <a:spcPts val="0"/>
              </a:spcBef>
              <a:spcAft>
                <a:spcPts val="0"/>
              </a:spcAft>
              <a:buClr>
                <a:schemeClr val="dk1"/>
              </a:buClr>
              <a:buSzPts val="2300"/>
              <a:buFont typeface="Krona One"/>
              <a:buNone/>
              <a:defRPr sz="2300" b="1" i="0" u="none" strike="noStrike" cap="none">
                <a:solidFill>
                  <a:schemeClr val="dk1"/>
                </a:solidFill>
                <a:latin typeface="Krona One"/>
                <a:ea typeface="Krona One"/>
                <a:cs typeface="Krona One"/>
                <a:sym typeface="Krona One"/>
              </a:defRPr>
            </a:lvl2pPr>
            <a:lvl3pPr marR="0" lvl="2" algn="ctr" rtl="0">
              <a:lnSpc>
                <a:spcPct val="100000"/>
              </a:lnSpc>
              <a:spcBef>
                <a:spcPts val="0"/>
              </a:spcBef>
              <a:spcAft>
                <a:spcPts val="0"/>
              </a:spcAft>
              <a:buClr>
                <a:schemeClr val="dk1"/>
              </a:buClr>
              <a:buSzPts val="2300"/>
              <a:buFont typeface="Krona One"/>
              <a:buNone/>
              <a:defRPr sz="2300" b="1" i="0" u="none" strike="noStrike" cap="none">
                <a:solidFill>
                  <a:schemeClr val="dk1"/>
                </a:solidFill>
                <a:latin typeface="Krona One"/>
                <a:ea typeface="Krona One"/>
                <a:cs typeface="Krona One"/>
                <a:sym typeface="Krona One"/>
              </a:defRPr>
            </a:lvl3pPr>
            <a:lvl4pPr marR="0" lvl="3" algn="ctr" rtl="0">
              <a:lnSpc>
                <a:spcPct val="100000"/>
              </a:lnSpc>
              <a:spcBef>
                <a:spcPts val="0"/>
              </a:spcBef>
              <a:spcAft>
                <a:spcPts val="0"/>
              </a:spcAft>
              <a:buClr>
                <a:schemeClr val="dk1"/>
              </a:buClr>
              <a:buSzPts val="2300"/>
              <a:buFont typeface="Krona One"/>
              <a:buNone/>
              <a:defRPr sz="2300" b="1" i="0" u="none" strike="noStrike" cap="none">
                <a:solidFill>
                  <a:schemeClr val="dk1"/>
                </a:solidFill>
                <a:latin typeface="Krona One"/>
                <a:ea typeface="Krona One"/>
                <a:cs typeface="Krona One"/>
                <a:sym typeface="Krona One"/>
              </a:defRPr>
            </a:lvl4pPr>
            <a:lvl5pPr marR="0" lvl="4" algn="ctr" rtl="0">
              <a:lnSpc>
                <a:spcPct val="100000"/>
              </a:lnSpc>
              <a:spcBef>
                <a:spcPts val="0"/>
              </a:spcBef>
              <a:spcAft>
                <a:spcPts val="0"/>
              </a:spcAft>
              <a:buClr>
                <a:schemeClr val="dk1"/>
              </a:buClr>
              <a:buSzPts val="2300"/>
              <a:buFont typeface="Krona One"/>
              <a:buNone/>
              <a:defRPr sz="2300" b="1" i="0" u="none" strike="noStrike" cap="none">
                <a:solidFill>
                  <a:schemeClr val="dk1"/>
                </a:solidFill>
                <a:latin typeface="Krona One"/>
                <a:ea typeface="Krona One"/>
                <a:cs typeface="Krona One"/>
                <a:sym typeface="Krona One"/>
              </a:defRPr>
            </a:lvl5pPr>
            <a:lvl6pPr marR="0" lvl="5" algn="ctr" rtl="0">
              <a:lnSpc>
                <a:spcPct val="100000"/>
              </a:lnSpc>
              <a:spcBef>
                <a:spcPts val="0"/>
              </a:spcBef>
              <a:spcAft>
                <a:spcPts val="0"/>
              </a:spcAft>
              <a:buClr>
                <a:schemeClr val="dk1"/>
              </a:buClr>
              <a:buSzPts val="2300"/>
              <a:buFont typeface="Krona One"/>
              <a:buNone/>
              <a:defRPr sz="2300" b="1" i="0" u="none" strike="noStrike" cap="none">
                <a:solidFill>
                  <a:schemeClr val="dk1"/>
                </a:solidFill>
                <a:latin typeface="Krona One"/>
                <a:ea typeface="Krona One"/>
                <a:cs typeface="Krona One"/>
                <a:sym typeface="Krona One"/>
              </a:defRPr>
            </a:lvl6pPr>
            <a:lvl7pPr marR="0" lvl="6" algn="ctr" rtl="0">
              <a:lnSpc>
                <a:spcPct val="100000"/>
              </a:lnSpc>
              <a:spcBef>
                <a:spcPts val="0"/>
              </a:spcBef>
              <a:spcAft>
                <a:spcPts val="0"/>
              </a:spcAft>
              <a:buClr>
                <a:schemeClr val="dk1"/>
              </a:buClr>
              <a:buSzPts val="2300"/>
              <a:buFont typeface="Krona One"/>
              <a:buNone/>
              <a:defRPr sz="2300" b="1" i="0" u="none" strike="noStrike" cap="none">
                <a:solidFill>
                  <a:schemeClr val="dk1"/>
                </a:solidFill>
                <a:latin typeface="Krona One"/>
                <a:ea typeface="Krona One"/>
                <a:cs typeface="Krona One"/>
                <a:sym typeface="Krona One"/>
              </a:defRPr>
            </a:lvl7pPr>
            <a:lvl8pPr marR="0" lvl="7" algn="ctr" rtl="0">
              <a:lnSpc>
                <a:spcPct val="100000"/>
              </a:lnSpc>
              <a:spcBef>
                <a:spcPts val="0"/>
              </a:spcBef>
              <a:spcAft>
                <a:spcPts val="0"/>
              </a:spcAft>
              <a:buClr>
                <a:schemeClr val="dk1"/>
              </a:buClr>
              <a:buSzPts val="2300"/>
              <a:buFont typeface="Krona One"/>
              <a:buNone/>
              <a:defRPr sz="2300" b="1" i="0" u="none" strike="noStrike" cap="none">
                <a:solidFill>
                  <a:schemeClr val="dk1"/>
                </a:solidFill>
                <a:latin typeface="Krona One"/>
                <a:ea typeface="Krona One"/>
                <a:cs typeface="Krona One"/>
                <a:sym typeface="Krona One"/>
              </a:defRPr>
            </a:lvl8pPr>
            <a:lvl9pPr marR="0" lvl="8" algn="ctr" rtl="0">
              <a:lnSpc>
                <a:spcPct val="100000"/>
              </a:lnSpc>
              <a:spcBef>
                <a:spcPts val="0"/>
              </a:spcBef>
              <a:spcAft>
                <a:spcPts val="0"/>
              </a:spcAft>
              <a:buClr>
                <a:schemeClr val="dk1"/>
              </a:buClr>
              <a:buSzPts val="2300"/>
              <a:buFont typeface="Krona One"/>
              <a:buNone/>
              <a:defRPr sz="2300" b="1" i="0" u="none" strike="noStrike" cap="none">
                <a:solidFill>
                  <a:schemeClr val="dk1"/>
                </a:solidFill>
                <a:latin typeface="Krona One"/>
                <a:ea typeface="Krona One"/>
                <a:cs typeface="Krona One"/>
                <a:sym typeface="Krona One"/>
              </a:defRPr>
            </a:lvl9pPr>
          </a:lstStyle>
          <a:p>
            <a:pPr lvl="0" defTabSz="914400">
              <a:buClr>
                <a:srgbClr val="191919"/>
              </a:buClr>
              <a:defRPr/>
            </a:pPr>
            <a:r>
              <a:rPr kumimoji="0" lang="en-IE" sz="2000" b="1" i="0" u="none" strike="noStrike" kern="0" cap="none" spc="0" normalizeH="0" baseline="0" noProof="0" dirty="0">
                <a:ln>
                  <a:noFill/>
                </a:ln>
                <a:solidFill>
                  <a:srgbClr val="191919"/>
                </a:solidFill>
                <a:effectLst/>
                <a:uLnTx/>
                <a:uFillTx/>
                <a:latin typeface="Krona One"/>
                <a:sym typeface="Krona One"/>
              </a:rPr>
              <a:t>Anticoagulation Stewardship </a:t>
            </a:r>
            <a:r>
              <a:rPr lang="en-IE" kern="0" dirty="0">
                <a:solidFill>
                  <a:srgbClr val="191919"/>
                </a:solidFill>
              </a:rPr>
              <a:t>Programme (ASP) </a:t>
            </a:r>
            <a:endParaRPr kumimoji="0" lang="en-IE" sz="2000" b="1" i="0" u="none" strike="noStrike" kern="0" cap="none" spc="0" normalizeH="0" baseline="0" noProof="0" dirty="0">
              <a:ln>
                <a:noFill/>
              </a:ln>
              <a:solidFill>
                <a:srgbClr val="191919"/>
              </a:solidFill>
              <a:effectLst/>
              <a:uLnTx/>
              <a:uFillTx/>
              <a:latin typeface="Krona One"/>
              <a:sym typeface="Krona One"/>
            </a:endParaRPr>
          </a:p>
        </p:txBody>
      </p:sp>
      <p:sp>
        <p:nvSpPr>
          <p:cNvPr id="3" name="TextBox 2">
            <a:extLst>
              <a:ext uri="{FF2B5EF4-FFF2-40B4-BE49-F238E27FC236}">
                <a16:creationId xmlns:a16="http://schemas.microsoft.com/office/drawing/2014/main" id="{CD684565-0862-5E87-EB48-82CE8E39C677}"/>
              </a:ext>
            </a:extLst>
          </p:cNvPr>
          <p:cNvSpPr txBox="1"/>
          <p:nvPr/>
        </p:nvSpPr>
        <p:spPr>
          <a:xfrm>
            <a:off x="1" y="1139988"/>
            <a:ext cx="9144000" cy="329320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GB" sz="2000" b="0" i="1" u="none" strike="noStrike" kern="0" cap="none" spc="0" normalizeH="0" baseline="0" noProof="0" dirty="0">
                <a:ln>
                  <a:noFill/>
                </a:ln>
                <a:solidFill>
                  <a:srgbClr val="F0EEEE">
                    <a:lumMod val="10000"/>
                  </a:srgbClr>
                </a:solidFill>
                <a:effectLst/>
                <a:uLnTx/>
                <a:uFillTx/>
                <a:latin typeface="YkrbrgGgtmkdBxpyhlTimes-Roman"/>
                <a:cs typeface="Arial"/>
                <a:sym typeface="Arial"/>
              </a:rPr>
              <a:t>Stewardship= activity or job of protecting and being responsible for </a:t>
            </a:r>
            <a:r>
              <a:rPr kumimoji="0" lang="en-IE" sz="2000" b="0" i="1" u="none" strike="noStrike" kern="0" cap="none" spc="0" normalizeH="0" baseline="0" noProof="0" dirty="0">
                <a:ln>
                  <a:noFill/>
                </a:ln>
                <a:solidFill>
                  <a:srgbClr val="F0EEEE">
                    <a:lumMod val="10000"/>
                  </a:srgbClr>
                </a:solidFill>
                <a:effectLst/>
                <a:uLnTx/>
                <a:uFillTx/>
                <a:latin typeface="YkrbrgGgtmkdBxpyhlTimes-Roman"/>
                <a:cs typeface="Arial"/>
                <a:sym typeface="Arial"/>
              </a:rPr>
              <a:t>something.</a:t>
            </a:r>
          </a:p>
          <a:p>
            <a:pPr marR="0" lvl="0" algn="l" defTabSz="914400" rtl="0" eaLnBrk="1" fontAlgn="auto" latinLnBrk="0" hangingPunct="1">
              <a:lnSpc>
                <a:spcPct val="100000"/>
              </a:lnSpc>
              <a:spcBef>
                <a:spcPts val="0"/>
              </a:spcBef>
              <a:spcAft>
                <a:spcPts val="0"/>
              </a:spcAft>
              <a:buClr>
                <a:srgbClr val="000000"/>
              </a:buClr>
              <a:buSzTx/>
              <a:tabLst/>
              <a:defRPr/>
            </a:pPr>
            <a:r>
              <a:rPr kumimoji="0" lang="en-IE" sz="1800" b="0" i="1" u="none" strike="noStrike" kern="0" cap="none" spc="0" normalizeH="0" baseline="0" noProof="0" dirty="0">
                <a:ln>
                  <a:noFill/>
                </a:ln>
                <a:solidFill>
                  <a:srgbClr val="F0EEEE">
                    <a:lumMod val="10000"/>
                  </a:srgbClr>
                </a:solidFill>
                <a:effectLst/>
                <a:uLnTx/>
                <a:uFillTx/>
                <a:latin typeface="YkrbrgGgtmkdBxpyhlTimes-Roman"/>
                <a:cs typeface="Arial"/>
                <a:sym typeface="Arial"/>
              </a:rPr>
              <a:t> </a:t>
            </a:r>
            <a:endParaRPr kumimoji="0" lang="en-IE" sz="1700" b="0" i="1" u="none" strike="noStrike" kern="0" cap="none" spc="0" normalizeH="0" baseline="0" noProof="0" dirty="0">
              <a:ln>
                <a:noFill/>
              </a:ln>
              <a:solidFill>
                <a:srgbClr val="FF0000"/>
              </a:solidFill>
              <a:effectLst/>
              <a:uLnTx/>
              <a:uFillTx/>
              <a:latin typeface="YkrbrgGgtmkdBxpyhlTimes-Roman"/>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700" b="0" i="0" u="none" strike="noStrike" kern="0" cap="none" spc="0" normalizeH="0" baseline="0" noProof="0" dirty="0">
                <a:ln>
                  <a:noFill/>
                </a:ln>
                <a:effectLst/>
                <a:uLnTx/>
                <a:uFillTx/>
                <a:latin typeface="YkrbrgGgtmkdBxpyhlTimes-Roman"/>
                <a:cs typeface="Arial"/>
                <a:sym typeface="Arial"/>
              </a:rPr>
              <a:t>A stewardship programme is a coordinated, efficient, and sustainable system-level initiative designed to achieve optimal health outcomes and minimise avoidable adverse events.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700" b="0" i="0" u="none" strike="noStrike" kern="0" cap="none" spc="0" normalizeH="0" baseline="0" noProof="0" dirty="0">
                <a:ln>
                  <a:noFill/>
                </a:ln>
                <a:effectLst/>
                <a:uLnTx/>
                <a:uFillTx/>
                <a:latin typeface="YkrbrgGgtmkdBxpyhlTimes-Roman"/>
                <a:cs typeface="Arial"/>
                <a:sym typeface="Arial"/>
              </a:rPr>
              <a:t>Antimicrobial stewardship is well-established with evidence of improved patient care and reduced healthcare costs.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700" b="0" i="0" u="none" strike="noStrike" kern="0" cap="none" spc="0" normalizeH="0" baseline="0" noProof="0" dirty="0">
                <a:ln>
                  <a:noFill/>
                </a:ln>
                <a:effectLst/>
                <a:uLnTx/>
                <a:uFillTx/>
                <a:latin typeface="YkrbrgGgtmkdBxpyhlTimes-Roman"/>
                <a:cs typeface="Arial"/>
                <a:sym typeface="Arial"/>
              </a:rPr>
              <a:t>Anticoagulation stewardship programmes(ASP) requires the same focus and attention as antimicrobial stewardship.</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IE" sz="1800" b="0" i="0" u="none" strike="noStrike" kern="0" cap="none" spc="0" normalizeH="0" baseline="0" noProof="0" dirty="0">
              <a:ln>
                <a:noFill/>
              </a:ln>
              <a:solidFill>
                <a:srgbClr val="000000"/>
              </a:solidFill>
              <a:effectLst/>
              <a:uLnTx/>
              <a:uFillTx/>
              <a:latin typeface="YkrbrgGgtmkdBxpyhlTimes-Roman"/>
              <a:cs typeface="Arial"/>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endParaRPr kumimoji="0" lang="en-IE" sz="1800" b="0" i="0" u="none" strike="noStrike" kern="0" cap="none" spc="0" normalizeH="0" baseline="0" noProof="0" dirty="0">
              <a:ln>
                <a:noFill/>
              </a:ln>
              <a:solidFill>
                <a:srgbClr val="000000"/>
              </a:solidFill>
              <a:effectLst/>
              <a:uLnTx/>
              <a:uFillTx/>
              <a:latin typeface="YkrbrgGgtmkdBxpyhlTimes-Roman"/>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IE" sz="1800" b="0" i="0" u="none" strike="noStrike" kern="0" cap="none" spc="0" normalizeH="0" baseline="0" noProof="0" dirty="0">
              <a:ln>
                <a:noFill/>
              </a:ln>
              <a:solidFill>
                <a:srgbClr val="000000"/>
              </a:solidFill>
              <a:effectLst/>
              <a:uLnTx/>
              <a:uFillTx/>
              <a:latin typeface="YkrbrgGgtmkdBxpyhlTimes-Roman"/>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98DA3B90-C5F8-4DC9-A156-15F0452975DF}"/>
              </a:ext>
            </a:extLst>
          </p:cNvPr>
          <p:cNvPicPr>
            <a:picLocks noChangeAspect="1"/>
          </p:cNvPicPr>
          <p:nvPr/>
        </p:nvPicPr>
        <p:blipFill>
          <a:blip r:embed="rId4"/>
          <a:stretch>
            <a:fillRect/>
          </a:stretch>
        </p:blipFill>
        <p:spPr>
          <a:xfrm>
            <a:off x="224231" y="4181129"/>
            <a:ext cx="8663167" cy="76816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2" name="Google Shape;422;p48"/>
          <p:cNvSpPr txBox="1">
            <a:spLocks noGrp="1"/>
          </p:cNvSpPr>
          <p:nvPr>
            <p:ph type="subTitle" idx="1"/>
          </p:nvPr>
        </p:nvSpPr>
        <p:spPr>
          <a:xfrm>
            <a:off x="5328925" y="1667771"/>
            <a:ext cx="3099900" cy="77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IE" sz="1600" dirty="0"/>
              <a:t>In 2019, the Anticoagulation Forum &amp; FDA developed 7 Core Elements of Anticoagulation Stewardship programme to support the implementation across healthcare settings</a:t>
            </a:r>
            <a:endParaRPr sz="1600" dirty="0"/>
          </a:p>
        </p:txBody>
      </p:sp>
      <p:sp>
        <p:nvSpPr>
          <p:cNvPr id="421" name="Google Shape;421;p48"/>
          <p:cNvSpPr txBox="1">
            <a:spLocks noGrp="1"/>
          </p:cNvSpPr>
          <p:nvPr>
            <p:ph type="title"/>
          </p:nvPr>
        </p:nvSpPr>
        <p:spPr>
          <a:xfrm>
            <a:off x="5063800" y="1095071"/>
            <a:ext cx="3365100" cy="57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IE" dirty="0"/>
              <a:t>7 Core elements of ASP</a:t>
            </a:r>
            <a:endParaRPr dirty="0"/>
          </a:p>
        </p:txBody>
      </p:sp>
      <p:pic>
        <p:nvPicPr>
          <p:cNvPr id="3" name="Picture 2" descr="A diagram of a pyramid&#10;&#10;Description automatically generated with medium confidence">
            <a:extLst>
              <a:ext uri="{FF2B5EF4-FFF2-40B4-BE49-F238E27FC236}">
                <a16:creationId xmlns:a16="http://schemas.microsoft.com/office/drawing/2014/main" id="{1DA39977-EAA0-8653-77BC-A017F9564AF1}"/>
              </a:ext>
            </a:extLst>
          </p:cNvPr>
          <p:cNvPicPr>
            <a:picLocks noChangeAspect="1"/>
          </p:cNvPicPr>
          <p:nvPr/>
        </p:nvPicPr>
        <p:blipFill>
          <a:blip r:embed="rId3"/>
          <a:stretch>
            <a:fillRect/>
          </a:stretch>
        </p:blipFill>
        <p:spPr>
          <a:xfrm>
            <a:off x="669286" y="1072097"/>
            <a:ext cx="4010851" cy="2391129"/>
          </a:xfrm>
          <a:prstGeom prst="rect">
            <a:avLst/>
          </a:prstGeom>
        </p:spPr>
      </p:pic>
      <p:sp>
        <p:nvSpPr>
          <p:cNvPr id="4" name="TextBox 3">
            <a:extLst>
              <a:ext uri="{FF2B5EF4-FFF2-40B4-BE49-F238E27FC236}">
                <a16:creationId xmlns:a16="http://schemas.microsoft.com/office/drawing/2014/main" id="{E7072BEB-A3EF-7F62-36C5-A1E9B5491817}"/>
              </a:ext>
            </a:extLst>
          </p:cNvPr>
          <p:cNvSpPr txBox="1"/>
          <p:nvPr/>
        </p:nvSpPr>
        <p:spPr>
          <a:xfrm>
            <a:off x="688490" y="3454916"/>
            <a:ext cx="3227294" cy="215444"/>
          </a:xfrm>
          <a:prstGeom prst="rect">
            <a:avLst/>
          </a:prstGeom>
          <a:noFill/>
        </p:spPr>
        <p:txBody>
          <a:bodyPr wrap="square" rtlCol="0">
            <a:spAutoFit/>
          </a:bodyPr>
          <a:lstStyle/>
          <a:p>
            <a:r>
              <a:rPr lang="en-GB" sz="800" dirty="0"/>
              <a:t>Burnett A, Rudd KM, Triller D. Thrombosis Update 2022;9:100125</a:t>
            </a:r>
            <a:endParaRPr lang="en-IE" sz="800" dirty="0"/>
          </a:p>
        </p:txBody>
      </p:sp>
      <p:pic>
        <p:nvPicPr>
          <p:cNvPr id="2" name="Picture 1">
            <a:extLst>
              <a:ext uri="{FF2B5EF4-FFF2-40B4-BE49-F238E27FC236}">
                <a16:creationId xmlns:a16="http://schemas.microsoft.com/office/drawing/2014/main" id="{51BD795F-DAEE-2D89-1B3A-CEE8DB9A5787}"/>
              </a:ext>
            </a:extLst>
          </p:cNvPr>
          <p:cNvPicPr>
            <a:picLocks noChangeAspect="1"/>
          </p:cNvPicPr>
          <p:nvPr/>
        </p:nvPicPr>
        <p:blipFill>
          <a:blip r:embed="rId4"/>
          <a:stretch>
            <a:fillRect/>
          </a:stretch>
        </p:blipFill>
        <p:spPr>
          <a:xfrm>
            <a:off x="224231" y="4173037"/>
            <a:ext cx="8663167" cy="76816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9"/>
          <p:cNvSpPr txBox="1">
            <a:spLocks noGrp="1"/>
          </p:cNvSpPr>
          <p:nvPr>
            <p:ph type="title"/>
          </p:nvPr>
        </p:nvSpPr>
        <p:spPr>
          <a:xfrm>
            <a:off x="1188719" y="1579945"/>
            <a:ext cx="6578301" cy="59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ANTICOAGULATION STEWARDSHIP PROGRAMME </a:t>
            </a:r>
            <a:r>
              <a:rPr lang="en" dirty="0"/>
              <a:t>in </a:t>
            </a:r>
            <a:br>
              <a:rPr lang="en" dirty="0"/>
            </a:br>
            <a:r>
              <a:rPr lang="en" dirty="0"/>
              <a:t>CORK UNIVERSITY HOSPITAL</a:t>
            </a:r>
            <a:endParaRPr dirty="0"/>
          </a:p>
        </p:txBody>
      </p:sp>
      <p:pic>
        <p:nvPicPr>
          <p:cNvPr id="3" name="Picture 2">
            <a:extLst>
              <a:ext uri="{FF2B5EF4-FFF2-40B4-BE49-F238E27FC236}">
                <a16:creationId xmlns:a16="http://schemas.microsoft.com/office/drawing/2014/main" id="{52BA9609-22B2-D947-FA52-A1889C855432}"/>
              </a:ext>
            </a:extLst>
          </p:cNvPr>
          <p:cNvPicPr>
            <a:picLocks noChangeAspect="1"/>
          </p:cNvPicPr>
          <p:nvPr/>
        </p:nvPicPr>
        <p:blipFill>
          <a:blip r:embed="rId3"/>
          <a:stretch>
            <a:fillRect/>
          </a:stretch>
        </p:blipFill>
        <p:spPr>
          <a:xfrm>
            <a:off x="224231" y="4148761"/>
            <a:ext cx="8663167" cy="76816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05F2F-FB7C-2BEB-719B-78AD8F4802B0}"/>
              </a:ext>
            </a:extLst>
          </p:cNvPr>
          <p:cNvSpPr>
            <a:spLocks noGrp="1"/>
          </p:cNvSpPr>
          <p:nvPr>
            <p:ph type="title"/>
          </p:nvPr>
        </p:nvSpPr>
        <p:spPr>
          <a:xfrm>
            <a:off x="119921" y="538129"/>
            <a:ext cx="8671810" cy="592800"/>
          </a:xfrm>
        </p:spPr>
        <p:txBody>
          <a:bodyPr/>
          <a:lstStyle/>
          <a:p>
            <a:r>
              <a:rPr lang="en-IE"/>
              <a:t>Facts and figures for CUH</a:t>
            </a:r>
            <a:br>
              <a:rPr lang="en-IE"/>
            </a:br>
            <a:endParaRPr lang="en-IE" dirty="0"/>
          </a:p>
        </p:txBody>
      </p:sp>
      <p:sp>
        <p:nvSpPr>
          <p:cNvPr id="5" name="TextBox 4">
            <a:extLst>
              <a:ext uri="{FF2B5EF4-FFF2-40B4-BE49-F238E27FC236}">
                <a16:creationId xmlns:a16="http://schemas.microsoft.com/office/drawing/2014/main" id="{A721C5E5-BE93-FDF6-B899-6B46BA9748A0}"/>
              </a:ext>
            </a:extLst>
          </p:cNvPr>
          <p:cNvSpPr txBox="1"/>
          <p:nvPr/>
        </p:nvSpPr>
        <p:spPr>
          <a:xfrm>
            <a:off x="5134132" y="914403"/>
            <a:ext cx="3545174" cy="3385542"/>
          </a:xfrm>
          <a:prstGeom prst="rect">
            <a:avLst/>
          </a:prstGeom>
          <a:noFill/>
        </p:spPr>
        <p:txBody>
          <a:bodyPr wrap="square" rtlCol="0">
            <a:spAutoFit/>
          </a:bodyPr>
          <a:lstStyle/>
          <a:p>
            <a:pPr marL="285750" indent="-285750">
              <a:buFont typeface="Arial" panose="020B0604020202020204" pitchFamily="34" charset="0"/>
              <a:buChar char="•"/>
            </a:pPr>
            <a:r>
              <a:rPr lang="en-GB" sz="1400" dirty="0"/>
              <a:t>Model 4* tertiary referral centre</a:t>
            </a:r>
          </a:p>
          <a:p>
            <a:pPr marL="285750" indent="-285750">
              <a:buFont typeface="Arial" panose="020B0604020202020204" pitchFamily="34" charset="0"/>
              <a:buChar char="•"/>
            </a:pPr>
            <a:r>
              <a:rPr lang="en-GB" sz="1400" dirty="0"/>
              <a:t>800 beds expected to increase to 1000 beds.</a:t>
            </a:r>
          </a:p>
          <a:p>
            <a:pPr marL="285750" indent="-285750">
              <a:buFont typeface="Arial" panose="020B0604020202020204" pitchFamily="34" charset="0"/>
              <a:buChar char="•"/>
            </a:pPr>
            <a:endParaRPr lang="en-GB" sz="1400" dirty="0"/>
          </a:p>
          <a:p>
            <a:r>
              <a:rPr lang="en-GB" sz="1400" dirty="0"/>
              <a:t>The services provided at the hospital include:</a:t>
            </a:r>
          </a:p>
          <a:p>
            <a:pPr marL="285750" indent="-285750">
              <a:buFont typeface="Arial" panose="020B0604020202020204" pitchFamily="34" charset="0"/>
              <a:buChar char="•"/>
            </a:pPr>
            <a:r>
              <a:rPr lang="en-GB" sz="1400" dirty="0"/>
              <a:t> All major medical specialities </a:t>
            </a:r>
          </a:p>
          <a:p>
            <a:pPr marL="285750" indent="-285750">
              <a:buFont typeface="Arial" panose="020B0604020202020204" pitchFamily="34" charset="0"/>
              <a:buChar char="•"/>
            </a:pPr>
            <a:r>
              <a:rPr lang="en-GB" sz="1400" dirty="0"/>
              <a:t>Surgical specialities including cardiothoracic, neurosurgical.</a:t>
            </a:r>
          </a:p>
          <a:p>
            <a:pPr marL="285750" indent="-285750">
              <a:buFont typeface="Arial" panose="020B0604020202020204" pitchFamily="34" charset="0"/>
              <a:buChar char="•"/>
            </a:pPr>
            <a:r>
              <a:rPr lang="en-GB" sz="1400" dirty="0"/>
              <a:t>Interventional radiology, interventional pain management and palliative care. </a:t>
            </a:r>
          </a:p>
          <a:p>
            <a:pPr marL="285750" indent="-285750">
              <a:buFont typeface="Arial" panose="020B0604020202020204" pitchFamily="34" charset="0"/>
              <a:buChar char="•"/>
            </a:pPr>
            <a:endParaRPr lang="en-IE" sz="1400" dirty="0"/>
          </a:p>
          <a:p>
            <a:r>
              <a:rPr lang="en-IE" sz="1400" dirty="0"/>
              <a:t>Approx. 40 hospital pharmacists are currently employed in CUH Pharmacy Department</a:t>
            </a:r>
            <a:r>
              <a:rPr lang="en-IE" dirty="0"/>
              <a:t>.</a:t>
            </a:r>
          </a:p>
        </p:txBody>
      </p:sp>
      <p:pic>
        <p:nvPicPr>
          <p:cNvPr id="6" name="Picture 5">
            <a:extLst>
              <a:ext uri="{FF2B5EF4-FFF2-40B4-BE49-F238E27FC236}">
                <a16:creationId xmlns:a16="http://schemas.microsoft.com/office/drawing/2014/main" id="{45F9233D-E65F-F029-07B4-08394E73CA37}"/>
              </a:ext>
            </a:extLst>
          </p:cNvPr>
          <p:cNvPicPr>
            <a:picLocks noChangeAspect="1"/>
          </p:cNvPicPr>
          <p:nvPr/>
        </p:nvPicPr>
        <p:blipFill>
          <a:blip r:embed="rId3"/>
          <a:stretch>
            <a:fillRect/>
          </a:stretch>
        </p:blipFill>
        <p:spPr>
          <a:xfrm>
            <a:off x="722026" y="1671404"/>
            <a:ext cx="3947410" cy="2220418"/>
          </a:xfrm>
          <a:prstGeom prst="rect">
            <a:avLst/>
          </a:prstGeom>
        </p:spPr>
      </p:pic>
      <p:pic>
        <p:nvPicPr>
          <p:cNvPr id="7" name="Picture 6">
            <a:extLst>
              <a:ext uri="{FF2B5EF4-FFF2-40B4-BE49-F238E27FC236}">
                <a16:creationId xmlns:a16="http://schemas.microsoft.com/office/drawing/2014/main" id="{CC05B94A-68E2-58CD-273A-9E7A874BF7B0}"/>
              </a:ext>
            </a:extLst>
          </p:cNvPr>
          <p:cNvPicPr>
            <a:picLocks noChangeAspect="1"/>
          </p:cNvPicPr>
          <p:nvPr/>
        </p:nvPicPr>
        <p:blipFill>
          <a:blip r:embed="rId4"/>
          <a:stretch>
            <a:fillRect/>
          </a:stretch>
        </p:blipFill>
        <p:spPr>
          <a:xfrm>
            <a:off x="720192" y="4330710"/>
            <a:ext cx="8253876" cy="597340"/>
          </a:xfrm>
          <a:prstGeom prst="rect">
            <a:avLst/>
          </a:prstGeom>
        </p:spPr>
      </p:pic>
    </p:spTree>
    <p:extLst>
      <p:ext uri="{BB962C8B-B14F-4D97-AF65-F5344CB8AC3E}">
        <p14:creationId xmlns:p14="http://schemas.microsoft.com/office/powerpoint/2010/main" val="1189311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1"/>
          <p:cNvSpPr/>
          <p:nvPr/>
        </p:nvSpPr>
        <p:spPr>
          <a:xfrm>
            <a:off x="4154029" y="2387395"/>
            <a:ext cx="835800" cy="835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1"/>
          <p:cNvSpPr txBox="1">
            <a:spLocks noGrp="1"/>
          </p:cNvSpPr>
          <p:nvPr>
            <p:ph type="title"/>
          </p:nvPr>
        </p:nvSpPr>
        <p:spPr>
          <a:xfrm>
            <a:off x="0" y="445025"/>
            <a:ext cx="9203961" cy="3944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IE" dirty="0"/>
              <a:t>ASP CORE TEAM</a:t>
            </a:r>
          </a:p>
        </p:txBody>
      </p:sp>
      <p:grpSp>
        <p:nvGrpSpPr>
          <p:cNvPr id="507" name="Google Shape;507;p51"/>
          <p:cNvGrpSpPr/>
          <p:nvPr/>
        </p:nvGrpSpPr>
        <p:grpSpPr>
          <a:xfrm>
            <a:off x="3475383" y="1727261"/>
            <a:ext cx="2193111" cy="2193111"/>
            <a:chOff x="2820225" y="891450"/>
            <a:chExt cx="3175200" cy="3175200"/>
          </a:xfrm>
        </p:grpSpPr>
        <p:sp>
          <p:nvSpPr>
            <p:cNvPr id="508" name="Google Shape;508;p51"/>
            <p:cNvSpPr/>
            <p:nvPr/>
          </p:nvSpPr>
          <p:spPr>
            <a:xfrm rot="10800000">
              <a:off x="2820225" y="891450"/>
              <a:ext cx="3175200" cy="3175200"/>
            </a:xfrm>
            <a:prstGeom prst="blockArc">
              <a:avLst>
                <a:gd name="adj1" fmla="val 5399801"/>
                <a:gd name="adj2" fmla="val 3012680"/>
                <a:gd name="adj3" fmla="val 693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51"/>
            <p:cNvSpPr/>
            <p:nvPr/>
          </p:nvSpPr>
          <p:spPr>
            <a:xfrm rot="10800000">
              <a:off x="3175023" y="1179900"/>
              <a:ext cx="450599" cy="450599"/>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51"/>
          <p:cNvSpPr txBox="1"/>
          <p:nvPr/>
        </p:nvSpPr>
        <p:spPr>
          <a:xfrm>
            <a:off x="6541839" y="2003791"/>
            <a:ext cx="1887000" cy="57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511" name="Google Shape;511;p51"/>
          <p:cNvSpPr txBox="1"/>
          <p:nvPr/>
        </p:nvSpPr>
        <p:spPr>
          <a:xfrm>
            <a:off x="6214526" y="1521409"/>
            <a:ext cx="2487860"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dirty="0">
                <a:solidFill>
                  <a:schemeClr val="dk1"/>
                </a:solidFill>
                <a:latin typeface="Krona One"/>
                <a:ea typeface="Krona One"/>
                <a:cs typeface="Krona One"/>
                <a:sym typeface="Krona One"/>
              </a:rPr>
              <a:t>Haematology Consultant</a:t>
            </a:r>
            <a:endParaRPr sz="1800" b="1" dirty="0">
              <a:solidFill>
                <a:schemeClr val="dk1"/>
              </a:solidFill>
              <a:latin typeface="Krona One"/>
              <a:ea typeface="Krona One"/>
              <a:cs typeface="Krona One"/>
              <a:sym typeface="Krona One"/>
            </a:endParaRPr>
          </a:p>
        </p:txBody>
      </p:sp>
      <p:sp>
        <p:nvSpPr>
          <p:cNvPr id="512" name="Google Shape;512;p51"/>
          <p:cNvSpPr txBox="1"/>
          <p:nvPr/>
        </p:nvSpPr>
        <p:spPr>
          <a:xfrm>
            <a:off x="6827039" y="4021823"/>
            <a:ext cx="1887000" cy="572700"/>
          </a:xfrm>
          <a:prstGeom prst="rect">
            <a:avLst/>
          </a:prstGeom>
          <a:noFill/>
          <a:ln>
            <a:noFill/>
          </a:ln>
        </p:spPr>
        <p:txBody>
          <a:bodyPr spcFirstLastPara="1" wrap="square" lIns="182875" tIns="91425" rIns="91425" bIns="91425" anchor="t" anchorCtr="0">
            <a:noAutofit/>
          </a:bodyPr>
          <a:lstStyle/>
          <a:p>
            <a:pPr marL="0" lvl="0" indent="0" algn="r"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513" name="Google Shape;513;p51"/>
          <p:cNvSpPr txBox="1"/>
          <p:nvPr/>
        </p:nvSpPr>
        <p:spPr>
          <a:xfrm>
            <a:off x="6339302" y="3165994"/>
            <a:ext cx="2700168" cy="36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dirty="0">
                <a:solidFill>
                  <a:schemeClr val="dk1"/>
                </a:solidFill>
                <a:latin typeface="Krona One"/>
                <a:ea typeface="Krona One"/>
                <a:cs typeface="Krona One"/>
                <a:sym typeface="Krona One"/>
              </a:rPr>
              <a:t>Clinical Pharmacist specialised in anticoagulation</a:t>
            </a:r>
            <a:endParaRPr sz="1800" b="1" dirty="0">
              <a:solidFill>
                <a:schemeClr val="dk1"/>
              </a:solidFill>
              <a:latin typeface="Krona One"/>
              <a:ea typeface="Krona One"/>
              <a:cs typeface="Krona One"/>
              <a:sym typeface="Krona One"/>
            </a:endParaRPr>
          </a:p>
        </p:txBody>
      </p:sp>
      <p:sp>
        <p:nvSpPr>
          <p:cNvPr id="514" name="Google Shape;514;p51"/>
          <p:cNvSpPr txBox="1"/>
          <p:nvPr/>
        </p:nvSpPr>
        <p:spPr>
          <a:xfrm>
            <a:off x="715039" y="2003794"/>
            <a:ext cx="1887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515" name="Google Shape;515;p51"/>
          <p:cNvSpPr txBox="1"/>
          <p:nvPr/>
        </p:nvSpPr>
        <p:spPr>
          <a:xfrm>
            <a:off x="-48409" y="1635709"/>
            <a:ext cx="2650448" cy="36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Krona One"/>
                <a:ea typeface="Krona One"/>
                <a:cs typeface="Krona One"/>
                <a:sym typeface="Krona One"/>
              </a:rPr>
              <a:t>Anticoagulation Specialist Nurse</a:t>
            </a:r>
            <a:endParaRPr sz="1800" b="1" dirty="0">
              <a:solidFill>
                <a:schemeClr val="dk1"/>
              </a:solidFill>
              <a:latin typeface="Krona One"/>
              <a:ea typeface="Krona One"/>
              <a:cs typeface="Krona One"/>
              <a:sym typeface="Krona One"/>
            </a:endParaRPr>
          </a:p>
        </p:txBody>
      </p:sp>
      <p:sp>
        <p:nvSpPr>
          <p:cNvPr id="516" name="Google Shape;516;p51"/>
          <p:cNvSpPr txBox="1"/>
          <p:nvPr/>
        </p:nvSpPr>
        <p:spPr>
          <a:xfrm>
            <a:off x="715039" y="3758260"/>
            <a:ext cx="1887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chemeClr val="dk1"/>
              </a:solidFill>
              <a:latin typeface="Darker Grotesque SemiBold"/>
              <a:ea typeface="Darker Grotesque SemiBold"/>
              <a:cs typeface="Darker Grotesque SemiBold"/>
              <a:sym typeface="Darker Grotesque SemiBold"/>
            </a:endParaRPr>
          </a:p>
        </p:txBody>
      </p:sp>
      <p:sp>
        <p:nvSpPr>
          <p:cNvPr id="517" name="Google Shape;517;p51"/>
          <p:cNvSpPr txBox="1"/>
          <p:nvPr/>
        </p:nvSpPr>
        <p:spPr>
          <a:xfrm>
            <a:off x="693868" y="3449352"/>
            <a:ext cx="2080293" cy="36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Krona One"/>
                <a:ea typeface="Krona One"/>
                <a:cs typeface="Krona One"/>
                <a:sym typeface="Krona One"/>
              </a:rPr>
              <a:t>Medication Safety Pharmacist</a:t>
            </a:r>
            <a:endParaRPr sz="1800" b="1" dirty="0">
              <a:solidFill>
                <a:schemeClr val="dk1"/>
              </a:solidFill>
              <a:latin typeface="Krona One"/>
              <a:ea typeface="Krona One"/>
              <a:cs typeface="Krona One"/>
              <a:sym typeface="Krona One"/>
            </a:endParaRPr>
          </a:p>
        </p:txBody>
      </p:sp>
      <p:grpSp>
        <p:nvGrpSpPr>
          <p:cNvPr id="518" name="Google Shape;518;p51"/>
          <p:cNvGrpSpPr/>
          <p:nvPr/>
        </p:nvGrpSpPr>
        <p:grpSpPr>
          <a:xfrm>
            <a:off x="4334234" y="2564931"/>
            <a:ext cx="475392" cy="480127"/>
            <a:chOff x="-59100700" y="1911950"/>
            <a:chExt cx="315875" cy="319000"/>
          </a:xfrm>
        </p:grpSpPr>
        <p:sp>
          <p:nvSpPr>
            <p:cNvPr id="519" name="Google Shape;519;p51"/>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1"/>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1"/>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1"/>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1"/>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1"/>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1"/>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1"/>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1"/>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1"/>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9" name="Google Shape;529;p51"/>
          <p:cNvSpPr/>
          <p:nvPr/>
        </p:nvSpPr>
        <p:spPr>
          <a:xfrm>
            <a:off x="5931220" y="1758641"/>
            <a:ext cx="608100" cy="607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1"/>
          <p:cNvSpPr/>
          <p:nvPr/>
        </p:nvSpPr>
        <p:spPr>
          <a:xfrm>
            <a:off x="6144234" y="3564773"/>
            <a:ext cx="608100" cy="607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1"/>
          <p:cNvSpPr/>
          <p:nvPr/>
        </p:nvSpPr>
        <p:spPr>
          <a:xfrm>
            <a:off x="2602395" y="1758641"/>
            <a:ext cx="608100" cy="607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1"/>
          <p:cNvSpPr/>
          <p:nvPr/>
        </p:nvSpPr>
        <p:spPr>
          <a:xfrm>
            <a:off x="2602395" y="3518014"/>
            <a:ext cx="608100" cy="6078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oogle Shape;533;p51"/>
          <p:cNvGrpSpPr/>
          <p:nvPr/>
        </p:nvGrpSpPr>
        <p:grpSpPr>
          <a:xfrm>
            <a:off x="6080308" y="1952794"/>
            <a:ext cx="320316" cy="205334"/>
            <a:chOff x="-26585200" y="2025375"/>
            <a:chExt cx="296150" cy="189825"/>
          </a:xfrm>
        </p:grpSpPr>
        <p:sp>
          <p:nvSpPr>
            <p:cNvPr id="534" name="Google Shape;534;p51"/>
            <p:cNvSpPr/>
            <p:nvPr/>
          </p:nvSpPr>
          <p:spPr>
            <a:xfrm>
              <a:off x="-26340250" y="2127750"/>
              <a:ext cx="51200" cy="70125"/>
            </a:xfrm>
            <a:custGeom>
              <a:avLst/>
              <a:gdLst/>
              <a:ahLst/>
              <a:cxnLst/>
              <a:rect l="l" t="t" r="r" b="b"/>
              <a:pathLst>
                <a:path w="2048" h="2805" extrusionOk="0">
                  <a:moveTo>
                    <a:pt x="1008" y="977"/>
                  </a:moveTo>
                  <a:cubicBezTo>
                    <a:pt x="1229" y="1324"/>
                    <a:pt x="1386" y="1608"/>
                    <a:pt x="1386" y="1734"/>
                  </a:cubicBezTo>
                  <a:cubicBezTo>
                    <a:pt x="1323" y="1923"/>
                    <a:pt x="1166" y="2080"/>
                    <a:pt x="1008" y="2080"/>
                  </a:cubicBezTo>
                  <a:cubicBezTo>
                    <a:pt x="819" y="2080"/>
                    <a:pt x="662" y="1923"/>
                    <a:pt x="662" y="1734"/>
                  </a:cubicBezTo>
                  <a:cubicBezTo>
                    <a:pt x="662" y="1608"/>
                    <a:pt x="819" y="1324"/>
                    <a:pt x="1008" y="977"/>
                  </a:cubicBezTo>
                  <a:close/>
                  <a:moveTo>
                    <a:pt x="1008" y="1"/>
                  </a:moveTo>
                  <a:cubicBezTo>
                    <a:pt x="914" y="1"/>
                    <a:pt x="788" y="32"/>
                    <a:pt x="756" y="158"/>
                  </a:cubicBezTo>
                  <a:cubicBezTo>
                    <a:pt x="756" y="158"/>
                    <a:pt x="536" y="442"/>
                    <a:pt x="378" y="757"/>
                  </a:cubicBezTo>
                  <a:cubicBezTo>
                    <a:pt x="32" y="1324"/>
                    <a:pt x="0" y="1608"/>
                    <a:pt x="0" y="1765"/>
                  </a:cubicBezTo>
                  <a:cubicBezTo>
                    <a:pt x="0" y="2364"/>
                    <a:pt x="473" y="2805"/>
                    <a:pt x="1008" y="2805"/>
                  </a:cubicBezTo>
                  <a:cubicBezTo>
                    <a:pt x="1607" y="2805"/>
                    <a:pt x="2048" y="2332"/>
                    <a:pt x="2048" y="1765"/>
                  </a:cubicBezTo>
                  <a:cubicBezTo>
                    <a:pt x="2048" y="1608"/>
                    <a:pt x="2016" y="1387"/>
                    <a:pt x="1638" y="757"/>
                  </a:cubicBezTo>
                  <a:cubicBezTo>
                    <a:pt x="1449" y="442"/>
                    <a:pt x="1292" y="158"/>
                    <a:pt x="1292" y="158"/>
                  </a:cubicBezTo>
                  <a:cubicBezTo>
                    <a:pt x="1229" y="64"/>
                    <a:pt x="1134"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1"/>
            <p:cNvSpPr/>
            <p:nvPr/>
          </p:nvSpPr>
          <p:spPr>
            <a:xfrm>
              <a:off x="-26585200" y="2025375"/>
              <a:ext cx="295375" cy="189825"/>
            </a:xfrm>
            <a:custGeom>
              <a:avLst/>
              <a:gdLst/>
              <a:ahLst/>
              <a:cxnLst/>
              <a:rect l="l" t="t" r="r" b="b"/>
              <a:pathLst>
                <a:path w="11815" h="7593" extrusionOk="0">
                  <a:moveTo>
                    <a:pt x="10775" y="2016"/>
                  </a:moveTo>
                  <a:cubicBezTo>
                    <a:pt x="10964" y="2016"/>
                    <a:pt x="11121" y="2174"/>
                    <a:pt x="11121" y="2363"/>
                  </a:cubicBezTo>
                  <a:cubicBezTo>
                    <a:pt x="11121" y="2552"/>
                    <a:pt x="10964" y="2710"/>
                    <a:pt x="10775" y="2710"/>
                  </a:cubicBezTo>
                  <a:lnTo>
                    <a:pt x="9830" y="2710"/>
                  </a:lnTo>
                  <a:lnTo>
                    <a:pt x="9987" y="2016"/>
                  </a:lnTo>
                  <a:close/>
                  <a:moveTo>
                    <a:pt x="6238" y="693"/>
                  </a:moveTo>
                  <a:cubicBezTo>
                    <a:pt x="6081" y="1103"/>
                    <a:pt x="5734" y="1418"/>
                    <a:pt x="5261" y="1418"/>
                  </a:cubicBezTo>
                  <a:lnTo>
                    <a:pt x="3875" y="1418"/>
                  </a:lnTo>
                  <a:cubicBezTo>
                    <a:pt x="3686" y="1418"/>
                    <a:pt x="3529" y="1575"/>
                    <a:pt x="3529" y="1764"/>
                  </a:cubicBezTo>
                  <a:cubicBezTo>
                    <a:pt x="3529" y="1953"/>
                    <a:pt x="3686" y="2111"/>
                    <a:pt x="3875" y="2111"/>
                  </a:cubicBezTo>
                  <a:lnTo>
                    <a:pt x="9326" y="2111"/>
                  </a:lnTo>
                  <a:lnTo>
                    <a:pt x="9168" y="2836"/>
                  </a:lnTo>
                  <a:lnTo>
                    <a:pt x="5923" y="2836"/>
                  </a:lnTo>
                  <a:lnTo>
                    <a:pt x="5923" y="2710"/>
                  </a:lnTo>
                  <a:cubicBezTo>
                    <a:pt x="5734" y="2710"/>
                    <a:pt x="5576" y="2867"/>
                    <a:pt x="5576" y="3056"/>
                  </a:cubicBezTo>
                  <a:cubicBezTo>
                    <a:pt x="5576" y="3277"/>
                    <a:pt x="5734" y="3434"/>
                    <a:pt x="5923" y="3434"/>
                  </a:cubicBezTo>
                  <a:lnTo>
                    <a:pt x="8034" y="3434"/>
                  </a:lnTo>
                  <a:cubicBezTo>
                    <a:pt x="8223" y="3434"/>
                    <a:pt x="8380" y="3592"/>
                    <a:pt x="8380" y="3781"/>
                  </a:cubicBezTo>
                  <a:cubicBezTo>
                    <a:pt x="8380" y="3970"/>
                    <a:pt x="8223" y="4127"/>
                    <a:pt x="8034" y="4127"/>
                  </a:cubicBezTo>
                  <a:lnTo>
                    <a:pt x="5923" y="4127"/>
                  </a:lnTo>
                  <a:cubicBezTo>
                    <a:pt x="5734" y="4127"/>
                    <a:pt x="5576" y="4285"/>
                    <a:pt x="5576" y="4474"/>
                  </a:cubicBezTo>
                  <a:cubicBezTo>
                    <a:pt x="5576" y="4694"/>
                    <a:pt x="5734" y="4852"/>
                    <a:pt x="5923" y="4852"/>
                  </a:cubicBezTo>
                  <a:lnTo>
                    <a:pt x="7309" y="4852"/>
                  </a:lnTo>
                  <a:cubicBezTo>
                    <a:pt x="7498" y="4852"/>
                    <a:pt x="7656" y="5009"/>
                    <a:pt x="7656" y="5198"/>
                  </a:cubicBezTo>
                  <a:cubicBezTo>
                    <a:pt x="7656" y="5388"/>
                    <a:pt x="7498" y="5545"/>
                    <a:pt x="7309" y="5545"/>
                  </a:cubicBezTo>
                  <a:lnTo>
                    <a:pt x="5923" y="5545"/>
                  </a:lnTo>
                  <a:cubicBezTo>
                    <a:pt x="5734" y="5545"/>
                    <a:pt x="5576" y="5703"/>
                    <a:pt x="5576" y="5892"/>
                  </a:cubicBezTo>
                  <a:cubicBezTo>
                    <a:pt x="5576" y="6112"/>
                    <a:pt x="5734" y="6270"/>
                    <a:pt x="5923" y="6270"/>
                  </a:cubicBezTo>
                  <a:lnTo>
                    <a:pt x="6648" y="6270"/>
                  </a:lnTo>
                  <a:cubicBezTo>
                    <a:pt x="6837" y="6270"/>
                    <a:pt x="6994" y="6427"/>
                    <a:pt x="6994" y="6616"/>
                  </a:cubicBezTo>
                  <a:cubicBezTo>
                    <a:pt x="6994" y="6805"/>
                    <a:pt x="6837" y="6963"/>
                    <a:pt x="6648" y="6963"/>
                  </a:cubicBezTo>
                  <a:lnTo>
                    <a:pt x="3151" y="6963"/>
                  </a:lnTo>
                  <a:cubicBezTo>
                    <a:pt x="1796" y="6963"/>
                    <a:pt x="693" y="5860"/>
                    <a:pt x="693" y="4537"/>
                  </a:cubicBezTo>
                  <a:lnTo>
                    <a:pt x="693" y="3151"/>
                  </a:lnTo>
                  <a:cubicBezTo>
                    <a:pt x="693" y="1796"/>
                    <a:pt x="1796" y="693"/>
                    <a:pt x="3151" y="693"/>
                  </a:cubicBezTo>
                  <a:close/>
                  <a:moveTo>
                    <a:pt x="3088" y="0"/>
                  </a:moveTo>
                  <a:cubicBezTo>
                    <a:pt x="1355" y="0"/>
                    <a:pt x="0" y="1418"/>
                    <a:pt x="0" y="3119"/>
                  </a:cubicBezTo>
                  <a:lnTo>
                    <a:pt x="0" y="4474"/>
                  </a:lnTo>
                  <a:cubicBezTo>
                    <a:pt x="0" y="6207"/>
                    <a:pt x="1418" y="7593"/>
                    <a:pt x="3088" y="7593"/>
                  </a:cubicBezTo>
                  <a:lnTo>
                    <a:pt x="6616" y="7593"/>
                  </a:lnTo>
                  <a:cubicBezTo>
                    <a:pt x="7183" y="7593"/>
                    <a:pt x="7624" y="7120"/>
                    <a:pt x="7624" y="6585"/>
                  </a:cubicBezTo>
                  <a:cubicBezTo>
                    <a:pt x="7624" y="6459"/>
                    <a:pt x="7593" y="6301"/>
                    <a:pt x="7561" y="6175"/>
                  </a:cubicBezTo>
                  <a:cubicBezTo>
                    <a:pt x="7971" y="6049"/>
                    <a:pt x="8317" y="5671"/>
                    <a:pt x="8317" y="5198"/>
                  </a:cubicBezTo>
                  <a:cubicBezTo>
                    <a:pt x="8317" y="5072"/>
                    <a:pt x="8254" y="4915"/>
                    <a:pt x="8223" y="4789"/>
                  </a:cubicBezTo>
                  <a:cubicBezTo>
                    <a:pt x="8664" y="4694"/>
                    <a:pt x="8979" y="4285"/>
                    <a:pt x="8979" y="3812"/>
                  </a:cubicBezTo>
                  <a:cubicBezTo>
                    <a:pt x="8979" y="3686"/>
                    <a:pt x="8948" y="3592"/>
                    <a:pt x="8884" y="3466"/>
                  </a:cubicBezTo>
                  <a:lnTo>
                    <a:pt x="9389" y="3403"/>
                  </a:lnTo>
                  <a:lnTo>
                    <a:pt x="10775" y="3403"/>
                  </a:lnTo>
                  <a:cubicBezTo>
                    <a:pt x="11373" y="3403"/>
                    <a:pt x="11814" y="2930"/>
                    <a:pt x="11814" y="2395"/>
                  </a:cubicBezTo>
                  <a:cubicBezTo>
                    <a:pt x="11814" y="1796"/>
                    <a:pt x="11342" y="1386"/>
                    <a:pt x="10775" y="1386"/>
                  </a:cubicBezTo>
                  <a:lnTo>
                    <a:pt x="6616" y="1386"/>
                  </a:lnTo>
                  <a:cubicBezTo>
                    <a:pt x="6837" y="1103"/>
                    <a:pt x="6963" y="693"/>
                    <a:pt x="6963" y="347"/>
                  </a:cubicBezTo>
                  <a:cubicBezTo>
                    <a:pt x="6963" y="158"/>
                    <a:pt x="6805" y="0"/>
                    <a:pt x="66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1"/>
            <p:cNvSpPr/>
            <p:nvPr/>
          </p:nvSpPr>
          <p:spPr>
            <a:xfrm>
              <a:off x="-26480450" y="2093100"/>
              <a:ext cx="18125" cy="18150"/>
            </a:xfrm>
            <a:custGeom>
              <a:avLst/>
              <a:gdLst/>
              <a:ahLst/>
              <a:cxnLst/>
              <a:rect l="l" t="t" r="r" b="b"/>
              <a:pathLst>
                <a:path w="725" h="726" extrusionOk="0">
                  <a:moveTo>
                    <a:pt x="378" y="1"/>
                  </a:moveTo>
                  <a:cubicBezTo>
                    <a:pt x="158" y="1"/>
                    <a:pt x="0" y="158"/>
                    <a:pt x="0" y="347"/>
                  </a:cubicBezTo>
                  <a:cubicBezTo>
                    <a:pt x="0" y="568"/>
                    <a:pt x="158" y="725"/>
                    <a:pt x="378" y="725"/>
                  </a:cubicBezTo>
                  <a:cubicBezTo>
                    <a:pt x="567" y="725"/>
                    <a:pt x="725" y="568"/>
                    <a:pt x="725" y="347"/>
                  </a:cubicBezTo>
                  <a:cubicBezTo>
                    <a:pt x="725" y="158"/>
                    <a:pt x="567"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1"/>
            <p:cNvSpPr/>
            <p:nvPr/>
          </p:nvSpPr>
          <p:spPr>
            <a:xfrm>
              <a:off x="-26480450" y="2127750"/>
              <a:ext cx="18125" cy="17350"/>
            </a:xfrm>
            <a:custGeom>
              <a:avLst/>
              <a:gdLst/>
              <a:ahLst/>
              <a:cxnLst/>
              <a:rect l="l" t="t" r="r" b="b"/>
              <a:pathLst>
                <a:path w="725" h="694" extrusionOk="0">
                  <a:moveTo>
                    <a:pt x="378" y="1"/>
                  </a:moveTo>
                  <a:cubicBezTo>
                    <a:pt x="158" y="1"/>
                    <a:pt x="0" y="158"/>
                    <a:pt x="0" y="347"/>
                  </a:cubicBezTo>
                  <a:cubicBezTo>
                    <a:pt x="0" y="536"/>
                    <a:pt x="158" y="694"/>
                    <a:pt x="378" y="694"/>
                  </a:cubicBezTo>
                  <a:cubicBezTo>
                    <a:pt x="567" y="694"/>
                    <a:pt x="725" y="536"/>
                    <a:pt x="725" y="347"/>
                  </a:cubicBezTo>
                  <a:cubicBezTo>
                    <a:pt x="725" y="158"/>
                    <a:pt x="567"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1"/>
            <p:cNvSpPr/>
            <p:nvPr/>
          </p:nvSpPr>
          <p:spPr>
            <a:xfrm>
              <a:off x="-26480450" y="2162425"/>
              <a:ext cx="18125" cy="17350"/>
            </a:xfrm>
            <a:custGeom>
              <a:avLst/>
              <a:gdLst/>
              <a:ahLst/>
              <a:cxnLst/>
              <a:rect l="l" t="t" r="r" b="b"/>
              <a:pathLst>
                <a:path w="725" h="694" extrusionOk="0">
                  <a:moveTo>
                    <a:pt x="378" y="0"/>
                  </a:moveTo>
                  <a:cubicBezTo>
                    <a:pt x="158" y="0"/>
                    <a:pt x="0" y="158"/>
                    <a:pt x="0" y="347"/>
                  </a:cubicBezTo>
                  <a:cubicBezTo>
                    <a:pt x="0" y="536"/>
                    <a:pt x="158" y="693"/>
                    <a:pt x="378" y="693"/>
                  </a:cubicBezTo>
                  <a:cubicBezTo>
                    <a:pt x="567" y="693"/>
                    <a:pt x="725" y="536"/>
                    <a:pt x="725" y="347"/>
                  </a:cubicBezTo>
                  <a:cubicBezTo>
                    <a:pt x="725" y="158"/>
                    <a:pt x="567" y="0"/>
                    <a:pt x="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53" name="Google Shape;553;p51"/>
          <p:cNvCxnSpPr>
            <a:stCxn id="510" idx="1"/>
          </p:cNvCxnSpPr>
          <p:nvPr/>
        </p:nvCxnSpPr>
        <p:spPr>
          <a:xfrm>
            <a:off x="6541839" y="2290141"/>
            <a:ext cx="0" cy="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51"/>
          <p:cNvCxnSpPr>
            <a:stCxn id="531" idx="5"/>
            <a:endCxn id="555" idx="1"/>
          </p:cNvCxnSpPr>
          <p:nvPr/>
        </p:nvCxnSpPr>
        <p:spPr>
          <a:xfrm>
            <a:off x="3121441" y="2277431"/>
            <a:ext cx="407700" cy="245700"/>
          </a:xfrm>
          <a:prstGeom prst="straightConnector1">
            <a:avLst/>
          </a:prstGeom>
          <a:noFill/>
          <a:ln w="19050" cap="flat" cmpd="sng">
            <a:solidFill>
              <a:schemeClr val="accent3"/>
            </a:solidFill>
            <a:prstDash val="solid"/>
            <a:round/>
            <a:headEnd type="none" w="med" len="med"/>
            <a:tailEnd type="none" w="med" len="med"/>
          </a:ln>
        </p:spPr>
      </p:cxnSp>
      <p:cxnSp>
        <p:nvCxnSpPr>
          <p:cNvPr id="556" name="Google Shape;556;p51"/>
          <p:cNvCxnSpPr>
            <a:stCxn id="532" idx="7"/>
            <a:endCxn id="557" idx="3"/>
          </p:cNvCxnSpPr>
          <p:nvPr/>
        </p:nvCxnSpPr>
        <p:spPr>
          <a:xfrm rot="10800000" flipH="1">
            <a:off x="3121441" y="3226025"/>
            <a:ext cx="455400" cy="381000"/>
          </a:xfrm>
          <a:prstGeom prst="straightConnector1">
            <a:avLst/>
          </a:prstGeom>
          <a:noFill/>
          <a:ln w="19050" cap="flat" cmpd="sng">
            <a:solidFill>
              <a:schemeClr val="accent3"/>
            </a:solidFill>
            <a:prstDash val="solid"/>
            <a:round/>
            <a:headEnd type="none" w="med" len="med"/>
            <a:tailEnd type="none" w="med" len="med"/>
          </a:ln>
        </p:spPr>
      </p:cxnSp>
      <p:sp>
        <p:nvSpPr>
          <p:cNvPr id="555" name="Google Shape;555;p51"/>
          <p:cNvSpPr/>
          <p:nvPr/>
        </p:nvSpPr>
        <p:spPr>
          <a:xfrm>
            <a:off x="3509619" y="2503699"/>
            <a:ext cx="132300" cy="132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1"/>
          <p:cNvSpPr/>
          <p:nvPr/>
        </p:nvSpPr>
        <p:spPr>
          <a:xfrm>
            <a:off x="3557465" y="3113100"/>
            <a:ext cx="132300" cy="132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1"/>
          <p:cNvSpPr/>
          <p:nvPr/>
        </p:nvSpPr>
        <p:spPr>
          <a:xfrm>
            <a:off x="5499877" y="2503699"/>
            <a:ext cx="132300" cy="132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1"/>
          <p:cNvSpPr/>
          <p:nvPr/>
        </p:nvSpPr>
        <p:spPr>
          <a:xfrm>
            <a:off x="5457518" y="3113100"/>
            <a:ext cx="132300" cy="132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0" name="Google Shape;560;p51"/>
          <p:cNvCxnSpPr>
            <a:stCxn id="529" idx="3"/>
            <a:endCxn id="558" idx="6"/>
          </p:cNvCxnSpPr>
          <p:nvPr/>
        </p:nvCxnSpPr>
        <p:spPr>
          <a:xfrm flipH="1">
            <a:off x="5632074" y="2277431"/>
            <a:ext cx="388200" cy="292500"/>
          </a:xfrm>
          <a:prstGeom prst="straightConnector1">
            <a:avLst/>
          </a:prstGeom>
          <a:noFill/>
          <a:ln w="19050" cap="flat" cmpd="sng">
            <a:solidFill>
              <a:schemeClr val="accent3"/>
            </a:solidFill>
            <a:prstDash val="solid"/>
            <a:round/>
            <a:headEnd type="none" w="med" len="med"/>
            <a:tailEnd type="none" w="med" len="med"/>
          </a:ln>
        </p:spPr>
      </p:cxnSp>
      <p:cxnSp>
        <p:nvCxnSpPr>
          <p:cNvPr id="561" name="Google Shape;561;p51"/>
          <p:cNvCxnSpPr>
            <a:stCxn id="530" idx="1"/>
            <a:endCxn id="559" idx="5"/>
          </p:cNvCxnSpPr>
          <p:nvPr/>
        </p:nvCxnSpPr>
        <p:spPr>
          <a:xfrm flipH="1" flipV="1">
            <a:off x="5570443" y="3226025"/>
            <a:ext cx="662845" cy="427758"/>
          </a:xfrm>
          <a:prstGeom prst="straightConnector1">
            <a:avLst/>
          </a:prstGeom>
          <a:noFill/>
          <a:ln w="19050" cap="flat" cmpd="sng">
            <a:solidFill>
              <a:schemeClr val="accent3"/>
            </a:solidFill>
            <a:prstDash val="solid"/>
            <a:round/>
            <a:headEnd type="none" w="med" len="med"/>
            <a:tailEnd type="none" w="med" len="med"/>
          </a:ln>
        </p:spPr>
      </p:cxnSp>
      <p:pic>
        <p:nvPicPr>
          <p:cNvPr id="4" name="Picture 3">
            <a:extLst>
              <a:ext uri="{FF2B5EF4-FFF2-40B4-BE49-F238E27FC236}">
                <a16:creationId xmlns:a16="http://schemas.microsoft.com/office/drawing/2014/main" id="{29B0AE70-C773-8334-4D58-25E53FFBE9B2}"/>
              </a:ext>
            </a:extLst>
          </p:cNvPr>
          <p:cNvPicPr>
            <a:picLocks noChangeAspect="1"/>
          </p:cNvPicPr>
          <p:nvPr/>
        </p:nvPicPr>
        <p:blipFill>
          <a:blip r:embed="rId3"/>
          <a:stretch>
            <a:fillRect/>
          </a:stretch>
        </p:blipFill>
        <p:spPr>
          <a:xfrm>
            <a:off x="6253048" y="3666506"/>
            <a:ext cx="317019" cy="317019"/>
          </a:xfrm>
          <a:prstGeom prst="rect">
            <a:avLst/>
          </a:prstGeom>
        </p:spPr>
      </p:pic>
      <p:pic>
        <p:nvPicPr>
          <p:cNvPr id="5" name="Picture 4">
            <a:extLst>
              <a:ext uri="{FF2B5EF4-FFF2-40B4-BE49-F238E27FC236}">
                <a16:creationId xmlns:a16="http://schemas.microsoft.com/office/drawing/2014/main" id="{05C8FAF1-E663-CF92-FE12-B529FA917DB9}"/>
              </a:ext>
            </a:extLst>
          </p:cNvPr>
          <p:cNvPicPr>
            <a:picLocks noChangeAspect="1"/>
          </p:cNvPicPr>
          <p:nvPr/>
        </p:nvPicPr>
        <p:blipFill>
          <a:blip r:embed="rId3"/>
          <a:stretch>
            <a:fillRect/>
          </a:stretch>
        </p:blipFill>
        <p:spPr>
          <a:xfrm>
            <a:off x="2697645" y="3671884"/>
            <a:ext cx="317019" cy="317019"/>
          </a:xfrm>
          <a:prstGeom prst="rect">
            <a:avLst/>
          </a:prstGeom>
        </p:spPr>
      </p:pic>
      <p:pic>
        <p:nvPicPr>
          <p:cNvPr id="6" name="Picture 5">
            <a:extLst>
              <a:ext uri="{FF2B5EF4-FFF2-40B4-BE49-F238E27FC236}">
                <a16:creationId xmlns:a16="http://schemas.microsoft.com/office/drawing/2014/main" id="{EF431CF4-37C0-D3C3-ADAC-070F8DB335B3}"/>
              </a:ext>
            </a:extLst>
          </p:cNvPr>
          <p:cNvPicPr>
            <a:picLocks noChangeAspect="1"/>
          </p:cNvPicPr>
          <p:nvPr/>
        </p:nvPicPr>
        <p:blipFill>
          <a:blip r:embed="rId4"/>
          <a:stretch>
            <a:fillRect/>
          </a:stretch>
        </p:blipFill>
        <p:spPr>
          <a:xfrm>
            <a:off x="2726870" y="1940984"/>
            <a:ext cx="323116" cy="207282"/>
          </a:xfrm>
          <a:prstGeom prst="rect">
            <a:avLst/>
          </a:prstGeom>
        </p:spPr>
      </p:pic>
      <p:sp>
        <p:nvSpPr>
          <p:cNvPr id="2" name="TextBox 1">
            <a:extLst>
              <a:ext uri="{FF2B5EF4-FFF2-40B4-BE49-F238E27FC236}">
                <a16:creationId xmlns:a16="http://schemas.microsoft.com/office/drawing/2014/main" id="{211A4FA1-EB5F-2B30-C759-D4504F06F564}"/>
              </a:ext>
            </a:extLst>
          </p:cNvPr>
          <p:cNvSpPr txBox="1"/>
          <p:nvPr/>
        </p:nvSpPr>
        <p:spPr>
          <a:xfrm>
            <a:off x="4264701" y="3222886"/>
            <a:ext cx="742013" cy="307777"/>
          </a:xfrm>
          <a:prstGeom prst="rect">
            <a:avLst/>
          </a:prstGeom>
          <a:noFill/>
        </p:spPr>
        <p:txBody>
          <a:bodyPr wrap="square" rtlCol="0">
            <a:spAutoFit/>
          </a:bodyPr>
          <a:lstStyle/>
          <a:p>
            <a:r>
              <a:rPr lang="en-US" sz="1400" b="1" i="0" u="none" strike="noStrike" cap="none" dirty="0" err="1">
                <a:solidFill>
                  <a:srgbClr val="000000"/>
                </a:solidFill>
                <a:latin typeface="Arial"/>
                <a:ea typeface="Arial"/>
                <a:cs typeface="Arial"/>
                <a:sym typeface="Arial"/>
              </a:rPr>
              <a:t>D&amp;Tc</a:t>
            </a:r>
            <a:endParaRPr lang="en-US" sz="1400" b="1"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65D2BBF4-6CEB-9D21-9C21-3358B8F6807D}"/>
              </a:ext>
            </a:extLst>
          </p:cNvPr>
          <p:cNvPicPr>
            <a:picLocks noChangeAspect="1"/>
          </p:cNvPicPr>
          <p:nvPr/>
        </p:nvPicPr>
        <p:blipFill>
          <a:blip r:embed="rId5"/>
          <a:stretch>
            <a:fillRect/>
          </a:stretch>
        </p:blipFill>
        <p:spPr>
          <a:xfrm>
            <a:off x="105196" y="4387025"/>
            <a:ext cx="8933608" cy="5410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2" name="Google Shape;632;p55"/>
          <p:cNvSpPr txBox="1">
            <a:spLocks noGrp="1"/>
          </p:cNvSpPr>
          <p:nvPr>
            <p:ph type="title"/>
          </p:nvPr>
        </p:nvSpPr>
        <p:spPr>
          <a:xfrm>
            <a:off x="232348" y="1851285"/>
            <a:ext cx="3005528" cy="12741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Collaborative approach</a:t>
            </a:r>
            <a:endParaRPr dirty="0"/>
          </a:p>
        </p:txBody>
      </p:sp>
      <p:sp>
        <p:nvSpPr>
          <p:cNvPr id="634" name="Google Shape;634;p55"/>
          <p:cNvSpPr txBox="1">
            <a:spLocks noGrp="1"/>
          </p:cNvSpPr>
          <p:nvPr>
            <p:ph type="title" idx="2"/>
          </p:nvPr>
        </p:nvSpPr>
        <p:spPr>
          <a:xfrm>
            <a:off x="2615783" y="1862852"/>
            <a:ext cx="3492708" cy="1158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Reduce anticoagulants ADEs </a:t>
            </a:r>
            <a:endParaRPr dirty="0"/>
          </a:p>
        </p:txBody>
      </p:sp>
      <p:sp>
        <p:nvSpPr>
          <p:cNvPr id="636" name="Google Shape;636;p55"/>
          <p:cNvSpPr txBox="1">
            <a:spLocks noGrp="1"/>
          </p:cNvSpPr>
          <p:nvPr>
            <p:ph type="title" idx="4"/>
          </p:nvPr>
        </p:nvSpPr>
        <p:spPr>
          <a:xfrm>
            <a:off x="209862" y="3783899"/>
            <a:ext cx="2662149" cy="4433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dirty="0"/>
              <a:t>Data collection tracking &amp; analysis</a:t>
            </a:r>
          </a:p>
        </p:txBody>
      </p:sp>
      <p:sp>
        <p:nvSpPr>
          <p:cNvPr id="638" name="Google Shape;638;p55"/>
          <p:cNvSpPr txBox="1">
            <a:spLocks noGrp="1"/>
          </p:cNvSpPr>
          <p:nvPr>
            <p:ph type="title" idx="6"/>
          </p:nvPr>
        </p:nvSpPr>
        <p:spPr>
          <a:xfrm>
            <a:off x="2795665" y="3790892"/>
            <a:ext cx="3069715" cy="4866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IE" dirty="0"/>
              <a:t>Education comprehension &amp; competency</a:t>
            </a:r>
          </a:p>
        </p:txBody>
      </p:sp>
      <p:sp>
        <p:nvSpPr>
          <p:cNvPr id="640" name="Google Shape;640;p55"/>
          <p:cNvSpPr txBox="1">
            <a:spLocks noGrp="1"/>
          </p:cNvSpPr>
          <p:nvPr>
            <p:ph type="title" idx="8"/>
          </p:nvPr>
        </p:nvSpPr>
        <p:spPr>
          <a:xfrm>
            <a:off x="6316934" y="1906197"/>
            <a:ext cx="2392351" cy="252387"/>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IE" dirty="0"/>
              <a:t>Engage MDT support</a:t>
            </a:r>
            <a:br>
              <a:rPr lang="en-IE" dirty="0"/>
            </a:br>
            <a:endParaRPr dirty="0"/>
          </a:p>
        </p:txBody>
      </p:sp>
      <p:sp>
        <p:nvSpPr>
          <p:cNvPr id="642" name="Google Shape;642;p55"/>
          <p:cNvSpPr txBox="1">
            <a:spLocks noGrp="1"/>
          </p:cNvSpPr>
          <p:nvPr>
            <p:ph type="title" idx="13"/>
          </p:nvPr>
        </p:nvSpPr>
        <p:spPr>
          <a:xfrm>
            <a:off x="6256974" y="3768910"/>
            <a:ext cx="2542252" cy="255949"/>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IE" dirty="0"/>
              <a:t>Evidence-based clinical guidelines</a:t>
            </a:r>
          </a:p>
        </p:txBody>
      </p:sp>
      <p:sp>
        <p:nvSpPr>
          <p:cNvPr id="631" name="Google Shape;631;p55"/>
          <p:cNvSpPr txBox="1">
            <a:spLocks noGrp="1"/>
          </p:cNvSpPr>
          <p:nvPr>
            <p:ph type="title" idx="15"/>
          </p:nvPr>
        </p:nvSpPr>
        <p:spPr>
          <a:xfrm>
            <a:off x="382249" y="445025"/>
            <a:ext cx="848443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IE" dirty="0"/>
              <a:t>ASP IN CUH</a:t>
            </a:r>
            <a:endParaRPr dirty="0"/>
          </a:p>
        </p:txBody>
      </p:sp>
      <p:sp>
        <p:nvSpPr>
          <p:cNvPr id="644" name="Google Shape;644;p55"/>
          <p:cNvSpPr/>
          <p:nvPr/>
        </p:nvSpPr>
        <p:spPr>
          <a:xfrm>
            <a:off x="747212" y="2974388"/>
            <a:ext cx="771600" cy="77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5"/>
          <p:cNvSpPr/>
          <p:nvPr/>
        </p:nvSpPr>
        <p:spPr>
          <a:xfrm>
            <a:off x="3966550" y="2946032"/>
            <a:ext cx="771600" cy="77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5"/>
          <p:cNvSpPr/>
          <p:nvPr/>
        </p:nvSpPr>
        <p:spPr>
          <a:xfrm>
            <a:off x="7263450" y="2974388"/>
            <a:ext cx="771600" cy="77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5"/>
          <p:cNvSpPr/>
          <p:nvPr/>
        </p:nvSpPr>
        <p:spPr>
          <a:xfrm>
            <a:off x="747162" y="1122836"/>
            <a:ext cx="771600" cy="77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8" name="Google Shape;648;p55"/>
          <p:cNvSpPr/>
          <p:nvPr/>
        </p:nvSpPr>
        <p:spPr>
          <a:xfrm>
            <a:off x="3891600" y="1139502"/>
            <a:ext cx="771600" cy="77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5"/>
          <p:cNvSpPr/>
          <p:nvPr/>
        </p:nvSpPr>
        <p:spPr>
          <a:xfrm>
            <a:off x="7218489" y="1160376"/>
            <a:ext cx="771600" cy="771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55"/>
          <p:cNvGrpSpPr/>
          <p:nvPr/>
        </p:nvGrpSpPr>
        <p:grpSpPr>
          <a:xfrm>
            <a:off x="7465172" y="3160369"/>
            <a:ext cx="353180" cy="354107"/>
            <a:chOff x="-25104475" y="2340425"/>
            <a:chExt cx="295375" cy="296150"/>
          </a:xfrm>
        </p:grpSpPr>
        <p:sp>
          <p:nvSpPr>
            <p:cNvPr id="657" name="Google Shape;657;p55"/>
            <p:cNvSpPr/>
            <p:nvPr/>
          </p:nvSpPr>
          <p:spPr>
            <a:xfrm>
              <a:off x="-25104475" y="2340425"/>
              <a:ext cx="225275" cy="296150"/>
            </a:xfrm>
            <a:custGeom>
              <a:avLst/>
              <a:gdLst/>
              <a:ahLst/>
              <a:cxnLst/>
              <a:rect l="l" t="t" r="r" b="b"/>
              <a:pathLst>
                <a:path w="9011" h="11846" extrusionOk="0">
                  <a:moveTo>
                    <a:pt x="4474" y="693"/>
                  </a:moveTo>
                  <a:cubicBezTo>
                    <a:pt x="5041" y="693"/>
                    <a:pt x="5514" y="1166"/>
                    <a:pt x="5514" y="1733"/>
                  </a:cubicBezTo>
                  <a:cubicBezTo>
                    <a:pt x="5514" y="1922"/>
                    <a:pt x="5671" y="2079"/>
                    <a:pt x="5860" y="2079"/>
                  </a:cubicBezTo>
                  <a:lnTo>
                    <a:pt x="6585" y="2079"/>
                  </a:lnTo>
                  <a:cubicBezTo>
                    <a:pt x="6774" y="2079"/>
                    <a:pt x="6931" y="2237"/>
                    <a:pt x="6931" y="2426"/>
                  </a:cubicBezTo>
                  <a:lnTo>
                    <a:pt x="6931" y="2804"/>
                  </a:lnTo>
                  <a:lnTo>
                    <a:pt x="2080" y="2804"/>
                  </a:lnTo>
                  <a:lnTo>
                    <a:pt x="2080" y="2426"/>
                  </a:lnTo>
                  <a:cubicBezTo>
                    <a:pt x="2048" y="2237"/>
                    <a:pt x="2206" y="2079"/>
                    <a:pt x="2395" y="2079"/>
                  </a:cubicBezTo>
                  <a:lnTo>
                    <a:pt x="3119" y="2079"/>
                  </a:lnTo>
                  <a:cubicBezTo>
                    <a:pt x="3308" y="2079"/>
                    <a:pt x="3466" y="1922"/>
                    <a:pt x="3466" y="1733"/>
                  </a:cubicBezTo>
                  <a:cubicBezTo>
                    <a:pt x="3466" y="1134"/>
                    <a:pt x="3939" y="693"/>
                    <a:pt x="4474" y="693"/>
                  </a:cubicBezTo>
                  <a:close/>
                  <a:moveTo>
                    <a:pt x="8003" y="2804"/>
                  </a:moveTo>
                  <a:cubicBezTo>
                    <a:pt x="8192" y="2804"/>
                    <a:pt x="8349" y="2962"/>
                    <a:pt x="8349" y="3151"/>
                  </a:cubicBezTo>
                  <a:lnTo>
                    <a:pt x="8349" y="10838"/>
                  </a:lnTo>
                  <a:lnTo>
                    <a:pt x="8286" y="10838"/>
                  </a:lnTo>
                  <a:cubicBezTo>
                    <a:pt x="8286" y="11027"/>
                    <a:pt x="8129" y="11184"/>
                    <a:pt x="7940" y="11184"/>
                  </a:cubicBezTo>
                  <a:lnTo>
                    <a:pt x="1009" y="11184"/>
                  </a:lnTo>
                  <a:cubicBezTo>
                    <a:pt x="820" y="11184"/>
                    <a:pt x="662" y="11027"/>
                    <a:pt x="662" y="10838"/>
                  </a:cubicBezTo>
                  <a:lnTo>
                    <a:pt x="662" y="3151"/>
                  </a:lnTo>
                  <a:cubicBezTo>
                    <a:pt x="662" y="2962"/>
                    <a:pt x="820" y="2804"/>
                    <a:pt x="1009" y="2804"/>
                  </a:cubicBezTo>
                  <a:lnTo>
                    <a:pt x="1355" y="2804"/>
                  </a:lnTo>
                  <a:lnTo>
                    <a:pt x="1355" y="3151"/>
                  </a:lnTo>
                  <a:cubicBezTo>
                    <a:pt x="1355" y="3340"/>
                    <a:pt x="1544" y="3497"/>
                    <a:pt x="1733" y="3497"/>
                  </a:cubicBezTo>
                  <a:lnTo>
                    <a:pt x="7278" y="3497"/>
                  </a:lnTo>
                  <a:cubicBezTo>
                    <a:pt x="7467" y="3497"/>
                    <a:pt x="7625" y="3340"/>
                    <a:pt x="7625" y="3151"/>
                  </a:cubicBezTo>
                  <a:lnTo>
                    <a:pt x="7625" y="2804"/>
                  </a:lnTo>
                  <a:close/>
                  <a:moveTo>
                    <a:pt x="4474" y="0"/>
                  </a:moveTo>
                  <a:cubicBezTo>
                    <a:pt x="3655" y="0"/>
                    <a:pt x="2930" y="599"/>
                    <a:pt x="2773" y="1386"/>
                  </a:cubicBezTo>
                  <a:lnTo>
                    <a:pt x="2395" y="1386"/>
                  </a:lnTo>
                  <a:cubicBezTo>
                    <a:pt x="1954" y="1386"/>
                    <a:pt x="1576" y="1638"/>
                    <a:pt x="1418" y="2079"/>
                  </a:cubicBezTo>
                  <a:lnTo>
                    <a:pt x="1009" y="2079"/>
                  </a:lnTo>
                  <a:cubicBezTo>
                    <a:pt x="410" y="2079"/>
                    <a:pt x="0" y="2552"/>
                    <a:pt x="0" y="3119"/>
                  </a:cubicBezTo>
                  <a:lnTo>
                    <a:pt x="0" y="10838"/>
                  </a:lnTo>
                  <a:cubicBezTo>
                    <a:pt x="0" y="11405"/>
                    <a:pt x="473" y="11846"/>
                    <a:pt x="1009" y="11846"/>
                  </a:cubicBezTo>
                  <a:lnTo>
                    <a:pt x="7940" y="11846"/>
                  </a:lnTo>
                  <a:cubicBezTo>
                    <a:pt x="8538" y="11846"/>
                    <a:pt x="8979" y="11373"/>
                    <a:pt x="8979" y="10838"/>
                  </a:cubicBezTo>
                  <a:lnTo>
                    <a:pt x="8979" y="3151"/>
                  </a:lnTo>
                  <a:cubicBezTo>
                    <a:pt x="9011" y="2552"/>
                    <a:pt x="8538" y="2079"/>
                    <a:pt x="7940" y="2079"/>
                  </a:cubicBezTo>
                  <a:lnTo>
                    <a:pt x="7562" y="2079"/>
                  </a:lnTo>
                  <a:cubicBezTo>
                    <a:pt x="7404" y="1701"/>
                    <a:pt x="7026" y="1386"/>
                    <a:pt x="6553" y="1386"/>
                  </a:cubicBezTo>
                  <a:lnTo>
                    <a:pt x="6175" y="1386"/>
                  </a:lnTo>
                  <a:cubicBezTo>
                    <a:pt x="6018" y="599"/>
                    <a:pt x="5293" y="0"/>
                    <a:pt x="4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5"/>
            <p:cNvSpPr/>
            <p:nvPr/>
          </p:nvSpPr>
          <p:spPr>
            <a:xfrm>
              <a:off x="-25001300" y="2375075"/>
              <a:ext cx="18150" cy="17350"/>
            </a:xfrm>
            <a:custGeom>
              <a:avLst/>
              <a:gdLst/>
              <a:ahLst/>
              <a:cxnLst/>
              <a:rect l="l" t="t" r="r" b="b"/>
              <a:pathLst>
                <a:path w="726" h="694" extrusionOk="0">
                  <a:moveTo>
                    <a:pt x="347" y="0"/>
                  </a:moveTo>
                  <a:cubicBezTo>
                    <a:pt x="158" y="0"/>
                    <a:pt x="1" y="158"/>
                    <a:pt x="1" y="347"/>
                  </a:cubicBezTo>
                  <a:cubicBezTo>
                    <a:pt x="1" y="536"/>
                    <a:pt x="158" y="693"/>
                    <a:pt x="347" y="693"/>
                  </a:cubicBezTo>
                  <a:cubicBezTo>
                    <a:pt x="568" y="693"/>
                    <a:pt x="725" y="536"/>
                    <a:pt x="725" y="347"/>
                  </a:cubicBezTo>
                  <a:cubicBezTo>
                    <a:pt x="725" y="158"/>
                    <a:pt x="568" y="0"/>
                    <a:pt x="3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5"/>
            <p:cNvSpPr/>
            <p:nvPr/>
          </p:nvSpPr>
          <p:spPr>
            <a:xfrm>
              <a:off x="-25070600" y="2444375"/>
              <a:ext cx="87450" cy="86675"/>
            </a:xfrm>
            <a:custGeom>
              <a:avLst/>
              <a:gdLst/>
              <a:ahLst/>
              <a:cxnLst/>
              <a:rect l="l" t="t" r="r" b="b"/>
              <a:pathLst>
                <a:path w="3498" h="3467" extrusionOk="0">
                  <a:moveTo>
                    <a:pt x="2773" y="725"/>
                  </a:moveTo>
                  <a:lnTo>
                    <a:pt x="2773" y="2805"/>
                  </a:lnTo>
                  <a:lnTo>
                    <a:pt x="693" y="2805"/>
                  </a:lnTo>
                  <a:lnTo>
                    <a:pt x="693" y="725"/>
                  </a:lnTo>
                  <a:close/>
                  <a:moveTo>
                    <a:pt x="378" y="1"/>
                  </a:moveTo>
                  <a:cubicBezTo>
                    <a:pt x="189" y="1"/>
                    <a:pt x="0" y="158"/>
                    <a:pt x="0" y="379"/>
                  </a:cubicBezTo>
                  <a:lnTo>
                    <a:pt x="0" y="3120"/>
                  </a:lnTo>
                  <a:cubicBezTo>
                    <a:pt x="0" y="3309"/>
                    <a:pt x="189" y="3466"/>
                    <a:pt x="378" y="3466"/>
                  </a:cubicBezTo>
                  <a:lnTo>
                    <a:pt x="3119" y="3466"/>
                  </a:lnTo>
                  <a:cubicBezTo>
                    <a:pt x="3340" y="3466"/>
                    <a:pt x="3497" y="3309"/>
                    <a:pt x="3497" y="3120"/>
                  </a:cubicBezTo>
                  <a:lnTo>
                    <a:pt x="3497" y="379"/>
                  </a:lnTo>
                  <a:cubicBezTo>
                    <a:pt x="3497" y="158"/>
                    <a:pt x="3340" y="1"/>
                    <a:pt x="3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5"/>
            <p:cNvSpPr/>
            <p:nvPr/>
          </p:nvSpPr>
          <p:spPr>
            <a:xfrm>
              <a:off x="-24966650" y="2479025"/>
              <a:ext cx="52025" cy="18150"/>
            </a:xfrm>
            <a:custGeom>
              <a:avLst/>
              <a:gdLst/>
              <a:ahLst/>
              <a:cxnLst/>
              <a:rect l="l" t="t" r="r" b="b"/>
              <a:pathLst>
                <a:path w="2081" h="726" extrusionOk="0">
                  <a:moveTo>
                    <a:pt x="347" y="1"/>
                  </a:moveTo>
                  <a:cubicBezTo>
                    <a:pt x="158" y="1"/>
                    <a:pt x="1" y="158"/>
                    <a:pt x="1" y="347"/>
                  </a:cubicBezTo>
                  <a:cubicBezTo>
                    <a:pt x="1" y="568"/>
                    <a:pt x="158" y="726"/>
                    <a:pt x="347" y="726"/>
                  </a:cubicBezTo>
                  <a:lnTo>
                    <a:pt x="1734" y="726"/>
                  </a:lnTo>
                  <a:cubicBezTo>
                    <a:pt x="1923" y="726"/>
                    <a:pt x="2080" y="568"/>
                    <a:pt x="2080" y="347"/>
                  </a:cubicBezTo>
                  <a:cubicBezTo>
                    <a:pt x="2080" y="158"/>
                    <a:pt x="1923" y="1"/>
                    <a:pt x="17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5"/>
            <p:cNvSpPr/>
            <p:nvPr/>
          </p:nvSpPr>
          <p:spPr>
            <a:xfrm>
              <a:off x="-24966650" y="2444375"/>
              <a:ext cx="52025" cy="18150"/>
            </a:xfrm>
            <a:custGeom>
              <a:avLst/>
              <a:gdLst/>
              <a:ahLst/>
              <a:cxnLst/>
              <a:rect l="l" t="t" r="r" b="b"/>
              <a:pathLst>
                <a:path w="2081" h="726" extrusionOk="0">
                  <a:moveTo>
                    <a:pt x="347" y="1"/>
                  </a:moveTo>
                  <a:cubicBezTo>
                    <a:pt x="158" y="1"/>
                    <a:pt x="1" y="158"/>
                    <a:pt x="1" y="379"/>
                  </a:cubicBezTo>
                  <a:cubicBezTo>
                    <a:pt x="1" y="568"/>
                    <a:pt x="158" y="725"/>
                    <a:pt x="347" y="725"/>
                  </a:cubicBezTo>
                  <a:lnTo>
                    <a:pt x="1734" y="725"/>
                  </a:lnTo>
                  <a:cubicBezTo>
                    <a:pt x="1923" y="725"/>
                    <a:pt x="2080" y="568"/>
                    <a:pt x="2080" y="379"/>
                  </a:cubicBezTo>
                  <a:cubicBezTo>
                    <a:pt x="2080" y="158"/>
                    <a:pt x="1923" y="1"/>
                    <a:pt x="17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5"/>
            <p:cNvSpPr/>
            <p:nvPr/>
          </p:nvSpPr>
          <p:spPr>
            <a:xfrm>
              <a:off x="-24966650" y="2513700"/>
              <a:ext cx="52025" cy="17350"/>
            </a:xfrm>
            <a:custGeom>
              <a:avLst/>
              <a:gdLst/>
              <a:ahLst/>
              <a:cxnLst/>
              <a:rect l="l" t="t" r="r" b="b"/>
              <a:pathLst>
                <a:path w="2081" h="694" extrusionOk="0">
                  <a:moveTo>
                    <a:pt x="347" y="0"/>
                  </a:moveTo>
                  <a:cubicBezTo>
                    <a:pt x="158" y="0"/>
                    <a:pt x="1" y="158"/>
                    <a:pt x="1" y="347"/>
                  </a:cubicBezTo>
                  <a:cubicBezTo>
                    <a:pt x="1" y="536"/>
                    <a:pt x="158" y="693"/>
                    <a:pt x="347" y="693"/>
                  </a:cubicBezTo>
                  <a:lnTo>
                    <a:pt x="1734" y="693"/>
                  </a:lnTo>
                  <a:cubicBezTo>
                    <a:pt x="1923" y="693"/>
                    <a:pt x="2080" y="536"/>
                    <a:pt x="2080" y="347"/>
                  </a:cubicBezTo>
                  <a:cubicBezTo>
                    <a:pt x="2080" y="158"/>
                    <a:pt x="1923" y="0"/>
                    <a:pt x="1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5"/>
            <p:cNvSpPr/>
            <p:nvPr/>
          </p:nvSpPr>
          <p:spPr>
            <a:xfrm>
              <a:off x="-25071400" y="2549125"/>
              <a:ext cx="156775" cy="17350"/>
            </a:xfrm>
            <a:custGeom>
              <a:avLst/>
              <a:gdLst/>
              <a:ahLst/>
              <a:cxnLst/>
              <a:rect l="l" t="t" r="r" b="b"/>
              <a:pathLst>
                <a:path w="6271" h="694" extrusionOk="0">
                  <a:moveTo>
                    <a:pt x="379" y="1"/>
                  </a:moveTo>
                  <a:cubicBezTo>
                    <a:pt x="158" y="1"/>
                    <a:pt x="1" y="158"/>
                    <a:pt x="1" y="347"/>
                  </a:cubicBezTo>
                  <a:cubicBezTo>
                    <a:pt x="1" y="536"/>
                    <a:pt x="158" y="694"/>
                    <a:pt x="379" y="694"/>
                  </a:cubicBezTo>
                  <a:lnTo>
                    <a:pt x="5924" y="694"/>
                  </a:lnTo>
                  <a:cubicBezTo>
                    <a:pt x="6113" y="694"/>
                    <a:pt x="6270" y="536"/>
                    <a:pt x="6270" y="347"/>
                  </a:cubicBezTo>
                  <a:cubicBezTo>
                    <a:pt x="6270" y="158"/>
                    <a:pt x="6113" y="1"/>
                    <a:pt x="5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5"/>
            <p:cNvSpPr/>
            <p:nvPr/>
          </p:nvSpPr>
          <p:spPr>
            <a:xfrm>
              <a:off x="-25071400" y="2583800"/>
              <a:ext cx="156775" cy="17350"/>
            </a:xfrm>
            <a:custGeom>
              <a:avLst/>
              <a:gdLst/>
              <a:ahLst/>
              <a:cxnLst/>
              <a:rect l="l" t="t" r="r" b="b"/>
              <a:pathLst>
                <a:path w="6271" h="694" extrusionOk="0">
                  <a:moveTo>
                    <a:pt x="379" y="0"/>
                  </a:moveTo>
                  <a:cubicBezTo>
                    <a:pt x="158" y="0"/>
                    <a:pt x="1" y="158"/>
                    <a:pt x="1" y="347"/>
                  </a:cubicBezTo>
                  <a:cubicBezTo>
                    <a:pt x="1" y="536"/>
                    <a:pt x="158" y="693"/>
                    <a:pt x="379" y="693"/>
                  </a:cubicBezTo>
                  <a:lnTo>
                    <a:pt x="5924" y="693"/>
                  </a:lnTo>
                  <a:cubicBezTo>
                    <a:pt x="6113" y="693"/>
                    <a:pt x="6270" y="536"/>
                    <a:pt x="6270" y="347"/>
                  </a:cubicBezTo>
                  <a:cubicBezTo>
                    <a:pt x="6270" y="158"/>
                    <a:pt x="6113" y="0"/>
                    <a:pt x="5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5"/>
            <p:cNvSpPr/>
            <p:nvPr/>
          </p:nvSpPr>
          <p:spPr>
            <a:xfrm>
              <a:off x="-24862675" y="2375850"/>
              <a:ext cx="53575" cy="260725"/>
            </a:xfrm>
            <a:custGeom>
              <a:avLst/>
              <a:gdLst/>
              <a:ahLst/>
              <a:cxnLst/>
              <a:rect l="l" t="t" r="r" b="b"/>
              <a:pathLst>
                <a:path w="2143" h="10429" extrusionOk="0">
                  <a:moveTo>
                    <a:pt x="1103" y="1103"/>
                  </a:moveTo>
                  <a:lnTo>
                    <a:pt x="1481" y="1797"/>
                  </a:lnTo>
                  <a:lnTo>
                    <a:pt x="1481" y="7625"/>
                  </a:lnTo>
                  <a:lnTo>
                    <a:pt x="757" y="7625"/>
                  </a:lnTo>
                  <a:lnTo>
                    <a:pt x="757" y="1797"/>
                  </a:lnTo>
                  <a:lnTo>
                    <a:pt x="1103" y="1103"/>
                  </a:lnTo>
                  <a:close/>
                  <a:moveTo>
                    <a:pt x="1481" y="8255"/>
                  </a:moveTo>
                  <a:lnTo>
                    <a:pt x="1481" y="9358"/>
                  </a:lnTo>
                  <a:cubicBezTo>
                    <a:pt x="1450" y="9578"/>
                    <a:pt x="1324" y="9736"/>
                    <a:pt x="1103" y="9736"/>
                  </a:cubicBezTo>
                  <a:cubicBezTo>
                    <a:pt x="914" y="9736"/>
                    <a:pt x="757" y="9578"/>
                    <a:pt x="757" y="9358"/>
                  </a:cubicBezTo>
                  <a:lnTo>
                    <a:pt x="757" y="8255"/>
                  </a:lnTo>
                  <a:close/>
                  <a:moveTo>
                    <a:pt x="1072" y="1"/>
                  </a:moveTo>
                  <a:cubicBezTo>
                    <a:pt x="946" y="1"/>
                    <a:pt x="820" y="64"/>
                    <a:pt x="757" y="190"/>
                  </a:cubicBezTo>
                  <a:lnTo>
                    <a:pt x="32" y="1576"/>
                  </a:lnTo>
                  <a:cubicBezTo>
                    <a:pt x="0" y="1608"/>
                    <a:pt x="0" y="1702"/>
                    <a:pt x="0" y="1734"/>
                  </a:cubicBezTo>
                  <a:lnTo>
                    <a:pt x="0" y="9421"/>
                  </a:lnTo>
                  <a:cubicBezTo>
                    <a:pt x="0" y="9988"/>
                    <a:pt x="473" y="10429"/>
                    <a:pt x="1040" y="10429"/>
                  </a:cubicBezTo>
                  <a:cubicBezTo>
                    <a:pt x="1607" y="10429"/>
                    <a:pt x="2048" y="9956"/>
                    <a:pt x="2048" y="9421"/>
                  </a:cubicBezTo>
                  <a:lnTo>
                    <a:pt x="2048" y="1734"/>
                  </a:lnTo>
                  <a:cubicBezTo>
                    <a:pt x="2143" y="1639"/>
                    <a:pt x="2143" y="1608"/>
                    <a:pt x="2111" y="1576"/>
                  </a:cubicBezTo>
                  <a:lnTo>
                    <a:pt x="1387" y="190"/>
                  </a:lnTo>
                  <a:cubicBezTo>
                    <a:pt x="1355" y="64"/>
                    <a:pt x="1198"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Graphic 5" descr="Cheers outline">
            <a:extLst>
              <a:ext uri="{FF2B5EF4-FFF2-40B4-BE49-F238E27FC236}">
                <a16:creationId xmlns:a16="http://schemas.microsoft.com/office/drawing/2014/main" id="{710D5DC8-8AFC-3F52-2019-109079038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062" y="1110208"/>
            <a:ext cx="914400" cy="914400"/>
          </a:xfrm>
          <a:prstGeom prst="rect">
            <a:avLst/>
          </a:prstGeom>
        </p:spPr>
      </p:pic>
      <p:pic>
        <p:nvPicPr>
          <p:cNvPr id="8" name="Graphic 7" descr="Inpatient outline">
            <a:extLst>
              <a:ext uri="{FF2B5EF4-FFF2-40B4-BE49-F238E27FC236}">
                <a16:creationId xmlns:a16="http://schemas.microsoft.com/office/drawing/2014/main" id="{49263DB5-63FC-E227-2DE8-5DE86F1B5B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97442" y="1124261"/>
            <a:ext cx="795415" cy="795415"/>
          </a:xfrm>
          <a:prstGeom prst="rect">
            <a:avLst/>
          </a:prstGeom>
        </p:spPr>
      </p:pic>
      <p:pic>
        <p:nvPicPr>
          <p:cNvPr id="9" name="Graphic 8" descr="Users outline">
            <a:extLst>
              <a:ext uri="{FF2B5EF4-FFF2-40B4-BE49-F238E27FC236}">
                <a16:creationId xmlns:a16="http://schemas.microsoft.com/office/drawing/2014/main" id="{5BC58C00-508D-B9C6-AB1D-5A2F3E1F8A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96901" y="1234135"/>
            <a:ext cx="587923" cy="587923"/>
          </a:xfrm>
          <a:prstGeom prst="rect">
            <a:avLst/>
          </a:prstGeom>
        </p:spPr>
      </p:pic>
      <p:pic>
        <p:nvPicPr>
          <p:cNvPr id="12" name="Picture 11">
            <a:extLst>
              <a:ext uri="{FF2B5EF4-FFF2-40B4-BE49-F238E27FC236}">
                <a16:creationId xmlns:a16="http://schemas.microsoft.com/office/drawing/2014/main" id="{A0938605-A512-BECF-96D8-4D17B047A184}"/>
              </a:ext>
            </a:extLst>
          </p:cNvPr>
          <p:cNvPicPr>
            <a:picLocks noChangeAspect="1"/>
          </p:cNvPicPr>
          <p:nvPr/>
        </p:nvPicPr>
        <p:blipFill>
          <a:blip r:embed="rId9"/>
          <a:stretch>
            <a:fillRect/>
          </a:stretch>
        </p:blipFill>
        <p:spPr>
          <a:xfrm>
            <a:off x="779449" y="2975548"/>
            <a:ext cx="750484" cy="750484"/>
          </a:xfrm>
          <a:prstGeom prst="rect">
            <a:avLst/>
          </a:prstGeom>
        </p:spPr>
      </p:pic>
      <p:pic>
        <p:nvPicPr>
          <p:cNvPr id="21" name="Graphic 20" descr="Classroom outline">
            <a:extLst>
              <a:ext uri="{FF2B5EF4-FFF2-40B4-BE49-F238E27FC236}">
                <a16:creationId xmlns:a16="http://schemas.microsoft.com/office/drawing/2014/main" id="{F3354BE3-517F-9538-1946-98406E1FA3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2374" y="2983979"/>
            <a:ext cx="674558" cy="67455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939C6-CB99-5C4C-CF06-452D0964EB80}"/>
              </a:ext>
            </a:extLst>
          </p:cNvPr>
          <p:cNvSpPr>
            <a:spLocks noGrp="1"/>
          </p:cNvSpPr>
          <p:nvPr>
            <p:ph type="title"/>
          </p:nvPr>
        </p:nvSpPr>
        <p:spPr>
          <a:xfrm>
            <a:off x="1140976" y="157717"/>
            <a:ext cx="7122565" cy="572700"/>
          </a:xfrm>
        </p:spPr>
        <p:txBody>
          <a:bodyPr/>
          <a:lstStyle/>
          <a:p>
            <a:r>
              <a:rPr lang="en-IE" dirty="0"/>
              <a:t>My role as Pharmacist in ASP </a:t>
            </a:r>
          </a:p>
        </p:txBody>
      </p:sp>
      <p:graphicFrame>
        <p:nvGraphicFramePr>
          <p:cNvPr id="3" name="Diagram 2">
            <a:extLst>
              <a:ext uri="{FF2B5EF4-FFF2-40B4-BE49-F238E27FC236}">
                <a16:creationId xmlns:a16="http://schemas.microsoft.com/office/drawing/2014/main" id="{809CC98A-85C0-80B6-E136-4E1B8630BB10}"/>
              </a:ext>
            </a:extLst>
          </p:cNvPr>
          <p:cNvGraphicFramePr/>
          <p:nvPr>
            <p:extLst>
              <p:ext uri="{D42A27DB-BD31-4B8C-83A1-F6EECF244321}">
                <p14:modId xmlns:p14="http://schemas.microsoft.com/office/powerpoint/2010/main" val="452929100"/>
              </p:ext>
            </p:extLst>
          </p:nvPr>
        </p:nvGraphicFramePr>
        <p:xfrm>
          <a:off x="1140976" y="879616"/>
          <a:ext cx="678652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72CA801-A2E2-E1D4-C797-C5B4AFB9119E}"/>
              </a:ext>
            </a:extLst>
          </p:cNvPr>
          <p:cNvSpPr txBox="1"/>
          <p:nvPr/>
        </p:nvSpPr>
        <p:spPr>
          <a:xfrm>
            <a:off x="3609048" y="2419519"/>
            <a:ext cx="1917813" cy="830997"/>
          </a:xfrm>
          <a:prstGeom prst="rect">
            <a:avLst/>
          </a:prstGeom>
          <a:noFill/>
        </p:spPr>
        <p:txBody>
          <a:bodyPr wrap="square" rtlCol="0">
            <a:spAutoFit/>
          </a:bodyPr>
          <a:lstStyle/>
          <a:p>
            <a:pPr algn="ctr"/>
            <a:r>
              <a:rPr lang="en-IE" sz="2400" dirty="0">
                <a:solidFill>
                  <a:schemeClr val="tx1">
                    <a:lumMod val="50000"/>
                    <a:lumOff val="50000"/>
                  </a:schemeClr>
                </a:solidFill>
                <a:effectLst>
                  <a:outerShdw blurRad="38100" dist="38100" dir="2700000" algn="tl">
                    <a:srgbClr val="000000">
                      <a:alpha val="43137"/>
                    </a:srgbClr>
                  </a:outerShdw>
                </a:effectLst>
              </a:rPr>
              <a:t>ASP Pharmacist</a:t>
            </a:r>
          </a:p>
        </p:txBody>
      </p:sp>
      <p:pic>
        <p:nvPicPr>
          <p:cNvPr id="8" name="Picture 7">
            <a:extLst>
              <a:ext uri="{FF2B5EF4-FFF2-40B4-BE49-F238E27FC236}">
                <a16:creationId xmlns:a16="http://schemas.microsoft.com/office/drawing/2014/main" id="{C12351BB-2EDE-DA44-D170-E5615A11575E}"/>
              </a:ext>
            </a:extLst>
          </p:cNvPr>
          <p:cNvPicPr>
            <a:picLocks noChangeAspect="1"/>
          </p:cNvPicPr>
          <p:nvPr/>
        </p:nvPicPr>
        <p:blipFill>
          <a:blip r:embed="rId8"/>
          <a:stretch>
            <a:fillRect/>
          </a:stretch>
        </p:blipFill>
        <p:spPr>
          <a:xfrm>
            <a:off x="269960" y="4370882"/>
            <a:ext cx="8933608" cy="541025"/>
          </a:xfrm>
          <a:prstGeom prst="rect">
            <a:avLst/>
          </a:prstGeom>
        </p:spPr>
      </p:pic>
      <p:sp>
        <p:nvSpPr>
          <p:cNvPr id="9" name="TextBox 8">
            <a:extLst>
              <a:ext uri="{FF2B5EF4-FFF2-40B4-BE49-F238E27FC236}">
                <a16:creationId xmlns:a16="http://schemas.microsoft.com/office/drawing/2014/main" id="{E7151AA0-675F-9C12-7022-75ED5142304C}"/>
              </a:ext>
            </a:extLst>
          </p:cNvPr>
          <p:cNvSpPr txBox="1"/>
          <p:nvPr/>
        </p:nvSpPr>
        <p:spPr>
          <a:xfrm>
            <a:off x="7112899" y="3503851"/>
            <a:ext cx="1917813" cy="584775"/>
          </a:xfrm>
          <a:prstGeom prst="rect">
            <a:avLst/>
          </a:prstGeom>
          <a:noFill/>
        </p:spPr>
        <p:txBody>
          <a:bodyPr wrap="square" rtlCol="0">
            <a:spAutoFit/>
          </a:bodyPr>
          <a:lstStyle/>
          <a:p>
            <a:r>
              <a:rPr lang="en-GB" sz="800" dirty="0"/>
              <a:t>Rose, A. (Ed.). (2015). Anticoagulation management : A guidebook for pharmacists. Springer International Publishing AG.</a:t>
            </a:r>
            <a:endParaRPr lang="en-IE" sz="800" dirty="0"/>
          </a:p>
        </p:txBody>
      </p:sp>
    </p:spTree>
    <p:extLst>
      <p:ext uri="{BB962C8B-B14F-4D97-AF65-F5344CB8AC3E}">
        <p14:creationId xmlns:p14="http://schemas.microsoft.com/office/powerpoint/2010/main" val="1248278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AD18-9694-8372-149C-3720F62A015D}"/>
              </a:ext>
            </a:extLst>
          </p:cNvPr>
          <p:cNvSpPr>
            <a:spLocks noGrp="1"/>
          </p:cNvSpPr>
          <p:nvPr>
            <p:ph type="title"/>
          </p:nvPr>
        </p:nvSpPr>
        <p:spPr>
          <a:xfrm>
            <a:off x="330005" y="300792"/>
            <a:ext cx="7704000" cy="572700"/>
          </a:xfrm>
        </p:spPr>
        <p:txBody>
          <a:bodyPr/>
          <a:lstStyle/>
          <a:p>
            <a:r>
              <a:rPr lang="en-IE" dirty="0"/>
              <a:t>Anticoagulants conversion table</a:t>
            </a:r>
            <a:br>
              <a:rPr lang="en-IE" dirty="0"/>
            </a:br>
            <a:endParaRPr lang="en-IE" dirty="0"/>
          </a:p>
        </p:txBody>
      </p:sp>
      <p:pic>
        <p:nvPicPr>
          <p:cNvPr id="5" name="Picture 4">
            <a:extLst>
              <a:ext uri="{FF2B5EF4-FFF2-40B4-BE49-F238E27FC236}">
                <a16:creationId xmlns:a16="http://schemas.microsoft.com/office/drawing/2014/main" id="{ECDEB17E-B078-846F-D926-4A94A0AD6C63}"/>
              </a:ext>
            </a:extLst>
          </p:cNvPr>
          <p:cNvPicPr>
            <a:picLocks noChangeAspect="1"/>
          </p:cNvPicPr>
          <p:nvPr/>
        </p:nvPicPr>
        <p:blipFill>
          <a:blip r:embed="rId2"/>
          <a:stretch>
            <a:fillRect/>
          </a:stretch>
        </p:blipFill>
        <p:spPr>
          <a:xfrm>
            <a:off x="1586039" y="912151"/>
            <a:ext cx="6207889" cy="3879930"/>
          </a:xfrm>
          <a:prstGeom prst="rect">
            <a:avLst/>
          </a:prstGeom>
        </p:spPr>
      </p:pic>
      <p:pic>
        <p:nvPicPr>
          <p:cNvPr id="7" name="Picture 6">
            <a:extLst>
              <a:ext uri="{FF2B5EF4-FFF2-40B4-BE49-F238E27FC236}">
                <a16:creationId xmlns:a16="http://schemas.microsoft.com/office/drawing/2014/main" id="{89B1F168-4135-7FA3-66E6-8B2CCAB7F3C1}"/>
              </a:ext>
            </a:extLst>
          </p:cNvPr>
          <p:cNvPicPr>
            <a:picLocks noChangeAspect="1"/>
          </p:cNvPicPr>
          <p:nvPr/>
        </p:nvPicPr>
        <p:blipFill>
          <a:blip r:embed="rId3"/>
          <a:stretch>
            <a:fillRect/>
          </a:stretch>
        </p:blipFill>
        <p:spPr>
          <a:xfrm>
            <a:off x="1658038" y="4719726"/>
            <a:ext cx="6433539" cy="220334"/>
          </a:xfrm>
          <a:prstGeom prst="rect">
            <a:avLst/>
          </a:prstGeom>
        </p:spPr>
      </p:pic>
      <p:pic>
        <p:nvPicPr>
          <p:cNvPr id="8" name="Picture 7">
            <a:extLst>
              <a:ext uri="{FF2B5EF4-FFF2-40B4-BE49-F238E27FC236}">
                <a16:creationId xmlns:a16="http://schemas.microsoft.com/office/drawing/2014/main" id="{F3D1828A-60CD-E68A-B81C-F43B47481C39}"/>
              </a:ext>
            </a:extLst>
          </p:cNvPr>
          <p:cNvPicPr>
            <a:picLocks noChangeAspect="1"/>
          </p:cNvPicPr>
          <p:nvPr/>
        </p:nvPicPr>
        <p:blipFill>
          <a:blip r:embed="rId4"/>
          <a:stretch>
            <a:fillRect/>
          </a:stretch>
        </p:blipFill>
        <p:spPr>
          <a:xfrm>
            <a:off x="210392" y="4408739"/>
            <a:ext cx="8933608" cy="541025"/>
          </a:xfrm>
          <a:prstGeom prst="rect">
            <a:avLst/>
          </a:prstGeom>
        </p:spPr>
      </p:pic>
    </p:spTree>
    <p:extLst>
      <p:ext uri="{BB962C8B-B14F-4D97-AF65-F5344CB8AC3E}">
        <p14:creationId xmlns:p14="http://schemas.microsoft.com/office/powerpoint/2010/main" val="602497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0A52D93-4B80-750B-705C-97515AC34501}"/>
              </a:ext>
            </a:extLst>
          </p:cNvPr>
          <p:cNvSpPr>
            <a:spLocks noGrp="1"/>
          </p:cNvSpPr>
          <p:nvPr>
            <p:ph idx="1"/>
          </p:nvPr>
        </p:nvSpPr>
        <p:spPr>
          <a:xfrm>
            <a:off x="628650" y="1336929"/>
            <a:ext cx="7886700" cy="2669996"/>
          </a:xfrm>
        </p:spPr>
        <p:txBody>
          <a:bodyPr>
            <a:normAutofit/>
          </a:bodyPr>
          <a:lstStyle/>
          <a:p>
            <a:pPr algn="just">
              <a:lnSpc>
                <a:spcPct val="100000"/>
              </a:lnSpc>
            </a:pPr>
            <a:r>
              <a:rPr lang="it-IT" sz="2700" kern="150" dirty="0">
                <a:ea typeface="NSimSun" panose="02010609030101010101" pitchFamily="49" charset="-122"/>
                <a:cs typeface="Arial" panose="020B0604020202020204" pitchFamily="34" charset="0"/>
              </a:rPr>
              <a:t>La paziente </a:t>
            </a:r>
            <a:r>
              <a:rPr lang="it-IT" sz="2700" b="1" kern="150" dirty="0">
                <a:solidFill>
                  <a:srgbClr val="FF0000"/>
                </a:solidFill>
                <a:ea typeface="NSimSun" panose="02010609030101010101" pitchFamily="49" charset="-122"/>
                <a:cs typeface="Arial" panose="020B0604020202020204" pitchFamily="34" charset="0"/>
              </a:rPr>
              <a:t>viene dimessa dalla Rianimazione </a:t>
            </a:r>
            <a:r>
              <a:rPr lang="it-IT" sz="2700" kern="150" dirty="0">
                <a:ea typeface="NSimSun" panose="02010609030101010101" pitchFamily="49" charset="-122"/>
                <a:cs typeface="Arial" panose="020B0604020202020204" pitchFamily="34" charset="0"/>
              </a:rPr>
              <a:t>e viene trasferita in UTIC prima e successivamente in Cardiologia da cui viene dimessa.</a:t>
            </a:r>
          </a:p>
          <a:p>
            <a:pPr algn="just">
              <a:lnSpc>
                <a:spcPct val="100000"/>
              </a:lnSpc>
            </a:pPr>
            <a:r>
              <a:rPr lang="it-IT" sz="2700" kern="150" dirty="0">
                <a:ea typeface="NSimSun" panose="02010609030101010101" pitchFamily="49" charset="-122"/>
                <a:cs typeface="Arial" panose="020B0604020202020204" pitchFamily="34" charset="0"/>
              </a:rPr>
              <a:t>Il farmacista clinico effettuata la </a:t>
            </a:r>
            <a:r>
              <a:rPr lang="it-IT" sz="2700" b="1" kern="150" dirty="0" err="1">
                <a:solidFill>
                  <a:srgbClr val="FF0000"/>
                </a:solidFill>
                <a:ea typeface="NSimSun" panose="02010609030101010101" pitchFamily="49" charset="-122"/>
                <a:cs typeface="Arial" panose="020B0604020202020204" pitchFamily="34" charset="0"/>
              </a:rPr>
              <a:t>rinconciliazione</a:t>
            </a:r>
            <a:r>
              <a:rPr lang="it-IT" sz="2700" b="1" kern="150" dirty="0">
                <a:solidFill>
                  <a:srgbClr val="FF0000"/>
                </a:solidFill>
                <a:ea typeface="NSimSun" panose="02010609030101010101" pitchFamily="49" charset="-122"/>
                <a:cs typeface="Arial" panose="020B0604020202020204" pitchFamily="34" charset="0"/>
              </a:rPr>
              <a:t> della terapia </a:t>
            </a:r>
            <a:r>
              <a:rPr lang="it-IT" sz="2700" kern="150" dirty="0">
                <a:ea typeface="NSimSun" panose="02010609030101010101" pitchFamily="49" charset="-122"/>
                <a:cs typeface="Arial" panose="020B0604020202020204" pitchFamily="34" charset="0"/>
              </a:rPr>
              <a:t>alla dimissione con particolare riferimento alla </a:t>
            </a:r>
            <a:r>
              <a:rPr lang="it-IT" sz="2700" b="1" kern="150" dirty="0">
                <a:solidFill>
                  <a:srgbClr val="FF0000"/>
                </a:solidFill>
                <a:ea typeface="NSimSun" panose="02010609030101010101" pitchFamily="49" charset="-122"/>
                <a:cs typeface="Arial" panose="020B0604020202020204" pitchFamily="34" charset="0"/>
              </a:rPr>
              <a:t>terapia anticoagulante</a:t>
            </a:r>
          </a:p>
        </p:txBody>
      </p:sp>
      <p:sp>
        <p:nvSpPr>
          <p:cNvPr id="6" name="Titolo 1">
            <a:extLst>
              <a:ext uri="{FF2B5EF4-FFF2-40B4-BE49-F238E27FC236}">
                <a16:creationId xmlns:a16="http://schemas.microsoft.com/office/drawing/2014/main" id="{58799F8A-1C71-79A7-C7F4-40FFEFC18B38}"/>
              </a:ext>
            </a:extLst>
          </p:cNvPr>
          <p:cNvSpPr>
            <a:spLocks noGrp="1"/>
          </p:cNvSpPr>
          <p:nvPr>
            <p:ph type="title"/>
          </p:nvPr>
        </p:nvSpPr>
        <p:spPr>
          <a:xfrm>
            <a:off x="628650" y="0"/>
            <a:ext cx="7886700" cy="693208"/>
          </a:xfrm>
        </p:spPr>
        <p:txBody>
          <a:bodyPr/>
          <a:lstStyle/>
          <a:p>
            <a:pPr algn="ctr"/>
            <a:r>
              <a:rPr lang="it-IT" b="1" dirty="0"/>
              <a:t>Caso clinico – Giulietta Capuleti 71 aa</a:t>
            </a:r>
          </a:p>
        </p:txBody>
      </p:sp>
    </p:spTree>
    <p:extLst>
      <p:ext uri="{BB962C8B-B14F-4D97-AF65-F5344CB8AC3E}">
        <p14:creationId xmlns:p14="http://schemas.microsoft.com/office/powerpoint/2010/main" val="1592824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AD18-9694-8372-149C-3720F62A015D}"/>
              </a:ext>
            </a:extLst>
          </p:cNvPr>
          <p:cNvSpPr>
            <a:spLocks noGrp="1"/>
          </p:cNvSpPr>
          <p:nvPr>
            <p:ph type="title"/>
          </p:nvPr>
        </p:nvSpPr>
        <p:spPr>
          <a:xfrm>
            <a:off x="0" y="478817"/>
            <a:ext cx="7704000" cy="572700"/>
          </a:xfrm>
        </p:spPr>
        <p:txBody>
          <a:bodyPr/>
          <a:lstStyle/>
          <a:p>
            <a:r>
              <a:rPr lang="en-IE" dirty="0"/>
              <a:t>DOACs reference table</a:t>
            </a:r>
            <a:br>
              <a:rPr lang="en-IE" dirty="0"/>
            </a:br>
            <a:endParaRPr lang="en-IE" dirty="0"/>
          </a:p>
        </p:txBody>
      </p:sp>
      <p:pic>
        <p:nvPicPr>
          <p:cNvPr id="6" name="Picture 5">
            <a:extLst>
              <a:ext uri="{FF2B5EF4-FFF2-40B4-BE49-F238E27FC236}">
                <a16:creationId xmlns:a16="http://schemas.microsoft.com/office/drawing/2014/main" id="{696400C7-B8E6-A518-F96D-9A1FCC9A629B}"/>
              </a:ext>
            </a:extLst>
          </p:cNvPr>
          <p:cNvPicPr>
            <a:picLocks noChangeAspect="1"/>
          </p:cNvPicPr>
          <p:nvPr/>
        </p:nvPicPr>
        <p:blipFill>
          <a:blip r:embed="rId2"/>
          <a:stretch>
            <a:fillRect/>
          </a:stretch>
        </p:blipFill>
        <p:spPr>
          <a:xfrm>
            <a:off x="4502989" y="230036"/>
            <a:ext cx="3302778" cy="4663734"/>
          </a:xfrm>
          <a:prstGeom prst="rect">
            <a:avLst/>
          </a:prstGeom>
        </p:spPr>
      </p:pic>
      <p:pic>
        <p:nvPicPr>
          <p:cNvPr id="10" name="Picture 9">
            <a:extLst>
              <a:ext uri="{FF2B5EF4-FFF2-40B4-BE49-F238E27FC236}">
                <a16:creationId xmlns:a16="http://schemas.microsoft.com/office/drawing/2014/main" id="{289741F1-8E2A-A1BC-71AB-BC956853E822}"/>
              </a:ext>
            </a:extLst>
          </p:cNvPr>
          <p:cNvPicPr>
            <a:picLocks noChangeAspect="1"/>
          </p:cNvPicPr>
          <p:nvPr/>
        </p:nvPicPr>
        <p:blipFill>
          <a:blip r:embed="rId3"/>
          <a:stretch>
            <a:fillRect/>
          </a:stretch>
        </p:blipFill>
        <p:spPr>
          <a:xfrm>
            <a:off x="210392" y="4384157"/>
            <a:ext cx="8933608" cy="541025"/>
          </a:xfrm>
          <a:prstGeom prst="rect">
            <a:avLst/>
          </a:prstGeom>
        </p:spPr>
      </p:pic>
    </p:spTree>
    <p:extLst>
      <p:ext uri="{BB962C8B-B14F-4D97-AF65-F5344CB8AC3E}">
        <p14:creationId xmlns:p14="http://schemas.microsoft.com/office/powerpoint/2010/main" val="1329968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3" name="Google Shape;793;p60"/>
          <p:cNvSpPr txBox="1">
            <a:spLocks noGrp="1"/>
          </p:cNvSpPr>
          <p:nvPr>
            <p:ph type="title"/>
          </p:nvPr>
        </p:nvSpPr>
        <p:spPr>
          <a:xfrm>
            <a:off x="547337" y="312667"/>
            <a:ext cx="8531926" cy="310419"/>
          </a:xfrm>
          <a:prstGeom prst="rect">
            <a:avLst/>
          </a:prstGeom>
        </p:spPr>
        <p:txBody>
          <a:bodyPr spcFirstLastPara="1" vert="horz" lIns="91440" tIns="45720" rIns="91440" bIns="45720" rtlCol="0" anchor="ctr" anchorCtr="0">
            <a:normAutofit fontScale="90000"/>
          </a:bodyPr>
          <a:lstStyle/>
          <a:p>
            <a:pPr marL="0" lvl="0" indent="0" defTabSz="914400">
              <a:spcBef>
                <a:spcPct val="0"/>
              </a:spcBef>
              <a:spcAft>
                <a:spcPts val="0"/>
              </a:spcAft>
            </a:pPr>
            <a:r>
              <a:rPr lang="en-US" sz="2000" spc="100" dirty="0">
                <a:solidFill>
                  <a:schemeClr val="tx1"/>
                </a:solidFill>
              </a:rPr>
              <a:t>DATA COLLECTION TRACKING &amp; ANALYSIS</a:t>
            </a:r>
          </a:p>
        </p:txBody>
      </p:sp>
      <p:graphicFrame>
        <p:nvGraphicFramePr>
          <p:cNvPr id="795" name="Google Shape;792;p60">
            <a:extLst>
              <a:ext uri="{FF2B5EF4-FFF2-40B4-BE49-F238E27FC236}">
                <a16:creationId xmlns:a16="http://schemas.microsoft.com/office/drawing/2014/main" id="{147894E7-6551-E3F3-074C-46E847DD535A}"/>
              </a:ext>
            </a:extLst>
          </p:cNvPr>
          <p:cNvGraphicFramePr/>
          <p:nvPr>
            <p:extLst>
              <p:ext uri="{D42A27DB-BD31-4B8C-83A1-F6EECF244321}">
                <p14:modId xmlns:p14="http://schemas.microsoft.com/office/powerpoint/2010/main" val="2441908251"/>
              </p:ext>
            </p:extLst>
          </p:nvPr>
        </p:nvGraphicFramePr>
        <p:xfrm>
          <a:off x="954860" y="715566"/>
          <a:ext cx="7479527" cy="3751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E64A68DE-596F-7F73-E373-5E8FE993FAE2}"/>
              </a:ext>
            </a:extLst>
          </p:cNvPr>
          <p:cNvPicPr>
            <a:picLocks noChangeAspect="1"/>
          </p:cNvPicPr>
          <p:nvPr/>
        </p:nvPicPr>
        <p:blipFill>
          <a:blip r:embed="rId8"/>
          <a:stretch>
            <a:fillRect/>
          </a:stretch>
        </p:blipFill>
        <p:spPr>
          <a:xfrm>
            <a:off x="105196" y="4387025"/>
            <a:ext cx="8933608" cy="5410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EC95-AE2D-D303-F5FC-D0B69FBA99F2}"/>
              </a:ext>
            </a:extLst>
          </p:cNvPr>
          <p:cNvSpPr>
            <a:spLocks noGrp="1"/>
          </p:cNvSpPr>
          <p:nvPr>
            <p:ph type="title"/>
          </p:nvPr>
        </p:nvSpPr>
        <p:spPr>
          <a:xfrm>
            <a:off x="212541" y="367464"/>
            <a:ext cx="8518763" cy="572700"/>
          </a:xfrm>
        </p:spPr>
        <p:txBody>
          <a:bodyPr/>
          <a:lstStyle/>
          <a:p>
            <a:r>
              <a:rPr lang="en-IE" sz="2400" dirty="0"/>
              <a:t>CHALLENGES: LMWH- Supply disruption</a:t>
            </a:r>
            <a:br>
              <a:rPr lang="en-IE" sz="2000" dirty="0"/>
            </a:br>
            <a:endParaRPr lang="en-IE" sz="2000" dirty="0"/>
          </a:p>
        </p:txBody>
      </p:sp>
      <p:sp>
        <p:nvSpPr>
          <p:cNvPr id="4" name="TextBox 3">
            <a:extLst>
              <a:ext uri="{FF2B5EF4-FFF2-40B4-BE49-F238E27FC236}">
                <a16:creationId xmlns:a16="http://schemas.microsoft.com/office/drawing/2014/main" id="{FA624F97-74A4-D905-AAEF-5D8108886F4E}"/>
              </a:ext>
            </a:extLst>
          </p:cNvPr>
          <p:cNvSpPr txBox="1"/>
          <p:nvPr/>
        </p:nvSpPr>
        <p:spPr>
          <a:xfrm>
            <a:off x="0" y="760741"/>
            <a:ext cx="9195759" cy="1200329"/>
          </a:xfrm>
          <a:prstGeom prst="rect">
            <a:avLst/>
          </a:prstGeom>
          <a:noFill/>
        </p:spPr>
        <p:txBody>
          <a:bodyPr wrap="square" rtlCol="0">
            <a:spAutoFit/>
          </a:bodyPr>
          <a:lstStyle/>
          <a:p>
            <a:r>
              <a:rPr lang="en-GB" dirty="0">
                <a:latin typeface="Darker Grotesque" panose="020B0604020202020204" charset="0"/>
              </a:rPr>
              <a:t>In December 2021, Irish hospitals were notified about a supply issue affecting certain strengths of the LMWH tinzaparin for the beginning of 2022. </a:t>
            </a:r>
          </a:p>
          <a:p>
            <a:endParaRPr lang="en-GB" dirty="0">
              <a:latin typeface="Darker Grotesque" panose="020B0604020202020204" charset="0"/>
            </a:endParaRPr>
          </a:p>
          <a:p>
            <a:r>
              <a:rPr lang="en-GB" dirty="0">
                <a:latin typeface="Darker Grotesque" panose="020B0604020202020204" charset="0"/>
              </a:rPr>
              <a:t>The ASP in collaboration with the renal department:</a:t>
            </a:r>
            <a:endParaRPr lang="en-US" dirty="0">
              <a:latin typeface="Darker Grotesque" panose="020B0604020202020204" charset="0"/>
            </a:endParaRPr>
          </a:p>
        </p:txBody>
      </p:sp>
      <p:graphicFrame>
        <p:nvGraphicFramePr>
          <p:cNvPr id="6" name="Content Placeholder 2">
            <a:extLst>
              <a:ext uri="{FF2B5EF4-FFF2-40B4-BE49-F238E27FC236}">
                <a16:creationId xmlns:a16="http://schemas.microsoft.com/office/drawing/2014/main" id="{3BCD22EB-0FB7-AD54-0535-BC20913917B5}"/>
              </a:ext>
            </a:extLst>
          </p:cNvPr>
          <p:cNvGraphicFramePr>
            <a:graphicFrameLocks/>
          </p:cNvGraphicFramePr>
          <p:nvPr>
            <p:extLst>
              <p:ext uri="{D42A27DB-BD31-4B8C-83A1-F6EECF244321}">
                <p14:modId xmlns:p14="http://schemas.microsoft.com/office/powerpoint/2010/main" val="2958635336"/>
              </p:ext>
            </p:extLst>
          </p:nvPr>
        </p:nvGraphicFramePr>
        <p:xfrm>
          <a:off x="1085492" y="1961070"/>
          <a:ext cx="6891068" cy="2058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97C84B06-1172-71D6-F85A-B26DF7F002C9}"/>
              </a:ext>
            </a:extLst>
          </p:cNvPr>
          <p:cNvPicPr>
            <a:picLocks noChangeAspect="1"/>
          </p:cNvPicPr>
          <p:nvPr/>
        </p:nvPicPr>
        <p:blipFill>
          <a:blip r:embed="rId8"/>
          <a:stretch>
            <a:fillRect/>
          </a:stretch>
        </p:blipFill>
        <p:spPr>
          <a:xfrm>
            <a:off x="105196" y="4387025"/>
            <a:ext cx="8933608" cy="541025"/>
          </a:xfrm>
          <a:prstGeom prst="rect">
            <a:avLst/>
          </a:prstGeom>
        </p:spPr>
      </p:pic>
    </p:spTree>
    <p:extLst>
      <p:ext uri="{BB962C8B-B14F-4D97-AF65-F5344CB8AC3E}">
        <p14:creationId xmlns:p14="http://schemas.microsoft.com/office/powerpoint/2010/main" val="130318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3" name="Google Shape;793;p60"/>
          <p:cNvSpPr txBox="1">
            <a:spLocks noGrp="1"/>
          </p:cNvSpPr>
          <p:nvPr>
            <p:ph type="title"/>
          </p:nvPr>
        </p:nvSpPr>
        <p:spPr>
          <a:xfrm>
            <a:off x="1006083" y="469707"/>
            <a:ext cx="5572742" cy="2666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IE" sz="4000" dirty="0"/>
              <a:t>Ongoing work</a:t>
            </a:r>
          </a:p>
        </p:txBody>
      </p:sp>
      <p:sp>
        <p:nvSpPr>
          <p:cNvPr id="792" name="Google Shape;792;p60"/>
          <p:cNvSpPr txBox="1">
            <a:spLocks noGrp="1"/>
          </p:cNvSpPr>
          <p:nvPr>
            <p:ph type="subTitle" idx="1"/>
          </p:nvPr>
        </p:nvSpPr>
        <p:spPr>
          <a:xfrm>
            <a:off x="1080902" y="2552078"/>
            <a:ext cx="7059964" cy="746100"/>
          </a:xfrm>
          <a:prstGeom prst="rect">
            <a:avLst/>
          </a:prstGeom>
        </p:spPr>
        <p:txBody>
          <a:bodyPr spcFirstLastPara="1" wrap="square" lIns="91425" tIns="91425" rIns="91425" bIns="91425" anchor="b" anchorCtr="0">
            <a:noAutofit/>
          </a:bodyPr>
          <a:lstStyle/>
          <a:p>
            <a:pPr marL="342900" lvl="0" indent="-342900" algn="l" rtl="0">
              <a:spcBef>
                <a:spcPts val="0"/>
              </a:spcBef>
              <a:spcAft>
                <a:spcPts val="0"/>
              </a:spcAft>
              <a:buFont typeface="Arial" panose="020B0604020202020204" pitchFamily="34" charset="0"/>
              <a:buChar char="•"/>
            </a:pPr>
            <a:r>
              <a:rPr lang="en-IE" sz="2400" dirty="0"/>
              <a:t>Evaluation of the use of Prothrombin Complex Concentrate (PCC), </a:t>
            </a:r>
            <a:r>
              <a:rPr lang="en-IE" sz="2400" dirty="0" err="1"/>
              <a:t>Idarucizumab</a:t>
            </a:r>
            <a:r>
              <a:rPr lang="en-IE" sz="2400" dirty="0"/>
              <a:t> and Andexanet alfa in patients with excessive bleeding.</a:t>
            </a:r>
          </a:p>
          <a:p>
            <a:pPr marL="0" lvl="0" indent="0" algn="l" rtl="0">
              <a:spcBef>
                <a:spcPts val="0"/>
              </a:spcBef>
              <a:spcAft>
                <a:spcPts val="0"/>
              </a:spcAft>
              <a:buNone/>
            </a:pPr>
            <a:endParaRPr lang="en-IE" sz="2400" dirty="0"/>
          </a:p>
          <a:p>
            <a:pPr marL="342900" lvl="0" indent="-342900" algn="l" rtl="0">
              <a:spcBef>
                <a:spcPts val="0"/>
              </a:spcBef>
              <a:spcAft>
                <a:spcPts val="0"/>
              </a:spcAft>
              <a:buFont typeface="Arial" panose="020B0604020202020204" pitchFamily="34" charset="0"/>
              <a:buChar char="•"/>
            </a:pPr>
            <a:r>
              <a:rPr lang="en-IE" sz="2400" dirty="0"/>
              <a:t>Appropriateness of Heparin Induced </a:t>
            </a:r>
            <a:r>
              <a:rPr lang="en-IE" sz="2400" dirty="0" err="1"/>
              <a:t>Thrombocytopaenia</a:t>
            </a:r>
            <a:r>
              <a:rPr lang="en-IE" sz="2400" dirty="0"/>
              <a:t> testing.</a:t>
            </a:r>
            <a:endParaRPr sz="2400" dirty="0"/>
          </a:p>
        </p:txBody>
      </p:sp>
      <p:grpSp>
        <p:nvGrpSpPr>
          <p:cNvPr id="815" name="Google Shape;815;p60"/>
          <p:cNvGrpSpPr/>
          <p:nvPr/>
        </p:nvGrpSpPr>
        <p:grpSpPr>
          <a:xfrm>
            <a:off x="844588" y="2612561"/>
            <a:ext cx="318325" cy="354107"/>
            <a:chOff x="-23952175" y="2340425"/>
            <a:chExt cx="266225" cy="296150"/>
          </a:xfrm>
        </p:grpSpPr>
        <p:sp>
          <p:nvSpPr>
            <p:cNvPr id="816" name="Google Shape;816;p60"/>
            <p:cNvSpPr/>
            <p:nvPr/>
          </p:nvSpPr>
          <p:spPr>
            <a:xfrm>
              <a:off x="-23952175" y="2340425"/>
              <a:ext cx="266225" cy="296150"/>
            </a:xfrm>
            <a:custGeom>
              <a:avLst/>
              <a:gdLst/>
              <a:ahLst/>
              <a:cxnLst/>
              <a:rect l="l" t="t" r="r" b="b"/>
              <a:pathLst>
                <a:path w="10649" h="11846" extrusionOk="0">
                  <a:moveTo>
                    <a:pt x="3844" y="693"/>
                  </a:moveTo>
                  <a:cubicBezTo>
                    <a:pt x="4033" y="693"/>
                    <a:pt x="4190" y="851"/>
                    <a:pt x="4190" y="1040"/>
                  </a:cubicBezTo>
                  <a:lnTo>
                    <a:pt x="4190" y="1449"/>
                  </a:lnTo>
                  <a:lnTo>
                    <a:pt x="2804" y="1449"/>
                  </a:lnTo>
                  <a:lnTo>
                    <a:pt x="2804" y="1040"/>
                  </a:lnTo>
                  <a:lnTo>
                    <a:pt x="2773" y="1040"/>
                  </a:lnTo>
                  <a:cubicBezTo>
                    <a:pt x="2773" y="851"/>
                    <a:pt x="2930" y="693"/>
                    <a:pt x="3119" y="693"/>
                  </a:cubicBezTo>
                  <a:close/>
                  <a:moveTo>
                    <a:pt x="5230" y="2111"/>
                  </a:moveTo>
                  <a:cubicBezTo>
                    <a:pt x="5608" y="2111"/>
                    <a:pt x="5955" y="2363"/>
                    <a:pt x="6175" y="2710"/>
                  </a:cubicBezTo>
                  <a:cubicBezTo>
                    <a:pt x="5703" y="2993"/>
                    <a:pt x="5387" y="3497"/>
                    <a:pt x="5387" y="4096"/>
                  </a:cubicBezTo>
                  <a:cubicBezTo>
                    <a:pt x="5387" y="4442"/>
                    <a:pt x="5482" y="4726"/>
                    <a:pt x="5640" y="4946"/>
                  </a:cubicBezTo>
                  <a:cubicBezTo>
                    <a:pt x="5547" y="4960"/>
                    <a:pt x="5454" y="4966"/>
                    <a:pt x="5362" y="4966"/>
                  </a:cubicBezTo>
                  <a:cubicBezTo>
                    <a:pt x="4796" y="4966"/>
                    <a:pt x="4246" y="4723"/>
                    <a:pt x="3812" y="4316"/>
                  </a:cubicBezTo>
                  <a:lnTo>
                    <a:pt x="3718" y="4253"/>
                  </a:lnTo>
                  <a:cubicBezTo>
                    <a:pt x="3245" y="3812"/>
                    <a:pt x="2647" y="3529"/>
                    <a:pt x="2016" y="3466"/>
                  </a:cubicBezTo>
                  <a:cubicBezTo>
                    <a:pt x="1874" y="3433"/>
                    <a:pt x="1727" y="3419"/>
                    <a:pt x="1578" y="3419"/>
                  </a:cubicBezTo>
                  <a:cubicBezTo>
                    <a:pt x="1299" y="3419"/>
                    <a:pt x="1012" y="3467"/>
                    <a:pt x="725" y="3529"/>
                  </a:cubicBezTo>
                  <a:lnTo>
                    <a:pt x="725" y="3151"/>
                  </a:lnTo>
                  <a:cubicBezTo>
                    <a:pt x="693" y="2583"/>
                    <a:pt x="1166" y="2111"/>
                    <a:pt x="1733" y="2111"/>
                  </a:cubicBezTo>
                  <a:close/>
                  <a:moveTo>
                    <a:pt x="8979" y="3182"/>
                  </a:moveTo>
                  <a:cubicBezTo>
                    <a:pt x="9515" y="3182"/>
                    <a:pt x="9924" y="3623"/>
                    <a:pt x="9924" y="4127"/>
                  </a:cubicBezTo>
                  <a:cubicBezTo>
                    <a:pt x="9924" y="4568"/>
                    <a:pt x="9546" y="4883"/>
                    <a:pt x="9137" y="5198"/>
                  </a:cubicBezTo>
                  <a:cubicBezTo>
                    <a:pt x="9074" y="5230"/>
                    <a:pt x="8097" y="6112"/>
                    <a:pt x="7971" y="6207"/>
                  </a:cubicBezTo>
                  <a:cubicBezTo>
                    <a:pt x="7845" y="6144"/>
                    <a:pt x="6679" y="5104"/>
                    <a:pt x="6679" y="5104"/>
                  </a:cubicBezTo>
                  <a:cubicBezTo>
                    <a:pt x="6270" y="4757"/>
                    <a:pt x="5986" y="4505"/>
                    <a:pt x="5986" y="4127"/>
                  </a:cubicBezTo>
                  <a:cubicBezTo>
                    <a:pt x="5986" y="3623"/>
                    <a:pt x="6427" y="3182"/>
                    <a:pt x="6931" y="3182"/>
                  </a:cubicBezTo>
                  <a:cubicBezTo>
                    <a:pt x="7215" y="3182"/>
                    <a:pt x="7498" y="3308"/>
                    <a:pt x="7687" y="3529"/>
                  </a:cubicBezTo>
                  <a:cubicBezTo>
                    <a:pt x="7782" y="3623"/>
                    <a:pt x="7845" y="3686"/>
                    <a:pt x="7971" y="3686"/>
                  </a:cubicBezTo>
                  <a:cubicBezTo>
                    <a:pt x="8097" y="3686"/>
                    <a:pt x="8160" y="3655"/>
                    <a:pt x="8254" y="3529"/>
                  </a:cubicBezTo>
                  <a:cubicBezTo>
                    <a:pt x="8443" y="3308"/>
                    <a:pt x="8664" y="3182"/>
                    <a:pt x="8979" y="3182"/>
                  </a:cubicBezTo>
                  <a:close/>
                  <a:moveTo>
                    <a:pt x="1561" y="4127"/>
                  </a:moveTo>
                  <a:cubicBezTo>
                    <a:pt x="2142" y="4127"/>
                    <a:pt x="2710" y="4337"/>
                    <a:pt x="3151" y="4757"/>
                  </a:cubicBezTo>
                  <a:lnTo>
                    <a:pt x="3245" y="4820"/>
                  </a:lnTo>
                  <a:cubicBezTo>
                    <a:pt x="3844" y="5356"/>
                    <a:pt x="4568" y="5671"/>
                    <a:pt x="5324" y="5671"/>
                  </a:cubicBezTo>
                  <a:cubicBezTo>
                    <a:pt x="5608" y="5671"/>
                    <a:pt x="5860" y="5639"/>
                    <a:pt x="6112" y="5545"/>
                  </a:cubicBezTo>
                  <a:cubicBezTo>
                    <a:pt x="6144" y="5545"/>
                    <a:pt x="6144" y="5576"/>
                    <a:pt x="6207" y="5576"/>
                  </a:cubicBezTo>
                  <a:lnTo>
                    <a:pt x="6207" y="7278"/>
                  </a:lnTo>
                  <a:cubicBezTo>
                    <a:pt x="6207" y="7876"/>
                    <a:pt x="5734" y="8286"/>
                    <a:pt x="5167" y="8286"/>
                  </a:cubicBezTo>
                  <a:lnTo>
                    <a:pt x="1701" y="8286"/>
                  </a:lnTo>
                  <a:cubicBezTo>
                    <a:pt x="1655" y="8294"/>
                    <a:pt x="1610" y="8298"/>
                    <a:pt x="1565" y="8298"/>
                  </a:cubicBezTo>
                  <a:cubicBezTo>
                    <a:pt x="1088" y="8298"/>
                    <a:pt x="693" y="7856"/>
                    <a:pt x="693" y="7309"/>
                  </a:cubicBezTo>
                  <a:lnTo>
                    <a:pt x="693" y="4285"/>
                  </a:lnTo>
                  <a:cubicBezTo>
                    <a:pt x="977" y="4180"/>
                    <a:pt x="1271" y="4127"/>
                    <a:pt x="1561" y="4127"/>
                  </a:cubicBezTo>
                  <a:close/>
                  <a:moveTo>
                    <a:pt x="3844" y="9105"/>
                  </a:moveTo>
                  <a:lnTo>
                    <a:pt x="3844" y="9452"/>
                  </a:lnTo>
                  <a:cubicBezTo>
                    <a:pt x="3844" y="9641"/>
                    <a:pt x="3686" y="9798"/>
                    <a:pt x="3466" y="9798"/>
                  </a:cubicBezTo>
                  <a:cubicBezTo>
                    <a:pt x="3277" y="9798"/>
                    <a:pt x="3119" y="9641"/>
                    <a:pt x="3119" y="9452"/>
                  </a:cubicBezTo>
                  <a:lnTo>
                    <a:pt x="3119" y="9105"/>
                  </a:lnTo>
                  <a:close/>
                  <a:moveTo>
                    <a:pt x="6994" y="6207"/>
                  </a:moveTo>
                  <a:cubicBezTo>
                    <a:pt x="7057" y="6301"/>
                    <a:pt x="7530" y="6679"/>
                    <a:pt x="7687" y="6805"/>
                  </a:cubicBezTo>
                  <a:lnTo>
                    <a:pt x="7687" y="10082"/>
                  </a:lnTo>
                  <a:cubicBezTo>
                    <a:pt x="7656" y="10680"/>
                    <a:pt x="7183" y="11153"/>
                    <a:pt x="6585" y="11153"/>
                  </a:cubicBezTo>
                  <a:lnTo>
                    <a:pt x="4852" y="11153"/>
                  </a:lnTo>
                  <a:cubicBezTo>
                    <a:pt x="4379" y="11153"/>
                    <a:pt x="4001" y="10838"/>
                    <a:pt x="3875" y="10397"/>
                  </a:cubicBezTo>
                  <a:cubicBezTo>
                    <a:pt x="4253" y="10239"/>
                    <a:pt x="4537" y="9893"/>
                    <a:pt x="4537" y="9420"/>
                  </a:cubicBezTo>
                  <a:lnTo>
                    <a:pt x="4537" y="9042"/>
                  </a:lnTo>
                  <a:lnTo>
                    <a:pt x="5261" y="9042"/>
                  </a:lnTo>
                  <a:cubicBezTo>
                    <a:pt x="6207" y="9042"/>
                    <a:pt x="6994" y="8254"/>
                    <a:pt x="6994" y="7309"/>
                  </a:cubicBezTo>
                  <a:lnTo>
                    <a:pt x="6994" y="6207"/>
                  </a:lnTo>
                  <a:close/>
                  <a:moveTo>
                    <a:pt x="3119" y="0"/>
                  </a:moveTo>
                  <a:cubicBezTo>
                    <a:pt x="2521" y="0"/>
                    <a:pt x="2111" y="473"/>
                    <a:pt x="2111" y="1008"/>
                  </a:cubicBezTo>
                  <a:lnTo>
                    <a:pt x="2111" y="1418"/>
                  </a:lnTo>
                  <a:lnTo>
                    <a:pt x="1733" y="1418"/>
                  </a:lnTo>
                  <a:cubicBezTo>
                    <a:pt x="788" y="1418"/>
                    <a:pt x="0" y="2205"/>
                    <a:pt x="0" y="3151"/>
                  </a:cubicBezTo>
                  <a:lnTo>
                    <a:pt x="0" y="7309"/>
                  </a:lnTo>
                  <a:cubicBezTo>
                    <a:pt x="0" y="8254"/>
                    <a:pt x="788" y="9042"/>
                    <a:pt x="1733" y="9042"/>
                  </a:cubicBezTo>
                  <a:lnTo>
                    <a:pt x="2458" y="9042"/>
                  </a:lnTo>
                  <a:lnTo>
                    <a:pt x="2458" y="9420"/>
                  </a:lnTo>
                  <a:cubicBezTo>
                    <a:pt x="2458" y="9893"/>
                    <a:pt x="2773" y="10271"/>
                    <a:pt x="3182" y="10397"/>
                  </a:cubicBezTo>
                  <a:cubicBezTo>
                    <a:pt x="3340" y="11216"/>
                    <a:pt x="4033" y="11846"/>
                    <a:pt x="4852" y="11846"/>
                  </a:cubicBezTo>
                  <a:lnTo>
                    <a:pt x="6585" y="11846"/>
                  </a:lnTo>
                  <a:cubicBezTo>
                    <a:pt x="7530" y="11846"/>
                    <a:pt x="8317" y="11058"/>
                    <a:pt x="8317" y="10113"/>
                  </a:cubicBezTo>
                  <a:lnTo>
                    <a:pt x="8317" y="6837"/>
                  </a:lnTo>
                  <a:cubicBezTo>
                    <a:pt x="8443" y="6742"/>
                    <a:pt x="9546" y="5797"/>
                    <a:pt x="9578" y="5734"/>
                  </a:cubicBezTo>
                  <a:cubicBezTo>
                    <a:pt x="10050" y="5356"/>
                    <a:pt x="10617" y="4883"/>
                    <a:pt x="10617" y="4127"/>
                  </a:cubicBezTo>
                  <a:cubicBezTo>
                    <a:pt x="10649" y="3214"/>
                    <a:pt x="9893" y="2489"/>
                    <a:pt x="9011" y="2489"/>
                  </a:cubicBezTo>
                  <a:cubicBezTo>
                    <a:pt x="8601" y="2489"/>
                    <a:pt x="8254" y="2583"/>
                    <a:pt x="7971" y="2836"/>
                  </a:cubicBezTo>
                  <a:cubicBezTo>
                    <a:pt x="7687" y="2583"/>
                    <a:pt x="7341" y="2489"/>
                    <a:pt x="6963" y="2489"/>
                  </a:cubicBezTo>
                  <a:lnTo>
                    <a:pt x="6805" y="2489"/>
                  </a:lnTo>
                  <a:cubicBezTo>
                    <a:pt x="6522" y="1859"/>
                    <a:pt x="5892" y="1418"/>
                    <a:pt x="5230" y="1418"/>
                  </a:cubicBezTo>
                  <a:lnTo>
                    <a:pt x="4852" y="1418"/>
                  </a:lnTo>
                  <a:lnTo>
                    <a:pt x="4852" y="1008"/>
                  </a:lnTo>
                  <a:cubicBezTo>
                    <a:pt x="4852" y="441"/>
                    <a:pt x="4379" y="0"/>
                    <a:pt x="38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0"/>
            <p:cNvSpPr/>
            <p:nvPr/>
          </p:nvSpPr>
          <p:spPr>
            <a:xfrm>
              <a:off x="-23918325" y="2479025"/>
              <a:ext cx="53600" cy="52375"/>
            </a:xfrm>
            <a:custGeom>
              <a:avLst/>
              <a:gdLst/>
              <a:ahLst/>
              <a:cxnLst/>
              <a:rect l="l" t="t" r="r" b="b"/>
              <a:pathLst>
                <a:path w="2144" h="2095" extrusionOk="0">
                  <a:moveTo>
                    <a:pt x="347" y="1"/>
                  </a:moveTo>
                  <a:cubicBezTo>
                    <a:pt x="158" y="1"/>
                    <a:pt x="1" y="158"/>
                    <a:pt x="1" y="347"/>
                  </a:cubicBezTo>
                  <a:lnTo>
                    <a:pt x="1" y="1072"/>
                  </a:lnTo>
                  <a:cubicBezTo>
                    <a:pt x="1" y="1671"/>
                    <a:pt x="473" y="2080"/>
                    <a:pt x="1009" y="2080"/>
                  </a:cubicBezTo>
                  <a:lnTo>
                    <a:pt x="1734" y="2080"/>
                  </a:lnTo>
                  <a:cubicBezTo>
                    <a:pt x="1767" y="2090"/>
                    <a:pt x="1800" y="2094"/>
                    <a:pt x="1831" y="2094"/>
                  </a:cubicBezTo>
                  <a:cubicBezTo>
                    <a:pt x="2007" y="2094"/>
                    <a:pt x="2143" y="1952"/>
                    <a:pt x="2143" y="1765"/>
                  </a:cubicBezTo>
                  <a:cubicBezTo>
                    <a:pt x="2143" y="1576"/>
                    <a:pt x="1954" y="1419"/>
                    <a:pt x="1765" y="1419"/>
                  </a:cubicBezTo>
                  <a:lnTo>
                    <a:pt x="1072" y="1419"/>
                  </a:lnTo>
                  <a:cubicBezTo>
                    <a:pt x="851" y="1419"/>
                    <a:pt x="694" y="1261"/>
                    <a:pt x="694" y="1072"/>
                  </a:cubicBezTo>
                  <a:lnTo>
                    <a:pt x="694" y="347"/>
                  </a:lnTo>
                  <a:cubicBezTo>
                    <a:pt x="694" y="158"/>
                    <a:pt x="536"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3E96ABED-D65C-F047-6134-1DA94FCA0FD6}"/>
              </a:ext>
            </a:extLst>
          </p:cNvPr>
          <p:cNvPicPr>
            <a:picLocks noChangeAspect="1"/>
          </p:cNvPicPr>
          <p:nvPr/>
        </p:nvPicPr>
        <p:blipFill>
          <a:blip r:embed="rId3"/>
          <a:stretch>
            <a:fillRect/>
          </a:stretch>
        </p:blipFill>
        <p:spPr>
          <a:xfrm>
            <a:off x="105196" y="4387025"/>
            <a:ext cx="8933608" cy="541025"/>
          </a:xfrm>
          <a:prstGeom prst="rect">
            <a:avLst/>
          </a:prstGeom>
        </p:spPr>
      </p:pic>
    </p:spTree>
    <p:extLst>
      <p:ext uri="{BB962C8B-B14F-4D97-AF65-F5344CB8AC3E}">
        <p14:creationId xmlns:p14="http://schemas.microsoft.com/office/powerpoint/2010/main" val="3966464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4"/>
          <p:cNvSpPr txBox="1">
            <a:spLocks noGrp="1"/>
          </p:cNvSpPr>
          <p:nvPr>
            <p:ph type="title"/>
          </p:nvPr>
        </p:nvSpPr>
        <p:spPr>
          <a:xfrm>
            <a:off x="350807" y="1748287"/>
            <a:ext cx="8580407" cy="1978545"/>
          </a:xfrm>
          <a:prstGeom prst="rect">
            <a:avLst/>
          </a:prstGeom>
        </p:spPr>
        <p:txBody>
          <a:bodyPr spcFirstLastPara="1" wrap="square" lIns="91425" tIns="91425" rIns="91425" bIns="91425" anchor="ctr" anchorCtr="0">
            <a:noAutofit/>
          </a:bodyPr>
          <a:lstStyle/>
          <a:p>
            <a:pPr marR="0" lvl="0" algn="l" defTabSz="685800" rtl="0" eaLnBrk="1" fontAlgn="auto" latinLnBrk="0" hangingPunct="1">
              <a:lnSpc>
                <a:spcPct val="90000"/>
              </a:lnSpc>
              <a:spcBef>
                <a:spcPts val="750"/>
              </a:spcBef>
              <a:spcAft>
                <a:spcPts val="0"/>
              </a:spcAft>
              <a:buClrTx/>
              <a:buSzTx/>
              <a:tabLst/>
              <a:defRPr/>
            </a:pPr>
            <a:r>
              <a:rPr lang="en-GB" dirty="0"/>
              <a:t>Conclusions</a:t>
            </a:r>
            <a:br>
              <a:rPr lang="en-GB" dirty="0"/>
            </a:br>
            <a:br>
              <a:rPr lang="en-GB" dirty="0"/>
            </a:br>
            <a:r>
              <a:rPr kumimoji="0" lang="en-GB" sz="2400" b="0" i="0" u="none" strike="noStrike" kern="1200" cap="none" spc="0" normalizeH="0" baseline="0" noProof="0" dirty="0">
                <a:ln>
                  <a:noFill/>
                </a:ln>
                <a:solidFill>
                  <a:prstClr val="black"/>
                </a:solidFill>
                <a:effectLst/>
                <a:uLnTx/>
                <a:uFillTx/>
                <a:latin typeface="Darker Grotesque SemiBold" panose="020B0604020202020204" charset="0"/>
                <a:ea typeface="+mn-ea"/>
                <a:cs typeface="+mn-cs"/>
              </a:rPr>
              <a:t>Developing an ASP to properly use anticoagulants is essential for inpatient facilities.</a:t>
            </a:r>
            <a:br>
              <a:rPr kumimoji="0" lang="en-GB" sz="2400" b="0" i="0" u="none" strike="noStrike" kern="1200" cap="none" spc="0" normalizeH="0" baseline="0" noProof="0" dirty="0">
                <a:ln>
                  <a:noFill/>
                </a:ln>
                <a:solidFill>
                  <a:prstClr val="black"/>
                </a:solidFill>
                <a:effectLst/>
                <a:uLnTx/>
                <a:uFillTx/>
                <a:latin typeface="Darker Grotesque SemiBold" panose="020B0604020202020204" charset="0"/>
                <a:ea typeface="+mn-ea"/>
                <a:cs typeface="+mn-cs"/>
              </a:rPr>
            </a:br>
            <a:br>
              <a:rPr kumimoji="0" lang="en-GB" sz="2400" b="0" i="0" u="none" strike="noStrike" kern="1200" cap="none" spc="0" normalizeH="0" baseline="0" noProof="0" dirty="0">
                <a:ln>
                  <a:noFill/>
                </a:ln>
                <a:solidFill>
                  <a:prstClr val="black"/>
                </a:solidFill>
                <a:effectLst/>
                <a:uLnTx/>
                <a:uFillTx/>
                <a:latin typeface="Darker Grotesque SemiBold" panose="020B0604020202020204" charset="0"/>
                <a:ea typeface="+mn-ea"/>
                <a:cs typeface="+mn-cs"/>
              </a:rPr>
            </a:br>
            <a:r>
              <a:rPr kumimoji="0" lang="en-GB" sz="2400" b="0" i="0" u="none" strike="noStrike" kern="1200" cap="none" spc="0" normalizeH="0" baseline="0" noProof="0" dirty="0">
                <a:ln>
                  <a:noFill/>
                </a:ln>
                <a:solidFill>
                  <a:prstClr val="black"/>
                </a:solidFill>
                <a:effectLst/>
                <a:uLnTx/>
                <a:uFillTx/>
                <a:latin typeface="Darker Grotesque SemiBold" panose="020B0604020202020204" charset="0"/>
                <a:ea typeface="+mn-ea"/>
                <a:cs typeface="+mn-cs"/>
              </a:rPr>
              <a:t>Within an anticoagulation stewardship programme, the clinical pharmacists play an important role to improve management of patients on anticoagulants.</a:t>
            </a:r>
            <a:br>
              <a:rPr kumimoji="0" lang="en-GB" sz="2400" b="0" i="0" u="none" strike="noStrike" kern="1200" cap="none" spc="0" normalizeH="0" baseline="0" noProof="0" dirty="0">
                <a:ln>
                  <a:noFill/>
                </a:ln>
                <a:solidFill>
                  <a:prstClr val="black"/>
                </a:solidFill>
                <a:effectLst/>
                <a:uLnTx/>
                <a:uFillTx/>
                <a:latin typeface="Darker Grotesque SemiBold" panose="020B0604020202020204" charset="0"/>
                <a:ea typeface="+mn-ea"/>
                <a:cs typeface="+mn-cs"/>
              </a:rPr>
            </a:br>
            <a:endParaRPr lang="en-GB" sz="2400" b="0" dirty="0">
              <a:latin typeface="Darker Grotesque SemiBold" panose="020B0604020202020204" charset="0"/>
            </a:endParaRPr>
          </a:p>
        </p:txBody>
      </p:sp>
      <p:pic>
        <p:nvPicPr>
          <p:cNvPr id="2" name="Picture 1">
            <a:extLst>
              <a:ext uri="{FF2B5EF4-FFF2-40B4-BE49-F238E27FC236}">
                <a16:creationId xmlns:a16="http://schemas.microsoft.com/office/drawing/2014/main" id="{0DA3E038-541A-D2A0-DC4D-B5C13F3B01AE}"/>
              </a:ext>
            </a:extLst>
          </p:cNvPr>
          <p:cNvPicPr>
            <a:picLocks noChangeAspect="1"/>
          </p:cNvPicPr>
          <p:nvPr/>
        </p:nvPicPr>
        <p:blipFill>
          <a:blip r:embed="rId3"/>
          <a:stretch>
            <a:fillRect/>
          </a:stretch>
        </p:blipFill>
        <p:spPr>
          <a:xfrm>
            <a:off x="105196" y="4387025"/>
            <a:ext cx="8933608" cy="5410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4"/>
          <p:cNvSpPr txBox="1">
            <a:spLocks noGrp="1"/>
          </p:cNvSpPr>
          <p:nvPr>
            <p:ph type="title"/>
          </p:nvPr>
        </p:nvSpPr>
        <p:spPr>
          <a:xfrm>
            <a:off x="287547" y="500333"/>
            <a:ext cx="8580407" cy="586596"/>
          </a:xfrm>
          <a:prstGeom prst="rect">
            <a:avLst/>
          </a:prstGeom>
        </p:spPr>
        <p:txBody>
          <a:bodyPr spcFirstLastPara="1" wrap="square" lIns="91425" tIns="91425" rIns="91425" bIns="91425" anchor="ctr" anchorCtr="0">
            <a:noAutofit/>
          </a:bodyPr>
          <a:lstStyle/>
          <a:p>
            <a:pPr marR="0" lvl="0" algn="l" defTabSz="685800" rtl="0" eaLnBrk="1" fontAlgn="auto" latinLnBrk="0" hangingPunct="1">
              <a:lnSpc>
                <a:spcPct val="90000"/>
              </a:lnSpc>
              <a:spcBef>
                <a:spcPts val="750"/>
              </a:spcBef>
              <a:spcAft>
                <a:spcPts val="0"/>
              </a:spcAft>
              <a:buClrTx/>
              <a:buSzTx/>
              <a:tabLst/>
              <a:defRPr/>
            </a:pPr>
            <a:r>
              <a:rPr lang="en-GB" dirty="0"/>
              <a:t>Case study</a:t>
            </a:r>
            <a:br>
              <a:rPr lang="en-GB" dirty="0"/>
            </a:br>
            <a:br>
              <a:rPr kumimoji="0" lang="en-GB" sz="2400" b="0" i="0" u="none" strike="noStrike" kern="1200" cap="none" spc="0" normalizeH="0" baseline="0" noProof="0" dirty="0">
                <a:ln>
                  <a:noFill/>
                </a:ln>
                <a:solidFill>
                  <a:prstClr val="black"/>
                </a:solidFill>
                <a:effectLst/>
                <a:uLnTx/>
                <a:uFillTx/>
                <a:latin typeface="Darker Grotesque SemiBold" panose="020B0604020202020204" charset="0"/>
                <a:ea typeface="+mn-ea"/>
                <a:cs typeface="+mn-cs"/>
              </a:rPr>
            </a:br>
            <a:endParaRPr lang="en-GB" sz="2400" b="0" dirty="0">
              <a:latin typeface="Darker Grotesque SemiBold" panose="020B0604020202020204" charset="0"/>
            </a:endParaRPr>
          </a:p>
        </p:txBody>
      </p:sp>
      <p:pic>
        <p:nvPicPr>
          <p:cNvPr id="2" name="Picture 1">
            <a:extLst>
              <a:ext uri="{FF2B5EF4-FFF2-40B4-BE49-F238E27FC236}">
                <a16:creationId xmlns:a16="http://schemas.microsoft.com/office/drawing/2014/main" id="{0DA3E038-541A-D2A0-DC4D-B5C13F3B01AE}"/>
              </a:ext>
            </a:extLst>
          </p:cNvPr>
          <p:cNvPicPr>
            <a:picLocks noChangeAspect="1"/>
          </p:cNvPicPr>
          <p:nvPr/>
        </p:nvPicPr>
        <p:blipFill>
          <a:blip r:embed="rId3"/>
          <a:stretch>
            <a:fillRect/>
          </a:stretch>
        </p:blipFill>
        <p:spPr>
          <a:xfrm>
            <a:off x="105196" y="4387025"/>
            <a:ext cx="8933608" cy="541025"/>
          </a:xfrm>
          <a:prstGeom prst="rect">
            <a:avLst/>
          </a:prstGeom>
        </p:spPr>
      </p:pic>
      <p:sp>
        <p:nvSpPr>
          <p:cNvPr id="3" name="TextBox 2">
            <a:extLst>
              <a:ext uri="{FF2B5EF4-FFF2-40B4-BE49-F238E27FC236}">
                <a16:creationId xmlns:a16="http://schemas.microsoft.com/office/drawing/2014/main" id="{898724F0-28A8-0A0E-A6F8-260076DBD757}"/>
              </a:ext>
            </a:extLst>
          </p:cNvPr>
          <p:cNvSpPr txBox="1"/>
          <p:nvPr/>
        </p:nvSpPr>
        <p:spPr>
          <a:xfrm>
            <a:off x="161026" y="954656"/>
            <a:ext cx="8867955" cy="3693319"/>
          </a:xfrm>
          <a:prstGeom prst="rect">
            <a:avLst/>
          </a:prstGeom>
          <a:noFill/>
        </p:spPr>
        <p:txBody>
          <a:bodyPr wrap="square" rtlCol="0">
            <a:spAutoFit/>
          </a:bodyPr>
          <a:lstStyle/>
          <a:p>
            <a:r>
              <a:rPr lang="en-IE" b="1" i="0" dirty="0">
                <a:solidFill>
                  <a:srgbClr val="595959"/>
                </a:solidFill>
                <a:effectLst/>
                <a:latin typeface="Facit"/>
              </a:rPr>
              <a:t>CHA</a:t>
            </a:r>
            <a:r>
              <a:rPr lang="en-IE" b="1" i="0" baseline="-25000" dirty="0">
                <a:solidFill>
                  <a:srgbClr val="595959"/>
                </a:solidFill>
                <a:effectLst/>
                <a:latin typeface="Facit"/>
              </a:rPr>
              <a:t>2</a:t>
            </a:r>
            <a:r>
              <a:rPr lang="en-IE" b="1" i="0" dirty="0">
                <a:solidFill>
                  <a:srgbClr val="595959"/>
                </a:solidFill>
                <a:effectLst/>
                <a:latin typeface="Facit"/>
              </a:rPr>
              <a:t>DS</a:t>
            </a:r>
            <a:r>
              <a:rPr lang="en-IE" b="1" i="0" baseline="-25000" dirty="0">
                <a:solidFill>
                  <a:srgbClr val="595959"/>
                </a:solidFill>
                <a:effectLst/>
                <a:latin typeface="Facit"/>
              </a:rPr>
              <a:t>2</a:t>
            </a:r>
            <a:r>
              <a:rPr lang="en-IE" b="1" i="0" dirty="0">
                <a:solidFill>
                  <a:srgbClr val="595959"/>
                </a:solidFill>
                <a:effectLst/>
                <a:latin typeface="Facit"/>
              </a:rPr>
              <a:t>-VASc Score for Atrial Fibrillation Stroke Risk= 5 </a:t>
            </a:r>
            <a:r>
              <a:rPr lang="en-GB" b="0" i="0" dirty="0">
                <a:effectLst/>
                <a:latin typeface="Facit"/>
              </a:rPr>
              <a:t>10.0% risk of stroke/TIA/systemic embolism. </a:t>
            </a:r>
            <a:r>
              <a:rPr lang="en-GB" dirty="0">
                <a:latin typeface="Facit"/>
              </a:rPr>
              <a:t>Gender=1, Age=1, BP=1, HF=1, CVD=1</a:t>
            </a:r>
          </a:p>
          <a:p>
            <a:r>
              <a:rPr lang="en-GB" b="1" i="0" dirty="0">
                <a:solidFill>
                  <a:srgbClr val="595959"/>
                </a:solidFill>
                <a:effectLst/>
                <a:latin typeface="Facit"/>
              </a:rPr>
              <a:t>HAS-BLED Score for Major Bleeding Risk=3 </a:t>
            </a:r>
          </a:p>
          <a:p>
            <a:r>
              <a:rPr lang="en-GB" dirty="0">
                <a:solidFill>
                  <a:srgbClr val="595959"/>
                </a:solidFill>
                <a:latin typeface="Facit"/>
              </a:rPr>
              <a:t>Age=1, BP=1, Antiplatelets=1</a:t>
            </a:r>
            <a:endParaRPr lang="en-GB" i="0" dirty="0">
              <a:solidFill>
                <a:srgbClr val="595959"/>
              </a:solidFill>
              <a:effectLst/>
              <a:latin typeface="Facit"/>
            </a:endParaRPr>
          </a:p>
          <a:p>
            <a:endParaRPr lang="en-GB" dirty="0">
              <a:latin typeface="Facit"/>
            </a:endParaRPr>
          </a:p>
          <a:p>
            <a:r>
              <a:rPr lang="en-GB" b="1" i="0" dirty="0">
                <a:effectLst/>
                <a:latin typeface="Facit"/>
              </a:rPr>
              <a:t>Fem</a:t>
            </a:r>
            <a:r>
              <a:rPr lang="en-GB" b="1" dirty="0">
                <a:latin typeface="Facit"/>
              </a:rPr>
              <a:t>ale, </a:t>
            </a:r>
            <a:r>
              <a:rPr lang="en-GB" b="1" i="0" dirty="0">
                <a:effectLst/>
                <a:latin typeface="Facit"/>
              </a:rPr>
              <a:t>Age 71</a:t>
            </a:r>
          </a:p>
          <a:p>
            <a:r>
              <a:rPr lang="en-GB" b="1" dirty="0" err="1">
                <a:latin typeface="Facit"/>
              </a:rPr>
              <a:t>Dhx</a:t>
            </a:r>
            <a:r>
              <a:rPr lang="en-GB" b="1" dirty="0">
                <a:latin typeface="Facit"/>
              </a:rPr>
              <a:t>= </a:t>
            </a:r>
            <a:r>
              <a:rPr lang="en-GB" dirty="0" err="1">
                <a:latin typeface="Facit"/>
              </a:rPr>
              <a:t>Sulpiride</a:t>
            </a:r>
            <a:r>
              <a:rPr lang="en-GB" dirty="0">
                <a:latin typeface="Facit"/>
              </a:rPr>
              <a:t> 100mg TDS, Aspirin 100mg OD, Clopidogrel 75mg OD (6/12 Aug 2023), Pantoprazole 20mg OD, Candesartan 16mg OD, Metoprolol 100mg BD, Ranolazine 375mg BD, Furosemide 25mg OD, Atorvastatin 20mg OD, Apixaban 5mg BD</a:t>
            </a:r>
            <a:endParaRPr lang="en-GB" i="0" dirty="0">
              <a:effectLst/>
              <a:latin typeface="Facit"/>
            </a:endParaRPr>
          </a:p>
          <a:p>
            <a:endParaRPr lang="en-IE" i="0" dirty="0">
              <a:effectLst/>
              <a:latin typeface="Facit"/>
            </a:endParaRPr>
          </a:p>
          <a:p>
            <a:r>
              <a:rPr lang="en-IE" dirty="0">
                <a:latin typeface="Facit"/>
              </a:rPr>
              <a:t>Pt is discharged from Intensive Care- haemodynamically stable.</a:t>
            </a:r>
          </a:p>
          <a:p>
            <a:r>
              <a:rPr lang="en-IE" b="1" i="0" dirty="0">
                <a:effectLst/>
                <a:latin typeface="Facit"/>
              </a:rPr>
              <a:t>Medication review- Medication Optimization- Deprescribing</a:t>
            </a:r>
          </a:p>
          <a:p>
            <a:r>
              <a:rPr lang="en-IE" dirty="0"/>
              <a:t> </a:t>
            </a:r>
          </a:p>
        </p:txBody>
      </p:sp>
    </p:spTree>
    <p:extLst>
      <p:ext uri="{BB962C8B-B14F-4D97-AF65-F5344CB8AC3E}">
        <p14:creationId xmlns:p14="http://schemas.microsoft.com/office/powerpoint/2010/main" val="2691458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1148751" y="4495800"/>
            <a:ext cx="5757863" cy="647700"/>
          </a:xfrm>
          <a:prstGeom prst="rect">
            <a:avLst/>
          </a:prstGeom>
          <a:noFill/>
          <a:ln>
            <a:noFill/>
            <a:miter lim="800000"/>
          </a:ln>
        </p:spPr>
        <p:txBody>
          <a:bodyPr vert="horz" lIns="135000" tIns="0" rIns="135000" bIns="0" rtlCol="0" anchor="ctr" anchorCtr="0">
            <a:noAutofit/>
          </a:bodyPr>
          <a:lstStyle>
            <a:lvl1pPr marL="257175" indent="-257175" algn="l" defTabSz="6858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7213" indent="-214313" algn="l" defTabSz="685800" rtl="0" eaLnBrk="0" fontAlgn="base" hangingPunct="0">
              <a:lnSpc>
                <a:spcPct val="100000"/>
              </a:lnSpc>
              <a:spcBef>
                <a:spcPct val="20000"/>
              </a:spcBef>
              <a:spcAft>
                <a:spcPct val="0"/>
              </a:spcAft>
              <a:buClrTx/>
              <a:buSzTx/>
              <a:buFont typeface="Arial" pitchFamily="34" charset="0"/>
              <a:buChar char="–"/>
              <a:defRPr kumimoji="0" lang="en-US" altLang="en-US" sz="1050" b="0" i="0" u="none" kern="1200" baseline="0">
                <a:solidFill>
                  <a:schemeClr val="tx1"/>
                </a:solidFill>
                <a:latin typeface="+mn-lt"/>
                <a:ea typeface="+mn-ea"/>
                <a:cs typeface="+mn-cs"/>
              </a:defRPr>
            </a:lvl2pPr>
            <a:lvl3pPr marL="857250" indent="-171450" algn="l" defTabSz="685800"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200150" indent="-171450" algn="l" defTabSz="685800"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43050" indent="-171450" algn="l" defTabSz="685800" rtl="0" eaLnBrk="0" fontAlgn="base" hangingPunct="0">
              <a:lnSpc>
                <a:spcPct val="100000"/>
              </a:lnSpc>
              <a:spcBef>
                <a:spcPct val="20000"/>
              </a:spcBef>
              <a:spcAft>
                <a:spcPct val="0"/>
              </a:spcAft>
              <a:buClrTx/>
              <a:buSzTx/>
              <a:buFont typeface="Arial" pitchFamily="34" charset="0"/>
              <a:buChar char="»"/>
              <a:defRPr kumimoji="0" lang="en-US" altLang="en-US" sz="825"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lang="en-US" altLang="en-US" sz="135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750" i="1">
                <a:solidFill>
                  <a:srgbClr val="333333"/>
                </a:solidFill>
              </a:rPr>
              <a:t>Eur Heart J</a:t>
            </a:r>
            <a:r>
              <a:rPr lang="en-US" altLang="en-US" sz="750">
                <a:solidFill>
                  <a:srgbClr val="333333"/>
                </a:solidFill>
              </a:rPr>
              <a:t>, Volume 44, Issue 38, 7 October 2023, Pages 3720–3826, </a:t>
            </a:r>
            <a:r>
              <a:rPr lang="en-US" altLang="en-US" sz="750">
                <a:solidFill>
                  <a:srgbClr val="333333"/>
                </a:solidFill>
                <a:hlinkClick r:id="rId3"/>
              </a:rPr>
              <a:t>https://doi.org/10.1093/eurheartj/ehad191</a:t>
            </a:r>
            <a:endParaRPr lang="en-US" altLang="en-US" sz="750">
              <a:solidFill>
                <a:srgbClr val="333333"/>
              </a:solidFill>
            </a:endParaRPr>
          </a:p>
          <a:p>
            <a:pPr marL="0" indent="0" eaLnBrk="1" hangingPunct="1">
              <a:spcBef>
                <a:spcPct val="0"/>
              </a:spcBef>
              <a:spcAft>
                <a:spcPts val="450"/>
              </a:spcAft>
              <a:buNone/>
            </a:pPr>
            <a:r>
              <a:rPr lang="en-US" altLang="en-US" sz="600">
                <a:solidFill>
                  <a:srgbClr val="2A2A2A"/>
                </a:solidFill>
              </a:rPr>
              <a:t>The content of this slide may be subject to copyright: please see the slide notes for details.</a:t>
            </a:r>
            <a:endParaRPr lang="en-US" altLang="en-US" sz="600">
              <a:solidFill>
                <a:srgbClr val="333333"/>
              </a:solidFill>
            </a:endParaRPr>
          </a:p>
        </p:txBody>
      </p:sp>
      <p:pic>
        <p:nvPicPr>
          <p:cNvPr id="5124" name="Picture 4" descr="Oxford University Press"/>
          <p:cNvPicPr>
            <a:picLocks noChangeAspect="1"/>
          </p:cNvPicPr>
          <p:nvPr/>
        </p:nvPicPr>
        <p:blipFill>
          <a:blip r:embed="rId4"/>
          <a:stretch>
            <a:fillRect/>
          </a:stretch>
        </p:blipFill>
        <p:spPr>
          <a:xfrm>
            <a:off x="7071121" y="4720829"/>
            <a:ext cx="794147" cy="183356"/>
          </a:xfrm>
          <a:prstGeom prst="rect">
            <a:avLst/>
          </a:prstGeom>
          <a:noFill/>
          <a:ln>
            <a:noFill/>
            <a:miter lim="800000"/>
          </a:ln>
        </p:spPr>
      </p:pic>
      <p:pic>
        <p:nvPicPr>
          <p:cNvPr id="5125" name="New picture"/>
          <p:cNvPicPr/>
          <p:nvPr/>
        </p:nvPicPr>
        <p:blipFill>
          <a:blip r:embed="rId5"/>
          <a:stretch>
            <a:fillRect/>
          </a:stretch>
        </p:blipFill>
        <p:spPr>
          <a:xfrm>
            <a:off x="437073" y="143774"/>
            <a:ext cx="5825364" cy="4228201"/>
          </a:xfrm>
          <a:prstGeom prst="rect">
            <a:avLst/>
          </a:prstGeom>
        </p:spPr>
      </p:pic>
      <p:pic>
        <p:nvPicPr>
          <p:cNvPr id="5126" name="New picture"/>
          <p:cNvPicPr/>
          <p:nvPr/>
        </p:nvPicPr>
        <p:blipFill>
          <a:blip r:embed="rId6"/>
          <a:stretch>
            <a:fillRect/>
          </a:stretch>
        </p:blipFill>
        <p:spPr>
          <a:xfrm>
            <a:off x="6816931" y="319088"/>
            <a:ext cx="841169" cy="38100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4"/>
          <p:cNvSpPr txBox="1">
            <a:spLocks noGrp="1"/>
          </p:cNvSpPr>
          <p:nvPr>
            <p:ph type="title"/>
          </p:nvPr>
        </p:nvSpPr>
        <p:spPr>
          <a:xfrm>
            <a:off x="63259" y="1725285"/>
            <a:ext cx="8787443" cy="586596"/>
          </a:xfrm>
          <a:prstGeom prst="rect">
            <a:avLst/>
          </a:prstGeom>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Case study</a:t>
            </a:r>
            <a:br>
              <a:rPr lang="en-GB"/>
            </a:br>
            <a:r>
              <a:rPr lang="en-GB" sz="1800" kern="1200">
                <a:solidFill>
                  <a:srgbClr val="191919"/>
                </a:solidFill>
                <a:latin typeface="Facit"/>
                <a:ea typeface="+mn-ea"/>
                <a:cs typeface="+mn-cs"/>
              </a:rPr>
              <a:t>Med </a:t>
            </a:r>
            <a:r>
              <a:rPr lang="en-GB" sz="1800" kern="1200" dirty="0">
                <a:solidFill>
                  <a:srgbClr val="191919"/>
                </a:solidFill>
                <a:latin typeface="Facit"/>
                <a:ea typeface="+mn-ea"/>
                <a:cs typeface="+mn-cs"/>
              </a:rPr>
              <a:t>Review/ Optimisation</a:t>
            </a:r>
            <a:r>
              <a:rPr kumimoji="0" lang="en-GB" sz="1800" b="1" i="0" u="none" strike="noStrike" kern="1200" cap="none" spc="0" normalizeH="0" baseline="0" noProof="0" dirty="0">
                <a:ln>
                  <a:noFill/>
                </a:ln>
                <a:solidFill>
                  <a:srgbClr val="191919"/>
                </a:solidFill>
                <a:effectLst/>
                <a:uLnTx/>
                <a:uFillTx/>
                <a:latin typeface="Facit"/>
                <a:ea typeface="+mn-ea"/>
                <a:cs typeface="+mn-cs"/>
              </a:rPr>
              <a:t>= </a:t>
            </a:r>
            <a:r>
              <a:rPr lang="en-GB" sz="1800" b="0" kern="1200" dirty="0">
                <a:solidFill>
                  <a:srgbClr val="191919"/>
                </a:solidFill>
                <a:latin typeface="Facit"/>
                <a:ea typeface="+mn-ea"/>
                <a:cs typeface="+mn-cs"/>
              </a:rPr>
              <a:t>S</a:t>
            </a:r>
            <a:r>
              <a:rPr kumimoji="0" lang="en-GB" sz="1800" b="0" i="0" u="none" strike="noStrike" kern="1200" cap="none" spc="0" normalizeH="0" baseline="0" noProof="0" dirty="0" err="1">
                <a:ln>
                  <a:noFill/>
                </a:ln>
                <a:solidFill>
                  <a:srgbClr val="191919"/>
                </a:solidFill>
                <a:effectLst/>
                <a:uLnTx/>
                <a:uFillTx/>
                <a:latin typeface="Facit"/>
                <a:ea typeface="+mn-ea"/>
                <a:cs typeface="+mn-cs"/>
              </a:rPr>
              <a:t>ulpiride</a:t>
            </a:r>
            <a:r>
              <a:rPr kumimoji="0" lang="en-GB" sz="1800" b="0" i="0" u="none" strike="noStrike" kern="1200" cap="none" spc="0" normalizeH="0" baseline="0" noProof="0" dirty="0">
                <a:ln>
                  <a:noFill/>
                </a:ln>
                <a:solidFill>
                  <a:srgbClr val="191919"/>
                </a:solidFill>
                <a:effectLst/>
                <a:uLnTx/>
                <a:uFillTx/>
                <a:latin typeface="Facit"/>
                <a:ea typeface="+mn-ea"/>
                <a:cs typeface="+mn-cs"/>
              </a:rPr>
              <a:t> 100mg TDS, </a:t>
            </a:r>
            <a:r>
              <a:rPr kumimoji="0" lang="en-GB" sz="1800" b="1" i="0" u="none" strike="noStrike" kern="1200" cap="none" spc="0" normalizeH="0" baseline="0" noProof="0" dirty="0">
                <a:ln>
                  <a:noFill/>
                </a:ln>
                <a:solidFill>
                  <a:srgbClr val="191919"/>
                </a:solidFill>
                <a:effectLst/>
                <a:uLnTx/>
                <a:uFillTx/>
                <a:latin typeface="Facit"/>
                <a:ea typeface="+mn-ea"/>
                <a:cs typeface="+mn-cs"/>
              </a:rPr>
              <a:t>Aspirin 100mg OD</a:t>
            </a:r>
            <a:r>
              <a:rPr kumimoji="0" lang="en-GB" sz="1800" b="0" i="0" u="none" strike="noStrike" kern="1200" cap="none" spc="0" normalizeH="0" baseline="0" noProof="0" dirty="0">
                <a:ln>
                  <a:noFill/>
                </a:ln>
                <a:solidFill>
                  <a:srgbClr val="191919"/>
                </a:solidFill>
                <a:effectLst/>
                <a:uLnTx/>
                <a:uFillTx/>
                <a:latin typeface="Facit"/>
                <a:ea typeface="+mn-ea"/>
                <a:cs typeface="+mn-cs"/>
              </a:rPr>
              <a:t>, </a:t>
            </a:r>
            <a:r>
              <a:rPr kumimoji="0" lang="en-GB" sz="1800" b="1" i="0" u="none" strike="noStrike" kern="1200" cap="none" spc="0" normalizeH="0" baseline="0" noProof="0" dirty="0">
                <a:ln>
                  <a:noFill/>
                </a:ln>
                <a:solidFill>
                  <a:srgbClr val="191919"/>
                </a:solidFill>
                <a:effectLst/>
                <a:uLnTx/>
                <a:uFillTx/>
                <a:latin typeface="Facit"/>
                <a:ea typeface="+mn-ea"/>
                <a:cs typeface="+mn-cs"/>
              </a:rPr>
              <a:t>Clopidogrel 75mg OD </a:t>
            </a:r>
            <a:r>
              <a:rPr kumimoji="0" lang="en-GB" sz="1800" b="0" i="0" u="none" strike="noStrike" kern="1200" cap="none" spc="0" normalizeH="0" baseline="0" noProof="0" dirty="0">
                <a:ln>
                  <a:noFill/>
                </a:ln>
                <a:solidFill>
                  <a:srgbClr val="191919"/>
                </a:solidFill>
                <a:effectLst/>
                <a:uLnTx/>
                <a:uFillTx/>
                <a:latin typeface="Facit"/>
                <a:ea typeface="+mn-ea"/>
                <a:cs typeface="+mn-cs"/>
              </a:rPr>
              <a:t>(6/12 Aug 2023), </a:t>
            </a:r>
            <a:r>
              <a:rPr kumimoji="0" lang="en-GB" sz="1800" b="1" i="0" u="none" strike="noStrike" kern="1200" cap="none" spc="0" normalizeH="0" baseline="0" noProof="0" dirty="0">
                <a:ln>
                  <a:noFill/>
                </a:ln>
                <a:solidFill>
                  <a:srgbClr val="191919"/>
                </a:solidFill>
                <a:effectLst/>
                <a:uLnTx/>
                <a:uFillTx/>
                <a:latin typeface="Facit"/>
                <a:ea typeface="+mn-ea"/>
                <a:cs typeface="+mn-cs"/>
              </a:rPr>
              <a:t>Pantoprazole 20mg OD</a:t>
            </a:r>
            <a:r>
              <a:rPr kumimoji="0" lang="en-GB" sz="1800" b="0" i="0" u="none" strike="noStrike" kern="1200" cap="none" spc="0" normalizeH="0" baseline="0" noProof="0" dirty="0">
                <a:ln>
                  <a:noFill/>
                </a:ln>
                <a:solidFill>
                  <a:srgbClr val="191919"/>
                </a:solidFill>
                <a:effectLst/>
                <a:uLnTx/>
                <a:uFillTx/>
                <a:latin typeface="Facit"/>
                <a:ea typeface="+mn-ea"/>
                <a:cs typeface="+mn-cs"/>
              </a:rPr>
              <a:t>, Candesartan 16mg OD, </a:t>
            </a:r>
            <a:r>
              <a:rPr kumimoji="0" lang="en-GB" sz="1800" b="1" i="0" u="none" strike="noStrike" kern="1200" cap="none" spc="0" normalizeH="0" baseline="0" noProof="0" dirty="0">
                <a:ln>
                  <a:noFill/>
                </a:ln>
                <a:solidFill>
                  <a:srgbClr val="191919"/>
                </a:solidFill>
                <a:effectLst/>
                <a:uLnTx/>
                <a:uFillTx/>
                <a:latin typeface="Facit"/>
                <a:ea typeface="+mn-ea"/>
                <a:cs typeface="+mn-cs"/>
              </a:rPr>
              <a:t>Metoprolol 100mg BD, Ranolazine 375mg BD</a:t>
            </a:r>
            <a:r>
              <a:rPr kumimoji="0" lang="en-GB" sz="1800" b="0" i="0" u="none" strike="noStrike" kern="1200" cap="none" spc="0" normalizeH="0" baseline="0" noProof="0" dirty="0">
                <a:ln>
                  <a:noFill/>
                </a:ln>
                <a:solidFill>
                  <a:srgbClr val="191919"/>
                </a:solidFill>
                <a:effectLst/>
                <a:uLnTx/>
                <a:uFillTx/>
                <a:latin typeface="Facit"/>
                <a:ea typeface="+mn-ea"/>
                <a:cs typeface="+mn-cs"/>
              </a:rPr>
              <a:t>, Furosemide 25mg OD, </a:t>
            </a:r>
            <a:r>
              <a:rPr kumimoji="0" lang="en-GB" sz="1800" b="1" i="0" u="none" strike="noStrike" kern="1200" cap="none" spc="0" normalizeH="0" baseline="0" noProof="0" dirty="0">
                <a:ln>
                  <a:noFill/>
                </a:ln>
                <a:solidFill>
                  <a:srgbClr val="191919"/>
                </a:solidFill>
                <a:effectLst/>
                <a:uLnTx/>
                <a:uFillTx/>
                <a:latin typeface="Facit"/>
                <a:ea typeface="+mn-ea"/>
                <a:cs typeface="+mn-cs"/>
              </a:rPr>
              <a:t>Atorvastatin 20mg OD</a:t>
            </a:r>
            <a:r>
              <a:rPr kumimoji="0" lang="en-GB" sz="1800" b="0" i="0" u="none" strike="noStrike" kern="1200" cap="none" spc="0" normalizeH="0" baseline="0" noProof="0" dirty="0">
                <a:ln>
                  <a:noFill/>
                </a:ln>
                <a:solidFill>
                  <a:srgbClr val="191919"/>
                </a:solidFill>
                <a:effectLst/>
                <a:uLnTx/>
                <a:uFillTx/>
                <a:latin typeface="Facit"/>
                <a:ea typeface="+mn-ea"/>
                <a:cs typeface="+mn-cs"/>
              </a:rPr>
              <a:t>, </a:t>
            </a:r>
            <a:r>
              <a:rPr kumimoji="0" lang="en-GB" sz="1800" b="1" i="0" u="none" strike="noStrike" kern="1200" cap="none" spc="0" normalizeH="0" baseline="0" noProof="0" dirty="0">
                <a:ln>
                  <a:noFill/>
                </a:ln>
                <a:solidFill>
                  <a:srgbClr val="191919"/>
                </a:solidFill>
                <a:effectLst/>
                <a:uLnTx/>
                <a:uFillTx/>
                <a:latin typeface="Facit"/>
                <a:ea typeface="+mn-ea"/>
                <a:cs typeface="+mn-cs"/>
              </a:rPr>
              <a:t>Apixaban 5mg BD</a:t>
            </a:r>
            <a:br>
              <a:rPr kumimoji="0" lang="en-GB" sz="1800" b="1" i="0" u="none" strike="noStrike" kern="1200" cap="none" spc="0" normalizeH="0" baseline="0" noProof="0" dirty="0">
                <a:ln>
                  <a:noFill/>
                </a:ln>
                <a:solidFill>
                  <a:srgbClr val="191919"/>
                </a:solidFill>
                <a:effectLst/>
                <a:uLnTx/>
                <a:uFillTx/>
                <a:latin typeface="Facit"/>
                <a:ea typeface="+mn-ea"/>
                <a:cs typeface="+mn-cs"/>
              </a:rPr>
            </a:br>
            <a:br>
              <a:rPr kumimoji="0" lang="en-IE" sz="1800" b="1" i="0" u="none" strike="noStrike" kern="1200" cap="none" spc="0" normalizeH="0" baseline="0" noProof="0" dirty="0">
                <a:ln>
                  <a:noFill/>
                </a:ln>
                <a:solidFill>
                  <a:srgbClr val="191919"/>
                </a:solidFill>
                <a:effectLst/>
                <a:uLnTx/>
                <a:uFillTx/>
                <a:latin typeface="Facit"/>
                <a:ea typeface="+mn-ea"/>
                <a:cs typeface="+mn-cs"/>
              </a:rPr>
            </a:br>
            <a:br>
              <a:rPr kumimoji="0" lang="en-IE" sz="1800" b="1" i="0" u="none" strike="noStrike" kern="1200" cap="none" spc="0" normalizeH="0" baseline="0" noProof="0" dirty="0">
                <a:ln>
                  <a:noFill/>
                </a:ln>
                <a:solidFill>
                  <a:srgbClr val="191919"/>
                </a:solidFill>
                <a:effectLst/>
                <a:uLnTx/>
                <a:uFillTx/>
                <a:latin typeface="Facit"/>
                <a:ea typeface="+mn-ea"/>
                <a:cs typeface="+mn-cs"/>
              </a:rPr>
            </a:br>
            <a:br>
              <a:rPr kumimoji="0" lang="en-IE" sz="1800" b="1" i="0" u="none" strike="noStrike" kern="1200" cap="none" spc="0" normalizeH="0" baseline="0" noProof="0" dirty="0">
                <a:ln>
                  <a:noFill/>
                </a:ln>
                <a:solidFill>
                  <a:srgbClr val="191919"/>
                </a:solidFill>
                <a:effectLst/>
                <a:uLnTx/>
                <a:uFillTx/>
                <a:latin typeface="Facit"/>
                <a:ea typeface="+mn-ea"/>
                <a:cs typeface="+mn-cs"/>
              </a:rPr>
            </a:br>
            <a:br>
              <a:rPr kumimoji="0" lang="en-IE" sz="1800" b="1" i="0" u="none" strike="noStrike" kern="1200" cap="none" spc="0" normalizeH="0" baseline="0" noProof="0" dirty="0">
                <a:ln>
                  <a:noFill/>
                </a:ln>
                <a:solidFill>
                  <a:srgbClr val="191919"/>
                </a:solidFill>
                <a:effectLst/>
                <a:uLnTx/>
                <a:uFillTx/>
                <a:latin typeface="Facit"/>
                <a:ea typeface="+mn-ea"/>
                <a:cs typeface="+mn-cs"/>
              </a:rPr>
            </a:br>
            <a:br>
              <a:rPr kumimoji="0" lang="en-IE" sz="1800" b="1" i="0" u="none" strike="noStrike" kern="1200" cap="none" spc="0" normalizeH="0" baseline="0" noProof="0" dirty="0">
                <a:ln>
                  <a:noFill/>
                </a:ln>
                <a:solidFill>
                  <a:srgbClr val="191919"/>
                </a:solidFill>
                <a:effectLst/>
                <a:uLnTx/>
                <a:uFillTx/>
                <a:latin typeface="Facit"/>
                <a:ea typeface="+mn-ea"/>
                <a:cs typeface="+mn-cs"/>
              </a:rPr>
            </a:br>
            <a:br>
              <a:rPr kumimoji="0" lang="en-IE" sz="1800" b="1" i="0" u="none" strike="noStrike" kern="1200" cap="none" spc="0" normalizeH="0" baseline="0" noProof="0" dirty="0">
                <a:ln>
                  <a:noFill/>
                </a:ln>
                <a:solidFill>
                  <a:srgbClr val="191919"/>
                </a:solidFill>
                <a:effectLst/>
                <a:uLnTx/>
                <a:uFillTx/>
                <a:latin typeface="Facit"/>
                <a:ea typeface="+mn-ea"/>
                <a:cs typeface="+mn-cs"/>
              </a:rPr>
            </a:br>
            <a:endParaRPr lang="en-GB" sz="2400" b="0" dirty="0">
              <a:latin typeface="Darker Grotesque SemiBold" panose="020B0604020202020204" charset="0"/>
            </a:endParaRPr>
          </a:p>
        </p:txBody>
      </p:sp>
      <p:pic>
        <p:nvPicPr>
          <p:cNvPr id="2" name="Picture 1">
            <a:extLst>
              <a:ext uri="{FF2B5EF4-FFF2-40B4-BE49-F238E27FC236}">
                <a16:creationId xmlns:a16="http://schemas.microsoft.com/office/drawing/2014/main" id="{0DA3E038-541A-D2A0-DC4D-B5C13F3B01AE}"/>
              </a:ext>
            </a:extLst>
          </p:cNvPr>
          <p:cNvPicPr>
            <a:picLocks noChangeAspect="1"/>
          </p:cNvPicPr>
          <p:nvPr/>
        </p:nvPicPr>
        <p:blipFill>
          <a:blip r:embed="rId3"/>
          <a:stretch>
            <a:fillRect/>
          </a:stretch>
        </p:blipFill>
        <p:spPr>
          <a:xfrm>
            <a:off x="82192" y="4412907"/>
            <a:ext cx="8933608" cy="541025"/>
          </a:xfrm>
          <a:prstGeom prst="rect">
            <a:avLst/>
          </a:prstGeom>
        </p:spPr>
      </p:pic>
      <p:pic>
        <p:nvPicPr>
          <p:cNvPr id="5" name="Graphic 4" descr="Stop with solid fill">
            <a:extLst>
              <a:ext uri="{FF2B5EF4-FFF2-40B4-BE49-F238E27FC236}">
                <a16:creationId xmlns:a16="http://schemas.microsoft.com/office/drawing/2014/main" id="{7B7CFA63-B850-BD04-4945-B094C150BF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919" y="1772368"/>
            <a:ext cx="675736" cy="675736"/>
          </a:xfrm>
          <a:prstGeom prst="rect">
            <a:avLst/>
          </a:prstGeom>
        </p:spPr>
      </p:pic>
      <p:sp>
        <p:nvSpPr>
          <p:cNvPr id="8" name="TextBox 7">
            <a:extLst>
              <a:ext uri="{FF2B5EF4-FFF2-40B4-BE49-F238E27FC236}">
                <a16:creationId xmlns:a16="http://schemas.microsoft.com/office/drawing/2014/main" id="{41B003A3-F7B3-0DDD-982D-FCD1F6B2435C}"/>
              </a:ext>
            </a:extLst>
          </p:cNvPr>
          <p:cNvSpPr txBox="1"/>
          <p:nvPr/>
        </p:nvSpPr>
        <p:spPr>
          <a:xfrm>
            <a:off x="1782792" y="1825923"/>
            <a:ext cx="6809117" cy="646331"/>
          </a:xfrm>
          <a:prstGeom prst="rect">
            <a:avLst/>
          </a:prstGeom>
          <a:noFill/>
        </p:spPr>
        <p:txBody>
          <a:bodyPr wrap="square" rtlCol="0">
            <a:spAutoFit/>
          </a:bodyPr>
          <a:lstStyle/>
          <a:p>
            <a:r>
              <a:rPr lang="en-IE" dirty="0">
                <a:latin typeface="Facit"/>
              </a:rPr>
              <a:t>Aspirin 100mg OD</a:t>
            </a:r>
          </a:p>
          <a:p>
            <a:r>
              <a:rPr lang="en-IE" dirty="0">
                <a:latin typeface="Facit"/>
              </a:rPr>
              <a:t>Ranolazine 375 mg BD (patient has been stented, no angina pain left)</a:t>
            </a:r>
          </a:p>
        </p:txBody>
      </p:sp>
      <p:pic>
        <p:nvPicPr>
          <p:cNvPr id="10" name="Picture 9" descr="Green color on the traffic light">
            <a:extLst>
              <a:ext uri="{FF2B5EF4-FFF2-40B4-BE49-F238E27FC236}">
                <a16:creationId xmlns:a16="http://schemas.microsoft.com/office/drawing/2014/main" id="{726A2F9D-211A-60B7-8D98-B15044A47305}"/>
              </a:ext>
            </a:extLst>
          </p:cNvPr>
          <p:cNvPicPr>
            <a:picLocks noChangeAspect="1"/>
          </p:cNvPicPr>
          <p:nvPr/>
        </p:nvPicPr>
        <p:blipFill>
          <a:blip r:embed="rId6"/>
          <a:stretch>
            <a:fillRect/>
          </a:stretch>
        </p:blipFill>
        <p:spPr>
          <a:xfrm>
            <a:off x="933504" y="2725946"/>
            <a:ext cx="814789" cy="543060"/>
          </a:xfrm>
          <a:prstGeom prst="rect">
            <a:avLst/>
          </a:prstGeom>
        </p:spPr>
      </p:pic>
      <p:sp>
        <p:nvSpPr>
          <p:cNvPr id="11" name="TextBox 10">
            <a:extLst>
              <a:ext uri="{FF2B5EF4-FFF2-40B4-BE49-F238E27FC236}">
                <a16:creationId xmlns:a16="http://schemas.microsoft.com/office/drawing/2014/main" id="{6086B433-205C-1353-7F99-EA88785CFE91}"/>
              </a:ext>
            </a:extLst>
          </p:cNvPr>
          <p:cNvSpPr txBox="1"/>
          <p:nvPr/>
        </p:nvSpPr>
        <p:spPr>
          <a:xfrm>
            <a:off x="1874808" y="2777706"/>
            <a:ext cx="6998898" cy="1200329"/>
          </a:xfrm>
          <a:prstGeom prst="rect">
            <a:avLst/>
          </a:prstGeom>
          <a:noFill/>
        </p:spPr>
        <p:txBody>
          <a:bodyPr wrap="square" rtlCol="0">
            <a:spAutoFit/>
          </a:bodyPr>
          <a:lstStyle/>
          <a:p>
            <a:r>
              <a:rPr kumimoji="0" lang="en-IE" sz="1800" b="1" i="0" u="none" strike="noStrike" kern="1200" cap="none" spc="0" normalizeH="0" baseline="0" noProof="0" dirty="0">
                <a:ln>
                  <a:noFill/>
                </a:ln>
                <a:solidFill>
                  <a:srgbClr val="191919"/>
                </a:solidFill>
                <a:effectLst/>
                <a:uLnTx/>
                <a:uFillTx/>
                <a:latin typeface="Facit"/>
                <a:ea typeface="+mn-ea"/>
                <a:cs typeface="+mn-cs"/>
              </a:rPr>
              <a:t>12/12 of DAT</a:t>
            </a:r>
            <a:r>
              <a:rPr lang="en-IE" sz="1800" kern="1200" dirty="0">
                <a:solidFill>
                  <a:srgbClr val="191919"/>
                </a:solidFill>
                <a:latin typeface="Facit"/>
                <a:ea typeface="+mn-ea"/>
                <a:cs typeface="+mn-cs"/>
              </a:rPr>
              <a:t>= </a:t>
            </a:r>
            <a:r>
              <a:rPr kumimoji="0" lang="en-IE" sz="1800" i="0" u="none" strike="noStrike" kern="1200" cap="none" spc="0" normalizeH="0" baseline="0" noProof="0" dirty="0">
                <a:ln>
                  <a:noFill/>
                </a:ln>
                <a:solidFill>
                  <a:srgbClr val="191919"/>
                </a:solidFill>
                <a:effectLst/>
                <a:uLnTx/>
                <a:uFillTx/>
                <a:latin typeface="Facit"/>
                <a:ea typeface="+mn-ea"/>
                <a:cs typeface="+mn-cs"/>
              </a:rPr>
              <a:t>Apixaban 5mg BD and Clopidogrel 75 mg OD then stop clopidogrel and continue Apixaban for life</a:t>
            </a:r>
            <a:br>
              <a:rPr kumimoji="0" lang="en-IE" sz="1800" b="1" i="0" u="none" strike="noStrike" kern="1200" cap="none" spc="0" normalizeH="0" baseline="0" noProof="0" dirty="0">
                <a:ln>
                  <a:noFill/>
                </a:ln>
                <a:solidFill>
                  <a:srgbClr val="191919"/>
                </a:solidFill>
                <a:effectLst/>
                <a:uLnTx/>
                <a:uFillTx/>
                <a:latin typeface="Facit"/>
                <a:ea typeface="+mn-ea"/>
                <a:cs typeface="+mn-cs"/>
              </a:rPr>
            </a:br>
            <a:br>
              <a:rPr kumimoji="0" lang="en-IE" sz="1800" b="1" i="0" u="none" strike="noStrike" kern="1200" cap="none" spc="0" normalizeH="0" baseline="0" noProof="0" dirty="0">
                <a:ln>
                  <a:noFill/>
                </a:ln>
                <a:solidFill>
                  <a:srgbClr val="191919"/>
                </a:solidFill>
                <a:effectLst/>
                <a:uLnTx/>
                <a:uFillTx/>
                <a:latin typeface="Facit"/>
                <a:ea typeface="+mn-ea"/>
                <a:cs typeface="+mn-cs"/>
              </a:rPr>
            </a:br>
            <a:endParaRPr lang="en-IE" dirty="0"/>
          </a:p>
        </p:txBody>
      </p:sp>
      <p:pic>
        <p:nvPicPr>
          <p:cNvPr id="13" name="Graphic 12" descr="Arrow Up with solid fill">
            <a:extLst>
              <a:ext uri="{FF2B5EF4-FFF2-40B4-BE49-F238E27FC236}">
                <a16:creationId xmlns:a16="http://schemas.microsoft.com/office/drawing/2014/main" id="{BB8D3A9D-27EF-BE70-2294-A5A9620D20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7060" y="3583916"/>
            <a:ext cx="641230" cy="641230"/>
          </a:xfrm>
          <a:prstGeom prst="rect">
            <a:avLst/>
          </a:prstGeom>
        </p:spPr>
      </p:pic>
      <p:sp>
        <p:nvSpPr>
          <p:cNvPr id="14" name="TextBox 13">
            <a:extLst>
              <a:ext uri="{FF2B5EF4-FFF2-40B4-BE49-F238E27FC236}">
                <a16:creationId xmlns:a16="http://schemas.microsoft.com/office/drawing/2014/main" id="{75FE4B33-E3B2-D262-C791-9527808C7819}"/>
              </a:ext>
            </a:extLst>
          </p:cNvPr>
          <p:cNvSpPr txBox="1"/>
          <p:nvPr/>
        </p:nvSpPr>
        <p:spPr>
          <a:xfrm>
            <a:off x="1880558" y="3513825"/>
            <a:ext cx="2337628" cy="646331"/>
          </a:xfrm>
          <a:prstGeom prst="rect">
            <a:avLst/>
          </a:prstGeom>
          <a:noFill/>
        </p:spPr>
        <p:txBody>
          <a:bodyPr wrap="none" rtlCol="0">
            <a:spAutoFit/>
          </a:bodyPr>
          <a:lstStyle/>
          <a:p>
            <a:r>
              <a:rPr lang="en-IE" dirty="0">
                <a:latin typeface="Facit"/>
              </a:rPr>
              <a:t>Atorvastatin 80mg OD</a:t>
            </a:r>
          </a:p>
          <a:p>
            <a:r>
              <a:rPr lang="en-IE" dirty="0">
                <a:latin typeface="Facit"/>
              </a:rPr>
              <a:t>Pantoprazole 40mg OD</a:t>
            </a:r>
          </a:p>
        </p:txBody>
      </p:sp>
      <p:pic>
        <p:nvPicPr>
          <p:cNvPr id="16" name="Graphic 15" descr="Transfer with solid fill">
            <a:extLst>
              <a:ext uri="{FF2B5EF4-FFF2-40B4-BE49-F238E27FC236}">
                <a16:creationId xmlns:a16="http://schemas.microsoft.com/office/drawing/2014/main" id="{D91A94E9-3B8A-3279-6FE1-9AD30172C4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8936" y="4366043"/>
            <a:ext cx="623977" cy="623977"/>
          </a:xfrm>
          <a:prstGeom prst="rect">
            <a:avLst/>
          </a:prstGeom>
        </p:spPr>
      </p:pic>
      <p:sp>
        <p:nvSpPr>
          <p:cNvPr id="17" name="TextBox 16">
            <a:extLst>
              <a:ext uri="{FF2B5EF4-FFF2-40B4-BE49-F238E27FC236}">
                <a16:creationId xmlns:a16="http://schemas.microsoft.com/office/drawing/2014/main" id="{D00989D3-8283-E2A9-19A5-95161FEE6199}"/>
              </a:ext>
            </a:extLst>
          </p:cNvPr>
          <p:cNvSpPr txBox="1"/>
          <p:nvPr/>
        </p:nvSpPr>
        <p:spPr>
          <a:xfrm>
            <a:off x="1880558" y="4318959"/>
            <a:ext cx="6435306" cy="646331"/>
          </a:xfrm>
          <a:prstGeom prst="rect">
            <a:avLst/>
          </a:prstGeom>
          <a:noFill/>
        </p:spPr>
        <p:txBody>
          <a:bodyPr wrap="square" rtlCol="0">
            <a:spAutoFit/>
          </a:bodyPr>
          <a:lstStyle/>
          <a:p>
            <a:r>
              <a:rPr lang="en-IE" dirty="0">
                <a:latin typeface="Facit"/>
              </a:rPr>
              <a:t>Metoprolol to Bisoprolol 5 mg OD to be titrated up to 10 mg OD if necessary</a:t>
            </a:r>
          </a:p>
        </p:txBody>
      </p:sp>
    </p:spTree>
    <p:extLst>
      <p:ext uri="{BB962C8B-B14F-4D97-AF65-F5344CB8AC3E}">
        <p14:creationId xmlns:p14="http://schemas.microsoft.com/office/powerpoint/2010/main" val="2366713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86C3-897F-8E25-43DF-8323FCB5910B}"/>
              </a:ext>
            </a:extLst>
          </p:cNvPr>
          <p:cNvSpPr>
            <a:spLocks noGrp="1"/>
          </p:cNvSpPr>
          <p:nvPr>
            <p:ph type="title"/>
          </p:nvPr>
        </p:nvSpPr>
        <p:spPr>
          <a:xfrm>
            <a:off x="639220" y="1218382"/>
            <a:ext cx="2824171" cy="522560"/>
          </a:xfrm>
        </p:spPr>
        <p:txBody>
          <a:bodyPr/>
          <a:lstStyle/>
          <a:p>
            <a:r>
              <a:rPr lang="en-IE" dirty="0"/>
              <a:t>Pizza night with AC Forum</a:t>
            </a:r>
          </a:p>
        </p:txBody>
      </p:sp>
      <p:sp>
        <p:nvSpPr>
          <p:cNvPr id="5" name="Subtitle 4">
            <a:extLst>
              <a:ext uri="{FF2B5EF4-FFF2-40B4-BE49-F238E27FC236}">
                <a16:creationId xmlns:a16="http://schemas.microsoft.com/office/drawing/2014/main" id="{E797B37E-4F38-1FCA-BEDF-42A05B38DB0B}"/>
              </a:ext>
            </a:extLst>
          </p:cNvPr>
          <p:cNvSpPr>
            <a:spLocks noGrp="1"/>
          </p:cNvSpPr>
          <p:nvPr>
            <p:ph type="subTitle" idx="1"/>
          </p:nvPr>
        </p:nvSpPr>
        <p:spPr/>
        <p:txBody>
          <a:bodyPr/>
          <a:lstStyle/>
          <a:p>
            <a:endParaRPr lang="en-IE"/>
          </a:p>
        </p:txBody>
      </p:sp>
      <p:sp>
        <p:nvSpPr>
          <p:cNvPr id="6" name="Title 5">
            <a:extLst>
              <a:ext uri="{FF2B5EF4-FFF2-40B4-BE49-F238E27FC236}">
                <a16:creationId xmlns:a16="http://schemas.microsoft.com/office/drawing/2014/main" id="{0C378C18-3364-E296-A698-04A7747F4D28}"/>
              </a:ext>
            </a:extLst>
          </p:cNvPr>
          <p:cNvSpPr>
            <a:spLocks noGrp="1"/>
          </p:cNvSpPr>
          <p:nvPr>
            <p:ph type="title" idx="4"/>
          </p:nvPr>
        </p:nvSpPr>
        <p:spPr>
          <a:xfrm>
            <a:off x="5931276" y="3795532"/>
            <a:ext cx="2044800" cy="291900"/>
          </a:xfrm>
        </p:spPr>
        <p:txBody>
          <a:bodyPr/>
          <a:lstStyle/>
          <a:p>
            <a:r>
              <a:rPr lang="en-IE" dirty="0"/>
              <a:t>ISTH2023</a:t>
            </a:r>
          </a:p>
        </p:txBody>
      </p:sp>
      <p:sp>
        <p:nvSpPr>
          <p:cNvPr id="8" name="Title 7">
            <a:extLst>
              <a:ext uri="{FF2B5EF4-FFF2-40B4-BE49-F238E27FC236}">
                <a16:creationId xmlns:a16="http://schemas.microsoft.com/office/drawing/2014/main" id="{EB97B93E-55FB-97DB-AB0D-C3A464CF8F23}"/>
              </a:ext>
            </a:extLst>
          </p:cNvPr>
          <p:cNvSpPr>
            <a:spLocks noGrp="1"/>
          </p:cNvSpPr>
          <p:nvPr>
            <p:ph type="title" idx="6"/>
          </p:nvPr>
        </p:nvSpPr>
        <p:spPr/>
        <p:txBody>
          <a:bodyPr/>
          <a:lstStyle/>
          <a:p>
            <a:r>
              <a:rPr lang="en-IE" dirty="0"/>
              <a:t>ASP Fun</a:t>
            </a:r>
          </a:p>
        </p:txBody>
      </p:sp>
      <p:pic>
        <p:nvPicPr>
          <p:cNvPr id="10" name="Picture 9" descr="A group of people posing for a photo&#10;&#10;Description automatically generated">
            <a:extLst>
              <a:ext uri="{FF2B5EF4-FFF2-40B4-BE49-F238E27FC236}">
                <a16:creationId xmlns:a16="http://schemas.microsoft.com/office/drawing/2014/main" id="{DE2BAB87-7119-B348-BFB6-532EF19573F3}"/>
              </a:ext>
            </a:extLst>
          </p:cNvPr>
          <p:cNvPicPr>
            <a:picLocks noChangeAspect="1"/>
          </p:cNvPicPr>
          <p:nvPr/>
        </p:nvPicPr>
        <p:blipFill>
          <a:blip r:embed="rId3"/>
          <a:stretch>
            <a:fillRect/>
          </a:stretch>
        </p:blipFill>
        <p:spPr>
          <a:xfrm>
            <a:off x="673157" y="1933997"/>
            <a:ext cx="2814511" cy="2814511"/>
          </a:xfrm>
          <a:prstGeom prst="rect">
            <a:avLst/>
          </a:prstGeom>
        </p:spPr>
      </p:pic>
      <p:pic>
        <p:nvPicPr>
          <p:cNvPr id="12" name="Picture 11">
            <a:extLst>
              <a:ext uri="{FF2B5EF4-FFF2-40B4-BE49-F238E27FC236}">
                <a16:creationId xmlns:a16="http://schemas.microsoft.com/office/drawing/2014/main" id="{9C5A7898-4BA9-FE38-8689-3EE1B77952EE}"/>
              </a:ext>
            </a:extLst>
          </p:cNvPr>
          <p:cNvPicPr>
            <a:picLocks noChangeAspect="1"/>
          </p:cNvPicPr>
          <p:nvPr/>
        </p:nvPicPr>
        <p:blipFill>
          <a:blip r:embed="rId4"/>
          <a:stretch>
            <a:fillRect/>
          </a:stretch>
        </p:blipFill>
        <p:spPr>
          <a:xfrm>
            <a:off x="5120859" y="833478"/>
            <a:ext cx="3646056" cy="2945503"/>
          </a:xfrm>
          <a:prstGeom prst="rect">
            <a:avLst/>
          </a:prstGeom>
        </p:spPr>
      </p:pic>
    </p:spTree>
    <p:extLst>
      <p:ext uri="{BB962C8B-B14F-4D97-AF65-F5344CB8AC3E}">
        <p14:creationId xmlns:p14="http://schemas.microsoft.com/office/powerpoint/2010/main" val="4232944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69"/>
          <p:cNvSpPr txBox="1">
            <a:spLocks noGrp="1"/>
          </p:cNvSpPr>
          <p:nvPr>
            <p:ph type="ctrTitle"/>
          </p:nvPr>
        </p:nvSpPr>
        <p:spPr>
          <a:xfrm>
            <a:off x="2430000" y="536325"/>
            <a:ext cx="4284000" cy="66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1001" name="Google Shape;1001;p69"/>
          <p:cNvSpPr txBox="1">
            <a:spLocks noGrp="1"/>
          </p:cNvSpPr>
          <p:nvPr>
            <p:ph type="subTitle" idx="1"/>
          </p:nvPr>
        </p:nvSpPr>
        <p:spPr>
          <a:xfrm>
            <a:off x="5927375" y="2005527"/>
            <a:ext cx="4293900" cy="99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Do you have any questions?</a:t>
            </a:r>
            <a:endParaRPr sz="1600" dirty="0"/>
          </a:p>
          <a:p>
            <a:pPr marL="0" lvl="0" indent="0" algn="ctr" rtl="0">
              <a:spcBef>
                <a:spcPts val="0"/>
              </a:spcBef>
              <a:spcAft>
                <a:spcPts val="0"/>
              </a:spcAft>
              <a:buNone/>
            </a:pPr>
            <a:r>
              <a:rPr lang="en-IE" sz="1600" dirty="0"/>
              <a:t>v</a:t>
            </a:r>
            <a:r>
              <a:rPr lang="en" sz="1600" dirty="0"/>
              <a:t>irginia.silvari@hse.ie</a:t>
            </a:r>
            <a:endParaRPr sz="1600" dirty="0"/>
          </a:p>
        </p:txBody>
      </p:sp>
      <p:grpSp>
        <p:nvGrpSpPr>
          <p:cNvPr id="1018" name="Google Shape;1018;p69"/>
          <p:cNvGrpSpPr/>
          <p:nvPr/>
        </p:nvGrpSpPr>
        <p:grpSpPr>
          <a:xfrm>
            <a:off x="8327782" y="2733758"/>
            <a:ext cx="394300" cy="394843"/>
            <a:chOff x="3709973" y="2676249"/>
            <a:chExt cx="394300" cy="394843"/>
          </a:xfrm>
        </p:grpSpPr>
        <p:sp>
          <p:nvSpPr>
            <p:cNvPr id="1019" name="Google Shape;1019;p69"/>
            <p:cNvSpPr/>
            <p:nvPr/>
          </p:nvSpPr>
          <p:spPr>
            <a:xfrm>
              <a:off x="3709973" y="2676249"/>
              <a:ext cx="394300" cy="394843"/>
            </a:xfrm>
            <a:custGeom>
              <a:avLst/>
              <a:gdLst/>
              <a:ahLst/>
              <a:cxnLst/>
              <a:rect l="l" t="t" r="r" b="b"/>
              <a:pathLst>
                <a:path w="23218" h="23250" extrusionOk="0">
                  <a:moveTo>
                    <a:pt x="11609" y="0"/>
                  </a:moveTo>
                  <a:cubicBezTo>
                    <a:pt x="5205" y="0"/>
                    <a:pt x="1" y="5204"/>
                    <a:pt x="1" y="11642"/>
                  </a:cubicBezTo>
                  <a:cubicBezTo>
                    <a:pt x="1" y="18046"/>
                    <a:pt x="5205" y="23250"/>
                    <a:pt x="11609" y="23250"/>
                  </a:cubicBezTo>
                  <a:cubicBezTo>
                    <a:pt x="18014" y="23250"/>
                    <a:pt x="23217" y="18046"/>
                    <a:pt x="23217" y="11642"/>
                  </a:cubicBezTo>
                  <a:cubicBezTo>
                    <a:pt x="23217" y="5204"/>
                    <a:pt x="18014" y="0"/>
                    <a:pt x="11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69"/>
            <p:cNvSpPr/>
            <p:nvPr/>
          </p:nvSpPr>
          <p:spPr>
            <a:xfrm>
              <a:off x="3802884" y="2786699"/>
              <a:ext cx="225477" cy="185823"/>
            </a:xfrm>
            <a:custGeom>
              <a:avLst/>
              <a:gdLst/>
              <a:ahLst/>
              <a:cxnLst/>
              <a:rect l="l" t="t" r="r" b="b"/>
              <a:pathLst>
                <a:path w="13277" h="10942" extrusionOk="0">
                  <a:moveTo>
                    <a:pt x="4037" y="8574"/>
                  </a:moveTo>
                  <a:cubicBezTo>
                    <a:pt x="2602" y="8507"/>
                    <a:pt x="1735" y="7473"/>
                    <a:pt x="1502" y="6672"/>
                  </a:cubicBezTo>
                  <a:cubicBezTo>
                    <a:pt x="1902" y="6739"/>
                    <a:pt x="2269" y="6739"/>
                    <a:pt x="2669" y="6639"/>
                  </a:cubicBezTo>
                  <a:cubicBezTo>
                    <a:pt x="2669" y="6639"/>
                    <a:pt x="2669" y="6639"/>
                    <a:pt x="2702" y="6606"/>
                  </a:cubicBezTo>
                  <a:cubicBezTo>
                    <a:pt x="1935" y="6439"/>
                    <a:pt x="1335" y="6038"/>
                    <a:pt x="934" y="5371"/>
                  </a:cubicBezTo>
                  <a:cubicBezTo>
                    <a:pt x="668" y="4938"/>
                    <a:pt x="534" y="4437"/>
                    <a:pt x="534" y="3904"/>
                  </a:cubicBezTo>
                  <a:cubicBezTo>
                    <a:pt x="901" y="4104"/>
                    <a:pt x="1301" y="4237"/>
                    <a:pt x="1735" y="4237"/>
                  </a:cubicBezTo>
                  <a:cubicBezTo>
                    <a:pt x="1168" y="3837"/>
                    <a:pt x="768" y="3270"/>
                    <a:pt x="634" y="2603"/>
                  </a:cubicBezTo>
                  <a:cubicBezTo>
                    <a:pt x="467" y="1902"/>
                    <a:pt x="568" y="1235"/>
                    <a:pt x="901" y="601"/>
                  </a:cubicBezTo>
                  <a:cubicBezTo>
                    <a:pt x="2402" y="2336"/>
                    <a:pt x="4270" y="3303"/>
                    <a:pt x="6538" y="3470"/>
                  </a:cubicBezTo>
                  <a:cubicBezTo>
                    <a:pt x="6538" y="3370"/>
                    <a:pt x="6505" y="3270"/>
                    <a:pt x="6505" y="3170"/>
                  </a:cubicBezTo>
                  <a:cubicBezTo>
                    <a:pt x="6405" y="2536"/>
                    <a:pt x="6538" y="1936"/>
                    <a:pt x="6905" y="1368"/>
                  </a:cubicBezTo>
                  <a:cubicBezTo>
                    <a:pt x="7339" y="701"/>
                    <a:pt x="7939" y="268"/>
                    <a:pt x="8740" y="134"/>
                  </a:cubicBezTo>
                  <a:cubicBezTo>
                    <a:pt x="9674" y="1"/>
                    <a:pt x="10475" y="268"/>
                    <a:pt x="11142" y="901"/>
                  </a:cubicBezTo>
                  <a:cubicBezTo>
                    <a:pt x="11175" y="935"/>
                    <a:pt x="11208" y="968"/>
                    <a:pt x="11275" y="935"/>
                  </a:cubicBezTo>
                  <a:cubicBezTo>
                    <a:pt x="11842" y="835"/>
                    <a:pt x="12376" y="635"/>
                    <a:pt x="12876" y="334"/>
                  </a:cubicBezTo>
                  <a:cubicBezTo>
                    <a:pt x="12876" y="334"/>
                    <a:pt x="12910" y="334"/>
                    <a:pt x="12910" y="334"/>
                  </a:cubicBezTo>
                  <a:lnTo>
                    <a:pt x="12910" y="334"/>
                  </a:lnTo>
                  <a:cubicBezTo>
                    <a:pt x="12710" y="968"/>
                    <a:pt x="12309" y="1435"/>
                    <a:pt x="11742" y="1802"/>
                  </a:cubicBezTo>
                  <a:cubicBezTo>
                    <a:pt x="12276" y="1735"/>
                    <a:pt x="12776" y="1602"/>
                    <a:pt x="13277" y="1402"/>
                  </a:cubicBezTo>
                  <a:lnTo>
                    <a:pt x="13277" y="1402"/>
                  </a:lnTo>
                  <a:cubicBezTo>
                    <a:pt x="13177" y="1535"/>
                    <a:pt x="13076" y="1669"/>
                    <a:pt x="12976" y="1802"/>
                  </a:cubicBezTo>
                  <a:cubicBezTo>
                    <a:pt x="12676" y="2169"/>
                    <a:pt x="12343" y="2503"/>
                    <a:pt x="11976" y="2769"/>
                  </a:cubicBezTo>
                  <a:cubicBezTo>
                    <a:pt x="11942" y="2769"/>
                    <a:pt x="11942" y="2803"/>
                    <a:pt x="11942" y="2836"/>
                  </a:cubicBezTo>
                  <a:cubicBezTo>
                    <a:pt x="11942" y="3236"/>
                    <a:pt x="11942" y="3670"/>
                    <a:pt x="11876" y="4070"/>
                  </a:cubicBezTo>
                  <a:cubicBezTo>
                    <a:pt x="11776" y="4904"/>
                    <a:pt x="11542" y="5705"/>
                    <a:pt x="11175" y="6505"/>
                  </a:cubicBezTo>
                  <a:cubicBezTo>
                    <a:pt x="10808" y="7273"/>
                    <a:pt x="10308" y="8007"/>
                    <a:pt x="9707" y="8640"/>
                  </a:cubicBezTo>
                  <a:cubicBezTo>
                    <a:pt x="8673" y="9708"/>
                    <a:pt x="7406" y="10408"/>
                    <a:pt x="5971" y="10742"/>
                  </a:cubicBezTo>
                  <a:cubicBezTo>
                    <a:pt x="5438" y="10842"/>
                    <a:pt x="4937" y="10909"/>
                    <a:pt x="4437" y="10909"/>
                  </a:cubicBezTo>
                  <a:cubicBezTo>
                    <a:pt x="2869" y="10942"/>
                    <a:pt x="1401" y="10575"/>
                    <a:pt x="67" y="9741"/>
                  </a:cubicBezTo>
                  <a:cubicBezTo>
                    <a:pt x="34" y="9741"/>
                    <a:pt x="34" y="9708"/>
                    <a:pt x="0" y="9708"/>
                  </a:cubicBezTo>
                  <a:cubicBezTo>
                    <a:pt x="968" y="9808"/>
                    <a:pt x="1868" y="9674"/>
                    <a:pt x="2736" y="9307"/>
                  </a:cubicBezTo>
                  <a:cubicBezTo>
                    <a:pt x="3203" y="9141"/>
                    <a:pt x="3636" y="8874"/>
                    <a:pt x="4037" y="85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69"/>
          <p:cNvGrpSpPr/>
          <p:nvPr/>
        </p:nvGrpSpPr>
        <p:grpSpPr>
          <a:xfrm>
            <a:off x="7806712" y="2739168"/>
            <a:ext cx="394292" cy="394249"/>
            <a:chOff x="8003914" y="3364989"/>
            <a:chExt cx="435105" cy="435105"/>
          </a:xfrm>
        </p:grpSpPr>
        <p:sp>
          <p:nvSpPr>
            <p:cNvPr id="1030" name="Google Shape;1030;p69"/>
            <p:cNvSpPr/>
            <p:nvPr/>
          </p:nvSpPr>
          <p:spPr>
            <a:xfrm>
              <a:off x="8003914" y="3364989"/>
              <a:ext cx="435105" cy="435105"/>
            </a:xfrm>
            <a:custGeom>
              <a:avLst/>
              <a:gdLst/>
              <a:ahLst/>
              <a:cxnLst/>
              <a:rect l="l" t="t" r="r" b="b"/>
              <a:pathLst>
                <a:path w="23218" h="23218" extrusionOk="0">
                  <a:moveTo>
                    <a:pt x="11609" y="1"/>
                  </a:moveTo>
                  <a:cubicBezTo>
                    <a:pt x="5171" y="1"/>
                    <a:pt x="1" y="5204"/>
                    <a:pt x="1" y="11609"/>
                  </a:cubicBezTo>
                  <a:cubicBezTo>
                    <a:pt x="1" y="18014"/>
                    <a:pt x="5171" y="23217"/>
                    <a:pt x="11609" y="23217"/>
                  </a:cubicBezTo>
                  <a:cubicBezTo>
                    <a:pt x="18014" y="23217"/>
                    <a:pt x="23217" y="18014"/>
                    <a:pt x="23217" y="11609"/>
                  </a:cubicBezTo>
                  <a:cubicBezTo>
                    <a:pt x="23217" y="5204"/>
                    <a:pt x="18014" y="1"/>
                    <a:pt x="116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9"/>
            <p:cNvSpPr/>
            <p:nvPr/>
          </p:nvSpPr>
          <p:spPr>
            <a:xfrm>
              <a:off x="8124563" y="3466879"/>
              <a:ext cx="51273" cy="211931"/>
            </a:xfrm>
            <a:custGeom>
              <a:avLst/>
              <a:gdLst/>
              <a:ahLst/>
              <a:cxnLst/>
              <a:rect l="l" t="t" r="r" b="b"/>
              <a:pathLst>
                <a:path w="2736" h="11309" extrusionOk="0">
                  <a:moveTo>
                    <a:pt x="1368" y="1"/>
                  </a:moveTo>
                  <a:cubicBezTo>
                    <a:pt x="601" y="1"/>
                    <a:pt x="1" y="601"/>
                    <a:pt x="1" y="1335"/>
                  </a:cubicBezTo>
                  <a:cubicBezTo>
                    <a:pt x="1" y="2102"/>
                    <a:pt x="601" y="2703"/>
                    <a:pt x="1368" y="2703"/>
                  </a:cubicBezTo>
                  <a:cubicBezTo>
                    <a:pt x="2136" y="2703"/>
                    <a:pt x="2736" y="2102"/>
                    <a:pt x="2736" y="1335"/>
                  </a:cubicBezTo>
                  <a:cubicBezTo>
                    <a:pt x="2736" y="601"/>
                    <a:pt x="2136" y="1"/>
                    <a:pt x="1368" y="1"/>
                  </a:cubicBezTo>
                  <a:close/>
                  <a:moveTo>
                    <a:pt x="201" y="3737"/>
                  </a:moveTo>
                  <a:lnTo>
                    <a:pt x="201" y="11309"/>
                  </a:lnTo>
                  <a:lnTo>
                    <a:pt x="2536" y="11309"/>
                  </a:lnTo>
                  <a:lnTo>
                    <a:pt x="2536" y="373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69"/>
            <p:cNvSpPr/>
            <p:nvPr/>
          </p:nvSpPr>
          <p:spPr>
            <a:xfrm>
              <a:off x="8200199" y="3533782"/>
              <a:ext cx="136933" cy="145029"/>
            </a:xfrm>
            <a:custGeom>
              <a:avLst/>
              <a:gdLst/>
              <a:ahLst/>
              <a:cxnLst/>
              <a:rect l="l" t="t" r="r" b="b"/>
              <a:pathLst>
                <a:path w="7307" h="7739" extrusionOk="0">
                  <a:moveTo>
                    <a:pt x="4504" y="0"/>
                  </a:moveTo>
                  <a:cubicBezTo>
                    <a:pt x="3337" y="0"/>
                    <a:pt x="2569" y="601"/>
                    <a:pt x="2269" y="1201"/>
                  </a:cubicBezTo>
                  <a:lnTo>
                    <a:pt x="2236" y="1201"/>
                  </a:lnTo>
                  <a:lnTo>
                    <a:pt x="2236" y="167"/>
                  </a:lnTo>
                  <a:lnTo>
                    <a:pt x="1" y="167"/>
                  </a:lnTo>
                  <a:lnTo>
                    <a:pt x="1" y="7739"/>
                  </a:lnTo>
                  <a:lnTo>
                    <a:pt x="2336" y="7739"/>
                  </a:lnTo>
                  <a:lnTo>
                    <a:pt x="2336" y="4003"/>
                  </a:lnTo>
                  <a:cubicBezTo>
                    <a:pt x="2336" y="3002"/>
                    <a:pt x="2536" y="2068"/>
                    <a:pt x="3737" y="2068"/>
                  </a:cubicBezTo>
                  <a:cubicBezTo>
                    <a:pt x="4938" y="2068"/>
                    <a:pt x="4971" y="3202"/>
                    <a:pt x="4971" y="4070"/>
                  </a:cubicBezTo>
                  <a:lnTo>
                    <a:pt x="4971" y="7739"/>
                  </a:lnTo>
                  <a:lnTo>
                    <a:pt x="7306" y="7739"/>
                  </a:lnTo>
                  <a:lnTo>
                    <a:pt x="7306" y="3603"/>
                  </a:lnTo>
                  <a:cubicBezTo>
                    <a:pt x="7306" y="1568"/>
                    <a:pt x="6872" y="0"/>
                    <a:pt x="45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B69AD2CC-65D8-A6A7-1A9F-A720BBE5D39E}"/>
              </a:ext>
            </a:extLst>
          </p:cNvPr>
          <p:cNvSpPr txBox="1"/>
          <p:nvPr/>
        </p:nvSpPr>
        <p:spPr>
          <a:xfrm>
            <a:off x="597741" y="2233555"/>
            <a:ext cx="4663456" cy="2031325"/>
          </a:xfrm>
          <a:prstGeom prst="rect">
            <a:avLst/>
          </a:prstGeom>
          <a:noFill/>
        </p:spPr>
        <p:txBody>
          <a:bodyPr wrap="none" rtlCol="0">
            <a:spAutoFit/>
          </a:bodyPr>
          <a:lstStyle/>
          <a:p>
            <a:r>
              <a:rPr lang="en-IE" b="1" dirty="0">
                <a:latin typeface="Darker Grotesque" panose="020B0604020202020204" charset="0"/>
              </a:rPr>
              <a:t>Anticoagulation Stewardship Programme members</a:t>
            </a:r>
          </a:p>
          <a:p>
            <a:r>
              <a:rPr lang="en-IE" dirty="0">
                <a:latin typeface="Darker Grotesque" panose="020B0604020202020204" charset="0"/>
              </a:rPr>
              <a:t>Dr Maeve Crowley</a:t>
            </a:r>
          </a:p>
          <a:p>
            <a:r>
              <a:rPr lang="en-IE" dirty="0">
                <a:latin typeface="Darker Grotesque" panose="020B0604020202020204" charset="0"/>
              </a:rPr>
              <a:t>Ms Catriona O’Leary</a:t>
            </a:r>
          </a:p>
          <a:p>
            <a:r>
              <a:rPr lang="en-IE" dirty="0">
                <a:latin typeface="Darker Grotesque" panose="020B0604020202020204" charset="0"/>
              </a:rPr>
              <a:t>Ms Aoife Delaney</a:t>
            </a:r>
          </a:p>
          <a:p>
            <a:endParaRPr lang="en-IE" dirty="0">
              <a:latin typeface="Darker Grotesque" panose="020B0604020202020204" charset="0"/>
            </a:endParaRPr>
          </a:p>
          <a:p>
            <a:r>
              <a:rPr lang="en-IE" dirty="0">
                <a:latin typeface="Darker Grotesque" panose="020B0604020202020204" charset="0"/>
              </a:rPr>
              <a:t>Drug &amp; Therapeutic Committee</a:t>
            </a:r>
          </a:p>
          <a:p>
            <a:r>
              <a:rPr lang="en-IE" dirty="0">
                <a:latin typeface="Darker Grotesque" panose="020B0604020202020204" charset="0"/>
              </a:rPr>
              <a:t>Clinical Pharmacists in CUH</a:t>
            </a:r>
          </a:p>
        </p:txBody>
      </p:sp>
      <p:pic>
        <p:nvPicPr>
          <p:cNvPr id="3" name="Picture 2">
            <a:extLst>
              <a:ext uri="{FF2B5EF4-FFF2-40B4-BE49-F238E27FC236}">
                <a16:creationId xmlns:a16="http://schemas.microsoft.com/office/drawing/2014/main" id="{05F7C40B-29D5-A959-C526-A069C6C0C5BA}"/>
              </a:ext>
            </a:extLst>
          </p:cNvPr>
          <p:cNvPicPr>
            <a:picLocks noChangeAspect="1"/>
          </p:cNvPicPr>
          <p:nvPr/>
        </p:nvPicPr>
        <p:blipFill>
          <a:blip r:embed="rId3"/>
          <a:stretch>
            <a:fillRect/>
          </a:stretch>
        </p:blipFill>
        <p:spPr>
          <a:xfrm>
            <a:off x="105196" y="4357203"/>
            <a:ext cx="8933608" cy="5410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8CDFB2-6803-D039-74FD-D0FC44DD220C}"/>
              </a:ext>
            </a:extLst>
          </p:cNvPr>
          <p:cNvSpPr>
            <a:spLocks noGrp="1"/>
          </p:cNvSpPr>
          <p:nvPr>
            <p:ph type="title"/>
          </p:nvPr>
        </p:nvSpPr>
        <p:spPr/>
        <p:txBody>
          <a:bodyPr/>
          <a:lstStyle/>
          <a:p>
            <a:pPr algn="ctr"/>
            <a:r>
              <a:rPr lang="en-GB" b="1" dirty="0" err="1"/>
              <a:t>Dott.ssa</a:t>
            </a:r>
            <a:r>
              <a:rPr lang="en-GB" b="1" dirty="0"/>
              <a:t> Virginia </a:t>
            </a:r>
            <a:r>
              <a:rPr lang="en-GB" b="1" dirty="0" err="1"/>
              <a:t>Silvari</a:t>
            </a:r>
            <a:endParaRPr lang="en-GB" b="1" dirty="0"/>
          </a:p>
        </p:txBody>
      </p:sp>
      <p:sp>
        <p:nvSpPr>
          <p:cNvPr id="3" name="Segnaposto contenuto 2">
            <a:extLst>
              <a:ext uri="{FF2B5EF4-FFF2-40B4-BE49-F238E27FC236}">
                <a16:creationId xmlns:a16="http://schemas.microsoft.com/office/drawing/2014/main" id="{71D2D009-5D6E-D69F-69A4-A7B71A36870E}"/>
              </a:ext>
            </a:extLst>
          </p:cNvPr>
          <p:cNvSpPr>
            <a:spLocks noGrp="1"/>
          </p:cNvSpPr>
          <p:nvPr>
            <p:ph idx="1"/>
          </p:nvPr>
        </p:nvSpPr>
        <p:spPr>
          <a:xfrm>
            <a:off x="3027219" y="1413490"/>
            <a:ext cx="5902037" cy="3033821"/>
          </a:xfrm>
        </p:spPr>
        <p:txBody>
          <a:bodyPr>
            <a:normAutofit fontScale="92500" lnSpcReduction="10000"/>
          </a:bodyPr>
          <a:lstStyle/>
          <a:p>
            <a:pPr marL="0" indent="0" algn="just">
              <a:buNone/>
            </a:pPr>
            <a:r>
              <a:rPr lang="it-IT" sz="1800" dirty="0"/>
              <a:t>Virginia </a:t>
            </a:r>
            <a:r>
              <a:rPr lang="it-IT" sz="1800" dirty="0" err="1"/>
              <a:t>Silvari</a:t>
            </a:r>
            <a:r>
              <a:rPr lang="it-IT" sz="1800" dirty="0"/>
              <a:t> è una </a:t>
            </a:r>
            <a:r>
              <a:rPr lang="it-IT" sz="1800" dirty="0" err="1"/>
              <a:t>Chief</a:t>
            </a:r>
            <a:r>
              <a:rPr lang="it-IT" sz="1800" dirty="0"/>
              <a:t> II </a:t>
            </a:r>
            <a:r>
              <a:rPr lang="it-IT" sz="1800" dirty="0" err="1"/>
              <a:t>pharmacist</a:t>
            </a:r>
            <a:r>
              <a:rPr lang="it-IT" sz="1800" dirty="0"/>
              <a:t> che lavora presso il Cork University Hospital. La sua esperienza clinica e di ricerca include l'ottimizzazione dei farmaci per i pazienti affetti da malattie cardiovascolari, in particolare uso di anticoagulanti.  </a:t>
            </a:r>
          </a:p>
          <a:p>
            <a:pPr marL="0" indent="0" algn="just">
              <a:buNone/>
            </a:pPr>
            <a:r>
              <a:rPr lang="it-IT" sz="1800" dirty="0"/>
              <a:t>È clinical </a:t>
            </a:r>
            <a:r>
              <a:rPr lang="it-IT" sz="1800" dirty="0" err="1"/>
              <a:t>lecturer</a:t>
            </a:r>
            <a:r>
              <a:rPr lang="it-IT" sz="1800" dirty="0"/>
              <a:t> presso la Scuola di Farmacia del Trinity College Dublino ed è </a:t>
            </a:r>
            <a:r>
              <a:rPr lang="it-IT" sz="1800" dirty="0" err="1"/>
              <a:t>adjunct</a:t>
            </a:r>
            <a:r>
              <a:rPr lang="it-IT" sz="1800" dirty="0"/>
              <a:t> clinical senior </a:t>
            </a:r>
            <a:r>
              <a:rPr lang="it-IT" sz="1800" dirty="0" err="1"/>
              <a:t>lecturer</a:t>
            </a:r>
            <a:r>
              <a:rPr lang="it-IT" sz="1800" dirty="0"/>
              <a:t> presso la Scuola di farmacia di University College Cork.</a:t>
            </a:r>
          </a:p>
          <a:p>
            <a:pPr marL="0" indent="0" algn="just">
              <a:buNone/>
            </a:pPr>
            <a:r>
              <a:rPr lang="it-IT" sz="1800" dirty="0"/>
              <a:t>È membro del comitato scientifico di </a:t>
            </a:r>
            <a:r>
              <a:rPr lang="it-IT" sz="1800" dirty="0" err="1"/>
              <a:t>European</a:t>
            </a:r>
            <a:r>
              <a:rPr lang="it-IT" sz="1800" dirty="0"/>
              <a:t> </a:t>
            </a:r>
            <a:r>
              <a:rPr lang="it-IT" sz="1800" dirty="0" err="1"/>
              <a:t>association</a:t>
            </a:r>
            <a:r>
              <a:rPr lang="it-IT" sz="1800" dirty="0"/>
              <a:t> of hospital </a:t>
            </a:r>
            <a:r>
              <a:rPr lang="it-IT" sz="1800" dirty="0" err="1"/>
              <a:t>pharmacists</a:t>
            </a:r>
            <a:r>
              <a:rPr lang="it-IT" sz="1800" dirty="0"/>
              <a:t> (EAHP) e membro del gruppo Educazione di Hospital </a:t>
            </a:r>
            <a:r>
              <a:rPr lang="it-IT" sz="1800" dirty="0" err="1"/>
              <a:t>Pharmacists</a:t>
            </a:r>
            <a:r>
              <a:rPr lang="it-IT" sz="1800" dirty="0"/>
              <a:t> Association of </a:t>
            </a:r>
            <a:r>
              <a:rPr lang="it-IT" sz="1800" dirty="0" err="1"/>
              <a:t>Ireland</a:t>
            </a:r>
            <a:endParaRPr lang="en-GB" sz="1800" dirty="0"/>
          </a:p>
        </p:txBody>
      </p:sp>
      <p:pic>
        <p:nvPicPr>
          <p:cNvPr id="5" name="Immagine 4" descr="Immagine che contiene persona, vestiti, Viso umano, sorriso&#10;&#10;Descrizione generata automaticamente">
            <a:extLst>
              <a:ext uri="{FF2B5EF4-FFF2-40B4-BE49-F238E27FC236}">
                <a16:creationId xmlns:a16="http://schemas.microsoft.com/office/drawing/2014/main" id="{DBB297B2-4CD9-341E-F928-8DCDB10B5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79" y="1429076"/>
            <a:ext cx="1748921" cy="2418720"/>
          </a:xfrm>
          <a:prstGeom prst="rect">
            <a:avLst/>
          </a:prstGeom>
        </p:spPr>
      </p:pic>
    </p:spTree>
    <p:extLst>
      <p:ext uri="{BB962C8B-B14F-4D97-AF65-F5344CB8AC3E}">
        <p14:creationId xmlns:p14="http://schemas.microsoft.com/office/powerpoint/2010/main" val="1501000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8CDFB2-6803-D039-74FD-D0FC44DD220C}"/>
              </a:ext>
            </a:extLst>
          </p:cNvPr>
          <p:cNvSpPr>
            <a:spLocks noGrp="1"/>
          </p:cNvSpPr>
          <p:nvPr>
            <p:ph type="title"/>
          </p:nvPr>
        </p:nvSpPr>
        <p:spPr/>
        <p:txBody>
          <a:bodyPr/>
          <a:lstStyle/>
          <a:p>
            <a:pPr algn="ctr"/>
            <a:r>
              <a:rPr lang="en-GB" b="1" dirty="0"/>
              <a:t>Prof. Cristiano </a:t>
            </a:r>
            <a:r>
              <a:rPr lang="en-GB" b="1" dirty="0" err="1"/>
              <a:t>Chiamulera</a:t>
            </a:r>
            <a:endParaRPr lang="en-GB" b="1" dirty="0"/>
          </a:p>
        </p:txBody>
      </p:sp>
      <p:sp>
        <p:nvSpPr>
          <p:cNvPr id="3" name="Segnaposto contenuto 2">
            <a:extLst>
              <a:ext uri="{FF2B5EF4-FFF2-40B4-BE49-F238E27FC236}">
                <a16:creationId xmlns:a16="http://schemas.microsoft.com/office/drawing/2014/main" id="{71D2D009-5D6E-D69F-69A4-A7B71A36870E}"/>
              </a:ext>
            </a:extLst>
          </p:cNvPr>
          <p:cNvSpPr>
            <a:spLocks noGrp="1"/>
          </p:cNvSpPr>
          <p:nvPr>
            <p:ph idx="1"/>
          </p:nvPr>
        </p:nvSpPr>
        <p:spPr>
          <a:xfrm>
            <a:off x="3027219" y="1295728"/>
            <a:ext cx="5902037" cy="3033821"/>
          </a:xfrm>
        </p:spPr>
        <p:txBody>
          <a:bodyPr>
            <a:normAutofit lnSpcReduction="10000"/>
          </a:bodyPr>
          <a:lstStyle/>
          <a:p>
            <a:pPr marL="0" indent="0" algn="just">
              <a:buNone/>
            </a:pPr>
            <a:r>
              <a:rPr lang="it-IT" sz="1500" dirty="0"/>
              <a:t>Cristiano </a:t>
            </a:r>
            <a:r>
              <a:rPr lang="it-IT" sz="1500" dirty="0" err="1"/>
              <a:t>Chiamulera</a:t>
            </a:r>
            <a:r>
              <a:rPr lang="it-IT" sz="1500" dirty="0"/>
              <a:t> è Professore Ordinario di Farmacologia presso l’Università degli studi di Verona.</a:t>
            </a:r>
          </a:p>
          <a:p>
            <a:pPr marL="0" indent="0" algn="just">
              <a:buNone/>
            </a:pPr>
            <a:r>
              <a:rPr lang="it-IT" sz="1500" dirty="0"/>
              <a:t>Presidente del Corso di Laurea Magistrale a Ciclo Unico in Medicina e Chirurgia e Referente del Corso di Laurea in Farmacia dell’Università di Verona. </a:t>
            </a:r>
          </a:p>
          <a:p>
            <a:pPr marL="0" indent="0" algn="just">
              <a:buNone/>
            </a:pPr>
            <a:r>
              <a:rPr lang="it-IT" sz="1500" dirty="0"/>
              <a:t>Responsabile della U.O.S. di Farmacologia della Azienda Ospedaliera Integrata Verona.  </a:t>
            </a:r>
          </a:p>
          <a:p>
            <a:pPr marL="0" indent="0" algn="just">
              <a:buNone/>
            </a:pPr>
            <a:r>
              <a:rPr lang="it-IT" sz="1500" dirty="0"/>
              <a:t>Membro del Comitato direttivo di Farmacologia Clinica della Società Italiana di Farmacologia. In qualità di Presidente della Society for </a:t>
            </a:r>
            <a:r>
              <a:rPr lang="it-IT" sz="1500" dirty="0" err="1"/>
              <a:t>Research</a:t>
            </a:r>
            <a:r>
              <a:rPr lang="it-IT" sz="1500" dirty="0"/>
              <a:t> on Nicotine &amp;</a:t>
            </a:r>
            <a:r>
              <a:rPr lang="it-IT" sz="1500" dirty="0" err="1"/>
              <a:t>Tobacco</a:t>
            </a:r>
            <a:r>
              <a:rPr lang="it-IT" sz="1500" dirty="0"/>
              <a:t>  ha fondato il </a:t>
            </a:r>
            <a:r>
              <a:rPr lang="it-IT" sz="1500" dirty="0" err="1"/>
              <a:t>chapter</a:t>
            </a:r>
            <a:r>
              <a:rPr lang="it-IT" sz="1500" dirty="0"/>
              <a:t> europeo. </a:t>
            </a:r>
          </a:p>
          <a:p>
            <a:pPr marL="0" indent="0" algn="just">
              <a:buNone/>
            </a:pPr>
            <a:r>
              <a:rPr lang="it-IT" sz="1500" dirty="0"/>
              <a:t>E’ stato General </a:t>
            </a:r>
            <a:r>
              <a:rPr lang="it-IT" sz="1500" dirty="0" err="1"/>
              <a:t>Secretary</a:t>
            </a:r>
            <a:r>
              <a:rPr lang="it-IT" sz="1500" dirty="0"/>
              <a:t> della </a:t>
            </a:r>
            <a:r>
              <a:rPr lang="it-IT" sz="1500" dirty="0" err="1"/>
              <a:t>European</a:t>
            </a:r>
            <a:r>
              <a:rPr lang="it-IT" sz="1500" dirty="0"/>
              <a:t> </a:t>
            </a:r>
            <a:r>
              <a:rPr lang="it-IT" sz="1500" dirty="0" err="1"/>
              <a:t>Behavioural</a:t>
            </a:r>
            <a:r>
              <a:rPr lang="it-IT" sz="1500" dirty="0"/>
              <a:t> </a:t>
            </a:r>
            <a:r>
              <a:rPr lang="it-IT" sz="1500" dirty="0" err="1"/>
              <a:t>Pharmacology</a:t>
            </a:r>
            <a:r>
              <a:rPr lang="it-IT" sz="1500" dirty="0"/>
              <a:t> Society. Siede in diversi comitati tecnico-scientifici ed etici per la ricerca, ed è stato membro del Consiglio d’Amministrazione dell’Ateneo veronese.</a:t>
            </a:r>
            <a:endParaRPr lang="en-GB" sz="1500" dirty="0"/>
          </a:p>
        </p:txBody>
      </p:sp>
      <p:pic>
        <p:nvPicPr>
          <p:cNvPr id="9" name="Immagine 8" descr="Immagine che contiene Viso umano, persona, vestiti, ritratto&#10;&#10;Descrizione generata automaticamente">
            <a:extLst>
              <a:ext uri="{FF2B5EF4-FFF2-40B4-BE49-F238E27FC236}">
                <a16:creationId xmlns:a16="http://schemas.microsoft.com/office/drawing/2014/main" id="{5D58BFF3-4F0A-B188-93CA-6EAC6D86F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61" y="1268016"/>
            <a:ext cx="2177603" cy="3357537"/>
          </a:xfrm>
          <a:prstGeom prst="rect">
            <a:avLst/>
          </a:prstGeom>
        </p:spPr>
      </p:pic>
    </p:spTree>
    <p:extLst>
      <p:ext uri="{BB962C8B-B14F-4D97-AF65-F5344CB8AC3E}">
        <p14:creationId xmlns:p14="http://schemas.microsoft.com/office/powerpoint/2010/main" val="36093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cxnSp>
        <p:nvCxnSpPr>
          <p:cNvPr id="220" name="Google Shape;220;p37"/>
          <p:cNvCxnSpPr/>
          <p:nvPr/>
        </p:nvCxnSpPr>
        <p:spPr>
          <a:xfrm>
            <a:off x="723408" y="2733925"/>
            <a:ext cx="7704000" cy="0"/>
          </a:xfrm>
          <a:prstGeom prst="straightConnector1">
            <a:avLst/>
          </a:prstGeom>
          <a:noFill/>
          <a:ln w="19050" cap="flat" cmpd="sng">
            <a:solidFill>
              <a:schemeClr val="dk1"/>
            </a:solidFill>
            <a:prstDash val="solid"/>
            <a:round/>
            <a:headEnd type="none" w="med" len="med"/>
            <a:tailEnd type="none" w="med" len="med"/>
          </a:ln>
        </p:spPr>
      </p:cxnSp>
      <p:cxnSp>
        <p:nvCxnSpPr>
          <p:cNvPr id="221" name="Google Shape;221;p37"/>
          <p:cNvCxnSpPr/>
          <p:nvPr/>
        </p:nvCxnSpPr>
        <p:spPr>
          <a:xfrm>
            <a:off x="723408" y="4370950"/>
            <a:ext cx="7704000" cy="0"/>
          </a:xfrm>
          <a:prstGeom prst="straightConnector1">
            <a:avLst/>
          </a:prstGeom>
          <a:noFill/>
          <a:ln w="19050" cap="flat" cmpd="sng">
            <a:solidFill>
              <a:schemeClr val="dk1"/>
            </a:solidFill>
            <a:prstDash val="solid"/>
            <a:round/>
            <a:headEnd type="none" w="med" len="med"/>
            <a:tailEnd type="none" w="med" len="med"/>
          </a:ln>
        </p:spPr>
      </p:cxnSp>
      <p:sp>
        <p:nvSpPr>
          <p:cNvPr id="234" name="Google Shape;234;p37"/>
          <p:cNvSpPr txBox="1">
            <a:spLocks noGrp="1"/>
          </p:cNvSpPr>
          <p:nvPr>
            <p:ph type="subTitle" idx="1"/>
          </p:nvPr>
        </p:nvSpPr>
        <p:spPr>
          <a:xfrm>
            <a:off x="3610377" y="4419357"/>
            <a:ext cx="4838171" cy="805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1800" dirty="0"/>
              <a:t>Virginia </a:t>
            </a:r>
            <a:r>
              <a:rPr lang="en-GB" sz="1800" dirty="0" err="1"/>
              <a:t>Silvari</a:t>
            </a:r>
            <a:endParaRPr lang="en-GB" sz="1800" dirty="0"/>
          </a:p>
          <a:p>
            <a:pPr marL="0" lvl="0" indent="0" algn="r" rtl="0">
              <a:spcBef>
                <a:spcPts val="0"/>
              </a:spcBef>
              <a:spcAft>
                <a:spcPts val="0"/>
              </a:spcAft>
              <a:buNone/>
            </a:pPr>
            <a:r>
              <a:rPr lang="en-GB" sz="1800" dirty="0"/>
              <a:t>Pharmacy Department, Cork University Hospital, Ireland</a:t>
            </a:r>
          </a:p>
          <a:p>
            <a:pPr marL="0" lvl="0" indent="0" algn="r" rtl="0">
              <a:spcBef>
                <a:spcPts val="0"/>
              </a:spcBef>
              <a:spcAft>
                <a:spcPts val="0"/>
              </a:spcAft>
              <a:buNone/>
            </a:pPr>
            <a:endParaRPr sz="1800" dirty="0"/>
          </a:p>
        </p:txBody>
      </p:sp>
      <p:sp>
        <p:nvSpPr>
          <p:cNvPr id="235" name="Google Shape;235;p37"/>
          <p:cNvSpPr txBox="1">
            <a:spLocks noGrp="1"/>
          </p:cNvSpPr>
          <p:nvPr>
            <p:ph type="title"/>
          </p:nvPr>
        </p:nvSpPr>
        <p:spPr>
          <a:xfrm>
            <a:off x="145961" y="2991000"/>
            <a:ext cx="8804856" cy="97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500" dirty="0"/>
              <a:t>Working towards the establishment of an Anticoagulation Stewardship Programme</a:t>
            </a:r>
          </a:p>
        </p:txBody>
      </p:sp>
      <p:pic>
        <p:nvPicPr>
          <p:cNvPr id="3" name="Picture 2">
            <a:extLst>
              <a:ext uri="{FF2B5EF4-FFF2-40B4-BE49-F238E27FC236}">
                <a16:creationId xmlns:a16="http://schemas.microsoft.com/office/drawing/2014/main" id="{37719D83-8350-7015-97B7-B1942FAA5E64}"/>
              </a:ext>
            </a:extLst>
          </p:cNvPr>
          <p:cNvPicPr>
            <a:picLocks noChangeAspect="1"/>
          </p:cNvPicPr>
          <p:nvPr/>
        </p:nvPicPr>
        <p:blipFill>
          <a:blip r:embed="rId3"/>
          <a:stretch>
            <a:fillRect/>
          </a:stretch>
        </p:blipFill>
        <p:spPr>
          <a:xfrm>
            <a:off x="7712441" y="447332"/>
            <a:ext cx="1204190" cy="729395"/>
          </a:xfrm>
          <a:prstGeom prst="rect">
            <a:avLst/>
          </a:prstGeom>
        </p:spPr>
      </p:pic>
      <p:pic>
        <p:nvPicPr>
          <p:cNvPr id="4" name="Picture 3">
            <a:extLst>
              <a:ext uri="{FF2B5EF4-FFF2-40B4-BE49-F238E27FC236}">
                <a16:creationId xmlns:a16="http://schemas.microsoft.com/office/drawing/2014/main" id="{A10894BC-7DA7-68AD-0A1B-46A7021A2A74}"/>
              </a:ext>
            </a:extLst>
          </p:cNvPr>
          <p:cNvPicPr>
            <a:picLocks noChangeAspect="1"/>
          </p:cNvPicPr>
          <p:nvPr/>
        </p:nvPicPr>
        <p:blipFill>
          <a:blip r:embed="rId4"/>
          <a:stretch>
            <a:fillRect/>
          </a:stretch>
        </p:blipFill>
        <p:spPr>
          <a:xfrm>
            <a:off x="257010" y="405409"/>
            <a:ext cx="829778" cy="75645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51" name="Google Shape;251;p39"/>
          <p:cNvSpPr/>
          <p:nvPr/>
        </p:nvSpPr>
        <p:spPr>
          <a:xfrm>
            <a:off x="4934989" y="2999182"/>
            <a:ext cx="748200" cy="747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9"/>
          <p:cNvSpPr/>
          <p:nvPr/>
        </p:nvSpPr>
        <p:spPr>
          <a:xfrm>
            <a:off x="4934989" y="1226584"/>
            <a:ext cx="748200" cy="747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39"/>
          <p:cNvSpPr/>
          <p:nvPr/>
        </p:nvSpPr>
        <p:spPr>
          <a:xfrm>
            <a:off x="719988" y="2991881"/>
            <a:ext cx="748200" cy="747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39"/>
          <p:cNvSpPr/>
          <p:nvPr/>
        </p:nvSpPr>
        <p:spPr>
          <a:xfrm>
            <a:off x="719988" y="1226584"/>
            <a:ext cx="748200" cy="747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Anticoagulants</a:t>
            </a:r>
            <a:br>
              <a:rPr lang="en" dirty="0"/>
            </a:br>
            <a:r>
              <a:rPr lang="en" dirty="0"/>
              <a:t>Risk/Benefits</a:t>
            </a:r>
            <a:endParaRPr dirty="0"/>
          </a:p>
        </p:txBody>
      </p:sp>
      <p:sp>
        <p:nvSpPr>
          <p:cNvPr id="258" name="Google Shape;258;p39"/>
          <p:cNvSpPr txBox="1">
            <a:spLocks noGrp="1"/>
          </p:cNvSpPr>
          <p:nvPr>
            <p:ph type="title" idx="2"/>
          </p:nvPr>
        </p:nvSpPr>
        <p:spPr>
          <a:xfrm>
            <a:off x="1468188" y="3120082"/>
            <a:ext cx="3190845" cy="39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dirty="0">
                <a:solidFill>
                  <a:schemeClr val="tx1"/>
                </a:solidFill>
              </a:rPr>
              <a:t>Core elements of Anticoagulation Stewardship Programme</a:t>
            </a:r>
            <a:endParaRPr dirty="0">
              <a:solidFill>
                <a:schemeClr val="tx1"/>
              </a:solidFill>
            </a:endParaRPr>
          </a:p>
        </p:txBody>
      </p:sp>
      <p:sp>
        <p:nvSpPr>
          <p:cNvPr id="261" name="Google Shape;261;p39"/>
          <p:cNvSpPr txBox="1">
            <a:spLocks noGrp="1"/>
          </p:cNvSpPr>
          <p:nvPr>
            <p:ph type="title" idx="3"/>
          </p:nvPr>
        </p:nvSpPr>
        <p:spPr>
          <a:xfrm>
            <a:off x="5847708" y="1226584"/>
            <a:ext cx="2632500" cy="39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a:t>
            </a:r>
            <a:r>
              <a:rPr lang="en-IE" dirty="0"/>
              <a:t>n</a:t>
            </a:r>
            <a:r>
              <a:rPr lang="en" dirty="0"/>
              <a:t>ticoagulation Stewardship Programme in Cork University Hospital</a:t>
            </a:r>
            <a:endParaRPr dirty="0"/>
          </a:p>
        </p:txBody>
      </p:sp>
      <p:sp>
        <p:nvSpPr>
          <p:cNvPr id="263" name="Google Shape;263;p39"/>
          <p:cNvSpPr txBox="1">
            <a:spLocks noGrp="1"/>
          </p:cNvSpPr>
          <p:nvPr>
            <p:ph type="title" idx="4"/>
          </p:nvPr>
        </p:nvSpPr>
        <p:spPr>
          <a:xfrm>
            <a:off x="5847708" y="3120082"/>
            <a:ext cx="2632500" cy="39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Ongoing work</a:t>
            </a:r>
            <a:endParaRPr dirty="0">
              <a:solidFill>
                <a:schemeClr val="tx1"/>
              </a:solidFill>
            </a:endParaRPr>
          </a:p>
        </p:txBody>
      </p:sp>
      <p:sp>
        <p:nvSpPr>
          <p:cNvPr id="266" name="Google Shape;266;p39"/>
          <p:cNvSpPr txBox="1">
            <a:spLocks noGrp="1"/>
          </p:cNvSpPr>
          <p:nvPr>
            <p:ph type="title" idx="7"/>
          </p:nvPr>
        </p:nvSpPr>
        <p:spPr>
          <a:xfrm>
            <a:off x="520983" y="38585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TABLE OF CONTENTS</a:t>
            </a:r>
            <a:endParaRPr/>
          </a:p>
        </p:txBody>
      </p:sp>
      <p:pic>
        <p:nvPicPr>
          <p:cNvPr id="2" name="Picture 1">
            <a:extLst>
              <a:ext uri="{FF2B5EF4-FFF2-40B4-BE49-F238E27FC236}">
                <a16:creationId xmlns:a16="http://schemas.microsoft.com/office/drawing/2014/main" id="{D5F55870-1A8E-C09F-A7B4-FB5A2E4E7470}"/>
              </a:ext>
            </a:extLst>
          </p:cNvPr>
          <p:cNvPicPr>
            <a:picLocks noChangeAspect="1"/>
          </p:cNvPicPr>
          <p:nvPr/>
        </p:nvPicPr>
        <p:blipFill>
          <a:blip r:embed="rId3"/>
          <a:stretch>
            <a:fillRect/>
          </a:stretch>
        </p:blipFill>
        <p:spPr>
          <a:xfrm>
            <a:off x="240416" y="4031458"/>
            <a:ext cx="8663167" cy="7681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2570699" y="445426"/>
            <a:ext cx="4002600" cy="70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IE" dirty="0"/>
              <a:t>Background</a:t>
            </a:r>
            <a:endParaRPr dirty="0"/>
          </a:p>
        </p:txBody>
      </p:sp>
      <p:sp>
        <p:nvSpPr>
          <p:cNvPr id="303" name="Google Shape;303;p41"/>
          <p:cNvSpPr txBox="1">
            <a:spLocks noGrp="1"/>
          </p:cNvSpPr>
          <p:nvPr>
            <p:ph type="subTitle" idx="1"/>
          </p:nvPr>
        </p:nvSpPr>
        <p:spPr>
          <a:xfrm>
            <a:off x="1246909" y="1152826"/>
            <a:ext cx="6436426" cy="141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800" dirty="0"/>
              <a:t>Patients with thromboembolic conditions  benefit from anticoagulation therapy:</a:t>
            </a:r>
          </a:p>
          <a:p>
            <a:pPr lvl="0" indent="-457200" algn="l" rtl="0">
              <a:spcBef>
                <a:spcPts val="0"/>
              </a:spcBef>
              <a:spcAft>
                <a:spcPts val="1600"/>
              </a:spcAft>
              <a:buFont typeface="Arial" panose="020B0604020202020204" pitchFamily="34" charset="0"/>
              <a:buChar char="•"/>
            </a:pPr>
            <a:r>
              <a:rPr lang="en-GB" sz="2800" dirty="0"/>
              <a:t>Stroke prevention in AF patients</a:t>
            </a:r>
          </a:p>
          <a:p>
            <a:pPr lvl="0" indent="-457200" algn="l" rtl="0">
              <a:spcBef>
                <a:spcPts val="0"/>
              </a:spcBef>
              <a:spcAft>
                <a:spcPts val="1600"/>
              </a:spcAft>
              <a:buFont typeface="Arial" panose="020B0604020202020204" pitchFamily="34" charset="0"/>
              <a:buChar char="•"/>
            </a:pPr>
            <a:r>
              <a:rPr lang="en-GB" sz="2800" dirty="0"/>
              <a:t>Prevention and treatment of VTE</a:t>
            </a:r>
          </a:p>
          <a:p>
            <a:pPr lvl="0" indent="-457200" algn="l" rtl="0">
              <a:spcBef>
                <a:spcPts val="0"/>
              </a:spcBef>
              <a:spcAft>
                <a:spcPts val="1600"/>
              </a:spcAft>
              <a:buFont typeface="Arial" panose="020B0604020202020204" pitchFamily="34" charset="0"/>
              <a:buChar char="•"/>
            </a:pPr>
            <a:r>
              <a:rPr lang="en-GB" sz="2800" dirty="0"/>
              <a:t>Prevention of valve thrombosis</a:t>
            </a:r>
          </a:p>
          <a:p>
            <a:pPr marL="0" lvl="0" indent="0" algn="l" rtl="0">
              <a:spcBef>
                <a:spcPts val="0"/>
              </a:spcBef>
              <a:spcAft>
                <a:spcPts val="1600"/>
              </a:spcAft>
              <a:buNone/>
            </a:pPr>
            <a:endParaRPr lang="en-GB" dirty="0"/>
          </a:p>
        </p:txBody>
      </p:sp>
      <p:pic>
        <p:nvPicPr>
          <p:cNvPr id="4" name="Picture 3">
            <a:extLst>
              <a:ext uri="{FF2B5EF4-FFF2-40B4-BE49-F238E27FC236}">
                <a16:creationId xmlns:a16="http://schemas.microsoft.com/office/drawing/2014/main" id="{077B6130-35F0-D01E-A9E3-10357017C086}"/>
              </a:ext>
            </a:extLst>
          </p:cNvPr>
          <p:cNvPicPr>
            <a:picLocks noChangeAspect="1"/>
          </p:cNvPicPr>
          <p:nvPr/>
        </p:nvPicPr>
        <p:blipFill>
          <a:blip r:embed="rId3"/>
          <a:stretch>
            <a:fillRect/>
          </a:stretch>
        </p:blipFill>
        <p:spPr>
          <a:xfrm>
            <a:off x="240416" y="4031458"/>
            <a:ext cx="8663167" cy="7681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2563799" y="584399"/>
            <a:ext cx="40164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Millions</a:t>
            </a:r>
            <a:br>
              <a:rPr lang="en" sz="3600" dirty="0"/>
            </a:br>
            <a:r>
              <a:rPr lang="en" sz="1700" b="0" dirty="0">
                <a:latin typeface="Darker Grotesque" panose="020B0604020202020204" charset="0"/>
              </a:rPr>
              <a:t>of patients worldwide </a:t>
            </a:r>
            <a:br>
              <a:rPr lang="en" sz="1700" b="0" dirty="0">
                <a:latin typeface="Darker Grotesque" panose="020B0604020202020204" charset="0"/>
              </a:rPr>
            </a:br>
            <a:r>
              <a:rPr lang="en" sz="1700" b="0" dirty="0">
                <a:latin typeface="Darker Grotesque" panose="020B0604020202020204" charset="0"/>
              </a:rPr>
              <a:t>currently require anticoagulation</a:t>
            </a:r>
            <a:endParaRPr sz="1700" b="0" dirty="0">
              <a:latin typeface="Darker Grotesque" panose="020B0604020202020204" charset="0"/>
            </a:endParaRPr>
          </a:p>
        </p:txBody>
      </p:sp>
      <p:sp>
        <p:nvSpPr>
          <p:cNvPr id="365" name="Google Shape;365;p45"/>
          <p:cNvSpPr txBox="1">
            <a:spLocks noGrp="1"/>
          </p:cNvSpPr>
          <p:nvPr>
            <p:ph type="subTitle" idx="1"/>
          </p:nvPr>
        </p:nvSpPr>
        <p:spPr>
          <a:xfrm>
            <a:off x="2563825" y="2636584"/>
            <a:ext cx="4016400" cy="32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IE" dirty="0"/>
              <a:t>Future projections </a:t>
            </a:r>
            <a:endParaRPr dirty="0"/>
          </a:p>
        </p:txBody>
      </p:sp>
      <p:sp>
        <p:nvSpPr>
          <p:cNvPr id="364" name="Google Shape;364;p45"/>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t>2-3 x   2050</a:t>
            </a:r>
            <a:endParaRPr sz="3600" dirty="0"/>
          </a:p>
        </p:txBody>
      </p:sp>
      <p:sp>
        <p:nvSpPr>
          <p:cNvPr id="367" name="Google Shape;367;p45"/>
          <p:cNvSpPr txBox="1">
            <a:spLocks noGrp="1"/>
          </p:cNvSpPr>
          <p:nvPr>
            <p:ph type="subTitle" idx="3"/>
          </p:nvPr>
        </p:nvSpPr>
        <p:spPr>
          <a:xfrm>
            <a:off x="2666831" y="4415539"/>
            <a:ext cx="4016400" cy="32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Prescription of oral anticoagulants dispensed in Ireland in 2018 and 2021</a:t>
            </a:r>
            <a:r>
              <a:rPr lang="en" dirty="0"/>
              <a:t> </a:t>
            </a:r>
            <a:endParaRPr dirty="0"/>
          </a:p>
        </p:txBody>
      </p:sp>
      <mc:AlternateContent xmlns:mc="http://schemas.openxmlformats.org/markup-compatibility/2006" xmlns:a14="http://schemas.microsoft.com/office/drawing/2010/main">
        <mc:Choice Requires="a14">
          <p:sp>
            <p:nvSpPr>
              <p:cNvPr id="366" name="Google Shape;366;p45"/>
              <p:cNvSpPr txBox="1">
                <a:spLocks noGrp="1"/>
              </p:cNvSpPr>
              <p:nvPr>
                <p:ph type="title" idx="4"/>
              </p:nvPr>
            </p:nvSpPr>
            <p:spPr>
              <a:prstGeom prst="rect">
                <a:avLst/>
              </a:prstGeom>
            </p:spPr>
            <p:txBody>
              <a:bodyPr spcFirstLastPara="1" wrap="square" lIns="91425" tIns="91425" rIns="91425" bIns="91425" anchor="ctr" anchorCtr="0">
                <a:noAutofit/>
              </a:bodyPr>
              <a:lstStyle/>
              <a:p>
                <a:pPr lvl="0"/>
                <a14:m>
                  <m:oMath xmlns:m="http://schemas.openxmlformats.org/officeDocument/2006/math">
                    <m:r>
                      <a:rPr lang="en-IE" sz="2400" i="1" smtClean="0">
                        <a:latin typeface="Cambria Math" panose="02040503050406030204" pitchFamily="18" charset="0"/>
                        <a:ea typeface="Cambria Math" panose="02040503050406030204" pitchFamily="18" charset="0"/>
                      </a:rPr>
                      <m:t>~</m:t>
                    </m:r>
                  </m:oMath>
                </a14:m>
                <a:r>
                  <a:rPr lang="en-IE" sz="2400" dirty="0"/>
                  <a:t>75,000 (2018)</a:t>
                </a:r>
                <a:br>
                  <a:rPr lang="en-IE" sz="2400" dirty="0"/>
                </a:br>
                <a14:m>
                  <m:oMath xmlns:m="http://schemas.openxmlformats.org/officeDocument/2006/math">
                    <m:r>
                      <a:rPr lang="en-IE" sz="2400" i="1" smtClean="0">
                        <a:latin typeface="Cambria Math" panose="02040503050406030204" pitchFamily="18" charset="0"/>
                        <a:ea typeface="Cambria Math" panose="02040503050406030204" pitchFamily="18" charset="0"/>
                      </a:rPr>
                      <m:t>~</m:t>
                    </m:r>
                  </m:oMath>
                </a14:m>
                <a:r>
                  <a:rPr lang="en-IE" sz="2400" dirty="0"/>
                  <a:t>89,000 (2021) </a:t>
                </a:r>
                <a:endParaRPr sz="2400" dirty="0"/>
              </a:p>
            </p:txBody>
          </p:sp>
        </mc:Choice>
        <mc:Fallback xmlns="">
          <p:sp>
            <p:nvSpPr>
              <p:cNvPr id="366" name="Google Shape;366;p45"/>
              <p:cNvSpPr txBox="1">
                <a:spLocks noGrp="1" noRot="1" noChangeAspect="1" noMove="1" noResize="1" noEditPoints="1" noAdjustHandles="1" noChangeArrowheads="1" noChangeShapeType="1" noTextEdit="1"/>
              </p:cNvSpPr>
              <p:nvPr>
                <p:ph type="title" idx="4"/>
              </p:nvPr>
            </p:nvSpPr>
            <p:spPr>
              <a:prstGeom prst="rect">
                <a:avLst/>
              </a:prstGeom>
              <a:blipFill>
                <a:blip r:embed="rId3"/>
                <a:stretch>
                  <a:fillRect t="-5147" b="-16912"/>
                </a:stretch>
              </a:blipFill>
            </p:spPr>
            <p:txBody>
              <a:bodyPr/>
              <a:lstStyle/>
              <a:p>
                <a:r>
                  <a:rPr lang="en-IE">
                    <a:noFill/>
                  </a:rPr>
                  <a:t> </a:t>
                </a:r>
              </a:p>
            </p:txBody>
          </p:sp>
        </mc:Fallback>
      </mc:AlternateContent>
      <p:sp>
        <p:nvSpPr>
          <p:cNvPr id="4" name="Arrow: Up 3">
            <a:extLst>
              <a:ext uri="{FF2B5EF4-FFF2-40B4-BE49-F238E27FC236}">
                <a16:creationId xmlns:a16="http://schemas.microsoft.com/office/drawing/2014/main" id="{B757512A-47D3-25AC-A4AD-E1EC5AFBEA2D}"/>
              </a:ext>
            </a:extLst>
          </p:cNvPr>
          <p:cNvSpPr/>
          <p:nvPr/>
        </p:nvSpPr>
        <p:spPr>
          <a:xfrm>
            <a:off x="4408867" y="2116429"/>
            <a:ext cx="266164" cy="44646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0EEEE"/>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C39EA7BB-5DE2-3A41-5298-DDAEDAA3609D}"/>
              </a:ext>
            </a:extLst>
          </p:cNvPr>
          <p:cNvPicPr>
            <a:picLocks noChangeAspect="1"/>
          </p:cNvPicPr>
          <p:nvPr/>
        </p:nvPicPr>
        <p:blipFill>
          <a:blip r:embed="rId4"/>
          <a:stretch>
            <a:fillRect/>
          </a:stretch>
        </p:blipFill>
        <p:spPr>
          <a:xfrm>
            <a:off x="240416" y="4031458"/>
            <a:ext cx="8663167" cy="76816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5"/>
        <p:cNvGrpSpPr/>
        <p:nvPr/>
      </p:nvGrpSpPr>
      <p:grpSpPr>
        <a:xfrm>
          <a:off x="0" y="0"/>
          <a:ext cx="0" cy="0"/>
          <a:chOff x="0" y="0"/>
          <a:chExt cx="0" cy="0"/>
        </a:xfrm>
      </p:grpSpPr>
      <p:sp>
        <p:nvSpPr>
          <p:cNvPr id="7" name="Google Shape;357;p44">
            <a:extLst>
              <a:ext uri="{FF2B5EF4-FFF2-40B4-BE49-F238E27FC236}">
                <a16:creationId xmlns:a16="http://schemas.microsoft.com/office/drawing/2014/main" id="{E91D2E01-42C8-E1B2-2368-B6260A45911E}"/>
              </a:ext>
            </a:extLst>
          </p:cNvPr>
          <p:cNvSpPr txBox="1">
            <a:spLocks noGrp="1"/>
          </p:cNvSpPr>
          <p:nvPr>
            <p:ph type="title"/>
          </p:nvPr>
        </p:nvSpPr>
        <p:spPr>
          <a:xfrm>
            <a:off x="2975600" y="2987180"/>
            <a:ext cx="3885300" cy="342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a:t>
            </a:r>
            <a:r>
              <a:rPr lang="en-GB" dirty="0"/>
              <a:t>Institute For Safe Medication Practices (ISMP) </a:t>
            </a:r>
            <a:endParaRPr dirty="0"/>
          </a:p>
        </p:txBody>
      </p:sp>
      <p:sp>
        <p:nvSpPr>
          <p:cNvPr id="6" name="Google Shape;356;p44">
            <a:extLst>
              <a:ext uri="{FF2B5EF4-FFF2-40B4-BE49-F238E27FC236}">
                <a16:creationId xmlns:a16="http://schemas.microsoft.com/office/drawing/2014/main" id="{FF5DCE53-10C7-844B-8DCF-9F3B8E2BA466}"/>
              </a:ext>
            </a:extLst>
          </p:cNvPr>
          <p:cNvSpPr txBox="1">
            <a:spLocks noGrp="1"/>
          </p:cNvSpPr>
          <p:nvPr>
            <p:ph type="subTitle" idx="1"/>
          </p:nvPr>
        </p:nvSpPr>
        <p:spPr>
          <a:xfrm>
            <a:off x="2160150" y="1420765"/>
            <a:ext cx="4823700" cy="132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Anticoagulants have been classified as high alert medications because they have the potential for harm when used clinically.</a:t>
            </a:r>
            <a:endParaRPr dirty="0"/>
          </a:p>
        </p:txBody>
      </p:sp>
      <p:pic>
        <p:nvPicPr>
          <p:cNvPr id="8" name="Picture 7">
            <a:extLst>
              <a:ext uri="{FF2B5EF4-FFF2-40B4-BE49-F238E27FC236}">
                <a16:creationId xmlns:a16="http://schemas.microsoft.com/office/drawing/2014/main" id="{83FD0E50-3A2C-BF9C-37F7-9CD1D3DD1AD9}"/>
              </a:ext>
            </a:extLst>
          </p:cNvPr>
          <p:cNvPicPr>
            <a:picLocks noChangeAspect="1"/>
          </p:cNvPicPr>
          <p:nvPr/>
        </p:nvPicPr>
        <p:blipFill>
          <a:blip r:embed="rId4"/>
          <a:stretch>
            <a:fillRect/>
          </a:stretch>
        </p:blipFill>
        <p:spPr>
          <a:xfrm>
            <a:off x="3375459" y="3997098"/>
            <a:ext cx="2554445" cy="914479"/>
          </a:xfrm>
          <a:prstGeom prst="rect">
            <a:avLst/>
          </a:prstGeom>
        </p:spPr>
      </p:pic>
      <p:pic>
        <p:nvPicPr>
          <p:cNvPr id="4" name="Picture 3">
            <a:extLst>
              <a:ext uri="{FF2B5EF4-FFF2-40B4-BE49-F238E27FC236}">
                <a16:creationId xmlns:a16="http://schemas.microsoft.com/office/drawing/2014/main" id="{DCEEE76E-833F-A137-351A-801B2B030CDF}"/>
              </a:ext>
            </a:extLst>
          </p:cNvPr>
          <p:cNvPicPr>
            <a:picLocks noChangeAspect="1"/>
          </p:cNvPicPr>
          <p:nvPr/>
        </p:nvPicPr>
        <p:blipFill>
          <a:blip r:embed="rId5"/>
          <a:stretch>
            <a:fillRect/>
          </a:stretch>
        </p:blipFill>
        <p:spPr>
          <a:xfrm>
            <a:off x="240416" y="4031458"/>
            <a:ext cx="8663167" cy="7681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7" name="Google Shape;337;p43"/>
          <p:cNvSpPr txBox="1">
            <a:spLocks noGrp="1"/>
          </p:cNvSpPr>
          <p:nvPr>
            <p:ph type="subTitle" idx="1"/>
          </p:nvPr>
        </p:nvSpPr>
        <p:spPr>
          <a:xfrm>
            <a:off x="396020" y="399345"/>
            <a:ext cx="3461564" cy="7710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GB" sz="1600" b="0" dirty="0"/>
              <a:t>Anticoagulants are accountable for 8-10% of hospital medication errors</a:t>
            </a:r>
          </a:p>
          <a:p>
            <a:pPr marL="285750" lvl="0" indent="-285750" algn="l" rtl="0">
              <a:spcBef>
                <a:spcPts val="0"/>
              </a:spcBef>
              <a:spcAft>
                <a:spcPts val="0"/>
              </a:spcAft>
              <a:buFont typeface="Arial" panose="020B0604020202020204" pitchFamily="34" charset="0"/>
              <a:buChar char="•"/>
            </a:pPr>
            <a:endParaRPr lang="en-GB" sz="1600" b="0" dirty="0"/>
          </a:p>
          <a:p>
            <a:pPr marL="285750" lvl="0" indent="-285750" algn="l" rtl="0">
              <a:spcBef>
                <a:spcPts val="0"/>
              </a:spcBef>
              <a:spcAft>
                <a:spcPts val="0"/>
              </a:spcAft>
              <a:buFont typeface="Arial" panose="020B0604020202020204" pitchFamily="34" charset="0"/>
              <a:buChar char="•"/>
            </a:pPr>
            <a:r>
              <a:rPr lang="en-GB" sz="1600" b="0" dirty="0"/>
              <a:t>5.3–37.3% of hospitalized patients experienced a DOAC-associated medication error</a:t>
            </a:r>
          </a:p>
        </p:txBody>
      </p:sp>
      <p:grpSp>
        <p:nvGrpSpPr>
          <p:cNvPr id="344" name="Google Shape;344;p43"/>
          <p:cNvGrpSpPr/>
          <p:nvPr/>
        </p:nvGrpSpPr>
        <p:grpSpPr>
          <a:xfrm>
            <a:off x="5396550" y="2400555"/>
            <a:ext cx="426569" cy="273795"/>
            <a:chOff x="5411225" y="2726350"/>
            <a:chExt cx="296950" cy="190625"/>
          </a:xfrm>
        </p:grpSpPr>
        <p:sp>
          <p:nvSpPr>
            <p:cNvPr id="345" name="Google Shape;345;p43"/>
            <p:cNvSpPr/>
            <p:nvPr/>
          </p:nvSpPr>
          <p:spPr>
            <a:xfrm>
              <a:off x="5534100" y="2794875"/>
              <a:ext cx="52000" cy="51225"/>
            </a:xfrm>
            <a:custGeom>
              <a:avLst/>
              <a:gdLst/>
              <a:ahLst/>
              <a:cxnLst/>
              <a:rect l="l" t="t" r="r" b="b"/>
              <a:pathLst>
                <a:path w="2080" h="2049" extrusionOk="0">
                  <a:moveTo>
                    <a:pt x="1009" y="662"/>
                  </a:moveTo>
                  <a:cubicBezTo>
                    <a:pt x="1229" y="662"/>
                    <a:pt x="1387" y="851"/>
                    <a:pt x="1387" y="1040"/>
                  </a:cubicBezTo>
                  <a:cubicBezTo>
                    <a:pt x="1387" y="1229"/>
                    <a:pt x="1229" y="1387"/>
                    <a:pt x="1009" y="1387"/>
                  </a:cubicBezTo>
                  <a:cubicBezTo>
                    <a:pt x="819" y="1387"/>
                    <a:pt x="662" y="1229"/>
                    <a:pt x="662" y="1040"/>
                  </a:cubicBezTo>
                  <a:cubicBezTo>
                    <a:pt x="662" y="851"/>
                    <a:pt x="819" y="662"/>
                    <a:pt x="1009" y="662"/>
                  </a:cubicBezTo>
                  <a:close/>
                  <a:moveTo>
                    <a:pt x="1009" y="0"/>
                  </a:moveTo>
                  <a:cubicBezTo>
                    <a:pt x="441" y="0"/>
                    <a:pt x="0" y="473"/>
                    <a:pt x="0" y="1040"/>
                  </a:cubicBezTo>
                  <a:cubicBezTo>
                    <a:pt x="0" y="1639"/>
                    <a:pt x="473" y="2048"/>
                    <a:pt x="1009" y="2048"/>
                  </a:cubicBezTo>
                  <a:cubicBezTo>
                    <a:pt x="1607" y="2048"/>
                    <a:pt x="2048" y="1576"/>
                    <a:pt x="2048" y="1040"/>
                  </a:cubicBezTo>
                  <a:cubicBezTo>
                    <a:pt x="2080" y="473"/>
                    <a:pt x="1607" y="0"/>
                    <a:pt x="10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3"/>
            <p:cNvSpPr/>
            <p:nvPr/>
          </p:nvSpPr>
          <p:spPr>
            <a:xfrm>
              <a:off x="5411225" y="2726350"/>
              <a:ext cx="296950" cy="190625"/>
            </a:xfrm>
            <a:custGeom>
              <a:avLst/>
              <a:gdLst/>
              <a:ahLst/>
              <a:cxnLst/>
              <a:rect l="l" t="t" r="r" b="b"/>
              <a:pathLst>
                <a:path w="11878" h="7625" extrusionOk="0">
                  <a:moveTo>
                    <a:pt x="5924" y="662"/>
                  </a:moveTo>
                  <a:cubicBezTo>
                    <a:pt x="7404" y="662"/>
                    <a:pt x="8759" y="1576"/>
                    <a:pt x="9641" y="2332"/>
                  </a:cubicBezTo>
                  <a:cubicBezTo>
                    <a:pt x="9736" y="2395"/>
                    <a:pt x="9830" y="2489"/>
                    <a:pt x="9925" y="2584"/>
                  </a:cubicBezTo>
                  <a:cubicBezTo>
                    <a:pt x="8696" y="2080"/>
                    <a:pt x="7278" y="1733"/>
                    <a:pt x="5924" y="1733"/>
                  </a:cubicBezTo>
                  <a:cubicBezTo>
                    <a:pt x="4569" y="1733"/>
                    <a:pt x="3183" y="2080"/>
                    <a:pt x="1954" y="2584"/>
                  </a:cubicBezTo>
                  <a:cubicBezTo>
                    <a:pt x="2048" y="2521"/>
                    <a:pt x="2111" y="2458"/>
                    <a:pt x="2206" y="2395"/>
                  </a:cubicBezTo>
                  <a:cubicBezTo>
                    <a:pt x="3151" y="1544"/>
                    <a:pt x="4474" y="662"/>
                    <a:pt x="5924" y="662"/>
                  </a:cubicBezTo>
                  <a:close/>
                  <a:moveTo>
                    <a:pt x="5924" y="2426"/>
                  </a:moveTo>
                  <a:cubicBezTo>
                    <a:pt x="6333" y="2426"/>
                    <a:pt x="6711" y="2489"/>
                    <a:pt x="7089" y="2521"/>
                  </a:cubicBezTo>
                  <a:cubicBezTo>
                    <a:pt x="7467" y="2836"/>
                    <a:pt x="7656" y="3308"/>
                    <a:pt x="7656" y="3813"/>
                  </a:cubicBezTo>
                  <a:cubicBezTo>
                    <a:pt x="7656" y="4758"/>
                    <a:pt x="6869" y="5545"/>
                    <a:pt x="5924" y="5545"/>
                  </a:cubicBezTo>
                  <a:cubicBezTo>
                    <a:pt x="4978" y="5545"/>
                    <a:pt x="4191" y="4758"/>
                    <a:pt x="4191" y="3813"/>
                  </a:cubicBezTo>
                  <a:cubicBezTo>
                    <a:pt x="4191" y="3308"/>
                    <a:pt x="4411" y="2836"/>
                    <a:pt x="4789" y="2521"/>
                  </a:cubicBezTo>
                  <a:cubicBezTo>
                    <a:pt x="5136" y="2489"/>
                    <a:pt x="5545" y="2426"/>
                    <a:pt x="5924" y="2426"/>
                  </a:cubicBezTo>
                  <a:close/>
                  <a:moveTo>
                    <a:pt x="3781" y="2710"/>
                  </a:moveTo>
                  <a:lnTo>
                    <a:pt x="3781" y="2710"/>
                  </a:lnTo>
                  <a:cubicBezTo>
                    <a:pt x="3624" y="3056"/>
                    <a:pt x="3498" y="3434"/>
                    <a:pt x="3498" y="3813"/>
                  </a:cubicBezTo>
                  <a:cubicBezTo>
                    <a:pt x="3498" y="5167"/>
                    <a:pt x="4600" y="6270"/>
                    <a:pt x="5924" y="6270"/>
                  </a:cubicBezTo>
                  <a:cubicBezTo>
                    <a:pt x="7278" y="6270"/>
                    <a:pt x="8381" y="5167"/>
                    <a:pt x="8381" y="3813"/>
                  </a:cubicBezTo>
                  <a:cubicBezTo>
                    <a:pt x="8381" y="3434"/>
                    <a:pt x="8286" y="3056"/>
                    <a:pt x="8097" y="2710"/>
                  </a:cubicBezTo>
                  <a:lnTo>
                    <a:pt x="8097" y="2710"/>
                  </a:lnTo>
                  <a:cubicBezTo>
                    <a:pt x="9137" y="2993"/>
                    <a:pt x="10145" y="3434"/>
                    <a:pt x="11027" y="3907"/>
                  </a:cubicBezTo>
                  <a:cubicBezTo>
                    <a:pt x="10744" y="4222"/>
                    <a:pt x="10240" y="4789"/>
                    <a:pt x="9547" y="5356"/>
                  </a:cubicBezTo>
                  <a:cubicBezTo>
                    <a:pt x="8601" y="6144"/>
                    <a:pt x="7310" y="6932"/>
                    <a:pt x="5924" y="6932"/>
                  </a:cubicBezTo>
                  <a:cubicBezTo>
                    <a:pt x="4474" y="6932"/>
                    <a:pt x="3088" y="6018"/>
                    <a:pt x="2237" y="5262"/>
                  </a:cubicBezTo>
                  <a:cubicBezTo>
                    <a:pt x="1607" y="4726"/>
                    <a:pt x="1135" y="4222"/>
                    <a:pt x="851" y="3907"/>
                  </a:cubicBezTo>
                  <a:cubicBezTo>
                    <a:pt x="1733" y="3371"/>
                    <a:pt x="2710" y="2962"/>
                    <a:pt x="3781" y="2710"/>
                  </a:cubicBezTo>
                  <a:close/>
                  <a:moveTo>
                    <a:pt x="5924" y="0"/>
                  </a:moveTo>
                  <a:cubicBezTo>
                    <a:pt x="4411" y="0"/>
                    <a:pt x="2931" y="820"/>
                    <a:pt x="1765" y="1796"/>
                  </a:cubicBezTo>
                  <a:cubicBezTo>
                    <a:pt x="725" y="2678"/>
                    <a:pt x="95" y="3592"/>
                    <a:pt x="64" y="3624"/>
                  </a:cubicBezTo>
                  <a:cubicBezTo>
                    <a:pt x="1" y="3750"/>
                    <a:pt x="1" y="3907"/>
                    <a:pt x="64" y="4002"/>
                  </a:cubicBezTo>
                  <a:cubicBezTo>
                    <a:pt x="95" y="4065"/>
                    <a:pt x="725" y="4915"/>
                    <a:pt x="1765" y="5829"/>
                  </a:cubicBezTo>
                  <a:cubicBezTo>
                    <a:pt x="2931" y="6805"/>
                    <a:pt x="4348" y="7625"/>
                    <a:pt x="5924" y="7625"/>
                  </a:cubicBezTo>
                  <a:cubicBezTo>
                    <a:pt x="7436" y="7625"/>
                    <a:pt x="8759" y="6900"/>
                    <a:pt x="9925" y="5955"/>
                  </a:cubicBezTo>
                  <a:cubicBezTo>
                    <a:pt x="10712" y="5325"/>
                    <a:pt x="11374" y="4600"/>
                    <a:pt x="11815" y="4002"/>
                  </a:cubicBezTo>
                  <a:cubicBezTo>
                    <a:pt x="11878" y="3907"/>
                    <a:pt x="11878" y="3750"/>
                    <a:pt x="11815" y="3624"/>
                  </a:cubicBezTo>
                  <a:cubicBezTo>
                    <a:pt x="11752" y="3592"/>
                    <a:pt x="11122" y="2710"/>
                    <a:pt x="10114" y="1796"/>
                  </a:cubicBezTo>
                  <a:cubicBezTo>
                    <a:pt x="8916" y="820"/>
                    <a:pt x="7499" y="0"/>
                    <a:pt x="5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10">
            <a:extLst>
              <a:ext uri="{FF2B5EF4-FFF2-40B4-BE49-F238E27FC236}">
                <a16:creationId xmlns:a16="http://schemas.microsoft.com/office/drawing/2014/main" id="{8E7B0CFD-2216-6039-E5EB-51239E0A7D6B}"/>
              </a:ext>
            </a:extLst>
          </p:cNvPr>
          <p:cNvPicPr>
            <a:picLocks noChangeAspect="1"/>
          </p:cNvPicPr>
          <p:nvPr/>
        </p:nvPicPr>
        <p:blipFill>
          <a:blip r:embed="rId3"/>
          <a:stretch>
            <a:fillRect/>
          </a:stretch>
        </p:blipFill>
        <p:spPr>
          <a:xfrm>
            <a:off x="4302176" y="385989"/>
            <a:ext cx="4302719" cy="1772594"/>
          </a:xfrm>
          <a:prstGeom prst="rect">
            <a:avLst/>
          </a:prstGeom>
        </p:spPr>
      </p:pic>
      <p:pic>
        <p:nvPicPr>
          <p:cNvPr id="14" name="Picture 13">
            <a:extLst>
              <a:ext uri="{FF2B5EF4-FFF2-40B4-BE49-F238E27FC236}">
                <a16:creationId xmlns:a16="http://schemas.microsoft.com/office/drawing/2014/main" id="{55BECC3B-9DCB-3A2A-F48E-A50A4EC9838E}"/>
              </a:ext>
            </a:extLst>
          </p:cNvPr>
          <p:cNvPicPr>
            <a:picLocks noChangeAspect="1"/>
          </p:cNvPicPr>
          <p:nvPr/>
        </p:nvPicPr>
        <p:blipFill>
          <a:blip r:embed="rId4"/>
          <a:stretch>
            <a:fillRect/>
          </a:stretch>
        </p:blipFill>
        <p:spPr>
          <a:xfrm>
            <a:off x="809470" y="3231767"/>
            <a:ext cx="3838222" cy="1595892"/>
          </a:xfrm>
          <a:prstGeom prst="rect">
            <a:avLst/>
          </a:prstGeom>
        </p:spPr>
      </p:pic>
      <p:pic>
        <p:nvPicPr>
          <p:cNvPr id="16" name="Picture 15">
            <a:extLst>
              <a:ext uri="{FF2B5EF4-FFF2-40B4-BE49-F238E27FC236}">
                <a16:creationId xmlns:a16="http://schemas.microsoft.com/office/drawing/2014/main" id="{2C535E26-F1E5-B57E-7C37-BC087E2A1DC8}"/>
              </a:ext>
            </a:extLst>
          </p:cNvPr>
          <p:cNvPicPr>
            <a:picLocks noChangeAspect="1"/>
          </p:cNvPicPr>
          <p:nvPr/>
        </p:nvPicPr>
        <p:blipFill>
          <a:blip r:embed="rId5"/>
          <a:stretch>
            <a:fillRect/>
          </a:stretch>
        </p:blipFill>
        <p:spPr>
          <a:xfrm>
            <a:off x="4564505" y="2350651"/>
            <a:ext cx="4189752" cy="1606751"/>
          </a:xfrm>
          <a:prstGeom prst="rect">
            <a:avLst/>
          </a:prstGeom>
        </p:spPr>
      </p:pic>
      <p:pic>
        <p:nvPicPr>
          <p:cNvPr id="2" name="Picture 1">
            <a:extLst>
              <a:ext uri="{FF2B5EF4-FFF2-40B4-BE49-F238E27FC236}">
                <a16:creationId xmlns:a16="http://schemas.microsoft.com/office/drawing/2014/main" id="{579D532A-8220-1C63-A49F-429EB7E18523}"/>
              </a:ext>
            </a:extLst>
          </p:cNvPr>
          <p:cNvPicPr>
            <a:picLocks noChangeAspect="1"/>
          </p:cNvPicPr>
          <p:nvPr/>
        </p:nvPicPr>
        <p:blipFill>
          <a:blip r:embed="rId6"/>
          <a:stretch>
            <a:fillRect/>
          </a:stretch>
        </p:blipFill>
        <p:spPr>
          <a:xfrm>
            <a:off x="96153" y="4375337"/>
            <a:ext cx="8663167" cy="768163"/>
          </a:xfrm>
          <a:prstGeom prst="rect">
            <a:avLst/>
          </a:prstGeom>
        </p:spPr>
      </p:pic>
    </p:spTree>
  </p:cSld>
  <p:clrMapOvr>
    <a:masterClrMapping/>
  </p:clrMapOvr>
</p:sld>
</file>

<file path=ppt/theme/theme1.xml><?xml version="1.0" encoding="utf-8"?>
<a:theme xmlns:a="http://schemas.openxmlformats.org/drawingml/2006/main" name="Health Center Pharmacy by Slidesgo">
  <a:themeElements>
    <a:clrScheme name="Simple Light">
      <a:dk1>
        <a:srgbClr val="191919"/>
      </a:dk1>
      <a:lt1>
        <a:srgbClr val="F0EEEE"/>
      </a:lt1>
      <a:dk2>
        <a:srgbClr val="1D1D1D"/>
      </a:dk2>
      <a:lt2>
        <a:srgbClr val="EEEEEE"/>
      </a:lt2>
      <a:accent1>
        <a:srgbClr val="009551"/>
      </a:accent1>
      <a:accent2>
        <a:srgbClr val="300CCA"/>
      </a:accent2>
      <a:accent3>
        <a:srgbClr val="FA4411"/>
      </a:accent3>
      <a:accent4>
        <a:srgbClr val="F0EEEE"/>
      </a:accent4>
      <a:accent5>
        <a:srgbClr val="DFDED8"/>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2596</Words>
  <Application>Microsoft Office PowerPoint</Application>
  <PresentationFormat>Presentazione su schermo (16:9)</PresentationFormat>
  <Paragraphs>208</Paragraphs>
  <Slides>30</Slides>
  <Notes>24</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30</vt:i4>
      </vt:variant>
    </vt:vector>
  </HeadingPairs>
  <TitlesOfParts>
    <vt:vector size="45" baseType="lpstr">
      <vt:lpstr>AdvOT1ef757c0</vt:lpstr>
      <vt:lpstr>Darker Grotesque</vt:lpstr>
      <vt:lpstr>Arial</vt:lpstr>
      <vt:lpstr>Helvetica Neue</vt:lpstr>
      <vt:lpstr>YkrbrgGgtmkdBxpyhlTimes-Roman</vt:lpstr>
      <vt:lpstr>Georgia</vt:lpstr>
      <vt:lpstr>Darker Grotesque SemiBold</vt:lpstr>
      <vt:lpstr>Bebas Neue</vt:lpstr>
      <vt:lpstr>Calibri</vt:lpstr>
      <vt:lpstr>Krona One</vt:lpstr>
      <vt:lpstr>Fira Sans</vt:lpstr>
      <vt:lpstr>Lato</vt:lpstr>
      <vt:lpstr>Cambria Math</vt:lpstr>
      <vt:lpstr>Facit</vt:lpstr>
      <vt:lpstr>Health Center Pharmacy by Slidesgo</vt:lpstr>
      <vt:lpstr>Presentazione standard di PowerPoint</vt:lpstr>
      <vt:lpstr>Caso clinico – Giulietta Capuleti 71 aa</vt:lpstr>
      <vt:lpstr>Dott.ssa Virginia Silvari</vt:lpstr>
      <vt:lpstr>Working towards the establishment of an Anticoagulation Stewardship Programme</vt:lpstr>
      <vt:lpstr>Anticoagulants Risk/Benefits</vt:lpstr>
      <vt:lpstr>Background</vt:lpstr>
      <vt:lpstr>Millions of patients worldwide  currently require anticoagulation</vt:lpstr>
      <vt:lpstr>—Institute For Safe Medication Practices (ISMP) </vt:lpstr>
      <vt:lpstr>Presentazione standard di PowerPoint</vt:lpstr>
      <vt:lpstr>Presentazione standard di PowerPoint</vt:lpstr>
      <vt:lpstr>Presentazione standard di PowerPoint</vt:lpstr>
      <vt:lpstr>A PICTURE IS WORTH A THOUSAND WORDS</vt:lpstr>
      <vt:lpstr>7 Core elements of ASP</vt:lpstr>
      <vt:lpstr>ANTICOAGULATION STEWARDSHIP PROGRAMME in  CORK UNIVERSITY HOSPITAL</vt:lpstr>
      <vt:lpstr>Facts and figures for CUH </vt:lpstr>
      <vt:lpstr>ASP CORE TEAM</vt:lpstr>
      <vt:lpstr>Collaborative approach</vt:lpstr>
      <vt:lpstr>My role as Pharmacist in ASP </vt:lpstr>
      <vt:lpstr>Anticoagulants conversion table </vt:lpstr>
      <vt:lpstr>DOACs reference table </vt:lpstr>
      <vt:lpstr>DATA COLLECTION TRACKING &amp; ANALYSIS</vt:lpstr>
      <vt:lpstr>CHALLENGES: LMWH- Supply disruption </vt:lpstr>
      <vt:lpstr>Ongoing work</vt:lpstr>
      <vt:lpstr>Conclusions  Developing an ASP to properly use anticoagulants is essential for inpatient facilities.  Within an anticoagulation stewardship programme, the clinical pharmacists play an important role to improve management of patients on anticoagulants. </vt:lpstr>
      <vt:lpstr>Case study  </vt:lpstr>
      <vt:lpstr>Presentazione standard di PowerPoint</vt:lpstr>
      <vt:lpstr>Case study Med Review/ Optimisation= Sulpiride 100mg TDS, Aspirin 100mg OD, Clopidogrel 75mg OD (6/12 Aug 2023), Pantoprazole 20mg OD, Candesartan 16mg OD, Metoprolol 100mg BD, Ranolazine 375mg BD, Furosemide 25mg OD, Atorvastatin 20mg OD, Apixaban 5mg BD       </vt:lpstr>
      <vt:lpstr>Pizza night with AC Forum</vt:lpstr>
      <vt:lpstr>THANKS!</vt:lpstr>
      <vt:lpstr>Prof. Cristiano Chiamulera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towards the establishment of an Anticoagulation Stewardship Programme</dc:title>
  <dc:creator>Virginia Silvari [Pharmacist, CUH]</dc:creator>
  <cp:lastModifiedBy>Luigi Verdari</cp:lastModifiedBy>
  <cp:revision>26</cp:revision>
  <dcterms:modified xsi:type="dcterms:W3CDTF">2023-10-21T08:47:09Z</dcterms:modified>
</cp:coreProperties>
</file>