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4" r:id="rId3"/>
    <p:sldId id="312" r:id="rId4"/>
    <p:sldId id="257" r:id="rId5"/>
    <p:sldId id="259" r:id="rId6"/>
    <p:sldId id="295" r:id="rId7"/>
    <p:sldId id="307" r:id="rId8"/>
    <p:sldId id="310" r:id="rId9"/>
    <p:sldId id="309" r:id="rId10"/>
    <p:sldId id="258" r:id="rId11"/>
    <p:sldId id="260" r:id="rId12"/>
    <p:sldId id="265" r:id="rId13"/>
    <p:sldId id="313" r:id="rId14"/>
    <p:sldId id="304" r:id="rId15"/>
    <p:sldId id="268" r:id="rId16"/>
    <p:sldId id="280" r:id="rId17"/>
    <p:sldId id="270" r:id="rId18"/>
    <p:sldId id="306" r:id="rId19"/>
    <p:sldId id="281" r:id="rId20"/>
    <p:sldId id="283" r:id="rId21"/>
    <p:sldId id="284" r:id="rId22"/>
    <p:sldId id="305" r:id="rId23"/>
    <p:sldId id="292" r:id="rId24"/>
    <p:sldId id="311" r:id="rId25"/>
    <p:sldId id="314" r:id="rId26"/>
    <p:sldId id="289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CA2217"/>
    <a:srgbClr val="4DC58D"/>
    <a:srgbClr val="5B9BD5"/>
    <a:srgbClr val="567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0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B1972-1EF9-4E68-A48B-D490E585D7F9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4E3E221-615D-45B3-8C66-739E6B02E75A}">
      <dgm:prSet/>
      <dgm:spPr/>
      <dgm:t>
        <a:bodyPr/>
        <a:lstStyle/>
        <a:p>
          <a:pPr rtl="0"/>
          <a:r>
            <a:rPr lang="it-IT" dirty="0"/>
            <a:t>Massimizzare l’effetto clinico dei farmaci</a:t>
          </a:r>
        </a:p>
      </dgm:t>
    </dgm:pt>
    <dgm:pt modelId="{0E8091B7-B959-4175-BD54-84F710DA700A}" type="parTrans" cxnId="{E72A869B-7F95-477D-A21C-82E4E43137D9}">
      <dgm:prSet/>
      <dgm:spPr/>
      <dgm:t>
        <a:bodyPr/>
        <a:lstStyle/>
        <a:p>
          <a:endParaRPr lang="it-IT"/>
        </a:p>
      </dgm:t>
    </dgm:pt>
    <dgm:pt modelId="{28C76D23-7BAB-4544-9327-BECFC0927969}" type="sibTrans" cxnId="{E72A869B-7F95-477D-A21C-82E4E43137D9}">
      <dgm:prSet/>
      <dgm:spPr/>
      <dgm:t>
        <a:bodyPr/>
        <a:lstStyle/>
        <a:p>
          <a:endParaRPr lang="it-IT"/>
        </a:p>
      </dgm:t>
    </dgm:pt>
    <dgm:pt modelId="{341386A1-A6A7-4B08-B51A-1515CE23C5EA}">
      <dgm:prSet/>
      <dgm:spPr/>
      <dgm:t>
        <a:bodyPr/>
        <a:lstStyle/>
        <a:p>
          <a:pPr rtl="0"/>
          <a:r>
            <a:rPr lang="it-IT" dirty="0"/>
            <a:t>Minimizzare il rischio degli eventi avversi</a:t>
          </a:r>
        </a:p>
      </dgm:t>
    </dgm:pt>
    <dgm:pt modelId="{D739A4BA-4E11-410C-80A2-B5353C1B156E}" type="parTrans" cxnId="{6A36D5D3-C764-47DF-A979-7DEAF80A7FE5}">
      <dgm:prSet/>
      <dgm:spPr/>
      <dgm:t>
        <a:bodyPr/>
        <a:lstStyle/>
        <a:p>
          <a:endParaRPr lang="it-IT"/>
        </a:p>
      </dgm:t>
    </dgm:pt>
    <dgm:pt modelId="{F1154DD2-B6EB-4A0E-AE85-7E8FC5F61197}" type="sibTrans" cxnId="{6A36D5D3-C764-47DF-A979-7DEAF80A7FE5}">
      <dgm:prSet/>
      <dgm:spPr/>
      <dgm:t>
        <a:bodyPr/>
        <a:lstStyle/>
        <a:p>
          <a:endParaRPr lang="it-IT"/>
        </a:p>
      </dgm:t>
    </dgm:pt>
    <dgm:pt modelId="{BC56AF2D-6DB6-40F3-8E33-5298E253B10A}">
      <dgm:prSet/>
      <dgm:spPr/>
      <dgm:t>
        <a:bodyPr/>
        <a:lstStyle/>
        <a:p>
          <a:pPr rtl="0"/>
          <a:r>
            <a:rPr lang="it-IT" dirty="0"/>
            <a:t>Ottimizzare la spesa dei trattamenti farmacologici</a:t>
          </a:r>
        </a:p>
      </dgm:t>
    </dgm:pt>
    <dgm:pt modelId="{2B784F43-EB39-44A0-8345-F5A54E523A79}" type="parTrans" cxnId="{2D0FFEA7-2763-4338-8750-BE2D24927D66}">
      <dgm:prSet/>
      <dgm:spPr/>
      <dgm:t>
        <a:bodyPr/>
        <a:lstStyle/>
        <a:p>
          <a:endParaRPr lang="it-IT"/>
        </a:p>
      </dgm:t>
    </dgm:pt>
    <dgm:pt modelId="{5D5AA4F1-D9EB-4BF5-9997-ADE1EE6F6B3A}" type="sibTrans" cxnId="{2D0FFEA7-2763-4338-8750-BE2D24927D66}">
      <dgm:prSet/>
      <dgm:spPr/>
      <dgm:t>
        <a:bodyPr/>
        <a:lstStyle/>
        <a:p>
          <a:endParaRPr lang="it-IT"/>
        </a:p>
      </dgm:t>
    </dgm:pt>
    <dgm:pt modelId="{1090B01B-0EA3-406E-AC54-CCA56F050298}" type="pres">
      <dgm:prSet presAssocID="{43FB1972-1EF9-4E68-A48B-D490E585D7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43D193-2B29-4BD4-B940-DC74B1E85C1E}" type="pres">
      <dgm:prSet presAssocID="{54E3E221-615D-45B3-8C66-739E6B02E7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962EA0-FD95-4B3C-B3F1-560B7A6E8EB8}" type="pres">
      <dgm:prSet presAssocID="{54E3E221-615D-45B3-8C66-739E6B02E75A}" presName="spNode" presStyleCnt="0"/>
      <dgm:spPr/>
    </dgm:pt>
    <dgm:pt modelId="{32354E88-61DD-4AFC-8B64-CE6A3F930E0C}" type="pres">
      <dgm:prSet presAssocID="{28C76D23-7BAB-4544-9327-BECFC0927969}" presName="sibTrans" presStyleLbl="sibTrans1D1" presStyleIdx="0" presStyleCnt="3"/>
      <dgm:spPr/>
      <dgm:t>
        <a:bodyPr/>
        <a:lstStyle/>
        <a:p>
          <a:endParaRPr lang="it-IT"/>
        </a:p>
      </dgm:t>
    </dgm:pt>
    <dgm:pt modelId="{443F72FA-6B53-4E3D-A8AD-A3DE64D4F16B}" type="pres">
      <dgm:prSet presAssocID="{341386A1-A6A7-4B08-B51A-1515CE23C5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AA7CED-B7B4-4F28-BCEF-7CB7F57A241A}" type="pres">
      <dgm:prSet presAssocID="{341386A1-A6A7-4B08-B51A-1515CE23C5EA}" presName="spNode" presStyleCnt="0"/>
      <dgm:spPr/>
    </dgm:pt>
    <dgm:pt modelId="{497C0F2D-DDF7-4EA6-A05D-8B552C09E21D}" type="pres">
      <dgm:prSet presAssocID="{F1154DD2-B6EB-4A0E-AE85-7E8FC5F61197}" presName="sibTrans" presStyleLbl="sibTrans1D1" presStyleIdx="1" presStyleCnt="3"/>
      <dgm:spPr/>
      <dgm:t>
        <a:bodyPr/>
        <a:lstStyle/>
        <a:p>
          <a:endParaRPr lang="it-IT"/>
        </a:p>
      </dgm:t>
    </dgm:pt>
    <dgm:pt modelId="{7CA09147-369F-4918-864E-08B53E4EE203}" type="pres">
      <dgm:prSet presAssocID="{BC56AF2D-6DB6-40F3-8E33-5298E253B1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26E75F-2486-450E-89A1-4D87AAA8EEE4}" type="pres">
      <dgm:prSet presAssocID="{BC56AF2D-6DB6-40F3-8E33-5298E253B10A}" presName="spNode" presStyleCnt="0"/>
      <dgm:spPr/>
    </dgm:pt>
    <dgm:pt modelId="{0AA81D89-08C7-461B-AC21-FF7EF798F7AA}" type="pres">
      <dgm:prSet presAssocID="{5D5AA4F1-D9EB-4BF5-9997-ADE1EE6F6B3A}" presName="sibTrans" presStyleLbl="sibTrans1D1" presStyleIdx="2" presStyleCnt="3"/>
      <dgm:spPr/>
      <dgm:t>
        <a:bodyPr/>
        <a:lstStyle/>
        <a:p>
          <a:endParaRPr lang="it-IT"/>
        </a:p>
      </dgm:t>
    </dgm:pt>
  </dgm:ptLst>
  <dgm:cxnLst>
    <dgm:cxn modelId="{FD5D7E0E-E76B-42FD-8E32-2DC06F394D51}" type="presOf" srcId="{F1154DD2-B6EB-4A0E-AE85-7E8FC5F61197}" destId="{497C0F2D-DDF7-4EA6-A05D-8B552C09E21D}" srcOrd="0" destOrd="0" presId="urn:microsoft.com/office/officeart/2005/8/layout/cycle6"/>
    <dgm:cxn modelId="{2D0FFEA7-2763-4338-8750-BE2D24927D66}" srcId="{43FB1972-1EF9-4E68-A48B-D490E585D7F9}" destId="{BC56AF2D-6DB6-40F3-8E33-5298E253B10A}" srcOrd="2" destOrd="0" parTransId="{2B784F43-EB39-44A0-8345-F5A54E523A79}" sibTransId="{5D5AA4F1-D9EB-4BF5-9997-ADE1EE6F6B3A}"/>
    <dgm:cxn modelId="{89A3E687-2E95-45FC-B933-84480858AA7A}" type="presOf" srcId="{43FB1972-1EF9-4E68-A48B-D490E585D7F9}" destId="{1090B01B-0EA3-406E-AC54-CCA56F050298}" srcOrd="0" destOrd="0" presId="urn:microsoft.com/office/officeart/2005/8/layout/cycle6"/>
    <dgm:cxn modelId="{ED661E06-E8BC-48AC-BB7D-72400594505B}" type="presOf" srcId="{341386A1-A6A7-4B08-B51A-1515CE23C5EA}" destId="{443F72FA-6B53-4E3D-A8AD-A3DE64D4F16B}" srcOrd="0" destOrd="0" presId="urn:microsoft.com/office/officeart/2005/8/layout/cycle6"/>
    <dgm:cxn modelId="{17907DA7-6B60-49B8-BA2E-0E4C57618C3A}" type="presOf" srcId="{5D5AA4F1-D9EB-4BF5-9997-ADE1EE6F6B3A}" destId="{0AA81D89-08C7-461B-AC21-FF7EF798F7AA}" srcOrd="0" destOrd="0" presId="urn:microsoft.com/office/officeart/2005/8/layout/cycle6"/>
    <dgm:cxn modelId="{6A36D5D3-C764-47DF-A979-7DEAF80A7FE5}" srcId="{43FB1972-1EF9-4E68-A48B-D490E585D7F9}" destId="{341386A1-A6A7-4B08-B51A-1515CE23C5EA}" srcOrd="1" destOrd="0" parTransId="{D739A4BA-4E11-410C-80A2-B5353C1B156E}" sibTransId="{F1154DD2-B6EB-4A0E-AE85-7E8FC5F61197}"/>
    <dgm:cxn modelId="{E72A869B-7F95-477D-A21C-82E4E43137D9}" srcId="{43FB1972-1EF9-4E68-A48B-D490E585D7F9}" destId="{54E3E221-615D-45B3-8C66-739E6B02E75A}" srcOrd="0" destOrd="0" parTransId="{0E8091B7-B959-4175-BD54-84F710DA700A}" sibTransId="{28C76D23-7BAB-4544-9327-BECFC0927969}"/>
    <dgm:cxn modelId="{FA3149CC-142D-4434-BE82-FB032BD47E3A}" type="presOf" srcId="{28C76D23-7BAB-4544-9327-BECFC0927969}" destId="{32354E88-61DD-4AFC-8B64-CE6A3F930E0C}" srcOrd="0" destOrd="0" presId="urn:microsoft.com/office/officeart/2005/8/layout/cycle6"/>
    <dgm:cxn modelId="{9C491B34-4FEF-41AA-AB78-6BF5BFB68119}" type="presOf" srcId="{BC56AF2D-6DB6-40F3-8E33-5298E253B10A}" destId="{7CA09147-369F-4918-864E-08B53E4EE203}" srcOrd="0" destOrd="0" presId="urn:microsoft.com/office/officeart/2005/8/layout/cycle6"/>
    <dgm:cxn modelId="{831A8734-10D1-4CFD-A66F-ECDBFE841F36}" type="presOf" srcId="{54E3E221-615D-45B3-8C66-739E6B02E75A}" destId="{E543D193-2B29-4BD4-B940-DC74B1E85C1E}" srcOrd="0" destOrd="0" presId="urn:microsoft.com/office/officeart/2005/8/layout/cycle6"/>
    <dgm:cxn modelId="{B6909A86-7F83-4502-8A02-F84252C21BE5}" type="presParOf" srcId="{1090B01B-0EA3-406E-AC54-CCA56F050298}" destId="{E543D193-2B29-4BD4-B940-DC74B1E85C1E}" srcOrd="0" destOrd="0" presId="urn:microsoft.com/office/officeart/2005/8/layout/cycle6"/>
    <dgm:cxn modelId="{983E7492-93C2-483B-93A8-DB3D5F4205CE}" type="presParOf" srcId="{1090B01B-0EA3-406E-AC54-CCA56F050298}" destId="{4C962EA0-FD95-4B3C-B3F1-560B7A6E8EB8}" srcOrd="1" destOrd="0" presId="urn:microsoft.com/office/officeart/2005/8/layout/cycle6"/>
    <dgm:cxn modelId="{2454306C-3B2E-4085-B658-AF60A765FDF8}" type="presParOf" srcId="{1090B01B-0EA3-406E-AC54-CCA56F050298}" destId="{32354E88-61DD-4AFC-8B64-CE6A3F930E0C}" srcOrd="2" destOrd="0" presId="urn:microsoft.com/office/officeart/2005/8/layout/cycle6"/>
    <dgm:cxn modelId="{5761C681-BCD3-4BA6-9CDD-477BEB0B02C0}" type="presParOf" srcId="{1090B01B-0EA3-406E-AC54-CCA56F050298}" destId="{443F72FA-6B53-4E3D-A8AD-A3DE64D4F16B}" srcOrd="3" destOrd="0" presId="urn:microsoft.com/office/officeart/2005/8/layout/cycle6"/>
    <dgm:cxn modelId="{E01658CA-C682-4AF3-A7DF-E0ED06C8C5CA}" type="presParOf" srcId="{1090B01B-0EA3-406E-AC54-CCA56F050298}" destId="{C9AA7CED-B7B4-4F28-BCEF-7CB7F57A241A}" srcOrd="4" destOrd="0" presId="urn:microsoft.com/office/officeart/2005/8/layout/cycle6"/>
    <dgm:cxn modelId="{4CE30B27-4165-4FD7-A2F0-0AE60A36B2D7}" type="presParOf" srcId="{1090B01B-0EA3-406E-AC54-CCA56F050298}" destId="{497C0F2D-DDF7-4EA6-A05D-8B552C09E21D}" srcOrd="5" destOrd="0" presId="urn:microsoft.com/office/officeart/2005/8/layout/cycle6"/>
    <dgm:cxn modelId="{6C6E94EA-7C64-440B-81BC-823E97B862E5}" type="presParOf" srcId="{1090B01B-0EA3-406E-AC54-CCA56F050298}" destId="{7CA09147-369F-4918-864E-08B53E4EE203}" srcOrd="6" destOrd="0" presId="urn:microsoft.com/office/officeart/2005/8/layout/cycle6"/>
    <dgm:cxn modelId="{988EED77-A0F9-4B8F-A560-F05198A58A42}" type="presParOf" srcId="{1090B01B-0EA3-406E-AC54-CCA56F050298}" destId="{0726E75F-2486-450E-89A1-4D87AAA8EEE4}" srcOrd="7" destOrd="0" presId="urn:microsoft.com/office/officeart/2005/8/layout/cycle6"/>
    <dgm:cxn modelId="{7793402B-3049-49A8-9D73-1C737C037060}" type="presParOf" srcId="{1090B01B-0EA3-406E-AC54-CCA56F050298}" destId="{0AA81D89-08C7-461B-AC21-FF7EF798F7A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7E9F6-0567-4BE5-87DF-ED2F8553593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3B7B0FF-EF6F-4C52-BB92-2D0459D8F32C}">
      <dgm:prSet custT="1"/>
      <dgm:spPr/>
      <dgm:t>
        <a:bodyPr/>
        <a:lstStyle/>
        <a:p>
          <a:pPr rtl="0"/>
          <a:r>
            <a:rPr lang="it-IT" sz="1600" dirty="0"/>
            <a:t>Coordinamento con associazioni categoria/Ordini farmacisti per attivazione formazione specifica</a:t>
          </a:r>
        </a:p>
      </dgm:t>
    </dgm:pt>
    <dgm:pt modelId="{51E2A528-D4B1-420E-851A-FABFC4D17D95}" type="parTrans" cxnId="{E87896F8-0D48-4B7C-B55E-6F3C5BACABB8}">
      <dgm:prSet/>
      <dgm:spPr/>
      <dgm:t>
        <a:bodyPr/>
        <a:lstStyle/>
        <a:p>
          <a:endParaRPr lang="it-IT" sz="2400"/>
        </a:p>
      </dgm:t>
    </dgm:pt>
    <dgm:pt modelId="{BEB0C2C7-E0F2-45D1-BC18-CB7980F8AEC0}" type="sibTrans" cxnId="{E87896F8-0D48-4B7C-B55E-6F3C5BACABB8}">
      <dgm:prSet/>
      <dgm:spPr/>
      <dgm:t>
        <a:bodyPr/>
        <a:lstStyle/>
        <a:p>
          <a:endParaRPr lang="it-IT" sz="2400"/>
        </a:p>
      </dgm:t>
    </dgm:pt>
    <dgm:pt modelId="{02CBB0B4-F7E7-4818-85DB-6876D3FD24BE}">
      <dgm:prSet custT="1"/>
      <dgm:spPr/>
      <dgm:t>
        <a:bodyPr/>
        <a:lstStyle/>
        <a:p>
          <a:pPr rtl="0"/>
          <a:r>
            <a:rPr lang="it-IT" sz="1600" dirty="0"/>
            <a:t>Informazione ai MMG/cittadini delle progettualità attivate e delle farmacie aderenti</a:t>
          </a:r>
        </a:p>
      </dgm:t>
    </dgm:pt>
    <dgm:pt modelId="{5C044660-4565-483D-9150-58260E1E9A9D}" type="parTrans" cxnId="{5F2910F4-41C2-4A9A-84C7-34A5716111B7}">
      <dgm:prSet/>
      <dgm:spPr/>
      <dgm:t>
        <a:bodyPr/>
        <a:lstStyle/>
        <a:p>
          <a:endParaRPr lang="it-IT" sz="2400"/>
        </a:p>
      </dgm:t>
    </dgm:pt>
    <dgm:pt modelId="{0295F06D-6868-45AE-BF1A-551A20560435}" type="sibTrans" cxnId="{5F2910F4-41C2-4A9A-84C7-34A5716111B7}">
      <dgm:prSet/>
      <dgm:spPr/>
      <dgm:t>
        <a:bodyPr/>
        <a:lstStyle/>
        <a:p>
          <a:endParaRPr lang="it-IT" sz="2400"/>
        </a:p>
      </dgm:t>
    </dgm:pt>
    <dgm:pt modelId="{6CE36928-1A76-44E9-964A-EF66527AC579}">
      <dgm:prSet custT="1"/>
      <dgm:spPr/>
      <dgm:t>
        <a:bodyPr/>
        <a:lstStyle/>
        <a:p>
          <a:pPr rtl="0"/>
          <a:r>
            <a:rPr lang="it-IT" sz="1600" dirty="0"/>
            <a:t>Monitoraggio dei progetti per evidenziare/migliorare criticità (attivazione Tavoli tecnici multidisciplinari)</a:t>
          </a:r>
        </a:p>
      </dgm:t>
    </dgm:pt>
    <dgm:pt modelId="{5CE108D3-BDE8-405F-9B7C-00D299670C16}" type="parTrans" cxnId="{27FF216E-98AE-4AAC-AD26-5EBF10550F6A}">
      <dgm:prSet/>
      <dgm:spPr/>
      <dgm:t>
        <a:bodyPr/>
        <a:lstStyle/>
        <a:p>
          <a:endParaRPr lang="it-IT" sz="2400"/>
        </a:p>
      </dgm:t>
    </dgm:pt>
    <dgm:pt modelId="{19ABE8B7-AD83-4209-97F4-215417D6E4AB}" type="sibTrans" cxnId="{27FF216E-98AE-4AAC-AD26-5EBF10550F6A}">
      <dgm:prSet/>
      <dgm:spPr/>
      <dgm:t>
        <a:bodyPr/>
        <a:lstStyle/>
        <a:p>
          <a:endParaRPr lang="it-IT" sz="2400"/>
        </a:p>
      </dgm:t>
    </dgm:pt>
    <dgm:pt modelId="{89865E37-B888-42F7-B6E1-BFE5623B7CDA}">
      <dgm:prSet custT="1"/>
      <dgm:spPr/>
      <dgm:t>
        <a:bodyPr/>
        <a:lstStyle/>
        <a:p>
          <a:pPr rtl="0"/>
          <a:r>
            <a:rPr lang="it-IT" sz="1600" dirty="0"/>
            <a:t>Definizione dei requisiti dei locali della Farmacia e successive ispezioni e verifiche</a:t>
          </a:r>
        </a:p>
      </dgm:t>
    </dgm:pt>
    <dgm:pt modelId="{CD95A425-1F34-4E0A-8ED8-7F3C6C375545}" type="parTrans" cxnId="{8DF3EDF6-4363-44AC-B3FC-87CCA6026239}">
      <dgm:prSet/>
      <dgm:spPr/>
      <dgm:t>
        <a:bodyPr/>
        <a:lstStyle/>
        <a:p>
          <a:endParaRPr lang="it-IT" sz="2400"/>
        </a:p>
      </dgm:t>
    </dgm:pt>
    <dgm:pt modelId="{8E07E4C4-A67D-4642-ADB1-7017C1EDCBC7}" type="sibTrans" cxnId="{8DF3EDF6-4363-44AC-B3FC-87CCA6026239}">
      <dgm:prSet/>
      <dgm:spPr/>
      <dgm:t>
        <a:bodyPr/>
        <a:lstStyle/>
        <a:p>
          <a:endParaRPr lang="it-IT" sz="2400"/>
        </a:p>
      </dgm:t>
    </dgm:pt>
    <dgm:pt modelId="{B5FA1E06-6B56-4764-96F6-6F87E375E5DD}">
      <dgm:prSet custT="1"/>
      <dgm:spPr/>
      <dgm:t>
        <a:bodyPr/>
        <a:lstStyle/>
        <a:p>
          <a:pPr rtl="0"/>
          <a:r>
            <a:rPr lang="it-IT" sz="1600" dirty="0"/>
            <a:t>Verifica dei risultati, delle rendicontazioni e della remunerazione</a:t>
          </a:r>
        </a:p>
      </dgm:t>
    </dgm:pt>
    <dgm:pt modelId="{15E54A11-8CC6-4FDB-9448-FCAFD72EA3CE}" type="parTrans" cxnId="{E42543F0-375E-4FC7-9C95-282EA4972CBC}">
      <dgm:prSet/>
      <dgm:spPr/>
      <dgm:t>
        <a:bodyPr/>
        <a:lstStyle/>
        <a:p>
          <a:endParaRPr lang="it-IT" sz="2400"/>
        </a:p>
      </dgm:t>
    </dgm:pt>
    <dgm:pt modelId="{73092C12-1C50-4C4D-8990-466B7A63C4A0}" type="sibTrans" cxnId="{E42543F0-375E-4FC7-9C95-282EA4972CBC}">
      <dgm:prSet/>
      <dgm:spPr/>
      <dgm:t>
        <a:bodyPr/>
        <a:lstStyle/>
        <a:p>
          <a:endParaRPr lang="it-IT" sz="2400"/>
        </a:p>
      </dgm:t>
    </dgm:pt>
    <dgm:pt modelId="{9BDAB034-6618-4FA1-8367-14AEC85ABA02}" type="pres">
      <dgm:prSet presAssocID="{9457E9F6-0567-4BE5-87DF-ED2F8553593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DF9DA28-BB6C-4D20-8428-453F452EC206}" type="pres">
      <dgm:prSet presAssocID="{23B7B0FF-EF6F-4C52-BB92-2D0459D8F32C}" presName="circ1" presStyleLbl="vennNode1" presStyleIdx="0" presStyleCnt="5"/>
      <dgm:spPr/>
    </dgm:pt>
    <dgm:pt modelId="{CC656B7E-99A1-4CB4-B5A8-C58A963DA697}" type="pres">
      <dgm:prSet presAssocID="{23B7B0FF-EF6F-4C52-BB92-2D0459D8F32C}" presName="circ1Tx" presStyleLbl="revTx" presStyleIdx="0" presStyleCnt="0" custScaleX="205393" custLinFactNeighborY="17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6FC397-5A65-41A3-81DA-4FADBF5B3CAF}" type="pres">
      <dgm:prSet presAssocID="{02CBB0B4-F7E7-4818-85DB-6876D3FD24BE}" presName="circ2" presStyleLbl="vennNode1" presStyleIdx="1" presStyleCnt="5"/>
      <dgm:spPr/>
    </dgm:pt>
    <dgm:pt modelId="{EAA57459-133A-4696-BD30-7BC68D0B0C2D}" type="pres">
      <dgm:prSet presAssocID="{02CBB0B4-F7E7-4818-85DB-6876D3FD24BE}" presName="circ2Tx" presStyleLbl="revTx" presStyleIdx="0" presStyleCnt="0" custScaleX="179910" custLinFactNeighborX="12150" custLinFactNeighborY="-1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253292-8623-4B74-BB71-AE50212D6DA4}" type="pres">
      <dgm:prSet presAssocID="{6CE36928-1A76-44E9-964A-EF66527AC579}" presName="circ3" presStyleLbl="vennNode1" presStyleIdx="2" presStyleCnt="5"/>
      <dgm:spPr/>
    </dgm:pt>
    <dgm:pt modelId="{512497EF-DC83-482B-A90C-128CCF91EE77}" type="pres">
      <dgm:prSet presAssocID="{6CE36928-1A76-44E9-964A-EF66527AC579}" presName="circ3Tx" presStyleLbl="revTx" presStyleIdx="0" presStyleCnt="0" custScaleX="213191" custLinFactNeighborX="18629" custLinFactNeighborY="-3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593158-27A6-4B79-B81E-B7D68743CCBC}" type="pres">
      <dgm:prSet presAssocID="{89865E37-B888-42F7-B6E1-BFE5623B7CDA}" presName="circ4" presStyleLbl="vennNode1" presStyleIdx="3" presStyleCnt="5"/>
      <dgm:spPr/>
    </dgm:pt>
    <dgm:pt modelId="{B2BD2D29-506B-43DE-B07F-D535A94B4571}" type="pres">
      <dgm:prSet presAssocID="{89865E37-B888-42F7-B6E1-BFE5623B7CDA}" presName="circ4Tx" presStyleLbl="revTx" presStyleIdx="0" presStyleCnt="0" custScaleX="172397" custLinFactNeighborX="-11340" custLinFactNeighborY="-3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7D864D-CA71-4BD8-B117-7B0657B409FF}" type="pres">
      <dgm:prSet presAssocID="{B5FA1E06-6B56-4764-96F6-6F87E375E5DD}" presName="circ5" presStyleLbl="vennNode1" presStyleIdx="4" presStyleCnt="5"/>
      <dgm:spPr/>
    </dgm:pt>
    <dgm:pt modelId="{8924AAF5-1D44-45BD-A4DB-C750147BB16A}" type="pres">
      <dgm:prSet presAssocID="{B5FA1E06-6B56-4764-96F6-6F87E375E5DD}" presName="circ5Tx" presStyleLbl="revTx" presStyleIdx="0" presStyleCnt="0" custScaleX="195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F3EDF6-4363-44AC-B3FC-87CCA6026239}" srcId="{9457E9F6-0567-4BE5-87DF-ED2F8553593A}" destId="{89865E37-B888-42F7-B6E1-BFE5623B7CDA}" srcOrd="3" destOrd="0" parTransId="{CD95A425-1F34-4E0A-8ED8-7F3C6C375545}" sibTransId="{8E07E4C4-A67D-4642-ADB1-7017C1EDCBC7}"/>
    <dgm:cxn modelId="{5F2910F4-41C2-4A9A-84C7-34A5716111B7}" srcId="{9457E9F6-0567-4BE5-87DF-ED2F8553593A}" destId="{02CBB0B4-F7E7-4818-85DB-6876D3FD24BE}" srcOrd="1" destOrd="0" parTransId="{5C044660-4565-483D-9150-58260E1E9A9D}" sibTransId="{0295F06D-6868-45AE-BF1A-551A20560435}"/>
    <dgm:cxn modelId="{36CA11B7-F798-4177-846A-8F76D9BB5202}" type="presOf" srcId="{9457E9F6-0567-4BE5-87DF-ED2F8553593A}" destId="{9BDAB034-6618-4FA1-8367-14AEC85ABA02}" srcOrd="0" destOrd="0" presId="urn:microsoft.com/office/officeart/2005/8/layout/venn1"/>
    <dgm:cxn modelId="{F7F61309-4294-4037-A7C5-B249183C19AA}" type="presOf" srcId="{23B7B0FF-EF6F-4C52-BB92-2D0459D8F32C}" destId="{CC656B7E-99A1-4CB4-B5A8-C58A963DA697}" srcOrd="0" destOrd="0" presId="urn:microsoft.com/office/officeart/2005/8/layout/venn1"/>
    <dgm:cxn modelId="{27FF216E-98AE-4AAC-AD26-5EBF10550F6A}" srcId="{9457E9F6-0567-4BE5-87DF-ED2F8553593A}" destId="{6CE36928-1A76-44E9-964A-EF66527AC579}" srcOrd="2" destOrd="0" parTransId="{5CE108D3-BDE8-405F-9B7C-00D299670C16}" sibTransId="{19ABE8B7-AD83-4209-97F4-215417D6E4AB}"/>
    <dgm:cxn modelId="{E42543F0-375E-4FC7-9C95-282EA4972CBC}" srcId="{9457E9F6-0567-4BE5-87DF-ED2F8553593A}" destId="{B5FA1E06-6B56-4764-96F6-6F87E375E5DD}" srcOrd="4" destOrd="0" parTransId="{15E54A11-8CC6-4FDB-9448-FCAFD72EA3CE}" sibTransId="{73092C12-1C50-4C4D-8990-466B7A63C4A0}"/>
    <dgm:cxn modelId="{BAC5ACD3-C10D-440D-98C0-19E564655C11}" type="presOf" srcId="{6CE36928-1A76-44E9-964A-EF66527AC579}" destId="{512497EF-DC83-482B-A90C-128CCF91EE77}" srcOrd="0" destOrd="0" presId="urn:microsoft.com/office/officeart/2005/8/layout/venn1"/>
    <dgm:cxn modelId="{9EB5F46F-1726-47A4-A8CD-D6B8019FF68D}" type="presOf" srcId="{02CBB0B4-F7E7-4818-85DB-6876D3FD24BE}" destId="{EAA57459-133A-4696-BD30-7BC68D0B0C2D}" srcOrd="0" destOrd="0" presId="urn:microsoft.com/office/officeart/2005/8/layout/venn1"/>
    <dgm:cxn modelId="{4C211AD6-874E-492F-B52D-742BC8810A73}" type="presOf" srcId="{B5FA1E06-6B56-4764-96F6-6F87E375E5DD}" destId="{8924AAF5-1D44-45BD-A4DB-C750147BB16A}" srcOrd="0" destOrd="0" presId="urn:microsoft.com/office/officeart/2005/8/layout/venn1"/>
    <dgm:cxn modelId="{8F1D6B9B-1FEA-4581-899A-D7DCB7057F81}" type="presOf" srcId="{89865E37-B888-42F7-B6E1-BFE5623B7CDA}" destId="{B2BD2D29-506B-43DE-B07F-D535A94B4571}" srcOrd="0" destOrd="0" presId="urn:microsoft.com/office/officeart/2005/8/layout/venn1"/>
    <dgm:cxn modelId="{E87896F8-0D48-4B7C-B55E-6F3C5BACABB8}" srcId="{9457E9F6-0567-4BE5-87DF-ED2F8553593A}" destId="{23B7B0FF-EF6F-4C52-BB92-2D0459D8F32C}" srcOrd="0" destOrd="0" parTransId="{51E2A528-D4B1-420E-851A-FABFC4D17D95}" sibTransId="{BEB0C2C7-E0F2-45D1-BC18-CB7980F8AEC0}"/>
    <dgm:cxn modelId="{DDD81156-F34B-40DD-890A-ED1F79221426}" type="presParOf" srcId="{9BDAB034-6618-4FA1-8367-14AEC85ABA02}" destId="{5DF9DA28-BB6C-4D20-8428-453F452EC206}" srcOrd="0" destOrd="0" presId="urn:microsoft.com/office/officeart/2005/8/layout/venn1"/>
    <dgm:cxn modelId="{D4BEA38E-8535-46CB-82BF-A49757095ED5}" type="presParOf" srcId="{9BDAB034-6618-4FA1-8367-14AEC85ABA02}" destId="{CC656B7E-99A1-4CB4-B5A8-C58A963DA697}" srcOrd="1" destOrd="0" presId="urn:microsoft.com/office/officeart/2005/8/layout/venn1"/>
    <dgm:cxn modelId="{D97C8A4F-1F49-4B6F-910D-13D3AD3DCC9C}" type="presParOf" srcId="{9BDAB034-6618-4FA1-8367-14AEC85ABA02}" destId="{536FC397-5A65-41A3-81DA-4FADBF5B3CAF}" srcOrd="2" destOrd="0" presId="urn:microsoft.com/office/officeart/2005/8/layout/venn1"/>
    <dgm:cxn modelId="{38327691-79CA-40F9-BF66-0E74BA2B015B}" type="presParOf" srcId="{9BDAB034-6618-4FA1-8367-14AEC85ABA02}" destId="{EAA57459-133A-4696-BD30-7BC68D0B0C2D}" srcOrd="3" destOrd="0" presId="urn:microsoft.com/office/officeart/2005/8/layout/venn1"/>
    <dgm:cxn modelId="{278C7598-032C-4824-8175-A0EF67BDA653}" type="presParOf" srcId="{9BDAB034-6618-4FA1-8367-14AEC85ABA02}" destId="{D9253292-8623-4B74-BB71-AE50212D6DA4}" srcOrd="4" destOrd="0" presId="urn:microsoft.com/office/officeart/2005/8/layout/venn1"/>
    <dgm:cxn modelId="{48AC09CA-CB15-4DEF-8781-EC5133B5DDB3}" type="presParOf" srcId="{9BDAB034-6618-4FA1-8367-14AEC85ABA02}" destId="{512497EF-DC83-482B-A90C-128CCF91EE77}" srcOrd="5" destOrd="0" presId="urn:microsoft.com/office/officeart/2005/8/layout/venn1"/>
    <dgm:cxn modelId="{507511D7-D0BC-4375-8F19-3545841F01F4}" type="presParOf" srcId="{9BDAB034-6618-4FA1-8367-14AEC85ABA02}" destId="{1C593158-27A6-4B79-B81E-B7D68743CCBC}" srcOrd="6" destOrd="0" presId="urn:microsoft.com/office/officeart/2005/8/layout/venn1"/>
    <dgm:cxn modelId="{E64F7CF1-2638-4F0B-B51E-0CDBA41F3C52}" type="presParOf" srcId="{9BDAB034-6618-4FA1-8367-14AEC85ABA02}" destId="{B2BD2D29-506B-43DE-B07F-D535A94B4571}" srcOrd="7" destOrd="0" presId="urn:microsoft.com/office/officeart/2005/8/layout/venn1"/>
    <dgm:cxn modelId="{03EFBD91-7C01-4276-B7FA-F9FE33A4CBD0}" type="presParOf" srcId="{9BDAB034-6618-4FA1-8367-14AEC85ABA02}" destId="{3F7D864D-CA71-4BD8-B117-7B0657B409FF}" srcOrd="8" destOrd="0" presId="urn:microsoft.com/office/officeart/2005/8/layout/venn1"/>
    <dgm:cxn modelId="{C209B912-FF82-4331-989B-C1F0D4D4D6C2}" type="presParOf" srcId="{9BDAB034-6618-4FA1-8367-14AEC85ABA02}" destId="{8924AAF5-1D44-45BD-A4DB-C750147BB16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87D89F-AFED-462D-8A34-57C1649D7358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82067E40-595D-4177-BEE8-5B8BC068DBB1}">
      <dgm:prSet phldrT="[Testo]"/>
      <dgm:spPr/>
      <dgm:t>
        <a:bodyPr/>
        <a:lstStyle/>
        <a:p>
          <a:r>
            <a:rPr lang="it-IT" dirty="0"/>
            <a:t>Rafforzare la farmacia clinica in ambito ospedaliero</a:t>
          </a:r>
        </a:p>
      </dgm:t>
    </dgm:pt>
    <dgm:pt modelId="{5831135A-6FEF-4348-ADB6-FBA4F5693178}" type="parTrans" cxnId="{3E8955BD-F461-482F-924F-B7D32D83711A}">
      <dgm:prSet/>
      <dgm:spPr/>
      <dgm:t>
        <a:bodyPr/>
        <a:lstStyle/>
        <a:p>
          <a:endParaRPr lang="it-IT"/>
        </a:p>
      </dgm:t>
    </dgm:pt>
    <dgm:pt modelId="{95F778DF-2878-4284-8265-1F0E650FD86F}" type="sibTrans" cxnId="{3E8955BD-F461-482F-924F-B7D32D83711A}">
      <dgm:prSet/>
      <dgm:spPr/>
      <dgm:t>
        <a:bodyPr/>
        <a:lstStyle/>
        <a:p>
          <a:endParaRPr lang="it-IT"/>
        </a:p>
      </dgm:t>
    </dgm:pt>
    <dgm:pt modelId="{66A62381-D140-4C11-A76C-550F231308AB}">
      <dgm:prSet phldrT="[Testo]"/>
      <dgm:spPr/>
      <dgm:t>
        <a:bodyPr/>
        <a:lstStyle/>
        <a:p>
          <a:r>
            <a:rPr lang="it-IT" dirty="0"/>
            <a:t>Trasferire la farmacia clinica nei nuovi setting di cura territoriali</a:t>
          </a:r>
        </a:p>
      </dgm:t>
    </dgm:pt>
    <dgm:pt modelId="{267C19BF-A731-4F84-B4B8-E168D8C83421}" type="parTrans" cxnId="{3EF886E4-AFF3-40BF-9033-1BF4BF77C704}">
      <dgm:prSet/>
      <dgm:spPr/>
      <dgm:t>
        <a:bodyPr/>
        <a:lstStyle/>
        <a:p>
          <a:endParaRPr lang="it-IT"/>
        </a:p>
      </dgm:t>
    </dgm:pt>
    <dgm:pt modelId="{2BBB45C7-BCBD-4E1F-A41B-BDACE037170D}" type="sibTrans" cxnId="{3EF886E4-AFF3-40BF-9033-1BF4BF77C704}">
      <dgm:prSet/>
      <dgm:spPr/>
      <dgm:t>
        <a:bodyPr/>
        <a:lstStyle/>
        <a:p>
          <a:endParaRPr lang="it-IT"/>
        </a:p>
      </dgm:t>
    </dgm:pt>
    <dgm:pt modelId="{7ABF7BCF-0DE8-4C4F-ACB0-A806F9DF0A93}">
      <dgm:prSet phldrT="[Testo]"/>
      <dgm:spPr/>
      <dgm:t>
        <a:bodyPr/>
        <a:lstStyle/>
        <a:p>
          <a:r>
            <a:rPr lang="it-IT" dirty="0"/>
            <a:t>Sviluppare servizi con le farmacie di comunità</a:t>
          </a:r>
        </a:p>
      </dgm:t>
    </dgm:pt>
    <dgm:pt modelId="{7490A599-23B5-4CA8-9E61-9F7E9F1D6CDC}" type="parTrans" cxnId="{8297B135-BCEE-41CA-B4B0-F4FFC73EE432}">
      <dgm:prSet/>
      <dgm:spPr/>
      <dgm:t>
        <a:bodyPr/>
        <a:lstStyle/>
        <a:p>
          <a:endParaRPr lang="it-IT"/>
        </a:p>
      </dgm:t>
    </dgm:pt>
    <dgm:pt modelId="{0C3C6896-E96A-4FD6-B5A5-107AEDA9DF29}" type="sibTrans" cxnId="{8297B135-BCEE-41CA-B4B0-F4FFC73EE432}">
      <dgm:prSet/>
      <dgm:spPr/>
      <dgm:t>
        <a:bodyPr/>
        <a:lstStyle/>
        <a:p>
          <a:endParaRPr lang="it-IT"/>
        </a:p>
      </dgm:t>
    </dgm:pt>
    <dgm:pt modelId="{A1FDD5B5-41E1-43D5-997E-AB948708A4C1}" type="pres">
      <dgm:prSet presAssocID="{6787D89F-AFED-462D-8A34-57C1649D7358}" presName="compositeShape" presStyleCnt="0">
        <dgm:presLayoutVars>
          <dgm:chMax val="7"/>
          <dgm:dir/>
          <dgm:resizeHandles val="exact"/>
        </dgm:presLayoutVars>
      </dgm:prSet>
      <dgm:spPr/>
    </dgm:pt>
    <dgm:pt modelId="{C495CBDB-2AF8-49CB-9B15-7BD021A6A908}" type="pres">
      <dgm:prSet presAssocID="{82067E40-595D-4177-BEE8-5B8BC068DBB1}" presName="circ1" presStyleLbl="vennNode1" presStyleIdx="0" presStyleCnt="3"/>
      <dgm:spPr/>
      <dgm:t>
        <a:bodyPr/>
        <a:lstStyle/>
        <a:p>
          <a:endParaRPr lang="it-IT"/>
        </a:p>
      </dgm:t>
    </dgm:pt>
    <dgm:pt modelId="{1C806FC9-FC2C-496C-B666-7707DD6E3598}" type="pres">
      <dgm:prSet presAssocID="{82067E40-595D-4177-BEE8-5B8BC068DB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0C83A1-16B9-4465-B9FA-FB05E1D6D61F}" type="pres">
      <dgm:prSet presAssocID="{66A62381-D140-4C11-A76C-550F231308AB}" presName="circ2" presStyleLbl="vennNode1" presStyleIdx="1" presStyleCnt="3"/>
      <dgm:spPr/>
      <dgm:t>
        <a:bodyPr/>
        <a:lstStyle/>
        <a:p>
          <a:endParaRPr lang="it-IT"/>
        </a:p>
      </dgm:t>
    </dgm:pt>
    <dgm:pt modelId="{C28D2415-32AB-45A6-8653-772FDC913BB5}" type="pres">
      <dgm:prSet presAssocID="{66A62381-D140-4C11-A76C-550F231308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E83CF7-0A5A-41D8-9D68-32B012067B08}" type="pres">
      <dgm:prSet presAssocID="{7ABF7BCF-0DE8-4C4F-ACB0-A806F9DF0A93}" presName="circ3" presStyleLbl="vennNode1" presStyleIdx="2" presStyleCnt="3"/>
      <dgm:spPr/>
      <dgm:t>
        <a:bodyPr/>
        <a:lstStyle/>
        <a:p>
          <a:endParaRPr lang="it-IT"/>
        </a:p>
      </dgm:t>
    </dgm:pt>
    <dgm:pt modelId="{761363F3-8211-4438-B00A-5CE92C6E8D0D}" type="pres">
      <dgm:prSet presAssocID="{7ABF7BCF-0DE8-4C4F-ACB0-A806F9DF0A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C0BFB2-7CCF-490C-AF70-8C76E90411B9}" type="presOf" srcId="{7ABF7BCF-0DE8-4C4F-ACB0-A806F9DF0A93}" destId="{28E83CF7-0A5A-41D8-9D68-32B012067B08}" srcOrd="0" destOrd="0" presId="urn:microsoft.com/office/officeart/2005/8/layout/venn1"/>
    <dgm:cxn modelId="{3EF886E4-AFF3-40BF-9033-1BF4BF77C704}" srcId="{6787D89F-AFED-462D-8A34-57C1649D7358}" destId="{66A62381-D140-4C11-A76C-550F231308AB}" srcOrd="1" destOrd="0" parTransId="{267C19BF-A731-4F84-B4B8-E168D8C83421}" sibTransId="{2BBB45C7-BCBD-4E1F-A41B-BDACE037170D}"/>
    <dgm:cxn modelId="{E4CF12F1-79D0-4AF9-9F6B-2BE744C5ECCA}" type="presOf" srcId="{66A62381-D140-4C11-A76C-550F231308AB}" destId="{340C83A1-16B9-4465-B9FA-FB05E1D6D61F}" srcOrd="0" destOrd="0" presId="urn:microsoft.com/office/officeart/2005/8/layout/venn1"/>
    <dgm:cxn modelId="{76910F4C-97A9-4ED9-8697-DAB9B1972D34}" type="presOf" srcId="{7ABF7BCF-0DE8-4C4F-ACB0-A806F9DF0A93}" destId="{761363F3-8211-4438-B00A-5CE92C6E8D0D}" srcOrd="1" destOrd="0" presId="urn:microsoft.com/office/officeart/2005/8/layout/venn1"/>
    <dgm:cxn modelId="{4BAC2869-CDC5-4DE9-8DD1-213757E66D94}" type="presOf" srcId="{66A62381-D140-4C11-A76C-550F231308AB}" destId="{C28D2415-32AB-45A6-8653-772FDC913BB5}" srcOrd="1" destOrd="0" presId="urn:microsoft.com/office/officeart/2005/8/layout/venn1"/>
    <dgm:cxn modelId="{3E8955BD-F461-482F-924F-B7D32D83711A}" srcId="{6787D89F-AFED-462D-8A34-57C1649D7358}" destId="{82067E40-595D-4177-BEE8-5B8BC068DBB1}" srcOrd="0" destOrd="0" parTransId="{5831135A-6FEF-4348-ADB6-FBA4F5693178}" sibTransId="{95F778DF-2878-4284-8265-1F0E650FD86F}"/>
    <dgm:cxn modelId="{2C81E291-9EF9-4507-BE11-6C8A35726A49}" type="presOf" srcId="{82067E40-595D-4177-BEE8-5B8BC068DBB1}" destId="{1C806FC9-FC2C-496C-B666-7707DD6E3598}" srcOrd="1" destOrd="0" presId="urn:microsoft.com/office/officeart/2005/8/layout/venn1"/>
    <dgm:cxn modelId="{8297B135-BCEE-41CA-B4B0-F4FFC73EE432}" srcId="{6787D89F-AFED-462D-8A34-57C1649D7358}" destId="{7ABF7BCF-0DE8-4C4F-ACB0-A806F9DF0A93}" srcOrd="2" destOrd="0" parTransId="{7490A599-23B5-4CA8-9E61-9F7E9F1D6CDC}" sibTransId="{0C3C6896-E96A-4FD6-B5A5-107AEDA9DF29}"/>
    <dgm:cxn modelId="{7823972B-A88F-4146-9614-127FAC985EAE}" type="presOf" srcId="{6787D89F-AFED-462D-8A34-57C1649D7358}" destId="{A1FDD5B5-41E1-43D5-997E-AB948708A4C1}" srcOrd="0" destOrd="0" presId="urn:microsoft.com/office/officeart/2005/8/layout/venn1"/>
    <dgm:cxn modelId="{9DE88852-656C-4321-9A48-0C557C01B4D6}" type="presOf" srcId="{82067E40-595D-4177-BEE8-5B8BC068DBB1}" destId="{C495CBDB-2AF8-49CB-9B15-7BD021A6A908}" srcOrd="0" destOrd="0" presId="urn:microsoft.com/office/officeart/2005/8/layout/venn1"/>
    <dgm:cxn modelId="{BF0D73AA-6203-4FA2-8B20-67C27F3AAAB5}" type="presParOf" srcId="{A1FDD5B5-41E1-43D5-997E-AB948708A4C1}" destId="{C495CBDB-2AF8-49CB-9B15-7BD021A6A908}" srcOrd="0" destOrd="0" presId="urn:microsoft.com/office/officeart/2005/8/layout/venn1"/>
    <dgm:cxn modelId="{F66A0FCD-EDAD-4E72-AE0C-5C52593EDD86}" type="presParOf" srcId="{A1FDD5B5-41E1-43D5-997E-AB948708A4C1}" destId="{1C806FC9-FC2C-496C-B666-7707DD6E3598}" srcOrd="1" destOrd="0" presId="urn:microsoft.com/office/officeart/2005/8/layout/venn1"/>
    <dgm:cxn modelId="{72B7DDEE-3CB0-461E-8B93-F60DDBBE1144}" type="presParOf" srcId="{A1FDD5B5-41E1-43D5-997E-AB948708A4C1}" destId="{340C83A1-16B9-4465-B9FA-FB05E1D6D61F}" srcOrd="2" destOrd="0" presId="urn:microsoft.com/office/officeart/2005/8/layout/venn1"/>
    <dgm:cxn modelId="{D2EFD168-EE9F-418E-9DBE-B5AC238B9A1D}" type="presParOf" srcId="{A1FDD5B5-41E1-43D5-997E-AB948708A4C1}" destId="{C28D2415-32AB-45A6-8653-772FDC913BB5}" srcOrd="3" destOrd="0" presId="urn:microsoft.com/office/officeart/2005/8/layout/venn1"/>
    <dgm:cxn modelId="{D7876F0C-D2C9-4098-89D5-D44CE71E8C22}" type="presParOf" srcId="{A1FDD5B5-41E1-43D5-997E-AB948708A4C1}" destId="{28E83CF7-0A5A-41D8-9D68-32B012067B08}" srcOrd="4" destOrd="0" presId="urn:microsoft.com/office/officeart/2005/8/layout/venn1"/>
    <dgm:cxn modelId="{413ECD23-ADE4-405D-B9BF-9BBF1D93D525}" type="presParOf" srcId="{A1FDD5B5-41E1-43D5-997E-AB948708A4C1}" destId="{761363F3-8211-4438-B00A-5CE92C6E8D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716DA-2D98-4586-A5A2-DE44FAA1B5A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CDCE2B8-ADED-4C26-A2FF-0673CE0B0F46}">
      <dgm:prSet custT="1"/>
      <dgm:spPr/>
      <dgm:t>
        <a:bodyPr/>
        <a:lstStyle/>
        <a:p>
          <a:pPr rtl="0"/>
          <a:r>
            <a:rPr lang="it-IT" sz="1600" dirty="0"/>
            <a:t>Prima della prescrizione</a:t>
          </a:r>
        </a:p>
      </dgm:t>
    </dgm:pt>
    <dgm:pt modelId="{BCC0F9DC-3175-4A23-A9E3-692EC1507668}" type="parTrans" cxnId="{40CE5125-333D-43DF-8628-970A984BF0AA}">
      <dgm:prSet/>
      <dgm:spPr/>
      <dgm:t>
        <a:bodyPr/>
        <a:lstStyle/>
        <a:p>
          <a:endParaRPr lang="it-IT" sz="4000"/>
        </a:p>
      </dgm:t>
    </dgm:pt>
    <dgm:pt modelId="{3EA8902C-D951-4C19-A238-95551F3211A6}" type="sibTrans" cxnId="{40CE5125-333D-43DF-8628-970A984BF0AA}">
      <dgm:prSet/>
      <dgm:spPr/>
      <dgm:t>
        <a:bodyPr/>
        <a:lstStyle/>
        <a:p>
          <a:endParaRPr lang="it-IT" sz="4000"/>
        </a:p>
      </dgm:t>
    </dgm:pt>
    <dgm:pt modelId="{5C9FA892-B20B-4115-9D40-1A64B5AF146E}">
      <dgm:prSet custT="1"/>
      <dgm:spPr/>
      <dgm:t>
        <a:bodyPr/>
        <a:lstStyle/>
        <a:p>
          <a:pPr rtl="0"/>
          <a:r>
            <a:rPr lang="it-IT" sz="1200" dirty="0"/>
            <a:t>Sperimentazione clinica</a:t>
          </a:r>
        </a:p>
      </dgm:t>
    </dgm:pt>
    <dgm:pt modelId="{57A3119B-E8A2-4F15-A2F8-3F885B28F514}" type="parTrans" cxnId="{457541F8-53F0-432E-ACBD-224B86E1FF4D}">
      <dgm:prSet/>
      <dgm:spPr/>
      <dgm:t>
        <a:bodyPr/>
        <a:lstStyle/>
        <a:p>
          <a:endParaRPr lang="it-IT" sz="4000"/>
        </a:p>
      </dgm:t>
    </dgm:pt>
    <dgm:pt modelId="{B2166A78-1D32-4D07-9CA8-A3B963D565DB}" type="sibTrans" cxnId="{457541F8-53F0-432E-ACBD-224B86E1FF4D}">
      <dgm:prSet/>
      <dgm:spPr/>
      <dgm:t>
        <a:bodyPr/>
        <a:lstStyle/>
        <a:p>
          <a:endParaRPr lang="it-IT" sz="4000"/>
        </a:p>
      </dgm:t>
    </dgm:pt>
    <dgm:pt modelId="{B658E3F6-5C31-4E38-83FA-6F6D444A99F2}">
      <dgm:prSet custT="1"/>
      <dgm:spPr/>
      <dgm:t>
        <a:bodyPr/>
        <a:lstStyle/>
        <a:p>
          <a:pPr rtl="0"/>
          <a:r>
            <a:rPr lang="it-IT" sz="1200" dirty="0"/>
            <a:t>Prontuari</a:t>
          </a:r>
        </a:p>
      </dgm:t>
    </dgm:pt>
    <dgm:pt modelId="{A1635FFE-770F-4DAF-83B4-609FD8E924DC}" type="parTrans" cxnId="{20F730B1-70D6-4176-AD76-824C5015CFAC}">
      <dgm:prSet/>
      <dgm:spPr/>
      <dgm:t>
        <a:bodyPr/>
        <a:lstStyle/>
        <a:p>
          <a:endParaRPr lang="it-IT" sz="4000"/>
        </a:p>
      </dgm:t>
    </dgm:pt>
    <dgm:pt modelId="{AC16BFE9-38B0-4EE3-AF6D-A44B5A013209}" type="sibTrans" cxnId="{20F730B1-70D6-4176-AD76-824C5015CFAC}">
      <dgm:prSet/>
      <dgm:spPr/>
      <dgm:t>
        <a:bodyPr/>
        <a:lstStyle/>
        <a:p>
          <a:endParaRPr lang="it-IT" sz="4000"/>
        </a:p>
      </dgm:t>
    </dgm:pt>
    <dgm:pt modelId="{F1F9EA94-6D53-4C98-88C6-3E936B8BB314}">
      <dgm:prSet custT="1"/>
      <dgm:spPr/>
      <dgm:t>
        <a:bodyPr/>
        <a:lstStyle/>
        <a:p>
          <a:pPr rtl="0"/>
          <a:r>
            <a:rPr lang="it-IT" sz="1200" dirty="0"/>
            <a:t>Informazione sul farmaco</a:t>
          </a:r>
        </a:p>
      </dgm:t>
    </dgm:pt>
    <dgm:pt modelId="{B562EAF6-1454-45A5-9DA2-832BF1C2A435}" type="parTrans" cxnId="{F7621A73-6216-4CD2-9CAE-E73DDD8C8B20}">
      <dgm:prSet/>
      <dgm:spPr/>
      <dgm:t>
        <a:bodyPr/>
        <a:lstStyle/>
        <a:p>
          <a:endParaRPr lang="it-IT" sz="4000"/>
        </a:p>
      </dgm:t>
    </dgm:pt>
    <dgm:pt modelId="{8D429291-8B5C-43F7-8DF8-683C156EA2F6}" type="sibTrans" cxnId="{F7621A73-6216-4CD2-9CAE-E73DDD8C8B20}">
      <dgm:prSet/>
      <dgm:spPr/>
      <dgm:t>
        <a:bodyPr/>
        <a:lstStyle/>
        <a:p>
          <a:endParaRPr lang="it-IT" sz="4000"/>
        </a:p>
      </dgm:t>
    </dgm:pt>
    <dgm:pt modelId="{98B141F2-A7E0-4CB3-8ED4-40B5E9D42A91}">
      <dgm:prSet custT="1"/>
      <dgm:spPr/>
      <dgm:t>
        <a:bodyPr/>
        <a:lstStyle/>
        <a:p>
          <a:pPr rtl="0"/>
          <a:r>
            <a:rPr lang="it-IT" sz="1600" dirty="0"/>
            <a:t>Durante la prescrizione</a:t>
          </a:r>
        </a:p>
      </dgm:t>
    </dgm:pt>
    <dgm:pt modelId="{AF0923B8-5AB4-4A1B-BD63-E5DA2A05F496}" type="parTrans" cxnId="{EC6A1EB1-8CF9-40A9-9962-A909CA95716C}">
      <dgm:prSet/>
      <dgm:spPr/>
      <dgm:t>
        <a:bodyPr/>
        <a:lstStyle/>
        <a:p>
          <a:endParaRPr lang="it-IT" sz="4000"/>
        </a:p>
      </dgm:t>
    </dgm:pt>
    <dgm:pt modelId="{C63CAC68-E3DD-4CDB-B8B8-5A92CECB3372}" type="sibTrans" cxnId="{EC6A1EB1-8CF9-40A9-9962-A909CA95716C}">
      <dgm:prSet/>
      <dgm:spPr/>
      <dgm:t>
        <a:bodyPr/>
        <a:lstStyle/>
        <a:p>
          <a:endParaRPr lang="it-IT" sz="4000"/>
        </a:p>
      </dgm:t>
    </dgm:pt>
    <dgm:pt modelId="{254BB053-21D9-45C3-9577-DBF05DB65DF1}">
      <dgm:prSet custT="1"/>
      <dgm:spPr/>
      <dgm:t>
        <a:bodyPr/>
        <a:lstStyle/>
        <a:p>
          <a:pPr rtl="0"/>
          <a:r>
            <a:rPr lang="it-IT" sz="1200" dirty="0"/>
            <a:t>Counselling</a:t>
          </a:r>
        </a:p>
      </dgm:t>
    </dgm:pt>
    <dgm:pt modelId="{FB578AAE-5922-4713-89B5-45FB9A0EB424}" type="parTrans" cxnId="{079D55F6-AECA-4842-8A00-FEECCCAE4774}">
      <dgm:prSet/>
      <dgm:spPr/>
      <dgm:t>
        <a:bodyPr/>
        <a:lstStyle/>
        <a:p>
          <a:endParaRPr lang="it-IT" sz="4000"/>
        </a:p>
      </dgm:t>
    </dgm:pt>
    <dgm:pt modelId="{84B7C10C-B0D9-4696-A4A7-14EDF671AA91}" type="sibTrans" cxnId="{079D55F6-AECA-4842-8A00-FEECCCAE4774}">
      <dgm:prSet/>
      <dgm:spPr/>
      <dgm:t>
        <a:bodyPr/>
        <a:lstStyle/>
        <a:p>
          <a:endParaRPr lang="it-IT" sz="4000"/>
        </a:p>
      </dgm:t>
    </dgm:pt>
    <dgm:pt modelId="{BD221A4E-9175-40E9-B8FD-C9ACB3F4A049}">
      <dgm:prSet custT="1"/>
      <dgm:spPr/>
      <dgm:t>
        <a:bodyPr/>
        <a:lstStyle/>
        <a:p>
          <a:pPr rtl="0"/>
          <a:r>
            <a:rPr lang="it-IT" sz="1600" dirty="0"/>
            <a:t>Dopo la prescrizione</a:t>
          </a:r>
        </a:p>
      </dgm:t>
    </dgm:pt>
    <dgm:pt modelId="{77E9E29E-EDCF-431D-9558-FE58C79F9038}" type="parTrans" cxnId="{44C04349-B354-4B71-8487-2E7CCC77A0F4}">
      <dgm:prSet/>
      <dgm:spPr/>
      <dgm:t>
        <a:bodyPr/>
        <a:lstStyle/>
        <a:p>
          <a:endParaRPr lang="it-IT" sz="4000"/>
        </a:p>
      </dgm:t>
    </dgm:pt>
    <dgm:pt modelId="{6A854491-3462-4D9F-962C-6FDBBAFEB676}" type="sibTrans" cxnId="{44C04349-B354-4B71-8487-2E7CCC77A0F4}">
      <dgm:prSet/>
      <dgm:spPr/>
      <dgm:t>
        <a:bodyPr/>
        <a:lstStyle/>
        <a:p>
          <a:endParaRPr lang="it-IT" sz="4000"/>
        </a:p>
      </dgm:t>
    </dgm:pt>
    <dgm:pt modelId="{AD079BEA-011A-4813-9EEA-721780BF3A85}">
      <dgm:prSet custT="1"/>
      <dgm:spPr/>
      <dgm:t>
        <a:bodyPr/>
        <a:lstStyle/>
        <a:p>
          <a:pPr rtl="0"/>
          <a:r>
            <a:rPr lang="it-IT" sz="1200" dirty="0"/>
            <a:t>Verifica aderenza</a:t>
          </a:r>
        </a:p>
      </dgm:t>
    </dgm:pt>
    <dgm:pt modelId="{0451F31A-8CB0-4C89-AAC6-1C5312F1F21F}" type="parTrans" cxnId="{E6C7E5DF-D55D-4A1D-953E-99EDF7DCE413}">
      <dgm:prSet/>
      <dgm:spPr/>
      <dgm:t>
        <a:bodyPr/>
        <a:lstStyle/>
        <a:p>
          <a:endParaRPr lang="it-IT" sz="4000"/>
        </a:p>
      </dgm:t>
    </dgm:pt>
    <dgm:pt modelId="{53D5F992-E581-42B7-95DD-65AF8AECAAAA}" type="sibTrans" cxnId="{E6C7E5DF-D55D-4A1D-953E-99EDF7DCE413}">
      <dgm:prSet/>
      <dgm:spPr/>
      <dgm:t>
        <a:bodyPr/>
        <a:lstStyle/>
        <a:p>
          <a:endParaRPr lang="it-IT" sz="4000"/>
        </a:p>
      </dgm:t>
    </dgm:pt>
    <dgm:pt modelId="{F63E5964-B1AC-44C9-B02F-463399EACECC}">
      <dgm:prSet custT="1"/>
      <dgm:spPr/>
      <dgm:t>
        <a:bodyPr/>
        <a:lstStyle/>
        <a:p>
          <a:pPr rtl="0"/>
          <a:r>
            <a:rPr lang="it-IT" sz="1200" dirty="0" err="1"/>
            <a:t>Medication</a:t>
          </a:r>
          <a:r>
            <a:rPr lang="it-IT" sz="1200" dirty="0"/>
            <a:t> review</a:t>
          </a:r>
        </a:p>
      </dgm:t>
    </dgm:pt>
    <dgm:pt modelId="{2E9FF61F-91F2-41BE-B65B-AFED724F3DF3}" type="parTrans" cxnId="{1426C85F-2D89-4FA8-B131-8F096DEEC918}">
      <dgm:prSet/>
      <dgm:spPr/>
      <dgm:t>
        <a:bodyPr/>
        <a:lstStyle/>
        <a:p>
          <a:endParaRPr lang="it-IT" sz="4000"/>
        </a:p>
      </dgm:t>
    </dgm:pt>
    <dgm:pt modelId="{F112432F-13C0-492C-96CE-B3454E8F1FBE}" type="sibTrans" cxnId="{1426C85F-2D89-4FA8-B131-8F096DEEC918}">
      <dgm:prSet/>
      <dgm:spPr/>
      <dgm:t>
        <a:bodyPr/>
        <a:lstStyle/>
        <a:p>
          <a:endParaRPr lang="it-IT" sz="4000"/>
        </a:p>
      </dgm:t>
    </dgm:pt>
    <dgm:pt modelId="{3FE14CB3-4BEE-4855-929D-105B61C5B4E5}">
      <dgm:prSet custT="1"/>
      <dgm:spPr/>
      <dgm:t>
        <a:bodyPr/>
        <a:lstStyle/>
        <a:p>
          <a:pPr rtl="0"/>
          <a:r>
            <a:rPr lang="it-IT" sz="1200" dirty="0"/>
            <a:t>Farmacoepidemiologia</a:t>
          </a:r>
        </a:p>
      </dgm:t>
    </dgm:pt>
    <dgm:pt modelId="{6362E1ED-48EE-4909-A905-108760F012FD}" type="parTrans" cxnId="{D7D53896-EC36-4F30-9E9E-580FC8F11865}">
      <dgm:prSet/>
      <dgm:spPr/>
      <dgm:t>
        <a:bodyPr/>
        <a:lstStyle/>
        <a:p>
          <a:endParaRPr lang="it-IT" sz="4000"/>
        </a:p>
      </dgm:t>
    </dgm:pt>
    <dgm:pt modelId="{DE773E95-F961-4AB9-807E-5101E38D7306}" type="sibTrans" cxnId="{D7D53896-EC36-4F30-9E9E-580FC8F11865}">
      <dgm:prSet/>
      <dgm:spPr/>
      <dgm:t>
        <a:bodyPr/>
        <a:lstStyle/>
        <a:p>
          <a:endParaRPr lang="it-IT" sz="4000"/>
        </a:p>
      </dgm:t>
    </dgm:pt>
    <dgm:pt modelId="{707F1C63-9D5F-495D-9A6F-B2D0EE7A2428}">
      <dgm:prSet custT="1"/>
      <dgm:spPr/>
      <dgm:t>
        <a:bodyPr/>
        <a:lstStyle/>
        <a:p>
          <a:pPr rtl="0"/>
          <a:r>
            <a:rPr lang="it-IT" sz="1200" dirty="0"/>
            <a:t>Farmacovigilanza</a:t>
          </a:r>
        </a:p>
      </dgm:t>
    </dgm:pt>
    <dgm:pt modelId="{6FF7B4B3-8704-47C5-ABCE-332266127E9A}" type="parTrans" cxnId="{7949CF29-24E0-4D77-9BE6-1F041A04EA7B}">
      <dgm:prSet/>
      <dgm:spPr/>
      <dgm:t>
        <a:bodyPr/>
        <a:lstStyle/>
        <a:p>
          <a:endParaRPr lang="it-IT" sz="4000"/>
        </a:p>
      </dgm:t>
    </dgm:pt>
    <dgm:pt modelId="{A6AC1E76-FE8E-4D39-BBF8-3E96B2603F82}" type="sibTrans" cxnId="{7949CF29-24E0-4D77-9BE6-1F041A04EA7B}">
      <dgm:prSet/>
      <dgm:spPr/>
      <dgm:t>
        <a:bodyPr/>
        <a:lstStyle/>
        <a:p>
          <a:endParaRPr lang="it-IT" sz="4000"/>
        </a:p>
      </dgm:t>
    </dgm:pt>
    <dgm:pt modelId="{51598A67-5D3C-449B-A95D-4E7356CF00BC}">
      <dgm:prSet custT="1"/>
      <dgm:spPr/>
      <dgm:t>
        <a:bodyPr/>
        <a:lstStyle/>
        <a:p>
          <a:pPr rtl="0"/>
          <a:r>
            <a:rPr lang="it-IT" sz="1200" dirty="0"/>
            <a:t>Fabbisogni</a:t>
          </a:r>
        </a:p>
      </dgm:t>
    </dgm:pt>
    <dgm:pt modelId="{9C061673-1248-46D8-AE41-AAADB35E45EA}" type="parTrans" cxnId="{AA50AE0B-4C8A-4040-8A2E-31965AC06A11}">
      <dgm:prSet/>
      <dgm:spPr/>
      <dgm:t>
        <a:bodyPr/>
        <a:lstStyle/>
        <a:p>
          <a:endParaRPr lang="it-IT"/>
        </a:p>
      </dgm:t>
    </dgm:pt>
    <dgm:pt modelId="{51D42D12-4628-4437-A887-749B2773CCE4}" type="sibTrans" cxnId="{AA50AE0B-4C8A-4040-8A2E-31965AC06A11}">
      <dgm:prSet/>
      <dgm:spPr/>
      <dgm:t>
        <a:bodyPr/>
        <a:lstStyle/>
        <a:p>
          <a:endParaRPr lang="it-IT"/>
        </a:p>
      </dgm:t>
    </dgm:pt>
    <dgm:pt modelId="{0D1AE3EC-F285-49BF-99A2-29736C960EB1}">
      <dgm:prSet custT="1"/>
      <dgm:spPr/>
      <dgm:t>
        <a:bodyPr/>
        <a:lstStyle/>
        <a:p>
          <a:pPr rtl="0"/>
          <a:r>
            <a:rPr lang="it-IT" sz="1200" dirty="0"/>
            <a:t>Riconciliazione</a:t>
          </a:r>
        </a:p>
      </dgm:t>
    </dgm:pt>
    <dgm:pt modelId="{2DAD0E69-3B79-44FE-9494-227714A1D07B}" type="parTrans" cxnId="{F3398A29-C49C-4605-9E39-22B1EBCB85F0}">
      <dgm:prSet/>
      <dgm:spPr/>
      <dgm:t>
        <a:bodyPr/>
        <a:lstStyle/>
        <a:p>
          <a:endParaRPr lang="it-IT"/>
        </a:p>
      </dgm:t>
    </dgm:pt>
    <dgm:pt modelId="{978AB4FA-EF99-4EBE-9B4E-A792D1F6A438}" type="sibTrans" cxnId="{F3398A29-C49C-4605-9E39-22B1EBCB85F0}">
      <dgm:prSet/>
      <dgm:spPr/>
      <dgm:t>
        <a:bodyPr/>
        <a:lstStyle/>
        <a:p>
          <a:endParaRPr lang="it-IT"/>
        </a:p>
      </dgm:t>
    </dgm:pt>
    <dgm:pt modelId="{A6A1887D-39DA-453E-A25B-F6C0F13AC089}">
      <dgm:prSet custT="1"/>
      <dgm:spPr/>
      <dgm:t>
        <a:bodyPr/>
        <a:lstStyle/>
        <a:p>
          <a:pPr rtl="0"/>
          <a:r>
            <a:rPr lang="it-IT" sz="1200" dirty="0"/>
            <a:t>Personalizzazione</a:t>
          </a:r>
        </a:p>
      </dgm:t>
    </dgm:pt>
    <dgm:pt modelId="{83A19413-BD60-4456-B105-B6A11ABEF02E}" type="parTrans" cxnId="{295AC600-7BA8-4885-B4CB-F79A80A1113E}">
      <dgm:prSet/>
      <dgm:spPr/>
      <dgm:t>
        <a:bodyPr/>
        <a:lstStyle/>
        <a:p>
          <a:endParaRPr lang="it-IT"/>
        </a:p>
      </dgm:t>
    </dgm:pt>
    <dgm:pt modelId="{6FDF0244-7C1D-4DDA-9EBB-6D419A024F07}" type="sibTrans" cxnId="{295AC600-7BA8-4885-B4CB-F79A80A1113E}">
      <dgm:prSet/>
      <dgm:spPr/>
      <dgm:t>
        <a:bodyPr/>
        <a:lstStyle/>
        <a:p>
          <a:endParaRPr lang="it-IT"/>
        </a:p>
      </dgm:t>
    </dgm:pt>
    <dgm:pt modelId="{1894D864-6AF4-4E09-9AF4-BED53F712F02}">
      <dgm:prSet custT="1"/>
      <dgm:spPr/>
      <dgm:t>
        <a:bodyPr/>
        <a:lstStyle/>
        <a:p>
          <a:pPr rtl="0"/>
          <a:r>
            <a:rPr lang="it-IT" sz="1200" dirty="0"/>
            <a:t>Farmacoeconomia</a:t>
          </a:r>
        </a:p>
      </dgm:t>
    </dgm:pt>
    <dgm:pt modelId="{B1D3503F-E2F1-4B9F-A097-FEA9962B9CE7}" type="parTrans" cxnId="{405A61AA-476B-451E-B535-8D7098F12D1E}">
      <dgm:prSet/>
      <dgm:spPr/>
      <dgm:t>
        <a:bodyPr/>
        <a:lstStyle/>
        <a:p>
          <a:endParaRPr lang="it-IT"/>
        </a:p>
      </dgm:t>
    </dgm:pt>
    <dgm:pt modelId="{4783FD74-CFE7-402E-8E0A-E1CA938649BA}" type="sibTrans" cxnId="{405A61AA-476B-451E-B535-8D7098F12D1E}">
      <dgm:prSet/>
      <dgm:spPr/>
      <dgm:t>
        <a:bodyPr/>
        <a:lstStyle/>
        <a:p>
          <a:endParaRPr lang="it-IT"/>
        </a:p>
      </dgm:t>
    </dgm:pt>
    <dgm:pt modelId="{F377EEAE-7D02-4BA5-9536-C248A1A692D9}" type="pres">
      <dgm:prSet presAssocID="{AB9716DA-2D98-4586-A5A2-DE44FAA1B5A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762130B-FD01-4AB4-ADA2-560416D79161}" type="pres">
      <dgm:prSet presAssocID="{6CDCE2B8-ADED-4C26-A2FF-0673CE0B0F46}" presName="Accent1" presStyleCnt="0"/>
      <dgm:spPr/>
    </dgm:pt>
    <dgm:pt modelId="{E5FFB49E-45A9-459E-9DE4-A79CF52763C8}" type="pres">
      <dgm:prSet presAssocID="{6CDCE2B8-ADED-4C26-A2FF-0673CE0B0F46}" presName="Accent" presStyleLbl="node1" presStyleIdx="0" presStyleCnt="3"/>
      <dgm:spPr/>
    </dgm:pt>
    <dgm:pt modelId="{43CA0034-D573-4959-9CF2-955D4E000BEA}" type="pres">
      <dgm:prSet presAssocID="{6CDCE2B8-ADED-4C26-A2FF-0673CE0B0F46}" presName="Child1" presStyleLbl="revTx" presStyleIdx="0" presStyleCnt="6" custScaleX="189063" custLinFactNeighborX="4344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BFC90F-9016-4313-80F7-2B8121276A61}" type="pres">
      <dgm:prSet presAssocID="{6CDCE2B8-ADED-4C26-A2FF-0673CE0B0F46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C18665-F15C-4BE5-8344-4717A102B286}" type="pres">
      <dgm:prSet presAssocID="{98B141F2-A7E0-4CB3-8ED4-40B5E9D42A91}" presName="Accent2" presStyleCnt="0"/>
      <dgm:spPr/>
    </dgm:pt>
    <dgm:pt modelId="{AB3FD3F4-DB23-4B4D-AD10-0F7E79AB2C14}" type="pres">
      <dgm:prSet presAssocID="{98B141F2-A7E0-4CB3-8ED4-40B5E9D42A91}" presName="Accent" presStyleLbl="node1" presStyleIdx="1" presStyleCnt="3"/>
      <dgm:spPr/>
    </dgm:pt>
    <dgm:pt modelId="{2F91314B-97E5-4C5E-8895-D1F147B465C8}" type="pres">
      <dgm:prSet presAssocID="{98B141F2-A7E0-4CB3-8ED4-40B5E9D42A91}" presName="Child2" presStyleLbl="revTx" presStyleIdx="2" presStyleCnt="6" custScaleX="157575" custLinFactNeighborX="72410" custLinFactNeighborY="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B13CB5-A387-41C5-832E-3F55E890A015}" type="pres">
      <dgm:prSet presAssocID="{98B141F2-A7E0-4CB3-8ED4-40B5E9D42A91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F83DA-EBF0-481F-B711-30780A85408F}" type="pres">
      <dgm:prSet presAssocID="{BD221A4E-9175-40E9-B8FD-C9ACB3F4A049}" presName="Accent3" presStyleCnt="0"/>
      <dgm:spPr/>
    </dgm:pt>
    <dgm:pt modelId="{6F3618C0-5722-43AD-9834-387CA43CD5BB}" type="pres">
      <dgm:prSet presAssocID="{BD221A4E-9175-40E9-B8FD-C9ACB3F4A049}" presName="Accent" presStyleLbl="node1" presStyleIdx="2" presStyleCnt="3"/>
      <dgm:spPr/>
    </dgm:pt>
    <dgm:pt modelId="{881DEEDC-EA11-4CBA-8E2C-FD0E6C9BD007}" type="pres">
      <dgm:prSet presAssocID="{BD221A4E-9175-40E9-B8FD-C9ACB3F4A049}" presName="Child3" presStyleLbl="revTx" presStyleIdx="4" presStyleCnt="6" custScaleX="192216" custScaleY="134068" custLinFactNeighborX="43631" custLinFactNeighborY="-10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884495-26A3-451F-80F5-4D22EB0B879F}" type="pres">
      <dgm:prSet presAssocID="{BD221A4E-9175-40E9-B8FD-C9ACB3F4A049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398A29-C49C-4605-9E39-22B1EBCB85F0}" srcId="{98B141F2-A7E0-4CB3-8ED4-40B5E9D42A91}" destId="{0D1AE3EC-F285-49BF-99A2-29736C960EB1}" srcOrd="1" destOrd="0" parTransId="{2DAD0E69-3B79-44FE-9494-227714A1D07B}" sibTransId="{978AB4FA-EF99-4EBE-9B4E-A792D1F6A438}"/>
    <dgm:cxn modelId="{25769604-1C2F-4829-BE56-ED3630D9FA1D}" type="presOf" srcId="{AD079BEA-011A-4813-9EEA-721780BF3A85}" destId="{881DEEDC-EA11-4CBA-8E2C-FD0E6C9BD007}" srcOrd="0" destOrd="0" presId="urn:microsoft.com/office/officeart/2009/layout/CircleArrowProcess"/>
    <dgm:cxn modelId="{E6C7E5DF-D55D-4A1D-953E-99EDF7DCE413}" srcId="{BD221A4E-9175-40E9-B8FD-C9ACB3F4A049}" destId="{AD079BEA-011A-4813-9EEA-721780BF3A85}" srcOrd="0" destOrd="0" parTransId="{0451F31A-8CB0-4C89-AAC6-1C5312F1F21F}" sibTransId="{53D5F992-E581-42B7-95DD-65AF8AECAAAA}"/>
    <dgm:cxn modelId="{20F730B1-70D6-4176-AD76-824C5015CFAC}" srcId="{6CDCE2B8-ADED-4C26-A2FF-0673CE0B0F46}" destId="{B658E3F6-5C31-4E38-83FA-6F6D444A99F2}" srcOrd="1" destOrd="0" parTransId="{A1635FFE-770F-4DAF-83B4-609FD8E924DC}" sibTransId="{AC16BFE9-38B0-4EE3-AF6D-A44B5A013209}"/>
    <dgm:cxn modelId="{457541F8-53F0-432E-ACBD-224B86E1FF4D}" srcId="{6CDCE2B8-ADED-4C26-A2FF-0673CE0B0F46}" destId="{5C9FA892-B20B-4115-9D40-1A64B5AF146E}" srcOrd="0" destOrd="0" parTransId="{57A3119B-E8A2-4F15-A2F8-3F885B28F514}" sibTransId="{B2166A78-1D32-4D07-9CA8-A3B963D565DB}"/>
    <dgm:cxn modelId="{295AC600-7BA8-4885-B4CB-F79A80A1113E}" srcId="{98B141F2-A7E0-4CB3-8ED4-40B5E9D42A91}" destId="{A6A1887D-39DA-453E-A25B-F6C0F13AC089}" srcOrd="2" destOrd="0" parTransId="{83A19413-BD60-4456-B105-B6A11ABEF02E}" sibTransId="{6FDF0244-7C1D-4DDA-9EBB-6D419A024F07}"/>
    <dgm:cxn modelId="{405A61AA-476B-451E-B535-8D7098F12D1E}" srcId="{BD221A4E-9175-40E9-B8FD-C9ACB3F4A049}" destId="{1894D864-6AF4-4E09-9AF4-BED53F712F02}" srcOrd="4" destOrd="0" parTransId="{B1D3503F-E2F1-4B9F-A097-FEA9962B9CE7}" sibTransId="{4783FD74-CFE7-402E-8E0A-E1CA938649BA}"/>
    <dgm:cxn modelId="{44C04349-B354-4B71-8487-2E7CCC77A0F4}" srcId="{AB9716DA-2D98-4586-A5A2-DE44FAA1B5AB}" destId="{BD221A4E-9175-40E9-B8FD-C9ACB3F4A049}" srcOrd="2" destOrd="0" parTransId="{77E9E29E-EDCF-431D-9558-FE58C79F9038}" sibTransId="{6A854491-3462-4D9F-962C-6FDBBAFEB676}"/>
    <dgm:cxn modelId="{F7621A73-6216-4CD2-9CAE-E73DDD8C8B20}" srcId="{6CDCE2B8-ADED-4C26-A2FF-0673CE0B0F46}" destId="{F1F9EA94-6D53-4C98-88C6-3E936B8BB314}" srcOrd="2" destOrd="0" parTransId="{B562EAF6-1454-45A5-9DA2-832BF1C2A435}" sibTransId="{8D429291-8B5C-43F7-8DF8-683C156EA2F6}"/>
    <dgm:cxn modelId="{079D55F6-AECA-4842-8A00-FEECCCAE4774}" srcId="{98B141F2-A7E0-4CB3-8ED4-40B5E9D42A91}" destId="{254BB053-21D9-45C3-9577-DBF05DB65DF1}" srcOrd="0" destOrd="0" parTransId="{FB578AAE-5922-4713-89B5-45FB9A0EB424}" sibTransId="{84B7C10C-B0D9-4696-A4A7-14EDF671AA91}"/>
    <dgm:cxn modelId="{89B7FF16-86CF-4532-BA62-69FE646AFE23}" type="presOf" srcId="{F63E5964-B1AC-44C9-B02F-463399EACECC}" destId="{881DEEDC-EA11-4CBA-8E2C-FD0E6C9BD007}" srcOrd="0" destOrd="1" presId="urn:microsoft.com/office/officeart/2009/layout/CircleArrowProcess"/>
    <dgm:cxn modelId="{D4AE2991-59CF-4898-906A-2BAD777A3718}" type="presOf" srcId="{F1F9EA94-6D53-4C98-88C6-3E936B8BB314}" destId="{43CA0034-D573-4959-9CF2-955D4E000BEA}" srcOrd="0" destOrd="2" presId="urn:microsoft.com/office/officeart/2009/layout/CircleArrowProcess"/>
    <dgm:cxn modelId="{1426C85F-2D89-4FA8-B131-8F096DEEC918}" srcId="{BD221A4E-9175-40E9-B8FD-C9ACB3F4A049}" destId="{F63E5964-B1AC-44C9-B02F-463399EACECC}" srcOrd="1" destOrd="0" parTransId="{2E9FF61F-91F2-41BE-B65B-AFED724F3DF3}" sibTransId="{F112432F-13C0-492C-96CE-B3454E8F1FBE}"/>
    <dgm:cxn modelId="{3D798B1C-A0AE-42EB-8659-FC2E1DA74FD8}" type="presOf" srcId="{254BB053-21D9-45C3-9577-DBF05DB65DF1}" destId="{2F91314B-97E5-4C5E-8895-D1F147B465C8}" srcOrd="0" destOrd="0" presId="urn:microsoft.com/office/officeart/2009/layout/CircleArrowProcess"/>
    <dgm:cxn modelId="{728DA37C-9A21-49A7-AD7C-7444E1A4323D}" type="presOf" srcId="{3FE14CB3-4BEE-4855-929D-105B61C5B4E5}" destId="{881DEEDC-EA11-4CBA-8E2C-FD0E6C9BD007}" srcOrd="0" destOrd="2" presId="urn:microsoft.com/office/officeart/2009/layout/CircleArrowProcess"/>
    <dgm:cxn modelId="{1BAFBF1F-1E96-4CEB-865C-66EF7DACBC6F}" type="presOf" srcId="{98B141F2-A7E0-4CB3-8ED4-40B5E9D42A91}" destId="{2DB13CB5-A387-41C5-832E-3F55E890A015}" srcOrd="0" destOrd="0" presId="urn:microsoft.com/office/officeart/2009/layout/CircleArrowProcess"/>
    <dgm:cxn modelId="{40CE5125-333D-43DF-8628-970A984BF0AA}" srcId="{AB9716DA-2D98-4586-A5A2-DE44FAA1B5AB}" destId="{6CDCE2B8-ADED-4C26-A2FF-0673CE0B0F46}" srcOrd="0" destOrd="0" parTransId="{BCC0F9DC-3175-4A23-A9E3-692EC1507668}" sibTransId="{3EA8902C-D951-4C19-A238-95551F3211A6}"/>
    <dgm:cxn modelId="{03585589-784E-4477-84D0-2E273864E29F}" type="presOf" srcId="{1894D864-6AF4-4E09-9AF4-BED53F712F02}" destId="{881DEEDC-EA11-4CBA-8E2C-FD0E6C9BD007}" srcOrd="0" destOrd="4" presId="urn:microsoft.com/office/officeart/2009/layout/CircleArrowProcess"/>
    <dgm:cxn modelId="{03164C9F-97F4-4C79-9B9D-102C978F2789}" type="presOf" srcId="{A6A1887D-39DA-453E-A25B-F6C0F13AC089}" destId="{2F91314B-97E5-4C5E-8895-D1F147B465C8}" srcOrd="0" destOrd="2" presId="urn:microsoft.com/office/officeart/2009/layout/CircleArrowProcess"/>
    <dgm:cxn modelId="{D7D53896-EC36-4F30-9E9E-580FC8F11865}" srcId="{BD221A4E-9175-40E9-B8FD-C9ACB3F4A049}" destId="{3FE14CB3-4BEE-4855-929D-105B61C5B4E5}" srcOrd="2" destOrd="0" parTransId="{6362E1ED-48EE-4909-A905-108760F012FD}" sibTransId="{DE773E95-F961-4AB9-807E-5101E38D7306}"/>
    <dgm:cxn modelId="{6220C5D4-9EFE-4323-A00C-CFFFA27718DC}" type="presOf" srcId="{707F1C63-9D5F-495D-9A6F-B2D0EE7A2428}" destId="{881DEEDC-EA11-4CBA-8E2C-FD0E6C9BD007}" srcOrd="0" destOrd="3" presId="urn:microsoft.com/office/officeart/2009/layout/CircleArrowProcess"/>
    <dgm:cxn modelId="{898CF63F-6D78-4431-ADDD-4CDBEF0ABEA6}" type="presOf" srcId="{0D1AE3EC-F285-49BF-99A2-29736C960EB1}" destId="{2F91314B-97E5-4C5E-8895-D1F147B465C8}" srcOrd="0" destOrd="1" presId="urn:microsoft.com/office/officeart/2009/layout/CircleArrowProcess"/>
    <dgm:cxn modelId="{D8B625E1-E093-41E3-B10D-4E9B8D81B306}" type="presOf" srcId="{B658E3F6-5C31-4E38-83FA-6F6D444A99F2}" destId="{43CA0034-D573-4959-9CF2-955D4E000BEA}" srcOrd="0" destOrd="1" presId="urn:microsoft.com/office/officeart/2009/layout/CircleArrowProcess"/>
    <dgm:cxn modelId="{CDF54740-9171-4D9B-AAC0-1A31A632B338}" type="presOf" srcId="{5C9FA892-B20B-4115-9D40-1A64B5AF146E}" destId="{43CA0034-D573-4959-9CF2-955D4E000BEA}" srcOrd="0" destOrd="0" presId="urn:microsoft.com/office/officeart/2009/layout/CircleArrowProcess"/>
    <dgm:cxn modelId="{A663E8AC-10B4-4E3B-8C42-7A38EEA0F3EF}" type="presOf" srcId="{51598A67-5D3C-449B-A95D-4E7356CF00BC}" destId="{43CA0034-D573-4959-9CF2-955D4E000BEA}" srcOrd="0" destOrd="3" presId="urn:microsoft.com/office/officeart/2009/layout/CircleArrowProcess"/>
    <dgm:cxn modelId="{AA50AE0B-4C8A-4040-8A2E-31965AC06A11}" srcId="{6CDCE2B8-ADED-4C26-A2FF-0673CE0B0F46}" destId="{51598A67-5D3C-449B-A95D-4E7356CF00BC}" srcOrd="3" destOrd="0" parTransId="{9C061673-1248-46D8-AE41-AAADB35E45EA}" sibTransId="{51D42D12-4628-4437-A887-749B2773CCE4}"/>
    <dgm:cxn modelId="{E5E01908-E0C0-4F28-BCC3-F039531AD1E3}" type="presOf" srcId="{BD221A4E-9175-40E9-B8FD-C9ACB3F4A049}" destId="{CB884495-26A3-451F-80F5-4D22EB0B879F}" srcOrd="0" destOrd="0" presId="urn:microsoft.com/office/officeart/2009/layout/CircleArrowProcess"/>
    <dgm:cxn modelId="{E7907819-2145-4256-9090-AD4B5A7C2417}" type="presOf" srcId="{AB9716DA-2D98-4586-A5A2-DE44FAA1B5AB}" destId="{F377EEAE-7D02-4BA5-9536-C248A1A692D9}" srcOrd="0" destOrd="0" presId="urn:microsoft.com/office/officeart/2009/layout/CircleArrowProcess"/>
    <dgm:cxn modelId="{7949CF29-24E0-4D77-9BE6-1F041A04EA7B}" srcId="{BD221A4E-9175-40E9-B8FD-C9ACB3F4A049}" destId="{707F1C63-9D5F-495D-9A6F-B2D0EE7A2428}" srcOrd="3" destOrd="0" parTransId="{6FF7B4B3-8704-47C5-ABCE-332266127E9A}" sibTransId="{A6AC1E76-FE8E-4D39-BBF8-3E96B2603F82}"/>
    <dgm:cxn modelId="{8093448A-1456-49DE-9CD2-E86677D91CD3}" type="presOf" srcId="{6CDCE2B8-ADED-4C26-A2FF-0673CE0B0F46}" destId="{78BFC90F-9016-4313-80F7-2B8121276A61}" srcOrd="0" destOrd="0" presId="urn:microsoft.com/office/officeart/2009/layout/CircleArrowProcess"/>
    <dgm:cxn modelId="{EC6A1EB1-8CF9-40A9-9962-A909CA95716C}" srcId="{AB9716DA-2D98-4586-A5A2-DE44FAA1B5AB}" destId="{98B141F2-A7E0-4CB3-8ED4-40B5E9D42A91}" srcOrd="1" destOrd="0" parTransId="{AF0923B8-5AB4-4A1B-BD63-E5DA2A05F496}" sibTransId="{C63CAC68-E3DD-4CDB-B8B8-5A92CECB3372}"/>
    <dgm:cxn modelId="{FCC3B4DF-FA2A-4D04-9AE1-D4CAFF4F611C}" type="presParOf" srcId="{F377EEAE-7D02-4BA5-9536-C248A1A692D9}" destId="{9762130B-FD01-4AB4-ADA2-560416D79161}" srcOrd="0" destOrd="0" presId="urn:microsoft.com/office/officeart/2009/layout/CircleArrowProcess"/>
    <dgm:cxn modelId="{6297691F-4148-439A-9B55-1556E24F8E57}" type="presParOf" srcId="{9762130B-FD01-4AB4-ADA2-560416D79161}" destId="{E5FFB49E-45A9-459E-9DE4-A79CF52763C8}" srcOrd="0" destOrd="0" presId="urn:microsoft.com/office/officeart/2009/layout/CircleArrowProcess"/>
    <dgm:cxn modelId="{46423696-BDF9-4CD4-ACA8-7DAD4C6BD1EB}" type="presParOf" srcId="{F377EEAE-7D02-4BA5-9536-C248A1A692D9}" destId="{43CA0034-D573-4959-9CF2-955D4E000BEA}" srcOrd="1" destOrd="0" presId="urn:microsoft.com/office/officeart/2009/layout/CircleArrowProcess"/>
    <dgm:cxn modelId="{CFEE31CE-B41C-47F6-9986-047A9A9CBDFE}" type="presParOf" srcId="{F377EEAE-7D02-4BA5-9536-C248A1A692D9}" destId="{78BFC90F-9016-4313-80F7-2B8121276A61}" srcOrd="2" destOrd="0" presId="urn:microsoft.com/office/officeart/2009/layout/CircleArrowProcess"/>
    <dgm:cxn modelId="{7CC1DF49-E595-4D45-9AFE-2CDBB1A8A082}" type="presParOf" srcId="{F377EEAE-7D02-4BA5-9536-C248A1A692D9}" destId="{74C18665-F15C-4BE5-8344-4717A102B286}" srcOrd="3" destOrd="0" presId="urn:microsoft.com/office/officeart/2009/layout/CircleArrowProcess"/>
    <dgm:cxn modelId="{48A863E0-65CE-408E-B1DB-A34B89E922F4}" type="presParOf" srcId="{74C18665-F15C-4BE5-8344-4717A102B286}" destId="{AB3FD3F4-DB23-4B4D-AD10-0F7E79AB2C14}" srcOrd="0" destOrd="0" presId="urn:microsoft.com/office/officeart/2009/layout/CircleArrowProcess"/>
    <dgm:cxn modelId="{92803098-AEAE-4FEB-86F7-FB2EEC7AD395}" type="presParOf" srcId="{F377EEAE-7D02-4BA5-9536-C248A1A692D9}" destId="{2F91314B-97E5-4C5E-8895-D1F147B465C8}" srcOrd="4" destOrd="0" presId="urn:microsoft.com/office/officeart/2009/layout/CircleArrowProcess"/>
    <dgm:cxn modelId="{3C98B002-BF08-491A-9437-BA138CEF5174}" type="presParOf" srcId="{F377EEAE-7D02-4BA5-9536-C248A1A692D9}" destId="{2DB13CB5-A387-41C5-832E-3F55E890A015}" srcOrd="5" destOrd="0" presId="urn:microsoft.com/office/officeart/2009/layout/CircleArrowProcess"/>
    <dgm:cxn modelId="{AAA3FF2A-BA5F-4ECB-8480-7A99AAC7B59B}" type="presParOf" srcId="{F377EEAE-7D02-4BA5-9536-C248A1A692D9}" destId="{3AAF83DA-EBF0-481F-B711-30780A85408F}" srcOrd="6" destOrd="0" presId="urn:microsoft.com/office/officeart/2009/layout/CircleArrowProcess"/>
    <dgm:cxn modelId="{A9F692E6-281C-4091-AE1F-46BB3D90010E}" type="presParOf" srcId="{3AAF83DA-EBF0-481F-B711-30780A85408F}" destId="{6F3618C0-5722-43AD-9834-387CA43CD5BB}" srcOrd="0" destOrd="0" presId="urn:microsoft.com/office/officeart/2009/layout/CircleArrowProcess"/>
    <dgm:cxn modelId="{054A961C-1DBE-43C3-8D49-52E0E017D2B0}" type="presParOf" srcId="{F377EEAE-7D02-4BA5-9536-C248A1A692D9}" destId="{881DEEDC-EA11-4CBA-8E2C-FD0E6C9BD007}" srcOrd="7" destOrd="0" presId="urn:microsoft.com/office/officeart/2009/layout/CircleArrowProcess"/>
    <dgm:cxn modelId="{020A5CD5-01CF-4908-90EC-FF244F98530E}" type="presParOf" srcId="{F377EEAE-7D02-4BA5-9536-C248A1A692D9}" destId="{CB884495-26A3-451F-80F5-4D22EB0B879F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DC84E-F45F-4670-AAE5-3B8A76CF36EF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D10DEB61-873E-4FF3-AE88-2C6A6C2677B2}">
      <dgm:prSet/>
      <dgm:spPr/>
      <dgm:t>
        <a:bodyPr/>
        <a:lstStyle/>
        <a:p>
          <a:pPr rtl="0"/>
          <a:r>
            <a:rPr lang="en-GB"/>
            <a:t>Area Ospedaliera</a:t>
          </a:r>
          <a:endParaRPr lang="it-IT"/>
        </a:p>
      </dgm:t>
    </dgm:pt>
    <dgm:pt modelId="{E2E1DE35-3DC1-4D2A-A492-981F6025D940}" type="parTrans" cxnId="{7177F33E-6EE8-4BDE-98D8-6BD9D968C434}">
      <dgm:prSet/>
      <dgm:spPr/>
      <dgm:t>
        <a:bodyPr/>
        <a:lstStyle/>
        <a:p>
          <a:endParaRPr lang="it-IT"/>
        </a:p>
      </dgm:t>
    </dgm:pt>
    <dgm:pt modelId="{55E4079E-DDDC-411D-A4E1-CDB606CBEB98}" type="sibTrans" cxnId="{7177F33E-6EE8-4BDE-98D8-6BD9D968C434}">
      <dgm:prSet/>
      <dgm:spPr/>
      <dgm:t>
        <a:bodyPr/>
        <a:lstStyle/>
        <a:p>
          <a:endParaRPr lang="it-IT"/>
        </a:p>
      </dgm:t>
    </dgm:pt>
    <dgm:pt modelId="{53AED5D1-5C51-401D-A3DF-48821A1586FF}">
      <dgm:prSet custT="1"/>
      <dgm:spPr/>
      <dgm:t>
        <a:bodyPr/>
        <a:lstStyle/>
        <a:p>
          <a:pPr rtl="0"/>
          <a:r>
            <a:rPr lang="en-GB" sz="1400" dirty="0"/>
            <a:t>Medication Review</a:t>
          </a:r>
          <a:endParaRPr lang="it-IT" sz="1400" dirty="0"/>
        </a:p>
      </dgm:t>
    </dgm:pt>
    <dgm:pt modelId="{BBC31426-E316-4C88-841C-EA1C73DF8B5B}" type="parTrans" cxnId="{DEB04A96-4D68-4353-9534-601DD2D936B3}">
      <dgm:prSet/>
      <dgm:spPr/>
      <dgm:t>
        <a:bodyPr/>
        <a:lstStyle/>
        <a:p>
          <a:endParaRPr lang="it-IT"/>
        </a:p>
      </dgm:t>
    </dgm:pt>
    <dgm:pt modelId="{F1D22211-DE09-46EB-B6B8-A57E99433DDE}" type="sibTrans" cxnId="{DEB04A96-4D68-4353-9534-601DD2D936B3}">
      <dgm:prSet/>
      <dgm:spPr/>
      <dgm:t>
        <a:bodyPr/>
        <a:lstStyle/>
        <a:p>
          <a:endParaRPr lang="it-IT"/>
        </a:p>
      </dgm:t>
    </dgm:pt>
    <dgm:pt modelId="{88A09C8F-E80C-4245-9F58-6BAD50F78494}">
      <dgm:prSet custT="1"/>
      <dgm:spPr/>
      <dgm:t>
        <a:bodyPr/>
        <a:lstStyle/>
        <a:p>
          <a:pPr rtl="0"/>
          <a:r>
            <a:rPr lang="en-GB" sz="1400" dirty="0" err="1"/>
            <a:t>Gestione</a:t>
          </a:r>
          <a:r>
            <a:rPr lang="en-GB" sz="1400" dirty="0"/>
            <a:t> del </a:t>
          </a:r>
          <a:r>
            <a:rPr lang="en-GB" sz="1400" dirty="0" err="1"/>
            <a:t>diabete</a:t>
          </a:r>
          <a:endParaRPr lang="it-IT" sz="1400" dirty="0"/>
        </a:p>
      </dgm:t>
    </dgm:pt>
    <dgm:pt modelId="{D545F5C9-AA0C-4B14-8817-2E8EAC009A50}" type="parTrans" cxnId="{42C2DA34-8A5E-4480-A617-4C30CC0D7A38}">
      <dgm:prSet/>
      <dgm:spPr/>
      <dgm:t>
        <a:bodyPr/>
        <a:lstStyle/>
        <a:p>
          <a:endParaRPr lang="it-IT"/>
        </a:p>
      </dgm:t>
    </dgm:pt>
    <dgm:pt modelId="{53A95D6E-18F2-4266-9484-E05702A7CCFF}" type="sibTrans" cxnId="{42C2DA34-8A5E-4480-A617-4C30CC0D7A38}">
      <dgm:prSet/>
      <dgm:spPr/>
      <dgm:t>
        <a:bodyPr/>
        <a:lstStyle/>
        <a:p>
          <a:endParaRPr lang="it-IT"/>
        </a:p>
      </dgm:t>
    </dgm:pt>
    <dgm:pt modelId="{73EC5867-23EC-4ECE-A944-F64EC4BFF311}">
      <dgm:prSet/>
      <dgm:spPr/>
      <dgm:t>
        <a:bodyPr/>
        <a:lstStyle/>
        <a:p>
          <a:pPr rtl="0"/>
          <a:r>
            <a:rPr lang="en-GB" dirty="0" err="1"/>
            <a:t>Farmacista</a:t>
          </a:r>
          <a:r>
            <a:rPr lang="en-GB" dirty="0"/>
            <a:t> </a:t>
          </a:r>
          <a:r>
            <a:rPr lang="en-GB" dirty="0" err="1"/>
            <a:t>clinico</a:t>
          </a:r>
          <a:r>
            <a:rPr lang="en-GB" dirty="0"/>
            <a:t> in </a:t>
          </a:r>
          <a:r>
            <a:rPr lang="en-GB" dirty="0" err="1"/>
            <a:t>ambito</a:t>
          </a:r>
          <a:r>
            <a:rPr lang="en-GB" dirty="0"/>
            <a:t> </a:t>
          </a:r>
          <a:r>
            <a:rPr lang="en-GB" dirty="0" err="1"/>
            <a:t>chirurgico</a:t>
          </a:r>
          <a:r>
            <a:rPr lang="en-GB" dirty="0"/>
            <a:t>/critical care</a:t>
          </a:r>
          <a:endParaRPr lang="it-IT" dirty="0"/>
        </a:p>
      </dgm:t>
    </dgm:pt>
    <dgm:pt modelId="{63929E46-4B28-433E-B50D-83FC2F30A913}" type="parTrans" cxnId="{388A579B-0AD7-4FC2-A314-95BBF2856293}">
      <dgm:prSet/>
      <dgm:spPr/>
      <dgm:t>
        <a:bodyPr/>
        <a:lstStyle/>
        <a:p>
          <a:endParaRPr lang="it-IT"/>
        </a:p>
      </dgm:t>
    </dgm:pt>
    <dgm:pt modelId="{D3BFD886-1DCC-4B8E-8F0B-E4EE496D72B2}" type="sibTrans" cxnId="{388A579B-0AD7-4FC2-A314-95BBF2856293}">
      <dgm:prSet/>
      <dgm:spPr/>
      <dgm:t>
        <a:bodyPr/>
        <a:lstStyle/>
        <a:p>
          <a:endParaRPr lang="it-IT"/>
        </a:p>
      </dgm:t>
    </dgm:pt>
    <dgm:pt modelId="{19270B3B-0ABB-40EC-8DFC-C9A137C1E365}">
      <dgm:prSet/>
      <dgm:spPr/>
      <dgm:t>
        <a:bodyPr/>
        <a:lstStyle/>
        <a:p>
          <a:pPr rtl="0"/>
          <a:r>
            <a:rPr lang="en-GB"/>
            <a:t>Area Territoriale</a:t>
          </a:r>
          <a:endParaRPr lang="it-IT"/>
        </a:p>
      </dgm:t>
    </dgm:pt>
    <dgm:pt modelId="{BD5439F9-9ED3-4951-938D-6FA55C8B74E9}" type="parTrans" cxnId="{41B66CA1-52DD-42FC-91A3-E18C70EC64C3}">
      <dgm:prSet/>
      <dgm:spPr/>
      <dgm:t>
        <a:bodyPr/>
        <a:lstStyle/>
        <a:p>
          <a:endParaRPr lang="it-IT"/>
        </a:p>
      </dgm:t>
    </dgm:pt>
    <dgm:pt modelId="{A85DCFFA-F937-4915-969B-8B3951706952}" type="sibTrans" cxnId="{41B66CA1-52DD-42FC-91A3-E18C70EC64C3}">
      <dgm:prSet/>
      <dgm:spPr/>
      <dgm:t>
        <a:bodyPr/>
        <a:lstStyle/>
        <a:p>
          <a:endParaRPr lang="it-IT"/>
        </a:p>
      </dgm:t>
    </dgm:pt>
    <dgm:pt modelId="{90A6D973-3F31-43D0-8C79-68377FF36C02}">
      <dgm:prSet custT="1"/>
      <dgm:spPr/>
      <dgm:t>
        <a:bodyPr/>
        <a:lstStyle/>
        <a:p>
          <a:pPr rtl="0"/>
          <a:r>
            <a:rPr lang="en-GB" sz="1400" dirty="0"/>
            <a:t>Medication Review</a:t>
          </a:r>
          <a:endParaRPr lang="it-IT" sz="1400" dirty="0"/>
        </a:p>
      </dgm:t>
    </dgm:pt>
    <dgm:pt modelId="{4D23869F-C4EB-45DB-8FF1-DF1C60B9E137}" type="parTrans" cxnId="{E10D4F6C-38F4-4C6E-808B-1F1E5D6F82D0}">
      <dgm:prSet/>
      <dgm:spPr/>
      <dgm:t>
        <a:bodyPr/>
        <a:lstStyle/>
        <a:p>
          <a:endParaRPr lang="it-IT"/>
        </a:p>
      </dgm:t>
    </dgm:pt>
    <dgm:pt modelId="{2596FD65-6248-483B-92A2-4CC8F891E55C}" type="sibTrans" cxnId="{E10D4F6C-38F4-4C6E-808B-1F1E5D6F82D0}">
      <dgm:prSet/>
      <dgm:spPr/>
      <dgm:t>
        <a:bodyPr/>
        <a:lstStyle/>
        <a:p>
          <a:endParaRPr lang="it-IT"/>
        </a:p>
      </dgm:t>
    </dgm:pt>
    <dgm:pt modelId="{40544BE6-1891-4072-8594-A1E5BFD085B4}">
      <dgm:prSet custT="1"/>
      <dgm:spPr/>
      <dgm:t>
        <a:bodyPr/>
        <a:lstStyle/>
        <a:p>
          <a:pPr rtl="0"/>
          <a:r>
            <a:rPr lang="en-GB" sz="1400" dirty="0" err="1"/>
            <a:t>Gestione</a:t>
          </a:r>
          <a:r>
            <a:rPr lang="en-GB" sz="1400" dirty="0"/>
            <a:t> del </a:t>
          </a:r>
          <a:r>
            <a:rPr lang="en-GB" sz="1400" dirty="0" err="1"/>
            <a:t>diabete</a:t>
          </a:r>
          <a:endParaRPr lang="it-IT" sz="1400" dirty="0"/>
        </a:p>
      </dgm:t>
    </dgm:pt>
    <dgm:pt modelId="{33CB7242-7077-4F8A-86B8-463686F87FDD}" type="parTrans" cxnId="{9158EED7-87C9-4ECA-B3D3-9EB70B33ADBE}">
      <dgm:prSet/>
      <dgm:spPr/>
      <dgm:t>
        <a:bodyPr/>
        <a:lstStyle/>
        <a:p>
          <a:endParaRPr lang="it-IT"/>
        </a:p>
      </dgm:t>
    </dgm:pt>
    <dgm:pt modelId="{7F94AE1A-ABD5-4F2F-9C61-B2E6AE2B402C}" type="sibTrans" cxnId="{9158EED7-87C9-4ECA-B3D3-9EB70B33ADBE}">
      <dgm:prSet/>
      <dgm:spPr/>
      <dgm:t>
        <a:bodyPr/>
        <a:lstStyle/>
        <a:p>
          <a:endParaRPr lang="it-IT"/>
        </a:p>
      </dgm:t>
    </dgm:pt>
    <dgm:pt modelId="{CFD854F4-AAA9-4B4D-A365-BC40B7A58ADB}">
      <dgm:prSet custT="1"/>
      <dgm:spPr/>
      <dgm:t>
        <a:bodyPr/>
        <a:lstStyle/>
        <a:p>
          <a:pPr rtl="0"/>
          <a:r>
            <a:rPr lang="en-GB" sz="1400" dirty="0" err="1"/>
            <a:t>Gestione</a:t>
          </a:r>
          <a:r>
            <a:rPr lang="en-GB" sz="1400" dirty="0"/>
            <a:t> </a:t>
          </a:r>
          <a:r>
            <a:rPr lang="en-GB" sz="1400" dirty="0" err="1"/>
            <a:t>dei</a:t>
          </a:r>
          <a:r>
            <a:rPr lang="en-GB" sz="1400" dirty="0"/>
            <a:t> </a:t>
          </a:r>
          <a:r>
            <a:rPr lang="en-GB" sz="1400" dirty="0" err="1"/>
            <a:t>farmaci</a:t>
          </a:r>
          <a:r>
            <a:rPr lang="en-GB" sz="1400" dirty="0"/>
            <a:t> </a:t>
          </a:r>
          <a:r>
            <a:rPr lang="en-GB" sz="1400" dirty="0" err="1"/>
            <a:t>biologici</a:t>
          </a:r>
          <a:endParaRPr lang="it-IT" sz="1400" dirty="0"/>
        </a:p>
      </dgm:t>
    </dgm:pt>
    <dgm:pt modelId="{E43B4A40-9DC4-4BC1-8DA9-9EC9DCC2CFDA}" type="parTrans" cxnId="{B8507E7E-0F22-456A-94DD-34F4BECB4C95}">
      <dgm:prSet/>
      <dgm:spPr/>
      <dgm:t>
        <a:bodyPr/>
        <a:lstStyle/>
        <a:p>
          <a:endParaRPr lang="it-IT"/>
        </a:p>
      </dgm:t>
    </dgm:pt>
    <dgm:pt modelId="{5BE01CE9-71CB-4030-AA5F-86E3D169DA9D}" type="sibTrans" cxnId="{B8507E7E-0F22-456A-94DD-34F4BECB4C95}">
      <dgm:prSet/>
      <dgm:spPr/>
      <dgm:t>
        <a:bodyPr/>
        <a:lstStyle/>
        <a:p>
          <a:endParaRPr lang="it-IT"/>
        </a:p>
      </dgm:t>
    </dgm:pt>
    <dgm:pt modelId="{B36E87F0-749E-48BB-813F-4AA2D42129A0}">
      <dgm:prSet custLinFactNeighborX="0" custLinFactNeighborY="-8453"/>
      <dgm:spPr/>
      <dgm:t>
        <a:bodyPr/>
        <a:lstStyle/>
        <a:p>
          <a:endParaRPr lang="it-IT"/>
        </a:p>
      </dgm:t>
    </dgm:pt>
    <dgm:pt modelId="{F16C3E69-CC5E-4D03-8551-8B607283324D}" type="parTrans" cxnId="{88FBCE8E-CCBC-4F25-998A-11E23417A8DE}">
      <dgm:prSet/>
      <dgm:spPr/>
      <dgm:t>
        <a:bodyPr/>
        <a:lstStyle/>
        <a:p>
          <a:endParaRPr lang="it-IT"/>
        </a:p>
      </dgm:t>
    </dgm:pt>
    <dgm:pt modelId="{ECBDA6F2-8AD3-4344-B1D1-128D8A2E07DC}" type="sibTrans" cxnId="{88FBCE8E-CCBC-4F25-998A-11E23417A8DE}">
      <dgm:prSet/>
      <dgm:spPr/>
      <dgm:t>
        <a:bodyPr/>
        <a:lstStyle/>
        <a:p>
          <a:endParaRPr lang="it-IT"/>
        </a:p>
      </dgm:t>
    </dgm:pt>
    <dgm:pt modelId="{9D8BC930-2BDB-4559-B702-DC6C13775492}" type="pres">
      <dgm:prSet presAssocID="{BB0DC84E-F45F-4670-AAE5-3B8A76CF36E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B56145-0C1C-42C3-B917-5D2B3913DC79}" type="pres">
      <dgm:prSet presAssocID="{BB0DC84E-F45F-4670-AAE5-3B8A76CF36EF}" presName="dummyMaxCanvas" presStyleCnt="0"/>
      <dgm:spPr/>
    </dgm:pt>
    <dgm:pt modelId="{0F332C7D-2A79-4CCE-9623-7FC209F9F7EA}" type="pres">
      <dgm:prSet presAssocID="{BB0DC84E-F45F-4670-AAE5-3B8A76CF36EF}" presName="parentComposite" presStyleCnt="0"/>
      <dgm:spPr/>
    </dgm:pt>
    <dgm:pt modelId="{049C1940-AC57-4A5D-BB82-766428A39308}" type="pres">
      <dgm:prSet presAssocID="{BB0DC84E-F45F-4670-AAE5-3B8A76CF36E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F1203D68-43F9-49E8-9C00-4A702D3CEFBA}" type="pres">
      <dgm:prSet presAssocID="{BB0DC84E-F45F-4670-AAE5-3B8A76CF36E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D3F26DFF-A4FA-4364-BD98-22BD5441BADC}" type="pres">
      <dgm:prSet presAssocID="{BB0DC84E-F45F-4670-AAE5-3B8A76CF36EF}" presName="childrenComposite" presStyleCnt="0"/>
      <dgm:spPr/>
    </dgm:pt>
    <dgm:pt modelId="{F7F85F9A-C7F7-4A98-B7A6-816893451338}" type="pres">
      <dgm:prSet presAssocID="{BB0DC84E-F45F-4670-AAE5-3B8A76CF36EF}" presName="dummyMaxCanvas_ChildArea" presStyleCnt="0"/>
      <dgm:spPr/>
    </dgm:pt>
    <dgm:pt modelId="{F956BA9B-49DF-4C40-9FF8-AC2803A7435C}" type="pres">
      <dgm:prSet presAssocID="{BB0DC84E-F45F-4670-AAE5-3B8A76CF36EF}" presName="fulcrum" presStyleLbl="alignAccFollowNode1" presStyleIdx="2" presStyleCnt="4"/>
      <dgm:spPr/>
    </dgm:pt>
    <dgm:pt modelId="{383751F1-81AA-4D6C-85F3-A03F1666351A}" type="pres">
      <dgm:prSet presAssocID="{BB0DC84E-F45F-4670-AAE5-3B8A76CF36EF}" presName="balance_42" presStyleLbl="alignAccFollowNode1" presStyleIdx="3" presStyleCnt="4">
        <dgm:presLayoutVars>
          <dgm:bulletEnabled val="1"/>
        </dgm:presLayoutVars>
      </dgm:prSet>
      <dgm:spPr/>
    </dgm:pt>
    <dgm:pt modelId="{9D45B3CE-AB1E-48D1-BE8A-2083BD5879AC}" type="pres">
      <dgm:prSet presAssocID="{BB0DC84E-F45F-4670-AAE5-3B8A76CF36EF}" presName="left_42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BF0CAC-EB2A-4533-B658-CE96E1E3AB2D}" type="pres">
      <dgm:prSet presAssocID="{BB0DC84E-F45F-4670-AAE5-3B8A76CF36EF}" presName="left_42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FD2F39-FEB5-4719-840F-BC008D1274A0}" type="pres">
      <dgm:prSet presAssocID="{BB0DC84E-F45F-4670-AAE5-3B8A76CF36EF}" presName="left_42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BCB2A7-FC96-4495-BED1-5E48854C2699}" type="pres">
      <dgm:prSet presAssocID="{BB0DC84E-F45F-4670-AAE5-3B8A76CF36EF}" presName="left_42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00987F-9957-4305-B91C-6954F2C68247}" type="pres">
      <dgm:prSet presAssocID="{BB0DC84E-F45F-4670-AAE5-3B8A76CF36EF}" presName="right_42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45B7BD-A310-44B3-B9DB-EB862DB46A5C}" type="pres">
      <dgm:prSet presAssocID="{BB0DC84E-F45F-4670-AAE5-3B8A76CF36EF}" presName="right_42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F1E0E3-F4CF-4C09-A747-7237A761EF1B}" type="presOf" srcId="{53AED5D1-5C51-401D-A3DF-48821A1586FF}" destId="{9D45B3CE-AB1E-48D1-BE8A-2083BD5879AC}" srcOrd="0" destOrd="0" presId="urn:microsoft.com/office/officeart/2005/8/layout/balance1"/>
    <dgm:cxn modelId="{99833C90-4940-4C45-89CA-27881CCE025B}" type="presOf" srcId="{40544BE6-1891-4072-8594-A1E5BFD085B4}" destId="{3245B7BD-A310-44B3-B9DB-EB862DB46A5C}" srcOrd="0" destOrd="0" presId="urn:microsoft.com/office/officeart/2005/8/layout/balance1"/>
    <dgm:cxn modelId="{841E95EC-4980-46B6-9F35-5046C7E7C279}" type="presOf" srcId="{CFD854F4-AAA9-4B4D-A365-BC40B7A58ADB}" destId="{04FD2F39-FEB5-4719-840F-BC008D1274A0}" srcOrd="0" destOrd="0" presId="urn:microsoft.com/office/officeart/2005/8/layout/balance1"/>
    <dgm:cxn modelId="{B8507E7E-0F22-456A-94DD-34F4BECB4C95}" srcId="{D10DEB61-873E-4FF3-AE88-2C6A6C2677B2}" destId="{CFD854F4-AAA9-4B4D-A365-BC40B7A58ADB}" srcOrd="2" destOrd="0" parTransId="{E43B4A40-9DC4-4BC1-8DA9-9EC9DCC2CFDA}" sibTransId="{5BE01CE9-71CB-4030-AA5F-86E3D169DA9D}"/>
    <dgm:cxn modelId="{6291E099-9970-4468-BE0F-FD6A89876948}" type="presOf" srcId="{D10DEB61-873E-4FF3-AE88-2C6A6C2677B2}" destId="{049C1940-AC57-4A5D-BB82-766428A39308}" srcOrd="0" destOrd="0" presId="urn:microsoft.com/office/officeart/2005/8/layout/balance1"/>
    <dgm:cxn modelId="{7177F33E-6EE8-4BDE-98D8-6BD9D968C434}" srcId="{BB0DC84E-F45F-4670-AAE5-3B8A76CF36EF}" destId="{D10DEB61-873E-4FF3-AE88-2C6A6C2677B2}" srcOrd="0" destOrd="0" parTransId="{E2E1DE35-3DC1-4D2A-A492-981F6025D940}" sibTransId="{55E4079E-DDDC-411D-A4E1-CDB606CBEB98}"/>
    <dgm:cxn modelId="{8BAE7AAC-A07B-4E55-8BD8-9DBCAF83009B}" type="presOf" srcId="{19270B3B-0ABB-40EC-8DFC-C9A137C1E365}" destId="{F1203D68-43F9-49E8-9C00-4A702D3CEFBA}" srcOrd="0" destOrd="0" presId="urn:microsoft.com/office/officeart/2005/8/layout/balance1"/>
    <dgm:cxn modelId="{42C2DA34-8A5E-4480-A617-4C30CC0D7A38}" srcId="{D10DEB61-873E-4FF3-AE88-2C6A6C2677B2}" destId="{88A09C8F-E80C-4245-9F58-6BAD50F78494}" srcOrd="1" destOrd="0" parTransId="{D545F5C9-AA0C-4B14-8817-2E8EAC009A50}" sibTransId="{53A95D6E-18F2-4266-9484-E05702A7CCFF}"/>
    <dgm:cxn modelId="{88FBCE8E-CCBC-4F25-998A-11E23417A8DE}" srcId="{D10DEB61-873E-4FF3-AE88-2C6A6C2677B2}" destId="{B36E87F0-749E-48BB-813F-4AA2D42129A0}" srcOrd="4" destOrd="0" parTransId="{F16C3E69-CC5E-4D03-8551-8B607283324D}" sibTransId="{ECBDA6F2-8AD3-4344-B1D1-128D8A2E07DC}"/>
    <dgm:cxn modelId="{E10D4F6C-38F4-4C6E-808B-1F1E5D6F82D0}" srcId="{19270B3B-0ABB-40EC-8DFC-C9A137C1E365}" destId="{90A6D973-3F31-43D0-8C79-68377FF36C02}" srcOrd="0" destOrd="0" parTransId="{4D23869F-C4EB-45DB-8FF1-DF1C60B9E137}" sibTransId="{2596FD65-6248-483B-92A2-4CC8F891E55C}"/>
    <dgm:cxn modelId="{DEB04A96-4D68-4353-9534-601DD2D936B3}" srcId="{D10DEB61-873E-4FF3-AE88-2C6A6C2677B2}" destId="{53AED5D1-5C51-401D-A3DF-48821A1586FF}" srcOrd="0" destOrd="0" parTransId="{BBC31426-E316-4C88-841C-EA1C73DF8B5B}" sibTransId="{F1D22211-DE09-46EB-B6B8-A57E99433DDE}"/>
    <dgm:cxn modelId="{9158EED7-87C9-4ECA-B3D3-9EB70B33ADBE}" srcId="{19270B3B-0ABB-40EC-8DFC-C9A137C1E365}" destId="{40544BE6-1891-4072-8594-A1E5BFD085B4}" srcOrd="1" destOrd="0" parTransId="{33CB7242-7077-4F8A-86B8-463686F87FDD}" sibTransId="{7F94AE1A-ABD5-4F2F-9C61-B2E6AE2B402C}"/>
    <dgm:cxn modelId="{5362A556-B0D9-4693-ADEA-D52C4555A0DD}" type="presOf" srcId="{90A6D973-3F31-43D0-8C79-68377FF36C02}" destId="{4700987F-9957-4305-B91C-6954F2C68247}" srcOrd="0" destOrd="0" presId="urn:microsoft.com/office/officeart/2005/8/layout/balance1"/>
    <dgm:cxn modelId="{41B66CA1-52DD-42FC-91A3-E18C70EC64C3}" srcId="{BB0DC84E-F45F-4670-AAE5-3B8A76CF36EF}" destId="{19270B3B-0ABB-40EC-8DFC-C9A137C1E365}" srcOrd="1" destOrd="0" parTransId="{BD5439F9-9ED3-4951-938D-6FA55C8B74E9}" sibTransId="{A85DCFFA-F937-4915-969B-8B3951706952}"/>
    <dgm:cxn modelId="{388A579B-0AD7-4FC2-A314-95BBF2856293}" srcId="{D10DEB61-873E-4FF3-AE88-2C6A6C2677B2}" destId="{73EC5867-23EC-4ECE-A944-F64EC4BFF311}" srcOrd="3" destOrd="0" parTransId="{63929E46-4B28-433E-B50D-83FC2F30A913}" sibTransId="{D3BFD886-1DCC-4B8E-8F0B-E4EE496D72B2}"/>
    <dgm:cxn modelId="{3AAD03FA-F9B2-4708-9564-231BB770040F}" type="presOf" srcId="{BB0DC84E-F45F-4670-AAE5-3B8A76CF36EF}" destId="{9D8BC930-2BDB-4559-B702-DC6C13775492}" srcOrd="0" destOrd="0" presId="urn:microsoft.com/office/officeart/2005/8/layout/balance1"/>
    <dgm:cxn modelId="{65B24AFA-6276-49A6-BFB5-B5A9371E7FA7}" type="presOf" srcId="{88A09C8F-E80C-4245-9F58-6BAD50F78494}" destId="{C0BF0CAC-EB2A-4533-B658-CE96E1E3AB2D}" srcOrd="0" destOrd="0" presId="urn:microsoft.com/office/officeart/2005/8/layout/balance1"/>
    <dgm:cxn modelId="{6831A5F4-3F16-4061-85FE-EE09C16ECEC9}" type="presOf" srcId="{73EC5867-23EC-4ECE-A944-F64EC4BFF311}" destId="{EDBCB2A7-FC96-4495-BED1-5E48854C2699}" srcOrd="0" destOrd="0" presId="urn:microsoft.com/office/officeart/2005/8/layout/balance1"/>
    <dgm:cxn modelId="{BE0437B9-668D-46A7-AFB6-63D305B2176D}" type="presParOf" srcId="{9D8BC930-2BDB-4559-B702-DC6C13775492}" destId="{A1B56145-0C1C-42C3-B917-5D2B3913DC79}" srcOrd="0" destOrd="0" presId="urn:microsoft.com/office/officeart/2005/8/layout/balance1"/>
    <dgm:cxn modelId="{A3401F3E-AB21-4826-9142-48172779F84A}" type="presParOf" srcId="{9D8BC930-2BDB-4559-B702-DC6C13775492}" destId="{0F332C7D-2A79-4CCE-9623-7FC209F9F7EA}" srcOrd="1" destOrd="0" presId="urn:microsoft.com/office/officeart/2005/8/layout/balance1"/>
    <dgm:cxn modelId="{2B372B0F-4036-4257-82E6-4B18C29A3DED}" type="presParOf" srcId="{0F332C7D-2A79-4CCE-9623-7FC209F9F7EA}" destId="{049C1940-AC57-4A5D-BB82-766428A39308}" srcOrd="0" destOrd="0" presId="urn:microsoft.com/office/officeart/2005/8/layout/balance1"/>
    <dgm:cxn modelId="{01C03238-0638-427D-9B6D-21B4D0278D7D}" type="presParOf" srcId="{0F332C7D-2A79-4CCE-9623-7FC209F9F7EA}" destId="{F1203D68-43F9-49E8-9C00-4A702D3CEFBA}" srcOrd="1" destOrd="0" presId="urn:microsoft.com/office/officeart/2005/8/layout/balance1"/>
    <dgm:cxn modelId="{F98F119F-DB21-4DD1-B63D-DEA98F2E4177}" type="presParOf" srcId="{9D8BC930-2BDB-4559-B702-DC6C13775492}" destId="{D3F26DFF-A4FA-4364-BD98-22BD5441BADC}" srcOrd="2" destOrd="0" presId="urn:microsoft.com/office/officeart/2005/8/layout/balance1"/>
    <dgm:cxn modelId="{420B6EB8-6BE6-41F2-B1C0-E247852345DC}" type="presParOf" srcId="{D3F26DFF-A4FA-4364-BD98-22BD5441BADC}" destId="{F7F85F9A-C7F7-4A98-B7A6-816893451338}" srcOrd="0" destOrd="0" presId="urn:microsoft.com/office/officeart/2005/8/layout/balance1"/>
    <dgm:cxn modelId="{073CC1DA-AE35-4563-885F-3973967A6185}" type="presParOf" srcId="{D3F26DFF-A4FA-4364-BD98-22BD5441BADC}" destId="{F956BA9B-49DF-4C40-9FF8-AC2803A7435C}" srcOrd="1" destOrd="0" presId="urn:microsoft.com/office/officeart/2005/8/layout/balance1"/>
    <dgm:cxn modelId="{3BD950FF-2DB9-4DDA-915F-B0EDA3AFE4DB}" type="presParOf" srcId="{D3F26DFF-A4FA-4364-BD98-22BD5441BADC}" destId="{383751F1-81AA-4D6C-85F3-A03F1666351A}" srcOrd="2" destOrd="0" presId="urn:microsoft.com/office/officeart/2005/8/layout/balance1"/>
    <dgm:cxn modelId="{ADBDC8DA-71A7-45FA-BC62-E131CCD5F148}" type="presParOf" srcId="{D3F26DFF-A4FA-4364-BD98-22BD5441BADC}" destId="{9D45B3CE-AB1E-48D1-BE8A-2083BD5879AC}" srcOrd="3" destOrd="0" presId="urn:microsoft.com/office/officeart/2005/8/layout/balance1"/>
    <dgm:cxn modelId="{EFDC19BE-2832-4227-AFDC-E825A600A53D}" type="presParOf" srcId="{D3F26DFF-A4FA-4364-BD98-22BD5441BADC}" destId="{C0BF0CAC-EB2A-4533-B658-CE96E1E3AB2D}" srcOrd="4" destOrd="0" presId="urn:microsoft.com/office/officeart/2005/8/layout/balance1"/>
    <dgm:cxn modelId="{8FDB3AA9-0F83-450D-98BE-C4BE5F08AA7C}" type="presParOf" srcId="{D3F26DFF-A4FA-4364-BD98-22BD5441BADC}" destId="{04FD2F39-FEB5-4719-840F-BC008D1274A0}" srcOrd="5" destOrd="0" presId="urn:microsoft.com/office/officeart/2005/8/layout/balance1"/>
    <dgm:cxn modelId="{CEFC0001-143D-43A7-836D-62255F002A62}" type="presParOf" srcId="{D3F26DFF-A4FA-4364-BD98-22BD5441BADC}" destId="{EDBCB2A7-FC96-4495-BED1-5E48854C2699}" srcOrd="6" destOrd="0" presId="urn:microsoft.com/office/officeart/2005/8/layout/balance1"/>
    <dgm:cxn modelId="{58286094-2C70-4973-BDF1-08D38CC424CA}" type="presParOf" srcId="{D3F26DFF-A4FA-4364-BD98-22BD5441BADC}" destId="{4700987F-9957-4305-B91C-6954F2C68247}" srcOrd="7" destOrd="0" presId="urn:microsoft.com/office/officeart/2005/8/layout/balance1"/>
    <dgm:cxn modelId="{5F5CDD29-F92B-4CB8-B0D5-ECBEF028FC73}" type="presParOf" srcId="{D3F26DFF-A4FA-4364-BD98-22BD5441BADC}" destId="{3245B7BD-A310-44B3-B9DB-EB862DB46A5C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264FD-E92A-4582-9E5B-26336C30E8D8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E18875F3-02C6-445F-B163-308BD17D17B4}">
      <dgm:prSet custT="1"/>
      <dgm:spPr/>
      <dgm:t>
        <a:bodyPr/>
        <a:lstStyle/>
        <a:p>
          <a:pPr rtl="0"/>
          <a:r>
            <a:rPr lang="it-IT" sz="1800"/>
            <a:t>Legge 405/2001</a:t>
          </a:r>
        </a:p>
      </dgm:t>
    </dgm:pt>
    <dgm:pt modelId="{B5E1D91B-D47F-4819-8DFF-40D1103715C2}" type="parTrans" cxnId="{3FCB1C6E-C2E2-4101-ABD5-1432793A682F}">
      <dgm:prSet/>
      <dgm:spPr/>
      <dgm:t>
        <a:bodyPr/>
        <a:lstStyle/>
        <a:p>
          <a:endParaRPr lang="it-IT" sz="2000"/>
        </a:p>
      </dgm:t>
    </dgm:pt>
    <dgm:pt modelId="{AA1830B0-1222-4D6E-AA7E-D741CE98722F}" type="sibTrans" cxnId="{3FCB1C6E-C2E2-4101-ABD5-1432793A682F}">
      <dgm:prSet/>
      <dgm:spPr/>
      <dgm:t>
        <a:bodyPr/>
        <a:lstStyle/>
        <a:p>
          <a:endParaRPr lang="it-IT" sz="2000"/>
        </a:p>
      </dgm:t>
    </dgm:pt>
    <dgm:pt modelId="{CE44718A-1288-444A-8833-A160F6478070}">
      <dgm:prSet custT="1"/>
      <dgm:spPr/>
      <dgm:t>
        <a:bodyPr/>
        <a:lstStyle/>
        <a:p>
          <a:pPr rtl="0"/>
          <a:r>
            <a:rPr lang="it-IT" sz="1600" dirty="0"/>
            <a:t>garantire la continuità assistenziale (</a:t>
          </a:r>
          <a:r>
            <a:rPr lang="it-IT" sz="1600" b="1" dirty="0"/>
            <a:t>Distribuzione Diretta</a:t>
          </a:r>
          <a:r>
            <a:rPr lang="it-IT" sz="1600" dirty="0"/>
            <a:t>)</a:t>
          </a:r>
        </a:p>
      </dgm:t>
    </dgm:pt>
    <dgm:pt modelId="{5C38AC87-1035-4092-B5D7-9BAC7D778AB6}" type="parTrans" cxnId="{B7225446-F546-41CE-9312-4B584F0E061C}">
      <dgm:prSet/>
      <dgm:spPr/>
      <dgm:t>
        <a:bodyPr/>
        <a:lstStyle/>
        <a:p>
          <a:endParaRPr lang="it-IT" sz="2000"/>
        </a:p>
      </dgm:t>
    </dgm:pt>
    <dgm:pt modelId="{D6F23AEE-7982-4167-98E2-10BCA992FA58}" type="sibTrans" cxnId="{B7225446-F546-41CE-9312-4B584F0E061C}">
      <dgm:prSet/>
      <dgm:spPr/>
      <dgm:t>
        <a:bodyPr/>
        <a:lstStyle/>
        <a:p>
          <a:endParaRPr lang="it-IT" sz="2000"/>
        </a:p>
      </dgm:t>
    </dgm:pt>
    <dgm:pt modelId="{5F56E771-722A-409A-ADD0-2D013C55F769}">
      <dgm:prSet custT="1"/>
      <dgm:spPr/>
      <dgm:t>
        <a:bodyPr/>
        <a:lstStyle/>
        <a:p>
          <a:pPr rtl="0"/>
          <a:r>
            <a:rPr lang="it-IT" sz="1600" dirty="0" err="1"/>
            <a:t>Det</a:t>
          </a:r>
          <a:r>
            <a:rPr lang="it-IT" sz="1600" dirty="0"/>
            <a:t>. AIFA n° 259 del 04/11/2004</a:t>
          </a:r>
        </a:p>
      </dgm:t>
    </dgm:pt>
    <dgm:pt modelId="{64C3CF89-D0FC-43B6-89EF-253EEBD30A9B}" type="parTrans" cxnId="{58943B5C-A938-425A-8DBA-29AE59FC1EBE}">
      <dgm:prSet/>
      <dgm:spPr/>
      <dgm:t>
        <a:bodyPr/>
        <a:lstStyle/>
        <a:p>
          <a:endParaRPr lang="it-IT" sz="2000"/>
        </a:p>
      </dgm:t>
    </dgm:pt>
    <dgm:pt modelId="{A870DFD2-865B-49D5-96BE-123220DE30A0}" type="sibTrans" cxnId="{58943B5C-A938-425A-8DBA-29AE59FC1EBE}">
      <dgm:prSet/>
      <dgm:spPr/>
      <dgm:t>
        <a:bodyPr/>
        <a:lstStyle/>
        <a:p>
          <a:endParaRPr lang="it-IT" sz="2000"/>
        </a:p>
      </dgm:t>
    </dgm:pt>
    <dgm:pt modelId="{3C828CF4-5805-4C67-A6FE-2387B6FDB19C}">
      <dgm:prSet custT="1"/>
      <dgm:spPr/>
      <dgm:t>
        <a:bodyPr/>
        <a:lstStyle/>
        <a:p>
          <a:pPr rtl="0"/>
          <a:r>
            <a:rPr lang="it-IT" sz="1600" dirty="0"/>
            <a:t>nasce il </a:t>
          </a:r>
          <a:r>
            <a:rPr lang="it-IT" sz="1600" b="1" dirty="0"/>
            <a:t>PHT</a:t>
          </a:r>
          <a:r>
            <a:rPr lang="it-IT" sz="1600" dirty="0"/>
            <a:t> Prontuario della Distribuzione Diretta per la  presa in carico e la continuità assistenziale ospedale (H) – territorio (T)</a:t>
          </a:r>
        </a:p>
      </dgm:t>
    </dgm:pt>
    <dgm:pt modelId="{B6E0C7BB-C367-409D-AD93-0EFD10CFD650}" type="parTrans" cxnId="{E06EBFD2-AEEB-46DC-B0F4-81C46478E869}">
      <dgm:prSet/>
      <dgm:spPr/>
      <dgm:t>
        <a:bodyPr/>
        <a:lstStyle/>
        <a:p>
          <a:endParaRPr lang="it-IT" sz="2000"/>
        </a:p>
      </dgm:t>
    </dgm:pt>
    <dgm:pt modelId="{F9984A3E-EF19-4AE6-8208-3701E88AC962}" type="sibTrans" cxnId="{E06EBFD2-AEEB-46DC-B0F4-81C46478E869}">
      <dgm:prSet/>
      <dgm:spPr/>
      <dgm:t>
        <a:bodyPr/>
        <a:lstStyle/>
        <a:p>
          <a:endParaRPr lang="it-IT" sz="2000"/>
        </a:p>
      </dgm:t>
    </dgm:pt>
    <dgm:pt modelId="{4853264D-4ED6-4814-ADD9-8B6EBC948CD0}">
      <dgm:prSet custT="1"/>
      <dgm:spPr/>
      <dgm:t>
        <a:bodyPr/>
        <a:lstStyle/>
        <a:p>
          <a:pPr rtl="0"/>
          <a:r>
            <a:rPr lang="it-IT" sz="1600" dirty="0"/>
            <a:t>Distribuzione Diretta – DPC-Convenzionata (2023)</a:t>
          </a:r>
        </a:p>
      </dgm:t>
    </dgm:pt>
    <dgm:pt modelId="{611ADA6E-78B6-4EC7-8A3B-4078DDEB8547}" type="parTrans" cxnId="{D84C55A7-FFA9-4F2D-A7A0-2B8BD02ADE2C}">
      <dgm:prSet/>
      <dgm:spPr/>
      <dgm:t>
        <a:bodyPr/>
        <a:lstStyle/>
        <a:p>
          <a:endParaRPr lang="it-IT" sz="2000"/>
        </a:p>
      </dgm:t>
    </dgm:pt>
    <dgm:pt modelId="{9FB99528-C119-4339-9BD8-DDAFF948B1BE}" type="sibTrans" cxnId="{D84C55A7-FFA9-4F2D-A7A0-2B8BD02ADE2C}">
      <dgm:prSet/>
      <dgm:spPr/>
      <dgm:t>
        <a:bodyPr/>
        <a:lstStyle/>
        <a:p>
          <a:endParaRPr lang="it-IT" sz="2000"/>
        </a:p>
      </dgm:t>
    </dgm:pt>
    <dgm:pt modelId="{90E45416-3327-4578-A568-497F0B74BC7A}">
      <dgm:prSet custT="1"/>
      <dgm:spPr/>
      <dgm:t>
        <a:bodyPr/>
        <a:lstStyle/>
        <a:p>
          <a:pPr rtl="0"/>
          <a:r>
            <a:rPr lang="it-IT" sz="1600" dirty="0"/>
            <a:t>«Sanità di prossimità e gestione distributiva: documento congiunto per l’equità di accesso alle cure»</a:t>
          </a:r>
        </a:p>
      </dgm:t>
    </dgm:pt>
    <dgm:pt modelId="{60A19DC5-110C-4846-9689-65DFD6DFAE22}" type="parTrans" cxnId="{75274A62-64BF-482D-BCDC-586E09832CC8}">
      <dgm:prSet/>
      <dgm:spPr/>
      <dgm:t>
        <a:bodyPr/>
        <a:lstStyle/>
        <a:p>
          <a:endParaRPr lang="it-IT" sz="2000"/>
        </a:p>
      </dgm:t>
    </dgm:pt>
    <dgm:pt modelId="{66E15778-0BFC-45F3-AB02-5A3A65D2EE48}" type="sibTrans" cxnId="{75274A62-64BF-482D-BCDC-586E09832CC8}">
      <dgm:prSet/>
      <dgm:spPr/>
      <dgm:t>
        <a:bodyPr/>
        <a:lstStyle/>
        <a:p>
          <a:endParaRPr lang="it-IT" sz="2000"/>
        </a:p>
      </dgm:t>
    </dgm:pt>
    <dgm:pt modelId="{F4E66E48-A76E-4876-930C-BEEA1DEBE325}" type="pres">
      <dgm:prSet presAssocID="{18B264FD-E92A-4582-9E5B-26336C30E8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49C97E-F0A9-4C87-A999-6229E28F1488}" type="pres">
      <dgm:prSet presAssocID="{18B264FD-E92A-4582-9E5B-26336C30E8D8}" presName="arrow" presStyleLbl="bgShp" presStyleIdx="0" presStyleCnt="1"/>
      <dgm:spPr/>
    </dgm:pt>
    <dgm:pt modelId="{48E94D52-0E12-40A6-AAE4-C3986AF2D099}" type="pres">
      <dgm:prSet presAssocID="{18B264FD-E92A-4582-9E5B-26336C30E8D8}" presName="points" presStyleCnt="0"/>
      <dgm:spPr/>
    </dgm:pt>
    <dgm:pt modelId="{97DF557C-8C0E-4652-9CD4-EC6489590609}" type="pres">
      <dgm:prSet presAssocID="{E18875F3-02C6-445F-B163-308BD17D17B4}" presName="compositeA" presStyleCnt="0"/>
      <dgm:spPr/>
    </dgm:pt>
    <dgm:pt modelId="{D489E8D8-2EF4-4728-8CAB-3EF3D22CC797}" type="pres">
      <dgm:prSet presAssocID="{E18875F3-02C6-445F-B163-308BD17D17B4}" presName="textA" presStyleLbl="revTx" presStyleIdx="0" presStyleCnt="3" custScaleX="1899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7B2753-1352-40AA-8CD8-A3758962C15B}" type="pres">
      <dgm:prSet presAssocID="{E18875F3-02C6-445F-B163-308BD17D17B4}" presName="circleA" presStyleLbl="node1" presStyleIdx="0" presStyleCnt="3"/>
      <dgm:spPr/>
    </dgm:pt>
    <dgm:pt modelId="{5AFD68E6-957A-4F21-A78B-410A8D9AA162}" type="pres">
      <dgm:prSet presAssocID="{E18875F3-02C6-445F-B163-308BD17D17B4}" presName="spaceA" presStyleCnt="0"/>
      <dgm:spPr/>
    </dgm:pt>
    <dgm:pt modelId="{5D94FBA3-F9F8-4BCB-93C9-D0AAB7ED5165}" type="pres">
      <dgm:prSet presAssocID="{AA1830B0-1222-4D6E-AA7E-D741CE98722F}" presName="space" presStyleCnt="0"/>
      <dgm:spPr/>
    </dgm:pt>
    <dgm:pt modelId="{5D3E9C79-6A79-4826-9EF5-B464FDD2398C}" type="pres">
      <dgm:prSet presAssocID="{5F56E771-722A-409A-ADD0-2D013C55F769}" presName="compositeB" presStyleCnt="0"/>
      <dgm:spPr/>
    </dgm:pt>
    <dgm:pt modelId="{E644C131-3405-494C-A38A-6ABE47A2760D}" type="pres">
      <dgm:prSet presAssocID="{5F56E771-722A-409A-ADD0-2D013C55F769}" presName="textB" presStyleLbl="revTx" presStyleIdx="1" presStyleCnt="3" custScaleX="2372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0E75B4-F027-402C-9EEB-666746CB2033}" type="pres">
      <dgm:prSet presAssocID="{5F56E771-722A-409A-ADD0-2D013C55F769}" presName="circleB" presStyleLbl="node1" presStyleIdx="1" presStyleCnt="3"/>
      <dgm:spPr/>
    </dgm:pt>
    <dgm:pt modelId="{F8FE109D-4299-43EE-996B-CE00F5D23FF6}" type="pres">
      <dgm:prSet presAssocID="{5F56E771-722A-409A-ADD0-2D013C55F769}" presName="spaceB" presStyleCnt="0"/>
      <dgm:spPr/>
    </dgm:pt>
    <dgm:pt modelId="{C0F42CDA-4941-4D60-BDCB-ADE78D3CD8EC}" type="pres">
      <dgm:prSet presAssocID="{A870DFD2-865B-49D5-96BE-123220DE30A0}" presName="space" presStyleCnt="0"/>
      <dgm:spPr/>
    </dgm:pt>
    <dgm:pt modelId="{5C57F300-32BF-4502-99F6-65524CB8BED7}" type="pres">
      <dgm:prSet presAssocID="{4853264D-4ED6-4814-ADD9-8B6EBC948CD0}" presName="compositeA" presStyleCnt="0"/>
      <dgm:spPr/>
    </dgm:pt>
    <dgm:pt modelId="{7BCC35FC-D62E-48B3-B8D4-3DAD6A0F1F6B}" type="pres">
      <dgm:prSet presAssocID="{4853264D-4ED6-4814-ADD9-8B6EBC948CD0}" presName="textA" presStyleLbl="revTx" presStyleIdx="2" presStyleCnt="3" custScaleX="2476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BEC129-820D-4BA6-85F0-0F090C9519C2}" type="pres">
      <dgm:prSet presAssocID="{4853264D-4ED6-4814-ADD9-8B6EBC948CD0}" presName="circleA" presStyleLbl="node1" presStyleIdx="2" presStyleCnt="3"/>
      <dgm:spPr/>
    </dgm:pt>
    <dgm:pt modelId="{FED6CE91-3238-4D85-A8CC-9B1FD14DD269}" type="pres">
      <dgm:prSet presAssocID="{4853264D-4ED6-4814-ADD9-8B6EBC948CD0}" presName="spaceA" presStyleCnt="0"/>
      <dgm:spPr/>
    </dgm:pt>
  </dgm:ptLst>
  <dgm:cxnLst>
    <dgm:cxn modelId="{F88136C8-3A28-431E-AE7B-E94DAEA0BD9C}" type="presOf" srcId="{E18875F3-02C6-445F-B163-308BD17D17B4}" destId="{D489E8D8-2EF4-4728-8CAB-3EF3D22CC797}" srcOrd="0" destOrd="0" presId="urn:microsoft.com/office/officeart/2005/8/layout/hProcess11"/>
    <dgm:cxn modelId="{F954E8BB-55E4-4A18-826A-63099BFFC824}" type="presOf" srcId="{CE44718A-1288-444A-8833-A160F6478070}" destId="{D489E8D8-2EF4-4728-8CAB-3EF3D22CC797}" srcOrd="0" destOrd="1" presId="urn:microsoft.com/office/officeart/2005/8/layout/hProcess11"/>
    <dgm:cxn modelId="{20706915-3E88-4AD3-81ED-5202E0B75D93}" type="presOf" srcId="{3C828CF4-5805-4C67-A6FE-2387B6FDB19C}" destId="{E644C131-3405-494C-A38A-6ABE47A2760D}" srcOrd="0" destOrd="1" presId="urn:microsoft.com/office/officeart/2005/8/layout/hProcess11"/>
    <dgm:cxn modelId="{8D7D1147-5752-4557-B58E-90425637D80A}" type="presOf" srcId="{4853264D-4ED6-4814-ADD9-8B6EBC948CD0}" destId="{7BCC35FC-D62E-48B3-B8D4-3DAD6A0F1F6B}" srcOrd="0" destOrd="0" presId="urn:microsoft.com/office/officeart/2005/8/layout/hProcess11"/>
    <dgm:cxn modelId="{3FCB1C6E-C2E2-4101-ABD5-1432793A682F}" srcId="{18B264FD-E92A-4582-9E5B-26336C30E8D8}" destId="{E18875F3-02C6-445F-B163-308BD17D17B4}" srcOrd="0" destOrd="0" parTransId="{B5E1D91B-D47F-4819-8DFF-40D1103715C2}" sibTransId="{AA1830B0-1222-4D6E-AA7E-D741CE98722F}"/>
    <dgm:cxn modelId="{E06EBFD2-AEEB-46DC-B0F4-81C46478E869}" srcId="{5F56E771-722A-409A-ADD0-2D013C55F769}" destId="{3C828CF4-5805-4C67-A6FE-2387B6FDB19C}" srcOrd="0" destOrd="0" parTransId="{B6E0C7BB-C367-409D-AD93-0EFD10CFD650}" sibTransId="{F9984A3E-EF19-4AE6-8208-3701E88AC962}"/>
    <dgm:cxn modelId="{75274A62-64BF-482D-BCDC-586E09832CC8}" srcId="{4853264D-4ED6-4814-ADD9-8B6EBC948CD0}" destId="{90E45416-3327-4578-A568-497F0B74BC7A}" srcOrd="0" destOrd="0" parTransId="{60A19DC5-110C-4846-9689-65DFD6DFAE22}" sibTransId="{66E15778-0BFC-45F3-AB02-5A3A65D2EE48}"/>
    <dgm:cxn modelId="{58943B5C-A938-425A-8DBA-29AE59FC1EBE}" srcId="{18B264FD-E92A-4582-9E5B-26336C30E8D8}" destId="{5F56E771-722A-409A-ADD0-2D013C55F769}" srcOrd="1" destOrd="0" parTransId="{64C3CF89-D0FC-43B6-89EF-253EEBD30A9B}" sibTransId="{A870DFD2-865B-49D5-96BE-123220DE30A0}"/>
    <dgm:cxn modelId="{9D457A8D-1A9B-4AA8-BF54-89CCAA68B01F}" type="presOf" srcId="{5F56E771-722A-409A-ADD0-2D013C55F769}" destId="{E644C131-3405-494C-A38A-6ABE47A2760D}" srcOrd="0" destOrd="0" presId="urn:microsoft.com/office/officeart/2005/8/layout/hProcess11"/>
    <dgm:cxn modelId="{D84C55A7-FFA9-4F2D-A7A0-2B8BD02ADE2C}" srcId="{18B264FD-E92A-4582-9E5B-26336C30E8D8}" destId="{4853264D-4ED6-4814-ADD9-8B6EBC948CD0}" srcOrd="2" destOrd="0" parTransId="{611ADA6E-78B6-4EC7-8A3B-4078DDEB8547}" sibTransId="{9FB99528-C119-4339-9BD8-DDAFF948B1BE}"/>
    <dgm:cxn modelId="{B7225446-F546-41CE-9312-4B584F0E061C}" srcId="{E18875F3-02C6-445F-B163-308BD17D17B4}" destId="{CE44718A-1288-444A-8833-A160F6478070}" srcOrd="0" destOrd="0" parTransId="{5C38AC87-1035-4092-B5D7-9BAC7D778AB6}" sibTransId="{D6F23AEE-7982-4167-98E2-10BCA992FA58}"/>
    <dgm:cxn modelId="{8DEFCE93-5D55-4E90-8481-E4532024AC55}" type="presOf" srcId="{18B264FD-E92A-4582-9E5B-26336C30E8D8}" destId="{F4E66E48-A76E-4876-930C-BEEA1DEBE325}" srcOrd="0" destOrd="0" presId="urn:microsoft.com/office/officeart/2005/8/layout/hProcess11"/>
    <dgm:cxn modelId="{5438EC3A-FAFD-46B0-AA68-569D7933C110}" type="presOf" srcId="{90E45416-3327-4578-A568-497F0B74BC7A}" destId="{7BCC35FC-D62E-48B3-B8D4-3DAD6A0F1F6B}" srcOrd="0" destOrd="1" presId="urn:microsoft.com/office/officeart/2005/8/layout/hProcess11"/>
    <dgm:cxn modelId="{CC8078F3-17C0-4746-9DF1-36E9E3C78D7C}" type="presParOf" srcId="{F4E66E48-A76E-4876-930C-BEEA1DEBE325}" destId="{6F49C97E-F0A9-4C87-A999-6229E28F1488}" srcOrd="0" destOrd="0" presId="urn:microsoft.com/office/officeart/2005/8/layout/hProcess11"/>
    <dgm:cxn modelId="{E34EB6C0-0C36-408E-A0D9-7DA0B7A26B03}" type="presParOf" srcId="{F4E66E48-A76E-4876-930C-BEEA1DEBE325}" destId="{48E94D52-0E12-40A6-AAE4-C3986AF2D099}" srcOrd="1" destOrd="0" presId="urn:microsoft.com/office/officeart/2005/8/layout/hProcess11"/>
    <dgm:cxn modelId="{D4689630-2BF5-40B9-849D-A531382D64DD}" type="presParOf" srcId="{48E94D52-0E12-40A6-AAE4-C3986AF2D099}" destId="{97DF557C-8C0E-4652-9CD4-EC6489590609}" srcOrd="0" destOrd="0" presId="urn:microsoft.com/office/officeart/2005/8/layout/hProcess11"/>
    <dgm:cxn modelId="{CD398B46-7CE7-4F9A-8463-061F9B6445F4}" type="presParOf" srcId="{97DF557C-8C0E-4652-9CD4-EC6489590609}" destId="{D489E8D8-2EF4-4728-8CAB-3EF3D22CC797}" srcOrd="0" destOrd="0" presId="urn:microsoft.com/office/officeart/2005/8/layout/hProcess11"/>
    <dgm:cxn modelId="{C02537BF-6085-4F58-A3C3-9CBED20E5BFB}" type="presParOf" srcId="{97DF557C-8C0E-4652-9CD4-EC6489590609}" destId="{3D7B2753-1352-40AA-8CD8-A3758962C15B}" srcOrd="1" destOrd="0" presId="urn:microsoft.com/office/officeart/2005/8/layout/hProcess11"/>
    <dgm:cxn modelId="{64FA5406-6F5F-4E55-A47D-7D08B9385498}" type="presParOf" srcId="{97DF557C-8C0E-4652-9CD4-EC6489590609}" destId="{5AFD68E6-957A-4F21-A78B-410A8D9AA162}" srcOrd="2" destOrd="0" presId="urn:microsoft.com/office/officeart/2005/8/layout/hProcess11"/>
    <dgm:cxn modelId="{083CDE4A-87CA-4B06-AFA9-95621666D01E}" type="presParOf" srcId="{48E94D52-0E12-40A6-AAE4-C3986AF2D099}" destId="{5D94FBA3-F9F8-4BCB-93C9-D0AAB7ED5165}" srcOrd="1" destOrd="0" presId="urn:microsoft.com/office/officeart/2005/8/layout/hProcess11"/>
    <dgm:cxn modelId="{927711CD-19C8-4D86-A385-C8F7EC551C17}" type="presParOf" srcId="{48E94D52-0E12-40A6-AAE4-C3986AF2D099}" destId="{5D3E9C79-6A79-4826-9EF5-B464FDD2398C}" srcOrd="2" destOrd="0" presId="urn:microsoft.com/office/officeart/2005/8/layout/hProcess11"/>
    <dgm:cxn modelId="{7CE8B920-5305-4620-A8C2-0FE985325AFF}" type="presParOf" srcId="{5D3E9C79-6A79-4826-9EF5-B464FDD2398C}" destId="{E644C131-3405-494C-A38A-6ABE47A2760D}" srcOrd="0" destOrd="0" presId="urn:microsoft.com/office/officeart/2005/8/layout/hProcess11"/>
    <dgm:cxn modelId="{13F466AB-A50B-4CD5-B94B-ECF649FC198E}" type="presParOf" srcId="{5D3E9C79-6A79-4826-9EF5-B464FDD2398C}" destId="{720E75B4-F027-402C-9EEB-666746CB2033}" srcOrd="1" destOrd="0" presId="urn:microsoft.com/office/officeart/2005/8/layout/hProcess11"/>
    <dgm:cxn modelId="{8D823534-5B42-4F27-8793-AE8578092E23}" type="presParOf" srcId="{5D3E9C79-6A79-4826-9EF5-B464FDD2398C}" destId="{F8FE109D-4299-43EE-996B-CE00F5D23FF6}" srcOrd="2" destOrd="0" presId="urn:microsoft.com/office/officeart/2005/8/layout/hProcess11"/>
    <dgm:cxn modelId="{0B4A2516-F9EE-4B0E-AFD0-99A1236000A0}" type="presParOf" srcId="{48E94D52-0E12-40A6-AAE4-C3986AF2D099}" destId="{C0F42CDA-4941-4D60-BDCB-ADE78D3CD8EC}" srcOrd="3" destOrd="0" presId="urn:microsoft.com/office/officeart/2005/8/layout/hProcess11"/>
    <dgm:cxn modelId="{4F31E227-95AD-460B-B484-0B3F096A79AF}" type="presParOf" srcId="{48E94D52-0E12-40A6-AAE4-C3986AF2D099}" destId="{5C57F300-32BF-4502-99F6-65524CB8BED7}" srcOrd="4" destOrd="0" presId="urn:microsoft.com/office/officeart/2005/8/layout/hProcess11"/>
    <dgm:cxn modelId="{9DD888E6-1C57-4BFD-9F0F-D926E95AEA32}" type="presParOf" srcId="{5C57F300-32BF-4502-99F6-65524CB8BED7}" destId="{7BCC35FC-D62E-48B3-B8D4-3DAD6A0F1F6B}" srcOrd="0" destOrd="0" presId="urn:microsoft.com/office/officeart/2005/8/layout/hProcess11"/>
    <dgm:cxn modelId="{66BADB23-0CEE-4FBE-8846-94C34270368E}" type="presParOf" srcId="{5C57F300-32BF-4502-99F6-65524CB8BED7}" destId="{1BBEC129-820D-4BA6-85F0-0F090C9519C2}" srcOrd="1" destOrd="0" presId="urn:microsoft.com/office/officeart/2005/8/layout/hProcess11"/>
    <dgm:cxn modelId="{68738A94-EC21-49E3-BB7E-AB5D606DABC7}" type="presParOf" srcId="{5C57F300-32BF-4502-99F6-65524CB8BED7}" destId="{FED6CE91-3238-4D85-A8CC-9B1FD14DD26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AEA10C-7DBE-4640-906A-6DF032D1C9D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F3B2E09-C93C-43C2-883C-67C3561C6D8D}">
      <dgm:prSet/>
      <dgm:spPr/>
      <dgm:t>
        <a:bodyPr/>
        <a:lstStyle/>
        <a:p>
          <a:pPr rtl="0"/>
          <a:r>
            <a:rPr lang="it-IT" b="1" i="1" dirty="0" err="1"/>
            <a:t>Setting</a:t>
          </a:r>
          <a:r>
            <a:rPr lang="it-IT" b="1" i="1" dirty="0"/>
            <a:t>  assistenziali </a:t>
          </a:r>
          <a:endParaRPr lang="it-IT" dirty="0"/>
        </a:p>
      </dgm:t>
    </dgm:pt>
    <dgm:pt modelId="{C55C448A-CDA6-4321-AA16-3D405EC53FA8}" type="parTrans" cxnId="{5DAC5254-E9FC-4D58-B9DB-698ACF3B68D2}">
      <dgm:prSet/>
      <dgm:spPr/>
      <dgm:t>
        <a:bodyPr/>
        <a:lstStyle/>
        <a:p>
          <a:endParaRPr lang="it-IT"/>
        </a:p>
      </dgm:t>
    </dgm:pt>
    <dgm:pt modelId="{0086C3BA-F333-4287-AFD1-2CC94C7207B4}" type="sibTrans" cxnId="{5DAC5254-E9FC-4D58-B9DB-698ACF3B68D2}">
      <dgm:prSet/>
      <dgm:spPr/>
      <dgm:t>
        <a:bodyPr/>
        <a:lstStyle/>
        <a:p>
          <a:endParaRPr lang="it-IT"/>
        </a:p>
      </dgm:t>
    </dgm:pt>
    <dgm:pt modelId="{8E7CAA59-2EC3-4270-9ECF-0EB8CBBEDBE8}">
      <dgm:prSet custT="1"/>
      <dgm:spPr/>
      <dgm:t>
        <a:bodyPr/>
        <a:lstStyle/>
        <a:p>
          <a:pPr rtl="0"/>
          <a:r>
            <a:rPr lang="it-IT" sz="1600" b="1"/>
            <a:t>RSA </a:t>
          </a:r>
        </a:p>
      </dgm:t>
    </dgm:pt>
    <dgm:pt modelId="{1310178E-3998-4DD4-9F31-CE38AAE40751}" type="parTrans" cxnId="{23A4A1EB-223C-4A5D-A607-12787B3FCCB6}">
      <dgm:prSet/>
      <dgm:spPr/>
      <dgm:t>
        <a:bodyPr/>
        <a:lstStyle/>
        <a:p>
          <a:endParaRPr lang="it-IT"/>
        </a:p>
      </dgm:t>
    </dgm:pt>
    <dgm:pt modelId="{CCFCEF45-FCC0-4750-BA61-AE0D507EA161}" type="sibTrans" cxnId="{23A4A1EB-223C-4A5D-A607-12787B3FCCB6}">
      <dgm:prSet/>
      <dgm:spPr/>
      <dgm:t>
        <a:bodyPr/>
        <a:lstStyle/>
        <a:p>
          <a:endParaRPr lang="it-IT"/>
        </a:p>
      </dgm:t>
    </dgm:pt>
    <dgm:pt modelId="{954D41FA-B22C-47E5-AD3E-D805895C28B4}">
      <dgm:prSet custT="1"/>
      <dgm:spPr/>
      <dgm:t>
        <a:bodyPr/>
        <a:lstStyle/>
        <a:p>
          <a:pPr rtl="0"/>
          <a:r>
            <a:rPr lang="it-IT" sz="1600" b="1"/>
            <a:t>Centri di salute mentale </a:t>
          </a:r>
        </a:p>
      </dgm:t>
    </dgm:pt>
    <dgm:pt modelId="{D8B24DE8-AC8C-41E5-98BB-132271FEC675}" type="parTrans" cxnId="{4283F7BE-5A00-49F2-AF08-98550B9FD102}">
      <dgm:prSet/>
      <dgm:spPr/>
      <dgm:t>
        <a:bodyPr/>
        <a:lstStyle/>
        <a:p>
          <a:endParaRPr lang="it-IT"/>
        </a:p>
      </dgm:t>
    </dgm:pt>
    <dgm:pt modelId="{F25A95FF-FC53-49B6-AFBF-DCFD92E92716}" type="sibTrans" cxnId="{4283F7BE-5A00-49F2-AF08-98550B9FD102}">
      <dgm:prSet/>
      <dgm:spPr/>
      <dgm:t>
        <a:bodyPr/>
        <a:lstStyle/>
        <a:p>
          <a:endParaRPr lang="it-IT"/>
        </a:p>
      </dgm:t>
    </dgm:pt>
    <dgm:pt modelId="{42FD30A4-FB49-4543-B2C2-D0D4AF4F6313}">
      <dgm:prSet custT="1"/>
      <dgm:spPr/>
      <dgm:t>
        <a:bodyPr/>
        <a:lstStyle/>
        <a:p>
          <a:pPr rtl="0"/>
          <a:r>
            <a:rPr lang="it-IT" sz="1600" b="1" dirty="0"/>
            <a:t>Consultori  </a:t>
          </a:r>
        </a:p>
      </dgm:t>
    </dgm:pt>
    <dgm:pt modelId="{E4B22BA7-9813-445E-99C0-FDE42226C350}" type="parTrans" cxnId="{E49E4958-CCAE-47CD-ACE7-38FC6B88321F}">
      <dgm:prSet/>
      <dgm:spPr/>
      <dgm:t>
        <a:bodyPr/>
        <a:lstStyle/>
        <a:p>
          <a:endParaRPr lang="it-IT"/>
        </a:p>
      </dgm:t>
    </dgm:pt>
    <dgm:pt modelId="{78995673-5EA7-4363-883E-9C4AF5DB24D9}" type="sibTrans" cxnId="{E49E4958-CCAE-47CD-ACE7-38FC6B88321F}">
      <dgm:prSet/>
      <dgm:spPr/>
      <dgm:t>
        <a:bodyPr/>
        <a:lstStyle/>
        <a:p>
          <a:endParaRPr lang="it-IT"/>
        </a:p>
      </dgm:t>
    </dgm:pt>
    <dgm:pt modelId="{938056B9-9186-4AF4-8F3D-5650C5A32BEC}">
      <dgm:prSet custT="1"/>
      <dgm:spPr/>
      <dgm:t>
        <a:bodyPr/>
        <a:lstStyle/>
        <a:p>
          <a:pPr rtl="0"/>
          <a:r>
            <a:rPr lang="it-IT" sz="1600" b="1" dirty="0"/>
            <a:t>Carceri </a:t>
          </a:r>
        </a:p>
      </dgm:t>
    </dgm:pt>
    <dgm:pt modelId="{22868E94-44A1-4067-BAE8-96CB7872098C}" type="parTrans" cxnId="{57910EC8-F675-45FB-966F-21D0EF073129}">
      <dgm:prSet/>
      <dgm:spPr/>
      <dgm:t>
        <a:bodyPr/>
        <a:lstStyle/>
        <a:p>
          <a:endParaRPr lang="it-IT"/>
        </a:p>
      </dgm:t>
    </dgm:pt>
    <dgm:pt modelId="{1D9113BE-6FCD-4A17-BD3B-3E642F953015}" type="sibTrans" cxnId="{57910EC8-F675-45FB-966F-21D0EF073129}">
      <dgm:prSet/>
      <dgm:spPr/>
      <dgm:t>
        <a:bodyPr/>
        <a:lstStyle/>
        <a:p>
          <a:endParaRPr lang="it-IT"/>
        </a:p>
      </dgm:t>
    </dgm:pt>
    <dgm:pt modelId="{1B69CDE4-0640-44F1-9DF0-49A077E05D42}">
      <dgm:prSet custT="1"/>
      <dgm:spPr/>
      <dgm:t>
        <a:bodyPr/>
        <a:lstStyle/>
        <a:p>
          <a:pPr rtl="0"/>
          <a:r>
            <a:rPr lang="it-IT" sz="1600" b="1"/>
            <a:t>Comunità terapeutiche </a:t>
          </a:r>
        </a:p>
      </dgm:t>
    </dgm:pt>
    <dgm:pt modelId="{15472741-2830-4A01-9F0D-690ABE9E45F7}" type="parTrans" cxnId="{38A4595B-A76F-48A6-8DC6-32CA689BFDAE}">
      <dgm:prSet/>
      <dgm:spPr/>
      <dgm:t>
        <a:bodyPr/>
        <a:lstStyle/>
        <a:p>
          <a:endParaRPr lang="it-IT"/>
        </a:p>
      </dgm:t>
    </dgm:pt>
    <dgm:pt modelId="{8A3668A5-7FDC-4DE0-9321-F1752235A612}" type="sibTrans" cxnId="{38A4595B-A76F-48A6-8DC6-32CA689BFDAE}">
      <dgm:prSet/>
      <dgm:spPr/>
      <dgm:t>
        <a:bodyPr/>
        <a:lstStyle/>
        <a:p>
          <a:endParaRPr lang="it-IT"/>
        </a:p>
      </dgm:t>
    </dgm:pt>
    <dgm:pt modelId="{C87D1182-6DFF-4369-B872-3357754E64CE}">
      <dgm:prSet custT="1"/>
      <dgm:spPr/>
      <dgm:t>
        <a:bodyPr/>
        <a:lstStyle/>
        <a:p>
          <a:pPr rtl="0"/>
          <a:r>
            <a:rPr lang="it-IT" sz="1600" b="1"/>
            <a:t>Farmacie di comunità </a:t>
          </a:r>
        </a:p>
      </dgm:t>
    </dgm:pt>
    <dgm:pt modelId="{417E2009-A050-4A39-A725-7BFF39B7880D}" type="parTrans" cxnId="{A64D36AD-0E07-4F65-A434-7D4E9283790D}">
      <dgm:prSet/>
      <dgm:spPr/>
      <dgm:t>
        <a:bodyPr/>
        <a:lstStyle/>
        <a:p>
          <a:endParaRPr lang="it-IT"/>
        </a:p>
      </dgm:t>
    </dgm:pt>
    <dgm:pt modelId="{FE790053-9400-447D-B76D-210F3F0EE417}" type="sibTrans" cxnId="{A64D36AD-0E07-4F65-A434-7D4E9283790D}">
      <dgm:prSet/>
      <dgm:spPr/>
      <dgm:t>
        <a:bodyPr/>
        <a:lstStyle/>
        <a:p>
          <a:endParaRPr lang="it-IT"/>
        </a:p>
      </dgm:t>
    </dgm:pt>
    <dgm:pt modelId="{387A95F2-3D9F-42B8-86E8-025C5B16457D}">
      <dgm:prSet/>
      <dgm:spPr/>
      <dgm:t>
        <a:bodyPr/>
        <a:lstStyle/>
        <a:p>
          <a:pPr rtl="0"/>
          <a:r>
            <a:rPr lang="it-IT" b="1" i="1" dirty="0"/>
            <a:t>Beni sanitari: non  solo farmaci e dispositivi medici </a:t>
          </a:r>
          <a:endParaRPr lang="it-IT" dirty="0"/>
        </a:p>
      </dgm:t>
    </dgm:pt>
    <dgm:pt modelId="{7DD48733-C1BD-4DED-9C15-C1B676FF79B8}" type="parTrans" cxnId="{52E97647-0DDC-4A21-974C-CC7C304D4902}">
      <dgm:prSet/>
      <dgm:spPr/>
      <dgm:t>
        <a:bodyPr/>
        <a:lstStyle/>
        <a:p>
          <a:endParaRPr lang="it-IT"/>
        </a:p>
      </dgm:t>
    </dgm:pt>
    <dgm:pt modelId="{FA54528F-3B77-44AF-A3DC-71F8B48F1837}" type="sibTrans" cxnId="{52E97647-0DDC-4A21-974C-CC7C304D4902}">
      <dgm:prSet/>
      <dgm:spPr/>
      <dgm:t>
        <a:bodyPr/>
        <a:lstStyle/>
        <a:p>
          <a:endParaRPr lang="it-IT"/>
        </a:p>
      </dgm:t>
    </dgm:pt>
    <dgm:pt modelId="{47E4A086-62CE-462F-A345-853D7F8A3493}">
      <dgm:prSet custT="1"/>
      <dgm:spPr/>
      <dgm:t>
        <a:bodyPr/>
        <a:lstStyle/>
        <a:p>
          <a:pPr rtl="0"/>
          <a:r>
            <a:rPr lang="it-IT" sz="1600" b="1" dirty="0"/>
            <a:t>Assistenza integrativa </a:t>
          </a:r>
        </a:p>
      </dgm:t>
    </dgm:pt>
    <dgm:pt modelId="{A8801482-6C9D-4B79-A56F-CEB15C6AB52E}" type="parTrans" cxnId="{A0C9BDE6-F404-48E5-A875-9E9119B7C14B}">
      <dgm:prSet/>
      <dgm:spPr/>
      <dgm:t>
        <a:bodyPr/>
        <a:lstStyle/>
        <a:p>
          <a:endParaRPr lang="it-IT"/>
        </a:p>
      </dgm:t>
    </dgm:pt>
    <dgm:pt modelId="{998912DC-EBD8-4691-A227-7CA80472AEF5}" type="sibTrans" cxnId="{A0C9BDE6-F404-48E5-A875-9E9119B7C14B}">
      <dgm:prSet/>
      <dgm:spPr/>
      <dgm:t>
        <a:bodyPr/>
        <a:lstStyle/>
        <a:p>
          <a:endParaRPr lang="it-IT"/>
        </a:p>
      </dgm:t>
    </dgm:pt>
    <dgm:pt modelId="{AD1D24C9-5921-4AC8-B33E-7907FF9D14A1}">
      <dgm:prSet custT="1"/>
      <dgm:spPr/>
      <dgm:t>
        <a:bodyPr/>
        <a:lstStyle/>
        <a:p>
          <a:pPr rtl="0"/>
          <a:r>
            <a:rPr lang="it-IT" sz="1600" b="1" dirty="0"/>
            <a:t>Assistenza protesica </a:t>
          </a:r>
        </a:p>
      </dgm:t>
    </dgm:pt>
    <dgm:pt modelId="{08A0B262-5446-415F-A291-BCFA199C0DAF}" type="parTrans" cxnId="{75E655BD-E3D2-4996-AB6E-6BB0B7199EB4}">
      <dgm:prSet/>
      <dgm:spPr/>
      <dgm:t>
        <a:bodyPr/>
        <a:lstStyle/>
        <a:p>
          <a:endParaRPr lang="it-IT"/>
        </a:p>
      </dgm:t>
    </dgm:pt>
    <dgm:pt modelId="{623704BC-5098-4369-B580-26C1DE02CF36}" type="sibTrans" cxnId="{75E655BD-E3D2-4996-AB6E-6BB0B7199EB4}">
      <dgm:prSet/>
      <dgm:spPr/>
      <dgm:t>
        <a:bodyPr/>
        <a:lstStyle/>
        <a:p>
          <a:endParaRPr lang="it-IT"/>
        </a:p>
      </dgm:t>
    </dgm:pt>
    <dgm:pt modelId="{29D70AD5-1E85-4B09-A5AF-B7FC05C81E28}">
      <dgm:prSet custT="1"/>
      <dgm:spPr/>
      <dgm:t>
        <a:bodyPr/>
        <a:lstStyle/>
        <a:p>
          <a:pPr rtl="0"/>
          <a:r>
            <a:rPr lang="it-IT" sz="1600" b="1" dirty="0"/>
            <a:t>Alimenti speciali  </a:t>
          </a:r>
        </a:p>
      </dgm:t>
    </dgm:pt>
    <dgm:pt modelId="{2A784171-590B-4C9C-9B0A-0DAF0AB1340E}" type="parTrans" cxnId="{2D3CD374-D78D-4B15-B7A3-3E243A39B4E1}">
      <dgm:prSet/>
      <dgm:spPr/>
      <dgm:t>
        <a:bodyPr/>
        <a:lstStyle/>
        <a:p>
          <a:endParaRPr lang="it-IT"/>
        </a:p>
      </dgm:t>
    </dgm:pt>
    <dgm:pt modelId="{0266F708-5C45-47FE-B5F3-2F33E724E916}" type="sibTrans" cxnId="{2D3CD374-D78D-4B15-B7A3-3E243A39B4E1}">
      <dgm:prSet/>
      <dgm:spPr/>
      <dgm:t>
        <a:bodyPr/>
        <a:lstStyle/>
        <a:p>
          <a:endParaRPr lang="it-IT"/>
        </a:p>
      </dgm:t>
    </dgm:pt>
    <dgm:pt modelId="{B8B3C767-11E1-43D5-96AE-1F8856385468}">
      <dgm:prSet/>
      <dgm:spPr/>
      <dgm:t>
        <a:bodyPr/>
        <a:lstStyle/>
        <a:p>
          <a:pPr rtl="0"/>
          <a:r>
            <a:rPr lang="it-IT" b="1" i="1"/>
            <a:t>Strumenti: telemedicin</a:t>
          </a:r>
          <a:r>
            <a:rPr lang="it-IT" b="1"/>
            <a:t>a</a:t>
          </a:r>
          <a:endParaRPr lang="it-IT"/>
        </a:p>
      </dgm:t>
    </dgm:pt>
    <dgm:pt modelId="{FEFB8277-FD25-4E94-B38D-82A7A3B0F335}" type="parTrans" cxnId="{ED3EA3B6-B94D-4971-B40C-5DC546668402}">
      <dgm:prSet/>
      <dgm:spPr/>
      <dgm:t>
        <a:bodyPr/>
        <a:lstStyle/>
        <a:p>
          <a:endParaRPr lang="it-IT"/>
        </a:p>
      </dgm:t>
    </dgm:pt>
    <dgm:pt modelId="{8F57A285-61FD-40D6-AA67-B893AFB7BA53}" type="sibTrans" cxnId="{ED3EA3B6-B94D-4971-B40C-5DC546668402}">
      <dgm:prSet/>
      <dgm:spPr/>
      <dgm:t>
        <a:bodyPr/>
        <a:lstStyle/>
        <a:p>
          <a:endParaRPr lang="it-IT"/>
        </a:p>
      </dgm:t>
    </dgm:pt>
    <dgm:pt modelId="{7D93E492-80B8-432B-BFB8-1438F23D784B}">
      <dgm:prSet custT="1"/>
      <dgm:spPr/>
      <dgm:t>
        <a:bodyPr/>
        <a:lstStyle/>
        <a:p>
          <a:pPr rtl="0"/>
          <a:r>
            <a:rPr lang="it-IT" sz="1600" b="1" dirty="0"/>
            <a:t>teleassistenza</a:t>
          </a:r>
        </a:p>
      </dgm:t>
    </dgm:pt>
    <dgm:pt modelId="{8A27B34B-6364-40B4-A427-585729DEA40B}" type="parTrans" cxnId="{D4827100-CA25-46DF-8DED-A95EA7D2606F}">
      <dgm:prSet/>
      <dgm:spPr/>
      <dgm:t>
        <a:bodyPr/>
        <a:lstStyle/>
        <a:p>
          <a:endParaRPr lang="it-IT"/>
        </a:p>
      </dgm:t>
    </dgm:pt>
    <dgm:pt modelId="{F1D73BF1-6939-4652-8E9C-B42F9F36959E}" type="sibTrans" cxnId="{D4827100-CA25-46DF-8DED-A95EA7D2606F}">
      <dgm:prSet/>
      <dgm:spPr/>
      <dgm:t>
        <a:bodyPr/>
        <a:lstStyle/>
        <a:p>
          <a:endParaRPr lang="it-IT"/>
        </a:p>
      </dgm:t>
    </dgm:pt>
    <dgm:pt modelId="{7C788F30-0BB1-4631-AEC1-089F5CB33841}">
      <dgm:prSet custT="1"/>
      <dgm:spPr/>
      <dgm:t>
        <a:bodyPr/>
        <a:lstStyle/>
        <a:p>
          <a:pPr rtl="0"/>
          <a:r>
            <a:rPr lang="it-IT" sz="1600" b="1" dirty="0" err="1"/>
            <a:t>telemonitoraggio</a:t>
          </a:r>
          <a:endParaRPr lang="it-IT" sz="1600" b="1" dirty="0"/>
        </a:p>
      </dgm:t>
    </dgm:pt>
    <dgm:pt modelId="{7B27C789-464C-4B11-BC72-F2E2D361E1CB}" type="parTrans" cxnId="{F84C38B8-36BF-40FC-89E4-D244AA5193A7}">
      <dgm:prSet/>
      <dgm:spPr/>
      <dgm:t>
        <a:bodyPr/>
        <a:lstStyle/>
        <a:p>
          <a:endParaRPr lang="it-IT"/>
        </a:p>
      </dgm:t>
    </dgm:pt>
    <dgm:pt modelId="{149404A8-71D9-485D-9F33-3B61C6C9D4E4}" type="sibTrans" cxnId="{F84C38B8-36BF-40FC-89E4-D244AA5193A7}">
      <dgm:prSet/>
      <dgm:spPr/>
      <dgm:t>
        <a:bodyPr/>
        <a:lstStyle/>
        <a:p>
          <a:endParaRPr lang="it-IT"/>
        </a:p>
      </dgm:t>
    </dgm:pt>
    <dgm:pt modelId="{2E44CB19-8970-43CE-82C3-57D9956C5C90}">
      <dgm:prSet custT="1"/>
      <dgm:spPr/>
      <dgm:t>
        <a:bodyPr/>
        <a:lstStyle/>
        <a:p>
          <a:pPr rtl="0"/>
          <a:r>
            <a:rPr lang="it-IT" sz="1600" b="1" dirty="0"/>
            <a:t>Telecontrollo/</a:t>
          </a:r>
          <a:r>
            <a:rPr lang="it-IT" sz="1600" b="1" dirty="0" err="1"/>
            <a:t>televisita</a:t>
          </a:r>
          <a:endParaRPr lang="it-IT" sz="1600" b="1" dirty="0"/>
        </a:p>
      </dgm:t>
    </dgm:pt>
    <dgm:pt modelId="{14B1ACA2-79E7-4FAA-B603-D2AA93EA4F45}" type="parTrans" cxnId="{EFA3AB62-4C39-48F4-8ECE-5A258463B777}">
      <dgm:prSet/>
      <dgm:spPr/>
      <dgm:t>
        <a:bodyPr/>
        <a:lstStyle/>
        <a:p>
          <a:endParaRPr lang="it-IT"/>
        </a:p>
      </dgm:t>
    </dgm:pt>
    <dgm:pt modelId="{E57FBBBA-F5E1-4E73-8B92-44070824C078}" type="sibTrans" cxnId="{EFA3AB62-4C39-48F4-8ECE-5A258463B777}">
      <dgm:prSet/>
      <dgm:spPr/>
      <dgm:t>
        <a:bodyPr/>
        <a:lstStyle/>
        <a:p>
          <a:endParaRPr lang="it-IT"/>
        </a:p>
      </dgm:t>
    </dgm:pt>
    <dgm:pt modelId="{60FDA594-6C33-4333-AB4C-9D2BCA64796A}">
      <dgm:prSet custT="1"/>
      <dgm:spPr/>
      <dgm:t>
        <a:bodyPr/>
        <a:lstStyle/>
        <a:p>
          <a:pPr rtl="0"/>
          <a:r>
            <a:rPr lang="it-IT" sz="1600" b="1" dirty="0" err="1"/>
            <a:t>telerefertazione</a:t>
          </a:r>
          <a:endParaRPr lang="it-IT" sz="1600" b="1" dirty="0"/>
        </a:p>
      </dgm:t>
    </dgm:pt>
    <dgm:pt modelId="{8C3F1A80-E187-4E20-89CD-60B5DABDE7AE}" type="parTrans" cxnId="{6E125B1B-4554-4BEC-80AC-358F6E44F1E1}">
      <dgm:prSet/>
      <dgm:spPr/>
      <dgm:t>
        <a:bodyPr/>
        <a:lstStyle/>
        <a:p>
          <a:endParaRPr lang="it-IT"/>
        </a:p>
      </dgm:t>
    </dgm:pt>
    <dgm:pt modelId="{406C4882-9FF0-445F-9CBA-D99A98B891F1}" type="sibTrans" cxnId="{6E125B1B-4554-4BEC-80AC-358F6E44F1E1}">
      <dgm:prSet/>
      <dgm:spPr/>
      <dgm:t>
        <a:bodyPr/>
        <a:lstStyle/>
        <a:p>
          <a:endParaRPr lang="it-IT"/>
        </a:p>
      </dgm:t>
    </dgm:pt>
    <dgm:pt modelId="{70076AED-F2E8-4E7A-B719-754FDB40EAB1}" type="pres">
      <dgm:prSet presAssocID="{55AEA10C-7DBE-4640-906A-6DF032D1C9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81C4FEE-327D-4C01-8023-B2CFC1E0D3CD}" type="pres">
      <dgm:prSet presAssocID="{6F3B2E09-C93C-43C2-883C-67C3561C6D8D}" presName="composite" presStyleCnt="0"/>
      <dgm:spPr/>
    </dgm:pt>
    <dgm:pt modelId="{A828A240-1793-40A6-AE27-934419C5C712}" type="pres">
      <dgm:prSet presAssocID="{6F3B2E09-C93C-43C2-883C-67C3561C6D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E20B6-8B0D-45ED-B061-0D9BC314AF07}" type="pres">
      <dgm:prSet presAssocID="{6F3B2E09-C93C-43C2-883C-67C3561C6D8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212680-AFE7-475D-93BF-3BC4327ABABB}" type="pres">
      <dgm:prSet presAssocID="{0086C3BA-F333-4287-AFD1-2CC94C7207B4}" presName="space" presStyleCnt="0"/>
      <dgm:spPr/>
    </dgm:pt>
    <dgm:pt modelId="{F7E62832-BF77-4036-B0C2-290E922F49F7}" type="pres">
      <dgm:prSet presAssocID="{387A95F2-3D9F-42B8-86E8-025C5B16457D}" presName="composite" presStyleCnt="0"/>
      <dgm:spPr/>
    </dgm:pt>
    <dgm:pt modelId="{66F55B86-6AE5-48FA-8232-39AD91CF259D}" type="pres">
      <dgm:prSet presAssocID="{387A95F2-3D9F-42B8-86E8-025C5B1645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22AAA5-CE38-43A7-AB76-F751883683B4}" type="pres">
      <dgm:prSet presAssocID="{387A95F2-3D9F-42B8-86E8-025C5B1645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42187C-08F9-4037-9944-DD85D676CF59}" type="pres">
      <dgm:prSet presAssocID="{FA54528F-3B77-44AF-A3DC-71F8B48F1837}" presName="space" presStyleCnt="0"/>
      <dgm:spPr/>
    </dgm:pt>
    <dgm:pt modelId="{054BF82E-F97D-4986-AF68-C873D116F30B}" type="pres">
      <dgm:prSet presAssocID="{B8B3C767-11E1-43D5-96AE-1F8856385468}" presName="composite" presStyleCnt="0"/>
      <dgm:spPr/>
    </dgm:pt>
    <dgm:pt modelId="{F29AA5A3-3373-4720-849A-E6EDEA46E0B4}" type="pres">
      <dgm:prSet presAssocID="{B8B3C767-11E1-43D5-96AE-1F88563854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9F7E6C-5CDC-46A5-A592-555B9F7EF172}" type="pres">
      <dgm:prSet presAssocID="{B8B3C767-11E1-43D5-96AE-1F88563854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64D36AD-0E07-4F65-A434-7D4E9283790D}" srcId="{6F3B2E09-C93C-43C2-883C-67C3561C6D8D}" destId="{C87D1182-6DFF-4369-B872-3357754E64CE}" srcOrd="5" destOrd="0" parTransId="{417E2009-A050-4A39-A725-7BFF39B7880D}" sibTransId="{FE790053-9400-447D-B76D-210F3F0EE417}"/>
    <dgm:cxn modelId="{0C01576B-D9FF-4251-B492-7E762D139A5D}" type="presOf" srcId="{C87D1182-6DFF-4369-B872-3357754E64CE}" destId="{13AE20B6-8B0D-45ED-B061-0D9BC314AF07}" srcOrd="0" destOrd="5" presId="urn:microsoft.com/office/officeart/2005/8/layout/hList1"/>
    <dgm:cxn modelId="{80630984-B373-4F3E-93E5-842FEFDA9500}" type="presOf" srcId="{2E44CB19-8970-43CE-82C3-57D9956C5C90}" destId="{DB9F7E6C-5CDC-46A5-A592-555B9F7EF172}" srcOrd="0" destOrd="2" presId="urn:microsoft.com/office/officeart/2005/8/layout/hList1"/>
    <dgm:cxn modelId="{EFA3AB62-4C39-48F4-8ECE-5A258463B777}" srcId="{B8B3C767-11E1-43D5-96AE-1F8856385468}" destId="{2E44CB19-8970-43CE-82C3-57D9956C5C90}" srcOrd="2" destOrd="0" parTransId="{14B1ACA2-79E7-4FAA-B603-D2AA93EA4F45}" sibTransId="{E57FBBBA-F5E1-4E73-8B92-44070824C078}"/>
    <dgm:cxn modelId="{5DAC5254-E9FC-4D58-B9DB-698ACF3B68D2}" srcId="{55AEA10C-7DBE-4640-906A-6DF032D1C9D3}" destId="{6F3B2E09-C93C-43C2-883C-67C3561C6D8D}" srcOrd="0" destOrd="0" parTransId="{C55C448A-CDA6-4321-AA16-3D405EC53FA8}" sibTransId="{0086C3BA-F333-4287-AFD1-2CC94C7207B4}"/>
    <dgm:cxn modelId="{5D41B88A-D628-40DC-BB7F-9261DDC20212}" type="presOf" srcId="{B8B3C767-11E1-43D5-96AE-1F8856385468}" destId="{F29AA5A3-3373-4720-849A-E6EDEA46E0B4}" srcOrd="0" destOrd="0" presId="urn:microsoft.com/office/officeart/2005/8/layout/hList1"/>
    <dgm:cxn modelId="{D4827100-CA25-46DF-8DED-A95EA7D2606F}" srcId="{B8B3C767-11E1-43D5-96AE-1F8856385468}" destId="{7D93E492-80B8-432B-BFB8-1438F23D784B}" srcOrd="0" destOrd="0" parTransId="{8A27B34B-6364-40B4-A427-585729DEA40B}" sibTransId="{F1D73BF1-6939-4652-8E9C-B42F9F36959E}"/>
    <dgm:cxn modelId="{6E125B1B-4554-4BEC-80AC-358F6E44F1E1}" srcId="{B8B3C767-11E1-43D5-96AE-1F8856385468}" destId="{60FDA594-6C33-4333-AB4C-9D2BCA64796A}" srcOrd="3" destOrd="0" parTransId="{8C3F1A80-E187-4E20-89CD-60B5DABDE7AE}" sibTransId="{406C4882-9FF0-445F-9CBA-D99A98B891F1}"/>
    <dgm:cxn modelId="{96B3627B-68F3-4CC3-AE69-FB1885893F4B}" type="presOf" srcId="{55AEA10C-7DBE-4640-906A-6DF032D1C9D3}" destId="{70076AED-F2E8-4E7A-B719-754FDB40EAB1}" srcOrd="0" destOrd="0" presId="urn:microsoft.com/office/officeart/2005/8/layout/hList1"/>
    <dgm:cxn modelId="{27CC60FE-B565-4608-A0A6-3742E62B66E9}" type="presOf" srcId="{387A95F2-3D9F-42B8-86E8-025C5B16457D}" destId="{66F55B86-6AE5-48FA-8232-39AD91CF259D}" srcOrd="0" destOrd="0" presId="urn:microsoft.com/office/officeart/2005/8/layout/hList1"/>
    <dgm:cxn modelId="{3A74E485-BCB6-4D59-ADA0-FF6EAA2660ED}" type="presOf" srcId="{954D41FA-B22C-47E5-AD3E-D805895C28B4}" destId="{13AE20B6-8B0D-45ED-B061-0D9BC314AF07}" srcOrd="0" destOrd="1" presId="urn:microsoft.com/office/officeart/2005/8/layout/hList1"/>
    <dgm:cxn modelId="{830F5F93-C27C-4635-B921-A964EB4178B4}" type="presOf" srcId="{47E4A086-62CE-462F-A345-853D7F8A3493}" destId="{DE22AAA5-CE38-43A7-AB76-F751883683B4}" srcOrd="0" destOrd="0" presId="urn:microsoft.com/office/officeart/2005/8/layout/hList1"/>
    <dgm:cxn modelId="{52E97647-0DDC-4A21-974C-CC7C304D4902}" srcId="{55AEA10C-7DBE-4640-906A-6DF032D1C9D3}" destId="{387A95F2-3D9F-42B8-86E8-025C5B16457D}" srcOrd="1" destOrd="0" parTransId="{7DD48733-C1BD-4DED-9C15-C1B676FF79B8}" sibTransId="{FA54528F-3B77-44AF-A3DC-71F8B48F1837}"/>
    <dgm:cxn modelId="{D610949B-787F-4D24-ADF0-5ACFD253B5F4}" type="presOf" srcId="{AD1D24C9-5921-4AC8-B33E-7907FF9D14A1}" destId="{DE22AAA5-CE38-43A7-AB76-F751883683B4}" srcOrd="0" destOrd="1" presId="urn:microsoft.com/office/officeart/2005/8/layout/hList1"/>
    <dgm:cxn modelId="{F84C38B8-36BF-40FC-89E4-D244AA5193A7}" srcId="{B8B3C767-11E1-43D5-96AE-1F8856385468}" destId="{7C788F30-0BB1-4631-AEC1-089F5CB33841}" srcOrd="1" destOrd="0" parTransId="{7B27C789-464C-4B11-BC72-F2E2D361E1CB}" sibTransId="{149404A8-71D9-485D-9F33-3B61C6C9D4E4}"/>
    <dgm:cxn modelId="{49FD8712-7BBC-43A5-A70E-6E3C1CB7AD8D}" type="presOf" srcId="{29D70AD5-1E85-4B09-A5AF-B7FC05C81E28}" destId="{DE22AAA5-CE38-43A7-AB76-F751883683B4}" srcOrd="0" destOrd="2" presId="urn:microsoft.com/office/officeart/2005/8/layout/hList1"/>
    <dgm:cxn modelId="{23A4A1EB-223C-4A5D-A607-12787B3FCCB6}" srcId="{6F3B2E09-C93C-43C2-883C-67C3561C6D8D}" destId="{8E7CAA59-2EC3-4270-9ECF-0EB8CBBEDBE8}" srcOrd="0" destOrd="0" parTransId="{1310178E-3998-4DD4-9F31-CE38AAE40751}" sibTransId="{CCFCEF45-FCC0-4750-BA61-AE0D507EA161}"/>
    <dgm:cxn modelId="{E49E4958-CCAE-47CD-ACE7-38FC6B88321F}" srcId="{6F3B2E09-C93C-43C2-883C-67C3561C6D8D}" destId="{42FD30A4-FB49-4543-B2C2-D0D4AF4F6313}" srcOrd="2" destOrd="0" parTransId="{E4B22BA7-9813-445E-99C0-FDE42226C350}" sibTransId="{78995673-5EA7-4363-883E-9C4AF5DB24D9}"/>
    <dgm:cxn modelId="{A1E77206-1958-4DEC-889E-C2A629A5D505}" type="presOf" srcId="{7C788F30-0BB1-4631-AEC1-089F5CB33841}" destId="{DB9F7E6C-5CDC-46A5-A592-555B9F7EF172}" srcOrd="0" destOrd="1" presId="urn:microsoft.com/office/officeart/2005/8/layout/hList1"/>
    <dgm:cxn modelId="{75E655BD-E3D2-4996-AB6E-6BB0B7199EB4}" srcId="{387A95F2-3D9F-42B8-86E8-025C5B16457D}" destId="{AD1D24C9-5921-4AC8-B33E-7907FF9D14A1}" srcOrd="1" destOrd="0" parTransId="{08A0B262-5446-415F-A291-BCFA199C0DAF}" sibTransId="{623704BC-5098-4369-B580-26C1DE02CF36}"/>
    <dgm:cxn modelId="{3C3FF79C-A3B8-43C2-9291-8373B775A1E8}" type="presOf" srcId="{1B69CDE4-0640-44F1-9DF0-49A077E05D42}" destId="{13AE20B6-8B0D-45ED-B061-0D9BC314AF07}" srcOrd="0" destOrd="4" presId="urn:microsoft.com/office/officeart/2005/8/layout/hList1"/>
    <dgm:cxn modelId="{57910EC8-F675-45FB-966F-21D0EF073129}" srcId="{6F3B2E09-C93C-43C2-883C-67C3561C6D8D}" destId="{938056B9-9186-4AF4-8F3D-5650C5A32BEC}" srcOrd="3" destOrd="0" parTransId="{22868E94-44A1-4067-BAE8-96CB7872098C}" sibTransId="{1D9113BE-6FCD-4A17-BD3B-3E642F953015}"/>
    <dgm:cxn modelId="{ED3EA3B6-B94D-4971-B40C-5DC546668402}" srcId="{55AEA10C-7DBE-4640-906A-6DF032D1C9D3}" destId="{B8B3C767-11E1-43D5-96AE-1F8856385468}" srcOrd="2" destOrd="0" parTransId="{FEFB8277-FD25-4E94-B38D-82A7A3B0F335}" sibTransId="{8F57A285-61FD-40D6-AA67-B893AFB7BA53}"/>
    <dgm:cxn modelId="{2D3CD374-D78D-4B15-B7A3-3E243A39B4E1}" srcId="{387A95F2-3D9F-42B8-86E8-025C5B16457D}" destId="{29D70AD5-1E85-4B09-A5AF-B7FC05C81E28}" srcOrd="2" destOrd="0" parTransId="{2A784171-590B-4C9C-9B0A-0DAF0AB1340E}" sibTransId="{0266F708-5C45-47FE-B5F3-2F33E724E916}"/>
    <dgm:cxn modelId="{4283F7BE-5A00-49F2-AF08-98550B9FD102}" srcId="{6F3B2E09-C93C-43C2-883C-67C3561C6D8D}" destId="{954D41FA-B22C-47E5-AD3E-D805895C28B4}" srcOrd="1" destOrd="0" parTransId="{D8B24DE8-AC8C-41E5-98BB-132271FEC675}" sibTransId="{F25A95FF-FC53-49B6-AFBF-DCFD92E92716}"/>
    <dgm:cxn modelId="{D6C3505D-CCD3-40F4-AADE-C6722940D4FC}" type="presOf" srcId="{938056B9-9186-4AF4-8F3D-5650C5A32BEC}" destId="{13AE20B6-8B0D-45ED-B061-0D9BC314AF07}" srcOrd="0" destOrd="3" presId="urn:microsoft.com/office/officeart/2005/8/layout/hList1"/>
    <dgm:cxn modelId="{D75C9BAD-5D88-490A-9E0F-E02015B7D79C}" type="presOf" srcId="{42FD30A4-FB49-4543-B2C2-D0D4AF4F6313}" destId="{13AE20B6-8B0D-45ED-B061-0D9BC314AF07}" srcOrd="0" destOrd="2" presId="urn:microsoft.com/office/officeart/2005/8/layout/hList1"/>
    <dgm:cxn modelId="{A9C3FE34-E036-49AF-8DD5-47DDFD601FF8}" type="presOf" srcId="{60FDA594-6C33-4333-AB4C-9D2BCA64796A}" destId="{DB9F7E6C-5CDC-46A5-A592-555B9F7EF172}" srcOrd="0" destOrd="3" presId="urn:microsoft.com/office/officeart/2005/8/layout/hList1"/>
    <dgm:cxn modelId="{38A4595B-A76F-48A6-8DC6-32CA689BFDAE}" srcId="{6F3B2E09-C93C-43C2-883C-67C3561C6D8D}" destId="{1B69CDE4-0640-44F1-9DF0-49A077E05D42}" srcOrd="4" destOrd="0" parTransId="{15472741-2830-4A01-9F0D-690ABE9E45F7}" sibTransId="{8A3668A5-7FDC-4DE0-9321-F1752235A612}"/>
    <dgm:cxn modelId="{B138870C-8212-4EF4-88EA-0F6DEF125B52}" type="presOf" srcId="{7D93E492-80B8-432B-BFB8-1438F23D784B}" destId="{DB9F7E6C-5CDC-46A5-A592-555B9F7EF172}" srcOrd="0" destOrd="0" presId="urn:microsoft.com/office/officeart/2005/8/layout/hList1"/>
    <dgm:cxn modelId="{C569B84D-CF4A-42E5-9FBD-D052FB8AC90E}" type="presOf" srcId="{6F3B2E09-C93C-43C2-883C-67C3561C6D8D}" destId="{A828A240-1793-40A6-AE27-934419C5C712}" srcOrd="0" destOrd="0" presId="urn:microsoft.com/office/officeart/2005/8/layout/hList1"/>
    <dgm:cxn modelId="{A0C9BDE6-F404-48E5-A875-9E9119B7C14B}" srcId="{387A95F2-3D9F-42B8-86E8-025C5B16457D}" destId="{47E4A086-62CE-462F-A345-853D7F8A3493}" srcOrd="0" destOrd="0" parTransId="{A8801482-6C9D-4B79-A56F-CEB15C6AB52E}" sibTransId="{998912DC-EBD8-4691-A227-7CA80472AEF5}"/>
    <dgm:cxn modelId="{E34FDEC0-B35F-4860-99EF-A5E6F71DBDF8}" type="presOf" srcId="{8E7CAA59-2EC3-4270-9ECF-0EB8CBBEDBE8}" destId="{13AE20B6-8B0D-45ED-B061-0D9BC314AF07}" srcOrd="0" destOrd="0" presId="urn:microsoft.com/office/officeart/2005/8/layout/hList1"/>
    <dgm:cxn modelId="{0BF937EE-48F9-45DD-9D2C-AF7C8DE5AC67}" type="presParOf" srcId="{70076AED-F2E8-4E7A-B719-754FDB40EAB1}" destId="{881C4FEE-327D-4C01-8023-B2CFC1E0D3CD}" srcOrd="0" destOrd="0" presId="urn:microsoft.com/office/officeart/2005/8/layout/hList1"/>
    <dgm:cxn modelId="{6E8C85AF-B95C-4A45-B906-140EAE585A48}" type="presParOf" srcId="{881C4FEE-327D-4C01-8023-B2CFC1E0D3CD}" destId="{A828A240-1793-40A6-AE27-934419C5C712}" srcOrd="0" destOrd="0" presId="urn:microsoft.com/office/officeart/2005/8/layout/hList1"/>
    <dgm:cxn modelId="{86DE4503-2AFE-4767-A280-C433C1367AEE}" type="presParOf" srcId="{881C4FEE-327D-4C01-8023-B2CFC1E0D3CD}" destId="{13AE20B6-8B0D-45ED-B061-0D9BC314AF07}" srcOrd="1" destOrd="0" presId="urn:microsoft.com/office/officeart/2005/8/layout/hList1"/>
    <dgm:cxn modelId="{451F9E7B-E3B7-474F-BA43-2EE68D71CD71}" type="presParOf" srcId="{70076AED-F2E8-4E7A-B719-754FDB40EAB1}" destId="{D5212680-AFE7-475D-93BF-3BC4327ABABB}" srcOrd="1" destOrd="0" presId="urn:microsoft.com/office/officeart/2005/8/layout/hList1"/>
    <dgm:cxn modelId="{48C87415-E52C-422A-99B5-3A8937A6CF89}" type="presParOf" srcId="{70076AED-F2E8-4E7A-B719-754FDB40EAB1}" destId="{F7E62832-BF77-4036-B0C2-290E922F49F7}" srcOrd="2" destOrd="0" presId="urn:microsoft.com/office/officeart/2005/8/layout/hList1"/>
    <dgm:cxn modelId="{4E11BD20-9583-42B6-A52D-BC01F8BA262F}" type="presParOf" srcId="{F7E62832-BF77-4036-B0C2-290E922F49F7}" destId="{66F55B86-6AE5-48FA-8232-39AD91CF259D}" srcOrd="0" destOrd="0" presId="urn:microsoft.com/office/officeart/2005/8/layout/hList1"/>
    <dgm:cxn modelId="{F1174179-50D3-4520-AD23-F36BA3DF9452}" type="presParOf" srcId="{F7E62832-BF77-4036-B0C2-290E922F49F7}" destId="{DE22AAA5-CE38-43A7-AB76-F751883683B4}" srcOrd="1" destOrd="0" presId="urn:microsoft.com/office/officeart/2005/8/layout/hList1"/>
    <dgm:cxn modelId="{7A44BBFD-9B2D-4EB5-8436-FAA6D78C0B7D}" type="presParOf" srcId="{70076AED-F2E8-4E7A-B719-754FDB40EAB1}" destId="{A942187C-08F9-4037-9944-DD85D676CF59}" srcOrd="3" destOrd="0" presId="urn:microsoft.com/office/officeart/2005/8/layout/hList1"/>
    <dgm:cxn modelId="{677A53D2-FD79-4E08-9C16-102868DBC972}" type="presParOf" srcId="{70076AED-F2E8-4E7A-B719-754FDB40EAB1}" destId="{054BF82E-F97D-4986-AF68-C873D116F30B}" srcOrd="4" destOrd="0" presId="urn:microsoft.com/office/officeart/2005/8/layout/hList1"/>
    <dgm:cxn modelId="{93ACAA75-0DC2-49A8-91E9-A0DB17D2CA18}" type="presParOf" srcId="{054BF82E-F97D-4986-AF68-C873D116F30B}" destId="{F29AA5A3-3373-4720-849A-E6EDEA46E0B4}" srcOrd="0" destOrd="0" presId="urn:microsoft.com/office/officeart/2005/8/layout/hList1"/>
    <dgm:cxn modelId="{6234BFEC-D5F5-4E62-9187-11A400A8E0BD}" type="presParOf" srcId="{054BF82E-F97D-4986-AF68-C873D116F30B}" destId="{DB9F7E6C-5CDC-46A5-A592-555B9F7EF1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FFD13C-2239-43D8-B8FB-499AB2136B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BCBCF02-1DE4-4609-B145-BDA1CAB44A80}">
      <dgm:prSet/>
      <dgm:spPr/>
      <dgm:t>
        <a:bodyPr/>
        <a:lstStyle/>
        <a:p>
          <a:pPr rtl="0"/>
          <a:r>
            <a:rPr lang="it-IT"/>
            <a:t>RSA – gestione dei farmaci</a:t>
          </a:r>
        </a:p>
      </dgm:t>
    </dgm:pt>
    <dgm:pt modelId="{91746498-B87E-4BDF-9EEE-54AF31689351}" type="parTrans" cxnId="{B792CFD7-B60B-49D6-A50A-9EE7E93A5479}">
      <dgm:prSet/>
      <dgm:spPr/>
      <dgm:t>
        <a:bodyPr/>
        <a:lstStyle/>
        <a:p>
          <a:endParaRPr lang="it-IT"/>
        </a:p>
      </dgm:t>
    </dgm:pt>
    <dgm:pt modelId="{7ED869D9-6C70-44B1-8D23-EC682CA39AE1}" type="sibTrans" cxnId="{B792CFD7-B60B-49D6-A50A-9EE7E93A5479}">
      <dgm:prSet/>
      <dgm:spPr/>
      <dgm:t>
        <a:bodyPr/>
        <a:lstStyle/>
        <a:p>
          <a:endParaRPr lang="it-IT"/>
        </a:p>
      </dgm:t>
    </dgm:pt>
    <dgm:pt modelId="{3B92551A-F5A4-46A6-BE47-9572CF96E5F2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dirty="0"/>
            <a:t>Carceri – Accesso ai farmaci</a:t>
          </a:r>
        </a:p>
      </dgm:t>
    </dgm:pt>
    <dgm:pt modelId="{EE632D83-3409-4CCA-A9DD-B5B998ECBBD0}" type="parTrans" cxnId="{3494EF88-CB5A-4959-AD76-F8FAFF671A86}">
      <dgm:prSet/>
      <dgm:spPr/>
      <dgm:t>
        <a:bodyPr/>
        <a:lstStyle/>
        <a:p>
          <a:endParaRPr lang="it-IT"/>
        </a:p>
      </dgm:t>
    </dgm:pt>
    <dgm:pt modelId="{30DFAB45-B05A-4239-9DDD-B89987C2FD9A}" type="sibTrans" cxnId="{3494EF88-CB5A-4959-AD76-F8FAFF671A86}">
      <dgm:prSet/>
      <dgm:spPr/>
      <dgm:t>
        <a:bodyPr/>
        <a:lstStyle/>
        <a:p>
          <a:endParaRPr lang="it-IT"/>
        </a:p>
      </dgm:t>
    </dgm:pt>
    <dgm:pt modelId="{7993CE09-9A31-4708-8059-75C74E09F80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/>
            <a:t>La Farmacia dei Servizi</a:t>
          </a:r>
        </a:p>
      </dgm:t>
    </dgm:pt>
    <dgm:pt modelId="{F910D1F8-923A-49B1-BF23-2891327F89A0}" type="parTrans" cxnId="{22F804EB-B312-438D-83A7-7619A40CEF7C}">
      <dgm:prSet/>
      <dgm:spPr/>
      <dgm:t>
        <a:bodyPr/>
        <a:lstStyle/>
        <a:p>
          <a:endParaRPr lang="it-IT"/>
        </a:p>
      </dgm:t>
    </dgm:pt>
    <dgm:pt modelId="{B8AE5AD5-EFA3-4FE0-A19F-1DE6B65EBC5A}" type="sibTrans" cxnId="{22F804EB-B312-438D-83A7-7619A40CEF7C}">
      <dgm:prSet/>
      <dgm:spPr/>
      <dgm:t>
        <a:bodyPr/>
        <a:lstStyle/>
        <a:p>
          <a:endParaRPr lang="it-IT"/>
        </a:p>
      </dgm:t>
    </dgm:pt>
    <dgm:pt modelId="{2C4307DD-0447-403C-AE79-E67DD02AFF05}" type="pres">
      <dgm:prSet presAssocID="{80FFD13C-2239-43D8-B8FB-499AB2136B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41578FC2-57A5-41D1-BD63-BA8B75BCB598}" type="pres">
      <dgm:prSet presAssocID="{80FFD13C-2239-43D8-B8FB-499AB2136BA4}" presName="Name1" presStyleCnt="0"/>
      <dgm:spPr/>
    </dgm:pt>
    <dgm:pt modelId="{CD5ECBE4-01E1-4BB7-B003-B425A9EE20ED}" type="pres">
      <dgm:prSet presAssocID="{80FFD13C-2239-43D8-B8FB-499AB2136BA4}" presName="cycle" presStyleCnt="0"/>
      <dgm:spPr/>
    </dgm:pt>
    <dgm:pt modelId="{F747D91F-08F8-4596-B8AE-457F89F413A3}" type="pres">
      <dgm:prSet presAssocID="{80FFD13C-2239-43D8-B8FB-499AB2136BA4}" presName="srcNode" presStyleLbl="node1" presStyleIdx="0" presStyleCnt="3"/>
      <dgm:spPr/>
    </dgm:pt>
    <dgm:pt modelId="{65DC6038-5821-4278-99BE-1BC53F0278C9}" type="pres">
      <dgm:prSet presAssocID="{80FFD13C-2239-43D8-B8FB-499AB2136BA4}" presName="conn" presStyleLbl="parChTrans1D2" presStyleIdx="0" presStyleCnt="1"/>
      <dgm:spPr/>
      <dgm:t>
        <a:bodyPr/>
        <a:lstStyle/>
        <a:p>
          <a:endParaRPr lang="it-IT"/>
        </a:p>
      </dgm:t>
    </dgm:pt>
    <dgm:pt modelId="{1DFB3C25-A398-4EAA-ABF0-0B056A641701}" type="pres">
      <dgm:prSet presAssocID="{80FFD13C-2239-43D8-B8FB-499AB2136BA4}" presName="extraNode" presStyleLbl="node1" presStyleIdx="0" presStyleCnt="3"/>
      <dgm:spPr/>
    </dgm:pt>
    <dgm:pt modelId="{28B2FAC9-EC7C-4D08-89DC-FB9FBF62C061}" type="pres">
      <dgm:prSet presAssocID="{80FFD13C-2239-43D8-B8FB-499AB2136BA4}" presName="dstNode" presStyleLbl="node1" presStyleIdx="0" presStyleCnt="3"/>
      <dgm:spPr/>
    </dgm:pt>
    <dgm:pt modelId="{3A45EA2D-AE79-4D2A-B4C9-3E40174C6742}" type="pres">
      <dgm:prSet presAssocID="{9BCBCF02-1DE4-4609-B145-BDA1CAB44A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F383A0-3A68-40F3-8D11-E91489F3FDA8}" type="pres">
      <dgm:prSet presAssocID="{9BCBCF02-1DE4-4609-B145-BDA1CAB44A80}" presName="accent_1" presStyleCnt="0"/>
      <dgm:spPr/>
    </dgm:pt>
    <dgm:pt modelId="{EB1BCFD9-63F3-4E88-8772-11ED77CA2B04}" type="pres">
      <dgm:prSet presAssocID="{9BCBCF02-1DE4-4609-B145-BDA1CAB44A80}" presName="accentRepeatNode" presStyleLbl="solidFgAcc1" presStyleIdx="0" presStyleCnt="3"/>
      <dgm:spPr/>
    </dgm:pt>
    <dgm:pt modelId="{B70E2F6B-0413-4A9D-987E-F04319A83253}" type="pres">
      <dgm:prSet presAssocID="{3B92551A-F5A4-46A6-BE47-9572CF96E5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860666-4E51-40D8-B6EC-8DCEBE391EE8}" type="pres">
      <dgm:prSet presAssocID="{3B92551A-F5A4-46A6-BE47-9572CF96E5F2}" presName="accent_2" presStyleCnt="0"/>
      <dgm:spPr/>
    </dgm:pt>
    <dgm:pt modelId="{DB93CD09-6C3D-43D1-8A73-B184A80DC77B}" type="pres">
      <dgm:prSet presAssocID="{3B92551A-F5A4-46A6-BE47-9572CF96E5F2}" presName="accentRepeatNode" presStyleLbl="solidFgAcc1" presStyleIdx="1" presStyleCnt="3"/>
      <dgm:spPr>
        <a:ln>
          <a:solidFill>
            <a:schemeClr val="bg1">
              <a:lumMod val="65000"/>
            </a:schemeClr>
          </a:solidFill>
        </a:ln>
      </dgm:spPr>
    </dgm:pt>
    <dgm:pt modelId="{140D513E-A9EA-4338-AA85-64C048891FF8}" type="pres">
      <dgm:prSet presAssocID="{7993CE09-9A31-4708-8059-75C74E09F80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AE0AC4-9D1A-491C-918E-D621CBCEC787}" type="pres">
      <dgm:prSet presAssocID="{7993CE09-9A31-4708-8059-75C74E09F808}" presName="accent_3" presStyleCnt="0"/>
      <dgm:spPr/>
    </dgm:pt>
    <dgm:pt modelId="{01230587-51CF-4CC9-A446-2D1ED0CBADEC}" type="pres">
      <dgm:prSet presAssocID="{7993CE09-9A31-4708-8059-75C74E09F808}" presName="accentRepeatNode" presStyleLbl="solidFgAcc1" presStyleIdx="2" presStyleCnt="3"/>
      <dgm:spPr>
        <a:ln>
          <a:solidFill>
            <a:schemeClr val="bg1">
              <a:lumMod val="65000"/>
            </a:schemeClr>
          </a:solidFill>
        </a:ln>
      </dgm:spPr>
    </dgm:pt>
  </dgm:ptLst>
  <dgm:cxnLst>
    <dgm:cxn modelId="{4D284FB8-C007-42C7-9019-FA13773D2822}" type="presOf" srcId="{9BCBCF02-1DE4-4609-B145-BDA1CAB44A80}" destId="{3A45EA2D-AE79-4D2A-B4C9-3E40174C6742}" srcOrd="0" destOrd="0" presId="urn:microsoft.com/office/officeart/2008/layout/VerticalCurvedList"/>
    <dgm:cxn modelId="{22F804EB-B312-438D-83A7-7619A40CEF7C}" srcId="{80FFD13C-2239-43D8-B8FB-499AB2136BA4}" destId="{7993CE09-9A31-4708-8059-75C74E09F808}" srcOrd="2" destOrd="0" parTransId="{F910D1F8-923A-49B1-BF23-2891327F89A0}" sibTransId="{B8AE5AD5-EFA3-4FE0-A19F-1DE6B65EBC5A}"/>
    <dgm:cxn modelId="{3494EF88-CB5A-4959-AD76-F8FAFF671A86}" srcId="{80FFD13C-2239-43D8-B8FB-499AB2136BA4}" destId="{3B92551A-F5A4-46A6-BE47-9572CF96E5F2}" srcOrd="1" destOrd="0" parTransId="{EE632D83-3409-4CCA-A9DD-B5B998ECBBD0}" sibTransId="{30DFAB45-B05A-4239-9DDD-B89987C2FD9A}"/>
    <dgm:cxn modelId="{4EF894C5-6295-4C86-B0C6-C0C38EF182C1}" type="presOf" srcId="{7ED869D9-6C70-44B1-8D23-EC682CA39AE1}" destId="{65DC6038-5821-4278-99BE-1BC53F0278C9}" srcOrd="0" destOrd="0" presId="urn:microsoft.com/office/officeart/2008/layout/VerticalCurvedList"/>
    <dgm:cxn modelId="{CBDD3FA3-01E8-4244-A3EE-4FC452A8D3FC}" type="presOf" srcId="{80FFD13C-2239-43D8-B8FB-499AB2136BA4}" destId="{2C4307DD-0447-403C-AE79-E67DD02AFF05}" srcOrd="0" destOrd="0" presId="urn:microsoft.com/office/officeart/2008/layout/VerticalCurvedList"/>
    <dgm:cxn modelId="{979823B6-4B33-47B3-B66A-26B8EA22ADB4}" type="presOf" srcId="{7993CE09-9A31-4708-8059-75C74E09F808}" destId="{140D513E-A9EA-4338-AA85-64C048891FF8}" srcOrd="0" destOrd="0" presId="urn:microsoft.com/office/officeart/2008/layout/VerticalCurvedList"/>
    <dgm:cxn modelId="{2B108ED0-DF46-42D2-82BA-ADFC7A322030}" type="presOf" srcId="{3B92551A-F5A4-46A6-BE47-9572CF96E5F2}" destId="{B70E2F6B-0413-4A9D-987E-F04319A83253}" srcOrd="0" destOrd="0" presId="urn:microsoft.com/office/officeart/2008/layout/VerticalCurvedList"/>
    <dgm:cxn modelId="{B792CFD7-B60B-49D6-A50A-9EE7E93A5479}" srcId="{80FFD13C-2239-43D8-B8FB-499AB2136BA4}" destId="{9BCBCF02-1DE4-4609-B145-BDA1CAB44A80}" srcOrd="0" destOrd="0" parTransId="{91746498-B87E-4BDF-9EEE-54AF31689351}" sibTransId="{7ED869D9-6C70-44B1-8D23-EC682CA39AE1}"/>
    <dgm:cxn modelId="{F90B5265-5020-4721-81B7-6B5A1849BA81}" type="presParOf" srcId="{2C4307DD-0447-403C-AE79-E67DD02AFF05}" destId="{41578FC2-57A5-41D1-BD63-BA8B75BCB598}" srcOrd="0" destOrd="0" presId="urn:microsoft.com/office/officeart/2008/layout/VerticalCurvedList"/>
    <dgm:cxn modelId="{5577EA6E-5056-40CA-BEF0-3382408AC8E3}" type="presParOf" srcId="{41578FC2-57A5-41D1-BD63-BA8B75BCB598}" destId="{CD5ECBE4-01E1-4BB7-B003-B425A9EE20ED}" srcOrd="0" destOrd="0" presId="urn:microsoft.com/office/officeart/2008/layout/VerticalCurvedList"/>
    <dgm:cxn modelId="{D0AB2463-BF6A-4EFE-A341-CBB6FA66B4D7}" type="presParOf" srcId="{CD5ECBE4-01E1-4BB7-B003-B425A9EE20ED}" destId="{F747D91F-08F8-4596-B8AE-457F89F413A3}" srcOrd="0" destOrd="0" presId="urn:microsoft.com/office/officeart/2008/layout/VerticalCurvedList"/>
    <dgm:cxn modelId="{96B29B3D-283A-4F6D-B22F-6200E3DBF350}" type="presParOf" srcId="{CD5ECBE4-01E1-4BB7-B003-B425A9EE20ED}" destId="{65DC6038-5821-4278-99BE-1BC53F0278C9}" srcOrd="1" destOrd="0" presId="urn:microsoft.com/office/officeart/2008/layout/VerticalCurvedList"/>
    <dgm:cxn modelId="{3109D019-5968-4EED-837B-B3ED08C224DA}" type="presParOf" srcId="{CD5ECBE4-01E1-4BB7-B003-B425A9EE20ED}" destId="{1DFB3C25-A398-4EAA-ABF0-0B056A641701}" srcOrd="2" destOrd="0" presId="urn:microsoft.com/office/officeart/2008/layout/VerticalCurvedList"/>
    <dgm:cxn modelId="{D84675CF-B4D2-4B32-A363-C99C93F76877}" type="presParOf" srcId="{CD5ECBE4-01E1-4BB7-B003-B425A9EE20ED}" destId="{28B2FAC9-EC7C-4D08-89DC-FB9FBF62C061}" srcOrd="3" destOrd="0" presId="urn:microsoft.com/office/officeart/2008/layout/VerticalCurvedList"/>
    <dgm:cxn modelId="{F11B2068-A740-4A27-A914-886630EE0A91}" type="presParOf" srcId="{41578FC2-57A5-41D1-BD63-BA8B75BCB598}" destId="{3A45EA2D-AE79-4D2A-B4C9-3E40174C6742}" srcOrd="1" destOrd="0" presId="urn:microsoft.com/office/officeart/2008/layout/VerticalCurvedList"/>
    <dgm:cxn modelId="{3D1C3AF7-8497-46B5-9F5C-1C5EB96CC8CB}" type="presParOf" srcId="{41578FC2-57A5-41D1-BD63-BA8B75BCB598}" destId="{F3F383A0-3A68-40F3-8D11-E91489F3FDA8}" srcOrd="2" destOrd="0" presId="urn:microsoft.com/office/officeart/2008/layout/VerticalCurvedList"/>
    <dgm:cxn modelId="{06CF786F-68C2-4BA9-AC80-2E2359D3139C}" type="presParOf" srcId="{F3F383A0-3A68-40F3-8D11-E91489F3FDA8}" destId="{EB1BCFD9-63F3-4E88-8772-11ED77CA2B04}" srcOrd="0" destOrd="0" presId="urn:microsoft.com/office/officeart/2008/layout/VerticalCurvedList"/>
    <dgm:cxn modelId="{08991B87-A540-4EF2-B3B1-825C9C3D6ACF}" type="presParOf" srcId="{41578FC2-57A5-41D1-BD63-BA8B75BCB598}" destId="{B70E2F6B-0413-4A9D-987E-F04319A83253}" srcOrd="3" destOrd="0" presId="urn:microsoft.com/office/officeart/2008/layout/VerticalCurvedList"/>
    <dgm:cxn modelId="{36467256-CDC6-418D-B456-4AA2FAFBF4B2}" type="presParOf" srcId="{41578FC2-57A5-41D1-BD63-BA8B75BCB598}" destId="{4D860666-4E51-40D8-B6EC-8DCEBE391EE8}" srcOrd="4" destOrd="0" presId="urn:microsoft.com/office/officeart/2008/layout/VerticalCurvedList"/>
    <dgm:cxn modelId="{D3326AAE-6403-4185-A563-35B8BF712C38}" type="presParOf" srcId="{4D860666-4E51-40D8-B6EC-8DCEBE391EE8}" destId="{DB93CD09-6C3D-43D1-8A73-B184A80DC77B}" srcOrd="0" destOrd="0" presId="urn:microsoft.com/office/officeart/2008/layout/VerticalCurvedList"/>
    <dgm:cxn modelId="{FF2F4971-E942-43E5-8404-03BD5F45F8EA}" type="presParOf" srcId="{41578FC2-57A5-41D1-BD63-BA8B75BCB598}" destId="{140D513E-A9EA-4338-AA85-64C048891FF8}" srcOrd="5" destOrd="0" presId="urn:microsoft.com/office/officeart/2008/layout/VerticalCurvedList"/>
    <dgm:cxn modelId="{8FD31E60-3168-464F-AFB2-0403BB63D3CF}" type="presParOf" srcId="{41578FC2-57A5-41D1-BD63-BA8B75BCB598}" destId="{FAAE0AC4-9D1A-491C-918E-D621CBCEC787}" srcOrd="6" destOrd="0" presId="urn:microsoft.com/office/officeart/2008/layout/VerticalCurvedList"/>
    <dgm:cxn modelId="{6FE1D703-A578-4105-9B40-9AF7C6FABA2B}" type="presParOf" srcId="{FAAE0AC4-9D1A-491C-918E-D621CBCEC787}" destId="{01230587-51CF-4CC9-A446-2D1ED0CBAD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FFD13C-2239-43D8-B8FB-499AB2136B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BCBCF02-1DE4-4609-B145-BDA1CAB44A8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/>
            <a:t>RSA – gestione dei farmaci</a:t>
          </a:r>
        </a:p>
      </dgm:t>
    </dgm:pt>
    <dgm:pt modelId="{91746498-B87E-4BDF-9EEE-54AF31689351}" type="parTrans" cxnId="{B792CFD7-B60B-49D6-A50A-9EE7E93A5479}">
      <dgm:prSet/>
      <dgm:spPr/>
      <dgm:t>
        <a:bodyPr/>
        <a:lstStyle/>
        <a:p>
          <a:endParaRPr lang="it-IT"/>
        </a:p>
      </dgm:t>
    </dgm:pt>
    <dgm:pt modelId="{7ED869D9-6C70-44B1-8D23-EC682CA39AE1}" type="sibTrans" cxnId="{B792CFD7-B60B-49D6-A50A-9EE7E93A5479}">
      <dgm:prSet/>
      <dgm:spPr/>
      <dgm:t>
        <a:bodyPr/>
        <a:lstStyle/>
        <a:p>
          <a:endParaRPr lang="it-IT"/>
        </a:p>
      </dgm:t>
    </dgm:pt>
    <dgm:pt modelId="{3B92551A-F5A4-46A6-BE47-9572CF96E5F2}">
      <dgm:prSet/>
      <dgm:spPr/>
      <dgm:t>
        <a:bodyPr/>
        <a:lstStyle/>
        <a:p>
          <a:pPr rtl="0"/>
          <a:r>
            <a:rPr lang="it-IT" dirty="0"/>
            <a:t>Carceri – Accesso ai farmaci</a:t>
          </a:r>
        </a:p>
      </dgm:t>
    </dgm:pt>
    <dgm:pt modelId="{EE632D83-3409-4CCA-A9DD-B5B998ECBBD0}" type="parTrans" cxnId="{3494EF88-CB5A-4959-AD76-F8FAFF671A86}">
      <dgm:prSet/>
      <dgm:spPr/>
      <dgm:t>
        <a:bodyPr/>
        <a:lstStyle/>
        <a:p>
          <a:endParaRPr lang="it-IT"/>
        </a:p>
      </dgm:t>
    </dgm:pt>
    <dgm:pt modelId="{30DFAB45-B05A-4239-9DDD-B89987C2FD9A}" type="sibTrans" cxnId="{3494EF88-CB5A-4959-AD76-F8FAFF671A86}">
      <dgm:prSet/>
      <dgm:spPr/>
      <dgm:t>
        <a:bodyPr/>
        <a:lstStyle/>
        <a:p>
          <a:endParaRPr lang="it-IT"/>
        </a:p>
      </dgm:t>
    </dgm:pt>
    <dgm:pt modelId="{7993CE09-9A31-4708-8059-75C74E09F80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/>
            <a:t>La Farmacia dei Servizi</a:t>
          </a:r>
        </a:p>
      </dgm:t>
    </dgm:pt>
    <dgm:pt modelId="{F910D1F8-923A-49B1-BF23-2891327F89A0}" type="parTrans" cxnId="{22F804EB-B312-438D-83A7-7619A40CEF7C}">
      <dgm:prSet/>
      <dgm:spPr/>
      <dgm:t>
        <a:bodyPr/>
        <a:lstStyle/>
        <a:p>
          <a:endParaRPr lang="it-IT"/>
        </a:p>
      </dgm:t>
    </dgm:pt>
    <dgm:pt modelId="{B8AE5AD5-EFA3-4FE0-A19F-1DE6B65EBC5A}" type="sibTrans" cxnId="{22F804EB-B312-438D-83A7-7619A40CEF7C}">
      <dgm:prSet/>
      <dgm:spPr/>
      <dgm:t>
        <a:bodyPr/>
        <a:lstStyle/>
        <a:p>
          <a:endParaRPr lang="it-IT"/>
        </a:p>
      </dgm:t>
    </dgm:pt>
    <dgm:pt modelId="{2C4307DD-0447-403C-AE79-E67DD02AFF05}" type="pres">
      <dgm:prSet presAssocID="{80FFD13C-2239-43D8-B8FB-499AB2136B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41578FC2-57A5-41D1-BD63-BA8B75BCB598}" type="pres">
      <dgm:prSet presAssocID="{80FFD13C-2239-43D8-B8FB-499AB2136BA4}" presName="Name1" presStyleCnt="0"/>
      <dgm:spPr/>
    </dgm:pt>
    <dgm:pt modelId="{CD5ECBE4-01E1-4BB7-B003-B425A9EE20ED}" type="pres">
      <dgm:prSet presAssocID="{80FFD13C-2239-43D8-B8FB-499AB2136BA4}" presName="cycle" presStyleCnt="0"/>
      <dgm:spPr/>
    </dgm:pt>
    <dgm:pt modelId="{F747D91F-08F8-4596-B8AE-457F89F413A3}" type="pres">
      <dgm:prSet presAssocID="{80FFD13C-2239-43D8-B8FB-499AB2136BA4}" presName="srcNode" presStyleLbl="node1" presStyleIdx="0" presStyleCnt="3"/>
      <dgm:spPr/>
    </dgm:pt>
    <dgm:pt modelId="{65DC6038-5821-4278-99BE-1BC53F0278C9}" type="pres">
      <dgm:prSet presAssocID="{80FFD13C-2239-43D8-B8FB-499AB2136BA4}" presName="conn" presStyleLbl="parChTrans1D2" presStyleIdx="0" presStyleCnt="1"/>
      <dgm:spPr/>
      <dgm:t>
        <a:bodyPr/>
        <a:lstStyle/>
        <a:p>
          <a:endParaRPr lang="it-IT"/>
        </a:p>
      </dgm:t>
    </dgm:pt>
    <dgm:pt modelId="{1DFB3C25-A398-4EAA-ABF0-0B056A641701}" type="pres">
      <dgm:prSet presAssocID="{80FFD13C-2239-43D8-B8FB-499AB2136BA4}" presName="extraNode" presStyleLbl="node1" presStyleIdx="0" presStyleCnt="3"/>
      <dgm:spPr/>
    </dgm:pt>
    <dgm:pt modelId="{28B2FAC9-EC7C-4D08-89DC-FB9FBF62C061}" type="pres">
      <dgm:prSet presAssocID="{80FFD13C-2239-43D8-B8FB-499AB2136BA4}" presName="dstNode" presStyleLbl="node1" presStyleIdx="0" presStyleCnt="3"/>
      <dgm:spPr/>
    </dgm:pt>
    <dgm:pt modelId="{3A45EA2D-AE79-4D2A-B4C9-3E40174C6742}" type="pres">
      <dgm:prSet presAssocID="{9BCBCF02-1DE4-4609-B145-BDA1CAB44A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F383A0-3A68-40F3-8D11-E91489F3FDA8}" type="pres">
      <dgm:prSet presAssocID="{9BCBCF02-1DE4-4609-B145-BDA1CAB44A80}" presName="accent_1" presStyleCnt="0"/>
      <dgm:spPr/>
    </dgm:pt>
    <dgm:pt modelId="{EB1BCFD9-63F3-4E88-8772-11ED77CA2B04}" type="pres">
      <dgm:prSet presAssocID="{9BCBCF02-1DE4-4609-B145-BDA1CAB44A80}" presName="accentRepeatNode" presStyleLbl="solidFgAcc1" presStyleIdx="0" presStyleCnt="3"/>
      <dgm:spPr>
        <a:ln>
          <a:solidFill>
            <a:schemeClr val="bg1">
              <a:lumMod val="65000"/>
            </a:schemeClr>
          </a:solidFill>
        </a:ln>
      </dgm:spPr>
    </dgm:pt>
    <dgm:pt modelId="{B70E2F6B-0413-4A9D-987E-F04319A83253}" type="pres">
      <dgm:prSet presAssocID="{3B92551A-F5A4-46A6-BE47-9572CF96E5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860666-4E51-40D8-B6EC-8DCEBE391EE8}" type="pres">
      <dgm:prSet presAssocID="{3B92551A-F5A4-46A6-BE47-9572CF96E5F2}" presName="accent_2" presStyleCnt="0"/>
      <dgm:spPr/>
    </dgm:pt>
    <dgm:pt modelId="{DB93CD09-6C3D-43D1-8A73-B184A80DC77B}" type="pres">
      <dgm:prSet presAssocID="{3B92551A-F5A4-46A6-BE47-9572CF96E5F2}" presName="accentRepeatNode" presStyleLbl="solidFgAcc1" presStyleIdx="1" presStyleCnt="3"/>
      <dgm:spPr/>
    </dgm:pt>
    <dgm:pt modelId="{140D513E-A9EA-4338-AA85-64C048891FF8}" type="pres">
      <dgm:prSet presAssocID="{7993CE09-9A31-4708-8059-75C74E09F80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AE0AC4-9D1A-491C-918E-D621CBCEC787}" type="pres">
      <dgm:prSet presAssocID="{7993CE09-9A31-4708-8059-75C74E09F808}" presName="accent_3" presStyleCnt="0"/>
      <dgm:spPr/>
    </dgm:pt>
    <dgm:pt modelId="{01230587-51CF-4CC9-A446-2D1ED0CBADEC}" type="pres">
      <dgm:prSet presAssocID="{7993CE09-9A31-4708-8059-75C74E09F808}" presName="accentRepeatNode" presStyleLbl="solidFgAcc1" presStyleIdx="2" presStyleCnt="3"/>
      <dgm:spPr>
        <a:ln>
          <a:solidFill>
            <a:schemeClr val="bg1">
              <a:lumMod val="65000"/>
            </a:schemeClr>
          </a:solidFill>
        </a:ln>
      </dgm:spPr>
    </dgm:pt>
  </dgm:ptLst>
  <dgm:cxnLst>
    <dgm:cxn modelId="{22F804EB-B312-438D-83A7-7619A40CEF7C}" srcId="{80FFD13C-2239-43D8-B8FB-499AB2136BA4}" destId="{7993CE09-9A31-4708-8059-75C74E09F808}" srcOrd="2" destOrd="0" parTransId="{F910D1F8-923A-49B1-BF23-2891327F89A0}" sibTransId="{B8AE5AD5-EFA3-4FE0-A19F-1DE6B65EBC5A}"/>
    <dgm:cxn modelId="{B0E052CF-E805-4683-B12E-355754C6B0B8}" type="presOf" srcId="{7993CE09-9A31-4708-8059-75C74E09F808}" destId="{140D513E-A9EA-4338-AA85-64C048891FF8}" srcOrd="0" destOrd="0" presId="urn:microsoft.com/office/officeart/2008/layout/VerticalCurvedList"/>
    <dgm:cxn modelId="{956E45CE-FB93-4027-8542-DDCDAA480D03}" type="presOf" srcId="{9BCBCF02-1DE4-4609-B145-BDA1CAB44A80}" destId="{3A45EA2D-AE79-4D2A-B4C9-3E40174C6742}" srcOrd="0" destOrd="0" presId="urn:microsoft.com/office/officeart/2008/layout/VerticalCurvedList"/>
    <dgm:cxn modelId="{3494EF88-CB5A-4959-AD76-F8FAFF671A86}" srcId="{80FFD13C-2239-43D8-B8FB-499AB2136BA4}" destId="{3B92551A-F5A4-46A6-BE47-9572CF96E5F2}" srcOrd="1" destOrd="0" parTransId="{EE632D83-3409-4CCA-A9DD-B5B998ECBBD0}" sibTransId="{30DFAB45-B05A-4239-9DDD-B89987C2FD9A}"/>
    <dgm:cxn modelId="{D9503AD7-717E-4E6B-B47D-DD4E91898349}" type="presOf" srcId="{7ED869D9-6C70-44B1-8D23-EC682CA39AE1}" destId="{65DC6038-5821-4278-99BE-1BC53F0278C9}" srcOrd="0" destOrd="0" presId="urn:microsoft.com/office/officeart/2008/layout/VerticalCurvedList"/>
    <dgm:cxn modelId="{0304FE42-B2CB-4A79-BCF6-8DFDB701B0D2}" type="presOf" srcId="{3B92551A-F5A4-46A6-BE47-9572CF96E5F2}" destId="{B70E2F6B-0413-4A9D-987E-F04319A83253}" srcOrd="0" destOrd="0" presId="urn:microsoft.com/office/officeart/2008/layout/VerticalCurvedList"/>
    <dgm:cxn modelId="{6377CA6C-7381-4A7E-9E9F-F60F582EE2F3}" type="presOf" srcId="{80FFD13C-2239-43D8-B8FB-499AB2136BA4}" destId="{2C4307DD-0447-403C-AE79-E67DD02AFF05}" srcOrd="0" destOrd="0" presId="urn:microsoft.com/office/officeart/2008/layout/VerticalCurvedList"/>
    <dgm:cxn modelId="{B792CFD7-B60B-49D6-A50A-9EE7E93A5479}" srcId="{80FFD13C-2239-43D8-B8FB-499AB2136BA4}" destId="{9BCBCF02-1DE4-4609-B145-BDA1CAB44A80}" srcOrd="0" destOrd="0" parTransId="{91746498-B87E-4BDF-9EEE-54AF31689351}" sibTransId="{7ED869D9-6C70-44B1-8D23-EC682CA39AE1}"/>
    <dgm:cxn modelId="{C20A29DB-344F-46DE-A7BC-691AE925367C}" type="presParOf" srcId="{2C4307DD-0447-403C-AE79-E67DD02AFF05}" destId="{41578FC2-57A5-41D1-BD63-BA8B75BCB598}" srcOrd="0" destOrd="0" presId="urn:microsoft.com/office/officeart/2008/layout/VerticalCurvedList"/>
    <dgm:cxn modelId="{E1CB4191-8783-4645-9BC7-D52129BCB740}" type="presParOf" srcId="{41578FC2-57A5-41D1-BD63-BA8B75BCB598}" destId="{CD5ECBE4-01E1-4BB7-B003-B425A9EE20ED}" srcOrd="0" destOrd="0" presId="urn:microsoft.com/office/officeart/2008/layout/VerticalCurvedList"/>
    <dgm:cxn modelId="{700CDB0E-CB91-4BEE-B703-3991358F6F15}" type="presParOf" srcId="{CD5ECBE4-01E1-4BB7-B003-B425A9EE20ED}" destId="{F747D91F-08F8-4596-B8AE-457F89F413A3}" srcOrd="0" destOrd="0" presId="urn:microsoft.com/office/officeart/2008/layout/VerticalCurvedList"/>
    <dgm:cxn modelId="{0A835E7D-537C-4696-946E-674641412641}" type="presParOf" srcId="{CD5ECBE4-01E1-4BB7-B003-B425A9EE20ED}" destId="{65DC6038-5821-4278-99BE-1BC53F0278C9}" srcOrd="1" destOrd="0" presId="urn:microsoft.com/office/officeart/2008/layout/VerticalCurvedList"/>
    <dgm:cxn modelId="{6C89EF29-A59B-49A9-8A24-55A30B788338}" type="presParOf" srcId="{CD5ECBE4-01E1-4BB7-B003-B425A9EE20ED}" destId="{1DFB3C25-A398-4EAA-ABF0-0B056A641701}" srcOrd="2" destOrd="0" presId="urn:microsoft.com/office/officeart/2008/layout/VerticalCurvedList"/>
    <dgm:cxn modelId="{97C491FA-1B0F-4844-B959-877691C3AF30}" type="presParOf" srcId="{CD5ECBE4-01E1-4BB7-B003-B425A9EE20ED}" destId="{28B2FAC9-EC7C-4D08-89DC-FB9FBF62C061}" srcOrd="3" destOrd="0" presId="urn:microsoft.com/office/officeart/2008/layout/VerticalCurvedList"/>
    <dgm:cxn modelId="{73A5006A-7E01-462B-A8E9-AA80593941DC}" type="presParOf" srcId="{41578FC2-57A5-41D1-BD63-BA8B75BCB598}" destId="{3A45EA2D-AE79-4D2A-B4C9-3E40174C6742}" srcOrd="1" destOrd="0" presId="urn:microsoft.com/office/officeart/2008/layout/VerticalCurvedList"/>
    <dgm:cxn modelId="{B7FB564B-6C4A-43F3-A7CC-B89D908EDAF2}" type="presParOf" srcId="{41578FC2-57A5-41D1-BD63-BA8B75BCB598}" destId="{F3F383A0-3A68-40F3-8D11-E91489F3FDA8}" srcOrd="2" destOrd="0" presId="urn:microsoft.com/office/officeart/2008/layout/VerticalCurvedList"/>
    <dgm:cxn modelId="{FE134D1E-6210-4342-8602-DF286678AFF2}" type="presParOf" srcId="{F3F383A0-3A68-40F3-8D11-E91489F3FDA8}" destId="{EB1BCFD9-63F3-4E88-8772-11ED77CA2B04}" srcOrd="0" destOrd="0" presId="urn:microsoft.com/office/officeart/2008/layout/VerticalCurvedList"/>
    <dgm:cxn modelId="{8150B861-D90D-4499-BA3B-626E7C880F41}" type="presParOf" srcId="{41578FC2-57A5-41D1-BD63-BA8B75BCB598}" destId="{B70E2F6B-0413-4A9D-987E-F04319A83253}" srcOrd="3" destOrd="0" presId="urn:microsoft.com/office/officeart/2008/layout/VerticalCurvedList"/>
    <dgm:cxn modelId="{C1AED46A-610A-4CAC-8288-5A1350C67B2F}" type="presParOf" srcId="{41578FC2-57A5-41D1-BD63-BA8B75BCB598}" destId="{4D860666-4E51-40D8-B6EC-8DCEBE391EE8}" srcOrd="4" destOrd="0" presId="urn:microsoft.com/office/officeart/2008/layout/VerticalCurvedList"/>
    <dgm:cxn modelId="{14CB6C3C-921E-4DE2-9492-4BB0EC3D7383}" type="presParOf" srcId="{4D860666-4E51-40D8-B6EC-8DCEBE391EE8}" destId="{DB93CD09-6C3D-43D1-8A73-B184A80DC77B}" srcOrd="0" destOrd="0" presId="urn:microsoft.com/office/officeart/2008/layout/VerticalCurvedList"/>
    <dgm:cxn modelId="{46E7900E-99CB-4F88-B22F-B8FEA1EF8F68}" type="presParOf" srcId="{41578FC2-57A5-41D1-BD63-BA8B75BCB598}" destId="{140D513E-A9EA-4338-AA85-64C048891FF8}" srcOrd="5" destOrd="0" presId="urn:microsoft.com/office/officeart/2008/layout/VerticalCurvedList"/>
    <dgm:cxn modelId="{A983D081-AC7B-496F-8746-A57FED75332A}" type="presParOf" srcId="{41578FC2-57A5-41D1-BD63-BA8B75BCB598}" destId="{FAAE0AC4-9D1A-491C-918E-D621CBCEC787}" srcOrd="6" destOrd="0" presId="urn:microsoft.com/office/officeart/2008/layout/VerticalCurvedList"/>
    <dgm:cxn modelId="{6C998D88-665D-4793-885F-837412EA4138}" type="presParOf" srcId="{FAAE0AC4-9D1A-491C-918E-D621CBCEC787}" destId="{01230587-51CF-4CC9-A446-2D1ED0CBAD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FFD13C-2239-43D8-B8FB-499AB2136B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BCBCF02-1DE4-4609-B145-BDA1CAB44A80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it-IT" dirty="0"/>
            <a:t>RSA – gestione dei farmaci</a:t>
          </a:r>
        </a:p>
      </dgm:t>
    </dgm:pt>
    <dgm:pt modelId="{91746498-B87E-4BDF-9EEE-54AF31689351}" type="parTrans" cxnId="{B792CFD7-B60B-49D6-A50A-9EE7E93A5479}">
      <dgm:prSet/>
      <dgm:spPr/>
      <dgm:t>
        <a:bodyPr/>
        <a:lstStyle/>
        <a:p>
          <a:endParaRPr lang="it-IT"/>
        </a:p>
      </dgm:t>
    </dgm:pt>
    <dgm:pt modelId="{7ED869D9-6C70-44B1-8D23-EC682CA39AE1}" type="sibTrans" cxnId="{B792CFD7-B60B-49D6-A50A-9EE7E93A5479}">
      <dgm:prSet/>
      <dgm:spPr/>
      <dgm:t>
        <a:bodyPr/>
        <a:lstStyle/>
        <a:p>
          <a:endParaRPr lang="it-IT"/>
        </a:p>
      </dgm:t>
    </dgm:pt>
    <dgm:pt modelId="{3B92551A-F5A4-46A6-BE47-9572CF96E5F2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it-IT"/>
            <a:t>Carceri – Accesso ai farmaci</a:t>
          </a:r>
        </a:p>
      </dgm:t>
    </dgm:pt>
    <dgm:pt modelId="{EE632D83-3409-4CCA-A9DD-B5B998ECBBD0}" type="parTrans" cxnId="{3494EF88-CB5A-4959-AD76-F8FAFF671A86}">
      <dgm:prSet/>
      <dgm:spPr/>
      <dgm:t>
        <a:bodyPr/>
        <a:lstStyle/>
        <a:p>
          <a:endParaRPr lang="it-IT"/>
        </a:p>
      </dgm:t>
    </dgm:pt>
    <dgm:pt modelId="{30DFAB45-B05A-4239-9DDD-B89987C2FD9A}" type="sibTrans" cxnId="{3494EF88-CB5A-4959-AD76-F8FAFF671A86}">
      <dgm:prSet/>
      <dgm:spPr/>
      <dgm:t>
        <a:bodyPr/>
        <a:lstStyle/>
        <a:p>
          <a:endParaRPr lang="it-IT"/>
        </a:p>
      </dgm:t>
    </dgm:pt>
    <dgm:pt modelId="{7993CE09-9A31-4708-8059-75C74E09F808}">
      <dgm:prSet/>
      <dgm:spPr/>
      <dgm:t>
        <a:bodyPr/>
        <a:lstStyle/>
        <a:p>
          <a:pPr rtl="0"/>
          <a:r>
            <a:rPr lang="it-IT"/>
            <a:t>La Farmacia dei Servizi</a:t>
          </a:r>
        </a:p>
      </dgm:t>
    </dgm:pt>
    <dgm:pt modelId="{F910D1F8-923A-49B1-BF23-2891327F89A0}" type="parTrans" cxnId="{22F804EB-B312-438D-83A7-7619A40CEF7C}">
      <dgm:prSet/>
      <dgm:spPr/>
      <dgm:t>
        <a:bodyPr/>
        <a:lstStyle/>
        <a:p>
          <a:endParaRPr lang="it-IT"/>
        </a:p>
      </dgm:t>
    </dgm:pt>
    <dgm:pt modelId="{B8AE5AD5-EFA3-4FE0-A19F-1DE6B65EBC5A}" type="sibTrans" cxnId="{22F804EB-B312-438D-83A7-7619A40CEF7C}">
      <dgm:prSet/>
      <dgm:spPr/>
      <dgm:t>
        <a:bodyPr/>
        <a:lstStyle/>
        <a:p>
          <a:endParaRPr lang="it-IT"/>
        </a:p>
      </dgm:t>
    </dgm:pt>
    <dgm:pt modelId="{2C4307DD-0447-403C-AE79-E67DD02AFF05}" type="pres">
      <dgm:prSet presAssocID="{80FFD13C-2239-43D8-B8FB-499AB2136B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41578FC2-57A5-41D1-BD63-BA8B75BCB598}" type="pres">
      <dgm:prSet presAssocID="{80FFD13C-2239-43D8-B8FB-499AB2136BA4}" presName="Name1" presStyleCnt="0"/>
      <dgm:spPr/>
    </dgm:pt>
    <dgm:pt modelId="{CD5ECBE4-01E1-4BB7-B003-B425A9EE20ED}" type="pres">
      <dgm:prSet presAssocID="{80FFD13C-2239-43D8-B8FB-499AB2136BA4}" presName="cycle" presStyleCnt="0"/>
      <dgm:spPr/>
    </dgm:pt>
    <dgm:pt modelId="{F747D91F-08F8-4596-B8AE-457F89F413A3}" type="pres">
      <dgm:prSet presAssocID="{80FFD13C-2239-43D8-B8FB-499AB2136BA4}" presName="srcNode" presStyleLbl="node1" presStyleIdx="0" presStyleCnt="3"/>
      <dgm:spPr/>
    </dgm:pt>
    <dgm:pt modelId="{65DC6038-5821-4278-99BE-1BC53F0278C9}" type="pres">
      <dgm:prSet presAssocID="{80FFD13C-2239-43D8-B8FB-499AB2136BA4}" presName="conn" presStyleLbl="parChTrans1D2" presStyleIdx="0" presStyleCnt="1"/>
      <dgm:spPr/>
      <dgm:t>
        <a:bodyPr/>
        <a:lstStyle/>
        <a:p>
          <a:endParaRPr lang="it-IT"/>
        </a:p>
      </dgm:t>
    </dgm:pt>
    <dgm:pt modelId="{1DFB3C25-A398-4EAA-ABF0-0B056A641701}" type="pres">
      <dgm:prSet presAssocID="{80FFD13C-2239-43D8-B8FB-499AB2136BA4}" presName="extraNode" presStyleLbl="node1" presStyleIdx="0" presStyleCnt="3"/>
      <dgm:spPr/>
    </dgm:pt>
    <dgm:pt modelId="{28B2FAC9-EC7C-4D08-89DC-FB9FBF62C061}" type="pres">
      <dgm:prSet presAssocID="{80FFD13C-2239-43D8-B8FB-499AB2136BA4}" presName="dstNode" presStyleLbl="node1" presStyleIdx="0" presStyleCnt="3"/>
      <dgm:spPr/>
    </dgm:pt>
    <dgm:pt modelId="{3A45EA2D-AE79-4D2A-B4C9-3E40174C6742}" type="pres">
      <dgm:prSet presAssocID="{9BCBCF02-1DE4-4609-B145-BDA1CAB44A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F383A0-3A68-40F3-8D11-E91489F3FDA8}" type="pres">
      <dgm:prSet presAssocID="{9BCBCF02-1DE4-4609-B145-BDA1CAB44A80}" presName="accent_1" presStyleCnt="0"/>
      <dgm:spPr/>
    </dgm:pt>
    <dgm:pt modelId="{EB1BCFD9-63F3-4E88-8772-11ED77CA2B04}" type="pres">
      <dgm:prSet presAssocID="{9BCBCF02-1DE4-4609-B145-BDA1CAB44A80}" presName="accentRepeatNode" presStyleLbl="solidFgAcc1" presStyleIdx="0" presStyleCnt="3"/>
      <dgm:spPr>
        <a:ln>
          <a:solidFill>
            <a:schemeClr val="bg1">
              <a:lumMod val="65000"/>
            </a:schemeClr>
          </a:solidFill>
        </a:ln>
      </dgm:spPr>
    </dgm:pt>
    <dgm:pt modelId="{B70E2F6B-0413-4A9D-987E-F04319A83253}" type="pres">
      <dgm:prSet presAssocID="{3B92551A-F5A4-46A6-BE47-9572CF96E5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860666-4E51-40D8-B6EC-8DCEBE391EE8}" type="pres">
      <dgm:prSet presAssocID="{3B92551A-F5A4-46A6-BE47-9572CF96E5F2}" presName="accent_2" presStyleCnt="0"/>
      <dgm:spPr/>
    </dgm:pt>
    <dgm:pt modelId="{DB93CD09-6C3D-43D1-8A73-B184A80DC77B}" type="pres">
      <dgm:prSet presAssocID="{3B92551A-F5A4-46A6-BE47-9572CF96E5F2}" presName="accentRepeatNode" presStyleLbl="solidFgAcc1" presStyleIdx="1" presStyleCnt="3"/>
      <dgm:spPr>
        <a:ln>
          <a:solidFill>
            <a:schemeClr val="bg1">
              <a:lumMod val="65000"/>
            </a:schemeClr>
          </a:solidFill>
        </a:ln>
      </dgm:spPr>
    </dgm:pt>
    <dgm:pt modelId="{140D513E-A9EA-4338-AA85-64C048891FF8}" type="pres">
      <dgm:prSet presAssocID="{7993CE09-9A31-4708-8059-75C74E09F80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AE0AC4-9D1A-491C-918E-D621CBCEC787}" type="pres">
      <dgm:prSet presAssocID="{7993CE09-9A31-4708-8059-75C74E09F808}" presName="accent_3" presStyleCnt="0"/>
      <dgm:spPr/>
    </dgm:pt>
    <dgm:pt modelId="{01230587-51CF-4CC9-A446-2D1ED0CBADEC}" type="pres">
      <dgm:prSet presAssocID="{7993CE09-9A31-4708-8059-75C74E09F808}" presName="accentRepeatNode" presStyleLbl="solidFgAcc1" presStyleIdx="2" presStyleCnt="3"/>
      <dgm:spPr/>
    </dgm:pt>
  </dgm:ptLst>
  <dgm:cxnLst>
    <dgm:cxn modelId="{22F804EB-B312-438D-83A7-7619A40CEF7C}" srcId="{80FFD13C-2239-43D8-B8FB-499AB2136BA4}" destId="{7993CE09-9A31-4708-8059-75C74E09F808}" srcOrd="2" destOrd="0" parTransId="{F910D1F8-923A-49B1-BF23-2891327F89A0}" sibTransId="{B8AE5AD5-EFA3-4FE0-A19F-1DE6B65EBC5A}"/>
    <dgm:cxn modelId="{3494EF88-CB5A-4959-AD76-F8FAFF671A86}" srcId="{80FFD13C-2239-43D8-B8FB-499AB2136BA4}" destId="{3B92551A-F5A4-46A6-BE47-9572CF96E5F2}" srcOrd="1" destOrd="0" parTransId="{EE632D83-3409-4CCA-A9DD-B5B998ECBBD0}" sibTransId="{30DFAB45-B05A-4239-9DDD-B89987C2FD9A}"/>
    <dgm:cxn modelId="{28AC9C55-7F53-46D8-A39D-2FB66F8126B6}" type="presOf" srcId="{7993CE09-9A31-4708-8059-75C74E09F808}" destId="{140D513E-A9EA-4338-AA85-64C048891FF8}" srcOrd="0" destOrd="0" presId="urn:microsoft.com/office/officeart/2008/layout/VerticalCurvedList"/>
    <dgm:cxn modelId="{2C837D86-30A7-4DBD-B397-F74527BE94D5}" type="presOf" srcId="{3B92551A-F5A4-46A6-BE47-9572CF96E5F2}" destId="{B70E2F6B-0413-4A9D-987E-F04319A83253}" srcOrd="0" destOrd="0" presId="urn:microsoft.com/office/officeart/2008/layout/VerticalCurvedList"/>
    <dgm:cxn modelId="{113DCDBC-8083-405B-9F01-F28D6A6CA33C}" type="presOf" srcId="{9BCBCF02-1DE4-4609-B145-BDA1CAB44A80}" destId="{3A45EA2D-AE79-4D2A-B4C9-3E40174C6742}" srcOrd="0" destOrd="0" presId="urn:microsoft.com/office/officeart/2008/layout/VerticalCurvedList"/>
    <dgm:cxn modelId="{B792CFD7-B60B-49D6-A50A-9EE7E93A5479}" srcId="{80FFD13C-2239-43D8-B8FB-499AB2136BA4}" destId="{9BCBCF02-1DE4-4609-B145-BDA1CAB44A80}" srcOrd="0" destOrd="0" parTransId="{91746498-B87E-4BDF-9EEE-54AF31689351}" sibTransId="{7ED869D9-6C70-44B1-8D23-EC682CA39AE1}"/>
    <dgm:cxn modelId="{EDDCBD10-ED0A-4538-9E75-89EAFB50E1CA}" type="presOf" srcId="{80FFD13C-2239-43D8-B8FB-499AB2136BA4}" destId="{2C4307DD-0447-403C-AE79-E67DD02AFF05}" srcOrd="0" destOrd="0" presId="urn:microsoft.com/office/officeart/2008/layout/VerticalCurvedList"/>
    <dgm:cxn modelId="{E701BAC2-4BB6-4693-927B-375240514718}" type="presOf" srcId="{7ED869D9-6C70-44B1-8D23-EC682CA39AE1}" destId="{65DC6038-5821-4278-99BE-1BC53F0278C9}" srcOrd="0" destOrd="0" presId="urn:microsoft.com/office/officeart/2008/layout/VerticalCurvedList"/>
    <dgm:cxn modelId="{0C6ACEF9-B5DD-4BFD-9E5D-57F6C954808B}" type="presParOf" srcId="{2C4307DD-0447-403C-AE79-E67DD02AFF05}" destId="{41578FC2-57A5-41D1-BD63-BA8B75BCB598}" srcOrd="0" destOrd="0" presId="urn:microsoft.com/office/officeart/2008/layout/VerticalCurvedList"/>
    <dgm:cxn modelId="{4A8F476D-A5F3-4340-88FF-DF6A83F7315E}" type="presParOf" srcId="{41578FC2-57A5-41D1-BD63-BA8B75BCB598}" destId="{CD5ECBE4-01E1-4BB7-B003-B425A9EE20ED}" srcOrd="0" destOrd="0" presId="urn:microsoft.com/office/officeart/2008/layout/VerticalCurvedList"/>
    <dgm:cxn modelId="{0209CD8D-5394-4EF3-A014-DAFC85BDC3F1}" type="presParOf" srcId="{CD5ECBE4-01E1-4BB7-B003-B425A9EE20ED}" destId="{F747D91F-08F8-4596-B8AE-457F89F413A3}" srcOrd="0" destOrd="0" presId="urn:microsoft.com/office/officeart/2008/layout/VerticalCurvedList"/>
    <dgm:cxn modelId="{2C219C66-33EB-4D33-A9C3-5359303DB7A3}" type="presParOf" srcId="{CD5ECBE4-01E1-4BB7-B003-B425A9EE20ED}" destId="{65DC6038-5821-4278-99BE-1BC53F0278C9}" srcOrd="1" destOrd="0" presId="urn:microsoft.com/office/officeart/2008/layout/VerticalCurvedList"/>
    <dgm:cxn modelId="{B6F743F8-DE53-4F36-BAEB-3D149926A40E}" type="presParOf" srcId="{CD5ECBE4-01E1-4BB7-B003-B425A9EE20ED}" destId="{1DFB3C25-A398-4EAA-ABF0-0B056A641701}" srcOrd="2" destOrd="0" presId="urn:microsoft.com/office/officeart/2008/layout/VerticalCurvedList"/>
    <dgm:cxn modelId="{12E7BD05-27CA-47D5-9210-344209FF6E2B}" type="presParOf" srcId="{CD5ECBE4-01E1-4BB7-B003-B425A9EE20ED}" destId="{28B2FAC9-EC7C-4D08-89DC-FB9FBF62C061}" srcOrd="3" destOrd="0" presId="urn:microsoft.com/office/officeart/2008/layout/VerticalCurvedList"/>
    <dgm:cxn modelId="{20FFD849-AD79-465D-982E-C9F94CF32329}" type="presParOf" srcId="{41578FC2-57A5-41D1-BD63-BA8B75BCB598}" destId="{3A45EA2D-AE79-4D2A-B4C9-3E40174C6742}" srcOrd="1" destOrd="0" presId="urn:microsoft.com/office/officeart/2008/layout/VerticalCurvedList"/>
    <dgm:cxn modelId="{08E54239-783D-4A14-8E0E-F21C59228B39}" type="presParOf" srcId="{41578FC2-57A5-41D1-BD63-BA8B75BCB598}" destId="{F3F383A0-3A68-40F3-8D11-E91489F3FDA8}" srcOrd="2" destOrd="0" presId="urn:microsoft.com/office/officeart/2008/layout/VerticalCurvedList"/>
    <dgm:cxn modelId="{3292878C-02A4-4122-B8E0-E310114249A6}" type="presParOf" srcId="{F3F383A0-3A68-40F3-8D11-E91489F3FDA8}" destId="{EB1BCFD9-63F3-4E88-8772-11ED77CA2B04}" srcOrd="0" destOrd="0" presId="urn:microsoft.com/office/officeart/2008/layout/VerticalCurvedList"/>
    <dgm:cxn modelId="{D921D268-F554-4AA8-BBD0-BEEEDE4085FE}" type="presParOf" srcId="{41578FC2-57A5-41D1-BD63-BA8B75BCB598}" destId="{B70E2F6B-0413-4A9D-987E-F04319A83253}" srcOrd="3" destOrd="0" presId="urn:microsoft.com/office/officeart/2008/layout/VerticalCurvedList"/>
    <dgm:cxn modelId="{7F0866C1-DB82-4F3E-A3B3-E4C3B096AD9F}" type="presParOf" srcId="{41578FC2-57A5-41D1-BD63-BA8B75BCB598}" destId="{4D860666-4E51-40D8-B6EC-8DCEBE391EE8}" srcOrd="4" destOrd="0" presId="urn:microsoft.com/office/officeart/2008/layout/VerticalCurvedList"/>
    <dgm:cxn modelId="{F42197E3-61BF-4B6C-9014-E3B387136F2E}" type="presParOf" srcId="{4D860666-4E51-40D8-B6EC-8DCEBE391EE8}" destId="{DB93CD09-6C3D-43D1-8A73-B184A80DC77B}" srcOrd="0" destOrd="0" presId="urn:microsoft.com/office/officeart/2008/layout/VerticalCurvedList"/>
    <dgm:cxn modelId="{3C4CE0FC-2D33-44D5-B2C8-B4C3BD0955D7}" type="presParOf" srcId="{41578FC2-57A5-41D1-BD63-BA8B75BCB598}" destId="{140D513E-A9EA-4338-AA85-64C048891FF8}" srcOrd="5" destOrd="0" presId="urn:microsoft.com/office/officeart/2008/layout/VerticalCurvedList"/>
    <dgm:cxn modelId="{DCD8B26D-4238-4648-AFF3-74A91ECE3987}" type="presParOf" srcId="{41578FC2-57A5-41D1-BD63-BA8B75BCB598}" destId="{FAAE0AC4-9D1A-491C-918E-D621CBCEC787}" srcOrd="6" destOrd="0" presId="urn:microsoft.com/office/officeart/2008/layout/VerticalCurvedList"/>
    <dgm:cxn modelId="{16BF4CAF-10F9-47F5-BDC2-DED478FD257E}" type="presParOf" srcId="{FAAE0AC4-9D1A-491C-918E-D621CBCEC787}" destId="{01230587-51CF-4CC9-A446-2D1ED0CBAD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4A4A31-7288-4DA1-A15B-92B91287BACA}" type="doc">
      <dgm:prSet loTypeId="urn:microsoft.com/office/officeart/2005/8/layout/hProcess1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DAD5955C-1EC7-4CCC-9BCA-F5D54074E2A2}">
      <dgm:prSet custT="1"/>
      <dgm:spPr/>
      <dgm:t>
        <a:bodyPr/>
        <a:lstStyle/>
        <a:p>
          <a:pPr rtl="0"/>
          <a:r>
            <a:rPr lang="it-IT" sz="1200"/>
            <a:t>D.Lgs. 153/2009</a:t>
          </a:r>
        </a:p>
      </dgm:t>
    </dgm:pt>
    <dgm:pt modelId="{E78D5395-26C9-46C1-985E-3D5C26B130F2}" type="parTrans" cxnId="{92AFD55A-55E7-4FD3-ACE1-157AB9FB00B8}">
      <dgm:prSet/>
      <dgm:spPr/>
      <dgm:t>
        <a:bodyPr/>
        <a:lstStyle/>
        <a:p>
          <a:endParaRPr lang="it-IT" sz="3200"/>
        </a:p>
      </dgm:t>
    </dgm:pt>
    <dgm:pt modelId="{70632A05-2134-442B-9994-1B2897DA8A08}" type="sibTrans" cxnId="{92AFD55A-55E7-4FD3-ACE1-157AB9FB00B8}">
      <dgm:prSet/>
      <dgm:spPr/>
      <dgm:t>
        <a:bodyPr/>
        <a:lstStyle/>
        <a:p>
          <a:endParaRPr lang="it-IT" sz="3200"/>
        </a:p>
      </dgm:t>
    </dgm:pt>
    <dgm:pt modelId="{448E4B87-41BF-42FA-96A5-1FBA26F3D855}">
      <dgm:prSet custT="1"/>
      <dgm:spPr/>
      <dgm:t>
        <a:bodyPr/>
        <a:lstStyle/>
        <a:p>
          <a:pPr rtl="0"/>
          <a:r>
            <a:rPr lang="it-IT" sz="1200"/>
            <a:t>Decreto 16 dicembre 2010</a:t>
          </a:r>
        </a:p>
      </dgm:t>
    </dgm:pt>
    <dgm:pt modelId="{DBD89422-22A0-4851-9793-59325237E5EE}" type="parTrans" cxnId="{74EE169E-08FA-418F-BB0C-907FE8D43E09}">
      <dgm:prSet/>
      <dgm:spPr/>
      <dgm:t>
        <a:bodyPr/>
        <a:lstStyle/>
        <a:p>
          <a:endParaRPr lang="it-IT" sz="3200"/>
        </a:p>
      </dgm:t>
    </dgm:pt>
    <dgm:pt modelId="{C47FA19C-870E-49F9-B6CB-29634225596A}" type="sibTrans" cxnId="{74EE169E-08FA-418F-BB0C-907FE8D43E09}">
      <dgm:prSet/>
      <dgm:spPr/>
      <dgm:t>
        <a:bodyPr/>
        <a:lstStyle/>
        <a:p>
          <a:endParaRPr lang="it-IT" sz="3200"/>
        </a:p>
      </dgm:t>
    </dgm:pt>
    <dgm:pt modelId="{BA3CB3F7-7DFE-491F-AC31-DDB12BDF829A}">
      <dgm:prSet custT="1"/>
      <dgm:spPr/>
      <dgm:t>
        <a:bodyPr/>
        <a:lstStyle/>
        <a:p>
          <a:pPr rtl="0"/>
          <a:r>
            <a:rPr lang="it-IT" sz="1200" dirty="0"/>
            <a:t>Decreto 8 luglio 2011</a:t>
          </a:r>
        </a:p>
      </dgm:t>
    </dgm:pt>
    <dgm:pt modelId="{104FB726-FAEA-4FFB-8D87-8C7610297DDC}" type="parTrans" cxnId="{E596F592-90EE-45AA-8391-F791128A39B4}">
      <dgm:prSet/>
      <dgm:spPr/>
      <dgm:t>
        <a:bodyPr/>
        <a:lstStyle/>
        <a:p>
          <a:endParaRPr lang="it-IT" sz="3200"/>
        </a:p>
      </dgm:t>
    </dgm:pt>
    <dgm:pt modelId="{27B51161-F5BB-45B0-873D-45BA40B11559}" type="sibTrans" cxnId="{E596F592-90EE-45AA-8391-F791128A39B4}">
      <dgm:prSet/>
      <dgm:spPr/>
      <dgm:t>
        <a:bodyPr/>
        <a:lstStyle/>
        <a:p>
          <a:endParaRPr lang="it-IT" sz="3200"/>
        </a:p>
      </dgm:t>
    </dgm:pt>
    <dgm:pt modelId="{AEFA5137-47F0-4655-8660-4EF906AFF62C}">
      <dgm:prSet custT="1"/>
      <dgm:spPr/>
      <dgm:t>
        <a:bodyPr/>
        <a:lstStyle/>
        <a:p>
          <a:pPr rtl="0"/>
          <a:r>
            <a:rPr lang="it-IT" sz="1200" dirty="0"/>
            <a:t>L. 205/2017 (Legge di Bilancio per il 2018)</a:t>
          </a:r>
        </a:p>
        <a:p>
          <a:pPr rtl="0"/>
          <a:r>
            <a:rPr lang="it-IT" sz="1050" dirty="0"/>
            <a:t>sperimentazione per il triennio 2018-2020</a:t>
          </a:r>
          <a:endParaRPr lang="it-IT" sz="1200" dirty="0"/>
        </a:p>
      </dgm:t>
    </dgm:pt>
    <dgm:pt modelId="{113EA034-E808-4A68-80A3-886B0FA81B1D}" type="parTrans" cxnId="{DE34B276-E087-43D5-B7EA-3338F0161340}">
      <dgm:prSet/>
      <dgm:spPr/>
      <dgm:t>
        <a:bodyPr/>
        <a:lstStyle/>
        <a:p>
          <a:endParaRPr lang="it-IT" sz="3200"/>
        </a:p>
      </dgm:t>
    </dgm:pt>
    <dgm:pt modelId="{8940CB9E-D5CE-4A4F-AAA4-C48B487A0465}" type="sibTrans" cxnId="{DE34B276-E087-43D5-B7EA-3338F0161340}">
      <dgm:prSet/>
      <dgm:spPr/>
      <dgm:t>
        <a:bodyPr/>
        <a:lstStyle/>
        <a:p>
          <a:endParaRPr lang="it-IT" sz="3200"/>
        </a:p>
      </dgm:t>
    </dgm:pt>
    <dgm:pt modelId="{D8F9F215-4242-4667-9975-7A3A8016437C}">
      <dgm:prSet custT="1"/>
      <dgm:spPr/>
      <dgm:t>
        <a:bodyPr/>
        <a:lstStyle/>
        <a:p>
          <a:pPr rtl="0"/>
          <a:r>
            <a:rPr lang="it-IT" sz="1200" dirty="0"/>
            <a:t>Linee Guida approvate dalla Conferenza Stato Regioni del 17.10.2019</a:t>
          </a:r>
        </a:p>
      </dgm:t>
    </dgm:pt>
    <dgm:pt modelId="{4FE1F094-C280-44F8-B26B-EE2EC790794B}" type="parTrans" cxnId="{8C2B4C07-F530-4E40-A083-F1F2E90A4248}">
      <dgm:prSet/>
      <dgm:spPr/>
      <dgm:t>
        <a:bodyPr/>
        <a:lstStyle/>
        <a:p>
          <a:endParaRPr lang="it-IT" sz="3200"/>
        </a:p>
      </dgm:t>
    </dgm:pt>
    <dgm:pt modelId="{535A1EFC-C405-4396-B388-D335CE7DCE51}" type="sibTrans" cxnId="{8C2B4C07-F530-4E40-A083-F1F2E90A4248}">
      <dgm:prSet/>
      <dgm:spPr/>
      <dgm:t>
        <a:bodyPr/>
        <a:lstStyle/>
        <a:p>
          <a:endParaRPr lang="it-IT" sz="3200"/>
        </a:p>
      </dgm:t>
    </dgm:pt>
    <dgm:pt modelId="{1C5D603C-FEE9-4383-9931-EF91309AD098}">
      <dgm:prSet custT="1"/>
      <dgm:spPr/>
      <dgm:t>
        <a:bodyPr/>
        <a:lstStyle/>
        <a:p>
          <a:pPr rtl="0"/>
          <a:r>
            <a:rPr lang="it-IT" sz="1200" dirty="0"/>
            <a:t>Integrazione del </a:t>
          </a:r>
          <a:r>
            <a:rPr lang="it-IT" sz="1200" dirty="0" err="1"/>
            <a:t>D.Lgs</a:t>
          </a:r>
          <a:r>
            <a:rPr lang="it-IT" sz="1200" dirty="0"/>
            <a:t> 153/2009</a:t>
          </a:r>
        </a:p>
        <a:p>
          <a:pPr rtl="0"/>
          <a:r>
            <a:rPr lang="it-IT" sz="1050" dirty="0"/>
            <a:t>nuove funzioni per la pandemia</a:t>
          </a:r>
          <a:endParaRPr lang="it-IT" sz="1200" dirty="0"/>
        </a:p>
      </dgm:t>
    </dgm:pt>
    <dgm:pt modelId="{EBC0DCB6-3D3E-4406-80F8-BFF114ADC2F0}" type="parTrans" cxnId="{63F10DA8-34ED-40FE-8E31-D83AF0EA3B20}">
      <dgm:prSet/>
      <dgm:spPr/>
      <dgm:t>
        <a:bodyPr/>
        <a:lstStyle/>
        <a:p>
          <a:endParaRPr lang="it-IT" sz="3200"/>
        </a:p>
      </dgm:t>
    </dgm:pt>
    <dgm:pt modelId="{4427D482-C3C9-413B-BD5D-1546B9306D70}" type="sibTrans" cxnId="{63F10DA8-34ED-40FE-8E31-D83AF0EA3B20}">
      <dgm:prSet/>
      <dgm:spPr/>
      <dgm:t>
        <a:bodyPr/>
        <a:lstStyle/>
        <a:p>
          <a:endParaRPr lang="it-IT" sz="3200"/>
        </a:p>
      </dgm:t>
    </dgm:pt>
    <dgm:pt modelId="{AC824FFE-A2C2-4740-807E-4CCB58893439}" type="pres">
      <dgm:prSet presAssocID="{0C4A4A31-7288-4DA1-A15B-92B91287BA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F987B35-4AB4-408B-A063-3990F63F809A}" type="pres">
      <dgm:prSet presAssocID="{0C4A4A31-7288-4DA1-A15B-92B91287BACA}" presName="arrow" presStyleLbl="bgShp" presStyleIdx="0" presStyleCnt="1"/>
      <dgm:spPr/>
    </dgm:pt>
    <dgm:pt modelId="{3051F237-D586-4E51-87F7-CBC824FE18C1}" type="pres">
      <dgm:prSet presAssocID="{0C4A4A31-7288-4DA1-A15B-92B91287BACA}" presName="points" presStyleCnt="0"/>
      <dgm:spPr/>
    </dgm:pt>
    <dgm:pt modelId="{67043D00-477E-4378-919C-D2E1DA1140E4}" type="pres">
      <dgm:prSet presAssocID="{DAD5955C-1EC7-4CCC-9BCA-F5D54074E2A2}" presName="compositeA" presStyleCnt="0"/>
      <dgm:spPr/>
    </dgm:pt>
    <dgm:pt modelId="{051500E9-D270-465B-B9BF-5602D6BF64E5}" type="pres">
      <dgm:prSet presAssocID="{DAD5955C-1EC7-4CCC-9BCA-F5D54074E2A2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78C6FD-AFDA-4DF8-8010-01F8164D8639}" type="pres">
      <dgm:prSet presAssocID="{DAD5955C-1EC7-4CCC-9BCA-F5D54074E2A2}" presName="circleA" presStyleLbl="node1" presStyleIdx="0" presStyleCnt="6"/>
      <dgm:spPr/>
    </dgm:pt>
    <dgm:pt modelId="{817A9FA0-3CAE-4E97-84D2-D9A786AF9404}" type="pres">
      <dgm:prSet presAssocID="{DAD5955C-1EC7-4CCC-9BCA-F5D54074E2A2}" presName="spaceA" presStyleCnt="0"/>
      <dgm:spPr/>
    </dgm:pt>
    <dgm:pt modelId="{4D19BB1C-24CF-40DB-B301-A817175A1601}" type="pres">
      <dgm:prSet presAssocID="{70632A05-2134-442B-9994-1B2897DA8A08}" presName="space" presStyleCnt="0"/>
      <dgm:spPr/>
    </dgm:pt>
    <dgm:pt modelId="{2D5AD044-789A-4527-B5B8-25E8A57CAC7F}" type="pres">
      <dgm:prSet presAssocID="{448E4B87-41BF-42FA-96A5-1FBA26F3D855}" presName="compositeB" presStyleCnt="0"/>
      <dgm:spPr/>
    </dgm:pt>
    <dgm:pt modelId="{F500EA26-4D28-41A3-87E4-26CA4E026480}" type="pres">
      <dgm:prSet presAssocID="{448E4B87-41BF-42FA-96A5-1FBA26F3D855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D2CABE-4967-4887-B947-07E9B2527390}" type="pres">
      <dgm:prSet presAssocID="{448E4B87-41BF-42FA-96A5-1FBA26F3D855}" presName="circleB" presStyleLbl="node1" presStyleIdx="1" presStyleCnt="6"/>
      <dgm:spPr/>
    </dgm:pt>
    <dgm:pt modelId="{7FF770CB-9C6B-4788-B3A9-5CE8911F1F83}" type="pres">
      <dgm:prSet presAssocID="{448E4B87-41BF-42FA-96A5-1FBA26F3D855}" presName="spaceB" presStyleCnt="0"/>
      <dgm:spPr/>
    </dgm:pt>
    <dgm:pt modelId="{2050067E-2B49-43C8-B6D2-2997289AAACC}" type="pres">
      <dgm:prSet presAssocID="{C47FA19C-870E-49F9-B6CB-29634225596A}" presName="space" presStyleCnt="0"/>
      <dgm:spPr/>
    </dgm:pt>
    <dgm:pt modelId="{387CF980-3EC5-4285-A89A-531B0C4521B3}" type="pres">
      <dgm:prSet presAssocID="{BA3CB3F7-7DFE-491F-AC31-DDB12BDF829A}" presName="compositeA" presStyleCnt="0"/>
      <dgm:spPr/>
    </dgm:pt>
    <dgm:pt modelId="{B979F5B9-2BE6-4A33-9EF1-1A6E104D2A6F}" type="pres">
      <dgm:prSet presAssocID="{BA3CB3F7-7DFE-491F-AC31-DDB12BDF829A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8D5BA-6BD3-4AE8-AE9B-FDD503E12100}" type="pres">
      <dgm:prSet presAssocID="{BA3CB3F7-7DFE-491F-AC31-DDB12BDF829A}" presName="circleA" presStyleLbl="node1" presStyleIdx="2" presStyleCnt="6"/>
      <dgm:spPr/>
    </dgm:pt>
    <dgm:pt modelId="{5CB18BEA-A868-4846-934A-A419AF44115D}" type="pres">
      <dgm:prSet presAssocID="{BA3CB3F7-7DFE-491F-AC31-DDB12BDF829A}" presName="spaceA" presStyleCnt="0"/>
      <dgm:spPr/>
    </dgm:pt>
    <dgm:pt modelId="{ED66C346-37B0-48E7-A5EA-DA0501A03C72}" type="pres">
      <dgm:prSet presAssocID="{27B51161-F5BB-45B0-873D-45BA40B11559}" presName="space" presStyleCnt="0"/>
      <dgm:spPr/>
    </dgm:pt>
    <dgm:pt modelId="{D8BAD63A-43CA-404F-9900-AD4D485C35CF}" type="pres">
      <dgm:prSet presAssocID="{AEFA5137-47F0-4655-8660-4EF906AFF62C}" presName="compositeB" presStyleCnt="0"/>
      <dgm:spPr/>
    </dgm:pt>
    <dgm:pt modelId="{6253886E-72BD-4F9E-9D70-79A445CB682B}" type="pres">
      <dgm:prSet presAssocID="{AEFA5137-47F0-4655-8660-4EF906AFF62C}" presName="textB" presStyleLbl="revTx" presStyleIdx="3" presStyleCnt="6" custScaleX="1270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01E7E1-F4D9-4D17-B1EA-C6ACC0F65601}" type="pres">
      <dgm:prSet presAssocID="{AEFA5137-47F0-4655-8660-4EF906AFF62C}" presName="circleB" presStyleLbl="node1" presStyleIdx="3" presStyleCnt="6"/>
      <dgm:spPr/>
    </dgm:pt>
    <dgm:pt modelId="{401B7E31-11B9-4ED6-BF48-557ED253789C}" type="pres">
      <dgm:prSet presAssocID="{AEFA5137-47F0-4655-8660-4EF906AFF62C}" presName="spaceB" presStyleCnt="0"/>
      <dgm:spPr/>
    </dgm:pt>
    <dgm:pt modelId="{C4AFC7EC-18D5-4020-86EC-8E1558479084}" type="pres">
      <dgm:prSet presAssocID="{8940CB9E-D5CE-4A4F-AAA4-C48B487A0465}" presName="space" presStyleCnt="0"/>
      <dgm:spPr/>
    </dgm:pt>
    <dgm:pt modelId="{45148C8D-C00E-42D3-B1CB-33AE75511716}" type="pres">
      <dgm:prSet presAssocID="{D8F9F215-4242-4667-9975-7A3A8016437C}" presName="compositeA" presStyleCnt="0"/>
      <dgm:spPr/>
    </dgm:pt>
    <dgm:pt modelId="{A17BC591-C747-4988-B14A-FA1920F35032}" type="pres">
      <dgm:prSet presAssocID="{D8F9F215-4242-4667-9975-7A3A8016437C}" presName="textA" presStyleLbl="revTx" presStyleIdx="4" presStyleCnt="6" custScaleX="1872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39F102-6BD5-41AD-B229-5E0DF3AFC869}" type="pres">
      <dgm:prSet presAssocID="{D8F9F215-4242-4667-9975-7A3A8016437C}" presName="circleA" presStyleLbl="node1" presStyleIdx="4" presStyleCnt="6"/>
      <dgm:spPr/>
    </dgm:pt>
    <dgm:pt modelId="{3B84E338-1E4A-4A0C-8266-6ED7D6A48C0E}" type="pres">
      <dgm:prSet presAssocID="{D8F9F215-4242-4667-9975-7A3A8016437C}" presName="spaceA" presStyleCnt="0"/>
      <dgm:spPr/>
    </dgm:pt>
    <dgm:pt modelId="{DE1400EE-B8CC-422E-A6E0-7C9806605722}" type="pres">
      <dgm:prSet presAssocID="{535A1EFC-C405-4396-B388-D335CE7DCE51}" presName="space" presStyleCnt="0"/>
      <dgm:spPr/>
    </dgm:pt>
    <dgm:pt modelId="{B76077EA-99D9-418B-8A79-BCE1FCA2A6C2}" type="pres">
      <dgm:prSet presAssocID="{1C5D603C-FEE9-4383-9931-EF91309AD098}" presName="compositeB" presStyleCnt="0"/>
      <dgm:spPr/>
    </dgm:pt>
    <dgm:pt modelId="{17F3ED77-A013-42C0-AA86-A2DA559A553C}" type="pres">
      <dgm:prSet presAssocID="{1C5D603C-FEE9-4383-9931-EF91309AD09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E9825-2BCA-44D3-A10E-D346AAEB9208}" type="pres">
      <dgm:prSet presAssocID="{1C5D603C-FEE9-4383-9931-EF91309AD098}" presName="circleB" presStyleLbl="node1" presStyleIdx="5" presStyleCnt="6"/>
      <dgm:spPr/>
    </dgm:pt>
    <dgm:pt modelId="{C525ED08-6FE8-4588-9F87-194628E5F65B}" type="pres">
      <dgm:prSet presAssocID="{1C5D603C-FEE9-4383-9931-EF91309AD098}" presName="spaceB" presStyleCnt="0"/>
      <dgm:spPr/>
    </dgm:pt>
  </dgm:ptLst>
  <dgm:cxnLst>
    <dgm:cxn modelId="{DE34B276-E087-43D5-B7EA-3338F0161340}" srcId="{0C4A4A31-7288-4DA1-A15B-92B91287BACA}" destId="{AEFA5137-47F0-4655-8660-4EF906AFF62C}" srcOrd="3" destOrd="0" parTransId="{113EA034-E808-4A68-80A3-886B0FA81B1D}" sibTransId="{8940CB9E-D5CE-4A4F-AAA4-C48B487A0465}"/>
    <dgm:cxn modelId="{CCC56B1A-AFAC-41EF-A3AD-F38094527310}" type="presOf" srcId="{0C4A4A31-7288-4DA1-A15B-92B91287BACA}" destId="{AC824FFE-A2C2-4740-807E-4CCB58893439}" srcOrd="0" destOrd="0" presId="urn:microsoft.com/office/officeart/2005/8/layout/hProcess11"/>
    <dgm:cxn modelId="{63F10DA8-34ED-40FE-8E31-D83AF0EA3B20}" srcId="{0C4A4A31-7288-4DA1-A15B-92B91287BACA}" destId="{1C5D603C-FEE9-4383-9931-EF91309AD098}" srcOrd="5" destOrd="0" parTransId="{EBC0DCB6-3D3E-4406-80F8-BFF114ADC2F0}" sibTransId="{4427D482-C3C9-413B-BD5D-1546B9306D70}"/>
    <dgm:cxn modelId="{8C2B4C07-F530-4E40-A083-F1F2E90A4248}" srcId="{0C4A4A31-7288-4DA1-A15B-92B91287BACA}" destId="{D8F9F215-4242-4667-9975-7A3A8016437C}" srcOrd="4" destOrd="0" parTransId="{4FE1F094-C280-44F8-B26B-EE2EC790794B}" sibTransId="{535A1EFC-C405-4396-B388-D335CE7DCE51}"/>
    <dgm:cxn modelId="{74EE169E-08FA-418F-BB0C-907FE8D43E09}" srcId="{0C4A4A31-7288-4DA1-A15B-92B91287BACA}" destId="{448E4B87-41BF-42FA-96A5-1FBA26F3D855}" srcOrd="1" destOrd="0" parTransId="{DBD89422-22A0-4851-9793-59325237E5EE}" sibTransId="{C47FA19C-870E-49F9-B6CB-29634225596A}"/>
    <dgm:cxn modelId="{705A9807-A0D2-4661-914B-02743CF3675A}" type="presOf" srcId="{AEFA5137-47F0-4655-8660-4EF906AFF62C}" destId="{6253886E-72BD-4F9E-9D70-79A445CB682B}" srcOrd="0" destOrd="0" presId="urn:microsoft.com/office/officeart/2005/8/layout/hProcess11"/>
    <dgm:cxn modelId="{B26B188F-CC63-4B30-A944-8AC7A376D8A0}" type="presOf" srcId="{DAD5955C-1EC7-4CCC-9BCA-F5D54074E2A2}" destId="{051500E9-D270-465B-B9BF-5602D6BF64E5}" srcOrd="0" destOrd="0" presId="urn:microsoft.com/office/officeart/2005/8/layout/hProcess11"/>
    <dgm:cxn modelId="{615288FA-06D3-4869-9D75-E78D1AA61DF1}" type="presOf" srcId="{D8F9F215-4242-4667-9975-7A3A8016437C}" destId="{A17BC591-C747-4988-B14A-FA1920F35032}" srcOrd="0" destOrd="0" presId="urn:microsoft.com/office/officeart/2005/8/layout/hProcess11"/>
    <dgm:cxn modelId="{85CD013D-9609-497F-9C64-43079FE6099F}" type="presOf" srcId="{448E4B87-41BF-42FA-96A5-1FBA26F3D855}" destId="{F500EA26-4D28-41A3-87E4-26CA4E026480}" srcOrd="0" destOrd="0" presId="urn:microsoft.com/office/officeart/2005/8/layout/hProcess11"/>
    <dgm:cxn modelId="{E596F592-90EE-45AA-8391-F791128A39B4}" srcId="{0C4A4A31-7288-4DA1-A15B-92B91287BACA}" destId="{BA3CB3F7-7DFE-491F-AC31-DDB12BDF829A}" srcOrd="2" destOrd="0" parTransId="{104FB726-FAEA-4FFB-8D87-8C7610297DDC}" sibTransId="{27B51161-F5BB-45B0-873D-45BA40B11559}"/>
    <dgm:cxn modelId="{7A9DC3AF-A3F9-43F7-9D1F-47CB348897FA}" type="presOf" srcId="{1C5D603C-FEE9-4383-9931-EF91309AD098}" destId="{17F3ED77-A013-42C0-AA86-A2DA559A553C}" srcOrd="0" destOrd="0" presId="urn:microsoft.com/office/officeart/2005/8/layout/hProcess11"/>
    <dgm:cxn modelId="{92AFD55A-55E7-4FD3-ACE1-157AB9FB00B8}" srcId="{0C4A4A31-7288-4DA1-A15B-92B91287BACA}" destId="{DAD5955C-1EC7-4CCC-9BCA-F5D54074E2A2}" srcOrd="0" destOrd="0" parTransId="{E78D5395-26C9-46C1-985E-3D5C26B130F2}" sibTransId="{70632A05-2134-442B-9994-1B2897DA8A08}"/>
    <dgm:cxn modelId="{23CFFC90-FE75-4025-BF26-AD6407481530}" type="presOf" srcId="{BA3CB3F7-7DFE-491F-AC31-DDB12BDF829A}" destId="{B979F5B9-2BE6-4A33-9EF1-1A6E104D2A6F}" srcOrd="0" destOrd="0" presId="urn:microsoft.com/office/officeart/2005/8/layout/hProcess11"/>
    <dgm:cxn modelId="{DA5702A0-DFB1-4476-810D-E9DF919FE420}" type="presParOf" srcId="{AC824FFE-A2C2-4740-807E-4CCB58893439}" destId="{0F987B35-4AB4-408B-A063-3990F63F809A}" srcOrd="0" destOrd="0" presId="urn:microsoft.com/office/officeart/2005/8/layout/hProcess11"/>
    <dgm:cxn modelId="{C7C56E63-7DEC-49F5-A17E-9057AD0FD02D}" type="presParOf" srcId="{AC824FFE-A2C2-4740-807E-4CCB58893439}" destId="{3051F237-D586-4E51-87F7-CBC824FE18C1}" srcOrd="1" destOrd="0" presId="urn:microsoft.com/office/officeart/2005/8/layout/hProcess11"/>
    <dgm:cxn modelId="{47DD7C8D-B6AB-4B19-8937-C8E5EADECF78}" type="presParOf" srcId="{3051F237-D586-4E51-87F7-CBC824FE18C1}" destId="{67043D00-477E-4378-919C-D2E1DA1140E4}" srcOrd="0" destOrd="0" presId="urn:microsoft.com/office/officeart/2005/8/layout/hProcess11"/>
    <dgm:cxn modelId="{8C58BC4E-FBA5-4906-B6D0-D0951EB41FCD}" type="presParOf" srcId="{67043D00-477E-4378-919C-D2E1DA1140E4}" destId="{051500E9-D270-465B-B9BF-5602D6BF64E5}" srcOrd="0" destOrd="0" presId="urn:microsoft.com/office/officeart/2005/8/layout/hProcess11"/>
    <dgm:cxn modelId="{373D2755-AD06-4985-9330-C4837AE54209}" type="presParOf" srcId="{67043D00-477E-4378-919C-D2E1DA1140E4}" destId="{7678C6FD-AFDA-4DF8-8010-01F8164D8639}" srcOrd="1" destOrd="0" presId="urn:microsoft.com/office/officeart/2005/8/layout/hProcess11"/>
    <dgm:cxn modelId="{C7772C81-8E10-421E-9B62-0178F8048CB8}" type="presParOf" srcId="{67043D00-477E-4378-919C-D2E1DA1140E4}" destId="{817A9FA0-3CAE-4E97-84D2-D9A786AF9404}" srcOrd="2" destOrd="0" presId="urn:microsoft.com/office/officeart/2005/8/layout/hProcess11"/>
    <dgm:cxn modelId="{F632F93A-0EAB-4415-BE84-EF3B5C49A440}" type="presParOf" srcId="{3051F237-D586-4E51-87F7-CBC824FE18C1}" destId="{4D19BB1C-24CF-40DB-B301-A817175A1601}" srcOrd="1" destOrd="0" presId="urn:microsoft.com/office/officeart/2005/8/layout/hProcess11"/>
    <dgm:cxn modelId="{7848604A-E2F5-444A-B29B-0BBA119DD597}" type="presParOf" srcId="{3051F237-D586-4E51-87F7-CBC824FE18C1}" destId="{2D5AD044-789A-4527-B5B8-25E8A57CAC7F}" srcOrd="2" destOrd="0" presId="urn:microsoft.com/office/officeart/2005/8/layout/hProcess11"/>
    <dgm:cxn modelId="{368CB99B-A3BF-42EB-83BA-54258CC5F681}" type="presParOf" srcId="{2D5AD044-789A-4527-B5B8-25E8A57CAC7F}" destId="{F500EA26-4D28-41A3-87E4-26CA4E026480}" srcOrd="0" destOrd="0" presId="urn:microsoft.com/office/officeart/2005/8/layout/hProcess11"/>
    <dgm:cxn modelId="{0F23DBBC-2C05-498F-BCA2-FD95A464A12B}" type="presParOf" srcId="{2D5AD044-789A-4527-B5B8-25E8A57CAC7F}" destId="{EED2CABE-4967-4887-B947-07E9B2527390}" srcOrd="1" destOrd="0" presId="urn:microsoft.com/office/officeart/2005/8/layout/hProcess11"/>
    <dgm:cxn modelId="{E1199758-6DA3-4B11-A5FB-C4B5B97740FD}" type="presParOf" srcId="{2D5AD044-789A-4527-B5B8-25E8A57CAC7F}" destId="{7FF770CB-9C6B-4788-B3A9-5CE8911F1F83}" srcOrd="2" destOrd="0" presId="urn:microsoft.com/office/officeart/2005/8/layout/hProcess11"/>
    <dgm:cxn modelId="{8322E6DB-3525-4352-AD17-D8730C71C8BC}" type="presParOf" srcId="{3051F237-D586-4E51-87F7-CBC824FE18C1}" destId="{2050067E-2B49-43C8-B6D2-2997289AAACC}" srcOrd="3" destOrd="0" presId="urn:microsoft.com/office/officeart/2005/8/layout/hProcess11"/>
    <dgm:cxn modelId="{75CB4085-7AEB-4DC2-80A5-F882A24E040E}" type="presParOf" srcId="{3051F237-D586-4E51-87F7-CBC824FE18C1}" destId="{387CF980-3EC5-4285-A89A-531B0C4521B3}" srcOrd="4" destOrd="0" presId="urn:microsoft.com/office/officeart/2005/8/layout/hProcess11"/>
    <dgm:cxn modelId="{D6AFB756-10C9-483A-818C-9D180F240D6E}" type="presParOf" srcId="{387CF980-3EC5-4285-A89A-531B0C4521B3}" destId="{B979F5B9-2BE6-4A33-9EF1-1A6E104D2A6F}" srcOrd="0" destOrd="0" presId="urn:microsoft.com/office/officeart/2005/8/layout/hProcess11"/>
    <dgm:cxn modelId="{BA5A77D5-BCF2-4BDC-ABF8-F98F2C88C43C}" type="presParOf" srcId="{387CF980-3EC5-4285-A89A-531B0C4521B3}" destId="{DEF8D5BA-6BD3-4AE8-AE9B-FDD503E12100}" srcOrd="1" destOrd="0" presId="urn:microsoft.com/office/officeart/2005/8/layout/hProcess11"/>
    <dgm:cxn modelId="{6C98F9E0-E834-4E49-843C-114E4FB42519}" type="presParOf" srcId="{387CF980-3EC5-4285-A89A-531B0C4521B3}" destId="{5CB18BEA-A868-4846-934A-A419AF44115D}" srcOrd="2" destOrd="0" presId="urn:microsoft.com/office/officeart/2005/8/layout/hProcess11"/>
    <dgm:cxn modelId="{40A61123-334D-470D-8663-1B598A3074AE}" type="presParOf" srcId="{3051F237-D586-4E51-87F7-CBC824FE18C1}" destId="{ED66C346-37B0-48E7-A5EA-DA0501A03C72}" srcOrd="5" destOrd="0" presId="urn:microsoft.com/office/officeart/2005/8/layout/hProcess11"/>
    <dgm:cxn modelId="{76FB2BF8-D07B-48D3-AB43-1EE85E811918}" type="presParOf" srcId="{3051F237-D586-4E51-87F7-CBC824FE18C1}" destId="{D8BAD63A-43CA-404F-9900-AD4D485C35CF}" srcOrd="6" destOrd="0" presId="urn:microsoft.com/office/officeart/2005/8/layout/hProcess11"/>
    <dgm:cxn modelId="{99A3098C-02B3-44B9-8046-DF973F8D070D}" type="presParOf" srcId="{D8BAD63A-43CA-404F-9900-AD4D485C35CF}" destId="{6253886E-72BD-4F9E-9D70-79A445CB682B}" srcOrd="0" destOrd="0" presId="urn:microsoft.com/office/officeart/2005/8/layout/hProcess11"/>
    <dgm:cxn modelId="{8F8970DF-B7D4-4B39-83B8-21E68279E291}" type="presParOf" srcId="{D8BAD63A-43CA-404F-9900-AD4D485C35CF}" destId="{4F01E7E1-F4D9-4D17-B1EA-C6ACC0F65601}" srcOrd="1" destOrd="0" presId="urn:microsoft.com/office/officeart/2005/8/layout/hProcess11"/>
    <dgm:cxn modelId="{7BBE64AC-2EB1-4D10-B391-4D8AD42D4DB4}" type="presParOf" srcId="{D8BAD63A-43CA-404F-9900-AD4D485C35CF}" destId="{401B7E31-11B9-4ED6-BF48-557ED253789C}" srcOrd="2" destOrd="0" presId="urn:microsoft.com/office/officeart/2005/8/layout/hProcess11"/>
    <dgm:cxn modelId="{CAD9B8F4-A74C-42EC-9CDA-8CC94F452323}" type="presParOf" srcId="{3051F237-D586-4E51-87F7-CBC824FE18C1}" destId="{C4AFC7EC-18D5-4020-86EC-8E1558479084}" srcOrd="7" destOrd="0" presId="urn:microsoft.com/office/officeart/2005/8/layout/hProcess11"/>
    <dgm:cxn modelId="{DD25AA77-F31D-4D27-9B88-A9B97C566EC6}" type="presParOf" srcId="{3051F237-D586-4E51-87F7-CBC824FE18C1}" destId="{45148C8D-C00E-42D3-B1CB-33AE75511716}" srcOrd="8" destOrd="0" presId="urn:microsoft.com/office/officeart/2005/8/layout/hProcess11"/>
    <dgm:cxn modelId="{CC5F46C6-955D-42FA-A3BD-09C0586A4C25}" type="presParOf" srcId="{45148C8D-C00E-42D3-B1CB-33AE75511716}" destId="{A17BC591-C747-4988-B14A-FA1920F35032}" srcOrd="0" destOrd="0" presId="urn:microsoft.com/office/officeart/2005/8/layout/hProcess11"/>
    <dgm:cxn modelId="{B47726D7-F511-4808-A1E6-FF86AE643C75}" type="presParOf" srcId="{45148C8D-C00E-42D3-B1CB-33AE75511716}" destId="{0239F102-6BD5-41AD-B229-5E0DF3AFC869}" srcOrd="1" destOrd="0" presId="urn:microsoft.com/office/officeart/2005/8/layout/hProcess11"/>
    <dgm:cxn modelId="{B96AB174-E18C-48A9-9785-381684E7A2CB}" type="presParOf" srcId="{45148C8D-C00E-42D3-B1CB-33AE75511716}" destId="{3B84E338-1E4A-4A0C-8266-6ED7D6A48C0E}" srcOrd="2" destOrd="0" presId="urn:microsoft.com/office/officeart/2005/8/layout/hProcess11"/>
    <dgm:cxn modelId="{CD369225-12F5-4337-B90C-7DD1C6BB8893}" type="presParOf" srcId="{3051F237-D586-4E51-87F7-CBC824FE18C1}" destId="{DE1400EE-B8CC-422E-A6E0-7C9806605722}" srcOrd="9" destOrd="0" presId="urn:microsoft.com/office/officeart/2005/8/layout/hProcess11"/>
    <dgm:cxn modelId="{DC2B3181-7037-4335-ADE0-2FA008A31695}" type="presParOf" srcId="{3051F237-D586-4E51-87F7-CBC824FE18C1}" destId="{B76077EA-99D9-418B-8A79-BCE1FCA2A6C2}" srcOrd="10" destOrd="0" presId="urn:microsoft.com/office/officeart/2005/8/layout/hProcess11"/>
    <dgm:cxn modelId="{9B1E1E70-D04C-4A82-BC1A-4F53EE903778}" type="presParOf" srcId="{B76077EA-99D9-418B-8A79-BCE1FCA2A6C2}" destId="{17F3ED77-A013-42C0-AA86-A2DA559A553C}" srcOrd="0" destOrd="0" presId="urn:microsoft.com/office/officeart/2005/8/layout/hProcess11"/>
    <dgm:cxn modelId="{10BFAF59-1453-4AE6-B9F7-B88F817B9B4E}" type="presParOf" srcId="{B76077EA-99D9-418B-8A79-BCE1FCA2A6C2}" destId="{AA2E9825-2BCA-44D3-A10E-D346AAEB9208}" srcOrd="1" destOrd="0" presId="urn:microsoft.com/office/officeart/2005/8/layout/hProcess11"/>
    <dgm:cxn modelId="{0BCF07F1-66DB-4463-A4DB-2F7CC28839E8}" type="presParOf" srcId="{B76077EA-99D9-418B-8A79-BCE1FCA2A6C2}" destId="{C525ED08-6FE8-4588-9F87-194628E5F65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D193-2B29-4BD4-B940-DC74B1E85C1E}">
      <dsp:nvSpPr>
        <dsp:cNvPr id="0" name=""/>
        <dsp:cNvSpPr/>
      </dsp:nvSpPr>
      <dsp:spPr>
        <a:xfrm>
          <a:off x="1195705" y="32818"/>
          <a:ext cx="1590385" cy="1033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Massimizzare l’effetto clinico dei farmaci</a:t>
          </a:r>
        </a:p>
      </dsp:txBody>
      <dsp:txXfrm>
        <a:off x="1246169" y="83282"/>
        <a:ext cx="1489457" cy="932822"/>
      </dsp:txXfrm>
    </dsp:sp>
    <dsp:sp modelId="{32354E88-61DD-4AFC-8B64-CE6A3F930E0C}">
      <dsp:nvSpPr>
        <dsp:cNvPr id="0" name=""/>
        <dsp:cNvSpPr/>
      </dsp:nvSpPr>
      <dsp:spPr>
        <a:xfrm>
          <a:off x="611123" y="549694"/>
          <a:ext cx="2759550" cy="2759550"/>
        </a:xfrm>
        <a:custGeom>
          <a:avLst/>
          <a:gdLst/>
          <a:ahLst/>
          <a:cxnLst/>
          <a:rect l="0" t="0" r="0" b="0"/>
          <a:pathLst>
            <a:path>
              <a:moveTo>
                <a:pt x="2186542" y="260442"/>
              </a:moveTo>
              <a:arcTo wR="1379775" hR="1379775" stAng="18346947" swAng="364983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72FA-6B53-4E3D-A8AD-A3DE64D4F16B}">
      <dsp:nvSpPr>
        <dsp:cNvPr id="0" name=""/>
        <dsp:cNvSpPr/>
      </dsp:nvSpPr>
      <dsp:spPr>
        <a:xfrm>
          <a:off x="2390625" y="2102481"/>
          <a:ext cx="1590385" cy="10337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Minimizzare il rischio degli eventi avversi</a:t>
          </a:r>
        </a:p>
      </dsp:txBody>
      <dsp:txXfrm>
        <a:off x="2441089" y="2152945"/>
        <a:ext cx="1489457" cy="932822"/>
      </dsp:txXfrm>
    </dsp:sp>
    <dsp:sp modelId="{497C0F2D-DDF7-4EA6-A05D-8B552C09E21D}">
      <dsp:nvSpPr>
        <dsp:cNvPr id="0" name=""/>
        <dsp:cNvSpPr/>
      </dsp:nvSpPr>
      <dsp:spPr>
        <a:xfrm>
          <a:off x="611123" y="549694"/>
          <a:ext cx="2759550" cy="2759550"/>
        </a:xfrm>
        <a:custGeom>
          <a:avLst/>
          <a:gdLst/>
          <a:ahLst/>
          <a:cxnLst/>
          <a:rect l="0" t="0" r="0" b="0"/>
          <a:pathLst>
            <a:path>
              <a:moveTo>
                <a:pt x="2036998" y="2592967"/>
              </a:moveTo>
              <a:arcTo wR="1379775" hR="1379775" stAng="3693255" swAng="3413491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09147-369F-4918-864E-08B53E4EE203}">
      <dsp:nvSpPr>
        <dsp:cNvPr id="0" name=""/>
        <dsp:cNvSpPr/>
      </dsp:nvSpPr>
      <dsp:spPr>
        <a:xfrm>
          <a:off x="785" y="2102481"/>
          <a:ext cx="1590385" cy="1033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Ottimizzare la spesa dei trattamenti farmacologici</a:t>
          </a:r>
        </a:p>
      </dsp:txBody>
      <dsp:txXfrm>
        <a:off x="51249" y="2152945"/>
        <a:ext cx="1489457" cy="932822"/>
      </dsp:txXfrm>
    </dsp:sp>
    <dsp:sp modelId="{0AA81D89-08C7-461B-AC21-FF7EF798F7AA}">
      <dsp:nvSpPr>
        <dsp:cNvPr id="0" name=""/>
        <dsp:cNvSpPr/>
      </dsp:nvSpPr>
      <dsp:spPr>
        <a:xfrm>
          <a:off x="611123" y="549694"/>
          <a:ext cx="2759550" cy="2759550"/>
        </a:xfrm>
        <a:custGeom>
          <a:avLst/>
          <a:gdLst/>
          <a:ahLst/>
          <a:cxnLst/>
          <a:rect l="0" t="0" r="0" b="0"/>
          <a:pathLst>
            <a:path>
              <a:moveTo>
                <a:pt x="9180" y="1538675"/>
              </a:moveTo>
              <a:arcTo wR="1379775" hR="1379775" stAng="10403215" swAng="3649837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9DA28-BB6C-4D20-8428-453F452EC206}">
      <dsp:nvSpPr>
        <dsp:cNvPr id="0" name=""/>
        <dsp:cNvSpPr/>
      </dsp:nvSpPr>
      <dsp:spPr>
        <a:xfrm>
          <a:off x="4401924" y="1403028"/>
          <a:ext cx="1723017" cy="17230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656B7E-99A1-4CB4-B5A8-C58A963DA697}">
      <dsp:nvSpPr>
        <dsp:cNvPr id="0" name=""/>
        <dsp:cNvSpPr/>
      </dsp:nvSpPr>
      <dsp:spPr>
        <a:xfrm>
          <a:off x="3210838" y="203194"/>
          <a:ext cx="4105191" cy="1156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Coordinamento con associazioni categoria/Ordini farmacisti per attivazione formazione specifica</a:t>
          </a:r>
        </a:p>
      </dsp:txBody>
      <dsp:txXfrm>
        <a:off x="3210838" y="203194"/>
        <a:ext cx="4105191" cy="1156883"/>
      </dsp:txXfrm>
    </dsp:sp>
    <dsp:sp modelId="{536FC397-5A65-41A3-81DA-4FADBF5B3CAF}">
      <dsp:nvSpPr>
        <dsp:cNvPr id="0" name=""/>
        <dsp:cNvSpPr/>
      </dsp:nvSpPr>
      <dsp:spPr>
        <a:xfrm>
          <a:off x="5057360" y="1879073"/>
          <a:ext cx="1723017" cy="1723017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A57459-133A-4696-BD30-7BC68D0B0C2D}">
      <dsp:nvSpPr>
        <dsp:cNvPr id="0" name=""/>
        <dsp:cNvSpPr/>
      </dsp:nvSpPr>
      <dsp:spPr>
        <a:xfrm>
          <a:off x="6419282" y="1511589"/>
          <a:ext cx="3223876" cy="1255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Informazione ai MMG/cittadini delle progettualità attivate e delle farmacie aderenti</a:t>
          </a:r>
        </a:p>
      </dsp:txBody>
      <dsp:txXfrm>
        <a:off x="6419282" y="1511589"/>
        <a:ext cx="3223876" cy="1255341"/>
      </dsp:txXfrm>
    </dsp:sp>
    <dsp:sp modelId="{D9253292-8623-4B74-BB71-AE50212D6DA4}">
      <dsp:nvSpPr>
        <dsp:cNvPr id="0" name=""/>
        <dsp:cNvSpPr/>
      </dsp:nvSpPr>
      <dsp:spPr>
        <a:xfrm>
          <a:off x="4807178" y="2650001"/>
          <a:ext cx="1723017" cy="1723017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2497EF-DC83-482B-A90C-128CCF91EE77}">
      <dsp:nvSpPr>
        <dsp:cNvPr id="0" name=""/>
        <dsp:cNvSpPr/>
      </dsp:nvSpPr>
      <dsp:spPr>
        <a:xfrm>
          <a:off x="5961511" y="3624018"/>
          <a:ext cx="3820251" cy="1255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Monitoraggio dei progetti per evidenziare/migliorare criticità (attivazione Tavoli tecnici multidisciplinari)</a:t>
          </a:r>
        </a:p>
      </dsp:txBody>
      <dsp:txXfrm>
        <a:off x="5961511" y="3624018"/>
        <a:ext cx="3820251" cy="1255341"/>
      </dsp:txXfrm>
    </dsp:sp>
    <dsp:sp modelId="{1C593158-27A6-4B79-B81E-B7D68743CCBC}">
      <dsp:nvSpPr>
        <dsp:cNvPr id="0" name=""/>
        <dsp:cNvSpPr/>
      </dsp:nvSpPr>
      <dsp:spPr>
        <a:xfrm>
          <a:off x="3996671" y="2650001"/>
          <a:ext cx="1723017" cy="1723017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BD2D29-506B-43DE-B07F-D535A94B4571}">
      <dsp:nvSpPr>
        <dsp:cNvPr id="0" name=""/>
        <dsp:cNvSpPr/>
      </dsp:nvSpPr>
      <dsp:spPr>
        <a:xfrm>
          <a:off x="1241220" y="3624018"/>
          <a:ext cx="3089248" cy="1255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Definizione dei requisiti dei locali della Farmacia e successive ispezioni e verifiche</a:t>
          </a:r>
        </a:p>
      </dsp:txBody>
      <dsp:txXfrm>
        <a:off x="1241220" y="3624018"/>
        <a:ext cx="3089248" cy="1255341"/>
      </dsp:txXfrm>
    </dsp:sp>
    <dsp:sp modelId="{3F7D864D-CA71-4BD8-B117-7B0657B409FF}">
      <dsp:nvSpPr>
        <dsp:cNvPr id="0" name=""/>
        <dsp:cNvSpPr/>
      </dsp:nvSpPr>
      <dsp:spPr>
        <a:xfrm>
          <a:off x="3746488" y="1879073"/>
          <a:ext cx="1723017" cy="1723017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24AAF5-1D44-45BD-A4DB-C750147BB16A}">
      <dsp:nvSpPr>
        <dsp:cNvPr id="0" name=""/>
        <dsp:cNvSpPr/>
      </dsp:nvSpPr>
      <dsp:spPr>
        <a:xfrm>
          <a:off x="958799" y="1526101"/>
          <a:ext cx="3509135" cy="1255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Verifica dei risultati, delle rendicontazioni e della remunerazione</a:t>
          </a:r>
        </a:p>
      </dsp:txBody>
      <dsp:txXfrm>
        <a:off x="958799" y="1526101"/>
        <a:ext cx="3509135" cy="12553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5CBDB-2AF8-49CB-9B15-7BD021A6A908}">
      <dsp:nvSpPr>
        <dsp:cNvPr id="0" name=""/>
        <dsp:cNvSpPr/>
      </dsp:nvSpPr>
      <dsp:spPr>
        <a:xfrm>
          <a:off x="2645323" y="64478"/>
          <a:ext cx="3094982" cy="309498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Rafforzare la farmacia clinica in ambito ospedaliero</a:t>
          </a:r>
        </a:p>
      </dsp:txBody>
      <dsp:txXfrm>
        <a:off x="3057987" y="606100"/>
        <a:ext cx="2269653" cy="1392742"/>
      </dsp:txXfrm>
    </dsp:sp>
    <dsp:sp modelId="{340C83A1-16B9-4465-B9FA-FB05E1D6D61F}">
      <dsp:nvSpPr>
        <dsp:cNvPr id="0" name=""/>
        <dsp:cNvSpPr/>
      </dsp:nvSpPr>
      <dsp:spPr>
        <a:xfrm>
          <a:off x="3762096" y="1998842"/>
          <a:ext cx="3094982" cy="309498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Trasferire la farmacia clinica nei nuovi setting di cura territoriali</a:t>
          </a:r>
        </a:p>
      </dsp:txBody>
      <dsp:txXfrm>
        <a:off x="4708644" y="2798379"/>
        <a:ext cx="1856989" cy="1702240"/>
      </dsp:txXfrm>
    </dsp:sp>
    <dsp:sp modelId="{28E83CF7-0A5A-41D8-9D68-32B012067B08}">
      <dsp:nvSpPr>
        <dsp:cNvPr id="0" name=""/>
        <dsp:cNvSpPr/>
      </dsp:nvSpPr>
      <dsp:spPr>
        <a:xfrm>
          <a:off x="1528550" y="1998842"/>
          <a:ext cx="3094982" cy="309498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Sviluppare servizi con le farmacie di comunità</a:t>
          </a:r>
        </a:p>
      </dsp:txBody>
      <dsp:txXfrm>
        <a:off x="1819994" y="2798379"/>
        <a:ext cx="1856989" cy="170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FB49E-45A9-459E-9DE4-A79CF52763C8}">
      <dsp:nvSpPr>
        <dsp:cNvPr id="0" name=""/>
        <dsp:cNvSpPr/>
      </dsp:nvSpPr>
      <dsp:spPr>
        <a:xfrm>
          <a:off x="973219" y="0"/>
          <a:ext cx="2009005" cy="20093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A0034-D573-4959-9CF2-955D4E000BEA}">
      <dsp:nvSpPr>
        <dsp:cNvPr id="0" name=""/>
        <dsp:cNvSpPr/>
      </dsp:nvSpPr>
      <dsp:spPr>
        <a:xfrm>
          <a:off x="2880046" y="598953"/>
          <a:ext cx="2278971" cy="80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Sperimentazione clinica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Prontuari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Informazione sul farmaco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Fabbisogni</a:t>
          </a:r>
        </a:p>
      </dsp:txBody>
      <dsp:txXfrm>
        <a:off x="2880046" y="598953"/>
        <a:ext cx="2278971" cy="803891"/>
      </dsp:txXfrm>
    </dsp:sp>
    <dsp:sp modelId="{78BFC90F-9016-4313-80F7-2B8121276A61}">
      <dsp:nvSpPr>
        <dsp:cNvPr id="0" name=""/>
        <dsp:cNvSpPr/>
      </dsp:nvSpPr>
      <dsp:spPr>
        <a:xfrm>
          <a:off x="1417275" y="725422"/>
          <a:ext cx="1116365" cy="55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Prima della prescrizione</a:t>
          </a:r>
        </a:p>
      </dsp:txBody>
      <dsp:txXfrm>
        <a:off x="1417275" y="725422"/>
        <a:ext cx="1116365" cy="558049"/>
      </dsp:txXfrm>
    </dsp:sp>
    <dsp:sp modelId="{AB3FD3F4-DB23-4B4D-AD10-0F7E79AB2C14}">
      <dsp:nvSpPr>
        <dsp:cNvPr id="0" name=""/>
        <dsp:cNvSpPr/>
      </dsp:nvSpPr>
      <dsp:spPr>
        <a:xfrm>
          <a:off x="415225" y="1154498"/>
          <a:ext cx="2009005" cy="200931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1314B-97E5-4C5E-8895-D1F147B465C8}">
      <dsp:nvSpPr>
        <dsp:cNvPr id="0" name=""/>
        <dsp:cNvSpPr/>
      </dsp:nvSpPr>
      <dsp:spPr>
        <a:xfrm>
          <a:off x="2950057" y="1792719"/>
          <a:ext cx="1899414" cy="80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Counselling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Riconciliazione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Personalizzazione</a:t>
          </a:r>
        </a:p>
      </dsp:txBody>
      <dsp:txXfrm>
        <a:off x="2950057" y="1792719"/>
        <a:ext cx="1899414" cy="803891"/>
      </dsp:txXfrm>
    </dsp:sp>
    <dsp:sp modelId="{2DB13CB5-A387-41C5-832E-3F55E890A015}">
      <dsp:nvSpPr>
        <dsp:cNvPr id="0" name=""/>
        <dsp:cNvSpPr/>
      </dsp:nvSpPr>
      <dsp:spPr>
        <a:xfrm>
          <a:off x="861545" y="1886598"/>
          <a:ext cx="1116365" cy="55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Durante la prescrizione</a:t>
          </a:r>
        </a:p>
      </dsp:txBody>
      <dsp:txXfrm>
        <a:off x="861545" y="1886598"/>
        <a:ext cx="1116365" cy="558049"/>
      </dsp:txXfrm>
    </dsp:sp>
    <dsp:sp modelId="{6F3618C0-5722-43AD-9834-387CA43CD5BB}">
      <dsp:nvSpPr>
        <dsp:cNvPr id="0" name=""/>
        <dsp:cNvSpPr/>
      </dsp:nvSpPr>
      <dsp:spPr>
        <a:xfrm>
          <a:off x="1116207" y="2447152"/>
          <a:ext cx="1726046" cy="17267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DEEDC-EA11-4CBA-8E2C-FD0E6C9BD007}">
      <dsp:nvSpPr>
        <dsp:cNvPr id="0" name=""/>
        <dsp:cNvSpPr/>
      </dsp:nvSpPr>
      <dsp:spPr>
        <a:xfrm>
          <a:off x="2842040" y="2775641"/>
          <a:ext cx="2316977" cy="107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Verifica aderenza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err="1"/>
            <a:t>Medication</a:t>
          </a:r>
          <a:r>
            <a:rPr lang="it-IT" sz="1200" kern="1200" dirty="0"/>
            <a:t> review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Farmacoepidemiologia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Farmacovigilanza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Farmacoeconomia</a:t>
          </a:r>
        </a:p>
      </dsp:txBody>
      <dsp:txXfrm>
        <a:off x="2842040" y="2775641"/>
        <a:ext cx="2316977" cy="1077761"/>
      </dsp:txXfrm>
    </dsp:sp>
    <dsp:sp modelId="{CB884495-26A3-451F-80F5-4D22EB0B879F}">
      <dsp:nvSpPr>
        <dsp:cNvPr id="0" name=""/>
        <dsp:cNvSpPr/>
      </dsp:nvSpPr>
      <dsp:spPr>
        <a:xfrm>
          <a:off x="1419916" y="3049444"/>
          <a:ext cx="1116365" cy="55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Dopo la prescrizione</a:t>
          </a:r>
        </a:p>
      </dsp:txBody>
      <dsp:txXfrm>
        <a:off x="1419916" y="3049444"/>
        <a:ext cx="1116365" cy="558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C1940-AC57-4A5D-BB82-766428A39308}">
      <dsp:nvSpPr>
        <dsp:cNvPr id="0" name=""/>
        <dsp:cNvSpPr/>
      </dsp:nvSpPr>
      <dsp:spPr>
        <a:xfrm>
          <a:off x="1962184" y="0"/>
          <a:ext cx="1846546" cy="102585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Area Ospedaliera</a:t>
          </a:r>
          <a:endParaRPr lang="it-IT" sz="2500" kern="1200"/>
        </a:p>
      </dsp:txBody>
      <dsp:txXfrm>
        <a:off x="1992230" y="30046"/>
        <a:ext cx="1786454" cy="965767"/>
      </dsp:txXfrm>
    </dsp:sp>
    <dsp:sp modelId="{F1203D68-43F9-49E8-9C00-4A702D3CEFBA}">
      <dsp:nvSpPr>
        <dsp:cNvPr id="0" name=""/>
        <dsp:cNvSpPr/>
      </dsp:nvSpPr>
      <dsp:spPr>
        <a:xfrm>
          <a:off x="4629417" y="0"/>
          <a:ext cx="1846546" cy="102585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Area Territoriale</a:t>
          </a:r>
          <a:endParaRPr lang="it-IT" sz="2500" kern="1200"/>
        </a:p>
      </dsp:txBody>
      <dsp:txXfrm>
        <a:off x="4659463" y="30046"/>
        <a:ext cx="1786454" cy="965767"/>
      </dsp:txXfrm>
    </dsp:sp>
    <dsp:sp modelId="{F956BA9B-49DF-4C40-9FF8-AC2803A7435C}">
      <dsp:nvSpPr>
        <dsp:cNvPr id="0" name=""/>
        <dsp:cNvSpPr/>
      </dsp:nvSpPr>
      <dsp:spPr>
        <a:xfrm>
          <a:off x="3834376" y="4359900"/>
          <a:ext cx="769394" cy="769394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751F1-81AA-4D6C-85F3-A03F1666351A}">
      <dsp:nvSpPr>
        <dsp:cNvPr id="0" name=""/>
        <dsp:cNvSpPr/>
      </dsp:nvSpPr>
      <dsp:spPr>
        <a:xfrm rot="21360000">
          <a:off x="1910186" y="4030206"/>
          <a:ext cx="4617775" cy="3229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5B3CE-AB1E-48D1-BE8A-2083BD5879AC}">
      <dsp:nvSpPr>
        <dsp:cNvPr id="0" name=""/>
        <dsp:cNvSpPr/>
      </dsp:nvSpPr>
      <dsp:spPr>
        <a:xfrm rot="21360000">
          <a:off x="1917908" y="3448478"/>
          <a:ext cx="1832511" cy="6328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Medication Review</a:t>
          </a:r>
          <a:endParaRPr lang="it-IT" sz="1400" kern="1200" dirty="0"/>
        </a:p>
      </dsp:txBody>
      <dsp:txXfrm>
        <a:off x="1948801" y="3479371"/>
        <a:ext cx="1770725" cy="571061"/>
      </dsp:txXfrm>
    </dsp:sp>
    <dsp:sp modelId="{C0BF0CAC-EB2A-4533-B658-CE96E1E3AB2D}">
      <dsp:nvSpPr>
        <dsp:cNvPr id="0" name=""/>
        <dsp:cNvSpPr/>
      </dsp:nvSpPr>
      <dsp:spPr>
        <a:xfrm rot="21360000">
          <a:off x="1866615" y="2771411"/>
          <a:ext cx="1832511" cy="6328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Gestione</a:t>
          </a:r>
          <a:r>
            <a:rPr lang="en-GB" sz="1400" kern="1200" dirty="0"/>
            <a:t> del </a:t>
          </a:r>
          <a:r>
            <a:rPr lang="en-GB" sz="1400" kern="1200" dirty="0" err="1"/>
            <a:t>diabete</a:t>
          </a:r>
          <a:endParaRPr lang="it-IT" sz="1400" kern="1200" dirty="0"/>
        </a:p>
      </dsp:txBody>
      <dsp:txXfrm>
        <a:off x="1897508" y="2802304"/>
        <a:ext cx="1770725" cy="571061"/>
      </dsp:txXfrm>
    </dsp:sp>
    <dsp:sp modelId="{04FD2F39-FEB5-4719-840F-BC008D1274A0}">
      <dsp:nvSpPr>
        <dsp:cNvPr id="0" name=""/>
        <dsp:cNvSpPr/>
      </dsp:nvSpPr>
      <dsp:spPr>
        <a:xfrm rot="21360000">
          <a:off x="1815322" y="2094344"/>
          <a:ext cx="1832511" cy="6328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Gestione</a:t>
          </a:r>
          <a:r>
            <a:rPr lang="en-GB" sz="1400" kern="1200" dirty="0"/>
            <a:t> </a:t>
          </a:r>
          <a:r>
            <a:rPr lang="en-GB" sz="1400" kern="1200" dirty="0" err="1"/>
            <a:t>dei</a:t>
          </a:r>
          <a:r>
            <a:rPr lang="en-GB" sz="1400" kern="1200" dirty="0"/>
            <a:t> </a:t>
          </a:r>
          <a:r>
            <a:rPr lang="en-GB" sz="1400" kern="1200" dirty="0" err="1"/>
            <a:t>farmaci</a:t>
          </a:r>
          <a:r>
            <a:rPr lang="en-GB" sz="1400" kern="1200" dirty="0"/>
            <a:t> </a:t>
          </a:r>
          <a:r>
            <a:rPr lang="en-GB" sz="1400" kern="1200" dirty="0" err="1"/>
            <a:t>biologici</a:t>
          </a:r>
          <a:endParaRPr lang="it-IT" sz="1400" kern="1200" dirty="0"/>
        </a:p>
      </dsp:txBody>
      <dsp:txXfrm>
        <a:off x="1846215" y="2125237"/>
        <a:ext cx="1770725" cy="571061"/>
      </dsp:txXfrm>
    </dsp:sp>
    <dsp:sp modelId="{EDBCB2A7-FC96-4495-BED1-5E48854C2699}">
      <dsp:nvSpPr>
        <dsp:cNvPr id="0" name=""/>
        <dsp:cNvSpPr/>
      </dsp:nvSpPr>
      <dsp:spPr>
        <a:xfrm rot="21360000">
          <a:off x="1764029" y="1417277"/>
          <a:ext cx="1832511" cy="6328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/>
            <a:t>Farmacista</a:t>
          </a:r>
          <a:r>
            <a:rPr lang="en-GB" sz="1100" kern="1200" dirty="0"/>
            <a:t> </a:t>
          </a:r>
          <a:r>
            <a:rPr lang="en-GB" sz="1100" kern="1200" dirty="0" err="1"/>
            <a:t>clinico</a:t>
          </a:r>
          <a:r>
            <a:rPr lang="en-GB" sz="1100" kern="1200" dirty="0"/>
            <a:t> in </a:t>
          </a:r>
          <a:r>
            <a:rPr lang="en-GB" sz="1100" kern="1200" dirty="0" err="1"/>
            <a:t>ambito</a:t>
          </a:r>
          <a:r>
            <a:rPr lang="en-GB" sz="1100" kern="1200" dirty="0"/>
            <a:t> </a:t>
          </a:r>
          <a:r>
            <a:rPr lang="en-GB" sz="1100" kern="1200" dirty="0" err="1"/>
            <a:t>chirurgico</a:t>
          </a:r>
          <a:r>
            <a:rPr lang="en-GB" sz="1100" kern="1200" dirty="0"/>
            <a:t>/critical care</a:t>
          </a:r>
          <a:endParaRPr lang="it-IT" sz="1100" kern="1200" dirty="0"/>
        </a:p>
      </dsp:txBody>
      <dsp:txXfrm>
        <a:off x="1794922" y="1448170"/>
        <a:ext cx="1770725" cy="571061"/>
      </dsp:txXfrm>
    </dsp:sp>
    <dsp:sp modelId="{4700987F-9957-4305-B91C-6954F2C68247}">
      <dsp:nvSpPr>
        <dsp:cNvPr id="0" name=""/>
        <dsp:cNvSpPr/>
      </dsp:nvSpPr>
      <dsp:spPr>
        <a:xfrm rot="21360000">
          <a:off x="4585142" y="3263824"/>
          <a:ext cx="1832511" cy="6328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Medication Review</a:t>
          </a:r>
          <a:endParaRPr lang="it-IT" sz="1400" kern="1200" dirty="0"/>
        </a:p>
      </dsp:txBody>
      <dsp:txXfrm>
        <a:off x="4616035" y="3294717"/>
        <a:ext cx="1770725" cy="571061"/>
      </dsp:txXfrm>
    </dsp:sp>
    <dsp:sp modelId="{3245B7BD-A310-44B3-B9DB-EB862DB46A5C}">
      <dsp:nvSpPr>
        <dsp:cNvPr id="0" name=""/>
        <dsp:cNvSpPr/>
      </dsp:nvSpPr>
      <dsp:spPr>
        <a:xfrm rot="21360000">
          <a:off x="4533849" y="2586757"/>
          <a:ext cx="1832511" cy="6328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Gestione</a:t>
          </a:r>
          <a:r>
            <a:rPr lang="en-GB" sz="1400" kern="1200" dirty="0"/>
            <a:t> del </a:t>
          </a:r>
          <a:r>
            <a:rPr lang="en-GB" sz="1400" kern="1200" dirty="0" err="1"/>
            <a:t>diabete</a:t>
          </a:r>
          <a:endParaRPr lang="it-IT" sz="1400" kern="1200" dirty="0"/>
        </a:p>
      </dsp:txBody>
      <dsp:txXfrm>
        <a:off x="4564742" y="2617650"/>
        <a:ext cx="1770725" cy="571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C97E-F0A9-4C87-A999-6229E28F1488}">
      <dsp:nvSpPr>
        <dsp:cNvPr id="0" name=""/>
        <dsp:cNvSpPr/>
      </dsp:nvSpPr>
      <dsp:spPr>
        <a:xfrm>
          <a:off x="0" y="1305401"/>
          <a:ext cx="8733483" cy="1740535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9E8D8-2EF4-4728-8CAB-3EF3D22CC797}">
      <dsp:nvSpPr>
        <dsp:cNvPr id="0" name=""/>
        <dsp:cNvSpPr/>
      </dsp:nvSpPr>
      <dsp:spPr>
        <a:xfrm>
          <a:off x="882" y="0"/>
          <a:ext cx="217936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Legge 405/2001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garantire la continuità assistenziale (</a:t>
          </a:r>
          <a:r>
            <a:rPr lang="it-IT" sz="1600" b="1" kern="1200" dirty="0"/>
            <a:t>Distribuzione Diretta</a:t>
          </a:r>
          <a:r>
            <a:rPr lang="it-IT" sz="1600" kern="1200" dirty="0"/>
            <a:t>)</a:t>
          </a:r>
        </a:p>
      </dsp:txBody>
      <dsp:txXfrm>
        <a:off x="882" y="0"/>
        <a:ext cx="2179367" cy="1740535"/>
      </dsp:txXfrm>
    </dsp:sp>
    <dsp:sp modelId="{3D7B2753-1352-40AA-8CD8-A3758962C15B}">
      <dsp:nvSpPr>
        <dsp:cNvPr id="0" name=""/>
        <dsp:cNvSpPr/>
      </dsp:nvSpPr>
      <dsp:spPr>
        <a:xfrm>
          <a:off x="872999" y="1958102"/>
          <a:ext cx="435133" cy="43513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4C131-3405-494C-A38A-6ABE47A2760D}">
      <dsp:nvSpPr>
        <dsp:cNvPr id="0" name=""/>
        <dsp:cNvSpPr/>
      </dsp:nvSpPr>
      <dsp:spPr>
        <a:xfrm>
          <a:off x="2237627" y="2610802"/>
          <a:ext cx="272244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/>
            <a:t>Det</a:t>
          </a:r>
          <a:r>
            <a:rPr lang="it-IT" sz="1600" kern="1200" dirty="0"/>
            <a:t>. AIFA n° 259 del 04/11/2004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nasce il </a:t>
          </a:r>
          <a:r>
            <a:rPr lang="it-IT" sz="1600" b="1" kern="1200" dirty="0"/>
            <a:t>PHT</a:t>
          </a:r>
          <a:r>
            <a:rPr lang="it-IT" sz="1600" kern="1200" dirty="0"/>
            <a:t> Prontuario della Distribuzione Diretta per la  presa in carico e la continuità assistenziale ospedale (H) – territorio (T)</a:t>
          </a:r>
        </a:p>
      </dsp:txBody>
      <dsp:txXfrm>
        <a:off x="2237627" y="2610802"/>
        <a:ext cx="2722445" cy="1740535"/>
      </dsp:txXfrm>
    </dsp:sp>
    <dsp:sp modelId="{720E75B4-F027-402C-9EEB-666746CB2033}">
      <dsp:nvSpPr>
        <dsp:cNvPr id="0" name=""/>
        <dsp:cNvSpPr/>
      </dsp:nvSpPr>
      <dsp:spPr>
        <a:xfrm>
          <a:off x="3381283" y="1958102"/>
          <a:ext cx="435133" cy="435133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C35FC-D62E-48B3-B8D4-3DAD6A0F1F6B}">
      <dsp:nvSpPr>
        <dsp:cNvPr id="0" name=""/>
        <dsp:cNvSpPr/>
      </dsp:nvSpPr>
      <dsp:spPr>
        <a:xfrm>
          <a:off x="5017450" y="0"/>
          <a:ext cx="28418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Distribuzione Diretta – DPC-Convenzionata (2023)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«Sanità di prossimità e gestione distributiva: documento congiunto per l’equità di accesso alle cure»</a:t>
          </a:r>
        </a:p>
      </dsp:txBody>
      <dsp:txXfrm>
        <a:off x="5017450" y="0"/>
        <a:ext cx="2841801" cy="1740535"/>
      </dsp:txXfrm>
    </dsp:sp>
    <dsp:sp modelId="{1BBEC129-820D-4BA6-85F0-0F090C9519C2}">
      <dsp:nvSpPr>
        <dsp:cNvPr id="0" name=""/>
        <dsp:cNvSpPr/>
      </dsp:nvSpPr>
      <dsp:spPr>
        <a:xfrm>
          <a:off x="6220784" y="1958102"/>
          <a:ext cx="435133" cy="435133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A240-1793-40A6-AE27-934419C5C712}">
      <dsp:nvSpPr>
        <dsp:cNvPr id="0" name=""/>
        <dsp:cNvSpPr/>
      </dsp:nvSpPr>
      <dsp:spPr>
        <a:xfrm>
          <a:off x="2718" y="1653337"/>
          <a:ext cx="2650241" cy="10600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i="1" kern="1200" dirty="0" err="1"/>
            <a:t>Setting</a:t>
          </a:r>
          <a:r>
            <a:rPr lang="it-IT" sz="2100" b="1" i="1" kern="1200" dirty="0"/>
            <a:t>  assistenziali </a:t>
          </a:r>
          <a:endParaRPr lang="it-IT" sz="2100" kern="1200" dirty="0"/>
        </a:p>
      </dsp:txBody>
      <dsp:txXfrm>
        <a:off x="2718" y="1653337"/>
        <a:ext cx="2650241" cy="1060096"/>
      </dsp:txXfrm>
    </dsp:sp>
    <dsp:sp modelId="{13AE20B6-8B0D-45ED-B061-0D9BC314AF07}">
      <dsp:nvSpPr>
        <dsp:cNvPr id="0" name=""/>
        <dsp:cNvSpPr/>
      </dsp:nvSpPr>
      <dsp:spPr>
        <a:xfrm>
          <a:off x="2718" y="2713434"/>
          <a:ext cx="2650241" cy="17581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/>
            <a:t>RSA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/>
            <a:t>Centri di salute mentale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Consultori 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Carceri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/>
            <a:t>Comunità terapeutiche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/>
            <a:t>Farmacie di comunità </a:t>
          </a:r>
        </a:p>
      </dsp:txBody>
      <dsp:txXfrm>
        <a:off x="2718" y="2713434"/>
        <a:ext cx="2650241" cy="1758172"/>
      </dsp:txXfrm>
    </dsp:sp>
    <dsp:sp modelId="{66F55B86-6AE5-48FA-8232-39AD91CF259D}">
      <dsp:nvSpPr>
        <dsp:cNvPr id="0" name=""/>
        <dsp:cNvSpPr/>
      </dsp:nvSpPr>
      <dsp:spPr>
        <a:xfrm>
          <a:off x="3023994" y="1653337"/>
          <a:ext cx="2650241" cy="106009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i="1" kern="1200" dirty="0"/>
            <a:t>Beni sanitari: non  solo farmaci e dispositivi medici </a:t>
          </a:r>
          <a:endParaRPr lang="it-IT" sz="2100" kern="1200" dirty="0"/>
        </a:p>
      </dsp:txBody>
      <dsp:txXfrm>
        <a:off x="3023994" y="1653337"/>
        <a:ext cx="2650241" cy="1060096"/>
      </dsp:txXfrm>
    </dsp:sp>
    <dsp:sp modelId="{DE22AAA5-CE38-43A7-AB76-F751883683B4}">
      <dsp:nvSpPr>
        <dsp:cNvPr id="0" name=""/>
        <dsp:cNvSpPr/>
      </dsp:nvSpPr>
      <dsp:spPr>
        <a:xfrm>
          <a:off x="3023994" y="2713434"/>
          <a:ext cx="2650241" cy="175817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Assistenza integrativa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Assistenza protesica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Alimenti speciali  </a:t>
          </a:r>
        </a:p>
      </dsp:txBody>
      <dsp:txXfrm>
        <a:off x="3023994" y="2713434"/>
        <a:ext cx="2650241" cy="1758172"/>
      </dsp:txXfrm>
    </dsp:sp>
    <dsp:sp modelId="{F29AA5A3-3373-4720-849A-E6EDEA46E0B4}">
      <dsp:nvSpPr>
        <dsp:cNvPr id="0" name=""/>
        <dsp:cNvSpPr/>
      </dsp:nvSpPr>
      <dsp:spPr>
        <a:xfrm>
          <a:off x="6045269" y="1653337"/>
          <a:ext cx="2650241" cy="106009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i="1" kern="1200"/>
            <a:t>Strumenti: telemedicin</a:t>
          </a:r>
          <a:r>
            <a:rPr lang="it-IT" sz="2100" b="1" kern="1200"/>
            <a:t>a</a:t>
          </a:r>
          <a:endParaRPr lang="it-IT" sz="2100" kern="1200"/>
        </a:p>
      </dsp:txBody>
      <dsp:txXfrm>
        <a:off x="6045269" y="1653337"/>
        <a:ext cx="2650241" cy="1060096"/>
      </dsp:txXfrm>
    </dsp:sp>
    <dsp:sp modelId="{DB9F7E6C-5CDC-46A5-A592-555B9F7EF172}">
      <dsp:nvSpPr>
        <dsp:cNvPr id="0" name=""/>
        <dsp:cNvSpPr/>
      </dsp:nvSpPr>
      <dsp:spPr>
        <a:xfrm>
          <a:off x="6045269" y="2713434"/>
          <a:ext cx="2650241" cy="175817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teleassistenza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err="1"/>
            <a:t>telemonitoraggio</a:t>
          </a:r>
          <a:endParaRPr lang="it-IT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/>
            <a:t>Telecontrollo/</a:t>
          </a:r>
          <a:r>
            <a:rPr lang="it-IT" sz="1600" b="1" kern="1200" dirty="0" err="1"/>
            <a:t>televisita</a:t>
          </a:r>
          <a:endParaRPr lang="it-IT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err="1"/>
            <a:t>telerefertazione</a:t>
          </a:r>
          <a:endParaRPr lang="it-IT" sz="1600" b="1" kern="1200" dirty="0"/>
        </a:p>
      </dsp:txBody>
      <dsp:txXfrm>
        <a:off x="6045269" y="2713434"/>
        <a:ext cx="2650241" cy="1758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C6038-5821-4278-99BE-1BC53F0278C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5EA2D-AE79-4D2A-B4C9-3E40174C6742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/>
            <a:t>RSA – gestione dei farmaci</a:t>
          </a:r>
        </a:p>
      </dsp:txBody>
      <dsp:txXfrm>
        <a:off x="604289" y="435133"/>
        <a:ext cx="7222685" cy="870267"/>
      </dsp:txXfrm>
    </dsp:sp>
    <dsp:sp modelId="{EB1BCFD9-63F3-4E88-8772-11ED77CA2B0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E2F6B-0413-4A9D-987E-F04319A83253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/>
            <a:t>Carceri – Accesso ai farmaci</a:t>
          </a:r>
        </a:p>
      </dsp:txBody>
      <dsp:txXfrm>
        <a:off x="920631" y="1740535"/>
        <a:ext cx="6906343" cy="870267"/>
      </dsp:txXfrm>
    </dsp:sp>
    <dsp:sp modelId="{DB93CD09-6C3D-43D1-8A73-B184A80DC77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D513E-A9EA-4338-AA85-64C048891FF8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/>
            <a:t>La Farmacia dei Servizi</a:t>
          </a:r>
        </a:p>
      </dsp:txBody>
      <dsp:txXfrm>
        <a:off x="604289" y="3045936"/>
        <a:ext cx="7222685" cy="870267"/>
      </dsp:txXfrm>
    </dsp:sp>
    <dsp:sp modelId="{01230587-51CF-4CC9-A446-2D1ED0CBADEC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C6038-5821-4278-99BE-1BC53F0278C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5EA2D-AE79-4D2A-B4C9-3E40174C6742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/>
            <a:t>RSA – gestione dei farmaci</a:t>
          </a:r>
        </a:p>
      </dsp:txBody>
      <dsp:txXfrm>
        <a:off x="604289" y="435133"/>
        <a:ext cx="7222685" cy="870267"/>
      </dsp:txXfrm>
    </dsp:sp>
    <dsp:sp modelId="{EB1BCFD9-63F3-4E88-8772-11ED77CA2B0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E2F6B-0413-4A9D-987E-F04319A83253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/>
            <a:t>Carceri – Accesso ai farmaci</a:t>
          </a:r>
        </a:p>
      </dsp:txBody>
      <dsp:txXfrm>
        <a:off x="920631" y="1740535"/>
        <a:ext cx="6906343" cy="870267"/>
      </dsp:txXfrm>
    </dsp:sp>
    <dsp:sp modelId="{DB93CD09-6C3D-43D1-8A73-B184A80DC77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D513E-A9EA-4338-AA85-64C048891FF8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/>
            <a:t>La Farmacia dei Servizi</a:t>
          </a:r>
        </a:p>
      </dsp:txBody>
      <dsp:txXfrm>
        <a:off x="604289" y="3045936"/>
        <a:ext cx="7222685" cy="870267"/>
      </dsp:txXfrm>
    </dsp:sp>
    <dsp:sp modelId="{01230587-51CF-4CC9-A446-2D1ED0CBADEC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C6038-5821-4278-99BE-1BC53F0278C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5EA2D-AE79-4D2A-B4C9-3E40174C6742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 dirty="0"/>
            <a:t>RSA – gestione dei farmaci</a:t>
          </a:r>
        </a:p>
      </dsp:txBody>
      <dsp:txXfrm>
        <a:off x="604289" y="435133"/>
        <a:ext cx="7222685" cy="870267"/>
      </dsp:txXfrm>
    </dsp:sp>
    <dsp:sp modelId="{EB1BCFD9-63F3-4E88-8772-11ED77CA2B0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E2F6B-0413-4A9D-987E-F04319A83253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/>
            <a:t>Carceri – Accesso ai farmaci</a:t>
          </a:r>
        </a:p>
      </dsp:txBody>
      <dsp:txXfrm>
        <a:off x="920631" y="1740535"/>
        <a:ext cx="6906343" cy="870267"/>
      </dsp:txXfrm>
    </dsp:sp>
    <dsp:sp modelId="{DB93CD09-6C3D-43D1-8A73-B184A80DC77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D513E-A9EA-4338-AA85-64C048891FF8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200" kern="1200"/>
            <a:t>La Farmacia dei Servizi</a:t>
          </a:r>
        </a:p>
      </dsp:txBody>
      <dsp:txXfrm>
        <a:off x="604289" y="3045936"/>
        <a:ext cx="7222685" cy="870267"/>
      </dsp:txXfrm>
    </dsp:sp>
    <dsp:sp modelId="{01230587-51CF-4CC9-A446-2D1ED0CBADEC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87B35-4AB4-408B-A063-3990F63F809A}">
      <dsp:nvSpPr>
        <dsp:cNvPr id="0" name=""/>
        <dsp:cNvSpPr/>
      </dsp:nvSpPr>
      <dsp:spPr>
        <a:xfrm>
          <a:off x="0" y="1125809"/>
          <a:ext cx="8203972" cy="150107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500E9-D270-465B-B9BF-5602D6BF64E5}">
      <dsp:nvSpPr>
        <dsp:cNvPr id="0" name=""/>
        <dsp:cNvSpPr/>
      </dsp:nvSpPr>
      <dsp:spPr>
        <a:xfrm>
          <a:off x="420" y="0"/>
          <a:ext cx="998657" cy="15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/>
            <a:t>D.Lgs. 153/2009</a:t>
          </a:r>
        </a:p>
      </dsp:txBody>
      <dsp:txXfrm>
        <a:off x="420" y="0"/>
        <a:ext cx="998657" cy="1501079"/>
      </dsp:txXfrm>
    </dsp:sp>
    <dsp:sp modelId="{7678C6FD-AFDA-4DF8-8010-01F8164D8639}">
      <dsp:nvSpPr>
        <dsp:cNvPr id="0" name=""/>
        <dsp:cNvSpPr/>
      </dsp:nvSpPr>
      <dsp:spPr>
        <a:xfrm>
          <a:off x="312114" y="1688714"/>
          <a:ext cx="375269" cy="3752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0EA26-4D28-41A3-87E4-26CA4E026480}">
      <dsp:nvSpPr>
        <dsp:cNvPr id="0" name=""/>
        <dsp:cNvSpPr/>
      </dsp:nvSpPr>
      <dsp:spPr>
        <a:xfrm>
          <a:off x="1049010" y="2251618"/>
          <a:ext cx="998657" cy="15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/>
            <a:t>Decreto 16 dicembre 2010</a:t>
          </a:r>
        </a:p>
      </dsp:txBody>
      <dsp:txXfrm>
        <a:off x="1049010" y="2251618"/>
        <a:ext cx="998657" cy="1501079"/>
      </dsp:txXfrm>
    </dsp:sp>
    <dsp:sp modelId="{EED2CABE-4967-4887-B947-07E9B2527390}">
      <dsp:nvSpPr>
        <dsp:cNvPr id="0" name=""/>
        <dsp:cNvSpPr/>
      </dsp:nvSpPr>
      <dsp:spPr>
        <a:xfrm>
          <a:off x="1360704" y="1688714"/>
          <a:ext cx="375269" cy="3752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9F5B9-2BE6-4A33-9EF1-1A6E104D2A6F}">
      <dsp:nvSpPr>
        <dsp:cNvPr id="0" name=""/>
        <dsp:cNvSpPr/>
      </dsp:nvSpPr>
      <dsp:spPr>
        <a:xfrm>
          <a:off x="2097600" y="0"/>
          <a:ext cx="998657" cy="15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Decreto 8 luglio 2011</a:t>
          </a:r>
        </a:p>
      </dsp:txBody>
      <dsp:txXfrm>
        <a:off x="2097600" y="0"/>
        <a:ext cx="998657" cy="1501079"/>
      </dsp:txXfrm>
    </dsp:sp>
    <dsp:sp modelId="{DEF8D5BA-6BD3-4AE8-AE9B-FDD503E12100}">
      <dsp:nvSpPr>
        <dsp:cNvPr id="0" name=""/>
        <dsp:cNvSpPr/>
      </dsp:nvSpPr>
      <dsp:spPr>
        <a:xfrm>
          <a:off x="2409294" y="1688714"/>
          <a:ext cx="375269" cy="3752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3886E-72BD-4F9E-9D70-79A445CB682B}">
      <dsp:nvSpPr>
        <dsp:cNvPr id="0" name=""/>
        <dsp:cNvSpPr/>
      </dsp:nvSpPr>
      <dsp:spPr>
        <a:xfrm>
          <a:off x="3146190" y="2251618"/>
          <a:ext cx="1268304" cy="15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L. 205/2017 (Legge di Bilancio per il 2018)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sperimentazione per il triennio 2018-2020</a:t>
          </a:r>
          <a:endParaRPr lang="it-IT" sz="1200" kern="1200" dirty="0"/>
        </a:p>
      </dsp:txBody>
      <dsp:txXfrm>
        <a:off x="3146190" y="2251618"/>
        <a:ext cx="1268304" cy="1501079"/>
      </dsp:txXfrm>
    </dsp:sp>
    <dsp:sp modelId="{4F01E7E1-F4D9-4D17-B1EA-C6ACC0F65601}">
      <dsp:nvSpPr>
        <dsp:cNvPr id="0" name=""/>
        <dsp:cNvSpPr/>
      </dsp:nvSpPr>
      <dsp:spPr>
        <a:xfrm>
          <a:off x="3592708" y="1688714"/>
          <a:ext cx="375269" cy="3752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BC591-C747-4988-B14A-FA1920F35032}">
      <dsp:nvSpPr>
        <dsp:cNvPr id="0" name=""/>
        <dsp:cNvSpPr/>
      </dsp:nvSpPr>
      <dsp:spPr>
        <a:xfrm>
          <a:off x="4464428" y="0"/>
          <a:ext cx="1870135" cy="15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Linee Guida approvate dalla Conferenza Stato Regioni del 17.10.2019</a:t>
          </a:r>
        </a:p>
      </dsp:txBody>
      <dsp:txXfrm>
        <a:off x="4464428" y="0"/>
        <a:ext cx="1870135" cy="1501079"/>
      </dsp:txXfrm>
    </dsp:sp>
    <dsp:sp modelId="{0239F102-6BD5-41AD-B229-5E0DF3AFC869}">
      <dsp:nvSpPr>
        <dsp:cNvPr id="0" name=""/>
        <dsp:cNvSpPr/>
      </dsp:nvSpPr>
      <dsp:spPr>
        <a:xfrm>
          <a:off x="5211861" y="1688714"/>
          <a:ext cx="375269" cy="3752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3ED77-A013-42C0-AA86-A2DA559A553C}">
      <dsp:nvSpPr>
        <dsp:cNvPr id="0" name=""/>
        <dsp:cNvSpPr/>
      </dsp:nvSpPr>
      <dsp:spPr>
        <a:xfrm>
          <a:off x="6384497" y="2251618"/>
          <a:ext cx="998657" cy="15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Integrazione del </a:t>
          </a:r>
          <a:r>
            <a:rPr lang="it-IT" sz="1200" kern="1200" dirty="0" err="1"/>
            <a:t>D.Lgs</a:t>
          </a:r>
          <a:r>
            <a:rPr lang="it-IT" sz="1200" kern="1200" dirty="0"/>
            <a:t> 153/2009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nuove funzioni per la pandemia</a:t>
          </a:r>
          <a:endParaRPr lang="it-IT" sz="1200" kern="1200" dirty="0"/>
        </a:p>
      </dsp:txBody>
      <dsp:txXfrm>
        <a:off x="6384497" y="2251618"/>
        <a:ext cx="998657" cy="1501079"/>
      </dsp:txXfrm>
    </dsp:sp>
    <dsp:sp modelId="{AA2E9825-2BCA-44D3-A10E-D346AAEB9208}">
      <dsp:nvSpPr>
        <dsp:cNvPr id="0" name=""/>
        <dsp:cNvSpPr/>
      </dsp:nvSpPr>
      <dsp:spPr>
        <a:xfrm>
          <a:off x="6696190" y="1688714"/>
          <a:ext cx="375269" cy="37526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6760B-1579-460E-867F-88100462E09D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CFD38-99E1-4D22-AC84-E9EC3BADD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59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8943A9-C151-4486-B8EF-C5DC00D90CDA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262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A56B1D-B0A9-4B09-9512-4DFA690FF2E2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966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63DE-75AE-4EA1-A055-DDD33D3E1158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BE68FB4-4F7F-1AD1-95B9-3B6208CF7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KEYNOTE LECTURE - “LA FARMACIA CLINICA: </a:t>
            </a:r>
            <a:br>
              <a:rPr lang="it-IT" sz="4400" b="1" dirty="0">
                <a:solidFill>
                  <a:srgbClr val="C00000"/>
                </a:solidFill>
              </a:rPr>
            </a:br>
            <a:r>
              <a:rPr lang="it-IT" sz="4400" b="1" dirty="0">
                <a:solidFill>
                  <a:srgbClr val="C00000"/>
                </a:solidFill>
              </a:rPr>
              <a:t>ORIGINE E PROSPETTIVE FUTURE” 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25C7C91-505C-D8EF-C5EB-1D9F397A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26046"/>
          </a:xfrm>
        </p:spPr>
        <p:txBody>
          <a:bodyPr anchor="ctr">
            <a:normAutofit fontScale="47500" lnSpcReduction="20000"/>
          </a:bodyPr>
          <a:lstStyle/>
          <a:p>
            <a:r>
              <a:rPr lang="it-IT" sz="7600" i="1" dirty="0"/>
              <a:t>Giovanna </a:t>
            </a:r>
            <a:r>
              <a:rPr lang="it-IT" sz="7600" i="1" dirty="0" err="1"/>
              <a:t>Scroccaro</a:t>
            </a:r>
            <a:endParaRPr lang="it-IT" sz="7600" i="1" dirty="0"/>
          </a:p>
          <a:p>
            <a:endParaRPr lang="it-IT" sz="4400" dirty="0"/>
          </a:p>
          <a:p>
            <a:endParaRPr lang="it-IT" dirty="0"/>
          </a:p>
          <a:p>
            <a:r>
              <a:rPr lang="it-IT" sz="4900" dirty="0"/>
              <a:t>Direzione Farmaceutico-Protesica-Dispositivi Medici</a:t>
            </a:r>
          </a:p>
          <a:p>
            <a:r>
              <a:rPr lang="it-IT" sz="4900" dirty="0"/>
              <a:t>Regione Veneto </a:t>
            </a:r>
          </a:p>
          <a:p>
            <a:r>
              <a:rPr lang="it-IT" sz="4900" i="1" dirty="0"/>
              <a:t> </a:t>
            </a:r>
            <a:endParaRPr lang="en-GB" sz="4900" dirty="0"/>
          </a:p>
        </p:txBody>
      </p:sp>
    </p:spTree>
    <p:extLst>
      <p:ext uri="{BB962C8B-B14F-4D97-AF65-F5344CB8AC3E}">
        <p14:creationId xmlns:p14="http://schemas.microsoft.com/office/powerpoint/2010/main" val="42293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1" y="111096"/>
            <a:ext cx="7886700" cy="1068224"/>
          </a:xfrm>
        </p:spPr>
        <p:txBody>
          <a:bodyPr anchor="ctr"/>
          <a:lstStyle/>
          <a:p>
            <a:r>
              <a:rPr lang="en-GB" dirty="0" err="1">
                <a:solidFill>
                  <a:srgbClr val="C00000"/>
                </a:solidFill>
              </a:rPr>
              <a:t>Gli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argomenti</a:t>
            </a:r>
            <a:r>
              <a:rPr lang="en-GB" dirty="0">
                <a:solidFill>
                  <a:srgbClr val="C00000"/>
                </a:solidFill>
              </a:rPr>
              <a:t> del </a:t>
            </a:r>
            <a:r>
              <a:rPr lang="en-GB" dirty="0" err="1">
                <a:solidFill>
                  <a:srgbClr val="C00000"/>
                </a:solidFill>
              </a:rPr>
              <a:t>congresso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742853"/>
              </p:ext>
            </p:extLst>
          </p:nvPr>
        </p:nvGraphicFramePr>
        <p:xfrm>
          <a:off x="368968" y="1363578"/>
          <a:ext cx="8438148" cy="512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65" y="2156938"/>
            <a:ext cx="1908738" cy="1143000"/>
          </a:xfrm>
        </p:spPr>
        <p:txBody>
          <a:bodyPr anchor="ctr">
            <a:norm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Medication Review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53601165-FA3F-5D49-0A96-81B19340FD3C}"/>
              </a:ext>
            </a:extLst>
          </p:cNvPr>
          <p:cNvGrpSpPr/>
          <p:nvPr/>
        </p:nvGrpSpPr>
        <p:grpSpPr>
          <a:xfrm>
            <a:off x="899884" y="3297238"/>
            <a:ext cx="2767242" cy="912812"/>
            <a:chOff x="899885" y="1126967"/>
            <a:chExt cx="7344229" cy="1366368"/>
          </a:xfrm>
        </p:grpSpPr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13FAF9BE-C9E4-40B0-39C0-FECEA8176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885" y="1126967"/>
              <a:ext cx="7344229" cy="1366368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89C26346-310E-7DB1-7CBA-2918CDE2A4AD}"/>
                </a:ext>
              </a:extLst>
            </p:cNvPr>
            <p:cNvSpPr/>
            <p:nvPr/>
          </p:nvSpPr>
          <p:spPr>
            <a:xfrm>
              <a:off x="1029607" y="1126967"/>
              <a:ext cx="537936" cy="377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2159C7D-79AF-0357-7070-00F8C19896FB}"/>
              </a:ext>
            </a:extLst>
          </p:cNvPr>
          <p:cNvSpPr txBox="1"/>
          <p:nvPr/>
        </p:nvSpPr>
        <p:spPr>
          <a:xfrm>
            <a:off x="1485220" y="2918381"/>
            <a:ext cx="1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2.011 </a:t>
            </a:r>
            <a:r>
              <a:rPr lang="it-IT" b="1" dirty="0" err="1"/>
              <a:t>Results</a:t>
            </a:r>
            <a:endParaRPr lang="it-IT" b="1" dirty="0"/>
          </a:p>
        </p:txBody>
      </p:sp>
      <p:sp>
        <p:nvSpPr>
          <p:cNvPr id="1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1329136" y="3859213"/>
            <a:ext cx="19087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err="1">
                <a:solidFill>
                  <a:srgbClr val="C00000"/>
                </a:solidFill>
              </a:rPr>
              <a:t>Gestione</a:t>
            </a:r>
            <a:r>
              <a:rPr lang="en-GB" sz="1600" dirty="0">
                <a:solidFill>
                  <a:srgbClr val="C00000"/>
                </a:solidFill>
              </a:rPr>
              <a:t> del </a:t>
            </a:r>
            <a:r>
              <a:rPr lang="en-GB" sz="1600" dirty="0" err="1">
                <a:solidFill>
                  <a:srgbClr val="C00000"/>
                </a:solidFill>
              </a:rPr>
              <a:t>Diabete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52159C7D-79AF-0357-7070-00F8C19896FB}"/>
              </a:ext>
            </a:extLst>
          </p:cNvPr>
          <p:cNvSpPr txBox="1"/>
          <p:nvPr/>
        </p:nvSpPr>
        <p:spPr>
          <a:xfrm>
            <a:off x="1485220" y="4587359"/>
            <a:ext cx="1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706 </a:t>
            </a:r>
            <a:r>
              <a:rPr lang="it-IT" b="1" dirty="0" err="1"/>
              <a:t>Results</a:t>
            </a:r>
            <a:endParaRPr lang="it-IT" b="1" dirty="0"/>
          </a:p>
        </p:txBody>
      </p:sp>
      <p:grpSp>
        <p:nvGrpSpPr>
          <p:cNvPr id="14" name="Gruppo 13">
            <a:extLst>
              <a:ext uri="{FF2B5EF4-FFF2-40B4-BE49-F238E27FC236}">
                <a16:creationId xmlns="" xmlns:a16="http://schemas.microsoft.com/office/drawing/2014/main" id="{60BF4FD2-BA7D-C0A0-C54F-7AA548416B8A}"/>
              </a:ext>
            </a:extLst>
          </p:cNvPr>
          <p:cNvGrpSpPr/>
          <p:nvPr/>
        </p:nvGrpSpPr>
        <p:grpSpPr>
          <a:xfrm>
            <a:off x="872563" y="4956691"/>
            <a:ext cx="2794563" cy="958463"/>
            <a:chOff x="1327601" y="1325563"/>
            <a:chExt cx="7199086" cy="1441677"/>
          </a:xfrm>
        </p:grpSpPr>
        <p:pic>
          <p:nvPicPr>
            <p:cNvPr id="15" name="Immagine 14">
              <a:extLst>
                <a:ext uri="{FF2B5EF4-FFF2-40B4-BE49-F238E27FC236}">
                  <a16:creationId xmlns="" xmlns:a16="http://schemas.microsoft.com/office/drawing/2014/main" id="{34A01A86-3ADD-20C9-962A-DF6271A57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7601" y="1372505"/>
              <a:ext cx="7199086" cy="1394735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89C26346-310E-7DB1-7CBA-2918CDE2A4AD}"/>
                </a:ext>
              </a:extLst>
            </p:cNvPr>
            <p:cNvSpPr/>
            <p:nvPr/>
          </p:nvSpPr>
          <p:spPr>
            <a:xfrm>
              <a:off x="1327601" y="1325563"/>
              <a:ext cx="805996" cy="377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5748736" y="3856570"/>
            <a:ext cx="19087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err="1">
                <a:solidFill>
                  <a:srgbClr val="C00000"/>
                </a:solidFill>
              </a:rPr>
              <a:t>Farmaci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Biologici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52159C7D-79AF-0357-7070-00F8C19896FB}"/>
              </a:ext>
            </a:extLst>
          </p:cNvPr>
          <p:cNvSpPr txBox="1"/>
          <p:nvPr/>
        </p:nvSpPr>
        <p:spPr>
          <a:xfrm>
            <a:off x="5904819" y="4587359"/>
            <a:ext cx="1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593 </a:t>
            </a:r>
            <a:r>
              <a:rPr lang="it-IT" b="1" dirty="0" err="1"/>
              <a:t>Results</a:t>
            </a:r>
            <a:endParaRPr lang="it-IT" b="1" dirty="0"/>
          </a:p>
        </p:txBody>
      </p: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9075C12A-42FD-BBA3-F371-6476E1ACF966}"/>
              </a:ext>
            </a:extLst>
          </p:cNvPr>
          <p:cNvGrpSpPr/>
          <p:nvPr/>
        </p:nvGrpSpPr>
        <p:grpSpPr>
          <a:xfrm>
            <a:off x="4871481" y="5006256"/>
            <a:ext cx="3210629" cy="908898"/>
            <a:chOff x="1138915" y="1335242"/>
            <a:chExt cx="7126514" cy="1315884"/>
          </a:xfrm>
        </p:grpSpPr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9E5875D6-F3C3-7F86-E770-7571D0609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79"/>
            <a:stretch/>
          </p:blipFill>
          <p:spPr>
            <a:xfrm>
              <a:off x="1138915" y="1338647"/>
              <a:ext cx="7126514" cy="1312479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="" xmlns:a16="http://schemas.microsoft.com/office/drawing/2014/main" id="{89C26346-310E-7DB1-7CBA-2918CDE2A4AD}"/>
                </a:ext>
              </a:extLst>
            </p:cNvPr>
            <p:cNvSpPr/>
            <p:nvPr/>
          </p:nvSpPr>
          <p:spPr>
            <a:xfrm>
              <a:off x="1158444" y="1335242"/>
              <a:ext cx="886281" cy="377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4686752" y="460376"/>
            <a:ext cx="3690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err="1">
                <a:solidFill>
                  <a:srgbClr val="C00000"/>
                </a:solidFill>
              </a:rPr>
              <a:t>Farmacista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clinico</a:t>
            </a:r>
            <a:r>
              <a:rPr lang="en-GB" sz="1600" dirty="0">
                <a:solidFill>
                  <a:srgbClr val="C00000"/>
                </a:solidFill>
              </a:rPr>
              <a:t> in </a:t>
            </a:r>
            <a:r>
              <a:rPr lang="en-GB" sz="1600" dirty="0" err="1">
                <a:solidFill>
                  <a:srgbClr val="C00000"/>
                </a:solidFill>
              </a:rPr>
              <a:t>ambito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chirurgico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52159C7D-79AF-0357-7070-00F8C19896FB}"/>
              </a:ext>
            </a:extLst>
          </p:cNvPr>
          <p:cNvSpPr txBox="1"/>
          <p:nvPr/>
        </p:nvSpPr>
        <p:spPr>
          <a:xfrm>
            <a:off x="5704794" y="1222931"/>
            <a:ext cx="1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33 </a:t>
            </a:r>
            <a:r>
              <a:rPr lang="it-IT" b="1" dirty="0" err="1"/>
              <a:t>Results</a:t>
            </a:r>
            <a:endParaRPr lang="it-IT" b="1" dirty="0"/>
          </a:p>
        </p:txBody>
      </p:sp>
      <p:grpSp>
        <p:nvGrpSpPr>
          <p:cNvPr id="24" name="Gruppo 23">
            <a:extLst>
              <a:ext uri="{FF2B5EF4-FFF2-40B4-BE49-F238E27FC236}">
                <a16:creationId xmlns="" xmlns:a16="http://schemas.microsoft.com/office/drawing/2014/main" id="{9518A441-CDE3-D90D-B918-F6C7F524504D}"/>
              </a:ext>
            </a:extLst>
          </p:cNvPr>
          <p:cNvGrpSpPr/>
          <p:nvPr/>
        </p:nvGrpSpPr>
        <p:grpSpPr>
          <a:xfrm>
            <a:off x="4924049" y="1452450"/>
            <a:ext cx="3158060" cy="1040037"/>
            <a:chOff x="624114" y="1325563"/>
            <a:chExt cx="7753646" cy="1533748"/>
          </a:xfrm>
        </p:grpSpPr>
        <p:pic>
          <p:nvPicPr>
            <p:cNvPr id="26" name="Immagine 25">
              <a:extLst>
                <a:ext uri="{FF2B5EF4-FFF2-40B4-BE49-F238E27FC236}">
                  <a16:creationId xmlns="" xmlns:a16="http://schemas.microsoft.com/office/drawing/2014/main" id="{4B655C7C-7723-6B99-1B6C-24EB1E3B4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101"/>
            <a:stretch/>
          </p:blipFill>
          <p:spPr>
            <a:xfrm>
              <a:off x="766235" y="1445123"/>
              <a:ext cx="7611525" cy="1414188"/>
            </a:xfrm>
            <a:prstGeom prst="rect">
              <a:avLst/>
            </a:prstGeom>
          </p:spPr>
        </p:pic>
        <p:sp>
          <p:nvSpPr>
            <p:cNvPr id="27" name="Rettangolo 26">
              <a:extLst>
                <a:ext uri="{FF2B5EF4-FFF2-40B4-BE49-F238E27FC236}">
                  <a16:creationId xmlns="" xmlns:a16="http://schemas.microsoft.com/office/drawing/2014/main" id="{65FB60DE-E319-76CE-26FF-8D61368BD770}"/>
                </a:ext>
              </a:extLst>
            </p:cNvPr>
            <p:cNvSpPr/>
            <p:nvPr/>
          </p:nvSpPr>
          <p:spPr>
            <a:xfrm>
              <a:off x="624114" y="1325563"/>
              <a:ext cx="8563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4657809" y="2159222"/>
            <a:ext cx="3690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err="1">
                <a:solidFill>
                  <a:srgbClr val="C00000"/>
                </a:solidFill>
              </a:rPr>
              <a:t>Farmacista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clinico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nella</a:t>
            </a:r>
            <a:r>
              <a:rPr lang="en-GB" sz="1600" dirty="0">
                <a:solidFill>
                  <a:srgbClr val="C00000"/>
                </a:solidFill>
              </a:rPr>
              <a:t> Critical Care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C71415DA-9682-CF20-C2AC-93FBA54970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09"/>
          <a:stretch/>
        </p:blipFill>
        <p:spPr>
          <a:xfrm>
            <a:off x="4871481" y="3195393"/>
            <a:ext cx="3210628" cy="87525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006526" y="3172502"/>
            <a:ext cx="371475" cy="39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52159C7D-79AF-0357-7070-00F8C19896FB}"/>
              </a:ext>
            </a:extLst>
          </p:cNvPr>
          <p:cNvSpPr txBox="1"/>
          <p:nvPr/>
        </p:nvSpPr>
        <p:spPr>
          <a:xfrm>
            <a:off x="5704792" y="2895045"/>
            <a:ext cx="1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153 </a:t>
            </a:r>
            <a:r>
              <a:rPr lang="it-IT" b="1" dirty="0" err="1"/>
              <a:t>Results</a:t>
            </a:r>
            <a:endParaRPr lang="it-IT" b="1" dirty="0"/>
          </a:p>
        </p:txBody>
      </p:sp>
      <p:sp>
        <p:nvSpPr>
          <p:cNvPr id="35" name="Rettangolo 34">
            <a:extLst>
              <a:ext uri="{FF2B5EF4-FFF2-40B4-BE49-F238E27FC236}">
                <a16:creationId xmlns="" xmlns:a16="http://schemas.microsoft.com/office/drawing/2014/main" id="{65FB60DE-E319-76CE-26FF-8D61368BD770}"/>
              </a:ext>
            </a:extLst>
          </p:cNvPr>
          <p:cNvSpPr/>
          <p:nvPr/>
        </p:nvSpPr>
        <p:spPr>
          <a:xfrm>
            <a:off x="4796617" y="3161950"/>
            <a:ext cx="348789" cy="25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" name="Gruppo 37"/>
          <p:cNvGrpSpPr/>
          <p:nvPr/>
        </p:nvGrpSpPr>
        <p:grpSpPr>
          <a:xfrm>
            <a:off x="2787088" y="3840577"/>
            <a:ext cx="72000" cy="208579"/>
            <a:chOff x="872563" y="2047875"/>
            <a:chExt cx="72000" cy="208579"/>
          </a:xfrm>
        </p:grpSpPr>
        <p:sp>
          <p:nvSpPr>
            <p:cNvPr id="5" name="Ovale 4"/>
            <p:cNvSpPr/>
            <p:nvPr/>
          </p:nvSpPr>
          <p:spPr>
            <a:xfrm>
              <a:off x="872563" y="2184454"/>
              <a:ext cx="72000" cy="72000"/>
            </a:xfrm>
            <a:prstGeom prst="ellipse">
              <a:avLst/>
            </a:prstGeom>
            <a:solidFill>
              <a:srgbClr val="CA2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1 35"/>
            <p:cNvCxnSpPr>
              <a:stCxn id="5" idx="0"/>
            </p:cNvCxnSpPr>
            <p:nvPr/>
          </p:nvCxnSpPr>
          <p:spPr>
            <a:xfrm flipV="1">
              <a:off x="908563" y="2047875"/>
              <a:ext cx="0" cy="1365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38"/>
          <p:cNvGrpSpPr/>
          <p:nvPr/>
        </p:nvGrpSpPr>
        <p:grpSpPr>
          <a:xfrm>
            <a:off x="2596588" y="5503597"/>
            <a:ext cx="72000" cy="208579"/>
            <a:chOff x="872563" y="2047875"/>
            <a:chExt cx="72000" cy="208579"/>
          </a:xfrm>
        </p:grpSpPr>
        <p:sp>
          <p:nvSpPr>
            <p:cNvPr id="40" name="Ovale 39"/>
            <p:cNvSpPr/>
            <p:nvPr/>
          </p:nvSpPr>
          <p:spPr>
            <a:xfrm>
              <a:off x="872563" y="2184454"/>
              <a:ext cx="72000" cy="72000"/>
            </a:xfrm>
            <a:prstGeom prst="ellipse">
              <a:avLst/>
            </a:prstGeom>
            <a:solidFill>
              <a:srgbClr val="CA2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1 40"/>
            <p:cNvCxnSpPr>
              <a:stCxn id="40" idx="0"/>
            </p:cNvCxnSpPr>
            <p:nvPr/>
          </p:nvCxnSpPr>
          <p:spPr>
            <a:xfrm flipV="1">
              <a:off x="908563" y="2047875"/>
              <a:ext cx="0" cy="1365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>
            <a:off x="6650154" y="2126622"/>
            <a:ext cx="72000" cy="208579"/>
            <a:chOff x="872563" y="2047875"/>
            <a:chExt cx="72000" cy="208579"/>
          </a:xfrm>
        </p:grpSpPr>
        <p:sp>
          <p:nvSpPr>
            <p:cNvPr id="43" name="Ovale 42"/>
            <p:cNvSpPr/>
            <p:nvPr/>
          </p:nvSpPr>
          <p:spPr>
            <a:xfrm>
              <a:off x="872563" y="2184454"/>
              <a:ext cx="72000" cy="72000"/>
            </a:xfrm>
            <a:prstGeom prst="ellipse">
              <a:avLst/>
            </a:prstGeom>
            <a:solidFill>
              <a:srgbClr val="CA2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4" name="Connettore 1 43"/>
            <p:cNvCxnSpPr>
              <a:stCxn id="43" idx="0"/>
            </p:cNvCxnSpPr>
            <p:nvPr/>
          </p:nvCxnSpPr>
          <p:spPr>
            <a:xfrm flipV="1">
              <a:off x="908563" y="2047875"/>
              <a:ext cx="0" cy="1365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/>
          <p:cNvGrpSpPr/>
          <p:nvPr/>
        </p:nvGrpSpPr>
        <p:grpSpPr>
          <a:xfrm>
            <a:off x="7019896" y="3700287"/>
            <a:ext cx="72000" cy="208579"/>
            <a:chOff x="872563" y="2047875"/>
            <a:chExt cx="72000" cy="208579"/>
          </a:xfrm>
        </p:grpSpPr>
        <p:sp>
          <p:nvSpPr>
            <p:cNvPr id="46" name="Ovale 45"/>
            <p:cNvSpPr/>
            <p:nvPr/>
          </p:nvSpPr>
          <p:spPr>
            <a:xfrm>
              <a:off x="872563" y="2184454"/>
              <a:ext cx="72000" cy="72000"/>
            </a:xfrm>
            <a:prstGeom prst="ellipse">
              <a:avLst/>
            </a:prstGeom>
            <a:solidFill>
              <a:srgbClr val="CA2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1 46"/>
            <p:cNvCxnSpPr>
              <a:stCxn id="46" idx="0"/>
            </p:cNvCxnSpPr>
            <p:nvPr/>
          </p:nvCxnSpPr>
          <p:spPr>
            <a:xfrm flipV="1">
              <a:off x="908563" y="2047875"/>
              <a:ext cx="0" cy="1365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o 47"/>
          <p:cNvGrpSpPr/>
          <p:nvPr/>
        </p:nvGrpSpPr>
        <p:grpSpPr>
          <a:xfrm>
            <a:off x="6404795" y="5568452"/>
            <a:ext cx="72000" cy="208579"/>
            <a:chOff x="872563" y="2047875"/>
            <a:chExt cx="72000" cy="208579"/>
          </a:xfrm>
        </p:grpSpPr>
        <p:sp>
          <p:nvSpPr>
            <p:cNvPr id="49" name="Ovale 48"/>
            <p:cNvSpPr/>
            <p:nvPr/>
          </p:nvSpPr>
          <p:spPr>
            <a:xfrm>
              <a:off x="872563" y="2184454"/>
              <a:ext cx="72000" cy="72000"/>
            </a:xfrm>
            <a:prstGeom prst="ellipse">
              <a:avLst/>
            </a:prstGeom>
            <a:solidFill>
              <a:srgbClr val="CA2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0" name="Connettore 1 49"/>
            <p:cNvCxnSpPr>
              <a:stCxn id="49" idx="0"/>
            </p:cNvCxnSpPr>
            <p:nvPr/>
          </p:nvCxnSpPr>
          <p:spPr>
            <a:xfrm flipV="1">
              <a:off x="908563" y="2047875"/>
              <a:ext cx="0" cy="1365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2602748" y="358537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2004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2395985" y="5291273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2000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6449551" y="1880891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2000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6819293" y="342508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2005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197011" y="530901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2000</a:t>
            </a:r>
          </a:p>
        </p:txBody>
      </p:sp>
      <p:sp>
        <p:nvSpPr>
          <p:cNvPr id="56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542659" y="845914"/>
            <a:ext cx="4448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Le </a:t>
            </a:r>
            <a:r>
              <a:rPr lang="en-GB" dirty="0" err="1">
                <a:solidFill>
                  <a:srgbClr val="C00000"/>
                </a:solidFill>
              </a:rPr>
              <a:t>pubblicazioni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negli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anni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DM 77: LA CURA TERRITORIALE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C90A3EE-87F9-B591-638B-4BFD896E950F}"/>
              </a:ext>
            </a:extLst>
          </p:cNvPr>
          <p:cNvSpPr/>
          <p:nvPr/>
        </p:nvSpPr>
        <p:spPr>
          <a:xfrm>
            <a:off x="812800" y="1257011"/>
            <a:ext cx="1030514" cy="6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5F514E9-F1C9-CBAE-2068-43408466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0" y="1271286"/>
            <a:ext cx="8668960" cy="43154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E1D738D-274E-FFB1-04C7-F080E7218438}"/>
              </a:ext>
            </a:extLst>
          </p:cNvPr>
          <p:cNvSpPr txBox="1"/>
          <p:nvPr/>
        </p:nvSpPr>
        <p:spPr>
          <a:xfrm>
            <a:off x="0" y="6413788"/>
            <a:ext cx="46663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https://www.agenas.gov.it/images/agenas/monitor/Agenas_Monitor_45_DOPPIE_Web.pdf</a:t>
            </a:r>
          </a:p>
        </p:txBody>
      </p:sp>
    </p:spTree>
    <p:extLst>
      <p:ext uri="{BB962C8B-B14F-4D97-AF65-F5344CB8AC3E}">
        <p14:creationId xmlns:p14="http://schemas.microsoft.com/office/powerpoint/2010/main" val="35581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/>
          <p:cNvGrpSpPr/>
          <p:nvPr/>
        </p:nvGrpSpPr>
        <p:grpSpPr>
          <a:xfrm>
            <a:off x="418432" y="1511117"/>
            <a:ext cx="8375190" cy="4774865"/>
            <a:chOff x="510805" y="2089821"/>
            <a:chExt cx="8375190" cy="4774865"/>
          </a:xfrm>
        </p:grpSpPr>
        <p:sp>
          <p:nvSpPr>
            <p:cNvPr id="21" name="Connettore 1 20"/>
            <p:cNvSpPr/>
            <p:nvPr/>
          </p:nvSpPr>
          <p:spPr>
            <a:xfrm flipV="1">
              <a:off x="2510848" y="5489891"/>
              <a:ext cx="2444082" cy="1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2" name="Connettore 1 21"/>
            <p:cNvSpPr/>
            <p:nvPr/>
          </p:nvSpPr>
          <p:spPr>
            <a:xfrm>
              <a:off x="2510847" y="4089862"/>
              <a:ext cx="3440071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3" name="Connettore 1 22"/>
            <p:cNvSpPr/>
            <p:nvPr/>
          </p:nvSpPr>
          <p:spPr>
            <a:xfrm>
              <a:off x="2510847" y="2689833"/>
              <a:ext cx="4016083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510805" y="2089821"/>
              <a:ext cx="4000083" cy="40000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1510826" y="4424900"/>
              <a:ext cx="2560053" cy="1320027"/>
            </a:xfrm>
            <a:custGeom>
              <a:avLst/>
              <a:gdLst>
                <a:gd name="connsiteX0" fmla="*/ 0 w 2560053"/>
                <a:gd name="connsiteY0" fmla="*/ 0 h 1320027"/>
                <a:gd name="connsiteX1" fmla="*/ 2560053 w 2560053"/>
                <a:gd name="connsiteY1" fmla="*/ 0 h 1320027"/>
                <a:gd name="connsiteX2" fmla="*/ 2560053 w 2560053"/>
                <a:gd name="connsiteY2" fmla="*/ 1320027 h 1320027"/>
                <a:gd name="connsiteX3" fmla="*/ 0 w 2560053"/>
                <a:gd name="connsiteY3" fmla="*/ 1320027 h 1320027"/>
                <a:gd name="connsiteX4" fmla="*/ 0 w 2560053"/>
                <a:gd name="connsiteY4" fmla="*/ 0 h 132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053" h="1320027">
                  <a:moveTo>
                    <a:pt x="0" y="0"/>
                  </a:moveTo>
                  <a:lnTo>
                    <a:pt x="2560053" y="0"/>
                  </a:lnTo>
                  <a:lnTo>
                    <a:pt x="2560053" y="1320027"/>
                  </a:lnTo>
                  <a:lnTo>
                    <a:pt x="0" y="13200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/>
                <a:t>Attuale rete territoriale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26 distretti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77 Medicine di gruppo integrate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84 Sedi di continuità assistenziale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9 COT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90 Sedi di cure domiciliari (ADI)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71 Ospedali di comunità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10 URT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32 </a:t>
              </a:r>
              <a:r>
                <a:rPr lang="it-IT" sz="1400" kern="1200" dirty="0" err="1"/>
                <a:t>Hospice</a:t>
              </a:r>
              <a:endParaRPr lang="it-IT" sz="1400" kern="1200" dirty="0"/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224 Consultori</a:t>
              </a:r>
            </a:p>
            <a:p>
              <a:pPr marL="57150" lvl="1" indent="-5715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400" kern="1200" dirty="0"/>
                <a:t>368 Centri Servizi per Anziani</a:t>
              </a:r>
            </a:p>
            <a:p>
              <a:pPr marL="0" lvl="1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it-IT" sz="1200" i="1" kern="1200" dirty="0"/>
                <a:t>(DGR 721/2023)</a:t>
              </a:r>
            </a:p>
          </p:txBody>
        </p:sp>
        <p:sp>
          <p:nvSpPr>
            <p:cNvPr id="26" name="Ovale 25"/>
            <p:cNvSpPr/>
            <p:nvPr/>
          </p:nvSpPr>
          <p:spPr>
            <a:xfrm>
              <a:off x="5926918" y="2089821"/>
              <a:ext cx="1200024" cy="1200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4239688"/>
                <a:satOff val="11358"/>
                <a:lumOff val="4125"/>
                <a:alphaOff val="0"/>
              </a:schemeClr>
            </a:fillRef>
            <a:effectRef idx="0">
              <a:schemeClr val="accent1">
                <a:tint val="50000"/>
                <a:hueOff val="-4239688"/>
                <a:satOff val="11358"/>
                <a:lumOff val="41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it-IT" sz="2000" dirty="0"/>
                <a:t>1.502</a:t>
              </a:r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7126943" y="2089821"/>
              <a:ext cx="1759052" cy="1200024"/>
            </a:xfrm>
            <a:custGeom>
              <a:avLst/>
              <a:gdLst>
                <a:gd name="connsiteX0" fmla="*/ 0 w 1384028"/>
                <a:gd name="connsiteY0" fmla="*/ 0 h 1200024"/>
                <a:gd name="connsiteX1" fmla="*/ 1384028 w 1384028"/>
                <a:gd name="connsiteY1" fmla="*/ 0 h 1200024"/>
                <a:gd name="connsiteX2" fmla="*/ 1384028 w 1384028"/>
                <a:gd name="connsiteY2" fmla="*/ 1200024 h 1200024"/>
                <a:gd name="connsiteX3" fmla="*/ 0 w 1384028"/>
                <a:gd name="connsiteY3" fmla="*/ 1200024 h 1200024"/>
                <a:gd name="connsiteX4" fmla="*/ 0 w 1384028"/>
                <a:gd name="connsiteY4" fmla="*/ 0 h 12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028" h="1200024">
                  <a:moveTo>
                    <a:pt x="0" y="0"/>
                  </a:moveTo>
                  <a:lnTo>
                    <a:pt x="1384028" y="0"/>
                  </a:lnTo>
                  <a:lnTo>
                    <a:pt x="1384028" y="1200024"/>
                  </a:lnTo>
                  <a:lnTo>
                    <a:pt x="0" y="12000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/>
                <a:t>Farmacie di comunità</a:t>
              </a:r>
            </a:p>
          </p:txBody>
        </p:sp>
        <p:sp>
          <p:nvSpPr>
            <p:cNvPr id="28" name="Ovale 27"/>
            <p:cNvSpPr/>
            <p:nvPr/>
          </p:nvSpPr>
          <p:spPr>
            <a:xfrm>
              <a:off x="5350906" y="3489850"/>
              <a:ext cx="1200024" cy="12000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8479376"/>
                <a:satOff val="22717"/>
                <a:lumOff val="8251"/>
                <a:alphaOff val="0"/>
              </a:schemeClr>
            </a:fillRef>
            <a:effectRef idx="0">
              <a:schemeClr val="accent1">
                <a:tint val="50000"/>
                <a:hueOff val="-8479376"/>
                <a:satOff val="22717"/>
                <a:lumOff val="82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it-IT" sz="2400" dirty="0"/>
                <a:t>9</a:t>
              </a:r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6550931" y="3489850"/>
              <a:ext cx="1684409" cy="1200024"/>
            </a:xfrm>
            <a:custGeom>
              <a:avLst/>
              <a:gdLst>
                <a:gd name="connsiteX0" fmla="*/ 0 w 1684409"/>
                <a:gd name="connsiteY0" fmla="*/ 0 h 1200024"/>
                <a:gd name="connsiteX1" fmla="*/ 1684409 w 1684409"/>
                <a:gd name="connsiteY1" fmla="*/ 0 h 1200024"/>
                <a:gd name="connsiteX2" fmla="*/ 1684409 w 1684409"/>
                <a:gd name="connsiteY2" fmla="*/ 1200024 h 1200024"/>
                <a:gd name="connsiteX3" fmla="*/ 0 w 1684409"/>
                <a:gd name="connsiteY3" fmla="*/ 1200024 h 1200024"/>
                <a:gd name="connsiteX4" fmla="*/ 0 w 1684409"/>
                <a:gd name="connsiteY4" fmla="*/ 0 h 12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409" h="1200024">
                  <a:moveTo>
                    <a:pt x="0" y="0"/>
                  </a:moveTo>
                  <a:lnTo>
                    <a:pt x="1684409" y="0"/>
                  </a:lnTo>
                  <a:lnTo>
                    <a:pt x="1684409" y="1200024"/>
                  </a:lnTo>
                  <a:lnTo>
                    <a:pt x="0" y="12000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/>
                <a:t>Istituti penitenziari</a:t>
              </a:r>
            </a:p>
          </p:txBody>
        </p:sp>
        <p:sp>
          <p:nvSpPr>
            <p:cNvPr id="30" name="Ovale 29"/>
            <p:cNvSpPr/>
            <p:nvPr/>
          </p:nvSpPr>
          <p:spPr>
            <a:xfrm>
              <a:off x="2684651" y="5664662"/>
              <a:ext cx="1200024" cy="12000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fillRef>
            <a:effectRef idx="0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it-IT" dirty="0"/>
                <a:t>91 </a:t>
              </a:r>
              <a:r>
                <a:rPr lang="it-IT" dirty="0" err="1"/>
                <a:t>SerD</a:t>
              </a:r>
              <a:endParaRPr lang="it-IT" dirty="0"/>
            </a:p>
          </p:txBody>
        </p:sp>
      </p:grpSp>
      <p:sp>
        <p:nvSpPr>
          <p:cNvPr id="33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70" y="10784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sz="3600" dirty="0" err="1">
                <a:solidFill>
                  <a:srgbClr val="C00000"/>
                </a:solidFill>
              </a:rPr>
              <a:t>Regione</a:t>
            </a:r>
            <a:r>
              <a:rPr lang="en-GB" sz="3600" dirty="0">
                <a:solidFill>
                  <a:srgbClr val="C00000"/>
                </a:solidFill>
              </a:rPr>
              <a:t> Veneto: </a:t>
            </a:r>
            <a:r>
              <a:rPr lang="en-GB" sz="3600" dirty="0" err="1">
                <a:solidFill>
                  <a:srgbClr val="C00000"/>
                </a:solidFill>
              </a:rPr>
              <a:t>attuale</a:t>
            </a:r>
            <a:r>
              <a:rPr lang="en-GB" sz="3600" dirty="0">
                <a:solidFill>
                  <a:srgbClr val="C00000"/>
                </a:solidFill>
              </a:rPr>
              <a:t> rete </a:t>
            </a:r>
            <a:r>
              <a:rPr lang="en-GB" sz="3600" dirty="0" err="1">
                <a:solidFill>
                  <a:srgbClr val="C00000"/>
                </a:solidFill>
              </a:rPr>
              <a:t>territoriale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62731B31-C9C6-649C-821A-2A74E4158BF6}"/>
              </a:ext>
            </a:extLst>
          </p:cNvPr>
          <p:cNvSpPr/>
          <p:nvPr/>
        </p:nvSpPr>
        <p:spPr>
          <a:xfrm>
            <a:off x="4966310" y="4311174"/>
            <a:ext cx="1200024" cy="1200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12719064"/>
              <a:satOff val="34075"/>
              <a:lumOff val="12376"/>
              <a:alphaOff val="0"/>
            </a:schemeClr>
          </a:fillRef>
          <a:effectRef idx="0">
            <a:schemeClr val="accent1">
              <a:tint val="50000"/>
              <a:hueOff val="-12719064"/>
              <a:satOff val="34075"/>
              <a:lumOff val="123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it-IT" sz="2400" dirty="0" smtClean="0"/>
              <a:t>103</a:t>
            </a:r>
            <a:endParaRPr lang="it-IT" sz="2400" dirty="0"/>
          </a:p>
        </p:txBody>
      </p:sp>
      <p:sp>
        <p:nvSpPr>
          <p:cNvPr id="3" name="Figura a mano libera 28">
            <a:extLst>
              <a:ext uri="{FF2B5EF4-FFF2-40B4-BE49-F238E27FC236}">
                <a16:creationId xmlns="" xmlns:a16="http://schemas.microsoft.com/office/drawing/2014/main" id="{9820B5D4-51BF-33C0-F062-7BBF64BDE8A2}"/>
              </a:ext>
            </a:extLst>
          </p:cNvPr>
          <p:cNvSpPr/>
          <p:nvPr/>
        </p:nvSpPr>
        <p:spPr>
          <a:xfrm>
            <a:off x="6492108" y="4259732"/>
            <a:ext cx="1684409" cy="1200024"/>
          </a:xfrm>
          <a:custGeom>
            <a:avLst/>
            <a:gdLst>
              <a:gd name="connsiteX0" fmla="*/ 0 w 1684409"/>
              <a:gd name="connsiteY0" fmla="*/ 0 h 1200024"/>
              <a:gd name="connsiteX1" fmla="*/ 1684409 w 1684409"/>
              <a:gd name="connsiteY1" fmla="*/ 0 h 1200024"/>
              <a:gd name="connsiteX2" fmla="*/ 1684409 w 1684409"/>
              <a:gd name="connsiteY2" fmla="*/ 1200024 h 1200024"/>
              <a:gd name="connsiteX3" fmla="*/ 0 w 1684409"/>
              <a:gd name="connsiteY3" fmla="*/ 1200024 h 1200024"/>
              <a:gd name="connsiteX4" fmla="*/ 0 w 1684409"/>
              <a:gd name="connsiteY4" fmla="*/ 0 h 12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09" h="1200024">
                <a:moveTo>
                  <a:pt x="0" y="0"/>
                </a:moveTo>
                <a:lnTo>
                  <a:pt x="1684409" y="0"/>
                </a:lnTo>
                <a:lnTo>
                  <a:pt x="1684409" y="1200024"/>
                </a:lnTo>
                <a:lnTo>
                  <a:pt x="0" y="12000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400" kern="1200" dirty="0"/>
          </a:p>
        </p:txBody>
      </p:sp>
      <p:sp>
        <p:nvSpPr>
          <p:cNvPr id="4" name="Figura a mano libera 28">
            <a:extLst>
              <a:ext uri="{FF2B5EF4-FFF2-40B4-BE49-F238E27FC236}">
                <a16:creationId xmlns="" xmlns:a16="http://schemas.microsoft.com/office/drawing/2014/main" id="{5021E6D6-C2D5-F443-3C75-5AA218CA7085}"/>
              </a:ext>
            </a:extLst>
          </p:cNvPr>
          <p:cNvSpPr/>
          <p:nvPr/>
        </p:nvSpPr>
        <p:spPr>
          <a:xfrm>
            <a:off x="6388772" y="4285940"/>
            <a:ext cx="1823980" cy="1200024"/>
          </a:xfrm>
          <a:custGeom>
            <a:avLst/>
            <a:gdLst>
              <a:gd name="connsiteX0" fmla="*/ 0 w 1684409"/>
              <a:gd name="connsiteY0" fmla="*/ 0 h 1200024"/>
              <a:gd name="connsiteX1" fmla="*/ 1684409 w 1684409"/>
              <a:gd name="connsiteY1" fmla="*/ 0 h 1200024"/>
              <a:gd name="connsiteX2" fmla="*/ 1684409 w 1684409"/>
              <a:gd name="connsiteY2" fmla="*/ 1200024 h 1200024"/>
              <a:gd name="connsiteX3" fmla="*/ 0 w 1684409"/>
              <a:gd name="connsiteY3" fmla="*/ 1200024 h 1200024"/>
              <a:gd name="connsiteX4" fmla="*/ 0 w 1684409"/>
              <a:gd name="connsiteY4" fmla="*/ 0 h 12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09" h="1200024">
                <a:moveTo>
                  <a:pt x="0" y="0"/>
                </a:moveTo>
                <a:lnTo>
                  <a:pt x="1684409" y="0"/>
                </a:lnTo>
                <a:lnTo>
                  <a:pt x="1684409" y="1200024"/>
                </a:lnTo>
                <a:lnTo>
                  <a:pt x="0" y="12000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/>
              <a:t>Comunità terapeutiche</a:t>
            </a:r>
          </a:p>
        </p:txBody>
      </p:sp>
    </p:spTree>
    <p:extLst>
      <p:ext uri="{BB962C8B-B14F-4D97-AF65-F5344CB8AC3E}">
        <p14:creationId xmlns:p14="http://schemas.microsoft.com/office/powerpoint/2010/main" val="3417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164983" y="1281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C00000"/>
                </a:solidFill>
              </a:rPr>
              <a:t>Milestones</a:t>
            </a:r>
          </a:p>
          <a:p>
            <a:r>
              <a:rPr lang="en-GB" sz="3600" dirty="0" err="1">
                <a:solidFill>
                  <a:srgbClr val="C00000"/>
                </a:solidFill>
              </a:rPr>
              <a:t>Legge</a:t>
            </a:r>
            <a:r>
              <a:rPr lang="en-GB" sz="3600" dirty="0">
                <a:solidFill>
                  <a:srgbClr val="C00000"/>
                </a:solidFill>
              </a:rPr>
              <a:t> 405</a:t>
            </a:r>
            <a:r>
              <a:rPr lang="it-IT" sz="3600" dirty="0">
                <a:solidFill>
                  <a:srgbClr val="C00000"/>
                </a:solidFill>
              </a:rPr>
              <a:t>/2001 e gli accordi DPC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667696"/>
              </p:ext>
            </p:extLst>
          </p:nvPr>
        </p:nvGraphicFramePr>
        <p:xfrm>
          <a:off x="164983" y="1617653"/>
          <a:ext cx="87334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6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106464"/>
              </p:ext>
            </p:extLst>
          </p:nvPr>
        </p:nvGraphicFramePr>
        <p:xfrm>
          <a:off x="199028" y="377454"/>
          <a:ext cx="8698230" cy="612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199028" y="769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Il farmacista alla luce del DM 77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7276"/>
              </p:ext>
            </p:extLst>
          </p:nvPr>
        </p:nvGraphicFramePr>
        <p:xfrm>
          <a:off x="720838" y="154047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Focus del </a:t>
            </a:r>
            <a:r>
              <a:rPr lang="it-IT" sz="3600" dirty="0" err="1">
                <a:solidFill>
                  <a:srgbClr val="C00000"/>
                </a:solidFill>
              </a:rPr>
              <a:t>setting</a:t>
            </a:r>
            <a:r>
              <a:rPr lang="it-IT" sz="3600" dirty="0">
                <a:solidFill>
                  <a:srgbClr val="C00000"/>
                </a:solidFill>
              </a:rPr>
              <a:t> territoriale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verbatel.it/img/icona_segnala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45" y="817989"/>
            <a:ext cx="594927" cy="5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327327" y="1718684"/>
            <a:ext cx="8489345" cy="2834888"/>
            <a:chOff x="437277" y="1145831"/>
            <a:chExt cx="11319126" cy="3195259"/>
          </a:xfrm>
        </p:grpSpPr>
        <p:sp>
          <p:nvSpPr>
            <p:cNvPr id="39" name="Figura a mano libera 38"/>
            <p:cNvSpPr/>
            <p:nvPr/>
          </p:nvSpPr>
          <p:spPr>
            <a:xfrm>
              <a:off x="437277" y="1145831"/>
              <a:ext cx="2560888" cy="952595"/>
            </a:xfrm>
            <a:custGeom>
              <a:avLst/>
              <a:gdLst>
                <a:gd name="connsiteX0" fmla="*/ 0 w 2560888"/>
                <a:gd name="connsiteY0" fmla="*/ 0 h 952595"/>
                <a:gd name="connsiteX1" fmla="*/ 2560888 w 2560888"/>
                <a:gd name="connsiteY1" fmla="*/ 0 h 952595"/>
                <a:gd name="connsiteX2" fmla="*/ 2560888 w 2560888"/>
                <a:gd name="connsiteY2" fmla="*/ 952595 h 952595"/>
                <a:gd name="connsiteX3" fmla="*/ 0 w 2560888"/>
                <a:gd name="connsiteY3" fmla="*/ 952595 h 952595"/>
                <a:gd name="connsiteX4" fmla="*/ 0 w 2560888"/>
                <a:gd name="connsiteY4" fmla="*/ 0 h 9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888" h="952595">
                  <a:moveTo>
                    <a:pt x="0" y="0"/>
                  </a:moveTo>
                  <a:lnTo>
                    <a:pt x="2560888" y="0"/>
                  </a:lnTo>
                  <a:lnTo>
                    <a:pt x="2560888" y="952595"/>
                  </a:lnTo>
                  <a:lnTo>
                    <a:pt x="0" y="952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>
              <a:solidFill>
                <a:srgbClr val="E79C9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57912" rIns="101346" bIns="57912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25" dirty="0" err="1">
                  <a:cs typeface="Lucida Sans Unicode" pitchFamily="34" charset="0"/>
                </a:rPr>
                <a:t>Politerapia</a:t>
              </a:r>
              <a:r>
                <a:rPr lang="it-IT" sz="1425" dirty="0">
                  <a:cs typeface="Lucida Sans Unicode" pitchFamily="34" charset="0"/>
                </a:rPr>
                <a:t>/interazioni tra farmaci</a:t>
              </a:r>
              <a:endParaRPr lang="it-IT" sz="1425" dirty="0"/>
            </a:p>
          </p:txBody>
        </p:sp>
        <p:sp>
          <p:nvSpPr>
            <p:cNvPr id="41" name="Figura a mano libera 40"/>
            <p:cNvSpPr/>
            <p:nvPr/>
          </p:nvSpPr>
          <p:spPr>
            <a:xfrm>
              <a:off x="3356690" y="1145831"/>
              <a:ext cx="2560888" cy="952595"/>
            </a:xfrm>
            <a:custGeom>
              <a:avLst/>
              <a:gdLst>
                <a:gd name="connsiteX0" fmla="*/ 0 w 2560888"/>
                <a:gd name="connsiteY0" fmla="*/ 0 h 952595"/>
                <a:gd name="connsiteX1" fmla="*/ 2560888 w 2560888"/>
                <a:gd name="connsiteY1" fmla="*/ 0 h 952595"/>
                <a:gd name="connsiteX2" fmla="*/ 2560888 w 2560888"/>
                <a:gd name="connsiteY2" fmla="*/ 952595 h 952595"/>
                <a:gd name="connsiteX3" fmla="*/ 0 w 2560888"/>
                <a:gd name="connsiteY3" fmla="*/ 952595 h 952595"/>
                <a:gd name="connsiteX4" fmla="*/ 0 w 2560888"/>
                <a:gd name="connsiteY4" fmla="*/ 0 h 9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888" h="952595">
                  <a:moveTo>
                    <a:pt x="0" y="0"/>
                  </a:moveTo>
                  <a:lnTo>
                    <a:pt x="2560888" y="0"/>
                  </a:lnTo>
                  <a:lnTo>
                    <a:pt x="2560888" y="952595"/>
                  </a:lnTo>
                  <a:lnTo>
                    <a:pt x="0" y="952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57912" rIns="101346" bIns="57912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25" b="1" dirty="0">
                  <a:cs typeface="Lucida Sans Unicode" pitchFamily="34" charset="0"/>
                </a:rPr>
                <a:t>Errori in terapia nelle transizioni di cura</a:t>
              </a:r>
              <a:endParaRPr lang="it-IT" sz="1425" b="1" dirty="0"/>
            </a:p>
          </p:txBody>
        </p:sp>
        <p:sp>
          <p:nvSpPr>
            <p:cNvPr id="42" name="Figura a mano libera 41"/>
            <p:cNvSpPr/>
            <p:nvPr/>
          </p:nvSpPr>
          <p:spPr>
            <a:xfrm>
              <a:off x="3356690" y="2098426"/>
              <a:ext cx="2560888" cy="2242664"/>
            </a:xfrm>
            <a:custGeom>
              <a:avLst/>
              <a:gdLst>
                <a:gd name="connsiteX0" fmla="*/ 0 w 2560888"/>
                <a:gd name="connsiteY0" fmla="*/ 0 h 2242664"/>
                <a:gd name="connsiteX1" fmla="*/ 2560888 w 2560888"/>
                <a:gd name="connsiteY1" fmla="*/ 0 h 2242664"/>
                <a:gd name="connsiteX2" fmla="*/ 2560888 w 2560888"/>
                <a:gd name="connsiteY2" fmla="*/ 2242664 h 2242664"/>
                <a:gd name="connsiteX3" fmla="*/ 0 w 2560888"/>
                <a:gd name="connsiteY3" fmla="*/ 2242664 h 2242664"/>
                <a:gd name="connsiteX4" fmla="*/ 0 w 2560888"/>
                <a:gd name="connsiteY4" fmla="*/ 0 h 22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888" h="2242664">
                  <a:moveTo>
                    <a:pt x="0" y="0"/>
                  </a:moveTo>
                  <a:lnTo>
                    <a:pt x="2560888" y="0"/>
                  </a:lnTo>
                  <a:lnTo>
                    <a:pt x="2560888" y="2242664"/>
                  </a:lnTo>
                  <a:lnTo>
                    <a:pt x="0" y="22426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900" dirty="0"/>
                <a:t>errori correlati a discrepanze non intenzionali nella terapia coinvolgano </a:t>
              </a:r>
              <a:r>
                <a:rPr lang="it-IT" sz="900" b="1" dirty="0"/>
                <a:t>fino al 70% dei pazienti al momento del ricovero o della dimissione dall’ospedale</a:t>
              </a:r>
              <a:endParaRPr lang="it-IT" sz="900" dirty="0"/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900" dirty="0"/>
                <a:t>circa </a:t>
              </a:r>
              <a:r>
                <a:rPr lang="it-IT" sz="900" b="1" dirty="0"/>
                <a:t>un terzo di tali casi costituisce una potenziale fonte di rischio per il paziente stesso</a:t>
              </a:r>
              <a:r>
                <a:rPr lang="it-IT" sz="900" dirty="0"/>
                <a:t>, con possibilità di un nuovo ricovero o di un suo prolungamento, accessi al pronto soccorso ed utilizzo di ulteriori risorse del SSN.</a:t>
              </a:r>
            </a:p>
          </p:txBody>
        </p:sp>
        <p:sp>
          <p:nvSpPr>
            <p:cNvPr id="43" name="Figura a mano libera 42"/>
            <p:cNvSpPr/>
            <p:nvPr/>
          </p:nvSpPr>
          <p:spPr>
            <a:xfrm>
              <a:off x="6276103" y="1145831"/>
              <a:ext cx="2560888" cy="952595"/>
            </a:xfrm>
            <a:custGeom>
              <a:avLst/>
              <a:gdLst>
                <a:gd name="connsiteX0" fmla="*/ 0 w 2560888"/>
                <a:gd name="connsiteY0" fmla="*/ 0 h 952595"/>
                <a:gd name="connsiteX1" fmla="*/ 2560888 w 2560888"/>
                <a:gd name="connsiteY1" fmla="*/ 0 h 952595"/>
                <a:gd name="connsiteX2" fmla="*/ 2560888 w 2560888"/>
                <a:gd name="connsiteY2" fmla="*/ 952595 h 952595"/>
                <a:gd name="connsiteX3" fmla="*/ 0 w 2560888"/>
                <a:gd name="connsiteY3" fmla="*/ 952595 h 952595"/>
                <a:gd name="connsiteX4" fmla="*/ 0 w 2560888"/>
                <a:gd name="connsiteY4" fmla="*/ 0 h 9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888" h="952595">
                  <a:moveTo>
                    <a:pt x="0" y="0"/>
                  </a:moveTo>
                  <a:lnTo>
                    <a:pt x="2560888" y="0"/>
                  </a:lnTo>
                  <a:lnTo>
                    <a:pt x="2560888" y="952595"/>
                  </a:lnTo>
                  <a:lnTo>
                    <a:pt x="0" y="952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232855"/>
                <a:satOff val="-4171"/>
                <a:lumOff val="177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57912" rIns="101346" bIns="57912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25" b="1" dirty="0">
                  <a:cs typeface="Lucida Sans Unicode" pitchFamily="34" charset="0"/>
                </a:rPr>
                <a:t>Antimicrobico resistenza</a:t>
              </a:r>
              <a:endParaRPr lang="it-IT" sz="1425" b="1" dirty="0"/>
            </a:p>
          </p:txBody>
        </p:sp>
        <p:sp>
          <p:nvSpPr>
            <p:cNvPr id="44" name="Figura a mano libera 43"/>
            <p:cNvSpPr/>
            <p:nvPr/>
          </p:nvSpPr>
          <p:spPr>
            <a:xfrm>
              <a:off x="6276103" y="2098426"/>
              <a:ext cx="2560888" cy="2242664"/>
            </a:xfrm>
            <a:custGeom>
              <a:avLst/>
              <a:gdLst>
                <a:gd name="connsiteX0" fmla="*/ 0 w 2560888"/>
                <a:gd name="connsiteY0" fmla="*/ 0 h 2242664"/>
                <a:gd name="connsiteX1" fmla="*/ 2560888 w 2560888"/>
                <a:gd name="connsiteY1" fmla="*/ 0 h 2242664"/>
                <a:gd name="connsiteX2" fmla="*/ 2560888 w 2560888"/>
                <a:gd name="connsiteY2" fmla="*/ 2242664 h 2242664"/>
                <a:gd name="connsiteX3" fmla="*/ 0 w 2560888"/>
                <a:gd name="connsiteY3" fmla="*/ 2242664 h 2242664"/>
                <a:gd name="connsiteX4" fmla="*/ 0 w 2560888"/>
                <a:gd name="connsiteY4" fmla="*/ 0 h 22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888" h="2242664">
                  <a:moveTo>
                    <a:pt x="0" y="0"/>
                  </a:moveTo>
                  <a:lnTo>
                    <a:pt x="2560888" y="0"/>
                  </a:lnTo>
                  <a:lnTo>
                    <a:pt x="2560888" y="2242664"/>
                  </a:lnTo>
                  <a:lnTo>
                    <a:pt x="0" y="22426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48006" rIns="64008" bIns="72009" numCol="1" spcCol="1270" anchor="t" anchorCtr="0">
              <a:no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it-IT" sz="900" dirty="0"/>
                <a:t>l’utilizzo routinario di antibiotici nel paziente nelle strutture residenziali per anziani non autosufficienti può determinare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it-IT" sz="900" b="1" dirty="0"/>
                <a:t>la colonizzazione del paziente da batteri con resistenza agli antibiotici</a:t>
              </a:r>
              <a:r>
                <a:rPr lang="it-IT" sz="900" dirty="0"/>
                <a:t>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it-IT" sz="900" dirty="0"/>
                <a:t>lo sviluppo di antibiotico-resistenza (AMR) in </a:t>
              </a:r>
              <a:r>
                <a:rPr lang="it-IT" sz="900" b="1" dirty="0"/>
                <a:t>circa un terzo dei microrganismi</a:t>
              </a:r>
            </a:p>
            <a:p>
              <a:pPr algn="just"/>
              <a:endParaRPr lang="it-IT" sz="450" i="1" dirty="0"/>
            </a:p>
          </p:txBody>
        </p:sp>
        <p:sp>
          <p:nvSpPr>
            <p:cNvPr id="45" name="Figura a mano libera 44"/>
            <p:cNvSpPr/>
            <p:nvPr/>
          </p:nvSpPr>
          <p:spPr>
            <a:xfrm>
              <a:off x="9195515" y="1145831"/>
              <a:ext cx="2560888" cy="952595"/>
            </a:xfrm>
            <a:custGeom>
              <a:avLst/>
              <a:gdLst>
                <a:gd name="connsiteX0" fmla="*/ 0 w 2560888"/>
                <a:gd name="connsiteY0" fmla="*/ 0 h 952595"/>
                <a:gd name="connsiteX1" fmla="*/ 2560888 w 2560888"/>
                <a:gd name="connsiteY1" fmla="*/ 0 h 952595"/>
                <a:gd name="connsiteX2" fmla="*/ 2560888 w 2560888"/>
                <a:gd name="connsiteY2" fmla="*/ 952595 h 952595"/>
                <a:gd name="connsiteX3" fmla="*/ 0 w 2560888"/>
                <a:gd name="connsiteY3" fmla="*/ 952595 h 952595"/>
                <a:gd name="connsiteX4" fmla="*/ 0 w 2560888"/>
                <a:gd name="connsiteY4" fmla="*/ 0 h 9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888" h="952595">
                  <a:moveTo>
                    <a:pt x="0" y="0"/>
                  </a:moveTo>
                  <a:lnTo>
                    <a:pt x="2560888" y="0"/>
                  </a:lnTo>
                  <a:lnTo>
                    <a:pt x="2560888" y="952595"/>
                  </a:lnTo>
                  <a:lnTo>
                    <a:pt x="0" y="952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>
              <a:solidFill>
                <a:srgbClr val="E79C9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57912" rIns="101346" bIns="57912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25" dirty="0">
                  <a:cs typeface="Lucida Sans Unicode" pitchFamily="34" charset="0"/>
                </a:rPr>
                <a:t>Scarsa conoscenza delle ADR</a:t>
              </a:r>
              <a:endParaRPr lang="it-IT" sz="1425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517025" y="4553572"/>
            <a:ext cx="1920666" cy="750395"/>
            <a:chOff x="2923671" y="66392"/>
            <a:chExt cx="2560888" cy="708924"/>
          </a:xfrm>
          <a:solidFill>
            <a:srgbClr val="20A7D4"/>
          </a:solidFill>
        </p:grpSpPr>
        <p:sp>
          <p:nvSpPr>
            <p:cNvPr id="22" name="Rettangolo 21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solidFill>
                <a:srgbClr val="20A7D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solidFill>
                <a:srgbClr val="20A7D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42672" rIns="74676" bIns="42672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>
                  <a:cs typeface="Lucida Sans Unicode" pitchFamily="34" charset="0"/>
                </a:rPr>
                <a:t>Ricognizione e riconciliazione farmacologica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329938" y="4553572"/>
            <a:ext cx="1920666" cy="750395"/>
            <a:chOff x="2923671" y="66392"/>
            <a:chExt cx="2560888" cy="708924"/>
          </a:xfrm>
          <a:solidFill>
            <a:srgbClr val="20A7D4">
              <a:alpha val="39000"/>
            </a:srgbClr>
          </a:solidFill>
        </p:grpSpPr>
        <p:sp>
          <p:nvSpPr>
            <p:cNvPr id="25" name="Rettangolo 24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solidFill>
                <a:srgbClr val="73C8E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42672" rIns="74676" bIns="42672" numCol="1" spcCol="1270" anchor="ctr" anchorCtr="0">
              <a:noAutofit/>
            </a:bodyPr>
            <a:lstStyle/>
            <a:p>
              <a:pPr marL="128588" indent="-128588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it-IT" sz="825" b="1" dirty="0" err="1">
                  <a:cs typeface="Lucida Sans Unicode" pitchFamily="34" charset="0"/>
                </a:rPr>
                <a:t>Deprescribing</a:t>
              </a:r>
              <a:endParaRPr lang="it-IT" sz="825" b="1" dirty="0">
                <a:cs typeface="Lucida Sans Unicode" pitchFamily="34" charset="0"/>
              </a:endParaRPr>
            </a:p>
            <a:p>
              <a:pPr marL="128588" indent="-128588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it-IT" sz="825" b="1" dirty="0"/>
                <a:t>Prescrizione informatizzata</a:t>
              </a:r>
            </a:p>
            <a:p>
              <a:pPr marL="128588" indent="-128588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it-IT" sz="825" b="1" dirty="0"/>
                <a:t> Dose  unitaria</a:t>
              </a:r>
            </a:p>
            <a:p>
              <a:pPr marL="128588" indent="-128588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it-IT" sz="825" b="1" dirty="0"/>
                <a:t>Ispezioni sui depositi delle strutture </a:t>
              </a:r>
              <a:endParaRPr lang="it-IT" sz="825" b="1" dirty="0">
                <a:cs typeface="Lucida Sans Unicode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705131" y="4553572"/>
            <a:ext cx="1920666" cy="750395"/>
            <a:chOff x="2923671" y="66392"/>
            <a:chExt cx="2560888" cy="708924"/>
          </a:xfrm>
          <a:solidFill>
            <a:srgbClr val="20A7D4"/>
          </a:solidFill>
        </p:grpSpPr>
        <p:sp>
          <p:nvSpPr>
            <p:cNvPr id="28" name="Rettangolo 27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solidFill>
                <a:srgbClr val="20A7D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42672" rIns="74676" bIns="42672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>
                  <a:cs typeface="Lucida Sans Unicode" pitchFamily="34" charset="0"/>
                </a:rPr>
                <a:t>Regolamentare la prescrizione di antibiotici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err="1">
                  <a:cs typeface="Lucida Sans Unicode" pitchFamily="34" charset="0"/>
                </a:rPr>
                <a:t>Potenziare</a:t>
              </a:r>
              <a:r>
                <a:rPr lang="en-US" sz="1050" b="1" dirty="0">
                  <a:cs typeface="Lucida Sans Unicode" pitchFamily="34" charset="0"/>
                </a:rPr>
                <a:t> la </a:t>
              </a:r>
              <a:r>
                <a:rPr lang="en-US" sz="1050" b="1" dirty="0" err="1">
                  <a:cs typeface="Lucida Sans Unicode" pitchFamily="34" charset="0"/>
                </a:rPr>
                <a:t>sorveglianza</a:t>
              </a:r>
              <a:r>
                <a:rPr lang="en-US" sz="1050" b="1" dirty="0">
                  <a:cs typeface="Lucida Sans Unicode" pitchFamily="34" charset="0"/>
                </a:rPr>
                <a:t> ICA</a:t>
              </a:r>
              <a:endParaRPr lang="it-IT" sz="1050" b="1" dirty="0"/>
            </a:p>
          </p:txBody>
        </p:sp>
      </p:grpSp>
      <p:cxnSp>
        <p:nvCxnSpPr>
          <p:cNvPr id="54" name="Connettore 2 53"/>
          <p:cNvCxnSpPr>
            <a:endCxn id="26" idx="0"/>
          </p:cNvCxnSpPr>
          <p:nvPr/>
        </p:nvCxnSpPr>
        <p:spPr>
          <a:xfrm flipH="1">
            <a:off x="1290271" y="2561782"/>
            <a:ext cx="15387" cy="1991790"/>
          </a:xfrm>
          <a:prstGeom prst="straightConnector1">
            <a:avLst/>
          </a:prstGeom>
          <a:ln>
            <a:solidFill>
              <a:srgbClr val="E79C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/>
          <p:cNvGrpSpPr/>
          <p:nvPr/>
        </p:nvGrpSpPr>
        <p:grpSpPr>
          <a:xfrm>
            <a:off x="6899831" y="4553572"/>
            <a:ext cx="1920666" cy="750395"/>
            <a:chOff x="2923671" y="66392"/>
            <a:chExt cx="2560888" cy="708924"/>
          </a:xfrm>
          <a:solidFill>
            <a:srgbClr val="20A7D4">
              <a:alpha val="39000"/>
            </a:srgbClr>
          </a:solidFill>
        </p:grpSpPr>
        <p:sp>
          <p:nvSpPr>
            <p:cNvPr id="31" name="Rettangolo 30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2923671" y="66392"/>
              <a:ext cx="2560888" cy="708924"/>
            </a:xfrm>
            <a:prstGeom prst="rect">
              <a:avLst/>
            </a:prstGeom>
            <a:grpFill/>
            <a:ln>
              <a:solidFill>
                <a:srgbClr val="73C8E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42672" rIns="74676" bIns="42672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50" b="1" dirty="0">
                  <a:cs typeface="Lucida Sans Unicode" pitchFamily="34" charset="0"/>
                </a:rPr>
                <a:t>Favorire l’attività di farmacovigilanza </a:t>
              </a:r>
              <a:endParaRPr lang="it-IT" sz="1050" b="1" dirty="0"/>
            </a:p>
          </p:txBody>
        </p:sp>
      </p:grpSp>
      <p:cxnSp>
        <p:nvCxnSpPr>
          <p:cNvPr id="57" name="Connettore 2 56"/>
          <p:cNvCxnSpPr>
            <a:endCxn id="32" idx="0"/>
          </p:cNvCxnSpPr>
          <p:nvPr/>
        </p:nvCxnSpPr>
        <p:spPr>
          <a:xfrm>
            <a:off x="7853729" y="2373923"/>
            <a:ext cx="6436" cy="2179649"/>
          </a:xfrm>
          <a:prstGeom prst="straightConnector1">
            <a:avLst/>
          </a:prstGeom>
          <a:ln>
            <a:solidFill>
              <a:srgbClr val="E79C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78606" y="4496422"/>
            <a:ext cx="8601075" cy="904253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08226E2-CFEF-76DE-4147-7DD4B0718312}"/>
              </a:ext>
            </a:extLst>
          </p:cNvPr>
          <p:cNvSpPr txBox="1"/>
          <p:nvPr/>
        </p:nvSpPr>
        <p:spPr>
          <a:xfrm>
            <a:off x="3518908" y="4214355"/>
            <a:ext cx="21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Ruolo del farmacista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145279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RSA Principali Criticità</a:t>
            </a:r>
          </a:p>
        </p:txBody>
      </p:sp>
    </p:spTree>
    <p:extLst>
      <p:ext uri="{BB962C8B-B14F-4D97-AF65-F5344CB8AC3E}">
        <p14:creationId xmlns:p14="http://schemas.microsoft.com/office/powerpoint/2010/main" val="7548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68681"/>
              </p:ext>
            </p:extLst>
          </p:nvPr>
        </p:nvGraphicFramePr>
        <p:xfrm>
          <a:off x="720838" y="154047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Focus del </a:t>
            </a:r>
            <a:r>
              <a:rPr lang="it-IT" sz="3600" dirty="0" err="1">
                <a:solidFill>
                  <a:srgbClr val="C00000"/>
                </a:solidFill>
              </a:rPr>
              <a:t>setting</a:t>
            </a:r>
            <a:r>
              <a:rPr lang="it-IT" sz="3600" dirty="0">
                <a:solidFill>
                  <a:srgbClr val="C00000"/>
                </a:solidFill>
              </a:rPr>
              <a:t> territoriale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>
          <a:xfrm>
            <a:off x="1443888" y="1380571"/>
            <a:ext cx="5915025" cy="691218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it-IT" altLang="it-IT" sz="1600" i="1" dirty="0"/>
              <a:t>Popolazione ad alto rischio di sviluppare malattie per le condizioni che precedono e/o accompagnano la detenzione</a:t>
            </a:r>
          </a:p>
        </p:txBody>
      </p:sp>
      <p:sp>
        <p:nvSpPr>
          <p:cNvPr id="7175" name="CasellaDiTesto 1"/>
          <p:cNvSpPr txBox="1">
            <a:spLocks noChangeArrowheads="1"/>
          </p:cNvSpPr>
          <p:nvPr/>
        </p:nvSpPr>
        <p:spPr bwMode="auto">
          <a:xfrm>
            <a:off x="1816554" y="2740534"/>
            <a:ext cx="2197894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dirty="0"/>
              <a:t>Principali disturbi di salute nelle strutture penitenziarie</a:t>
            </a:r>
          </a:p>
        </p:txBody>
      </p:sp>
      <p:sp>
        <p:nvSpPr>
          <p:cNvPr id="7176" name="CasellaDiTesto 2"/>
          <p:cNvSpPr txBox="1">
            <a:spLocks noChangeArrowheads="1"/>
          </p:cNvSpPr>
          <p:nvPr/>
        </p:nvSpPr>
        <p:spPr bwMode="auto">
          <a:xfrm>
            <a:off x="4782399" y="2636950"/>
            <a:ext cx="2075065" cy="738664"/>
          </a:xfrm>
          <a:prstGeom prst="rect">
            <a:avLst/>
          </a:prstGeom>
          <a:noFill/>
          <a:ln w="9525">
            <a:solidFill>
              <a:srgbClr val="0F86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dirty="0"/>
              <a:t>Disturbi psichiatrici</a:t>
            </a:r>
          </a:p>
          <a:p>
            <a:r>
              <a:rPr lang="it-IT" altLang="it-IT" sz="1400" dirty="0"/>
              <a:t>Malattie infettive</a:t>
            </a:r>
          </a:p>
          <a:p>
            <a:r>
              <a:rPr lang="it-IT" altLang="it-IT" sz="1400" dirty="0"/>
              <a:t>Malattie gastroenteriche</a:t>
            </a:r>
          </a:p>
        </p:txBody>
      </p:sp>
      <p:sp>
        <p:nvSpPr>
          <p:cNvPr id="7177" name="CasellaDiTesto 5"/>
          <p:cNvSpPr txBox="1">
            <a:spLocks noChangeArrowheads="1"/>
          </p:cNvSpPr>
          <p:nvPr/>
        </p:nvSpPr>
        <p:spPr bwMode="auto">
          <a:xfrm>
            <a:off x="1816554" y="3535337"/>
            <a:ext cx="2197894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dirty="0"/>
              <a:t>Condizioni socio sanitarie</a:t>
            </a:r>
          </a:p>
          <a:p>
            <a:r>
              <a:rPr lang="it-IT" altLang="it-IT" sz="1400" dirty="0"/>
              <a:t>Svantaggiose </a:t>
            </a:r>
          </a:p>
        </p:txBody>
      </p:sp>
      <p:sp>
        <p:nvSpPr>
          <p:cNvPr id="7178" name="CasellaDiTesto 9"/>
          <p:cNvSpPr txBox="1">
            <a:spLocks noChangeArrowheads="1"/>
          </p:cNvSpPr>
          <p:nvPr/>
        </p:nvSpPr>
        <p:spPr bwMode="auto">
          <a:xfrm>
            <a:off x="4795498" y="3507793"/>
            <a:ext cx="1946672" cy="738664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400" dirty="0"/>
              <a:t>Bassi livello di istruzione</a:t>
            </a:r>
          </a:p>
          <a:p>
            <a:r>
              <a:rPr lang="it-IT" altLang="it-IT" sz="1400" dirty="0"/>
              <a:t>Elevato uso di tabacco, alcol e droghe illegali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4159704" y="2839356"/>
            <a:ext cx="483394" cy="2881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2" name="Freccia a destra 11"/>
          <p:cNvSpPr/>
          <p:nvPr/>
        </p:nvSpPr>
        <p:spPr>
          <a:xfrm>
            <a:off x="4196804" y="3632967"/>
            <a:ext cx="483394" cy="28932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cxnSp>
        <p:nvCxnSpPr>
          <p:cNvPr id="9" name="Connettore diritto 8"/>
          <p:cNvCxnSpPr>
            <a:stCxn id="7175" idx="2"/>
            <a:endCxn id="7177" idx="0"/>
          </p:cNvCxnSpPr>
          <p:nvPr/>
        </p:nvCxnSpPr>
        <p:spPr>
          <a:xfrm>
            <a:off x="2915501" y="3479198"/>
            <a:ext cx="0" cy="56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CasellaDiTesto 10"/>
          <p:cNvSpPr txBox="1">
            <a:spLocks noChangeArrowheads="1"/>
          </p:cNvSpPr>
          <p:nvPr/>
        </p:nvSpPr>
        <p:spPr bwMode="auto">
          <a:xfrm>
            <a:off x="172889" y="6216546"/>
            <a:ext cx="2107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i="1" dirty="0"/>
              <a:t>Fonte: OMS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3024" y="4487451"/>
            <a:ext cx="7822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it-IT" dirty="0"/>
              <a:t>Attuazione di </a:t>
            </a:r>
            <a:r>
              <a:rPr lang="it-IT" b="1" dirty="0"/>
              <a:t>interventi sanitari integrati tra SSN e amministrazione penitenziaria</a:t>
            </a:r>
            <a:r>
              <a:rPr lang="it-IT" dirty="0"/>
              <a:t>, per favorire l’educazione sanitaria e il trattamento all’interno del carcere </a:t>
            </a: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it-IT" b="1" dirty="0"/>
              <a:t>Assistenza sanitaria paritaria </a:t>
            </a:r>
            <a:r>
              <a:rPr lang="it-IT" dirty="0"/>
              <a:t>tra soggetti detenuti e internati e individui liberi per garantire la tutela della salute pubblica</a:t>
            </a: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it-IT" b="1" dirty="0"/>
              <a:t>Continuità dell’assistenza dopo la scarcerazione</a:t>
            </a:r>
            <a:r>
              <a:rPr lang="it-IT" dirty="0"/>
              <a:t>. 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92632" y="4831552"/>
            <a:ext cx="850392" cy="53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20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92632" y="165676"/>
            <a:ext cx="8289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C00000"/>
                </a:solidFill>
              </a:rPr>
              <a:t>Bisogni </a:t>
            </a:r>
            <a:r>
              <a:rPr lang="it-IT" sz="3600" dirty="0">
                <a:solidFill>
                  <a:srgbClr val="C00000"/>
                </a:solidFill>
              </a:rPr>
              <a:t>di salute della popolazione detenuta</a:t>
            </a:r>
          </a:p>
        </p:txBody>
      </p:sp>
    </p:spTree>
    <p:extLst>
      <p:ext uri="{BB962C8B-B14F-4D97-AF65-F5344CB8AC3E}">
        <p14:creationId xmlns:p14="http://schemas.microsoft.com/office/powerpoint/2010/main" val="40018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5" y="333286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La Clinical Pharmacy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934C4EFE-61EB-9A73-FDF8-810FABDD9DA8}"/>
              </a:ext>
            </a:extLst>
          </p:cNvPr>
          <p:cNvSpPr txBox="1"/>
          <p:nvPr/>
        </p:nvSpPr>
        <p:spPr>
          <a:xfrm>
            <a:off x="1421476" y="2943759"/>
            <a:ext cx="6235858" cy="21452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ysClr val="windowText" lastClr="000000"/>
                </a:solidFill>
              </a:rPr>
              <a:t>La farmacia clinica rappresenta sia una pratica professionale che un campo di ricerca, che mira a ottimizzare l’utilizzo delle terapie per raggiungere sia obiettivi di salute pubblica che una assistenza diretta alla persona.</a:t>
            </a:r>
          </a:p>
        </p:txBody>
      </p:sp>
    </p:spTree>
    <p:extLst>
      <p:ext uri="{BB962C8B-B14F-4D97-AF65-F5344CB8AC3E}">
        <p14:creationId xmlns:p14="http://schemas.microsoft.com/office/powerpoint/2010/main" val="22992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>
          <a:xfrm>
            <a:off x="1481135" y="1658196"/>
            <a:ext cx="6180535" cy="38282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it-IT" dirty="0"/>
              <a:t>Per far fronte ai bisogni di salute della popolazione detenuta è opportuno sviluppare procedure omogene e che garantiscano «equità» nell’accesso alle terapie e sicurezza dei pazienti</a:t>
            </a:r>
          </a:p>
          <a:p>
            <a:pPr marL="728663" lvl="1" indent="-385763">
              <a:buFont typeface="Calibri Light" panose="020F0302020204030204" pitchFamily="34" charset="0"/>
              <a:buAutoNum type="arabicPeriod"/>
            </a:pPr>
            <a:endParaRPr lang="it-IT" altLang="it-IT" b="1" dirty="0"/>
          </a:p>
          <a:p>
            <a:pPr marL="728663" lvl="1" indent="-385763">
              <a:buFont typeface="Calibri Light" panose="020F0302020204030204" pitchFamily="34" charset="0"/>
              <a:buAutoNum type="arabicPeriod"/>
            </a:pPr>
            <a:endParaRPr lang="it-IT" altLang="it-IT" b="1" dirty="0"/>
          </a:p>
          <a:p>
            <a:pPr marL="728663" lvl="1" indent="-385763">
              <a:buFont typeface="Calibri Light" panose="020F0302020204030204" pitchFamily="34" charset="0"/>
              <a:buAutoNum type="arabicPeriod"/>
            </a:pPr>
            <a:r>
              <a:rPr lang="it-IT" altLang="it-IT" sz="2100" b="1" dirty="0"/>
              <a:t>Omogeneità di accesso all’assistenza farmaceutica</a:t>
            </a:r>
          </a:p>
          <a:p>
            <a:pPr marL="728663" lvl="1" indent="-385763">
              <a:buFont typeface="Calibri Light" panose="020F0302020204030204" pitchFamily="34" charset="0"/>
              <a:buAutoNum type="arabicPeriod"/>
            </a:pPr>
            <a:r>
              <a:rPr lang="it-IT" altLang="it-IT" sz="2100" b="1" dirty="0"/>
              <a:t>Stessi standard di sicurezza dei pazienti in trattamento con farmaci</a:t>
            </a:r>
          </a:p>
          <a:p>
            <a:pPr marL="0" indent="0" algn="just">
              <a:buNone/>
            </a:pPr>
            <a:endParaRPr lang="it-IT" altLang="it-IT" sz="1800" b="1" dirty="0"/>
          </a:p>
        </p:txBody>
      </p:sp>
      <p:sp>
        <p:nvSpPr>
          <p:cNvPr id="2" name="Freccia in giù 1"/>
          <p:cNvSpPr/>
          <p:nvPr/>
        </p:nvSpPr>
        <p:spPr>
          <a:xfrm>
            <a:off x="4304703" y="3444315"/>
            <a:ext cx="533400" cy="635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361353" y="1023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Assistenza farmaceutica in carcere: Obiettivi</a:t>
            </a:r>
          </a:p>
        </p:txBody>
      </p:sp>
    </p:spTree>
    <p:extLst>
      <p:ext uri="{BB962C8B-B14F-4D97-AF65-F5344CB8AC3E}">
        <p14:creationId xmlns:p14="http://schemas.microsoft.com/office/powerpoint/2010/main" val="1760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contenuto 3"/>
          <p:cNvSpPr>
            <a:spLocks noGrp="1"/>
          </p:cNvSpPr>
          <p:nvPr>
            <p:ph sz="quarter" idx="1"/>
          </p:nvPr>
        </p:nvSpPr>
        <p:spPr>
          <a:xfrm>
            <a:off x="1510904" y="1925245"/>
            <a:ext cx="6115050" cy="3076575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it-IT" sz="1800" b="1" dirty="0"/>
              <a:t>Prescrizione </a:t>
            </a:r>
          </a:p>
          <a:p>
            <a:pPr marL="0" indent="0" algn="ctr">
              <a:buNone/>
            </a:pPr>
            <a:endParaRPr lang="it-IT" altLang="it-IT" sz="1800" b="1" dirty="0"/>
          </a:p>
          <a:p>
            <a:pPr marL="0" indent="0" algn="ctr">
              <a:buNone/>
            </a:pPr>
            <a:r>
              <a:rPr lang="it-IT" altLang="it-IT" sz="1800" b="1" dirty="0"/>
              <a:t>Fornitura e gestione</a:t>
            </a:r>
          </a:p>
          <a:p>
            <a:pPr marL="0" indent="0" algn="ctr">
              <a:buNone/>
            </a:pPr>
            <a:endParaRPr lang="it-IT" altLang="it-IT" sz="1800" b="1" dirty="0"/>
          </a:p>
          <a:p>
            <a:pPr marL="0" indent="0" algn="ctr">
              <a:buNone/>
            </a:pPr>
            <a:r>
              <a:rPr lang="it-IT" altLang="it-IT" sz="1800" b="1" dirty="0"/>
              <a:t>Preparazione/ dispensazione/ somministrazione</a:t>
            </a:r>
          </a:p>
          <a:p>
            <a:pPr marL="0" indent="0" algn="ctr">
              <a:buNone/>
            </a:pPr>
            <a:endParaRPr lang="it-IT" altLang="it-IT" sz="1800" b="1" dirty="0"/>
          </a:p>
          <a:p>
            <a:pPr marL="0" indent="0" algn="ctr">
              <a:buNone/>
            </a:pPr>
            <a:r>
              <a:rPr lang="it-IT" altLang="it-IT" sz="1800" b="1" dirty="0"/>
              <a:t>  Ispezione e verifica</a:t>
            </a:r>
          </a:p>
        </p:txBody>
      </p:sp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5314951" y="5778104"/>
            <a:ext cx="26931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900" b="1">
                <a:solidFill>
                  <a:schemeClr val="bg1"/>
                </a:solidFill>
              </a:rPr>
              <a:t>Direzione Farmaceutico-Protesica-Dispositivi Medici</a:t>
            </a:r>
          </a:p>
        </p:txBody>
      </p:sp>
      <p:sp>
        <p:nvSpPr>
          <p:cNvPr id="2" name="Freccia circolare a destra 1"/>
          <p:cNvSpPr/>
          <p:nvPr/>
        </p:nvSpPr>
        <p:spPr>
          <a:xfrm>
            <a:off x="2736056" y="2025257"/>
            <a:ext cx="585788" cy="7560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3" name="Freccia circolare a sinistra 2"/>
          <p:cNvSpPr/>
          <p:nvPr/>
        </p:nvSpPr>
        <p:spPr>
          <a:xfrm>
            <a:off x="7055643" y="2743321"/>
            <a:ext cx="584597" cy="9382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5" name="Freccia circolare a destra 4"/>
          <p:cNvSpPr/>
          <p:nvPr/>
        </p:nvSpPr>
        <p:spPr>
          <a:xfrm>
            <a:off x="1494236" y="3457579"/>
            <a:ext cx="596503" cy="9837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51622" y="1813327"/>
            <a:ext cx="2247900" cy="478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1" name="Rettangolo 10"/>
          <p:cNvSpPr/>
          <p:nvPr/>
        </p:nvSpPr>
        <p:spPr>
          <a:xfrm>
            <a:off x="3451622" y="2566991"/>
            <a:ext cx="2247900" cy="477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2" name="Rettangolo 11"/>
          <p:cNvSpPr/>
          <p:nvPr/>
        </p:nvSpPr>
        <p:spPr>
          <a:xfrm>
            <a:off x="2201465" y="3336964"/>
            <a:ext cx="4733925" cy="47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3" name="Rettangolo 12"/>
          <p:cNvSpPr/>
          <p:nvPr/>
        </p:nvSpPr>
        <p:spPr>
          <a:xfrm>
            <a:off x="3443883" y="4109083"/>
            <a:ext cx="2249091" cy="477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7" name="Rettangolo 6"/>
          <p:cNvSpPr/>
          <p:nvPr/>
        </p:nvSpPr>
        <p:spPr>
          <a:xfrm>
            <a:off x="447037" y="4913320"/>
            <a:ext cx="8257070" cy="126188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altLang="it-IT" dirty="0"/>
              <a:t>IMPORTANZA di definire protocolli di gestione del farmaco condivisi tra ULSS e Istituto penitenziario (ricognizione e riconciliazione in ingresso, farmaci con registro AIFA, usi </a:t>
            </a:r>
            <a:r>
              <a:rPr lang="it-IT" altLang="it-IT" i="1" dirty="0"/>
              <a:t>off-label</a:t>
            </a:r>
            <a:r>
              <a:rPr lang="it-IT" altLang="it-IT" dirty="0"/>
              <a:t>, segnalazioni di reazioni avverse etc..) che individuino le </a:t>
            </a:r>
            <a:r>
              <a:rPr lang="it-IT" altLang="it-IT" sz="2000" b="1" dirty="0"/>
              <a:t>procedure operative standard, nonché ruoli e responsabilità</a:t>
            </a:r>
            <a:endParaRPr lang="it-IT" altLang="it-IT" sz="2000" b="1" i="1" dirty="0"/>
          </a:p>
        </p:txBody>
      </p:sp>
      <p:sp>
        <p:nvSpPr>
          <p:cNvPr id="18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256373" y="996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Assistenza farmaceutica in carcere: Obiettivi</a:t>
            </a:r>
          </a:p>
        </p:txBody>
      </p:sp>
    </p:spTree>
    <p:extLst>
      <p:ext uri="{BB962C8B-B14F-4D97-AF65-F5344CB8AC3E}">
        <p14:creationId xmlns:p14="http://schemas.microsoft.com/office/powerpoint/2010/main" val="24943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266054"/>
              </p:ext>
            </p:extLst>
          </p:nvPr>
        </p:nvGraphicFramePr>
        <p:xfrm>
          <a:off x="720838" y="154047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31619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Focus del </a:t>
            </a:r>
            <a:r>
              <a:rPr lang="it-IT" sz="3600" dirty="0" err="1">
                <a:solidFill>
                  <a:srgbClr val="C00000"/>
                </a:solidFill>
              </a:rPr>
              <a:t>setting</a:t>
            </a:r>
            <a:r>
              <a:rPr lang="it-IT" sz="3600" dirty="0">
                <a:solidFill>
                  <a:srgbClr val="C00000"/>
                </a:solidFill>
              </a:rPr>
              <a:t> territoriale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90943"/>
              </p:ext>
            </p:extLst>
          </p:nvPr>
        </p:nvGraphicFramePr>
        <p:xfrm>
          <a:off x="188009" y="1185062"/>
          <a:ext cx="8203972" cy="375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188008" y="9400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Farmacia dei servizi</a:t>
            </a:r>
          </a:p>
        </p:txBody>
      </p:sp>
    </p:spTree>
    <p:extLst>
      <p:ext uri="{BB962C8B-B14F-4D97-AF65-F5344CB8AC3E}">
        <p14:creationId xmlns:p14="http://schemas.microsoft.com/office/powerpoint/2010/main" val="23029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256374" y="138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Farmacia dei servizi – i Servizi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2440" y="1226195"/>
            <a:ext cx="8313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La sperimentazione segue le Linee Guida approvate dalla Conferenza Stato Regioni del 17.10.2019</a:t>
            </a:r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che hanno individuato nello specifico tre tipologie di servizi: 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  <a:p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</a:rPr>
              <a:t>• servizi cognitivi </a:t>
            </a:r>
            <a:r>
              <a:rPr lang="it-IT" dirty="0">
                <a:latin typeface="Calibri" panose="020F0502020204030204" pitchFamily="34" charset="0"/>
              </a:rPr>
              <a:t>(riconciliazione della terapia farmacologica e monitoraggio dell’aderenza terapeutica (con riferimento a Diabete, Bronco-Pneumopatia-Cronico-Ostruttiva - BPCO, Ipertensione)</a:t>
            </a:r>
          </a:p>
          <a:p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</a:rPr>
              <a:t>• servizi di </a:t>
            </a:r>
            <a:r>
              <a:rPr lang="it-IT" i="1" dirty="0">
                <a:solidFill>
                  <a:srgbClr val="C00000"/>
                </a:solidFill>
                <a:latin typeface="Calibri" panose="020F0502020204030204" pitchFamily="34" charset="0"/>
              </a:rPr>
              <a:t>front-office</a:t>
            </a:r>
            <a:r>
              <a:rPr lang="it-IT" dirty="0">
                <a:latin typeface="Calibri" panose="020F0502020204030204" pitchFamily="34" charset="0"/>
              </a:rPr>
              <a:t>, rappresentati dalla adesione, arricchimento e consultazione in farmacia del FSE</a:t>
            </a:r>
          </a:p>
          <a:p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</a:rPr>
              <a:t>• prestazioni analitiche di prima istanza</a:t>
            </a:r>
            <a:r>
              <a:rPr lang="it-IT" dirty="0">
                <a:latin typeface="Calibri" panose="020F0502020204030204" pitchFamily="34" charset="0"/>
              </a:rPr>
              <a:t>, con riferimento in particolare a servizi di Telemedicina (</a:t>
            </a:r>
            <a:r>
              <a:rPr lang="it-IT" i="1" dirty="0">
                <a:latin typeface="Calibri" panose="020F0502020204030204" pitchFamily="34" charset="0"/>
              </a:rPr>
              <a:t>holter </a:t>
            </a:r>
            <a:r>
              <a:rPr lang="it-IT" dirty="0">
                <a:latin typeface="Calibri" panose="020F0502020204030204" pitchFamily="34" charset="0"/>
              </a:rPr>
              <a:t>pressorio, </a:t>
            </a:r>
            <a:r>
              <a:rPr lang="it-IT" i="1" dirty="0">
                <a:latin typeface="Calibri" panose="020F0502020204030204" pitchFamily="34" charset="0"/>
              </a:rPr>
              <a:t>holter </a:t>
            </a:r>
            <a:r>
              <a:rPr lang="it-IT" dirty="0">
                <a:latin typeface="Calibri" panose="020F0502020204030204" pitchFamily="34" charset="0"/>
              </a:rPr>
              <a:t>cardiaco, auto-spirometria, ECG) ed alla partecipazione delle farmacie alle campagne di </a:t>
            </a:r>
            <a:r>
              <a:rPr lang="it-IT" i="1" dirty="0">
                <a:latin typeface="Calibri" panose="020F0502020204030204" pitchFamily="34" charset="0"/>
              </a:rPr>
              <a:t>screening </a:t>
            </a:r>
            <a:r>
              <a:rPr lang="it-IT" dirty="0">
                <a:latin typeface="Calibri" panose="020F0502020204030204" pitchFamily="34" charset="0"/>
              </a:rPr>
              <a:t>per il tumore al colon retto.</a:t>
            </a:r>
          </a:p>
          <a:p>
            <a:endParaRPr lang="it-IT" dirty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</a:rPr>
              <a:t> Attività introdotte con la pandemia</a:t>
            </a:r>
            <a:r>
              <a:rPr lang="it-IT" dirty="0">
                <a:latin typeface="Calibri" panose="020F0502020204030204" pitchFamily="34" charset="0"/>
              </a:rPr>
              <a:t>: </a:t>
            </a:r>
            <a:r>
              <a:rPr lang="it-IT" dirty="0"/>
              <a:t>vaccinazioni, test con prelievo di materiale biologico, prelievo diretto del sangue capillare</a:t>
            </a:r>
            <a:r>
              <a:rPr lang="it-IT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6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67094" cy="113449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Farmacia dei </a:t>
            </a:r>
            <a:r>
              <a:rPr lang="it-IT" dirty="0" smtClean="0">
                <a:solidFill>
                  <a:srgbClr val="C00000"/>
                </a:solidFill>
              </a:rPr>
              <a:t>servizi oggi  </a:t>
            </a: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Quali servizi? </a:t>
            </a:r>
          </a:p>
          <a:p>
            <a:r>
              <a:rPr lang="it-IT" dirty="0"/>
              <a:t>Come si integrano nella offerta pubblica/privata accreditata?</a:t>
            </a:r>
          </a:p>
          <a:p>
            <a:r>
              <a:rPr lang="it-IT" dirty="0"/>
              <a:t>Quali standard professionali, organizzativi, strutturali  sono necessari per garantire un servizio di qualità?</a:t>
            </a:r>
          </a:p>
          <a:p>
            <a:r>
              <a:rPr lang="it-IT" dirty="0">
                <a:solidFill>
                  <a:srgbClr val="C00000"/>
                </a:solidFill>
              </a:rPr>
              <a:t>Quali verifiche e controlli da parte della Azienda Sanitaria?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0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 txBox="1">
            <a:spLocks/>
          </p:cNvSpPr>
          <p:nvPr/>
        </p:nvSpPr>
        <p:spPr>
          <a:xfrm>
            <a:off x="282012" y="2034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C00000"/>
                </a:solidFill>
              </a:rPr>
              <a:t>Attività dei farmacisti territoriali nella farmacia dei servizi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704455"/>
              </p:ext>
            </p:extLst>
          </p:nvPr>
        </p:nvGraphicFramePr>
        <p:xfrm>
          <a:off x="-812801" y="1215626"/>
          <a:ext cx="10406743" cy="492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1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Le </a:t>
            </a:r>
            <a:r>
              <a:rPr lang="en-GB" sz="3600" dirty="0" err="1">
                <a:solidFill>
                  <a:srgbClr val="C00000"/>
                </a:solidFill>
              </a:rPr>
              <a:t>prospettive</a:t>
            </a:r>
            <a:r>
              <a:rPr lang="en-GB" sz="3600" dirty="0">
                <a:solidFill>
                  <a:srgbClr val="C00000"/>
                </a:solidFill>
              </a:rPr>
              <a:t> future Clinical Pharmacy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C90A3EE-87F9-B591-638B-4BFD896E950F}"/>
              </a:ext>
            </a:extLst>
          </p:cNvPr>
          <p:cNvSpPr/>
          <p:nvPr/>
        </p:nvSpPr>
        <p:spPr>
          <a:xfrm>
            <a:off x="812800" y="1257011"/>
            <a:ext cx="1030514" cy="6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="" xmlns:a16="http://schemas.microsoft.com/office/drawing/2014/main" id="{4B47617F-3697-9DCE-73A7-030E6E4FD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290067"/>
              </p:ext>
            </p:extLst>
          </p:nvPr>
        </p:nvGraphicFramePr>
        <p:xfrm>
          <a:off x="379185" y="1097353"/>
          <a:ext cx="8385629" cy="515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2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BE68FB4-4F7F-1AD1-95B9-3B6208CF7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KEYNOTE LECTURE - “LA FARMACIA CLINICA: </a:t>
            </a:r>
            <a:br>
              <a:rPr lang="it-IT" sz="4400" b="1" dirty="0">
                <a:solidFill>
                  <a:srgbClr val="C00000"/>
                </a:solidFill>
              </a:rPr>
            </a:br>
            <a:r>
              <a:rPr lang="it-IT" sz="4400" b="1" dirty="0">
                <a:solidFill>
                  <a:srgbClr val="C00000"/>
                </a:solidFill>
              </a:rPr>
              <a:t>ORIGINE E PROSPETTIVE FUTURE” 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25C7C91-505C-D8EF-C5EB-1D9F397A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26046"/>
          </a:xfrm>
        </p:spPr>
        <p:txBody>
          <a:bodyPr anchor="ctr">
            <a:normAutofit fontScale="47500" lnSpcReduction="20000"/>
          </a:bodyPr>
          <a:lstStyle/>
          <a:p>
            <a:r>
              <a:rPr lang="it-IT" sz="7600" i="1" dirty="0"/>
              <a:t>Giovanna </a:t>
            </a:r>
            <a:r>
              <a:rPr lang="it-IT" sz="7600" i="1" dirty="0" err="1"/>
              <a:t>Scroccaro</a:t>
            </a:r>
            <a:endParaRPr lang="it-IT" sz="7600" i="1" dirty="0"/>
          </a:p>
          <a:p>
            <a:endParaRPr lang="it-IT" sz="4400" dirty="0"/>
          </a:p>
          <a:p>
            <a:endParaRPr lang="it-IT" dirty="0"/>
          </a:p>
          <a:p>
            <a:r>
              <a:rPr lang="it-IT" sz="4900" dirty="0"/>
              <a:t>Direzione Farmaceutico-Protesica-Dispositivi Medici</a:t>
            </a:r>
          </a:p>
          <a:p>
            <a:r>
              <a:rPr lang="it-IT" sz="4900" dirty="0"/>
              <a:t>Regione Veneto </a:t>
            </a:r>
          </a:p>
          <a:p>
            <a:r>
              <a:rPr lang="it-IT" sz="4900" i="1" dirty="0"/>
              <a:t> </a:t>
            </a:r>
            <a:endParaRPr lang="en-GB" sz="4900" dirty="0"/>
          </a:p>
        </p:txBody>
      </p:sp>
    </p:spTree>
    <p:extLst>
      <p:ext uri="{BB962C8B-B14F-4D97-AF65-F5344CB8AC3E}">
        <p14:creationId xmlns:p14="http://schemas.microsoft.com/office/powerpoint/2010/main" val="11580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Clinical Pharmacy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Attività di farmacia clinica per singolo paziente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dirty="0" err="1"/>
              <a:t>Counselling</a:t>
            </a:r>
            <a:endParaRPr lang="it-IT" sz="2000" dirty="0"/>
          </a:p>
          <a:p>
            <a:r>
              <a:rPr lang="it-IT" sz="2000" dirty="0"/>
              <a:t>Terapia personalizzata</a:t>
            </a:r>
          </a:p>
          <a:p>
            <a:r>
              <a:rPr lang="it-IT" sz="2000" dirty="0"/>
              <a:t> Riconciliazione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solidFill>
                  <a:srgbClr val="0080FF"/>
                </a:solidFill>
              </a:rPr>
              <a:t>Attività di farmacia clinica per popolazioni di pazienti</a:t>
            </a:r>
          </a:p>
        </p:txBody>
      </p:sp>
      <p:sp>
        <p:nvSpPr>
          <p:cNvPr id="2048" name="Segnaposto contenuto 204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Analisi </a:t>
            </a:r>
            <a:r>
              <a:rPr lang="it-IT" sz="1800" dirty="0" err="1"/>
              <a:t>Farmacoeconomiche</a:t>
            </a:r>
            <a:endParaRPr lang="it-IT" sz="1800" dirty="0"/>
          </a:p>
          <a:p>
            <a:r>
              <a:rPr lang="it-IT" sz="1800" dirty="0"/>
              <a:t>Analisi </a:t>
            </a:r>
            <a:r>
              <a:rPr lang="it-IT" sz="1800" dirty="0" err="1"/>
              <a:t>Farmacoepidemiologiche</a:t>
            </a:r>
            <a:endParaRPr lang="it-IT" sz="1800" dirty="0"/>
          </a:p>
          <a:p>
            <a:r>
              <a:rPr lang="it-IT" sz="1800" dirty="0"/>
              <a:t>Informazione sul farmaco</a:t>
            </a:r>
          </a:p>
          <a:p>
            <a:r>
              <a:rPr lang="it-IT" sz="1800" dirty="0"/>
              <a:t>Farmacovigilanza</a:t>
            </a:r>
          </a:p>
          <a:p>
            <a:r>
              <a:rPr lang="it-IT" sz="1800" dirty="0"/>
              <a:t>Regolamentazione dell’uso</a:t>
            </a:r>
          </a:p>
          <a:p>
            <a:endParaRPr lang="it-IT" sz="1800" dirty="0"/>
          </a:p>
        </p:txBody>
      </p:sp>
      <p:grpSp>
        <p:nvGrpSpPr>
          <p:cNvPr id="2" name="Gruppo 1"/>
          <p:cNvGrpSpPr/>
          <p:nvPr/>
        </p:nvGrpSpPr>
        <p:grpSpPr>
          <a:xfrm>
            <a:off x="4847900" y="4419398"/>
            <a:ext cx="2954863" cy="1964920"/>
            <a:chOff x="5379915" y="4494212"/>
            <a:chExt cx="2954863" cy="1964920"/>
          </a:xfrm>
        </p:grpSpPr>
        <p:pic>
          <p:nvPicPr>
            <p:cNvPr id="14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661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969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277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585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893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186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494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802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110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418" y="58404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288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596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904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212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520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813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121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429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737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045" y="51673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915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223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531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839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147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440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748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056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364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Omino PNG trasparente e Omino disegno - Stick figure Discorso Animazione  Clip art - Seminario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672" y="4494212"/>
              <a:ext cx="309360" cy="61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2" descr="Omino PNG trasparente e Omino disegno - Stick figure Discorso Animazione  Clip art - Seminari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3" y="4336446"/>
            <a:ext cx="1065412" cy="2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55811"/>
              </p:ext>
            </p:extLst>
          </p:nvPr>
        </p:nvGraphicFramePr>
        <p:xfrm>
          <a:off x="266006" y="2228712"/>
          <a:ext cx="3981797" cy="353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2" y="56081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need for Clinical Pharmacy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57300403"/>
              </p:ext>
            </p:extLst>
          </p:nvPr>
        </p:nvGraphicFramePr>
        <p:xfrm>
          <a:off x="3984982" y="1916672"/>
          <a:ext cx="5159018" cy="417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944333" y="1455007"/>
            <a:ext cx="26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5B9BD5"/>
                </a:solidFill>
              </a:rPr>
              <a:t>Obiettivi principali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966244" y="1455007"/>
            <a:ext cx="21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4DC58D"/>
                </a:solidFill>
              </a:rPr>
              <a:t>Livelli di 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629294" y="6209492"/>
            <a:ext cx="5885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solidFill>
                  <a:srgbClr val="212121"/>
                </a:solidFill>
              </a:rPr>
              <a:t>Scroccaro</a:t>
            </a:r>
            <a:r>
              <a:rPr lang="it-IT" sz="1000" dirty="0">
                <a:solidFill>
                  <a:srgbClr val="212121"/>
                </a:solidFill>
              </a:rPr>
              <a:t> G, </a:t>
            </a:r>
            <a:r>
              <a:rPr lang="it-IT" sz="1000" dirty="0" err="1">
                <a:solidFill>
                  <a:srgbClr val="212121"/>
                </a:solidFill>
              </a:rPr>
              <a:t>Almiñana</a:t>
            </a:r>
            <a:r>
              <a:rPr lang="it-IT" sz="1000" dirty="0">
                <a:solidFill>
                  <a:srgbClr val="212121"/>
                </a:solidFill>
              </a:rPr>
              <a:t> MA, </a:t>
            </a:r>
            <a:r>
              <a:rPr lang="it-IT" sz="1000" dirty="0" err="1">
                <a:solidFill>
                  <a:srgbClr val="212121"/>
                </a:solidFill>
              </a:rPr>
              <a:t>Floor-Schreudering</a:t>
            </a:r>
            <a:r>
              <a:rPr lang="it-IT" sz="1000" dirty="0">
                <a:solidFill>
                  <a:srgbClr val="212121"/>
                </a:solidFill>
              </a:rPr>
              <a:t> A, </a:t>
            </a:r>
            <a:r>
              <a:rPr lang="it-IT" sz="1000" dirty="0" err="1">
                <a:solidFill>
                  <a:srgbClr val="212121"/>
                </a:solidFill>
              </a:rPr>
              <a:t>Hekster</a:t>
            </a:r>
            <a:r>
              <a:rPr lang="it-IT" sz="1000" dirty="0">
                <a:solidFill>
                  <a:srgbClr val="212121"/>
                </a:solidFill>
              </a:rPr>
              <a:t> YA, </a:t>
            </a:r>
            <a:r>
              <a:rPr lang="it-IT" sz="1000" dirty="0" err="1">
                <a:solidFill>
                  <a:srgbClr val="212121"/>
                </a:solidFill>
              </a:rPr>
              <a:t>Huon</a:t>
            </a:r>
            <a:r>
              <a:rPr lang="it-IT" sz="1000" dirty="0">
                <a:solidFill>
                  <a:srgbClr val="212121"/>
                </a:solidFill>
              </a:rPr>
              <a:t> Y. The </a:t>
            </a:r>
            <a:r>
              <a:rPr lang="it-IT" sz="1000" dirty="0" err="1">
                <a:solidFill>
                  <a:srgbClr val="212121"/>
                </a:solidFill>
              </a:rPr>
              <a:t>need</a:t>
            </a:r>
            <a:r>
              <a:rPr lang="it-IT" sz="1000" dirty="0">
                <a:solidFill>
                  <a:srgbClr val="212121"/>
                </a:solidFill>
              </a:rPr>
              <a:t> for </a:t>
            </a:r>
            <a:r>
              <a:rPr lang="it-IT" sz="1000" dirty="0" err="1">
                <a:solidFill>
                  <a:srgbClr val="212121"/>
                </a:solidFill>
              </a:rPr>
              <a:t>clinical</a:t>
            </a:r>
            <a:r>
              <a:rPr lang="it-IT" sz="1000" dirty="0">
                <a:solidFill>
                  <a:srgbClr val="212121"/>
                </a:solidFill>
              </a:rPr>
              <a:t> </a:t>
            </a:r>
            <a:r>
              <a:rPr lang="it-IT" sz="1000" dirty="0" err="1">
                <a:solidFill>
                  <a:srgbClr val="212121"/>
                </a:solidFill>
              </a:rPr>
              <a:t>pharmacy</a:t>
            </a:r>
            <a:r>
              <a:rPr lang="it-IT" sz="1000" dirty="0">
                <a:solidFill>
                  <a:srgbClr val="212121"/>
                </a:solidFill>
              </a:rPr>
              <a:t>. </a:t>
            </a:r>
            <a:r>
              <a:rPr lang="it-IT" sz="1000" dirty="0" err="1">
                <a:solidFill>
                  <a:srgbClr val="212121"/>
                </a:solidFill>
              </a:rPr>
              <a:t>Pharm</a:t>
            </a:r>
            <a:r>
              <a:rPr lang="it-IT" sz="1000" dirty="0">
                <a:solidFill>
                  <a:srgbClr val="212121"/>
                </a:solidFill>
              </a:rPr>
              <a:t> World Sci. 2000 Feb;22(1):27-9. </a:t>
            </a:r>
            <a:r>
              <a:rPr lang="it-IT" sz="1000" dirty="0" err="1">
                <a:solidFill>
                  <a:srgbClr val="212121"/>
                </a:solidFill>
              </a:rPr>
              <a:t>doi</a:t>
            </a:r>
            <a:r>
              <a:rPr lang="it-IT" sz="1000" dirty="0">
                <a:solidFill>
                  <a:srgbClr val="212121"/>
                </a:solidFill>
              </a:rPr>
              <a:t>: 10.1023/a:1008739729849. PMID: 10815298.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240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56A93894-71EF-7797-F274-B70C11E9C1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Setting di Clinical Pharmacy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5E1CFCE-8D3E-D022-8CE0-FD6D3128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45241"/>
            <a:ext cx="2543994" cy="199820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7B88932-54C6-A130-CBA6-D440A65C3A3B}"/>
              </a:ext>
            </a:extLst>
          </p:cNvPr>
          <p:cNvSpPr txBox="1"/>
          <p:nvPr/>
        </p:nvSpPr>
        <p:spPr>
          <a:xfrm>
            <a:off x="304800" y="6344470"/>
            <a:ext cx="52698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Mapping Clinical Pharmacy Education in Europe- 2019</a:t>
            </a:r>
            <a:endParaRPr lang="it-IT" sz="1200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86942C9B-4F96-02D0-412D-898227BBF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86" y="3614552"/>
            <a:ext cx="4648849" cy="267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63F7515D-13FD-3F47-1547-468C5180D33B}"/>
              </a:ext>
            </a:extLst>
          </p:cNvPr>
          <p:cNvSpPr txBox="1"/>
          <p:nvPr/>
        </p:nvSpPr>
        <p:spPr>
          <a:xfrm>
            <a:off x="470147" y="3545025"/>
            <a:ext cx="2968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Uno studio condotto dall’ESCP del 2019, che ha coinvolto la maggior parte degli stati europei, ha rilevato che l’applicazione della Clinical </a:t>
            </a:r>
            <a:r>
              <a:rPr lang="it-IT" dirty="0" err="1"/>
              <a:t>Pharmacy</a:t>
            </a:r>
            <a:r>
              <a:rPr lang="it-IT" dirty="0"/>
              <a:t>, nei paesi che la riconoscono come una specializzazione, avviene prevalentemente a livello ospedaliero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E65A7754-C247-9D60-0B33-8BCB7654C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3" r="7493"/>
          <a:stretch/>
        </p:blipFill>
        <p:spPr>
          <a:xfrm>
            <a:off x="3521986" y="1245241"/>
            <a:ext cx="4648849" cy="19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185B11C1-3362-51C2-A657-5917ACBD1E21}"/>
              </a:ext>
            </a:extLst>
          </p:cNvPr>
          <p:cNvGrpSpPr/>
          <p:nvPr/>
        </p:nvGrpSpPr>
        <p:grpSpPr>
          <a:xfrm>
            <a:off x="598959" y="1602561"/>
            <a:ext cx="7448162" cy="4535666"/>
            <a:chOff x="644144" y="1351716"/>
            <a:chExt cx="7448162" cy="4535666"/>
          </a:xfrm>
        </p:grpSpPr>
        <p:pic>
          <p:nvPicPr>
            <p:cNvPr id="3" name="Immagine 2">
              <a:extLst>
                <a:ext uri="{FF2B5EF4-FFF2-40B4-BE49-F238E27FC236}">
                  <a16:creationId xmlns="" xmlns:a16="http://schemas.microsoft.com/office/drawing/2014/main" id="{7DDF02E0-33F0-DD82-DFD4-EC94B8A3F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144" y="1351716"/>
              <a:ext cx="7448162" cy="4535666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957982C7-8EA1-10BB-7BF6-71C03907E683}"/>
                </a:ext>
              </a:extLst>
            </p:cNvPr>
            <p:cNvSpPr/>
            <p:nvPr/>
          </p:nvSpPr>
          <p:spPr>
            <a:xfrm>
              <a:off x="4288015" y="2823411"/>
              <a:ext cx="203775" cy="242235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DDB58F3-AEA8-333E-D4BE-4C62B7E2B66B}"/>
              </a:ext>
            </a:extLst>
          </p:cNvPr>
          <p:cNvSpPr txBox="1"/>
          <p:nvPr/>
        </p:nvSpPr>
        <p:spPr>
          <a:xfrm>
            <a:off x="104273" y="833774"/>
            <a:ext cx="8935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“Do you have an agreed strategic plan for the development of clinical pharmacy services in your hospital?” 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1A1E883-A7CB-3FF3-6AA0-D0BAC46F06CF}"/>
              </a:ext>
            </a:extLst>
          </p:cNvPr>
          <p:cNvSpPr txBox="1"/>
          <p:nvPr/>
        </p:nvSpPr>
        <p:spPr>
          <a:xfrm>
            <a:off x="598959" y="6260683"/>
            <a:ext cx="49216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 err="1"/>
              <a:t>European</a:t>
            </a:r>
            <a:r>
              <a:rPr lang="it-IT" sz="1000" dirty="0"/>
              <a:t> </a:t>
            </a:r>
            <a:r>
              <a:rPr lang="it-IT" sz="1000" dirty="0" err="1"/>
              <a:t>Statements</a:t>
            </a:r>
            <a:r>
              <a:rPr lang="it-IT" sz="1000" dirty="0"/>
              <a:t> of Hospital </a:t>
            </a:r>
            <a:r>
              <a:rPr lang="it-IT" sz="1000" dirty="0" err="1"/>
              <a:t>Pharmacy</a:t>
            </a:r>
            <a:r>
              <a:rPr lang="it-IT" sz="1000" dirty="0"/>
              <a:t> Survey </a:t>
            </a:r>
            <a:r>
              <a:rPr lang="it-IT" sz="1000" dirty="0" err="1"/>
              <a:t>Results</a:t>
            </a:r>
            <a:r>
              <a:rPr lang="it-IT" sz="1000" dirty="0"/>
              <a:t> 2018 </a:t>
            </a:r>
            <a:r>
              <a:rPr lang="it-IT" sz="1000" dirty="0" err="1"/>
              <a:t>Statements</a:t>
            </a:r>
            <a:r>
              <a:rPr lang="it-IT" sz="1000" dirty="0"/>
              <a:t> </a:t>
            </a:r>
            <a:r>
              <a:rPr lang="it-IT" sz="1000" dirty="0" err="1"/>
              <a:t>Sections</a:t>
            </a:r>
            <a:r>
              <a:rPr lang="it-IT" sz="1000" dirty="0"/>
              <a:t> 1, 3, 4</a:t>
            </a: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56A93894-71EF-7797-F274-B70C11E9C12E}"/>
              </a:ext>
            </a:extLst>
          </p:cNvPr>
          <p:cNvSpPr txBox="1">
            <a:spLocks/>
          </p:cNvSpPr>
          <p:nvPr/>
        </p:nvSpPr>
        <p:spPr>
          <a:xfrm>
            <a:off x="104273" y="-1686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Hospital Clinical Pharmacy</a:t>
            </a:r>
          </a:p>
        </p:txBody>
      </p:sp>
    </p:spTree>
    <p:extLst>
      <p:ext uri="{BB962C8B-B14F-4D97-AF65-F5344CB8AC3E}">
        <p14:creationId xmlns:p14="http://schemas.microsoft.com/office/powerpoint/2010/main" val="26781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DDB58F3-AEA8-333E-D4BE-4C62B7E2B66B}"/>
              </a:ext>
            </a:extLst>
          </p:cNvPr>
          <p:cNvSpPr txBox="1"/>
          <p:nvPr/>
        </p:nvSpPr>
        <p:spPr>
          <a:xfrm>
            <a:off x="104272" y="684849"/>
            <a:ext cx="8935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“What is preventing you or your pharmacists from having an agreed strategic plan for the development of clinical pharmacy services in your hospital?”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1A1E883-A7CB-3FF3-6AA0-D0BAC46F06CF}"/>
              </a:ext>
            </a:extLst>
          </p:cNvPr>
          <p:cNvSpPr txBox="1"/>
          <p:nvPr/>
        </p:nvSpPr>
        <p:spPr>
          <a:xfrm>
            <a:off x="633142" y="63765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European</a:t>
            </a:r>
            <a:r>
              <a:rPr lang="it-IT" sz="800" dirty="0"/>
              <a:t> </a:t>
            </a:r>
            <a:r>
              <a:rPr lang="it-IT" sz="800" dirty="0" err="1"/>
              <a:t>Statements</a:t>
            </a:r>
            <a:r>
              <a:rPr lang="it-IT" sz="800" dirty="0"/>
              <a:t> of Hospital </a:t>
            </a:r>
            <a:r>
              <a:rPr lang="it-IT" sz="800" dirty="0" err="1"/>
              <a:t>Pharmacy</a:t>
            </a:r>
            <a:r>
              <a:rPr lang="it-IT" sz="800" dirty="0"/>
              <a:t> Survey </a:t>
            </a:r>
            <a:r>
              <a:rPr lang="it-IT" sz="800" dirty="0" err="1"/>
              <a:t>Results</a:t>
            </a:r>
            <a:r>
              <a:rPr lang="it-IT" sz="800" dirty="0"/>
              <a:t> 2018 </a:t>
            </a:r>
            <a:r>
              <a:rPr lang="it-IT" sz="800" dirty="0" err="1"/>
              <a:t>Statements</a:t>
            </a:r>
            <a:r>
              <a:rPr lang="it-IT" sz="800" dirty="0"/>
              <a:t> </a:t>
            </a:r>
            <a:r>
              <a:rPr lang="it-IT" sz="800" dirty="0" err="1"/>
              <a:t>Sections</a:t>
            </a:r>
            <a:r>
              <a:rPr lang="it-IT" sz="800" dirty="0"/>
              <a:t> 1, 3, 4</a:t>
            </a: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56A93894-71EF-7797-F274-B70C11E9C12E}"/>
              </a:ext>
            </a:extLst>
          </p:cNvPr>
          <p:cNvSpPr txBox="1">
            <a:spLocks/>
          </p:cNvSpPr>
          <p:nvPr/>
        </p:nvSpPr>
        <p:spPr>
          <a:xfrm>
            <a:off x="163958" y="-69788"/>
            <a:ext cx="7886700" cy="919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C00000"/>
                </a:solidFill>
              </a:rPr>
              <a:t>Hospital Clinical Pharmacy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45" y="1331180"/>
            <a:ext cx="8047706" cy="461446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957982C7-8EA1-10BB-7BF6-71C03907E683}"/>
              </a:ext>
            </a:extLst>
          </p:cNvPr>
          <p:cNvSpPr/>
          <p:nvPr/>
        </p:nvSpPr>
        <p:spPr>
          <a:xfrm>
            <a:off x="4470400" y="1695875"/>
            <a:ext cx="246743" cy="32534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432A34F-849C-AC80-53C8-4E30E7B27D03}"/>
              </a:ext>
            </a:extLst>
          </p:cNvPr>
          <p:cNvSpPr txBox="1"/>
          <p:nvPr/>
        </p:nvSpPr>
        <p:spPr>
          <a:xfrm>
            <a:off x="1066982" y="5894837"/>
            <a:ext cx="19543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*</a:t>
            </a:r>
            <a:r>
              <a:rPr lang="it-IT" sz="1050" dirty="0" err="1"/>
              <a:t>Capacity</a:t>
            </a:r>
            <a:r>
              <a:rPr lang="it-IT" sz="1050" dirty="0"/>
              <a:t>: sufficienti risorse</a:t>
            </a:r>
          </a:p>
          <a:p>
            <a:r>
              <a:rPr lang="it-IT" sz="1050" dirty="0"/>
              <a:t>*Capability: </a:t>
            </a:r>
            <a:r>
              <a:rPr lang="it-IT" sz="1050" i="1" dirty="0"/>
              <a:t>expertise necessaria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473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3800" cy="216221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/>
          <a:srcRect l="3842"/>
          <a:stretch/>
        </p:blipFill>
        <p:spPr>
          <a:xfrm>
            <a:off x="190500" y="2607831"/>
            <a:ext cx="4767896" cy="182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65" y="2607831"/>
            <a:ext cx="3763456" cy="123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765" y="4386758"/>
            <a:ext cx="3763456" cy="119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ttangolo 30"/>
          <p:cNvSpPr/>
          <p:nvPr/>
        </p:nvSpPr>
        <p:spPr>
          <a:xfrm>
            <a:off x="212248" y="4762500"/>
            <a:ext cx="4746148" cy="1384995"/>
          </a:xfrm>
          <a:prstGeom prst="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dirty="0"/>
              <a:t>I risultati suggeriscono che i servizi </a:t>
            </a:r>
            <a:r>
              <a:rPr lang="it-IT" sz="1400" b="1" dirty="0"/>
              <a:t>MTM lo sono utile nel migliorare gli </a:t>
            </a:r>
            <a:r>
              <a:rPr lang="it-IT" sz="1400" b="1" dirty="0" err="1"/>
              <a:t>outcome</a:t>
            </a:r>
            <a:r>
              <a:rPr lang="it-IT" sz="1400" b="1" dirty="0"/>
              <a:t> a breve termine dei pazienti</a:t>
            </a:r>
            <a:r>
              <a:rPr lang="it-IT" sz="1400" dirty="0"/>
              <a:t>. Tuttavia, data l’elevata </a:t>
            </a:r>
            <a:r>
              <a:rPr lang="it-IT" sz="1400" b="1" dirty="0"/>
              <a:t>eterogeneità e i risultati instabili osservati in alcuni risultati economici e umanistici</a:t>
            </a:r>
            <a:r>
              <a:rPr lang="it-IT" sz="1400" dirty="0"/>
              <a:t>, ulteriori studi sono necessari per stabilire la loro efficacia nel ridurre i costi dei pazienti e migliorare la loro qualità di vita.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5992794" y="3979090"/>
            <a:ext cx="2190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humanistic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outcomes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577999" y="2144715"/>
            <a:ext cx="180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clinical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outcomes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6022129" y="2144715"/>
            <a:ext cx="213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economic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outcomes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 descr="SVG, Vettoriale - Tick ??elemento Segno. Segno Di Spunta Verde Icona  Isolato Su Sfondo Bianco. Disegno Segno Semplice. Forma Di Cerchio Pulsante  Ok Per Voto, Decisione, Web. Simbolo Di Una Corretta, Controllare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35" y="2050931"/>
            <a:ext cx="556900" cy="5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8212857" y="214471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8183522" y="39982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5229957" y="5731996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ED </a:t>
            </a:r>
            <a:r>
              <a:rPr lang="it-IT" sz="800" dirty="0" err="1"/>
              <a:t>visit</a:t>
            </a:r>
            <a:r>
              <a:rPr lang="it-IT" sz="800" dirty="0"/>
              <a:t>: Emergency </a:t>
            </a:r>
            <a:r>
              <a:rPr lang="it-IT" sz="800" dirty="0" err="1"/>
              <a:t>departement</a:t>
            </a:r>
            <a:r>
              <a:rPr lang="it-IT" sz="800" dirty="0"/>
              <a:t> </a:t>
            </a:r>
            <a:r>
              <a:rPr lang="it-IT" sz="800" dirty="0" err="1"/>
              <a:t>visit</a:t>
            </a:r>
            <a:endParaRPr lang="it-IT" sz="800" dirty="0"/>
          </a:p>
          <a:p>
            <a:r>
              <a:rPr lang="it-IT" sz="800" dirty="0"/>
              <a:t>ADE-AC: </a:t>
            </a:r>
            <a:r>
              <a:rPr lang="it-IT" sz="800" dirty="0" err="1"/>
              <a:t>all</a:t>
            </a:r>
            <a:r>
              <a:rPr lang="it-IT" sz="800" dirty="0"/>
              <a:t>-cause ADE</a:t>
            </a:r>
          </a:p>
          <a:p>
            <a:r>
              <a:rPr lang="it-IT" sz="800" dirty="0"/>
              <a:t>ADE-SAE: </a:t>
            </a:r>
            <a:r>
              <a:rPr lang="it-IT" sz="800" dirty="0" err="1"/>
              <a:t>serious</a:t>
            </a:r>
            <a:r>
              <a:rPr lang="it-IT" sz="800" dirty="0"/>
              <a:t> </a:t>
            </a:r>
            <a:r>
              <a:rPr lang="it-IT" sz="800" dirty="0" err="1"/>
              <a:t>adverse</a:t>
            </a:r>
            <a:r>
              <a:rPr lang="it-IT" sz="800" dirty="0"/>
              <a:t> </a:t>
            </a:r>
            <a:r>
              <a:rPr lang="it-IT" sz="800" dirty="0" err="1"/>
              <a:t>event</a:t>
            </a:r>
            <a:endParaRPr lang="it-IT" sz="800" dirty="0"/>
          </a:p>
          <a:p>
            <a:r>
              <a:rPr lang="en-US" sz="800" dirty="0" err="1"/>
              <a:t>LoS</a:t>
            </a:r>
            <a:r>
              <a:rPr lang="en-US" sz="800" dirty="0"/>
              <a:t>: length of stay in hospital</a:t>
            </a:r>
          </a:p>
          <a:p>
            <a:r>
              <a:rPr lang="en-US" sz="800" dirty="0"/>
              <a:t>DRP: </a:t>
            </a:r>
            <a:r>
              <a:rPr lang="it-IT" sz="800" dirty="0" err="1"/>
              <a:t>drug-related</a:t>
            </a:r>
            <a:r>
              <a:rPr lang="it-IT" sz="800" dirty="0"/>
              <a:t> </a:t>
            </a:r>
            <a:r>
              <a:rPr lang="it-IT" sz="800" dirty="0" err="1"/>
              <a:t>problems</a:t>
            </a:r>
            <a:endParaRPr lang="it-IT" sz="800" dirty="0"/>
          </a:p>
          <a:p>
            <a:r>
              <a:rPr lang="it-IT" sz="800" dirty="0"/>
              <a:t>MAI: </a:t>
            </a:r>
            <a:r>
              <a:rPr lang="it-IT" sz="800" dirty="0" err="1"/>
              <a:t>medication</a:t>
            </a:r>
            <a:r>
              <a:rPr lang="it-IT" sz="800" dirty="0"/>
              <a:t> </a:t>
            </a:r>
            <a:r>
              <a:rPr lang="it-IT" sz="800" dirty="0" err="1"/>
              <a:t>appropriateness</a:t>
            </a:r>
            <a:r>
              <a:rPr lang="it-IT" sz="800" dirty="0"/>
              <a:t> </a:t>
            </a:r>
            <a:r>
              <a:rPr lang="it-IT" sz="800" dirty="0" err="1"/>
              <a:t>index</a:t>
            </a:r>
            <a:r>
              <a:rPr lang="it-IT" sz="800" dirty="0"/>
              <a:t> 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7005417" y="5731996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EQ-5D: Indice di qualità della vita</a:t>
            </a:r>
          </a:p>
          <a:p>
            <a:r>
              <a:rPr lang="it-IT" sz="800" dirty="0"/>
              <a:t>SF: Scala di qualità della vita</a:t>
            </a:r>
          </a:p>
        </p:txBody>
      </p:sp>
      <p:sp>
        <p:nvSpPr>
          <p:cNvPr id="64" name="Rettangolo 63"/>
          <p:cNvSpPr/>
          <p:nvPr/>
        </p:nvSpPr>
        <p:spPr>
          <a:xfrm>
            <a:off x="4209990" y="750136"/>
            <a:ext cx="4746148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dirty="0"/>
              <a:t>Meta-analisi del 2023.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Analizzati 81 studi (60.753 pazienti):</a:t>
            </a:r>
          </a:p>
          <a:p>
            <a:pPr algn="just"/>
            <a:r>
              <a:rPr lang="it-IT" sz="1400" dirty="0"/>
              <a:t>30 in USA, 25 in Europa, 13 in Asia e 13 in altre località.</a:t>
            </a:r>
          </a:p>
        </p:txBody>
      </p:sp>
    </p:spTree>
    <p:extLst>
      <p:ext uri="{BB962C8B-B14F-4D97-AF65-F5344CB8AC3E}">
        <p14:creationId xmlns:p14="http://schemas.microsoft.com/office/powerpoint/2010/main" val="8460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F7699-9BD3-2019-139A-2D8AA15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Prospettive</a:t>
            </a:r>
            <a:r>
              <a:rPr lang="en-GB" sz="2400" dirty="0">
                <a:solidFill>
                  <a:srgbClr val="C00000"/>
                </a:solidFill>
              </a:rPr>
              <a:t> future: </a:t>
            </a:r>
            <a:r>
              <a:rPr lang="en-GB" sz="2400" dirty="0" err="1">
                <a:solidFill>
                  <a:srgbClr val="C00000"/>
                </a:solidFill>
              </a:rPr>
              <a:t>l’utilizzo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dell’Intelligenza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Artificiale</a:t>
            </a:r>
            <a:r>
              <a:rPr lang="en-GB" sz="2400" dirty="0">
                <a:solidFill>
                  <a:srgbClr val="C00000"/>
                </a:solidFill>
              </a:rPr>
              <a:t> (AI</a:t>
            </a:r>
            <a:r>
              <a:rPr lang="en-GB" sz="2400" dirty="0" smtClean="0">
                <a:solidFill>
                  <a:srgbClr val="C00000"/>
                </a:solidFill>
              </a:rPr>
              <a:t>)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C90A3EE-87F9-B591-638B-4BFD896E950F}"/>
              </a:ext>
            </a:extLst>
          </p:cNvPr>
          <p:cNvSpPr/>
          <p:nvPr/>
        </p:nvSpPr>
        <p:spPr>
          <a:xfrm>
            <a:off x="812800" y="1257011"/>
            <a:ext cx="1030514" cy="6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6" y="3557847"/>
            <a:ext cx="4626631" cy="28045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82" y="1150585"/>
            <a:ext cx="4460138" cy="1963128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953491" y="5918663"/>
            <a:ext cx="1172094" cy="274320"/>
          </a:xfrm>
          <a:prstGeom prst="roundRect">
            <a:avLst/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095702" y="1171049"/>
            <a:ext cx="3762596" cy="3251322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it-IT" sz="1600" dirty="0"/>
              <a:t>Periodo di pubblicazione:</a:t>
            </a:r>
          </a:p>
          <a:p>
            <a:r>
              <a:rPr lang="it-IT" sz="1200" dirty="0"/>
              <a:t>Dal 2000 al 2021</a:t>
            </a:r>
          </a:p>
          <a:p>
            <a:endParaRPr lang="it-IT" sz="1200" dirty="0"/>
          </a:p>
          <a:p>
            <a:r>
              <a:rPr lang="it-IT" sz="1600" dirty="0" err="1"/>
              <a:t>Setting</a:t>
            </a:r>
            <a:r>
              <a:rPr lang="it-IT" sz="1600" dirty="0"/>
              <a:t> degli studi selezionati:</a:t>
            </a:r>
          </a:p>
          <a:p>
            <a:r>
              <a:rPr lang="it-IT" sz="1200" dirty="0"/>
              <a:t>USA (5), Canada (3), Stati Asiatici (5), Europa (4)</a:t>
            </a:r>
          </a:p>
          <a:p>
            <a:endParaRPr lang="it-IT" sz="1600" dirty="0"/>
          </a:p>
          <a:p>
            <a:r>
              <a:rPr lang="it-IT" sz="1600" dirty="0"/>
              <a:t>Dei 19 studi l’AI è stata applicata: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9 volte</a:t>
            </a:r>
            <a:r>
              <a:rPr lang="it-IT" sz="1200" dirty="0"/>
              <a:t> per la </a:t>
            </a:r>
            <a:r>
              <a:rPr lang="it-IT" sz="1200" dirty="0" err="1"/>
              <a:t>medication</a:t>
            </a:r>
            <a:r>
              <a:rPr lang="it-IT" sz="1200" dirty="0"/>
              <a:t> </a:t>
            </a:r>
            <a:r>
              <a:rPr lang="it-IT" sz="1200" dirty="0" err="1"/>
              <a:t>review</a:t>
            </a: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3 volte </a:t>
            </a:r>
            <a:r>
              <a:rPr lang="it-IT" sz="1200" dirty="0"/>
              <a:t>per supportare la dispensazione dei farmaci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2 volte </a:t>
            </a:r>
            <a:r>
              <a:rPr lang="it-IT" sz="1200" dirty="0"/>
              <a:t>per l’aderenza alla terapia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2 volte </a:t>
            </a:r>
            <a:r>
              <a:rPr lang="it-IT" sz="1200" dirty="0"/>
              <a:t>per le prescrizioni inappropriate/</a:t>
            </a:r>
            <a:r>
              <a:rPr lang="it-IT" sz="1200" dirty="0" err="1"/>
              <a:t>medication</a:t>
            </a:r>
            <a:r>
              <a:rPr lang="it-IT" sz="1200" dirty="0"/>
              <a:t> </a:t>
            </a:r>
            <a:r>
              <a:rPr lang="it-IT" sz="1200" dirty="0" err="1"/>
              <a:t>error</a:t>
            </a: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4861167" y="4422372"/>
            <a:ext cx="3997131" cy="203132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b="1" dirty="0"/>
              <a:t>Conclusioni</a:t>
            </a:r>
          </a:p>
          <a:p>
            <a:pPr algn="just"/>
            <a:r>
              <a:rPr lang="it-IT" sz="1400" b="1" dirty="0"/>
              <a:t>Lo sviluppo di </a:t>
            </a:r>
            <a:r>
              <a:rPr lang="it-IT" sz="1400" b="1" dirty="0" err="1"/>
              <a:t>app</a:t>
            </a:r>
            <a:r>
              <a:rPr lang="it-IT" sz="1400" b="1" dirty="0"/>
              <a:t> e strumenti basati sull'intelligenza artificiale per la farmacia clinica è appena iniziato</a:t>
            </a:r>
            <a:r>
              <a:rPr lang="it-IT" sz="1400" dirty="0"/>
              <a:t>.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b="1" dirty="0" smtClean="0"/>
              <a:t>I </a:t>
            </a:r>
            <a:r>
              <a:rPr lang="it-IT" sz="1400" b="1" dirty="0"/>
              <a:t>farmacisti </a:t>
            </a:r>
            <a:r>
              <a:rPr lang="it-IT" sz="1400" b="1" dirty="0" smtClean="0"/>
              <a:t>dovranno collaborare e valutare </a:t>
            </a:r>
            <a:r>
              <a:rPr lang="it-IT" sz="1400" b="1" dirty="0"/>
              <a:t>se le </a:t>
            </a:r>
            <a:r>
              <a:rPr lang="it-IT" sz="1400" b="1" dirty="0" err="1"/>
              <a:t>app</a:t>
            </a:r>
            <a:r>
              <a:rPr lang="it-IT" sz="1400" b="1" dirty="0"/>
              <a:t> e gli strumenti basati sull’intelligenza artificiale apportano valore ai servizi farmaceutici clinici nella </a:t>
            </a:r>
            <a:r>
              <a:rPr lang="it-IT" sz="1400" b="1" i="1" dirty="0" err="1"/>
              <a:t>real</a:t>
            </a:r>
            <a:r>
              <a:rPr lang="it-IT" sz="1400" b="1" i="1" dirty="0"/>
              <a:t> </a:t>
            </a:r>
            <a:r>
              <a:rPr lang="it-IT" sz="1400" b="1" i="1" dirty="0" err="1"/>
              <a:t>practise</a:t>
            </a:r>
            <a:r>
              <a:rPr lang="it-IT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1236</TotalTime>
  <Words>1571</Words>
  <Application>Microsoft Office PowerPoint</Application>
  <PresentationFormat>Presentazione su schermo (4:3)</PresentationFormat>
  <Paragraphs>264</Paragraphs>
  <Slides>28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Arial Black</vt:lpstr>
      <vt:lpstr>Calibri</vt:lpstr>
      <vt:lpstr>Calibri Light</vt:lpstr>
      <vt:lpstr>Lucida Sans Unicode</vt:lpstr>
      <vt:lpstr>Wingdings</vt:lpstr>
      <vt:lpstr>Tema di Office</vt:lpstr>
      <vt:lpstr>KEYNOTE LECTURE - “LA FARMACIA CLINICA:  ORIGINE E PROSPETTIVE FUTURE” </vt:lpstr>
      <vt:lpstr>La Clinical Pharmacy</vt:lpstr>
      <vt:lpstr>Clinical Pharmacy</vt:lpstr>
      <vt:lpstr>The need for Clinical Pharmacy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Prospettive future: l’utilizzo dell’Intelligenza Artificiale (AI)</vt:lpstr>
      <vt:lpstr>Gli argomenti del congresso</vt:lpstr>
      <vt:lpstr>Medication Review</vt:lpstr>
      <vt:lpstr>DM 77: LA CURA TERRITORIALE</vt:lpstr>
      <vt:lpstr>Regione Veneto: attuale rete territoriale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Farmacia dei servizi oggi   </vt:lpstr>
      <vt:lpstr>Presentazione standard di PowerPoint</vt:lpstr>
      <vt:lpstr>Le prospettive future Clinical Pharmacy</vt:lpstr>
      <vt:lpstr>KEYNOTE LECTURE - “LA FARMACIA CLINICA:  ORIGINE E PROSPETTIVE FUTURE”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Ferratini</dc:creator>
  <cp:lastModifiedBy>Giovanna Scroccaro</cp:lastModifiedBy>
  <cp:revision>84</cp:revision>
  <dcterms:created xsi:type="dcterms:W3CDTF">2023-10-04T07:17:30Z</dcterms:created>
  <dcterms:modified xsi:type="dcterms:W3CDTF">2023-10-19T09:50:40Z</dcterms:modified>
</cp:coreProperties>
</file>