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74" r:id="rId8"/>
    <p:sldId id="275" r:id="rId9"/>
    <p:sldId id="276" r:id="rId10"/>
    <p:sldId id="282" r:id="rId11"/>
    <p:sldId id="284" r:id="rId12"/>
    <p:sldId id="283" r:id="rId13"/>
    <p:sldId id="285" r:id="rId14"/>
    <p:sldId id="277" r:id="rId15"/>
    <p:sldId id="278" r:id="rId16"/>
    <p:sldId id="280" r:id="rId17"/>
    <p:sldId id="286" r:id="rId18"/>
    <p:sldId id="281" r:id="rId19"/>
    <p:sldId id="287" r:id="rId20"/>
    <p:sldId id="291" r:id="rId21"/>
    <p:sldId id="292" r:id="rId22"/>
    <p:sldId id="288" r:id="rId23"/>
    <p:sldId id="293" r:id="rId24"/>
    <p:sldId id="289" r:id="rId25"/>
    <p:sldId id="290" r:id="rId26"/>
    <p:sldId id="294" r:id="rId27"/>
    <p:sldId id="27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55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ABE5F3-9926-BFBE-6E22-75B68F5C0F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E55A97A-FE50-94C8-A2DC-099362D492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28B503-6468-921A-335F-DBA58F407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9DFF-7B84-4876-9310-77EA818F017E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511CF1-694F-77C7-6C44-03F778C02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64ECE6-C8C3-A83F-D11D-CFECA5FAC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9975-D84A-432F-ACE9-B48748674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949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E67000-4883-D59B-2B4B-5D45D7CD0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F7D905C-1774-3672-3699-EB78C0641B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3295ED-7ABF-2444-BD36-29E01D773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9DFF-7B84-4876-9310-77EA818F017E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2022A3A-4528-225E-D446-CB5105A23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DC2E54-F21A-301E-C20F-5B82AA542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9975-D84A-432F-ACE9-B48748674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124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EB1E971-06B6-5725-4AF4-47BFA0B2D2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A178A6E-ADBF-4680-CB75-3CF9048453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9152EA-9665-BA3A-6A3B-2D0C81E79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9DFF-7B84-4876-9310-77EA818F017E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78677E4-DB12-09D4-10A5-ABC37E4E4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51091C-C963-4490-BF06-5F6769A9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9975-D84A-432F-ACE9-B48748674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89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770C91-686D-1CCA-4A2C-44378D81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8E84B8-0354-0619-0038-B344E464B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FD87C8-A019-6445-41BD-80405AF75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9DFF-7B84-4876-9310-77EA818F017E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7AFB5E-89AA-9AEE-8239-44629B206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7540A0-C1F2-1EB3-00E9-90CE20AC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9975-D84A-432F-ACE9-B48748674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407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0F0EE4-4956-13E1-F186-BA83A7AC8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D61468F-F8C6-233C-453B-BC0185E72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175A22A-36BF-92F7-B3B1-54CBBAC4F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9DFF-7B84-4876-9310-77EA818F017E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F003BB1-3BA5-F7D1-7C7A-598FC8991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474C3CB-C6E9-A7E5-C03D-1C4066077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9975-D84A-432F-ACE9-B48748674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354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F84BB0-2916-91EB-47C1-DEDFAF6A6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A2DBF8-2E39-004B-9FA5-F23D18C2DB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D908AE-BBE4-993C-9E8A-EDF8BF50A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B1EF7EB-D7D8-3E1F-8823-FAE0BB962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9DFF-7B84-4876-9310-77EA818F017E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9EC90EA-39C2-8307-759D-3389083CD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53CA775-CB3B-462C-8AF4-2015FC4BD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9975-D84A-432F-ACE9-B48748674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183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E31A29-A5C3-70D6-A582-94009A20C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F501078-52C3-E2C8-FE58-A9861A346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B7578AA-F256-1EEF-268C-A45107CEB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582D1BA-7B32-4A39-D907-D4ABB2EE26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1F89D2A-ADFB-25E2-4900-A79B0BDEE7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2EBDB9E-A0B0-F7A2-C962-34653ADF1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9DFF-7B84-4876-9310-77EA818F017E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E7CBDA3-7FF1-F60B-81A1-77B27AF19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2272DBE-0F2B-166B-E8CF-6C89EE84C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9975-D84A-432F-ACE9-B48748674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722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1A02A7-C6B0-E793-CE7D-29826CA6A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3D67B1B-0FB9-FBBA-C1B3-880A618E3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9DFF-7B84-4876-9310-77EA818F017E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6B6FCA1-4D9B-909A-150B-4C46CB497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2E449CE-DE20-1C91-378A-2C30AAB4B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9975-D84A-432F-ACE9-B48748674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096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356E799-91B8-3552-573C-5E66B22C7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9DFF-7B84-4876-9310-77EA818F017E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1C39D17-85D8-5117-B155-9EDEC20C9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3DF5B1E-5B3C-CD25-0A96-E586F78B0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9975-D84A-432F-ACE9-B48748674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659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9429ED-029B-0FBF-2A1C-171A4BF1E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92DE38-085A-93BF-BC1E-686680CFD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CC99876-3DAE-9BEA-9680-FBEE844F1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1B0F429-60F1-D02C-BD88-E4B9D0E1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9DFF-7B84-4876-9310-77EA818F017E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5F2C291-4B1D-3943-1B5C-C000E5C6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AFC9950-40EC-0B7F-77E4-99FE65461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9975-D84A-432F-ACE9-B48748674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483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C2E172-B830-DA24-BD4A-9B6989703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E084D40-2215-16C4-929D-0CBDE4EA24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F33DCF0-88D5-A10D-6752-CF7DEFD8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CC1BB52-4FBB-7092-E02C-37B5F9636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9DFF-7B84-4876-9310-77EA818F017E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FE50236-D9BF-D903-B580-8CAE727BE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3B0D5CB-38A8-57EE-6371-461EA7CA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C9975-D84A-432F-ACE9-B48748674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034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827DAE5-4A04-0E1A-9E63-8C7148B58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85ED376-F11B-0E79-BF16-653D6ADA1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7A11BA-29B7-B259-BDC1-458B91516D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B9DFF-7B84-4876-9310-77EA818F017E}" type="datetimeFigureOut">
              <a:rPr lang="en-GB" smtClean="0"/>
              <a:t>09/10/2023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F44AE0F-0727-CD3F-CC08-B6531C213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4C301E-D65B-5D93-09F3-50C29E664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C9975-D84A-432F-ACE9-B487486742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756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3ECAA64-B957-4F91-BA91-B1A8B7A31765}"/>
              </a:ext>
            </a:extLst>
          </p:cNvPr>
          <p:cNvSpPr txBox="1">
            <a:spLocks noChangeArrowheads="1"/>
          </p:cNvSpPr>
          <p:nvPr/>
        </p:nvSpPr>
        <p:spPr>
          <a:xfrm>
            <a:off x="1471346" y="2369432"/>
            <a:ext cx="9249305" cy="105956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375" b="1" dirty="0">
                <a:latin typeface="+mn-lt"/>
              </a:rPr>
              <a:t>Training Clinical Pharmacists to </a:t>
            </a:r>
            <a:r>
              <a:rPr lang="en-US" altLang="en-US" sz="3375" b="1" i="1" dirty="0">
                <a:latin typeface="+mn-lt"/>
              </a:rPr>
              <a:t>Think</a:t>
            </a:r>
            <a:r>
              <a:rPr lang="en-US" altLang="en-US" sz="3375" b="1" dirty="0">
                <a:latin typeface="+mn-lt"/>
              </a:rPr>
              <a:t> Critically, </a:t>
            </a:r>
            <a:br>
              <a:rPr lang="en-US" altLang="en-US" sz="3375" b="1" dirty="0">
                <a:latin typeface="+mn-lt"/>
              </a:rPr>
            </a:br>
            <a:r>
              <a:rPr lang="en-US" altLang="en-US" sz="3375" b="1" i="1" dirty="0">
                <a:latin typeface="+mn-lt"/>
              </a:rPr>
              <a:t>Communicate</a:t>
            </a:r>
            <a:r>
              <a:rPr lang="en-US" altLang="en-US" sz="3375" b="1" dirty="0">
                <a:latin typeface="+mn-lt"/>
              </a:rPr>
              <a:t> Effectively, and </a:t>
            </a:r>
            <a:r>
              <a:rPr lang="en-US" altLang="en-US" sz="3375" b="1" i="1" dirty="0">
                <a:latin typeface="+mn-lt"/>
              </a:rPr>
              <a:t>Collaborate</a:t>
            </a:r>
            <a:r>
              <a:rPr lang="en-US" altLang="en-US" sz="3375" b="1" dirty="0">
                <a:latin typeface="+mn-lt"/>
              </a:rPr>
              <a:t> Productively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CB0CD30-9757-4EC7-83B4-1270959E2257}"/>
              </a:ext>
            </a:extLst>
          </p:cNvPr>
          <p:cNvSpPr txBox="1">
            <a:spLocks noChangeArrowheads="1"/>
          </p:cNvSpPr>
          <p:nvPr/>
        </p:nvSpPr>
        <p:spPr>
          <a:xfrm>
            <a:off x="4510060" y="3596354"/>
            <a:ext cx="3171879" cy="41116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75390">
              <a:spcBef>
                <a:spcPts val="1067"/>
              </a:spcBef>
              <a:defRPr/>
            </a:pPr>
            <a:r>
              <a:rPr lang="en-US" altLang="en-US" b="1" dirty="0">
                <a:latin typeface="+mj-lt"/>
              </a:rPr>
              <a:t>Frank Massaro, PharmD</a:t>
            </a:r>
          </a:p>
        </p:txBody>
      </p:sp>
    </p:spTree>
    <p:extLst>
      <p:ext uri="{BB962C8B-B14F-4D97-AF65-F5344CB8AC3E}">
        <p14:creationId xmlns:p14="http://schemas.microsoft.com/office/powerpoint/2010/main" val="216015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AEC6FD-6845-4218-ABAE-3CF129C6E54F}"/>
              </a:ext>
            </a:extLst>
          </p:cNvPr>
          <p:cNvCxnSpPr>
            <a:cxnSpLocks/>
          </p:cNvCxnSpPr>
          <p:nvPr/>
        </p:nvCxnSpPr>
        <p:spPr>
          <a:xfrm>
            <a:off x="574205" y="1004691"/>
            <a:ext cx="1106424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4">
            <a:extLst>
              <a:ext uri="{FF2B5EF4-FFF2-40B4-BE49-F238E27FC236}">
                <a16:creationId xmlns:a16="http://schemas.microsoft.com/office/drawing/2014/main" id="{F092861C-138E-4E53-B733-E18B03577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99" y="365126"/>
            <a:ext cx="10515600" cy="759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Problem-based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A50973-BB4B-403E-AA80-3A8D6FFD2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224" y="4641804"/>
            <a:ext cx="1493520" cy="1832610"/>
          </a:xfrm>
          <a:prstGeom prst="rect">
            <a:avLst/>
          </a:prstGeom>
          <a:ln w="15875">
            <a:solidFill>
              <a:schemeClr val="tx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A0A3A3-A952-4630-9647-5A85227BD1B8}"/>
              </a:ext>
            </a:extLst>
          </p:cNvPr>
          <p:cNvSpPr txBox="1"/>
          <p:nvPr/>
        </p:nvSpPr>
        <p:spPr>
          <a:xfrm>
            <a:off x="3056834" y="4641804"/>
            <a:ext cx="8035942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Paula was at home with her husband and her grandson when her tele</a:t>
            </a:r>
            <a:r>
              <a:rPr lang="en-US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phone</a:t>
            </a:r>
            <a:r>
              <a:rPr lang="en-US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rang. It was the transplant coordinator calling to tell her that a kidney was available. She was to come to the hospital as soon as possible to prepare for surgery.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17C2CD-0EE0-4612-A950-9836A44D4211}"/>
              </a:ext>
            </a:extLst>
          </p:cNvPr>
          <p:cNvSpPr txBox="1"/>
          <p:nvPr/>
        </p:nvSpPr>
        <p:spPr>
          <a:xfrm flipH="1">
            <a:off x="574206" y="1281327"/>
            <a:ext cx="1828800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What We Know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25723-D467-4ED2-B9AD-3B3BECD5F805}"/>
              </a:ext>
            </a:extLst>
          </p:cNvPr>
          <p:cNvSpPr txBox="1"/>
          <p:nvPr/>
        </p:nvSpPr>
        <p:spPr>
          <a:xfrm flipH="1">
            <a:off x="2685359" y="1281327"/>
            <a:ext cx="1828800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Want to Know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1B0803-265C-47B0-8DCE-3BD0A255BC3D}"/>
              </a:ext>
            </a:extLst>
          </p:cNvPr>
          <p:cNvSpPr txBox="1"/>
          <p:nvPr/>
        </p:nvSpPr>
        <p:spPr>
          <a:xfrm flipH="1">
            <a:off x="4796512" y="1280160"/>
            <a:ext cx="1828800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Hypotheses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7AD3F2-43C5-4A4F-8FC0-416689145804}"/>
              </a:ext>
            </a:extLst>
          </p:cNvPr>
          <p:cNvSpPr txBox="1"/>
          <p:nvPr/>
        </p:nvSpPr>
        <p:spPr>
          <a:xfrm flipH="1">
            <a:off x="6875268" y="1280160"/>
            <a:ext cx="4478531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Learning Questions</a:t>
            </a:r>
          </a:p>
        </p:txBody>
      </p:sp>
    </p:spTree>
    <p:extLst>
      <p:ext uri="{BB962C8B-B14F-4D97-AF65-F5344CB8AC3E}">
        <p14:creationId xmlns:p14="http://schemas.microsoft.com/office/powerpoint/2010/main" val="1426020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AEC6FD-6845-4218-ABAE-3CF129C6E54F}"/>
              </a:ext>
            </a:extLst>
          </p:cNvPr>
          <p:cNvCxnSpPr>
            <a:cxnSpLocks/>
          </p:cNvCxnSpPr>
          <p:nvPr/>
        </p:nvCxnSpPr>
        <p:spPr>
          <a:xfrm>
            <a:off x="574205" y="1004691"/>
            <a:ext cx="1106424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4">
            <a:extLst>
              <a:ext uri="{FF2B5EF4-FFF2-40B4-BE49-F238E27FC236}">
                <a16:creationId xmlns:a16="http://schemas.microsoft.com/office/drawing/2014/main" id="{F092861C-138E-4E53-B733-E18B03577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99" y="365126"/>
            <a:ext cx="10515600" cy="759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Problem-based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A50973-BB4B-403E-AA80-3A8D6FFD2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224" y="4641804"/>
            <a:ext cx="1493520" cy="1832610"/>
          </a:xfrm>
          <a:prstGeom prst="rect">
            <a:avLst/>
          </a:prstGeom>
          <a:ln w="15875">
            <a:solidFill>
              <a:schemeClr val="tx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A0A3A3-A952-4630-9647-5A85227BD1B8}"/>
              </a:ext>
            </a:extLst>
          </p:cNvPr>
          <p:cNvSpPr txBox="1"/>
          <p:nvPr/>
        </p:nvSpPr>
        <p:spPr>
          <a:xfrm>
            <a:off x="3056834" y="4641804"/>
            <a:ext cx="8035942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Paula was at home with her husband and her grandson when her tele</a:t>
            </a:r>
            <a:r>
              <a:rPr lang="en-US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phone</a:t>
            </a:r>
            <a:r>
              <a:rPr lang="en-US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rang. It was the transplant coordinator calling to tell her that a kidney was available. She was to come to the hospital as soon as possible to prepare for surgery.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17C2CD-0EE0-4612-A950-9836A44D4211}"/>
              </a:ext>
            </a:extLst>
          </p:cNvPr>
          <p:cNvSpPr txBox="1"/>
          <p:nvPr/>
        </p:nvSpPr>
        <p:spPr>
          <a:xfrm flipH="1">
            <a:off x="574206" y="1281327"/>
            <a:ext cx="1828800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What We Know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25723-D467-4ED2-B9AD-3B3BECD5F805}"/>
              </a:ext>
            </a:extLst>
          </p:cNvPr>
          <p:cNvSpPr txBox="1"/>
          <p:nvPr/>
        </p:nvSpPr>
        <p:spPr>
          <a:xfrm flipH="1">
            <a:off x="2685359" y="1281327"/>
            <a:ext cx="1828800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Want to Know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1B0803-265C-47B0-8DCE-3BD0A255BC3D}"/>
              </a:ext>
            </a:extLst>
          </p:cNvPr>
          <p:cNvSpPr txBox="1"/>
          <p:nvPr/>
        </p:nvSpPr>
        <p:spPr>
          <a:xfrm flipH="1">
            <a:off x="4796512" y="1280160"/>
            <a:ext cx="1828800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Hypotheses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7AD3F2-43C5-4A4F-8FC0-416689145804}"/>
              </a:ext>
            </a:extLst>
          </p:cNvPr>
          <p:cNvSpPr txBox="1"/>
          <p:nvPr/>
        </p:nvSpPr>
        <p:spPr>
          <a:xfrm flipH="1">
            <a:off x="6875268" y="1280160"/>
            <a:ext cx="4478531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Learning Questions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5AD4A7-8682-40C5-93B3-C0EA894794A1}"/>
              </a:ext>
            </a:extLst>
          </p:cNvPr>
          <p:cNvSpPr txBox="1"/>
          <p:nvPr/>
        </p:nvSpPr>
        <p:spPr>
          <a:xfrm>
            <a:off x="711502" y="1722452"/>
            <a:ext cx="15811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Female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Married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Grandmother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Kidney transplant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3FE14D-E6D6-4166-928F-196885F765F7}"/>
              </a:ext>
            </a:extLst>
          </p:cNvPr>
          <p:cNvSpPr txBox="1"/>
          <p:nvPr/>
        </p:nvSpPr>
        <p:spPr>
          <a:xfrm>
            <a:off x="4933807" y="1774748"/>
            <a:ext cx="1298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Kidney failure</a:t>
            </a:r>
          </a:p>
        </p:txBody>
      </p:sp>
    </p:spTree>
    <p:extLst>
      <p:ext uri="{BB962C8B-B14F-4D97-AF65-F5344CB8AC3E}">
        <p14:creationId xmlns:p14="http://schemas.microsoft.com/office/powerpoint/2010/main" val="3317623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AEC6FD-6845-4218-ABAE-3CF129C6E54F}"/>
              </a:ext>
            </a:extLst>
          </p:cNvPr>
          <p:cNvCxnSpPr>
            <a:cxnSpLocks/>
          </p:cNvCxnSpPr>
          <p:nvPr/>
        </p:nvCxnSpPr>
        <p:spPr>
          <a:xfrm>
            <a:off x="574205" y="1004691"/>
            <a:ext cx="1106424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4">
            <a:extLst>
              <a:ext uri="{FF2B5EF4-FFF2-40B4-BE49-F238E27FC236}">
                <a16:creationId xmlns:a16="http://schemas.microsoft.com/office/drawing/2014/main" id="{F092861C-138E-4E53-B733-E18B03577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99" y="365126"/>
            <a:ext cx="10515600" cy="759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Problem-based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A50973-BB4B-403E-AA80-3A8D6FFD2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224" y="4641804"/>
            <a:ext cx="1493520" cy="1832610"/>
          </a:xfrm>
          <a:prstGeom prst="rect">
            <a:avLst/>
          </a:prstGeom>
          <a:ln w="15875">
            <a:solidFill>
              <a:schemeClr val="tx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A0A3A3-A952-4630-9647-5A85227BD1B8}"/>
              </a:ext>
            </a:extLst>
          </p:cNvPr>
          <p:cNvSpPr txBox="1"/>
          <p:nvPr/>
        </p:nvSpPr>
        <p:spPr>
          <a:xfrm>
            <a:off x="3056834" y="4641804"/>
            <a:ext cx="8035942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Paula was at home with her husband and her grandson when her tele</a:t>
            </a:r>
            <a:r>
              <a:rPr lang="en-US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phone</a:t>
            </a:r>
            <a:r>
              <a:rPr lang="en-US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rang. It was the transplant coordinator calling to tell her that a kidney was available. She was to come to the hospital as soon as possible to prepare for surgery.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17C2CD-0EE0-4612-A950-9836A44D4211}"/>
              </a:ext>
            </a:extLst>
          </p:cNvPr>
          <p:cNvSpPr txBox="1"/>
          <p:nvPr/>
        </p:nvSpPr>
        <p:spPr>
          <a:xfrm flipH="1">
            <a:off x="574206" y="1281327"/>
            <a:ext cx="1828800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What We Know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25723-D467-4ED2-B9AD-3B3BECD5F805}"/>
              </a:ext>
            </a:extLst>
          </p:cNvPr>
          <p:cNvSpPr txBox="1"/>
          <p:nvPr/>
        </p:nvSpPr>
        <p:spPr>
          <a:xfrm flipH="1">
            <a:off x="2685359" y="1281327"/>
            <a:ext cx="1828800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Want to Know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1B0803-265C-47B0-8DCE-3BD0A255BC3D}"/>
              </a:ext>
            </a:extLst>
          </p:cNvPr>
          <p:cNvSpPr txBox="1"/>
          <p:nvPr/>
        </p:nvSpPr>
        <p:spPr>
          <a:xfrm flipH="1">
            <a:off x="4796512" y="1280160"/>
            <a:ext cx="1828800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Hypotheses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7AD3F2-43C5-4A4F-8FC0-416689145804}"/>
              </a:ext>
            </a:extLst>
          </p:cNvPr>
          <p:cNvSpPr txBox="1"/>
          <p:nvPr/>
        </p:nvSpPr>
        <p:spPr>
          <a:xfrm flipH="1">
            <a:off x="6875268" y="1280160"/>
            <a:ext cx="4478531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Learning Questions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CE72A-5857-41B4-84AF-E25A80E83D47}"/>
              </a:ext>
            </a:extLst>
          </p:cNvPr>
          <p:cNvSpPr txBox="1"/>
          <p:nvPr/>
        </p:nvSpPr>
        <p:spPr>
          <a:xfrm>
            <a:off x="711502" y="1722452"/>
            <a:ext cx="15811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Female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Married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Grandmother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Kidney transplant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13EB87-D9A6-4A35-A8F9-22EC307AD4D0}"/>
              </a:ext>
            </a:extLst>
          </p:cNvPr>
          <p:cNvSpPr txBox="1"/>
          <p:nvPr/>
        </p:nvSpPr>
        <p:spPr>
          <a:xfrm>
            <a:off x="2775526" y="1722451"/>
            <a:ext cx="167302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Age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Medical history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Medication history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Dialysis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Location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EC6F35-50E5-43FD-853F-F3F357F1C340}"/>
              </a:ext>
            </a:extLst>
          </p:cNvPr>
          <p:cNvSpPr txBox="1"/>
          <p:nvPr/>
        </p:nvSpPr>
        <p:spPr>
          <a:xfrm>
            <a:off x="4933807" y="1774748"/>
            <a:ext cx="1298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Kidney failure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A5D034-A466-4A8B-800C-0B2693A66A05}"/>
              </a:ext>
            </a:extLst>
          </p:cNvPr>
          <p:cNvSpPr txBox="1"/>
          <p:nvPr/>
        </p:nvSpPr>
        <p:spPr>
          <a:xfrm>
            <a:off x="7019194" y="1781371"/>
            <a:ext cx="41489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indent="-112713" defTabSz="1028700">
              <a:buFont typeface="Arial" panose="020B0604020202020204" pitchFamily="34" charset="0"/>
              <a:buChar char="•"/>
            </a:pPr>
            <a:r>
              <a:rPr lang="en-US" sz="1400" dirty="0"/>
              <a:t>Causes of kidney failure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Viability of an explanted organ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Surgery preparation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Post-transplant medications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Transplant coordinator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Forms of dialysis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Patient – organ matching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Cost of a transplant</a:t>
            </a:r>
          </a:p>
        </p:txBody>
      </p:sp>
    </p:spTree>
    <p:extLst>
      <p:ext uri="{BB962C8B-B14F-4D97-AF65-F5344CB8AC3E}">
        <p14:creationId xmlns:p14="http://schemas.microsoft.com/office/powerpoint/2010/main" val="1492132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AEC6FD-6845-4218-ABAE-3CF129C6E54F}"/>
              </a:ext>
            </a:extLst>
          </p:cNvPr>
          <p:cNvCxnSpPr>
            <a:cxnSpLocks/>
          </p:cNvCxnSpPr>
          <p:nvPr/>
        </p:nvCxnSpPr>
        <p:spPr>
          <a:xfrm>
            <a:off x="574205" y="1004691"/>
            <a:ext cx="1106424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4">
            <a:extLst>
              <a:ext uri="{FF2B5EF4-FFF2-40B4-BE49-F238E27FC236}">
                <a16:creationId xmlns:a16="http://schemas.microsoft.com/office/drawing/2014/main" id="{F092861C-138E-4E53-B733-E18B03577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99" y="365126"/>
            <a:ext cx="10515600" cy="759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Problem-based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A50973-BB4B-403E-AA80-3A8D6FFD2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224" y="4641804"/>
            <a:ext cx="1493520" cy="1832610"/>
          </a:xfrm>
          <a:prstGeom prst="rect">
            <a:avLst/>
          </a:prstGeom>
          <a:ln w="15875">
            <a:solidFill>
              <a:schemeClr val="tx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A0A3A3-A952-4630-9647-5A85227BD1B8}"/>
              </a:ext>
            </a:extLst>
          </p:cNvPr>
          <p:cNvSpPr txBox="1"/>
          <p:nvPr/>
        </p:nvSpPr>
        <p:spPr>
          <a:xfrm>
            <a:off x="3056834" y="4641804"/>
            <a:ext cx="8035942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Paula was at home with her husband and her grandson when her tele</a:t>
            </a:r>
            <a:r>
              <a:rPr lang="en-US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phone</a:t>
            </a:r>
            <a:r>
              <a:rPr lang="en-US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rang. It was the transplant coordinator calling to tell her that a kidney was available. She was to come to the hospital as soon as possible to prepare for surgery.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17C2CD-0EE0-4612-A950-9836A44D4211}"/>
              </a:ext>
            </a:extLst>
          </p:cNvPr>
          <p:cNvSpPr txBox="1"/>
          <p:nvPr/>
        </p:nvSpPr>
        <p:spPr>
          <a:xfrm flipH="1">
            <a:off x="574206" y="1281327"/>
            <a:ext cx="1828800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What We Know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25723-D467-4ED2-B9AD-3B3BECD5F805}"/>
              </a:ext>
            </a:extLst>
          </p:cNvPr>
          <p:cNvSpPr txBox="1"/>
          <p:nvPr/>
        </p:nvSpPr>
        <p:spPr>
          <a:xfrm flipH="1">
            <a:off x="2685359" y="1281327"/>
            <a:ext cx="1828800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Want to Know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1B0803-265C-47B0-8DCE-3BD0A255BC3D}"/>
              </a:ext>
            </a:extLst>
          </p:cNvPr>
          <p:cNvSpPr txBox="1"/>
          <p:nvPr/>
        </p:nvSpPr>
        <p:spPr>
          <a:xfrm flipH="1">
            <a:off x="4796512" y="1280160"/>
            <a:ext cx="1828800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Hypotheses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7AD3F2-43C5-4A4F-8FC0-416689145804}"/>
              </a:ext>
            </a:extLst>
          </p:cNvPr>
          <p:cNvSpPr txBox="1"/>
          <p:nvPr/>
        </p:nvSpPr>
        <p:spPr>
          <a:xfrm flipH="1">
            <a:off x="6875268" y="1280160"/>
            <a:ext cx="4478531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Learning Questions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CE72A-5857-41B4-84AF-E25A80E83D47}"/>
              </a:ext>
            </a:extLst>
          </p:cNvPr>
          <p:cNvSpPr txBox="1"/>
          <p:nvPr/>
        </p:nvSpPr>
        <p:spPr>
          <a:xfrm>
            <a:off x="711502" y="1722452"/>
            <a:ext cx="15811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Female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Married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Grandmother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Kidney transplant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13EB87-D9A6-4A35-A8F9-22EC307AD4D0}"/>
              </a:ext>
            </a:extLst>
          </p:cNvPr>
          <p:cNvSpPr txBox="1"/>
          <p:nvPr/>
        </p:nvSpPr>
        <p:spPr>
          <a:xfrm>
            <a:off x="2775526" y="1722451"/>
            <a:ext cx="167302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Age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Medical history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Medication history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Dialysis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Location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EC6F35-50E5-43FD-853F-F3F357F1C340}"/>
              </a:ext>
            </a:extLst>
          </p:cNvPr>
          <p:cNvSpPr txBox="1"/>
          <p:nvPr/>
        </p:nvSpPr>
        <p:spPr>
          <a:xfrm>
            <a:off x="4933807" y="1774748"/>
            <a:ext cx="1298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Kidney failure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A5D034-A466-4A8B-800C-0B2693A66A05}"/>
              </a:ext>
            </a:extLst>
          </p:cNvPr>
          <p:cNvSpPr txBox="1"/>
          <p:nvPr/>
        </p:nvSpPr>
        <p:spPr>
          <a:xfrm>
            <a:off x="7019194" y="1781371"/>
            <a:ext cx="41489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indent="-112713" defTabSz="1028700">
              <a:buFont typeface="Arial" panose="020B0604020202020204" pitchFamily="34" charset="0"/>
              <a:buChar char="•"/>
            </a:pPr>
            <a:r>
              <a:rPr lang="en-US" sz="1400" dirty="0"/>
              <a:t>Causes of kidney failure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Viability of an explanted organ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Surgery preparation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Post-transplant medications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Transplant coordinator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Forms of dialysis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Patient – organ matching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/>
              <a:t>Cost of a transplant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9A2917-CAC1-4FE6-BA9B-11337AB17357}"/>
              </a:ext>
            </a:extLst>
          </p:cNvPr>
          <p:cNvSpPr txBox="1"/>
          <p:nvPr/>
        </p:nvSpPr>
        <p:spPr>
          <a:xfrm>
            <a:off x="3057492" y="5668643"/>
            <a:ext cx="803594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Part 2.</a:t>
            </a:r>
          </a:p>
        </p:txBody>
      </p:sp>
    </p:spTree>
    <p:extLst>
      <p:ext uri="{BB962C8B-B14F-4D97-AF65-F5344CB8AC3E}">
        <p14:creationId xmlns:p14="http://schemas.microsoft.com/office/powerpoint/2010/main" val="3098044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AEC6FD-6845-4218-ABAE-3CF129C6E54F}"/>
              </a:ext>
            </a:extLst>
          </p:cNvPr>
          <p:cNvCxnSpPr>
            <a:cxnSpLocks/>
          </p:cNvCxnSpPr>
          <p:nvPr/>
        </p:nvCxnSpPr>
        <p:spPr>
          <a:xfrm>
            <a:off x="574205" y="1004691"/>
            <a:ext cx="1106424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4">
            <a:extLst>
              <a:ext uri="{FF2B5EF4-FFF2-40B4-BE49-F238E27FC236}">
                <a16:creationId xmlns:a16="http://schemas.microsoft.com/office/drawing/2014/main" id="{F092861C-138E-4E53-B733-E18B03577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99" y="365126"/>
            <a:ext cx="10515600" cy="759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The Clinical Pharmacist </a:t>
            </a:r>
          </a:p>
        </p:txBody>
      </p:sp>
      <p:pic>
        <p:nvPicPr>
          <p:cNvPr id="4" name="Picture 3" descr="A person and person looking at papers&#10;&#10;Description automatically generated">
            <a:extLst>
              <a:ext uri="{FF2B5EF4-FFF2-40B4-BE49-F238E27FC236}">
                <a16:creationId xmlns:a16="http://schemas.microsoft.com/office/drawing/2014/main" id="{FC06C9BC-3484-4BAB-8F88-097196AA81B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6" y="1444752"/>
            <a:ext cx="5907024" cy="3941064"/>
          </a:xfrm>
          <a:prstGeom prst="rect">
            <a:avLst/>
          </a:prstGeom>
          <a:ln w="158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670482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AEC6FD-6845-4218-ABAE-3CF129C6E54F}"/>
              </a:ext>
            </a:extLst>
          </p:cNvPr>
          <p:cNvCxnSpPr>
            <a:cxnSpLocks/>
          </p:cNvCxnSpPr>
          <p:nvPr/>
        </p:nvCxnSpPr>
        <p:spPr>
          <a:xfrm>
            <a:off x="574205" y="1004691"/>
            <a:ext cx="1106424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4">
            <a:extLst>
              <a:ext uri="{FF2B5EF4-FFF2-40B4-BE49-F238E27FC236}">
                <a16:creationId xmlns:a16="http://schemas.microsoft.com/office/drawing/2014/main" id="{F092861C-138E-4E53-B733-E18B03577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99" y="365126"/>
            <a:ext cx="10515600" cy="759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Clinical Problem Solving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AC2B88E-7C61-491C-84ED-2D315F94818C}"/>
              </a:ext>
            </a:extLst>
          </p:cNvPr>
          <p:cNvGrpSpPr/>
          <p:nvPr/>
        </p:nvGrpSpPr>
        <p:grpSpPr>
          <a:xfrm>
            <a:off x="6788143" y="1577582"/>
            <a:ext cx="3367423" cy="2092881"/>
            <a:chOff x="1921864" y="1373279"/>
            <a:chExt cx="3367423" cy="209288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83A0025-E980-48EC-8DD3-C9CE8C8A69C7}"/>
                </a:ext>
              </a:extLst>
            </p:cNvPr>
            <p:cNvSpPr txBox="1"/>
            <p:nvPr/>
          </p:nvSpPr>
          <p:spPr>
            <a:xfrm>
              <a:off x="1921864" y="1373279"/>
              <a:ext cx="3305970" cy="2092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Essential Functions</a:t>
              </a:r>
            </a:p>
            <a:p>
              <a:pPr marL="285750" indent="-171450">
                <a:buFont typeface="Arial" panose="020B0604020202020204" pitchFamily="34" charset="0"/>
                <a:buChar char="•"/>
              </a:pPr>
              <a:r>
                <a:rPr lang="en-US" sz="1600" dirty="0"/>
                <a:t>Medication history</a:t>
              </a:r>
            </a:p>
            <a:p>
              <a:pPr marL="687388" lvl="1" indent="-173038">
                <a:buFont typeface="Courier New" panose="02070309020205020404" pitchFamily="49" charset="0"/>
                <a:buChar char="o"/>
              </a:pPr>
              <a:r>
                <a:rPr lang="en-US" sz="1600" dirty="0"/>
                <a:t>Drug list</a:t>
              </a:r>
            </a:p>
            <a:p>
              <a:pPr marL="687388" lvl="1" indent="-173038">
                <a:buFont typeface="Courier New" panose="02070309020205020404" pitchFamily="49" charset="0"/>
                <a:buChar char="o"/>
              </a:pPr>
              <a:r>
                <a:rPr lang="en-US" sz="1600" dirty="0"/>
                <a:t>Medication taking behaviors</a:t>
              </a:r>
            </a:p>
            <a:p>
              <a:pPr marL="687388" lvl="1" indent="-173038">
                <a:buFont typeface="Courier New" panose="02070309020205020404" pitchFamily="49" charset="0"/>
                <a:buChar char="o"/>
              </a:pPr>
              <a:endParaRPr lang="en-US" sz="1600" dirty="0"/>
            </a:p>
            <a:p>
              <a:pPr marL="34290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Monitor Effectiveness / Toxicity</a:t>
              </a:r>
              <a:br>
                <a:rPr lang="en-US" sz="1600" dirty="0"/>
              </a:br>
              <a:endParaRPr lang="en-US" sz="1600" dirty="0"/>
            </a:p>
            <a:p>
              <a:pPr marL="34290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Medication education/ access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0FD6D46-B972-4545-B663-FCB68776182E}"/>
                </a:ext>
              </a:extLst>
            </p:cNvPr>
            <p:cNvCxnSpPr/>
            <p:nvPr/>
          </p:nvCxnSpPr>
          <p:spPr>
            <a:xfrm>
              <a:off x="1997447" y="1700959"/>
              <a:ext cx="329184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C01425D2-20FD-4B51-81CB-8E8662B3829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1920240"/>
            <a:ext cx="4782312" cy="3044952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633172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AEC6FD-6845-4218-ABAE-3CF129C6E54F}"/>
              </a:ext>
            </a:extLst>
          </p:cNvPr>
          <p:cNvCxnSpPr>
            <a:cxnSpLocks/>
          </p:cNvCxnSpPr>
          <p:nvPr/>
        </p:nvCxnSpPr>
        <p:spPr>
          <a:xfrm>
            <a:off x="574205" y="1004691"/>
            <a:ext cx="1106424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4">
            <a:extLst>
              <a:ext uri="{FF2B5EF4-FFF2-40B4-BE49-F238E27FC236}">
                <a16:creationId xmlns:a16="http://schemas.microsoft.com/office/drawing/2014/main" id="{F092861C-138E-4E53-B733-E18B03577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99" y="365126"/>
            <a:ext cx="10515600" cy="759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The Scientific Method vs. Monitoring Drug Therapy</a:t>
            </a:r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FBB4EAA7-8844-4754-9A3E-E2AAD20C00F8}"/>
              </a:ext>
            </a:extLst>
          </p:cNvPr>
          <p:cNvGrpSpPr/>
          <p:nvPr/>
        </p:nvGrpSpPr>
        <p:grpSpPr>
          <a:xfrm>
            <a:off x="1566948" y="2022566"/>
            <a:ext cx="3188778" cy="3011684"/>
            <a:chOff x="1566948" y="2022566"/>
            <a:chExt cx="3188778" cy="3011684"/>
          </a:xfrm>
        </p:grpSpPr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B49C268B-B7F1-43AE-9DAF-D86A8A83F289}"/>
                </a:ext>
              </a:extLst>
            </p:cNvPr>
            <p:cNvSpPr/>
            <p:nvPr/>
          </p:nvSpPr>
          <p:spPr>
            <a:xfrm>
              <a:off x="1972407" y="2337739"/>
              <a:ext cx="2374582" cy="2378355"/>
            </a:xfrm>
            <a:prstGeom prst="ellipse">
              <a:avLst/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A90CDE4F-F164-49BB-A970-FE9F7E1400BB}"/>
                </a:ext>
              </a:extLst>
            </p:cNvPr>
            <p:cNvGrpSpPr/>
            <p:nvPr/>
          </p:nvGrpSpPr>
          <p:grpSpPr>
            <a:xfrm>
              <a:off x="2691706" y="2022566"/>
              <a:ext cx="954634" cy="822960"/>
              <a:chOff x="1485900" y="1838325"/>
              <a:chExt cx="1060704" cy="914400"/>
            </a:xfrm>
          </p:grpSpPr>
          <p:sp>
            <p:nvSpPr>
              <p:cNvPr id="229" name="Hexagon 228">
                <a:extLst>
                  <a:ext uri="{FF2B5EF4-FFF2-40B4-BE49-F238E27FC236}">
                    <a16:creationId xmlns:a16="http://schemas.microsoft.com/office/drawing/2014/main" id="{FFFFB9B5-D15E-49D6-BEDC-2FC51CBEED76}"/>
                  </a:ext>
                </a:extLst>
              </p:cNvPr>
              <p:cNvSpPr/>
              <p:nvPr/>
            </p:nvSpPr>
            <p:spPr>
              <a:xfrm>
                <a:off x="1485900" y="1838325"/>
                <a:ext cx="1060704" cy="914400"/>
              </a:xfrm>
              <a:prstGeom prst="hexagon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TextBox 229">
                <a:extLst>
                  <a:ext uri="{FF2B5EF4-FFF2-40B4-BE49-F238E27FC236}">
                    <a16:creationId xmlns:a16="http://schemas.microsoft.com/office/drawing/2014/main" id="{7F61A127-D6C4-4532-AAC9-FE66937F21E4}"/>
                  </a:ext>
                </a:extLst>
              </p:cNvPr>
              <p:cNvSpPr txBox="1"/>
              <p:nvPr/>
            </p:nvSpPr>
            <p:spPr>
              <a:xfrm>
                <a:off x="1773952" y="2072244"/>
                <a:ext cx="470571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+mj-lt"/>
                  </a:rPr>
                  <a:t>H</a:t>
                </a:r>
                <a:r>
                  <a:rPr lang="en-US" b="1" baseline="-25000" dirty="0">
                    <a:latin typeface="+mj-lt"/>
                  </a:rPr>
                  <a:t>O</a:t>
                </a:r>
              </a:p>
            </p:txBody>
          </p: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D1886359-384C-40A1-82B1-CAF3A497AE91}"/>
                </a:ext>
              </a:extLst>
            </p:cNvPr>
            <p:cNvGrpSpPr/>
            <p:nvPr/>
          </p:nvGrpSpPr>
          <p:grpSpPr>
            <a:xfrm>
              <a:off x="3801092" y="3130391"/>
              <a:ext cx="954634" cy="822960"/>
              <a:chOff x="2659151" y="3118616"/>
              <a:chExt cx="1060704" cy="914400"/>
            </a:xfrm>
          </p:grpSpPr>
          <p:sp>
            <p:nvSpPr>
              <p:cNvPr id="211" name="Hexagon 210">
                <a:extLst>
                  <a:ext uri="{FF2B5EF4-FFF2-40B4-BE49-F238E27FC236}">
                    <a16:creationId xmlns:a16="http://schemas.microsoft.com/office/drawing/2014/main" id="{1824E697-62A6-40A7-AF3B-79226EB2D891}"/>
                  </a:ext>
                </a:extLst>
              </p:cNvPr>
              <p:cNvSpPr/>
              <p:nvPr/>
            </p:nvSpPr>
            <p:spPr>
              <a:xfrm>
                <a:off x="2659151" y="3118616"/>
                <a:ext cx="1060704" cy="914400"/>
              </a:xfrm>
              <a:prstGeom prst="hexagon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E322EE15-D0BB-43C7-89D8-06747DDEED3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054986" y="3392936"/>
                <a:ext cx="248590" cy="365760"/>
                <a:chOff x="8672337" y="2981325"/>
                <a:chExt cx="676753" cy="995732"/>
              </a:xfrm>
            </p:grpSpPr>
            <p:cxnSp>
              <p:nvCxnSpPr>
                <p:cNvPr id="213" name="Straight Connector 212">
                  <a:extLst>
                    <a:ext uri="{FF2B5EF4-FFF2-40B4-BE49-F238E27FC236}">
                      <a16:creationId xmlns:a16="http://schemas.microsoft.com/office/drawing/2014/main" id="{D7268929-04BE-4EC2-A625-4D360C076CE3}"/>
                    </a:ext>
                  </a:extLst>
                </p:cNvPr>
                <p:cNvCxnSpPr/>
                <p:nvPr/>
              </p:nvCxnSpPr>
              <p:spPr>
                <a:xfrm>
                  <a:off x="8848575" y="2981325"/>
                  <a:ext cx="300188" cy="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>
                  <a:extLst>
                    <a:ext uri="{FF2B5EF4-FFF2-40B4-BE49-F238E27FC236}">
                      <a16:creationId xmlns:a16="http://schemas.microsoft.com/office/drawing/2014/main" id="{B00AC382-6017-42E7-AA97-FD98389402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966284" y="3127031"/>
                  <a:ext cx="274320" cy="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>
                  <a:extLst>
                    <a:ext uri="{FF2B5EF4-FFF2-40B4-BE49-F238E27FC236}">
                      <a16:creationId xmlns:a16="http://schemas.microsoft.com/office/drawing/2014/main" id="{44442FC2-6AEF-4E94-B30C-20396235C9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764723" y="3127523"/>
                  <a:ext cx="274320" cy="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>
                  <a:extLst>
                    <a:ext uri="{FF2B5EF4-FFF2-40B4-BE49-F238E27FC236}">
                      <a16:creationId xmlns:a16="http://schemas.microsoft.com/office/drawing/2014/main" id="{01798F41-2145-4AEF-A30D-7950CE52D2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6600000">
                  <a:off x="8443381" y="3580210"/>
                  <a:ext cx="685800" cy="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Straight Connector 216">
                  <a:extLst>
                    <a:ext uri="{FF2B5EF4-FFF2-40B4-BE49-F238E27FC236}">
                      <a16:creationId xmlns:a16="http://schemas.microsoft.com/office/drawing/2014/main" id="{11CB0B6A-169B-4E55-A103-A1AAA367D0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140000">
                  <a:off x="8883740" y="3575815"/>
                  <a:ext cx="685800" cy="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8" name="Arc 217">
                  <a:extLst>
                    <a:ext uri="{FF2B5EF4-FFF2-40B4-BE49-F238E27FC236}">
                      <a16:creationId xmlns:a16="http://schemas.microsoft.com/office/drawing/2014/main" id="{C03BDDEE-D39C-48A0-AE89-1654BA1E431B}"/>
                    </a:ext>
                  </a:extLst>
                </p:cNvPr>
                <p:cNvSpPr/>
                <p:nvPr/>
              </p:nvSpPr>
              <p:spPr>
                <a:xfrm rot="10800000">
                  <a:off x="8672337" y="3805908"/>
                  <a:ext cx="201607" cy="164818"/>
                </a:xfrm>
                <a:prstGeom prst="arc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Arc 218">
                  <a:extLst>
                    <a:ext uri="{FF2B5EF4-FFF2-40B4-BE49-F238E27FC236}">
                      <a16:creationId xmlns:a16="http://schemas.microsoft.com/office/drawing/2014/main" id="{0C9E3972-3CA1-4D78-810C-A2481BC7F0FE}"/>
                    </a:ext>
                  </a:extLst>
                </p:cNvPr>
                <p:cNvSpPr/>
                <p:nvPr/>
              </p:nvSpPr>
              <p:spPr>
                <a:xfrm rot="6007265">
                  <a:off x="9175134" y="3803102"/>
                  <a:ext cx="201607" cy="146304"/>
                </a:xfrm>
                <a:prstGeom prst="arc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20" name="Straight Connector 219">
                  <a:extLst>
                    <a:ext uri="{FF2B5EF4-FFF2-40B4-BE49-F238E27FC236}">
                      <a16:creationId xmlns:a16="http://schemas.microsoft.com/office/drawing/2014/main" id="{4EA3C4EF-7E70-4AD6-8A89-266D48EFCA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73139" y="3972995"/>
                  <a:ext cx="530352" cy="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220">
                  <a:extLst>
                    <a:ext uri="{FF2B5EF4-FFF2-40B4-BE49-F238E27FC236}">
                      <a16:creationId xmlns:a16="http://schemas.microsoft.com/office/drawing/2014/main" id="{697F4C9B-4484-4492-A081-87138DF8853D}"/>
                    </a:ext>
                  </a:extLst>
                </p:cNvPr>
                <p:cNvCxnSpPr/>
                <p:nvPr/>
              </p:nvCxnSpPr>
              <p:spPr>
                <a:xfrm>
                  <a:off x="8864667" y="3410459"/>
                  <a:ext cx="6546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>
                  <a:extLst>
                    <a:ext uri="{FF2B5EF4-FFF2-40B4-BE49-F238E27FC236}">
                      <a16:creationId xmlns:a16="http://schemas.microsoft.com/office/drawing/2014/main" id="{C85207F7-9FAF-490C-A090-2C30B3D6475A}"/>
                    </a:ext>
                  </a:extLst>
                </p:cNvPr>
                <p:cNvCxnSpPr/>
                <p:nvPr/>
              </p:nvCxnSpPr>
              <p:spPr>
                <a:xfrm>
                  <a:off x="8841214" y="3481658"/>
                  <a:ext cx="6546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>
                  <a:extLst>
                    <a:ext uri="{FF2B5EF4-FFF2-40B4-BE49-F238E27FC236}">
                      <a16:creationId xmlns:a16="http://schemas.microsoft.com/office/drawing/2014/main" id="{76CBE732-4F56-4D37-836C-BB2F45DF9A32}"/>
                    </a:ext>
                  </a:extLst>
                </p:cNvPr>
                <p:cNvCxnSpPr/>
                <p:nvPr/>
              </p:nvCxnSpPr>
              <p:spPr>
                <a:xfrm>
                  <a:off x="8815845" y="3538418"/>
                  <a:ext cx="6546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>
                  <a:extLst>
                    <a:ext uri="{FF2B5EF4-FFF2-40B4-BE49-F238E27FC236}">
                      <a16:creationId xmlns:a16="http://schemas.microsoft.com/office/drawing/2014/main" id="{8076556F-EA86-4EE0-9F43-DB2DF20C0A82}"/>
                    </a:ext>
                  </a:extLst>
                </p:cNvPr>
                <p:cNvCxnSpPr/>
                <p:nvPr/>
              </p:nvCxnSpPr>
              <p:spPr>
                <a:xfrm>
                  <a:off x="8799207" y="3593470"/>
                  <a:ext cx="6546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B439F74A-8658-406A-B3B0-320C819AF4BE}"/>
                    </a:ext>
                  </a:extLst>
                </p:cNvPr>
                <p:cNvCxnSpPr/>
                <p:nvPr/>
              </p:nvCxnSpPr>
              <p:spPr>
                <a:xfrm>
                  <a:off x="8776053" y="3651711"/>
                  <a:ext cx="6546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Straight Connector 225">
                  <a:extLst>
                    <a:ext uri="{FF2B5EF4-FFF2-40B4-BE49-F238E27FC236}">
                      <a16:creationId xmlns:a16="http://schemas.microsoft.com/office/drawing/2014/main" id="{6B3A1924-B65A-4F73-85DA-0C11E2F1A594}"/>
                    </a:ext>
                  </a:extLst>
                </p:cNvPr>
                <p:cNvCxnSpPr/>
                <p:nvPr/>
              </p:nvCxnSpPr>
              <p:spPr>
                <a:xfrm>
                  <a:off x="8759379" y="3708787"/>
                  <a:ext cx="6546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>
                  <a:extLst>
                    <a:ext uri="{FF2B5EF4-FFF2-40B4-BE49-F238E27FC236}">
                      <a16:creationId xmlns:a16="http://schemas.microsoft.com/office/drawing/2014/main" id="{23995DD4-0BF5-4D5E-BFD4-F2C650DE2F96}"/>
                    </a:ext>
                  </a:extLst>
                </p:cNvPr>
                <p:cNvCxnSpPr/>
                <p:nvPr/>
              </p:nvCxnSpPr>
              <p:spPr>
                <a:xfrm>
                  <a:off x="8720821" y="3811787"/>
                  <a:ext cx="6546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Straight Connector 227">
                  <a:extLst>
                    <a:ext uri="{FF2B5EF4-FFF2-40B4-BE49-F238E27FC236}">
                      <a16:creationId xmlns:a16="http://schemas.microsoft.com/office/drawing/2014/main" id="{60890C9C-C20E-468A-B4D4-6311EB84726A}"/>
                    </a:ext>
                  </a:extLst>
                </p:cNvPr>
                <p:cNvCxnSpPr/>
                <p:nvPr/>
              </p:nvCxnSpPr>
              <p:spPr>
                <a:xfrm>
                  <a:off x="8736878" y="3763570"/>
                  <a:ext cx="6546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A9E0CE15-A628-42B6-B418-13A65CF37E04}"/>
                </a:ext>
              </a:extLst>
            </p:cNvPr>
            <p:cNvGrpSpPr/>
            <p:nvPr/>
          </p:nvGrpSpPr>
          <p:grpSpPr>
            <a:xfrm>
              <a:off x="2682381" y="4211290"/>
              <a:ext cx="954634" cy="822960"/>
              <a:chOff x="1485900" y="4203840"/>
              <a:chExt cx="1060704" cy="914400"/>
            </a:xfrm>
          </p:grpSpPr>
          <p:sp>
            <p:nvSpPr>
              <p:cNvPr id="209" name="Hexagon 208">
                <a:extLst>
                  <a:ext uri="{FF2B5EF4-FFF2-40B4-BE49-F238E27FC236}">
                    <a16:creationId xmlns:a16="http://schemas.microsoft.com/office/drawing/2014/main" id="{D3A0AED8-B9D6-401B-AEC5-08BEE56EA6E1}"/>
                  </a:ext>
                </a:extLst>
              </p:cNvPr>
              <p:cNvSpPr/>
              <p:nvPr/>
            </p:nvSpPr>
            <p:spPr>
              <a:xfrm>
                <a:off x="1485900" y="4203840"/>
                <a:ext cx="1060704" cy="914400"/>
              </a:xfrm>
              <a:prstGeom prst="hexagon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C55A252F-3EEB-41C6-8531-105ADF13B204}"/>
                  </a:ext>
                </a:extLst>
              </p:cNvPr>
              <p:cNvSpPr txBox="1"/>
              <p:nvPr/>
            </p:nvSpPr>
            <p:spPr>
              <a:xfrm>
                <a:off x="1573276" y="4513350"/>
                <a:ext cx="915850" cy="341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0100011</a:t>
                </a:r>
              </a:p>
            </p:txBody>
          </p:sp>
        </p:grp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89B90A23-DA52-42C7-A35D-5F27BDF064EF}"/>
                </a:ext>
              </a:extLst>
            </p:cNvPr>
            <p:cNvGrpSpPr/>
            <p:nvPr/>
          </p:nvGrpSpPr>
          <p:grpSpPr>
            <a:xfrm>
              <a:off x="1566948" y="3107668"/>
              <a:ext cx="954634" cy="822960"/>
              <a:chOff x="391404" y="3102960"/>
              <a:chExt cx="1060704" cy="914400"/>
            </a:xfrm>
          </p:grpSpPr>
          <p:sp>
            <p:nvSpPr>
              <p:cNvPr id="195" name="Hexagon 194">
                <a:extLst>
                  <a:ext uri="{FF2B5EF4-FFF2-40B4-BE49-F238E27FC236}">
                    <a16:creationId xmlns:a16="http://schemas.microsoft.com/office/drawing/2014/main" id="{9FE57720-B3A6-4022-98A2-40D00AA7B526}"/>
                  </a:ext>
                </a:extLst>
              </p:cNvPr>
              <p:cNvSpPr/>
              <p:nvPr/>
            </p:nvSpPr>
            <p:spPr>
              <a:xfrm>
                <a:off x="391404" y="3102960"/>
                <a:ext cx="1060704" cy="914400"/>
              </a:xfrm>
              <a:prstGeom prst="hexagon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9D18130D-4515-4935-84A2-1FE7C126D62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29125" y="3288316"/>
                <a:ext cx="564651" cy="474527"/>
                <a:chOff x="9387497" y="2871848"/>
                <a:chExt cx="1377198" cy="1157389"/>
              </a:xfrm>
            </p:grpSpPr>
            <p:cxnSp>
              <p:nvCxnSpPr>
                <p:cNvPr id="197" name="Straight Connector 196">
                  <a:extLst>
                    <a:ext uri="{FF2B5EF4-FFF2-40B4-BE49-F238E27FC236}">
                      <a16:creationId xmlns:a16="http://schemas.microsoft.com/office/drawing/2014/main" id="{49BC1F82-2BC7-4A36-BF32-1BE31B9835DA}"/>
                    </a:ext>
                  </a:extLst>
                </p:cNvPr>
                <p:cNvCxnSpPr/>
                <p:nvPr/>
              </p:nvCxnSpPr>
              <p:spPr>
                <a:xfrm>
                  <a:off x="9387497" y="4029237"/>
                  <a:ext cx="1377198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A143CCF7-0A20-401E-833C-A6F497933E20}"/>
                    </a:ext>
                  </a:extLst>
                </p:cNvPr>
                <p:cNvSpPr/>
                <p:nvPr/>
              </p:nvSpPr>
              <p:spPr>
                <a:xfrm>
                  <a:off x="9403010" y="3795297"/>
                  <a:ext cx="191850" cy="158240"/>
                </a:xfrm>
                <a:prstGeom prst="rect">
                  <a:avLst/>
                </a:prstGeom>
                <a:noFill/>
                <a:ln w="222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4B17C226-A4CC-43EF-B798-68A1C6E39293}"/>
                    </a:ext>
                  </a:extLst>
                </p:cNvPr>
                <p:cNvSpPr/>
                <p:nvPr/>
              </p:nvSpPr>
              <p:spPr>
                <a:xfrm>
                  <a:off x="9752431" y="3499301"/>
                  <a:ext cx="191850" cy="455072"/>
                </a:xfrm>
                <a:prstGeom prst="rect">
                  <a:avLst/>
                </a:prstGeom>
                <a:noFill/>
                <a:ln w="222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D2F9E6B8-7F13-486D-B150-D7C6119A1FA5}"/>
                    </a:ext>
                  </a:extLst>
                </p:cNvPr>
                <p:cNvSpPr/>
                <p:nvPr/>
              </p:nvSpPr>
              <p:spPr>
                <a:xfrm>
                  <a:off x="10102296" y="3592275"/>
                  <a:ext cx="191850" cy="364058"/>
                </a:xfrm>
                <a:prstGeom prst="rect">
                  <a:avLst/>
                </a:prstGeom>
                <a:noFill/>
                <a:ln w="222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309D7153-B8E3-4A38-BF1F-99838C12862D}"/>
                    </a:ext>
                  </a:extLst>
                </p:cNvPr>
                <p:cNvSpPr/>
                <p:nvPr/>
              </p:nvSpPr>
              <p:spPr>
                <a:xfrm>
                  <a:off x="10468676" y="3403048"/>
                  <a:ext cx="191850" cy="546087"/>
                </a:xfrm>
                <a:prstGeom prst="rect">
                  <a:avLst/>
                </a:prstGeom>
                <a:noFill/>
                <a:ln w="222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7D0BD05A-B6EC-48C2-9AAD-7D14F16836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">
                  <a:off x="9893961" y="3142539"/>
                  <a:ext cx="257362" cy="91238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A7E095E1-F208-4B2D-AF4D-BAD775B64E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549252" y="3143602"/>
                  <a:ext cx="235393" cy="124492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8427501A-C663-443A-AB98-7CE5C063A7DE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10235797" y="2962815"/>
                  <a:ext cx="291247" cy="250559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2AA3820B-7858-4133-8289-3ECA227BA789}"/>
                    </a:ext>
                  </a:extLst>
                </p:cNvPr>
                <p:cNvSpPr/>
                <p:nvPr/>
              </p:nvSpPr>
              <p:spPr>
                <a:xfrm>
                  <a:off x="9433966" y="3245710"/>
                  <a:ext cx="127421" cy="125803"/>
                </a:xfrm>
                <a:prstGeom prst="ellipse">
                  <a:avLst/>
                </a:prstGeom>
                <a:noFill/>
                <a:ln w="222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09FC054D-E809-45F3-9F48-25F00933B6D5}"/>
                    </a:ext>
                  </a:extLst>
                </p:cNvPr>
                <p:cNvSpPr/>
                <p:nvPr/>
              </p:nvSpPr>
              <p:spPr>
                <a:xfrm>
                  <a:off x="9784645" y="3032762"/>
                  <a:ext cx="127421" cy="125803"/>
                </a:xfrm>
                <a:prstGeom prst="ellipse">
                  <a:avLst/>
                </a:prstGeom>
                <a:noFill/>
                <a:ln w="222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1F791058-2639-4DB5-A5E4-78F86049668B}"/>
                    </a:ext>
                  </a:extLst>
                </p:cNvPr>
                <p:cNvSpPr/>
                <p:nvPr/>
              </p:nvSpPr>
              <p:spPr>
                <a:xfrm>
                  <a:off x="10132662" y="3194189"/>
                  <a:ext cx="127421" cy="125803"/>
                </a:xfrm>
                <a:prstGeom prst="ellipse">
                  <a:avLst/>
                </a:prstGeom>
                <a:noFill/>
                <a:ln w="222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233F81DE-4BDA-47A8-A5F0-397076525D00}"/>
                    </a:ext>
                  </a:extLst>
                </p:cNvPr>
                <p:cNvSpPr/>
                <p:nvPr/>
              </p:nvSpPr>
              <p:spPr>
                <a:xfrm>
                  <a:off x="10500891" y="2871848"/>
                  <a:ext cx="127421" cy="125803"/>
                </a:xfrm>
                <a:prstGeom prst="ellipse">
                  <a:avLst/>
                </a:prstGeom>
                <a:noFill/>
                <a:ln w="222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AD50A666-C6D0-4853-B625-68AD6061845F}"/>
                </a:ext>
              </a:extLst>
            </p:cNvPr>
            <p:cNvGrpSpPr>
              <a:grpSpLocks noChangeAspect="1"/>
            </p:cNvGrpSpPr>
            <p:nvPr/>
          </p:nvGrpSpPr>
          <p:grpSpPr>
            <a:xfrm rot="20661818">
              <a:off x="4241316" y="3037612"/>
              <a:ext cx="112348" cy="93072"/>
              <a:chOff x="4215822" y="1706404"/>
              <a:chExt cx="287706" cy="238342"/>
            </a:xfrm>
          </p:grpSpPr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B07B5C10-0302-41A3-94BE-5B907901EF5C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4384357" y="1706405"/>
                <a:ext cx="0" cy="23834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9D10EA68-29D1-4C46-91F8-EF615316523D}"/>
                  </a:ext>
                </a:extLst>
              </p:cNvPr>
              <p:cNvCxnSpPr>
                <a:cxnSpLocks/>
              </p:cNvCxnSpPr>
              <p:nvPr/>
            </p:nvCxnSpPr>
            <p:spPr>
              <a:xfrm rot="-2700000">
                <a:off x="4215822" y="1706404"/>
                <a:ext cx="0" cy="23834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AD15E68F-EBA4-4935-B74F-2321568B0C6F}"/>
                </a:ext>
              </a:extLst>
            </p:cNvPr>
            <p:cNvGrpSpPr>
              <a:grpSpLocks noChangeAspect="1"/>
            </p:cNvGrpSpPr>
            <p:nvPr/>
          </p:nvGrpSpPr>
          <p:grpSpPr>
            <a:xfrm rot="4057340">
              <a:off x="3632372" y="4573890"/>
              <a:ext cx="112348" cy="93072"/>
              <a:chOff x="4215822" y="1706404"/>
              <a:chExt cx="287706" cy="238342"/>
            </a:xfrm>
          </p:grpSpPr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2A710B7D-69ED-41F0-8FE8-4C0A1BD2DFA1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4384357" y="1706405"/>
                <a:ext cx="0" cy="23834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BDC88F7D-372B-48C6-B46F-C26DD97C88E4}"/>
                  </a:ext>
                </a:extLst>
              </p:cNvPr>
              <p:cNvCxnSpPr>
                <a:cxnSpLocks/>
              </p:cNvCxnSpPr>
              <p:nvPr/>
            </p:nvCxnSpPr>
            <p:spPr>
              <a:xfrm rot="-2700000">
                <a:off x="4215822" y="1706404"/>
                <a:ext cx="0" cy="23834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5FA35AB8-9C0C-4FC0-B4D8-D43D2A4272C4}"/>
                </a:ext>
              </a:extLst>
            </p:cNvPr>
            <p:cNvGrpSpPr>
              <a:grpSpLocks noChangeAspect="1"/>
            </p:cNvGrpSpPr>
            <p:nvPr/>
          </p:nvGrpSpPr>
          <p:grpSpPr>
            <a:xfrm rot="9384122">
              <a:off x="1976354" y="3931408"/>
              <a:ext cx="112348" cy="93072"/>
              <a:chOff x="4215822" y="1706404"/>
              <a:chExt cx="287706" cy="238342"/>
            </a:xfrm>
          </p:grpSpPr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89F710A2-3F2F-4DB2-939B-FB4D71BDB0F2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4384357" y="1706405"/>
                <a:ext cx="0" cy="23834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AD8C8D6B-2821-428D-8692-4F1FC8CE09A9}"/>
                  </a:ext>
                </a:extLst>
              </p:cNvPr>
              <p:cNvCxnSpPr>
                <a:cxnSpLocks/>
              </p:cNvCxnSpPr>
              <p:nvPr/>
            </p:nvCxnSpPr>
            <p:spPr>
              <a:xfrm rot="-2700000">
                <a:off x="4215822" y="1706404"/>
                <a:ext cx="0" cy="23834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32A36C69-AEBB-42AC-BEE3-B7AB8EE2AC8E}"/>
                </a:ext>
              </a:extLst>
            </p:cNvPr>
            <p:cNvGrpSpPr>
              <a:grpSpLocks noChangeAspect="1"/>
            </p:cNvGrpSpPr>
            <p:nvPr/>
          </p:nvGrpSpPr>
          <p:grpSpPr>
            <a:xfrm rot="14526245">
              <a:off x="2584635" y="2393485"/>
              <a:ext cx="112348" cy="93072"/>
              <a:chOff x="4215822" y="1706404"/>
              <a:chExt cx="287706" cy="238342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1A3B9EE3-04A5-4A49-9C2D-C512C47181BD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4384357" y="1706405"/>
                <a:ext cx="0" cy="23834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355095F6-28CB-4D1F-8F27-56FFD630A3DF}"/>
                  </a:ext>
                </a:extLst>
              </p:cNvPr>
              <p:cNvCxnSpPr>
                <a:cxnSpLocks/>
              </p:cNvCxnSpPr>
              <p:nvPr/>
            </p:nvCxnSpPr>
            <p:spPr>
              <a:xfrm rot="-2700000">
                <a:off x="4215822" y="1706404"/>
                <a:ext cx="0" cy="23834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609542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AEC6FD-6845-4218-ABAE-3CF129C6E54F}"/>
              </a:ext>
            </a:extLst>
          </p:cNvPr>
          <p:cNvCxnSpPr>
            <a:cxnSpLocks/>
          </p:cNvCxnSpPr>
          <p:nvPr/>
        </p:nvCxnSpPr>
        <p:spPr>
          <a:xfrm>
            <a:off x="574205" y="1004691"/>
            <a:ext cx="1106424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4">
            <a:extLst>
              <a:ext uri="{FF2B5EF4-FFF2-40B4-BE49-F238E27FC236}">
                <a16:creationId xmlns:a16="http://schemas.microsoft.com/office/drawing/2014/main" id="{F092861C-138E-4E53-B733-E18B03577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99" y="365126"/>
            <a:ext cx="10515600" cy="759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The Scientific Method vs. Monitoring Drug Therapy</a:t>
            </a:r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FBB4EAA7-8844-4754-9A3E-E2AAD20C00F8}"/>
              </a:ext>
            </a:extLst>
          </p:cNvPr>
          <p:cNvGrpSpPr/>
          <p:nvPr/>
        </p:nvGrpSpPr>
        <p:grpSpPr>
          <a:xfrm>
            <a:off x="1566948" y="2022566"/>
            <a:ext cx="3188778" cy="3011684"/>
            <a:chOff x="1566948" y="2022566"/>
            <a:chExt cx="3188778" cy="3011684"/>
          </a:xfrm>
        </p:grpSpPr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B49C268B-B7F1-43AE-9DAF-D86A8A83F289}"/>
                </a:ext>
              </a:extLst>
            </p:cNvPr>
            <p:cNvSpPr/>
            <p:nvPr/>
          </p:nvSpPr>
          <p:spPr>
            <a:xfrm>
              <a:off x="1972407" y="2337739"/>
              <a:ext cx="2374582" cy="2378355"/>
            </a:xfrm>
            <a:prstGeom prst="ellipse">
              <a:avLst/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A90CDE4F-F164-49BB-A970-FE9F7E1400BB}"/>
                </a:ext>
              </a:extLst>
            </p:cNvPr>
            <p:cNvGrpSpPr/>
            <p:nvPr/>
          </p:nvGrpSpPr>
          <p:grpSpPr>
            <a:xfrm>
              <a:off x="2691706" y="2022566"/>
              <a:ext cx="954634" cy="822960"/>
              <a:chOff x="1485900" y="1838325"/>
              <a:chExt cx="1060704" cy="914400"/>
            </a:xfrm>
          </p:grpSpPr>
          <p:sp>
            <p:nvSpPr>
              <p:cNvPr id="229" name="Hexagon 228">
                <a:extLst>
                  <a:ext uri="{FF2B5EF4-FFF2-40B4-BE49-F238E27FC236}">
                    <a16:creationId xmlns:a16="http://schemas.microsoft.com/office/drawing/2014/main" id="{FFFFB9B5-D15E-49D6-BEDC-2FC51CBEED76}"/>
                  </a:ext>
                </a:extLst>
              </p:cNvPr>
              <p:cNvSpPr/>
              <p:nvPr/>
            </p:nvSpPr>
            <p:spPr>
              <a:xfrm>
                <a:off x="1485900" y="1838325"/>
                <a:ext cx="1060704" cy="914400"/>
              </a:xfrm>
              <a:prstGeom prst="hexagon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TextBox 229">
                <a:extLst>
                  <a:ext uri="{FF2B5EF4-FFF2-40B4-BE49-F238E27FC236}">
                    <a16:creationId xmlns:a16="http://schemas.microsoft.com/office/drawing/2014/main" id="{7F61A127-D6C4-4532-AAC9-FE66937F21E4}"/>
                  </a:ext>
                </a:extLst>
              </p:cNvPr>
              <p:cNvSpPr txBox="1"/>
              <p:nvPr/>
            </p:nvSpPr>
            <p:spPr>
              <a:xfrm>
                <a:off x="1773952" y="2072244"/>
                <a:ext cx="470571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+mj-lt"/>
                  </a:rPr>
                  <a:t>H</a:t>
                </a:r>
                <a:r>
                  <a:rPr lang="en-US" b="1" baseline="-25000" dirty="0">
                    <a:latin typeface="+mj-lt"/>
                  </a:rPr>
                  <a:t>O</a:t>
                </a:r>
              </a:p>
            </p:txBody>
          </p: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D1886359-384C-40A1-82B1-CAF3A497AE91}"/>
                </a:ext>
              </a:extLst>
            </p:cNvPr>
            <p:cNvGrpSpPr/>
            <p:nvPr/>
          </p:nvGrpSpPr>
          <p:grpSpPr>
            <a:xfrm>
              <a:off x="3801092" y="3130391"/>
              <a:ext cx="954634" cy="822960"/>
              <a:chOff x="2659151" y="3118616"/>
              <a:chExt cx="1060704" cy="914400"/>
            </a:xfrm>
          </p:grpSpPr>
          <p:sp>
            <p:nvSpPr>
              <p:cNvPr id="211" name="Hexagon 210">
                <a:extLst>
                  <a:ext uri="{FF2B5EF4-FFF2-40B4-BE49-F238E27FC236}">
                    <a16:creationId xmlns:a16="http://schemas.microsoft.com/office/drawing/2014/main" id="{1824E697-62A6-40A7-AF3B-79226EB2D891}"/>
                  </a:ext>
                </a:extLst>
              </p:cNvPr>
              <p:cNvSpPr/>
              <p:nvPr/>
            </p:nvSpPr>
            <p:spPr>
              <a:xfrm>
                <a:off x="2659151" y="3118616"/>
                <a:ext cx="1060704" cy="914400"/>
              </a:xfrm>
              <a:prstGeom prst="hexagon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E322EE15-D0BB-43C7-89D8-06747DDEED3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054986" y="3392936"/>
                <a:ext cx="248590" cy="365760"/>
                <a:chOff x="8672337" y="2981325"/>
                <a:chExt cx="676753" cy="995732"/>
              </a:xfrm>
            </p:grpSpPr>
            <p:cxnSp>
              <p:nvCxnSpPr>
                <p:cNvPr id="213" name="Straight Connector 212">
                  <a:extLst>
                    <a:ext uri="{FF2B5EF4-FFF2-40B4-BE49-F238E27FC236}">
                      <a16:creationId xmlns:a16="http://schemas.microsoft.com/office/drawing/2014/main" id="{D7268929-04BE-4EC2-A625-4D360C076CE3}"/>
                    </a:ext>
                  </a:extLst>
                </p:cNvPr>
                <p:cNvCxnSpPr/>
                <p:nvPr/>
              </p:nvCxnSpPr>
              <p:spPr>
                <a:xfrm>
                  <a:off x="8848575" y="2981325"/>
                  <a:ext cx="300188" cy="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>
                  <a:extLst>
                    <a:ext uri="{FF2B5EF4-FFF2-40B4-BE49-F238E27FC236}">
                      <a16:creationId xmlns:a16="http://schemas.microsoft.com/office/drawing/2014/main" id="{B00AC382-6017-42E7-AA97-FD98389402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966284" y="3127031"/>
                  <a:ext cx="274320" cy="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>
                  <a:extLst>
                    <a:ext uri="{FF2B5EF4-FFF2-40B4-BE49-F238E27FC236}">
                      <a16:creationId xmlns:a16="http://schemas.microsoft.com/office/drawing/2014/main" id="{44442FC2-6AEF-4E94-B30C-20396235C9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764723" y="3127523"/>
                  <a:ext cx="274320" cy="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>
                  <a:extLst>
                    <a:ext uri="{FF2B5EF4-FFF2-40B4-BE49-F238E27FC236}">
                      <a16:creationId xmlns:a16="http://schemas.microsoft.com/office/drawing/2014/main" id="{01798F41-2145-4AEF-A30D-7950CE52D2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6600000">
                  <a:off x="8443381" y="3580210"/>
                  <a:ext cx="685800" cy="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Straight Connector 216">
                  <a:extLst>
                    <a:ext uri="{FF2B5EF4-FFF2-40B4-BE49-F238E27FC236}">
                      <a16:creationId xmlns:a16="http://schemas.microsoft.com/office/drawing/2014/main" id="{11CB0B6A-169B-4E55-A103-A1AAA367D0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140000">
                  <a:off x="8883740" y="3575815"/>
                  <a:ext cx="685800" cy="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8" name="Arc 217">
                  <a:extLst>
                    <a:ext uri="{FF2B5EF4-FFF2-40B4-BE49-F238E27FC236}">
                      <a16:creationId xmlns:a16="http://schemas.microsoft.com/office/drawing/2014/main" id="{C03BDDEE-D39C-48A0-AE89-1654BA1E431B}"/>
                    </a:ext>
                  </a:extLst>
                </p:cNvPr>
                <p:cNvSpPr/>
                <p:nvPr/>
              </p:nvSpPr>
              <p:spPr>
                <a:xfrm rot="10800000">
                  <a:off x="8672337" y="3805908"/>
                  <a:ext cx="201607" cy="164818"/>
                </a:xfrm>
                <a:prstGeom prst="arc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Arc 218">
                  <a:extLst>
                    <a:ext uri="{FF2B5EF4-FFF2-40B4-BE49-F238E27FC236}">
                      <a16:creationId xmlns:a16="http://schemas.microsoft.com/office/drawing/2014/main" id="{0C9E3972-3CA1-4D78-810C-A2481BC7F0FE}"/>
                    </a:ext>
                  </a:extLst>
                </p:cNvPr>
                <p:cNvSpPr/>
                <p:nvPr/>
              </p:nvSpPr>
              <p:spPr>
                <a:xfrm rot="6007265">
                  <a:off x="9175134" y="3803102"/>
                  <a:ext cx="201607" cy="146304"/>
                </a:xfrm>
                <a:prstGeom prst="arc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20" name="Straight Connector 219">
                  <a:extLst>
                    <a:ext uri="{FF2B5EF4-FFF2-40B4-BE49-F238E27FC236}">
                      <a16:creationId xmlns:a16="http://schemas.microsoft.com/office/drawing/2014/main" id="{4EA3C4EF-7E70-4AD6-8A89-266D48EFCA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73139" y="3972995"/>
                  <a:ext cx="530352" cy="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220">
                  <a:extLst>
                    <a:ext uri="{FF2B5EF4-FFF2-40B4-BE49-F238E27FC236}">
                      <a16:creationId xmlns:a16="http://schemas.microsoft.com/office/drawing/2014/main" id="{697F4C9B-4484-4492-A081-87138DF8853D}"/>
                    </a:ext>
                  </a:extLst>
                </p:cNvPr>
                <p:cNvCxnSpPr/>
                <p:nvPr/>
              </p:nvCxnSpPr>
              <p:spPr>
                <a:xfrm>
                  <a:off x="8864667" y="3410459"/>
                  <a:ext cx="6546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>
                  <a:extLst>
                    <a:ext uri="{FF2B5EF4-FFF2-40B4-BE49-F238E27FC236}">
                      <a16:creationId xmlns:a16="http://schemas.microsoft.com/office/drawing/2014/main" id="{C85207F7-9FAF-490C-A090-2C30B3D6475A}"/>
                    </a:ext>
                  </a:extLst>
                </p:cNvPr>
                <p:cNvCxnSpPr/>
                <p:nvPr/>
              </p:nvCxnSpPr>
              <p:spPr>
                <a:xfrm>
                  <a:off x="8841214" y="3481658"/>
                  <a:ext cx="6546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>
                  <a:extLst>
                    <a:ext uri="{FF2B5EF4-FFF2-40B4-BE49-F238E27FC236}">
                      <a16:creationId xmlns:a16="http://schemas.microsoft.com/office/drawing/2014/main" id="{76CBE732-4F56-4D37-836C-BB2F45DF9A32}"/>
                    </a:ext>
                  </a:extLst>
                </p:cNvPr>
                <p:cNvCxnSpPr/>
                <p:nvPr/>
              </p:nvCxnSpPr>
              <p:spPr>
                <a:xfrm>
                  <a:off x="8815845" y="3538418"/>
                  <a:ext cx="6546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>
                  <a:extLst>
                    <a:ext uri="{FF2B5EF4-FFF2-40B4-BE49-F238E27FC236}">
                      <a16:creationId xmlns:a16="http://schemas.microsoft.com/office/drawing/2014/main" id="{8076556F-EA86-4EE0-9F43-DB2DF20C0A82}"/>
                    </a:ext>
                  </a:extLst>
                </p:cNvPr>
                <p:cNvCxnSpPr/>
                <p:nvPr/>
              </p:nvCxnSpPr>
              <p:spPr>
                <a:xfrm>
                  <a:off x="8799207" y="3593470"/>
                  <a:ext cx="6546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B439F74A-8658-406A-B3B0-320C819AF4BE}"/>
                    </a:ext>
                  </a:extLst>
                </p:cNvPr>
                <p:cNvCxnSpPr/>
                <p:nvPr/>
              </p:nvCxnSpPr>
              <p:spPr>
                <a:xfrm>
                  <a:off x="8776053" y="3651711"/>
                  <a:ext cx="6546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Straight Connector 225">
                  <a:extLst>
                    <a:ext uri="{FF2B5EF4-FFF2-40B4-BE49-F238E27FC236}">
                      <a16:creationId xmlns:a16="http://schemas.microsoft.com/office/drawing/2014/main" id="{6B3A1924-B65A-4F73-85DA-0C11E2F1A594}"/>
                    </a:ext>
                  </a:extLst>
                </p:cNvPr>
                <p:cNvCxnSpPr/>
                <p:nvPr/>
              </p:nvCxnSpPr>
              <p:spPr>
                <a:xfrm>
                  <a:off x="8759379" y="3708787"/>
                  <a:ext cx="6546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>
                  <a:extLst>
                    <a:ext uri="{FF2B5EF4-FFF2-40B4-BE49-F238E27FC236}">
                      <a16:creationId xmlns:a16="http://schemas.microsoft.com/office/drawing/2014/main" id="{23995DD4-0BF5-4D5E-BFD4-F2C650DE2F96}"/>
                    </a:ext>
                  </a:extLst>
                </p:cNvPr>
                <p:cNvCxnSpPr/>
                <p:nvPr/>
              </p:nvCxnSpPr>
              <p:spPr>
                <a:xfrm>
                  <a:off x="8720821" y="3811787"/>
                  <a:ext cx="6546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Straight Connector 227">
                  <a:extLst>
                    <a:ext uri="{FF2B5EF4-FFF2-40B4-BE49-F238E27FC236}">
                      <a16:creationId xmlns:a16="http://schemas.microsoft.com/office/drawing/2014/main" id="{60890C9C-C20E-468A-B4D4-6311EB84726A}"/>
                    </a:ext>
                  </a:extLst>
                </p:cNvPr>
                <p:cNvCxnSpPr/>
                <p:nvPr/>
              </p:nvCxnSpPr>
              <p:spPr>
                <a:xfrm>
                  <a:off x="8736878" y="3763570"/>
                  <a:ext cx="6546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A9E0CE15-A628-42B6-B418-13A65CF37E04}"/>
                </a:ext>
              </a:extLst>
            </p:cNvPr>
            <p:cNvGrpSpPr/>
            <p:nvPr/>
          </p:nvGrpSpPr>
          <p:grpSpPr>
            <a:xfrm>
              <a:off x="2682381" y="4211290"/>
              <a:ext cx="954634" cy="822960"/>
              <a:chOff x="1485900" y="4203840"/>
              <a:chExt cx="1060704" cy="914400"/>
            </a:xfrm>
          </p:grpSpPr>
          <p:sp>
            <p:nvSpPr>
              <p:cNvPr id="209" name="Hexagon 208">
                <a:extLst>
                  <a:ext uri="{FF2B5EF4-FFF2-40B4-BE49-F238E27FC236}">
                    <a16:creationId xmlns:a16="http://schemas.microsoft.com/office/drawing/2014/main" id="{D3A0AED8-B9D6-401B-AEC5-08BEE56EA6E1}"/>
                  </a:ext>
                </a:extLst>
              </p:cNvPr>
              <p:cNvSpPr/>
              <p:nvPr/>
            </p:nvSpPr>
            <p:spPr>
              <a:xfrm>
                <a:off x="1485900" y="4203840"/>
                <a:ext cx="1060704" cy="914400"/>
              </a:xfrm>
              <a:prstGeom prst="hexagon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C55A252F-3EEB-41C6-8531-105ADF13B204}"/>
                  </a:ext>
                </a:extLst>
              </p:cNvPr>
              <p:cNvSpPr txBox="1"/>
              <p:nvPr/>
            </p:nvSpPr>
            <p:spPr>
              <a:xfrm>
                <a:off x="1573276" y="4513350"/>
                <a:ext cx="915850" cy="341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0100011</a:t>
                </a:r>
              </a:p>
            </p:txBody>
          </p:sp>
        </p:grp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89B90A23-DA52-42C7-A35D-5F27BDF064EF}"/>
                </a:ext>
              </a:extLst>
            </p:cNvPr>
            <p:cNvGrpSpPr/>
            <p:nvPr/>
          </p:nvGrpSpPr>
          <p:grpSpPr>
            <a:xfrm>
              <a:off x="1566948" y="3107668"/>
              <a:ext cx="954634" cy="822960"/>
              <a:chOff x="391404" y="3102960"/>
              <a:chExt cx="1060704" cy="914400"/>
            </a:xfrm>
          </p:grpSpPr>
          <p:sp>
            <p:nvSpPr>
              <p:cNvPr id="195" name="Hexagon 194">
                <a:extLst>
                  <a:ext uri="{FF2B5EF4-FFF2-40B4-BE49-F238E27FC236}">
                    <a16:creationId xmlns:a16="http://schemas.microsoft.com/office/drawing/2014/main" id="{9FE57720-B3A6-4022-98A2-40D00AA7B526}"/>
                  </a:ext>
                </a:extLst>
              </p:cNvPr>
              <p:cNvSpPr/>
              <p:nvPr/>
            </p:nvSpPr>
            <p:spPr>
              <a:xfrm>
                <a:off x="391404" y="3102960"/>
                <a:ext cx="1060704" cy="914400"/>
              </a:xfrm>
              <a:prstGeom prst="hexagon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9D18130D-4515-4935-84A2-1FE7C126D62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29125" y="3288316"/>
                <a:ext cx="564651" cy="474527"/>
                <a:chOff x="9387497" y="2871848"/>
                <a:chExt cx="1377198" cy="1157389"/>
              </a:xfrm>
            </p:grpSpPr>
            <p:cxnSp>
              <p:nvCxnSpPr>
                <p:cNvPr id="197" name="Straight Connector 196">
                  <a:extLst>
                    <a:ext uri="{FF2B5EF4-FFF2-40B4-BE49-F238E27FC236}">
                      <a16:creationId xmlns:a16="http://schemas.microsoft.com/office/drawing/2014/main" id="{49BC1F82-2BC7-4A36-BF32-1BE31B9835DA}"/>
                    </a:ext>
                  </a:extLst>
                </p:cNvPr>
                <p:cNvCxnSpPr/>
                <p:nvPr/>
              </p:nvCxnSpPr>
              <p:spPr>
                <a:xfrm>
                  <a:off x="9387497" y="4029237"/>
                  <a:ext cx="1377198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A143CCF7-0A20-401E-833C-A6F497933E20}"/>
                    </a:ext>
                  </a:extLst>
                </p:cNvPr>
                <p:cNvSpPr/>
                <p:nvPr/>
              </p:nvSpPr>
              <p:spPr>
                <a:xfrm>
                  <a:off x="9403010" y="3795297"/>
                  <a:ext cx="191850" cy="158240"/>
                </a:xfrm>
                <a:prstGeom prst="rect">
                  <a:avLst/>
                </a:prstGeom>
                <a:noFill/>
                <a:ln w="222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4B17C226-A4CC-43EF-B798-68A1C6E39293}"/>
                    </a:ext>
                  </a:extLst>
                </p:cNvPr>
                <p:cNvSpPr/>
                <p:nvPr/>
              </p:nvSpPr>
              <p:spPr>
                <a:xfrm>
                  <a:off x="9752431" y="3499301"/>
                  <a:ext cx="191850" cy="455072"/>
                </a:xfrm>
                <a:prstGeom prst="rect">
                  <a:avLst/>
                </a:prstGeom>
                <a:noFill/>
                <a:ln w="222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D2F9E6B8-7F13-486D-B150-D7C6119A1FA5}"/>
                    </a:ext>
                  </a:extLst>
                </p:cNvPr>
                <p:cNvSpPr/>
                <p:nvPr/>
              </p:nvSpPr>
              <p:spPr>
                <a:xfrm>
                  <a:off x="10102296" y="3592275"/>
                  <a:ext cx="191850" cy="364058"/>
                </a:xfrm>
                <a:prstGeom prst="rect">
                  <a:avLst/>
                </a:prstGeom>
                <a:noFill/>
                <a:ln w="222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309D7153-B8E3-4A38-BF1F-99838C12862D}"/>
                    </a:ext>
                  </a:extLst>
                </p:cNvPr>
                <p:cNvSpPr/>
                <p:nvPr/>
              </p:nvSpPr>
              <p:spPr>
                <a:xfrm>
                  <a:off x="10468676" y="3403048"/>
                  <a:ext cx="191850" cy="546087"/>
                </a:xfrm>
                <a:prstGeom prst="rect">
                  <a:avLst/>
                </a:prstGeom>
                <a:noFill/>
                <a:ln w="222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7D0BD05A-B6EC-48C2-9AAD-7D14F16836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">
                  <a:off x="9893961" y="3142539"/>
                  <a:ext cx="257362" cy="91238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A7E095E1-F208-4B2D-AF4D-BAD775B64E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549252" y="3143602"/>
                  <a:ext cx="235393" cy="124492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8427501A-C663-443A-AB98-7CE5C063A7DE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10235797" y="2962815"/>
                  <a:ext cx="291247" cy="250559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2AA3820B-7858-4133-8289-3ECA227BA789}"/>
                    </a:ext>
                  </a:extLst>
                </p:cNvPr>
                <p:cNvSpPr/>
                <p:nvPr/>
              </p:nvSpPr>
              <p:spPr>
                <a:xfrm>
                  <a:off x="9433966" y="3245710"/>
                  <a:ext cx="127421" cy="125803"/>
                </a:xfrm>
                <a:prstGeom prst="ellipse">
                  <a:avLst/>
                </a:prstGeom>
                <a:noFill/>
                <a:ln w="222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09FC054D-E809-45F3-9F48-25F00933B6D5}"/>
                    </a:ext>
                  </a:extLst>
                </p:cNvPr>
                <p:cNvSpPr/>
                <p:nvPr/>
              </p:nvSpPr>
              <p:spPr>
                <a:xfrm>
                  <a:off x="9784645" y="3032762"/>
                  <a:ext cx="127421" cy="125803"/>
                </a:xfrm>
                <a:prstGeom prst="ellipse">
                  <a:avLst/>
                </a:prstGeom>
                <a:noFill/>
                <a:ln w="222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1F791058-2639-4DB5-A5E4-78F86049668B}"/>
                    </a:ext>
                  </a:extLst>
                </p:cNvPr>
                <p:cNvSpPr/>
                <p:nvPr/>
              </p:nvSpPr>
              <p:spPr>
                <a:xfrm>
                  <a:off x="10132662" y="3194189"/>
                  <a:ext cx="127421" cy="125803"/>
                </a:xfrm>
                <a:prstGeom prst="ellipse">
                  <a:avLst/>
                </a:prstGeom>
                <a:noFill/>
                <a:ln w="222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233F81DE-4BDA-47A8-A5F0-397076525D00}"/>
                    </a:ext>
                  </a:extLst>
                </p:cNvPr>
                <p:cNvSpPr/>
                <p:nvPr/>
              </p:nvSpPr>
              <p:spPr>
                <a:xfrm>
                  <a:off x="10500891" y="2871848"/>
                  <a:ext cx="127421" cy="125803"/>
                </a:xfrm>
                <a:prstGeom prst="ellipse">
                  <a:avLst/>
                </a:prstGeom>
                <a:noFill/>
                <a:ln w="222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AD50A666-C6D0-4853-B625-68AD6061845F}"/>
                </a:ext>
              </a:extLst>
            </p:cNvPr>
            <p:cNvGrpSpPr>
              <a:grpSpLocks noChangeAspect="1"/>
            </p:cNvGrpSpPr>
            <p:nvPr/>
          </p:nvGrpSpPr>
          <p:grpSpPr>
            <a:xfrm rot="20661818">
              <a:off x="4241316" y="3037612"/>
              <a:ext cx="112348" cy="93072"/>
              <a:chOff x="4215822" y="1706404"/>
              <a:chExt cx="287706" cy="238342"/>
            </a:xfrm>
          </p:grpSpPr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B07B5C10-0302-41A3-94BE-5B907901EF5C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4384357" y="1706405"/>
                <a:ext cx="0" cy="23834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9D10EA68-29D1-4C46-91F8-EF615316523D}"/>
                  </a:ext>
                </a:extLst>
              </p:cNvPr>
              <p:cNvCxnSpPr>
                <a:cxnSpLocks/>
              </p:cNvCxnSpPr>
              <p:nvPr/>
            </p:nvCxnSpPr>
            <p:spPr>
              <a:xfrm rot="-2700000">
                <a:off x="4215822" y="1706404"/>
                <a:ext cx="0" cy="23834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AD15E68F-EBA4-4935-B74F-2321568B0C6F}"/>
                </a:ext>
              </a:extLst>
            </p:cNvPr>
            <p:cNvGrpSpPr>
              <a:grpSpLocks noChangeAspect="1"/>
            </p:cNvGrpSpPr>
            <p:nvPr/>
          </p:nvGrpSpPr>
          <p:grpSpPr>
            <a:xfrm rot="4057340">
              <a:off x="3632372" y="4573890"/>
              <a:ext cx="112348" cy="93072"/>
              <a:chOff x="4215822" y="1706404"/>
              <a:chExt cx="287706" cy="238342"/>
            </a:xfrm>
          </p:grpSpPr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2A710B7D-69ED-41F0-8FE8-4C0A1BD2DFA1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4384357" y="1706405"/>
                <a:ext cx="0" cy="23834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BDC88F7D-372B-48C6-B46F-C26DD97C88E4}"/>
                  </a:ext>
                </a:extLst>
              </p:cNvPr>
              <p:cNvCxnSpPr>
                <a:cxnSpLocks/>
              </p:cNvCxnSpPr>
              <p:nvPr/>
            </p:nvCxnSpPr>
            <p:spPr>
              <a:xfrm rot="-2700000">
                <a:off x="4215822" y="1706404"/>
                <a:ext cx="0" cy="23834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5FA35AB8-9C0C-4FC0-B4D8-D43D2A4272C4}"/>
                </a:ext>
              </a:extLst>
            </p:cNvPr>
            <p:cNvGrpSpPr>
              <a:grpSpLocks noChangeAspect="1"/>
            </p:cNvGrpSpPr>
            <p:nvPr/>
          </p:nvGrpSpPr>
          <p:grpSpPr>
            <a:xfrm rot="9384122">
              <a:off x="1976354" y="3931408"/>
              <a:ext cx="112348" cy="93072"/>
              <a:chOff x="4215822" y="1706404"/>
              <a:chExt cx="287706" cy="238342"/>
            </a:xfrm>
          </p:grpSpPr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89F710A2-3F2F-4DB2-939B-FB4D71BDB0F2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4384357" y="1706405"/>
                <a:ext cx="0" cy="23834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AD8C8D6B-2821-428D-8692-4F1FC8CE09A9}"/>
                  </a:ext>
                </a:extLst>
              </p:cNvPr>
              <p:cNvCxnSpPr>
                <a:cxnSpLocks/>
              </p:cNvCxnSpPr>
              <p:nvPr/>
            </p:nvCxnSpPr>
            <p:spPr>
              <a:xfrm rot="-2700000">
                <a:off x="4215822" y="1706404"/>
                <a:ext cx="0" cy="23834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32A36C69-AEBB-42AC-BEE3-B7AB8EE2AC8E}"/>
                </a:ext>
              </a:extLst>
            </p:cNvPr>
            <p:cNvGrpSpPr>
              <a:grpSpLocks noChangeAspect="1"/>
            </p:cNvGrpSpPr>
            <p:nvPr/>
          </p:nvGrpSpPr>
          <p:grpSpPr>
            <a:xfrm rot="14526245">
              <a:off x="2584635" y="2393485"/>
              <a:ext cx="112348" cy="93072"/>
              <a:chOff x="4215822" y="1706404"/>
              <a:chExt cx="287706" cy="238342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1A3B9EE3-04A5-4A49-9C2D-C512C47181BD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4384357" y="1706405"/>
                <a:ext cx="0" cy="23834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355095F6-28CB-4D1F-8F27-56FFD630A3DF}"/>
                  </a:ext>
                </a:extLst>
              </p:cNvPr>
              <p:cNvCxnSpPr>
                <a:cxnSpLocks/>
              </p:cNvCxnSpPr>
              <p:nvPr/>
            </p:nvCxnSpPr>
            <p:spPr>
              <a:xfrm rot="-2700000">
                <a:off x="4215822" y="1706404"/>
                <a:ext cx="0" cy="23834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A7E0A25F-1573-4455-8387-CA435D640E4D}"/>
              </a:ext>
            </a:extLst>
          </p:cNvPr>
          <p:cNvGrpSpPr/>
          <p:nvPr/>
        </p:nvGrpSpPr>
        <p:grpSpPr>
          <a:xfrm>
            <a:off x="7120051" y="2090976"/>
            <a:ext cx="3173698" cy="3011684"/>
            <a:chOff x="7120051" y="2090976"/>
            <a:chExt cx="3173698" cy="3011684"/>
          </a:xfrm>
        </p:grpSpPr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340A5B79-9B19-49E8-A1BF-9B1BD14617B5}"/>
                </a:ext>
              </a:extLst>
            </p:cNvPr>
            <p:cNvGrpSpPr>
              <a:grpSpLocks noChangeAspect="1"/>
            </p:cNvGrpSpPr>
            <p:nvPr/>
          </p:nvGrpSpPr>
          <p:grpSpPr>
            <a:xfrm rot="20661818">
              <a:off x="9779339" y="3106022"/>
              <a:ext cx="112348" cy="93072"/>
              <a:chOff x="4215822" y="1706404"/>
              <a:chExt cx="287706" cy="238342"/>
            </a:xfrm>
          </p:grpSpPr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76475C7B-4278-4D2C-8C32-3465C7CA9CC4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4384357" y="1706405"/>
                <a:ext cx="0" cy="23834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B5063512-B8E3-4395-BCEA-FDC1A4C1A3A5}"/>
                  </a:ext>
                </a:extLst>
              </p:cNvPr>
              <p:cNvCxnSpPr>
                <a:cxnSpLocks/>
              </p:cNvCxnSpPr>
              <p:nvPr/>
            </p:nvCxnSpPr>
            <p:spPr>
              <a:xfrm rot="-2700000">
                <a:off x="4215822" y="1706404"/>
                <a:ext cx="0" cy="23834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2F304CC7-4F37-4AC2-B990-5948D38A9A9C}"/>
                </a:ext>
              </a:extLst>
            </p:cNvPr>
            <p:cNvGrpSpPr>
              <a:grpSpLocks noChangeAspect="1"/>
            </p:cNvGrpSpPr>
            <p:nvPr/>
          </p:nvGrpSpPr>
          <p:grpSpPr>
            <a:xfrm rot="4057340">
              <a:off x="9170395" y="4642300"/>
              <a:ext cx="112348" cy="93072"/>
              <a:chOff x="4215822" y="1706404"/>
              <a:chExt cx="287706" cy="238342"/>
            </a:xfrm>
          </p:grpSpPr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5373B423-E551-4C3B-B441-BEA401A252E0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4384357" y="1706405"/>
                <a:ext cx="0" cy="23834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ED5134FF-485B-431A-B9C4-410628BA7507}"/>
                  </a:ext>
                </a:extLst>
              </p:cNvPr>
              <p:cNvCxnSpPr>
                <a:cxnSpLocks/>
              </p:cNvCxnSpPr>
              <p:nvPr/>
            </p:nvCxnSpPr>
            <p:spPr>
              <a:xfrm rot="-2700000">
                <a:off x="4215822" y="1706404"/>
                <a:ext cx="0" cy="23834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82E32E99-3298-4E9E-97B0-9FC5FEE1F95A}"/>
                </a:ext>
              </a:extLst>
            </p:cNvPr>
            <p:cNvGrpSpPr>
              <a:grpSpLocks noChangeAspect="1"/>
            </p:cNvGrpSpPr>
            <p:nvPr/>
          </p:nvGrpSpPr>
          <p:grpSpPr>
            <a:xfrm rot="9384122">
              <a:off x="7523086" y="4008527"/>
              <a:ext cx="112348" cy="93072"/>
              <a:chOff x="4215822" y="1706404"/>
              <a:chExt cx="287706" cy="238342"/>
            </a:xfrm>
          </p:grpSpPr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6E6DF773-0384-48F9-A70C-0533E681076A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4384357" y="1706405"/>
                <a:ext cx="0" cy="23834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8C65046B-18E6-45EA-956F-94BB132654E6}"/>
                  </a:ext>
                </a:extLst>
              </p:cNvPr>
              <p:cNvCxnSpPr>
                <a:cxnSpLocks/>
              </p:cNvCxnSpPr>
              <p:nvPr/>
            </p:nvCxnSpPr>
            <p:spPr>
              <a:xfrm rot="-2700000">
                <a:off x="4215822" y="1706404"/>
                <a:ext cx="0" cy="23834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CB1C7CF4-8CAD-4F8B-BC6D-D530A57B7BA5}"/>
                </a:ext>
              </a:extLst>
            </p:cNvPr>
            <p:cNvGrpSpPr>
              <a:grpSpLocks noChangeAspect="1"/>
            </p:cNvGrpSpPr>
            <p:nvPr/>
          </p:nvGrpSpPr>
          <p:grpSpPr>
            <a:xfrm rot="14401566">
              <a:off x="8122657" y="2461895"/>
              <a:ext cx="112348" cy="93072"/>
              <a:chOff x="4215822" y="1706404"/>
              <a:chExt cx="287706" cy="238342"/>
            </a:xfrm>
          </p:grpSpPr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2F5C5FF3-EFC3-42D3-8728-1712D57740AC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4384357" y="1706405"/>
                <a:ext cx="0" cy="23834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35D6EEEB-5967-4A07-A0CA-B5E3A889D92C}"/>
                  </a:ext>
                </a:extLst>
              </p:cNvPr>
              <p:cNvCxnSpPr>
                <a:cxnSpLocks/>
              </p:cNvCxnSpPr>
              <p:nvPr/>
            </p:nvCxnSpPr>
            <p:spPr>
              <a:xfrm rot="-2700000">
                <a:off x="4215822" y="1706404"/>
                <a:ext cx="0" cy="23834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97767515-FBD2-4FDC-ACD5-E0981AD75DC3}"/>
                </a:ext>
              </a:extLst>
            </p:cNvPr>
            <p:cNvSpPr/>
            <p:nvPr/>
          </p:nvSpPr>
          <p:spPr>
            <a:xfrm>
              <a:off x="7510430" y="2406149"/>
              <a:ext cx="2374583" cy="2378355"/>
            </a:xfrm>
            <a:prstGeom prst="ellipse">
              <a:avLst/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F0C7D790-5463-4258-8A9C-012AB2745B87}"/>
                </a:ext>
              </a:extLst>
            </p:cNvPr>
            <p:cNvGrpSpPr/>
            <p:nvPr/>
          </p:nvGrpSpPr>
          <p:grpSpPr>
            <a:xfrm>
              <a:off x="8229729" y="2090976"/>
              <a:ext cx="954634" cy="822960"/>
              <a:chOff x="7183126" y="2090976"/>
              <a:chExt cx="1060704" cy="914400"/>
            </a:xfrm>
          </p:grpSpPr>
          <p:sp>
            <p:nvSpPr>
              <p:cNvPr id="260" name="Hexagon 259">
                <a:extLst>
                  <a:ext uri="{FF2B5EF4-FFF2-40B4-BE49-F238E27FC236}">
                    <a16:creationId xmlns:a16="http://schemas.microsoft.com/office/drawing/2014/main" id="{9FFCB587-7B69-4AF2-B122-F43A8322E289}"/>
                  </a:ext>
                </a:extLst>
              </p:cNvPr>
              <p:cNvSpPr/>
              <p:nvPr/>
            </p:nvSpPr>
            <p:spPr>
              <a:xfrm>
                <a:off x="7183126" y="2090976"/>
                <a:ext cx="1060704" cy="914400"/>
              </a:xfrm>
              <a:prstGeom prst="hexagon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61" name="Group 260">
                <a:extLst>
                  <a:ext uri="{FF2B5EF4-FFF2-40B4-BE49-F238E27FC236}">
                    <a16:creationId xmlns:a16="http://schemas.microsoft.com/office/drawing/2014/main" id="{737F4446-1451-4F1B-B131-229C295B062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504992" y="2317889"/>
                <a:ext cx="396247" cy="408636"/>
                <a:chOff x="4332422" y="4510233"/>
                <a:chExt cx="1883867" cy="1942818"/>
              </a:xfrm>
            </p:grpSpPr>
            <p:grpSp>
              <p:nvGrpSpPr>
                <p:cNvPr id="262" name="Group 261">
                  <a:extLst>
                    <a:ext uri="{FF2B5EF4-FFF2-40B4-BE49-F238E27FC236}">
                      <a16:creationId xmlns:a16="http://schemas.microsoft.com/office/drawing/2014/main" id="{2CCBCFEF-2730-49B3-8F60-19AC9FB99618}"/>
                    </a:ext>
                  </a:extLst>
                </p:cNvPr>
                <p:cNvGrpSpPr/>
                <p:nvPr/>
              </p:nvGrpSpPr>
              <p:grpSpPr>
                <a:xfrm>
                  <a:off x="4967604" y="4510233"/>
                  <a:ext cx="627440" cy="861136"/>
                  <a:chOff x="3639760" y="1180916"/>
                  <a:chExt cx="627440" cy="861136"/>
                </a:xfrm>
              </p:grpSpPr>
              <p:sp>
                <p:nvSpPr>
                  <p:cNvPr id="266" name="Oval 265">
                    <a:extLst>
                      <a:ext uri="{FF2B5EF4-FFF2-40B4-BE49-F238E27FC236}">
                        <a16:creationId xmlns:a16="http://schemas.microsoft.com/office/drawing/2014/main" id="{825FCE4A-FFF5-46B0-BF6F-3C82B6DF28EC}"/>
                      </a:ext>
                    </a:extLst>
                  </p:cNvPr>
                  <p:cNvSpPr/>
                  <p:nvPr/>
                </p:nvSpPr>
                <p:spPr>
                  <a:xfrm>
                    <a:off x="3648102" y="1180916"/>
                    <a:ext cx="619098" cy="62179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7" name="Oval 266">
                    <a:extLst>
                      <a:ext uri="{FF2B5EF4-FFF2-40B4-BE49-F238E27FC236}">
                        <a16:creationId xmlns:a16="http://schemas.microsoft.com/office/drawing/2014/main" id="{7A78BFD3-D995-4088-ACC4-A52BF2868040}"/>
                      </a:ext>
                    </a:extLst>
                  </p:cNvPr>
                  <p:cNvSpPr/>
                  <p:nvPr/>
                </p:nvSpPr>
                <p:spPr>
                  <a:xfrm>
                    <a:off x="3639760" y="1202159"/>
                    <a:ext cx="619098" cy="839893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63" name="Oval 262">
                  <a:extLst>
                    <a:ext uri="{FF2B5EF4-FFF2-40B4-BE49-F238E27FC236}">
                      <a16:creationId xmlns:a16="http://schemas.microsoft.com/office/drawing/2014/main" id="{ED2B76AD-7093-44EE-B050-5B724C84EE87}"/>
                    </a:ext>
                  </a:extLst>
                </p:cNvPr>
                <p:cNvSpPr/>
                <p:nvPr/>
              </p:nvSpPr>
              <p:spPr>
                <a:xfrm>
                  <a:off x="4583485" y="5444645"/>
                  <a:ext cx="1367328" cy="92150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4" name="Isosceles Triangle 263">
                  <a:extLst>
                    <a:ext uri="{FF2B5EF4-FFF2-40B4-BE49-F238E27FC236}">
                      <a16:creationId xmlns:a16="http://schemas.microsoft.com/office/drawing/2014/main" id="{C916F618-E5CE-42FE-A9D7-4642D2F740FA}"/>
                    </a:ext>
                  </a:extLst>
                </p:cNvPr>
                <p:cNvSpPr/>
                <p:nvPr/>
              </p:nvSpPr>
              <p:spPr>
                <a:xfrm rot="10800000">
                  <a:off x="5010538" y="5383902"/>
                  <a:ext cx="576163" cy="434791"/>
                </a:xfrm>
                <a:prstGeom prst="triangl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5" name="Rectangle 264">
                  <a:extLst>
                    <a:ext uri="{FF2B5EF4-FFF2-40B4-BE49-F238E27FC236}">
                      <a16:creationId xmlns:a16="http://schemas.microsoft.com/office/drawing/2014/main" id="{5FEAFB30-17BC-41DC-A89E-BB216FD4F1D9}"/>
                    </a:ext>
                  </a:extLst>
                </p:cNvPr>
                <p:cNvSpPr/>
                <p:nvPr/>
              </p:nvSpPr>
              <p:spPr>
                <a:xfrm>
                  <a:off x="4332422" y="6246521"/>
                  <a:ext cx="1883867" cy="20653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83DA4714-7504-43A6-ABCF-6C742186F08E}"/>
                </a:ext>
              </a:extLst>
            </p:cNvPr>
            <p:cNvGrpSpPr/>
            <p:nvPr/>
          </p:nvGrpSpPr>
          <p:grpSpPr>
            <a:xfrm>
              <a:off x="9339115" y="3198801"/>
              <a:ext cx="954634" cy="822960"/>
              <a:chOff x="8415778" y="3321892"/>
              <a:chExt cx="1060704" cy="914400"/>
            </a:xfrm>
          </p:grpSpPr>
          <p:sp>
            <p:nvSpPr>
              <p:cNvPr id="258" name="Hexagon 257">
                <a:extLst>
                  <a:ext uri="{FF2B5EF4-FFF2-40B4-BE49-F238E27FC236}">
                    <a16:creationId xmlns:a16="http://schemas.microsoft.com/office/drawing/2014/main" id="{484A6651-F46F-49B2-AFD6-32D196680CD6}"/>
                  </a:ext>
                </a:extLst>
              </p:cNvPr>
              <p:cNvSpPr/>
              <p:nvPr/>
            </p:nvSpPr>
            <p:spPr>
              <a:xfrm>
                <a:off x="8415778" y="3321892"/>
                <a:ext cx="1060704" cy="914400"/>
              </a:xfrm>
              <a:prstGeom prst="hexagon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TextBox 258">
                <a:extLst>
                  <a:ext uri="{FF2B5EF4-FFF2-40B4-BE49-F238E27FC236}">
                    <a16:creationId xmlns:a16="http://schemas.microsoft.com/office/drawing/2014/main" id="{15D0D12D-7C63-49EF-A5DA-EB42976BE685}"/>
                  </a:ext>
                </a:extLst>
              </p:cNvPr>
              <p:cNvSpPr txBox="1"/>
              <p:nvPr/>
            </p:nvSpPr>
            <p:spPr>
              <a:xfrm>
                <a:off x="8568417" y="3396488"/>
                <a:ext cx="74194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300" dirty="0"/>
                  <a:t>History</a:t>
                </a:r>
              </a:p>
              <a:p>
                <a:pPr algn="ctr"/>
                <a:r>
                  <a:rPr lang="en-US" sz="1300" dirty="0"/>
                  <a:t>Exam</a:t>
                </a:r>
              </a:p>
              <a:p>
                <a:pPr algn="ctr"/>
                <a:r>
                  <a:rPr lang="en-US" sz="1300" dirty="0"/>
                  <a:t>Lab</a:t>
                </a:r>
              </a:p>
            </p:txBody>
          </p:sp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3413E9DD-3792-41D5-BFB8-E58C312D0CA7}"/>
                </a:ext>
              </a:extLst>
            </p:cNvPr>
            <p:cNvGrpSpPr/>
            <p:nvPr/>
          </p:nvGrpSpPr>
          <p:grpSpPr>
            <a:xfrm>
              <a:off x="8220404" y="4279700"/>
              <a:ext cx="954634" cy="822960"/>
              <a:chOff x="7172765" y="4522891"/>
              <a:chExt cx="1060704" cy="914400"/>
            </a:xfrm>
          </p:grpSpPr>
          <p:sp>
            <p:nvSpPr>
              <p:cNvPr id="256" name="Hexagon 255">
                <a:extLst>
                  <a:ext uri="{FF2B5EF4-FFF2-40B4-BE49-F238E27FC236}">
                    <a16:creationId xmlns:a16="http://schemas.microsoft.com/office/drawing/2014/main" id="{A53FE462-5C82-410C-B21C-549DDE871236}"/>
                  </a:ext>
                </a:extLst>
              </p:cNvPr>
              <p:cNvSpPr/>
              <p:nvPr/>
            </p:nvSpPr>
            <p:spPr>
              <a:xfrm>
                <a:off x="7172765" y="4522891"/>
                <a:ext cx="1060704" cy="914400"/>
              </a:xfrm>
              <a:prstGeom prst="hexagon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TextBox 256">
                <a:extLst>
                  <a:ext uri="{FF2B5EF4-FFF2-40B4-BE49-F238E27FC236}">
                    <a16:creationId xmlns:a16="http://schemas.microsoft.com/office/drawing/2014/main" id="{C45DDB8D-EA13-4132-9BA0-EDC33FA13A35}"/>
                  </a:ext>
                </a:extLst>
              </p:cNvPr>
              <p:cNvSpPr txBox="1"/>
              <p:nvPr/>
            </p:nvSpPr>
            <p:spPr>
              <a:xfrm>
                <a:off x="7295223" y="4598168"/>
                <a:ext cx="81696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300" dirty="0"/>
                  <a:t>Cough</a:t>
                </a:r>
              </a:p>
              <a:p>
                <a:pPr algn="ctr"/>
                <a:r>
                  <a:rPr lang="en-US" sz="1300" dirty="0"/>
                  <a:t>120/80</a:t>
                </a:r>
              </a:p>
              <a:p>
                <a:pPr algn="ctr"/>
                <a:r>
                  <a:rPr lang="en-US" sz="1300" dirty="0"/>
                  <a:t>4.5 mEq</a:t>
                </a:r>
              </a:p>
            </p:txBody>
          </p: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22FF9E11-0E96-438E-9540-B9230B15516F}"/>
                </a:ext>
              </a:extLst>
            </p:cNvPr>
            <p:cNvGrpSpPr/>
            <p:nvPr/>
          </p:nvGrpSpPr>
          <p:grpSpPr>
            <a:xfrm>
              <a:off x="7120051" y="3177651"/>
              <a:ext cx="954635" cy="822960"/>
              <a:chOff x="7120051" y="3177651"/>
              <a:chExt cx="954635" cy="822960"/>
            </a:xfrm>
          </p:grpSpPr>
          <p:sp>
            <p:nvSpPr>
              <p:cNvPr id="241" name="Hexagon 240">
                <a:extLst>
                  <a:ext uri="{FF2B5EF4-FFF2-40B4-BE49-F238E27FC236}">
                    <a16:creationId xmlns:a16="http://schemas.microsoft.com/office/drawing/2014/main" id="{51B55D89-AB1B-420B-BEE9-0A34A8818A49}"/>
                  </a:ext>
                </a:extLst>
              </p:cNvPr>
              <p:cNvSpPr/>
              <p:nvPr/>
            </p:nvSpPr>
            <p:spPr>
              <a:xfrm>
                <a:off x="7120051" y="3177651"/>
                <a:ext cx="954635" cy="822960"/>
              </a:xfrm>
              <a:prstGeom prst="hexagon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2614D5A4-7DE4-4D95-8DD2-0B0B19BE7C8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417176" y="3334949"/>
                <a:ext cx="353089" cy="518054"/>
                <a:chOff x="4668272" y="4502222"/>
                <a:chExt cx="1134525" cy="1664593"/>
              </a:xfrm>
            </p:grpSpPr>
            <p:sp>
              <p:nvSpPr>
                <p:cNvPr id="243" name="Rectangle 242">
                  <a:extLst>
                    <a:ext uri="{FF2B5EF4-FFF2-40B4-BE49-F238E27FC236}">
                      <a16:creationId xmlns:a16="http://schemas.microsoft.com/office/drawing/2014/main" id="{4B9CB09E-086B-41D6-8068-4AA44137669A}"/>
                    </a:ext>
                  </a:extLst>
                </p:cNvPr>
                <p:cNvSpPr/>
                <p:nvPr/>
              </p:nvSpPr>
              <p:spPr>
                <a:xfrm>
                  <a:off x="4668272" y="4707767"/>
                  <a:ext cx="1134525" cy="1459048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4" name="Rectangle 243">
                  <a:extLst>
                    <a:ext uri="{FF2B5EF4-FFF2-40B4-BE49-F238E27FC236}">
                      <a16:creationId xmlns:a16="http://schemas.microsoft.com/office/drawing/2014/main" id="{FEA2F1E6-9F60-4828-9423-51FB7495BE2A}"/>
                    </a:ext>
                  </a:extLst>
                </p:cNvPr>
                <p:cNvSpPr/>
                <p:nvPr/>
              </p:nvSpPr>
              <p:spPr>
                <a:xfrm>
                  <a:off x="4870283" y="4586267"/>
                  <a:ext cx="753444" cy="24299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5" name="Oval 244">
                  <a:extLst>
                    <a:ext uri="{FF2B5EF4-FFF2-40B4-BE49-F238E27FC236}">
                      <a16:creationId xmlns:a16="http://schemas.microsoft.com/office/drawing/2014/main" id="{031A8DFF-EF66-4F5A-A665-B0A654682D70}"/>
                    </a:ext>
                  </a:extLst>
                </p:cNvPr>
                <p:cNvSpPr/>
                <p:nvPr/>
              </p:nvSpPr>
              <p:spPr>
                <a:xfrm>
                  <a:off x="5102904" y="4502222"/>
                  <a:ext cx="264415" cy="17724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46" name="Straight Connector 245">
                  <a:extLst>
                    <a:ext uri="{FF2B5EF4-FFF2-40B4-BE49-F238E27FC236}">
                      <a16:creationId xmlns:a16="http://schemas.microsoft.com/office/drawing/2014/main" id="{AECCFA21-A3CE-4A08-894B-CFC42021B07D}"/>
                    </a:ext>
                  </a:extLst>
                </p:cNvPr>
                <p:cNvCxnSpPr/>
                <p:nvPr/>
              </p:nvCxnSpPr>
              <p:spPr>
                <a:xfrm>
                  <a:off x="5124830" y="5038945"/>
                  <a:ext cx="182880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CF9A11F2-1072-4815-A877-67C8CC5341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122552" y="5039801"/>
                  <a:ext cx="182881" cy="0"/>
                </a:xfrm>
                <a:prstGeom prst="line">
                  <a:avLst/>
                </a:prstGeom>
                <a:solidFill>
                  <a:schemeClr val="tx1"/>
                </a:solidFill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8" name="Rectangle 247">
                  <a:extLst>
                    <a:ext uri="{FF2B5EF4-FFF2-40B4-BE49-F238E27FC236}">
                      <a16:creationId xmlns:a16="http://schemas.microsoft.com/office/drawing/2014/main" id="{D94575F7-FB59-4224-BF41-D2BA9B930400}"/>
                    </a:ext>
                  </a:extLst>
                </p:cNvPr>
                <p:cNvSpPr/>
                <p:nvPr/>
              </p:nvSpPr>
              <p:spPr>
                <a:xfrm>
                  <a:off x="4785718" y="5247550"/>
                  <a:ext cx="54864" cy="548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6443BA46-D49D-4FBD-8A1B-92480A564397}"/>
                    </a:ext>
                  </a:extLst>
                </p:cNvPr>
                <p:cNvSpPr/>
                <p:nvPr/>
              </p:nvSpPr>
              <p:spPr>
                <a:xfrm rot="5400000">
                  <a:off x="4785361" y="5485725"/>
                  <a:ext cx="54864" cy="548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5605172A-A853-474E-81D4-A606159F3799}"/>
                    </a:ext>
                  </a:extLst>
                </p:cNvPr>
                <p:cNvSpPr/>
                <p:nvPr/>
              </p:nvSpPr>
              <p:spPr>
                <a:xfrm rot="5400000">
                  <a:off x="4785718" y="5709076"/>
                  <a:ext cx="54864" cy="548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457D4238-9C4A-47BA-9135-61778D689C21}"/>
                    </a:ext>
                  </a:extLst>
                </p:cNvPr>
                <p:cNvSpPr/>
                <p:nvPr/>
              </p:nvSpPr>
              <p:spPr>
                <a:xfrm>
                  <a:off x="4785718" y="5935891"/>
                  <a:ext cx="54864" cy="548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2" name="Straight Connector 251">
                  <a:extLst>
                    <a:ext uri="{FF2B5EF4-FFF2-40B4-BE49-F238E27FC236}">
                      <a16:creationId xmlns:a16="http://schemas.microsoft.com/office/drawing/2014/main" id="{518AD103-5C43-4CD4-A9C8-C47869CF140F}"/>
                    </a:ext>
                  </a:extLst>
                </p:cNvPr>
                <p:cNvCxnSpPr/>
                <p:nvPr/>
              </p:nvCxnSpPr>
              <p:spPr>
                <a:xfrm>
                  <a:off x="4906139" y="5302414"/>
                  <a:ext cx="75344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>
                  <a:extLst>
                    <a:ext uri="{FF2B5EF4-FFF2-40B4-BE49-F238E27FC236}">
                      <a16:creationId xmlns:a16="http://schemas.microsoft.com/office/drawing/2014/main" id="{584D61DA-BA25-4453-A82E-E09AFDB239F3}"/>
                    </a:ext>
                  </a:extLst>
                </p:cNvPr>
                <p:cNvCxnSpPr/>
                <p:nvPr/>
              </p:nvCxnSpPr>
              <p:spPr>
                <a:xfrm>
                  <a:off x="4902873" y="5540589"/>
                  <a:ext cx="75344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Straight Connector 253">
                  <a:extLst>
                    <a:ext uri="{FF2B5EF4-FFF2-40B4-BE49-F238E27FC236}">
                      <a16:creationId xmlns:a16="http://schemas.microsoft.com/office/drawing/2014/main" id="{810DCAC8-A887-417C-B83B-CB9D6E2657C5}"/>
                    </a:ext>
                  </a:extLst>
                </p:cNvPr>
                <p:cNvCxnSpPr/>
                <p:nvPr/>
              </p:nvCxnSpPr>
              <p:spPr>
                <a:xfrm>
                  <a:off x="4909134" y="5763940"/>
                  <a:ext cx="75344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033C8297-ADCD-4B1E-B35D-51F556C78AF8}"/>
                    </a:ext>
                  </a:extLst>
                </p:cNvPr>
                <p:cNvCxnSpPr/>
                <p:nvPr/>
              </p:nvCxnSpPr>
              <p:spPr>
                <a:xfrm>
                  <a:off x="4902873" y="5990755"/>
                  <a:ext cx="75344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2005054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AEC6FD-6845-4218-ABAE-3CF129C6E54F}"/>
              </a:ext>
            </a:extLst>
          </p:cNvPr>
          <p:cNvCxnSpPr>
            <a:cxnSpLocks/>
          </p:cNvCxnSpPr>
          <p:nvPr/>
        </p:nvCxnSpPr>
        <p:spPr>
          <a:xfrm>
            <a:off x="574205" y="1004691"/>
            <a:ext cx="1106424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4">
            <a:extLst>
              <a:ext uri="{FF2B5EF4-FFF2-40B4-BE49-F238E27FC236}">
                <a16:creationId xmlns:a16="http://schemas.microsoft.com/office/drawing/2014/main" id="{F092861C-138E-4E53-B733-E18B03577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99" y="365126"/>
            <a:ext cx="10515600" cy="759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Problem Solving: Monitoring Drug Therapy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F46894-3B25-40E0-93A3-F33E666DF2D3}"/>
              </a:ext>
            </a:extLst>
          </p:cNvPr>
          <p:cNvGrpSpPr/>
          <p:nvPr/>
        </p:nvGrpSpPr>
        <p:grpSpPr>
          <a:xfrm>
            <a:off x="1870605" y="1373279"/>
            <a:ext cx="3367423" cy="2585323"/>
            <a:chOff x="1921864" y="1373279"/>
            <a:chExt cx="3367423" cy="258532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A17512-8F14-4AE3-8C73-560CF8823123}"/>
                </a:ext>
              </a:extLst>
            </p:cNvPr>
            <p:cNvSpPr txBox="1"/>
            <p:nvPr/>
          </p:nvSpPr>
          <p:spPr>
            <a:xfrm>
              <a:off x="1921864" y="1373279"/>
              <a:ext cx="2565639" cy="2585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Problem List</a:t>
              </a:r>
            </a:p>
            <a:p>
              <a:pPr marL="285750" indent="-171450">
                <a:buFont typeface="Arial" panose="020B0604020202020204" pitchFamily="34" charset="0"/>
                <a:buChar char="•"/>
              </a:pPr>
              <a:r>
                <a:rPr lang="en-US" sz="1600" dirty="0"/>
                <a:t>Kidney transplant</a:t>
              </a:r>
            </a:p>
            <a:p>
              <a:pPr marL="687388" lvl="1" indent="-173038">
                <a:buFont typeface="Courier New" panose="02070309020205020404" pitchFamily="49" charset="0"/>
                <a:buChar char="o"/>
              </a:pPr>
              <a:r>
                <a:rPr lang="en-US" sz="1600" dirty="0"/>
                <a:t>Immunosuppression</a:t>
              </a:r>
            </a:p>
            <a:p>
              <a:pPr marL="687388" lvl="1" indent="-173038">
                <a:buFont typeface="Courier New" panose="02070309020205020404" pitchFamily="49" charset="0"/>
                <a:buChar char="o"/>
              </a:pPr>
              <a:r>
                <a:rPr lang="en-US" sz="1600" dirty="0"/>
                <a:t>Infection prevention</a:t>
              </a:r>
            </a:p>
            <a:p>
              <a:pPr marL="687388" lvl="1" indent="-173038">
                <a:buFont typeface="Courier New" panose="02070309020205020404" pitchFamily="49" charset="0"/>
                <a:buChar char="o"/>
              </a:pPr>
              <a:endParaRPr lang="en-US" sz="1600" dirty="0"/>
            </a:p>
            <a:p>
              <a:pPr marL="34290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Hypertension</a:t>
              </a:r>
              <a:br>
                <a:rPr lang="en-US" sz="1600" dirty="0"/>
              </a:br>
              <a:endParaRPr lang="en-US" sz="1600" dirty="0"/>
            </a:p>
            <a:p>
              <a:pPr marL="34290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Glaucoma</a:t>
              </a:r>
              <a:br>
                <a:rPr lang="en-US" sz="1600" dirty="0"/>
              </a:br>
              <a:endParaRPr lang="en-US" sz="1600" dirty="0"/>
            </a:p>
            <a:p>
              <a:pPr marL="34290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Constipation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081D033-8910-4858-9EF7-ABBDBE096A24}"/>
                </a:ext>
              </a:extLst>
            </p:cNvPr>
            <p:cNvCxnSpPr/>
            <p:nvPr/>
          </p:nvCxnSpPr>
          <p:spPr>
            <a:xfrm>
              <a:off x="1997447" y="1700959"/>
              <a:ext cx="329184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235B609-482F-4F7E-AFB6-86881B8A9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224" y="4641804"/>
            <a:ext cx="1493520" cy="1832610"/>
          </a:xfrm>
          <a:prstGeom prst="rect">
            <a:avLst/>
          </a:prstGeom>
          <a:ln w="15875">
            <a:solidFill>
              <a:schemeClr val="tx2"/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5255A4B-F0F9-4226-A342-AEBAEDC96E10}"/>
              </a:ext>
            </a:extLst>
          </p:cNvPr>
          <p:cNvGrpSpPr/>
          <p:nvPr/>
        </p:nvGrpSpPr>
        <p:grpSpPr>
          <a:xfrm>
            <a:off x="7097205" y="1373279"/>
            <a:ext cx="3833229" cy="4555093"/>
            <a:chOff x="7097205" y="1373279"/>
            <a:chExt cx="3833229" cy="455509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C97CB75-56A7-4353-AD4C-A03D31D2E6D9}"/>
                </a:ext>
              </a:extLst>
            </p:cNvPr>
            <p:cNvSpPr txBox="1"/>
            <p:nvPr/>
          </p:nvSpPr>
          <p:spPr>
            <a:xfrm>
              <a:off x="7097205" y="1373279"/>
              <a:ext cx="3833229" cy="45550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Post-operative Medications</a:t>
              </a:r>
            </a:p>
            <a:p>
              <a:pPr marL="285750" indent="-171450">
                <a:buFont typeface="Arial" panose="020B0604020202020204" pitchFamily="34" charset="0"/>
                <a:buChar char="•"/>
              </a:pPr>
              <a:r>
                <a:rPr lang="en-US" sz="1600" dirty="0"/>
                <a:t>tacrolimus 2 mg PO BID</a:t>
              </a:r>
            </a:p>
            <a:p>
              <a:pPr marL="285750" indent="-171450">
                <a:buFont typeface="Arial" panose="020B0604020202020204" pitchFamily="34" charset="0"/>
                <a:buChar char="•"/>
              </a:pPr>
              <a:r>
                <a:rPr lang="en-US" sz="1600" dirty="0"/>
                <a:t>mycophenolate mofetil 500 mg PO BID</a:t>
              </a:r>
            </a:p>
            <a:p>
              <a:pPr marL="285750" indent="-171450">
                <a:buFont typeface="Arial" panose="020B0604020202020204" pitchFamily="34" charset="0"/>
                <a:buChar char="•"/>
              </a:pPr>
              <a:r>
                <a:rPr lang="en-US" sz="1600" dirty="0"/>
                <a:t>prednisone 5 mg PO Qday</a:t>
              </a:r>
            </a:p>
            <a:p>
              <a:pPr marL="285750" indent="-171450">
                <a:buFont typeface="Arial" panose="020B0604020202020204" pitchFamily="34" charset="0"/>
                <a:buChar char="•"/>
              </a:pPr>
              <a:endParaRPr lang="en-US" sz="1600" dirty="0"/>
            </a:p>
            <a:p>
              <a:pPr marL="285750" indent="-171450">
                <a:buFont typeface="Arial" panose="020B0604020202020204" pitchFamily="34" charset="0"/>
                <a:buChar char="•"/>
              </a:pPr>
              <a:r>
                <a:rPr lang="en-US" sz="1600" dirty="0"/>
                <a:t>sulfa/trimethoprim 400/80 mg PO Qday</a:t>
              </a:r>
            </a:p>
            <a:p>
              <a:pPr marL="285750" indent="-171450">
                <a:buFont typeface="Arial" panose="020B0604020202020204" pitchFamily="34" charset="0"/>
                <a:buChar char="•"/>
              </a:pPr>
              <a:r>
                <a:rPr lang="en-US" sz="1600" dirty="0"/>
                <a:t>valganciclovir 450 mg PO 2 times weekly</a:t>
              </a:r>
            </a:p>
            <a:p>
              <a:pPr marL="285750" indent="-171450">
                <a:buFont typeface="Arial" panose="020B0604020202020204" pitchFamily="34" charset="0"/>
                <a:buChar char="•"/>
              </a:pPr>
              <a:endParaRPr lang="en-US" sz="1600" dirty="0"/>
            </a:p>
            <a:p>
              <a:pPr marL="285750" indent="-171450">
                <a:buFont typeface="Arial" panose="020B0604020202020204" pitchFamily="34" charset="0"/>
                <a:buChar char="•"/>
              </a:pPr>
              <a:r>
                <a:rPr lang="en-US" sz="1600" dirty="0"/>
                <a:t>amlodipine 5 mg PO Qday</a:t>
              </a:r>
            </a:p>
            <a:p>
              <a:pPr marL="285750" indent="-171450">
                <a:buFont typeface="Arial" panose="020B0604020202020204" pitchFamily="34" charset="0"/>
                <a:buChar char="•"/>
              </a:pPr>
              <a:r>
                <a:rPr lang="en-US" sz="1600" dirty="0"/>
                <a:t>aspirin 81 mg PO Qday</a:t>
              </a:r>
            </a:p>
            <a:p>
              <a:pPr marL="285750" indent="-171450">
                <a:buFont typeface="Arial" panose="020B0604020202020204" pitchFamily="34" charset="0"/>
                <a:buChar char="•"/>
              </a:pPr>
              <a:r>
                <a:rPr lang="en-US" sz="1600" dirty="0"/>
                <a:t>atorvastatin 40 mg PO Qday</a:t>
              </a:r>
            </a:p>
            <a:p>
              <a:pPr marL="285750" indent="-171450">
                <a:buFont typeface="Arial" panose="020B0604020202020204" pitchFamily="34" charset="0"/>
                <a:buChar char="•"/>
              </a:pPr>
              <a:r>
                <a:rPr lang="en-US" sz="1600" dirty="0"/>
                <a:t>metoprolol succinate 25 mg PO Qday</a:t>
              </a:r>
            </a:p>
            <a:p>
              <a:pPr marL="114300"/>
              <a:endParaRPr lang="en-US" sz="1600" dirty="0"/>
            </a:p>
            <a:p>
              <a:pPr marL="285750" indent="-171450">
                <a:buFont typeface="Arial" panose="020B0604020202020204" pitchFamily="34" charset="0"/>
                <a:buChar char="•"/>
              </a:pPr>
              <a:r>
                <a:rPr lang="en-US" sz="1600" dirty="0"/>
                <a:t>latanoprost 0.005% 1 drop OU QHS</a:t>
              </a:r>
            </a:p>
            <a:p>
              <a:pPr marL="285750" indent="-171450">
                <a:buFont typeface="Arial" panose="020B0604020202020204" pitchFamily="34" charset="0"/>
                <a:buChar char="•"/>
              </a:pPr>
              <a:endParaRPr lang="en-US" sz="1600" dirty="0"/>
            </a:p>
            <a:p>
              <a:pPr marL="285750" indent="-171450">
                <a:buFont typeface="Arial" panose="020B0604020202020204" pitchFamily="34" charset="0"/>
                <a:buChar char="•"/>
              </a:pPr>
              <a:r>
                <a:rPr lang="en-US" sz="1600" dirty="0"/>
                <a:t>docusate sodium 100 mg PO BID</a:t>
              </a:r>
            </a:p>
            <a:p>
              <a:pPr marL="285750" indent="-171450">
                <a:buFont typeface="Arial" panose="020B0604020202020204" pitchFamily="34" charset="0"/>
                <a:buChar char="•"/>
              </a:pPr>
              <a:r>
                <a:rPr lang="en-US" sz="1600" dirty="0"/>
                <a:t>polyethylene glycol 17 g PO Qday</a:t>
              </a:r>
            </a:p>
            <a:p>
              <a:pPr marL="285750" indent="-171450">
                <a:buFont typeface="Arial" panose="020B0604020202020204" pitchFamily="34" charset="0"/>
                <a:buChar char="•"/>
              </a:pPr>
              <a:r>
                <a:rPr lang="en-US" sz="1600" dirty="0"/>
                <a:t>senna 17.2 mg PO QHS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A55FF93-CE75-460A-99CC-CE216BF465FE}"/>
                </a:ext>
              </a:extLst>
            </p:cNvPr>
            <p:cNvCxnSpPr/>
            <p:nvPr/>
          </p:nvCxnSpPr>
          <p:spPr>
            <a:xfrm>
              <a:off x="7172788" y="1700959"/>
              <a:ext cx="347472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3381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AEC6FD-6845-4218-ABAE-3CF129C6E54F}"/>
              </a:ext>
            </a:extLst>
          </p:cNvPr>
          <p:cNvCxnSpPr>
            <a:cxnSpLocks/>
          </p:cNvCxnSpPr>
          <p:nvPr/>
        </p:nvCxnSpPr>
        <p:spPr>
          <a:xfrm>
            <a:off x="574205" y="1004691"/>
            <a:ext cx="1106424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4">
            <a:extLst>
              <a:ext uri="{FF2B5EF4-FFF2-40B4-BE49-F238E27FC236}">
                <a16:creationId xmlns:a16="http://schemas.microsoft.com/office/drawing/2014/main" id="{F092861C-138E-4E53-B733-E18B03577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99" y="365126"/>
            <a:ext cx="10515600" cy="759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Problem Solving: Monitoring Drug Therapy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7D154-D164-4CEF-B4F3-1E9F6F65E015}"/>
              </a:ext>
            </a:extLst>
          </p:cNvPr>
          <p:cNvSpPr txBox="1"/>
          <p:nvPr/>
        </p:nvSpPr>
        <p:spPr>
          <a:xfrm>
            <a:off x="7097205" y="1373279"/>
            <a:ext cx="275319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Post-operative Medications</a:t>
            </a:r>
          </a:p>
          <a:p>
            <a:pPr marL="285750" indent="-171450">
              <a:buFont typeface="Arial" panose="020B0604020202020204" pitchFamily="34" charset="0"/>
              <a:buChar char="•"/>
            </a:pPr>
            <a:r>
              <a:rPr lang="en-US" sz="1600" dirty="0"/>
              <a:t>tacrolimus 2 mg PO BID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640BAB-0668-411E-8523-B7F5DFE59A18}"/>
              </a:ext>
            </a:extLst>
          </p:cNvPr>
          <p:cNvCxnSpPr/>
          <p:nvPr/>
        </p:nvCxnSpPr>
        <p:spPr>
          <a:xfrm>
            <a:off x="7172788" y="1700959"/>
            <a:ext cx="347472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3F0854D-D4F2-416D-96D2-A895AF4CFAE7}"/>
              </a:ext>
            </a:extLst>
          </p:cNvPr>
          <p:cNvGrpSpPr/>
          <p:nvPr/>
        </p:nvGrpSpPr>
        <p:grpSpPr>
          <a:xfrm>
            <a:off x="838200" y="1316799"/>
            <a:ext cx="5811021" cy="5103049"/>
            <a:chOff x="838200" y="1316799"/>
            <a:chExt cx="5811021" cy="510304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0764DE4-B83D-4E29-A39F-13A5DA5C710E}"/>
                </a:ext>
              </a:extLst>
            </p:cNvPr>
            <p:cNvSpPr txBox="1"/>
            <p:nvPr/>
          </p:nvSpPr>
          <p:spPr>
            <a:xfrm flipH="1">
              <a:off x="1530592" y="1316799"/>
              <a:ext cx="1176534" cy="33855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Therapeutic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10C31E6-2149-455B-9F42-F61CB31DFC80}"/>
                </a:ext>
              </a:extLst>
            </p:cNvPr>
            <p:cNvSpPr txBox="1"/>
            <p:nvPr/>
          </p:nvSpPr>
          <p:spPr>
            <a:xfrm flipH="1">
              <a:off x="3693503" y="1316799"/>
              <a:ext cx="1176534" cy="33855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Toxic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960B24F-0DD8-436E-8E07-397025C93507}"/>
                </a:ext>
              </a:extLst>
            </p:cNvPr>
            <p:cNvSpPr txBox="1"/>
            <p:nvPr/>
          </p:nvSpPr>
          <p:spPr>
            <a:xfrm flipH="1">
              <a:off x="5472687" y="4572138"/>
              <a:ext cx="1176534" cy="33855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Objective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C9CAE57-BECC-43F4-9A6E-B57BAC074FD5}"/>
                </a:ext>
              </a:extLst>
            </p:cNvPr>
            <p:cNvSpPr txBox="1"/>
            <p:nvPr/>
          </p:nvSpPr>
          <p:spPr>
            <a:xfrm flipH="1">
              <a:off x="5472687" y="2406379"/>
              <a:ext cx="1176534" cy="33855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Subjective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575B899-220D-4644-85D7-CA2ADADF8861}"/>
                </a:ext>
              </a:extLst>
            </p:cNvPr>
            <p:cNvGrpSpPr/>
            <p:nvPr/>
          </p:nvGrpSpPr>
          <p:grpSpPr>
            <a:xfrm>
              <a:off x="838200" y="1763691"/>
              <a:ext cx="4574844" cy="3593592"/>
              <a:chOff x="3690787" y="1905530"/>
              <a:chExt cx="4574844" cy="3986406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B29B4B4-4BA7-4552-99B1-22E6B588303A}"/>
                  </a:ext>
                </a:extLst>
              </p:cNvPr>
              <p:cNvSpPr/>
              <p:nvPr/>
            </p:nvSpPr>
            <p:spPr>
              <a:xfrm>
                <a:off x="3690787" y="1905530"/>
                <a:ext cx="4572000" cy="3985385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F0DD2E8-2BD2-419F-BDEC-F062C1B28C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76787" y="1905530"/>
                <a:ext cx="0" cy="3986406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783F9CF-454D-43A5-9C77-3B6B71E52D8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979631" y="1446110"/>
                <a:ext cx="0" cy="4572000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03F5226-504C-4AFB-8F51-2F69AC525A2E}"/>
                </a:ext>
              </a:extLst>
            </p:cNvPr>
            <p:cNvSpPr/>
            <p:nvPr/>
          </p:nvSpPr>
          <p:spPr>
            <a:xfrm>
              <a:off x="838200" y="5356363"/>
              <a:ext cx="4572000" cy="10634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677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46EA94-8055-4085-874C-699C267E5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2480" y="1644257"/>
            <a:ext cx="2987040" cy="3665220"/>
          </a:xfrm>
          <a:prstGeom prst="rect">
            <a:avLst/>
          </a:prstGeom>
          <a:ln w="15875">
            <a:solidFill>
              <a:srgbClr val="C00000"/>
            </a:solidFill>
          </a:ln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AEC6FD-6845-4218-ABAE-3CF129C6E54F}"/>
              </a:ext>
            </a:extLst>
          </p:cNvPr>
          <p:cNvCxnSpPr>
            <a:cxnSpLocks/>
          </p:cNvCxnSpPr>
          <p:nvPr/>
        </p:nvCxnSpPr>
        <p:spPr>
          <a:xfrm>
            <a:off x="574205" y="1004691"/>
            <a:ext cx="1106424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4">
            <a:extLst>
              <a:ext uri="{FF2B5EF4-FFF2-40B4-BE49-F238E27FC236}">
                <a16:creationId xmlns:a16="http://schemas.microsoft.com/office/drawing/2014/main" id="{F092861C-138E-4E53-B733-E18B03577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99" y="365126"/>
            <a:ext cx="10515600" cy="759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The Patient</a:t>
            </a:r>
          </a:p>
        </p:txBody>
      </p:sp>
    </p:spTree>
    <p:extLst>
      <p:ext uri="{BB962C8B-B14F-4D97-AF65-F5344CB8AC3E}">
        <p14:creationId xmlns:p14="http://schemas.microsoft.com/office/powerpoint/2010/main" val="36093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AEC6FD-6845-4218-ABAE-3CF129C6E54F}"/>
              </a:ext>
            </a:extLst>
          </p:cNvPr>
          <p:cNvCxnSpPr>
            <a:cxnSpLocks/>
          </p:cNvCxnSpPr>
          <p:nvPr/>
        </p:nvCxnSpPr>
        <p:spPr>
          <a:xfrm>
            <a:off x="574205" y="1004691"/>
            <a:ext cx="1106424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4">
            <a:extLst>
              <a:ext uri="{FF2B5EF4-FFF2-40B4-BE49-F238E27FC236}">
                <a16:creationId xmlns:a16="http://schemas.microsoft.com/office/drawing/2014/main" id="{F092861C-138E-4E53-B733-E18B03577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99" y="365126"/>
            <a:ext cx="10515600" cy="759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Problem Solving: Monitoring Drug Therapy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7D154-D164-4CEF-B4F3-1E9F6F65E015}"/>
              </a:ext>
            </a:extLst>
          </p:cNvPr>
          <p:cNvSpPr txBox="1"/>
          <p:nvPr/>
        </p:nvSpPr>
        <p:spPr>
          <a:xfrm>
            <a:off x="7097205" y="1373279"/>
            <a:ext cx="275319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Post-operative Medications</a:t>
            </a:r>
          </a:p>
          <a:p>
            <a:pPr marL="285750" indent="-171450">
              <a:buFont typeface="Arial" panose="020B0604020202020204" pitchFamily="34" charset="0"/>
              <a:buChar char="•"/>
            </a:pPr>
            <a:r>
              <a:rPr lang="en-US" sz="1600" dirty="0"/>
              <a:t>tacrolimus 2 mg PO BID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640BAB-0668-411E-8523-B7F5DFE59A18}"/>
              </a:ext>
            </a:extLst>
          </p:cNvPr>
          <p:cNvCxnSpPr/>
          <p:nvPr/>
        </p:nvCxnSpPr>
        <p:spPr>
          <a:xfrm>
            <a:off x="7172788" y="1700959"/>
            <a:ext cx="347472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3F0854D-D4F2-416D-96D2-A895AF4CFAE7}"/>
              </a:ext>
            </a:extLst>
          </p:cNvPr>
          <p:cNvGrpSpPr/>
          <p:nvPr/>
        </p:nvGrpSpPr>
        <p:grpSpPr>
          <a:xfrm>
            <a:off x="838200" y="1316799"/>
            <a:ext cx="5811021" cy="5103049"/>
            <a:chOff x="838200" y="1316799"/>
            <a:chExt cx="5811021" cy="510304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0764DE4-B83D-4E29-A39F-13A5DA5C710E}"/>
                </a:ext>
              </a:extLst>
            </p:cNvPr>
            <p:cNvSpPr txBox="1"/>
            <p:nvPr/>
          </p:nvSpPr>
          <p:spPr>
            <a:xfrm flipH="1">
              <a:off x="1530592" y="1316799"/>
              <a:ext cx="1176534" cy="33855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Therapeutic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10C31E6-2149-455B-9F42-F61CB31DFC80}"/>
                </a:ext>
              </a:extLst>
            </p:cNvPr>
            <p:cNvSpPr txBox="1"/>
            <p:nvPr/>
          </p:nvSpPr>
          <p:spPr>
            <a:xfrm flipH="1">
              <a:off x="3693503" y="1316799"/>
              <a:ext cx="1176534" cy="33855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Toxic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960B24F-0DD8-436E-8E07-397025C93507}"/>
                </a:ext>
              </a:extLst>
            </p:cNvPr>
            <p:cNvSpPr txBox="1"/>
            <p:nvPr/>
          </p:nvSpPr>
          <p:spPr>
            <a:xfrm flipH="1">
              <a:off x="5472687" y="4572138"/>
              <a:ext cx="1176534" cy="33855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Objective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C9CAE57-BECC-43F4-9A6E-B57BAC074FD5}"/>
                </a:ext>
              </a:extLst>
            </p:cNvPr>
            <p:cNvSpPr txBox="1"/>
            <p:nvPr/>
          </p:nvSpPr>
          <p:spPr>
            <a:xfrm flipH="1">
              <a:off x="5472687" y="2406379"/>
              <a:ext cx="1176534" cy="33855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Subjective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575B899-220D-4644-85D7-CA2ADADF8861}"/>
                </a:ext>
              </a:extLst>
            </p:cNvPr>
            <p:cNvGrpSpPr/>
            <p:nvPr/>
          </p:nvGrpSpPr>
          <p:grpSpPr>
            <a:xfrm>
              <a:off x="838200" y="1763691"/>
              <a:ext cx="4574844" cy="3593592"/>
              <a:chOff x="3690787" y="1905530"/>
              <a:chExt cx="4574844" cy="3986406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B29B4B4-4BA7-4552-99B1-22E6B588303A}"/>
                  </a:ext>
                </a:extLst>
              </p:cNvPr>
              <p:cNvSpPr/>
              <p:nvPr/>
            </p:nvSpPr>
            <p:spPr>
              <a:xfrm>
                <a:off x="3690787" y="1905530"/>
                <a:ext cx="4572000" cy="3985385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F0DD2E8-2BD2-419F-BDEC-F062C1B28C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76787" y="1905530"/>
                <a:ext cx="0" cy="3986406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783F9CF-454D-43A5-9C77-3B6B71E52D8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979631" y="1446110"/>
                <a:ext cx="0" cy="4572000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C626CE8-12AB-4C93-87D3-0A2B684D8C6C}"/>
                </a:ext>
              </a:extLst>
            </p:cNvPr>
            <p:cNvSpPr txBox="1"/>
            <p:nvPr/>
          </p:nvSpPr>
          <p:spPr>
            <a:xfrm>
              <a:off x="3267786" y="3421493"/>
              <a:ext cx="17808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400" dirty="0"/>
                <a:t>Blood concentration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96C0C61-026D-46BE-B6A9-BEB353B8E2B7}"/>
                </a:ext>
              </a:extLst>
            </p:cNvPr>
            <p:cNvSpPr txBox="1"/>
            <p:nvPr/>
          </p:nvSpPr>
          <p:spPr>
            <a:xfrm>
              <a:off x="1027928" y="3445771"/>
              <a:ext cx="17808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400" dirty="0"/>
                <a:t>Serum creatinine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400" dirty="0"/>
                <a:t>Blood concentration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A4D4850-4C4B-4325-968B-D82D0322B06C}"/>
                </a:ext>
              </a:extLst>
            </p:cNvPr>
            <p:cNvSpPr txBox="1"/>
            <p:nvPr/>
          </p:nvSpPr>
          <p:spPr>
            <a:xfrm>
              <a:off x="3274481" y="1832557"/>
              <a:ext cx="199561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400" dirty="0"/>
                <a:t>Tremor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400" dirty="0"/>
                <a:t>Constipation / diarrhea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endParaRPr lang="en-US" sz="14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434A8A-A5E2-45B3-81DF-535F1CE4607B}"/>
                </a:ext>
              </a:extLst>
            </p:cNvPr>
            <p:cNvSpPr txBox="1"/>
            <p:nvPr/>
          </p:nvSpPr>
          <p:spPr>
            <a:xfrm>
              <a:off x="1027928" y="1832557"/>
              <a:ext cx="12442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400" dirty="0"/>
                <a:t>Urine output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03F5226-504C-4AFB-8F51-2F69AC525A2E}"/>
                </a:ext>
              </a:extLst>
            </p:cNvPr>
            <p:cNvSpPr/>
            <p:nvPr/>
          </p:nvSpPr>
          <p:spPr>
            <a:xfrm>
              <a:off x="838200" y="5356363"/>
              <a:ext cx="4572000" cy="10634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5544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AEC6FD-6845-4218-ABAE-3CF129C6E54F}"/>
              </a:ext>
            </a:extLst>
          </p:cNvPr>
          <p:cNvCxnSpPr>
            <a:cxnSpLocks/>
          </p:cNvCxnSpPr>
          <p:nvPr/>
        </p:nvCxnSpPr>
        <p:spPr>
          <a:xfrm>
            <a:off x="574205" y="1004691"/>
            <a:ext cx="1106424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4">
            <a:extLst>
              <a:ext uri="{FF2B5EF4-FFF2-40B4-BE49-F238E27FC236}">
                <a16:creationId xmlns:a16="http://schemas.microsoft.com/office/drawing/2014/main" id="{F092861C-138E-4E53-B733-E18B03577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99" y="365126"/>
            <a:ext cx="10515600" cy="759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Problem Solving: Monitoring Drug Therapy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7D154-D164-4CEF-B4F3-1E9F6F65E015}"/>
              </a:ext>
            </a:extLst>
          </p:cNvPr>
          <p:cNvSpPr txBox="1"/>
          <p:nvPr/>
        </p:nvSpPr>
        <p:spPr>
          <a:xfrm>
            <a:off x="7097205" y="1373279"/>
            <a:ext cx="275319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Post-operative Medications</a:t>
            </a:r>
          </a:p>
          <a:p>
            <a:pPr marL="285750" indent="-171450">
              <a:buFont typeface="Arial" panose="020B0604020202020204" pitchFamily="34" charset="0"/>
              <a:buChar char="•"/>
            </a:pPr>
            <a:r>
              <a:rPr lang="en-US" sz="1600" dirty="0"/>
              <a:t>tacrolimus 2 mg PO BID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640BAB-0668-411E-8523-B7F5DFE59A18}"/>
              </a:ext>
            </a:extLst>
          </p:cNvPr>
          <p:cNvCxnSpPr/>
          <p:nvPr/>
        </p:nvCxnSpPr>
        <p:spPr>
          <a:xfrm>
            <a:off x="7172788" y="1700959"/>
            <a:ext cx="347472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3F0854D-D4F2-416D-96D2-A895AF4CFAE7}"/>
              </a:ext>
            </a:extLst>
          </p:cNvPr>
          <p:cNvGrpSpPr/>
          <p:nvPr/>
        </p:nvGrpSpPr>
        <p:grpSpPr>
          <a:xfrm>
            <a:off x="838200" y="1316799"/>
            <a:ext cx="5811021" cy="5103049"/>
            <a:chOff x="838200" y="1316799"/>
            <a:chExt cx="5811021" cy="510304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0764DE4-B83D-4E29-A39F-13A5DA5C710E}"/>
                </a:ext>
              </a:extLst>
            </p:cNvPr>
            <p:cNvSpPr txBox="1"/>
            <p:nvPr/>
          </p:nvSpPr>
          <p:spPr>
            <a:xfrm flipH="1">
              <a:off x="1530592" y="1316799"/>
              <a:ext cx="1176534" cy="33855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Therapeutic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10C31E6-2149-455B-9F42-F61CB31DFC80}"/>
                </a:ext>
              </a:extLst>
            </p:cNvPr>
            <p:cNvSpPr txBox="1"/>
            <p:nvPr/>
          </p:nvSpPr>
          <p:spPr>
            <a:xfrm flipH="1">
              <a:off x="3693503" y="1316799"/>
              <a:ext cx="1176534" cy="33855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Toxic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960B24F-0DD8-436E-8E07-397025C93507}"/>
                </a:ext>
              </a:extLst>
            </p:cNvPr>
            <p:cNvSpPr txBox="1"/>
            <p:nvPr/>
          </p:nvSpPr>
          <p:spPr>
            <a:xfrm flipH="1">
              <a:off x="5472687" y="4572138"/>
              <a:ext cx="1176534" cy="33855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Objective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C9CAE57-BECC-43F4-9A6E-B57BAC074FD5}"/>
                </a:ext>
              </a:extLst>
            </p:cNvPr>
            <p:cNvSpPr txBox="1"/>
            <p:nvPr/>
          </p:nvSpPr>
          <p:spPr>
            <a:xfrm flipH="1">
              <a:off x="5472687" y="2406379"/>
              <a:ext cx="1176534" cy="33855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Subjective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575B899-220D-4644-85D7-CA2ADADF8861}"/>
                </a:ext>
              </a:extLst>
            </p:cNvPr>
            <p:cNvGrpSpPr/>
            <p:nvPr/>
          </p:nvGrpSpPr>
          <p:grpSpPr>
            <a:xfrm>
              <a:off x="838200" y="1763691"/>
              <a:ext cx="4574844" cy="3593592"/>
              <a:chOff x="3690787" y="1905530"/>
              <a:chExt cx="4574844" cy="3986406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B29B4B4-4BA7-4552-99B1-22E6B588303A}"/>
                  </a:ext>
                </a:extLst>
              </p:cNvPr>
              <p:cNvSpPr/>
              <p:nvPr/>
            </p:nvSpPr>
            <p:spPr>
              <a:xfrm>
                <a:off x="3690787" y="1905530"/>
                <a:ext cx="4572000" cy="3985385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F0DD2E8-2BD2-419F-BDEC-F062C1B28C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76787" y="1905530"/>
                <a:ext cx="0" cy="3986406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783F9CF-454D-43A5-9C77-3B6B71E52D8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979631" y="1446110"/>
                <a:ext cx="0" cy="4572000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C626CE8-12AB-4C93-87D3-0A2B684D8C6C}"/>
                </a:ext>
              </a:extLst>
            </p:cNvPr>
            <p:cNvSpPr txBox="1"/>
            <p:nvPr/>
          </p:nvSpPr>
          <p:spPr>
            <a:xfrm>
              <a:off x="3267786" y="3421493"/>
              <a:ext cx="1968680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400" dirty="0"/>
                <a:t>Blood concentration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400" dirty="0"/>
                <a:t>Complete blood count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400" dirty="0"/>
                <a:t>Blood glucose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400" dirty="0"/>
                <a:t>Serum potassium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400" dirty="0"/>
                <a:t>Blood pressure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400" dirty="0"/>
                <a:t>Blood lipids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400" dirty="0"/>
                <a:t>Liver enzymes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400" dirty="0"/>
                <a:t>Viral infections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96C0C61-026D-46BE-B6A9-BEB353B8E2B7}"/>
                </a:ext>
              </a:extLst>
            </p:cNvPr>
            <p:cNvSpPr txBox="1"/>
            <p:nvPr/>
          </p:nvSpPr>
          <p:spPr>
            <a:xfrm>
              <a:off x="1027928" y="3445771"/>
              <a:ext cx="17808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400" dirty="0"/>
                <a:t>Serum creatinine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400" dirty="0"/>
                <a:t>Blood concentration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A4D4850-4C4B-4325-968B-D82D0322B06C}"/>
                </a:ext>
              </a:extLst>
            </p:cNvPr>
            <p:cNvSpPr txBox="1"/>
            <p:nvPr/>
          </p:nvSpPr>
          <p:spPr>
            <a:xfrm>
              <a:off x="3274481" y="1832557"/>
              <a:ext cx="1995611" cy="160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400" dirty="0"/>
                <a:t>Tremor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400" dirty="0"/>
                <a:t>Constipation / diarrhea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400" dirty="0"/>
                <a:t>Headache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400" dirty="0"/>
                <a:t>Insomnia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400" dirty="0"/>
                <a:t>Urine output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400" dirty="0"/>
                <a:t>Blurry vision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400" dirty="0"/>
                <a:t>Risk of skin cancer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434A8A-A5E2-45B3-81DF-535F1CE4607B}"/>
                </a:ext>
              </a:extLst>
            </p:cNvPr>
            <p:cNvSpPr txBox="1"/>
            <p:nvPr/>
          </p:nvSpPr>
          <p:spPr>
            <a:xfrm>
              <a:off x="1027928" y="1832557"/>
              <a:ext cx="12442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400" dirty="0"/>
                <a:t>Urine output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03F5226-504C-4AFB-8F51-2F69AC525A2E}"/>
                </a:ext>
              </a:extLst>
            </p:cNvPr>
            <p:cNvSpPr/>
            <p:nvPr/>
          </p:nvSpPr>
          <p:spPr>
            <a:xfrm>
              <a:off x="838200" y="5356363"/>
              <a:ext cx="4572000" cy="10634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18761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AEC6FD-6845-4218-ABAE-3CF129C6E54F}"/>
              </a:ext>
            </a:extLst>
          </p:cNvPr>
          <p:cNvCxnSpPr>
            <a:cxnSpLocks/>
          </p:cNvCxnSpPr>
          <p:nvPr/>
        </p:nvCxnSpPr>
        <p:spPr>
          <a:xfrm>
            <a:off x="574205" y="1004691"/>
            <a:ext cx="1106424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4">
            <a:extLst>
              <a:ext uri="{FF2B5EF4-FFF2-40B4-BE49-F238E27FC236}">
                <a16:creationId xmlns:a16="http://schemas.microsoft.com/office/drawing/2014/main" id="{F092861C-138E-4E53-B733-E18B03577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99" y="365126"/>
            <a:ext cx="10515600" cy="759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Tufts Medical Center</a:t>
            </a:r>
          </a:p>
        </p:txBody>
      </p:sp>
      <p:pic>
        <p:nvPicPr>
          <p:cNvPr id="4" name="Picture 3" descr="https://www.tuftsmedicalcenter.org/-/media/Images/Content/TuftsMC/About-Us/History_1_224x160.ashx?la=en&amp;hash=78238C1246543ACDA4B215C72EB1D02D447F52F1">
            <a:extLst>
              <a:ext uri="{FF2B5EF4-FFF2-40B4-BE49-F238E27FC236}">
                <a16:creationId xmlns:a16="http://schemas.microsoft.com/office/drawing/2014/main" id="{BFE209AB-1762-4978-8D63-ED4C4217D61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588" y="1489058"/>
            <a:ext cx="4782312" cy="4517136"/>
          </a:xfrm>
          <a:prstGeom prst="rect">
            <a:avLst/>
          </a:prstGeom>
          <a:noFill/>
          <a:ln w="158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F8A023-2B9A-4972-A58A-AFEE08FFE786}"/>
              </a:ext>
            </a:extLst>
          </p:cNvPr>
          <p:cNvSpPr txBox="1"/>
          <p:nvPr/>
        </p:nvSpPr>
        <p:spPr>
          <a:xfrm>
            <a:off x="838200" y="1750883"/>
            <a:ext cx="1475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371600" algn="l"/>
                <a:tab pos="1828800" algn="l"/>
              </a:tabLst>
            </a:pPr>
            <a:r>
              <a:rPr lang="en-US" sz="1600" b="1" dirty="0"/>
              <a:t>Boston</a:t>
            </a:r>
            <a:r>
              <a:rPr lang="en-US" sz="1600" dirty="0"/>
              <a:t>  1796</a:t>
            </a:r>
          </a:p>
        </p:txBody>
      </p:sp>
    </p:spTree>
    <p:extLst>
      <p:ext uri="{BB962C8B-B14F-4D97-AF65-F5344CB8AC3E}">
        <p14:creationId xmlns:p14="http://schemas.microsoft.com/office/powerpoint/2010/main" val="1870688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AEC6FD-6845-4218-ABAE-3CF129C6E54F}"/>
              </a:ext>
            </a:extLst>
          </p:cNvPr>
          <p:cNvCxnSpPr>
            <a:cxnSpLocks/>
          </p:cNvCxnSpPr>
          <p:nvPr/>
        </p:nvCxnSpPr>
        <p:spPr>
          <a:xfrm>
            <a:off x="574205" y="1004691"/>
            <a:ext cx="1106424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4">
            <a:extLst>
              <a:ext uri="{FF2B5EF4-FFF2-40B4-BE49-F238E27FC236}">
                <a16:creationId xmlns:a16="http://schemas.microsoft.com/office/drawing/2014/main" id="{F092861C-138E-4E53-B733-E18B03577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99" y="365126"/>
            <a:ext cx="10515600" cy="759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Tufts Medical Center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75026E-7286-405A-AA02-B2001F3BA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080" y="1490472"/>
            <a:ext cx="4782680" cy="4514850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9E2D2C-A267-40F7-8E50-50DCF6442E9B}"/>
              </a:ext>
            </a:extLst>
          </p:cNvPr>
          <p:cNvSpPr txBox="1"/>
          <p:nvPr/>
        </p:nvSpPr>
        <p:spPr>
          <a:xfrm>
            <a:off x="666750" y="1735494"/>
            <a:ext cx="30851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>
              <a:buFont typeface="Arial" panose="020B0604020202020204" pitchFamily="34" charset="0"/>
              <a:buChar char="•"/>
              <a:tabLst>
                <a:tab pos="1371600" algn="l"/>
                <a:tab pos="1828800" algn="l"/>
              </a:tabLst>
            </a:pPr>
            <a:r>
              <a:rPr lang="en-US" sz="1600" dirty="0"/>
              <a:t>Beds	400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371600" algn="l"/>
                <a:tab pos="1828800" algn="l"/>
              </a:tabLst>
            </a:pPr>
            <a:r>
              <a:rPr lang="en-US" sz="1600" dirty="0"/>
              <a:t>ICU beds	100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371600" algn="l"/>
                <a:tab pos="1828800" algn="l"/>
              </a:tabLst>
            </a:pPr>
            <a:r>
              <a:rPr lang="en-US" sz="1600" dirty="0"/>
              <a:t>ED visits	46,000 / year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371600" algn="l"/>
                <a:tab pos="1828800" algn="l"/>
              </a:tabLst>
            </a:pPr>
            <a:r>
              <a:rPr lang="en-US" sz="1600" dirty="0"/>
              <a:t>Clinic visits	395,000 / year</a:t>
            </a:r>
          </a:p>
          <a:p>
            <a:pPr marL="114300" indent="-114300">
              <a:buFont typeface="Arial" panose="020B0604020202020204" pitchFamily="34" charset="0"/>
              <a:buChar char="•"/>
              <a:tabLst>
                <a:tab pos="1257300" algn="l"/>
                <a:tab pos="1828800" algn="l"/>
              </a:tabLst>
            </a:pPr>
            <a:endParaRPr lang="en-US" sz="1600" dirty="0">
              <a:latin typeface="+mj-lt"/>
            </a:endParaRPr>
          </a:p>
          <a:p>
            <a:pPr marL="114300" indent="-114300">
              <a:buFont typeface="Arial" panose="020B0604020202020204" pitchFamily="34" charset="0"/>
              <a:buChar char="•"/>
              <a:tabLst>
                <a:tab pos="2055813" algn="r"/>
              </a:tabLst>
            </a:pPr>
            <a:r>
              <a:rPr lang="en-US" sz="1600" dirty="0"/>
              <a:t>Pharmacists	70</a:t>
            </a:r>
          </a:p>
          <a:p>
            <a:pPr marL="457200" lvl="2" indent="-171450">
              <a:buFont typeface="Courier New" panose="02070309020205020404" pitchFamily="49" charset="0"/>
              <a:buChar char="o"/>
              <a:tabLst>
                <a:tab pos="2055813" algn="r"/>
              </a:tabLst>
            </a:pPr>
            <a:r>
              <a:rPr lang="en-US" sz="1600" dirty="0"/>
              <a:t>Hospital	 28</a:t>
            </a:r>
          </a:p>
          <a:p>
            <a:pPr marL="457200" lvl="2" indent="-171450">
              <a:buFont typeface="Courier New" panose="02070309020205020404" pitchFamily="49" charset="0"/>
              <a:buChar char="o"/>
              <a:tabLst>
                <a:tab pos="2055813" algn="r"/>
              </a:tabLst>
            </a:pPr>
            <a:r>
              <a:rPr lang="en-US" sz="1600" dirty="0"/>
              <a:t>Clinic	24</a:t>
            </a:r>
          </a:p>
          <a:p>
            <a:pPr lvl="1" indent="-171450">
              <a:buFont typeface="Courier New" panose="02070309020205020404" pitchFamily="49" charset="0"/>
              <a:buChar char="o"/>
              <a:tabLst>
                <a:tab pos="2055813" algn="r"/>
              </a:tabLst>
            </a:pPr>
            <a:r>
              <a:rPr lang="en-US" sz="1600" dirty="0"/>
              <a:t>Residents	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3307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AEC6FD-6845-4218-ABAE-3CF129C6E54F}"/>
              </a:ext>
            </a:extLst>
          </p:cNvPr>
          <p:cNvCxnSpPr>
            <a:cxnSpLocks/>
          </p:cNvCxnSpPr>
          <p:nvPr/>
        </p:nvCxnSpPr>
        <p:spPr>
          <a:xfrm>
            <a:off x="574205" y="1004691"/>
            <a:ext cx="1106424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4">
            <a:extLst>
              <a:ext uri="{FF2B5EF4-FFF2-40B4-BE49-F238E27FC236}">
                <a16:creationId xmlns:a16="http://schemas.microsoft.com/office/drawing/2014/main" id="{F092861C-138E-4E53-B733-E18B03577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99" y="365126"/>
            <a:ext cx="10515600" cy="759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Tufts Medical Center Department of Pharmacy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51BA992-4A88-41E0-89F7-840DDB7279D3}"/>
              </a:ext>
            </a:extLst>
          </p:cNvPr>
          <p:cNvGrpSpPr/>
          <p:nvPr/>
        </p:nvGrpSpPr>
        <p:grpSpPr>
          <a:xfrm>
            <a:off x="2442871" y="1558910"/>
            <a:ext cx="2152619" cy="1772550"/>
            <a:chOff x="8510335" y="2781300"/>
            <a:chExt cx="1397442" cy="1081088"/>
          </a:xfrm>
          <a:solidFill>
            <a:schemeClr val="accent4">
              <a:lumMod val="75000"/>
            </a:schemeClr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4CC3333-4C34-416A-9F87-A1089E3C4107}"/>
                </a:ext>
              </a:extLst>
            </p:cNvPr>
            <p:cNvSpPr/>
            <p:nvPr/>
          </p:nvSpPr>
          <p:spPr>
            <a:xfrm>
              <a:off x="8510335" y="2781300"/>
              <a:ext cx="1397442" cy="108108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5F8D29-5694-49F7-BC66-7BFD92BEBFDE}"/>
                </a:ext>
              </a:extLst>
            </p:cNvPr>
            <p:cNvSpPr txBox="1"/>
            <p:nvPr/>
          </p:nvSpPr>
          <p:spPr>
            <a:xfrm>
              <a:off x="8922557" y="3699896"/>
              <a:ext cx="592049" cy="131400"/>
            </a:xfrm>
            <a:prstGeom prst="rect">
              <a:avLst/>
            </a:prstGeom>
            <a:grp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1400" b="1" dirty="0"/>
                <a:t>Medicine</a:t>
              </a:r>
            </a:p>
          </p:txBody>
        </p:sp>
        <p:pic>
          <p:nvPicPr>
            <p:cNvPr id="8" name="Picture 7" descr="A person and person in white coats looking at a file&#10;&#10;Description automatically generated">
              <a:extLst>
                <a:ext uri="{FF2B5EF4-FFF2-40B4-BE49-F238E27FC236}">
                  <a16:creationId xmlns:a16="http://schemas.microsoft.com/office/drawing/2014/main" id="{38E845C3-F1AE-48D1-B99C-68C230A90E7B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1771" y="2809548"/>
              <a:ext cx="1271016" cy="905256"/>
            </a:xfrm>
            <a:prstGeom prst="rect">
              <a:avLst/>
            </a:prstGeom>
            <a:grpFill/>
            <a:effectLst>
              <a:softEdge rad="76200"/>
            </a:effec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AD6EE1F-625D-4CC9-B045-C5AEAB3BE2DA}"/>
              </a:ext>
            </a:extLst>
          </p:cNvPr>
          <p:cNvGrpSpPr/>
          <p:nvPr/>
        </p:nvGrpSpPr>
        <p:grpSpPr>
          <a:xfrm>
            <a:off x="5021580" y="1558910"/>
            <a:ext cx="2148840" cy="1772550"/>
            <a:chOff x="10012201" y="3348038"/>
            <a:chExt cx="1397442" cy="108889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006FF1-6BFA-4970-916B-0697CEE11713}"/>
                </a:ext>
              </a:extLst>
            </p:cNvPr>
            <p:cNvSpPr/>
            <p:nvPr/>
          </p:nvSpPr>
          <p:spPr>
            <a:xfrm>
              <a:off x="10012201" y="3348038"/>
              <a:ext cx="1397442" cy="108108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392006-4AFC-4E3A-818B-48010BCE304F}"/>
                </a:ext>
              </a:extLst>
            </p:cNvPr>
            <p:cNvSpPr txBox="1"/>
            <p:nvPr/>
          </p:nvSpPr>
          <p:spPr>
            <a:xfrm>
              <a:off x="10325009" y="4247865"/>
              <a:ext cx="771826" cy="189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Critical Care</a:t>
              </a:r>
            </a:p>
          </p:txBody>
        </p:sp>
        <p:pic>
          <p:nvPicPr>
            <p:cNvPr id="12" name="Picture 11" descr="A group of people in a room with computers&#10;&#10;Description automatically generated">
              <a:extLst>
                <a:ext uri="{FF2B5EF4-FFF2-40B4-BE49-F238E27FC236}">
                  <a16:creationId xmlns:a16="http://schemas.microsoft.com/office/drawing/2014/main" id="{9CA22B68-C052-4237-97FE-B68872C10744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7335" y="3393580"/>
              <a:ext cx="1272564" cy="909997"/>
            </a:xfrm>
            <a:prstGeom prst="rect">
              <a:avLst/>
            </a:prstGeom>
            <a:effectLst>
              <a:softEdge rad="76200"/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2DF1B8-AD09-4A69-BE5F-7E8949DF5968}"/>
              </a:ext>
            </a:extLst>
          </p:cNvPr>
          <p:cNvGrpSpPr/>
          <p:nvPr/>
        </p:nvGrpSpPr>
        <p:grpSpPr>
          <a:xfrm>
            <a:off x="3692834" y="3904305"/>
            <a:ext cx="2148840" cy="1773936"/>
            <a:chOff x="10027789" y="4560520"/>
            <a:chExt cx="1397442" cy="1081088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7281C86-F2E3-4B36-8CA1-D4E38D5E7873}"/>
                </a:ext>
              </a:extLst>
            </p:cNvPr>
            <p:cNvSpPr/>
            <p:nvPr/>
          </p:nvSpPr>
          <p:spPr>
            <a:xfrm>
              <a:off x="10027789" y="4560520"/>
              <a:ext cx="1397442" cy="108108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6D2420-DF97-4CA3-82E8-DB991A42FD59}"/>
                </a:ext>
              </a:extLst>
            </p:cNvPr>
            <p:cNvSpPr txBox="1"/>
            <p:nvPr/>
          </p:nvSpPr>
          <p:spPr>
            <a:xfrm>
              <a:off x="10310829" y="5495067"/>
              <a:ext cx="831361" cy="133594"/>
            </a:xfrm>
            <a:prstGeom prst="rect">
              <a:avLst/>
            </a:prstGeom>
            <a:grp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1400" b="1" dirty="0"/>
                <a:t>Cancer Care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707839D-E8CF-4759-91DD-C1359676F46A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1312" y="4601915"/>
              <a:ext cx="1272564" cy="918554"/>
            </a:xfrm>
            <a:prstGeom prst="rect">
              <a:avLst/>
            </a:prstGeom>
            <a:grpFill/>
            <a:effectLst>
              <a:softEdge rad="76200"/>
            </a:effec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593B50-3E04-4069-BDE8-A38A50B6529F}"/>
              </a:ext>
            </a:extLst>
          </p:cNvPr>
          <p:cNvGrpSpPr/>
          <p:nvPr/>
        </p:nvGrpSpPr>
        <p:grpSpPr>
          <a:xfrm>
            <a:off x="7596509" y="1548380"/>
            <a:ext cx="2148840" cy="1783080"/>
            <a:chOff x="8500821" y="5275773"/>
            <a:chExt cx="1397442" cy="1100045"/>
          </a:xfrm>
          <a:solidFill>
            <a:srgbClr val="428FEC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E7D18A4-1356-475B-9123-9A705D2CA5DA}"/>
                </a:ext>
              </a:extLst>
            </p:cNvPr>
            <p:cNvSpPr/>
            <p:nvPr/>
          </p:nvSpPr>
          <p:spPr>
            <a:xfrm>
              <a:off x="8500821" y="5275773"/>
              <a:ext cx="1397442" cy="108108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75E9023-3F8E-41C5-85A8-9B51BEC2DCE2}"/>
                </a:ext>
              </a:extLst>
            </p:cNvPr>
            <p:cNvSpPr txBox="1"/>
            <p:nvPr/>
          </p:nvSpPr>
          <p:spPr>
            <a:xfrm>
              <a:off x="8809420" y="6184457"/>
              <a:ext cx="811245" cy="191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Transplant</a:t>
              </a:r>
            </a:p>
          </p:txBody>
        </p:sp>
        <p:pic>
          <p:nvPicPr>
            <p:cNvPr id="22" name="Picture 21" descr="A person in a white coat and red tie looking at a person in a room&#10;&#10;Description automatically generated">
              <a:extLst>
                <a:ext uri="{FF2B5EF4-FFF2-40B4-BE49-F238E27FC236}">
                  <a16:creationId xmlns:a16="http://schemas.microsoft.com/office/drawing/2014/main" id="{CA6C0B8B-0422-43F7-B0D0-5AD625151382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4659" y="5329506"/>
              <a:ext cx="1272564" cy="921020"/>
            </a:xfrm>
            <a:prstGeom prst="rect">
              <a:avLst/>
            </a:prstGeom>
            <a:grpFill/>
            <a:effectLst>
              <a:softEdge rad="76200"/>
            </a:effec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90B0D0D-EC81-4E5C-A6EF-DDB7FE04ED1D}"/>
              </a:ext>
            </a:extLst>
          </p:cNvPr>
          <p:cNvGrpSpPr/>
          <p:nvPr/>
        </p:nvGrpSpPr>
        <p:grpSpPr>
          <a:xfrm>
            <a:off x="6350328" y="3900479"/>
            <a:ext cx="2148840" cy="1773936"/>
            <a:chOff x="8503686" y="4029075"/>
            <a:chExt cx="1397442" cy="108108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457F2D0-3BF2-4DD7-97FB-63DAEDF87885}"/>
                </a:ext>
              </a:extLst>
            </p:cNvPr>
            <p:cNvSpPr/>
            <p:nvPr/>
          </p:nvSpPr>
          <p:spPr>
            <a:xfrm>
              <a:off x="8503686" y="4029075"/>
              <a:ext cx="1397442" cy="108108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0D8D007-89E2-4D60-9BDB-DB87CDB6CDDE}"/>
                </a:ext>
              </a:extLst>
            </p:cNvPr>
            <p:cNvSpPr txBox="1"/>
            <p:nvPr/>
          </p:nvSpPr>
          <p:spPr>
            <a:xfrm>
              <a:off x="8790336" y="4946512"/>
              <a:ext cx="824142" cy="135526"/>
            </a:xfrm>
            <a:prstGeom prst="rect">
              <a:avLst/>
            </a:prstGeom>
            <a:grpFill/>
          </p:spPr>
          <p:txBody>
            <a:bodyPr wrap="square" tIns="0" rIns="0" bIns="0" rtlCol="0">
              <a:spAutoFit/>
            </a:bodyPr>
            <a:lstStyle/>
            <a:p>
              <a:pPr algn="ctr"/>
              <a:r>
                <a:rPr lang="en-US" sz="1400" b="1" dirty="0"/>
                <a:t>Ambulatory</a:t>
              </a:r>
            </a:p>
          </p:txBody>
        </p:sp>
        <p:pic>
          <p:nvPicPr>
            <p:cNvPr id="26" name="Picture 25" descr="A group of people in white coats&#10;&#10;Description automatically generated">
              <a:extLst>
                <a:ext uri="{FF2B5EF4-FFF2-40B4-BE49-F238E27FC236}">
                  <a16:creationId xmlns:a16="http://schemas.microsoft.com/office/drawing/2014/main" id="{515A1291-0EE3-41F6-926F-A491F7EBAB54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7673" y="4041062"/>
              <a:ext cx="1271016" cy="931838"/>
            </a:xfrm>
            <a:prstGeom prst="rect">
              <a:avLst/>
            </a:prstGeom>
            <a:grpFill/>
            <a:effectLst>
              <a:softEdge rad="76200"/>
            </a:effectLst>
          </p:spPr>
        </p:pic>
      </p:grpSp>
    </p:spTree>
    <p:extLst>
      <p:ext uri="{BB962C8B-B14F-4D97-AF65-F5344CB8AC3E}">
        <p14:creationId xmlns:p14="http://schemas.microsoft.com/office/powerpoint/2010/main" val="2399530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AEC6FD-6845-4218-ABAE-3CF129C6E54F}"/>
              </a:ext>
            </a:extLst>
          </p:cNvPr>
          <p:cNvCxnSpPr>
            <a:cxnSpLocks/>
          </p:cNvCxnSpPr>
          <p:nvPr/>
        </p:nvCxnSpPr>
        <p:spPr>
          <a:xfrm>
            <a:off x="574205" y="1004691"/>
            <a:ext cx="1106424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4">
            <a:extLst>
              <a:ext uri="{FF2B5EF4-FFF2-40B4-BE49-F238E27FC236}">
                <a16:creationId xmlns:a16="http://schemas.microsoft.com/office/drawing/2014/main" id="{F092861C-138E-4E53-B733-E18B03577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99" y="365126"/>
            <a:ext cx="10515600" cy="759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Tufts Medical Center Department of Pharmacy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944D2C-49FA-46E6-83D6-461F67A9D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654" y="1920160"/>
            <a:ext cx="4782312" cy="3048394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1E73CA-7C80-492D-94A5-8F6471A45C2E}"/>
              </a:ext>
            </a:extLst>
          </p:cNvPr>
          <p:cNvSpPr txBox="1"/>
          <p:nvPr/>
        </p:nvSpPr>
        <p:spPr>
          <a:xfrm flipH="1">
            <a:off x="8770458" y="1299624"/>
            <a:ext cx="1827731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Integrated Practice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FF81418-969F-4D17-BDE0-9757A7A00923}"/>
              </a:ext>
            </a:extLst>
          </p:cNvPr>
          <p:cNvGrpSpPr/>
          <p:nvPr/>
        </p:nvGrpSpPr>
        <p:grpSpPr>
          <a:xfrm>
            <a:off x="7391966" y="1680020"/>
            <a:ext cx="2221992" cy="2221992"/>
            <a:chOff x="6799290" y="1695465"/>
            <a:chExt cx="2221992" cy="2221992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9D9B1C17-21F0-4D38-8569-79D6A81B96AE}"/>
                </a:ext>
              </a:extLst>
            </p:cNvPr>
            <p:cNvSpPr/>
            <p:nvPr/>
          </p:nvSpPr>
          <p:spPr>
            <a:xfrm>
              <a:off x="6799290" y="1695465"/>
              <a:ext cx="2221992" cy="2221992"/>
            </a:xfrm>
            <a:custGeom>
              <a:avLst/>
              <a:gdLst>
                <a:gd name="connsiteX0" fmla="*/ 0 w 1642438"/>
                <a:gd name="connsiteY0" fmla="*/ 714461 h 1428921"/>
                <a:gd name="connsiteX1" fmla="*/ 357230 w 1642438"/>
                <a:gd name="connsiteY1" fmla="*/ 0 h 1428921"/>
                <a:gd name="connsiteX2" fmla="*/ 1285208 w 1642438"/>
                <a:gd name="connsiteY2" fmla="*/ 0 h 1428921"/>
                <a:gd name="connsiteX3" fmla="*/ 1642438 w 1642438"/>
                <a:gd name="connsiteY3" fmla="*/ 714461 h 1428921"/>
                <a:gd name="connsiteX4" fmla="*/ 1285208 w 1642438"/>
                <a:gd name="connsiteY4" fmla="*/ 1428921 h 1428921"/>
                <a:gd name="connsiteX5" fmla="*/ 357230 w 1642438"/>
                <a:gd name="connsiteY5" fmla="*/ 1428921 h 1428921"/>
                <a:gd name="connsiteX6" fmla="*/ 0 w 1642438"/>
                <a:gd name="connsiteY6" fmla="*/ 714461 h 142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2438" h="1428921">
                  <a:moveTo>
                    <a:pt x="821218" y="0"/>
                  </a:moveTo>
                  <a:lnTo>
                    <a:pt x="1642437" y="310790"/>
                  </a:lnTo>
                  <a:lnTo>
                    <a:pt x="1642437" y="1118131"/>
                  </a:lnTo>
                  <a:lnTo>
                    <a:pt x="821218" y="1428921"/>
                  </a:lnTo>
                  <a:lnTo>
                    <a:pt x="1" y="1118131"/>
                  </a:lnTo>
                  <a:lnTo>
                    <a:pt x="1" y="310790"/>
                  </a:lnTo>
                  <a:lnTo>
                    <a:pt x="821218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6014" tIns="309288" rIns="276015" bIns="30928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>
                <a:solidFill>
                  <a:schemeClr val="tx1"/>
                </a:solidFill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dirty="0">
                <a:solidFill>
                  <a:schemeClr val="tx1"/>
                </a:solidFill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6" name="Hexagon 4">
              <a:extLst>
                <a:ext uri="{FF2B5EF4-FFF2-40B4-BE49-F238E27FC236}">
                  <a16:creationId xmlns:a16="http://schemas.microsoft.com/office/drawing/2014/main" id="{8995041A-8171-4315-A97F-C0D53067CBE1}"/>
                </a:ext>
              </a:extLst>
            </p:cNvPr>
            <p:cNvSpPr/>
            <p:nvPr/>
          </p:nvSpPr>
          <p:spPr>
            <a:xfrm>
              <a:off x="7265851" y="3367139"/>
              <a:ext cx="1288869" cy="24756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solidFill>
                    <a:schemeClr val="tx1"/>
                  </a:solidFill>
                </a:rPr>
                <a:t>Operations</a:t>
              </a:r>
            </a:p>
          </p:txBody>
        </p:sp>
        <p:pic>
          <p:nvPicPr>
            <p:cNvPr id="24" name="Picture 23" descr="A person in a green scrubs standing in front of a counter&#10;&#10;Description automatically generated">
              <a:extLst>
                <a:ext uri="{FF2B5EF4-FFF2-40B4-BE49-F238E27FC236}">
                  <a16:creationId xmlns:a16="http://schemas.microsoft.com/office/drawing/2014/main" id="{9232371F-7D9B-4F2C-9897-70E702FCBA2C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946" y="2048267"/>
              <a:ext cx="1794801" cy="1337210"/>
            </a:xfrm>
            <a:prstGeom prst="rect">
              <a:avLst/>
            </a:prstGeom>
            <a:effectLst>
              <a:softEdge rad="76200"/>
            </a:effec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3548BB6-8D7D-4FF8-9190-02C6BA9B11A3}"/>
              </a:ext>
            </a:extLst>
          </p:cNvPr>
          <p:cNvGrpSpPr/>
          <p:nvPr/>
        </p:nvGrpSpPr>
        <p:grpSpPr>
          <a:xfrm>
            <a:off x="9721400" y="1680020"/>
            <a:ext cx="2221992" cy="2221992"/>
            <a:chOff x="9216241" y="1695465"/>
            <a:chExt cx="2221992" cy="2221992"/>
          </a:xfrm>
        </p:grpSpPr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FE30019-3167-49F9-ACCD-679816EEA35E}"/>
                </a:ext>
              </a:extLst>
            </p:cNvPr>
            <p:cNvSpPr/>
            <p:nvPr/>
          </p:nvSpPr>
          <p:spPr>
            <a:xfrm>
              <a:off x="9216241" y="1695465"/>
              <a:ext cx="2221992" cy="2221992"/>
            </a:xfrm>
            <a:custGeom>
              <a:avLst/>
              <a:gdLst>
                <a:gd name="connsiteX0" fmla="*/ 0 w 1642438"/>
                <a:gd name="connsiteY0" fmla="*/ 714461 h 1428921"/>
                <a:gd name="connsiteX1" fmla="*/ 357230 w 1642438"/>
                <a:gd name="connsiteY1" fmla="*/ 0 h 1428921"/>
                <a:gd name="connsiteX2" fmla="*/ 1285208 w 1642438"/>
                <a:gd name="connsiteY2" fmla="*/ 0 h 1428921"/>
                <a:gd name="connsiteX3" fmla="*/ 1642438 w 1642438"/>
                <a:gd name="connsiteY3" fmla="*/ 714461 h 1428921"/>
                <a:gd name="connsiteX4" fmla="*/ 1285208 w 1642438"/>
                <a:gd name="connsiteY4" fmla="*/ 1428921 h 1428921"/>
                <a:gd name="connsiteX5" fmla="*/ 357230 w 1642438"/>
                <a:gd name="connsiteY5" fmla="*/ 1428921 h 1428921"/>
                <a:gd name="connsiteX6" fmla="*/ 0 w 1642438"/>
                <a:gd name="connsiteY6" fmla="*/ 714461 h 142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2438" h="1428921">
                  <a:moveTo>
                    <a:pt x="821218" y="0"/>
                  </a:moveTo>
                  <a:lnTo>
                    <a:pt x="1642437" y="310790"/>
                  </a:lnTo>
                  <a:lnTo>
                    <a:pt x="1642437" y="1118131"/>
                  </a:lnTo>
                  <a:lnTo>
                    <a:pt x="821218" y="1428921"/>
                  </a:lnTo>
                  <a:lnTo>
                    <a:pt x="1" y="1118131"/>
                  </a:lnTo>
                  <a:lnTo>
                    <a:pt x="1" y="310790"/>
                  </a:lnTo>
                  <a:lnTo>
                    <a:pt x="821218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6014" tIns="309288" rIns="276015" bIns="30928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>
                <a:solidFill>
                  <a:schemeClr val="tx1"/>
                </a:solidFill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dirty="0">
                <a:solidFill>
                  <a:schemeClr val="tx1"/>
                </a:solidFill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>
                <a:solidFill>
                  <a:schemeClr val="tx1"/>
                </a:solidFill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>
                <a:solidFill>
                  <a:schemeClr val="tx1"/>
                </a:solidFill>
              </a:endParaRPr>
            </a:p>
          </p:txBody>
        </p:sp>
        <p:pic>
          <p:nvPicPr>
            <p:cNvPr id="19" name="Picture 18" descr="A group of people in a hospital room&#10;&#10;Description automatically generated">
              <a:extLst>
                <a:ext uri="{FF2B5EF4-FFF2-40B4-BE49-F238E27FC236}">
                  <a16:creationId xmlns:a16="http://schemas.microsoft.com/office/drawing/2014/main" id="{CFCAC675-CF04-4B8A-B778-6B84A6F141C8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125" y="2078648"/>
              <a:ext cx="1792224" cy="1335024"/>
            </a:xfrm>
            <a:prstGeom prst="rect">
              <a:avLst/>
            </a:prstGeom>
            <a:effectLst>
              <a:softEdge rad="76200"/>
            </a:effectLst>
          </p:spPr>
        </p:pic>
        <p:sp>
          <p:nvSpPr>
            <p:cNvPr id="28" name="Hexagon 4">
              <a:extLst>
                <a:ext uri="{FF2B5EF4-FFF2-40B4-BE49-F238E27FC236}">
                  <a16:creationId xmlns:a16="http://schemas.microsoft.com/office/drawing/2014/main" id="{199F269A-E0C8-4A0B-A256-68AA201D0BBE}"/>
                </a:ext>
              </a:extLst>
            </p:cNvPr>
            <p:cNvSpPr/>
            <p:nvPr/>
          </p:nvSpPr>
          <p:spPr>
            <a:xfrm>
              <a:off x="9682802" y="3367138"/>
              <a:ext cx="1288869" cy="24756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solidFill>
                    <a:schemeClr val="tx1"/>
                  </a:solidFill>
                </a:rPr>
                <a:t>Clinical Care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A9299D3-5E0B-484D-B765-E1ECC63FB62D}"/>
              </a:ext>
            </a:extLst>
          </p:cNvPr>
          <p:cNvGrpSpPr/>
          <p:nvPr/>
        </p:nvGrpSpPr>
        <p:grpSpPr>
          <a:xfrm>
            <a:off x="6228606" y="3475474"/>
            <a:ext cx="2221992" cy="2221992"/>
            <a:chOff x="6106325" y="3959144"/>
            <a:chExt cx="2221992" cy="222199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B025AD8-D9DC-4165-BC47-ED35780677CE}"/>
                </a:ext>
              </a:extLst>
            </p:cNvPr>
            <p:cNvGrpSpPr>
              <a:grpSpLocks/>
            </p:cNvGrpSpPr>
            <p:nvPr/>
          </p:nvGrpSpPr>
          <p:grpSpPr>
            <a:xfrm>
              <a:off x="6106325" y="3959144"/>
              <a:ext cx="2221992" cy="2221992"/>
              <a:chOff x="5393660" y="344021"/>
              <a:chExt cx="1428922" cy="164243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7E9FC981-1D91-4F4C-B30C-56FA88A979C1}"/>
                  </a:ext>
                </a:extLst>
              </p:cNvPr>
              <p:cNvSpPr/>
              <p:nvPr/>
            </p:nvSpPr>
            <p:spPr>
              <a:xfrm>
                <a:off x="5393660" y="344021"/>
                <a:ext cx="1428922" cy="1642439"/>
              </a:xfrm>
              <a:custGeom>
                <a:avLst/>
                <a:gdLst>
                  <a:gd name="connsiteX0" fmla="*/ 0 w 1642438"/>
                  <a:gd name="connsiteY0" fmla="*/ 714461 h 1428921"/>
                  <a:gd name="connsiteX1" fmla="*/ 357230 w 1642438"/>
                  <a:gd name="connsiteY1" fmla="*/ 0 h 1428921"/>
                  <a:gd name="connsiteX2" fmla="*/ 1285208 w 1642438"/>
                  <a:gd name="connsiteY2" fmla="*/ 0 h 1428921"/>
                  <a:gd name="connsiteX3" fmla="*/ 1642438 w 1642438"/>
                  <a:gd name="connsiteY3" fmla="*/ 714461 h 1428921"/>
                  <a:gd name="connsiteX4" fmla="*/ 1285208 w 1642438"/>
                  <a:gd name="connsiteY4" fmla="*/ 1428921 h 1428921"/>
                  <a:gd name="connsiteX5" fmla="*/ 357230 w 1642438"/>
                  <a:gd name="connsiteY5" fmla="*/ 1428921 h 1428921"/>
                  <a:gd name="connsiteX6" fmla="*/ 0 w 1642438"/>
                  <a:gd name="connsiteY6" fmla="*/ 714461 h 1428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2438" h="1428921">
                    <a:moveTo>
                      <a:pt x="821218" y="0"/>
                    </a:moveTo>
                    <a:lnTo>
                      <a:pt x="1642437" y="310790"/>
                    </a:lnTo>
                    <a:lnTo>
                      <a:pt x="1642437" y="1118131"/>
                    </a:lnTo>
                    <a:lnTo>
                      <a:pt x="821218" y="1428921"/>
                    </a:lnTo>
                    <a:lnTo>
                      <a:pt x="1" y="1118131"/>
                    </a:lnTo>
                    <a:lnTo>
                      <a:pt x="1" y="310790"/>
                    </a:lnTo>
                    <a:lnTo>
                      <a:pt x="821218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76014" tIns="309288" rIns="276015" bIns="309287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kern="1200" dirty="0">
                  <a:solidFill>
                    <a:schemeClr val="tx1"/>
                  </a:solidFill>
                </a:endParaRPr>
              </a:p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dirty="0">
                  <a:solidFill>
                    <a:schemeClr val="tx1"/>
                  </a:solidFill>
                </a:endParaRPr>
              </a:p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kern="1200" dirty="0">
                  <a:solidFill>
                    <a:schemeClr val="tx1"/>
                  </a:solidFill>
                </a:endParaRPr>
              </a:p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kern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EE25851-B0C8-453E-AEB5-BE1AA1BAE044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30508" y="639796"/>
                <a:ext cx="1152546" cy="986815"/>
              </a:xfrm>
              <a:prstGeom prst="rect">
                <a:avLst/>
              </a:prstGeom>
              <a:effectLst>
                <a:softEdge rad="76200"/>
              </a:effectLst>
            </p:spPr>
          </p:pic>
        </p:grpSp>
        <p:sp>
          <p:nvSpPr>
            <p:cNvPr id="29" name="Hexagon 4">
              <a:extLst>
                <a:ext uri="{FF2B5EF4-FFF2-40B4-BE49-F238E27FC236}">
                  <a16:creationId xmlns:a16="http://schemas.microsoft.com/office/drawing/2014/main" id="{E69BEB87-5C69-4223-AE53-F26332C5BA6C}"/>
                </a:ext>
              </a:extLst>
            </p:cNvPr>
            <p:cNvSpPr/>
            <p:nvPr/>
          </p:nvSpPr>
          <p:spPr>
            <a:xfrm>
              <a:off x="6526445" y="5690160"/>
              <a:ext cx="1288869" cy="24756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solidFill>
                    <a:schemeClr val="tx1"/>
                  </a:solidFill>
                </a:rPr>
                <a:t>Scholarship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A923E9B-139C-4E38-B698-B82014B6B6FB}"/>
              </a:ext>
            </a:extLst>
          </p:cNvPr>
          <p:cNvGrpSpPr/>
          <p:nvPr/>
        </p:nvGrpSpPr>
        <p:grpSpPr>
          <a:xfrm>
            <a:off x="8558040" y="3487969"/>
            <a:ext cx="2221992" cy="2222212"/>
            <a:chOff x="8849870" y="3959144"/>
            <a:chExt cx="2221992" cy="222221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4CC2F04-551E-4669-B23F-A06AB61DFA0C}"/>
                </a:ext>
              </a:extLst>
            </p:cNvPr>
            <p:cNvGrpSpPr>
              <a:grpSpLocks/>
            </p:cNvGrpSpPr>
            <p:nvPr/>
          </p:nvGrpSpPr>
          <p:grpSpPr>
            <a:xfrm>
              <a:off x="8849870" y="3959144"/>
              <a:ext cx="2221992" cy="2222212"/>
              <a:chOff x="10476422" y="333152"/>
              <a:chExt cx="1428922" cy="1642439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6B7ACBBC-73A0-4A9A-A0B3-0F5A27028BFE}"/>
                  </a:ext>
                </a:extLst>
              </p:cNvPr>
              <p:cNvSpPr/>
              <p:nvPr/>
            </p:nvSpPr>
            <p:spPr>
              <a:xfrm>
                <a:off x="10476422" y="333152"/>
                <a:ext cx="1428922" cy="1642439"/>
              </a:xfrm>
              <a:custGeom>
                <a:avLst/>
                <a:gdLst>
                  <a:gd name="connsiteX0" fmla="*/ 0 w 1642438"/>
                  <a:gd name="connsiteY0" fmla="*/ 714461 h 1428921"/>
                  <a:gd name="connsiteX1" fmla="*/ 357230 w 1642438"/>
                  <a:gd name="connsiteY1" fmla="*/ 0 h 1428921"/>
                  <a:gd name="connsiteX2" fmla="*/ 1285208 w 1642438"/>
                  <a:gd name="connsiteY2" fmla="*/ 0 h 1428921"/>
                  <a:gd name="connsiteX3" fmla="*/ 1642438 w 1642438"/>
                  <a:gd name="connsiteY3" fmla="*/ 714461 h 1428921"/>
                  <a:gd name="connsiteX4" fmla="*/ 1285208 w 1642438"/>
                  <a:gd name="connsiteY4" fmla="*/ 1428921 h 1428921"/>
                  <a:gd name="connsiteX5" fmla="*/ 357230 w 1642438"/>
                  <a:gd name="connsiteY5" fmla="*/ 1428921 h 1428921"/>
                  <a:gd name="connsiteX6" fmla="*/ 0 w 1642438"/>
                  <a:gd name="connsiteY6" fmla="*/ 714461 h 1428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2438" h="1428921">
                    <a:moveTo>
                      <a:pt x="821218" y="0"/>
                    </a:moveTo>
                    <a:lnTo>
                      <a:pt x="1642437" y="310790"/>
                    </a:lnTo>
                    <a:lnTo>
                      <a:pt x="1642437" y="1118131"/>
                    </a:lnTo>
                    <a:lnTo>
                      <a:pt x="821218" y="1428921"/>
                    </a:lnTo>
                    <a:lnTo>
                      <a:pt x="1" y="1118131"/>
                    </a:lnTo>
                    <a:lnTo>
                      <a:pt x="1" y="310790"/>
                    </a:lnTo>
                    <a:lnTo>
                      <a:pt x="821218" y="0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76014" tIns="309288" rIns="276015" bIns="309287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kern="1200" dirty="0">
                  <a:solidFill>
                    <a:schemeClr val="tx1"/>
                  </a:solidFill>
                </a:endParaRPr>
              </a:p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dirty="0">
                  <a:solidFill>
                    <a:schemeClr val="tx1"/>
                  </a:solidFill>
                </a:endParaRPr>
              </a:p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kern="1200" dirty="0">
                  <a:solidFill>
                    <a:schemeClr val="tx1"/>
                  </a:solidFill>
                </a:endParaRPr>
              </a:p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400" kern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4" name="Picture 13" descr="A person in a white coat on the phone&#10;&#10;Description automatically generated">
                <a:extLst>
                  <a:ext uri="{FF2B5EF4-FFF2-40B4-BE49-F238E27FC236}">
                    <a16:creationId xmlns:a16="http://schemas.microsoft.com/office/drawing/2014/main" id="{0B3BCC02-241B-4AE3-B5A8-BEB6E59EB6EF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4643" y="636772"/>
                <a:ext cx="1152144" cy="986718"/>
              </a:xfrm>
              <a:prstGeom prst="rect">
                <a:avLst/>
              </a:prstGeom>
              <a:grpFill/>
              <a:effectLst>
                <a:softEdge rad="76200"/>
              </a:effectLst>
            </p:spPr>
          </p:pic>
        </p:grpSp>
        <p:sp>
          <p:nvSpPr>
            <p:cNvPr id="30" name="Hexagon 4">
              <a:extLst>
                <a:ext uri="{FF2B5EF4-FFF2-40B4-BE49-F238E27FC236}">
                  <a16:creationId xmlns:a16="http://schemas.microsoft.com/office/drawing/2014/main" id="{16EC6F66-71E2-4B10-BCFC-57AE5ADCC584}"/>
                </a:ext>
              </a:extLst>
            </p:cNvPr>
            <p:cNvSpPr/>
            <p:nvPr/>
          </p:nvSpPr>
          <p:spPr>
            <a:xfrm>
              <a:off x="9331720" y="5729527"/>
              <a:ext cx="1288869" cy="24756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solidFill>
                    <a:schemeClr val="tx1"/>
                  </a:solidFill>
                </a:rPr>
                <a:t>Management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1352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AEC6FD-6845-4218-ABAE-3CF129C6E54F}"/>
              </a:ext>
            </a:extLst>
          </p:cNvPr>
          <p:cNvCxnSpPr>
            <a:cxnSpLocks/>
          </p:cNvCxnSpPr>
          <p:nvPr/>
        </p:nvCxnSpPr>
        <p:spPr>
          <a:xfrm>
            <a:off x="574205" y="1004691"/>
            <a:ext cx="1106424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4">
            <a:extLst>
              <a:ext uri="{FF2B5EF4-FFF2-40B4-BE49-F238E27FC236}">
                <a16:creationId xmlns:a16="http://schemas.microsoft.com/office/drawing/2014/main" id="{F092861C-138E-4E53-B733-E18B03577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99" y="365126"/>
            <a:ext cx="10515600" cy="759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Tufts Medical Center Department of Pharmacy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687A919-7BD3-4245-B31B-083DC4DFD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825" y="1572089"/>
            <a:ext cx="3562350" cy="4369118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08428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AC6081-4EFD-448D-9A19-A7A3AF3FA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76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46EA94-8055-4085-874C-699C267E5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2480" y="1644257"/>
            <a:ext cx="2987040" cy="3665220"/>
          </a:xfrm>
          <a:prstGeom prst="rect">
            <a:avLst/>
          </a:prstGeom>
          <a:ln w="15875">
            <a:solidFill>
              <a:srgbClr val="C00000"/>
            </a:solidFill>
          </a:ln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AEC6FD-6845-4218-ABAE-3CF129C6E54F}"/>
              </a:ext>
            </a:extLst>
          </p:cNvPr>
          <p:cNvCxnSpPr>
            <a:cxnSpLocks/>
          </p:cNvCxnSpPr>
          <p:nvPr/>
        </p:nvCxnSpPr>
        <p:spPr>
          <a:xfrm>
            <a:off x="574205" y="1004691"/>
            <a:ext cx="1106424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4">
            <a:extLst>
              <a:ext uri="{FF2B5EF4-FFF2-40B4-BE49-F238E27FC236}">
                <a16:creationId xmlns:a16="http://schemas.microsoft.com/office/drawing/2014/main" id="{F092861C-138E-4E53-B733-E18B03577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99" y="365126"/>
            <a:ext cx="10515600" cy="759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The Patient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13A86D-78FC-414C-9AF0-545D3091FA80}"/>
              </a:ext>
            </a:extLst>
          </p:cNvPr>
          <p:cNvGrpSpPr/>
          <p:nvPr/>
        </p:nvGrpSpPr>
        <p:grpSpPr>
          <a:xfrm>
            <a:off x="593099" y="1383986"/>
            <a:ext cx="3666838" cy="2092881"/>
            <a:chOff x="8744339" y="2104826"/>
            <a:chExt cx="3666838" cy="209288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BA0FC66-8B1E-4482-8FFB-F4B3E10305A5}"/>
                </a:ext>
              </a:extLst>
            </p:cNvPr>
            <p:cNvSpPr txBox="1"/>
            <p:nvPr/>
          </p:nvSpPr>
          <p:spPr>
            <a:xfrm>
              <a:off x="8744339" y="2104826"/>
              <a:ext cx="3666838" cy="2092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The Pharmacist</a:t>
              </a:r>
            </a:p>
            <a:p>
              <a:pPr marL="285750" indent="-171450">
                <a:buFont typeface="Arial" panose="020B0604020202020204" pitchFamily="34" charset="0"/>
                <a:buChar char="•"/>
              </a:pPr>
              <a:endParaRPr lang="en-US" sz="1600" dirty="0"/>
            </a:p>
            <a:p>
              <a:pPr marL="285750" indent="-171450">
                <a:buFont typeface="Arial" panose="020B0604020202020204" pitchFamily="34" charset="0"/>
                <a:buChar char="•"/>
              </a:pPr>
              <a:r>
                <a:rPr lang="en-US" sz="1600" dirty="0"/>
                <a:t>Ensure safe and effective drug therapy</a:t>
              </a:r>
            </a:p>
            <a:p>
              <a:pPr marL="285750" indent="-171450">
                <a:buFont typeface="Arial" panose="020B0604020202020204" pitchFamily="34" charset="0"/>
                <a:buChar char="•"/>
              </a:pPr>
              <a:r>
                <a:rPr lang="en-US" sz="1600" dirty="0"/>
                <a:t>Educate patients and providers</a:t>
              </a:r>
            </a:p>
            <a:p>
              <a:pPr marL="285750" indent="-171450">
                <a:buFont typeface="Arial" panose="020B0604020202020204" pitchFamily="34" charset="0"/>
                <a:buChar char="•"/>
              </a:pPr>
              <a:r>
                <a:rPr lang="en-US" sz="1600" dirty="0"/>
                <a:t>Promote adherence</a:t>
              </a:r>
            </a:p>
            <a:p>
              <a:pPr marL="285750" indent="-171450">
                <a:buFont typeface="Arial" panose="020B0604020202020204" pitchFamily="34" charset="0"/>
                <a:buChar char="•"/>
              </a:pPr>
              <a:r>
                <a:rPr lang="en-US" sz="1600" dirty="0"/>
                <a:t>Mitigate side effects</a:t>
              </a:r>
            </a:p>
            <a:p>
              <a:pPr marL="285750" indent="-171450">
                <a:buFont typeface="Arial" panose="020B0604020202020204" pitchFamily="34" charset="0"/>
                <a:buChar char="•"/>
              </a:pPr>
              <a:r>
                <a:rPr lang="en-US" sz="1600" dirty="0"/>
                <a:t>Improve access</a:t>
              </a:r>
            </a:p>
            <a:p>
              <a:pPr marL="285750" indent="-171450">
                <a:buFont typeface="Arial" panose="020B0604020202020204" pitchFamily="34" charset="0"/>
                <a:buChar char="•"/>
              </a:pPr>
              <a:r>
                <a:rPr lang="en-US" sz="1600" dirty="0"/>
                <a:t>Reduce healthcare costs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608978-5E20-41CE-9AAC-400EAAD8BC26}"/>
                </a:ext>
              </a:extLst>
            </p:cNvPr>
            <p:cNvCxnSpPr/>
            <p:nvPr/>
          </p:nvCxnSpPr>
          <p:spPr>
            <a:xfrm>
              <a:off x="8865087" y="2412602"/>
              <a:ext cx="1554480" cy="0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7135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AEC6FD-6845-4218-ABAE-3CF129C6E54F}"/>
              </a:ext>
            </a:extLst>
          </p:cNvPr>
          <p:cNvCxnSpPr>
            <a:cxnSpLocks/>
          </p:cNvCxnSpPr>
          <p:nvPr/>
        </p:nvCxnSpPr>
        <p:spPr>
          <a:xfrm>
            <a:off x="574205" y="1004691"/>
            <a:ext cx="1106424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4">
            <a:extLst>
              <a:ext uri="{FF2B5EF4-FFF2-40B4-BE49-F238E27FC236}">
                <a16:creationId xmlns:a16="http://schemas.microsoft.com/office/drawing/2014/main" id="{F092861C-138E-4E53-B733-E18B03577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99" y="365126"/>
            <a:ext cx="10515600" cy="759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The Pharmacist</a:t>
            </a:r>
          </a:p>
        </p:txBody>
      </p:sp>
      <p:pic>
        <p:nvPicPr>
          <p:cNvPr id="8" name="Picture 7" descr="A person walking in a hospital hallway&#10;&#10;Description automatically generated">
            <a:extLst>
              <a:ext uri="{FF2B5EF4-FFF2-40B4-BE49-F238E27FC236}">
                <a16:creationId xmlns:a16="http://schemas.microsoft.com/office/drawing/2014/main" id="{91FB3325-604F-440D-806C-6CF51C37F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7" y="1379795"/>
            <a:ext cx="3200400" cy="4800600"/>
          </a:xfrm>
          <a:prstGeom prst="rect">
            <a:avLst/>
          </a:prstGeom>
          <a:ln w="15875">
            <a:solidFill>
              <a:srgbClr val="C00000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EE523B9-7E81-4E20-98EF-0E619949D72D}"/>
              </a:ext>
            </a:extLst>
          </p:cNvPr>
          <p:cNvGrpSpPr/>
          <p:nvPr/>
        </p:nvGrpSpPr>
        <p:grpSpPr>
          <a:xfrm>
            <a:off x="4923883" y="1370368"/>
            <a:ext cx="6046296" cy="3400931"/>
            <a:chOff x="4923883" y="1370368"/>
            <a:chExt cx="6046296" cy="340093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701E45-35B1-4937-9653-EC3C5302477A}"/>
                </a:ext>
              </a:extLst>
            </p:cNvPr>
            <p:cNvSpPr txBox="1"/>
            <p:nvPr/>
          </p:nvSpPr>
          <p:spPr>
            <a:xfrm>
              <a:off x="4923883" y="1370368"/>
              <a:ext cx="6046295" cy="340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Pharmacy Curriculum</a:t>
              </a:r>
            </a:p>
            <a:p>
              <a:pPr marL="285750" indent="-171450">
                <a:spcBef>
                  <a:spcPts val="600"/>
                </a:spcBef>
                <a:buFont typeface="Arial" panose="020B0604020202020204" pitchFamily="34" charset="0"/>
                <a:buChar char="•"/>
                <a:tabLst>
                  <a:tab pos="3200400" algn="l"/>
                </a:tabLst>
              </a:pPr>
              <a:r>
                <a:rPr lang="en-US" sz="1600" dirty="0"/>
                <a:t>General Chemistry	</a:t>
              </a:r>
              <a:r>
                <a:rPr lang="en-US" sz="1400" dirty="0"/>
                <a:t>•</a:t>
              </a:r>
              <a:r>
                <a:rPr lang="en-US" sz="1600" dirty="0"/>
                <a:t> Organic Chemistry</a:t>
              </a:r>
            </a:p>
            <a:p>
              <a:pPr marL="285750" indent="-171450">
                <a:buFont typeface="Arial" panose="020B0604020202020204" pitchFamily="34" charset="0"/>
                <a:buChar char="•"/>
                <a:tabLst>
                  <a:tab pos="3200400" algn="l"/>
                </a:tabLst>
              </a:pPr>
              <a:r>
                <a:rPr lang="en-US" sz="1600" dirty="0"/>
                <a:t>Biochemistry	• Medicinal Chemistry</a:t>
              </a:r>
            </a:p>
            <a:p>
              <a:pPr marL="285750" indent="-171450">
                <a:buFont typeface="Arial" panose="020B0604020202020204" pitchFamily="34" charset="0"/>
                <a:buChar char="•"/>
                <a:tabLst>
                  <a:tab pos="3200400" algn="l"/>
                </a:tabLst>
              </a:pPr>
              <a:r>
                <a:rPr lang="en-US" sz="1600" dirty="0"/>
                <a:t>Biology	• Anatomy and Physiology</a:t>
              </a:r>
            </a:p>
            <a:p>
              <a:pPr marL="285750" indent="-171450">
                <a:buFont typeface="Arial" panose="020B0604020202020204" pitchFamily="34" charset="0"/>
                <a:buChar char="•"/>
                <a:tabLst>
                  <a:tab pos="3200400" algn="l"/>
                </a:tabLst>
              </a:pPr>
              <a:r>
                <a:rPr lang="en-US" sz="1600" dirty="0"/>
                <a:t>Microbiology	• Immunology</a:t>
              </a:r>
            </a:p>
            <a:p>
              <a:pPr marL="285750" indent="-171450">
                <a:buFont typeface="Arial" panose="020B0604020202020204" pitchFamily="34" charset="0"/>
                <a:buChar char="•"/>
                <a:tabLst>
                  <a:tab pos="3200400" algn="l"/>
                </a:tabLst>
              </a:pPr>
              <a:r>
                <a:rPr lang="en-US" sz="1600" dirty="0"/>
                <a:t>Pharmaceutical Calculations	• Toxicology</a:t>
              </a:r>
            </a:p>
            <a:p>
              <a:pPr marL="285750" indent="-171450">
                <a:buFont typeface="Arial" panose="020B0604020202020204" pitchFamily="34" charset="0"/>
                <a:buChar char="•"/>
                <a:tabLst>
                  <a:tab pos="3200400" algn="l"/>
                </a:tabLst>
              </a:pPr>
              <a:r>
                <a:rPr lang="en-US" sz="1600" dirty="0"/>
                <a:t>Pharmacology	• Statistics and Epidemiology</a:t>
              </a:r>
            </a:p>
            <a:p>
              <a:pPr marL="285750" indent="-171450">
                <a:buFont typeface="Arial" panose="020B0604020202020204" pitchFamily="34" charset="0"/>
                <a:buChar char="•"/>
                <a:tabLst>
                  <a:tab pos="3200400" algn="l"/>
                </a:tabLst>
              </a:pPr>
              <a:r>
                <a:rPr lang="en-US" sz="1600" dirty="0"/>
                <a:t>Pharmacy Safety and Law	• Pharmacotherapeutics</a:t>
              </a:r>
            </a:p>
            <a:p>
              <a:pPr marL="285750" indent="-171450">
                <a:buFont typeface="Arial" panose="020B0604020202020204" pitchFamily="34" charset="0"/>
                <a:buChar char="•"/>
                <a:tabLst>
                  <a:tab pos="3200400" algn="l"/>
                </a:tabLst>
              </a:pPr>
              <a:r>
                <a:rPr lang="en-US" sz="1600" dirty="0"/>
                <a:t>Pharmacokinetics	• Drug Literature Evaluation</a:t>
              </a:r>
            </a:p>
            <a:p>
              <a:pPr marL="285750" indent="-171450">
                <a:buFont typeface="Arial" panose="020B0604020202020204" pitchFamily="34" charset="0"/>
                <a:buChar char="•"/>
                <a:tabLst>
                  <a:tab pos="3200400" algn="l"/>
                </a:tabLst>
              </a:pPr>
              <a:r>
                <a:rPr lang="en-US" sz="1600" dirty="0"/>
                <a:t>Administration and Leadership	• Pharmacogenomics</a:t>
              </a:r>
            </a:p>
            <a:p>
              <a:pPr marL="285750" indent="-171450">
                <a:buFont typeface="Arial" panose="020B0604020202020204" pitchFamily="34" charset="0"/>
                <a:buChar char="•"/>
                <a:tabLst>
                  <a:tab pos="3200400" algn="l"/>
                </a:tabLst>
              </a:pPr>
              <a:r>
                <a:rPr lang="en-US" sz="1600" dirty="0"/>
                <a:t>Marketing 	• Manufacturing</a:t>
              </a:r>
            </a:p>
            <a:p>
              <a:pPr marL="285750" indent="-171450">
                <a:buFont typeface="Arial" panose="020B0604020202020204" pitchFamily="34" charset="0"/>
                <a:buChar char="•"/>
                <a:tabLst>
                  <a:tab pos="3200400" algn="l"/>
                </a:tabLst>
              </a:pPr>
              <a:r>
                <a:rPr lang="en-US" sz="1600" dirty="0"/>
                <a:t>Disease Prevention	• Nutrition</a:t>
              </a:r>
            </a:p>
            <a:p>
              <a:pPr marL="285750" indent="-171450">
                <a:buFont typeface="Arial" panose="020B0604020202020204" pitchFamily="34" charset="0"/>
                <a:buChar char="•"/>
                <a:tabLst>
                  <a:tab pos="3200400" algn="l"/>
                </a:tabLst>
              </a:pPr>
              <a:r>
                <a:rPr lang="en-US" sz="1600" dirty="0"/>
                <a:t>Communication 	• Ethics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4E95DDB-C780-41EA-97B2-6DE162E91046}"/>
                </a:ext>
              </a:extLst>
            </p:cNvPr>
            <p:cNvCxnSpPr/>
            <p:nvPr/>
          </p:nvCxnSpPr>
          <p:spPr>
            <a:xfrm>
              <a:off x="5013030" y="1696998"/>
              <a:ext cx="5957149" cy="0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125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AEC6FD-6845-4218-ABAE-3CF129C6E54F}"/>
              </a:ext>
            </a:extLst>
          </p:cNvPr>
          <p:cNvCxnSpPr>
            <a:cxnSpLocks/>
          </p:cNvCxnSpPr>
          <p:nvPr/>
        </p:nvCxnSpPr>
        <p:spPr>
          <a:xfrm>
            <a:off x="574205" y="1004691"/>
            <a:ext cx="1106424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4">
            <a:extLst>
              <a:ext uri="{FF2B5EF4-FFF2-40B4-BE49-F238E27FC236}">
                <a16:creationId xmlns:a16="http://schemas.microsoft.com/office/drawing/2014/main" id="{F092861C-138E-4E53-B733-E18B03577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99" y="365126"/>
            <a:ext cx="10515600" cy="759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The Clinical Pharmacist</a:t>
            </a:r>
          </a:p>
        </p:txBody>
      </p:sp>
      <p:pic>
        <p:nvPicPr>
          <p:cNvPr id="12" name="Picture 11" descr="A person and person looking at papers&#10;&#10;Description automatically generated">
            <a:extLst>
              <a:ext uri="{FF2B5EF4-FFF2-40B4-BE49-F238E27FC236}">
                <a16:creationId xmlns:a16="http://schemas.microsoft.com/office/drawing/2014/main" id="{C87EC0DA-673E-4E32-B5B9-466F16876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78" y="1460187"/>
            <a:ext cx="5906439" cy="3937626"/>
          </a:xfrm>
          <a:prstGeom prst="rect">
            <a:avLst/>
          </a:prstGeom>
          <a:ln w="15875">
            <a:solidFill>
              <a:srgbClr val="C00000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E794A7A-C04D-4721-982E-E96ADF69B4B4}"/>
              </a:ext>
            </a:extLst>
          </p:cNvPr>
          <p:cNvSpPr/>
          <p:nvPr/>
        </p:nvSpPr>
        <p:spPr>
          <a:xfrm>
            <a:off x="2855804" y="5530143"/>
            <a:ext cx="64803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a typeface="Calibri" panose="020F0502020204030204" pitchFamily="34" charset="0"/>
              </a:rPr>
              <a:t>Acquire the knowledge, skills, and attitude of a pharmacist…. </a:t>
            </a:r>
          </a:p>
          <a:p>
            <a:pPr algn="ctr"/>
            <a:r>
              <a:rPr lang="en-US" b="1" dirty="0">
                <a:ea typeface="Calibri" panose="020F0502020204030204" pitchFamily="34" charset="0"/>
              </a:rPr>
              <a:t>to think, perform and behave like a clinician.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66207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AEC6FD-6845-4218-ABAE-3CF129C6E54F}"/>
              </a:ext>
            </a:extLst>
          </p:cNvPr>
          <p:cNvCxnSpPr>
            <a:cxnSpLocks/>
          </p:cNvCxnSpPr>
          <p:nvPr/>
        </p:nvCxnSpPr>
        <p:spPr>
          <a:xfrm>
            <a:off x="574205" y="1004691"/>
            <a:ext cx="1106424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4">
            <a:extLst>
              <a:ext uri="{FF2B5EF4-FFF2-40B4-BE49-F238E27FC236}">
                <a16:creationId xmlns:a16="http://schemas.microsoft.com/office/drawing/2014/main" id="{F092861C-138E-4E53-B733-E18B03577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99" y="365126"/>
            <a:ext cx="10515600" cy="759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Objectives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6AAC7E-3BEC-4950-B96F-D8C1CB97F701}"/>
              </a:ext>
            </a:extLst>
          </p:cNvPr>
          <p:cNvSpPr txBox="1"/>
          <p:nvPr/>
        </p:nvSpPr>
        <p:spPr>
          <a:xfrm>
            <a:off x="733426" y="1810087"/>
            <a:ext cx="107251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After attending this presentation, participants should be able to:</a:t>
            </a:r>
          </a:p>
          <a:p>
            <a:endParaRPr lang="en-US" sz="2000" dirty="0"/>
          </a:p>
          <a:p>
            <a:pPr marL="514350" indent="-285750">
              <a:buFont typeface="+mj-lt"/>
              <a:buAutoNum type="arabicPeriod"/>
            </a:pPr>
            <a:r>
              <a:rPr lang="en-US" sz="2000" dirty="0"/>
              <a:t>Describe the knowledge, skills, and attitudes required to be a more successful clinical pharmacist</a:t>
            </a:r>
          </a:p>
          <a:p>
            <a:pPr marL="514350" indent="-285750">
              <a:buFont typeface="+mj-lt"/>
              <a:buAutoNum type="arabicPeriod"/>
            </a:pPr>
            <a:r>
              <a:rPr lang="en-US" sz="2000" dirty="0"/>
              <a:t>Describe teaching strategies that are effective in training clinical pharmacists</a:t>
            </a:r>
          </a:p>
          <a:p>
            <a:pPr marL="514350" indent="-285750">
              <a:buFont typeface="+mj-lt"/>
              <a:buAutoNum type="arabicPeriod"/>
            </a:pPr>
            <a:r>
              <a:rPr lang="en-US" sz="2000" dirty="0"/>
              <a:t>Describe clinical pharmacy services at Tufts Medical Center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0790B8-7C25-4341-9A00-40ABF08FD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041" y="3877638"/>
            <a:ext cx="3049863" cy="2026898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</p:pic>
      <p:pic>
        <p:nvPicPr>
          <p:cNvPr id="8" name="Picture 7" descr="A group of people in a room&#10;&#10;Description automatically generated">
            <a:extLst>
              <a:ext uri="{FF2B5EF4-FFF2-40B4-BE49-F238E27FC236}">
                <a16:creationId xmlns:a16="http://schemas.microsoft.com/office/drawing/2014/main" id="{342324CF-CC7F-48D3-B578-BF5424B5F51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863" y="3874568"/>
            <a:ext cx="3054096" cy="2029968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060749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AEC6FD-6845-4218-ABAE-3CF129C6E54F}"/>
              </a:ext>
            </a:extLst>
          </p:cNvPr>
          <p:cNvCxnSpPr>
            <a:cxnSpLocks/>
          </p:cNvCxnSpPr>
          <p:nvPr/>
        </p:nvCxnSpPr>
        <p:spPr>
          <a:xfrm>
            <a:off x="574205" y="1004691"/>
            <a:ext cx="1106424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4">
            <a:extLst>
              <a:ext uri="{FF2B5EF4-FFF2-40B4-BE49-F238E27FC236}">
                <a16:creationId xmlns:a16="http://schemas.microsoft.com/office/drawing/2014/main" id="{F092861C-138E-4E53-B733-E18B03577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99" y="365126"/>
            <a:ext cx="10515600" cy="759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Traditional Learning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2982FE-209F-4537-B5EA-EFDDD2BEAEB7}"/>
              </a:ext>
            </a:extLst>
          </p:cNvPr>
          <p:cNvSpPr txBox="1"/>
          <p:nvPr/>
        </p:nvSpPr>
        <p:spPr>
          <a:xfrm flipH="1">
            <a:off x="1762550" y="3107094"/>
            <a:ext cx="1699105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Told What We Need to Know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15E5B4-3C05-4992-AAB3-02DF2CF4841D}"/>
              </a:ext>
            </a:extLst>
          </p:cNvPr>
          <p:cNvSpPr txBox="1"/>
          <p:nvPr/>
        </p:nvSpPr>
        <p:spPr>
          <a:xfrm flipH="1">
            <a:off x="5256386" y="3107094"/>
            <a:ext cx="1699105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Learn the Information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8F8224-848F-488F-AE7D-165AD8223620}"/>
              </a:ext>
            </a:extLst>
          </p:cNvPr>
          <p:cNvSpPr txBox="1"/>
          <p:nvPr/>
        </p:nvSpPr>
        <p:spPr>
          <a:xfrm flipH="1">
            <a:off x="8730345" y="3133345"/>
            <a:ext cx="1699105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Presentation of the Problem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82EDD2E-80F9-4DFB-BD16-4A59E39F85D8}"/>
              </a:ext>
            </a:extLst>
          </p:cNvPr>
          <p:cNvCxnSpPr/>
          <p:nvPr/>
        </p:nvCxnSpPr>
        <p:spPr>
          <a:xfrm>
            <a:off x="3570986" y="3429000"/>
            <a:ext cx="1598786" cy="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40733C7-4AFF-4AEB-B17C-272F7609A866}"/>
              </a:ext>
            </a:extLst>
          </p:cNvPr>
          <p:cNvCxnSpPr/>
          <p:nvPr/>
        </p:nvCxnSpPr>
        <p:spPr>
          <a:xfrm>
            <a:off x="7060292" y="3438939"/>
            <a:ext cx="1598786" cy="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01B6D42-49D4-4CFF-87D0-EB05CC8C104E}"/>
              </a:ext>
            </a:extLst>
          </p:cNvPr>
          <p:cNvSpPr txBox="1"/>
          <p:nvPr/>
        </p:nvSpPr>
        <p:spPr>
          <a:xfrm>
            <a:off x="2979811" y="5532120"/>
            <a:ext cx="6392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Knowledge is required before the problem is encountered.</a:t>
            </a:r>
          </a:p>
        </p:txBody>
      </p:sp>
    </p:spTree>
    <p:extLst>
      <p:ext uri="{BB962C8B-B14F-4D97-AF65-F5344CB8AC3E}">
        <p14:creationId xmlns:p14="http://schemas.microsoft.com/office/powerpoint/2010/main" val="3141545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AEC6FD-6845-4218-ABAE-3CF129C6E54F}"/>
              </a:ext>
            </a:extLst>
          </p:cNvPr>
          <p:cNvCxnSpPr>
            <a:cxnSpLocks/>
          </p:cNvCxnSpPr>
          <p:nvPr/>
        </p:nvCxnSpPr>
        <p:spPr>
          <a:xfrm>
            <a:off x="574205" y="1004691"/>
            <a:ext cx="1106424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4">
            <a:extLst>
              <a:ext uri="{FF2B5EF4-FFF2-40B4-BE49-F238E27FC236}">
                <a16:creationId xmlns:a16="http://schemas.microsoft.com/office/drawing/2014/main" id="{F092861C-138E-4E53-B733-E18B03577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99" y="365126"/>
            <a:ext cx="10515600" cy="759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Problem-based Learning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AA68AB-8845-4731-817D-17206940DDB9}"/>
              </a:ext>
            </a:extLst>
          </p:cNvPr>
          <p:cNvSpPr txBox="1"/>
          <p:nvPr/>
        </p:nvSpPr>
        <p:spPr>
          <a:xfrm>
            <a:off x="2979811" y="5536094"/>
            <a:ext cx="6392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Knowledge arises from work on the problem.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04341-5286-4E60-8149-0E002CDC9315}"/>
              </a:ext>
            </a:extLst>
          </p:cNvPr>
          <p:cNvSpPr txBox="1"/>
          <p:nvPr/>
        </p:nvSpPr>
        <p:spPr>
          <a:xfrm flipH="1">
            <a:off x="1762552" y="3107094"/>
            <a:ext cx="1699105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Presentation of the Problem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8B0954-8208-45A2-B908-76F710A1BFAE}"/>
              </a:ext>
            </a:extLst>
          </p:cNvPr>
          <p:cNvSpPr txBox="1"/>
          <p:nvPr/>
        </p:nvSpPr>
        <p:spPr>
          <a:xfrm flipH="1">
            <a:off x="6076803" y="2010132"/>
            <a:ext cx="1699105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Learning related to the Problem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DDE72B-2927-456F-A0C8-A34857479C1E}"/>
              </a:ext>
            </a:extLst>
          </p:cNvPr>
          <p:cNvSpPr txBox="1"/>
          <p:nvPr/>
        </p:nvSpPr>
        <p:spPr>
          <a:xfrm flipH="1">
            <a:off x="6076802" y="4201538"/>
            <a:ext cx="1699105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Solutions to the Problem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6D84398-9FBE-4006-8040-82285A6DBD31}"/>
              </a:ext>
            </a:extLst>
          </p:cNvPr>
          <p:cNvCxnSpPr/>
          <p:nvPr/>
        </p:nvCxnSpPr>
        <p:spPr>
          <a:xfrm>
            <a:off x="3570986" y="3429000"/>
            <a:ext cx="1598786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c 14">
            <a:extLst>
              <a:ext uri="{FF2B5EF4-FFF2-40B4-BE49-F238E27FC236}">
                <a16:creationId xmlns:a16="http://schemas.microsoft.com/office/drawing/2014/main" id="{EB33CAF9-8F5D-4916-8B8F-F60D63A4B5C4}"/>
              </a:ext>
            </a:extLst>
          </p:cNvPr>
          <p:cNvSpPr/>
          <p:nvPr/>
        </p:nvSpPr>
        <p:spPr>
          <a:xfrm rot="13713471">
            <a:off x="5481052" y="2103242"/>
            <a:ext cx="2713383" cy="2653747"/>
          </a:xfrm>
          <a:prstGeom prst="arc">
            <a:avLst>
              <a:gd name="adj1" fmla="val 16029733"/>
              <a:gd name="adj2" fmla="val 0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C23F802-B193-4294-B9EB-96A67364D153}"/>
              </a:ext>
            </a:extLst>
          </p:cNvPr>
          <p:cNvSpPr/>
          <p:nvPr/>
        </p:nvSpPr>
        <p:spPr>
          <a:xfrm rot="2623086">
            <a:off x="5665539" y="2101840"/>
            <a:ext cx="2713383" cy="2653747"/>
          </a:xfrm>
          <a:prstGeom prst="arc">
            <a:avLst>
              <a:gd name="adj1" fmla="val 16029733"/>
              <a:gd name="adj2" fmla="val 0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58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AEC6FD-6845-4218-ABAE-3CF129C6E54F}"/>
              </a:ext>
            </a:extLst>
          </p:cNvPr>
          <p:cNvCxnSpPr>
            <a:cxnSpLocks/>
          </p:cNvCxnSpPr>
          <p:nvPr/>
        </p:nvCxnSpPr>
        <p:spPr>
          <a:xfrm>
            <a:off x="574205" y="1004691"/>
            <a:ext cx="11064240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4">
            <a:extLst>
              <a:ext uri="{FF2B5EF4-FFF2-40B4-BE49-F238E27FC236}">
                <a16:creationId xmlns:a16="http://schemas.microsoft.com/office/drawing/2014/main" id="{F092861C-138E-4E53-B733-E18B03577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99" y="365126"/>
            <a:ext cx="10515600" cy="759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Problem-based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A50973-BB4B-403E-AA80-3A8D6FFD2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224" y="4641804"/>
            <a:ext cx="1493520" cy="1832610"/>
          </a:xfrm>
          <a:prstGeom prst="rect">
            <a:avLst/>
          </a:prstGeom>
          <a:ln w="15875">
            <a:solidFill>
              <a:schemeClr val="tx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A0A3A3-A952-4630-9647-5A85227BD1B8}"/>
              </a:ext>
            </a:extLst>
          </p:cNvPr>
          <p:cNvSpPr txBox="1"/>
          <p:nvPr/>
        </p:nvSpPr>
        <p:spPr>
          <a:xfrm>
            <a:off x="3056834" y="4641804"/>
            <a:ext cx="8035942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Paula was at home with her husband and her grandson when her tele</a:t>
            </a:r>
            <a:r>
              <a:rPr lang="en-US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phone</a:t>
            </a:r>
            <a:r>
              <a:rPr lang="en-US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rang. It was the transplant coordinator calling to tell her that a kidney was available. She was to come to the hospital as soon as possible to prepare for surgery.</a:t>
            </a:r>
          </a:p>
        </p:txBody>
      </p:sp>
    </p:spTree>
    <p:extLst>
      <p:ext uri="{BB962C8B-B14F-4D97-AF65-F5344CB8AC3E}">
        <p14:creationId xmlns:p14="http://schemas.microsoft.com/office/powerpoint/2010/main" val="29913502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914</Words>
  <Application>Microsoft Office PowerPoint</Application>
  <PresentationFormat>Widescreen</PresentationFormat>
  <Paragraphs>238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Courier New</vt:lpstr>
      <vt:lpstr>Tema di Office</vt:lpstr>
      <vt:lpstr>PowerPoint Presentation</vt:lpstr>
      <vt:lpstr>The Patient</vt:lpstr>
      <vt:lpstr>The Patient</vt:lpstr>
      <vt:lpstr>The Pharmacist</vt:lpstr>
      <vt:lpstr>The Clinical Pharmacist</vt:lpstr>
      <vt:lpstr>Objectives</vt:lpstr>
      <vt:lpstr>Traditional Learning</vt:lpstr>
      <vt:lpstr>Problem-based Learning</vt:lpstr>
      <vt:lpstr>Problem-based Learning</vt:lpstr>
      <vt:lpstr>Problem-based Learning</vt:lpstr>
      <vt:lpstr>Problem-based Learning</vt:lpstr>
      <vt:lpstr>Problem-based Learning</vt:lpstr>
      <vt:lpstr>Problem-based Learning</vt:lpstr>
      <vt:lpstr>The Clinical Pharmacist </vt:lpstr>
      <vt:lpstr>Clinical Problem Solving</vt:lpstr>
      <vt:lpstr>The Scientific Method vs. Monitoring Drug Therapy</vt:lpstr>
      <vt:lpstr>The Scientific Method vs. Monitoring Drug Therapy</vt:lpstr>
      <vt:lpstr>Problem Solving: Monitoring Drug Therapy</vt:lpstr>
      <vt:lpstr>Problem Solving: Monitoring Drug Therapy</vt:lpstr>
      <vt:lpstr>Problem Solving: Monitoring Drug Therapy</vt:lpstr>
      <vt:lpstr>Problem Solving: Monitoring Drug Therapy</vt:lpstr>
      <vt:lpstr>Tufts Medical Center</vt:lpstr>
      <vt:lpstr>Tufts Medical Center</vt:lpstr>
      <vt:lpstr>Tufts Medical Center Department of Pharmacy</vt:lpstr>
      <vt:lpstr>Tufts Medical Center Department of Pharmacy</vt:lpstr>
      <vt:lpstr>Tufts Medical Center Department of Pharmacy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Vittoria Ferratini</dc:creator>
  <cp:lastModifiedBy>Massaro, Frank J</cp:lastModifiedBy>
  <cp:revision>51</cp:revision>
  <dcterms:created xsi:type="dcterms:W3CDTF">2023-10-04T07:53:04Z</dcterms:created>
  <dcterms:modified xsi:type="dcterms:W3CDTF">2023-10-09T13:44:06Z</dcterms:modified>
</cp:coreProperties>
</file>