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6" r:id="rId4"/>
    <p:sldId id="257" r:id="rId5"/>
    <p:sldId id="267" r:id="rId6"/>
    <p:sldId id="259" r:id="rId7"/>
    <p:sldId id="260" r:id="rId8"/>
    <p:sldId id="265" r:id="rId9"/>
    <p:sldId id="258" r:id="rId10"/>
    <p:sldId id="261" r:id="rId11"/>
    <p:sldId id="264" r:id="rId12"/>
    <p:sldId id="266" r:id="rId13"/>
    <p:sldId id="262" r:id="rId14"/>
    <p:sldId id="263" r:id="rId15"/>
    <p:sldId id="268" r:id="rId16"/>
    <p:sldId id="269" r:id="rId17"/>
    <p:sldId id="270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C86CB-6328-4D94-AA25-8E6A27344E0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A62D493-AF84-4ACA-B8B7-904BE10709C2}">
      <dgm:prSet phldrT="[Testo]"/>
      <dgm:spPr/>
      <dgm:t>
        <a:bodyPr/>
        <a:lstStyle/>
        <a:p>
          <a:r>
            <a:rPr lang="it-IT" dirty="0"/>
            <a:t>Laurea</a:t>
          </a:r>
        </a:p>
      </dgm:t>
    </dgm:pt>
    <dgm:pt modelId="{1333E0A4-53F4-44C3-B65A-FDA24A438918}" type="parTrans" cxnId="{A3267B0E-13C0-45B6-B294-DCC7383E183E}">
      <dgm:prSet/>
      <dgm:spPr/>
      <dgm:t>
        <a:bodyPr/>
        <a:lstStyle/>
        <a:p>
          <a:endParaRPr lang="it-IT"/>
        </a:p>
      </dgm:t>
    </dgm:pt>
    <dgm:pt modelId="{6F380F6A-2C37-4C81-BDF8-44A7AA7F7E4E}" type="sibTrans" cxnId="{A3267B0E-13C0-45B6-B294-DCC7383E183E}">
      <dgm:prSet/>
      <dgm:spPr/>
      <dgm:t>
        <a:bodyPr/>
        <a:lstStyle/>
        <a:p>
          <a:endParaRPr lang="it-IT"/>
        </a:p>
      </dgm:t>
    </dgm:pt>
    <dgm:pt modelId="{C3A4022F-9341-4211-A186-F9DD439EBCB1}">
      <dgm:prSet phldrT="[Testo]"/>
      <dgm:spPr/>
      <dgm:t>
        <a:bodyPr/>
        <a:lstStyle/>
        <a:p>
          <a:r>
            <a:rPr lang="it-IT" dirty="0"/>
            <a:t>Scuola di Specializzazione</a:t>
          </a:r>
        </a:p>
      </dgm:t>
    </dgm:pt>
    <dgm:pt modelId="{3EB76338-A4CC-40B5-A7E9-8965CCA4CF86}" type="parTrans" cxnId="{C8347708-9CBD-4840-8F17-338A5AD3C9F5}">
      <dgm:prSet/>
      <dgm:spPr/>
      <dgm:t>
        <a:bodyPr/>
        <a:lstStyle/>
        <a:p>
          <a:endParaRPr lang="it-IT"/>
        </a:p>
      </dgm:t>
    </dgm:pt>
    <dgm:pt modelId="{F653D6CF-06E7-4A75-A1DC-A011AA394A35}" type="sibTrans" cxnId="{C8347708-9CBD-4840-8F17-338A5AD3C9F5}">
      <dgm:prSet/>
      <dgm:spPr/>
      <dgm:t>
        <a:bodyPr/>
        <a:lstStyle/>
        <a:p>
          <a:endParaRPr lang="it-IT"/>
        </a:p>
      </dgm:t>
    </dgm:pt>
    <dgm:pt modelId="{AA87AD9C-C9F1-4AE5-8A5E-B762F9051594}">
      <dgm:prSet phldrT="[Testo]"/>
      <dgm:spPr/>
      <dgm:t>
        <a:bodyPr/>
        <a:lstStyle/>
        <a:p>
          <a:r>
            <a:rPr lang="it-IT" dirty="0"/>
            <a:t>Altri corsi post laurea</a:t>
          </a:r>
        </a:p>
      </dgm:t>
    </dgm:pt>
    <dgm:pt modelId="{78547C39-54AD-4A41-8F57-C9C1C9231A2D}" type="parTrans" cxnId="{DDBAF6C3-FC6C-4A48-9A54-7474CFC73B1D}">
      <dgm:prSet/>
      <dgm:spPr/>
      <dgm:t>
        <a:bodyPr/>
        <a:lstStyle/>
        <a:p>
          <a:endParaRPr lang="it-IT"/>
        </a:p>
      </dgm:t>
    </dgm:pt>
    <dgm:pt modelId="{F6017EF3-95AC-44EA-9452-255C843A26D2}" type="sibTrans" cxnId="{DDBAF6C3-FC6C-4A48-9A54-7474CFC73B1D}">
      <dgm:prSet/>
      <dgm:spPr/>
      <dgm:t>
        <a:bodyPr/>
        <a:lstStyle/>
        <a:p>
          <a:endParaRPr lang="it-IT"/>
        </a:p>
      </dgm:t>
    </dgm:pt>
    <dgm:pt modelId="{0D8B6C17-791B-4D31-BD61-89EB00FF46DD}" type="pres">
      <dgm:prSet presAssocID="{9BBC86CB-6328-4D94-AA25-8E6A27344E06}" presName="Name0" presStyleCnt="0">
        <dgm:presLayoutVars>
          <dgm:chMax val="7"/>
          <dgm:chPref val="7"/>
          <dgm:dir/>
        </dgm:presLayoutVars>
      </dgm:prSet>
      <dgm:spPr/>
    </dgm:pt>
    <dgm:pt modelId="{7FEADFEA-7C21-489F-9105-C8E41941375C}" type="pres">
      <dgm:prSet presAssocID="{9BBC86CB-6328-4D94-AA25-8E6A27344E06}" presName="Name1" presStyleCnt="0"/>
      <dgm:spPr/>
    </dgm:pt>
    <dgm:pt modelId="{8423EA72-02E9-4797-9BF7-6A972B370B9A}" type="pres">
      <dgm:prSet presAssocID="{9BBC86CB-6328-4D94-AA25-8E6A27344E06}" presName="cycle" presStyleCnt="0"/>
      <dgm:spPr/>
    </dgm:pt>
    <dgm:pt modelId="{A82FDEB3-FFBE-4265-832E-DC196BFAD847}" type="pres">
      <dgm:prSet presAssocID="{9BBC86CB-6328-4D94-AA25-8E6A27344E06}" presName="srcNode" presStyleLbl="node1" presStyleIdx="0" presStyleCnt="3"/>
      <dgm:spPr/>
    </dgm:pt>
    <dgm:pt modelId="{653EDD73-0825-4553-AA6B-7132501317ED}" type="pres">
      <dgm:prSet presAssocID="{9BBC86CB-6328-4D94-AA25-8E6A27344E06}" presName="conn" presStyleLbl="parChTrans1D2" presStyleIdx="0" presStyleCnt="1"/>
      <dgm:spPr/>
    </dgm:pt>
    <dgm:pt modelId="{2FCA48DD-2E74-4FA2-B92D-A7BFB3FB5EF8}" type="pres">
      <dgm:prSet presAssocID="{9BBC86CB-6328-4D94-AA25-8E6A27344E06}" presName="extraNode" presStyleLbl="node1" presStyleIdx="0" presStyleCnt="3"/>
      <dgm:spPr/>
    </dgm:pt>
    <dgm:pt modelId="{74EA1A5F-A071-4EB5-9BC0-5965700A3A3D}" type="pres">
      <dgm:prSet presAssocID="{9BBC86CB-6328-4D94-AA25-8E6A27344E06}" presName="dstNode" presStyleLbl="node1" presStyleIdx="0" presStyleCnt="3"/>
      <dgm:spPr/>
    </dgm:pt>
    <dgm:pt modelId="{8B526466-263F-443C-A13D-8811B2ABD15C}" type="pres">
      <dgm:prSet presAssocID="{EA62D493-AF84-4ACA-B8B7-904BE10709C2}" presName="text_1" presStyleLbl="node1" presStyleIdx="0" presStyleCnt="3">
        <dgm:presLayoutVars>
          <dgm:bulletEnabled val="1"/>
        </dgm:presLayoutVars>
      </dgm:prSet>
      <dgm:spPr/>
    </dgm:pt>
    <dgm:pt modelId="{2E76DD0A-DFA6-42A3-BFAB-673249D4D801}" type="pres">
      <dgm:prSet presAssocID="{EA62D493-AF84-4ACA-B8B7-904BE10709C2}" presName="accent_1" presStyleCnt="0"/>
      <dgm:spPr/>
    </dgm:pt>
    <dgm:pt modelId="{7FF59F84-6496-4853-9C02-C02B06799392}" type="pres">
      <dgm:prSet presAssocID="{EA62D493-AF84-4ACA-B8B7-904BE10709C2}" presName="accentRepeatNode" presStyleLbl="solidFgAcc1" presStyleIdx="0" presStyleCnt="3"/>
      <dgm:spPr/>
    </dgm:pt>
    <dgm:pt modelId="{358AD854-63B1-4899-9330-15202EBA7BEE}" type="pres">
      <dgm:prSet presAssocID="{C3A4022F-9341-4211-A186-F9DD439EBCB1}" presName="text_2" presStyleLbl="node1" presStyleIdx="1" presStyleCnt="3">
        <dgm:presLayoutVars>
          <dgm:bulletEnabled val="1"/>
        </dgm:presLayoutVars>
      </dgm:prSet>
      <dgm:spPr/>
    </dgm:pt>
    <dgm:pt modelId="{E5753921-175B-4069-BAA3-1D7E1F4BCCDB}" type="pres">
      <dgm:prSet presAssocID="{C3A4022F-9341-4211-A186-F9DD439EBCB1}" presName="accent_2" presStyleCnt="0"/>
      <dgm:spPr/>
    </dgm:pt>
    <dgm:pt modelId="{67161E0B-0EC3-4403-8482-4FA96EB19325}" type="pres">
      <dgm:prSet presAssocID="{C3A4022F-9341-4211-A186-F9DD439EBCB1}" presName="accentRepeatNode" presStyleLbl="solidFgAcc1" presStyleIdx="1" presStyleCnt="3"/>
      <dgm:spPr/>
    </dgm:pt>
    <dgm:pt modelId="{06E024B8-9CA3-4992-8601-8BD2140FF2A1}" type="pres">
      <dgm:prSet presAssocID="{AA87AD9C-C9F1-4AE5-8A5E-B762F9051594}" presName="text_3" presStyleLbl="node1" presStyleIdx="2" presStyleCnt="3">
        <dgm:presLayoutVars>
          <dgm:bulletEnabled val="1"/>
        </dgm:presLayoutVars>
      </dgm:prSet>
      <dgm:spPr/>
    </dgm:pt>
    <dgm:pt modelId="{32084853-92F1-47E1-B7B8-2A07E0F05728}" type="pres">
      <dgm:prSet presAssocID="{AA87AD9C-C9F1-4AE5-8A5E-B762F9051594}" presName="accent_3" presStyleCnt="0"/>
      <dgm:spPr/>
    </dgm:pt>
    <dgm:pt modelId="{FCD3C23F-E13A-4584-AE9B-5E9A34EAB2DD}" type="pres">
      <dgm:prSet presAssocID="{AA87AD9C-C9F1-4AE5-8A5E-B762F9051594}" presName="accentRepeatNode" presStyleLbl="solidFgAcc1" presStyleIdx="2" presStyleCnt="3"/>
      <dgm:spPr/>
    </dgm:pt>
  </dgm:ptLst>
  <dgm:cxnLst>
    <dgm:cxn modelId="{C8347708-9CBD-4840-8F17-338A5AD3C9F5}" srcId="{9BBC86CB-6328-4D94-AA25-8E6A27344E06}" destId="{C3A4022F-9341-4211-A186-F9DD439EBCB1}" srcOrd="1" destOrd="0" parTransId="{3EB76338-A4CC-40B5-A7E9-8965CCA4CF86}" sibTransId="{F653D6CF-06E7-4A75-A1DC-A011AA394A35}"/>
    <dgm:cxn modelId="{A3267B0E-13C0-45B6-B294-DCC7383E183E}" srcId="{9BBC86CB-6328-4D94-AA25-8E6A27344E06}" destId="{EA62D493-AF84-4ACA-B8B7-904BE10709C2}" srcOrd="0" destOrd="0" parTransId="{1333E0A4-53F4-44C3-B65A-FDA24A438918}" sibTransId="{6F380F6A-2C37-4C81-BDF8-44A7AA7F7E4E}"/>
    <dgm:cxn modelId="{7F1F6645-A008-4521-93E7-3CCFC06E2A2C}" type="presOf" srcId="{EA62D493-AF84-4ACA-B8B7-904BE10709C2}" destId="{8B526466-263F-443C-A13D-8811B2ABD15C}" srcOrd="0" destOrd="0" presId="urn:microsoft.com/office/officeart/2008/layout/VerticalCurvedList"/>
    <dgm:cxn modelId="{518FFB77-8A81-4823-A99A-D8D9B56950F9}" type="presOf" srcId="{9BBC86CB-6328-4D94-AA25-8E6A27344E06}" destId="{0D8B6C17-791B-4D31-BD61-89EB00FF46DD}" srcOrd="0" destOrd="0" presId="urn:microsoft.com/office/officeart/2008/layout/VerticalCurvedList"/>
    <dgm:cxn modelId="{F2D68195-746C-41D8-AF8F-12BA409B1774}" type="presOf" srcId="{6F380F6A-2C37-4C81-BDF8-44A7AA7F7E4E}" destId="{653EDD73-0825-4553-AA6B-7132501317ED}" srcOrd="0" destOrd="0" presId="urn:microsoft.com/office/officeart/2008/layout/VerticalCurvedList"/>
    <dgm:cxn modelId="{26375FA5-601A-413C-9ED1-CA4EF2828BD1}" type="presOf" srcId="{AA87AD9C-C9F1-4AE5-8A5E-B762F9051594}" destId="{06E024B8-9CA3-4992-8601-8BD2140FF2A1}" srcOrd="0" destOrd="0" presId="urn:microsoft.com/office/officeart/2008/layout/VerticalCurvedList"/>
    <dgm:cxn modelId="{0FFC85B7-A2B4-43B4-BC13-0BB75B992FC9}" type="presOf" srcId="{C3A4022F-9341-4211-A186-F9DD439EBCB1}" destId="{358AD854-63B1-4899-9330-15202EBA7BEE}" srcOrd="0" destOrd="0" presId="urn:microsoft.com/office/officeart/2008/layout/VerticalCurvedList"/>
    <dgm:cxn modelId="{DDBAF6C3-FC6C-4A48-9A54-7474CFC73B1D}" srcId="{9BBC86CB-6328-4D94-AA25-8E6A27344E06}" destId="{AA87AD9C-C9F1-4AE5-8A5E-B762F9051594}" srcOrd="2" destOrd="0" parTransId="{78547C39-54AD-4A41-8F57-C9C1C9231A2D}" sibTransId="{F6017EF3-95AC-44EA-9452-255C843A26D2}"/>
    <dgm:cxn modelId="{2680ECAA-6494-4F9B-806C-E84D22834093}" type="presParOf" srcId="{0D8B6C17-791B-4D31-BD61-89EB00FF46DD}" destId="{7FEADFEA-7C21-489F-9105-C8E41941375C}" srcOrd="0" destOrd="0" presId="urn:microsoft.com/office/officeart/2008/layout/VerticalCurvedList"/>
    <dgm:cxn modelId="{0A13477D-C564-4EDB-A6A1-169DCF25E36F}" type="presParOf" srcId="{7FEADFEA-7C21-489F-9105-C8E41941375C}" destId="{8423EA72-02E9-4797-9BF7-6A972B370B9A}" srcOrd="0" destOrd="0" presId="urn:microsoft.com/office/officeart/2008/layout/VerticalCurvedList"/>
    <dgm:cxn modelId="{5894C711-CC7D-42D2-AA70-8F6EB0EEFDBB}" type="presParOf" srcId="{8423EA72-02E9-4797-9BF7-6A972B370B9A}" destId="{A82FDEB3-FFBE-4265-832E-DC196BFAD847}" srcOrd="0" destOrd="0" presId="urn:microsoft.com/office/officeart/2008/layout/VerticalCurvedList"/>
    <dgm:cxn modelId="{7DFF03E6-D4AD-4E22-AF54-93EFC4DFD4D0}" type="presParOf" srcId="{8423EA72-02E9-4797-9BF7-6A972B370B9A}" destId="{653EDD73-0825-4553-AA6B-7132501317ED}" srcOrd="1" destOrd="0" presId="urn:microsoft.com/office/officeart/2008/layout/VerticalCurvedList"/>
    <dgm:cxn modelId="{89CA2922-9137-494B-B189-FF85B63E9602}" type="presParOf" srcId="{8423EA72-02E9-4797-9BF7-6A972B370B9A}" destId="{2FCA48DD-2E74-4FA2-B92D-A7BFB3FB5EF8}" srcOrd="2" destOrd="0" presId="urn:microsoft.com/office/officeart/2008/layout/VerticalCurvedList"/>
    <dgm:cxn modelId="{506BD6D9-A0D5-4D5F-AE88-536284D45196}" type="presParOf" srcId="{8423EA72-02E9-4797-9BF7-6A972B370B9A}" destId="{74EA1A5F-A071-4EB5-9BC0-5965700A3A3D}" srcOrd="3" destOrd="0" presId="urn:microsoft.com/office/officeart/2008/layout/VerticalCurvedList"/>
    <dgm:cxn modelId="{FEB98F12-26FA-43A2-930D-C9FF8773A565}" type="presParOf" srcId="{7FEADFEA-7C21-489F-9105-C8E41941375C}" destId="{8B526466-263F-443C-A13D-8811B2ABD15C}" srcOrd="1" destOrd="0" presId="urn:microsoft.com/office/officeart/2008/layout/VerticalCurvedList"/>
    <dgm:cxn modelId="{5B7D9389-0615-4E4C-8A67-96338FDF3FC8}" type="presParOf" srcId="{7FEADFEA-7C21-489F-9105-C8E41941375C}" destId="{2E76DD0A-DFA6-42A3-BFAB-673249D4D801}" srcOrd="2" destOrd="0" presId="urn:microsoft.com/office/officeart/2008/layout/VerticalCurvedList"/>
    <dgm:cxn modelId="{D7B3D39C-D3DF-43D3-AFB8-4BF171D1DF24}" type="presParOf" srcId="{2E76DD0A-DFA6-42A3-BFAB-673249D4D801}" destId="{7FF59F84-6496-4853-9C02-C02B06799392}" srcOrd="0" destOrd="0" presId="urn:microsoft.com/office/officeart/2008/layout/VerticalCurvedList"/>
    <dgm:cxn modelId="{049DFB2F-87F6-4962-BA63-557935A94264}" type="presParOf" srcId="{7FEADFEA-7C21-489F-9105-C8E41941375C}" destId="{358AD854-63B1-4899-9330-15202EBA7BEE}" srcOrd="3" destOrd="0" presId="urn:microsoft.com/office/officeart/2008/layout/VerticalCurvedList"/>
    <dgm:cxn modelId="{058EBA9A-DF64-4959-8473-461DE198A7FD}" type="presParOf" srcId="{7FEADFEA-7C21-489F-9105-C8E41941375C}" destId="{E5753921-175B-4069-BAA3-1D7E1F4BCCDB}" srcOrd="4" destOrd="0" presId="urn:microsoft.com/office/officeart/2008/layout/VerticalCurvedList"/>
    <dgm:cxn modelId="{868037DE-0160-4DB5-9B71-94E7FEB2EBA8}" type="presParOf" srcId="{E5753921-175B-4069-BAA3-1D7E1F4BCCDB}" destId="{67161E0B-0EC3-4403-8482-4FA96EB19325}" srcOrd="0" destOrd="0" presId="urn:microsoft.com/office/officeart/2008/layout/VerticalCurvedList"/>
    <dgm:cxn modelId="{23A46E3C-8196-4095-BE35-2C5E49C1EC97}" type="presParOf" srcId="{7FEADFEA-7C21-489F-9105-C8E41941375C}" destId="{06E024B8-9CA3-4992-8601-8BD2140FF2A1}" srcOrd="5" destOrd="0" presId="urn:microsoft.com/office/officeart/2008/layout/VerticalCurvedList"/>
    <dgm:cxn modelId="{A848529A-CAEE-4CFB-A975-0870E6050B34}" type="presParOf" srcId="{7FEADFEA-7C21-489F-9105-C8E41941375C}" destId="{32084853-92F1-47E1-B7B8-2A07E0F05728}" srcOrd="6" destOrd="0" presId="urn:microsoft.com/office/officeart/2008/layout/VerticalCurvedList"/>
    <dgm:cxn modelId="{2EC425D4-D70B-4B21-8594-7CFF5FD19A43}" type="presParOf" srcId="{32084853-92F1-47E1-B7B8-2A07E0F05728}" destId="{FCD3C23F-E13A-4584-AE9B-5E9A34EAB2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EDD73-0825-4553-AA6B-7132501317ED}">
      <dsp:nvSpPr>
        <dsp:cNvPr id="0" name=""/>
        <dsp:cNvSpPr/>
      </dsp:nvSpPr>
      <dsp:spPr>
        <a:xfrm>
          <a:off x="-5539286" y="-848182"/>
          <a:ext cx="6596264" cy="6596264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26466-263F-443C-A13D-8811B2ABD15C}">
      <dsp:nvSpPr>
        <dsp:cNvPr id="0" name=""/>
        <dsp:cNvSpPr/>
      </dsp:nvSpPr>
      <dsp:spPr>
        <a:xfrm>
          <a:off x="680105" y="489989"/>
          <a:ext cx="4215879" cy="979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85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Laurea</a:t>
          </a:r>
        </a:p>
      </dsp:txBody>
      <dsp:txXfrm>
        <a:off x="680105" y="489989"/>
        <a:ext cx="4215879" cy="979979"/>
      </dsp:txXfrm>
    </dsp:sp>
    <dsp:sp modelId="{7FF59F84-6496-4853-9C02-C02B06799392}">
      <dsp:nvSpPr>
        <dsp:cNvPr id="0" name=""/>
        <dsp:cNvSpPr/>
      </dsp:nvSpPr>
      <dsp:spPr>
        <a:xfrm>
          <a:off x="67618" y="367492"/>
          <a:ext cx="1224974" cy="1224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AD854-63B1-4899-9330-15202EBA7BEE}">
      <dsp:nvSpPr>
        <dsp:cNvPr id="0" name=""/>
        <dsp:cNvSpPr/>
      </dsp:nvSpPr>
      <dsp:spPr>
        <a:xfrm>
          <a:off x="1036328" y="1959959"/>
          <a:ext cx="3859656" cy="979979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85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Scuola di Specializzazione</a:t>
          </a:r>
        </a:p>
      </dsp:txBody>
      <dsp:txXfrm>
        <a:off x="1036328" y="1959959"/>
        <a:ext cx="3859656" cy="979979"/>
      </dsp:txXfrm>
    </dsp:sp>
    <dsp:sp modelId="{67161E0B-0EC3-4403-8482-4FA96EB19325}">
      <dsp:nvSpPr>
        <dsp:cNvPr id="0" name=""/>
        <dsp:cNvSpPr/>
      </dsp:nvSpPr>
      <dsp:spPr>
        <a:xfrm>
          <a:off x="423841" y="1837462"/>
          <a:ext cx="1224974" cy="1224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024B8-9CA3-4992-8601-8BD2140FF2A1}">
      <dsp:nvSpPr>
        <dsp:cNvPr id="0" name=""/>
        <dsp:cNvSpPr/>
      </dsp:nvSpPr>
      <dsp:spPr>
        <a:xfrm>
          <a:off x="680105" y="3429929"/>
          <a:ext cx="4215879" cy="97997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85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Altri corsi post laurea</a:t>
          </a:r>
        </a:p>
      </dsp:txBody>
      <dsp:txXfrm>
        <a:off x="680105" y="3429929"/>
        <a:ext cx="4215879" cy="979979"/>
      </dsp:txXfrm>
    </dsp:sp>
    <dsp:sp modelId="{FCD3C23F-E13A-4584-AE9B-5E9A34EAB2DD}">
      <dsp:nvSpPr>
        <dsp:cNvPr id="0" name=""/>
        <dsp:cNvSpPr/>
      </dsp:nvSpPr>
      <dsp:spPr>
        <a:xfrm>
          <a:off x="67618" y="3307431"/>
          <a:ext cx="1224974" cy="1224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BE5F3-9926-BFBE-6E22-75B68F5C0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5A97A-FE50-94C8-A2DC-099362D4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8B503-6468-921A-335F-DBA58F40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511CF1-694F-77C7-6C44-03F778C0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4ECE6-C8C3-A83F-D11D-CFECA5FA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67000-4883-D59B-2B4B-5D45D7CD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7D905C-1774-3672-3699-EB78C0641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3295ED-7ABF-2444-BD36-29E01D77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022A3A-4528-225E-D446-CB5105A2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DC2E54-F21A-301E-C20F-5B82AA54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B1E971-06B6-5725-4AF4-47BFA0B2D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178A6E-ADBF-4680-CB75-3CF90484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9152EA-9665-BA3A-6A3B-2D0C81E7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677E4-DB12-09D4-10A5-ABC37E4E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1091C-C963-4490-BF06-5F6769A9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6510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70C91-686D-1CCA-4A2C-44378D81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8E84B8-0354-0619-0038-B344E464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FD87C8-A019-6445-41BD-80405AF7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7AFB5E-89AA-9AEE-8239-44629B20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7540A0-C1F2-1EB3-00E9-90CE20AC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40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F0EE4-4956-13E1-F186-BA83A7AC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1468F-F8C6-233C-453B-BC0185E7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5A22A-36BF-92F7-B3B1-54CBBAC4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003BB1-3BA5-F7D1-7C7A-598FC899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74C3CB-C6E9-A7E5-C03D-1C406607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84BB0-2916-91EB-47C1-DEDFAF6A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A2DBF8-2E39-004B-9FA5-F23D18C2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D908AE-BBE4-993C-9E8A-EDF8BF50A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1EF7EB-D7D8-3E1F-8823-FAE0BB96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EC90EA-39C2-8307-759D-3389083C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3CA775-CB3B-462C-8AF4-2015FC4B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8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31A29-A5C3-70D6-A582-94009A20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501078-52C3-E2C8-FE58-A9861A346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7578AA-F256-1EEF-268C-A45107CEB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82D1BA-7B32-4A39-D907-D4ABB2EE2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F89D2A-ADFB-25E2-4900-A79B0BDEE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EBDB9E-A0B0-F7A2-C962-34653ADF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7CBDA3-7FF1-F60B-81A1-77B27AF1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272DBE-0F2B-166B-E8CF-6C89EE84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2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A02A7-C6B0-E793-CE7D-29826CA6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D67B1B-0FB9-FBBA-C1B3-880A618E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B6FCA1-4D9B-909A-150B-4C46CB49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E449CE-DE20-1C91-378A-2C30AAB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9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56E799-91B8-3552-573C-5E66B22C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C39D17-85D8-5117-B155-9EDEC20C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DF5B1E-5B3C-CD25-0A96-E586F78B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429ED-029B-0FBF-2A1C-171A4BF1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2DE38-085A-93BF-BC1E-686680CF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C99876-3DAE-9BEA-9680-FBEE844F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0F429-60F1-D02C-BD88-E4B9D0E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F2C291-4B1D-3943-1B5C-C000E5C6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FC9950-40EC-0B7F-77E4-99FE6546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2E172-B830-DA24-BD4A-9B698970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084D40-2215-16C4-929D-0CBDE4EA2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33DCF0-88D5-A10D-6752-CF7DEFD8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C1BB52-4FBB-7092-E02C-37B5F963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E50236-D9BF-D903-B580-8CAE727B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B0D5CB-38A8-57EE-6371-461EA7CA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3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27DAE5-4A04-0E1A-9E63-8C7148B5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5ED376-F11B-0E79-BF16-653D6ADA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A11BA-29B7-B259-BDC1-458B91516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9DFF-7B84-4876-9310-77EA818F017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4AE0F-0727-CD3F-CC08-B6531C213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4C301E-D65B-5D93-09F3-50C29E664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9975-D84A-432F-ACE9-B4874867426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5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620688"/>
            <a:ext cx="2736304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39998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FDFFA-3B25-A574-BAAB-738C4D225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82859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Sessione Plenaria 1</a:t>
            </a:r>
            <a:b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promozione della farmacia clinica in Italia: </a:t>
            </a:r>
            <a:b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dell’arte ed orizzonti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3E6D969-0851-9052-C910-D4BC57C0F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36" y="1960525"/>
            <a:ext cx="5640636" cy="1124198"/>
          </a:xfrm>
        </p:spPr>
        <p:txBody>
          <a:bodyPr>
            <a:norm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Elisabetta Poluzzi</a:t>
            </a:r>
          </a:p>
        </p:txBody>
      </p:sp>
      <p:pic>
        <p:nvPicPr>
          <p:cNvPr id="1026" name="Picture 2" descr="Local Organising Committee — EuroDURG2023">
            <a:extLst>
              <a:ext uri="{FF2B5EF4-FFF2-40B4-BE49-F238E27FC236}">
                <a16:creationId xmlns:a16="http://schemas.microsoft.com/office/drawing/2014/main" id="{2015E3A9-3003-DDAF-D5ED-46A0B369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8" y="2581033"/>
            <a:ext cx="3117424" cy="32138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E53E12-D01A-639F-8B57-0DE9032A301A}"/>
              </a:ext>
            </a:extLst>
          </p:cNvPr>
          <p:cNvSpPr txBox="1"/>
          <p:nvPr/>
        </p:nvSpPr>
        <p:spPr>
          <a:xfrm>
            <a:off x="4263528" y="2646806"/>
            <a:ext cx="7840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prof.ssa Poluzzi è </a:t>
            </a:r>
            <a:r>
              <a:rPr lang="it-IT" sz="2000" b="1" dirty="0">
                <a:solidFill>
                  <a:srgbClr val="C00000"/>
                </a:solidFill>
              </a:rPr>
              <a:t>laureata in Chimica e Tecnologie Farmaceutiche</a:t>
            </a:r>
            <a:r>
              <a:rPr lang="it-IT" sz="2000" dirty="0"/>
              <a:t>, </a:t>
            </a:r>
            <a:r>
              <a:rPr lang="it-IT" sz="2000" b="1" dirty="0">
                <a:solidFill>
                  <a:srgbClr val="C00000"/>
                </a:solidFill>
              </a:rPr>
              <a:t>specializzata in Farmacia Ospedaliera </a:t>
            </a:r>
            <a:r>
              <a:rPr lang="it-IT" sz="2000" dirty="0"/>
              <a:t>e con un </a:t>
            </a:r>
            <a:r>
              <a:rPr lang="it-IT" sz="2000" b="1" dirty="0">
                <a:solidFill>
                  <a:srgbClr val="C00000"/>
                </a:solidFill>
              </a:rPr>
              <a:t>PhD in Farmacologia</a:t>
            </a:r>
            <a:r>
              <a:rPr lang="it-IT" sz="2000" dirty="0"/>
              <a:t>. </a:t>
            </a:r>
          </a:p>
          <a:p>
            <a:r>
              <a:rPr lang="it-IT" sz="2000" dirty="0"/>
              <a:t>Attualmente ricopre il ruolo di </a:t>
            </a:r>
            <a:r>
              <a:rPr lang="it-IT" sz="2000" b="1" dirty="0">
                <a:solidFill>
                  <a:srgbClr val="C00000"/>
                </a:solidFill>
              </a:rPr>
              <a:t>Professore Associato di Farmacologia </a:t>
            </a:r>
            <a:r>
              <a:rPr lang="it-IT" sz="2000" dirty="0"/>
              <a:t>presso il Dipartimento di Scienze Mediche e Chirurgiche, Scuola di Medicina e Chirurgia, </a:t>
            </a:r>
            <a:r>
              <a:rPr lang="it-IT" sz="2000" b="1" dirty="0">
                <a:solidFill>
                  <a:srgbClr val="C00000"/>
                </a:solidFill>
              </a:rPr>
              <a:t>dell’Università di Bologna</a:t>
            </a:r>
            <a:r>
              <a:rPr lang="it-IT" sz="2000" dirty="0"/>
              <a:t>.</a:t>
            </a:r>
          </a:p>
          <a:p>
            <a:r>
              <a:rPr lang="it-IT" sz="2000" dirty="0"/>
              <a:t>È autrice di oltre 150 pubblicazioni scientifiche su riviste indicizzate sul Science </a:t>
            </a:r>
            <a:r>
              <a:rPr lang="it-IT" sz="2000" dirty="0" err="1"/>
              <a:t>Citation</a:t>
            </a:r>
            <a:r>
              <a:rPr lang="it-IT" sz="2000" dirty="0"/>
              <a:t> Index.</a:t>
            </a:r>
          </a:p>
          <a:p>
            <a:endParaRPr lang="it-IT" sz="2000" dirty="0"/>
          </a:p>
          <a:p>
            <a:r>
              <a:rPr lang="it-IT" sz="2000" b="1" dirty="0"/>
              <a:t>Interverrà nella sessione con una relazione dal titolo: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«Bisogni formativi per il farmacista clinico: analisi e prospettive»</a:t>
            </a:r>
          </a:p>
        </p:txBody>
      </p:sp>
    </p:spTree>
    <p:extLst>
      <p:ext uri="{BB962C8B-B14F-4D97-AF65-F5344CB8AC3E}">
        <p14:creationId xmlns:p14="http://schemas.microsoft.com/office/powerpoint/2010/main" val="257350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E3CBEA-9D9D-4426-BCD4-B62981F9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83" y="188974"/>
            <a:ext cx="5812452" cy="63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60254F-EA61-4153-AAF4-78262636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7" y="128755"/>
            <a:ext cx="4462583" cy="62921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456923-E126-495E-9423-B3B2B41A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76" y="1619630"/>
            <a:ext cx="5839640" cy="48012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8840E6-0479-4FF6-95A3-54CB05EC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075" y="1619630"/>
            <a:ext cx="3646562" cy="44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F8B26-E32E-44DE-BD71-4113B948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A5E6F0-0715-4987-B9CB-1890CDBE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A9BFEC-706C-4E13-B636-54EF83ADD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332943"/>
            <a:ext cx="11107700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0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FDBA2-7C14-406E-AEB8-056D3B14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6F97EE-E537-4FC5-B53E-3A3A2595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9FDE5C-54B4-4B60-B090-96234500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" y="71021"/>
            <a:ext cx="6166350" cy="49981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709311-3EE4-4425-9ACD-29CC1EC1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31" y="2141537"/>
            <a:ext cx="64949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75A7B-282A-4DED-A6C4-A30D657A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F0A435-64A5-4666-9091-62D8BAD2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49"/>
            <a:ext cx="7359588" cy="297656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15C6CB-F74F-4B71-8D8D-7DC4EEC1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6" y="2729589"/>
            <a:ext cx="7028710" cy="3256210"/>
          </a:xfrm>
          <a:prstGeom prst="rect">
            <a:avLst/>
          </a:prstGeo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74668B6F-17AD-4231-858D-810FE3449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14283" y="104749"/>
            <a:ext cx="3967403" cy="325621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0420AFC-E8D5-43B7-90F9-1D2F90DB3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600" y="3360959"/>
            <a:ext cx="3956143" cy="32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40D6E-42F7-4751-AD0E-820F8FD5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D9131-1D1A-4EAE-9E53-2F87E877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6" y="2924320"/>
            <a:ext cx="9907479" cy="32940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We organized three successful video meetings with medical and pharmacy students of the Amsterdam UMC, location VU University (the Netherlands), and the University of Bologna (Italy).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During these meetings, one of the students presented a real-life case of a patient on polypharmacy.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Then, in a 45-min session, the students split into smaller groups (break-out rooms) to review the patient’s medication, using the prescribing optimization method and STOPP/ START criteria.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teachers rotated between the different rooms and assisted the students when necessary.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Teachers and students reconvened for 60 min for </a:t>
            </a:r>
            <a:r>
              <a:rPr lang="en-US" dirty="0" err="1"/>
              <a:t>debriefng</a:t>
            </a:r>
            <a:r>
              <a:rPr lang="en-US" dirty="0"/>
              <a:t>, with students presenting their </a:t>
            </a:r>
            <a:r>
              <a:rPr lang="en-US" dirty="0" err="1"/>
              <a:t>fndings</a:t>
            </a:r>
            <a:r>
              <a:rPr lang="en-US" dirty="0"/>
              <a:t> and suggestions to revise the medication list and teachers stimulating discussion and indicating how they would alter the medication list.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EDB6A5-A5EB-43E3-A647-4B1A58F3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6" y="8173"/>
            <a:ext cx="7217546" cy="2893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E917263-3AFA-41D5-B4DC-73650CF7ACC4}"/>
              </a:ext>
            </a:extLst>
          </p:cNvPr>
          <p:cNvSpPr/>
          <p:nvPr/>
        </p:nvSpPr>
        <p:spPr>
          <a:xfrm>
            <a:off x="3417903" y="5726499"/>
            <a:ext cx="8842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The European Open Platform of Prescribing Education (EurOP2 E) provides a meeting place for international teachers wishing to organize such meetings and helps to facilitate them. Interested teachers can apply via www.prescribingeducation.eu. </a:t>
            </a:r>
            <a:endParaRPr lang="it-IT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35132-DCAF-4C4E-B898-96FF68A2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B3E83-36ED-4A63-9A8E-2B7A0895C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73A811-DACC-4C9F-B926-B5D5B047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" y="95111"/>
            <a:ext cx="12040313" cy="60818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417D2E-677F-41FE-A4FA-08E7EBA5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6" y="2294276"/>
            <a:ext cx="10515600" cy="29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7606C8-A421-47EB-B99C-C3BD4205ADE6}"/>
              </a:ext>
            </a:extLst>
          </p:cNvPr>
          <p:cNvSpPr txBox="1"/>
          <p:nvPr/>
        </p:nvSpPr>
        <p:spPr>
          <a:xfrm>
            <a:off x="2078649" y="408373"/>
            <a:ext cx="3905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https://enableadherence.eu/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195170-5FAC-4E10-84F0-D381BCCB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32" y="1029810"/>
            <a:ext cx="8063287" cy="34323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BF315D-20C2-4F04-8394-06AC1F8E0BA4}"/>
              </a:ext>
            </a:extLst>
          </p:cNvPr>
          <p:cNvSpPr txBox="1"/>
          <p:nvPr/>
        </p:nvSpPr>
        <p:spPr>
          <a:xfrm>
            <a:off x="2118110" y="4696287"/>
            <a:ext cx="7829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 COST Action “European Network to Advance Best practices &amp; </a:t>
            </a:r>
            <a:r>
              <a:rPr lang="en-US" sz="2000" b="1" dirty="0" err="1"/>
              <a:t>technoLogy</a:t>
            </a:r>
            <a:r>
              <a:rPr lang="en-US" sz="2000" b="1" dirty="0"/>
              <a:t> on medication </a:t>
            </a:r>
            <a:r>
              <a:rPr lang="en-US" sz="2000" b="1" dirty="0" err="1"/>
              <a:t>adherencE</a:t>
            </a:r>
            <a:r>
              <a:rPr lang="en-US" sz="2000" b="1" dirty="0"/>
              <a:t>” (ENABLE) CA19132 ha lo </a:t>
            </a:r>
            <a:r>
              <a:rPr lang="en-US" sz="2000" b="1" dirty="0" err="1"/>
              <a:t>scopo</a:t>
            </a:r>
            <a:r>
              <a:rPr lang="en-US" sz="2000" b="1" dirty="0"/>
              <a:t> di </a:t>
            </a:r>
            <a:r>
              <a:rPr lang="en-US" sz="2000" b="1" dirty="0" err="1"/>
              <a:t>creare</a:t>
            </a:r>
            <a:r>
              <a:rPr lang="en-US" sz="2000" b="1" dirty="0"/>
              <a:t> e </a:t>
            </a:r>
            <a:r>
              <a:rPr lang="en-US" sz="2000" b="1" dirty="0" err="1"/>
              <a:t>mantenere</a:t>
            </a:r>
            <a:r>
              <a:rPr lang="en-US" sz="2000" b="1" dirty="0"/>
              <a:t> una rete </a:t>
            </a:r>
            <a:r>
              <a:rPr lang="en-US" sz="2000" b="1" dirty="0" err="1"/>
              <a:t>multidisciplinare</a:t>
            </a:r>
            <a:r>
              <a:rPr lang="en-US" sz="2000" b="1" dirty="0"/>
              <a:t> di stakeholders per </a:t>
            </a:r>
            <a:r>
              <a:rPr lang="en-US" sz="2000" b="1" dirty="0" err="1"/>
              <a:t>l’implementazione</a:t>
            </a:r>
            <a:r>
              <a:rPr lang="en-US" sz="2000" b="1" dirty="0"/>
              <a:t> </a:t>
            </a:r>
            <a:r>
              <a:rPr lang="en-US" sz="2000" b="1" dirty="0" err="1"/>
              <a:t>delle</a:t>
            </a:r>
            <a:r>
              <a:rPr lang="en-US" sz="2000" b="1" dirty="0"/>
              <a:t> </a:t>
            </a:r>
            <a:r>
              <a:rPr lang="en-US" sz="2000" b="1" dirty="0" err="1"/>
              <a:t>tecnologie</a:t>
            </a:r>
            <a:r>
              <a:rPr lang="en-US" sz="2000" b="1" dirty="0"/>
              <a:t> a supporto </a:t>
            </a:r>
            <a:r>
              <a:rPr lang="en-US" sz="2000" b="1" dirty="0" err="1"/>
              <a:t>dell’aderenza</a:t>
            </a:r>
            <a:r>
              <a:rPr lang="en-US" sz="2000" b="1" dirty="0"/>
              <a:t> </a:t>
            </a:r>
            <a:r>
              <a:rPr lang="en-US" sz="2000" b="1" dirty="0" err="1"/>
              <a:t>terapeutica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diversi</a:t>
            </a:r>
            <a:r>
              <a:rPr lang="en-US" sz="2000" b="1" dirty="0"/>
              <a:t> </a:t>
            </a:r>
            <a:r>
              <a:rPr lang="en-US" sz="2000" b="1" dirty="0" err="1"/>
              <a:t>Paesi</a:t>
            </a:r>
            <a:r>
              <a:rPr lang="en-US" sz="2000" b="1" dirty="0"/>
              <a:t> Europei (2021-2024).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25616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12CCF6-F6C6-4F26-8E49-48F0FE427909}"/>
              </a:ext>
            </a:extLst>
          </p:cNvPr>
          <p:cNvSpPr txBox="1"/>
          <p:nvPr/>
        </p:nvSpPr>
        <p:spPr>
          <a:xfrm>
            <a:off x="2628736" y="372864"/>
            <a:ext cx="7102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4 </a:t>
            </a:r>
            <a:r>
              <a:rPr lang="it-IT" sz="2000" b="1" dirty="0" err="1"/>
              <a:t>working</a:t>
            </a:r>
            <a:r>
              <a:rPr lang="it-IT" sz="2000" b="1" dirty="0"/>
              <a:t> group. </a:t>
            </a:r>
          </a:p>
          <a:p>
            <a:r>
              <a:rPr lang="it-IT" sz="2000" b="1" dirty="0"/>
              <a:t>Il WG2 ha lo scopo di fornire un deposito di esperienze e tecnologie validate a supporto all’aderenza terapeutica.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21CD6D-E4D2-40CA-B757-81BA424D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6" y="1619793"/>
            <a:ext cx="9102571" cy="36184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6F1D52-4C25-478D-AF80-F7405A0B168A}"/>
              </a:ext>
            </a:extLst>
          </p:cNvPr>
          <p:cNvSpPr txBox="1"/>
          <p:nvPr/>
        </p:nvSpPr>
        <p:spPr>
          <a:xfrm>
            <a:off x="1412643" y="5663954"/>
            <a:ext cx="882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È possibile iscriversi gratuitamente, partecipare ai WG, consultare il repository, fare domanda per STSM, partecipare o rivedere webinar, accedere alle pubblicazioni del gruppo.</a:t>
            </a:r>
          </a:p>
        </p:txBody>
      </p:sp>
    </p:spTree>
    <p:extLst>
      <p:ext uri="{BB962C8B-B14F-4D97-AF65-F5344CB8AC3E}">
        <p14:creationId xmlns:p14="http://schemas.microsoft.com/office/powerpoint/2010/main" val="29161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03F417-A0F6-4110-A558-6CD8593326FC}"/>
              </a:ext>
            </a:extLst>
          </p:cNvPr>
          <p:cNvSpPr txBox="1"/>
          <p:nvPr/>
        </p:nvSpPr>
        <p:spPr>
          <a:xfrm>
            <a:off x="2127683" y="648070"/>
            <a:ext cx="831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Possibilità di svolgere brevi periodi di formazione/confronto in sedi qualificate europee </a:t>
            </a:r>
            <a:r>
              <a:rPr lang="it-IT" sz="2000" dirty="0"/>
              <a:t>(con alcuni rimborsi spese tramite fondi della COST action)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FC8F93-77AE-4D87-8664-EF949855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92" y="2056794"/>
            <a:ext cx="8354347" cy="36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67885C-4D8D-B866-EDB3-1126F4B87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8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>Bisogni formativi per il farmacista clinico: analisi e prospettive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3E4365-4161-40AD-73B8-60038F775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1707"/>
            <a:ext cx="9144000" cy="22016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Elisabetta Poluzzi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sz="1800" b="1" i="1" dirty="0" err="1">
                <a:solidFill>
                  <a:srgbClr val="C00000"/>
                </a:solidFill>
              </a:rPr>
              <a:t>Professoressa</a:t>
            </a:r>
            <a:r>
              <a:rPr lang="en-GB" sz="1800" b="1" i="1" dirty="0">
                <a:solidFill>
                  <a:srgbClr val="C00000"/>
                </a:solidFill>
              </a:rPr>
              <a:t> </a:t>
            </a:r>
            <a:r>
              <a:rPr lang="en-GB" sz="1800" b="1" i="1" dirty="0" err="1">
                <a:solidFill>
                  <a:srgbClr val="C00000"/>
                </a:solidFill>
              </a:rPr>
              <a:t>Associata</a:t>
            </a:r>
            <a:r>
              <a:rPr lang="en-GB" sz="1800" b="1" i="1" dirty="0">
                <a:solidFill>
                  <a:srgbClr val="C00000"/>
                </a:solidFill>
              </a:rPr>
              <a:t> di Farmacologia</a:t>
            </a:r>
          </a:p>
          <a:p>
            <a:r>
              <a:rPr lang="en-GB" sz="1800" b="1" i="1" dirty="0">
                <a:solidFill>
                  <a:srgbClr val="C00000"/>
                </a:solidFill>
              </a:rPr>
              <a:t>Dipartimento di Scienze Mediche e Chirurgiche </a:t>
            </a:r>
          </a:p>
          <a:p>
            <a:r>
              <a:rPr lang="en-GB" sz="1800" b="1" i="1" dirty="0">
                <a:solidFill>
                  <a:srgbClr val="C00000"/>
                </a:solidFill>
              </a:rPr>
              <a:t>Alma Mater </a:t>
            </a:r>
            <a:r>
              <a:rPr lang="en-GB" sz="1800" b="1" i="1" dirty="0" err="1">
                <a:solidFill>
                  <a:srgbClr val="C00000"/>
                </a:solidFill>
              </a:rPr>
              <a:t>Studiorum</a:t>
            </a:r>
            <a:r>
              <a:rPr lang="en-GB" sz="1800" b="1" i="1" dirty="0">
                <a:solidFill>
                  <a:srgbClr val="C00000"/>
                </a:solidFill>
              </a:rPr>
              <a:t> –Università di Bologna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2726C4-DF79-48E0-9138-D27D613F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0" y="5429414"/>
            <a:ext cx="3437741" cy="834880"/>
          </a:xfrm>
          <a:prstGeom prst="rect">
            <a:avLst/>
          </a:prstGeom>
        </p:spPr>
      </p:pic>
      <p:pic>
        <p:nvPicPr>
          <p:cNvPr id="1030" name="Picture 6" descr="ALMA MATER STUDIORUM - UNIVERSITA' DI BOLOGNA FACOLTA' DI LETTERE E  FILOSOFIA CORSO DI LAUREA IN SCIENZE DELLA COMUNICAZION">
            <a:extLst>
              <a:ext uri="{FF2B5EF4-FFF2-40B4-BE49-F238E27FC236}">
                <a16:creationId xmlns:a16="http://schemas.microsoft.com/office/drawing/2014/main" id="{160BCDE8-8B2B-4837-AD12-15BDB8CF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87" y="5157925"/>
            <a:ext cx="1263037" cy="13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19736" y="3429001"/>
            <a:ext cx="4861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prstClr val="white"/>
                </a:solidFill>
                <a:latin typeface="Calibri"/>
              </a:rPr>
              <a:t>elisabetta.poluzzi@unibo.it</a:t>
            </a:r>
          </a:p>
        </p:txBody>
      </p:sp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2D009-5D6E-D69F-69A4-A7B71A36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977"/>
            <a:ext cx="10515600" cy="4351338"/>
          </a:xfrm>
        </p:spPr>
        <p:txBody>
          <a:bodyPr/>
          <a:lstStyle/>
          <a:p>
            <a:r>
              <a:rPr lang="en-GB" dirty="0" err="1"/>
              <a:t>Ruoli</a:t>
            </a:r>
            <a:r>
              <a:rPr lang="en-GB" dirty="0"/>
              <a:t> del </a:t>
            </a:r>
            <a:r>
              <a:rPr lang="en-GB" dirty="0" err="1"/>
              <a:t>farmacista</a:t>
            </a:r>
            <a:r>
              <a:rPr lang="en-GB" dirty="0"/>
              <a:t> </a:t>
            </a:r>
            <a:r>
              <a:rPr lang="en-GB" dirty="0" err="1"/>
              <a:t>clinico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pratica</a:t>
            </a:r>
            <a:r>
              <a:rPr lang="en-GB" dirty="0"/>
              <a:t> </a:t>
            </a:r>
            <a:r>
              <a:rPr lang="en-GB" dirty="0" err="1"/>
              <a:t>professionale</a:t>
            </a:r>
            <a:r>
              <a:rPr lang="en-GB" dirty="0"/>
              <a:t>.</a:t>
            </a:r>
          </a:p>
          <a:p>
            <a:r>
              <a:rPr lang="en-GB" dirty="0" err="1"/>
              <a:t>Sedi</a:t>
            </a:r>
            <a:r>
              <a:rPr lang="en-GB" dirty="0"/>
              <a:t> e tempi della formazione del Farmacista </a:t>
            </a:r>
            <a:r>
              <a:rPr lang="en-GB" dirty="0" err="1"/>
              <a:t>clinico</a:t>
            </a:r>
            <a:r>
              <a:rPr lang="en-GB" dirty="0"/>
              <a:t>.</a:t>
            </a:r>
          </a:p>
          <a:p>
            <a:r>
              <a:rPr lang="en-GB" dirty="0" err="1"/>
              <a:t>Opportunità</a:t>
            </a:r>
            <a:r>
              <a:rPr lang="en-GB" dirty="0"/>
              <a:t> formative </a:t>
            </a:r>
            <a:r>
              <a:rPr lang="en-GB" dirty="0" err="1"/>
              <a:t>attuali</a:t>
            </a:r>
            <a:r>
              <a:rPr lang="en-GB" dirty="0"/>
              <a:t> in Italia e possible </a:t>
            </a:r>
            <a:r>
              <a:rPr lang="en-GB" dirty="0" err="1"/>
              <a:t>evoluzione</a:t>
            </a:r>
            <a:r>
              <a:rPr lang="en-GB" dirty="0"/>
              <a:t> </a:t>
            </a:r>
            <a:r>
              <a:rPr lang="en-GB" dirty="0" err="1"/>
              <a:t>futura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756B6C-2A5E-4954-8F41-D1669A8D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70" y="237489"/>
            <a:ext cx="9040487" cy="247684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EDA16EB-49A8-4421-9788-DE5F0A4794F5}"/>
              </a:ext>
            </a:extLst>
          </p:cNvPr>
          <p:cNvSpPr/>
          <p:nvPr/>
        </p:nvSpPr>
        <p:spPr>
          <a:xfrm>
            <a:off x="1023891" y="3189199"/>
            <a:ext cx="9040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Clinical pharmacy is a health science discipline in which </a:t>
            </a:r>
            <a:r>
              <a:rPr lang="en-US" b="1" dirty="0"/>
              <a:t>pharmacists provide patient care that</a:t>
            </a:r>
          </a:p>
          <a:p>
            <a:r>
              <a:rPr lang="en-US" b="1" dirty="0"/>
              <a:t>optimizes medication therapy and promotes health, wellness, and disease prevention. </a:t>
            </a:r>
          </a:p>
          <a:p>
            <a:endParaRPr lang="en-US" dirty="0"/>
          </a:p>
          <a:p>
            <a:r>
              <a:rPr lang="en-US" b="1" dirty="0"/>
              <a:t>The practice of clinical pharmacy </a:t>
            </a:r>
            <a:r>
              <a:rPr lang="en-US" dirty="0"/>
              <a:t>embraces the philosophy of pharmaceutical care; it blends a</a:t>
            </a:r>
          </a:p>
          <a:p>
            <a:r>
              <a:rPr lang="en-US" dirty="0"/>
              <a:t>caring orientation with specialized therapeutic knowledge, experience, and judgment </a:t>
            </a:r>
            <a:r>
              <a:rPr lang="en-US" b="1" dirty="0"/>
              <a:t>for the</a:t>
            </a:r>
          </a:p>
          <a:p>
            <a:r>
              <a:rPr lang="en-US" b="1" dirty="0"/>
              <a:t>purpose of ensuring optimal patient outcomes.</a:t>
            </a:r>
          </a:p>
          <a:p>
            <a:endParaRPr lang="en-US" dirty="0"/>
          </a:p>
          <a:p>
            <a:r>
              <a:rPr lang="en-US" dirty="0"/>
              <a:t>As a discipline, clinical pharmacy also has an obligation to contribute to </a:t>
            </a:r>
            <a:r>
              <a:rPr lang="en-US" b="1" dirty="0"/>
              <a:t>the generation of new</a:t>
            </a:r>
          </a:p>
          <a:p>
            <a:r>
              <a:rPr lang="en-US" b="1" dirty="0"/>
              <a:t>knowledge that advances health and quality of life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827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12AD522-9358-46B5-AE0C-97A9170BFA18}"/>
              </a:ext>
            </a:extLst>
          </p:cNvPr>
          <p:cNvSpPr/>
          <p:nvPr/>
        </p:nvSpPr>
        <p:spPr>
          <a:xfrm>
            <a:off x="0" y="3070829"/>
            <a:ext cx="265442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Dreischulte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T, et al. </a:t>
            </a:r>
            <a:r>
              <a:rPr lang="it-IT" b="1" dirty="0">
                <a:solidFill>
                  <a:srgbClr val="C00000"/>
                </a:solidFill>
                <a:latin typeface="BlinkMacSystemFont"/>
              </a:rPr>
              <a:t>European Society of Clinical </a:t>
            </a:r>
            <a:r>
              <a:rPr lang="it-IT" b="1" dirty="0" err="1">
                <a:solidFill>
                  <a:srgbClr val="C00000"/>
                </a:solidFill>
                <a:latin typeface="BlinkMacSystemFont"/>
              </a:rPr>
              <a:t>Pharmacy</a:t>
            </a:r>
            <a:r>
              <a:rPr lang="it-IT" b="1" dirty="0">
                <a:solidFill>
                  <a:srgbClr val="C00000"/>
                </a:solidFill>
                <a:latin typeface="BlinkMacSystemFont"/>
              </a:rPr>
              <a:t> </a:t>
            </a:r>
            <a:r>
              <a:rPr lang="it-IT" b="1" cap="all" dirty="0">
                <a:solidFill>
                  <a:srgbClr val="C00000"/>
                </a:solidFill>
                <a:latin typeface="BlinkMacSystemFont"/>
              </a:rPr>
              <a:t>definition of the </a:t>
            </a:r>
            <a:r>
              <a:rPr lang="it-IT" b="1" cap="all" dirty="0" err="1">
                <a:solidFill>
                  <a:srgbClr val="C00000"/>
                </a:solidFill>
                <a:latin typeface="BlinkMacSystemFont"/>
              </a:rPr>
              <a:t>term</a:t>
            </a:r>
            <a:r>
              <a:rPr lang="it-IT" b="1" cap="all" dirty="0">
                <a:solidFill>
                  <a:srgbClr val="C00000"/>
                </a:solidFill>
                <a:latin typeface="BlinkMacSystemFont"/>
              </a:rPr>
              <a:t> </a:t>
            </a:r>
            <a:r>
              <a:rPr lang="it-IT" b="1" cap="all" dirty="0" err="1">
                <a:solidFill>
                  <a:srgbClr val="C00000"/>
                </a:solidFill>
                <a:latin typeface="BlinkMacSystemFont"/>
              </a:rPr>
              <a:t>clinical</a:t>
            </a:r>
            <a:r>
              <a:rPr lang="it-IT" b="1" cap="all" dirty="0">
                <a:solidFill>
                  <a:srgbClr val="C00000"/>
                </a:solidFill>
                <a:latin typeface="BlinkMacSystemFont"/>
              </a:rPr>
              <a:t> </a:t>
            </a:r>
            <a:r>
              <a:rPr lang="it-IT" b="1" cap="all" dirty="0" err="1">
                <a:solidFill>
                  <a:srgbClr val="C00000"/>
                </a:solidFill>
                <a:latin typeface="BlinkMacSystemFont"/>
              </a:rPr>
              <a:t>pharmacy</a:t>
            </a:r>
            <a:r>
              <a:rPr lang="it-IT" b="1" cap="all" dirty="0">
                <a:solidFill>
                  <a:srgbClr val="C00000"/>
                </a:solidFill>
                <a:latin typeface="BlinkMacSystemFont"/>
              </a:rPr>
              <a:t> and </a:t>
            </a:r>
            <a:r>
              <a:rPr lang="it-IT" b="1" cap="all" dirty="0" err="1">
                <a:solidFill>
                  <a:srgbClr val="C00000"/>
                </a:solidFill>
                <a:latin typeface="BlinkMacSystemFont"/>
              </a:rPr>
              <a:t>its</a:t>
            </a:r>
            <a:r>
              <a:rPr lang="it-IT" b="1" cap="all" dirty="0">
                <a:solidFill>
                  <a:srgbClr val="C00000"/>
                </a:solidFill>
                <a:latin typeface="BlinkMacSystemFont"/>
              </a:rPr>
              <a:t> relationship to pharmaceutical care</a:t>
            </a:r>
            <a:r>
              <a:rPr lang="it-IT" b="1" dirty="0">
                <a:solidFill>
                  <a:srgbClr val="C00000"/>
                </a:solidFill>
                <a:latin typeface="BlinkMacSystemFont"/>
              </a:rPr>
              <a:t>: a position paper.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Int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J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Clin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Pharm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. 2022 Aug;44(4):837-842.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: 10.1007/s11096-022-01422-7.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60D198-0D86-4724-80D9-E60A26F2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129945"/>
            <a:ext cx="7457243" cy="2588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4DA5F63-42C0-4D25-8916-18AEE7CDE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606" y="2718243"/>
            <a:ext cx="9499107" cy="30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EF19D-BFAE-4C89-81E0-1312CC7E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Clinical pharmacy aims </a:t>
            </a:r>
            <a:r>
              <a:rPr lang="en-US" dirty="0"/>
              <a:t>are achieved via:</a:t>
            </a:r>
          </a:p>
          <a:p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cognitive</a:t>
            </a:r>
            <a:r>
              <a:rPr lang="en-US" dirty="0"/>
              <a:t> (i.e. use of knowledge)”, </a:t>
            </a:r>
          </a:p>
          <a:p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managerial</a:t>
            </a:r>
            <a:r>
              <a:rPr lang="en-US" dirty="0"/>
              <a:t> (i.e. through development and delivery of services)” and </a:t>
            </a:r>
          </a:p>
          <a:p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interpersonal</a:t>
            </a:r>
            <a:r>
              <a:rPr lang="en-US" dirty="0"/>
              <a:t> (i.e. counselling)” tasks </a:t>
            </a:r>
          </a:p>
          <a:p>
            <a:pPr marL="0" indent="0">
              <a:buNone/>
            </a:pPr>
            <a:r>
              <a:rPr lang="en-US" dirty="0"/>
              <a:t>that may be required at any stage of the medication use process, namely:</a:t>
            </a:r>
          </a:p>
          <a:p>
            <a:pPr marL="0" indent="0">
              <a:buNone/>
            </a:pPr>
            <a:r>
              <a:rPr lang="en-US" dirty="0"/>
              <a:t>(1) selection/design of medication regimens, </a:t>
            </a:r>
          </a:p>
          <a:p>
            <a:pPr marL="0" indent="0">
              <a:buNone/>
            </a:pPr>
            <a:r>
              <a:rPr lang="en-US" dirty="0"/>
              <a:t>(2) use/implementation of medication regimens, and </a:t>
            </a:r>
          </a:p>
          <a:p>
            <a:pPr marL="0" indent="0">
              <a:buNone/>
            </a:pPr>
            <a:r>
              <a:rPr lang="en-US" dirty="0"/>
              <a:t>(3) monitoring/adjustment of medication regimens by providers, individual patients and the public.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18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F7D930-B3FC-4D9D-86F0-D777D55BEA8E}"/>
              </a:ext>
            </a:extLst>
          </p:cNvPr>
          <p:cNvSpPr txBox="1"/>
          <p:nvPr/>
        </p:nvSpPr>
        <p:spPr>
          <a:xfrm>
            <a:off x="315773" y="238672"/>
            <a:ext cx="477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4472C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DOCUMENTO INTERSOCIETARIO</a:t>
            </a:r>
            <a:br>
              <a:rPr lang="it-IT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solidFill>
                  <a:srgbClr val="4472C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SULL’IMPLEMENTAZIONE DEL SERVIZIO DI </a:t>
            </a:r>
            <a:br>
              <a:rPr lang="it-IT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i="1" dirty="0">
                <a:solidFill>
                  <a:srgbClr val="4472C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MEDICATION REVIEW </a:t>
            </a:r>
            <a:r>
              <a:rPr lang="it-IT" sz="1600" b="1" dirty="0">
                <a:solidFill>
                  <a:srgbClr val="4472C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t-IT" sz="1600" b="1" i="1" dirty="0">
                <a:solidFill>
                  <a:srgbClr val="4472C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DEPRESCRIBING</a:t>
            </a:r>
            <a:br>
              <a:rPr lang="it-IT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solidFill>
                  <a:srgbClr val="4472C4"/>
                </a:solidFill>
                <a:ea typeface="Calibri" panose="020F0502020204030204" pitchFamily="34" charset="0"/>
              </a:rPr>
              <a:t>NEI VARI </a:t>
            </a:r>
            <a:r>
              <a:rPr lang="it-IT" sz="1600" i="1" dirty="0">
                <a:solidFill>
                  <a:srgbClr val="4472C4"/>
                </a:solidFill>
                <a:ea typeface="Calibri" panose="020F0502020204030204" pitchFamily="34" charset="0"/>
              </a:rPr>
              <a:t>SETTING</a:t>
            </a:r>
            <a:r>
              <a:rPr lang="it-IT" sz="1600" dirty="0">
                <a:solidFill>
                  <a:srgbClr val="4472C4"/>
                </a:solidFill>
                <a:ea typeface="Calibri" panose="020F0502020204030204" pitchFamily="34" charset="0"/>
              </a:rPr>
              <a:t> ASSISTENZIALI</a:t>
            </a:r>
            <a:endParaRPr lang="it-IT" sz="1600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23BFD98-46DA-477B-8134-758BDF32DD0D}"/>
              </a:ext>
            </a:extLst>
          </p:cNvPr>
          <p:cNvGrpSpPr/>
          <p:nvPr/>
        </p:nvGrpSpPr>
        <p:grpSpPr>
          <a:xfrm>
            <a:off x="381739" y="1764944"/>
            <a:ext cx="4335811" cy="2328859"/>
            <a:chOff x="248026" y="1275521"/>
            <a:chExt cx="11695948" cy="528798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513548B-B80A-4321-8ACD-405065B6F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0" y="4956794"/>
              <a:ext cx="2099018" cy="140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C497EA3A-A331-4D1B-9062-BB1C91814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433" y="4956794"/>
              <a:ext cx="2913187" cy="140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8CA36E64-F915-440C-A080-821B37E6C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620" y="3239452"/>
              <a:ext cx="4840354" cy="69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4D273A43-F621-4510-85D1-47B5FCC61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0" y="1275521"/>
              <a:ext cx="2687593" cy="107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27B71AE-CD78-4EC3-8FCA-E9FF01CA1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026" y="3261266"/>
              <a:ext cx="4727386" cy="764653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A8763CB-0584-4AE3-9EBF-5ED7B8DFF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780" y="1342690"/>
              <a:ext cx="4418440" cy="940700"/>
            </a:xfrm>
            <a:prstGeom prst="rect">
              <a:avLst/>
            </a:prstGeom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19A2BC3F-65BB-465F-A904-DBF3040DE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303" y="4706461"/>
              <a:ext cx="1857047" cy="185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ED677C4A-FC33-4C0E-A03B-4C3592B45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817" y="1331876"/>
              <a:ext cx="2508533" cy="94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27331F7-7A48-4D1A-8FC3-C07E36AF1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28182" y="2836836"/>
              <a:ext cx="1598500" cy="160896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A68B2E7-9DA6-4DB1-A42B-781181F54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9291" y="4706461"/>
              <a:ext cx="2038891" cy="1765097"/>
            </a:xfrm>
            <a:prstGeom prst="rect">
              <a:avLst/>
            </a:prstGeom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5067E22-4455-4D3B-939C-F1A7312D766D}"/>
              </a:ext>
            </a:extLst>
          </p:cNvPr>
          <p:cNvGrpSpPr/>
          <p:nvPr/>
        </p:nvGrpSpPr>
        <p:grpSpPr>
          <a:xfrm>
            <a:off x="5095713" y="656948"/>
            <a:ext cx="4636131" cy="2825692"/>
            <a:chOff x="5481139" y="859184"/>
            <a:chExt cx="4636131" cy="2825692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EA99639-62B1-40F2-BA06-C63D441FF49C}"/>
                </a:ext>
              </a:extLst>
            </p:cNvPr>
            <p:cNvSpPr txBox="1"/>
            <p:nvPr/>
          </p:nvSpPr>
          <p:spPr>
            <a:xfrm>
              <a:off x="5481139" y="859184"/>
              <a:ext cx="2419987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spcAft>
                  <a:spcPts val="600"/>
                </a:spcAft>
              </a:pPr>
              <a:r>
                <a:rPr lang="it-IT" sz="1400" b="1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Figure professionali coinvolte</a:t>
              </a:r>
              <a:endParaRPr lang="it-IT" sz="1600" b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DBDE042-EB7B-4880-A7E0-225A7C369C65}"/>
                </a:ext>
              </a:extLst>
            </p:cNvPr>
            <p:cNvSpPr txBox="1"/>
            <p:nvPr/>
          </p:nvSpPr>
          <p:spPr>
            <a:xfrm>
              <a:off x="5481139" y="1097373"/>
              <a:ext cx="4636131" cy="2587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1200" dirty="0">
                  <a:solidFill>
                    <a:schemeClr val="accent1"/>
                  </a:solidFill>
                </a:rPr>
                <a:t>Medico che prende in carico il paziente</a:t>
              </a:r>
              <a:r>
                <a:rPr lang="it-IT" sz="1200" dirty="0"/>
                <a:t>, come ad esempio lo specialista ospedaliero o ambulatoriale, il medico delle residenze sanitarie assistenziali, il medico di medicina generale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1200" dirty="0">
                  <a:solidFill>
                    <a:schemeClr val="accent1"/>
                  </a:solidFill>
                </a:rPr>
                <a:t>Farmacologo clinico </a:t>
              </a:r>
              <a:r>
                <a:rPr lang="it-IT" sz="1200" dirty="0"/>
                <a:t>(farmacista o medico), </a:t>
              </a:r>
              <a:r>
                <a:rPr lang="it-IT" sz="1200" dirty="0">
                  <a:solidFill>
                    <a:schemeClr val="accent1"/>
                  </a:solidFill>
                </a:rPr>
                <a:t>farmacista ospedaliero </a:t>
              </a:r>
              <a:r>
                <a:rPr lang="it-IT" sz="1200" dirty="0"/>
                <a:t>o altra figura professionale con documentata formazione ed esperienza in farmacologia e tossicologia clinica 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it-IT" sz="1200" dirty="0">
                  <a:solidFill>
                    <a:schemeClr val="accent1"/>
                  </a:solidFill>
                </a:rPr>
                <a:t>Altri professionisti sanitari di supporto</a:t>
              </a:r>
              <a:r>
                <a:rPr lang="it-IT" sz="1200" dirty="0"/>
                <a:t>, come ad esempio l’infermiere e lo psicologo</a:t>
              </a: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82A66E15-AF43-4D66-8382-4E1DA20C63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1530" y="3577790"/>
            <a:ext cx="6691379" cy="295617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9C3B4C4-ABFF-477E-821D-3B40202AF4C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973"/>
          <a:stretch/>
        </p:blipFill>
        <p:spPr>
          <a:xfrm>
            <a:off x="315774" y="4043366"/>
            <a:ext cx="4078673" cy="22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51F41E24-7B7A-465C-B809-59A33662D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714055"/>
              </p:ext>
            </p:extLst>
          </p:nvPr>
        </p:nvGraphicFramePr>
        <p:xfrm>
          <a:off x="345243" y="772932"/>
          <a:ext cx="4963604" cy="489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9377C9-C415-4CC4-A3C4-1AAB12A1907B}"/>
              </a:ext>
            </a:extLst>
          </p:cNvPr>
          <p:cNvSpPr txBox="1"/>
          <p:nvPr/>
        </p:nvSpPr>
        <p:spPr>
          <a:xfrm>
            <a:off x="2948866" y="215365"/>
            <a:ext cx="59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Sedi e tempi della formazione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420BE4-4D6B-45EF-880B-A195E6BB29C6}"/>
              </a:ext>
            </a:extLst>
          </p:cNvPr>
          <p:cNvSpPr txBox="1"/>
          <p:nvPr/>
        </p:nvSpPr>
        <p:spPr>
          <a:xfrm>
            <a:off x="5459767" y="4128116"/>
            <a:ext cx="595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Master (spesso biennali)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Corsi di Perfezionamento o Alta Formazione (Alcuni mesi)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Summer o </a:t>
            </a:r>
            <a:r>
              <a:rPr lang="it-IT" dirty="0" err="1"/>
              <a:t>Winter</a:t>
            </a:r>
            <a:r>
              <a:rPr lang="it-IT" dirty="0"/>
              <a:t> School (5-10 giorni)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…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4A478-393A-436A-B767-69073039B97B}"/>
              </a:ext>
            </a:extLst>
          </p:cNvPr>
          <p:cNvSpPr txBox="1"/>
          <p:nvPr/>
        </p:nvSpPr>
        <p:spPr>
          <a:xfrm>
            <a:off x="5619565" y="2761216"/>
            <a:ext cx="371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Farmacia Ospedaliera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Farmacologia clinica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1647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72E4FAE-A373-4CCA-A42D-BDF0E856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3" y="255506"/>
            <a:ext cx="5588301" cy="20622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2A35BA-A9B3-4D85-966F-CFFEB746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3" y="2471962"/>
            <a:ext cx="4400513" cy="3764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32C19B-A38B-4DA0-A8BD-702ED127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80" y="2244305"/>
            <a:ext cx="3534628" cy="4219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C75C191-6947-4ABE-8D6D-866CCA581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708" y="2615086"/>
            <a:ext cx="4166586" cy="38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4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834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BlinkMacSystemFont</vt:lpstr>
      <vt:lpstr>Calibri</vt:lpstr>
      <vt:lpstr>Calibri Light</vt:lpstr>
      <vt:lpstr>Century Gothic</vt:lpstr>
      <vt:lpstr>Wingdings</vt:lpstr>
      <vt:lpstr>Tema di Office</vt:lpstr>
      <vt:lpstr>CHIUSURA</vt:lpstr>
      <vt:lpstr>Sessione Plenaria 1 La promozione della farmacia clinica in Italia:  stato dell’arte ed orizzonti</vt:lpstr>
      <vt:lpstr>Bisogni formativi per il farmacista clinico: analisi e prospettive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Ferratini</dc:creator>
  <cp:lastModifiedBy>Luigi Verdari</cp:lastModifiedBy>
  <cp:revision>43</cp:revision>
  <dcterms:created xsi:type="dcterms:W3CDTF">2023-10-04T07:53:04Z</dcterms:created>
  <dcterms:modified xsi:type="dcterms:W3CDTF">2023-10-19T11:32:18Z</dcterms:modified>
</cp:coreProperties>
</file>