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26" r:id="rId5"/>
  </p:sldMasterIdLst>
  <p:notesMasterIdLst>
    <p:notesMasterId r:id="rId74"/>
  </p:notesMasterIdLst>
  <p:sldIdLst>
    <p:sldId id="2141411918" r:id="rId6"/>
    <p:sldId id="257" r:id="rId7"/>
    <p:sldId id="2141411751" r:id="rId8"/>
    <p:sldId id="2141411753" r:id="rId9"/>
    <p:sldId id="2141411747" r:id="rId10"/>
    <p:sldId id="2141411748" r:id="rId11"/>
    <p:sldId id="2141411914" r:id="rId12"/>
    <p:sldId id="2141411754" r:id="rId13"/>
    <p:sldId id="2141411755" r:id="rId14"/>
    <p:sldId id="2141411905" r:id="rId15"/>
    <p:sldId id="2141411906" r:id="rId16"/>
    <p:sldId id="2141411908" r:id="rId17"/>
    <p:sldId id="2141411907" r:id="rId18"/>
    <p:sldId id="2141411915" r:id="rId19"/>
    <p:sldId id="2141411756" r:id="rId20"/>
    <p:sldId id="2141411757" r:id="rId21"/>
    <p:sldId id="279" r:id="rId22"/>
    <p:sldId id="338" r:id="rId23"/>
    <p:sldId id="256" r:id="rId24"/>
    <p:sldId id="344" r:id="rId25"/>
    <p:sldId id="2141411917" r:id="rId26"/>
    <p:sldId id="340" r:id="rId27"/>
    <p:sldId id="504" r:id="rId28"/>
    <p:sldId id="505" r:id="rId29"/>
    <p:sldId id="506" r:id="rId30"/>
    <p:sldId id="507" r:id="rId31"/>
    <p:sldId id="508" r:id="rId32"/>
    <p:sldId id="345" r:id="rId33"/>
    <p:sldId id="2141411758" r:id="rId34"/>
    <p:sldId id="271" r:id="rId35"/>
    <p:sldId id="328" r:id="rId36"/>
    <p:sldId id="330" r:id="rId37"/>
    <p:sldId id="331" r:id="rId38"/>
    <p:sldId id="332" r:id="rId39"/>
    <p:sldId id="329" r:id="rId40"/>
    <p:sldId id="276" r:id="rId41"/>
    <p:sldId id="277" r:id="rId42"/>
    <p:sldId id="286" r:id="rId43"/>
    <p:sldId id="2141411760" r:id="rId44"/>
    <p:sldId id="2141411761" r:id="rId45"/>
    <p:sldId id="2141411743" r:id="rId46"/>
    <p:sldId id="290" r:id="rId47"/>
    <p:sldId id="2141411740" r:id="rId48"/>
    <p:sldId id="2141411903" r:id="rId49"/>
    <p:sldId id="2141411899" r:id="rId50"/>
    <p:sldId id="2141411898" r:id="rId51"/>
    <p:sldId id="2141411897" r:id="rId52"/>
    <p:sldId id="2141411896" r:id="rId53"/>
    <p:sldId id="498" r:id="rId54"/>
    <p:sldId id="971" r:id="rId55"/>
    <p:sldId id="2141411902" r:id="rId56"/>
    <p:sldId id="2141411744" r:id="rId57"/>
    <p:sldId id="2141411745" r:id="rId58"/>
    <p:sldId id="2141411909" r:id="rId59"/>
    <p:sldId id="2141411910" r:id="rId60"/>
    <p:sldId id="2141411912" r:id="rId61"/>
    <p:sldId id="2141411911" r:id="rId62"/>
    <p:sldId id="2141411746" r:id="rId63"/>
    <p:sldId id="2141411759" r:id="rId64"/>
    <p:sldId id="346" r:id="rId65"/>
    <p:sldId id="347" r:id="rId66"/>
    <p:sldId id="2141411750" r:id="rId67"/>
    <p:sldId id="287" r:id="rId68"/>
    <p:sldId id="289" r:id="rId69"/>
    <p:sldId id="417" r:id="rId70"/>
    <p:sldId id="2141411913" r:id="rId71"/>
    <p:sldId id="342" r:id="rId72"/>
    <p:sldId id="343" r:id="rId7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09DFC-156F-4115-AB88-5F143DECAE8A}" v="152" dt="2023-10-19T15:34:5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98" d="100"/>
          <a:sy n="98" d="100"/>
        </p:scale>
        <p:origin x="84"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95C08-250B-49DD-B047-044E91E9BAFE}" type="datetimeFigureOut">
              <a:rPr lang="it-IT" smtClean="0"/>
              <a:t>19/10/2023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822A0-F76C-47B7-9F67-7C587389EC85}" type="slidenum">
              <a:rPr lang="it-IT" smtClean="0"/>
              <a:t>‹N›</a:t>
            </a:fld>
            <a:endParaRPr lang="it-IT"/>
          </a:p>
        </p:txBody>
      </p:sp>
    </p:spTree>
    <p:extLst>
      <p:ext uri="{BB962C8B-B14F-4D97-AF65-F5344CB8AC3E}">
        <p14:creationId xmlns:p14="http://schemas.microsoft.com/office/powerpoint/2010/main" val="372295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798F0-BB0D-4938-BC27-B7B4735040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6162" name="Rectangle 2"/>
          <p:cNvSpPr>
            <a:spLocks noGrp="1" noRot="1" noChangeAspect="1" noChangeArrowheads="1" noTextEdit="1"/>
          </p:cNvSpPr>
          <p:nvPr>
            <p:ph type="sldImg"/>
          </p:nvPr>
        </p:nvSpPr>
        <p:spPr>
          <a:xfrm>
            <a:off x="382588" y="685800"/>
            <a:ext cx="6094412" cy="3429000"/>
          </a:xfrm>
          <a:ln/>
        </p:spPr>
      </p:sp>
      <p:sp>
        <p:nvSpPr>
          <p:cNvPr id="476163" name="Rectangle 3"/>
          <p:cNvSpPr>
            <a:spLocks noGrp="1" noChangeArrowheads="1"/>
          </p:cNvSpPr>
          <p:nvPr>
            <p:ph type="body" idx="1"/>
          </p:nvPr>
        </p:nvSpPr>
        <p:spPr>
          <a:xfrm>
            <a:off x="914722" y="4343327"/>
            <a:ext cx="5028557" cy="4114653"/>
          </a:xfrm>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62979"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2" name="Footer Placeholder 1"/>
          <p:cNvSpPr>
            <a:spLocks noGrp="1"/>
          </p:cNvSpPr>
          <p:nvPr>
            <p:ph type="ftr" sz="quarter" idx="10"/>
          </p:nvPr>
        </p:nvSpPr>
        <p:spPr/>
        <p:txBody>
          <a:bodyPr/>
          <a:lstStyle/>
          <a:p>
            <a:endParaRPr lang="en-GB">
              <a:solidFill>
                <a:prstClr val="black"/>
              </a:solidFill>
            </a:endParaRPr>
          </a:p>
        </p:txBody>
      </p:sp>
    </p:spTree>
    <p:extLst>
      <p:ext uri="{BB962C8B-B14F-4D97-AF65-F5344CB8AC3E}">
        <p14:creationId xmlns:p14="http://schemas.microsoft.com/office/powerpoint/2010/main" val="321648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C566CC6-F353-41DC-AD26-005F0EEC2CD3}" type="slidenum">
              <a:rPr lang="it-IT">
                <a:solidFill>
                  <a:prstClr val="black"/>
                </a:solidFill>
              </a:rPr>
              <a:pPr/>
              <a:t>24</a:t>
            </a:fld>
            <a:endParaRPr lang="it-IT">
              <a:solidFill>
                <a:prstClr val="black"/>
              </a:solidFill>
            </a:endParaRPr>
          </a:p>
        </p:txBody>
      </p:sp>
      <p:sp>
        <p:nvSpPr>
          <p:cNvPr id="1480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defTabSz="913755" fontAlgn="base">
              <a:spcBef>
                <a:spcPct val="0"/>
              </a:spcBef>
              <a:spcAft>
                <a:spcPct val="0"/>
              </a:spcAft>
            </a:pPr>
            <a:fld id="{6822D3C9-D7CD-4449-8A6C-AA3D96E0FBE1}" type="slidenum">
              <a:rPr lang="en-GB" sz="1200">
                <a:solidFill>
                  <a:prstClr val="black"/>
                </a:solidFill>
                <a:cs typeface="Arial" charset="0"/>
              </a:rPr>
              <a:pPr algn="r" defTabSz="913755" fontAlgn="base">
                <a:spcBef>
                  <a:spcPct val="0"/>
                </a:spcBef>
                <a:spcAft>
                  <a:spcPct val="0"/>
                </a:spcAft>
              </a:pPr>
              <a:t>24</a:t>
            </a:fld>
            <a:endParaRPr lang="en-GB" sz="1200">
              <a:solidFill>
                <a:prstClr val="black"/>
              </a:solidFill>
              <a:cs typeface="Arial" charset="0"/>
            </a:endParaRPr>
          </a:p>
        </p:txBody>
      </p:sp>
      <p:sp>
        <p:nvSpPr>
          <p:cNvPr id="1480707" name="Rectangle 2"/>
          <p:cNvSpPr>
            <a:spLocks noGrp="1" noRot="1" noChangeAspect="1" noChangeArrowheads="1" noTextEdit="1"/>
          </p:cNvSpPr>
          <p:nvPr>
            <p:ph type="sldImg"/>
          </p:nvPr>
        </p:nvSpPr>
        <p:spPr bwMode="auto">
          <a:xfrm>
            <a:off x="387350" y="682625"/>
            <a:ext cx="6094413" cy="3429000"/>
          </a:xfrm>
          <a:noFill/>
          <a:ln>
            <a:solidFill>
              <a:srgbClr val="000000"/>
            </a:solidFill>
            <a:miter lim="800000"/>
            <a:headEnd/>
            <a:tailEnd/>
          </a:ln>
        </p:spPr>
      </p:sp>
      <p:sp>
        <p:nvSpPr>
          <p:cNvPr id="1480708" name="Rectangle 3"/>
          <p:cNvSpPr>
            <a:spLocks noGrp="1" noChangeArrowheads="1"/>
          </p:cNvSpPr>
          <p:nvPr>
            <p:ph type="body" idx="1"/>
          </p:nvPr>
        </p:nvSpPr>
        <p:spPr bwMode="auto">
          <a:xfrm>
            <a:off x="911225" y="4343400"/>
            <a:ext cx="5035550" cy="4117975"/>
          </a:xfrm>
          <a:noFill/>
        </p:spPr>
        <p:txBody>
          <a:bodyPr wrap="square" lIns="87029" tIns="43516" rIns="87029" bIns="43516" numCol="1" anchor="t" anchorCtr="0" compatLnSpc="1">
            <a:prstTxWarp prst="textNoShape">
              <a:avLst/>
            </a:prstTxWarp>
          </a:bodyPr>
          <a:lstStyle/>
          <a:p>
            <a:pPr>
              <a:spcBef>
                <a:spcPct val="0"/>
              </a:spcBef>
            </a:pPr>
            <a:r>
              <a:rPr lang="it-IT" sz="1400"/>
              <a:t>2087</a:t>
            </a:r>
          </a:p>
        </p:txBody>
      </p:sp>
      <p:sp>
        <p:nvSpPr>
          <p:cNvPr id="2" name="Footer Placeholder 1"/>
          <p:cNvSpPr>
            <a:spLocks noGrp="1"/>
          </p:cNvSpPr>
          <p:nvPr>
            <p:ph type="ftr" sz="quarter" idx="10"/>
          </p:nvPr>
        </p:nvSpPr>
        <p:spPr/>
        <p:txBody>
          <a:bodyPr/>
          <a:lstStyle/>
          <a:p>
            <a:endParaRPr lang="en-GB">
              <a:solidFill>
                <a:prstClr val="black"/>
              </a:solidFill>
            </a:endParaRPr>
          </a:p>
        </p:txBody>
      </p:sp>
    </p:spTree>
    <p:extLst>
      <p:ext uri="{BB962C8B-B14F-4D97-AF65-F5344CB8AC3E}">
        <p14:creationId xmlns:p14="http://schemas.microsoft.com/office/powerpoint/2010/main" val="44673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A0172A-4577-426B-92F2-1016B9AB125F}" type="slidenum">
              <a:rPr lang="it-IT">
                <a:solidFill>
                  <a:prstClr val="black"/>
                </a:solidFill>
              </a:rPr>
              <a:pPr/>
              <a:t>25</a:t>
            </a:fld>
            <a:endParaRPr lang="it-IT">
              <a:solidFill>
                <a:prstClr val="black"/>
              </a:solidFill>
            </a:endParaRPr>
          </a:p>
        </p:txBody>
      </p:sp>
      <p:sp>
        <p:nvSpPr>
          <p:cNvPr id="1482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defTabSz="913755" fontAlgn="base">
              <a:spcBef>
                <a:spcPct val="0"/>
              </a:spcBef>
              <a:spcAft>
                <a:spcPct val="0"/>
              </a:spcAft>
            </a:pPr>
            <a:fld id="{7ABE218C-FD4A-4370-8A7A-65B59347DAE9}" type="slidenum">
              <a:rPr lang="en-GB" sz="1200">
                <a:solidFill>
                  <a:prstClr val="black"/>
                </a:solidFill>
                <a:cs typeface="Arial" charset="0"/>
              </a:rPr>
              <a:pPr algn="r" defTabSz="913755" fontAlgn="base">
                <a:spcBef>
                  <a:spcPct val="0"/>
                </a:spcBef>
                <a:spcAft>
                  <a:spcPct val="0"/>
                </a:spcAft>
              </a:pPr>
              <a:t>25</a:t>
            </a:fld>
            <a:endParaRPr lang="en-GB" sz="1200">
              <a:solidFill>
                <a:prstClr val="black"/>
              </a:solidFill>
              <a:cs typeface="Arial" charset="0"/>
            </a:endParaRPr>
          </a:p>
        </p:txBody>
      </p:sp>
      <p:sp>
        <p:nvSpPr>
          <p:cNvPr id="1482755" name="Rectangle 2"/>
          <p:cNvSpPr>
            <a:spLocks noGrp="1" noRot="1" noChangeAspect="1" noChangeArrowheads="1" noTextEdit="1"/>
          </p:cNvSpPr>
          <p:nvPr>
            <p:ph type="sldImg"/>
          </p:nvPr>
        </p:nvSpPr>
        <p:spPr bwMode="auto">
          <a:xfrm>
            <a:off x="387350" y="682625"/>
            <a:ext cx="6094413" cy="3429000"/>
          </a:xfrm>
          <a:noFill/>
          <a:ln>
            <a:solidFill>
              <a:srgbClr val="000000"/>
            </a:solidFill>
            <a:miter lim="800000"/>
            <a:headEnd/>
            <a:tailEnd/>
          </a:ln>
        </p:spPr>
      </p:sp>
      <p:sp>
        <p:nvSpPr>
          <p:cNvPr id="1482756" name="Rectangle 3"/>
          <p:cNvSpPr>
            <a:spLocks noGrp="1" noChangeArrowheads="1"/>
          </p:cNvSpPr>
          <p:nvPr>
            <p:ph type="body" idx="1"/>
          </p:nvPr>
        </p:nvSpPr>
        <p:spPr bwMode="auto">
          <a:xfrm>
            <a:off x="911225" y="4343400"/>
            <a:ext cx="5035550" cy="4117975"/>
          </a:xfrm>
          <a:noFill/>
        </p:spPr>
        <p:txBody>
          <a:bodyPr wrap="square" lIns="87029" tIns="43516" rIns="87029" bIns="43516" numCol="1" anchor="t" anchorCtr="0" compatLnSpc="1">
            <a:prstTxWarp prst="textNoShape">
              <a:avLst/>
            </a:prstTxWarp>
          </a:bodyPr>
          <a:lstStyle/>
          <a:p>
            <a:pPr>
              <a:spcBef>
                <a:spcPct val="0"/>
              </a:spcBef>
            </a:pPr>
            <a:r>
              <a:rPr lang="it-IT" sz="1400"/>
              <a:t>2089</a:t>
            </a:r>
          </a:p>
        </p:txBody>
      </p:sp>
      <p:sp>
        <p:nvSpPr>
          <p:cNvPr id="2" name="Footer Placeholder 1"/>
          <p:cNvSpPr>
            <a:spLocks noGrp="1"/>
          </p:cNvSpPr>
          <p:nvPr>
            <p:ph type="ftr" sz="quarter" idx="10"/>
          </p:nvPr>
        </p:nvSpPr>
        <p:spPr/>
        <p:txBody>
          <a:bodyPr/>
          <a:lstStyle/>
          <a:p>
            <a:endParaRPr lang="en-GB">
              <a:solidFill>
                <a:prstClr val="black"/>
              </a:solidFill>
            </a:endParaRPr>
          </a:p>
        </p:txBody>
      </p:sp>
    </p:spTree>
    <p:extLst>
      <p:ext uri="{BB962C8B-B14F-4D97-AF65-F5344CB8AC3E}">
        <p14:creationId xmlns:p14="http://schemas.microsoft.com/office/powerpoint/2010/main" val="393775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078C0C-2434-46B8-BB83-22B301C00435}" type="slidenum">
              <a:rPr lang="it-IT">
                <a:solidFill>
                  <a:prstClr val="black"/>
                </a:solidFill>
              </a:rPr>
              <a:pPr/>
              <a:t>26</a:t>
            </a:fld>
            <a:endParaRPr lang="it-IT">
              <a:solidFill>
                <a:prstClr val="black"/>
              </a:solidFill>
            </a:endParaRPr>
          </a:p>
        </p:txBody>
      </p:sp>
      <p:sp>
        <p:nvSpPr>
          <p:cNvPr id="1484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defTabSz="913755" fontAlgn="base">
              <a:spcBef>
                <a:spcPct val="0"/>
              </a:spcBef>
              <a:spcAft>
                <a:spcPct val="0"/>
              </a:spcAft>
            </a:pPr>
            <a:fld id="{5192B502-BCDC-4855-AE7B-536A97934AF6}" type="slidenum">
              <a:rPr lang="en-GB" sz="1200">
                <a:solidFill>
                  <a:prstClr val="black"/>
                </a:solidFill>
                <a:cs typeface="Arial" charset="0"/>
              </a:rPr>
              <a:pPr algn="r" defTabSz="913755" fontAlgn="base">
                <a:spcBef>
                  <a:spcPct val="0"/>
                </a:spcBef>
                <a:spcAft>
                  <a:spcPct val="0"/>
                </a:spcAft>
              </a:pPr>
              <a:t>26</a:t>
            </a:fld>
            <a:endParaRPr lang="en-GB" sz="1200">
              <a:solidFill>
                <a:prstClr val="black"/>
              </a:solidFill>
              <a:cs typeface="Arial" charset="0"/>
            </a:endParaRPr>
          </a:p>
        </p:txBody>
      </p:sp>
      <p:sp>
        <p:nvSpPr>
          <p:cNvPr id="1484803" name="Rectangle 2"/>
          <p:cNvSpPr>
            <a:spLocks noGrp="1" noRot="1" noChangeAspect="1" noChangeArrowheads="1" noTextEdit="1"/>
          </p:cNvSpPr>
          <p:nvPr>
            <p:ph type="sldImg"/>
          </p:nvPr>
        </p:nvSpPr>
        <p:spPr bwMode="auto">
          <a:xfrm>
            <a:off x="387350" y="682625"/>
            <a:ext cx="6094413" cy="3429000"/>
          </a:xfrm>
          <a:noFill/>
          <a:ln>
            <a:solidFill>
              <a:srgbClr val="000000"/>
            </a:solidFill>
            <a:miter lim="800000"/>
            <a:headEnd/>
            <a:tailEnd/>
          </a:ln>
        </p:spPr>
      </p:sp>
      <p:sp>
        <p:nvSpPr>
          <p:cNvPr id="1484804" name="Rectangle 3"/>
          <p:cNvSpPr>
            <a:spLocks noGrp="1" noChangeArrowheads="1"/>
          </p:cNvSpPr>
          <p:nvPr>
            <p:ph type="body" idx="1"/>
          </p:nvPr>
        </p:nvSpPr>
        <p:spPr bwMode="auto">
          <a:xfrm>
            <a:off x="911225" y="4343400"/>
            <a:ext cx="5035550" cy="4117975"/>
          </a:xfrm>
          <a:noFill/>
        </p:spPr>
        <p:txBody>
          <a:bodyPr wrap="square" lIns="87029" tIns="43516" rIns="87029" bIns="43516" numCol="1" anchor="t" anchorCtr="0" compatLnSpc="1">
            <a:prstTxWarp prst="textNoShape">
              <a:avLst/>
            </a:prstTxWarp>
          </a:bodyPr>
          <a:lstStyle/>
          <a:p>
            <a:pPr>
              <a:spcBef>
                <a:spcPct val="0"/>
              </a:spcBef>
            </a:pPr>
            <a:r>
              <a:rPr lang="it-IT" sz="1400"/>
              <a:t>2091</a:t>
            </a:r>
          </a:p>
        </p:txBody>
      </p:sp>
      <p:sp>
        <p:nvSpPr>
          <p:cNvPr id="2" name="Footer Placeholder 1"/>
          <p:cNvSpPr>
            <a:spLocks noGrp="1"/>
          </p:cNvSpPr>
          <p:nvPr>
            <p:ph type="ftr" sz="quarter" idx="10"/>
          </p:nvPr>
        </p:nvSpPr>
        <p:spPr/>
        <p:txBody>
          <a:bodyPr/>
          <a:lstStyle/>
          <a:p>
            <a:endParaRPr lang="en-GB">
              <a:solidFill>
                <a:prstClr val="black"/>
              </a:solidFill>
            </a:endParaRPr>
          </a:p>
        </p:txBody>
      </p:sp>
    </p:spTree>
    <p:extLst>
      <p:ext uri="{BB962C8B-B14F-4D97-AF65-F5344CB8AC3E}">
        <p14:creationId xmlns:p14="http://schemas.microsoft.com/office/powerpoint/2010/main" val="107204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4A0CFC2-CAB6-40B6-AFAF-270A039DAB93}" type="slidenum">
              <a:rPr lang="it-IT">
                <a:solidFill>
                  <a:prstClr val="black"/>
                </a:solidFill>
              </a:rPr>
              <a:pPr/>
              <a:t>27</a:t>
            </a:fld>
            <a:endParaRPr lang="it-IT">
              <a:solidFill>
                <a:prstClr val="black"/>
              </a:solidFill>
            </a:endParaRPr>
          </a:p>
        </p:txBody>
      </p:sp>
      <p:sp>
        <p:nvSpPr>
          <p:cNvPr id="148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defTabSz="913755" fontAlgn="base">
              <a:spcBef>
                <a:spcPct val="0"/>
              </a:spcBef>
              <a:spcAft>
                <a:spcPct val="0"/>
              </a:spcAft>
            </a:pPr>
            <a:fld id="{2F106C8A-BB56-4318-BD6B-E208EF4F167F}" type="slidenum">
              <a:rPr lang="en-GB" sz="1200">
                <a:solidFill>
                  <a:prstClr val="black"/>
                </a:solidFill>
                <a:cs typeface="Arial" charset="0"/>
              </a:rPr>
              <a:pPr algn="r" defTabSz="913755" fontAlgn="base">
                <a:spcBef>
                  <a:spcPct val="0"/>
                </a:spcBef>
                <a:spcAft>
                  <a:spcPct val="0"/>
                </a:spcAft>
              </a:pPr>
              <a:t>27</a:t>
            </a:fld>
            <a:endParaRPr lang="en-GB" sz="1200">
              <a:solidFill>
                <a:prstClr val="black"/>
              </a:solidFill>
              <a:cs typeface="Arial" charset="0"/>
            </a:endParaRPr>
          </a:p>
        </p:txBody>
      </p:sp>
      <p:sp>
        <p:nvSpPr>
          <p:cNvPr id="1486851" name="Rectangle 2"/>
          <p:cNvSpPr>
            <a:spLocks noGrp="1" noRot="1" noChangeAspect="1" noChangeArrowheads="1" noTextEdit="1"/>
          </p:cNvSpPr>
          <p:nvPr>
            <p:ph type="sldImg"/>
          </p:nvPr>
        </p:nvSpPr>
        <p:spPr bwMode="auto">
          <a:xfrm>
            <a:off x="387350" y="682625"/>
            <a:ext cx="6094413" cy="3429000"/>
          </a:xfrm>
          <a:noFill/>
          <a:ln>
            <a:solidFill>
              <a:srgbClr val="000000"/>
            </a:solidFill>
            <a:miter lim="800000"/>
            <a:headEnd/>
            <a:tailEnd/>
          </a:ln>
        </p:spPr>
      </p:sp>
      <p:sp>
        <p:nvSpPr>
          <p:cNvPr id="1486852" name="Rectangle 3"/>
          <p:cNvSpPr>
            <a:spLocks noGrp="1" noChangeArrowheads="1"/>
          </p:cNvSpPr>
          <p:nvPr>
            <p:ph type="body" idx="1"/>
          </p:nvPr>
        </p:nvSpPr>
        <p:spPr bwMode="auto">
          <a:xfrm>
            <a:off x="911225" y="4343400"/>
            <a:ext cx="5035550" cy="4117975"/>
          </a:xfrm>
          <a:noFill/>
        </p:spPr>
        <p:txBody>
          <a:bodyPr wrap="square" lIns="87029" tIns="43516" rIns="87029" bIns="43516" numCol="1" anchor="t" anchorCtr="0" compatLnSpc="1">
            <a:prstTxWarp prst="textNoShape">
              <a:avLst/>
            </a:prstTxWarp>
          </a:bodyPr>
          <a:lstStyle/>
          <a:p>
            <a:pPr>
              <a:spcBef>
                <a:spcPct val="0"/>
              </a:spcBef>
            </a:pPr>
            <a:r>
              <a:rPr lang="it-IT" sz="1400"/>
              <a:t>2092</a:t>
            </a:r>
          </a:p>
        </p:txBody>
      </p:sp>
      <p:sp>
        <p:nvSpPr>
          <p:cNvPr id="2" name="Footer Placeholder 1"/>
          <p:cNvSpPr>
            <a:spLocks noGrp="1"/>
          </p:cNvSpPr>
          <p:nvPr>
            <p:ph type="ftr" sz="quarter" idx="10"/>
          </p:nvPr>
        </p:nvSpPr>
        <p:spPr/>
        <p:txBody>
          <a:bodyPr/>
          <a:lstStyle/>
          <a:p>
            <a:endParaRPr lang="en-GB">
              <a:solidFill>
                <a:prstClr val="black"/>
              </a:solidFill>
            </a:endParaRPr>
          </a:p>
        </p:txBody>
      </p:sp>
    </p:spTree>
    <p:extLst>
      <p:ext uri="{BB962C8B-B14F-4D97-AF65-F5344CB8AC3E}">
        <p14:creationId xmlns:p14="http://schemas.microsoft.com/office/powerpoint/2010/main" val="152470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A3AAD-C508-46E3-B035-AD29FBE70F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7858" name="Rectangle 2"/>
          <p:cNvSpPr>
            <a:spLocks noGrp="1" noRot="1" noChangeAspect="1" noChangeArrowheads="1" noTextEdit="1"/>
          </p:cNvSpPr>
          <p:nvPr>
            <p:ph type="sldImg"/>
          </p:nvPr>
        </p:nvSpPr>
        <p:spPr>
          <a:xfrm>
            <a:off x="382588" y="685800"/>
            <a:ext cx="6094412" cy="3429000"/>
          </a:xfrm>
          <a:ln/>
        </p:spPr>
      </p:sp>
      <p:sp>
        <p:nvSpPr>
          <p:cNvPr id="377859" name="Rectangle 3"/>
          <p:cNvSpPr>
            <a:spLocks noGrp="1" noChangeArrowheads="1"/>
          </p:cNvSpPr>
          <p:nvPr>
            <p:ph type="body" idx="1"/>
          </p:nvPr>
        </p:nvSpPr>
        <p:spPr>
          <a:xfrm>
            <a:off x="914722" y="4343327"/>
            <a:ext cx="5028557" cy="4114653"/>
          </a:xfrm>
        </p:spPr>
        <p:txBody>
          <a:bodyPr/>
          <a:lstStyle/>
          <a:p>
            <a:endParaRPr lang="it-IT"/>
          </a:p>
        </p:txBody>
      </p:sp>
    </p:spTree>
    <p:extLst>
      <p:ext uri="{BB962C8B-B14F-4D97-AF65-F5344CB8AC3E}">
        <p14:creationId xmlns:p14="http://schemas.microsoft.com/office/powerpoint/2010/main" val="257614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79ED-CFDB-45DE-94CC-F0857341D62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237292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E24C2-099F-45FA-B64C-D4D58D53F987}"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Tree>
    <p:extLst>
      <p:ext uri="{BB962C8B-B14F-4D97-AF65-F5344CB8AC3E}">
        <p14:creationId xmlns:p14="http://schemas.microsoft.com/office/powerpoint/2010/main" val="161483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E4350A-B881-253E-487A-DD11797FA25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7A62288-599F-DEBE-93A5-D68BDA1BA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EAD193-32F3-BF62-DA9B-185FE5A0E5BC}"/>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43D35FE3-C97B-F098-CAFC-9E19DA2E33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294FC1-55C8-D060-C11E-E926B1C6A954}"/>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162192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53053-7174-A1E3-928F-F0D58B393D8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5D55AED-D46E-010D-341F-520FF421039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1E9373-B29D-0E3A-2712-4413B40743EA}"/>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4CF7BB1A-B2B3-AF67-169E-67D2B9B919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D1B8EB-9E5B-E6F5-3DB1-65A3FD48D14B}"/>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67405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45B021F-5456-DBD3-F75B-1F1ED4AD56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64510A-B737-58B5-251F-C8587557674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522AD9-6D3D-9185-65DE-6E17CB8F05E2}"/>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148BB3FC-3AB9-CE40-4644-3F6ADF4C75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935012-A8C6-46A4-056C-C4BD925A50E9}"/>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3038073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Contenuto">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3104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035051" y="228601"/>
            <a:ext cx="10363200" cy="1006475"/>
          </a:xfrm>
        </p:spPr>
        <p:txBody>
          <a:bodyPr/>
          <a:lstStyle/>
          <a:p>
            <a:r>
              <a:rPr lang="it-IT"/>
              <a:t>Fare clic per modificare lo stile del titolo</a:t>
            </a:r>
          </a:p>
        </p:txBody>
      </p:sp>
      <p:sp>
        <p:nvSpPr>
          <p:cNvPr id="3" name="Segnaposto tabella 2"/>
          <p:cNvSpPr>
            <a:spLocks noGrp="1"/>
          </p:cNvSpPr>
          <p:nvPr>
            <p:ph type="tbl" idx="1"/>
          </p:nvPr>
        </p:nvSpPr>
        <p:spPr>
          <a:xfrm>
            <a:off x="914400" y="1981200"/>
            <a:ext cx="10363200" cy="4114800"/>
          </a:xfrm>
        </p:spPr>
        <p:txBody>
          <a:bodyPr/>
          <a:lstStyle/>
          <a:p>
            <a:pPr lvl="0"/>
            <a:endParaRPr lang="it-IT" noProof="0"/>
          </a:p>
        </p:txBody>
      </p:sp>
    </p:spTree>
    <p:extLst>
      <p:ext uri="{BB962C8B-B14F-4D97-AF65-F5344CB8AC3E}">
        <p14:creationId xmlns:p14="http://schemas.microsoft.com/office/powerpoint/2010/main" val="2395146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3"/>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3"/>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smtClean="0">
                <a:solidFill>
                  <a:prstClr val="black"/>
                </a:solidFill>
              </a:rPr>
              <a:pPr/>
              <a:t>19/10/2023</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‹N›</a:t>
            </a:fld>
            <a:endParaRPr lang="en-GB">
              <a:solidFill>
                <a:prstClr val="black"/>
              </a:solidFill>
            </a:endParaRPr>
          </a:p>
        </p:txBody>
      </p:sp>
      <p:sp>
        <p:nvSpPr>
          <p:cNvPr id="21" name="Text Placeholder 7"/>
          <p:cNvSpPr>
            <a:spLocks noGrp="1"/>
          </p:cNvSpPr>
          <p:nvPr>
            <p:ph type="body" sz="quarter" idx="21" hasCustomPrompt="1"/>
          </p:nvPr>
        </p:nvSpPr>
        <p:spPr bwMode="invGray">
          <a:xfrm>
            <a:off x="480000" y="6293659"/>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21"/>
            <a:ext cx="8160000" cy="288925"/>
          </a:xfrm>
        </p:spPr>
        <p:txBody>
          <a:bodyPr lIns="17969"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4956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5051" y="228605"/>
            <a:ext cx="10363200" cy="1006475"/>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endParaRPr lang="en-GB"/>
          </a:p>
        </p:txBody>
      </p:sp>
      <p:sp>
        <p:nvSpPr>
          <p:cNvPr id="4" name="Text Placeholder 3"/>
          <p:cNvSpPr>
            <a:spLocks noGrp="1"/>
          </p:cNvSpPr>
          <p:nvPr>
            <p:ph type="body" sz="half" idx="2"/>
          </p:nvPr>
        </p:nvSpPr>
        <p:spPr>
          <a:xfrm>
            <a:off x="6197601"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623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1F42767-877D-478B-A7F6-8F8DC43681B9}" type="datetimeFigureOut">
              <a:rPr lang="it-IT" smtClean="0"/>
              <a:t>19/10/2023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3206932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1F42767-877D-478B-A7F6-8F8DC43681B9}" type="datetimeFigureOut">
              <a:rPr lang="it-IT" smtClean="0"/>
              <a:t>19/10/2023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390273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1F42767-877D-478B-A7F6-8F8DC43681B9}" type="datetimeFigureOut">
              <a:rPr lang="it-IT" smtClean="0"/>
              <a:t>19/10/2023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577549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1F42767-877D-478B-A7F6-8F8DC43681B9}" type="datetimeFigureOut">
              <a:rPr lang="it-IT" smtClean="0"/>
              <a:t>19/10/2023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303590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F51E76-C4BA-7171-46F6-8219C5C4457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8C204D5-6205-5D7E-758B-D1EF2B4E9C6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F7A772-39D4-E1CB-1D08-0A04C6437CCE}"/>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BB8CCEB0-6249-521E-32F1-FFE6C990E63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DBBB77-72FA-467D-C7ED-6E9768C7064E}"/>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4145176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1F42767-877D-478B-A7F6-8F8DC43681B9}" type="datetimeFigureOut">
              <a:rPr lang="it-IT" smtClean="0"/>
              <a:t>19/10/2023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1108897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1F42767-877D-478B-A7F6-8F8DC43681B9}" type="datetimeFigureOut">
              <a:rPr lang="it-IT" smtClean="0"/>
              <a:t>19/10/2023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2542300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1F42767-877D-478B-A7F6-8F8DC43681B9}" type="datetimeFigureOut">
              <a:rPr lang="it-IT" smtClean="0"/>
              <a:t>19/10/2023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4134095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1F42767-877D-478B-A7F6-8F8DC43681B9}" type="datetimeFigureOut">
              <a:rPr lang="it-IT" smtClean="0"/>
              <a:t>19/10/2023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255880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1F42767-877D-478B-A7F6-8F8DC43681B9}" type="datetimeFigureOut">
              <a:rPr lang="it-IT" smtClean="0"/>
              <a:t>19/10/2023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2334624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1F42767-877D-478B-A7F6-8F8DC43681B9}" type="datetimeFigureOut">
              <a:rPr lang="it-IT" smtClean="0"/>
              <a:t>19/10/2023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2551474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1F42767-877D-478B-A7F6-8F8DC43681B9}" type="datetimeFigureOut">
              <a:rPr lang="it-IT" smtClean="0"/>
              <a:t>19/10/2023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76F5B6-10D5-4F6A-8659-B98C6D92FF4F}" type="slidenum">
              <a:rPr lang="it-IT" smtClean="0"/>
              <a:t>‹N›</a:t>
            </a:fld>
            <a:endParaRPr lang="it-IT"/>
          </a:p>
        </p:txBody>
      </p:sp>
    </p:spTree>
    <p:extLst>
      <p:ext uri="{BB962C8B-B14F-4D97-AF65-F5344CB8AC3E}">
        <p14:creationId xmlns:p14="http://schemas.microsoft.com/office/powerpoint/2010/main" val="1418379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5051" y="228605"/>
            <a:ext cx="10363200" cy="1006475"/>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endParaRPr lang="en-GB"/>
          </a:p>
        </p:txBody>
      </p:sp>
      <p:sp>
        <p:nvSpPr>
          <p:cNvPr id="4" name="Text Placeholder 3"/>
          <p:cNvSpPr>
            <a:spLocks noGrp="1"/>
          </p:cNvSpPr>
          <p:nvPr>
            <p:ph type="body" sz="half" idx="2"/>
          </p:nvPr>
        </p:nvSpPr>
        <p:spPr>
          <a:xfrm>
            <a:off x="6197601"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7536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42370" name="Rectangle 2"/>
          <p:cNvSpPr>
            <a:spLocks noGrp="1" noChangeArrowheads="1"/>
          </p:cNvSpPr>
          <p:nvPr>
            <p:ph type="ctrTitle"/>
          </p:nvPr>
        </p:nvSpPr>
        <p:spPr>
          <a:xfrm>
            <a:off x="914400" y="685800"/>
            <a:ext cx="10363200" cy="2127250"/>
          </a:xfrm>
        </p:spPr>
        <p:txBody>
          <a:bodyPr/>
          <a:lstStyle>
            <a:lvl1pPr algn="ctr">
              <a:defRPr sz="5800"/>
            </a:lvl1pPr>
          </a:lstStyle>
          <a:p>
            <a:r>
              <a:rPr lang="en-US"/>
              <a:t>Click to edit Master title style</a:t>
            </a:r>
          </a:p>
        </p:txBody>
      </p:sp>
      <p:sp>
        <p:nvSpPr>
          <p:cNvPr id="442371" name="Rectangle 3"/>
          <p:cNvSpPr>
            <a:spLocks noGrp="1" noChangeArrowheads="1"/>
          </p:cNvSpPr>
          <p:nvPr>
            <p:ph type="subTitle" idx="1"/>
          </p:nvPr>
        </p:nvSpPr>
        <p:spPr>
          <a:xfrm>
            <a:off x="1828800" y="3270250"/>
            <a:ext cx="8534400" cy="2209800"/>
          </a:xfrm>
        </p:spPr>
        <p:txBody>
          <a:bodyPr/>
          <a:lstStyle>
            <a:lvl1pPr marL="0" indent="0" algn="ctr">
              <a:buFont typeface="Wingdings" pitchFamily="2" charset="2"/>
              <a:buNone/>
              <a:defRPr sz="3000"/>
            </a:lvl1pPr>
          </a:lstStyle>
          <a:p>
            <a:r>
              <a:rPr lang="en-US"/>
              <a:t>Click to edit Master subtitle style</a:t>
            </a:r>
          </a:p>
        </p:txBody>
      </p:sp>
      <p:sp>
        <p:nvSpPr>
          <p:cNvPr id="442372" name="Rectangle 4"/>
          <p:cNvSpPr>
            <a:spLocks noGrp="1" noChangeArrowheads="1"/>
          </p:cNvSpPr>
          <p:nvPr>
            <p:ph type="dt" sz="half" idx="2"/>
          </p:nvPr>
        </p:nvSpPr>
        <p:spPr/>
        <p:txBody>
          <a:bodyPr/>
          <a:lstStyle>
            <a:lvl1pPr>
              <a:defRPr/>
            </a:lvl1pPr>
          </a:lstStyle>
          <a:p>
            <a:endParaRPr lang="en-US" dirty="0"/>
          </a:p>
        </p:txBody>
      </p:sp>
      <p:sp>
        <p:nvSpPr>
          <p:cNvPr id="442373" name="Rectangle 5"/>
          <p:cNvSpPr>
            <a:spLocks noGrp="1" noChangeArrowheads="1"/>
          </p:cNvSpPr>
          <p:nvPr>
            <p:ph type="ftr" sz="quarter" idx="3"/>
          </p:nvPr>
        </p:nvSpPr>
        <p:spPr/>
        <p:txBody>
          <a:bodyPr/>
          <a:lstStyle>
            <a:lvl1pPr>
              <a:defRPr/>
            </a:lvl1pPr>
          </a:lstStyle>
          <a:p>
            <a:endParaRPr lang="en-US" dirty="0"/>
          </a:p>
        </p:txBody>
      </p:sp>
      <p:sp>
        <p:nvSpPr>
          <p:cNvPr id="442374" name="Rectangle 6"/>
          <p:cNvSpPr>
            <a:spLocks noGrp="1" noChangeArrowheads="1"/>
          </p:cNvSpPr>
          <p:nvPr>
            <p:ph type="sldNum" sz="quarter" idx="4"/>
          </p:nvPr>
        </p:nvSpPr>
        <p:spPr/>
        <p:txBody>
          <a:bodyPr/>
          <a:lstStyle>
            <a:lvl1pPr>
              <a:defRPr/>
            </a:lvl1pPr>
          </a:lstStyle>
          <a:p>
            <a:fld id="{062B119A-661E-4DD1-9135-276042ACADD7}" type="slidenum">
              <a:rPr lang="en-US"/>
              <a:pPr/>
              <a:t>‹N›</a:t>
            </a:fld>
            <a:endParaRPr lang="en-US" dirty="0"/>
          </a:p>
        </p:txBody>
      </p:sp>
      <p:grpSp>
        <p:nvGrpSpPr>
          <p:cNvPr id="2" name="Group 7"/>
          <p:cNvGrpSpPr>
            <a:grpSpLocks/>
          </p:cNvGrpSpPr>
          <p:nvPr/>
        </p:nvGrpSpPr>
        <p:grpSpPr bwMode="auto">
          <a:xfrm>
            <a:off x="304800" y="2889251"/>
            <a:ext cx="11480800" cy="201613"/>
            <a:chOff x="144" y="1680"/>
            <a:chExt cx="5424" cy="144"/>
          </a:xfrm>
        </p:grpSpPr>
        <p:sp>
          <p:nvSpPr>
            <p:cNvPr id="442376"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lstStyle/>
            <a:p>
              <a:endParaRPr lang="it-IT" sz="1800"/>
            </a:p>
          </p:txBody>
        </p:sp>
        <p:sp>
          <p:nvSpPr>
            <p:cNvPr id="442377"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a:effectLst/>
          </p:spPr>
          <p:txBody>
            <a:bodyPr wrap="none" anchor="ctr"/>
            <a:lstStyle/>
            <a:p>
              <a:endParaRPr lang="it-IT" sz="1800"/>
            </a:p>
          </p:txBody>
        </p:sp>
        <p:sp>
          <p:nvSpPr>
            <p:cNvPr id="442378"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a:effectLst/>
          </p:spPr>
          <p:txBody>
            <a:bodyPr wrap="none" anchor="ctr"/>
            <a:lstStyle/>
            <a:p>
              <a:endParaRPr lang="it-IT" sz="1800"/>
            </a:p>
          </p:txBody>
        </p:sp>
      </p:grpSp>
    </p:spTree>
    <p:extLst>
      <p:ext uri="{BB962C8B-B14F-4D97-AF65-F5344CB8AC3E}">
        <p14:creationId xmlns:p14="http://schemas.microsoft.com/office/powerpoint/2010/main" val="170853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en-US" dirty="0"/>
          </a:p>
        </p:txBody>
      </p:sp>
      <p:sp>
        <p:nvSpPr>
          <p:cNvPr id="5" name="Segnaposto piè di pagina 4"/>
          <p:cNvSpPr>
            <a:spLocks noGrp="1"/>
          </p:cNvSpPr>
          <p:nvPr>
            <p:ph type="ftr" sz="quarter" idx="11"/>
          </p:nvPr>
        </p:nvSpPr>
        <p:spPr/>
        <p:txBody>
          <a:bodyPr/>
          <a:lstStyle>
            <a:lvl1pPr>
              <a:defRPr/>
            </a:lvl1pPr>
          </a:lstStyle>
          <a:p>
            <a:endParaRPr lang="en-US" dirty="0"/>
          </a:p>
        </p:txBody>
      </p:sp>
      <p:sp>
        <p:nvSpPr>
          <p:cNvPr id="6" name="Segnaposto numero diapositiva 5"/>
          <p:cNvSpPr>
            <a:spLocks noGrp="1"/>
          </p:cNvSpPr>
          <p:nvPr>
            <p:ph type="sldNum" sz="quarter" idx="12"/>
          </p:nvPr>
        </p:nvSpPr>
        <p:spPr/>
        <p:txBody>
          <a:bodyPr/>
          <a:lstStyle>
            <a:lvl1pPr>
              <a:defRPr/>
            </a:lvl1pPr>
          </a:lstStyle>
          <a:p>
            <a:fld id="{4CD89C79-43C8-4825-9BA6-2C62AE1A65E1}" type="slidenum">
              <a:rPr lang="en-US"/>
              <a:pPr/>
              <a:t>‹N›</a:t>
            </a:fld>
            <a:endParaRPr lang="en-US" dirty="0"/>
          </a:p>
        </p:txBody>
      </p:sp>
    </p:spTree>
    <p:extLst>
      <p:ext uri="{BB962C8B-B14F-4D97-AF65-F5344CB8AC3E}">
        <p14:creationId xmlns:p14="http://schemas.microsoft.com/office/powerpoint/2010/main" val="144030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89771E-9177-AA42-5BBA-1110CADEE5F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B354A7-5781-1551-93C2-1E803C32A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E6D174D-EEDF-A32E-F65A-ACCA59AFD2D2}"/>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5BAE62E4-F08E-374A-043A-33A2C4FE80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BB8B21-8843-FCCF-54E3-AB7C909D859E}"/>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655940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dirty="0"/>
          </a:p>
        </p:txBody>
      </p:sp>
      <p:sp>
        <p:nvSpPr>
          <p:cNvPr id="5" name="Segnaposto piè di pagina 4"/>
          <p:cNvSpPr>
            <a:spLocks noGrp="1"/>
          </p:cNvSpPr>
          <p:nvPr>
            <p:ph type="ftr" sz="quarter" idx="11"/>
          </p:nvPr>
        </p:nvSpPr>
        <p:spPr/>
        <p:txBody>
          <a:bodyPr/>
          <a:lstStyle>
            <a:lvl1pPr>
              <a:defRPr/>
            </a:lvl1pPr>
          </a:lstStyle>
          <a:p>
            <a:endParaRPr lang="en-US" dirty="0"/>
          </a:p>
        </p:txBody>
      </p:sp>
      <p:sp>
        <p:nvSpPr>
          <p:cNvPr id="6" name="Segnaposto numero diapositiva 5"/>
          <p:cNvSpPr>
            <a:spLocks noGrp="1"/>
          </p:cNvSpPr>
          <p:nvPr>
            <p:ph type="sldNum" sz="quarter" idx="12"/>
          </p:nvPr>
        </p:nvSpPr>
        <p:spPr/>
        <p:txBody>
          <a:bodyPr/>
          <a:lstStyle>
            <a:lvl1pPr>
              <a:defRPr/>
            </a:lvl1pPr>
          </a:lstStyle>
          <a:p>
            <a:fld id="{0269C3BD-F9E7-40D3-8FC4-3ED03E042DE9}" type="slidenum">
              <a:rPr lang="en-US"/>
              <a:pPr/>
              <a:t>‹N›</a:t>
            </a:fld>
            <a:endParaRPr lang="en-US" dirty="0"/>
          </a:p>
        </p:txBody>
      </p:sp>
    </p:spTree>
    <p:extLst>
      <p:ext uri="{BB962C8B-B14F-4D97-AF65-F5344CB8AC3E}">
        <p14:creationId xmlns:p14="http://schemas.microsoft.com/office/powerpoint/2010/main" val="516220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en-US" dirty="0"/>
          </a:p>
        </p:txBody>
      </p:sp>
      <p:sp>
        <p:nvSpPr>
          <p:cNvPr id="6" name="Segnaposto piè di pagina 5"/>
          <p:cNvSpPr>
            <a:spLocks noGrp="1"/>
          </p:cNvSpPr>
          <p:nvPr>
            <p:ph type="ftr" sz="quarter" idx="11"/>
          </p:nvPr>
        </p:nvSpPr>
        <p:spPr/>
        <p:txBody>
          <a:bodyPr/>
          <a:lstStyle>
            <a:lvl1pPr>
              <a:defRPr/>
            </a:lvl1pPr>
          </a:lstStyle>
          <a:p>
            <a:endParaRPr lang="en-US" dirty="0"/>
          </a:p>
        </p:txBody>
      </p:sp>
      <p:sp>
        <p:nvSpPr>
          <p:cNvPr id="7" name="Segnaposto numero diapositiva 6"/>
          <p:cNvSpPr>
            <a:spLocks noGrp="1"/>
          </p:cNvSpPr>
          <p:nvPr>
            <p:ph type="sldNum" sz="quarter" idx="12"/>
          </p:nvPr>
        </p:nvSpPr>
        <p:spPr/>
        <p:txBody>
          <a:bodyPr/>
          <a:lstStyle>
            <a:lvl1pPr>
              <a:defRPr/>
            </a:lvl1pPr>
          </a:lstStyle>
          <a:p>
            <a:fld id="{A2626BB2-CE51-47FD-B8D6-A25CB2F0B690}" type="slidenum">
              <a:rPr lang="en-US"/>
              <a:pPr/>
              <a:t>‹N›</a:t>
            </a:fld>
            <a:endParaRPr lang="en-US" dirty="0"/>
          </a:p>
        </p:txBody>
      </p:sp>
    </p:spTree>
    <p:extLst>
      <p:ext uri="{BB962C8B-B14F-4D97-AF65-F5344CB8AC3E}">
        <p14:creationId xmlns:p14="http://schemas.microsoft.com/office/powerpoint/2010/main" val="3937926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en-US" dirty="0"/>
          </a:p>
        </p:txBody>
      </p:sp>
      <p:sp>
        <p:nvSpPr>
          <p:cNvPr id="8" name="Segnaposto piè di pagina 7"/>
          <p:cNvSpPr>
            <a:spLocks noGrp="1"/>
          </p:cNvSpPr>
          <p:nvPr>
            <p:ph type="ftr" sz="quarter" idx="11"/>
          </p:nvPr>
        </p:nvSpPr>
        <p:spPr/>
        <p:txBody>
          <a:bodyPr/>
          <a:lstStyle>
            <a:lvl1pPr>
              <a:defRPr/>
            </a:lvl1pPr>
          </a:lstStyle>
          <a:p>
            <a:endParaRPr lang="en-US" dirty="0"/>
          </a:p>
        </p:txBody>
      </p:sp>
      <p:sp>
        <p:nvSpPr>
          <p:cNvPr id="9" name="Segnaposto numero diapositiva 8"/>
          <p:cNvSpPr>
            <a:spLocks noGrp="1"/>
          </p:cNvSpPr>
          <p:nvPr>
            <p:ph type="sldNum" sz="quarter" idx="12"/>
          </p:nvPr>
        </p:nvSpPr>
        <p:spPr/>
        <p:txBody>
          <a:bodyPr/>
          <a:lstStyle>
            <a:lvl1pPr>
              <a:defRPr/>
            </a:lvl1pPr>
          </a:lstStyle>
          <a:p>
            <a:fld id="{C7766546-243B-4CA2-BBA3-40D75F62375C}" type="slidenum">
              <a:rPr lang="en-US"/>
              <a:pPr/>
              <a:t>‹N›</a:t>
            </a:fld>
            <a:endParaRPr lang="en-US" dirty="0"/>
          </a:p>
        </p:txBody>
      </p:sp>
    </p:spTree>
    <p:extLst>
      <p:ext uri="{BB962C8B-B14F-4D97-AF65-F5344CB8AC3E}">
        <p14:creationId xmlns:p14="http://schemas.microsoft.com/office/powerpoint/2010/main" val="2623967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en-US" dirty="0"/>
          </a:p>
        </p:txBody>
      </p:sp>
      <p:sp>
        <p:nvSpPr>
          <p:cNvPr id="4" name="Segnaposto piè di pagina 3"/>
          <p:cNvSpPr>
            <a:spLocks noGrp="1"/>
          </p:cNvSpPr>
          <p:nvPr>
            <p:ph type="ftr" sz="quarter" idx="11"/>
          </p:nvPr>
        </p:nvSpPr>
        <p:spPr/>
        <p:txBody>
          <a:bodyPr/>
          <a:lstStyle>
            <a:lvl1pPr>
              <a:defRPr/>
            </a:lvl1pPr>
          </a:lstStyle>
          <a:p>
            <a:endParaRPr lang="en-US" dirty="0"/>
          </a:p>
        </p:txBody>
      </p:sp>
      <p:sp>
        <p:nvSpPr>
          <p:cNvPr id="5" name="Segnaposto numero diapositiva 4"/>
          <p:cNvSpPr>
            <a:spLocks noGrp="1"/>
          </p:cNvSpPr>
          <p:nvPr>
            <p:ph type="sldNum" sz="quarter" idx="12"/>
          </p:nvPr>
        </p:nvSpPr>
        <p:spPr/>
        <p:txBody>
          <a:bodyPr/>
          <a:lstStyle>
            <a:lvl1pPr>
              <a:defRPr/>
            </a:lvl1pPr>
          </a:lstStyle>
          <a:p>
            <a:fld id="{C0AE8430-F229-4A23-B42E-EB6E1268F23B}" type="slidenum">
              <a:rPr lang="en-US"/>
              <a:pPr/>
              <a:t>‹N›</a:t>
            </a:fld>
            <a:endParaRPr lang="en-US" dirty="0"/>
          </a:p>
        </p:txBody>
      </p:sp>
    </p:spTree>
    <p:extLst>
      <p:ext uri="{BB962C8B-B14F-4D97-AF65-F5344CB8AC3E}">
        <p14:creationId xmlns:p14="http://schemas.microsoft.com/office/powerpoint/2010/main" val="3484587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dirty="0"/>
          </a:p>
        </p:txBody>
      </p:sp>
      <p:sp>
        <p:nvSpPr>
          <p:cNvPr id="3" name="Segnaposto piè di pagina 2"/>
          <p:cNvSpPr>
            <a:spLocks noGrp="1"/>
          </p:cNvSpPr>
          <p:nvPr>
            <p:ph type="ftr" sz="quarter" idx="11"/>
          </p:nvPr>
        </p:nvSpPr>
        <p:spPr/>
        <p:txBody>
          <a:bodyPr/>
          <a:lstStyle>
            <a:lvl1pPr>
              <a:defRPr/>
            </a:lvl1pPr>
          </a:lstStyle>
          <a:p>
            <a:endParaRPr lang="en-US" dirty="0"/>
          </a:p>
        </p:txBody>
      </p:sp>
      <p:sp>
        <p:nvSpPr>
          <p:cNvPr id="4" name="Segnaposto numero diapositiva 3"/>
          <p:cNvSpPr>
            <a:spLocks noGrp="1"/>
          </p:cNvSpPr>
          <p:nvPr>
            <p:ph type="sldNum" sz="quarter" idx="12"/>
          </p:nvPr>
        </p:nvSpPr>
        <p:spPr/>
        <p:txBody>
          <a:bodyPr/>
          <a:lstStyle>
            <a:lvl1pPr>
              <a:defRPr/>
            </a:lvl1pPr>
          </a:lstStyle>
          <a:p>
            <a:fld id="{5453FA36-9311-41F9-8F12-D4C00351A345}" type="slidenum">
              <a:rPr lang="en-US"/>
              <a:pPr/>
              <a:t>‹N›</a:t>
            </a:fld>
            <a:endParaRPr lang="en-US" dirty="0"/>
          </a:p>
        </p:txBody>
      </p:sp>
    </p:spTree>
    <p:extLst>
      <p:ext uri="{BB962C8B-B14F-4D97-AF65-F5344CB8AC3E}">
        <p14:creationId xmlns:p14="http://schemas.microsoft.com/office/powerpoint/2010/main" val="285198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dirty="0"/>
          </a:p>
        </p:txBody>
      </p:sp>
      <p:sp>
        <p:nvSpPr>
          <p:cNvPr id="6" name="Segnaposto piè di pagina 5"/>
          <p:cNvSpPr>
            <a:spLocks noGrp="1"/>
          </p:cNvSpPr>
          <p:nvPr>
            <p:ph type="ftr" sz="quarter" idx="11"/>
          </p:nvPr>
        </p:nvSpPr>
        <p:spPr/>
        <p:txBody>
          <a:bodyPr/>
          <a:lstStyle>
            <a:lvl1pPr>
              <a:defRPr/>
            </a:lvl1pPr>
          </a:lstStyle>
          <a:p>
            <a:endParaRPr lang="en-US" dirty="0"/>
          </a:p>
        </p:txBody>
      </p:sp>
      <p:sp>
        <p:nvSpPr>
          <p:cNvPr id="7" name="Segnaposto numero diapositiva 6"/>
          <p:cNvSpPr>
            <a:spLocks noGrp="1"/>
          </p:cNvSpPr>
          <p:nvPr>
            <p:ph type="sldNum" sz="quarter" idx="12"/>
          </p:nvPr>
        </p:nvSpPr>
        <p:spPr/>
        <p:txBody>
          <a:bodyPr/>
          <a:lstStyle>
            <a:lvl1pPr>
              <a:defRPr/>
            </a:lvl1pPr>
          </a:lstStyle>
          <a:p>
            <a:fld id="{56B0B86C-0D27-403F-9054-246EE939282B}" type="slidenum">
              <a:rPr lang="en-US"/>
              <a:pPr/>
              <a:t>‹N›</a:t>
            </a:fld>
            <a:endParaRPr lang="en-US" dirty="0"/>
          </a:p>
        </p:txBody>
      </p:sp>
    </p:spTree>
    <p:extLst>
      <p:ext uri="{BB962C8B-B14F-4D97-AF65-F5344CB8AC3E}">
        <p14:creationId xmlns:p14="http://schemas.microsoft.com/office/powerpoint/2010/main" val="2294112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dirty="0"/>
          </a:p>
        </p:txBody>
      </p:sp>
      <p:sp>
        <p:nvSpPr>
          <p:cNvPr id="6" name="Segnaposto piè di pagina 5"/>
          <p:cNvSpPr>
            <a:spLocks noGrp="1"/>
          </p:cNvSpPr>
          <p:nvPr>
            <p:ph type="ftr" sz="quarter" idx="11"/>
          </p:nvPr>
        </p:nvSpPr>
        <p:spPr/>
        <p:txBody>
          <a:bodyPr/>
          <a:lstStyle>
            <a:lvl1pPr>
              <a:defRPr/>
            </a:lvl1pPr>
          </a:lstStyle>
          <a:p>
            <a:endParaRPr lang="en-US" dirty="0"/>
          </a:p>
        </p:txBody>
      </p:sp>
      <p:sp>
        <p:nvSpPr>
          <p:cNvPr id="7" name="Segnaposto numero diapositiva 6"/>
          <p:cNvSpPr>
            <a:spLocks noGrp="1"/>
          </p:cNvSpPr>
          <p:nvPr>
            <p:ph type="sldNum" sz="quarter" idx="12"/>
          </p:nvPr>
        </p:nvSpPr>
        <p:spPr/>
        <p:txBody>
          <a:bodyPr/>
          <a:lstStyle>
            <a:lvl1pPr>
              <a:defRPr/>
            </a:lvl1pPr>
          </a:lstStyle>
          <a:p>
            <a:fld id="{1D3EB31D-F0E7-478B-8A1F-AB21A4016041}" type="slidenum">
              <a:rPr lang="en-US"/>
              <a:pPr/>
              <a:t>‹N›</a:t>
            </a:fld>
            <a:endParaRPr lang="en-US" dirty="0"/>
          </a:p>
        </p:txBody>
      </p:sp>
    </p:spTree>
    <p:extLst>
      <p:ext uri="{BB962C8B-B14F-4D97-AF65-F5344CB8AC3E}">
        <p14:creationId xmlns:p14="http://schemas.microsoft.com/office/powerpoint/2010/main" val="4237858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en-US" dirty="0"/>
          </a:p>
        </p:txBody>
      </p:sp>
      <p:sp>
        <p:nvSpPr>
          <p:cNvPr id="5" name="Segnaposto piè di pagina 4"/>
          <p:cNvSpPr>
            <a:spLocks noGrp="1"/>
          </p:cNvSpPr>
          <p:nvPr>
            <p:ph type="ftr" sz="quarter" idx="11"/>
          </p:nvPr>
        </p:nvSpPr>
        <p:spPr/>
        <p:txBody>
          <a:bodyPr/>
          <a:lstStyle>
            <a:lvl1pPr>
              <a:defRPr/>
            </a:lvl1pPr>
          </a:lstStyle>
          <a:p>
            <a:endParaRPr lang="en-US" dirty="0"/>
          </a:p>
        </p:txBody>
      </p:sp>
      <p:sp>
        <p:nvSpPr>
          <p:cNvPr id="6" name="Segnaposto numero diapositiva 5"/>
          <p:cNvSpPr>
            <a:spLocks noGrp="1"/>
          </p:cNvSpPr>
          <p:nvPr>
            <p:ph type="sldNum" sz="quarter" idx="12"/>
          </p:nvPr>
        </p:nvSpPr>
        <p:spPr/>
        <p:txBody>
          <a:bodyPr/>
          <a:lstStyle>
            <a:lvl1pPr>
              <a:defRPr/>
            </a:lvl1pPr>
          </a:lstStyle>
          <a:p>
            <a:fld id="{97F4AFB1-784D-473F-B09D-20AF5A3BBEF4}" type="slidenum">
              <a:rPr lang="en-US"/>
              <a:pPr/>
              <a:t>‹N›</a:t>
            </a:fld>
            <a:endParaRPr lang="en-US" dirty="0"/>
          </a:p>
        </p:txBody>
      </p:sp>
    </p:spTree>
    <p:extLst>
      <p:ext uri="{BB962C8B-B14F-4D97-AF65-F5344CB8AC3E}">
        <p14:creationId xmlns:p14="http://schemas.microsoft.com/office/powerpoint/2010/main" val="1451365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en-US" dirty="0"/>
          </a:p>
        </p:txBody>
      </p:sp>
      <p:sp>
        <p:nvSpPr>
          <p:cNvPr id="5" name="Segnaposto piè di pagina 4"/>
          <p:cNvSpPr>
            <a:spLocks noGrp="1"/>
          </p:cNvSpPr>
          <p:nvPr>
            <p:ph type="ftr" sz="quarter" idx="11"/>
          </p:nvPr>
        </p:nvSpPr>
        <p:spPr/>
        <p:txBody>
          <a:bodyPr/>
          <a:lstStyle>
            <a:lvl1pPr>
              <a:defRPr/>
            </a:lvl1pPr>
          </a:lstStyle>
          <a:p>
            <a:endParaRPr lang="en-US" dirty="0"/>
          </a:p>
        </p:txBody>
      </p:sp>
      <p:sp>
        <p:nvSpPr>
          <p:cNvPr id="6" name="Segnaposto numero diapositiva 5"/>
          <p:cNvSpPr>
            <a:spLocks noGrp="1"/>
          </p:cNvSpPr>
          <p:nvPr>
            <p:ph type="sldNum" sz="quarter" idx="12"/>
          </p:nvPr>
        </p:nvSpPr>
        <p:spPr/>
        <p:txBody>
          <a:bodyPr/>
          <a:lstStyle>
            <a:lvl1pPr>
              <a:defRPr/>
            </a:lvl1pPr>
          </a:lstStyle>
          <a:p>
            <a:fld id="{81F996C7-7B29-4567-AD6A-40D391A7A487}" type="slidenum">
              <a:rPr lang="en-US"/>
              <a:pPr/>
              <a:t>‹N›</a:t>
            </a:fld>
            <a:endParaRPr lang="en-US" dirty="0"/>
          </a:p>
        </p:txBody>
      </p:sp>
    </p:spTree>
    <p:extLst>
      <p:ext uri="{BB962C8B-B14F-4D97-AF65-F5344CB8AC3E}">
        <p14:creationId xmlns:p14="http://schemas.microsoft.com/office/powerpoint/2010/main" val="3875761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a:t>Fare clic per modificare lo stile del titolo</a:t>
            </a:r>
          </a:p>
        </p:txBody>
      </p:sp>
      <p:sp>
        <p:nvSpPr>
          <p:cNvPr id="3" name="Segnaposto grafico 2"/>
          <p:cNvSpPr>
            <a:spLocks noGrp="1"/>
          </p:cNvSpPr>
          <p:nvPr>
            <p:ph type="chart" sz="half" idx="1"/>
          </p:nvPr>
        </p:nvSpPr>
        <p:spPr>
          <a:xfrm>
            <a:off x="609600" y="1600201"/>
            <a:ext cx="5384800" cy="4530725"/>
          </a:xfrm>
        </p:spPr>
        <p:txBody>
          <a:bodyPr/>
          <a:lstStyle/>
          <a:p>
            <a:endParaRPr lang="it-IT"/>
          </a:p>
        </p:txBody>
      </p:sp>
      <p:sp>
        <p:nvSpPr>
          <p:cNvPr id="4" name="Segnaposto testo 3"/>
          <p:cNvSpPr>
            <a:spLocks noGrp="1"/>
          </p:cNvSpPr>
          <p:nvPr>
            <p:ph type="body" sz="half" idx="2"/>
          </p:nvPr>
        </p:nvSpPr>
        <p:spPr>
          <a:xfrm>
            <a:off x="6197600" y="1600201"/>
            <a:ext cx="5384800" cy="4530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248400"/>
            <a:ext cx="2844800" cy="457200"/>
          </a:xfrm>
        </p:spPr>
        <p:txBody>
          <a:bodyPr/>
          <a:lstStyle>
            <a:lvl1pPr>
              <a:defRPr/>
            </a:lvl1pPr>
          </a:lstStyle>
          <a:p>
            <a:endParaRPr lang="en-US" dirty="0"/>
          </a:p>
        </p:txBody>
      </p:sp>
      <p:sp>
        <p:nvSpPr>
          <p:cNvPr id="6" name="Segnaposto piè di pagina 5"/>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7" name="Segnaposto numero diapositiva 6"/>
          <p:cNvSpPr>
            <a:spLocks noGrp="1"/>
          </p:cNvSpPr>
          <p:nvPr>
            <p:ph type="sldNum" sz="quarter" idx="12"/>
          </p:nvPr>
        </p:nvSpPr>
        <p:spPr>
          <a:xfrm>
            <a:off x="8737600" y="6248400"/>
            <a:ext cx="2844800" cy="457200"/>
          </a:xfrm>
        </p:spPr>
        <p:txBody>
          <a:bodyPr/>
          <a:lstStyle>
            <a:lvl1pPr>
              <a:defRPr/>
            </a:lvl1pPr>
          </a:lstStyle>
          <a:p>
            <a:fld id="{FEC59105-C549-4EC7-872D-4DA924A46BE7}" type="slidenum">
              <a:rPr lang="en-US"/>
              <a:pPr/>
              <a:t>‹N›</a:t>
            </a:fld>
            <a:endParaRPr lang="en-US" dirty="0"/>
          </a:p>
        </p:txBody>
      </p:sp>
    </p:spTree>
    <p:extLst>
      <p:ext uri="{BB962C8B-B14F-4D97-AF65-F5344CB8AC3E}">
        <p14:creationId xmlns:p14="http://schemas.microsoft.com/office/powerpoint/2010/main" val="3510466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ACABCA-B7C2-F767-3515-1C8011F84F0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C7F0F28-A225-8B1F-F8B4-AA49D6CA9AE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5265BB9-44F5-CCA3-C863-D89A36FE432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A463109-5B68-CA98-AA88-F9AA9C7218AC}"/>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6" name="Segnaposto piè di pagina 5">
            <a:extLst>
              <a:ext uri="{FF2B5EF4-FFF2-40B4-BE49-F238E27FC236}">
                <a16:creationId xmlns:a16="http://schemas.microsoft.com/office/drawing/2014/main" id="{C2981BBF-C283-4886-1048-5338C53119B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B7B171-C75A-2111-7887-4BB060576323}"/>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4277290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30725"/>
          </a:xfrm>
        </p:spPr>
        <p:txBody>
          <a:bodyPr/>
          <a:lstStyle/>
          <a:p>
            <a:endParaRPr lang="it-IT"/>
          </a:p>
        </p:txBody>
      </p:sp>
      <p:sp>
        <p:nvSpPr>
          <p:cNvPr id="4" name="Segnaposto data 3"/>
          <p:cNvSpPr>
            <a:spLocks noGrp="1"/>
          </p:cNvSpPr>
          <p:nvPr>
            <p:ph type="dt" sz="half" idx="10"/>
          </p:nvPr>
        </p:nvSpPr>
        <p:spPr>
          <a:xfrm>
            <a:off x="609600" y="6248400"/>
            <a:ext cx="2844800" cy="457200"/>
          </a:xfrm>
        </p:spPr>
        <p:txBody>
          <a:bodyPr/>
          <a:lstStyle>
            <a:lvl1pPr>
              <a:defRPr/>
            </a:lvl1pPr>
          </a:lstStyle>
          <a:p>
            <a:endParaRPr lang="en-US" dirty="0"/>
          </a:p>
        </p:txBody>
      </p:sp>
      <p:sp>
        <p:nvSpPr>
          <p:cNvPr id="5" name="Segnaposto piè di pagina 4"/>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6" name="Segnaposto numero diapositiva 5"/>
          <p:cNvSpPr>
            <a:spLocks noGrp="1"/>
          </p:cNvSpPr>
          <p:nvPr>
            <p:ph type="sldNum" sz="quarter" idx="12"/>
          </p:nvPr>
        </p:nvSpPr>
        <p:spPr>
          <a:xfrm>
            <a:off x="8737600" y="6248400"/>
            <a:ext cx="2844800" cy="457200"/>
          </a:xfrm>
        </p:spPr>
        <p:txBody>
          <a:bodyPr/>
          <a:lstStyle>
            <a:lvl1pPr>
              <a:defRPr/>
            </a:lvl1pPr>
          </a:lstStyle>
          <a:p>
            <a:fld id="{CB01ED90-41FA-4C17-921C-02B303BCE426}" type="slidenum">
              <a:rPr lang="en-US"/>
              <a:pPr/>
              <a:t>‹N›</a:t>
            </a:fld>
            <a:endParaRPr lang="en-US" dirty="0"/>
          </a:p>
        </p:txBody>
      </p:sp>
    </p:spTree>
    <p:extLst>
      <p:ext uri="{BB962C8B-B14F-4D97-AF65-F5344CB8AC3E}">
        <p14:creationId xmlns:p14="http://schemas.microsoft.com/office/powerpoint/2010/main" val="3932127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7813"/>
            <a:ext cx="10972800" cy="58531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609600" y="6248400"/>
            <a:ext cx="2844800" cy="457200"/>
          </a:xfrm>
        </p:spPr>
        <p:txBody>
          <a:bodyPr/>
          <a:lstStyle>
            <a:lvl1pPr>
              <a:defRPr/>
            </a:lvl1pPr>
          </a:lstStyle>
          <a:p>
            <a:endParaRPr lang="en-US" dirty="0"/>
          </a:p>
        </p:txBody>
      </p:sp>
      <p:sp>
        <p:nvSpPr>
          <p:cNvPr id="4" name="Segnaposto piè di pagina 3"/>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5" name="Segnaposto numero diapositiva 4"/>
          <p:cNvSpPr>
            <a:spLocks noGrp="1"/>
          </p:cNvSpPr>
          <p:nvPr>
            <p:ph type="sldNum" sz="quarter" idx="12"/>
          </p:nvPr>
        </p:nvSpPr>
        <p:spPr>
          <a:xfrm>
            <a:off x="8737600" y="6248400"/>
            <a:ext cx="2844800" cy="457200"/>
          </a:xfrm>
        </p:spPr>
        <p:txBody>
          <a:bodyPr/>
          <a:lstStyle>
            <a:lvl1pPr>
              <a:defRPr/>
            </a:lvl1pPr>
          </a:lstStyle>
          <a:p>
            <a:fld id="{527A593C-77B4-4DE8-A11B-1EC8D48A587D}" type="slidenum">
              <a:rPr lang="en-US"/>
              <a:pPr/>
              <a:t>‹N›</a:t>
            </a:fld>
            <a:endParaRPr lang="en-US" dirty="0"/>
          </a:p>
        </p:txBody>
      </p:sp>
    </p:spTree>
    <p:extLst>
      <p:ext uri="{BB962C8B-B14F-4D97-AF65-F5344CB8AC3E}">
        <p14:creationId xmlns:p14="http://schemas.microsoft.com/office/powerpoint/2010/main" val="2290987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889285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29639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90993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499747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487867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008008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08327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21944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330C4E-8B84-F2F8-CC51-0AAD507A634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7B66E1C-25F6-A5F9-DEB1-98F1DA8C0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C4FF848-3C1A-B3C5-CCB2-CFC9B1DDADE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34F72BE-55D3-FD99-4137-5CC4A01CD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A5C9B15-552E-73E1-9739-222C62810AB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A470A2C-3338-DAD2-733D-C636997B13BB}"/>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8" name="Segnaposto piè di pagina 7">
            <a:extLst>
              <a:ext uri="{FF2B5EF4-FFF2-40B4-BE49-F238E27FC236}">
                <a16:creationId xmlns:a16="http://schemas.microsoft.com/office/drawing/2014/main" id="{F76DA1F4-9726-3CBB-B00D-8A0862EF739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E82D7E1-88EA-22C1-0AAB-ADCF16C54C82}"/>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431493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767969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83357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893546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845D6D2-8645-4659-8CDA-5180D54F1974}" type="slidenum">
              <a:rPr lang="it-IT"/>
              <a:pPr>
                <a:defRPr/>
              </a:pPr>
              <a:t>‹N›</a:t>
            </a:fld>
            <a:endParaRPr lang="it-IT"/>
          </a:p>
        </p:txBody>
      </p:sp>
    </p:spTree>
    <p:extLst>
      <p:ext uri="{BB962C8B-B14F-4D97-AF65-F5344CB8AC3E}">
        <p14:creationId xmlns:p14="http://schemas.microsoft.com/office/powerpoint/2010/main" val="1865439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087438"/>
            <a:ext cx="12175067" cy="95250"/>
          </a:xfrm>
          <a:prstGeom prst="rect">
            <a:avLst/>
          </a:prstGeom>
          <a:solidFill>
            <a:srgbClr val="00279F"/>
          </a:solidFill>
          <a:ln w="9525">
            <a:noFill/>
            <a:miter lim="800000"/>
            <a:headEnd/>
            <a:tailEnd/>
          </a:ln>
          <a:effectLst/>
        </p:spPr>
        <p:txBody>
          <a:bodyPr wrap="none" anchor="ctr"/>
          <a:lstStyle/>
          <a:p>
            <a:pPr>
              <a:defRPr/>
            </a:pPr>
            <a:endParaRPr lang="it-IT" sz="1800">
              <a:solidFill>
                <a:srgbClr val="0000FF"/>
              </a:solidFill>
            </a:endParaRPr>
          </a:p>
        </p:txBody>
      </p:sp>
      <p:sp>
        <p:nvSpPr>
          <p:cNvPr id="5" name="Rectangle 5"/>
          <p:cNvSpPr>
            <a:spLocks noChangeArrowheads="1"/>
          </p:cNvSpPr>
          <p:nvPr/>
        </p:nvSpPr>
        <p:spPr bwMode="auto">
          <a:xfrm>
            <a:off x="0" y="1293813"/>
            <a:ext cx="12175067" cy="95250"/>
          </a:xfrm>
          <a:prstGeom prst="rect">
            <a:avLst/>
          </a:prstGeom>
          <a:solidFill>
            <a:srgbClr val="BFCBE2"/>
          </a:solidFill>
          <a:ln w="9525">
            <a:noFill/>
            <a:miter lim="800000"/>
            <a:headEnd/>
            <a:tailEnd/>
          </a:ln>
          <a:effectLst/>
        </p:spPr>
        <p:txBody>
          <a:bodyPr wrap="none" anchor="ctr"/>
          <a:lstStyle/>
          <a:p>
            <a:pPr>
              <a:defRPr/>
            </a:pPr>
            <a:endParaRPr lang="it-IT" sz="1800">
              <a:solidFill>
                <a:srgbClr val="0000FF"/>
              </a:solidFill>
            </a:endParaRPr>
          </a:p>
        </p:txBody>
      </p:sp>
      <p:sp>
        <p:nvSpPr>
          <p:cNvPr id="616450" name="Rectangle 2"/>
          <p:cNvSpPr>
            <a:spLocks noGrp="1" noChangeArrowheads="1"/>
          </p:cNvSpPr>
          <p:nvPr>
            <p:ph type="ctrTitle" sz="quarter"/>
          </p:nvPr>
        </p:nvSpPr>
        <p:spPr>
          <a:xfrm>
            <a:off x="914400" y="2286000"/>
            <a:ext cx="10363200" cy="1143000"/>
          </a:xfrm>
        </p:spPr>
        <p:txBody>
          <a:bodyPr/>
          <a:lstStyle>
            <a:lvl1pPr>
              <a:defRPr/>
            </a:lvl1pPr>
          </a:lstStyle>
          <a:p>
            <a:r>
              <a:rPr lang="it-IT"/>
              <a:t>Centro Regionale di Informazione sui Farmaci</a:t>
            </a:r>
          </a:p>
        </p:txBody>
      </p:sp>
      <p:sp>
        <p:nvSpPr>
          <p:cNvPr id="616451" name="Rectangle 3"/>
          <p:cNvSpPr>
            <a:spLocks noGrp="1" noChangeArrowheads="1"/>
          </p:cNvSpPr>
          <p:nvPr>
            <p:ph type="subTitle" sz="quarter" idx="1"/>
          </p:nvPr>
        </p:nvSpPr>
        <p:spPr>
          <a:xfrm>
            <a:off x="1828800" y="3886200"/>
            <a:ext cx="8534400" cy="1752600"/>
          </a:xfrm>
        </p:spPr>
        <p:txBody>
          <a:bodyPr/>
          <a:lstStyle>
            <a:lvl1pPr marL="0" indent="0" algn="ctr">
              <a:buFont typeface="Monotype Sorts" pitchFamily="2" charset="2"/>
              <a:buNone/>
              <a:defRPr/>
            </a:lvl1pPr>
          </a:lstStyle>
          <a:p>
            <a:r>
              <a:rPr lang="it-IT"/>
              <a:t>Fare clic per modificare lo stile del sottotitolo dello schema</a:t>
            </a:r>
          </a:p>
        </p:txBody>
      </p:sp>
    </p:spTree>
    <p:extLst>
      <p:ext uri="{BB962C8B-B14F-4D97-AF65-F5344CB8AC3E}">
        <p14:creationId xmlns:p14="http://schemas.microsoft.com/office/powerpoint/2010/main" val="2703379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48456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427488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00486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17195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33200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38A2F-5298-3865-1888-FB9A5B6F7BA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D971455-8430-F663-4779-646A58F20BA5}"/>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4" name="Segnaposto piè di pagina 3">
            <a:extLst>
              <a:ext uri="{FF2B5EF4-FFF2-40B4-BE49-F238E27FC236}">
                <a16:creationId xmlns:a16="http://schemas.microsoft.com/office/drawing/2014/main" id="{2DF7DDAD-F972-4BA1-54F8-85B0904FC8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3EEB766-7D0A-50A7-887C-DBD951EC246C}"/>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2343353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764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060156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182459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9946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77818" y="228600"/>
            <a:ext cx="2620433" cy="5867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914401" y="228600"/>
            <a:ext cx="7660217"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17840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035051" y="228601"/>
            <a:ext cx="10363200" cy="1006475"/>
          </a:xfrm>
        </p:spPr>
        <p:txBody>
          <a:bodyPr/>
          <a:lstStyle/>
          <a:p>
            <a:r>
              <a:rPr lang="it-IT"/>
              <a:t>Fare clic per modificare lo stile del titolo</a:t>
            </a:r>
          </a:p>
        </p:txBody>
      </p:sp>
      <p:sp>
        <p:nvSpPr>
          <p:cNvPr id="3" name="Segnaposto tabella 2"/>
          <p:cNvSpPr>
            <a:spLocks noGrp="1"/>
          </p:cNvSpPr>
          <p:nvPr>
            <p:ph type="tbl" idx="1"/>
          </p:nvPr>
        </p:nvSpPr>
        <p:spPr>
          <a:xfrm>
            <a:off x="914400" y="1981200"/>
            <a:ext cx="10363200" cy="4114800"/>
          </a:xfrm>
        </p:spPr>
        <p:txBody>
          <a:bodyPr/>
          <a:lstStyle/>
          <a:p>
            <a:pPr lvl="0"/>
            <a:endParaRPr lang="it-IT" noProof="0"/>
          </a:p>
        </p:txBody>
      </p:sp>
    </p:spTree>
    <p:extLst>
      <p:ext uri="{BB962C8B-B14F-4D97-AF65-F5344CB8AC3E}">
        <p14:creationId xmlns:p14="http://schemas.microsoft.com/office/powerpoint/2010/main" val="1667765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1035051" y="228601"/>
            <a:ext cx="10363200" cy="1006475"/>
          </a:xfrm>
        </p:spPr>
        <p:txBody>
          <a:bodyPr/>
          <a:lstStyle/>
          <a:p>
            <a:r>
              <a:rPr lang="it-IT"/>
              <a:t>Fare clic per modificare lo stile del titolo</a:t>
            </a:r>
          </a:p>
        </p:txBody>
      </p:sp>
      <p:sp>
        <p:nvSpPr>
          <p:cNvPr id="3" name="Segnaposto testo 2"/>
          <p:cNvSpPr>
            <a:spLocks noGrp="1"/>
          </p:cNvSpPr>
          <p:nvPr>
            <p:ph type="body"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6197600" y="1981200"/>
            <a:ext cx="5080000" cy="4114800"/>
          </a:xfrm>
        </p:spPr>
        <p:txBody>
          <a:bodyPr/>
          <a:lstStyle/>
          <a:p>
            <a:pPr lvl="0"/>
            <a:endParaRPr lang="it-IT" noProof="0"/>
          </a:p>
        </p:txBody>
      </p:sp>
    </p:spTree>
    <p:extLst>
      <p:ext uri="{BB962C8B-B14F-4D97-AF65-F5344CB8AC3E}">
        <p14:creationId xmlns:p14="http://schemas.microsoft.com/office/powerpoint/2010/main" val="1295162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914400" y="228600"/>
            <a:ext cx="10483851" cy="5867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0932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FD32B25-1EC8-1EF2-CED7-EB6C95146F0A}"/>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3" name="Segnaposto piè di pagina 2">
            <a:extLst>
              <a:ext uri="{FF2B5EF4-FFF2-40B4-BE49-F238E27FC236}">
                <a16:creationId xmlns:a16="http://schemas.microsoft.com/office/drawing/2014/main" id="{222FCDCB-BF0F-17CE-0183-47949554E67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AFAA555-FDA6-12B1-C491-56BACC285FDD}"/>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3797511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7434C9-10AA-973D-A083-400C13D0623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D7E3F8-0727-6E6F-ABDE-C157A9902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DA66305-B5C7-E457-75C9-68721C0DE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543D2AA-69A3-CEA2-2485-C619B3C3CF1B}"/>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6" name="Segnaposto piè di pagina 5">
            <a:extLst>
              <a:ext uri="{FF2B5EF4-FFF2-40B4-BE49-F238E27FC236}">
                <a16:creationId xmlns:a16="http://schemas.microsoft.com/office/drawing/2014/main" id="{8776DF96-2945-A4AE-32D4-8767AB2133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DECF96-2F03-A7B3-ECCB-90EF3FFC37D2}"/>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367164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8023BB-245C-02DF-A19B-1937535B678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382FB41-ACE5-FAB5-3E90-C975A1F8B0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607415D-429B-0888-7B73-AECB8CBC1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277B1F-0796-3D2A-49DD-1AE73F47EAF2}"/>
              </a:ext>
            </a:extLst>
          </p:cNvPr>
          <p:cNvSpPr>
            <a:spLocks noGrp="1"/>
          </p:cNvSpPr>
          <p:nvPr>
            <p:ph type="dt" sz="half" idx="10"/>
          </p:nvPr>
        </p:nvSpPr>
        <p:spPr/>
        <p:txBody>
          <a:bodyPr/>
          <a:lstStyle/>
          <a:p>
            <a:fld id="{C949E3C2-40A9-48D5-B7B7-A39A0CDF2A42}" type="datetimeFigureOut">
              <a:rPr lang="it-IT" smtClean="0"/>
              <a:t>19/10/2023</a:t>
            </a:fld>
            <a:endParaRPr lang="it-IT"/>
          </a:p>
        </p:txBody>
      </p:sp>
      <p:sp>
        <p:nvSpPr>
          <p:cNvPr id="6" name="Segnaposto piè di pagina 5">
            <a:extLst>
              <a:ext uri="{FF2B5EF4-FFF2-40B4-BE49-F238E27FC236}">
                <a16:creationId xmlns:a16="http://schemas.microsoft.com/office/drawing/2014/main" id="{114D4CA7-6536-192F-5780-98B1688529D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72108C5-36ED-3D56-F674-481C77A87B2B}"/>
              </a:ext>
            </a:extLst>
          </p:cNvPr>
          <p:cNvSpPr>
            <a:spLocks noGrp="1"/>
          </p:cNvSpPr>
          <p:nvPr>
            <p:ph type="sldNum" sz="quarter" idx="12"/>
          </p:nvPr>
        </p:nvSpPr>
        <p:spPr/>
        <p:txBody>
          <a:bodyPr/>
          <a:lstStyle/>
          <a:p>
            <a:fld id="{9C953674-BCF4-4405-8A1D-A978D111B0DD}" type="slidenum">
              <a:rPr lang="it-IT" smtClean="0"/>
              <a:t>‹N›</a:t>
            </a:fld>
            <a:endParaRPr lang="it-IT"/>
          </a:p>
        </p:txBody>
      </p:sp>
    </p:spTree>
    <p:extLst>
      <p:ext uri="{BB962C8B-B14F-4D97-AF65-F5344CB8AC3E}">
        <p14:creationId xmlns:p14="http://schemas.microsoft.com/office/powerpoint/2010/main" val="198055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6DC62A2-1F7B-167A-873E-2513AEA85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0ECA70B-B181-1FDB-0F63-2B50B8520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F272F7-11BE-A80F-4656-4AD189113A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9E3C2-40A9-48D5-B7B7-A39A0CDF2A42}" type="datetimeFigureOut">
              <a:rPr lang="it-IT" smtClean="0"/>
              <a:t>19/10/2023</a:t>
            </a:fld>
            <a:endParaRPr lang="it-IT"/>
          </a:p>
        </p:txBody>
      </p:sp>
      <p:sp>
        <p:nvSpPr>
          <p:cNvPr id="5" name="Segnaposto piè di pagina 4">
            <a:extLst>
              <a:ext uri="{FF2B5EF4-FFF2-40B4-BE49-F238E27FC236}">
                <a16:creationId xmlns:a16="http://schemas.microsoft.com/office/drawing/2014/main" id="{5B4C6F98-A9AC-0510-2967-B5DD95C17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7A52D03-A880-191B-A47A-21C0ECC48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53674-BCF4-4405-8A1D-A978D111B0DD}" type="slidenum">
              <a:rPr lang="it-IT" smtClean="0"/>
              <a:t>‹N›</a:t>
            </a:fld>
            <a:endParaRPr lang="it-IT"/>
          </a:p>
        </p:txBody>
      </p:sp>
    </p:spTree>
    <p:extLst>
      <p:ext uri="{BB962C8B-B14F-4D97-AF65-F5344CB8AC3E}">
        <p14:creationId xmlns:p14="http://schemas.microsoft.com/office/powerpoint/2010/main" val="425269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3" r:id="rId12"/>
    <p:sldLayoutId id="2147483754" r:id="rId13"/>
    <p:sldLayoutId id="2147483756" r:id="rId14"/>
    <p:sldLayoutId id="21474837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42767-877D-478B-A7F6-8F8DC43681B9}" type="datetimeFigureOut">
              <a:rPr lang="it-IT" smtClean="0"/>
              <a:t>19/10/2023</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6F5B6-10D5-4F6A-8659-B98C6D92FF4F}" type="slidenum">
              <a:rPr lang="it-IT" smtClean="0"/>
              <a:t>‹N›</a:t>
            </a:fld>
            <a:endParaRPr lang="it-IT"/>
          </a:p>
        </p:txBody>
      </p:sp>
    </p:spTree>
    <p:extLst>
      <p:ext uri="{BB962C8B-B14F-4D97-AF65-F5344CB8AC3E}">
        <p14:creationId xmlns:p14="http://schemas.microsoft.com/office/powerpoint/2010/main" val="1768908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134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1348"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dirty="0"/>
          </a:p>
        </p:txBody>
      </p:sp>
      <p:sp>
        <p:nvSpPr>
          <p:cNvPr id="44134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dirty="0"/>
          </a:p>
        </p:txBody>
      </p:sp>
      <p:sp>
        <p:nvSpPr>
          <p:cNvPr id="441350"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544FCBF0-4B56-4CBD-9B39-1F574E869579}" type="slidenum">
              <a:rPr lang="en-US"/>
              <a:pPr/>
              <a:t>‹N›</a:t>
            </a:fld>
            <a:endParaRPr lang="en-US" dirty="0"/>
          </a:p>
        </p:txBody>
      </p:sp>
      <p:sp>
        <p:nvSpPr>
          <p:cNvPr id="441351" name="Rectangle 7"/>
          <p:cNvSpPr>
            <a:spLocks noChangeArrowheads="1"/>
          </p:cNvSpPr>
          <p:nvPr/>
        </p:nvSpPr>
        <p:spPr bwMode="auto">
          <a:xfrm>
            <a:off x="0" y="0"/>
            <a:ext cx="304800" cy="2286000"/>
          </a:xfrm>
          <a:prstGeom prst="rect">
            <a:avLst/>
          </a:prstGeom>
          <a:solidFill>
            <a:schemeClr val="bg2"/>
          </a:solidFill>
          <a:ln w="9525">
            <a:noFill/>
            <a:miter lim="800000"/>
            <a:headEnd/>
            <a:tailEnd/>
          </a:ln>
          <a:effectLst/>
        </p:spPr>
        <p:txBody>
          <a:bodyPr wrap="none" anchor="ctr"/>
          <a:lstStyle/>
          <a:p>
            <a:pPr algn="ctr" eaLnBrk="1" hangingPunct="1"/>
            <a:endParaRPr lang="it-IT" sz="2400">
              <a:latin typeface="Times New Roman" pitchFamily="18" charset="0"/>
            </a:endParaRPr>
          </a:p>
        </p:txBody>
      </p:sp>
      <p:sp>
        <p:nvSpPr>
          <p:cNvPr id="441352" name="Line 8"/>
          <p:cNvSpPr>
            <a:spLocks noChangeShapeType="1"/>
          </p:cNvSpPr>
          <p:nvPr/>
        </p:nvSpPr>
        <p:spPr bwMode="auto">
          <a:xfrm>
            <a:off x="609600" y="1447800"/>
            <a:ext cx="10769600" cy="0"/>
          </a:xfrm>
          <a:prstGeom prst="line">
            <a:avLst/>
          </a:prstGeom>
          <a:noFill/>
          <a:ln w="19050">
            <a:solidFill>
              <a:schemeClr val="tx2"/>
            </a:solidFill>
            <a:round/>
            <a:headEnd/>
            <a:tailEnd/>
          </a:ln>
          <a:effectLst/>
        </p:spPr>
        <p:txBody>
          <a:bodyPr/>
          <a:lstStyle/>
          <a:p>
            <a:endParaRPr lang="it-IT" sz="1800"/>
          </a:p>
        </p:txBody>
      </p:sp>
      <p:sp>
        <p:nvSpPr>
          <p:cNvPr id="441353" name="Rectangle 9"/>
          <p:cNvSpPr>
            <a:spLocks noChangeArrowheads="1"/>
          </p:cNvSpPr>
          <p:nvPr/>
        </p:nvSpPr>
        <p:spPr bwMode="auto">
          <a:xfrm>
            <a:off x="0" y="2286000"/>
            <a:ext cx="304800" cy="2286000"/>
          </a:xfrm>
          <a:prstGeom prst="rect">
            <a:avLst/>
          </a:prstGeom>
          <a:solidFill>
            <a:schemeClr val="accent2"/>
          </a:solidFill>
          <a:ln w="9525">
            <a:noFill/>
            <a:miter lim="800000"/>
            <a:headEnd/>
            <a:tailEnd/>
          </a:ln>
          <a:effectLst/>
        </p:spPr>
        <p:txBody>
          <a:bodyPr wrap="none" anchor="ctr"/>
          <a:lstStyle/>
          <a:p>
            <a:pPr algn="ctr" eaLnBrk="1" hangingPunct="1"/>
            <a:endParaRPr lang="it-IT" sz="2400">
              <a:latin typeface="Times New Roman" pitchFamily="18" charset="0"/>
            </a:endParaRPr>
          </a:p>
        </p:txBody>
      </p:sp>
      <p:sp>
        <p:nvSpPr>
          <p:cNvPr id="441354" name="Rectangle 10"/>
          <p:cNvSpPr>
            <a:spLocks noChangeArrowheads="1"/>
          </p:cNvSpPr>
          <p:nvPr/>
        </p:nvSpPr>
        <p:spPr bwMode="auto">
          <a:xfrm>
            <a:off x="0" y="4572000"/>
            <a:ext cx="304800" cy="2286000"/>
          </a:xfrm>
          <a:prstGeom prst="rect">
            <a:avLst/>
          </a:prstGeom>
          <a:solidFill>
            <a:schemeClr val="tx2"/>
          </a:solidFill>
          <a:ln w="9525">
            <a:noFill/>
            <a:miter lim="800000"/>
            <a:headEnd/>
            <a:tailEnd/>
          </a:ln>
          <a:effectLst/>
        </p:spPr>
        <p:txBody>
          <a:bodyPr wrap="none" anchor="ctr"/>
          <a:lstStyle/>
          <a:p>
            <a:pPr algn="ctr" eaLnBrk="1" hangingPunct="1"/>
            <a:endParaRPr lang="it-IT" sz="2400">
              <a:latin typeface="Times New Roman" pitchFamily="18" charset="0"/>
            </a:endParaRPr>
          </a:p>
        </p:txBody>
      </p:sp>
    </p:spTree>
    <p:extLst>
      <p:ext uri="{BB962C8B-B14F-4D97-AF65-F5344CB8AC3E}">
        <p14:creationId xmlns:p14="http://schemas.microsoft.com/office/powerpoint/2010/main" val="22733165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9663C-1BA6-4E10-8DC7-AE3B5A53AD3E}" type="datetimeFigureOut">
              <a:rPr lang="en-GB" smtClean="0">
                <a:solidFill>
                  <a:prstClr val="black">
                    <a:tint val="75000"/>
                  </a:prstClr>
                </a:solidFill>
              </a:rPr>
              <a:pPr/>
              <a:t>19/10/2023</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E624B-76F0-4016-8431-D7681AC0563D}"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1497822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1035051" y="228601"/>
            <a:ext cx="10363200" cy="10064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it-IT"/>
              <a:t>Click to edit Master title style</a:t>
            </a:r>
          </a:p>
        </p:txBody>
      </p:sp>
      <p:sp>
        <p:nvSpPr>
          <p:cNvPr id="9728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15428" name="Rectangle 4"/>
          <p:cNvSpPr>
            <a:spLocks noChangeArrowheads="1"/>
          </p:cNvSpPr>
          <p:nvPr/>
        </p:nvSpPr>
        <p:spPr bwMode="auto">
          <a:xfrm>
            <a:off x="0" y="1087438"/>
            <a:ext cx="12175067" cy="95250"/>
          </a:xfrm>
          <a:prstGeom prst="rect">
            <a:avLst/>
          </a:prstGeom>
          <a:solidFill>
            <a:srgbClr val="00279F"/>
          </a:solidFill>
          <a:ln w="9525">
            <a:noFill/>
            <a:miter lim="800000"/>
            <a:headEnd/>
            <a:tailEnd/>
          </a:ln>
          <a:effectLst/>
        </p:spPr>
        <p:txBody>
          <a:bodyPr wrap="none" anchor="ctr"/>
          <a:lstStyle/>
          <a:p>
            <a:pPr>
              <a:defRPr/>
            </a:pPr>
            <a:endParaRPr lang="it-IT" sz="1800">
              <a:solidFill>
                <a:srgbClr val="0000FF"/>
              </a:solidFill>
            </a:endParaRPr>
          </a:p>
        </p:txBody>
      </p:sp>
      <p:sp>
        <p:nvSpPr>
          <p:cNvPr id="615429" name="Rectangle 5"/>
          <p:cNvSpPr>
            <a:spLocks noChangeArrowheads="1"/>
          </p:cNvSpPr>
          <p:nvPr/>
        </p:nvSpPr>
        <p:spPr bwMode="auto">
          <a:xfrm>
            <a:off x="0" y="1293813"/>
            <a:ext cx="12175067" cy="95250"/>
          </a:xfrm>
          <a:prstGeom prst="rect">
            <a:avLst/>
          </a:prstGeom>
          <a:solidFill>
            <a:srgbClr val="BFCBE2"/>
          </a:solidFill>
          <a:ln w="9525">
            <a:noFill/>
            <a:miter lim="800000"/>
            <a:headEnd/>
            <a:tailEnd/>
          </a:ln>
          <a:effectLst/>
        </p:spPr>
        <p:txBody>
          <a:bodyPr wrap="none" anchor="ctr"/>
          <a:lstStyle/>
          <a:p>
            <a:pPr>
              <a:defRPr/>
            </a:pPr>
            <a:endParaRPr lang="it-IT" sz="1800">
              <a:solidFill>
                <a:srgbClr val="0000FF"/>
              </a:solidFill>
            </a:endParaRPr>
          </a:p>
        </p:txBody>
      </p:sp>
    </p:spTree>
    <p:extLst>
      <p:ext uri="{BB962C8B-B14F-4D97-AF65-F5344CB8AC3E}">
        <p14:creationId xmlns:p14="http://schemas.microsoft.com/office/powerpoint/2010/main" val="68178328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Monotype Sorts"/>
        <a:buChar char="ä"/>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Monotype Sorts"/>
        <a:buChar char="ä"/>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a:buChar char="ä"/>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5000"/>
        <a:buFont typeface="Monotype Sorts"/>
        <a:buChar char="ä"/>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5000"/>
        <a:buFont typeface="Monotype Sorts"/>
        <a:buChar char="ä"/>
        <a:defRPr sz="2000">
          <a:solidFill>
            <a:schemeClr val="tx1"/>
          </a:solidFill>
          <a:latin typeface="+mn-lt"/>
        </a:defRPr>
      </a:lvl5pPr>
      <a:lvl6pPr marL="25146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latin typeface="+mn-lt"/>
        </a:defRPr>
      </a:lvl6pPr>
      <a:lvl7pPr marL="29718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latin typeface="+mn-lt"/>
        </a:defRPr>
      </a:lvl7pPr>
      <a:lvl8pPr marL="34290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latin typeface="+mn-lt"/>
        </a:defRPr>
      </a:lvl8pPr>
      <a:lvl9pPr marL="38862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6">
            <a:extLst>
              <a:ext uri="{FF2B5EF4-FFF2-40B4-BE49-F238E27FC236}">
                <a16:creationId xmlns:a16="http://schemas.microsoft.com/office/drawing/2014/main" id="{ACDB2EFA-FACD-81D4-B345-277C2FB03F5D}"/>
              </a:ext>
            </a:extLst>
          </p:cNvPr>
          <p:cNvSpPr/>
          <p:nvPr/>
        </p:nvSpPr>
        <p:spPr>
          <a:xfrm>
            <a:off x="4523643" y="1086678"/>
            <a:ext cx="6983999" cy="52572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just" rtl="0" hangingPunct="1">
              <a:lnSpc>
                <a:spcPct val="100000"/>
              </a:lnSpc>
              <a:spcBef>
                <a:spcPts val="0"/>
              </a:spcBef>
              <a:spcAft>
                <a:spcPts val="0"/>
              </a:spcAft>
              <a:buNone/>
              <a:tabLst/>
              <a:defRPr sz="1800"/>
            </a:pPr>
            <a:r>
              <a:rPr lang="it-IT" b="0" i="0" u="none" strike="noStrike" kern="1200" spc="0" dirty="0">
                <a:ln>
                  <a:noFill/>
                </a:ln>
                <a:solidFill>
                  <a:srgbClr val="000000"/>
                </a:solidFill>
                <a:latin typeface="Calibri" pitchFamily="18"/>
                <a:ea typeface="Microsoft YaHei" pitchFamily="2"/>
                <a:cs typeface="Arial" pitchFamily="2"/>
              </a:rPr>
              <a:t>Medico, farmacologo clinico, esperto di valutazione e selezione dei farmaci, formazione, linee guida e sintesi delle evidenze scientifiche.</a:t>
            </a:r>
          </a:p>
          <a:p>
            <a:pPr marL="0" marR="0" lvl="0" indent="0" algn="just" rtl="0" hangingPunct="1">
              <a:lnSpc>
                <a:spcPct val="100000"/>
              </a:lnSpc>
              <a:spcBef>
                <a:spcPts val="0"/>
              </a:spcBef>
              <a:spcAft>
                <a:spcPts val="0"/>
              </a:spcAft>
              <a:buNone/>
              <a:tabLst/>
              <a:defRPr sz="1800"/>
            </a:pPr>
            <a:r>
              <a:rPr lang="it-IT" b="0" i="0" u="none" strike="noStrike" kern="1200" spc="0" dirty="0">
                <a:ln>
                  <a:noFill/>
                </a:ln>
                <a:solidFill>
                  <a:srgbClr val="000000"/>
                </a:solidFill>
                <a:latin typeface="Calibri" pitchFamily="18"/>
                <a:ea typeface="Microsoft YaHei" pitchFamily="2"/>
                <a:cs typeface="Arial" pitchFamily="2"/>
              </a:rPr>
              <a:t>Ha 25 anni di esperienza nel campo della valutazione dei farmaci e delle politiche farmaceutiche. È stato membro fondatore del Centro </a:t>
            </a:r>
            <a:r>
              <a:rPr lang="it-IT" b="0" i="0" u="none" strike="noStrike" kern="1200" spc="0" dirty="0" err="1">
                <a:ln>
                  <a:noFill/>
                </a:ln>
                <a:solidFill>
                  <a:srgbClr val="000000"/>
                </a:solidFill>
                <a:latin typeface="Calibri" pitchFamily="18"/>
                <a:ea typeface="Microsoft YaHei" pitchFamily="2"/>
                <a:cs typeface="Arial" pitchFamily="2"/>
              </a:rPr>
              <a:t>Cochrane</a:t>
            </a:r>
            <a:r>
              <a:rPr lang="it-IT" b="0" i="0" u="none" strike="noStrike" kern="1200" spc="0" dirty="0">
                <a:ln>
                  <a:noFill/>
                </a:ln>
                <a:solidFill>
                  <a:srgbClr val="000000"/>
                </a:solidFill>
                <a:latin typeface="Calibri" pitchFamily="18"/>
                <a:ea typeface="Microsoft YaHei" pitchFamily="2"/>
                <a:cs typeface="Arial" pitchFamily="2"/>
              </a:rPr>
              <a:t> Italiano (1997), Presidente del Comitato Etico di Reggio Emilia (2000 -2012), ha fatto parte dell’</a:t>
            </a:r>
            <a:r>
              <a:rPr lang="it-IT" b="0" i="0" u="none" strike="noStrike" kern="1200" spc="0" dirty="0" err="1">
                <a:ln>
                  <a:noFill/>
                </a:ln>
                <a:solidFill>
                  <a:srgbClr val="000000"/>
                </a:solidFill>
                <a:latin typeface="Calibri" pitchFamily="18"/>
                <a:ea typeface="Microsoft YaHei" pitchFamily="2"/>
                <a:cs typeface="Arial" pitchFamily="2"/>
              </a:rPr>
              <a:t>Editorial</a:t>
            </a:r>
            <a:r>
              <a:rPr lang="it-IT" b="0" i="0" u="none" strike="noStrike" kern="1200" spc="0" dirty="0">
                <a:ln>
                  <a:noFill/>
                </a:ln>
                <a:solidFill>
                  <a:srgbClr val="000000"/>
                </a:solidFill>
                <a:latin typeface="Calibri" pitchFamily="18"/>
                <a:ea typeface="Microsoft YaHei" pitchFamily="2"/>
                <a:cs typeface="Arial" pitchFamily="2"/>
              </a:rPr>
              <a:t> Board del British </a:t>
            </a:r>
            <a:r>
              <a:rPr lang="it-IT" b="0" i="0" u="none" strike="noStrike" kern="1200" spc="0" dirty="0" err="1">
                <a:ln>
                  <a:noFill/>
                </a:ln>
                <a:solidFill>
                  <a:srgbClr val="000000"/>
                </a:solidFill>
                <a:latin typeface="Calibri" pitchFamily="18"/>
                <a:ea typeface="Microsoft YaHei" pitchFamily="2"/>
                <a:cs typeface="Arial" pitchFamily="2"/>
              </a:rPr>
              <a:t>Medical</a:t>
            </a:r>
            <a:r>
              <a:rPr lang="it-IT" b="0" i="0" u="none" strike="noStrike" kern="1200" spc="0" dirty="0">
                <a:ln>
                  <a:noFill/>
                </a:ln>
                <a:solidFill>
                  <a:srgbClr val="000000"/>
                </a:solidFill>
                <a:latin typeface="Calibri" pitchFamily="18"/>
                <a:ea typeface="Microsoft YaHei" pitchFamily="2"/>
                <a:cs typeface="Arial" pitchFamily="2"/>
              </a:rPr>
              <a:t> Journal (2004-2007) e del GRADE Working Group fin dalla sua costituzione. Assieme ad Alessandro Liberati, ha fondato e diretto il </a:t>
            </a:r>
            <a:r>
              <a:rPr lang="it-IT" b="0" i="0" u="none" strike="noStrike" kern="1200" spc="0" dirty="0" err="1">
                <a:ln>
                  <a:noFill/>
                </a:ln>
                <a:solidFill>
                  <a:srgbClr val="000000"/>
                </a:solidFill>
                <a:latin typeface="Calibri" pitchFamily="18"/>
                <a:ea typeface="Microsoft YaHei" pitchFamily="2"/>
                <a:cs typeface="Arial" pitchFamily="2"/>
              </a:rPr>
              <a:t>Ceveas</a:t>
            </a:r>
            <a:r>
              <a:rPr lang="it-IT" b="0" i="0" u="none" strike="noStrike" kern="1200" spc="0" dirty="0">
                <a:ln>
                  <a:noFill/>
                </a:ln>
                <a:solidFill>
                  <a:srgbClr val="000000"/>
                </a:solidFill>
                <a:latin typeface="Calibri" pitchFamily="18"/>
                <a:ea typeface="Microsoft YaHei" pitchFamily="2"/>
                <a:cs typeface="Arial" pitchFamily="2"/>
              </a:rPr>
              <a:t> (Centro per la Valutazione della Efficacia della Assistenza Sanitaria), Azienda USL di Modena (2000 – 2012) ed è stato direttore dal 2008 del WHO </a:t>
            </a:r>
            <a:r>
              <a:rPr lang="it-IT" b="0" i="0" u="none" strike="noStrike" kern="1200" spc="0" dirty="0" err="1">
                <a:ln>
                  <a:noFill/>
                </a:ln>
                <a:solidFill>
                  <a:srgbClr val="000000"/>
                </a:solidFill>
                <a:latin typeface="Calibri" pitchFamily="18"/>
                <a:ea typeface="Microsoft YaHei" pitchFamily="2"/>
                <a:cs typeface="Arial" pitchFamily="2"/>
              </a:rPr>
              <a:t>Collaborating</a:t>
            </a:r>
            <a:r>
              <a:rPr lang="it-IT" b="0" i="0" u="none" strike="noStrike" kern="1200" spc="0" dirty="0">
                <a:ln>
                  <a:noFill/>
                </a:ln>
                <a:solidFill>
                  <a:srgbClr val="000000"/>
                </a:solidFill>
                <a:latin typeface="Calibri" pitchFamily="18"/>
                <a:ea typeface="Microsoft YaHei" pitchFamily="2"/>
                <a:cs typeface="Arial" pitchFamily="2"/>
              </a:rPr>
              <a:t> Centre for </a:t>
            </a:r>
            <a:r>
              <a:rPr lang="it-IT" b="0" i="0" u="none" strike="noStrike" kern="1200" spc="0" dirty="0" err="1">
                <a:ln>
                  <a:noFill/>
                </a:ln>
                <a:solidFill>
                  <a:srgbClr val="000000"/>
                </a:solidFill>
                <a:latin typeface="Calibri" pitchFamily="18"/>
                <a:ea typeface="Microsoft YaHei" pitchFamily="2"/>
                <a:cs typeface="Arial" pitchFamily="2"/>
              </a:rPr>
              <a:t>evidence</a:t>
            </a:r>
            <a:r>
              <a:rPr lang="it-IT" b="0" i="0" u="none" strike="noStrike" kern="1200" spc="0" dirty="0">
                <a:ln>
                  <a:noFill/>
                </a:ln>
                <a:solidFill>
                  <a:srgbClr val="000000"/>
                </a:solidFill>
                <a:latin typeface="Calibri" pitchFamily="18"/>
                <a:ea typeface="Microsoft YaHei" pitchFamily="2"/>
                <a:cs typeface="Arial" pitchFamily="2"/>
              </a:rPr>
              <a:t> </a:t>
            </a:r>
            <a:r>
              <a:rPr lang="it-IT" b="0" i="0" u="none" strike="noStrike" kern="1200" spc="0" dirty="0" err="1">
                <a:ln>
                  <a:noFill/>
                </a:ln>
                <a:solidFill>
                  <a:srgbClr val="000000"/>
                </a:solidFill>
                <a:latin typeface="Calibri" pitchFamily="18"/>
                <a:ea typeface="Microsoft YaHei" pitchFamily="2"/>
                <a:cs typeface="Arial" pitchFamily="2"/>
              </a:rPr>
              <a:t>synthesis</a:t>
            </a:r>
            <a:r>
              <a:rPr lang="it-IT" b="0" i="0" u="none" strike="noStrike" kern="1200" spc="0" dirty="0">
                <a:ln>
                  <a:noFill/>
                </a:ln>
                <a:solidFill>
                  <a:srgbClr val="000000"/>
                </a:solidFill>
                <a:latin typeface="Calibri" pitchFamily="18"/>
                <a:ea typeface="Microsoft YaHei" pitchFamily="2"/>
                <a:cs typeface="Arial" pitchFamily="2"/>
              </a:rPr>
              <a:t> and guideline </a:t>
            </a:r>
            <a:r>
              <a:rPr lang="it-IT" b="0" i="0" u="none" strike="noStrike" kern="1200" spc="0" dirty="0" err="1">
                <a:ln>
                  <a:noFill/>
                </a:ln>
                <a:solidFill>
                  <a:srgbClr val="000000"/>
                </a:solidFill>
                <a:latin typeface="Calibri" pitchFamily="18"/>
                <a:ea typeface="Microsoft YaHei" pitchFamily="2"/>
                <a:cs typeface="Arial" pitchFamily="2"/>
              </a:rPr>
              <a:t>development</a:t>
            </a:r>
            <a:r>
              <a:rPr lang="it-IT" b="0" i="0" u="none" strike="noStrike" kern="1200" spc="0" dirty="0">
                <a:ln>
                  <a:noFill/>
                </a:ln>
                <a:solidFill>
                  <a:srgbClr val="000000"/>
                </a:solidFill>
                <a:latin typeface="Calibri" pitchFamily="18"/>
                <a:ea typeface="Microsoft YaHei" pitchFamily="2"/>
                <a:cs typeface="Arial" pitchFamily="2"/>
              </a:rPr>
              <a:t>. Segretario della Lista dei Farmaci Essenziali dell’OMS dal 2014 al 2020 e membro del Comitato Etico dell’OMS (2015-2017). E’ stato Direttore Generale dell’AIFA dal marzo 2020 fino al gennaio 2023.E’ attualmente Direttore del Governo Clinico dell’ASL Romagna e co-direttore del WHO </a:t>
            </a:r>
            <a:r>
              <a:rPr lang="it-IT" b="0" i="0" u="none" strike="noStrike" kern="1200" spc="0" dirty="0" err="1">
                <a:ln>
                  <a:noFill/>
                </a:ln>
                <a:solidFill>
                  <a:srgbClr val="000000"/>
                </a:solidFill>
                <a:latin typeface="Calibri" pitchFamily="18"/>
                <a:ea typeface="Microsoft YaHei" pitchFamily="2"/>
                <a:cs typeface="Arial" pitchFamily="2"/>
              </a:rPr>
              <a:t>Collaborating</a:t>
            </a:r>
            <a:r>
              <a:rPr lang="it-IT" b="0" i="0" u="none" strike="noStrike" kern="1200" spc="0" dirty="0">
                <a:ln>
                  <a:noFill/>
                </a:ln>
                <a:solidFill>
                  <a:srgbClr val="000000"/>
                </a:solidFill>
                <a:latin typeface="Calibri" pitchFamily="18"/>
                <a:ea typeface="Microsoft YaHei" pitchFamily="2"/>
                <a:cs typeface="Arial" pitchFamily="2"/>
              </a:rPr>
              <a:t> Centre for </a:t>
            </a:r>
            <a:r>
              <a:rPr lang="it-IT" b="0" i="0" u="none" strike="noStrike" kern="1200" spc="0" dirty="0" err="1">
                <a:ln>
                  <a:noFill/>
                </a:ln>
                <a:solidFill>
                  <a:srgbClr val="000000"/>
                </a:solidFill>
                <a:latin typeface="Calibri" pitchFamily="18"/>
                <a:ea typeface="Microsoft YaHei" pitchFamily="2"/>
                <a:cs typeface="Arial" pitchFamily="2"/>
              </a:rPr>
              <a:t>evidence</a:t>
            </a:r>
            <a:r>
              <a:rPr lang="it-IT" b="0" i="0" u="none" strike="noStrike" kern="1200" spc="0" dirty="0">
                <a:ln>
                  <a:noFill/>
                </a:ln>
                <a:solidFill>
                  <a:srgbClr val="000000"/>
                </a:solidFill>
                <a:latin typeface="Calibri" pitchFamily="18"/>
                <a:ea typeface="Microsoft YaHei" pitchFamily="2"/>
                <a:cs typeface="Arial" pitchFamily="2"/>
              </a:rPr>
              <a:t> </a:t>
            </a:r>
            <a:r>
              <a:rPr lang="it-IT" b="0" i="0" u="none" strike="noStrike" kern="1200" spc="0" dirty="0" err="1">
                <a:ln>
                  <a:noFill/>
                </a:ln>
                <a:solidFill>
                  <a:srgbClr val="000000"/>
                </a:solidFill>
                <a:latin typeface="Calibri" pitchFamily="18"/>
                <a:ea typeface="Microsoft YaHei" pitchFamily="2"/>
                <a:cs typeface="Arial" pitchFamily="2"/>
              </a:rPr>
              <a:t>synthesis</a:t>
            </a:r>
            <a:r>
              <a:rPr lang="it-IT" b="0" i="0" u="none" strike="noStrike" kern="1200" spc="0" dirty="0">
                <a:ln>
                  <a:noFill/>
                </a:ln>
                <a:solidFill>
                  <a:srgbClr val="000000"/>
                </a:solidFill>
                <a:latin typeface="Calibri" pitchFamily="18"/>
                <a:ea typeface="Microsoft YaHei" pitchFamily="2"/>
                <a:cs typeface="Arial" pitchFamily="2"/>
              </a:rPr>
              <a:t> and guideline </a:t>
            </a:r>
            <a:r>
              <a:rPr lang="it-IT" b="0" i="0" u="none" strike="noStrike" kern="1200" spc="0" dirty="0" err="1">
                <a:ln>
                  <a:noFill/>
                </a:ln>
                <a:solidFill>
                  <a:srgbClr val="000000"/>
                </a:solidFill>
                <a:latin typeface="Calibri" pitchFamily="18"/>
                <a:ea typeface="Microsoft YaHei" pitchFamily="2"/>
                <a:cs typeface="Arial" pitchFamily="2"/>
              </a:rPr>
              <a:t>development</a:t>
            </a:r>
            <a:r>
              <a:rPr lang="it-IT" b="0" i="0" u="none" strike="noStrike" kern="1200" spc="0" dirty="0">
                <a:ln>
                  <a:noFill/>
                </a:ln>
                <a:solidFill>
                  <a:srgbClr val="000000"/>
                </a:solidFill>
                <a:latin typeface="Calibri" pitchFamily="18"/>
                <a:ea typeface="Microsoft YaHei" pitchFamily="2"/>
                <a:cs typeface="Arial" pitchFamily="2"/>
              </a:rPr>
              <a:t>. Dal 15 Ottobre è Direttore del Programma Interaziendale Romagna-</a:t>
            </a:r>
            <a:r>
              <a:rPr lang="it-IT" b="0" i="0" u="none" strike="noStrike" kern="1200" spc="0" dirty="0" err="1">
                <a:ln>
                  <a:noFill/>
                </a:ln>
                <a:solidFill>
                  <a:srgbClr val="000000"/>
                </a:solidFill>
                <a:latin typeface="Calibri" pitchFamily="18"/>
                <a:ea typeface="Microsoft YaHei" pitchFamily="2"/>
                <a:cs typeface="Arial" pitchFamily="2"/>
              </a:rPr>
              <a:t>S.Orsola</a:t>
            </a:r>
            <a:r>
              <a:rPr lang="it-IT" b="0" i="0" u="none" strike="noStrike" kern="1200" spc="0" dirty="0">
                <a:ln>
                  <a:noFill/>
                </a:ln>
                <a:solidFill>
                  <a:srgbClr val="000000"/>
                </a:solidFill>
                <a:latin typeface="Calibri" pitchFamily="18"/>
                <a:ea typeface="Microsoft YaHei" pitchFamily="2"/>
                <a:cs typeface="Arial" pitchFamily="2"/>
              </a:rPr>
              <a:t> su Innovazione, HTA e Sostenibilità SSN. </a:t>
            </a:r>
            <a:r>
              <a:rPr lang="it-IT" sz="2000" b="0" i="0" u="none" strike="noStrike" kern="1200" spc="0" dirty="0">
                <a:ln>
                  <a:noFill/>
                </a:ln>
                <a:solidFill>
                  <a:srgbClr val="000000"/>
                </a:solidFill>
                <a:latin typeface="Calibri" pitchFamily="18"/>
                <a:ea typeface="Microsoft YaHei" pitchFamily="2"/>
                <a:cs typeface="Arial" pitchFamily="2"/>
              </a:rPr>
              <a:t>  </a:t>
            </a:r>
          </a:p>
        </p:txBody>
      </p:sp>
      <p:pic>
        <p:nvPicPr>
          <p:cNvPr id="5" name="Immagine 4">
            <a:extLst>
              <a:ext uri="{FF2B5EF4-FFF2-40B4-BE49-F238E27FC236}">
                <a16:creationId xmlns:a16="http://schemas.microsoft.com/office/drawing/2014/main" id="{CF01BF51-FB20-08CA-A266-832089E7E698}"/>
              </a:ext>
            </a:extLst>
          </p:cNvPr>
          <p:cNvPicPr>
            <a:picLocks noChangeAspect="1"/>
          </p:cNvPicPr>
          <p:nvPr/>
        </p:nvPicPr>
        <p:blipFill>
          <a:blip r:embed="rId2">
            <a:lum/>
            <a:alphaModFix/>
          </a:blip>
          <a:srcRect/>
          <a:stretch>
            <a:fillRect/>
          </a:stretch>
        </p:blipFill>
        <p:spPr>
          <a:xfrm>
            <a:off x="417240" y="1871640"/>
            <a:ext cx="3902759" cy="3888000"/>
          </a:xfrm>
          <a:prstGeom prst="rect">
            <a:avLst/>
          </a:prstGeom>
          <a:noFill/>
          <a:ln>
            <a:noFill/>
          </a:ln>
        </p:spPr>
      </p:pic>
      <p:sp>
        <p:nvSpPr>
          <p:cNvPr id="7" name="CasellaDiTesto 6">
            <a:extLst>
              <a:ext uri="{FF2B5EF4-FFF2-40B4-BE49-F238E27FC236}">
                <a16:creationId xmlns:a16="http://schemas.microsoft.com/office/drawing/2014/main" id="{1797DF61-353D-65F5-2F9A-0DDE3DF96271}"/>
              </a:ext>
            </a:extLst>
          </p:cNvPr>
          <p:cNvSpPr txBox="1"/>
          <p:nvPr/>
        </p:nvSpPr>
        <p:spPr>
          <a:xfrm>
            <a:off x="141840" y="144360"/>
            <a:ext cx="4034519" cy="1387799"/>
          </a:xfrm>
          <a:prstGeom prst="rect">
            <a:avLst/>
          </a:prstGeom>
          <a:noFill/>
          <a:ln>
            <a:noFill/>
          </a:ln>
        </p:spPr>
        <p:txBody>
          <a:bodyPr vert="horz" wrap="none" lIns="90000" tIns="45000" rIns="90000" bIns="45000" anchorCtr="0" compatLnSpc="0"/>
          <a:lstStyle/>
          <a:p>
            <a:pPr marL="0" marR="0" lvl="0" indent="0" algn="ctr" rtl="0" hangingPunct="1">
              <a:lnSpc>
                <a:spcPct val="90000"/>
              </a:lnSpc>
              <a:spcBef>
                <a:spcPts val="0"/>
              </a:spcBef>
              <a:spcAft>
                <a:spcPts val="0"/>
              </a:spcAft>
              <a:buNone/>
              <a:tabLst/>
            </a:pPr>
            <a:r>
              <a:rPr lang="it-IT" sz="4000" b="0" i="0" u="none" strike="noStrike" kern="1200" spc="0" dirty="0">
                <a:ln>
                  <a:noFill/>
                </a:ln>
                <a:solidFill>
                  <a:srgbClr val="000000"/>
                </a:solidFill>
                <a:latin typeface="Calibri Light" pitchFamily="18"/>
                <a:ea typeface="Microsoft YaHei" pitchFamily="2"/>
                <a:cs typeface="Arial" pitchFamily="2"/>
              </a:rPr>
              <a:t>Dott. Nicola Magrini</a:t>
            </a:r>
          </a:p>
        </p:txBody>
      </p:sp>
    </p:spTree>
    <p:extLst>
      <p:ext uri="{BB962C8B-B14F-4D97-AF65-F5344CB8AC3E}">
        <p14:creationId xmlns:p14="http://schemas.microsoft.com/office/powerpoint/2010/main" val="216015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immagine online 2">
            <a:extLst>
              <a:ext uri="{FF2B5EF4-FFF2-40B4-BE49-F238E27FC236}">
                <a16:creationId xmlns:a16="http://schemas.microsoft.com/office/drawing/2014/main" id="{C5CF5AE4-93B0-CFE4-AD6B-345B30CEDEA4}"/>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6C251467-06C6-8111-D71E-53D607BAFE41}"/>
              </a:ext>
            </a:extLst>
          </p:cNvPr>
          <p:cNvSpPr>
            <a:spLocks noGrp="1"/>
          </p:cNvSpPr>
          <p:nvPr>
            <p:ph type="body" sz="half" idx="2"/>
          </p:nvPr>
        </p:nvSpPr>
        <p:spPr/>
        <p:txBody>
          <a:bodyPr/>
          <a:lstStyle/>
          <a:p>
            <a:endParaRPr lang="it-IT"/>
          </a:p>
        </p:txBody>
      </p:sp>
      <p:pic>
        <p:nvPicPr>
          <p:cNvPr id="6" name="Immagine 5">
            <a:extLst>
              <a:ext uri="{FF2B5EF4-FFF2-40B4-BE49-F238E27FC236}">
                <a16:creationId xmlns:a16="http://schemas.microsoft.com/office/drawing/2014/main" id="{59C306EE-3844-2F6A-B10F-D7669387CA9B}"/>
              </a:ext>
            </a:extLst>
          </p:cNvPr>
          <p:cNvPicPr>
            <a:picLocks noChangeAspect="1"/>
          </p:cNvPicPr>
          <p:nvPr/>
        </p:nvPicPr>
        <p:blipFill>
          <a:blip r:embed="rId2"/>
          <a:stretch>
            <a:fillRect/>
          </a:stretch>
        </p:blipFill>
        <p:spPr>
          <a:xfrm>
            <a:off x="985519" y="55986"/>
            <a:ext cx="9076469" cy="6802013"/>
          </a:xfrm>
          <a:prstGeom prst="rect">
            <a:avLst/>
          </a:prstGeom>
        </p:spPr>
      </p:pic>
      <p:sp>
        <p:nvSpPr>
          <p:cNvPr id="2" name="Titolo 1">
            <a:extLst>
              <a:ext uri="{FF2B5EF4-FFF2-40B4-BE49-F238E27FC236}">
                <a16:creationId xmlns:a16="http://schemas.microsoft.com/office/drawing/2014/main" id="{0AB35809-FF07-E3A8-AA05-33E136BD83A2}"/>
              </a:ext>
            </a:extLst>
          </p:cNvPr>
          <p:cNvSpPr>
            <a:spLocks noGrp="1"/>
          </p:cNvSpPr>
          <p:nvPr>
            <p:ph type="title"/>
          </p:nvPr>
        </p:nvSpPr>
        <p:spPr>
          <a:xfrm>
            <a:off x="6705600" y="762000"/>
            <a:ext cx="4876800" cy="1006475"/>
          </a:xfrm>
        </p:spPr>
        <p:txBody>
          <a:bodyPr>
            <a:normAutofit/>
          </a:bodyPr>
          <a:lstStyle/>
          <a:p>
            <a:r>
              <a:rPr lang="it-IT" sz="2400" dirty="0">
                <a:solidFill>
                  <a:srgbClr val="00B0F0"/>
                </a:solidFill>
              </a:rPr>
              <a:t>JAMA </a:t>
            </a:r>
            <a:r>
              <a:rPr lang="it-IT" sz="2400" dirty="0" err="1">
                <a:solidFill>
                  <a:srgbClr val="00B0F0"/>
                </a:solidFill>
              </a:rPr>
              <a:t>Internal</a:t>
            </a:r>
            <a:r>
              <a:rPr lang="it-IT" sz="2400" dirty="0">
                <a:solidFill>
                  <a:srgbClr val="00B0F0"/>
                </a:solidFill>
              </a:rPr>
              <a:t> </a:t>
            </a:r>
            <a:r>
              <a:rPr lang="it-IT" sz="2400" dirty="0" err="1">
                <a:solidFill>
                  <a:srgbClr val="00B0F0"/>
                </a:solidFill>
              </a:rPr>
              <a:t>Med</a:t>
            </a:r>
            <a:r>
              <a:rPr lang="it-IT" sz="2400" dirty="0">
                <a:solidFill>
                  <a:srgbClr val="00B0F0"/>
                </a:solidFill>
              </a:rPr>
              <a:t> 16 </a:t>
            </a:r>
            <a:r>
              <a:rPr lang="it-IT" sz="2400" dirty="0" err="1">
                <a:solidFill>
                  <a:srgbClr val="00B0F0"/>
                </a:solidFill>
              </a:rPr>
              <a:t>Oct</a:t>
            </a:r>
            <a:r>
              <a:rPr lang="it-IT" sz="2400" dirty="0">
                <a:solidFill>
                  <a:srgbClr val="00B0F0"/>
                </a:solidFill>
              </a:rPr>
              <a:t> 2023 </a:t>
            </a:r>
          </a:p>
        </p:txBody>
      </p:sp>
      <p:sp>
        <p:nvSpPr>
          <p:cNvPr id="7" name="CasellaDiTesto 6">
            <a:extLst>
              <a:ext uri="{FF2B5EF4-FFF2-40B4-BE49-F238E27FC236}">
                <a16:creationId xmlns:a16="http://schemas.microsoft.com/office/drawing/2014/main" id="{643B4BD4-8086-EC4E-DA65-3510E2540A04}"/>
              </a:ext>
            </a:extLst>
          </p:cNvPr>
          <p:cNvSpPr txBox="1"/>
          <p:nvPr/>
        </p:nvSpPr>
        <p:spPr>
          <a:xfrm>
            <a:off x="4368800" y="1768475"/>
            <a:ext cx="7396480" cy="1477328"/>
          </a:xfrm>
          <a:prstGeom prst="rect">
            <a:avLst/>
          </a:prstGeom>
          <a:solidFill>
            <a:schemeClr val="bg1"/>
          </a:solidFill>
        </p:spPr>
        <p:txBody>
          <a:bodyPr wrap="square" rtlCol="0">
            <a:spAutoFit/>
          </a:bodyPr>
          <a:lstStyle/>
          <a:p>
            <a:pPr algn="l"/>
            <a:r>
              <a:rPr lang="it-IT" sz="1800" b="0" i="0" u="none" strike="noStrike" baseline="0" dirty="0">
                <a:latin typeface="GuardianTextEgypGR-Regular"/>
              </a:rPr>
              <a:t>a </a:t>
            </a:r>
            <a:r>
              <a:rPr lang="it-IT" sz="1800" b="0" i="0" u="none" strike="noStrike" baseline="0" dirty="0" err="1">
                <a:latin typeface="GuardianTextEgypGR-Regular"/>
              </a:rPr>
              <a:t>recent</a:t>
            </a:r>
            <a:r>
              <a:rPr lang="it-IT" sz="1800" b="0" i="0" u="none" strike="noStrike" baseline="0" dirty="0">
                <a:latin typeface="GuardianTextEgypGR-Regular"/>
              </a:rPr>
              <a:t> </a:t>
            </a:r>
            <a:r>
              <a:rPr lang="en-US" sz="1800" b="0" i="1" u="none" strike="noStrike" baseline="0" dirty="0">
                <a:latin typeface="GuardianTextEgyp-RegularIt"/>
              </a:rPr>
              <a:t>JAMA Internal Medicine </a:t>
            </a:r>
            <a:r>
              <a:rPr lang="en-US" sz="1800" b="0" i="0" u="none" strike="noStrike" baseline="0" dirty="0">
                <a:latin typeface="GuardianTextEgypGR-Regular"/>
              </a:rPr>
              <a:t>publication of a multicenter cohort study7 used methods to emulate an unblinded trial of patients with septic shock that would randomize hospitalized patients who had initiated hydrocortisone treatment within 3 days of hospital admission to receive fludrocortisone within the same calendar day or usual care.</a:t>
            </a:r>
            <a:endParaRPr lang="it-IT" dirty="0"/>
          </a:p>
        </p:txBody>
      </p:sp>
      <p:sp>
        <p:nvSpPr>
          <p:cNvPr id="8" name="CasellaDiTesto 7">
            <a:extLst>
              <a:ext uri="{FF2B5EF4-FFF2-40B4-BE49-F238E27FC236}">
                <a16:creationId xmlns:a16="http://schemas.microsoft.com/office/drawing/2014/main" id="{6A05AB54-7557-0E5D-0D29-96F18DC0FF04}"/>
              </a:ext>
            </a:extLst>
          </p:cNvPr>
          <p:cNvSpPr txBox="1"/>
          <p:nvPr/>
        </p:nvSpPr>
        <p:spPr>
          <a:xfrm>
            <a:off x="1796527" y="3429000"/>
            <a:ext cx="9611360" cy="2031325"/>
          </a:xfrm>
          <a:prstGeom prst="rect">
            <a:avLst/>
          </a:prstGeom>
          <a:solidFill>
            <a:schemeClr val="bg1"/>
          </a:solidFill>
        </p:spPr>
        <p:txBody>
          <a:bodyPr wrap="square" rtlCol="0">
            <a:spAutoFit/>
          </a:bodyPr>
          <a:lstStyle/>
          <a:p>
            <a:pPr algn="l"/>
            <a:r>
              <a:rPr lang="en-US" sz="1800" b="0" i="0" u="none" strike="noStrike" baseline="0" dirty="0">
                <a:solidFill>
                  <a:srgbClr val="0070C0"/>
                </a:solidFill>
                <a:latin typeface="GuardianTextEgypGR-Regular"/>
              </a:rPr>
              <a:t>This article also used several sophisticated statistical approaches to minimize bias and confounding,</a:t>
            </a:r>
          </a:p>
          <a:p>
            <a:pPr algn="l"/>
            <a:r>
              <a:rPr lang="en-US" sz="1800" b="0" i="0" u="none" strike="noStrike" baseline="0" dirty="0">
                <a:solidFill>
                  <a:srgbClr val="0070C0"/>
                </a:solidFill>
                <a:latin typeface="GuardianTextEgypGR-Regular"/>
              </a:rPr>
              <a:t>including directed acyclic graphs, estimates of both adjusted absolute risk differences and adjusted mean differences using doubly robust targeted maximum likelihood estimation and an ensemble machine learner, sensitivity analyses to identify potential immortal time bias, and E-value estimation to evaluate potential residual confounding. </a:t>
            </a:r>
            <a:br>
              <a:rPr lang="en-US" sz="1800" b="0" i="0" u="none" strike="noStrike" baseline="0" dirty="0">
                <a:latin typeface="GuardianTextEgypGR-Regular"/>
              </a:rPr>
            </a:br>
            <a:r>
              <a:rPr lang="en-US" sz="1800" b="0" i="0" u="none" strike="noStrike" baseline="0" dirty="0">
                <a:solidFill>
                  <a:srgbClr val="FF0000"/>
                </a:solidFill>
                <a:latin typeface="GuardianTextEgypGR-Regular"/>
              </a:rPr>
              <a:t>If this last sentence left you a little puzzled, then the </a:t>
            </a:r>
            <a:r>
              <a:rPr lang="en-US" sz="1800" b="0" i="1" u="none" strike="noStrike" baseline="0" dirty="0">
                <a:solidFill>
                  <a:srgbClr val="FF0000"/>
                </a:solidFill>
                <a:latin typeface="GuardianTextEgyp-RegularIt"/>
              </a:rPr>
              <a:t>JAMA Internal Medicine </a:t>
            </a:r>
            <a:r>
              <a:rPr lang="en-US" sz="1800" b="0" i="0" u="none" strike="noStrike" baseline="0" dirty="0">
                <a:solidFill>
                  <a:srgbClr val="FF0000"/>
                </a:solidFill>
                <a:latin typeface="GuardianTextEgypGR-Regular"/>
              </a:rPr>
              <a:t>Guide to Statistics and Methods is for you …</a:t>
            </a:r>
            <a:endParaRPr lang="it-IT" dirty="0">
              <a:solidFill>
                <a:srgbClr val="FF0000"/>
              </a:solidFill>
            </a:endParaRPr>
          </a:p>
        </p:txBody>
      </p:sp>
    </p:spTree>
    <p:extLst>
      <p:ext uri="{BB962C8B-B14F-4D97-AF65-F5344CB8AC3E}">
        <p14:creationId xmlns:p14="http://schemas.microsoft.com/office/powerpoint/2010/main" val="42155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41D16-0FCC-18E3-5DB4-1188AF4DA78B}"/>
              </a:ext>
            </a:extLst>
          </p:cNvPr>
          <p:cNvSpPr>
            <a:spLocks noGrp="1"/>
          </p:cNvSpPr>
          <p:nvPr>
            <p:ph type="title"/>
          </p:nvPr>
        </p:nvSpPr>
        <p:spPr/>
        <p:txBody>
          <a:bodyPr>
            <a:normAutofit/>
          </a:bodyPr>
          <a:lstStyle/>
          <a:p>
            <a:r>
              <a:rPr lang="it-IT" sz="5400" dirty="0">
                <a:solidFill>
                  <a:srgbClr val="FF0000"/>
                </a:solidFill>
              </a:rPr>
              <a:t>Back to </a:t>
            </a:r>
            <a:r>
              <a:rPr lang="it-IT" sz="5400" dirty="0" err="1">
                <a:solidFill>
                  <a:srgbClr val="FF0000"/>
                </a:solidFill>
              </a:rPr>
              <a:t>basics</a:t>
            </a:r>
            <a:endParaRPr lang="it-IT" sz="5400" dirty="0">
              <a:solidFill>
                <a:srgbClr val="FF0000"/>
              </a:solidFill>
            </a:endParaRPr>
          </a:p>
        </p:txBody>
      </p:sp>
      <p:sp>
        <p:nvSpPr>
          <p:cNvPr id="3" name="Segnaposto immagine online 2">
            <a:extLst>
              <a:ext uri="{FF2B5EF4-FFF2-40B4-BE49-F238E27FC236}">
                <a16:creationId xmlns:a16="http://schemas.microsoft.com/office/drawing/2014/main" id="{A87179B5-BB95-68B8-299D-19EF5E333404}"/>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92B33DA6-4A45-627D-CC28-86ADEF593AA6}"/>
              </a:ext>
            </a:extLst>
          </p:cNvPr>
          <p:cNvSpPr>
            <a:spLocks noGrp="1"/>
          </p:cNvSpPr>
          <p:nvPr>
            <p:ph type="body" sz="half" idx="2"/>
          </p:nvPr>
        </p:nvSpPr>
        <p:spPr/>
        <p:txBody>
          <a:bodyPr/>
          <a:lstStyle/>
          <a:p>
            <a:endParaRPr lang="it-IT" dirty="0"/>
          </a:p>
        </p:txBody>
      </p:sp>
      <p:pic>
        <p:nvPicPr>
          <p:cNvPr id="6" name="Immagine 5">
            <a:extLst>
              <a:ext uri="{FF2B5EF4-FFF2-40B4-BE49-F238E27FC236}">
                <a16:creationId xmlns:a16="http://schemas.microsoft.com/office/drawing/2014/main" id="{57B2A9DB-2635-9D85-777F-DAA5F1C06C57}"/>
              </a:ext>
            </a:extLst>
          </p:cNvPr>
          <p:cNvPicPr>
            <a:picLocks noChangeAspect="1"/>
          </p:cNvPicPr>
          <p:nvPr/>
        </p:nvPicPr>
        <p:blipFill rotWithShape="1">
          <a:blip r:embed="rId2"/>
          <a:srcRect l="5951" r="5160" b="1629"/>
          <a:stretch/>
        </p:blipFill>
        <p:spPr>
          <a:xfrm>
            <a:off x="914399" y="1407137"/>
            <a:ext cx="3425554" cy="5054595"/>
          </a:xfrm>
          <a:prstGeom prst="rect">
            <a:avLst/>
          </a:prstGeom>
        </p:spPr>
      </p:pic>
      <p:pic>
        <p:nvPicPr>
          <p:cNvPr id="8" name="Immagine 7">
            <a:extLst>
              <a:ext uri="{FF2B5EF4-FFF2-40B4-BE49-F238E27FC236}">
                <a16:creationId xmlns:a16="http://schemas.microsoft.com/office/drawing/2014/main" id="{C6FE284E-00D7-8CEB-660E-152623CEFFAD}"/>
              </a:ext>
            </a:extLst>
          </p:cNvPr>
          <p:cNvPicPr>
            <a:picLocks noChangeAspect="1"/>
          </p:cNvPicPr>
          <p:nvPr/>
        </p:nvPicPr>
        <p:blipFill rotWithShape="1">
          <a:blip r:embed="rId3"/>
          <a:srcRect l="11410" t="2528" r="3874" b="8755"/>
          <a:stretch/>
        </p:blipFill>
        <p:spPr>
          <a:xfrm>
            <a:off x="4633693" y="1235080"/>
            <a:ext cx="3792195" cy="5295139"/>
          </a:xfrm>
          <a:prstGeom prst="rect">
            <a:avLst/>
          </a:prstGeom>
        </p:spPr>
      </p:pic>
      <p:pic>
        <p:nvPicPr>
          <p:cNvPr id="10" name="Immagine 9">
            <a:extLst>
              <a:ext uri="{FF2B5EF4-FFF2-40B4-BE49-F238E27FC236}">
                <a16:creationId xmlns:a16="http://schemas.microsoft.com/office/drawing/2014/main" id="{253BC6BE-DFE8-11A2-B7A4-F07790FD69E0}"/>
              </a:ext>
            </a:extLst>
          </p:cNvPr>
          <p:cNvPicPr>
            <a:picLocks noChangeAspect="1"/>
          </p:cNvPicPr>
          <p:nvPr/>
        </p:nvPicPr>
        <p:blipFill rotWithShape="1">
          <a:blip r:embed="rId4"/>
          <a:srcRect l="10692" t="3333" r="7025"/>
          <a:stretch/>
        </p:blipFill>
        <p:spPr>
          <a:xfrm>
            <a:off x="8719628" y="1221177"/>
            <a:ext cx="3389338" cy="5309042"/>
          </a:xfrm>
          <a:prstGeom prst="rect">
            <a:avLst/>
          </a:prstGeom>
        </p:spPr>
      </p:pic>
    </p:spTree>
    <p:extLst>
      <p:ext uri="{BB962C8B-B14F-4D97-AF65-F5344CB8AC3E}">
        <p14:creationId xmlns:p14="http://schemas.microsoft.com/office/powerpoint/2010/main" val="12189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96E2A-DCA6-DE6F-3F96-5AD1BD50F0F0}"/>
              </a:ext>
            </a:extLst>
          </p:cNvPr>
          <p:cNvSpPr>
            <a:spLocks noGrp="1"/>
          </p:cNvSpPr>
          <p:nvPr>
            <p:ph type="title"/>
          </p:nvPr>
        </p:nvSpPr>
        <p:spPr/>
        <p:txBody>
          <a:bodyPr/>
          <a:lstStyle/>
          <a:p>
            <a:endParaRPr lang="it-IT"/>
          </a:p>
        </p:txBody>
      </p:sp>
      <p:sp>
        <p:nvSpPr>
          <p:cNvPr id="3" name="Segnaposto immagine online 2">
            <a:extLst>
              <a:ext uri="{FF2B5EF4-FFF2-40B4-BE49-F238E27FC236}">
                <a16:creationId xmlns:a16="http://schemas.microsoft.com/office/drawing/2014/main" id="{ECD0B0D9-EA09-A111-521F-A21ACF812F7A}"/>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7C7AC502-D40E-C5DB-C339-55DBB68F5C90}"/>
              </a:ext>
            </a:extLst>
          </p:cNvPr>
          <p:cNvSpPr>
            <a:spLocks noGrp="1"/>
          </p:cNvSpPr>
          <p:nvPr>
            <p:ph type="body" sz="half" idx="2"/>
          </p:nvPr>
        </p:nvSpPr>
        <p:spPr/>
        <p:txBody>
          <a:bodyPr/>
          <a:lstStyle/>
          <a:p>
            <a:endParaRPr lang="it-IT"/>
          </a:p>
        </p:txBody>
      </p:sp>
      <p:pic>
        <p:nvPicPr>
          <p:cNvPr id="6" name="Immagine 5">
            <a:extLst>
              <a:ext uri="{FF2B5EF4-FFF2-40B4-BE49-F238E27FC236}">
                <a16:creationId xmlns:a16="http://schemas.microsoft.com/office/drawing/2014/main" id="{4FE4A422-2EC4-C31F-7A1A-EDEFBF4E8108}"/>
              </a:ext>
            </a:extLst>
          </p:cNvPr>
          <p:cNvPicPr>
            <a:picLocks noChangeAspect="1"/>
          </p:cNvPicPr>
          <p:nvPr/>
        </p:nvPicPr>
        <p:blipFill>
          <a:blip r:embed="rId2"/>
          <a:stretch>
            <a:fillRect/>
          </a:stretch>
        </p:blipFill>
        <p:spPr>
          <a:xfrm>
            <a:off x="223520" y="228605"/>
            <a:ext cx="9122571" cy="8131387"/>
          </a:xfrm>
          <a:prstGeom prst="rect">
            <a:avLst/>
          </a:prstGeom>
        </p:spPr>
      </p:pic>
      <p:pic>
        <p:nvPicPr>
          <p:cNvPr id="8" name="Immagine 7">
            <a:extLst>
              <a:ext uri="{FF2B5EF4-FFF2-40B4-BE49-F238E27FC236}">
                <a16:creationId xmlns:a16="http://schemas.microsoft.com/office/drawing/2014/main" id="{E67BB64F-4AC2-243E-24F8-341C39A1863E}"/>
              </a:ext>
            </a:extLst>
          </p:cNvPr>
          <p:cNvPicPr>
            <a:picLocks noChangeAspect="1"/>
          </p:cNvPicPr>
          <p:nvPr/>
        </p:nvPicPr>
        <p:blipFill>
          <a:blip r:embed="rId3"/>
          <a:stretch>
            <a:fillRect/>
          </a:stretch>
        </p:blipFill>
        <p:spPr>
          <a:xfrm>
            <a:off x="8382000" y="530494"/>
            <a:ext cx="3248032" cy="737219"/>
          </a:xfrm>
          <a:prstGeom prst="rect">
            <a:avLst/>
          </a:prstGeom>
        </p:spPr>
      </p:pic>
      <p:cxnSp>
        <p:nvCxnSpPr>
          <p:cNvPr id="10" name="Connettore diritto 9">
            <a:extLst>
              <a:ext uri="{FF2B5EF4-FFF2-40B4-BE49-F238E27FC236}">
                <a16:creationId xmlns:a16="http://schemas.microsoft.com/office/drawing/2014/main" id="{B7FBFB46-C600-1E08-2EA1-BD7B968AB752}"/>
              </a:ext>
            </a:extLst>
          </p:cNvPr>
          <p:cNvCxnSpPr/>
          <p:nvPr/>
        </p:nvCxnSpPr>
        <p:spPr>
          <a:xfrm>
            <a:off x="467360" y="3576320"/>
            <a:ext cx="7914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44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2A8A44-4C8F-2408-8032-7C8D9703B854}"/>
              </a:ext>
            </a:extLst>
          </p:cNvPr>
          <p:cNvSpPr>
            <a:spLocks noGrp="1"/>
          </p:cNvSpPr>
          <p:nvPr>
            <p:ph type="title"/>
          </p:nvPr>
        </p:nvSpPr>
        <p:spPr/>
        <p:txBody>
          <a:bodyPr/>
          <a:lstStyle/>
          <a:p>
            <a:endParaRPr lang="it-IT"/>
          </a:p>
        </p:txBody>
      </p:sp>
      <p:sp>
        <p:nvSpPr>
          <p:cNvPr id="3" name="Segnaposto immagine online 2">
            <a:extLst>
              <a:ext uri="{FF2B5EF4-FFF2-40B4-BE49-F238E27FC236}">
                <a16:creationId xmlns:a16="http://schemas.microsoft.com/office/drawing/2014/main" id="{6793EAC4-911E-CBE4-D501-99C2D722D159}"/>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02FEA3EA-12B7-7B1F-68CA-E80F1A559A7E}"/>
              </a:ext>
            </a:extLst>
          </p:cNvPr>
          <p:cNvSpPr>
            <a:spLocks noGrp="1"/>
          </p:cNvSpPr>
          <p:nvPr>
            <p:ph type="body" sz="half" idx="2"/>
          </p:nvPr>
        </p:nvSpPr>
        <p:spPr/>
        <p:txBody>
          <a:bodyPr/>
          <a:lstStyle/>
          <a:p>
            <a:endParaRPr lang="it-IT"/>
          </a:p>
        </p:txBody>
      </p:sp>
      <p:pic>
        <p:nvPicPr>
          <p:cNvPr id="6" name="Immagine 5">
            <a:extLst>
              <a:ext uri="{FF2B5EF4-FFF2-40B4-BE49-F238E27FC236}">
                <a16:creationId xmlns:a16="http://schemas.microsoft.com/office/drawing/2014/main" id="{30B841DC-0BE0-AA6B-F40F-2BA96A383603}"/>
              </a:ext>
            </a:extLst>
          </p:cNvPr>
          <p:cNvPicPr>
            <a:picLocks noChangeAspect="1"/>
          </p:cNvPicPr>
          <p:nvPr/>
        </p:nvPicPr>
        <p:blipFill>
          <a:blip r:embed="rId2"/>
          <a:stretch>
            <a:fillRect/>
          </a:stretch>
        </p:blipFill>
        <p:spPr>
          <a:xfrm>
            <a:off x="2224413" y="228604"/>
            <a:ext cx="9534515" cy="5867395"/>
          </a:xfrm>
          <a:prstGeom prst="rect">
            <a:avLst/>
          </a:prstGeom>
        </p:spPr>
      </p:pic>
      <p:pic>
        <p:nvPicPr>
          <p:cNvPr id="7" name="Immagine 6">
            <a:extLst>
              <a:ext uri="{FF2B5EF4-FFF2-40B4-BE49-F238E27FC236}">
                <a16:creationId xmlns:a16="http://schemas.microsoft.com/office/drawing/2014/main" id="{BCCDB716-36E7-CF2B-C5F4-D04BE123D5DC}"/>
              </a:ext>
            </a:extLst>
          </p:cNvPr>
          <p:cNvPicPr>
            <a:picLocks noChangeAspect="1"/>
          </p:cNvPicPr>
          <p:nvPr/>
        </p:nvPicPr>
        <p:blipFill rotWithShape="1">
          <a:blip r:embed="rId3"/>
          <a:srcRect l="5951" r="5160" b="1629"/>
          <a:stretch/>
        </p:blipFill>
        <p:spPr>
          <a:xfrm>
            <a:off x="151589" y="1235080"/>
            <a:ext cx="2075991" cy="3063240"/>
          </a:xfrm>
          <a:prstGeom prst="rect">
            <a:avLst/>
          </a:prstGeom>
        </p:spPr>
      </p:pic>
    </p:spTree>
    <p:extLst>
      <p:ext uri="{BB962C8B-B14F-4D97-AF65-F5344CB8AC3E}">
        <p14:creationId xmlns:p14="http://schemas.microsoft.com/office/powerpoint/2010/main" val="95303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96E2A-DCA6-DE6F-3F96-5AD1BD50F0F0}"/>
              </a:ext>
            </a:extLst>
          </p:cNvPr>
          <p:cNvSpPr>
            <a:spLocks noGrp="1"/>
          </p:cNvSpPr>
          <p:nvPr>
            <p:ph type="title"/>
          </p:nvPr>
        </p:nvSpPr>
        <p:spPr/>
        <p:txBody>
          <a:bodyPr/>
          <a:lstStyle/>
          <a:p>
            <a:endParaRPr lang="it-IT"/>
          </a:p>
        </p:txBody>
      </p:sp>
      <p:sp>
        <p:nvSpPr>
          <p:cNvPr id="3" name="Segnaposto immagine online 2">
            <a:extLst>
              <a:ext uri="{FF2B5EF4-FFF2-40B4-BE49-F238E27FC236}">
                <a16:creationId xmlns:a16="http://schemas.microsoft.com/office/drawing/2014/main" id="{ECD0B0D9-EA09-A111-521F-A21ACF812F7A}"/>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7C7AC502-D40E-C5DB-C339-55DBB68F5C90}"/>
              </a:ext>
            </a:extLst>
          </p:cNvPr>
          <p:cNvSpPr>
            <a:spLocks noGrp="1"/>
          </p:cNvSpPr>
          <p:nvPr>
            <p:ph type="body" sz="half" idx="2"/>
          </p:nvPr>
        </p:nvSpPr>
        <p:spPr/>
        <p:txBody>
          <a:bodyPr/>
          <a:lstStyle/>
          <a:p>
            <a:endParaRPr lang="it-IT"/>
          </a:p>
        </p:txBody>
      </p:sp>
      <p:pic>
        <p:nvPicPr>
          <p:cNvPr id="6" name="Immagine 5">
            <a:extLst>
              <a:ext uri="{FF2B5EF4-FFF2-40B4-BE49-F238E27FC236}">
                <a16:creationId xmlns:a16="http://schemas.microsoft.com/office/drawing/2014/main" id="{4FE4A422-2EC4-C31F-7A1A-EDEFBF4E8108}"/>
              </a:ext>
            </a:extLst>
          </p:cNvPr>
          <p:cNvPicPr>
            <a:picLocks noChangeAspect="1"/>
          </p:cNvPicPr>
          <p:nvPr/>
        </p:nvPicPr>
        <p:blipFill>
          <a:blip r:embed="rId2"/>
          <a:stretch>
            <a:fillRect/>
          </a:stretch>
        </p:blipFill>
        <p:spPr>
          <a:xfrm>
            <a:off x="2468880" y="195973"/>
            <a:ext cx="6783232" cy="6046221"/>
          </a:xfrm>
          <a:prstGeom prst="rect">
            <a:avLst/>
          </a:prstGeom>
        </p:spPr>
      </p:pic>
      <p:pic>
        <p:nvPicPr>
          <p:cNvPr id="8" name="Immagine 7">
            <a:extLst>
              <a:ext uri="{FF2B5EF4-FFF2-40B4-BE49-F238E27FC236}">
                <a16:creationId xmlns:a16="http://schemas.microsoft.com/office/drawing/2014/main" id="{E67BB64F-4AC2-243E-24F8-341C39A1863E}"/>
              </a:ext>
            </a:extLst>
          </p:cNvPr>
          <p:cNvPicPr>
            <a:picLocks noChangeAspect="1"/>
          </p:cNvPicPr>
          <p:nvPr/>
        </p:nvPicPr>
        <p:blipFill>
          <a:blip r:embed="rId3"/>
          <a:stretch>
            <a:fillRect/>
          </a:stretch>
        </p:blipFill>
        <p:spPr>
          <a:xfrm>
            <a:off x="8382000" y="530494"/>
            <a:ext cx="3248032" cy="737219"/>
          </a:xfrm>
          <a:prstGeom prst="rect">
            <a:avLst/>
          </a:prstGeom>
        </p:spPr>
      </p:pic>
      <p:cxnSp>
        <p:nvCxnSpPr>
          <p:cNvPr id="5" name="Connettore diritto 4">
            <a:extLst>
              <a:ext uri="{FF2B5EF4-FFF2-40B4-BE49-F238E27FC236}">
                <a16:creationId xmlns:a16="http://schemas.microsoft.com/office/drawing/2014/main" id="{53776BEF-C428-8693-BD5A-6D6756D8E3FD}"/>
              </a:ext>
            </a:extLst>
          </p:cNvPr>
          <p:cNvCxnSpPr>
            <a:cxnSpLocks/>
          </p:cNvCxnSpPr>
          <p:nvPr/>
        </p:nvCxnSpPr>
        <p:spPr>
          <a:xfrm>
            <a:off x="2712720" y="5862320"/>
            <a:ext cx="6339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7163554-F1D5-5879-4C48-CDD59D85E4CA}"/>
              </a:ext>
            </a:extLst>
          </p:cNvPr>
          <p:cNvCxnSpPr>
            <a:cxnSpLocks/>
          </p:cNvCxnSpPr>
          <p:nvPr/>
        </p:nvCxnSpPr>
        <p:spPr>
          <a:xfrm>
            <a:off x="2712720" y="6248400"/>
            <a:ext cx="2661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24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4F61B0-6D5E-9BEA-59BC-DF3AC1131EFD}"/>
              </a:ext>
            </a:extLst>
          </p:cNvPr>
          <p:cNvSpPr>
            <a:spLocks noGrp="1"/>
          </p:cNvSpPr>
          <p:nvPr>
            <p:ph type="title"/>
          </p:nvPr>
        </p:nvSpPr>
        <p:spPr/>
        <p:txBody>
          <a:bodyPr>
            <a:normAutofit fontScale="90000"/>
          </a:bodyPr>
          <a:lstStyle/>
          <a:p>
            <a:pPr algn="l"/>
            <a:r>
              <a:rPr lang="it-IT" sz="5300" dirty="0"/>
              <a:t>Le pubblicazioni scientifiche:</a:t>
            </a:r>
            <a:br>
              <a:rPr lang="it-IT" sz="4400" dirty="0"/>
            </a:br>
            <a:r>
              <a:rPr kumimoji="0" lang="it-IT" sz="4900" b="0" i="0" u="none" strike="noStrike" kern="1200" cap="none" spc="0" normalizeH="0" baseline="0" noProof="0" dirty="0">
                <a:ln>
                  <a:noFill/>
                </a:ln>
                <a:solidFill>
                  <a:srgbClr val="0070C0"/>
                </a:solidFill>
                <a:effectLst/>
                <a:uLnTx/>
                <a:uFillTx/>
                <a:latin typeface="Calibri"/>
                <a:ea typeface="+mn-ea"/>
                <a:cs typeface="+mn-cs"/>
              </a:rPr>
              <a:t>uno standard etico e metodologico</a:t>
            </a:r>
            <a:endParaRPr lang="it-IT" dirty="0"/>
          </a:p>
        </p:txBody>
      </p:sp>
      <p:sp>
        <p:nvSpPr>
          <p:cNvPr id="3" name="Segnaposto contenuto 2">
            <a:extLst>
              <a:ext uri="{FF2B5EF4-FFF2-40B4-BE49-F238E27FC236}">
                <a16:creationId xmlns:a16="http://schemas.microsoft.com/office/drawing/2014/main" id="{92B09914-649F-F716-8344-7554D0E80160}"/>
              </a:ext>
            </a:extLst>
          </p:cNvPr>
          <p:cNvSpPr>
            <a:spLocks noGrp="1"/>
          </p:cNvSpPr>
          <p:nvPr>
            <p:ph idx="1"/>
          </p:nvPr>
        </p:nvSpPr>
        <p:spPr>
          <a:xfrm>
            <a:off x="609600" y="2057399"/>
            <a:ext cx="10972800" cy="4525963"/>
          </a:xfrm>
        </p:spPr>
        <p:txBody>
          <a:bodyPr>
            <a:normAutofit/>
          </a:bodyPr>
          <a:lstStyle/>
          <a:p>
            <a:r>
              <a:rPr lang="it-IT" sz="2800" dirty="0">
                <a:solidFill>
                  <a:schemeClr val="bg1">
                    <a:lumMod val="65000"/>
                  </a:schemeClr>
                </a:solidFill>
              </a:rPr>
              <a:t>Premessa: dall’inizio ad oggi (come migliorare la qualità dei lavori scientifici pubblicati)</a:t>
            </a:r>
          </a:p>
          <a:p>
            <a:r>
              <a:rPr lang="it-IT" sz="3600" dirty="0">
                <a:solidFill>
                  <a:srgbClr val="FF0000"/>
                </a:solidFill>
              </a:rPr>
              <a:t>Parte 1: quesiti e macro-approcci</a:t>
            </a:r>
          </a:p>
          <a:p>
            <a:r>
              <a:rPr lang="it-IT" sz="3600" dirty="0"/>
              <a:t>Parte 2: strumenti di lettura critica e domande da farsi</a:t>
            </a:r>
          </a:p>
          <a:p>
            <a:r>
              <a:rPr lang="it-IT" sz="2800" dirty="0"/>
              <a:t>Conclusioni</a:t>
            </a:r>
          </a:p>
        </p:txBody>
      </p:sp>
    </p:spTree>
    <p:extLst>
      <p:ext uri="{BB962C8B-B14F-4D97-AF65-F5344CB8AC3E}">
        <p14:creationId xmlns:p14="http://schemas.microsoft.com/office/powerpoint/2010/main" val="3767777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240A9-3435-CCC7-774A-D0712FAA26CF}"/>
              </a:ext>
            </a:extLst>
          </p:cNvPr>
          <p:cNvSpPr>
            <a:spLocks noGrp="1"/>
          </p:cNvSpPr>
          <p:nvPr>
            <p:ph type="ctrTitle"/>
          </p:nvPr>
        </p:nvSpPr>
        <p:spPr>
          <a:xfrm>
            <a:off x="1005840" y="1337946"/>
            <a:ext cx="10363200" cy="1470025"/>
          </a:xfrm>
        </p:spPr>
        <p:txBody>
          <a:bodyPr>
            <a:normAutofit fontScale="90000"/>
          </a:bodyPr>
          <a:lstStyle/>
          <a:p>
            <a:r>
              <a:rPr lang="it-IT" sz="7200" dirty="0"/>
              <a:t>Parte 1</a:t>
            </a:r>
            <a:br>
              <a:rPr lang="it-IT" sz="7200" dirty="0"/>
            </a:br>
            <a:r>
              <a:rPr lang="it-IT" sz="7200" dirty="0"/>
              <a:t>quesiti e macro-approcci</a:t>
            </a:r>
            <a:endParaRPr lang="it-IT" sz="8000" dirty="0"/>
          </a:p>
        </p:txBody>
      </p:sp>
      <p:sp>
        <p:nvSpPr>
          <p:cNvPr id="3" name="Sottotitolo 2">
            <a:extLst>
              <a:ext uri="{FF2B5EF4-FFF2-40B4-BE49-F238E27FC236}">
                <a16:creationId xmlns:a16="http://schemas.microsoft.com/office/drawing/2014/main" id="{EA69450D-F761-5107-4FF8-B82BD86E26AB}"/>
              </a:ext>
            </a:extLst>
          </p:cNvPr>
          <p:cNvSpPr>
            <a:spLocks noGrp="1"/>
          </p:cNvSpPr>
          <p:nvPr>
            <p:ph type="subTitle" idx="1"/>
          </p:nvPr>
        </p:nvSpPr>
        <p:spPr/>
        <p:txBody>
          <a:bodyPr>
            <a:normAutofit/>
          </a:bodyPr>
          <a:lstStyle/>
          <a:p>
            <a:r>
              <a:rPr lang="it-IT" sz="4400" dirty="0"/>
              <a:t>Principi generali</a:t>
            </a:r>
          </a:p>
        </p:txBody>
      </p:sp>
    </p:spTree>
    <p:extLst>
      <p:ext uri="{BB962C8B-B14F-4D97-AF65-F5344CB8AC3E}">
        <p14:creationId xmlns:p14="http://schemas.microsoft.com/office/powerpoint/2010/main" val="313196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US" dirty="0" err="1"/>
              <a:t>Domande</a:t>
            </a:r>
            <a:r>
              <a:rPr lang="en-US" dirty="0"/>
              <a:t> </a:t>
            </a:r>
            <a:r>
              <a:rPr lang="en-US" dirty="0" err="1"/>
              <a:t>cliniche</a:t>
            </a:r>
            <a:r>
              <a:rPr lang="en-US" dirty="0"/>
              <a:t> e </a:t>
            </a:r>
            <a:r>
              <a:rPr lang="en-US" dirty="0" err="1"/>
              <a:t>quesiti</a:t>
            </a:r>
            <a:r>
              <a:rPr lang="en-US" dirty="0"/>
              <a:t> di </a:t>
            </a:r>
            <a:r>
              <a:rPr lang="en-US" dirty="0" err="1"/>
              <a:t>ricerca</a:t>
            </a:r>
            <a:endParaRPr lang="en-AU" dirty="0"/>
          </a:p>
        </p:txBody>
      </p:sp>
      <p:sp>
        <p:nvSpPr>
          <p:cNvPr id="475139" name="Rectangle 3"/>
          <p:cNvSpPr>
            <a:spLocks noGrp="1" noChangeArrowheads="1"/>
          </p:cNvSpPr>
          <p:nvPr>
            <p:ph type="body" idx="1"/>
          </p:nvPr>
        </p:nvSpPr>
        <p:spPr/>
        <p:txBody>
          <a:bodyPr/>
          <a:lstStyle/>
          <a:p>
            <a:pPr>
              <a:lnSpc>
                <a:spcPct val="80000"/>
              </a:lnSpc>
            </a:pPr>
            <a:endParaRPr lang="en-AU" sz="2400" dirty="0"/>
          </a:p>
          <a:p>
            <a:pPr>
              <a:lnSpc>
                <a:spcPct val="80000"/>
              </a:lnSpc>
            </a:pPr>
            <a:r>
              <a:rPr lang="en-AU" sz="2400" dirty="0"/>
              <a:t>Qual e’ la </a:t>
            </a:r>
            <a:r>
              <a:rPr lang="en-AU" sz="2400" dirty="0" err="1">
                <a:solidFill>
                  <a:schemeClr val="tx2"/>
                </a:solidFill>
              </a:rPr>
              <a:t>frequenza</a:t>
            </a:r>
            <a:r>
              <a:rPr lang="en-AU" sz="2400" dirty="0"/>
              <a:t> del </a:t>
            </a:r>
            <a:r>
              <a:rPr lang="en-AU" sz="2400" dirty="0" err="1"/>
              <a:t>problema</a:t>
            </a:r>
            <a:r>
              <a:rPr lang="en-AU" sz="2400" dirty="0"/>
              <a:t>? (</a:t>
            </a:r>
            <a:r>
              <a:rPr lang="en-AU" sz="2400" dirty="0" err="1">
                <a:solidFill>
                  <a:schemeClr val="tx2"/>
                </a:solidFill>
              </a:rPr>
              <a:t>prevalenza</a:t>
            </a:r>
            <a:r>
              <a:rPr lang="en-AU" sz="2400" dirty="0"/>
              <a:t>)</a:t>
            </a:r>
          </a:p>
          <a:p>
            <a:pPr>
              <a:lnSpc>
                <a:spcPct val="80000"/>
              </a:lnSpc>
            </a:pPr>
            <a:endParaRPr lang="en-AU" sz="2400" dirty="0"/>
          </a:p>
          <a:p>
            <a:pPr>
              <a:lnSpc>
                <a:spcPct val="80000"/>
              </a:lnSpc>
            </a:pPr>
            <a:r>
              <a:rPr lang="en-AU" sz="2400" dirty="0" err="1"/>
              <a:t>Quali</a:t>
            </a:r>
            <a:r>
              <a:rPr lang="en-AU" sz="2400" dirty="0"/>
              <a:t> </a:t>
            </a:r>
            <a:r>
              <a:rPr lang="en-AU" sz="2400" dirty="0" err="1"/>
              <a:t>sono</a:t>
            </a:r>
            <a:r>
              <a:rPr lang="en-AU" sz="2400" dirty="0"/>
              <a:t> </a:t>
            </a:r>
            <a:r>
              <a:rPr lang="en-AU" sz="2400" dirty="0" err="1"/>
              <a:t>i</a:t>
            </a:r>
            <a:r>
              <a:rPr lang="en-AU" sz="2400" dirty="0"/>
              <a:t> </a:t>
            </a:r>
            <a:r>
              <a:rPr lang="en-AU" sz="2400" dirty="0" err="1">
                <a:solidFill>
                  <a:schemeClr val="tx2"/>
                </a:solidFill>
              </a:rPr>
              <a:t>problemi</a:t>
            </a:r>
            <a:r>
              <a:rPr lang="en-AU" sz="2400" dirty="0">
                <a:solidFill>
                  <a:schemeClr val="tx2"/>
                </a:solidFill>
              </a:rPr>
              <a:t> </a:t>
            </a:r>
            <a:r>
              <a:rPr lang="en-AU" sz="2400" dirty="0" err="1">
                <a:solidFill>
                  <a:schemeClr val="tx2"/>
                </a:solidFill>
              </a:rPr>
              <a:t>associati</a:t>
            </a:r>
            <a:r>
              <a:rPr lang="en-AU" sz="2400" dirty="0">
                <a:solidFill>
                  <a:schemeClr val="tx2"/>
                </a:solidFill>
              </a:rPr>
              <a:t> </a:t>
            </a:r>
            <a:r>
              <a:rPr lang="en-AU" sz="2400" dirty="0"/>
              <a:t>al </a:t>
            </a:r>
            <a:r>
              <a:rPr lang="en-AU" sz="2400" dirty="0" err="1"/>
              <a:t>problema</a:t>
            </a:r>
            <a:r>
              <a:rPr lang="en-AU" sz="2400" dirty="0"/>
              <a:t>? (</a:t>
            </a:r>
            <a:r>
              <a:rPr lang="en-AU" sz="2400" dirty="0" err="1">
                <a:solidFill>
                  <a:schemeClr val="tx2"/>
                </a:solidFill>
              </a:rPr>
              <a:t>prevalenza</a:t>
            </a:r>
            <a:r>
              <a:rPr lang="en-AU" sz="2400" dirty="0"/>
              <a:t>)</a:t>
            </a:r>
          </a:p>
          <a:p>
            <a:pPr>
              <a:lnSpc>
                <a:spcPct val="80000"/>
              </a:lnSpc>
            </a:pPr>
            <a:endParaRPr lang="en-AU" sz="2400" dirty="0"/>
          </a:p>
          <a:p>
            <a:pPr>
              <a:lnSpc>
                <a:spcPct val="80000"/>
              </a:lnSpc>
            </a:pPr>
            <a:r>
              <a:rPr lang="en-AU" sz="2400" dirty="0" err="1"/>
              <a:t>Che</a:t>
            </a:r>
            <a:r>
              <a:rPr lang="en-AU" sz="2400" dirty="0"/>
              <a:t> </a:t>
            </a:r>
            <a:r>
              <a:rPr lang="en-AU" sz="2400" dirty="0" err="1"/>
              <a:t>cosa</a:t>
            </a:r>
            <a:r>
              <a:rPr lang="en-AU" sz="2400" dirty="0"/>
              <a:t> </a:t>
            </a:r>
            <a:r>
              <a:rPr lang="en-AU" sz="2400" dirty="0" err="1">
                <a:solidFill>
                  <a:schemeClr val="tx2"/>
                </a:solidFill>
              </a:rPr>
              <a:t>causa</a:t>
            </a:r>
            <a:r>
              <a:rPr lang="en-AU" sz="2400" dirty="0">
                <a:solidFill>
                  <a:schemeClr val="tx2"/>
                </a:solidFill>
              </a:rPr>
              <a:t> </a:t>
            </a:r>
            <a:r>
              <a:rPr lang="en-AU" sz="2400" dirty="0" err="1"/>
              <a:t>il</a:t>
            </a:r>
            <a:r>
              <a:rPr lang="en-AU" sz="2400" dirty="0"/>
              <a:t> </a:t>
            </a:r>
            <a:r>
              <a:rPr lang="en-AU" sz="2400" dirty="0" err="1"/>
              <a:t>problema</a:t>
            </a:r>
            <a:r>
              <a:rPr lang="en-AU" sz="2400" dirty="0"/>
              <a:t>? (</a:t>
            </a:r>
            <a:r>
              <a:rPr lang="en-AU" sz="2400" dirty="0" err="1">
                <a:solidFill>
                  <a:schemeClr val="tx2"/>
                </a:solidFill>
              </a:rPr>
              <a:t>eziologia</a:t>
            </a:r>
            <a:r>
              <a:rPr lang="en-AU" sz="2400" dirty="0"/>
              <a:t>)</a:t>
            </a:r>
          </a:p>
          <a:p>
            <a:pPr>
              <a:lnSpc>
                <a:spcPct val="80000"/>
              </a:lnSpc>
            </a:pPr>
            <a:endParaRPr lang="en-AU" sz="2400" dirty="0"/>
          </a:p>
          <a:p>
            <a:pPr>
              <a:lnSpc>
                <a:spcPct val="80000"/>
              </a:lnSpc>
            </a:pPr>
            <a:r>
              <a:rPr lang="en-AU" sz="2400" dirty="0" err="1"/>
              <a:t>Che</a:t>
            </a:r>
            <a:r>
              <a:rPr lang="en-AU" sz="2400" dirty="0"/>
              <a:t> </a:t>
            </a:r>
            <a:r>
              <a:rPr lang="en-AU" sz="2400" dirty="0" err="1"/>
              <a:t>problema</a:t>
            </a:r>
            <a:r>
              <a:rPr lang="en-AU" sz="2400" dirty="0"/>
              <a:t> ha </a:t>
            </a:r>
            <a:r>
              <a:rPr lang="en-AU" sz="2400" dirty="0" err="1"/>
              <a:t>questa</a:t>
            </a:r>
            <a:r>
              <a:rPr lang="en-AU" sz="2400" dirty="0"/>
              <a:t> persona? (</a:t>
            </a:r>
            <a:r>
              <a:rPr lang="en-AU" sz="2400" dirty="0" err="1">
                <a:solidFill>
                  <a:schemeClr val="tx2"/>
                </a:solidFill>
              </a:rPr>
              <a:t>diagnosi</a:t>
            </a:r>
            <a:r>
              <a:rPr lang="en-AU" sz="2400" dirty="0"/>
              <a:t>)</a:t>
            </a:r>
          </a:p>
          <a:p>
            <a:pPr>
              <a:lnSpc>
                <a:spcPct val="80000"/>
              </a:lnSpc>
            </a:pPr>
            <a:endParaRPr lang="en-AU" sz="2400" dirty="0"/>
          </a:p>
          <a:p>
            <a:pPr>
              <a:lnSpc>
                <a:spcPct val="80000"/>
              </a:lnSpc>
            </a:pPr>
            <a:r>
              <a:rPr lang="en-AU" sz="2400" dirty="0"/>
              <a:t>Come </a:t>
            </a:r>
            <a:r>
              <a:rPr lang="en-AU" sz="2400" dirty="0" err="1"/>
              <a:t>evolvera</a:t>
            </a:r>
            <a:r>
              <a:rPr lang="en-GB" sz="2400" dirty="0"/>
              <a:t>’ </a:t>
            </a:r>
            <a:r>
              <a:rPr lang="en-GB" sz="2400" dirty="0" err="1"/>
              <a:t>il</a:t>
            </a:r>
            <a:r>
              <a:rPr lang="en-GB" sz="2400" dirty="0"/>
              <a:t> </a:t>
            </a:r>
            <a:r>
              <a:rPr lang="en-AU" sz="2400" dirty="0" err="1"/>
              <a:t>problema</a:t>
            </a:r>
            <a:r>
              <a:rPr lang="en-AU" sz="2400" dirty="0"/>
              <a:t>? (</a:t>
            </a:r>
            <a:r>
              <a:rPr lang="en-AU" sz="2400" dirty="0" err="1">
                <a:solidFill>
                  <a:schemeClr val="tx2"/>
                </a:solidFill>
              </a:rPr>
              <a:t>prognosi</a:t>
            </a:r>
            <a:r>
              <a:rPr lang="en-AU" sz="2400" dirty="0"/>
              <a:t>)</a:t>
            </a:r>
          </a:p>
          <a:p>
            <a:pPr>
              <a:lnSpc>
                <a:spcPct val="80000"/>
              </a:lnSpc>
            </a:pPr>
            <a:endParaRPr lang="en-AU" sz="2400" dirty="0"/>
          </a:p>
          <a:p>
            <a:pPr>
              <a:lnSpc>
                <a:spcPct val="80000"/>
              </a:lnSpc>
            </a:pPr>
            <a:r>
              <a:rPr lang="en-AU" sz="2400" dirty="0"/>
              <a:t>Come </a:t>
            </a:r>
            <a:r>
              <a:rPr lang="en-AU" sz="2400" dirty="0" err="1"/>
              <a:t>posso</a:t>
            </a:r>
            <a:r>
              <a:rPr lang="en-AU" sz="2400" dirty="0"/>
              <a:t> </a:t>
            </a:r>
            <a:r>
              <a:rPr lang="en-AU" sz="2400" dirty="0" err="1">
                <a:solidFill>
                  <a:schemeClr val="tx2"/>
                </a:solidFill>
              </a:rPr>
              <a:t>trattare</a:t>
            </a:r>
            <a:r>
              <a:rPr lang="en-AU" sz="2400" dirty="0"/>
              <a:t> </a:t>
            </a:r>
            <a:r>
              <a:rPr lang="en-AU" sz="2400" dirty="0" err="1"/>
              <a:t>il</a:t>
            </a:r>
            <a:r>
              <a:rPr lang="en-AU" sz="2400" dirty="0"/>
              <a:t> </a:t>
            </a:r>
            <a:r>
              <a:rPr lang="en-AU" sz="2400" dirty="0" err="1"/>
              <a:t>problema</a:t>
            </a:r>
            <a:r>
              <a:rPr lang="en-AU" sz="2400" dirty="0"/>
              <a:t>? (</a:t>
            </a:r>
            <a:r>
              <a:rPr lang="en-AU" sz="2400" dirty="0" err="1">
                <a:solidFill>
                  <a:schemeClr val="tx2"/>
                </a:solidFill>
              </a:rPr>
              <a:t>trattamento</a:t>
            </a:r>
            <a:r>
              <a:rPr lang="en-AU" sz="2400" dirty="0"/>
              <a:t>)</a:t>
            </a:r>
          </a:p>
          <a:p>
            <a:pPr>
              <a:lnSpc>
                <a:spcPct val="80000"/>
              </a:lnSpc>
            </a:pPr>
            <a:endParaRPr lang="en-AU" sz="2400" dirty="0"/>
          </a:p>
        </p:txBody>
      </p:sp>
    </p:spTree>
    <p:extLst>
      <p:ext uri="{BB962C8B-B14F-4D97-AF65-F5344CB8AC3E}">
        <p14:creationId xmlns:p14="http://schemas.microsoft.com/office/powerpoint/2010/main" val="1739002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5C0BAA-50D0-70BE-DBFF-F4690BB8810D}"/>
              </a:ext>
            </a:extLst>
          </p:cNvPr>
          <p:cNvSpPr>
            <a:spLocks noGrp="1"/>
          </p:cNvSpPr>
          <p:nvPr>
            <p:ph type="title"/>
          </p:nvPr>
        </p:nvSpPr>
        <p:spPr/>
        <p:txBody>
          <a:bodyPr/>
          <a:lstStyle/>
          <a:p>
            <a:r>
              <a:rPr lang="it-IT" sz="5400" dirty="0"/>
              <a:t>Tipi di studio: fondamentalmente </a:t>
            </a:r>
            <a:r>
              <a:rPr lang="it-IT" sz="6600" dirty="0">
                <a:solidFill>
                  <a:srgbClr val="FF0000"/>
                </a:solidFill>
              </a:rPr>
              <a:t>3-4</a:t>
            </a:r>
            <a:endParaRPr lang="it-IT" sz="5400" dirty="0">
              <a:solidFill>
                <a:srgbClr val="FF0000"/>
              </a:solidFill>
            </a:endParaRPr>
          </a:p>
        </p:txBody>
      </p:sp>
      <p:sp>
        <p:nvSpPr>
          <p:cNvPr id="3" name="Segnaposto contenuto 2">
            <a:extLst>
              <a:ext uri="{FF2B5EF4-FFF2-40B4-BE49-F238E27FC236}">
                <a16:creationId xmlns:a16="http://schemas.microsoft.com/office/drawing/2014/main" id="{3A57A867-0874-D901-4DD2-73D51C6B2091}"/>
              </a:ext>
            </a:extLst>
          </p:cNvPr>
          <p:cNvSpPr>
            <a:spLocks noGrp="1"/>
          </p:cNvSpPr>
          <p:nvPr>
            <p:ph idx="1"/>
          </p:nvPr>
        </p:nvSpPr>
        <p:spPr/>
        <p:txBody>
          <a:bodyPr/>
          <a:lstStyle/>
          <a:p>
            <a:pPr marL="0" indent="0">
              <a:buNone/>
            </a:pPr>
            <a:r>
              <a:rPr lang="it-IT" sz="4000" dirty="0">
                <a:solidFill>
                  <a:srgbClr val="FF0000"/>
                </a:solidFill>
              </a:rPr>
              <a:t>1. </a:t>
            </a:r>
            <a:r>
              <a:rPr lang="it-IT" dirty="0"/>
              <a:t>Survey </a:t>
            </a:r>
            <a:r>
              <a:rPr lang="it-IT" dirty="0">
                <a:solidFill>
                  <a:srgbClr val="FF0000"/>
                </a:solidFill>
              </a:rPr>
              <a:t>– studi di prevalenza- sondaggi</a:t>
            </a:r>
          </a:p>
          <a:p>
            <a:pPr marL="0" indent="0">
              <a:buNone/>
            </a:pPr>
            <a:endParaRPr lang="it-IT" dirty="0">
              <a:solidFill>
                <a:srgbClr val="FF0000"/>
              </a:solidFill>
            </a:endParaRPr>
          </a:p>
          <a:p>
            <a:pPr marL="0" indent="0">
              <a:buNone/>
            </a:pPr>
            <a:r>
              <a:rPr lang="it-IT" sz="4000" dirty="0">
                <a:solidFill>
                  <a:srgbClr val="FF0000"/>
                </a:solidFill>
              </a:rPr>
              <a:t>2-3. </a:t>
            </a:r>
            <a:r>
              <a:rPr lang="it-IT" dirty="0"/>
              <a:t>Chi è a rischio? Come andrà a finire? </a:t>
            </a:r>
            <a:r>
              <a:rPr lang="it-IT" dirty="0">
                <a:solidFill>
                  <a:srgbClr val="FF0000"/>
                </a:solidFill>
              </a:rPr>
              <a:t>– studi di coorte (</a:t>
            </a:r>
            <a:r>
              <a:rPr lang="it-IT" dirty="0" err="1">
                <a:solidFill>
                  <a:srgbClr val="FF0000"/>
                </a:solidFill>
              </a:rPr>
              <a:t>retropsettivi</a:t>
            </a:r>
            <a:r>
              <a:rPr lang="it-IT" dirty="0">
                <a:solidFill>
                  <a:srgbClr val="FF0000"/>
                </a:solidFill>
              </a:rPr>
              <a:t> e prospettici)</a:t>
            </a:r>
          </a:p>
          <a:p>
            <a:pPr marL="0" indent="0">
              <a:buNone/>
            </a:pPr>
            <a:endParaRPr lang="it-IT" dirty="0">
              <a:solidFill>
                <a:srgbClr val="FF0000"/>
              </a:solidFill>
            </a:endParaRPr>
          </a:p>
          <a:p>
            <a:pPr marL="0" indent="0">
              <a:buNone/>
            </a:pPr>
            <a:r>
              <a:rPr lang="it-IT" sz="4000" dirty="0">
                <a:solidFill>
                  <a:srgbClr val="FF0000"/>
                </a:solidFill>
              </a:rPr>
              <a:t>4. </a:t>
            </a:r>
            <a:r>
              <a:rPr lang="it-IT" dirty="0"/>
              <a:t>Funziona?</a:t>
            </a:r>
            <a:r>
              <a:rPr lang="it-IT" dirty="0">
                <a:solidFill>
                  <a:srgbClr val="FF0000"/>
                </a:solidFill>
              </a:rPr>
              <a:t> – studi randomizzati </a:t>
            </a:r>
          </a:p>
        </p:txBody>
      </p:sp>
    </p:spTree>
    <p:extLst>
      <p:ext uri="{BB962C8B-B14F-4D97-AF65-F5344CB8AC3E}">
        <p14:creationId xmlns:p14="http://schemas.microsoft.com/office/powerpoint/2010/main" val="26466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D7FB17-9042-57AC-C2AE-0E596ACEDF3E}"/>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48583708-3C91-DF89-E8D8-C594403317F0}"/>
              </a:ext>
            </a:extLst>
          </p:cNvPr>
          <p:cNvSpPr>
            <a:spLocks noGrp="1"/>
          </p:cNvSpPr>
          <p:nvPr>
            <p:ph type="subTitle" idx="1"/>
          </p:nvPr>
        </p:nvSpPr>
        <p:spPr/>
        <p:txBody>
          <a:bodyPr/>
          <a:lstStyle/>
          <a:p>
            <a:endParaRPr lang="it-IT"/>
          </a:p>
        </p:txBody>
      </p:sp>
      <p:pic>
        <p:nvPicPr>
          <p:cNvPr id="5" name="Immagine 4">
            <a:extLst>
              <a:ext uri="{FF2B5EF4-FFF2-40B4-BE49-F238E27FC236}">
                <a16:creationId xmlns:a16="http://schemas.microsoft.com/office/drawing/2014/main" id="{1EB2679A-65D2-B91F-65B8-3F8DAEE2F94F}"/>
              </a:ext>
            </a:extLst>
          </p:cNvPr>
          <p:cNvPicPr>
            <a:picLocks noChangeAspect="1"/>
          </p:cNvPicPr>
          <p:nvPr/>
        </p:nvPicPr>
        <p:blipFill>
          <a:blip r:embed="rId2"/>
          <a:stretch>
            <a:fillRect/>
          </a:stretch>
        </p:blipFill>
        <p:spPr>
          <a:xfrm>
            <a:off x="625140" y="81280"/>
            <a:ext cx="11469687" cy="6400800"/>
          </a:xfrm>
          <a:prstGeom prst="rect">
            <a:avLst/>
          </a:prstGeom>
        </p:spPr>
      </p:pic>
      <p:sp>
        <p:nvSpPr>
          <p:cNvPr id="9" name="CasellaDiTesto 8">
            <a:extLst>
              <a:ext uri="{FF2B5EF4-FFF2-40B4-BE49-F238E27FC236}">
                <a16:creationId xmlns:a16="http://schemas.microsoft.com/office/drawing/2014/main" id="{4A94E521-4CCF-6273-D999-75641A4BD669}"/>
              </a:ext>
            </a:extLst>
          </p:cNvPr>
          <p:cNvSpPr txBox="1"/>
          <p:nvPr/>
        </p:nvSpPr>
        <p:spPr>
          <a:xfrm>
            <a:off x="2138380" y="2738308"/>
            <a:ext cx="9428480" cy="1015663"/>
          </a:xfrm>
          <a:prstGeom prst="rect">
            <a:avLst/>
          </a:prstGeom>
          <a:solidFill>
            <a:schemeClr val="accent4">
              <a:lumMod val="20000"/>
              <a:lumOff val="80000"/>
            </a:schemeClr>
          </a:solidFill>
        </p:spPr>
        <p:txBody>
          <a:bodyPr wrap="square" rtlCol="0">
            <a:spAutoFit/>
          </a:bodyPr>
          <a:lstStyle/>
          <a:p>
            <a:pPr algn="l"/>
            <a:r>
              <a:rPr lang="en-US" sz="2000" b="0" i="0" u="none" strike="noStrike" baseline="0" dirty="0">
                <a:latin typeface="GuardianTextEgypGR-Regular"/>
              </a:rPr>
              <a:t>Research has revealed a rapidly growing list of biases, inefficiencies, and threats to the trustworthiness of published research, some now well recognized, others deserving of</a:t>
            </a:r>
          </a:p>
          <a:p>
            <a:pPr algn="l"/>
            <a:r>
              <a:rPr lang="it-IT" sz="2000" b="0" i="0" u="none" strike="noStrike" baseline="0" dirty="0">
                <a:latin typeface="GuardianTextEgypGR-Regular"/>
              </a:rPr>
              <a:t>more </a:t>
            </a:r>
            <a:r>
              <a:rPr lang="it-IT" sz="2000" b="0" i="0" u="none" strike="noStrike" baseline="0" dirty="0" err="1">
                <a:latin typeface="GuardianTextEgypGR-Regular"/>
              </a:rPr>
              <a:t>attention</a:t>
            </a:r>
            <a:r>
              <a:rPr lang="it-IT" sz="2000" b="0" i="0" u="none" strike="noStrike" baseline="0" dirty="0">
                <a:latin typeface="GuardianTextEgypGR-Regular"/>
              </a:rPr>
              <a:t>.</a:t>
            </a:r>
            <a:endParaRPr lang="it-IT" sz="2000" dirty="0"/>
          </a:p>
        </p:txBody>
      </p:sp>
      <p:sp>
        <p:nvSpPr>
          <p:cNvPr id="10" name="CasellaDiTesto 9">
            <a:extLst>
              <a:ext uri="{FF2B5EF4-FFF2-40B4-BE49-F238E27FC236}">
                <a16:creationId xmlns:a16="http://schemas.microsoft.com/office/drawing/2014/main" id="{5984088E-8E92-0B1B-7851-7A1B3AC38DAC}"/>
              </a:ext>
            </a:extLst>
          </p:cNvPr>
          <p:cNvSpPr txBox="1"/>
          <p:nvPr/>
        </p:nvSpPr>
        <p:spPr>
          <a:xfrm>
            <a:off x="2138380" y="4110245"/>
            <a:ext cx="9580881" cy="1015663"/>
          </a:xfrm>
          <a:prstGeom prst="rect">
            <a:avLst/>
          </a:prstGeom>
          <a:solidFill>
            <a:schemeClr val="accent6">
              <a:lumMod val="20000"/>
              <a:lumOff val="80000"/>
            </a:schemeClr>
          </a:solidFill>
        </p:spPr>
        <p:txBody>
          <a:bodyPr wrap="square" rtlCol="0">
            <a:spAutoFit/>
          </a:bodyPr>
          <a:lstStyle/>
          <a:p>
            <a:pPr algn="l"/>
            <a:r>
              <a:rPr lang="en-US" sz="2000" b="0" i="0" u="none" strike="noStrike" baseline="0" dirty="0">
                <a:latin typeface="GuardianTextEgypGR-Regular"/>
              </a:rPr>
              <a:t>Moreover, a lot of money is at stake; scientific publishing is a huge market with one of the highest profit margins among all business enterprises, and it supports a massive biomedical and broader science economy. </a:t>
            </a:r>
            <a:endParaRPr lang="it-IT" sz="2400" dirty="0"/>
          </a:p>
        </p:txBody>
      </p:sp>
    </p:spTree>
    <p:extLst>
      <p:ext uri="{BB962C8B-B14F-4D97-AF65-F5344CB8AC3E}">
        <p14:creationId xmlns:p14="http://schemas.microsoft.com/office/powerpoint/2010/main" val="3499605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27760" y="1432794"/>
            <a:ext cx="10007600" cy="1470025"/>
          </a:xfrm>
        </p:spPr>
        <p:txBody>
          <a:bodyPr>
            <a:normAutofit/>
          </a:bodyPr>
          <a:lstStyle/>
          <a:p>
            <a:r>
              <a:rPr lang="it-IT" sz="6600" dirty="0"/>
              <a:t>Le pubblicazioni scientifiche</a:t>
            </a:r>
          </a:p>
        </p:txBody>
      </p:sp>
      <p:sp>
        <p:nvSpPr>
          <p:cNvPr id="3" name="Sottotitolo 2"/>
          <p:cNvSpPr>
            <a:spLocks noGrp="1"/>
          </p:cNvSpPr>
          <p:nvPr>
            <p:ph type="subTitle" idx="1"/>
          </p:nvPr>
        </p:nvSpPr>
        <p:spPr>
          <a:xfrm>
            <a:off x="1127760" y="3188568"/>
            <a:ext cx="10007600" cy="2904729"/>
          </a:xfrm>
        </p:spPr>
        <p:txBody>
          <a:bodyPr>
            <a:normAutofit fontScale="47500" lnSpcReduction="20000"/>
          </a:bodyPr>
          <a:lstStyle/>
          <a:p>
            <a:r>
              <a:rPr lang="it-IT" sz="11200" dirty="0">
                <a:solidFill>
                  <a:srgbClr val="0070C0"/>
                </a:solidFill>
              </a:rPr>
              <a:t>uno standard etico e metodologico</a:t>
            </a:r>
            <a:br>
              <a:rPr lang="it-IT" sz="11200" dirty="0">
                <a:solidFill>
                  <a:srgbClr val="0070C0"/>
                </a:solidFill>
              </a:rPr>
            </a:br>
            <a:endParaRPr lang="it-IT" sz="11200" dirty="0"/>
          </a:p>
          <a:p>
            <a:r>
              <a:rPr lang="it-IT" sz="8600" dirty="0"/>
              <a:t>SIFACT - Verona</a:t>
            </a:r>
          </a:p>
          <a:p>
            <a:r>
              <a:rPr lang="it-IT" sz="8600" dirty="0"/>
              <a:t>19 Ottobre 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BE03A6-B84B-45BF-309E-DE3AF421C17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75070C9-7EB9-271F-EE3A-575090D928D3}"/>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F46885BA-F3C0-D8C8-3515-53D299325BCF}"/>
              </a:ext>
            </a:extLst>
          </p:cNvPr>
          <p:cNvPicPr>
            <a:picLocks noChangeAspect="1"/>
          </p:cNvPicPr>
          <p:nvPr/>
        </p:nvPicPr>
        <p:blipFill>
          <a:blip r:embed="rId2"/>
          <a:stretch>
            <a:fillRect/>
          </a:stretch>
        </p:blipFill>
        <p:spPr>
          <a:xfrm>
            <a:off x="1251739" y="2174240"/>
            <a:ext cx="9670261" cy="1981224"/>
          </a:xfrm>
          <a:prstGeom prst="rect">
            <a:avLst/>
          </a:prstGeom>
        </p:spPr>
      </p:pic>
    </p:spTree>
    <p:extLst>
      <p:ext uri="{BB962C8B-B14F-4D97-AF65-F5344CB8AC3E}">
        <p14:creationId xmlns:p14="http://schemas.microsoft.com/office/powerpoint/2010/main" val="1783729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C785B-4578-73E3-1C6E-DEC1E64C106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697D110-F5A2-02A6-887E-6C95F3749006}"/>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103D080F-7814-5EFD-B1A2-C74DC7A94FEE}"/>
              </a:ext>
            </a:extLst>
          </p:cNvPr>
          <p:cNvPicPr>
            <a:picLocks noChangeAspect="1"/>
          </p:cNvPicPr>
          <p:nvPr/>
        </p:nvPicPr>
        <p:blipFill>
          <a:blip r:embed="rId2"/>
          <a:stretch>
            <a:fillRect/>
          </a:stretch>
        </p:blipFill>
        <p:spPr>
          <a:xfrm>
            <a:off x="1009116" y="50800"/>
            <a:ext cx="9991856" cy="5445760"/>
          </a:xfrm>
          <a:prstGeom prst="rect">
            <a:avLst/>
          </a:prstGeom>
        </p:spPr>
      </p:pic>
      <p:pic>
        <p:nvPicPr>
          <p:cNvPr id="7" name="Immagine 6">
            <a:extLst>
              <a:ext uri="{FF2B5EF4-FFF2-40B4-BE49-F238E27FC236}">
                <a16:creationId xmlns:a16="http://schemas.microsoft.com/office/drawing/2014/main" id="{663E023E-8667-9D7A-89C2-8954E1B267C1}"/>
              </a:ext>
            </a:extLst>
          </p:cNvPr>
          <p:cNvPicPr>
            <a:picLocks noChangeAspect="1"/>
          </p:cNvPicPr>
          <p:nvPr/>
        </p:nvPicPr>
        <p:blipFill>
          <a:blip r:embed="rId3"/>
          <a:stretch>
            <a:fillRect/>
          </a:stretch>
        </p:blipFill>
        <p:spPr>
          <a:xfrm>
            <a:off x="7294880" y="3768801"/>
            <a:ext cx="4229836" cy="2949046"/>
          </a:xfrm>
          <a:prstGeom prst="rect">
            <a:avLst/>
          </a:prstGeom>
          <a:ln>
            <a:solidFill>
              <a:srgbClr val="00B0F0"/>
            </a:solidFill>
          </a:ln>
        </p:spPr>
      </p:pic>
    </p:spTree>
    <p:extLst>
      <p:ext uri="{BB962C8B-B14F-4D97-AF65-F5344CB8AC3E}">
        <p14:creationId xmlns:p14="http://schemas.microsoft.com/office/powerpoint/2010/main" val="105160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E8105D-CA08-66A3-E2D3-DA5F4F4407A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B727D3-2D0B-F60A-2F56-CC4FFB10D366}"/>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32E180D9-AC50-447C-1D81-99EBC4323FD3}"/>
              </a:ext>
            </a:extLst>
          </p:cNvPr>
          <p:cNvPicPr>
            <a:picLocks noChangeAspect="1"/>
          </p:cNvPicPr>
          <p:nvPr/>
        </p:nvPicPr>
        <p:blipFill>
          <a:blip r:embed="rId2"/>
          <a:stretch>
            <a:fillRect/>
          </a:stretch>
        </p:blipFill>
        <p:spPr>
          <a:xfrm>
            <a:off x="1371600" y="11265"/>
            <a:ext cx="9071131" cy="6562255"/>
          </a:xfrm>
          <a:prstGeom prst="rect">
            <a:avLst/>
          </a:prstGeom>
        </p:spPr>
      </p:pic>
    </p:spTree>
    <p:extLst>
      <p:ext uri="{BB962C8B-B14F-4D97-AF65-F5344CB8AC3E}">
        <p14:creationId xmlns:p14="http://schemas.microsoft.com/office/powerpoint/2010/main" val="892766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a:defRPr/>
            </a:pPr>
            <a:fld id="{90C4C6E9-861B-4316-B8A3-90A535A8A391}" type="slidenum">
              <a:rPr lang="it-IT">
                <a:solidFill>
                  <a:prstClr val="black">
                    <a:tint val="75000"/>
                  </a:prstClr>
                </a:solidFill>
              </a:rPr>
              <a:pPr>
                <a:defRPr/>
              </a:pPr>
              <a:t>23</a:t>
            </a:fld>
            <a:endParaRPr lang="it-IT">
              <a:solidFill>
                <a:prstClr val="black">
                  <a:tint val="75000"/>
                </a:prstClr>
              </a:solidFill>
            </a:endParaRPr>
          </a:p>
        </p:txBody>
      </p:sp>
      <p:sp>
        <p:nvSpPr>
          <p:cNvPr id="1478658" name="Rectangle 2"/>
          <p:cNvSpPr>
            <a:spLocks noGrp="1" noChangeArrowheads="1"/>
          </p:cNvSpPr>
          <p:nvPr>
            <p:ph type="ctrTitle"/>
          </p:nvPr>
        </p:nvSpPr>
        <p:spPr>
          <a:xfrm>
            <a:off x="487378" y="542942"/>
            <a:ext cx="11217244" cy="2387600"/>
          </a:xfrm>
        </p:spPr>
        <p:txBody>
          <a:bodyPr/>
          <a:lstStyle/>
          <a:p>
            <a:r>
              <a:rPr lang="it-IT" dirty="0"/>
              <a:t>An example of </a:t>
            </a:r>
            <a:r>
              <a:rPr lang="it-IT" dirty="0" err="1"/>
              <a:t>publication</a:t>
            </a:r>
            <a:r>
              <a:rPr lang="it-IT" dirty="0"/>
              <a:t> bias</a:t>
            </a:r>
          </a:p>
        </p:txBody>
      </p:sp>
      <p:sp>
        <p:nvSpPr>
          <p:cNvPr id="516099" name="Rectangle 3"/>
          <p:cNvSpPr>
            <a:spLocks noGrp="1" noChangeArrowheads="1"/>
          </p:cNvSpPr>
          <p:nvPr>
            <p:ph type="subTitle" idx="1"/>
          </p:nvPr>
        </p:nvSpPr>
        <p:spPr/>
        <p:txBody>
          <a:bodyPr rtlCol="0">
            <a:normAutofit/>
          </a:bodyPr>
          <a:lstStyle/>
          <a:p>
            <a:pPr>
              <a:defRPr/>
            </a:pPr>
            <a:r>
              <a:rPr lang="it-IT" dirty="0" err="1"/>
              <a:t>Studies</a:t>
            </a:r>
            <a:r>
              <a:rPr lang="it-IT" dirty="0"/>
              <a:t> </a:t>
            </a:r>
            <a:r>
              <a:rPr lang="it-IT" dirty="0" err="1"/>
              <a:t>with</a:t>
            </a:r>
            <a:r>
              <a:rPr lang="it-IT" dirty="0"/>
              <a:t> </a:t>
            </a:r>
            <a:r>
              <a:rPr lang="it-IT" dirty="0" err="1"/>
              <a:t>apparently</a:t>
            </a:r>
            <a:r>
              <a:rPr lang="it-IT" dirty="0"/>
              <a:t> </a:t>
            </a:r>
            <a:r>
              <a:rPr lang="it-IT" dirty="0" err="1"/>
              <a:t>conflicting</a:t>
            </a:r>
            <a:r>
              <a:rPr lang="it-IT" dirty="0"/>
              <a:t> </a:t>
            </a:r>
            <a:r>
              <a:rPr lang="it-IT" dirty="0" err="1"/>
              <a:t>results</a:t>
            </a:r>
            <a:r>
              <a:rPr lang="it-IT" dirty="0"/>
              <a:t> </a:t>
            </a:r>
            <a:r>
              <a:rPr lang="it-IT" dirty="0" err="1"/>
              <a:t>selectively</a:t>
            </a:r>
            <a:r>
              <a:rPr lang="it-IT" dirty="0"/>
              <a:t> </a:t>
            </a:r>
            <a:r>
              <a:rPr lang="it-IT" dirty="0" err="1"/>
              <a:t>published</a:t>
            </a:r>
            <a:endParaRPr lang="it-IT" dirty="0"/>
          </a:p>
        </p:txBody>
      </p:sp>
    </p:spTree>
    <p:extLst>
      <p:ext uri="{BB962C8B-B14F-4D97-AF65-F5344CB8AC3E}">
        <p14:creationId xmlns:p14="http://schemas.microsoft.com/office/powerpoint/2010/main" val="618371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p:txBody>
          <a:bodyPr/>
          <a:lstStyle/>
          <a:p>
            <a:pPr>
              <a:defRPr/>
            </a:pPr>
            <a:fld id="{A78C4131-1DF9-42B8-8997-9810F5674EAA}" type="slidenum">
              <a:rPr lang="it-IT">
                <a:solidFill>
                  <a:prstClr val="black">
                    <a:tint val="75000"/>
                  </a:prstClr>
                </a:solidFill>
              </a:rPr>
              <a:pPr>
                <a:defRPr/>
              </a:pPr>
              <a:t>24</a:t>
            </a:fld>
            <a:endParaRPr lang="it-IT">
              <a:solidFill>
                <a:prstClr val="black">
                  <a:tint val="75000"/>
                </a:prstClr>
              </a:solidFill>
            </a:endParaRPr>
          </a:p>
        </p:txBody>
      </p:sp>
      <p:pic>
        <p:nvPicPr>
          <p:cNvPr id="1479682" name="Picture 3" descr="1"/>
          <p:cNvPicPr>
            <a:picLocks noChangeAspect="1" noChangeArrowheads="1"/>
          </p:cNvPicPr>
          <p:nvPr/>
        </p:nvPicPr>
        <p:blipFill>
          <a:blip r:embed="rId3"/>
          <a:srcRect/>
          <a:stretch>
            <a:fillRect/>
          </a:stretch>
        </p:blipFill>
        <p:spPr bwMode="auto">
          <a:xfrm>
            <a:off x="1776418" y="785818"/>
            <a:ext cx="8891587" cy="4573587"/>
          </a:xfrm>
          <a:prstGeom prst="rect">
            <a:avLst/>
          </a:prstGeom>
          <a:noFill/>
          <a:ln w="9525">
            <a:noFill/>
            <a:miter lim="800000"/>
            <a:headEnd/>
            <a:tailEnd/>
          </a:ln>
        </p:spPr>
      </p:pic>
      <p:sp>
        <p:nvSpPr>
          <p:cNvPr id="1479683" name="Rectangle 3"/>
          <p:cNvSpPr>
            <a:spLocks noChangeArrowheads="1"/>
          </p:cNvSpPr>
          <p:nvPr/>
        </p:nvSpPr>
        <p:spPr bwMode="auto">
          <a:xfrm>
            <a:off x="5227641" y="6315079"/>
            <a:ext cx="4797723" cy="400045"/>
          </a:xfrm>
          <a:prstGeom prst="rect">
            <a:avLst/>
          </a:prstGeom>
          <a:noFill/>
          <a:ln w="9525">
            <a:noFill/>
            <a:miter lim="800000"/>
            <a:headEnd/>
            <a:tailEnd/>
          </a:ln>
        </p:spPr>
        <p:txBody>
          <a:bodyPr wrap="none" lIns="91376" tIns="45688" rIns="91376" bIns="45688">
            <a:spAutoFit/>
          </a:bodyPr>
          <a:lstStyle/>
          <a:p>
            <a:pPr defTabSz="913755" fontAlgn="base">
              <a:spcBef>
                <a:spcPct val="0"/>
              </a:spcBef>
              <a:spcAft>
                <a:spcPct val="0"/>
              </a:spcAft>
            </a:pPr>
            <a:r>
              <a:rPr lang="it-IT" sz="2000">
                <a:solidFill>
                  <a:srgbClr val="3399FF"/>
                </a:solidFill>
                <a:cs typeface="Arial" charset="0"/>
              </a:rPr>
              <a:t>Wilcock G et al. Drugs Aging 2003;20:777-89</a:t>
            </a:r>
          </a:p>
        </p:txBody>
      </p:sp>
      <p:sp>
        <p:nvSpPr>
          <p:cNvPr id="6" name="Fumetto 2 5"/>
          <p:cNvSpPr/>
          <p:nvPr/>
        </p:nvSpPr>
        <p:spPr>
          <a:xfrm>
            <a:off x="6453193" y="5286375"/>
            <a:ext cx="3571875" cy="928688"/>
          </a:xfrm>
          <a:prstGeom prst="wedgeRoundRectCallout">
            <a:avLst>
              <a:gd name="adj1" fmla="val -128425"/>
              <a:gd name="adj2" fmla="val -4176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defTabSz="913755">
              <a:defRPr/>
            </a:pPr>
            <a:r>
              <a:rPr lang="it-IT" dirty="0" err="1">
                <a:solidFill>
                  <a:prstClr val="white"/>
                </a:solidFill>
              </a:rPr>
              <a:t>Study</a:t>
            </a:r>
            <a:r>
              <a:rPr lang="it-IT" dirty="0">
                <a:solidFill>
                  <a:prstClr val="white"/>
                </a:solidFill>
              </a:rPr>
              <a:t> </a:t>
            </a:r>
            <a:r>
              <a:rPr lang="it-IT" dirty="0" err="1">
                <a:solidFill>
                  <a:prstClr val="white"/>
                </a:solidFill>
              </a:rPr>
              <a:t>funded</a:t>
            </a:r>
            <a:r>
              <a:rPr lang="it-IT" dirty="0">
                <a:solidFill>
                  <a:prstClr val="white"/>
                </a:solidFill>
              </a:rPr>
              <a:t>  </a:t>
            </a:r>
            <a:r>
              <a:rPr lang="it-IT" dirty="0" err="1">
                <a:solidFill>
                  <a:prstClr val="white"/>
                </a:solidFill>
              </a:rPr>
              <a:t>by</a:t>
            </a:r>
            <a:r>
              <a:rPr lang="it-IT" dirty="0">
                <a:solidFill>
                  <a:prstClr val="white"/>
                </a:solidFill>
              </a:rPr>
              <a:t> </a:t>
            </a:r>
            <a:r>
              <a:rPr lang="it-IT" sz="2800" dirty="0" err="1">
                <a:solidFill>
                  <a:srgbClr val="92D050"/>
                </a:solidFill>
              </a:rPr>
              <a:t>Galantamine</a:t>
            </a:r>
            <a:r>
              <a:rPr lang="it-IT" sz="2800" dirty="0">
                <a:solidFill>
                  <a:srgbClr val="92D050"/>
                </a:solidFill>
              </a:rPr>
              <a:t>  </a:t>
            </a:r>
            <a:r>
              <a:rPr lang="it-IT" dirty="0" err="1">
                <a:solidFill>
                  <a:prstClr val="white"/>
                </a:solidFill>
              </a:rPr>
              <a:t>manufacturer</a:t>
            </a:r>
            <a:endParaRPr lang="it-IT" dirty="0">
              <a:solidFill>
                <a:prstClr val="white"/>
              </a:solidFill>
            </a:endParaRPr>
          </a:p>
        </p:txBody>
      </p:sp>
      <p:cxnSp>
        <p:nvCxnSpPr>
          <p:cNvPr id="8" name="Connettore 1 7"/>
          <p:cNvCxnSpPr/>
          <p:nvPr/>
        </p:nvCxnSpPr>
        <p:spPr>
          <a:xfrm>
            <a:off x="2024063" y="1857375"/>
            <a:ext cx="3071812" cy="158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23523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p:txBody>
          <a:bodyPr/>
          <a:lstStyle/>
          <a:p>
            <a:pPr>
              <a:defRPr/>
            </a:pPr>
            <a:fld id="{55969275-1E20-474F-BC17-182473D6F0EA}" type="slidenum">
              <a:rPr lang="it-IT">
                <a:solidFill>
                  <a:prstClr val="black">
                    <a:tint val="75000"/>
                  </a:prstClr>
                </a:solidFill>
              </a:rPr>
              <a:pPr>
                <a:defRPr/>
              </a:pPr>
              <a:t>25</a:t>
            </a:fld>
            <a:endParaRPr lang="it-IT">
              <a:solidFill>
                <a:prstClr val="black">
                  <a:tint val="75000"/>
                </a:prstClr>
              </a:solidFill>
            </a:endParaRPr>
          </a:p>
        </p:txBody>
      </p:sp>
      <p:pic>
        <p:nvPicPr>
          <p:cNvPr id="1481730" name="Picture 3" descr="3"/>
          <p:cNvPicPr>
            <a:picLocks noChangeAspect="1" noChangeArrowheads="1"/>
          </p:cNvPicPr>
          <p:nvPr/>
        </p:nvPicPr>
        <p:blipFill>
          <a:blip r:embed="rId3"/>
          <a:srcRect/>
          <a:stretch>
            <a:fillRect/>
          </a:stretch>
        </p:blipFill>
        <p:spPr bwMode="auto">
          <a:xfrm>
            <a:off x="2351088" y="282575"/>
            <a:ext cx="7200900" cy="5983288"/>
          </a:xfrm>
          <a:prstGeom prst="rect">
            <a:avLst/>
          </a:prstGeom>
          <a:noFill/>
          <a:ln w="9525">
            <a:solidFill>
              <a:srgbClr val="002060"/>
            </a:solidFill>
            <a:miter lim="800000"/>
            <a:headEnd/>
            <a:tailEnd/>
          </a:ln>
        </p:spPr>
      </p:pic>
      <p:sp>
        <p:nvSpPr>
          <p:cNvPr id="1481731" name="Rectangle 3"/>
          <p:cNvSpPr>
            <a:spLocks noChangeArrowheads="1"/>
          </p:cNvSpPr>
          <p:nvPr/>
        </p:nvSpPr>
        <p:spPr bwMode="auto">
          <a:xfrm>
            <a:off x="4881267" y="6357942"/>
            <a:ext cx="4797723" cy="400045"/>
          </a:xfrm>
          <a:prstGeom prst="rect">
            <a:avLst/>
          </a:prstGeom>
          <a:noFill/>
          <a:ln w="9525">
            <a:noFill/>
            <a:miter lim="800000"/>
            <a:headEnd/>
            <a:tailEnd/>
          </a:ln>
        </p:spPr>
        <p:txBody>
          <a:bodyPr wrap="none" lIns="91376" tIns="45688" rIns="91376" bIns="45688">
            <a:spAutoFit/>
          </a:bodyPr>
          <a:lstStyle/>
          <a:p>
            <a:pPr algn="r" defTabSz="913755" fontAlgn="base">
              <a:spcBef>
                <a:spcPct val="0"/>
              </a:spcBef>
              <a:spcAft>
                <a:spcPct val="0"/>
              </a:spcAft>
            </a:pPr>
            <a:r>
              <a:rPr lang="it-IT" sz="2000">
                <a:solidFill>
                  <a:srgbClr val="3399FF"/>
                </a:solidFill>
                <a:cs typeface="Arial" charset="0"/>
              </a:rPr>
              <a:t>Wilcock G et al. Drugs Aging 2003;20:777-89</a:t>
            </a:r>
          </a:p>
        </p:txBody>
      </p:sp>
    </p:spTree>
    <p:extLst>
      <p:ext uri="{BB962C8B-B14F-4D97-AF65-F5344CB8AC3E}">
        <p14:creationId xmlns:p14="http://schemas.microsoft.com/office/powerpoint/2010/main" val="6053463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p:txBody>
          <a:bodyPr/>
          <a:lstStyle/>
          <a:p>
            <a:pPr>
              <a:defRPr/>
            </a:pPr>
            <a:fld id="{DAF72BE5-AB93-487F-9C8D-93E7D21FA42F}" type="slidenum">
              <a:rPr lang="it-IT">
                <a:solidFill>
                  <a:prstClr val="black">
                    <a:tint val="75000"/>
                  </a:prstClr>
                </a:solidFill>
              </a:rPr>
              <a:pPr>
                <a:defRPr/>
              </a:pPr>
              <a:t>26</a:t>
            </a:fld>
            <a:endParaRPr lang="it-IT">
              <a:solidFill>
                <a:prstClr val="black">
                  <a:tint val="75000"/>
                </a:prstClr>
              </a:solidFill>
            </a:endParaRPr>
          </a:p>
        </p:txBody>
      </p:sp>
      <p:pic>
        <p:nvPicPr>
          <p:cNvPr id="1483778" name="Picture 3" descr="5"/>
          <p:cNvPicPr>
            <a:picLocks noChangeAspect="1" noChangeArrowheads="1"/>
          </p:cNvPicPr>
          <p:nvPr/>
        </p:nvPicPr>
        <p:blipFill>
          <a:blip r:embed="rId3"/>
          <a:srcRect/>
          <a:stretch>
            <a:fillRect/>
          </a:stretch>
        </p:blipFill>
        <p:spPr bwMode="auto">
          <a:xfrm>
            <a:off x="1774829" y="1143000"/>
            <a:ext cx="8640763" cy="3740150"/>
          </a:xfrm>
          <a:prstGeom prst="rect">
            <a:avLst/>
          </a:prstGeom>
          <a:noFill/>
          <a:ln w="9525">
            <a:noFill/>
            <a:miter lim="800000"/>
            <a:headEnd/>
            <a:tailEnd/>
          </a:ln>
        </p:spPr>
      </p:pic>
      <p:sp>
        <p:nvSpPr>
          <p:cNvPr id="1483779" name="Rectangle 3"/>
          <p:cNvSpPr>
            <a:spLocks noChangeArrowheads="1"/>
          </p:cNvSpPr>
          <p:nvPr/>
        </p:nvSpPr>
        <p:spPr bwMode="auto">
          <a:xfrm>
            <a:off x="4382041" y="6029329"/>
            <a:ext cx="5722399" cy="400045"/>
          </a:xfrm>
          <a:prstGeom prst="rect">
            <a:avLst/>
          </a:prstGeom>
          <a:noFill/>
          <a:ln w="9525">
            <a:noFill/>
            <a:miter lim="800000"/>
            <a:headEnd/>
            <a:tailEnd/>
          </a:ln>
        </p:spPr>
        <p:txBody>
          <a:bodyPr wrap="none" lIns="91376" tIns="45688" rIns="91376" bIns="45688">
            <a:spAutoFit/>
          </a:bodyPr>
          <a:lstStyle/>
          <a:p>
            <a:pPr algn="r" defTabSz="913755" fontAlgn="base">
              <a:spcBef>
                <a:spcPct val="0"/>
              </a:spcBef>
              <a:spcAft>
                <a:spcPct val="0"/>
              </a:spcAft>
            </a:pPr>
            <a:r>
              <a:rPr lang="it-IT" sz="2000">
                <a:solidFill>
                  <a:srgbClr val="3399FF"/>
                </a:solidFill>
                <a:cs typeface="Arial" charset="0"/>
              </a:rPr>
              <a:t>Jones RW et al. </a:t>
            </a:r>
            <a:r>
              <a:rPr lang="pl-PL" sz="2000">
                <a:solidFill>
                  <a:srgbClr val="3399FF"/>
                </a:solidFill>
                <a:cs typeface="Arial" charset="0"/>
              </a:rPr>
              <a:t>Int J Geriatr Psychiatry 2004;19:58-67</a:t>
            </a:r>
            <a:endParaRPr lang="it-IT" sz="2000">
              <a:solidFill>
                <a:srgbClr val="3399FF"/>
              </a:solidFill>
              <a:cs typeface="Arial" charset="0"/>
            </a:endParaRPr>
          </a:p>
        </p:txBody>
      </p:sp>
      <p:sp>
        <p:nvSpPr>
          <p:cNvPr id="6" name="Fumetto 2 5"/>
          <p:cNvSpPr/>
          <p:nvPr/>
        </p:nvSpPr>
        <p:spPr>
          <a:xfrm>
            <a:off x="6453193" y="4857750"/>
            <a:ext cx="3571875" cy="928688"/>
          </a:xfrm>
          <a:prstGeom prst="wedgeRoundRectCallout">
            <a:avLst>
              <a:gd name="adj1" fmla="val -120972"/>
              <a:gd name="adj2" fmla="val -3565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defTabSz="913755">
              <a:defRPr/>
            </a:pPr>
            <a:r>
              <a:rPr lang="it-IT" dirty="0" err="1">
                <a:solidFill>
                  <a:prstClr val="white"/>
                </a:solidFill>
              </a:rPr>
              <a:t>Study</a:t>
            </a:r>
            <a:r>
              <a:rPr lang="it-IT" dirty="0">
                <a:solidFill>
                  <a:prstClr val="white"/>
                </a:solidFill>
              </a:rPr>
              <a:t> </a:t>
            </a:r>
            <a:r>
              <a:rPr lang="it-IT" dirty="0" err="1">
                <a:solidFill>
                  <a:prstClr val="white"/>
                </a:solidFill>
              </a:rPr>
              <a:t>funded</a:t>
            </a:r>
            <a:r>
              <a:rPr lang="it-IT" dirty="0">
                <a:solidFill>
                  <a:prstClr val="white"/>
                </a:solidFill>
              </a:rPr>
              <a:t>  </a:t>
            </a:r>
            <a:r>
              <a:rPr lang="it-IT" dirty="0" err="1">
                <a:solidFill>
                  <a:prstClr val="white"/>
                </a:solidFill>
              </a:rPr>
              <a:t>by</a:t>
            </a:r>
            <a:r>
              <a:rPr lang="it-IT" dirty="0">
                <a:solidFill>
                  <a:prstClr val="white"/>
                </a:solidFill>
              </a:rPr>
              <a:t> </a:t>
            </a:r>
            <a:endParaRPr lang="it-IT" sz="2800" dirty="0">
              <a:solidFill>
                <a:srgbClr val="92D050"/>
              </a:solidFill>
            </a:endParaRPr>
          </a:p>
          <a:p>
            <a:pPr algn="ctr" defTabSz="913755">
              <a:defRPr/>
            </a:pPr>
            <a:r>
              <a:rPr lang="it-IT" sz="2800" dirty="0" err="1">
                <a:solidFill>
                  <a:srgbClr val="FF0000"/>
                </a:solidFill>
              </a:rPr>
              <a:t>Donepezil</a:t>
            </a:r>
            <a:r>
              <a:rPr lang="it-IT" sz="2800" dirty="0">
                <a:solidFill>
                  <a:srgbClr val="FF0000"/>
                </a:solidFill>
              </a:rPr>
              <a:t>  </a:t>
            </a:r>
            <a:r>
              <a:rPr lang="it-IT" dirty="0" err="1">
                <a:solidFill>
                  <a:prstClr val="white"/>
                </a:solidFill>
              </a:rPr>
              <a:t>manufacturer</a:t>
            </a:r>
            <a:endParaRPr lang="it-IT" dirty="0">
              <a:solidFill>
                <a:prstClr val="white"/>
              </a:solidFill>
            </a:endParaRPr>
          </a:p>
        </p:txBody>
      </p:sp>
      <p:cxnSp>
        <p:nvCxnSpPr>
          <p:cNvPr id="7" name="Connettore 1 6"/>
          <p:cNvCxnSpPr/>
          <p:nvPr/>
        </p:nvCxnSpPr>
        <p:spPr>
          <a:xfrm>
            <a:off x="3381380" y="2000250"/>
            <a:ext cx="1285875" cy="158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775177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p:txBody>
          <a:bodyPr/>
          <a:lstStyle/>
          <a:p>
            <a:pPr>
              <a:defRPr/>
            </a:pPr>
            <a:fld id="{883A998A-D7F9-4E27-9B93-CE6096A4B134}" type="slidenum">
              <a:rPr lang="it-IT">
                <a:solidFill>
                  <a:prstClr val="black">
                    <a:tint val="75000"/>
                  </a:prstClr>
                </a:solidFill>
              </a:rPr>
              <a:pPr>
                <a:defRPr/>
              </a:pPr>
              <a:t>27</a:t>
            </a:fld>
            <a:endParaRPr lang="it-IT">
              <a:solidFill>
                <a:prstClr val="black">
                  <a:tint val="75000"/>
                </a:prstClr>
              </a:solidFill>
            </a:endParaRPr>
          </a:p>
        </p:txBody>
      </p:sp>
      <p:pic>
        <p:nvPicPr>
          <p:cNvPr id="1485826" name="Picture 3" descr="6"/>
          <p:cNvPicPr>
            <a:picLocks noChangeAspect="1" noChangeArrowheads="1"/>
          </p:cNvPicPr>
          <p:nvPr/>
        </p:nvPicPr>
        <p:blipFill>
          <a:blip r:embed="rId3"/>
          <a:srcRect/>
          <a:stretch>
            <a:fillRect/>
          </a:stretch>
        </p:blipFill>
        <p:spPr bwMode="auto">
          <a:xfrm>
            <a:off x="2566989" y="333380"/>
            <a:ext cx="7278687" cy="5686425"/>
          </a:xfrm>
          <a:prstGeom prst="rect">
            <a:avLst/>
          </a:prstGeom>
          <a:noFill/>
          <a:ln w="9525">
            <a:noFill/>
            <a:miter lim="800000"/>
            <a:headEnd/>
            <a:tailEnd/>
          </a:ln>
        </p:spPr>
      </p:pic>
      <p:sp>
        <p:nvSpPr>
          <p:cNvPr id="1485827" name="Rectangle 3"/>
          <p:cNvSpPr>
            <a:spLocks noChangeArrowheads="1"/>
          </p:cNvSpPr>
          <p:nvPr/>
        </p:nvSpPr>
        <p:spPr bwMode="auto">
          <a:xfrm>
            <a:off x="4382041" y="6143629"/>
            <a:ext cx="5722399" cy="400045"/>
          </a:xfrm>
          <a:prstGeom prst="rect">
            <a:avLst/>
          </a:prstGeom>
          <a:noFill/>
          <a:ln w="9525">
            <a:noFill/>
            <a:miter lim="800000"/>
            <a:headEnd/>
            <a:tailEnd/>
          </a:ln>
        </p:spPr>
        <p:txBody>
          <a:bodyPr wrap="none" lIns="91376" tIns="45688" rIns="91376" bIns="45688">
            <a:spAutoFit/>
          </a:bodyPr>
          <a:lstStyle/>
          <a:p>
            <a:pPr algn="r" defTabSz="913755" fontAlgn="base">
              <a:spcBef>
                <a:spcPct val="0"/>
              </a:spcBef>
              <a:spcAft>
                <a:spcPct val="0"/>
              </a:spcAft>
            </a:pPr>
            <a:r>
              <a:rPr lang="it-IT" sz="2000">
                <a:solidFill>
                  <a:srgbClr val="3399FF"/>
                </a:solidFill>
                <a:cs typeface="Arial" charset="0"/>
              </a:rPr>
              <a:t>Jones RW et al. </a:t>
            </a:r>
            <a:r>
              <a:rPr lang="pl-PL" sz="2000">
                <a:solidFill>
                  <a:srgbClr val="3399FF"/>
                </a:solidFill>
                <a:cs typeface="Arial" charset="0"/>
              </a:rPr>
              <a:t>Int J Geriatr Psychiatry 2004;19:58-67</a:t>
            </a:r>
            <a:endParaRPr lang="it-IT" sz="2000">
              <a:solidFill>
                <a:srgbClr val="3399FF"/>
              </a:solidFill>
              <a:cs typeface="Arial" charset="0"/>
            </a:endParaRPr>
          </a:p>
        </p:txBody>
      </p:sp>
    </p:spTree>
    <p:extLst>
      <p:ext uri="{BB962C8B-B14F-4D97-AF65-F5344CB8AC3E}">
        <p14:creationId xmlns:p14="http://schemas.microsoft.com/office/powerpoint/2010/main" val="177211793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AF363C-5FDC-24E0-F0C0-EC5D79E01E5B}"/>
              </a:ext>
            </a:extLst>
          </p:cNvPr>
          <p:cNvSpPr>
            <a:spLocks noGrp="1"/>
          </p:cNvSpPr>
          <p:nvPr>
            <p:ph type="title"/>
          </p:nvPr>
        </p:nvSpPr>
        <p:spPr>
          <a:xfrm>
            <a:off x="716280" y="283845"/>
            <a:ext cx="10515600" cy="1325563"/>
          </a:xfrm>
        </p:spPr>
        <p:txBody>
          <a:bodyPr>
            <a:noAutofit/>
          </a:bodyPr>
          <a:lstStyle/>
          <a:p>
            <a:r>
              <a:rPr lang="it-IT" sz="4800" dirty="0"/>
              <a:t>Parte1: quesiti e macro-approcci</a:t>
            </a:r>
            <a:br>
              <a:rPr lang="it-IT" sz="3600" dirty="0"/>
            </a:br>
            <a:r>
              <a:rPr lang="it-IT" sz="4800" b="1" dirty="0">
                <a:solidFill>
                  <a:srgbClr val="FF0000"/>
                </a:solidFill>
              </a:rPr>
              <a:t>take home </a:t>
            </a:r>
            <a:r>
              <a:rPr lang="it-IT" sz="4800" b="1" dirty="0" err="1">
                <a:solidFill>
                  <a:srgbClr val="FF0000"/>
                </a:solidFill>
              </a:rPr>
              <a:t>messages</a:t>
            </a:r>
            <a:endParaRPr lang="it-IT" sz="4800" b="1" dirty="0">
              <a:solidFill>
                <a:srgbClr val="FF0000"/>
              </a:solidFill>
            </a:endParaRPr>
          </a:p>
        </p:txBody>
      </p:sp>
      <p:sp>
        <p:nvSpPr>
          <p:cNvPr id="3" name="Segnaposto contenuto 2">
            <a:extLst>
              <a:ext uri="{FF2B5EF4-FFF2-40B4-BE49-F238E27FC236}">
                <a16:creationId xmlns:a16="http://schemas.microsoft.com/office/drawing/2014/main" id="{E32FA286-1A0E-8138-6554-344750D72412}"/>
              </a:ext>
            </a:extLst>
          </p:cNvPr>
          <p:cNvSpPr>
            <a:spLocks noGrp="1"/>
          </p:cNvSpPr>
          <p:nvPr>
            <p:ph idx="1"/>
          </p:nvPr>
        </p:nvSpPr>
        <p:spPr>
          <a:xfrm>
            <a:off x="716280" y="1825625"/>
            <a:ext cx="10637520" cy="4351338"/>
          </a:xfrm>
        </p:spPr>
        <p:txBody>
          <a:bodyPr/>
          <a:lstStyle/>
          <a:p>
            <a:r>
              <a:rPr lang="it-IT" dirty="0"/>
              <a:t>Non leggetelo nemmeno uno studio cui non avreste preso parte voi stessi (etica)</a:t>
            </a:r>
          </a:p>
          <a:p>
            <a:r>
              <a:rPr lang="it-IT" dirty="0"/>
              <a:t>Fate attenzione a: se ci sono altri studi, se ci sono altri approcci</a:t>
            </a:r>
          </a:p>
          <a:p>
            <a:r>
              <a:rPr lang="it-IT" dirty="0"/>
              <a:t>Riportate lo studio nell’ambito delle conoscenze disponibili e che cosa aggiunge a ciò che si sapeva</a:t>
            </a:r>
          </a:p>
          <a:p>
            <a:r>
              <a:rPr lang="it-IT" dirty="0"/>
              <a:t>Prima di passare ai risultati e alla metodologia: guardate bene la popolazione studiata e confrontatela con le popolazioni/gruppi/singoli pazienti di vostro interesse</a:t>
            </a:r>
          </a:p>
        </p:txBody>
      </p:sp>
    </p:spTree>
    <p:extLst>
      <p:ext uri="{BB962C8B-B14F-4D97-AF65-F5344CB8AC3E}">
        <p14:creationId xmlns:p14="http://schemas.microsoft.com/office/powerpoint/2010/main" val="23625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240A9-3435-CCC7-774A-D0712FAA26CF}"/>
              </a:ext>
            </a:extLst>
          </p:cNvPr>
          <p:cNvSpPr>
            <a:spLocks noGrp="1"/>
          </p:cNvSpPr>
          <p:nvPr>
            <p:ph type="ctrTitle"/>
          </p:nvPr>
        </p:nvSpPr>
        <p:spPr/>
        <p:txBody>
          <a:bodyPr>
            <a:normAutofit fontScale="90000"/>
          </a:bodyPr>
          <a:lstStyle/>
          <a:p>
            <a:r>
              <a:rPr lang="it-IT" sz="7200" dirty="0"/>
              <a:t>Parte 2</a:t>
            </a:r>
            <a:br>
              <a:rPr lang="it-IT" sz="7200" dirty="0"/>
            </a:br>
            <a:r>
              <a:rPr lang="it-IT" sz="7200" dirty="0"/>
              <a:t>strumenti di lettura critica e domande da farsi</a:t>
            </a:r>
            <a:endParaRPr lang="it-IT" sz="8000" dirty="0"/>
          </a:p>
        </p:txBody>
      </p:sp>
      <p:sp>
        <p:nvSpPr>
          <p:cNvPr id="3" name="Sottotitolo 2">
            <a:extLst>
              <a:ext uri="{FF2B5EF4-FFF2-40B4-BE49-F238E27FC236}">
                <a16:creationId xmlns:a16="http://schemas.microsoft.com/office/drawing/2014/main" id="{EA69450D-F761-5107-4FF8-B82BD86E26AB}"/>
              </a:ext>
            </a:extLst>
          </p:cNvPr>
          <p:cNvSpPr>
            <a:spLocks noGrp="1"/>
          </p:cNvSpPr>
          <p:nvPr>
            <p:ph type="subTitle" idx="1"/>
          </p:nvPr>
        </p:nvSpPr>
        <p:spPr>
          <a:xfrm>
            <a:off x="1524000" y="4079875"/>
            <a:ext cx="9144000" cy="1655762"/>
          </a:xfrm>
        </p:spPr>
        <p:txBody>
          <a:bodyPr>
            <a:normAutofit/>
          </a:bodyPr>
          <a:lstStyle/>
          <a:p>
            <a:r>
              <a:rPr lang="it-IT" sz="4400" dirty="0"/>
              <a:t>Non è poi così difficile orientarsi</a:t>
            </a:r>
          </a:p>
        </p:txBody>
      </p:sp>
    </p:spTree>
    <p:extLst>
      <p:ext uri="{BB962C8B-B14F-4D97-AF65-F5344CB8AC3E}">
        <p14:creationId xmlns:p14="http://schemas.microsoft.com/office/powerpoint/2010/main" val="144119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32840" y="1867768"/>
            <a:ext cx="9926320" cy="3689752"/>
          </a:xfrm>
        </p:spPr>
        <p:txBody>
          <a:bodyPr>
            <a:normAutofit fontScale="70000" lnSpcReduction="20000"/>
          </a:bodyPr>
          <a:lstStyle/>
          <a:p>
            <a:r>
              <a:rPr lang="it-IT" sz="6900" dirty="0">
                <a:solidFill>
                  <a:srgbClr val="0070C0"/>
                </a:solidFill>
              </a:rPr>
              <a:t>ABC dell’analisi critica</a:t>
            </a:r>
            <a:br>
              <a:rPr lang="it-IT" sz="6900" dirty="0">
                <a:solidFill>
                  <a:srgbClr val="0070C0"/>
                </a:solidFill>
              </a:rPr>
            </a:br>
            <a:r>
              <a:rPr lang="it-IT" sz="6900" dirty="0">
                <a:solidFill>
                  <a:srgbClr val="0070C0"/>
                </a:solidFill>
              </a:rPr>
              <a:t> e della lettura degli studi clinici </a:t>
            </a:r>
            <a:br>
              <a:rPr lang="it-IT" dirty="0">
                <a:solidFill>
                  <a:srgbClr val="0070C0"/>
                </a:solidFill>
              </a:rPr>
            </a:br>
            <a:endParaRPr lang="it-IT" dirty="0">
              <a:solidFill>
                <a:srgbClr val="0070C0"/>
              </a:solidFill>
            </a:endParaRPr>
          </a:p>
          <a:p>
            <a:endParaRPr lang="it-IT" dirty="0">
              <a:solidFill>
                <a:srgbClr val="0070C0"/>
              </a:solidFill>
            </a:endParaRPr>
          </a:p>
          <a:p>
            <a:endParaRPr lang="it-IT" dirty="0"/>
          </a:p>
          <a:p>
            <a:endParaRPr lang="it-IT" dirty="0"/>
          </a:p>
          <a:p>
            <a:r>
              <a:rPr lang="it-IT" sz="5700" dirty="0"/>
              <a:t>SIFACT - Verona</a:t>
            </a:r>
          </a:p>
          <a:p>
            <a:r>
              <a:rPr lang="it-IT" sz="4600" dirty="0"/>
              <a:t>19 Ottobre 2023</a:t>
            </a:r>
            <a:endParaRPr lang="it-IT" sz="2400" dirty="0"/>
          </a:p>
        </p:txBody>
      </p:sp>
    </p:spTree>
    <p:extLst>
      <p:ext uri="{BB962C8B-B14F-4D97-AF65-F5344CB8AC3E}">
        <p14:creationId xmlns:p14="http://schemas.microsoft.com/office/powerpoint/2010/main" val="2100829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a:t>Importanza del </a:t>
            </a:r>
            <a:br>
              <a:rPr lang="it-IT" dirty="0"/>
            </a:br>
            <a:r>
              <a:rPr lang="it-IT" dirty="0"/>
              <a:t>gruppo di controllo</a:t>
            </a:r>
          </a:p>
        </p:txBody>
      </p:sp>
      <p:sp>
        <p:nvSpPr>
          <p:cNvPr id="5" name="Sottotitolo 4"/>
          <p:cNvSpPr>
            <a:spLocks noGrp="1"/>
          </p:cNvSpPr>
          <p:nvPr>
            <p:ph type="subTitle" idx="1"/>
          </p:nvPr>
        </p:nvSpPr>
        <p:spPr/>
        <p:txBody>
          <a:bodyPr/>
          <a:lstStyle/>
          <a:p>
            <a:r>
              <a:rPr lang="it-IT" dirty="0"/>
              <a:t>Anche per affermazioni che sembrano intuitive</a:t>
            </a:r>
          </a:p>
        </p:txBody>
      </p:sp>
    </p:spTree>
    <p:extLst>
      <p:ext uri="{BB962C8B-B14F-4D97-AF65-F5344CB8AC3E}">
        <p14:creationId xmlns:p14="http://schemas.microsoft.com/office/powerpoint/2010/main" val="3657367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C6B0E-392F-DDCD-1E59-B1778B5F6EE3}"/>
              </a:ext>
            </a:extLst>
          </p:cNvPr>
          <p:cNvSpPr>
            <a:spLocks noGrp="1"/>
          </p:cNvSpPr>
          <p:nvPr>
            <p:ph type="title"/>
          </p:nvPr>
        </p:nvSpPr>
        <p:spPr/>
        <p:txBody>
          <a:bodyPr/>
          <a:lstStyle/>
          <a:p>
            <a:r>
              <a:rPr lang="it-IT" dirty="0"/>
              <a:t>Necessità di un gruppo di controllo</a:t>
            </a:r>
          </a:p>
        </p:txBody>
      </p:sp>
      <p:sp>
        <p:nvSpPr>
          <p:cNvPr id="3" name="Segnaposto contenuto 2">
            <a:extLst>
              <a:ext uri="{FF2B5EF4-FFF2-40B4-BE49-F238E27FC236}">
                <a16:creationId xmlns:a16="http://schemas.microsoft.com/office/drawing/2014/main" id="{2EDD70DE-9916-A259-74AA-B68D66B2A2F0}"/>
              </a:ext>
            </a:extLst>
          </p:cNvPr>
          <p:cNvSpPr>
            <a:spLocks noGrp="1"/>
          </p:cNvSpPr>
          <p:nvPr>
            <p:ph idx="1"/>
          </p:nvPr>
        </p:nvSpPr>
        <p:spPr/>
        <p:txBody>
          <a:bodyPr/>
          <a:lstStyle/>
          <a:p>
            <a:r>
              <a:rPr lang="it-IT" dirty="0"/>
              <a:t>Degli approssimativa 8.5 milioni di persone che subiscono traumi in casa ogni anno … un quarto (25%) aveva bevuto alcoolici o era sotto l’effetto dell’alcool …</a:t>
            </a:r>
          </a:p>
        </p:txBody>
      </p:sp>
    </p:spTree>
    <p:extLst>
      <p:ext uri="{BB962C8B-B14F-4D97-AF65-F5344CB8AC3E}">
        <p14:creationId xmlns:p14="http://schemas.microsoft.com/office/powerpoint/2010/main" val="111381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C6B0E-392F-DDCD-1E59-B1778B5F6EE3}"/>
              </a:ext>
            </a:extLst>
          </p:cNvPr>
          <p:cNvSpPr>
            <a:spLocks noGrp="1"/>
          </p:cNvSpPr>
          <p:nvPr>
            <p:ph type="title"/>
          </p:nvPr>
        </p:nvSpPr>
        <p:spPr/>
        <p:txBody>
          <a:bodyPr/>
          <a:lstStyle/>
          <a:p>
            <a:r>
              <a:rPr lang="it-IT" dirty="0"/>
              <a:t>Necessità di un gruppo di controllo</a:t>
            </a:r>
          </a:p>
        </p:txBody>
      </p:sp>
      <p:sp>
        <p:nvSpPr>
          <p:cNvPr id="3" name="Segnaposto contenuto 2">
            <a:extLst>
              <a:ext uri="{FF2B5EF4-FFF2-40B4-BE49-F238E27FC236}">
                <a16:creationId xmlns:a16="http://schemas.microsoft.com/office/drawing/2014/main" id="{2EDD70DE-9916-A259-74AA-B68D66B2A2F0}"/>
              </a:ext>
            </a:extLst>
          </p:cNvPr>
          <p:cNvSpPr>
            <a:spLocks noGrp="1"/>
          </p:cNvSpPr>
          <p:nvPr>
            <p:ph idx="1"/>
          </p:nvPr>
        </p:nvSpPr>
        <p:spPr/>
        <p:txBody>
          <a:bodyPr/>
          <a:lstStyle/>
          <a:p>
            <a:r>
              <a:rPr lang="it-IT" dirty="0"/>
              <a:t>Degli approssimativa 8.5 milioni di persone che subiscono traumi in casa ogni anno … un quarto (25%) aveva bevuto alcoolici o era sotto l’effetto dell’alcool …</a:t>
            </a:r>
          </a:p>
          <a:p>
            <a:pPr algn="ctr"/>
            <a:endParaRPr lang="it-IT" sz="3600" dirty="0"/>
          </a:p>
          <a:p>
            <a:pPr algn="ctr"/>
            <a:r>
              <a:rPr lang="it-IT" sz="3600" dirty="0"/>
              <a:t>Quindi?</a:t>
            </a:r>
          </a:p>
        </p:txBody>
      </p:sp>
    </p:spTree>
    <p:extLst>
      <p:ext uri="{BB962C8B-B14F-4D97-AF65-F5344CB8AC3E}">
        <p14:creationId xmlns:p14="http://schemas.microsoft.com/office/powerpoint/2010/main" val="33427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C6B0E-392F-DDCD-1E59-B1778B5F6EE3}"/>
              </a:ext>
            </a:extLst>
          </p:cNvPr>
          <p:cNvSpPr>
            <a:spLocks noGrp="1"/>
          </p:cNvSpPr>
          <p:nvPr>
            <p:ph type="title"/>
          </p:nvPr>
        </p:nvSpPr>
        <p:spPr/>
        <p:txBody>
          <a:bodyPr/>
          <a:lstStyle/>
          <a:p>
            <a:r>
              <a:rPr lang="it-IT" dirty="0"/>
              <a:t>Necessità di un gruppo di controllo</a:t>
            </a:r>
          </a:p>
        </p:txBody>
      </p:sp>
      <p:sp>
        <p:nvSpPr>
          <p:cNvPr id="3" name="Segnaposto contenuto 2">
            <a:extLst>
              <a:ext uri="{FF2B5EF4-FFF2-40B4-BE49-F238E27FC236}">
                <a16:creationId xmlns:a16="http://schemas.microsoft.com/office/drawing/2014/main" id="{2EDD70DE-9916-A259-74AA-B68D66B2A2F0}"/>
              </a:ext>
            </a:extLst>
          </p:cNvPr>
          <p:cNvSpPr>
            <a:spLocks noGrp="1"/>
          </p:cNvSpPr>
          <p:nvPr>
            <p:ph idx="1"/>
          </p:nvPr>
        </p:nvSpPr>
        <p:spPr/>
        <p:txBody>
          <a:bodyPr/>
          <a:lstStyle/>
          <a:p>
            <a:r>
              <a:rPr lang="it-IT" dirty="0"/>
              <a:t>Degli approssimativa 8.5 milioni di persone che subiscono traumi in casa ogni anno … un quarto (25%) aveva bevuto alcoolici o era sotto l’effetto dell’alcool …</a:t>
            </a:r>
          </a:p>
          <a:p>
            <a:r>
              <a:rPr lang="it-IT" sz="2400" dirty="0"/>
              <a:t>E’ possibile che gli alcolici favoriscano il verificarsi di incidenti domestici ma per affermare che la causa (o meglio un fattore di rischio) è l’alcool è necessario verificare in un gruppo di controllo (soggetti che non hanno avuto traumi) che la frequenza di bere alcolici sia più bassa</a:t>
            </a:r>
          </a:p>
        </p:txBody>
      </p:sp>
    </p:spTree>
    <p:extLst>
      <p:ext uri="{BB962C8B-B14F-4D97-AF65-F5344CB8AC3E}">
        <p14:creationId xmlns:p14="http://schemas.microsoft.com/office/powerpoint/2010/main" val="1566238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C6B0E-392F-DDCD-1E59-B1778B5F6EE3}"/>
              </a:ext>
            </a:extLst>
          </p:cNvPr>
          <p:cNvSpPr>
            <a:spLocks noGrp="1"/>
          </p:cNvSpPr>
          <p:nvPr>
            <p:ph type="title"/>
          </p:nvPr>
        </p:nvSpPr>
        <p:spPr/>
        <p:txBody>
          <a:bodyPr/>
          <a:lstStyle/>
          <a:p>
            <a:r>
              <a:rPr lang="it-IT" dirty="0"/>
              <a:t>Necessità di un gruppo di controllo</a:t>
            </a:r>
          </a:p>
        </p:txBody>
      </p:sp>
      <p:sp>
        <p:nvSpPr>
          <p:cNvPr id="3" name="Segnaposto contenuto 2">
            <a:extLst>
              <a:ext uri="{FF2B5EF4-FFF2-40B4-BE49-F238E27FC236}">
                <a16:creationId xmlns:a16="http://schemas.microsoft.com/office/drawing/2014/main" id="{2EDD70DE-9916-A259-74AA-B68D66B2A2F0}"/>
              </a:ext>
            </a:extLst>
          </p:cNvPr>
          <p:cNvSpPr>
            <a:spLocks noGrp="1"/>
          </p:cNvSpPr>
          <p:nvPr>
            <p:ph idx="1"/>
          </p:nvPr>
        </p:nvSpPr>
        <p:spPr>
          <a:xfrm>
            <a:off x="1981200" y="1600200"/>
            <a:ext cx="8229600" cy="4853136"/>
          </a:xfrm>
        </p:spPr>
        <p:txBody>
          <a:bodyPr/>
          <a:lstStyle/>
          <a:p>
            <a:r>
              <a:rPr lang="it-IT" sz="2400" dirty="0"/>
              <a:t>Degli approssimativa 8.5 milioni di persone che subiscono traumi in casa ogni anno … un quarto (25%) aveva bevuto alcoolici o era sotto l’effetto dell’alcool …</a:t>
            </a:r>
          </a:p>
          <a:p>
            <a:r>
              <a:rPr lang="it-IT" sz="2000" i="1" dirty="0"/>
              <a:t>E’ possibile che gli alcolici favoriscano il verificarsi di incidenti domestici ma per affermare che la causa (o meglio un fattore di rischio) è l’alcool è necessario verificare in un gruppo di controllo (soggetti che non hanno avuto traumi) che la frequenza di bere alcolici sia più bassa</a:t>
            </a:r>
          </a:p>
          <a:p>
            <a:r>
              <a:rPr lang="it-IT" sz="2000" i="1" dirty="0">
                <a:solidFill>
                  <a:srgbClr val="0070C0"/>
                </a:solidFill>
              </a:rPr>
              <a:t>Se nel gruppo di controllo (che non cade e non ha traumi) la % fosse del 25% l’alcol non è un fattore di rischio</a:t>
            </a:r>
          </a:p>
          <a:p>
            <a:r>
              <a:rPr lang="it-IT" sz="2000" i="1" dirty="0">
                <a:solidFill>
                  <a:srgbClr val="0070C0"/>
                </a:solidFill>
              </a:rPr>
              <a:t>Se fosse più alta … sarebbe protettivo rispetto alle cadute …</a:t>
            </a:r>
          </a:p>
        </p:txBody>
      </p:sp>
    </p:spTree>
    <p:extLst>
      <p:ext uri="{BB962C8B-B14F-4D97-AF65-F5344CB8AC3E}">
        <p14:creationId xmlns:p14="http://schemas.microsoft.com/office/powerpoint/2010/main" val="788670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524000" y="1122363"/>
            <a:ext cx="9144000" cy="1641157"/>
          </a:xfrm>
        </p:spPr>
        <p:txBody>
          <a:bodyPr/>
          <a:lstStyle/>
          <a:p>
            <a:r>
              <a:rPr lang="it-IT" dirty="0"/>
              <a:t>PICO(T)</a:t>
            </a:r>
          </a:p>
        </p:txBody>
      </p:sp>
      <p:sp>
        <p:nvSpPr>
          <p:cNvPr id="5" name="Sottotitolo 4"/>
          <p:cNvSpPr>
            <a:spLocks noGrp="1"/>
          </p:cNvSpPr>
          <p:nvPr>
            <p:ph type="subTitle" idx="1"/>
          </p:nvPr>
        </p:nvSpPr>
        <p:spPr>
          <a:xfrm>
            <a:off x="2711624" y="3270250"/>
            <a:ext cx="6912768" cy="2209800"/>
          </a:xfrm>
        </p:spPr>
        <p:txBody>
          <a:bodyPr/>
          <a:lstStyle/>
          <a:p>
            <a:r>
              <a:rPr lang="it-IT" dirty="0" err="1"/>
              <a:t>RCTs</a:t>
            </a:r>
            <a:r>
              <a:rPr lang="it-IT" dirty="0"/>
              <a:t>: spiegano non solo se funziona …</a:t>
            </a:r>
          </a:p>
          <a:p>
            <a:r>
              <a:rPr lang="it-IT" dirty="0"/>
              <a:t>ma quanto funziona (entità/delta/differenza)</a:t>
            </a:r>
            <a:br>
              <a:rPr lang="it-IT" dirty="0"/>
            </a:br>
            <a:r>
              <a:rPr lang="it-IT" dirty="0"/>
              <a:t>(</a:t>
            </a:r>
            <a:r>
              <a:rPr lang="it-IT" dirty="0" err="1"/>
              <a:t>magnitude</a:t>
            </a:r>
            <a:r>
              <a:rPr lang="it-IT" dirty="0"/>
              <a:t> of the </a:t>
            </a:r>
            <a:r>
              <a:rPr lang="it-IT" dirty="0" err="1"/>
              <a:t>effect</a:t>
            </a:r>
            <a:r>
              <a:rPr lang="it-IT" dirty="0"/>
              <a:t>)</a:t>
            </a:r>
          </a:p>
        </p:txBody>
      </p:sp>
    </p:spTree>
    <p:extLst>
      <p:ext uri="{BB962C8B-B14F-4D97-AF65-F5344CB8AC3E}">
        <p14:creationId xmlns:p14="http://schemas.microsoft.com/office/powerpoint/2010/main" val="212737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sz="4800" dirty="0"/>
              <a:t>Step1: PICO – per </a:t>
            </a:r>
            <a:r>
              <a:rPr lang="en-US" sz="4800" dirty="0" err="1"/>
              <a:t>capire</a:t>
            </a:r>
            <a:r>
              <a:rPr lang="en-US" sz="4800" dirty="0"/>
              <a:t> </a:t>
            </a:r>
            <a:r>
              <a:rPr lang="en-US" sz="4800" dirty="0" err="1"/>
              <a:t>meglio</a:t>
            </a:r>
            <a:r>
              <a:rPr lang="en-US" sz="4800" dirty="0"/>
              <a:t> in </a:t>
            </a:r>
            <a:r>
              <a:rPr lang="en-US" sz="4800" dirty="0" err="1"/>
              <a:t>sintesi</a:t>
            </a:r>
            <a:endParaRPr lang="en-AU" sz="4800" dirty="0"/>
          </a:p>
        </p:txBody>
      </p:sp>
      <p:sp>
        <p:nvSpPr>
          <p:cNvPr id="376835" name="Rectangle 3"/>
          <p:cNvSpPr>
            <a:spLocks noGrp="1" noChangeArrowheads="1"/>
          </p:cNvSpPr>
          <p:nvPr>
            <p:ph type="body" sz="half" idx="1"/>
          </p:nvPr>
        </p:nvSpPr>
        <p:spPr>
          <a:xfrm>
            <a:off x="772160" y="1600201"/>
            <a:ext cx="4033838" cy="4530725"/>
          </a:xfrm>
        </p:spPr>
        <p:txBody>
          <a:bodyPr/>
          <a:lstStyle/>
          <a:p>
            <a:r>
              <a:rPr kumimoji="0" lang="en-US" sz="3200" b="1" i="0" u="none" strike="noStrike" kern="0" cap="none" spc="0" normalizeH="0" baseline="0" noProof="0" dirty="0">
                <a:ln>
                  <a:noFill/>
                </a:ln>
                <a:solidFill>
                  <a:srgbClr val="FF0000"/>
                </a:solidFill>
                <a:effectLst/>
                <a:uLnTx/>
                <a:uFillTx/>
                <a:latin typeface="Verdana"/>
                <a:ea typeface="+mn-ea"/>
                <a:cs typeface="+mn-cs"/>
              </a:rPr>
              <a:t>P</a:t>
            </a:r>
            <a:r>
              <a:rPr lang="en-US" sz="2000" dirty="0" err="1"/>
              <a:t>opulation</a:t>
            </a:r>
            <a:r>
              <a:rPr lang="en-US" sz="2000" dirty="0"/>
              <a:t> </a:t>
            </a:r>
          </a:p>
          <a:p>
            <a:pPr lvl="1"/>
            <a:r>
              <a:rPr lang="en-US" sz="1800" dirty="0">
                <a:solidFill>
                  <a:srgbClr val="969696"/>
                </a:solidFill>
              </a:rPr>
              <a:t>In women without HPV</a:t>
            </a:r>
          </a:p>
          <a:p>
            <a:r>
              <a:rPr lang="en-US" sz="3200" b="1" dirty="0">
                <a:solidFill>
                  <a:srgbClr val="FF0000"/>
                </a:solidFill>
              </a:rPr>
              <a:t>I</a:t>
            </a:r>
            <a:r>
              <a:rPr lang="en-US" sz="2000" dirty="0"/>
              <a:t>ndicator/Intervention </a:t>
            </a:r>
          </a:p>
          <a:p>
            <a:pPr lvl="1"/>
            <a:r>
              <a:rPr lang="en-US" sz="1800" dirty="0">
                <a:solidFill>
                  <a:srgbClr val="969696"/>
                </a:solidFill>
              </a:rPr>
              <a:t>Does HPV vaccine</a:t>
            </a:r>
          </a:p>
          <a:p>
            <a:r>
              <a:rPr lang="en-US" sz="3200" b="1" dirty="0">
                <a:solidFill>
                  <a:srgbClr val="FF0000"/>
                </a:solidFill>
              </a:rPr>
              <a:t>C</a:t>
            </a:r>
            <a:r>
              <a:rPr lang="en-US" sz="2000" dirty="0"/>
              <a:t>omparator</a:t>
            </a:r>
          </a:p>
          <a:p>
            <a:pPr lvl="1"/>
            <a:r>
              <a:rPr lang="en-US" sz="1800" dirty="0">
                <a:solidFill>
                  <a:srgbClr val="969696"/>
                </a:solidFill>
              </a:rPr>
              <a:t>Compared with no treatment</a:t>
            </a:r>
          </a:p>
          <a:p>
            <a:r>
              <a:rPr lang="en-US" sz="3200" b="1" dirty="0">
                <a:solidFill>
                  <a:srgbClr val="FF0000"/>
                </a:solidFill>
              </a:rPr>
              <a:t>O</a:t>
            </a:r>
            <a:r>
              <a:rPr lang="en-US" sz="2000" dirty="0"/>
              <a:t>utcome</a:t>
            </a:r>
          </a:p>
          <a:p>
            <a:pPr lvl="1"/>
            <a:r>
              <a:rPr lang="en-US" sz="1800" dirty="0">
                <a:solidFill>
                  <a:srgbClr val="969696"/>
                </a:solidFill>
              </a:rPr>
              <a:t>Reduce rates of CIN?</a:t>
            </a:r>
          </a:p>
        </p:txBody>
      </p:sp>
      <p:sp>
        <p:nvSpPr>
          <p:cNvPr id="376836" name="Rectangle 4"/>
          <p:cNvSpPr>
            <a:spLocks noGrp="1" noChangeArrowheads="1"/>
          </p:cNvSpPr>
          <p:nvPr>
            <p:ph type="body" sz="half" idx="2"/>
          </p:nvPr>
        </p:nvSpPr>
        <p:spPr>
          <a:xfrm>
            <a:off x="5369085" y="1600200"/>
            <a:ext cx="6264115" cy="4530725"/>
          </a:xfrm>
        </p:spPr>
        <p:txBody>
          <a:bodyPr/>
          <a:lstStyle/>
          <a:p>
            <a:r>
              <a:rPr lang="en-US" sz="3200" b="1" dirty="0">
                <a:solidFill>
                  <a:srgbClr val="FF0000"/>
                </a:solidFill>
              </a:rPr>
              <a:t>P </a:t>
            </a:r>
            <a:r>
              <a:rPr lang="en-US" sz="2400" dirty="0">
                <a:solidFill>
                  <a:srgbClr val="FF0000"/>
                </a:solidFill>
              </a:rPr>
              <a:t>–</a:t>
            </a:r>
            <a:r>
              <a:rPr lang="en-US" sz="2400" dirty="0">
                <a:solidFill>
                  <a:schemeClr val="accent2"/>
                </a:solidFill>
              </a:rPr>
              <a:t> </a:t>
            </a:r>
            <a:r>
              <a:rPr lang="en-US" sz="2400" dirty="0" err="1">
                <a:solidFill>
                  <a:schemeClr val="accent2"/>
                </a:solidFill>
              </a:rPr>
              <a:t>Caratteristiche</a:t>
            </a:r>
            <a:r>
              <a:rPr lang="en-US" sz="2400" dirty="0">
                <a:solidFill>
                  <a:schemeClr val="accent2"/>
                </a:solidFill>
              </a:rPr>
              <a:t> </a:t>
            </a:r>
            <a:r>
              <a:rPr lang="en-US" sz="2400" dirty="0" err="1">
                <a:solidFill>
                  <a:schemeClr val="accent2"/>
                </a:solidFill>
              </a:rPr>
              <a:t>dei</a:t>
            </a:r>
            <a:r>
              <a:rPr lang="en-US" sz="2400" dirty="0">
                <a:solidFill>
                  <a:schemeClr val="accent2"/>
                </a:solidFill>
              </a:rPr>
              <a:t> </a:t>
            </a:r>
            <a:r>
              <a:rPr lang="en-US" sz="2400" dirty="0" err="1">
                <a:solidFill>
                  <a:schemeClr val="accent2"/>
                </a:solidFill>
              </a:rPr>
              <a:t>pazienti</a:t>
            </a:r>
            <a:r>
              <a:rPr lang="en-US" sz="2400" dirty="0">
                <a:solidFill>
                  <a:schemeClr val="accent2"/>
                </a:solidFill>
              </a:rPr>
              <a:t> </a:t>
            </a:r>
            <a:endParaRPr lang="en-US" sz="1800" dirty="0">
              <a:solidFill>
                <a:schemeClr val="accent2"/>
              </a:solidFill>
            </a:endParaRPr>
          </a:p>
          <a:p>
            <a:endParaRPr lang="en-US" sz="1600" dirty="0">
              <a:solidFill>
                <a:schemeClr val="accent2"/>
              </a:solidFill>
            </a:endParaRPr>
          </a:p>
          <a:p>
            <a:r>
              <a:rPr lang="en-US" sz="3200" b="1" dirty="0">
                <a:solidFill>
                  <a:srgbClr val="FF0000"/>
                </a:solidFill>
              </a:rPr>
              <a:t>I</a:t>
            </a:r>
            <a:r>
              <a:rPr lang="en-US" sz="2400" dirty="0">
                <a:solidFill>
                  <a:srgbClr val="FF0000"/>
                </a:solidFill>
              </a:rPr>
              <a:t> –</a:t>
            </a:r>
            <a:r>
              <a:rPr lang="en-US" sz="2400" dirty="0">
                <a:solidFill>
                  <a:schemeClr val="accent2"/>
                </a:solidFill>
              </a:rPr>
              <a:t> </a:t>
            </a:r>
            <a:r>
              <a:rPr lang="en-US" sz="2400" dirty="0" err="1">
                <a:solidFill>
                  <a:schemeClr val="accent2"/>
                </a:solidFill>
              </a:rPr>
              <a:t>gruppo</a:t>
            </a:r>
            <a:r>
              <a:rPr lang="en-US" sz="2400" dirty="0">
                <a:solidFill>
                  <a:schemeClr val="accent2"/>
                </a:solidFill>
              </a:rPr>
              <a:t> </a:t>
            </a:r>
            <a:r>
              <a:rPr lang="en-US" sz="2400" dirty="0" err="1">
                <a:solidFill>
                  <a:schemeClr val="accent2"/>
                </a:solidFill>
              </a:rPr>
              <a:t>Intervento</a:t>
            </a:r>
            <a:r>
              <a:rPr lang="en-US" sz="2400" dirty="0">
                <a:solidFill>
                  <a:schemeClr val="accent2"/>
                </a:solidFill>
              </a:rPr>
              <a:t> </a:t>
            </a:r>
            <a:r>
              <a:rPr lang="en-US" sz="2400" dirty="0" err="1">
                <a:solidFill>
                  <a:schemeClr val="accent2"/>
                </a:solidFill>
              </a:rPr>
              <a:t>sperimentale</a:t>
            </a:r>
            <a:br>
              <a:rPr lang="en-US" sz="2000" dirty="0">
                <a:solidFill>
                  <a:schemeClr val="accent2"/>
                </a:solidFill>
              </a:rPr>
            </a:br>
            <a:endParaRPr lang="en-US" sz="2000" dirty="0">
              <a:solidFill>
                <a:schemeClr val="accent2"/>
              </a:solidFill>
            </a:endParaRPr>
          </a:p>
          <a:p>
            <a:r>
              <a:rPr lang="en-US" sz="3200" b="1" dirty="0">
                <a:solidFill>
                  <a:srgbClr val="FF0000"/>
                </a:solidFill>
              </a:rPr>
              <a:t>C</a:t>
            </a:r>
            <a:r>
              <a:rPr lang="en-US" sz="2400" dirty="0">
                <a:solidFill>
                  <a:srgbClr val="FF0000"/>
                </a:solidFill>
              </a:rPr>
              <a:t> –</a:t>
            </a:r>
            <a:r>
              <a:rPr lang="en-US" sz="2400" dirty="0">
                <a:solidFill>
                  <a:schemeClr val="accent2"/>
                </a:solidFill>
              </a:rPr>
              <a:t> Gruppo di </a:t>
            </a:r>
            <a:r>
              <a:rPr lang="en-US" sz="2400" dirty="0" err="1">
                <a:solidFill>
                  <a:schemeClr val="accent2"/>
                </a:solidFill>
              </a:rPr>
              <a:t>confronto</a:t>
            </a:r>
            <a:r>
              <a:rPr lang="en-US" sz="2400" dirty="0">
                <a:solidFill>
                  <a:schemeClr val="accent2"/>
                </a:solidFill>
              </a:rPr>
              <a:t> (standard treatment)</a:t>
            </a:r>
            <a:endParaRPr lang="en-US" sz="1400" dirty="0">
              <a:solidFill>
                <a:schemeClr val="accent2"/>
              </a:solidFill>
            </a:endParaRPr>
          </a:p>
          <a:p>
            <a:endParaRPr lang="en-US" sz="1400" dirty="0">
              <a:solidFill>
                <a:schemeClr val="accent2"/>
              </a:solidFill>
            </a:endParaRPr>
          </a:p>
          <a:p>
            <a:r>
              <a:rPr lang="en-US" sz="3200" b="1" dirty="0">
                <a:solidFill>
                  <a:srgbClr val="FF0000"/>
                </a:solidFill>
              </a:rPr>
              <a:t>O</a:t>
            </a:r>
            <a:r>
              <a:rPr lang="en-US" sz="2400" dirty="0">
                <a:solidFill>
                  <a:srgbClr val="FF0000"/>
                </a:solidFill>
              </a:rPr>
              <a:t> –</a:t>
            </a:r>
            <a:r>
              <a:rPr lang="en-US" sz="2400" dirty="0">
                <a:solidFill>
                  <a:schemeClr val="accent2"/>
                </a:solidFill>
              </a:rPr>
              <a:t> Outcomes: </a:t>
            </a:r>
            <a:r>
              <a:rPr lang="en-US" sz="2400" dirty="0" err="1">
                <a:solidFill>
                  <a:schemeClr val="accent2"/>
                </a:solidFill>
              </a:rPr>
              <a:t>quali</a:t>
            </a:r>
            <a:r>
              <a:rPr lang="en-US" sz="2400" dirty="0">
                <a:solidFill>
                  <a:schemeClr val="accent2"/>
                </a:solidFill>
              </a:rPr>
              <a:t> </a:t>
            </a:r>
            <a:r>
              <a:rPr lang="en-US" sz="2400" dirty="0" err="1">
                <a:solidFill>
                  <a:schemeClr val="accent2"/>
                </a:solidFill>
              </a:rPr>
              <a:t>esiti</a:t>
            </a:r>
            <a:r>
              <a:rPr lang="en-US" sz="2400" dirty="0">
                <a:solidFill>
                  <a:schemeClr val="accent2"/>
                </a:solidFill>
              </a:rPr>
              <a:t>? E </a:t>
            </a:r>
            <a:r>
              <a:rPr lang="en-US" sz="2400" dirty="0" err="1">
                <a:solidFill>
                  <a:schemeClr val="accent2"/>
                </a:solidFill>
              </a:rPr>
              <a:t>quando</a:t>
            </a:r>
            <a:r>
              <a:rPr lang="en-US" sz="2400" dirty="0">
                <a:solidFill>
                  <a:schemeClr val="accent2"/>
                </a:solidFill>
              </a:rPr>
              <a:t> (short-term or long term)</a:t>
            </a:r>
          </a:p>
          <a:p>
            <a:endParaRPr lang="en-US" sz="2400" dirty="0">
              <a:solidFill>
                <a:schemeClr val="accent2"/>
              </a:solidFill>
            </a:endParaRPr>
          </a:p>
        </p:txBody>
      </p:sp>
    </p:spTree>
    <p:extLst>
      <p:ext uri="{BB962C8B-B14F-4D97-AF65-F5344CB8AC3E}">
        <p14:creationId xmlns:p14="http://schemas.microsoft.com/office/powerpoint/2010/main" val="39589883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r>
              <a:rPr lang="en-GB"/>
              <a:t>What is the PICOT of the paper?</a:t>
            </a:r>
            <a:endParaRPr lang="en-US"/>
          </a:p>
        </p:txBody>
      </p:sp>
      <p:pic>
        <p:nvPicPr>
          <p:cNvPr id="491524" name="Picture 4"/>
          <p:cNvPicPr>
            <a:picLocks noChangeAspect="1" noChangeArrowheads="1"/>
          </p:cNvPicPr>
          <p:nvPr/>
        </p:nvPicPr>
        <p:blipFill>
          <a:blip r:embed="rId3"/>
          <a:srcRect/>
          <a:stretch>
            <a:fillRect/>
          </a:stretch>
        </p:blipFill>
        <p:spPr bwMode="auto">
          <a:xfrm>
            <a:off x="1919288" y="1552576"/>
            <a:ext cx="7200900" cy="5305425"/>
          </a:xfrm>
          <a:prstGeom prst="rect">
            <a:avLst/>
          </a:prstGeom>
          <a:noFill/>
          <a:ln w="9525">
            <a:noFill/>
            <a:miter lim="800000"/>
            <a:headEnd/>
            <a:tailEnd/>
          </a:ln>
          <a:effectLst/>
        </p:spPr>
      </p:pic>
      <p:grpSp>
        <p:nvGrpSpPr>
          <p:cNvPr id="2" name="Group 11"/>
          <p:cNvGrpSpPr>
            <a:grpSpLocks/>
          </p:cNvGrpSpPr>
          <p:nvPr/>
        </p:nvGrpSpPr>
        <p:grpSpPr bwMode="auto">
          <a:xfrm>
            <a:off x="1919289" y="4437064"/>
            <a:ext cx="7202487" cy="936625"/>
            <a:chOff x="249" y="2795"/>
            <a:chExt cx="4537" cy="590"/>
          </a:xfrm>
        </p:grpSpPr>
        <p:sp>
          <p:nvSpPr>
            <p:cNvPr id="491525" name="Rectangle 5"/>
            <p:cNvSpPr>
              <a:spLocks noChangeArrowheads="1"/>
            </p:cNvSpPr>
            <p:nvPr/>
          </p:nvSpPr>
          <p:spPr bwMode="auto">
            <a:xfrm>
              <a:off x="521" y="2795"/>
              <a:ext cx="4083" cy="136"/>
            </a:xfrm>
            <a:prstGeom prst="rect">
              <a:avLst/>
            </a:prstGeom>
            <a:solidFill>
              <a:schemeClr val="accent1">
                <a:alpha val="3999"/>
              </a:schemeClr>
            </a:solidFill>
            <a:ln w="9525">
              <a:solidFill>
                <a:schemeClr val="tx1"/>
              </a:solidFill>
              <a:miter lim="800000"/>
              <a:headEnd/>
              <a:tailEnd/>
            </a:ln>
            <a:effectLst/>
          </p:spPr>
          <p:txBody>
            <a:bodyPr wrap="none" anchor="ctr"/>
            <a:lstStyle/>
            <a:p>
              <a:r>
                <a:rPr lang="en-GB" sz="2400" b="1" dirty="0">
                  <a:solidFill>
                    <a:srgbClr val="FF0000"/>
                  </a:solidFill>
                  <a:latin typeface="Verdana"/>
                </a:rPr>
                <a:t>P</a:t>
              </a:r>
              <a:endParaRPr lang="en-US" sz="2400" b="1" dirty="0">
                <a:solidFill>
                  <a:srgbClr val="FF0000"/>
                </a:solidFill>
                <a:latin typeface="Verdana"/>
              </a:endParaRPr>
            </a:p>
          </p:txBody>
        </p:sp>
        <p:sp>
          <p:nvSpPr>
            <p:cNvPr id="491526" name="Rectangle 6"/>
            <p:cNvSpPr>
              <a:spLocks noChangeArrowheads="1"/>
            </p:cNvSpPr>
            <p:nvPr/>
          </p:nvSpPr>
          <p:spPr bwMode="auto">
            <a:xfrm>
              <a:off x="3560" y="2931"/>
              <a:ext cx="1180" cy="136"/>
            </a:xfrm>
            <a:prstGeom prst="rect">
              <a:avLst/>
            </a:prstGeom>
            <a:solidFill>
              <a:schemeClr val="accent1">
                <a:alpha val="3999"/>
              </a:schemeClr>
            </a:solidFill>
            <a:ln w="9525">
              <a:solidFill>
                <a:schemeClr val="tx1"/>
              </a:solidFill>
              <a:miter lim="800000"/>
              <a:headEnd/>
              <a:tailEnd/>
            </a:ln>
            <a:effectLst/>
          </p:spPr>
          <p:txBody>
            <a:bodyPr wrap="none" anchor="ctr"/>
            <a:lstStyle/>
            <a:p>
              <a:r>
                <a:rPr lang="en-GB">
                  <a:solidFill>
                    <a:srgbClr val="FF0000"/>
                  </a:solidFill>
                  <a:latin typeface="Verdana"/>
                </a:rPr>
                <a:t>I</a:t>
              </a:r>
              <a:endParaRPr lang="en-US">
                <a:solidFill>
                  <a:srgbClr val="FF0000"/>
                </a:solidFill>
                <a:latin typeface="Verdana"/>
              </a:endParaRPr>
            </a:p>
          </p:txBody>
        </p:sp>
        <p:sp>
          <p:nvSpPr>
            <p:cNvPr id="491527" name="Rectangle 7"/>
            <p:cNvSpPr>
              <a:spLocks noChangeArrowheads="1"/>
            </p:cNvSpPr>
            <p:nvPr/>
          </p:nvSpPr>
          <p:spPr bwMode="auto">
            <a:xfrm>
              <a:off x="249" y="3022"/>
              <a:ext cx="1542" cy="136"/>
            </a:xfrm>
            <a:prstGeom prst="rect">
              <a:avLst/>
            </a:prstGeom>
            <a:solidFill>
              <a:schemeClr val="accent1">
                <a:alpha val="3999"/>
              </a:schemeClr>
            </a:solidFill>
            <a:ln w="9525">
              <a:solidFill>
                <a:schemeClr val="tx1"/>
              </a:solidFill>
              <a:miter lim="800000"/>
              <a:headEnd/>
              <a:tailEnd/>
            </a:ln>
            <a:effectLst/>
          </p:spPr>
          <p:txBody>
            <a:bodyPr wrap="none" anchor="ctr"/>
            <a:lstStyle/>
            <a:p>
              <a:r>
                <a:rPr lang="en-GB" sz="2400" b="1" dirty="0">
                  <a:solidFill>
                    <a:srgbClr val="FF0000"/>
                  </a:solidFill>
                  <a:latin typeface="Verdana"/>
                </a:rPr>
                <a:t>I</a:t>
              </a:r>
              <a:endParaRPr lang="en-US" sz="2400" b="1" dirty="0">
                <a:solidFill>
                  <a:srgbClr val="FF0000"/>
                </a:solidFill>
                <a:latin typeface="Verdana"/>
              </a:endParaRPr>
            </a:p>
          </p:txBody>
        </p:sp>
        <p:sp>
          <p:nvSpPr>
            <p:cNvPr id="491528" name="Rectangle 8"/>
            <p:cNvSpPr>
              <a:spLocks noChangeArrowheads="1"/>
            </p:cNvSpPr>
            <p:nvPr/>
          </p:nvSpPr>
          <p:spPr bwMode="auto">
            <a:xfrm>
              <a:off x="1927" y="3022"/>
              <a:ext cx="1815" cy="136"/>
            </a:xfrm>
            <a:prstGeom prst="rect">
              <a:avLst/>
            </a:prstGeom>
            <a:solidFill>
              <a:schemeClr val="accent1">
                <a:alpha val="3999"/>
              </a:schemeClr>
            </a:solidFill>
            <a:ln w="9525">
              <a:solidFill>
                <a:schemeClr val="tx1"/>
              </a:solidFill>
              <a:miter lim="800000"/>
              <a:headEnd/>
              <a:tailEnd/>
            </a:ln>
            <a:effectLst/>
          </p:spPr>
          <p:txBody>
            <a:bodyPr wrap="none" anchor="ctr"/>
            <a:lstStyle/>
            <a:p>
              <a:r>
                <a:rPr lang="en-GB" sz="2400" b="1" dirty="0">
                  <a:solidFill>
                    <a:srgbClr val="FF0000"/>
                  </a:solidFill>
                  <a:latin typeface="Verdana"/>
                </a:rPr>
                <a:t>C</a:t>
              </a:r>
              <a:endParaRPr lang="en-US" sz="2400" b="1" dirty="0">
                <a:solidFill>
                  <a:srgbClr val="FF0000"/>
                </a:solidFill>
                <a:latin typeface="Verdana"/>
              </a:endParaRPr>
            </a:p>
          </p:txBody>
        </p:sp>
        <p:sp>
          <p:nvSpPr>
            <p:cNvPr id="491529" name="Rectangle 9"/>
            <p:cNvSpPr>
              <a:spLocks noChangeArrowheads="1"/>
            </p:cNvSpPr>
            <p:nvPr/>
          </p:nvSpPr>
          <p:spPr bwMode="auto">
            <a:xfrm>
              <a:off x="2744" y="3158"/>
              <a:ext cx="2042" cy="136"/>
            </a:xfrm>
            <a:prstGeom prst="rect">
              <a:avLst/>
            </a:prstGeom>
            <a:solidFill>
              <a:schemeClr val="accent1">
                <a:alpha val="3999"/>
              </a:schemeClr>
            </a:solidFill>
            <a:ln w="9525">
              <a:solidFill>
                <a:schemeClr val="tx1"/>
              </a:solidFill>
              <a:miter lim="800000"/>
              <a:headEnd/>
              <a:tailEnd/>
            </a:ln>
            <a:effectLst/>
          </p:spPr>
          <p:txBody>
            <a:bodyPr wrap="none" anchor="ctr"/>
            <a:lstStyle/>
            <a:p>
              <a:r>
                <a:rPr lang="en-GB" sz="2400" b="1" dirty="0">
                  <a:solidFill>
                    <a:srgbClr val="FF0000"/>
                  </a:solidFill>
                  <a:latin typeface="Verdana"/>
                </a:rPr>
                <a:t>O</a:t>
              </a:r>
              <a:endParaRPr lang="en-US" sz="2400" b="1" dirty="0">
                <a:solidFill>
                  <a:srgbClr val="FF0000"/>
                </a:solidFill>
                <a:latin typeface="Verdana"/>
              </a:endParaRPr>
            </a:p>
          </p:txBody>
        </p:sp>
        <p:sp>
          <p:nvSpPr>
            <p:cNvPr id="491530" name="Rectangle 10"/>
            <p:cNvSpPr>
              <a:spLocks noChangeArrowheads="1"/>
            </p:cNvSpPr>
            <p:nvPr/>
          </p:nvSpPr>
          <p:spPr bwMode="auto">
            <a:xfrm>
              <a:off x="295" y="3249"/>
              <a:ext cx="2449" cy="136"/>
            </a:xfrm>
            <a:prstGeom prst="rect">
              <a:avLst/>
            </a:prstGeom>
            <a:solidFill>
              <a:schemeClr val="accent1">
                <a:alpha val="3999"/>
              </a:schemeClr>
            </a:solidFill>
            <a:ln w="9525">
              <a:solidFill>
                <a:schemeClr val="tx1"/>
              </a:solidFill>
              <a:miter lim="800000"/>
              <a:headEnd/>
              <a:tailEnd/>
            </a:ln>
            <a:effectLst/>
          </p:spPr>
          <p:txBody>
            <a:bodyPr wrap="none" anchor="ctr"/>
            <a:lstStyle/>
            <a:p>
              <a:endParaRPr lang="it-IT">
                <a:solidFill>
                  <a:srgbClr val="000000"/>
                </a:solidFill>
                <a:latin typeface="Verdana"/>
              </a:endParaRPr>
            </a:p>
          </p:txBody>
        </p:sp>
      </p:grpSp>
    </p:spTree>
    <p:extLst>
      <p:ext uri="{BB962C8B-B14F-4D97-AF65-F5344CB8AC3E}">
        <p14:creationId xmlns:p14="http://schemas.microsoft.com/office/powerpoint/2010/main" val="42100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err="1"/>
              <a:t>Medicina</a:t>
            </a:r>
            <a:r>
              <a:rPr lang="en-GB" dirty="0"/>
              <a:t> e’ </a:t>
            </a:r>
            <a:r>
              <a:rPr lang="en-GB" dirty="0" err="1"/>
              <a:t>un’arte</a:t>
            </a:r>
            <a:r>
              <a:rPr lang="en-GB" dirty="0"/>
              <a:t> </a:t>
            </a:r>
            <a:br>
              <a:rPr lang="en-GB" dirty="0"/>
            </a:br>
            <a:r>
              <a:rPr lang="en-GB" dirty="0"/>
              <a:t>al </a:t>
            </a:r>
            <a:r>
              <a:rPr lang="en-GB" dirty="0" err="1"/>
              <a:t>crocevia</a:t>
            </a:r>
            <a:r>
              <a:rPr lang="en-GB" dirty="0"/>
              <a:t> di </a:t>
            </a:r>
            <a:r>
              <a:rPr lang="en-GB" dirty="0" err="1"/>
              <a:t>varie</a:t>
            </a:r>
            <a:r>
              <a:rPr lang="en-GB" dirty="0"/>
              <a:t> </a:t>
            </a:r>
            <a:r>
              <a:rPr lang="en-GB" dirty="0" err="1"/>
              <a:t>scienze</a:t>
            </a:r>
            <a:endParaRPr lang="en-GB" dirty="0"/>
          </a:p>
        </p:txBody>
      </p:sp>
      <p:sp>
        <p:nvSpPr>
          <p:cNvPr id="5" name="Subtitle 4"/>
          <p:cNvSpPr>
            <a:spLocks noGrp="1"/>
          </p:cNvSpPr>
          <p:nvPr>
            <p:ph type="subTitle" idx="1"/>
          </p:nvPr>
        </p:nvSpPr>
        <p:spPr/>
        <p:txBody>
          <a:bodyPr/>
          <a:lstStyle/>
          <a:p>
            <a:r>
              <a:rPr lang="en-GB" dirty="0"/>
              <a:t>G. </a:t>
            </a:r>
            <a:r>
              <a:rPr lang="en-GB" dirty="0" err="1"/>
              <a:t>Canguilhem</a:t>
            </a:r>
            <a:endParaRPr lang="en-GB" dirty="0"/>
          </a:p>
        </p:txBody>
      </p:sp>
    </p:spTree>
    <p:extLst>
      <p:ext uri="{BB962C8B-B14F-4D97-AF65-F5344CB8AC3E}">
        <p14:creationId xmlns:p14="http://schemas.microsoft.com/office/powerpoint/2010/main" val="797429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828800" y="228600"/>
            <a:ext cx="8610600" cy="1676400"/>
          </a:xfrm>
        </p:spPr>
        <p:txBody>
          <a:bodyPr rtlCol="0">
            <a:normAutofit fontScale="90000"/>
          </a:bodyPr>
          <a:lstStyle/>
          <a:p>
            <a:pPr fontAlgn="auto">
              <a:spcAft>
                <a:spcPts val="0"/>
              </a:spcAft>
              <a:defRPr/>
            </a:pPr>
            <a:r>
              <a:rPr lang="it-IT" sz="4000">
                <a:solidFill>
                  <a:srgbClr val="003399"/>
                </a:solidFill>
                <a:latin typeface="Arial" charset="0"/>
              </a:rPr>
              <a:t>Il primo RCT:</a:t>
            </a:r>
            <a:br>
              <a:rPr lang="it-IT" sz="4000">
                <a:solidFill>
                  <a:srgbClr val="003399"/>
                </a:solidFill>
                <a:latin typeface="Arial" charset="0"/>
              </a:rPr>
            </a:br>
            <a:r>
              <a:rPr lang="it-IT" sz="4000">
                <a:solidFill>
                  <a:srgbClr val="003399"/>
                </a:solidFill>
                <a:latin typeface="Arial" charset="0"/>
              </a:rPr>
              <a:t>Studio controllato sulla streptomicina nel trattamento della tubercolosi</a:t>
            </a:r>
            <a:endParaRPr lang="it-IT" sz="3600">
              <a:solidFill>
                <a:srgbClr val="003399"/>
              </a:solidFill>
              <a:latin typeface="Arial" charset="0"/>
            </a:endParaRPr>
          </a:p>
        </p:txBody>
      </p:sp>
      <p:sp>
        <p:nvSpPr>
          <p:cNvPr id="51205" name="Text Box 5"/>
          <p:cNvSpPr txBox="1">
            <a:spLocks noChangeArrowheads="1"/>
          </p:cNvSpPr>
          <p:nvPr/>
        </p:nvSpPr>
        <p:spPr bwMode="auto">
          <a:xfrm>
            <a:off x="3438525" y="5741989"/>
            <a:ext cx="7011988" cy="1006475"/>
          </a:xfrm>
          <a:prstGeom prst="rect">
            <a:avLst/>
          </a:prstGeom>
          <a:noFill/>
          <a:ln w="9525">
            <a:noFill/>
            <a:miter lim="800000"/>
            <a:headEnd/>
            <a:tailEnd/>
          </a:ln>
        </p:spPr>
        <p:txBody>
          <a:bodyPr wrap="none">
            <a:spAutoFit/>
          </a:bodyPr>
          <a:lstStyle/>
          <a:p>
            <a:pPr algn="r" fontAlgn="base">
              <a:spcBef>
                <a:spcPct val="0"/>
              </a:spcBef>
              <a:spcAft>
                <a:spcPct val="0"/>
              </a:spcAft>
            </a:pPr>
            <a:r>
              <a:rPr lang="it-IT" sz="2000">
                <a:solidFill>
                  <a:prstClr val="black"/>
                </a:solidFill>
                <a:latin typeface="Arial" charset="0"/>
              </a:rPr>
              <a:t>R. Doll. </a:t>
            </a:r>
          </a:p>
          <a:p>
            <a:pPr algn="r" fontAlgn="base">
              <a:spcBef>
                <a:spcPct val="0"/>
              </a:spcBef>
              <a:spcAft>
                <a:spcPct val="0"/>
              </a:spcAft>
            </a:pPr>
            <a:r>
              <a:rPr lang="it-IT" sz="2000">
                <a:solidFill>
                  <a:prstClr val="black"/>
                </a:solidFill>
                <a:latin typeface="Arial" charset="0"/>
              </a:rPr>
              <a:t>Sir Austin Bradford Hill and the progress of medical science. </a:t>
            </a:r>
            <a:endParaRPr lang="it-IT" sz="2000" i="1">
              <a:solidFill>
                <a:prstClr val="black"/>
              </a:solidFill>
              <a:latin typeface="Arial" charset="0"/>
            </a:endParaRPr>
          </a:p>
          <a:p>
            <a:pPr algn="r" fontAlgn="base">
              <a:spcBef>
                <a:spcPct val="0"/>
              </a:spcBef>
              <a:spcAft>
                <a:spcPct val="0"/>
              </a:spcAft>
            </a:pPr>
            <a:r>
              <a:rPr lang="it-IT" sz="2000" i="1">
                <a:solidFill>
                  <a:prstClr val="black"/>
                </a:solidFill>
                <a:latin typeface="Arial" charset="0"/>
              </a:rPr>
              <a:t>BMJ 1992;305:1521-6</a:t>
            </a:r>
          </a:p>
        </p:txBody>
      </p:sp>
      <p:sp>
        <p:nvSpPr>
          <p:cNvPr id="4" name="Segnaposto contenuto 6">
            <a:extLst>
              <a:ext uri="{FF2B5EF4-FFF2-40B4-BE49-F238E27FC236}">
                <a16:creationId xmlns:a16="http://schemas.microsoft.com/office/drawing/2014/main" id="{E2F6C10A-82DA-725D-8E9B-0DC041D9E56A}"/>
              </a:ext>
            </a:extLst>
          </p:cNvPr>
          <p:cNvSpPr txBox="1">
            <a:spLocks/>
          </p:cNvSpPr>
          <p:nvPr/>
        </p:nvSpPr>
        <p:spPr bwMode="auto">
          <a:xfrm>
            <a:off x="1981200" y="2184996"/>
            <a:ext cx="8229600" cy="355699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sz="2800" dirty="0">
                <a:solidFill>
                  <a:prstClr val="black"/>
                </a:solidFill>
                <a:latin typeface="Calibri"/>
              </a:rPr>
              <a:t>L’etica del primo studio randomizzato fu semplificata dal fatto che vi fosse poco farmaco a disposizione</a:t>
            </a:r>
          </a:p>
          <a:p>
            <a:endParaRPr lang="it-IT" sz="2800" dirty="0">
              <a:solidFill>
                <a:prstClr val="black"/>
              </a:solidFill>
              <a:latin typeface="Calibri"/>
            </a:endParaRPr>
          </a:p>
        </p:txBody>
      </p:sp>
    </p:spTree>
    <p:extLst>
      <p:ext uri="{BB962C8B-B14F-4D97-AF65-F5344CB8AC3E}">
        <p14:creationId xmlns:p14="http://schemas.microsoft.com/office/powerpoint/2010/main" val="344948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240A9-3435-CCC7-774A-D0712FAA26CF}"/>
              </a:ext>
            </a:extLst>
          </p:cNvPr>
          <p:cNvSpPr>
            <a:spLocks noGrp="1"/>
          </p:cNvSpPr>
          <p:nvPr>
            <p:ph type="ctrTitle"/>
          </p:nvPr>
        </p:nvSpPr>
        <p:spPr/>
        <p:txBody>
          <a:bodyPr>
            <a:normAutofit/>
          </a:bodyPr>
          <a:lstStyle/>
          <a:p>
            <a:r>
              <a:rPr lang="it-IT" sz="7200" dirty="0"/>
              <a:t>Dall’inizio</a:t>
            </a:r>
          </a:p>
        </p:txBody>
      </p:sp>
      <p:sp>
        <p:nvSpPr>
          <p:cNvPr id="3" name="Sottotitolo 2">
            <a:extLst>
              <a:ext uri="{FF2B5EF4-FFF2-40B4-BE49-F238E27FC236}">
                <a16:creationId xmlns:a16="http://schemas.microsoft.com/office/drawing/2014/main" id="{EA69450D-F761-5107-4FF8-B82BD86E26AB}"/>
              </a:ext>
            </a:extLst>
          </p:cNvPr>
          <p:cNvSpPr>
            <a:spLocks noGrp="1"/>
          </p:cNvSpPr>
          <p:nvPr>
            <p:ph type="subTitle" idx="1"/>
          </p:nvPr>
        </p:nvSpPr>
        <p:spPr/>
        <p:txBody>
          <a:bodyPr>
            <a:normAutofit/>
          </a:bodyPr>
          <a:lstStyle/>
          <a:p>
            <a:r>
              <a:rPr lang="it-IT" sz="4000" dirty="0"/>
              <a:t>Quando tutto cominciò (anni ‘80)</a:t>
            </a:r>
          </a:p>
        </p:txBody>
      </p:sp>
      <p:sp>
        <p:nvSpPr>
          <p:cNvPr id="4" name="Titolo 1">
            <a:extLst>
              <a:ext uri="{FF2B5EF4-FFF2-40B4-BE49-F238E27FC236}">
                <a16:creationId xmlns:a16="http://schemas.microsoft.com/office/drawing/2014/main" id="{799148FF-37DF-DE1D-76AD-E3B47A054DC1}"/>
              </a:ext>
            </a:extLst>
          </p:cNvPr>
          <p:cNvSpPr txBox="1">
            <a:spLocks/>
          </p:cNvSpPr>
          <p:nvPr/>
        </p:nvSpPr>
        <p:spPr>
          <a:xfrm>
            <a:off x="914400" y="0"/>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dirty="0">
                <a:solidFill>
                  <a:srgbClr val="FF0000"/>
                </a:solidFill>
              </a:rPr>
              <a:t>Una sorta di premessa</a:t>
            </a:r>
          </a:p>
        </p:txBody>
      </p:sp>
    </p:spTree>
    <p:extLst>
      <p:ext uri="{BB962C8B-B14F-4D97-AF65-F5344CB8AC3E}">
        <p14:creationId xmlns:p14="http://schemas.microsoft.com/office/powerpoint/2010/main" val="4099084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2220913" y="149225"/>
            <a:ext cx="7732712" cy="1138238"/>
          </a:xfrm>
          <a:prstGeom prst="rect">
            <a:avLst/>
          </a:prstGeom>
          <a:noFill/>
          <a:ln w="9525">
            <a:noFill/>
            <a:miter lim="800000"/>
            <a:headEnd/>
            <a:tailEnd/>
          </a:ln>
          <a:effectLst/>
        </p:spPr>
        <p:txBody>
          <a:bodyPr>
            <a:spAutoFit/>
          </a:bodyPr>
          <a:lstStyle/>
          <a:p>
            <a:pPr algn="ctr">
              <a:defRPr/>
            </a:pPr>
            <a:r>
              <a:rPr lang="it-IT" sz="4000" b="1" dirty="0">
                <a:solidFill>
                  <a:srgbClr val="4F81BD"/>
                </a:solidFill>
                <a:effectLst>
                  <a:outerShdw blurRad="38100" dist="38100" dir="2700000" algn="tl">
                    <a:srgbClr val="C0C0C0"/>
                  </a:outerShdw>
                </a:effectLst>
                <a:latin typeface="Arial" charset="0"/>
              </a:rPr>
              <a:t>RCT e principio di incertezza</a:t>
            </a:r>
          </a:p>
          <a:p>
            <a:pPr algn="ctr">
              <a:defRPr/>
            </a:pPr>
            <a:r>
              <a:rPr lang="it-IT" sz="2800" b="1" dirty="0">
                <a:solidFill>
                  <a:srgbClr val="4F81BD"/>
                </a:solidFill>
                <a:effectLst>
                  <a:outerShdw blurRad="38100" dist="38100" dir="2700000" algn="tl">
                    <a:srgbClr val="C0C0C0"/>
                  </a:outerShdw>
                </a:effectLst>
                <a:latin typeface="Arial" charset="0"/>
              </a:rPr>
              <a:t>La base etica degli studi randomizzati</a:t>
            </a:r>
            <a:endParaRPr lang="it-IT" sz="4000" b="1" dirty="0">
              <a:solidFill>
                <a:srgbClr val="4F81BD"/>
              </a:solidFill>
              <a:effectLst>
                <a:outerShdw blurRad="38100" dist="38100" dir="2700000" algn="tl">
                  <a:srgbClr val="C0C0C0"/>
                </a:outerShdw>
              </a:effectLst>
              <a:latin typeface="Arial" charset="0"/>
            </a:endParaRPr>
          </a:p>
        </p:txBody>
      </p:sp>
      <p:sp>
        <p:nvSpPr>
          <p:cNvPr id="139266" name="Text Box 4"/>
          <p:cNvSpPr txBox="1">
            <a:spLocks noChangeArrowheads="1"/>
          </p:cNvSpPr>
          <p:nvPr/>
        </p:nvSpPr>
        <p:spPr bwMode="auto">
          <a:xfrm>
            <a:off x="3260725" y="2935288"/>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it-IT" sz="2400">
              <a:solidFill>
                <a:prstClr val="black"/>
              </a:solidFill>
              <a:latin typeface="Arial" charset="0"/>
            </a:endParaRPr>
          </a:p>
        </p:txBody>
      </p:sp>
      <p:sp>
        <p:nvSpPr>
          <p:cNvPr id="139267" name="Titolo 5"/>
          <p:cNvSpPr>
            <a:spLocks noGrp="1"/>
          </p:cNvSpPr>
          <p:nvPr>
            <p:ph type="title"/>
          </p:nvPr>
        </p:nvSpPr>
        <p:spPr/>
        <p:txBody>
          <a:bodyPr/>
          <a:lstStyle/>
          <a:p>
            <a:endParaRPr lang="it-IT"/>
          </a:p>
        </p:txBody>
      </p:sp>
      <p:sp>
        <p:nvSpPr>
          <p:cNvPr id="139268" name="Segnaposto contenuto 6"/>
          <p:cNvSpPr>
            <a:spLocks noGrp="1"/>
          </p:cNvSpPr>
          <p:nvPr>
            <p:ph idx="1"/>
          </p:nvPr>
        </p:nvSpPr>
        <p:spPr/>
        <p:txBody>
          <a:bodyPr/>
          <a:lstStyle/>
          <a:p>
            <a:r>
              <a:rPr lang="it-IT" sz="3000" dirty="0"/>
              <a:t>La base etica degli studi </a:t>
            </a:r>
            <a:r>
              <a:rPr lang="it-IT" sz="3000" dirty="0" err="1"/>
              <a:t>randomizati</a:t>
            </a:r>
            <a:r>
              <a:rPr lang="it-IT" sz="3000" dirty="0"/>
              <a:t> è rappresentata dal non sapere quale trattamento sia preferibile in ogni singolo paziente cui viene proposto di partecipare allo studio. </a:t>
            </a:r>
          </a:p>
          <a:p>
            <a:r>
              <a:rPr lang="it-IT" sz="3000" dirty="0"/>
              <a:t>Se il medico (o il paziente) hanno una chiara preferenza per uno dei trattamenti previsti nello studio il paziente non dovrebbe essere randomizzato (e andrebbe registrato in un registro dei pazienti eleggibili non randomizzati). </a:t>
            </a:r>
          </a:p>
          <a:p>
            <a:endParaRPr lang="it-IT" dirty="0"/>
          </a:p>
        </p:txBody>
      </p:sp>
    </p:spTree>
    <p:extLst>
      <p:ext uri="{BB962C8B-B14F-4D97-AF65-F5344CB8AC3E}">
        <p14:creationId xmlns:p14="http://schemas.microsoft.com/office/powerpoint/2010/main" val="3582277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8FD7A76C-5BD9-4412-B1F5-E5A359A11047}"/>
              </a:ext>
            </a:extLst>
          </p:cNvPr>
          <p:cNvGraphicFramePr>
            <a:graphicFrameLocks noChangeAspect="1"/>
          </p:cNvGraphicFramePr>
          <p:nvPr/>
        </p:nvGraphicFramePr>
        <p:xfrm>
          <a:off x="1029978" y="1749105"/>
          <a:ext cx="9977341" cy="3905074"/>
        </p:xfrm>
        <a:graphic>
          <a:graphicData uri="http://schemas.openxmlformats.org/presentationml/2006/ole">
            <mc:AlternateContent xmlns:mc="http://schemas.openxmlformats.org/markup-compatibility/2006">
              <mc:Choice xmlns:v="urn:schemas-microsoft-com:vml" Requires="v">
                <p:oleObj name="Documento" r:id="rId2" imgW="10371960" imgH="4060080" progId="Word.Document.8">
                  <p:embed/>
                </p:oleObj>
              </mc:Choice>
              <mc:Fallback>
                <p:oleObj name="Documento" r:id="rId2" imgW="10371960" imgH="4060080" progId="Word.Document.8">
                  <p:embed/>
                  <p:pic>
                    <p:nvPicPr>
                      <p:cNvPr id="2" name="Object 2">
                        <a:extLst>
                          <a:ext uri="{FF2B5EF4-FFF2-40B4-BE49-F238E27FC236}">
                            <a16:creationId xmlns:a16="http://schemas.microsoft.com/office/drawing/2014/main" id="{8FD7A76C-5BD9-4412-B1F5-E5A359A11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978" y="1749105"/>
                        <a:ext cx="9977341" cy="3905074"/>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6851E99D-868B-4A5B-9FA1-84487ECC0918}"/>
              </a:ext>
            </a:extLst>
          </p:cNvPr>
          <p:cNvSpPr txBox="1">
            <a:spLocks noChangeArrowheads="1"/>
          </p:cNvSpPr>
          <p:nvPr/>
        </p:nvSpPr>
        <p:spPr>
          <a:xfrm>
            <a:off x="1610687" y="169877"/>
            <a:ext cx="8610600" cy="1676400"/>
          </a:xfrm>
          <a:prstGeom prst="rect">
            <a:avLst/>
          </a:prstGeom>
        </p:spPr>
        <p:txBody>
          <a:bodyPr rtlCol="0">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it-IT" sz="4000" dirty="0">
                <a:solidFill>
                  <a:srgbClr val="003399"/>
                </a:solidFill>
                <a:latin typeface="Arial" charset="0"/>
              </a:rPr>
              <a:t>Il primo RCT:</a:t>
            </a:r>
            <a:br>
              <a:rPr lang="it-IT" sz="4000" dirty="0">
                <a:solidFill>
                  <a:srgbClr val="003399"/>
                </a:solidFill>
                <a:latin typeface="Arial" charset="0"/>
              </a:rPr>
            </a:br>
            <a:r>
              <a:rPr lang="it-IT" sz="4000" dirty="0">
                <a:solidFill>
                  <a:srgbClr val="003399"/>
                </a:solidFill>
                <a:latin typeface="Arial" charset="0"/>
              </a:rPr>
              <a:t>Studio randomizzato sulla streptomicina nel trattamento della tubercolosi</a:t>
            </a:r>
            <a:endParaRPr lang="it-IT" sz="3600" dirty="0">
              <a:solidFill>
                <a:srgbClr val="003399"/>
              </a:solidFill>
              <a:latin typeface="Arial" charset="0"/>
            </a:endParaRPr>
          </a:p>
        </p:txBody>
      </p:sp>
      <p:sp>
        <p:nvSpPr>
          <p:cNvPr id="4" name="Text Box 5">
            <a:extLst>
              <a:ext uri="{FF2B5EF4-FFF2-40B4-BE49-F238E27FC236}">
                <a16:creationId xmlns:a16="http://schemas.microsoft.com/office/drawing/2014/main" id="{EFCE6B7F-E729-47F7-9B7A-B9D1012A1634}"/>
              </a:ext>
            </a:extLst>
          </p:cNvPr>
          <p:cNvSpPr txBox="1">
            <a:spLocks noChangeArrowheads="1"/>
          </p:cNvSpPr>
          <p:nvPr/>
        </p:nvSpPr>
        <p:spPr bwMode="auto">
          <a:xfrm>
            <a:off x="5170738" y="5532264"/>
            <a:ext cx="6378734" cy="923330"/>
          </a:xfrm>
          <a:prstGeom prst="rect">
            <a:avLst/>
          </a:prstGeom>
          <a:noFill/>
          <a:ln w="9525">
            <a:noFill/>
            <a:miter lim="800000"/>
            <a:headEnd/>
            <a:tailEnd/>
          </a:ln>
        </p:spPr>
        <p:txBody>
          <a:bodyPr wrap="none">
            <a:spAutoFit/>
          </a:bodyPr>
          <a:lstStyle/>
          <a:p>
            <a:pPr algn="r" fontAlgn="base">
              <a:spcBef>
                <a:spcPct val="0"/>
              </a:spcBef>
              <a:spcAft>
                <a:spcPct val="0"/>
              </a:spcAft>
            </a:pPr>
            <a:r>
              <a:rPr lang="it-IT" dirty="0">
                <a:solidFill>
                  <a:prstClr val="black"/>
                </a:solidFill>
                <a:latin typeface="Arial" charset="0"/>
              </a:rPr>
              <a:t>R. </a:t>
            </a:r>
            <a:r>
              <a:rPr lang="it-IT" dirty="0" err="1">
                <a:solidFill>
                  <a:prstClr val="black"/>
                </a:solidFill>
                <a:latin typeface="Arial" charset="0"/>
              </a:rPr>
              <a:t>Doll</a:t>
            </a:r>
            <a:r>
              <a:rPr lang="it-IT" dirty="0">
                <a:solidFill>
                  <a:prstClr val="black"/>
                </a:solidFill>
                <a:latin typeface="Arial" charset="0"/>
              </a:rPr>
              <a:t>. </a:t>
            </a:r>
          </a:p>
          <a:p>
            <a:pPr algn="r" fontAlgn="base">
              <a:spcBef>
                <a:spcPct val="0"/>
              </a:spcBef>
              <a:spcAft>
                <a:spcPct val="0"/>
              </a:spcAft>
            </a:pPr>
            <a:r>
              <a:rPr lang="it-IT" dirty="0">
                <a:solidFill>
                  <a:prstClr val="black"/>
                </a:solidFill>
                <a:latin typeface="Arial" charset="0"/>
              </a:rPr>
              <a:t>Sir Austin Bradford Hill and the progress of </a:t>
            </a:r>
            <a:r>
              <a:rPr lang="it-IT" dirty="0" err="1">
                <a:solidFill>
                  <a:prstClr val="black"/>
                </a:solidFill>
                <a:latin typeface="Arial" charset="0"/>
              </a:rPr>
              <a:t>medical</a:t>
            </a:r>
            <a:r>
              <a:rPr lang="it-IT" dirty="0">
                <a:solidFill>
                  <a:prstClr val="black"/>
                </a:solidFill>
                <a:latin typeface="Arial" charset="0"/>
              </a:rPr>
              <a:t> science. </a:t>
            </a:r>
            <a:endParaRPr lang="it-IT" i="1" dirty="0">
              <a:solidFill>
                <a:prstClr val="black"/>
              </a:solidFill>
              <a:latin typeface="Arial" charset="0"/>
            </a:endParaRPr>
          </a:p>
          <a:p>
            <a:pPr algn="r" fontAlgn="base">
              <a:spcBef>
                <a:spcPct val="0"/>
              </a:spcBef>
              <a:spcAft>
                <a:spcPct val="0"/>
              </a:spcAft>
            </a:pPr>
            <a:r>
              <a:rPr lang="it-IT" i="1" dirty="0">
                <a:solidFill>
                  <a:prstClr val="black"/>
                </a:solidFill>
                <a:latin typeface="Arial" charset="0"/>
              </a:rPr>
              <a:t>BMJ 1992;305:1521-6</a:t>
            </a:r>
          </a:p>
        </p:txBody>
      </p:sp>
    </p:spTree>
    <p:extLst>
      <p:ext uri="{BB962C8B-B14F-4D97-AF65-F5344CB8AC3E}">
        <p14:creationId xmlns:p14="http://schemas.microsoft.com/office/powerpoint/2010/main" val="3139877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24560" y="289561"/>
            <a:ext cx="9387840" cy="1006475"/>
          </a:xfrm>
        </p:spPr>
        <p:txBody>
          <a:bodyPr>
            <a:normAutofit/>
          </a:bodyPr>
          <a:lstStyle/>
          <a:p>
            <a:pPr eaLnBrk="1" hangingPunct="1"/>
            <a:r>
              <a:rPr lang="it-IT" sz="4800">
                <a:solidFill>
                  <a:srgbClr val="FF0000"/>
                </a:solidFill>
              </a:rPr>
              <a:t>Validità interna: 3 principi principali</a:t>
            </a:r>
          </a:p>
        </p:txBody>
      </p:sp>
      <p:sp>
        <p:nvSpPr>
          <p:cNvPr id="31747" name="Rectangle 3"/>
          <p:cNvSpPr>
            <a:spLocks noChangeArrowheads="1"/>
          </p:cNvSpPr>
          <p:nvPr/>
        </p:nvSpPr>
        <p:spPr bwMode="auto">
          <a:xfrm>
            <a:off x="4511824" y="1844824"/>
            <a:ext cx="6019800" cy="284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Font typeface="Wingdings" pitchFamily="2" charset="2"/>
              <a:buChar char="ü"/>
            </a:pPr>
            <a:r>
              <a:rPr lang="it-IT" sz="2800" b="1" dirty="0">
                <a:solidFill>
                  <a:srgbClr val="000000"/>
                </a:solidFill>
              </a:rPr>
              <a:t>Random division of the patients</a:t>
            </a:r>
            <a:endParaRPr lang="it-IT" sz="2800" dirty="0">
              <a:solidFill>
                <a:srgbClr val="000000"/>
              </a:solidFill>
            </a:endParaRPr>
          </a:p>
          <a:p>
            <a:pPr marL="342900" indent="-342900">
              <a:spcBef>
                <a:spcPct val="20000"/>
              </a:spcBef>
              <a:buFont typeface="Wingdings" pitchFamily="2" charset="2"/>
              <a:buChar char="ü"/>
            </a:pPr>
            <a:endParaRPr lang="it-IT" sz="1200" dirty="0">
              <a:solidFill>
                <a:srgbClr val="000000"/>
              </a:solidFill>
            </a:endParaRPr>
          </a:p>
          <a:p>
            <a:pPr marL="342900" indent="-342900">
              <a:spcBef>
                <a:spcPct val="20000"/>
              </a:spcBef>
              <a:buFont typeface="Wingdings" pitchFamily="2" charset="2"/>
              <a:buChar char="ü"/>
            </a:pPr>
            <a:r>
              <a:rPr lang="it-IT" sz="2800" dirty="0">
                <a:solidFill>
                  <a:srgbClr val="000000"/>
                </a:solidFill>
              </a:rPr>
              <a:t>selection of an appropriate primary outcome measure</a:t>
            </a:r>
            <a:endParaRPr lang="it-IT" sz="900" dirty="0">
              <a:solidFill>
                <a:srgbClr val="000000"/>
              </a:solidFill>
            </a:endParaRPr>
          </a:p>
          <a:p>
            <a:pPr marL="342900" indent="-342900">
              <a:spcBef>
                <a:spcPct val="20000"/>
              </a:spcBef>
              <a:buFont typeface="Wingdings" pitchFamily="2" charset="2"/>
              <a:buChar char="ü"/>
            </a:pPr>
            <a:endParaRPr lang="it-IT" sz="900" dirty="0">
              <a:solidFill>
                <a:srgbClr val="000000"/>
              </a:solidFill>
            </a:endParaRPr>
          </a:p>
          <a:p>
            <a:pPr marL="342900" indent="-342900">
              <a:spcBef>
                <a:spcPct val="20000"/>
              </a:spcBef>
              <a:buFont typeface="Wingdings" pitchFamily="2" charset="2"/>
              <a:buChar char="ü"/>
            </a:pPr>
            <a:r>
              <a:rPr lang="it-IT" sz="2800" dirty="0">
                <a:solidFill>
                  <a:srgbClr val="000000"/>
                </a:solidFill>
              </a:rPr>
              <a:t>sample size calculation</a:t>
            </a:r>
          </a:p>
          <a:p>
            <a:pPr marL="342900" indent="-342900">
              <a:spcBef>
                <a:spcPct val="20000"/>
              </a:spcBef>
              <a:buFont typeface="Wingdings" pitchFamily="2" charset="2"/>
              <a:buChar char="ü"/>
            </a:pPr>
            <a:endParaRPr lang="it-IT" sz="2800" dirty="0">
              <a:solidFill>
                <a:srgbClr val="000000"/>
              </a:solidFill>
            </a:endParaRPr>
          </a:p>
          <a:p>
            <a:pPr marL="342900" indent="-342900">
              <a:spcBef>
                <a:spcPct val="20000"/>
              </a:spcBef>
              <a:buFont typeface="Wingdings" pitchFamily="2" charset="2"/>
              <a:buChar char="ü"/>
            </a:pPr>
            <a:endParaRPr lang="it-IT" sz="900" dirty="0">
              <a:solidFill>
                <a:srgbClr val="000000"/>
              </a:solidFill>
            </a:endParaRPr>
          </a:p>
          <a:p>
            <a:pPr marL="342900" indent="-342900">
              <a:spcBef>
                <a:spcPts val="500"/>
              </a:spcBef>
              <a:spcAft>
                <a:spcPts val="500"/>
              </a:spcAft>
            </a:pPr>
            <a:endParaRPr lang="it-IT" sz="2800" dirty="0">
              <a:solidFill>
                <a:srgbClr val="000000"/>
              </a:solidFill>
            </a:endParaRPr>
          </a:p>
          <a:p>
            <a:pPr marL="342900" indent="-342900">
              <a:spcBef>
                <a:spcPct val="20000"/>
              </a:spcBef>
              <a:buFontTx/>
              <a:buChar char="•"/>
            </a:pPr>
            <a:endParaRPr lang="it-IT" sz="900" dirty="0">
              <a:solidFill>
                <a:srgbClr val="000000"/>
              </a:solidFill>
            </a:endParaRPr>
          </a:p>
          <a:p>
            <a:pPr marL="342900" indent="-342900" algn="ctr">
              <a:spcBef>
                <a:spcPct val="20000"/>
              </a:spcBef>
            </a:pPr>
            <a:endParaRPr lang="it-IT" sz="2800" dirty="0">
              <a:solidFill>
                <a:srgbClr val="000000"/>
              </a:solidFill>
            </a:endParaRPr>
          </a:p>
        </p:txBody>
      </p:sp>
      <p:pic>
        <p:nvPicPr>
          <p:cNvPr id="31748" name="Picture 4" descr="hill"/>
          <p:cNvPicPr>
            <a:picLocks noChangeAspect="1" noChangeArrowheads="1"/>
          </p:cNvPicPr>
          <p:nvPr/>
        </p:nvPicPr>
        <p:blipFill>
          <a:blip r:embed="rId2" cstate="print">
            <a:extLst>
              <a:ext uri="{28A0092B-C50C-407E-A947-70E740481C1C}">
                <a14:useLocalDpi xmlns:a14="http://schemas.microsoft.com/office/drawing/2010/main" val="0"/>
              </a:ext>
            </a:extLst>
          </a:blip>
          <a:srcRect t="4247" b="12740"/>
          <a:stretch>
            <a:fillRect/>
          </a:stretch>
        </p:blipFill>
        <p:spPr bwMode="auto">
          <a:xfrm>
            <a:off x="1991544" y="1917717"/>
            <a:ext cx="1944216" cy="220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043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42AED65-C410-4DE1-80D0-E00947E7B55A}"/>
              </a:ext>
            </a:extLst>
          </p:cNvPr>
          <p:cNvSpPr>
            <a:spLocks noGrp="1"/>
          </p:cNvSpPr>
          <p:nvPr>
            <p:ph type="ctrTitle"/>
          </p:nvPr>
        </p:nvSpPr>
        <p:spPr/>
        <p:txBody>
          <a:bodyPr/>
          <a:lstStyle/>
          <a:p>
            <a:endParaRPr lang="it-IT"/>
          </a:p>
        </p:txBody>
      </p:sp>
      <p:pic>
        <p:nvPicPr>
          <p:cNvPr id="4" name="Immagine 3">
            <a:extLst>
              <a:ext uri="{FF2B5EF4-FFF2-40B4-BE49-F238E27FC236}">
                <a16:creationId xmlns:a16="http://schemas.microsoft.com/office/drawing/2014/main" id="{0504C9B3-C12F-4BD5-8590-5D2E53E699BB}"/>
              </a:ext>
            </a:extLst>
          </p:cNvPr>
          <p:cNvPicPr>
            <a:picLocks noChangeAspect="1"/>
          </p:cNvPicPr>
          <p:nvPr/>
        </p:nvPicPr>
        <p:blipFill>
          <a:blip r:embed="rId2"/>
          <a:stretch>
            <a:fillRect/>
          </a:stretch>
        </p:blipFill>
        <p:spPr>
          <a:xfrm>
            <a:off x="3558336" y="2103196"/>
            <a:ext cx="8090340" cy="4659737"/>
          </a:xfrm>
          <a:prstGeom prst="rect">
            <a:avLst/>
          </a:prstGeom>
          <a:solidFill>
            <a:srgbClr val="FF0000"/>
          </a:solidFill>
          <a:ln w="12700">
            <a:solidFill>
              <a:srgbClr val="FF0000"/>
            </a:solidFill>
          </a:ln>
        </p:spPr>
      </p:pic>
      <p:pic>
        <p:nvPicPr>
          <p:cNvPr id="3" name="Immagine 2">
            <a:extLst>
              <a:ext uri="{FF2B5EF4-FFF2-40B4-BE49-F238E27FC236}">
                <a16:creationId xmlns:a16="http://schemas.microsoft.com/office/drawing/2014/main" id="{B4F069D0-BB5B-418C-B1BA-F649ADC469C6}"/>
              </a:ext>
            </a:extLst>
          </p:cNvPr>
          <p:cNvPicPr>
            <a:picLocks noChangeAspect="1"/>
          </p:cNvPicPr>
          <p:nvPr/>
        </p:nvPicPr>
        <p:blipFill>
          <a:blip r:embed="rId3"/>
          <a:stretch>
            <a:fillRect/>
          </a:stretch>
        </p:blipFill>
        <p:spPr>
          <a:xfrm>
            <a:off x="415411" y="87472"/>
            <a:ext cx="6474050" cy="1910512"/>
          </a:xfrm>
          <a:prstGeom prst="rect">
            <a:avLst/>
          </a:prstGeom>
        </p:spPr>
      </p:pic>
      <p:pic>
        <p:nvPicPr>
          <p:cNvPr id="2" name="Immagine 1">
            <a:extLst>
              <a:ext uri="{FF2B5EF4-FFF2-40B4-BE49-F238E27FC236}">
                <a16:creationId xmlns:a16="http://schemas.microsoft.com/office/drawing/2014/main" id="{29FFF119-F77F-4757-8E57-10820E1F0934}"/>
              </a:ext>
            </a:extLst>
          </p:cNvPr>
          <p:cNvPicPr>
            <a:picLocks noChangeAspect="1"/>
          </p:cNvPicPr>
          <p:nvPr/>
        </p:nvPicPr>
        <p:blipFill>
          <a:blip r:embed="rId4"/>
          <a:stretch>
            <a:fillRect/>
          </a:stretch>
        </p:blipFill>
        <p:spPr>
          <a:xfrm>
            <a:off x="6629402" y="44732"/>
            <a:ext cx="5066465" cy="2029549"/>
          </a:xfrm>
          <a:prstGeom prst="rect">
            <a:avLst/>
          </a:prstGeom>
        </p:spPr>
      </p:pic>
    </p:spTree>
    <p:extLst>
      <p:ext uri="{BB962C8B-B14F-4D97-AF65-F5344CB8AC3E}">
        <p14:creationId xmlns:p14="http://schemas.microsoft.com/office/powerpoint/2010/main" val="340004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Grp="1" noChangeAspect="1" noChangeArrowheads="1"/>
          </p:cNvPicPr>
          <p:nvPr>
            <p:ph idx="1"/>
          </p:nvPr>
        </p:nvPicPr>
        <p:blipFill>
          <a:blip r:embed="rId2"/>
          <a:srcRect/>
          <a:stretch>
            <a:fillRect/>
          </a:stretch>
        </p:blipFill>
        <p:spPr>
          <a:xfrm>
            <a:off x="5400676" y="476250"/>
            <a:ext cx="4799013" cy="6165850"/>
          </a:xfrm>
        </p:spPr>
      </p:pic>
      <p:sp>
        <p:nvSpPr>
          <p:cNvPr id="276482" name="Rectangle 3"/>
          <p:cNvSpPr>
            <a:spLocks noGrp="1" noChangeArrowheads="1"/>
          </p:cNvSpPr>
          <p:nvPr>
            <p:ph type="title"/>
          </p:nvPr>
        </p:nvSpPr>
        <p:spPr>
          <a:xfrm>
            <a:off x="1457326" y="622300"/>
            <a:ext cx="4067175" cy="5759450"/>
          </a:xfrm>
        </p:spPr>
        <p:txBody>
          <a:bodyPr/>
          <a:lstStyle/>
          <a:p>
            <a:r>
              <a:rPr lang="it-IT" sz="3200">
                <a:solidFill>
                  <a:schemeClr val="accent1"/>
                </a:solidFill>
              </a:rPr>
              <a:t>Intervalli di confidenza CI</a:t>
            </a:r>
            <a:br>
              <a:rPr lang="it-IT" sz="3200">
                <a:solidFill>
                  <a:schemeClr val="accent1"/>
                </a:solidFill>
              </a:rPr>
            </a:br>
            <a:br>
              <a:rPr lang="it-IT" sz="3200">
                <a:solidFill>
                  <a:schemeClr val="accent1"/>
                </a:solidFill>
              </a:rPr>
            </a:br>
            <a:r>
              <a:rPr lang="it-IT" sz="3200">
                <a:solidFill>
                  <a:schemeClr val="accent1"/>
                </a:solidFill>
              </a:rPr>
              <a:t>margine di non-inferiorità o limite</a:t>
            </a:r>
            <a:br>
              <a:rPr lang="it-IT" sz="3200">
                <a:solidFill>
                  <a:schemeClr val="accent1"/>
                </a:solidFill>
              </a:rPr>
            </a:br>
            <a:r>
              <a:rPr lang="it-IT" sz="3200">
                <a:solidFill>
                  <a:schemeClr val="accent1"/>
                </a:solidFill>
              </a:rPr>
              <a:t>di equivalenza </a:t>
            </a:r>
            <a:br>
              <a:rPr lang="it-IT" sz="3200">
                <a:solidFill>
                  <a:schemeClr val="accent1"/>
                </a:solidFill>
              </a:rPr>
            </a:br>
            <a:br>
              <a:rPr lang="it-IT" sz="3200">
                <a:solidFill>
                  <a:schemeClr val="accent1"/>
                </a:solidFill>
              </a:rPr>
            </a:br>
            <a:r>
              <a:rPr lang="it-IT" sz="3200">
                <a:solidFill>
                  <a:schemeClr val="accent1"/>
                </a:solidFill>
              </a:rPr>
              <a:t>rilevanza/importanza dell’effetto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EE7F32-3DA3-5A7F-C97C-3F22C99FCFD3}"/>
              </a:ext>
            </a:extLst>
          </p:cNvPr>
          <p:cNvSpPr txBox="1">
            <a:spLocks noChangeArrowheads="1"/>
          </p:cNvSpPr>
          <p:nvPr/>
        </p:nvSpPr>
        <p:spPr>
          <a:xfrm>
            <a:off x="764915" y="1694497"/>
            <a:ext cx="10776845" cy="29813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20000"/>
              </a:lnSpc>
              <a:spcBef>
                <a:spcPct val="20000"/>
              </a:spcBef>
              <a:spcAft>
                <a:spcPts val="600"/>
              </a:spcAft>
              <a:buClrTx/>
              <a:buSzTx/>
              <a:buFont typeface="+mj-lt"/>
              <a:buAutoNum type="arabicPeriod"/>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Ruolo fondamentale della ricerca clinica (e in particolare degli studi randomizzati – RCT, </a:t>
            </a:r>
            <a:r>
              <a:rPr kumimoji="0" lang="it-IT" sz="2400" b="0" i="1" u="none" strike="noStrike" kern="1200" cap="none" spc="0" normalizeH="0" baseline="0" noProof="0" dirty="0" err="1">
                <a:ln>
                  <a:noFill/>
                </a:ln>
                <a:solidFill>
                  <a:prstClr val="black"/>
                </a:solidFill>
                <a:effectLst/>
                <a:uLnTx/>
                <a:uFillTx/>
                <a:latin typeface="Calibri"/>
                <a:ea typeface="+mn-ea"/>
                <a:cs typeface="+mn-cs"/>
              </a:rPr>
              <a:t>randomized</a:t>
            </a:r>
            <a:r>
              <a:rPr kumimoji="0" lang="it-IT" sz="2400" b="0" i="1" u="none" strike="noStrike" kern="1200" cap="none" spc="0" normalizeH="0" baseline="0" noProof="0" dirty="0">
                <a:ln>
                  <a:noFill/>
                </a:ln>
                <a:solidFill>
                  <a:prstClr val="black"/>
                </a:solidFill>
                <a:effectLst/>
                <a:uLnTx/>
                <a:uFillTx/>
                <a:latin typeface="Calibri"/>
                <a:ea typeface="+mn-ea"/>
                <a:cs typeface="+mn-cs"/>
              </a:rPr>
              <a:t> </a:t>
            </a:r>
            <a:r>
              <a:rPr kumimoji="0" lang="it-IT" sz="2400" b="0" i="1" u="none" strike="noStrike" kern="1200" cap="none" spc="0" normalizeH="0" baseline="0" noProof="0" dirty="0" err="1">
                <a:ln>
                  <a:noFill/>
                </a:ln>
                <a:solidFill>
                  <a:prstClr val="black"/>
                </a:solidFill>
                <a:effectLst/>
                <a:uLnTx/>
                <a:uFillTx/>
                <a:latin typeface="Calibri"/>
                <a:ea typeface="+mn-ea"/>
                <a:cs typeface="+mn-cs"/>
              </a:rPr>
              <a:t>controlled</a:t>
            </a:r>
            <a:r>
              <a:rPr kumimoji="0" lang="it-IT" sz="2400" b="0" i="1" u="none" strike="noStrike" kern="1200" cap="none" spc="0" normalizeH="0" baseline="0" noProof="0" dirty="0">
                <a:ln>
                  <a:noFill/>
                </a:ln>
                <a:solidFill>
                  <a:prstClr val="black"/>
                </a:solidFill>
                <a:effectLst/>
                <a:uLnTx/>
                <a:uFillTx/>
                <a:latin typeface="Calibri"/>
                <a:ea typeface="+mn-ea"/>
                <a:cs typeface="+mn-cs"/>
              </a:rPr>
              <a:t> trial</a:t>
            </a:r>
            <a:r>
              <a:rPr kumimoji="0" lang="it-IT" sz="24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457200" rtl="0" eaLnBrk="1" fontAlgn="auto" latinLnBrk="0" hangingPunct="1">
              <a:lnSpc>
                <a:spcPct val="120000"/>
              </a:lnSpc>
              <a:spcBef>
                <a:spcPct val="20000"/>
              </a:spcBef>
              <a:spcAft>
                <a:spcPts val="600"/>
              </a:spcAft>
              <a:buClrTx/>
              <a:buSzTx/>
              <a:buFont typeface="+mj-lt"/>
              <a:buAutoNum type="arabicPeriod"/>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Standard of care – è cambiato rapidamente in 3-6 mesi, grazie agli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RCTs</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457200" rtl="0" eaLnBrk="1" fontAlgn="auto" latinLnBrk="0" hangingPunct="1">
              <a:lnSpc>
                <a:spcPct val="120000"/>
              </a:lnSpc>
              <a:spcBef>
                <a:spcPct val="20000"/>
              </a:spcBef>
              <a:spcAft>
                <a:spcPts val="600"/>
              </a:spcAft>
              <a:buClrTx/>
              <a:buSzTx/>
              <a:buFont typeface="+mj-lt"/>
              <a:buAutoNum type="arabicPeriod"/>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Ci vogliono meno studi clinici, </a:t>
            </a:r>
            <a:r>
              <a:rPr kumimoji="0" lang="it-IT" sz="2400" b="0" i="1" u="none" strike="noStrike" kern="1200" cap="none" spc="0" normalizeH="0" baseline="0" noProof="0" dirty="0" err="1">
                <a:ln>
                  <a:noFill/>
                </a:ln>
                <a:solidFill>
                  <a:prstClr val="black"/>
                </a:solidFill>
                <a:effectLst/>
                <a:uLnTx/>
                <a:uFillTx/>
                <a:latin typeface="Calibri"/>
                <a:ea typeface="+mn-ea"/>
                <a:cs typeface="+mn-cs"/>
              </a:rPr>
              <a:t>multiarm</a:t>
            </a:r>
            <a:r>
              <a:rPr kumimoji="0" lang="it-IT" sz="2400" b="0" i="0" u="none" strike="noStrike" kern="1200" cap="none" spc="0" normalizeH="0" baseline="0" noProof="0" dirty="0">
                <a:ln>
                  <a:noFill/>
                </a:ln>
                <a:solidFill>
                  <a:prstClr val="black"/>
                </a:solidFill>
                <a:effectLst/>
                <a:uLnTx/>
                <a:uFillTx/>
                <a:latin typeface="Calibri"/>
                <a:ea typeface="+mn-ea"/>
                <a:cs typeface="+mn-cs"/>
              </a:rPr>
              <a:t> e più coordinati a livello internazionale</a:t>
            </a:r>
          </a:p>
          <a:p>
            <a:pPr marL="457200" marR="0" lvl="0" indent="-457200" algn="l" defTabSz="457200" rtl="0" eaLnBrk="1" fontAlgn="auto" latinLnBrk="0" hangingPunct="1">
              <a:lnSpc>
                <a:spcPct val="120000"/>
              </a:lnSpc>
              <a:spcBef>
                <a:spcPct val="20000"/>
              </a:spcBef>
              <a:spcAft>
                <a:spcPts val="600"/>
              </a:spcAft>
              <a:buClrTx/>
              <a:buSzTx/>
              <a:buFont typeface="+mj-lt"/>
              <a:buAutoNum type="arabicPeriod"/>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Sentirsi/essere parte di una </a:t>
            </a:r>
            <a:r>
              <a:rPr kumimoji="0" lang="it-IT" sz="2400" b="0" i="1" u="none" strike="noStrike" kern="1200" cap="none" spc="0" normalizeH="0" baseline="0" noProof="0" dirty="0" err="1">
                <a:ln>
                  <a:noFill/>
                </a:ln>
                <a:solidFill>
                  <a:prstClr val="black"/>
                </a:solidFill>
                <a:effectLst/>
                <a:uLnTx/>
                <a:uFillTx/>
                <a:latin typeface="Calibri"/>
                <a:ea typeface="+mn-ea"/>
                <a:cs typeface="+mn-cs"/>
              </a:rPr>
              <a:t>research</a:t>
            </a:r>
            <a:r>
              <a:rPr kumimoji="0" lang="it-IT" sz="2400" b="0" i="1" u="none" strike="noStrike" kern="1200" cap="none" spc="0" normalizeH="0" baseline="0" noProof="0" dirty="0">
                <a:ln>
                  <a:noFill/>
                </a:ln>
                <a:solidFill>
                  <a:prstClr val="black"/>
                </a:solidFill>
                <a:effectLst/>
                <a:uLnTx/>
                <a:uFillTx/>
                <a:latin typeface="Calibri"/>
                <a:ea typeface="+mn-ea"/>
                <a:cs typeface="+mn-cs"/>
              </a:rPr>
              <a:t> community</a:t>
            </a:r>
            <a:r>
              <a:rPr kumimoji="0" lang="it-IT" sz="2400" b="0" i="0" u="none" strike="noStrike" kern="1200" cap="none" spc="0" normalizeH="0" baseline="0" noProof="0" dirty="0">
                <a:ln>
                  <a:noFill/>
                </a:ln>
                <a:solidFill>
                  <a:prstClr val="black"/>
                </a:solidFill>
                <a:effectLst/>
                <a:uLnTx/>
                <a:uFillTx/>
                <a:latin typeface="Calibri"/>
                <a:ea typeface="+mn-ea"/>
                <a:cs typeface="+mn-cs"/>
              </a:rPr>
              <a:t> globale</a:t>
            </a:r>
          </a:p>
        </p:txBody>
      </p:sp>
      <p:sp>
        <p:nvSpPr>
          <p:cNvPr id="5" name="Rectangle 2">
            <a:extLst>
              <a:ext uri="{FF2B5EF4-FFF2-40B4-BE49-F238E27FC236}">
                <a16:creationId xmlns:a16="http://schemas.microsoft.com/office/drawing/2014/main" id="{73195298-3386-9A64-B493-E480DCCDB5DA}"/>
              </a:ext>
            </a:extLst>
          </p:cNvPr>
          <p:cNvSpPr txBox="1">
            <a:spLocks noChangeArrowheads="1"/>
          </p:cNvSpPr>
          <p:nvPr/>
        </p:nvSpPr>
        <p:spPr>
          <a:xfrm>
            <a:off x="715022" y="357612"/>
            <a:ext cx="10662165"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it-IT" sz="4800" dirty="0" err="1">
                <a:solidFill>
                  <a:srgbClr val="3399FF"/>
                </a:solidFill>
              </a:rPr>
              <a:t>RCTs</a:t>
            </a:r>
            <a:r>
              <a:rPr lang="it-IT" sz="4800" dirty="0">
                <a:solidFill>
                  <a:srgbClr val="3399FF"/>
                </a:solidFill>
              </a:rPr>
              <a:t> e Covid19: cosa abbiamo imparato </a:t>
            </a:r>
            <a:endParaRPr lang="it-IT" sz="4800" i="1" dirty="0">
              <a:solidFill>
                <a:srgbClr val="3399FF"/>
              </a:solidFill>
            </a:endParaRPr>
          </a:p>
        </p:txBody>
      </p:sp>
    </p:spTree>
    <p:extLst>
      <p:ext uri="{BB962C8B-B14F-4D97-AF65-F5344CB8AC3E}">
        <p14:creationId xmlns:p14="http://schemas.microsoft.com/office/powerpoint/2010/main" val="419417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07E043-186B-47E1-350B-5B6F78E1B17E}"/>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id="{73E05999-2CC9-DF39-943C-4E606A91E4B2}"/>
              </a:ext>
            </a:extLst>
          </p:cNvPr>
          <p:cNvPicPr>
            <a:picLocks noChangeAspect="1"/>
          </p:cNvPicPr>
          <p:nvPr/>
        </p:nvPicPr>
        <p:blipFill>
          <a:blip r:embed="rId2"/>
          <a:stretch>
            <a:fillRect/>
          </a:stretch>
        </p:blipFill>
        <p:spPr>
          <a:xfrm>
            <a:off x="2081249" y="201336"/>
            <a:ext cx="8002317" cy="6433474"/>
          </a:xfrm>
          <a:prstGeom prst="rect">
            <a:avLst/>
          </a:prstGeom>
        </p:spPr>
      </p:pic>
    </p:spTree>
    <p:extLst>
      <p:ext uri="{BB962C8B-B14F-4D97-AF65-F5344CB8AC3E}">
        <p14:creationId xmlns:p14="http://schemas.microsoft.com/office/powerpoint/2010/main" val="184114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408684-775C-2972-3932-C15E1908568F}"/>
              </a:ext>
            </a:extLst>
          </p:cNvPr>
          <p:cNvSpPr>
            <a:spLocks noGrp="1"/>
          </p:cNvSpPr>
          <p:nvPr>
            <p:ph type="title"/>
          </p:nvPr>
        </p:nvSpPr>
        <p:spPr/>
        <p:txBody>
          <a:bodyPr/>
          <a:lstStyle/>
          <a:p>
            <a:endParaRPr lang="it-IT"/>
          </a:p>
        </p:txBody>
      </p:sp>
      <p:pic>
        <p:nvPicPr>
          <p:cNvPr id="3" name="Immagine 2">
            <a:extLst>
              <a:ext uri="{FF2B5EF4-FFF2-40B4-BE49-F238E27FC236}">
                <a16:creationId xmlns:a16="http://schemas.microsoft.com/office/drawing/2014/main" id="{B5B13105-AAE9-9252-7856-15CBB7C70327}"/>
              </a:ext>
            </a:extLst>
          </p:cNvPr>
          <p:cNvPicPr>
            <a:picLocks noChangeAspect="1"/>
          </p:cNvPicPr>
          <p:nvPr/>
        </p:nvPicPr>
        <p:blipFill>
          <a:blip r:embed="rId2"/>
          <a:stretch>
            <a:fillRect/>
          </a:stretch>
        </p:blipFill>
        <p:spPr>
          <a:xfrm>
            <a:off x="639191" y="1237509"/>
            <a:ext cx="6090573" cy="4559609"/>
          </a:xfrm>
          <a:prstGeom prst="rect">
            <a:avLst/>
          </a:prstGeom>
          <a:ln>
            <a:solidFill>
              <a:srgbClr val="00B0F0"/>
            </a:solidFill>
          </a:ln>
        </p:spPr>
      </p:pic>
      <p:pic>
        <p:nvPicPr>
          <p:cNvPr id="4" name="Immagine 3">
            <a:extLst>
              <a:ext uri="{FF2B5EF4-FFF2-40B4-BE49-F238E27FC236}">
                <a16:creationId xmlns:a16="http://schemas.microsoft.com/office/drawing/2014/main" id="{AF71C7B9-F202-FB18-EFE9-1FFC7E64B628}"/>
              </a:ext>
            </a:extLst>
          </p:cNvPr>
          <p:cNvPicPr>
            <a:picLocks noChangeAspect="1"/>
          </p:cNvPicPr>
          <p:nvPr/>
        </p:nvPicPr>
        <p:blipFill>
          <a:blip r:embed="rId3"/>
          <a:stretch>
            <a:fillRect/>
          </a:stretch>
        </p:blipFill>
        <p:spPr>
          <a:xfrm>
            <a:off x="7409072" y="370390"/>
            <a:ext cx="4143737" cy="6487610"/>
          </a:xfrm>
          <a:prstGeom prst="rect">
            <a:avLst/>
          </a:prstGeom>
          <a:ln>
            <a:solidFill>
              <a:srgbClr val="00B0F0"/>
            </a:solidFill>
          </a:ln>
        </p:spPr>
      </p:pic>
    </p:spTree>
    <p:extLst>
      <p:ext uri="{BB962C8B-B14F-4D97-AF65-F5344CB8AC3E}">
        <p14:creationId xmlns:p14="http://schemas.microsoft.com/office/powerpoint/2010/main" val="25028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D31C57-6A73-D74C-3F90-5E263C389977}"/>
              </a:ext>
            </a:extLst>
          </p:cNvPr>
          <p:cNvSpPr>
            <a:spLocks noGrp="1"/>
          </p:cNvSpPr>
          <p:nvPr>
            <p:ph type="title"/>
          </p:nvPr>
        </p:nvSpPr>
        <p:spPr/>
        <p:txBody>
          <a:bodyPr/>
          <a:lstStyle/>
          <a:p>
            <a:endParaRPr lang="it-IT"/>
          </a:p>
        </p:txBody>
      </p:sp>
      <p:sp>
        <p:nvSpPr>
          <p:cNvPr id="3" name="CasellaDiTesto 2">
            <a:extLst>
              <a:ext uri="{FF2B5EF4-FFF2-40B4-BE49-F238E27FC236}">
                <a16:creationId xmlns:a16="http://schemas.microsoft.com/office/drawing/2014/main" id="{E7BEA475-222D-B7D0-CC3D-DBCE8A92A974}"/>
              </a:ext>
            </a:extLst>
          </p:cNvPr>
          <p:cNvSpPr txBox="1"/>
          <p:nvPr/>
        </p:nvSpPr>
        <p:spPr>
          <a:xfrm>
            <a:off x="645952" y="1082180"/>
            <a:ext cx="10763076" cy="2031325"/>
          </a:xfrm>
          <a:prstGeom prst="rect">
            <a:avLst/>
          </a:prstGeom>
          <a:noFill/>
        </p:spPr>
        <p:txBody>
          <a:bodyPr wrap="square" rtlCol="0">
            <a:spAutoFit/>
          </a:bodyPr>
          <a:lstStyle/>
          <a:p>
            <a:pPr algn="l" fontAlgn="base"/>
            <a:r>
              <a:rPr lang="en-US" b="0" i="0" dirty="0">
                <a:solidFill>
                  <a:srgbClr val="4D4D4D"/>
                </a:solidFill>
                <a:effectLst/>
                <a:highlight>
                  <a:srgbClr val="FFFF00"/>
                </a:highlight>
                <a:latin typeface="ff-quadraat-web-pro"/>
              </a:rPr>
              <a:t>We encountered numerous challenges in the performance of this trial. It was conducted in a region of the DRC in which there is regional violence, mistrust of government, mistrust of the Ebola response, an unstable electrical power grid, transportation difficulties, and a history of high morbidity from other infectious diseases. </a:t>
            </a:r>
            <a:r>
              <a:rPr lang="en-US" b="0" i="0" dirty="0">
                <a:solidFill>
                  <a:srgbClr val="4D4D4D"/>
                </a:solidFill>
                <a:effectLst/>
                <a:latin typeface="ff-quadraat-web-pro"/>
              </a:rPr>
              <a:t>Missing results from laboratory tests make the logistic-regression analyses difficult to interpret. … The trial was interrupted temporarily in two participating centers that had to be evacuated because of violence directed against those units by local community or paramilitary groups who were reportedly suspicious of the activities under way in those facilities.</a:t>
            </a:r>
          </a:p>
        </p:txBody>
      </p:sp>
      <p:sp>
        <p:nvSpPr>
          <p:cNvPr id="4" name="CasellaDiTesto 3">
            <a:extLst>
              <a:ext uri="{FF2B5EF4-FFF2-40B4-BE49-F238E27FC236}">
                <a16:creationId xmlns:a16="http://schemas.microsoft.com/office/drawing/2014/main" id="{DE51BD07-27ED-2FD5-DAF3-C00AD2933C17}"/>
              </a:ext>
            </a:extLst>
          </p:cNvPr>
          <p:cNvSpPr txBox="1"/>
          <p:nvPr/>
        </p:nvSpPr>
        <p:spPr>
          <a:xfrm>
            <a:off x="645952" y="3523873"/>
            <a:ext cx="10586907" cy="1754326"/>
          </a:xfrm>
          <a:prstGeom prst="rect">
            <a:avLst/>
          </a:prstGeom>
          <a:noFill/>
        </p:spPr>
        <p:txBody>
          <a:bodyPr wrap="square" rtlCol="0">
            <a:spAutoFit/>
          </a:bodyPr>
          <a:lstStyle/>
          <a:p>
            <a:pPr algn="l" fontAlgn="base"/>
            <a:r>
              <a:rPr lang="en-US" sz="2000" b="0" i="0" dirty="0">
                <a:solidFill>
                  <a:srgbClr val="4D4D4D"/>
                </a:solidFill>
                <a:effectLst/>
                <a:latin typeface="ff-quadraat-web-pro"/>
              </a:rPr>
              <a:t>Reaching a successful conclusion to this challenging trial required careful planning as well as the cooperation, support, and coordination of national and international health agencies, government leaders, pharmaceutical companies, dedicated oversight boards, scientists, and nongovernmental organizations. </a:t>
            </a:r>
            <a:r>
              <a:rPr lang="en-US" sz="2400" b="0" i="0" dirty="0">
                <a:solidFill>
                  <a:srgbClr val="FF0000"/>
                </a:solidFill>
                <a:effectLst/>
                <a:latin typeface="ff-quadraat-web-pro"/>
              </a:rPr>
              <a:t>This trial showed that it is possible to conduct scientifically rigorous and ethically sound research during an outbreak, even in a conflict zone.</a:t>
            </a:r>
            <a:endParaRPr lang="en-US" sz="2000" b="0" i="0" dirty="0">
              <a:solidFill>
                <a:srgbClr val="FF0000"/>
              </a:solidFill>
              <a:effectLst/>
              <a:latin typeface="ff-quadraat-web-pro"/>
            </a:endParaRPr>
          </a:p>
        </p:txBody>
      </p:sp>
    </p:spTree>
    <p:extLst>
      <p:ext uri="{BB962C8B-B14F-4D97-AF65-F5344CB8AC3E}">
        <p14:creationId xmlns:p14="http://schemas.microsoft.com/office/powerpoint/2010/main" val="68259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3248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51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1524000" y="609605"/>
            <a:ext cx="9144000" cy="625475"/>
          </a:xfrm>
        </p:spPr>
        <p:txBody>
          <a:bodyPr>
            <a:normAutofit fontScale="90000"/>
          </a:bodyPr>
          <a:lstStyle/>
          <a:p>
            <a:br>
              <a:rPr lang="it-IT" sz="4000" b="1"/>
            </a:br>
            <a:endParaRPr lang="en-GB" sz="5400" b="1"/>
          </a:p>
        </p:txBody>
      </p:sp>
      <p:sp>
        <p:nvSpPr>
          <p:cNvPr id="326659" name="Rectangle 3"/>
          <p:cNvSpPr>
            <a:spLocks noGrp="1" noChangeArrowheads="1"/>
          </p:cNvSpPr>
          <p:nvPr>
            <p:ph type="body" sz="half" idx="2"/>
          </p:nvPr>
        </p:nvSpPr>
        <p:spPr>
          <a:xfrm>
            <a:off x="4183329" y="1266864"/>
            <a:ext cx="7606674" cy="3121949"/>
          </a:xfrm>
        </p:spPr>
        <p:txBody>
          <a:bodyPr>
            <a:normAutofit/>
          </a:bodyPr>
          <a:lstStyle/>
          <a:p>
            <a:pPr marL="0" indent="0">
              <a:buNone/>
            </a:pPr>
            <a:r>
              <a:rPr lang="en-GB" sz="2400" dirty="0"/>
              <a:t>There seems to be no study too fragmented, no hypothesis too trivial, no literature citation too biased or too egotistical, no design too warped, no methodology too bungled, no presentation of results too inaccurate, too obscure, and too contradictory, no analysis too self serving, no argument too circular, no conclusions too trifling or too unjustified, and no grammar and syntax too offensive for a paper to end up in print.</a:t>
            </a:r>
          </a:p>
        </p:txBody>
      </p:sp>
      <p:pic>
        <p:nvPicPr>
          <p:cNvPr id="326660" name="Picture 4" descr="DRennie"/>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914792" y="1266865"/>
            <a:ext cx="3013653" cy="2260240"/>
          </a:xfrm>
        </p:spPr>
      </p:pic>
      <p:sp>
        <p:nvSpPr>
          <p:cNvPr id="326661" name="Text Box 5"/>
          <p:cNvSpPr txBox="1">
            <a:spLocks noChangeArrowheads="1"/>
          </p:cNvSpPr>
          <p:nvPr/>
        </p:nvSpPr>
        <p:spPr bwMode="auto">
          <a:xfrm>
            <a:off x="894785" y="3527104"/>
            <a:ext cx="3073149" cy="8617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6" tIns="45688" rIns="91376" bIns="45688" anchor="ctr">
            <a:spAutoFit/>
          </a:bodyPr>
          <a:lstStyle/>
          <a:p>
            <a:pPr algn="ctr" eaLnBrk="0" fontAlgn="base" hangingPunct="0">
              <a:spcBef>
                <a:spcPct val="50000"/>
              </a:spcBef>
              <a:spcAft>
                <a:spcPct val="0"/>
              </a:spcAft>
            </a:pPr>
            <a:r>
              <a:rPr lang="en-GB" sz="2000" b="1" i="1" dirty="0">
                <a:solidFill>
                  <a:srgbClr val="000000"/>
                </a:solidFill>
              </a:rPr>
              <a:t>Drummond Rennie, </a:t>
            </a:r>
          </a:p>
          <a:p>
            <a:pPr algn="ctr" eaLnBrk="0" fontAlgn="base" hangingPunct="0">
              <a:spcBef>
                <a:spcPct val="50000"/>
              </a:spcBef>
              <a:spcAft>
                <a:spcPct val="0"/>
              </a:spcAft>
            </a:pPr>
            <a:r>
              <a:rPr lang="en-GB" sz="2000" b="1" i="1" dirty="0">
                <a:solidFill>
                  <a:srgbClr val="000000"/>
                </a:solidFill>
              </a:rPr>
              <a:t>deputy editor (west), JAMA</a:t>
            </a:r>
            <a:endParaRPr lang="en-US" sz="2000" b="1" dirty="0">
              <a:solidFill>
                <a:srgbClr val="0000FF"/>
              </a:solidFill>
            </a:endParaRPr>
          </a:p>
        </p:txBody>
      </p:sp>
      <p:sp>
        <p:nvSpPr>
          <p:cNvPr id="326662" name="Text Box 6"/>
          <p:cNvSpPr txBox="1">
            <a:spLocks noChangeArrowheads="1"/>
          </p:cNvSpPr>
          <p:nvPr/>
        </p:nvSpPr>
        <p:spPr bwMode="auto">
          <a:xfrm>
            <a:off x="1129332" y="4513295"/>
            <a:ext cx="2727157" cy="8617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6" tIns="45688" rIns="91376" bIns="45688" anchor="ctr">
            <a:spAutoFit/>
          </a:bodyPr>
          <a:lstStyle/>
          <a:p>
            <a:pPr algn="ctr" eaLnBrk="0" fontAlgn="base" hangingPunct="0">
              <a:spcBef>
                <a:spcPct val="50000"/>
              </a:spcBef>
              <a:spcAft>
                <a:spcPct val="0"/>
              </a:spcAft>
            </a:pPr>
            <a:r>
              <a:rPr lang="en-GB" sz="2000" i="1" dirty="0">
                <a:solidFill>
                  <a:srgbClr val="000000"/>
                </a:solidFill>
              </a:rPr>
              <a:t>Guarding the guardians:</a:t>
            </a:r>
          </a:p>
          <a:p>
            <a:pPr algn="ctr" eaLnBrk="0" fontAlgn="base" hangingPunct="0">
              <a:spcBef>
                <a:spcPct val="50000"/>
              </a:spcBef>
              <a:spcAft>
                <a:spcPct val="0"/>
              </a:spcAft>
            </a:pPr>
            <a:r>
              <a:rPr lang="en-GB" sz="2000" i="1" dirty="0">
                <a:solidFill>
                  <a:srgbClr val="000000"/>
                </a:solidFill>
              </a:rPr>
              <a:t>JAMA 1986;256:2391-2</a:t>
            </a:r>
            <a:endParaRPr lang="en-US" sz="2000" b="1" dirty="0">
              <a:solidFill>
                <a:srgbClr val="0000FF"/>
              </a:solidFill>
            </a:endParaRPr>
          </a:p>
        </p:txBody>
      </p:sp>
      <p:sp>
        <p:nvSpPr>
          <p:cNvPr id="326663" name="Text Box 7"/>
          <p:cNvSpPr txBox="1">
            <a:spLocks noChangeArrowheads="1"/>
          </p:cNvSpPr>
          <p:nvPr/>
        </p:nvSpPr>
        <p:spPr bwMode="auto">
          <a:xfrm>
            <a:off x="680720" y="5"/>
            <a:ext cx="10678160" cy="102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spAutoFit/>
          </a:bodyPr>
          <a:lstStyle/>
          <a:p>
            <a:pPr algn="ctr" eaLnBrk="0" fontAlgn="base" hangingPunct="0">
              <a:lnSpc>
                <a:spcPct val="120000"/>
              </a:lnSpc>
              <a:spcBef>
                <a:spcPct val="0"/>
              </a:spcBef>
              <a:spcAft>
                <a:spcPct val="0"/>
              </a:spcAft>
            </a:pPr>
            <a:r>
              <a:rPr lang="it-IT" sz="5400" b="1" dirty="0">
                <a:solidFill>
                  <a:srgbClr val="FC0128"/>
                </a:solidFill>
              </a:rPr>
              <a:t>Quality of published studies/papers</a:t>
            </a:r>
            <a:endParaRPr lang="it-IT" sz="1100" dirty="0">
              <a:solidFill>
                <a:srgbClr val="0000FF"/>
              </a:solidFill>
            </a:endParaRPr>
          </a:p>
        </p:txBody>
      </p:sp>
      <p:sp>
        <p:nvSpPr>
          <p:cNvPr id="2" name="Rectangle 3">
            <a:extLst>
              <a:ext uri="{FF2B5EF4-FFF2-40B4-BE49-F238E27FC236}">
                <a16:creationId xmlns:a16="http://schemas.microsoft.com/office/drawing/2014/main" id="{D45A1B0F-6539-D88E-C7C8-EAC280517958}"/>
              </a:ext>
            </a:extLst>
          </p:cNvPr>
          <p:cNvSpPr txBox="1">
            <a:spLocks noChangeArrowheads="1"/>
          </p:cNvSpPr>
          <p:nvPr/>
        </p:nvSpPr>
        <p:spPr>
          <a:xfrm>
            <a:off x="4183329" y="4420597"/>
            <a:ext cx="7606675" cy="31219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000" i="1" dirty="0">
                <a:solidFill>
                  <a:srgbClr val="0070C0"/>
                </a:solidFill>
              </a:rPr>
              <a:t>Non </a:t>
            </a:r>
            <a:r>
              <a:rPr lang="en-GB" sz="2000" i="1" dirty="0" err="1">
                <a:solidFill>
                  <a:srgbClr val="0070C0"/>
                </a:solidFill>
              </a:rPr>
              <a:t>sembra</a:t>
            </a:r>
            <a:r>
              <a:rPr lang="en-GB" sz="2000" i="1" dirty="0">
                <a:solidFill>
                  <a:srgbClr val="0070C0"/>
                </a:solidFill>
              </a:rPr>
              <a:t> </a:t>
            </a:r>
            <a:r>
              <a:rPr lang="en-GB" sz="2000" i="1" dirty="0" err="1">
                <a:solidFill>
                  <a:srgbClr val="0070C0"/>
                </a:solidFill>
              </a:rPr>
              <a:t>esserci</a:t>
            </a:r>
            <a:r>
              <a:rPr lang="en-GB" sz="2000" i="1" dirty="0">
                <a:solidFill>
                  <a:srgbClr val="0070C0"/>
                </a:solidFill>
              </a:rPr>
              <a:t> studio </a:t>
            </a:r>
            <a:r>
              <a:rPr lang="en-GB" sz="2000" i="1" dirty="0" err="1">
                <a:solidFill>
                  <a:srgbClr val="0070C0"/>
                </a:solidFill>
              </a:rPr>
              <a:t>troppo</a:t>
            </a:r>
            <a:r>
              <a:rPr lang="en-GB" sz="2000" i="1" dirty="0">
                <a:solidFill>
                  <a:srgbClr val="0070C0"/>
                </a:solidFill>
              </a:rPr>
              <a:t> </a:t>
            </a:r>
            <a:r>
              <a:rPr lang="en-GB" sz="2000" i="1" dirty="0" err="1">
                <a:solidFill>
                  <a:srgbClr val="0070C0"/>
                </a:solidFill>
              </a:rPr>
              <a:t>frammentato</a:t>
            </a:r>
            <a:r>
              <a:rPr lang="en-GB" sz="2000" i="1" dirty="0">
                <a:solidFill>
                  <a:srgbClr val="0070C0"/>
                </a:solidFill>
              </a:rPr>
              <a:t>, </a:t>
            </a:r>
            <a:r>
              <a:rPr lang="en-GB" sz="2000" i="1" dirty="0" err="1">
                <a:solidFill>
                  <a:srgbClr val="0070C0"/>
                </a:solidFill>
              </a:rPr>
              <a:t>ipotesi</a:t>
            </a:r>
            <a:r>
              <a:rPr lang="en-GB" sz="2000" i="1" dirty="0">
                <a:solidFill>
                  <a:srgbClr val="0070C0"/>
                </a:solidFill>
              </a:rPr>
              <a:t> </a:t>
            </a:r>
            <a:r>
              <a:rPr lang="en-GB" sz="2000" i="1" dirty="0" err="1">
                <a:solidFill>
                  <a:srgbClr val="0070C0"/>
                </a:solidFill>
              </a:rPr>
              <a:t>troppo</a:t>
            </a:r>
            <a:r>
              <a:rPr lang="en-GB" sz="2000" i="1" dirty="0">
                <a:solidFill>
                  <a:srgbClr val="0070C0"/>
                </a:solidFill>
              </a:rPr>
              <a:t> </a:t>
            </a:r>
            <a:r>
              <a:rPr lang="en-GB" sz="2000" i="1" dirty="0" err="1">
                <a:solidFill>
                  <a:srgbClr val="0070C0"/>
                </a:solidFill>
              </a:rPr>
              <a:t>banale</a:t>
            </a:r>
            <a:r>
              <a:rPr lang="en-GB" sz="2000" i="1" dirty="0">
                <a:solidFill>
                  <a:srgbClr val="0070C0"/>
                </a:solidFill>
              </a:rPr>
              <a:t>, </a:t>
            </a:r>
            <a:r>
              <a:rPr lang="en-GB" sz="2000" i="1" dirty="0" err="1">
                <a:solidFill>
                  <a:srgbClr val="0070C0"/>
                </a:solidFill>
              </a:rPr>
              <a:t>citazione</a:t>
            </a:r>
            <a:r>
              <a:rPr lang="en-GB" sz="2000" i="1" dirty="0">
                <a:solidFill>
                  <a:srgbClr val="0070C0"/>
                </a:solidFill>
              </a:rPr>
              <a:t> </a:t>
            </a:r>
            <a:r>
              <a:rPr lang="en-GB" sz="2000" i="1" dirty="0" err="1">
                <a:solidFill>
                  <a:srgbClr val="0070C0"/>
                </a:solidFill>
              </a:rPr>
              <a:t>troppo</a:t>
            </a:r>
            <a:r>
              <a:rPr lang="en-GB" sz="2000" i="1" dirty="0">
                <a:solidFill>
                  <a:srgbClr val="0070C0"/>
                </a:solidFill>
              </a:rPr>
              <a:t> </a:t>
            </a:r>
            <a:r>
              <a:rPr lang="en-GB" sz="2000" i="1" dirty="0" err="1">
                <a:solidFill>
                  <a:srgbClr val="0070C0"/>
                </a:solidFill>
              </a:rPr>
              <a:t>distorta</a:t>
            </a:r>
            <a:r>
              <a:rPr lang="en-GB" sz="2000" i="1" dirty="0">
                <a:solidFill>
                  <a:srgbClr val="0070C0"/>
                </a:solidFill>
              </a:rPr>
              <a:t> o </a:t>
            </a:r>
            <a:r>
              <a:rPr lang="en-GB" sz="2000" i="1" dirty="0" err="1">
                <a:solidFill>
                  <a:srgbClr val="0070C0"/>
                </a:solidFill>
              </a:rPr>
              <a:t>narcisistica</a:t>
            </a:r>
            <a:r>
              <a:rPr lang="en-GB" sz="2000" i="1" dirty="0">
                <a:solidFill>
                  <a:srgbClr val="0070C0"/>
                </a:solidFill>
              </a:rPr>
              <a:t>, </a:t>
            </a:r>
            <a:r>
              <a:rPr lang="en-GB" sz="2000" i="1" dirty="0" err="1">
                <a:solidFill>
                  <a:srgbClr val="0070C0"/>
                </a:solidFill>
              </a:rPr>
              <a:t>disegno</a:t>
            </a:r>
            <a:r>
              <a:rPr lang="en-GB" sz="2000" i="1" dirty="0">
                <a:solidFill>
                  <a:srgbClr val="0070C0"/>
                </a:solidFill>
              </a:rPr>
              <a:t> </a:t>
            </a:r>
            <a:r>
              <a:rPr lang="en-GB" sz="2000" i="1" dirty="0" err="1">
                <a:solidFill>
                  <a:srgbClr val="0070C0"/>
                </a:solidFill>
              </a:rPr>
              <a:t>anomalo</a:t>
            </a:r>
            <a:r>
              <a:rPr lang="en-GB" sz="2000" i="1" dirty="0">
                <a:solidFill>
                  <a:srgbClr val="0070C0"/>
                </a:solidFill>
              </a:rPr>
              <a:t>, </a:t>
            </a:r>
            <a:r>
              <a:rPr lang="en-GB" sz="2000" i="1" dirty="0" err="1">
                <a:solidFill>
                  <a:srgbClr val="0070C0"/>
                </a:solidFill>
              </a:rPr>
              <a:t>metodologia</a:t>
            </a:r>
            <a:r>
              <a:rPr lang="en-GB" sz="2000" i="1" dirty="0">
                <a:solidFill>
                  <a:srgbClr val="0070C0"/>
                </a:solidFill>
              </a:rPr>
              <a:t> da </a:t>
            </a:r>
            <a:r>
              <a:rPr lang="en-GB" sz="2000" i="1" dirty="0" err="1">
                <a:solidFill>
                  <a:srgbClr val="0070C0"/>
                </a:solidFill>
              </a:rPr>
              <a:t>incompetenti</a:t>
            </a:r>
            <a:r>
              <a:rPr lang="en-GB" sz="2000" i="1" dirty="0">
                <a:solidFill>
                  <a:srgbClr val="0070C0"/>
                </a:solidFill>
              </a:rPr>
              <a:t>, </a:t>
            </a:r>
            <a:r>
              <a:rPr lang="en-GB" sz="2000" i="1" dirty="0" err="1">
                <a:solidFill>
                  <a:srgbClr val="0070C0"/>
                </a:solidFill>
              </a:rPr>
              <a:t>presentazione</a:t>
            </a:r>
            <a:r>
              <a:rPr lang="en-GB" sz="2000" i="1" dirty="0">
                <a:solidFill>
                  <a:srgbClr val="0070C0"/>
                </a:solidFill>
              </a:rPr>
              <a:t> </a:t>
            </a:r>
            <a:r>
              <a:rPr lang="en-GB" sz="2000" i="1" dirty="0" err="1">
                <a:solidFill>
                  <a:srgbClr val="0070C0"/>
                </a:solidFill>
              </a:rPr>
              <a:t>dei</a:t>
            </a:r>
            <a:r>
              <a:rPr lang="en-GB" sz="2000" i="1" dirty="0">
                <a:solidFill>
                  <a:srgbClr val="0070C0"/>
                </a:solidFill>
              </a:rPr>
              <a:t> </a:t>
            </a:r>
            <a:r>
              <a:rPr lang="en-GB" sz="2000" i="1" dirty="0" err="1">
                <a:solidFill>
                  <a:srgbClr val="0070C0"/>
                </a:solidFill>
              </a:rPr>
              <a:t>risultati</a:t>
            </a:r>
            <a:r>
              <a:rPr lang="en-GB" sz="2000" i="1" dirty="0">
                <a:solidFill>
                  <a:srgbClr val="0070C0"/>
                </a:solidFill>
              </a:rPr>
              <a:t> </a:t>
            </a:r>
            <a:r>
              <a:rPr lang="en-GB" sz="2000" i="1" dirty="0" err="1">
                <a:solidFill>
                  <a:srgbClr val="0070C0"/>
                </a:solidFill>
              </a:rPr>
              <a:t>troppo</a:t>
            </a:r>
            <a:r>
              <a:rPr lang="en-GB" sz="2000" i="1" dirty="0">
                <a:solidFill>
                  <a:srgbClr val="0070C0"/>
                </a:solidFill>
              </a:rPr>
              <a:t> </a:t>
            </a:r>
            <a:r>
              <a:rPr lang="en-GB" sz="2000" i="1" dirty="0" err="1">
                <a:solidFill>
                  <a:srgbClr val="0070C0"/>
                </a:solidFill>
              </a:rPr>
              <a:t>inaccurata</a:t>
            </a:r>
            <a:r>
              <a:rPr lang="en-GB" sz="2000" i="1" dirty="0">
                <a:solidFill>
                  <a:srgbClr val="0070C0"/>
                </a:solidFill>
              </a:rPr>
              <a:t> </a:t>
            </a:r>
            <a:r>
              <a:rPr lang="en-GB" sz="2000" i="1" dirty="0" err="1">
                <a:solidFill>
                  <a:srgbClr val="0070C0"/>
                </a:solidFill>
              </a:rPr>
              <a:t>oscura</a:t>
            </a:r>
            <a:r>
              <a:rPr lang="en-GB" sz="2000" i="1" dirty="0">
                <a:solidFill>
                  <a:srgbClr val="0070C0"/>
                </a:solidFill>
              </a:rPr>
              <a:t> e </a:t>
            </a:r>
            <a:r>
              <a:rPr lang="en-GB" sz="2000" i="1" dirty="0" err="1">
                <a:solidFill>
                  <a:srgbClr val="0070C0"/>
                </a:solidFill>
              </a:rPr>
              <a:t>contraddittoria</a:t>
            </a:r>
            <a:r>
              <a:rPr lang="en-GB" sz="2000" i="1" dirty="0">
                <a:solidFill>
                  <a:srgbClr val="0070C0"/>
                </a:solidFill>
              </a:rPr>
              <a:t>, </a:t>
            </a:r>
            <a:r>
              <a:rPr lang="en-GB" sz="2000" i="1" dirty="0" err="1">
                <a:solidFill>
                  <a:srgbClr val="0070C0"/>
                </a:solidFill>
              </a:rPr>
              <a:t>analisi</a:t>
            </a:r>
            <a:r>
              <a:rPr lang="en-GB" sz="2000" i="1" dirty="0">
                <a:solidFill>
                  <a:srgbClr val="0070C0"/>
                </a:solidFill>
              </a:rPr>
              <a:t> </a:t>
            </a:r>
            <a:r>
              <a:rPr lang="en-GB" sz="2000" i="1" dirty="0" err="1">
                <a:solidFill>
                  <a:srgbClr val="0070C0"/>
                </a:solidFill>
              </a:rPr>
              <a:t>autoriferita</a:t>
            </a:r>
            <a:r>
              <a:rPr lang="en-GB" sz="2000" i="1" dirty="0">
                <a:solidFill>
                  <a:srgbClr val="0070C0"/>
                </a:solidFill>
              </a:rPr>
              <a:t>, </a:t>
            </a:r>
            <a:r>
              <a:rPr lang="en-GB" sz="2000" i="1" dirty="0" err="1">
                <a:solidFill>
                  <a:srgbClr val="0070C0"/>
                </a:solidFill>
              </a:rPr>
              <a:t>argomentazione</a:t>
            </a:r>
            <a:r>
              <a:rPr lang="en-GB" sz="2000" i="1" dirty="0">
                <a:solidFill>
                  <a:srgbClr val="0070C0"/>
                </a:solidFill>
              </a:rPr>
              <a:t> </a:t>
            </a:r>
            <a:r>
              <a:rPr lang="en-GB" sz="2000" i="1" dirty="0" err="1">
                <a:solidFill>
                  <a:srgbClr val="0070C0"/>
                </a:solidFill>
              </a:rPr>
              <a:t>circolare</a:t>
            </a:r>
            <a:r>
              <a:rPr lang="en-GB" sz="2000" i="1" dirty="0">
                <a:solidFill>
                  <a:srgbClr val="0070C0"/>
                </a:solidFill>
              </a:rPr>
              <a:t>, </a:t>
            </a:r>
            <a:r>
              <a:rPr lang="en-GB" sz="2000" i="1" dirty="0" err="1">
                <a:solidFill>
                  <a:srgbClr val="0070C0"/>
                </a:solidFill>
              </a:rPr>
              <a:t>conclusioni</a:t>
            </a:r>
            <a:r>
              <a:rPr lang="en-GB" sz="2000" i="1" dirty="0">
                <a:solidFill>
                  <a:srgbClr val="0070C0"/>
                </a:solidFill>
              </a:rPr>
              <a:t> </a:t>
            </a:r>
            <a:r>
              <a:rPr lang="en-GB" sz="2000" i="1" dirty="0" err="1">
                <a:solidFill>
                  <a:srgbClr val="0070C0"/>
                </a:solidFill>
              </a:rPr>
              <a:t>troppo</a:t>
            </a:r>
            <a:r>
              <a:rPr lang="en-GB" sz="2000" i="1" dirty="0">
                <a:solidFill>
                  <a:srgbClr val="0070C0"/>
                </a:solidFill>
              </a:rPr>
              <a:t> </a:t>
            </a:r>
            <a:r>
              <a:rPr lang="en-GB" sz="2000" i="1" dirty="0" err="1">
                <a:solidFill>
                  <a:srgbClr val="0070C0"/>
                </a:solidFill>
              </a:rPr>
              <a:t>pigre</a:t>
            </a:r>
            <a:r>
              <a:rPr lang="en-GB" sz="2000" i="1" dirty="0">
                <a:solidFill>
                  <a:srgbClr val="0070C0"/>
                </a:solidFill>
              </a:rPr>
              <a:t> o </a:t>
            </a:r>
            <a:r>
              <a:rPr lang="en-GB" sz="2000" i="1" dirty="0" err="1">
                <a:solidFill>
                  <a:srgbClr val="0070C0"/>
                </a:solidFill>
              </a:rPr>
              <a:t>ingiustificate</a:t>
            </a:r>
            <a:r>
              <a:rPr lang="en-GB" sz="2000" i="1" dirty="0">
                <a:solidFill>
                  <a:srgbClr val="0070C0"/>
                </a:solidFill>
              </a:rPr>
              <a:t>, </a:t>
            </a:r>
            <a:r>
              <a:rPr lang="en-GB" sz="2000" i="1" dirty="0" err="1">
                <a:solidFill>
                  <a:srgbClr val="0070C0"/>
                </a:solidFill>
              </a:rPr>
              <a:t>grammatica</a:t>
            </a:r>
            <a:r>
              <a:rPr lang="en-GB" sz="2000" i="1" dirty="0">
                <a:solidFill>
                  <a:srgbClr val="0070C0"/>
                </a:solidFill>
              </a:rPr>
              <a:t> e </a:t>
            </a:r>
            <a:r>
              <a:rPr lang="en-GB" sz="2000" i="1" dirty="0" err="1">
                <a:solidFill>
                  <a:srgbClr val="0070C0"/>
                </a:solidFill>
              </a:rPr>
              <a:t>sintassi</a:t>
            </a:r>
            <a:r>
              <a:rPr lang="en-GB" sz="2000" i="1" dirty="0">
                <a:solidFill>
                  <a:srgbClr val="0070C0"/>
                </a:solidFill>
              </a:rPr>
              <a:t> </a:t>
            </a:r>
            <a:r>
              <a:rPr lang="en-GB" sz="2000" i="1" dirty="0" err="1">
                <a:solidFill>
                  <a:srgbClr val="0070C0"/>
                </a:solidFill>
              </a:rPr>
              <a:t>troppo</a:t>
            </a:r>
            <a:r>
              <a:rPr lang="en-GB" sz="2000" i="1" dirty="0">
                <a:solidFill>
                  <a:srgbClr val="0070C0"/>
                </a:solidFill>
              </a:rPr>
              <a:t> offensive </a:t>
            </a:r>
            <a:r>
              <a:rPr lang="en-GB" sz="2000" i="1" dirty="0" err="1">
                <a:solidFill>
                  <a:srgbClr val="0070C0"/>
                </a:solidFill>
              </a:rPr>
              <a:t>perché</a:t>
            </a:r>
            <a:r>
              <a:rPr lang="en-GB" sz="2000" i="1" dirty="0">
                <a:solidFill>
                  <a:srgbClr val="0070C0"/>
                </a:solidFill>
              </a:rPr>
              <a:t> un paper non </a:t>
            </a:r>
            <a:r>
              <a:rPr lang="en-GB" sz="2000" i="1" dirty="0" err="1">
                <a:solidFill>
                  <a:srgbClr val="0070C0"/>
                </a:solidFill>
              </a:rPr>
              <a:t>finisca</a:t>
            </a:r>
            <a:r>
              <a:rPr lang="en-GB" sz="2000" i="1" dirty="0">
                <a:solidFill>
                  <a:srgbClr val="0070C0"/>
                </a:solidFill>
              </a:rPr>
              <a:t> </a:t>
            </a:r>
            <a:r>
              <a:rPr lang="en-GB" sz="2000" i="1" dirty="0" err="1">
                <a:solidFill>
                  <a:srgbClr val="0070C0"/>
                </a:solidFill>
              </a:rPr>
              <a:t>comunque</a:t>
            </a:r>
            <a:r>
              <a:rPr lang="en-GB" sz="2000" i="1" dirty="0">
                <a:solidFill>
                  <a:srgbClr val="0070C0"/>
                </a:solidFill>
              </a:rPr>
              <a:t> </a:t>
            </a:r>
            <a:r>
              <a:rPr lang="en-GB" sz="2000" i="1" dirty="0" err="1">
                <a:solidFill>
                  <a:srgbClr val="0070C0"/>
                </a:solidFill>
              </a:rPr>
              <a:t>pubblicato</a:t>
            </a:r>
            <a:r>
              <a:rPr lang="en-GB" sz="2000" i="1" dirty="0">
                <a:solidFill>
                  <a:srgbClr val="0070C0"/>
                </a:solidFill>
              </a:rPr>
              <a:t>.  </a:t>
            </a:r>
          </a:p>
        </p:txBody>
      </p:sp>
      <p:cxnSp>
        <p:nvCxnSpPr>
          <p:cNvPr id="4" name="Connettore diritto 3">
            <a:extLst>
              <a:ext uri="{FF2B5EF4-FFF2-40B4-BE49-F238E27FC236}">
                <a16:creationId xmlns:a16="http://schemas.microsoft.com/office/drawing/2014/main" id="{E4143623-8831-64D3-E9F3-B1C357D54B21}"/>
              </a:ext>
            </a:extLst>
          </p:cNvPr>
          <p:cNvCxnSpPr/>
          <p:nvPr/>
        </p:nvCxnSpPr>
        <p:spPr>
          <a:xfrm>
            <a:off x="1219200" y="5344160"/>
            <a:ext cx="2479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7" name="Title 3">
            <a:extLst>
              <a:ext uri="{FF2B5EF4-FFF2-40B4-BE49-F238E27FC236}">
                <a16:creationId xmlns:a16="http://schemas.microsoft.com/office/drawing/2014/main" id="{7AF7088C-AB19-422D-B973-750278772439}"/>
              </a:ext>
            </a:extLst>
          </p:cNvPr>
          <p:cNvSpPr txBox="1">
            <a:spLocks/>
          </p:cNvSpPr>
          <p:nvPr/>
        </p:nvSpPr>
        <p:spPr bwMode="invGray">
          <a:xfrm>
            <a:off x="2063552" y="2416190"/>
            <a:ext cx="7772400" cy="1470025"/>
          </a:xfrm>
          <a:prstGeom prst="rect">
            <a:avLst/>
          </a:prstGeom>
        </p:spPr>
        <p:txBody>
          <a:bodyPr vert="horz" lIns="17969" tIns="0" rIns="359361" bIns="0" rtlCol="0" anchor="b">
            <a:noAutofit/>
          </a:bodyPr>
          <a:lst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a:lstStyle>
          <a:p>
            <a:pPr>
              <a:defRPr/>
            </a:pPr>
            <a:endParaRPr lang="en-GB" dirty="0">
              <a:solidFill>
                <a:srgbClr val="009CDE"/>
              </a:solidFill>
            </a:endParaRPr>
          </a:p>
        </p:txBody>
      </p:sp>
      <p:sp>
        <p:nvSpPr>
          <p:cNvPr id="5" name="Title 4"/>
          <p:cNvSpPr>
            <a:spLocks noGrp="1"/>
          </p:cNvSpPr>
          <p:nvPr>
            <p:ph type="title"/>
          </p:nvPr>
        </p:nvSpPr>
        <p:spPr/>
        <p:txBody>
          <a:bodyPr/>
          <a:lstStyle/>
          <a:p>
            <a:endParaRPr lang="en-US"/>
          </a:p>
        </p:txBody>
      </p:sp>
      <p:sp>
        <p:nvSpPr>
          <p:cNvPr id="9" name="Content Placeholder 2">
            <a:extLst>
              <a:ext uri="{FF2B5EF4-FFF2-40B4-BE49-F238E27FC236}">
                <a16:creationId xmlns:a16="http://schemas.microsoft.com/office/drawing/2014/main" id="{2D5821D0-4637-4797-B2C4-56402CA9AC62}"/>
              </a:ext>
            </a:extLst>
          </p:cNvPr>
          <p:cNvSpPr>
            <a:spLocks noGrp="1"/>
          </p:cNvSpPr>
          <p:nvPr>
            <p:ph sz="half" idx="1"/>
          </p:nvPr>
        </p:nvSpPr>
        <p:spPr>
          <a:xfrm>
            <a:off x="1500087" y="2416190"/>
            <a:ext cx="8460473" cy="2364992"/>
          </a:xfrm>
        </p:spPr>
        <p:txBody>
          <a:bodyPr>
            <a:normAutofit/>
          </a:bodyPr>
          <a:lstStyle/>
          <a:p>
            <a:pPr marL="0" indent="0" algn="ctr">
              <a:buNone/>
            </a:pPr>
            <a:r>
              <a:rPr lang="en-US" sz="5400" dirty="0"/>
              <a:t>Think globally, act locally</a:t>
            </a:r>
          </a:p>
        </p:txBody>
      </p:sp>
      <p:sp>
        <p:nvSpPr>
          <p:cNvPr id="2" name="TextBox 1"/>
          <p:cNvSpPr txBox="1"/>
          <p:nvPr/>
        </p:nvSpPr>
        <p:spPr>
          <a:xfrm>
            <a:off x="6624471" y="4725145"/>
            <a:ext cx="2516458" cy="461665"/>
          </a:xfrm>
          <a:prstGeom prst="rect">
            <a:avLst/>
          </a:prstGeom>
          <a:noFill/>
        </p:spPr>
        <p:txBody>
          <a:bodyPr wrap="none" rtlCol="0">
            <a:spAutoFit/>
          </a:bodyPr>
          <a:lstStyle/>
          <a:p>
            <a:r>
              <a:rPr lang="en-US" sz="2400" dirty="0">
                <a:solidFill>
                  <a:srgbClr val="00B0F0"/>
                </a:solidFill>
              </a:rPr>
              <a:t>Rene Dubos, 1948</a:t>
            </a:r>
          </a:p>
        </p:txBody>
      </p:sp>
    </p:spTree>
    <p:extLst>
      <p:ext uri="{BB962C8B-B14F-4D97-AF65-F5344CB8AC3E}">
        <p14:creationId xmlns:p14="http://schemas.microsoft.com/office/powerpoint/2010/main" val="17840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p:txBody>
          <a:bodyPr/>
          <a:lstStyle/>
          <a:p>
            <a:pPr algn="ctr"/>
            <a:r>
              <a:rPr lang="it-IT" sz="6000" dirty="0"/>
              <a:t>Attenzione ai sottogruppi</a:t>
            </a:r>
          </a:p>
        </p:txBody>
      </p:sp>
      <p:sp>
        <p:nvSpPr>
          <p:cNvPr id="171010" name="Rectangle 3"/>
          <p:cNvSpPr>
            <a:spLocks noGrp="1" noChangeArrowheads="1"/>
          </p:cNvSpPr>
          <p:nvPr>
            <p:ph type="subTitle" idx="1"/>
          </p:nvPr>
        </p:nvSpPr>
        <p:spPr/>
        <p:txBody>
          <a:bodyPr/>
          <a:lstStyle/>
          <a:p>
            <a:pPr>
              <a:buFont typeface="Monotype Sorts"/>
              <a:buNone/>
            </a:pPr>
            <a:r>
              <a:rPr lang="it-IT"/>
              <a:t>Risultati spesso casuali su sottogruppi non specificati a priori</a:t>
            </a:r>
          </a:p>
        </p:txBody>
      </p:sp>
    </p:spTree>
    <p:extLst>
      <p:ext uri="{BB962C8B-B14F-4D97-AF65-F5344CB8AC3E}">
        <p14:creationId xmlns:p14="http://schemas.microsoft.com/office/powerpoint/2010/main" val="3945062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2"/>
          <p:cNvSpPr>
            <a:spLocks noGrp="1" noChangeArrowheads="1"/>
          </p:cNvSpPr>
          <p:nvPr>
            <p:ph type="title"/>
          </p:nvPr>
        </p:nvSpPr>
        <p:spPr>
          <a:xfrm>
            <a:off x="1258348" y="178971"/>
            <a:ext cx="9724725" cy="1006475"/>
          </a:xfrm>
        </p:spPr>
        <p:txBody>
          <a:bodyPr>
            <a:normAutofit/>
          </a:bodyPr>
          <a:lstStyle/>
          <a:p>
            <a:r>
              <a:rPr lang="it-IT" dirty="0">
                <a:solidFill>
                  <a:srgbClr val="FF0000"/>
                </a:solidFill>
              </a:rPr>
              <a:t>Subgroup analysis: by astrological signs</a:t>
            </a:r>
          </a:p>
        </p:txBody>
      </p:sp>
      <p:graphicFrame>
        <p:nvGraphicFramePr>
          <p:cNvPr id="271362" name="Object 2"/>
          <p:cNvGraphicFramePr>
            <a:graphicFrameLocks noGrp="1" noChangeAspect="1"/>
          </p:cNvGraphicFramePr>
          <p:nvPr>
            <p:ph type="tbl" idx="1"/>
          </p:nvPr>
        </p:nvGraphicFramePr>
        <p:xfrm>
          <a:off x="2413933" y="1664285"/>
          <a:ext cx="7089775" cy="3190875"/>
        </p:xfrm>
        <a:graphic>
          <a:graphicData uri="http://schemas.openxmlformats.org/presentationml/2006/ole">
            <mc:AlternateContent xmlns:mc="http://schemas.openxmlformats.org/markup-compatibility/2006">
              <mc:Choice xmlns:v="urn:schemas-microsoft-com:vml" Requires="v">
                <p:oleObj name="Documento" r:id="rId2" imgW="8083080" imgH="3646080" progId="Word.Document.8">
                  <p:embed/>
                </p:oleObj>
              </mc:Choice>
              <mc:Fallback>
                <p:oleObj name="Documento" r:id="rId2" imgW="8083080" imgH="3646080" progId="Word.Document.8">
                  <p:embed/>
                  <p:pic>
                    <p:nvPicPr>
                      <p:cNvPr id="271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933" y="1664285"/>
                        <a:ext cx="7089775" cy="319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1364" name="Text Box 4"/>
          <p:cNvSpPr txBox="1">
            <a:spLocks noChangeArrowheads="1"/>
          </p:cNvSpPr>
          <p:nvPr/>
        </p:nvSpPr>
        <p:spPr bwMode="auto">
          <a:xfrm>
            <a:off x="2413933" y="4685883"/>
            <a:ext cx="6806222" cy="33855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600" i="1" dirty="0">
                <a:solidFill>
                  <a:srgbClr val="0000FF"/>
                </a:solidFill>
                <a:latin typeface="Times New Roman" pitchFamily="18" charset="0"/>
              </a:rPr>
              <a:t>*analisi complessiva appropriata per valutare l’effetto vero in tutti i sottogruppi</a:t>
            </a:r>
          </a:p>
        </p:txBody>
      </p:sp>
      <p:sp>
        <p:nvSpPr>
          <p:cNvPr id="271365" name="Text Box 5"/>
          <p:cNvSpPr txBox="1">
            <a:spLocks noChangeArrowheads="1"/>
          </p:cNvSpPr>
          <p:nvPr/>
        </p:nvSpPr>
        <p:spPr bwMode="auto">
          <a:xfrm>
            <a:off x="1258349" y="5538890"/>
            <a:ext cx="10249657" cy="769441"/>
          </a:xfrm>
          <a:prstGeom prst="rect">
            <a:avLst/>
          </a:prstGeom>
          <a:noFill/>
          <a:ln w="9525">
            <a:noFill/>
            <a:miter lim="800000"/>
            <a:headEnd/>
            <a:tailEnd/>
          </a:ln>
        </p:spPr>
        <p:txBody>
          <a:bodyPr wrap="square">
            <a:spAutoFit/>
          </a:bodyPr>
          <a:lstStyle/>
          <a:p>
            <a:pPr algn="r" eaLnBrk="0" fontAlgn="base" hangingPunct="0">
              <a:spcBef>
                <a:spcPct val="0"/>
              </a:spcBef>
              <a:spcAft>
                <a:spcPct val="0"/>
              </a:spcAft>
            </a:pPr>
            <a:r>
              <a:rPr lang="it-IT" sz="1400" dirty="0">
                <a:solidFill>
                  <a:srgbClr val="0000FF"/>
                </a:solidFill>
                <a:latin typeface="Times New Roman" pitchFamily="18" charset="0"/>
              </a:rPr>
              <a:t>ISIS-2. ISIS-2 (Second International Study of </a:t>
            </a:r>
            <a:r>
              <a:rPr lang="it-IT" sz="1400" dirty="0" err="1">
                <a:solidFill>
                  <a:srgbClr val="0000FF"/>
                </a:solidFill>
                <a:latin typeface="Times New Roman" pitchFamily="18" charset="0"/>
              </a:rPr>
              <a:t>Infarct</a:t>
            </a:r>
            <a:r>
              <a:rPr lang="it-IT" sz="1400" dirty="0">
                <a:solidFill>
                  <a:srgbClr val="0000FF"/>
                </a:solidFill>
                <a:latin typeface="Times New Roman" pitchFamily="18" charset="0"/>
              </a:rPr>
              <a:t> Survival) Collaborative Group</a:t>
            </a:r>
            <a:r>
              <a:rPr lang="it-IT" sz="1400" i="1" dirty="0">
                <a:solidFill>
                  <a:srgbClr val="0000FF"/>
                </a:solidFill>
                <a:latin typeface="Times New Roman" pitchFamily="18" charset="0"/>
              </a:rPr>
              <a:t>. </a:t>
            </a:r>
            <a:br>
              <a:rPr lang="it-IT" sz="1400" i="1" dirty="0">
                <a:solidFill>
                  <a:srgbClr val="0000FF"/>
                </a:solidFill>
                <a:latin typeface="Times New Roman" pitchFamily="18" charset="0"/>
              </a:rPr>
            </a:br>
            <a:r>
              <a:rPr lang="it-IT" sz="1400" dirty="0" err="1">
                <a:solidFill>
                  <a:srgbClr val="0000FF"/>
                </a:solidFill>
                <a:latin typeface="Times New Roman" pitchFamily="18" charset="0"/>
              </a:rPr>
              <a:t>Randomised</a:t>
            </a:r>
            <a:r>
              <a:rPr lang="it-IT" sz="1400" dirty="0">
                <a:solidFill>
                  <a:srgbClr val="0000FF"/>
                </a:solidFill>
                <a:latin typeface="Times New Roman" pitchFamily="18" charset="0"/>
              </a:rPr>
              <a:t> trial of </a:t>
            </a:r>
            <a:r>
              <a:rPr lang="it-IT" sz="1400" dirty="0" err="1">
                <a:solidFill>
                  <a:srgbClr val="0000FF"/>
                </a:solidFill>
                <a:latin typeface="Times New Roman" pitchFamily="18" charset="0"/>
              </a:rPr>
              <a:t>intravenous</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streptokinase</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oral</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aspirin</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both</a:t>
            </a:r>
            <a:r>
              <a:rPr lang="it-IT" sz="1400" dirty="0">
                <a:solidFill>
                  <a:srgbClr val="0000FF"/>
                </a:solidFill>
                <a:latin typeface="Times New Roman" pitchFamily="18" charset="0"/>
              </a:rPr>
              <a:t>, or </a:t>
            </a:r>
            <a:r>
              <a:rPr lang="it-IT" sz="1400" dirty="0" err="1">
                <a:solidFill>
                  <a:srgbClr val="0000FF"/>
                </a:solidFill>
                <a:latin typeface="Times New Roman" pitchFamily="18" charset="0"/>
              </a:rPr>
              <a:t>neither</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among</a:t>
            </a:r>
            <a:r>
              <a:rPr lang="it-IT" sz="1400" dirty="0">
                <a:solidFill>
                  <a:srgbClr val="0000FF"/>
                </a:solidFill>
                <a:latin typeface="Times New Roman" pitchFamily="18" charset="0"/>
              </a:rPr>
              <a:t> 17,187 </a:t>
            </a:r>
            <a:r>
              <a:rPr lang="it-IT" sz="1400" dirty="0" err="1">
                <a:solidFill>
                  <a:srgbClr val="0000FF"/>
                </a:solidFill>
                <a:latin typeface="Times New Roman" pitchFamily="18" charset="0"/>
              </a:rPr>
              <a:t>cases</a:t>
            </a:r>
            <a:r>
              <a:rPr lang="it-IT" sz="1400" dirty="0">
                <a:solidFill>
                  <a:srgbClr val="0000FF"/>
                </a:solidFill>
                <a:latin typeface="Times New Roman" pitchFamily="18" charset="0"/>
              </a:rPr>
              <a:t> of </a:t>
            </a:r>
            <a:r>
              <a:rPr lang="it-IT" sz="1400" dirty="0" err="1">
                <a:solidFill>
                  <a:srgbClr val="0000FF"/>
                </a:solidFill>
                <a:latin typeface="Times New Roman" pitchFamily="18" charset="0"/>
              </a:rPr>
              <a:t>suspected</a:t>
            </a:r>
            <a:r>
              <a:rPr lang="it-IT" sz="1400" dirty="0">
                <a:solidFill>
                  <a:srgbClr val="0000FF"/>
                </a:solidFill>
                <a:latin typeface="Times New Roman" pitchFamily="18" charset="0"/>
              </a:rPr>
              <a:t> acute </a:t>
            </a:r>
            <a:r>
              <a:rPr lang="it-IT" sz="1400" dirty="0" err="1">
                <a:solidFill>
                  <a:srgbClr val="0000FF"/>
                </a:solidFill>
                <a:latin typeface="Times New Roman" pitchFamily="18" charset="0"/>
              </a:rPr>
              <a:t>myocardial</a:t>
            </a:r>
            <a:r>
              <a:rPr lang="it-IT" sz="1400" dirty="0">
                <a:solidFill>
                  <a:srgbClr val="0000FF"/>
                </a:solidFill>
                <a:latin typeface="Times New Roman" pitchFamily="18" charset="0"/>
              </a:rPr>
              <a:t> </a:t>
            </a:r>
            <a:r>
              <a:rPr lang="it-IT" sz="1400" dirty="0" err="1">
                <a:solidFill>
                  <a:srgbClr val="0000FF"/>
                </a:solidFill>
                <a:latin typeface="Times New Roman" pitchFamily="18" charset="0"/>
              </a:rPr>
              <a:t>infarction</a:t>
            </a:r>
            <a:r>
              <a:rPr lang="it-IT" sz="1400" dirty="0">
                <a:solidFill>
                  <a:srgbClr val="0000FF"/>
                </a:solidFill>
                <a:latin typeface="Times New Roman" pitchFamily="18" charset="0"/>
              </a:rPr>
              <a:t>. </a:t>
            </a:r>
          </a:p>
          <a:p>
            <a:pPr algn="r" eaLnBrk="0" fontAlgn="base" hangingPunct="0">
              <a:spcBef>
                <a:spcPct val="0"/>
              </a:spcBef>
              <a:spcAft>
                <a:spcPct val="0"/>
              </a:spcAft>
            </a:pPr>
            <a:r>
              <a:rPr lang="it-IT" sz="1600" i="1" dirty="0">
                <a:solidFill>
                  <a:srgbClr val="0000FF"/>
                </a:solidFill>
                <a:latin typeface="Times New Roman" pitchFamily="18" charset="0"/>
              </a:rPr>
              <a:t>Lancet. 1988 </a:t>
            </a:r>
            <a:r>
              <a:rPr lang="it-IT" sz="1600" i="1" dirty="0" err="1">
                <a:solidFill>
                  <a:srgbClr val="0000FF"/>
                </a:solidFill>
                <a:latin typeface="Times New Roman" pitchFamily="18" charset="0"/>
              </a:rPr>
              <a:t>Aug</a:t>
            </a:r>
            <a:r>
              <a:rPr lang="it-IT" sz="1600" i="1" dirty="0">
                <a:solidFill>
                  <a:srgbClr val="0000FF"/>
                </a:solidFill>
                <a:latin typeface="Times New Roman" pitchFamily="18" charset="0"/>
              </a:rPr>
              <a:t> 13;2(8607):349-60</a:t>
            </a:r>
          </a:p>
        </p:txBody>
      </p:sp>
    </p:spTree>
    <p:extLst>
      <p:ext uri="{BB962C8B-B14F-4D97-AF65-F5344CB8AC3E}">
        <p14:creationId xmlns:p14="http://schemas.microsoft.com/office/powerpoint/2010/main" val="4173486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985" y="33555"/>
            <a:ext cx="9993645" cy="43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Picture 3">
            <a:extLst>
              <a:ext uri="{FF2B5EF4-FFF2-40B4-BE49-F238E27FC236}">
                <a16:creationId xmlns:a16="http://schemas.microsoft.com/office/drawing/2014/main" id="{6F850095-C620-48F1-9107-A551CC43A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98" y="3951216"/>
            <a:ext cx="10425800" cy="20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Rectangle 2">
            <a:extLst>
              <a:ext uri="{FF2B5EF4-FFF2-40B4-BE49-F238E27FC236}">
                <a16:creationId xmlns:a16="http://schemas.microsoft.com/office/drawing/2014/main" id="{AE0D23C2-F475-46AC-8100-25E463F1843B}"/>
              </a:ext>
            </a:extLst>
          </p:cNvPr>
          <p:cNvSpPr txBox="1">
            <a:spLocks noChangeArrowheads="1"/>
          </p:cNvSpPr>
          <p:nvPr/>
        </p:nvSpPr>
        <p:spPr>
          <a:xfrm>
            <a:off x="343949" y="578943"/>
            <a:ext cx="11246840" cy="10064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5400" dirty="0">
                <a:solidFill>
                  <a:srgbClr val="FF0000"/>
                </a:solidFill>
              </a:rPr>
              <a:t>Dalla validità alla </a:t>
            </a:r>
            <a:r>
              <a:rPr lang="it-IT" sz="5400" dirty="0" err="1">
                <a:solidFill>
                  <a:srgbClr val="FF0000"/>
                </a:solidFill>
              </a:rPr>
              <a:t>generalizzabilità</a:t>
            </a:r>
            <a:r>
              <a:rPr lang="it-IT" sz="5400" dirty="0">
                <a:solidFill>
                  <a:srgbClr val="FF0000"/>
                </a:solidFill>
              </a:rPr>
              <a:t>?</a:t>
            </a:r>
            <a:endParaRPr lang="it-IT" sz="6000" dirty="0">
              <a:solidFill>
                <a:srgbClr val="FF0000"/>
              </a:solidFill>
            </a:endParaRPr>
          </a:p>
        </p:txBody>
      </p:sp>
    </p:spTree>
    <p:extLst>
      <p:ext uri="{BB962C8B-B14F-4D97-AF65-F5344CB8AC3E}">
        <p14:creationId xmlns:p14="http://schemas.microsoft.com/office/powerpoint/2010/main" val="359517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87541-AB4A-E885-7F98-FDFCC9A7714D}"/>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B347BF49-10BF-F0CE-B851-CE5C24902E1D}"/>
              </a:ext>
            </a:extLst>
          </p:cNvPr>
          <p:cNvPicPr>
            <a:picLocks noChangeAspect="1"/>
          </p:cNvPicPr>
          <p:nvPr/>
        </p:nvPicPr>
        <p:blipFill>
          <a:blip r:embed="rId2"/>
          <a:stretch>
            <a:fillRect/>
          </a:stretch>
        </p:blipFill>
        <p:spPr>
          <a:xfrm>
            <a:off x="1270001" y="377730"/>
            <a:ext cx="9753978" cy="6064346"/>
          </a:xfrm>
          <a:prstGeom prst="rect">
            <a:avLst/>
          </a:prstGeom>
        </p:spPr>
      </p:pic>
      <p:sp>
        <p:nvSpPr>
          <p:cNvPr id="8" name="Ovale 7">
            <a:extLst>
              <a:ext uri="{FF2B5EF4-FFF2-40B4-BE49-F238E27FC236}">
                <a16:creationId xmlns:a16="http://schemas.microsoft.com/office/drawing/2014/main" id="{7E1A7A5F-8688-E682-4F00-74C972528FE4}"/>
              </a:ext>
            </a:extLst>
          </p:cNvPr>
          <p:cNvSpPr/>
          <p:nvPr/>
        </p:nvSpPr>
        <p:spPr>
          <a:xfrm>
            <a:off x="995681" y="4927600"/>
            <a:ext cx="10046910" cy="1727200"/>
          </a:xfrm>
          <a:prstGeom prst="ellipse">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0000"/>
              </a:solidFill>
              <a:effectLst/>
              <a:uLnTx/>
              <a:uFillTx/>
              <a:latin typeface="Calibri"/>
              <a:ea typeface="+mn-ea"/>
              <a:cs typeface="+mn-cs"/>
            </a:endParaRPr>
          </a:p>
        </p:txBody>
      </p:sp>
      <p:cxnSp>
        <p:nvCxnSpPr>
          <p:cNvPr id="10" name="Connettore diritto 9">
            <a:extLst>
              <a:ext uri="{FF2B5EF4-FFF2-40B4-BE49-F238E27FC236}">
                <a16:creationId xmlns:a16="http://schemas.microsoft.com/office/drawing/2014/main" id="{B3BA1B0F-CF23-4A81-1E24-D34217DD4F07}"/>
              </a:ext>
            </a:extLst>
          </p:cNvPr>
          <p:cNvCxnSpPr/>
          <p:nvPr/>
        </p:nvCxnSpPr>
        <p:spPr>
          <a:xfrm>
            <a:off x="2346960" y="1027906"/>
            <a:ext cx="6248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BE3F7650-13A6-AB34-9663-347149F092BE}"/>
              </a:ext>
            </a:extLst>
          </p:cNvPr>
          <p:cNvCxnSpPr>
            <a:cxnSpLocks/>
          </p:cNvCxnSpPr>
          <p:nvPr/>
        </p:nvCxnSpPr>
        <p:spPr>
          <a:xfrm>
            <a:off x="2153920" y="1271746"/>
            <a:ext cx="789432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8" name="Gruppo 17">
            <a:extLst>
              <a:ext uri="{FF2B5EF4-FFF2-40B4-BE49-F238E27FC236}">
                <a16:creationId xmlns:a16="http://schemas.microsoft.com/office/drawing/2014/main" id="{1F7B3FB9-CB2E-4431-2547-33ADE99C9961}"/>
              </a:ext>
            </a:extLst>
          </p:cNvPr>
          <p:cNvGrpSpPr/>
          <p:nvPr/>
        </p:nvGrpSpPr>
        <p:grpSpPr>
          <a:xfrm>
            <a:off x="2072640" y="1800066"/>
            <a:ext cx="7548880" cy="284480"/>
            <a:chOff x="2072640" y="1800066"/>
            <a:chExt cx="7548880" cy="284480"/>
          </a:xfrm>
        </p:grpSpPr>
        <p:cxnSp>
          <p:nvCxnSpPr>
            <p:cNvPr id="13" name="Connettore diritto 12">
              <a:extLst>
                <a:ext uri="{FF2B5EF4-FFF2-40B4-BE49-F238E27FC236}">
                  <a16:creationId xmlns:a16="http://schemas.microsoft.com/office/drawing/2014/main" id="{E04149EA-C142-5899-43BF-BE861A36F49A}"/>
                </a:ext>
              </a:extLst>
            </p:cNvPr>
            <p:cNvCxnSpPr>
              <a:cxnSpLocks/>
            </p:cNvCxnSpPr>
            <p:nvPr/>
          </p:nvCxnSpPr>
          <p:spPr>
            <a:xfrm>
              <a:off x="2072640" y="1800066"/>
              <a:ext cx="7548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044BAB-E708-81D3-F79F-8E279EB9D8CC}"/>
                </a:ext>
              </a:extLst>
            </p:cNvPr>
            <p:cNvCxnSpPr>
              <a:cxnSpLocks/>
            </p:cNvCxnSpPr>
            <p:nvPr/>
          </p:nvCxnSpPr>
          <p:spPr>
            <a:xfrm>
              <a:off x="2814320" y="2084546"/>
              <a:ext cx="4572000"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9" name="Connettore diritto 18">
            <a:extLst>
              <a:ext uri="{FF2B5EF4-FFF2-40B4-BE49-F238E27FC236}">
                <a16:creationId xmlns:a16="http://schemas.microsoft.com/office/drawing/2014/main" id="{4C9373CC-E4AE-0C10-2C11-00AAA1E83A70}"/>
              </a:ext>
            </a:extLst>
          </p:cNvPr>
          <p:cNvCxnSpPr>
            <a:cxnSpLocks/>
          </p:cNvCxnSpPr>
          <p:nvPr/>
        </p:nvCxnSpPr>
        <p:spPr>
          <a:xfrm>
            <a:off x="2418080" y="2348706"/>
            <a:ext cx="6715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07FEACF9-65E3-CA38-72D1-4EC589878411}"/>
              </a:ext>
            </a:extLst>
          </p:cNvPr>
          <p:cNvCxnSpPr>
            <a:cxnSpLocks/>
          </p:cNvCxnSpPr>
          <p:nvPr/>
        </p:nvCxnSpPr>
        <p:spPr>
          <a:xfrm>
            <a:off x="1645920" y="2612866"/>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1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763B1E-FF7C-6EF2-35AC-679BB116E194}"/>
              </a:ext>
            </a:extLst>
          </p:cNvPr>
          <p:cNvSpPr>
            <a:spLocks noGrp="1"/>
          </p:cNvSpPr>
          <p:nvPr>
            <p:ph type="title"/>
          </p:nvPr>
        </p:nvSpPr>
        <p:spPr>
          <a:xfrm>
            <a:off x="640856" y="176281"/>
            <a:ext cx="10515600" cy="1325563"/>
          </a:xfrm>
        </p:spPr>
        <p:txBody>
          <a:bodyPr>
            <a:normAutofit/>
          </a:bodyPr>
          <a:lstStyle/>
          <a:p>
            <a:r>
              <a:rPr lang="it-IT" sz="5400" dirty="0">
                <a:solidFill>
                  <a:srgbClr val="FF0000"/>
                </a:solidFill>
              </a:rPr>
              <a:t>La trasferibilità dei risultati </a:t>
            </a:r>
          </a:p>
        </p:txBody>
      </p:sp>
      <p:pic>
        <p:nvPicPr>
          <p:cNvPr id="4" name="Immagine 3">
            <a:extLst>
              <a:ext uri="{FF2B5EF4-FFF2-40B4-BE49-F238E27FC236}">
                <a16:creationId xmlns:a16="http://schemas.microsoft.com/office/drawing/2014/main" id="{2AACAA47-9F55-BC4D-B421-178C48E9056C}"/>
              </a:ext>
            </a:extLst>
          </p:cNvPr>
          <p:cNvPicPr>
            <a:picLocks noChangeAspect="1"/>
          </p:cNvPicPr>
          <p:nvPr/>
        </p:nvPicPr>
        <p:blipFill>
          <a:blip r:embed="rId2"/>
          <a:stretch>
            <a:fillRect/>
          </a:stretch>
        </p:blipFill>
        <p:spPr>
          <a:xfrm>
            <a:off x="640856" y="1501844"/>
            <a:ext cx="10910288" cy="4837996"/>
          </a:xfrm>
          <a:prstGeom prst="rect">
            <a:avLst/>
          </a:prstGeom>
        </p:spPr>
      </p:pic>
      <p:cxnSp>
        <p:nvCxnSpPr>
          <p:cNvPr id="5" name="Connettore diritto 4">
            <a:extLst>
              <a:ext uri="{FF2B5EF4-FFF2-40B4-BE49-F238E27FC236}">
                <a16:creationId xmlns:a16="http://schemas.microsoft.com/office/drawing/2014/main" id="{4F2B95ED-731B-DDB9-BDEA-ECF43A497F17}"/>
              </a:ext>
            </a:extLst>
          </p:cNvPr>
          <p:cNvCxnSpPr>
            <a:cxnSpLocks/>
          </p:cNvCxnSpPr>
          <p:nvPr/>
        </p:nvCxnSpPr>
        <p:spPr>
          <a:xfrm>
            <a:off x="4602480" y="2409666"/>
            <a:ext cx="6715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9F33827F-A9FC-50F2-E2AD-FF69484F084B}"/>
              </a:ext>
            </a:extLst>
          </p:cNvPr>
          <p:cNvCxnSpPr>
            <a:cxnSpLocks/>
          </p:cNvCxnSpPr>
          <p:nvPr/>
        </p:nvCxnSpPr>
        <p:spPr>
          <a:xfrm>
            <a:off x="1005840" y="2755106"/>
            <a:ext cx="64008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6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A6063E-B91F-699E-5A15-271D5C6535CE}"/>
              </a:ext>
            </a:extLst>
          </p:cNvPr>
          <p:cNvSpPr>
            <a:spLocks noGrp="1"/>
          </p:cNvSpPr>
          <p:nvPr>
            <p:ph type="title"/>
          </p:nvPr>
        </p:nvSpPr>
        <p:spPr>
          <a:xfrm>
            <a:off x="213360" y="-81915"/>
            <a:ext cx="11602720" cy="1325563"/>
          </a:xfrm>
        </p:spPr>
        <p:txBody>
          <a:bodyPr/>
          <a:lstStyle/>
          <a:p>
            <a:pPr algn="ctr"/>
            <a:r>
              <a:rPr lang="it-IT" dirty="0">
                <a:solidFill>
                  <a:srgbClr val="FF0000"/>
                </a:solidFill>
              </a:rPr>
              <a:t>Trasferibilità – validità esterna - </a:t>
            </a:r>
            <a:r>
              <a:rPr lang="it-IT" dirty="0" err="1">
                <a:solidFill>
                  <a:srgbClr val="FF0000"/>
                </a:solidFill>
              </a:rPr>
              <a:t>generalizzabilità</a:t>
            </a:r>
            <a:endParaRPr lang="it-IT" dirty="0">
              <a:solidFill>
                <a:srgbClr val="FF0000"/>
              </a:solidFill>
            </a:endParaRPr>
          </a:p>
        </p:txBody>
      </p:sp>
      <p:pic>
        <p:nvPicPr>
          <p:cNvPr id="4" name="Immagine 3">
            <a:extLst>
              <a:ext uri="{FF2B5EF4-FFF2-40B4-BE49-F238E27FC236}">
                <a16:creationId xmlns:a16="http://schemas.microsoft.com/office/drawing/2014/main" id="{DFE9D22B-DDF5-4317-EBAE-392AA20D4974}"/>
              </a:ext>
            </a:extLst>
          </p:cNvPr>
          <p:cNvPicPr>
            <a:picLocks noChangeAspect="1"/>
          </p:cNvPicPr>
          <p:nvPr/>
        </p:nvPicPr>
        <p:blipFill>
          <a:blip r:embed="rId2"/>
          <a:stretch>
            <a:fillRect/>
          </a:stretch>
        </p:blipFill>
        <p:spPr>
          <a:xfrm>
            <a:off x="2231572" y="954764"/>
            <a:ext cx="7369628" cy="5778795"/>
          </a:xfrm>
          <a:prstGeom prst="rect">
            <a:avLst/>
          </a:prstGeom>
        </p:spPr>
      </p:pic>
    </p:spTree>
    <p:extLst>
      <p:ext uri="{BB962C8B-B14F-4D97-AF65-F5344CB8AC3E}">
        <p14:creationId xmlns:p14="http://schemas.microsoft.com/office/powerpoint/2010/main" val="361783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763B1E-FF7C-6EF2-35AC-679BB116E194}"/>
              </a:ext>
            </a:extLst>
          </p:cNvPr>
          <p:cNvSpPr>
            <a:spLocks noGrp="1"/>
          </p:cNvSpPr>
          <p:nvPr>
            <p:ph type="title"/>
          </p:nvPr>
        </p:nvSpPr>
        <p:spPr>
          <a:xfrm>
            <a:off x="640856" y="176281"/>
            <a:ext cx="10515600" cy="1325563"/>
          </a:xfrm>
        </p:spPr>
        <p:txBody>
          <a:bodyPr>
            <a:normAutofit/>
          </a:bodyPr>
          <a:lstStyle/>
          <a:p>
            <a:r>
              <a:rPr lang="it-IT" sz="5400" dirty="0">
                <a:solidFill>
                  <a:srgbClr val="FF0000"/>
                </a:solidFill>
              </a:rPr>
              <a:t>La trasferibilità dei risultati </a:t>
            </a:r>
          </a:p>
        </p:txBody>
      </p:sp>
      <p:pic>
        <p:nvPicPr>
          <p:cNvPr id="4" name="Immagine 3">
            <a:extLst>
              <a:ext uri="{FF2B5EF4-FFF2-40B4-BE49-F238E27FC236}">
                <a16:creationId xmlns:a16="http://schemas.microsoft.com/office/drawing/2014/main" id="{2AACAA47-9F55-BC4D-B421-178C48E9056C}"/>
              </a:ext>
            </a:extLst>
          </p:cNvPr>
          <p:cNvPicPr>
            <a:picLocks noChangeAspect="1"/>
          </p:cNvPicPr>
          <p:nvPr/>
        </p:nvPicPr>
        <p:blipFill>
          <a:blip r:embed="rId2"/>
          <a:stretch>
            <a:fillRect/>
          </a:stretch>
        </p:blipFill>
        <p:spPr>
          <a:xfrm>
            <a:off x="640856" y="1501844"/>
            <a:ext cx="10910288" cy="4837996"/>
          </a:xfrm>
          <a:prstGeom prst="rect">
            <a:avLst/>
          </a:prstGeom>
        </p:spPr>
      </p:pic>
      <p:cxnSp>
        <p:nvCxnSpPr>
          <p:cNvPr id="5" name="Connettore diritto 4">
            <a:extLst>
              <a:ext uri="{FF2B5EF4-FFF2-40B4-BE49-F238E27FC236}">
                <a16:creationId xmlns:a16="http://schemas.microsoft.com/office/drawing/2014/main" id="{4F2B95ED-731B-DDB9-BDEA-ECF43A497F17}"/>
              </a:ext>
            </a:extLst>
          </p:cNvPr>
          <p:cNvCxnSpPr>
            <a:cxnSpLocks/>
          </p:cNvCxnSpPr>
          <p:nvPr/>
        </p:nvCxnSpPr>
        <p:spPr>
          <a:xfrm>
            <a:off x="4602480" y="2409666"/>
            <a:ext cx="6715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9F33827F-A9FC-50F2-E2AD-FF69484F084B}"/>
              </a:ext>
            </a:extLst>
          </p:cNvPr>
          <p:cNvCxnSpPr>
            <a:cxnSpLocks/>
          </p:cNvCxnSpPr>
          <p:nvPr/>
        </p:nvCxnSpPr>
        <p:spPr>
          <a:xfrm>
            <a:off x="1005840" y="2755106"/>
            <a:ext cx="64008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13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000" dirty="0"/>
              <a:t>We need less research, better research, and research done for the right reason </a:t>
            </a:r>
          </a:p>
        </p:txBody>
      </p:sp>
      <p:sp>
        <p:nvSpPr>
          <p:cNvPr id="4" name="Subtitle 3"/>
          <p:cNvSpPr>
            <a:spLocks noGrp="1"/>
          </p:cNvSpPr>
          <p:nvPr>
            <p:ph type="subTitle" idx="1"/>
          </p:nvPr>
        </p:nvSpPr>
        <p:spPr/>
        <p:txBody>
          <a:bodyPr/>
          <a:lstStyle/>
          <a:p>
            <a:r>
              <a:rPr lang="en-GB" dirty="0"/>
              <a:t>Doug Altman, BMJ 1994</a:t>
            </a:r>
          </a:p>
        </p:txBody>
      </p:sp>
    </p:spTree>
    <p:extLst>
      <p:ext uri="{BB962C8B-B14F-4D97-AF65-F5344CB8AC3E}">
        <p14:creationId xmlns:p14="http://schemas.microsoft.com/office/powerpoint/2010/main" val="2578080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4F61B0-6D5E-9BEA-59BC-DF3AC1131EFD}"/>
              </a:ext>
            </a:extLst>
          </p:cNvPr>
          <p:cNvSpPr>
            <a:spLocks noGrp="1"/>
          </p:cNvSpPr>
          <p:nvPr>
            <p:ph type="title"/>
          </p:nvPr>
        </p:nvSpPr>
        <p:spPr/>
        <p:txBody>
          <a:bodyPr>
            <a:normAutofit fontScale="90000"/>
          </a:bodyPr>
          <a:lstStyle/>
          <a:p>
            <a:pPr algn="l"/>
            <a:r>
              <a:rPr lang="it-IT" sz="5300" dirty="0"/>
              <a:t>Le pubblicazioni scientifiche:</a:t>
            </a:r>
            <a:br>
              <a:rPr lang="it-IT" sz="4400" dirty="0"/>
            </a:br>
            <a:r>
              <a:rPr kumimoji="0" lang="it-IT" sz="4900" b="0" i="0" u="none" strike="noStrike" kern="1200" cap="none" spc="0" normalizeH="0" baseline="0" noProof="0" dirty="0">
                <a:ln>
                  <a:noFill/>
                </a:ln>
                <a:solidFill>
                  <a:srgbClr val="0070C0"/>
                </a:solidFill>
                <a:effectLst/>
                <a:uLnTx/>
                <a:uFillTx/>
                <a:latin typeface="Calibri"/>
                <a:ea typeface="+mn-ea"/>
                <a:cs typeface="+mn-cs"/>
              </a:rPr>
              <a:t>uno standard etico e metodologico</a:t>
            </a:r>
            <a:endParaRPr lang="it-IT" dirty="0"/>
          </a:p>
        </p:txBody>
      </p:sp>
      <p:sp>
        <p:nvSpPr>
          <p:cNvPr id="3" name="Segnaposto contenuto 2">
            <a:extLst>
              <a:ext uri="{FF2B5EF4-FFF2-40B4-BE49-F238E27FC236}">
                <a16:creationId xmlns:a16="http://schemas.microsoft.com/office/drawing/2014/main" id="{92B09914-649F-F716-8344-7554D0E80160}"/>
              </a:ext>
            </a:extLst>
          </p:cNvPr>
          <p:cNvSpPr>
            <a:spLocks noGrp="1"/>
          </p:cNvSpPr>
          <p:nvPr>
            <p:ph idx="1"/>
          </p:nvPr>
        </p:nvSpPr>
        <p:spPr>
          <a:xfrm>
            <a:off x="609600" y="1793241"/>
            <a:ext cx="10972800" cy="4525963"/>
          </a:xfrm>
        </p:spPr>
        <p:txBody>
          <a:bodyPr>
            <a:normAutofit/>
          </a:bodyPr>
          <a:lstStyle/>
          <a:p>
            <a:r>
              <a:rPr lang="it-IT" sz="2800" dirty="0">
                <a:solidFill>
                  <a:schemeClr val="bg1">
                    <a:lumMod val="65000"/>
                  </a:schemeClr>
                </a:solidFill>
              </a:rPr>
              <a:t>Premessa: dall’inizio ad oggi (come migliorare la qualità dei lavori scientifici pubblicati)</a:t>
            </a:r>
          </a:p>
          <a:p>
            <a:r>
              <a:rPr lang="it-IT" sz="3600" dirty="0">
                <a:solidFill>
                  <a:schemeClr val="bg1">
                    <a:lumMod val="65000"/>
                  </a:schemeClr>
                </a:solidFill>
              </a:rPr>
              <a:t>Parte 1: quesiti e macro-approcci</a:t>
            </a:r>
          </a:p>
          <a:p>
            <a:r>
              <a:rPr lang="it-IT" sz="3600" dirty="0">
                <a:solidFill>
                  <a:schemeClr val="bg1">
                    <a:lumMod val="65000"/>
                  </a:schemeClr>
                </a:solidFill>
              </a:rPr>
              <a:t>Parte 2: strumenti di lettura critica e domande da farsi</a:t>
            </a:r>
          </a:p>
          <a:p>
            <a:r>
              <a:rPr lang="it-IT" sz="2800" dirty="0">
                <a:solidFill>
                  <a:srgbClr val="FF0000"/>
                </a:solidFill>
              </a:rPr>
              <a:t>Conclusioni</a:t>
            </a:r>
          </a:p>
        </p:txBody>
      </p:sp>
    </p:spTree>
    <p:extLst>
      <p:ext uri="{BB962C8B-B14F-4D97-AF65-F5344CB8AC3E}">
        <p14:creationId xmlns:p14="http://schemas.microsoft.com/office/powerpoint/2010/main" val="407836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439D70-4165-2F83-BDAF-339B95AA5344}"/>
              </a:ext>
            </a:extLst>
          </p:cNvPr>
          <p:cNvSpPr>
            <a:spLocks noGrp="1"/>
          </p:cNvSpPr>
          <p:nvPr>
            <p:ph type="title"/>
          </p:nvPr>
        </p:nvSpPr>
        <p:spPr/>
        <p:txBody>
          <a:bodyPr/>
          <a:lstStyle/>
          <a:p>
            <a:endParaRPr lang="it-IT"/>
          </a:p>
        </p:txBody>
      </p:sp>
      <p:pic>
        <p:nvPicPr>
          <p:cNvPr id="8" name="Immagine 7">
            <a:extLst>
              <a:ext uri="{FF2B5EF4-FFF2-40B4-BE49-F238E27FC236}">
                <a16:creationId xmlns:a16="http://schemas.microsoft.com/office/drawing/2014/main" id="{4925DFA2-52A3-7E2D-5260-5357C3042E8B}"/>
              </a:ext>
            </a:extLst>
          </p:cNvPr>
          <p:cNvPicPr>
            <a:picLocks noChangeAspect="1"/>
          </p:cNvPicPr>
          <p:nvPr/>
        </p:nvPicPr>
        <p:blipFill>
          <a:blip r:embed="rId2"/>
          <a:stretch>
            <a:fillRect/>
          </a:stretch>
        </p:blipFill>
        <p:spPr>
          <a:xfrm>
            <a:off x="333838" y="0"/>
            <a:ext cx="8072759" cy="6858000"/>
          </a:xfrm>
          <a:prstGeom prst="rect">
            <a:avLst/>
          </a:prstGeom>
        </p:spPr>
      </p:pic>
      <p:cxnSp>
        <p:nvCxnSpPr>
          <p:cNvPr id="6" name="Connettore diritto 5">
            <a:extLst>
              <a:ext uri="{FF2B5EF4-FFF2-40B4-BE49-F238E27FC236}">
                <a16:creationId xmlns:a16="http://schemas.microsoft.com/office/drawing/2014/main" id="{2BC536FC-4649-6CF9-0256-87276AA703BD}"/>
              </a:ext>
            </a:extLst>
          </p:cNvPr>
          <p:cNvCxnSpPr>
            <a:cxnSpLocks/>
          </p:cNvCxnSpPr>
          <p:nvPr/>
        </p:nvCxnSpPr>
        <p:spPr>
          <a:xfrm>
            <a:off x="5679440" y="228605"/>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95C6A7E5-F688-00D6-88F5-88F988216923}"/>
              </a:ext>
            </a:extLst>
          </p:cNvPr>
          <p:cNvSpPr txBox="1"/>
          <p:nvPr/>
        </p:nvSpPr>
        <p:spPr>
          <a:xfrm>
            <a:off x="4663440" y="1294676"/>
            <a:ext cx="7194722" cy="1569660"/>
          </a:xfrm>
          <a:prstGeom prst="rect">
            <a:avLst/>
          </a:prstGeom>
          <a:solidFill>
            <a:schemeClr val="accent1">
              <a:lumMod val="20000"/>
              <a:lumOff val="80000"/>
            </a:schemeClr>
          </a:solidFill>
        </p:spPr>
        <p:txBody>
          <a:bodyPr wrap="square">
            <a:spAutoFit/>
          </a:bodyPr>
          <a:lstStyle/>
          <a:p>
            <a:pPr marL="0" indent="0">
              <a:buNone/>
            </a:pPr>
            <a:r>
              <a:rPr lang="en-US" sz="2400" b="0" i="0" dirty="0">
                <a:solidFill>
                  <a:srgbClr val="333333"/>
                </a:solidFill>
                <a:effectLst/>
                <a:latin typeface="interfaceregular"/>
              </a:rPr>
              <a:t>Huge sums of money are spent annually on research that is seriously flawed through the use of inappropriate designs, unrepresentative samples, small samples, incorrect methods of analysis, and faulty interpretation</a:t>
            </a:r>
            <a:endParaRPr lang="it-IT" sz="2400" dirty="0"/>
          </a:p>
        </p:txBody>
      </p:sp>
      <p:sp>
        <p:nvSpPr>
          <p:cNvPr id="11" name="CasellaDiTesto 10">
            <a:extLst>
              <a:ext uri="{FF2B5EF4-FFF2-40B4-BE49-F238E27FC236}">
                <a16:creationId xmlns:a16="http://schemas.microsoft.com/office/drawing/2014/main" id="{B8052355-66E8-C7BC-90AE-9B1366ED1DAD}"/>
              </a:ext>
            </a:extLst>
          </p:cNvPr>
          <p:cNvSpPr txBox="1"/>
          <p:nvPr/>
        </p:nvSpPr>
        <p:spPr>
          <a:xfrm>
            <a:off x="9123680" y="324104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6970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8D341A-20EB-2C21-825B-B2CCD4C1EF6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4546DB3-9982-D1C5-9F3A-6BC00E155B88}"/>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A94DF5A3-0D8B-E86E-EED8-31A7317E4187}"/>
              </a:ext>
            </a:extLst>
          </p:cNvPr>
          <p:cNvPicPr>
            <a:picLocks noChangeAspect="1"/>
          </p:cNvPicPr>
          <p:nvPr/>
        </p:nvPicPr>
        <p:blipFill>
          <a:blip r:embed="rId2"/>
          <a:stretch>
            <a:fillRect/>
          </a:stretch>
        </p:blipFill>
        <p:spPr>
          <a:xfrm>
            <a:off x="1524000" y="0"/>
            <a:ext cx="9144000" cy="6858000"/>
          </a:xfrm>
          <a:prstGeom prst="rect">
            <a:avLst/>
          </a:prstGeom>
        </p:spPr>
      </p:pic>
      <p:pic>
        <p:nvPicPr>
          <p:cNvPr id="7" name="Immagine 6">
            <a:extLst>
              <a:ext uri="{FF2B5EF4-FFF2-40B4-BE49-F238E27FC236}">
                <a16:creationId xmlns:a16="http://schemas.microsoft.com/office/drawing/2014/main" id="{A432D24B-9F95-83B4-9596-1E6F6340D5F4}"/>
              </a:ext>
            </a:extLst>
          </p:cNvPr>
          <p:cNvPicPr>
            <a:picLocks noChangeAspect="1"/>
          </p:cNvPicPr>
          <p:nvPr/>
        </p:nvPicPr>
        <p:blipFill>
          <a:blip r:embed="rId2"/>
          <a:stretch>
            <a:fillRect/>
          </a:stretch>
        </p:blipFill>
        <p:spPr>
          <a:xfrm>
            <a:off x="1524000" y="0"/>
            <a:ext cx="9144000" cy="6858000"/>
          </a:xfrm>
          <a:prstGeom prst="rect">
            <a:avLst/>
          </a:prstGeom>
        </p:spPr>
      </p:pic>
      <p:pic>
        <p:nvPicPr>
          <p:cNvPr id="9" name="Immagine 8">
            <a:extLst>
              <a:ext uri="{FF2B5EF4-FFF2-40B4-BE49-F238E27FC236}">
                <a16:creationId xmlns:a16="http://schemas.microsoft.com/office/drawing/2014/main" id="{04D56C29-E848-96CE-6116-0541D8665FA6}"/>
              </a:ext>
            </a:extLst>
          </p:cNvPr>
          <p:cNvPicPr>
            <a:picLocks noChangeAspect="1"/>
          </p:cNvPicPr>
          <p:nvPr/>
        </p:nvPicPr>
        <p:blipFill>
          <a:blip r:embed="rId2"/>
          <a:stretch>
            <a:fillRect/>
          </a:stretch>
        </p:blipFill>
        <p:spPr>
          <a:xfrm>
            <a:off x="1524000" y="0"/>
            <a:ext cx="9144000" cy="6858000"/>
          </a:xfrm>
          <a:prstGeom prst="rect">
            <a:avLst/>
          </a:prstGeom>
        </p:spPr>
      </p:pic>
      <p:pic>
        <p:nvPicPr>
          <p:cNvPr id="11" name="Immagine 10">
            <a:extLst>
              <a:ext uri="{FF2B5EF4-FFF2-40B4-BE49-F238E27FC236}">
                <a16:creationId xmlns:a16="http://schemas.microsoft.com/office/drawing/2014/main" id="{B9FDDD31-FB0D-22FA-1C9A-28D9C5DA1F7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94346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8D341A-20EB-2C21-825B-B2CCD4C1EF6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4546DB3-9982-D1C5-9F3A-6BC00E155B88}"/>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A94DF5A3-0D8B-E86E-EED8-31A7317E4187}"/>
              </a:ext>
            </a:extLst>
          </p:cNvPr>
          <p:cNvPicPr>
            <a:picLocks noChangeAspect="1"/>
          </p:cNvPicPr>
          <p:nvPr/>
        </p:nvPicPr>
        <p:blipFill>
          <a:blip r:embed="rId2"/>
          <a:stretch>
            <a:fillRect/>
          </a:stretch>
        </p:blipFill>
        <p:spPr>
          <a:xfrm>
            <a:off x="1524000" y="0"/>
            <a:ext cx="9144000" cy="6858000"/>
          </a:xfrm>
          <a:prstGeom prst="rect">
            <a:avLst/>
          </a:prstGeom>
        </p:spPr>
      </p:pic>
      <p:pic>
        <p:nvPicPr>
          <p:cNvPr id="7" name="Immagine 6">
            <a:extLst>
              <a:ext uri="{FF2B5EF4-FFF2-40B4-BE49-F238E27FC236}">
                <a16:creationId xmlns:a16="http://schemas.microsoft.com/office/drawing/2014/main" id="{A432D24B-9F95-83B4-9596-1E6F6340D5F4}"/>
              </a:ext>
            </a:extLst>
          </p:cNvPr>
          <p:cNvPicPr>
            <a:picLocks noChangeAspect="1"/>
          </p:cNvPicPr>
          <p:nvPr/>
        </p:nvPicPr>
        <p:blipFill>
          <a:blip r:embed="rId2"/>
          <a:stretch>
            <a:fillRect/>
          </a:stretch>
        </p:blipFill>
        <p:spPr>
          <a:xfrm>
            <a:off x="1524000" y="0"/>
            <a:ext cx="9144000" cy="6858000"/>
          </a:xfrm>
          <a:prstGeom prst="rect">
            <a:avLst/>
          </a:prstGeom>
        </p:spPr>
      </p:pic>
      <p:pic>
        <p:nvPicPr>
          <p:cNvPr id="9" name="Immagine 8">
            <a:extLst>
              <a:ext uri="{FF2B5EF4-FFF2-40B4-BE49-F238E27FC236}">
                <a16:creationId xmlns:a16="http://schemas.microsoft.com/office/drawing/2014/main" id="{04D56C29-E848-96CE-6116-0541D8665FA6}"/>
              </a:ext>
            </a:extLst>
          </p:cNvPr>
          <p:cNvPicPr>
            <a:picLocks noChangeAspect="1"/>
          </p:cNvPicPr>
          <p:nvPr/>
        </p:nvPicPr>
        <p:blipFill>
          <a:blip r:embed="rId2"/>
          <a:stretch>
            <a:fillRect/>
          </a:stretch>
        </p:blipFill>
        <p:spPr>
          <a:xfrm>
            <a:off x="1524000" y="0"/>
            <a:ext cx="9144000" cy="6858000"/>
          </a:xfrm>
          <a:prstGeom prst="rect">
            <a:avLst/>
          </a:prstGeom>
        </p:spPr>
      </p:pic>
      <p:pic>
        <p:nvPicPr>
          <p:cNvPr id="11" name="Immagine 10">
            <a:extLst>
              <a:ext uri="{FF2B5EF4-FFF2-40B4-BE49-F238E27FC236}">
                <a16:creationId xmlns:a16="http://schemas.microsoft.com/office/drawing/2014/main" id="{B9FDDD31-FB0D-22FA-1C9A-28D9C5DA1F75}"/>
              </a:ext>
            </a:extLst>
          </p:cNvPr>
          <p:cNvPicPr>
            <a:picLocks noChangeAspect="1"/>
          </p:cNvPicPr>
          <p:nvPr/>
        </p:nvPicPr>
        <p:blipFill>
          <a:blip r:embed="rId2"/>
          <a:stretch>
            <a:fillRect/>
          </a:stretch>
        </p:blipFill>
        <p:spPr>
          <a:xfrm>
            <a:off x="1524000" y="0"/>
            <a:ext cx="9144000" cy="6858000"/>
          </a:xfrm>
          <a:prstGeom prst="rect">
            <a:avLst/>
          </a:prstGeom>
        </p:spPr>
      </p:pic>
      <p:sp>
        <p:nvSpPr>
          <p:cNvPr id="12" name="CasellaDiTesto 11">
            <a:extLst>
              <a:ext uri="{FF2B5EF4-FFF2-40B4-BE49-F238E27FC236}">
                <a16:creationId xmlns:a16="http://schemas.microsoft.com/office/drawing/2014/main" id="{2DA22130-2B11-CE8F-5C79-847520D1ADE0}"/>
              </a:ext>
            </a:extLst>
          </p:cNvPr>
          <p:cNvSpPr txBox="1"/>
          <p:nvPr/>
        </p:nvSpPr>
        <p:spPr>
          <a:xfrm>
            <a:off x="2834640" y="4940310"/>
            <a:ext cx="6715760" cy="1631216"/>
          </a:xfrm>
          <a:prstGeom prst="rect">
            <a:avLst/>
          </a:prstGeom>
          <a:solidFill>
            <a:schemeClr val="accent3">
              <a:lumMod val="20000"/>
              <a:lumOff val="80000"/>
            </a:schemeClr>
          </a:solidFill>
        </p:spPr>
        <p:txBody>
          <a:bodyPr wrap="square" rtlCol="0">
            <a:spAutoFit/>
          </a:bodyPr>
          <a:lstStyle/>
          <a:p>
            <a:pPr algn="l"/>
            <a:endParaRPr lang="it-IT" sz="2000" dirty="0">
              <a:ln>
                <a:solidFill>
                  <a:schemeClr val="bg1"/>
                </a:solidFill>
              </a:ln>
              <a:solidFill>
                <a:schemeClr val="bg1"/>
              </a:solidFill>
            </a:endParaRPr>
          </a:p>
          <a:p>
            <a:pPr algn="l"/>
            <a:endParaRPr lang="it-IT" sz="2000" dirty="0">
              <a:ln>
                <a:solidFill>
                  <a:schemeClr val="bg1"/>
                </a:solidFill>
              </a:ln>
              <a:solidFill>
                <a:schemeClr val="bg1"/>
              </a:solidFill>
            </a:endParaRPr>
          </a:p>
          <a:p>
            <a:pPr algn="l"/>
            <a:endParaRPr lang="it-IT" sz="2000" dirty="0">
              <a:ln>
                <a:solidFill>
                  <a:schemeClr val="bg1"/>
                </a:solidFill>
              </a:ln>
              <a:solidFill>
                <a:schemeClr val="bg1"/>
              </a:solidFill>
            </a:endParaRPr>
          </a:p>
          <a:p>
            <a:pPr algn="l"/>
            <a:endParaRPr lang="it-IT" sz="2000" dirty="0">
              <a:ln>
                <a:solidFill>
                  <a:schemeClr val="bg1"/>
                </a:solidFill>
              </a:ln>
              <a:solidFill>
                <a:schemeClr val="bg1"/>
              </a:solidFill>
            </a:endParaRPr>
          </a:p>
          <a:p>
            <a:pPr algn="l"/>
            <a:endParaRPr lang="it-IT" sz="2000" dirty="0">
              <a:ln>
                <a:solidFill>
                  <a:schemeClr val="bg1"/>
                </a:solidFill>
              </a:ln>
              <a:solidFill>
                <a:schemeClr val="bg1"/>
              </a:solidFill>
            </a:endParaRPr>
          </a:p>
        </p:txBody>
      </p:sp>
      <p:sp>
        <p:nvSpPr>
          <p:cNvPr id="4" name="CasellaDiTesto 3">
            <a:extLst>
              <a:ext uri="{FF2B5EF4-FFF2-40B4-BE49-F238E27FC236}">
                <a16:creationId xmlns:a16="http://schemas.microsoft.com/office/drawing/2014/main" id="{C8920DB7-375C-560B-713D-C8228FE704F2}"/>
              </a:ext>
            </a:extLst>
          </p:cNvPr>
          <p:cNvSpPr txBox="1"/>
          <p:nvPr/>
        </p:nvSpPr>
        <p:spPr>
          <a:xfrm>
            <a:off x="2834640" y="4929364"/>
            <a:ext cx="6715760" cy="1631216"/>
          </a:xfrm>
          <a:prstGeom prst="rect">
            <a:avLst/>
          </a:prstGeom>
          <a:solidFill>
            <a:schemeClr val="accent6">
              <a:lumMod val="20000"/>
              <a:lumOff val="80000"/>
            </a:schemeClr>
          </a:solidFill>
        </p:spPr>
        <p:txBody>
          <a:bodyPr wrap="square" rtlCol="0">
            <a:spAutoFit/>
          </a:bodyPr>
          <a:lstStyle/>
          <a:p>
            <a:pPr algn="l"/>
            <a:r>
              <a:rPr lang="it-IT" sz="2000" b="0" i="0" dirty="0">
                <a:solidFill>
                  <a:srgbClr val="333333"/>
                </a:solidFill>
                <a:effectLst/>
                <a:latin typeface="SolferinoText-Regular"/>
              </a:rPr>
              <a:t>Poi abbiamo piantato intorno delle stupende piante di jacaranda. Perché la bellezza e la poesia aiutano a guarire. Ricordatevelo. Ma ricordatevi soprattutto che</a:t>
            </a:r>
            <a:r>
              <a:rPr lang="it-IT" sz="2000" b="1" i="0" dirty="0">
                <a:solidFill>
                  <a:srgbClr val="333333"/>
                </a:solidFill>
                <a:effectLst/>
                <a:latin typeface="SolferinoText-Regular"/>
              </a:rPr>
              <a:t> la creatività non è una cosa che stai lì, ascolti Beethoven e aspetti l’ispirazione. No: è nella realtà che devi cercare l’ispirazione.</a:t>
            </a:r>
            <a:endParaRPr lang="it-IT" sz="2000" dirty="0"/>
          </a:p>
        </p:txBody>
      </p:sp>
    </p:spTree>
    <p:extLst>
      <p:ext uri="{BB962C8B-B14F-4D97-AF65-F5344CB8AC3E}">
        <p14:creationId xmlns:p14="http://schemas.microsoft.com/office/powerpoint/2010/main" val="4215867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D1EAAC-74C4-EADF-9B8B-1572AA6E8E5A}"/>
              </a:ext>
            </a:extLst>
          </p:cNvPr>
          <p:cNvSpPr>
            <a:spLocks noGrp="1"/>
          </p:cNvSpPr>
          <p:nvPr>
            <p:ph type="title"/>
          </p:nvPr>
        </p:nvSpPr>
        <p:spPr/>
        <p:txBody>
          <a:bodyPr/>
          <a:lstStyle/>
          <a:p>
            <a:endParaRPr lang="it-IT"/>
          </a:p>
        </p:txBody>
      </p:sp>
      <p:sp>
        <p:nvSpPr>
          <p:cNvPr id="3" name="Segnaposto immagine online 2">
            <a:extLst>
              <a:ext uri="{FF2B5EF4-FFF2-40B4-BE49-F238E27FC236}">
                <a16:creationId xmlns:a16="http://schemas.microsoft.com/office/drawing/2014/main" id="{2111E871-2AFE-B543-6DFC-73F609122C64}"/>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EE7ECFB8-7A35-EBC4-C8DF-B05850CF8820}"/>
              </a:ext>
            </a:extLst>
          </p:cNvPr>
          <p:cNvSpPr>
            <a:spLocks noGrp="1"/>
          </p:cNvSpPr>
          <p:nvPr>
            <p:ph type="body" sz="half" idx="2"/>
          </p:nvPr>
        </p:nvSpPr>
        <p:spPr/>
        <p:txBody>
          <a:bodyPr/>
          <a:lstStyle/>
          <a:p>
            <a:endParaRPr lang="it-IT"/>
          </a:p>
        </p:txBody>
      </p:sp>
      <p:pic>
        <p:nvPicPr>
          <p:cNvPr id="6" name="Immagine 5">
            <a:extLst>
              <a:ext uri="{FF2B5EF4-FFF2-40B4-BE49-F238E27FC236}">
                <a16:creationId xmlns:a16="http://schemas.microsoft.com/office/drawing/2014/main" id="{C37A634D-3C6E-C1F4-607F-0F10494CD782}"/>
              </a:ext>
            </a:extLst>
          </p:cNvPr>
          <p:cNvPicPr>
            <a:picLocks noChangeAspect="1"/>
          </p:cNvPicPr>
          <p:nvPr/>
        </p:nvPicPr>
        <p:blipFill>
          <a:blip r:embed="rId2"/>
          <a:stretch>
            <a:fillRect/>
          </a:stretch>
        </p:blipFill>
        <p:spPr>
          <a:xfrm>
            <a:off x="10160" y="0"/>
            <a:ext cx="7211599" cy="6733908"/>
          </a:xfrm>
          <a:prstGeom prst="rect">
            <a:avLst/>
          </a:prstGeom>
        </p:spPr>
      </p:pic>
      <p:pic>
        <p:nvPicPr>
          <p:cNvPr id="8" name="Immagine 7">
            <a:extLst>
              <a:ext uri="{FF2B5EF4-FFF2-40B4-BE49-F238E27FC236}">
                <a16:creationId xmlns:a16="http://schemas.microsoft.com/office/drawing/2014/main" id="{63F0123D-E9C3-BDF0-A1A7-826783506C46}"/>
              </a:ext>
            </a:extLst>
          </p:cNvPr>
          <p:cNvPicPr>
            <a:picLocks noChangeAspect="1"/>
          </p:cNvPicPr>
          <p:nvPr/>
        </p:nvPicPr>
        <p:blipFill>
          <a:blip r:embed="rId3"/>
          <a:stretch>
            <a:fillRect/>
          </a:stretch>
        </p:blipFill>
        <p:spPr>
          <a:xfrm>
            <a:off x="3586481" y="1591076"/>
            <a:ext cx="8595360" cy="1532507"/>
          </a:xfrm>
          <a:prstGeom prst="rect">
            <a:avLst/>
          </a:prstGeom>
        </p:spPr>
      </p:pic>
    </p:spTree>
    <p:extLst>
      <p:ext uri="{BB962C8B-B14F-4D97-AF65-F5344CB8AC3E}">
        <p14:creationId xmlns:p14="http://schemas.microsoft.com/office/powerpoint/2010/main" val="8972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err="1">
                <a:solidFill>
                  <a:schemeClr val="tx2">
                    <a:lumMod val="60000"/>
                    <a:lumOff val="40000"/>
                  </a:schemeClr>
                </a:solidFill>
              </a:rPr>
              <a:t>Ricerca</a:t>
            </a:r>
            <a:r>
              <a:rPr lang="en-GB" sz="5400" dirty="0">
                <a:solidFill>
                  <a:schemeClr val="tx2">
                    <a:lumMod val="60000"/>
                    <a:lumOff val="40000"/>
                  </a:schemeClr>
                </a:solidFill>
              </a:rPr>
              <a:t> </a:t>
            </a:r>
            <a:r>
              <a:rPr lang="en-GB" sz="5400" dirty="0" err="1">
                <a:solidFill>
                  <a:schemeClr val="tx2">
                    <a:lumMod val="60000"/>
                    <a:lumOff val="40000"/>
                  </a:schemeClr>
                </a:solidFill>
              </a:rPr>
              <a:t>clinica</a:t>
            </a:r>
            <a:r>
              <a:rPr lang="en-GB" sz="5400" dirty="0">
                <a:solidFill>
                  <a:schemeClr val="tx2">
                    <a:lumMod val="60000"/>
                    <a:lumOff val="40000"/>
                  </a:schemeClr>
                </a:solidFill>
              </a:rPr>
              <a:t> </a:t>
            </a:r>
            <a:r>
              <a:rPr lang="en-GB" sz="5400" dirty="0" err="1">
                <a:solidFill>
                  <a:schemeClr val="tx2">
                    <a:lumMod val="60000"/>
                    <a:lumOff val="40000"/>
                  </a:schemeClr>
                </a:solidFill>
              </a:rPr>
              <a:t>ed</a:t>
            </a:r>
            <a:r>
              <a:rPr lang="en-GB" sz="5400" dirty="0">
                <a:solidFill>
                  <a:schemeClr val="tx2">
                    <a:lumMod val="60000"/>
                    <a:lumOff val="40000"/>
                  </a:schemeClr>
                </a:solidFill>
              </a:rPr>
              <a:t> </a:t>
            </a:r>
            <a:r>
              <a:rPr lang="en-GB" sz="5400" dirty="0" err="1">
                <a:solidFill>
                  <a:schemeClr val="tx2">
                    <a:lumMod val="60000"/>
                    <a:lumOff val="40000"/>
                  </a:schemeClr>
                </a:solidFill>
              </a:rPr>
              <a:t>etica</a:t>
            </a:r>
            <a:endParaRPr lang="en-GB" sz="5400" dirty="0">
              <a:solidFill>
                <a:schemeClr val="tx2">
                  <a:lumMod val="60000"/>
                  <a:lumOff val="40000"/>
                </a:schemeClr>
              </a:solidFill>
            </a:endParaRPr>
          </a:p>
        </p:txBody>
      </p:sp>
      <p:sp>
        <p:nvSpPr>
          <p:cNvPr id="3" name="Content Placeholder 2"/>
          <p:cNvSpPr>
            <a:spLocks noGrp="1"/>
          </p:cNvSpPr>
          <p:nvPr>
            <p:ph idx="1"/>
          </p:nvPr>
        </p:nvSpPr>
        <p:spPr/>
        <p:txBody>
          <a:bodyPr>
            <a:normAutofit/>
          </a:bodyPr>
          <a:lstStyle/>
          <a:p>
            <a:pPr marL="0" indent="0">
              <a:buNone/>
            </a:pPr>
            <a:r>
              <a:rPr lang="en-GB" sz="2800" dirty="0" err="1"/>
              <a:t>Meglio</a:t>
            </a:r>
            <a:r>
              <a:rPr lang="en-GB" sz="2800" dirty="0"/>
              <a:t> </a:t>
            </a:r>
            <a:r>
              <a:rPr lang="en-GB" sz="2800" dirty="0" err="1"/>
              <a:t>sarebbe</a:t>
            </a:r>
            <a:r>
              <a:rPr lang="en-GB" sz="2800" dirty="0"/>
              <a:t>:</a:t>
            </a:r>
          </a:p>
          <a:p>
            <a:r>
              <a:rPr lang="en-GB" sz="2800" dirty="0" err="1"/>
              <a:t>Chiamarli</a:t>
            </a:r>
            <a:r>
              <a:rPr lang="en-GB" sz="2800" dirty="0"/>
              <a:t> </a:t>
            </a:r>
            <a:r>
              <a:rPr lang="en-GB" sz="2800" dirty="0" err="1"/>
              <a:t>studi</a:t>
            </a:r>
            <a:r>
              <a:rPr lang="en-GB" sz="2800" dirty="0"/>
              <a:t> </a:t>
            </a:r>
            <a:r>
              <a:rPr lang="en-GB" sz="2800" dirty="0" err="1"/>
              <a:t>clinici</a:t>
            </a:r>
            <a:r>
              <a:rPr lang="en-GB" sz="2800" dirty="0"/>
              <a:t> </a:t>
            </a:r>
            <a:r>
              <a:rPr lang="en-GB" sz="2400" dirty="0"/>
              <a:t>(e non </a:t>
            </a:r>
            <a:r>
              <a:rPr lang="en-GB" sz="2400" dirty="0" err="1"/>
              <a:t>sperimentazioni</a:t>
            </a:r>
            <a:r>
              <a:rPr lang="en-GB" sz="2400" dirty="0"/>
              <a:t> </a:t>
            </a:r>
            <a:r>
              <a:rPr lang="en-GB" sz="2400" dirty="0" err="1"/>
              <a:t>ahinoi</a:t>
            </a:r>
            <a:r>
              <a:rPr lang="en-GB" sz="2400" dirty="0"/>
              <a:t>, v. Helsinki … </a:t>
            </a:r>
            <a:r>
              <a:rPr lang="en-GB" sz="2400" dirty="0" err="1"/>
              <a:t>quanto</a:t>
            </a:r>
            <a:r>
              <a:rPr lang="en-GB" sz="2400" dirty="0"/>
              <a:t> e’ </a:t>
            </a:r>
            <a:r>
              <a:rPr lang="en-GB" sz="2400" dirty="0" err="1"/>
              <a:t>cambiata</a:t>
            </a:r>
            <a:r>
              <a:rPr lang="en-GB" sz="2400" dirty="0"/>
              <a:t> Helsinki </a:t>
            </a:r>
            <a:r>
              <a:rPr lang="en-GB" sz="2400" dirty="0" err="1"/>
              <a:t>nel</a:t>
            </a:r>
            <a:r>
              <a:rPr lang="en-GB" sz="2400" dirty="0"/>
              <a:t> 1975 sotto la </a:t>
            </a:r>
            <a:r>
              <a:rPr lang="en-GB" sz="2400" dirty="0" err="1"/>
              <a:t>guida</a:t>
            </a:r>
            <a:r>
              <a:rPr lang="en-GB" sz="2400" dirty="0"/>
              <a:t> </a:t>
            </a:r>
            <a:r>
              <a:rPr lang="en-GB" sz="2400" dirty="0" err="1"/>
              <a:t>scandinava</a:t>
            </a:r>
            <a:r>
              <a:rPr lang="en-GB" sz="2400" dirty="0"/>
              <a:t> …) </a:t>
            </a:r>
          </a:p>
          <a:p>
            <a:r>
              <a:rPr lang="en-GB" sz="2800" dirty="0" err="1"/>
              <a:t>Chiamiamoli</a:t>
            </a:r>
            <a:r>
              <a:rPr lang="en-GB" sz="2800" dirty="0"/>
              <a:t> </a:t>
            </a:r>
            <a:r>
              <a:rPr lang="en-GB" sz="2800" dirty="0" err="1"/>
              <a:t>ricercatori</a:t>
            </a:r>
            <a:r>
              <a:rPr lang="en-GB" sz="2800" dirty="0"/>
              <a:t> (e non </a:t>
            </a:r>
            <a:r>
              <a:rPr lang="en-GB" sz="2800" dirty="0" err="1"/>
              <a:t>scienziati</a:t>
            </a:r>
            <a:r>
              <a:rPr lang="en-GB" sz="2800" dirty="0"/>
              <a:t>)</a:t>
            </a:r>
          </a:p>
        </p:txBody>
      </p:sp>
    </p:spTree>
    <p:extLst>
      <p:ext uri="{BB962C8B-B14F-4D97-AF65-F5344CB8AC3E}">
        <p14:creationId xmlns:p14="http://schemas.microsoft.com/office/powerpoint/2010/main" val="1998845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err="1">
                <a:solidFill>
                  <a:schemeClr val="tx2">
                    <a:lumMod val="60000"/>
                    <a:lumOff val="40000"/>
                  </a:schemeClr>
                </a:solidFill>
              </a:rPr>
              <a:t>Ricerca</a:t>
            </a:r>
            <a:r>
              <a:rPr lang="en-GB" sz="4800" dirty="0">
                <a:solidFill>
                  <a:schemeClr val="tx2">
                    <a:lumMod val="60000"/>
                    <a:lumOff val="40000"/>
                  </a:schemeClr>
                </a:solidFill>
              </a:rPr>
              <a:t> </a:t>
            </a:r>
            <a:r>
              <a:rPr lang="en-GB" sz="4800" dirty="0" err="1">
                <a:solidFill>
                  <a:schemeClr val="tx2">
                    <a:lumMod val="60000"/>
                    <a:lumOff val="40000"/>
                  </a:schemeClr>
                </a:solidFill>
              </a:rPr>
              <a:t>clinica</a:t>
            </a:r>
            <a:r>
              <a:rPr lang="en-GB" sz="4800" dirty="0">
                <a:solidFill>
                  <a:schemeClr val="tx2">
                    <a:lumMod val="60000"/>
                    <a:lumOff val="40000"/>
                  </a:schemeClr>
                </a:solidFill>
              </a:rPr>
              <a:t> </a:t>
            </a:r>
            <a:r>
              <a:rPr lang="en-GB" sz="4800" dirty="0" err="1">
                <a:solidFill>
                  <a:schemeClr val="tx2">
                    <a:lumMod val="60000"/>
                    <a:lumOff val="40000"/>
                  </a:schemeClr>
                </a:solidFill>
              </a:rPr>
              <a:t>ed</a:t>
            </a:r>
            <a:r>
              <a:rPr lang="en-GB" sz="4800" dirty="0">
                <a:solidFill>
                  <a:schemeClr val="tx2">
                    <a:lumMod val="60000"/>
                    <a:lumOff val="40000"/>
                  </a:schemeClr>
                </a:solidFill>
              </a:rPr>
              <a:t> </a:t>
            </a:r>
            <a:r>
              <a:rPr lang="en-GB" sz="4800" dirty="0" err="1">
                <a:solidFill>
                  <a:schemeClr val="tx2">
                    <a:lumMod val="60000"/>
                    <a:lumOff val="40000"/>
                  </a:schemeClr>
                </a:solidFill>
              </a:rPr>
              <a:t>etica</a:t>
            </a:r>
            <a:endParaRPr lang="en-GB" sz="4800" dirty="0">
              <a:solidFill>
                <a:schemeClr val="tx2">
                  <a:lumMod val="60000"/>
                  <a:lumOff val="40000"/>
                </a:schemeClr>
              </a:solidFill>
            </a:endParaRPr>
          </a:p>
        </p:txBody>
      </p:sp>
      <p:sp>
        <p:nvSpPr>
          <p:cNvPr id="3" name="Content Placeholder 2"/>
          <p:cNvSpPr>
            <a:spLocks noGrp="1"/>
          </p:cNvSpPr>
          <p:nvPr>
            <p:ph idx="1"/>
          </p:nvPr>
        </p:nvSpPr>
        <p:spPr/>
        <p:txBody>
          <a:bodyPr>
            <a:normAutofit/>
          </a:bodyPr>
          <a:lstStyle/>
          <a:p>
            <a:pPr marL="0" indent="0">
              <a:buNone/>
            </a:pPr>
            <a:r>
              <a:rPr lang="en-GB" sz="2800" dirty="0" err="1"/>
              <a:t>Meglio</a:t>
            </a:r>
            <a:r>
              <a:rPr lang="en-GB" sz="2800" dirty="0"/>
              <a:t> </a:t>
            </a:r>
            <a:r>
              <a:rPr lang="en-GB" sz="2800" dirty="0" err="1"/>
              <a:t>sarebbe</a:t>
            </a:r>
            <a:r>
              <a:rPr lang="en-GB" sz="2800" dirty="0"/>
              <a:t>:</a:t>
            </a:r>
          </a:p>
          <a:p>
            <a:r>
              <a:rPr lang="en-GB" sz="2800" dirty="0" err="1">
                <a:solidFill>
                  <a:schemeClr val="bg1">
                    <a:lumMod val="50000"/>
                  </a:schemeClr>
                </a:solidFill>
              </a:rPr>
              <a:t>Chiamarli</a:t>
            </a:r>
            <a:r>
              <a:rPr lang="en-GB" sz="2800" dirty="0">
                <a:solidFill>
                  <a:schemeClr val="bg1">
                    <a:lumMod val="50000"/>
                  </a:schemeClr>
                </a:solidFill>
              </a:rPr>
              <a:t> </a:t>
            </a:r>
            <a:r>
              <a:rPr lang="en-GB" sz="2800" dirty="0" err="1">
                <a:solidFill>
                  <a:schemeClr val="bg1">
                    <a:lumMod val="50000"/>
                  </a:schemeClr>
                </a:solidFill>
              </a:rPr>
              <a:t>studi</a:t>
            </a:r>
            <a:r>
              <a:rPr lang="en-GB" sz="2800" dirty="0">
                <a:solidFill>
                  <a:schemeClr val="bg1">
                    <a:lumMod val="50000"/>
                  </a:schemeClr>
                </a:solidFill>
              </a:rPr>
              <a:t> </a:t>
            </a:r>
            <a:r>
              <a:rPr lang="en-GB" sz="2800" dirty="0" err="1">
                <a:solidFill>
                  <a:schemeClr val="bg1">
                    <a:lumMod val="50000"/>
                  </a:schemeClr>
                </a:solidFill>
              </a:rPr>
              <a:t>clinici</a:t>
            </a:r>
            <a:r>
              <a:rPr lang="en-GB" sz="2800" dirty="0">
                <a:solidFill>
                  <a:schemeClr val="bg1">
                    <a:lumMod val="50000"/>
                  </a:schemeClr>
                </a:solidFill>
              </a:rPr>
              <a:t> </a:t>
            </a:r>
            <a:r>
              <a:rPr lang="en-GB" sz="2400" dirty="0">
                <a:solidFill>
                  <a:schemeClr val="bg1">
                    <a:lumMod val="50000"/>
                  </a:schemeClr>
                </a:solidFill>
              </a:rPr>
              <a:t>(e non </a:t>
            </a:r>
            <a:r>
              <a:rPr lang="en-GB" sz="2400" dirty="0" err="1">
                <a:solidFill>
                  <a:schemeClr val="bg1">
                    <a:lumMod val="50000"/>
                  </a:schemeClr>
                </a:solidFill>
              </a:rPr>
              <a:t>sperimentazioni</a:t>
            </a:r>
            <a:r>
              <a:rPr lang="en-GB" sz="2400" dirty="0">
                <a:solidFill>
                  <a:schemeClr val="bg1">
                    <a:lumMod val="50000"/>
                  </a:schemeClr>
                </a:solidFill>
              </a:rPr>
              <a:t>, v. Helsinki … </a:t>
            </a:r>
            <a:r>
              <a:rPr lang="en-GB" sz="2400" dirty="0" err="1">
                <a:solidFill>
                  <a:schemeClr val="bg1">
                    <a:lumMod val="50000"/>
                  </a:schemeClr>
                </a:solidFill>
              </a:rPr>
              <a:t>quanto</a:t>
            </a:r>
            <a:r>
              <a:rPr lang="en-GB" sz="2400" dirty="0">
                <a:solidFill>
                  <a:schemeClr val="bg1">
                    <a:lumMod val="50000"/>
                  </a:schemeClr>
                </a:solidFill>
              </a:rPr>
              <a:t> e’ </a:t>
            </a:r>
            <a:r>
              <a:rPr lang="en-GB" sz="2400" dirty="0" err="1">
                <a:solidFill>
                  <a:schemeClr val="bg1">
                    <a:lumMod val="50000"/>
                  </a:schemeClr>
                </a:solidFill>
              </a:rPr>
              <a:t>cambiata</a:t>
            </a:r>
            <a:r>
              <a:rPr lang="en-GB" sz="2400" dirty="0">
                <a:solidFill>
                  <a:schemeClr val="bg1">
                    <a:lumMod val="50000"/>
                  </a:schemeClr>
                </a:solidFill>
              </a:rPr>
              <a:t> Helsinki </a:t>
            </a:r>
            <a:r>
              <a:rPr lang="en-GB" sz="2400" dirty="0" err="1">
                <a:solidFill>
                  <a:schemeClr val="bg1">
                    <a:lumMod val="50000"/>
                  </a:schemeClr>
                </a:solidFill>
              </a:rPr>
              <a:t>nel</a:t>
            </a:r>
            <a:r>
              <a:rPr lang="en-GB" sz="2400" dirty="0">
                <a:solidFill>
                  <a:schemeClr val="bg1">
                    <a:lumMod val="50000"/>
                  </a:schemeClr>
                </a:solidFill>
              </a:rPr>
              <a:t> 1975 sotto la </a:t>
            </a:r>
            <a:r>
              <a:rPr lang="en-GB" sz="2400" dirty="0" err="1">
                <a:solidFill>
                  <a:schemeClr val="bg1">
                    <a:lumMod val="50000"/>
                  </a:schemeClr>
                </a:solidFill>
              </a:rPr>
              <a:t>guida</a:t>
            </a:r>
            <a:r>
              <a:rPr lang="en-GB" sz="2400" dirty="0">
                <a:solidFill>
                  <a:schemeClr val="bg1">
                    <a:lumMod val="50000"/>
                  </a:schemeClr>
                </a:solidFill>
              </a:rPr>
              <a:t> </a:t>
            </a:r>
            <a:r>
              <a:rPr lang="en-GB" sz="2400" dirty="0" err="1">
                <a:solidFill>
                  <a:schemeClr val="bg1">
                    <a:lumMod val="50000"/>
                  </a:schemeClr>
                </a:solidFill>
              </a:rPr>
              <a:t>scandinava</a:t>
            </a:r>
            <a:r>
              <a:rPr lang="en-GB" sz="2400" dirty="0">
                <a:solidFill>
                  <a:schemeClr val="bg1">
                    <a:lumMod val="50000"/>
                  </a:schemeClr>
                </a:solidFill>
              </a:rPr>
              <a:t> …) </a:t>
            </a:r>
          </a:p>
          <a:p>
            <a:r>
              <a:rPr lang="en-GB" sz="2800" dirty="0" err="1">
                <a:solidFill>
                  <a:schemeClr val="bg1">
                    <a:lumMod val="50000"/>
                  </a:schemeClr>
                </a:solidFill>
              </a:rPr>
              <a:t>Chiamiamoli</a:t>
            </a:r>
            <a:r>
              <a:rPr lang="en-GB" sz="2800" dirty="0">
                <a:solidFill>
                  <a:schemeClr val="bg1">
                    <a:lumMod val="50000"/>
                  </a:schemeClr>
                </a:solidFill>
              </a:rPr>
              <a:t> </a:t>
            </a:r>
            <a:r>
              <a:rPr lang="en-GB" sz="2800" dirty="0" err="1">
                <a:solidFill>
                  <a:schemeClr val="bg1">
                    <a:lumMod val="50000"/>
                  </a:schemeClr>
                </a:solidFill>
              </a:rPr>
              <a:t>ricercatori</a:t>
            </a:r>
            <a:r>
              <a:rPr lang="en-GB" sz="2800" dirty="0">
                <a:solidFill>
                  <a:schemeClr val="bg1">
                    <a:lumMod val="50000"/>
                  </a:schemeClr>
                </a:solidFill>
              </a:rPr>
              <a:t> (e non </a:t>
            </a:r>
            <a:r>
              <a:rPr lang="en-GB" sz="2800" dirty="0" err="1">
                <a:solidFill>
                  <a:schemeClr val="bg1">
                    <a:lumMod val="50000"/>
                  </a:schemeClr>
                </a:solidFill>
              </a:rPr>
              <a:t>scienziati</a:t>
            </a:r>
            <a:r>
              <a:rPr lang="en-GB" sz="2800" dirty="0">
                <a:solidFill>
                  <a:schemeClr val="bg1">
                    <a:lumMod val="50000"/>
                  </a:schemeClr>
                </a:solidFill>
              </a:rPr>
              <a:t>)</a:t>
            </a:r>
          </a:p>
          <a:p>
            <a:r>
              <a:rPr lang="en-GB" sz="2800" dirty="0" err="1"/>
              <a:t>Differenziare</a:t>
            </a:r>
            <a:r>
              <a:rPr lang="en-GB" sz="2800" dirty="0"/>
              <a:t> poco o per </a:t>
            </a:r>
            <a:r>
              <a:rPr lang="en-GB" sz="2800" dirty="0" err="1"/>
              <a:t>nulla</a:t>
            </a:r>
            <a:r>
              <a:rPr lang="en-GB" sz="2800" dirty="0"/>
              <a:t> la </a:t>
            </a:r>
            <a:r>
              <a:rPr lang="en-GB" sz="2800" dirty="0" err="1"/>
              <a:t>pratica</a:t>
            </a:r>
            <a:r>
              <a:rPr lang="en-GB" sz="2800" dirty="0"/>
              <a:t> </a:t>
            </a:r>
            <a:r>
              <a:rPr lang="en-GB" sz="2800" dirty="0" err="1"/>
              <a:t>clinica</a:t>
            </a:r>
            <a:r>
              <a:rPr lang="en-GB" sz="2800" dirty="0"/>
              <a:t> </a:t>
            </a:r>
            <a:r>
              <a:rPr lang="en-GB" sz="2800" dirty="0" err="1"/>
              <a:t>dalla</a:t>
            </a:r>
            <a:r>
              <a:rPr lang="en-GB" sz="2800" dirty="0"/>
              <a:t> </a:t>
            </a:r>
            <a:r>
              <a:rPr lang="en-GB" sz="2800" dirty="0" err="1"/>
              <a:t>ricerca</a:t>
            </a:r>
            <a:r>
              <a:rPr lang="en-GB" sz="2800" dirty="0"/>
              <a:t> </a:t>
            </a:r>
            <a:r>
              <a:rPr lang="en-GB" sz="2400" dirty="0"/>
              <a:t>(</a:t>
            </a:r>
            <a:r>
              <a:rPr lang="en-GB" sz="2800" dirty="0"/>
              <a:t>NO a </a:t>
            </a:r>
            <a:r>
              <a:rPr lang="en-GB" sz="2800" dirty="0" err="1"/>
              <a:t>popolazioni</a:t>
            </a:r>
            <a:r>
              <a:rPr lang="en-GB" sz="2800" dirty="0"/>
              <a:t> </a:t>
            </a:r>
            <a:r>
              <a:rPr lang="en-GB" sz="2800" dirty="0" err="1"/>
              <a:t>selezionate</a:t>
            </a:r>
            <a:r>
              <a:rPr lang="en-GB" sz="2800" dirty="0"/>
              <a:t>:</a:t>
            </a:r>
            <a:r>
              <a:rPr lang="en-GB" sz="2400" dirty="0"/>
              <a:t> </a:t>
            </a:r>
            <a:r>
              <a:rPr lang="en-GB" sz="2400" i="1" dirty="0"/>
              <a:t>la </a:t>
            </a:r>
            <a:r>
              <a:rPr lang="en-GB" sz="2400" i="1" dirty="0" err="1"/>
              <a:t>ricerca</a:t>
            </a:r>
            <a:r>
              <a:rPr lang="en-GB" sz="2400" i="1" dirty="0"/>
              <a:t> </a:t>
            </a:r>
            <a:r>
              <a:rPr lang="en-GB" sz="2400" i="1" dirty="0" err="1"/>
              <a:t>clinica</a:t>
            </a:r>
            <a:r>
              <a:rPr lang="en-GB" sz="2400" i="1" dirty="0"/>
              <a:t> public-health oriented è poco </a:t>
            </a:r>
            <a:r>
              <a:rPr lang="en-GB" sz="2400" i="1" dirty="0" err="1"/>
              <a:t>diversa</a:t>
            </a:r>
            <a:r>
              <a:rPr lang="en-GB" sz="2400" i="1" dirty="0"/>
              <a:t> </a:t>
            </a:r>
            <a:r>
              <a:rPr lang="en-GB" sz="2400" i="1" dirty="0" err="1"/>
              <a:t>dalla</a:t>
            </a:r>
            <a:r>
              <a:rPr lang="en-GB" sz="2400" i="1" dirty="0"/>
              <a:t> </a:t>
            </a:r>
            <a:r>
              <a:rPr lang="en-GB" sz="2400" i="1" dirty="0" err="1"/>
              <a:t>normale</a:t>
            </a:r>
            <a:r>
              <a:rPr lang="en-GB" sz="2400" i="1" dirty="0"/>
              <a:t> </a:t>
            </a:r>
            <a:r>
              <a:rPr lang="en-GB" sz="2400" i="1" dirty="0" err="1"/>
              <a:t>pratica</a:t>
            </a:r>
            <a:r>
              <a:rPr lang="en-GB" sz="2400" i="1" dirty="0"/>
              <a:t> </a:t>
            </a:r>
            <a:r>
              <a:rPr lang="en-GB" sz="2400" i="1" dirty="0" err="1"/>
              <a:t>clinica</a:t>
            </a:r>
            <a:r>
              <a:rPr lang="en-GB" sz="2800" dirty="0"/>
              <a:t>)</a:t>
            </a:r>
          </a:p>
          <a:p>
            <a:r>
              <a:rPr lang="en-GB" sz="2800" dirty="0" err="1"/>
              <a:t>Clinici</a:t>
            </a:r>
            <a:r>
              <a:rPr lang="en-GB" sz="2800" dirty="0"/>
              <a:t> e </a:t>
            </a:r>
            <a:r>
              <a:rPr lang="en-GB" sz="2800" dirty="0" err="1"/>
              <a:t>ricercatori</a:t>
            </a:r>
            <a:r>
              <a:rPr lang="en-GB" sz="2800" dirty="0"/>
              <a:t>: </a:t>
            </a:r>
            <a:r>
              <a:rPr lang="en-GB" sz="2800" dirty="0" err="1"/>
              <a:t>una</a:t>
            </a:r>
            <a:r>
              <a:rPr lang="en-GB" sz="2800" dirty="0"/>
              <a:t> </a:t>
            </a:r>
            <a:r>
              <a:rPr lang="en-GB" sz="2800" dirty="0" err="1"/>
              <a:t>comunita</a:t>
            </a:r>
            <a:r>
              <a:rPr lang="en-GB" sz="2800" dirty="0"/>
              <a:t>’ di </a:t>
            </a:r>
            <a:r>
              <a:rPr lang="en-GB" sz="2800" dirty="0" err="1"/>
              <a:t>ricerca</a:t>
            </a:r>
            <a:r>
              <a:rPr lang="en-GB" sz="2800" dirty="0"/>
              <a:t> (</a:t>
            </a:r>
            <a:r>
              <a:rPr lang="en-GB" sz="2400" i="1" dirty="0" err="1"/>
              <a:t>una</a:t>
            </a:r>
            <a:r>
              <a:rPr lang="en-GB" sz="2400" i="1" dirty="0"/>
              <a:t> research community in </a:t>
            </a:r>
            <a:r>
              <a:rPr lang="en-GB" sz="2400" i="1" dirty="0" err="1"/>
              <a:t>rapporto</a:t>
            </a:r>
            <a:r>
              <a:rPr lang="en-GB" sz="2400" i="1" dirty="0"/>
              <a:t> </a:t>
            </a:r>
            <a:r>
              <a:rPr lang="en-GB" sz="2400" i="1" dirty="0" err="1"/>
              <a:t>diretto</a:t>
            </a:r>
            <a:r>
              <a:rPr lang="en-GB" sz="2400" i="1" dirty="0"/>
              <a:t> col </a:t>
            </a:r>
            <a:r>
              <a:rPr lang="en-GB" sz="2400" i="1" dirty="0" err="1"/>
              <a:t>contesto</a:t>
            </a:r>
            <a:r>
              <a:rPr lang="en-GB" sz="2400" i="1" dirty="0"/>
              <a:t>  </a:t>
            </a:r>
            <a:r>
              <a:rPr lang="en-GB" sz="2400" i="1" dirty="0" err="1"/>
              <a:t>sociale</a:t>
            </a:r>
            <a:r>
              <a:rPr lang="en-GB" sz="2400" i="1" dirty="0"/>
              <a:t> e la </a:t>
            </a:r>
            <a:r>
              <a:rPr lang="en-GB" sz="2400" i="1" dirty="0" err="1"/>
              <a:t>società</a:t>
            </a:r>
            <a:r>
              <a:rPr lang="en-GB" sz="2800" dirty="0"/>
              <a:t>) </a:t>
            </a:r>
          </a:p>
        </p:txBody>
      </p:sp>
    </p:spTree>
    <p:extLst>
      <p:ext uri="{BB962C8B-B14F-4D97-AF65-F5344CB8AC3E}">
        <p14:creationId xmlns:p14="http://schemas.microsoft.com/office/powerpoint/2010/main" val="186435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egnaposto numero diapositiva 4"/>
          <p:cNvSpPr>
            <a:spLocks noGrp="1"/>
          </p:cNvSpPr>
          <p:nvPr>
            <p:ph type="sldNum" sz="quarter" idx="12"/>
          </p:nvPr>
        </p:nvSpPr>
        <p:spPr>
          <a:noFill/>
        </p:spPr>
        <p:txBody>
          <a:bodyPr/>
          <a:lstStyle/>
          <a:p>
            <a:pPr fontAlgn="base">
              <a:spcBef>
                <a:spcPct val="0"/>
              </a:spcBef>
              <a:spcAft>
                <a:spcPct val="0"/>
              </a:spcAft>
            </a:pPr>
            <a:fld id="{2E457123-F9CF-457B-98A9-CA6B59ED393B}" type="slidenum">
              <a:rPr lang="it-IT" smtClean="0"/>
              <a:pPr fontAlgn="base">
                <a:spcBef>
                  <a:spcPct val="0"/>
                </a:spcBef>
                <a:spcAft>
                  <a:spcPct val="0"/>
                </a:spcAft>
              </a:pPr>
              <a:t>65</a:t>
            </a:fld>
            <a:endParaRPr lang="it-IT"/>
          </a:p>
        </p:txBody>
      </p:sp>
      <p:pic>
        <p:nvPicPr>
          <p:cNvPr id="357378" name="Picture 2"/>
          <p:cNvPicPr>
            <a:picLocks noGrp="1" noChangeAspect="1" noChangeArrowheads="1"/>
          </p:cNvPicPr>
          <p:nvPr>
            <p:ph/>
          </p:nvPr>
        </p:nvPicPr>
        <p:blipFill>
          <a:blip r:embed="rId2"/>
          <a:srcRect/>
          <a:stretch>
            <a:fillRect/>
          </a:stretch>
        </p:blipFill>
        <p:spPr>
          <a:xfrm>
            <a:off x="3359150" y="188914"/>
            <a:ext cx="5461000" cy="6408737"/>
          </a:xfrm>
          <a:ln>
            <a:solidFill>
              <a:schemeClr val="tx1"/>
            </a:solidFill>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sz="5400" dirty="0"/>
              <a:t>A soft touch … to conclude</a:t>
            </a:r>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2898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10316" y="409575"/>
            <a:ext cx="10637063" cy="5448300"/>
          </a:xfrm>
          <a:noFill/>
        </p:spPr>
      </p:pic>
    </p:spTree>
    <p:extLst>
      <p:ext uri="{BB962C8B-B14F-4D97-AF65-F5344CB8AC3E}">
        <p14:creationId xmlns:p14="http://schemas.microsoft.com/office/powerpoint/2010/main" val="139433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9760" y="228601"/>
            <a:ext cx="10830560" cy="1006475"/>
          </a:xfrm>
        </p:spPr>
        <p:txBody>
          <a:bodyPr>
            <a:normAutofit/>
          </a:bodyPr>
          <a:lstStyle/>
          <a:p>
            <a:r>
              <a:rPr lang="it-IT" sz="4000" dirty="0">
                <a:solidFill>
                  <a:srgbClr val="00B0F0"/>
                </a:solidFill>
              </a:rPr>
              <a:t>R Smith, Riflessioni per giovani medici - BMJ 2023</a:t>
            </a:r>
          </a:p>
        </p:txBody>
      </p:sp>
      <p:pic>
        <p:nvPicPr>
          <p:cNvPr id="512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91442" y="1340767"/>
            <a:ext cx="7982708" cy="4717133"/>
          </a:xfrm>
          <a:noFill/>
        </p:spPr>
      </p:pic>
    </p:spTree>
    <p:extLst>
      <p:ext uri="{BB962C8B-B14F-4D97-AF65-F5344CB8AC3E}">
        <p14:creationId xmlns:p14="http://schemas.microsoft.com/office/powerpoint/2010/main" val="144231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AE3BE-D327-2C89-7F72-801E49577FE9}"/>
              </a:ext>
            </a:extLst>
          </p:cNvPr>
          <p:cNvSpPr>
            <a:spLocks noGrp="1"/>
          </p:cNvSpPr>
          <p:nvPr>
            <p:ph type="title"/>
          </p:nvPr>
        </p:nvSpPr>
        <p:spPr>
          <a:xfrm>
            <a:off x="1043195" y="-170288"/>
            <a:ext cx="10112485" cy="1006475"/>
          </a:xfrm>
        </p:spPr>
        <p:txBody>
          <a:bodyPr/>
          <a:lstStyle/>
          <a:p>
            <a:r>
              <a:rPr lang="it-IT" dirty="0">
                <a:solidFill>
                  <a:srgbClr val="FF0000"/>
                </a:solidFill>
              </a:rPr>
              <a:t>Evidenze: visibili ma inaccessibili</a:t>
            </a:r>
          </a:p>
        </p:txBody>
      </p:sp>
      <p:sp>
        <p:nvSpPr>
          <p:cNvPr id="3" name="Segnaposto immagine online 2">
            <a:extLst>
              <a:ext uri="{FF2B5EF4-FFF2-40B4-BE49-F238E27FC236}">
                <a16:creationId xmlns:a16="http://schemas.microsoft.com/office/drawing/2014/main" id="{F2DEA7D6-FC62-009D-90F8-E980BA3D0AA8}"/>
              </a:ext>
            </a:extLst>
          </p:cNvPr>
          <p:cNvSpPr>
            <a:spLocks noGrp="1"/>
          </p:cNvSpPr>
          <p:nvPr>
            <p:ph type="clipArt" sz="half" idx="1"/>
          </p:nvPr>
        </p:nvSpPr>
        <p:spPr/>
        <p:txBody>
          <a:bodyPr/>
          <a:lstStyle/>
          <a:p>
            <a:endParaRPr lang="it-IT"/>
          </a:p>
        </p:txBody>
      </p:sp>
      <p:sp>
        <p:nvSpPr>
          <p:cNvPr id="4" name="Segnaposto testo 3">
            <a:extLst>
              <a:ext uri="{FF2B5EF4-FFF2-40B4-BE49-F238E27FC236}">
                <a16:creationId xmlns:a16="http://schemas.microsoft.com/office/drawing/2014/main" id="{3C43FCA0-AB93-FF82-2574-226DE06B1473}"/>
              </a:ext>
            </a:extLst>
          </p:cNvPr>
          <p:cNvSpPr>
            <a:spLocks noGrp="1"/>
          </p:cNvSpPr>
          <p:nvPr>
            <p:ph type="body" sz="half" idx="2"/>
          </p:nvPr>
        </p:nvSpPr>
        <p:spPr/>
        <p:txBody>
          <a:bodyPr/>
          <a:lstStyle/>
          <a:p>
            <a:endParaRPr lang="it-IT" dirty="0"/>
          </a:p>
        </p:txBody>
      </p:sp>
      <p:pic>
        <p:nvPicPr>
          <p:cNvPr id="6" name="Immagine 5">
            <a:extLst>
              <a:ext uri="{FF2B5EF4-FFF2-40B4-BE49-F238E27FC236}">
                <a16:creationId xmlns:a16="http://schemas.microsoft.com/office/drawing/2014/main" id="{B0D0FA0F-BD97-2A97-575E-4B66B6284E27}"/>
              </a:ext>
            </a:extLst>
          </p:cNvPr>
          <p:cNvPicPr>
            <a:picLocks noChangeAspect="1"/>
          </p:cNvPicPr>
          <p:nvPr/>
        </p:nvPicPr>
        <p:blipFill rotWithShape="1">
          <a:blip r:embed="rId2"/>
          <a:srcRect l="7136" t="5482" r="10493" b="1926"/>
          <a:stretch/>
        </p:blipFill>
        <p:spPr>
          <a:xfrm>
            <a:off x="1043195" y="955040"/>
            <a:ext cx="3541471" cy="5307960"/>
          </a:xfrm>
          <a:prstGeom prst="rect">
            <a:avLst/>
          </a:prstGeom>
        </p:spPr>
      </p:pic>
      <p:pic>
        <p:nvPicPr>
          <p:cNvPr id="8" name="Immagine 7">
            <a:extLst>
              <a:ext uri="{FF2B5EF4-FFF2-40B4-BE49-F238E27FC236}">
                <a16:creationId xmlns:a16="http://schemas.microsoft.com/office/drawing/2014/main" id="{2D4DABF7-C4D2-9B57-CD6B-052C2716453C}"/>
              </a:ext>
            </a:extLst>
          </p:cNvPr>
          <p:cNvPicPr>
            <a:picLocks noChangeAspect="1"/>
          </p:cNvPicPr>
          <p:nvPr/>
        </p:nvPicPr>
        <p:blipFill>
          <a:blip r:embed="rId3"/>
          <a:stretch>
            <a:fillRect/>
          </a:stretch>
        </p:blipFill>
        <p:spPr>
          <a:xfrm>
            <a:off x="6216651" y="697649"/>
            <a:ext cx="4620263" cy="6160351"/>
          </a:xfrm>
          <a:prstGeom prst="rect">
            <a:avLst/>
          </a:prstGeom>
        </p:spPr>
      </p:pic>
      <p:sp>
        <p:nvSpPr>
          <p:cNvPr id="12" name="Ovale 11">
            <a:extLst>
              <a:ext uri="{FF2B5EF4-FFF2-40B4-BE49-F238E27FC236}">
                <a16:creationId xmlns:a16="http://schemas.microsoft.com/office/drawing/2014/main" id="{CDC67759-036F-D8BC-5FAC-747A5132D631}"/>
              </a:ext>
            </a:extLst>
          </p:cNvPr>
          <p:cNvSpPr/>
          <p:nvPr/>
        </p:nvSpPr>
        <p:spPr>
          <a:xfrm>
            <a:off x="6360053" y="2428240"/>
            <a:ext cx="4462256" cy="52832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11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240A9-3435-CCC7-774A-D0712FAA26CF}"/>
              </a:ext>
            </a:extLst>
          </p:cNvPr>
          <p:cNvSpPr>
            <a:spLocks noGrp="1"/>
          </p:cNvSpPr>
          <p:nvPr>
            <p:ph type="ctrTitle"/>
          </p:nvPr>
        </p:nvSpPr>
        <p:spPr/>
        <p:txBody>
          <a:bodyPr>
            <a:normAutofit/>
          </a:bodyPr>
          <a:lstStyle/>
          <a:p>
            <a:r>
              <a:rPr lang="it-IT" sz="7200" dirty="0"/>
              <a:t>Ad oggi</a:t>
            </a:r>
            <a:endParaRPr lang="it-IT" sz="8000" dirty="0"/>
          </a:p>
        </p:txBody>
      </p:sp>
      <p:sp>
        <p:nvSpPr>
          <p:cNvPr id="3" name="Sottotitolo 2">
            <a:extLst>
              <a:ext uri="{FF2B5EF4-FFF2-40B4-BE49-F238E27FC236}">
                <a16:creationId xmlns:a16="http://schemas.microsoft.com/office/drawing/2014/main" id="{EA69450D-F761-5107-4FF8-B82BD86E26AB}"/>
              </a:ext>
            </a:extLst>
          </p:cNvPr>
          <p:cNvSpPr>
            <a:spLocks noGrp="1"/>
          </p:cNvSpPr>
          <p:nvPr>
            <p:ph type="subTitle" idx="1"/>
          </p:nvPr>
        </p:nvSpPr>
        <p:spPr/>
        <p:txBody>
          <a:bodyPr>
            <a:normAutofit/>
          </a:bodyPr>
          <a:lstStyle/>
          <a:p>
            <a:r>
              <a:rPr lang="it-IT" sz="4400" dirty="0"/>
              <a:t>Dove siamo </a:t>
            </a:r>
          </a:p>
        </p:txBody>
      </p:sp>
      <p:sp>
        <p:nvSpPr>
          <p:cNvPr id="4" name="Titolo 1">
            <a:extLst>
              <a:ext uri="{FF2B5EF4-FFF2-40B4-BE49-F238E27FC236}">
                <a16:creationId xmlns:a16="http://schemas.microsoft.com/office/drawing/2014/main" id="{F1DA66B7-0CBA-78CB-985A-9CED3A613021}"/>
              </a:ext>
            </a:extLst>
          </p:cNvPr>
          <p:cNvSpPr txBox="1">
            <a:spLocks/>
          </p:cNvSpPr>
          <p:nvPr/>
        </p:nvSpPr>
        <p:spPr>
          <a:xfrm>
            <a:off x="914400" y="0"/>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dirty="0">
                <a:solidFill>
                  <a:srgbClr val="FF0000"/>
                </a:solidFill>
              </a:rPr>
              <a:t>Una sorta di premessa</a:t>
            </a:r>
          </a:p>
        </p:txBody>
      </p:sp>
    </p:spTree>
    <p:extLst>
      <p:ext uri="{BB962C8B-B14F-4D97-AF65-F5344CB8AC3E}">
        <p14:creationId xmlns:p14="http://schemas.microsoft.com/office/powerpoint/2010/main" val="384856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9DBF77A-DAA0-A821-F363-5C4E8F391C50}"/>
              </a:ext>
            </a:extLst>
          </p:cNvPr>
          <p:cNvPicPr>
            <a:picLocks noChangeAspect="1"/>
          </p:cNvPicPr>
          <p:nvPr/>
        </p:nvPicPr>
        <p:blipFill>
          <a:blip r:embed="rId2"/>
          <a:stretch>
            <a:fillRect/>
          </a:stretch>
        </p:blipFill>
        <p:spPr>
          <a:xfrm>
            <a:off x="1036319" y="92413"/>
            <a:ext cx="8104071" cy="6552227"/>
          </a:xfrm>
          <a:prstGeom prst="rect">
            <a:avLst/>
          </a:prstGeom>
        </p:spPr>
      </p:pic>
      <p:sp>
        <p:nvSpPr>
          <p:cNvPr id="9" name="CasellaDiTesto 8">
            <a:extLst>
              <a:ext uri="{FF2B5EF4-FFF2-40B4-BE49-F238E27FC236}">
                <a16:creationId xmlns:a16="http://schemas.microsoft.com/office/drawing/2014/main" id="{2E0F4AED-D2C9-45C7-7CCC-BF6B56D03733}"/>
              </a:ext>
            </a:extLst>
          </p:cNvPr>
          <p:cNvSpPr txBox="1"/>
          <p:nvPr/>
        </p:nvSpPr>
        <p:spPr>
          <a:xfrm>
            <a:off x="4429760" y="1979046"/>
            <a:ext cx="7406640" cy="1631216"/>
          </a:xfrm>
          <a:prstGeom prst="rect">
            <a:avLst/>
          </a:prstGeom>
          <a:solidFill>
            <a:schemeClr val="accent3">
              <a:lumMod val="20000"/>
              <a:lumOff val="80000"/>
            </a:schemeClr>
          </a:solidFill>
        </p:spPr>
        <p:txBody>
          <a:bodyPr wrap="square">
            <a:spAutoFit/>
          </a:bodyPr>
          <a:lstStyle/>
          <a:p>
            <a:pPr marL="0" indent="0">
              <a:buNone/>
            </a:pPr>
            <a:r>
              <a:rPr lang="en-US" sz="2800" b="0" i="0" dirty="0">
                <a:solidFill>
                  <a:srgbClr val="333333"/>
                </a:solidFill>
                <a:effectLst/>
                <a:latin typeface="interfaceregular"/>
              </a:rPr>
              <a:t>Qual è il </a:t>
            </a:r>
            <a:r>
              <a:rPr lang="en-US" sz="2800" b="0" i="0" dirty="0" err="1">
                <a:solidFill>
                  <a:srgbClr val="333333"/>
                </a:solidFill>
                <a:effectLst/>
                <a:latin typeface="interfaceregular"/>
              </a:rPr>
              <a:t>ruolo</a:t>
            </a:r>
            <a:r>
              <a:rPr lang="en-US" sz="2800" b="0" i="0" dirty="0">
                <a:solidFill>
                  <a:srgbClr val="333333"/>
                </a:solidFill>
                <a:effectLst/>
                <a:latin typeface="interfaceregular"/>
              </a:rPr>
              <a:t> </a:t>
            </a:r>
            <a:r>
              <a:rPr lang="en-US" sz="2800" b="0" i="0" dirty="0" err="1">
                <a:solidFill>
                  <a:srgbClr val="333333"/>
                </a:solidFill>
                <a:effectLst/>
                <a:latin typeface="interfaceregular"/>
              </a:rPr>
              <a:t>dei</a:t>
            </a:r>
            <a:r>
              <a:rPr lang="en-US" sz="2800" b="0" i="0" dirty="0">
                <a:solidFill>
                  <a:srgbClr val="333333"/>
                </a:solidFill>
                <a:effectLst/>
                <a:latin typeface="interfaceregular"/>
              </a:rPr>
              <a:t> Journals/</a:t>
            </a:r>
            <a:r>
              <a:rPr lang="en-US" sz="2800" b="0" i="0" dirty="0" err="1">
                <a:solidFill>
                  <a:srgbClr val="333333"/>
                </a:solidFill>
                <a:effectLst/>
                <a:latin typeface="interfaceregular"/>
              </a:rPr>
              <a:t>riviste</a:t>
            </a:r>
            <a:r>
              <a:rPr lang="en-US" sz="2800" b="0" i="0" dirty="0">
                <a:solidFill>
                  <a:srgbClr val="333333"/>
                </a:solidFill>
                <a:effectLst/>
                <a:latin typeface="interfaceregular"/>
              </a:rPr>
              <a:t> </a:t>
            </a:r>
            <a:r>
              <a:rPr lang="en-US" sz="2800" b="0" i="0" dirty="0" err="1">
                <a:solidFill>
                  <a:srgbClr val="333333"/>
                </a:solidFill>
                <a:effectLst/>
                <a:latin typeface="interfaceregular"/>
              </a:rPr>
              <a:t>biomediche</a:t>
            </a:r>
            <a:r>
              <a:rPr lang="en-US" sz="2800" dirty="0">
                <a:solidFill>
                  <a:srgbClr val="333333"/>
                </a:solidFill>
                <a:latin typeface="interfaceregular"/>
              </a:rPr>
              <a:t>?</a:t>
            </a:r>
            <a:endParaRPr lang="en-US" sz="2800" b="0" i="0" dirty="0">
              <a:solidFill>
                <a:srgbClr val="333333"/>
              </a:solidFill>
              <a:effectLst/>
              <a:latin typeface="interfaceregular"/>
            </a:endParaRPr>
          </a:p>
          <a:p>
            <a:pPr marL="342900" indent="-342900">
              <a:buFont typeface="Arial" panose="020B0604020202020204" pitchFamily="34" charset="0"/>
              <a:buChar char="•"/>
            </a:pPr>
            <a:r>
              <a:rPr lang="en-US" sz="2400" dirty="0" err="1">
                <a:solidFill>
                  <a:srgbClr val="FF0000"/>
                </a:solidFill>
                <a:latin typeface="interfaceregular"/>
              </a:rPr>
              <a:t>pubblicare</a:t>
            </a:r>
            <a:r>
              <a:rPr lang="en-US" sz="2400" dirty="0">
                <a:solidFill>
                  <a:srgbClr val="FF0000"/>
                </a:solidFill>
                <a:latin typeface="interfaceregular"/>
              </a:rPr>
              <a:t> </a:t>
            </a:r>
            <a:r>
              <a:rPr lang="en-US" sz="2400" dirty="0" err="1">
                <a:solidFill>
                  <a:srgbClr val="FF0000"/>
                </a:solidFill>
                <a:latin typeface="interfaceregular"/>
              </a:rPr>
              <a:t>studi</a:t>
            </a:r>
            <a:r>
              <a:rPr lang="en-US" sz="2400" dirty="0">
                <a:solidFill>
                  <a:srgbClr val="FF0000"/>
                </a:solidFill>
                <a:latin typeface="interfaceregular"/>
              </a:rPr>
              <a:t> </a:t>
            </a:r>
            <a:r>
              <a:rPr lang="en-US" sz="2400" dirty="0" err="1">
                <a:solidFill>
                  <a:srgbClr val="FF0000"/>
                </a:solidFill>
                <a:latin typeface="interfaceregular"/>
              </a:rPr>
              <a:t>originali</a:t>
            </a:r>
            <a:endParaRPr lang="en-US" sz="2400" dirty="0">
              <a:solidFill>
                <a:srgbClr val="FF0000"/>
              </a:solidFill>
              <a:latin typeface="interfaceregular"/>
            </a:endParaRPr>
          </a:p>
          <a:p>
            <a:pPr marL="0" indent="0">
              <a:buNone/>
            </a:pPr>
            <a:r>
              <a:rPr lang="en-US" sz="2400" dirty="0" err="1">
                <a:solidFill>
                  <a:srgbClr val="FF0000"/>
                </a:solidFill>
                <a:latin typeface="interfaceregular"/>
              </a:rPr>
              <a:t>oppure</a:t>
            </a:r>
            <a:endParaRPr lang="en-US" sz="2400" b="0" i="0" dirty="0">
              <a:solidFill>
                <a:srgbClr val="FF0000"/>
              </a:solidFill>
              <a:effectLst/>
              <a:latin typeface="interfaceregular"/>
            </a:endParaRPr>
          </a:p>
          <a:p>
            <a:pPr marL="342900" indent="-342900">
              <a:buFont typeface="Arial" panose="020B0604020202020204" pitchFamily="34" charset="0"/>
              <a:buChar char="•"/>
            </a:pPr>
            <a:r>
              <a:rPr lang="en-US" sz="2400" dirty="0" err="1">
                <a:solidFill>
                  <a:srgbClr val="FF0000"/>
                </a:solidFill>
                <a:latin typeface="interfaceregular"/>
              </a:rPr>
              <a:t>commentarli</a:t>
            </a:r>
            <a:r>
              <a:rPr lang="en-US" sz="2400" dirty="0">
                <a:solidFill>
                  <a:srgbClr val="FF0000"/>
                </a:solidFill>
                <a:latin typeface="interfaceregular"/>
              </a:rPr>
              <a:t>: explanation and interpretation</a:t>
            </a:r>
            <a:endParaRPr lang="it-IT" sz="2400" dirty="0">
              <a:solidFill>
                <a:srgbClr val="FF0000"/>
              </a:solidFill>
            </a:endParaRPr>
          </a:p>
        </p:txBody>
      </p:sp>
      <p:sp>
        <p:nvSpPr>
          <p:cNvPr id="10" name="Titolo 1">
            <a:extLst>
              <a:ext uri="{FF2B5EF4-FFF2-40B4-BE49-F238E27FC236}">
                <a16:creationId xmlns:a16="http://schemas.microsoft.com/office/drawing/2014/main" id="{F6E6BD86-9117-2B73-6F53-EBD73D708A17}"/>
              </a:ext>
            </a:extLst>
          </p:cNvPr>
          <p:cNvSpPr txBox="1">
            <a:spLocks/>
          </p:cNvSpPr>
          <p:nvPr/>
        </p:nvSpPr>
        <p:spPr>
          <a:xfrm>
            <a:off x="7772400" y="345440"/>
            <a:ext cx="3576321" cy="590888"/>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dirty="0">
                <a:solidFill>
                  <a:srgbClr val="00B0F0"/>
                </a:solidFill>
              </a:rPr>
              <a:t>Lancet  7 </a:t>
            </a:r>
            <a:r>
              <a:rPr lang="it-IT" sz="2800" dirty="0" err="1">
                <a:solidFill>
                  <a:srgbClr val="00B0F0"/>
                </a:solidFill>
              </a:rPr>
              <a:t>Oct</a:t>
            </a:r>
            <a:r>
              <a:rPr lang="it-IT" sz="2800" dirty="0">
                <a:solidFill>
                  <a:srgbClr val="00B0F0"/>
                </a:solidFill>
              </a:rPr>
              <a:t> 2023</a:t>
            </a:r>
          </a:p>
        </p:txBody>
      </p:sp>
    </p:spTree>
    <p:extLst>
      <p:ext uri="{BB962C8B-B14F-4D97-AF65-F5344CB8AC3E}">
        <p14:creationId xmlns:p14="http://schemas.microsoft.com/office/powerpoint/2010/main" val="222844709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vel">
  <a:themeElements>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Nico-Ale">
  <a:themeElements>
    <a:clrScheme name="">
      <a:dk1>
        <a:srgbClr val="0000FF"/>
      </a:dk1>
      <a:lt1>
        <a:srgbClr val="FFFFFF"/>
      </a:lt1>
      <a:dk2>
        <a:srgbClr val="FC0128"/>
      </a:dk2>
      <a:lt2>
        <a:srgbClr val="CECECE"/>
      </a:lt2>
      <a:accent1>
        <a:srgbClr val="F95AB7"/>
      </a:accent1>
      <a:accent2>
        <a:srgbClr val="7B00E4"/>
      </a:accent2>
      <a:accent3>
        <a:srgbClr val="FFFFFF"/>
      </a:accent3>
      <a:accent4>
        <a:srgbClr val="0000DA"/>
      </a:accent4>
      <a:accent5>
        <a:srgbClr val="FBB5D8"/>
      </a:accent5>
      <a:accent6>
        <a:srgbClr val="6F00CF"/>
      </a:accent6>
      <a:hlink>
        <a:srgbClr val="FC0128"/>
      </a:hlink>
      <a:folHlink>
        <a:srgbClr val="000000"/>
      </a:folHlink>
    </a:clrScheme>
    <a:fontScheme name="1_Nico-A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ico-Al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ico-A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ico-Al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ico-Al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ico-Al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ico-Al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ico-Al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6160</TotalTime>
  <Words>2254</Words>
  <Application>Microsoft Office PowerPoint</Application>
  <PresentationFormat>Widescreen</PresentationFormat>
  <Paragraphs>213</Paragraphs>
  <Slides>68</Slides>
  <Notes>9</Notes>
  <HiddenSlides>0</HiddenSlides>
  <MMClips>0</MMClips>
  <ScaleCrop>false</ScaleCrop>
  <HeadingPairs>
    <vt:vector size="8" baseType="variant">
      <vt:variant>
        <vt:lpstr>Caratteri utilizzati</vt:lpstr>
      </vt:variant>
      <vt:variant>
        <vt:i4>13</vt:i4>
      </vt:variant>
      <vt:variant>
        <vt:lpstr>Tema</vt:lpstr>
      </vt:variant>
      <vt:variant>
        <vt:i4>5</vt:i4>
      </vt:variant>
      <vt:variant>
        <vt:lpstr>Server OLE incorporati</vt:lpstr>
      </vt:variant>
      <vt:variant>
        <vt:i4>1</vt:i4>
      </vt:variant>
      <vt:variant>
        <vt:lpstr>Titoli diapositive</vt:lpstr>
      </vt:variant>
      <vt:variant>
        <vt:i4>68</vt:i4>
      </vt:variant>
    </vt:vector>
  </HeadingPairs>
  <TitlesOfParts>
    <vt:vector size="87" baseType="lpstr">
      <vt:lpstr>Arial</vt:lpstr>
      <vt:lpstr>Calibri</vt:lpstr>
      <vt:lpstr>Calibri Light</vt:lpstr>
      <vt:lpstr>ff-quadraat-web-pro</vt:lpstr>
      <vt:lpstr>Garamond</vt:lpstr>
      <vt:lpstr>GuardianTextEgypGR-Regular</vt:lpstr>
      <vt:lpstr>GuardianTextEgyp-RegularIt</vt:lpstr>
      <vt:lpstr>interfaceregular</vt:lpstr>
      <vt:lpstr>Monotype Sorts</vt:lpstr>
      <vt:lpstr>SolferinoText-Regular</vt:lpstr>
      <vt:lpstr>Times New Roman</vt:lpstr>
      <vt:lpstr>Verdana</vt:lpstr>
      <vt:lpstr>Wingdings</vt:lpstr>
      <vt:lpstr>Tema di Office</vt:lpstr>
      <vt:lpstr>1_Tema di Office</vt:lpstr>
      <vt:lpstr>Level</vt:lpstr>
      <vt:lpstr>Office Theme</vt:lpstr>
      <vt:lpstr>3_Nico-Ale</vt:lpstr>
      <vt:lpstr>Documento</vt:lpstr>
      <vt:lpstr>Presentazione standard di PowerPoint</vt:lpstr>
      <vt:lpstr>Le pubblicazioni scientifiche</vt:lpstr>
      <vt:lpstr>Presentazione standard di PowerPoint</vt:lpstr>
      <vt:lpstr>Dall’inizio</vt:lpstr>
      <vt:lpstr> </vt:lpstr>
      <vt:lpstr>Presentazione standard di PowerPoint</vt:lpstr>
      <vt:lpstr>Evidenze: visibili ma inaccessibili</vt:lpstr>
      <vt:lpstr>Ad oggi</vt:lpstr>
      <vt:lpstr>Presentazione standard di PowerPoint</vt:lpstr>
      <vt:lpstr>JAMA Internal Med 16 Oct 2023 </vt:lpstr>
      <vt:lpstr>Back to basics</vt:lpstr>
      <vt:lpstr>Presentazione standard di PowerPoint</vt:lpstr>
      <vt:lpstr>Presentazione standard di PowerPoint</vt:lpstr>
      <vt:lpstr>Presentazione standard di PowerPoint</vt:lpstr>
      <vt:lpstr>Le pubblicazioni scientifiche: uno standard etico e metodologico</vt:lpstr>
      <vt:lpstr>Parte 1 quesiti e macro-approcci</vt:lpstr>
      <vt:lpstr>Domande cliniche e quesiti di ricerca</vt:lpstr>
      <vt:lpstr>Tipi di studio: fondamentalmente 3-4</vt:lpstr>
      <vt:lpstr>Presentazione standard di PowerPoint</vt:lpstr>
      <vt:lpstr>Presentazione standard di PowerPoint</vt:lpstr>
      <vt:lpstr>Presentazione standard di PowerPoint</vt:lpstr>
      <vt:lpstr>Presentazione standard di PowerPoint</vt:lpstr>
      <vt:lpstr>An example of publication bias</vt:lpstr>
      <vt:lpstr>Presentazione standard di PowerPoint</vt:lpstr>
      <vt:lpstr>Presentazione standard di PowerPoint</vt:lpstr>
      <vt:lpstr>Presentazione standard di PowerPoint</vt:lpstr>
      <vt:lpstr>Presentazione standard di PowerPoint</vt:lpstr>
      <vt:lpstr>Parte1: quesiti e macro-approcci take home messages</vt:lpstr>
      <vt:lpstr>Parte 2 strumenti di lettura critica e domande da farsi</vt:lpstr>
      <vt:lpstr>Importanza del  gruppo di controllo</vt:lpstr>
      <vt:lpstr>Necessità di un gruppo di controllo</vt:lpstr>
      <vt:lpstr>Necessità di un gruppo di controllo</vt:lpstr>
      <vt:lpstr>Necessità di un gruppo di controllo</vt:lpstr>
      <vt:lpstr>Necessità di un gruppo di controllo</vt:lpstr>
      <vt:lpstr>PICO(T)</vt:lpstr>
      <vt:lpstr>Step1: PICO – per capire meglio in sintesi</vt:lpstr>
      <vt:lpstr>What is the PICOT of the paper?</vt:lpstr>
      <vt:lpstr>Medicina e’ un’arte  al crocevia di varie scienze</vt:lpstr>
      <vt:lpstr>Il primo RCT: Studio controllato sulla streptomicina nel trattamento della tubercolosi</vt:lpstr>
      <vt:lpstr>Presentazione standard di PowerPoint</vt:lpstr>
      <vt:lpstr>Presentazione standard di PowerPoint</vt:lpstr>
      <vt:lpstr>Validità interna: 3 principi principali</vt:lpstr>
      <vt:lpstr>Presentazione standard di PowerPoint</vt:lpstr>
      <vt:lpstr>Intervalli di confidenza CI  margine di non-inferiorità o limite di equivalenza   rilevanza/importanza dell’effetto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Attenzione ai sottogruppi</vt:lpstr>
      <vt:lpstr>Subgroup analysis: by astrological signs</vt:lpstr>
      <vt:lpstr>Presentazione standard di PowerPoint</vt:lpstr>
      <vt:lpstr>Presentazione standard di PowerPoint</vt:lpstr>
      <vt:lpstr>La trasferibilità dei risultati </vt:lpstr>
      <vt:lpstr>Trasferibilità – validità esterna - generalizzabilità</vt:lpstr>
      <vt:lpstr>La trasferibilità dei risultati </vt:lpstr>
      <vt:lpstr>We need less research, better research, and research done for the right reason </vt:lpstr>
      <vt:lpstr>Le pubblicazioni scientifiche: uno standard etico e metodologico</vt:lpstr>
      <vt:lpstr>Presentazione standard di PowerPoint</vt:lpstr>
      <vt:lpstr>Presentazione standard di PowerPoint</vt:lpstr>
      <vt:lpstr>Presentazione standard di PowerPoint</vt:lpstr>
      <vt:lpstr>Ricerca clinica ed etica</vt:lpstr>
      <vt:lpstr>Ricerca clinica ed etica</vt:lpstr>
      <vt:lpstr>Presentazione standard di PowerPoint</vt:lpstr>
      <vt:lpstr>A soft touch … to conclude</vt:lpstr>
      <vt:lpstr>Presentazione standard di PowerPoint</vt:lpstr>
      <vt:lpstr>R Smith, Riflessioni per giovani medici - BMJ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Domande e Tipi di studio</dc:title>
  <dc:creator>Nicola Magrini</dc:creator>
  <cp:lastModifiedBy>Luigi Verdari</cp:lastModifiedBy>
  <cp:revision>3</cp:revision>
  <dcterms:created xsi:type="dcterms:W3CDTF">2023-10-14T14:13:13Z</dcterms:created>
  <dcterms:modified xsi:type="dcterms:W3CDTF">2023-10-19T15:43:57Z</dcterms:modified>
</cp:coreProperties>
</file>