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73" r:id="rId12"/>
    <p:sldId id="267" r:id="rId13"/>
    <p:sldId id="275" r:id="rId14"/>
    <p:sldId id="276" r:id="rId15"/>
    <p:sldId id="278" r:id="rId16"/>
    <p:sldId id="289" r:id="rId17"/>
    <p:sldId id="279" r:id="rId18"/>
    <p:sldId id="277" r:id="rId19"/>
    <p:sldId id="274" r:id="rId20"/>
    <p:sldId id="284" r:id="rId21"/>
    <p:sldId id="280" r:id="rId22"/>
    <p:sldId id="285" r:id="rId23"/>
    <p:sldId id="286" r:id="rId24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99"/>
    <a:srgbClr val="FFCCFF"/>
    <a:srgbClr val="FF99FF"/>
    <a:srgbClr val="FF9933"/>
    <a:srgbClr val="FF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7168" autoAdjust="0"/>
  </p:normalViewPr>
  <p:slideViewPr>
    <p:cSldViewPr snapToGrid="0">
      <p:cViewPr varScale="1">
        <p:scale>
          <a:sx n="78" d="100"/>
          <a:sy n="78" d="100"/>
        </p:scale>
        <p:origin x="18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noProof="0" dirty="0"/>
              <a:t>Key performance</a:t>
            </a:r>
            <a:r>
              <a:rPr lang="en-GB" baseline="0" noProof="0" dirty="0"/>
              <a:t> indicators</a:t>
            </a:r>
            <a:endParaRPr lang="en-GB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Risk assessment </c:v>
                </c:pt>
                <c:pt idx="1">
                  <c:v>Pharmacotherapy plan</c:v>
                </c:pt>
                <c:pt idx="2">
                  <c:v>Checking of efectiveness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64457</c:v>
                </c:pt>
                <c:pt idx="1">
                  <c:v>22709</c:v>
                </c:pt>
                <c:pt idx="2">
                  <c:v>8972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56-4111-93BD-68B66F5CC6D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Risk assessment </c:v>
                </c:pt>
                <c:pt idx="1">
                  <c:v>Pharmacotherapy plan</c:v>
                </c:pt>
                <c:pt idx="2">
                  <c:v>Checking of efectiveness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53349</c:v>
                </c:pt>
                <c:pt idx="1">
                  <c:v>26001</c:v>
                </c:pt>
                <c:pt idx="2">
                  <c:v>11098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56-4111-93BD-68B66F5CC6D2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Risk assessment </c:v>
                </c:pt>
                <c:pt idx="1">
                  <c:v>Pharmacotherapy plan</c:v>
                </c:pt>
                <c:pt idx="2">
                  <c:v>Checking of efectiveness</c:v>
                </c:pt>
              </c:strCache>
            </c:strRef>
          </c:cat>
          <c:val>
            <c:numRef>
              <c:f>List1!$D$2:$D$4</c:f>
              <c:numCache>
                <c:formatCode>General</c:formatCode>
                <c:ptCount val="3"/>
                <c:pt idx="0">
                  <c:v>58232</c:v>
                </c:pt>
                <c:pt idx="1">
                  <c:v>29702</c:v>
                </c:pt>
                <c:pt idx="2">
                  <c:v>12719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56-4111-93BD-68B66F5CC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926872"/>
        <c:axId val="199922608"/>
      </c:barChart>
      <c:catAx>
        <c:axId val="199926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922608"/>
        <c:crosses val="autoZero"/>
        <c:auto val="1"/>
        <c:lblAlgn val="ctr"/>
        <c:lblOffset val="100"/>
        <c:noMultiLvlLbl val="0"/>
      </c:catAx>
      <c:valAx>
        <c:axId val="19992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926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noProof="0" dirty="0"/>
              <a:t>Number</a:t>
            </a:r>
            <a:r>
              <a:rPr lang="en-GB" baseline="0" noProof="0" dirty="0"/>
              <a:t> of patients</a:t>
            </a:r>
            <a:endParaRPr lang="en-GB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Low risk </c:v>
                </c:pt>
                <c:pt idx="1">
                  <c:v>Medium risk</c:v>
                </c:pt>
                <c:pt idx="2">
                  <c:v>High risk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14672</c:v>
                </c:pt>
                <c:pt idx="1">
                  <c:v>21369</c:v>
                </c:pt>
                <c:pt idx="2">
                  <c:v>8909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EA-44DA-864B-BD9398C5508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Low risk </c:v>
                </c:pt>
                <c:pt idx="1">
                  <c:v>Medium risk</c:v>
                </c:pt>
                <c:pt idx="2">
                  <c:v>High risk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34081</c:v>
                </c:pt>
                <c:pt idx="1">
                  <c:v>37054</c:v>
                </c:pt>
                <c:pt idx="2">
                  <c:v>14932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EA-44DA-864B-BD9398C5508A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Low risk </c:v>
                </c:pt>
                <c:pt idx="1">
                  <c:v>Medium risk</c:v>
                </c:pt>
                <c:pt idx="2">
                  <c:v>High risk</c:v>
                </c:pt>
              </c:strCache>
            </c:strRef>
          </c:cat>
          <c:val>
            <c:numRef>
              <c:f>List1!$D$2:$D$4</c:f>
              <c:numCache>
                <c:formatCode>General</c:formatCode>
                <c:ptCount val="3"/>
                <c:pt idx="0">
                  <c:v>32388</c:v>
                </c:pt>
                <c:pt idx="1">
                  <c:v>44389</c:v>
                </c:pt>
                <c:pt idx="2">
                  <c:v>17259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EA-44DA-864B-BD9398C55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912112"/>
        <c:axId val="199913096"/>
      </c:barChart>
      <c:catAx>
        <c:axId val="19991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913096"/>
        <c:crosses val="autoZero"/>
        <c:auto val="1"/>
        <c:lblAlgn val="ctr"/>
        <c:lblOffset val="100"/>
        <c:noMultiLvlLbl val="0"/>
      </c:catAx>
      <c:valAx>
        <c:axId val="199913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91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explosion val="21"/>
          <c:dPt>
            <c:idx val="0"/>
            <c:bubble3D val="0"/>
            <c:explosion val="22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C05-4722-A2AA-DD536BFD61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C05-4722-A2AA-DD536BFD61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C05-4722-A2AA-DD536BFD61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C05-4722-A2AA-DD536BFD61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1C05-4722-A2AA-DD536BFD61C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C05-4722-A2AA-DD536BFD61C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1C05-4722-A2AA-DD536BFD61C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C05-4722-A2AA-DD536BFD61C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1C05-4722-A2AA-DD536BFD61C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C05-4722-A2AA-DD536BFD61C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1C05-4722-A2AA-DD536BFD61C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C05-4722-A2AA-DD536BFD61C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C05-4722-A2AA-DD536BFD61C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1C05-4722-A2AA-DD536BFD61C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C05-4722-A2AA-DD536BFD61C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1C05-4722-A2AA-DD536BFD61C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C05-4722-A2AA-DD536BFD61C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1C05-4722-A2AA-DD536BFD61C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1C05-4722-A2AA-DD536BFD61C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1C05-4722-A2AA-DD536BFD61C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1C05-4722-A2AA-DD536BFD61C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1C05-4722-A2AA-DD536BFD61C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1C05-4722-A2AA-DD536BFD61C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1C05-4722-A2AA-DD536BFD61CD}"/>
                </c:ext>
              </c:extLst>
            </c:dLbl>
            <c:dLbl>
              <c:idx val="11"/>
              <c:layout>
                <c:manualLayout>
                  <c:x val="-0.3088929661021430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05-4722-A2AA-DD536BFD61CD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1C05-4722-A2AA-DD536BFD61C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List1!$A$2:$A$14</c:f>
              <c:strCache>
                <c:ptCount val="13"/>
                <c:pt idx="0">
                  <c:v>Polypharmacy</c:v>
                </c:pt>
                <c:pt idx="1">
                  <c:v>NTI</c:v>
                </c:pt>
                <c:pt idx="2">
                  <c:v>High interaction potential</c:v>
                </c:pt>
                <c:pt idx="3">
                  <c:v>eGFR &lt; 30 ml/min</c:v>
                </c:pt>
                <c:pt idx="4">
                  <c:v>Liver failure</c:v>
                </c:pt>
                <c:pt idx="5">
                  <c:v>Biochemistry changes </c:v>
                </c:pt>
                <c:pt idx="6">
                  <c:v>Intensive care</c:v>
                </c:pt>
                <c:pt idx="7">
                  <c:v>DM</c:v>
                </c:pt>
                <c:pt idx="8">
                  <c:v>Epilepsy</c:v>
                </c:pt>
                <c:pt idx="9">
                  <c:v>AF</c:v>
                </c:pt>
                <c:pt idx="10">
                  <c:v>Oncology</c:v>
                </c:pt>
                <c:pt idx="11">
                  <c:v>Longterm IS or corticosteroids</c:v>
                </c:pt>
                <c:pt idx="12">
                  <c:v>Parkinson disease </c:v>
                </c:pt>
              </c:strCache>
            </c:strRef>
          </c:cat>
          <c:val>
            <c:numRef>
              <c:f>List1!$B$2:$B$14</c:f>
              <c:numCache>
                <c:formatCode>General</c:formatCode>
                <c:ptCount val="13"/>
                <c:pt idx="0">
                  <c:v>16703</c:v>
                </c:pt>
                <c:pt idx="1">
                  <c:v>17574</c:v>
                </c:pt>
                <c:pt idx="2">
                  <c:v>14626</c:v>
                </c:pt>
                <c:pt idx="3">
                  <c:v>6502</c:v>
                </c:pt>
                <c:pt idx="4">
                  <c:v>4022</c:v>
                </c:pt>
                <c:pt idx="5">
                  <c:v>13525</c:v>
                </c:pt>
                <c:pt idx="6">
                  <c:v>11119</c:v>
                </c:pt>
                <c:pt idx="7">
                  <c:v>10942</c:v>
                </c:pt>
                <c:pt idx="8">
                  <c:v>1463</c:v>
                </c:pt>
                <c:pt idx="9">
                  <c:v>7226</c:v>
                </c:pt>
                <c:pt idx="10">
                  <c:v>6901</c:v>
                </c:pt>
                <c:pt idx="11">
                  <c:v>3767</c:v>
                </c:pt>
                <c:pt idx="12">
                  <c:v>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05-4722-A2AA-DD536BFD61C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err="1"/>
              <a:t>Pharmacists</a:t>
            </a:r>
            <a:r>
              <a:rPr lang="cs-CZ" dirty="0"/>
              <a:t>´ </a:t>
            </a:r>
            <a:r>
              <a:rPr lang="cs-CZ" dirty="0" err="1"/>
              <a:t>interventions</a:t>
            </a:r>
            <a:r>
              <a:rPr lang="cs-CZ" dirty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2E-4D8F-9576-9048344B6A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2E-4D8F-9576-9048344B6A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2E-4D8F-9576-9048344B6A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2E-4D8F-9576-9048344B6A32}"/>
              </c:ext>
            </c:extLst>
          </c:dPt>
          <c:cat>
            <c:strRef>
              <c:f>List1!$A$2:$A$5</c:f>
              <c:strCache>
                <c:ptCount val="4"/>
                <c:pt idx="0">
                  <c:v>New drug reccomendation</c:v>
                </c:pt>
                <c:pt idx="1">
                  <c:v>Stopping drug</c:v>
                </c:pt>
                <c:pt idx="2">
                  <c:v>Dose adjustment</c:v>
                </c:pt>
                <c:pt idx="3">
                  <c:v>Drug counselling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7530</c:v>
                </c:pt>
                <c:pt idx="1">
                  <c:v>10244</c:v>
                </c:pt>
                <c:pt idx="2">
                  <c:v>11854</c:v>
                </c:pt>
                <c:pt idx="3">
                  <c:v>4742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4D-48F5-9B0C-2598F7D65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12234430240026"/>
          <c:w val="0.9683275758443467"/>
          <c:h val="0.79913754664627368"/>
        </c:manualLayout>
      </c:layout>
      <c:barChart>
        <c:barDir val="col"/>
        <c:grouping val="clustered"/>
        <c:varyColors val="0"/>
        <c:ser>
          <c:idx val="0"/>
          <c:order val="0"/>
          <c:tx>
            <c:v>po implementaci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8"/>
              <c:pt idx="0">
                <c:v>Indikace AP</c:v>
              </c:pt>
              <c:pt idx="1">
                <c:v>Indikace terapie</c:v>
              </c:pt>
              <c:pt idx="2">
                <c:v>Volba antibiotika</c:v>
              </c:pt>
              <c:pt idx="3">
                <c:v>Velikost dávky</c:v>
              </c:pt>
              <c:pt idx="4">
                <c:v>Správné načasování</c:v>
              </c:pt>
              <c:pt idx="5">
                <c:v>Déletrvající výkony</c:v>
              </c:pt>
              <c:pt idx="6">
                <c:v>Krevní ztráta nad 1.5l</c:v>
              </c:pt>
              <c:pt idx="7">
                <c:v>Délka profylaxe</c:v>
              </c:pt>
            </c:strLit>
          </c:cat>
          <c:val>
            <c:numLit>
              <c:formatCode>General</c:formatCode>
              <c:ptCount val="8"/>
              <c:pt idx="0">
                <c:v>96</c:v>
              </c:pt>
              <c:pt idx="1">
                <c:v>100</c:v>
              </c:pt>
              <c:pt idx="2">
                <c:v>96</c:v>
              </c:pt>
              <c:pt idx="3">
                <c:v>84</c:v>
              </c:pt>
              <c:pt idx="4">
                <c:v>76</c:v>
              </c:pt>
              <c:pt idx="5">
                <c:v>77</c:v>
              </c:pt>
              <c:pt idx="6">
                <c:v>78</c:v>
              </c:pt>
              <c:pt idx="7">
                <c:v>88</c:v>
              </c:pt>
            </c:numLit>
          </c:val>
          <c:extLst>
            <c:ext xmlns:c16="http://schemas.microsoft.com/office/drawing/2014/chart" uri="{C3380CC4-5D6E-409C-BE32-E72D297353CC}">
              <c16:uniqueId val="{00000000-998B-4FBC-A8DA-ECE4DC0C795E}"/>
            </c:ext>
          </c:extLst>
        </c:ser>
        <c:ser>
          <c:idx val="1"/>
          <c:order val="1"/>
          <c:tx>
            <c:v>před implementací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8"/>
              <c:pt idx="0">
                <c:v>Indikace AP</c:v>
              </c:pt>
              <c:pt idx="1">
                <c:v>Indikace terapie</c:v>
              </c:pt>
              <c:pt idx="2">
                <c:v>Volba antibiotika</c:v>
              </c:pt>
              <c:pt idx="3">
                <c:v>Velikost dávky</c:v>
              </c:pt>
              <c:pt idx="4">
                <c:v>Správné načasování</c:v>
              </c:pt>
              <c:pt idx="5">
                <c:v>Déletrvající výkony</c:v>
              </c:pt>
              <c:pt idx="6">
                <c:v>Krevní ztráta nad 1.5l</c:v>
              </c:pt>
              <c:pt idx="7">
                <c:v>Délka profylaxe</c:v>
              </c:pt>
            </c:strLit>
          </c:cat>
          <c:val>
            <c:numLit>
              <c:formatCode>General</c:formatCode>
              <c:ptCount val="8"/>
              <c:pt idx="0">
                <c:v>100</c:v>
              </c:pt>
              <c:pt idx="1">
                <c:v>69</c:v>
              </c:pt>
              <c:pt idx="2">
                <c:v>68</c:v>
              </c:pt>
              <c:pt idx="3">
                <c:v>24</c:v>
              </c:pt>
              <c:pt idx="4">
                <c:v>30</c:v>
              </c:pt>
              <c:pt idx="5">
                <c:v>0</c:v>
              </c:pt>
              <c:pt idx="6">
                <c:v>0</c:v>
              </c:pt>
              <c:pt idx="7">
                <c:v>100</c:v>
              </c:pt>
            </c:numLit>
          </c:val>
          <c:extLst>
            <c:ext xmlns:c16="http://schemas.microsoft.com/office/drawing/2014/chart" uri="{C3380CC4-5D6E-409C-BE32-E72D297353CC}">
              <c16:uniqueId val="{00000001-998B-4FBC-A8DA-ECE4DC0C79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28120184"/>
        <c:axId val="528119528"/>
      </c:barChart>
      <c:valAx>
        <c:axId val="528119528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528120184"/>
        <c:crosses val="autoZero"/>
        <c:crossBetween val="between"/>
      </c:valAx>
      <c:catAx>
        <c:axId val="528120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8119528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0.01231</cdr:x>
      <cdr:y>0.81484</cdr:y>
    </cdr:from>
    <cdr:to>
      <cdr:x>1</cdr:x>
      <cdr:y>1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0FFB9F98-D15D-43AF-ACED-5A86B6137A5E}"/>
            </a:ext>
          </a:extLst>
        </cdr:cNvPr>
        <cdr:cNvSpPr txBox="1"/>
      </cdr:nvSpPr>
      <cdr:spPr>
        <a:xfrm xmlns:a="http://schemas.openxmlformats.org/drawingml/2006/main">
          <a:off x="108609" y="3950929"/>
          <a:ext cx="8712945" cy="897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0.3653</cdr:x>
      <cdr:y>0.02227</cdr:y>
    </cdr:from>
    <cdr:to>
      <cdr:x>0.49277</cdr:x>
      <cdr:y>0.10613</cdr:y>
    </cdr:to>
    <cdr:sp macro="" textlink="">
      <cdr:nvSpPr>
        <cdr:cNvPr id="3" name="TextovéPole 2">
          <a:extLst xmlns:a="http://schemas.openxmlformats.org/drawingml/2006/main">
            <a:ext uri="{FF2B5EF4-FFF2-40B4-BE49-F238E27FC236}">
              <a16:creationId xmlns:a16="http://schemas.microsoft.com/office/drawing/2014/main" id="{0CEB4A68-E369-4696-AE38-64C7AE8CCB14}"/>
            </a:ext>
          </a:extLst>
        </cdr:cNvPr>
        <cdr:cNvSpPr txBox="1"/>
      </cdr:nvSpPr>
      <cdr:spPr>
        <a:xfrm xmlns:a="http://schemas.openxmlformats.org/drawingml/2006/main">
          <a:off x="3222511" y="107978"/>
          <a:ext cx="1124465" cy="4066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900" dirty="0">
              <a:solidFill>
                <a:schemeClr val="tx1"/>
              </a:solidFill>
            </a:rPr>
            <a:t>AFTER IMPLEMENTATION</a:t>
          </a:r>
        </a:p>
      </cdr:txBody>
    </cdr:sp>
  </cdr:relSizeAnchor>
  <cdr:relSizeAnchor xmlns:cdr="http://schemas.openxmlformats.org/drawingml/2006/chartDrawing">
    <cdr:from>
      <cdr:x>0.52265</cdr:x>
      <cdr:y>0.02227</cdr:y>
    </cdr:from>
    <cdr:to>
      <cdr:x>0.65012</cdr:x>
      <cdr:y>0.10613</cdr:y>
    </cdr:to>
    <cdr:sp macro="" textlink="">
      <cdr:nvSpPr>
        <cdr:cNvPr id="4" name="TextovéPole 1">
          <a:extLst xmlns:a="http://schemas.openxmlformats.org/drawingml/2006/main">
            <a:ext uri="{FF2B5EF4-FFF2-40B4-BE49-F238E27FC236}">
              <a16:creationId xmlns:a16="http://schemas.microsoft.com/office/drawing/2014/main" id="{70D832B1-10E7-4118-AAF1-C39F50FDACBA}"/>
            </a:ext>
          </a:extLst>
        </cdr:cNvPr>
        <cdr:cNvSpPr txBox="1"/>
      </cdr:nvSpPr>
      <cdr:spPr>
        <a:xfrm xmlns:a="http://schemas.openxmlformats.org/drawingml/2006/main">
          <a:off x="4610587" y="107978"/>
          <a:ext cx="1124465" cy="4066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900" dirty="0">
              <a:solidFill>
                <a:schemeClr val="tx1"/>
              </a:solidFill>
            </a:rPr>
            <a:t>BEFORE IMPLEMENTATINO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4D582-B5E9-4C60-96AA-FB0DDEABDF3B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84FF4-8503-4E98-99D2-02635071C9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4FF4-8503-4E98-99D2-02635071C9F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851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4FF4-8503-4E98-99D2-02635071C9F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88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So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following</a:t>
            </a:r>
            <a:r>
              <a:rPr lang="cs-CZ" dirty="0"/>
              <a:t> </a:t>
            </a:r>
            <a:r>
              <a:rPr lang="cs-CZ" dirty="0" err="1"/>
              <a:t>slides</a:t>
            </a:r>
            <a:r>
              <a:rPr lang="cs-CZ" dirty="0"/>
              <a:t> I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to </a:t>
            </a:r>
            <a:r>
              <a:rPr lang="cs-CZ" dirty="0" err="1"/>
              <a:t>briefly</a:t>
            </a:r>
            <a:r>
              <a:rPr lang="cs-CZ" dirty="0"/>
              <a:t> </a:t>
            </a:r>
            <a:r>
              <a:rPr lang="cs-CZ" dirty="0" err="1"/>
              <a:t>describe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experience</a:t>
            </a:r>
            <a:r>
              <a:rPr lang="cs-CZ" dirty="0"/>
              <a:t> and </a:t>
            </a:r>
            <a:r>
              <a:rPr lang="cs-CZ" dirty="0" err="1"/>
              <a:t>implementaion</a:t>
            </a:r>
            <a:r>
              <a:rPr lang="cs-CZ" dirty="0"/>
              <a:t> in </a:t>
            </a:r>
            <a:r>
              <a:rPr lang="cs-CZ" dirty="0" err="1"/>
              <a:t>clinnical</a:t>
            </a:r>
            <a:r>
              <a:rPr lang="cs-CZ" dirty="0"/>
              <a:t> Pharmacy</a:t>
            </a:r>
          </a:p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started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toughts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Pharmacy </a:t>
            </a:r>
            <a:r>
              <a:rPr lang="cs-CZ" dirty="0" err="1"/>
              <a:t>service</a:t>
            </a:r>
            <a:r>
              <a:rPr lang="cs-CZ" dirty="0"/>
              <a:t> in 2007, </a:t>
            </a:r>
            <a:r>
              <a:rPr lang="cs-CZ" dirty="0" err="1"/>
              <a:t>discussed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in a </a:t>
            </a:r>
            <a:r>
              <a:rPr lang="cs-CZ" dirty="0" err="1"/>
              <a:t>pub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clinicians</a:t>
            </a:r>
            <a:r>
              <a:rPr lang="cs-CZ" dirty="0"/>
              <a:t> and made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agreement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wil</a:t>
            </a:r>
            <a:r>
              <a:rPr lang="cs-CZ" dirty="0"/>
              <a:t> start to go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wards</a:t>
            </a:r>
            <a:r>
              <a:rPr lang="cs-CZ" dirty="0"/>
              <a:t>. </a:t>
            </a:r>
          </a:p>
          <a:p>
            <a:r>
              <a:rPr lang="cs-CZ" dirty="0"/>
              <a:t>But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lack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and </a:t>
            </a:r>
            <a:r>
              <a:rPr lang="cs-CZ" dirty="0" err="1"/>
              <a:t>lack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knowledge</a:t>
            </a:r>
            <a:r>
              <a:rPr lang="cs-CZ" dirty="0"/>
              <a:t> .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didn</a:t>
            </a:r>
            <a:r>
              <a:rPr lang="cs-CZ" dirty="0"/>
              <a:t> ´t </a:t>
            </a:r>
            <a:r>
              <a:rPr lang="cs-CZ" dirty="0" err="1"/>
              <a:t>really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to start . </a:t>
            </a:r>
            <a:r>
              <a:rPr lang="cs-CZ" dirty="0" err="1"/>
              <a:t>Noeone</a:t>
            </a:r>
            <a:r>
              <a:rPr lang="cs-CZ" dirty="0"/>
              <a:t> </a:t>
            </a:r>
            <a:r>
              <a:rPr lang="cs-CZ" dirty="0" err="1"/>
              <a:t>trained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and </a:t>
            </a:r>
            <a:r>
              <a:rPr lang="cs-CZ" dirty="0" err="1"/>
              <a:t>didn</a:t>
            </a:r>
            <a:r>
              <a:rPr lang="cs-CZ" dirty="0"/>
              <a:t> ´t </a:t>
            </a:r>
            <a:r>
              <a:rPr lang="cs-CZ" dirty="0" err="1"/>
              <a:t>really</a:t>
            </a:r>
            <a:r>
              <a:rPr lang="cs-CZ" dirty="0"/>
              <a:t> </a:t>
            </a:r>
            <a:r>
              <a:rPr lang="cs-CZ" dirty="0" err="1"/>
              <a:t>nkow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to start. And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to go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otut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Pharmacy </a:t>
            </a:r>
            <a:r>
              <a:rPr lang="cs-CZ" dirty="0" err="1"/>
              <a:t>hours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didn</a:t>
            </a:r>
            <a:r>
              <a:rPr lang="cs-CZ" dirty="0"/>
              <a:t> ´t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.But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kept</a:t>
            </a:r>
            <a:r>
              <a:rPr lang="cs-CZ" dirty="0"/>
              <a:t> </a:t>
            </a:r>
            <a:r>
              <a:rPr lang="cs-CZ" dirty="0" err="1"/>
              <a:t>fighting</a:t>
            </a:r>
            <a:r>
              <a:rPr lang="cs-CZ" dirty="0"/>
              <a:t> and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personally</a:t>
            </a:r>
            <a:r>
              <a:rPr lang="cs-CZ" dirty="0"/>
              <a:t> I </a:t>
            </a:r>
            <a:r>
              <a:rPr lang="cs-CZ" dirty="0" err="1"/>
              <a:t>left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UK to </a:t>
            </a:r>
            <a:r>
              <a:rPr lang="cs-CZ" dirty="0" err="1"/>
              <a:t>get</a:t>
            </a:r>
            <a:r>
              <a:rPr lang="cs-CZ" dirty="0"/>
              <a:t> more </a:t>
            </a:r>
            <a:r>
              <a:rPr lang="cs-CZ" dirty="0" err="1"/>
              <a:t>experience</a:t>
            </a:r>
            <a:r>
              <a:rPr lang="cs-CZ" dirty="0"/>
              <a:t> in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field</a:t>
            </a:r>
            <a:r>
              <a:rPr lang="cs-CZ" dirty="0"/>
              <a:t>.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my </a:t>
            </a:r>
            <a:r>
              <a:rPr lang="cs-CZ" dirty="0" err="1"/>
              <a:t>colleagues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succesful</a:t>
            </a:r>
            <a:r>
              <a:rPr lang="cs-CZ" dirty="0"/>
              <a:t> and </a:t>
            </a:r>
            <a:r>
              <a:rPr lang="cs-CZ" dirty="0" err="1"/>
              <a:t>managed</a:t>
            </a:r>
            <a:r>
              <a:rPr lang="cs-CZ" dirty="0"/>
              <a:t> to </a:t>
            </a:r>
            <a:r>
              <a:rPr lang="cs-CZ" dirty="0" err="1"/>
              <a:t>create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Pharmacy department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hospital</a:t>
            </a:r>
            <a:r>
              <a:rPr lang="cs-CZ" dirty="0"/>
              <a:t> Pharmacy. </a:t>
            </a:r>
            <a:r>
              <a:rPr lang="cs-CZ" dirty="0" err="1"/>
              <a:t>After</a:t>
            </a:r>
            <a:r>
              <a:rPr lang="cs-CZ" dirty="0"/>
              <a:t> my </a:t>
            </a:r>
            <a:r>
              <a:rPr lang="cs-CZ" dirty="0" err="1"/>
              <a:t>retursn</a:t>
            </a:r>
            <a:r>
              <a:rPr lang="cs-CZ" dirty="0"/>
              <a:t> I </a:t>
            </a:r>
            <a:r>
              <a:rPr lang="cs-CZ" dirty="0" err="1"/>
              <a:t>vecame</a:t>
            </a:r>
            <a:r>
              <a:rPr lang="cs-CZ" dirty="0"/>
              <a:t> </a:t>
            </a:r>
            <a:r>
              <a:rPr lang="cs-CZ" dirty="0" err="1"/>
              <a:t>Lead</a:t>
            </a:r>
            <a:r>
              <a:rPr lang="cs-CZ" dirty="0"/>
              <a:t> </a:t>
            </a:r>
            <a:r>
              <a:rPr lang="cs-CZ" dirty="0" err="1"/>
              <a:t>cinical</a:t>
            </a:r>
            <a:r>
              <a:rPr lang="cs-CZ" dirty="0"/>
              <a:t> </a:t>
            </a:r>
            <a:r>
              <a:rPr lang="cs-CZ" dirty="0" err="1"/>
              <a:t>pharmacist</a:t>
            </a:r>
            <a:r>
              <a:rPr lang="cs-CZ" dirty="0"/>
              <a:t> </a:t>
            </a:r>
            <a:r>
              <a:rPr lang="cs-CZ" dirty="0" err="1"/>
              <a:t>whicwas</a:t>
            </a:r>
            <a:r>
              <a:rPr lang="cs-CZ" dirty="0"/>
              <a:t> a </a:t>
            </a:r>
            <a:r>
              <a:rPr lang="cs-CZ" dirty="0" err="1"/>
              <a:t>huge</a:t>
            </a:r>
            <a:r>
              <a:rPr lang="cs-CZ" dirty="0"/>
              <a:t> </a:t>
            </a:r>
            <a:r>
              <a:rPr lang="cs-CZ" dirty="0" err="1"/>
              <a:t>responsibility</a:t>
            </a:r>
            <a:r>
              <a:rPr lang="cs-CZ" dirty="0"/>
              <a:t> and I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started</a:t>
            </a:r>
            <a:r>
              <a:rPr lang="cs-CZ" dirty="0"/>
              <a:t> on a </a:t>
            </a:r>
            <a:r>
              <a:rPr lang="cs-CZ" dirty="0" err="1"/>
              <a:t>surgical</a:t>
            </a:r>
            <a:r>
              <a:rPr lang="cs-CZ" dirty="0"/>
              <a:t> </a:t>
            </a:r>
            <a:r>
              <a:rPr lang="cs-CZ" dirty="0" err="1"/>
              <a:t>ward</a:t>
            </a:r>
            <a:r>
              <a:rPr lang="cs-CZ" dirty="0"/>
              <a:t>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wasb</a:t>
            </a:r>
            <a:r>
              <a:rPr lang="cs-CZ" dirty="0"/>
              <a:t> ´t a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pharmacist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.  </a:t>
            </a:r>
            <a:r>
              <a:rPr lang="cs-CZ" dirty="0" err="1"/>
              <a:t>Surgeons</a:t>
            </a:r>
            <a:r>
              <a:rPr lang="cs-CZ" dirty="0"/>
              <a:t> </a:t>
            </a:r>
            <a:r>
              <a:rPr lang="cs-CZ" dirty="0" err="1"/>
              <a:t>didn</a:t>
            </a:r>
            <a:r>
              <a:rPr lang="cs-CZ" dirty="0"/>
              <a:t> ´t </a:t>
            </a:r>
            <a:r>
              <a:rPr lang="cs-CZ" dirty="0" err="1"/>
              <a:t>really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to </a:t>
            </a:r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and </a:t>
            </a:r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cooperate</a:t>
            </a:r>
            <a:r>
              <a:rPr lang="cs-CZ" dirty="0"/>
              <a:t> so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took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aporx</a:t>
            </a:r>
            <a:r>
              <a:rPr lang="cs-CZ" dirty="0"/>
              <a:t> 2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until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started</a:t>
            </a:r>
            <a:r>
              <a:rPr lang="cs-CZ" dirty="0"/>
              <a:t> to </a:t>
            </a:r>
            <a:r>
              <a:rPr lang="cs-CZ" dirty="0" err="1"/>
              <a:t>accept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as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pharmacist</a:t>
            </a:r>
            <a:r>
              <a:rPr lang="cs-CZ" dirty="0"/>
              <a:t> but </a:t>
            </a:r>
            <a:r>
              <a:rPr lang="cs-CZ" dirty="0" err="1"/>
              <a:t>also</a:t>
            </a:r>
            <a:r>
              <a:rPr lang="cs-CZ" dirty="0"/>
              <a:t> as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equal</a:t>
            </a:r>
            <a:r>
              <a:rPr lang="cs-CZ" dirty="0"/>
              <a:t> </a:t>
            </a:r>
            <a:r>
              <a:rPr lang="cs-CZ" dirty="0" err="1"/>
              <a:t>colleague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acknowledgement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caused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by </a:t>
            </a:r>
            <a:r>
              <a:rPr lang="cs-CZ" dirty="0" err="1"/>
              <a:t>showing</a:t>
            </a:r>
            <a:r>
              <a:rPr lang="cs-CZ" dirty="0"/>
              <a:t> a </a:t>
            </a:r>
            <a:r>
              <a:rPr lang="cs-CZ" dirty="0" err="1"/>
              <a:t>proof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optimalize</a:t>
            </a:r>
            <a:r>
              <a:rPr lang="cs-CZ" dirty="0"/>
              <a:t> </a:t>
            </a:r>
            <a:r>
              <a:rPr lang="cs-CZ" dirty="0" err="1"/>
              <a:t>therapy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started</a:t>
            </a:r>
            <a:r>
              <a:rPr lang="cs-CZ" dirty="0"/>
              <a:t> to </a:t>
            </a:r>
            <a:r>
              <a:rPr lang="cs-CZ" dirty="0" err="1"/>
              <a:t>cooperate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biochemistry</a:t>
            </a:r>
            <a:r>
              <a:rPr lang="cs-CZ" dirty="0"/>
              <a:t> and on </a:t>
            </a:r>
            <a:r>
              <a:rPr lang="cs-CZ" dirty="0" err="1"/>
              <a:t>interpretation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drug</a:t>
            </a:r>
            <a:r>
              <a:rPr lang="cs-CZ" dirty="0"/>
              <a:t> </a:t>
            </a:r>
            <a:r>
              <a:rPr lang="cs-CZ" dirty="0" err="1"/>
              <a:t>concentration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.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created</a:t>
            </a:r>
            <a:r>
              <a:rPr lang="cs-CZ" dirty="0"/>
              <a:t> </a:t>
            </a:r>
            <a:r>
              <a:rPr lang="cs-CZ" dirty="0" err="1"/>
              <a:t>reccomendation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visible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HIS and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always</a:t>
            </a:r>
            <a:r>
              <a:rPr lang="cs-CZ" dirty="0"/>
              <a:t> </a:t>
            </a:r>
            <a:r>
              <a:rPr lang="cs-CZ" dirty="0" err="1"/>
              <a:t>personally</a:t>
            </a:r>
            <a:r>
              <a:rPr lang="cs-CZ" dirty="0"/>
              <a:t> </a:t>
            </a:r>
            <a:r>
              <a:rPr lang="cs-CZ" dirty="0" err="1"/>
              <a:t>went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ward</a:t>
            </a:r>
            <a:r>
              <a:rPr lang="cs-CZ" dirty="0"/>
              <a:t> to </a:t>
            </a:r>
            <a:r>
              <a:rPr lang="cs-CZ" dirty="0" err="1"/>
              <a:t>discuss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. </a:t>
            </a:r>
            <a:r>
              <a:rPr lang="cs-CZ" dirty="0" err="1"/>
              <a:t>Today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don ´t </a:t>
            </a:r>
            <a:r>
              <a:rPr lang="cs-CZ" dirty="0" err="1"/>
              <a:t>necesarily</a:t>
            </a:r>
            <a:r>
              <a:rPr lang="cs-CZ" dirty="0"/>
              <a:t> go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wards</a:t>
            </a:r>
            <a:r>
              <a:rPr lang="cs-CZ" dirty="0"/>
              <a:t> as but </a:t>
            </a:r>
            <a:r>
              <a:rPr lang="cs-CZ" dirty="0" err="1"/>
              <a:t>we</a:t>
            </a:r>
            <a:r>
              <a:rPr lang="cs-CZ" dirty="0"/>
              <a:t> make </a:t>
            </a:r>
            <a:r>
              <a:rPr lang="cs-CZ" dirty="0" err="1"/>
              <a:t>sure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doctor</a:t>
            </a:r>
            <a:r>
              <a:rPr lang="cs-CZ" dirty="0"/>
              <a:t> on duty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aware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suggested</a:t>
            </a:r>
            <a:r>
              <a:rPr lang="cs-CZ" dirty="0"/>
              <a:t> dose </a:t>
            </a:r>
            <a:r>
              <a:rPr lang="cs-CZ" dirty="0" err="1"/>
              <a:t>adjustement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r>
              <a:rPr lang="cs-CZ" dirty="0"/>
              <a:t>In 2017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acquired</a:t>
            </a:r>
            <a:r>
              <a:rPr lang="cs-CZ" dirty="0"/>
              <a:t> </a:t>
            </a:r>
            <a:r>
              <a:rPr lang="cs-CZ" dirty="0" err="1"/>
              <a:t>acrediation</a:t>
            </a:r>
            <a:r>
              <a:rPr lang="cs-CZ" dirty="0"/>
              <a:t> in </a:t>
            </a:r>
            <a:r>
              <a:rPr lang="cs-CZ" dirty="0" err="1"/>
              <a:t>clinical</a:t>
            </a:r>
            <a:r>
              <a:rPr lang="cs-CZ" dirty="0"/>
              <a:t> Pharmacy </a:t>
            </a:r>
            <a:r>
              <a:rPr lang="cs-CZ" dirty="0" err="1"/>
              <a:t>field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2D662-7854-4CC2-BBFF-03DFBCEB17E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799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We</a:t>
            </a:r>
            <a:r>
              <a:rPr lang="cs-CZ" dirty="0"/>
              <a:t> set </a:t>
            </a:r>
            <a:r>
              <a:rPr lang="cs-CZ" dirty="0" err="1"/>
              <a:t>targets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to </a:t>
            </a:r>
            <a:r>
              <a:rPr lang="cs-CZ" dirty="0" err="1"/>
              <a:t>achieve</a:t>
            </a:r>
            <a:r>
              <a:rPr lang="cs-CZ" dirty="0"/>
              <a:t> by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continous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4FF4-8503-4E98-99D2-02635071C9F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582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order</a:t>
            </a:r>
            <a:r>
              <a:rPr lang="cs-CZ" dirty="0"/>
              <a:t> to </a:t>
            </a:r>
            <a:r>
              <a:rPr lang="cs-CZ" dirty="0" err="1"/>
              <a:t>achieve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targets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to make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potential</a:t>
            </a:r>
            <a:r>
              <a:rPr lang="cs-CZ" dirty="0"/>
              <a:t> </a:t>
            </a:r>
            <a:r>
              <a:rPr lang="cs-CZ" dirty="0" err="1"/>
              <a:t>mistake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happening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risk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stay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B0D7-856A-4B48-8F1B-2D8FD5AD182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733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med </a:t>
            </a:r>
            <a:r>
              <a:rPr lang="cs-CZ" dirty="0" err="1"/>
              <a:t>rec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drug</a:t>
            </a:r>
            <a:r>
              <a:rPr lang="cs-CZ" dirty="0"/>
              <a:t> </a:t>
            </a:r>
            <a:r>
              <a:rPr lang="cs-CZ" dirty="0" err="1"/>
              <a:t>record</a:t>
            </a:r>
            <a:r>
              <a:rPr lang="cs-CZ" dirty="0"/>
              <a:t> –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last </a:t>
            </a:r>
            <a:r>
              <a:rPr lang="cs-CZ" dirty="0" err="1"/>
              <a:t>year</a:t>
            </a:r>
            <a:r>
              <a:rPr lang="cs-CZ" dirty="0"/>
              <a:t> </a:t>
            </a:r>
          </a:p>
          <a:p>
            <a:r>
              <a:rPr lang="cs-CZ" dirty="0" err="1"/>
              <a:t>Unfortunately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got</a:t>
            </a:r>
            <a:r>
              <a:rPr lang="cs-CZ" dirty="0"/>
              <a:t> </a:t>
            </a:r>
            <a:r>
              <a:rPr lang="cs-CZ" dirty="0" err="1"/>
              <a:t>limitaion</a:t>
            </a:r>
            <a:r>
              <a:rPr lang="cs-CZ" dirty="0"/>
              <a:t> to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1 </a:t>
            </a:r>
            <a:r>
              <a:rPr lang="cs-CZ" dirty="0" err="1"/>
              <a:t>year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 </a:t>
            </a:r>
            <a:r>
              <a:rPr lang="cs-CZ" dirty="0" err="1"/>
              <a:t>while</a:t>
            </a:r>
            <a:r>
              <a:rPr lang="cs-CZ" dirty="0"/>
              <a:t> </a:t>
            </a:r>
            <a:r>
              <a:rPr lang="cs-CZ" dirty="0" err="1"/>
              <a:t>clinicans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much </a:t>
            </a:r>
            <a:r>
              <a:rPr lang="cs-CZ" dirty="0" err="1"/>
              <a:t>further</a:t>
            </a:r>
            <a:endParaRPr lang="cs-CZ" dirty="0"/>
          </a:p>
          <a:p>
            <a:r>
              <a:rPr lang="cs-CZ" dirty="0"/>
              <a:t>I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hghlighted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still</a:t>
            </a:r>
            <a:r>
              <a:rPr lang="cs-CZ" dirty="0"/>
              <a:t> are </a:t>
            </a:r>
            <a:r>
              <a:rPr lang="cs-CZ" dirty="0" err="1"/>
              <a:t>struggling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such as </a:t>
            </a:r>
            <a:r>
              <a:rPr lang="cs-CZ" dirty="0" err="1"/>
              <a:t>medrec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48 </a:t>
            </a:r>
            <a:r>
              <a:rPr lang="cs-CZ" dirty="0" err="1"/>
              <a:t>hours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admission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. </a:t>
            </a:r>
            <a:r>
              <a:rPr lang="cs-CZ" dirty="0" err="1"/>
              <a:t>We</a:t>
            </a:r>
            <a:r>
              <a:rPr lang="cs-CZ" dirty="0"/>
              <a:t> don ´t </a:t>
            </a:r>
            <a:r>
              <a:rPr lang="cs-CZ" dirty="0" err="1"/>
              <a:t>manage</a:t>
            </a:r>
            <a:r>
              <a:rPr lang="cs-CZ" dirty="0"/>
              <a:t> to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.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manage</a:t>
            </a:r>
            <a:r>
              <a:rPr lang="cs-CZ" dirty="0"/>
              <a:t> to </a:t>
            </a:r>
            <a:r>
              <a:rPr lang="cs-CZ" dirty="0" err="1"/>
              <a:t>see</a:t>
            </a:r>
            <a:r>
              <a:rPr lang="cs-CZ" dirty="0"/>
              <a:t> 40 %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very </a:t>
            </a:r>
            <a:r>
              <a:rPr lang="cs-CZ" dirty="0" err="1"/>
              <a:t>bad</a:t>
            </a:r>
            <a:endParaRPr lang="cs-CZ" dirty="0"/>
          </a:p>
          <a:p>
            <a:r>
              <a:rPr lang="cs-CZ" dirty="0" err="1"/>
              <a:t>Another</a:t>
            </a:r>
            <a:r>
              <a:rPr lang="cs-CZ" dirty="0"/>
              <a:t> </a:t>
            </a:r>
            <a:r>
              <a:rPr lang="cs-CZ" dirty="0" err="1"/>
              <a:t>thing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don´t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in </a:t>
            </a:r>
            <a:r>
              <a:rPr lang="cs-CZ" dirty="0" err="1"/>
              <a:t>our</a:t>
            </a:r>
            <a:r>
              <a:rPr lang="cs-CZ" dirty="0"/>
              <a:t> systém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most risky </a:t>
            </a:r>
            <a:r>
              <a:rPr lang="cs-CZ" dirty="0" err="1"/>
              <a:t>patient</a:t>
            </a:r>
            <a:r>
              <a:rPr lang="cs-CZ" dirty="0"/>
              <a:t> and </a:t>
            </a:r>
            <a:r>
              <a:rPr lang="cs-CZ" dirty="0" err="1"/>
              <a:t>now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working</a:t>
            </a:r>
            <a:r>
              <a:rPr lang="cs-CZ" dirty="0"/>
              <a:t> on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 to make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Pharmacy 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better</a:t>
            </a:r>
            <a:r>
              <a:rPr lang="cs-CZ" dirty="0"/>
              <a:t>.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to start a </a:t>
            </a:r>
            <a:r>
              <a:rPr lang="cs-CZ" dirty="0" err="1"/>
              <a:t>porject</a:t>
            </a:r>
            <a:r>
              <a:rPr lang="cs-CZ" dirty="0"/>
              <a:t> </a:t>
            </a:r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are </a:t>
            </a:r>
            <a:r>
              <a:rPr lang="cs-CZ" dirty="0" err="1"/>
              <a:t>discharged</a:t>
            </a:r>
            <a:r>
              <a:rPr lang="cs-CZ" dirty="0"/>
              <a:t> from </a:t>
            </a:r>
            <a:r>
              <a:rPr lang="cs-CZ" dirty="0" err="1"/>
              <a:t>hospital</a:t>
            </a:r>
            <a:r>
              <a:rPr lang="cs-CZ" dirty="0"/>
              <a:t>. </a:t>
            </a:r>
            <a:r>
              <a:rPr lang="cs-CZ" dirty="0" err="1"/>
              <a:t>Because</a:t>
            </a:r>
            <a:r>
              <a:rPr lang="cs-CZ" dirty="0"/>
              <a:t> so far </a:t>
            </a:r>
            <a:r>
              <a:rPr lang="cs-CZ" dirty="0" err="1"/>
              <a:t>we</a:t>
            </a:r>
            <a:r>
              <a:rPr lang="cs-CZ" dirty="0"/>
              <a:t> do </a:t>
            </a:r>
            <a:r>
              <a:rPr lang="cs-CZ" dirty="0" err="1"/>
              <a:t>conselling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in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hospital</a:t>
            </a:r>
            <a:r>
              <a:rPr lang="cs-CZ" dirty="0"/>
              <a:t> Pharmacy</a:t>
            </a:r>
          </a:p>
          <a:p>
            <a:r>
              <a:rPr lang="cs-CZ" dirty="0" err="1"/>
              <a:t>However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try</a:t>
            </a:r>
            <a:r>
              <a:rPr lang="cs-CZ" dirty="0"/>
              <a:t> as much as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in </a:t>
            </a:r>
            <a:r>
              <a:rPr lang="cs-CZ" dirty="0" err="1"/>
              <a:t>touch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clinicans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created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IT </a:t>
            </a:r>
            <a:r>
              <a:rPr lang="cs-CZ" dirty="0" err="1"/>
              <a:t>departemtn</a:t>
            </a:r>
            <a:r>
              <a:rPr lang="cs-CZ" dirty="0"/>
              <a:t> in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hospitals</a:t>
            </a:r>
            <a:r>
              <a:rPr lang="cs-CZ" dirty="0"/>
              <a:t> </a:t>
            </a:r>
            <a:r>
              <a:rPr lang="cs-CZ" dirty="0" err="1"/>
              <a:t>ystem</a:t>
            </a:r>
            <a:r>
              <a:rPr lang="cs-CZ" dirty="0"/>
              <a:t> systém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helps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to </a:t>
            </a:r>
            <a:r>
              <a:rPr lang="cs-CZ" dirty="0" err="1"/>
              <a:t>identify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TDM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úprescribed</a:t>
            </a:r>
            <a:r>
              <a:rPr lang="cs-CZ" dirty="0"/>
              <a:t> IS, </a:t>
            </a:r>
            <a:r>
              <a:rPr lang="cs-CZ" dirty="0" err="1"/>
              <a:t>antimicrobials</a:t>
            </a:r>
            <a:r>
              <a:rPr lang="cs-CZ" dirty="0"/>
              <a:t> </a:t>
            </a:r>
            <a:r>
              <a:rPr lang="cs-CZ" dirty="0" err="1"/>
              <a:t>recently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B0D7-856A-4B48-8F1B-2D8FD5AD182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696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following</a:t>
            </a:r>
            <a:r>
              <a:rPr lang="cs-CZ" dirty="0"/>
              <a:t> </a:t>
            </a:r>
            <a:r>
              <a:rPr lang="cs-CZ" dirty="0" err="1"/>
              <a:t>slides</a:t>
            </a:r>
            <a:r>
              <a:rPr lang="cs-CZ" dirty="0"/>
              <a:t> i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to show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expamlpes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helped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to </a:t>
            </a:r>
            <a:r>
              <a:rPr lang="cs-CZ" dirty="0" err="1"/>
              <a:t>implement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Pharmacy </a:t>
            </a:r>
            <a:r>
              <a:rPr lang="cs-CZ" dirty="0" err="1"/>
              <a:t>service</a:t>
            </a:r>
            <a:r>
              <a:rPr lang="cs-CZ" dirty="0"/>
              <a:t> in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hospital</a:t>
            </a:r>
            <a:endParaRPr lang="cs-CZ" dirty="0"/>
          </a:p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shiwed</a:t>
            </a:r>
            <a:r>
              <a:rPr lang="cs-CZ" dirty="0"/>
              <a:t> by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do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aour</a:t>
            </a:r>
            <a:r>
              <a:rPr lang="cs-CZ" dirty="0"/>
              <a:t> </a:t>
            </a:r>
            <a:r>
              <a:rPr lang="cs-CZ" dirty="0" err="1"/>
              <a:t>resposibility</a:t>
            </a:r>
            <a:r>
              <a:rPr lang="cs-CZ" dirty="0"/>
              <a:t>, </a:t>
            </a:r>
            <a:r>
              <a:rPr lang="cs-CZ" dirty="0" err="1"/>
              <a:t>knowledge</a:t>
            </a:r>
            <a:r>
              <a:rPr lang="cs-CZ" dirty="0"/>
              <a:t>  and as a </a:t>
            </a:r>
            <a:r>
              <a:rPr lang="cs-CZ" dirty="0" err="1"/>
              <a:t>consequence</a:t>
            </a:r>
            <a:r>
              <a:rPr lang="cs-CZ" dirty="0"/>
              <a:t> </a:t>
            </a:r>
            <a:r>
              <a:rPr lang="cs-CZ" dirty="0" err="1"/>
              <a:t>thre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demand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pharmacist</a:t>
            </a:r>
            <a:r>
              <a:rPr lang="cs-CZ" dirty="0"/>
              <a:t> from </a:t>
            </a:r>
            <a:r>
              <a:rPr lang="cs-CZ" dirty="0" err="1"/>
              <a:t>defferent</a:t>
            </a:r>
            <a:r>
              <a:rPr lang="cs-CZ" dirty="0"/>
              <a:t> </a:t>
            </a:r>
            <a:r>
              <a:rPr lang="cs-CZ" dirty="0" err="1"/>
              <a:t>wards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4FF4-8503-4E98-99D2-02635071C9F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362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4FF4-8503-4E98-99D2-02635071C9F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559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4FF4-8503-4E98-99D2-02635071C9F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200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helps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indwtify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</a:t>
            </a:r>
            <a:r>
              <a:rPr lang="cs-CZ" dirty="0"/>
              <a:t> risk but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enables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to </a:t>
            </a:r>
            <a:r>
              <a:rPr lang="cs-CZ" dirty="0" err="1"/>
              <a:t>create</a:t>
            </a:r>
            <a:r>
              <a:rPr lang="cs-CZ" dirty="0"/>
              <a:t> </a:t>
            </a:r>
            <a:r>
              <a:rPr lang="cs-CZ" dirty="0" err="1"/>
              <a:t>recomendation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doctors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doctor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in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forms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4FF4-8503-4E98-99D2-02635071C9F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984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4FF4-8503-4E98-99D2-02635071C9F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52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0" dirty="0" err="1"/>
              <a:t>Clinical</a:t>
            </a:r>
            <a:r>
              <a:rPr lang="cs-CZ" noProof="0" dirty="0"/>
              <a:t> Pharmacy </a:t>
            </a:r>
            <a:r>
              <a:rPr lang="cs-CZ" noProof="0" dirty="0" err="1"/>
              <a:t>started</a:t>
            </a:r>
            <a:r>
              <a:rPr lang="cs-CZ" noProof="0" dirty="0"/>
              <a:t> in Czech </a:t>
            </a:r>
            <a:r>
              <a:rPr lang="cs-CZ" noProof="0" dirty="0" err="1"/>
              <a:t>republic</a:t>
            </a:r>
            <a:r>
              <a:rPr lang="cs-CZ" noProof="0" dirty="0"/>
              <a:t> in 1970, </a:t>
            </a:r>
            <a:r>
              <a:rPr lang="cs-CZ" noProof="0" dirty="0" err="1"/>
              <a:t>firstly</a:t>
            </a:r>
            <a:r>
              <a:rPr lang="cs-CZ" noProof="0" dirty="0"/>
              <a:t> </a:t>
            </a:r>
            <a:r>
              <a:rPr lang="cs-CZ" noProof="0" dirty="0" err="1"/>
              <a:t>it</a:t>
            </a:r>
            <a:r>
              <a:rPr lang="cs-CZ" noProof="0" dirty="0"/>
              <a:t> </a:t>
            </a:r>
            <a:r>
              <a:rPr lang="cs-CZ" noProof="0" dirty="0" err="1"/>
              <a:t>was</a:t>
            </a:r>
            <a:r>
              <a:rPr lang="cs-CZ" noProof="0" dirty="0"/>
              <a:t> </a:t>
            </a:r>
            <a:r>
              <a:rPr lang="cs-CZ" noProof="0" dirty="0" err="1"/>
              <a:t>concipated</a:t>
            </a:r>
            <a:r>
              <a:rPr lang="cs-CZ" noProof="0" dirty="0"/>
              <a:t> as </a:t>
            </a:r>
            <a:r>
              <a:rPr lang="cs-CZ" noProof="0" dirty="0" err="1"/>
              <a:t>volutary</a:t>
            </a:r>
            <a:r>
              <a:rPr lang="cs-CZ" noProof="0" dirty="0"/>
              <a:t> </a:t>
            </a:r>
            <a:r>
              <a:rPr lang="cs-CZ" noProof="0" dirty="0" err="1"/>
              <a:t>subject</a:t>
            </a:r>
            <a:r>
              <a:rPr lang="cs-CZ" noProof="0" dirty="0"/>
              <a:t> </a:t>
            </a:r>
            <a:r>
              <a:rPr lang="cs-CZ" noProof="0" dirty="0" err="1"/>
              <a:t>later</a:t>
            </a:r>
            <a:r>
              <a:rPr lang="cs-CZ" noProof="0" dirty="0"/>
              <a:t> in 2006 </a:t>
            </a:r>
            <a:r>
              <a:rPr lang="cs-CZ" noProof="0" dirty="0" err="1"/>
              <a:t>it</a:t>
            </a:r>
            <a:r>
              <a:rPr lang="cs-CZ" noProof="0" dirty="0"/>
              <a:t> has </a:t>
            </a:r>
            <a:r>
              <a:rPr lang="cs-CZ" noProof="0" dirty="0" err="1"/>
              <a:t>changed</a:t>
            </a:r>
            <a:r>
              <a:rPr lang="cs-CZ" noProof="0" dirty="0"/>
              <a:t> to </a:t>
            </a:r>
            <a:r>
              <a:rPr lang="cs-CZ" noProof="0" dirty="0" err="1"/>
              <a:t>mandatory</a:t>
            </a:r>
            <a:r>
              <a:rPr lang="cs-CZ" noProof="0" dirty="0"/>
              <a:t> </a:t>
            </a:r>
            <a:r>
              <a:rPr lang="cs-CZ" noProof="0" dirty="0" err="1"/>
              <a:t>subject</a:t>
            </a:r>
            <a:r>
              <a:rPr lang="cs-CZ" noProof="0" dirty="0"/>
              <a:t> and </a:t>
            </a:r>
            <a:r>
              <a:rPr lang="cs-CZ" noProof="0" dirty="0" err="1"/>
              <a:t>noew</a:t>
            </a:r>
            <a:r>
              <a:rPr lang="cs-CZ" noProof="0" dirty="0"/>
              <a:t> </a:t>
            </a:r>
            <a:r>
              <a:rPr lang="cs-CZ" noProof="0" dirty="0" err="1"/>
              <a:t>voluntary</a:t>
            </a:r>
            <a:r>
              <a:rPr lang="cs-CZ" noProof="0" dirty="0"/>
              <a:t> </a:t>
            </a:r>
            <a:r>
              <a:rPr lang="cs-CZ" noProof="0" dirty="0" err="1"/>
              <a:t>subject</a:t>
            </a:r>
            <a:r>
              <a:rPr lang="cs-CZ" noProof="0" dirty="0"/>
              <a:t> </a:t>
            </a:r>
            <a:r>
              <a:rPr lang="cs-CZ" noProof="0" dirty="0" err="1"/>
              <a:t>was</a:t>
            </a:r>
            <a:r>
              <a:rPr lang="cs-CZ" noProof="0" dirty="0"/>
              <a:t> </a:t>
            </a:r>
            <a:r>
              <a:rPr lang="cs-CZ" noProof="0" dirty="0" err="1"/>
              <a:t>created</a:t>
            </a:r>
            <a:r>
              <a:rPr lang="cs-CZ" noProof="0" dirty="0"/>
              <a:t> in </a:t>
            </a:r>
            <a:r>
              <a:rPr lang="cs-CZ" noProof="0" dirty="0" err="1"/>
              <a:t>addition</a:t>
            </a:r>
            <a:r>
              <a:rPr lang="cs-CZ" noProof="0" dirty="0"/>
              <a:t> to </a:t>
            </a:r>
            <a:r>
              <a:rPr lang="cs-CZ" noProof="0" dirty="0" err="1"/>
              <a:t>is</a:t>
            </a:r>
            <a:r>
              <a:rPr lang="cs-CZ" noProof="0" dirty="0"/>
              <a:t> – </a:t>
            </a:r>
            <a:r>
              <a:rPr lang="cs-CZ" noProof="0" dirty="0" err="1"/>
              <a:t>Rmedication</a:t>
            </a:r>
            <a:r>
              <a:rPr lang="cs-CZ" noProof="0" dirty="0"/>
              <a:t> risk – </a:t>
            </a:r>
            <a:r>
              <a:rPr lang="cs-CZ" noProof="0" dirty="0" err="1"/>
              <a:t>which</a:t>
            </a:r>
            <a:r>
              <a:rPr lang="cs-CZ" noProof="0" dirty="0"/>
              <a:t> </a:t>
            </a:r>
            <a:r>
              <a:rPr lang="cs-CZ" noProof="0" dirty="0" err="1"/>
              <a:t>tries</a:t>
            </a:r>
            <a:r>
              <a:rPr lang="cs-CZ" noProof="0" dirty="0"/>
              <a:t> </a:t>
            </a:r>
            <a:r>
              <a:rPr lang="cs-CZ" noProof="0" dirty="0" err="1"/>
              <a:t>practically</a:t>
            </a:r>
            <a:r>
              <a:rPr lang="cs-CZ" noProof="0" dirty="0"/>
              <a:t> to </a:t>
            </a:r>
            <a:r>
              <a:rPr lang="cs-CZ" noProof="0" dirty="0" err="1"/>
              <a:t>teach</a:t>
            </a:r>
            <a:r>
              <a:rPr lang="cs-CZ" noProof="0" dirty="0"/>
              <a:t> </a:t>
            </a:r>
            <a:r>
              <a:rPr lang="cs-CZ" noProof="0" dirty="0" err="1"/>
              <a:t>how</a:t>
            </a:r>
            <a:r>
              <a:rPr lang="cs-CZ" noProof="0" dirty="0"/>
              <a:t> to </a:t>
            </a:r>
            <a:r>
              <a:rPr lang="cs-CZ" noProof="0" dirty="0" err="1"/>
              <a:t>indetify</a:t>
            </a:r>
            <a:r>
              <a:rPr lang="cs-CZ" noProof="0" dirty="0"/>
              <a:t> risk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mediction</a:t>
            </a:r>
            <a:r>
              <a:rPr lang="cs-CZ" noProof="0" dirty="0"/>
              <a:t> in </a:t>
            </a:r>
            <a:r>
              <a:rPr lang="cs-CZ" noProof="0" dirty="0" err="1"/>
              <a:t>different</a:t>
            </a:r>
            <a:r>
              <a:rPr lang="cs-CZ" noProof="0" dirty="0"/>
              <a:t> </a:t>
            </a:r>
            <a:r>
              <a:rPr lang="cs-CZ" noProof="0" dirty="0" err="1"/>
              <a:t>types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patients</a:t>
            </a:r>
            <a:r>
              <a:rPr lang="cs-CZ" noProof="0" dirty="0"/>
              <a:t> and hot to </a:t>
            </a:r>
            <a:r>
              <a:rPr lang="cs-CZ" noProof="0" dirty="0" err="1"/>
              <a:t>minimize</a:t>
            </a:r>
            <a:r>
              <a:rPr lang="cs-CZ" noProof="0" dirty="0"/>
              <a:t> </a:t>
            </a:r>
            <a:r>
              <a:rPr lang="cs-CZ" noProof="0" dirty="0" err="1"/>
              <a:t>the</a:t>
            </a:r>
            <a:r>
              <a:rPr lang="cs-CZ" noProof="0" dirty="0"/>
              <a:t> risk</a:t>
            </a:r>
          </a:p>
          <a:p>
            <a:r>
              <a:rPr lang="en-GB" noProof="0" dirty="0"/>
              <a:t>Clinical Pharmacy specialty training was always considered  a core for </a:t>
            </a:r>
            <a:r>
              <a:rPr lang="en-GB" noProof="0" dirty="0" err="1"/>
              <a:t>tge</a:t>
            </a:r>
            <a:r>
              <a:rPr lang="en-GB" noProof="0" dirty="0"/>
              <a:t> clinical growth of pharmacists into clinical experts into independent clinical experts skilled in </a:t>
            </a:r>
            <a:r>
              <a:rPr lang="en-GB" noProof="0" dirty="0" err="1"/>
              <a:t>individualzaion</a:t>
            </a:r>
            <a:r>
              <a:rPr lang="en-GB" noProof="0" dirty="0"/>
              <a:t> and optimization of drug schemes in high risk patients</a:t>
            </a:r>
          </a:p>
          <a:p>
            <a:r>
              <a:rPr lang="en-GB" noProof="0" dirty="0"/>
              <a:t>Although there was an education and training available and there were few who </a:t>
            </a:r>
            <a:r>
              <a:rPr lang="cs-CZ" noProof="0" dirty="0" err="1"/>
              <a:t>acomplished</a:t>
            </a:r>
            <a:r>
              <a:rPr lang="en-GB" noProof="0" dirty="0"/>
              <a:t> the studies many of them </a:t>
            </a:r>
            <a:r>
              <a:rPr lang="en-GB" noProof="0" dirty="0" err="1"/>
              <a:t>didn</a:t>
            </a:r>
            <a:r>
              <a:rPr lang="en-GB" noProof="0" dirty="0"/>
              <a:t> ´t continue with clinical Pharmacy practice</a:t>
            </a:r>
          </a:p>
          <a:p>
            <a:r>
              <a:rPr lang="en-GB" noProof="0" dirty="0"/>
              <a:t>The reason could be that there was no interest and demand after clinical pharmacists, there was a lack of </a:t>
            </a:r>
            <a:r>
              <a:rPr lang="en-GB" noProof="0" dirty="0" err="1"/>
              <a:t>enlightment</a:t>
            </a:r>
            <a:r>
              <a:rPr lang="en-GB" noProof="0" dirty="0"/>
              <a:t> between clinicians and different </a:t>
            </a:r>
            <a:r>
              <a:rPr lang="en-GB" noProof="0" dirty="0" err="1"/>
              <a:t>overal</a:t>
            </a:r>
            <a:r>
              <a:rPr lang="en-GB" noProof="0" dirty="0"/>
              <a:t> target. </a:t>
            </a:r>
            <a:r>
              <a:rPr lang="en-GB" noProof="0" dirty="0" err="1"/>
              <a:t>Nowdays</a:t>
            </a:r>
            <a:r>
              <a:rPr lang="en-GB" noProof="0" dirty="0"/>
              <a:t> we hear more and also </a:t>
            </a:r>
            <a:r>
              <a:rPr lang="en-GB" noProof="0" dirty="0" err="1"/>
              <a:t>clinicains</a:t>
            </a:r>
            <a:r>
              <a:rPr lang="en-GB" noProof="0" dirty="0"/>
              <a:t> when they go abroad they can see many clinical pharmacists working on wards and in hospital settings. And really the pharmacotherapy is more complex </a:t>
            </a:r>
            <a:r>
              <a:rPr lang="en-GB" noProof="0" dirty="0" err="1"/>
              <a:t>andthe</a:t>
            </a:r>
            <a:r>
              <a:rPr lang="en-GB" noProof="0" dirty="0"/>
              <a:t> focus starts to be the optimization of medication and individualization. Population </a:t>
            </a:r>
            <a:r>
              <a:rPr lang="en-GB" noProof="0" dirty="0" err="1"/>
              <a:t>si</a:t>
            </a:r>
            <a:r>
              <a:rPr lang="en-GB" noProof="0" dirty="0"/>
              <a:t> aging and this brings a lot of problems, too complex patients with changes in the eliminations , absorptions etc.</a:t>
            </a:r>
            <a:endParaRPr lang="cs-CZ" noProof="0" dirty="0"/>
          </a:p>
          <a:p>
            <a:r>
              <a:rPr lang="cs-CZ" noProof="0" dirty="0" err="1"/>
              <a:t>Another</a:t>
            </a:r>
            <a:r>
              <a:rPr lang="cs-CZ" noProof="0" dirty="0"/>
              <a:t> </a:t>
            </a:r>
            <a:r>
              <a:rPr lang="cs-CZ" noProof="0" dirty="0" err="1"/>
              <a:t>problem</a:t>
            </a:r>
            <a:r>
              <a:rPr lang="cs-CZ" noProof="0" dirty="0"/>
              <a:t> </a:t>
            </a:r>
            <a:r>
              <a:rPr lang="cs-CZ" noProof="0" dirty="0" err="1"/>
              <a:t>was</a:t>
            </a:r>
            <a:r>
              <a:rPr lang="cs-CZ" noProof="0" dirty="0"/>
              <a:t> </a:t>
            </a:r>
            <a:r>
              <a:rPr lang="cs-CZ" noProof="0" dirty="0" err="1"/>
              <a:t>that</a:t>
            </a:r>
            <a:r>
              <a:rPr lang="cs-CZ" noProof="0" dirty="0"/>
              <a:t> </a:t>
            </a:r>
            <a:r>
              <a:rPr lang="cs-CZ" noProof="0" dirty="0" err="1"/>
              <a:t>even</a:t>
            </a:r>
            <a:r>
              <a:rPr lang="cs-CZ" noProof="0" dirty="0"/>
              <a:t> </a:t>
            </a:r>
            <a:r>
              <a:rPr lang="cs-CZ" noProof="0" dirty="0" err="1"/>
              <a:t>if</a:t>
            </a:r>
            <a:r>
              <a:rPr lang="cs-CZ" noProof="0" dirty="0"/>
              <a:t> </a:t>
            </a:r>
            <a:r>
              <a:rPr lang="cs-CZ" noProof="0" dirty="0" err="1"/>
              <a:t>there</a:t>
            </a:r>
            <a:r>
              <a:rPr lang="cs-CZ" noProof="0" dirty="0"/>
              <a:t> </a:t>
            </a:r>
            <a:r>
              <a:rPr lang="cs-CZ" noProof="0" dirty="0" err="1"/>
              <a:t>was</a:t>
            </a:r>
            <a:r>
              <a:rPr lang="cs-CZ" noProof="0" dirty="0"/>
              <a:t> a </a:t>
            </a:r>
            <a:r>
              <a:rPr lang="cs-CZ" noProof="0" dirty="0" err="1"/>
              <a:t>motivation</a:t>
            </a:r>
            <a:r>
              <a:rPr lang="cs-CZ" noProof="0" dirty="0"/>
              <a:t> to </a:t>
            </a:r>
            <a:r>
              <a:rPr lang="cs-CZ" noProof="0" dirty="0" err="1"/>
              <a:t>practice</a:t>
            </a:r>
            <a:r>
              <a:rPr lang="cs-CZ" noProof="0" dirty="0"/>
              <a:t> </a:t>
            </a:r>
            <a:r>
              <a:rPr lang="cs-CZ" noProof="0" dirty="0" err="1"/>
              <a:t>clinical</a:t>
            </a:r>
            <a:r>
              <a:rPr lang="cs-CZ" noProof="0" dirty="0"/>
              <a:t> Pharmacy </a:t>
            </a:r>
            <a:r>
              <a:rPr lang="cs-CZ" noProof="0" dirty="0" err="1"/>
              <a:t>there</a:t>
            </a:r>
            <a:r>
              <a:rPr lang="cs-CZ" noProof="0" dirty="0"/>
              <a:t> </a:t>
            </a:r>
            <a:r>
              <a:rPr lang="cs-CZ" noProof="0" dirty="0" err="1"/>
              <a:t>was</a:t>
            </a:r>
            <a:r>
              <a:rPr lang="cs-CZ" noProof="0" dirty="0"/>
              <a:t> a </a:t>
            </a:r>
            <a:r>
              <a:rPr lang="cs-CZ" noProof="0" dirty="0" err="1"/>
              <a:t>lack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time</a:t>
            </a:r>
            <a:r>
              <a:rPr lang="cs-CZ" noProof="0" dirty="0"/>
              <a:t> and </a:t>
            </a:r>
            <a:r>
              <a:rPr lang="cs-CZ" noProof="0" dirty="0" err="1"/>
              <a:t>staff</a:t>
            </a:r>
            <a:r>
              <a:rPr lang="cs-CZ" noProof="0" dirty="0"/>
              <a:t> </a:t>
            </a:r>
            <a:r>
              <a:rPr lang="cs-CZ" noProof="0" dirty="0" err="1"/>
              <a:t>for</a:t>
            </a:r>
            <a:r>
              <a:rPr lang="cs-CZ" noProof="0" dirty="0"/>
              <a:t> </a:t>
            </a:r>
            <a:r>
              <a:rPr lang="cs-CZ" noProof="0" dirty="0" err="1"/>
              <a:t>providing</a:t>
            </a:r>
            <a:r>
              <a:rPr lang="cs-CZ" noProof="0" dirty="0"/>
              <a:t> </a:t>
            </a:r>
            <a:r>
              <a:rPr lang="cs-CZ" noProof="0" dirty="0" err="1"/>
              <a:t>the</a:t>
            </a:r>
            <a:r>
              <a:rPr lang="cs-CZ" noProof="0" dirty="0"/>
              <a:t> </a:t>
            </a:r>
            <a:r>
              <a:rPr lang="cs-CZ" noProof="0" dirty="0" err="1"/>
              <a:t>service</a:t>
            </a:r>
            <a:endParaRPr lang="cs-CZ" noProof="0" dirty="0"/>
          </a:p>
          <a:p>
            <a:r>
              <a:rPr lang="cs-CZ" noProof="0" dirty="0"/>
              <a:t>In 2011/2012is a </a:t>
            </a:r>
            <a:r>
              <a:rPr lang="cs-CZ" noProof="0" dirty="0" err="1"/>
              <a:t>year</a:t>
            </a:r>
            <a:r>
              <a:rPr lang="cs-CZ" noProof="0" dirty="0"/>
              <a:t> </a:t>
            </a:r>
            <a:r>
              <a:rPr lang="cs-CZ" noProof="0" dirty="0" err="1"/>
              <a:t>when</a:t>
            </a:r>
            <a:r>
              <a:rPr lang="cs-CZ" noProof="0" dirty="0"/>
              <a:t> </a:t>
            </a:r>
            <a:r>
              <a:rPr lang="cs-CZ" noProof="0" dirty="0" err="1"/>
              <a:t>clinical</a:t>
            </a:r>
            <a:r>
              <a:rPr lang="cs-CZ" noProof="0" dirty="0"/>
              <a:t> Pharmacy </a:t>
            </a:r>
            <a:r>
              <a:rPr lang="cs-CZ" noProof="0" dirty="0" err="1"/>
              <a:t>service</a:t>
            </a:r>
            <a:r>
              <a:rPr lang="cs-CZ" noProof="0" dirty="0"/>
              <a:t> </a:t>
            </a:r>
            <a:r>
              <a:rPr lang="cs-CZ" noProof="0" dirty="0" err="1"/>
              <a:t>was</a:t>
            </a:r>
            <a:r>
              <a:rPr lang="cs-CZ" noProof="0" dirty="0"/>
              <a:t> </a:t>
            </a:r>
            <a:r>
              <a:rPr lang="cs-CZ" noProof="0" dirty="0" err="1"/>
              <a:t>acknowledged</a:t>
            </a:r>
            <a:r>
              <a:rPr lang="cs-CZ" noProof="0" dirty="0"/>
              <a:t> as </a:t>
            </a:r>
            <a:r>
              <a:rPr lang="cs-CZ" noProof="0" dirty="0" err="1"/>
              <a:t>heathcare</a:t>
            </a:r>
            <a:r>
              <a:rPr lang="cs-CZ" noProof="0" dirty="0"/>
              <a:t> </a:t>
            </a:r>
            <a:r>
              <a:rPr lang="cs-CZ" noProof="0" dirty="0" err="1"/>
              <a:t>service</a:t>
            </a:r>
            <a:r>
              <a:rPr lang="cs-CZ" noProof="0" dirty="0"/>
              <a:t> and </a:t>
            </a:r>
            <a:r>
              <a:rPr lang="cs-CZ" noProof="0" dirty="0" err="1"/>
              <a:t>was</a:t>
            </a:r>
            <a:r>
              <a:rPr lang="cs-CZ" noProof="0" dirty="0"/>
              <a:t> </a:t>
            </a:r>
            <a:r>
              <a:rPr lang="cs-CZ" noProof="0" dirty="0" err="1"/>
              <a:t>incorporated</a:t>
            </a:r>
            <a:r>
              <a:rPr lang="cs-CZ" noProof="0" dirty="0"/>
              <a:t> </a:t>
            </a:r>
            <a:r>
              <a:rPr lang="cs-CZ" noProof="0" dirty="0" err="1"/>
              <a:t>into</a:t>
            </a:r>
            <a:r>
              <a:rPr lang="cs-CZ" noProof="0" dirty="0"/>
              <a:t> </a:t>
            </a:r>
            <a:r>
              <a:rPr lang="cs-CZ" noProof="0" dirty="0" err="1"/>
              <a:t>the</a:t>
            </a:r>
            <a:r>
              <a:rPr lang="cs-CZ" noProof="0" dirty="0"/>
              <a:t> </a:t>
            </a:r>
            <a:r>
              <a:rPr lang="cs-CZ" noProof="0" dirty="0" err="1"/>
              <a:t>legislation</a:t>
            </a:r>
            <a:r>
              <a:rPr lang="cs-CZ" noProof="0" dirty="0"/>
              <a:t> </a:t>
            </a:r>
            <a:r>
              <a:rPr lang="cs-CZ" noProof="0" dirty="0" err="1"/>
              <a:t>about</a:t>
            </a:r>
            <a:r>
              <a:rPr lang="cs-CZ" noProof="0" dirty="0"/>
              <a:t> </a:t>
            </a:r>
            <a:r>
              <a:rPr lang="cs-CZ" noProof="0" dirty="0" err="1"/>
              <a:t>healthcare</a:t>
            </a:r>
            <a:r>
              <a:rPr lang="cs-CZ" noProof="0" dirty="0"/>
              <a:t> </a:t>
            </a:r>
            <a:r>
              <a:rPr lang="cs-CZ" noProof="0" dirty="0" err="1"/>
              <a:t>service</a:t>
            </a:r>
            <a:endParaRPr lang="cs-CZ" noProof="0" dirty="0"/>
          </a:p>
          <a:p>
            <a:r>
              <a:rPr lang="cs-CZ" noProof="0" dirty="0"/>
              <a:t>2012 –</a:t>
            </a:r>
            <a:r>
              <a:rPr lang="cs-CZ" noProof="0" dirty="0" err="1"/>
              <a:t>legislative</a:t>
            </a:r>
            <a:r>
              <a:rPr lang="cs-CZ" noProof="0" dirty="0"/>
              <a:t> </a:t>
            </a:r>
            <a:r>
              <a:rPr lang="cs-CZ" noProof="0" dirty="0" err="1"/>
              <a:t>requirement</a:t>
            </a:r>
            <a:r>
              <a:rPr lang="cs-CZ" noProof="0" dirty="0"/>
              <a:t> </a:t>
            </a:r>
            <a:r>
              <a:rPr lang="cs-CZ" noProof="0" dirty="0" err="1"/>
              <a:t>forpresenceof</a:t>
            </a:r>
            <a:r>
              <a:rPr lang="cs-CZ" noProof="0" dirty="0"/>
              <a:t> </a:t>
            </a:r>
            <a:r>
              <a:rPr lang="cs-CZ" noProof="0" dirty="0" err="1"/>
              <a:t>clinical</a:t>
            </a:r>
            <a:r>
              <a:rPr lang="cs-CZ" noProof="0" dirty="0"/>
              <a:t> </a:t>
            </a:r>
            <a:r>
              <a:rPr lang="cs-CZ" noProof="0" dirty="0" err="1"/>
              <a:t>pharmacits</a:t>
            </a:r>
            <a:r>
              <a:rPr lang="cs-CZ" noProof="0" dirty="0"/>
              <a:t> in </a:t>
            </a:r>
            <a:r>
              <a:rPr lang="cs-CZ" noProof="0" dirty="0" err="1"/>
              <a:t>hospital</a:t>
            </a:r>
            <a:r>
              <a:rPr lang="cs-CZ" noProof="0" dirty="0"/>
              <a:t> </a:t>
            </a:r>
            <a:r>
              <a:rPr lang="cs-CZ" noProof="0" dirty="0" err="1"/>
              <a:t>with</a:t>
            </a:r>
            <a:r>
              <a:rPr lang="cs-CZ" noProof="0" dirty="0"/>
              <a:t> </a:t>
            </a:r>
            <a:r>
              <a:rPr lang="cs-CZ" noProof="0" dirty="0" err="1"/>
              <a:t>intensive</a:t>
            </a:r>
            <a:r>
              <a:rPr lang="cs-CZ" noProof="0" dirty="0"/>
              <a:t> care </a:t>
            </a:r>
            <a:r>
              <a:rPr lang="cs-CZ" noProof="0" dirty="0" err="1"/>
              <a:t>units</a:t>
            </a:r>
            <a:endParaRPr lang="cs-CZ" noProof="0" dirty="0"/>
          </a:p>
          <a:p>
            <a:r>
              <a:rPr lang="cs-CZ" noProof="0" dirty="0"/>
              <a:t>2013 – </a:t>
            </a:r>
            <a:r>
              <a:rPr lang="cs-CZ" noProof="0" dirty="0" err="1"/>
              <a:t>methodology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Clinical</a:t>
            </a:r>
            <a:r>
              <a:rPr lang="cs-CZ" noProof="0" dirty="0"/>
              <a:t> Pharmacy </a:t>
            </a:r>
            <a:r>
              <a:rPr lang="cs-CZ" noProof="0" dirty="0" err="1"/>
              <a:t>service</a:t>
            </a:r>
            <a:r>
              <a:rPr lang="cs-CZ" noProof="0" dirty="0"/>
              <a:t> – stress </a:t>
            </a:r>
            <a:r>
              <a:rPr lang="cs-CZ" noProof="0" dirty="0" err="1"/>
              <a:t>the</a:t>
            </a:r>
            <a:r>
              <a:rPr lang="cs-CZ" noProof="0" dirty="0"/>
              <a:t> </a:t>
            </a:r>
            <a:r>
              <a:rPr lang="cs-CZ" noProof="0" dirty="0" err="1"/>
              <a:t>systematic</a:t>
            </a:r>
            <a:r>
              <a:rPr lang="cs-CZ" noProof="0" dirty="0"/>
              <a:t> </a:t>
            </a:r>
            <a:r>
              <a:rPr lang="cs-CZ" noProof="0" dirty="0" err="1"/>
              <a:t>evaluation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medication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patients</a:t>
            </a:r>
            <a:r>
              <a:rPr lang="cs-CZ" noProof="0" dirty="0"/>
              <a:t> by </a:t>
            </a:r>
            <a:r>
              <a:rPr lang="cs-CZ" noProof="0" dirty="0" err="1"/>
              <a:t>clinical</a:t>
            </a:r>
            <a:r>
              <a:rPr lang="cs-CZ" noProof="0" dirty="0"/>
              <a:t> </a:t>
            </a:r>
            <a:r>
              <a:rPr lang="cs-CZ" noProof="0" dirty="0" err="1"/>
              <a:t>pharmacists</a:t>
            </a:r>
            <a:endParaRPr lang="cs-CZ" noProof="0" dirty="0"/>
          </a:p>
          <a:p>
            <a:r>
              <a:rPr lang="cs-CZ" noProof="0" dirty="0"/>
              <a:t>2014 –</a:t>
            </a:r>
            <a:r>
              <a:rPr lang="cs-CZ" noProof="0" dirty="0" err="1"/>
              <a:t>Concept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Clinical</a:t>
            </a:r>
            <a:r>
              <a:rPr lang="cs-CZ" noProof="0" dirty="0"/>
              <a:t> Pharmacy </a:t>
            </a:r>
            <a:r>
              <a:rPr lang="cs-CZ" noProof="0" dirty="0" err="1"/>
              <a:t>Service</a:t>
            </a:r>
            <a:r>
              <a:rPr lang="cs-CZ" noProof="0" dirty="0"/>
              <a:t> –</a:t>
            </a:r>
            <a:r>
              <a:rPr lang="cs-CZ" noProof="0" dirty="0" err="1"/>
              <a:t>summarizing</a:t>
            </a:r>
            <a:r>
              <a:rPr lang="cs-CZ" noProof="0" dirty="0"/>
              <a:t> </a:t>
            </a:r>
            <a:r>
              <a:rPr lang="cs-CZ" noProof="0" dirty="0" err="1"/>
              <a:t>history</a:t>
            </a:r>
            <a:r>
              <a:rPr lang="cs-CZ" noProof="0" dirty="0"/>
              <a:t>, major </a:t>
            </a:r>
            <a:r>
              <a:rPr lang="cs-CZ" noProof="0" dirty="0" err="1"/>
              <a:t>guidelines</a:t>
            </a:r>
            <a:r>
              <a:rPr lang="cs-CZ" noProof="0" dirty="0"/>
              <a:t> and </a:t>
            </a:r>
            <a:r>
              <a:rPr lang="cs-CZ" noProof="0" dirty="0" err="1"/>
              <a:t>position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clinical</a:t>
            </a:r>
            <a:r>
              <a:rPr lang="cs-CZ" noProof="0" dirty="0"/>
              <a:t> Pharmacy </a:t>
            </a:r>
            <a:r>
              <a:rPr lang="cs-CZ" noProof="0" dirty="0" err="1"/>
              <a:t>field</a:t>
            </a:r>
            <a:r>
              <a:rPr lang="cs-CZ" noProof="0" dirty="0"/>
              <a:t>)</a:t>
            </a:r>
          </a:p>
          <a:p>
            <a:r>
              <a:rPr lang="cs-CZ" noProof="0" dirty="0"/>
              <a:t>2014 – </a:t>
            </a:r>
            <a:r>
              <a:rPr lang="cs-CZ" noProof="0" dirty="0" err="1"/>
              <a:t>again</a:t>
            </a:r>
            <a:r>
              <a:rPr lang="cs-CZ" noProof="0" dirty="0"/>
              <a:t> </a:t>
            </a:r>
            <a:r>
              <a:rPr lang="cs-CZ" noProof="0" dirty="0" err="1"/>
              <a:t>change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legislation</a:t>
            </a:r>
            <a:r>
              <a:rPr lang="cs-CZ" noProof="0" dirty="0"/>
              <a:t> </a:t>
            </a:r>
            <a:r>
              <a:rPr lang="cs-CZ" noProof="0" dirty="0" err="1"/>
              <a:t>when</a:t>
            </a:r>
            <a:r>
              <a:rPr lang="cs-CZ" noProof="0" dirty="0"/>
              <a:t> </a:t>
            </a:r>
            <a:r>
              <a:rPr lang="cs-CZ" noProof="0" dirty="0" err="1"/>
              <a:t>Clinical</a:t>
            </a:r>
            <a:r>
              <a:rPr lang="cs-CZ" noProof="0" dirty="0"/>
              <a:t> </a:t>
            </a:r>
            <a:r>
              <a:rPr lang="cs-CZ" noProof="0" dirty="0" err="1"/>
              <a:t>Pahramcy</a:t>
            </a:r>
            <a:r>
              <a:rPr lang="cs-CZ" noProof="0" dirty="0"/>
              <a:t> </a:t>
            </a:r>
            <a:r>
              <a:rPr lang="cs-CZ" noProof="0" dirty="0" err="1"/>
              <a:t>Service</a:t>
            </a:r>
            <a:r>
              <a:rPr lang="cs-CZ" noProof="0" dirty="0"/>
              <a:t> </a:t>
            </a:r>
            <a:r>
              <a:rPr lang="cs-CZ" noProof="0" dirty="0" err="1"/>
              <a:t>starts</a:t>
            </a:r>
            <a:r>
              <a:rPr lang="cs-CZ" noProof="0" dirty="0"/>
              <a:t> to </a:t>
            </a:r>
            <a:r>
              <a:rPr lang="cs-CZ" noProof="0" dirty="0" err="1"/>
              <a:t>be</a:t>
            </a:r>
            <a:r>
              <a:rPr lang="cs-CZ" noProof="0" dirty="0"/>
              <a:t> </a:t>
            </a:r>
            <a:r>
              <a:rPr lang="cs-CZ" noProof="0" dirty="0" err="1"/>
              <a:t>reimbursed</a:t>
            </a:r>
            <a:r>
              <a:rPr lang="cs-CZ" noProof="0" dirty="0"/>
              <a:t> by </a:t>
            </a:r>
            <a:r>
              <a:rPr lang="cs-CZ" noProof="0" dirty="0" err="1"/>
              <a:t>insurance</a:t>
            </a:r>
            <a:r>
              <a:rPr lang="cs-CZ" noProof="0" dirty="0"/>
              <a:t> </a:t>
            </a:r>
            <a:r>
              <a:rPr lang="cs-CZ" noProof="0" dirty="0" err="1"/>
              <a:t>companies</a:t>
            </a:r>
            <a:endParaRPr lang="cs-CZ" noProof="0" dirty="0"/>
          </a:p>
          <a:p>
            <a:r>
              <a:rPr lang="cs-CZ" noProof="0" dirty="0"/>
              <a:t>In 2011 </a:t>
            </a:r>
            <a:r>
              <a:rPr lang="cs-CZ" noProof="0" dirty="0" err="1"/>
              <a:t>position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clinical</a:t>
            </a:r>
            <a:r>
              <a:rPr lang="cs-CZ" noProof="0" dirty="0"/>
              <a:t> </a:t>
            </a:r>
            <a:r>
              <a:rPr lang="cs-CZ" noProof="0" dirty="0" err="1"/>
              <a:t>pharmacist</a:t>
            </a:r>
            <a:r>
              <a:rPr lang="cs-CZ" noProof="0" dirty="0"/>
              <a:t> start to </a:t>
            </a:r>
            <a:r>
              <a:rPr lang="cs-CZ" noProof="0" dirty="0" err="1"/>
              <a:t>be</a:t>
            </a:r>
            <a:r>
              <a:rPr lang="cs-CZ" noProof="0" dirty="0"/>
              <a:t> more </a:t>
            </a:r>
            <a:r>
              <a:rPr lang="cs-CZ" noProof="0" dirty="0" err="1"/>
              <a:t>stable</a:t>
            </a:r>
            <a:r>
              <a:rPr lang="cs-CZ" noProof="0" dirty="0"/>
              <a:t>, </a:t>
            </a:r>
            <a:r>
              <a:rPr lang="cs-CZ" noProof="0" dirty="0" err="1"/>
              <a:t>acknowledged</a:t>
            </a:r>
            <a:r>
              <a:rPr lang="cs-CZ" noProof="0" dirty="0"/>
              <a:t> and </a:t>
            </a:r>
            <a:r>
              <a:rPr lang="cs-CZ" noProof="0" dirty="0" err="1"/>
              <a:t>the</a:t>
            </a:r>
            <a:r>
              <a:rPr lang="cs-CZ" noProof="0" dirty="0"/>
              <a:t> </a:t>
            </a:r>
            <a:r>
              <a:rPr lang="cs-CZ" noProof="0" dirty="0" err="1"/>
              <a:t>demand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other</a:t>
            </a:r>
            <a:r>
              <a:rPr lang="cs-CZ" noProof="0" dirty="0"/>
              <a:t> </a:t>
            </a:r>
            <a:r>
              <a:rPr lang="cs-CZ" noProof="0" dirty="0" err="1"/>
              <a:t>healthace</a:t>
            </a:r>
            <a:r>
              <a:rPr lang="cs-CZ" noProof="0" dirty="0"/>
              <a:t> </a:t>
            </a:r>
            <a:r>
              <a:rPr lang="cs-CZ" noProof="0" dirty="0" err="1"/>
              <a:t>prefssionals</a:t>
            </a:r>
            <a:r>
              <a:rPr lang="cs-CZ" noProof="0" dirty="0"/>
              <a:t> and </a:t>
            </a:r>
            <a:r>
              <a:rPr lang="cs-CZ" noProof="0" dirty="0" err="1"/>
              <a:t>clinicians</a:t>
            </a:r>
            <a:r>
              <a:rPr lang="cs-CZ" noProof="0" dirty="0"/>
              <a:t> </a:t>
            </a:r>
            <a:r>
              <a:rPr lang="cs-CZ" noProof="0" dirty="0" err="1"/>
              <a:t>sart</a:t>
            </a:r>
            <a:r>
              <a:rPr lang="cs-CZ" noProof="0" dirty="0"/>
              <a:t> to </a:t>
            </a:r>
            <a:r>
              <a:rPr lang="cs-CZ" noProof="0" dirty="0" err="1"/>
              <a:t>incfrease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2D662-7854-4CC2-BBFF-03DFBCEB17E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640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B0D7-856A-4B48-8F1B-2D8FD5AD182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011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4FF4-8503-4E98-99D2-02635071C9F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871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4FF4-8503-4E98-99D2-02635071C9F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1233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4FF4-8503-4E98-99D2-02635071C9FE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07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demand</a:t>
            </a:r>
            <a:r>
              <a:rPr lang="cs-CZ" dirty="0"/>
              <a:t> </a:t>
            </a:r>
            <a:r>
              <a:rPr lang="cs-CZ" dirty="0" err="1"/>
              <a:t>started</a:t>
            </a:r>
            <a:r>
              <a:rPr lang="cs-CZ" dirty="0"/>
              <a:t> </a:t>
            </a:r>
            <a:r>
              <a:rPr lang="cs-CZ" dirty="0" err="1"/>
              <a:t>due</a:t>
            </a:r>
            <a:r>
              <a:rPr lang="cs-CZ" dirty="0"/>
              <a:t> to </a:t>
            </a:r>
            <a:r>
              <a:rPr lang="cs-CZ" dirty="0" err="1"/>
              <a:t>legislative</a:t>
            </a:r>
            <a:r>
              <a:rPr lang="cs-CZ" dirty="0"/>
              <a:t> </a:t>
            </a:r>
            <a:r>
              <a:rPr lang="cs-CZ" dirty="0" err="1"/>
              <a:t>condition</a:t>
            </a:r>
            <a:r>
              <a:rPr lang="cs-CZ" dirty="0"/>
              <a:t> to </a:t>
            </a:r>
            <a:r>
              <a:rPr lang="cs-CZ" dirty="0" err="1"/>
              <a:t>ensure</a:t>
            </a:r>
            <a:r>
              <a:rPr lang="cs-CZ" dirty="0"/>
              <a:t> </a:t>
            </a:r>
            <a:r>
              <a:rPr lang="cs-CZ" dirty="0" err="1"/>
              <a:t>medication</a:t>
            </a:r>
            <a:r>
              <a:rPr lang="cs-CZ" dirty="0"/>
              <a:t> </a:t>
            </a:r>
            <a:r>
              <a:rPr lang="cs-CZ" dirty="0" err="1"/>
              <a:t>safety</a:t>
            </a:r>
            <a:r>
              <a:rPr lang="cs-CZ" dirty="0"/>
              <a:t> in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healthcare</a:t>
            </a:r>
            <a:r>
              <a:rPr lang="cs-CZ" dirty="0"/>
              <a:t> </a:t>
            </a:r>
            <a:r>
              <a:rPr lang="cs-CZ" dirty="0" err="1"/>
              <a:t>facilities</a:t>
            </a:r>
            <a:endParaRPr lang="cs-CZ" dirty="0"/>
          </a:p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hospitals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acquired</a:t>
            </a:r>
            <a:r>
              <a:rPr lang="cs-CZ" dirty="0"/>
              <a:t> JCI </a:t>
            </a:r>
            <a:r>
              <a:rPr lang="cs-CZ" dirty="0" err="1"/>
              <a:t>accreditation</a:t>
            </a:r>
            <a:r>
              <a:rPr lang="cs-CZ" dirty="0"/>
              <a:t> </a:t>
            </a:r>
            <a:r>
              <a:rPr lang="cs-CZ" dirty="0" err="1"/>
              <a:t>where</a:t>
            </a:r>
            <a:r>
              <a:rPr lang="cs-CZ" dirty="0"/>
              <a:t> in </a:t>
            </a:r>
            <a:r>
              <a:rPr lang="cs-CZ" dirty="0" err="1"/>
              <a:t>Medication</a:t>
            </a:r>
            <a:r>
              <a:rPr lang="cs-CZ" dirty="0"/>
              <a:t> management and use </a:t>
            </a:r>
            <a:r>
              <a:rPr lang="cs-CZ" dirty="0" err="1"/>
              <a:t>section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emphasize</a:t>
            </a:r>
            <a:r>
              <a:rPr lang="cs-CZ" dirty="0"/>
              <a:t> on </a:t>
            </a:r>
            <a:r>
              <a:rPr lang="cs-CZ" dirty="0" err="1"/>
              <a:t>medication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appropriatness</a:t>
            </a:r>
            <a:r>
              <a:rPr lang="cs-CZ" dirty="0"/>
              <a:t> and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conducted</a:t>
            </a:r>
            <a:r>
              <a:rPr lang="cs-CZ" dirty="0"/>
              <a:t> by </a:t>
            </a:r>
            <a:r>
              <a:rPr lang="cs-CZ" dirty="0" err="1"/>
              <a:t>technician</a:t>
            </a:r>
            <a:r>
              <a:rPr lang="cs-CZ" dirty="0"/>
              <a:t> </a:t>
            </a:r>
            <a:r>
              <a:rPr lang="cs-CZ" dirty="0" err="1"/>
              <a:t>pharmacist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traine</a:t>
            </a:r>
            <a:r>
              <a:rPr lang="cs-CZ" dirty="0"/>
              <a:t> </a:t>
            </a:r>
            <a:r>
              <a:rPr lang="cs-CZ" dirty="0" err="1"/>
              <a:t>professional</a:t>
            </a:r>
            <a:r>
              <a:rPr lang="cs-CZ" dirty="0"/>
              <a:t>.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easily</a:t>
            </a:r>
            <a:r>
              <a:rPr lang="cs-CZ" dirty="0"/>
              <a:t> </a:t>
            </a:r>
            <a:r>
              <a:rPr lang="cs-CZ" dirty="0" err="1"/>
              <a:t>hide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pharmacist</a:t>
            </a:r>
            <a:r>
              <a:rPr lang="cs-CZ" dirty="0"/>
              <a:t> </a:t>
            </a:r>
            <a:r>
              <a:rPr lang="cs-CZ" dirty="0" err="1"/>
              <a:t>behind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– </a:t>
            </a:r>
            <a:r>
              <a:rPr lang="cs-CZ" dirty="0" err="1"/>
              <a:t>or</a:t>
            </a:r>
            <a:r>
              <a:rPr lang="cs-CZ" dirty="0"/>
              <a:t> use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guideline</a:t>
            </a:r>
            <a:r>
              <a:rPr lang="cs-CZ" dirty="0"/>
              <a:t> as a </a:t>
            </a:r>
            <a:r>
              <a:rPr lang="cs-CZ" dirty="0" err="1"/>
              <a:t>negotiation</a:t>
            </a:r>
            <a:r>
              <a:rPr lang="cs-CZ" dirty="0"/>
              <a:t> </a:t>
            </a:r>
            <a:r>
              <a:rPr lang="cs-CZ" dirty="0" err="1"/>
              <a:t>tool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creation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Pharmacy </a:t>
            </a:r>
            <a:r>
              <a:rPr lang="cs-CZ" dirty="0" err="1"/>
              <a:t>service</a:t>
            </a:r>
            <a:r>
              <a:rPr lang="cs-CZ" dirty="0"/>
              <a:t> in </a:t>
            </a:r>
            <a:r>
              <a:rPr lang="cs-CZ" dirty="0" err="1"/>
              <a:t>order</a:t>
            </a:r>
            <a:r>
              <a:rPr lang="cs-CZ" dirty="0"/>
              <a:t> to </a:t>
            </a:r>
            <a:r>
              <a:rPr lang="cs-CZ" dirty="0" err="1"/>
              <a:t>achieve</a:t>
            </a:r>
            <a:r>
              <a:rPr lang="cs-CZ" dirty="0"/>
              <a:t>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requirements</a:t>
            </a:r>
            <a:r>
              <a:rPr lang="cs-CZ" dirty="0"/>
              <a:t>. So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helped</a:t>
            </a:r>
            <a:r>
              <a:rPr lang="cs-CZ" dirty="0"/>
              <a:t> to </a:t>
            </a:r>
            <a:r>
              <a:rPr lang="cs-CZ" dirty="0" err="1"/>
              <a:t>create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Pharmacy department</a:t>
            </a:r>
          </a:p>
          <a:p>
            <a:r>
              <a:rPr lang="cs-CZ" dirty="0"/>
              <a:t>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hand majority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Pharmacy </a:t>
            </a:r>
            <a:r>
              <a:rPr lang="cs-CZ" dirty="0" err="1"/>
              <a:t>departments</a:t>
            </a:r>
            <a:r>
              <a:rPr lang="cs-CZ" dirty="0"/>
              <a:t> </a:t>
            </a:r>
            <a:r>
              <a:rPr lang="cs-CZ" dirty="0" err="1"/>
              <a:t>started</a:t>
            </a:r>
            <a:r>
              <a:rPr lang="cs-CZ" dirty="0"/>
              <a:t> from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efforts</a:t>
            </a:r>
            <a:r>
              <a:rPr lang="cs-CZ" dirty="0"/>
              <a:t> and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pharmacists</a:t>
            </a:r>
            <a:r>
              <a:rPr lang="cs-CZ" dirty="0"/>
              <a:t> on </a:t>
            </a:r>
            <a:r>
              <a:rPr lang="cs-CZ" dirty="0" err="1"/>
              <a:t>friendly</a:t>
            </a:r>
            <a:r>
              <a:rPr lang="cs-CZ" dirty="0"/>
              <a:t> </a:t>
            </a:r>
            <a:r>
              <a:rPr lang="cs-CZ" dirty="0" err="1"/>
              <a:t>wards</a:t>
            </a:r>
            <a:r>
              <a:rPr lang="cs-CZ" dirty="0"/>
              <a:t> </a:t>
            </a:r>
            <a:r>
              <a:rPr lang="cs-CZ" dirty="0" err="1"/>
              <a:t>till</a:t>
            </a:r>
            <a:r>
              <a:rPr lang="cs-CZ" dirty="0"/>
              <a:t> </a:t>
            </a:r>
            <a:r>
              <a:rPr lang="cs-CZ" dirty="0" err="1"/>
              <a:t>creating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Pharmacy 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hospital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4FF4-8503-4E98-99D2-02635071C9F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255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Concepts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Pharmacy 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created</a:t>
            </a:r>
            <a:r>
              <a:rPr lang="cs-CZ" dirty="0"/>
              <a:t>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requirement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pharmacists</a:t>
            </a:r>
            <a:r>
              <a:rPr lang="cs-CZ" dirty="0"/>
              <a:t> per </a:t>
            </a:r>
            <a:r>
              <a:rPr lang="cs-CZ" dirty="0" err="1"/>
              <a:t>beds</a:t>
            </a:r>
            <a:r>
              <a:rPr lang="cs-CZ" dirty="0"/>
              <a:t>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defined</a:t>
            </a:r>
            <a:r>
              <a:rPr lang="cs-CZ" dirty="0"/>
              <a:t>.</a:t>
            </a:r>
          </a:p>
          <a:p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hospitals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as </a:t>
            </a:r>
            <a:r>
              <a:rPr lang="cs-CZ" dirty="0" err="1"/>
              <a:t>negotiation</a:t>
            </a:r>
            <a:r>
              <a:rPr lang="cs-CZ" dirty="0"/>
              <a:t> </a:t>
            </a:r>
            <a:r>
              <a:rPr lang="cs-CZ" dirty="0" err="1"/>
              <a:t>tool</a:t>
            </a:r>
            <a:r>
              <a:rPr lang="cs-CZ" dirty="0"/>
              <a:t>  but in my </a:t>
            </a:r>
            <a:r>
              <a:rPr lang="cs-CZ" dirty="0" err="1"/>
              <a:t>opinion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a </a:t>
            </a:r>
            <a:r>
              <a:rPr lang="cs-CZ" dirty="0" err="1"/>
              <a:t>little</a:t>
            </a:r>
            <a:r>
              <a:rPr lang="cs-CZ" dirty="0"/>
              <a:t> </a:t>
            </a:r>
            <a:r>
              <a:rPr lang="cs-CZ" dirty="0" err="1"/>
              <a:t>contraproductive</a:t>
            </a:r>
            <a:r>
              <a:rPr lang="cs-CZ" dirty="0"/>
              <a:t> as </a:t>
            </a:r>
            <a:r>
              <a:rPr lang="cs-CZ" dirty="0" err="1"/>
              <a:t>well</a:t>
            </a:r>
            <a:r>
              <a:rPr lang="cs-CZ" dirty="0"/>
              <a:t>. As </a:t>
            </a:r>
            <a:r>
              <a:rPr lang="cs-CZ" dirty="0" err="1"/>
              <a:t>it´is</a:t>
            </a:r>
            <a:r>
              <a:rPr lang="cs-CZ" dirty="0"/>
              <a:t> in </a:t>
            </a:r>
            <a:r>
              <a:rPr lang="cs-CZ" dirty="0" err="1"/>
              <a:t>everything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recommendation</a:t>
            </a:r>
            <a:r>
              <a:rPr lang="cs-CZ" dirty="0"/>
              <a:t> </a:t>
            </a:r>
            <a:r>
              <a:rPr lang="cs-CZ" dirty="0" err="1"/>
              <a:t>doesn</a:t>
            </a:r>
            <a:r>
              <a:rPr lang="cs-CZ" dirty="0"/>
              <a:t> ´t fit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it´s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guideline</a:t>
            </a:r>
            <a:r>
              <a:rPr lang="cs-CZ" dirty="0"/>
              <a:t> . </a:t>
            </a:r>
            <a:r>
              <a:rPr lang="cs-CZ" dirty="0" err="1"/>
              <a:t>Because</a:t>
            </a:r>
            <a:r>
              <a:rPr lang="cs-CZ" dirty="0"/>
              <a:t> as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diversity on </a:t>
            </a:r>
            <a:r>
              <a:rPr lang="cs-CZ" dirty="0" err="1"/>
              <a:t>the</a:t>
            </a:r>
            <a:r>
              <a:rPr lang="cs-CZ" dirty="0"/>
              <a:t> grade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medical</a:t>
            </a:r>
            <a:r>
              <a:rPr lang="cs-CZ" dirty="0"/>
              <a:t> care in </a:t>
            </a:r>
            <a:r>
              <a:rPr lang="cs-CZ" dirty="0" err="1"/>
              <a:t>hospitals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a diversity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pharmaceutical</a:t>
            </a:r>
            <a:r>
              <a:rPr lang="cs-CZ" dirty="0"/>
              <a:t> care. </a:t>
            </a:r>
            <a:r>
              <a:rPr lang="cs-CZ" dirty="0" err="1"/>
              <a:t>For</a:t>
            </a:r>
            <a:r>
              <a:rPr lang="cs-CZ" dirty="0"/>
              <a:t> instance 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district</a:t>
            </a:r>
            <a:r>
              <a:rPr lang="cs-CZ" dirty="0"/>
              <a:t> </a:t>
            </a:r>
            <a:r>
              <a:rPr lang="cs-CZ" dirty="0" err="1"/>
              <a:t>general</a:t>
            </a:r>
            <a:r>
              <a:rPr lang="cs-CZ" dirty="0"/>
              <a:t> </a:t>
            </a:r>
            <a:r>
              <a:rPr lang="cs-CZ" dirty="0" err="1"/>
              <a:t>hospital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not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complex</a:t>
            </a:r>
            <a:r>
              <a:rPr lang="cs-CZ" dirty="0"/>
              <a:t> </a:t>
            </a:r>
            <a:r>
              <a:rPr lang="cs-CZ" dirty="0" err="1"/>
              <a:t>hospitalized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as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a </a:t>
            </a:r>
            <a:r>
              <a:rPr lang="cs-CZ" dirty="0" err="1"/>
              <a:t>teaching</a:t>
            </a:r>
            <a:r>
              <a:rPr lang="cs-CZ" dirty="0"/>
              <a:t> </a:t>
            </a:r>
            <a:r>
              <a:rPr lang="cs-CZ" dirty="0" err="1"/>
              <a:t>hospital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specilised</a:t>
            </a:r>
            <a:r>
              <a:rPr lang="cs-CZ" dirty="0"/>
              <a:t> centre and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demandingness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pharmaceutical</a:t>
            </a:r>
            <a:r>
              <a:rPr lang="cs-CZ" dirty="0"/>
              <a:t> care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differ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hospitals</a:t>
            </a:r>
            <a:r>
              <a:rPr lang="cs-CZ" dirty="0"/>
              <a:t>. So in a 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hospital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ok to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pharmacist</a:t>
            </a:r>
            <a:r>
              <a:rPr lang="cs-CZ" dirty="0"/>
              <a:t> per 50 </a:t>
            </a:r>
            <a:r>
              <a:rPr lang="cs-CZ" dirty="0" err="1"/>
              <a:t>beds</a:t>
            </a:r>
            <a:r>
              <a:rPr lang="cs-CZ" dirty="0"/>
              <a:t> but in </a:t>
            </a:r>
            <a:r>
              <a:rPr lang="cs-CZ" dirty="0" err="1"/>
              <a:t>bigger</a:t>
            </a:r>
            <a:r>
              <a:rPr lang="cs-CZ" dirty="0"/>
              <a:t> </a:t>
            </a:r>
            <a:r>
              <a:rPr lang="cs-CZ" dirty="0" err="1"/>
              <a:t>hospitals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not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feasible</a:t>
            </a:r>
            <a:endParaRPr lang="cs-CZ" dirty="0"/>
          </a:p>
          <a:p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dufference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stafiing</a:t>
            </a:r>
            <a:r>
              <a:rPr lang="cs-CZ" dirty="0"/>
              <a:t> in </a:t>
            </a:r>
            <a:r>
              <a:rPr lang="cs-CZ" dirty="0" err="1"/>
              <a:t>Cuech</a:t>
            </a:r>
            <a:r>
              <a:rPr lang="cs-CZ" dirty="0"/>
              <a:t> </a:t>
            </a:r>
            <a:r>
              <a:rPr lang="cs-CZ" dirty="0" err="1"/>
              <a:t>republic</a:t>
            </a:r>
            <a:r>
              <a:rPr lang="cs-CZ" dirty="0"/>
              <a:t> and United </a:t>
            </a:r>
            <a:r>
              <a:rPr lang="cs-CZ" dirty="0" err="1"/>
              <a:t>states</a:t>
            </a:r>
            <a:r>
              <a:rPr lang="cs-CZ" dirty="0"/>
              <a:t> </a:t>
            </a:r>
            <a:r>
              <a:rPr lang="cs-CZ" dirty="0" err="1"/>
              <a:t>where</a:t>
            </a:r>
            <a:r>
              <a:rPr lang="cs-CZ" dirty="0"/>
              <a:t> in United </a:t>
            </a:r>
            <a:r>
              <a:rPr lang="cs-CZ" dirty="0" err="1"/>
              <a:t>states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5 </a:t>
            </a:r>
            <a:r>
              <a:rPr lang="cs-CZ" dirty="0" err="1"/>
              <a:t>times</a:t>
            </a:r>
            <a:r>
              <a:rPr lang="cs-CZ" dirty="0"/>
              <a:t> more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pharmacists</a:t>
            </a:r>
            <a:r>
              <a:rPr lang="cs-CZ" dirty="0"/>
              <a:t> per </a:t>
            </a:r>
            <a:r>
              <a:rPr lang="cs-CZ" dirty="0" err="1"/>
              <a:t>beds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do in Czech </a:t>
            </a:r>
            <a:r>
              <a:rPr lang="cs-CZ" dirty="0" err="1"/>
              <a:t>republic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recommendation</a:t>
            </a:r>
            <a:r>
              <a:rPr lang="cs-CZ" dirty="0"/>
              <a:t> . </a:t>
            </a:r>
            <a:r>
              <a:rPr lang="cs-CZ" dirty="0" err="1"/>
              <a:t>There</a:t>
            </a:r>
            <a:r>
              <a:rPr lang="cs-CZ" dirty="0"/>
              <a:t> are many </a:t>
            </a:r>
            <a:r>
              <a:rPr lang="cs-CZ" dirty="0" err="1"/>
              <a:t>Clinical</a:t>
            </a:r>
            <a:r>
              <a:rPr lang="cs-CZ" dirty="0"/>
              <a:t> Pharmacy </a:t>
            </a:r>
            <a:r>
              <a:rPr lang="cs-CZ" dirty="0" err="1"/>
              <a:t>departemnts</a:t>
            </a:r>
            <a:r>
              <a:rPr lang="cs-CZ" dirty="0"/>
              <a:t>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haven</a:t>
            </a:r>
            <a:r>
              <a:rPr lang="cs-CZ" dirty="0"/>
              <a:t> ´t </a:t>
            </a:r>
            <a:r>
              <a:rPr lang="cs-CZ" dirty="0" err="1"/>
              <a:t>reached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required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reccomended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 </a:t>
            </a:r>
          </a:p>
          <a:p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explanation</a:t>
            </a:r>
            <a:endParaRPr lang="cs-CZ" dirty="0"/>
          </a:p>
          <a:p>
            <a:r>
              <a:rPr lang="cs-CZ" dirty="0"/>
              <a:t>CPD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higher</a:t>
            </a:r>
            <a:r>
              <a:rPr lang="cs-CZ" dirty="0"/>
              <a:t> type-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provides</a:t>
            </a:r>
            <a:r>
              <a:rPr lang="cs-CZ" dirty="0"/>
              <a:t> </a:t>
            </a:r>
            <a:r>
              <a:rPr lang="cs-CZ" dirty="0" err="1"/>
              <a:t>comprehensive</a:t>
            </a:r>
            <a:r>
              <a:rPr lang="cs-CZ" dirty="0"/>
              <a:t> care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least 4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fields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medical</a:t>
            </a:r>
            <a:r>
              <a:rPr lang="cs-CZ" dirty="0"/>
              <a:t> </a:t>
            </a:r>
            <a:r>
              <a:rPr lang="cs-CZ" dirty="0" err="1"/>
              <a:t>specialisation</a:t>
            </a:r>
            <a:r>
              <a:rPr lang="cs-CZ" dirty="0"/>
              <a:t> (</a:t>
            </a:r>
            <a:r>
              <a:rPr lang="cs-CZ" dirty="0" err="1"/>
              <a:t>f.i</a:t>
            </a:r>
            <a:r>
              <a:rPr lang="cs-CZ" dirty="0"/>
              <a:t>.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medicine</a:t>
            </a:r>
            <a:r>
              <a:rPr lang="cs-CZ" dirty="0"/>
              <a:t>, gastroenterology, diabetology </a:t>
            </a:r>
            <a:r>
              <a:rPr lang="cs-CZ" dirty="0" err="1"/>
              <a:t>etc</a:t>
            </a:r>
            <a:r>
              <a:rPr lang="cs-CZ" dirty="0"/>
              <a:t>)</a:t>
            </a:r>
          </a:p>
          <a:p>
            <a:r>
              <a:rPr lang="cs-CZ" dirty="0"/>
              <a:t>And basic type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2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fields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medical</a:t>
            </a:r>
            <a:r>
              <a:rPr lang="cs-CZ" dirty="0"/>
              <a:t> </a:t>
            </a:r>
            <a:r>
              <a:rPr lang="cs-CZ" dirty="0" err="1"/>
              <a:t>specialisation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4FF4-8503-4E98-99D2-02635071C9F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167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fpr</a:t>
            </a:r>
            <a:r>
              <a:rPr lang="cs-CZ" dirty="0"/>
              <a:t> a </a:t>
            </a:r>
            <a:r>
              <a:rPr lang="cs-CZ" dirty="0" err="1"/>
              <a:t>brief</a:t>
            </a:r>
            <a:r>
              <a:rPr lang="cs-CZ" dirty="0"/>
              <a:t> </a:t>
            </a:r>
            <a:r>
              <a:rPr lang="cs-CZ" dirty="0" err="1"/>
              <a:t>overview</a:t>
            </a:r>
            <a:r>
              <a:rPr lang="cs-CZ" dirty="0"/>
              <a:t> I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included</a:t>
            </a:r>
            <a:r>
              <a:rPr lang="cs-CZ" dirty="0"/>
              <a:t> </a:t>
            </a:r>
            <a:r>
              <a:rPr lang="cs-CZ" dirty="0" err="1"/>
              <a:t>situation</a:t>
            </a:r>
            <a:r>
              <a:rPr lang="cs-CZ" dirty="0"/>
              <a:t> in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countris</a:t>
            </a:r>
            <a:r>
              <a:rPr lang="cs-CZ" dirty="0"/>
              <a:t>. My </a:t>
            </a:r>
            <a:r>
              <a:rPr lang="cs-CZ" dirty="0" err="1"/>
              <a:t>colleague</a:t>
            </a:r>
            <a:r>
              <a:rPr lang="cs-CZ" dirty="0"/>
              <a:t> Gunar Stemer has done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overview</a:t>
            </a:r>
            <a:r>
              <a:rPr lang="cs-CZ" dirty="0"/>
              <a:t> 2 </a:t>
            </a:r>
            <a:r>
              <a:rPr lang="cs-CZ" dirty="0" err="1"/>
              <a:t>years</a:t>
            </a:r>
            <a:r>
              <a:rPr lang="cs-CZ" dirty="0"/>
              <a:t> ago </a:t>
            </a:r>
            <a:r>
              <a:rPr lang="cs-CZ" dirty="0" err="1"/>
              <a:t>where</a:t>
            </a:r>
            <a:r>
              <a:rPr lang="cs-CZ" dirty="0"/>
              <a:t> he </a:t>
            </a:r>
            <a:r>
              <a:rPr lang="cs-CZ" dirty="0" err="1"/>
              <a:t>asked</a:t>
            </a:r>
            <a:r>
              <a:rPr lang="cs-CZ" dirty="0"/>
              <a:t> </a:t>
            </a:r>
            <a:r>
              <a:rPr lang="cs-CZ" dirty="0" err="1"/>
              <a:t>colleagues</a:t>
            </a:r>
            <a:r>
              <a:rPr lang="cs-CZ" dirty="0"/>
              <a:t> from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whether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any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 </a:t>
            </a:r>
            <a:r>
              <a:rPr lang="cs-CZ" dirty="0" err="1"/>
              <a:t>created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Pharmacy </a:t>
            </a:r>
            <a:r>
              <a:rPr lang="cs-CZ" dirty="0" err="1"/>
              <a:t>workforce</a:t>
            </a:r>
            <a:r>
              <a:rPr lang="cs-CZ" dirty="0"/>
              <a:t> and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key</a:t>
            </a:r>
            <a:r>
              <a:rPr lang="cs-CZ" dirty="0"/>
              <a:t> Pharmacy </a:t>
            </a:r>
            <a:r>
              <a:rPr lang="cs-CZ" dirty="0" err="1"/>
              <a:t>indicators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are </a:t>
            </a:r>
            <a:r>
              <a:rPr lang="cs-CZ" dirty="0" err="1"/>
              <a:t>monitored</a:t>
            </a:r>
            <a:r>
              <a:rPr lang="cs-CZ" dirty="0"/>
              <a:t> </a:t>
            </a:r>
            <a:r>
              <a:rPr lang="cs-CZ" dirty="0" err="1"/>
              <a:t>andd</a:t>
            </a:r>
            <a:r>
              <a:rPr lang="cs-CZ" dirty="0"/>
              <a:t> </a:t>
            </a:r>
            <a:r>
              <a:rPr lang="cs-CZ" dirty="0" err="1"/>
              <a:t>annualy</a:t>
            </a:r>
            <a:r>
              <a:rPr lang="cs-CZ" dirty="0"/>
              <a:t> </a:t>
            </a:r>
            <a:r>
              <a:rPr lang="cs-CZ" dirty="0" err="1"/>
              <a:t>reported</a:t>
            </a:r>
            <a:r>
              <a:rPr lang="cs-CZ" dirty="0"/>
              <a:t> to Czech </a:t>
            </a:r>
            <a:r>
              <a:rPr lang="cs-CZ" dirty="0" err="1"/>
              <a:t>Statistical</a:t>
            </a:r>
            <a:r>
              <a:rPr lang="cs-CZ" dirty="0"/>
              <a:t> Office. I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talking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key</a:t>
            </a:r>
            <a:r>
              <a:rPr lang="cs-CZ" dirty="0"/>
              <a:t> Pharmacy </a:t>
            </a:r>
            <a:r>
              <a:rPr lang="cs-CZ" dirty="0" err="1"/>
              <a:t>indicators</a:t>
            </a:r>
            <a:r>
              <a:rPr lang="cs-CZ" dirty="0"/>
              <a:t> </a:t>
            </a:r>
            <a:r>
              <a:rPr lang="cs-CZ" dirty="0" err="1"/>
              <a:t>later</a:t>
            </a:r>
            <a:r>
              <a:rPr lang="cs-CZ" dirty="0"/>
              <a:t> on </a:t>
            </a:r>
          </a:p>
          <a:p>
            <a:r>
              <a:rPr lang="cs-CZ" dirty="0"/>
              <a:t>In </a:t>
            </a:r>
            <a:r>
              <a:rPr lang="cs-CZ" dirty="0" err="1"/>
              <a:t>Germany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done </a:t>
            </a:r>
            <a:r>
              <a:rPr lang="cs-CZ" dirty="0" err="1"/>
              <a:t>individuallly</a:t>
            </a:r>
            <a:endParaRPr lang="cs-CZ" dirty="0"/>
          </a:p>
          <a:p>
            <a:r>
              <a:rPr lang="cs-CZ" dirty="0" err="1"/>
              <a:t>Ireland</a:t>
            </a:r>
            <a:r>
              <a:rPr lang="cs-CZ" dirty="0"/>
              <a:t> </a:t>
            </a:r>
            <a:r>
              <a:rPr lang="cs-CZ" dirty="0" err="1"/>
              <a:t>deosn´t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any</a:t>
            </a:r>
            <a:r>
              <a:rPr lang="cs-CZ" dirty="0"/>
              <a:t> </a:t>
            </a:r>
            <a:r>
              <a:rPr lang="cs-CZ" dirty="0" err="1"/>
              <a:t>concept</a:t>
            </a:r>
            <a:r>
              <a:rPr lang="cs-CZ" dirty="0"/>
              <a:t> and </a:t>
            </a:r>
            <a:r>
              <a:rPr lang="cs-CZ" dirty="0" err="1"/>
              <a:t>follows</a:t>
            </a:r>
            <a:r>
              <a:rPr lang="cs-CZ" dirty="0"/>
              <a:t> </a:t>
            </a:r>
            <a:r>
              <a:rPr lang="cs-CZ" dirty="0" err="1"/>
              <a:t>concept</a:t>
            </a:r>
            <a:r>
              <a:rPr lang="cs-CZ" dirty="0"/>
              <a:t> from US</a:t>
            </a:r>
          </a:p>
          <a:p>
            <a:r>
              <a:rPr lang="cs-CZ" dirty="0" err="1"/>
              <a:t>Sweden</a:t>
            </a:r>
            <a:r>
              <a:rPr lang="cs-CZ" dirty="0"/>
              <a:t>/Uppsala laso very </a:t>
            </a:r>
            <a:r>
              <a:rPr lang="cs-CZ" dirty="0" err="1"/>
              <a:t>individual</a:t>
            </a:r>
            <a:r>
              <a:rPr lang="cs-CZ" dirty="0"/>
              <a:t> and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Pharmacy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indicators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4FF4-8503-4E98-99D2-02635071C9F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129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 point  = 1,08 </a:t>
            </a:r>
            <a:r>
              <a:rPr lang="cs-CZ" dirty="0" err="1"/>
              <a:t>Kc</a:t>
            </a:r>
            <a:endParaRPr lang="cs-CZ" dirty="0"/>
          </a:p>
          <a:p>
            <a:r>
              <a:rPr lang="cs-CZ" dirty="0" err="1"/>
              <a:t>Riska</a:t>
            </a:r>
            <a:r>
              <a:rPr lang="cs-CZ" dirty="0"/>
              <a:t> </a:t>
            </a:r>
            <a:r>
              <a:rPr lang="cs-CZ" dirty="0" err="1"/>
              <a:t>assessment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done 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thing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reviewing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and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choose</a:t>
            </a:r>
            <a:r>
              <a:rPr lang="cs-CZ" dirty="0"/>
              <a:t> </a:t>
            </a:r>
            <a:r>
              <a:rPr lang="cs-CZ" dirty="0" err="1"/>
              <a:t>whether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in a </a:t>
            </a:r>
            <a:r>
              <a:rPr lang="cs-CZ" dirty="0" err="1"/>
              <a:t>low</a:t>
            </a:r>
            <a:r>
              <a:rPr lang="cs-CZ" dirty="0"/>
              <a:t> risk </a:t>
            </a:r>
            <a:r>
              <a:rPr lang="cs-CZ" dirty="0" err="1"/>
              <a:t>or</a:t>
            </a:r>
            <a:r>
              <a:rPr lang="cs-CZ" dirty="0"/>
              <a:t> medium risk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high</a:t>
            </a:r>
            <a:r>
              <a:rPr lang="cs-CZ" dirty="0"/>
              <a:t> risk –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immediate</a:t>
            </a:r>
            <a:r>
              <a:rPr lang="cs-CZ" dirty="0"/>
              <a:t> </a:t>
            </a:r>
            <a:r>
              <a:rPr lang="cs-CZ" dirty="0" err="1"/>
              <a:t>action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pharmacist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pharmacist</a:t>
            </a:r>
            <a:r>
              <a:rPr lang="cs-CZ" dirty="0"/>
              <a:t>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createds</a:t>
            </a:r>
            <a:r>
              <a:rPr lang="cs-CZ" dirty="0"/>
              <a:t> a </a:t>
            </a:r>
            <a:r>
              <a:rPr lang="cs-CZ" dirty="0" err="1"/>
              <a:t>pharmacotherapy</a:t>
            </a:r>
            <a:r>
              <a:rPr lang="cs-CZ" dirty="0"/>
              <a:t> </a:t>
            </a:r>
            <a:r>
              <a:rPr lang="cs-CZ" dirty="0" err="1"/>
              <a:t>plan</a:t>
            </a:r>
            <a:r>
              <a:rPr lang="cs-CZ" dirty="0"/>
              <a:t>- </a:t>
            </a:r>
            <a:r>
              <a:rPr lang="cs-CZ" dirty="0" err="1"/>
              <a:t>for</a:t>
            </a:r>
            <a:r>
              <a:rPr lang="cs-CZ" dirty="0"/>
              <a:t> instance he </a:t>
            </a:r>
            <a:r>
              <a:rPr lang="cs-CZ" dirty="0" err="1"/>
              <a:t>suggest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dosing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iwthdrawal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medication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adverse</a:t>
            </a:r>
            <a:r>
              <a:rPr lang="cs-CZ" dirty="0"/>
              <a:t> event.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a </a:t>
            </a:r>
            <a:r>
              <a:rPr lang="cs-CZ" dirty="0" err="1"/>
              <a:t>therapeutic</a:t>
            </a:r>
            <a:r>
              <a:rPr lang="cs-CZ" dirty="0"/>
              <a:t> </a:t>
            </a:r>
            <a:r>
              <a:rPr lang="cs-CZ" dirty="0" err="1"/>
              <a:t>drug</a:t>
            </a:r>
            <a:r>
              <a:rPr lang="cs-CZ" dirty="0"/>
              <a:t> monitoring and </a:t>
            </a:r>
            <a:r>
              <a:rPr lang="cs-CZ" dirty="0" err="1"/>
              <a:t>then</a:t>
            </a:r>
            <a:r>
              <a:rPr lang="cs-CZ" dirty="0"/>
              <a:t> he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floowing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as </a:t>
            </a:r>
            <a:r>
              <a:rPr lang="cs-CZ" dirty="0" err="1"/>
              <a:t>checking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„ </a:t>
            </a:r>
            <a:r>
              <a:rPr lang="cs-CZ" dirty="0" err="1"/>
              <a:t>checking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effectiveness</a:t>
            </a:r>
            <a:r>
              <a:rPr lang="cs-CZ" dirty="0"/>
              <a:t>“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onather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encountered</a:t>
            </a:r>
            <a:r>
              <a:rPr lang="cs-CZ" dirty="0"/>
              <a:t> so he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another</a:t>
            </a:r>
            <a:r>
              <a:rPr lang="cs-CZ" dirty="0"/>
              <a:t> </a:t>
            </a:r>
            <a:r>
              <a:rPr lang="cs-CZ" dirty="0" err="1"/>
              <a:t>recomendation</a:t>
            </a:r>
            <a:r>
              <a:rPr lang="cs-CZ" dirty="0"/>
              <a:t> </a:t>
            </a:r>
            <a:r>
              <a:rPr lang="cs-CZ" dirty="0" err="1"/>
              <a:t>estc</a:t>
            </a:r>
            <a:r>
              <a:rPr lang="cs-CZ" dirty="0"/>
              <a:t>.</a:t>
            </a:r>
          </a:p>
          <a:p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shown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much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reimbursed</a:t>
            </a:r>
            <a:r>
              <a:rPr lang="cs-CZ" dirty="0"/>
              <a:t> by </a:t>
            </a:r>
            <a:r>
              <a:rPr lang="cs-CZ" dirty="0" err="1"/>
              <a:t>insurance</a:t>
            </a:r>
            <a:r>
              <a:rPr lang="cs-CZ" dirty="0"/>
              <a:t> </a:t>
            </a:r>
            <a:r>
              <a:rPr lang="cs-CZ" dirty="0" err="1"/>
              <a:t>company</a:t>
            </a:r>
            <a:r>
              <a:rPr lang="cs-CZ" dirty="0"/>
              <a:t> . But </a:t>
            </a:r>
            <a:r>
              <a:rPr lang="cs-CZ" dirty="0" err="1"/>
              <a:t>we</a:t>
            </a:r>
            <a:r>
              <a:rPr lang="cs-CZ" dirty="0"/>
              <a:t> don ´t limit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job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/>
              <a:t>how</a:t>
            </a:r>
            <a:r>
              <a:rPr lang="cs-CZ" dirty="0"/>
              <a:t> much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paid</a:t>
            </a:r>
            <a:r>
              <a:rPr lang="cs-CZ" dirty="0"/>
              <a:t> but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s </a:t>
            </a:r>
            <a:r>
              <a:rPr lang="cs-CZ" dirty="0" err="1"/>
              <a:t>needed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follow</a:t>
            </a:r>
            <a:r>
              <a:rPr lang="cs-CZ" dirty="0"/>
              <a:t> up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a do as much </a:t>
            </a:r>
            <a:r>
              <a:rPr lang="cs-CZ" dirty="0" err="1"/>
              <a:t>intevrentions</a:t>
            </a:r>
            <a:r>
              <a:rPr lang="cs-CZ" dirty="0"/>
              <a:t> as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needed</a:t>
            </a:r>
            <a:r>
              <a:rPr lang="cs-CZ" dirty="0"/>
              <a:t>.</a:t>
            </a:r>
          </a:p>
          <a:p>
            <a:r>
              <a:rPr lang="cs-CZ" dirty="0" err="1"/>
              <a:t>Another</a:t>
            </a:r>
            <a:r>
              <a:rPr lang="cs-CZ" dirty="0"/>
              <a:t> </a:t>
            </a:r>
            <a:r>
              <a:rPr lang="cs-CZ" dirty="0" err="1"/>
              <a:t>tool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negotiation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reimbursed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insurance</a:t>
            </a:r>
            <a:r>
              <a:rPr lang="cs-CZ" dirty="0"/>
              <a:t> </a:t>
            </a:r>
            <a:r>
              <a:rPr lang="cs-CZ" dirty="0" err="1"/>
              <a:t>company</a:t>
            </a:r>
            <a:r>
              <a:rPr lang="cs-CZ" dirty="0"/>
              <a:t>,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points</a:t>
            </a:r>
            <a:r>
              <a:rPr lang="cs-CZ" dirty="0"/>
              <a:t>.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course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news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no </a:t>
            </a:r>
            <a:r>
              <a:rPr lang="cs-CZ" dirty="0" err="1"/>
              <a:t>pharmacist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fully</a:t>
            </a:r>
            <a:r>
              <a:rPr lang="cs-CZ" dirty="0"/>
              <a:t> </a:t>
            </a:r>
            <a:r>
              <a:rPr lang="cs-CZ" dirty="0" err="1"/>
              <a:t>paid</a:t>
            </a:r>
            <a:r>
              <a:rPr lang="cs-CZ" dirty="0"/>
              <a:t> by </a:t>
            </a:r>
            <a:r>
              <a:rPr lang="cs-CZ" dirty="0" err="1"/>
              <a:t>insurance</a:t>
            </a:r>
            <a:r>
              <a:rPr lang="cs-CZ" dirty="0"/>
              <a:t> </a:t>
            </a:r>
            <a:r>
              <a:rPr lang="cs-CZ" dirty="0" err="1"/>
              <a:t>company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never</a:t>
            </a:r>
            <a:r>
              <a:rPr lang="cs-CZ" dirty="0"/>
              <a:t> </a:t>
            </a:r>
            <a:r>
              <a:rPr lang="cs-CZ" dirty="0" err="1"/>
              <a:t>achieve</a:t>
            </a:r>
            <a:r>
              <a:rPr lang="cs-CZ" dirty="0"/>
              <a:t> </a:t>
            </a:r>
            <a:r>
              <a:rPr lang="cs-CZ" dirty="0" err="1"/>
              <a:t>som</a:t>
            </a:r>
            <a:r>
              <a:rPr lang="cs-CZ" dirty="0"/>
              <a:t> many </a:t>
            </a:r>
            <a:r>
              <a:rPr lang="cs-CZ" dirty="0" err="1"/>
              <a:t>points</a:t>
            </a:r>
            <a:r>
              <a:rPr lang="cs-CZ" dirty="0"/>
              <a:t>. </a:t>
            </a:r>
            <a:r>
              <a:rPr lang="cs-CZ" dirty="0" err="1"/>
              <a:t>Insurance</a:t>
            </a:r>
            <a:r>
              <a:rPr lang="cs-CZ" dirty="0"/>
              <a:t> </a:t>
            </a:r>
            <a:r>
              <a:rPr lang="cs-CZ" dirty="0" err="1"/>
              <a:t>company</a:t>
            </a:r>
            <a:r>
              <a:rPr lang="cs-CZ" dirty="0"/>
              <a:t> </a:t>
            </a:r>
            <a:r>
              <a:rPr lang="cs-CZ" dirty="0" err="1"/>
              <a:t>pays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and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goes</a:t>
            </a:r>
            <a:r>
              <a:rPr lang="cs-CZ" dirty="0"/>
              <a:t> from </a:t>
            </a:r>
            <a:r>
              <a:rPr lang="cs-CZ" dirty="0" err="1"/>
              <a:t>the</a:t>
            </a:r>
            <a:r>
              <a:rPr lang="cs-CZ" dirty="0"/>
              <a:t> budget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Clinic so </a:t>
            </a:r>
            <a:r>
              <a:rPr lang="cs-CZ" dirty="0" err="1"/>
              <a:t>the</a:t>
            </a:r>
            <a:r>
              <a:rPr lang="cs-CZ" dirty="0"/>
              <a:t> Clinic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. But </a:t>
            </a:r>
            <a:r>
              <a:rPr lang="cs-CZ" dirty="0" err="1"/>
              <a:t>otherwise</a:t>
            </a:r>
            <a:r>
              <a:rPr lang="cs-CZ" dirty="0"/>
              <a:t> </a:t>
            </a:r>
            <a:r>
              <a:rPr lang="cs-CZ" dirty="0" err="1"/>
              <a:t>pharmacist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funded</a:t>
            </a:r>
            <a:r>
              <a:rPr lang="cs-CZ" dirty="0"/>
              <a:t> by Pharmacy and </a:t>
            </a:r>
            <a:r>
              <a:rPr lang="cs-CZ" dirty="0" err="1"/>
              <a:t>Key</a:t>
            </a:r>
            <a:r>
              <a:rPr lang="cs-CZ" dirty="0"/>
              <a:t> Pharmacy </a:t>
            </a:r>
            <a:r>
              <a:rPr lang="cs-CZ" dirty="0" err="1"/>
              <a:t>indicators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negotiations</a:t>
            </a:r>
            <a:r>
              <a:rPr lang="cs-CZ" dirty="0"/>
              <a:t> to show </a:t>
            </a:r>
            <a:r>
              <a:rPr lang="cs-CZ" dirty="0" err="1"/>
              <a:t>how</a:t>
            </a:r>
            <a:r>
              <a:rPr lang="cs-CZ" dirty="0"/>
              <a:t> much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do a </a:t>
            </a:r>
            <a:r>
              <a:rPr lang="cs-CZ" dirty="0" err="1"/>
              <a:t>nd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do more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more </a:t>
            </a:r>
            <a:r>
              <a:rPr lang="cs-CZ" dirty="0" err="1"/>
              <a:t>pharmacists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4FF4-8503-4E98-99D2-02635071C9F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570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data from </a:t>
            </a:r>
            <a:r>
              <a:rPr lang="cs-CZ" dirty="0" err="1"/>
              <a:t>Crech</a:t>
            </a:r>
            <a:r>
              <a:rPr lang="cs-CZ" dirty="0"/>
              <a:t> </a:t>
            </a:r>
            <a:r>
              <a:rPr lang="cs-CZ" dirty="0" err="1"/>
              <a:t>Statistical</a:t>
            </a:r>
            <a:r>
              <a:rPr lang="cs-CZ" dirty="0"/>
              <a:t> Office</a:t>
            </a:r>
          </a:p>
          <a:p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…..</a:t>
            </a:r>
            <a:r>
              <a:rPr lang="cs-CZ" dirty="0" err="1"/>
              <a:t>hosiptaals</a:t>
            </a:r>
            <a:r>
              <a:rPr lang="cs-CZ" dirty="0"/>
              <a:t> in Czech </a:t>
            </a:r>
            <a:r>
              <a:rPr lang="cs-CZ" dirty="0" err="1"/>
              <a:t>republic</a:t>
            </a:r>
            <a:endParaRPr lang="cs-CZ" dirty="0"/>
          </a:p>
          <a:p>
            <a:r>
              <a:rPr lang="cs-CZ" dirty="0" err="1"/>
              <a:t>Eccording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Czech </a:t>
            </a:r>
            <a:r>
              <a:rPr lang="cs-CZ" dirty="0" err="1"/>
              <a:t>Statistical</a:t>
            </a:r>
            <a:r>
              <a:rPr lang="cs-CZ" dirty="0"/>
              <a:t> Office </a:t>
            </a:r>
            <a:r>
              <a:rPr lang="cs-CZ" dirty="0" err="1"/>
              <a:t>there</a:t>
            </a:r>
            <a:r>
              <a:rPr lang="cs-CZ" dirty="0"/>
              <a:t> are </a:t>
            </a:r>
            <a:r>
              <a:rPr lang="cs-CZ" dirty="0" err="1"/>
              <a:t>about</a:t>
            </a:r>
            <a:r>
              <a:rPr lang="cs-CZ" dirty="0"/>
              <a:t> 48 </a:t>
            </a:r>
            <a:r>
              <a:rPr lang="cs-CZ" dirty="0" err="1"/>
              <a:t>clinical</a:t>
            </a:r>
            <a:r>
              <a:rPr lang="cs-CZ" dirty="0"/>
              <a:t> Pharmacy </a:t>
            </a:r>
            <a:r>
              <a:rPr lang="cs-CZ" dirty="0" err="1"/>
              <a:t>departments</a:t>
            </a:r>
            <a:r>
              <a:rPr lang="cs-CZ" dirty="0"/>
              <a:t> </a:t>
            </a:r>
            <a:r>
              <a:rPr lang="cs-CZ" dirty="0" err="1"/>
              <a:t>ic</a:t>
            </a:r>
            <a:r>
              <a:rPr lang="cs-CZ" dirty="0"/>
              <a:t> </a:t>
            </a:r>
            <a:r>
              <a:rPr lang="cs-CZ" dirty="0" err="1"/>
              <a:t>czech</a:t>
            </a:r>
            <a:r>
              <a:rPr lang="cs-CZ" dirty="0"/>
              <a:t> </a:t>
            </a:r>
            <a:r>
              <a:rPr lang="cs-CZ" dirty="0" err="1"/>
              <a:t>republic</a:t>
            </a:r>
            <a:r>
              <a:rPr lang="cs-CZ" dirty="0"/>
              <a:t>?</a:t>
            </a:r>
          </a:p>
          <a:p>
            <a:r>
              <a:rPr lang="cs-CZ" dirty="0"/>
              <a:t>WE </a:t>
            </a:r>
            <a:r>
              <a:rPr lang="cs-CZ" dirty="0" err="1"/>
              <a:t>have</a:t>
            </a:r>
            <a:r>
              <a:rPr lang="cs-CZ" dirty="0"/>
              <a:t> 2 </a:t>
            </a:r>
            <a:r>
              <a:rPr lang="cs-CZ" dirty="0" err="1"/>
              <a:t>models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Pharmacy department – </a:t>
            </a:r>
            <a:r>
              <a:rPr lang="cs-CZ" dirty="0" err="1"/>
              <a:t>where</a:t>
            </a:r>
            <a:r>
              <a:rPr lang="cs-CZ" dirty="0"/>
              <a:t> CPD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hospital</a:t>
            </a:r>
            <a:r>
              <a:rPr lang="cs-CZ" dirty="0"/>
              <a:t> and </a:t>
            </a:r>
            <a:r>
              <a:rPr lang="cs-CZ" dirty="0" err="1"/>
              <a:t>where</a:t>
            </a:r>
            <a:r>
              <a:rPr lang="cs-CZ" dirty="0"/>
              <a:t> CPD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hospital</a:t>
            </a:r>
            <a:r>
              <a:rPr lang="cs-CZ" dirty="0"/>
              <a:t>.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very </a:t>
            </a:r>
            <a:r>
              <a:rPr lang="cs-CZ" dirty="0" err="1"/>
              <a:t>unpractical</a:t>
            </a:r>
            <a:r>
              <a:rPr lang="cs-CZ" dirty="0"/>
              <a:t> and my </a:t>
            </a:r>
            <a:r>
              <a:rPr lang="cs-CZ" dirty="0" err="1"/>
              <a:t>advice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considering</a:t>
            </a:r>
            <a:r>
              <a:rPr lang="cs-CZ" dirty="0"/>
              <a:t> and are not </a:t>
            </a:r>
            <a:r>
              <a:rPr lang="cs-CZ" dirty="0" err="1"/>
              <a:t>decided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direction</a:t>
            </a:r>
            <a:r>
              <a:rPr lang="cs-CZ" dirty="0"/>
              <a:t> to go </a:t>
            </a:r>
            <a:r>
              <a:rPr lang="cs-CZ" dirty="0" err="1"/>
              <a:t>choose</a:t>
            </a:r>
            <a:r>
              <a:rPr lang="cs-CZ" dirty="0"/>
              <a:t> just </a:t>
            </a:r>
            <a:r>
              <a:rPr lang="cs-CZ" dirty="0" err="1"/>
              <a:t>one</a:t>
            </a:r>
            <a:r>
              <a:rPr lang="cs-CZ" dirty="0"/>
              <a:t> model. </a:t>
            </a:r>
            <a:r>
              <a:rPr lang="cs-CZ" dirty="0" err="1"/>
              <a:t>Having</a:t>
            </a:r>
            <a:r>
              <a:rPr lang="cs-CZ" dirty="0"/>
              <a:t> 2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models</a:t>
            </a:r>
            <a:r>
              <a:rPr lang="cs-CZ" dirty="0"/>
              <a:t> </a:t>
            </a:r>
            <a:r>
              <a:rPr lang="cs-CZ" dirty="0" err="1"/>
              <a:t>inCzech</a:t>
            </a:r>
            <a:r>
              <a:rPr lang="cs-CZ" dirty="0"/>
              <a:t> </a:t>
            </a:r>
            <a:r>
              <a:rPr lang="cs-CZ" dirty="0" err="1"/>
              <a:t>republic</a:t>
            </a:r>
            <a:r>
              <a:rPr lang="cs-CZ" dirty="0"/>
              <a:t> has </a:t>
            </a:r>
            <a:r>
              <a:rPr lang="cs-CZ" dirty="0" err="1"/>
              <a:t>created</a:t>
            </a:r>
            <a:r>
              <a:rPr lang="cs-CZ" dirty="0"/>
              <a:t> </a:t>
            </a:r>
            <a:r>
              <a:rPr lang="cs-CZ" dirty="0" err="1"/>
              <a:t>enormous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 a lot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arguments</a:t>
            </a:r>
            <a:r>
              <a:rPr lang="cs-CZ" dirty="0"/>
              <a:t> and split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pharmacist</a:t>
            </a:r>
            <a:r>
              <a:rPr lang="cs-CZ" dirty="0"/>
              <a:t>.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very </a:t>
            </a:r>
            <a:r>
              <a:rPr lang="cs-CZ" dirty="0" err="1"/>
              <a:t>contraproductive</a:t>
            </a:r>
            <a:r>
              <a:rPr lang="cs-CZ" dirty="0"/>
              <a:t>.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pharmacists</a:t>
            </a:r>
            <a:r>
              <a:rPr lang="cs-CZ" dirty="0"/>
              <a:t> are </a:t>
            </a:r>
            <a:r>
              <a:rPr lang="cs-CZ" dirty="0" err="1"/>
              <a:t>slowly</a:t>
            </a:r>
            <a:r>
              <a:rPr lang="cs-CZ" dirty="0"/>
              <a:t> </a:t>
            </a:r>
            <a:r>
              <a:rPr lang="cs-CZ" dirty="0" err="1"/>
              <a:t>increasing</a:t>
            </a:r>
            <a:endParaRPr lang="cs-CZ" dirty="0"/>
          </a:p>
          <a:p>
            <a:r>
              <a:rPr lang="cs-CZ" dirty="0" err="1"/>
              <a:t>Kolko</a:t>
            </a:r>
            <a:r>
              <a:rPr lang="cs-CZ" dirty="0"/>
              <a:t> akreditovaných </a:t>
            </a:r>
            <a:r>
              <a:rPr lang="cs-CZ" dirty="0" err="1"/>
              <a:t>pracovisk</a:t>
            </a:r>
            <a:r>
              <a:rPr lang="cs-CZ" dirty="0"/>
              <a:t>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4FF4-8503-4E98-99D2-02635071C9F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176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Here</a:t>
            </a:r>
            <a:r>
              <a:rPr lang="cs-CZ" dirty="0"/>
              <a:t> I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to show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statistics</a:t>
            </a:r>
            <a:r>
              <a:rPr lang="cs-CZ" dirty="0"/>
              <a:t> from Czech </a:t>
            </a:r>
            <a:r>
              <a:rPr lang="cs-CZ" dirty="0" err="1"/>
              <a:t>statistician</a:t>
            </a:r>
            <a:r>
              <a:rPr lang="cs-CZ" dirty="0"/>
              <a:t> </a:t>
            </a:r>
            <a:r>
              <a:rPr lang="cs-CZ" dirty="0" err="1"/>
              <a:t>office</a:t>
            </a:r>
            <a:r>
              <a:rPr lang="cs-CZ" dirty="0"/>
              <a:t>.</a:t>
            </a:r>
          </a:p>
          <a:p>
            <a:r>
              <a:rPr lang="cs-CZ" dirty="0"/>
              <a:t>I </a:t>
            </a:r>
            <a:r>
              <a:rPr lang="cs-CZ" dirty="0" err="1"/>
              <a:t>have</a:t>
            </a:r>
            <a:r>
              <a:rPr lang="cs-CZ" dirty="0"/>
              <a:t> data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until</a:t>
            </a:r>
            <a:r>
              <a:rPr lang="cs-CZ" dirty="0"/>
              <a:t> 2020</a:t>
            </a:r>
          </a:p>
          <a:p>
            <a:r>
              <a:rPr lang="cs-CZ" dirty="0"/>
              <a:t>And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collecting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data I </a:t>
            </a:r>
            <a:r>
              <a:rPr lang="cs-CZ" dirty="0" err="1"/>
              <a:t>am</a:t>
            </a:r>
            <a:r>
              <a:rPr lang="cs-CZ" dirty="0"/>
              <a:t> not </a:t>
            </a:r>
            <a:r>
              <a:rPr lang="cs-CZ" dirty="0" err="1"/>
              <a:t>using</a:t>
            </a:r>
            <a:r>
              <a:rPr lang="cs-CZ" dirty="0"/>
              <a:t> data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as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wouldn</a:t>
            </a:r>
            <a:r>
              <a:rPr lang="cs-CZ" dirty="0"/>
              <a:t> ´t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accurate</a:t>
            </a:r>
            <a:endParaRPr lang="cs-CZ" dirty="0"/>
          </a:p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perfomrmance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assessment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beginning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in 2018</a:t>
            </a:r>
          </a:p>
          <a:p>
            <a:r>
              <a:rPr lang="cs-CZ" dirty="0" err="1"/>
              <a:t>However</a:t>
            </a:r>
            <a:r>
              <a:rPr lang="cs-CZ" dirty="0"/>
              <a:t>, </a:t>
            </a:r>
            <a:r>
              <a:rPr lang="cs-CZ" dirty="0" err="1"/>
              <a:t>pharmacotherapy</a:t>
            </a:r>
            <a:r>
              <a:rPr lang="cs-CZ" dirty="0"/>
              <a:t> </a:t>
            </a:r>
            <a:r>
              <a:rPr lang="cs-CZ" dirty="0" err="1"/>
              <a:t>plan</a:t>
            </a:r>
            <a:r>
              <a:rPr lang="cs-CZ" dirty="0"/>
              <a:t> </a:t>
            </a:r>
            <a:r>
              <a:rPr lang="cs-CZ" dirty="0" err="1"/>
              <a:t>created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in 2020.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reason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course</a:t>
            </a:r>
            <a:r>
              <a:rPr lang="cs-CZ" dirty="0"/>
              <a:t> </a:t>
            </a: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wy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recording</a:t>
            </a:r>
            <a:r>
              <a:rPr lang="cs-CZ" dirty="0"/>
              <a:t>. I </a:t>
            </a:r>
            <a:r>
              <a:rPr lang="cs-CZ" dirty="0" err="1"/>
              <a:t>think</a:t>
            </a:r>
            <a:r>
              <a:rPr lang="cs-CZ" dirty="0"/>
              <a:t> many </a:t>
            </a:r>
            <a:r>
              <a:rPr lang="cs-CZ" dirty="0" err="1"/>
              <a:t>clinical</a:t>
            </a:r>
            <a:r>
              <a:rPr lang="cs-CZ" dirty="0"/>
              <a:t> Pharmacy </a:t>
            </a:r>
            <a:r>
              <a:rPr lang="cs-CZ" dirty="0" err="1"/>
              <a:t>departments</a:t>
            </a:r>
            <a:r>
              <a:rPr lang="cs-CZ" dirty="0"/>
              <a:t> are </a:t>
            </a:r>
            <a:r>
              <a:rPr lang="cs-CZ" dirty="0" err="1"/>
              <a:t>stll</a:t>
            </a:r>
            <a:r>
              <a:rPr lang="cs-CZ" dirty="0"/>
              <a:t> </a:t>
            </a:r>
            <a:r>
              <a:rPr lang="cs-CZ" dirty="0" err="1"/>
              <a:t>trying</a:t>
            </a:r>
            <a:r>
              <a:rPr lang="cs-CZ" dirty="0"/>
              <a:t> to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recording</a:t>
            </a:r>
            <a:r>
              <a:rPr lang="cs-CZ" dirty="0"/>
              <a:t> </a:t>
            </a:r>
            <a:r>
              <a:rPr lang="cs-CZ" dirty="0" err="1"/>
              <a:t>interventions</a:t>
            </a:r>
            <a:endParaRPr lang="cs-CZ" dirty="0"/>
          </a:p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medium risk –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closesly</a:t>
            </a:r>
            <a:r>
              <a:rPr lang="cs-CZ" dirty="0"/>
              <a:t> </a:t>
            </a:r>
            <a:r>
              <a:rPr lang="cs-CZ" dirty="0" err="1"/>
              <a:t>folllowed</a:t>
            </a:r>
            <a:r>
              <a:rPr lang="cs-CZ" dirty="0"/>
              <a:t> up and </a:t>
            </a:r>
            <a:r>
              <a:rPr lang="cs-CZ" dirty="0" err="1"/>
              <a:t>high</a:t>
            </a:r>
            <a:r>
              <a:rPr lang="cs-CZ" dirty="0"/>
              <a:t> risk </a:t>
            </a:r>
            <a:r>
              <a:rPr lang="cs-CZ" dirty="0" err="1"/>
              <a:t>interventions</a:t>
            </a:r>
            <a:r>
              <a:rPr lang="cs-CZ" dirty="0"/>
              <a:t> –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necessary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immediate</a:t>
            </a:r>
            <a:r>
              <a:rPr lang="cs-CZ" dirty="0"/>
              <a:t> </a:t>
            </a:r>
            <a:r>
              <a:rPr lang="cs-CZ" dirty="0" err="1"/>
              <a:t>action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4FF4-8503-4E98-99D2-02635071C9F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4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 these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graph</a:t>
            </a:r>
            <a:r>
              <a:rPr lang="cs-CZ" dirty="0"/>
              <a:t> I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briefly</a:t>
            </a:r>
            <a:r>
              <a:rPr lang="cs-CZ" dirty="0"/>
              <a:t> </a:t>
            </a:r>
            <a:r>
              <a:rPr lang="cs-CZ" dirty="0" err="1"/>
              <a:t>shorw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common</a:t>
            </a:r>
            <a:r>
              <a:rPr lang="cs-CZ" dirty="0"/>
              <a:t> risk </a:t>
            </a:r>
            <a:r>
              <a:rPr lang="cs-CZ" dirty="0" err="1"/>
              <a:t>factors</a:t>
            </a:r>
            <a:r>
              <a:rPr lang="cs-CZ" dirty="0"/>
              <a:t> </a:t>
            </a:r>
            <a:r>
              <a:rPr lang="cs-CZ" dirty="0" err="1"/>
              <a:t>indetified</a:t>
            </a:r>
            <a:r>
              <a:rPr lang="cs-CZ" dirty="0"/>
              <a:t> by Czech </a:t>
            </a:r>
            <a:r>
              <a:rPr lang="cs-CZ" dirty="0" err="1"/>
              <a:t>pharmacists</a:t>
            </a:r>
            <a:r>
              <a:rPr lang="cs-CZ" dirty="0"/>
              <a:t> (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plypharmacy</a:t>
            </a:r>
            <a:r>
              <a:rPr lang="cs-CZ" dirty="0"/>
              <a:t>, NTI,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drug</a:t>
            </a:r>
            <a:r>
              <a:rPr lang="cs-CZ" dirty="0"/>
              <a:t> </a:t>
            </a:r>
            <a:r>
              <a:rPr lang="cs-CZ" dirty="0" err="1"/>
              <a:t>interactions</a:t>
            </a:r>
            <a:r>
              <a:rPr lang="cs-CZ" dirty="0"/>
              <a:t>, </a:t>
            </a:r>
            <a:r>
              <a:rPr lang="cs-CZ" dirty="0" err="1"/>
              <a:t>patient</a:t>
            </a:r>
            <a:r>
              <a:rPr lang="cs-CZ" dirty="0"/>
              <a:t> in </a:t>
            </a:r>
            <a:r>
              <a:rPr lang="cs-CZ" dirty="0" err="1"/>
              <a:t>intensive</a:t>
            </a:r>
            <a:r>
              <a:rPr lang="cs-CZ" dirty="0"/>
              <a:t> care, </a:t>
            </a:r>
            <a:r>
              <a:rPr lang="cs-CZ" dirty="0" err="1"/>
              <a:t>biochemistry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)</a:t>
            </a:r>
          </a:p>
          <a:p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commoin</a:t>
            </a:r>
            <a:r>
              <a:rPr lang="cs-CZ" dirty="0"/>
              <a:t> </a:t>
            </a:r>
            <a:r>
              <a:rPr lang="cs-CZ" dirty="0" err="1"/>
              <a:t>interventions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pharmacists</a:t>
            </a:r>
            <a:r>
              <a:rPr lang="cs-CZ" dirty="0"/>
              <a:t> </a:t>
            </a:r>
            <a:r>
              <a:rPr lang="cs-CZ" dirty="0" err="1"/>
              <a:t>where</a:t>
            </a:r>
            <a:r>
              <a:rPr lang="cs-CZ" dirty="0"/>
              <a:t> dose </a:t>
            </a:r>
            <a:r>
              <a:rPr lang="cs-CZ" dirty="0" err="1"/>
              <a:t>adjustement</a:t>
            </a:r>
            <a:r>
              <a:rPr lang="cs-CZ" dirty="0"/>
              <a:t> , </a:t>
            </a:r>
            <a:r>
              <a:rPr lang="cs-CZ" dirty="0" err="1"/>
              <a:t>stopping</a:t>
            </a:r>
            <a:r>
              <a:rPr lang="cs-CZ" dirty="0"/>
              <a:t> </a:t>
            </a:r>
            <a:r>
              <a:rPr lang="cs-CZ" dirty="0" err="1"/>
              <a:t>drug</a:t>
            </a:r>
            <a:r>
              <a:rPr lang="cs-CZ" dirty="0"/>
              <a:t> , </a:t>
            </a:r>
            <a:r>
              <a:rPr lang="cs-CZ" dirty="0" err="1"/>
              <a:t>staring</a:t>
            </a:r>
            <a:r>
              <a:rPr lang="cs-CZ" dirty="0"/>
              <a:t> </a:t>
            </a:r>
            <a:r>
              <a:rPr lang="cs-CZ" dirty="0" err="1"/>
              <a:t>drug</a:t>
            </a:r>
            <a:r>
              <a:rPr lang="cs-CZ" dirty="0"/>
              <a:t> and </a:t>
            </a:r>
            <a:r>
              <a:rPr lang="cs-CZ" dirty="0" err="1"/>
              <a:t>drug</a:t>
            </a:r>
            <a:r>
              <a:rPr lang="cs-CZ" dirty="0"/>
              <a:t> </a:t>
            </a:r>
            <a:r>
              <a:rPr lang="cs-CZ" dirty="0" err="1"/>
              <a:t>counselling</a:t>
            </a:r>
            <a:r>
              <a:rPr lang="cs-CZ" dirty="0"/>
              <a:t>,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discuss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potential</a:t>
            </a:r>
            <a:r>
              <a:rPr lang="cs-CZ" dirty="0"/>
              <a:t> </a:t>
            </a:r>
            <a:r>
              <a:rPr lang="cs-CZ" dirty="0" err="1"/>
              <a:t>drug</a:t>
            </a:r>
            <a:r>
              <a:rPr lang="cs-CZ" dirty="0"/>
              <a:t> </a:t>
            </a:r>
            <a:r>
              <a:rPr lang="cs-CZ" dirty="0" err="1"/>
              <a:t>related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clinicians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84FF4-8503-4E98-99D2-02635071C9F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39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18B253-EC4A-4C25-8BE2-CE73956BB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DC2CB6-8282-4DB7-ABE8-E5DE01B8D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75EAAC-2867-41F7-9141-616FB82AD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D9D0-EF6C-495C-B935-B1C348E920F6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C2BE84-F9E4-4D1C-A380-8F22256F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870BB2-D94A-4EB6-BAB8-8E7BB669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0A8D-B2FC-4393-B5B4-36F3A40112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272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84057-4D0A-4DC2-AC26-5749079F4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8E501C1-6738-4EFE-8BAA-D332C95A7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8BB36C-C7B1-46C0-9B33-E57A8066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D9D0-EF6C-495C-B935-B1C348E920F6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A32B72-412B-45F3-A5E9-161E2A72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A5B1C4-7BA4-4710-8063-9857E249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0A8D-B2FC-4393-B5B4-36F3A40112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837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29B3C53-788F-42B0-B930-98278FC15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C8FCEAD-7C63-4D16-B079-03E10F4A5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7D4FD0-852B-465D-9C57-1958EADE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D9D0-EF6C-495C-B935-B1C348E920F6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C42760-D496-4D06-94DE-D84796060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DC3D20-B091-43E7-A6AD-2752ED49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0A8D-B2FC-4393-B5B4-36F3A40112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15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2B55B-8675-40B0-BCC9-0690EE45B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7C6ABA-FE15-449B-B0CC-2833B5F84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93FFB5-B4A7-4FFA-9AE9-C30AD638B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D9D0-EF6C-495C-B935-B1C348E920F6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7271E2-4FB2-400F-A11E-EE628EEEA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A01A43-CED4-4BC7-90C7-C6B435E5D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0A8D-B2FC-4393-B5B4-36F3A40112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50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1F9B53-4E82-43B7-B204-A1349B72C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4C0B7D6-805B-46F1-B539-260BFC7D0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88FD0F-4B4B-4806-8563-5691E5F0F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D9D0-EF6C-495C-B935-B1C348E920F6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217102-DE64-403D-B465-528C8309B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03A75B-3563-4571-A964-D740A5709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0A8D-B2FC-4393-B5B4-36F3A40112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92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5C07E8-355E-46EB-A33A-6C06CD11C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E8AA41-24C8-45CD-865F-2882DBB51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14C7A98-421C-4D0C-A7E4-641770832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0053E5-6B9D-47FA-AE3E-040E66870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D9D0-EF6C-495C-B935-B1C348E920F6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4CA04E-4A3C-40D3-A36D-AEB975BD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5E768B-E1C1-4A54-A0A0-A3BDDA573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0A8D-B2FC-4393-B5B4-36F3A40112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57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8549A4-8DC8-415A-B8A6-D34D1126F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92D0DDE-75A9-401D-AF10-3F4C245C0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718CF65-FFA8-49EF-AAD5-70030ACEB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9692925-3AE0-4F92-855F-C6CAB746E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870189C-6357-422B-AF5C-7789E360C4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552DDEF-5FDC-4190-AC75-D4B59C496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D9D0-EF6C-495C-B935-B1C348E920F6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86BFE4D-2AE4-4E4B-A236-8929E8302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1993B3F-05F8-4AA9-BA5C-C457F3717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0A8D-B2FC-4393-B5B4-36F3A40112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91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937BCA-6BFE-423C-B094-D8803963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0A6B7BA-60D2-485C-B7FD-8652B3799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D9D0-EF6C-495C-B935-B1C348E920F6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3EACE56-A795-4F97-A29A-B0154D100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D0F6F42-4FE7-4B4A-95C4-0DE1662C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0A8D-B2FC-4393-B5B4-36F3A40112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01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7AF3FB9-C5AF-42D8-A614-04D74FB6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D9D0-EF6C-495C-B935-B1C348E920F6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6045549-B635-49CF-8DAB-D9D83F9C6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65EE2F-D1F4-40A2-BC3E-2698976F3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0A8D-B2FC-4393-B5B4-36F3A40112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7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31B339-5C3A-4168-B8FB-ABFB17BD0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46C704-78D0-4BD4-A696-DFC2CA21C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5CEAFAD-2582-4E39-964F-4CEEE57D5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3C8996-7193-4ADA-9AFB-7C7BC11A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D9D0-EF6C-495C-B935-B1C348E920F6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4B9367-F422-4F08-8E6E-04A35D65D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19C2C9-C665-4281-83C9-2F9E32C0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0A8D-B2FC-4393-B5B4-36F3A40112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10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23419-CDEB-43AF-97EB-749F0F9A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DAE760A-A6A8-4A59-BE31-9275A8D31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1AD0AA0-3F71-4D08-A90B-85BA73CA7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85A034-A12F-48B6-9653-5F07882E1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D9D0-EF6C-495C-B935-B1C348E920F6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4247D67-FAC7-4C26-8C0A-916E5380E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7AAD8B-B60F-4EED-9745-0EB52DDB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0A8D-B2FC-4393-B5B4-36F3A40112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82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1DFFDA1-29DB-4BD6-9C42-14FCAB6FB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9F63846-2BA6-47E4-B2BC-48B1B7927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63E6AF-8E3E-422A-A360-F6132553A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4D9D0-EF6C-495C-B935-B1C348E920F6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E08024-5409-46BB-A5D9-6737180DE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EF8BC0-2436-4C88-B896-EB860DC59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0A8D-B2FC-4393-B5B4-36F3A40112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06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ikem&amp;source=lnms&amp;tbm=isch&amp;sa=X&amp;ved=0ahUKEwih_8-KttTiAhUFZ1AKHRSkAOwQ_AUIESgC&amp;biw=1829&amp;bih=926#imgrc=4kiEvR79kxvqEM:&amp;spf=155980925746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mp"/><Relationship Id="rId4" Type="http://schemas.openxmlformats.org/officeDocument/2006/relationships/hyperlink" Target="https://www.google.com/search?q=ikem&amp;source=lnms&amp;tbm=isch&amp;sa=X&amp;ved=0ahUKEwih_8-KttTiAhUFZ1AKHRSkAOwQ_AUIESgC&amp;biw=1829&amp;bih=926#imgrc=4kiEvR79kxvqEM:&amp;spf=155980925746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ikem&amp;source=lnms&amp;tbm=isch&amp;sa=X&amp;ved=0ahUKEwih_8-KttTiAhUFZ1AKHRSkAOwQ_AUIESgC&amp;biw=1829&amp;bih=926#imgrc=4kiEvR79kxvqEM:&amp;spf=155980925746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ikem&amp;source=lnms&amp;tbm=isch&amp;sa=X&amp;ved=0ahUKEwih_8-KttTiAhUFZ1AKHRSkAOwQ_AUIESgC&amp;biw=1829&amp;bih=926#imgrc=4kiEvR79kxvqEM:&amp;spf=155980925746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ikem&amp;source=lnms&amp;tbm=isch&amp;sa=X&amp;ved=0ahUKEwih_8-KttTiAhUFZ1AKHRSkAOwQ_AUIESgC&amp;biw=1829&amp;bih=926#imgrc=4kiEvR79kxvqEM:&amp;spf=155980925746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ikem&amp;source=lnms&amp;tbm=isch&amp;sa=X&amp;ved=0ahUKEwih_8-KttTiAhUFZ1AKHRSkAOwQ_AUIESgC&amp;biw=1829&amp;bih=926#imgrc=4kiEvR79kxvqEM:&amp;spf=155980925746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ikem&amp;source=lnms&amp;tbm=isch&amp;sa=X&amp;ved=0ahUKEwih_8-KttTiAhUFZ1AKHRSkAOwQ_AUIESgC&amp;biw=1829&amp;bih=926#imgrc=4kiEvR79kxvqEM:&amp;spf=155980925746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ikem&amp;source=lnms&amp;tbm=isch&amp;sa=X&amp;ved=0ahUKEwih_8-KttTiAhUFZ1AKHRSkAOwQ_AUIESgC&amp;biw=1829&amp;bih=926#imgrc=4kiEvR79kxvqEM:&amp;spf=1559809257463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ikem&amp;source=lnms&amp;tbm=isch&amp;sa=X&amp;ved=0ahUKEwih_8-KttTiAhUFZ1AKHRSkAOwQ_AUIESgC&amp;biw=1829&amp;bih=926#imgrc=4kiEvR79kxvqEM:&amp;spf=1559809257463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mp"/><Relationship Id="rId5" Type="http://schemas.openxmlformats.org/officeDocument/2006/relationships/hyperlink" Target="https://www.google.com/search?q=ikem&amp;source=lnms&amp;tbm=isch&amp;sa=X&amp;ved=0ahUKEwih_8-KttTiAhUFZ1AKHRSkAOwQ_AUIESgC&amp;biw=1829&amp;bih=926#imgrc=4kiEvR79kxvqEM:&amp;spf=1559809257463" TargetMode="External"/><Relationship Id="rId4" Type="http://schemas.openxmlformats.org/officeDocument/2006/relationships/image" Target="../media/image7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ikem&amp;source=lnms&amp;tbm=isch&amp;sa=X&amp;ved=0ahUKEwih_8-KttTiAhUFZ1AKHRSkAOwQ_AUIESgC&amp;biw=1829&amp;bih=926#imgrc=4kiEvR79kxvqEM:&amp;spf=1559809257463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ikem&amp;source=lnms&amp;tbm=isch&amp;sa=X&amp;ved=0ahUKEwih_8-KttTiAhUFZ1AKHRSkAOwQ_AUIESgC&amp;biw=1829&amp;bih=926#imgrc=4kiEvR79kxvqEM:&amp;spf=155980925746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tmp"/><Relationship Id="rId4" Type="http://schemas.openxmlformats.org/officeDocument/2006/relationships/hyperlink" Target="https://www.google.com/search?q=ikem&amp;source=lnms&amp;tbm=isch&amp;sa=X&amp;ved=0ahUKEwih_8-KttTiAhUFZ1AKHRSkAOwQ_AUIESgC&amp;biw=1829&amp;bih=926#imgrc=4kiEvR79kxvqEM:&amp;spf=155980925746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mp"/><Relationship Id="rId4" Type="http://schemas.openxmlformats.org/officeDocument/2006/relationships/hyperlink" Target="https://www.google.com/search?q=ikem&amp;source=lnms&amp;tbm=isch&amp;sa=X&amp;ved=0ahUKEwih_8-KttTiAhUFZ1AKHRSkAOwQ_AUIESgC&amp;biw=1829&amp;bih=926#imgrc=4kiEvR79kxvqEM:&amp;spf=155980925746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ikem&amp;source=lnms&amp;tbm=isch&amp;sa=X&amp;ved=0ahUKEwih_8-KttTiAhUFZ1AKHRSkAOwQ_AUIESgC&amp;biw=1829&amp;bih=926#imgrc=4kiEvR79kxvqEM:&amp;spf=1559809257463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mp"/><Relationship Id="rId4" Type="http://schemas.openxmlformats.org/officeDocument/2006/relationships/hyperlink" Target="https://www.google.com/search?q=ikem&amp;source=lnms&amp;tbm=isch&amp;sa=X&amp;ved=0ahUKEwih_8-KttTiAhUFZ1AKHRSkAOwQ_AUIESgC&amp;biw=1829&amp;bih=926#imgrc=4kiEvR79kxvqEM:&amp;spf=155980925746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ikem&amp;source=lnms&amp;tbm=isch&amp;sa=X&amp;ved=0ahUKEwih_8-KttTiAhUFZ1AKHRSkAOwQ_AUIESgC&amp;biw=1829&amp;bih=926#imgrc=4kiEvR79kxvqEM:&amp;spf=155980925746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mp"/><Relationship Id="rId4" Type="http://schemas.openxmlformats.org/officeDocument/2006/relationships/hyperlink" Target="https://www.google.com/search?q=ikem&amp;source=lnms&amp;tbm=isch&amp;sa=X&amp;ved=0ahUKEwih_8-KttTiAhUFZ1AKHRSkAOwQ_AUIESgC&amp;biw=1829&amp;bih=926#imgrc=4kiEvR79kxvqEM:&amp;spf=155980925746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ikem&amp;source=lnms&amp;tbm=isch&amp;sa=X&amp;ved=0ahUKEwih_8-KttTiAhUFZ1AKHRSkAOwQ_AUIESgC&amp;biw=1829&amp;bih=926#imgrc=4kiEvR79kxvqEM:&amp;spf=155980925746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mp"/><Relationship Id="rId4" Type="http://schemas.openxmlformats.org/officeDocument/2006/relationships/hyperlink" Target="https://www.google.com/search?q=ikem&amp;source=lnms&amp;tbm=isch&amp;sa=X&amp;ved=0ahUKEwih_8-KttTiAhUFZ1AKHRSkAOwQ_AUIESgC&amp;biw=1829&amp;bih=926#imgrc=4kiEvR79kxvqEM:&amp;spf=155980925746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tmp"/><Relationship Id="rId5" Type="http://schemas.openxmlformats.org/officeDocument/2006/relationships/hyperlink" Target="https://www.google.com/search?q=ikem&amp;source=lnms&amp;tbm=isch&amp;sa=X&amp;ved=0ahUKEwih_8-KttTiAhUFZ1AKHRSkAOwQ_AUIESgC&amp;biw=1829&amp;bih=926#imgrc=4kiEvR79kxvqEM:&amp;spf=1559809257463" TargetMode="Externa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tmp"/><Relationship Id="rId5" Type="http://schemas.openxmlformats.org/officeDocument/2006/relationships/hyperlink" Target="https://www.google.com/search?q=ikem&amp;source=lnms&amp;tbm=isch&amp;sa=X&amp;ved=0ahUKEwih_8-KttTiAhUFZ1AKHRSkAOwQ_AUIESgC&amp;biw=1829&amp;bih=926#imgrc=4kiEvR79kxvqEM:&amp;spf=1559809257463" TargetMode="Externa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A28AB-3DB1-4DF6-92DF-CF2AE3F184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Clinical</a:t>
            </a:r>
            <a:r>
              <a:rPr lang="cs-CZ" dirty="0"/>
              <a:t> Pharmacy - </a:t>
            </a:r>
            <a:r>
              <a:rPr lang="cs-CZ" dirty="0" err="1"/>
              <a:t>experience</a:t>
            </a:r>
            <a:r>
              <a:rPr lang="cs-CZ" dirty="0"/>
              <a:t> from Czech Republic</a:t>
            </a:r>
            <a:br>
              <a:rPr lang="cs-CZ" dirty="0"/>
            </a:br>
            <a:endParaRPr lang="cs-CZ" sz="31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132A9C-1003-496D-BFFC-195EA1352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Kornélia Chrapková, </a:t>
            </a:r>
            <a:r>
              <a:rPr lang="cs-CZ" dirty="0" err="1"/>
              <a:t>Hospital</a:t>
            </a:r>
            <a:r>
              <a:rPr lang="cs-CZ" dirty="0"/>
              <a:t> Pharmacy , IKEM</a:t>
            </a:r>
          </a:p>
        </p:txBody>
      </p:sp>
      <p:pic>
        <p:nvPicPr>
          <p:cNvPr id="4" name="Obrázek 3" descr="ikem - Hledat Googlem - Internet Explorer">
            <a:hlinkClick r:id="rId3"/>
            <a:extLst>
              <a:ext uri="{FF2B5EF4-FFF2-40B4-BE49-F238E27FC236}">
                <a16:creationId xmlns:a16="http://schemas.microsoft.com/office/drawing/2014/main" id="{94220E55-4FC4-4B05-88DC-156D9533FA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0" t="43744" r="61453" b="37409"/>
          <a:stretch/>
        </p:blipFill>
        <p:spPr>
          <a:xfrm>
            <a:off x="10983433" y="39078"/>
            <a:ext cx="1022067" cy="98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54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5">
            <a:extLst>
              <a:ext uri="{FF2B5EF4-FFF2-40B4-BE49-F238E27FC236}">
                <a16:creationId xmlns:a16="http://schemas.microsoft.com/office/drawing/2014/main" id="{3687409C-CF66-4B42-851C-CD2CA30A3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8649" y="562277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cs-CZ" sz="4000" dirty="0" err="1"/>
              <a:t>Clinical</a:t>
            </a:r>
            <a:r>
              <a:rPr lang="cs-CZ" sz="4000" dirty="0"/>
              <a:t> Pharmacy in my </a:t>
            </a:r>
            <a:r>
              <a:rPr lang="cs-CZ" sz="4000" dirty="0" err="1"/>
              <a:t>hospital</a:t>
            </a:r>
            <a:r>
              <a:rPr lang="cs-CZ" sz="4000" dirty="0"/>
              <a:t>:</a:t>
            </a:r>
          </a:p>
          <a:p>
            <a:r>
              <a:rPr lang="cs-CZ" sz="4000" dirty="0"/>
              <a:t>Institute </a:t>
            </a:r>
            <a:r>
              <a:rPr lang="cs-CZ" sz="4000" dirty="0" err="1"/>
              <a:t>of</a:t>
            </a:r>
            <a:r>
              <a:rPr lang="cs-CZ" sz="4000" dirty="0"/>
              <a:t> </a:t>
            </a:r>
            <a:r>
              <a:rPr lang="cs-CZ" sz="4000" dirty="0" err="1"/>
              <a:t>Clinical</a:t>
            </a:r>
            <a:r>
              <a:rPr lang="cs-CZ" sz="4000" dirty="0"/>
              <a:t> and </a:t>
            </a:r>
            <a:r>
              <a:rPr lang="cs-CZ" sz="4000" dirty="0" err="1"/>
              <a:t>Experimental</a:t>
            </a:r>
            <a:r>
              <a:rPr lang="cs-CZ" sz="4000" dirty="0"/>
              <a:t> </a:t>
            </a:r>
            <a:r>
              <a:rPr lang="cs-CZ" sz="4000" dirty="0" err="1"/>
              <a:t>Medicine</a:t>
            </a:r>
            <a:endParaRPr lang="cs-CZ" sz="4000" dirty="0"/>
          </a:p>
          <a:p>
            <a:r>
              <a:rPr lang="cs-CZ" sz="2600" dirty="0"/>
              <a:t>(</a:t>
            </a:r>
            <a:r>
              <a:rPr lang="cs-CZ" sz="2600" dirty="0" err="1"/>
              <a:t>Transplantology</a:t>
            </a:r>
            <a:r>
              <a:rPr lang="cs-CZ" sz="2600" dirty="0"/>
              <a:t> Centrum, </a:t>
            </a:r>
            <a:r>
              <a:rPr lang="cs-CZ" sz="2600" dirty="0" err="1"/>
              <a:t>Cardiology</a:t>
            </a:r>
            <a:r>
              <a:rPr lang="cs-CZ" sz="2600" dirty="0"/>
              <a:t> Centrum, Diabetology Centrum)</a:t>
            </a:r>
          </a:p>
        </p:txBody>
      </p:sp>
      <p:pic>
        <p:nvPicPr>
          <p:cNvPr id="9" name="Obrázek 8" descr="Pražský IKEM bude evakuovat pacienty, budova se potýká s výpadky tepla - iDNES.cz a 11 dalších stránek – Profil 1 – Microsoft​ Edge">
            <a:extLst>
              <a:ext uri="{FF2B5EF4-FFF2-40B4-BE49-F238E27FC236}">
                <a16:creationId xmlns:a16="http://schemas.microsoft.com/office/drawing/2014/main" id="{66A38F36-F26D-4E4D-9A93-2812514BCE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3" t="33262" r="42736" b="32674"/>
          <a:stretch/>
        </p:blipFill>
        <p:spPr>
          <a:xfrm>
            <a:off x="3509316" y="2716340"/>
            <a:ext cx="4990071" cy="307897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BF1F024-F8D5-489B-8BD6-1EF93804217B}"/>
              </a:ext>
            </a:extLst>
          </p:cNvPr>
          <p:cNvSpPr txBox="1"/>
          <p:nvPr/>
        </p:nvSpPr>
        <p:spPr>
          <a:xfrm>
            <a:off x="1055471" y="6111057"/>
            <a:ext cx="989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315 </a:t>
            </a:r>
            <a:r>
              <a:rPr lang="cs-CZ" dirty="0" err="1"/>
              <a:t>beds</a:t>
            </a:r>
            <a:r>
              <a:rPr lang="cs-CZ" dirty="0"/>
              <a:t> (111  </a:t>
            </a:r>
            <a:r>
              <a:rPr lang="cs-CZ" dirty="0" err="1"/>
              <a:t>intensive</a:t>
            </a:r>
            <a:r>
              <a:rPr lang="cs-CZ" dirty="0"/>
              <a:t> care </a:t>
            </a:r>
            <a:r>
              <a:rPr lang="cs-CZ" dirty="0" err="1"/>
              <a:t>beds</a:t>
            </a:r>
            <a:r>
              <a:rPr lang="cs-CZ" dirty="0"/>
              <a:t>)</a:t>
            </a:r>
          </a:p>
        </p:txBody>
      </p:sp>
      <p:pic>
        <p:nvPicPr>
          <p:cNvPr id="5" name="Obrázek 4" descr="ikem - Hledat Googlem - Internet Explorer">
            <a:hlinkClick r:id="rId4"/>
            <a:extLst>
              <a:ext uri="{FF2B5EF4-FFF2-40B4-BE49-F238E27FC236}">
                <a16:creationId xmlns:a16="http://schemas.microsoft.com/office/drawing/2014/main" id="{FE3312DF-9DC8-431C-B850-C3B2A41B4C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0" t="43744" r="61453" b="37409"/>
          <a:stretch/>
        </p:blipFill>
        <p:spPr>
          <a:xfrm>
            <a:off x="11283755" y="94068"/>
            <a:ext cx="787930" cy="7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64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3B4AB441-BD7B-467F-A195-8E66BC03121C}"/>
              </a:ext>
            </a:extLst>
          </p:cNvPr>
          <p:cNvCxnSpPr>
            <a:cxnSpLocks/>
          </p:cNvCxnSpPr>
          <p:nvPr/>
        </p:nvCxnSpPr>
        <p:spPr>
          <a:xfrm>
            <a:off x="814192" y="1315233"/>
            <a:ext cx="0" cy="524620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Vývojový diagram: spojnice 24">
            <a:extLst>
              <a:ext uri="{FF2B5EF4-FFF2-40B4-BE49-F238E27FC236}">
                <a16:creationId xmlns:a16="http://schemas.microsoft.com/office/drawing/2014/main" id="{C1BACACE-4239-443F-BF04-752BF62753C4}"/>
              </a:ext>
            </a:extLst>
          </p:cNvPr>
          <p:cNvSpPr/>
          <p:nvPr/>
        </p:nvSpPr>
        <p:spPr>
          <a:xfrm>
            <a:off x="389457" y="747154"/>
            <a:ext cx="864826" cy="83275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2007</a:t>
            </a:r>
          </a:p>
        </p:txBody>
      </p:sp>
      <p:sp>
        <p:nvSpPr>
          <p:cNvPr id="26" name="Vývojový diagram: spojnice 25">
            <a:extLst>
              <a:ext uri="{FF2B5EF4-FFF2-40B4-BE49-F238E27FC236}">
                <a16:creationId xmlns:a16="http://schemas.microsoft.com/office/drawing/2014/main" id="{E218D90E-7FDE-4990-906D-2B7AE527BA68}"/>
              </a:ext>
            </a:extLst>
          </p:cNvPr>
          <p:cNvSpPr/>
          <p:nvPr/>
        </p:nvSpPr>
        <p:spPr>
          <a:xfrm>
            <a:off x="400833" y="1736346"/>
            <a:ext cx="864826" cy="832749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2010</a:t>
            </a:r>
          </a:p>
        </p:txBody>
      </p:sp>
      <p:sp>
        <p:nvSpPr>
          <p:cNvPr id="27" name="Vývojový diagram: spojnice 26">
            <a:extLst>
              <a:ext uri="{FF2B5EF4-FFF2-40B4-BE49-F238E27FC236}">
                <a16:creationId xmlns:a16="http://schemas.microsoft.com/office/drawing/2014/main" id="{1F50F759-C5C1-4124-88AA-667DE759B9D1}"/>
              </a:ext>
            </a:extLst>
          </p:cNvPr>
          <p:cNvSpPr/>
          <p:nvPr/>
        </p:nvSpPr>
        <p:spPr>
          <a:xfrm>
            <a:off x="389457" y="2889967"/>
            <a:ext cx="849462" cy="81378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2012</a:t>
            </a:r>
          </a:p>
        </p:txBody>
      </p:sp>
      <p:sp>
        <p:nvSpPr>
          <p:cNvPr id="28" name="Vývojový diagram: spojnice 27">
            <a:extLst>
              <a:ext uri="{FF2B5EF4-FFF2-40B4-BE49-F238E27FC236}">
                <a16:creationId xmlns:a16="http://schemas.microsoft.com/office/drawing/2014/main" id="{59BD8583-BF89-4AA2-BF86-0D75498988BA}"/>
              </a:ext>
            </a:extLst>
          </p:cNvPr>
          <p:cNvSpPr/>
          <p:nvPr/>
        </p:nvSpPr>
        <p:spPr>
          <a:xfrm>
            <a:off x="400833" y="4052400"/>
            <a:ext cx="864826" cy="83275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2017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70660C89-F0B5-46BD-985C-9316BCA30B7E}"/>
              </a:ext>
            </a:extLst>
          </p:cNvPr>
          <p:cNvSpPr/>
          <p:nvPr/>
        </p:nvSpPr>
        <p:spPr>
          <a:xfrm>
            <a:off x="2876472" y="817599"/>
            <a:ext cx="5605072" cy="7623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First individual efforts, cooperation with „friendly wards“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D2A6916D-1CFD-42E2-AD44-34F3CD486C06}"/>
              </a:ext>
            </a:extLst>
          </p:cNvPr>
          <p:cNvSpPr/>
          <p:nvPr/>
        </p:nvSpPr>
        <p:spPr>
          <a:xfrm>
            <a:off x="2876472" y="1783433"/>
            <a:ext cx="5605072" cy="7287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Establishment of Clinical Pharmacy department (under hospital pharmacy)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14685478-0BA8-41D7-8057-BC78BDC081DC}"/>
              </a:ext>
            </a:extLst>
          </p:cNvPr>
          <p:cNvSpPr/>
          <p:nvPr/>
        </p:nvSpPr>
        <p:spPr>
          <a:xfrm>
            <a:off x="2876473" y="2715711"/>
            <a:ext cx="5487882" cy="11728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Daily presence of clinical pharmacist on wards,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 Cooperation with biochemistry department – provision of TDM +interpretation by clinical pharmacist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Demand of clinical pharmacist from other wards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98F8B2C5-1409-4E1E-BAA9-EA908B8B1EA6}"/>
              </a:ext>
            </a:extLst>
          </p:cNvPr>
          <p:cNvSpPr/>
          <p:nvPr/>
        </p:nvSpPr>
        <p:spPr>
          <a:xfrm>
            <a:off x="2876471" y="4011265"/>
            <a:ext cx="5561531" cy="95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Acquirement of Ministry of Health accreditation in clinical pharmacy field </a:t>
            </a:r>
          </a:p>
        </p:txBody>
      </p: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5AD387BB-6155-4B84-82E7-909D7E8F8837}"/>
              </a:ext>
            </a:extLst>
          </p:cNvPr>
          <p:cNvCxnSpPr>
            <a:cxnSpLocks/>
          </p:cNvCxnSpPr>
          <p:nvPr/>
        </p:nvCxnSpPr>
        <p:spPr>
          <a:xfrm>
            <a:off x="1511134" y="1163529"/>
            <a:ext cx="5834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0EDBA776-33D1-4D6B-BB0A-8CF9CAC21E5A}"/>
              </a:ext>
            </a:extLst>
          </p:cNvPr>
          <p:cNvCxnSpPr>
            <a:cxnSpLocks/>
          </p:cNvCxnSpPr>
          <p:nvPr/>
        </p:nvCxnSpPr>
        <p:spPr>
          <a:xfrm>
            <a:off x="1511134" y="2177054"/>
            <a:ext cx="604357" cy="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BE1F051F-057F-4C30-ADF3-68B529373294}"/>
              </a:ext>
            </a:extLst>
          </p:cNvPr>
          <p:cNvCxnSpPr>
            <a:cxnSpLocks/>
          </p:cNvCxnSpPr>
          <p:nvPr/>
        </p:nvCxnSpPr>
        <p:spPr>
          <a:xfrm>
            <a:off x="1511134" y="3284258"/>
            <a:ext cx="5834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2B3EB8FA-09D3-4C45-84C3-744822D3C8BB}"/>
              </a:ext>
            </a:extLst>
          </p:cNvPr>
          <p:cNvCxnSpPr>
            <a:cxnSpLocks/>
          </p:cNvCxnSpPr>
          <p:nvPr/>
        </p:nvCxnSpPr>
        <p:spPr>
          <a:xfrm>
            <a:off x="1511134" y="4468775"/>
            <a:ext cx="5834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 descr="ikem - Hledat Googlem - Internet Explorer">
            <a:hlinkClick r:id="rId3"/>
            <a:extLst>
              <a:ext uri="{FF2B5EF4-FFF2-40B4-BE49-F238E27FC236}">
                <a16:creationId xmlns:a16="http://schemas.microsoft.com/office/drawing/2014/main" id="{DC1EE3E6-446B-4FFA-B35F-9DFDEE3403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0" t="43744" r="61453" b="37409"/>
          <a:stretch/>
        </p:blipFill>
        <p:spPr>
          <a:xfrm>
            <a:off x="10983433" y="39078"/>
            <a:ext cx="1022067" cy="98882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D9BFD69E-AFC4-473A-A3A5-A42E34759F33}"/>
              </a:ext>
            </a:extLst>
          </p:cNvPr>
          <p:cNvSpPr/>
          <p:nvPr/>
        </p:nvSpPr>
        <p:spPr>
          <a:xfrm>
            <a:off x="2898242" y="5088514"/>
            <a:ext cx="5561531" cy="10884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Clinical pharmacy department  - 5 pharmacists (2 with </a:t>
            </a:r>
            <a:r>
              <a:rPr lang="en-GB" dirty="0" err="1">
                <a:solidFill>
                  <a:schemeClr val="tx1"/>
                </a:solidFill>
              </a:rPr>
              <a:t>specilisation</a:t>
            </a:r>
            <a:r>
              <a:rPr lang="en-GB" dirty="0">
                <a:solidFill>
                  <a:schemeClr val="tx1"/>
                </a:solidFill>
              </a:rPr>
              <a:t>, 3 in training)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1 Clinic/pharmacist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5 pharmacists(4,4 FTE) per 145 beds + 82 ICU beds</a:t>
            </a:r>
          </a:p>
        </p:txBody>
      </p:sp>
      <p:sp>
        <p:nvSpPr>
          <p:cNvPr id="18" name="Vývojový diagram: spojnice 17">
            <a:extLst>
              <a:ext uri="{FF2B5EF4-FFF2-40B4-BE49-F238E27FC236}">
                <a16:creationId xmlns:a16="http://schemas.microsoft.com/office/drawing/2014/main" id="{12521F6B-9FD4-4552-B417-863B42651E38}"/>
              </a:ext>
            </a:extLst>
          </p:cNvPr>
          <p:cNvSpPr/>
          <p:nvPr/>
        </p:nvSpPr>
        <p:spPr>
          <a:xfrm>
            <a:off x="400833" y="5306919"/>
            <a:ext cx="864826" cy="832750"/>
          </a:xfrm>
          <a:prstGeom prst="flowChartConnector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85899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D113E-9678-4A3C-A6F9-34E81A079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Targets of clinical pharmacist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4C19E1-4DF0-4E8E-85A5-EE0DF48F5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ensure the safety and effectiveness of pharmacotherapy and all processes related to it</a:t>
            </a:r>
          </a:p>
          <a:p>
            <a:r>
              <a:rPr lang="en-US" dirty="0"/>
              <a:t>comprehensive and systematic optimization of pharmacotherapeutic regimes in all patients</a:t>
            </a:r>
            <a:endParaRPr lang="cs-CZ" dirty="0"/>
          </a:p>
          <a:p>
            <a:r>
              <a:rPr lang="en-US" dirty="0"/>
              <a:t>increase the quality of services for the patient</a:t>
            </a:r>
            <a:endParaRPr lang="cs-CZ" dirty="0"/>
          </a:p>
        </p:txBody>
      </p:sp>
      <p:pic>
        <p:nvPicPr>
          <p:cNvPr id="4" name="Obrázek 3" descr="ikem - Hledat Googlem - Internet Explorer">
            <a:hlinkClick r:id="rId3"/>
            <a:extLst>
              <a:ext uri="{FF2B5EF4-FFF2-40B4-BE49-F238E27FC236}">
                <a16:creationId xmlns:a16="http://schemas.microsoft.com/office/drawing/2014/main" id="{27635346-99C2-4510-991D-0F71B2140F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0" t="43744" r="61453" b="37409"/>
          <a:stretch/>
        </p:blipFill>
        <p:spPr>
          <a:xfrm>
            <a:off x="11283755" y="94068"/>
            <a:ext cx="787930" cy="7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47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DBCA-736A-400E-9147-70B3113B0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55" y="126747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operational</a:t>
            </a:r>
            <a:r>
              <a:rPr lang="cs-CZ" dirty="0"/>
              <a:t> </a:t>
            </a:r>
            <a:r>
              <a:rPr lang="cs-CZ" dirty="0" err="1"/>
              <a:t>events-</a:t>
            </a:r>
            <a:r>
              <a:rPr lang="cs-CZ" dirty="0" err="1">
                <a:solidFill>
                  <a:srgbClr val="FF3300"/>
                </a:solidFill>
              </a:rPr>
              <a:t>risks</a:t>
            </a:r>
            <a:endParaRPr lang="cs-CZ" dirty="0">
              <a:solidFill>
                <a:srgbClr val="FF33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93AF81-95E2-4924-B228-9925DE4B9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Šipka: dvojitá 3">
            <a:extLst>
              <a:ext uri="{FF2B5EF4-FFF2-40B4-BE49-F238E27FC236}">
                <a16:creationId xmlns:a16="http://schemas.microsoft.com/office/drawing/2014/main" id="{A6614F6F-4447-450E-8349-482543AA6ABD}"/>
              </a:ext>
            </a:extLst>
          </p:cNvPr>
          <p:cNvSpPr/>
          <p:nvPr/>
        </p:nvSpPr>
        <p:spPr>
          <a:xfrm>
            <a:off x="2927486" y="1645736"/>
            <a:ext cx="6160168" cy="125128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Medication during patient hospitalization, changes in medication</a:t>
            </a:r>
          </a:p>
        </p:txBody>
      </p:sp>
      <p:sp>
        <p:nvSpPr>
          <p:cNvPr id="6" name="Šipka: dvojitá 5">
            <a:extLst>
              <a:ext uri="{FF2B5EF4-FFF2-40B4-BE49-F238E27FC236}">
                <a16:creationId xmlns:a16="http://schemas.microsoft.com/office/drawing/2014/main" id="{139F84CD-D162-44C2-8055-635B299A223D}"/>
              </a:ext>
            </a:extLst>
          </p:cNvPr>
          <p:cNvSpPr/>
          <p:nvPr/>
        </p:nvSpPr>
        <p:spPr>
          <a:xfrm>
            <a:off x="8739738" y="1659687"/>
            <a:ext cx="3316706" cy="125128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Discharge of patient</a:t>
            </a:r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5F130CBF-22D0-455A-BDB8-46170FD72FDF}"/>
              </a:ext>
            </a:extLst>
          </p:cNvPr>
          <p:cNvSpPr/>
          <p:nvPr/>
        </p:nvSpPr>
        <p:spPr>
          <a:xfrm>
            <a:off x="231809" y="1631785"/>
            <a:ext cx="3031156" cy="12791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Patient admission and start of new medication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EF50F2C-57F5-4C02-ADA2-3CB7B71E9734}"/>
              </a:ext>
            </a:extLst>
          </p:cNvPr>
          <p:cNvSpPr/>
          <p:nvPr/>
        </p:nvSpPr>
        <p:spPr>
          <a:xfrm>
            <a:off x="135556" y="3657600"/>
            <a:ext cx="2752023" cy="31282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Risk of duplication,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 Risk of drug interactions,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Risk of „incomplete drug history“: </a:t>
            </a:r>
            <a:r>
              <a:rPr lang="en-GB" sz="1000" dirty="0">
                <a:solidFill>
                  <a:schemeClr val="tx1"/>
                </a:solidFill>
              </a:rPr>
              <a:t>AA, missing out drugs, OTCs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Risk of suboptimal dosing (alteration of elimination functions)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Contraindications</a:t>
            </a:r>
            <a:r>
              <a:rPr lang="cs-CZ" dirty="0" err="1">
                <a:solidFill>
                  <a:schemeClr val="tx1"/>
                </a:solidFill>
              </a:rPr>
              <a:t>ns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CC4CD79-F30C-4C74-A305-E2C8E4E27E0F}"/>
              </a:ext>
            </a:extLst>
          </p:cNvPr>
          <p:cNvSpPr/>
          <p:nvPr/>
        </p:nvSpPr>
        <p:spPr>
          <a:xfrm>
            <a:off x="3128211" y="3657600"/>
            <a:ext cx="5467149" cy="31282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Risk of suboptimal dosing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Risk od drug interactions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Risk of adverse effects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Risk of pharmacokinetic and pharmacodynamic changes as an impact of clinical state alteration, age and present comorbidities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Risk of cumulation of drug  with a development of toxicity due to decrease renal and renal function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8553733-3563-472E-9F4B-4368B4B142A8}"/>
              </a:ext>
            </a:extLst>
          </p:cNvPr>
          <p:cNvSpPr/>
          <p:nvPr/>
        </p:nvSpPr>
        <p:spPr>
          <a:xfrm>
            <a:off x="8835992" y="3657600"/>
            <a:ext cx="3124199" cy="31282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Risk of insufficient education about drug use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Risk of non-adherence</a:t>
            </a:r>
          </a:p>
        </p:txBody>
      </p:sp>
      <p:sp>
        <p:nvSpPr>
          <p:cNvPr id="13" name="Šipka: nahoru 12">
            <a:extLst>
              <a:ext uri="{FF2B5EF4-FFF2-40B4-BE49-F238E27FC236}">
                <a16:creationId xmlns:a16="http://schemas.microsoft.com/office/drawing/2014/main" id="{1F5F221A-C915-4DC3-B696-7F38AC527443}"/>
              </a:ext>
            </a:extLst>
          </p:cNvPr>
          <p:cNvSpPr/>
          <p:nvPr/>
        </p:nvSpPr>
        <p:spPr>
          <a:xfrm>
            <a:off x="1454016" y="3067423"/>
            <a:ext cx="115102" cy="3381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nahoru 14">
            <a:extLst>
              <a:ext uri="{FF2B5EF4-FFF2-40B4-BE49-F238E27FC236}">
                <a16:creationId xmlns:a16="http://schemas.microsoft.com/office/drawing/2014/main" id="{8F02260A-CB25-4F7D-983E-D6329E5461BD}"/>
              </a:ext>
            </a:extLst>
          </p:cNvPr>
          <p:cNvSpPr/>
          <p:nvPr/>
        </p:nvSpPr>
        <p:spPr>
          <a:xfrm>
            <a:off x="5735655" y="3139454"/>
            <a:ext cx="115102" cy="3381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nahoru 15">
            <a:extLst>
              <a:ext uri="{FF2B5EF4-FFF2-40B4-BE49-F238E27FC236}">
                <a16:creationId xmlns:a16="http://schemas.microsoft.com/office/drawing/2014/main" id="{FB094159-2162-4E0C-A1E4-446622C228B4}"/>
              </a:ext>
            </a:extLst>
          </p:cNvPr>
          <p:cNvSpPr/>
          <p:nvPr/>
        </p:nvSpPr>
        <p:spPr>
          <a:xfrm>
            <a:off x="10340540" y="3154614"/>
            <a:ext cx="115102" cy="3381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 descr="ikem - Hledat Googlem - Internet Explorer">
            <a:hlinkClick r:id="rId3"/>
            <a:extLst>
              <a:ext uri="{FF2B5EF4-FFF2-40B4-BE49-F238E27FC236}">
                <a16:creationId xmlns:a16="http://schemas.microsoft.com/office/drawing/2014/main" id="{26B2EB2E-8F1E-42E1-B3D3-90C8E7C276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0" t="43744" r="61453" b="37409"/>
          <a:stretch/>
        </p:blipFill>
        <p:spPr>
          <a:xfrm>
            <a:off x="10983433" y="39078"/>
            <a:ext cx="1022067" cy="98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38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2DBCA-736A-400E-9147-70B3113B0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operational</a:t>
            </a:r>
            <a:r>
              <a:rPr lang="cs-CZ" dirty="0"/>
              <a:t> </a:t>
            </a:r>
            <a:r>
              <a:rPr lang="cs-CZ" dirty="0" err="1"/>
              <a:t>events-</a:t>
            </a:r>
            <a:r>
              <a:rPr lang="cs-CZ" dirty="0" err="1">
                <a:solidFill>
                  <a:schemeClr val="accent6"/>
                </a:solidFill>
              </a:rPr>
              <a:t>solution</a:t>
            </a:r>
            <a:endParaRPr lang="cs-CZ" dirty="0">
              <a:solidFill>
                <a:schemeClr val="accent6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93AF81-95E2-4924-B228-9925DE4B9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Šipka: dvojitá 3">
            <a:extLst>
              <a:ext uri="{FF2B5EF4-FFF2-40B4-BE49-F238E27FC236}">
                <a16:creationId xmlns:a16="http://schemas.microsoft.com/office/drawing/2014/main" id="{A6614F6F-4447-450E-8349-482543AA6ABD}"/>
              </a:ext>
            </a:extLst>
          </p:cNvPr>
          <p:cNvSpPr/>
          <p:nvPr/>
        </p:nvSpPr>
        <p:spPr>
          <a:xfrm>
            <a:off x="2927486" y="1645736"/>
            <a:ext cx="6160168" cy="125128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Medication during patient hospitalization, changes in medication</a:t>
            </a:r>
          </a:p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Šipka: dvojitá 5">
            <a:extLst>
              <a:ext uri="{FF2B5EF4-FFF2-40B4-BE49-F238E27FC236}">
                <a16:creationId xmlns:a16="http://schemas.microsoft.com/office/drawing/2014/main" id="{139F84CD-D162-44C2-8055-635B299A223D}"/>
              </a:ext>
            </a:extLst>
          </p:cNvPr>
          <p:cNvSpPr/>
          <p:nvPr/>
        </p:nvSpPr>
        <p:spPr>
          <a:xfrm>
            <a:off x="8739738" y="1659687"/>
            <a:ext cx="3316706" cy="125128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Discharge of patient</a:t>
            </a:r>
          </a:p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5F130CBF-22D0-455A-BDB8-46170FD72FDF}"/>
              </a:ext>
            </a:extLst>
          </p:cNvPr>
          <p:cNvSpPr/>
          <p:nvPr/>
        </p:nvSpPr>
        <p:spPr>
          <a:xfrm>
            <a:off x="231809" y="1631785"/>
            <a:ext cx="3031156" cy="12791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Patient admission and start of new medication</a:t>
            </a:r>
          </a:p>
          <a:p>
            <a:pPr algn="ctr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EF50F2C-57F5-4C02-ADA2-3CB7B71E9734}"/>
              </a:ext>
            </a:extLst>
          </p:cNvPr>
          <p:cNvSpPr/>
          <p:nvPr/>
        </p:nvSpPr>
        <p:spPr>
          <a:xfrm>
            <a:off x="231809" y="3657600"/>
            <a:ext cx="2463265" cy="3128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rgbClr val="FF0000"/>
                </a:solidFill>
              </a:rPr>
              <a:t>MedRec</a:t>
            </a:r>
            <a:r>
              <a:rPr lang="en-GB" dirty="0">
                <a:solidFill>
                  <a:srgbClr val="FF0000"/>
                </a:solidFill>
              </a:rPr>
              <a:t> within 48 hours after admission of patient</a:t>
            </a: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r>
              <a:rPr lang="en-GB" dirty="0">
                <a:solidFill>
                  <a:srgbClr val="FF0000"/>
                </a:solidFill>
              </a:rPr>
              <a:t>Identification of risk patients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CC4CD79-F30C-4C74-A305-E2C8E4E27E0F}"/>
              </a:ext>
            </a:extLst>
          </p:cNvPr>
          <p:cNvSpPr/>
          <p:nvPr/>
        </p:nvSpPr>
        <p:spPr>
          <a:xfrm>
            <a:off x="3128211" y="3657600"/>
            <a:ext cx="5467149" cy="3128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Daily medication review on clinical wards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Individualization of medication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Presence on ward rounds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Presence on the centre of prescribing process (spend majority of the time on wards with nurses and doctors)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Advisory service when needed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8553733-3563-472E-9F4B-4368B4B142A8}"/>
              </a:ext>
            </a:extLst>
          </p:cNvPr>
          <p:cNvSpPr/>
          <p:nvPr/>
        </p:nvSpPr>
        <p:spPr>
          <a:xfrm>
            <a:off x="8835992" y="3657600"/>
            <a:ext cx="3124199" cy="3128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Education of patients on di</a:t>
            </a:r>
            <a:r>
              <a:rPr lang="cs-CZ" dirty="0">
                <a:solidFill>
                  <a:srgbClr val="FF0000"/>
                </a:solidFill>
              </a:rPr>
              <a:t>s</a:t>
            </a:r>
            <a:r>
              <a:rPr lang="en-GB" dirty="0">
                <a:solidFill>
                  <a:srgbClr val="FF0000"/>
                </a:solidFill>
              </a:rPr>
              <a:t>charge</a:t>
            </a:r>
          </a:p>
        </p:txBody>
      </p:sp>
      <p:sp>
        <p:nvSpPr>
          <p:cNvPr id="13" name="Šipka: nahoru 12">
            <a:extLst>
              <a:ext uri="{FF2B5EF4-FFF2-40B4-BE49-F238E27FC236}">
                <a16:creationId xmlns:a16="http://schemas.microsoft.com/office/drawing/2014/main" id="{1F5F221A-C915-4DC3-B696-7F38AC527443}"/>
              </a:ext>
            </a:extLst>
          </p:cNvPr>
          <p:cNvSpPr/>
          <p:nvPr/>
        </p:nvSpPr>
        <p:spPr>
          <a:xfrm>
            <a:off x="1347939" y="3090861"/>
            <a:ext cx="115102" cy="3381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nahoru 14">
            <a:extLst>
              <a:ext uri="{FF2B5EF4-FFF2-40B4-BE49-F238E27FC236}">
                <a16:creationId xmlns:a16="http://schemas.microsoft.com/office/drawing/2014/main" id="{8F02260A-CB25-4F7D-983E-D6329E5461BD}"/>
              </a:ext>
            </a:extLst>
          </p:cNvPr>
          <p:cNvSpPr/>
          <p:nvPr/>
        </p:nvSpPr>
        <p:spPr>
          <a:xfrm>
            <a:off x="5735655" y="3139454"/>
            <a:ext cx="115102" cy="3381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nahoru 15">
            <a:extLst>
              <a:ext uri="{FF2B5EF4-FFF2-40B4-BE49-F238E27FC236}">
                <a16:creationId xmlns:a16="http://schemas.microsoft.com/office/drawing/2014/main" id="{FB094159-2162-4E0C-A1E4-446622C228B4}"/>
              </a:ext>
            </a:extLst>
          </p:cNvPr>
          <p:cNvSpPr/>
          <p:nvPr/>
        </p:nvSpPr>
        <p:spPr>
          <a:xfrm>
            <a:off x="10340540" y="3154614"/>
            <a:ext cx="115102" cy="3381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 descr="ikem - Hledat Googlem - Internet Explorer">
            <a:hlinkClick r:id="rId3"/>
            <a:extLst>
              <a:ext uri="{FF2B5EF4-FFF2-40B4-BE49-F238E27FC236}">
                <a16:creationId xmlns:a16="http://schemas.microsoft.com/office/drawing/2014/main" id="{0EAD7A6E-ADF8-408C-80F6-C7B35E454B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0" t="43744" r="61453" b="37409"/>
          <a:stretch/>
        </p:blipFill>
        <p:spPr>
          <a:xfrm>
            <a:off x="10983433" y="39078"/>
            <a:ext cx="1022067" cy="98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82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14611FE-CE9F-4C69-9585-81BD22B6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5709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Examples of </a:t>
            </a:r>
            <a:r>
              <a:rPr lang="en-GB" dirty="0" err="1"/>
              <a:t>actvities</a:t>
            </a:r>
            <a:r>
              <a:rPr lang="en-GB" dirty="0"/>
              <a:t> of clinical pharmacists</a:t>
            </a:r>
          </a:p>
        </p:txBody>
      </p:sp>
      <p:pic>
        <p:nvPicPr>
          <p:cNvPr id="3" name="Obrázek 2" descr="ikem - Hledat Googlem - Internet Explorer">
            <a:hlinkClick r:id="rId3"/>
            <a:extLst>
              <a:ext uri="{FF2B5EF4-FFF2-40B4-BE49-F238E27FC236}">
                <a16:creationId xmlns:a16="http://schemas.microsoft.com/office/drawing/2014/main" id="{35910117-7CA5-4275-8A74-4F09142695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0" t="43744" r="61453" b="37409"/>
          <a:stretch/>
        </p:blipFill>
        <p:spPr>
          <a:xfrm>
            <a:off x="11283755" y="94068"/>
            <a:ext cx="787930" cy="7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51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FA3DE2-762E-44F5-9441-731D71F6D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896600" cy="1325563"/>
          </a:xfrm>
        </p:spPr>
        <p:txBody>
          <a:bodyPr/>
          <a:lstStyle/>
          <a:p>
            <a:pPr algn="ctr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helped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to </a:t>
            </a:r>
            <a:r>
              <a:rPr lang="cs-CZ" dirty="0" err="1"/>
              <a:t>implement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pharmacy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hospital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5330BF-221E-4D48-8330-DA338A9F4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335426"/>
            <a:ext cx="10896601" cy="3890963"/>
          </a:xfrm>
        </p:spPr>
        <p:txBody>
          <a:bodyPr/>
          <a:lstStyle/>
          <a:p>
            <a:r>
              <a:rPr lang="en-GB" dirty="0"/>
              <a:t>small audits and solving the GAPS </a:t>
            </a:r>
          </a:p>
          <a:p>
            <a:r>
              <a:rPr lang="en-GB" dirty="0"/>
              <a:t>„visibility“ of the clinical pharmacist (presence on the ward, education, seminars, Drug Therapeutic Committee)</a:t>
            </a:r>
          </a:p>
          <a:p>
            <a:r>
              <a:rPr lang="en-GB" dirty="0"/>
              <a:t>IT support</a:t>
            </a:r>
          </a:p>
          <a:p>
            <a:r>
              <a:rPr lang="en-GB"/>
              <a:t>key performance indicators</a:t>
            </a:r>
          </a:p>
        </p:txBody>
      </p:sp>
      <p:pic>
        <p:nvPicPr>
          <p:cNvPr id="4" name="Obrázek 3" descr="ikem - Hledat Googlem - Internet Explorer">
            <a:hlinkClick r:id="rId3"/>
            <a:extLst>
              <a:ext uri="{FF2B5EF4-FFF2-40B4-BE49-F238E27FC236}">
                <a16:creationId xmlns:a16="http://schemas.microsoft.com/office/drawing/2014/main" id="{A5287A3C-483A-4DB1-8932-9F62101437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0" t="43744" r="61453" b="37409"/>
          <a:stretch/>
        </p:blipFill>
        <p:spPr>
          <a:xfrm>
            <a:off x="11221971" y="5845236"/>
            <a:ext cx="787930" cy="7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23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C13D9-C1B4-4B0A-9393-4217E24AE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Therapeutic drug monitoring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F633C0-46BB-4A17-A159-E3481DBEA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35" y="1186249"/>
            <a:ext cx="11106665" cy="499071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Situation before intervention</a:t>
            </a:r>
            <a:r>
              <a:rPr lang="cs-CZ" dirty="0"/>
              <a:t>:</a:t>
            </a:r>
          </a:p>
          <a:p>
            <a:pPr lvl="1"/>
            <a:r>
              <a:rPr lang="en-GB" dirty="0"/>
              <a:t>incorrect</a:t>
            </a:r>
            <a:r>
              <a:rPr lang="cs-CZ" dirty="0"/>
              <a:t> </a:t>
            </a:r>
            <a:r>
              <a:rPr lang="en-GB" dirty="0"/>
              <a:t>interpretation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 </a:t>
            </a:r>
            <a:r>
              <a:rPr lang="cs-CZ" dirty="0" err="1"/>
              <a:t>measured</a:t>
            </a:r>
            <a:r>
              <a:rPr lang="cs-CZ" dirty="0"/>
              <a:t>  </a:t>
            </a:r>
            <a:r>
              <a:rPr lang="cs-CZ" dirty="0" err="1"/>
              <a:t>drug</a:t>
            </a:r>
            <a:r>
              <a:rPr lang="cs-CZ" dirty="0"/>
              <a:t> </a:t>
            </a:r>
            <a:r>
              <a:rPr lang="cs-CZ" dirty="0" err="1"/>
              <a:t>concentrations</a:t>
            </a:r>
            <a:r>
              <a:rPr lang="cs-CZ" dirty="0"/>
              <a:t> </a:t>
            </a:r>
            <a:r>
              <a:rPr lang="cs-CZ" sz="1800" dirty="0"/>
              <a:t>(„</a:t>
            </a:r>
            <a:r>
              <a:rPr lang="cs-CZ" sz="1800" dirty="0" err="1"/>
              <a:t>traffic</a:t>
            </a:r>
            <a:r>
              <a:rPr lang="cs-CZ" sz="1800" dirty="0"/>
              <a:t> </a:t>
            </a:r>
            <a:r>
              <a:rPr lang="cs-CZ" sz="1800" dirty="0" err="1"/>
              <a:t>light-system</a:t>
            </a:r>
            <a:r>
              <a:rPr lang="cs-CZ" sz="1800" dirty="0"/>
              <a:t>“- risk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en-GB" sz="1800" dirty="0"/>
              <a:t>under/overdosing, risk of increase drug resistance, higher cost), </a:t>
            </a:r>
            <a:r>
              <a:rPr lang="en-GB" dirty="0"/>
              <a:t>incorrect timing of measuring drug levels, lack of knowledge about PK/PD characteristic of drugs, wrong duration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infusion</a:t>
            </a:r>
            <a:r>
              <a:rPr lang="cs-CZ" dirty="0"/>
              <a:t> (</a:t>
            </a:r>
            <a:r>
              <a:rPr lang="cs-CZ" dirty="0" err="1"/>
              <a:t>red</a:t>
            </a:r>
            <a:r>
              <a:rPr lang="cs-CZ" dirty="0"/>
              <a:t> man syndrome), u</a:t>
            </a:r>
            <a:r>
              <a:rPr lang="en-GB" dirty="0"/>
              <a:t>nec</a:t>
            </a:r>
            <a:r>
              <a:rPr lang="cs-CZ" dirty="0"/>
              <a:t>e</a:t>
            </a:r>
            <a:r>
              <a:rPr lang="en-GB" dirty="0"/>
              <a:t>ssarily frequent</a:t>
            </a:r>
            <a:r>
              <a:rPr lang="cs-CZ" dirty="0"/>
              <a:t> </a:t>
            </a:r>
            <a:r>
              <a:rPr lang="en-GB" dirty="0"/>
              <a:t>drug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 </a:t>
            </a:r>
            <a:r>
              <a:rPr lang="cs-CZ" dirty="0" err="1"/>
              <a:t>checkings</a:t>
            </a:r>
            <a:r>
              <a:rPr lang="cs-CZ" dirty="0"/>
              <a:t> (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cost</a:t>
            </a:r>
            <a:r>
              <a:rPr lang="cs-CZ" dirty="0"/>
              <a:t>)</a:t>
            </a:r>
          </a:p>
          <a:p>
            <a:r>
              <a:rPr lang="en-GB" dirty="0"/>
              <a:t>Aim: to increase education about TDM</a:t>
            </a:r>
            <a:r>
              <a:rPr lang="en-GB" sz="1800" dirty="0"/>
              <a:t>(decrease workload of clinicians, rationalise drug level checks)</a:t>
            </a:r>
          </a:p>
          <a:p>
            <a:r>
              <a:rPr lang="en-GB" dirty="0"/>
              <a:t>Intervention: </a:t>
            </a:r>
          </a:p>
          <a:p>
            <a:pPr lvl="1"/>
            <a:r>
              <a:rPr lang="en-GB" dirty="0"/>
              <a:t>pharmacist education (interpretation of drug concentration using </a:t>
            </a:r>
            <a:r>
              <a:rPr lang="en-GB" dirty="0" err="1"/>
              <a:t>Pk</a:t>
            </a:r>
            <a:r>
              <a:rPr lang="en-GB" dirty="0"/>
              <a:t> programme (</a:t>
            </a:r>
            <a:r>
              <a:rPr lang="en-GB" dirty="0" err="1"/>
              <a:t>MWPharm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education for nurses and clinicians</a:t>
            </a:r>
          </a:p>
          <a:p>
            <a:pPr lvl="1"/>
            <a:r>
              <a:rPr lang="en-GB" dirty="0"/>
              <a:t>development of laboratory guideline about </a:t>
            </a:r>
          </a:p>
          <a:p>
            <a:pPr lvl="1"/>
            <a:r>
              <a:rPr lang="en-GB" dirty="0"/>
              <a:t>cooperation with nurses, clinician, biochemistry</a:t>
            </a:r>
          </a:p>
        </p:txBody>
      </p:sp>
      <p:pic>
        <p:nvPicPr>
          <p:cNvPr id="4" name="Obrázek 3" descr="ikem - Hledat Googlem - Internet Explorer">
            <a:hlinkClick r:id="rId3"/>
            <a:extLst>
              <a:ext uri="{FF2B5EF4-FFF2-40B4-BE49-F238E27FC236}">
                <a16:creationId xmlns:a16="http://schemas.microsoft.com/office/drawing/2014/main" id="{55BC93CA-4DC5-4635-A302-9A4E0B2CCE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0" t="43744" r="61453" b="37409"/>
          <a:stretch/>
        </p:blipFill>
        <p:spPr>
          <a:xfrm>
            <a:off x="11283755" y="94068"/>
            <a:ext cx="787930" cy="7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10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37D33D-C804-48EC-A9E3-C62BC0FFE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 descr="Zlatokop a 7 dalších stránek – Profil 1 – Microsoft​ Edge">
            <a:extLst>
              <a:ext uri="{FF2B5EF4-FFF2-40B4-BE49-F238E27FC236}">
                <a16:creationId xmlns:a16="http://schemas.microsoft.com/office/drawing/2014/main" id="{A63404F7-8D26-4A19-9570-C0F26D327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7" y="421331"/>
            <a:ext cx="8524322" cy="4413113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5A20567B-F0DB-4FED-82A2-15AF90AFAE56}"/>
              </a:ext>
            </a:extLst>
          </p:cNvPr>
          <p:cNvSpPr/>
          <p:nvPr/>
        </p:nvSpPr>
        <p:spPr>
          <a:xfrm>
            <a:off x="481914" y="1390136"/>
            <a:ext cx="1204783" cy="344430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D68F1D3-8001-4F80-A311-754FD1AA0308}"/>
              </a:ext>
            </a:extLst>
          </p:cNvPr>
          <p:cNvSpPr/>
          <p:nvPr/>
        </p:nvSpPr>
        <p:spPr>
          <a:xfrm>
            <a:off x="1686697" y="1015551"/>
            <a:ext cx="908222" cy="1706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Zlatokop a 7 dalších stránek – Profil 1 – Microsoft​ Edge">
            <a:extLst>
              <a:ext uri="{FF2B5EF4-FFF2-40B4-BE49-F238E27FC236}">
                <a16:creationId xmlns:a16="http://schemas.microsoft.com/office/drawing/2014/main" id="{46C0467D-3721-4A9B-91B0-01FEFB9A18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4" r="16993"/>
          <a:stretch/>
        </p:blipFill>
        <p:spPr>
          <a:xfrm>
            <a:off x="5284573" y="2389561"/>
            <a:ext cx="5869459" cy="3496612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467E2AC7-0B83-4379-9281-C6D67769E36F}"/>
              </a:ext>
            </a:extLst>
          </p:cNvPr>
          <p:cNvSpPr/>
          <p:nvPr/>
        </p:nvSpPr>
        <p:spPr>
          <a:xfrm>
            <a:off x="5381587" y="2992361"/>
            <a:ext cx="1142781" cy="289381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43A74F9-7C2C-43CC-8F23-14F7CE6D5E22}"/>
              </a:ext>
            </a:extLst>
          </p:cNvPr>
          <p:cNvSpPr/>
          <p:nvPr/>
        </p:nvSpPr>
        <p:spPr>
          <a:xfrm>
            <a:off x="6524368" y="2708211"/>
            <a:ext cx="908222" cy="1706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B4DCE2E-5134-4E4B-BEF7-BEBE0186AFDD}"/>
              </a:ext>
            </a:extLst>
          </p:cNvPr>
          <p:cNvSpPr/>
          <p:nvPr/>
        </p:nvSpPr>
        <p:spPr>
          <a:xfrm>
            <a:off x="8430398" y="3188042"/>
            <a:ext cx="936024" cy="333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0832CCB-1388-4850-891B-054F615E733A}"/>
              </a:ext>
            </a:extLst>
          </p:cNvPr>
          <p:cNvSpPr txBox="1"/>
          <p:nvPr/>
        </p:nvSpPr>
        <p:spPr>
          <a:xfrm>
            <a:off x="5284573" y="1197179"/>
            <a:ext cx="187822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TDM evidence in HIS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F65F457E-8C83-4E1B-A16B-4E2DB440CBAE}"/>
              </a:ext>
            </a:extLst>
          </p:cNvPr>
          <p:cNvCxnSpPr/>
          <p:nvPr/>
        </p:nvCxnSpPr>
        <p:spPr>
          <a:xfrm flipH="1">
            <a:off x="4917989" y="1656482"/>
            <a:ext cx="366584" cy="90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1C26DCB-DC48-4415-B4E5-FF58EAFC7955}"/>
              </a:ext>
            </a:extLst>
          </p:cNvPr>
          <p:cNvSpPr txBox="1"/>
          <p:nvPr/>
        </p:nvSpPr>
        <p:spPr>
          <a:xfrm>
            <a:off x="10214918" y="843769"/>
            <a:ext cx="1878227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Pharmacist</a:t>
            </a:r>
            <a:r>
              <a:rPr lang="cs-CZ" dirty="0"/>
              <a:t> </a:t>
            </a:r>
            <a:r>
              <a:rPr lang="cs-CZ" dirty="0" err="1"/>
              <a:t>recommendation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in HIS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3581DFBB-DFD4-4D9B-8076-4D1F5458E2CF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10500156" y="1767099"/>
            <a:ext cx="653876" cy="1345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933C244A-34B9-4E31-9AEA-660826CCA144}"/>
              </a:ext>
            </a:extLst>
          </p:cNvPr>
          <p:cNvCxnSpPr>
            <a:cxnSpLocks/>
          </p:cNvCxnSpPr>
          <p:nvPr/>
        </p:nvCxnSpPr>
        <p:spPr>
          <a:xfrm flipH="1">
            <a:off x="3978876" y="1708520"/>
            <a:ext cx="6219566" cy="1813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B01FBDB2-42AE-4436-9051-F76409CBA47B}"/>
              </a:ext>
            </a:extLst>
          </p:cNvPr>
          <p:cNvSpPr txBox="1"/>
          <p:nvPr/>
        </p:nvSpPr>
        <p:spPr>
          <a:xfrm>
            <a:off x="350405" y="5467864"/>
            <a:ext cx="187822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Selection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NTI</a:t>
            </a: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A9462CC6-988E-4B32-BBC0-38DF9E04112E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1289519" y="4834446"/>
            <a:ext cx="0" cy="633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ek 18" descr="ikem - Hledat Googlem - Internet Explorer">
            <a:hlinkClick r:id="rId5"/>
            <a:extLst>
              <a:ext uri="{FF2B5EF4-FFF2-40B4-BE49-F238E27FC236}">
                <a16:creationId xmlns:a16="http://schemas.microsoft.com/office/drawing/2014/main" id="{37FCB272-63F9-4F13-A87A-4BF61E43DC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0" t="43744" r="61453" b="37409"/>
          <a:stretch/>
        </p:blipFill>
        <p:spPr>
          <a:xfrm>
            <a:off x="11305215" y="6014231"/>
            <a:ext cx="787930" cy="7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65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04940-279B-4C92-A9B6-F96C0961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03" y="247135"/>
            <a:ext cx="10983097" cy="1443553"/>
          </a:xfrm>
        </p:spPr>
        <p:txBody>
          <a:bodyPr>
            <a:normAutofit/>
          </a:bodyPr>
          <a:lstStyle/>
          <a:p>
            <a:pPr algn="ctr"/>
            <a:r>
              <a:rPr lang="cs-CZ" sz="4000" dirty="0" err="1"/>
              <a:t>Antibiotic</a:t>
            </a:r>
            <a:r>
              <a:rPr lang="cs-CZ" sz="4000" dirty="0"/>
              <a:t> </a:t>
            </a:r>
            <a:r>
              <a:rPr lang="cs-CZ" sz="4000" dirty="0" err="1"/>
              <a:t>prophylaxis</a:t>
            </a:r>
            <a:r>
              <a:rPr lang="cs-CZ" sz="4000" dirty="0"/>
              <a:t> </a:t>
            </a:r>
            <a:r>
              <a:rPr lang="cs-CZ" sz="4000" dirty="0" err="1"/>
              <a:t>before</a:t>
            </a:r>
            <a:r>
              <a:rPr lang="cs-CZ" sz="4000" dirty="0"/>
              <a:t> </a:t>
            </a:r>
            <a:r>
              <a:rPr lang="cs-CZ" sz="4000" dirty="0" err="1"/>
              <a:t>surgical</a:t>
            </a:r>
            <a:r>
              <a:rPr lang="cs-CZ" sz="4000" dirty="0"/>
              <a:t> </a:t>
            </a:r>
            <a:r>
              <a:rPr lang="cs-CZ" sz="4000" dirty="0" err="1"/>
              <a:t>procedure</a:t>
            </a:r>
            <a:endParaRPr lang="cs-CZ" sz="4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791C18-267D-4127-8220-8443D0FAF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3" y="1690688"/>
            <a:ext cx="11467070" cy="4802187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Situation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intervention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 </a:t>
            </a:r>
            <a:r>
              <a:rPr lang="en-GB" dirty="0"/>
              <a:t>vague guidelines about surgical antibiotic prophylaxis</a:t>
            </a:r>
          </a:p>
          <a:p>
            <a:pPr lvl="1"/>
            <a:r>
              <a:rPr lang="en-GB" dirty="0"/>
              <a:t>lack of unified approach</a:t>
            </a:r>
          </a:p>
          <a:p>
            <a:r>
              <a:rPr lang="cs-CZ" dirty="0" err="1"/>
              <a:t>Aim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 </a:t>
            </a:r>
            <a:r>
              <a:rPr lang="en-GB" dirty="0"/>
              <a:t>to find out level of adherence to international guideline with respect to local epidemiological situation and to optimize antibiotic prophylaxis before surgical procedure</a:t>
            </a:r>
          </a:p>
          <a:p>
            <a:r>
              <a:rPr lang="cs-CZ" dirty="0" err="1"/>
              <a:t>Interventions</a:t>
            </a:r>
            <a:r>
              <a:rPr lang="cs-CZ" dirty="0"/>
              <a:t>:</a:t>
            </a:r>
          </a:p>
          <a:p>
            <a:pPr lvl="1"/>
            <a:r>
              <a:rPr lang="en-GB" dirty="0"/>
              <a:t>audits before and after interventions (cooperation with microbiologist) -50 procedure in transplant surgery and 50 procedures in </a:t>
            </a:r>
            <a:r>
              <a:rPr lang="en-GB" dirty="0" err="1"/>
              <a:t>cardiosurgery</a:t>
            </a:r>
            <a:endParaRPr lang="en-GB" dirty="0"/>
          </a:p>
          <a:p>
            <a:pPr lvl="1"/>
            <a:r>
              <a:rPr lang="en-GB" dirty="0"/>
              <a:t>presentation of the results of audit on wards</a:t>
            </a:r>
          </a:p>
          <a:p>
            <a:pPr lvl="1"/>
            <a:r>
              <a:rPr lang="en-GB" dirty="0"/>
              <a:t>new guideline development (multidisciplinary cooperation – microbiologist, clinicians- anaesthesiologist, surgeon, pharmacist)</a:t>
            </a:r>
          </a:p>
          <a:p>
            <a:pPr lvl="1"/>
            <a:r>
              <a:rPr lang="en-GB" dirty="0"/>
              <a:t>education</a:t>
            </a:r>
          </a:p>
        </p:txBody>
      </p:sp>
      <p:pic>
        <p:nvPicPr>
          <p:cNvPr id="4" name="Obrázek 3" descr="ikem - Hledat Googlem - Internet Explorer">
            <a:hlinkClick r:id="rId3"/>
            <a:extLst>
              <a:ext uri="{FF2B5EF4-FFF2-40B4-BE49-F238E27FC236}">
                <a16:creationId xmlns:a16="http://schemas.microsoft.com/office/drawing/2014/main" id="{5461AA4E-C74E-4514-9E58-2C2EBEC266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0" t="43744" r="61453" b="37409"/>
          <a:stretch/>
        </p:blipFill>
        <p:spPr>
          <a:xfrm>
            <a:off x="11283755" y="94068"/>
            <a:ext cx="787930" cy="7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3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3B4AB441-BD7B-467F-A195-8E66BC03121C}"/>
              </a:ext>
            </a:extLst>
          </p:cNvPr>
          <p:cNvCxnSpPr>
            <a:cxnSpLocks/>
          </p:cNvCxnSpPr>
          <p:nvPr/>
        </p:nvCxnSpPr>
        <p:spPr>
          <a:xfrm>
            <a:off x="788799" y="884219"/>
            <a:ext cx="0" cy="58378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Vývojový diagram: spojnice 24">
            <a:extLst>
              <a:ext uri="{FF2B5EF4-FFF2-40B4-BE49-F238E27FC236}">
                <a16:creationId xmlns:a16="http://schemas.microsoft.com/office/drawing/2014/main" id="{C1BACACE-4239-443F-BF04-752BF62753C4}"/>
              </a:ext>
            </a:extLst>
          </p:cNvPr>
          <p:cNvSpPr/>
          <p:nvPr/>
        </p:nvSpPr>
        <p:spPr>
          <a:xfrm>
            <a:off x="374093" y="78894"/>
            <a:ext cx="864826" cy="83275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1970</a:t>
            </a:r>
          </a:p>
        </p:txBody>
      </p:sp>
      <p:sp>
        <p:nvSpPr>
          <p:cNvPr id="26" name="Vývojový diagram: spojnice 25">
            <a:extLst>
              <a:ext uri="{FF2B5EF4-FFF2-40B4-BE49-F238E27FC236}">
                <a16:creationId xmlns:a16="http://schemas.microsoft.com/office/drawing/2014/main" id="{E218D90E-7FDE-4990-906D-2B7AE527BA68}"/>
              </a:ext>
            </a:extLst>
          </p:cNvPr>
          <p:cNvSpPr/>
          <p:nvPr/>
        </p:nvSpPr>
        <p:spPr>
          <a:xfrm>
            <a:off x="343125" y="924059"/>
            <a:ext cx="864826" cy="832749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1981</a:t>
            </a:r>
          </a:p>
        </p:txBody>
      </p:sp>
      <p:sp>
        <p:nvSpPr>
          <p:cNvPr id="27" name="Vývojový diagram: spojnice 26">
            <a:extLst>
              <a:ext uri="{FF2B5EF4-FFF2-40B4-BE49-F238E27FC236}">
                <a16:creationId xmlns:a16="http://schemas.microsoft.com/office/drawing/2014/main" id="{1F50F759-C5C1-4124-88AA-667DE759B9D1}"/>
              </a:ext>
            </a:extLst>
          </p:cNvPr>
          <p:cNvSpPr/>
          <p:nvPr/>
        </p:nvSpPr>
        <p:spPr>
          <a:xfrm>
            <a:off x="341022" y="1756808"/>
            <a:ext cx="849462" cy="81378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2011-2012</a:t>
            </a:r>
          </a:p>
        </p:txBody>
      </p:sp>
      <p:sp>
        <p:nvSpPr>
          <p:cNvPr id="28" name="Vývojový diagram: spojnice 27">
            <a:extLst>
              <a:ext uri="{FF2B5EF4-FFF2-40B4-BE49-F238E27FC236}">
                <a16:creationId xmlns:a16="http://schemas.microsoft.com/office/drawing/2014/main" id="{59BD8583-BF89-4AA2-BF86-0D75498988BA}"/>
              </a:ext>
            </a:extLst>
          </p:cNvPr>
          <p:cNvSpPr/>
          <p:nvPr/>
        </p:nvSpPr>
        <p:spPr>
          <a:xfrm>
            <a:off x="343125" y="2579649"/>
            <a:ext cx="864826" cy="83275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2012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70660C89-F0B5-46BD-985C-9316BCA30B7E}"/>
              </a:ext>
            </a:extLst>
          </p:cNvPr>
          <p:cNvSpPr/>
          <p:nvPr/>
        </p:nvSpPr>
        <p:spPr>
          <a:xfrm>
            <a:off x="2345951" y="94068"/>
            <a:ext cx="8843980" cy="7623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Clinical </a:t>
            </a:r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en-GB" dirty="0" err="1">
                <a:solidFill>
                  <a:schemeClr val="tx1"/>
                </a:solidFill>
              </a:rPr>
              <a:t>harmacy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pregraduate</a:t>
            </a:r>
            <a:r>
              <a:rPr lang="en-GB" dirty="0">
                <a:solidFill>
                  <a:schemeClr val="tx1"/>
                </a:solidFill>
              </a:rPr>
              <a:t> education-voluntary subject</a:t>
            </a:r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(2006-became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mandatory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subject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(4th grade)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D2A6916D-1CFD-42E2-AD44-34F3CD486C06}"/>
              </a:ext>
            </a:extLst>
          </p:cNvPr>
          <p:cNvSpPr/>
          <p:nvPr/>
        </p:nvSpPr>
        <p:spPr>
          <a:xfrm>
            <a:off x="2356042" y="1036111"/>
            <a:ext cx="8823796" cy="6361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Clinical </a:t>
            </a:r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en-GB" dirty="0" err="1">
                <a:solidFill>
                  <a:schemeClr val="tx1"/>
                </a:solidFill>
              </a:rPr>
              <a:t>harmacy</a:t>
            </a:r>
            <a:r>
              <a:rPr lang="en-GB" dirty="0">
                <a:solidFill>
                  <a:schemeClr val="tx1"/>
                </a:solidFill>
              </a:rPr>
              <a:t> postgraduate training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14685478-0BA8-41D7-8057-BC78BDC081DC}"/>
              </a:ext>
            </a:extLst>
          </p:cNvPr>
          <p:cNvSpPr/>
          <p:nvPr/>
        </p:nvSpPr>
        <p:spPr>
          <a:xfrm>
            <a:off x="2345950" y="1805788"/>
            <a:ext cx="8843981" cy="7000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Incorporation of </a:t>
            </a:r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en-GB" dirty="0" err="1">
                <a:solidFill>
                  <a:schemeClr val="tx1"/>
                </a:solidFill>
              </a:rPr>
              <a:t>linical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en-GB" dirty="0" err="1">
                <a:solidFill>
                  <a:schemeClr val="tx1"/>
                </a:solidFill>
              </a:rPr>
              <a:t>harmacy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service</a:t>
            </a:r>
            <a:r>
              <a:rPr lang="en-GB" dirty="0">
                <a:solidFill>
                  <a:schemeClr val="tx1"/>
                </a:solidFill>
              </a:rPr>
              <a:t> as healthcare service into legislation 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98F8B2C5-1409-4E1E-BAA9-EA908B8B1EA6}"/>
              </a:ext>
            </a:extLst>
          </p:cNvPr>
          <p:cNvSpPr/>
          <p:nvPr/>
        </p:nvSpPr>
        <p:spPr>
          <a:xfrm>
            <a:off x="2361322" y="2678694"/>
            <a:ext cx="8833891" cy="6348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Legislative requirement for availability of a clinical pharmacist in hospitals with ICU beds</a:t>
            </a:r>
          </a:p>
        </p:txBody>
      </p: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5AD387BB-6155-4B84-82E7-909D7E8F8837}"/>
              </a:ext>
            </a:extLst>
          </p:cNvPr>
          <p:cNvCxnSpPr>
            <a:cxnSpLocks/>
          </p:cNvCxnSpPr>
          <p:nvPr/>
        </p:nvCxnSpPr>
        <p:spPr>
          <a:xfrm>
            <a:off x="1500695" y="525731"/>
            <a:ext cx="5834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0EDBA776-33D1-4D6B-BB0A-8CF9CAC21E5A}"/>
              </a:ext>
            </a:extLst>
          </p:cNvPr>
          <p:cNvCxnSpPr>
            <a:cxnSpLocks/>
          </p:cNvCxnSpPr>
          <p:nvPr/>
        </p:nvCxnSpPr>
        <p:spPr>
          <a:xfrm>
            <a:off x="1479818" y="1369078"/>
            <a:ext cx="604357" cy="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BE1F051F-057F-4C30-ADF3-68B529373294}"/>
              </a:ext>
            </a:extLst>
          </p:cNvPr>
          <p:cNvCxnSpPr>
            <a:cxnSpLocks/>
          </p:cNvCxnSpPr>
          <p:nvPr/>
        </p:nvCxnSpPr>
        <p:spPr>
          <a:xfrm>
            <a:off x="1500695" y="2163699"/>
            <a:ext cx="5834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2B3EB8FA-09D3-4C45-84C3-744822D3C8BB}"/>
              </a:ext>
            </a:extLst>
          </p:cNvPr>
          <p:cNvCxnSpPr>
            <a:cxnSpLocks/>
          </p:cNvCxnSpPr>
          <p:nvPr/>
        </p:nvCxnSpPr>
        <p:spPr>
          <a:xfrm>
            <a:off x="1500695" y="2996024"/>
            <a:ext cx="5834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>
            <a:extLst>
              <a:ext uri="{FF2B5EF4-FFF2-40B4-BE49-F238E27FC236}">
                <a16:creationId xmlns:a16="http://schemas.microsoft.com/office/drawing/2014/main" id="{D9BFD69E-AFC4-473A-A3A5-A42E34759F33}"/>
              </a:ext>
            </a:extLst>
          </p:cNvPr>
          <p:cNvSpPr/>
          <p:nvPr/>
        </p:nvSpPr>
        <p:spPr>
          <a:xfrm>
            <a:off x="2356041" y="3429000"/>
            <a:ext cx="8833891" cy="7000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Methodology of clinical pharmacy service (Czech Professional Society of Clinical Pharmacy)</a:t>
            </a:r>
            <a:endParaRPr lang="en-GB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8" name="Vývojový diagram: spojnice 17">
            <a:extLst>
              <a:ext uri="{FF2B5EF4-FFF2-40B4-BE49-F238E27FC236}">
                <a16:creationId xmlns:a16="http://schemas.microsoft.com/office/drawing/2014/main" id="{12521F6B-9FD4-4552-B417-863B42651E38}"/>
              </a:ext>
            </a:extLst>
          </p:cNvPr>
          <p:cNvSpPr/>
          <p:nvPr/>
        </p:nvSpPr>
        <p:spPr>
          <a:xfrm>
            <a:off x="366341" y="3421458"/>
            <a:ext cx="864826" cy="832750"/>
          </a:xfrm>
          <a:prstGeom prst="flowChartConnector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2013</a:t>
            </a:r>
          </a:p>
        </p:txBody>
      </p:sp>
      <p:sp>
        <p:nvSpPr>
          <p:cNvPr id="20" name="Vývojový diagram: spojnice 19">
            <a:extLst>
              <a:ext uri="{FF2B5EF4-FFF2-40B4-BE49-F238E27FC236}">
                <a16:creationId xmlns:a16="http://schemas.microsoft.com/office/drawing/2014/main" id="{342DA4DF-9A79-481F-AA11-318618EE1509}"/>
              </a:ext>
            </a:extLst>
          </p:cNvPr>
          <p:cNvSpPr/>
          <p:nvPr/>
        </p:nvSpPr>
        <p:spPr>
          <a:xfrm>
            <a:off x="374093" y="4268443"/>
            <a:ext cx="864826" cy="832750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2014</a:t>
            </a:r>
          </a:p>
        </p:txBody>
      </p:sp>
      <p:sp>
        <p:nvSpPr>
          <p:cNvPr id="21" name="Vývojový diagram: spojnice 20">
            <a:extLst>
              <a:ext uri="{FF2B5EF4-FFF2-40B4-BE49-F238E27FC236}">
                <a16:creationId xmlns:a16="http://schemas.microsoft.com/office/drawing/2014/main" id="{E6A0476C-75C5-486E-8E43-D8758DE606CC}"/>
              </a:ext>
            </a:extLst>
          </p:cNvPr>
          <p:cNvSpPr/>
          <p:nvPr/>
        </p:nvSpPr>
        <p:spPr>
          <a:xfrm>
            <a:off x="374093" y="5124393"/>
            <a:ext cx="864826" cy="832750"/>
          </a:xfrm>
          <a:prstGeom prst="flowChartConnecto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2014</a:t>
            </a:r>
          </a:p>
        </p:txBody>
      </p:sp>
      <p:sp>
        <p:nvSpPr>
          <p:cNvPr id="22" name="Vývojový diagram: spojnice 21">
            <a:extLst>
              <a:ext uri="{FF2B5EF4-FFF2-40B4-BE49-F238E27FC236}">
                <a16:creationId xmlns:a16="http://schemas.microsoft.com/office/drawing/2014/main" id="{13887BE4-0373-4D39-B9CB-4DD1A97F35C4}"/>
              </a:ext>
            </a:extLst>
          </p:cNvPr>
          <p:cNvSpPr/>
          <p:nvPr/>
        </p:nvSpPr>
        <p:spPr>
          <a:xfrm>
            <a:off x="352718" y="5965642"/>
            <a:ext cx="864826" cy="832750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2021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ED44B08E-A396-4042-947C-AC203BB45453}"/>
              </a:ext>
            </a:extLst>
          </p:cNvPr>
          <p:cNvSpPr/>
          <p:nvPr/>
        </p:nvSpPr>
        <p:spPr>
          <a:xfrm>
            <a:off x="2356041" y="4326321"/>
            <a:ext cx="8833891" cy="7000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Concept of clinical pharmacy service (Czech Professional Society of Clinical Pharmacy)</a:t>
            </a:r>
            <a:endParaRPr lang="en-GB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4FC1DBA0-4068-41C9-844D-8EEC165E0E5C}"/>
              </a:ext>
            </a:extLst>
          </p:cNvPr>
          <p:cNvSpPr/>
          <p:nvPr/>
        </p:nvSpPr>
        <p:spPr>
          <a:xfrm>
            <a:off x="2345948" y="5190738"/>
            <a:ext cx="8833891" cy="7000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Reimbursement of clinical pharmacy service by insurance companies</a:t>
            </a:r>
            <a:endParaRPr lang="en-GB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DB727C14-8BE8-4523-AC8F-D0EA4B0D4ADA}"/>
              </a:ext>
            </a:extLst>
          </p:cNvPr>
          <p:cNvCxnSpPr>
            <a:cxnSpLocks/>
          </p:cNvCxnSpPr>
          <p:nvPr/>
        </p:nvCxnSpPr>
        <p:spPr>
          <a:xfrm>
            <a:off x="1542589" y="5499601"/>
            <a:ext cx="5834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55862671-0D5D-4A02-B86E-0EB7C578F0AB}"/>
              </a:ext>
            </a:extLst>
          </p:cNvPr>
          <p:cNvCxnSpPr>
            <a:cxnSpLocks/>
          </p:cNvCxnSpPr>
          <p:nvPr/>
        </p:nvCxnSpPr>
        <p:spPr>
          <a:xfrm>
            <a:off x="1560983" y="4676351"/>
            <a:ext cx="5834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4A9F814E-E4C2-478B-AC98-CFC771A9E4DF}"/>
              </a:ext>
            </a:extLst>
          </p:cNvPr>
          <p:cNvCxnSpPr>
            <a:cxnSpLocks/>
          </p:cNvCxnSpPr>
          <p:nvPr/>
        </p:nvCxnSpPr>
        <p:spPr>
          <a:xfrm>
            <a:off x="1513755" y="3779030"/>
            <a:ext cx="5834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38C97670-C5D1-4051-86D1-9901A3D72034}"/>
              </a:ext>
            </a:extLst>
          </p:cNvPr>
          <p:cNvCxnSpPr>
            <a:cxnSpLocks/>
          </p:cNvCxnSpPr>
          <p:nvPr/>
        </p:nvCxnSpPr>
        <p:spPr>
          <a:xfrm>
            <a:off x="1542589" y="6358706"/>
            <a:ext cx="5834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bdélník 42">
            <a:extLst>
              <a:ext uri="{FF2B5EF4-FFF2-40B4-BE49-F238E27FC236}">
                <a16:creationId xmlns:a16="http://schemas.microsoft.com/office/drawing/2014/main" id="{0C3863DF-BCDF-4FFF-AEA7-E10E17F48E40}"/>
              </a:ext>
            </a:extLst>
          </p:cNvPr>
          <p:cNvSpPr/>
          <p:nvPr/>
        </p:nvSpPr>
        <p:spPr>
          <a:xfrm>
            <a:off x="2345947" y="6063310"/>
            <a:ext cx="8833891" cy="7000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Reimbursement of </a:t>
            </a:r>
            <a:r>
              <a:rPr lang="cs-CZ" dirty="0" err="1">
                <a:solidFill>
                  <a:schemeClr val="tx1"/>
                </a:solidFill>
              </a:rPr>
              <a:t>ambulatory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clinical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pharmacy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service</a:t>
            </a:r>
            <a:endParaRPr lang="en-GB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32" name="Obrázek 31" descr="ikem - Hledat Googlem - Internet Explorer">
            <a:hlinkClick r:id="rId3"/>
            <a:extLst>
              <a:ext uri="{FF2B5EF4-FFF2-40B4-BE49-F238E27FC236}">
                <a16:creationId xmlns:a16="http://schemas.microsoft.com/office/drawing/2014/main" id="{E34B3DE2-78D6-4911-9E85-C2E8067739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0" t="43744" r="61453" b="37409"/>
          <a:stretch/>
        </p:blipFill>
        <p:spPr>
          <a:xfrm>
            <a:off x="11283755" y="94068"/>
            <a:ext cx="787930" cy="7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89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3">
            <a:extLst>
              <a:ext uri="{FF2B5EF4-FFF2-40B4-BE49-F238E27FC236}">
                <a16:creationId xmlns:a16="http://schemas.microsoft.com/office/drawing/2014/main" id="{12E0D7A4-C306-48E3-A72B-711B37ED02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371837"/>
              </p:ext>
            </p:extLst>
          </p:nvPr>
        </p:nvGraphicFramePr>
        <p:xfrm>
          <a:off x="360948" y="1782606"/>
          <a:ext cx="8821554" cy="4848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Nadpis 5">
            <a:extLst>
              <a:ext uri="{FF2B5EF4-FFF2-40B4-BE49-F238E27FC236}">
                <a16:creationId xmlns:a16="http://schemas.microsoft.com/office/drawing/2014/main" id="{AA4F6D6C-AC3E-4315-9C9A-37A95BFE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81982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Results of audits BEFORE and AFTER interventions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D1391FB-A9F8-40BF-9AD3-3E7FBF6B5FA7}"/>
              </a:ext>
            </a:extLst>
          </p:cNvPr>
          <p:cNvSpPr/>
          <p:nvPr/>
        </p:nvSpPr>
        <p:spPr>
          <a:xfrm>
            <a:off x="9086249" y="1201482"/>
            <a:ext cx="3031958" cy="16026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/>
              <a:t>BEFORE INTERVENTION</a:t>
            </a:r>
          </a:p>
          <a:p>
            <a:pPr algn="ctr"/>
            <a:r>
              <a:rPr lang="en-GB" dirty="0"/>
              <a:t> There wasn´t 100 % adherence achieved in any key </a:t>
            </a:r>
            <a:r>
              <a:rPr lang="en-GB" dirty="0" err="1"/>
              <a:t>paramater</a:t>
            </a:r>
            <a:endParaRPr lang="en-GB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3D7AB94-CDB0-4CFA-9DE7-29F164D66A76}"/>
              </a:ext>
            </a:extLst>
          </p:cNvPr>
          <p:cNvSpPr/>
          <p:nvPr/>
        </p:nvSpPr>
        <p:spPr>
          <a:xfrm>
            <a:off x="9086249" y="3687749"/>
            <a:ext cx="3031958" cy="160260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/>
              <a:t>AFTER INTERVENTION</a:t>
            </a:r>
          </a:p>
          <a:p>
            <a:pPr algn="ctr"/>
            <a:r>
              <a:rPr lang="en-GB" dirty="0"/>
              <a:t> ˃ 75% adherence achieved in all key parameters</a:t>
            </a:r>
          </a:p>
        </p:txBody>
      </p:sp>
      <p:pic>
        <p:nvPicPr>
          <p:cNvPr id="8" name="Obrázek 7" descr="ikem - Hledat Googlem - Internet Explorer">
            <a:hlinkClick r:id="rId4"/>
            <a:extLst>
              <a:ext uri="{FF2B5EF4-FFF2-40B4-BE49-F238E27FC236}">
                <a16:creationId xmlns:a16="http://schemas.microsoft.com/office/drawing/2014/main" id="{4F4C73C3-06C4-4151-BF56-3A4F628619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0" t="43744" r="61453" b="37409"/>
          <a:stretch/>
        </p:blipFill>
        <p:spPr>
          <a:xfrm>
            <a:off x="10983433" y="39078"/>
            <a:ext cx="1022067" cy="98882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4542E16-CD98-46D6-9A9F-FEC52697A972}"/>
              </a:ext>
            </a:extLst>
          </p:cNvPr>
          <p:cNvSpPr txBox="1"/>
          <p:nvPr/>
        </p:nvSpPr>
        <p:spPr>
          <a:xfrm>
            <a:off x="360947" y="6262000"/>
            <a:ext cx="87253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dirty="0"/>
              <a:t>INDICATION AP    THERAPY INDICATION    CHOICE OF DRUG                 DOSE                CORRECT TIMING    LONGER PROCED.     BLOOD LOSS&gt;1.5L      DURATION OF AP </a:t>
            </a: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183775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CF004B-736A-438F-8B6C-F811983DF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70" y="466167"/>
            <a:ext cx="10515600" cy="1325563"/>
          </a:xfrm>
        </p:spPr>
        <p:txBody>
          <a:bodyPr/>
          <a:lstStyle/>
          <a:p>
            <a:r>
              <a:rPr lang="en-GB" dirty="0"/>
              <a:t>Transplant surgical ward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FB8A3B-EB75-4DE3-825D-315866C8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54" y="1791730"/>
            <a:ext cx="11565924" cy="5066270"/>
          </a:xfrm>
        </p:spPr>
        <p:txBody>
          <a:bodyPr/>
          <a:lstStyle/>
          <a:p>
            <a:r>
              <a:rPr lang="en-GB" dirty="0"/>
              <a:t>Abdominal and vascular surgery</a:t>
            </a:r>
          </a:p>
          <a:p>
            <a:r>
              <a:rPr lang="cs-CZ" dirty="0" err="1"/>
              <a:t>Daily</a:t>
            </a:r>
            <a:r>
              <a:rPr lang="cs-CZ" dirty="0"/>
              <a:t> presence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ward</a:t>
            </a:r>
            <a:r>
              <a:rPr lang="cs-CZ" dirty="0"/>
              <a:t> </a:t>
            </a:r>
            <a:r>
              <a:rPr lang="cs-CZ" sz="1800" dirty="0"/>
              <a:t>(</a:t>
            </a:r>
            <a:r>
              <a:rPr lang="cs-CZ" sz="1800" dirty="0" err="1"/>
              <a:t>wardrounds</a:t>
            </a:r>
            <a:r>
              <a:rPr lang="cs-CZ" sz="1800" dirty="0"/>
              <a:t>, </a:t>
            </a:r>
            <a:r>
              <a:rPr lang="cs-CZ" sz="1800" dirty="0" err="1"/>
              <a:t>handover</a:t>
            </a:r>
            <a:r>
              <a:rPr lang="cs-CZ" sz="1800" dirty="0"/>
              <a:t> </a:t>
            </a:r>
            <a:r>
              <a:rPr lang="cs-CZ" sz="1800" dirty="0" err="1"/>
              <a:t>etc</a:t>
            </a:r>
            <a:r>
              <a:rPr lang="cs-CZ" sz="1800" dirty="0"/>
              <a:t>. as </a:t>
            </a:r>
            <a:r>
              <a:rPr lang="cs-CZ" sz="1800" dirty="0" err="1"/>
              <a:t>needed</a:t>
            </a:r>
            <a:r>
              <a:rPr lang="cs-CZ" sz="1800" dirty="0"/>
              <a:t>)</a:t>
            </a:r>
          </a:p>
          <a:p>
            <a:r>
              <a:rPr lang="cs-CZ" dirty="0"/>
              <a:t>Role: </a:t>
            </a:r>
          </a:p>
          <a:p>
            <a:pPr lvl="1"/>
            <a:r>
              <a:rPr lang="en-GB" dirty="0"/>
              <a:t>Daily medication review- dose adjustment , drug interactions, contraindications (stopping drugs), starting new drugs, TDM (immunosuppressive drugs etc.),  thromboprophylaxis, adherence to transplant protocol, prophylaxis of infections etc.</a:t>
            </a:r>
          </a:p>
          <a:p>
            <a:pPr lvl="1"/>
            <a:r>
              <a:rPr lang="en-GB" dirty="0"/>
              <a:t>Member of multidisciplinary team – </a:t>
            </a:r>
            <a:r>
              <a:rPr lang="cs-CZ" dirty="0" err="1"/>
              <a:t>antimicrobial</a:t>
            </a:r>
            <a:r>
              <a:rPr lang="cs-CZ" dirty="0"/>
              <a:t> </a:t>
            </a:r>
            <a:r>
              <a:rPr lang="cs-CZ" dirty="0" err="1"/>
              <a:t>stewarship</a:t>
            </a:r>
            <a:r>
              <a:rPr lang="cs-CZ" dirty="0"/>
              <a:t> team, </a:t>
            </a:r>
            <a:r>
              <a:rPr lang="en-GB" dirty="0"/>
              <a:t>multiorgan transplantation, uterus transplantation  </a:t>
            </a:r>
            <a:r>
              <a:rPr lang="en-GB" sz="1800" dirty="0"/>
              <a:t>(guidelines development, TDM, education, drugs availability)</a:t>
            </a:r>
            <a:r>
              <a:rPr lang="cs-CZ" sz="1800" dirty="0"/>
              <a:t>, </a:t>
            </a:r>
            <a:endParaRPr lang="en-GB" sz="1800" dirty="0"/>
          </a:p>
          <a:p>
            <a:pPr lvl="1"/>
            <a:r>
              <a:rPr lang="en-GB" dirty="0"/>
              <a:t>Education of nurses , clinicians </a:t>
            </a:r>
            <a:r>
              <a:rPr lang="en-GB" sz="1800" dirty="0"/>
              <a:t>(prophylaxis after splenectomy, thromboprophylaxis, CDI, CMV infections, immunosuppressive drugs, stability, incompatibilities)</a:t>
            </a:r>
          </a:p>
          <a:p>
            <a:pPr lvl="1"/>
            <a:r>
              <a:rPr lang="en-GB" dirty="0"/>
              <a:t>Local guidelines development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E78A523E-AF7C-4936-A345-D22AA38BC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373" y="123568"/>
            <a:ext cx="3455773" cy="2591830"/>
          </a:xfrm>
          <a:prstGeom prst="rect">
            <a:avLst/>
          </a:prstGeom>
        </p:spPr>
      </p:pic>
      <p:pic>
        <p:nvPicPr>
          <p:cNvPr id="5" name="Obrázek 4" descr="ikem - Hledat Googlem - Internet Explorer">
            <a:hlinkClick r:id="rId4"/>
            <a:extLst>
              <a:ext uri="{FF2B5EF4-FFF2-40B4-BE49-F238E27FC236}">
                <a16:creationId xmlns:a16="http://schemas.microsoft.com/office/drawing/2014/main" id="{4C91C27D-5174-4588-8DE3-245A424A03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0" t="43744" r="61453" b="37409"/>
          <a:stretch/>
        </p:blipFill>
        <p:spPr>
          <a:xfrm>
            <a:off x="11305216" y="5873273"/>
            <a:ext cx="787930" cy="7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39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B46799C-B707-46BA-A579-45DD4F917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to </a:t>
            </a:r>
            <a:r>
              <a:rPr lang="cs-CZ" dirty="0" err="1"/>
              <a:t>achieve</a:t>
            </a:r>
            <a:r>
              <a:rPr lang="cs-CZ" dirty="0"/>
              <a:t>: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3A07B55-79B6-4072-A90C-BA88C17C7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343" y="1690688"/>
            <a:ext cx="10921314" cy="4842433"/>
          </a:xfrm>
        </p:spPr>
        <p:txBody>
          <a:bodyPr/>
          <a:lstStyle/>
          <a:p>
            <a:r>
              <a:rPr lang="en-GB" dirty="0"/>
              <a:t>Cover every ward in the hospital – recruitment of new staff</a:t>
            </a:r>
          </a:p>
          <a:p>
            <a:r>
              <a:rPr lang="en-GB" dirty="0"/>
              <a:t>Medication review within  48 hours after admission</a:t>
            </a:r>
          </a:p>
          <a:p>
            <a:r>
              <a:rPr lang="en-GB" dirty="0"/>
              <a:t>Risk stratification of patients</a:t>
            </a:r>
            <a:endParaRPr lang="cs-CZ" dirty="0"/>
          </a:p>
          <a:p>
            <a:r>
              <a:rPr lang="cs-CZ" dirty="0" err="1"/>
              <a:t>Education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discharge</a:t>
            </a:r>
            <a:endParaRPr lang="en-GB" dirty="0"/>
          </a:p>
          <a:p>
            <a:r>
              <a:rPr lang="en-GB" dirty="0"/>
              <a:t>Development of research </a:t>
            </a:r>
          </a:p>
        </p:txBody>
      </p:sp>
      <p:pic>
        <p:nvPicPr>
          <p:cNvPr id="6" name="Obrázek 5" descr="ikem - Hledat Googlem - Internet Explorer">
            <a:hlinkClick r:id="rId3"/>
            <a:extLst>
              <a:ext uri="{FF2B5EF4-FFF2-40B4-BE49-F238E27FC236}">
                <a16:creationId xmlns:a16="http://schemas.microsoft.com/office/drawing/2014/main" id="{E02733A5-C7C7-4DF5-B9DD-A3D3BAF644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0" t="43744" r="61453" b="37409"/>
          <a:stretch/>
        </p:blipFill>
        <p:spPr>
          <a:xfrm>
            <a:off x="11283755" y="94068"/>
            <a:ext cx="787930" cy="7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38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C5A7E5-7524-4CAA-B057-CB906F9A6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        </a:t>
            </a:r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!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ED28C7-E0E8-42C6-9D60-00806EB8C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Files - IK+EM - cloud a 8 dalších stránek – Profil 1 – Microsoft​ Edge">
            <a:extLst>
              <a:ext uri="{FF2B5EF4-FFF2-40B4-BE49-F238E27FC236}">
                <a16:creationId xmlns:a16="http://schemas.microsoft.com/office/drawing/2014/main" id="{2A022DB8-1BBC-4989-963B-66ED353560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8" t="11140" r="20845" b="9183"/>
          <a:stretch/>
        </p:blipFill>
        <p:spPr>
          <a:xfrm>
            <a:off x="2817341" y="1840152"/>
            <a:ext cx="5659394" cy="4165232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61B34E1B-FF9F-499F-AA5F-9D542DB4D670}"/>
              </a:ext>
            </a:extLst>
          </p:cNvPr>
          <p:cNvSpPr/>
          <p:nvPr/>
        </p:nvSpPr>
        <p:spPr>
          <a:xfrm>
            <a:off x="5399903" y="3571103"/>
            <a:ext cx="160637" cy="1853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58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89AAD-8740-40E1-BCE3-4181DECF3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36" y="204487"/>
            <a:ext cx="11753334" cy="1325563"/>
          </a:xfrm>
        </p:spPr>
        <p:txBody>
          <a:bodyPr>
            <a:normAutofit/>
          </a:bodyPr>
          <a:lstStyle/>
          <a:p>
            <a:r>
              <a:rPr lang="cs-CZ" sz="3600" dirty="0" err="1"/>
              <a:t>Implementation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clinical</a:t>
            </a:r>
            <a:r>
              <a:rPr lang="cs-CZ" sz="3600" dirty="0"/>
              <a:t> </a:t>
            </a:r>
            <a:r>
              <a:rPr lang="cs-CZ" sz="3600" dirty="0" err="1"/>
              <a:t>pharmacy</a:t>
            </a:r>
            <a:r>
              <a:rPr lang="cs-CZ" sz="3600" dirty="0"/>
              <a:t> </a:t>
            </a:r>
            <a:r>
              <a:rPr lang="cs-CZ" sz="3600" dirty="0" err="1"/>
              <a:t>service</a:t>
            </a:r>
            <a:r>
              <a:rPr lang="cs-CZ" sz="3600" dirty="0"/>
              <a:t> in </a:t>
            </a:r>
            <a:r>
              <a:rPr lang="cs-CZ" sz="3600" dirty="0" err="1"/>
              <a:t>hospitals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54057A-45E4-44DD-BA9C-904B98637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37" y="1779372"/>
            <a:ext cx="8565290" cy="4187525"/>
          </a:xfrm>
        </p:spPr>
        <p:txBody>
          <a:bodyPr>
            <a:normAutofit/>
          </a:bodyPr>
          <a:lstStyle/>
          <a:p>
            <a:r>
              <a:rPr lang="cs-CZ" dirty="0"/>
              <a:t>2009 – </a:t>
            </a:r>
            <a:r>
              <a:rPr lang="cs-CZ" dirty="0" err="1"/>
              <a:t>legislative</a:t>
            </a:r>
            <a:r>
              <a:rPr lang="cs-CZ" dirty="0"/>
              <a:t> </a:t>
            </a:r>
            <a:r>
              <a:rPr lang="cs-CZ" dirty="0" err="1"/>
              <a:t>requirement</a:t>
            </a:r>
            <a:r>
              <a:rPr lang="cs-CZ" dirty="0"/>
              <a:t> to </a:t>
            </a:r>
            <a:r>
              <a:rPr lang="cs-CZ" dirty="0" err="1"/>
              <a:t>ensure</a:t>
            </a:r>
            <a:r>
              <a:rPr lang="cs-CZ" dirty="0"/>
              <a:t> </a:t>
            </a:r>
            <a:r>
              <a:rPr lang="cs-CZ" dirty="0" err="1"/>
              <a:t>medication</a:t>
            </a:r>
            <a:r>
              <a:rPr lang="cs-CZ" dirty="0"/>
              <a:t> </a:t>
            </a:r>
            <a:r>
              <a:rPr lang="cs-CZ" dirty="0" err="1"/>
              <a:t>safety</a:t>
            </a:r>
            <a:r>
              <a:rPr lang="cs-CZ" dirty="0"/>
              <a:t> in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healthcare</a:t>
            </a:r>
            <a:r>
              <a:rPr lang="cs-CZ" dirty="0"/>
              <a:t> </a:t>
            </a:r>
            <a:r>
              <a:rPr lang="cs-CZ" dirty="0" err="1"/>
              <a:t>facilities</a:t>
            </a:r>
            <a:endParaRPr lang="cs-CZ" dirty="0"/>
          </a:p>
          <a:p>
            <a:r>
              <a:rPr lang="cs-CZ" dirty="0" err="1"/>
              <a:t>Requirement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accreditation</a:t>
            </a:r>
            <a:r>
              <a:rPr lang="cs-CZ" dirty="0"/>
              <a:t> </a:t>
            </a:r>
            <a:r>
              <a:rPr lang="cs-CZ" dirty="0" err="1"/>
              <a:t>committees</a:t>
            </a:r>
            <a:r>
              <a:rPr lang="cs-CZ" dirty="0"/>
              <a:t> (Joint </a:t>
            </a:r>
            <a:r>
              <a:rPr lang="cs-CZ" dirty="0" err="1"/>
              <a:t>Commission</a:t>
            </a:r>
            <a:r>
              <a:rPr lang="cs-CZ" dirty="0"/>
              <a:t> International-JCI)</a:t>
            </a:r>
          </a:p>
          <a:p>
            <a:pPr marL="457200" lvl="1" indent="0">
              <a:buNone/>
            </a:pPr>
            <a:r>
              <a:rPr lang="cs-CZ" dirty="0"/>
              <a:t> - </a:t>
            </a:r>
            <a:r>
              <a:rPr lang="cs-CZ" dirty="0" err="1"/>
              <a:t>guidelines</a:t>
            </a:r>
            <a:r>
              <a:rPr lang="cs-CZ" dirty="0"/>
              <a:t> and </a:t>
            </a:r>
            <a:r>
              <a:rPr lang="cs-CZ" dirty="0" err="1"/>
              <a:t>requirements</a:t>
            </a:r>
            <a:r>
              <a:rPr lang="cs-CZ" dirty="0"/>
              <a:t> </a:t>
            </a:r>
            <a:r>
              <a:rPr lang="cs-CZ" dirty="0" err="1"/>
              <a:t>focused</a:t>
            </a:r>
            <a:r>
              <a:rPr lang="cs-CZ" dirty="0"/>
              <a:t> on </a:t>
            </a:r>
            <a:r>
              <a:rPr lang="cs-CZ" dirty="0" err="1"/>
              <a:t>safety</a:t>
            </a:r>
            <a:r>
              <a:rPr lang="cs-CZ" dirty="0"/>
              <a:t> and </a:t>
            </a:r>
            <a:r>
              <a:rPr lang="cs-CZ" dirty="0" err="1"/>
              <a:t>quality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   </a:t>
            </a:r>
            <a:r>
              <a:rPr lang="cs-CZ" dirty="0" err="1"/>
              <a:t>patient</a:t>
            </a:r>
            <a:r>
              <a:rPr lang="cs-CZ" dirty="0"/>
              <a:t> care →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Pharmacy Department</a:t>
            </a:r>
          </a:p>
          <a:p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efforts</a:t>
            </a:r>
            <a:r>
              <a:rPr lang="cs-CZ" dirty="0"/>
              <a:t>  </a:t>
            </a:r>
          </a:p>
          <a:p>
            <a:pPr marL="457200" lvl="1" indent="0">
              <a:buNone/>
            </a:pPr>
            <a:r>
              <a:rPr lang="cs-CZ" dirty="0" err="1"/>
              <a:t>starting</a:t>
            </a:r>
            <a:r>
              <a:rPr lang="cs-CZ" dirty="0"/>
              <a:t> from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efforts</a:t>
            </a:r>
            <a:r>
              <a:rPr lang="cs-CZ" dirty="0"/>
              <a:t> and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pharmacy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 on „</a:t>
            </a:r>
            <a:r>
              <a:rPr lang="cs-CZ" dirty="0" err="1"/>
              <a:t>friendly</a:t>
            </a:r>
            <a:r>
              <a:rPr lang="cs-CZ" dirty="0"/>
              <a:t> </a:t>
            </a:r>
            <a:r>
              <a:rPr lang="cs-CZ" dirty="0" err="1"/>
              <a:t>wards</a:t>
            </a:r>
            <a:r>
              <a:rPr lang="cs-CZ" dirty="0"/>
              <a:t>“ →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Pharmacy Department</a:t>
            </a:r>
          </a:p>
        </p:txBody>
      </p:sp>
      <p:pic>
        <p:nvPicPr>
          <p:cNvPr id="5" name="Obrázek 4" descr="JCI-5thedition.pdf - Adobe Acrobat Reader 2020">
            <a:extLst>
              <a:ext uri="{FF2B5EF4-FFF2-40B4-BE49-F238E27FC236}">
                <a16:creationId xmlns:a16="http://schemas.microsoft.com/office/drawing/2014/main" id="{E0F77A62-4BB0-4A46-8730-C223DF79B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1" t="17328" r="32601" b="5363"/>
          <a:stretch/>
        </p:blipFill>
        <p:spPr>
          <a:xfrm>
            <a:off x="8822724" y="1690688"/>
            <a:ext cx="3101546" cy="3795712"/>
          </a:xfrm>
          <a:prstGeom prst="rect">
            <a:avLst/>
          </a:prstGeom>
        </p:spPr>
      </p:pic>
      <p:pic>
        <p:nvPicPr>
          <p:cNvPr id="6" name="Obrázek 5" descr="ikem - Hledat Googlem - Internet Explorer">
            <a:hlinkClick r:id="rId4"/>
            <a:extLst>
              <a:ext uri="{FF2B5EF4-FFF2-40B4-BE49-F238E27FC236}">
                <a16:creationId xmlns:a16="http://schemas.microsoft.com/office/drawing/2014/main" id="{773B1184-A57F-4196-84AF-A01255A5D3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0" t="43744" r="61453" b="37409"/>
          <a:stretch/>
        </p:blipFill>
        <p:spPr>
          <a:xfrm>
            <a:off x="11283755" y="94068"/>
            <a:ext cx="787930" cy="7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2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60C90A-2836-4A62-A5C7-681909C16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51" y="-164707"/>
            <a:ext cx="11897498" cy="1325563"/>
          </a:xfrm>
        </p:spPr>
        <p:txBody>
          <a:bodyPr>
            <a:normAutofit/>
          </a:bodyPr>
          <a:lstStyle/>
          <a:p>
            <a:r>
              <a:rPr lang="cs-CZ" sz="4000" dirty="0" err="1"/>
              <a:t>Concepts</a:t>
            </a:r>
            <a:r>
              <a:rPr lang="cs-CZ" sz="4000" dirty="0"/>
              <a:t> </a:t>
            </a:r>
            <a:r>
              <a:rPr lang="cs-CZ" sz="4000" dirty="0" err="1"/>
              <a:t>of</a:t>
            </a:r>
            <a:r>
              <a:rPr lang="cs-CZ" sz="4000" dirty="0"/>
              <a:t> </a:t>
            </a:r>
            <a:r>
              <a:rPr lang="cs-CZ" sz="4000" dirty="0" err="1"/>
              <a:t>clinical</a:t>
            </a:r>
            <a:r>
              <a:rPr lang="cs-CZ" sz="4000" dirty="0"/>
              <a:t> </a:t>
            </a:r>
            <a:r>
              <a:rPr lang="cs-CZ" sz="4000" dirty="0" err="1"/>
              <a:t>pharmacy</a:t>
            </a:r>
            <a:r>
              <a:rPr lang="cs-CZ" sz="4000" dirty="0"/>
              <a:t> </a:t>
            </a:r>
            <a:r>
              <a:rPr lang="cs-CZ" sz="4000" dirty="0" err="1"/>
              <a:t>service</a:t>
            </a:r>
            <a:r>
              <a:rPr lang="cs-CZ" sz="4000" dirty="0"/>
              <a:t> –</a:t>
            </a:r>
            <a:r>
              <a:rPr lang="cs-CZ" sz="4000" dirty="0" err="1"/>
              <a:t>staffing</a:t>
            </a:r>
            <a:r>
              <a:rPr lang="cs-CZ" sz="4000" dirty="0"/>
              <a:t> </a:t>
            </a:r>
            <a:r>
              <a:rPr lang="cs-CZ" sz="4000" dirty="0" err="1"/>
              <a:t>levels</a:t>
            </a:r>
            <a:endParaRPr lang="cs-CZ" sz="4000" dirty="0"/>
          </a:p>
        </p:txBody>
      </p:sp>
      <p:graphicFrame>
        <p:nvGraphicFramePr>
          <p:cNvPr id="10" name="Zástupný symbol pro obsah 9">
            <a:extLst>
              <a:ext uri="{FF2B5EF4-FFF2-40B4-BE49-F238E27FC236}">
                <a16:creationId xmlns:a16="http://schemas.microsoft.com/office/drawing/2014/main" id="{21D13C66-E109-4B53-B0A6-7E4B119D38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5983"/>
              </p:ext>
            </p:extLst>
          </p:nvPr>
        </p:nvGraphicFramePr>
        <p:xfrm>
          <a:off x="208005" y="1160856"/>
          <a:ext cx="11775990" cy="5579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217">
                  <a:extLst>
                    <a:ext uri="{9D8B030D-6E8A-4147-A177-3AD203B41FA5}">
                      <a16:colId xmlns:a16="http://schemas.microsoft.com/office/drawing/2014/main" val="3754398723"/>
                    </a:ext>
                  </a:extLst>
                </a:gridCol>
                <a:gridCol w="2486179">
                  <a:extLst>
                    <a:ext uri="{9D8B030D-6E8A-4147-A177-3AD203B41FA5}">
                      <a16:colId xmlns:a16="http://schemas.microsoft.com/office/drawing/2014/main" val="1822718188"/>
                    </a:ext>
                  </a:extLst>
                </a:gridCol>
                <a:gridCol w="2355198">
                  <a:extLst>
                    <a:ext uri="{9D8B030D-6E8A-4147-A177-3AD203B41FA5}">
                      <a16:colId xmlns:a16="http://schemas.microsoft.com/office/drawing/2014/main" val="3984305707"/>
                    </a:ext>
                  </a:extLst>
                </a:gridCol>
                <a:gridCol w="2355198">
                  <a:extLst>
                    <a:ext uri="{9D8B030D-6E8A-4147-A177-3AD203B41FA5}">
                      <a16:colId xmlns:a16="http://schemas.microsoft.com/office/drawing/2014/main" val="4194352059"/>
                    </a:ext>
                  </a:extLst>
                </a:gridCol>
                <a:gridCol w="2355198">
                  <a:extLst>
                    <a:ext uri="{9D8B030D-6E8A-4147-A177-3AD203B41FA5}">
                      <a16:colId xmlns:a16="http://schemas.microsoft.com/office/drawing/2014/main" val="1610076096"/>
                    </a:ext>
                  </a:extLst>
                </a:gridCol>
              </a:tblGrid>
              <a:tr h="393673"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/>
                        <a:t>Czech Republic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United </a:t>
                      </a:r>
                      <a:r>
                        <a:rPr lang="cs-CZ" dirty="0" err="1"/>
                        <a:t>States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311106"/>
                  </a:ext>
                </a:extLst>
              </a:tr>
              <a:tr h="970700">
                <a:tc>
                  <a:txBody>
                    <a:bodyPr/>
                    <a:lstStyle/>
                    <a:p>
                      <a:r>
                        <a:rPr lang="en-GB" noProof="0" dirty="0"/>
                        <a:t>Type of clinical pharmacy department (CPD)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Type  of healthcare facility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Full time equivalent (FTE) of clinical pharmacists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Patient/service type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FTE equivalents per number of patients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523866"/>
                  </a:ext>
                </a:extLst>
              </a:tr>
              <a:tr h="3300381">
                <a:tc>
                  <a:txBody>
                    <a:bodyPr/>
                    <a:lstStyle/>
                    <a:p>
                      <a:r>
                        <a:rPr lang="cs-CZ" dirty="0"/>
                        <a:t>CPD – </a:t>
                      </a:r>
                      <a:r>
                        <a:rPr lang="en-GB" noProof="0" dirty="0"/>
                        <a:t>higher type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bigger hospitals(secondary, tertiary), university hospitals, recommended for specialised hospital centres, regional hospitals established by Ministry of Health or by region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Ideally 1 FTE per 50 beds of acute care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noProof="0" dirty="0"/>
                        <a:t>All critical care units, extensive burns, tracheostomy, extra corporeal membrane oxygenation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dirty="0"/>
                        <a:t>1 FTE per 10 </a:t>
                      </a:r>
                      <a:r>
                        <a:rPr lang="cs-CZ" dirty="0" err="1"/>
                        <a:t>patients</a:t>
                      </a:r>
                      <a:endParaRPr lang="cs-CZ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174628"/>
                  </a:ext>
                </a:extLst>
              </a:tr>
              <a:tr h="393673">
                <a:tc>
                  <a:txBody>
                    <a:bodyPr/>
                    <a:lstStyle/>
                    <a:p>
                      <a:r>
                        <a:rPr lang="cs-CZ" dirty="0"/>
                        <a:t>CPD –basic type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Acute hospital care with number of approx. 200 beds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At least 2 FTE per 200 </a:t>
                      </a:r>
                      <a:r>
                        <a:rPr lang="cs-CZ" dirty="0" err="1"/>
                        <a:t>beds</a:t>
                      </a:r>
                      <a:endParaRPr lang="cs-CZ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500668"/>
                  </a:ext>
                </a:extLst>
              </a:tr>
            </a:tbl>
          </a:graphicData>
        </a:graphic>
      </p:graphicFrame>
      <p:pic>
        <p:nvPicPr>
          <p:cNvPr id="4" name="Obrázek 3" descr="ikem - Hledat Googlem - Internet Explorer">
            <a:hlinkClick r:id="rId3"/>
            <a:extLst>
              <a:ext uri="{FF2B5EF4-FFF2-40B4-BE49-F238E27FC236}">
                <a16:creationId xmlns:a16="http://schemas.microsoft.com/office/drawing/2014/main" id="{A604A2A7-F64D-4497-8504-BF24F33C58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0" t="43744" r="61453" b="37409"/>
          <a:stretch/>
        </p:blipFill>
        <p:spPr>
          <a:xfrm>
            <a:off x="11283755" y="94068"/>
            <a:ext cx="787930" cy="7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5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5E0B4-9EE9-40D7-BA4E-9BDCF5DB8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90" y="121340"/>
            <a:ext cx="10515600" cy="1325563"/>
          </a:xfrm>
        </p:spPr>
        <p:txBody>
          <a:bodyPr/>
          <a:lstStyle/>
          <a:p>
            <a:r>
              <a:rPr lang="cs-CZ" dirty="0" err="1"/>
              <a:t>Staffing</a:t>
            </a:r>
            <a:r>
              <a:rPr lang="cs-CZ" dirty="0"/>
              <a:t> </a:t>
            </a:r>
            <a:r>
              <a:rPr lang="cs-CZ" dirty="0" err="1"/>
              <a:t>levels</a:t>
            </a:r>
            <a:r>
              <a:rPr lang="cs-CZ" dirty="0"/>
              <a:t> in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in </a:t>
            </a:r>
            <a:r>
              <a:rPr lang="cs-CZ" dirty="0" err="1"/>
              <a:t>Europe</a:t>
            </a:r>
            <a:endParaRPr lang="cs-CZ" dirty="0"/>
          </a:p>
        </p:txBody>
      </p:sp>
      <p:pic>
        <p:nvPicPr>
          <p:cNvPr id="5" name="Zástupný symbol pro obsah 4" descr="CPS Workforce Planning Survey Results (002)-Gunar.pdf - Adobe Acrobat Reader 2020">
            <a:extLst>
              <a:ext uri="{FF2B5EF4-FFF2-40B4-BE49-F238E27FC236}">
                <a16:creationId xmlns:a16="http://schemas.microsoft.com/office/drawing/2014/main" id="{9C2AD7E9-953A-4A04-8AC7-27297A2A9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16259" r="26128" b="22970"/>
          <a:stretch/>
        </p:blipFill>
        <p:spPr>
          <a:xfrm>
            <a:off x="432487" y="1087392"/>
            <a:ext cx="10515600" cy="548863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4AC100C-7B14-49E9-B4B5-1EF8F31C42B4}"/>
              </a:ext>
            </a:extLst>
          </p:cNvPr>
          <p:cNvSpPr txBox="1"/>
          <p:nvPr/>
        </p:nvSpPr>
        <p:spPr>
          <a:xfrm>
            <a:off x="726990" y="2421924"/>
            <a:ext cx="1064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Austria</a:t>
            </a:r>
            <a:endParaRPr lang="cs-CZ" sz="1400" dirty="0"/>
          </a:p>
        </p:txBody>
      </p:sp>
      <p:pic>
        <p:nvPicPr>
          <p:cNvPr id="7" name="Obrázek 6" descr="ikem - Hledat Googlem - Internet Explorer">
            <a:hlinkClick r:id="rId4"/>
            <a:extLst>
              <a:ext uri="{FF2B5EF4-FFF2-40B4-BE49-F238E27FC236}">
                <a16:creationId xmlns:a16="http://schemas.microsoft.com/office/drawing/2014/main" id="{2A1717BF-03EA-4D0B-87EC-0B2FEA877F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0" t="43744" r="61453" b="37409"/>
          <a:stretch/>
        </p:blipFill>
        <p:spPr>
          <a:xfrm>
            <a:off x="11283755" y="94068"/>
            <a:ext cx="787930" cy="7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2680AC-2A97-4DCA-B690-18D5AED93F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7837" y="2328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 err="1"/>
              <a:t>Clinical</a:t>
            </a:r>
            <a:r>
              <a:rPr lang="cs-CZ" sz="4000" dirty="0"/>
              <a:t> </a:t>
            </a:r>
            <a:r>
              <a:rPr lang="cs-CZ" sz="4000" dirty="0" err="1"/>
              <a:t>pharmacy</a:t>
            </a:r>
            <a:r>
              <a:rPr lang="cs-CZ" sz="4000" dirty="0"/>
              <a:t> </a:t>
            </a:r>
            <a:r>
              <a:rPr lang="cs-CZ" sz="4000" dirty="0" err="1"/>
              <a:t>service</a:t>
            </a:r>
            <a:r>
              <a:rPr lang="cs-CZ" sz="4000" dirty="0"/>
              <a:t> </a:t>
            </a:r>
            <a:r>
              <a:rPr lang="cs-CZ" sz="4000" dirty="0" err="1"/>
              <a:t>reimbrused</a:t>
            </a:r>
            <a:r>
              <a:rPr lang="cs-CZ" sz="4000" dirty="0"/>
              <a:t> by </a:t>
            </a:r>
            <a:r>
              <a:rPr lang="cs-CZ" sz="4000" dirty="0" err="1"/>
              <a:t>insurance</a:t>
            </a:r>
            <a:r>
              <a:rPr lang="cs-CZ" sz="4000" dirty="0"/>
              <a:t> </a:t>
            </a:r>
            <a:r>
              <a:rPr lang="cs-CZ" sz="4000" dirty="0" err="1"/>
              <a:t>companies</a:t>
            </a:r>
            <a:r>
              <a:rPr lang="cs-CZ" sz="4000" dirty="0"/>
              <a:t> = </a:t>
            </a:r>
            <a:r>
              <a:rPr lang="cs-CZ" sz="4000" dirty="0" err="1"/>
              <a:t>key</a:t>
            </a:r>
            <a:r>
              <a:rPr lang="cs-CZ" sz="4000" dirty="0"/>
              <a:t> performance </a:t>
            </a:r>
            <a:r>
              <a:rPr lang="cs-CZ" sz="4000" dirty="0" err="1"/>
              <a:t>indicators</a:t>
            </a:r>
            <a:endParaRPr lang="cs-CZ" sz="40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F441D01-708C-48FE-9DC6-C00AD51FEDB5}"/>
              </a:ext>
            </a:extLst>
          </p:cNvPr>
          <p:cNvSpPr/>
          <p:nvPr/>
        </p:nvSpPr>
        <p:spPr>
          <a:xfrm>
            <a:off x="245081" y="3191926"/>
            <a:ext cx="1754659" cy="809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Risk </a:t>
            </a:r>
            <a:r>
              <a:rPr lang="en-GB" dirty="0"/>
              <a:t>assessment</a:t>
            </a:r>
            <a:r>
              <a:rPr lang="cs-CZ" dirty="0"/>
              <a:t>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C0C8AC3-0526-4D0F-81F2-404B4794DDAD}"/>
              </a:ext>
            </a:extLst>
          </p:cNvPr>
          <p:cNvSpPr/>
          <p:nvPr/>
        </p:nvSpPr>
        <p:spPr>
          <a:xfrm>
            <a:off x="4417531" y="4279760"/>
            <a:ext cx="1933842" cy="809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pharmacotherapy plan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A370A28-A3CE-4206-96DA-76D732AB9ADF}"/>
              </a:ext>
            </a:extLst>
          </p:cNvPr>
          <p:cNvSpPr/>
          <p:nvPr/>
        </p:nvSpPr>
        <p:spPr>
          <a:xfrm>
            <a:off x="2331306" y="3194179"/>
            <a:ext cx="1754659" cy="80936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medium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9250F1B-7424-4A4A-83D5-E9814D7BA5C0}"/>
              </a:ext>
            </a:extLst>
          </p:cNvPr>
          <p:cNvSpPr/>
          <p:nvPr/>
        </p:nvSpPr>
        <p:spPr>
          <a:xfrm>
            <a:off x="2331307" y="2126949"/>
            <a:ext cx="1754659" cy="809368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low</a:t>
            </a:r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064967E-0A07-484B-BB5A-59435F6B0567}"/>
              </a:ext>
            </a:extLst>
          </p:cNvPr>
          <p:cNvSpPr/>
          <p:nvPr/>
        </p:nvSpPr>
        <p:spPr>
          <a:xfrm>
            <a:off x="2331306" y="4304871"/>
            <a:ext cx="1754659" cy="8093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high</a:t>
            </a:r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4D48248-698F-4CF9-BD7A-6AC3D6F1327B}"/>
              </a:ext>
            </a:extLst>
          </p:cNvPr>
          <p:cNvSpPr/>
          <p:nvPr/>
        </p:nvSpPr>
        <p:spPr>
          <a:xfrm>
            <a:off x="4417531" y="3191926"/>
            <a:ext cx="1933842" cy="809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pharmacotherapy plan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378552E-211E-4EF3-9737-253C52A53302}"/>
              </a:ext>
            </a:extLst>
          </p:cNvPr>
          <p:cNvSpPr/>
          <p:nvPr/>
        </p:nvSpPr>
        <p:spPr>
          <a:xfrm>
            <a:off x="4499917" y="2126949"/>
            <a:ext cx="1754659" cy="809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monitoring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patient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271D8D9-9975-4DE8-9D50-7234774D3B2C}"/>
              </a:ext>
            </a:extLst>
          </p:cNvPr>
          <p:cNvSpPr/>
          <p:nvPr/>
        </p:nvSpPr>
        <p:spPr>
          <a:xfrm>
            <a:off x="6668528" y="4262255"/>
            <a:ext cx="1754659" cy="809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checking of effectiveness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A71B790A-5538-43D7-BEBD-834AB9D65754}"/>
              </a:ext>
            </a:extLst>
          </p:cNvPr>
          <p:cNvSpPr/>
          <p:nvPr/>
        </p:nvSpPr>
        <p:spPr>
          <a:xfrm>
            <a:off x="6645870" y="3156915"/>
            <a:ext cx="1754659" cy="809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checking of effectiveness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CFDF490A-D893-49E2-BADB-C25A3F784293}"/>
              </a:ext>
            </a:extLst>
          </p:cNvPr>
          <p:cNvSpPr/>
          <p:nvPr/>
        </p:nvSpPr>
        <p:spPr>
          <a:xfrm>
            <a:off x="6645870" y="2126949"/>
            <a:ext cx="1754659" cy="809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change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clinical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state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3C6C7268-6D14-4D19-8D6B-5EA5169AA355}"/>
              </a:ext>
            </a:extLst>
          </p:cNvPr>
          <p:cNvSpPr/>
          <p:nvPr/>
        </p:nvSpPr>
        <p:spPr>
          <a:xfrm>
            <a:off x="8906127" y="4256904"/>
            <a:ext cx="1754659" cy="809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checking of effectiveness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9220F76-7CC4-4A87-A2FF-AD39ABF9BB34}"/>
              </a:ext>
            </a:extLst>
          </p:cNvPr>
          <p:cNvSpPr/>
          <p:nvPr/>
        </p:nvSpPr>
        <p:spPr>
          <a:xfrm>
            <a:off x="8911282" y="3156915"/>
            <a:ext cx="1754659" cy="809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monitoring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9EBBE4E-19E0-4464-A5D6-FCABF055EEF1}"/>
              </a:ext>
            </a:extLst>
          </p:cNvPr>
          <p:cNvSpPr/>
          <p:nvPr/>
        </p:nvSpPr>
        <p:spPr>
          <a:xfrm>
            <a:off x="8791822" y="2126949"/>
            <a:ext cx="1983270" cy="809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pharmacotherapy</a:t>
            </a:r>
            <a:r>
              <a:rPr lang="cs-CZ" dirty="0"/>
              <a:t> </a:t>
            </a:r>
            <a:r>
              <a:rPr lang="cs-CZ" dirty="0" err="1"/>
              <a:t>plan</a:t>
            </a:r>
            <a:endParaRPr lang="cs-CZ" dirty="0"/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113F06E8-2983-44E3-8A3D-3F8467604262}"/>
              </a:ext>
            </a:extLst>
          </p:cNvPr>
          <p:cNvCxnSpPr/>
          <p:nvPr/>
        </p:nvCxnSpPr>
        <p:spPr>
          <a:xfrm flipV="1">
            <a:off x="1999740" y="2936317"/>
            <a:ext cx="331566" cy="255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C0C7BC63-0F6A-47DF-94CD-E58D372BB561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1999740" y="3596610"/>
            <a:ext cx="331566" cy="2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2D13853A-4CB4-4D26-975A-2E8E30B25E88}"/>
              </a:ext>
            </a:extLst>
          </p:cNvPr>
          <p:cNvCxnSpPr>
            <a:cxnSpLocks/>
          </p:cNvCxnSpPr>
          <p:nvPr/>
        </p:nvCxnSpPr>
        <p:spPr>
          <a:xfrm>
            <a:off x="1999740" y="4001294"/>
            <a:ext cx="331566" cy="303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096F9386-AF40-4EEC-A72D-867FC9C88984}"/>
              </a:ext>
            </a:extLst>
          </p:cNvPr>
          <p:cNvCxnSpPr>
            <a:cxnSpLocks/>
          </p:cNvCxnSpPr>
          <p:nvPr/>
        </p:nvCxnSpPr>
        <p:spPr>
          <a:xfrm flipV="1">
            <a:off x="4085965" y="2578240"/>
            <a:ext cx="41395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368596C3-6ABB-4956-AA85-E860B9AB4E9A}"/>
              </a:ext>
            </a:extLst>
          </p:cNvPr>
          <p:cNvCxnSpPr>
            <a:cxnSpLocks/>
          </p:cNvCxnSpPr>
          <p:nvPr/>
        </p:nvCxnSpPr>
        <p:spPr>
          <a:xfrm flipV="1">
            <a:off x="4085965" y="3596610"/>
            <a:ext cx="41395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01FCC913-BC7C-4BDC-9868-E813B8FE9617}"/>
              </a:ext>
            </a:extLst>
          </p:cNvPr>
          <p:cNvCxnSpPr>
            <a:cxnSpLocks/>
          </p:cNvCxnSpPr>
          <p:nvPr/>
        </p:nvCxnSpPr>
        <p:spPr>
          <a:xfrm flipV="1">
            <a:off x="4115311" y="4723633"/>
            <a:ext cx="41395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830A7C58-A393-413F-B19E-E5786849D95F}"/>
              </a:ext>
            </a:extLst>
          </p:cNvPr>
          <p:cNvCxnSpPr>
            <a:cxnSpLocks/>
          </p:cNvCxnSpPr>
          <p:nvPr/>
        </p:nvCxnSpPr>
        <p:spPr>
          <a:xfrm flipV="1">
            <a:off x="6351373" y="4666938"/>
            <a:ext cx="41395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6CB92B9B-2371-4781-8591-B4F91228CA63}"/>
              </a:ext>
            </a:extLst>
          </p:cNvPr>
          <p:cNvCxnSpPr>
            <a:cxnSpLocks/>
          </p:cNvCxnSpPr>
          <p:nvPr/>
        </p:nvCxnSpPr>
        <p:spPr>
          <a:xfrm flipV="1">
            <a:off x="6322540" y="3636971"/>
            <a:ext cx="41395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5B6DBD16-6D4D-488D-9527-F904EBEDECBD}"/>
              </a:ext>
            </a:extLst>
          </p:cNvPr>
          <p:cNvCxnSpPr>
            <a:cxnSpLocks/>
          </p:cNvCxnSpPr>
          <p:nvPr/>
        </p:nvCxnSpPr>
        <p:spPr>
          <a:xfrm flipV="1">
            <a:off x="6258689" y="2578239"/>
            <a:ext cx="41395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39EF9C4E-5772-4C60-B9F0-898FCFA652B1}"/>
              </a:ext>
            </a:extLst>
          </p:cNvPr>
          <p:cNvCxnSpPr>
            <a:cxnSpLocks/>
          </p:cNvCxnSpPr>
          <p:nvPr/>
        </p:nvCxnSpPr>
        <p:spPr>
          <a:xfrm flipV="1">
            <a:off x="8389200" y="2582374"/>
            <a:ext cx="41395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E35483E9-DA71-498D-B57E-DC7A48D7A049}"/>
              </a:ext>
            </a:extLst>
          </p:cNvPr>
          <p:cNvCxnSpPr>
            <a:cxnSpLocks/>
          </p:cNvCxnSpPr>
          <p:nvPr/>
        </p:nvCxnSpPr>
        <p:spPr>
          <a:xfrm flipV="1">
            <a:off x="8423187" y="3596610"/>
            <a:ext cx="7228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93E24B25-7B26-48B4-B78A-974B8816D18C}"/>
              </a:ext>
            </a:extLst>
          </p:cNvPr>
          <p:cNvCxnSpPr>
            <a:cxnSpLocks/>
          </p:cNvCxnSpPr>
          <p:nvPr/>
        </p:nvCxnSpPr>
        <p:spPr>
          <a:xfrm flipV="1">
            <a:off x="8457681" y="4661587"/>
            <a:ext cx="41395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A7621C4E-A82B-431F-9447-AE4D92E38F8E}"/>
              </a:ext>
            </a:extLst>
          </p:cNvPr>
          <p:cNvSpPr txBox="1"/>
          <p:nvPr/>
        </p:nvSpPr>
        <p:spPr>
          <a:xfrm>
            <a:off x="245081" y="5358143"/>
            <a:ext cx="11059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 risk identified – </a:t>
            </a:r>
            <a:r>
              <a:rPr lang="en-GB" dirty="0">
                <a:solidFill>
                  <a:schemeClr val="accent6"/>
                </a:solidFill>
              </a:rPr>
              <a:t>LOW</a:t>
            </a:r>
            <a:r>
              <a:rPr lang="en-GB" dirty="0"/>
              <a:t> risk</a:t>
            </a:r>
          </a:p>
          <a:p>
            <a:r>
              <a:rPr lang="en-GB" dirty="0"/>
              <a:t>Identification of at least ONE risk factor – </a:t>
            </a:r>
            <a:r>
              <a:rPr lang="en-GB" dirty="0">
                <a:solidFill>
                  <a:srgbClr val="FFC000"/>
                </a:solidFill>
              </a:rPr>
              <a:t>MEDIUM</a:t>
            </a:r>
            <a:r>
              <a:rPr lang="en-GB" dirty="0"/>
              <a:t> risk</a:t>
            </a:r>
          </a:p>
          <a:p>
            <a:r>
              <a:rPr lang="en-GB" dirty="0"/>
              <a:t>Identification of at least ONE risk factor  + immediate need of drug intervention  - </a:t>
            </a:r>
            <a:r>
              <a:rPr lang="en-GB" dirty="0">
                <a:solidFill>
                  <a:srgbClr val="FF0000"/>
                </a:solidFill>
              </a:rPr>
              <a:t>HIGH</a:t>
            </a:r>
            <a:r>
              <a:rPr lang="en-GB" dirty="0"/>
              <a:t> risk patient</a:t>
            </a:r>
          </a:p>
          <a:p>
            <a:r>
              <a:rPr lang="en-GB" sz="1200" dirty="0"/>
              <a:t>Risk factors: polypharmacy, drug with NTI, drug with high interaction potential, renal insufficiency, liver failure, significant changes of laboratory data and/or haematology parameters, patient in intensive care, DM, epilepsy (patient on antiepileptic medication, AF, oncology patient, patient on long-term corticosteroid treatment or on other immunosuppressive drugs, Parkinson disease</a:t>
            </a:r>
          </a:p>
          <a:p>
            <a:endParaRPr lang="cs-CZ" dirty="0"/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14C65C51-088F-4327-9FBB-3B2DE69F1877}"/>
              </a:ext>
            </a:extLst>
          </p:cNvPr>
          <p:cNvSpPr txBox="1"/>
          <p:nvPr/>
        </p:nvSpPr>
        <p:spPr>
          <a:xfrm>
            <a:off x="49435" y="2739986"/>
            <a:ext cx="208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rgbClr val="7030A0"/>
                </a:solidFill>
              </a:rPr>
              <a:t>Points</a:t>
            </a:r>
            <a:r>
              <a:rPr lang="cs-CZ" sz="1600" dirty="0">
                <a:solidFill>
                  <a:srgbClr val="7030A0"/>
                </a:solidFill>
              </a:rPr>
              <a:t> 175 = 7.70 Eur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7C7E606A-F33D-4DC7-AE65-3E7134E9F371}"/>
              </a:ext>
            </a:extLst>
          </p:cNvPr>
          <p:cNvSpPr txBox="1"/>
          <p:nvPr/>
        </p:nvSpPr>
        <p:spPr>
          <a:xfrm>
            <a:off x="4379440" y="5116727"/>
            <a:ext cx="208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rgbClr val="7030A0"/>
                </a:solidFill>
              </a:rPr>
              <a:t>Points</a:t>
            </a:r>
            <a:r>
              <a:rPr lang="cs-CZ" sz="1600" dirty="0">
                <a:solidFill>
                  <a:srgbClr val="7030A0"/>
                </a:solidFill>
              </a:rPr>
              <a:t> 233 = 10.30 Eur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9BCE03EC-0025-49A3-9F1A-E1B8AF881470}"/>
              </a:ext>
            </a:extLst>
          </p:cNvPr>
          <p:cNvSpPr txBox="1"/>
          <p:nvPr/>
        </p:nvSpPr>
        <p:spPr>
          <a:xfrm>
            <a:off x="6686021" y="5120247"/>
            <a:ext cx="208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rgbClr val="7030A0"/>
                </a:solidFill>
              </a:rPr>
              <a:t>Points</a:t>
            </a:r>
            <a:r>
              <a:rPr lang="cs-CZ" sz="1600" dirty="0">
                <a:solidFill>
                  <a:srgbClr val="7030A0"/>
                </a:solidFill>
              </a:rPr>
              <a:t> 233 = 10.30 Eur</a:t>
            </a:r>
          </a:p>
        </p:txBody>
      </p:sp>
      <p:pic>
        <p:nvPicPr>
          <p:cNvPr id="38" name="Obrázek 37" descr="ikem - Hledat Googlem - Internet Explorer">
            <a:hlinkClick r:id="rId3"/>
            <a:extLst>
              <a:ext uri="{FF2B5EF4-FFF2-40B4-BE49-F238E27FC236}">
                <a16:creationId xmlns:a16="http://schemas.microsoft.com/office/drawing/2014/main" id="{4FC7CB04-950C-4623-A012-73656920A9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0" t="43744" r="61453" b="37409"/>
          <a:stretch/>
        </p:blipFill>
        <p:spPr>
          <a:xfrm>
            <a:off x="11283755" y="94068"/>
            <a:ext cx="787930" cy="762305"/>
          </a:xfrm>
          <a:prstGeom prst="rect">
            <a:avLst/>
          </a:prstGeom>
        </p:spPr>
      </p:pic>
      <p:sp>
        <p:nvSpPr>
          <p:cNvPr id="39" name="TextovéPole 38">
            <a:extLst>
              <a:ext uri="{FF2B5EF4-FFF2-40B4-BE49-F238E27FC236}">
                <a16:creationId xmlns:a16="http://schemas.microsoft.com/office/drawing/2014/main" id="{141DC3C6-8DE2-4382-A598-BA5DC12ACC61}"/>
              </a:ext>
            </a:extLst>
          </p:cNvPr>
          <p:cNvSpPr txBox="1"/>
          <p:nvPr/>
        </p:nvSpPr>
        <p:spPr>
          <a:xfrm>
            <a:off x="8967888" y="5134891"/>
            <a:ext cx="3079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7030A0"/>
                </a:solidFill>
                <a:highlight>
                  <a:srgbClr val="FFFF00"/>
                </a:highlight>
              </a:rPr>
              <a:t>Maximum per </a:t>
            </a:r>
            <a:r>
              <a:rPr lang="cs-CZ" sz="1600" dirty="0" err="1">
                <a:solidFill>
                  <a:srgbClr val="7030A0"/>
                </a:solidFill>
                <a:highlight>
                  <a:srgbClr val="FFFF00"/>
                </a:highlight>
              </a:rPr>
              <a:t>patient</a:t>
            </a:r>
            <a:r>
              <a:rPr lang="cs-CZ" sz="1600" dirty="0">
                <a:solidFill>
                  <a:srgbClr val="7030A0"/>
                </a:solidFill>
                <a:highlight>
                  <a:srgbClr val="FFFF00"/>
                </a:highlight>
              </a:rPr>
              <a:t> = 28.30 Eur</a:t>
            </a:r>
          </a:p>
        </p:txBody>
      </p:sp>
    </p:spTree>
    <p:extLst>
      <p:ext uri="{BB962C8B-B14F-4D97-AF65-F5344CB8AC3E}">
        <p14:creationId xmlns:p14="http://schemas.microsoft.com/office/powerpoint/2010/main" val="566669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255273-E930-4446-860E-C846E0D5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406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situation</a:t>
            </a:r>
            <a:r>
              <a:rPr lang="cs-CZ" dirty="0"/>
              <a:t> in Czech Republic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F972B6-0E7A-4087-9762-1439A6B14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9" y="1825625"/>
            <a:ext cx="5489489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5 year-postgraduate study</a:t>
            </a:r>
          </a:p>
          <a:p>
            <a:pPr lvl="1"/>
            <a:r>
              <a:rPr lang="en-GB" dirty="0"/>
              <a:t>1 mentor-maximum 3 trainees</a:t>
            </a:r>
          </a:p>
          <a:p>
            <a:r>
              <a:rPr lang="en-GB" dirty="0"/>
              <a:t>number of hospitals –</a:t>
            </a:r>
            <a:r>
              <a:rPr lang="en-GB" dirty="0" err="1"/>
              <a:t>aprox</a:t>
            </a:r>
            <a:r>
              <a:rPr lang="en-GB" dirty="0"/>
              <a:t> 150</a:t>
            </a:r>
          </a:p>
          <a:p>
            <a:r>
              <a:rPr lang="en-GB" dirty="0"/>
              <a:t>number of CPD in 2020 = 48 </a:t>
            </a:r>
            <a:r>
              <a:rPr lang="en-GB" sz="1900" dirty="0"/>
              <a:t>(43 with accreditation)</a:t>
            </a:r>
          </a:p>
          <a:p>
            <a:pPr lvl="1"/>
            <a:r>
              <a:rPr lang="en-GB" dirty="0"/>
              <a:t>2 different models:</a:t>
            </a:r>
          </a:p>
          <a:p>
            <a:pPr lvl="2"/>
            <a:r>
              <a:rPr lang="en-GB" dirty="0"/>
              <a:t>CPD is a part of hospital pharmacy</a:t>
            </a:r>
          </a:p>
          <a:p>
            <a:pPr lvl="2"/>
            <a:r>
              <a:rPr lang="en-GB" dirty="0"/>
              <a:t>CPD is outside of a hospital Pharmacy</a:t>
            </a:r>
          </a:p>
          <a:p>
            <a:r>
              <a:rPr lang="en-GB" dirty="0"/>
              <a:t>number of clinical pharmacists in hospitals in 2020</a:t>
            </a:r>
          </a:p>
          <a:p>
            <a:pPr lvl="1"/>
            <a:r>
              <a:rPr lang="en-GB" dirty="0"/>
              <a:t>with specialisation= 68</a:t>
            </a:r>
          </a:p>
          <a:p>
            <a:pPr lvl="1"/>
            <a:r>
              <a:rPr lang="en-GB" dirty="0"/>
              <a:t>in training = 72</a:t>
            </a:r>
          </a:p>
        </p:txBody>
      </p:sp>
      <p:pic>
        <p:nvPicPr>
          <p:cNvPr id="5" name="Obrázek 4" descr="UZIS-2023.pdf - Adobe Acrobat Reader 2020">
            <a:extLst>
              <a:ext uri="{FF2B5EF4-FFF2-40B4-BE49-F238E27FC236}">
                <a16:creationId xmlns:a16="http://schemas.microsoft.com/office/drawing/2014/main" id="{DDB1407D-B604-4CE4-8511-4E6B320D08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0" t="28188" r="42939" b="29661"/>
          <a:stretch/>
        </p:blipFill>
        <p:spPr>
          <a:xfrm>
            <a:off x="8625016" y="1825625"/>
            <a:ext cx="2879123" cy="370404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3B31281-1554-4272-BE3F-A3297BC43DC5}"/>
              </a:ext>
            </a:extLst>
          </p:cNvPr>
          <p:cNvSpPr txBox="1"/>
          <p:nvPr/>
        </p:nvSpPr>
        <p:spPr>
          <a:xfrm>
            <a:off x="6842554" y="2222631"/>
            <a:ext cx="1767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>
                <a:solidFill>
                  <a:schemeClr val="accent2">
                    <a:lumMod val="75000"/>
                  </a:schemeClr>
                </a:solidFill>
              </a:rPr>
              <a:t>Hospitals</a:t>
            </a:r>
            <a:endParaRPr lang="cs-CZ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8EE814E-D9EF-43C7-B11A-61CAC2C0156C}"/>
              </a:ext>
            </a:extLst>
          </p:cNvPr>
          <p:cNvSpPr txBox="1"/>
          <p:nvPr/>
        </p:nvSpPr>
        <p:spPr>
          <a:xfrm>
            <a:off x="6576884" y="2594703"/>
            <a:ext cx="2017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>
                <a:solidFill>
                  <a:schemeClr val="accent2">
                    <a:lumMod val="75000"/>
                  </a:schemeClr>
                </a:solidFill>
              </a:rPr>
              <a:t>Teaching</a:t>
            </a:r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cs-CZ" sz="1600" dirty="0" err="1">
                <a:solidFill>
                  <a:schemeClr val="accent2">
                    <a:lumMod val="75000"/>
                  </a:schemeClr>
                </a:solidFill>
              </a:rPr>
              <a:t>hospitals</a:t>
            </a:r>
            <a:endParaRPr lang="cs-CZ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07349A7-C146-40DE-9346-DDA843348312}"/>
              </a:ext>
            </a:extLst>
          </p:cNvPr>
          <p:cNvSpPr txBox="1"/>
          <p:nvPr/>
        </p:nvSpPr>
        <p:spPr>
          <a:xfrm>
            <a:off x="6437870" y="2940907"/>
            <a:ext cx="217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>
                <a:solidFill>
                  <a:schemeClr val="accent2">
                    <a:lumMod val="75000"/>
                  </a:schemeClr>
                </a:solidFill>
              </a:rPr>
              <a:t>Specialised</a:t>
            </a:r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2">
                    <a:lumMod val="75000"/>
                  </a:schemeClr>
                </a:solidFill>
              </a:rPr>
              <a:t>hospitals</a:t>
            </a:r>
            <a:endParaRPr lang="cs-CZ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4DEC107-A00B-4E6A-8B2C-761FAC3A9C38}"/>
              </a:ext>
            </a:extLst>
          </p:cNvPr>
          <p:cNvSpPr txBox="1"/>
          <p:nvPr/>
        </p:nvSpPr>
        <p:spPr>
          <a:xfrm>
            <a:off x="6437870" y="3361041"/>
            <a:ext cx="2187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>
                <a:solidFill>
                  <a:schemeClr val="accent2">
                    <a:lumMod val="75000"/>
                  </a:schemeClr>
                </a:solidFill>
              </a:rPr>
              <a:t>Psychiatric</a:t>
            </a:r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2">
                    <a:lumMod val="75000"/>
                  </a:schemeClr>
                </a:solidFill>
              </a:rPr>
              <a:t>hospitals</a:t>
            </a:r>
            <a:endParaRPr lang="cs-CZ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243EB2F-96FC-4FDB-992D-1C0167260E36}"/>
              </a:ext>
            </a:extLst>
          </p:cNvPr>
          <p:cNvSpPr txBox="1"/>
          <p:nvPr/>
        </p:nvSpPr>
        <p:spPr>
          <a:xfrm>
            <a:off x="5597611" y="3740005"/>
            <a:ext cx="3027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>
                <a:solidFill>
                  <a:schemeClr val="accent2">
                    <a:lumMod val="75000"/>
                  </a:schemeClr>
                </a:solidFill>
              </a:rPr>
              <a:t>Longterm</a:t>
            </a:r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 care </a:t>
            </a:r>
            <a:r>
              <a:rPr lang="cs-CZ" sz="1600" dirty="0" err="1">
                <a:solidFill>
                  <a:schemeClr val="accent2">
                    <a:lumMod val="75000"/>
                  </a:schemeClr>
                </a:solidFill>
              </a:rPr>
              <a:t>hospitals</a:t>
            </a:r>
            <a:endParaRPr lang="cs-CZ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EB44B86-2357-47DA-9257-66E6532EAF75}"/>
              </a:ext>
            </a:extLst>
          </p:cNvPr>
          <p:cNvSpPr txBox="1"/>
          <p:nvPr/>
        </p:nvSpPr>
        <p:spPr>
          <a:xfrm>
            <a:off x="5745893" y="4124055"/>
            <a:ext cx="2879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>
                <a:solidFill>
                  <a:schemeClr val="accent2">
                    <a:lumMod val="75000"/>
                  </a:schemeClr>
                </a:solidFill>
              </a:rPr>
              <a:t>Psychiatric</a:t>
            </a:r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 sanatorium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611B43D-7D56-475A-9330-DE4C27332296}"/>
              </a:ext>
            </a:extLst>
          </p:cNvPr>
          <p:cNvSpPr txBox="1"/>
          <p:nvPr/>
        </p:nvSpPr>
        <p:spPr>
          <a:xfrm>
            <a:off x="5857103" y="4554557"/>
            <a:ext cx="2767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Joint </a:t>
            </a:r>
            <a:r>
              <a:rPr lang="cs-CZ" sz="1600" dirty="0" err="1">
                <a:solidFill>
                  <a:schemeClr val="accent2">
                    <a:lumMod val="75000"/>
                  </a:schemeClr>
                </a:solidFill>
              </a:rPr>
              <a:t>ambulatory</a:t>
            </a:r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 care </a:t>
            </a:r>
            <a:r>
              <a:rPr lang="cs-CZ" sz="1600" dirty="0" err="1">
                <a:solidFill>
                  <a:schemeClr val="accent2">
                    <a:lumMod val="75000"/>
                  </a:schemeClr>
                </a:solidFill>
              </a:rPr>
              <a:t>settings</a:t>
            </a:r>
            <a:endParaRPr lang="cs-CZ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916F7D-C15F-4343-994D-6C76E115ABE4}"/>
              </a:ext>
            </a:extLst>
          </p:cNvPr>
          <p:cNvSpPr txBox="1"/>
          <p:nvPr/>
        </p:nvSpPr>
        <p:spPr>
          <a:xfrm>
            <a:off x="6858000" y="4925259"/>
            <a:ext cx="1767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Pharmacy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0721B60-7D3B-4941-9232-BC62ECADE703}"/>
              </a:ext>
            </a:extLst>
          </p:cNvPr>
          <p:cNvSpPr txBox="1"/>
          <p:nvPr/>
        </p:nvSpPr>
        <p:spPr>
          <a:xfrm>
            <a:off x="9168714" y="5838409"/>
            <a:ext cx="2335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Uzis</a:t>
            </a:r>
            <a:r>
              <a:rPr lang="cs-CZ" sz="1600" dirty="0"/>
              <a:t> 08/2021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0F1D02E-1013-4EE8-80B6-869E699E961E}"/>
              </a:ext>
            </a:extLst>
          </p:cNvPr>
          <p:cNvSpPr txBox="1"/>
          <p:nvPr/>
        </p:nvSpPr>
        <p:spPr>
          <a:xfrm>
            <a:off x="7166919" y="1519881"/>
            <a:ext cx="4534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CPD in Czech Republic in 2020 </a:t>
            </a:r>
          </a:p>
        </p:txBody>
      </p:sp>
      <p:pic>
        <p:nvPicPr>
          <p:cNvPr id="16" name="Obrázek 15" descr="ikem - Hledat Googlem - Internet Explorer">
            <a:hlinkClick r:id="rId4"/>
            <a:extLst>
              <a:ext uri="{FF2B5EF4-FFF2-40B4-BE49-F238E27FC236}">
                <a16:creationId xmlns:a16="http://schemas.microsoft.com/office/drawing/2014/main" id="{B628E206-597D-47BC-A25B-D6E7903C0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0" t="43744" r="61453" b="37409"/>
          <a:stretch/>
        </p:blipFill>
        <p:spPr>
          <a:xfrm>
            <a:off x="11283755" y="94068"/>
            <a:ext cx="787930" cy="7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6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16EDD-CCC5-4387-B030-F4FBF69D0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/>
              <a:t>Key clinical pharmacy performance indicators in Czech Republic-statistics 2018-2020</a:t>
            </a:r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3AD0BFF3-B691-4A40-A996-129EE8AC72A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1446748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Zástupný symbol pro obsah 10">
            <a:extLst>
              <a:ext uri="{FF2B5EF4-FFF2-40B4-BE49-F238E27FC236}">
                <a16:creationId xmlns:a16="http://schemas.microsoft.com/office/drawing/2014/main" id="{106F2F1A-CACA-4099-A4CC-838553ED1C8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83067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Obrázek 4" descr="ikem - Hledat Googlem - Internet Explorer">
            <a:hlinkClick r:id="rId5"/>
            <a:extLst>
              <a:ext uri="{FF2B5EF4-FFF2-40B4-BE49-F238E27FC236}">
                <a16:creationId xmlns:a16="http://schemas.microsoft.com/office/drawing/2014/main" id="{0BE3FFA9-4BC7-4F72-A0D0-37772111E9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0" t="43744" r="61453" b="37409"/>
          <a:stretch/>
        </p:blipFill>
        <p:spPr>
          <a:xfrm>
            <a:off x="11283755" y="94068"/>
            <a:ext cx="787930" cy="76230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8ADC0B6-ADD6-42A2-A243-22690A0E4C3E}"/>
              </a:ext>
            </a:extLst>
          </p:cNvPr>
          <p:cNvSpPr txBox="1"/>
          <p:nvPr/>
        </p:nvSpPr>
        <p:spPr>
          <a:xfrm>
            <a:off x="9342295" y="6176963"/>
            <a:ext cx="2335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Uzis</a:t>
            </a:r>
            <a:r>
              <a:rPr lang="cs-CZ" sz="1600" dirty="0"/>
              <a:t> 08/2021</a:t>
            </a:r>
          </a:p>
        </p:txBody>
      </p:sp>
    </p:spTree>
    <p:extLst>
      <p:ext uri="{BB962C8B-B14F-4D97-AF65-F5344CB8AC3E}">
        <p14:creationId xmlns:p14="http://schemas.microsoft.com/office/powerpoint/2010/main" val="1547991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19CEFF0-09CF-46AB-B347-90BD5B1AD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7" y="0"/>
            <a:ext cx="11294076" cy="1325563"/>
          </a:xfrm>
        </p:spPr>
        <p:txBody>
          <a:bodyPr/>
          <a:lstStyle/>
          <a:p>
            <a:r>
              <a:rPr lang="en-GB" dirty="0"/>
              <a:t>Risk factors and pharmacists interventions - 2020</a:t>
            </a:r>
          </a:p>
        </p:txBody>
      </p:sp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8F5714C3-3EB6-4E6F-8F38-DC5C3D7F917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4029883"/>
              </p:ext>
            </p:extLst>
          </p:nvPr>
        </p:nvGraphicFramePr>
        <p:xfrm>
          <a:off x="654908" y="1915297"/>
          <a:ext cx="5644978" cy="4340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Zástupný symbol pro obsah 12">
            <a:extLst>
              <a:ext uri="{FF2B5EF4-FFF2-40B4-BE49-F238E27FC236}">
                <a16:creationId xmlns:a16="http://schemas.microsoft.com/office/drawing/2014/main" id="{29EBD79B-B762-4193-AEF9-5D4F4728253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8929232"/>
              </p:ext>
            </p:extLst>
          </p:nvPr>
        </p:nvGraphicFramePr>
        <p:xfrm>
          <a:off x="6882715" y="1586254"/>
          <a:ext cx="4804718" cy="4555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ovéPole 14">
            <a:extLst>
              <a:ext uri="{FF2B5EF4-FFF2-40B4-BE49-F238E27FC236}">
                <a16:creationId xmlns:a16="http://schemas.microsoft.com/office/drawing/2014/main" id="{0BA81B00-C405-4AFF-8E8A-499245435AD3}"/>
              </a:ext>
            </a:extLst>
          </p:cNvPr>
          <p:cNvSpPr txBox="1"/>
          <p:nvPr/>
        </p:nvSpPr>
        <p:spPr>
          <a:xfrm>
            <a:off x="1717591" y="1462858"/>
            <a:ext cx="281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Risk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factors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Obrázek 5" descr="ikem - Hledat Googlem - Internet Explorer">
            <a:hlinkClick r:id="rId5"/>
            <a:extLst>
              <a:ext uri="{FF2B5EF4-FFF2-40B4-BE49-F238E27FC236}">
                <a16:creationId xmlns:a16="http://schemas.microsoft.com/office/drawing/2014/main" id="{D1DEF7EA-8025-4056-AE0E-08BC935B1E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0" t="43744" r="61453" b="37409"/>
          <a:stretch/>
        </p:blipFill>
        <p:spPr>
          <a:xfrm>
            <a:off x="11293468" y="6020845"/>
            <a:ext cx="787930" cy="76230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F856E47-BB28-4BE1-9E5C-A4BD84B7ADE5}"/>
              </a:ext>
            </a:extLst>
          </p:cNvPr>
          <p:cNvSpPr txBox="1"/>
          <p:nvPr/>
        </p:nvSpPr>
        <p:spPr>
          <a:xfrm>
            <a:off x="9181071" y="6292951"/>
            <a:ext cx="2335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Uzis</a:t>
            </a:r>
            <a:r>
              <a:rPr lang="cs-CZ" sz="1600" dirty="0"/>
              <a:t> 08/2021</a:t>
            </a:r>
          </a:p>
        </p:txBody>
      </p:sp>
    </p:spTree>
    <p:extLst>
      <p:ext uri="{BB962C8B-B14F-4D97-AF65-F5344CB8AC3E}">
        <p14:creationId xmlns:p14="http://schemas.microsoft.com/office/powerpoint/2010/main" val="39337707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3534</Words>
  <Application>Microsoft Office PowerPoint</Application>
  <PresentationFormat>Širokoúhlá obrazovka</PresentationFormat>
  <Paragraphs>292</Paragraphs>
  <Slides>23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Clinical Pharmacy - experience from Czech Republic </vt:lpstr>
      <vt:lpstr>Prezentace aplikace PowerPoint</vt:lpstr>
      <vt:lpstr>Implementation of clinical pharmacy service in hospitals</vt:lpstr>
      <vt:lpstr>Concepts of clinical pharmacy service –staffing levels</vt:lpstr>
      <vt:lpstr>Staffing levels in different countries in Europe</vt:lpstr>
      <vt:lpstr>Clinical pharmacy service reimbrused by insurance companies = key performance indicators</vt:lpstr>
      <vt:lpstr>Current situation in Czech Republic </vt:lpstr>
      <vt:lpstr>Key clinical pharmacy performance indicators in Czech Republic-statistics 2018-2020</vt:lpstr>
      <vt:lpstr>Risk factors and pharmacists interventions - 2020</vt:lpstr>
      <vt:lpstr>Prezentace aplikace PowerPoint</vt:lpstr>
      <vt:lpstr>Prezentace aplikace PowerPoint</vt:lpstr>
      <vt:lpstr>Targets of clinical pharmacist</vt:lpstr>
      <vt:lpstr> Analysis of operational events-risks</vt:lpstr>
      <vt:lpstr> Analysis of operational events-solution</vt:lpstr>
      <vt:lpstr>Examples of actvities of clinical pharmacists</vt:lpstr>
      <vt:lpstr>What helped us to implement clinical pharmacy service in the hospital</vt:lpstr>
      <vt:lpstr>Therapeutic drug monitoring</vt:lpstr>
      <vt:lpstr>Prezentace aplikace PowerPoint</vt:lpstr>
      <vt:lpstr>Antibiotic prophylaxis before surgical procedure</vt:lpstr>
      <vt:lpstr>Results of audits BEFORE and AFTER interventions</vt:lpstr>
      <vt:lpstr>Transplant surgical ward</vt:lpstr>
      <vt:lpstr>What we would like to achieve: </vt:lpstr>
      <vt:lpstr>                        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Pharmacy - experience from Czech Republic How did we start.</dc:title>
  <dc:creator>PharmDr. Kornélia Chrapková, PG Dip</dc:creator>
  <cp:lastModifiedBy>PharmDr. Kornélia Chrapková, PG Dip</cp:lastModifiedBy>
  <cp:revision>101</cp:revision>
  <cp:lastPrinted>2023-10-12T05:45:49Z</cp:lastPrinted>
  <dcterms:created xsi:type="dcterms:W3CDTF">2023-09-28T09:11:30Z</dcterms:created>
  <dcterms:modified xsi:type="dcterms:W3CDTF">2023-10-12T05:58:07Z</dcterms:modified>
</cp:coreProperties>
</file>