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63" r:id="rId3"/>
    <p:sldMasterId id="2147483665" r:id="rId4"/>
    <p:sldMasterId id="2147483667" r:id="rId5"/>
    <p:sldMasterId id="2147483669" r:id="rId6"/>
  </p:sldMasterIdLst>
  <p:notesMasterIdLst>
    <p:notesMasterId r:id="rId44"/>
  </p:notesMasterIdLst>
  <p:sldIdLst>
    <p:sldId id="258" r:id="rId7"/>
    <p:sldId id="292" r:id="rId8"/>
    <p:sldId id="261" r:id="rId9"/>
    <p:sldId id="4114" r:id="rId10"/>
    <p:sldId id="4104" r:id="rId11"/>
    <p:sldId id="4101" r:id="rId12"/>
    <p:sldId id="283" r:id="rId13"/>
    <p:sldId id="303" r:id="rId14"/>
    <p:sldId id="4115" r:id="rId15"/>
    <p:sldId id="268" r:id="rId16"/>
    <p:sldId id="269" r:id="rId17"/>
    <p:sldId id="304" r:id="rId18"/>
    <p:sldId id="299" r:id="rId19"/>
    <p:sldId id="4084" r:id="rId20"/>
    <p:sldId id="284" r:id="rId21"/>
    <p:sldId id="306" r:id="rId22"/>
    <p:sldId id="4092" r:id="rId23"/>
    <p:sldId id="4093" r:id="rId24"/>
    <p:sldId id="4094" r:id="rId25"/>
    <p:sldId id="4117" r:id="rId26"/>
    <p:sldId id="4118" r:id="rId27"/>
    <p:sldId id="4091" r:id="rId28"/>
    <p:sldId id="4119" r:id="rId29"/>
    <p:sldId id="4121" r:id="rId30"/>
    <p:sldId id="285" r:id="rId31"/>
    <p:sldId id="262" r:id="rId32"/>
    <p:sldId id="291" r:id="rId33"/>
    <p:sldId id="4110" r:id="rId34"/>
    <p:sldId id="278" r:id="rId35"/>
    <p:sldId id="4105" r:id="rId36"/>
    <p:sldId id="288" r:id="rId37"/>
    <p:sldId id="4100" r:id="rId38"/>
    <p:sldId id="4113" r:id="rId39"/>
    <p:sldId id="4102" r:id="rId40"/>
    <p:sldId id="256" r:id="rId41"/>
    <p:sldId id="4122" r:id="rId42"/>
    <p:sldId id="4123" r:id="rId43"/>
  </p:sldIdLst>
  <p:sldSz cx="12192000" cy="6858000"/>
  <p:notesSz cx="6858000" cy="9144000"/>
  <p:embeddedFontLst>
    <p:embeddedFont>
      <p:font typeface="Bebas Neue Bold" panose="020B0606020202050201" charset="0"/>
      <p:bold r:id="rId45"/>
    </p:embeddedFont>
    <p:embeddedFont>
      <p:font typeface="Bebas Neue Regular" panose="00000500000000000000"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Cambria" panose="02040503050406030204" pitchFamily="18" charset="0"/>
      <p:regular r:id="rId53"/>
      <p:bold r:id="rId54"/>
      <p:italic r:id="rId55"/>
      <p:boldItalic r:id="rId56"/>
    </p:embeddedFont>
    <p:embeddedFont>
      <p:font typeface="Georgina" panose="020B0604020202020204" charset="0"/>
      <p:regular r:id="rId57"/>
    </p:embeddedFont>
    <p:embeddedFont>
      <p:font typeface="MinionPro-It" panose="02040503050201090203" charset="0"/>
      <p:italic r:id="rId58"/>
    </p:embeddedFont>
    <p:embeddedFont>
      <p:font typeface="MinionPro-Regular" panose="02040503050201020203" charset="0"/>
      <p:regular r:id="rId59"/>
    </p:embeddedFont>
    <p:embeddedFont>
      <p:font typeface="Poppins" panose="020B0502040204020203" pitchFamily="2" charset="0"/>
      <p:regular r:id="rId60"/>
      <p:bold r:id="rId61"/>
      <p:italic r:id="rId62"/>
      <p:boldItalic r:id="rId63"/>
    </p:embeddedFont>
    <p:embeddedFont>
      <p:font typeface="Roboto" panose="020F0502020204030204" pitchFamily="2" charset="0"/>
      <p:regular r:id="rId64"/>
      <p:bold r:id="rId65"/>
      <p:italic r:id="rId66"/>
      <p:boldItalic r:id="rId67"/>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984D7"/>
    <a:srgbClr val="E86D48"/>
    <a:srgbClr val="013A5B"/>
    <a:srgbClr val="939FAD"/>
    <a:srgbClr val="5F9DCC"/>
    <a:srgbClr val="E9C363"/>
    <a:srgbClr val="63869A"/>
    <a:srgbClr val="05758F"/>
    <a:srgbClr val="1113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3840" autoAdjust="0"/>
  </p:normalViewPr>
  <p:slideViewPr>
    <p:cSldViewPr snapToGrid="0">
      <p:cViewPr varScale="1">
        <p:scale>
          <a:sx n="74" d="100"/>
          <a:sy n="74" d="100"/>
        </p:scale>
        <p:origin x="100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63714-EAE9-408F-A1A0-09F1318B9BDE}" type="datetimeFigureOut">
              <a:rPr lang="it-IT" smtClean="0"/>
              <a:t>19/10/2023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18501-5002-4FE1-A1B7-5A5998436B12}" type="slidenum">
              <a:rPr lang="it-IT" smtClean="0"/>
              <a:t>‹N›</a:t>
            </a:fld>
            <a:endParaRPr lang="it-IT"/>
          </a:p>
        </p:txBody>
      </p:sp>
    </p:spTree>
    <p:extLst>
      <p:ext uri="{BB962C8B-B14F-4D97-AF65-F5344CB8AC3E}">
        <p14:creationId xmlns:p14="http://schemas.microsoft.com/office/powerpoint/2010/main" val="109619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2</a:t>
            </a:fld>
            <a:endParaRPr lang="it-IT"/>
          </a:p>
        </p:txBody>
      </p:sp>
    </p:spTree>
    <p:extLst>
      <p:ext uri="{BB962C8B-B14F-4D97-AF65-F5344CB8AC3E}">
        <p14:creationId xmlns:p14="http://schemas.microsoft.com/office/powerpoint/2010/main" val="2716880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11</a:t>
            </a:fld>
            <a:endParaRPr lang="it-IT"/>
          </a:p>
        </p:txBody>
      </p:sp>
    </p:spTree>
    <p:extLst>
      <p:ext uri="{BB962C8B-B14F-4D97-AF65-F5344CB8AC3E}">
        <p14:creationId xmlns:p14="http://schemas.microsoft.com/office/powerpoint/2010/main" val="4276920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200" b="0" i="0" u="none" strike="noStrike" baseline="0" dirty="0">
                <a:solidFill>
                  <a:srgbClr val="1D1D1B"/>
                </a:solidFill>
                <a:latin typeface="UtopiaStd-Regular"/>
              </a:rPr>
              <a:t>valutazione </a:t>
            </a:r>
            <a:r>
              <a:rPr lang="it-IT" sz="1200" b="1" i="0" u="none" strike="noStrike" baseline="0" dirty="0">
                <a:solidFill>
                  <a:srgbClr val="1D1D1B"/>
                </a:solidFill>
                <a:latin typeface="UtopiaStd-Regular"/>
              </a:rPr>
              <a:t>dell’attitudine</a:t>
            </a:r>
            <a:r>
              <a:rPr lang="it-IT" sz="1200" b="0" i="0" u="none" strike="noStrike" baseline="0" dirty="0">
                <a:solidFill>
                  <a:srgbClr val="1D1D1B"/>
                </a:solidFill>
                <a:latin typeface="UtopiaStd-Regular"/>
              </a:rPr>
              <a:t> (difficolta/resistenze) e dei comportamenti dei professionisti e del team verso il ruolo attivo della persona per la promozione efficace dell’engagement: questi divengono fattori </a:t>
            </a:r>
            <a:r>
              <a:rPr lang="it-IT" sz="1200" b="1" i="0" u="none" strike="noStrike" baseline="0" dirty="0">
                <a:solidFill>
                  <a:srgbClr val="1D1D1B"/>
                </a:solidFill>
                <a:latin typeface="UtopiaStd-Regular"/>
              </a:rPr>
              <a:t>cruciali al fine di sviluppare interventi di formazione sui bisogni formativi dei singoli operatori</a:t>
            </a:r>
            <a:r>
              <a:rPr lang="it-IT" sz="1200" b="0" i="0" u="none" strike="noStrike" baseline="0" dirty="0">
                <a:solidFill>
                  <a:srgbClr val="1D1D1B"/>
                </a:solidFill>
                <a:latin typeface="UtopiaStd-Regular"/>
              </a:rPr>
              <a:t>.</a:t>
            </a:r>
          </a:p>
          <a:p>
            <a:pPr algn="l"/>
            <a:r>
              <a:rPr lang="it-IT" sz="1200" b="0" i="0" u="none" strike="noStrike" baseline="0" dirty="0">
                <a:solidFill>
                  <a:srgbClr val="1D1D1B"/>
                </a:solidFill>
                <a:latin typeface="UtopiaStd-Regular"/>
              </a:rPr>
              <a:t>Esistono </a:t>
            </a:r>
            <a:r>
              <a:rPr lang="it-IT" sz="1200" b="1" i="0" u="none" strike="noStrike" baseline="0" dirty="0">
                <a:solidFill>
                  <a:srgbClr val="1D1D1B"/>
                </a:solidFill>
                <a:latin typeface="UtopiaStd-Regular"/>
              </a:rPr>
              <a:t>scale dedicate a questo obiettivo </a:t>
            </a:r>
            <a:r>
              <a:rPr lang="it-IT" sz="1200" b="0" i="0" u="none" strike="noStrike" baseline="0" dirty="0">
                <a:solidFill>
                  <a:srgbClr val="1D1D1B"/>
                </a:solidFill>
                <a:latin typeface="UtopiaStd-Regular"/>
              </a:rPr>
              <a:t>come: la </a:t>
            </a:r>
            <a:r>
              <a:rPr lang="it-IT" sz="1200" b="0" i="0" u="none" strike="noStrike" baseline="0" dirty="0" err="1">
                <a:solidFill>
                  <a:srgbClr val="1D1D1B"/>
                </a:solidFill>
                <a:latin typeface="UtopiaStd-Regular"/>
              </a:rPr>
              <a:t>Clinician</a:t>
            </a:r>
            <a:r>
              <a:rPr lang="it-IT" sz="1200" b="0" i="0" u="none" strike="noStrike" baseline="0" dirty="0">
                <a:solidFill>
                  <a:srgbClr val="1D1D1B"/>
                </a:solidFill>
                <a:latin typeface="UtopiaStd-Regular"/>
              </a:rPr>
              <a:t> Support for </a:t>
            </a:r>
            <a:r>
              <a:rPr lang="it-IT" sz="1200" b="0" i="0" u="none" strike="noStrike" baseline="0" dirty="0" err="1">
                <a:solidFill>
                  <a:srgbClr val="1D1D1B"/>
                </a:solidFill>
                <a:latin typeface="UtopiaStd-Regular"/>
              </a:rPr>
              <a:t>Patient</a:t>
            </a:r>
            <a:r>
              <a:rPr lang="it-IT" sz="1200" b="0" i="0" u="none" strike="noStrike" baseline="0" dirty="0">
                <a:solidFill>
                  <a:srgbClr val="1D1D1B"/>
                </a:solidFill>
                <a:latin typeface="UtopiaStd-Regular"/>
              </a:rPr>
              <a:t> </a:t>
            </a:r>
            <a:r>
              <a:rPr lang="it-IT" sz="1200" b="0" i="0" u="none" strike="noStrike" baseline="0" dirty="0" err="1">
                <a:solidFill>
                  <a:srgbClr val="1D1D1B"/>
                </a:solidFill>
                <a:latin typeface="UtopiaStd-Regular"/>
              </a:rPr>
              <a:t>Activation</a:t>
            </a:r>
            <a:r>
              <a:rPr lang="it-IT" sz="1200" b="0" i="0" u="none" strike="noStrike" baseline="0" dirty="0">
                <a:solidFill>
                  <a:srgbClr val="1D1D1B"/>
                </a:solidFill>
                <a:latin typeface="UtopiaStd-Regular"/>
              </a:rPr>
              <a:t> </a:t>
            </a:r>
            <a:r>
              <a:rPr lang="it-IT" sz="1200" b="0" i="0" u="none" strike="noStrike" baseline="0" dirty="0" err="1">
                <a:solidFill>
                  <a:srgbClr val="1D1D1B"/>
                </a:solidFill>
                <a:latin typeface="UtopiaStd-Regular"/>
              </a:rPr>
              <a:t>Measure</a:t>
            </a:r>
            <a:r>
              <a:rPr lang="it-IT" sz="1200" b="0" i="0" u="none" strike="noStrike" baseline="0" dirty="0">
                <a:solidFill>
                  <a:srgbClr val="1D1D1B"/>
                </a:solidFill>
                <a:latin typeface="UtopiaStd-Regular"/>
              </a:rPr>
              <a:t> (CS-PAM)15 e la Self-Management Support (SMS)16 (non validate in italiano), </a:t>
            </a:r>
            <a:r>
              <a:rPr lang="it-IT" sz="1200" b="0" i="0" u="none" strike="noStrike" baseline="0" dirty="0" err="1">
                <a:solidFill>
                  <a:srgbClr val="1D1D1B"/>
                </a:solidFill>
                <a:latin typeface="UtopiaStd-Regular"/>
              </a:rPr>
              <a:t>nonche</a:t>
            </a:r>
            <a:r>
              <a:rPr lang="it-IT" sz="1200" b="0" i="0" u="none" strike="noStrike" baseline="0" dirty="0">
                <a:solidFill>
                  <a:srgbClr val="1D1D1B"/>
                </a:solidFill>
                <a:latin typeface="UtopiaStd-Regular"/>
              </a:rPr>
              <a:t> la </a:t>
            </a:r>
            <a:r>
              <a:rPr lang="it-IT" sz="1200" b="0" i="0" u="none" strike="noStrike" baseline="0" dirty="0" err="1">
                <a:solidFill>
                  <a:srgbClr val="1D1D1B"/>
                </a:solidFill>
                <a:latin typeface="UtopiaStd-Regular"/>
              </a:rPr>
              <a:t>Clinicians</a:t>
            </a:r>
            <a:r>
              <a:rPr lang="it-IT" sz="1200" b="0" i="0" u="none" strike="noStrike" baseline="0" dirty="0">
                <a:solidFill>
                  <a:srgbClr val="1D1D1B"/>
                </a:solidFill>
                <a:latin typeface="UtopiaStd-Regular"/>
              </a:rPr>
              <a:t> Competence in </a:t>
            </a:r>
            <a:r>
              <a:rPr lang="it-IT" sz="1200" b="0" i="0" u="none" strike="noStrike" baseline="0" dirty="0" err="1">
                <a:solidFill>
                  <a:srgbClr val="1D1D1B"/>
                </a:solidFill>
                <a:latin typeface="UtopiaStd-Regular"/>
              </a:rPr>
              <a:t>Patient</a:t>
            </a:r>
            <a:r>
              <a:rPr lang="it-IT" sz="1200" b="0" i="0" u="none" strike="noStrike" baseline="0" dirty="0">
                <a:solidFill>
                  <a:srgbClr val="1D1D1B"/>
                </a:solidFill>
                <a:latin typeface="UtopiaStd-Regular"/>
              </a:rPr>
              <a:t> Engagement Strategies (CC-PES)17 sviluppata in Italia.</a:t>
            </a:r>
            <a:endParaRPr lang="it-IT" dirty="0"/>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12</a:t>
            </a:fld>
            <a:endParaRPr lang="it-IT"/>
          </a:p>
        </p:txBody>
      </p:sp>
    </p:spTree>
    <p:extLst>
      <p:ext uri="{BB962C8B-B14F-4D97-AF65-F5344CB8AC3E}">
        <p14:creationId xmlns:p14="http://schemas.microsoft.com/office/powerpoint/2010/main" val="574293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13</a:t>
            </a:fld>
            <a:endParaRPr lang="it-IT"/>
          </a:p>
        </p:txBody>
      </p:sp>
    </p:spTree>
    <p:extLst>
      <p:ext uri="{BB962C8B-B14F-4D97-AF65-F5344CB8AC3E}">
        <p14:creationId xmlns:p14="http://schemas.microsoft.com/office/powerpoint/2010/main" val="1034041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14</a:t>
            </a:fld>
            <a:endParaRPr lang="it-IT"/>
          </a:p>
        </p:txBody>
      </p:sp>
    </p:spTree>
    <p:extLst>
      <p:ext uri="{BB962C8B-B14F-4D97-AF65-F5344CB8AC3E}">
        <p14:creationId xmlns:p14="http://schemas.microsoft.com/office/powerpoint/2010/main" val="1128997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latin typeface="Poppins" panose="00000500000000000000" pitchFamily="2" charset="0"/>
                <a:cs typeface="Poppins" panose="00000500000000000000" pitchFamily="2" charset="0"/>
              </a:rPr>
              <a:t>La collaborazione tra professionisti sanitari è una realtà dinamica, che si effettua su un </a:t>
            </a:r>
            <a:r>
              <a:rPr lang="it-IT" sz="1200" dirty="0">
                <a:solidFill>
                  <a:srgbClr val="C00000"/>
                </a:solidFill>
                <a:latin typeface="Poppins" panose="00000500000000000000" pitchFamily="2" charset="0"/>
                <a:cs typeface="Poppins" panose="00000500000000000000" pitchFamily="2" charset="0"/>
              </a:rPr>
              <a:t>continuum crescente di interdipendenza</a:t>
            </a: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15</a:t>
            </a:fld>
            <a:endParaRPr lang="it-IT"/>
          </a:p>
        </p:txBody>
      </p:sp>
    </p:spTree>
    <p:extLst>
      <p:ext uri="{BB962C8B-B14F-4D97-AF65-F5344CB8AC3E}">
        <p14:creationId xmlns:p14="http://schemas.microsoft.com/office/powerpoint/2010/main" val="2065299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16</a:t>
            </a:fld>
            <a:endParaRPr lang="it-IT"/>
          </a:p>
        </p:txBody>
      </p:sp>
    </p:spTree>
    <p:extLst>
      <p:ext uri="{BB962C8B-B14F-4D97-AF65-F5344CB8AC3E}">
        <p14:creationId xmlns:p14="http://schemas.microsoft.com/office/powerpoint/2010/main" val="2913686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Metafora del banchetto: ognuno porta qualcosa</a:t>
            </a:r>
          </a:p>
          <a:p>
            <a:endParaRPr lang="it-IT" dirty="0"/>
          </a:p>
          <a:p>
            <a:r>
              <a:rPr lang="it-IT" b="1" dirty="0"/>
              <a:t>più figure professionali lavorano in parallelo, in momenti e luoghi distinti e con metodi differenti</a:t>
            </a:r>
          </a:p>
          <a:p>
            <a:endParaRPr lang="it-IT" dirty="0"/>
          </a:p>
          <a:p>
            <a:r>
              <a:rPr lang="it-IT" dirty="0"/>
              <a:t>RISCHIO: piatti uguali, piatti inaspettati e incongrui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Potrebbe non essere raggiunta una sola proposta operativa coerente</a:t>
            </a: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17</a:t>
            </a:fld>
            <a:endParaRPr lang="it-IT"/>
          </a:p>
        </p:txBody>
      </p:sp>
    </p:spTree>
    <p:extLst>
      <p:ext uri="{BB962C8B-B14F-4D97-AF65-F5344CB8AC3E}">
        <p14:creationId xmlns:p14="http://schemas.microsoft.com/office/powerpoint/2010/main" val="154948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Banchetto: le persone portano piatti diversi sapendo ciò che gli altri non portano; i piatti vengono combinati per comporre nuove portate che riducano gli sprechi e aumentino la coerenza.</a:t>
            </a:r>
          </a:p>
          <a:p>
            <a:r>
              <a:rPr lang="it-IT" dirty="0"/>
              <a:t>Gli esperti sono consapevoli e si scambiamo diversi punti di vista e informazioni per trovare un accordo finale sul confine in cui ciascuno di essi potrà muoversi</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latin typeface="Poppins" panose="00000500000000000000" pitchFamily="2" charset="0"/>
                <a:cs typeface="Poppins" panose="00000500000000000000" pitchFamily="2" charset="0"/>
              </a:rPr>
              <a:t>deriva dalla necessità di riconciliare differenze professionali, caratterizzate a volte da visioni opposte e conflittuali, attraverso </a:t>
            </a:r>
            <a:r>
              <a:rPr lang="it-IT" sz="1200" b="1" dirty="0">
                <a:solidFill>
                  <a:srgbClr val="C00000"/>
                </a:solidFill>
                <a:latin typeface="Poppins" panose="00000500000000000000" pitchFamily="2" charset="0"/>
                <a:cs typeface="Poppins" panose="00000500000000000000" pitchFamily="2" charset="0"/>
              </a:rPr>
              <a:t>un’interazione continua e la condivisione di conoscenze e pratiche tra i diversi professionisti coinvolti.</a:t>
            </a:r>
          </a:p>
          <a:p>
            <a:endParaRPr lang="it-IT" dirty="0"/>
          </a:p>
          <a:p>
            <a:endParaRPr lang="it-IT" dirty="0"/>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18</a:t>
            </a:fld>
            <a:endParaRPr lang="it-IT"/>
          </a:p>
        </p:txBody>
      </p:sp>
    </p:spTree>
    <p:extLst>
      <p:ext uri="{BB962C8B-B14F-4D97-AF65-F5344CB8AC3E}">
        <p14:creationId xmlns:p14="http://schemas.microsoft.com/office/powerpoint/2010/main" val="1947240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Banchetto: diverse persone decidono collettivamente prima cosa cucinare con gli ingredienti e le competenze disponibili e portano molti piatti preparati in collaborazione.</a:t>
            </a:r>
          </a:p>
          <a:p>
            <a:endParaRPr lang="it-IT" dirty="0"/>
          </a:p>
          <a:p>
            <a:r>
              <a:rPr lang="it-IT" b="1" dirty="0"/>
              <a:t>Risultato è frutto di modelli mentali, pratiche, conoscenze e linguaggi condivisi (formazione condivisa)</a:t>
            </a:r>
          </a:p>
          <a:p>
            <a:endParaRPr lang="it-IT" dirty="0"/>
          </a:p>
          <a:p>
            <a:r>
              <a:rPr lang="it-IT" dirty="0"/>
              <a:t>VANTAGGI: uso ottimale delle risorse, concordanza, coerenza, nuove competenze per il gruppo</a:t>
            </a:r>
          </a:p>
          <a:p>
            <a:r>
              <a:rPr lang="it-IT" dirty="0"/>
              <a:t>Focus non su gerarchia a su tipologia di connessione, di comunicazione</a:t>
            </a:r>
          </a:p>
          <a:p>
            <a:endParaRPr lang="it-IT" dirty="0"/>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19</a:t>
            </a:fld>
            <a:endParaRPr lang="it-IT"/>
          </a:p>
        </p:txBody>
      </p:sp>
    </p:spTree>
    <p:extLst>
      <p:ext uri="{BB962C8B-B14F-4D97-AF65-F5344CB8AC3E}">
        <p14:creationId xmlns:p14="http://schemas.microsoft.com/office/powerpoint/2010/main" val="3455311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PROCESSO EDUCATIVO PER PROMUOVERE LA CULTURA COLLABORATIVE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MECCANISMI ISTITUZIONALI</a:t>
            </a:r>
            <a:r>
              <a:rPr lang="it-IT" dirty="0"/>
              <a:t>: modelli di governance delle strutture sanitarie, protocolli strutturati, </a:t>
            </a:r>
            <a:r>
              <a:rPr lang="it-IT" dirty="0" err="1"/>
              <a:t>etc</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POLITICHE ORGANIZZATIVE E AMBIENTALI</a:t>
            </a:r>
            <a:r>
              <a:rPr lang="it-IT" dirty="0"/>
              <a:t>: politiche di risoluzione dei conflitti, processi di </a:t>
            </a:r>
            <a:r>
              <a:rPr lang="it-IT" dirty="0" err="1"/>
              <a:t>decision</a:t>
            </a:r>
            <a:r>
              <a:rPr lang="it-IT" dirty="0"/>
              <a:t> making condivisi, strategie di comunicazione interprofessionale, gestione e condivisione degli spazi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effectLst/>
                <a:latin typeface="Calibri" panose="020F0502020204030204" pitchFamily="34" charset="0"/>
                <a:ea typeface="Calibri" panose="020F0502020204030204" pitchFamily="34" charset="0"/>
                <a:cs typeface="Times New Roman" panose="02020603050405020304" pitchFamily="18" charset="0"/>
              </a:rPr>
              <a:t>COLLABORAZIONE INNOVATIVA</a:t>
            </a:r>
            <a:r>
              <a:rPr lang="it-IT" sz="1200" dirty="0">
                <a:effectLst/>
                <a:latin typeface="Calibri" panose="020F0502020204030204" pitchFamily="34" charset="0"/>
                <a:ea typeface="Calibri" panose="020F0502020204030204" pitchFamily="34" charset="0"/>
                <a:cs typeface="Times New Roman" panose="02020603050405020304" pitchFamily="18" charset="0"/>
              </a:rPr>
              <a:t>: l’introduzione di innovazione si accompagna a una ridistribuzione delle attività e delle responsabilità; ciò necessita di appropriate condizioni organizzative e manageriali condivise e richiede la capacità di rileggere la propria professionalità alla luce delle abilità richieste, superando barriere etiche, culturali e normative radicate nella pratica professionale.</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CAMBIO DI PARADIGMA</a:t>
            </a:r>
            <a:r>
              <a:rPr lang="it-IT" dirty="0"/>
              <a:t>: sistema di valori, di identità e status professionali, i codici di comportamento e i modi di lavorare di ciascun professionista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Tale cambiamento soprattutto nel contesto italiano presenta alcune difficoltà dovute, ad esempio, a modelli di collaborazione interprofessionale poco formalizzati o sperimentali, non riconosciuti a livello organizzativo e istituzionale, soggetti a forme più o meno esplicite di dominanza medica e carenti della strumentazione adeguata a consentirne la piena realizzazione (B. Sena)</a:t>
            </a: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20</a:t>
            </a:fld>
            <a:endParaRPr lang="it-IT"/>
          </a:p>
        </p:txBody>
      </p:sp>
    </p:spTree>
    <p:extLst>
      <p:ext uri="{BB962C8B-B14F-4D97-AF65-F5344CB8AC3E}">
        <p14:creationId xmlns:p14="http://schemas.microsoft.com/office/powerpoint/2010/main" val="172666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dirty="0">
                <a:solidFill>
                  <a:srgbClr val="C00000"/>
                </a:solidFill>
              </a:rPr>
              <a:t>La comunicazione implica che ci sia uno scambio, un incontro tra diversi interlocutori. Mi interessa in questa presentazione declinare questo scambi come opportunità comunicative che possano condurre a qualcosa di vantaggioso e favorevole per tutti gli attori coinvolti, per questo vi propongo alcune chiavi di lettura a seconda che l'interlocutore sia il paziente, siano i colleghi o le istituzioni e i futuri professionisti farmacisti</a:t>
            </a:r>
            <a:endParaRPr lang="it-IT" sz="1200" dirty="0"/>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3</a:t>
            </a:fld>
            <a:endParaRPr lang="it-IT"/>
          </a:p>
        </p:txBody>
      </p:sp>
    </p:spTree>
    <p:extLst>
      <p:ext uri="{BB962C8B-B14F-4D97-AF65-F5344CB8AC3E}">
        <p14:creationId xmlns:p14="http://schemas.microsoft.com/office/powerpoint/2010/main" val="2662713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VALORI: </a:t>
            </a:r>
            <a:r>
              <a:rPr lang="it-IT" b="1" dirty="0"/>
              <a:t>qualità</a:t>
            </a:r>
            <a:r>
              <a:rPr lang="it-IT" dirty="0"/>
              <a:t> degli scambi interprofessionali e delle considerazioni etiche interprofessionali nell'erogazione dell'assistenza sanitaria e nella formulazione di politiche, programmi e servizi di sanità pubblica</a:t>
            </a:r>
            <a:endParaRPr lang="en-US" dirty="0"/>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RUOLI: </a:t>
            </a:r>
            <a:r>
              <a:rPr lang="it-IT" b="1" dirty="0"/>
              <a:t>mantenimento delle competenze attraverso l'apprendimento continuo e l'affinamento e il miglioramento dei ruoli e delle responsabilità di coloro che lavorano insieme.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TEAM: </a:t>
            </a:r>
            <a:r>
              <a:rPr lang="it-IT" b="1" dirty="0"/>
              <a:t>costruire relazioni e gestire le dinamiche di gruppo per assumere i diversi ruoli nel team</a:t>
            </a:r>
            <a:r>
              <a:rPr lang="it-IT" dirty="0"/>
              <a:t>, pianificare, fornire e valutare cure centrate sulla persona/popolazione e policy che siano sicure, tempestive, efficienti, efficaci ed eque.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21</a:t>
            </a:fld>
            <a:endParaRPr lang="it-IT"/>
          </a:p>
        </p:txBody>
      </p:sp>
    </p:spTree>
    <p:extLst>
      <p:ext uri="{BB962C8B-B14F-4D97-AF65-F5344CB8AC3E}">
        <p14:creationId xmlns:p14="http://schemas.microsoft.com/office/powerpoint/2010/main" val="3335422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200" b="1" i="0" u="none" strike="noStrike" baseline="0" dirty="0">
                <a:latin typeface="Poppins" panose="00000500000000000000" pitchFamily="2" charset="0"/>
                <a:cs typeface="Poppins" panose="00000500000000000000" pitchFamily="2" charset="0"/>
              </a:rPr>
              <a:t>FATTORI EDUCATIVI</a:t>
            </a:r>
            <a:r>
              <a:rPr lang="it-IT" sz="1200" b="0" i="0" u="none" strike="noStrike" baseline="0" dirty="0">
                <a:latin typeface="Poppins" panose="00000500000000000000" pitchFamily="2" charset="0"/>
                <a:cs typeface="Poppins" panose="00000500000000000000" pitchFamily="2" charset="0"/>
              </a:rPr>
              <a:t>: Ogni gruppo professionale ha modi diversi di organizzare le informazioni a causa dei diversi programmi educativi. </a:t>
            </a:r>
          </a:p>
          <a:p>
            <a:pPr algn="l"/>
            <a:r>
              <a:rPr lang="it-IT" sz="1200" b="0" i="0" u="none" strike="noStrike" baseline="0" dirty="0">
                <a:latin typeface="Poppins" panose="00000500000000000000" pitchFamily="2" charset="0"/>
                <a:cs typeface="Poppins" panose="00000500000000000000" pitchFamily="2" charset="0"/>
              </a:rPr>
              <a:t>I diversi gruppi professionali hanno aspettative diverse per quanto riguarda il contenuto, la struttura e la tempistica del trasferimento delle informazioni, e potrebbero non comprendere il ruolo e le priorità di altri gruppi.</a:t>
            </a:r>
          </a:p>
          <a:p>
            <a:pPr algn="l"/>
            <a:endParaRPr lang="it-IT" sz="1200" b="0" i="0" u="none" strike="noStrike" baseline="0" dirty="0">
              <a:latin typeface="TimesNewRomanPSMT"/>
            </a:endParaRPr>
          </a:p>
          <a:p>
            <a:pPr algn="l"/>
            <a:r>
              <a:rPr lang="it-IT" sz="1200" b="1" i="0" u="none" strike="noStrike" baseline="0" dirty="0">
                <a:latin typeface="TimesNewRomanPSMT"/>
              </a:rPr>
              <a:t>FATTORI PSICOLOGICI</a:t>
            </a:r>
            <a:r>
              <a:rPr lang="it-IT" sz="1200" b="0" i="0" u="none" strike="noStrike" baseline="0" dirty="0">
                <a:latin typeface="TimesNewRomanPSMT"/>
              </a:rPr>
              <a:t>: teoria dell’identità sociale, fedeltà </a:t>
            </a:r>
            <a:r>
              <a:rPr lang="it-IT" sz="1200" b="0" i="0" u="none" strike="noStrike" baseline="0" dirty="0" err="1"/>
              <a:t>Ingroup</a:t>
            </a:r>
            <a:r>
              <a:rPr lang="it-IT" sz="1200" b="0" i="0" u="none" strike="noStrike" baseline="0" dirty="0"/>
              <a:t> </a:t>
            </a:r>
            <a:r>
              <a:rPr lang="it-IT" sz="1200" b="0" i="0" u="none" strike="noStrike" baseline="0" dirty="0" err="1"/>
              <a:t>vd</a:t>
            </a:r>
            <a:r>
              <a:rPr lang="it-IT" sz="1200" b="0" i="0" u="none" strike="noStrike" baseline="0" dirty="0"/>
              <a:t> </a:t>
            </a:r>
            <a:r>
              <a:rPr lang="it-IT" sz="1200" b="0" i="0" u="none" strike="noStrike" baseline="0" dirty="0" err="1"/>
              <a:t>Outgroup</a:t>
            </a:r>
            <a:r>
              <a:rPr lang="it-IT" sz="1200" b="0" i="0" u="none" strike="noStrike" baseline="0" dirty="0"/>
              <a:t>: categorizzazione – identificazione – confronto sociale</a:t>
            </a:r>
          </a:p>
          <a:p>
            <a:pPr algn="l"/>
            <a:r>
              <a:rPr lang="it-IT" sz="1800" dirty="0"/>
              <a:t>Fedeltà professionale </a:t>
            </a:r>
            <a:endParaRPr lang="it-IT" sz="1200" b="0" i="0" u="none" strike="noStrike" baseline="0" dirty="0"/>
          </a:p>
          <a:p>
            <a:pPr algn="l"/>
            <a:endParaRPr lang="it-IT" sz="1200" b="0" i="0" u="none" strike="noStrike" baseline="0" dirty="0">
              <a:latin typeface="TimesNewRomanPSMT"/>
            </a:endParaRPr>
          </a:p>
          <a:p>
            <a:pPr algn="l"/>
            <a:r>
              <a:rPr lang="it-IT" sz="1200" b="1" i="0" u="none" strike="noStrike" baseline="0" dirty="0">
                <a:latin typeface="TimesNewRomanPSMT"/>
              </a:rPr>
              <a:t>FATTORI ORGANIZZATIVI</a:t>
            </a:r>
            <a:r>
              <a:rPr lang="it-IT" sz="1200" b="0" i="0" u="none" strike="noStrike" baseline="0" dirty="0">
                <a:latin typeface="TimesNewRomanPSMT"/>
              </a:rPr>
              <a:t>: spazio tempo</a:t>
            </a:r>
          </a:p>
          <a:p>
            <a:pPr algn="l"/>
            <a:r>
              <a:rPr lang="it-IT" sz="1200" b="0" i="0" u="none" strike="noStrike" baseline="0" dirty="0">
                <a:latin typeface="TimesNewRomanPSMT"/>
              </a:rPr>
              <a:t>Approccio multifattoriale che crei le condizioni che rinforzino i comportamenti adeguati</a:t>
            </a: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22</a:t>
            </a:fld>
            <a:endParaRPr lang="it-IT"/>
          </a:p>
        </p:txBody>
      </p:sp>
    </p:spTree>
    <p:extLst>
      <p:ext uri="{BB962C8B-B14F-4D97-AF65-F5344CB8AC3E}">
        <p14:creationId xmlns:p14="http://schemas.microsoft.com/office/powerpoint/2010/main" val="44351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200" b="1" i="0" u="none" strike="noStrike" baseline="0" dirty="0">
                <a:latin typeface="Poppins" panose="00000500000000000000" pitchFamily="2" charset="0"/>
                <a:cs typeface="Poppins" panose="00000500000000000000" pitchFamily="2" charset="0"/>
              </a:rPr>
              <a:t>FATTORI EDUCATIVI</a:t>
            </a:r>
            <a:r>
              <a:rPr lang="it-IT" sz="1200" b="0" i="0" u="none" strike="noStrike" baseline="0" dirty="0">
                <a:latin typeface="Poppins" panose="00000500000000000000" pitchFamily="2" charset="0"/>
                <a:cs typeface="Poppins" panose="00000500000000000000" pitchFamily="2" charset="0"/>
              </a:rPr>
              <a:t>: Ogni gruppo professionale ha modi diversi di organizzare le informazioni a causa dei diversi programmi educativi. </a:t>
            </a:r>
          </a:p>
          <a:p>
            <a:pPr algn="l"/>
            <a:r>
              <a:rPr lang="it-IT" sz="1200" b="0" i="0" u="none" strike="noStrike" baseline="0" dirty="0">
                <a:latin typeface="Poppins" panose="00000500000000000000" pitchFamily="2" charset="0"/>
                <a:cs typeface="Poppins" panose="00000500000000000000" pitchFamily="2" charset="0"/>
              </a:rPr>
              <a:t>I diversi gruppi professionali hanno aspettative diverse per quanto riguarda il contenuto, la struttura e la tempistica del trasferimento delle informazioni, e potrebbero non comprendere il ruolo e le priorità di altri gruppi.</a:t>
            </a:r>
          </a:p>
          <a:p>
            <a:pPr algn="l"/>
            <a:endParaRPr lang="it-IT" sz="1200" b="0" i="0" u="none" strike="noStrike" baseline="0" dirty="0">
              <a:latin typeface="TimesNewRomanPSMT"/>
            </a:endParaRPr>
          </a:p>
          <a:p>
            <a:pPr algn="l"/>
            <a:r>
              <a:rPr lang="it-IT" sz="1200" b="1" i="0" u="none" strike="noStrike" baseline="0" dirty="0">
                <a:latin typeface="TimesNewRomanPSMT"/>
              </a:rPr>
              <a:t>FATTORI PSICOLOGICI</a:t>
            </a:r>
            <a:r>
              <a:rPr lang="it-IT" sz="1200" b="0" i="0" u="none" strike="noStrike" baseline="0" dirty="0">
                <a:latin typeface="TimesNewRomanPSMT"/>
              </a:rPr>
              <a:t>: teoria dell’identità sociale, fedeltà </a:t>
            </a:r>
            <a:r>
              <a:rPr lang="it-IT" sz="1200" b="0" i="0" u="none" strike="noStrike" baseline="0" dirty="0" err="1"/>
              <a:t>Ingroup</a:t>
            </a:r>
            <a:r>
              <a:rPr lang="it-IT" sz="1200" b="0" i="0" u="none" strike="noStrike" baseline="0" dirty="0"/>
              <a:t> </a:t>
            </a:r>
            <a:r>
              <a:rPr lang="it-IT" sz="1200" b="0" i="0" u="none" strike="noStrike" baseline="0" dirty="0" err="1"/>
              <a:t>vd</a:t>
            </a:r>
            <a:r>
              <a:rPr lang="it-IT" sz="1200" b="0" i="0" u="none" strike="noStrike" baseline="0" dirty="0"/>
              <a:t> </a:t>
            </a:r>
            <a:r>
              <a:rPr lang="it-IT" sz="1200" b="0" i="0" u="none" strike="noStrike" baseline="0" dirty="0" err="1"/>
              <a:t>Outgroup</a:t>
            </a:r>
            <a:r>
              <a:rPr lang="it-IT" sz="1200" b="0" i="0" u="none" strike="noStrike" baseline="0" dirty="0"/>
              <a:t>: categorizzazione – identificazione – confronto sociale</a:t>
            </a:r>
          </a:p>
          <a:p>
            <a:pPr algn="l"/>
            <a:r>
              <a:rPr lang="it-IT" sz="1800" dirty="0"/>
              <a:t>Fedeltà professionale </a:t>
            </a:r>
            <a:endParaRPr lang="it-IT" sz="1200" b="0" i="0" u="none" strike="noStrike" baseline="0" dirty="0"/>
          </a:p>
          <a:p>
            <a:pPr algn="l"/>
            <a:endParaRPr lang="it-IT" sz="1200" b="0" i="0" u="none" strike="noStrike" baseline="0" dirty="0">
              <a:latin typeface="TimesNewRomanPSMT"/>
            </a:endParaRPr>
          </a:p>
          <a:p>
            <a:pPr algn="l"/>
            <a:r>
              <a:rPr lang="it-IT" sz="1200" b="1" i="0" u="none" strike="noStrike" baseline="0" dirty="0">
                <a:latin typeface="TimesNewRomanPSMT"/>
              </a:rPr>
              <a:t>FATTORI ORGANIZZATIVI</a:t>
            </a:r>
            <a:r>
              <a:rPr lang="it-IT" sz="1200" b="0" i="0" u="none" strike="noStrike" baseline="0" dirty="0">
                <a:latin typeface="TimesNewRomanPSMT"/>
              </a:rPr>
              <a:t>: spazio tempo</a:t>
            </a:r>
          </a:p>
          <a:p>
            <a:pPr algn="l"/>
            <a:r>
              <a:rPr lang="it-IT" sz="1200" b="0" i="0" u="none" strike="noStrike" baseline="0" dirty="0">
                <a:latin typeface="TimesNewRomanPSMT"/>
              </a:rPr>
              <a:t>Approccio multifattoriale che crei le condizioni che rinforzino i comportamenti adeguati</a:t>
            </a: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23</a:t>
            </a:fld>
            <a:endParaRPr lang="it-IT"/>
          </a:p>
        </p:txBody>
      </p:sp>
    </p:spTree>
    <p:extLst>
      <p:ext uri="{BB962C8B-B14F-4D97-AF65-F5344CB8AC3E}">
        <p14:creationId xmlns:p14="http://schemas.microsoft.com/office/powerpoint/2010/main" val="3829580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800" b="1" i="0" u="none" strike="noStrike" baseline="0" dirty="0">
                <a:latin typeface="MinionPro-Regular" panose="02040503050201020203" pitchFamily="18" charset="0"/>
              </a:rPr>
              <a:t>descriviamo i modi in cui si osserva che i professionisti contribuiscono alla collaborazione interprofessionale</a:t>
            </a:r>
            <a:r>
              <a:rPr lang="it-IT" sz="1800" b="0" i="0" u="none" strike="noStrike" baseline="0" dirty="0">
                <a:latin typeface="MinionPro-Regular" panose="02040503050201020203" pitchFamily="18" charset="0"/>
              </a:rPr>
              <a:t>.</a:t>
            </a:r>
          </a:p>
          <a:p>
            <a:pPr algn="l"/>
            <a:r>
              <a:rPr lang="it-IT" sz="1800" b="0" i="0" u="none" strike="noStrike" baseline="0" dirty="0">
                <a:latin typeface="MinionPro-Regular" panose="02040503050201020203" pitchFamily="18" charset="0"/>
              </a:rPr>
              <a:t>Riuniamo le prove in tre categorie concettuali: </a:t>
            </a:r>
            <a:r>
              <a:rPr lang="it-IT" sz="1800" b="0" i="1" u="none" strike="noStrike" baseline="0" dirty="0">
                <a:latin typeface="MinionPro-It" panose="02040503050201090203" pitchFamily="18" charset="0"/>
              </a:rPr>
              <a:t>colmare le lacune, negoziare le sovrapposizioni </a:t>
            </a:r>
            <a:r>
              <a:rPr lang="it-IT" sz="1800" b="0" i="0" u="none" strike="noStrike" baseline="0" dirty="0">
                <a:latin typeface="MinionPro-Regular" panose="02040503050201020203" pitchFamily="18" charset="0"/>
              </a:rPr>
              <a:t>e </a:t>
            </a:r>
            <a:r>
              <a:rPr lang="it-IT" sz="1800" b="0" i="1" u="none" strike="noStrike" baseline="0" dirty="0">
                <a:latin typeface="MinionPro-It" panose="02040503050201090203" pitchFamily="18" charset="0"/>
              </a:rPr>
              <a:t>creare spazi</a:t>
            </a:r>
          </a:p>
          <a:p>
            <a:pPr algn="l"/>
            <a:endParaRPr lang="it-IT" sz="1800" b="0" i="1" u="none" strike="noStrike" baseline="0" dirty="0">
              <a:latin typeface="MinionPro-It" panose="020405030502010902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PROSPETTIVE/OPINIONI PROFESSIONALI</a:t>
            </a:r>
            <a:r>
              <a:rPr lang="it-IT" sz="1200" b="1" kern="100" dirty="0">
                <a:effectLst/>
                <a:latin typeface="Calibri" panose="020F0502020204030204" pitchFamily="34" charset="0"/>
                <a:ea typeface="Calibri" panose="020F0502020204030204" pitchFamily="34" charset="0"/>
                <a:cs typeface="Times New Roman" panose="02020603050405020304" pitchFamily="18" charset="0"/>
              </a:rPr>
              <a:t>:</a:t>
            </a:r>
            <a:r>
              <a:rPr lang="it-IT" sz="1200" kern="100" dirty="0">
                <a:effectLst/>
                <a:latin typeface="Calibri" panose="020F0502020204030204" pitchFamily="34" charset="0"/>
                <a:ea typeface="Calibri" panose="020F0502020204030204" pitchFamily="34" charset="0"/>
                <a:cs typeface="Times New Roman" panose="02020603050405020304" pitchFamily="18" charset="0"/>
              </a:rPr>
              <a:t> lavoro attivo per familiarizzare con altre basi di conoscenza, con altri valori e norme professionali: “creare storie comuni che aiutano i diversi gruppi di stakeholder rappresentati nel team a sviluppare un senso di ciò che hanno in comune l’uno con l’altro”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DIVARIO COMUNICATIVO</a:t>
            </a:r>
            <a:r>
              <a:rPr lang="it-IT" sz="1200" kern="100" dirty="0">
                <a:effectLst/>
                <a:latin typeface="Calibri" panose="020F0502020204030204" pitchFamily="34" charset="0"/>
                <a:ea typeface="Calibri" panose="020F0502020204030204" pitchFamily="34" charset="0"/>
                <a:cs typeface="Times New Roman" panose="02020603050405020304" pitchFamily="18" charset="0"/>
              </a:rPr>
              <a:t>: trasferimento attivo delle info, tradurre, comunicare strategicamente e cautamente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00" dirty="0">
                <a:effectLst/>
                <a:latin typeface="Calibri" panose="020F0502020204030204" pitchFamily="34" charset="0"/>
                <a:ea typeface="Calibri" panose="020F0502020204030204" pitchFamily="34" charset="0"/>
                <a:cs typeface="Times New Roman" panose="02020603050405020304" pitchFamily="18" charset="0"/>
              </a:rPr>
              <a:t>NEGOZIARE LE SOVRAPPOSIZIONI che potrebbero causare CONFLITTI</a:t>
            </a:r>
          </a:p>
          <a:p>
            <a:pPr marL="342900" lvl="0" indent="-342900">
              <a:lnSpc>
                <a:spcPct val="107000"/>
              </a:lnSpc>
              <a:buFont typeface="Calibri" panose="020F0502020204030204" pitchFamily="34" charset="0"/>
              <a:buChar char="-"/>
            </a:pPr>
            <a:r>
              <a:rPr lang="it-IT" sz="1200" kern="100" dirty="0">
                <a:effectLst/>
                <a:latin typeface="Calibri" panose="020F0502020204030204" pitchFamily="34" charset="0"/>
                <a:ea typeface="Calibri" panose="020F0502020204030204" pitchFamily="34" charset="0"/>
                <a:cs typeface="Times New Roman" panose="02020603050405020304" pitchFamily="18" charset="0"/>
              </a:rPr>
              <a:t>chi fa cosa, chi è responsabile di cosa; carico di lavoro</a:t>
            </a:r>
          </a:p>
          <a:p>
            <a:pPr marL="342900" lvl="0" indent="-342900">
              <a:lnSpc>
                <a:spcPct val="107000"/>
              </a:lnSpc>
              <a:spcAft>
                <a:spcPts val="800"/>
              </a:spcAft>
              <a:buFont typeface="Calibri" panose="020F0502020204030204" pitchFamily="34" charset="0"/>
              <a:buChar char="-"/>
            </a:pPr>
            <a:r>
              <a:rPr lang="it-IT" sz="1200" kern="100" dirty="0">
                <a:effectLst/>
                <a:latin typeface="Calibri" panose="020F0502020204030204" pitchFamily="34" charset="0"/>
                <a:ea typeface="Calibri" panose="020F0502020204030204" pitchFamily="34" charset="0"/>
                <a:cs typeface="Times New Roman" panose="02020603050405020304" pitchFamily="18" charset="0"/>
              </a:rPr>
              <a:t>Sovrapposizioni durante i singoli processi di cura</a:t>
            </a:r>
          </a:p>
          <a:p>
            <a:pPr marL="0" lvl="0" indent="0">
              <a:lnSpc>
                <a:spcPct val="107000"/>
              </a:lnSpc>
              <a:spcAft>
                <a:spcPts val="800"/>
              </a:spcAft>
              <a:buFont typeface="Calibri" panose="020F0502020204030204" pitchFamily="34" charset="0"/>
              <a:buNone/>
            </a:pP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alibri" panose="020F0502020204030204" pitchFamily="34" charset="0"/>
              <a:buNone/>
            </a:pPr>
            <a:r>
              <a:rPr lang="it-IT" sz="1200" b="1" kern="100" dirty="0">
                <a:effectLst/>
                <a:latin typeface="Calibri" panose="020F0502020204030204" pitchFamily="34" charset="0"/>
                <a:ea typeface="Calibri" panose="020F0502020204030204" pitchFamily="34" charset="0"/>
                <a:cs typeface="Times New Roman" panose="02020603050405020304" pitchFamily="18" charset="0"/>
              </a:rPr>
              <a:t>CREARE SPAZI</a:t>
            </a:r>
          </a:p>
          <a:p>
            <a:pPr marL="342900" lvl="0" indent="-342900">
              <a:lnSpc>
                <a:spcPct val="107000"/>
              </a:lnSpc>
              <a:buFont typeface="Calibri" panose="020F0502020204030204" pitchFamily="34" charset="0"/>
              <a:buChar char="-"/>
            </a:pPr>
            <a:r>
              <a:rPr lang="it-IT" sz="1200" kern="100" dirty="0">
                <a:latin typeface="Calibri" panose="020F0502020204030204" pitchFamily="34" charset="0"/>
                <a:cs typeface="Times New Roman" panose="02020603050405020304" pitchFamily="18" charset="0"/>
              </a:rPr>
              <a:t>In relazione ad attori esterni come decisori e altre istituzioni “astuzia politica”</a:t>
            </a:r>
          </a:p>
          <a:p>
            <a:pPr marL="342900" lvl="0" indent="-342900">
              <a:lnSpc>
                <a:spcPct val="107000"/>
              </a:lnSpc>
              <a:spcAft>
                <a:spcPts val="800"/>
              </a:spcAft>
              <a:buFont typeface="Calibri" panose="020F0502020204030204" pitchFamily="34" charset="0"/>
              <a:buChar char="-"/>
            </a:pPr>
            <a:r>
              <a:rPr lang="it-IT" sz="1200" kern="100" dirty="0">
                <a:latin typeface="Calibri" panose="020F0502020204030204" pitchFamily="34" charset="0"/>
                <a:cs typeface="Times New Roman" panose="02020603050405020304" pitchFamily="18" charset="0"/>
              </a:rPr>
              <a:t>Creazione delle modalità organizzative per la collaborazione (reti, criteri di riferimento, protocolli)</a:t>
            </a:r>
          </a:p>
          <a:p>
            <a:pPr marL="0" marR="0" lvl="0" indent="0" algn="l" defTabSz="914400" rtl="0" eaLnBrk="1" fontAlgn="auto" latinLnBrk="0" hangingPunct="1">
              <a:lnSpc>
                <a:spcPct val="107000"/>
              </a:lnSpc>
              <a:spcBef>
                <a:spcPts val="0"/>
              </a:spcBef>
              <a:spcAft>
                <a:spcPts val="800"/>
              </a:spcAft>
              <a:buClrTx/>
              <a:buSzTx/>
              <a:buFont typeface="Calibri" panose="020F0502020204030204" pitchFamily="34" charset="0"/>
              <a:buNone/>
              <a:tabLst/>
              <a:defRPr/>
            </a:pPr>
            <a:r>
              <a:rPr lang="it-IT" sz="12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(senza spazi i professionisti non possono conoscersi e quindi colmare le lacune né negoziare i modi di lavorare)</a:t>
            </a: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24</a:t>
            </a:fld>
            <a:endParaRPr lang="it-IT"/>
          </a:p>
        </p:txBody>
      </p:sp>
    </p:spTree>
    <p:extLst>
      <p:ext uri="{BB962C8B-B14F-4D97-AF65-F5344CB8AC3E}">
        <p14:creationId xmlns:p14="http://schemas.microsoft.com/office/powerpoint/2010/main" val="461563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Sul tema della comunicazione con le istituzioni mi è venuto spontaneo ragionare in termini di identità professionale perché lì c’è il tema della rappresentazione della professione che posso avere io e che deve confrontarsi quotidianamente con la rappresentazione della professione che hanno gli altri (dai pazienti in su)</a:t>
            </a:r>
          </a:p>
        </p:txBody>
      </p:sp>
      <p:sp>
        <p:nvSpPr>
          <p:cNvPr id="4" name="Segnaposto numero diapositiva 3"/>
          <p:cNvSpPr>
            <a:spLocks noGrp="1"/>
          </p:cNvSpPr>
          <p:nvPr>
            <p:ph type="sldNum" sz="quarter" idx="5"/>
          </p:nvPr>
        </p:nvSpPr>
        <p:spPr/>
        <p:txBody>
          <a:bodyPr/>
          <a:lstStyle/>
          <a:p>
            <a:fld id="{90E18501-5002-4FE1-A1B7-5A5998436B12}" type="slidenum">
              <a:rPr lang="it-IT" smtClean="0"/>
              <a:t>25</a:t>
            </a:fld>
            <a:endParaRPr lang="it-IT"/>
          </a:p>
        </p:txBody>
      </p:sp>
    </p:spTree>
    <p:extLst>
      <p:ext uri="{BB962C8B-B14F-4D97-AF65-F5344CB8AC3E}">
        <p14:creationId xmlns:p14="http://schemas.microsoft.com/office/powerpoint/2010/main" val="2357448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https://www.quotidianosanita.it/lavoro-e-professioni/articolo.php?articolo_id=29015</a:t>
            </a:r>
          </a:p>
        </p:txBody>
      </p:sp>
      <p:sp>
        <p:nvSpPr>
          <p:cNvPr id="4" name="Segnaposto numero diapositiva 3"/>
          <p:cNvSpPr>
            <a:spLocks noGrp="1"/>
          </p:cNvSpPr>
          <p:nvPr>
            <p:ph type="sldNum" sz="quarter" idx="5"/>
          </p:nvPr>
        </p:nvSpPr>
        <p:spPr/>
        <p:txBody>
          <a:bodyPr/>
          <a:lstStyle/>
          <a:p>
            <a:fld id="{90E18501-5002-4FE1-A1B7-5A5998436B12}" type="slidenum">
              <a:rPr lang="it-IT" smtClean="0"/>
              <a:t>26</a:t>
            </a:fld>
            <a:endParaRPr lang="it-IT"/>
          </a:p>
        </p:txBody>
      </p:sp>
    </p:spTree>
    <p:extLst>
      <p:ext uri="{BB962C8B-B14F-4D97-AF65-F5344CB8AC3E}">
        <p14:creationId xmlns:p14="http://schemas.microsoft.com/office/powerpoint/2010/main" val="1139266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27</a:t>
            </a:fld>
            <a:endParaRPr lang="it-IT"/>
          </a:p>
        </p:txBody>
      </p:sp>
    </p:spTree>
    <p:extLst>
      <p:ext uri="{BB962C8B-B14F-4D97-AF65-F5344CB8AC3E}">
        <p14:creationId xmlns:p14="http://schemas.microsoft.com/office/powerpoint/2010/main" val="4036220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it-IT" sz="1800" b="1" kern="0" dirty="0">
                <a:effectLst/>
                <a:latin typeface="MinionPro-Regular" panose="02040503050201020203" pitchFamily="18" charset="0"/>
                <a:ea typeface="Calibri" panose="020F0502020204030204" pitchFamily="34" charset="0"/>
                <a:cs typeface="MinionPro-Regular" panose="02040503050201020203" pitchFamily="18" charset="0"/>
              </a:rPr>
              <a:t>INDIVIDUALE: gli individui si muovono attraverso fasi di sviluppo professionale</a:t>
            </a:r>
            <a:r>
              <a:rPr lang="it-IT" sz="1800" kern="0" dirty="0">
                <a:effectLst/>
                <a:latin typeface="MinionPro-Regular" panose="02040503050201020203" pitchFamily="18" charset="0"/>
                <a:ea typeface="Calibri" panose="020F0502020204030204" pitchFamily="34" charset="0"/>
                <a:cs typeface="MinionPro-Regular" panose="02040503050201020203" pitchFamily="18" charset="0"/>
              </a:rPr>
              <a:t>. In farmacia, gli individui passano da studenti a tirocinanti, a farmacisti alle prime armi, a farmacisti esperti e così via. Il passaggio da uno stadio all'altro non è graduale, ma piuttosto caratterizzato da brusche discontinuità. </a:t>
            </a:r>
            <a:r>
              <a:rPr lang="it-IT" sz="1800" b="1" kern="0" dirty="0">
                <a:effectLst/>
                <a:latin typeface="MinionPro-Regular" panose="02040503050201020203" pitchFamily="18" charset="0"/>
                <a:ea typeface="Calibri" panose="020F0502020204030204" pitchFamily="34" charset="0"/>
                <a:cs typeface="MinionPro-Regular" panose="02040503050201020203" pitchFamily="18" charset="0"/>
              </a:rPr>
              <a:t>la transizione da un'identità di farmacista dispensatore a un'identità di farmacista clinico richiederà una sorta di "crisi" per guidare il cambiamento, non miglioramenti graduali nel tempo o sessioni occasionali di formazione su come prendere decisioni o fornire servizi clinici</a:t>
            </a:r>
            <a:endParaRPr lang="it-IT"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it-IT" sz="1800" b="1" kern="0" dirty="0">
              <a:effectLst/>
              <a:latin typeface="MinionPro-Regular" panose="02040503050201020203" pitchFamily="18" charset="0"/>
              <a:ea typeface="Calibri" panose="020F0502020204030204" pitchFamily="34" charset="0"/>
              <a:cs typeface="MinionPro-Regular" panose="02040503050201020203" pitchFamily="18" charset="0"/>
            </a:endParaRPr>
          </a:p>
          <a:p>
            <a:pPr>
              <a:lnSpc>
                <a:spcPct val="107000"/>
              </a:lnSpc>
              <a:spcAft>
                <a:spcPts val="800"/>
              </a:spcAft>
            </a:pPr>
            <a:r>
              <a:rPr lang="it-IT" sz="1800" b="1" kern="0" dirty="0">
                <a:effectLst/>
                <a:latin typeface="MinionPro-Regular" panose="02040503050201020203" pitchFamily="18" charset="0"/>
                <a:ea typeface="Calibri" panose="020F0502020204030204" pitchFamily="34" charset="0"/>
                <a:cs typeface="MinionPro-Regular" panose="02040503050201020203" pitchFamily="18" charset="0"/>
              </a:rPr>
              <a:t>INTERAZIONALE: identità professionale co-costruita attraverso il linguaggio, gli artefatti e le azioni e continuamente rinegoziata.</a:t>
            </a:r>
          </a:p>
          <a:p>
            <a:pPr>
              <a:lnSpc>
                <a:spcPct val="107000"/>
              </a:lnSpc>
              <a:spcAft>
                <a:spcPts val="800"/>
              </a:spcAft>
            </a:pPr>
            <a:endParaRPr lang="it-IT" sz="1800" b="1" kern="0" dirty="0">
              <a:effectLst/>
              <a:latin typeface="MinionPro-Regular" panose="02040503050201020203" pitchFamily="18" charset="0"/>
              <a:ea typeface="Calibri" panose="020F0502020204030204" pitchFamily="34" charset="0"/>
              <a:cs typeface="MinionPro-Regular" panose="020405030502010202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kern="0" dirty="0">
                <a:effectLst/>
                <a:latin typeface="MinionPro-Regular" panose="02040503050201020203" pitchFamily="18" charset="0"/>
                <a:ea typeface="Calibri" panose="020F0502020204030204" pitchFamily="34" charset="0"/>
                <a:cs typeface="MinionPro-Regular" panose="02040503050201020203" pitchFamily="18" charset="0"/>
              </a:rPr>
              <a:t>ISTITUZIONALE: Sebbene i messaggi della farmacia aziendale sostengano i servizi clinici della farmacia e l'espansione dei ruoli professionali, la cultura aziendale stessa può influire negativamente; la formazione in farmacia ha un impatto significativo sulla formazione dell'identità, in particolare sulla legittimazione della formazione dell'identità clinica</a:t>
            </a:r>
            <a:r>
              <a:rPr lang="it-IT" sz="1800" kern="0" dirty="0">
                <a:effectLst/>
                <a:latin typeface="MinionPro-Regular" panose="02040503050201020203" pitchFamily="18" charset="0"/>
                <a:ea typeface="Calibri" panose="020F0502020204030204" pitchFamily="34" charset="0"/>
                <a:cs typeface="MinionPro-Regular" panose="02040503050201020203" pitchFamily="18" charset="0"/>
              </a:rPr>
              <a:t>.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sz="1800" b="1" kern="0" dirty="0">
              <a:effectLst/>
              <a:latin typeface="MinionPro-Regular" panose="02040503050201020203" pitchFamily="18" charset="0"/>
            </a:endParaRPr>
          </a:p>
          <a:p>
            <a:pPr>
              <a:lnSpc>
                <a:spcPct val="107000"/>
              </a:lnSpc>
              <a:spcAft>
                <a:spcPts val="800"/>
              </a:spcAft>
            </a:pPr>
            <a:endParaRPr lang="it-IT" b="1"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28</a:t>
            </a:fld>
            <a:endParaRPr lang="it-IT"/>
          </a:p>
        </p:txBody>
      </p:sp>
    </p:spTree>
    <p:extLst>
      <p:ext uri="{BB962C8B-B14F-4D97-AF65-F5344CB8AC3E}">
        <p14:creationId xmlns:p14="http://schemas.microsoft.com/office/powerpoint/2010/main" val="1044873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risultati qui riportati sono stati generati da un campione relativamente piccolo, reclutato in un'unica area geografica, quindi non possono essere generalizzati a tutti i farmacisti.</a:t>
            </a:r>
          </a:p>
          <a:p>
            <a:r>
              <a:rPr lang="it-IT" dirty="0"/>
              <a:t>Tuttavia, il campione era eterogeneo, quindi è probabile che abbia colto la gamma di opinioni e percezioni di opinioni e percezioni dei farmacisti.</a:t>
            </a:r>
          </a:p>
          <a:p>
            <a:r>
              <a:rPr lang="it-IT" dirty="0"/>
              <a:t>Forse, in una certa misura in parte questo è un riflesso della retorica della leadership in farmacia, che si traduce nell'ambiguità del ruolo e nella mancanza di una chiara direzione e di una proprietà di ciò che rende i farmacisti unici. D'altra parte, un numero così elevato di identità potrebbe essere un segno che i praticanti</a:t>
            </a:r>
          </a:p>
          <a:p>
            <a:r>
              <a:rPr lang="it-IT" dirty="0"/>
              <a:t>farmacisti hanno semplicemente un concetto di sé sofisticato o sfaccettato e una visione flessibile del proprio ruolo, data l'ampia gamma di settori in cui e la gamma di mansioni che svolgono.</a:t>
            </a:r>
          </a:p>
        </p:txBody>
      </p:sp>
      <p:sp>
        <p:nvSpPr>
          <p:cNvPr id="4" name="Segnaposto numero diapositiva 3"/>
          <p:cNvSpPr>
            <a:spLocks noGrp="1"/>
          </p:cNvSpPr>
          <p:nvPr>
            <p:ph type="sldNum" sz="quarter" idx="5"/>
          </p:nvPr>
        </p:nvSpPr>
        <p:spPr/>
        <p:txBody>
          <a:bodyPr/>
          <a:lstStyle/>
          <a:p>
            <a:fld id="{90E18501-5002-4FE1-A1B7-5A5998436B12}" type="slidenum">
              <a:rPr lang="it-IT" smtClean="0"/>
              <a:t>29</a:t>
            </a:fld>
            <a:endParaRPr lang="it-IT"/>
          </a:p>
        </p:txBody>
      </p:sp>
    </p:spTree>
    <p:extLst>
      <p:ext uri="{BB962C8B-B14F-4D97-AF65-F5344CB8AC3E}">
        <p14:creationId xmlns:p14="http://schemas.microsoft.com/office/powerpoint/2010/main" val="1352699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00"/>
              </a:spcAft>
            </a:pPr>
            <a:r>
              <a:rPr lang="it-IT" sz="1800" kern="0" dirty="0">
                <a:effectLst/>
                <a:latin typeface="MinionPro-Regular" panose="02040503050201020203" pitchFamily="18" charset="0"/>
                <a:ea typeface="Calibri" panose="020F0502020204030204" pitchFamily="34" charset="0"/>
                <a:cs typeface="MinionPro-Regular" panose="02040503050201020203" pitchFamily="18" charset="0"/>
              </a:rPr>
              <a:t>la formazione di forti identità professionali è fondamentale per il riconoscimento della professione. La farmacia è una professione che è stata influenzata in modo significativo dalle trasformazioni della società, soprattutto dall'inclusione dei farmacisti nelle équipe sanitarie. </a:t>
            </a:r>
          </a:p>
          <a:p>
            <a:pPr>
              <a:lnSpc>
                <a:spcPct val="107000"/>
              </a:lnSpc>
              <a:spcAft>
                <a:spcPts val="800"/>
              </a:spcAft>
            </a:pPr>
            <a:r>
              <a:rPr lang="it-IT" sz="1800" kern="0" dirty="0">
                <a:effectLst/>
                <a:latin typeface="MinionPro-Regular" panose="02040503050201020203" pitchFamily="18" charset="0"/>
                <a:ea typeface="Calibri" panose="020F0502020204030204" pitchFamily="34" charset="0"/>
                <a:cs typeface="MinionPro-Regular" panose="02040503050201020203" pitchFamily="18" charset="0"/>
              </a:rPr>
              <a:t>Di conseguenza, i suoi ruoli tradizionali sono stati messi a dura prova.</a:t>
            </a:r>
          </a:p>
          <a:p>
            <a:pPr>
              <a:lnSpc>
                <a:spcPct val="107000"/>
              </a:lnSpc>
              <a:spcAft>
                <a:spcPts val="800"/>
              </a:spcAft>
            </a:pPr>
            <a:r>
              <a:rPr lang="it-IT" sz="1800" kern="0" dirty="0">
                <a:effectLst/>
                <a:latin typeface="MinionPro-Regular" panose="02040503050201020203" pitchFamily="18" charset="0"/>
                <a:ea typeface="Calibri" panose="020F0502020204030204" pitchFamily="34" charset="0"/>
                <a:cs typeface="MinionPro-Regular" panose="02040503050201020203" pitchFamily="18" charset="0"/>
              </a:rPr>
              <a:t>È ragionevole ipotizzare che se i farmacisti non si identificano come clinici, non possono vedersi in questo ruolo e quindi non possono "essere" clinici.</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it-IT" sz="1800" kern="0" dirty="0">
              <a:effectLst/>
              <a:latin typeface="MinionPro-Regular" panose="02040503050201020203" pitchFamily="18" charset="0"/>
              <a:ea typeface="Calibri" panose="020F0502020204030204" pitchFamily="34" charset="0"/>
              <a:cs typeface="MinionPro-Regular" panose="02040503050201020203" pitchFamily="18" charset="0"/>
            </a:endParaRPr>
          </a:p>
          <a:p>
            <a:pPr>
              <a:lnSpc>
                <a:spcPct val="107000"/>
              </a:lnSpc>
              <a:spcAft>
                <a:spcPts val="800"/>
              </a:spcAft>
            </a:pPr>
            <a:r>
              <a:rPr lang="it-IT" sz="1800" kern="0" dirty="0">
                <a:effectLst/>
                <a:latin typeface="MinionPro-Regular" panose="02040503050201020203" pitchFamily="18" charset="0"/>
                <a:ea typeface="Calibri" panose="020F0502020204030204" pitchFamily="34" charset="0"/>
                <a:cs typeface="MinionPro-Regular" panose="02040503050201020203" pitchFamily="18" charset="0"/>
              </a:rPr>
              <a:t>Questo punto è cruciale, perché </a:t>
            </a:r>
            <a:r>
              <a:rPr lang="it-IT" sz="1800" b="1" kern="0" dirty="0">
                <a:effectLst/>
                <a:latin typeface="MinionPro-Regular" panose="02040503050201020203" pitchFamily="18" charset="0"/>
                <a:ea typeface="Calibri" panose="020F0502020204030204" pitchFamily="34" charset="0"/>
                <a:cs typeface="MinionPro-Regular" panose="02040503050201020203" pitchFamily="18" charset="0"/>
              </a:rPr>
              <a:t>se i farmacisti praticanti non hanno un modello mentale per il percorso clinico o se loro stessi o altri non riescono a vedersi in questa identità, nessuna modifica legislativa, modello retributivo o formazione aggiornata produrrà i cambiamenti nella pratica di cui la professione ha tanto bisogno.</a:t>
            </a:r>
            <a:endParaRPr lang="it-IT"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30</a:t>
            </a:fld>
            <a:endParaRPr lang="it-IT"/>
          </a:p>
        </p:txBody>
      </p:sp>
    </p:spTree>
    <p:extLst>
      <p:ext uri="{BB962C8B-B14F-4D97-AF65-F5344CB8AC3E}">
        <p14:creationId xmlns:p14="http://schemas.microsoft.com/office/powerpoint/2010/main" val="150646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Lo studio della comunicazione medica può aiutare a chiarire cosa accade durante gli incontri e, di conseguenza, se il comportamento mostrato HA FUNZIONATO.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è necessario stabilire quali siano le funzioni o gli obiettivi della comunicazione. Dati questi obiettivi, </a:t>
            </a:r>
            <a:r>
              <a:rPr lang="it-IT" b="1" dirty="0"/>
              <a:t>la questione è come si stabilisce l'efficacia.</a:t>
            </a: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4</a:t>
            </a:fld>
            <a:endParaRPr lang="it-IT"/>
          </a:p>
        </p:txBody>
      </p:sp>
    </p:spTree>
    <p:extLst>
      <p:ext uri="{BB962C8B-B14F-4D97-AF65-F5344CB8AC3E}">
        <p14:creationId xmlns:p14="http://schemas.microsoft.com/office/powerpoint/2010/main" val="3844495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0" u="none" strike="noStrike" baseline="0" dirty="0">
                <a:solidFill>
                  <a:srgbClr val="231F20"/>
                </a:solidFill>
              </a:rPr>
              <a:t>Comitato permanente per gli affari degli studenti dell'AACP </a:t>
            </a:r>
            <a:r>
              <a:rPr lang="it-IT" sz="1200" b="0" i="0" u="none" strike="noStrike" baseline="0" dirty="0">
                <a:solidFill>
                  <a:srgbClr val="231F20"/>
                </a:solidFill>
              </a:rPr>
              <a:t>ha affermato che </a:t>
            </a:r>
            <a:r>
              <a:rPr lang="it-IT" sz="1200" b="0" i="0" u="none" strike="noStrike" baseline="0" dirty="0">
                <a:solidFill>
                  <a:srgbClr val="C00000"/>
                </a:solidFill>
              </a:rPr>
              <a:t>"</a:t>
            </a:r>
            <a:r>
              <a:rPr lang="it-IT" sz="1200" b="1" i="0" u="none" strike="noStrike" baseline="0" dirty="0">
                <a:solidFill>
                  <a:srgbClr val="C00000"/>
                </a:solidFill>
              </a:rPr>
              <a:t>la trasformazione del modello di pratica della farmacia da un modello basato sui prodotti a uno basato sui servizi dipende da un cambiamento dell'identità della professione. Il cambiamento di identità necessario va oltre l'acquisizione di conoscenze ('pensare’) e l'esibizione di professionalità ('agire') per includere le percezioni di sé del farmacista ('sentire’).</a:t>
            </a:r>
          </a:p>
          <a:p>
            <a:pPr algn="l"/>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baseline="0" dirty="0">
                <a:solidFill>
                  <a:srgbClr val="231F20"/>
                </a:solidFill>
                <a:latin typeface="Poppins" panose="00000500000000000000" pitchFamily="2" charset="0"/>
                <a:cs typeface="Poppins" panose="00000500000000000000" pitchFamily="2" charset="0"/>
              </a:rPr>
              <a:t>Il comitato ha raccomandato di </a:t>
            </a:r>
            <a:r>
              <a:rPr lang="it-IT" sz="1200" b="0" i="0" u="none" strike="noStrike" baseline="0" dirty="0">
                <a:solidFill>
                  <a:srgbClr val="C00000"/>
                </a:solidFill>
                <a:latin typeface="Poppins" panose="00000500000000000000" pitchFamily="2" charset="0"/>
                <a:cs typeface="Poppins" panose="00000500000000000000" pitchFamily="2" charset="0"/>
              </a:rPr>
              <a:t>adottare la </a:t>
            </a:r>
            <a:r>
              <a:rPr lang="it-IT" sz="1200" b="1" i="0" u="none" strike="noStrike" baseline="0" dirty="0">
                <a:solidFill>
                  <a:srgbClr val="C00000"/>
                </a:solidFill>
                <a:latin typeface="Poppins" panose="00000500000000000000" pitchFamily="2" charset="0"/>
                <a:cs typeface="Poppins" panose="00000500000000000000" pitchFamily="2" charset="0"/>
              </a:rPr>
              <a:t>formazione dell'identità professionale tra gli obiettivi della formazione in farmacia, di sviluppare un'identità unificata per la professione</a:t>
            </a:r>
            <a:endParaRPr lang="it-IT" sz="1200" b="1" dirty="0">
              <a:latin typeface="Poppins" panose="00000500000000000000" pitchFamily="2" charset="0"/>
              <a:cs typeface="Poppins" panose="00000500000000000000" pitchFamily="2" charset="0"/>
            </a:endParaRPr>
          </a:p>
          <a:p>
            <a:pPr algn="l"/>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31</a:t>
            </a:fld>
            <a:endParaRPr lang="it-IT"/>
          </a:p>
        </p:txBody>
      </p:sp>
    </p:spTree>
    <p:extLst>
      <p:ext uri="{BB962C8B-B14F-4D97-AF65-F5344CB8AC3E}">
        <p14:creationId xmlns:p14="http://schemas.microsoft.com/office/powerpoint/2010/main" val="3742393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200" b="0" i="0" u="none" strike="noStrike" baseline="0" dirty="0">
                <a:solidFill>
                  <a:srgbClr val="231F20"/>
                </a:solidFill>
                <a:latin typeface="MinionPro-Regular" panose="02040503050201020203" pitchFamily="18" charset="0"/>
              </a:rPr>
              <a:t>È pericoloso posizionare la formazione dell'identità professionale come la salvezza per la riforma della pratica, temiamo che concentrarsi su un'identità unica e uniforme ci ostacoli: </a:t>
            </a:r>
            <a:r>
              <a:rPr lang="it-IT" sz="1200" b="1" i="0" u="none" strike="noStrike" baseline="0" dirty="0">
                <a:solidFill>
                  <a:srgbClr val="231F20"/>
                </a:solidFill>
                <a:latin typeface="MinionPro-Regular" panose="02040503050201020203" pitchFamily="18" charset="0"/>
              </a:rPr>
              <a:t>Può chiudere la porta all'innovazione e alla crescita professionale e tenerci bloccati nel ciclo di tentativi di dimostrare il nostro valore professionale attraverso ruoli e funzioni strettamente definiti</a:t>
            </a:r>
            <a:r>
              <a:rPr lang="it-IT" sz="1200" b="0" i="0" u="none" strike="noStrike" baseline="0" dirty="0">
                <a:solidFill>
                  <a:srgbClr val="231F20"/>
                </a:solidFill>
                <a:latin typeface="MinionPro-Regular" panose="02040503050201020203" pitchFamily="18" charset="0"/>
              </a:rPr>
              <a:t>. </a:t>
            </a:r>
          </a:p>
          <a:p>
            <a:pPr algn="l"/>
            <a:r>
              <a:rPr lang="it-IT" sz="1200" b="1" i="0" u="none" strike="noStrike" baseline="0" dirty="0">
                <a:solidFill>
                  <a:srgbClr val="231F20"/>
                </a:solidFill>
                <a:latin typeface="MinionPro-Regular" panose="02040503050201020203" pitchFamily="18" charset="0"/>
              </a:rPr>
              <a:t>L'apertura a identità multiple ci offre l'opportunità di cercare nuovi modi di essere, nuovi ruoli e funzioni per i farmacisti, ad alcuni dei quali non abbiamo ancora pensato</a:t>
            </a:r>
            <a:r>
              <a:rPr lang="it-IT" sz="1200" b="0" i="0" u="none" strike="noStrike" baseline="0" dirty="0">
                <a:solidFill>
                  <a:srgbClr val="231F20"/>
                </a:solidFill>
                <a:latin typeface="MinionPro-Regular" panose="02040503050201020203" pitchFamily="18" charset="0"/>
              </a:rPr>
              <a:t>. </a:t>
            </a: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32</a:t>
            </a:fld>
            <a:endParaRPr lang="it-IT"/>
          </a:p>
        </p:txBody>
      </p:sp>
    </p:spTree>
    <p:extLst>
      <p:ext uri="{BB962C8B-B14F-4D97-AF65-F5344CB8AC3E}">
        <p14:creationId xmlns:p14="http://schemas.microsoft.com/office/powerpoint/2010/main" val="1702815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200" b="0" i="0" u="none" strike="noStrike" baseline="0" dirty="0">
                <a:solidFill>
                  <a:srgbClr val="231F20"/>
                </a:solidFill>
                <a:latin typeface="MinionPro-Regular" panose="02040503050201020203" pitchFamily="18" charset="0"/>
              </a:rPr>
              <a:t>.</a:t>
            </a:r>
            <a:endParaRPr lang="it-IT" dirty="0"/>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33</a:t>
            </a:fld>
            <a:endParaRPr lang="it-IT"/>
          </a:p>
        </p:txBody>
      </p:sp>
    </p:spTree>
    <p:extLst>
      <p:ext uri="{BB962C8B-B14F-4D97-AF65-F5344CB8AC3E}">
        <p14:creationId xmlns:p14="http://schemas.microsoft.com/office/powerpoint/2010/main" val="3607448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baseline="0" dirty="0">
                <a:solidFill>
                  <a:srgbClr val="000000"/>
                </a:solidFill>
                <a:latin typeface="Times New Roman" panose="02020603050405020304" pitchFamily="18" charset="0"/>
              </a:rPr>
              <a:t>La consapevolezza identitaria propositiva penso possa essere il punto di partenza fondamentale per raggiungere gli obiettivi alti che ci poniamo di empowerment e innovazione collaborativa transdisciplinare attraverso un processo di apprendimento trasformativo che si deve sviluppare anche su un piano istituzionale e culturale. </a:t>
            </a:r>
          </a:p>
          <a:p>
            <a:endParaRPr lang="it-IT" sz="1200" b="0" i="0" u="none" strike="noStrike" baseline="0" dirty="0">
              <a:solidFill>
                <a:srgbClr val="000000"/>
              </a:solidFill>
              <a:latin typeface="Times New Roman" panose="02020603050405020304" pitchFamily="18" charset="0"/>
            </a:endParaRPr>
          </a:p>
          <a:p>
            <a:r>
              <a:rPr lang="it-IT" sz="1200" b="0" i="0" u="none" strike="noStrike" baseline="0" dirty="0">
                <a:solidFill>
                  <a:srgbClr val="000000"/>
                </a:solidFill>
                <a:latin typeface="Times New Roman" panose="02020603050405020304" pitchFamily="18" charset="0"/>
              </a:rPr>
              <a:t>In questo percorso, è essenziale mettere tutti gli attori rilevanti nelle condizioni ideali per partecipare ai processi decisionali, mettendosi in gioco fino in fondo. Tutti – dai vertici politici fino ai cittadini – devono essere informati sugli obiettivi, sulle premesse e sul significato del processo in corso in modo che da rendere possibile una piena comprensione del cambiamento in atto, ma anche una condivisione delle scelte principali, che deve essere sostanziale e non puramente di facciata</a:t>
            </a:r>
          </a:p>
          <a:p>
            <a:endParaRPr lang="it-IT" dirty="0"/>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34</a:t>
            </a:fld>
            <a:endParaRPr lang="it-IT"/>
          </a:p>
        </p:txBody>
      </p:sp>
    </p:spTree>
    <p:extLst>
      <p:ext uri="{BB962C8B-B14F-4D97-AF65-F5344CB8AC3E}">
        <p14:creationId xmlns:p14="http://schemas.microsoft.com/office/powerpoint/2010/main" val="723237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effectLst/>
              </a:rPr>
              <a:t>EMPOWERMENT: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effectLst/>
              </a:rPr>
              <a:t>Processo che ha l’obiettivo di accrescere le competenze necessarie </a:t>
            </a:r>
            <a:r>
              <a:rPr lang="it-IT" b="0" i="0" dirty="0">
                <a:solidFill>
                  <a:srgbClr val="C00000"/>
                </a:solidFill>
                <a:effectLst/>
              </a:rPr>
              <a:t>affinché i cittadini, i pazienti e i professionisti siano attivamente coinvolti - come singoli, come organizzazione e come comunità - nelle decisioni che riguardano la propria salute</a:t>
            </a:r>
            <a:r>
              <a:rPr lang="it-IT" b="0" i="0" dirty="0">
                <a:solidFill>
                  <a:srgbClr val="444E57"/>
                </a:solidFill>
                <a:effectLst/>
              </a:rPr>
              <a:t> </a:t>
            </a:r>
            <a:r>
              <a:rPr lang="it-IT" b="0" i="0" dirty="0">
                <a:effectLst/>
              </a:rPr>
              <a:t>e la pianificazione, gestione e valutazione dei servizi per la salute.</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i="0" dirty="0">
              <a:solidFill>
                <a:srgbClr val="666666"/>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a:solidFill>
                  <a:srgbClr val="666666"/>
                </a:solidFill>
                <a:effectLst/>
                <a:latin typeface="Roboto" panose="02000000000000000000" pitchFamily="2" charset="0"/>
              </a:rPr>
              <a:t>l </a:t>
            </a:r>
            <a:r>
              <a:rPr lang="it-IT" b="0" i="0" dirty="0">
                <a:solidFill>
                  <a:srgbClr val="666666"/>
                </a:solidFill>
                <a:effectLst/>
                <a:latin typeface="Roboto" panose="02000000000000000000" pitchFamily="2" charset="0"/>
              </a:rPr>
              <a:t>termine </a:t>
            </a:r>
            <a:r>
              <a:rPr lang="it-IT" b="0" i="0" dirty="0" err="1">
                <a:solidFill>
                  <a:srgbClr val="666666"/>
                </a:solidFill>
                <a:effectLst/>
                <a:latin typeface="Roboto" panose="02000000000000000000" pitchFamily="2" charset="0"/>
              </a:rPr>
              <a:t>transdisciplinarità</a:t>
            </a:r>
            <a:r>
              <a:rPr lang="it-IT" b="0" i="0" dirty="0">
                <a:solidFill>
                  <a:srgbClr val="666666"/>
                </a:solidFill>
                <a:effectLst/>
                <a:latin typeface="Roboto" panose="02000000000000000000" pitchFamily="2" charset="0"/>
              </a:rPr>
              <a:t> nasce invece nel 1970 ad opera di Jean Piaget, psicologo, filosofo e biologo Svizzero. La definizione indica un approccio che allo stesso tempo oltrepassa ed intreccia diverse discipline, passando per il rifiuto della frammentarietà della conoscenza, puntando invece ad una comprensione integrata ed unitaria del mondo.</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18501-5002-4FE1-A1B7-5A5998436B1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884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0E18501-5002-4FE1-A1B7-5A5998436B12}" type="slidenum">
              <a:rPr lang="it-IT" smtClean="0"/>
              <a:t>36</a:t>
            </a:fld>
            <a:endParaRPr lang="it-IT"/>
          </a:p>
        </p:txBody>
      </p:sp>
    </p:spTree>
    <p:extLst>
      <p:ext uri="{BB962C8B-B14F-4D97-AF65-F5344CB8AC3E}">
        <p14:creationId xmlns:p14="http://schemas.microsoft.com/office/powerpoint/2010/main" val="408107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5</a:t>
            </a:fld>
            <a:endParaRPr lang="it-IT"/>
          </a:p>
        </p:txBody>
      </p:sp>
    </p:spTree>
    <p:extLst>
      <p:ext uri="{BB962C8B-B14F-4D97-AF65-F5344CB8AC3E}">
        <p14:creationId xmlns:p14="http://schemas.microsoft.com/office/powerpoint/2010/main" val="165747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6</a:t>
            </a:fld>
            <a:endParaRPr lang="it-IT"/>
          </a:p>
        </p:txBody>
      </p:sp>
    </p:spTree>
    <p:extLst>
      <p:ext uri="{BB962C8B-B14F-4D97-AF65-F5344CB8AC3E}">
        <p14:creationId xmlns:p14="http://schemas.microsoft.com/office/powerpoint/2010/main" val="304813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modello </a:t>
            </a:r>
            <a:r>
              <a:rPr lang="it-IT" dirty="0" err="1"/>
              <a:t>ideal</a:t>
            </a:r>
            <a:r>
              <a:rPr lang="it-IT" dirty="0"/>
              <a:t>-tipico secondo la prospettiva BPS è PATIENT CENTERED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L’engagement è un concetto sistemico che </a:t>
            </a:r>
            <a:r>
              <a:rPr lang="it-IT" sz="1200" b="1" dirty="0">
                <a:solidFill>
                  <a:srgbClr val="C00000"/>
                </a:solidFill>
              </a:rPr>
              <a:t>identifica e qualifica le possibili modalità di relazione</a:t>
            </a:r>
            <a:r>
              <a:rPr lang="it-IT" sz="1200" dirty="0">
                <a:solidFill>
                  <a:srgbClr val="C00000"/>
                </a:solidFill>
              </a:rPr>
              <a:t> che una persona con una domanda di salute, assistenza e/o cura può intrattenere durante il proprio percorso clinico-assistenziale</a:t>
            </a:r>
            <a:r>
              <a:rPr lang="it-IT" sz="1200" dirty="0"/>
              <a:t>. </a:t>
            </a:r>
            <a:r>
              <a:rPr lang="it-IT" sz="1200" dirty="0">
                <a:solidFill>
                  <a:srgbClr val="C00000"/>
                </a:solidFill>
              </a:rPr>
              <a:t>con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C00000"/>
                </a:solidFill>
              </a:rPr>
              <a:t>condizione clinica,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C00000"/>
                </a:solidFill>
              </a:rPr>
              <a:t>caregiver informale (in particolare la famiglia),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C00000"/>
                </a:solidFill>
              </a:rPr>
              <a:t>professionista sanitario e il team assistenziale nel suo complesso,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C00000"/>
                </a:solidFill>
              </a:rPr>
              <a:t>contesto organizzativo,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C00000"/>
                </a:solidFill>
              </a:rPr>
              <a:t>sistema socio-sanitario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dirty="0">
                <a:solidFill>
                  <a:srgbClr val="C00000"/>
                </a:solidFill>
              </a:rPr>
              <a:t>sistema sociale allargato, </a:t>
            </a:r>
            <a:endParaRPr lang="it-IT" sz="1200"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7</a:t>
            </a:fld>
            <a:endParaRPr lang="it-IT"/>
          </a:p>
        </p:txBody>
      </p:sp>
    </p:spTree>
    <p:extLst>
      <p:ext uri="{BB962C8B-B14F-4D97-AF65-F5344CB8AC3E}">
        <p14:creationId xmlns:p14="http://schemas.microsoft.com/office/powerpoint/2010/main" val="3099367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L’engagement nell’ambito clinico assistenziale della cronicità è un concetto-ombrello che ne articola, sistematizza e include altri, quali </a:t>
            </a:r>
            <a:r>
              <a:rPr lang="it-IT" dirty="0" err="1"/>
              <a:t>adherence</a:t>
            </a:r>
            <a:r>
              <a:rPr lang="it-IT" dirty="0"/>
              <a:t>, compliance,</a:t>
            </a:r>
          </a:p>
          <a:p>
            <a:r>
              <a:rPr lang="it-IT" dirty="0"/>
              <a:t>empowerment, </a:t>
            </a:r>
            <a:r>
              <a:rPr lang="it-IT" dirty="0" err="1"/>
              <a:t>activation</a:t>
            </a:r>
            <a:r>
              <a:rPr lang="it-IT" dirty="0"/>
              <a:t>, health </a:t>
            </a:r>
            <a:r>
              <a:rPr lang="it-IT" dirty="0" err="1"/>
              <a:t>literacy</a:t>
            </a:r>
            <a:r>
              <a:rPr lang="it-IT" dirty="0"/>
              <a:t>, </a:t>
            </a:r>
            <a:r>
              <a:rPr lang="it-IT" dirty="0" err="1"/>
              <a:t>shared</a:t>
            </a:r>
            <a:r>
              <a:rPr lang="it-IT" dirty="0"/>
              <a:t> </a:t>
            </a:r>
            <a:r>
              <a:rPr lang="it-IT" dirty="0" err="1"/>
              <a:t>decision</a:t>
            </a:r>
            <a:r>
              <a:rPr lang="it-IT" dirty="0"/>
              <a:t> making, </a:t>
            </a:r>
            <a:r>
              <a:rPr lang="it-IT" dirty="0" err="1"/>
              <a:t>activation</a:t>
            </a:r>
            <a:r>
              <a:rPr lang="it-IT" dirty="0"/>
              <a:t>.</a:t>
            </a:r>
          </a:p>
          <a:p>
            <a:endParaRPr lang="it-IT" dirty="0"/>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8</a:t>
            </a:fld>
            <a:endParaRPr lang="it-IT"/>
          </a:p>
        </p:txBody>
      </p:sp>
    </p:spTree>
    <p:extLst>
      <p:ext uri="{BB962C8B-B14F-4D97-AF65-F5344CB8AC3E}">
        <p14:creationId xmlns:p14="http://schemas.microsoft.com/office/powerpoint/2010/main" val="3463743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Studi qualitativi e randomizzati iniziano a </a:t>
            </a:r>
            <a:r>
              <a:rPr lang="it-IT" b="1" dirty="0"/>
              <a:t>dimostrare che se viene misurato il parametro dell’engagement del paziente si iniziano a vedere gli effetti in termini di miglioramento dell’aderenza terapeutica, di aumento di comportamenti preventivi, della qualità della vita percepita e di soddisfazione rispetto al percorso di cura e in termini di impatto positivo sulla spesa sanitaria</a:t>
            </a:r>
            <a:r>
              <a:rPr lang="it-IT" dirty="0"/>
              <a:t>.</a:t>
            </a:r>
          </a:p>
          <a:p>
            <a:r>
              <a:rPr lang="it-IT" dirty="0"/>
              <a:t>Occorre approfondire le ragioni per cui certi comportamenti non vengono attivati oppure vengono attivati in una direzione e non in un’altra. </a:t>
            </a:r>
            <a:r>
              <a:rPr lang="it-IT" b="1" dirty="0"/>
              <a:t>READINESS TO ENGAGE </a:t>
            </a:r>
            <a:r>
              <a:rPr lang="it-IT" dirty="0"/>
              <a:t>(perché, se, come e quando)</a:t>
            </a:r>
          </a:p>
          <a:p>
            <a:endParaRPr lang="it-IT" dirty="0"/>
          </a:p>
        </p:txBody>
      </p:sp>
      <p:sp>
        <p:nvSpPr>
          <p:cNvPr id="4" name="Segnaposto numero diapositiva 3"/>
          <p:cNvSpPr>
            <a:spLocks noGrp="1"/>
          </p:cNvSpPr>
          <p:nvPr>
            <p:ph type="sldNum" sz="quarter" idx="5"/>
          </p:nvPr>
        </p:nvSpPr>
        <p:spPr/>
        <p:txBody>
          <a:bodyPr/>
          <a:lstStyle/>
          <a:p>
            <a:fld id="{90E18501-5002-4FE1-A1B7-5A5998436B12}" type="slidenum">
              <a:rPr lang="it-IT" smtClean="0"/>
              <a:t>9</a:t>
            </a:fld>
            <a:endParaRPr lang="it-IT"/>
          </a:p>
        </p:txBody>
      </p:sp>
    </p:spTree>
    <p:extLst>
      <p:ext uri="{BB962C8B-B14F-4D97-AF65-F5344CB8AC3E}">
        <p14:creationId xmlns:p14="http://schemas.microsoft.com/office/powerpoint/2010/main" val="410022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ricerca ha dimostrato che la tipizzazione psicologica delle diverse fasi resta costante e trasversale a diversi contesti, condizioni cliniche e caratteristiche socio-anagrafiche delle persone. Ciò che può cambiare sono le traiettorie con cui la persona passa da una posizione all’altra (caratteristiche disposizionali, contesto sociale e organizzativo). </a:t>
            </a:r>
          </a:p>
          <a:p>
            <a:r>
              <a:rPr lang="it-IT" dirty="0"/>
              <a:t>È quindi necessario misurare il PE e conoscerne i potenziali ostacoli per poter programmare interventi di orientamento all’engagement rivolti alla persona, al caregiver, agli operatori e alle organizzazioni sanitarie.</a:t>
            </a:r>
          </a:p>
        </p:txBody>
      </p:sp>
      <p:sp>
        <p:nvSpPr>
          <p:cNvPr id="4" name="Segnaposto numero diapositiva 3"/>
          <p:cNvSpPr>
            <a:spLocks noGrp="1"/>
          </p:cNvSpPr>
          <p:nvPr>
            <p:ph type="sldNum" sz="quarter" idx="5"/>
          </p:nvPr>
        </p:nvSpPr>
        <p:spPr/>
        <p:txBody>
          <a:bodyPr/>
          <a:lstStyle/>
          <a:p>
            <a:fld id="{90E18501-5002-4FE1-A1B7-5A5998436B12}" type="slidenum">
              <a:rPr lang="it-IT" smtClean="0"/>
              <a:t>10</a:t>
            </a:fld>
            <a:endParaRPr lang="it-IT"/>
          </a:p>
        </p:txBody>
      </p:sp>
    </p:spTree>
    <p:extLst>
      <p:ext uri="{BB962C8B-B14F-4D97-AF65-F5344CB8AC3E}">
        <p14:creationId xmlns:p14="http://schemas.microsoft.com/office/powerpoint/2010/main" val="356451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690E1A-0CCD-A029-D6B9-3654A81CA67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4606364-FF40-9858-1CAD-C8366CF4E9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25EEDDD-79BA-99DD-FE66-015256956F73}"/>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5" name="Segnaposto piè di pagina 4">
            <a:extLst>
              <a:ext uri="{FF2B5EF4-FFF2-40B4-BE49-F238E27FC236}">
                <a16:creationId xmlns:a16="http://schemas.microsoft.com/office/drawing/2014/main" id="{812D8272-A842-C81A-97B8-D4AF2F4F76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9DCB36-BE00-0BCF-9C10-9A5CA0EBFB82}"/>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1611559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94320B-6141-49EC-1D92-5452FBAB658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027594F-F2CA-4BF4-E8B4-D4D6E904838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FF690D8-6357-C562-E49D-CFF9252CDD94}"/>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5" name="Segnaposto piè di pagina 4">
            <a:extLst>
              <a:ext uri="{FF2B5EF4-FFF2-40B4-BE49-F238E27FC236}">
                <a16:creationId xmlns:a16="http://schemas.microsoft.com/office/drawing/2014/main" id="{72E5D3C5-6590-3944-B062-217179BC4A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051DBB-3470-1383-511B-2734D4347BFC}"/>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42000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B2B66E8-C478-DCA4-F153-D6886F96C9D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E2E30D4-BE1A-1C6D-FE03-944B1BF5548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663CFC-E0F0-E254-352B-934290955424}"/>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5" name="Segnaposto piè di pagina 4">
            <a:extLst>
              <a:ext uri="{FF2B5EF4-FFF2-40B4-BE49-F238E27FC236}">
                <a16:creationId xmlns:a16="http://schemas.microsoft.com/office/drawing/2014/main" id="{A14CFA6E-4587-65B8-9FF3-D0F73E80226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71B4764-A1CB-DBFF-7180-61ABD1E436AB}"/>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954128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182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996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588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191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59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25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89A6B7-91F4-952C-9DF7-EA0F8154F3B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45462C7-B7DF-1242-6CB4-653A21B73C5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94C94A6-E1E4-9CEC-3D31-9394D42A5850}"/>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5" name="Segnaposto piè di pagina 4">
            <a:extLst>
              <a:ext uri="{FF2B5EF4-FFF2-40B4-BE49-F238E27FC236}">
                <a16:creationId xmlns:a16="http://schemas.microsoft.com/office/drawing/2014/main" id="{883BDC23-4E02-4927-99C3-080C31681C6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3B62B1-7417-0A92-2336-0DA6AE57A3F7}"/>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129381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BD17EC-89AE-AF8C-5C2D-6E58FA93FCF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3B29096-B50F-91E4-3AE9-C413126070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AE4381B-11E4-3B77-B1D0-09EE1FE86693}"/>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5" name="Segnaposto piè di pagina 4">
            <a:extLst>
              <a:ext uri="{FF2B5EF4-FFF2-40B4-BE49-F238E27FC236}">
                <a16:creationId xmlns:a16="http://schemas.microsoft.com/office/drawing/2014/main" id="{7A9B3D6E-75A2-C59E-B019-AB6B2192A6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008930-2B1D-2056-9960-6C1C2EEC29CF}"/>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201085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5E312F-88D4-1C73-C116-1E3E2813F12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0099704-662A-9F09-3D77-A87678DF7D3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0B25418-C49E-3BF5-28CB-87F705AA05D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AB4DC80-5235-5D68-194A-463BDFDE578E}"/>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6" name="Segnaposto piè di pagina 5">
            <a:extLst>
              <a:ext uri="{FF2B5EF4-FFF2-40B4-BE49-F238E27FC236}">
                <a16:creationId xmlns:a16="http://schemas.microsoft.com/office/drawing/2014/main" id="{D23BBE49-742C-EB10-D4B9-A8C52965087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F11799C-35D0-759C-603F-ADA867D8FEF4}"/>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243984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E2C0A9-01C8-BC3F-8FC2-23F790C2694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136A376-857A-461B-F0A4-CB8C62EE5E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427ADDF-8E63-7DBD-DB81-EA92C2C2865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A2545EF-2E31-EE92-B756-1C0285D221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0E8C566-4415-E3D1-7632-0B895D61CAC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843003D-2174-980A-4B8E-9907E86D5A5E}"/>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8" name="Segnaposto piè di pagina 7">
            <a:extLst>
              <a:ext uri="{FF2B5EF4-FFF2-40B4-BE49-F238E27FC236}">
                <a16:creationId xmlns:a16="http://schemas.microsoft.com/office/drawing/2014/main" id="{E46B735A-3741-C757-9CB3-060CED7F21B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D3C6D12-0B7D-B8A5-F678-CA57D6AA78EE}"/>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341388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9C624-8029-ECE9-925B-8285D32A59A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29455E4-692E-F94A-C5B5-F60450E218E1}"/>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4" name="Segnaposto piè di pagina 3">
            <a:extLst>
              <a:ext uri="{FF2B5EF4-FFF2-40B4-BE49-F238E27FC236}">
                <a16:creationId xmlns:a16="http://schemas.microsoft.com/office/drawing/2014/main" id="{FCB0DAF0-0221-7AA0-9CB9-E9B883458E2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7957C1A-F597-74BA-E93A-F9ED5116D0F5}"/>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2785043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3A9C5E5-81C4-0E94-77C2-7E365E35FE4D}"/>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3" name="Segnaposto piè di pagina 2">
            <a:extLst>
              <a:ext uri="{FF2B5EF4-FFF2-40B4-BE49-F238E27FC236}">
                <a16:creationId xmlns:a16="http://schemas.microsoft.com/office/drawing/2014/main" id="{212361BE-8526-F004-0718-E2CCD0B428B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B5C0BCB-9ED6-95E1-3288-E0691E2E77B1}"/>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240875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E3F9CE-1E99-24FE-69A7-2591D9C07D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444FC52-B56F-AFE3-8A3D-7A84AC1AC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317A96E-C725-7E57-4384-6E22261B3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F6DCFAD-C16F-4F09-2D71-76CE1CE7DB87}"/>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6" name="Segnaposto piè di pagina 5">
            <a:extLst>
              <a:ext uri="{FF2B5EF4-FFF2-40B4-BE49-F238E27FC236}">
                <a16:creationId xmlns:a16="http://schemas.microsoft.com/office/drawing/2014/main" id="{5A55FB62-502E-BE06-248B-C94375D8874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66266D7-B4AE-572C-D8C8-CFEEC0AD28EC}"/>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175445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466DF3-E5B7-6BD4-5271-EFE729AECE1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2505CAB-EA8F-12A7-14CA-0BC5C3E919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A1397D9-AF0C-E21D-23ED-39735AC93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8C1F30F-5400-A7B9-B957-C3FA60265895}"/>
              </a:ext>
            </a:extLst>
          </p:cNvPr>
          <p:cNvSpPr>
            <a:spLocks noGrp="1"/>
          </p:cNvSpPr>
          <p:nvPr>
            <p:ph type="dt" sz="half" idx="10"/>
          </p:nvPr>
        </p:nvSpPr>
        <p:spPr/>
        <p:txBody>
          <a:bodyPr/>
          <a:lstStyle/>
          <a:p>
            <a:fld id="{E876B1B6-D4B8-4021-AA46-A33BB6331C31}" type="datetimeFigureOut">
              <a:rPr lang="it-IT" smtClean="0"/>
              <a:t>19/10/2023</a:t>
            </a:fld>
            <a:endParaRPr lang="it-IT"/>
          </a:p>
        </p:txBody>
      </p:sp>
      <p:sp>
        <p:nvSpPr>
          <p:cNvPr id="6" name="Segnaposto piè di pagina 5">
            <a:extLst>
              <a:ext uri="{FF2B5EF4-FFF2-40B4-BE49-F238E27FC236}">
                <a16:creationId xmlns:a16="http://schemas.microsoft.com/office/drawing/2014/main" id="{49F8711D-2C79-6F08-6334-C73263CF87D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D13C25B-D070-4C9D-B0EF-6F079B07E11E}"/>
              </a:ext>
            </a:extLst>
          </p:cNvPr>
          <p:cNvSpPr>
            <a:spLocks noGrp="1"/>
          </p:cNvSpPr>
          <p:nvPr>
            <p:ph type="sldNum" sz="quarter" idx="12"/>
          </p:nvPr>
        </p:nvSpPr>
        <p:spPr/>
        <p:txBody>
          <a:bodyPr/>
          <a:lstStyle/>
          <a:p>
            <a:fld id="{600FFA71-56C9-4217-BEAE-F1B381B88EA1}" type="slidenum">
              <a:rPr lang="it-IT" smtClean="0"/>
              <a:t>‹N›</a:t>
            </a:fld>
            <a:endParaRPr lang="it-IT"/>
          </a:p>
        </p:txBody>
      </p:sp>
    </p:spTree>
    <p:extLst>
      <p:ext uri="{BB962C8B-B14F-4D97-AF65-F5344CB8AC3E}">
        <p14:creationId xmlns:p14="http://schemas.microsoft.com/office/powerpoint/2010/main" val="2324091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CC3789F-86CB-BC04-9183-C682E593F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C853AEE-C2D5-9B31-A0CE-B6442D0DE8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2A0078-6F29-CCB4-52D5-3FDA3486D8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6B1B6-D4B8-4021-AA46-A33BB6331C31}" type="datetimeFigureOut">
              <a:rPr lang="it-IT" smtClean="0"/>
              <a:t>19/10/2023</a:t>
            </a:fld>
            <a:endParaRPr lang="it-IT"/>
          </a:p>
        </p:txBody>
      </p:sp>
      <p:sp>
        <p:nvSpPr>
          <p:cNvPr id="5" name="Segnaposto piè di pagina 4">
            <a:extLst>
              <a:ext uri="{FF2B5EF4-FFF2-40B4-BE49-F238E27FC236}">
                <a16:creationId xmlns:a16="http://schemas.microsoft.com/office/drawing/2014/main" id="{671533C2-FF87-F23B-E8A9-303C47BE0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2CA2F10-5FE5-F7EE-8BDF-41AB4E54C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0FFA71-56C9-4217-BEAE-F1B381B88EA1}" type="slidenum">
              <a:rPr lang="it-IT" smtClean="0"/>
              <a:t>‹N›</a:t>
            </a:fld>
            <a:endParaRPr lang="it-IT"/>
          </a:p>
        </p:txBody>
      </p:sp>
    </p:spTree>
    <p:extLst>
      <p:ext uri="{BB962C8B-B14F-4D97-AF65-F5344CB8AC3E}">
        <p14:creationId xmlns:p14="http://schemas.microsoft.com/office/powerpoint/2010/main" val="2886623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6450565"/>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ctr" defTabSz="914217" rtl="0" eaLnBrk="1" latinLnBrk="0" hangingPunct="1">
        <a:lnSpc>
          <a:spcPct val="90000"/>
        </a:lnSpc>
        <a:spcBef>
          <a:spcPct val="0"/>
        </a:spcBef>
        <a:buNone/>
        <a:defRPr lang="en-US" sz="3700" b="1" i="0" kern="1200" spc="-145" baseline="0">
          <a:solidFill>
            <a:schemeClr val="tx2"/>
          </a:solidFill>
          <a:latin typeface="Poppins" pitchFamily="2" charset="77"/>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0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1pPr>
      <a:lvl2pPr marL="685663" indent="-228555" algn="l" defTabSz="914217" rtl="0" eaLnBrk="1" latinLnBrk="0" hangingPunct="1">
        <a:lnSpc>
          <a:spcPct val="90000"/>
        </a:lnSpc>
        <a:spcBef>
          <a:spcPts val="500"/>
        </a:spcBef>
        <a:buFont typeface="Arial" panose="020B0604020202020204" pitchFamily="34" charset="0"/>
        <a:buChar char="•"/>
        <a:defRPr lang="en-US" sz="16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a:solidFill>
            <a:schemeClr val="tx1"/>
          </a:solidFill>
          <a:effectLst/>
          <a:latin typeface="Poppins" pitchFamily="2" charset="77"/>
          <a:ea typeface="Open Sans Light" panose="020B0306030504020204" pitchFamily="34" charset="0"/>
          <a:cs typeface="Poppins" pitchFamily="2" charset="77"/>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3409848"/>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ctr" defTabSz="914217" rtl="0" eaLnBrk="1" latinLnBrk="0" hangingPunct="1">
        <a:lnSpc>
          <a:spcPct val="90000"/>
        </a:lnSpc>
        <a:spcBef>
          <a:spcPct val="0"/>
        </a:spcBef>
        <a:buNone/>
        <a:defRPr lang="en-US" sz="3700" b="1" i="0" kern="1200" spc="-145" baseline="0">
          <a:solidFill>
            <a:schemeClr val="tx2"/>
          </a:solidFill>
          <a:latin typeface="Poppins" pitchFamily="2" charset="77"/>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0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1pPr>
      <a:lvl2pPr marL="685663" indent="-228555" algn="l" defTabSz="914217" rtl="0" eaLnBrk="1" latinLnBrk="0" hangingPunct="1">
        <a:lnSpc>
          <a:spcPct val="90000"/>
        </a:lnSpc>
        <a:spcBef>
          <a:spcPts val="500"/>
        </a:spcBef>
        <a:buFont typeface="Arial" panose="020B0604020202020204" pitchFamily="34" charset="0"/>
        <a:buChar char="•"/>
        <a:defRPr lang="en-US" sz="16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a:solidFill>
            <a:schemeClr val="tx1"/>
          </a:solidFill>
          <a:effectLst/>
          <a:latin typeface="Poppins" pitchFamily="2" charset="77"/>
          <a:ea typeface="Open Sans Light" panose="020B0306030504020204" pitchFamily="34" charset="0"/>
          <a:cs typeface="Poppins" pitchFamily="2" charset="77"/>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1314195"/>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ctr" defTabSz="914217" rtl="0" eaLnBrk="1" latinLnBrk="0" hangingPunct="1">
        <a:lnSpc>
          <a:spcPct val="90000"/>
        </a:lnSpc>
        <a:spcBef>
          <a:spcPct val="0"/>
        </a:spcBef>
        <a:buNone/>
        <a:defRPr lang="en-US" sz="3700" b="1" i="0" kern="1200" spc="-145" baseline="0">
          <a:solidFill>
            <a:schemeClr val="tx2"/>
          </a:solidFill>
          <a:latin typeface="Poppins" pitchFamily="2" charset="77"/>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0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1pPr>
      <a:lvl2pPr marL="685663" indent="-228555" algn="l" defTabSz="914217" rtl="0" eaLnBrk="1" latinLnBrk="0" hangingPunct="1">
        <a:lnSpc>
          <a:spcPct val="90000"/>
        </a:lnSpc>
        <a:spcBef>
          <a:spcPts val="500"/>
        </a:spcBef>
        <a:buFont typeface="Arial" panose="020B0604020202020204" pitchFamily="34" charset="0"/>
        <a:buChar char="•"/>
        <a:defRPr lang="en-US" sz="16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smtClean="0">
          <a:solidFill>
            <a:schemeClr val="tx1"/>
          </a:solidFill>
          <a:effectLst/>
          <a:latin typeface="Poppins" pitchFamily="2" charset="77"/>
          <a:ea typeface="Open Sans Light" panose="020B0306030504020204" pitchFamily="34" charset="0"/>
          <a:cs typeface="Poppins" pitchFamily="2" charset="77"/>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a:solidFill>
            <a:schemeClr val="tx1"/>
          </a:solidFill>
          <a:effectLst/>
          <a:latin typeface="Poppins" pitchFamily="2" charset="77"/>
          <a:ea typeface="Open Sans Light" panose="020B0306030504020204" pitchFamily="34" charset="0"/>
          <a:cs typeface="Poppins" pitchFamily="2" charset="77"/>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588292"/>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914217" rtl="0" eaLnBrk="1" latinLnBrk="0" hangingPunct="1">
        <a:lnSpc>
          <a:spcPct val="90000"/>
        </a:lnSpc>
        <a:spcBef>
          <a:spcPct val="0"/>
        </a:spcBef>
        <a:buNone/>
        <a:defRPr lang="en-US" sz="4000" b="1" i="0" kern="1200" spc="-50" baseline="0">
          <a:solidFill>
            <a:schemeClr val="tx2"/>
          </a:solidFill>
          <a:latin typeface="Poppins" panose="00000500000000000000" pitchFamily="2" charset="0"/>
          <a:ea typeface="Open Sans Light" panose="020B0306030504020204" pitchFamily="34" charset="0"/>
          <a:cs typeface="Poppins Light"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200" b="0" i="0" kern="1200" spc="-15" baseline="0" dirty="0" smtClean="0">
          <a:solidFill>
            <a:schemeClr val="tx1"/>
          </a:solidFill>
          <a:effectLst/>
          <a:latin typeface="Poppins" panose="00000500000000000000" pitchFamily="2" charset="0"/>
          <a:ea typeface="Open Sans Light" panose="020B0306030504020204" pitchFamily="34" charset="0"/>
          <a:cs typeface="Open Sans"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1800" b="0" i="0" kern="1200" spc="-15" baseline="0" dirty="0" smtClean="0">
          <a:solidFill>
            <a:schemeClr val="tx1"/>
          </a:solidFill>
          <a:effectLst/>
          <a:latin typeface="Poppins" panose="00000500000000000000" pitchFamily="2" charset="0"/>
          <a:ea typeface="Open Sans Light" panose="020B0306030504020204" pitchFamily="34" charset="0"/>
          <a:cs typeface="Open Sans"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600" b="0" i="0" kern="1200" spc="-15" baseline="0" dirty="0" smtClean="0">
          <a:solidFill>
            <a:schemeClr val="tx1"/>
          </a:solidFill>
          <a:effectLst/>
          <a:latin typeface="Poppins" panose="00000500000000000000" pitchFamily="2" charset="0"/>
          <a:ea typeface="Open Sans Light" panose="020B0306030504020204" pitchFamily="34" charset="0"/>
          <a:cs typeface="Open Sans"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smtClean="0">
          <a:solidFill>
            <a:schemeClr val="tx1"/>
          </a:solidFill>
          <a:effectLst/>
          <a:latin typeface="Poppins" panose="00000500000000000000" pitchFamily="2" charset="0"/>
          <a:ea typeface="Open Sans Light" panose="020B0306030504020204" pitchFamily="34" charset="0"/>
          <a:cs typeface="Open Sans"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a:solidFill>
            <a:schemeClr val="tx1"/>
          </a:solidFill>
          <a:effectLst/>
          <a:latin typeface="Poppins" panose="00000500000000000000" pitchFamily="2" charset="0"/>
          <a:ea typeface="Open Sans Light" panose="020B0306030504020204" pitchFamily="34" charset="0"/>
          <a:cs typeface="Open Sans"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3488881"/>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914217" rtl="0" eaLnBrk="1" latinLnBrk="0" hangingPunct="1">
        <a:lnSpc>
          <a:spcPct val="90000"/>
        </a:lnSpc>
        <a:spcBef>
          <a:spcPct val="0"/>
        </a:spcBef>
        <a:buNone/>
        <a:defRPr lang="en-US" sz="4000" b="0" i="0" kern="1200" spc="-50" baseline="0">
          <a:solidFill>
            <a:schemeClr val="tx2"/>
          </a:solidFill>
          <a:latin typeface="Poppins" pitchFamily="2" charset="77"/>
          <a:ea typeface="Open Sans Light" panose="020B0306030504020204" pitchFamily="34" charset="0"/>
          <a:cs typeface="Poppins Light"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200" b="0" i="0" kern="1200" spc="-15" baseline="0" dirty="0" smtClean="0">
          <a:solidFill>
            <a:schemeClr val="tx1"/>
          </a:solidFill>
          <a:effectLst/>
          <a:latin typeface="Poppins" pitchFamily="2" charset="77"/>
          <a:ea typeface="Open Sans Light" panose="020B0306030504020204" pitchFamily="34" charset="0"/>
          <a:cs typeface="Open Sans"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1800" b="0" i="0" kern="1200" spc="-15" baseline="0" dirty="0" smtClean="0">
          <a:solidFill>
            <a:schemeClr val="tx1"/>
          </a:solidFill>
          <a:effectLst/>
          <a:latin typeface="Poppins" pitchFamily="2" charset="77"/>
          <a:ea typeface="Open Sans Light" panose="020B0306030504020204" pitchFamily="34" charset="0"/>
          <a:cs typeface="Open Sans"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600" b="0" i="0" kern="1200" spc="-15" baseline="0" dirty="0" smtClean="0">
          <a:solidFill>
            <a:schemeClr val="tx1"/>
          </a:solidFill>
          <a:effectLst/>
          <a:latin typeface="Poppins" pitchFamily="2" charset="77"/>
          <a:ea typeface="Open Sans Light" panose="020B0306030504020204" pitchFamily="34" charset="0"/>
          <a:cs typeface="Open Sans"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smtClean="0">
          <a:solidFill>
            <a:schemeClr val="tx1"/>
          </a:solidFill>
          <a:effectLst/>
          <a:latin typeface="Poppins" pitchFamily="2" charset="77"/>
          <a:ea typeface="Open Sans Light" panose="020B0306030504020204" pitchFamily="34" charset="0"/>
          <a:cs typeface="Open Sans"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a:solidFill>
            <a:schemeClr val="tx1"/>
          </a:solidFill>
          <a:effectLst/>
          <a:latin typeface="Poppins" pitchFamily="2" charset="77"/>
          <a:ea typeface="Open Sans Light" panose="020B0306030504020204" pitchFamily="34" charset="0"/>
          <a:cs typeface="Open Sans"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6FDFFA-3B25-A574-BAAB-738C4D225A12}"/>
              </a:ext>
            </a:extLst>
          </p:cNvPr>
          <p:cNvSpPr>
            <a:spLocks noGrp="1"/>
          </p:cNvSpPr>
          <p:nvPr>
            <p:ph type="ctrTitle"/>
          </p:nvPr>
        </p:nvSpPr>
        <p:spPr>
          <a:xfrm>
            <a:off x="0" y="0"/>
            <a:ext cx="12191999" cy="1828599"/>
          </a:xfrm>
          <a:ln>
            <a:solidFill>
              <a:srgbClr val="C00000"/>
            </a:solidFill>
          </a:ln>
        </p:spPr>
        <p:txBody>
          <a:bodyPr>
            <a:noAutofit/>
          </a:bodyPr>
          <a:lstStyle/>
          <a:p>
            <a:pPr algn="l"/>
            <a:r>
              <a:rPr lang="it-IT" sz="4400" b="1" u="sng" dirty="0">
                <a:solidFill>
                  <a:srgbClr val="C00000"/>
                </a:solidFill>
                <a:effectLst>
                  <a:outerShdw blurRad="38100" dist="38100" dir="2700000" algn="tl">
                    <a:srgbClr val="000000">
                      <a:alpha val="43137"/>
                    </a:srgbClr>
                  </a:outerShdw>
                </a:effectLst>
              </a:rPr>
              <a:t>Sessione Plenaria 1</a:t>
            </a:r>
            <a:br>
              <a:rPr lang="it-IT" sz="4400" b="1" dirty="0">
                <a:solidFill>
                  <a:srgbClr val="C00000"/>
                </a:solidFill>
                <a:effectLst>
                  <a:outerShdw blurRad="38100" dist="38100" dir="2700000" algn="tl">
                    <a:srgbClr val="000000">
                      <a:alpha val="43137"/>
                    </a:srgbClr>
                  </a:outerShdw>
                </a:effectLst>
              </a:rPr>
            </a:br>
            <a:r>
              <a:rPr lang="it-IT" sz="4400" b="1" dirty="0">
                <a:solidFill>
                  <a:srgbClr val="C00000"/>
                </a:solidFill>
                <a:effectLst>
                  <a:outerShdw blurRad="38100" dist="38100" dir="2700000" algn="tl">
                    <a:srgbClr val="000000">
                      <a:alpha val="43137"/>
                    </a:srgbClr>
                  </a:outerShdw>
                </a:effectLst>
              </a:rPr>
              <a:t>La promozione della farmacia clinica in Italia: </a:t>
            </a:r>
            <a:br>
              <a:rPr lang="it-IT" sz="4400" b="1" dirty="0">
                <a:solidFill>
                  <a:srgbClr val="C00000"/>
                </a:solidFill>
                <a:effectLst>
                  <a:outerShdw blurRad="38100" dist="38100" dir="2700000" algn="tl">
                    <a:srgbClr val="000000">
                      <a:alpha val="43137"/>
                    </a:srgbClr>
                  </a:outerShdw>
                </a:effectLst>
              </a:rPr>
            </a:br>
            <a:r>
              <a:rPr lang="it-IT" sz="4400" b="1" dirty="0">
                <a:solidFill>
                  <a:srgbClr val="C00000"/>
                </a:solidFill>
                <a:effectLst>
                  <a:outerShdw blurRad="38100" dist="38100" dir="2700000" algn="tl">
                    <a:srgbClr val="000000">
                      <a:alpha val="43137"/>
                    </a:srgbClr>
                  </a:outerShdw>
                </a:effectLst>
              </a:rPr>
              <a:t>stato dell’arte ed orizzonti</a:t>
            </a:r>
          </a:p>
        </p:txBody>
      </p:sp>
      <p:sp>
        <p:nvSpPr>
          <p:cNvPr id="5" name="Sottotitolo 4">
            <a:extLst>
              <a:ext uri="{FF2B5EF4-FFF2-40B4-BE49-F238E27FC236}">
                <a16:creationId xmlns:a16="http://schemas.microsoft.com/office/drawing/2014/main" id="{E3E6D969-0851-9052-C910-D4BC57C0FEE4}"/>
              </a:ext>
            </a:extLst>
          </p:cNvPr>
          <p:cNvSpPr>
            <a:spLocks noGrp="1"/>
          </p:cNvSpPr>
          <p:nvPr>
            <p:ph type="subTitle" idx="1"/>
          </p:nvPr>
        </p:nvSpPr>
        <p:spPr>
          <a:xfrm>
            <a:off x="88136" y="1960525"/>
            <a:ext cx="5640636" cy="1124198"/>
          </a:xfrm>
        </p:spPr>
        <p:txBody>
          <a:bodyPr>
            <a:normAutofit/>
          </a:bodyPr>
          <a:lstStyle/>
          <a:p>
            <a:r>
              <a:rPr lang="it-IT" sz="4000" b="1" dirty="0">
                <a:effectLst>
                  <a:outerShdw blurRad="38100" dist="38100" dir="2700000" algn="tl">
                    <a:srgbClr val="000000">
                      <a:alpha val="43137"/>
                    </a:srgbClr>
                  </a:outerShdw>
                </a:effectLst>
              </a:rPr>
              <a:t>Dr.ssa Marta </a:t>
            </a:r>
            <a:r>
              <a:rPr lang="it-IT" sz="4000" b="1" dirty="0" err="1">
                <a:effectLst>
                  <a:outerShdw blurRad="38100" dist="38100" dir="2700000" algn="tl">
                    <a:srgbClr val="000000">
                      <a:alpha val="43137"/>
                    </a:srgbClr>
                  </a:outerShdw>
                </a:effectLst>
              </a:rPr>
              <a:t>Guastavigna</a:t>
            </a:r>
            <a:endParaRPr lang="it-IT" sz="4000" b="1" dirty="0">
              <a:effectLst>
                <a:outerShdw blurRad="38100" dist="38100" dir="2700000" algn="tl">
                  <a:srgbClr val="000000">
                    <a:alpha val="43137"/>
                  </a:srgbClr>
                </a:outerShdw>
              </a:effectLst>
            </a:endParaRPr>
          </a:p>
        </p:txBody>
      </p:sp>
      <p:sp>
        <p:nvSpPr>
          <p:cNvPr id="6" name="CasellaDiTesto 5">
            <a:extLst>
              <a:ext uri="{FF2B5EF4-FFF2-40B4-BE49-F238E27FC236}">
                <a16:creationId xmlns:a16="http://schemas.microsoft.com/office/drawing/2014/main" id="{42E53E12-D01A-639F-8B57-0DE9032A301A}"/>
              </a:ext>
            </a:extLst>
          </p:cNvPr>
          <p:cNvSpPr txBox="1"/>
          <p:nvPr/>
        </p:nvSpPr>
        <p:spPr>
          <a:xfrm>
            <a:off x="4263528" y="2646806"/>
            <a:ext cx="7840336" cy="3477875"/>
          </a:xfrm>
          <a:prstGeom prst="rect">
            <a:avLst/>
          </a:prstGeom>
          <a:noFill/>
        </p:spPr>
        <p:txBody>
          <a:bodyPr wrap="square" rtlCol="0">
            <a:spAutoFit/>
          </a:bodyPr>
          <a:lstStyle/>
          <a:p>
            <a:r>
              <a:rPr lang="it-IT" sz="2000" dirty="0"/>
              <a:t>La dr.ssa Guastavigna è </a:t>
            </a:r>
            <a:r>
              <a:rPr lang="it-IT" sz="2000" b="1" dirty="0">
                <a:solidFill>
                  <a:srgbClr val="C00000"/>
                </a:solidFill>
              </a:rPr>
              <a:t>laureata in Psicologia</a:t>
            </a:r>
            <a:r>
              <a:rPr lang="it-IT" sz="2000" dirty="0"/>
              <a:t>, </a:t>
            </a:r>
            <a:r>
              <a:rPr lang="it-IT" sz="2000" b="1" dirty="0">
                <a:solidFill>
                  <a:srgbClr val="C00000"/>
                </a:solidFill>
              </a:rPr>
              <a:t>specializzata in Counseling e Comunicazione</a:t>
            </a:r>
            <a:r>
              <a:rPr lang="it-IT" sz="2000" dirty="0"/>
              <a:t>. </a:t>
            </a:r>
          </a:p>
          <a:p>
            <a:r>
              <a:rPr lang="it-IT" sz="2000" dirty="0"/>
              <a:t>Attualmente ricopre il ruolo di </a:t>
            </a:r>
            <a:r>
              <a:rPr lang="it-IT" sz="2000" b="1" dirty="0">
                <a:solidFill>
                  <a:srgbClr val="C00000"/>
                </a:solidFill>
              </a:rPr>
              <a:t>ricercatrice e consulente libero professionista </a:t>
            </a:r>
            <a:r>
              <a:rPr lang="it-IT" sz="2000" dirty="0"/>
              <a:t>e collabora con la Divisione A di Malattie Infettive e Tropicali dell’Ospedale Amedeo di Savoia di Torino</a:t>
            </a:r>
          </a:p>
          <a:p>
            <a:r>
              <a:rPr lang="it-IT" sz="2000" dirty="0"/>
              <a:t>È autrice di numerose pubblicazioni scientifiche su riviste indicizzate sul Science </a:t>
            </a:r>
            <a:r>
              <a:rPr lang="it-IT" sz="2000" dirty="0" err="1"/>
              <a:t>Citation</a:t>
            </a:r>
            <a:r>
              <a:rPr lang="it-IT" sz="2000" dirty="0"/>
              <a:t> Index.</a:t>
            </a:r>
          </a:p>
          <a:p>
            <a:endParaRPr lang="it-IT" sz="2000" dirty="0"/>
          </a:p>
          <a:p>
            <a:r>
              <a:rPr lang="it-IT" sz="2000" b="1" dirty="0"/>
              <a:t>Interverrà nella sessione con una relazione dal titolo: </a:t>
            </a:r>
          </a:p>
          <a:p>
            <a:r>
              <a:rPr lang="it-IT" sz="2000" b="1" dirty="0">
                <a:solidFill>
                  <a:srgbClr val="C00000"/>
                </a:solidFill>
              </a:rPr>
              <a:t>«Esplorare le opportunità comunicative: dal coinvolgimento dei pazienti alla multidisciplinarietà»</a:t>
            </a:r>
          </a:p>
        </p:txBody>
      </p:sp>
      <p:pic>
        <p:nvPicPr>
          <p:cNvPr id="8" name="Immagine 7" descr="Immagine che contiene aria aperta, Viso umano, persona, Selfie&#10;&#10;Descrizione generata automaticamente">
            <a:extLst>
              <a:ext uri="{FF2B5EF4-FFF2-40B4-BE49-F238E27FC236}">
                <a16:creationId xmlns:a16="http://schemas.microsoft.com/office/drawing/2014/main" id="{C9622D81-E287-FD4F-6437-50B9F29A3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46" y="2901843"/>
            <a:ext cx="3049958" cy="3039958"/>
          </a:xfrm>
          <a:prstGeom prst="ellipse">
            <a:avLst/>
          </a:prstGeom>
          <a:noFill/>
        </p:spPr>
      </p:pic>
    </p:spTree>
    <p:extLst>
      <p:ext uri="{BB962C8B-B14F-4D97-AF65-F5344CB8AC3E}">
        <p14:creationId xmlns:p14="http://schemas.microsoft.com/office/powerpoint/2010/main" val="2573504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C4F33A3-41F5-2679-B968-D9E7367DA8A5}"/>
              </a:ext>
            </a:extLst>
          </p:cNvPr>
          <p:cNvPicPr>
            <a:picLocks noChangeAspect="1"/>
          </p:cNvPicPr>
          <p:nvPr/>
        </p:nvPicPr>
        <p:blipFill>
          <a:blip r:embed="rId3"/>
          <a:stretch>
            <a:fillRect/>
          </a:stretch>
        </p:blipFill>
        <p:spPr>
          <a:xfrm>
            <a:off x="1669049" y="222649"/>
            <a:ext cx="8426674" cy="5862463"/>
          </a:xfrm>
          <a:prstGeom prst="rect">
            <a:avLst/>
          </a:prstGeom>
        </p:spPr>
      </p:pic>
      <p:sp>
        <p:nvSpPr>
          <p:cNvPr id="9" name="CasellaDiTesto 8">
            <a:extLst>
              <a:ext uri="{FF2B5EF4-FFF2-40B4-BE49-F238E27FC236}">
                <a16:creationId xmlns:a16="http://schemas.microsoft.com/office/drawing/2014/main" id="{8199C7D1-F039-EC0E-1D98-0BA3D3890601}"/>
              </a:ext>
            </a:extLst>
          </p:cNvPr>
          <p:cNvSpPr txBox="1"/>
          <p:nvPr/>
        </p:nvSpPr>
        <p:spPr>
          <a:xfrm>
            <a:off x="8162180" y="6207963"/>
            <a:ext cx="1933543" cy="369332"/>
          </a:xfrm>
          <a:prstGeom prst="rect">
            <a:avLst/>
          </a:prstGeom>
          <a:noFill/>
        </p:spPr>
        <p:txBody>
          <a:bodyPr wrap="none" rtlCol="0">
            <a:spAutoFit/>
          </a:bodyPr>
          <a:lstStyle/>
          <a:p>
            <a:r>
              <a:rPr lang="it-IT" dirty="0">
                <a:latin typeface="Poppins" panose="00000500000000000000" pitchFamily="2" charset="0"/>
                <a:cs typeface="Poppins" panose="00000500000000000000" pitchFamily="2" charset="0"/>
              </a:rPr>
              <a:t>Graffigna, 2020</a:t>
            </a:r>
          </a:p>
        </p:txBody>
      </p:sp>
    </p:spTree>
    <p:extLst>
      <p:ext uri="{BB962C8B-B14F-4D97-AF65-F5344CB8AC3E}">
        <p14:creationId xmlns:p14="http://schemas.microsoft.com/office/powerpoint/2010/main" val="288161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172BD8E7-96DA-13A1-7756-76BA3C61BCD6}"/>
              </a:ext>
            </a:extLst>
          </p:cNvPr>
          <p:cNvSpPr txBox="1"/>
          <p:nvPr/>
        </p:nvSpPr>
        <p:spPr>
          <a:xfrm>
            <a:off x="357199" y="124971"/>
            <a:ext cx="3709670" cy="523220"/>
          </a:xfrm>
          <a:prstGeom prst="rect">
            <a:avLst/>
          </a:prstGeom>
          <a:noFill/>
        </p:spPr>
        <p:txBody>
          <a:bodyPr wrap="none" rtlCol="0">
            <a:spAutoFit/>
          </a:bodyPr>
          <a:lstStyle>
            <a:defPPr>
              <a:defRPr lang="it-IT"/>
            </a:defPPr>
            <a:lvl1pPr>
              <a:defRPr sz="2800" b="1">
                <a:solidFill>
                  <a:srgbClr val="C00000"/>
                </a:solidFill>
                <a:latin typeface="Bebas Neue Regular" panose="00000500000000000000" pitchFamily="50" charset="0"/>
              </a:defRPr>
            </a:lvl1pPr>
          </a:lstStyle>
          <a:p>
            <a:r>
              <a:rPr lang="it-IT" dirty="0"/>
              <a:t>Misurare il PE: </a:t>
            </a:r>
            <a:r>
              <a:rPr lang="it-IT" dirty="0">
                <a:solidFill>
                  <a:schemeClr val="tx1"/>
                </a:solidFill>
              </a:rPr>
              <a:t>la PHE-</a:t>
            </a:r>
            <a:r>
              <a:rPr lang="it-IT" dirty="0" err="1">
                <a:solidFill>
                  <a:schemeClr val="tx1"/>
                </a:solidFill>
              </a:rPr>
              <a:t>SCale</a:t>
            </a:r>
            <a:endParaRPr lang="it-IT" dirty="0">
              <a:solidFill>
                <a:schemeClr val="tx1"/>
              </a:solidFill>
            </a:endParaRPr>
          </a:p>
        </p:txBody>
      </p:sp>
      <p:pic>
        <p:nvPicPr>
          <p:cNvPr id="3" name="Immagine 2">
            <a:extLst>
              <a:ext uri="{FF2B5EF4-FFF2-40B4-BE49-F238E27FC236}">
                <a16:creationId xmlns:a16="http://schemas.microsoft.com/office/drawing/2014/main" id="{A390FA9B-FC90-0369-860A-6E37245A2334}"/>
              </a:ext>
            </a:extLst>
          </p:cNvPr>
          <p:cNvPicPr>
            <a:picLocks noChangeAspect="1"/>
          </p:cNvPicPr>
          <p:nvPr/>
        </p:nvPicPr>
        <p:blipFill>
          <a:blip r:embed="rId3"/>
          <a:stretch>
            <a:fillRect/>
          </a:stretch>
        </p:blipFill>
        <p:spPr>
          <a:xfrm>
            <a:off x="357199" y="802079"/>
            <a:ext cx="7644718" cy="5047178"/>
          </a:xfrm>
          <a:prstGeom prst="rect">
            <a:avLst/>
          </a:prstGeom>
        </p:spPr>
      </p:pic>
      <p:sp>
        <p:nvSpPr>
          <p:cNvPr id="4" name="CasellaDiTesto 3">
            <a:extLst>
              <a:ext uri="{FF2B5EF4-FFF2-40B4-BE49-F238E27FC236}">
                <a16:creationId xmlns:a16="http://schemas.microsoft.com/office/drawing/2014/main" id="{52682678-3A84-AC57-DD0B-2F35421E8554}"/>
              </a:ext>
            </a:extLst>
          </p:cNvPr>
          <p:cNvSpPr txBox="1"/>
          <p:nvPr/>
        </p:nvSpPr>
        <p:spPr>
          <a:xfrm>
            <a:off x="357199" y="5871255"/>
            <a:ext cx="1874231" cy="369332"/>
          </a:xfrm>
          <a:prstGeom prst="rect">
            <a:avLst/>
          </a:prstGeom>
          <a:noFill/>
        </p:spPr>
        <p:txBody>
          <a:bodyPr wrap="none" rtlCol="0">
            <a:spAutoFit/>
          </a:bodyPr>
          <a:lstStyle/>
          <a:p>
            <a:r>
              <a:rPr lang="it-IT" dirty="0">
                <a:latin typeface="Poppins" panose="00000500000000000000" pitchFamily="2" charset="0"/>
                <a:cs typeface="Poppins" panose="00000500000000000000" pitchFamily="2" charset="0"/>
              </a:rPr>
              <a:t>Graffigna, 2015</a:t>
            </a:r>
          </a:p>
        </p:txBody>
      </p:sp>
      <p:sp>
        <p:nvSpPr>
          <p:cNvPr id="8" name="CasellaDiTesto 7">
            <a:extLst>
              <a:ext uri="{FF2B5EF4-FFF2-40B4-BE49-F238E27FC236}">
                <a16:creationId xmlns:a16="http://schemas.microsoft.com/office/drawing/2014/main" id="{E3832218-6A20-9A32-870B-FDA1885A4713}"/>
              </a:ext>
            </a:extLst>
          </p:cNvPr>
          <p:cNvSpPr txBox="1"/>
          <p:nvPr/>
        </p:nvSpPr>
        <p:spPr>
          <a:xfrm>
            <a:off x="7860248" y="1844325"/>
            <a:ext cx="4373605" cy="3416320"/>
          </a:xfrm>
          <a:prstGeom prst="rect">
            <a:avLst/>
          </a:prstGeom>
          <a:noFill/>
        </p:spPr>
        <p:txBody>
          <a:bodyPr wrap="square" rtlCol="0">
            <a:spAutoFit/>
          </a:bodyPr>
          <a:lstStyle/>
          <a:p>
            <a:pPr marL="285750" indent="-285750">
              <a:buFont typeface="Arial" panose="020B0604020202020204" pitchFamily="34" charset="0"/>
              <a:buChar char="•"/>
            </a:pPr>
            <a:r>
              <a:rPr lang="it-IT" sz="2400" dirty="0">
                <a:latin typeface="Poppins" panose="00000500000000000000" pitchFamily="2" charset="0"/>
                <a:cs typeface="Poppins" panose="00000500000000000000" pitchFamily="2" charset="0"/>
              </a:rPr>
              <a:t>Identificare il rischio di non aderenza al percorso terapeutico</a:t>
            </a:r>
          </a:p>
          <a:p>
            <a:pPr marL="285750" indent="-285750">
              <a:buFont typeface="Arial" panose="020B0604020202020204" pitchFamily="34" charset="0"/>
              <a:buChar char="•"/>
            </a:pPr>
            <a:r>
              <a:rPr lang="it-IT" sz="2400" dirty="0">
                <a:latin typeface="Poppins" panose="00000500000000000000" pitchFamily="2" charset="0"/>
                <a:cs typeface="Poppins" panose="00000500000000000000" pitchFamily="2" charset="0"/>
              </a:rPr>
              <a:t>Comunicare in modo efficace</a:t>
            </a:r>
          </a:p>
          <a:p>
            <a:pPr marL="285750" indent="-285750">
              <a:buFont typeface="Arial" panose="020B0604020202020204" pitchFamily="34" charset="0"/>
              <a:buChar char="•"/>
            </a:pPr>
            <a:r>
              <a:rPr lang="it-IT" sz="2400" dirty="0">
                <a:latin typeface="Poppins" panose="00000500000000000000" pitchFamily="2" charset="0"/>
                <a:cs typeface="Poppins" panose="00000500000000000000" pitchFamily="2" charset="0"/>
              </a:rPr>
              <a:t>Personalizzare gli interventi di counseling educazionale e motivazionale</a:t>
            </a:r>
          </a:p>
        </p:txBody>
      </p:sp>
    </p:spTree>
    <p:extLst>
      <p:ext uri="{BB962C8B-B14F-4D97-AF65-F5344CB8AC3E}">
        <p14:creationId xmlns:p14="http://schemas.microsoft.com/office/powerpoint/2010/main" val="229312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C6B5E2B-71EF-970C-C230-9D92A1C2AFA6}"/>
              </a:ext>
            </a:extLst>
          </p:cNvPr>
          <p:cNvPicPr>
            <a:picLocks noChangeAspect="1"/>
          </p:cNvPicPr>
          <p:nvPr/>
        </p:nvPicPr>
        <p:blipFill>
          <a:blip r:embed="rId3"/>
          <a:stretch>
            <a:fillRect/>
          </a:stretch>
        </p:blipFill>
        <p:spPr>
          <a:xfrm>
            <a:off x="1928087" y="326793"/>
            <a:ext cx="7152848" cy="5425772"/>
          </a:xfrm>
          <a:prstGeom prst="rect">
            <a:avLst/>
          </a:prstGeom>
        </p:spPr>
      </p:pic>
      <p:sp>
        <p:nvSpPr>
          <p:cNvPr id="8" name="CasellaDiTesto 7">
            <a:extLst>
              <a:ext uri="{FF2B5EF4-FFF2-40B4-BE49-F238E27FC236}">
                <a16:creationId xmlns:a16="http://schemas.microsoft.com/office/drawing/2014/main" id="{894C06AB-9E5F-62A4-18BA-11885D09978B}"/>
              </a:ext>
            </a:extLst>
          </p:cNvPr>
          <p:cNvSpPr txBox="1"/>
          <p:nvPr/>
        </p:nvSpPr>
        <p:spPr>
          <a:xfrm>
            <a:off x="3322320" y="1320660"/>
            <a:ext cx="4937760" cy="3447098"/>
          </a:xfrm>
          <a:prstGeom prst="rect">
            <a:avLst/>
          </a:prstGeom>
          <a:noFill/>
        </p:spPr>
        <p:txBody>
          <a:bodyPr wrap="square" rtlCol="0">
            <a:spAutoFit/>
          </a:bodyPr>
          <a:lstStyle/>
          <a:p>
            <a:r>
              <a:rPr lang="it-IT" sz="2000" b="0" i="1" dirty="0">
                <a:solidFill>
                  <a:srgbClr val="212121"/>
                </a:solidFill>
                <a:effectLst/>
                <a:latin typeface="Cambria" panose="02040503050406030204" pitchFamily="18" charset="0"/>
              </a:rPr>
              <a:t>Il coinvolgimento del paziente non riguarda solo il paziente. È nostra responsabilità, come operatori sanitari, incoraggiare questo impegno. </a:t>
            </a:r>
          </a:p>
          <a:p>
            <a:r>
              <a:rPr lang="it-IT" sz="2000" b="0" i="1" dirty="0">
                <a:solidFill>
                  <a:srgbClr val="212121"/>
                </a:solidFill>
                <a:effectLst/>
                <a:latin typeface="Cambria" panose="02040503050406030204" pitchFamily="18" charset="0"/>
              </a:rPr>
              <a:t>Dobbiamo sapere come coinvolgere il paziente in modo efficace. Dobbiamo conoscere il modo di comunicare. Dobbiamo preparare il paziente alla nuova terapia, fornirgli le fonti e mostrargli come usarle, se necessario. </a:t>
            </a:r>
          </a:p>
          <a:p>
            <a:r>
              <a:rPr lang="it-IT" sz="2000" b="0" i="1" dirty="0">
                <a:solidFill>
                  <a:srgbClr val="212121"/>
                </a:solidFill>
                <a:effectLst/>
                <a:latin typeface="Cambria" panose="02040503050406030204" pitchFamily="18" charset="0"/>
              </a:rPr>
              <a:t>Anche noi dobbiamo impegnarci.</a:t>
            </a:r>
            <a:endParaRPr lang="it-IT" sz="2000" dirty="0">
              <a:solidFill>
                <a:srgbClr val="C00000"/>
              </a:solidFill>
            </a:endParaRPr>
          </a:p>
        </p:txBody>
      </p:sp>
      <p:sp>
        <p:nvSpPr>
          <p:cNvPr id="2" name="CasellaDiTesto 1">
            <a:extLst>
              <a:ext uri="{FF2B5EF4-FFF2-40B4-BE49-F238E27FC236}">
                <a16:creationId xmlns:a16="http://schemas.microsoft.com/office/drawing/2014/main" id="{9F57C8D4-1F2F-50E9-90D2-0BEAB87B7720}"/>
              </a:ext>
            </a:extLst>
          </p:cNvPr>
          <p:cNvSpPr txBox="1"/>
          <p:nvPr/>
        </p:nvSpPr>
        <p:spPr>
          <a:xfrm>
            <a:off x="6888066" y="5846023"/>
            <a:ext cx="5303934" cy="738664"/>
          </a:xfrm>
          <a:prstGeom prst="rect">
            <a:avLst/>
          </a:prstGeom>
          <a:noFill/>
        </p:spPr>
        <p:txBody>
          <a:bodyPr wrap="square" rtlCol="0">
            <a:spAutoFit/>
          </a:bodyPr>
          <a:lstStyle/>
          <a:p>
            <a:pPr algn="r"/>
            <a:r>
              <a:rPr lang="en-US" sz="1400" b="0" i="0" dirty="0">
                <a:solidFill>
                  <a:srgbClr val="212121"/>
                </a:solidFill>
                <a:effectLst/>
                <a:latin typeface="Poppins" panose="00000500000000000000" pitchFamily="2" charset="0"/>
                <a:cs typeface="Poppins" panose="00000500000000000000" pitchFamily="2" charset="0"/>
              </a:rPr>
              <a:t>Sieck CJ, The role of health care organizations in patient engagement: Mechanisms to support a strong relationship between patients and clinicians, 2023</a:t>
            </a:r>
            <a:endParaRPr lang="it-IT"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91300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ettore gratuito persone minuscole che esaminano l'avviso di errore del sistema operativo sulla pagina web isolata illustrazione piatta.">
            <a:extLst>
              <a:ext uri="{FF2B5EF4-FFF2-40B4-BE49-F238E27FC236}">
                <a16:creationId xmlns:a16="http://schemas.microsoft.com/office/drawing/2014/main" id="{907E79F2-800E-58A3-3B0B-D322425E66E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227" y="3072839"/>
            <a:ext cx="5510404" cy="367066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FF0340A0-AD3C-4258-9598-20007CD52F73}"/>
              </a:ext>
            </a:extLst>
          </p:cNvPr>
          <p:cNvPicPr>
            <a:picLocks noChangeAspect="1"/>
          </p:cNvPicPr>
          <p:nvPr/>
        </p:nvPicPr>
        <p:blipFill rotWithShape="1">
          <a:blip r:embed="rId4">
            <a:clrChange>
              <a:clrFrom>
                <a:srgbClr val="FFFFFF"/>
              </a:clrFrom>
              <a:clrTo>
                <a:srgbClr val="FFFFFF">
                  <a:alpha val="0"/>
                </a:srgbClr>
              </a:clrTo>
            </a:clrChange>
          </a:blip>
          <a:srcRect l="45306" t="33461" r="12296" b="52079"/>
          <a:stretch/>
        </p:blipFill>
        <p:spPr>
          <a:xfrm>
            <a:off x="198121" y="129862"/>
            <a:ext cx="8229600" cy="1578062"/>
          </a:xfrm>
          <a:prstGeom prst="rect">
            <a:avLst/>
          </a:prstGeom>
        </p:spPr>
      </p:pic>
      <p:sp>
        <p:nvSpPr>
          <p:cNvPr id="8" name="CasellaDiTesto 7">
            <a:extLst>
              <a:ext uri="{FF2B5EF4-FFF2-40B4-BE49-F238E27FC236}">
                <a16:creationId xmlns:a16="http://schemas.microsoft.com/office/drawing/2014/main" id="{00911FDD-9F86-2B2D-C51D-2BB2E55DCA8A}"/>
              </a:ext>
            </a:extLst>
          </p:cNvPr>
          <p:cNvSpPr txBox="1"/>
          <p:nvPr/>
        </p:nvSpPr>
        <p:spPr>
          <a:xfrm>
            <a:off x="1102758" y="1884889"/>
            <a:ext cx="9899477" cy="1200329"/>
          </a:xfrm>
          <a:prstGeom prst="rect">
            <a:avLst/>
          </a:prstGeom>
          <a:noFill/>
        </p:spPr>
        <p:txBody>
          <a:bodyPr wrap="square" rtlCol="0">
            <a:spAutoFit/>
          </a:bodyPr>
          <a:lstStyle/>
          <a:p>
            <a:pPr algn="ctr"/>
            <a:r>
              <a:rPr lang="it-IT" sz="2400" dirty="0">
                <a:latin typeface="Poppins" panose="00000500000000000000" pitchFamily="2" charset="0"/>
                <a:cs typeface="Poppins" panose="00000500000000000000" pitchFamily="2" charset="0"/>
              </a:rPr>
              <a:t>La medicina partecipativa richiede di riconfigurare le geometrie tradizionali delle relazioni terapeutiche, ripensando le identità di ruolo e le pratiche</a:t>
            </a:r>
          </a:p>
        </p:txBody>
      </p:sp>
      <p:sp>
        <p:nvSpPr>
          <p:cNvPr id="9" name="CasellaDiTesto 8">
            <a:extLst>
              <a:ext uri="{FF2B5EF4-FFF2-40B4-BE49-F238E27FC236}">
                <a16:creationId xmlns:a16="http://schemas.microsoft.com/office/drawing/2014/main" id="{D4174570-B1DB-6294-EDDE-06699A83CA7D}"/>
              </a:ext>
            </a:extLst>
          </p:cNvPr>
          <p:cNvSpPr txBox="1"/>
          <p:nvPr/>
        </p:nvSpPr>
        <p:spPr>
          <a:xfrm>
            <a:off x="2078975" y="3667652"/>
            <a:ext cx="9369107" cy="954107"/>
          </a:xfrm>
          <a:prstGeom prst="rect">
            <a:avLst/>
          </a:prstGeom>
          <a:noFill/>
        </p:spPr>
        <p:txBody>
          <a:bodyPr wrap="square" rtlCol="0">
            <a:spAutoFit/>
          </a:bodyPr>
          <a:lstStyle>
            <a:defPPr>
              <a:defRPr lang="it-IT"/>
            </a:defPPr>
            <a:lvl1pPr>
              <a:defRPr sz="2000">
                <a:latin typeface="Poppins" panose="00000500000000000000" pitchFamily="2" charset="0"/>
                <a:cs typeface="Poppins" panose="00000500000000000000" pitchFamily="2" charset="0"/>
              </a:defRPr>
            </a:lvl1pPr>
          </a:lstStyle>
          <a:p>
            <a:r>
              <a:rPr lang="it-IT" sz="2800" dirty="0"/>
              <a:t>rischio di </a:t>
            </a:r>
            <a:r>
              <a:rPr lang="it-IT" sz="2800" b="1" dirty="0">
                <a:solidFill>
                  <a:srgbClr val="C00000"/>
                </a:solidFill>
              </a:rPr>
              <a:t>stress</a:t>
            </a:r>
            <a:r>
              <a:rPr lang="it-IT" sz="2800" dirty="0"/>
              <a:t>, </a:t>
            </a:r>
            <a:r>
              <a:rPr lang="it-IT" sz="2800" b="1" dirty="0">
                <a:solidFill>
                  <a:srgbClr val="C00000"/>
                </a:solidFill>
              </a:rPr>
              <a:t>de-responsabilizzazione</a:t>
            </a:r>
            <a:r>
              <a:rPr lang="it-IT" sz="2800" dirty="0"/>
              <a:t> e </a:t>
            </a:r>
            <a:r>
              <a:rPr lang="it-IT" sz="2800" b="1" dirty="0">
                <a:solidFill>
                  <a:srgbClr val="C00000"/>
                </a:solidFill>
              </a:rPr>
              <a:t>rifiuto</a:t>
            </a:r>
          </a:p>
          <a:p>
            <a:endParaRPr lang="it-IT" sz="2800" dirty="0"/>
          </a:p>
        </p:txBody>
      </p:sp>
      <p:cxnSp>
        <p:nvCxnSpPr>
          <p:cNvPr id="2" name="Connettore 2 1">
            <a:extLst>
              <a:ext uri="{FF2B5EF4-FFF2-40B4-BE49-F238E27FC236}">
                <a16:creationId xmlns:a16="http://schemas.microsoft.com/office/drawing/2014/main" id="{5E40F364-B92C-AFE1-54A8-73D1446451CA}"/>
              </a:ext>
            </a:extLst>
          </p:cNvPr>
          <p:cNvCxnSpPr>
            <a:cxnSpLocks/>
          </p:cNvCxnSpPr>
          <p:nvPr/>
        </p:nvCxnSpPr>
        <p:spPr>
          <a:xfrm>
            <a:off x="6052498" y="3152329"/>
            <a:ext cx="0" cy="488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4CF7742B-D15D-74AA-C7F8-BDB8281AA554}"/>
              </a:ext>
            </a:extLst>
          </p:cNvPr>
          <p:cNvCxnSpPr>
            <a:cxnSpLocks/>
          </p:cNvCxnSpPr>
          <p:nvPr/>
        </p:nvCxnSpPr>
        <p:spPr>
          <a:xfrm>
            <a:off x="6054716" y="4271031"/>
            <a:ext cx="0" cy="488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66ACBDFE-5713-3E36-838A-EC51E995566F}"/>
              </a:ext>
            </a:extLst>
          </p:cNvPr>
          <p:cNvSpPr txBox="1"/>
          <p:nvPr/>
        </p:nvSpPr>
        <p:spPr>
          <a:xfrm>
            <a:off x="4143816" y="4906152"/>
            <a:ext cx="3997313" cy="1015663"/>
          </a:xfrm>
          <a:prstGeom prst="rect">
            <a:avLst/>
          </a:prstGeom>
          <a:noFill/>
        </p:spPr>
        <p:txBody>
          <a:bodyPr wrap="none" rtlCol="0">
            <a:spAutoFit/>
          </a:bodyPr>
          <a:lstStyle/>
          <a:p>
            <a:r>
              <a:rPr lang="it-IT" sz="3600" dirty="0">
                <a:solidFill>
                  <a:srgbClr val="C00000"/>
                </a:solidFill>
                <a:latin typeface="Bebas Neue Regular" panose="00000500000000000000" pitchFamily="50" charset="0"/>
              </a:rPr>
              <a:t>Cultura dell’engagement</a:t>
            </a:r>
          </a:p>
          <a:p>
            <a:endParaRPr lang="it-IT" sz="2400" dirty="0"/>
          </a:p>
        </p:txBody>
      </p:sp>
    </p:spTree>
    <p:extLst>
      <p:ext uri="{BB962C8B-B14F-4D97-AF65-F5344CB8AC3E}">
        <p14:creationId xmlns:p14="http://schemas.microsoft.com/office/powerpoint/2010/main" val="4050225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1" name="Freeform 300">
            <a:extLst>
              <a:ext uri="{FF2B5EF4-FFF2-40B4-BE49-F238E27FC236}">
                <a16:creationId xmlns:a16="http://schemas.microsoft.com/office/drawing/2014/main" id="{5C7B42D6-2F8F-FC43-802C-AB8CAFE0A4FE}"/>
              </a:ext>
            </a:extLst>
          </p:cNvPr>
          <p:cNvSpPr/>
          <p:nvPr/>
        </p:nvSpPr>
        <p:spPr>
          <a:xfrm>
            <a:off x="754671" y="4968715"/>
            <a:ext cx="10682664" cy="1406161"/>
          </a:xfrm>
          <a:custGeom>
            <a:avLst/>
            <a:gdLst/>
            <a:ahLst/>
            <a:cxnLst>
              <a:cxn ang="3cd4">
                <a:pos x="hc" y="t"/>
              </a:cxn>
              <a:cxn ang="cd2">
                <a:pos x="l" y="vc"/>
              </a:cxn>
              <a:cxn ang="cd4">
                <a:pos x="hc" y="b"/>
              </a:cxn>
              <a:cxn ang="0">
                <a:pos x="r" y="vc"/>
              </a:cxn>
            </a:cxnLst>
            <a:rect l="l" t="t" r="r" b="b"/>
            <a:pathLst>
              <a:path w="17151" h="3033" fill="none">
                <a:moveTo>
                  <a:pt x="0" y="3033"/>
                </a:moveTo>
                <a:lnTo>
                  <a:pt x="0" y="0"/>
                </a:lnTo>
                <a:lnTo>
                  <a:pt x="17151" y="0"/>
                </a:lnTo>
                <a:lnTo>
                  <a:pt x="17151" y="3033"/>
                </a:lnTo>
              </a:path>
            </a:pathLst>
          </a:custGeom>
          <a:noFill/>
          <a:ln w="25400" cap="flat">
            <a:solidFill>
              <a:schemeClr val="accent6"/>
            </a:solidFill>
            <a:prstDash val="solid"/>
            <a:round/>
          </a:ln>
        </p:spPr>
        <p:txBody>
          <a:bodyPr vert="horz" wrap="none" lIns="1800" tIns="1800" rIns="1800" bIns="18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02" name="Freeform 301">
            <a:extLst>
              <a:ext uri="{FF2B5EF4-FFF2-40B4-BE49-F238E27FC236}">
                <a16:creationId xmlns:a16="http://schemas.microsoft.com/office/drawing/2014/main" id="{79F3BDC4-FAB9-7849-81DC-13C432903BC2}"/>
              </a:ext>
            </a:extLst>
          </p:cNvPr>
          <p:cNvSpPr/>
          <p:nvPr/>
        </p:nvSpPr>
        <p:spPr>
          <a:xfrm>
            <a:off x="2202433" y="4579270"/>
            <a:ext cx="779241" cy="778269"/>
          </a:xfrm>
          <a:custGeom>
            <a:avLst/>
            <a:gdLst/>
            <a:ahLst/>
            <a:cxnLst>
              <a:cxn ang="3cd4">
                <a:pos x="hc" y="t"/>
              </a:cxn>
              <a:cxn ang="cd2">
                <a:pos x="l" y="vc"/>
              </a:cxn>
              <a:cxn ang="cd4">
                <a:pos x="hc" y="b"/>
              </a:cxn>
              <a:cxn ang="0">
                <a:pos x="r" y="vc"/>
              </a:cxn>
            </a:cxnLst>
            <a:rect l="l" t="t" r="r" b="b"/>
            <a:pathLst>
              <a:path w="1252" h="1250">
                <a:moveTo>
                  <a:pt x="716" y="6"/>
                </a:moveTo>
                <a:cubicBezTo>
                  <a:pt x="686" y="2"/>
                  <a:pt x="657" y="0"/>
                  <a:pt x="626" y="0"/>
                </a:cubicBezTo>
                <a:cubicBezTo>
                  <a:pt x="280" y="0"/>
                  <a:pt x="0" y="280"/>
                  <a:pt x="0" y="625"/>
                </a:cubicBezTo>
                <a:cubicBezTo>
                  <a:pt x="0" y="846"/>
                  <a:pt x="115" y="1039"/>
                  <a:pt x="286" y="1151"/>
                </a:cubicBezTo>
                <a:cubicBezTo>
                  <a:pt x="384" y="1214"/>
                  <a:pt x="501" y="1250"/>
                  <a:pt x="626" y="1250"/>
                </a:cubicBezTo>
                <a:cubicBezTo>
                  <a:pt x="972" y="1250"/>
                  <a:pt x="1252" y="970"/>
                  <a:pt x="1252" y="625"/>
                </a:cubicBezTo>
                <a:cubicBezTo>
                  <a:pt x="1252" y="311"/>
                  <a:pt x="1019" y="50"/>
                  <a:pt x="716" y="6"/>
                </a:cubicBezTo>
                <a:close/>
              </a:path>
            </a:pathLst>
          </a:custGeom>
          <a:solidFill>
            <a:schemeClr val="accent1"/>
          </a:solidFill>
          <a:ln cap="flat">
            <a:no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04" name="Freeform 303">
            <a:extLst>
              <a:ext uri="{FF2B5EF4-FFF2-40B4-BE49-F238E27FC236}">
                <a16:creationId xmlns:a16="http://schemas.microsoft.com/office/drawing/2014/main" id="{E1C7367E-0C33-2143-8452-D156C46AF13D}"/>
              </a:ext>
            </a:extLst>
          </p:cNvPr>
          <p:cNvSpPr/>
          <p:nvPr/>
        </p:nvSpPr>
        <p:spPr>
          <a:xfrm>
            <a:off x="5860627" y="4579270"/>
            <a:ext cx="779241" cy="778269"/>
          </a:xfrm>
          <a:custGeom>
            <a:avLst/>
            <a:gdLst/>
            <a:ahLst/>
            <a:cxnLst>
              <a:cxn ang="3cd4">
                <a:pos x="hc" y="t"/>
              </a:cxn>
              <a:cxn ang="cd2">
                <a:pos x="l" y="vc"/>
              </a:cxn>
              <a:cxn ang="cd4">
                <a:pos x="hc" y="b"/>
              </a:cxn>
              <a:cxn ang="0">
                <a:pos x="r" y="vc"/>
              </a:cxn>
            </a:cxnLst>
            <a:rect l="l" t="t" r="r" b="b"/>
            <a:pathLst>
              <a:path w="1252" h="1250">
                <a:moveTo>
                  <a:pt x="716" y="6"/>
                </a:moveTo>
                <a:cubicBezTo>
                  <a:pt x="687" y="2"/>
                  <a:pt x="657" y="0"/>
                  <a:pt x="626" y="0"/>
                </a:cubicBezTo>
                <a:cubicBezTo>
                  <a:pt x="281" y="0"/>
                  <a:pt x="0" y="280"/>
                  <a:pt x="0" y="625"/>
                </a:cubicBezTo>
                <a:cubicBezTo>
                  <a:pt x="0" y="846"/>
                  <a:pt x="115" y="1039"/>
                  <a:pt x="287" y="1151"/>
                </a:cubicBezTo>
                <a:cubicBezTo>
                  <a:pt x="385" y="1214"/>
                  <a:pt x="501" y="1250"/>
                  <a:pt x="626" y="1250"/>
                </a:cubicBezTo>
                <a:cubicBezTo>
                  <a:pt x="972" y="1250"/>
                  <a:pt x="1252" y="970"/>
                  <a:pt x="1252" y="625"/>
                </a:cubicBezTo>
                <a:cubicBezTo>
                  <a:pt x="1252" y="311"/>
                  <a:pt x="1019" y="50"/>
                  <a:pt x="716" y="6"/>
                </a:cubicBezTo>
                <a:close/>
              </a:path>
            </a:pathLst>
          </a:custGeom>
          <a:solidFill>
            <a:schemeClr val="accent2"/>
          </a:solidFill>
          <a:ln cap="flat">
            <a:no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06" name="Freeform 305">
            <a:extLst>
              <a:ext uri="{FF2B5EF4-FFF2-40B4-BE49-F238E27FC236}">
                <a16:creationId xmlns:a16="http://schemas.microsoft.com/office/drawing/2014/main" id="{0D45FCDB-E183-F341-939E-7C0415896DCE}"/>
              </a:ext>
            </a:extLst>
          </p:cNvPr>
          <p:cNvSpPr/>
          <p:nvPr/>
        </p:nvSpPr>
        <p:spPr>
          <a:xfrm>
            <a:off x="9480191" y="4579270"/>
            <a:ext cx="778620" cy="778269"/>
          </a:xfrm>
          <a:custGeom>
            <a:avLst/>
            <a:gdLst/>
            <a:ahLst/>
            <a:cxnLst>
              <a:cxn ang="3cd4">
                <a:pos x="hc" y="t"/>
              </a:cxn>
              <a:cxn ang="cd2">
                <a:pos x="l" y="vc"/>
              </a:cxn>
              <a:cxn ang="cd4">
                <a:pos x="hc" y="b"/>
              </a:cxn>
              <a:cxn ang="0">
                <a:pos x="r" y="vc"/>
              </a:cxn>
            </a:cxnLst>
            <a:rect l="l" t="t" r="r" b="b"/>
            <a:pathLst>
              <a:path w="1251" h="1250">
                <a:moveTo>
                  <a:pt x="715" y="6"/>
                </a:moveTo>
                <a:cubicBezTo>
                  <a:pt x="686" y="2"/>
                  <a:pt x="656" y="0"/>
                  <a:pt x="625" y="0"/>
                </a:cubicBezTo>
                <a:cubicBezTo>
                  <a:pt x="280" y="0"/>
                  <a:pt x="0" y="280"/>
                  <a:pt x="0" y="625"/>
                </a:cubicBezTo>
                <a:cubicBezTo>
                  <a:pt x="0" y="846"/>
                  <a:pt x="114" y="1039"/>
                  <a:pt x="286" y="1151"/>
                </a:cubicBezTo>
                <a:cubicBezTo>
                  <a:pt x="384" y="1214"/>
                  <a:pt x="500" y="1250"/>
                  <a:pt x="625" y="1250"/>
                </a:cubicBezTo>
                <a:cubicBezTo>
                  <a:pt x="971" y="1250"/>
                  <a:pt x="1251" y="970"/>
                  <a:pt x="1251" y="625"/>
                </a:cubicBezTo>
                <a:cubicBezTo>
                  <a:pt x="1251" y="311"/>
                  <a:pt x="1018" y="50"/>
                  <a:pt x="715" y="6"/>
                </a:cubicBezTo>
                <a:close/>
              </a:path>
            </a:pathLst>
          </a:custGeom>
          <a:solidFill>
            <a:schemeClr val="accent3"/>
          </a:solidFill>
          <a:ln cap="flat">
            <a:no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14" name="TextBox 313">
            <a:extLst>
              <a:ext uri="{FF2B5EF4-FFF2-40B4-BE49-F238E27FC236}">
                <a16:creationId xmlns:a16="http://schemas.microsoft.com/office/drawing/2014/main" id="{4BB99F1D-F0B2-394B-9DF7-691D3AB4C9DE}"/>
              </a:ext>
            </a:extLst>
          </p:cNvPr>
          <p:cNvSpPr txBox="1"/>
          <p:nvPr/>
        </p:nvSpPr>
        <p:spPr>
          <a:xfrm>
            <a:off x="1358159" y="5497713"/>
            <a:ext cx="2467789" cy="877163"/>
          </a:xfrm>
          <a:prstGeom prst="rect">
            <a:avLst/>
          </a:prstGeom>
          <a:noFill/>
        </p:spPr>
        <p:txBody>
          <a:bodyPr wrap="square" rtlCol="0" anchor="b">
            <a:spAutoFit/>
          </a:bodyPr>
          <a:lstStyle/>
          <a:p>
            <a:pPr algn="ctr" defTabSz="914217"/>
            <a:r>
              <a:rPr lang="en-US" sz="1700" b="1" spc="-15" dirty="0">
                <a:solidFill>
                  <a:srgbClr val="111340"/>
                </a:solidFill>
                <a:latin typeface="Poppins" pitchFamily="2" charset="77"/>
                <a:cs typeface="Poppins" panose="00000500000000000000" pitchFamily="2" charset="0"/>
              </a:rPr>
              <a:t>BENESSERE </a:t>
            </a:r>
          </a:p>
          <a:p>
            <a:pPr algn="ctr" defTabSz="914217"/>
            <a:r>
              <a:rPr lang="en-US" sz="1700" b="1" spc="-15" dirty="0">
                <a:solidFill>
                  <a:srgbClr val="111340"/>
                </a:solidFill>
                <a:latin typeface="Poppins" pitchFamily="2" charset="77"/>
                <a:cs typeface="Poppins" panose="00000500000000000000" pitchFamily="2" charset="0"/>
              </a:rPr>
              <a:t>WORK-ENGAGEMENT</a:t>
            </a:r>
          </a:p>
          <a:p>
            <a:pPr algn="ctr" defTabSz="914217"/>
            <a:r>
              <a:rPr lang="en-US" sz="1700" b="1" spc="-15" dirty="0">
                <a:solidFill>
                  <a:srgbClr val="111340"/>
                </a:solidFill>
                <a:latin typeface="Poppins" pitchFamily="2" charset="77"/>
                <a:cs typeface="Poppins" panose="00000500000000000000" pitchFamily="2" charset="0"/>
              </a:rPr>
              <a:t>PROFESSIONISTA</a:t>
            </a:r>
          </a:p>
        </p:txBody>
      </p:sp>
      <p:sp>
        <p:nvSpPr>
          <p:cNvPr id="316" name="TextBox 315">
            <a:extLst>
              <a:ext uri="{FF2B5EF4-FFF2-40B4-BE49-F238E27FC236}">
                <a16:creationId xmlns:a16="http://schemas.microsoft.com/office/drawing/2014/main" id="{7EF0ED07-3294-624F-B430-9000F70EF232}"/>
              </a:ext>
            </a:extLst>
          </p:cNvPr>
          <p:cNvSpPr txBox="1"/>
          <p:nvPr/>
        </p:nvSpPr>
        <p:spPr>
          <a:xfrm>
            <a:off x="5016353" y="5497713"/>
            <a:ext cx="2467789" cy="877163"/>
          </a:xfrm>
          <a:prstGeom prst="rect">
            <a:avLst/>
          </a:prstGeom>
          <a:noFill/>
        </p:spPr>
        <p:txBody>
          <a:bodyPr wrap="square" rtlCol="0" anchor="b">
            <a:spAutoFit/>
          </a:bodyPr>
          <a:lstStyle/>
          <a:p>
            <a:pPr algn="ctr" defTabSz="914217"/>
            <a:r>
              <a:rPr lang="en-US" sz="1700" b="1" spc="-15" dirty="0">
                <a:solidFill>
                  <a:srgbClr val="111340"/>
                </a:solidFill>
                <a:latin typeface="Poppins" pitchFamily="2" charset="77"/>
                <a:cs typeface="Poppins" panose="00000500000000000000" pitchFamily="2" charset="0"/>
              </a:rPr>
              <a:t>FORMAZIONE</a:t>
            </a:r>
          </a:p>
          <a:p>
            <a:pPr algn="ctr" defTabSz="914217"/>
            <a:r>
              <a:rPr lang="en-US" sz="1700" b="1" spc="-15" dirty="0">
                <a:solidFill>
                  <a:srgbClr val="111340"/>
                </a:solidFill>
                <a:latin typeface="Poppins" pitchFamily="2" charset="77"/>
                <a:cs typeface="Poppins" panose="00000500000000000000" pitchFamily="2" charset="0"/>
              </a:rPr>
              <a:t>UNIVERSITARIA </a:t>
            </a:r>
          </a:p>
          <a:p>
            <a:pPr algn="ctr" defTabSz="914217"/>
            <a:r>
              <a:rPr lang="en-US" sz="1700" b="1" spc="-15" dirty="0">
                <a:solidFill>
                  <a:srgbClr val="111340"/>
                </a:solidFill>
                <a:latin typeface="Poppins" pitchFamily="2" charset="77"/>
                <a:cs typeface="Poppins" panose="00000500000000000000" pitchFamily="2" charset="0"/>
              </a:rPr>
              <a:t>E CONTINUA</a:t>
            </a:r>
          </a:p>
        </p:txBody>
      </p:sp>
      <p:sp>
        <p:nvSpPr>
          <p:cNvPr id="318" name="TextBox 317">
            <a:extLst>
              <a:ext uri="{FF2B5EF4-FFF2-40B4-BE49-F238E27FC236}">
                <a16:creationId xmlns:a16="http://schemas.microsoft.com/office/drawing/2014/main" id="{1714F1F0-EA48-0C4E-9608-38659ECB853C}"/>
              </a:ext>
            </a:extLst>
          </p:cNvPr>
          <p:cNvSpPr txBox="1"/>
          <p:nvPr/>
        </p:nvSpPr>
        <p:spPr>
          <a:xfrm>
            <a:off x="8635607" y="5628518"/>
            <a:ext cx="2467789" cy="615553"/>
          </a:xfrm>
          <a:prstGeom prst="rect">
            <a:avLst/>
          </a:prstGeom>
          <a:noFill/>
        </p:spPr>
        <p:txBody>
          <a:bodyPr wrap="square" rtlCol="0" anchor="b">
            <a:spAutoFit/>
          </a:bodyPr>
          <a:lstStyle/>
          <a:p>
            <a:pPr algn="ctr" defTabSz="914217"/>
            <a:r>
              <a:rPr lang="en-US" sz="1700" b="1" spc="-15" dirty="0">
                <a:solidFill>
                  <a:srgbClr val="111340"/>
                </a:solidFill>
                <a:latin typeface="Poppins" pitchFamily="2" charset="77"/>
                <a:cs typeface="Poppins" panose="00000500000000000000" pitchFamily="2" charset="0"/>
              </a:rPr>
              <a:t>TEAM ASSISTENZIALI</a:t>
            </a:r>
          </a:p>
          <a:p>
            <a:pPr algn="ctr" defTabSz="914217"/>
            <a:r>
              <a:rPr lang="en-US" sz="1700" b="1" spc="-15" dirty="0">
                <a:solidFill>
                  <a:srgbClr val="111340"/>
                </a:solidFill>
                <a:latin typeface="Poppins" pitchFamily="2" charset="77"/>
                <a:cs typeface="Poppins" panose="00000500000000000000" pitchFamily="2" charset="0"/>
              </a:rPr>
              <a:t>INTERPROFESSIONALI</a:t>
            </a:r>
          </a:p>
        </p:txBody>
      </p:sp>
      <p:sp>
        <p:nvSpPr>
          <p:cNvPr id="320" name="TextBox 319">
            <a:extLst>
              <a:ext uri="{FF2B5EF4-FFF2-40B4-BE49-F238E27FC236}">
                <a16:creationId xmlns:a16="http://schemas.microsoft.com/office/drawing/2014/main" id="{76C9597D-078D-A146-AC5C-8B040E927052}"/>
              </a:ext>
            </a:extLst>
          </p:cNvPr>
          <p:cNvSpPr txBox="1"/>
          <p:nvPr/>
        </p:nvSpPr>
        <p:spPr>
          <a:xfrm>
            <a:off x="2264191" y="4618016"/>
            <a:ext cx="655725" cy="677237"/>
          </a:xfrm>
          <a:prstGeom prst="rect">
            <a:avLst/>
          </a:prstGeom>
          <a:noFill/>
        </p:spPr>
        <p:txBody>
          <a:bodyPr wrap="square" rtlCol="0" anchor="b">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defTabSz="914217">
              <a:lnSpc>
                <a:spcPts val="4700"/>
              </a:lnSpc>
            </a:pPr>
            <a:r>
              <a:rPr lang="en-US" sz="3700" spc="-145" dirty="0">
                <a:solidFill>
                  <a:srgbClr val="FFFFFF"/>
                </a:solidFill>
                <a:latin typeface="Poppins" pitchFamily="2" charset="77"/>
                <a:cs typeface="Poppins" panose="00000500000000000000" pitchFamily="2" charset="0"/>
              </a:rPr>
              <a:t>A</a:t>
            </a:r>
          </a:p>
        </p:txBody>
      </p:sp>
      <p:sp>
        <p:nvSpPr>
          <p:cNvPr id="321" name="TextBox 320">
            <a:extLst>
              <a:ext uri="{FF2B5EF4-FFF2-40B4-BE49-F238E27FC236}">
                <a16:creationId xmlns:a16="http://schemas.microsoft.com/office/drawing/2014/main" id="{C1791176-778A-1243-81B2-2258338ED235}"/>
              </a:ext>
            </a:extLst>
          </p:cNvPr>
          <p:cNvSpPr txBox="1"/>
          <p:nvPr/>
        </p:nvSpPr>
        <p:spPr>
          <a:xfrm>
            <a:off x="5922385" y="4620870"/>
            <a:ext cx="655725" cy="677237"/>
          </a:xfrm>
          <a:prstGeom prst="rect">
            <a:avLst/>
          </a:prstGeom>
          <a:noFill/>
        </p:spPr>
        <p:txBody>
          <a:bodyPr wrap="square" rtlCol="0" anchor="b">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defTabSz="914217">
              <a:lnSpc>
                <a:spcPts val="4700"/>
              </a:lnSpc>
            </a:pPr>
            <a:r>
              <a:rPr lang="en-US" sz="3700" spc="-145" dirty="0">
                <a:solidFill>
                  <a:srgbClr val="FFFFFF"/>
                </a:solidFill>
                <a:latin typeface="Poppins" pitchFamily="2" charset="77"/>
                <a:cs typeface="Poppins" panose="00000500000000000000" pitchFamily="2" charset="0"/>
              </a:rPr>
              <a:t>B</a:t>
            </a:r>
          </a:p>
        </p:txBody>
      </p:sp>
      <p:sp>
        <p:nvSpPr>
          <p:cNvPr id="322" name="TextBox 321">
            <a:extLst>
              <a:ext uri="{FF2B5EF4-FFF2-40B4-BE49-F238E27FC236}">
                <a16:creationId xmlns:a16="http://schemas.microsoft.com/office/drawing/2014/main" id="{CDF236D9-EE13-0241-AF2A-2A3436CA7F90}"/>
              </a:ext>
            </a:extLst>
          </p:cNvPr>
          <p:cNvSpPr txBox="1"/>
          <p:nvPr/>
        </p:nvSpPr>
        <p:spPr>
          <a:xfrm>
            <a:off x="9541639" y="4620065"/>
            <a:ext cx="655725" cy="677237"/>
          </a:xfrm>
          <a:prstGeom prst="rect">
            <a:avLst/>
          </a:prstGeom>
          <a:noFill/>
        </p:spPr>
        <p:txBody>
          <a:bodyPr wrap="square" rtlCol="0" anchor="b">
            <a:spAutoFit/>
          </a:bodyPr>
          <a:lstStyle>
            <a:defPPr>
              <a:defRPr lang="en-US"/>
            </a:defPPr>
            <a:lvl1pPr algn="ctr">
              <a:lnSpc>
                <a:spcPts val="9400"/>
              </a:lnSpc>
              <a:defRPr sz="8000" b="1" spc="-290">
                <a:solidFill>
                  <a:schemeClr val="tx2"/>
                </a:solidFill>
                <a:latin typeface="Raleway" panose="020B0503030101060003" pitchFamily="34" charset="77"/>
              </a:defRPr>
            </a:lvl1pPr>
          </a:lstStyle>
          <a:p>
            <a:pPr defTabSz="914217">
              <a:lnSpc>
                <a:spcPts val="4700"/>
              </a:lnSpc>
            </a:pPr>
            <a:r>
              <a:rPr lang="en-US" sz="3700" spc="-145" dirty="0">
                <a:solidFill>
                  <a:srgbClr val="FFFFFF"/>
                </a:solidFill>
                <a:latin typeface="Poppins" pitchFamily="2" charset="77"/>
                <a:cs typeface="Poppins" panose="00000500000000000000" pitchFamily="2" charset="0"/>
              </a:rPr>
              <a:t>C</a:t>
            </a:r>
          </a:p>
        </p:txBody>
      </p:sp>
      <p:sp>
        <p:nvSpPr>
          <p:cNvPr id="3" name="CasellaDiTesto 2">
            <a:extLst>
              <a:ext uri="{FF2B5EF4-FFF2-40B4-BE49-F238E27FC236}">
                <a16:creationId xmlns:a16="http://schemas.microsoft.com/office/drawing/2014/main" id="{5EB4AF25-5F5E-F1E7-85FF-C87BE0CBC360}"/>
              </a:ext>
            </a:extLst>
          </p:cNvPr>
          <p:cNvSpPr txBox="1"/>
          <p:nvPr/>
        </p:nvSpPr>
        <p:spPr>
          <a:xfrm>
            <a:off x="406400" y="171513"/>
            <a:ext cx="3997313" cy="1015663"/>
          </a:xfrm>
          <a:prstGeom prst="rect">
            <a:avLst/>
          </a:prstGeom>
          <a:noFill/>
        </p:spPr>
        <p:txBody>
          <a:bodyPr wrap="none" rtlCol="0">
            <a:spAutoFit/>
          </a:bodyPr>
          <a:lstStyle/>
          <a:p>
            <a:r>
              <a:rPr lang="it-IT" sz="3600" dirty="0">
                <a:solidFill>
                  <a:srgbClr val="C00000"/>
                </a:solidFill>
                <a:latin typeface="Bebas Neue Regular" panose="00000500000000000000" pitchFamily="50" charset="0"/>
              </a:rPr>
              <a:t>Cultura dell’engagement</a:t>
            </a:r>
          </a:p>
          <a:p>
            <a:endParaRPr lang="it-IT" sz="2400" dirty="0"/>
          </a:p>
        </p:txBody>
      </p:sp>
      <p:pic>
        <p:nvPicPr>
          <p:cNvPr id="2050" name="Picture 2" descr="Employee engagement Vectors &amp; Illustrations for Free Download | Freepik">
            <a:extLst>
              <a:ext uri="{FF2B5EF4-FFF2-40B4-BE49-F238E27FC236}">
                <a16:creationId xmlns:a16="http://schemas.microsoft.com/office/drawing/2014/main" id="{20959A56-5EA8-2B84-B5D4-FF3D038DE04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5078" y="1616994"/>
            <a:ext cx="4148847" cy="24985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 Hand drawn flat design business communication concept">
            <a:extLst>
              <a:ext uri="{FF2B5EF4-FFF2-40B4-BE49-F238E27FC236}">
                <a16:creationId xmlns:a16="http://schemas.microsoft.com/office/drawing/2014/main" id="{59E45163-A493-C746-4DCB-3779490D926B}"/>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173336" y="1394619"/>
            <a:ext cx="2837434" cy="28374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rmazione scolastica | Vettore Premium">
            <a:extLst>
              <a:ext uri="{FF2B5EF4-FFF2-40B4-BE49-F238E27FC236}">
                <a16:creationId xmlns:a16="http://schemas.microsoft.com/office/drawing/2014/main" id="{588419C1-CE49-116C-239A-98F37448686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2561" y="951639"/>
            <a:ext cx="3775373" cy="377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034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56C6BFB-97B6-B3CF-2B2B-5E4903BC4594}"/>
              </a:ext>
            </a:extLst>
          </p:cNvPr>
          <p:cNvSpPr txBox="1"/>
          <p:nvPr/>
        </p:nvSpPr>
        <p:spPr>
          <a:xfrm>
            <a:off x="3038441" y="345132"/>
            <a:ext cx="5424883" cy="1569660"/>
          </a:xfrm>
          <a:prstGeom prst="rect">
            <a:avLst/>
          </a:prstGeom>
          <a:noFill/>
        </p:spPr>
        <p:txBody>
          <a:bodyPr wrap="none" rtlCol="0">
            <a:spAutoFit/>
          </a:bodyPr>
          <a:lstStyle/>
          <a:p>
            <a:pPr algn="ctr"/>
            <a:r>
              <a:rPr lang="it-IT" sz="4800" dirty="0">
                <a:latin typeface="Bebas Neue Regular" panose="00000500000000000000" pitchFamily="50" charset="0"/>
              </a:rPr>
              <a:t>COMUNICARE CON I COLLEGHI:</a:t>
            </a:r>
          </a:p>
          <a:p>
            <a:pPr algn="ctr"/>
            <a:r>
              <a:rPr lang="it-IT" sz="4800" b="1" dirty="0">
                <a:solidFill>
                  <a:srgbClr val="C00000"/>
                </a:solidFill>
                <a:latin typeface="Bebas Neue Bold" panose="020B0606020202050201" pitchFamily="34" charset="0"/>
              </a:rPr>
              <a:t>INTERPROFESSIONAL CARE</a:t>
            </a:r>
          </a:p>
        </p:txBody>
      </p:sp>
      <p:pic>
        <p:nvPicPr>
          <p:cNvPr id="2" name="Picture 2" descr="Employee engagement Vectors &amp; Illustrations for Free Download | Freepik">
            <a:extLst>
              <a:ext uri="{FF2B5EF4-FFF2-40B4-BE49-F238E27FC236}">
                <a16:creationId xmlns:a16="http://schemas.microsoft.com/office/drawing/2014/main" id="{1E8C40CC-14AA-C565-E053-EBAE2464DC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3382" y="1681709"/>
            <a:ext cx="7635001" cy="459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4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67BCEE7C-A407-2E2D-26D7-76D2528AFFE6}"/>
              </a:ext>
            </a:extLst>
          </p:cNvPr>
          <p:cNvPicPr>
            <a:picLocks noChangeAspect="1"/>
          </p:cNvPicPr>
          <p:nvPr/>
        </p:nvPicPr>
        <p:blipFill rotWithShape="1">
          <a:blip r:embed="rId3">
            <a:clrChange>
              <a:clrFrom>
                <a:srgbClr val="FFFFFF"/>
              </a:clrFrom>
              <a:clrTo>
                <a:srgbClr val="FFFFFF">
                  <a:alpha val="0"/>
                </a:srgbClr>
              </a:clrTo>
            </a:clrChange>
          </a:blip>
          <a:srcRect l="23774" t="30934" r="28538" b="42385"/>
          <a:stretch/>
        </p:blipFill>
        <p:spPr>
          <a:xfrm>
            <a:off x="1290734" y="1917551"/>
            <a:ext cx="9610531" cy="3022897"/>
          </a:xfrm>
          <a:prstGeom prst="rect">
            <a:avLst/>
          </a:prstGeom>
        </p:spPr>
      </p:pic>
    </p:spTree>
    <p:extLst>
      <p:ext uri="{BB962C8B-B14F-4D97-AF65-F5344CB8AC3E}">
        <p14:creationId xmlns:p14="http://schemas.microsoft.com/office/powerpoint/2010/main" val="1585218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Freeform 135">
            <a:extLst>
              <a:ext uri="{FF2B5EF4-FFF2-40B4-BE49-F238E27FC236}">
                <a16:creationId xmlns:a16="http://schemas.microsoft.com/office/drawing/2014/main" id="{53E7A854-FFCA-43E0-A276-9E6B1B249E01}"/>
              </a:ext>
            </a:extLst>
          </p:cNvPr>
          <p:cNvSpPr>
            <a:spLocks/>
          </p:cNvSpPr>
          <p:nvPr/>
        </p:nvSpPr>
        <p:spPr bwMode="auto">
          <a:xfrm>
            <a:off x="7520782" y="2292350"/>
            <a:ext cx="3904457" cy="977900"/>
          </a:xfrm>
          <a:custGeom>
            <a:avLst/>
            <a:gdLst>
              <a:gd name="T0" fmla="*/ 9514 w 10261"/>
              <a:gd name="T1" fmla="*/ 0 h 2571"/>
              <a:gd name="T2" fmla="*/ 0 w 10261"/>
              <a:gd name="T3" fmla="*/ 0 h 2571"/>
              <a:gd name="T4" fmla="*/ 0 w 10261"/>
              <a:gd name="T5" fmla="*/ 2571 h 2571"/>
              <a:gd name="T6" fmla="*/ 9514 w 10261"/>
              <a:gd name="T7" fmla="*/ 2571 h 2571"/>
              <a:gd name="T8" fmla="*/ 10261 w 10261"/>
              <a:gd name="T9" fmla="*/ 1285 h 2571"/>
              <a:gd name="T10" fmla="*/ 9514 w 10261"/>
              <a:gd name="T11" fmla="*/ 0 h 2571"/>
            </a:gdLst>
            <a:ahLst/>
            <a:cxnLst>
              <a:cxn ang="0">
                <a:pos x="T0" y="T1"/>
              </a:cxn>
              <a:cxn ang="0">
                <a:pos x="T2" y="T3"/>
              </a:cxn>
              <a:cxn ang="0">
                <a:pos x="T4" y="T5"/>
              </a:cxn>
              <a:cxn ang="0">
                <a:pos x="T6" y="T7"/>
              </a:cxn>
              <a:cxn ang="0">
                <a:pos x="T8" y="T9"/>
              </a:cxn>
              <a:cxn ang="0">
                <a:pos x="T10" y="T11"/>
              </a:cxn>
            </a:cxnLst>
            <a:rect l="0" t="0" r="r" b="b"/>
            <a:pathLst>
              <a:path w="10261" h="2571">
                <a:moveTo>
                  <a:pt x="9514" y="0"/>
                </a:moveTo>
                <a:lnTo>
                  <a:pt x="0" y="0"/>
                </a:lnTo>
                <a:lnTo>
                  <a:pt x="0" y="2571"/>
                </a:lnTo>
                <a:lnTo>
                  <a:pt x="9514" y="2571"/>
                </a:lnTo>
                <a:lnTo>
                  <a:pt x="10261" y="1285"/>
                </a:lnTo>
                <a:lnTo>
                  <a:pt x="9514" y="0"/>
                </a:lnTo>
                <a:close/>
              </a:path>
            </a:pathLst>
          </a:custGeom>
          <a:solidFill>
            <a:srgbClr val="E247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Poppins" panose="00000500000000000000" pitchFamily="2" charset="0"/>
            </a:endParaRPr>
          </a:p>
        </p:txBody>
      </p:sp>
      <p:sp>
        <p:nvSpPr>
          <p:cNvPr id="574" name="Rectangle 136">
            <a:extLst>
              <a:ext uri="{FF2B5EF4-FFF2-40B4-BE49-F238E27FC236}">
                <a16:creationId xmlns:a16="http://schemas.microsoft.com/office/drawing/2014/main" id="{6B075C98-A98A-419D-BA97-B087FDA01638}"/>
              </a:ext>
            </a:extLst>
          </p:cNvPr>
          <p:cNvSpPr>
            <a:spLocks noChangeArrowheads="1"/>
          </p:cNvSpPr>
          <p:nvPr/>
        </p:nvSpPr>
        <p:spPr bwMode="auto">
          <a:xfrm>
            <a:off x="7035427" y="2019389"/>
            <a:ext cx="1760813" cy="423774"/>
          </a:xfrm>
          <a:prstGeom prst="rect">
            <a:avLst/>
          </a:prstGeom>
          <a:solidFill>
            <a:srgbClr val="D7E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r>
              <a:rPr lang="en-US" sz="2400" b="1" dirty="0">
                <a:latin typeface="Poppins" panose="00000500000000000000" pitchFamily="2" charset="0"/>
              </a:rPr>
              <a:t>VANTAGGI</a:t>
            </a:r>
          </a:p>
        </p:txBody>
      </p:sp>
      <p:sp>
        <p:nvSpPr>
          <p:cNvPr id="575" name="Freeform 137">
            <a:extLst>
              <a:ext uri="{FF2B5EF4-FFF2-40B4-BE49-F238E27FC236}">
                <a16:creationId xmlns:a16="http://schemas.microsoft.com/office/drawing/2014/main" id="{B7A5C413-6D63-4CAC-AC0D-B8DBD1B805BE}"/>
              </a:ext>
            </a:extLst>
          </p:cNvPr>
          <p:cNvSpPr>
            <a:spLocks/>
          </p:cNvSpPr>
          <p:nvPr/>
        </p:nvSpPr>
        <p:spPr bwMode="auto">
          <a:xfrm>
            <a:off x="7520782" y="2938463"/>
            <a:ext cx="488157" cy="331788"/>
          </a:xfrm>
          <a:custGeom>
            <a:avLst/>
            <a:gdLst>
              <a:gd name="T0" fmla="*/ 1284 w 1284"/>
              <a:gd name="T1" fmla="*/ 0 h 872"/>
              <a:gd name="T2" fmla="*/ 0 w 1284"/>
              <a:gd name="T3" fmla="*/ 872 h 872"/>
              <a:gd name="T4" fmla="*/ 0 w 1284"/>
              <a:gd name="T5" fmla="*/ 0 h 872"/>
              <a:gd name="T6" fmla="*/ 1284 w 1284"/>
              <a:gd name="T7" fmla="*/ 0 h 872"/>
            </a:gdLst>
            <a:ahLst/>
            <a:cxnLst>
              <a:cxn ang="0">
                <a:pos x="T0" y="T1"/>
              </a:cxn>
              <a:cxn ang="0">
                <a:pos x="T2" y="T3"/>
              </a:cxn>
              <a:cxn ang="0">
                <a:pos x="T4" y="T5"/>
              </a:cxn>
              <a:cxn ang="0">
                <a:pos x="T6" y="T7"/>
              </a:cxn>
            </a:cxnLst>
            <a:rect l="0" t="0" r="r" b="b"/>
            <a:pathLst>
              <a:path w="1284" h="872">
                <a:moveTo>
                  <a:pt x="1284" y="0"/>
                </a:moveTo>
                <a:lnTo>
                  <a:pt x="0" y="872"/>
                </a:lnTo>
                <a:lnTo>
                  <a:pt x="0" y="0"/>
                </a:lnTo>
                <a:lnTo>
                  <a:pt x="1284" y="0"/>
                </a:lnTo>
                <a:close/>
              </a:path>
            </a:pathLst>
          </a:custGeom>
          <a:solidFill>
            <a:srgbClr val="111340">
              <a:alpha val="30000"/>
            </a:srgbClr>
          </a:solidFill>
          <a:ln>
            <a:noFill/>
          </a:ln>
        </p:spPr>
        <p:txBody>
          <a:bodyPr vert="horz" wrap="square" lIns="45720" tIns="22860" rIns="45720" bIns="22860" numCol="1" anchor="t" anchorCtr="0" compatLnSpc="1">
            <a:prstTxWarp prst="textNoShape">
              <a:avLst/>
            </a:prstTxWarp>
          </a:bodyPr>
          <a:lstStyle/>
          <a:p>
            <a:endParaRPr lang="en-US" sz="900" dirty="0">
              <a:latin typeface="Poppins" panose="00000500000000000000" pitchFamily="2" charset="0"/>
            </a:endParaRPr>
          </a:p>
        </p:txBody>
      </p:sp>
      <p:sp>
        <p:nvSpPr>
          <p:cNvPr id="576" name="Freeform 217">
            <a:extLst>
              <a:ext uri="{FF2B5EF4-FFF2-40B4-BE49-F238E27FC236}">
                <a16:creationId xmlns:a16="http://schemas.microsoft.com/office/drawing/2014/main" id="{FE2D37F2-6C99-475B-B56A-3CE8C799A5ED}"/>
              </a:ext>
            </a:extLst>
          </p:cNvPr>
          <p:cNvSpPr>
            <a:spLocks/>
          </p:cNvSpPr>
          <p:nvPr/>
        </p:nvSpPr>
        <p:spPr bwMode="auto">
          <a:xfrm>
            <a:off x="7520782" y="3775559"/>
            <a:ext cx="3904457" cy="978694"/>
          </a:xfrm>
          <a:custGeom>
            <a:avLst/>
            <a:gdLst>
              <a:gd name="T0" fmla="*/ 9514 w 10261"/>
              <a:gd name="T1" fmla="*/ 0 h 2572"/>
              <a:gd name="T2" fmla="*/ 0 w 10261"/>
              <a:gd name="T3" fmla="*/ 0 h 2572"/>
              <a:gd name="T4" fmla="*/ 0 w 10261"/>
              <a:gd name="T5" fmla="*/ 2572 h 2572"/>
              <a:gd name="T6" fmla="*/ 9514 w 10261"/>
              <a:gd name="T7" fmla="*/ 2572 h 2572"/>
              <a:gd name="T8" fmla="*/ 10261 w 10261"/>
              <a:gd name="T9" fmla="*/ 1286 h 2572"/>
              <a:gd name="T10" fmla="*/ 9514 w 10261"/>
              <a:gd name="T11" fmla="*/ 0 h 2572"/>
            </a:gdLst>
            <a:ahLst/>
            <a:cxnLst>
              <a:cxn ang="0">
                <a:pos x="T0" y="T1"/>
              </a:cxn>
              <a:cxn ang="0">
                <a:pos x="T2" y="T3"/>
              </a:cxn>
              <a:cxn ang="0">
                <a:pos x="T4" y="T5"/>
              </a:cxn>
              <a:cxn ang="0">
                <a:pos x="T6" y="T7"/>
              </a:cxn>
              <a:cxn ang="0">
                <a:pos x="T8" y="T9"/>
              </a:cxn>
              <a:cxn ang="0">
                <a:pos x="T10" y="T11"/>
              </a:cxn>
            </a:cxnLst>
            <a:rect l="0" t="0" r="r" b="b"/>
            <a:pathLst>
              <a:path w="10261" h="2572">
                <a:moveTo>
                  <a:pt x="9514" y="0"/>
                </a:moveTo>
                <a:lnTo>
                  <a:pt x="0" y="0"/>
                </a:lnTo>
                <a:lnTo>
                  <a:pt x="0" y="2572"/>
                </a:lnTo>
                <a:lnTo>
                  <a:pt x="9514" y="2572"/>
                </a:lnTo>
                <a:lnTo>
                  <a:pt x="10261" y="1286"/>
                </a:lnTo>
                <a:lnTo>
                  <a:pt x="9514" y="0"/>
                </a:lnTo>
                <a:close/>
              </a:path>
            </a:pathLst>
          </a:custGeom>
          <a:solidFill>
            <a:srgbClr val="2A6D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a:lnSpc>
                <a:spcPct val="150000"/>
              </a:lnSpc>
            </a:pPr>
            <a:endParaRPr lang="en-US" sz="900" dirty="0">
              <a:latin typeface="Poppins" panose="00000500000000000000" pitchFamily="2" charset="0"/>
            </a:endParaRPr>
          </a:p>
        </p:txBody>
      </p:sp>
      <p:sp>
        <p:nvSpPr>
          <p:cNvPr id="577" name="Rectangle 218">
            <a:extLst>
              <a:ext uri="{FF2B5EF4-FFF2-40B4-BE49-F238E27FC236}">
                <a16:creationId xmlns:a16="http://schemas.microsoft.com/office/drawing/2014/main" id="{41A71B9E-FF44-401A-912C-1B0EDDD30444}"/>
              </a:ext>
            </a:extLst>
          </p:cNvPr>
          <p:cNvSpPr>
            <a:spLocks noChangeArrowheads="1"/>
          </p:cNvSpPr>
          <p:nvPr/>
        </p:nvSpPr>
        <p:spPr bwMode="auto">
          <a:xfrm>
            <a:off x="7103269" y="3604109"/>
            <a:ext cx="1275621" cy="371945"/>
          </a:xfrm>
          <a:prstGeom prst="rect">
            <a:avLst/>
          </a:prstGeom>
          <a:solidFill>
            <a:srgbClr val="D7E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r>
              <a:rPr lang="en-US" sz="2400" b="1" dirty="0">
                <a:latin typeface="Poppins" panose="00000500000000000000" pitchFamily="2" charset="0"/>
              </a:rPr>
              <a:t>RISCHI</a:t>
            </a:r>
          </a:p>
        </p:txBody>
      </p:sp>
      <p:sp>
        <p:nvSpPr>
          <p:cNvPr id="578" name="Freeform 219">
            <a:extLst>
              <a:ext uri="{FF2B5EF4-FFF2-40B4-BE49-F238E27FC236}">
                <a16:creationId xmlns:a16="http://schemas.microsoft.com/office/drawing/2014/main" id="{24F6EE2F-0DC7-4D7A-85FE-2D6EFD3DC3B9}"/>
              </a:ext>
            </a:extLst>
          </p:cNvPr>
          <p:cNvSpPr>
            <a:spLocks/>
          </p:cNvSpPr>
          <p:nvPr/>
        </p:nvSpPr>
        <p:spPr bwMode="auto">
          <a:xfrm>
            <a:off x="7520782" y="4217194"/>
            <a:ext cx="488157" cy="331788"/>
          </a:xfrm>
          <a:custGeom>
            <a:avLst/>
            <a:gdLst>
              <a:gd name="T0" fmla="*/ 1284 w 1284"/>
              <a:gd name="T1" fmla="*/ 0 h 872"/>
              <a:gd name="T2" fmla="*/ 0 w 1284"/>
              <a:gd name="T3" fmla="*/ 872 h 872"/>
              <a:gd name="T4" fmla="*/ 0 w 1284"/>
              <a:gd name="T5" fmla="*/ 0 h 872"/>
              <a:gd name="T6" fmla="*/ 1284 w 1284"/>
              <a:gd name="T7" fmla="*/ 0 h 872"/>
            </a:gdLst>
            <a:ahLst/>
            <a:cxnLst>
              <a:cxn ang="0">
                <a:pos x="T0" y="T1"/>
              </a:cxn>
              <a:cxn ang="0">
                <a:pos x="T2" y="T3"/>
              </a:cxn>
              <a:cxn ang="0">
                <a:pos x="T4" y="T5"/>
              </a:cxn>
              <a:cxn ang="0">
                <a:pos x="T6" y="T7"/>
              </a:cxn>
            </a:cxnLst>
            <a:rect l="0" t="0" r="r" b="b"/>
            <a:pathLst>
              <a:path w="1284" h="872">
                <a:moveTo>
                  <a:pt x="1284" y="0"/>
                </a:moveTo>
                <a:lnTo>
                  <a:pt x="0" y="872"/>
                </a:lnTo>
                <a:lnTo>
                  <a:pt x="0" y="0"/>
                </a:lnTo>
                <a:lnTo>
                  <a:pt x="1284" y="0"/>
                </a:lnTo>
                <a:close/>
              </a:path>
            </a:pathLst>
          </a:custGeom>
          <a:solidFill>
            <a:srgbClr val="111340">
              <a:alpha val="30000"/>
            </a:srgbClr>
          </a:solidFill>
          <a:ln>
            <a:noFill/>
          </a:ln>
        </p:spPr>
        <p:txBody>
          <a:bodyPr vert="horz" wrap="square" lIns="45720" tIns="22860" rIns="45720" bIns="22860" numCol="1" anchor="t" anchorCtr="0" compatLnSpc="1">
            <a:prstTxWarp prst="textNoShape">
              <a:avLst/>
            </a:prstTxWarp>
          </a:bodyPr>
          <a:lstStyle/>
          <a:p>
            <a:endParaRPr lang="en-US" sz="900" dirty="0">
              <a:latin typeface="Poppins" panose="00000500000000000000" pitchFamily="2" charset="0"/>
            </a:endParaRPr>
          </a:p>
        </p:txBody>
      </p:sp>
      <p:sp>
        <p:nvSpPr>
          <p:cNvPr id="561" name="TextBox 560">
            <a:extLst>
              <a:ext uri="{FF2B5EF4-FFF2-40B4-BE49-F238E27FC236}">
                <a16:creationId xmlns:a16="http://schemas.microsoft.com/office/drawing/2014/main" id="{A6EDD9A1-5CF8-4B81-8FFA-B1BA591F91FC}"/>
              </a:ext>
            </a:extLst>
          </p:cNvPr>
          <p:cNvSpPr txBox="1"/>
          <p:nvPr/>
        </p:nvSpPr>
        <p:spPr>
          <a:xfrm>
            <a:off x="7584887" y="2316225"/>
            <a:ext cx="3900038" cy="972061"/>
          </a:xfrm>
          <a:prstGeom prst="rect">
            <a:avLst/>
          </a:prstGeom>
          <a:noFill/>
        </p:spPr>
        <p:txBody>
          <a:bodyPr wrap="square" rtlCol="0" anchor="b">
            <a:spAutoFit/>
          </a:bodyPr>
          <a:lstStyle/>
          <a:p>
            <a:pPr>
              <a:lnSpc>
                <a:spcPct val="150000"/>
              </a:lnSpc>
            </a:pPr>
            <a:r>
              <a:rPr lang="en-US" sz="2000" b="1" spc="-10" dirty="0">
                <a:solidFill>
                  <a:srgbClr val="F1F6F8"/>
                </a:solidFill>
                <a:latin typeface="Poppins" panose="00000500000000000000" pitchFamily="2" charset="0"/>
              </a:rPr>
              <a:t>RICCHEZZA DI PROSPETTIVE</a:t>
            </a:r>
          </a:p>
          <a:p>
            <a:pPr>
              <a:lnSpc>
                <a:spcPct val="150000"/>
              </a:lnSpc>
            </a:pPr>
            <a:r>
              <a:rPr lang="en-US" sz="2000" b="1" spc="-10" dirty="0">
                <a:solidFill>
                  <a:srgbClr val="F1F6F8"/>
                </a:solidFill>
                <a:latin typeface="Poppins" panose="00000500000000000000" pitchFamily="2" charset="0"/>
              </a:rPr>
              <a:t>VARIETA’ DI ANALISI</a:t>
            </a:r>
          </a:p>
        </p:txBody>
      </p:sp>
      <p:sp>
        <p:nvSpPr>
          <p:cNvPr id="563" name="TextBox 562">
            <a:extLst>
              <a:ext uri="{FF2B5EF4-FFF2-40B4-BE49-F238E27FC236}">
                <a16:creationId xmlns:a16="http://schemas.microsoft.com/office/drawing/2014/main" id="{DF4C5CE3-6603-4604-8F85-AB98506D9E02}"/>
              </a:ext>
            </a:extLst>
          </p:cNvPr>
          <p:cNvSpPr txBox="1"/>
          <p:nvPr/>
        </p:nvSpPr>
        <p:spPr>
          <a:xfrm>
            <a:off x="8010556" y="3821746"/>
            <a:ext cx="3244820" cy="972061"/>
          </a:xfrm>
          <a:prstGeom prst="rect">
            <a:avLst/>
          </a:prstGeom>
          <a:noFill/>
        </p:spPr>
        <p:txBody>
          <a:bodyPr wrap="square" rtlCol="0" anchor="b">
            <a:spAutoFit/>
          </a:bodyPr>
          <a:lstStyle/>
          <a:p>
            <a:pPr>
              <a:lnSpc>
                <a:spcPct val="150000"/>
              </a:lnSpc>
            </a:pPr>
            <a:r>
              <a:rPr lang="en-US" sz="2000" b="1" spc="-10" dirty="0">
                <a:solidFill>
                  <a:srgbClr val="F1F6F8"/>
                </a:solidFill>
                <a:latin typeface="Poppins" panose="00000500000000000000" pitchFamily="2" charset="0"/>
              </a:rPr>
              <a:t>SPRECO DI RISORSE</a:t>
            </a:r>
          </a:p>
          <a:p>
            <a:pPr>
              <a:lnSpc>
                <a:spcPct val="150000"/>
              </a:lnSpc>
            </a:pPr>
            <a:r>
              <a:rPr lang="en-US" sz="2000" b="1" spc="-10" dirty="0">
                <a:solidFill>
                  <a:srgbClr val="F1F6F8"/>
                </a:solidFill>
                <a:latin typeface="Poppins" panose="00000500000000000000" pitchFamily="2" charset="0"/>
              </a:rPr>
              <a:t>MANCATA COERENZA</a:t>
            </a:r>
          </a:p>
        </p:txBody>
      </p:sp>
      <p:sp>
        <p:nvSpPr>
          <p:cNvPr id="564" name="TextBox 563">
            <a:extLst>
              <a:ext uri="{FF2B5EF4-FFF2-40B4-BE49-F238E27FC236}">
                <a16:creationId xmlns:a16="http://schemas.microsoft.com/office/drawing/2014/main" id="{228D48F5-1F46-46CB-B39C-746C7FCC3226}"/>
              </a:ext>
            </a:extLst>
          </p:cNvPr>
          <p:cNvSpPr txBox="1"/>
          <p:nvPr/>
        </p:nvSpPr>
        <p:spPr>
          <a:xfrm>
            <a:off x="8180419" y="5258860"/>
            <a:ext cx="2905094" cy="770211"/>
          </a:xfrm>
          <a:prstGeom prst="rect">
            <a:avLst/>
          </a:prstGeom>
          <a:noFill/>
        </p:spPr>
        <p:txBody>
          <a:bodyPr wrap="square" rtlCol="0">
            <a:spAutoFit/>
          </a:bodyPr>
          <a:lstStyle/>
          <a:p>
            <a:pPr algn="ctr">
              <a:lnSpc>
                <a:spcPts val="1800"/>
              </a:lnSpc>
            </a:pPr>
            <a:r>
              <a:rPr lang="en-US" sz="1200" spc="-10" dirty="0">
                <a:solidFill>
                  <a:srgbClr val="F1F6F8"/>
                </a:solidFill>
                <a:latin typeface="Poppins" panose="00000500000000000000" pitchFamily="2" charset="0"/>
              </a:rPr>
              <a:t>Make a big impact with professional slides, charts, infographics and more.</a:t>
            </a:r>
          </a:p>
        </p:txBody>
      </p:sp>
      <p:sp>
        <p:nvSpPr>
          <p:cNvPr id="565" name="TextBox 564">
            <a:extLst>
              <a:ext uri="{FF2B5EF4-FFF2-40B4-BE49-F238E27FC236}">
                <a16:creationId xmlns:a16="http://schemas.microsoft.com/office/drawing/2014/main" id="{BF0F7A4E-4B39-412F-BAE0-5571251B14A8}"/>
              </a:ext>
            </a:extLst>
          </p:cNvPr>
          <p:cNvSpPr txBox="1"/>
          <p:nvPr/>
        </p:nvSpPr>
        <p:spPr>
          <a:xfrm>
            <a:off x="8180419" y="4908228"/>
            <a:ext cx="2905094" cy="326500"/>
          </a:xfrm>
          <a:prstGeom prst="rect">
            <a:avLst/>
          </a:prstGeom>
          <a:noFill/>
        </p:spPr>
        <p:txBody>
          <a:bodyPr wrap="square" rtlCol="0" anchor="b">
            <a:spAutoFit/>
          </a:bodyPr>
          <a:lstStyle/>
          <a:p>
            <a:pPr>
              <a:lnSpc>
                <a:spcPts val="1800"/>
              </a:lnSpc>
            </a:pPr>
            <a:r>
              <a:rPr lang="en-US" sz="1700" b="1" spc="-10" dirty="0">
                <a:solidFill>
                  <a:srgbClr val="F1F6F8"/>
                </a:solidFill>
                <a:latin typeface="Poppins" panose="00000500000000000000" pitchFamily="2" charset="0"/>
              </a:rPr>
              <a:t>TITLE 03</a:t>
            </a:r>
          </a:p>
        </p:txBody>
      </p:sp>
      <p:sp>
        <p:nvSpPr>
          <p:cNvPr id="2" name="CasellaDiTesto 1">
            <a:extLst>
              <a:ext uri="{FF2B5EF4-FFF2-40B4-BE49-F238E27FC236}">
                <a16:creationId xmlns:a16="http://schemas.microsoft.com/office/drawing/2014/main" id="{D78DDD62-7F87-6FCD-7A2B-9ACCE0A99358}"/>
              </a:ext>
            </a:extLst>
          </p:cNvPr>
          <p:cNvSpPr txBox="1"/>
          <p:nvPr/>
        </p:nvSpPr>
        <p:spPr>
          <a:xfrm>
            <a:off x="558560" y="277477"/>
            <a:ext cx="8578969" cy="646331"/>
          </a:xfrm>
          <a:prstGeom prst="rect">
            <a:avLst/>
          </a:prstGeom>
          <a:noFill/>
        </p:spPr>
        <p:txBody>
          <a:bodyPr wrap="square">
            <a:spAutoFit/>
          </a:bodyPr>
          <a:lstStyle/>
          <a:p>
            <a:r>
              <a:rPr lang="it-IT" sz="3600" dirty="0">
                <a:solidFill>
                  <a:srgbClr val="C00000"/>
                </a:solidFill>
                <a:latin typeface="Bebas Neue Bold" panose="020B0606020202050201" pitchFamily="34" charset="0"/>
              </a:rPr>
              <a:t>Approccio multidisciplinare: </a:t>
            </a:r>
            <a:r>
              <a:rPr lang="it-IT" sz="3600" dirty="0">
                <a:latin typeface="Bebas Neue Bold" panose="020B0606020202050201" pitchFamily="34" charset="0"/>
              </a:rPr>
              <a:t>GIUSTAPPOSIZIONE</a:t>
            </a:r>
          </a:p>
        </p:txBody>
      </p:sp>
      <p:grpSp>
        <p:nvGrpSpPr>
          <p:cNvPr id="3" name="Group 407">
            <a:extLst>
              <a:ext uri="{FF2B5EF4-FFF2-40B4-BE49-F238E27FC236}">
                <a16:creationId xmlns:a16="http://schemas.microsoft.com/office/drawing/2014/main" id="{7DBD4734-CB5A-B8F0-D9B0-D54A0CC93E65}"/>
              </a:ext>
            </a:extLst>
          </p:cNvPr>
          <p:cNvGrpSpPr/>
          <p:nvPr/>
        </p:nvGrpSpPr>
        <p:grpSpPr>
          <a:xfrm>
            <a:off x="768300" y="912943"/>
            <a:ext cx="5701653" cy="5134546"/>
            <a:chOff x="1501775" y="3411538"/>
            <a:chExt cx="10358438" cy="9328150"/>
          </a:xfrm>
        </p:grpSpPr>
        <p:sp>
          <p:nvSpPr>
            <p:cNvPr id="4" name="Rectangle 6">
              <a:extLst>
                <a:ext uri="{FF2B5EF4-FFF2-40B4-BE49-F238E27FC236}">
                  <a16:creationId xmlns:a16="http://schemas.microsoft.com/office/drawing/2014/main" id="{F761F7EF-3F90-96D9-0ED5-485D0EFDF7E9}"/>
                </a:ext>
              </a:extLst>
            </p:cNvPr>
            <p:cNvSpPr>
              <a:spLocks noChangeArrowheads="1"/>
            </p:cNvSpPr>
            <p:nvPr/>
          </p:nvSpPr>
          <p:spPr bwMode="auto">
            <a:xfrm>
              <a:off x="1776413" y="4333875"/>
              <a:ext cx="4138613" cy="3260725"/>
            </a:xfrm>
            <a:prstGeom prst="rect">
              <a:avLst/>
            </a:prstGeom>
            <a:solidFill>
              <a:srgbClr val="516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 name="Rectangle 7">
              <a:extLst>
                <a:ext uri="{FF2B5EF4-FFF2-40B4-BE49-F238E27FC236}">
                  <a16:creationId xmlns:a16="http://schemas.microsoft.com/office/drawing/2014/main" id="{CAD0A411-41B4-13DF-7B49-FFC18C83EC3D}"/>
                </a:ext>
              </a:extLst>
            </p:cNvPr>
            <p:cNvSpPr>
              <a:spLocks noChangeArrowheads="1"/>
            </p:cNvSpPr>
            <p:nvPr/>
          </p:nvSpPr>
          <p:spPr bwMode="auto">
            <a:xfrm>
              <a:off x="1943100" y="4465638"/>
              <a:ext cx="3805238" cy="2997200"/>
            </a:xfrm>
            <a:prstGeom prst="rect">
              <a:avLst/>
            </a:prstGeom>
            <a:gradFill>
              <a:gsLst>
                <a:gs pos="63000">
                  <a:srgbClr val="7995DF"/>
                </a:gs>
                <a:gs pos="0">
                  <a:srgbClr val="516EBE"/>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 name="Freeform 8">
              <a:extLst>
                <a:ext uri="{FF2B5EF4-FFF2-40B4-BE49-F238E27FC236}">
                  <a16:creationId xmlns:a16="http://schemas.microsoft.com/office/drawing/2014/main" id="{25984DFD-E7DE-5B3C-7048-1473A208D120}"/>
                </a:ext>
              </a:extLst>
            </p:cNvPr>
            <p:cNvSpPr>
              <a:spLocks/>
            </p:cNvSpPr>
            <p:nvPr/>
          </p:nvSpPr>
          <p:spPr bwMode="auto">
            <a:xfrm>
              <a:off x="2927350" y="5227638"/>
              <a:ext cx="2317750" cy="2366963"/>
            </a:xfrm>
            <a:custGeom>
              <a:avLst/>
              <a:gdLst>
                <a:gd name="T0" fmla="*/ 3046 w 3046"/>
                <a:gd name="T1" fmla="*/ 2093 h 3110"/>
                <a:gd name="T2" fmla="*/ 2617 w 3046"/>
                <a:gd name="T3" fmla="*/ 606 h 3110"/>
                <a:gd name="T4" fmla="*/ 2155 w 3046"/>
                <a:gd name="T5" fmla="*/ 80 h 3110"/>
                <a:gd name="T6" fmla="*/ 1758 w 3046"/>
                <a:gd name="T7" fmla="*/ 0 h 3110"/>
                <a:gd name="T8" fmla="*/ 750 w 3046"/>
                <a:gd name="T9" fmla="*/ 0 h 3110"/>
                <a:gd name="T10" fmla="*/ 354 w 3046"/>
                <a:gd name="T11" fmla="*/ 80 h 3110"/>
                <a:gd name="T12" fmla="*/ 0 w 3046"/>
                <a:gd name="T13" fmla="*/ 230 h 3110"/>
                <a:gd name="T14" fmla="*/ 0 w 3046"/>
                <a:gd name="T15" fmla="*/ 3110 h 3110"/>
                <a:gd name="T16" fmla="*/ 2509 w 3046"/>
                <a:gd name="T17" fmla="*/ 3110 h 3110"/>
                <a:gd name="T18" fmla="*/ 2509 w 3046"/>
                <a:gd name="T19" fmla="*/ 2337 h 3110"/>
                <a:gd name="T20" fmla="*/ 3046 w 3046"/>
                <a:gd name="T21" fmla="*/ 2093 h 3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6" h="3110">
                  <a:moveTo>
                    <a:pt x="3046" y="2093"/>
                  </a:moveTo>
                  <a:lnTo>
                    <a:pt x="2617" y="606"/>
                  </a:lnTo>
                  <a:cubicBezTo>
                    <a:pt x="2549" y="370"/>
                    <a:pt x="2379" y="178"/>
                    <a:pt x="2155" y="80"/>
                  </a:cubicBezTo>
                  <a:cubicBezTo>
                    <a:pt x="2029" y="27"/>
                    <a:pt x="1895" y="0"/>
                    <a:pt x="1758" y="0"/>
                  </a:cubicBezTo>
                  <a:lnTo>
                    <a:pt x="750" y="0"/>
                  </a:lnTo>
                  <a:cubicBezTo>
                    <a:pt x="614" y="0"/>
                    <a:pt x="479" y="27"/>
                    <a:pt x="354" y="80"/>
                  </a:cubicBezTo>
                  <a:lnTo>
                    <a:pt x="0" y="230"/>
                  </a:lnTo>
                  <a:lnTo>
                    <a:pt x="0" y="3110"/>
                  </a:lnTo>
                  <a:lnTo>
                    <a:pt x="2509" y="3110"/>
                  </a:lnTo>
                  <a:lnTo>
                    <a:pt x="2509" y="2337"/>
                  </a:lnTo>
                  <a:lnTo>
                    <a:pt x="3046" y="2093"/>
                  </a:ln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 name="Freeform 9">
              <a:extLst>
                <a:ext uri="{FF2B5EF4-FFF2-40B4-BE49-F238E27FC236}">
                  <a16:creationId xmlns:a16="http://schemas.microsoft.com/office/drawing/2014/main" id="{478E705D-A0F7-C075-5D99-A29A47DAC704}"/>
                </a:ext>
              </a:extLst>
            </p:cNvPr>
            <p:cNvSpPr>
              <a:spLocks/>
            </p:cNvSpPr>
            <p:nvPr/>
          </p:nvSpPr>
          <p:spPr bwMode="auto">
            <a:xfrm>
              <a:off x="4629150" y="5810250"/>
              <a:ext cx="349250" cy="1195388"/>
            </a:xfrm>
            <a:custGeom>
              <a:avLst/>
              <a:gdLst>
                <a:gd name="T0" fmla="*/ 272 w 459"/>
                <a:gd name="T1" fmla="*/ 1572 h 1572"/>
                <a:gd name="T2" fmla="*/ 0 w 459"/>
                <a:gd name="T3" fmla="*/ 0 h 1572"/>
                <a:gd name="T4" fmla="*/ 459 w 459"/>
                <a:gd name="T5" fmla="*/ 1487 h 1572"/>
                <a:gd name="T6" fmla="*/ 272 w 459"/>
                <a:gd name="T7" fmla="*/ 1572 h 1572"/>
              </a:gdLst>
              <a:ahLst/>
              <a:cxnLst>
                <a:cxn ang="0">
                  <a:pos x="T0" y="T1"/>
                </a:cxn>
                <a:cxn ang="0">
                  <a:pos x="T2" y="T3"/>
                </a:cxn>
                <a:cxn ang="0">
                  <a:pos x="T4" y="T5"/>
                </a:cxn>
                <a:cxn ang="0">
                  <a:pos x="T6" y="T7"/>
                </a:cxn>
              </a:cxnLst>
              <a:rect l="0" t="0" r="r" b="b"/>
              <a:pathLst>
                <a:path w="459" h="1572">
                  <a:moveTo>
                    <a:pt x="272" y="1572"/>
                  </a:moveTo>
                  <a:lnTo>
                    <a:pt x="0" y="0"/>
                  </a:lnTo>
                  <a:lnTo>
                    <a:pt x="459" y="1487"/>
                  </a:lnTo>
                  <a:lnTo>
                    <a:pt x="272" y="1572"/>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 name="Freeform 10">
              <a:extLst>
                <a:ext uri="{FF2B5EF4-FFF2-40B4-BE49-F238E27FC236}">
                  <a16:creationId xmlns:a16="http://schemas.microsoft.com/office/drawing/2014/main" id="{CE6518F3-5322-AB7B-111E-45B7BFA5DED4}"/>
                </a:ext>
              </a:extLst>
            </p:cNvPr>
            <p:cNvSpPr>
              <a:spLocks/>
            </p:cNvSpPr>
            <p:nvPr/>
          </p:nvSpPr>
          <p:spPr bwMode="auto">
            <a:xfrm>
              <a:off x="2927350" y="5505450"/>
              <a:ext cx="1909763" cy="2089150"/>
            </a:xfrm>
            <a:custGeom>
              <a:avLst/>
              <a:gdLst>
                <a:gd name="T0" fmla="*/ 475 w 2509"/>
                <a:gd name="T1" fmla="*/ 617 h 2744"/>
                <a:gd name="T2" fmla="*/ 0 w 2509"/>
                <a:gd name="T3" fmla="*/ 0 h 2744"/>
                <a:gd name="T4" fmla="*/ 0 w 2509"/>
                <a:gd name="T5" fmla="*/ 2744 h 2744"/>
                <a:gd name="T6" fmla="*/ 2509 w 2509"/>
                <a:gd name="T7" fmla="*/ 2744 h 2744"/>
                <a:gd name="T8" fmla="*/ 2509 w 2509"/>
                <a:gd name="T9" fmla="*/ 2489 h 2744"/>
                <a:gd name="T10" fmla="*/ 195 w 2509"/>
                <a:gd name="T11" fmla="*/ 1192 h 2744"/>
                <a:gd name="T12" fmla="*/ 475 w 2509"/>
                <a:gd name="T13" fmla="*/ 617 h 2744"/>
              </a:gdLst>
              <a:ahLst/>
              <a:cxnLst>
                <a:cxn ang="0">
                  <a:pos x="T0" y="T1"/>
                </a:cxn>
                <a:cxn ang="0">
                  <a:pos x="T2" y="T3"/>
                </a:cxn>
                <a:cxn ang="0">
                  <a:pos x="T4" y="T5"/>
                </a:cxn>
                <a:cxn ang="0">
                  <a:pos x="T6" y="T7"/>
                </a:cxn>
                <a:cxn ang="0">
                  <a:pos x="T8" y="T9"/>
                </a:cxn>
                <a:cxn ang="0">
                  <a:pos x="T10" y="T11"/>
                </a:cxn>
                <a:cxn ang="0">
                  <a:pos x="T12" y="T13"/>
                </a:cxn>
              </a:cxnLst>
              <a:rect l="0" t="0" r="r" b="b"/>
              <a:pathLst>
                <a:path w="2509" h="2744">
                  <a:moveTo>
                    <a:pt x="475" y="617"/>
                  </a:moveTo>
                  <a:cubicBezTo>
                    <a:pt x="483" y="295"/>
                    <a:pt x="233" y="125"/>
                    <a:pt x="0" y="0"/>
                  </a:cubicBezTo>
                  <a:lnTo>
                    <a:pt x="0" y="2744"/>
                  </a:lnTo>
                  <a:lnTo>
                    <a:pt x="2509" y="2744"/>
                  </a:lnTo>
                  <a:lnTo>
                    <a:pt x="2509" y="2489"/>
                  </a:lnTo>
                  <a:lnTo>
                    <a:pt x="195" y="1192"/>
                  </a:lnTo>
                  <a:cubicBezTo>
                    <a:pt x="195" y="1192"/>
                    <a:pt x="469" y="911"/>
                    <a:pt x="475" y="617"/>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 name="Freeform 11">
              <a:extLst>
                <a:ext uri="{FF2B5EF4-FFF2-40B4-BE49-F238E27FC236}">
                  <a16:creationId xmlns:a16="http://schemas.microsoft.com/office/drawing/2014/main" id="{60D95732-BEE3-0B50-7099-855E5E5CEC36}"/>
                </a:ext>
              </a:extLst>
            </p:cNvPr>
            <p:cNvSpPr>
              <a:spLocks/>
            </p:cNvSpPr>
            <p:nvPr/>
          </p:nvSpPr>
          <p:spPr bwMode="auto">
            <a:xfrm>
              <a:off x="3805238" y="6424613"/>
              <a:ext cx="1460500" cy="985838"/>
            </a:xfrm>
            <a:custGeom>
              <a:avLst/>
              <a:gdLst>
                <a:gd name="T0" fmla="*/ 1849 w 1919"/>
                <a:gd name="T1" fmla="*/ 1294 h 1294"/>
                <a:gd name="T2" fmla="*/ 70 w 1919"/>
                <a:gd name="T3" fmla="*/ 1294 h 1294"/>
                <a:gd name="T4" fmla="*/ 0 w 1919"/>
                <a:gd name="T5" fmla="*/ 1224 h 1294"/>
                <a:gd name="T6" fmla="*/ 0 w 1919"/>
                <a:gd name="T7" fmla="*/ 71 h 1294"/>
                <a:gd name="T8" fmla="*/ 70 w 1919"/>
                <a:gd name="T9" fmla="*/ 0 h 1294"/>
                <a:gd name="T10" fmla="*/ 1849 w 1919"/>
                <a:gd name="T11" fmla="*/ 0 h 1294"/>
                <a:gd name="T12" fmla="*/ 1919 w 1919"/>
                <a:gd name="T13" fmla="*/ 71 h 1294"/>
                <a:gd name="T14" fmla="*/ 1919 w 1919"/>
                <a:gd name="T15" fmla="*/ 1224 h 1294"/>
                <a:gd name="T16" fmla="*/ 1849 w 1919"/>
                <a:gd name="T17" fmla="*/ 1294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9" h="1294">
                  <a:moveTo>
                    <a:pt x="1849" y="1294"/>
                  </a:moveTo>
                  <a:lnTo>
                    <a:pt x="70" y="1294"/>
                  </a:lnTo>
                  <a:cubicBezTo>
                    <a:pt x="31" y="1294"/>
                    <a:pt x="0" y="1263"/>
                    <a:pt x="0" y="1224"/>
                  </a:cubicBezTo>
                  <a:lnTo>
                    <a:pt x="0" y="71"/>
                  </a:lnTo>
                  <a:cubicBezTo>
                    <a:pt x="0" y="32"/>
                    <a:pt x="31" y="0"/>
                    <a:pt x="70" y="0"/>
                  </a:cubicBezTo>
                  <a:lnTo>
                    <a:pt x="1849" y="0"/>
                  </a:lnTo>
                  <a:cubicBezTo>
                    <a:pt x="1887" y="0"/>
                    <a:pt x="1919" y="32"/>
                    <a:pt x="1919" y="71"/>
                  </a:cubicBezTo>
                  <a:lnTo>
                    <a:pt x="1919" y="1224"/>
                  </a:lnTo>
                  <a:cubicBezTo>
                    <a:pt x="1919" y="1263"/>
                    <a:pt x="1887" y="1294"/>
                    <a:pt x="1849" y="1294"/>
                  </a:cubicBez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0" name="Freeform 12">
              <a:extLst>
                <a:ext uri="{FF2B5EF4-FFF2-40B4-BE49-F238E27FC236}">
                  <a16:creationId xmlns:a16="http://schemas.microsoft.com/office/drawing/2014/main" id="{0BD29995-3A38-A938-FA5E-B7AD382CB4A5}"/>
                </a:ext>
              </a:extLst>
            </p:cNvPr>
            <p:cNvSpPr>
              <a:spLocks/>
            </p:cNvSpPr>
            <p:nvPr/>
          </p:nvSpPr>
          <p:spPr bwMode="auto">
            <a:xfrm>
              <a:off x="4271963" y="6169025"/>
              <a:ext cx="546100" cy="257175"/>
            </a:xfrm>
            <a:custGeom>
              <a:avLst/>
              <a:gdLst>
                <a:gd name="T0" fmla="*/ 144 w 717"/>
                <a:gd name="T1" fmla="*/ 144 h 338"/>
                <a:gd name="T2" fmla="*/ 573 w 717"/>
                <a:gd name="T3" fmla="*/ 144 h 338"/>
                <a:gd name="T4" fmla="*/ 573 w 717"/>
                <a:gd name="T5" fmla="*/ 338 h 338"/>
                <a:gd name="T6" fmla="*/ 717 w 717"/>
                <a:gd name="T7" fmla="*/ 338 h 338"/>
                <a:gd name="T8" fmla="*/ 717 w 717"/>
                <a:gd name="T9" fmla="*/ 136 h 338"/>
                <a:gd name="T10" fmla="*/ 581 w 717"/>
                <a:gd name="T11" fmla="*/ 0 h 338"/>
                <a:gd name="T12" fmla="*/ 135 w 717"/>
                <a:gd name="T13" fmla="*/ 0 h 338"/>
                <a:gd name="T14" fmla="*/ 0 w 717"/>
                <a:gd name="T15" fmla="*/ 136 h 338"/>
                <a:gd name="T16" fmla="*/ 0 w 717"/>
                <a:gd name="T17" fmla="*/ 338 h 338"/>
                <a:gd name="T18" fmla="*/ 144 w 717"/>
                <a:gd name="T19" fmla="*/ 338 h 338"/>
                <a:gd name="T20" fmla="*/ 144 w 717"/>
                <a:gd name="T21"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7" h="338">
                  <a:moveTo>
                    <a:pt x="144" y="144"/>
                  </a:moveTo>
                  <a:lnTo>
                    <a:pt x="573" y="144"/>
                  </a:lnTo>
                  <a:lnTo>
                    <a:pt x="573" y="338"/>
                  </a:lnTo>
                  <a:lnTo>
                    <a:pt x="717" y="338"/>
                  </a:lnTo>
                  <a:lnTo>
                    <a:pt x="717" y="136"/>
                  </a:lnTo>
                  <a:cubicBezTo>
                    <a:pt x="717" y="61"/>
                    <a:pt x="656" y="0"/>
                    <a:pt x="581" y="0"/>
                  </a:cubicBezTo>
                  <a:lnTo>
                    <a:pt x="135" y="0"/>
                  </a:lnTo>
                  <a:cubicBezTo>
                    <a:pt x="61" y="0"/>
                    <a:pt x="0" y="61"/>
                    <a:pt x="0" y="136"/>
                  </a:cubicBezTo>
                  <a:lnTo>
                    <a:pt x="0" y="338"/>
                  </a:lnTo>
                  <a:lnTo>
                    <a:pt x="144" y="338"/>
                  </a:lnTo>
                  <a:lnTo>
                    <a:pt x="144" y="144"/>
                  </a:ln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1" name="Freeform 13">
              <a:extLst>
                <a:ext uri="{FF2B5EF4-FFF2-40B4-BE49-F238E27FC236}">
                  <a16:creationId xmlns:a16="http://schemas.microsoft.com/office/drawing/2014/main" id="{201D6E48-502C-63AD-A6B5-E2FB97BE57E4}"/>
                </a:ext>
              </a:extLst>
            </p:cNvPr>
            <p:cNvSpPr>
              <a:spLocks/>
            </p:cNvSpPr>
            <p:nvPr/>
          </p:nvSpPr>
          <p:spPr bwMode="auto">
            <a:xfrm>
              <a:off x="3805238" y="6424613"/>
              <a:ext cx="1460500" cy="985838"/>
            </a:xfrm>
            <a:custGeom>
              <a:avLst/>
              <a:gdLst>
                <a:gd name="T0" fmla="*/ 274 w 1919"/>
                <a:gd name="T1" fmla="*/ 927 h 1294"/>
                <a:gd name="T2" fmla="*/ 274 w 1919"/>
                <a:gd name="T3" fmla="*/ 0 h 1294"/>
                <a:gd name="T4" fmla="*/ 73 w 1919"/>
                <a:gd name="T5" fmla="*/ 0 h 1294"/>
                <a:gd name="T6" fmla="*/ 0 w 1919"/>
                <a:gd name="T7" fmla="*/ 74 h 1294"/>
                <a:gd name="T8" fmla="*/ 0 w 1919"/>
                <a:gd name="T9" fmla="*/ 1221 h 1294"/>
                <a:gd name="T10" fmla="*/ 73 w 1919"/>
                <a:gd name="T11" fmla="*/ 1294 h 1294"/>
                <a:gd name="T12" fmla="*/ 1845 w 1919"/>
                <a:gd name="T13" fmla="*/ 1294 h 1294"/>
                <a:gd name="T14" fmla="*/ 1919 w 1919"/>
                <a:gd name="T15" fmla="*/ 1221 h 1294"/>
                <a:gd name="T16" fmla="*/ 1919 w 1919"/>
                <a:gd name="T17" fmla="*/ 1000 h 1294"/>
                <a:gd name="T18" fmla="*/ 347 w 1919"/>
                <a:gd name="T19" fmla="*/ 1000 h 1294"/>
                <a:gd name="T20" fmla="*/ 274 w 1919"/>
                <a:gd name="T21" fmla="*/ 927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9" h="1294">
                  <a:moveTo>
                    <a:pt x="274" y="927"/>
                  </a:moveTo>
                  <a:lnTo>
                    <a:pt x="274" y="0"/>
                  </a:lnTo>
                  <a:lnTo>
                    <a:pt x="73" y="0"/>
                  </a:lnTo>
                  <a:cubicBezTo>
                    <a:pt x="33" y="0"/>
                    <a:pt x="0" y="33"/>
                    <a:pt x="0" y="74"/>
                  </a:cubicBezTo>
                  <a:lnTo>
                    <a:pt x="0" y="1221"/>
                  </a:lnTo>
                  <a:cubicBezTo>
                    <a:pt x="0" y="1261"/>
                    <a:pt x="33" y="1294"/>
                    <a:pt x="73" y="1294"/>
                  </a:cubicBezTo>
                  <a:lnTo>
                    <a:pt x="1845" y="1294"/>
                  </a:lnTo>
                  <a:cubicBezTo>
                    <a:pt x="1886" y="1294"/>
                    <a:pt x="1919" y="1261"/>
                    <a:pt x="1919" y="1221"/>
                  </a:cubicBezTo>
                  <a:lnTo>
                    <a:pt x="1919" y="1000"/>
                  </a:lnTo>
                  <a:lnTo>
                    <a:pt x="347" y="1000"/>
                  </a:lnTo>
                  <a:cubicBezTo>
                    <a:pt x="307" y="1000"/>
                    <a:pt x="274" y="967"/>
                    <a:pt x="274" y="927"/>
                  </a:cubicBezTo>
                  <a:close/>
                </a:path>
              </a:pathLst>
            </a:custGeom>
            <a:solidFill>
              <a:srgbClr val="D73E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2" name="Freeform: Shape 416">
              <a:extLst>
                <a:ext uri="{FF2B5EF4-FFF2-40B4-BE49-F238E27FC236}">
                  <a16:creationId xmlns:a16="http://schemas.microsoft.com/office/drawing/2014/main" id="{F5651AEC-8D4D-FE37-E95B-30C3EBFE4615}"/>
                </a:ext>
              </a:extLst>
            </p:cNvPr>
            <p:cNvSpPr>
              <a:spLocks/>
            </p:cNvSpPr>
            <p:nvPr/>
          </p:nvSpPr>
          <p:spPr bwMode="auto">
            <a:xfrm>
              <a:off x="3453654" y="4038600"/>
              <a:ext cx="1061197" cy="1509713"/>
            </a:xfrm>
            <a:custGeom>
              <a:avLst/>
              <a:gdLst>
                <a:gd name="connsiteX0" fmla="*/ 237284 w 1061197"/>
                <a:gd name="connsiteY0" fmla="*/ 0 h 1509713"/>
                <a:gd name="connsiteX1" fmla="*/ 1061197 w 1061197"/>
                <a:gd name="connsiteY1" fmla="*/ 0 h 1509713"/>
                <a:gd name="connsiteX2" fmla="*/ 1061197 w 1061197"/>
                <a:gd name="connsiteY2" fmla="*/ 576704 h 1509713"/>
                <a:gd name="connsiteX3" fmla="*/ 775909 w 1061197"/>
                <a:gd name="connsiteY3" fmla="*/ 862013 h 1509713"/>
                <a:gd name="connsiteX4" fmla="*/ 648073 w 1061197"/>
                <a:gd name="connsiteY4" fmla="*/ 862013 h 1509713"/>
                <a:gd name="connsiteX5" fmla="*/ 648073 w 1061197"/>
                <a:gd name="connsiteY5" fmla="*/ 1224474 h 1509713"/>
                <a:gd name="connsiteX6" fmla="*/ 539336 w 1061197"/>
                <a:gd name="connsiteY6" fmla="*/ 1509713 h 1509713"/>
                <a:gd name="connsiteX7" fmla="*/ 316539 w 1061197"/>
                <a:gd name="connsiteY7" fmla="*/ 1509713 h 1509713"/>
                <a:gd name="connsiteX8" fmla="*/ 138605 w 1061197"/>
                <a:gd name="connsiteY8" fmla="*/ 1224474 h 1509713"/>
                <a:gd name="connsiteX9" fmla="*/ 138605 w 1061197"/>
                <a:gd name="connsiteY9" fmla="*/ 455468 h 1509713"/>
                <a:gd name="connsiteX10" fmla="*/ 23024 w 1061197"/>
                <a:gd name="connsiteY10" fmla="*/ 371797 h 1509713"/>
                <a:gd name="connsiteX11" fmla="*/ 35951 w 1061197"/>
                <a:gd name="connsiteY11" fmla="*/ 212824 h 1509713"/>
                <a:gd name="connsiteX12" fmla="*/ 138605 w 1061197"/>
                <a:gd name="connsiteY12" fmla="*/ 240967 h 1509713"/>
                <a:gd name="connsiteX13" fmla="*/ 138605 w 1061197"/>
                <a:gd name="connsiteY13" fmla="*/ 202935 h 1509713"/>
                <a:gd name="connsiteX14" fmla="*/ 237284 w 1061197"/>
                <a:gd name="connsiteY14" fmla="*/ 202935 h 150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1197" h="1509713">
                  <a:moveTo>
                    <a:pt x="237284" y="0"/>
                  </a:moveTo>
                  <a:lnTo>
                    <a:pt x="1061197" y="0"/>
                  </a:lnTo>
                  <a:lnTo>
                    <a:pt x="1061197" y="576704"/>
                  </a:lnTo>
                  <a:cubicBezTo>
                    <a:pt x="1061197" y="734195"/>
                    <a:pt x="933388" y="862013"/>
                    <a:pt x="775909" y="862013"/>
                  </a:cubicBezTo>
                  <a:lnTo>
                    <a:pt x="648073" y="862013"/>
                  </a:lnTo>
                  <a:lnTo>
                    <a:pt x="648073" y="1224474"/>
                  </a:lnTo>
                  <a:cubicBezTo>
                    <a:pt x="711946" y="1356064"/>
                    <a:pt x="686093" y="1509713"/>
                    <a:pt x="539336" y="1509713"/>
                  </a:cubicBezTo>
                  <a:lnTo>
                    <a:pt x="316539" y="1509713"/>
                  </a:lnTo>
                  <a:cubicBezTo>
                    <a:pt x="169782" y="1509713"/>
                    <a:pt x="73971" y="1356064"/>
                    <a:pt x="138605" y="1224474"/>
                  </a:cubicBezTo>
                  <a:lnTo>
                    <a:pt x="138605" y="455468"/>
                  </a:lnTo>
                  <a:cubicBezTo>
                    <a:pt x="99064" y="457749"/>
                    <a:pt x="51920" y="425042"/>
                    <a:pt x="23024" y="371797"/>
                  </a:cubicBezTo>
                  <a:cubicBezTo>
                    <a:pt x="-11954" y="306382"/>
                    <a:pt x="-6631" y="235643"/>
                    <a:pt x="35951" y="212824"/>
                  </a:cubicBezTo>
                  <a:cubicBezTo>
                    <a:pt x="65607" y="196850"/>
                    <a:pt x="105148" y="209020"/>
                    <a:pt x="138605" y="240967"/>
                  </a:cubicBezTo>
                  <a:lnTo>
                    <a:pt x="138605" y="202935"/>
                  </a:lnTo>
                  <a:lnTo>
                    <a:pt x="237284" y="202935"/>
                  </a:ln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13" name="Freeform 15">
              <a:extLst>
                <a:ext uri="{FF2B5EF4-FFF2-40B4-BE49-F238E27FC236}">
                  <a16:creationId xmlns:a16="http://schemas.microsoft.com/office/drawing/2014/main" id="{1C8BD926-AA24-6B59-78E7-CF4F276F7653}"/>
                </a:ext>
              </a:extLst>
            </p:cNvPr>
            <p:cNvSpPr>
              <a:spLocks/>
            </p:cNvSpPr>
            <p:nvPr/>
          </p:nvSpPr>
          <p:spPr bwMode="auto">
            <a:xfrm>
              <a:off x="3482975" y="4279900"/>
              <a:ext cx="139700" cy="155575"/>
            </a:xfrm>
            <a:custGeom>
              <a:avLst/>
              <a:gdLst>
                <a:gd name="T0" fmla="*/ 156 w 185"/>
                <a:gd name="T1" fmla="*/ 83 h 205"/>
                <a:gd name="T2" fmla="*/ 109 w 185"/>
                <a:gd name="T3" fmla="*/ 137 h 205"/>
                <a:gd name="T4" fmla="*/ 29 w 185"/>
                <a:gd name="T5" fmla="*/ 151 h 205"/>
                <a:gd name="T6" fmla="*/ 39 w 185"/>
                <a:gd name="T7" fmla="*/ 19 h 205"/>
                <a:gd name="T8" fmla="*/ 156 w 185"/>
                <a:gd name="T9" fmla="*/ 83 h 205"/>
              </a:gdLst>
              <a:ahLst/>
              <a:cxnLst>
                <a:cxn ang="0">
                  <a:pos x="T0" y="T1"/>
                </a:cxn>
                <a:cxn ang="0">
                  <a:pos x="T2" y="T3"/>
                </a:cxn>
                <a:cxn ang="0">
                  <a:pos x="T4" y="T5"/>
                </a:cxn>
                <a:cxn ang="0">
                  <a:pos x="T6" y="T7"/>
                </a:cxn>
                <a:cxn ang="0">
                  <a:pos x="T8" y="T9"/>
                </a:cxn>
              </a:cxnLst>
              <a:rect l="0" t="0" r="r" b="b"/>
              <a:pathLst>
                <a:path w="185" h="205">
                  <a:moveTo>
                    <a:pt x="156" y="83"/>
                  </a:moveTo>
                  <a:cubicBezTo>
                    <a:pt x="185" y="137"/>
                    <a:pt x="144" y="118"/>
                    <a:pt x="109" y="137"/>
                  </a:cubicBezTo>
                  <a:cubicBezTo>
                    <a:pt x="74" y="156"/>
                    <a:pt x="58" y="205"/>
                    <a:pt x="29" y="151"/>
                  </a:cubicBezTo>
                  <a:cubicBezTo>
                    <a:pt x="0" y="97"/>
                    <a:pt x="4" y="38"/>
                    <a:pt x="39" y="19"/>
                  </a:cubicBezTo>
                  <a:cubicBezTo>
                    <a:pt x="74" y="0"/>
                    <a:pt x="126" y="29"/>
                    <a:pt x="156" y="83"/>
                  </a:cubicBez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4" name="Freeform: Shape 418">
              <a:extLst>
                <a:ext uri="{FF2B5EF4-FFF2-40B4-BE49-F238E27FC236}">
                  <a16:creationId xmlns:a16="http://schemas.microsoft.com/office/drawing/2014/main" id="{3FC23DF7-2B10-F9E0-F5E4-0A70750A5160}"/>
                </a:ext>
              </a:extLst>
            </p:cNvPr>
            <p:cNvSpPr>
              <a:spLocks/>
            </p:cNvSpPr>
            <p:nvPr/>
          </p:nvSpPr>
          <p:spPr bwMode="auto">
            <a:xfrm>
              <a:off x="3711575" y="4720550"/>
              <a:ext cx="388938" cy="276900"/>
            </a:xfrm>
            <a:custGeom>
              <a:avLst/>
              <a:gdLst>
                <a:gd name="connsiteX0" fmla="*/ 0 w 388938"/>
                <a:gd name="connsiteY0" fmla="*/ 0 h 276900"/>
                <a:gd name="connsiteX1" fmla="*/ 1794 w 388938"/>
                <a:gd name="connsiteY1" fmla="*/ 5775 h 276900"/>
                <a:gd name="connsiteX2" fmla="*/ 264652 w 388938"/>
                <a:gd name="connsiteY2" fmla="*/ 180063 h 276900"/>
                <a:gd name="connsiteX3" fmla="*/ 388938 w 388938"/>
                <a:gd name="connsiteY3" fmla="*/ 180063 h 276900"/>
                <a:gd name="connsiteX4" fmla="*/ 388938 w 388938"/>
                <a:gd name="connsiteY4" fmla="*/ 276900 h 276900"/>
                <a:gd name="connsiteX5" fmla="*/ 251173 w 388938"/>
                <a:gd name="connsiteY5" fmla="*/ 276900 h 276900"/>
                <a:gd name="connsiteX6" fmla="*/ 0 w 388938"/>
                <a:gd name="connsiteY6" fmla="*/ 26672 h 27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938" h="276900">
                  <a:moveTo>
                    <a:pt x="0" y="0"/>
                  </a:moveTo>
                  <a:lnTo>
                    <a:pt x="1794" y="5775"/>
                  </a:lnTo>
                  <a:cubicBezTo>
                    <a:pt x="45122" y="108165"/>
                    <a:pt x="146542" y="180063"/>
                    <a:pt x="264652" y="180063"/>
                  </a:cubicBezTo>
                  <a:lnTo>
                    <a:pt x="388938" y="180063"/>
                  </a:lnTo>
                  <a:lnTo>
                    <a:pt x="388938" y="276900"/>
                  </a:lnTo>
                  <a:lnTo>
                    <a:pt x="251173" y="276900"/>
                  </a:lnTo>
                  <a:cubicBezTo>
                    <a:pt x="112648" y="276900"/>
                    <a:pt x="0" y="164336"/>
                    <a:pt x="0" y="26672"/>
                  </a:cubicBez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15" name="Freeform 17">
              <a:extLst>
                <a:ext uri="{FF2B5EF4-FFF2-40B4-BE49-F238E27FC236}">
                  <a16:creationId xmlns:a16="http://schemas.microsoft.com/office/drawing/2014/main" id="{789ED616-B82D-B96B-1EE7-955EC16D9C75}"/>
                </a:ext>
              </a:extLst>
            </p:cNvPr>
            <p:cNvSpPr>
              <a:spLocks/>
            </p:cNvSpPr>
            <p:nvPr/>
          </p:nvSpPr>
          <p:spPr bwMode="auto">
            <a:xfrm>
              <a:off x="3128963" y="6780213"/>
              <a:ext cx="892175" cy="625475"/>
            </a:xfrm>
            <a:custGeom>
              <a:avLst/>
              <a:gdLst>
                <a:gd name="T0" fmla="*/ 351 w 1172"/>
                <a:gd name="T1" fmla="*/ 540 h 822"/>
                <a:gd name="T2" fmla="*/ 448 w 1172"/>
                <a:gd name="T3" fmla="*/ 634 h 822"/>
                <a:gd name="T4" fmla="*/ 710 w 1172"/>
                <a:gd name="T5" fmla="*/ 778 h 822"/>
                <a:gd name="T6" fmla="*/ 870 w 1172"/>
                <a:gd name="T7" fmla="*/ 817 h 822"/>
                <a:gd name="T8" fmla="*/ 934 w 1172"/>
                <a:gd name="T9" fmla="*/ 800 h 822"/>
                <a:gd name="T10" fmla="*/ 963 w 1172"/>
                <a:gd name="T11" fmla="*/ 723 h 822"/>
                <a:gd name="T12" fmla="*/ 1031 w 1172"/>
                <a:gd name="T13" fmla="*/ 586 h 822"/>
                <a:gd name="T14" fmla="*/ 1085 w 1172"/>
                <a:gd name="T15" fmla="*/ 453 h 822"/>
                <a:gd name="T16" fmla="*/ 1117 w 1172"/>
                <a:gd name="T17" fmla="*/ 308 h 822"/>
                <a:gd name="T18" fmla="*/ 976 w 1172"/>
                <a:gd name="T19" fmla="*/ 249 h 822"/>
                <a:gd name="T20" fmla="*/ 714 w 1172"/>
                <a:gd name="T21" fmla="*/ 122 h 822"/>
                <a:gd name="T22" fmla="*/ 520 w 1172"/>
                <a:gd name="T23" fmla="*/ 121 h 822"/>
                <a:gd name="T24" fmla="*/ 160 w 1172"/>
                <a:gd name="T25" fmla="*/ 0 h 822"/>
                <a:gd name="T26" fmla="*/ 0 w 1172"/>
                <a:gd name="T27" fmla="*/ 435 h 822"/>
                <a:gd name="T28" fmla="*/ 351 w 1172"/>
                <a:gd name="T29" fmla="*/ 54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2" h="822">
                  <a:moveTo>
                    <a:pt x="351" y="540"/>
                  </a:moveTo>
                  <a:lnTo>
                    <a:pt x="448" y="634"/>
                  </a:lnTo>
                  <a:cubicBezTo>
                    <a:pt x="521" y="704"/>
                    <a:pt x="612" y="754"/>
                    <a:pt x="710" y="778"/>
                  </a:cubicBezTo>
                  <a:lnTo>
                    <a:pt x="870" y="817"/>
                  </a:lnTo>
                  <a:cubicBezTo>
                    <a:pt x="893" y="822"/>
                    <a:pt x="917" y="816"/>
                    <a:pt x="934" y="800"/>
                  </a:cubicBezTo>
                  <a:cubicBezTo>
                    <a:pt x="949" y="785"/>
                    <a:pt x="963" y="761"/>
                    <a:pt x="963" y="723"/>
                  </a:cubicBezTo>
                  <a:cubicBezTo>
                    <a:pt x="963" y="723"/>
                    <a:pt x="1058" y="687"/>
                    <a:pt x="1031" y="586"/>
                  </a:cubicBezTo>
                  <a:cubicBezTo>
                    <a:pt x="1031" y="586"/>
                    <a:pt x="1122" y="518"/>
                    <a:pt x="1085" y="453"/>
                  </a:cubicBezTo>
                  <a:cubicBezTo>
                    <a:pt x="1085" y="453"/>
                    <a:pt x="1172" y="380"/>
                    <a:pt x="1117" y="308"/>
                  </a:cubicBezTo>
                  <a:lnTo>
                    <a:pt x="976" y="249"/>
                  </a:lnTo>
                  <a:cubicBezTo>
                    <a:pt x="976" y="249"/>
                    <a:pt x="836" y="117"/>
                    <a:pt x="714" y="122"/>
                  </a:cubicBezTo>
                  <a:lnTo>
                    <a:pt x="520" y="121"/>
                  </a:lnTo>
                  <a:lnTo>
                    <a:pt x="160" y="0"/>
                  </a:lnTo>
                  <a:lnTo>
                    <a:pt x="0" y="435"/>
                  </a:lnTo>
                  <a:lnTo>
                    <a:pt x="351" y="540"/>
                  </a:ln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6" name="Freeform 18">
              <a:extLst>
                <a:ext uri="{FF2B5EF4-FFF2-40B4-BE49-F238E27FC236}">
                  <a16:creationId xmlns:a16="http://schemas.microsoft.com/office/drawing/2014/main" id="{43D7FB03-8A2A-B11D-4F8B-67AD6F6A38F2}"/>
                </a:ext>
              </a:extLst>
            </p:cNvPr>
            <p:cNvSpPr>
              <a:spLocks/>
            </p:cNvSpPr>
            <p:nvPr/>
          </p:nvSpPr>
          <p:spPr bwMode="auto">
            <a:xfrm>
              <a:off x="5070475" y="6870700"/>
              <a:ext cx="357188" cy="385763"/>
            </a:xfrm>
            <a:custGeom>
              <a:avLst/>
              <a:gdLst>
                <a:gd name="T0" fmla="*/ 341 w 469"/>
                <a:gd name="T1" fmla="*/ 3 h 507"/>
                <a:gd name="T2" fmla="*/ 39 w 469"/>
                <a:gd name="T3" fmla="*/ 54 h 507"/>
                <a:gd name="T4" fmla="*/ 73 w 469"/>
                <a:gd name="T5" fmla="*/ 125 h 507"/>
                <a:gd name="T6" fmla="*/ 75 w 469"/>
                <a:gd name="T7" fmla="*/ 233 h 507"/>
                <a:gd name="T8" fmla="*/ 87 w 469"/>
                <a:gd name="T9" fmla="*/ 336 h 507"/>
                <a:gd name="T10" fmla="*/ 110 w 469"/>
                <a:gd name="T11" fmla="*/ 423 h 507"/>
                <a:gd name="T12" fmla="*/ 262 w 469"/>
                <a:gd name="T13" fmla="*/ 469 h 507"/>
                <a:gd name="T14" fmla="*/ 416 w 469"/>
                <a:gd name="T15" fmla="*/ 355 h 507"/>
                <a:gd name="T16" fmla="*/ 426 w 469"/>
                <a:gd name="T17" fmla="*/ 266 h 507"/>
                <a:gd name="T18" fmla="*/ 419 w 469"/>
                <a:gd name="T19" fmla="*/ 184 h 507"/>
                <a:gd name="T20" fmla="*/ 408 w 469"/>
                <a:gd name="T21" fmla="*/ 86 h 507"/>
                <a:gd name="T22" fmla="*/ 341 w 469"/>
                <a:gd name="T23" fmla="*/ 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9" h="507">
                  <a:moveTo>
                    <a:pt x="341" y="3"/>
                  </a:moveTo>
                  <a:cubicBezTo>
                    <a:pt x="341" y="3"/>
                    <a:pt x="70" y="15"/>
                    <a:pt x="39" y="54"/>
                  </a:cubicBezTo>
                  <a:cubicBezTo>
                    <a:pt x="0" y="104"/>
                    <a:pt x="73" y="125"/>
                    <a:pt x="73" y="125"/>
                  </a:cubicBezTo>
                  <a:cubicBezTo>
                    <a:pt x="73" y="125"/>
                    <a:pt x="18" y="181"/>
                    <a:pt x="75" y="233"/>
                  </a:cubicBezTo>
                  <a:cubicBezTo>
                    <a:pt x="75" y="233"/>
                    <a:pt x="37" y="298"/>
                    <a:pt x="87" y="336"/>
                  </a:cubicBezTo>
                  <a:cubicBezTo>
                    <a:pt x="87" y="336"/>
                    <a:pt x="40" y="400"/>
                    <a:pt x="110" y="423"/>
                  </a:cubicBezTo>
                  <a:cubicBezTo>
                    <a:pt x="110" y="423"/>
                    <a:pt x="73" y="507"/>
                    <a:pt x="262" y="469"/>
                  </a:cubicBezTo>
                  <a:cubicBezTo>
                    <a:pt x="450" y="431"/>
                    <a:pt x="416" y="355"/>
                    <a:pt x="416" y="355"/>
                  </a:cubicBezTo>
                  <a:cubicBezTo>
                    <a:pt x="416" y="355"/>
                    <a:pt x="456" y="305"/>
                    <a:pt x="426" y="266"/>
                  </a:cubicBezTo>
                  <a:cubicBezTo>
                    <a:pt x="426" y="266"/>
                    <a:pt x="458" y="216"/>
                    <a:pt x="419" y="184"/>
                  </a:cubicBezTo>
                  <a:cubicBezTo>
                    <a:pt x="419" y="184"/>
                    <a:pt x="469" y="114"/>
                    <a:pt x="408" y="86"/>
                  </a:cubicBezTo>
                  <a:cubicBezTo>
                    <a:pt x="408" y="86"/>
                    <a:pt x="440" y="0"/>
                    <a:pt x="341" y="3"/>
                  </a:cubicBez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7" name="Oval 19">
              <a:extLst>
                <a:ext uri="{FF2B5EF4-FFF2-40B4-BE49-F238E27FC236}">
                  <a16:creationId xmlns:a16="http://schemas.microsoft.com/office/drawing/2014/main" id="{CA2480F8-ED82-7B8F-65C0-3B9822B9A405}"/>
                </a:ext>
              </a:extLst>
            </p:cNvPr>
            <p:cNvSpPr>
              <a:spLocks noChangeArrowheads="1"/>
            </p:cNvSpPr>
            <p:nvPr/>
          </p:nvSpPr>
          <p:spPr bwMode="auto">
            <a:xfrm>
              <a:off x="2003425" y="4100513"/>
              <a:ext cx="569913" cy="569913"/>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8" name="Freeform 20">
              <a:extLst>
                <a:ext uri="{FF2B5EF4-FFF2-40B4-BE49-F238E27FC236}">
                  <a16:creationId xmlns:a16="http://schemas.microsoft.com/office/drawing/2014/main" id="{88C42D6B-E2FF-5086-5AFF-F698C5F25CBD}"/>
                </a:ext>
              </a:extLst>
            </p:cNvPr>
            <p:cNvSpPr>
              <a:spLocks/>
            </p:cNvSpPr>
            <p:nvPr/>
          </p:nvSpPr>
          <p:spPr bwMode="auto">
            <a:xfrm>
              <a:off x="2505075" y="4749800"/>
              <a:ext cx="396875" cy="487363"/>
            </a:xfrm>
            <a:custGeom>
              <a:avLst/>
              <a:gdLst>
                <a:gd name="T0" fmla="*/ 460 w 521"/>
                <a:gd name="T1" fmla="*/ 443 h 640"/>
                <a:gd name="T2" fmla="*/ 151 w 521"/>
                <a:gd name="T3" fmla="*/ 572 h 640"/>
                <a:gd name="T4" fmla="*/ 61 w 521"/>
                <a:gd name="T5" fmla="*/ 197 h 640"/>
                <a:gd name="T6" fmla="*/ 370 w 521"/>
                <a:gd name="T7" fmla="*/ 68 h 640"/>
                <a:gd name="T8" fmla="*/ 460 w 521"/>
                <a:gd name="T9" fmla="*/ 443 h 640"/>
              </a:gdLst>
              <a:ahLst/>
              <a:cxnLst>
                <a:cxn ang="0">
                  <a:pos x="T0" y="T1"/>
                </a:cxn>
                <a:cxn ang="0">
                  <a:pos x="T2" y="T3"/>
                </a:cxn>
                <a:cxn ang="0">
                  <a:pos x="T4" y="T5"/>
                </a:cxn>
                <a:cxn ang="0">
                  <a:pos x="T6" y="T7"/>
                </a:cxn>
                <a:cxn ang="0">
                  <a:pos x="T8" y="T9"/>
                </a:cxn>
              </a:cxnLst>
              <a:rect l="0" t="0" r="r" b="b"/>
              <a:pathLst>
                <a:path w="521" h="640">
                  <a:moveTo>
                    <a:pt x="460" y="443"/>
                  </a:moveTo>
                  <a:cubicBezTo>
                    <a:pt x="399" y="582"/>
                    <a:pt x="261" y="640"/>
                    <a:pt x="151" y="572"/>
                  </a:cubicBezTo>
                  <a:cubicBezTo>
                    <a:pt x="40" y="505"/>
                    <a:pt x="0" y="336"/>
                    <a:pt x="61" y="197"/>
                  </a:cubicBezTo>
                  <a:cubicBezTo>
                    <a:pt x="121" y="58"/>
                    <a:pt x="260" y="0"/>
                    <a:pt x="370" y="68"/>
                  </a:cubicBezTo>
                  <a:cubicBezTo>
                    <a:pt x="480" y="136"/>
                    <a:pt x="521" y="304"/>
                    <a:pt x="460" y="443"/>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9" name="Freeform 21">
              <a:extLst>
                <a:ext uri="{FF2B5EF4-FFF2-40B4-BE49-F238E27FC236}">
                  <a16:creationId xmlns:a16="http://schemas.microsoft.com/office/drawing/2014/main" id="{8F7AA416-D113-B40D-647E-69FF3F4075F4}"/>
                </a:ext>
              </a:extLst>
            </p:cNvPr>
            <p:cNvSpPr>
              <a:spLocks/>
            </p:cNvSpPr>
            <p:nvPr/>
          </p:nvSpPr>
          <p:spPr bwMode="auto">
            <a:xfrm>
              <a:off x="2584450" y="4779963"/>
              <a:ext cx="277813" cy="431800"/>
            </a:xfrm>
            <a:custGeom>
              <a:avLst/>
              <a:gdLst>
                <a:gd name="T0" fmla="*/ 220 w 366"/>
                <a:gd name="T1" fmla="*/ 0 h 569"/>
                <a:gd name="T2" fmla="*/ 0 w 366"/>
                <a:gd name="T3" fmla="*/ 505 h 569"/>
                <a:gd name="T4" fmla="*/ 306 w 366"/>
                <a:gd name="T5" fmla="*/ 373 h 569"/>
                <a:gd name="T6" fmla="*/ 220 w 366"/>
                <a:gd name="T7" fmla="*/ 0 h 569"/>
              </a:gdLst>
              <a:ahLst/>
              <a:cxnLst>
                <a:cxn ang="0">
                  <a:pos x="T0" y="T1"/>
                </a:cxn>
                <a:cxn ang="0">
                  <a:pos x="T2" y="T3"/>
                </a:cxn>
                <a:cxn ang="0">
                  <a:pos x="T4" y="T5"/>
                </a:cxn>
                <a:cxn ang="0">
                  <a:pos x="T6" y="T7"/>
                </a:cxn>
              </a:cxnLst>
              <a:rect l="0" t="0" r="r" b="b"/>
              <a:pathLst>
                <a:path w="366" h="569">
                  <a:moveTo>
                    <a:pt x="220" y="0"/>
                  </a:moveTo>
                  <a:lnTo>
                    <a:pt x="0" y="505"/>
                  </a:lnTo>
                  <a:cubicBezTo>
                    <a:pt x="110" y="569"/>
                    <a:pt x="246" y="511"/>
                    <a:pt x="306" y="373"/>
                  </a:cubicBezTo>
                  <a:cubicBezTo>
                    <a:pt x="366" y="235"/>
                    <a:pt x="327" y="70"/>
                    <a:pt x="220" y="0"/>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0" name="Freeform 22">
              <a:extLst>
                <a:ext uri="{FF2B5EF4-FFF2-40B4-BE49-F238E27FC236}">
                  <a16:creationId xmlns:a16="http://schemas.microsoft.com/office/drawing/2014/main" id="{70C3AD53-13AC-1CC8-B4A4-44B90F48815D}"/>
                </a:ext>
              </a:extLst>
            </p:cNvPr>
            <p:cNvSpPr>
              <a:spLocks/>
            </p:cNvSpPr>
            <p:nvPr/>
          </p:nvSpPr>
          <p:spPr bwMode="auto">
            <a:xfrm>
              <a:off x="2471738" y="4733925"/>
              <a:ext cx="257175" cy="414338"/>
            </a:xfrm>
            <a:custGeom>
              <a:avLst/>
              <a:gdLst>
                <a:gd name="T0" fmla="*/ 56 w 338"/>
                <a:gd name="T1" fmla="*/ 187 h 544"/>
                <a:gd name="T2" fmla="*/ 120 w 338"/>
                <a:gd name="T3" fmla="*/ 544 h 544"/>
                <a:gd name="T4" fmla="*/ 338 w 338"/>
                <a:gd name="T5" fmla="*/ 44 h 544"/>
                <a:gd name="T6" fmla="*/ 56 w 338"/>
                <a:gd name="T7" fmla="*/ 187 h 544"/>
              </a:gdLst>
              <a:ahLst/>
              <a:cxnLst>
                <a:cxn ang="0">
                  <a:pos x="T0" y="T1"/>
                </a:cxn>
                <a:cxn ang="0">
                  <a:pos x="T2" y="T3"/>
                </a:cxn>
                <a:cxn ang="0">
                  <a:pos x="T4" y="T5"/>
                </a:cxn>
                <a:cxn ang="0">
                  <a:pos x="T6" y="T7"/>
                </a:cxn>
              </a:cxnLst>
              <a:rect l="0" t="0" r="r" b="b"/>
              <a:pathLst>
                <a:path w="338" h="544">
                  <a:moveTo>
                    <a:pt x="56" y="187"/>
                  </a:moveTo>
                  <a:cubicBezTo>
                    <a:pt x="0" y="315"/>
                    <a:pt x="29" y="467"/>
                    <a:pt x="120" y="544"/>
                  </a:cubicBezTo>
                  <a:lnTo>
                    <a:pt x="338" y="44"/>
                  </a:lnTo>
                  <a:cubicBezTo>
                    <a:pt x="233" y="0"/>
                    <a:pt x="111" y="59"/>
                    <a:pt x="56" y="187"/>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1" name="Freeform 23">
              <a:extLst>
                <a:ext uri="{FF2B5EF4-FFF2-40B4-BE49-F238E27FC236}">
                  <a16:creationId xmlns:a16="http://schemas.microsoft.com/office/drawing/2014/main" id="{1A57CAE3-9A8A-3A0C-D72E-0FFEFCB5055D}"/>
                </a:ext>
              </a:extLst>
            </p:cNvPr>
            <p:cNvSpPr>
              <a:spLocks/>
            </p:cNvSpPr>
            <p:nvPr/>
          </p:nvSpPr>
          <p:spPr bwMode="auto">
            <a:xfrm>
              <a:off x="2562225" y="4767263"/>
              <a:ext cx="190500" cy="396875"/>
            </a:xfrm>
            <a:custGeom>
              <a:avLst/>
              <a:gdLst>
                <a:gd name="T0" fmla="*/ 245 w 249"/>
                <a:gd name="T1" fmla="*/ 14 h 521"/>
                <a:gd name="T2" fmla="*/ 218 w 249"/>
                <a:gd name="T3" fmla="*/ 0 h 521"/>
                <a:gd name="T4" fmla="*/ 0 w 249"/>
                <a:gd name="T5" fmla="*/ 500 h 521"/>
                <a:gd name="T6" fmla="*/ 26 w 249"/>
                <a:gd name="T7" fmla="*/ 519 h 521"/>
                <a:gd name="T8" fmla="*/ 29 w 249"/>
                <a:gd name="T9" fmla="*/ 521 h 521"/>
                <a:gd name="T10" fmla="*/ 249 w 249"/>
                <a:gd name="T11" fmla="*/ 16 h 521"/>
                <a:gd name="T12" fmla="*/ 245 w 249"/>
                <a:gd name="T13" fmla="*/ 14 h 521"/>
              </a:gdLst>
              <a:ahLst/>
              <a:cxnLst>
                <a:cxn ang="0">
                  <a:pos x="T0" y="T1"/>
                </a:cxn>
                <a:cxn ang="0">
                  <a:pos x="T2" y="T3"/>
                </a:cxn>
                <a:cxn ang="0">
                  <a:pos x="T4" y="T5"/>
                </a:cxn>
                <a:cxn ang="0">
                  <a:pos x="T6" y="T7"/>
                </a:cxn>
                <a:cxn ang="0">
                  <a:pos x="T8" y="T9"/>
                </a:cxn>
                <a:cxn ang="0">
                  <a:pos x="T10" y="T11"/>
                </a:cxn>
                <a:cxn ang="0">
                  <a:pos x="T12" y="T13"/>
                </a:cxn>
              </a:cxnLst>
              <a:rect l="0" t="0" r="r" b="b"/>
              <a:pathLst>
                <a:path w="249" h="521">
                  <a:moveTo>
                    <a:pt x="245" y="14"/>
                  </a:moveTo>
                  <a:cubicBezTo>
                    <a:pt x="236" y="8"/>
                    <a:pt x="227" y="4"/>
                    <a:pt x="218" y="0"/>
                  </a:cubicBezTo>
                  <a:lnTo>
                    <a:pt x="0" y="500"/>
                  </a:lnTo>
                  <a:cubicBezTo>
                    <a:pt x="8" y="507"/>
                    <a:pt x="17" y="513"/>
                    <a:pt x="26" y="519"/>
                  </a:cubicBezTo>
                  <a:cubicBezTo>
                    <a:pt x="27" y="519"/>
                    <a:pt x="28" y="520"/>
                    <a:pt x="29" y="521"/>
                  </a:cubicBezTo>
                  <a:lnTo>
                    <a:pt x="249" y="16"/>
                  </a:lnTo>
                  <a:cubicBezTo>
                    <a:pt x="248" y="16"/>
                    <a:pt x="246" y="15"/>
                    <a:pt x="245" y="14"/>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2" name="Freeform 24">
              <a:extLst>
                <a:ext uri="{FF2B5EF4-FFF2-40B4-BE49-F238E27FC236}">
                  <a16:creationId xmlns:a16="http://schemas.microsoft.com/office/drawing/2014/main" id="{6877E132-9664-5701-2E49-01F398E93B8E}"/>
                </a:ext>
              </a:extLst>
            </p:cNvPr>
            <p:cNvSpPr>
              <a:spLocks/>
            </p:cNvSpPr>
            <p:nvPr/>
          </p:nvSpPr>
          <p:spPr bwMode="auto">
            <a:xfrm>
              <a:off x="2270125" y="7037388"/>
              <a:ext cx="395288" cy="382588"/>
            </a:xfrm>
            <a:custGeom>
              <a:avLst/>
              <a:gdLst>
                <a:gd name="T0" fmla="*/ 87 w 521"/>
                <a:gd name="T1" fmla="*/ 377 h 502"/>
                <a:gd name="T2" fmla="*/ 417 w 521"/>
                <a:gd name="T3" fmla="*/ 432 h 502"/>
                <a:gd name="T4" fmla="*/ 435 w 521"/>
                <a:gd name="T5" fmla="*/ 125 h 502"/>
                <a:gd name="T6" fmla="*/ 104 w 521"/>
                <a:gd name="T7" fmla="*/ 70 h 502"/>
                <a:gd name="T8" fmla="*/ 87 w 521"/>
                <a:gd name="T9" fmla="*/ 377 h 502"/>
              </a:gdLst>
              <a:ahLst/>
              <a:cxnLst>
                <a:cxn ang="0">
                  <a:pos x="T0" y="T1"/>
                </a:cxn>
                <a:cxn ang="0">
                  <a:pos x="T2" y="T3"/>
                </a:cxn>
                <a:cxn ang="0">
                  <a:pos x="T4" y="T5"/>
                </a:cxn>
                <a:cxn ang="0">
                  <a:pos x="T6" y="T7"/>
                </a:cxn>
                <a:cxn ang="0">
                  <a:pos x="T8" y="T9"/>
                </a:cxn>
              </a:cxnLst>
              <a:rect l="0" t="0" r="r" b="b"/>
              <a:pathLst>
                <a:path w="521" h="502">
                  <a:moveTo>
                    <a:pt x="87" y="377"/>
                  </a:moveTo>
                  <a:cubicBezTo>
                    <a:pt x="173" y="477"/>
                    <a:pt x="321" y="502"/>
                    <a:pt x="417" y="432"/>
                  </a:cubicBezTo>
                  <a:cubicBezTo>
                    <a:pt x="513" y="363"/>
                    <a:pt x="521" y="225"/>
                    <a:pt x="435" y="125"/>
                  </a:cubicBezTo>
                  <a:cubicBezTo>
                    <a:pt x="348" y="25"/>
                    <a:pt x="201" y="0"/>
                    <a:pt x="104" y="70"/>
                  </a:cubicBezTo>
                  <a:cubicBezTo>
                    <a:pt x="8" y="140"/>
                    <a:pt x="0" y="277"/>
                    <a:pt x="87" y="377"/>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3" name="Freeform 25">
              <a:extLst>
                <a:ext uri="{FF2B5EF4-FFF2-40B4-BE49-F238E27FC236}">
                  <a16:creationId xmlns:a16="http://schemas.microsoft.com/office/drawing/2014/main" id="{BA116879-ACB2-4AA3-5032-C55BB9D3836B}"/>
                </a:ext>
              </a:extLst>
            </p:cNvPr>
            <p:cNvSpPr>
              <a:spLocks/>
            </p:cNvSpPr>
            <p:nvPr/>
          </p:nvSpPr>
          <p:spPr bwMode="auto">
            <a:xfrm>
              <a:off x="2303463" y="7069138"/>
              <a:ext cx="314325" cy="327025"/>
            </a:xfrm>
            <a:custGeom>
              <a:avLst/>
              <a:gdLst>
                <a:gd name="T0" fmla="*/ 100 w 412"/>
                <a:gd name="T1" fmla="*/ 0 h 429"/>
                <a:gd name="T2" fmla="*/ 412 w 412"/>
                <a:gd name="T3" fmla="*/ 362 h 429"/>
                <a:gd name="T4" fmla="*/ 85 w 412"/>
                <a:gd name="T5" fmla="*/ 305 h 429"/>
                <a:gd name="T6" fmla="*/ 100 w 412"/>
                <a:gd name="T7" fmla="*/ 0 h 429"/>
              </a:gdLst>
              <a:ahLst/>
              <a:cxnLst>
                <a:cxn ang="0">
                  <a:pos x="T0" y="T1"/>
                </a:cxn>
                <a:cxn ang="0">
                  <a:pos x="T2" y="T3"/>
                </a:cxn>
                <a:cxn ang="0">
                  <a:pos x="T4" y="T5"/>
                </a:cxn>
                <a:cxn ang="0">
                  <a:pos x="T6" y="T7"/>
                </a:cxn>
              </a:cxnLst>
              <a:rect l="0" t="0" r="r" b="b"/>
              <a:pathLst>
                <a:path w="412" h="429">
                  <a:moveTo>
                    <a:pt x="100" y="0"/>
                  </a:moveTo>
                  <a:lnTo>
                    <a:pt x="412" y="362"/>
                  </a:lnTo>
                  <a:cubicBezTo>
                    <a:pt x="316" y="429"/>
                    <a:pt x="170" y="404"/>
                    <a:pt x="85" y="305"/>
                  </a:cubicBezTo>
                  <a:cubicBezTo>
                    <a:pt x="0" y="206"/>
                    <a:pt x="7" y="70"/>
                    <a:pt x="100" y="0"/>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4" name="Freeform 26">
              <a:extLst>
                <a:ext uri="{FF2B5EF4-FFF2-40B4-BE49-F238E27FC236}">
                  <a16:creationId xmlns:a16="http://schemas.microsoft.com/office/drawing/2014/main" id="{9B338109-28A6-983D-33DB-86CF9D806B72}"/>
                </a:ext>
              </a:extLst>
            </p:cNvPr>
            <p:cNvSpPr>
              <a:spLocks/>
            </p:cNvSpPr>
            <p:nvPr/>
          </p:nvSpPr>
          <p:spPr bwMode="auto">
            <a:xfrm>
              <a:off x="2400300" y="7016750"/>
              <a:ext cx="293688" cy="311150"/>
            </a:xfrm>
            <a:custGeom>
              <a:avLst/>
              <a:gdLst>
                <a:gd name="T0" fmla="*/ 305 w 384"/>
                <a:gd name="T1" fmla="*/ 120 h 409"/>
                <a:gd name="T2" fmla="*/ 309 w 384"/>
                <a:gd name="T3" fmla="*/ 409 h 409"/>
                <a:gd name="T4" fmla="*/ 0 w 384"/>
                <a:gd name="T5" fmla="*/ 50 h 409"/>
                <a:gd name="T6" fmla="*/ 305 w 384"/>
                <a:gd name="T7" fmla="*/ 120 h 409"/>
              </a:gdLst>
              <a:ahLst/>
              <a:cxnLst>
                <a:cxn ang="0">
                  <a:pos x="T0" y="T1"/>
                </a:cxn>
                <a:cxn ang="0">
                  <a:pos x="T2" y="T3"/>
                </a:cxn>
                <a:cxn ang="0">
                  <a:pos x="T4" y="T5"/>
                </a:cxn>
                <a:cxn ang="0">
                  <a:pos x="T6" y="T7"/>
                </a:cxn>
              </a:cxnLst>
              <a:rect l="0" t="0" r="r" b="b"/>
              <a:pathLst>
                <a:path w="384" h="409">
                  <a:moveTo>
                    <a:pt x="305" y="120"/>
                  </a:moveTo>
                  <a:cubicBezTo>
                    <a:pt x="384" y="212"/>
                    <a:pt x="384" y="336"/>
                    <a:pt x="309" y="409"/>
                  </a:cubicBezTo>
                  <a:lnTo>
                    <a:pt x="0" y="50"/>
                  </a:lnTo>
                  <a:cubicBezTo>
                    <a:pt x="95" y="0"/>
                    <a:pt x="226" y="29"/>
                    <a:pt x="305" y="120"/>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5" name="Freeform 27">
              <a:extLst>
                <a:ext uri="{FF2B5EF4-FFF2-40B4-BE49-F238E27FC236}">
                  <a16:creationId xmlns:a16="http://schemas.microsoft.com/office/drawing/2014/main" id="{CBB1AB7E-AF0D-953C-AB3B-28A383CA9C5D}"/>
                </a:ext>
              </a:extLst>
            </p:cNvPr>
            <p:cNvSpPr>
              <a:spLocks/>
            </p:cNvSpPr>
            <p:nvPr/>
          </p:nvSpPr>
          <p:spPr bwMode="auto">
            <a:xfrm>
              <a:off x="2379663" y="7054850"/>
              <a:ext cx="257175" cy="288925"/>
            </a:xfrm>
            <a:custGeom>
              <a:avLst/>
              <a:gdLst>
                <a:gd name="T0" fmla="*/ 3 w 337"/>
                <a:gd name="T1" fmla="*/ 16 h 380"/>
                <a:gd name="T2" fmla="*/ 28 w 337"/>
                <a:gd name="T3" fmla="*/ 0 h 380"/>
                <a:gd name="T4" fmla="*/ 337 w 337"/>
                <a:gd name="T5" fmla="*/ 359 h 380"/>
                <a:gd name="T6" fmla="*/ 315 w 337"/>
                <a:gd name="T7" fmla="*/ 378 h 380"/>
                <a:gd name="T8" fmla="*/ 312 w 337"/>
                <a:gd name="T9" fmla="*/ 380 h 380"/>
                <a:gd name="T10" fmla="*/ 0 w 337"/>
                <a:gd name="T11" fmla="*/ 18 h 380"/>
                <a:gd name="T12" fmla="*/ 3 w 337"/>
                <a:gd name="T13" fmla="*/ 16 h 380"/>
              </a:gdLst>
              <a:ahLst/>
              <a:cxnLst>
                <a:cxn ang="0">
                  <a:pos x="T0" y="T1"/>
                </a:cxn>
                <a:cxn ang="0">
                  <a:pos x="T2" y="T3"/>
                </a:cxn>
                <a:cxn ang="0">
                  <a:pos x="T4" y="T5"/>
                </a:cxn>
                <a:cxn ang="0">
                  <a:pos x="T6" y="T7"/>
                </a:cxn>
                <a:cxn ang="0">
                  <a:pos x="T8" y="T9"/>
                </a:cxn>
                <a:cxn ang="0">
                  <a:pos x="T10" y="T11"/>
                </a:cxn>
                <a:cxn ang="0">
                  <a:pos x="T12" y="T13"/>
                </a:cxn>
              </a:cxnLst>
              <a:rect l="0" t="0" r="r" b="b"/>
              <a:pathLst>
                <a:path w="337" h="380">
                  <a:moveTo>
                    <a:pt x="3" y="16"/>
                  </a:moveTo>
                  <a:cubicBezTo>
                    <a:pt x="11" y="10"/>
                    <a:pt x="19" y="5"/>
                    <a:pt x="28" y="0"/>
                  </a:cubicBezTo>
                  <a:lnTo>
                    <a:pt x="337" y="359"/>
                  </a:lnTo>
                  <a:cubicBezTo>
                    <a:pt x="330" y="366"/>
                    <a:pt x="323" y="372"/>
                    <a:pt x="315" y="378"/>
                  </a:cubicBezTo>
                  <a:cubicBezTo>
                    <a:pt x="314" y="378"/>
                    <a:pt x="313" y="379"/>
                    <a:pt x="312" y="380"/>
                  </a:cubicBezTo>
                  <a:lnTo>
                    <a:pt x="0" y="18"/>
                  </a:lnTo>
                  <a:cubicBezTo>
                    <a:pt x="1" y="17"/>
                    <a:pt x="2" y="16"/>
                    <a:pt x="3" y="16"/>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6" name="Freeform 28">
              <a:extLst>
                <a:ext uri="{FF2B5EF4-FFF2-40B4-BE49-F238E27FC236}">
                  <a16:creationId xmlns:a16="http://schemas.microsoft.com/office/drawing/2014/main" id="{A046B201-0427-B26D-466C-92ED2B1AADAB}"/>
                </a:ext>
              </a:extLst>
            </p:cNvPr>
            <p:cNvSpPr>
              <a:spLocks/>
            </p:cNvSpPr>
            <p:nvPr/>
          </p:nvSpPr>
          <p:spPr bwMode="auto">
            <a:xfrm>
              <a:off x="5638800" y="6819900"/>
              <a:ext cx="387350" cy="431800"/>
            </a:xfrm>
            <a:custGeom>
              <a:avLst/>
              <a:gdLst>
                <a:gd name="T0" fmla="*/ 430 w 509"/>
                <a:gd name="T1" fmla="*/ 170 h 569"/>
                <a:gd name="T2" fmla="*/ 111 w 509"/>
                <a:gd name="T3" fmla="*/ 63 h 569"/>
                <a:gd name="T4" fmla="*/ 79 w 509"/>
                <a:gd name="T5" fmla="*/ 399 h 569"/>
                <a:gd name="T6" fmla="*/ 398 w 509"/>
                <a:gd name="T7" fmla="*/ 506 h 569"/>
                <a:gd name="T8" fmla="*/ 430 w 509"/>
                <a:gd name="T9" fmla="*/ 170 h 569"/>
              </a:gdLst>
              <a:ahLst/>
              <a:cxnLst>
                <a:cxn ang="0">
                  <a:pos x="T0" y="T1"/>
                </a:cxn>
                <a:cxn ang="0">
                  <a:pos x="T2" y="T3"/>
                </a:cxn>
                <a:cxn ang="0">
                  <a:pos x="T4" y="T5"/>
                </a:cxn>
                <a:cxn ang="0">
                  <a:pos x="T6" y="T7"/>
                </a:cxn>
                <a:cxn ang="0">
                  <a:pos x="T8" y="T9"/>
                </a:cxn>
              </a:cxnLst>
              <a:rect l="0" t="0" r="r" b="b"/>
              <a:pathLst>
                <a:path w="509" h="569">
                  <a:moveTo>
                    <a:pt x="430" y="170"/>
                  </a:moveTo>
                  <a:cubicBezTo>
                    <a:pt x="350" y="48"/>
                    <a:pt x="208" y="0"/>
                    <a:pt x="111" y="63"/>
                  </a:cubicBezTo>
                  <a:cubicBezTo>
                    <a:pt x="14" y="126"/>
                    <a:pt x="0" y="276"/>
                    <a:pt x="79" y="399"/>
                  </a:cubicBezTo>
                  <a:cubicBezTo>
                    <a:pt x="159" y="521"/>
                    <a:pt x="301" y="569"/>
                    <a:pt x="398" y="506"/>
                  </a:cubicBezTo>
                  <a:cubicBezTo>
                    <a:pt x="495" y="443"/>
                    <a:pt x="509" y="293"/>
                    <a:pt x="430" y="170"/>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7" name="Freeform 29">
              <a:extLst>
                <a:ext uri="{FF2B5EF4-FFF2-40B4-BE49-F238E27FC236}">
                  <a16:creationId xmlns:a16="http://schemas.microsoft.com/office/drawing/2014/main" id="{87AF60BB-8031-4CEA-9D3D-D8B75AAF63F4}"/>
                </a:ext>
              </a:extLst>
            </p:cNvPr>
            <p:cNvSpPr>
              <a:spLocks/>
            </p:cNvSpPr>
            <p:nvPr/>
          </p:nvSpPr>
          <p:spPr bwMode="auto">
            <a:xfrm>
              <a:off x="5691188" y="6842125"/>
              <a:ext cx="300038" cy="382588"/>
            </a:xfrm>
            <a:custGeom>
              <a:avLst/>
              <a:gdLst>
                <a:gd name="T0" fmla="*/ 288 w 394"/>
                <a:gd name="T1" fmla="*/ 502 h 502"/>
                <a:gd name="T2" fmla="*/ 0 w 394"/>
                <a:gd name="T3" fmla="*/ 59 h 502"/>
                <a:gd name="T4" fmla="*/ 316 w 394"/>
                <a:gd name="T5" fmla="*/ 169 h 502"/>
                <a:gd name="T6" fmla="*/ 288 w 394"/>
                <a:gd name="T7" fmla="*/ 502 h 502"/>
              </a:gdLst>
              <a:ahLst/>
              <a:cxnLst>
                <a:cxn ang="0">
                  <a:pos x="T0" y="T1"/>
                </a:cxn>
                <a:cxn ang="0">
                  <a:pos x="T2" y="T3"/>
                </a:cxn>
                <a:cxn ang="0">
                  <a:pos x="T4" y="T5"/>
                </a:cxn>
                <a:cxn ang="0">
                  <a:pos x="T6" y="T7"/>
                </a:cxn>
              </a:cxnLst>
              <a:rect l="0" t="0" r="r" b="b"/>
              <a:pathLst>
                <a:path w="394" h="502">
                  <a:moveTo>
                    <a:pt x="288" y="502"/>
                  </a:moveTo>
                  <a:lnTo>
                    <a:pt x="0" y="59"/>
                  </a:lnTo>
                  <a:cubicBezTo>
                    <a:pt x="97" y="0"/>
                    <a:pt x="237" y="48"/>
                    <a:pt x="316" y="169"/>
                  </a:cubicBezTo>
                  <a:cubicBezTo>
                    <a:pt x="394" y="290"/>
                    <a:pt x="381" y="438"/>
                    <a:pt x="288" y="502"/>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8" name="Freeform 30">
              <a:extLst>
                <a:ext uri="{FF2B5EF4-FFF2-40B4-BE49-F238E27FC236}">
                  <a16:creationId xmlns:a16="http://schemas.microsoft.com/office/drawing/2014/main" id="{96B674FD-C9AA-24AC-F876-5720D351AFB7}"/>
                </a:ext>
              </a:extLst>
            </p:cNvPr>
            <p:cNvSpPr>
              <a:spLocks/>
            </p:cNvSpPr>
            <p:nvPr/>
          </p:nvSpPr>
          <p:spPr bwMode="auto">
            <a:xfrm>
              <a:off x="5610225" y="6902450"/>
              <a:ext cx="279400" cy="365125"/>
            </a:xfrm>
            <a:custGeom>
              <a:avLst/>
              <a:gdLst>
                <a:gd name="T0" fmla="*/ 73 w 367"/>
                <a:gd name="T1" fmla="*/ 318 h 480"/>
                <a:gd name="T2" fmla="*/ 82 w 367"/>
                <a:gd name="T3" fmla="*/ 0 h 480"/>
                <a:gd name="T4" fmla="*/ 367 w 367"/>
                <a:gd name="T5" fmla="*/ 439 h 480"/>
                <a:gd name="T6" fmla="*/ 73 w 367"/>
                <a:gd name="T7" fmla="*/ 318 h 480"/>
              </a:gdLst>
              <a:ahLst/>
              <a:cxnLst>
                <a:cxn ang="0">
                  <a:pos x="T0" y="T1"/>
                </a:cxn>
                <a:cxn ang="0">
                  <a:pos x="T2" y="T3"/>
                </a:cxn>
                <a:cxn ang="0">
                  <a:pos x="T4" y="T5"/>
                </a:cxn>
                <a:cxn ang="0">
                  <a:pos x="T6" y="T7"/>
                </a:cxn>
              </a:cxnLst>
              <a:rect l="0" t="0" r="r" b="b"/>
              <a:pathLst>
                <a:path w="367" h="480">
                  <a:moveTo>
                    <a:pt x="73" y="318"/>
                  </a:moveTo>
                  <a:cubicBezTo>
                    <a:pt x="0" y="206"/>
                    <a:pt x="6" y="70"/>
                    <a:pt x="82" y="0"/>
                  </a:cubicBezTo>
                  <a:lnTo>
                    <a:pt x="367" y="439"/>
                  </a:lnTo>
                  <a:cubicBezTo>
                    <a:pt x="272" y="480"/>
                    <a:pt x="145" y="431"/>
                    <a:pt x="73" y="318"/>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9" name="Freeform 31">
              <a:extLst>
                <a:ext uri="{FF2B5EF4-FFF2-40B4-BE49-F238E27FC236}">
                  <a16:creationId xmlns:a16="http://schemas.microsoft.com/office/drawing/2014/main" id="{4F948E69-2EEF-3696-292C-34919D53D2D8}"/>
                </a:ext>
              </a:extLst>
            </p:cNvPr>
            <p:cNvSpPr>
              <a:spLocks/>
            </p:cNvSpPr>
            <p:nvPr/>
          </p:nvSpPr>
          <p:spPr bwMode="auto">
            <a:xfrm>
              <a:off x="5672138" y="6886575"/>
              <a:ext cx="238125" cy="349250"/>
            </a:xfrm>
            <a:custGeom>
              <a:avLst/>
              <a:gdLst>
                <a:gd name="T0" fmla="*/ 309 w 313"/>
                <a:gd name="T1" fmla="*/ 446 h 459"/>
                <a:gd name="T2" fmla="*/ 285 w 313"/>
                <a:gd name="T3" fmla="*/ 459 h 459"/>
                <a:gd name="T4" fmla="*/ 0 w 313"/>
                <a:gd name="T5" fmla="*/ 20 h 459"/>
                <a:gd name="T6" fmla="*/ 22 w 313"/>
                <a:gd name="T7" fmla="*/ 3 h 459"/>
                <a:gd name="T8" fmla="*/ 25 w 313"/>
                <a:gd name="T9" fmla="*/ 0 h 459"/>
                <a:gd name="T10" fmla="*/ 313 w 313"/>
                <a:gd name="T11" fmla="*/ 443 h 459"/>
                <a:gd name="T12" fmla="*/ 309 w 313"/>
                <a:gd name="T13" fmla="*/ 446 h 459"/>
              </a:gdLst>
              <a:ahLst/>
              <a:cxnLst>
                <a:cxn ang="0">
                  <a:pos x="T0" y="T1"/>
                </a:cxn>
                <a:cxn ang="0">
                  <a:pos x="T2" y="T3"/>
                </a:cxn>
                <a:cxn ang="0">
                  <a:pos x="T4" y="T5"/>
                </a:cxn>
                <a:cxn ang="0">
                  <a:pos x="T6" y="T7"/>
                </a:cxn>
                <a:cxn ang="0">
                  <a:pos x="T8" y="T9"/>
                </a:cxn>
                <a:cxn ang="0">
                  <a:pos x="T10" y="T11"/>
                </a:cxn>
                <a:cxn ang="0">
                  <a:pos x="T12" y="T13"/>
                </a:cxn>
              </a:cxnLst>
              <a:rect l="0" t="0" r="r" b="b"/>
              <a:pathLst>
                <a:path w="313" h="459">
                  <a:moveTo>
                    <a:pt x="309" y="446"/>
                  </a:moveTo>
                  <a:cubicBezTo>
                    <a:pt x="301" y="451"/>
                    <a:pt x="293" y="455"/>
                    <a:pt x="285" y="459"/>
                  </a:cubicBezTo>
                  <a:lnTo>
                    <a:pt x="0" y="20"/>
                  </a:lnTo>
                  <a:cubicBezTo>
                    <a:pt x="7" y="13"/>
                    <a:pt x="14" y="8"/>
                    <a:pt x="22" y="3"/>
                  </a:cubicBezTo>
                  <a:cubicBezTo>
                    <a:pt x="23" y="2"/>
                    <a:pt x="24" y="1"/>
                    <a:pt x="25" y="0"/>
                  </a:cubicBezTo>
                  <a:lnTo>
                    <a:pt x="313" y="443"/>
                  </a:lnTo>
                  <a:cubicBezTo>
                    <a:pt x="311" y="444"/>
                    <a:pt x="310" y="445"/>
                    <a:pt x="309" y="446"/>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0" name="Oval 32">
              <a:extLst>
                <a:ext uri="{FF2B5EF4-FFF2-40B4-BE49-F238E27FC236}">
                  <a16:creationId xmlns:a16="http://schemas.microsoft.com/office/drawing/2014/main" id="{814F9FB2-4429-8D36-9F94-C5F09D5C4042}"/>
                </a:ext>
              </a:extLst>
            </p:cNvPr>
            <p:cNvSpPr>
              <a:spLocks noChangeArrowheads="1"/>
            </p:cNvSpPr>
            <p:nvPr/>
          </p:nvSpPr>
          <p:spPr bwMode="auto">
            <a:xfrm>
              <a:off x="5627688" y="5702300"/>
              <a:ext cx="536575" cy="536575"/>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1" name="Oval 33">
              <a:extLst>
                <a:ext uri="{FF2B5EF4-FFF2-40B4-BE49-F238E27FC236}">
                  <a16:creationId xmlns:a16="http://schemas.microsoft.com/office/drawing/2014/main" id="{D24AAC4D-B25E-98BF-7982-5BBC14552AB6}"/>
                </a:ext>
              </a:extLst>
            </p:cNvPr>
            <p:cNvSpPr>
              <a:spLocks noChangeArrowheads="1"/>
            </p:cNvSpPr>
            <p:nvPr/>
          </p:nvSpPr>
          <p:spPr bwMode="auto">
            <a:xfrm>
              <a:off x="1895475" y="6686550"/>
              <a:ext cx="204788" cy="203200"/>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6" name="Oval 34">
              <a:extLst>
                <a:ext uri="{FF2B5EF4-FFF2-40B4-BE49-F238E27FC236}">
                  <a16:creationId xmlns:a16="http://schemas.microsoft.com/office/drawing/2014/main" id="{5598B4D2-8B56-BFF9-F9F9-D4A77939602C}"/>
                </a:ext>
              </a:extLst>
            </p:cNvPr>
            <p:cNvSpPr>
              <a:spLocks noChangeArrowheads="1"/>
            </p:cNvSpPr>
            <p:nvPr/>
          </p:nvSpPr>
          <p:spPr bwMode="auto">
            <a:xfrm>
              <a:off x="1501775" y="4837113"/>
              <a:ext cx="166688" cy="166688"/>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7" name="Oval 35">
              <a:extLst>
                <a:ext uri="{FF2B5EF4-FFF2-40B4-BE49-F238E27FC236}">
                  <a16:creationId xmlns:a16="http://schemas.microsoft.com/office/drawing/2014/main" id="{AE3CBCC6-C896-637D-E277-E7C34E620CDF}"/>
                </a:ext>
              </a:extLst>
            </p:cNvPr>
            <p:cNvSpPr>
              <a:spLocks noChangeArrowheads="1"/>
            </p:cNvSpPr>
            <p:nvPr/>
          </p:nvSpPr>
          <p:spPr bwMode="auto">
            <a:xfrm>
              <a:off x="4627563" y="4675188"/>
              <a:ext cx="319088" cy="319088"/>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8" name="Oval 36">
              <a:extLst>
                <a:ext uri="{FF2B5EF4-FFF2-40B4-BE49-F238E27FC236}">
                  <a16:creationId xmlns:a16="http://schemas.microsoft.com/office/drawing/2014/main" id="{7E94353D-FD85-FFAF-A119-AC444C230E2E}"/>
                </a:ext>
              </a:extLst>
            </p:cNvPr>
            <p:cNvSpPr>
              <a:spLocks noChangeArrowheads="1"/>
            </p:cNvSpPr>
            <p:nvPr/>
          </p:nvSpPr>
          <p:spPr bwMode="auto">
            <a:xfrm>
              <a:off x="5189538" y="4556125"/>
              <a:ext cx="107950" cy="109538"/>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9" name="Oval 37">
              <a:extLst>
                <a:ext uri="{FF2B5EF4-FFF2-40B4-BE49-F238E27FC236}">
                  <a16:creationId xmlns:a16="http://schemas.microsoft.com/office/drawing/2014/main" id="{CA5F4411-93BC-5235-418E-5C47F016E751}"/>
                </a:ext>
              </a:extLst>
            </p:cNvPr>
            <p:cNvSpPr>
              <a:spLocks noChangeArrowheads="1"/>
            </p:cNvSpPr>
            <p:nvPr/>
          </p:nvSpPr>
          <p:spPr bwMode="auto">
            <a:xfrm>
              <a:off x="5600700" y="3813175"/>
              <a:ext cx="182563" cy="184150"/>
            </a:xfrm>
            <a:prstGeom prst="ellipse">
              <a:avLst/>
            </a:prstGeom>
            <a:solidFill>
              <a:srgbClr val="7995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0" name="Oval 38">
              <a:extLst>
                <a:ext uri="{FF2B5EF4-FFF2-40B4-BE49-F238E27FC236}">
                  <a16:creationId xmlns:a16="http://schemas.microsoft.com/office/drawing/2014/main" id="{2D3C2C7F-4B68-6F59-4CFF-D3EA245FDF02}"/>
                </a:ext>
              </a:extLst>
            </p:cNvPr>
            <p:cNvSpPr>
              <a:spLocks noChangeArrowheads="1"/>
            </p:cNvSpPr>
            <p:nvPr/>
          </p:nvSpPr>
          <p:spPr bwMode="auto">
            <a:xfrm>
              <a:off x="2924175" y="3684588"/>
              <a:ext cx="115888" cy="115888"/>
            </a:xfrm>
            <a:prstGeom prst="ellipse">
              <a:avLst/>
            </a:prstGeom>
            <a:solidFill>
              <a:srgbClr val="7995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1" name="Oval 39">
              <a:extLst>
                <a:ext uri="{FF2B5EF4-FFF2-40B4-BE49-F238E27FC236}">
                  <a16:creationId xmlns:a16="http://schemas.microsoft.com/office/drawing/2014/main" id="{57C4E3E0-16A8-CB16-9B9F-90656EA1F9D6}"/>
                </a:ext>
              </a:extLst>
            </p:cNvPr>
            <p:cNvSpPr>
              <a:spLocks noChangeArrowheads="1"/>
            </p:cNvSpPr>
            <p:nvPr/>
          </p:nvSpPr>
          <p:spPr bwMode="auto">
            <a:xfrm>
              <a:off x="3232150" y="4860925"/>
              <a:ext cx="169863" cy="169863"/>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2" name="Freeform 40">
              <a:extLst>
                <a:ext uri="{FF2B5EF4-FFF2-40B4-BE49-F238E27FC236}">
                  <a16:creationId xmlns:a16="http://schemas.microsoft.com/office/drawing/2014/main" id="{BEBE9F72-DC2F-4271-B49C-0513127CC3F4}"/>
                </a:ext>
              </a:extLst>
            </p:cNvPr>
            <p:cNvSpPr>
              <a:spLocks/>
            </p:cNvSpPr>
            <p:nvPr/>
          </p:nvSpPr>
          <p:spPr bwMode="auto">
            <a:xfrm>
              <a:off x="1730375" y="5568950"/>
              <a:ext cx="560388" cy="673100"/>
            </a:xfrm>
            <a:custGeom>
              <a:avLst/>
              <a:gdLst>
                <a:gd name="T0" fmla="*/ 690 w 736"/>
                <a:gd name="T1" fmla="*/ 728 h 886"/>
                <a:gd name="T2" fmla="*/ 380 w 736"/>
                <a:gd name="T3" fmla="*/ 871 h 886"/>
                <a:gd name="T4" fmla="*/ 296 w 736"/>
                <a:gd name="T5" fmla="*/ 840 h 886"/>
                <a:gd name="T6" fmla="*/ 0 w 736"/>
                <a:gd name="T7" fmla="*/ 195 h 886"/>
                <a:gd name="T8" fmla="*/ 425 w 736"/>
                <a:gd name="T9" fmla="*/ 0 h 886"/>
                <a:gd name="T10" fmla="*/ 721 w 736"/>
                <a:gd name="T11" fmla="*/ 645 h 886"/>
                <a:gd name="T12" fmla="*/ 690 w 736"/>
                <a:gd name="T13" fmla="*/ 728 h 886"/>
              </a:gdLst>
              <a:ahLst/>
              <a:cxnLst>
                <a:cxn ang="0">
                  <a:pos x="T0" y="T1"/>
                </a:cxn>
                <a:cxn ang="0">
                  <a:pos x="T2" y="T3"/>
                </a:cxn>
                <a:cxn ang="0">
                  <a:pos x="T4" y="T5"/>
                </a:cxn>
                <a:cxn ang="0">
                  <a:pos x="T6" y="T7"/>
                </a:cxn>
                <a:cxn ang="0">
                  <a:pos x="T8" y="T9"/>
                </a:cxn>
                <a:cxn ang="0">
                  <a:pos x="T10" y="T11"/>
                </a:cxn>
                <a:cxn ang="0">
                  <a:pos x="T12" y="T13"/>
                </a:cxn>
              </a:cxnLst>
              <a:rect l="0" t="0" r="r" b="b"/>
              <a:pathLst>
                <a:path w="736" h="886">
                  <a:moveTo>
                    <a:pt x="690" y="728"/>
                  </a:moveTo>
                  <a:lnTo>
                    <a:pt x="380" y="871"/>
                  </a:lnTo>
                  <a:cubicBezTo>
                    <a:pt x="348" y="886"/>
                    <a:pt x="310" y="872"/>
                    <a:pt x="296" y="840"/>
                  </a:cubicBezTo>
                  <a:lnTo>
                    <a:pt x="0" y="195"/>
                  </a:lnTo>
                  <a:lnTo>
                    <a:pt x="425" y="0"/>
                  </a:lnTo>
                  <a:lnTo>
                    <a:pt x="721" y="645"/>
                  </a:lnTo>
                  <a:cubicBezTo>
                    <a:pt x="736" y="676"/>
                    <a:pt x="722" y="714"/>
                    <a:pt x="690" y="728"/>
                  </a:cubicBez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3" name="Freeform 41">
              <a:extLst>
                <a:ext uri="{FF2B5EF4-FFF2-40B4-BE49-F238E27FC236}">
                  <a16:creationId xmlns:a16="http://schemas.microsoft.com/office/drawing/2014/main" id="{6880DA4E-D9EF-D0CE-C998-889C41043B85}"/>
                </a:ext>
              </a:extLst>
            </p:cNvPr>
            <p:cNvSpPr>
              <a:spLocks/>
            </p:cNvSpPr>
            <p:nvPr/>
          </p:nvSpPr>
          <p:spPr bwMode="auto">
            <a:xfrm>
              <a:off x="1771650" y="5657850"/>
              <a:ext cx="485775" cy="504825"/>
            </a:xfrm>
            <a:custGeom>
              <a:avLst/>
              <a:gdLst>
                <a:gd name="T0" fmla="*/ 640 w 640"/>
                <a:gd name="T1" fmla="*/ 468 h 663"/>
                <a:gd name="T2" fmla="*/ 215 w 640"/>
                <a:gd name="T3" fmla="*/ 663 h 663"/>
                <a:gd name="T4" fmla="*/ 0 w 640"/>
                <a:gd name="T5" fmla="*/ 195 h 663"/>
                <a:gd name="T6" fmla="*/ 425 w 640"/>
                <a:gd name="T7" fmla="*/ 0 h 663"/>
                <a:gd name="T8" fmla="*/ 640 w 640"/>
                <a:gd name="T9" fmla="*/ 468 h 663"/>
              </a:gdLst>
              <a:ahLst/>
              <a:cxnLst>
                <a:cxn ang="0">
                  <a:pos x="T0" y="T1"/>
                </a:cxn>
                <a:cxn ang="0">
                  <a:pos x="T2" y="T3"/>
                </a:cxn>
                <a:cxn ang="0">
                  <a:pos x="T4" y="T5"/>
                </a:cxn>
                <a:cxn ang="0">
                  <a:pos x="T6" y="T7"/>
                </a:cxn>
                <a:cxn ang="0">
                  <a:pos x="T8" y="T9"/>
                </a:cxn>
              </a:cxnLst>
              <a:rect l="0" t="0" r="r" b="b"/>
              <a:pathLst>
                <a:path w="640" h="663">
                  <a:moveTo>
                    <a:pt x="640" y="468"/>
                  </a:moveTo>
                  <a:lnTo>
                    <a:pt x="215" y="663"/>
                  </a:lnTo>
                  <a:lnTo>
                    <a:pt x="0" y="195"/>
                  </a:lnTo>
                  <a:lnTo>
                    <a:pt x="425" y="0"/>
                  </a:lnTo>
                  <a:lnTo>
                    <a:pt x="640" y="468"/>
                  </a:ln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4" name="Freeform 42">
              <a:extLst>
                <a:ext uri="{FF2B5EF4-FFF2-40B4-BE49-F238E27FC236}">
                  <a16:creationId xmlns:a16="http://schemas.microsoft.com/office/drawing/2014/main" id="{35492566-70BE-8CEE-1FE5-9AF338A20E43}"/>
                </a:ext>
              </a:extLst>
            </p:cNvPr>
            <p:cNvSpPr>
              <a:spLocks/>
            </p:cNvSpPr>
            <p:nvPr/>
          </p:nvSpPr>
          <p:spPr bwMode="auto">
            <a:xfrm>
              <a:off x="1627188" y="5446713"/>
              <a:ext cx="487363" cy="298450"/>
            </a:xfrm>
            <a:custGeom>
              <a:avLst/>
              <a:gdLst>
                <a:gd name="T0" fmla="*/ 584 w 640"/>
                <a:gd name="T1" fmla="*/ 0 h 391"/>
                <a:gd name="T2" fmla="*/ 0 w 640"/>
                <a:gd name="T3" fmla="*/ 268 h 391"/>
                <a:gd name="T4" fmla="*/ 56 w 640"/>
                <a:gd name="T5" fmla="*/ 391 h 391"/>
                <a:gd name="T6" fmla="*/ 640 w 640"/>
                <a:gd name="T7" fmla="*/ 123 h 391"/>
                <a:gd name="T8" fmla="*/ 584 w 640"/>
                <a:gd name="T9" fmla="*/ 0 h 391"/>
              </a:gdLst>
              <a:ahLst/>
              <a:cxnLst>
                <a:cxn ang="0">
                  <a:pos x="T0" y="T1"/>
                </a:cxn>
                <a:cxn ang="0">
                  <a:pos x="T2" y="T3"/>
                </a:cxn>
                <a:cxn ang="0">
                  <a:pos x="T4" y="T5"/>
                </a:cxn>
                <a:cxn ang="0">
                  <a:pos x="T6" y="T7"/>
                </a:cxn>
                <a:cxn ang="0">
                  <a:pos x="T8" y="T9"/>
                </a:cxn>
              </a:cxnLst>
              <a:rect l="0" t="0" r="r" b="b"/>
              <a:pathLst>
                <a:path w="640" h="391">
                  <a:moveTo>
                    <a:pt x="584" y="0"/>
                  </a:moveTo>
                  <a:lnTo>
                    <a:pt x="0" y="268"/>
                  </a:lnTo>
                  <a:lnTo>
                    <a:pt x="56" y="391"/>
                  </a:lnTo>
                  <a:lnTo>
                    <a:pt x="640" y="123"/>
                  </a:lnTo>
                  <a:lnTo>
                    <a:pt x="584" y="0"/>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5" name="Freeform 43">
              <a:extLst>
                <a:ext uri="{FF2B5EF4-FFF2-40B4-BE49-F238E27FC236}">
                  <a16:creationId xmlns:a16="http://schemas.microsoft.com/office/drawing/2014/main" id="{B8DA66FA-FA31-1499-BA06-AE2298D3D485}"/>
                </a:ext>
              </a:extLst>
            </p:cNvPr>
            <p:cNvSpPr>
              <a:spLocks/>
            </p:cNvSpPr>
            <p:nvPr/>
          </p:nvSpPr>
          <p:spPr bwMode="auto">
            <a:xfrm>
              <a:off x="1730375" y="5672138"/>
              <a:ext cx="347663" cy="569913"/>
            </a:xfrm>
            <a:custGeom>
              <a:avLst/>
              <a:gdLst>
                <a:gd name="T0" fmla="*/ 127 w 458"/>
                <a:gd name="T1" fmla="*/ 0 h 748"/>
                <a:gd name="T2" fmla="*/ 0 w 458"/>
                <a:gd name="T3" fmla="*/ 58 h 748"/>
                <a:gd name="T4" fmla="*/ 295 w 458"/>
                <a:gd name="T5" fmla="*/ 700 h 748"/>
                <a:gd name="T6" fmla="*/ 382 w 458"/>
                <a:gd name="T7" fmla="*/ 733 h 748"/>
                <a:gd name="T8" fmla="*/ 458 w 458"/>
                <a:gd name="T9" fmla="*/ 698 h 748"/>
                <a:gd name="T10" fmla="*/ 433 w 458"/>
                <a:gd name="T11" fmla="*/ 669 h 748"/>
                <a:gd name="T12" fmla="*/ 127 w 458"/>
                <a:gd name="T13" fmla="*/ 0 h 748"/>
              </a:gdLst>
              <a:ahLst/>
              <a:cxnLst>
                <a:cxn ang="0">
                  <a:pos x="T0" y="T1"/>
                </a:cxn>
                <a:cxn ang="0">
                  <a:pos x="T2" y="T3"/>
                </a:cxn>
                <a:cxn ang="0">
                  <a:pos x="T4" y="T5"/>
                </a:cxn>
                <a:cxn ang="0">
                  <a:pos x="T6" y="T7"/>
                </a:cxn>
                <a:cxn ang="0">
                  <a:pos x="T8" y="T9"/>
                </a:cxn>
                <a:cxn ang="0">
                  <a:pos x="T10" y="T11"/>
                </a:cxn>
                <a:cxn ang="0">
                  <a:pos x="T12" y="T13"/>
                </a:cxn>
              </a:cxnLst>
              <a:rect l="0" t="0" r="r" b="b"/>
              <a:pathLst>
                <a:path w="458" h="748">
                  <a:moveTo>
                    <a:pt x="127" y="0"/>
                  </a:moveTo>
                  <a:lnTo>
                    <a:pt x="0" y="58"/>
                  </a:lnTo>
                  <a:lnTo>
                    <a:pt x="295" y="700"/>
                  </a:lnTo>
                  <a:cubicBezTo>
                    <a:pt x="310" y="733"/>
                    <a:pt x="349" y="748"/>
                    <a:pt x="382" y="733"/>
                  </a:cubicBezTo>
                  <a:lnTo>
                    <a:pt x="458" y="698"/>
                  </a:lnTo>
                  <a:cubicBezTo>
                    <a:pt x="448" y="691"/>
                    <a:pt x="439" y="681"/>
                    <a:pt x="433" y="669"/>
                  </a:cubicBezTo>
                  <a:lnTo>
                    <a:pt x="127" y="0"/>
                  </a:lnTo>
                  <a:close/>
                </a:path>
              </a:pathLst>
            </a:custGeom>
            <a:solidFill>
              <a:srgbClr val="413368">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6" name="Freeform 44">
              <a:extLst>
                <a:ext uri="{FF2B5EF4-FFF2-40B4-BE49-F238E27FC236}">
                  <a16:creationId xmlns:a16="http://schemas.microsoft.com/office/drawing/2014/main" id="{16BF8DC6-B126-EA6B-EDA8-0BBE80EFB126}"/>
                </a:ext>
              </a:extLst>
            </p:cNvPr>
            <p:cNvSpPr>
              <a:spLocks/>
            </p:cNvSpPr>
            <p:nvPr/>
          </p:nvSpPr>
          <p:spPr bwMode="auto">
            <a:xfrm>
              <a:off x="5033963" y="4900613"/>
              <a:ext cx="552450" cy="666750"/>
            </a:xfrm>
            <a:custGeom>
              <a:avLst/>
              <a:gdLst>
                <a:gd name="T0" fmla="*/ 45 w 725"/>
                <a:gd name="T1" fmla="*/ 718 h 875"/>
                <a:gd name="T2" fmla="*/ 356 w 725"/>
                <a:gd name="T3" fmla="*/ 861 h 875"/>
                <a:gd name="T4" fmla="*/ 440 w 725"/>
                <a:gd name="T5" fmla="*/ 830 h 875"/>
                <a:gd name="T6" fmla="*/ 713 w 725"/>
                <a:gd name="T7" fmla="*/ 234 h 875"/>
                <a:gd name="T8" fmla="*/ 686 w 725"/>
                <a:gd name="T9" fmla="*/ 162 h 875"/>
                <a:gd name="T10" fmla="*/ 359 w 725"/>
                <a:gd name="T11" fmla="*/ 12 h 875"/>
                <a:gd name="T12" fmla="*/ 288 w 725"/>
                <a:gd name="T13" fmla="*/ 39 h 875"/>
                <a:gd name="T14" fmla="*/ 14 w 725"/>
                <a:gd name="T15" fmla="*/ 635 h 875"/>
                <a:gd name="T16" fmla="*/ 45 w 725"/>
                <a:gd name="T17" fmla="*/ 718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875">
                  <a:moveTo>
                    <a:pt x="45" y="718"/>
                  </a:moveTo>
                  <a:lnTo>
                    <a:pt x="356" y="861"/>
                  </a:lnTo>
                  <a:cubicBezTo>
                    <a:pt x="388" y="875"/>
                    <a:pt x="425" y="862"/>
                    <a:pt x="440" y="830"/>
                  </a:cubicBezTo>
                  <a:lnTo>
                    <a:pt x="713" y="234"/>
                  </a:lnTo>
                  <a:cubicBezTo>
                    <a:pt x="725" y="207"/>
                    <a:pt x="714" y="175"/>
                    <a:pt x="686" y="162"/>
                  </a:cubicBezTo>
                  <a:lnTo>
                    <a:pt x="359" y="12"/>
                  </a:lnTo>
                  <a:cubicBezTo>
                    <a:pt x="332" y="0"/>
                    <a:pt x="300" y="12"/>
                    <a:pt x="288" y="39"/>
                  </a:cubicBezTo>
                  <a:lnTo>
                    <a:pt x="14" y="635"/>
                  </a:lnTo>
                  <a:cubicBezTo>
                    <a:pt x="0" y="666"/>
                    <a:pt x="14" y="704"/>
                    <a:pt x="45" y="718"/>
                  </a:cubicBez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7" name="Freeform 45">
              <a:extLst>
                <a:ext uri="{FF2B5EF4-FFF2-40B4-BE49-F238E27FC236}">
                  <a16:creationId xmlns:a16="http://schemas.microsoft.com/office/drawing/2014/main" id="{9894F637-AB1D-40C0-E1EC-2D929C92991F}"/>
                </a:ext>
              </a:extLst>
            </p:cNvPr>
            <p:cNvSpPr>
              <a:spLocks/>
            </p:cNvSpPr>
            <p:nvPr/>
          </p:nvSpPr>
          <p:spPr bwMode="auto">
            <a:xfrm>
              <a:off x="5065713" y="4983163"/>
              <a:ext cx="487363" cy="503238"/>
            </a:xfrm>
            <a:custGeom>
              <a:avLst/>
              <a:gdLst>
                <a:gd name="T0" fmla="*/ 0 w 640"/>
                <a:gd name="T1" fmla="*/ 468 h 663"/>
                <a:gd name="T2" fmla="*/ 425 w 640"/>
                <a:gd name="T3" fmla="*/ 663 h 663"/>
                <a:gd name="T4" fmla="*/ 640 w 640"/>
                <a:gd name="T5" fmla="*/ 195 h 663"/>
                <a:gd name="T6" fmla="*/ 214 w 640"/>
                <a:gd name="T7" fmla="*/ 0 h 663"/>
                <a:gd name="T8" fmla="*/ 0 w 640"/>
                <a:gd name="T9" fmla="*/ 468 h 663"/>
              </a:gdLst>
              <a:ahLst/>
              <a:cxnLst>
                <a:cxn ang="0">
                  <a:pos x="T0" y="T1"/>
                </a:cxn>
                <a:cxn ang="0">
                  <a:pos x="T2" y="T3"/>
                </a:cxn>
                <a:cxn ang="0">
                  <a:pos x="T4" y="T5"/>
                </a:cxn>
                <a:cxn ang="0">
                  <a:pos x="T6" y="T7"/>
                </a:cxn>
                <a:cxn ang="0">
                  <a:pos x="T8" y="T9"/>
                </a:cxn>
              </a:cxnLst>
              <a:rect l="0" t="0" r="r" b="b"/>
              <a:pathLst>
                <a:path w="640" h="663">
                  <a:moveTo>
                    <a:pt x="0" y="468"/>
                  </a:moveTo>
                  <a:lnTo>
                    <a:pt x="425" y="663"/>
                  </a:lnTo>
                  <a:lnTo>
                    <a:pt x="640" y="195"/>
                  </a:lnTo>
                  <a:lnTo>
                    <a:pt x="214" y="0"/>
                  </a:lnTo>
                  <a:lnTo>
                    <a:pt x="0" y="468"/>
                  </a:ln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8" name="Freeform 46">
              <a:extLst>
                <a:ext uri="{FF2B5EF4-FFF2-40B4-BE49-F238E27FC236}">
                  <a16:creationId xmlns:a16="http://schemas.microsoft.com/office/drawing/2014/main" id="{0B47F034-C8CB-A997-066E-4689F424AC9C}"/>
                </a:ext>
              </a:extLst>
            </p:cNvPr>
            <p:cNvSpPr>
              <a:spLocks/>
            </p:cNvSpPr>
            <p:nvPr/>
          </p:nvSpPr>
          <p:spPr bwMode="auto">
            <a:xfrm>
              <a:off x="5337175" y="4830763"/>
              <a:ext cx="257175" cy="192088"/>
            </a:xfrm>
            <a:custGeom>
              <a:avLst/>
              <a:gdLst>
                <a:gd name="T0" fmla="*/ 56 w 339"/>
                <a:gd name="T1" fmla="*/ 0 h 253"/>
                <a:gd name="T2" fmla="*/ 339 w 339"/>
                <a:gd name="T3" fmla="*/ 130 h 253"/>
                <a:gd name="T4" fmla="*/ 283 w 339"/>
                <a:gd name="T5" fmla="*/ 253 h 253"/>
                <a:gd name="T6" fmla="*/ 0 w 339"/>
                <a:gd name="T7" fmla="*/ 123 h 253"/>
                <a:gd name="T8" fmla="*/ 56 w 339"/>
                <a:gd name="T9" fmla="*/ 0 h 253"/>
              </a:gdLst>
              <a:ahLst/>
              <a:cxnLst>
                <a:cxn ang="0">
                  <a:pos x="T0" y="T1"/>
                </a:cxn>
                <a:cxn ang="0">
                  <a:pos x="T2" y="T3"/>
                </a:cxn>
                <a:cxn ang="0">
                  <a:pos x="T4" y="T5"/>
                </a:cxn>
                <a:cxn ang="0">
                  <a:pos x="T6" y="T7"/>
                </a:cxn>
                <a:cxn ang="0">
                  <a:pos x="T8" y="T9"/>
                </a:cxn>
              </a:cxnLst>
              <a:rect l="0" t="0" r="r" b="b"/>
              <a:pathLst>
                <a:path w="339" h="253">
                  <a:moveTo>
                    <a:pt x="56" y="0"/>
                  </a:moveTo>
                  <a:lnTo>
                    <a:pt x="339" y="130"/>
                  </a:lnTo>
                  <a:lnTo>
                    <a:pt x="283" y="253"/>
                  </a:lnTo>
                  <a:lnTo>
                    <a:pt x="0" y="123"/>
                  </a:lnTo>
                  <a:lnTo>
                    <a:pt x="56" y="0"/>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9" name="Freeform 47">
              <a:extLst>
                <a:ext uri="{FF2B5EF4-FFF2-40B4-BE49-F238E27FC236}">
                  <a16:creationId xmlns:a16="http://schemas.microsoft.com/office/drawing/2014/main" id="{30E71830-BBDE-3A86-9011-0000466BAE25}"/>
                </a:ext>
              </a:extLst>
            </p:cNvPr>
            <p:cNvSpPr>
              <a:spLocks/>
            </p:cNvSpPr>
            <p:nvPr/>
          </p:nvSpPr>
          <p:spPr bwMode="auto">
            <a:xfrm>
              <a:off x="5245100" y="4997450"/>
              <a:ext cx="341313" cy="569913"/>
            </a:xfrm>
            <a:custGeom>
              <a:avLst/>
              <a:gdLst>
                <a:gd name="T0" fmla="*/ 332 w 448"/>
                <a:gd name="T1" fmla="*/ 0 h 748"/>
                <a:gd name="T2" fmla="*/ 407 w 448"/>
                <a:gd name="T3" fmla="*/ 34 h 748"/>
                <a:gd name="T4" fmla="*/ 435 w 448"/>
                <a:gd name="T5" fmla="*/ 109 h 748"/>
                <a:gd name="T6" fmla="*/ 164 w 448"/>
                <a:gd name="T7" fmla="*/ 700 h 748"/>
                <a:gd name="T8" fmla="*/ 76 w 448"/>
                <a:gd name="T9" fmla="*/ 733 h 748"/>
                <a:gd name="T10" fmla="*/ 0 w 448"/>
                <a:gd name="T11" fmla="*/ 698 h 748"/>
                <a:gd name="T12" fmla="*/ 25 w 448"/>
                <a:gd name="T13" fmla="*/ 668 h 748"/>
                <a:gd name="T14" fmla="*/ 332 w 448"/>
                <a:gd name="T15" fmla="*/ 0 h 7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748">
                  <a:moveTo>
                    <a:pt x="332" y="0"/>
                  </a:moveTo>
                  <a:lnTo>
                    <a:pt x="407" y="34"/>
                  </a:lnTo>
                  <a:cubicBezTo>
                    <a:pt x="435" y="47"/>
                    <a:pt x="448" y="81"/>
                    <a:pt x="435" y="109"/>
                  </a:cubicBezTo>
                  <a:lnTo>
                    <a:pt x="164" y="700"/>
                  </a:lnTo>
                  <a:cubicBezTo>
                    <a:pt x="149" y="733"/>
                    <a:pt x="109" y="748"/>
                    <a:pt x="76" y="733"/>
                  </a:cubicBezTo>
                  <a:lnTo>
                    <a:pt x="0" y="698"/>
                  </a:lnTo>
                  <a:cubicBezTo>
                    <a:pt x="11" y="691"/>
                    <a:pt x="20" y="681"/>
                    <a:pt x="25" y="668"/>
                  </a:cubicBezTo>
                  <a:lnTo>
                    <a:pt x="332" y="0"/>
                  </a:lnTo>
                  <a:close/>
                </a:path>
              </a:pathLst>
            </a:custGeom>
            <a:solidFill>
              <a:srgbClr val="291E40">
                <a:alpha val="3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0" name="Oval 48">
              <a:extLst>
                <a:ext uri="{FF2B5EF4-FFF2-40B4-BE49-F238E27FC236}">
                  <a16:creationId xmlns:a16="http://schemas.microsoft.com/office/drawing/2014/main" id="{9A06E339-E2A8-E6B0-3EE3-CB2D35B177C8}"/>
                </a:ext>
              </a:extLst>
            </p:cNvPr>
            <p:cNvSpPr>
              <a:spLocks noChangeArrowheads="1"/>
            </p:cNvSpPr>
            <p:nvPr/>
          </p:nvSpPr>
          <p:spPr bwMode="auto">
            <a:xfrm>
              <a:off x="4230688" y="6569075"/>
              <a:ext cx="727075" cy="725488"/>
            </a:xfrm>
            <a:prstGeom prst="ellipse">
              <a:avLst/>
            </a:pr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1" name="Freeform 49">
              <a:extLst>
                <a:ext uri="{FF2B5EF4-FFF2-40B4-BE49-F238E27FC236}">
                  <a16:creationId xmlns:a16="http://schemas.microsoft.com/office/drawing/2014/main" id="{9C565D68-0536-6258-6005-1045FB8AAB01}"/>
                </a:ext>
              </a:extLst>
            </p:cNvPr>
            <p:cNvSpPr>
              <a:spLocks/>
            </p:cNvSpPr>
            <p:nvPr/>
          </p:nvSpPr>
          <p:spPr bwMode="auto">
            <a:xfrm>
              <a:off x="4376738" y="6707188"/>
              <a:ext cx="444500" cy="444500"/>
            </a:xfrm>
            <a:custGeom>
              <a:avLst/>
              <a:gdLst>
                <a:gd name="T0" fmla="*/ 583 w 583"/>
                <a:gd name="T1" fmla="*/ 216 h 583"/>
                <a:gd name="T2" fmla="*/ 367 w 583"/>
                <a:gd name="T3" fmla="*/ 216 h 583"/>
                <a:gd name="T4" fmla="*/ 367 w 583"/>
                <a:gd name="T5" fmla="*/ 0 h 583"/>
                <a:gd name="T6" fmla="*/ 216 w 583"/>
                <a:gd name="T7" fmla="*/ 0 h 583"/>
                <a:gd name="T8" fmla="*/ 216 w 583"/>
                <a:gd name="T9" fmla="*/ 216 h 583"/>
                <a:gd name="T10" fmla="*/ 0 w 583"/>
                <a:gd name="T11" fmla="*/ 216 h 583"/>
                <a:gd name="T12" fmla="*/ 0 w 583"/>
                <a:gd name="T13" fmla="*/ 367 h 583"/>
                <a:gd name="T14" fmla="*/ 216 w 583"/>
                <a:gd name="T15" fmla="*/ 367 h 583"/>
                <a:gd name="T16" fmla="*/ 216 w 583"/>
                <a:gd name="T17" fmla="*/ 583 h 583"/>
                <a:gd name="T18" fmla="*/ 367 w 583"/>
                <a:gd name="T19" fmla="*/ 583 h 583"/>
                <a:gd name="T20" fmla="*/ 367 w 583"/>
                <a:gd name="T21" fmla="*/ 367 h 583"/>
                <a:gd name="T22" fmla="*/ 583 w 583"/>
                <a:gd name="T23" fmla="*/ 367 h 583"/>
                <a:gd name="T24" fmla="*/ 583 w 583"/>
                <a:gd name="T25" fmla="*/ 216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583">
                  <a:moveTo>
                    <a:pt x="583" y="216"/>
                  </a:moveTo>
                  <a:lnTo>
                    <a:pt x="367" y="216"/>
                  </a:lnTo>
                  <a:lnTo>
                    <a:pt x="367" y="0"/>
                  </a:lnTo>
                  <a:lnTo>
                    <a:pt x="216" y="0"/>
                  </a:lnTo>
                  <a:lnTo>
                    <a:pt x="216" y="216"/>
                  </a:lnTo>
                  <a:lnTo>
                    <a:pt x="0" y="216"/>
                  </a:lnTo>
                  <a:lnTo>
                    <a:pt x="0" y="367"/>
                  </a:lnTo>
                  <a:lnTo>
                    <a:pt x="216" y="367"/>
                  </a:lnTo>
                  <a:lnTo>
                    <a:pt x="216" y="583"/>
                  </a:lnTo>
                  <a:lnTo>
                    <a:pt x="367" y="583"/>
                  </a:lnTo>
                  <a:lnTo>
                    <a:pt x="367" y="367"/>
                  </a:lnTo>
                  <a:lnTo>
                    <a:pt x="583" y="367"/>
                  </a:lnTo>
                  <a:lnTo>
                    <a:pt x="583" y="216"/>
                  </a:ln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2" name="Freeform 51">
              <a:extLst>
                <a:ext uri="{FF2B5EF4-FFF2-40B4-BE49-F238E27FC236}">
                  <a16:creationId xmlns:a16="http://schemas.microsoft.com/office/drawing/2014/main" id="{8B58FC62-9ABB-92F6-DA85-D0381A60CEEB}"/>
                </a:ext>
              </a:extLst>
            </p:cNvPr>
            <p:cNvSpPr>
              <a:spLocks/>
            </p:cNvSpPr>
            <p:nvPr/>
          </p:nvSpPr>
          <p:spPr bwMode="auto">
            <a:xfrm>
              <a:off x="4127500" y="4038600"/>
              <a:ext cx="387350" cy="862013"/>
            </a:xfrm>
            <a:custGeom>
              <a:avLst/>
              <a:gdLst>
                <a:gd name="T0" fmla="*/ 0 w 510"/>
                <a:gd name="T1" fmla="*/ 0 h 1133"/>
                <a:gd name="T2" fmla="*/ 0 w 510"/>
                <a:gd name="T3" fmla="*/ 591 h 1133"/>
                <a:gd name="T4" fmla="*/ 116 w 510"/>
                <a:gd name="T5" fmla="*/ 674 h 1133"/>
                <a:gd name="T6" fmla="*/ 38 w 510"/>
                <a:gd name="T7" fmla="*/ 756 h 1133"/>
                <a:gd name="T8" fmla="*/ 38 w 510"/>
                <a:gd name="T9" fmla="*/ 1133 h 1133"/>
                <a:gd name="T10" fmla="*/ 117 w 510"/>
                <a:gd name="T11" fmla="*/ 1133 h 1133"/>
                <a:gd name="T12" fmla="*/ 510 w 510"/>
                <a:gd name="T13" fmla="*/ 740 h 1133"/>
                <a:gd name="T14" fmla="*/ 510 w 510"/>
                <a:gd name="T15" fmla="*/ 0 h 1133"/>
                <a:gd name="T16" fmla="*/ 0 w 510"/>
                <a:gd name="T17"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1133">
                  <a:moveTo>
                    <a:pt x="0" y="0"/>
                  </a:moveTo>
                  <a:lnTo>
                    <a:pt x="0" y="591"/>
                  </a:lnTo>
                  <a:cubicBezTo>
                    <a:pt x="0" y="591"/>
                    <a:pt x="122" y="600"/>
                    <a:pt x="116" y="674"/>
                  </a:cubicBezTo>
                  <a:cubicBezTo>
                    <a:pt x="109" y="747"/>
                    <a:pt x="38" y="756"/>
                    <a:pt x="38" y="756"/>
                  </a:cubicBezTo>
                  <a:lnTo>
                    <a:pt x="38" y="1133"/>
                  </a:lnTo>
                  <a:lnTo>
                    <a:pt x="117" y="1133"/>
                  </a:lnTo>
                  <a:cubicBezTo>
                    <a:pt x="334" y="1133"/>
                    <a:pt x="510" y="957"/>
                    <a:pt x="510" y="740"/>
                  </a:cubicBezTo>
                  <a:lnTo>
                    <a:pt x="510" y="0"/>
                  </a:lnTo>
                  <a:lnTo>
                    <a:pt x="0" y="0"/>
                  </a:ln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3" name="Freeform 52">
              <a:extLst>
                <a:ext uri="{FF2B5EF4-FFF2-40B4-BE49-F238E27FC236}">
                  <a16:creationId xmlns:a16="http://schemas.microsoft.com/office/drawing/2014/main" id="{49791225-F6A0-0366-A441-4C9B8D1A56F2}"/>
                </a:ext>
              </a:extLst>
            </p:cNvPr>
            <p:cNvSpPr>
              <a:spLocks/>
            </p:cNvSpPr>
            <p:nvPr/>
          </p:nvSpPr>
          <p:spPr bwMode="auto">
            <a:xfrm>
              <a:off x="3954463" y="4660900"/>
              <a:ext cx="201613" cy="101600"/>
            </a:xfrm>
            <a:custGeom>
              <a:avLst/>
              <a:gdLst>
                <a:gd name="T0" fmla="*/ 265 w 265"/>
                <a:gd name="T1" fmla="*/ 133 h 133"/>
                <a:gd name="T2" fmla="*/ 0 w 265"/>
                <a:gd name="T3" fmla="*/ 9 h 133"/>
                <a:gd name="T4" fmla="*/ 25 w 265"/>
                <a:gd name="T5" fmla="*/ 1 h 133"/>
                <a:gd name="T6" fmla="*/ 12 w 265"/>
                <a:gd name="T7" fmla="*/ 5 h 133"/>
                <a:gd name="T8" fmla="*/ 25 w 265"/>
                <a:gd name="T9" fmla="*/ 0 h 133"/>
                <a:gd name="T10" fmla="*/ 265 w 265"/>
                <a:gd name="T11" fmla="*/ 107 h 133"/>
                <a:gd name="T12" fmla="*/ 265 w 265"/>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265" h="133">
                  <a:moveTo>
                    <a:pt x="265" y="133"/>
                  </a:moveTo>
                  <a:cubicBezTo>
                    <a:pt x="45" y="133"/>
                    <a:pt x="2" y="14"/>
                    <a:pt x="0" y="9"/>
                  </a:cubicBezTo>
                  <a:lnTo>
                    <a:pt x="25" y="1"/>
                  </a:lnTo>
                  <a:lnTo>
                    <a:pt x="12" y="5"/>
                  </a:lnTo>
                  <a:lnTo>
                    <a:pt x="25" y="0"/>
                  </a:lnTo>
                  <a:cubicBezTo>
                    <a:pt x="26" y="5"/>
                    <a:pt x="65" y="107"/>
                    <a:pt x="265" y="107"/>
                  </a:cubicBezTo>
                  <a:lnTo>
                    <a:pt x="265" y="133"/>
                  </a:ln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4" name="Freeform: Shape 454">
              <a:extLst>
                <a:ext uri="{FF2B5EF4-FFF2-40B4-BE49-F238E27FC236}">
                  <a16:creationId xmlns:a16="http://schemas.microsoft.com/office/drawing/2014/main" id="{9492272F-A185-B996-9DDF-6C10DFA50164}"/>
                </a:ext>
              </a:extLst>
            </p:cNvPr>
            <p:cNvSpPr>
              <a:spLocks/>
            </p:cNvSpPr>
            <p:nvPr/>
          </p:nvSpPr>
          <p:spPr bwMode="auto">
            <a:xfrm>
              <a:off x="3848099" y="4256415"/>
              <a:ext cx="592138" cy="39361"/>
            </a:xfrm>
            <a:custGeom>
              <a:avLst/>
              <a:gdLst>
                <a:gd name="connsiteX0" fmla="*/ 565926 w 592138"/>
                <a:gd name="connsiteY0" fmla="*/ 404 h 39361"/>
                <a:gd name="connsiteX1" fmla="*/ 592138 w 592138"/>
                <a:gd name="connsiteY1" fmla="*/ 39361 h 39361"/>
                <a:gd name="connsiteX2" fmla="*/ 379413 w 592138"/>
                <a:gd name="connsiteY2" fmla="*/ 39361 h 39361"/>
                <a:gd name="connsiteX3" fmla="*/ 500538 w 592138"/>
                <a:gd name="connsiteY3" fmla="*/ 2023 h 39361"/>
                <a:gd name="connsiteX4" fmla="*/ 565926 w 592138"/>
                <a:gd name="connsiteY4" fmla="*/ 404 h 39361"/>
                <a:gd name="connsiteX5" fmla="*/ 26789 w 592138"/>
                <a:gd name="connsiteY5" fmla="*/ 404 h 39361"/>
                <a:gd name="connsiteX6" fmla="*/ 93047 w 592138"/>
                <a:gd name="connsiteY6" fmla="*/ 2023 h 39361"/>
                <a:gd name="connsiteX7" fmla="*/ 214313 w 592138"/>
                <a:gd name="connsiteY7" fmla="*/ 39361 h 39361"/>
                <a:gd name="connsiteX8" fmla="*/ 0 w 592138"/>
                <a:gd name="connsiteY8" fmla="*/ 39361 h 39361"/>
                <a:gd name="connsiteX9" fmla="*/ 26789 w 592138"/>
                <a:gd name="connsiteY9" fmla="*/ 404 h 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138" h="39361">
                  <a:moveTo>
                    <a:pt x="565926" y="404"/>
                  </a:moveTo>
                  <a:cubicBezTo>
                    <a:pt x="582297" y="2214"/>
                    <a:pt x="592138" y="10786"/>
                    <a:pt x="592138" y="39361"/>
                  </a:cubicBezTo>
                  <a:lnTo>
                    <a:pt x="379413" y="39361"/>
                  </a:lnTo>
                  <a:cubicBezTo>
                    <a:pt x="379413" y="39361"/>
                    <a:pt x="405152" y="-3311"/>
                    <a:pt x="500538" y="2023"/>
                  </a:cubicBezTo>
                  <a:cubicBezTo>
                    <a:pt x="526655" y="3547"/>
                    <a:pt x="549555" y="-1406"/>
                    <a:pt x="565926" y="404"/>
                  </a:cubicBezTo>
                  <a:close/>
                  <a:moveTo>
                    <a:pt x="26789" y="404"/>
                  </a:moveTo>
                  <a:cubicBezTo>
                    <a:pt x="43473" y="-1406"/>
                    <a:pt x="66735" y="3547"/>
                    <a:pt x="93047" y="2023"/>
                  </a:cubicBezTo>
                  <a:cubicBezTo>
                    <a:pt x="189145" y="-3311"/>
                    <a:pt x="214313" y="39361"/>
                    <a:pt x="214313" y="39361"/>
                  </a:cubicBezTo>
                  <a:lnTo>
                    <a:pt x="0" y="39361"/>
                  </a:lnTo>
                  <a:cubicBezTo>
                    <a:pt x="0" y="10786"/>
                    <a:pt x="10106" y="2214"/>
                    <a:pt x="26789" y="404"/>
                  </a:cubicBezTo>
                  <a:close/>
                </a:path>
              </a:pathLst>
            </a:cu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45" name="Freeform 55">
              <a:extLst>
                <a:ext uri="{FF2B5EF4-FFF2-40B4-BE49-F238E27FC236}">
                  <a16:creationId xmlns:a16="http://schemas.microsoft.com/office/drawing/2014/main" id="{CBE50290-9125-A783-49AB-131E1BE0FF1C}"/>
                </a:ext>
              </a:extLst>
            </p:cNvPr>
            <p:cNvSpPr>
              <a:spLocks/>
            </p:cNvSpPr>
            <p:nvPr/>
          </p:nvSpPr>
          <p:spPr bwMode="auto">
            <a:xfrm>
              <a:off x="3451225" y="3411538"/>
              <a:ext cx="1528763" cy="990600"/>
            </a:xfrm>
            <a:custGeom>
              <a:avLst/>
              <a:gdLst>
                <a:gd name="T0" fmla="*/ 186 w 2009"/>
                <a:gd name="T1" fmla="*/ 1112 h 1303"/>
                <a:gd name="T2" fmla="*/ 322 w 2009"/>
                <a:gd name="T3" fmla="*/ 1295 h 1303"/>
                <a:gd name="T4" fmla="*/ 408 w 2009"/>
                <a:gd name="T5" fmla="*/ 958 h 1303"/>
                <a:gd name="T6" fmla="*/ 670 w 2009"/>
                <a:gd name="T7" fmla="*/ 852 h 1303"/>
                <a:gd name="T8" fmla="*/ 1067 w 2009"/>
                <a:gd name="T9" fmla="*/ 864 h 1303"/>
                <a:gd name="T10" fmla="*/ 1399 w 2009"/>
                <a:gd name="T11" fmla="*/ 915 h 1303"/>
                <a:gd name="T12" fmla="*/ 1399 w 2009"/>
                <a:gd name="T13" fmla="*/ 1262 h 1303"/>
                <a:gd name="T14" fmla="*/ 1549 w 2009"/>
                <a:gd name="T15" fmla="*/ 1036 h 1303"/>
                <a:gd name="T16" fmla="*/ 1657 w 2009"/>
                <a:gd name="T17" fmla="*/ 763 h 1303"/>
                <a:gd name="T18" fmla="*/ 1630 w 2009"/>
                <a:gd name="T19" fmla="*/ 165 h 1303"/>
                <a:gd name="T20" fmla="*/ 1053 w 2009"/>
                <a:gd name="T21" fmla="*/ 389 h 1303"/>
                <a:gd name="T22" fmla="*/ 902 w 2009"/>
                <a:gd name="T23" fmla="*/ 240 h 1303"/>
                <a:gd name="T24" fmla="*/ 752 w 2009"/>
                <a:gd name="T25" fmla="*/ 399 h 1303"/>
                <a:gd name="T26" fmla="*/ 393 w 2009"/>
                <a:gd name="T27" fmla="*/ 314 h 1303"/>
                <a:gd name="T28" fmla="*/ 304 w 2009"/>
                <a:gd name="T29" fmla="*/ 600 h 1303"/>
                <a:gd name="T30" fmla="*/ 73 w 2009"/>
                <a:gd name="T31" fmla="*/ 695 h 1303"/>
                <a:gd name="T32" fmla="*/ 140 w 2009"/>
                <a:gd name="T33" fmla="*/ 916 h 1303"/>
                <a:gd name="T34" fmla="*/ 186 w 2009"/>
                <a:gd name="T35" fmla="*/ 1112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9" h="1303">
                  <a:moveTo>
                    <a:pt x="186" y="1112"/>
                  </a:moveTo>
                  <a:cubicBezTo>
                    <a:pt x="186" y="1112"/>
                    <a:pt x="205" y="1303"/>
                    <a:pt x="322" y="1295"/>
                  </a:cubicBezTo>
                  <a:cubicBezTo>
                    <a:pt x="439" y="1286"/>
                    <a:pt x="408" y="958"/>
                    <a:pt x="408" y="958"/>
                  </a:cubicBezTo>
                  <a:cubicBezTo>
                    <a:pt x="408" y="958"/>
                    <a:pt x="595" y="981"/>
                    <a:pt x="670" y="852"/>
                  </a:cubicBezTo>
                  <a:cubicBezTo>
                    <a:pt x="670" y="852"/>
                    <a:pt x="831" y="979"/>
                    <a:pt x="1067" y="864"/>
                  </a:cubicBezTo>
                  <a:cubicBezTo>
                    <a:pt x="1067" y="864"/>
                    <a:pt x="1181" y="1027"/>
                    <a:pt x="1399" y="915"/>
                  </a:cubicBezTo>
                  <a:lnTo>
                    <a:pt x="1399" y="1262"/>
                  </a:lnTo>
                  <a:cubicBezTo>
                    <a:pt x="1399" y="1262"/>
                    <a:pt x="1579" y="1222"/>
                    <a:pt x="1549" y="1036"/>
                  </a:cubicBezTo>
                  <a:cubicBezTo>
                    <a:pt x="1549" y="1036"/>
                    <a:pt x="1800" y="919"/>
                    <a:pt x="1657" y="763"/>
                  </a:cubicBezTo>
                  <a:cubicBezTo>
                    <a:pt x="1657" y="763"/>
                    <a:pt x="2009" y="331"/>
                    <a:pt x="1630" y="165"/>
                  </a:cubicBezTo>
                  <a:cubicBezTo>
                    <a:pt x="1250" y="0"/>
                    <a:pt x="1053" y="389"/>
                    <a:pt x="1053" y="389"/>
                  </a:cubicBezTo>
                  <a:cubicBezTo>
                    <a:pt x="1053" y="389"/>
                    <a:pt x="1036" y="210"/>
                    <a:pt x="902" y="240"/>
                  </a:cubicBezTo>
                  <a:cubicBezTo>
                    <a:pt x="769" y="270"/>
                    <a:pt x="752" y="399"/>
                    <a:pt x="752" y="399"/>
                  </a:cubicBezTo>
                  <a:cubicBezTo>
                    <a:pt x="752" y="399"/>
                    <a:pt x="541" y="185"/>
                    <a:pt x="393" y="314"/>
                  </a:cubicBezTo>
                  <a:cubicBezTo>
                    <a:pt x="244" y="443"/>
                    <a:pt x="304" y="600"/>
                    <a:pt x="304" y="600"/>
                  </a:cubicBezTo>
                  <a:cubicBezTo>
                    <a:pt x="304" y="600"/>
                    <a:pt x="147" y="529"/>
                    <a:pt x="73" y="695"/>
                  </a:cubicBezTo>
                  <a:cubicBezTo>
                    <a:pt x="0" y="860"/>
                    <a:pt x="140" y="916"/>
                    <a:pt x="140" y="916"/>
                  </a:cubicBezTo>
                  <a:cubicBezTo>
                    <a:pt x="140" y="916"/>
                    <a:pt x="35" y="1043"/>
                    <a:pt x="186" y="1112"/>
                  </a:cubicBezTo>
                  <a:close/>
                </a:path>
              </a:pathLst>
            </a:cu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6" name="Freeform 56">
              <a:extLst>
                <a:ext uri="{FF2B5EF4-FFF2-40B4-BE49-F238E27FC236}">
                  <a16:creationId xmlns:a16="http://schemas.microsoft.com/office/drawing/2014/main" id="{00951037-B06B-02BE-3268-50E50CAD77F1}"/>
                </a:ext>
              </a:extLst>
            </p:cNvPr>
            <p:cNvSpPr>
              <a:spLocks/>
            </p:cNvSpPr>
            <p:nvPr/>
          </p:nvSpPr>
          <p:spPr bwMode="auto">
            <a:xfrm>
              <a:off x="2170113" y="5383213"/>
              <a:ext cx="1319213" cy="1830388"/>
            </a:xfrm>
            <a:custGeom>
              <a:avLst/>
              <a:gdLst>
                <a:gd name="T0" fmla="*/ 904 w 1732"/>
                <a:gd name="T1" fmla="*/ 1315 h 2407"/>
                <a:gd name="T2" fmla="*/ 1379 w 1732"/>
                <a:gd name="T3" fmla="*/ 769 h 2407"/>
                <a:gd name="T4" fmla="*/ 1306 w 1732"/>
                <a:gd name="T5" fmla="*/ 63 h 2407"/>
                <a:gd name="T6" fmla="*/ 994 w 1732"/>
                <a:gd name="T7" fmla="*/ 26 h 2407"/>
                <a:gd name="T8" fmla="*/ 23 w 1732"/>
                <a:gd name="T9" fmla="*/ 1393 h 2407"/>
                <a:gd name="T10" fmla="*/ 1469 w 1732"/>
                <a:gd name="T11" fmla="*/ 2407 h 2407"/>
                <a:gd name="T12" fmla="*/ 1732 w 1732"/>
                <a:gd name="T13" fmla="*/ 1869 h 2407"/>
                <a:gd name="T14" fmla="*/ 904 w 1732"/>
                <a:gd name="T15" fmla="*/ 1315 h 2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2" h="2407">
                  <a:moveTo>
                    <a:pt x="904" y="1315"/>
                  </a:moveTo>
                  <a:cubicBezTo>
                    <a:pt x="904" y="1315"/>
                    <a:pt x="1287" y="884"/>
                    <a:pt x="1379" y="769"/>
                  </a:cubicBezTo>
                  <a:cubicBezTo>
                    <a:pt x="1546" y="560"/>
                    <a:pt x="1544" y="183"/>
                    <a:pt x="1306" y="63"/>
                  </a:cubicBezTo>
                  <a:cubicBezTo>
                    <a:pt x="1179" y="0"/>
                    <a:pt x="994" y="26"/>
                    <a:pt x="994" y="26"/>
                  </a:cubicBezTo>
                  <a:cubicBezTo>
                    <a:pt x="994" y="26"/>
                    <a:pt x="0" y="989"/>
                    <a:pt x="23" y="1393"/>
                  </a:cubicBezTo>
                  <a:cubicBezTo>
                    <a:pt x="43" y="1753"/>
                    <a:pt x="1469" y="2407"/>
                    <a:pt x="1469" y="2407"/>
                  </a:cubicBezTo>
                  <a:lnTo>
                    <a:pt x="1732" y="1869"/>
                  </a:lnTo>
                  <a:lnTo>
                    <a:pt x="904" y="1315"/>
                  </a:ln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7" name="Rectangle 57">
              <a:extLst>
                <a:ext uri="{FF2B5EF4-FFF2-40B4-BE49-F238E27FC236}">
                  <a16:creationId xmlns:a16="http://schemas.microsoft.com/office/drawing/2014/main" id="{4D9B0E5A-7E91-2DE4-F1B2-122A824CF263}"/>
                </a:ext>
              </a:extLst>
            </p:cNvPr>
            <p:cNvSpPr>
              <a:spLocks noChangeArrowheads="1"/>
            </p:cNvSpPr>
            <p:nvPr/>
          </p:nvSpPr>
          <p:spPr bwMode="auto">
            <a:xfrm>
              <a:off x="6802438" y="4343400"/>
              <a:ext cx="4138613" cy="3249613"/>
            </a:xfrm>
            <a:prstGeom prst="rect">
              <a:avLst/>
            </a:prstGeom>
            <a:solidFill>
              <a:srgbClr val="516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8" name="Freeform 58">
              <a:extLst>
                <a:ext uri="{FF2B5EF4-FFF2-40B4-BE49-F238E27FC236}">
                  <a16:creationId xmlns:a16="http://schemas.microsoft.com/office/drawing/2014/main" id="{AFDCE269-09F8-3A5C-D2E1-66769698F596}"/>
                </a:ext>
              </a:extLst>
            </p:cNvPr>
            <p:cNvSpPr>
              <a:spLocks/>
            </p:cNvSpPr>
            <p:nvPr/>
          </p:nvSpPr>
          <p:spPr bwMode="auto">
            <a:xfrm>
              <a:off x="6969125" y="4470400"/>
              <a:ext cx="3805238" cy="2997200"/>
            </a:xfrm>
            <a:custGeom>
              <a:avLst/>
              <a:gdLst>
                <a:gd name="T0" fmla="*/ 4999 w 4999"/>
                <a:gd name="T1" fmla="*/ 3939 h 3939"/>
                <a:gd name="T2" fmla="*/ 0 w 4999"/>
                <a:gd name="T3" fmla="*/ 3926 h 3939"/>
                <a:gd name="T4" fmla="*/ 0 w 4999"/>
                <a:gd name="T5" fmla="*/ 0 h 3939"/>
                <a:gd name="T6" fmla="*/ 4999 w 4999"/>
                <a:gd name="T7" fmla="*/ 0 h 3939"/>
                <a:gd name="T8" fmla="*/ 4999 w 4999"/>
                <a:gd name="T9" fmla="*/ 3939 h 3939"/>
              </a:gdLst>
              <a:ahLst/>
              <a:cxnLst>
                <a:cxn ang="0">
                  <a:pos x="T0" y="T1"/>
                </a:cxn>
                <a:cxn ang="0">
                  <a:pos x="T2" y="T3"/>
                </a:cxn>
                <a:cxn ang="0">
                  <a:pos x="T4" y="T5"/>
                </a:cxn>
                <a:cxn ang="0">
                  <a:pos x="T6" y="T7"/>
                </a:cxn>
                <a:cxn ang="0">
                  <a:pos x="T8" y="T9"/>
                </a:cxn>
              </a:cxnLst>
              <a:rect l="0" t="0" r="r" b="b"/>
              <a:pathLst>
                <a:path w="4999" h="3939">
                  <a:moveTo>
                    <a:pt x="4999" y="3939"/>
                  </a:moveTo>
                  <a:lnTo>
                    <a:pt x="0" y="3926"/>
                  </a:lnTo>
                  <a:lnTo>
                    <a:pt x="0" y="0"/>
                  </a:lnTo>
                  <a:lnTo>
                    <a:pt x="4999" y="0"/>
                  </a:lnTo>
                  <a:lnTo>
                    <a:pt x="4999" y="3939"/>
                  </a:lnTo>
                  <a:close/>
                </a:path>
              </a:pathLst>
            </a:custGeom>
            <a:gradFill>
              <a:gsLst>
                <a:gs pos="63000">
                  <a:srgbClr val="7995DF"/>
                </a:gs>
                <a:gs pos="0">
                  <a:srgbClr val="516EBE"/>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9" name="Freeform 59">
              <a:extLst>
                <a:ext uri="{FF2B5EF4-FFF2-40B4-BE49-F238E27FC236}">
                  <a16:creationId xmlns:a16="http://schemas.microsoft.com/office/drawing/2014/main" id="{FEDEB2D7-4A9D-3973-AFAF-43729C3FEE41}"/>
                </a:ext>
              </a:extLst>
            </p:cNvPr>
            <p:cNvSpPr>
              <a:spLocks/>
            </p:cNvSpPr>
            <p:nvPr/>
          </p:nvSpPr>
          <p:spPr bwMode="auto">
            <a:xfrm>
              <a:off x="8177213" y="4822825"/>
              <a:ext cx="820738" cy="842963"/>
            </a:xfrm>
            <a:custGeom>
              <a:avLst/>
              <a:gdLst>
                <a:gd name="T0" fmla="*/ 76 w 1079"/>
                <a:gd name="T1" fmla="*/ 0 h 1108"/>
                <a:gd name="T2" fmla="*/ 174 w 1079"/>
                <a:gd name="T3" fmla="*/ 415 h 1108"/>
                <a:gd name="T4" fmla="*/ 2 w 1079"/>
                <a:gd name="T5" fmla="*/ 1108 h 1108"/>
                <a:gd name="T6" fmla="*/ 1005 w 1079"/>
                <a:gd name="T7" fmla="*/ 1108 h 1108"/>
                <a:gd name="T8" fmla="*/ 812 w 1079"/>
                <a:gd name="T9" fmla="*/ 417 h 1108"/>
                <a:gd name="T10" fmla="*/ 849 w 1079"/>
                <a:gd name="T11" fmla="*/ 3 h 1108"/>
                <a:gd name="T12" fmla="*/ 76 w 1079"/>
                <a:gd name="T13" fmla="*/ 0 h 1108"/>
              </a:gdLst>
              <a:ahLst/>
              <a:cxnLst>
                <a:cxn ang="0">
                  <a:pos x="T0" y="T1"/>
                </a:cxn>
                <a:cxn ang="0">
                  <a:pos x="T2" y="T3"/>
                </a:cxn>
                <a:cxn ang="0">
                  <a:pos x="T4" y="T5"/>
                </a:cxn>
                <a:cxn ang="0">
                  <a:pos x="T6" y="T7"/>
                </a:cxn>
                <a:cxn ang="0">
                  <a:pos x="T8" y="T9"/>
                </a:cxn>
                <a:cxn ang="0">
                  <a:pos x="T10" y="T11"/>
                </a:cxn>
                <a:cxn ang="0">
                  <a:pos x="T12" y="T13"/>
                </a:cxn>
              </a:cxnLst>
              <a:rect l="0" t="0" r="r" b="b"/>
              <a:pathLst>
                <a:path w="1079" h="1108">
                  <a:moveTo>
                    <a:pt x="76" y="0"/>
                  </a:moveTo>
                  <a:cubicBezTo>
                    <a:pt x="76" y="0"/>
                    <a:pt x="0" y="294"/>
                    <a:pt x="174" y="415"/>
                  </a:cubicBezTo>
                  <a:cubicBezTo>
                    <a:pt x="174" y="415"/>
                    <a:pt x="2" y="519"/>
                    <a:pt x="2" y="1108"/>
                  </a:cubicBezTo>
                  <a:lnTo>
                    <a:pt x="1005" y="1108"/>
                  </a:lnTo>
                  <a:cubicBezTo>
                    <a:pt x="1005" y="1108"/>
                    <a:pt x="1079" y="622"/>
                    <a:pt x="812" y="417"/>
                  </a:cubicBezTo>
                  <a:cubicBezTo>
                    <a:pt x="812" y="417"/>
                    <a:pt x="981" y="243"/>
                    <a:pt x="849" y="3"/>
                  </a:cubicBezTo>
                  <a:lnTo>
                    <a:pt x="76" y="0"/>
                  </a:lnTo>
                  <a:close/>
                </a:path>
              </a:pathLst>
            </a:cu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0" name="Freeform: Shape 460">
              <a:extLst>
                <a:ext uri="{FF2B5EF4-FFF2-40B4-BE49-F238E27FC236}">
                  <a16:creationId xmlns:a16="http://schemas.microsoft.com/office/drawing/2014/main" id="{57F27307-2446-72A2-1F96-57FF01FEF31C}"/>
                </a:ext>
              </a:extLst>
            </p:cNvPr>
            <p:cNvSpPr>
              <a:spLocks/>
            </p:cNvSpPr>
            <p:nvPr/>
          </p:nvSpPr>
          <p:spPr bwMode="auto">
            <a:xfrm>
              <a:off x="6696776" y="5511765"/>
              <a:ext cx="4106162" cy="2081248"/>
            </a:xfrm>
            <a:custGeom>
              <a:avLst/>
              <a:gdLst>
                <a:gd name="connsiteX0" fmla="*/ 1903512 w 4106162"/>
                <a:gd name="connsiteY0" fmla="*/ 0 h 2081248"/>
                <a:gd name="connsiteX1" fmla="*/ 2494762 w 4106162"/>
                <a:gd name="connsiteY1" fmla="*/ 141185 h 2081248"/>
                <a:gd name="connsiteX2" fmla="*/ 2569822 w 4106162"/>
                <a:gd name="connsiteY2" fmla="*/ 212705 h 2081248"/>
                <a:gd name="connsiteX3" fmla="*/ 2583100 w 4106162"/>
                <a:gd name="connsiteY3" fmla="*/ 231258 h 2081248"/>
                <a:gd name="connsiteX4" fmla="*/ 3443818 w 4106162"/>
                <a:gd name="connsiteY4" fmla="*/ 1104548 h 2081248"/>
                <a:gd name="connsiteX5" fmla="*/ 3826760 w 4106162"/>
                <a:gd name="connsiteY5" fmla="*/ 752000 h 2081248"/>
                <a:gd name="connsiteX6" fmla="*/ 4106162 w 4106162"/>
                <a:gd name="connsiteY6" fmla="*/ 1026880 h 2081248"/>
                <a:gd name="connsiteX7" fmla="*/ 3455999 w 4106162"/>
                <a:gd name="connsiteY7" fmla="*/ 1763956 h 2081248"/>
                <a:gd name="connsiteX8" fmla="*/ 2762279 w 4106162"/>
                <a:gd name="connsiteY8" fmla="*/ 1271104 h 2081248"/>
                <a:gd name="connsiteX9" fmla="*/ 2710059 w 4106162"/>
                <a:gd name="connsiteY9" fmla="*/ 1215183 h 2081248"/>
                <a:gd name="connsiteX10" fmla="*/ 2680432 w 4106162"/>
                <a:gd name="connsiteY10" fmla="*/ 1253925 h 2081248"/>
                <a:gd name="connsiteX11" fmla="*/ 2642385 w 4106162"/>
                <a:gd name="connsiteY11" fmla="*/ 1286652 h 2081248"/>
                <a:gd name="connsiteX12" fmla="*/ 2608142 w 4106162"/>
                <a:gd name="connsiteY12" fmla="*/ 1572829 h 2081248"/>
                <a:gd name="connsiteX13" fmla="*/ 2802943 w 4106162"/>
                <a:gd name="connsiteY13" fmla="*/ 2081248 h 2081248"/>
                <a:gd name="connsiteX14" fmla="*/ 1296281 w 4106162"/>
                <a:gd name="connsiteY14" fmla="*/ 2081248 h 2081248"/>
                <a:gd name="connsiteX15" fmla="*/ 1516193 w 4106162"/>
                <a:gd name="connsiteY15" fmla="*/ 1507373 h 2081248"/>
                <a:gd name="connsiteX16" fmla="*/ 1477385 w 4106162"/>
                <a:gd name="connsiteY16" fmla="*/ 1240986 h 2081248"/>
                <a:gd name="connsiteX17" fmla="*/ 1325197 w 4106162"/>
                <a:gd name="connsiteY17" fmla="*/ 864238 h 2081248"/>
                <a:gd name="connsiteX18" fmla="*/ 1373897 w 4106162"/>
                <a:gd name="connsiteY18" fmla="*/ 630578 h 2081248"/>
                <a:gd name="connsiteX19" fmla="*/ 569584 w 4106162"/>
                <a:gd name="connsiteY19" fmla="*/ 1174770 h 2081248"/>
                <a:gd name="connsiteX20" fmla="*/ 696661 w 4106162"/>
                <a:gd name="connsiteY20" fmla="*/ 1428979 h 2081248"/>
                <a:gd name="connsiteX21" fmla="*/ 374022 w 4106162"/>
                <a:gd name="connsiteY21" fmla="*/ 1760061 h 2081248"/>
                <a:gd name="connsiteX22" fmla="*/ 3444 w 4106162"/>
                <a:gd name="connsiteY22" fmla="*/ 1119970 h 2081248"/>
                <a:gd name="connsiteX23" fmla="*/ 1255952 w 4106162"/>
                <a:gd name="connsiteY23" fmla="*/ 75730 h 2081248"/>
                <a:gd name="connsiteX24" fmla="*/ 1540543 w 4106162"/>
                <a:gd name="connsiteY24" fmla="*/ 27781 h 2081248"/>
                <a:gd name="connsiteX25" fmla="*/ 1903512 w 4106162"/>
                <a:gd name="connsiteY25" fmla="*/ 0 h 208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06162" h="2081248">
                  <a:moveTo>
                    <a:pt x="1903512" y="0"/>
                  </a:moveTo>
                  <a:cubicBezTo>
                    <a:pt x="2104019" y="190"/>
                    <a:pt x="2342574" y="28542"/>
                    <a:pt x="2494762" y="141185"/>
                  </a:cubicBezTo>
                  <a:cubicBezTo>
                    <a:pt x="2521775" y="161260"/>
                    <a:pt x="2546767" y="185556"/>
                    <a:pt x="2569822" y="212705"/>
                  </a:cubicBezTo>
                  <a:lnTo>
                    <a:pt x="2583100" y="231258"/>
                  </a:lnTo>
                  <a:lnTo>
                    <a:pt x="3443818" y="1104548"/>
                  </a:lnTo>
                  <a:lnTo>
                    <a:pt x="3826760" y="752000"/>
                  </a:lnTo>
                  <a:lnTo>
                    <a:pt x="4106162" y="1026880"/>
                  </a:lnTo>
                  <a:cubicBezTo>
                    <a:pt x="3900607" y="1366484"/>
                    <a:pt x="3629579" y="1753296"/>
                    <a:pt x="3455999" y="1763956"/>
                  </a:cubicBezTo>
                  <a:cubicBezTo>
                    <a:pt x="3292792" y="1774283"/>
                    <a:pt x="3018838" y="1539031"/>
                    <a:pt x="2762279" y="1271104"/>
                  </a:cubicBezTo>
                  <a:lnTo>
                    <a:pt x="2710059" y="1215183"/>
                  </a:lnTo>
                  <a:lnTo>
                    <a:pt x="2680432" y="1253925"/>
                  </a:lnTo>
                  <a:lnTo>
                    <a:pt x="2642385" y="1286652"/>
                  </a:lnTo>
                  <a:lnTo>
                    <a:pt x="2608142" y="1572829"/>
                  </a:lnTo>
                  <a:lnTo>
                    <a:pt x="2802943" y="2081248"/>
                  </a:lnTo>
                  <a:lnTo>
                    <a:pt x="1296281" y="2081248"/>
                  </a:lnTo>
                  <a:lnTo>
                    <a:pt x="1516193" y="1507373"/>
                  </a:lnTo>
                  <a:lnTo>
                    <a:pt x="1477385" y="1240986"/>
                  </a:lnTo>
                  <a:cubicBezTo>
                    <a:pt x="1354874" y="1157264"/>
                    <a:pt x="1294760" y="1008848"/>
                    <a:pt x="1325197" y="864238"/>
                  </a:cubicBezTo>
                  <a:lnTo>
                    <a:pt x="1373897" y="630578"/>
                  </a:lnTo>
                  <a:lnTo>
                    <a:pt x="569584" y="1174770"/>
                  </a:lnTo>
                  <a:lnTo>
                    <a:pt x="696661" y="1428979"/>
                  </a:lnTo>
                  <a:lnTo>
                    <a:pt x="374022" y="1760061"/>
                  </a:lnTo>
                  <a:cubicBezTo>
                    <a:pt x="176939" y="1549234"/>
                    <a:pt x="-29276" y="1282847"/>
                    <a:pt x="3444" y="1119970"/>
                  </a:cubicBezTo>
                  <a:cubicBezTo>
                    <a:pt x="67363" y="802588"/>
                    <a:pt x="975165" y="241652"/>
                    <a:pt x="1255952" y="75730"/>
                  </a:cubicBezTo>
                  <a:cubicBezTo>
                    <a:pt x="1308457" y="44525"/>
                    <a:pt x="1479668" y="27781"/>
                    <a:pt x="1540543" y="27781"/>
                  </a:cubicBezTo>
                  <a:cubicBezTo>
                    <a:pt x="1540543" y="27781"/>
                    <a:pt x="1703004" y="-190"/>
                    <a:pt x="1903512" y="0"/>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51" name="Freeform: Shape 461">
              <a:extLst>
                <a:ext uri="{FF2B5EF4-FFF2-40B4-BE49-F238E27FC236}">
                  <a16:creationId xmlns:a16="http://schemas.microsoft.com/office/drawing/2014/main" id="{3031B1BA-EB0C-075D-4E25-2FA9FC74F231}"/>
                </a:ext>
              </a:extLst>
            </p:cNvPr>
            <p:cNvSpPr>
              <a:spLocks/>
            </p:cNvSpPr>
            <p:nvPr/>
          </p:nvSpPr>
          <p:spPr bwMode="auto">
            <a:xfrm>
              <a:off x="8290430" y="5741528"/>
              <a:ext cx="1599697" cy="1426035"/>
            </a:xfrm>
            <a:custGeom>
              <a:avLst/>
              <a:gdLst>
                <a:gd name="connsiteX0" fmla="*/ 446641 w 1599697"/>
                <a:gd name="connsiteY0" fmla="*/ 994706 h 1426035"/>
                <a:gd name="connsiteX1" fmla="*/ 505974 w 1599697"/>
                <a:gd name="connsiteY1" fmla="*/ 1009265 h 1426035"/>
                <a:gd name="connsiteX2" fmla="*/ 934996 w 1599697"/>
                <a:gd name="connsiteY2" fmla="*/ 1052657 h 1426035"/>
                <a:gd name="connsiteX3" fmla="*/ 938038 w 1599697"/>
                <a:gd name="connsiteY3" fmla="*/ 1067120 h 1426035"/>
                <a:gd name="connsiteX4" fmla="*/ 448162 w 1599697"/>
                <a:gd name="connsiteY4" fmla="*/ 1116602 h 1426035"/>
                <a:gd name="connsiteX5" fmla="*/ 4687 w 1599697"/>
                <a:gd name="connsiteY5" fmla="*/ 1049612 h 1426035"/>
                <a:gd name="connsiteX6" fmla="*/ 8491 w 1599697"/>
                <a:gd name="connsiteY6" fmla="*/ 1035909 h 1426035"/>
                <a:gd name="connsiteX7" fmla="*/ 387308 w 1599697"/>
                <a:gd name="connsiteY7" fmla="*/ 1009265 h 1426035"/>
                <a:gd name="connsiteX8" fmla="*/ 446641 w 1599697"/>
                <a:gd name="connsiteY8" fmla="*/ 994706 h 1426035"/>
                <a:gd name="connsiteX9" fmla="*/ 988376 w 1599697"/>
                <a:gd name="connsiteY9" fmla="*/ 0 h 1426035"/>
                <a:gd name="connsiteX10" fmla="*/ 1226384 w 1599697"/>
                <a:gd name="connsiteY10" fmla="*/ 241092 h 1426035"/>
                <a:gd name="connsiteX11" fmla="*/ 1599697 w 1599697"/>
                <a:gd name="connsiteY11" fmla="*/ 1426035 h 1426035"/>
                <a:gd name="connsiteX12" fmla="*/ 1249906 w 1599697"/>
                <a:gd name="connsiteY12" fmla="*/ 1122986 h 1426035"/>
                <a:gd name="connsiteX13" fmla="*/ 1117285 w 1599697"/>
                <a:gd name="connsiteY13" fmla="*/ 984271 h 1426035"/>
                <a:gd name="connsiteX14" fmla="*/ 1158842 w 1599697"/>
                <a:gd name="connsiteY14" fmla="*/ 929927 h 1426035"/>
                <a:gd name="connsiteX15" fmla="*/ 1219943 w 1599697"/>
                <a:gd name="connsiteY15" fmla="*/ 589569 h 1426035"/>
                <a:gd name="connsiteX16" fmla="*/ 1203963 w 1599697"/>
                <a:gd name="connsiteY16" fmla="*/ 502803 h 1426035"/>
                <a:gd name="connsiteX17" fmla="*/ 1039600 w 1599697"/>
                <a:gd name="connsiteY17" fmla="*/ 71577 h 142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9697" h="1426035">
                  <a:moveTo>
                    <a:pt x="446641" y="994706"/>
                  </a:moveTo>
                  <a:cubicBezTo>
                    <a:pt x="466989" y="994611"/>
                    <a:pt x="487337" y="999369"/>
                    <a:pt x="505974" y="1009265"/>
                  </a:cubicBezTo>
                  <a:cubicBezTo>
                    <a:pt x="563785" y="1041238"/>
                    <a:pt x="685493" y="1073972"/>
                    <a:pt x="934996" y="1052657"/>
                  </a:cubicBezTo>
                  <a:cubicBezTo>
                    <a:pt x="943363" y="1051895"/>
                    <a:pt x="945645" y="1064837"/>
                    <a:pt x="938038" y="1067120"/>
                  </a:cubicBezTo>
                  <a:cubicBezTo>
                    <a:pt x="859688" y="1088436"/>
                    <a:pt x="702228" y="1119647"/>
                    <a:pt x="448162" y="1116602"/>
                  </a:cubicBezTo>
                  <a:cubicBezTo>
                    <a:pt x="222241" y="1114318"/>
                    <a:pt x="82276" y="1078539"/>
                    <a:pt x="4687" y="1049612"/>
                  </a:cubicBezTo>
                  <a:cubicBezTo>
                    <a:pt x="-3680" y="1046567"/>
                    <a:pt x="123" y="1033625"/>
                    <a:pt x="8491" y="1035909"/>
                  </a:cubicBezTo>
                  <a:cubicBezTo>
                    <a:pt x="102054" y="1057224"/>
                    <a:pt x="257232" y="1077017"/>
                    <a:pt x="387308" y="1009265"/>
                  </a:cubicBezTo>
                  <a:cubicBezTo>
                    <a:pt x="405945" y="999749"/>
                    <a:pt x="426293" y="994801"/>
                    <a:pt x="446641" y="994706"/>
                  </a:cubicBezTo>
                  <a:close/>
                  <a:moveTo>
                    <a:pt x="988376" y="0"/>
                  </a:moveTo>
                  <a:lnTo>
                    <a:pt x="1226384" y="241092"/>
                  </a:lnTo>
                  <a:lnTo>
                    <a:pt x="1599697" y="1426035"/>
                  </a:lnTo>
                  <a:cubicBezTo>
                    <a:pt x="1490751" y="1350882"/>
                    <a:pt x="1369900" y="1242814"/>
                    <a:pt x="1249906" y="1122986"/>
                  </a:cubicBezTo>
                  <a:lnTo>
                    <a:pt x="1117285" y="984271"/>
                  </a:lnTo>
                  <a:lnTo>
                    <a:pt x="1158842" y="929927"/>
                  </a:lnTo>
                  <a:cubicBezTo>
                    <a:pt x="1218802" y="828462"/>
                    <a:pt x="1241630" y="707731"/>
                    <a:pt x="1219943" y="589569"/>
                  </a:cubicBezTo>
                  <a:lnTo>
                    <a:pt x="1203963" y="502803"/>
                  </a:lnTo>
                  <a:cubicBezTo>
                    <a:pt x="1203963" y="502803"/>
                    <a:pt x="1155168" y="260486"/>
                    <a:pt x="1039600" y="71577"/>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52" name="Oval 63">
              <a:extLst>
                <a:ext uri="{FF2B5EF4-FFF2-40B4-BE49-F238E27FC236}">
                  <a16:creationId xmlns:a16="http://schemas.microsoft.com/office/drawing/2014/main" id="{63A46B86-7982-53AC-FC9B-D5CF7C5A2108}"/>
                </a:ext>
              </a:extLst>
            </p:cNvPr>
            <p:cNvSpPr>
              <a:spLocks noChangeArrowheads="1"/>
            </p:cNvSpPr>
            <p:nvPr/>
          </p:nvSpPr>
          <p:spPr bwMode="auto">
            <a:xfrm>
              <a:off x="6578600" y="4525963"/>
              <a:ext cx="550863" cy="550863"/>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3" name="Oval 64">
              <a:extLst>
                <a:ext uri="{FF2B5EF4-FFF2-40B4-BE49-F238E27FC236}">
                  <a16:creationId xmlns:a16="http://schemas.microsoft.com/office/drawing/2014/main" id="{D33AE220-58C7-0185-F27B-4BA3E3D5449E}"/>
                </a:ext>
              </a:extLst>
            </p:cNvPr>
            <p:cNvSpPr>
              <a:spLocks noChangeArrowheads="1"/>
            </p:cNvSpPr>
            <p:nvPr/>
          </p:nvSpPr>
          <p:spPr bwMode="auto">
            <a:xfrm>
              <a:off x="10177463" y="4670425"/>
              <a:ext cx="184150" cy="184150"/>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4" name="Oval 65">
              <a:extLst>
                <a:ext uri="{FF2B5EF4-FFF2-40B4-BE49-F238E27FC236}">
                  <a16:creationId xmlns:a16="http://schemas.microsoft.com/office/drawing/2014/main" id="{6FC3CFCE-36D4-7987-5FC2-77301EFE1C2F}"/>
                </a:ext>
              </a:extLst>
            </p:cNvPr>
            <p:cNvSpPr>
              <a:spLocks noChangeArrowheads="1"/>
            </p:cNvSpPr>
            <p:nvPr/>
          </p:nvSpPr>
          <p:spPr bwMode="auto">
            <a:xfrm>
              <a:off x="9450388" y="4711700"/>
              <a:ext cx="120650" cy="120650"/>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5" name="Oval 66">
              <a:extLst>
                <a:ext uri="{FF2B5EF4-FFF2-40B4-BE49-F238E27FC236}">
                  <a16:creationId xmlns:a16="http://schemas.microsoft.com/office/drawing/2014/main" id="{0478BC54-9028-F6B1-209B-C84A04ED1E4F}"/>
                </a:ext>
              </a:extLst>
            </p:cNvPr>
            <p:cNvSpPr>
              <a:spLocks noChangeArrowheads="1"/>
            </p:cNvSpPr>
            <p:nvPr/>
          </p:nvSpPr>
          <p:spPr bwMode="auto">
            <a:xfrm>
              <a:off x="9959975" y="5775325"/>
              <a:ext cx="315913" cy="314325"/>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6" name="Oval 67">
              <a:extLst>
                <a:ext uri="{FF2B5EF4-FFF2-40B4-BE49-F238E27FC236}">
                  <a16:creationId xmlns:a16="http://schemas.microsoft.com/office/drawing/2014/main" id="{C2277282-6289-8FC8-BD23-C270CA963F3A}"/>
                </a:ext>
              </a:extLst>
            </p:cNvPr>
            <p:cNvSpPr>
              <a:spLocks noChangeArrowheads="1"/>
            </p:cNvSpPr>
            <p:nvPr/>
          </p:nvSpPr>
          <p:spPr bwMode="auto">
            <a:xfrm>
              <a:off x="9412288" y="4051300"/>
              <a:ext cx="179388" cy="179388"/>
            </a:xfrm>
            <a:prstGeom prst="ellipse">
              <a:avLst/>
            </a:prstGeom>
            <a:solidFill>
              <a:srgbClr val="7995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68" name="Oval 68">
              <a:extLst>
                <a:ext uri="{FF2B5EF4-FFF2-40B4-BE49-F238E27FC236}">
                  <a16:creationId xmlns:a16="http://schemas.microsoft.com/office/drawing/2014/main" id="{A2322A47-FA3F-40B7-F7C0-29E7463BE74B}"/>
                </a:ext>
              </a:extLst>
            </p:cNvPr>
            <p:cNvSpPr>
              <a:spLocks noChangeArrowheads="1"/>
            </p:cNvSpPr>
            <p:nvPr/>
          </p:nvSpPr>
          <p:spPr bwMode="auto">
            <a:xfrm>
              <a:off x="7165975" y="5622925"/>
              <a:ext cx="161925" cy="160338"/>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69" name="Freeform 69">
              <a:extLst>
                <a:ext uri="{FF2B5EF4-FFF2-40B4-BE49-F238E27FC236}">
                  <a16:creationId xmlns:a16="http://schemas.microsoft.com/office/drawing/2014/main" id="{AC9AC21D-3723-759C-920A-B427D3FC3846}"/>
                </a:ext>
              </a:extLst>
            </p:cNvPr>
            <p:cNvSpPr>
              <a:spLocks/>
            </p:cNvSpPr>
            <p:nvPr/>
          </p:nvSpPr>
          <p:spPr bwMode="auto">
            <a:xfrm>
              <a:off x="7240588" y="4968875"/>
              <a:ext cx="261938" cy="265113"/>
            </a:xfrm>
            <a:custGeom>
              <a:avLst/>
              <a:gdLst>
                <a:gd name="T0" fmla="*/ 300 w 344"/>
                <a:gd name="T1" fmla="*/ 207 h 347"/>
                <a:gd name="T2" fmla="*/ 296 w 344"/>
                <a:gd name="T3" fmla="*/ 44 h 347"/>
                <a:gd name="T4" fmla="*/ 133 w 344"/>
                <a:gd name="T5" fmla="*/ 48 h 347"/>
                <a:gd name="T6" fmla="*/ 0 w 344"/>
                <a:gd name="T7" fmla="*/ 187 h 347"/>
                <a:gd name="T8" fmla="*/ 167 w 344"/>
                <a:gd name="T9" fmla="*/ 347 h 347"/>
                <a:gd name="T10" fmla="*/ 300 w 344"/>
                <a:gd name="T11" fmla="*/ 207 h 347"/>
              </a:gdLst>
              <a:ahLst/>
              <a:cxnLst>
                <a:cxn ang="0">
                  <a:pos x="T0" y="T1"/>
                </a:cxn>
                <a:cxn ang="0">
                  <a:pos x="T2" y="T3"/>
                </a:cxn>
                <a:cxn ang="0">
                  <a:pos x="T4" y="T5"/>
                </a:cxn>
                <a:cxn ang="0">
                  <a:pos x="T6" y="T7"/>
                </a:cxn>
                <a:cxn ang="0">
                  <a:pos x="T8" y="T9"/>
                </a:cxn>
                <a:cxn ang="0">
                  <a:pos x="T10" y="T11"/>
                </a:cxn>
              </a:cxnLst>
              <a:rect l="0" t="0" r="r" b="b"/>
              <a:pathLst>
                <a:path w="344" h="347">
                  <a:moveTo>
                    <a:pt x="300" y="207"/>
                  </a:moveTo>
                  <a:cubicBezTo>
                    <a:pt x="344" y="161"/>
                    <a:pt x="343" y="88"/>
                    <a:pt x="296" y="44"/>
                  </a:cubicBezTo>
                  <a:cubicBezTo>
                    <a:pt x="250" y="0"/>
                    <a:pt x="177" y="2"/>
                    <a:pt x="133" y="48"/>
                  </a:cubicBezTo>
                  <a:lnTo>
                    <a:pt x="0" y="187"/>
                  </a:lnTo>
                  <a:lnTo>
                    <a:pt x="167" y="347"/>
                  </a:lnTo>
                  <a:lnTo>
                    <a:pt x="300" y="207"/>
                  </a:ln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0" name="Freeform 70">
              <a:extLst>
                <a:ext uri="{FF2B5EF4-FFF2-40B4-BE49-F238E27FC236}">
                  <a16:creationId xmlns:a16="http://schemas.microsoft.com/office/drawing/2014/main" id="{6D6B3BE1-ED48-485A-248A-C57231DE2FCD}"/>
                </a:ext>
              </a:extLst>
            </p:cNvPr>
            <p:cNvSpPr>
              <a:spLocks/>
            </p:cNvSpPr>
            <p:nvPr/>
          </p:nvSpPr>
          <p:spPr bwMode="auto">
            <a:xfrm>
              <a:off x="7107238" y="5111750"/>
              <a:ext cx="261938" cy="263525"/>
            </a:xfrm>
            <a:custGeom>
              <a:avLst/>
              <a:gdLst>
                <a:gd name="T0" fmla="*/ 176 w 343"/>
                <a:gd name="T1" fmla="*/ 0 h 346"/>
                <a:gd name="T2" fmla="*/ 44 w 343"/>
                <a:gd name="T3" fmla="*/ 139 h 346"/>
                <a:gd name="T4" fmla="*/ 48 w 343"/>
                <a:gd name="T5" fmla="*/ 302 h 346"/>
                <a:gd name="T6" fmla="*/ 211 w 343"/>
                <a:gd name="T7" fmla="*/ 298 h 346"/>
                <a:gd name="T8" fmla="*/ 343 w 343"/>
                <a:gd name="T9" fmla="*/ 160 h 346"/>
                <a:gd name="T10" fmla="*/ 176 w 343"/>
                <a:gd name="T11" fmla="*/ 0 h 346"/>
              </a:gdLst>
              <a:ahLst/>
              <a:cxnLst>
                <a:cxn ang="0">
                  <a:pos x="T0" y="T1"/>
                </a:cxn>
                <a:cxn ang="0">
                  <a:pos x="T2" y="T3"/>
                </a:cxn>
                <a:cxn ang="0">
                  <a:pos x="T4" y="T5"/>
                </a:cxn>
                <a:cxn ang="0">
                  <a:pos x="T6" y="T7"/>
                </a:cxn>
                <a:cxn ang="0">
                  <a:pos x="T8" y="T9"/>
                </a:cxn>
                <a:cxn ang="0">
                  <a:pos x="T10" y="T11"/>
                </a:cxn>
              </a:cxnLst>
              <a:rect l="0" t="0" r="r" b="b"/>
              <a:pathLst>
                <a:path w="343" h="346">
                  <a:moveTo>
                    <a:pt x="176" y="0"/>
                  </a:moveTo>
                  <a:lnTo>
                    <a:pt x="44" y="139"/>
                  </a:lnTo>
                  <a:cubicBezTo>
                    <a:pt x="0" y="185"/>
                    <a:pt x="2" y="258"/>
                    <a:pt x="48" y="302"/>
                  </a:cubicBezTo>
                  <a:cubicBezTo>
                    <a:pt x="94" y="346"/>
                    <a:pt x="167" y="344"/>
                    <a:pt x="211" y="298"/>
                  </a:cubicBezTo>
                  <a:lnTo>
                    <a:pt x="343" y="160"/>
                  </a:lnTo>
                  <a:lnTo>
                    <a:pt x="176" y="0"/>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1" name="Freeform 71">
              <a:extLst>
                <a:ext uri="{FF2B5EF4-FFF2-40B4-BE49-F238E27FC236}">
                  <a16:creationId xmlns:a16="http://schemas.microsoft.com/office/drawing/2014/main" id="{A5751EA9-AE94-E915-F69A-1317C1D5C6C0}"/>
                </a:ext>
              </a:extLst>
            </p:cNvPr>
            <p:cNvSpPr>
              <a:spLocks/>
            </p:cNvSpPr>
            <p:nvPr/>
          </p:nvSpPr>
          <p:spPr bwMode="auto">
            <a:xfrm>
              <a:off x="7340600" y="5000625"/>
              <a:ext cx="90488" cy="92075"/>
            </a:xfrm>
            <a:custGeom>
              <a:avLst/>
              <a:gdLst>
                <a:gd name="T0" fmla="*/ 86 w 119"/>
                <a:gd name="T1" fmla="*/ 93 h 120"/>
                <a:gd name="T2" fmla="*/ 52 w 119"/>
                <a:gd name="T3" fmla="*/ 69 h 120"/>
                <a:gd name="T4" fmla="*/ 26 w 119"/>
                <a:gd name="T5" fmla="*/ 36 h 120"/>
                <a:gd name="T6" fmla="*/ 103 w 119"/>
                <a:gd name="T7" fmla="*/ 16 h 120"/>
                <a:gd name="T8" fmla="*/ 86 w 119"/>
                <a:gd name="T9" fmla="*/ 93 h 120"/>
              </a:gdLst>
              <a:ahLst/>
              <a:cxnLst>
                <a:cxn ang="0">
                  <a:pos x="T0" y="T1"/>
                </a:cxn>
                <a:cxn ang="0">
                  <a:pos x="T2" y="T3"/>
                </a:cxn>
                <a:cxn ang="0">
                  <a:pos x="T4" y="T5"/>
                </a:cxn>
                <a:cxn ang="0">
                  <a:pos x="T6" y="T7"/>
                </a:cxn>
                <a:cxn ang="0">
                  <a:pos x="T8" y="T9"/>
                </a:cxn>
              </a:cxnLst>
              <a:rect l="0" t="0" r="r" b="b"/>
              <a:pathLst>
                <a:path w="119" h="120">
                  <a:moveTo>
                    <a:pt x="86" y="93"/>
                  </a:moveTo>
                  <a:cubicBezTo>
                    <a:pt x="60" y="120"/>
                    <a:pt x="69" y="84"/>
                    <a:pt x="52" y="69"/>
                  </a:cubicBezTo>
                  <a:cubicBezTo>
                    <a:pt x="35" y="53"/>
                    <a:pt x="0" y="63"/>
                    <a:pt x="26" y="36"/>
                  </a:cubicBezTo>
                  <a:cubicBezTo>
                    <a:pt x="52" y="9"/>
                    <a:pt x="86" y="0"/>
                    <a:pt x="103" y="16"/>
                  </a:cubicBezTo>
                  <a:cubicBezTo>
                    <a:pt x="119" y="31"/>
                    <a:pt x="112" y="66"/>
                    <a:pt x="86"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2" name="Freeform 72">
              <a:extLst>
                <a:ext uri="{FF2B5EF4-FFF2-40B4-BE49-F238E27FC236}">
                  <a16:creationId xmlns:a16="http://schemas.microsoft.com/office/drawing/2014/main" id="{763C309A-02E0-9513-9E0E-1301F89560DE}"/>
                </a:ext>
              </a:extLst>
            </p:cNvPr>
            <p:cNvSpPr>
              <a:spLocks/>
            </p:cNvSpPr>
            <p:nvPr/>
          </p:nvSpPr>
          <p:spPr bwMode="auto">
            <a:xfrm>
              <a:off x="11356975" y="5167313"/>
              <a:ext cx="234950" cy="176213"/>
            </a:xfrm>
            <a:custGeom>
              <a:avLst/>
              <a:gdLst>
                <a:gd name="T0" fmla="*/ 194 w 309"/>
                <a:gd name="T1" fmla="*/ 231 h 232"/>
                <a:gd name="T2" fmla="*/ 309 w 309"/>
                <a:gd name="T3" fmla="*/ 115 h 232"/>
                <a:gd name="T4" fmla="*/ 193 w 309"/>
                <a:gd name="T5" fmla="*/ 0 h 232"/>
                <a:gd name="T6" fmla="*/ 0 w 309"/>
                <a:gd name="T7" fmla="*/ 1 h 232"/>
                <a:gd name="T8" fmla="*/ 1 w 309"/>
                <a:gd name="T9" fmla="*/ 232 h 232"/>
                <a:gd name="T10" fmla="*/ 194 w 309"/>
                <a:gd name="T11" fmla="*/ 231 h 232"/>
              </a:gdLst>
              <a:ahLst/>
              <a:cxnLst>
                <a:cxn ang="0">
                  <a:pos x="T0" y="T1"/>
                </a:cxn>
                <a:cxn ang="0">
                  <a:pos x="T2" y="T3"/>
                </a:cxn>
                <a:cxn ang="0">
                  <a:pos x="T4" y="T5"/>
                </a:cxn>
                <a:cxn ang="0">
                  <a:pos x="T6" y="T7"/>
                </a:cxn>
                <a:cxn ang="0">
                  <a:pos x="T8" y="T9"/>
                </a:cxn>
                <a:cxn ang="0">
                  <a:pos x="T10" y="T11"/>
                </a:cxn>
              </a:cxnLst>
              <a:rect l="0" t="0" r="r" b="b"/>
              <a:pathLst>
                <a:path w="309" h="232">
                  <a:moveTo>
                    <a:pt x="194" y="231"/>
                  </a:moveTo>
                  <a:cubicBezTo>
                    <a:pt x="258" y="231"/>
                    <a:pt x="309" y="179"/>
                    <a:pt x="309" y="115"/>
                  </a:cubicBezTo>
                  <a:cubicBezTo>
                    <a:pt x="309" y="52"/>
                    <a:pt x="257" y="0"/>
                    <a:pt x="193" y="0"/>
                  </a:cubicBezTo>
                  <a:lnTo>
                    <a:pt x="0" y="1"/>
                  </a:lnTo>
                  <a:lnTo>
                    <a:pt x="1" y="232"/>
                  </a:lnTo>
                  <a:lnTo>
                    <a:pt x="194" y="231"/>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4" name="Freeform 73">
              <a:extLst>
                <a:ext uri="{FF2B5EF4-FFF2-40B4-BE49-F238E27FC236}">
                  <a16:creationId xmlns:a16="http://schemas.microsoft.com/office/drawing/2014/main" id="{60704737-CB4D-A839-26C2-9C76142786D4}"/>
                </a:ext>
              </a:extLst>
            </p:cNvPr>
            <p:cNvSpPr>
              <a:spLocks/>
            </p:cNvSpPr>
            <p:nvPr/>
          </p:nvSpPr>
          <p:spPr bwMode="auto">
            <a:xfrm>
              <a:off x="11123613" y="5167313"/>
              <a:ext cx="234950" cy="176213"/>
            </a:xfrm>
            <a:custGeom>
              <a:avLst/>
              <a:gdLst>
                <a:gd name="T0" fmla="*/ 306 w 307"/>
                <a:gd name="T1" fmla="*/ 0 h 232"/>
                <a:gd name="T2" fmla="*/ 115 w 307"/>
                <a:gd name="T3" fmla="*/ 1 h 232"/>
                <a:gd name="T4" fmla="*/ 0 w 307"/>
                <a:gd name="T5" fmla="*/ 117 h 232"/>
                <a:gd name="T6" fmla="*/ 116 w 307"/>
                <a:gd name="T7" fmla="*/ 232 h 232"/>
                <a:gd name="T8" fmla="*/ 307 w 307"/>
                <a:gd name="T9" fmla="*/ 231 h 232"/>
                <a:gd name="T10" fmla="*/ 306 w 307"/>
                <a:gd name="T11" fmla="*/ 0 h 232"/>
              </a:gdLst>
              <a:ahLst/>
              <a:cxnLst>
                <a:cxn ang="0">
                  <a:pos x="T0" y="T1"/>
                </a:cxn>
                <a:cxn ang="0">
                  <a:pos x="T2" y="T3"/>
                </a:cxn>
                <a:cxn ang="0">
                  <a:pos x="T4" y="T5"/>
                </a:cxn>
                <a:cxn ang="0">
                  <a:pos x="T6" y="T7"/>
                </a:cxn>
                <a:cxn ang="0">
                  <a:pos x="T8" y="T9"/>
                </a:cxn>
                <a:cxn ang="0">
                  <a:pos x="T10" y="T11"/>
                </a:cxn>
              </a:cxnLst>
              <a:rect l="0" t="0" r="r" b="b"/>
              <a:pathLst>
                <a:path w="307" h="232">
                  <a:moveTo>
                    <a:pt x="306" y="0"/>
                  </a:moveTo>
                  <a:lnTo>
                    <a:pt x="115" y="1"/>
                  </a:lnTo>
                  <a:cubicBezTo>
                    <a:pt x="51" y="2"/>
                    <a:pt x="0" y="54"/>
                    <a:pt x="0" y="117"/>
                  </a:cubicBezTo>
                  <a:cubicBezTo>
                    <a:pt x="0" y="181"/>
                    <a:pt x="52" y="232"/>
                    <a:pt x="116" y="232"/>
                  </a:cubicBezTo>
                  <a:lnTo>
                    <a:pt x="307" y="231"/>
                  </a:lnTo>
                  <a:lnTo>
                    <a:pt x="306" y="0"/>
                  </a:lnTo>
                  <a:close/>
                </a:path>
              </a:pathLst>
            </a:cu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5" name="Freeform 74">
              <a:extLst>
                <a:ext uri="{FF2B5EF4-FFF2-40B4-BE49-F238E27FC236}">
                  <a16:creationId xmlns:a16="http://schemas.microsoft.com/office/drawing/2014/main" id="{4C39AEF5-3745-6437-55BF-3F6FC64FBD89}"/>
                </a:ext>
              </a:extLst>
            </p:cNvPr>
            <p:cNvSpPr>
              <a:spLocks/>
            </p:cNvSpPr>
            <p:nvPr/>
          </p:nvSpPr>
          <p:spPr bwMode="auto">
            <a:xfrm>
              <a:off x="11123613" y="5251450"/>
              <a:ext cx="468313" cy="92075"/>
            </a:xfrm>
            <a:custGeom>
              <a:avLst/>
              <a:gdLst>
                <a:gd name="T0" fmla="*/ 615 w 615"/>
                <a:gd name="T1" fmla="*/ 3 h 121"/>
                <a:gd name="T2" fmla="*/ 615 w 615"/>
                <a:gd name="T3" fmla="*/ 3 h 121"/>
                <a:gd name="T4" fmla="*/ 615 w 615"/>
                <a:gd name="T5" fmla="*/ 0 h 121"/>
                <a:gd name="T6" fmla="*/ 529 w 615"/>
                <a:gd name="T7" fmla="*/ 39 h 121"/>
                <a:gd name="T8" fmla="*/ 87 w 615"/>
                <a:gd name="T9" fmla="*/ 41 h 121"/>
                <a:gd name="T10" fmla="*/ 0 w 615"/>
                <a:gd name="T11" fmla="*/ 3 h 121"/>
                <a:gd name="T12" fmla="*/ 0 w 615"/>
                <a:gd name="T13" fmla="*/ 6 h 121"/>
                <a:gd name="T14" fmla="*/ 116 w 615"/>
                <a:gd name="T15" fmla="*/ 121 h 121"/>
                <a:gd name="T16" fmla="*/ 500 w 615"/>
                <a:gd name="T17" fmla="*/ 119 h 121"/>
                <a:gd name="T18" fmla="*/ 615 w 615"/>
                <a:gd name="T19"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5" h="121">
                  <a:moveTo>
                    <a:pt x="615" y="3"/>
                  </a:moveTo>
                  <a:lnTo>
                    <a:pt x="615" y="3"/>
                  </a:lnTo>
                  <a:cubicBezTo>
                    <a:pt x="615" y="2"/>
                    <a:pt x="615" y="1"/>
                    <a:pt x="615" y="0"/>
                  </a:cubicBezTo>
                  <a:cubicBezTo>
                    <a:pt x="594" y="24"/>
                    <a:pt x="563" y="39"/>
                    <a:pt x="529" y="39"/>
                  </a:cubicBezTo>
                  <a:lnTo>
                    <a:pt x="87" y="41"/>
                  </a:lnTo>
                  <a:cubicBezTo>
                    <a:pt x="52" y="41"/>
                    <a:pt x="22" y="27"/>
                    <a:pt x="0" y="3"/>
                  </a:cubicBezTo>
                  <a:cubicBezTo>
                    <a:pt x="0" y="4"/>
                    <a:pt x="0" y="5"/>
                    <a:pt x="0" y="6"/>
                  </a:cubicBezTo>
                  <a:cubicBezTo>
                    <a:pt x="0" y="70"/>
                    <a:pt x="52" y="121"/>
                    <a:pt x="116" y="121"/>
                  </a:cubicBezTo>
                  <a:lnTo>
                    <a:pt x="500" y="119"/>
                  </a:lnTo>
                  <a:cubicBezTo>
                    <a:pt x="564" y="119"/>
                    <a:pt x="615" y="67"/>
                    <a:pt x="615" y="3"/>
                  </a:cubicBezTo>
                  <a:close/>
                </a:path>
              </a:pathLst>
            </a:custGeom>
            <a:solidFill>
              <a:srgbClr val="413368">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6" name="Freeform 75">
              <a:extLst>
                <a:ext uri="{FF2B5EF4-FFF2-40B4-BE49-F238E27FC236}">
                  <a16:creationId xmlns:a16="http://schemas.microsoft.com/office/drawing/2014/main" id="{3CC783E5-8482-1527-B781-1B59A00A319B}"/>
                </a:ext>
              </a:extLst>
            </p:cNvPr>
            <p:cNvSpPr>
              <a:spLocks/>
            </p:cNvSpPr>
            <p:nvPr/>
          </p:nvSpPr>
          <p:spPr bwMode="auto">
            <a:xfrm>
              <a:off x="11471275" y="5194300"/>
              <a:ext cx="80963" cy="65088"/>
            </a:xfrm>
            <a:custGeom>
              <a:avLst/>
              <a:gdLst>
                <a:gd name="T0" fmla="*/ 38 w 105"/>
                <a:gd name="T1" fmla="*/ 84 h 84"/>
                <a:gd name="T2" fmla="*/ 32 w 105"/>
                <a:gd name="T3" fmla="*/ 42 h 84"/>
                <a:gd name="T4" fmla="*/ 37 w 105"/>
                <a:gd name="T5" fmla="*/ 0 h 84"/>
                <a:gd name="T6" fmla="*/ 105 w 105"/>
                <a:gd name="T7" fmla="*/ 42 h 84"/>
                <a:gd name="T8" fmla="*/ 38 w 105"/>
                <a:gd name="T9" fmla="*/ 84 h 84"/>
              </a:gdLst>
              <a:ahLst/>
              <a:cxnLst>
                <a:cxn ang="0">
                  <a:pos x="T0" y="T1"/>
                </a:cxn>
                <a:cxn ang="0">
                  <a:pos x="T2" y="T3"/>
                </a:cxn>
                <a:cxn ang="0">
                  <a:pos x="T4" y="T5"/>
                </a:cxn>
                <a:cxn ang="0">
                  <a:pos x="T6" y="T7"/>
                </a:cxn>
                <a:cxn ang="0">
                  <a:pos x="T8" y="T9"/>
                </a:cxn>
              </a:cxnLst>
              <a:rect l="0" t="0" r="r" b="b"/>
              <a:pathLst>
                <a:path w="105" h="84">
                  <a:moveTo>
                    <a:pt x="38" y="84"/>
                  </a:moveTo>
                  <a:cubicBezTo>
                    <a:pt x="0" y="84"/>
                    <a:pt x="32" y="65"/>
                    <a:pt x="32" y="42"/>
                  </a:cubicBezTo>
                  <a:cubicBezTo>
                    <a:pt x="32" y="19"/>
                    <a:pt x="0" y="1"/>
                    <a:pt x="37" y="0"/>
                  </a:cubicBezTo>
                  <a:cubicBezTo>
                    <a:pt x="75" y="0"/>
                    <a:pt x="105" y="19"/>
                    <a:pt x="105" y="42"/>
                  </a:cubicBezTo>
                  <a:cubicBezTo>
                    <a:pt x="105" y="65"/>
                    <a:pt x="75" y="84"/>
                    <a:pt x="38"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7" name="Freeform 76">
              <a:extLst>
                <a:ext uri="{FF2B5EF4-FFF2-40B4-BE49-F238E27FC236}">
                  <a16:creationId xmlns:a16="http://schemas.microsoft.com/office/drawing/2014/main" id="{A0315ECA-04D4-06A5-DB3D-1B9EAAFB7453}"/>
                </a:ext>
              </a:extLst>
            </p:cNvPr>
            <p:cNvSpPr>
              <a:spLocks/>
            </p:cNvSpPr>
            <p:nvPr/>
          </p:nvSpPr>
          <p:spPr bwMode="auto">
            <a:xfrm>
              <a:off x="9529763" y="5068888"/>
              <a:ext cx="263525" cy="222250"/>
            </a:xfrm>
            <a:custGeom>
              <a:avLst/>
              <a:gdLst>
                <a:gd name="T0" fmla="*/ 161 w 346"/>
                <a:gd name="T1" fmla="*/ 18 h 293"/>
                <a:gd name="T2" fmla="*/ 18 w 346"/>
                <a:gd name="T3" fmla="*/ 96 h 293"/>
                <a:gd name="T4" fmla="*/ 96 w 346"/>
                <a:gd name="T5" fmla="*/ 239 h 293"/>
                <a:gd name="T6" fmla="*/ 282 w 346"/>
                <a:gd name="T7" fmla="*/ 293 h 293"/>
                <a:gd name="T8" fmla="*/ 346 w 346"/>
                <a:gd name="T9" fmla="*/ 72 h 293"/>
                <a:gd name="T10" fmla="*/ 161 w 346"/>
                <a:gd name="T11" fmla="*/ 18 h 293"/>
              </a:gdLst>
              <a:ahLst/>
              <a:cxnLst>
                <a:cxn ang="0">
                  <a:pos x="T0" y="T1"/>
                </a:cxn>
                <a:cxn ang="0">
                  <a:pos x="T2" y="T3"/>
                </a:cxn>
                <a:cxn ang="0">
                  <a:pos x="T4" y="T5"/>
                </a:cxn>
                <a:cxn ang="0">
                  <a:pos x="T6" y="T7"/>
                </a:cxn>
                <a:cxn ang="0">
                  <a:pos x="T8" y="T9"/>
                </a:cxn>
                <a:cxn ang="0">
                  <a:pos x="T10" y="T11"/>
                </a:cxn>
              </a:cxnLst>
              <a:rect l="0" t="0" r="r" b="b"/>
              <a:pathLst>
                <a:path w="346" h="293">
                  <a:moveTo>
                    <a:pt x="161" y="18"/>
                  </a:moveTo>
                  <a:cubicBezTo>
                    <a:pt x="100" y="0"/>
                    <a:pt x="36" y="35"/>
                    <a:pt x="18" y="96"/>
                  </a:cubicBezTo>
                  <a:cubicBezTo>
                    <a:pt x="0" y="157"/>
                    <a:pt x="35" y="221"/>
                    <a:pt x="96" y="239"/>
                  </a:cubicBezTo>
                  <a:lnTo>
                    <a:pt x="282" y="293"/>
                  </a:lnTo>
                  <a:lnTo>
                    <a:pt x="346" y="72"/>
                  </a:lnTo>
                  <a:lnTo>
                    <a:pt x="161" y="18"/>
                  </a:ln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8" name="Freeform 77">
              <a:extLst>
                <a:ext uri="{FF2B5EF4-FFF2-40B4-BE49-F238E27FC236}">
                  <a16:creationId xmlns:a16="http://schemas.microsoft.com/office/drawing/2014/main" id="{DCE5C4C3-089F-DE7C-1E83-761B83260F51}"/>
                </a:ext>
              </a:extLst>
            </p:cNvPr>
            <p:cNvSpPr>
              <a:spLocks/>
            </p:cNvSpPr>
            <p:nvPr/>
          </p:nvSpPr>
          <p:spPr bwMode="auto">
            <a:xfrm>
              <a:off x="9744075" y="5122863"/>
              <a:ext cx="261938" cy="223838"/>
            </a:xfrm>
            <a:custGeom>
              <a:avLst/>
              <a:gdLst>
                <a:gd name="T0" fmla="*/ 0 w 344"/>
                <a:gd name="T1" fmla="*/ 221 h 293"/>
                <a:gd name="T2" fmla="*/ 183 w 344"/>
                <a:gd name="T3" fmla="*/ 275 h 293"/>
                <a:gd name="T4" fmla="*/ 326 w 344"/>
                <a:gd name="T5" fmla="*/ 197 h 293"/>
                <a:gd name="T6" fmla="*/ 248 w 344"/>
                <a:gd name="T7" fmla="*/ 53 h 293"/>
                <a:gd name="T8" fmla="*/ 64 w 344"/>
                <a:gd name="T9" fmla="*/ 0 h 293"/>
                <a:gd name="T10" fmla="*/ 0 w 344"/>
                <a:gd name="T11" fmla="*/ 221 h 293"/>
              </a:gdLst>
              <a:ahLst/>
              <a:cxnLst>
                <a:cxn ang="0">
                  <a:pos x="T0" y="T1"/>
                </a:cxn>
                <a:cxn ang="0">
                  <a:pos x="T2" y="T3"/>
                </a:cxn>
                <a:cxn ang="0">
                  <a:pos x="T4" y="T5"/>
                </a:cxn>
                <a:cxn ang="0">
                  <a:pos x="T6" y="T7"/>
                </a:cxn>
                <a:cxn ang="0">
                  <a:pos x="T8" y="T9"/>
                </a:cxn>
                <a:cxn ang="0">
                  <a:pos x="T10" y="T11"/>
                </a:cxn>
              </a:cxnLst>
              <a:rect l="0" t="0" r="r" b="b"/>
              <a:pathLst>
                <a:path w="344" h="293">
                  <a:moveTo>
                    <a:pt x="0" y="221"/>
                  </a:moveTo>
                  <a:lnTo>
                    <a:pt x="183" y="275"/>
                  </a:lnTo>
                  <a:cubicBezTo>
                    <a:pt x="244" y="293"/>
                    <a:pt x="308" y="258"/>
                    <a:pt x="326" y="197"/>
                  </a:cubicBezTo>
                  <a:cubicBezTo>
                    <a:pt x="344" y="135"/>
                    <a:pt x="309" y="71"/>
                    <a:pt x="248" y="53"/>
                  </a:cubicBezTo>
                  <a:lnTo>
                    <a:pt x="64" y="0"/>
                  </a:lnTo>
                  <a:lnTo>
                    <a:pt x="0" y="221"/>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9" name="Freeform 78">
              <a:extLst>
                <a:ext uri="{FF2B5EF4-FFF2-40B4-BE49-F238E27FC236}">
                  <a16:creationId xmlns:a16="http://schemas.microsoft.com/office/drawing/2014/main" id="{CDCA3F0A-39A4-78B9-7745-FE947CFAA248}"/>
                </a:ext>
              </a:extLst>
            </p:cNvPr>
            <p:cNvSpPr>
              <a:spLocks/>
            </p:cNvSpPr>
            <p:nvPr/>
          </p:nvSpPr>
          <p:spPr bwMode="auto">
            <a:xfrm>
              <a:off x="9542463" y="5068888"/>
              <a:ext cx="463550" cy="206375"/>
            </a:xfrm>
            <a:custGeom>
              <a:avLst/>
              <a:gdLst>
                <a:gd name="T0" fmla="*/ 1 w 609"/>
                <a:gd name="T1" fmla="*/ 96 h 272"/>
                <a:gd name="T2" fmla="*/ 1 w 609"/>
                <a:gd name="T3" fmla="*/ 96 h 272"/>
                <a:gd name="T4" fmla="*/ 0 w 609"/>
                <a:gd name="T5" fmla="*/ 99 h 272"/>
                <a:gd name="T6" fmla="*/ 94 w 609"/>
                <a:gd name="T7" fmla="*/ 86 h 272"/>
                <a:gd name="T8" fmla="*/ 518 w 609"/>
                <a:gd name="T9" fmla="*/ 210 h 272"/>
                <a:gd name="T10" fmla="*/ 590 w 609"/>
                <a:gd name="T11" fmla="*/ 272 h 272"/>
                <a:gd name="T12" fmla="*/ 591 w 609"/>
                <a:gd name="T13" fmla="*/ 269 h 272"/>
                <a:gd name="T14" fmla="*/ 513 w 609"/>
                <a:gd name="T15" fmla="*/ 125 h 272"/>
                <a:gd name="T16" fmla="*/ 144 w 609"/>
                <a:gd name="T17" fmla="*/ 18 h 272"/>
                <a:gd name="T18" fmla="*/ 1 w 609"/>
                <a:gd name="T19" fmla="*/ 9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9" h="272">
                  <a:moveTo>
                    <a:pt x="1" y="96"/>
                  </a:moveTo>
                  <a:lnTo>
                    <a:pt x="1" y="96"/>
                  </a:lnTo>
                  <a:cubicBezTo>
                    <a:pt x="1" y="97"/>
                    <a:pt x="0" y="98"/>
                    <a:pt x="0" y="99"/>
                  </a:cubicBezTo>
                  <a:cubicBezTo>
                    <a:pt x="27" y="82"/>
                    <a:pt x="61" y="76"/>
                    <a:pt x="94" y="86"/>
                  </a:cubicBezTo>
                  <a:lnTo>
                    <a:pt x="518" y="210"/>
                  </a:lnTo>
                  <a:cubicBezTo>
                    <a:pt x="551" y="220"/>
                    <a:pt x="576" y="243"/>
                    <a:pt x="590" y="272"/>
                  </a:cubicBezTo>
                  <a:cubicBezTo>
                    <a:pt x="590" y="271"/>
                    <a:pt x="591" y="270"/>
                    <a:pt x="591" y="269"/>
                  </a:cubicBezTo>
                  <a:cubicBezTo>
                    <a:pt x="609" y="207"/>
                    <a:pt x="574" y="143"/>
                    <a:pt x="513" y="125"/>
                  </a:cubicBezTo>
                  <a:lnTo>
                    <a:pt x="144" y="18"/>
                  </a:lnTo>
                  <a:cubicBezTo>
                    <a:pt x="83" y="0"/>
                    <a:pt x="19" y="35"/>
                    <a:pt x="1" y="96"/>
                  </a:cubicBezTo>
                  <a:close/>
                </a:path>
              </a:pathLst>
            </a:custGeom>
            <a:solidFill>
              <a:srgbClr val="413368">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0" name="Freeform 79">
              <a:extLst>
                <a:ext uri="{FF2B5EF4-FFF2-40B4-BE49-F238E27FC236}">
                  <a16:creationId xmlns:a16="http://schemas.microsoft.com/office/drawing/2014/main" id="{B6CF5BED-3124-BD5B-BE76-4E79192EBCDB}"/>
                </a:ext>
              </a:extLst>
            </p:cNvPr>
            <p:cNvSpPr>
              <a:spLocks/>
            </p:cNvSpPr>
            <p:nvPr/>
          </p:nvSpPr>
          <p:spPr bwMode="auto">
            <a:xfrm>
              <a:off x="9569450" y="5154613"/>
              <a:ext cx="90488" cy="77788"/>
            </a:xfrm>
            <a:custGeom>
              <a:avLst/>
              <a:gdLst>
                <a:gd name="T0" fmla="*/ 83 w 119"/>
                <a:gd name="T1" fmla="*/ 11 h 101"/>
                <a:gd name="T2" fmla="*/ 76 w 119"/>
                <a:gd name="T3" fmla="*/ 52 h 101"/>
                <a:gd name="T4" fmla="*/ 59 w 119"/>
                <a:gd name="T5" fmla="*/ 91 h 101"/>
                <a:gd name="T6" fmla="*/ 6 w 119"/>
                <a:gd name="T7" fmla="*/ 32 h 101"/>
                <a:gd name="T8" fmla="*/ 83 w 119"/>
                <a:gd name="T9" fmla="*/ 11 h 101"/>
              </a:gdLst>
              <a:ahLst/>
              <a:cxnLst>
                <a:cxn ang="0">
                  <a:pos x="T0" y="T1"/>
                </a:cxn>
                <a:cxn ang="0">
                  <a:pos x="T2" y="T3"/>
                </a:cxn>
                <a:cxn ang="0">
                  <a:pos x="T4" y="T5"/>
                </a:cxn>
                <a:cxn ang="0">
                  <a:pos x="T6" y="T7"/>
                </a:cxn>
                <a:cxn ang="0">
                  <a:pos x="T8" y="T9"/>
                </a:cxn>
              </a:cxnLst>
              <a:rect l="0" t="0" r="r" b="b"/>
              <a:pathLst>
                <a:path w="119" h="101">
                  <a:moveTo>
                    <a:pt x="83" y="11"/>
                  </a:moveTo>
                  <a:cubicBezTo>
                    <a:pt x="119" y="21"/>
                    <a:pt x="83" y="30"/>
                    <a:pt x="76" y="52"/>
                  </a:cubicBezTo>
                  <a:cubicBezTo>
                    <a:pt x="70" y="75"/>
                    <a:pt x="95" y="101"/>
                    <a:pt x="59" y="91"/>
                  </a:cubicBezTo>
                  <a:cubicBezTo>
                    <a:pt x="23" y="80"/>
                    <a:pt x="0" y="54"/>
                    <a:pt x="6" y="32"/>
                  </a:cubicBezTo>
                  <a:cubicBezTo>
                    <a:pt x="13" y="10"/>
                    <a:pt x="47" y="0"/>
                    <a:pt x="83"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1" name="Freeform 80">
              <a:extLst>
                <a:ext uri="{FF2B5EF4-FFF2-40B4-BE49-F238E27FC236}">
                  <a16:creationId xmlns:a16="http://schemas.microsoft.com/office/drawing/2014/main" id="{68EF2B3C-D60F-4155-C532-3C76160AD96A}"/>
                </a:ext>
              </a:extLst>
            </p:cNvPr>
            <p:cNvSpPr>
              <a:spLocks/>
            </p:cNvSpPr>
            <p:nvPr/>
          </p:nvSpPr>
          <p:spPr bwMode="auto">
            <a:xfrm>
              <a:off x="7756525" y="6908800"/>
              <a:ext cx="238125" cy="268288"/>
            </a:xfrm>
            <a:custGeom>
              <a:avLst/>
              <a:gdLst>
                <a:gd name="T0" fmla="*/ 74 w 312"/>
                <a:gd name="T1" fmla="*/ 267 h 354"/>
                <a:gd name="T2" fmla="*/ 225 w 312"/>
                <a:gd name="T3" fmla="*/ 330 h 354"/>
                <a:gd name="T4" fmla="*/ 287 w 312"/>
                <a:gd name="T5" fmla="*/ 179 h 354"/>
                <a:gd name="T6" fmla="*/ 214 w 312"/>
                <a:gd name="T7" fmla="*/ 0 h 354"/>
                <a:gd name="T8" fmla="*/ 0 w 312"/>
                <a:gd name="T9" fmla="*/ 89 h 354"/>
                <a:gd name="T10" fmla="*/ 74 w 312"/>
                <a:gd name="T11" fmla="*/ 267 h 354"/>
              </a:gdLst>
              <a:ahLst/>
              <a:cxnLst>
                <a:cxn ang="0">
                  <a:pos x="T0" y="T1"/>
                </a:cxn>
                <a:cxn ang="0">
                  <a:pos x="T2" y="T3"/>
                </a:cxn>
                <a:cxn ang="0">
                  <a:pos x="T4" y="T5"/>
                </a:cxn>
                <a:cxn ang="0">
                  <a:pos x="T6" y="T7"/>
                </a:cxn>
                <a:cxn ang="0">
                  <a:pos x="T8" y="T9"/>
                </a:cxn>
                <a:cxn ang="0">
                  <a:pos x="T10" y="T11"/>
                </a:cxn>
              </a:cxnLst>
              <a:rect l="0" t="0" r="r" b="b"/>
              <a:pathLst>
                <a:path w="312" h="354">
                  <a:moveTo>
                    <a:pt x="74" y="267"/>
                  </a:moveTo>
                  <a:cubicBezTo>
                    <a:pt x="99" y="326"/>
                    <a:pt x="166" y="354"/>
                    <a:pt x="225" y="330"/>
                  </a:cubicBezTo>
                  <a:cubicBezTo>
                    <a:pt x="284" y="305"/>
                    <a:pt x="312" y="238"/>
                    <a:pt x="287" y="179"/>
                  </a:cubicBezTo>
                  <a:lnTo>
                    <a:pt x="214" y="0"/>
                  </a:lnTo>
                  <a:lnTo>
                    <a:pt x="0" y="89"/>
                  </a:lnTo>
                  <a:lnTo>
                    <a:pt x="74" y="267"/>
                  </a:ln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2" name="Freeform 81">
              <a:extLst>
                <a:ext uri="{FF2B5EF4-FFF2-40B4-BE49-F238E27FC236}">
                  <a16:creationId xmlns:a16="http://schemas.microsoft.com/office/drawing/2014/main" id="{BE2E844A-41C8-FAD8-D2B7-D61EB2F2337E}"/>
                </a:ext>
              </a:extLst>
            </p:cNvPr>
            <p:cNvSpPr>
              <a:spLocks/>
            </p:cNvSpPr>
            <p:nvPr/>
          </p:nvSpPr>
          <p:spPr bwMode="auto">
            <a:xfrm>
              <a:off x="7683500" y="6708775"/>
              <a:ext cx="236538" cy="266700"/>
            </a:xfrm>
            <a:custGeom>
              <a:avLst/>
              <a:gdLst>
                <a:gd name="T0" fmla="*/ 311 w 311"/>
                <a:gd name="T1" fmla="*/ 263 h 352"/>
                <a:gd name="T2" fmla="*/ 238 w 311"/>
                <a:gd name="T3" fmla="*/ 87 h 352"/>
                <a:gd name="T4" fmla="*/ 87 w 311"/>
                <a:gd name="T5" fmla="*/ 25 h 352"/>
                <a:gd name="T6" fmla="*/ 24 w 311"/>
                <a:gd name="T7" fmla="*/ 175 h 352"/>
                <a:gd name="T8" fmla="*/ 97 w 311"/>
                <a:gd name="T9" fmla="*/ 352 h 352"/>
                <a:gd name="T10" fmla="*/ 311 w 311"/>
                <a:gd name="T11" fmla="*/ 263 h 352"/>
              </a:gdLst>
              <a:ahLst/>
              <a:cxnLst>
                <a:cxn ang="0">
                  <a:pos x="T0" y="T1"/>
                </a:cxn>
                <a:cxn ang="0">
                  <a:pos x="T2" y="T3"/>
                </a:cxn>
                <a:cxn ang="0">
                  <a:pos x="T4" y="T5"/>
                </a:cxn>
                <a:cxn ang="0">
                  <a:pos x="T6" y="T7"/>
                </a:cxn>
                <a:cxn ang="0">
                  <a:pos x="T8" y="T9"/>
                </a:cxn>
                <a:cxn ang="0">
                  <a:pos x="T10" y="T11"/>
                </a:cxn>
              </a:cxnLst>
              <a:rect l="0" t="0" r="r" b="b"/>
              <a:pathLst>
                <a:path w="311" h="352">
                  <a:moveTo>
                    <a:pt x="311" y="263"/>
                  </a:moveTo>
                  <a:lnTo>
                    <a:pt x="238" y="87"/>
                  </a:lnTo>
                  <a:cubicBezTo>
                    <a:pt x="213" y="28"/>
                    <a:pt x="146" y="0"/>
                    <a:pt x="87" y="25"/>
                  </a:cubicBezTo>
                  <a:cubicBezTo>
                    <a:pt x="28" y="49"/>
                    <a:pt x="0" y="116"/>
                    <a:pt x="24" y="175"/>
                  </a:cubicBezTo>
                  <a:lnTo>
                    <a:pt x="97" y="352"/>
                  </a:lnTo>
                  <a:lnTo>
                    <a:pt x="311" y="263"/>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3" name="Freeform 82">
              <a:extLst>
                <a:ext uri="{FF2B5EF4-FFF2-40B4-BE49-F238E27FC236}">
                  <a16:creationId xmlns:a16="http://schemas.microsoft.com/office/drawing/2014/main" id="{6FC2930A-93C1-1E88-2FF5-37CFCFFC3B25}"/>
                </a:ext>
              </a:extLst>
            </p:cNvPr>
            <p:cNvSpPr>
              <a:spLocks/>
            </p:cNvSpPr>
            <p:nvPr/>
          </p:nvSpPr>
          <p:spPr bwMode="auto">
            <a:xfrm>
              <a:off x="7683500" y="6726238"/>
              <a:ext cx="247650" cy="450850"/>
            </a:xfrm>
            <a:custGeom>
              <a:avLst/>
              <a:gdLst>
                <a:gd name="T0" fmla="*/ 322 w 325"/>
                <a:gd name="T1" fmla="*/ 570 h 594"/>
                <a:gd name="T2" fmla="*/ 322 w 325"/>
                <a:gd name="T3" fmla="*/ 570 h 594"/>
                <a:gd name="T4" fmla="*/ 325 w 325"/>
                <a:gd name="T5" fmla="*/ 568 h 594"/>
                <a:gd name="T6" fmla="*/ 256 w 325"/>
                <a:gd name="T7" fmla="*/ 503 h 594"/>
                <a:gd name="T8" fmla="*/ 87 w 325"/>
                <a:gd name="T9" fmla="*/ 95 h 594"/>
                <a:gd name="T10" fmla="*/ 90 w 325"/>
                <a:gd name="T11" fmla="*/ 0 h 594"/>
                <a:gd name="T12" fmla="*/ 87 w 325"/>
                <a:gd name="T13" fmla="*/ 2 h 594"/>
                <a:gd name="T14" fmla="*/ 24 w 325"/>
                <a:gd name="T15" fmla="*/ 152 h 594"/>
                <a:gd name="T16" fmla="*/ 171 w 325"/>
                <a:gd name="T17" fmla="*/ 507 h 594"/>
                <a:gd name="T18" fmla="*/ 322 w 325"/>
                <a:gd name="T19" fmla="*/ 57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594">
                  <a:moveTo>
                    <a:pt x="322" y="570"/>
                  </a:moveTo>
                  <a:lnTo>
                    <a:pt x="322" y="570"/>
                  </a:lnTo>
                  <a:cubicBezTo>
                    <a:pt x="323" y="569"/>
                    <a:pt x="324" y="569"/>
                    <a:pt x="325" y="568"/>
                  </a:cubicBezTo>
                  <a:cubicBezTo>
                    <a:pt x="295" y="558"/>
                    <a:pt x="269" y="535"/>
                    <a:pt x="256" y="503"/>
                  </a:cubicBezTo>
                  <a:lnTo>
                    <a:pt x="87" y="95"/>
                  </a:lnTo>
                  <a:cubicBezTo>
                    <a:pt x="74" y="63"/>
                    <a:pt x="76" y="29"/>
                    <a:pt x="90" y="0"/>
                  </a:cubicBezTo>
                  <a:cubicBezTo>
                    <a:pt x="89" y="1"/>
                    <a:pt x="88" y="1"/>
                    <a:pt x="87" y="2"/>
                  </a:cubicBezTo>
                  <a:cubicBezTo>
                    <a:pt x="28" y="26"/>
                    <a:pt x="0" y="93"/>
                    <a:pt x="24" y="152"/>
                  </a:cubicBezTo>
                  <a:lnTo>
                    <a:pt x="171" y="507"/>
                  </a:lnTo>
                  <a:cubicBezTo>
                    <a:pt x="196" y="566"/>
                    <a:pt x="263" y="594"/>
                    <a:pt x="322" y="570"/>
                  </a:cubicBezTo>
                  <a:close/>
                </a:path>
              </a:pathLst>
            </a:custGeom>
            <a:solidFill>
              <a:srgbClr val="413368">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4" name="Freeform 83">
              <a:extLst>
                <a:ext uri="{FF2B5EF4-FFF2-40B4-BE49-F238E27FC236}">
                  <a16:creationId xmlns:a16="http://schemas.microsoft.com/office/drawing/2014/main" id="{097924A5-1B10-59D1-BC93-EE8985F4B0D7}"/>
                </a:ext>
              </a:extLst>
            </p:cNvPr>
            <p:cNvSpPr>
              <a:spLocks/>
            </p:cNvSpPr>
            <p:nvPr/>
          </p:nvSpPr>
          <p:spPr bwMode="auto">
            <a:xfrm>
              <a:off x="7878763" y="7026275"/>
              <a:ext cx="80963" cy="92075"/>
            </a:xfrm>
            <a:custGeom>
              <a:avLst/>
              <a:gdLst>
                <a:gd name="T0" fmla="*/ 14 w 106"/>
                <a:gd name="T1" fmla="*/ 66 h 122"/>
                <a:gd name="T2" fmla="*/ 51 w 106"/>
                <a:gd name="T3" fmla="*/ 45 h 122"/>
                <a:gd name="T4" fmla="*/ 91 w 106"/>
                <a:gd name="T5" fmla="*/ 34 h 122"/>
                <a:gd name="T6" fmla="*/ 79 w 106"/>
                <a:gd name="T7" fmla="*/ 113 h 122"/>
                <a:gd name="T8" fmla="*/ 14 w 106"/>
                <a:gd name="T9" fmla="*/ 66 h 122"/>
              </a:gdLst>
              <a:ahLst/>
              <a:cxnLst>
                <a:cxn ang="0">
                  <a:pos x="T0" y="T1"/>
                </a:cxn>
                <a:cxn ang="0">
                  <a:pos x="T2" y="T3"/>
                </a:cxn>
                <a:cxn ang="0">
                  <a:pos x="T4" y="T5"/>
                </a:cxn>
                <a:cxn ang="0">
                  <a:pos x="T6" y="T7"/>
                </a:cxn>
                <a:cxn ang="0">
                  <a:pos x="T8" y="T9"/>
                </a:cxn>
              </a:cxnLst>
              <a:rect l="0" t="0" r="r" b="b"/>
              <a:pathLst>
                <a:path w="106" h="122">
                  <a:moveTo>
                    <a:pt x="14" y="66"/>
                  </a:moveTo>
                  <a:cubicBezTo>
                    <a:pt x="0" y="32"/>
                    <a:pt x="29" y="54"/>
                    <a:pt x="51" y="45"/>
                  </a:cubicBezTo>
                  <a:cubicBezTo>
                    <a:pt x="72" y="36"/>
                    <a:pt x="77" y="0"/>
                    <a:pt x="91" y="34"/>
                  </a:cubicBezTo>
                  <a:cubicBezTo>
                    <a:pt x="106" y="69"/>
                    <a:pt x="100" y="104"/>
                    <a:pt x="79" y="113"/>
                  </a:cubicBezTo>
                  <a:cubicBezTo>
                    <a:pt x="57" y="122"/>
                    <a:pt x="28" y="101"/>
                    <a:pt x="14"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5" name="Freeform: Shape 483">
              <a:extLst>
                <a:ext uri="{FF2B5EF4-FFF2-40B4-BE49-F238E27FC236}">
                  <a16:creationId xmlns:a16="http://schemas.microsoft.com/office/drawing/2014/main" id="{8F6E5239-B5CD-ACCD-CCDA-9FB74A9C14C2}"/>
                </a:ext>
              </a:extLst>
            </p:cNvPr>
            <p:cNvSpPr>
              <a:spLocks/>
            </p:cNvSpPr>
            <p:nvPr/>
          </p:nvSpPr>
          <p:spPr bwMode="auto">
            <a:xfrm>
              <a:off x="7070725" y="5508092"/>
              <a:ext cx="4441457" cy="2086508"/>
            </a:xfrm>
            <a:custGeom>
              <a:avLst/>
              <a:gdLst>
                <a:gd name="connsiteX0" fmla="*/ 322709 w 4441457"/>
                <a:gd name="connsiteY0" fmla="*/ 1432458 h 2086508"/>
                <a:gd name="connsiteX1" fmla="*/ 647700 w 4441457"/>
                <a:gd name="connsiteY1" fmla="*/ 2086508 h 2086508"/>
                <a:gd name="connsiteX2" fmla="*/ 332603 w 4441457"/>
                <a:gd name="connsiteY2" fmla="*/ 2086508 h 2086508"/>
                <a:gd name="connsiteX3" fmla="*/ 0 w 4441457"/>
                <a:gd name="connsiteY3" fmla="*/ 1764057 h 2086508"/>
                <a:gd name="connsiteX4" fmla="*/ 4138443 w 4441457"/>
                <a:gd name="connsiteY4" fmla="*/ 897 h 2086508"/>
                <a:gd name="connsiteX5" fmla="*/ 4149963 w 4441457"/>
                <a:gd name="connsiteY5" fmla="*/ 2093 h 2086508"/>
                <a:gd name="connsiteX6" fmla="*/ 4097448 w 4441457"/>
                <a:gd name="connsiteY6" fmla="*/ 223513 h 2086508"/>
                <a:gd name="connsiteX7" fmla="*/ 4376004 w 4441457"/>
                <a:gd name="connsiteY7" fmla="*/ 97205 h 2086508"/>
                <a:gd name="connsiteX8" fmla="*/ 4433846 w 4441457"/>
                <a:gd name="connsiteY8" fmla="*/ 100248 h 2086508"/>
                <a:gd name="connsiteX9" fmla="*/ 4401881 w 4441457"/>
                <a:gd name="connsiteY9" fmla="*/ 161881 h 2086508"/>
                <a:gd name="connsiteX10" fmla="*/ 4441457 w 4441457"/>
                <a:gd name="connsiteY10" fmla="*/ 186990 h 2086508"/>
                <a:gd name="connsiteX11" fmla="*/ 4386659 w 4441457"/>
                <a:gd name="connsiteY11" fmla="*/ 250144 h 2086508"/>
                <a:gd name="connsiteX12" fmla="*/ 4435368 w 4441457"/>
                <a:gd name="connsiteY12" fmla="*/ 279058 h 2086508"/>
                <a:gd name="connsiteX13" fmla="*/ 4254231 w 4441457"/>
                <a:gd name="connsiteY13" fmla="*/ 439607 h 2086508"/>
                <a:gd name="connsiteX14" fmla="*/ 4016774 w 4441457"/>
                <a:gd name="connsiteY14" fmla="*/ 521022 h 2086508"/>
                <a:gd name="connsiteX15" fmla="*/ 3732130 w 4441457"/>
                <a:gd name="connsiteY15" fmla="*/ 1030821 h 2086508"/>
                <a:gd name="connsiteX16" fmla="*/ 3452813 w 4441457"/>
                <a:gd name="connsiteY16" fmla="*/ 756138 h 2086508"/>
                <a:gd name="connsiteX17" fmla="*/ 3822698 w 4441457"/>
                <a:gd name="connsiteY17" fmla="*/ 416019 h 2086508"/>
                <a:gd name="connsiteX18" fmla="*/ 3973392 w 4441457"/>
                <a:gd name="connsiteY18" fmla="*/ 172533 h 2086508"/>
                <a:gd name="connsiteX19" fmla="*/ 4138443 w 4441457"/>
                <a:gd name="connsiteY19" fmla="*/ 897 h 208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41457" h="2086508">
                  <a:moveTo>
                    <a:pt x="322709" y="1432458"/>
                  </a:moveTo>
                  <a:lnTo>
                    <a:pt x="647700" y="2086508"/>
                  </a:lnTo>
                  <a:lnTo>
                    <a:pt x="332603" y="2086508"/>
                  </a:lnTo>
                  <a:cubicBezTo>
                    <a:pt x="332603" y="2086508"/>
                    <a:pt x="169727" y="1945483"/>
                    <a:pt x="0" y="1764057"/>
                  </a:cubicBezTo>
                  <a:close/>
                  <a:moveTo>
                    <a:pt x="4138443" y="897"/>
                  </a:moveTo>
                  <a:cubicBezTo>
                    <a:pt x="4142210" y="-570"/>
                    <a:pt x="4145967" y="-285"/>
                    <a:pt x="4149963" y="2093"/>
                  </a:cubicBezTo>
                  <a:cubicBezTo>
                    <a:pt x="4190300" y="25681"/>
                    <a:pt x="4163662" y="167968"/>
                    <a:pt x="4097448" y="223513"/>
                  </a:cubicBezTo>
                  <a:cubicBezTo>
                    <a:pt x="4114192" y="209056"/>
                    <a:pt x="4353172" y="1332"/>
                    <a:pt x="4376004" y="97205"/>
                  </a:cubicBezTo>
                  <a:cubicBezTo>
                    <a:pt x="4376004" y="97205"/>
                    <a:pt x="4417102" y="72095"/>
                    <a:pt x="4433846" y="100248"/>
                  </a:cubicBezTo>
                  <a:cubicBezTo>
                    <a:pt x="4449829" y="126880"/>
                    <a:pt x="4401881" y="161881"/>
                    <a:pt x="4401881" y="161881"/>
                  </a:cubicBezTo>
                  <a:cubicBezTo>
                    <a:pt x="4401881" y="161881"/>
                    <a:pt x="4441457" y="157315"/>
                    <a:pt x="4441457" y="186990"/>
                  </a:cubicBezTo>
                  <a:cubicBezTo>
                    <a:pt x="4441457" y="229600"/>
                    <a:pt x="4386659" y="250144"/>
                    <a:pt x="4386659" y="250144"/>
                  </a:cubicBezTo>
                  <a:cubicBezTo>
                    <a:pt x="4386659" y="250144"/>
                    <a:pt x="4451351" y="226557"/>
                    <a:pt x="4435368" y="279058"/>
                  </a:cubicBezTo>
                  <a:cubicBezTo>
                    <a:pt x="4425474" y="315581"/>
                    <a:pt x="4254231" y="439607"/>
                    <a:pt x="4254231" y="439607"/>
                  </a:cubicBezTo>
                  <a:cubicBezTo>
                    <a:pt x="4254231" y="439607"/>
                    <a:pt x="4149202" y="523305"/>
                    <a:pt x="4016774" y="521022"/>
                  </a:cubicBezTo>
                  <a:cubicBezTo>
                    <a:pt x="4016774" y="521022"/>
                    <a:pt x="3895001" y="761465"/>
                    <a:pt x="3732130" y="1030821"/>
                  </a:cubicBezTo>
                  <a:lnTo>
                    <a:pt x="3452813" y="756138"/>
                  </a:lnTo>
                  <a:lnTo>
                    <a:pt x="3822698" y="416019"/>
                  </a:lnTo>
                  <a:cubicBezTo>
                    <a:pt x="3822698" y="416019"/>
                    <a:pt x="3823459" y="260036"/>
                    <a:pt x="3973392" y="172533"/>
                  </a:cubicBezTo>
                  <a:cubicBezTo>
                    <a:pt x="4085271" y="107287"/>
                    <a:pt x="4112076" y="11164"/>
                    <a:pt x="4138443" y="897"/>
                  </a:cubicBez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16" name="Freeform 86">
              <a:extLst>
                <a:ext uri="{FF2B5EF4-FFF2-40B4-BE49-F238E27FC236}">
                  <a16:creationId xmlns:a16="http://schemas.microsoft.com/office/drawing/2014/main" id="{30E293FC-A8CA-B32C-8AB5-4F99DCD5E505}"/>
                </a:ext>
              </a:extLst>
            </p:cNvPr>
            <p:cNvSpPr>
              <a:spLocks/>
            </p:cNvSpPr>
            <p:nvPr/>
          </p:nvSpPr>
          <p:spPr bwMode="auto">
            <a:xfrm>
              <a:off x="9174163" y="7086600"/>
              <a:ext cx="1593850" cy="506413"/>
            </a:xfrm>
            <a:custGeom>
              <a:avLst/>
              <a:gdLst>
                <a:gd name="T0" fmla="*/ 2095 w 2095"/>
                <a:gd name="T1" fmla="*/ 664 h 664"/>
                <a:gd name="T2" fmla="*/ 0 w 2095"/>
                <a:gd name="T3" fmla="*/ 664 h 664"/>
                <a:gd name="T4" fmla="*/ 0 w 2095"/>
                <a:gd name="T5" fmla="*/ 106 h 664"/>
                <a:gd name="T6" fmla="*/ 106 w 2095"/>
                <a:gd name="T7" fmla="*/ 0 h 664"/>
                <a:gd name="T8" fmla="*/ 1988 w 2095"/>
                <a:gd name="T9" fmla="*/ 0 h 664"/>
                <a:gd name="T10" fmla="*/ 2095 w 2095"/>
                <a:gd name="T11" fmla="*/ 106 h 664"/>
                <a:gd name="T12" fmla="*/ 2095 w 2095"/>
                <a:gd name="T13" fmla="*/ 664 h 664"/>
              </a:gdLst>
              <a:ahLst/>
              <a:cxnLst>
                <a:cxn ang="0">
                  <a:pos x="T0" y="T1"/>
                </a:cxn>
                <a:cxn ang="0">
                  <a:pos x="T2" y="T3"/>
                </a:cxn>
                <a:cxn ang="0">
                  <a:pos x="T4" y="T5"/>
                </a:cxn>
                <a:cxn ang="0">
                  <a:pos x="T6" y="T7"/>
                </a:cxn>
                <a:cxn ang="0">
                  <a:pos x="T8" y="T9"/>
                </a:cxn>
                <a:cxn ang="0">
                  <a:pos x="T10" y="T11"/>
                </a:cxn>
                <a:cxn ang="0">
                  <a:pos x="T12" y="T13"/>
                </a:cxn>
              </a:cxnLst>
              <a:rect l="0" t="0" r="r" b="b"/>
              <a:pathLst>
                <a:path w="2095" h="664">
                  <a:moveTo>
                    <a:pt x="2095" y="664"/>
                  </a:moveTo>
                  <a:lnTo>
                    <a:pt x="0" y="664"/>
                  </a:lnTo>
                  <a:lnTo>
                    <a:pt x="0" y="106"/>
                  </a:lnTo>
                  <a:cubicBezTo>
                    <a:pt x="0" y="48"/>
                    <a:pt x="47" y="0"/>
                    <a:pt x="106" y="0"/>
                  </a:cubicBezTo>
                  <a:lnTo>
                    <a:pt x="1988" y="0"/>
                  </a:lnTo>
                  <a:cubicBezTo>
                    <a:pt x="2047" y="0"/>
                    <a:pt x="2095" y="48"/>
                    <a:pt x="2095" y="106"/>
                  </a:cubicBezTo>
                  <a:lnTo>
                    <a:pt x="2095" y="664"/>
                  </a:lnTo>
                  <a:close/>
                </a:path>
              </a:pathLst>
            </a:custGeom>
            <a:solidFill>
              <a:srgbClr val="D73E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7" name="Freeform 87">
              <a:extLst>
                <a:ext uri="{FF2B5EF4-FFF2-40B4-BE49-F238E27FC236}">
                  <a16:creationId xmlns:a16="http://schemas.microsoft.com/office/drawing/2014/main" id="{352782E9-E508-4574-861E-5DE0C26AD8DD}"/>
                </a:ext>
              </a:extLst>
            </p:cNvPr>
            <p:cNvSpPr>
              <a:spLocks/>
            </p:cNvSpPr>
            <p:nvPr/>
          </p:nvSpPr>
          <p:spPr bwMode="auto">
            <a:xfrm>
              <a:off x="9625013" y="6784975"/>
              <a:ext cx="741363" cy="301625"/>
            </a:xfrm>
            <a:custGeom>
              <a:avLst/>
              <a:gdLst>
                <a:gd name="T0" fmla="*/ 153 w 973"/>
                <a:gd name="T1" fmla="*/ 163 h 397"/>
                <a:gd name="T2" fmla="*/ 164 w 973"/>
                <a:gd name="T3" fmla="*/ 152 h 397"/>
                <a:gd name="T4" fmla="*/ 809 w 973"/>
                <a:gd name="T5" fmla="*/ 152 h 397"/>
                <a:gd name="T6" fmla="*/ 820 w 973"/>
                <a:gd name="T7" fmla="*/ 163 h 397"/>
                <a:gd name="T8" fmla="*/ 820 w 973"/>
                <a:gd name="T9" fmla="*/ 397 h 397"/>
                <a:gd name="T10" fmla="*/ 973 w 973"/>
                <a:gd name="T11" fmla="*/ 397 h 397"/>
                <a:gd name="T12" fmla="*/ 973 w 973"/>
                <a:gd name="T13" fmla="*/ 163 h 397"/>
                <a:gd name="T14" fmla="*/ 809 w 973"/>
                <a:gd name="T15" fmla="*/ 0 h 397"/>
                <a:gd name="T16" fmla="*/ 164 w 973"/>
                <a:gd name="T17" fmla="*/ 0 h 397"/>
                <a:gd name="T18" fmla="*/ 0 w 973"/>
                <a:gd name="T19" fmla="*/ 163 h 397"/>
                <a:gd name="T20" fmla="*/ 0 w 973"/>
                <a:gd name="T21" fmla="*/ 397 h 397"/>
                <a:gd name="T22" fmla="*/ 153 w 973"/>
                <a:gd name="T23" fmla="*/ 397 h 397"/>
                <a:gd name="T24" fmla="*/ 153 w 973"/>
                <a:gd name="T25" fmla="*/ 1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3" h="397">
                  <a:moveTo>
                    <a:pt x="153" y="163"/>
                  </a:moveTo>
                  <a:cubicBezTo>
                    <a:pt x="153" y="157"/>
                    <a:pt x="158" y="152"/>
                    <a:pt x="164" y="152"/>
                  </a:cubicBezTo>
                  <a:lnTo>
                    <a:pt x="809" y="152"/>
                  </a:lnTo>
                  <a:cubicBezTo>
                    <a:pt x="815" y="152"/>
                    <a:pt x="820" y="157"/>
                    <a:pt x="820" y="163"/>
                  </a:cubicBezTo>
                  <a:lnTo>
                    <a:pt x="820" y="397"/>
                  </a:lnTo>
                  <a:lnTo>
                    <a:pt x="973" y="397"/>
                  </a:lnTo>
                  <a:lnTo>
                    <a:pt x="973" y="163"/>
                  </a:lnTo>
                  <a:cubicBezTo>
                    <a:pt x="973" y="73"/>
                    <a:pt x="899" y="0"/>
                    <a:pt x="809" y="0"/>
                  </a:cubicBezTo>
                  <a:lnTo>
                    <a:pt x="164" y="0"/>
                  </a:lnTo>
                  <a:cubicBezTo>
                    <a:pt x="74" y="0"/>
                    <a:pt x="0" y="73"/>
                    <a:pt x="0" y="163"/>
                  </a:cubicBezTo>
                  <a:lnTo>
                    <a:pt x="0" y="397"/>
                  </a:lnTo>
                  <a:lnTo>
                    <a:pt x="153" y="397"/>
                  </a:lnTo>
                  <a:lnTo>
                    <a:pt x="153" y="163"/>
                  </a:ln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8" name="Freeform: Shape 486">
              <a:extLst>
                <a:ext uri="{FF2B5EF4-FFF2-40B4-BE49-F238E27FC236}">
                  <a16:creationId xmlns:a16="http://schemas.microsoft.com/office/drawing/2014/main" id="{F5CE6695-203F-A1E2-6F92-BE7424FFFB54}"/>
                </a:ext>
              </a:extLst>
            </p:cNvPr>
            <p:cNvSpPr>
              <a:spLocks/>
            </p:cNvSpPr>
            <p:nvPr/>
          </p:nvSpPr>
          <p:spPr bwMode="auto">
            <a:xfrm>
              <a:off x="10847388" y="4745038"/>
              <a:ext cx="1012825" cy="869950"/>
            </a:xfrm>
            <a:custGeom>
              <a:avLst/>
              <a:gdLst>
                <a:gd name="connsiteX0" fmla="*/ 767919 w 1012825"/>
                <a:gd name="connsiteY0" fmla="*/ 749610 h 869950"/>
                <a:gd name="connsiteX1" fmla="*/ 782067 w 1012825"/>
                <a:gd name="connsiteY1" fmla="*/ 755305 h 869950"/>
                <a:gd name="connsiteX2" fmla="*/ 863126 w 1012825"/>
                <a:gd name="connsiteY2" fmla="*/ 836544 h 869950"/>
                <a:gd name="connsiteX3" fmla="*/ 863126 w 1012825"/>
                <a:gd name="connsiteY3" fmla="*/ 864636 h 869950"/>
                <a:gd name="connsiteX4" fmla="*/ 849361 w 1012825"/>
                <a:gd name="connsiteY4" fmla="*/ 869950 h 869950"/>
                <a:gd name="connsiteX5" fmla="*/ 834832 w 1012825"/>
                <a:gd name="connsiteY5" fmla="*/ 864636 h 869950"/>
                <a:gd name="connsiteX6" fmla="*/ 753772 w 1012825"/>
                <a:gd name="connsiteY6" fmla="*/ 783397 h 869950"/>
                <a:gd name="connsiteX7" fmla="*/ 753772 w 1012825"/>
                <a:gd name="connsiteY7" fmla="*/ 755305 h 869950"/>
                <a:gd name="connsiteX8" fmla="*/ 767919 w 1012825"/>
                <a:gd name="connsiteY8" fmla="*/ 749610 h 869950"/>
                <a:gd name="connsiteX9" fmla="*/ 243319 w 1012825"/>
                <a:gd name="connsiteY9" fmla="*/ 746612 h 869950"/>
                <a:gd name="connsiteX10" fmla="*/ 257466 w 1012825"/>
                <a:gd name="connsiteY10" fmla="*/ 752837 h 869950"/>
                <a:gd name="connsiteX11" fmla="*/ 257466 w 1012825"/>
                <a:gd name="connsiteY11" fmla="*/ 780756 h 869950"/>
                <a:gd name="connsiteX12" fmla="*/ 175642 w 1012825"/>
                <a:gd name="connsiteY12" fmla="*/ 860739 h 869950"/>
                <a:gd name="connsiteX13" fmla="*/ 161877 w 1012825"/>
                <a:gd name="connsiteY13" fmla="*/ 866775 h 869950"/>
                <a:gd name="connsiteX14" fmla="*/ 147347 w 1012825"/>
                <a:gd name="connsiteY14" fmla="*/ 860739 h 869950"/>
                <a:gd name="connsiteX15" fmla="*/ 147347 w 1012825"/>
                <a:gd name="connsiteY15" fmla="*/ 832820 h 869950"/>
                <a:gd name="connsiteX16" fmla="*/ 229171 w 1012825"/>
                <a:gd name="connsiteY16" fmla="*/ 752837 h 869950"/>
                <a:gd name="connsiteX17" fmla="*/ 243319 w 1012825"/>
                <a:gd name="connsiteY17" fmla="*/ 746612 h 869950"/>
                <a:gd name="connsiteX18" fmla="*/ 878560 w 1012825"/>
                <a:gd name="connsiteY18" fmla="*/ 487362 h 869950"/>
                <a:gd name="connsiteX19" fmla="*/ 993102 w 1012825"/>
                <a:gd name="connsiteY19" fmla="*/ 487362 h 869950"/>
                <a:gd name="connsiteX20" fmla="*/ 1012825 w 1012825"/>
                <a:gd name="connsiteY20" fmla="*/ 506831 h 869950"/>
                <a:gd name="connsiteX21" fmla="*/ 993102 w 1012825"/>
                <a:gd name="connsiteY21" fmla="*/ 527050 h 869950"/>
                <a:gd name="connsiteX22" fmla="*/ 878560 w 1012825"/>
                <a:gd name="connsiteY22" fmla="*/ 527050 h 869950"/>
                <a:gd name="connsiteX23" fmla="*/ 858837 w 1012825"/>
                <a:gd name="connsiteY23" fmla="*/ 506831 h 869950"/>
                <a:gd name="connsiteX24" fmla="*/ 878560 w 1012825"/>
                <a:gd name="connsiteY24" fmla="*/ 487362 h 869950"/>
                <a:gd name="connsiteX25" fmla="*/ 20692 w 1012825"/>
                <a:gd name="connsiteY25" fmla="*/ 482600 h 869950"/>
                <a:gd name="connsiteX26" fmla="*/ 135649 w 1012825"/>
                <a:gd name="connsiteY26" fmla="*/ 482600 h 869950"/>
                <a:gd name="connsiteX27" fmla="*/ 155575 w 1012825"/>
                <a:gd name="connsiteY27" fmla="*/ 502444 h 869950"/>
                <a:gd name="connsiteX28" fmla="*/ 135649 w 1012825"/>
                <a:gd name="connsiteY28" fmla="*/ 522288 h 869950"/>
                <a:gd name="connsiteX29" fmla="*/ 20692 w 1012825"/>
                <a:gd name="connsiteY29" fmla="*/ 522288 h 869950"/>
                <a:gd name="connsiteX30" fmla="*/ 0 w 1012825"/>
                <a:gd name="connsiteY30" fmla="*/ 502444 h 869950"/>
                <a:gd name="connsiteX31" fmla="*/ 20692 w 1012825"/>
                <a:gd name="connsiteY31" fmla="*/ 482600 h 869950"/>
                <a:gd name="connsiteX32" fmla="*/ 851607 w 1012825"/>
                <a:gd name="connsiteY32" fmla="*/ 143362 h 869950"/>
                <a:gd name="connsiteX33" fmla="*/ 865575 w 1012825"/>
                <a:gd name="connsiteY33" fmla="*/ 149587 h 869950"/>
                <a:gd name="connsiteX34" fmla="*/ 865575 w 1012825"/>
                <a:gd name="connsiteY34" fmla="*/ 177505 h 869950"/>
                <a:gd name="connsiteX35" fmla="*/ 785541 w 1012825"/>
                <a:gd name="connsiteY35" fmla="*/ 257488 h 869950"/>
                <a:gd name="connsiteX36" fmla="*/ 771196 w 1012825"/>
                <a:gd name="connsiteY36" fmla="*/ 263525 h 869950"/>
                <a:gd name="connsiteX37" fmla="*/ 757605 w 1012825"/>
                <a:gd name="connsiteY37" fmla="*/ 257488 h 869950"/>
                <a:gd name="connsiteX38" fmla="*/ 757605 w 1012825"/>
                <a:gd name="connsiteY38" fmla="*/ 229570 h 869950"/>
                <a:gd name="connsiteX39" fmla="*/ 837639 w 1012825"/>
                <a:gd name="connsiteY39" fmla="*/ 149587 h 869950"/>
                <a:gd name="connsiteX40" fmla="*/ 851607 w 1012825"/>
                <a:gd name="connsiteY40" fmla="*/ 143362 h 869950"/>
                <a:gd name="connsiteX41" fmla="*/ 164669 w 1012825"/>
                <a:gd name="connsiteY41" fmla="*/ 140010 h 869950"/>
                <a:gd name="connsiteX42" fmla="*/ 178817 w 1012825"/>
                <a:gd name="connsiteY42" fmla="*/ 145704 h 869950"/>
                <a:gd name="connsiteX43" fmla="*/ 259876 w 1012825"/>
                <a:gd name="connsiteY43" fmla="*/ 226184 h 869950"/>
                <a:gd name="connsiteX44" fmla="*/ 259876 w 1012825"/>
                <a:gd name="connsiteY44" fmla="*/ 254276 h 869950"/>
                <a:gd name="connsiteX45" fmla="*/ 246111 w 1012825"/>
                <a:gd name="connsiteY45" fmla="*/ 260350 h 869950"/>
                <a:gd name="connsiteX46" fmla="*/ 231582 w 1012825"/>
                <a:gd name="connsiteY46" fmla="*/ 254276 h 869950"/>
                <a:gd name="connsiteX47" fmla="*/ 150522 w 1012825"/>
                <a:gd name="connsiteY47" fmla="*/ 173796 h 869950"/>
                <a:gd name="connsiteX48" fmla="*/ 150522 w 1012825"/>
                <a:gd name="connsiteY48" fmla="*/ 145704 h 869950"/>
                <a:gd name="connsiteX49" fmla="*/ 164669 w 1012825"/>
                <a:gd name="connsiteY49" fmla="*/ 140010 h 869950"/>
                <a:gd name="connsiteX50" fmla="*/ 509168 w 1012825"/>
                <a:gd name="connsiteY50" fmla="*/ 0 h 869950"/>
                <a:gd name="connsiteX51" fmla="*/ 528638 w 1012825"/>
                <a:gd name="connsiteY51" fmla="*/ 19722 h 869950"/>
                <a:gd name="connsiteX52" fmla="*/ 528638 w 1012825"/>
                <a:gd name="connsiteY52" fmla="*/ 134265 h 869950"/>
                <a:gd name="connsiteX53" fmla="*/ 509168 w 1012825"/>
                <a:gd name="connsiteY53" fmla="*/ 153988 h 869950"/>
                <a:gd name="connsiteX54" fmla="*/ 488950 w 1012825"/>
                <a:gd name="connsiteY54" fmla="*/ 134265 h 869950"/>
                <a:gd name="connsiteX55" fmla="*/ 488950 w 1012825"/>
                <a:gd name="connsiteY55" fmla="*/ 19722 h 869950"/>
                <a:gd name="connsiteX56" fmla="*/ 509168 w 1012825"/>
                <a:gd name="connsiteY56" fmla="*/ 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12825" h="869950">
                  <a:moveTo>
                    <a:pt x="767919" y="749610"/>
                  </a:moveTo>
                  <a:cubicBezTo>
                    <a:pt x="773081" y="749610"/>
                    <a:pt x="778243" y="751509"/>
                    <a:pt x="782067" y="755305"/>
                  </a:cubicBezTo>
                  <a:lnTo>
                    <a:pt x="863126" y="836544"/>
                  </a:lnTo>
                  <a:cubicBezTo>
                    <a:pt x="871538" y="844136"/>
                    <a:pt x="871538" y="856284"/>
                    <a:pt x="863126" y="864636"/>
                  </a:cubicBezTo>
                  <a:cubicBezTo>
                    <a:pt x="859303" y="868432"/>
                    <a:pt x="854714" y="869950"/>
                    <a:pt x="849361" y="869950"/>
                  </a:cubicBezTo>
                  <a:cubicBezTo>
                    <a:pt x="844008" y="869950"/>
                    <a:pt x="839420" y="868432"/>
                    <a:pt x="834832" y="864636"/>
                  </a:cubicBezTo>
                  <a:lnTo>
                    <a:pt x="753772" y="783397"/>
                  </a:lnTo>
                  <a:cubicBezTo>
                    <a:pt x="746125" y="775804"/>
                    <a:pt x="746125" y="762897"/>
                    <a:pt x="753772" y="755305"/>
                  </a:cubicBezTo>
                  <a:cubicBezTo>
                    <a:pt x="757595" y="751509"/>
                    <a:pt x="762757" y="749610"/>
                    <a:pt x="767919" y="749610"/>
                  </a:cubicBezTo>
                  <a:close/>
                  <a:moveTo>
                    <a:pt x="243319" y="746612"/>
                  </a:moveTo>
                  <a:cubicBezTo>
                    <a:pt x="248481" y="746612"/>
                    <a:pt x="253643" y="748687"/>
                    <a:pt x="257466" y="752837"/>
                  </a:cubicBezTo>
                  <a:cubicBezTo>
                    <a:pt x="265113" y="760383"/>
                    <a:pt x="265113" y="772456"/>
                    <a:pt x="257466" y="780756"/>
                  </a:cubicBezTo>
                  <a:lnTo>
                    <a:pt x="175642" y="860739"/>
                  </a:lnTo>
                  <a:cubicBezTo>
                    <a:pt x="171818" y="864512"/>
                    <a:pt x="167230" y="866775"/>
                    <a:pt x="161877" y="866775"/>
                  </a:cubicBezTo>
                  <a:cubicBezTo>
                    <a:pt x="156524" y="866775"/>
                    <a:pt x="151171" y="864512"/>
                    <a:pt x="147347" y="860739"/>
                  </a:cubicBezTo>
                  <a:cubicBezTo>
                    <a:pt x="139700" y="853193"/>
                    <a:pt x="139700" y="840366"/>
                    <a:pt x="147347" y="832820"/>
                  </a:cubicBezTo>
                  <a:lnTo>
                    <a:pt x="229171" y="752837"/>
                  </a:lnTo>
                  <a:cubicBezTo>
                    <a:pt x="232995" y="748687"/>
                    <a:pt x="238157" y="746612"/>
                    <a:pt x="243319" y="746612"/>
                  </a:cubicBezTo>
                  <a:close/>
                  <a:moveTo>
                    <a:pt x="878560" y="487362"/>
                  </a:moveTo>
                  <a:lnTo>
                    <a:pt x="993102" y="487362"/>
                  </a:lnTo>
                  <a:cubicBezTo>
                    <a:pt x="1003722" y="487362"/>
                    <a:pt x="1012825" y="496348"/>
                    <a:pt x="1012825" y="506831"/>
                  </a:cubicBezTo>
                  <a:cubicBezTo>
                    <a:pt x="1012825" y="518064"/>
                    <a:pt x="1003722" y="527050"/>
                    <a:pt x="993102" y="527050"/>
                  </a:cubicBezTo>
                  <a:lnTo>
                    <a:pt x="878560" y="527050"/>
                  </a:lnTo>
                  <a:cubicBezTo>
                    <a:pt x="867940" y="527050"/>
                    <a:pt x="858837" y="518064"/>
                    <a:pt x="858837" y="506831"/>
                  </a:cubicBezTo>
                  <a:cubicBezTo>
                    <a:pt x="858837" y="496348"/>
                    <a:pt x="867940" y="487362"/>
                    <a:pt x="878560" y="487362"/>
                  </a:cubicBezTo>
                  <a:close/>
                  <a:moveTo>
                    <a:pt x="20692" y="482600"/>
                  </a:moveTo>
                  <a:lnTo>
                    <a:pt x="135649" y="482600"/>
                  </a:lnTo>
                  <a:cubicBezTo>
                    <a:pt x="146378" y="482600"/>
                    <a:pt x="155575" y="491759"/>
                    <a:pt x="155575" y="502444"/>
                  </a:cubicBezTo>
                  <a:cubicBezTo>
                    <a:pt x="155575" y="513892"/>
                    <a:pt x="146378" y="522288"/>
                    <a:pt x="135649" y="522288"/>
                  </a:cubicBezTo>
                  <a:lnTo>
                    <a:pt x="20692" y="522288"/>
                  </a:lnTo>
                  <a:cubicBezTo>
                    <a:pt x="9197" y="522288"/>
                    <a:pt x="0" y="513892"/>
                    <a:pt x="0" y="502444"/>
                  </a:cubicBezTo>
                  <a:cubicBezTo>
                    <a:pt x="0" y="491759"/>
                    <a:pt x="9197" y="482600"/>
                    <a:pt x="20692" y="482600"/>
                  </a:cubicBezTo>
                  <a:close/>
                  <a:moveTo>
                    <a:pt x="851607" y="143362"/>
                  </a:moveTo>
                  <a:cubicBezTo>
                    <a:pt x="856703" y="143362"/>
                    <a:pt x="861799" y="145437"/>
                    <a:pt x="865575" y="149587"/>
                  </a:cubicBezTo>
                  <a:cubicBezTo>
                    <a:pt x="873125" y="157132"/>
                    <a:pt x="873125" y="169205"/>
                    <a:pt x="865575" y="177505"/>
                  </a:cubicBezTo>
                  <a:lnTo>
                    <a:pt x="785541" y="257488"/>
                  </a:lnTo>
                  <a:cubicBezTo>
                    <a:pt x="781011" y="261261"/>
                    <a:pt x="776481" y="263525"/>
                    <a:pt x="771196" y="263525"/>
                  </a:cubicBezTo>
                  <a:cubicBezTo>
                    <a:pt x="765911" y="263525"/>
                    <a:pt x="761380" y="261261"/>
                    <a:pt x="757605" y="257488"/>
                  </a:cubicBezTo>
                  <a:cubicBezTo>
                    <a:pt x="749300" y="249943"/>
                    <a:pt x="749300" y="237115"/>
                    <a:pt x="757605" y="229570"/>
                  </a:cubicBezTo>
                  <a:lnTo>
                    <a:pt x="837639" y="149587"/>
                  </a:lnTo>
                  <a:cubicBezTo>
                    <a:pt x="841414" y="145437"/>
                    <a:pt x="846510" y="143362"/>
                    <a:pt x="851607" y="143362"/>
                  </a:cubicBezTo>
                  <a:close/>
                  <a:moveTo>
                    <a:pt x="164669" y="140010"/>
                  </a:moveTo>
                  <a:cubicBezTo>
                    <a:pt x="169831" y="140010"/>
                    <a:pt x="174993" y="141908"/>
                    <a:pt x="178817" y="145704"/>
                  </a:cubicBezTo>
                  <a:lnTo>
                    <a:pt x="259876" y="226184"/>
                  </a:lnTo>
                  <a:cubicBezTo>
                    <a:pt x="268288" y="234536"/>
                    <a:pt x="268288" y="246683"/>
                    <a:pt x="259876" y="254276"/>
                  </a:cubicBezTo>
                  <a:cubicBezTo>
                    <a:pt x="256053" y="258831"/>
                    <a:pt x="250700" y="260350"/>
                    <a:pt x="246111" y="260350"/>
                  </a:cubicBezTo>
                  <a:cubicBezTo>
                    <a:pt x="240758" y="260350"/>
                    <a:pt x="235405" y="258831"/>
                    <a:pt x="231582" y="254276"/>
                  </a:cubicBezTo>
                  <a:lnTo>
                    <a:pt x="150522" y="173796"/>
                  </a:lnTo>
                  <a:cubicBezTo>
                    <a:pt x="142875" y="166204"/>
                    <a:pt x="142875" y="153297"/>
                    <a:pt x="150522" y="145704"/>
                  </a:cubicBezTo>
                  <a:cubicBezTo>
                    <a:pt x="154346" y="141908"/>
                    <a:pt x="159507" y="140010"/>
                    <a:pt x="164669" y="140010"/>
                  </a:cubicBezTo>
                  <a:close/>
                  <a:moveTo>
                    <a:pt x="509168" y="0"/>
                  </a:moveTo>
                  <a:cubicBezTo>
                    <a:pt x="519652" y="0"/>
                    <a:pt x="528638" y="9102"/>
                    <a:pt x="528638" y="19722"/>
                  </a:cubicBezTo>
                  <a:lnTo>
                    <a:pt x="528638" y="134265"/>
                  </a:lnTo>
                  <a:cubicBezTo>
                    <a:pt x="528638" y="144885"/>
                    <a:pt x="519652" y="153988"/>
                    <a:pt x="509168" y="153988"/>
                  </a:cubicBezTo>
                  <a:cubicBezTo>
                    <a:pt x="497936" y="153988"/>
                    <a:pt x="488950" y="144885"/>
                    <a:pt x="488950" y="134265"/>
                  </a:cubicBezTo>
                  <a:lnTo>
                    <a:pt x="488950" y="19722"/>
                  </a:lnTo>
                  <a:cubicBezTo>
                    <a:pt x="488950" y="9102"/>
                    <a:pt x="497936" y="0"/>
                    <a:pt x="509168" y="0"/>
                  </a:cubicBezTo>
                  <a:close/>
                </a:path>
              </a:pathLst>
            </a:cu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19" name="Freeform: Shape 487">
              <a:extLst>
                <a:ext uri="{FF2B5EF4-FFF2-40B4-BE49-F238E27FC236}">
                  <a16:creationId xmlns:a16="http://schemas.microsoft.com/office/drawing/2014/main" id="{4B0681A6-1A0D-7869-29F2-B9D991911AFF}"/>
                </a:ext>
              </a:extLst>
            </p:cNvPr>
            <p:cNvSpPr>
              <a:spLocks/>
            </p:cNvSpPr>
            <p:nvPr/>
          </p:nvSpPr>
          <p:spPr bwMode="auto">
            <a:xfrm>
              <a:off x="8167719" y="4441825"/>
              <a:ext cx="914369" cy="1474788"/>
            </a:xfrm>
            <a:custGeom>
              <a:avLst/>
              <a:gdLst>
                <a:gd name="connsiteX0" fmla="*/ 207931 w 914369"/>
                <a:gd name="connsiteY0" fmla="*/ 0 h 1474788"/>
                <a:gd name="connsiteX1" fmla="*/ 914369 w 914369"/>
                <a:gd name="connsiteY1" fmla="*/ 0 h 1474788"/>
                <a:gd name="connsiteX2" fmla="*/ 914369 w 914369"/>
                <a:gd name="connsiteY2" fmla="*/ 568018 h 1474788"/>
                <a:gd name="connsiteX3" fmla="*/ 645174 w 914369"/>
                <a:gd name="connsiteY3" fmla="*/ 898042 h 1474788"/>
                <a:gd name="connsiteX4" fmla="*/ 602106 w 914369"/>
                <a:gd name="connsiteY4" fmla="*/ 902367 h 1474788"/>
                <a:gd name="connsiteX5" fmla="*/ 602106 w 914369"/>
                <a:gd name="connsiteY5" fmla="*/ 1100404 h 1474788"/>
                <a:gd name="connsiteX6" fmla="*/ 685818 w 914369"/>
                <a:gd name="connsiteY6" fmla="*/ 1332492 h 1474788"/>
                <a:gd name="connsiteX7" fmla="*/ 596779 w 914369"/>
                <a:gd name="connsiteY7" fmla="*/ 1474788 h 1474788"/>
                <a:gd name="connsiteX8" fmla="*/ 487192 w 914369"/>
                <a:gd name="connsiteY8" fmla="*/ 1474788 h 1474788"/>
                <a:gd name="connsiteX9" fmla="*/ 243666 w 914369"/>
                <a:gd name="connsiteY9" fmla="*/ 1334014 h 1474788"/>
                <a:gd name="connsiteX10" fmla="*/ 159193 w 914369"/>
                <a:gd name="connsiteY10" fmla="*/ 1100404 h 1474788"/>
                <a:gd name="connsiteX11" fmla="*/ 159193 w 914369"/>
                <a:gd name="connsiteY11" fmla="*/ 432297 h 1474788"/>
                <a:gd name="connsiteX12" fmla="*/ 54173 w 914369"/>
                <a:gd name="connsiteY12" fmla="*/ 409469 h 1474788"/>
                <a:gd name="connsiteX13" fmla="*/ 11556 w 914369"/>
                <a:gd name="connsiteY13" fmla="*/ 277825 h 1474788"/>
                <a:gd name="connsiteX14" fmla="*/ 150061 w 914369"/>
                <a:gd name="connsiteY14" fmla="*/ 277065 h 1474788"/>
                <a:gd name="connsiteX15" fmla="*/ 159193 w 914369"/>
                <a:gd name="connsiteY15" fmla="*/ 284674 h 1474788"/>
                <a:gd name="connsiteX16" fmla="*/ 207931 w 914369"/>
                <a:gd name="connsiteY16" fmla="*/ 284674 h 147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369" h="1474788">
                  <a:moveTo>
                    <a:pt x="207931" y="0"/>
                  </a:moveTo>
                  <a:lnTo>
                    <a:pt x="914369" y="0"/>
                  </a:lnTo>
                  <a:lnTo>
                    <a:pt x="914369" y="568018"/>
                  </a:lnTo>
                  <a:cubicBezTo>
                    <a:pt x="914369" y="731029"/>
                    <a:pt x="798969" y="866677"/>
                    <a:pt x="645174" y="898042"/>
                  </a:cubicBezTo>
                  <a:lnTo>
                    <a:pt x="602106" y="902367"/>
                  </a:lnTo>
                  <a:lnTo>
                    <a:pt x="602106" y="1100404"/>
                  </a:lnTo>
                  <a:lnTo>
                    <a:pt x="685818" y="1332492"/>
                  </a:lnTo>
                  <a:cubicBezTo>
                    <a:pt x="723869" y="1394128"/>
                    <a:pt x="669837" y="1474788"/>
                    <a:pt x="596779" y="1474788"/>
                  </a:cubicBezTo>
                  <a:lnTo>
                    <a:pt x="487192" y="1474788"/>
                  </a:lnTo>
                  <a:cubicBezTo>
                    <a:pt x="384455" y="1474788"/>
                    <a:pt x="298460" y="1421522"/>
                    <a:pt x="243666" y="1334014"/>
                  </a:cubicBezTo>
                  <a:lnTo>
                    <a:pt x="159193" y="1100404"/>
                  </a:lnTo>
                  <a:lnTo>
                    <a:pt x="159193" y="432297"/>
                  </a:lnTo>
                  <a:cubicBezTo>
                    <a:pt x="128753" y="442189"/>
                    <a:pt x="88419" y="434580"/>
                    <a:pt x="54173" y="409469"/>
                  </a:cubicBezTo>
                  <a:cubicBezTo>
                    <a:pt x="4707" y="372943"/>
                    <a:pt x="-14319" y="314351"/>
                    <a:pt x="11556" y="277825"/>
                  </a:cubicBezTo>
                  <a:cubicBezTo>
                    <a:pt x="38192" y="241300"/>
                    <a:pt x="99834" y="241300"/>
                    <a:pt x="150061" y="277065"/>
                  </a:cubicBezTo>
                  <a:cubicBezTo>
                    <a:pt x="153105" y="279347"/>
                    <a:pt x="156149" y="282391"/>
                    <a:pt x="159193" y="284674"/>
                  </a:cubicBezTo>
                  <a:lnTo>
                    <a:pt x="207931" y="284674"/>
                  </a:ln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20" name="Freeform 97">
              <a:extLst>
                <a:ext uri="{FF2B5EF4-FFF2-40B4-BE49-F238E27FC236}">
                  <a16:creationId xmlns:a16="http://schemas.microsoft.com/office/drawing/2014/main" id="{6CF454A6-5CCF-9986-FC30-FC9DC41E4A0F}"/>
                </a:ext>
              </a:extLst>
            </p:cNvPr>
            <p:cNvSpPr>
              <a:spLocks/>
            </p:cNvSpPr>
            <p:nvPr/>
          </p:nvSpPr>
          <p:spPr bwMode="auto">
            <a:xfrm>
              <a:off x="8199438" y="4724400"/>
              <a:ext cx="127000" cy="120650"/>
            </a:xfrm>
            <a:custGeom>
              <a:avLst/>
              <a:gdLst>
                <a:gd name="T0" fmla="*/ 95 w 166"/>
                <a:gd name="T1" fmla="*/ 88 h 159"/>
                <a:gd name="T2" fmla="*/ 53 w 166"/>
                <a:gd name="T3" fmla="*/ 131 h 159"/>
                <a:gd name="T4" fmla="*/ 20 w 166"/>
                <a:gd name="T5" fmla="*/ 29 h 159"/>
                <a:gd name="T6" fmla="*/ 128 w 166"/>
                <a:gd name="T7" fmla="*/ 29 h 159"/>
                <a:gd name="T8" fmla="*/ 95 w 166"/>
                <a:gd name="T9" fmla="*/ 88 h 159"/>
              </a:gdLst>
              <a:ahLst/>
              <a:cxnLst>
                <a:cxn ang="0">
                  <a:pos x="T0" y="T1"/>
                </a:cxn>
                <a:cxn ang="0">
                  <a:pos x="T2" y="T3"/>
                </a:cxn>
                <a:cxn ang="0">
                  <a:pos x="T4" y="T5"/>
                </a:cxn>
                <a:cxn ang="0">
                  <a:pos x="T6" y="T7"/>
                </a:cxn>
                <a:cxn ang="0">
                  <a:pos x="T8" y="T9"/>
                </a:cxn>
              </a:cxnLst>
              <a:rect l="0" t="0" r="r" b="b"/>
              <a:pathLst>
                <a:path w="166" h="159">
                  <a:moveTo>
                    <a:pt x="95" y="88"/>
                  </a:moveTo>
                  <a:cubicBezTo>
                    <a:pt x="74" y="117"/>
                    <a:pt x="92" y="159"/>
                    <a:pt x="53" y="131"/>
                  </a:cubicBezTo>
                  <a:cubicBezTo>
                    <a:pt x="14" y="103"/>
                    <a:pt x="0" y="57"/>
                    <a:pt x="20" y="29"/>
                  </a:cubicBezTo>
                  <a:cubicBezTo>
                    <a:pt x="41" y="1"/>
                    <a:pt x="89" y="0"/>
                    <a:pt x="128" y="29"/>
                  </a:cubicBezTo>
                  <a:cubicBezTo>
                    <a:pt x="166" y="57"/>
                    <a:pt x="116" y="60"/>
                    <a:pt x="95" y="88"/>
                  </a:cubicBez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1" name="Freeform: Shape 489">
              <a:extLst>
                <a:ext uri="{FF2B5EF4-FFF2-40B4-BE49-F238E27FC236}">
                  <a16:creationId xmlns:a16="http://schemas.microsoft.com/office/drawing/2014/main" id="{149B4BC7-7B48-DED3-D092-ED038E542800}"/>
                </a:ext>
              </a:extLst>
            </p:cNvPr>
            <p:cNvSpPr>
              <a:spLocks/>
            </p:cNvSpPr>
            <p:nvPr/>
          </p:nvSpPr>
          <p:spPr bwMode="auto">
            <a:xfrm>
              <a:off x="8428038" y="5188830"/>
              <a:ext cx="342900" cy="280108"/>
            </a:xfrm>
            <a:custGeom>
              <a:avLst/>
              <a:gdLst>
                <a:gd name="connsiteX0" fmla="*/ 0 w 342900"/>
                <a:gd name="connsiteY0" fmla="*/ 0 h 280108"/>
                <a:gd name="connsiteX1" fmla="*/ 5138 w 342900"/>
                <a:gd name="connsiteY1" fmla="*/ 9466 h 280108"/>
                <a:gd name="connsiteX2" fmla="*/ 284845 w 342900"/>
                <a:gd name="connsiteY2" fmla="*/ 157870 h 280108"/>
                <a:gd name="connsiteX3" fmla="*/ 316817 w 342900"/>
                <a:gd name="connsiteY3" fmla="*/ 157870 h 280108"/>
                <a:gd name="connsiteX4" fmla="*/ 342900 w 342900"/>
                <a:gd name="connsiteY4" fmla="*/ 155251 h 280108"/>
                <a:gd name="connsiteX5" fmla="*/ 342900 w 342900"/>
                <a:gd name="connsiteY5" fmla="*/ 280108 h 280108"/>
                <a:gd name="connsiteX6" fmla="*/ 222236 w 342900"/>
                <a:gd name="connsiteY6" fmla="*/ 280108 h 280108"/>
                <a:gd name="connsiteX7" fmla="*/ 0 w 342900"/>
                <a:gd name="connsiteY7" fmla="*/ 59579 h 28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280108">
                  <a:moveTo>
                    <a:pt x="0" y="0"/>
                  </a:moveTo>
                  <a:lnTo>
                    <a:pt x="5138" y="9466"/>
                  </a:lnTo>
                  <a:cubicBezTo>
                    <a:pt x="65689" y="99058"/>
                    <a:pt x="168279" y="157870"/>
                    <a:pt x="284845" y="157870"/>
                  </a:cubicBezTo>
                  <a:lnTo>
                    <a:pt x="316817" y="157870"/>
                  </a:lnTo>
                  <a:lnTo>
                    <a:pt x="342900" y="155251"/>
                  </a:lnTo>
                  <a:lnTo>
                    <a:pt x="342900" y="280108"/>
                  </a:lnTo>
                  <a:lnTo>
                    <a:pt x="222236" y="280108"/>
                  </a:lnTo>
                  <a:cubicBezTo>
                    <a:pt x="99281" y="280108"/>
                    <a:pt x="0" y="181250"/>
                    <a:pt x="0" y="59579"/>
                  </a:cubicBez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22" name="Freeform 100">
              <a:extLst>
                <a:ext uri="{FF2B5EF4-FFF2-40B4-BE49-F238E27FC236}">
                  <a16:creationId xmlns:a16="http://schemas.microsoft.com/office/drawing/2014/main" id="{4BA762E6-7C19-1347-94AD-0473DB337A20}"/>
                </a:ext>
              </a:extLst>
            </p:cNvPr>
            <p:cNvSpPr>
              <a:spLocks/>
            </p:cNvSpPr>
            <p:nvPr/>
          </p:nvSpPr>
          <p:spPr bwMode="auto">
            <a:xfrm>
              <a:off x="8769350" y="4441825"/>
              <a:ext cx="312738" cy="901700"/>
            </a:xfrm>
            <a:custGeom>
              <a:avLst/>
              <a:gdLst>
                <a:gd name="T0" fmla="*/ 5 w 410"/>
                <a:gd name="T1" fmla="*/ 0 h 1186"/>
                <a:gd name="T2" fmla="*/ 0 w 410"/>
                <a:gd name="T3" fmla="*/ 545 h 1186"/>
                <a:gd name="T4" fmla="*/ 87 w 410"/>
                <a:gd name="T5" fmla="*/ 800 h 1186"/>
                <a:gd name="T6" fmla="*/ 3 w 410"/>
                <a:gd name="T7" fmla="*/ 820 h 1186"/>
                <a:gd name="T8" fmla="*/ 3 w 410"/>
                <a:gd name="T9" fmla="*/ 1186 h 1186"/>
                <a:gd name="T10" fmla="*/ 410 w 410"/>
                <a:gd name="T11" fmla="*/ 726 h 1186"/>
                <a:gd name="T12" fmla="*/ 410 w 410"/>
                <a:gd name="T13" fmla="*/ 0 h 1186"/>
                <a:gd name="T14" fmla="*/ 5 w 410"/>
                <a:gd name="T15" fmla="*/ 0 h 1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 h="1186">
                  <a:moveTo>
                    <a:pt x="5" y="0"/>
                  </a:moveTo>
                  <a:lnTo>
                    <a:pt x="0" y="545"/>
                  </a:lnTo>
                  <a:cubicBezTo>
                    <a:pt x="0" y="545"/>
                    <a:pt x="111" y="770"/>
                    <a:pt x="87" y="800"/>
                  </a:cubicBezTo>
                  <a:cubicBezTo>
                    <a:pt x="63" y="829"/>
                    <a:pt x="3" y="820"/>
                    <a:pt x="3" y="820"/>
                  </a:cubicBezTo>
                  <a:lnTo>
                    <a:pt x="3" y="1186"/>
                  </a:lnTo>
                  <a:cubicBezTo>
                    <a:pt x="233" y="1158"/>
                    <a:pt x="410" y="963"/>
                    <a:pt x="410" y="726"/>
                  </a:cubicBezTo>
                  <a:lnTo>
                    <a:pt x="410" y="0"/>
                  </a:lnTo>
                  <a:lnTo>
                    <a:pt x="5" y="0"/>
                  </a:ln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3" name="Freeform 101">
              <a:extLst>
                <a:ext uri="{FF2B5EF4-FFF2-40B4-BE49-F238E27FC236}">
                  <a16:creationId xmlns:a16="http://schemas.microsoft.com/office/drawing/2014/main" id="{9A5EE59F-CB22-1801-D8B8-95B108352D22}"/>
                </a:ext>
              </a:extLst>
            </p:cNvPr>
            <p:cNvSpPr>
              <a:spLocks/>
            </p:cNvSpPr>
            <p:nvPr/>
          </p:nvSpPr>
          <p:spPr bwMode="auto">
            <a:xfrm>
              <a:off x="8567738" y="5086350"/>
              <a:ext cx="187325" cy="117475"/>
            </a:xfrm>
            <a:custGeom>
              <a:avLst/>
              <a:gdLst>
                <a:gd name="T0" fmla="*/ 103 w 246"/>
                <a:gd name="T1" fmla="*/ 131 h 155"/>
                <a:gd name="T2" fmla="*/ 8 w 246"/>
                <a:gd name="T3" fmla="*/ 0 h 155"/>
                <a:gd name="T4" fmla="*/ 123 w 246"/>
                <a:gd name="T5" fmla="*/ 44 h 155"/>
                <a:gd name="T6" fmla="*/ 246 w 246"/>
                <a:gd name="T7" fmla="*/ 55 h 155"/>
                <a:gd name="T8" fmla="*/ 103 w 246"/>
                <a:gd name="T9" fmla="*/ 131 h 155"/>
              </a:gdLst>
              <a:ahLst/>
              <a:cxnLst>
                <a:cxn ang="0">
                  <a:pos x="T0" y="T1"/>
                </a:cxn>
                <a:cxn ang="0">
                  <a:pos x="T2" y="T3"/>
                </a:cxn>
                <a:cxn ang="0">
                  <a:pos x="T4" y="T5"/>
                </a:cxn>
                <a:cxn ang="0">
                  <a:pos x="T6" y="T7"/>
                </a:cxn>
                <a:cxn ang="0">
                  <a:pos x="T8" y="T9"/>
                </a:cxn>
              </a:cxnLst>
              <a:rect l="0" t="0" r="r" b="b"/>
              <a:pathLst>
                <a:path w="246" h="155">
                  <a:moveTo>
                    <a:pt x="103" y="131"/>
                  </a:moveTo>
                  <a:cubicBezTo>
                    <a:pt x="0" y="107"/>
                    <a:pt x="8" y="0"/>
                    <a:pt x="8" y="0"/>
                  </a:cubicBezTo>
                  <a:cubicBezTo>
                    <a:pt x="8" y="0"/>
                    <a:pt x="55" y="28"/>
                    <a:pt x="123" y="44"/>
                  </a:cubicBezTo>
                  <a:cubicBezTo>
                    <a:pt x="192" y="59"/>
                    <a:pt x="246" y="55"/>
                    <a:pt x="246" y="55"/>
                  </a:cubicBezTo>
                  <a:cubicBezTo>
                    <a:pt x="246" y="55"/>
                    <a:pt x="207" y="155"/>
                    <a:pt x="103" y="131"/>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4" name="Freeform 102">
              <a:extLst>
                <a:ext uri="{FF2B5EF4-FFF2-40B4-BE49-F238E27FC236}">
                  <a16:creationId xmlns:a16="http://schemas.microsoft.com/office/drawing/2014/main" id="{231FFE45-0951-1F9F-A5AF-D86D4E4FC565}"/>
                </a:ext>
              </a:extLst>
            </p:cNvPr>
            <p:cNvSpPr>
              <a:spLocks/>
            </p:cNvSpPr>
            <p:nvPr/>
          </p:nvSpPr>
          <p:spPr bwMode="auto">
            <a:xfrm>
              <a:off x="8086725" y="4113213"/>
              <a:ext cx="1195388" cy="661988"/>
            </a:xfrm>
            <a:custGeom>
              <a:avLst/>
              <a:gdLst>
                <a:gd name="T0" fmla="*/ 357 w 1572"/>
                <a:gd name="T1" fmla="*/ 828 h 870"/>
                <a:gd name="T2" fmla="*/ 1052 w 1572"/>
                <a:gd name="T3" fmla="*/ 447 h 870"/>
                <a:gd name="T4" fmla="*/ 1308 w 1572"/>
                <a:gd name="T5" fmla="*/ 841 h 870"/>
                <a:gd name="T6" fmla="*/ 786 w 1572"/>
                <a:gd name="T7" fmla="*/ 0 h 870"/>
                <a:gd name="T8" fmla="*/ 185 w 1572"/>
                <a:gd name="T9" fmla="*/ 764 h 870"/>
                <a:gd name="T10" fmla="*/ 289 w 1572"/>
                <a:gd name="T11" fmla="*/ 809 h 870"/>
                <a:gd name="T12" fmla="*/ 357 w 1572"/>
                <a:gd name="T13" fmla="*/ 828 h 870"/>
              </a:gdLst>
              <a:ahLst/>
              <a:cxnLst>
                <a:cxn ang="0">
                  <a:pos x="T0" y="T1"/>
                </a:cxn>
                <a:cxn ang="0">
                  <a:pos x="T2" y="T3"/>
                </a:cxn>
                <a:cxn ang="0">
                  <a:pos x="T4" y="T5"/>
                </a:cxn>
                <a:cxn ang="0">
                  <a:pos x="T6" y="T7"/>
                </a:cxn>
                <a:cxn ang="0">
                  <a:pos x="T8" y="T9"/>
                </a:cxn>
                <a:cxn ang="0">
                  <a:pos x="T10" y="T11"/>
                </a:cxn>
                <a:cxn ang="0">
                  <a:pos x="T12" y="T13"/>
                </a:cxn>
              </a:cxnLst>
              <a:rect l="0" t="0" r="r" b="b"/>
              <a:pathLst>
                <a:path w="1572" h="870">
                  <a:moveTo>
                    <a:pt x="357" y="828"/>
                  </a:moveTo>
                  <a:cubicBezTo>
                    <a:pt x="503" y="843"/>
                    <a:pt x="1029" y="870"/>
                    <a:pt x="1052" y="447"/>
                  </a:cubicBezTo>
                  <a:cubicBezTo>
                    <a:pt x="1052" y="447"/>
                    <a:pt x="1065" y="774"/>
                    <a:pt x="1308" y="841"/>
                  </a:cubicBezTo>
                  <a:cubicBezTo>
                    <a:pt x="1308" y="841"/>
                    <a:pt x="1572" y="0"/>
                    <a:pt x="786" y="0"/>
                  </a:cubicBezTo>
                  <a:cubicBezTo>
                    <a:pt x="0" y="0"/>
                    <a:pt x="185" y="764"/>
                    <a:pt x="185" y="764"/>
                  </a:cubicBezTo>
                  <a:lnTo>
                    <a:pt x="289" y="809"/>
                  </a:lnTo>
                  <a:cubicBezTo>
                    <a:pt x="311" y="819"/>
                    <a:pt x="334" y="825"/>
                    <a:pt x="357" y="828"/>
                  </a:cubicBez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5" name="Freeform 103">
              <a:extLst>
                <a:ext uri="{FF2B5EF4-FFF2-40B4-BE49-F238E27FC236}">
                  <a16:creationId xmlns:a16="http://schemas.microsoft.com/office/drawing/2014/main" id="{05BA35C8-C956-F187-E449-6742BA2BDCD9}"/>
                </a:ext>
              </a:extLst>
            </p:cNvPr>
            <p:cNvSpPr>
              <a:spLocks/>
            </p:cNvSpPr>
            <p:nvPr/>
          </p:nvSpPr>
          <p:spPr bwMode="auto">
            <a:xfrm>
              <a:off x="9336088" y="7162800"/>
              <a:ext cx="1360488" cy="431800"/>
            </a:xfrm>
            <a:custGeom>
              <a:avLst/>
              <a:gdLst>
                <a:gd name="T0" fmla="*/ 1788 w 1788"/>
                <a:gd name="T1" fmla="*/ 567 h 567"/>
                <a:gd name="T2" fmla="*/ 0 w 1788"/>
                <a:gd name="T3" fmla="*/ 567 h 567"/>
                <a:gd name="T4" fmla="*/ 0 w 1788"/>
                <a:gd name="T5" fmla="*/ 91 h 567"/>
                <a:gd name="T6" fmla="*/ 91 w 1788"/>
                <a:gd name="T7" fmla="*/ 0 h 567"/>
                <a:gd name="T8" fmla="*/ 1698 w 1788"/>
                <a:gd name="T9" fmla="*/ 0 h 567"/>
                <a:gd name="T10" fmla="*/ 1788 w 1788"/>
                <a:gd name="T11" fmla="*/ 91 h 567"/>
                <a:gd name="T12" fmla="*/ 1788 w 1788"/>
                <a:gd name="T13" fmla="*/ 567 h 567"/>
              </a:gdLst>
              <a:ahLst/>
              <a:cxnLst>
                <a:cxn ang="0">
                  <a:pos x="T0" y="T1"/>
                </a:cxn>
                <a:cxn ang="0">
                  <a:pos x="T2" y="T3"/>
                </a:cxn>
                <a:cxn ang="0">
                  <a:pos x="T4" y="T5"/>
                </a:cxn>
                <a:cxn ang="0">
                  <a:pos x="T6" y="T7"/>
                </a:cxn>
                <a:cxn ang="0">
                  <a:pos x="T8" y="T9"/>
                </a:cxn>
                <a:cxn ang="0">
                  <a:pos x="T10" y="T11"/>
                </a:cxn>
                <a:cxn ang="0">
                  <a:pos x="T12" y="T13"/>
                </a:cxn>
              </a:cxnLst>
              <a:rect l="0" t="0" r="r" b="b"/>
              <a:pathLst>
                <a:path w="1788" h="567">
                  <a:moveTo>
                    <a:pt x="1788" y="567"/>
                  </a:moveTo>
                  <a:lnTo>
                    <a:pt x="0" y="567"/>
                  </a:lnTo>
                  <a:lnTo>
                    <a:pt x="0" y="91"/>
                  </a:lnTo>
                  <a:cubicBezTo>
                    <a:pt x="0" y="41"/>
                    <a:pt x="41" y="0"/>
                    <a:pt x="91" y="0"/>
                  </a:cubicBezTo>
                  <a:lnTo>
                    <a:pt x="1698" y="0"/>
                  </a:lnTo>
                  <a:cubicBezTo>
                    <a:pt x="1748" y="0"/>
                    <a:pt x="1788" y="41"/>
                    <a:pt x="1788" y="91"/>
                  </a:cubicBezTo>
                  <a:lnTo>
                    <a:pt x="1788" y="567"/>
                  </a:ln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6" name="Freeform: Shape 494">
              <a:extLst>
                <a:ext uri="{FF2B5EF4-FFF2-40B4-BE49-F238E27FC236}">
                  <a16:creationId xmlns:a16="http://schemas.microsoft.com/office/drawing/2014/main" id="{D9A0C258-4A7E-4596-6BDF-0E800F58B95B}"/>
                </a:ext>
              </a:extLst>
            </p:cNvPr>
            <p:cNvSpPr>
              <a:spLocks noChangeArrowheads="1"/>
            </p:cNvSpPr>
            <p:nvPr/>
          </p:nvSpPr>
          <p:spPr bwMode="auto">
            <a:xfrm>
              <a:off x="9674225" y="7329488"/>
              <a:ext cx="561975" cy="265113"/>
            </a:xfrm>
            <a:custGeom>
              <a:avLst/>
              <a:gdLst>
                <a:gd name="connsiteX0" fmla="*/ 161925 w 561975"/>
                <a:gd name="connsiteY0" fmla="*/ 0 h 265113"/>
                <a:gd name="connsiteX1" fmla="*/ 400050 w 561975"/>
                <a:gd name="connsiteY1" fmla="*/ 0 h 265113"/>
                <a:gd name="connsiteX2" fmla="*/ 400050 w 561975"/>
                <a:gd name="connsiteY2" fmla="*/ 204787 h 265113"/>
                <a:gd name="connsiteX3" fmla="*/ 561975 w 561975"/>
                <a:gd name="connsiteY3" fmla="*/ 204787 h 265113"/>
                <a:gd name="connsiteX4" fmla="*/ 561975 w 561975"/>
                <a:gd name="connsiteY4" fmla="*/ 265112 h 265113"/>
                <a:gd name="connsiteX5" fmla="*/ 400050 w 561975"/>
                <a:gd name="connsiteY5" fmla="*/ 265112 h 265113"/>
                <a:gd name="connsiteX6" fmla="*/ 400050 w 561975"/>
                <a:gd name="connsiteY6" fmla="*/ 265113 h 265113"/>
                <a:gd name="connsiteX7" fmla="*/ 161925 w 561975"/>
                <a:gd name="connsiteY7" fmla="*/ 265113 h 265113"/>
                <a:gd name="connsiteX8" fmla="*/ 161925 w 561975"/>
                <a:gd name="connsiteY8" fmla="*/ 265112 h 265113"/>
                <a:gd name="connsiteX9" fmla="*/ 0 w 561975"/>
                <a:gd name="connsiteY9" fmla="*/ 265112 h 265113"/>
                <a:gd name="connsiteX10" fmla="*/ 0 w 561975"/>
                <a:gd name="connsiteY10" fmla="*/ 204787 h 265113"/>
                <a:gd name="connsiteX11" fmla="*/ 161925 w 561975"/>
                <a:gd name="connsiteY11" fmla="*/ 204787 h 26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5" h="265113">
                  <a:moveTo>
                    <a:pt x="161925" y="0"/>
                  </a:moveTo>
                  <a:lnTo>
                    <a:pt x="400050" y="0"/>
                  </a:lnTo>
                  <a:lnTo>
                    <a:pt x="400050" y="204787"/>
                  </a:lnTo>
                  <a:lnTo>
                    <a:pt x="561975" y="204787"/>
                  </a:lnTo>
                  <a:lnTo>
                    <a:pt x="561975" y="265112"/>
                  </a:lnTo>
                  <a:lnTo>
                    <a:pt x="400050" y="265112"/>
                  </a:lnTo>
                  <a:lnTo>
                    <a:pt x="400050" y="265113"/>
                  </a:lnTo>
                  <a:lnTo>
                    <a:pt x="161925" y="265113"/>
                  </a:lnTo>
                  <a:lnTo>
                    <a:pt x="161925" y="265112"/>
                  </a:lnTo>
                  <a:lnTo>
                    <a:pt x="0" y="265112"/>
                  </a:lnTo>
                  <a:lnTo>
                    <a:pt x="0" y="204787"/>
                  </a:lnTo>
                  <a:lnTo>
                    <a:pt x="161925" y="204787"/>
                  </a:lnTo>
                  <a:close/>
                </a:path>
              </a:pathLst>
            </a:custGeom>
            <a:solidFill>
              <a:srgbClr val="4133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27" name="Freeform 106">
              <a:extLst>
                <a:ext uri="{FF2B5EF4-FFF2-40B4-BE49-F238E27FC236}">
                  <a16:creationId xmlns:a16="http://schemas.microsoft.com/office/drawing/2014/main" id="{AE72CADD-C12F-EC6F-99FE-6DF496E8F0AC}"/>
                </a:ext>
              </a:extLst>
            </p:cNvPr>
            <p:cNvSpPr>
              <a:spLocks/>
            </p:cNvSpPr>
            <p:nvPr/>
          </p:nvSpPr>
          <p:spPr bwMode="auto">
            <a:xfrm>
              <a:off x="7142163" y="5002213"/>
              <a:ext cx="360363" cy="373063"/>
            </a:xfrm>
            <a:custGeom>
              <a:avLst/>
              <a:gdLst>
                <a:gd name="T0" fmla="*/ 426 w 474"/>
                <a:gd name="T1" fmla="*/ 2 h 491"/>
                <a:gd name="T2" fmla="*/ 426 w 474"/>
                <a:gd name="T3" fmla="*/ 2 h 491"/>
                <a:gd name="T4" fmla="*/ 424 w 474"/>
                <a:gd name="T5" fmla="*/ 0 h 491"/>
                <a:gd name="T6" fmla="*/ 392 w 474"/>
                <a:gd name="T7" fmla="*/ 89 h 491"/>
                <a:gd name="T8" fmla="*/ 88 w 474"/>
                <a:gd name="T9" fmla="*/ 409 h 491"/>
                <a:gd name="T10" fmla="*/ 0 w 474"/>
                <a:gd name="T11" fmla="*/ 444 h 491"/>
                <a:gd name="T12" fmla="*/ 2 w 474"/>
                <a:gd name="T13" fmla="*/ 447 h 491"/>
                <a:gd name="T14" fmla="*/ 165 w 474"/>
                <a:gd name="T15" fmla="*/ 443 h 491"/>
                <a:gd name="T16" fmla="*/ 430 w 474"/>
                <a:gd name="T17" fmla="*/ 165 h 491"/>
                <a:gd name="T18" fmla="*/ 426 w 474"/>
                <a:gd name="T19" fmla="*/ 2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491">
                  <a:moveTo>
                    <a:pt x="426" y="2"/>
                  </a:moveTo>
                  <a:lnTo>
                    <a:pt x="426" y="2"/>
                  </a:lnTo>
                  <a:cubicBezTo>
                    <a:pt x="426" y="1"/>
                    <a:pt x="425" y="0"/>
                    <a:pt x="424" y="0"/>
                  </a:cubicBezTo>
                  <a:cubicBezTo>
                    <a:pt x="426" y="31"/>
                    <a:pt x="416" y="64"/>
                    <a:pt x="392" y="89"/>
                  </a:cubicBezTo>
                  <a:lnTo>
                    <a:pt x="88" y="409"/>
                  </a:lnTo>
                  <a:cubicBezTo>
                    <a:pt x="64" y="434"/>
                    <a:pt x="32" y="445"/>
                    <a:pt x="0" y="444"/>
                  </a:cubicBezTo>
                  <a:cubicBezTo>
                    <a:pt x="1" y="445"/>
                    <a:pt x="1" y="446"/>
                    <a:pt x="2" y="447"/>
                  </a:cubicBezTo>
                  <a:cubicBezTo>
                    <a:pt x="48" y="491"/>
                    <a:pt x="121" y="489"/>
                    <a:pt x="165" y="443"/>
                  </a:cubicBezTo>
                  <a:lnTo>
                    <a:pt x="430" y="165"/>
                  </a:lnTo>
                  <a:cubicBezTo>
                    <a:pt x="474" y="119"/>
                    <a:pt x="473" y="46"/>
                    <a:pt x="426" y="2"/>
                  </a:cubicBezTo>
                  <a:close/>
                </a:path>
              </a:pathLst>
            </a:custGeom>
            <a:solidFill>
              <a:srgbClr val="291E40">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8" name="Rectangle 107">
              <a:extLst>
                <a:ext uri="{FF2B5EF4-FFF2-40B4-BE49-F238E27FC236}">
                  <a16:creationId xmlns:a16="http://schemas.microsoft.com/office/drawing/2014/main" id="{FE2A0664-BEB2-53AF-3277-76FD026A5D9D}"/>
                </a:ext>
              </a:extLst>
            </p:cNvPr>
            <p:cNvSpPr>
              <a:spLocks noChangeArrowheads="1"/>
            </p:cNvSpPr>
            <p:nvPr/>
          </p:nvSpPr>
          <p:spPr bwMode="auto">
            <a:xfrm>
              <a:off x="1776413" y="9218613"/>
              <a:ext cx="4137025" cy="3259138"/>
            </a:xfrm>
            <a:prstGeom prst="rect">
              <a:avLst/>
            </a:prstGeom>
            <a:solidFill>
              <a:srgbClr val="516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9" name="Rectangle 108">
              <a:extLst>
                <a:ext uri="{FF2B5EF4-FFF2-40B4-BE49-F238E27FC236}">
                  <a16:creationId xmlns:a16="http://schemas.microsoft.com/office/drawing/2014/main" id="{B8F1F660-8B3C-4F88-AB94-81D8C8D85781}"/>
                </a:ext>
              </a:extLst>
            </p:cNvPr>
            <p:cNvSpPr>
              <a:spLocks noChangeArrowheads="1"/>
            </p:cNvSpPr>
            <p:nvPr/>
          </p:nvSpPr>
          <p:spPr bwMode="auto">
            <a:xfrm>
              <a:off x="1943100" y="9348788"/>
              <a:ext cx="3803650" cy="2998788"/>
            </a:xfrm>
            <a:prstGeom prst="rect">
              <a:avLst/>
            </a:prstGeom>
            <a:gradFill>
              <a:gsLst>
                <a:gs pos="63000">
                  <a:srgbClr val="7995DF"/>
                </a:gs>
                <a:gs pos="0">
                  <a:srgbClr val="516EBE"/>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0" name="Rectangle 109">
              <a:extLst>
                <a:ext uri="{FF2B5EF4-FFF2-40B4-BE49-F238E27FC236}">
                  <a16:creationId xmlns:a16="http://schemas.microsoft.com/office/drawing/2014/main" id="{79E40FA9-C98A-CCE1-711F-A8A88619D810}"/>
                </a:ext>
              </a:extLst>
            </p:cNvPr>
            <p:cNvSpPr>
              <a:spLocks noChangeArrowheads="1"/>
            </p:cNvSpPr>
            <p:nvPr/>
          </p:nvSpPr>
          <p:spPr bwMode="auto">
            <a:xfrm>
              <a:off x="4598988" y="9566275"/>
              <a:ext cx="1216025" cy="3046413"/>
            </a:xfrm>
            <a:prstGeom prst="rect">
              <a:avLst/>
            </a:prstGeom>
            <a:solidFill>
              <a:srgbClr val="F3F5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1" name="Freeform 110">
              <a:extLst>
                <a:ext uri="{FF2B5EF4-FFF2-40B4-BE49-F238E27FC236}">
                  <a16:creationId xmlns:a16="http://schemas.microsoft.com/office/drawing/2014/main" id="{4DF1549C-2CD2-6575-27CA-CC207AA4E4E7}"/>
                </a:ext>
              </a:extLst>
            </p:cNvPr>
            <p:cNvSpPr>
              <a:spLocks/>
            </p:cNvSpPr>
            <p:nvPr/>
          </p:nvSpPr>
          <p:spPr bwMode="auto">
            <a:xfrm>
              <a:off x="4186238" y="10426700"/>
              <a:ext cx="817563" cy="2052638"/>
            </a:xfrm>
            <a:custGeom>
              <a:avLst/>
              <a:gdLst>
                <a:gd name="T0" fmla="*/ 0 w 1075"/>
                <a:gd name="T1" fmla="*/ 0 h 2696"/>
                <a:gd name="T2" fmla="*/ 535 w 1075"/>
                <a:gd name="T3" fmla="*/ 579 h 2696"/>
                <a:gd name="T4" fmla="*/ 563 w 1075"/>
                <a:gd name="T5" fmla="*/ 2000 h 2696"/>
                <a:gd name="T6" fmla="*/ 1075 w 1075"/>
                <a:gd name="T7" fmla="*/ 2696 h 2696"/>
                <a:gd name="T8" fmla="*/ 489 w 1075"/>
                <a:gd name="T9" fmla="*/ 2696 h 2696"/>
                <a:gd name="T10" fmla="*/ 72 w 1075"/>
                <a:gd name="T11" fmla="*/ 2026 h 2696"/>
                <a:gd name="T12" fmla="*/ 0 w 1075"/>
                <a:gd name="T13" fmla="*/ 0 h 2696"/>
              </a:gdLst>
              <a:ahLst/>
              <a:cxnLst>
                <a:cxn ang="0">
                  <a:pos x="T0" y="T1"/>
                </a:cxn>
                <a:cxn ang="0">
                  <a:pos x="T2" y="T3"/>
                </a:cxn>
                <a:cxn ang="0">
                  <a:pos x="T4" y="T5"/>
                </a:cxn>
                <a:cxn ang="0">
                  <a:pos x="T6" y="T7"/>
                </a:cxn>
                <a:cxn ang="0">
                  <a:pos x="T8" y="T9"/>
                </a:cxn>
                <a:cxn ang="0">
                  <a:pos x="T10" y="T11"/>
                </a:cxn>
                <a:cxn ang="0">
                  <a:pos x="T12" y="T13"/>
                </a:cxn>
              </a:cxnLst>
              <a:rect l="0" t="0" r="r" b="b"/>
              <a:pathLst>
                <a:path w="1075" h="2696">
                  <a:moveTo>
                    <a:pt x="0" y="0"/>
                  </a:moveTo>
                  <a:cubicBezTo>
                    <a:pt x="0" y="0"/>
                    <a:pt x="456" y="158"/>
                    <a:pt x="535" y="579"/>
                  </a:cubicBezTo>
                  <a:cubicBezTo>
                    <a:pt x="603" y="936"/>
                    <a:pt x="563" y="2000"/>
                    <a:pt x="563" y="2000"/>
                  </a:cubicBezTo>
                  <a:lnTo>
                    <a:pt x="1075" y="2696"/>
                  </a:lnTo>
                  <a:lnTo>
                    <a:pt x="489" y="2696"/>
                  </a:lnTo>
                  <a:lnTo>
                    <a:pt x="72" y="2026"/>
                  </a:lnTo>
                  <a:lnTo>
                    <a:pt x="0" y="0"/>
                  </a:lnTo>
                  <a:close/>
                </a:path>
              </a:pathLst>
            </a:custGeom>
            <a:solidFill>
              <a:srgbClr val="D6D4DF"/>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2" name="Oval 111">
              <a:extLst>
                <a:ext uri="{FF2B5EF4-FFF2-40B4-BE49-F238E27FC236}">
                  <a16:creationId xmlns:a16="http://schemas.microsoft.com/office/drawing/2014/main" id="{1442F950-9A8D-C88F-1321-41CA39067B56}"/>
                </a:ext>
              </a:extLst>
            </p:cNvPr>
            <p:cNvSpPr>
              <a:spLocks noChangeArrowheads="1"/>
            </p:cNvSpPr>
            <p:nvPr/>
          </p:nvSpPr>
          <p:spPr bwMode="auto">
            <a:xfrm>
              <a:off x="1865313" y="9459913"/>
              <a:ext cx="136525" cy="134938"/>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3" name="Freeform 112">
              <a:extLst>
                <a:ext uri="{FF2B5EF4-FFF2-40B4-BE49-F238E27FC236}">
                  <a16:creationId xmlns:a16="http://schemas.microsoft.com/office/drawing/2014/main" id="{18835DF6-DA6F-A041-04F3-2636AFD4B933}"/>
                </a:ext>
              </a:extLst>
            </p:cNvPr>
            <p:cNvSpPr>
              <a:spLocks/>
            </p:cNvSpPr>
            <p:nvPr/>
          </p:nvSpPr>
          <p:spPr bwMode="auto">
            <a:xfrm>
              <a:off x="2538413" y="10633075"/>
              <a:ext cx="784225" cy="903288"/>
            </a:xfrm>
            <a:custGeom>
              <a:avLst/>
              <a:gdLst>
                <a:gd name="T0" fmla="*/ 788 w 1031"/>
                <a:gd name="T1" fmla="*/ 109 h 1187"/>
                <a:gd name="T2" fmla="*/ 410 w 1031"/>
                <a:gd name="T3" fmla="*/ 0 h 1187"/>
                <a:gd name="T4" fmla="*/ 0 w 1031"/>
                <a:gd name="T5" fmla="*/ 922 h 1187"/>
                <a:gd name="T6" fmla="*/ 673 w 1031"/>
                <a:gd name="T7" fmla="*/ 1187 h 1187"/>
                <a:gd name="T8" fmla="*/ 967 w 1031"/>
                <a:gd name="T9" fmla="*/ 481 h 1187"/>
                <a:gd name="T10" fmla="*/ 788 w 1031"/>
                <a:gd name="T11" fmla="*/ 109 h 1187"/>
              </a:gdLst>
              <a:ahLst/>
              <a:cxnLst>
                <a:cxn ang="0">
                  <a:pos x="T0" y="T1"/>
                </a:cxn>
                <a:cxn ang="0">
                  <a:pos x="T2" y="T3"/>
                </a:cxn>
                <a:cxn ang="0">
                  <a:pos x="T4" y="T5"/>
                </a:cxn>
                <a:cxn ang="0">
                  <a:pos x="T6" y="T7"/>
                </a:cxn>
                <a:cxn ang="0">
                  <a:pos x="T8" y="T9"/>
                </a:cxn>
                <a:cxn ang="0">
                  <a:pos x="T10" y="T11"/>
                </a:cxn>
              </a:cxnLst>
              <a:rect l="0" t="0" r="r" b="b"/>
              <a:pathLst>
                <a:path w="1031" h="1187">
                  <a:moveTo>
                    <a:pt x="788" y="109"/>
                  </a:moveTo>
                  <a:lnTo>
                    <a:pt x="410" y="0"/>
                  </a:lnTo>
                  <a:cubicBezTo>
                    <a:pt x="410" y="0"/>
                    <a:pt x="184" y="448"/>
                    <a:pt x="0" y="922"/>
                  </a:cubicBezTo>
                  <a:lnTo>
                    <a:pt x="673" y="1187"/>
                  </a:lnTo>
                  <a:lnTo>
                    <a:pt x="967" y="481"/>
                  </a:lnTo>
                  <a:cubicBezTo>
                    <a:pt x="1031" y="328"/>
                    <a:pt x="947" y="154"/>
                    <a:pt x="788" y="109"/>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4" name="Freeform 113">
              <a:extLst>
                <a:ext uri="{FF2B5EF4-FFF2-40B4-BE49-F238E27FC236}">
                  <a16:creationId xmlns:a16="http://schemas.microsoft.com/office/drawing/2014/main" id="{865423B2-202B-1632-4EED-FA86A3F84F3C}"/>
                </a:ext>
              </a:extLst>
            </p:cNvPr>
            <p:cNvSpPr>
              <a:spLocks/>
            </p:cNvSpPr>
            <p:nvPr/>
          </p:nvSpPr>
          <p:spPr bwMode="auto">
            <a:xfrm>
              <a:off x="2876550" y="8724900"/>
              <a:ext cx="1028700" cy="1876425"/>
            </a:xfrm>
            <a:custGeom>
              <a:avLst/>
              <a:gdLst>
                <a:gd name="T0" fmla="*/ 689 w 1351"/>
                <a:gd name="T1" fmla="*/ 0 h 2467"/>
                <a:gd name="T2" fmla="*/ 263 w 1351"/>
                <a:gd name="T3" fmla="*/ 2467 h 2467"/>
                <a:gd name="T4" fmla="*/ 1351 w 1351"/>
                <a:gd name="T5" fmla="*/ 2467 h 2467"/>
                <a:gd name="T6" fmla="*/ 1351 w 1351"/>
                <a:gd name="T7" fmla="*/ 5 h 2467"/>
                <a:gd name="T8" fmla="*/ 689 w 1351"/>
                <a:gd name="T9" fmla="*/ 0 h 2467"/>
              </a:gdLst>
              <a:ahLst/>
              <a:cxnLst>
                <a:cxn ang="0">
                  <a:pos x="T0" y="T1"/>
                </a:cxn>
                <a:cxn ang="0">
                  <a:pos x="T2" y="T3"/>
                </a:cxn>
                <a:cxn ang="0">
                  <a:pos x="T4" y="T5"/>
                </a:cxn>
                <a:cxn ang="0">
                  <a:pos x="T6" y="T7"/>
                </a:cxn>
                <a:cxn ang="0">
                  <a:pos x="T8" y="T9"/>
                </a:cxn>
              </a:cxnLst>
              <a:rect l="0" t="0" r="r" b="b"/>
              <a:pathLst>
                <a:path w="1351" h="2467">
                  <a:moveTo>
                    <a:pt x="689" y="0"/>
                  </a:moveTo>
                  <a:cubicBezTo>
                    <a:pt x="689" y="0"/>
                    <a:pt x="0" y="292"/>
                    <a:pt x="263" y="2467"/>
                  </a:cubicBezTo>
                  <a:lnTo>
                    <a:pt x="1351" y="2467"/>
                  </a:lnTo>
                  <a:lnTo>
                    <a:pt x="1351" y="5"/>
                  </a:lnTo>
                  <a:lnTo>
                    <a:pt x="689" y="0"/>
                  </a:lnTo>
                  <a:close/>
                </a:path>
              </a:pathLst>
            </a:cu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5" name="Oval 114">
              <a:extLst>
                <a:ext uri="{FF2B5EF4-FFF2-40B4-BE49-F238E27FC236}">
                  <a16:creationId xmlns:a16="http://schemas.microsoft.com/office/drawing/2014/main" id="{8FE57B03-6B6F-7DC6-E1F5-2412EE33732E}"/>
                </a:ext>
              </a:extLst>
            </p:cNvPr>
            <p:cNvSpPr>
              <a:spLocks noChangeArrowheads="1"/>
            </p:cNvSpPr>
            <p:nvPr/>
          </p:nvSpPr>
          <p:spPr bwMode="auto">
            <a:xfrm>
              <a:off x="1590675" y="11450638"/>
              <a:ext cx="404813" cy="403225"/>
            </a:xfrm>
            <a:prstGeom prst="ellipse">
              <a:avLst/>
            </a:prstGeom>
            <a:solidFill>
              <a:srgbClr val="7995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6" name="Oval 115">
              <a:extLst>
                <a:ext uri="{FF2B5EF4-FFF2-40B4-BE49-F238E27FC236}">
                  <a16:creationId xmlns:a16="http://schemas.microsoft.com/office/drawing/2014/main" id="{611FFC82-7B5B-EB06-F9AB-895A2B3F682D}"/>
                </a:ext>
              </a:extLst>
            </p:cNvPr>
            <p:cNvSpPr>
              <a:spLocks noChangeArrowheads="1"/>
            </p:cNvSpPr>
            <p:nvPr/>
          </p:nvSpPr>
          <p:spPr bwMode="auto">
            <a:xfrm>
              <a:off x="2032000" y="12245975"/>
              <a:ext cx="441325" cy="441325"/>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7" name="Oval 116">
              <a:extLst>
                <a:ext uri="{FF2B5EF4-FFF2-40B4-BE49-F238E27FC236}">
                  <a16:creationId xmlns:a16="http://schemas.microsoft.com/office/drawing/2014/main" id="{2D45E6C3-1C72-BB5B-9F09-115090336CDE}"/>
                </a:ext>
              </a:extLst>
            </p:cNvPr>
            <p:cNvSpPr>
              <a:spLocks noChangeArrowheads="1"/>
            </p:cNvSpPr>
            <p:nvPr/>
          </p:nvSpPr>
          <p:spPr bwMode="auto">
            <a:xfrm>
              <a:off x="2201863" y="11574463"/>
              <a:ext cx="125413" cy="125413"/>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8" name="Oval 117">
              <a:extLst>
                <a:ext uri="{FF2B5EF4-FFF2-40B4-BE49-F238E27FC236}">
                  <a16:creationId xmlns:a16="http://schemas.microsoft.com/office/drawing/2014/main" id="{E2597BD2-182A-F7D5-6B5F-F947F94E4E7E}"/>
                </a:ext>
              </a:extLst>
            </p:cNvPr>
            <p:cNvSpPr>
              <a:spLocks noChangeArrowheads="1"/>
            </p:cNvSpPr>
            <p:nvPr/>
          </p:nvSpPr>
          <p:spPr bwMode="auto">
            <a:xfrm>
              <a:off x="2709863" y="10085388"/>
              <a:ext cx="214313" cy="214313"/>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9" name="Oval 118">
              <a:extLst>
                <a:ext uri="{FF2B5EF4-FFF2-40B4-BE49-F238E27FC236}">
                  <a16:creationId xmlns:a16="http://schemas.microsoft.com/office/drawing/2014/main" id="{3E80D476-A4BD-2B4D-E102-FF9E21CB266F}"/>
                </a:ext>
              </a:extLst>
            </p:cNvPr>
            <p:cNvSpPr>
              <a:spLocks noChangeArrowheads="1"/>
            </p:cNvSpPr>
            <p:nvPr/>
          </p:nvSpPr>
          <p:spPr bwMode="auto">
            <a:xfrm>
              <a:off x="2316163" y="8956675"/>
              <a:ext cx="533400" cy="531813"/>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0" name="Oval 119">
              <a:extLst>
                <a:ext uri="{FF2B5EF4-FFF2-40B4-BE49-F238E27FC236}">
                  <a16:creationId xmlns:a16="http://schemas.microsoft.com/office/drawing/2014/main" id="{990AAFE2-0EB3-1820-CB01-B0B5653632A3}"/>
                </a:ext>
              </a:extLst>
            </p:cNvPr>
            <p:cNvSpPr>
              <a:spLocks noChangeArrowheads="1"/>
            </p:cNvSpPr>
            <p:nvPr/>
          </p:nvSpPr>
          <p:spPr bwMode="auto">
            <a:xfrm>
              <a:off x="2897188" y="8461375"/>
              <a:ext cx="146050" cy="146050"/>
            </a:xfrm>
            <a:prstGeom prst="ellipse">
              <a:avLst/>
            </a:prstGeom>
            <a:solidFill>
              <a:srgbClr val="7995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1" name="Oval 120">
              <a:extLst>
                <a:ext uri="{FF2B5EF4-FFF2-40B4-BE49-F238E27FC236}">
                  <a16:creationId xmlns:a16="http://schemas.microsoft.com/office/drawing/2014/main" id="{B72FFE57-2896-42D4-103A-6B7C84E67154}"/>
                </a:ext>
              </a:extLst>
            </p:cNvPr>
            <p:cNvSpPr>
              <a:spLocks noChangeArrowheads="1"/>
            </p:cNvSpPr>
            <p:nvPr/>
          </p:nvSpPr>
          <p:spPr bwMode="auto">
            <a:xfrm>
              <a:off x="4837113" y="8813800"/>
              <a:ext cx="157163" cy="155575"/>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2" name="Oval 121">
              <a:extLst>
                <a:ext uri="{FF2B5EF4-FFF2-40B4-BE49-F238E27FC236}">
                  <a16:creationId xmlns:a16="http://schemas.microsoft.com/office/drawing/2014/main" id="{C9B3B117-240B-A92E-FC6C-2E2F0C8C8DF4}"/>
                </a:ext>
              </a:extLst>
            </p:cNvPr>
            <p:cNvSpPr>
              <a:spLocks noChangeArrowheads="1"/>
            </p:cNvSpPr>
            <p:nvPr/>
          </p:nvSpPr>
          <p:spPr bwMode="auto">
            <a:xfrm>
              <a:off x="5316538" y="9825038"/>
              <a:ext cx="420688" cy="420688"/>
            </a:xfrm>
            <a:prstGeom prst="ellipse">
              <a:avLst/>
            </a:pr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3" name="Freeform: Shape 511">
              <a:extLst>
                <a:ext uri="{FF2B5EF4-FFF2-40B4-BE49-F238E27FC236}">
                  <a16:creationId xmlns:a16="http://schemas.microsoft.com/office/drawing/2014/main" id="{723DD70D-577E-7FB8-F50D-5E98B665B8A3}"/>
                </a:ext>
              </a:extLst>
            </p:cNvPr>
            <p:cNvSpPr>
              <a:spLocks noChangeArrowheads="1"/>
            </p:cNvSpPr>
            <p:nvPr/>
          </p:nvSpPr>
          <p:spPr bwMode="auto">
            <a:xfrm>
              <a:off x="2089150" y="9791699"/>
              <a:ext cx="298450" cy="1625600"/>
            </a:xfrm>
            <a:custGeom>
              <a:avLst/>
              <a:gdLst>
                <a:gd name="connsiteX0" fmla="*/ 0 w 298450"/>
                <a:gd name="connsiteY0" fmla="*/ 1327150 h 1625600"/>
                <a:gd name="connsiteX1" fmla="*/ 298450 w 298450"/>
                <a:gd name="connsiteY1" fmla="*/ 1327150 h 1625600"/>
                <a:gd name="connsiteX2" fmla="*/ 298450 w 298450"/>
                <a:gd name="connsiteY2" fmla="*/ 1625600 h 1625600"/>
                <a:gd name="connsiteX3" fmla="*/ 0 w 298450"/>
                <a:gd name="connsiteY3" fmla="*/ 1625600 h 1625600"/>
                <a:gd name="connsiteX4" fmla="*/ 0 w 298450"/>
                <a:gd name="connsiteY4" fmla="*/ 884238 h 1625600"/>
                <a:gd name="connsiteX5" fmla="*/ 298450 w 298450"/>
                <a:gd name="connsiteY5" fmla="*/ 884238 h 1625600"/>
                <a:gd name="connsiteX6" fmla="*/ 298450 w 298450"/>
                <a:gd name="connsiteY6" fmla="*/ 1182688 h 1625600"/>
                <a:gd name="connsiteX7" fmla="*/ 0 w 298450"/>
                <a:gd name="connsiteY7" fmla="*/ 1182688 h 1625600"/>
                <a:gd name="connsiteX8" fmla="*/ 0 w 298450"/>
                <a:gd name="connsiteY8" fmla="*/ 441325 h 1625600"/>
                <a:gd name="connsiteX9" fmla="*/ 298450 w 298450"/>
                <a:gd name="connsiteY9" fmla="*/ 441325 h 1625600"/>
                <a:gd name="connsiteX10" fmla="*/ 298450 w 298450"/>
                <a:gd name="connsiteY10" fmla="*/ 739775 h 1625600"/>
                <a:gd name="connsiteX11" fmla="*/ 0 w 298450"/>
                <a:gd name="connsiteY11" fmla="*/ 739775 h 1625600"/>
                <a:gd name="connsiteX12" fmla="*/ 0 w 298450"/>
                <a:gd name="connsiteY12" fmla="*/ 0 h 1625600"/>
                <a:gd name="connsiteX13" fmla="*/ 298450 w 298450"/>
                <a:gd name="connsiteY13" fmla="*/ 0 h 1625600"/>
                <a:gd name="connsiteX14" fmla="*/ 298450 w 298450"/>
                <a:gd name="connsiteY14" fmla="*/ 296863 h 1625600"/>
                <a:gd name="connsiteX15" fmla="*/ 0 w 298450"/>
                <a:gd name="connsiteY15" fmla="*/ 29686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450" h="1625600">
                  <a:moveTo>
                    <a:pt x="0" y="1327150"/>
                  </a:moveTo>
                  <a:lnTo>
                    <a:pt x="298450" y="1327150"/>
                  </a:lnTo>
                  <a:lnTo>
                    <a:pt x="298450" y="1625600"/>
                  </a:lnTo>
                  <a:lnTo>
                    <a:pt x="0" y="1625600"/>
                  </a:lnTo>
                  <a:close/>
                  <a:moveTo>
                    <a:pt x="0" y="884238"/>
                  </a:moveTo>
                  <a:lnTo>
                    <a:pt x="298450" y="884238"/>
                  </a:lnTo>
                  <a:lnTo>
                    <a:pt x="298450" y="1182688"/>
                  </a:lnTo>
                  <a:lnTo>
                    <a:pt x="0" y="1182688"/>
                  </a:lnTo>
                  <a:close/>
                  <a:moveTo>
                    <a:pt x="0" y="441325"/>
                  </a:moveTo>
                  <a:lnTo>
                    <a:pt x="298450" y="441325"/>
                  </a:lnTo>
                  <a:lnTo>
                    <a:pt x="298450" y="739775"/>
                  </a:lnTo>
                  <a:lnTo>
                    <a:pt x="0" y="739775"/>
                  </a:lnTo>
                  <a:close/>
                  <a:moveTo>
                    <a:pt x="0" y="0"/>
                  </a:moveTo>
                  <a:lnTo>
                    <a:pt x="298450" y="0"/>
                  </a:lnTo>
                  <a:lnTo>
                    <a:pt x="298450" y="296863"/>
                  </a:lnTo>
                  <a:lnTo>
                    <a:pt x="0" y="296863"/>
                  </a:lnTo>
                  <a:close/>
                </a:path>
              </a:pathLst>
            </a:custGeom>
            <a:solidFill>
              <a:srgbClr val="F3F5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44" name="Freeform: Shape 512">
              <a:extLst>
                <a:ext uri="{FF2B5EF4-FFF2-40B4-BE49-F238E27FC236}">
                  <a16:creationId xmlns:a16="http://schemas.microsoft.com/office/drawing/2014/main" id="{E269B7D8-16E9-C6BA-8329-6CFCEC3C83F0}"/>
                </a:ext>
              </a:extLst>
            </p:cNvPr>
            <p:cNvSpPr>
              <a:spLocks noChangeArrowheads="1"/>
            </p:cNvSpPr>
            <p:nvPr/>
          </p:nvSpPr>
          <p:spPr bwMode="auto">
            <a:xfrm>
              <a:off x="5424488" y="9902825"/>
              <a:ext cx="203200" cy="281408"/>
            </a:xfrm>
            <a:custGeom>
              <a:avLst/>
              <a:gdLst>
                <a:gd name="connsiteX0" fmla="*/ 101981 w 203200"/>
                <a:gd name="connsiteY0" fmla="*/ 134938 h 281408"/>
                <a:gd name="connsiteX1" fmla="*/ 203200 w 203200"/>
                <a:gd name="connsiteY1" fmla="*/ 239804 h 281408"/>
                <a:gd name="connsiteX2" fmla="*/ 0 w 203200"/>
                <a:gd name="connsiteY2" fmla="*/ 239804 h 281408"/>
                <a:gd name="connsiteX3" fmla="*/ 101981 w 203200"/>
                <a:gd name="connsiteY3" fmla="*/ 134938 h 281408"/>
                <a:gd name="connsiteX4" fmla="*/ 101600 w 203200"/>
                <a:gd name="connsiteY4" fmla="*/ 0 h 281408"/>
                <a:gd name="connsiteX5" fmla="*/ 158750 w 203200"/>
                <a:gd name="connsiteY5" fmla="*/ 57150 h 281408"/>
                <a:gd name="connsiteX6" fmla="*/ 101600 w 203200"/>
                <a:gd name="connsiteY6" fmla="*/ 114300 h 281408"/>
                <a:gd name="connsiteX7" fmla="*/ 44450 w 203200"/>
                <a:gd name="connsiteY7" fmla="*/ 57150 h 281408"/>
                <a:gd name="connsiteX8" fmla="*/ 101600 w 203200"/>
                <a:gd name="connsiteY8" fmla="*/ 0 h 28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 h="281408">
                  <a:moveTo>
                    <a:pt x="101981" y="134938"/>
                  </a:moveTo>
                  <a:cubicBezTo>
                    <a:pt x="149166" y="134938"/>
                    <a:pt x="203200" y="183571"/>
                    <a:pt x="203200" y="239804"/>
                  </a:cubicBezTo>
                  <a:cubicBezTo>
                    <a:pt x="203200" y="295276"/>
                    <a:pt x="0" y="295276"/>
                    <a:pt x="0" y="239804"/>
                  </a:cubicBezTo>
                  <a:cubicBezTo>
                    <a:pt x="0" y="183571"/>
                    <a:pt x="54035" y="134938"/>
                    <a:pt x="101981" y="134938"/>
                  </a:cubicBezTo>
                  <a:close/>
                  <a:moveTo>
                    <a:pt x="101600" y="0"/>
                  </a:moveTo>
                  <a:cubicBezTo>
                    <a:pt x="133163" y="0"/>
                    <a:pt x="158750" y="25587"/>
                    <a:pt x="158750" y="57150"/>
                  </a:cubicBezTo>
                  <a:cubicBezTo>
                    <a:pt x="158750" y="88713"/>
                    <a:pt x="133163" y="114300"/>
                    <a:pt x="101600" y="114300"/>
                  </a:cubicBezTo>
                  <a:cubicBezTo>
                    <a:pt x="70037" y="114300"/>
                    <a:pt x="44450" y="88713"/>
                    <a:pt x="44450" y="57150"/>
                  </a:cubicBezTo>
                  <a:cubicBezTo>
                    <a:pt x="44450" y="25587"/>
                    <a:pt x="70037" y="0"/>
                    <a:pt x="101600" y="0"/>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45" name="Oval 128">
              <a:extLst>
                <a:ext uri="{FF2B5EF4-FFF2-40B4-BE49-F238E27FC236}">
                  <a16:creationId xmlns:a16="http://schemas.microsoft.com/office/drawing/2014/main" id="{50C3E249-27DF-43B5-6C18-99E182484A4B}"/>
                </a:ext>
              </a:extLst>
            </p:cNvPr>
            <p:cNvSpPr>
              <a:spLocks noChangeArrowheads="1"/>
            </p:cNvSpPr>
            <p:nvPr/>
          </p:nvSpPr>
          <p:spPr bwMode="auto">
            <a:xfrm>
              <a:off x="5316538" y="10423525"/>
              <a:ext cx="420688" cy="420688"/>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6" name="Freeform: Shape 514">
              <a:extLst>
                <a:ext uri="{FF2B5EF4-FFF2-40B4-BE49-F238E27FC236}">
                  <a16:creationId xmlns:a16="http://schemas.microsoft.com/office/drawing/2014/main" id="{2648B6A1-7C5F-D19B-952F-2C3F7240E78A}"/>
                </a:ext>
              </a:extLst>
            </p:cNvPr>
            <p:cNvSpPr>
              <a:spLocks noChangeArrowheads="1"/>
            </p:cNvSpPr>
            <p:nvPr/>
          </p:nvSpPr>
          <p:spPr bwMode="auto">
            <a:xfrm>
              <a:off x="5424488" y="10501313"/>
              <a:ext cx="203200" cy="281217"/>
            </a:xfrm>
            <a:custGeom>
              <a:avLst/>
              <a:gdLst>
                <a:gd name="connsiteX0" fmla="*/ 101981 w 203200"/>
                <a:gd name="connsiteY0" fmla="*/ 134937 h 281217"/>
                <a:gd name="connsiteX1" fmla="*/ 203200 w 203200"/>
                <a:gd name="connsiteY1" fmla="*/ 239043 h 281217"/>
                <a:gd name="connsiteX2" fmla="*/ 0 w 203200"/>
                <a:gd name="connsiteY2" fmla="*/ 239043 h 281217"/>
                <a:gd name="connsiteX3" fmla="*/ 101981 w 203200"/>
                <a:gd name="connsiteY3" fmla="*/ 134937 h 281217"/>
                <a:gd name="connsiteX4" fmla="*/ 101600 w 203200"/>
                <a:gd name="connsiteY4" fmla="*/ 0 h 281217"/>
                <a:gd name="connsiteX5" fmla="*/ 158750 w 203200"/>
                <a:gd name="connsiteY5" fmla="*/ 57150 h 281217"/>
                <a:gd name="connsiteX6" fmla="*/ 101600 w 203200"/>
                <a:gd name="connsiteY6" fmla="*/ 114300 h 281217"/>
                <a:gd name="connsiteX7" fmla="*/ 44450 w 203200"/>
                <a:gd name="connsiteY7" fmla="*/ 57150 h 281217"/>
                <a:gd name="connsiteX8" fmla="*/ 101600 w 203200"/>
                <a:gd name="connsiteY8" fmla="*/ 0 h 2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 h="281217">
                  <a:moveTo>
                    <a:pt x="101981" y="134937"/>
                  </a:moveTo>
                  <a:cubicBezTo>
                    <a:pt x="149166" y="134937"/>
                    <a:pt x="203200" y="183570"/>
                    <a:pt x="203200" y="239043"/>
                  </a:cubicBezTo>
                  <a:cubicBezTo>
                    <a:pt x="203200" y="295275"/>
                    <a:pt x="0" y="295275"/>
                    <a:pt x="0" y="239043"/>
                  </a:cubicBezTo>
                  <a:cubicBezTo>
                    <a:pt x="0" y="183570"/>
                    <a:pt x="54035" y="134937"/>
                    <a:pt x="101981" y="134937"/>
                  </a:cubicBezTo>
                  <a:close/>
                  <a:moveTo>
                    <a:pt x="101600" y="0"/>
                  </a:moveTo>
                  <a:cubicBezTo>
                    <a:pt x="133163" y="0"/>
                    <a:pt x="158750" y="25587"/>
                    <a:pt x="158750" y="57150"/>
                  </a:cubicBezTo>
                  <a:cubicBezTo>
                    <a:pt x="158750" y="88713"/>
                    <a:pt x="133163" y="114300"/>
                    <a:pt x="101600" y="114300"/>
                  </a:cubicBezTo>
                  <a:cubicBezTo>
                    <a:pt x="70037" y="114300"/>
                    <a:pt x="44450" y="88713"/>
                    <a:pt x="44450" y="57150"/>
                  </a:cubicBezTo>
                  <a:cubicBezTo>
                    <a:pt x="44450" y="25587"/>
                    <a:pt x="70037" y="0"/>
                    <a:pt x="101600" y="0"/>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47" name="Oval 131">
              <a:extLst>
                <a:ext uri="{FF2B5EF4-FFF2-40B4-BE49-F238E27FC236}">
                  <a16:creationId xmlns:a16="http://schemas.microsoft.com/office/drawing/2014/main" id="{9F6DBF39-EA5D-878A-550D-5A2A7C7C303B}"/>
                </a:ext>
              </a:extLst>
            </p:cNvPr>
            <p:cNvSpPr>
              <a:spLocks noChangeArrowheads="1"/>
            </p:cNvSpPr>
            <p:nvPr/>
          </p:nvSpPr>
          <p:spPr bwMode="auto">
            <a:xfrm>
              <a:off x="5316538" y="11022013"/>
              <a:ext cx="420688" cy="420688"/>
            </a:xfrm>
            <a:prstGeom prst="ellipse">
              <a:avLst/>
            </a:pr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8" name="Freeform: Shape 516">
              <a:extLst>
                <a:ext uri="{FF2B5EF4-FFF2-40B4-BE49-F238E27FC236}">
                  <a16:creationId xmlns:a16="http://schemas.microsoft.com/office/drawing/2014/main" id="{EDE55004-6526-0146-6DAF-6E473E854BFE}"/>
                </a:ext>
              </a:extLst>
            </p:cNvPr>
            <p:cNvSpPr>
              <a:spLocks noChangeArrowheads="1"/>
            </p:cNvSpPr>
            <p:nvPr/>
          </p:nvSpPr>
          <p:spPr bwMode="auto">
            <a:xfrm>
              <a:off x="5424488" y="11101388"/>
              <a:ext cx="203200" cy="281077"/>
            </a:xfrm>
            <a:custGeom>
              <a:avLst/>
              <a:gdLst>
                <a:gd name="connsiteX0" fmla="*/ 101981 w 203200"/>
                <a:gd name="connsiteY0" fmla="*/ 133350 h 281077"/>
                <a:gd name="connsiteX1" fmla="*/ 203200 w 203200"/>
                <a:gd name="connsiteY1" fmla="*/ 238486 h 281077"/>
                <a:gd name="connsiteX2" fmla="*/ 0 w 203200"/>
                <a:gd name="connsiteY2" fmla="*/ 238486 h 281077"/>
                <a:gd name="connsiteX3" fmla="*/ 101981 w 203200"/>
                <a:gd name="connsiteY3" fmla="*/ 133350 h 281077"/>
                <a:gd name="connsiteX4" fmla="*/ 101600 w 203200"/>
                <a:gd name="connsiteY4" fmla="*/ 0 h 281077"/>
                <a:gd name="connsiteX5" fmla="*/ 158750 w 203200"/>
                <a:gd name="connsiteY5" fmla="*/ 56357 h 281077"/>
                <a:gd name="connsiteX6" fmla="*/ 101600 w 203200"/>
                <a:gd name="connsiteY6" fmla="*/ 112714 h 281077"/>
                <a:gd name="connsiteX7" fmla="*/ 44450 w 203200"/>
                <a:gd name="connsiteY7" fmla="*/ 56357 h 281077"/>
                <a:gd name="connsiteX8" fmla="*/ 101600 w 203200"/>
                <a:gd name="connsiteY8" fmla="*/ 0 h 28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 h="281077">
                  <a:moveTo>
                    <a:pt x="101981" y="133350"/>
                  </a:moveTo>
                  <a:cubicBezTo>
                    <a:pt x="149166" y="133350"/>
                    <a:pt x="203200" y="182465"/>
                    <a:pt x="203200" y="238486"/>
                  </a:cubicBezTo>
                  <a:cubicBezTo>
                    <a:pt x="203200" y="295275"/>
                    <a:pt x="0" y="295275"/>
                    <a:pt x="0" y="238486"/>
                  </a:cubicBezTo>
                  <a:cubicBezTo>
                    <a:pt x="0" y="182465"/>
                    <a:pt x="54035" y="133350"/>
                    <a:pt x="101981" y="133350"/>
                  </a:cubicBezTo>
                  <a:close/>
                  <a:moveTo>
                    <a:pt x="101600" y="0"/>
                  </a:moveTo>
                  <a:cubicBezTo>
                    <a:pt x="133163" y="0"/>
                    <a:pt x="158750" y="25232"/>
                    <a:pt x="158750" y="56357"/>
                  </a:cubicBezTo>
                  <a:cubicBezTo>
                    <a:pt x="158750" y="87482"/>
                    <a:pt x="133163" y="112714"/>
                    <a:pt x="101600" y="112714"/>
                  </a:cubicBezTo>
                  <a:cubicBezTo>
                    <a:pt x="70037" y="112714"/>
                    <a:pt x="44450" y="87482"/>
                    <a:pt x="44450" y="56357"/>
                  </a:cubicBezTo>
                  <a:cubicBezTo>
                    <a:pt x="44450" y="25232"/>
                    <a:pt x="70037" y="0"/>
                    <a:pt x="101600" y="0"/>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49" name="Oval 134">
              <a:extLst>
                <a:ext uri="{FF2B5EF4-FFF2-40B4-BE49-F238E27FC236}">
                  <a16:creationId xmlns:a16="http://schemas.microsoft.com/office/drawing/2014/main" id="{B8B9C5A5-DE56-0DFD-A855-C2F81C79AFB7}"/>
                </a:ext>
              </a:extLst>
            </p:cNvPr>
            <p:cNvSpPr>
              <a:spLocks noChangeArrowheads="1"/>
            </p:cNvSpPr>
            <p:nvPr/>
          </p:nvSpPr>
          <p:spPr bwMode="auto">
            <a:xfrm>
              <a:off x="4895850" y="9444038"/>
              <a:ext cx="249238" cy="249238"/>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0" name="Oval 135">
              <a:extLst>
                <a:ext uri="{FF2B5EF4-FFF2-40B4-BE49-F238E27FC236}">
                  <a16:creationId xmlns:a16="http://schemas.microsoft.com/office/drawing/2014/main" id="{0E407DCB-1E48-83A7-0BEF-F88F3B69AF4E}"/>
                </a:ext>
              </a:extLst>
            </p:cNvPr>
            <p:cNvSpPr>
              <a:spLocks noChangeArrowheads="1"/>
            </p:cNvSpPr>
            <p:nvPr/>
          </p:nvSpPr>
          <p:spPr bwMode="auto">
            <a:xfrm>
              <a:off x="5475288" y="9305925"/>
              <a:ext cx="169863" cy="169863"/>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1" name="Freeform 136">
              <a:extLst>
                <a:ext uri="{FF2B5EF4-FFF2-40B4-BE49-F238E27FC236}">
                  <a16:creationId xmlns:a16="http://schemas.microsoft.com/office/drawing/2014/main" id="{7BD40CEA-4C13-C68C-96C2-FA3F368EF320}"/>
                </a:ext>
              </a:extLst>
            </p:cNvPr>
            <p:cNvSpPr>
              <a:spLocks/>
            </p:cNvSpPr>
            <p:nvPr/>
          </p:nvSpPr>
          <p:spPr bwMode="auto">
            <a:xfrm>
              <a:off x="2500313" y="10496550"/>
              <a:ext cx="196850" cy="152400"/>
            </a:xfrm>
            <a:custGeom>
              <a:avLst/>
              <a:gdLst>
                <a:gd name="T0" fmla="*/ 129 w 258"/>
                <a:gd name="T1" fmla="*/ 200 h 200"/>
                <a:gd name="T2" fmla="*/ 129 w 258"/>
                <a:gd name="T3" fmla="*/ 0 h 200"/>
                <a:gd name="T4" fmla="*/ 129 w 258"/>
                <a:gd name="T5" fmla="*/ 200 h 200"/>
              </a:gdLst>
              <a:ahLst/>
              <a:cxnLst>
                <a:cxn ang="0">
                  <a:pos x="T0" y="T1"/>
                </a:cxn>
                <a:cxn ang="0">
                  <a:pos x="T2" y="T3"/>
                </a:cxn>
                <a:cxn ang="0">
                  <a:pos x="T4" y="T5"/>
                </a:cxn>
              </a:cxnLst>
              <a:rect l="0" t="0" r="r" b="b"/>
              <a:pathLst>
                <a:path w="258" h="200">
                  <a:moveTo>
                    <a:pt x="129" y="200"/>
                  </a:moveTo>
                  <a:cubicBezTo>
                    <a:pt x="258" y="200"/>
                    <a:pt x="258" y="0"/>
                    <a:pt x="129" y="0"/>
                  </a:cubicBezTo>
                  <a:cubicBezTo>
                    <a:pt x="1" y="0"/>
                    <a:pt x="0" y="200"/>
                    <a:pt x="129" y="200"/>
                  </a:cubicBezTo>
                  <a:close/>
                </a:path>
              </a:pathLst>
            </a:cu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2" name="Freeform 137">
              <a:extLst>
                <a:ext uri="{FF2B5EF4-FFF2-40B4-BE49-F238E27FC236}">
                  <a16:creationId xmlns:a16="http://schemas.microsoft.com/office/drawing/2014/main" id="{6CFBB0D0-CF3F-87EF-ABC1-3B6310435FF6}"/>
                </a:ext>
              </a:extLst>
            </p:cNvPr>
            <p:cNvSpPr>
              <a:spLocks/>
            </p:cNvSpPr>
            <p:nvPr/>
          </p:nvSpPr>
          <p:spPr bwMode="auto">
            <a:xfrm>
              <a:off x="4589463" y="11782425"/>
              <a:ext cx="973138" cy="830263"/>
            </a:xfrm>
            <a:custGeom>
              <a:avLst/>
              <a:gdLst>
                <a:gd name="T0" fmla="*/ 787 w 1279"/>
                <a:gd name="T1" fmla="*/ 1093 h 1093"/>
                <a:gd name="T2" fmla="*/ 0 w 1279"/>
                <a:gd name="T3" fmla="*/ 1093 h 1093"/>
                <a:gd name="T4" fmla="*/ 0 w 1279"/>
                <a:gd name="T5" fmla="*/ 0 h 1093"/>
                <a:gd name="T6" fmla="*/ 1279 w 1279"/>
                <a:gd name="T7" fmla="*/ 0 h 1093"/>
                <a:gd name="T8" fmla="*/ 787 w 1279"/>
                <a:gd name="T9" fmla="*/ 1093 h 1093"/>
              </a:gdLst>
              <a:ahLst/>
              <a:cxnLst>
                <a:cxn ang="0">
                  <a:pos x="T0" y="T1"/>
                </a:cxn>
                <a:cxn ang="0">
                  <a:pos x="T2" y="T3"/>
                </a:cxn>
                <a:cxn ang="0">
                  <a:pos x="T4" y="T5"/>
                </a:cxn>
                <a:cxn ang="0">
                  <a:pos x="T6" y="T7"/>
                </a:cxn>
                <a:cxn ang="0">
                  <a:pos x="T8" y="T9"/>
                </a:cxn>
              </a:cxnLst>
              <a:rect l="0" t="0" r="r" b="b"/>
              <a:pathLst>
                <a:path w="1279" h="1093">
                  <a:moveTo>
                    <a:pt x="787" y="1093"/>
                  </a:moveTo>
                  <a:lnTo>
                    <a:pt x="0" y="1093"/>
                  </a:lnTo>
                  <a:lnTo>
                    <a:pt x="0" y="0"/>
                  </a:lnTo>
                  <a:lnTo>
                    <a:pt x="1279" y="0"/>
                  </a:lnTo>
                  <a:lnTo>
                    <a:pt x="787" y="1093"/>
                  </a:lnTo>
                  <a:close/>
                </a:path>
              </a:pathLst>
            </a:custGeom>
            <a:solidFill>
              <a:srgbClr val="D6D4DF">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3" name="Freeform: Shape 521">
              <a:extLst>
                <a:ext uri="{FF2B5EF4-FFF2-40B4-BE49-F238E27FC236}">
                  <a16:creationId xmlns:a16="http://schemas.microsoft.com/office/drawing/2014/main" id="{CDBB133E-3DE3-152C-89FA-8F91094C5C76}"/>
                </a:ext>
              </a:extLst>
            </p:cNvPr>
            <p:cNvSpPr>
              <a:spLocks/>
            </p:cNvSpPr>
            <p:nvPr/>
          </p:nvSpPr>
          <p:spPr bwMode="auto">
            <a:xfrm>
              <a:off x="4721224" y="9918699"/>
              <a:ext cx="515938" cy="2039938"/>
            </a:xfrm>
            <a:custGeom>
              <a:avLst/>
              <a:gdLst>
                <a:gd name="connsiteX0" fmla="*/ 294802 w 515938"/>
                <a:gd name="connsiteY0" fmla="*/ 2017713 h 2039938"/>
                <a:gd name="connsiteX1" fmla="*/ 505299 w 515938"/>
                <a:gd name="connsiteY1" fmla="*/ 2017713 h 2039938"/>
                <a:gd name="connsiteX2" fmla="*/ 515938 w 515938"/>
                <a:gd name="connsiteY2" fmla="*/ 2028085 h 2039938"/>
                <a:gd name="connsiteX3" fmla="*/ 515938 w 515938"/>
                <a:gd name="connsiteY3" fmla="*/ 2029566 h 2039938"/>
                <a:gd name="connsiteX4" fmla="*/ 505299 w 515938"/>
                <a:gd name="connsiteY4" fmla="*/ 2039938 h 2039938"/>
                <a:gd name="connsiteX5" fmla="*/ 294802 w 515938"/>
                <a:gd name="connsiteY5" fmla="*/ 2039938 h 2039938"/>
                <a:gd name="connsiteX6" fmla="*/ 284163 w 515938"/>
                <a:gd name="connsiteY6" fmla="*/ 2029566 h 2039938"/>
                <a:gd name="connsiteX7" fmla="*/ 284163 w 515938"/>
                <a:gd name="connsiteY7" fmla="*/ 2028085 h 2039938"/>
                <a:gd name="connsiteX8" fmla="*/ 294802 w 515938"/>
                <a:gd name="connsiteY8" fmla="*/ 2017713 h 2039938"/>
                <a:gd name="connsiteX9" fmla="*/ 10669 w 515938"/>
                <a:gd name="connsiteY9" fmla="*/ 1943100 h 2039938"/>
                <a:gd name="connsiteX10" fmla="*/ 505269 w 515938"/>
                <a:gd name="connsiteY10" fmla="*/ 1943100 h 2039938"/>
                <a:gd name="connsiteX11" fmla="*/ 515938 w 515938"/>
                <a:gd name="connsiteY11" fmla="*/ 1954213 h 2039938"/>
                <a:gd name="connsiteX12" fmla="*/ 515938 w 515938"/>
                <a:gd name="connsiteY12" fmla="*/ 1955800 h 2039938"/>
                <a:gd name="connsiteX13" fmla="*/ 505269 w 515938"/>
                <a:gd name="connsiteY13" fmla="*/ 1966913 h 2039938"/>
                <a:gd name="connsiteX14" fmla="*/ 10669 w 515938"/>
                <a:gd name="connsiteY14" fmla="*/ 1966913 h 2039938"/>
                <a:gd name="connsiteX15" fmla="*/ 0 w 515938"/>
                <a:gd name="connsiteY15" fmla="*/ 1955800 h 2039938"/>
                <a:gd name="connsiteX16" fmla="*/ 0 w 515938"/>
                <a:gd name="connsiteY16" fmla="*/ 1954213 h 2039938"/>
                <a:gd name="connsiteX17" fmla="*/ 10669 w 515938"/>
                <a:gd name="connsiteY17" fmla="*/ 1943100 h 2039938"/>
                <a:gd name="connsiteX18" fmla="*/ 10669 w 515938"/>
                <a:gd name="connsiteY18" fmla="*/ 1870075 h 2039938"/>
                <a:gd name="connsiteX19" fmla="*/ 505269 w 515938"/>
                <a:gd name="connsiteY19" fmla="*/ 1870075 h 2039938"/>
                <a:gd name="connsiteX20" fmla="*/ 515938 w 515938"/>
                <a:gd name="connsiteY20" fmla="*/ 1880447 h 2039938"/>
                <a:gd name="connsiteX21" fmla="*/ 515938 w 515938"/>
                <a:gd name="connsiteY21" fmla="*/ 1881928 h 2039938"/>
                <a:gd name="connsiteX22" fmla="*/ 505269 w 515938"/>
                <a:gd name="connsiteY22" fmla="*/ 1892300 h 2039938"/>
                <a:gd name="connsiteX23" fmla="*/ 10669 w 515938"/>
                <a:gd name="connsiteY23" fmla="*/ 1892300 h 2039938"/>
                <a:gd name="connsiteX24" fmla="*/ 0 w 515938"/>
                <a:gd name="connsiteY24" fmla="*/ 1881928 h 2039938"/>
                <a:gd name="connsiteX25" fmla="*/ 0 w 515938"/>
                <a:gd name="connsiteY25" fmla="*/ 1880447 h 2039938"/>
                <a:gd name="connsiteX26" fmla="*/ 10669 w 515938"/>
                <a:gd name="connsiteY26" fmla="*/ 1870075 h 2039938"/>
                <a:gd name="connsiteX27" fmla="*/ 10669 w 515938"/>
                <a:gd name="connsiteY27" fmla="*/ 1795463 h 2039938"/>
                <a:gd name="connsiteX28" fmla="*/ 505269 w 515938"/>
                <a:gd name="connsiteY28" fmla="*/ 1795463 h 2039938"/>
                <a:gd name="connsiteX29" fmla="*/ 515938 w 515938"/>
                <a:gd name="connsiteY29" fmla="*/ 1806576 h 2039938"/>
                <a:gd name="connsiteX30" fmla="*/ 515938 w 515938"/>
                <a:gd name="connsiteY30" fmla="*/ 1808163 h 2039938"/>
                <a:gd name="connsiteX31" fmla="*/ 505269 w 515938"/>
                <a:gd name="connsiteY31" fmla="*/ 1819276 h 2039938"/>
                <a:gd name="connsiteX32" fmla="*/ 10669 w 515938"/>
                <a:gd name="connsiteY32" fmla="*/ 1819276 h 2039938"/>
                <a:gd name="connsiteX33" fmla="*/ 0 w 515938"/>
                <a:gd name="connsiteY33" fmla="*/ 1808163 h 2039938"/>
                <a:gd name="connsiteX34" fmla="*/ 0 w 515938"/>
                <a:gd name="connsiteY34" fmla="*/ 1806576 h 2039938"/>
                <a:gd name="connsiteX35" fmla="*/ 10669 w 515938"/>
                <a:gd name="connsiteY35" fmla="*/ 1795463 h 2039938"/>
                <a:gd name="connsiteX36" fmla="*/ 294802 w 515938"/>
                <a:gd name="connsiteY36" fmla="*/ 1419225 h 2039938"/>
                <a:gd name="connsiteX37" fmla="*/ 505299 w 515938"/>
                <a:gd name="connsiteY37" fmla="*/ 1419225 h 2039938"/>
                <a:gd name="connsiteX38" fmla="*/ 515938 w 515938"/>
                <a:gd name="connsiteY38" fmla="*/ 1430338 h 2039938"/>
                <a:gd name="connsiteX39" fmla="*/ 515938 w 515938"/>
                <a:gd name="connsiteY39" fmla="*/ 1431078 h 2039938"/>
                <a:gd name="connsiteX40" fmla="*/ 505299 w 515938"/>
                <a:gd name="connsiteY40" fmla="*/ 1441450 h 2039938"/>
                <a:gd name="connsiteX41" fmla="*/ 294802 w 515938"/>
                <a:gd name="connsiteY41" fmla="*/ 1441450 h 2039938"/>
                <a:gd name="connsiteX42" fmla="*/ 284163 w 515938"/>
                <a:gd name="connsiteY42" fmla="*/ 1431078 h 2039938"/>
                <a:gd name="connsiteX43" fmla="*/ 284163 w 515938"/>
                <a:gd name="connsiteY43" fmla="*/ 1430338 h 2039938"/>
                <a:gd name="connsiteX44" fmla="*/ 294802 w 515938"/>
                <a:gd name="connsiteY44" fmla="*/ 1419225 h 2039938"/>
                <a:gd name="connsiteX45" fmla="*/ 10669 w 515938"/>
                <a:gd name="connsiteY45" fmla="*/ 1344613 h 2039938"/>
                <a:gd name="connsiteX46" fmla="*/ 505269 w 515938"/>
                <a:gd name="connsiteY46" fmla="*/ 1344613 h 2039938"/>
                <a:gd name="connsiteX47" fmla="*/ 515938 w 515938"/>
                <a:gd name="connsiteY47" fmla="*/ 1355726 h 2039938"/>
                <a:gd name="connsiteX48" fmla="*/ 515938 w 515938"/>
                <a:gd name="connsiteY48" fmla="*/ 1356466 h 2039938"/>
                <a:gd name="connsiteX49" fmla="*/ 505269 w 515938"/>
                <a:gd name="connsiteY49" fmla="*/ 1366838 h 2039938"/>
                <a:gd name="connsiteX50" fmla="*/ 10669 w 515938"/>
                <a:gd name="connsiteY50" fmla="*/ 1366838 h 2039938"/>
                <a:gd name="connsiteX51" fmla="*/ 0 w 515938"/>
                <a:gd name="connsiteY51" fmla="*/ 1356466 h 2039938"/>
                <a:gd name="connsiteX52" fmla="*/ 0 w 515938"/>
                <a:gd name="connsiteY52" fmla="*/ 1355726 h 2039938"/>
                <a:gd name="connsiteX53" fmla="*/ 10669 w 515938"/>
                <a:gd name="connsiteY53" fmla="*/ 1344613 h 2039938"/>
                <a:gd name="connsiteX54" fmla="*/ 10669 w 515938"/>
                <a:gd name="connsiteY54" fmla="*/ 1271588 h 2039938"/>
                <a:gd name="connsiteX55" fmla="*/ 505269 w 515938"/>
                <a:gd name="connsiteY55" fmla="*/ 1271588 h 2039938"/>
                <a:gd name="connsiteX56" fmla="*/ 515938 w 515938"/>
                <a:gd name="connsiteY56" fmla="*/ 1282700 h 2039938"/>
                <a:gd name="connsiteX57" fmla="*/ 515938 w 515938"/>
                <a:gd name="connsiteY57" fmla="*/ 1283441 h 2039938"/>
                <a:gd name="connsiteX58" fmla="*/ 505269 w 515938"/>
                <a:gd name="connsiteY58" fmla="*/ 1293813 h 2039938"/>
                <a:gd name="connsiteX59" fmla="*/ 10669 w 515938"/>
                <a:gd name="connsiteY59" fmla="*/ 1293813 h 2039938"/>
                <a:gd name="connsiteX60" fmla="*/ 0 w 515938"/>
                <a:gd name="connsiteY60" fmla="*/ 1283441 h 2039938"/>
                <a:gd name="connsiteX61" fmla="*/ 0 w 515938"/>
                <a:gd name="connsiteY61" fmla="*/ 1282700 h 2039938"/>
                <a:gd name="connsiteX62" fmla="*/ 10669 w 515938"/>
                <a:gd name="connsiteY62" fmla="*/ 1271588 h 2039938"/>
                <a:gd name="connsiteX63" fmla="*/ 10669 w 515938"/>
                <a:gd name="connsiteY63" fmla="*/ 1196975 h 2039938"/>
                <a:gd name="connsiteX64" fmla="*/ 505269 w 515938"/>
                <a:gd name="connsiteY64" fmla="*/ 1196975 h 2039938"/>
                <a:gd name="connsiteX65" fmla="*/ 515938 w 515938"/>
                <a:gd name="connsiteY65" fmla="*/ 1208088 h 2039938"/>
                <a:gd name="connsiteX66" fmla="*/ 515938 w 515938"/>
                <a:gd name="connsiteY66" fmla="*/ 1208828 h 2039938"/>
                <a:gd name="connsiteX67" fmla="*/ 505269 w 515938"/>
                <a:gd name="connsiteY67" fmla="*/ 1219200 h 2039938"/>
                <a:gd name="connsiteX68" fmla="*/ 10669 w 515938"/>
                <a:gd name="connsiteY68" fmla="*/ 1219200 h 2039938"/>
                <a:gd name="connsiteX69" fmla="*/ 0 w 515938"/>
                <a:gd name="connsiteY69" fmla="*/ 1208828 h 2039938"/>
                <a:gd name="connsiteX70" fmla="*/ 0 w 515938"/>
                <a:gd name="connsiteY70" fmla="*/ 1208088 h 2039938"/>
                <a:gd name="connsiteX71" fmla="*/ 10669 w 515938"/>
                <a:gd name="connsiteY71" fmla="*/ 1196975 h 2039938"/>
                <a:gd name="connsiteX72" fmla="*/ 294802 w 515938"/>
                <a:gd name="connsiteY72" fmla="*/ 819150 h 2039938"/>
                <a:gd name="connsiteX73" fmla="*/ 505299 w 515938"/>
                <a:gd name="connsiteY73" fmla="*/ 819150 h 2039938"/>
                <a:gd name="connsiteX74" fmla="*/ 515938 w 515938"/>
                <a:gd name="connsiteY74" fmla="*/ 831056 h 2039938"/>
                <a:gd name="connsiteX75" fmla="*/ 515938 w 515938"/>
                <a:gd name="connsiteY75" fmla="*/ 831850 h 2039938"/>
                <a:gd name="connsiteX76" fmla="*/ 505299 w 515938"/>
                <a:gd name="connsiteY76" fmla="*/ 842963 h 2039938"/>
                <a:gd name="connsiteX77" fmla="*/ 294802 w 515938"/>
                <a:gd name="connsiteY77" fmla="*/ 842963 h 2039938"/>
                <a:gd name="connsiteX78" fmla="*/ 284163 w 515938"/>
                <a:gd name="connsiteY78" fmla="*/ 831850 h 2039938"/>
                <a:gd name="connsiteX79" fmla="*/ 284163 w 515938"/>
                <a:gd name="connsiteY79" fmla="*/ 831056 h 2039938"/>
                <a:gd name="connsiteX80" fmla="*/ 294802 w 515938"/>
                <a:gd name="connsiteY80" fmla="*/ 819150 h 2039938"/>
                <a:gd name="connsiteX81" fmla="*/ 10669 w 515938"/>
                <a:gd name="connsiteY81" fmla="*/ 746125 h 2039938"/>
                <a:gd name="connsiteX82" fmla="*/ 505269 w 515938"/>
                <a:gd name="connsiteY82" fmla="*/ 746125 h 2039938"/>
                <a:gd name="connsiteX83" fmla="*/ 515938 w 515938"/>
                <a:gd name="connsiteY83" fmla="*/ 757238 h 2039938"/>
                <a:gd name="connsiteX84" fmla="*/ 515938 w 515938"/>
                <a:gd name="connsiteY84" fmla="*/ 757978 h 2039938"/>
                <a:gd name="connsiteX85" fmla="*/ 505269 w 515938"/>
                <a:gd name="connsiteY85" fmla="*/ 768350 h 2039938"/>
                <a:gd name="connsiteX86" fmla="*/ 10669 w 515938"/>
                <a:gd name="connsiteY86" fmla="*/ 768350 h 2039938"/>
                <a:gd name="connsiteX87" fmla="*/ 0 w 515938"/>
                <a:gd name="connsiteY87" fmla="*/ 757978 h 2039938"/>
                <a:gd name="connsiteX88" fmla="*/ 0 w 515938"/>
                <a:gd name="connsiteY88" fmla="*/ 757238 h 2039938"/>
                <a:gd name="connsiteX89" fmla="*/ 10669 w 515938"/>
                <a:gd name="connsiteY89" fmla="*/ 746125 h 2039938"/>
                <a:gd name="connsiteX90" fmla="*/ 10669 w 515938"/>
                <a:gd name="connsiteY90" fmla="*/ 671513 h 2039938"/>
                <a:gd name="connsiteX91" fmla="*/ 505269 w 515938"/>
                <a:gd name="connsiteY91" fmla="*/ 671513 h 2039938"/>
                <a:gd name="connsiteX92" fmla="*/ 515938 w 515938"/>
                <a:gd name="connsiteY92" fmla="*/ 683035 h 2039938"/>
                <a:gd name="connsiteX93" fmla="*/ 515938 w 515938"/>
                <a:gd name="connsiteY93" fmla="*/ 683804 h 2039938"/>
                <a:gd name="connsiteX94" fmla="*/ 505269 w 515938"/>
                <a:gd name="connsiteY94" fmla="*/ 695326 h 2039938"/>
                <a:gd name="connsiteX95" fmla="*/ 10669 w 515938"/>
                <a:gd name="connsiteY95" fmla="*/ 695326 h 2039938"/>
                <a:gd name="connsiteX96" fmla="*/ 0 w 515938"/>
                <a:gd name="connsiteY96" fmla="*/ 683804 h 2039938"/>
                <a:gd name="connsiteX97" fmla="*/ 0 w 515938"/>
                <a:gd name="connsiteY97" fmla="*/ 683035 h 2039938"/>
                <a:gd name="connsiteX98" fmla="*/ 10669 w 515938"/>
                <a:gd name="connsiteY98" fmla="*/ 671513 h 2039938"/>
                <a:gd name="connsiteX99" fmla="*/ 10669 w 515938"/>
                <a:gd name="connsiteY99" fmla="*/ 598488 h 2039938"/>
                <a:gd name="connsiteX100" fmla="*/ 505269 w 515938"/>
                <a:gd name="connsiteY100" fmla="*/ 598488 h 2039938"/>
                <a:gd name="connsiteX101" fmla="*/ 515938 w 515938"/>
                <a:gd name="connsiteY101" fmla="*/ 610010 h 2039938"/>
                <a:gd name="connsiteX102" fmla="*/ 515938 w 515938"/>
                <a:gd name="connsiteY102" fmla="*/ 610779 h 2039938"/>
                <a:gd name="connsiteX103" fmla="*/ 505269 w 515938"/>
                <a:gd name="connsiteY103" fmla="*/ 622301 h 2039938"/>
                <a:gd name="connsiteX104" fmla="*/ 10669 w 515938"/>
                <a:gd name="connsiteY104" fmla="*/ 622301 h 2039938"/>
                <a:gd name="connsiteX105" fmla="*/ 0 w 515938"/>
                <a:gd name="connsiteY105" fmla="*/ 610779 h 2039938"/>
                <a:gd name="connsiteX106" fmla="*/ 0 w 515938"/>
                <a:gd name="connsiteY106" fmla="*/ 610010 h 2039938"/>
                <a:gd name="connsiteX107" fmla="*/ 10669 w 515938"/>
                <a:gd name="connsiteY107" fmla="*/ 598488 h 2039938"/>
                <a:gd name="connsiteX108" fmla="*/ 294802 w 515938"/>
                <a:gd name="connsiteY108" fmla="*/ 222250 h 2039938"/>
                <a:gd name="connsiteX109" fmla="*/ 505299 w 515938"/>
                <a:gd name="connsiteY109" fmla="*/ 222250 h 2039938"/>
                <a:gd name="connsiteX110" fmla="*/ 515938 w 515938"/>
                <a:gd name="connsiteY110" fmla="*/ 232622 h 2039938"/>
                <a:gd name="connsiteX111" fmla="*/ 515938 w 515938"/>
                <a:gd name="connsiteY111" fmla="*/ 233362 h 2039938"/>
                <a:gd name="connsiteX112" fmla="*/ 505299 w 515938"/>
                <a:gd name="connsiteY112" fmla="*/ 244475 h 2039938"/>
                <a:gd name="connsiteX113" fmla="*/ 294802 w 515938"/>
                <a:gd name="connsiteY113" fmla="*/ 244475 h 2039938"/>
                <a:gd name="connsiteX114" fmla="*/ 284163 w 515938"/>
                <a:gd name="connsiteY114" fmla="*/ 233362 h 2039938"/>
                <a:gd name="connsiteX115" fmla="*/ 284163 w 515938"/>
                <a:gd name="connsiteY115" fmla="*/ 232622 h 2039938"/>
                <a:gd name="connsiteX116" fmla="*/ 294802 w 515938"/>
                <a:gd name="connsiteY116" fmla="*/ 222250 h 2039938"/>
                <a:gd name="connsiteX117" fmla="*/ 10669 w 515938"/>
                <a:gd name="connsiteY117" fmla="*/ 147638 h 2039938"/>
                <a:gd name="connsiteX118" fmla="*/ 505269 w 515938"/>
                <a:gd name="connsiteY118" fmla="*/ 147638 h 2039938"/>
                <a:gd name="connsiteX119" fmla="*/ 515938 w 515938"/>
                <a:gd name="connsiteY119" fmla="*/ 158010 h 2039938"/>
                <a:gd name="connsiteX120" fmla="*/ 515938 w 515938"/>
                <a:gd name="connsiteY120" fmla="*/ 158750 h 2039938"/>
                <a:gd name="connsiteX121" fmla="*/ 505269 w 515938"/>
                <a:gd name="connsiteY121" fmla="*/ 169863 h 2039938"/>
                <a:gd name="connsiteX122" fmla="*/ 10669 w 515938"/>
                <a:gd name="connsiteY122" fmla="*/ 169863 h 2039938"/>
                <a:gd name="connsiteX123" fmla="*/ 0 w 515938"/>
                <a:gd name="connsiteY123" fmla="*/ 158750 h 2039938"/>
                <a:gd name="connsiteX124" fmla="*/ 0 w 515938"/>
                <a:gd name="connsiteY124" fmla="*/ 158010 h 2039938"/>
                <a:gd name="connsiteX125" fmla="*/ 10669 w 515938"/>
                <a:gd name="connsiteY125" fmla="*/ 147638 h 2039938"/>
                <a:gd name="connsiteX126" fmla="*/ 10669 w 515938"/>
                <a:gd name="connsiteY126" fmla="*/ 74613 h 2039938"/>
                <a:gd name="connsiteX127" fmla="*/ 505269 w 515938"/>
                <a:gd name="connsiteY127" fmla="*/ 74613 h 2039938"/>
                <a:gd name="connsiteX128" fmla="*/ 515938 w 515938"/>
                <a:gd name="connsiteY128" fmla="*/ 84985 h 2039938"/>
                <a:gd name="connsiteX129" fmla="*/ 515938 w 515938"/>
                <a:gd name="connsiteY129" fmla="*/ 85726 h 2039938"/>
                <a:gd name="connsiteX130" fmla="*/ 505269 w 515938"/>
                <a:gd name="connsiteY130" fmla="*/ 96838 h 2039938"/>
                <a:gd name="connsiteX131" fmla="*/ 10669 w 515938"/>
                <a:gd name="connsiteY131" fmla="*/ 96838 h 2039938"/>
                <a:gd name="connsiteX132" fmla="*/ 0 w 515938"/>
                <a:gd name="connsiteY132" fmla="*/ 85726 h 2039938"/>
                <a:gd name="connsiteX133" fmla="*/ 0 w 515938"/>
                <a:gd name="connsiteY133" fmla="*/ 84985 h 2039938"/>
                <a:gd name="connsiteX134" fmla="*/ 10669 w 515938"/>
                <a:gd name="connsiteY134" fmla="*/ 74613 h 2039938"/>
                <a:gd name="connsiteX135" fmla="*/ 10669 w 515938"/>
                <a:gd name="connsiteY135" fmla="*/ 0 h 2039938"/>
                <a:gd name="connsiteX136" fmla="*/ 505269 w 515938"/>
                <a:gd name="connsiteY136" fmla="*/ 0 h 2039938"/>
                <a:gd name="connsiteX137" fmla="*/ 515938 w 515938"/>
                <a:gd name="connsiteY137" fmla="*/ 10372 h 2039938"/>
                <a:gd name="connsiteX138" fmla="*/ 515938 w 515938"/>
                <a:gd name="connsiteY138" fmla="*/ 11112 h 2039938"/>
                <a:gd name="connsiteX139" fmla="*/ 505269 w 515938"/>
                <a:gd name="connsiteY139" fmla="*/ 22225 h 2039938"/>
                <a:gd name="connsiteX140" fmla="*/ 10669 w 515938"/>
                <a:gd name="connsiteY140" fmla="*/ 22225 h 2039938"/>
                <a:gd name="connsiteX141" fmla="*/ 0 w 515938"/>
                <a:gd name="connsiteY141" fmla="*/ 11112 h 2039938"/>
                <a:gd name="connsiteX142" fmla="*/ 0 w 515938"/>
                <a:gd name="connsiteY142" fmla="*/ 10372 h 2039938"/>
                <a:gd name="connsiteX143" fmla="*/ 10669 w 515938"/>
                <a:gd name="connsiteY143" fmla="*/ 0 h 203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15938" h="2039938">
                  <a:moveTo>
                    <a:pt x="294802" y="2017713"/>
                  </a:moveTo>
                  <a:lnTo>
                    <a:pt x="505299" y="2017713"/>
                  </a:lnTo>
                  <a:cubicBezTo>
                    <a:pt x="511379" y="2017713"/>
                    <a:pt x="515938" y="2022158"/>
                    <a:pt x="515938" y="2028085"/>
                  </a:cubicBezTo>
                  <a:lnTo>
                    <a:pt x="515938" y="2029566"/>
                  </a:lnTo>
                  <a:cubicBezTo>
                    <a:pt x="515938" y="2035493"/>
                    <a:pt x="511379" y="2039938"/>
                    <a:pt x="505299" y="2039938"/>
                  </a:cubicBezTo>
                  <a:lnTo>
                    <a:pt x="294802" y="2039938"/>
                  </a:lnTo>
                  <a:cubicBezTo>
                    <a:pt x="288723" y="2039938"/>
                    <a:pt x="284163" y="2035493"/>
                    <a:pt x="284163" y="2029566"/>
                  </a:cubicBezTo>
                  <a:lnTo>
                    <a:pt x="284163" y="2028085"/>
                  </a:lnTo>
                  <a:cubicBezTo>
                    <a:pt x="284163" y="2022158"/>
                    <a:pt x="288723" y="2017713"/>
                    <a:pt x="294802" y="2017713"/>
                  </a:cubicBezTo>
                  <a:close/>
                  <a:moveTo>
                    <a:pt x="10669" y="1943100"/>
                  </a:moveTo>
                  <a:lnTo>
                    <a:pt x="505269" y="1943100"/>
                  </a:lnTo>
                  <a:cubicBezTo>
                    <a:pt x="511366" y="1943100"/>
                    <a:pt x="515938" y="1947863"/>
                    <a:pt x="515938" y="1954213"/>
                  </a:cubicBezTo>
                  <a:lnTo>
                    <a:pt x="515938" y="1955800"/>
                  </a:lnTo>
                  <a:cubicBezTo>
                    <a:pt x="515938" y="1962150"/>
                    <a:pt x="511366" y="1966913"/>
                    <a:pt x="505269" y="1966913"/>
                  </a:cubicBezTo>
                  <a:lnTo>
                    <a:pt x="10669" y="1966913"/>
                  </a:lnTo>
                  <a:cubicBezTo>
                    <a:pt x="4572" y="1966913"/>
                    <a:pt x="0" y="1962150"/>
                    <a:pt x="0" y="1955800"/>
                  </a:cubicBezTo>
                  <a:lnTo>
                    <a:pt x="0" y="1954213"/>
                  </a:lnTo>
                  <a:cubicBezTo>
                    <a:pt x="0" y="1947863"/>
                    <a:pt x="4572" y="1943100"/>
                    <a:pt x="10669" y="1943100"/>
                  </a:cubicBezTo>
                  <a:close/>
                  <a:moveTo>
                    <a:pt x="10669" y="1870075"/>
                  </a:moveTo>
                  <a:lnTo>
                    <a:pt x="505269" y="1870075"/>
                  </a:lnTo>
                  <a:cubicBezTo>
                    <a:pt x="511366" y="1870075"/>
                    <a:pt x="515938" y="1874520"/>
                    <a:pt x="515938" y="1880447"/>
                  </a:cubicBezTo>
                  <a:lnTo>
                    <a:pt x="515938" y="1881928"/>
                  </a:lnTo>
                  <a:cubicBezTo>
                    <a:pt x="515938" y="1887855"/>
                    <a:pt x="511366" y="1892300"/>
                    <a:pt x="505269" y="1892300"/>
                  </a:cubicBezTo>
                  <a:lnTo>
                    <a:pt x="10669" y="1892300"/>
                  </a:lnTo>
                  <a:cubicBezTo>
                    <a:pt x="4572" y="1892300"/>
                    <a:pt x="0" y="1887855"/>
                    <a:pt x="0" y="1881928"/>
                  </a:cubicBezTo>
                  <a:lnTo>
                    <a:pt x="0" y="1880447"/>
                  </a:lnTo>
                  <a:cubicBezTo>
                    <a:pt x="0" y="1874520"/>
                    <a:pt x="4572" y="1870075"/>
                    <a:pt x="10669" y="1870075"/>
                  </a:cubicBezTo>
                  <a:close/>
                  <a:moveTo>
                    <a:pt x="10669" y="1795463"/>
                  </a:moveTo>
                  <a:lnTo>
                    <a:pt x="505269" y="1795463"/>
                  </a:lnTo>
                  <a:cubicBezTo>
                    <a:pt x="511366" y="1795463"/>
                    <a:pt x="515938" y="1801019"/>
                    <a:pt x="515938" y="1806576"/>
                  </a:cubicBezTo>
                  <a:lnTo>
                    <a:pt x="515938" y="1808163"/>
                  </a:lnTo>
                  <a:cubicBezTo>
                    <a:pt x="515938" y="1814513"/>
                    <a:pt x="511366" y="1819276"/>
                    <a:pt x="505269" y="1819276"/>
                  </a:cubicBezTo>
                  <a:lnTo>
                    <a:pt x="10669" y="1819276"/>
                  </a:lnTo>
                  <a:cubicBezTo>
                    <a:pt x="4572" y="1819276"/>
                    <a:pt x="0" y="1814513"/>
                    <a:pt x="0" y="1808163"/>
                  </a:cubicBezTo>
                  <a:lnTo>
                    <a:pt x="0" y="1806576"/>
                  </a:lnTo>
                  <a:cubicBezTo>
                    <a:pt x="0" y="1801019"/>
                    <a:pt x="4572" y="1795463"/>
                    <a:pt x="10669" y="1795463"/>
                  </a:cubicBezTo>
                  <a:close/>
                  <a:moveTo>
                    <a:pt x="294802" y="1419225"/>
                  </a:moveTo>
                  <a:lnTo>
                    <a:pt x="505299" y="1419225"/>
                  </a:lnTo>
                  <a:cubicBezTo>
                    <a:pt x="511379" y="1419225"/>
                    <a:pt x="515938" y="1424411"/>
                    <a:pt x="515938" y="1430338"/>
                  </a:cubicBezTo>
                  <a:lnTo>
                    <a:pt x="515938" y="1431078"/>
                  </a:lnTo>
                  <a:cubicBezTo>
                    <a:pt x="515938" y="1437005"/>
                    <a:pt x="511379" y="1441450"/>
                    <a:pt x="505299" y="1441450"/>
                  </a:cubicBezTo>
                  <a:lnTo>
                    <a:pt x="294802" y="1441450"/>
                  </a:lnTo>
                  <a:cubicBezTo>
                    <a:pt x="288723" y="1441450"/>
                    <a:pt x="284163" y="1437005"/>
                    <a:pt x="284163" y="1431078"/>
                  </a:cubicBezTo>
                  <a:lnTo>
                    <a:pt x="284163" y="1430338"/>
                  </a:lnTo>
                  <a:cubicBezTo>
                    <a:pt x="284163" y="1424411"/>
                    <a:pt x="288723" y="1419225"/>
                    <a:pt x="294802" y="1419225"/>
                  </a:cubicBezTo>
                  <a:close/>
                  <a:moveTo>
                    <a:pt x="10669" y="1344613"/>
                  </a:moveTo>
                  <a:lnTo>
                    <a:pt x="505269" y="1344613"/>
                  </a:lnTo>
                  <a:cubicBezTo>
                    <a:pt x="511366" y="1344613"/>
                    <a:pt x="515938" y="1349799"/>
                    <a:pt x="515938" y="1355726"/>
                  </a:cubicBezTo>
                  <a:lnTo>
                    <a:pt x="515938" y="1356466"/>
                  </a:lnTo>
                  <a:cubicBezTo>
                    <a:pt x="515938" y="1362393"/>
                    <a:pt x="511366" y="1366838"/>
                    <a:pt x="505269" y="1366838"/>
                  </a:cubicBezTo>
                  <a:lnTo>
                    <a:pt x="10669" y="1366838"/>
                  </a:lnTo>
                  <a:cubicBezTo>
                    <a:pt x="4572" y="1366838"/>
                    <a:pt x="0" y="1362393"/>
                    <a:pt x="0" y="1356466"/>
                  </a:cubicBezTo>
                  <a:lnTo>
                    <a:pt x="0" y="1355726"/>
                  </a:lnTo>
                  <a:cubicBezTo>
                    <a:pt x="0" y="1349799"/>
                    <a:pt x="4572" y="1344613"/>
                    <a:pt x="10669" y="1344613"/>
                  </a:cubicBezTo>
                  <a:close/>
                  <a:moveTo>
                    <a:pt x="10669" y="1271588"/>
                  </a:moveTo>
                  <a:lnTo>
                    <a:pt x="505269" y="1271588"/>
                  </a:lnTo>
                  <a:cubicBezTo>
                    <a:pt x="511366" y="1271588"/>
                    <a:pt x="515938" y="1276774"/>
                    <a:pt x="515938" y="1282700"/>
                  </a:cubicBezTo>
                  <a:lnTo>
                    <a:pt x="515938" y="1283441"/>
                  </a:lnTo>
                  <a:cubicBezTo>
                    <a:pt x="515938" y="1289368"/>
                    <a:pt x="511366" y="1293813"/>
                    <a:pt x="505269" y="1293813"/>
                  </a:cubicBezTo>
                  <a:lnTo>
                    <a:pt x="10669" y="1293813"/>
                  </a:lnTo>
                  <a:cubicBezTo>
                    <a:pt x="4572" y="1293813"/>
                    <a:pt x="0" y="1289368"/>
                    <a:pt x="0" y="1283441"/>
                  </a:cubicBezTo>
                  <a:lnTo>
                    <a:pt x="0" y="1282700"/>
                  </a:lnTo>
                  <a:cubicBezTo>
                    <a:pt x="0" y="1276774"/>
                    <a:pt x="4572" y="1271588"/>
                    <a:pt x="10669" y="1271588"/>
                  </a:cubicBezTo>
                  <a:close/>
                  <a:moveTo>
                    <a:pt x="10669" y="1196975"/>
                  </a:moveTo>
                  <a:lnTo>
                    <a:pt x="505269" y="1196975"/>
                  </a:lnTo>
                  <a:cubicBezTo>
                    <a:pt x="511366" y="1196975"/>
                    <a:pt x="515938" y="1202161"/>
                    <a:pt x="515938" y="1208088"/>
                  </a:cubicBezTo>
                  <a:lnTo>
                    <a:pt x="515938" y="1208828"/>
                  </a:lnTo>
                  <a:cubicBezTo>
                    <a:pt x="515938" y="1214755"/>
                    <a:pt x="511366" y="1219200"/>
                    <a:pt x="505269" y="1219200"/>
                  </a:cubicBezTo>
                  <a:lnTo>
                    <a:pt x="10669" y="1219200"/>
                  </a:lnTo>
                  <a:cubicBezTo>
                    <a:pt x="4572" y="1219200"/>
                    <a:pt x="0" y="1214755"/>
                    <a:pt x="0" y="1208828"/>
                  </a:cubicBezTo>
                  <a:lnTo>
                    <a:pt x="0" y="1208088"/>
                  </a:lnTo>
                  <a:cubicBezTo>
                    <a:pt x="0" y="1202161"/>
                    <a:pt x="4572" y="1196975"/>
                    <a:pt x="10669" y="1196975"/>
                  </a:cubicBezTo>
                  <a:close/>
                  <a:moveTo>
                    <a:pt x="294802" y="819150"/>
                  </a:moveTo>
                  <a:lnTo>
                    <a:pt x="505299" y="819150"/>
                  </a:lnTo>
                  <a:cubicBezTo>
                    <a:pt x="511379" y="819150"/>
                    <a:pt x="515938" y="824706"/>
                    <a:pt x="515938" y="831056"/>
                  </a:cubicBezTo>
                  <a:lnTo>
                    <a:pt x="515938" y="831850"/>
                  </a:lnTo>
                  <a:cubicBezTo>
                    <a:pt x="515938" y="838200"/>
                    <a:pt x="511379" y="842963"/>
                    <a:pt x="505299" y="842963"/>
                  </a:cubicBezTo>
                  <a:lnTo>
                    <a:pt x="294802" y="842963"/>
                  </a:lnTo>
                  <a:cubicBezTo>
                    <a:pt x="288723" y="842963"/>
                    <a:pt x="284163" y="838200"/>
                    <a:pt x="284163" y="831850"/>
                  </a:cubicBezTo>
                  <a:lnTo>
                    <a:pt x="284163" y="831056"/>
                  </a:lnTo>
                  <a:cubicBezTo>
                    <a:pt x="284163" y="824706"/>
                    <a:pt x="288723" y="819150"/>
                    <a:pt x="294802" y="819150"/>
                  </a:cubicBezTo>
                  <a:close/>
                  <a:moveTo>
                    <a:pt x="10669" y="746125"/>
                  </a:moveTo>
                  <a:lnTo>
                    <a:pt x="505269" y="746125"/>
                  </a:lnTo>
                  <a:cubicBezTo>
                    <a:pt x="511366" y="746125"/>
                    <a:pt x="515938" y="751311"/>
                    <a:pt x="515938" y="757238"/>
                  </a:cubicBezTo>
                  <a:lnTo>
                    <a:pt x="515938" y="757978"/>
                  </a:lnTo>
                  <a:cubicBezTo>
                    <a:pt x="515938" y="763905"/>
                    <a:pt x="511366" y="768350"/>
                    <a:pt x="505269" y="768350"/>
                  </a:cubicBezTo>
                  <a:lnTo>
                    <a:pt x="10669" y="768350"/>
                  </a:lnTo>
                  <a:cubicBezTo>
                    <a:pt x="4572" y="768350"/>
                    <a:pt x="0" y="763905"/>
                    <a:pt x="0" y="757978"/>
                  </a:cubicBezTo>
                  <a:lnTo>
                    <a:pt x="0" y="757238"/>
                  </a:lnTo>
                  <a:cubicBezTo>
                    <a:pt x="0" y="751311"/>
                    <a:pt x="4572" y="746125"/>
                    <a:pt x="10669" y="746125"/>
                  </a:cubicBezTo>
                  <a:close/>
                  <a:moveTo>
                    <a:pt x="10669" y="671513"/>
                  </a:moveTo>
                  <a:lnTo>
                    <a:pt x="505269" y="671513"/>
                  </a:lnTo>
                  <a:cubicBezTo>
                    <a:pt x="511366" y="671513"/>
                    <a:pt x="515938" y="676890"/>
                    <a:pt x="515938" y="683035"/>
                  </a:cubicBezTo>
                  <a:lnTo>
                    <a:pt x="515938" y="683804"/>
                  </a:lnTo>
                  <a:cubicBezTo>
                    <a:pt x="515938" y="689949"/>
                    <a:pt x="511366" y="695326"/>
                    <a:pt x="505269" y="695326"/>
                  </a:cubicBezTo>
                  <a:lnTo>
                    <a:pt x="10669" y="695326"/>
                  </a:lnTo>
                  <a:cubicBezTo>
                    <a:pt x="4572" y="695326"/>
                    <a:pt x="0" y="689949"/>
                    <a:pt x="0" y="683804"/>
                  </a:cubicBezTo>
                  <a:lnTo>
                    <a:pt x="0" y="683035"/>
                  </a:lnTo>
                  <a:cubicBezTo>
                    <a:pt x="0" y="676890"/>
                    <a:pt x="4572" y="671513"/>
                    <a:pt x="10669" y="671513"/>
                  </a:cubicBezTo>
                  <a:close/>
                  <a:moveTo>
                    <a:pt x="10669" y="598488"/>
                  </a:moveTo>
                  <a:lnTo>
                    <a:pt x="505269" y="598488"/>
                  </a:lnTo>
                  <a:cubicBezTo>
                    <a:pt x="511366" y="598488"/>
                    <a:pt x="515938" y="603865"/>
                    <a:pt x="515938" y="610010"/>
                  </a:cubicBezTo>
                  <a:lnTo>
                    <a:pt x="515938" y="610779"/>
                  </a:lnTo>
                  <a:cubicBezTo>
                    <a:pt x="515938" y="616924"/>
                    <a:pt x="511366" y="622301"/>
                    <a:pt x="505269" y="622301"/>
                  </a:cubicBezTo>
                  <a:lnTo>
                    <a:pt x="10669" y="622301"/>
                  </a:lnTo>
                  <a:cubicBezTo>
                    <a:pt x="4572" y="622301"/>
                    <a:pt x="0" y="616924"/>
                    <a:pt x="0" y="610779"/>
                  </a:cubicBezTo>
                  <a:lnTo>
                    <a:pt x="0" y="610010"/>
                  </a:lnTo>
                  <a:cubicBezTo>
                    <a:pt x="0" y="603865"/>
                    <a:pt x="4572" y="598488"/>
                    <a:pt x="10669" y="598488"/>
                  </a:cubicBezTo>
                  <a:close/>
                  <a:moveTo>
                    <a:pt x="294802" y="222250"/>
                  </a:moveTo>
                  <a:lnTo>
                    <a:pt x="505299" y="222250"/>
                  </a:lnTo>
                  <a:cubicBezTo>
                    <a:pt x="511379" y="222250"/>
                    <a:pt x="515938" y="226695"/>
                    <a:pt x="515938" y="232622"/>
                  </a:cubicBezTo>
                  <a:lnTo>
                    <a:pt x="515938" y="233362"/>
                  </a:lnTo>
                  <a:cubicBezTo>
                    <a:pt x="515938" y="239289"/>
                    <a:pt x="511379" y="244475"/>
                    <a:pt x="505299" y="244475"/>
                  </a:cubicBezTo>
                  <a:lnTo>
                    <a:pt x="294802" y="244475"/>
                  </a:lnTo>
                  <a:cubicBezTo>
                    <a:pt x="288723" y="244475"/>
                    <a:pt x="284163" y="239289"/>
                    <a:pt x="284163" y="233362"/>
                  </a:cubicBezTo>
                  <a:lnTo>
                    <a:pt x="284163" y="232622"/>
                  </a:lnTo>
                  <a:cubicBezTo>
                    <a:pt x="284163" y="226695"/>
                    <a:pt x="288723" y="222250"/>
                    <a:pt x="294802" y="222250"/>
                  </a:cubicBezTo>
                  <a:close/>
                  <a:moveTo>
                    <a:pt x="10669" y="147638"/>
                  </a:moveTo>
                  <a:lnTo>
                    <a:pt x="505269" y="147638"/>
                  </a:lnTo>
                  <a:cubicBezTo>
                    <a:pt x="511366" y="147638"/>
                    <a:pt x="515938" y="152083"/>
                    <a:pt x="515938" y="158010"/>
                  </a:cubicBezTo>
                  <a:lnTo>
                    <a:pt x="515938" y="158750"/>
                  </a:lnTo>
                  <a:cubicBezTo>
                    <a:pt x="515938" y="164677"/>
                    <a:pt x="511366" y="169863"/>
                    <a:pt x="505269" y="169863"/>
                  </a:cubicBezTo>
                  <a:lnTo>
                    <a:pt x="10669" y="169863"/>
                  </a:lnTo>
                  <a:cubicBezTo>
                    <a:pt x="4572" y="169863"/>
                    <a:pt x="0" y="164677"/>
                    <a:pt x="0" y="158750"/>
                  </a:cubicBezTo>
                  <a:lnTo>
                    <a:pt x="0" y="158010"/>
                  </a:lnTo>
                  <a:cubicBezTo>
                    <a:pt x="0" y="152083"/>
                    <a:pt x="4572" y="147638"/>
                    <a:pt x="10669" y="147638"/>
                  </a:cubicBezTo>
                  <a:close/>
                  <a:moveTo>
                    <a:pt x="10669" y="74613"/>
                  </a:moveTo>
                  <a:lnTo>
                    <a:pt x="505269" y="74613"/>
                  </a:lnTo>
                  <a:cubicBezTo>
                    <a:pt x="511366" y="74613"/>
                    <a:pt x="515938" y="79058"/>
                    <a:pt x="515938" y="84985"/>
                  </a:cubicBezTo>
                  <a:lnTo>
                    <a:pt x="515938" y="85726"/>
                  </a:lnTo>
                  <a:cubicBezTo>
                    <a:pt x="515938" y="91652"/>
                    <a:pt x="511366" y="96838"/>
                    <a:pt x="505269" y="96838"/>
                  </a:cubicBezTo>
                  <a:lnTo>
                    <a:pt x="10669" y="96838"/>
                  </a:lnTo>
                  <a:cubicBezTo>
                    <a:pt x="4572" y="96838"/>
                    <a:pt x="0" y="91652"/>
                    <a:pt x="0" y="85726"/>
                  </a:cubicBezTo>
                  <a:lnTo>
                    <a:pt x="0" y="84985"/>
                  </a:lnTo>
                  <a:cubicBezTo>
                    <a:pt x="0" y="79058"/>
                    <a:pt x="4572" y="74613"/>
                    <a:pt x="10669" y="74613"/>
                  </a:cubicBezTo>
                  <a:close/>
                  <a:moveTo>
                    <a:pt x="10669" y="0"/>
                  </a:moveTo>
                  <a:lnTo>
                    <a:pt x="505269" y="0"/>
                  </a:lnTo>
                  <a:cubicBezTo>
                    <a:pt x="511366" y="0"/>
                    <a:pt x="515938" y="4445"/>
                    <a:pt x="515938" y="10372"/>
                  </a:cubicBezTo>
                  <a:lnTo>
                    <a:pt x="515938" y="11112"/>
                  </a:lnTo>
                  <a:cubicBezTo>
                    <a:pt x="515938" y="17039"/>
                    <a:pt x="511366" y="22225"/>
                    <a:pt x="505269" y="22225"/>
                  </a:cubicBezTo>
                  <a:lnTo>
                    <a:pt x="10669" y="22225"/>
                  </a:lnTo>
                  <a:cubicBezTo>
                    <a:pt x="4572" y="22225"/>
                    <a:pt x="0" y="17039"/>
                    <a:pt x="0" y="11112"/>
                  </a:cubicBezTo>
                  <a:lnTo>
                    <a:pt x="0" y="10372"/>
                  </a:lnTo>
                  <a:cubicBezTo>
                    <a:pt x="0" y="4445"/>
                    <a:pt x="4572" y="0"/>
                    <a:pt x="10669" y="0"/>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54" name="Oval 154">
              <a:extLst>
                <a:ext uri="{FF2B5EF4-FFF2-40B4-BE49-F238E27FC236}">
                  <a16:creationId xmlns:a16="http://schemas.microsoft.com/office/drawing/2014/main" id="{D6657B64-9E6D-F6FE-A557-89641042A008}"/>
                </a:ext>
              </a:extLst>
            </p:cNvPr>
            <p:cNvSpPr>
              <a:spLocks noChangeArrowheads="1"/>
            </p:cNvSpPr>
            <p:nvPr/>
          </p:nvSpPr>
          <p:spPr bwMode="auto">
            <a:xfrm>
              <a:off x="5316538" y="11620500"/>
              <a:ext cx="420688" cy="420688"/>
            </a:xfrm>
            <a:prstGeom prst="ellipse">
              <a:avLst/>
            </a:pr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5" name="Freeform: Shape 523">
              <a:extLst>
                <a:ext uri="{FF2B5EF4-FFF2-40B4-BE49-F238E27FC236}">
                  <a16:creationId xmlns:a16="http://schemas.microsoft.com/office/drawing/2014/main" id="{2687F750-359D-C8E2-6DF7-CEF099CC217B}"/>
                </a:ext>
              </a:extLst>
            </p:cNvPr>
            <p:cNvSpPr>
              <a:spLocks noChangeArrowheads="1"/>
            </p:cNvSpPr>
            <p:nvPr/>
          </p:nvSpPr>
          <p:spPr bwMode="auto">
            <a:xfrm>
              <a:off x="5424488" y="11699875"/>
              <a:ext cx="203200" cy="281218"/>
            </a:xfrm>
            <a:custGeom>
              <a:avLst/>
              <a:gdLst>
                <a:gd name="connsiteX0" fmla="*/ 101981 w 203200"/>
                <a:gd name="connsiteY0" fmla="*/ 134938 h 281218"/>
                <a:gd name="connsiteX1" fmla="*/ 203200 w 203200"/>
                <a:gd name="connsiteY1" fmla="*/ 239044 h 281218"/>
                <a:gd name="connsiteX2" fmla="*/ 0 w 203200"/>
                <a:gd name="connsiteY2" fmla="*/ 239044 h 281218"/>
                <a:gd name="connsiteX3" fmla="*/ 101981 w 203200"/>
                <a:gd name="connsiteY3" fmla="*/ 134938 h 281218"/>
                <a:gd name="connsiteX4" fmla="*/ 101600 w 203200"/>
                <a:gd name="connsiteY4" fmla="*/ 0 h 281218"/>
                <a:gd name="connsiteX5" fmla="*/ 158750 w 203200"/>
                <a:gd name="connsiteY5" fmla="*/ 57150 h 281218"/>
                <a:gd name="connsiteX6" fmla="*/ 101600 w 203200"/>
                <a:gd name="connsiteY6" fmla="*/ 114300 h 281218"/>
                <a:gd name="connsiteX7" fmla="*/ 44450 w 203200"/>
                <a:gd name="connsiteY7" fmla="*/ 57150 h 281218"/>
                <a:gd name="connsiteX8" fmla="*/ 101600 w 203200"/>
                <a:gd name="connsiteY8" fmla="*/ 0 h 28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 h="281218">
                  <a:moveTo>
                    <a:pt x="101981" y="134938"/>
                  </a:moveTo>
                  <a:cubicBezTo>
                    <a:pt x="149166" y="134938"/>
                    <a:pt x="203200" y="182811"/>
                    <a:pt x="203200" y="239044"/>
                  </a:cubicBezTo>
                  <a:cubicBezTo>
                    <a:pt x="203200" y="295276"/>
                    <a:pt x="0" y="295276"/>
                    <a:pt x="0" y="239044"/>
                  </a:cubicBezTo>
                  <a:cubicBezTo>
                    <a:pt x="0" y="182811"/>
                    <a:pt x="54035" y="134938"/>
                    <a:pt x="101981" y="134938"/>
                  </a:cubicBezTo>
                  <a:close/>
                  <a:moveTo>
                    <a:pt x="101600" y="0"/>
                  </a:moveTo>
                  <a:cubicBezTo>
                    <a:pt x="133163" y="0"/>
                    <a:pt x="158750" y="25587"/>
                    <a:pt x="158750" y="57150"/>
                  </a:cubicBezTo>
                  <a:cubicBezTo>
                    <a:pt x="158750" y="88713"/>
                    <a:pt x="133163" y="114300"/>
                    <a:pt x="101600" y="114300"/>
                  </a:cubicBezTo>
                  <a:cubicBezTo>
                    <a:pt x="70037" y="114300"/>
                    <a:pt x="44450" y="88713"/>
                    <a:pt x="44450" y="57150"/>
                  </a:cubicBezTo>
                  <a:cubicBezTo>
                    <a:pt x="44450" y="25587"/>
                    <a:pt x="70037" y="0"/>
                    <a:pt x="101600" y="0"/>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56" name="Freeform 157">
              <a:extLst>
                <a:ext uri="{FF2B5EF4-FFF2-40B4-BE49-F238E27FC236}">
                  <a16:creationId xmlns:a16="http://schemas.microsoft.com/office/drawing/2014/main" id="{BBAAF072-5A03-0328-CD9F-9B7C58B8401A}"/>
                </a:ext>
              </a:extLst>
            </p:cNvPr>
            <p:cNvSpPr>
              <a:spLocks/>
            </p:cNvSpPr>
            <p:nvPr/>
          </p:nvSpPr>
          <p:spPr bwMode="auto">
            <a:xfrm>
              <a:off x="4295775" y="11844338"/>
              <a:ext cx="1084263" cy="895350"/>
            </a:xfrm>
            <a:custGeom>
              <a:avLst/>
              <a:gdLst>
                <a:gd name="T0" fmla="*/ 876 w 1425"/>
                <a:gd name="T1" fmla="*/ 1176 h 1176"/>
                <a:gd name="T2" fmla="*/ 0 w 1425"/>
                <a:gd name="T3" fmla="*/ 1176 h 1176"/>
                <a:gd name="T4" fmla="*/ 575 w 1425"/>
                <a:gd name="T5" fmla="*/ 0 h 1176"/>
                <a:gd name="T6" fmla="*/ 1425 w 1425"/>
                <a:gd name="T7" fmla="*/ 0 h 1176"/>
                <a:gd name="T8" fmla="*/ 876 w 1425"/>
                <a:gd name="T9" fmla="*/ 1176 h 1176"/>
              </a:gdLst>
              <a:ahLst/>
              <a:cxnLst>
                <a:cxn ang="0">
                  <a:pos x="T0" y="T1"/>
                </a:cxn>
                <a:cxn ang="0">
                  <a:pos x="T2" y="T3"/>
                </a:cxn>
                <a:cxn ang="0">
                  <a:pos x="T4" y="T5"/>
                </a:cxn>
                <a:cxn ang="0">
                  <a:pos x="T6" y="T7"/>
                </a:cxn>
                <a:cxn ang="0">
                  <a:pos x="T8" y="T9"/>
                </a:cxn>
              </a:cxnLst>
              <a:rect l="0" t="0" r="r" b="b"/>
              <a:pathLst>
                <a:path w="1425" h="1176">
                  <a:moveTo>
                    <a:pt x="876" y="1176"/>
                  </a:moveTo>
                  <a:lnTo>
                    <a:pt x="0" y="1176"/>
                  </a:lnTo>
                  <a:lnTo>
                    <a:pt x="575" y="0"/>
                  </a:lnTo>
                  <a:lnTo>
                    <a:pt x="1425" y="0"/>
                  </a:lnTo>
                  <a:lnTo>
                    <a:pt x="876" y="1176"/>
                  </a:ln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7" name="Freeform 158">
              <a:extLst>
                <a:ext uri="{FF2B5EF4-FFF2-40B4-BE49-F238E27FC236}">
                  <a16:creationId xmlns:a16="http://schemas.microsoft.com/office/drawing/2014/main" id="{F2F2070B-CE91-0B76-E3B7-2807C0388433}"/>
                </a:ext>
              </a:extLst>
            </p:cNvPr>
            <p:cNvSpPr>
              <a:spLocks/>
            </p:cNvSpPr>
            <p:nvPr/>
          </p:nvSpPr>
          <p:spPr bwMode="auto">
            <a:xfrm>
              <a:off x="4598988" y="10963275"/>
              <a:ext cx="171450" cy="676275"/>
            </a:xfrm>
            <a:custGeom>
              <a:avLst/>
              <a:gdLst>
                <a:gd name="T0" fmla="*/ 0 w 225"/>
                <a:gd name="T1" fmla="*/ 0 h 889"/>
                <a:gd name="T2" fmla="*/ 203 w 225"/>
                <a:gd name="T3" fmla="*/ 636 h 889"/>
                <a:gd name="T4" fmla="*/ 8 w 225"/>
                <a:gd name="T5" fmla="*/ 889 h 889"/>
                <a:gd name="T6" fmla="*/ 0 w 225"/>
                <a:gd name="T7" fmla="*/ 0 h 889"/>
              </a:gdLst>
              <a:ahLst/>
              <a:cxnLst>
                <a:cxn ang="0">
                  <a:pos x="T0" y="T1"/>
                </a:cxn>
                <a:cxn ang="0">
                  <a:pos x="T2" y="T3"/>
                </a:cxn>
                <a:cxn ang="0">
                  <a:pos x="T4" y="T5"/>
                </a:cxn>
                <a:cxn ang="0">
                  <a:pos x="T6" y="T7"/>
                </a:cxn>
              </a:cxnLst>
              <a:rect l="0" t="0" r="r" b="b"/>
              <a:pathLst>
                <a:path w="225" h="889">
                  <a:moveTo>
                    <a:pt x="0" y="0"/>
                  </a:moveTo>
                  <a:cubicBezTo>
                    <a:pt x="0" y="0"/>
                    <a:pt x="225" y="441"/>
                    <a:pt x="203" y="636"/>
                  </a:cubicBezTo>
                  <a:cubicBezTo>
                    <a:pt x="185" y="798"/>
                    <a:pt x="8" y="889"/>
                    <a:pt x="8" y="889"/>
                  </a:cubicBezTo>
                  <a:lnTo>
                    <a:pt x="0" y="0"/>
                  </a:lnTo>
                  <a:close/>
                </a:path>
              </a:pathLst>
            </a:custGeom>
            <a:solidFill>
              <a:srgbClr val="D6D4DF">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8" name="Freeform 159">
              <a:extLst>
                <a:ext uri="{FF2B5EF4-FFF2-40B4-BE49-F238E27FC236}">
                  <a16:creationId xmlns:a16="http://schemas.microsoft.com/office/drawing/2014/main" id="{3FB104B6-5A57-AEDC-F719-04916131449D}"/>
                </a:ext>
              </a:extLst>
            </p:cNvPr>
            <p:cNvSpPr>
              <a:spLocks/>
            </p:cNvSpPr>
            <p:nvPr/>
          </p:nvSpPr>
          <p:spPr bwMode="auto">
            <a:xfrm>
              <a:off x="3333750" y="10350500"/>
              <a:ext cx="852488" cy="388938"/>
            </a:xfrm>
            <a:custGeom>
              <a:avLst/>
              <a:gdLst>
                <a:gd name="T0" fmla="*/ 584 w 1120"/>
                <a:gd name="T1" fmla="*/ 294 h 511"/>
                <a:gd name="T2" fmla="*/ 782 w 1120"/>
                <a:gd name="T3" fmla="*/ 508 h 511"/>
                <a:gd name="T4" fmla="*/ 1120 w 1120"/>
                <a:gd name="T5" fmla="*/ 101 h 511"/>
                <a:gd name="T6" fmla="*/ 1100 w 1120"/>
                <a:gd name="T7" fmla="*/ 89 h 511"/>
                <a:gd name="T8" fmla="*/ 956 w 1120"/>
                <a:gd name="T9" fmla="*/ 0 h 511"/>
                <a:gd name="T10" fmla="*/ 200 w 1120"/>
                <a:gd name="T11" fmla="*/ 1 h 511"/>
                <a:gd name="T12" fmla="*/ 0 w 1120"/>
                <a:gd name="T13" fmla="*/ 90 h 511"/>
                <a:gd name="T14" fmla="*/ 435 w 1120"/>
                <a:gd name="T15" fmla="*/ 511 h 511"/>
                <a:gd name="T16" fmla="*/ 584 w 1120"/>
                <a:gd name="T17" fmla="*/ 294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0" h="511">
                  <a:moveTo>
                    <a:pt x="584" y="294"/>
                  </a:moveTo>
                  <a:lnTo>
                    <a:pt x="782" y="508"/>
                  </a:lnTo>
                  <a:lnTo>
                    <a:pt x="1120" y="101"/>
                  </a:lnTo>
                  <a:cubicBezTo>
                    <a:pt x="1113" y="97"/>
                    <a:pt x="1107" y="93"/>
                    <a:pt x="1100" y="89"/>
                  </a:cubicBezTo>
                  <a:lnTo>
                    <a:pt x="956" y="0"/>
                  </a:lnTo>
                  <a:lnTo>
                    <a:pt x="200" y="1"/>
                  </a:lnTo>
                  <a:lnTo>
                    <a:pt x="0" y="90"/>
                  </a:lnTo>
                  <a:lnTo>
                    <a:pt x="435" y="511"/>
                  </a:lnTo>
                  <a:lnTo>
                    <a:pt x="584" y="294"/>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9" name="Freeform 160">
              <a:extLst>
                <a:ext uri="{FF2B5EF4-FFF2-40B4-BE49-F238E27FC236}">
                  <a16:creationId xmlns:a16="http://schemas.microsoft.com/office/drawing/2014/main" id="{B14D95C9-56A3-041C-EBA5-E46599782906}"/>
                </a:ext>
              </a:extLst>
            </p:cNvPr>
            <p:cNvSpPr>
              <a:spLocks/>
            </p:cNvSpPr>
            <p:nvPr/>
          </p:nvSpPr>
          <p:spPr bwMode="auto">
            <a:xfrm>
              <a:off x="2849563" y="10418763"/>
              <a:ext cx="1858963" cy="2060575"/>
            </a:xfrm>
            <a:custGeom>
              <a:avLst/>
              <a:gdLst>
                <a:gd name="T0" fmla="*/ 2166 w 2442"/>
                <a:gd name="T1" fmla="*/ 1667 h 2707"/>
                <a:gd name="T2" fmla="*/ 2235 w 2442"/>
                <a:gd name="T3" fmla="*/ 1607 h 2707"/>
                <a:gd name="T4" fmla="*/ 2379 w 2442"/>
                <a:gd name="T5" fmla="*/ 1081 h 2707"/>
                <a:gd name="T6" fmla="*/ 2227 w 2442"/>
                <a:gd name="T7" fmla="*/ 618 h 2707"/>
                <a:gd name="T8" fmla="*/ 1756 w 2442"/>
                <a:gd name="T9" fmla="*/ 11 h 2707"/>
                <a:gd name="T10" fmla="*/ 1418 w 2442"/>
                <a:gd name="T11" fmla="*/ 418 h 2707"/>
                <a:gd name="T12" fmla="*/ 1220 w 2442"/>
                <a:gd name="T13" fmla="*/ 204 h 2707"/>
                <a:gd name="T14" fmla="*/ 1071 w 2442"/>
                <a:gd name="T15" fmla="*/ 421 h 2707"/>
                <a:gd name="T16" fmla="*/ 636 w 2442"/>
                <a:gd name="T17" fmla="*/ 0 h 2707"/>
                <a:gd name="T18" fmla="*/ 0 w 2442"/>
                <a:gd name="T19" fmla="*/ 282 h 2707"/>
                <a:gd name="T20" fmla="*/ 508 w 2442"/>
                <a:gd name="T21" fmla="*/ 2029 h 2707"/>
                <a:gd name="T22" fmla="*/ 147 w 2442"/>
                <a:gd name="T23" fmla="*/ 2707 h 2707"/>
                <a:gd name="T24" fmla="*/ 2265 w 2442"/>
                <a:gd name="T25" fmla="*/ 2707 h 2707"/>
                <a:gd name="T26" fmla="*/ 2111 w 2442"/>
                <a:gd name="T27" fmla="*/ 2029 h 2707"/>
                <a:gd name="T28" fmla="*/ 2166 w 2442"/>
                <a:gd name="T29" fmla="*/ 1667 h 2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2" h="2707">
                  <a:moveTo>
                    <a:pt x="2166" y="1667"/>
                  </a:moveTo>
                  <a:lnTo>
                    <a:pt x="2235" y="1607"/>
                  </a:lnTo>
                  <a:cubicBezTo>
                    <a:pt x="2385" y="1477"/>
                    <a:pt x="2442" y="1269"/>
                    <a:pt x="2379" y="1081"/>
                  </a:cubicBezTo>
                  <a:lnTo>
                    <a:pt x="2227" y="618"/>
                  </a:lnTo>
                  <a:cubicBezTo>
                    <a:pt x="2144" y="367"/>
                    <a:pt x="1978" y="153"/>
                    <a:pt x="1756" y="11"/>
                  </a:cubicBezTo>
                  <a:lnTo>
                    <a:pt x="1418" y="418"/>
                  </a:lnTo>
                  <a:lnTo>
                    <a:pt x="1220" y="204"/>
                  </a:lnTo>
                  <a:lnTo>
                    <a:pt x="1071" y="421"/>
                  </a:lnTo>
                  <a:lnTo>
                    <a:pt x="636" y="0"/>
                  </a:lnTo>
                  <a:lnTo>
                    <a:pt x="0" y="282"/>
                  </a:lnTo>
                  <a:lnTo>
                    <a:pt x="508" y="2029"/>
                  </a:lnTo>
                  <a:lnTo>
                    <a:pt x="147" y="2707"/>
                  </a:lnTo>
                  <a:lnTo>
                    <a:pt x="2265" y="2707"/>
                  </a:lnTo>
                  <a:lnTo>
                    <a:pt x="2111" y="2029"/>
                  </a:lnTo>
                  <a:lnTo>
                    <a:pt x="2166" y="1667"/>
                  </a:ln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60" name="Freeform 161">
              <a:extLst>
                <a:ext uri="{FF2B5EF4-FFF2-40B4-BE49-F238E27FC236}">
                  <a16:creationId xmlns:a16="http://schemas.microsoft.com/office/drawing/2014/main" id="{34EE0480-5905-6E1E-E42E-BFCABA9B6EC1}"/>
                </a:ext>
              </a:extLst>
            </p:cNvPr>
            <p:cNvSpPr>
              <a:spLocks/>
            </p:cNvSpPr>
            <p:nvPr/>
          </p:nvSpPr>
          <p:spPr bwMode="auto">
            <a:xfrm>
              <a:off x="3767138" y="10563225"/>
              <a:ext cx="155575" cy="593725"/>
            </a:xfrm>
            <a:custGeom>
              <a:avLst/>
              <a:gdLst>
                <a:gd name="T0" fmla="*/ 189 w 204"/>
                <a:gd name="T1" fmla="*/ 779 h 779"/>
                <a:gd name="T2" fmla="*/ 177 w 204"/>
                <a:gd name="T3" fmla="*/ 769 h 779"/>
                <a:gd name="T4" fmla="*/ 2 w 204"/>
                <a:gd name="T5" fmla="*/ 17 h 779"/>
                <a:gd name="T6" fmla="*/ 12 w 204"/>
                <a:gd name="T7" fmla="*/ 2 h 779"/>
                <a:gd name="T8" fmla="*/ 27 w 204"/>
                <a:gd name="T9" fmla="*/ 11 h 779"/>
                <a:gd name="T10" fmla="*/ 202 w 204"/>
                <a:gd name="T11" fmla="*/ 763 h 779"/>
                <a:gd name="T12" fmla="*/ 192 w 204"/>
                <a:gd name="T13" fmla="*/ 778 h 779"/>
                <a:gd name="T14" fmla="*/ 189 w 204"/>
                <a:gd name="T15" fmla="*/ 779 h 7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779">
                  <a:moveTo>
                    <a:pt x="189" y="779"/>
                  </a:moveTo>
                  <a:cubicBezTo>
                    <a:pt x="183" y="779"/>
                    <a:pt x="178" y="775"/>
                    <a:pt x="177" y="769"/>
                  </a:cubicBezTo>
                  <a:lnTo>
                    <a:pt x="2" y="17"/>
                  </a:lnTo>
                  <a:cubicBezTo>
                    <a:pt x="0" y="10"/>
                    <a:pt x="4" y="3"/>
                    <a:pt x="12" y="2"/>
                  </a:cubicBezTo>
                  <a:cubicBezTo>
                    <a:pt x="19" y="0"/>
                    <a:pt x="26" y="4"/>
                    <a:pt x="27" y="11"/>
                  </a:cubicBezTo>
                  <a:lnTo>
                    <a:pt x="202" y="763"/>
                  </a:lnTo>
                  <a:cubicBezTo>
                    <a:pt x="204" y="770"/>
                    <a:pt x="199" y="777"/>
                    <a:pt x="192" y="778"/>
                  </a:cubicBezTo>
                  <a:cubicBezTo>
                    <a:pt x="191" y="779"/>
                    <a:pt x="190" y="779"/>
                    <a:pt x="189" y="779"/>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61" name="Freeform: Shape 529">
              <a:extLst>
                <a:ext uri="{FF2B5EF4-FFF2-40B4-BE49-F238E27FC236}">
                  <a16:creationId xmlns:a16="http://schemas.microsoft.com/office/drawing/2014/main" id="{D8F33506-C86E-6B48-AC20-773662A850E1}"/>
                </a:ext>
              </a:extLst>
            </p:cNvPr>
            <p:cNvSpPr>
              <a:spLocks/>
            </p:cNvSpPr>
            <p:nvPr/>
          </p:nvSpPr>
          <p:spPr bwMode="auto">
            <a:xfrm>
              <a:off x="3715449" y="10769343"/>
              <a:ext cx="109727" cy="292640"/>
            </a:xfrm>
            <a:custGeom>
              <a:avLst/>
              <a:gdLst>
                <a:gd name="connsiteX0" fmla="*/ 55449 w 109727"/>
                <a:gd name="connsiteY0" fmla="*/ 176994 h 292640"/>
                <a:gd name="connsiteX1" fmla="*/ 105998 w 109727"/>
                <a:gd name="connsiteY1" fmla="*/ 224591 h 292640"/>
                <a:gd name="connsiteX2" fmla="*/ 87617 w 109727"/>
                <a:gd name="connsiteY2" fmla="*/ 291830 h 292640"/>
                <a:gd name="connsiteX3" fmla="*/ 36301 w 109727"/>
                <a:gd name="connsiteY3" fmla="*/ 244234 h 292640"/>
                <a:gd name="connsiteX4" fmla="*/ 55449 w 109727"/>
                <a:gd name="connsiteY4" fmla="*/ 176994 h 292640"/>
                <a:gd name="connsiteX5" fmla="*/ 22112 w 109727"/>
                <a:gd name="connsiteY5" fmla="*/ 815 h 292640"/>
                <a:gd name="connsiteX6" fmla="*/ 73427 w 109727"/>
                <a:gd name="connsiteY6" fmla="*/ 48700 h 292640"/>
                <a:gd name="connsiteX7" fmla="*/ 54280 w 109727"/>
                <a:gd name="connsiteY7" fmla="*/ 115586 h 292640"/>
                <a:gd name="connsiteX8" fmla="*/ 3730 w 109727"/>
                <a:gd name="connsiteY8" fmla="*/ 67701 h 292640"/>
                <a:gd name="connsiteX9" fmla="*/ 22112 w 109727"/>
                <a:gd name="connsiteY9" fmla="*/ 815 h 29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27" h="292640">
                  <a:moveTo>
                    <a:pt x="55449" y="176994"/>
                  </a:moveTo>
                  <a:cubicBezTo>
                    <a:pt x="74596" y="171706"/>
                    <a:pt x="96807" y="193616"/>
                    <a:pt x="105998" y="224591"/>
                  </a:cubicBezTo>
                  <a:cubicBezTo>
                    <a:pt x="115189" y="256322"/>
                    <a:pt x="106764" y="286542"/>
                    <a:pt x="87617" y="291830"/>
                  </a:cubicBezTo>
                  <a:cubicBezTo>
                    <a:pt x="68469" y="297119"/>
                    <a:pt x="45492" y="275965"/>
                    <a:pt x="36301" y="244234"/>
                  </a:cubicBezTo>
                  <a:cubicBezTo>
                    <a:pt x="27876" y="212503"/>
                    <a:pt x="35535" y="182283"/>
                    <a:pt x="55449" y="176994"/>
                  </a:cubicBezTo>
                  <a:close/>
                  <a:moveTo>
                    <a:pt x="22112" y="815"/>
                  </a:moveTo>
                  <a:cubicBezTo>
                    <a:pt x="41259" y="-4506"/>
                    <a:pt x="64236" y="16776"/>
                    <a:pt x="73427" y="48700"/>
                  </a:cubicBezTo>
                  <a:cubicBezTo>
                    <a:pt x="81852" y="80623"/>
                    <a:pt x="73427" y="110266"/>
                    <a:pt x="54280" y="115586"/>
                  </a:cubicBezTo>
                  <a:cubicBezTo>
                    <a:pt x="35132" y="120907"/>
                    <a:pt x="12155" y="99625"/>
                    <a:pt x="3730" y="67701"/>
                  </a:cubicBezTo>
                  <a:cubicBezTo>
                    <a:pt x="-5461" y="36538"/>
                    <a:pt x="2964" y="6135"/>
                    <a:pt x="22112" y="815"/>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62" name="Freeform: Shape 530">
              <a:extLst>
                <a:ext uri="{FF2B5EF4-FFF2-40B4-BE49-F238E27FC236}">
                  <a16:creationId xmlns:a16="http://schemas.microsoft.com/office/drawing/2014/main" id="{2118DB67-DD11-C76B-12F3-3E845351C50A}"/>
                </a:ext>
              </a:extLst>
            </p:cNvPr>
            <p:cNvSpPr>
              <a:spLocks/>
            </p:cNvSpPr>
            <p:nvPr/>
          </p:nvSpPr>
          <p:spPr bwMode="auto">
            <a:xfrm>
              <a:off x="3358715" y="9064625"/>
              <a:ext cx="1064060" cy="1509713"/>
            </a:xfrm>
            <a:custGeom>
              <a:avLst/>
              <a:gdLst>
                <a:gd name="connsiteX0" fmla="*/ 186172 w 1064060"/>
                <a:gd name="connsiteY0" fmla="*/ 0 h 1509713"/>
                <a:gd name="connsiteX1" fmla="*/ 1064060 w 1064060"/>
                <a:gd name="connsiteY1" fmla="*/ 0 h 1509713"/>
                <a:gd name="connsiteX2" fmla="*/ 1048859 w 1064060"/>
                <a:gd name="connsiteY2" fmla="*/ 701112 h 1509713"/>
                <a:gd name="connsiteX3" fmla="*/ 709591 w 1064060"/>
                <a:gd name="connsiteY3" fmla="*/ 1088977 h 1509713"/>
                <a:gd name="connsiteX4" fmla="*/ 702110 w 1064060"/>
                <a:gd name="connsiteY4" fmla="*/ 1089688 h 1509713"/>
                <a:gd name="connsiteX5" fmla="*/ 702110 w 1064060"/>
                <a:gd name="connsiteY5" fmla="*/ 1285894 h 1509713"/>
                <a:gd name="connsiteX6" fmla="*/ 419073 w 1064060"/>
                <a:gd name="connsiteY6" fmla="*/ 1509713 h 1509713"/>
                <a:gd name="connsiteX7" fmla="*/ 126905 w 1064060"/>
                <a:gd name="connsiteY7" fmla="*/ 1286656 h 1509713"/>
                <a:gd name="connsiteX8" fmla="*/ 126905 w 1064060"/>
                <a:gd name="connsiteY8" fmla="*/ 583225 h 1509713"/>
                <a:gd name="connsiteX9" fmla="*/ 43972 w 1064060"/>
                <a:gd name="connsiteY9" fmla="*/ 530696 h 1509713"/>
                <a:gd name="connsiteX10" fmla="*/ 18103 w 1064060"/>
                <a:gd name="connsiteY10" fmla="*/ 383768 h 1509713"/>
                <a:gd name="connsiteX11" fmla="*/ 160383 w 1064060"/>
                <a:gd name="connsiteY11" fmla="*/ 426400 h 1509713"/>
                <a:gd name="connsiteX12" fmla="*/ 192338 w 1064060"/>
                <a:gd name="connsiteY12" fmla="*/ 475122 h 1509713"/>
                <a:gd name="connsiteX13" fmla="*/ 196989 w 1064060"/>
                <a:gd name="connsiteY13" fmla="*/ 475122 h 150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060" h="1509713">
                  <a:moveTo>
                    <a:pt x="186172" y="0"/>
                  </a:moveTo>
                  <a:lnTo>
                    <a:pt x="1064060" y="0"/>
                  </a:lnTo>
                  <a:lnTo>
                    <a:pt x="1048859" y="701112"/>
                  </a:lnTo>
                  <a:cubicBezTo>
                    <a:pt x="1044203" y="893614"/>
                    <a:pt x="899884" y="1052311"/>
                    <a:pt x="709591" y="1088977"/>
                  </a:cubicBezTo>
                  <a:lnTo>
                    <a:pt x="702110" y="1089688"/>
                  </a:lnTo>
                  <a:lnTo>
                    <a:pt x="702110" y="1285894"/>
                  </a:lnTo>
                  <a:lnTo>
                    <a:pt x="419073" y="1509713"/>
                  </a:lnTo>
                  <a:lnTo>
                    <a:pt x="126905" y="1286656"/>
                  </a:lnTo>
                  <a:lnTo>
                    <a:pt x="126905" y="583225"/>
                  </a:lnTo>
                  <a:cubicBezTo>
                    <a:pt x="99514" y="577135"/>
                    <a:pt x="69080" y="558864"/>
                    <a:pt x="43972" y="530696"/>
                  </a:cubicBezTo>
                  <a:cubicBezTo>
                    <a:pt x="-2440" y="478167"/>
                    <a:pt x="-13853" y="412697"/>
                    <a:pt x="18103" y="383768"/>
                  </a:cubicBezTo>
                  <a:cubicBezTo>
                    <a:pt x="50059" y="355600"/>
                    <a:pt x="113970" y="374632"/>
                    <a:pt x="160383" y="426400"/>
                  </a:cubicBezTo>
                  <a:cubicBezTo>
                    <a:pt x="174078" y="441626"/>
                    <a:pt x="184730" y="458374"/>
                    <a:pt x="192338" y="475122"/>
                  </a:cubicBezTo>
                  <a:lnTo>
                    <a:pt x="196989" y="475122"/>
                  </a:ln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63" name="Freeform: Shape 531">
              <a:extLst>
                <a:ext uri="{FF2B5EF4-FFF2-40B4-BE49-F238E27FC236}">
                  <a16:creationId xmlns:a16="http://schemas.microsoft.com/office/drawing/2014/main" id="{EB14B7B5-07F3-224F-10C3-B105E9FA4868}"/>
                </a:ext>
              </a:extLst>
            </p:cNvPr>
            <p:cNvSpPr>
              <a:spLocks/>
            </p:cNvSpPr>
            <p:nvPr/>
          </p:nvSpPr>
          <p:spPr bwMode="auto">
            <a:xfrm>
              <a:off x="3613150" y="9948659"/>
              <a:ext cx="447675" cy="300241"/>
            </a:xfrm>
            <a:custGeom>
              <a:avLst/>
              <a:gdLst>
                <a:gd name="connsiteX0" fmla="*/ 0 w 447675"/>
                <a:gd name="connsiteY0" fmla="*/ 0 h 300241"/>
                <a:gd name="connsiteX1" fmla="*/ 22934 w 447675"/>
                <a:gd name="connsiteY1" fmla="*/ 39008 h 300241"/>
                <a:gd name="connsiteX2" fmla="*/ 371062 w 447675"/>
                <a:gd name="connsiteY2" fmla="*/ 212929 h 300241"/>
                <a:gd name="connsiteX3" fmla="*/ 447675 w 447675"/>
                <a:gd name="connsiteY3" fmla="*/ 205654 h 300241"/>
                <a:gd name="connsiteX4" fmla="*/ 447675 w 447675"/>
                <a:gd name="connsiteY4" fmla="*/ 300241 h 300241"/>
                <a:gd name="connsiteX5" fmla="*/ 278655 w 447675"/>
                <a:gd name="connsiteY5" fmla="*/ 300241 h 300241"/>
                <a:gd name="connsiteX6" fmla="*/ 0 w 447675"/>
                <a:gd name="connsiteY6" fmla="*/ 20958 h 30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300241">
                  <a:moveTo>
                    <a:pt x="0" y="0"/>
                  </a:moveTo>
                  <a:lnTo>
                    <a:pt x="22934" y="39008"/>
                  </a:lnTo>
                  <a:cubicBezTo>
                    <a:pt x="99513" y="144238"/>
                    <a:pt x="227123" y="212929"/>
                    <a:pt x="371062" y="212929"/>
                  </a:cubicBezTo>
                  <a:lnTo>
                    <a:pt x="447675" y="205654"/>
                  </a:lnTo>
                  <a:lnTo>
                    <a:pt x="447675" y="300241"/>
                  </a:lnTo>
                  <a:lnTo>
                    <a:pt x="278655" y="300241"/>
                  </a:lnTo>
                  <a:cubicBezTo>
                    <a:pt x="124862" y="300241"/>
                    <a:pt x="0" y="175098"/>
                    <a:pt x="0" y="20958"/>
                  </a:cubicBez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64" name="Freeform 167">
              <a:extLst>
                <a:ext uri="{FF2B5EF4-FFF2-40B4-BE49-F238E27FC236}">
                  <a16:creationId xmlns:a16="http://schemas.microsoft.com/office/drawing/2014/main" id="{E80520CC-FB06-C886-B530-EDA5E45E610A}"/>
                </a:ext>
              </a:extLst>
            </p:cNvPr>
            <p:cNvSpPr>
              <a:spLocks/>
            </p:cNvSpPr>
            <p:nvPr/>
          </p:nvSpPr>
          <p:spPr bwMode="auto">
            <a:xfrm>
              <a:off x="4117975" y="9064625"/>
              <a:ext cx="304800" cy="1076325"/>
            </a:xfrm>
            <a:custGeom>
              <a:avLst/>
              <a:gdLst>
                <a:gd name="T0" fmla="*/ 13 w 402"/>
                <a:gd name="T1" fmla="*/ 0 h 1414"/>
                <a:gd name="T2" fmla="*/ 13 w 402"/>
                <a:gd name="T3" fmla="*/ 350 h 1414"/>
                <a:gd name="T4" fmla="*/ 105 w 402"/>
                <a:gd name="T5" fmla="*/ 849 h 1414"/>
                <a:gd name="T6" fmla="*/ 127 w 402"/>
                <a:gd name="T7" fmla="*/ 947 h 1414"/>
                <a:gd name="T8" fmla="*/ 0 w 402"/>
                <a:gd name="T9" fmla="*/ 971 h 1414"/>
                <a:gd name="T10" fmla="*/ 0 w 402"/>
                <a:gd name="T11" fmla="*/ 1414 h 1414"/>
                <a:gd name="T12" fmla="*/ 382 w 402"/>
                <a:gd name="T13" fmla="*/ 921 h 1414"/>
                <a:gd name="T14" fmla="*/ 402 w 402"/>
                <a:gd name="T15" fmla="*/ 0 h 1414"/>
                <a:gd name="T16" fmla="*/ 13 w 402"/>
                <a:gd name="T17" fmla="*/ 0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1414">
                  <a:moveTo>
                    <a:pt x="13" y="0"/>
                  </a:moveTo>
                  <a:lnTo>
                    <a:pt x="13" y="350"/>
                  </a:lnTo>
                  <a:cubicBezTo>
                    <a:pt x="13" y="520"/>
                    <a:pt x="44" y="690"/>
                    <a:pt x="105" y="849"/>
                  </a:cubicBezTo>
                  <a:cubicBezTo>
                    <a:pt x="123" y="895"/>
                    <a:pt x="135" y="935"/>
                    <a:pt x="127" y="947"/>
                  </a:cubicBezTo>
                  <a:cubicBezTo>
                    <a:pt x="97" y="997"/>
                    <a:pt x="0" y="971"/>
                    <a:pt x="0" y="971"/>
                  </a:cubicBezTo>
                  <a:lnTo>
                    <a:pt x="0" y="1414"/>
                  </a:lnTo>
                  <a:cubicBezTo>
                    <a:pt x="218" y="1345"/>
                    <a:pt x="377" y="1152"/>
                    <a:pt x="382" y="921"/>
                  </a:cubicBezTo>
                  <a:lnTo>
                    <a:pt x="402" y="0"/>
                  </a:lnTo>
                  <a:lnTo>
                    <a:pt x="13" y="0"/>
                  </a:ln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65" name="Freeform 168">
              <a:extLst>
                <a:ext uri="{FF2B5EF4-FFF2-40B4-BE49-F238E27FC236}">
                  <a16:creationId xmlns:a16="http://schemas.microsoft.com/office/drawing/2014/main" id="{84BDECDC-0281-4FD1-ADF8-DC70CE9B6F25}"/>
                </a:ext>
              </a:extLst>
            </p:cNvPr>
            <p:cNvSpPr>
              <a:spLocks/>
            </p:cNvSpPr>
            <p:nvPr/>
          </p:nvSpPr>
          <p:spPr bwMode="auto">
            <a:xfrm>
              <a:off x="3832225" y="9815513"/>
              <a:ext cx="249238" cy="138113"/>
            </a:xfrm>
            <a:custGeom>
              <a:avLst/>
              <a:gdLst>
                <a:gd name="T0" fmla="*/ 284 w 327"/>
                <a:gd name="T1" fmla="*/ 180 h 180"/>
                <a:gd name="T2" fmla="*/ 0 w 327"/>
                <a:gd name="T3" fmla="*/ 7 h 180"/>
                <a:gd name="T4" fmla="*/ 26 w 327"/>
                <a:gd name="T5" fmla="*/ 0 h 180"/>
                <a:gd name="T6" fmla="*/ 325 w 327"/>
                <a:gd name="T7" fmla="*/ 152 h 180"/>
                <a:gd name="T8" fmla="*/ 327 w 327"/>
                <a:gd name="T9" fmla="*/ 178 h 180"/>
                <a:gd name="T10" fmla="*/ 284 w 327"/>
                <a:gd name="T11" fmla="*/ 180 h 180"/>
              </a:gdLst>
              <a:ahLst/>
              <a:cxnLst>
                <a:cxn ang="0">
                  <a:pos x="T0" y="T1"/>
                </a:cxn>
                <a:cxn ang="0">
                  <a:pos x="T2" y="T3"/>
                </a:cxn>
                <a:cxn ang="0">
                  <a:pos x="T4" y="T5"/>
                </a:cxn>
                <a:cxn ang="0">
                  <a:pos x="T6" y="T7"/>
                </a:cxn>
                <a:cxn ang="0">
                  <a:pos x="T8" y="T9"/>
                </a:cxn>
                <a:cxn ang="0">
                  <a:pos x="T10" y="T11"/>
                </a:cxn>
              </a:cxnLst>
              <a:rect l="0" t="0" r="r" b="b"/>
              <a:pathLst>
                <a:path w="327" h="180">
                  <a:moveTo>
                    <a:pt x="284" y="180"/>
                  </a:moveTo>
                  <a:cubicBezTo>
                    <a:pt x="53" y="180"/>
                    <a:pt x="1" y="9"/>
                    <a:pt x="0" y="7"/>
                  </a:cubicBezTo>
                  <a:lnTo>
                    <a:pt x="26" y="0"/>
                  </a:lnTo>
                  <a:cubicBezTo>
                    <a:pt x="28" y="7"/>
                    <a:pt x="79" y="173"/>
                    <a:pt x="325" y="152"/>
                  </a:cubicBezTo>
                  <a:lnTo>
                    <a:pt x="327" y="178"/>
                  </a:lnTo>
                  <a:cubicBezTo>
                    <a:pt x="312" y="179"/>
                    <a:pt x="298" y="180"/>
                    <a:pt x="284" y="180"/>
                  </a:cubicBez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66" name="Freeform: Shape 534">
              <a:extLst>
                <a:ext uri="{FF2B5EF4-FFF2-40B4-BE49-F238E27FC236}">
                  <a16:creationId xmlns:a16="http://schemas.microsoft.com/office/drawing/2014/main" id="{2965A4B9-F47E-C320-DACE-E55C08F76DD7}"/>
                </a:ext>
              </a:extLst>
            </p:cNvPr>
            <p:cNvSpPr>
              <a:spLocks/>
            </p:cNvSpPr>
            <p:nvPr/>
          </p:nvSpPr>
          <p:spPr bwMode="auto">
            <a:xfrm>
              <a:off x="3694130" y="9286393"/>
              <a:ext cx="690215" cy="56707"/>
            </a:xfrm>
            <a:custGeom>
              <a:avLst/>
              <a:gdLst>
                <a:gd name="connsiteX0" fmla="*/ 579645 w 690215"/>
                <a:gd name="connsiteY0" fmla="*/ 7 h 56707"/>
                <a:gd name="connsiteX1" fmla="*/ 688082 w 690215"/>
                <a:gd name="connsiteY1" fmla="*/ 50604 h 56707"/>
                <a:gd name="connsiteX2" fmla="*/ 575395 w 690215"/>
                <a:gd name="connsiteY2" fmla="*/ 43078 h 56707"/>
                <a:gd name="connsiteX3" fmla="*/ 466514 w 690215"/>
                <a:gd name="connsiteY3" fmla="*/ 56624 h 56707"/>
                <a:gd name="connsiteX4" fmla="*/ 464229 w 690215"/>
                <a:gd name="connsiteY4" fmla="*/ 50604 h 56707"/>
                <a:gd name="connsiteX5" fmla="*/ 579645 w 690215"/>
                <a:gd name="connsiteY5" fmla="*/ 7 h 56707"/>
                <a:gd name="connsiteX6" fmla="*/ 129610 w 690215"/>
                <a:gd name="connsiteY6" fmla="*/ 7 h 56707"/>
                <a:gd name="connsiteX7" fmla="*/ 250025 w 690215"/>
                <a:gd name="connsiteY7" fmla="*/ 50604 h 56707"/>
                <a:gd name="connsiteX8" fmla="*/ 124590 w 690215"/>
                <a:gd name="connsiteY8" fmla="*/ 43078 h 56707"/>
                <a:gd name="connsiteX9" fmla="*/ 3717 w 690215"/>
                <a:gd name="connsiteY9" fmla="*/ 56624 h 56707"/>
                <a:gd name="connsiteX10" fmla="*/ 1436 w 690215"/>
                <a:gd name="connsiteY10" fmla="*/ 50604 h 56707"/>
                <a:gd name="connsiteX11" fmla="*/ 129610 w 690215"/>
                <a:gd name="connsiteY11" fmla="*/ 7 h 5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0215" h="56707">
                  <a:moveTo>
                    <a:pt x="579645" y="7"/>
                  </a:moveTo>
                  <a:cubicBezTo>
                    <a:pt x="612632" y="338"/>
                    <a:pt x="649822" y="13354"/>
                    <a:pt x="688082" y="50604"/>
                  </a:cubicBezTo>
                  <a:cubicBezTo>
                    <a:pt x="704833" y="67159"/>
                    <a:pt x="618795" y="43078"/>
                    <a:pt x="575395" y="43078"/>
                  </a:cubicBezTo>
                  <a:cubicBezTo>
                    <a:pt x="543416" y="43078"/>
                    <a:pt x="489356" y="52861"/>
                    <a:pt x="466514" y="56624"/>
                  </a:cubicBezTo>
                  <a:cubicBezTo>
                    <a:pt x="463468" y="57376"/>
                    <a:pt x="461945" y="52861"/>
                    <a:pt x="464229" y="50604"/>
                  </a:cubicBezTo>
                  <a:cubicBezTo>
                    <a:pt x="481361" y="34142"/>
                    <a:pt x="524666" y="-544"/>
                    <a:pt x="579645" y="7"/>
                  </a:cubicBezTo>
                  <a:close/>
                  <a:moveTo>
                    <a:pt x="129610" y="7"/>
                  </a:moveTo>
                  <a:cubicBezTo>
                    <a:pt x="166247" y="338"/>
                    <a:pt x="207548" y="13354"/>
                    <a:pt x="250025" y="50604"/>
                  </a:cubicBezTo>
                  <a:cubicBezTo>
                    <a:pt x="268270" y="67159"/>
                    <a:pt x="172484" y="43078"/>
                    <a:pt x="124590" y="43078"/>
                  </a:cubicBezTo>
                  <a:cubicBezTo>
                    <a:pt x="88860" y="43078"/>
                    <a:pt x="28804" y="52861"/>
                    <a:pt x="3717" y="56624"/>
                  </a:cubicBezTo>
                  <a:cubicBezTo>
                    <a:pt x="676" y="57376"/>
                    <a:pt x="-1605" y="52861"/>
                    <a:pt x="1436" y="50604"/>
                  </a:cubicBezTo>
                  <a:cubicBezTo>
                    <a:pt x="20441" y="34142"/>
                    <a:pt x="68548" y="-544"/>
                    <a:pt x="129610" y="7"/>
                  </a:cubicBez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67" name="Freeform 171">
              <a:extLst>
                <a:ext uri="{FF2B5EF4-FFF2-40B4-BE49-F238E27FC236}">
                  <a16:creationId xmlns:a16="http://schemas.microsoft.com/office/drawing/2014/main" id="{DF932BFF-F5F3-075B-3336-CA1D2979C10C}"/>
                </a:ext>
              </a:extLst>
            </p:cNvPr>
            <p:cNvSpPr>
              <a:spLocks/>
            </p:cNvSpPr>
            <p:nvPr/>
          </p:nvSpPr>
          <p:spPr bwMode="auto">
            <a:xfrm>
              <a:off x="2952750" y="8399463"/>
              <a:ext cx="1751013" cy="1139825"/>
            </a:xfrm>
            <a:custGeom>
              <a:avLst/>
              <a:gdLst>
                <a:gd name="T0" fmla="*/ 786 w 2300"/>
                <a:gd name="T1" fmla="*/ 1498 h 1498"/>
                <a:gd name="T2" fmla="*/ 1150 w 2300"/>
                <a:gd name="T3" fmla="*/ 1115 h 1498"/>
                <a:gd name="T4" fmla="*/ 1673 w 2300"/>
                <a:gd name="T5" fmla="*/ 916 h 1498"/>
                <a:gd name="T6" fmla="*/ 1921 w 2300"/>
                <a:gd name="T7" fmla="*/ 1172 h 1498"/>
                <a:gd name="T8" fmla="*/ 2158 w 2300"/>
                <a:gd name="T9" fmla="*/ 573 h 1498"/>
                <a:gd name="T10" fmla="*/ 1799 w 2300"/>
                <a:gd name="T11" fmla="*/ 526 h 1498"/>
                <a:gd name="T12" fmla="*/ 575 w 2300"/>
                <a:gd name="T13" fmla="*/ 431 h 1498"/>
                <a:gd name="T14" fmla="*/ 786 w 2300"/>
                <a:gd name="T15" fmla="*/ 1498 h 14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0" h="1498">
                  <a:moveTo>
                    <a:pt x="786" y="1498"/>
                  </a:moveTo>
                  <a:cubicBezTo>
                    <a:pt x="786" y="1498"/>
                    <a:pt x="776" y="1130"/>
                    <a:pt x="1150" y="1115"/>
                  </a:cubicBezTo>
                  <a:cubicBezTo>
                    <a:pt x="1525" y="1100"/>
                    <a:pt x="1673" y="916"/>
                    <a:pt x="1673" y="916"/>
                  </a:cubicBezTo>
                  <a:cubicBezTo>
                    <a:pt x="1673" y="916"/>
                    <a:pt x="1672" y="1107"/>
                    <a:pt x="1921" y="1172"/>
                  </a:cubicBezTo>
                  <a:cubicBezTo>
                    <a:pt x="2170" y="1237"/>
                    <a:pt x="2300" y="894"/>
                    <a:pt x="2158" y="573"/>
                  </a:cubicBezTo>
                  <a:cubicBezTo>
                    <a:pt x="2015" y="252"/>
                    <a:pt x="1799" y="526"/>
                    <a:pt x="1799" y="526"/>
                  </a:cubicBezTo>
                  <a:cubicBezTo>
                    <a:pt x="1799" y="526"/>
                    <a:pt x="1150" y="0"/>
                    <a:pt x="575" y="431"/>
                  </a:cubicBezTo>
                  <a:cubicBezTo>
                    <a:pt x="0" y="863"/>
                    <a:pt x="786" y="1498"/>
                    <a:pt x="786" y="1498"/>
                  </a:cubicBez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68" name="Freeform 172">
              <a:extLst>
                <a:ext uri="{FF2B5EF4-FFF2-40B4-BE49-F238E27FC236}">
                  <a16:creationId xmlns:a16="http://schemas.microsoft.com/office/drawing/2014/main" id="{7A202126-0B16-7F6D-DB80-3CBC84D50450}"/>
                </a:ext>
              </a:extLst>
            </p:cNvPr>
            <p:cNvSpPr>
              <a:spLocks/>
            </p:cNvSpPr>
            <p:nvPr/>
          </p:nvSpPr>
          <p:spPr bwMode="auto">
            <a:xfrm>
              <a:off x="3384550" y="9463088"/>
              <a:ext cx="125413" cy="128588"/>
            </a:xfrm>
            <a:custGeom>
              <a:avLst/>
              <a:gdLst>
                <a:gd name="T0" fmla="*/ 131 w 166"/>
                <a:gd name="T1" fmla="*/ 53 h 170"/>
                <a:gd name="T2" fmla="*/ 85 w 166"/>
                <a:gd name="T3" fmla="*/ 89 h 170"/>
                <a:gd name="T4" fmla="*/ 44 w 166"/>
                <a:gd name="T5" fmla="*/ 131 h 170"/>
                <a:gd name="T6" fmla="*/ 24 w 166"/>
                <a:gd name="T7" fmla="*/ 21 h 170"/>
                <a:gd name="T8" fmla="*/ 131 w 166"/>
                <a:gd name="T9" fmla="*/ 53 h 170"/>
              </a:gdLst>
              <a:ahLst/>
              <a:cxnLst>
                <a:cxn ang="0">
                  <a:pos x="T0" y="T1"/>
                </a:cxn>
                <a:cxn ang="0">
                  <a:pos x="T2" y="T3"/>
                </a:cxn>
                <a:cxn ang="0">
                  <a:pos x="T4" y="T5"/>
                </a:cxn>
                <a:cxn ang="0">
                  <a:pos x="T6" y="T7"/>
                </a:cxn>
                <a:cxn ang="0">
                  <a:pos x="T8" y="T9"/>
                </a:cxn>
              </a:cxnLst>
              <a:rect l="0" t="0" r="r" b="b"/>
              <a:pathLst>
                <a:path w="166" h="170">
                  <a:moveTo>
                    <a:pt x="131" y="53"/>
                  </a:moveTo>
                  <a:cubicBezTo>
                    <a:pt x="166" y="92"/>
                    <a:pt x="109" y="67"/>
                    <a:pt x="85" y="89"/>
                  </a:cubicBezTo>
                  <a:cubicBezTo>
                    <a:pt x="61" y="110"/>
                    <a:pt x="79" y="170"/>
                    <a:pt x="44" y="131"/>
                  </a:cubicBezTo>
                  <a:cubicBezTo>
                    <a:pt x="9" y="92"/>
                    <a:pt x="0" y="43"/>
                    <a:pt x="24" y="21"/>
                  </a:cubicBezTo>
                  <a:cubicBezTo>
                    <a:pt x="48" y="0"/>
                    <a:pt x="96" y="14"/>
                    <a:pt x="131" y="53"/>
                  </a:cubicBez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69" name="Freeform: Shape 537">
              <a:extLst>
                <a:ext uri="{FF2B5EF4-FFF2-40B4-BE49-F238E27FC236}">
                  <a16:creationId xmlns:a16="http://schemas.microsoft.com/office/drawing/2014/main" id="{0B6C3E9B-40C6-484A-2160-B0FFA557D132}"/>
                </a:ext>
              </a:extLst>
            </p:cNvPr>
            <p:cNvSpPr>
              <a:spLocks noChangeArrowheads="1"/>
            </p:cNvSpPr>
            <p:nvPr/>
          </p:nvSpPr>
          <p:spPr bwMode="auto">
            <a:xfrm>
              <a:off x="2089150" y="10020300"/>
              <a:ext cx="298450" cy="1397001"/>
            </a:xfrm>
            <a:custGeom>
              <a:avLst/>
              <a:gdLst>
                <a:gd name="connsiteX0" fmla="*/ 0 w 298450"/>
                <a:gd name="connsiteY0" fmla="*/ 1328738 h 1397001"/>
                <a:gd name="connsiteX1" fmla="*/ 298450 w 298450"/>
                <a:gd name="connsiteY1" fmla="*/ 1328738 h 1397001"/>
                <a:gd name="connsiteX2" fmla="*/ 298450 w 298450"/>
                <a:gd name="connsiteY2" fmla="*/ 1397001 h 1397001"/>
                <a:gd name="connsiteX3" fmla="*/ 0 w 298450"/>
                <a:gd name="connsiteY3" fmla="*/ 1397001 h 1397001"/>
                <a:gd name="connsiteX4" fmla="*/ 0 w 298450"/>
                <a:gd name="connsiteY4" fmla="*/ 885825 h 1397001"/>
                <a:gd name="connsiteX5" fmla="*/ 298450 w 298450"/>
                <a:gd name="connsiteY5" fmla="*/ 885825 h 1397001"/>
                <a:gd name="connsiteX6" fmla="*/ 298450 w 298450"/>
                <a:gd name="connsiteY6" fmla="*/ 954088 h 1397001"/>
                <a:gd name="connsiteX7" fmla="*/ 0 w 298450"/>
                <a:gd name="connsiteY7" fmla="*/ 954088 h 1397001"/>
                <a:gd name="connsiteX8" fmla="*/ 0 w 298450"/>
                <a:gd name="connsiteY8" fmla="*/ 447675 h 1397001"/>
                <a:gd name="connsiteX9" fmla="*/ 298450 w 298450"/>
                <a:gd name="connsiteY9" fmla="*/ 447675 h 1397001"/>
                <a:gd name="connsiteX10" fmla="*/ 298450 w 298450"/>
                <a:gd name="connsiteY10" fmla="*/ 511175 h 1397001"/>
                <a:gd name="connsiteX11" fmla="*/ 0 w 298450"/>
                <a:gd name="connsiteY11" fmla="*/ 511175 h 1397001"/>
                <a:gd name="connsiteX12" fmla="*/ 0 w 298450"/>
                <a:gd name="connsiteY12" fmla="*/ 0 h 1397001"/>
                <a:gd name="connsiteX13" fmla="*/ 298450 w 298450"/>
                <a:gd name="connsiteY13" fmla="*/ 0 h 1397001"/>
                <a:gd name="connsiteX14" fmla="*/ 298450 w 298450"/>
                <a:gd name="connsiteY14" fmla="*/ 68263 h 1397001"/>
                <a:gd name="connsiteX15" fmla="*/ 0 w 298450"/>
                <a:gd name="connsiteY15" fmla="*/ 68263 h 139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450" h="1397001">
                  <a:moveTo>
                    <a:pt x="0" y="1328738"/>
                  </a:moveTo>
                  <a:lnTo>
                    <a:pt x="298450" y="1328738"/>
                  </a:lnTo>
                  <a:lnTo>
                    <a:pt x="298450" y="1397001"/>
                  </a:lnTo>
                  <a:lnTo>
                    <a:pt x="0" y="1397001"/>
                  </a:lnTo>
                  <a:close/>
                  <a:moveTo>
                    <a:pt x="0" y="885825"/>
                  </a:moveTo>
                  <a:lnTo>
                    <a:pt x="298450" y="885825"/>
                  </a:lnTo>
                  <a:lnTo>
                    <a:pt x="298450" y="954088"/>
                  </a:lnTo>
                  <a:lnTo>
                    <a:pt x="0" y="954088"/>
                  </a:lnTo>
                  <a:close/>
                  <a:moveTo>
                    <a:pt x="0" y="447675"/>
                  </a:moveTo>
                  <a:lnTo>
                    <a:pt x="298450" y="447675"/>
                  </a:lnTo>
                  <a:lnTo>
                    <a:pt x="298450" y="511175"/>
                  </a:lnTo>
                  <a:lnTo>
                    <a:pt x="0" y="511175"/>
                  </a:lnTo>
                  <a:close/>
                  <a:moveTo>
                    <a:pt x="0" y="0"/>
                  </a:moveTo>
                  <a:lnTo>
                    <a:pt x="298450" y="0"/>
                  </a:lnTo>
                  <a:lnTo>
                    <a:pt x="298450" y="68263"/>
                  </a:lnTo>
                  <a:lnTo>
                    <a:pt x="0" y="68263"/>
                  </a:lnTo>
                  <a:close/>
                </a:path>
              </a:pathLst>
            </a:custGeom>
            <a:solidFill>
              <a:srgbClr val="D6D4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70" name="Freeform 177">
              <a:extLst>
                <a:ext uri="{FF2B5EF4-FFF2-40B4-BE49-F238E27FC236}">
                  <a16:creationId xmlns:a16="http://schemas.microsoft.com/office/drawing/2014/main" id="{CEF8ADB9-B59A-E96B-9353-2C9C4E5160C3}"/>
                </a:ext>
              </a:extLst>
            </p:cNvPr>
            <p:cNvSpPr>
              <a:spLocks/>
            </p:cNvSpPr>
            <p:nvPr/>
          </p:nvSpPr>
          <p:spPr bwMode="auto">
            <a:xfrm>
              <a:off x="1957388" y="10174288"/>
              <a:ext cx="342900" cy="250825"/>
            </a:xfrm>
            <a:custGeom>
              <a:avLst/>
              <a:gdLst>
                <a:gd name="T0" fmla="*/ 352 w 451"/>
                <a:gd name="T1" fmla="*/ 329 h 329"/>
                <a:gd name="T2" fmla="*/ 0 w 451"/>
                <a:gd name="T3" fmla="*/ 20 h 329"/>
                <a:gd name="T4" fmla="*/ 17 w 451"/>
                <a:gd name="T5" fmla="*/ 0 h 329"/>
                <a:gd name="T6" fmla="*/ 350 w 451"/>
                <a:gd name="T7" fmla="*/ 292 h 329"/>
                <a:gd name="T8" fmla="*/ 432 w 451"/>
                <a:gd name="T9" fmla="*/ 203 h 329"/>
                <a:gd name="T10" fmla="*/ 451 w 451"/>
                <a:gd name="T11" fmla="*/ 221 h 329"/>
                <a:gd name="T12" fmla="*/ 352 w 451"/>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451" h="329">
                  <a:moveTo>
                    <a:pt x="352" y="329"/>
                  </a:moveTo>
                  <a:lnTo>
                    <a:pt x="0" y="20"/>
                  </a:lnTo>
                  <a:lnTo>
                    <a:pt x="17" y="0"/>
                  </a:lnTo>
                  <a:lnTo>
                    <a:pt x="350" y="292"/>
                  </a:lnTo>
                  <a:lnTo>
                    <a:pt x="432" y="203"/>
                  </a:lnTo>
                  <a:lnTo>
                    <a:pt x="451" y="221"/>
                  </a:lnTo>
                  <a:lnTo>
                    <a:pt x="352" y="329"/>
                  </a:ln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1" name="Freeform 178">
              <a:extLst>
                <a:ext uri="{FF2B5EF4-FFF2-40B4-BE49-F238E27FC236}">
                  <a16:creationId xmlns:a16="http://schemas.microsoft.com/office/drawing/2014/main" id="{3FFC9348-7BAC-19CF-9430-EAAB56A4DB30}"/>
                </a:ext>
              </a:extLst>
            </p:cNvPr>
            <p:cNvSpPr>
              <a:spLocks/>
            </p:cNvSpPr>
            <p:nvPr/>
          </p:nvSpPr>
          <p:spPr bwMode="auto">
            <a:xfrm>
              <a:off x="1957388" y="10614025"/>
              <a:ext cx="342900" cy="249238"/>
            </a:xfrm>
            <a:custGeom>
              <a:avLst/>
              <a:gdLst>
                <a:gd name="T0" fmla="*/ 352 w 451"/>
                <a:gd name="T1" fmla="*/ 329 h 329"/>
                <a:gd name="T2" fmla="*/ 0 w 451"/>
                <a:gd name="T3" fmla="*/ 19 h 329"/>
                <a:gd name="T4" fmla="*/ 17 w 451"/>
                <a:gd name="T5" fmla="*/ 0 h 329"/>
                <a:gd name="T6" fmla="*/ 350 w 451"/>
                <a:gd name="T7" fmla="*/ 292 h 329"/>
                <a:gd name="T8" fmla="*/ 432 w 451"/>
                <a:gd name="T9" fmla="*/ 203 h 329"/>
                <a:gd name="T10" fmla="*/ 451 w 451"/>
                <a:gd name="T11" fmla="*/ 221 h 329"/>
                <a:gd name="T12" fmla="*/ 352 w 451"/>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451" h="329">
                  <a:moveTo>
                    <a:pt x="352" y="329"/>
                  </a:moveTo>
                  <a:lnTo>
                    <a:pt x="0" y="19"/>
                  </a:lnTo>
                  <a:lnTo>
                    <a:pt x="17" y="0"/>
                  </a:lnTo>
                  <a:lnTo>
                    <a:pt x="350" y="292"/>
                  </a:lnTo>
                  <a:lnTo>
                    <a:pt x="432" y="203"/>
                  </a:lnTo>
                  <a:lnTo>
                    <a:pt x="451" y="221"/>
                  </a:lnTo>
                  <a:lnTo>
                    <a:pt x="352" y="329"/>
                  </a:ln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2" name="Freeform 179">
              <a:extLst>
                <a:ext uri="{FF2B5EF4-FFF2-40B4-BE49-F238E27FC236}">
                  <a16:creationId xmlns:a16="http://schemas.microsoft.com/office/drawing/2014/main" id="{9F57DB73-5199-41F1-0479-3753718ECE19}"/>
                </a:ext>
              </a:extLst>
            </p:cNvPr>
            <p:cNvSpPr>
              <a:spLocks/>
            </p:cNvSpPr>
            <p:nvPr/>
          </p:nvSpPr>
          <p:spPr bwMode="auto">
            <a:xfrm>
              <a:off x="4295775" y="11844338"/>
              <a:ext cx="1084263" cy="895350"/>
            </a:xfrm>
            <a:custGeom>
              <a:avLst/>
              <a:gdLst>
                <a:gd name="T0" fmla="*/ 876 w 1425"/>
                <a:gd name="T1" fmla="*/ 1176 h 1176"/>
                <a:gd name="T2" fmla="*/ 0 w 1425"/>
                <a:gd name="T3" fmla="*/ 1176 h 1176"/>
                <a:gd name="T4" fmla="*/ 575 w 1425"/>
                <a:gd name="T5" fmla="*/ 0 h 1176"/>
                <a:gd name="T6" fmla="*/ 1425 w 1425"/>
                <a:gd name="T7" fmla="*/ 0 h 1176"/>
                <a:gd name="T8" fmla="*/ 876 w 1425"/>
                <a:gd name="T9" fmla="*/ 1176 h 1176"/>
              </a:gdLst>
              <a:ahLst/>
              <a:cxnLst>
                <a:cxn ang="0">
                  <a:pos x="T0" y="T1"/>
                </a:cxn>
                <a:cxn ang="0">
                  <a:pos x="T2" y="T3"/>
                </a:cxn>
                <a:cxn ang="0">
                  <a:pos x="T4" y="T5"/>
                </a:cxn>
                <a:cxn ang="0">
                  <a:pos x="T6" y="T7"/>
                </a:cxn>
                <a:cxn ang="0">
                  <a:pos x="T8" y="T9"/>
                </a:cxn>
              </a:cxnLst>
              <a:rect l="0" t="0" r="r" b="b"/>
              <a:pathLst>
                <a:path w="1425" h="1176">
                  <a:moveTo>
                    <a:pt x="876" y="1176"/>
                  </a:moveTo>
                  <a:lnTo>
                    <a:pt x="0" y="1176"/>
                  </a:lnTo>
                  <a:lnTo>
                    <a:pt x="575" y="0"/>
                  </a:lnTo>
                  <a:lnTo>
                    <a:pt x="1425" y="0"/>
                  </a:lnTo>
                  <a:lnTo>
                    <a:pt x="876" y="1176"/>
                  </a:ln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3" name="Freeform 180">
              <a:extLst>
                <a:ext uri="{FF2B5EF4-FFF2-40B4-BE49-F238E27FC236}">
                  <a16:creationId xmlns:a16="http://schemas.microsoft.com/office/drawing/2014/main" id="{04C8BE3B-244E-A09D-F8F1-8DE09FB5F7F1}"/>
                </a:ext>
              </a:extLst>
            </p:cNvPr>
            <p:cNvSpPr>
              <a:spLocks/>
            </p:cNvSpPr>
            <p:nvPr/>
          </p:nvSpPr>
          <p:spPr bwMode="auto">
            <a:xfrm>
              <a:off x="4787900" y="12179300"/>
              <a:ext cx="487363" cy="419100"/>
            </a:xfrm>
            <a:custGeom>
              <a:avLst/>
              <a:gdLst>
                <a:gd name="T0" fmla="*/ 509 w 641"/>
                <a:gd name="T1" fmla="*/ 214 h 552"/>
                <a:gd name="T2" fmla="*/ 244 w 641"/>
                <a:gd name="T3" fmla="*/ 32 h 552"/>
                <a:gd name="T4" fmla="*/ 298 w 641"/>
                <a:gd name="T5" fmla="*/ 172 h 552"/>
                <a:gd name="T6" fmla="*/ 101 w 641"/>
                <a:gd name="T7" fmla="*/ 27 h 552"/>
                <a:gd name="T8" fmla="*/ 223 w 641"/>
                <a:gd name="T9" fmla="*/ 238 h 552"/>
                <a:gd name="T10" fmla="*/ 38 w 641"/>
                <a:gd name="T11" fmla="*/ 142 h 552"/>
                <a:gd name="T12" fmla="*/ 206 w 641"/>
                <a:gd name="T13" fmla="*/ 352 h 552"/>
                <a:gd name="T14" fmla="*/ 69 w 641"/>
                <a:gd name="T15" fmla="*/ 313 h 552"/>
                <a:gd name="T16" fmla="*/ 340 w 641"/>
                <a:gd name="T17" fmla="*/ 541 h 552"/>
                <a:gd name="T18" fmla="*/ 407 w 641"/>
                <a:gd name="T19" fmla="*/ 495 h 552"/>
                <a:gd name="T20" fmla="*/ 467 w 641"/>
                <a:gd name="T21" fmla="*/ 441 h 552"/>
                <a:gd name="T22" fmla="*/ 523 w 641"/>
                <a:gd name="T23" fmla="*/ 357 h 552"/>
                <a:gd name="T24" fmla="*/ 509 w 641"/>
                <a:gd name="T25" fmla="*/ 21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1" h="552">
                  <a:moveTo>
                    <a:pt x="509" y="214"/>
                  </a:moveTo>
                  <a:cubicBezTo>
                    <a:pt x="509" y="214"/>
                    <a:pt x="303" y="17"/>
                    <a:pt x="244" y="32"/>
                  </a:cubicBezTo>
                  <a:cubicBezTo>
                    <a:pt x="203" y="43"/>
                    <a:pt x="298" y="172"/>
                    <a:pt x="298" y="172"/>
                  </a:cubicBezTo>
                  <a:cubicBezTo>
                    <a:pt x="298" y="172"/>
                    <a:pt x="151" y="0"/>
                    <a:pt x="101" y="27"/>
                  </a:cubicBezTo>
                  <a:cubicBezTo>
                    <a:pt x="50" y="55"/>
                    <a:pt x="223" y="238"/>
                    <a:pt x="223" y="238"/>
                  </a:cubicBezTo>
                  <a:cubicBezTo>
                    <a:pt x="223" y="238"/>
                    <a:pt x="75" y="118"/>
                    <a:pt x="38" y="142"/>
                  </a:cubicBezTo>
                  <a:cubicBezTo>
                    <a:pt x="0" y="166"/>
                    <a:pt x="206" y="352"/>
                    <a:pt x="206" y="352"/>
                  </a:cubicBezTo>
                  <a:cubicBezTo>
                    <a:pt x="206" y="352"/>
                    <a:pt x="96" y="278"/>
                    <a:pt x="69" y="313"/>
                  </a:cubicBezTo>
                  <a:cubicBezTo>
                    <a:pt x="50" y="337"/>
                    <a:pt x="256" y="530"/>
                    <a:pt x="340" y="541"/>
                  </a:cubicBezTo>
                  <a:cubicBezTo>
                    <a:pt x="425" y="552"/>
                    <a:pt x="407" y="495"/>
                    <a:pt x="407" y="495"/>
                  </a:cubicBezTo>
                  <a:cubicBezTo>
                    <a:pt x="407" y="495"/>
                    <a:pt x="478" y="509"/>
                    <a:pt x="467" y="441"/>
                  </a:cubicBezTo>
                  <a:cubicBezTo>
                    <a:pt x="467" y="441"/>
                    <a:pt x="538" y="437"/>
                    <a:pt x="523" y="357"/>
                  </a:cubicBezTo>
                  <a:cubicBezTo>
                    <a:pt x="523" y="357"/>
                    <a:pt x="641" y="364"/>
                    <a:pt x="509" y="214"/>
                  </a:cubicBez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4" name="Freeform 181">
              <a:extLst>
                <a:ext uri="{FF2B5EF4-FFF2-40B4-BE49-F238E27FC236}">
                  <a16:creationId xmlns:a16="http://schemas.microsoft.com/office/drawing/2014/main" id="{41E3876B-A87D-FD3E-A4B6-8394E7412890}"/>
                </a:ext>
              </a:extLst>
            </p:cNvPr>
            <p:cNvSpPr>
              <a:spLocks/>
            </p:cNvSpPr>
            <p:nvPr/>
          </p:nvSpPr>
          <p:spPr bwMode="auto">
            <a:xfrm>
              <a:off x="4246563" y="12103100"/>
              <a:ext cx="279400" cy="376238"/>
            </a:xfrm>
            <a:custGeom>
              <a:avLst/>
              <a:gdLst>
                <a:gd name="T0" fmla="*/ 233 w 367"/>
                <a:gd name="T1" fmla="*/ 494 h 494"/>
                <a:gd name="T2" fmla="*/ 0 w 367"/>
                <a:gd name="T3" fmla="*/ 494 h 494"/>
                <a:gd name="T4" fmla="*/ 319 w 367"/>
                <a:gd name="T5" fmla="*/ 0 h 494"/>
                <a:gd name="T6" fmla="*/ 367 w 367"/>
                <a:gd name="T7" fmla="*/ 220 h 494"/>
                <a:gd name="T8" fmla="*/ 233 w 367"/>
                <a:gd name="T9" fmla="*/ 494 h 494"/>
              </a:gdLst>
              <a:ahLst/>
              <a:cxnLst>
                <a:cxn ang="0">
                  <a:pos x="T0" y="T1"/>
                </a:cxn>
                <a:cxn ang="0">
                  <a:pos x="T2" y="T3"/>
                </a:cxn>
                <a:cxn ang="0">
                  <a:pos x="T4" y="T5"/>
                </a:cxn>
                <a:cxn ang="0">
                  <a:pos x="T6" y="T7"/>
                </a:cxn>
                <a:cxn ang="0">
                  <a:pos x="T8" y="T9"/>
                </a:cxn>
              </a:cxnLst>
              <a:rect l="0" t="0" r="r" b="b"/>
              <a:pathLst>
                <a:path w="367" h="494">
                  <a:moveTo>
                    <a:pt x="233" y="494"/>
                  </a:moveTo>
                  <a:lnTo>
                    <a:pt x="0" y="494"/>
                  </a:lnTo>
                  <a:lnTo>
                    <a:pt x="319" y="0"/>
                  </a:lnTo>
                  <a:lnTo>
                    <a:pt x="367" y="220"/>
                  </a:lnTo>
                  <a:lnTo>
                    <a:pt x="233" y="494"/>
                  </a:lnTo>
                  <a:close/>
                </a:path>
              </a:pathLst>
            </a:custGeom>
            <a:solidFill>
              <a:srgbClr val="D6D4DF">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5" name="Freeform 182">
              <a:extLst>
                <a:ext uri="{FF2B5EF4-FFF2-40B4-BE49-F238E27FC236}">
                  <a16:creationId xmlns:a16="http://schemas.microsoft.com/office/drawing/2014/main" id="{724037B0-6797-9884-A1F2-6279C4DFC90F}"/>
                </a:ext>
              </a:extLst>
            </p:cNvPr>
            <p:cNvSpPr>
              <a:spLocks/>
            </p:cNvSpPr>
            <p:nvPr/>
          </p:nvSpPr>
          <p:spPr bwMode="auto">
            <a:xfrm>
              <a:off x="4117975" y="12103100"/>
              <a:ext cx="255588" cy="179388"/>
            </a:xfrm>
            <a:custGeom>
              <a:avLst/>
              <a:gdLst>
                <a:gd name="T0" fmla="*/ 26 w 337"/>
                <a:gd name="T1" fmla="*/ 0 h 237"/>
                <a:gd name="T2" fmla="*/ 194 w 337"/>
                <a:gd name="T3" fmla="*/ 24 h 237"/>
                <a:gd name="T4" fmla="*/ 337 w 337"/>
                <a:gd name="T5" fmla="*/ 126 h 237"/>
                <a:gd name="T6" fmla="*/ 164 w 337"/>
                <a:gd name="T7" fmla="*/ 143 h 237"/>
                <a:gd name="T8" fmla="*/ 49 w 337"/>
                <a:gd name="T9" fmla="*/ 136 h 237"/>
                <a:gd name="T10" fmla="*/ 26 w 337"/>
                <a:gd name="T11" fmla="*/ 0 h 237"/>
              </a:gdLst>
              <a:ahLst/>
              <a:cxnLst>
                <a:cxn ang="0">
                  <a:pos x="T0" y="T1"/>
                </a:cxn>
                <a:cxn ang="0">
                  <a:pos x="T2" y="T3"/>
                </a:cxn>
                <a:cxn ang="0">
                  <a:pos x="T4" y="T5"/>
                </a:cxn>
                <a:cxn ang="0">
                  <a:pos x="T6" y="T7"/>
                </a:cxn>
                <a:cxn ang="0">
                  <a:pos x="T8" y="T9"/>
                </a:cxn>
                <a:cxn ang="0">
                  <a:pos x="T10" y="T11"/>
                </a:cxn>
              </a:cxnLst>
              <a:rect l="0" t="0" r="r" b="b"/>
              <a:pathLst>
                <a:path w="337" h="237">
                  <a:moveTo>
                    <a:pt x="26" y="0"/>
                  </a:moveTo>
                  <a:lnTo>
                    <a:pt x="194" y="24"/>
                  </a:lnTo>
                  <a:lnTo>
                    <a:pt x="337" y="126"/>
                  </a:lnTo>
                  <a:cubicBezTo>
                    <a:pt x="337" y="126"/>
                    <a:pt x="292" y="237"/>
                    <a:pt x="164" y="143"/>
                  </a:cubicBezTo>
                  <a:lnTo>
                    <a:pt x="49" y="136"/>
                  </a:lnTo>
                  <a:cubicBezTo>
                    <a:pt x="49" y="136"/>
                    <a:pt x="0" y="93"/>
                    <a:pt x="26" y="0"/>
                  </a:cubicBez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6" name="Freeform 183">
              <a:extLst>
                <a:ext uri="{FF2B5EF4-FFF2-40B4-BE49-F238E27FC236}">
                  <a16:creationId xmlns:a16="http://schemas.microsoft.com/office/drawing/2014/main" id="{283E7D1C-01F0-4637-55C2-F2F68AE7CFD3}"/>
                </a:ext>
              </a:extLst>
            </p:cNvPr>
            <p:cNvSpPr>
              <a:spLocks/>
            </p:cNvSpPr>
            <p:nvPr/>
          </p:nvSpPr>
          <p:spPr bwMode="auto">
            <a:xfrm>
              <a:off x="4044950" y="11923713"/>
              <a:ext cx="180975" cy="252413"/>
            </a:xfrm>
            <a:custGeom>
              <a:avLst/>
              <a:gdLst>
                <a:gd name="T0" fmla="*/ 97 w 238"/>
                <a:gd name="T1" fmla="*/ 38 h 331"/>
                <a:gd name="T2" fmla="*/ 32 w 238"/>
                <a:gd name="T3" fmla="*/ 11 h 331"/>
                <a:gd name="T4" fmla="*/ 12 w 238"/>
                <a:gd name="T5" fmla="*/ 78 h 331"/>
                <a:gd name="T6" fmla="*/ 124 w 238"/>
                <a:gd name="T7" fmla="*/ 309 h 331"/>
                <a:gd name="T8" fmla="*/ 238 w 238"/>
                <a:gd name="T9" fmla="*/ 331 h 331"/>
                <a:gd name="T10" fmla="*/ 97 w 238"/>
                <a:gd name="T11" fmla="*/ 38 h 331"/>
              </a:gdLst>
              <a:ahLst/>
              <a:cxnLst>
                <a:cxn ang="0">
                  <a:pos x="T0" y="T1"/>
                </a:cxn>
                <a:cxn ang="0">
                  <a:pos x="T2" y="T3"/>
                </a:cxn>
                <a:cxn ang="0">
                  <a:pos x="T4" y="T5"/>
                </a:cxn>
                <a:cxn ang="0">
                  <a:pos x="T6" y="T7"/>
                </a:cxn>
                <a:cxn ang="0">
                  <a:pos x="T8" y="T9"/>
                </a:cxn>
                <a:cxn ang="0">
                  <a:pos x="T10" y="T11"/>
                </a:cxn>
              </a:cxnLst>
              <a:rect l="0" t="0" r="r" b="b"/>
              <a:pathLst>
                <a:path w="238" h="331">
                  <a:moveTo>
                    <a:pt x="97" y="38"/>
                  </a:moveTo>
                  <a:cubicBezTo>
                    <a:pt x="84" y="12"/>
                    <a:pt x="55" y="0"/>
                    <a:pt x="32" y="11"/>
                  </a:cubicBezTo>
                  <a:cubicBezTo>
                    <a:pt x="9" y="23"/>
                    <a:pt x="0" y="53"/>
                    <a:pt x="12" y="78"/>
                  </a:cubicBezTo>
                  <a:lnTo>
                    <a:pt x="124" y="309"/>
                  </a:lnTo>
                  <a:lnTo>
                    <a:pt x="238" y="331"/>
                  </a:lnTo>
                  <a:lnTo>
                    <a:pt x="97" y="38"/>
                  </a:lnTo>
                  <a:close/>
                </a:path>
              </a:pathLst>
            </a:cu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7" name="Freeform 184">
              <a:extLst>
                <a:ext uri="{FF2B5EF4-FFF2-40B4-BE49-F238E27FC236}">
                  <a16:creationId xmlns:a16="http://schemas.microsoft.com/office/drawing/2014/main" id="{EF104BBD-3110-2EFD-14F9-AB02CB077B75}"/>
                </a:ext>
              </a:extLst>
            </p:cNvPr>
            <p:cNvSpPr>
              <a:spLocks/>
            </p:cNvSpPr>
            <p:nvPr/>
          </p:nvSpPr>
          <p:spPr bwMode="auto">
            <a:xfrm>
              <a:off x="2309813" y="11334750"/>
              <a:ext cx="2038350" cy="1111250"/>
            </a:xfrm>
            <a:custGeom>
              <a:avLst/>
              <a:gdLst>
                <a:gd name="T0" fmla="*/ 2662 w 2678"/>
                <a:gd name="T1" fmla="*/ 1228 h 1459"/>
                <a:gd name="T2" fmla="*/ 2334 w 2678"/>
                <a:gd name="T3" fmla="*/ 948 h 1459"/>
                <a:gd name="T4" fmla="*/ 2010 w 2678"/>
                <a:gd name="T5" fmla="*/ 955 h 1459"/>
                <a:gd name="T6" fmla="*/ 815 w 2678"/>
                <a:gd name="T7" fmla="*/ 644 h 1459"/>
                <a:gd name="T8" fmla="*/ 972 w 2678"/>
                <a:gd name="T9" fmla="*/ 265 h 1459"/>
                <a:gd name="T10" fmla="*/ 299 w 2678"/>
                <a:gd name="T11" fmla="*/ 0 h 1459"/>
                <a:gd name="T12" fmla="*/ 102 w 2678"/>
                <a:gd name="T13" fmla="*/ 1034 h 1459"/>
                <a:gd name="T14" fmla="*/ 1977 w 2678"/>
                <a:gd name="T15" fmla="*/ 1231 h 1459"/>
                <a:gd name="T16" fmla="*/ 2212 w 2678"/>
                <a:gd name="T17" fmla="*/ 1305 h 1459"/>
                <a:gd name="T18" fmla="*/ 2283 w 2678"/>
                <a:gd name="T19" fmla="*/ 1364 h 1459"/>
                <a:gd name="T20" fmla="*/ 2408 w 2678"/>
                <a:gd name="T21" fmla="*/ 1366 h 1459"/>
                <a:gd name="T22" fmla="*/ 2498 w 2678"/>
                <a:gd name="T23" fmla="*/ 1345 h 1459"/>
                <a:gd name="T24" fmla="*/ 2584 w 2678"/>
                <a:gd name="T25" fmla="*/ 1309 h 1459"/>
                <a:gd name="T26" fmla="*/ 2678 w 2678"/>
                <a:gd name="T27" fmla="*/ 1401 h 1459"/>
                <a:gd name="T28" fmla="*/ 2662 w 2678"/>
                <a:gd name="T29" fmla="*/ 1228 h 1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8" h="1459">
                  <a:moveTo>
                    <a:pt x="2662" y="1228"/>
                  </a:moveTo>
                  <a:lnTo>
                    <a:pt x="2334" y="948"/>
                  </a:lnTo>
                  <a:lnTo>
                    <a:pt x="2010" y="955"/>
                  </a:lnTo>
                  <a:lnTo>
                    <a:pt x="815" y="644"/>
                  </a:lnTo>
                  <a:lnTo>
                    <a:pt x="972" y="265"/>
                  </a:lnTo>
                  <a:lnTo>
                    <a:pt x="299" y="0"/>
                  </a:lnTo>
                  <a:cubicBezTo>
                    <a:pt x="132" y="429"/>
                    <a:pt x="0" y="878"/>
                    <a:pt x="102" y="1034"/>
                  </a:cubicBezTo>
                  <a:cubicBezTo>
                    <a:pt x="301" y="1340"/>
                    <a:pt x="1977" y="1231"/>
                    <a:pt x="1977" y="1231"/>
                  </a:cubicBezTo>
                  <a:cubicBezTo>
                    <a:pt x="2106" y="1364"/>
                    <a:pt x="2212" y="1305"/>
                    <a:pt x="2212" y="1305"/>
                  </a:cubicBezTo>
                  <a:lnTo>
                    <a:pt x="2283" y="1364"/>
                  </a:lnTo>
                  <a:cubicBezTo>
                    <a:pt x="2408" y="1459"/>
                    <a:pt x="2408" y="1366"/>
                    <a:pt x="2408" y="1366"/>
                  </a:cubicBezTo>
                  <a:cubicBezTo>
                    <a:pt x="2478" y="1414"/>
                    <a:pt x="2498" y="1345"/>
                    <a:pt x="2498" y="1345"/>
                  </a:cubicBezTo>
                  <a:cubicBezTo>
                    <a:pt x="2563" y="1386"/>
                    <a:pt x="2584" y="1309"/>
                    <a:pt x="2584" y="1309"/>
                  </a:cubicBezTo>
                  <a:cubicBezTo>
                    <a:pt x="2595" y="1396"/>
                    <a:pt x="2678" y="1401"/>
                    <a:pt x="2678" y="1401"/>
                  </a:cubicBezTo>
                  <a:lnTo>
                    <a:pt x="2662" y="1228"/>
                  </a:ln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8" name="Freeform 185">
              <a:extLst>
                <a:ext uri="{FF2B5EF4-FFF2-40B4-BE49-F238E27FC236}">
                  <a16:creationId xmlns:a16="http://schemas.microsoft.com/office/drawing/2014/main" id="{EEB1BB3E-2943-AE51-2306-ADD4AB5636CD}"/>
                </a:ext>
              </a:extLst>
            </p:cNvPr>
            <p:cNvSpPr>
              <a:spLocks/>
            </p:cNvSpPr>
            <p:nvPr/>
          </p:nvSpPr>
          <p:spPr bwMode="auto">
            <a:xfrm>
              <a:off x="4238625" y="12331700"/>
              <a:ext cx="104775" cy="168275"/>
            </a:xfrm>
            <a:custGeom>
              <a:avLst/>
              <a:gdLst>
                <a:gd name="T0" fmla="*/ 123 w 138"/>
                <a:gd name="T1" fmla="*/ 88 h 222"/>
                <a:gd name="T2" fmla="*/ 50 w 138"/>
                <a:gd name="T3" fmla="*/ 0 h 222"/>
                <a:gd name="T4" fmla="*/ 0 w 138"/>
                <a:gd name="T5" fmla="*/ 48 h 222"/>
                <a:gd name="T6" fmla="*/ 41 w 138"/>
                <a:gd name="T7" fmla="*/ 133 h 222"/>
                <a:gd name="T8" fmla="*/ 138 w 138"/>
                <a:gd name="T9" fmla="*/ 222 h 222"/>
                <a:gd name="T10" fmla="*/ 125 w 138"/>
                <a:gd name="T11" fmla="*/ 93 h 222"/>
                <a:gd name="T12" fmla="*/ 123 w 138"/>
                <a:gd name="T13" fmla="*/ 88 h 222"/>
              </a:gdLst>
              <a:ahLst/>
              <a:cxnLst>
                <a:cxn ang="0">
                  <a:pos x="T0" y="T1"/>
                </a:cxn>
                <a:cxn ang="0">
                  <a:pos x="T2" y="T3"/>
                </a:cxn>
                <a:cxn ang="0">
                  <a:pos x="T4" y="T5"/>
                </a:cxn>
                <a:cxn ang="0">
                  <a:pos x="T6" y="T7"/>
                </a:cxn>
                <a:cxn ang="0">
                  <a:pos x="T8" y="T9"/>
                </a:cxn>
                <a:cxn ang="0">
                  <a:pos x="T10" y="T11"/>
                </a:cxn>
                <a:cxn ang="0">
                  <a:pos x="T12" y="T13"/>
                </a:cxn>
              </a:cxnLst>
              <a:rect l="0" t="0" r="r" b="b"/>
              <a:pathLst>
                <a:path w="138" h="222">
                  <a:moveTo>
                    <a:pt x="123" y="88"/>
                  </a:moveTo>
                  <a:cubicBezTo>
                    <a:pt x="98" y="80"/>
                    <a:pt x="57" y="59"/>
                    <a:pt x="50" y="0"/>
                  </a:cubicBezTo>
                  <a:cubicBezTo>
                    <a:pt x="50" y="0"/>
                    <a:pt x="37" y="47"/>
                    <a:pt x="0" y="48"/>
                  </a:cubicBezTo>
                  <a:lnTo>
                    <a:pt x="41" y="133"/>
                  </a:lnTo>
                  <a:lnTo>
                    <a:pt x="138" y="222"/>
                  </a:lnTo>
                  <a:lnTo>
                    <a:pt x="125" y="93"/>
                  </a:lnTo>
                  <a:lnTo>
                    <a:pt x="123" y="88"/>
                  </a:lnTo>
                  <a:close/>
                </a:path>
              </a:pathLst>
            </a:cu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79" name="Freeform 186">
              <a:extLst>
                <a:ext uri="{FF2B5EF4-FFF2-40B4-BE49-F238E27FC236}">
                  <a16:creationId xmlns:a16="http://schemas.microsoft.com/office/drawing/2014/main" id="{06B8DE1D-2F8C-37D6-FCAB-A85C31C43E71}"/>
                </a:ext>
              </a:extLst>
            </p:cNvPr>
            <p:cNvSpPr>
              <a:spLocks/>
            </p:cNvSpPr>
            <p:nvPr/>
          </p:nvSpPr>
          <p:spPr bwMode="auto">
            <a:xfrm>
              <a:off x="3570288" y="11642725"/>
              <a:ext cx="839788" cy="209550"/>
            </a:xfrm>
            <a:custGeom>
              <a:avLst/>
              <a:gdLst>
                <a:gd name="T0" fmla="*/ 42 w 1102"/>
                <a:gd name="T1" fmla="*/ 13 h 275"/>
                <a:gd name="T2" fmla="*/ 680 w 1102"/>
                <a:gd name="T3" fmla="*/ 17 h 275"/>
                <a:gd name="T4" fmla="*/ 766 w 1102"/>
                <a:gd name="T5" fmla="*/ 9 h 275"/>
                <a:gd name="T6" fmla="*/ 1084 w 1102"/>
                <a:gd name="T7" fmla="*/ 73 h 275"/>
                <a:gd name="T8" fmla="*/ 1089 w 1102"/>
                <a:gd name="T9" fmla="*/ 98 h 275"/>
                <a:gd name="T10" fmla="*/ 24 w 1102"/>
                <a:gd name="T11" fmla="*/ 54 h 275"/>
                <a:gd name="T12" fmla="*/ 42 w 1102"/>
                <a:gd name="T13" fmla="*/ 13 h 275"/>
              </a:gdLst>
              <a:ahLst/>
              <a:cxnLst>
                <a:cxn ang="0">
                  <a:pos x="T0" y="T1"/>
                </a:cxn>
                <a:cxn ang="0">
                  <a:pos x="T2" y="T3"/>
                </a:cxn>
                <a:cxn ang="0">
                  <a:pos x="T4" y="T5"/>
                </a:cxn>
                <a:cxn ang="0">
                  <a:pos x="T6" y="T7"/>
                </a:cxn>
                <a:cxn ang="0">
                  <a:pos x="T8" y="T9"/>
                </a:cxn>
                <a:cxn ang="0">
                  <a:pos x="T10" y="T11"/>
                </a:cxn>
                <a:cxn ang="0">
                  <a:pos x="T12" y="T13"/>
                </a:cxn>
              </a:cxnLst>
              <a:rect l="0" t="0" r="r" b="b"/>
              <a:pathLst>
                <a:path w="1102" h="275">
                  <a:moveTo>
                    <a:pt x="42" y="13"/>
                  </a:moveTo>
                  <a:cubicBezTo>
                    <a:pt x="234" y="82"/>
                    <a:pt x="468" y="138"/>
                    <a:pt x="680" y="17"/>
                  </a:cubicBezTo>
                  <a:cubicBezTo>
                    <a:pt x="706" y="2"/>
                    <a:pt x="737" y="0"/>
                    <a:pt x="766" y="9"/>
                  </a:cubicBezTo>
                  <a:cubicBezTo>
                    <a:pt x="835" y="33"/>
                    <a:pt x="970" y="74"/>
                    <a:pt x="1084" y="73"/>
                  </a:cubicBezTo>
                  <a:cubicBezTo>
                    <a:pt x="1098" y="73"/>
                    <a:pt x="1102" y="93"/>
                    <a:pt x="1089" y="98"/>
                  </a:cubicBezTo>
                  <a:cubicBezTo>
                    <a:pt x="904" y="166"/>
                    <a:pt x="474" y="275"/>
                    <a:pt x="24" y="54"/>
                  </a:cubicBezTo>
                  <a:cubicBezTo>
                    <a:pt x="0" y="42"/>
                    <a:pt x="16" y="4"/>
                    <a:pt x="42" y="13"/>
                  </a:cubicBezTo>
                  <a:close/>
                </a:path>
              </a:pathLst>
            </a:custGeom>
            <a:solidFill>
              <a:srgbClr val="D6D4DF">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0" name="Rectangle 187">
              <a:extLst>
                <a:ext uri="{FF2B5EF4-FFF2-40B4-BE49-F238E27FC236}">
                  <a16:creationId xmlns:a16="http://schemas.microsoft.com/office/drawing/2014/main" id="{F12ED37B-C68D-AC37-4926-4DD951779C05}"/>
                </a:ext>
              </a:extLst>
            </p:cNvPr>
            <p:cNvSpPr>
              <a:spLocks noChangeArrowheads="1"/>
            </p:cNvSpPr>
            <p:nvPr/>
          </p:nvSpPr>
          <p:spPr bwMode="auto">
            <a:xfrm>
              <a:off x="6799263" y="9228138"/>
              <a:ext cx="4137025" cy="3259138"/>
            </a:xfrm>
            <a:prstGeom prst="rect">
              <a:avLst/>
            </a:prstGeom>
            <a:solidFill>
              <a:srgbClr val="516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1" name="Rectangle 188">
              <a:extLst>
                <a:ext uri="{FF2B5EF4-FFF2-40B4-BE49-F238E27FC236}">
                  <a16:creationId xmlns:a16="http://schemas.microsoft.com/office/drawing/2014/main" id="{1A829CF0-505A-29CB-06DF-27768EC4DC2E}"/>
                </a:ext>
              </a:extLst>
            </p:cNvPr>
            <p:cNvSpPr>
              <a:spLocks noChangeArrowheads="1"/>
            </p:cNvSpPr>
            <p:nvPr/>
          </p:nvSpPr>
          <p:spPr bwMode="auto">
            <a:xfrm>
              <a:off x="6965950" y="9359900"/>
              <a:ext cx="3803650" cy="2997200"/>
            </a:xfrm>
            <a:prstGeom prst="rect">
              <a:avLst/>
            </a:prstGeom>
            <a:gradFill>
              <a:gsLst>
                <a:gs pos="63000">
                  <a:srgbClr val="7995DF"/>
                </a:gs>
                <a:gs pos="0">
                  <a:srgbClr val="516EBE"/>
                </a:gs>
              </a:gsLst>
              <a:lin ang="16200000" scaled="0"/>
            </a:gra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2" name="Freeform 189">
              <a:extLst>
                <a:ext uri="{FF2B5EF4-FFF2-40B4-BE49-F238E27FC236}">
                  <a16:creationId xmlns:a16="http://schemas.microsoft.com/office/drawing/2014/main" id="{4747DC41-1764-15DE-C8CD-51B378974E8E}"/>
                </a:ext>
              </a:extLst>
            </p:cNvPr>
            <p:cNvSpPr>
              <a:spLocks/>
            </p:cNvSpPr>
            <p:nvPr/>
          </p:nvSpPr>
          <p:spPr bwMode="auto">
            <a:xfrm>
              <a:off x="9159875" y="8577263"/>
              <a:ext cx="584200" cy="1195388"/>
            </a:xfrm>
            <a:custGeom>
              <a:avLst/>
              <a:gdLst>
                <a:gd name="T0" fmla="*/ 321 w 768"/>
                <a:gd name="T1" fmla="*/ 39 h 1570"/>
                <a:gd name="T2" fmla="*/ 7 w 768"/>
                <a:gd name="T3" fmla="*/ 600 h 1570"/>
                <a:gd name="T4" fmla="*/ 4 w 768"/>
                <a:gd name="T5" fmla="*/ 1078 h 1570"/>
                <a:gd name="T6" fmla="*/ 0 w 768"/>
                <a:gd name="T7" fmla="*/ 1449 h 1570"/>
                <a:gd name="T8" fmla="*/ 262 w 768"/>
                <a:gd name="T9" fmla="*/ 1471 h 1570"/>
                <a:gd name="T10" fmla="*/ 288 w 768"/>
                <a:gd name="T11" fmla="*/ 1182 h 1570"/>
                <a:gd name="T12" fmla="*/ 540 w 768"/>
                <a:gd name="T13" fmla="*/ 509 h 1570"/>
                <a:gd name="T14" fmla="*/ 321 w 768"/>
                <a:gd name="T15" fmla="*/ 39 h 1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1570">
                  <a:moveTo>
                    <a:pt x="321" y="39"/>
                  </a:moveTo>
                  <a:lnTo>
                    <a:pt x="7" y="600"/>
                  </a:lnTo>
                  <a:lnTo>
                    <a:pt x="4" y="1078"/>
                  </a:lnTo>
                  <a:lnTo>
                    <a:pt x="0" y="1449"/>
                  </a:lnTo>
                  <a:cubicBezTo>
                    <a:pt x="0" y="1449"/>
                    <a:pt x="117" y="1570"/>
                    <a:pt x="262" y="1471"/>
                  </a:cubicBezTo>
                  <a:cubicBezTo>
                    <a:pt x="398" y="1378"/>
                    <a:pt x="298" y="1218"/>
                    <a:pt x="288" y="1182"/>
                  </a:cubicBezTo>
                  <a:cubicBezTo>
                    <a:pt x="288" y="1180"/>
                    <a:pt x="348" y="939"/>
                    <a:pt x="540" y="509"/>
                  </a:cubicBezTo>
                  <a:cubicBezTo>
                    <a:pt x="768" y="0"/>
                    <a:pt x="361" y="35"/>
                    <a:pt x="321" y="39"/>
                  </a:cubicBezTo>
                  <a:close/>
                </a:path>
              </a:pathLst>
            </a:cu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3" name="Rectangle 190">
              <a:extLst>
                <a:ext uri="{FF2B5EF4-FFF2-40B4-BE49-F238E27FC236}">
                  <a16:creationId xmlns:a16="http://schemas.microsoft.com/office/drawing/2014/main" id="{28F89BF9-387A-CDBD-A4D0-09508ADB5F96}"/>
                </a:ext>
              </a:extLst>
            </p:cNvPr>
            <p:cNvSpPr>
              <a:spLocks noChangeArrowheads="1"/>
            </p:cNvSpPr>
            <p:nvPr/>
          </p:nvSpPr>
          <p:spPr bwMode="auto">
            <a:xfrm>
              <a:off x="8709025" y="10134600"/>
              <a:ext cx="501650" cy="2044700"/>
            </a:xfrm>
            <a:prstGeom prst="rect">
              <a:avLst/>
            </a:prstGeom>
            <a:solidFill>
              <a:srgbClr val="ED44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4" name="Freeform 192">
              <a:extLst>
                <a:ext uri="{FF2B5EF4-FFF2-40B4-BE49-F238E27FC236}">
                  <a16:creationId xmlns:a16="http://schemas.microsoft.com/office/drawing/2014/main" id="{6A2AACE0-23CC-DE44-9625-17A8F09A067E}"/>
                </a:ext>
              </a:extLst>
            </p:cNvPr>
            <p:cNvSpPr>
              <a:spLocks/>
            </p:cNvSpPr>
            <p:nvPr/>
          </p:nvSpPr>
          <p:spPr bwMode="auto">
            <a:xfrm>
              <a:off x="7869238" y="10153650"/>
              <a:ext cx="839788" cy="2025650"/>
            </a:xfrm>
            <a:custGeom>
              <a:avLst/>
              <a:gdLst>
                <a:gd name="T0" fmla="*/ 743 w 1102"/>
                <a:gd name="T1" fmla="*/ 1165 h 2661"/>
                <a:gd name="T2" fmla="*/ 930 w 1102"/>
                <a:gd name="T3" fmla="*/ 831 h 2661"/>
                <a:gd name="T4" fmla="*/ 795 w 1102"/>
                <a:gd name="T5" fmla="*/ 595 h 2661"/>
                <a:gd name="T6" fmla="*/ 957 w 1102"/>
                <a:gd name="T7" fmla="*/ 0 h 2661"/>
                <a:gd name="T8" fmla="*/ 871 w 1102"/>
                <a:gd name="T9" fmla="*/ 41 h 2661"/>
                <a:gd name="T10" fmla="*/ 504 w 1102"/>
                <a:gd name="T11" fmla="*/ 267 h 2661"/>
                <a:gd name="T12" fmla="*/ 201 w 1102"/>
                <a:gd name="T13" fmla="*/ 688 h 2661"/>
                <a:gd name="T14" fmla="*/ 0 w 1102"/>
                <a:gd name="T15" fmla="*/ 1555 h 2661"/>
                <a:gd name="T16" fmla="*/ 265 w 1102"/>
                <a:gd name="T17" fmla="*/ 1705 h 2661"/>
                <a:gd name="T18" fmla="*/ 265 w 1102"/>
                <a:gd name="T19" fmla="*/ 2661 h 2661"/>
                <a:gd name="T20" fmla="*/ 1102 w 1102"/>
                <a:gd name="T21" fmla="*/ 2661 h 2661"/>
                <a:gd name="T22" fmla="*/ 1102 w 1102"/>
                <a:gd name="T23" fmla="*/ 2075 h 2661"/>
                <a:gd name="T24" fmla="*/ 743 w 1102"/>
                <a:gd name="T25" fmla="*/ 1165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2661">
                  <a:moveTo>
                    <a:pt x="743" y="1165"/>
                  </a:moveTo>
                  <a:lnTo>
                    <a:pt x="930" y="831"/>
                  </a:lnTo>
                  <a:lnTo>
                    <a:pt x="795" y="595"/>
                  </a:lnTo>
                  <a:lnTo>
                    <a:pt x="957" y="0"/>
                  </a:lnTo>
                  <a:cubicBezTo>
                    <a:pt x="927" y="10"/>
                    <a:pt x="898" y="24"/>
                    <a:pt x="871" y="41"/>
                  </a:cubicBezTo>
                  <a:lnTo>
                    <a:pt x="504" y="267"/>
                  </a:lnTo>
                  <a:cubicBezTo>
                    <a:pt x="351" y="361"/>
                    <a:pt x="242" y="513"/>
                    <a:pt x="201" y="688"/>
                  </a:cubicBezTo>
                  <a:lnTo>
                    <a:pt x="0" y="1555"/>
                  </a:lnTo>
                  <a:lnTo>
                    <a:pt x="265" y="1705"/>
                  </a:lnTo>
                  <a:lnTo>
                    <a:pt x="265" y="2661"/>
                  </a:lnTo>
                  <a:lnTo>
                    <a:pt x="1102" y="2661"/>
                  </a:lnTo>
                  <a:lnTo>
                    <a:pt x="1102" y="2075"/>
                  </a:lnTo>
                  <a:lnTo>
                    <a:pt x="743" y="1165"/>
                  </a:ln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5" name="Freeform 193">
              <a:extLst>
                <a:ext uri="{FF2B5EF4-FFF2-40B4-BE49-F238E27FC236}">
                  <a16:creationId xmlns:a16="http://schemas.microsoft.com/office/drawing/2014/main" id="{A07D54E5-CE63-CB89-9A2C-B009260C7B0A}"/>
                </a:ext>
              </a:extLst>
            </p:cNvPr>
            <p:cNvSpPr>
              <a:spLocks/>
            </p:cNvSpPr>
            <p:nvPr/>
          </p:nvSpPr>
          <p:spPr bwMode="auto">
            <a:xfrm>
              <a:off x="9210675" y="10140950"/>
              <a:ext cx="1431925" cy="2038350"/>
            </a:xfrm>
            <a:custGeom>
              <a:avLst/>
              <a:gdLst>
                <a:gd name="T0" fmla="*/ 1882 w 1882"/>
                <a:gd name="T1" fmla="*/ 2680 h 2680"/>
                <a:gd name="T2" fmla="*/ 1313 w 1882"/>
                <a:gd name="T3" fmla="*/ 975 h 2680"/>
                <a:gd name="T4" fmla="*/ 632 w 1882"/>
                <a:gd name="T5" fmla="*/ 154 h 2680"/>
                <a:gd name="T6" fmla="*/ 619 w 1882"/>
                <a:gd name="T7" fmla="*/ 146 h 2680"/>
                <a:gd name="T8" fmla="*/ 155 w 1882"/>
                <a:gd name="T9" fmla="*/ 0 h 2680"/>
                <a:gd name="T10" fmla="*/ 321 w 1882"/>
                <a:gd name="T11" fmla="*/ 613 h 2680"/>
                <a:gd name="T12" fmla="*/ 187 w 1882"/>
                <a:gd name="T13" fmla="*/ 849 h 2680"/>
                <a:gd name="T14" fmla="*/ 374 w 1882"/>
                <a:gd name="T15" fmla="*/ 1183 h 2680"/>
                <a:gd name="T16" fmla="*/ 0 w 1882"/>
                <a:gd name="T17" fmla="*/ 2132 h 2680"/>
                <a:gd name="T18" fmla="*/ 0 w 1882"/>
                <a:gd name="T19" fmla="*/ 2679 h 2680"/>
                <a:gd name="T20" fmla="*/ 1132 w 1882"/>
                <a:gd name="T21" fmla="*/ 2679 h 2680"/>
                <a:gd name="T22" fmla="*/ 1132 w 1882"/>
                <a:gd name="T23" fmla="*/ 2678 h 2680"/>
                <a:gd name="T24" fmla="*/ 1882 w 1882"/>
                <a:gd name="T25" fmla="*/ 2680 h 2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2" h="2680">
                  <a:moveTo>
                    <a:pt x="1882" y="2680"/>
                  </a:moveTo>
                  <a:lnTo>
                    <a:pt x="1313" y="975"/>
                  </a:lnTo>
                  <a:cubicBezTo>
                    <a:pt x="1197" y="626"/>
                    <a:pt x="954" y="333"/>
                    <a:pt x="632" y="154"/>
                  </a:cubicBezTo>
                  <a:lnTo>
                    <a:pt x="619" y="146"/>
                  </a:lnTo>
                  <a:cubicBezTo>
                    <a:pt x="476" y="66"/>
                    <a:pt x="318" y="17"/>
                    <a:pt x="155" y="0"/>
                  </a:cubicBezTo>
                  <a:lnTo>
                    <a:pt x="321" y="613"/>
                  </a:lnTo>
                  <a:lnTo>
                    <a:pt x="187" y="849"/>
                  </a:lnTo>
                  <a:lnTo>
                    <a:pt x="374" y="1183"/>
                  </a:lnTo>
                  <a:lnTo>
                    <a:pt x="0" y="2132"/>
                  </a:lnTo>
                  <a:lnTo>
                    <a:pt x="0" y="2679"/>
                  </a:lnTo>
                  <a:lnTo>
                    <a:pt x="1132" y="2679"/>
                  </a:lnTo>
                  <a:lnTo>
                    <a:pt x="1132" y="2678"/>
                  </a:lnTo>
                  <a:lnTo>
                    <a:pt x="1882" y="2680"/>
                  </a:ln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6" name="Freeform 194">
              <a:extLst>
                <a:ext uri="{FF2B5EF4-FFF2-40B4-BE49-F238E27FC236}">
                  <a16:creationId xmlns:a16="http://schemas.microsoft.com/office/drawing/2014/main" id="{2EEA63D9-1A95-0C8B-8E81-20D05CC99D8A}"/>
                </a:ext>
              </a:extLst>
            </p:cNvPr>
            <p:cNvSpPr>
              <a:spLocks/>
            </p:cNvSpPr>
            <p:nvPr/>
          </p:nvSpPr>
          <p:spPr bwMode="auto">
            <a:xfrm>
              <a:off x="9655175" y="10818813"/>
              <a:ext cx="655638" cy="1362075"/>
            </a:xfrm>
            <a:custGeom>
              <a:avLst/>
              <a:gdLst>
                <a:gd name="T0" fmla="*/ 0 w 862"/>
                <a:gd name="T1" fmla="*/ 0 h 1789"/>
                <a:gd name="T2" fmla="*/ 862 w 862"/>
                <a:gd name="T3" fmla="*/ 1789 h 1789"/>
                <a:gd name="T4" fmla="*/ 514 w 862"/>
                <a:gd name="T5" fmla="*/ 1789 h 1789"/>
                <a:gd name="T6" fmla="*/ 0 w 862"/>
                <a:gd name="T7" fmla="*/ 0 h 1789"/>
              </a:gdLst>
              <a:ahLst/>
              <a:cxnLst>
                <a:cxn ang="0">
                  <a:pos x="T0" y="T1"/>
                </a:cxn>
                <a:cxn ang="0">
                  <a:pos x="T2" y="T3"/>
                </a:cxn>
                <a:cxn ang="0">
                  <a:pos x="T4" y="T5"/>
                </a:cxn>
                <a:cxn ang="0">
                  <a:pos x="T6" y="T7"/>
                </a:cxn>
              </a:cxnLst>
              <a:rect l="0" t="0" r="r" b="b"/>
              <a:pathLst>
                <a:path w="862" h="1789">
                  <a:moveTo>
                    <a:pt x="0" y="0"/>
                  </a:moveTo>
                  <a:lnTo>
                    <a:pt x="862" y="1789"/>
                  </a:lnTo>
                  <a:lnTo>
                    <a:pt x="514" y="1789"/>
                  </a:lnTo>
                  <a:lnTo>
                    <a:pt x="0" y="0"/>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7" name="Freeform: Shape 555">
              <a:extLst>
                <a:ext uri="{FF2B5EF4-FFF2-40B4-BE49-F238E27FC236}">
                  <a16:creationId xmlns:a16="http://schemas.microsoft.com/office/drawing/2014/main" id="{30C97CCF-C100-6F1F-62E4-3EF16FCBE86E}"/>
                </a:ext>
              </a:extLst>
            </p:cNvPr>
            <p:cNvSpPr>
              <a:spLocks/>
            </p:cNvSpPr>
            <p:nvPr/>
          </p:nvSpPr>
          <p:spPr bwMode="auto">
            <a:xfrm>
              <a:off x="8435975" y="10134600"/>
              <a:ext cx="1058863" cy="1628775"/>
            </a:xfrm>
            <a:custGeom>
              <a:avLst/>
              <a:gdLst>
                <a:gd name="connsiteX0" fmla="*/ 774700 w 1058863"/>
                <a:gd name="connsiteY0" fmla="*/ 0 h 1628775"/>
                <a:gd name="connsiteX1" fmla="*/ 797494 w 1058863"/>
                <a:gd name="connsiteY1" fmla="*/ 0 h 1628775"/>
                <a:gd name="connsiteX2" fmla="*/ 892468 w 1058863"/>
                <a:gd name="connsiteY2" fmla="*/ 5330 h 1628775"/>
                <a:gd name="connsiteX3" fmla="*/ 1018594 w 1058863"/>
                <a:gd name="connsiteY3" fmla="*/ 472109 h 1628775"/>
                <a:gd name="connsiteX4" fmla="*/ 916781 w 1058863"/>
                <a:gd name="connsiteY4" fmla="*/ 651815 h 1628775"/>
                <a:gd name="connsiteX5" fmla="*/ 1058863 w 1058863"/>
                <a:gd name="connsiteY5" fmla="*/ 906144 h 1628775"/>
                <a:gd name="connsiteX6" fmla="*/ 774700 w 1058863"/>
                <a:gd name="connsiteY6" fmla="*/ 1628775 h 1628775"/>
                <a:gd name="connsiteX7" fmla="*/ 273050 w 1058863"/>
                <a:gd name="connsiteY7" fmla="*/ 0 h 1628775"/>
                <a:gd name="connsiteX8" fmla="*/ 273050 w 1058863"/>
                <a:gd name="connsiteY8" fmla="*/ 1598613 h 1628775"/>
                <a:gd name="connsiteX9" fmla="*/ 0 w 1058863"/>
                <a:gd name="connsiteY9" fmla="*/ 905881 h 1628775"/>
                <a:gd name="connsiteX10" fmla="*/ 142229 w 1058863"/>
                <a:gd name="connsiteY10" fmla="*/ 651625 h 1628775"/>
                <a:gd name="connsiteX11" fmla="*/ 39550 w 1058863"/>
                <a:gd name="connsiteY11" fmla="*/ 471971 h 1628775"/>
                <a:gd name="connsiteX12" fmla="*/ 162765 w 1058863"/>
                <a:gd name="connsiteY12" fmla="*/ 19031 h 1628775"/>
                <a:gd name="connsiteX13" fmla="*/ 273050 w 1058863"/>
                <a:gd name="connsiteY13" fmla="*/ 0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8863" h="1628775">
                  <a:moveTo>
                    <a:pt x="774700" y="0"/>
                  </a:moveTo>
                  <a:lnTo>
                    <a:pt x="797494" y="0"/>
                  </a:lnTo>
                  <a:cubicBezTo>
                    <a:pt x="829405" y="0"/>
                    <a:pt x="861317" y="2284"/>
                    <a:pt x="892468" y="5330"/>
                  </a:cubicBezTo>
                  <a:lnTo>
                    <a:pt x="1018594" y="472109"/>
                  </a:lnTo>
                  <a:lnTo>
                    <a:pt x="916781" y="651815"/>
                  </a:lnTo>
                  <a:lnTo>
                    <a:pt x="1058863" y="906144"/>
                  </a:lnTo>
                  <a:lnTo>
                    <a:pt x="774700" y="1628775"/>
                  </a:lnTo>
                  <a:close/>
                  <a:moveTo>
                    <a:pt x="273050" y="0"/>
                  </a:moveTo>
                  <a:lnTo>
                    <a:pt x="273050" y="1598613"/>
                  </a:lnTo>
                  <a:lnTo>
                    <a:pt x="0" y="905881"/>
                  </a:lnTo>
                  <a:lnTo>
                    <a:pt x="142229" y="651625"/>
                  </a:lnTo>
                  <a:lnTo>
                    <a:pt x="39550" y="471971"/>
                  </a:lnTo>
                  <a:lnTo>
                    <a:pt x="162765" y="19031"/>
                  </a:lnTo>
                  <a:cubicBezTo>
                    <a:pt x="197752" y="6851"/>
                    <a:pt x="235021" y="0"/>
                    <a:pt x="273050" y="0"/>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88" name="Rectangle 196">
              <a:extLst>
                <a:ext uri="{FF2B5EF4-FFF2-40B4-BE49-F238E27FC236}">
                  <a16:creationId xmlns:a16="http://schemas.microsoft.com/office/drawing/2014/main" id="{07DEC26E-F534-8881-5AE0-8FB4F9F21BE4}"/>
                </a:ext>
              </a:extLst>
            </p:cNvPr>
            <p:cNvSpPr>
              <a:spLocks noChangeArrowheads="1"/>
            </p:cNvSpPr>
            <p:nvPr/>
          </p:nvSpPr>
          <p:spPr bwMode="auto">
            <a:xfrm>
              <a:off x="7261225" y="12238038"/>
              <a:ext cx="3175000" cy="249238"/>
            </a:xfrm>
            <a:prstGeom prst="rect">
              <a:avLst/>
            </a:prstGeom>
            <a:solidFill>
              <a:srgbClr val="4133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89" name="Rectangle 197">
              <a:extLst>
                <a:ext uri="{FF2B5EF4-FFF2-40B4-BE49-F238E27FC236}">
                  <a16:creationId xmlns:a16="http://schemas.microsoft.com/office/drawing/2014/main" id="{171D14E9-79E2-C720-8707-3B0D8497D916}"/>
                </a:ext>
              </a:extLst>
            </p:cNvPr>
            <p:cNvSpPr>
              <a:spLocks noChangeArrowheads="1"/>
            </p:cNvSpPr>
            <p:nvPr/>
          </p:nvSpPr>
          <p:spPr bwMode="auto">
            <a:xfrm>
              <a:off x="6904038" y="12179300"/>
              <a:ext cx="3890963" cy="58738"/>
            </a:xfrm>
            <a:prstGeom prst="rect">
              <a:avLst/>
            </a:prstGeom>
            <a:solidFill>
              <a:srgbClr val="29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0" name="Freeform 198">
              <a:extLst>
                <a:ext uri="{FF2B5EF4-FFF2-40B4-BE49-F238E27FC236}">
                  <a16:creationId xmlns:a16="http://schemas.microsoft.com/office/drawing/2014/main" id="{C53C90A9-3AC8-62C5-AEDB-EB6C9EE52E9B}"/>
                </a:ext>
              </a:extLst>
            </p:cNvPr>
            <p:cNvSpPr>
              <a:spLocks/>
            </p:cNvSpPr>
            <p:nvPr/>
          </p:nvSpPr>
          <p:spPr bwMode="auto">
            <a:xfrm>
              <a:off x="7843838" y="9825038"/>
              <a:ext cx="266700" cy="260350"/>
            </a:xfrm>
            <a:custGeom>
              <a:avLst/>
              <a:gdLst>
                <a:gd name="T0" fmla="*/ 297 w 351"/>
                <a:gd name="T1" fmla="*/ 217 h 342"/>
                <a:gd name="T2" fmla="*/ 310 w 351"/>
                <a:gd name="T3" fmla="*/ 54 h 342"/>
                <a:gd name="T4" fmla="*/ 147 w 351"/>
                <a:gd name="T5" fmla="*/ 41 h 342"/>
                <a:gd name="T6" fmla="*/ 0 w 351"/>
                <a:gd name="T7" fmla="*/ 166 h 342"/>
                <a:gd name="T8" fmla="*/ 150 w 351"/>
                <a:gd name="T9" fmla="*/ 342 h 342"/>
                <a:gd name="T10" fmla="*/ 297 w 351"/>
                <a:gd name="T11" fmla="*/ 217 h 342"/>
              </a:gdLst>
              <a:ahLst/>
              <a:cxnLst>
                <a:cxn ang="0">
                  <a:pos x="T0" y="T1"/>
                </a:cxn>
                <a:cxn ang="0">
                  <a:pos x="T2" y="T3"/>
                </a:cxn>
                <a:cxn ang="0">
                  <a:pos x="T4" y="T5"/>
                </a:cxn>
                <a:cxn ang="0">
                  <a:pos x="T6" y="T7"/>
                </a:cxn>
                <a:cxn ang="0">
                  <a:pos x="T8" y="T9"/>
                </a:cxn>
                <a:cxn ang="0">
                  <a:pos x="T10" y="T11"/>
                </a:cxn>
              </a:cxnLst>
              <a:rect l="0" t="0" r="r" b="b"/>
              <a:pathLst>
                <a:path w="351" h="342">
                  <a:moveTo>
                    <a:pt x="297" y="217"/>
                  </a:moveTo>
                  <a:cubicBezTo>
                    <a:pt x="345" y="176"/>
                    <a:pt x="351" y="103"/>
                    <a:pt x="310" y="54"/>
                  </a:cubicBezTo>
                  <a:cubicBezTo>
                    <a:pt x="269" y="6"/>
                    <a:pt x="196" y="0"/>
                    <a:pt x="147" y="41"/>
                  </a:cubicBezTo>
                  <a:lnTo>
                    <a:pt x="0" y="166"/>
                  </a:lnTo>
                  <a:lnTo>
                    <a:pt x="150" y="342"/>
                  </a:lnTo>
                  <a:lnTo>
                    <a:pt x="297" y="217"/>
                  </a:ln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1" name="Freeform 199">
              <a:extLst>
                <a:ext uri="{FF2B5EF4-FFF2-40B4-BE49-F238E27FC236}">
                  <a16:creationId xmlns:a16="http://schemas.microsoft.com/office/drawing/2014/main" id="{6E9E2AE5-2A95-68B6-AFF7-0A64F168A271}"/>
                </a:ext>
              </a:extLst>
            </p:cNvPr>
            <p:cNvSpPr>
              <a:spLocks/>
            </p:cNvSpPr>
            <p:nvPr/>
          </p:nvSpPr>
          <p:spPr bwMode="auto">
            <a:xfrm>
              <a:off x="7691438" y="9952038"/>
              <a:ext cx="266700" cy="258763"/>
            </a:xfrm>
            <a:custGeom>
              <a:avLst/>
              <a:gdLst>
                <a:gd name="T0" fmla="*/ 200 w 350"/>
                <a:gd name="T1" fmla="*/ 0 h 341"/>
                <a:gd name="T2" fmla="*/ 55 w 350"/>
                <a:gd name="T3" fmla="*/ 124 h 341"/>
                <a:gd name="T4" fmla="*/ 42 w 350"/>
                <a:gd name="T5" fmla="*/ 286 h 341"/>
                <a:gd name="T6" fmla="*/ 204 w 350"/>
                <a:gd name="T7" fmla="*/ 300 h 341"/>
                <a:gd name="T8" fmla="*/ 350 w 350"/>
                <a:gd name="T9" fmla="*/ 176 h 341"/>
                <a:gd name="T10" fmla="*/ 200 w 350"/>
                <a:gd name="T11" fmla="*/ 0 h 341"/>
              </a:gdLst>
              <a:ahLst/>
              <a:cxnLst>
                <a:cxn ang="0">
                  <a:pos x="T0" y="T1"/>
                </a:cxn>
                <a:cxn ang="0">
                  <a:pos x="T2" y="T3"/>
                </a:cxn>
                <a:cxn ang="0">
                  <a:pos x="T4" y="T5"/>
                </a:cxn>
                <a:cxn ang="0">
                  <a:pos x="T6" y="T7"/>
                </a:cxn>
                <a:cxn ang="0">
                  <a:pos x="T8" y="T9"/>
                </a:cxn>
                <a:cxn ang="0">
                  <a:pos x="T10" y="T11"/>
                </a:cxn>
              </a:cxnLst>
              <a:rect l="0" t="0" r="r" b="b"/>
              <a:pathLst>
                <a:path w="350" h="341">
                  <a:moveTo>
                    <a:pt x="200" y="0"/>
                  </a:moveTo>
                  <a:lnTo>
                    <a:pt x="55" y="124"/>
                  </a:lnTo>
                  <a:cubicBezTo>
                    <a:pt x="6" y="165"/>
                    <a:pt x="0" y="238"/>
                    <a:pt x="42" y="286"/>
                  </a:cubicBezTo>
                  <a:cubicBezTo>
                    <a:pt x="83" y="335"/>
                    <a:pt x="156" y="341"/>
                    <a:pt x="204" y="300"/>
                  </a:cubicBezTo>
                  <a:lnTo>
                    <a:pt x="350" y="176"/>
                  </a:lnTo>
                  <a:lnTo>
                    <a:pt x="200" y="0"/>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2" name="Freeform 200">
              <a:extLst>
                <a:ext uri="{FF2B5EF4-FFF2-40B4-BE49-F238E27FC236}">
                  <a16:creationId xmlns:a16="http://schemas.microsoft.com/office/drawing/2014/main" id="{9F6F2408-B58A-79B6-B9CF-4EE6D3480350}"/>
                </a:ext>
              </a:extLst>
            </p:cNvPr>
            <p:cNvSpPr>
              <a:spLocks/>
            </p:cNvSpPr>
            <p:nvPr/>
          </p:nvSpPr>
          <p:spPr bwMode="auto">
            <a:xfrm>
              <a:off x="7721600" y="9864725"/>
              <a:ext cx="388938" cy="346075"/>
            </a:xfrm>
            <a:custGeom>
              <a:avLst/>
              <a:gdLst>
                <a:gd name="T0" fmla="*/ 470 w 511"/>
                <a:gd name="T1" fmla="*/ 2 h 455"/>
                <a:gd name="T2" fmla="*/ 470 w 511"/>
                <a:gd name="T3" fmla="*/ 2 h 455"/>
                <a:gd name="T4" fmla="*/ 468 w 511"/>
                <a:gd name="T5" fmla="*/ 0 h 455"/>
                <a:gd name="T6" fmla="*/ 427 w 511"/>
                <a:gd name="T7" fmla="*/ 85 h 455"/>
                <a:gd name="T8" fmla="*/ 91 w 511"/>
                <a:gd name="T9" fmla="*/ 371 h 455"/>
                <a:gd name="T10" fmla="*/ 0 w 511"/>
                <a:gd name="T11" fmla="*/ 398 h 455"/>
                <a:gd name="T12" fmla="*/ 2 w 511"/>
                <a:gd name="T13" fmla="*/ 400 h 455"/>
                <a:gd name="T14" fmla="*/ 164 w 511"/>
                <a:gd name="T15" fmla="*/ 414 h 455"/>
                <a:gd name="T16" fmla="*/ 457 w 511"/>
                <a:gd name="T17" fmla="*/ 165 h 455"/>
                <a:gd name="T18" fmla="*/ 470 w 511"/>
                <a:gd name="T19" fmla="*/ 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455">
                  <a:moveTo>
                    <a:pt x="470" y="2"/>
                  </a:moveTo>
                  <a:lnTo>
                    <a:pt x="470" y="2"/>
                  </a:lnTo>
                  <a:cubicBezTo>
                    <a:pt x="469" y="1"/>
                    <a:pt x="469" y="1"/>
                    <a:pt x="468" y="0"/>
                  </a:cubicBezTo>
                  <a:cubicBezTo>
                    <a:pt x="467" y="32"/>
                    <a:pt x="453" y="63"/>
                    <a:pt x="427" y="85"/>
                  </a:cubicBezTo>
                  <a:lnTo>
                    <a:pt x="91" y="371"/>
                  </a:lnTo>
                  <a:cubicBezTo>
                    <a:pt x="64" y="394"/>
                    <a:pt x="31" y="402"/>
                    <a:pt x="0" y="398"/>
                  </a:cubicBezTo>
                  <a:cubicBezTo>
                    <a:pt x="0" y="399"/>
                    <a:pt x="1" y="399"/>
                    <a:pt x="2" y="400"/>
                  </a:cubicBezTo>
                  <a:cubicBezTo>
                    <a:pt x="43" y="449"/>
                    <a:pt x="116" y="455"/>
                    <a:pt x="164" y="414"/>
                  </a:cubicBezTo>
                  <a:lnTo>
                    <a:pt x="457" y="165"/>
                  </a:lnTo>
                  <a:cubicBezTo>
                    <a:pt x="505" y="124"/>
                    <a:pt x="511" y="51"/>
                    <a:pt x="470" y="2"/>
                  </a:cubicBezTo>
                  <a:close/>
                </a:path>
              </a:pathLst>
            </a:custGeom>
            <a:solidFill>
              <a:srgbClr val="291E40">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3" name="Freeform 201">
              <a:extLst>
                <a:ext uri="{FF2B5EF4-FFF2-40B4-BE49-F238E27FC236}">
                  <a16:creationId xmlns:a16="http://schemas.microsoft.com/office/drawing/2014/main" id="{60FA435A-D90B-F9B9-8D3B-AAF76CE3A89E}"/>
                </a:ext>
              </a:extLst>
            </p:cNvPr>
            <p:cNvSpPr>
              <a:spLocks/>
            </p:cNvSpPr>
            <p:nvPr/>
          </p:nvSpPr>
          <p:spPr bwMode="auto">
            <a:xfrm>
              <a:off x="7948613" y="9858375"/>
              <a:ext cx="93663" cy="88900"/>
            </a:xfrm>
            <a:custGeom>
              <a:avLst/>
              <a:gdLst>
                <a:gd name="T0" fmla="*/ 83 w 122"/>
                <a:gd name="T1" fmla="*/ 93 h 117"/>
                <a:gd name="T2" fmla="*/ 52 w 122"/>
                <a:gd name="T3" fmla="*/ 65 h 117"/>
                <a:gd name="T4" fmla="*/ 29 w 122"/>
                <a:gd name="T5" fmla="*/ 29 h 117"/>
                <a:gd name="T6" fmla="*/ 107 w 122"/>
                <a:gd name="T7" fmla="*/ 17 h 117"/>
                <a:gd name="T8" fmla="*/ 83 w 122"/>
                <a:gd name="T9" fmla="*/ 93 h 117"/>
              </a:gdLst>
              <a:ahLst/>
              <a:cxnLst>
                <a:cxn ang="0">
                  <a:pos x="T0" y="T1"/>
                </a:cxn>
                <a:cxn ang="0">
                  <a:pos x="T2" y="T3"/>
                </a:cxn>
                <a:cxn ang="0">
                  <a:pos x="T4" y="T5"/>
                </a:cxn>
                <a:cxn ang="0">
                  <a:pos x="T6" y="T7"/>
                </a:cxn>
                <a:cxn ang="0">
                  <a:pos x="T8" y="T9"/>
                </a:cxn>
              </a:cxnLst>
              <a:rect l="0" t="0" r="r" b="b"/>
              <a:pathLst>
                <a:path w="122" h="117">
                  <a:moveTo>
                    <a:pt x="83" y="93"/>
                  </a:moveTo>
                  <a:cubicBezTo>
                    <a:pt x="54" y="117"/>
                    <a:pt x="67" y="82"/>
                    <a:pt x="52" y="65"/>
                  </a:cubicBezTo>
                  <a:cubicBezTo>
                    <a:pt x="37" y="47"/>
                    <a:pt x="0" y="54"/>
                    <a:pt x="29" y="29"/>
                  </a:cubicBezTo>
                  <a:cubicBezTo>
                    <a:pt x="57" y="5"/>
                    <a:pt x="92" y="0"/>
                    <a:pt x="107" y="17"/>
                  </a:cubicBezTo>
                  <a:cubicBezTo>
                    <a:pt x="122" y="35"/>
                    <a:pt x="111" y="69"/>
                    <a:pt x="83" y="93"/>
                  </a:cubicBez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4" name="Freeform 202">
              <a:extLst>
                <a:ext uri="{FF2B5EF4-FFF2-40B4-BE49-F238E27FC236}">
                  <a16:creationId xmlns:a16="http://schemas.microsoft.com/office/drawing/2014/main" id="{CFB6CAC2-0041-DF4C-63DD-F18DD860E25F}"/>
                </a:ext>
              </a:extLst>
            </p:cNvPr>
            <p:cNvSpPr>
              <a:spLocks/>
            </p:cNvSpPr>
            <p:nvPr/>
          </p:nvSpPr>
          <p:spPr bwMode="auto">
            <a:xfrm>
              <a:off x="7081838" y="11625263"/>
              <a:ext cx="271463" cy="254000"/>
            </a:xfrm>
            <a:custGeom>
              <a:avLst/>
              <a:gdLst>
                <a:gd name="T0" fmla="*/ 196 w 356"/>
                <a:gd name="T1" fmla="*/ 35 h 334"/>
                <a:gd name="T2" fmla="*/ 36 w 356"/>
                <a:gd name="T3" fmla="*/ 67 h 334"/>
                <a:gd name="T4" fmla="*/ 68 w 356"/>
                <a:gd name="T5" fmla="*/ 227 h 334"/>
                <a:gd name="T6" fmla="*/ 228 w 356"/>
                <a:gd name="T7" fmla="*/ 334 h 334"/>
                <a:gd name="T8" fmla="*/ 356 w 356"/>
                <a:gd name="T9" fmla="*/ 142 h 334"/>
                <a:gd name="T10" fmla="*/ 196 w 356"/>
                <a:gd name="T11" fmla="*/ 35 h 334"/>
              </a:gdLst>
              <a:ahLst/>
              <a:cxnLst>
                <a:cxn ang="0">
                  <a:pos x="T0" y="T1"/>
                </a:cxn>
                <a:cxn ang="0">
                  <a:pos x="T2" y="T3"/>
                </a:cxn>
                <a:cxn ang="0">
                  <a:pos x="T4" y="T5"/>
                </a:cxn>
                <a:cxn ang="0">
                  <a:pos x="T6" y="T7"/>
                </a:cxn>
                <a:cxn ang="0">
                  <a:pos x="T8" y="T9"/>
                </a:cxn>
                <a:cxn ang="0">
                  <a:pos x="T10" y="T11"/>
                </a:cxn>
              </a:cxnLst>
              <a:rect l="0" t="0" r="r" b="b"/>
              <a:pathLst>
                <a:path w="356" h="334">
                  <a:moveTo>
                    <a:pt x="196" y="35"/>
                  </a:moveTo>
                  <a:cubicBezTo>
                    <a:pt x="143" y="0"/>
                    <a:pt x="71" y="14"/>
                    <a:pt x="36" y="67"/>
                  </a:cubicBezTo>
                  <a:cubicBezTo>
                    <a:pt x="0" y="120"/>
                    <a:pt x="15" y="192"/>
                    <a:pt x="68" y="227"/>
                  </a:cubicBezTo>
                  <a:lnTo>
                    <a:pt x="228" y="334"/>
                  </a:lnTo>
                  <a:lnTo>
                    <a:pt x="356" y="142"/>
                  </a:lnTo>
                  <a:lnTo>
                    <a:pt x="196" y="35"/>
                  </a:ln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5" name="Freeform 203">
              <a:extLst>
                <a:ext uri="{FF2B5EF4-FFF2-40B4-BE49-F238E27FC236}">
                  <a16:creationId xmlns:a16="http://schemas.microsoft.com/office/drawing/2014/main" id="{38D5CAEA-B3DF-46EC-B240-15BD039CCD2E}"/>
                </a:ext>
              </a:extLst>
            </p:cNvPr>
            <p:cNvSpPr>
              <a:spLocks/>
            </p:cNvSpPr>
            <p:nvPr/>
          </p:nvSpPr>
          <p:spPr bwMode="auto">
            <a:xfrm>
              <a:off x="7256463" y="11733213"/>
              <a:ext cx="268288" cy="254000"/>
            </a:xfrm>
            <a:custGeom>
              <a:avLst/>
              <a:gdLst>
                <a:gd name="T0" fmla="*/ 0 w 354"/>
                <a:gd name="T1" fmla="*/ 192 h 334"/>
                <a:gd name="T2" fmla="*/ 159 w 354"/>
                <a:gd name="T3" fmla="*/ 298 h 334"/>
                <a:gd name="T4" fmla="*/ 319 w 354"/>
                <a:gd name="T5" fmla="*/ 266 h 334"/>
                <a:gd name="T6" fmla="*/ 287 w 354"/>
                <a:gd name="T7" fmla="*/ 106 h 334"/>
                <a:gd name="T8" fmla="*/ 128 w 354"/>
                <a:gd name="T9" fmla="*/ 0 h 334"/>
                <a:gd name="T10" fmla="*/ 0 w 354"/>
                <a:gd name="T11" fmla="*/ 192 h 334"/>
              </a:gdLst>
              <a:ahLst/>
              <a:cxnLst>
                <a:cxn ang="0">
                  <a:pos x="T0" y="T1"/>
                </a:cxn>
                <a:cxn ang="0">
                  <a:pos x="T2" y="T3"/>
                </a:cxn>
                <a:cxn ang="0">
                  <a:pos x="T4" y="T5"/>
                </a:cxn>
                <a:cxn ang="0">
                  <a:pos x="T6" y="T7"/>
                </a:cxn>
                <a:cxn ang="0">
                  <a:pos x="T8" y="T9"/>
                </a:cxn>
                <a:cxn ang="0">
                  <a:pos x="T10" y="T11"/>
                </a:cxn>
              </a:cxnLst>
              <a:rect l="0" t="0" r="r" b="b"/>
              <a:pathLst>
                <a:path w="354" h="334">
                  <a:moveTo>
                    <a:pt x="0" y="192"/>
                  </a:moveTo>
                  <a:lnTo>
                    <a:pt x="159" y="298"/>
                  </a:lnTo>
                  <a:cubicBezTo>
                    <a:pt x="212" y="334"/>
                    <a:pt x="284" y="319"/>
                    <a:pt x="319" y="266"/>
                  </a:cubicBezTo>
                  <a:cubicBezTo>
                    <a:pt x="354" y="213"/>
                    <a:pt x="340" y="142"/>
                    <a:pt x="287" y="106"/>
                  </a:cubicBezTo>
                  <a:lnTo>
                    <a:pt x="128" y="0"/>
                  </a:lnTo>
                  <a:lnTo>
                    <a:pt x="0" y="192"/>
                  </a:lnTo>
                  <a:close/>
                </a:path>
              </a:pathLst>
            </a:custGeom>
            <a:solidFill>
              <a:srgbClr val="F3F5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6" name="Freeform 204">
              <a:extLst>
                <a:ext uri="{FF2B5EF4-FFF2-40B4-BE49-F238E27FC236}">
                  <a16:creationId xmlns:a16="http://schemas.microsoft.com/office/drawing/2014/main" id="{CD0AF9F4-33F3-0158-19E5-8661AFF7EAFC}"/>
                </a:ext>
              </a:extLst>
            </p:cNvPr>
            <p:cNvSpPr>
              <a:spLocks/>
            </p:cNvSpPr>
            <p:nvPr/>
          </p:nvSpPr>
          <p:spPr bwMode="auto">
            <a:xfrm>
              <a:off x="7108825" y="11625263"/>
              <a:ext cx="415925" cy="312738"/>
            </a:xfrm>
            <a:custGeom>
              <a:avLst/>
              <a:gdLst>
                <a:gd name="T0" fmla="*/ 2 w 548"/>
                <a:gd name="T1" fmla="*/ 67 h 411"/>
                <a:gd name="T2" fmla="*/ 2 w 548"/>
                <a:gd name="T3" fmla="*/ 67 h 411"/>
                <a:gd name="T4" fmla="*/ 0 w 548"/>
                <a:gd name="T5" fmla="*/ 70 h 411"/>
                <a:gd name="T6" fmla="*/ 93 w 548"/>
                <a:gd name="T7" fmla="*/ 85 h 411"/>
                <a:gd name="T8" fmla="*/ 461 w 548"/>
                <a:gd name="T9" fmla="*/ 331 h 411"/>
                <a:gd name="T10" fmla="*/ 511 w 548"/>
                <a:gd name="T11" fmla="*/ 411 h 411"/>
                <a:gd name="T12" fmla="*/ 513 w 548"/>
                <a:gd name="T13" fmla="*/ 408 h 411"/>
                <a:gd name="T14" fmla="*/ 481 w 548"/>
                <a:gd name="T15" fmla="*/ 248 h 411"/>
                <a:gd name="T16" fmla="*/ 162 w 548"/>
                <a:gd name="T17" fmla="*/ 35 h 411"/>
                <a:gd name="T18" fmla="*/ 2 w 548"/>
                <a:gd name="T19" fmla="*/ 67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8" h="411">
                  <a:moveTo>
                    <a:pt x="2" y="67"/>
                  </a:moveTo>
                  <a:lnTo>
                    <a:pt x="2" y="67"/>
                  </a:lnTo>
                  <a:cubicBezTo>
                    <a:pt x="1" y="68"/>
                    <a:pt x="0" y="69"/>
                    <a:pt x="0" y="70"/>
                  </a:cubicBezTo>
                  <a:cubicBezTo>
                    <a:pt x="31" y="62"/>
                    <a:pt x="65" y="66"/>
                    <a:pt x="93" y="85"/>
                  </a:cubicBezTo>
                  <a:lnTo>
                    <a:pt x="461" y="331"/>
                  </a:lnTo>
                  <a:cubicBezTo>
                    <a:pt x="489" y="350"/>
                    <a:pt x="507" y="379"/>
                    <a:pt x="511" y="411"/>
                  </a:cubicBezTo>
                  <a:cubicBezTo>
                    <a:pt x="512" y="410"/>
                    <a:pt x="512" y="409"/>
                    <a:pt x="513" y="408"/>
                  </a:cubicBezTo>
                  <a:cubicBezTo>
                    <a:pt x="548" y="355"/>
                    <a:pt x="534" y="284"/>
                    <a:pt x="481" y="248"/>
                  </a:cubicBezTo>
                  <a:lnTo>
                    <a:pt x="162" y="35"/>
                  </a:lnTo>
                  <a:cubicBezTo>
                    <a:pt x="109" y="0"/>
                    <a:pt x="37" y="14"/>
                    <a:pt x="2" y="67"/>
                  </a:cubicBezTo>
                  <a:close/>
                </a:path>
              </a:pathLst>
            </a:custGeom>
            <a:solidFill>
              <a:srgbClr val="291E40">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7" name="Freeform 206">
              <a:extLst>
                <a:ext uri="{FF2B5EF4-FFF2-40B4-BE49-F238E27FC236}">
                  <a16:creationId xmlns:a16="http://schemas.microsoft.com/office/drawing/2014/main" id="{CFF8FA86-EC54-1215-ADC9-F4F9D6D9A1B2}"/>
                </a:ext>
              </a:extLst>
            </p:cNvPr>
            <p:cNvSpPr>
              <a:spLocks/>
            </p:cNvSpPr>
            <p:nvPr/>
          </p:nvSpPr>
          <p:spPr bwMode="auto">
            <a:xfrm>
              <a:off x="7116763" y="11706226"/>
              <a:ext cx="95250" cy="85725"/>
            </a:xfrm>
            <a:custGeom>
              <a:avLst/>
              <a:gdLst>
                <a:gd name="T0" fmla="*/ 92 w 124"/>
                <a:gd name="T1" fmla="*/ 22 h 113"/>
                <a:gd name="T2" fmla="*/ 74 w 124"/>
                <a:gd name="T3" fmla="*/ 60 h 113"/>
                <a:gd name="T4" fmla="*/ 46 w 124"/>
                <a:gd name="T5" fmla="*/ 92 h 113"/>
                <a:gd name="T6" fmla="*/ 13 w 124"/>
                <a:gd name="T7" fmla="*/ 20 h 113"/>
                <a:gd name="T8" fmla="*/ 92 w 124"/>
                <a:gd name="T9" fmla="*/ 22 h 113"/>
              </a:gdLst>
              <a:ahLst/>
              <a:cxnLst>
                <a:cxn ang="0">
                  <a:pos x="T0" y="T1"/>
                </a:cxn>
                <a:cxn ang="0">
                  <a:pos x="T2" y="T3"/>
                </a:cxn>
                <a:cxn ang="0">
                  <a:pos x="T4" y="T5"/>
                </a:cxn>
                <a:cxn ang="0">
                  <a:pos x="T6" y="T7"/>
                </a:cxn>
                <a:cxn ang="0">
                  <a:pos x="T8" y="T9"/>
                </a:cxn>
              </a:cxnLst>
              <a:rect l="0" t="0" r="r" b="b"/>
              <a:pathLst>
                <a:path w="124" h="113">
                  <a:moveTo>
                    <a:pt x="92" y="22"/>
                  </a:moveTo>
                  <a:cubicBezTo>
                    <a:pt x="124" y="43"/>
                    <a:pt x="87" y="41"/>
                    <a:pt x="74" y="60"/>
                  </a:cubicBezTo>
                  <a:cubicBezTo>
                    <a:pt x="61" y="79"/>
                    <a:pt x="77" y="113"/>
                    <a:pt x="46" y="92"/>
                  </a:cubicBezTo>
                  <a:cubicBezTo>
                    <a:pt x="15" y="71"/>
                    <a:pt x="0" y="39"/>
                    <a:pt x="13" y="20"/>
                  </a:cubicBezTo>
                  <a:cubicBezTo>
                    <a:pt x="26" y="0"/>
                    <a:pt x="61" y="2"/>
                    <a:pt x="92"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8" name="Freeform 207">
              <a:extLst>
                <a:ext uri="{FF2B5EF4-FFF2-40B4-BE49-F238E27FC236}">
                  <a16:creationId xmlns:a16="http://schemas.microsoft.com/office/drawing/2014/main" id="{B6B8C0E0-AC30-53CC-CA4B-DA0122660B59}"/>
                </a:ext>
              </a:extLst>
            </p:cNvPr>
            <p:cNvSpPr>
              <a:spLocks/>
            </p:cNvSpPr>
            <p:nvPr/>
          </p:nvSpPr>
          <p:spPr bwMode="auto">
            <a:xfrm>
              <a:off x="10236201" y="10009188"/>
              <a:ext cx="238125" cy="269875"/>
            </a:xfrm>
            <a:custGeom>
              <a:avLst/>
              <a:gdLst>
                <a:gd name="T0" fmla="*/ 77 w 314"/>
                <a:gd name="T1" fmla="*/ 269 h 354"/>
                <a:gd name="T2" fmla="*/ 229 w 314"/>
                <a:gd name="T3" fmla="*/ 328 h 354"/>
                <a:gd name="T4" fmla="*/ 289 w 314"/>
                <a:gd name="T5" fmla="*/ 176 h 354"/>
                <a:gd name="T6" fmla="*/ 211 w 314"/>
                <a:gd name="T7" fmla="*/ 0 h 354"/>
                <a:gd name="T8" fmla="*/ 0 w 314"/>
                <a:gd name="T9" fmla="*/ 92 h 354"/>
                <a:gd name="T10" fmla="*/ 77 w 314"/>
                <a:gd name="T11" fmla="*/ 269 h 354"/>
              </a:gdLst>
              <a:ahLst/>
              <a:cxnLst>
                <a:cxn ang="0">
                  <a:pos x="T0" y="T1"/>
                </a:cxn>
                <a:cxn ang="0">
                  <a:pos x="T2" y="T3"/>
                </a:cxn>
                <a:cxn ang="0">
                  <a:pos x="T4" y="T5"/>
                </a:cxn>
                <a:cxn ang="0">
                  <a:pos x="T6" y="T7"/>
                </a:cxn>
                <a:cxn ang="0">
                  <a:pos x="T8" y="T9"/>
                </a:cxn>
                <a:cxn ang="0">
                  <a:pos x="T10" y="T11"/>
                </a:cxn>
              </a:cxnLst>
              <a:rect l="0" t="0" r="r" b="b"/>
              <a:pathLst>
                <a:path w="314" h="354">
                  <a:moveTo>
                    <a:pt x="77" y="269"/>
                  </a:moveTo>
                  <a:cubicBezTo>
                    <a:pt x="103" y="328"/>
                    <a:pt x="171" y="354"/>
                    <a:pt x="229" y="328"/>
                  </a:cubicBezTo>
                  <a:cubicBezTo>
                    <a:pt x="288" y="303"/>
                    <a:pt x="314" y="235"/>
                    <a:pt x="289" y="176"/>
                  </a:cubicBezTo>
                  <a:lnTo>
                    <a:pt x="211" y="0"/>
                  </a:lnTo>
                  <a:lnTo>
                    <a:pt x="0" y="92"/>
                  </a:lnTo>
                  <a:lnTo>
                    <a:pt x="77" y="269"/>
                  </a:lnTo>
                  <a:close/>
                </a:path>
              </a:pathLst>
            </a:cu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99" name="Freeform 208">
              <a:extLst>
                <a:ext uri="{FF2B5EF4-FFF2-40B4-BE49-F238E27FC236}">
                  <a16:creationId xmlns:a16="http://schemas.microsoft.com/office/drawing/2014/main" id="{BE731B9C-D536-DDB8-261C-427CA6732FA8}"/>
                </a:ext>
              </a:extLst>
            </p:cNvPr>
            <p:cNvSpPr>
              <a:spLocks/>
            </p:cNvSpPr>
            <p:nvPr/>
          </p:nvSpPr>
          <p:spPr bwMode="auto">
            <a:xfrm>
              <a:off x="10158413" y="9812338"/>
              <a:ext cx="238125" cy="266700"/>
            </a:xfrm>
            <a:custGeom>
              <a:avLst/>
              <a:gdLst>
                <a:gd name="T0" fmla="*/ 313 w 313"/>
                <a:gd name="T1" fmla="*/ 260 h 352"/>
                <a:gd name="T2" fmla="*/ 236 w 313"/>
                <a:gd name="T3" fmla="*/ 85 h 352"/>
                <a:gd name="T4" fmla="*/ 84 w 313"/>
                <a:gd name="T5" fmla="*/ 25 h 352"/>
                <a:gd name="T6" fmla="*/ 84 w 313"/>
                <a:gd name="T7" fmla="*/ 25 h 352"/>
                <a:gd name="T8" fmla="*/ 25 w 313"/>
                <a:gd name="T9" fmla="*/ 178 h 352"/>
                <a:gd name="T10" fmla="*/ 102 w 313"/>
                <a:gd name="T11" fmla="*/ 352 h 352"/>
                <a:gd name="T12" fmla="*/ 313 w 313"/>
                <a:gd name="T13" fmla="*/ 260 h 352"/>
              </a:gdLst>
              <a:ahLst/>
              <a:cxnLst>
                <a:cxn ang="0">
                  <a:pos x="T0" y="T1"/>
                </a:cxn>
                <a:cxn ang="0">
                  <a:pos x="T2" y="T3"/>
                </a:cxn>
                <a:cxn ang="0">
                  <a:pos x="T4" y="T5"/>
                </a:cxn>
                <a:cxn ang="0">
                  <a:pos x="T6" y="T7"/>
                </a:cxn>
                <a:cxn ang="0">
                  <a:pos x="T8" y="T9"/>
                </a:cxn>
                <a:cxn ang="0">
                  <a:pos x="T10" y="T11"/>
                </a:cxn>
                <a:cxn ang="0">
                  <a:pos x="T12" y="T13"/>
                </a:cxn>
              </a:cxnLst>
              <a:rect l="0" t="0" r="r" b="b"/>
              <a:pathLst>
                <a:path w="313" h="352">
                  <a:moveTo>
                    <a:pt x="313" y="260"/>
                  </a:moveTo>
                  <a:lnTo>
                    <a:pt x="236" y="85"/>
                  </a:lnTo>
                  <a:cubicBezTo>
                    <a:pt x="211" y="26"/>
                    <a:pt x="143" y="0"/>
                    <a:pt x="84" y="25"/>
                  </a:cubicBezTo>
                  <a:lnTo>
                    <a:pt x="84" y="25"/>
                  </a:lnTo>
                  <a:cubicBezTo>
                    <a:pt x="26" y="51"/>
                    <a:pt x="0" y="119"/>
                    <a:pt x="25" y="178"/>
                  </a:cubicBezTo>
                  <a:lnTo>
                    <a:pt x="102" y="352"/>
                  </a:lnTo>
                  <a:lnTo>
                    <a:pt x="313" y="260"/>
                  </a:ln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0" name="Freeform 209">
              <a:extLst>
                <a:ext uri="{FF2B5EF4-FFF2-40B4-BE49-F238E27FC236}">
                  <a16:creationId xmlns:a16="http://schemas.microsoft.com/office/drawing/2014/main" id="{6422FE7B-05F7-B45A-8147-95437BCF6B7B}"/>
                </a:ext>
              </a:extLst>
            </p:cNvPr>
            <p:cNvSpPr>
              <a:spLocks/>
            </p:cNvSpPr>
            <p:nvPr/>
          </p:nvSpPr>
          <p:spPr bwMode="auto">
            <a:xfrm>
              <a:off x="10158413" y="9829801"/>
              <a:ext cx="254000" cy="449263"/>
            </a:xfrm>
            <a:custGeom>
              <a:avLst/>
              <a:gdLst>
                <a:gd name="T0" fmla="*/ 331 w 334"/>
                <a:gd name="T1" fmla="*/ 564 h 590"/>
                <a:gd name="T2" fmla="*/ 331 w 334"/>
                <a:gd name="T3" fmla="*/ 564 h 590"/>
                <a:gd name="T4" fmla="*/ 334 w 334"/>
                <a:gd name="T5" fmla="*/ 563 h 590"/>
                <a:gd name="T6" fmla="*/ 264 w 334"/>
                <a:gd name="T7" fmla="*/ 500 h 590"/>
                <a:gd name="T8" fmla="*/ 87 w 334"/>
                <a:gd name="T9" fmla="*/ 95 h 590"/>
                <a:gd name="T10" fmla="*/ 88 w 334"/>
                <a:gd name="T11" fmla="*/ 0 h 590"/>
                <a:gd name="T12" fmla="*/ 84 w 334"/>
                <a:gd name="T13" fmla="*/ 1 h 590"/>
                <a:gd name="T14" fmla="*/ 84 w 334"/>
                <a:gd name="T15" fmla="*/ 1 h 590"/>
                <a:gd name="T16" fmla="*/ 25 w 334"/>
                <a:gd name="T17" fmla="*/ 154 h 590"/>
                <a:gd name="T18" fmla="*/ 179 w 334"/>
                <a:gd name="T19" fmla="*/ 505 h 590"/>
                <a:gd name="T20" fmla="*/ 331 w 334"/>
                <a:gd name="T21" fmla="*/ 56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590">
                  <a:moveTo>
                    <a:pt x="331" y="564"/>
                  </a:moveTo>
                  <a:lnTo>
                    <a:pt x="331" y="564"/>
                  </a:lnTo>
                  <a:cubicBezTo>
                    <a:pt x="332" y="564"/>
                    <a:pt x="333" y="563"/>
                    <a:pt x="334" y="563"/>
                  </a:cubicBezTo>
                  <a:cubicBezTo>
                    <a:pt x="304" y="553"/>
                    <a:pt x="278" y="531"/>
                    <a:pt x="264" y="500"/>
                  </a:cubicBezTo>
                  <a:lnTo>
                    <a:pt x="87" y="95"/>
                  </a:lnTo>
                  <a:cubicBezTo>
                    <a:pt x="73" y="63"/>
                    <a:pt x="74" y="29"/>
                    <a:pt x="88" y="0"/>
                  </a:cubicBezTo>
                  <a:cubicBezTo>
                    <a:pt x="87" y="1"/>
                    <a:pt x="86" y="1"/>
                    <a:pt x="84" y="1"/>
                  </a:cubicBezTo>
                  <a:lnTo>
                    <a:pt x="84" y="1"/>
                  </a:lnTo>
                  <a:cubicBezTo>
                    <a:pt x="26" y="27"/>
                    <a:pt x="0" y="95"/>
                    <a:pt x="25" y="154"/>
                  </a:cubicBezTo>
                  <a:lnTo>
                    <a:pt x="179" y="505"/>
                  </a:lnTo>
                  <a:cubicBezTo>
                    <a:pt x="205" y="563"/>
                    <a:pt x="273" y="590"/>
                    <a:pt x="331" y="564"/>
                  </a:cubicBezTo>
                  <a:close/>
                </a:path>
              </a:pathLst>
            </a:custGeom>
            <a:solidFill>
              <a:srgbClr val="291E40">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1" name="Freeform 210">
              <a:extLst>
                <a:ext uri="{FF2B5EF4-FFF2-40B4-BE49-F238E27FC236}">
                  <a16:creationId xmlns:a16="http://schemas.microsoft.com/office/drawing/2014/main" id="{2A167F5B-8017-7958-C665-92B0944B98B8}"/>
                </a:ext>
              </a:extLst>
            </p:cNvPr>
            <p:cNvSpPr>
              <a:spLocks/>
            </p:cNvSpPr>
            <p:nvPr/>
          </p:nvSpPr>
          <p:spPr bwMode="auto">
            <a:xfrm>
              <a:off x="10358438" y="10125076"/>
              <a:ext cx="80963" cy="93663"/>
            </a:xfrm>
            <a:custGeom>
              <a:avLst/>
              <a:gdLst>
                <a:gd name="T0" fmla="*/ 15 w 107"/>
                <a:gd name="T1" fmla="*/ 67 h 122"/>
                <a:gd name="T2" fmla="*/ 51 w 107"/>
                <a:gd name="T3" fmla="*/ 46 h 122"/>
                <a:gd name="T4" fmla="*/ 92 w 107"/>
                <a:gd name="T5" fmla="*/ 34 h 122"/>
                <a:gd name="T6" fmla="*/ 81 w 107"/>
                <a:gd name="T7" fmla="*/ 113 h 122"/>
                <a:gd name="T8" fmla="*/ 15 w 107"/>
                <a:gd name="T9" fmla="*/ 67 h 122"/>
              </a:gdLst>
              <a:ahLst/>
              <a:cxnLst>
                <a:cxn ang="0">
                  <a:pos x="T0" y="T1"/>
                </a:cxn>
                <a:cxn ang="0">
                  <a:pos x="T2" y="T3"/>
                </a:cxn>
                <a:cxn ang="0">
                  <a:pos x="T4" y="T5"/>
                </a:cxn>
                <a:cxn ang="0">
                  <a:pos x="T6" y="T7"/>
                </a:cxn>
                <a:cxn ang="0">
                  <a:pos x="T8" y="T9"/>
                </a:cxn>
              </a:cxnLst>
              <a:rect l="0" t="0" r="r" b="b"/>
              <a:pathLst>
                <a:path w="107" h="122">
                  <a:moveTo>
                    <a:pt x="15" y="67"/>
                  </a:moveTo>
                  <a:cubicBezTo>
                    <a:pt x="0" y="33"/>
                    <a:pt x="30" y="55"/>
                    <a:pt x="51" y="46"/>
                  </a:cubicBezTo>
                  <a:cubicBezTo>
                    <a:pt x="72" y="36"/>
                    <a:pt x="77" y="0"/>
                    <a:pt x="92" y="34"/>
                  </a:cubicBezTo>
                  <a:cubicBezTo>
                    <a:pt x="107" y="68"/>
                    <a:pt x="102" y="103"/>
                    <a:pt x="81" y="113"/>
                  </a:cubicBezTo>
                  <a:cubicBezTo>
                    <a:pt x="60" y="122"/>
                    <a:pt x="30" y="102"/>
                    <a:pt x="15"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2" name="Oval 211">
              <a:extLst>
                <a:ext uri="{FF2B5EF4-FFF2-40B4-BE49-F238E27FC236}">
                  <a16:creationId xmlns:a16="http://schemas.microsoft.com/office/drawing/2014/main" id="{7ACB142A-FC0C-61EC-EED4-101341137F33}"/>
                </a:ext>
              </a:extLst>
            </p:cNvPr>
            <p:cNvSpPr>
              <a:spLocks noChangeArrowheads="1"/>
            </p:cNvSpPr>
            <p:nvPr/>
          </p:nvSpPr>
          <p:spPr bwMode="auto">
            <a:xfrm>
              <a:off x="7118351" y="9483726"/>
              <a:ext cx="420688" cy="420688"/>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3" name="Oval 212">
              <a:extLst>
                <a:ext uri="{FF2B5EF4-FFF2-40B4-BE49-F238E27FC236}">
                  <a16:creationId xmlns:a16="http://schemas.microsoft.com/office/drawing/2014/main" id="{963CD100-F324-F770-2D7F-2733CDE10781}"/>
                </a:ext>
              </a:extLst>
            </p:cNvPr>
            <p:cNvSpPr>
              <a:spLocks noChangeArrowheads="1"/>
            </p:cNvSpPr>
            <p:nvPr/>
          </p:nvSpPr>
          <p:spPr bwMode="auto">
            <a:xfrm>
              <a:off x="6870701" y="11133138"/>
              <a:ext cx="193675" cy="192088"/>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4" name="Oval 213">
              <a:extLst>
                <a:ext uri="{FF2B5EF4-FFF2-40B4-BE49-F238E27FC236}">
                  <a16:creationId xmlns:a16="http://schemas.microsoft.com/office/drawing/2014/main" id="{E93C64BA-7827-61F5-7963-D08E3B45C7AE}"/>
                </a:ext>
              </a:extLst>
            </p:cNvPr>
            <p:cNvSpPr>
              <a:spLocks noChangeArrowheads="1"/>
            </p:cNvSpPr>
            <p:nvPr/>
          </p:nvSpPr>
          <p:spPr bwMode="auto">
            <a:xfrm>
              <a:off x="10717213" y="10950576"/>
              <a:ext cx="684213" cy="685800"/>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5" name="Oval 214">
              <a:extLst>
                <a:ext uri="{FF2B5EF4-FFF2-40B4-BE49-F238E27FC236}">
                  <a16:creationId xmlns:a16="http://schemas.microsoft.com/office/drawing/2014/main" id="{3BC7D243-378A-2F85-6DCC-55248D3662E4}"/>
                </a:ext>
              </a:extLst>
            </p:cNvPr>
            <p:cNvSpPr>
              <a:spLocks noChangeArrowheads="1"/>
            </p:cNvSpPr>
            <p:nvPr/>
          </p:nvSpPr>
          <p:spPr bwMode="auto">
            <a:xfrm>
              <a:off x="9536113" y="9783763"/>
              <a:ext cx="227013" cy="227013"/>
            </a:xfrm>
            <a:prstGeom prst="ellipse">
              <a:avLst/>
            </a:pr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6" name="Oval 215">
              <a:extLst>
                <a:ext uri="{FF2B5EF4-FFF2-40B4-BE49-F238E27FC236}">
                  <a16:creationId xmlns:a16="http://schemas.microsoft.com/office/drawing/2014/main" id="{67BF964C-BE30-5936-39A0-86DD8FAA8C04}"/>
                </a:ext>
              </a:extLst>
            </p:cNvPr>
            <p:cNvSpPr>
              <a:spLocks noChangeArrowheads="1"/>
            </p:cNvSpPr>
            <p:nvPr/>
          </p:nvSpPr>
          <p:spPr bwMode="auto">
            <a:xfrm>
              <a:off x="10112376" y="9091613"/>
              <a:ext cx="366713" cy="366713"/>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7" name="Oval 216">
              <a:extLst>
                <a:ext uri="{FF2B5EF4-FFF2-40B4-BE49-F238E27FC236}">
                  <a16:creationId xmlns:a16="http://schemas.microsoft.com/office/drawing/2014/main" id="{77F5B949-7ACE-D8CF-AFE5-173D9E804488}"/>
                </a:ext>
              </a:extLst>
            </p:cNvPr>
            <p:cNvSpPr>
              <a:spLocks noChangeArrowheads="1"/>
            </p:cNvSpPr>
            <p:nvPr/>
          </p:nvSpPr>
          <p:spPr bwMode="auto">
            <a:xfrm>
              <a:off x="11131551" y="9705976"/>
              <a:ext cx="152400" cy="152400"/>
            </a:xfrm>
            <a:prstGeom prst="ellipse">
              <a:avLst/>
            </a:prstGeom>
            <a:solidFill>
              <a:srgbClr val="7995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8" name="Oval 217">
              <a:extLst>
                <a:ext uri="{FF2B5EF4-FFF2-40B4-BE49-F238E27FC236}">
                  <a16:creationId xmlns:a16="http://schemas.microsoft.com/office/drawing/2014/main" id="{B3F27B2D-1EE8-C6ED-901D-51C6F73A2801}"/>
                </a:ext>
              </a:extLst>
            </p:cNvPr>
            <p:cNvSpPr>
              <a:spLocks noChangeArrowheads="1"/>
            </p:cNvSpPr>
            <p:nvPr/>
          </p:nvSpPr>
          <p:spPr bwMode="auto">
            <a:xfrm>
              <a:off x="7999413" y="9469438"/>
              <a:ext cx="158750" cy="157163"/>
            </a:xfrm>
            <a:prstGeom prst="ellipse">
              <a:avLst/>
            </a:prstGeom>
            <a:solidFill>
              <a:srgbClr val="516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09" name="Oval 218">
              <a:extLst>
                <a:ext uri="{FF2B5EF4-FFF2-40B4-BE49-F238E27FC236}">
                  <a16:creationId xmlns:a16="http://schemas.microsoft.com/office/drawing/2014/main" id="{55B9197D-1199-5D32-FE46-17A06E030CFC}"/>
                </a:ext>
              </a:extLst>
            </p:cNvPr>
            <p:cNvSpPr>
              <a:spLocks noChangeArrowheads="1"/>
            </p:cNvSpPr>
            <p:nvPr/>
          </p:nvSpPr>
          <p:spPr bwMode="auto">
            <a:xfrm>
              <a:off x="9818688" y="8542338"/>
              <a:ext cx="131763" cy="131763"/>
            </a:xfrm>
            <a:prstGeom prst="ellipse">
              <a:avLst/>
            </a:prstGeom>
            <a:solidFill>
              <a:srgbClr val="7995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0" name="Freeform 219">
              <a:extLst>
                <a:ext uri="{FF2B5EF4-FFF2-40B4-BE49-F238E27FC236}">
                  <a16:creationId xmlns:a16="http://schemas.microsoft.com/office/drawing/2014/main" id="{6B34A8F9-0C95-5ADD-AC54-E8927C155D8D}"/>
                </a:ext>
              </a:extLst>
            </p:cNvPr>
            <p:cNvSpPr>
              <a:spLocks/>
            </p:cNvSpPr>
            <p:nvPr/>
          </p:nvSpPr>
          <p:spPr bwMode="auto">
            <a:xfrm>
              <a:off x="8212138" y="11495088"/>
              <a:ext cx="488950" cy="684213"/>
            </a:xfrm>
            <a:custGeom>
              <a:avLst/>
              <a:gdLst>
                <a:gd name="T0" fmla="*/ 513 w 642"/>
                <a:gd name="T1" fmla="*/ 105 h 899"/>
                <a:gd name="T2" fmla="*/ 513 w 642"/>
                <a:gd name="T3" fmla="*/ 0 h 899"/>
                <a:gd name="T4" fmla="*/ 127 w 642"/>
                <a:gd name="T5" fmla="*/ 0 h 899"/>
                <a:gd name="T6" fmla="*/ 127 w 642"/>
                <a:gd name="T7" fmla="*/ 105 h 899"/>
                <a:gd name="T8" fmla="*/ 68 w 642"/>
                <a:gd name="T9" fmla="*/ 124 h 899"/>
                <a:gd name="T10" fmla="*/ 0 w 642"/>
                <a:gd name="T11" fmla="*/ 215 h 899"/>
                <a:gd name="T12" fmla="*/ 0 w 642"/>
                <a:gd name="T13" fmla="*/ 899 h 899"/>
                <a:gd name="T14" fmla="*/ 642 w 642"/>
                <a:gd name="T15" fmla="*/ 899 h 899"/>
                <a:gd name="T16" fmla="*/ 642 w 642"/>
                <a:gd name="T17" fmla="*/ 215 h 899"/>
                <a:gd name="T18" fmla="*/ 574 w 642"/>
                <a:gd name="T19" fmla="*/ 124 h 899"/>
                <a:gd name="T20" fmla="*/ 513 w 642"/>
                <a:gd name="T21" fmla="*/ 105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2" h="899">
                  <a:moveTo>
                    <a:pt x="513" y="105"/>
                  </a:moveTo>
                  <a:lnTo>
                    <a:pt x="513" y="0"/>
                  </a:lnTo>
                  <a:lnTo>
                    <a:pt x="127" y="0"/>
                  </a:lnTo>
                  <a:lnTo>
                    <a:pt x="127" y="105"/>
                  </a:lnTo>
                  <a:lnTo>
                    <a:pt x="68" y="124"/>
                  </a:lnTo>
                  <a:cubicBezTo>
                    <a:pt x="28" y="136"/>
                    <a:pt x="0" y="173"/>
                    <a:pt x="0" y="215"/>
                  </a:cubicBezTo>
                  <a:lnTo>
                    <a:pt x="0" y="899"/>
                  </a:lnTo>
                  <a:lnTo>
                    <a:pt x="642" y="899"/>
                  </a:lnTo>
                  <a:lnTo>
                    <a:pt x="642" y="215"/>
                  </a:lnTo>
                  <a:cubicBezTo>
                    <a:pt x="642" y="173"/>
                    <a:pt x="614" y="136"/>
                    <a:pt x="574" y="124"/>
                  </a:cubicBezTo>
                  <a:lnTo>
                    <a:pt x="513" y="105"/>
                  </a:ln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1" name="Rectangle 220">
              <a:extLst>
                <a:ext uri="{FF2B5EF4-FFF2-40B4-BE49-F238E27FC236}">
                  <a16:creationId xmlns:a16="http://schemas.microsoft.com/office/drawing/2014/main" id="{EACC3D89-AE12-B1BB-6F65-533390F4745D}"/>
                </a:ext>
              </a:extLst>
            </p:cNvPr>
            <p:cNvSpPr>
              <a:spLocks noChangeArrowheads="1"/>
            </p:cNvSpPr>
            <p:nvPr/>
          </p:nvSpPr>
          <p:spPr bwMode="auto">
            <a:xfrm>
              <a:off x="8269288" y="11420476"/>
              <a:ext cx="373063" cy="92075"/>
            </a:xfrm>
            <a:prstGeom prst="rect">
              <a:avLst/>
            </a:prstGeom>
            <a:solidFill>
              <a:srgbClr val="2820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2" name="Rectangle 221">
              <a:extLst>
                <a:ext uri="{FF2B5EF4-FFF2-40B4-BE49-F238E27FC236}">
                  <a16:creationId xmlns:a16="http://schemas.microsoft.com/office/drawing/2014/main" id="{9192FAFC-2F0B-2B07-6E9A-EF0016456817}"/>
                </a:ext>
              </a:extLst>
            </p:cNvPr>
            <p:cNvSpPr>
              <a:spLocks noChangeArrowheads="1"/>
            </p:cNvSpPr>
            <p:nvPr/>
          </p:nvSpPr>
          <p:spPr bwMode="auto">
            <a:xfrm>
              <a:off x="8212138" y="11698288"/>
              <a:ext cx="488950" cy="3571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3" name="Freeform 222">
              <a:extLst>
                <a:ext uri="{FF2B5EF4-FFF2-40B4-BE49-F238E27FC236}">
                  <a16:creationId xmlns:a16="http://schemas.microsoft.com/office/drawing/2014/main" id="{97BBAC7F-6F92-D13D-5ADB-46A0C8060E75}"/>
                </a:ext>
              </a:extLst>
            </p:cNvPr>
            <p:cNvSpPr>
              <a:spLocks/>
            </p:cNvSpPr>
            <p:nvPr/>
          </p:nvSpPr>
          <p:spPr bwMode="auto">
            <a:xfrm>
              <a:off x="9725026" y="11495088"/>
              <a:ext cx="487363" cy="684213"/>
            </a:xfrm>
            <a:custGeom>
              <a:avLst/>
              <a:gdLst>
                <a:gd name="T0" fmla="*/ 513 w 641"/>
                <a:gd name="T1" fmla="*/ 105 h 899"/>
                <a:gd name="T2" fmla="*/ 513 w 641"/>
                <a:gd name="T3" fmla="*/ 0 h 899"/>
                <a:gd name="T4" fmla="*/ 127 w 641"/>
                <a:gd name="T5" fmla="*/ 0 h 899"/>
                <a:gd name="T6" fmla="*/ 127 w 641"/>
                <a:gd name="T7" fmla="*/ 105 h 899"/>
                <a:gd name="T8" fmla="*/ 67 w 641"/>
                <a:gd name="T9" fmla="*/ 124 h 899"/>
                <a:gd name="T10" fmla="*/ 0 w 641"/>
                <a:gd name="T11" fmla="*/ 215 h 899"/>
                <a:gd name="T12" fmla="*/ 0 w 641"/>
                <a:gd name="T13" fmla="*/ 899 h 899"/>
                <a:gd name="T14" fmla="*/ 641 w 641"/>
                <a:gd name="T15" fmla="*/ 899 h 899"/>
                <a:gd name="T16" fmla="*/ 641 w 641"/>
                <a:gd name="T17" fmla="*/ 215 h 899"/>
                <a:gd name="T18" fmla="*/ 574 w 641"/>
                <a:gd name="T19" fmla="*/ 124 h 899"/>
                <a:gd name="T20" fmla="*/ 513 w 641"/>
                <a:gd name="T21" fmla="*/ 105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1" h="899">
                  <a:moveTo>
                    <a:pt x="513" y="105"/>
                  </a:moveTo>
                  <a:lnTo>
                    <a:pt x="513" y="0"/>
                  </a:lnTo>
                  <a:lnTo>
                    <a:pt x="127" y="0"/>
                  </a:lnTo>
                  <a:lnTo>
                    <a:pt x="127" y="105"/>
                  </a:lnTo>
                  <a:lnTo>
                    <a:pt x="67" y="124"/>
                  </a:lnTo>
                  <a:cubicBezTo>
                    <a:pt x="27" y="136"/>
                    <a:pt x="0" y="173"/>
                    <a:pt x="0" y="215"/>
                  </a:cubicBezTo>
                  <a:lnTo>
                    <a:pt x="0" y="899"/>
                  </a:lnTo>
                  <a:lnTo>
                    <a:pt x="641" y="899"/>
                  </a:lnTo>
                  <a:lnTo>
                    <a:pt x="641" y="215"/>
                  </a:lnTo>
                  <a:cubicBezTo>
                    <a:pt x="641" y="173"/>
                    <a:pt x="614" y="136"/>
                    <a:pt x="574" y="124"/>
                  </a:cubicBezTo>
                  <a:lnTo>
                    <a:pt x="513" y="105"/>
                  </a:lnTo>
                  <a:close/>
                </a:path>
              </a:pathLst>
            </a:custGeom>
            <a:solidFill>
              <a:srgbClr val="9ED1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4" name="Rectangle 223">
              <a:extLst>
                <a:ext uri="{FF2B5EF4-FFF2-40B4-BE49-F238E27FC236}">
                  <a16:creationId xmlns:a16="http://schemas.microsoft.com/office/drawing/2014/main" id="{6CF01D40-C164-0173-4342-F8E641DA3FC4}"/>
                </a:ext>
              </a:extLst>
            </p:cNvPr>
            <p:cNvSpPr>
              <a:spLocks noChangeArrowheads="1"/>
            </p:cNvSpPr>
            <p:nvPr/>
          </p:nvSpPr>
          <p:spPr bwMode="auto">
            <a:xfrm>
              <a:off x="9782176" y="11420476"/>
              <a:ext cx="371475" cy="920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5" name="Rectangle 224">
              <a:extLst>
                <a:ext uri="{FF2B5EF4-FFF2-40B4-BE49-F238E27FC236}">
                  <a16:creationId xmlns:a16="http://schemas.microsoft.com/office/drawing/2014/main" id="{BBF6741B-DFD9-06A5-5922-2202F266C48A}"/>
                </a:ext>
              </a:extLst>
            </p:cNvPr>
            <p:cNvSpPr>
              <a:spLocks noChangeArrowheads="1"/>
            </p:cNvSpPr>
            <p:nvPr/>
          </p:nvSpPr>
          <p:spPr bwMode="auto">
            <a:xfrm>
              <a:off x="9725026" y="11668126"/>
              <a:ext cx="487363" cy="417513"/>
            </a:xfrm>
            <a:prstGeom prst="rect">
              <a:avLst/>
            </a:prstGeom>
            <a:solidFill>
              <a:srgbClr val="7995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6" name="Rectangle 225">
              <a:extLst>
                <a:ext uri="{FF2B5EF4-FFF2-40B4-BE49-F238E27FC236}">
                  <a16:creationId xmlns:a16="http://schemas.microsoft.com/office/drawing/2014/main" id="{09506E4D-EAC5-AF1A-5AF1-41CF8F695356}"/>
                </a:ext>
              </a:extLst>
            </p:cNvPr>
            <p:cNvSpPr>
              <a:spLocks noChangeArrowheads="1"/>
            </p:cNvSpPr>
            <p:nvPr/>
          </p:nvSpPr>
          <p:spPr bwMode="auto">
            <a:xfrm>
              <a:off x="9428163" y="11764963"/>
              <a:ext cx="217488" cy="414338"/>
            </a:xfrm>
            <a:prstGeom prst="rect">
              <a:avLst/>
            </a:prstGeom>
            <a:solidFill>
              <a:srgbClr val="D73E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7" name="Rectangle 226">
              <a:extLst>
                <a:ext uri="{FF2B5EF4-FFF2-40B4-BE49-F238E27FC236}">
                  <a16:creationId xmlns:a16="http://schemas.microsoft.com/office/drawing/2014/main" id="{C6E3CAE3-B390-6C5F-79D4-F20D00199AE9}"/>
                </a:ext>
              </a:extLst>
            </p:cNvPr>
            <p:cNvSpPr>
              <a:spLocks noChangeArrowheads="1"/>
            </p:cNvSpPr>
            <p:nvPr/>
          </p:nvSpPr>
          <p:spPr bwMode="auto">
            <a:xfrm>
              <a:off x="9402763" y="11699876"/>
              <a:ext cx="268288" cy="65088"/>
            </a:xfrm>
            <a:prstGeom prst="rect">
              <a:avLst/>
            </a:prstGeom>
            <a:solidFill>
              <a:srgbClr val="D6D4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8" name="Rectangle 227">
              <a:extLst>
                <a:ext uri="{FF2B5EF4-FFF2-40B4-BE49-F238E27FC236}">
                  <a16:creationId xmlns:a16="http://schemas.microsoft.com/office/drawing/2014/main" id="{1ADE090F-A717-8A88-C0EC-724A0062BACA}"/>
                </a:ext>
              </a:extLst>
            </p:cNvPr>
            <p:cNvSpPr>
              <a:spLocks noChangeArrowheads="1"/>
            </p:cNvSpPr>
            <p:nvPr/>
          </p:nvSpPr>
          <p:spPr bwMode="auto">
            <a:xfrm>
              <a:off x="9428163" y="11841163"/>
              <a:ext cx="217488" cy="261938"/>
            </a:xfrm>
            <a:prstGeom prst="rect">
              <a:avLst/>
            </a:prstGeom>
            <a:solidFill>
              <a:srgbClr val="4133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19" name="Rectangle 228">
              <a:extLst>
                <a:ext uri="{FF2B5EF4-FFF2-40B4-BE49-F238E27FC236}">
                  <a16:creationId xmlns:a16="http://schemas.microsoft.com/office/drawing/2014/main" id="{194C64EA-E5C7-A28D-2D43-CDA7AE4E3353}"/>
                </a:ext>
              </a:extLst>
            </p:cNvPr>
            <p:cNvSpPr>
              <a:spLocks noChangeArrowheads="1"/>
            </p:cNvSpPr>
            <p:nvPr/>
          </p:nvSpPr>
          <p:spPr bwMode="auto">
            <a:xfrm>
              <a:off x="8755063" y="11699876"/>
              <a:ext cx="266700" cy="65088"/>
            </a:xfrm>
            <a:prstGeom prst="rect">
              <a:avLst/>
            </a:prstGeom>
            <a:solidFill>
              <a:srgbClr val="F3F5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0" name="Freeform 229">
              <a:extLst>
                <a:ext uri="{FF2B5EF4-FFF2-40B4-BE49-F238E27FC236}">
                  <a16:creationId xmlns:a16="http://schemas.microsoft.com/office/drawing/2014/main" id="{7F3D5266-9B28-01CB-A5BA-801622B6D3F1}"/>
                </a:ext>
              </a:extLst>
            </p:cNvPr>
            <p:cNvSpPr>
              <a:spLocks/>
            </p:cNvSpPr>
            <p:nvPr/>
          </p:nvSpPr>
          <p:spPr bwMode="auto">
            <a:xfrm>
              <a:off x="8737601" y="11768138"/>
              <a:ext cx="300038" cy="411163"/>
            </a:xfrm>
            <a:custGeom>
              <a:avLst/>
              <a:gdLst>
                <a:gd name="T0" fmla="*/ 323 w 393"/>
                <a:gd name="T1" fmla="*/ 76 h 539"/>
                <a:gd name="T2" fmla="*/ 323 w 393"/>
                <a:gd name="T3" fmla="*/ 0 h 539"/>
                <a:gd name="T4" fmla="*/ 71 w 393"/>
                <a:gd name="T5" fmla="*/ 0 h 539"/>
                <a:gd name="T6" fmla="*/ 71 w 393"/>
                <a:gd name="T7" fmla="*/ 76 h 539"/>
                <a:gd name="T8" fmla="*/ 71 w 393"/>
                <a:gd name="T9" fmla="*/ 76 h 539"/>
                <a:gd name="T10" fmla="*/ 0 w 393"/>
                <a:gd name="T11" fmla="*/ 146 h 539"/>
                <a:gd name="T12" fmla="*/ 0 w 393"/>
                <a:gd name="T13" fmla="*/ 539 h 539"/>
                <a:gd name="T14" fmla="*/ 393 w 393"/>
                <a:gd name="T15" fmla="*/ 539 h 539"/>
                <a:gd name="T16" fmla="*/ 393 w 393"/>
                <a:gd name="T17" fmla="*/ 146 h 539"/>
                <a:gd name="T18" fmla="*/ 323 w 393"/>
                <a:gd name="T19" fmla="*/ 7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3" h="539">
                  <a:moveTo>
                    <a:pt x="323" y="76"/>
                  </a:moveTo>
                  <a:lnTo>
                    <a:pt x="323" y="0"/>
                  </a:lnTo>
                  <a:lnTo>
                    <a:pt x="71" y="0"/>
                  </a:lnTo>
                  <a:lnTo>
                    <a:pt x="71" y="76"/>
                  </a:lnTo>
                  <a:lnTo>
                    <a:pt x="71" y="76"/>
                  </a:lnTo>
                  <a:cubicBezTo>
                    <a:pt x="32" y="76"/>
                    <a:pt x="0" y="107"/>
                    <a:pt x="0" y="146"/>
                  </a:cubicBezTo>
                  <a:lnTo>
                    <a:pt x="0" y="539"/>
                  </a:lnTo>
                  <a:lnTo>
                    <a:pt x="393" y="539"/>
                  </a:lnTo>
                  <a:lnTo>
                    <a:pt x="393" y="146"/>
                  </a:lnTo>
                  <a:cubicBezTo>
                    <a:pt x="393" y="107"/>
                    <a:pt x="362" y="76"/>
                    <a:pt x="323" y="76"/>
                  </a:cubicBezTo>
                  <a:close/>
                </a:path>
              </a:pathLst>
            </a:custGeom>
            <a:solidFill>
              <a:srgbClr val="7995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1" name="Rectangle 230">
              <a:extLst>
                <a:ext uri="{FF2B5EF4-FFF2-40B4-BE49-F238E27FC236}">
                  <a16:creationId xmlns:a16="http://schemas.microsoft.com/office/drawing/2014/main" id="{F5EBC751-78AA-515C-C328-A6230F709CFB}"/>
                </a:ext>
              </a:extLst>
            </p:cNvPr>
            <p:cNvSpPr>
              <a:spLocks noChangeArrowheads="1"/>
            </p:cNvSpPr>
            <p:nvPr/>
          </p:nvSpPr>
          <p:spPr bwMode="auto">
            <a:xfrm>
              <a:off x="8737601" y="11876088"/>
              <a:ext cx="300038" cy="252413"/>
            </a:xfrm>
            <a:prstGeom prst="rect">
              <a:avLst/>
            </a:prstGeom>
            <a:solidFill>
              <a:srgbClr val="516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2" name="Freeform 231">
              <a:extLst>
                <a:ext uri="{FF2B5EF4-FFF2-40B4-BE49-F238E27FC236}">
                  <a16:creationId xmlns:a16="http://schemas.microsoft.com/office/drawing/2014/main" id="{2568C8F9-960B-D8F2-05F0-79C97ADF7401}"/>
                </a:ext>
              </a:extLst>
            </p:cNvPr>
            <p:cNvSpPr>
              <a:spLocks/>
            </p:cNvSpPr>
            <p:nvPr/>
          </p:nvSpPr>
          <p:spPr bwMode="auto">
            <a:xfrm>
              <a:off x="10094913" y="11768138"/>
              <a:ext cx="298450" cy="411163"/>
            </a:xfrm>
            <a:custGeom>
              <a:avLst/>
              <a:gdLst>
                <a:gd name="T0" fmla="*/ 323 w 393"/>
                <a:gd name="T1" fmla="*/ 76 h 539"/>
                <a:gd name="T2" fmla="*/ 323 w 393"/>
                <a:gd name="T3" fmla="*/ 0 h 539"/>
                <a:gd name="T4" fmla="*/ 71 w 393"/>
                <a:gd name="T5" fmla="*/ 0 h 539"/>
                <a:gd name="T6" fmla="*/ 71 w 393"/>
                <a:gd name="T7" fmla="*/ 76 h 539"/>
                <a:gd name="T8" fmla="*/ 0 w 393"/>
                <a:gd name="T9" fmla="*/ 146 h 539"/>
                <a:gd name="T10" fmla="*/ 0 w 393"/>
                <a:gd name="T11" fmla="*/ 539 h 539"/>
                <a:gd name="T12" fmla="*/ 393 w 393"/>
                <a:gd name="T13" fmla="*/ 539 h 539"/>
                <a:gd name="T14" fmla="*/ 393 w 393"/>
                <a:gd name="T15" fmla="*/ 146 h 539"/>
                <a:gd name="T16" fmla="*/ 323 w 393"/>
                <a:gd name="T17" fmla="*/ 7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3" h="539">
                  <a:moveTo>
                    <a:pt x="323" y="76"/>
                  </a:moveTo>
                  <a:lnTo>
                    <a:pt x="323" y="0"/>
                  </a:lnTo>
                  <a:lnTo>
                    <a:pt x="71" y="0"/>
                  </a:lnTo>
                  <a:lnTo>
                    <a:pt x="71" y="76"/>
                  </a:lnTo>
                  <a:cubicBezTo>
                    <a:pt x="32" y="76"/>
                    <a:pt x="0" y="107"/>
                    <a:pt x="0" y="146"/>
                  </a:cubicBezTo>
                  <a:lnTo>
                    <a:pt x="0" y="539"/>
                  </a:lnTo>
                  <a:lnTo>
                    <a:pt x="393" y="539"/>
                  </a:lnTo>
                  <a:lnTo>
                    <a:pt x="393" y="146"/>
                  </a:lnTo>
                  <a:cubicBezTo>
                    <a:pt x="393" y="107"/>
                    <a:pt x="362" y="76"/>
                    <a:pt x="323" y="76"/>
                  </a:cubicBez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3" name="Rectangle 232">
              <a:extLst>
                <a:ext uri="{FF2B5EF4-FFF2-40B4-BE49-F238E27FC236}">
                  <a16:creationId xmlns:a16="http://schemas.microsoft.com/office/drawing/2014/main" id="{A7D2496B-1447-BF96-61FB-2F8C46B20E35}"/>
                </a:ext>
              </a:extLst>
            </p:cNvPr>
            <p:cNvSpPr>
              <a:spLocks noChangeArrowheads="1"/>
            </p:cNvSpPr>
            <p:nvPr/>
          </p:nvSpPr>
          <p:spPr bwMode="auto">
            <a:xfrm>
              <a:off x="10094913" y="11876088"/>
              <a:ext cx="298450" cy="252413"/>
            </a:xfrm>
            <a:prstGeom prst="rect">
              <a:avLst/>
            </a:prstGeom>
            <a:solidFill>
              <a:srgbClr val="D6D4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4" name="Freeform 233">
              <a:extLst>
                <a:ext uri="{FF2B5EF4-FFF2-40B4-BE49-F238E27FC236}">
                  <a16:creationId xmlns:a16="http://schemas.microsoft.com/office/drawing/2014/main" id="{3A23B7A4-A343-8C77-47F9-09C5DB3A956F}"/>
                </a:ext>
              </a:extLst>
            </p:cNvPr>
            <p:cNvSpPr>
              <a:spLocks/>
            </p:cNvSpPr>
            <p:nvPr/>
          </p:nvSpPr>
          <p:spPr bwMode="auto">
            <a:xfrm>
              <a:off x="6856413" y="10315576"/>
              <a:ext cx="1030288" cy="750888"/>
            </a:xfrm>
            <a:custGeom>
              <a:avLst/>
              <a:gdLst>
                <a:gd name="T0" fmla="*/ 1355 w 1355"/>
                <a:gd name="T1" fmla="*/ 986 h 986"/>
                <a:gd name="T2" fmla="*/ 492 w 1355"/>
                <a:gd name="T3" fmla="*/ 986 h 986"/>
                <a:gd name="T4" fmla="*/ 0 w 1355"/>
                <a:gd name="T5" fmla="*/ 0 h 986"/>
                <a:gd name="T6" fmla="*/ 862 w 1355"/>
                <a:gd name="T7" fmla="*/ 0 h 986"/>
                <a:gd name="T8" fmla="*/ 1355 w 1355"/>
                <a:gd name="T9" fmla="*/ 986 h 986"/>
              </a:gdLst>
              <a:ahLst/>
              <a:cxnLst>
                <a:cxn ang="0">
                  <a:pos x="T0" y="T1"/>
                </a:cxn>
                <a:cxn ang="0">
                  <a:pos x="T2" y="T3"/>
                </a:cxn>
                <a:cxn ang="0">
                  <a:pos x="T4" y="T5"/>
                </a:cxn>
                <a:cxn ang="0">
                  <a:pos x="T6" y="T7"/>
                </a:cxn>
                <a:cxn ang="0">
                  <a:pos x="T8" y="T9"/>
                </a:cxn>
              </a:cxnLst>
              <a:rect l="0" t="0" r="r" b="b"/>
              <a:pathLst>
                <a:path w="1355" h="986">
                  <a:moveTo>
                    <a:pt x="1355" y="986"/>
                  </a:moveTo>
                  <a:lnTo>
                    <a:pt x="492" y="986"/>
                  </a:lnTo>
                  <a:lnTo>
                    <a:pt x="0" y="0"/>
                  </a:lnTo>
                  <a:lnTo>
                    <a:pt x="862" y="0"/>
                  </a:lnTo>
                  <a:lnTo>
                    <a:pt x="1355" y="9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5" name="Freeform 234">
              <a:extLst>
                <a:ext uri="{FF2B5EF4-FFF2-40B4-BE49-F238E27FC236}">
                  <a16:creationId xmlns:a16="http://schemas.microsoft.com/office/drawing/2014/main" id="{58743A8A-4FC7-2581-919F-3FD9AA714FF0}"/>
                </a:ext>
              </a:extLst>
            </p:cNvPr>
            <p:cNvSpPr>
              <a:spLocks/>
            </p:cNvSpPr>
            <p:nvPr/>
          </p:nvSpPr>
          <p:spPr bwMode="auto">
            <a:xfrm>
              <a:off x="7283451" y="10621963"/>
              <a:ext cx="787400" cy="1298575"/>
            </a:xfrm>
            <a:custGeom>
              <a:avLst/>
              <a:gdLst>
                <a:gd name="T0" fmla="*/ 1034 w 1035"/>
                <a:gd name="T1" fmla="*/ 1705 h 1705"/>
                <a:gd name="T2" fmla="*/ 237 w 1035"/>
                <a:gd name="T3" fmla="*/ 797 h 1705"/>
                <a:gd name="T4" fmla="*/ 23 w 1035"/>
                <a:gd name="T5" fmla="*/ 77 h 1705"/>
                <a:gd name="T6" fmla="*/ 112 w 1035"/>
                <a:gd name="T7" fmla="*/ 184 h 1705"/>
                <a:gd name="T8" fmla="*/ 109 w 1035"/>
                <a:gd name="T9" fmla="*/ 0 h 1705"/>
                <a:gd name="T10" fmla="*/ 214 w 1035"/>
                <a:gd name="T11" fmla="*/ 139 h 1705"/>
                <a:gd name="T12" fmla="*/ 241 w 1035"/>
                <a:gd name="T13" fmla="*/ 53 h 1705"/>
                <a:gd name="T14" fmla="*/ 304 w 1035"/>
                <a:gd name="T15" fmla="*/ 191 h 1705"/>
                <a:gd name="T16" fmla="*/ 309 w 1035"/>
                <a:gd name="T17" fmla="*/ 292 h 1705"/>
                <a:gd name="T18" fmla="*/ 320 w 1035"/>
                <a:gd name="T19" fmla="*/ 183 h 1705"/>
                <a:gd name="T20" fmla="*/ 390 w 1035"/>
                <a:gd name="T21" fmla="*/ 289 h 1705"/>
                <a:gd name="T22" fmla="*/ 396 w 1035"/>
                <a:gd name="T23" fmla="*/ 446 h 1705"/>
                <a:gd name="T24" fmla="*/ 557 w 1035"/>
                <a:gd name="T25" fmla="*/ 708 h 1705"/>
                <a:gd name="T26" fmla="*/ 748 w 1035"/>
                <a:gd name="T27" fmla="*/ 871 h 1705"/>
                <a:gd name="T28" fmla="*/ 1035 w 1035"/>
                <a:gd name="T29" fmla="*/ 1035 h 1705"/>
                <a:gd name="T30" fmla="*/ 1034 w 1035"/>
                <a:gd name="T31" fmla="*/ 1705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5" h="1705">
                  <a:moveTo>
                    <a:pt x="1034" y="1705"/>
                  </a:moveTo>
                  <a:lnTo>
                    <a:pt x="237" y="797"/>
                  </a:lnTo>
                  <a:cubicBezTo>
                    <a:pt x="237" y="797"/>
                    <a:pt x="0" y="706"/>
                    <a:pt x="23" y="77"/>
                  </a:cubicBezTo>
                  <a:cubicBezTo>
                    <a:pt x="23" y="77"/>
                    <a:pt x="88" y="39"/>
                    <a:pt x="112" y="184"/>
                  </a:cubicBezTo>
                  <a:lnTo>
                    <a:pt x="109" y="0"/>
                  </a:lnTo>
                  <a:cubicBezTo>
                    <a:pt x="109" y="0"/>
                    <a:pt x="207" y="25"/>
                    <a:pt x="214" y="139"/>
                  </a:cubicBezTo>
                  <a:lnTo>
                    <a:pt x="241" y="53"/>
                  </a:lnTo>
                  <a:cubicBezTo>
                    <a:pt x="241" y="53"/>
                    <a:pt x="304" y="56"/>
                    <a:pt x="304" y="191"/>
                  </a:cubicBezTo>
                  <a:lnTo>
                    <a:pt x="309" y="292"/>
                  </a:lnTo>
                  <a:lnTo>
                    <a:pt x="320" y="183"/>
                  </a:lnTo>
                  <a:cubicBezTo>
                    <a:pt x="320" y="183"/>
                    <a:pt x="382" y="176"/>
                    <a:pt x="390" y="289"/>
                  </a:cubicBezTo>
                  <a:cubicBezTo>
                    <a:pt x="396" y="379"/>
                    <a:pt x="396" y="446"/>
                    <a:pt x="396" y="446"/>
                  </a:cubicBezTo>
                  <a:cubicBezTo>
                    <a:pt x="396" y="446"/>
                    <a:pt x="593" y="556"/>
                    <a:pt x="557" y="708"/>
                  </a:cubicBezTo>
                  <a:lnTo>
                    <a:pt x="748" y="871"/>
                  </a:lnTo>
                  <a:lnTo>
                    <a:pt x="1035" y="1035"/>
                  </a:lnTo>
                  <a:lnTo>
                    <a:pt x="1034" y="1705"/>
                  </a:ln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6" name="Freeform 235">
              <a:extLst>
                <a:ext uri="{FF2B5EF4-FFF2-40B4-BE49-F238E27FC236}">
                  <a16:creationId xmlns:a16="http://schemas.microsoft.com/office/drawing/2014/main" id="{AC6541A1-BB71-7778-A166-215FB0AEEFD4}"/>
                </a:ext>
              </a:extLst>
            </p:cNvPr>
            <p:cNvSpPr>
              <a:spLocks/>
            </p:cNvSpPr>
            <p:nvPr/>
          </p:nvSpPr>
          <p:spPr bwMode="auto">
            <a:xfrm>
              <a:off x="7840663" y="11236326"/>
              <a:ext cx="311150" cy="174625"/>
            </a:xfrm>
            <a:custGeom>
              <a:avLst/>
              <a:gdLst>
                <a:gd name="T0" fmla="*/ 302 w 408"/>
                <a:gd name="T1" fmla="*/ 228 h 228"/>
                <a:gd name="T2" fmla="*/ 329 w 408"/>
                <a:gd name="T3" fmla="*/ 47 h 228"/>
                <a:gd name="T4" fmla="*/ 0 w 408"/>
                <a:gd name="T5" fmla="*/ 52 h 228"/>
              </a:gdLst>
              <a:ahLst/>
              <a:cxnLst>
                <a:cxn ang="0">
                  <a:pos x="T0" y="T1"/>
                </a:cxn>
                <a:cxn ang="0">
                  <a:pos x="T2" y="T3"/>
                </a:cxn>
                <a:cxn ang="0">
                  <a:pos x="T4" y="T5"/>
                </a:cxn>
              </a:cxnLst>
              <a:rect l="0" t="0" r="r" b="b"/>
              <a:pathLst>
                <a:path w="408" h="228">
                  <a:moveTo>
                    <a:pt x="302" y="228"/>
                  </a:moveTo>
                  <a:cubicBezTo>
                    <a:pt x="302" y="228"/>
                    <a:pt x="408" y="93"/>
                    <a:pt x="329" y="47"/>
                  </a:cubicBezTo>
                  <a:cubicBezTo>
                    <a:pt x="251" y="0"/>
                    <a:pt x="0" y="52"/>
                    <a:pt x="0" y="52"/>
                  </a:cubicBezTo>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27" name="Freeform: Shape 595">
              <a:extLst>
                <a:ext uri="{FF2B5EF4-FFF2-40B4-BE49-F238E27FC236}">
                  <a16:creationId xmlns:a16="http://schemas.microsoft.com/office/drawing/2014/main" id="{3612C8A8-B327-07DF-2B76-785627D8B667}"/>
                </a:ext>
              </a:extLst>
            </p:cNvPr>
            <p:cNvSpPr>
              <a:spLocks/>
            </p:cNvSpPr>
            <p:nvPr/>
          </p:nvSpPr>
          <p:spPr bwMode="auto">
            <a:xfrm>
              <a:off x="8370887" y="8958263"/>
              <a:ext cx="997082" cy="1436688"/>
            </a:xfrm>
            <a:custGeom>
              <a:avLst/>
              <a:gdLst>
                <a:gd name="connsiteX0" fmla="*/ 0 w 997082"/>
                <a:gd name="connsiteY0" fmla="*/ 0 h 1436688"/>
                <a:gd name="connsiteX1" fmla="*/ 793750 w 997082"/>
                <a:gd name="connsiteY1" fmla="*/ 0 h 1436688"/>
                <a:gd name="connsiteX2" fmla="*/ 793750 w 997082"/>
                <a:gd name="connsiteY2" fmla="*/ 436544 h 1436688"/>
                <a:gd name="connsiteX3" fmla="*/ 817199 w 997082"/>
                <a:gd name="connsiteY3" fmla="*/ 436544 h 1436688"/>
                <a:gd name="connsiteX4" fmla="*/ 830886 w 997082"/>
                <a:gd name="connsiteY4" fmla="*/ 404576 h 1436688"/>
                <a:gd name="connsiteX5" fmla="*/ 963959 w 997082"/>
                <a:gd name="connsiteY5" fmla="*/ 327700 h 1436688"/>
                <a:gd name="connsiteX6" fmla="*/ 973844 w 997082"/>
                <a:gd name="connsiteY6" fmla="*/ 481451 h 1436688"/>
                <a:gd name="connsiteX7" fmla="*/ 840772 w 997082"/>
                <a:gd name="connsiteY7" fmla="*/ 558327 h 1436688"/>
                <a:gd name="connsiteX8" fmla="*/ 840011 w 997082"/>
                <a:gd name="connsiteY8" fmla="*/ 557566 h 1436688"/>
                <a:gd name="connsiteX9" fmla="*/ 840011 w 997082"/>
                <a:gd name="connsiteY9" fmla="*/ 1185510 h 1436688"/>
                <a:gd name="connsiteX10" fmla="*/ 589075 w 997082"/>
                <a:gd name="connsiteY10" fmla="*/ 1436688 h 1436688"/>
                <a:gd name="connsiteX11" fmla="*/ 338138 w 997082"/>
                <a:gd name="connsiteY11" fmla="*/ 1185510 h 1436688"/>
                <a:gd name="connsiteX12" fmla="*/ 338138 w 997082"/>
                <a:gd name="connsiteY12" fmla="*/ 992188 h 1436688"/>
                <a:gd name="connsiteX13" fmla="*/ 307454 w 997082"/>
                <a:gd name="connsiteY13" fmla="*/ 992188 h 1436688"/>
                <a:gd name="connsiteX14" fmla="*/ 0 w 997082"/>
                <a:gd name="connsiteY14" fmla="*/ 684792 h 143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7082" h="1436688">
                  <a:moveTo>
                    <a:pt x="0" y="0"/>
                  </a:moveTo>
                  <a:lnTo>
                    <a:pt x="793750" y="0"/>
                  </a:lnTo>
                  <a:lnTo>
                    <a:pt x="793750" y="436544"/>
                  </a:lnTo>
                  <a:lnTo>
                    <a:pt x="817199" y="436544"/>
                  </a:lnTo>
                  <a:cubicBezTo>
                    <a:pt x="820241" y="425888"/>
                    <a:pt x="824803" y="415232"/>
                    <a:pt x="830886" y="404576"/>
                  </a:cubicBezTo>
                  <a:cubicBezTo>
                    <a:pt x="865105" y="340640"/>
                    <a:pt x="924417" y="306388"/>
                    <a:pt x="963959" y="327700"/>
                  </a:cubicBezTo>
                  <a:cubicBezTo>
                    <a:pt x="1004261" y="349012"/>
                    <a:pt x="1008063" y="417515"/>
                    <a:pt x="973844" y="481451"/>
                  </a:cubicBezTo>
                  <a:cubicBezTo>
                    <a:pt x="940386" y="544626"/>
                    <a:pt x="880313" y="579639"/>
                    <a:pt x="840772" y="558327"/>
                  </a:cubicBezTo>
                  <a:cubicBezTo>
                    <a:pt x="840011" y="558327"/>
                    <a:pt x="840011" y="557566"/>
                    <a:pt x="840011" y="557566"/>
                  </a:cubicBezTo>
                  <a:lnTo>
                    <a:pt x="840011" y="1185510"/>
                  </a:lnTo>
                  <a:cubicBezTo>
                    <a:pt x="840011" y="1324039"/>
                    <a:pt x="727470" y="1436688"/>
                    <a:pt x="589075" y="1436688"/>
                  </a:cubicBezTo>
                  <a:cubicBezTo>
                    <a:pt x="450679" y="1436688"/>
                    <a:pt x="338138" y="1324039"/>
                    <a:pt x="338138" y="1185510"/>
                  </a:cubicBezTo>
                  <a:lnTo>
                    <a:pt x="338138" y="992188"/>
                  </a:lnTo>
                  <a:lnTo>
                    <a:pt x="307454" y="992188"/>
                  </a:lnTo>
                  <a:cubicBezTo>
                    <a:pt x="137746" y="992188"/>
                    <a:pt x="0" y="854469"/>
                    <a:pt x="0" y="684792"/>
                  </a:cubicBezTo>
                  <a:close/>
                </a:path>
              </a:pathLst>
            </a:custGeom>
            <a:solidFill>
              <a:srgbClr val="FAB4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828" name="Freeform: Shape 596">
              <a:extLst>
                <a:ext uri="{FF2B5EF4-FFF2-40B4-BE49-F238E27FC236}">
                  <a16:creationId xmlns:a16="http://schemas.microsoft.com/office/drawing/2014/main" id="{E8B7B4B1-8390-9B29-E613-5651EB9B1AEE}"/>
                </a:ext>
              </a:extLst>
            </p:cNvPr>
            <p:cNvSpPr>
              <a:spLocks/>
            </p:cNvSpPr>
            <p:nvPr/>
          </p:nvSpPr>
          <p:spPr bwMode="auto">
            <a:xfrm>
              <a:off x="8709026" y="9838082"/>
              <a:ext cx="384175" cy="210794"/>
            </a:xfrm>
            <a:custGeom>
              <a:avLst/>
              <a:gdLst>
                <a:gd name="connsiteX0" fmla="*/ 384175 w 384175"/>
                <a:gd name="connsiteY0" fmla="*/ 0 h 210794"/>
                <a:gd name="connsiteX1" fmla="*/ 384175 w 384175"/>
                <a:gd name="connsiteY1" fmla="*/ 14023 h 210794"/>
                <a:gd name="connsiteX2" fmla="*/ 187143 w 384175"/>
                <a:gd name="connsiteY2" fmla="*/ 210794 h 210794"/>
                <a:gd name="connsiteX3" fmla="*/ 0 w 384175"/>
                <a:gd name="connsiteY3" fmla="*/ 210794 h 210794"/>
                <a:gd name="connsiteX4" fmla="*/ 0 w 384175"/>
                <a:gd name="connsiteY4" fmla="*/ 112369 h 210794"/>
                <a:gd name="connsiteX5" fmla="*/ 148158 w 384175"/>
                <a:gd name="connsiteY5" fmla="*/ 112369 h 210794"/>
                <a:gd name="connsiteX6" fmla="*/ 365811 w 384175"/>
                <a:gd name="connsiteY6" fmla="*/ 22300 h 2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175" h="210794">
                  <a:moveTo>
                    <a:pt x="384175" y="0"/>
                  </a:moveTo>
                  <a:lnTo>
                    <a:pt x="384175" y="14023"/>
                  </a:lnTo>
                  <a:cubicBezTo>
                    <a:pt x="384175" y="122665"/>
                    <a:pt x="295929" y="210794"/>
                    <a:pt x="187143" y="210794"/>
                  </a:cubicBezTo>
                  <a:lnTo>
                    <a:pt x="0" y="210794"/>
                  </a:lnTo>
                  <a:lnTo>
                    <a:pt x="0" y="112369"/>
                  </a:lnTo>
                  <a:lnTo>
                    <a:pt x="148158" y="112369"/>
                  </a:lnTo>
                  <a:cubicBezTo>
                    <a:pt x="233393" y="112369"/>
                    <a:pt x="310256" y="77939"/>
                    <a:pt x="365811" y="22300"/>
                  </a:cubicBezTo>
                  <a:close/>
                </a:path>
              </a:pathLst>
            </a:custGeom>
            <a:solidFill>
              <a:srgbClr val="413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829" name="Freeform 238">
              <a:extLst>
                <a:ext uri="{FF2B5EF4-FFF2-40B4-BE49-F238E27FC236}">
                  <a16:creationId xmlns:a16="http://schemas.microsoft.com/office/drawing/2014/main" id="{24833B70-99EF-89D5-DFF1-54FC4376C741}"/>
                </a:ext>
              </a:extLst>
            </p:cNvPr>
            <p:cNvSpPr>
              <a:spLocks/>
            </p:cNvSpPr>
            <p:nvPr/>
          </p:nvSpPr>
          <p:spPr bwMode="auto">
            <a:xfrm>
              <a:off x="9201151" y="9307513"/>
              <a:ext cx="144463" cy="163513"/>
            </a:xfrm>
            <a:custGeom>
              <a:avLst/>
              <a:gdLst>
                <a:gd name="T0" fmla="*/ 160 w 191"/>
                <a:gd name="T1" fmla="*/ 158 h 215"/>
                <a:gd name="T2" fmla="*/ 100 w 191"/>
                <a:gd name="T3" fmla="*/ 119 h 215"/>
                <a:gd name="T4" fmla="*/ 30 w 191"/>
                <a:gd name="T5" fmla="*/ 88 h 215"/>
                <a:gd name="T6" fmla="*/ 151 w 191"/>
                <a:gd name="T7" fmla="*/ 19 h 215"/>
                <a:gd name="T8" fmla="*/ 160 w 191"/>
                <a:gd name="T9" fmla="*/ 158 h 215"/>
              </a:gdLst>
              <a:ahLst/>
              <a:cxnLst>
                <a:cxn ang="0">
                  <a:pos x="T0" y="T1"/>
                </a:cxn>
                <a:cxn ang="0">
                  <a:pos x="T2" y="T3"/>
                </a:cxn>
                <a:cxn ang="0">
                  <a:pos x="T4" y="T5"/>
                </a:cxn>
                <a:cxn ang="0">
                  <a:pos x="T6" y="T7"/>
                </a:cxn>
                <a:cxn ang="0">
                  <a:pos x="T8" y="T9"/>
                </a:cxn>
              </a:cxnLst>
              <a:rect l="0" t="0" r="r" b="b"/>
              <a:pathLst>
                <a:path w="191" h="215">
                  <a:moveTo>
                    <a:pt x="160" y="158"/>
                  </a:moveTo>
                  <a:cubicBezTo>
                    <a:pt x="129" y="215"/>
                    <a:pt x="135" y="138"/>
                    <a:pt x="100" y="119"/>
                  </a:cubicBezTo>
                  <a:cubicBezTo>
                    <a:pt x="64" y="100"/>
                    <a:pt x="0" y="146"/>
                    <a:pt x="30" y="88"/>
                  </a:cubicBezTo>
                  <a:cubicBezTo>
                    <a:pt x="61" y="31"/>
                    <a:pt x="115" y="0"/>
                    <a:pt x="151" y="19"/>
                  </a:cubicBezTo>
                  <a:cubicBezTo>
                    <a:pt x="187" y="38"/>
                    <a:pt x="191" y="100"/>
                    <a:pt x="160" y="158"/>
                  </a:cubicBez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0" name="Freeform 240">
              <a:extLst>
                <a:ext uri="{FF2B5EF4-FFF2-40B4-BE49-F238E27FC236}">
                  <a16:creationId xmlns:a16="http://schemas.microsoft.com/office/drawing/2014/main" id="{59128583-4CFC-27B9-60F5-813456924B63}"/>
                </a:ext>
              </a:extLst>
            </p:cNvPr>
            <p:cNvSpPr>
              <a:spLocks/>
            </p:cNvSpPr>
            <p:nvPr/>
          </p:nvSpPr>
          <p:spPr bwMode="auto">
            <a:xfrm>
              <a:off x="8370888" y="8958263"/>
              <a:ext cx="363538" cy="992188"/>
            </a:xfrm>
            <a:custGeom>
              <a:avLst/>
              <a:gdLst>
                <a:gd name="T0" fmla="*/ 394 w 478"/>
                <a:gd name="T1" fmla="*/ 822 h 1304"/>
                <a:gd name="T2" fmla="*/ 471 w 478"/>
                <a:gd name="T3" fmla="*/ 673 h 1304"/>
                <a:gd name="T4" fmla="*/ 471 w 478"/>
                <a:gd name="T5" fmla="*/ 0 h 1304"/>
                <a:gd name="T6" fmla="*/ 0 w 478"/>
                <a:gd name="T7" fmla="*/ 0 h 1304"/>
                <a:gd name="T8" fmla="*/ 0 w 478"/>
                <a:gd name="T9" fmla="*/ 881 h 1304"/>
                <a:gd name="T10" fmla="*/ 424 w 478"/>
                <a:gd name="T11" fmla="*/ 1304 h 1304"/>
                <a:gd name="T12" fmla="*/ 478 w 478"/>
                <a:gd name="T13" fmla="*/ 1304 h 1304"/>
                <a:gd name="T14" fmla="*/ 478 w 478"/>
                <a:gd name="T15" fmla="*/ 866 h 1304"/>
                <a:gd name="T16" fmla="*/ 394 w 478"/>
                <a:gd name="T17" fmla="*/ 822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1304">
                  <a:moveTo>
                    <a:pt x="394" y="822"/>
                  </a:moveTo>
                  <a:cubicBezTo>
                    <a:pt x="336" y="752"/>
                    <a:pt x="471" y="673"/>
                    <a:pt x="471" y="673"/>
                  </a:cubicBezTo>
                  <a:lnTo>
                    <a:pt x="471" y="0"/>
                  </a:lnTo>
                  <a:lnTo>
                    <a:pt x="0" y="0"/>
                  </a:lnTo>
                  <a:lnTo>
                    <a:pt x="0" y="881"/>
                  </a:lnTo>
                  <a:cubicBezTo>
                    <a:pt x="0" y="1115"/>
                    <a:pt x="190" y="1304"/>
                    <a:pt x="424" y="1304"/>
                  </a:cubicBezTo>
                  <a:lnTo>
                    <a:pt x="478" y="1304"/>
                  </a:lnTo>
                  <a:lnTo>
                    <a:pt x="478" y="866"/>
                  </a:lnTo>
                  <a:cubicBezTo>
                    <a:pt x="478" y="866"/>
                    <a:pt x="425" y="859"/>
                    <a:pt x="394" y="822"/>
                  </a:cubicBezTo>
                  <a:close/>
                </a:path>
              </a:pathLst>
            </a:custGeom>
            <a:solidFill>
              <a:srgbClr val="F1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1" name="Freeform: Shape 599">
              <a:extLst>
                <a:ext uri="{FF2B5EF4-FFF2-40B4-BE49-F238E27FC236}">
                  <a16:creationId xmlns:a16="http://schemas.microsoft.com/office/drawing/2014/main" id="{324AAF73-A991-B992-C5E2-A3CBAA60BEFA}"/>
                </a:ext>
              </a:extLst>
            </p:cNvPr>
            <p:cNvSpPr>
              <a:spLocks/>
            </p:cNvSpPr>
            <p:nvPr/>
          </p:nvSpPr>
          <p:spPr bwMode="auto">
            <a:xfrm>
              <a:off x="8456278" y="9130764"/>
              <a:ext cx="551122" cy="49271"/>
            </a:xfrm>
            <a:custGeom>
              <a:avLst/>
              <a:gdLst>
                <a:gd name="connsiteX0" fmla="*/ 418233 w 551122"/>
                <a:gd name="connsiteY0" fmla="*/ 519 h 49271"/>
                <a:gd name="connsiteX1" fmla="*/ 463549 w 551122"/>
                <a:gd name="connsiteY1" fmla="*/ 8862 h 49271"/>
                <a:gd name="connsiteX2" fmla="*/ 548267 w 551122"/>
                <a:gd name="connsiteY2" fmla="*/ 35409 h 49271"/>
                <a:gd name="connsiteX3" fmla="*/ 542925 w 551122"/>
                <a:gd name="connsiteY3" fmla="*/ 46028 h 49271"/>
                <a:gd name="connsiteX4" fmla="*/ 386464 w 551122"/>
                <a:gd name="connsiteY4" fmla="*/ 49062 h 49271"/>
                <a:gd name="connsiteX5" fmla="*/ 362041 w 551122"/>
                <a:gd name="connsiteY5" fmla="*/ 19481 h 49271"/>
                <a:gd name="connsiteX6" fmla="*/ 418233 w 551122"/>
                <a:gd name="connsiteY6" fmla="*/ 519 h 49271"/>
                <a:gd name="connsiteX7" fmla="*/ 132352 w 551122"/>
                <a:gd name="connsiteY7" fmla="*/ 519 h 49271"/>
                <a:gd name="connsiteX8" fmla="*/ 188690 w 551122"/>
                <a:gd name="connsiteY8" fmla="*/ 19481 h 49271"/>
                <a:gd name="connsiteX9" fmla="*/ 164368 w 551122"/>
                <a:gd name="connsiteY9" fmla="*/ 49062 h 49271"/>
                <a:gd name="connsiteX10" fmla="*/ 8561 w 551122"/>
                <a:gd name="connsiteY10" fmla="*/ 46028 h 49271"/>
                <a:gd name="connsiteX11" fmla="*/ 2480 w 551122"/>
                <a:gd name="connsiteY11" fmla="*/ 35409 h 49271"/>
                <a:gd name="connsiteX12" fmla="*/ 86845 w 551122"/>
                <a:gd name="connsiteY12" fmla="*/ 8862 h 49271"/>
                <a:gd name="connsiteX13" fmla="*/ 132352 w 551122"/>
                <a:gd name="connsiteY13" fmla="*/ 519 h 4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1122" h="49271">
                  <a:moveTo>
                    <a:pt x="418233" y="519"/>
                  </a:moveTo>
                  <a:cubicBezTo>
                    <a:pt x="441797" y="2415"/>
                    <a:pt x="463549" y="8862"/>
                    <a:pt x="463549" y="8862"/>
                  </a:cubicBezTo>
                  <a:cubicBezTo>
                    <a:pt x="504764" y="12655"/>
                    <a:pt x="531476" y="24032"/>
                    <a:pt x="548267" y="35409"/>
                  </a:cubicBezTo>
                  <a:cubicBezTo>
                    <a:pt x="554373" y="39201"/>
                    <a:pt x="549794" y="48303"/>
                    <a:pt x="542925" y="46028"/>
                  </a:cubicBezTo>
                  <a:cubicBezTo>
                    <a:pt x="463549" y="24032"/>
                    <a:pt x="426152" y="42994"/>
                    <a:pt x="386464" y="49062"/>
                  </a:cubicBezTo>
                  <a:cubicBezTo>
                    <a:pt x="369673" y="51337"/>
                    <a:pt x="355935" y="34650"/>
                    <a:pt x="362041" y="19481"/>
                  </a:cubicBezTo>
                  <a:cubicBezTo>
                    <a:pt x="369292" y="1278"/>
                    <a:pt x="394668" y="-1377"/>
                    <a:pt x="418233" y="519"/>
                  </a:cubicBezTo>
                  <a:close/>
                  <a:moveTo>
                    <a:pt x="132352" y="519"/>
                  </a:moveTo>
                  <a:cubicBezTo>
                    <a:pt x="156008" y="-1377"/>
                    <a:pt x="181470" y="1278"/>
                    <a:pt x="188690" y="19481"/>
                  </a:cubicBezTo>
                  <a:cubicBezTo>
                    <a:pt x="194010" y="34650"/>
                    <a:pt x="180329" y="51337"/>
                    <a:pt x="164368" y="49062"/>
                  </a:cubicBezTo>
                  <a:cubicBezTo>
                    <a:pt x="124846" y="42994"/>
                    <a:pt x="86845" y="24032"/>
                    <a:pt x="8561" y="46028"/>
                  </a:cubicBezTo>
                  <a:cubicBezTo>
                    <a:pt x="960" y="48303"/>
                    <a:pt x="-2840" y="39201"/>
                    <a:pt x="2480" y="35409"/>
                  </a:cubicBezTo>
                  <a:cubicBezTo>
                    <a:pt x="19201" y="24032"/>
                    <a:pt x="46563" y="12655"/>
                    <a:pt x="86845" y="8862"/>
                  </a:cubicBezTo>
                  <a:cubicBezTo>
                    <a:pt x="86845" y="8862"/>
                    <a:pt x="108696" y="2415"/>
                    <a:pt x="132352" y="519"/>
                  </a:cubicBezTo>
                  <a:close/>
                </a:path>
              </a:pathLst>
            </a:cu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832" name="Freeform 243">
              <a:extLst>
                <a:ext uri="{FF2B5EF4-FFF2-40B4-BE49-F238E27FC236}">
                  <a16:creationId xmlns:a16="http://schemas.microsoft.com/office/drawing/2014/main" id="{A5B9A49D-3256-4F07-7925-408E9062856B}"/>
                </a:ext>
              </a:extLst>
            </p:cNvPr>
            <p:cNvSpPr>
              <a:spLocks/>
            </p:cNvSpPr>
            <p:nvPr/>
          </p:nvSpPr>
          <p:spPr bwMode="auto">
            <a:xfrm>
              <a:off x="7997826" y="8012113"/>
              <a:ext cx="1406525" cy="1082675"/>
            </a:xfrm>
            <a:custGeom>
              <a:avLst/>
              <a:gdLst>
                <a:gd name="T0" fmla="*/ 1846 w 1849"/>
                <a:gd name="T1" fmla="*/ 782 h 1424"/>
                <a:gd name="T2" fmla="*/ 1197 w 1849"/>
                <a:gd name="T3" fmla="*/ 764 h 1424"/>
                <a:gd name="T4" fmla="*/ 256 w 1849"/>
                <a:gd name="T5" fmla="*/ 712 h 1424"/>
                <a:gd name="T6" fmla="*/ 1020 w 1849"/>
                <a:gd name="T7" fmla="*/ 1351 h 1424"/>
                <a:gd name="T8" fmla="*/ 1535 w 1849"/>
                <a:gd name="T9" fmla="*/ 1339 h 1424"/>
                <a:gd name="T10" fmla="*/ 1535 w 1849"/>
                <a:gd name="T11" fmla="*/ 1343 h 1424"/>
                <a:gd name="T12" fmla="*/ 1849 w 1849"/>
                <a:gd name="T13" fmla="*/ 782 h 1424"/>
                <a:gd name="T14" fmla="*/ 1846 w 1849"/>
                <a:gd name="T15" fmla="*/ 782 h 1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9" h="1424">
                  <a:moveTo>
                    <a:pt x="1846" y="782"/>
                  </a:moveTo>
                  <a:cubicBezTo>
                    <a:pt x="1490" y="431"/>
                    <a:pt x="1368" y="791"/>
                    <a:pt x="1197" y="764"/>
                  </a:cubicBezTo>
                  <a:cubicBezTo>
                    <a:pt x="1027" y="737"/>
                    <a:pt x="512" y="0"/>
                    <a:pt x="256" y="712"/>
                  </a:cubicBezTo>
                  <a:cubicBezTo>
                    <a:pt x="0" y="1424"/>
                    <a:pt x="808" y="1404"/>
                    <a:pt x="1020" y="1351"/>
                  </a:cubicBezTo>
                  <a:cubicBezTo>
                    <a:pt x="1232" y="1297"/>
                    <a:pt x="1535" y="1339"/>
                    <a:pt x="1535" y="1339"/>
                  </a:cubicBezTo>
                  <a:lnTo>
                    <a:pt x="1535" y="1343"/>
                  </a:lnTo>
                  <a:lnTo>
                    <a:pt x="1849" y="782"/>
                  </a:lnTo>
                  <a:cubicBezTo>
                    <a:pt x="1847" y="782"/>
                    <a:pt x="1846" y="782"/>
                    <a:pt x="1846" y="782"/>
                  </a:cubicBezTo>
                  <a:close/>
                </a:path>
              </a:pathLst>
            </a:custGeom>
            <a:solidFill>
              <a:srgbClr val="291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3" name="Rectangle 244">
              <a:extLst>
                <a:ext uri="{FF2B5EF4-FFF2-40B4-BE49-F238E27FC236}">
                  <a16:creationId xmlns:a16="http://schemas.microsoft.com/office/drawing/2014/main" id="{64174EE8-1D03-398C-8E69-14C6B0202417}"/>
                </a:ext>
              </a:extLst>
            </p:cNvPr>
            <p:cNvSpPr>
              <a:spLocks noChangeArrowheads="1"/>
            </p:cNvSpPr>
            <p:nvPr/>
          </p:nvSpPr>
          <p:spPr bwMode="auto">
            <a:xfrm>
              <a:off x="7932738" y="11764963"/>
              <a:ext cx="215900" cy="414338"/>
            </a:xfrm>
            <a:prstGeom prst="rect">
              <a:avLst/>
            </a:prstGeom>
            <a:solidFill>
              <a:srgbClr val="9ED1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4" name="Rectangle 245">
              <a:extLst>
                <a:ext uri="{FF2B5EF4-FFF2-40B4-BE49-F238E27FC236}">
                  <a16:creationId xmlns:a16="http://schemas.microsoft.com/office/drawing/2014/main" id="{2D3B7DE9-937D-1016-6E5E-419D0C336CB8}"/>
                </a:ext>
              </a:extLst>
            </p:cNvPr>
            <p:cNvSpPr>
              <a:spLocks noChangeArrowheads="1"/>
            </p:cNvSpPr>
            <p:nvPr/>
          </p:nvSpPr>
          <p:spPr bwMode="auto">
            <a:xfrm>
              <a:off x="7905751" y="11699876"/>
              <a:ext cx="269875" cy="650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5" name="Rectangle 246">
              <a:extLst>
                <a:ext uri="{FF2B5EF4-FFF2-40B4-BE49-F238E27FC236}">
                  <a16:creationId xmlns:a16="http://schemas.microsoft.com/office/drawing/2014/main" id="{9C2089BC-395B-A14D-0351-94C7677437E5}"/>
                </a:ext>
              </a:extLst>
            </p:cNvPr>
            <p:cNvSpPr>
              <a:spLocks noChangeArrowheads="1"/>
            </p:cNvSpPr>
            <p:nvPr/>
          </p:nvSpPr>
          <p:spPr bwMode="auto">
            <a:xfrm>
              <a:off x="7932738" y="11841163"/>
              <a:ext cx="215900" cy="261938"/>
            </a:xfrm>
            <a:prstGeom prst="rect">
              <a:avLst/>
            </a:prstGeom>
            <a:solidFill>
              <a:srgbClr val="516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6" name="Freeform 247">
              <a:extLst>
                <a:ext uri="{FF2B5EF4-FFF2-40B4-BE49-F238E27FC236}">
                  <a16:creationId xmlns:a16="http://schemas.microsoft.com/office/drawing/2014/main" id="{5EDB5824-BFC4-28C3-3395-1E22A0B5E67E}"/>
                </a:ext>
              </a:extLst>
            </p:cNvPr>
            <p:cNvSpPr>
              <a:spLocks/>
            </p:cNvSpPr>
            <p:nvPr/>
          </p:nvSpPr>
          <p:spPr bwMode="auto">
            <a:xfrm>
              <a:off x="9069388" y="11925301"/>
              <a:ext cx="466725" cy="254000"/>
            </a:xfrm>
            <a:custGeom>
              <a:avLst/>
              <a:gdLst>
                <a:gd name="T0" fmla="*/ 580 w 614"/>
                <a:gd name="T1" fmla="*/ 334 h 334"/>
                <a:gd name="T2" fmla="*/ 35 w 614"/>
                <a:gd name="T3" fmla="*/ 334 h 334"/>
                <a:gd name="T4" fmla="*/ 0 w 614"/>
                <a:gd name="T5" fmla="*/ 299 h 334"/>
                <a:gd name="T6" fmla="*/ 0 w 614"/>
                <a:gd name="T7" fmla="*/ 35 h 334"/>
                <a:gd name="T8" fmla="*/ 35 w 614"/>
                <a:gd name="T9" fmla="*/ 0 h 334"/>
                <a:gd name="T10" fmla="*/ 580 w 614"/>
                <a:gd name="T11" fmla="*/ 0 h 334"/>
                <a:gd name="T12" fmla="*/ 614 w 614"/>
                <a:gd name="T13" fmla="*/ 35 h 334"/>
                <a:gd name="T14" fmla="*/ 614 w 614"/>
                <a:gd name="T15" fmla="*/ 299 h 334"/>
                <a:gd name="T16" fmla="*/ 580 w 614"/>
                <a:gd name="T17"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334">
                  <a:moveTo>
                    <a:pt x="580" y="334"/>
                  </a:moveTo>
                  <a:lnTo>
                    <a:pt x="35" y="334"/>
                  </a:lnTo>
                  <a:cubicBezTo>
                    <a:pt x="16" y="334"/>
                    <a:pt x="0" y="319"/>
                    <a:pt x="0" y="299"/>
                  </a:cubicBezTo>
                  <a:lnTo>
                    <a:pt x="0" y="35"/>
                  </a:lnTo>
                  <a:cubicBezTo>
                    <a:pt x="0" y="16"/>
                    <a:pt x="16" y="0"/>
                    <a:pt x="35" y="0"/>
                  </a:cubicBezTo>
                  <a:lnTo>
                    <a:pt x="580" y="0"/>
                  </a:lnTo>
                  <a:cubicBezTo>
                    <a:pt x="599" y="0"/>
                    <a:pt x="614" y="16"/>
                    <a:pt x="614" y="35"/>
                  </a:cubicBezTo>
                  <a:lnTo>
                    <a:pt x="614" y="299"/>
                  </a:lnTo>
                  <a:cubicBezTo>
                    <a:pt x="614" y="319"/>
                    <a:pt x="599" y="334"/>
                    <a:pt x="580" y="334"/>
                  </a:cubicBezTo>
                  <a:close/>
                </a:path>
              </a:pathLst>
            </a:custGeom>
            <a:solidFill>
              <a:srgbClr val="D6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7" name="Freeform: Shape 605">
              <a:extLst>
                <a:ext uri="{FF2B5EF4-FFF2-40B4-BE49-F238E27FC236}">
                  <a16:creationId xmlns:a16="http://schemas.microsoft.com/office/drawing/2014/main" id="{79E96739-F28D-A50F-877D-DDF514ADE2AB}"/>
                </a:ext>
              </a:extLst>
            </p:cNvPr>
            <p:cNvSpPr>
              <a:spLocks noChangeArrowheads="1"/>
            </p:cNvSpPr>
            <p:nvPr/>
          </p:nvSpPr>
          <p:spPr bwMode="auto">
            <a:xfrm>
              <a:off x="9136062" y="11963400"/>
              <a:ext cx="341314" cy="73026"/>
            </a:xfrm>
            <a:custGeom>
              <a:avLst/>
              <a:gdLst>
                <a:gd name="connsiteX0" fmla="*/ 304801 w 341314"/>
                <a:gd name="connsiteY0" fmla="*/ 0 h 73026"/>
                <a:gd name="connsiteX1" fmla="*/ 341314 w 341314"/>
                <a:gd name="connsiteY1" fmla="*/ 36513 h 73026"/>
                <a:gd name="connsiteX2" fmla="*/ 304801 w 341314"/>
                <a:gd name="connsiteY2" fmla="*/ 73026 h 73026"/>
                <a:gd name="connsiteX3" fmla="*/ 268288 w 341314"/>
                <a:gd name="connsiteY3" fmla="*/ 36513 h 73026"/>
                <a:gd name="connsiteX4" fmla="*/ 304801 w 341314"/>
                <a:gd name="connsiteY4" fmla="*/ 0 h 73026"/>
                <a:gd name="connsiteX5" fmla="*/ 171451 w 341314"/>
                <a:gd name="connsiteY5" fmla="*/ 0 h 73026"/>
                <a:gd name="connsiteX6" fmla="*/ 207964 w 341314"/>
                <a:gd name="connsiteY6" fmla="*/ 36513 h 73026"/>
                <a:gd name="connsiteX7" fmla="*/ 171451 w 341314"/>
                <a:gd name="connsiteY7" fmla="*/ 73026 h 73026"/>
                <a:gd name="connsiteX8" fmla="*/ 134938 w 341314"/>
                <a:gd name="connsiteY8" fmla="*/ 36513 h 73026"/>
                <a:gd name="connsiteX9" fmla="*/ 171451 w 341314"/>
                <a:gd name="connsiteY9" fmla="*/ 0 h 73026"/>
                <a:gd name="connsiteX10" fmla="*/ 36513 w 341314"/>
                <a:gd name="connsiteY10" fmla="*/ 0 h 73026"/>
                <a:gd name="connsiteX11" fmla="*/ 73026 w 341314"/>
                <a:gd name="connsiteY11" fmla="*/ 36513 h 73026"/>
                <a:gd name="connsiteX12" fmla="*/ 36513 w 341314"/>
                <a:gd name="connsiteY12" fmla="*/ 73026 h 73026"/>
                <a:gd name="connsiteX13" fmla="*/ 0 w 341314"/>
                <a:gd name="connsiteY13" fmla="*/ 36513 h 73026"/>
                <a:gd name="connsiteX14" fmla="*/ 36513 w 341314"/>
                <a:gd name="connsiteY14" fmla="*/ 0 h 7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14" h="73026">
                  <a:moveTo>
                    <a:pt x="304801" y="0"/>
                  </a:moveTo>
                  <a:cubicBezTo>
                    <a:pt x="324967" y="0"/>
                    <a:pt x="341314" y="16347"/>
                    <a:pt x="341314" y="36513"/>
                  </a:cubicBezTo>
                  <a:cubicBezTo>
                    <a:pt x="341314" y="56679"/>
                    <a:pt x="324967" y="73026"/>
                    <a:pt x="304801" y="73026"/>
                  </a:cubicBezTo>
                  <a:cubicBezTo>
                    <a:pt x="284635" y="73026"/>
                    <a:pt x="268288" y="56679"/>
                    <a:pt x="268288" y="36513"/>
                  </a:cubicBezTo>
                  <a:cubicBezTo>
                    <a:pt x="268288" y="16347"/>
                    <a:pt x="284635" y="0"/>
                    <a:pt x="304801" y="0"/>
                  </a:cubicBezTo>
                  <a:close/>
                  <a:moveTo>
                    <a:pt x="171451" y="0"/>
                  </a:moveTo>
                  <a:cubicBezTo>
                    <a:pt x="191617" y="0"/>
                    <a:pt x="207964" y="16347"/>
                    <a:pt x="207964" y="36513"/>
                  </a:cubicBezTo>
                  <a:cubicBezTo>
                    <a:pt x="207964" y="56679"/>
                    <a:pt x="191617" y="73026"/>
                    <a:pt x="171451" y="73026"/>
                  </a:cubicBezTo>
                  <a:cubicBezTo>
                    <a:pt x="151285" y="73026"/>
                    <a:pt x="134938" y="56679"/>
                    <a:pt x="134938" y="36513"/>
                  </a:cubicBezTo>
                  <a:cubicBezTo>
                    <a:pt x="134938" y="16347"/>
                    <a:pt x="151285" y="0"/>
                    <a:pt x="171451" y="0"/>
                  </a:cubicBezTo>
                  <a:close/>
                  <a:moveTo>
                    <a:pt x="36513" y="0"/>
                  </a:moveTo>
                  <a:cubicBezTo>
                    <a:pt x="56679" y="0"/>
                    <a:pt x="73026" y="16347"/>
                    <a:pt x="73026" y="36513"/>
                  </a:cubicBezTo>
                  <a:cubicBezTo>
                    <a:pt x="73026" y="56679"/>
                    <a:pt x="56679" y="73026"/>
                    <a:pt x="36513" y="73026"/>
                  </a:cubicBezTo>
                  <a:cubicBezTo>
                    <a:pt x="16347" y="73026"/>
                    <a:pt x="0" y="56679"/>
                    <a:pt x="0" y="36513"/>
                  </a:cubicBezTo>
                  <a:cubicBezTo>
                    <a:pt x="0" y="16347"/>
                    <a:pt x="16347" y="0"/>
                    <a:pt x="36513" y="0"/>
                  </a:cubicBezTo>
                  <a:close/>
                </a:path>
              </a:pathLst>
            </a:custGeom>
            <a:solidFill>
              <a:srgbClr val="ED44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838" name="Freeform 251">
              <a:extLst>
                <a:ext uri="{FF2B5EF4-FFF2-40B4-BE49-F238E27FC236}">
                  <a16:creationId xmlns:a16="http://schemas.microsoft.com/office/drawing/2014/main" id="{E9ABF3CD-1B43-67BC-3922-8E6C2E4A864D}"/>
                </a:ext>
              </a:extLst>
            </p:cNvPr>
            <p:cNvSpPr>
              <a:spLocks/>
            </p:cNvSpPr>
            <p:nvPr/>
          </p:nvSpPr>
          <p:spPr bwMode="auto">
            <a:xfrm>
              <a:off x="9069388" y="12050713"/>
              <a:ext cx="466725" cy="128588"/>
            </a:xfrm>
            <a:custGeom>
              <a:avLst/>
              <a:gdLst>
                <a:gd name="T0" fmla="*/ 0 w 614"/>
                <a:gd name="T1" fmla="*/ 0 h 169"/>
                <a:gd name="T2" fmla="*/ 0 w 614"/>
                <a:gd name="T3" fmla="*/ 133 h 169"/>
                <a:gd name="T4" fmla="*/ 37 w 614"/>
                <a:gd name="T5" fmla="*/ 169 h 169"/>
                <a:gd name="T6" fmla="*/ 578 w 614"/>
                <a:gd name="T7" fmla="*/ 169 h 169"/>
                <a:gd name="T8" fmla="*/ 614 w 614"/>
                <a:gd name="T9" fmla="*/ 133 h 169"/>
                <a:gd name="T10" fmla="*/ 614 w 614"/>
                <a:gd name="T11" fmla="*/ 0 h 169"/>
                <a:gd name="T12" fmla="*/ 0 w 614"/>
                <a:gd name="T13" fmla="*/ 0 h 169"/>
              </a:gdLst>
              <a:ahLst/>
              <a:cxnLst>
                <a:cxn ang="0">
                  <a:pos x="T0" y="T1"/>
                </a:cxn>
                <a:cxn ang="0">
                  <a:pos x="T2" y="T3"/>
                </a:cxn>
                <a:cxn ang="0">
                  <a:pos x="T4" y="T5"/>
                </a:cxn>
                <a:cxn ang="0">
                  <a:pos x="T6" y="T7"/>
                </a:cxn>
                <a:cxn ang="0">
                  <a:pos x="T8" y="T9"/>
                </a:cxn>
                <a:cxn ang="0">
                  <a:pos x="T10" y="T11"/>
                </a:cxn>
                <a:cxn ang="0">
                  <a:pos x="T12" y="T13"/>
                </a:cxn>
              </a:cxnLst>
              <a:rect l="0" t="0" r="r" b="b"/>
              <a:pathLst>
                <a:path w="614" h="169">
                  <a:moveTo>
                    <a:pt x="0" y="0"/>
                  </a:moveTo>
                  <a:lnTo>
                    <a:pt x="0" y="133"/>
                  </a:lnTo>
                  <a:cubicBezTo>
                    <a:pt x="0" y="153"/>
                    <a:pt x="17" y="169"/>
                    <a:pt x="37" y="169"/>
                  </a:cubicBezTo>
                  <a:lnTo>
                    <a:pt x="578" y="169"/>
                  </a:lnTo>
                  <a:cubicBezTo>
                    <a:pt x="598" y="169"/>
                    <a:pt x="614" y="153"/>
                    <a:pt x="614" y="133"/>
                  </a:cubicBezTo>
                  <a:lnTo>
                    <a:pt x="614" y="0"/>
                  </a:lnTo>
                  <a:lnTo>
                    <a:pt x="0" y="0"/>
                  </a:lnTo>
                  <a:close/>
                </a:path>
              </a:pathLst>
            </a:custGeom>
            <a:solidFill>
              <a:srgbClr val="413368">
                <a:alpha val="2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39" name="Freeform: Shape 607">
              <a:extLst>
                <a:ext uri="{FF2B5EF4-FFF2-40B4-BE49-F238E27FC236}">
                  <a16:creationId xmlns:a16="http://schemas.microsoft.com/office/drawing/2014/main" id="{96F12A9F-90B0-9201-1AB9-5BA5F022C83A}"/>
                </a:ext>
              </a:extLst>
            </p:cNvPr>
            <p:cNvSpPr>
              <a:spLocks noChangeArrowheads="1"/>
            </p:cNvSpPr>
            <p:nvPr/>
          </p:nvSpPr>
          <p:spPr bwMode="auto">
            <a:xfrm>
              <a:off x="9136062" y="12074525"/>
              <a:ext cx="341314" cy="73026"/>
            </a:xfrm>
            <a:custGeom>
              <a:avLst/>
              <a:gdLst>
                <a:gd name="connsiteX0" fmla="*/ 304801 w 341314"/>
                <a:gd name="connsiteY0" fmla="*/ 0 h 73026"/>
                <a:gd name="connsiteX1" fmla="*/ 341314 w 341314"/>
                <a:gd name="connsiteY1" fmla="*/ 36513 h 73026"/>
                <a:gd name="connsiteX2" fmla="*/ 304801 w 341314"/>
                <a:gd name="connsiteY2" fmla="*/ 73026 h 73026"/>
                <a:gd name="connsiteX3" fmla="*/ 268288 w 341314"/>
                <a:gd name="connsiteY3" fmla="*/ 36513 h 73026"/>
                <a:gd name="connsiteX4" fmla="*/ 304801 w 341314"/>
                <a:gd name="connsiteY4" fmla="*/ 0 h 73026"/>
                <a:gd name="connsiteX5" fmla="*/ 171451 w 341314"/>
                <a:gd name="connsiteY5" fmla="*/ 0 h 73026"/>
                <a:gd name="connsiteX6" fmla="*/ 207964 w 341314"/>
                <a:gd name="connsiteY6" fmla="*/ 36513 h 73026"/>
                <a:gd name="connsiteX7" fmla="*/ 171451 w 341314"/>
                <a:gd name="connsiteY7" fmla="*/ 73026 h 73026"/>
                <a:gd name="connsiteX8" fmla="*/ 134938 w 341314"/>
                <a:gd name="connsiteY8" fmla="*/ 36513 h 73026"/>
                <a:gd name="connsiteX9" fmla="*/ 171451 w 341314"/>
                <a:gd name="connsiteY9" fmla="*/ 0 h 73026"/>
                <a:gd name="connsiteX10" fmla="*/ 36513 w 341314"/>
                <a:gd name="connsiteY10" fmla="*/ 0 h 73026"/>
                <a:gd name="connsiteX11" fmla="*/ 73026 w 341314"/>
                <a:gd name="connsiteY11" fmla="*/ 36513 h 73026"/>
                <a:gd name="connsiteX12" fmla="*/ 36513 w 341314"/>
                <a:gd name="connsiteY12" fmla="*/ 73026 h 73026"/>
                <a:gd name="connsiteX13" fmla="*/ 0 w 341314"/>
                <a:gd name="connsiteY13" fmla="*/ 36513 h 73026"/>
                <a:gd name="connsiteX14" fmla="*/ 36513 w 341314"/>
                <a:gd name="connsiteY14" fmla="*/ 0 h 7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14" h="73026">
                  <a:moveTo>
                    <a:pt x="304801" y="0"/>
                  </a:moveTo>
                  <a:cubicBezTo>
                    <a:pt x="324967" y="0"/>
                    <a:pt x="341314" y="16347"/>
                    <a:pt x="341314" y="36513"/>
                  </a:cubicBezTo>
                  <a:cubicBezTo>
                    <a:pt x="341314" y="56679"/>
                    <a:pt x="324967" y="73026"/>
                    <a:pt x="304801" y="73026"/>
                  </a:cubicBezTo>
                  <a:cubicBezTo>
                    <a:pt x="284635" y="73026"/>
                    <a:pt x="268288" y="56679"/>
                    <a:pt x="268288" y="36513"/>
                  </a:cubicBezTo>
                  <a:cubicBezTo>
                    <a:pt x="268288" y="16347"/>
                    <a:pt x="284635" y="0"/>
                    <a:pt x="304801" y="0"/>
                  </a:cubicBezTo>
                  <a:close/>
                  <a:moveTo>
                    <a:pt x="171451" y="0"/>
                  </a:moveTo>
                  <a:cubicBezTo>
                    <a:pt x="191617" y="0"/>
                    <a:pt x="207964" y="16347"/>
                    <a:pt x="207964" y="36513"/>
                  </a:cubicBezTo>
                  <a:cubicBezTo>
                    <a:pt x="207964" y="56679"/>
                    <a:pt x="191617" y="73026"/>
                    <a:pt x="171451" y="73026"/>
                  </a:cubicBezTo>
                  <a:cubicBezTo>
                    <a:pt x="151285" y="73026"/>
                    <a:pt x="134938" y="56679"/>
                    <a:pt x="134938" y="36513"/>
                  </a:cubicBezTo>
                  <a:cubicBezTo>
                    <a:pt x="134938" y="16347"/>
                    <a:pt x="151285" y="0"/>
                    <a:pt x="171451" y="0"/>
                  </a:cubicBezTo>
                  <a:close/>
                  <a:moveTo>
                    <a:pt x="36513" y="0"/>
                  </a:moveTo>
                  <a:cubicBezTo>
                    <a:pt x="56679" y="0"/>
                    <a:pt x="73026" y="16347"/>
                    <a:pt x="73026" y="36513"/>
                  </a:cubicBezTo>
                  <a:cubicBezTo>
                    <a:pt x="73026" y="56679"/>
                    <a:pt x="56679" y="73026"/>
                    <a:pt x="36513" y="73026"/>
                  </a:cubicBezTo>
                  <a:cubicBezTo>
                    <a:pt x="16347" y="73026"/>
                    <a:pt x="0" y="56679"/>
                    <a:pt x="0" y="36513"/>
                  </a:cubicBezTo>
                  <a:cubicBezTo>
                    <a:pt x="0" y="16347"/>
                    <a:pt x="16347" y="0"/>
                    <a:pt x="36513" y="0"/>
                  </a:cubicBezTo>
                  <a:close/>
                </a:path>
              </a:pathLst>
            </a:custGeom>
            <a:solidFill>
              <a:srgbClr val="7995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840" name="Rectangle 255">
              <a:extLst>
                <a:ext uri="{FF2B5EF4-FFF2-40B4-BE49-F238E27FC236}">
                  <a16:creationId xmlns:a16="http://schemas.microsoft.com/office/drawing/2014/main" id="{02E7858D-43AC-22F9-7DF6-62A4D387B9B0}"/>
                </a:ext>
              </a:extLst>
            </p:cNvPr>
            <p:cNvSpPr>
              <a:spLocks noChangeArrowheads="1"/>
            </p:cNvSpPr>
            <p:nvPr/>
          </p:nvSpPr>
          <p:spPr bwMode="auto">
            <a:xfrm>
              <a:off x="10110788" y="11710988"/>
              <a:ext cx="268288" cy="65088"/>
            </a:xfrm>
            <a:prstGeom prst="rect">
              <a:avLst/>
            </a:prstGeom>
            <a:solidFill>
              <a:srgbClr val="29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grpSp>
    </p:spTree>
    <p:extLst>
      <p:ext uri="{BB962C8B-B14F-4D97-AF65-F5344CB8AC3E}">
        <p14:creationId xmlns:p14="http://schemas.microsoft.com/office/powerpoint/2010/main" val="2170816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ployee engagement Vectors &amp; Illustrations for Free Download | Freepik">
            <a:extLst>
              <a:ext uri="{FF2B5EF4-FFF2-40B4-BE49-F238E27FC236}">
                <a16:creationId xmlns:a16="http://schemas.microsoft.com/office/drawing/2014/main" id="{006CC9BF-AE34-3A2A-4E7F-BE8877D4FB8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6" y="1156848"/>
            <a:ext cx="8090216" cy="4872223"/>
          </a:xfrm>
          <a:prstGeom prst="rect">
            <a:avLst/>
          </a:prstGeom>
          <a:noFill/>
          <a:extLst>
            <a:ext uri="{909E8E84-426E-40DD-AFC4-6F175D3DCCD1}">
              <a14:hiddenFill xmlns:a14="http://schemas.microsoft.com/office/drawing/2010/main">
                <a:solidFill>
                  <a:srgbClr val="FFFFFF"/>
                </a:solidFill>
              </a14:hiddenFill>
            </a:ext>
          </a:extLst>
        </p:spPr>
      </p:pic>
      <p:sp>
        <p:nvSpPr>
          <p:cNvPr id="564" name="TextBox 563">
            <a:extLst>
              <a:ext uri="{FF2B5EF4-FFF2-40B4-BE49-F238E27FC236}">
                <a16:creationId xmlns:a16="http://schemas.microsoft.com/office/drawing/2014/main" id="{228D48F5-1F46-46CB-B39C-746C7FCC3226}"/>
              </a:ext>
            </a:extLst>
          </p:cNvPr>
          <p:cNvSpPr txBox="1"/>
          <p:nvPr/>
        </p:nvSpPr>
        <p:spPr>
          <a:xfrm>
            <a:off x="8180419" y="5258860"/>
            <a:ext cx="2905094" cy="770211"/>
          </a:xfrm>
          <a:prstGeom prst="rect">
            <a:avLst/>
          </a:prstGeom>
          <a:noFill/>
        </p:spPr>
        <p:txBody>
          <a:bodyPr wrap="square" rtlCol="0">
            <a:spAutoFit/>
          </a:bodyPr>
          <a:lstStyle/>
          <a:p>
            <a:pPr>
              <a:lnSpc>
                <a:spcPts val="1800"/>
              </a:lnSpc>
            </a:pPr>
            <a:r>
              <a:rPr lang="en-US" sz="1200" spc="-10" dirty="0">
                <a:solidFill>
                  <a:srgbClr val="F1F6F8"/>
                </a:solidFill>
                <a:latin typeface="Poppins" panose="00000500000000000000" pitchFamily="2" charset="0"/>
              </a:rPr>
              <a:t>Make a big impact with professional slides, charts, infographics and more.</a:t>
            </a:r>
          </a:p>
        </p:txBody>
      </p:sp>
      <p:sp>
        <p:nvSpPr>
          <p:cNvPr id="565" name="TextBox 564">
            <a:extLst>
              <a:ext uri="{FF2B5EF4-FFF2-40B4-BE49-F238E27FC236}">
                <a16:creationId xmlns:a16="http://schemas.microsoft.com/office/drawing/2014/main" id="{BF0F7A4E-4B39-412F-BAE0-5571251B14A8}"/>
              </a:ext>
            </a:extLst>
          </p:cNvPr>
          <p:cNvSpPr txBox="1"/>
          <p:nvPr/>
        </p:nvSpPr>
        <p:spPr>
          <a:xfrm>
            <a:off x="8180419" y="4908228"/>
            <a:ext cx="2905094" cy="326500"/>
          </a:xfrm>
          <a:prstGeom prst="rect">
            <a:avLst/>
          </a:prstGeom>
          <a:noFill/>
        </p:spPr>
        <p:txBody>
          <a:bodyPr wrap="square" rtlCol="0" anchor="b">
            <a:spAutoFit/>
          </a:bodyPr>
          <a:lstStyle/>
          <a:p>
            <a:pPr>
              <a:lnSpc>
                <a:spcPts val="1800"/>
              </a:lnSpc>
            </a:pPr>
            <a:r>
              <a:rPr lang="en-US" sz="1700" b="1" spc="-10" dirty="0">
                <a:solidFill>
                  <a:srgbClr val="F1F6F8"/>
                </a:solidFill>
                <a:latin typeface="Poppins" panose="00000500000000000000" pitchFamily="2" charset="0"/>
              </a:rPr>
              <a:t>TITLE 03</a:t>
            </a:r>
          </a:p>
        </p:txBody>
      </p:sp>
      <p:sp>
        <p:nvSpPr>
          <p:cNvPr id="2" name="CasellaDiTesto 1">
            <a:extLst>
              <a:ext uri="{FF2B5EF4-FFF2-40B4-BE49-F238E27FC236}">
                <a16:creationId xmlns:a16="http://schemas.microsoft.com/office/drawing/2014/main" id="{D78DDD62-7F87-6FCD-7A2B-9ACCE0A99358}"/>
              </a:ext>
            </a:extLst>
          </p:cNvPr>
          <p:cNvSpPr txBox="1"/>
          <p:nvPr/>
        </p:nvSpPr>
        <p:spPr>
          <a:xfrm>
            <a:off x="558560" y="277477"/>
            <a:ext cx="8884020" cy="646331"/>
          </a:xfrm>
          <a:prstGeom prst="rect">
            <a:avLst/>
          </a:prstGeom>
          <a:noFill/>
        </p:spPr>
        <p:txBody>
          <a:bodyPr wrap="square">
            <a:spAutoFit/>
          </a:bodyPr>
          <a:lstStyle/>
          <a:p>
            <a:r>
              <a:rPr lang="it-IT" sz="3600" dirty="0">
                <a:solidFill>
                  <a:srgbClr val="C00000"/>
                </a:solidFill>
                <a:latin typeface="Bebas Neue Bold" panose="020B0606020202050201" pitchFamily="34" charset="0"/>
              </a:rPr>
              <a:t>Approccio INTERDISCIPLINARE: </a:t>
            </a:r>
            <a:r>
              <a:rPr lang="it-IT" sz="3600" dirty="0">
                <a:latin typeface="Bebas Neue Bold" panose="020B0606020202050201" pitchFamily="34" charset="0"/>
              </a:rPr>
              <a:t>collaborazione</a:t>
            </a:r>
          </a:p>
        </p:txBody>
      </p:sp>
      <p:sp>
        <p:nvSpPr>
          <p:cNvPr id="5" name="Freeform 135">
            <a:extLst>
              <a:ext uri="{FF2B5EF4-FFF2-40B4-BE49-F238E27FC236}">
                <a16:creationId xmlns:a16="http://schemas.microsoft.com/office/drawing/2014/main" id="{FEE60379-6E9B-6E3E-DC3C-C8E7E8CE9A9D}"/>
              </a:ext>
            </a:extLst>
          </p:cNvPr>
          <p:cNvSpPr>
            <a:spLocks/>
          </p:cNvSpPr>
          <p:nvPr/>
        </p:nvSpPr>
        <p:spPr bwMode="auto">
          <a:xfrm>
            <a:off x="7452411" y="3076963"/>
            <a:ext cx="3904457" cy="977900"/>
          </a:xfrm>
          <a:custGeom>
            <a:avLst/>
            <a:gdLst>
              <a:gd name="T0" fmla="*/ 9514 w 10261"/>
              <a:gd name="T1" fmla="*/ 0 h 2571"/>
              <a:gd name="T2" fmla="*/ 0 w 10261"/>
              <a:gd name="T3" fmla="*/ 0 h 2571"/>
              <a:gd name="T4" fmla="*/ 0 w 10261"/>
              <a:gd name="T5" fmla="*/ 2571 h 2571"/>
              <a:gd name="T6" fmla="*/ 9514 w 10261"/>
              <a:gd name="T7" fmla="*/ 2571 h 2571"/>
              <a:gd name="T8" fmla="*/ 10261 w 10261"/>
              <a:gd name="T9" fmla="*/ 1285 h 2571"/>
              <a:gd name="T10" fmla="*/ 9514 w 10261"/>
              <a:gd name="T11" fmla="*/ 0 h 2571"/>
            </a:gdLst>
            <a:ahLst/>
            <a:cxnLst>
              <a:cxn ang="0">
                <a:pos x="T0" y="T1"/>
              </a:cxn>
              <a:cxn ang="0">
                <a:pos x="T2" y="T3"/>
              </a:cxn>
              <a:cxn ang="0">
                <a:pos x="T4" y="T5"/>
              </a:cxn>
              <a:cxn ang="0">
                <a:pos x="T6" y="T7"/>
              </a:cxn>
              <a:cxn ang="0">
                <a:pos x="T8" y="T9"/>
              </a:cxn>
              <a:cxn ang="0">
                <a:pos x="T10" y="T11"/>
              </a:cxn>
            </a:cxnLst>
            <a:rect l="0" t="0" r="r" b="b"/>
            <a:pathLst>
              <a:path w="10261" h="2571">
                <a:moveTo>
                  <a:pt x="9514" y="0"/>
                </a:moveTo>
                <a:lnTo>
                  <a:pt x="0" y="0"/>
                </a:lnTo>
                <a:lnTo>
                  <a:pt x="0" y="2571"/>
                </a:lnTo>
                <a:lnTo>
                  <a:pt x="9514" y="2571"/>
                </a:lnTo>
                <a:lnTo>
                  <a:pt x="10261" y="1285"/>
                </a:lnTo>
                <a:lnTo>
                  <a:pt x="9514" y="0"/>
                </a:lnTo>
                <a:close/>
              </a:path>
            </a:pathLst>
          </a:custGeom>
          <a:solidFill>
            <a:srgbClr val="E247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Poppins" panose="00000500000000000000" pitchFamily="2" charset="0"/>
            </a:endParaRPr>
          </a:p>
        </p:txBody>
      </p:sp>
      <p:sp>
        <p:nvSpPr>
          <p:cNvPr id="6" name="TextBox 560">
            <a:extLst>
              <a:ext uri="{FF2B5EF4-FFF2-40B4-BE49-F238E27FC236}">
                <a16:creationId xmlns:a16="http://schemas.microsoft.com/office/drawing/2014/main" id="{05403296-D6ED-F47B-50EF-DD032CCE1EAE}"/>
              </a:ext>
            </a:extLst>
          </p:cNvPr>
          <p:cNvSpPr txBox="1"/>
          <p:nvPr/>
        </p:nvSpPr>
        <p:spPr>
          <a:xfrm>
            <a:off x="7492561" y="2969856"/>
            <a:ext cx="3900038" cy="972061"/>
          </a:xfrm>
          <a:prstGeom prst="rect">
            <a:avLst/>
          </a:prstGeom>
          <a:noFill/>
        </p:spPr>
        <p:txBody>
          <a:bodyPr wrap="square" rtlCol="0" anchor="b">
            <a:spAutoFit/>
          </a:bodyPr>
          <a:lstStyle/>
          <a:p>
            <a:pPr>
              <a:lnSpc>
                <a:spcPct val="150000"/>
              </a:lnSpc>
            </a:pPr>
            <a:r>
              <a:rPr lang="en-US" sz="2000" b="1" spc="-10" dirty="0">
                <a:solidFill>
                  <a:srgbClr val="F1F6F8"/>
                </a:solidFill>
                <a:latin typeface="Poppins" panose="00000500000000000000" pitchFamily="2" charset="0"/>
              </a:rPr>
              <a:t>RIDUZIONE DELLO SPRECO</a:t>
            </a:r>
          </a:p>
          <a:p>
            <a:pPr>
              <a:lnSpc>
                <a:spcPct val="150000"/>
              </a:lnSpc>
            </a:pPr>
            <a:r>
              <a:rPr lang="en-US" sz="2000" b="1" spc="-10" dirty="0">
                <a:solidFill>
                  <a:srgbClr val="F1F6F8"/>
                </a:solidFill>
                <a:latin typeface="Poppins" panose="00000500000000000000" pitchFamily="2" charset="0"/>
              </a:rPr>
              <a:t>AUMENTO DELLA COERENZA</a:t>
            </a:r>
          </a:p>
        </p:txBody>
      </p:sp>
    </p:spTree>
    <p:extLst>
      <p:ext uri="{BB962C8B-B14F-4D97-AF65-F5344CB8AC3E}">
        <p14:creationId xmlns:p14="http://schemas.microsoft.com/office/powerpoint/2010/main" val="1770085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TextBox 560">
            <a:extLst>
              <a:ext uri="{FF2B5EF4-FFF2-40B4-BE49-F238E27FC236}">
                <a16:creationId xmlns:a16="http://schemas.microsoft.com/office/drawing/2014/main" id="{A6EDD9A1-5CF8-4B81-8FFA-B1BA591F91FC}"/>
              </a:ext>
            </a:extLst>
          </p:cNvPr>
          <p:cNvSpPr txBox="1"/>
          <p:nvPr/>
        </p:nvSpPr>
        <p:spPr>
          <a:xfrm>
            <a:off x="7908454" y="2487983"/>
            <a:ext cx="3900038" cy="798937"/>
          </a:xfrm>
          <a:prstGeom prst="rect">
            <a:avLst/>
          </a:prstGeom>
          <a:noFill/>
        </p:spPr>
        <p:txBody>
          <a:bodyPr wrap="square" rtlCol="0" anchor="b">
            <a:spAutoFit/>
          </a:bodyPr>
          <a:lstStyle/>
          <a:p>
            <a:pPr>
              <a:lnSpc>
                <a:spcPts val="1800"/>
              </a:lnSpc>
            </a:pPr>
            <a:r>
              <a:rPr lang="en-US" sz="2000" b="1" spc="-10" dirty="0">
                <a:solidFill>
                  <a:srgbClr val="F1F6F8"/>
                </a:solidFill>
                <a:latin typeface="Poppins" panose="00000500000000000000" pitchFamily="2" charset="0"/>
              </a:rPr>
              <a:t>COLLABORAZIONE</a:t>
            </a:r>
          </a:p>
          <a:p>
            <a:pPr>
              <a:lnSpc>
                <a:spcPts val="1800"/>
              </a:lnSpc>
            </a:pPr>
            <a:r>
              <a:rPr lang="en-US" sz="2000" b="1" spc="-10" dirty="0">
                <a:solidFill>
                  <a:srgbClr val="F1F6F8"/>
                </a:solidFill>
                <a:latin typeface="Poppins" panose="00000500000000000000" pitchFamily="2" charset="0"/>
              </a:rPr>
              <a:t>COORDINAMENTO</a:t>
            </a:r>
          </a:p>
          <a:p>
            <a:pPr>
              <a:lnSpc>
                <a:spcPts val="1800"/>
              </a:lnSpc>
            </a:pPr>
            <a:r>
              <a:rPr lang="en-US" sz="2000" b="1" spc="-10" dirty="0">
                <a:solidFill>
                  <a:srgbClr val="F1F6F8"/>
                </a:solidFill>
                <a:latin typeface="Poppins" panose="00000500000000000000" pitchFamily="2" charset="0"/>
              </a:rPr>
              <a:t>CONSAPEVOLEZZA</a:t>
            </a:r>
          </a:p>
        </p:txBody>
      </p:sp>
      <p:sp>
        <p:nvSpPr>
          <p:cNvPr id="564" name="TextBox 563">
            <a:extLst>
              <a:ext uri="{FF2B5EF4-FFF2-40B4-BE49-F238E27FC236}">
                <a16:creationId xmlns:a16="http://schemas.microsoft.com/office/drawing/2014/main" id="{228D48F5-1F46-46CB-B39C-746C7FCC3226}"/>
              </a:ext>
            </a:extLst>
          </p:cNvPr>
          <p:cNvSpPr txBox="1"/>
          <p:nvPr/>
        </p:nvSpPr>
        <p:spPr>
          <a:xfrm>
            <a:off x="8180419" y="5258860"/>
            <a:ext cx="2905094" cy="770211"/>
          </a:xfrm>
          <a:prstGeom prst="rect">
            <a:avLst/>
          </a:prstGeom>
          <a:noFill/>
        </p:spPr>
        <p:txBody>
          <a:bodyPr wrap="square" rtlCol="0">
            <a:spAutoFit/>
          </a:bodyPr>
          <a:lstStyle/>
          <a:p>
            <a:pPr>
              <a:lnSpc>
                <a:spcPts val="1800"/>
              </a:lnSpc>
            </a:pPr>
            <a:r>
              <a:rPr lang="en-US" sz="1200" spc="-10" dirty="0">
                <a:solidFill>
                  <a:srgbClr val="F1F6F8"/>
                </a:solidFill>
                <a:latin typeface="Poppins" panose="00000500000000000000" pitchFamily="2" charset="0"/>
              </a:rPr>
              <a:t>Make a big impact with professional slides, charts, infographics and more.</a:t>
            </a:r>
          </a:p>
        </p:txBody>
      </p:sp>
      <p:sp>
        <p:nvSpPr>
          <p:cNvPr id="565" name="TextBox 564">
            <a:extLst>
              <a:ext uri="{FF2B5EF4-FFF2-40B4-BE49-F238E27FC236}">
                <a16:creationId xmlns:a16="http://schemas.microsoft.com/office/drawing/2014/main" id="{BF0F7A4E-4B39-412F-BAE0-5571251B14A8}"/>
              </a:ext>
            </a:extLst>
          </p:cNvPr>
          <p:cNvSpPr txBox="1"/>
          <p:nvPr/>
        </p:nvSpPr>
        <p:spPr>
          <a:xfrm>
            <a:off x="8180419" y="4908228"/>
            <a:ext cx="2905094" cy="326500"/>
          </a:xfrm>
          <a:prstGeom prst="rect">
            <a:avLst/>
          </a:prstGeom>
          <a:noFill/>
        </p:spPr>
        <p:txBody>
          <a:bodyPr wrap="square" rtlCol="0" anchor="b">
            <a:spAutoFit/>
          </a:bodyPr>
          <a:lstStyle/>
          <a:p>
            <a:pPr>
              <a:lnSpc>
                <a:spcPts val="1800"/>
              </a:lnSpc>
            </a:pPr>
            <a:r>
              <a:rPr lang="en-US" sz="1700" b="1" spc="-10" dirty="0">
                <a:solidFill>
                  <a:srgbClr val="F1F6F8"/>
                </a:solidFill>
                <a:latin typeface="Poppins" panose="00000500000000000000" pitchFamily="2" charset="0"/>
              </a:rPr>
              <a:t>TITLE 03</a:t>
            </a:r>
          </a:p>
        </p:txBody>
      </p:sp>
      <p:sp>
        <p:nvSpPr>
          <p:cNvPr id="2" name="CasellaDiTesto 1">
            <a:extLst>
              <a:ext uri="{FF2B5EF4-FFF2-40B4-BE49-F238E27FC236}">
                <a16:creationId xmlns:a16="http://schemas.microsoft.com/office/drawing/2014/main" id="{D78DDD62-7F87-6FCD-7A2B-9ACCE0A99358}"/>
              </a:ext>
            </a:extLst>
          </p:cNvPr>
          <p:cNvSpPr txBox="1"/>
          <p:nvPr/>
        </p:nvSpPr>
        <p:spPr>
          <a:xfrm>
            <a:off x="558560" y="277477"/>
            <a:ext cx="8578969" cy="646331"/>
          </a:xfrm>
          <a:prstGeom prst="rect">
            <a:avLst/>
          </a:prstGeom>
          <a:noFill/>
        </p:spPr>
        <p:txBody>
          <a:bodyPr wrap="square">
            <a:spAutoFit/>
          </a:bodyPr>
          <a:lstStyle/>
          <a:p>
            <a:r>
              <a:rPr lang="it-IT" sz="3600" dirty="0">
                <a:solidFill>
                  <a:srgbClr val="C00000"/>
                </a:solidFill>
                <a:latin typeface="Bebas Neue Bold" panose="020B0606020202050201" pitchFamily="34" charset="0"/>
              </a:rPr>
              <a:t>Approccio TRANSDISCIPLINARE: </a:t>
            </a:r>
            <a:r>
              <a:rPr lang="it-IT" sz="3600" dirty="0">
                <a:latin typeface="Bebas Neue Bold" panose="020B0606020202050201" pitchFamily="34" charset="0"/>
              </a:rPr>
              <a:t>CONDIVISIONE</a:t>
            </a:r>
            <a:r>
              <a:rPr lang="it-IT" sz="3600" dirty="0">
                <a:solidFill>
                  <a:srgbClr val="C00000"/>
                </a:solidFill>
                <a:latin typeface="Bebas Neue Bold" panose="020B0606020202050201" pitchFamily="34" charset="0"/>
              </a:rPr>
              <a:t> </a:t>
            </a:r>
            <a:endParaRPr lang="it-IT" sz="3600" dirty="0">
              <a:latin typeface="Bebas Neue Bold" panose="020B0606020202050201" pitchFamily="34" charset="0"/>
            </a:endParaRPr>
          </a:p>
        </p:txBody>
      </p:sp>
      <p:sp>
        <p:nvSpPr>
          <p:cNvPr id="5" name="Freeform 135">
            <a:extLst>
              <a:ext uri="{FF2B5EF4-FFF2-40B4-BE49-F238E27FC236}">
                <a16:creationId xmlns:a16="http://schemas.microsoft.com/office/drawing/2014/main" id="{FEE60379-6E9B-6E3E-DC3C-C8E7E8CE9A9D}"/>
              </a:ext>
            </a:extLst>
          </p:cNvPr>
          <p:cNvSpPr>
            <a:spLocks/>
          </p:cNvSpPr>
          <p:nvPr/>
        </p:nvSpPr>
        <p:spPr bwMode="auto">
          <a:xfrm>
            <a:off x="6951382" y="2548978"/>
            <a:ext cx="5022172" cy="1737229"/>
          </a:xfrm>
          <a:custGeom>
            <a:avLst/>
            <a:gdLst>
              <a:gd name="T0" fmla="*/ 9514 w 10261"/>
              <a:gd name="T1" fmla="*/ 0 h 2571"/>
              <a:gd name="T2" fmla="*/ 0 w 10261"/>
              <a:gd name="T3" fmla="*/ 0 h 2571"/>
              <a:gd name="T4" fmla="*/ 0 w 10261"/>
              <a:gd name="T5" fmla="*/ 2571 h 2571"/>
              <a:gd name="T6" fmla="*/ 9514 w 10261"/>
              <a:gd name="T7" fmla="*/ 2571 h 2571"/>
              <a:gd name="T8" fmla="*/ 10261 w 10261"/>
              <a:gd name="T9" fmla="*/ 1285 h 2571"/>
              <a:gd name="T10" fmla="*/ 9514 w 10261"/>
              <a:gd name="T11" fmla="*/ 0 h 2571"/>
            </a:gdLst>
            <a:ahLst/>
            <a:cxnLst>
              <a:cxn ang="0">
                <a:pos x="T0" y="T1"/>
              </a:cxn>
              <a:cxn ang="0">
                <a:pos x="T2" y="T3"/>
              </a:cxn>
              <a:cxn ang="0">
                <a:pos x="T4" y="T5"/>
              </a:cxn>
              <a:cxn ang="0">
                <a:pos x="T6" y="T7"/>
              </a:cxn>
              <a:cxn ang="0">
                <a:pos x="T8" y="T9"/>
              </a:cxn>
              <a:cxn ang="0">
                <a:pos x="T10" y="T11"/>
              </a:cxn>
            </a:cxnLst>
            <a:rect l="0" t="0" r="r" b="b"/>
            <a:pathLst>
              <a:path w="10261" h="2571">
                <a:moveTo>
                  <a:pt x="9514" y="0"/>
                </a:moveTo>
                <a:lnTo>
                  <a:pt x="0" y="0"/>
                </a:lnTo>
                <a:lnTo>
                  <a:pt x="0" y="2571"/>
                </a:lnTo>
                <a:lnTo>
                  <a:pt x="9514" y="2571"/>
                </a:lnTo>
                <a:lnTo>
                  <a:pt x="10261" y="1285"/>
                </a:lnTo>
                <a:lnTo>
                  <a:pt x="9514" y="0"/>
                </a:lnTo>
                <a:close/>
              </a:path>
            </a:pathLst>
          </a:custGeom>
          <a:solidFill>
            <a:srgbClr val="E247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Poppins" panose="00000500000000000000" pitchFamily="2" charset="0"/>
            </a:endParaRPr>
          </a:p>
        </p:txBody>
      </p:sp>
      <p:sp>
        <p:nvSpPr>
          <p:cNvPr id="6" name="TextBox 560">
            <a:extLst>
              <a:ext uri="{FF2B5EF4-FFF2-40B4-BE49-F238E27FC236}">
                <a16:creationId xmlns:a16="http://schemas.microsoft.com/office/drawing/2014/main" id="{05403296-D6ED-F47B-50EF-DD032CCE1EAE}"/>
              </a:ext>
            </a:extLst>
          </p:cNvPr>
          <p:cNvSpPr txBox="1"/>
          <p:nvPr/>
        </p:nvSpPr>
        <p:spPr>
          <a:xfrm>
            <a:off x="7116111" y="2441397"/>
            <a:ext cx="4838907" cy="1895391"/>
          </a:xfrm>
          <a:prstGeom prst="rect">
            <a:avLst/>
          </a:prstGeom>
          <a:noFill/>
        </p:spPr>
        <p:txBody>
          <a:bodyPr wrap="square" rtlCol="0" anchor="b">
            <a:spAutoFit/>
          </a:bodyPr>
          <a:lstStyle/>
          <a:p>
            <a:pPr>
              <a:lnSpc>
                <a:spcPct val="150000"/>
              </a:lnSpc>
            </a:pPr>
            <a:r>
              <a:rPr lang="en-US" sz="2000" b="1" spc="-10" dirty="0">
                <a:solidFill>
                  <a:srgbClr val="F1F6F8"/>
                </a:solidFill>
                <a:latin typeface="Poppins" panose="00000500000000000000" pitchFamily="2" charset="0"/>
              </a:rPr>
              <a:t>USO OTTIMALE DELLE RISORSE</a:t>
            </a:r>
          </a:p>
          <a:p>
            <a:pPr>
              <a:lnSpc>
                <a:spcPct val="150000"/>
              </a:lnSpc>
            </a:pPr>
            <a:r>
              <a:rPr lang="en-US" sz="2000" b="1" spc="-10" dirty="0">
                <a:solidFill>
                  <a:srgbClr val="F1F6F8"/>
                </a:solidFill>
                <a:latin typeface="Poppins" panose="00000500000000000000" pitchFamily="2" charset="0"/>
              </a:rPr>
              <a:t>NUOVE COMPETENZE PER IL GRUPPO</a:t>
            </a:r>
          </a:p>
          <a:p>
            <a:pPr>
              <a:lnSpc>
                <a:spcPct val="150000"/>
              </a:lnSpc>
            </a:pPr>
            <a:r>
              <a:rPr lang="en-US" sz="2000" b="1" spc="-10" dirty="0">
                <a:solidFill>
                  <a:srgbClr val="F1F6F8"/>
                </a:solidFill>
                <a:latin typeface="Poppins" panose="00000500000000000000" pitchFamily="2" charset="0"/>
              </a:rPr>
              <a:t>AUMENTO DELLA COERENZA</a:t>
            </a:r>
          </a:p>
          <a:p>
            <a:pPr>
              <a:lnSpc>
                <a:spcPct val="150000"/>
              </a:lnSpc>
            </a:pPr>
            <a:r>
              <a:rPr lang="en-US" sz="2000" b="1" spc="-10" dirty="0">
                <a:solidFill>
                  <a:srgbClr val="F1F6F8"/>
                </a:solidFill>
                <a:latin typeface="Poppins" panose="00000500000000000000" pitchFamily="2" charset="0"/>
              </a:rPr>
              <a:t>FOCUS SU COMUNICAZIONE </a:t>
            </a:r>
          </a:p>
        </p:txBody>
      </p:sp>
      <p:grpSp>
        <p:nvGrpSpPr>
          <p:cNvPr id="4" name="Group 458">
            <a:extLst>
              <a:ext uri="{FF2B5EF4-FFF2-40B4-BE49-F238E27FC236}">
                <a16:creationId xmlns:a16="http://schemas.microsoft.com/office/drawing/2014/main" id="{0B1FDF35-08D2-8FB8-3CC3-B71C89B44062}"/>
              </a:ext>
            </a:extLst>
          </p:cNvPr>
          <p:cNvGrpSpPr/>
          <p:nvPr/>
        </p:nvGrpSpPr>
        <p:grpSpPr>
          <a:xfrm>
            <a:off x="218446" y="1947718"/>
            <a:ext cx="6085072" cy="2812740"/>
            <a:chOff x="1376363" y="5411787"/>
            <a:chExt cx="11728450" cy="5421313"/>
          </a:xfrm>
        </p:grpSpPr>
        <p:sp>
          <p:nvSpPr>
            <p:cNvPr id="7" name="Freeform 6">
              <a:extLst>
                <a:ext uri="{FF2B5EF4-FFF2-40B4-BE49-F238E27FC236}">
                  <a16:creationId xmlns:a16="http://schemas.microsoft.com/office/drawing/2014/main" id="{E5A554C4-70B4-00BB-8B1C-3F837C093300}"/>
                </a:ext>
              </a:extLst>
            </p:cNvPr>
            <p:cNvSpPr>
              <a:spLocks/>
            </p:cNvSpPr>
            <p:nvPr/>
          </p:nvSpPr>
          <p:spPr bwMode="auto">
            <a:xfrm>
              <a:off x="2417763" y="10801350"/>
              <a:ext cx="9725025" cy="31750"/>
            </a:xfrm>
            <a:custGeom>
              <a:avLst/>
              <a:gdLst>
                <a:gd name="T0" fmla="*/ 12758 w 12778"/>
                <a:gd name="T1" fmla="*/ 41 h 41"/>
                <a:gd name="T2" fmla="*/ 20 w 12778"/>
                <a:gd name="T3" fmla="*/ 41 h 41"/>
                <a:gd name="T4" fmla="*/ 0 w 12778"/>
                <a:gd name="T5" fmla="*/ 20 h 41"/>
                <a:gd name="T6" fmla="*/ 20 w 12778"/>
                <a:gd name="T7" fmla="*/ 0 h 41"/>
                <a:gd name="T8" fmla="*/ 12758 w 12778"/>
                <a:gd name="T9" fmla="*/ 0 h 41"/>
                <a:gd name="T10" fmla="*/ 12778 w 12778"/>
                <a:gd name="T11" fmla="*/ 20 h 41"/>
                <a:gd name="T12" fmla="*/ 12758 w 12778"/>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12778" h="41">
                  <a:moveTo>
                    <a:pt x="12758" y="41"/>
                  </a:moveTo>
                  <a:lnTo>
                    <a:pt x="20" y="41"/>
                  </a:lnTo>
                  <a:cubicBezTo>
                    <a:pt x="9" y="41"/>
                    <a:pt x="0" y="32"/>
                    <a:pt x="0" y="20"/>
                  </a:cubicBezTo>
                  <a:cubicBezTo>
                    <a:pt x="0" y="9"/>
                    <a:pt x="9" y="0"/>
                    <a:pt x="20" y="0"/>
                  </a:cubicBezTo>
                  <a:lnTo>
                    <a:pt x="12758" y="0"/>
                  </a:lnTo>
                  <a:cubicBezTo>
                    <a:pt x="12769" y="0"/>
                    <a:pt x="12778" y="9"/>
                    <a:pt x="12778" y="20"/>
                  </a:cubicBezTo>
                  <a:cubicBezTo>
                    <a:pt x="12778" y="32"/>
                    <a:pt x="12769" y="41"/>
                    <a:pt x="12758" y="41"/>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8" name="Freeform 7">
              <a:extLst>
                <a:ext uri="{FF2B5EF4-FFF2-40B4-BE49-F238E27FC236}">
                  <a16:creationId xmlns:a16="http://schemas.microsoft.com/office/drawing/2014/main" id="{3D5E128F-6591-9246-4AC2-E510A4FF5018}"/>
                </a:ext>
              </a:extLst>
            </p:cNvPr>
            <p:cNvSpPr>
              <a:spLocks/>
            </p:cNvSpPr>
            <p:nvPr/>
          </p:nvSpPr>
          <p:spPr bwMode="auto">
            <a:xfrm>
              <a:off x="1684338" y="8448675"/>
              <a:ext cx="1687513" cy="1395413"/>
            </a:xfrm>
            <a:custGeom>
              <a:avLst/>
              <a:gdLst>
                <a:gd name="T0" fmla="*/ 1831 w 2218"/>
                <a:gd name="T1" fmla="*/ 934 h 1832"/>
                <a:gd name="T2" fmla="*/ 2085 w 2218"/>
                <a:gd name="T3" fmla="*/ 1624 h 1832"/>
                <a:gd name="T4" fmla="*/ 1352 w 2218"/>
                <a:gd name="T5" fmla="*/ 1560 h 1832"/>
                <a:gd name="T6" fmla="*/ 60 w 2218"/>
                <a:gd name="T7" fmla="*/ 78 h 1832"/>
                <a:gd name="T8" fmla="*/ 1831 w 2218"/>
                <a:gd name="T9" fmla="*/ 934 h 1832"/>
              </a:gdLst>
              <a:ahLst/>
              <a:cxnLst>
                <a:cxn ang="0">
                  <a:pos x="T0" y="T1"/>
                </a:cxn>
                <a:cxn ang="0">
                  <a:pos x="T2" y="T3"/>
                </a:cxn>
                <a:cxn ang="0">
                  <a:pos x="T4" y="T5"/>
                </a:cxn>
                <a:cxn ang="0">
                  <a:pos x="T6" y="T7"/>
                </a:cxn>
                <a:cxn ang="0">
                  <a:pos x="T8" y="T9"/>
                </a:cxn>
              </a:cxnLst>
              <a:rect l="0" t="0" r="r" b="b"/>
              <a:pathLst>
                <a:path w="2218" h="1832">
                  <a:moveTo>
                    <a:pt x="1831" y="934"/>
                  </a:moveTo>
                  <a:cubicBezTo>
                    <a:pt x="2187" y="1206"/>
                    <a:pt x="2218" y="1451"/>
                    <a:pt x="2085" y="1624"/>
                  </a:cubicBezTo>
                  <a:cubicBezTo>
                    <a:pt x="1953" y="1797"/>
                    <a:pt x="1709" y="1832"/>
                    <a:pt x="1352" y="1560"/>
                  </a:cubicBezTo>
                  <a:cubicBezTo>
                    <a:pt x="996" y="1288"/>
                    <a:pt x="0" y="156"/>
                    <a:pt x="60" y="78"/>
                  </a:cubicBezTo>
                  <a:cubicBezTo>
                    <a:pt x="120" y="0"/>
                    <a:pt x="1474" y="662"/>
                    <a:pt x="1831" y="934"/>
                  </a:cubicBez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9" name="Freeform 8">
              <a:extLst>
                <a:ext uri="{FF2B5EF4-FFF2-40B4-BE49-F238E27FC236}">
                  <a16:creationId xmlns:a16="http://schemas.microsoft.com/office/drawing/2014/main" id="{14F34ABD-8274-DA36-7282-05F672582DCC}"/>
                </a:ext>
              </a:extLst>
            </p:cNvPr>
            <p:cNvSpPr>
              <a:spLocks/>
            </p:cNvSpPr>
            <p:nvPr/>
          </p:nvSpPr>
          <p:spPr bwMode="auto">
            <a:xfrm>
              <a:off x="1925638" y="8655050"/>
              <a:ext cx="1211263" cy="927100"/>
            </a:xfrm>
            <a:custGeom>
              <a:avLst/>
              <a:gdLst>
                <a:gd name="T0" fmla="*/ 1579 w 1591"/>
                <a:gd name="T1" fmla="*/ 1218 h 1218"/>
                <a:gd name="T2" fmla="*/ 1573 w 1591"/>
                <a:gd name="T3" fmla="*/ 1216 h 1218"/>
                <a:gd name="T4" fmla="*/ 5 w 1591"/>
                <a:gd name="T5" fmla="*/ 20 h 1218"/>
                <a:gd name="T6" fmla="*/ 3 w 1591"/>
                <a:gd name="T7" fmla="*/ 5 h 1218"/>
                <a:gd name="T8" fmla="*/ 18 w 1591"/>
                <a:gd name="T9" fmla="*/ 3 h 1218"/>
                <a:gd name="T10" fmla="*/ 1585 w 1591"/>
                <a:gd name="T11" fmla="*/ 1200 h 1218"/>
                <a:gd name="T12" fmla="*/ 1587 w 1591"/>
                <a:gd name="T13" fmla="*/ 1214 h 1218"/>
                <a:gd name="T14" fmla="*/ 1579 w 1591"/>
                <a:gd name="T15" fmla="*/ 1218 h 1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1" h="1218">
                  <a:moveTo>
                    <a:pt x="1579" y="1218"/>
                  </a:moveTo>
                  <a:cubicBezTo>
                    <a:pt x="1577" y="1218"/>
                    <a:pt x="1575" y="1217"/>
                    <a:pt x="1573" y="1216"/>
                  </a:cubicBezTo>
                  <a:lnTo>
                    <a:pt x="5" y="20"/>
                  </a:lnTo>
                  <a:cubicBezTo>
                    <a:pt x="1" y="16"/>
                    <a:pt x="0" y="10"/>
                    <a:pt x="3" y="5"/>
                  </a:cubicBezTo>
                  <a:cubicBezTo>
                    <a:pt x="7" y="1"/>
                    <a:pt x="13" y="0"/>
                    <a:pt x="18" y="3"/>
                  </a:cubicBezTo>
                  <a:lnTo>
                    <a:pt x="1585" y="1200"/>
                  </a:lnTo>
                  <a:cubicBezTo>
                    <a:pt x="1590" y="1203"/>
                    <a:pt x="1591" y="1210"/>
                    <a:pt x="1587" y="1214"/>
                  </a:cubicBezTo>
                  <a:cubicBezTo>
                    <a:pt x="1585" y="1217"/>
                    <a:pt x="1582" y="1218"/>
                    <a:pt x="1579" y="1218"/>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0" name="Freeform 9">
              <a:extLst>
                <a:ext uri="{FF2B5EF4-FFF2-40B4-BE49-F238E27FC236}">
                  <a16:creationId xmlns:a16="http://schemas.microsoft.com/office/drawing/2014/main" id="{B73BDA53-24C9-CC29-DF8E-E071144F6B61}"/>
                </a:ext>
              </a:extLst>
            </p:cNvPr>
            <p:cNvSpPr>
              <a:spLocks/>
            </p:cNvSpPr>
            <p:nvPr/>
          </p:nvSpPr>
          <p:spPr bwMode="auto">
            <a:xfrm>
              <a:off x="1376363" y="9582150"/>
              <a:ext cx="1941513" cy="606425"/>
            </a:xfrm>
            <a:custGeom>
              <a:avLst/>
              <a:gdLst>
                <a:gd name="T0" fmla="*/ 1931 w 2551"/>
                <a:gd name="T1" fmla="*/ 5 h 798"/>
                <a:gd name="T2" fmla="*/ 2548 w 2551"/>
                <a:gd name="T3" fmla="*/ 405 h 798"/>
                <a:gd name="T4" fmla="*/ 1923 w 2551"/>
                <a:gd name="T5" fmla="*/ 793 h 798"/>
                <a:gd name="T6" fmla="*/ 1 w 2551"/>
                <a:gd name="T7" fmla="*/ 379 h 798"/>
                <a:gd name="T8" fmla="*/ 1931 w 2551"/>
                <a:gd name="T9" fmla="*/ 5 h 798"/>
              </a:gdLst>
              <a:ahLst/>
              <a:cxnLst>
                <a:cxn ang="0">
                  <a:pos x="T0" y="T1"/>
                </a:cxn>
                <a:cxn ang="0">
                  <a:pos x="T2" y="T3"/>
                </a:cxn>
                <a:cxn ang="0">
                  <a:pos x="T4" y="T5"/>
                </a:cxn>
                <a:cxn ang="0">
                  <a:pos x="T6" y="T7"/>
                </a:cxn>
                <a:cxn ang="0">
                  <a:pos x="T8" y="T9"/>
                </a:cxn>
              </a:cxnLst>
              <a:rect l="0" t="0" r="r" b="b"/>
              <a:pathLst>
                <a:path w="2551" h="798">
                  <a:moveTo>
                    <a:pt x="1931" y="5"/>
                  </a:moveTo>
                  <a:cubicBezTo>
                    <a:pt x="2380" y="9"/>
                    <a:pt x="2551" y="188"/>
                    <a:pt x="2548" y="405"/>
                  </a:cubicBezTo>
                  <a:cubicBezTo>
                    <a:pt x="2546" y="623"/>
                    <a:pt x="2371" y="798"/>
                    <a:pt x="1923" y="793"/>
                  </a:cubicBezTo>
                  <a:cubicBezTo>
                    <a:pt x="1475" y="788"/>
                    <a:pt x="0" y="477"/>
                    <a:pt x="1" y="379"/>
                  </a:cubicBezTo>
                  <a:cubicBezTo>
                    <a:pt x="2" y="280"/>
                    <a:pt x="1483" y="0"/>
                    <a:pt x="1931" y="5"/>
                  </a:cubicBezTo>
                  <a:close/>
                </a:path>
              </a:pathLst>
            </a:custGeom>
            <a:solidFill>
              <a:srgbClr val="F181A9">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1" name="Freeform 10">
              <a:extLst>
                <a:ext uri="{FF2B5EF4-FFF2-40B4-BE49-F238E27FC236}">
                  <a16:creationId xmlns:a16="http://schemas.microsoft.com/office/drawing/2014/main" id="{BDC08599-3178-0C5B-5811-637CC24AF71B}"/>
                </a:ext>
              </a:extLst>
            </p:cNvPr>
            <p:cNvSpPr>
              <a:spLocks/>
            </p:cNvSpPr>
            <p:nvPr/>
          </p:nvSpPr>
          <p:spPr bwMode="auto">
            <a:xfrm>
              <a:off x="1625600" y="9864725"/>
              <a:ext cx="1517650" cy="30163"/>
            </a:xfrm>
            <a:custGeom>
              <a:avLst/>
              <a:gdLst>
                <a:gd name="T0" fmla="*/ 1983 w 1993"/>
                <a:gd name="T1" fmla="*/ 41 h 41"/>
                <a:gd name="T2" fmla="*/ 1983 w 1993"/>
                <a:gd name="T3" fmla="*/ 41 h 41"/>
                <a:gd name="T4" fmla="*/ 11 w 1993"/>
                <a:gd name="T5" fmla="*/ 20 h 41"/>
                <a:gd name="T6" fmla="*/ 1 w 1993"/>
                <a:gd name="T7" fmla="*/ 10 h 41"/>
                <a:gd name="T8" fmla="*/ 11 w 1993"/>
                <a:gd name="T9" fmla="*/ 0 h 41"/>
                <a:gd name="T10" fmla="*/ 1983 w 1993"/>
                <a:gd name="T11" fmla="*/ 20 h 41"/>
                <a:gd name="T12" fmla="*/ 1993 w 1993"/>
                <a:gd name="T13" fmla="*/ 31 h 41"/>
                <a:gd name="T14" fmla="*/ 1983 w 1993"/>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3" h="41">
                  <a:moveTo>
                    <a:pt x="1983" y="41"/>
                  </a:moveTo>
                  <a:lnTo>
                    <a:pt x="1983" y="41"/>
                  </a:lnTo>
                  <a:lnTo>
                    <a:pt x="11" y="20"/>
                  </a:lnTo>
                  <a:cubicBezTo>
                    <a:pt x="5" y="20"/>
                    <a:pt x="0" y="16"/>
                    <a:pt x="1" y="10"/>
                  </a:cubicBezTo>
                  <a:cubicBezTo>
                    <a:pt x="1" y="5"/>
                    <a:pt x="5" y="0"/>
                    <a:pt x="11" y="0"/>
                  </a:cubicBezTo>
                  <a:lnTo>
                    <a:pt x="1983" y="20"/>
                  </a:lnTo>
                  <a:cubicBezTo>
                    <a:pt x="1988" y="21"/>
                    <a:pt x="1993" y="25"/>
                    <a:pt x="1993" y="31"/>
                  </a:cubicBezTo>
                  <a:cubicBezTo>
                    <a:pt x="1993" y="36"/>
                    <a:pt x="1988" y="41"/>
                    <a:pt x="1983" y="41"/>
                  </a:cubicBez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2" name="Freeform 11">
              <a:extLst>
                <a:ext uri="{FF2B5EF4-FFF2-40B4-BE49-F238E27FC236}">
                  <a16:creationId xmlns:a16="http://schemas.microsoft.com/office/drawing/2014/main" id="{DE81E208-4999-6645-8E4A-1EA175007299}"/>
                </a:ext>
              </a:extLst>
            </p:cNvPr>
            <p:cNvSpPr>
              <a:spLocks/>
            </p:cNvSpPr>
            <p:nvPr/>
          </p:nvSpPr>
          <p:spPr bwMode="auto">
            <a:xfrm>
              <a:off x="10950575" y="7700963"/>
              <a:ext cx="1685925" cy="1393825"/>
            </a:xfrm>
            <a:custGeom>
              <a:avLst/>
              <a:gdLst>
                <a:gd name="T0" fmla="*/ 387 w 2217"/>
                <a:gd name="T1" fmla="*/ 933 h 1832"/>
                <a:gd name="T2" fmla="*/ 132 w 2217"/>
                <a:gd name="T3" fmla="*/ 1624 h 1832"/>
                <a:gd name="T4" fmla="*/ 865 w 2217"/>
                <a:gd name="T5" fmla="*/ 1560 h 1832"/>
                <a:gd name="T6" fmla="*/ 2158 w 2217"/>
                <a:gd name="T7" fmla="*/ 78 h 1832"/>
                <a:gd name="T8" fmla="*/ 387 w 2217"/>
                <a:gd name="T9" fmla="*/ 933 h 1832"/>
              </a:gdLst>
              <a:ahLst/>
              <a:cxnLst>
                <a:cxn ang="0">
                  <a:pos x="T0" y="T1"/>
                </a:cxn>
                <a:cxn ang="0">
                  <a:pos x="T2" y="T3"/>
                </a:cxn>
                <a:cxn ang="0">
                  <a:pos x="T4" y="T5"/>
                </a:cxn>
                <a:cxn ang="0">
                  <a:pos x="T6" y="T7"/>
                </a:cxn>
                <a:cxn ang="0">
                  <a:pos x="T8" y="T9"/>
                </a:cxn>
              </a:cxnLst>
              <a:rect l="0" t="0" r="r" b="b"/>
              <a:pathLst>
                <a:path w="2217" h="1832">
                  <a:moveTo>
                    <a:pt x="387" y="933"/>
                  </a:moveTo>
                  <a:cubicBezTo>
                    <a:pt x="31" y="1205"/>
                    <a:pt x="0" y="1451"/>
                    <a:pt x="132" y="1624"/>
                  </a:cubicBezTo>
                  <a:cubicBezTo>
                    <a:pt x="264" y="1797"/>
                    <a:pt x="509" y="1832"/>
                    <a:pt x="865" y="1560"/>
                  </a:cubicBezTo>
                  <a:cubicBezTo>
                    <a:pt x="1222" y="1288"/>
                    <a:pt x="2217" y="156"/>
                    <a:pt x="2158" y="78"/>
                  </a:cubicBezTo>
                  <a:cubicBezTo>
                    <a:pt x="2098" y="0"/>
                    <a:pt x="744" y="661"/>
                    <a:pt x="387" y="933"/>
                  </a:cubicBez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3" name="Freeform 12">
              <a:extLst>
                <a:ext uri="{FF2B5EF4-FFF2-40B4-BE49-F238E27FC236}">
                  <a16:creationId xmlns:a16="http://schemas.microsoft.com/office/drawing/2014/main" id="{6D061F36-C34F-FDC2-0E3F-A97C16F03B0F}"/>
                </a:ext>
              </a:extLst>
            </p:cNvPr>
            <p:cNvSpPr>
              <a:spLocks/>
            </p:cNvSpPr>
            <p:nvPr/>
          </p:nvSpPr>
          <p:spPr bwMode="auto">
            <a:xfrm>
              <a:off x="11185525" y="7907338"/>
              <a:ext cx="1209675" cy="927100"/>
            </a:xfrm>
            <a:custGeom>
              <a:avLst/>
              <a:gdLst>
                <a:gd name="T0" fmla="*/ 12 w 1591"/>
                <a:gd name="T1" fmla="*/ 1219 h 1219"/>
                <a:gd name="T2" fmla="*/ 18 w 1591"/>
                <a:gd name="T3" fmla="*/ 1217 h 1219"/>
                <a:gd name="T4" fmla="*/ 1585 w 1591"/>
                <a:gd name="T5" fmla="*/ 20 h 1219"/>
                <a:gd name="T6" fmla="*/ 1587 w 1591"/>
                <a:gd name="T7" fmla="*/ 6 h 1219"/>
                <a:gd name="T8" fmla="*/ 1573 w 1591"/>
                <a:gd name="T9" fmla="*/ 4 h 1219"/>
                <a:gd name="T10" fmla="*/ 5 w 1591"/>
                <a:gd name="T11" fmla="*/ 1200 h 1219"/>
                <a:gd name="T12" fmla="*/ 4 w 1591"/>
                <a:gd name="T13" fmla="*/ 1215 h 1219"/>
                <a:gd name="T14" fmla="*/ 12 w 1591"/>
                <a:gd name="T15" fmla="*/ 1219 h 1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1" h="1219">
                  <a:moveTo>
                    <a:pt x="12" y="1219"/>
                  </a:moveTo>
                  <a:cubicBezTo>
                    <a:pt x="14" y="1219"/>
                    <a:pt x="16" y="1218"/>
                    <a:pt x="18" y="1217"/>
                  </a:cubicBezTo>
                  <a:lnTo>
                    <a:pt x="1585" y="20"/>
                  </a:lnTo>
                  <a:cubicBezTo>
                    <a:pt x="1590" y="17"/>
                    <a:pt x="1591" y="10"/>
                    <a:pt x="1587" y="6"/>
                  </a:cubicBezTo>
                  <a:cubicBezTo>
                    <a:pt x="1584" y="1"/>
                    <a:pt x="1578" y="0"/>
                    <a:pt x="1573" y="4"/>
                  </a:cubicBezTo>
                  <a:lnTo>
                    <a:pt x="5" y="1200"/>
                  </a:lnTo>
                  <a:cubicBezTo>
                    <a:pt x="1" y="1204"/>
                    <a:pt x="0" y="1210"/>
                    <a:pt x="4" y="1215"/>
                  </a:cubicBezTo>
                  <a:cubicBezTo>
                    <a:pt x="6" y="1217"/>
                    <a:pt x="9" y="1219"/>
                    <a:pt x="12" y="1219"/>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4" name="Freeform 13">
              <a:extLst>
                <a:ext uri="{FF2B5EF4-FFF2-40B4-BE49-F238E27FC236}">
                  <a16:creationId xmlns:a16="http://schemas.microsoft.com/office/drawing/2014/main" id="{C09D9533-E5EA-BD53-C71D-30D3315A0DE8}"/>
                </a:ext>
              </a:extLst>
            </p:cNvPr>
            <p:cNvSpPr>
              <a:spLocks/>
            </p:cNvSpPr>
            <p:nvPr/>
          </p:nvSpPr>
          <p:spPr bwMode="auto">
            <a:xfrm>
              <a:off x="11185525" y="8391525"/>
              <a:ext cx="1824038" cy="1179513"/>
            </a:xfrm>
            <a:custGeom>
              <a:avLst/>
              <a:gdLst>
                <a:gd name="T0" fmla="*/ 466 w 2398"/>
                <a:gd name="T1" fmla="*/ 642 h 1549"/>
                <a:gd name="T2" fmla="*/ 102 w 2398"/>
                <a:gd name="T3" fmla="*/ 1282 h 1549"/>
                <a:gd name="T4" fmla="*/ 836 w 2398"/>
                <a:gd name="T5" fmla="*/ 1338 h 1549"/>
                <a:gd name="T6" fmla="*/ 2352 w 2398"/>
                <a:gd name="T7" fmla="*/ 87 h 1549"/>
                <a:gd name="T8" fmla="*/ 466 w 2398"/>
                <a:gd name="T9" fmla="*/ 642 h 1549"/>
              </a:gdLst>
              <a:ahLst/>
              <a:cxnLst>
                <a:cxn ang="0">
                  <a:pos x="T0" y="T1"/>
                </a:cxn>
                <a:cxn ang="0">
                  <a:pos x="T2" y="T3"/>
                </a:cxn>
                <a:cxn ang="0">
                  <a:pos x="T4" y="T5"/>
                </a:cxn>
                <a:cxn ang="0">
                  <a:pos x="T6" y="T7"/>
                </a:cxn>
                <a:cxn ang="0">
                  <a:pos x="T8" y="T9"/>
                </a:cxn>
              </a:cxnLst>
              <a:rect l="0" t="0" r="r" b="b"/>
              <a:pathLst>
                <a:path w="2398" h="1549">
                  <a:moveTo>
                    <a:pt x="466" y="642"/>
                  </a:moveTo>
                  <a:cubicBezTo>
                    <a:pt x="70" y="853"/>
                    <a:pt x="0" y="1090"/>
                    <a:pt x="102" y="1282"/>
                  </a:cubicBezTo>
                  <a:cubicBezTo>
                    <a:pt x="204" y="1474"/>
                    <a:pt x="440" y="1549"/>
                    <a:pt x="836" y="1338"/>
                  </a:cubicBezTo>
                  <a:cubicBezTo>
                    <a:pt x="1232" y="1128"/>
                    <a:pt x="2398" y="174"/>
                    <a:pt x="2352" y="87"/>
                  </a:cubicBezTo>
                  <a:cubicBezTo>
                    <a:pt x="2306" y="0"/>
                    <a:pt x="862" y="432"/>
                    <a:pt x="466" y="642"/>
                  </a:cubicBezTo>
                  <a:close/>
                </a:path>
              </a:pathLst>
            </a:custGeom>
            <a:solidFill>
              <a:srgbClr val="F181A9">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5" name="Freeform 14">
              <a:extLst>
                <a:ext uri="{FF2B5EF4-FFF2-40B4-BE49-F238E27FC236}">
                  <a16:creationId xmlns:a16="http://schemas.microsoft.com/office/drawing/2014/main" id="{8451829C-AAE5-C4F5-0F53-F1C371C0ACC6}"/>
                </a:ext>
              </a:extLst>
            </p:cNvPr>
            <p:cNvSpPr>
              <a:spLocks/>
            </p:cNvSpPr>
            <p:nvPr/>
          </p:nvSpPr>
          <p:spPr bwMode="auto">
            <a:xfrm>
              <a:off x="11414125" y="8569325"/>
              <a:ext cx="1343025" cy="720725"/>
            </a:xfrm>
            <a:custGeom>
              <a:avLst/>
              <a:gdLst>
                <a:gd name="T0" fmla="*/ 16 w 1765"/>
                <a:gd name="T1" fmla="*/ 945 h 948"/>
                <a:gd name="T2" fmla="*/ 17 w 1765"/>
                <a:gd name="T3" fmla="*/ 945 h 948"/>
                <a:gd name="T4" fmla="*/ 1758 w 1765"/>
                <a:gd name="T5" fmla="*/ 20 h 948"/>
                <a:gd name="T6" fmla="*/ 1762 w 1765"/>
                <a:gd name="T7" fmla="*/ 6 h 948"/>
                <a:gd name="T8" fmla="*/ 1749 w 1765"/>
                <a:gd name="T9" fmla="*/ 2 h 948"/>
                <a:gd name="T10" fmla="*/ 7 w 1765"/>
                <a:gd name="T11" fmla="*/ 927 h 948"/>
                <a:gd name="T12" fmla="*/ 3 w 1765"/>
                <a:gd name="T13" fmla="*/ 941 h 948"/>
                <a:gd name="T14" fmla="*/ 16 w 1765"/>
                <a:gd name="T15" fmla="*/ 945 h 9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5" h="948">
                  <a:moveTo>
                    <a:pt x="16" y="945"/>
                  </a:moveTo>
                  <a:cubicBezTo>
                    <a:pt x="16" y="945"/>
                    <a:pt x="16" y="945"/>
                    <a:pt x="17" y="945"/>
                  </a:cubicBezTo>
                  <a:lnTo>
                    <a:pt x="1758" y="20"/>
                  </a:lnTo>
                  <a:cubicBezTo>
                    <a:pt x="1763" y="18"/>
                    <a:pt x="1765" y="11"/>
                    <a:pt x="1762" y="6"/>
                  </a:cubicBezTo>
                  <a:cubicBezTo>
                    <a:pt x="1760" y="1"/>
                    <a:pt x="1754" y="0"/>
                    <a:pt x="1749" y="2"/>
                  </a:cubicBezTo>
                  <a:lnTo>
                    <a:pt x="7" y="927"/>
                  </a:lnTo>
                  <a:cubicBezTo>
                    <a:pt x="2" y="930"/>
                    <a:pt x="0" y="936"/>
                    <a:pt x="3" y="941"/>
                  </a:cubicBezTo>
                  <a:cubicBezTo>
                    <a:pt x="5" y="946"/>
                    <a:pt x="11" y="948"/>
                    <a:pt x="16" y="945"/>
                  </a:cubicBez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6" name="Freeform 15">
              <a:extLst>
                <a:ext uri="{FF2B5EF4-FFF2-40B4-BE49-F238E27FC236}">
                  <a16:creationId xmlns:a16="http://schemas.microsoft.com/office/drawing/2014/main" id="{8E9E1077-8A6D-A7FC-5524-98ED22D3FC86}"/>
                </a:ext>
              </a:extLst>
            </p:cNvPr>
            <p:cNvSpPr>
              <a:spLocks/>
            </p:cNvSpPr>
            <p:nvPr/>
          </p:nvSpPr>
          <p:spPr bwMode="auto">
            <a:xfrm>
              <a:off x="11171238" y="9148763"/>
              <a:ext cx="1860550" cy="1100138"/>
            </a:xfrm>
            <a:custGeom>
              <a:avLst/>
              <a:gdLst>
                <a:gd name="T0" fmla="*/ 490 w 2445"/>
                <a:gd name="T1" fmla="*/ 541 h 1445"/>
                <a:gd name="T2" fmla="*/ 91 w 2445"/>
                <a:gd name="T3" fmla="*/ 1160 h 1445"/>
                <a:gd name="T4" fmla="*/ 821 w 2445"/>
                <a:gd name="T5" fmla="*/ 1256 h 1445"/>
                <a:gd name="T6" fmla="*/ 2403 w 2445"/>
                <a:gd name="T7" fmla="*/ 89 h 1445"/>
                <a:gd name="T8" fmla="*/ 490 w 2445"/>
                <a:gd name="T9" fmla="*/ 541 h 1445"/>
              </a:gdLst>
              <a:ahLst/>
              <a:cxnLst>
                <a:cxn ang="0">
                  <a:pos x="T0" y="T1"/>
                </a:cxn>
                <a:cxn ang="0">
                  <a:pos x="T2" y="T3"/>
                </a:cxn>
                <a:cxn ang="0">
                  <a:pos x="T4" y="T5"/>
                </a:cxn>
                <a:cxn ang="0">
                  <a:pos x="T6" y="T7"/>
                </a:cxn>
                <a:cxn ang="0">
                  <a:pos x="T8" y="T9"/>
                </a:cxn>
              </a:cxnLst>
              <a:rect l="0" t="0" r="r" b="b"/>
              <a:pathLst>
                <a:path w="2445" h="1445">
                  <a:moveTo>
                    <a:pt x="490" y="541"/>
                  </a:moveTo>
                  <a:cubicBezTo>
                    <a:pt x="83" y="730"/>
                    <a:pt x="0" y="962"/>
                    <a:pt x="91" y="1160"/>
                  </a:cubicBezTo>
                  <a:cubicBezTo>
                    <a:pt x="183" y="1357"/>
                    <a:pt x="414" y="1445"/>
                    <a:pt x="821" y="1256"/>
                  </a:cubicBezTo>
                  <a:cubicBezTo>
                    <a:pt x="1228" y="1068"/>
                    <a:pt x="2445" y="179"/>
                    <a:pt x="2403" y="89"/>
                  </a:cubicBezTo>
                  <a:cubicBezTo>
                    <a:pt x="2362" y="0"/>
                    <a:pt x="897" y="353"/>
                    <a:pt x="490" y="541"/>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7" name="Freeform 16">
              <a:extLst>
                <a:ext uri="{FF2B5EF4-FFF2-40B4-BE49-F238E27FC236}">
                  <a16:creationId xmlns:a16="http://schemas.microsoft.com/office/drawing/2014/main" id="{DD04BAB3-8D38-4E6B-69BB-DAF22F1E78BE}"/>
                </a:ext>
              </a:extLst>
            </p:cNvPr>
            <p:cNvSpPr>
              <a:spLocks/>
            </p:cNvSpPr>
            <p:nvPr/>
          </p:nvSpPr>
          <p:spPr bwMode="auto">
            <a:xfrm>
              <a:off x="11395075" y="9315450"/>
              <a:ext cx="1379538" cy="649288"/>
            </a:xfrm>
            <a:custGeom>
              <a:avLst/>
              <a:gdLst>
                <a:gd name="T0" fmla="*/ 16 w 1813"/>
                <a:gd name="T1" fmla="*/ 849 h 852"/>
                <a:gd name="T2" fmla="*/ 16 w 1813"/>
                <a:gd name="T3" fmla="*/ 849 h 852"/>
                <a:gd name="T4" fmla="*/ 1806 w 1813"/>
                <a:gd name="T5" fmla="*/ 21 h 852"/>
                <a:gd name="T6" fmla="*/ 1811 w 1813"/>
                <a:gd name="T7" fmla="*/ 7 h 852"/>
                <a:gd name="T8" fmla="*/ 1797 w 1813"/>
                <a:gd name="T9" fmla="*/ 2 h 852"/>
                <a:gd name="T10" fmla="*/ 8 w 1813"/>
                <a:gd name="T11" fmla="*/ 831 h 852"/>
                <a:gd name="T12" fmla="*/ 3 w 1813"/>
                <a:gd name="T13" fmla="*/ 844 h 852"/>
                <a:gd name="T14" fmla="*/ 16 w 1813"/>
                <a:gd name="T15" fmla="*/ 849 h 8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3" h="852">
                  <a:moveTo>
                    <a:pt x="16" y="849"/>
                  </a:moveTo>
                  <a:cubicBezTo>
                    <a:pt x="16" y="849"/>
                    <a:pt x="16" y="849"/>
                    <a:pt x="16" y="849"/>
                  </a:cubicBezTo>
                  <a:lnTo>
                    <a:pt x="1806" y="21"/>
                  </a:lnTo>
                  <a:cubicBezTo>
                    <a:pt x="1811" y="18"/>
                    <a:pt x="1813" y="12"/>
                    <a:pt x="1811" y="7"/>
                  </a:cubicBezTo>
                  <a:cubicBezTo>
                    <a:pt x="1808" y="2"/>
                    <a:pt x="1802" y="0"/>
                    <a:pt x="1797" y="2"/>
                  </a:cubicBezTo>
                  <a:lnTo>
                    <a:pt x="8" y="831"/>
                  </a:lnTo>
                  <a:cubicBezTo>
                    <a:pt x="2" y="833"/>
                    <a:pt x="0" y="839"/>
                    <a:pt x="3" y="844"/>
                  </a:cubicBezTo>
                  <a:cubicBezTo>
                    <a:pt x="5" y="849"/>
                    <a:pt x="11" y="852"/>
                    <a:pt x="16" y="849"/>
                  </a:cubicBez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8" name="Freeform 17">
              <a:extLst>
                <a:ext uri="{FF2B5EF4-FFF2-40B4-BE49-F238E27FC236}">
                  <a16:creationId xmlns:a16="http://schemas.microsoft.com/office/drawing/2014/main" id="{4AA13FC0-D75A-5836-3216-3AC3D8E91B31}"/>
                </a:ext>
              </a:extLst>
            </p:cNvPr>
            <p:cNvSpPr>
              <a:spLocks/>
            </p:cNvSpPr>
            <p:nvPr/>
          </p:nvSpPr>
          <p:spPr bwMode="auto">
            <a:xfrm>
              <a:off x="11155363" y="10069513"/>
              <a:ext cx="1949450" cy="725488"/>
            </a:xfrm>
            <a:custGeom>
              <a:avLst/>
              <a:gdLst>
                <a:gd name="T0" fmla="*/ 574 w 2560"/>
                <a:gd name="T1" fmla="*/ 92 h 953"/>
                <a:gd name="T2" fmla="*/ 43 w 2560"/>
                <a:gd name="T3" fmla="*/ 601 h 953"/>
                <a:gd name="T4" fmla="*/ 731 w 2560"/>
                <a:gd name="T5" fmla="*/ 864 h 953"/>
                <a:gd name="T6" fmla="*/ 2541 w 2560"/>
                <a:gd name="T7" fmla="*/ 96 h 953"/>
                <a:gd name="T8" fmla="*/ 574 w 2560"/>
                <a:gd name="T9" fmla="*/ 92 h 953"/>
              </a:gdLst>
              <a:ahLst/>
              <a:cxnLst>
                <a:cxn ang="0">
                  <a:pos x="T0" y="T1"/>
                </a:cxn>
                <a:cxn ang="0">
                  <a:pos x="T2" y="T3"/>
                </a:cxn>
                <a:cxn ang="0">
                  <a:pos x="T4" y="T5"/>
                </a:cxn>
                <a:cxn ang="0">
                  <a:pos x="T6" y="T7"/>
                </a:cxn>
                <a:cxn ang="0">
                  <a:pos x="T8" y="T9"/>
                </a:cxn>
              </a:cxnLst>
              <a:rect l="0" t="0" r="r" b="b"/>
              <a:pathLst>
                <a:path w="2560" h="953">
                  <a:moveTo>
                    <a:pt x="574" y="92"/>
                  </a:moveTo>
                  <a:cubicBezTo>
                    <a:pt x="135" y="181"/>
                    <a:pt x="0" y="388"/>
                    <a:pt x="43" y="601"/>
                  </a:cubicBezTo>
                  <a:cubicBezTo>
                    <a:pt x="87" y="815"/>
                    <a:pt x="291" y="953"/>
                    <a:pt x="731" y="864"/>
                  </a:cubicBezTo>
                  <a:cubicBezTo>
                    <a:pt x="1170" y="775"/>
                    <a:pt x="2560" y="192"/>
                    <a:pt x="2541" y="96"/>
                  </a:cubicBezTo>
                  <a:cubicBezTo>
                    <a:pt x="2521" y="0"/>
                    <a:pt x="1014" y="3"/>
                    <a:pt x="574" y="92"/>
                  </a:cubicBezTo>
                  <a:close/>
                </a:path>
              </a:pathLst>
            </a:custGeom>
            <a:solidFill>
              <a:srgbClr val="AA5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19" name="Freeform 18">
              <a:extLst>
                <a:ext uri="{FF2B5EF4-FFF2-40B4-BE49-F238E27FC236}">
                  <a16:creationId xmlns:a16="http://schemas.microsoft.com/office/drawing/2014/main" id="{318F4B2C-18CC-D17B-C831-9970E58B1FE6}"/>
                </a:ext>
              </a:extLst>
            </p:cNvPr>
            <p:cNvSpPr>
              <a:spLocks/>
            </p:cNvSpPr>
            <p:nvPr/>
          </p:nvSpPr>
          <p:spPr bwMode="auto">
            <a:xfrm>
              <a:off x="11358563" y="10183813"/>
              <a:ext cx="1487488" cy="314325"/>
            </a:xfrm>
            <a:custGeom>
              <a:avLst/>
              <a:gdLst>
                <a:gd name="T0" fmla="*/ 13 w 1955"/>
                <a:gd name="T1" fmla="*/ 412 h 413"/>
                <a:gd name="T2" fmla="*/ 13 w 1955"/>
                <a:gd name="T3" fmla="*/ 412 h 413"/>
                <a:gd name="T4" fmla="*/ 1946 w 1955"/>
                <a:gd name="T5" fmla="*/ 21 h 413"/>
                <a:gd name="T6" fmla="*/ 1954 w 1955"/>
                <a:gd name="T7" fmla="*/ 9 h 413"/>
                <a:gd name="T8" fmla="*/ 1942 w 1955"/>
                <a:gd name="T9" fmla="*/ 1 h 413"/>
                <a:gd name="T10" fmla="*/ 9 w 1955"/>
                <a:gd name="T11" fmla="*/ 392 h 413"/>
                <a:gd name="T12" fmla="*/ 1 w 1955"/>
                <a:gd name="T13" fmla="*/ 404 h 413"/>
                <a:gd name="T14" fmla="*/ 13 w 1955"/>
                <a:gd name="T15" fmla="*/ 412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5" h="413">
                  <a:moveTo>
                    <a:pt x="13" y="412"/>
                  </a:moveTo>
                  <a:cubicBezTo>
                    <a:pt x="13" y="412"/>
                    <a:pt x="13" y="412"/>
                    <a:pt x="13" y="412"/>
                  </a:cubicBezTo>
                  <a:lnTo>
                    <a:pt x="1946" y="21"/>
                  </a:lnTo>
                  <a:cubicBezTo>
                    <a:pt x="1952" y="20"/>
                    <a:pt x="1955" y="14"/>
                    <a:pt x="1954" y="9"/>
                  </a:cubicBezTo>
                  <a:cubicBezTo>
                    <a:pt x="1953" y="3"/>
                    <a:pt x="1948" y="0"/>
                    <a:pt x="1942" y="1"/>
                  </a:cubicBezTo>
                  <a:lnTo>
                    <a:pt x="9" y="392"/>
                  </a:lnTo>
                  <a:cubicBezTo>
                    <a:pt x="4" y="393"/>
                    <a:pt x="0" y="399"/>
                    <a:pt x="1" y="404"/>
                  </a:cubicBezTo>
                  <a:cubicBezTo>
                    <a:pt x="2" y="410"/>
                    <a:pt x="8" y="413"/>
                    <a:pt x="13" y="412"/>
                  </a:cubicBez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0" name="Freeform: Shape 472">
              <a:extLst>
                <a:ext uri="{FF2B5EF4-FFF2-40B4-BE49-F238E27FC236}">
                  <a16:creationId xmlns:a16="http://schemas.microsoft.com/office/drawing/2014/main" id="{7B533685-0900-0450-F9CC-1A2366EAF5FF}"/>
                </a:ext>
              </a:extLst>
            </p:cNvPr>
            <p:cNvSpPr>
              <a:spLocks/>
            </p:cNvSpPr>
            <p:nvPr/>
          </p:nvSpPr>
          <p:spPr bwMode="auto">
            <a:xfrm>
              <a:off x="2965450" y="5411787"/>
              <a:ext cx="8659813" cy="2432050"/>
            </a:xfrm>
            <a:custGeom>
              <a:avLst/>
              <a:gdLst>
                <a:gd name="connsiteX0" fmla="*/ 6266107 w 8659813"/>
                <a:gd name="connsiteY0" fmla="*/ 1976437 h 2432050"/>
                <a:gd name="connsiteX1" fmla="*/ 6379440 w 8659813"/>
                <a:gd name="connsiteY1" fmla="*/ 2043372 h 2432050"/>
                <a:gd name="connsiteX2" fmla="*/ 6298053 w 8659813"/>
                <a:gd name="connsiteY2" fmla="*/ 2181045 h 2432050"/>
                <a:gd name="connsiteX3" fmla="*/ 6435726 w 8659813"/>
                <a:gd name="connsiteY3" fmla="*/ 2261671 h 2432050"/>
                <a:gd name="connsiteX4" fmla="*/ 6368791 w 8659813"/>
                <a:gd name="connsiteY4" fmla="*/ 2375764 h 2432050"/>
                <a:gd name="connsiteX5" fmla="*/ 6231118 w 8659813"/>
                <a:gd name="connsiteY5" fmla="*/ 2294378 h 2432050"/>
                <a:gd name="connsiteX6" fmla="*/ 6150492 w 8659813"/>
                <a:gd name="connsiteY6" fmla="*/ 2432050 h 2432050"/>
                <a:gd name="connsiteX7" fmla="*/ 6036399 w 8659813"/>
                <a:gd name="connsiteY7" fmla="*/ 2365115 h 2432050"/>
                <a:gd name="connsiteX8" fmla="*/ 6117786 w 8659813"/>
                <a:gd name="connsiteY8" fmla="*/ 2227443 h 2432050"/>
                <a:gd name="connsiteX9" fmla="*/ 5980113 w 8659813"/>
                <a:gd name="connsiteY9" fmla="*/ 2146056 h 2432050"/>
                <a:gd name="connsiteX10" fmla="*/ 6047048 w 8659813"/>
                <a:gd name="connsiteY10" fmla="*/ 2032723 h 2432050"/>
                <a:gd name="connsiteX11" fmla="*/ 6184720 w 8659813"/>
                <a:gd name="connsiteY11" fmla="*/ 2114110 h 2432050"/>
                <a:gd name="connsiteX12" fmla="*/ 170380 w 8659813"/>
                <a:gd name="connsiteY12" fmla="*/ 1430337 h 2432050"/>
                <a:gd name="connsiteX13" fmla="*/ 251006 w 8659813"/>
                <a:gd name="connsiteY13" fmla="*/ 1568010 h 2432050"/>
                <a:gd name="connsiteX14" fmla="*/ 388679 w 8659813"/>
                <a:gd name="connsiteY14" fmla="*/ 1486623 h 2432050"/>
                <a:gd name="connsiteX15" fmla="*/ 455613 w 8659813"/>
                <a:gd name="connsiteY15" fmla="*/ 1599956 h 2432050"/>
                <a:gd name="connsiteX16" fmla="*/ 318702 w 8659813"/>
                <a:gd name="connsiteY16" fmla="*/ 1681343 h 2432050"/>
                <a:gd name="connsiteX17" fmla="*/ 399327 w 8659813"/>
                <a:gd name="connsiteY17" fmla="*/ 1819015 h 2432050"/>
                <a:gd name="connsiteX18" fmla="*/ 285994 w 8659813"/>
                <a:gd name="connsiteY18" fmla="*/ 1885950 h 2432050"/>
                <a:gd name="connsiteX19" fmla="*/ 204608 w 8659813"/>
                <a:gd name="connsiteY19" fmla="*/ 1748278 h 2432050"/>
                <a:gd name="connsiteX20" fmla="*/ 66935 w 8659813"/>
                <a:gd name="connsiteY20" fmla="*/ 1829664 h 2432050"/>
                <a:gd name="connsiteX21" fmla="*/ 0 w 8659813"/>
                <a:gd name="connsiteY21" fmla="*/ 1715571 h 2432050"/>
                <a:gd name="connsiteX22" fmla="*/ 137673 w 8659813"/>
                <a:gd name="connsiteY22" fmla="*/ 1634945 h 2432050"/>
                <a:gd name="connsiteX23" fmla="*/ 56287 w 8659813"/>
                <a:gd name="connsiteY23" fmla="*/ 1497272 h 2432050"/>
                <a:gd name="connsiteX24" fmla="*/ 8373819 w 8659813"/>
                <a:gd name="connsiteY24" fmla="*/ 839787 h 2432050"/>
                <a:gd name="connsiteX25" fmla="*/ 8455206 w 8659813"/>
                <a:gd name="connsiteY25" fmla="*/ 977459 h 2432050"/>
                <a:gd name="connsiteX26" fmla="*/ 8592878 w 8659813"/>
                <a:gd name="connsiteY26" fmla="*/ 896073 h 2432050"/>
                <a:gd name="connsiteX27" fmla="*/ 8659813 w 8659813"/>
                <a:gd name="connsiteY27" fmla="*/ 1009406 h 2432050"/>
                <a:gd name="connsiteX28" fmla="*/ 8522140 w 8659813"/>
                <a:gd name="connsiteY28" fmla="*/ 1090792 h 2432050"/>
                <a:gd name="connsiteX29" fmla="*/ 8603527 w 8659813"/>
                <a:gd name="connsiteY29" fmla="*/ 1228465 h 2432050"/>
                <a:gd name="connsiteX30" fmla="*/ 8489434 w 8659813"/>
                <a:gd name="connsiteY30" fmla="*/ 1295400 h 2432050"/>
                <a:gd name="connsiteX31" fmla="*/ 8408808 w 8659813"/>
                <a:gd name="connsiteY31" fmla="*/ 1157727 h 2432050"/>
                <a:gd name="connsiteX32" fmla="*/ 8271135 w 8659813"/>
                <a:gd name="connsiteY32" fmla="*/ 1239114 h 2432050"/>
                <a:gd name="connsiteX33" fmla="*/ 8204200 w 8659813"/>
                <a:gd name="connsiteY33" fmla="*/ 1125020 h 2432050"/>
                <a:gd name="connsiteX34" fmla="*/ 8341873 w 8659813"/>
                <a:gd name="connsiteY34" fmla="*/ 1044394 h 2432050"/>
                <a:gd name="connsiteX35" fmla="*/ 8260486 w 8659813"/>
                <a:gd name="connsiteY35" fmla="*/ 906722 h 2432050"/>
                <a:gd name="connsiteX36" fmla="*/ 5458896 w 8659813"/>
                <a:gd name="connsiteY36" fmla="*/ 0 h 2432050"/>
                <a:gd name="connsiteX37" fmla="*/ 5572990 w 8659813"/>
                <a:gd name="connsiteY37" fmla="*/ 67168 h 2432050"/>
                <a:gd name="connsiteX38" fmla="*/ 5491603 w 8659813"/>
                <a:gd name="connsiteY38" fmla="*/ 205320 h 2432050"/>
                <a:gd name="connsiteX39" fmla="*/ 5629276 w 8659813"/>
                <a:gd name="connsiteY39" fmla="*/ 286990 h 2432050"/>
                <a:gd name="connsiteX40" fmla="*/ 5562341 w 8659813"/>
                <a:gd name="connsiteY40" fmla="*/ 400718 h 2432050"/>
                <a:gd name="connsiteX41" fmla="*/ 5424668 w 8659813"/>
                <a:gd name="connsiteY41" fmla="*/ 319811 h 2432050"/>
                <a:gd name="connsiteX42" fmla="*/ 5344043 w 8659813"/>
                <a:gd name="connsiteY42" fmla="*/ 457200 h 2432050"/>
                <a:gd name="connsiteX43" fmla="*/ 5229949 w 8659813"/>
                <a:gd name="connsiteY43" fmla="*/ 390032 h 2432050"/>
                <a:gd name="connsiteX44" fmla="*/ 5311336 w 8659813"/>
                <a:gd name="connsiteY44" fmla="*/ 251880 h 2432050"/>
                <a:gd name="connsiteX45" fmla="*/ 5173663 w 8659813"/>
                <a:gd name="connsiteY45" fmla="*/ 170973 h 2432050"/>
                <a:gd name="connsiteX46" fmla="*/ 5240598 w 8659813"/>
                <a:gd name="connsiteY46" fmla="*/ 56482 h 2432050"/>
                <a:gd name="connsiteX47" fmla="*/ 5378271 w 8659813"/>
                <a:gd name="connsiteY47" fmla="*/ 138152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59813" h="2432050">
                  <a:moveTo>
                    <a:pt x="6266107" y="1976437"/>
                  </a:moveTo>
                  <a:lnTo>
                    <a:pt x="6379440" y="2043372"/>
                  </a:lnTo>
                  <a:lnTo>
                    <a:pt x="6298053" y="2181045"/>
                  </a:lnTo>
                  <a:lnTo>
                    <a:pt x="6435726" y="2261671"/>
                  </a:lnTo>
                  <a:lnTo>
                    <a:pt x="6368791" y="2375764"/>
                  </a:lnTo>
                  <a:lnTo>
                    <a:pt x="6231118" y="2294378"/>
                  </a:lnTo>
                  <a:lnTo>
                    <a:pt x="6150492" y="2432050"/>
                  </a:lnTo>
                  <a:lnTo>
                    <a:pt x="6036399" y="2365115"/>
                  </a:lnTo>
                  <a:lnTo>
                    <a:pt x="6117786" y="2227443"/>
                  </a:lnTo>
                  <a:lnTo>
                    <a:pt x="5980113" y="2146056"/>
                  </a:lnTo>
                  <a:lnTo>
                    <a:pt x="6047048" y="2032723"/>
                  </a:lnTo>
                  <a:lnTo>
                    <a:pt x="6184720" y="2114110"/>
                  </a:lnTo>
                  <a:close/>
                  <a:moveTo>
                    <a:pt x="170380" y="1430337"/>
                  </a:moveTo>
                  <a:lnTo>
                    <a:pt x="251006" y="1568010"/>
                  </a:lnTo>
                  <a:lnTo>
                    <a:pt x="388679" y="1486623"/>
                  </a:lnTo>
                  <a:lnTo>
                    <a:pt x="455613" y="1599956"/>
                  </a:lnTo>
                  <a:lnTo>
                    <a:pt x="318702" y="1681343"/>
                  </a:lnTo>
                  <a:lnTo>
                    <a:pt x="399327" y="1819015"/>
                  </a:lnTo>
                  <a:lnTo>
                    <a:pt x="285994" y="1885950"/>
                  </a:lnTo>
                  <a:lnTo>
                    <a:pt x="204608" y="1748278"/>
                  </a:lnTo>
                  <a:lnTo>
                    <a:pt x="66935" y="1829664"/>
                  </a:lnTo>
                  <a:lnTo>
                    <a:pt x="0" y="1715571"/>
                  </a:lnTo>
                  <a:lnTo>
                    <a:pt x="137673" y="1634945"/>
                  </a:lnTo>
                  <a:lnTo>
                    <a:pt x="56287" y="1497272"/>
                  </a:lnTo>
                  <a:close/>
                  <a:moveTo>
                    <a:pt x="8373819" y="839787"/>
                  </a:moveTo>
                  <a:lnTo>
                    <a:pt x="8455206" y="977459"/>
                  </a:lnTo>
                  <a:lnTo>
                    <a:pt x="8592878" y="896073"/>
                  </a:lnTo>
                  <a:lnTo>
                    <a:pt x="8659813" y="1009406"/>
                  </a:lnTo>
                  <a:lnTo>
                    <a:pt x="8522140" y="1090792"/>
                  </a:lnTo>
                  <a:lnTo>
                    <a:pt x="8603527" y="1228465"/>
                  </a:lnTo>
                  <a:lnTo>
                    <a:pt x="8489434" y="1295400"/>
                  </a:lnTo>
                  <a:lnTo>
                    <a:pt x="8408808" y="1157727"/>
                  </a:lnTo>
                  <a:lnTo>
                    <a:pt x="8271135" y="1239114"/>
                  </a:lnTo>
                  <a:lnTo>
                    <a:pt x="8204200" y="1125020"/>
                  </a:lnTo>
                  <a:lnTo>
                    <a:pt x="8341873" y="1044394"/>
                  </a:lnTo>
                  <a:lnTo>
                    <a:pt x="8260486" y="906722"/>
                  </a:lnTo>
                  <a:close/>
                  <a:moveTo>
                    <a:pt x="5458896" y="0"/>
                  </a:moveTo>
                  <a:lnTo>
                    <a:pt x="5572990" y="67168"/>
                  </a:lnTo>
                  <a:lnTo>
                    <a:pt x="5491603" y="205320"/>
                  </a:lnTo>
                  <a:lnTo>
                    <a:pt x="5629276" y="286990"/>
                  </a:lnTo>
                  <a:lnTo>
                    <a:pt x="5562341" y="400718"/>
                  </a:lnTo>
                  <a:lnTo>
                    <a:pt x="5424668" y="319811"/>
                  </a:lnTo>
                  <a:lnTo>
                    <a:pt x="5344043" y="457200"/>
                  </a:lnTo>
                  <a:lnTo>
                    <a:pt x="5229949" y="390032"/>
                  </a:lnTo>
                  <a:lnTo>
                    <a:pt x="5311336" y="251880"/>
                  </a:lnTo>
                  <a:lnTo>
                    <a:pt x="5173663" y="170973"/>
                  </a:lnTo>
                  <a:lnTo>
                    <a:pt x="5240598" y="56482"/>
                  </a:lnTo>
                  <a:lnTo>
                    <a:pt x="5378271" y="138152"/>
                  </a:ln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21" name="Freeform 23">
              <a:extLst>
                <a:ext uri="{FF2B5EF4-FFF2-40B4-BE49-F238E27FC236}">
                  <a16:creationId xmlns:a16="http://schemas.microsoft.com/office/drawing/2014/main" id="{C4342827-818C-0F8C-55E2-1FFAD9D68E36}"/>
                </a:ext>
              </a:extLst>
            </p:cNvPr>
            <p:cNvSpPr>
              <a:spLocks/>
            </p:cNvSpPr>
            <p:nvPr/>
          </p:nvSpPr>
          <p:spPr bwMode="auto">
            <a:xfrm>
              <a:off x="3678238" y="5967413"/>
              <a:ext cx="333375" cy="301625"/>
            </a:xfrm>
            <a:custGeom>
              <a:avLst/>
              <a:gdLst>
                <a:gd name="T0" fmla="*/ 77 w 438"/>
                <a:gd name="T1" fmla="*/ 145 h 395"/>
                <a:gd name="T2" fmla="*/ 38 w 438"/>
                <a:gd name="T3" fmla="*/ 319 h 395"/>
                <a:gd name="T4" fmla="*/ 212 w 438"/>
                <a:gd name="T5" fmla="*/ 358 h 395"/>
                <a:gd name="T6" fmla="*/ 438 w 438"/>
                <a:gd name="T7" fmla="*/ 213 h 395"/>
                <a:gd name="T8" fmla="*/ 303 w 438"/>
                <a:gd name="T9" fmla="*/ 0 h 395"/>
                <a:gd name="T10" fmla="*/ 77 w 438"/>
                <a:gd name="T11" fmla="*/ 145 h 395"/>
              </a:gdLst>
              <a:ahLst/>
              <a:cxnLst>
                <a:cxn ang="0">
                  <a:pos x="T0" y="T1"/>
                </a:cxn>
                <a:cxn ang="0">
                  <a:pos x="T2" y="T3"/>
                </a:cxn>
                <a:cxn ang="0">
                  <a:pos x="T4" y="T5"/>
                </a:cxn>
                <a:cxn ang="0">
                  <a:pos x="T6" y="T7"/>
                </a:cxn>
                <a:cxn ang="0">
                  <a:pos x="T8" y="T9"/>
                </a:cxn>
                <a:cxn ang="0">
                  <a:pos x="T10" y="T11"/>
                </a:cxn>
              </a:cxnLst>
              <a:rect l="0" t="0" r="r" b="b"/>
              <a:pathLst>
                <a:path w="438" h="395">
                  <a:moveTo>
                    <a:pt x="77" y="145"/>
                  </a:moveTo>
                  <a:cubicBezTo>
                    <a:pt x="18" y="182"/>
                    <a:pt x="0" y="260"/>
                    <a:pt x="38" y="319"/>
                  </a:cubicBezTo>
                  <a:cubicBezTo>
                    <a:pt x="75" y="378"/>
                    <a:pt x="153" y="395"/>
                    <a:pt x="212" y="358"/>
                  </a:cubicBezTo>
                  <a:lnTo>
                    <a:pt x="438" y="213"/>
                  </a:lnTo>
                  <a:lnTo>
                    <a:pt x="303" y="0"/>
                  </a:lnTo>
                  <a:lnTo>
                    <a:pt x="77" y="145"/>
                  </a:ln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2" name="Freeform 24">
              <a:extLst>
                <a:ext uri="{FF2B5EF4-FFF2-40B4-BE49-F238E27FC236}">
                  <a16:creationId xmlns:a16="http://schemas.microsoft.com/office/drawing/2014/main" id="{A2085BB0-B66B-A578-FAFC-769F9F4F27A7}"/>
                </a:ext>
              </a:extLst>
            </p:cNvPr>
            <p:cNvSpPr>
              <a:spLocks/>
            </p:cNvSpPr>
            <p:nvPr/>
          </p:nvSpPr>
          <p:spPr bwMode="auto">
            <a:xfrm>
              <a:off x="3910013" y="5827713"/>
              <a:ext cx="338138" cy="301625"/>
            </a:xfrm>
            <a:custGeom>
              <a:avLst/>
              <a:gdLst>
                <a:gd name="T0" fmla="*/ 233 w 444"/>
                <a:gd name="T1" fmla="*/ 37 h 398"/>
                <a:gd name="T2" fmla="*/ 0 w 444"/>
                <a:gd name="T3" fmla="*/ 185 h 398"/>
                <a:gd name="T4" fmla="*/ 135 w 444"/>
                <a:gd name="T5" fmla="*/ 398 h 398"/>
                <a:gd name="T6" fmla="*/ 368 w 444"/>
                <a:gd name="T7" fmla="*/ 250 h 398"/>
                <a:gd name="T8" fmla="*/ 407 w 444"/>
                <a:gd name="T9" fmla="*/ 76 h 398"/>
                <a:gd name="T10" fmla="*/ 233 w 444"/>
                <a:gd name="T11" fmla="*/ 37 h 398"/>
              </a:gdLst>
              <a:ahLst/>
              <a:cxnLst>
                <a:cxn ang="0">
                  <a:pos x="T0" y="T1"/>
                </a:cxn>
                <a:cxn ang="0">
                  <a:pos x="T2" y="T3"/>
                </a:cxn>
                <a:cxn ang="0">
                  <a:pos x="T4" y="T5"/>
                </a:cxn>
                <a:cxn ang="0">
                  <a:pos x="T6" y="T7"/>
                </a:cxn>
                <a:cxn ang="0">
                  <a:pos x="T8" y="T9"/>
                </a:cxn>
                <a:cxn ang="0">
                  <a:pos x="T10" y="T11"/>
                </a:cxn>
              </a:cxnLst>
              <a:rect l="0" t="0" r="r" b="b"/>
              <a:pathLst>
                <a:path w="444" h="398">
                  <a:moveTo>
                    <a:pt x="233" y="37"/>
                  </a:moveTo>
                  <a:lnTo>
                    <a:pt x="0" y="185"/>
                  </a:lnTo>
                  <a:lnTo>
                    <a:pt x="135" y="398"/>
                  </a:lnTo>
                  <a:lnTo>
                    <a:pt x="368" y="250"/>
                  </a:lnTo>
                  <a:cubicBezTo>
                    <a:pt x="427" y="212"/>
                    <a:pt x="444" y="134"/>
                    <a:pt x="407" y="76"/>
                  </a:cubicBezTo>
                  <a:cubicBezTo>
                    <a:pt x="370" y="17"/>
                    <a:pt x="291" y="0"/>
                    <a:pt x="233" y="37"/>
                  </a:cubicBezTo>
                  <a:close/>
                </a:path>
              </a:pathLst>
            </a:cu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3" name="Freeform 25">
              <a:extLst>
                <a:ext uri="{FF2B5EF4-FFF2-40B4-BE49-F238E27FC236}">
                  <a16:creationId xmlns:a16="http://schemas.microsoft.com/office/drawing/2014/main" id="{ED340D11-57DE-9998-3158-A97A0D2CE7EC}"/>
                </a:ext>
              </a:extLst>
            </p:cNvPr>
            <p:cNvSpPr>
              <a:spLocks/>
            </p:cNvSpPr>
            <p:nvPr/>
          </p:nvSpPr>
          <p:spPr bwMode="auto">
            <a:xfrm>
              <a:off x="9867900" y="5821363"/>
              <a:ext cx="307975" cy="330200"/>
            </a:xfrm>
            <a:custGeom>
              <a:avLst/>
              <a:gdLst>
                <a:gd name="T0" fmla="*/ 42 w 404"/>
                <a:gd name="T1" fmla="*/ 216 h 434"/>
                <a:gd name="T2" fmla="*/ 68 w 404"/>
                <a:gd name="T3" fmla="*/ 393 h 434"/>
                <a:gd name="T4" fmla="*/ 245 w 404"/>
                <a:gd name="T5" fmla="*/ 366 h 434"/>
                <a:gd name="T6" fmla="*/ 404 w 404"/>
                <a:gd name="T7" fmla="*/ 151 h 434"/>
                <a:gd name="T8" fmla="*/ 201 w 404"/>
                <a:gd name="T9" fmla="*/ 0 h 434"/>
                <a:gd name="T10" fmla="*/ 42 w 404"/>
                <a:gd name="T11" fmla="*/ 216 h 434"/>
              </a:gdLst>
              <a:ahLst/>
              <a:cxnLst>
                <a:cxn ang="0">
                  <a:pos x="T0" y="T1"/>
                </a:cxn>
                <a:cxn ang="0">
                  <a:pos x="T2" y="T3"/>
                </a:cxn>
                <a:cxn ang="0">
                  <a:pos x="T4" y="T5"/>
                </a:cxn>
                <a:cxn ang="0">
                  <a:pos x="T6" y="T7"/>
                </a:cxn>
                <a:cxn ang="0">
                  <a:pos x="T8" y="T9"/>
                </a:cxn>
                <a:cxn ang="0">
                  <a:pos x="T10" y="T11"/>
                </a:cxn>
              </a:cxnLst>
              <a:rect l="0" t="0" r="r" b="b"/>
              <a:pathLst>
                <a:path w="404" h="434">
                  <a:moveTo>
                    <a:pt x="42" y="216"/>
                  </a:moveTo>
                  <a:cubicBezTo>
                    <a:pt x="0" y="272"/>
                    <a:pt x="12" y="351"/>
                    <a:pt x="68" y="393"/>
                  </a:cubicBezTo>
                  <a:cubicBezTo>
                    <a:pt x="124" y="434"/>
                    <a:pt x="203" y="422"/>
                    <a:pt x="245" y="366"/>
                  </a:cubicBezTo>
                  <a:lnTo>
                    <a:pt x="404" y="151"/>
                  </a:lnTo>
                  <a:lnTo>
                    <a:pt x="201" y="0"/>
                  </a:lnTo>
                  <a:lnTo>
                    <a:pt x="42" y="216"/>
                  </a:ln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4" name="Freeform 26">
              <a:extLst>
                <a:ext uri="{FF2B5EF4-FFF2-40B4-BE49-F238E27FC236}">
                  <a16:creationId xmlns:a16="http://schemas.microsoft.com/office/drawing/2014/main" id="{E36B0779-09C6-04DC-9543-E07E5574BF45}"/>
                </a:ext>
              </a:extLst>
            </p:cNvPr>
            <p:cNvSpPr>
              <a:spLocks/>
            </p:cNvSpPr>
            <p:nvPr/>
          </p:nvSpPr>
          <p:spPr bwMode="auto">
            <a:xfrm>
              <a:off x="10021888" y="5600700"/>
              <a:ext cx="311150" cy="334963"/>
            </a:xfrm>
            <a:custGeom>
              <a:avLst/>
              <a:gdLst>
                <a:gd name="T0" fmla="*/ 165 w 409"/>
                <a:gd name="T1" fmla="*/ 67 h 440"/>
                <a:gd name="T2" fmla="*/ 0 w 409"/>
                <a:gd name="T3" fmla="*/ 289 h 440"/>
                <a:gd name="T4" fmla="*/ 203 w 409"/>
                <a:gd name="T5" fmla="*/ 440 h 440"/>
                <a:gd name="T6" fmla="*/ 368 w 409"/>
                <a:gd name="T7" fmla="*/ 218 h 440"/>
                <a:gd name="T8" fmla="*/ 341 w 409"/>
                <a:gd name="T9" fmla="*/ 41 h 440"/>
                <a:gd name="T10" fmla="*/ 165 w 409"/>
                <a:gd name="T11" fmla="*/ 67 h 440"/>
              </a:gdLst>
              <a:ahLst/>
              <a:cxnLst>
                <a:cxn ang="0">
                  <a:pos x="T0" y="T1"/>
                </a:cxn>
                <a:cxn ang="0">
                  <a:pos x="T2" y="T3"/>
                </a:cxn>
                <a:cxn ang="0">
                  <a:pos x="T4" y="T5"/>
                </a:cxn>
                <a:cxn ang="0">
                  <a:pos x="T6" y="T7"/>
                </a:cxn>
                <a:cxn ang="0">
                  <a:pos x="T8" y="T9"/>
                </a:cxn>
                <a:cxn ang="0">
                  <a:pos x="T10" y="T11"/>
                </a:cxn>
              </a:cxnLst>
              <a:rect l="0" t="0" r="r" b="b"/>
              <a:pathLst>
                <a:path w="409" h="440">
                  <a:moveTo>
                    <a:pt x="165" y="67"/>
                  </a:moveTo>
                  <a:lnTo>
                    <a:pt x="0" y="289"/>
                  </a:lnTo>
                  <a:lnTo>
                    <a:pt x="203" y="440"/>
                  </a:lnTo>
                  <a:lnTo>
                    <a:pt x="368" y="218"/>
                  </a:lnTo>
                  <a:cubicBezTo>
                    <a:pt x="409" y="162"/>
                    <a:pt x="397" y="83"/>
                    <a:pt x="341" y="41"/>
                  </a:cubicBezTo>
                  <a:cubicBezTo>
                    <a:pt x="285" y="0"/>
                    <a:pt x="206" y="11"/>
                    <a:pt x="165" y="67"/>
                  </a:cubicBezTo>
                  <a:close/>
                </a:path>
              </a:pathLst>
            </a:custGeom>
            <a:solidFill>
              <a:srgbClr val="AA5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5" name="Freeform 27">
              <a:extLst>
                <a:ext uri="{FF2B5EF4-FFF2-40B4-BE49-F238E27FC236}">
                  <a16:creationId xmlns:a16="http://schemas.microsoft.com/office/drawing/2014/main" id="{8592403E-2BB6-79BA-C49A-0F4EEA069160}"/>
                </a:ext>
              </a:extLst>
            </p:cNvPr>
            <p:cNvSpPr>
              <a:spLocks/>
            </p:cNvSpPr>
            <p:nvPr/>
          </p:nvSpPr>
          <p:spPr bwMode="auto">
            <a:xfrm>
              <a:off x="6002338" y="7261225"/>
              <a:ext cx="274638" cy="334963"/>
            </a:xfrm>
            <a:custGeom>
              <a:avLst/>
              <a:gdLst>
                <a:gd name="T0" fmla="*/ 100 w 360"/>
                <a:gd name="T1" fmla="*/ 344 h 439"/>
                <a:gd name="T2" fmla="*/ 265 w 360"/>
                <a:gd name="T3" fmla="*/ 413 h 439"/>
                <a:gd name="T4" fmla="*/ 334 w 360"/>
                <a:gd name="T5" fmla="*/ 249 h 439"/>
                <a:gd name="T6" fmla="*/ 234 w 360"/>
                <a:gd name="T7" fmla="*/ 0 h 439"/>
                <a:gd name="T8" fmla="*/ 0 w 360"/>
                <a:gd name="T9" fmla="*/ 95 h 439"/>
                <a:gd name="T10" fmla="*/ 100 w 360"/>
                <a:gd name="T11" fmla="*/ 344 h 439"/>
              </a:gdLst>
              <a:ahLst/>
              <a:cxnLst>
                <a:cxn ang="0">
                  <a:pos x="T0" y="T1"/>
                </a:cxn>
                <a:cxn ang="0">
                  <a:pos x="T2" y="T3"/>
                </a:cxn>
                <a:cxn ang="0">
                  <a:pos x="T4" y="T5"/>
                </a:cxn>
                <a:cxn ang="0">
                  <a:pos x="T6" y="T7"/>
                </a:cxn>
                <a:cxn ang="0">
                  <a:pos x="T8" y="T9"/>
                </a:cxn>
                <a:cxn ang="0">
                  <a:pos x="T10" y="T11"/>
                </a:cxn>
              </a:cxnLst>
              <a:rect l="0" t="0" r="r" b="b"/>
              <a:pathLst>
                <a:path w="360" h="439">
                  <a:moveTo>
                    <a:pt x="100" y="344"/>
                  </a:moveTo>
                  <a:cubicBezTo>
                    <a:pt x="126" y="408"/>
                    <a:pt x="200" y="439"/>
                    <a:pt x="265" y="413"/>
                  </a:cubicBezTo>
                  <a:cubicBezTo>
                    <a:pt x="329" y="387"/>
                    <a:pt x="360" y="313"/>
                    <a:pt x="334" y="249"/>
                  </a:cubicBezTo>
                  <a:lnTo>
                    <a:pt x="234" y="0"/>
                  </a:lnTo>
                  <a:lnTo>
                    <a:pt x="0" y="95"/>
                  </a:lnTo>
                  <a:lnTo>
                    <a:pt x="100" y="344"/>
                  </a:lnTo>
                  <a:close/>
                </a:path>
              </a:pathLst>
            </a:cu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6" name="Freeform 28">
              <a:extLst>
                <a:ext uri="{FF2B5EF4-FFF2-40B4-BE49-F238E27FC236}">
                  <a16:creationId xmlns:a16="http://schemas.microsoft.com/office/drawing/2014/main" id="{03BF49D9-913F-FE22-A322-5F7B916F9F45}"/>
                </a:ext>
              </a:extLst>
            </p:cNvPr>
            <p:cNvSpPr>
              <a:spLocks/>
            </p:cNvSpPr>
            <p:nvPr/>
          </p:nvSpPr>
          <p:spPr bwMode="auto">
            <a:xfrm>
              <a:off x="5903913" y="6992938"/>
              <a:ext cx="276225" cy="341313"/>
            </a:xfrm>
            <a:custGeom>
              <a:avLst/>
              <a:gdLst>
                <a:gd name="T0" fmla="*/ 26 w 364"/>
                <a:gd name="T1" fmla="*/ 191 h 447"/>
                <a:gd name="T2" fmla="*/ 130 w 364"/>
                <a:gd name="T3" fmla="*/ 447 h 447"/>
                <a:gd name="T4" fmla="*/ 364 w 364"/>
                <a:gd name="T5" fmla="*/ 352 h 447"/>
                <a:gd name="T6" fmla="*/ 260 w 364"/>
                <a:gd name="T7" fmla="*/ 96 h 447"/>
                <a:gd name="T8" fmla="*/ 96 w 364"/>
                <a:gd name="T9" fmla="*/ 26 h 447"/>
                <a:gd name="T10" fmla="*/ 96 w 364"/>
                <a:gd name="T11" fmla="*/ 26 h 447"/>
                <a:gd name="T12" fmla="*/ 26 w 364"/>
                <a:gd name="T13" fmla="*/ 191 h 447"/>
              </a:gdLst>
              <a:ahLst/>
              <a:cxnLst>
                <a:cxn ang="0">
                  <a:pos x="T0" y="T1"/>
                </a:cxn>
                <a:cxn ang="0">
                  <a:pos x="T2" y="T3"/>
                </a:cxn>
                <a:cxn ang="0">
                  <a:pos x="T4" y="T5"/>
                </a:cxn>
                <a:cxn ang="0">
                  <a:pos x="T6" y="T7"/>
                </a:cxn>
                <a:cxn ang="0">
                  <a:pos x="T8" y="T9"/>
                </a:cxn>
                <a:cxn ang="0">
                  <a:pos x="T10" y="T11"/>
                </a:cxn>
                <a:cxn ang="0">
                  <a:pos x="T12" y="T13"/>
                </a:cxn>
              </a:cxnLst>
              <a:rect l="0" t="0" r="r" b="b"/>
              <a:pathLst>
                <a:path w="364" h="447">
                  <a:moveTo>
                    <a:pt x="26" y="191"/>
                  </a:moveTo>
                  <a:lnTo>
                    <a:pt x="130" y="447"/>
                  </a:lnTo>
                  <a:lnTo>
                    <a:pt x="364" y="352"/>
                  </a:lnTo>
                  <a:lnTo>
                    <a:pt x="260" y="96"/>
                  </a:lnTo>
                  <a:cubicBezTo>
                    <a:pt x="234" y="31"/>
                    <a:pt x="160" y="0"/>
                    <a:pt x="96" y="26"/>
                  </a:cubicBezTo>
                  <a:lnTo>
                    <a:pt x="96" y="26"/>
                  </a:lnTo>
                  <a:cubicBezTo>
                    <a:pt x="31" y="53"/>
                    <a:pt x="0" y="126"/>
                    <a:pt x="26" y="191"/>
                  </a:cubicBez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7" name="Freeform 29">
              <a:extLst>
                <a:ext uri="{FF2B5EF4-FFF2-40B4-BE49-F238E27FC236}">
                  <a16:creationId xmlns:a16="http://schemas.microsoft.com/office/drawing/2014/main" id="{3A3FBE05-4BAA-D6A7-0800-180F3BAA2EB2}"/>
                </a:ext>
              </a:extLst>
            </p:cNvPr>
            <p:cNvSpPr>
              <a:spLocks/>
            </p:cNvSpPr>
            <p:nvPr/>
          </p:nvSpPr>
          <p:spPr bwMode="auto">
            <a:xfrm>
              <a:off x="2835275" y="7951788"/>
              <a:ext cx="333375" cy="301625"/>
            </a:xfrm>
            <a:custGeom>
              <a:avLst/>
              <a:gdLst>
                <a:gd name="T0" fmla="*/ 362 w 438"/>
                <a:gd name="T1" fmla="*/ 144 h 395"/>
                <a:gd name="T2" fmla="*/ 401 w 438"/>
                <a:gd name="T3" fmla="*/ 319 h 395"/>
                <a:gd name="T4" fmla="*/ 226 w 438"/>
                <a:gd name="T5" fmla="*/ 357 h 395"/>
                <a:gd name="T6" fmla="*/ 0 w 438"/>
                <a:gd name="T7" fmla="*/ 213 h 395"/>
                <a:gd name="T8" fmla="*/ 136 w 438"/>
                <a:gd name="T9" fmla="*/ 0 h 395"/>
                <a:gd name="T10" fmla="*/ 362 w 438"/>
                <a:gd name="T11" fmla="*/ 144 h 395"/>
              </a:gdLst>
              <a:ahLst/>
              <a:cxnLst>
                <a:cxn ang="0">
                  <a:pos x="T0" y="T1"/>
                </a:cxn>
                <a:cxn ang="0">
                  <a:pos x="T2" y="T3"/>
                </a:cxn>
                <a:cxn ang="0">
                  <a:pos x="T4" y="T5"/>
                </a:cxn>
                <a:cxn ang="0">
                  <a:pos x="T6" y="T7"/>
                </a:cxn>
                <a:cxn ang="0">
                  <a:pos x="T8" y="T9"/>
                </a:cxn>
                <a:cxn ang="0">
                  <a:pos x="T10" y="T11"/>
                </a:cxn>
              </a:cxnLst>
              <a:rect l="0" t="0" r="r" b="b"/>
              <a:pathLst>
                <a:path w="438" h="395">
                  <a:moveTo>
                    <a:pt x="362" y="144"/>
                  </a:moveTo>
                  <a:cubicBezTo>
                    <a:pt x="421" y="182"/>
                    <a:pt x="438" y="260"/>
                    <a:pt x="401" y="319"/>
                  </a:cubicBezTo>
                  <a:cubicBezTo>
                    <a:pt x="363" y="377"/>
                    <a:pt x="285" y="395"/>
                    <a:pt x="226" y="357"/>
                  </a:cubicBezTo>
                  <a:lnTo>
                    <a:pt x="0" y="213"/>
                  </a:lnTo>
                  <a:lnTo>
                    <a:pt x="136" y="0"/>
                  </a:lnTo>
                  <a:lnTo>
                    <a:pt x="362" y="144"/>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8" name="Freeform 30">
              <a:extLst>
                <a:ext uri="{FF2B5EF4-FFF2-40B4-BE49-F238E27FC236}">
                  <a16:creationId xmlns:a16="http://schemas.microsoft.com/office/drawing/2014/main" id="{E1107FAC-86C8-FB36-DE96-CA9CCF3E1426}"/>
                </a:ext>
              </a:extLst>
            </p:cNvPr>
            <p:cNvSpPr>
              <a:spLocks/>
            </p:cNvSpPr>
            <p:nvPr/>
          </p:nvSpPr>
          <p:spPr bwMode="auto">
            <a:xfrm>
              <a:off x="2600325" y="7810500"/>
              <a:ext cx="338138" cy="304800"/>
            </a:xfrm>
            <a:custGeom>
              <a:avLst/>
              <a:gdLst>
                <a:gd name="T0" fmla="*/ 212 w 445"/>
                <a:gd name="T1" fmla="*/ 38 h 399"/>
                <a:gd name="T2" fmla="*/ 445 w 445"/>
                <a:gd name="T3" fmla="*/ 186 h 399"/>
                <a:gd name="T4" fmla="*/ 309 w 445"/>
                <a:gd name="T5" fmla="*/ 399 h 399"/>
                <a:gd name="T6" fmla="*/ 76 w 445"/>
                <a:gd name="T7" fmla="*/ 250 h 399"/>
                <a:gd name="T8" fmla="*/ 38 w 445"/>
                <a:gd name="T9" fmla="*/ 76 h 399"/>
                <a:gd name="T10" fmla="*/ 212 w 445"/>
                <a:gd name="T11" fmla="*/ 38 h 399"/>
              </a:gdLst>
              <a:ahLst/>
              <a:cxnLst>
                <a:cxn ang="0">
                  <a:pos x="T0" y="T1"/>
                </a:cxn>
                <a:cxn ang="0">
                  <a:pos x="T2" y="T3"/>
                </a:cxn>
                <a:cxn ang="0">
                  <a:pos x="T4" y="T5"/>
                </a:cxn>
                <a:cxn ang="0">
                  <a:pos x="T6" y="T7"/>
                </a:cxn>
                <a:cxn ang="0">
                  <a:pos x="T8" y="T9"/>
                </a:cxn>
                <a:cxn ang="0">
                  <a:pos x="T10" y="T11"/>
                </a:cxn>
              </a:cxnLst>
              <a:rect l="0" t="0" r="r" b="b"/>
              <a:pathLst>
                <a:path w="445" h="399">
                  <a:moveTo>
                    <a:pt x="212" y="38"/>
                  </a:moveTo>
                  <a:lnTo>
                    <a:pt x="445" y="186"/>
                  </a:lnTo>
                  <a:lnTo>
                    <a:pt x="309" y="399"/>
                  </a:lnTo>
                  <a:lnTo>
                    <a:pt x="76" y="250"/>
                  </a:lnTo>
                  <a:cubicBezTo>
                    <a:pt x="17" y="213"/>
                    <a:pt x="0" y="135"/>
                    <a:pt x="38" y="76"/>
                  </a:cubicBezTo>
                  <a:cubicBezTo>
                    <a:pt x="75" y="17"/>
                    <a:pt x="153" y="0"/>
                    <a:pt x="212" y="38"/>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29" name="Freeform 31">
              <a:extLst>
                <a:ext uri="{FF2B5EF4-FFF2-40B4-BE49-F238E27FC236}">
                  <a16:creationId xmlns:a16="http://schemas.microsoft.com/office/drawing/2014/main" id="{51F75BEE-7B61-4937-D0BA-8EF151587377}"/>
                </a:ext>
              </a:extLst>
            </p:cNvPr>
            <p:cNvSpPr>
              <a:spLocks/>
            </p:cNvSpPr>
            <p:nvPr/>
          </p:nvSpPr>
          <p:spPr bwMode="auto">
            <a:xfrm>
              <a:off x="11571288" y="7232650"/>
              <a:ext cx="333375" cy="300038"/>
            </a:xfrm>
            <a:custGeom>
              <a:avLst/>
              <a:gdLst>
                <a:gd name="T0" fmla="*/ 362 w 438"/>
                <a:gd name="T1" fmla="*/ 144 h 395"/>
                <a:gd name="T2" fmla="*/ 401 w 438"/>
                <a:gd name="T3" fmla="*/ 319 h 395"/>
                <a:gd name="T4" fmla="*/ 227 w 438"/>
                <a:gd name="T5" fmla="*/ 357 h 395"/>
                <a:gd name="T6" fmla="*/ 0 w 438"/>
                <a:gd name="T7" fmla="*/ 213 h 395"/>
                <a:gd name="T8" fmla="*/ 136 w 438"/>
                <a:gd name="T9" fmla="*/ 0 h 395"/>
                <a:gd name="T10" fmla="*/ 362 w 438"/>
                <a:gd name="T11" fmla="*/ 144 h 395"/>
              </a:gdLst>
              <a:ahLst/>
              <a:cxnLst>
                <a:cxn ang="0">
                  <a:pos x="T0" y="T1"/>
                </a:cxn>
                <a:cxn ang="0">
                  <a:pos x="T2" y="T3"/>
                </a:cxn>
                <a:cxn ang="0">
                  <a:pos x="T4" y="T5"/>
                </a:cxn>
                <a:cxn ang="0">
                  <a:pos x="T6" y="T7"/>
                </a:cxn>
                <a:cxn ang="0">
                  <a:pos x="T8" y="T9"/>
                </a:cxn>
                <a:cxn ang="0">
                  <a:pos x="T10" y="T11"/>
                </a:cxn>
              </a:cxnLst>
              <a:rect l="0" t="0" r="r" b="b"/>
              <a:pathLst>
                <a:path w="438" h="395">
                  <a:moveTo>
                    <a:pt x="362" y="144"/>
                  </a:moveTo>
                  <a:cubicBezTo>
                    <a:pt x="421" y="182"/>
                    <a:pt x="438" y="260"/>
                    <a:pt x="401" y="319"/>
                  </a:cubicBezTo>
                  <a:cubicBezTo>
                    <a:pt x="363" y="377"/>
                    <a:pt x="285" y="395"/>
                    <a:pt x="227" y="357"/>
                  </a:cubicBezTo>
                  <a:lnTo>
                    <a:pt x="0" y="213"/>
                  </a:lnTo>
                  <a:lnTo>
                    <a:pt x="136" y="0"/>
                  </a:lnTo>
                  <a:lnTo>
                    <a:pt x="362" y="144"/>
                  </a:ln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0" name="Freeform 32">
              <a:extLst>
                <a:ext uri="{FF2B5EF4-FFF2-40B4-BE49-F238E27FC236}">
                  <a16:creationId xmlns:a16="http://schemas.microsoft.com/office/drawing/2014/main" id="{251E04CB-2F93-6117-047F-76E22FFEED4F}"/>
                </a:ext>
              </a:extLst>
            </p:cNvPr>
            <p:cNvSpPr>
              <a:spLocks/>
            </p:cNvSpPr>
            <p:nvPr/>
          </p:nvSpPr>
          <p:spPr bwMode="auto">
            <a:xfrm>
              <a:off x="11336338" y="7089775"/>
              <a:ext cx="338138" cy="304800"/>
            </a:xfrm>
            <a:custGeom>
              <a:avLst/>
              <a:gdLst>
                <a:gd name="T0" fmla="*/ 212 w 445"/>
                <a:gd name="T1" fmla="*/ 38 h 399"/>
                <a:gd name="T2" fmla="*/ 445 w 445"/>
                <a:gd name="T3" fmla="*/ 186 h 399"/>
                <a:gd name="T4" fmla="*/ 309 w 445"/>
                <a:gd name="T5" fmla="*/ 399 h 399"/>
                <a:gd name="T6" fmla="*/ 76 w 445"/>
                <a:gd name="T7" fmla="*/ 250 h 399"/>
                <a:gd name="T8" fmla="*/ 38 w 445"/>
                <a:gd name="T9" fmla="*/ 76 h 399"/>
                <a:gd name="T10" fmla="*/ 212 w 445"/>
                <a:gd name="T11" fmla="*/ 38 h 399"/>
              </a:gdLst>
              <a:ahLst/>
              <a:cxnLst>
                <a:cxn ang="0">
                  <a:pos x="T0" y="T1"/>
                </a:cxn>
                <a:cxn ang="0">
                  <a:pos x="T2" y="T3"/>
                </a:cxn>
                <a:cxn ang="0">
                  <a:pos x="T4" y="T5"/>
                </a:cxn>
                <a:cxn ang="0">
                  <a:pos x="T6" y="T7"/>
                </a:cxn>
                <a:cxn ang="0">
                  <a:pos x="T8" y="T9"/>
                </a:cxn>
                <a:cxn ang="0">
                  <a:pos x="T10" y="T11"/>
                </a:cxn>
              </a:cxnLst>
              <a:rect l="0" t="0" r="r" b="b"/>
              <a:pathLst>
                <a:path w="445" h="399">
                  <a:moveTo>
                    <a:pt x="212" y="38"/>
                  </a:moveTo>
                  <a:lnTo>
                    <a:pt x="445" y="186"/>
                  </a:lnTo>
                  <a:lnTo>
                    <a:pt x="309" y="399"/>
                  </a:lnTo>
                  <a:lnTo>
                    <a:pt x="76" y="250"/>
                  </a:lnTo>
                  <a:cubicBezTo>
                    <a:pt x="18" y="213"/>
                    <a:pt x="0" y="135"/>
                    <a:pt x="38" y="76"/>
                  </a:cubicBezTo>
                  <a:cubicBezTo>
                    <a:pt x="75" y="17"/>
                    <a:pt x="153" y="0"/>
                    <a:pt x="212" y="38"/>
                  </a:cubicBez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31" name="Freeform 33">
              <a:extLst>
                <a:ext uri="{FF2B5EF4-FFF2-40B4-BE49-F238E27FC236}">
                  <a16:creationId xmlns:a16="http://schemas.microsoft.com/office/drawing/2014/main" id="{0B7E956A-D09E-28D0-C8EA-362EB12BCCC9}"/>
                </a:ext>
              </a:extLst>
            </p:cNvPr>
            <p:cNvSpPr>
              <a:spLocks/>
            </p:cNvSpPr>
            <p:nvPr/>
          </p:nvSpPr>
          <p:spPr bwMode="auto">
            <a:xfrm>
              <a:off x="6584950" y="10537825"/>
              <a:ext cx="750888" cy="263525"/>
            </a:xfrm>
            <a:custGeom>
              <a:avLst/>
              <a:gdLst>
                <a:gd name="T0" fmla="*/ 943 w 988"/>
                <a:gd name="T1" fmla="*/ 347 h 347"/>
                <a:gd name="T2" fmla="*/ 0 w 988"/>
                <a:gd name="T3" fmla="*/ 347 h 347"/>
                <a:gd name="T4" fmla="*/ 46 w 988"/>
                <a:gd name="T5" fmla="*/ 0 h 347"/>
                <a:gd name="T6" fmla="*/ 988 w 988"/>
                <a:gd name="T7" fmla="*/ 0 h 347"/>
                <a:gd name="T8" fmla="*/ 943 w 988"/>
                <a:gd name="T9" fmla="*/ 347 h 347"/>
              </a:gdLst>
              <a:ahLst/>
              <a:cxnLst>
                <a:cxn ang="0">
                  <a:pos x="T0" y="T1"/>
                </a:cxn>
                <a:cxn ang="0">
                  <a:pos x="T2" y="T3"/>
                </a:cxn>
                <a:cxn ang="0">
                  <a:pos x="T4" y="T5"/>
                </a:cxn>
                <a:cxn ang="0">
                  <a:pos x="T6" y="T7"/>
                </a:cxn>
                <a:cxn ang="0">
                  <a:pos x="T8" y="T9"/>
                </a:cxn>
              </a:cxnLst>
              <a:rect l="0" t="0" r="r" b="b"/>
              <a:pathLst>
                <a:path w="988" h="347">
                  <a:moveTo>
                    <a:pt x="943" y="347"/>
                  </a:moveTo>
                  <a:lnTo>
                    <a:pt x="0" y="347"/>
                  </a:lnTo>
                  <a:lnTo>
                    <a:pt x="46" y="0"/>
                  </a:lnTo>
                  <a:lnTo>
                    <a:pt x="988" y="0"/>
                  </a:lnTo>
                  <a:lnTo>
                    <a:pt x="943" y="347"/>
                  </a:lnTo>
                  <a:close/>
                </a:path>
              </a:pathLst>
            </a:custGeom>
            <a:solidFill>
              <a:srgbClr val="AA5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6" name="Freeform 34">
              <a:extLst>
                <a:ext uri="{FF2B5EF4-FFF2-40B4-BE49-F238E27FC236}">
                  <a16:creationId xmlns:a16="http://schemas.microsoft.com/office/drawing/2014/main" id="{121C26DF-62C9-46E7-95BE-6BAE85B8D03E}"/>
                </a:ext>
              </a:extLst>
            </p:cNvPr>
            <p:cNvSpPr>
              <a:spLocks/>
            </p:cNvSpPr>
            <p:nvPr/>
          </p:nvSpPr>
          <p:spPr bwMode="auto">
            <a:xfrm>
              <a:off x="7451725" y="10537825"/>
              <a:ext cx="752475" cy="263525"/>
            </a:xfrm>
            <a:custGeom>
              <a:avLst/>
              <a:gdLst>
                <a:gd name="T0" fmla="*/ 45 w 988"/>
                <a:gd name="T1" fmla="*/ 347 h 347"/>
                <a:gd name="T2" fmla="*/ 988 w 988"/>
                <a:gd name="T3" fmla="*/ 347 h 347"/>
                <a:gd name="T4" fmla="*/ 942 w 988"/>
                <a:gd name="T5" fmla="*/ 0 h 347"/>
                <a:gd name="T6" fmla="*/ 0 w 988"/>
                <a:gd name="T7" fmla="*/ 0 h 347"/>
                <a:gd name="T8" fmla="*/ 45 w 988"/>
                <a:gd name="T9" fmla="*/ 347 h 347"/>
              </a:gdLst>
              <a:ahLst/>
              <a:cxnLst>
                <a:cxn ang="0">
                  <a:pos x="T0" y="T1"/>
                </a:cxn>
                <a:cxn ang="0">
                  <a:pos x="T2" y="T3"/>
                </a:cxn>
                <a:cxn ang="0">
                  <a:pos x="T4" y="T5"/>
                </a:cxn>
                <a:cxn ang="0">
                  <a:pos x="T6" y="T7"/>
                </a:cxn>
                <a:cxn ang="0">
                  <a:pos x="T8" y="T9"/>
                </a:cxn>
              </a:cxnLst>
              <a:rect l="0" t="0" r="r" b="b"/>
              <a:pathLst>
                <a:path w="988" h="347">
                  <a:moveTo>
                    <a:pt x="45" y="347"/>
                  </a:moveTo>
                  <a:lnTo>
                    <a:pt x="988" y="347"/>
                  </a:lnTo>
                  <a:lnTo>
                    <a:pt x="942" y="0"/>
                  </a:lnTo>
                  <a:lnTo>
                    <a:pt x="0" y="0"/>
                  </a:lnTo>
                  <a:lnTo>
                    <a:pt x="45" y="347"/>
                  </a:lnTo>
                  <a:close/>
                </a:path>
              </a:pathLst>
            </a:custGeom>
            <a:solidFill>
              <a:srgbClr val="AA5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7" name="Freeform 35">
              <a:extLst>
                <a:ext uri="{FF2B5EF4-FFF2-40B4-BE49-F238E27FC236}">
                  <a16:creationId xmlns:a16="http://schemas.microsoft.com/office/drawing/2014/main" id="{F1CA749F-C108-CE0C-CDD3-A1B42160FD00}"/>
                </a:ext>
              </a:extLst>
            </p:cNvPr>
            <p:cNvSpPr>
              <a:spLocks/>
            </p:cNvSpPr>
            <p:nvPr/>
          </p:nvSpPr>
          <p:spPr bwMode="auto">
            <a:xfrm>
              <a:off x="5556250" y="7664450"/>
              <a:ext cx="3776663" cy="2960688"/>
            </a:xfrm>
            <a:custGeom>
              <a:avLst/>
              <a:gdLst>
                <a:gd name="T0" fmla="*/ 4963 w 4963"/>
                <a:gd name="T1" fmla="*/ 935 h 3890"/>
                <a:gd name="T2" fmla="*/ 2936 w 4963"/>
                <a:gd name="T3" fmla="*/ 0 h 3890"/>
                <a:gd name="T4" fmla="*/ 2446 w 4963"/>
                <a:gd name="T5" fmla="*/ 664 h 3890"/>
                <a:gd name="T6" fmla="*/ 1908 w 4963"/>
                <a:gd name="T7" fmla="*/ 4 h 3890"/>
                <a:gd name="T8" fmla="*/ 0 w 4963"/>
                <a:gd name="T9" fmla="*/ 844 h 3890"/>
                <a:gd name="T10" fmla="*/ 611 w 4963"/>
                <a:gd name="T11" fmla="*/ 1782 h 3890"/>
                <a:gd name="T12" fmla="*/ 1229 w 4963"/>
                <a:gd name="T13" fmla="*/ 1524 h 3890"/>
                <a:gd name="T14" fmla="*/ 1109 w 4963"/>
                <a:gd name="T15" fmla="*/ 2447 h 3890"/>
                <a:gd name="T16" fmla="*/ 1035 w 4963"/>
                <a:gd name="T17" fmla="*/ 3890 h 3890"/>
                <a:gd name="T18" fmla="*/ 3793 w 4963"/>
                <a:gd name="T19" fmla="*/ 3890 h 3890"/>
                <a:gd name="T20" fmla="*/ 3718 w 4963"/>
                <a:gd name="T21" fmla="*/ 2447 h 3890"/>
                <a:gd name="T22" fmla="*/ 3596 w 4963"/>
                <a:gd name="T23" fmla="*/ 1509 h 3890"/>
                <a:gd name="T24" fmla="*/ 4372 w 4963"/>
                <a:gd name="T25" fmla="*/ 1843 h 3890"/>
                <a:gd name="T26" fmla="*/ 4963 w 4963"/>
                <a:gd name="T27" fmla="*/ 935 h 3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63" h="3890">
                  <a:moveTo>
                    <a:pt x="4963" y="935"/>
                  </a:moveTo>
                  <a:cubicBezTo>
                    <a:pt x="4521" y="449"/>
                    <a:pt x="3790" y="99"/>
                    <a:pt x="2936" y="0"/>
                  </a:cubicBezTo>
                  <a:lnTo>
                    <a:pt x="2446" y="664"/>
                  </a:lnTo>
                  <a:lnTo>
                    <a:pt x="1908" y="4"/>
                  </a:lnTo>
                  <a:cubicBezTo>
                    <a:pt x="1121" y="101"/>
                    <a:pt x="442" y="411"/>
                    <a:pt x="0" y="844"/>
                  </a:cubicBezTo>
                  <a:lnTo>
                    <a:pt x="611" y="1782"/>
                  </a:lnTo>
                  <a:cubicBezTo>
                    <a:pt x="801" y="1681"/>
                    <a:pt x="1008" y="1594"/>
                    <a:pt x="1229" y="1524"/>
                  </a:cubicBezTo>
                  <a:cubicBezTo>
                    <a:pt x="1165" y="1828"/>
                    <a:pt x="1125" y="2137"/>
                    <a:pt x="1109" y="2447"/>
                  </a:cubicBezTo>
                  <a:lnTo>
                    <a:pt x="1035" y="3890"/>
                  </a:lnTo>
                  <a:lnTo>
                    <a:pt x="3793" y="3890"/>
                  </a:lnTo>
                  <a:lnTo>
                    <a:pt x="3718" y="2447"/>
                  </a:lnTo>
                  <a:cubicBezTo>
                    <a:pt x="3702" y="2132"/>
                    <a:pt x="3661" y="1818"/>
                    <a:pt x="3596" y="1509"/>
                  </a:cubicBezTo>
                  <a:cubicBezTo>
                    <a:pt x="3878" y="1593"/>
                    <a:pt x="4139" y="1707"/>
                    <a:pt x="4372" y="1843"/>
                  </a:cubicBezTo>
                  <a:lnTo>
                    <a:pt x="4963" y="935"/>
                  </a:ln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8" name="Freeform 36">
              <a:extLst>
                <a:ext uri="{FF2B5EF4-FFF2-40B4-BE49-F238E27FC236}">
                  <a16:creationId xmlns:a16="http://schemas.microsoft.com/office/drawing/2014/main" id="{C55244C7-9C1D-66AD-89B9-92179BE0DD22}"/>
                </a:ext>
              </a:extLst>
            </p:cNvPr>
            <p:cNvSpPr>
              <a:spLocks/>
            </p:cNvSpPr>
            <p:nvPr/>
          </p:nvSpPr>
          <p:spPr bwMode="auto">
            <a:xfrm>
              <a:off x="7731125" y="8734425"/>
              <a:ext cx="457200" cy="515938"/>
            </a:xfrm>
            <a:custGeom>
              <a:avLst/>
              <a:gdLst>
                <a:gd name="T0" fmla="*/ 601 w 601"/>
                <a:gd name="T1" fmla="*/ 502 h 678"/>
                <a:gd name="T2" fmla="*/ 528 w 601"/>
                <a:gd name="T3" fmla="*/ 617 h 678"/>
                <a:gd name="T4" fmla="*/ 307 w 601"/>
                <a:gd name="T5" fmla="*/ 678 h 678"/>
                <a:gd name="T6" fmla="*/ 74 w 601"/>
                <a:gd name="T7" fmla="*/ 617 h 678"/>
                <a:gd name="T8" fmla="*/ 0 w 601"/>
                <a:gd name="T9" fmla="*/ 500 h 678"/>
                <a:gd name="T10" fmla="*/ 0 w 601"/>
                <a:gd name="T11" fmla="*/ 0 h 678"/>
                <a:gd name="T12" fmla="*/ 601 w 601"/>
                <a:gd name="T13" fmla="*/ 0 h 678"/>
                <a:gd name="T14" fmla="*/ 601 w 601"/>
                <a:gd name="T15" fmla="*/ 502 h 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78">
                  <a:moveTo>
                    <a:pt x="601" y="502"/>
                  </a:moveTo>
                  <a:cubicBezTo>
                    <a:pt x="601" y="551"/>
                    <a:pt x="573" y="596"/>
                    <a:pt x="528" y="617"/>
                  </a:cubicBezTo>
                  <a:cubicBezTo>
                    <a:pt x="470" y="645"/>
                    <a:pt x="386" y="678"/>
                    <a:pt x="307" y="678"/>
                  </a:cubicBezTo>
                  <a:cubicBezTo>
                    <a:pt x="224" y="678"/>
                    <a:pt x="135" y="645"/>
                    <a:pt x="74" y="617"/>
                  </a:cubicBezTo>
                  <a:cubicBezTo>
                    <a:pt x="29" y="596"/>
                    <a:pt x="0" y="550"/>
                    <a:pt x="0" y="500"/>
                  </a:cubicBezTo>
                  <a:lnTo>
                    <a:pt x="0" y="0"/>
                  </a:lnTo>
                  <a:lnTo>
                    <a:pt x="601" y="0"/>
                  </a:lnTo>
                  <a:lnTo>
                    <a:pt x="601" y="502"/>
                  </a:lnTo>
                  <a:close/>
                </a:path>
              </a:pathLst>
            </a:custGeom>
            <a:solidFill>
              <a:srgbClr val="FDDDEA">
                <a:alpha val="5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89" name="Freeform 37">
              <a:extLst>
                <a:ext uri="{FF2B5EF4-FFF2-40B4-BE49-F238E27FC236}">
                  <a16:creationId xmlns:a16="http://schemas.microsoft.com/office/drawing/2014/main" id="{76A8DB73-1DB1-F895-CB8E-499036833EDC}"/>
                </a:ext>
              </a:extLst>
            </p:cNvPr>
            <p:cNvSpPr>
              <a:spLocks/>
            </p:cNvSpPr>
            <p:nvPr/>
          </p:nvSpPr>
          <p:spPr bwMode="auto">
            <a:xfrm>
              <a:off x="7724775" y="8853488"/>
              <a:ext cx="468313" cy="15875"/>
            </a:xfrm>
            <a:custGeom>
              <a:avLst/>
              <a:gdLst>
                <a:gd name="T0" fmla="*/ 606 w 616"/>
                <a:gd name="T1" fmla="*/ 20 h 20"/>
                <a:gd name="T2" fmla="*/ 10 w 616"/>
                <a:gd name="T3" fmla="*/ 20 h 20"/>
                <a:gd name="T4" fmla="*/ 0 w 616"/>
                <a:gd name="T5" fmla="*/ 10 h 20"/>
                <a:gd name="T6" fmla="*/ 10 w 616"/>
                <a:gd name="T7" fmla="*/ 0 h 20"/>
                <a:gd name="T8" fmla="*/ 606 w 616"/>
                <a:gd name="T9" fmla="*/ 0 h 20"/>
                <a:gd name="T10" fmla="*/ 616 w 616"/>
                <a:gd name="T11" fmla="*/ 10 h 20"/>
                <a:gd name="T12" fmla="*/ 606 w 616"/>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16" h="20">
                  <a:moveTo>
                    <a:pt x="606" y="20"/>
                  </a:moveTo>
                  <a:lnTo>
                    <a:pt x="10" y="20"/>
                  </a:lnTo>
                  <a:cubicBezTo>
                    <a:pt x="4" y="20"/>
                    <a:pt x="0" y="16"/>
                    <a:pt x="0" y="10"/>
                  </a:cubicBezTo>
                  <a:cubicBezTo>
                    <a:pt x="0" y="4"/>
                    <a:pt x="4" y="0"/>
                    <a:pt x="10" y="0"/>
                  </a:cubicBezTo>
                  <a:lnTo>
                    <a:pt x="606" y="0"/>
                  </a:lnTo>
                  <a:cubicBezTo>
                    <a:pt x="612" y="0"/>
                    <a:pt x="616" y="4"/>
                    <a:pt x="616" y="10"/>
                  </a:cubicBezTo>
                  <a:cubicBezTo>
                    <a:pt x="616" y="16"/>
                    <a:pt x="612" y="20"/>
                    <a:pt x="606" y="20"/>
                  </a:cubicBezTo>
                  <a:close/>
                </a:path>
              </a:pathLst>
            </a:custGeom>
            <a:solidFill>
              <a:srgbClr val="AA5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0" name="Freeform: Shape 488">
              <a:extLst>
                <a:ext uri="{FF2B5EF4-FFF2-40B4-BE49-F238E27FC236}">
                  <a16:creationId xmlns:a16="http://schemas.microsoft.com/office/drawing/2014/main" id="{55564900-2BA0-B6C6-5058-B03D524232D3}"/>
                </a:ext>
              </a:extLst>
            </p:cNvPr>
            <p:cNvSpPr>
              <a:spLocks/>
            </p:cNvSpPr>
            <p:nvPr/>
          </p:nvSpPr>
          <p:spPr bwMode="auto">
            <a:xfrm>
              <a:off x="6483964" y="8437021"/>
              <a:ext cx="1816458" cy="395829"/>
            </a:xfrm>
            <a:custGeom>
              <a:avLst/>
              <a:gdLst>
                <a:gd name="connsiteX0" fmla="*/ 1682689 w 1816458"/>
                <a:gd name="connsiteY0" fmla="*/ 478 h 395829"/>
                <a:gd name="connsiteX1" fmla="*/ 1693318 w 1816458"/>
                <a:gd name="connsiteY1" fmla="*/ 5048 h 395829"/>
                <a:gd name="connsiteX2" fmla="*/ 1816315 w 1816458"/>
                <a:gd name="connsiteY2" fmla="*/ 386688 h 395829"/>
                <a:gd name="connsiteX3" fmla="*/ 1810241 w 1816458"/>
                <a:gd name="connsiteY3" fmla="*/ 395829 h 395829"/>
                <a:gd name="connsiteX4" fmla="*/ 1808723 w 1816458"/>
                <a:gd name="connsiteY4" fmla="*/ 395829 h 395829"/>
                <a:gd name="connsiteX5" fmla="*/ 1801130 w 1816458"/>
                <a:gd name="connsiteY5" fmla="*/ 390497 h 395829"/>
                <a:gd name="connsiteX6" fmla="*/ 1678893 w 1816458"/>
                <a:gd name="connsiteY6" fmla="*/ 10380 h 395829"/>
                <a:gd name="connsiteX7" fmla="*/ 1682689 w 1816458"/>
                <a:gd name="connsiteY7" fmla="*/ 478 h 395829"/>
                <a:gd name="connsiteX8" fmla="*/ 133012 w 1816458"/>
                <a:gd name="connsiteY8" fmla="*/ 478 h 395829"/>
                <a:gd name="connsiteX9" fmla="*/ 137567 w 1816458"/>
                <a:gd name="connsiteY9" fmla="*/ 10380 h 395829"/>
                <a:gd name="connsiteX10" fmla="*/ 15330 w 1816458"/>
                <a:gd name="connsiteY10" fmla="*/ 390497 h 395829"/>
                <a:gd name="connsiteX11" fmla="*/ 7737 w 1816458"/>
                <a:gd name="connsiteY11" fmla="*/ 395829 h 395829"/>
                <a:gd name="connsiteX12" fmla="*/ 5460 w 1816458"/>
                <a:gd name="connsiteY12" fmla="*/ 395829 h 395829"/>
                <a:gd name="connsiteX13" fmla="*/ 145 w 1816458"/>
                <a:gd name="connsiteY13" fmla="*/ 386688 h 395829"/>
                <a:gd name="connsiteX14" fmla="*/ 123142 w 1816458"/>
                <a:gd name="connsiteY14" fmla="*/ 5048 h 395829"/>
                <a:gd name="connsiteX15" fmla="*/ 133012 w 1816458"/>
                <a:gd name="connsiteY15" fmla="*/ 478 h 3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6458" h="395829">
                  <a:moveTo>
                    <a:pt x="1682689" y="478"/>
                  </a:moveTo>
                  <a:cubicBezTo>
                    <a:pt x="1687244" y="-1046"/>
                    <a:pt x="1691800" y="1239"/>
                    <a:pt x="1693318" y="5048"/>
                  </a:cubicBezTo>
                  <a:cubicBezTo>
                    <a:pt x="1766205" y="192440"/>
                    <a:pt x="1815556" y="384403"/>
                    <a:pt x="1816315" y="386688"/>
                  </a:cubicBezTo>
                  <a:cubicBezTo>
                    <a:pt x="1817074" y="390497"/>
                    <a:pt x="1814797" y="395067"/>
                    <a:pt x="1810241" y="395829"/>
                  </a:cubicBezTo>
                  <a:cubicBezTo>
                    <a:pt x="1810241" y="395829"/>
                    <a:pt x="1809482" y="395829"/>
                    <a:pt x="1808723" y="395829"/>
                  </a:cubicBezTo>
                  <a:cubicBezTo>
                    <a:pt x="1804926" y="395829"/>
                    <a:pt x="1801889" y="393544"/>
                    <a:pt x="1801130" y="390497"/>
                  </a:cubicBezTo>
                  <a:cubicBezTo>
                    <a:pt x="1800371" y="388211"/>
                    <a:pt x="1751020" y="197011"/>
                    <a:pt x="1678893" y="10380"/>
                  </a:cubicBezTo>
                  <a:cubicBezTo>
                    <a:pt x="1677374" y="6572"/>
                    <a:pt x="1678893" y="2001"/>
                    <a:pt x="1682689" y="478"/>
                  </a:cubicBezTo>
                  <a:close/>
                  <a:moveTo>
                    <a:pt x="133012" y="478"/>
                  </a:moveTo>
                  <a:cubicBezTo>
                    <a:pt x="137567" y="2001"/>
                    <a:pt x="139086" y="6572"/>
                    <a:pt x="137567" y="10380"/>
                  </a:cubicBezTo>
                  <a:cubicBezTo>
                    <a:pt x="64680" y="197011"/>
                    <a:pt x="16089" y="388211"/>
                    <a:pt x="15330" y="390497"/>
                  </a:cubicBezTo>
                  <a:cubicBezTo>
                    <a:pt x="14571" y="393544"/>
                    <a:pt x="11534" y="395829"/>
                    <a:pt x="7737" y="395829"/>
                  </a:cubicBezTo>
                  <a:cubicBezTo>
                    <a:pt x="6978" y="395829"/>
                    <a:pt x="6219" y="395829"/>
                    <a:pt x="5460" y="395829"/>
                  </a:cubicBezTo>
                  <a:cubicBezTo>
                    <a:pt x="1663" y="395067"/>
                    <a:pt x="-614" y="390497"/>
                    <a:pt x="145" y="386688"/>
                  </a:cubicBezTo>
                  <a:cubicBezTo>
                    <a:pt x="904" y="384403"/>
                    <a:pt x="50255" y="192440"/>
                    <a:pt x="123142" y="5048"/>
                  </a:cubicBezTo>
                  <a:cubicBezTo>
                    <a:pt x="124660" y="1239"/>
                    <a:pt x="129216" y="-1046"/>
                    <a:pt x="133012" y="478"/>
                  </a:cubicBezTo>
                  <a:close/>
                </a:path>
              </a:pathLst>
            </a:custGeom>
            <a:solidFill>
              <a:srgbClr val="AA5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691" name="Oval 40">
              <a:extLst>
                <a:ext uri="{FF2B5EF4-FFF2-40B4-BE49-F238E27FC236}">
                  <a16:creationId xmlns:a16="http://schemas.microsoft.com/office/drawing/2014/main" id="{DC13108C-B73C-3D1D-3E86-8BC0629A2556}"/>
                </a:ext>
              </a:extLst>
            </p:cNvPr>
            <p:cNvSpPr>
              <a:spLocks noChangeArrowheads="1"/>
            </p:cNvSpPr>
            <p:nvPr/>
          </p:nvSpPr>
          <p:spPr bwMode="auto">
            <a:xfrm>
              <a:off x="7391400" y="8705850"/>
              <a:ext cx="352425" cy="352425"/>
            </a:xfrm>
            <a:prstGeom prst="ellipse">
              <a:avLst/>
            </a:pr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2" name="Oval 41">
              <a:extLst>
                <a:ext uri="{FF2B5EF4-FFF2-40B4-BE49-F238E27FC236}">
                  <a16:creationId xmlns:a16="http://schemas.microsoft.com/office/drawing/2014/main" id="{0F75C0C6-CAC1-64C3-3103-DBC0A15A1910}"/>
                </a:ext>
              </a:extLst>
            </p:cNvPr>
            <p:cNvSpPr>
              <a:spLocks noChangeArrowheads="1"/>
            </p:cNvSpPr>
            <p:nvPr/>
          </p:nvSpPr>
          <p:spPr bwMode="auto">
            <a:xfrm>
              <a:off x="7473950" y="8788400"/>
              <a:ext cx="188913" cy="188913"/>
            </a:xfrm>
            <a:prstGeom prst="ellipse">
              <a:avLst/>
            </a:pr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3" name="Freeform 42">
              <a:extLst>
                <a:ext uri="{FF2B5EF4-FFF2-40B4-BE49-F238E27FC236}">
                  <a16:creationId xmlns:a16="http://schemas.microsoft.com/office/drawing/2014/main" id="{9D89ECD4-E290-BD83-CF2D-9B75AAE56388}"/>
                </a:ext>
              </a:extLst>
            </p:cNvPr>
            <p:cNvSpPr>
              <a:spLocks/>
            </p:cNvSpPr>
            <p:nvPr/>
          </p:nvSpPr>
          <p:spPr bwMode="auto">
            <a:xfrm>
              <a:off x="5538788" y="5464175"/>
              <a:ext cx="1012825" cy="1030288"/>
            </a:xfrm>
            <a:custGeom>
              <a:avLst/>
              <a:gdLst>
                <a:gd name="T0" fmla="*/ 1148 w 1331"/>
                <a:gd name="T1" fmla="*/ 1123 h 1353"/>
                <a:gd name="T2" fmla="*/ 1331 w 1331"/>
                <a:gd name="T3" fmla="*/ 666 h 1353"/>
                <a:gd name="T4" fmla="*/ 665 w 1331"/>
                <a:gd name="T5" fmla="*/ 0 h 1353"/>
                <a:gd name="T6" fmla="*/ 0 w 1331"/>
                <a:gd name="T7" fmla="*/ 666 h 1353"/>
                <a:gd name="T8" fmla="*/ 665 w 1331"/>
                <a:gd name="T9" fmla="*/ 1331 h 1353"/>
                <a:gd name="T10" fmla="*/ 982 w 1331"/>
                <a:gd name="T11" fmla="*/ 1251 h 1353"/>
                <a:gd name="T12" fmla="*/ 1252 w 1331"/>
                <a:gd name="T13" fmla="*/ 1353 h 1353"/>
                <a:gd name="T14" fmla="*/ 1148 w 1331"/>
                <a:gd name="T15" fmla="*/ 1123 h 1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1" h="1353">
                  <a:moveTo>
                    <a:pt x="1148" y="1123"/>
                  </a:moveTo>
                  <a:cubicBezTo>
                    <a:pt x="1261" y="1004"/>
                    <a:pt x="1331" y="843"/>
                    <a:pt x="1331" y="666"/>
                  </a:cubicBezTo>
                  <a:cubicBezTo>
                    <a:pt x="1331" y="298"/>
                    <a:pt x="1033" y="0"/>
                    <a:pt x="665" y="0"/>
                  </a:cubicBezTo>
                  <a:cubicBezTo>
                    <a:pt x="298" y="0"/>
                    <a:pt x="0" y="298"/>
                    <a:pt x="0" y="666"/>
                  </a:cubicBezTo>
                  <a:cubicBezTo>
                    <a:pt x="0" y="1033"/>
                    <a:pt x="298" y="1331"/>
                    <a:pt x="665" y="1331"/>
                  </a:cubicBezTo>
                  <a:cubicBezTo>
                    <a:pt x="780" y="1331"/>
                    <a:pt x="888" y="1302"/>
                    <a:pt x="982" y="1251"/>
                  </a:cubicBezTo>
                  <a:lnTo>
                    <a:pt x="1252" y="1353"/>
                  </a:lnTo>
                  <a:lnTo>
                    <a:pt x="1148" y="1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4" name="Freeform 43">
              <a:extLst>
                <a:ext uri="{FF2B5EF4-FFF2-40B4-BE49-F238E27FC236}">
                  <a16:creationId xmlns:a16="http://schemas.microsoft.com/office/drawing/2014/main" id="{F9FC6760-A7D1-5DCF-8125-3937C598F8FD}"/>
                </a:ext>
              </a:extLst>
            </p:cNvPr>
            <p:cNvSpPr>
              <a:spLocks/>
            </p:cNvSpPr>
            <p:nvPr/>
          </p:nvSpPr>
          <p:spPr bwMode="auto">
            <a:xfrm>
              <a:off x="8370888" y="6013450"/>
              <a:ext cx="1012825" cy="1028700"/>
            </a:xfrm>
            <a:custGeom>
              <a:avLst/>
              <a:gdLst>
                <a:gd name="T0" fmla="*/ 183 w 1331"/>
                <a:gd name="T1" fmla="*/ 1123 h 1352"/>
                <a:gd name="T2" fmla="*/ 0 w 1331"/>
                <a:gd name="T3" fmla="*/ 665 h 1352"/>
                <a:gd name="T4" fmla="*/ 665 w 1331"/>
                <a:gd name="T5" fmla="*/ 0 h 1352"/>
                <a:gd name="T6" fmla="*/ 1331 w 1331"/>
                <a:gd name="T7" fmla="*/ 665 h 1352"/>
                <a:gd name="T8" fmla="*/ 665 w 1331"/>
                <a:gd name="T9" fmla="*/ 1331 h 1352"/>
                <a:gd name="T10" fmla="*/ 349 w 1331"/>
                <a:gd name="T11" fmla="*/ 1251 h 1352"/>
                <a:gd name="T12" fmla="*/ 78 w 1331"/>
                <a:gd name="T13" fmla="*/ 1352 h 1352"/>
                <a:gd name="T14" fmla="*/ 183 w 1331"/>
                <a:gd name="T15" fmla="*/ 1123 h 1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1" h="1352">
                  <a:moveTo>
                    <a:pt x="183" y="1123"/>
                  </a:moveTo>
                  <a:cubicBezTo>
                    <a:pt x="69" y="1004"/>
                    <a:pt x="0" y="843"/>
                    <a:pt x="0" y="665"/>
                  </a:cubicBezTo>
                  <a:cubicBezTo>
                    <a:pt x="0" y="298"/>
                    <a:pt x="298" y="0"/>
                    <a:pt x="665" y="0"/>
                  </a:cubicBezTo>
                  <a:cubicBezTo>
                    <a:pt x="1033" y="0"/>
                    <a:pt x="1331" y="298"/>
                    <a:pt x="1331" y="665"/>
                  </a:cubicBezTo>
                  <a:cubicBezTo>
                    <a:pt x="1331" y="1033"/>
                    <a:pt x="1033" y="1331"/>
                    <a:pt x="665" y="1331"/>
                  </a:cubicBezTo>
                  <a:cubicBezTo>
                    <a:pt x="551" y="1331"/>
                    <a:pt x="443" y="1302"/>
                    <a:pt x="349" y="1251"/>
                  </a:cubicBezTo>
                  <a:lnTo>
                    <a:pt x="78" y="1352"/>
                  </a:lnTo>
                  <a:lnTo>
                    <a:pt x="183" y="1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5" name="Freeform 44">
              <a:extLst>
                <a:ext uri="{FF2B5EF4-FFF2-40B4-BE49-F238E27FC236}">
                  <a16:creationId xmlns:a16="http://schemas.microsoft.com/office/drawing/2014/main" id="{84BBC258-580D-E8BC-041C-7D3920B99FC1}"/>
                </a:ext>
              </a:extLst>
            </p:cNvPr>
            <p:cNvSpPr>
              <a:spLocks/>
            </p:cNvSpPr>
            <p:nvPr/>
          </p:nvSpPr>
          <p:spPr bwMode="auto">
            <a:xfrm>
              <a:off x="5821363" y="5805488"/>
              <a:ext cx="463550" cy="388938"/>
            </a:xfrm>
            <a:custGeom>
              <a:avLst/>
              <a:gdLst>
                <a:gd name="T0" fmla="*/ 304 w 609"/>
                <a:gd name="T1" fmla="*/ 512 h 512"/>
                <a:gd name="T2" fmla="*/ 57 w 609"/>
                <a:gd name="T3" fmla="*/ 265 h 512"/>
                <a:gd name="T4" fmla="*/ 57 w 609"/>
                <a:gd name="T5" fmla="*/ 58 h 512"/>
                <a:gd name="T6" fmla="*/ 264 w 609"/>
                <a:gd name="T7" fmla="*/ 58 h 512"/>
                <a:gd name="T8" fmla="*/ 304 w 609"/>
                <a:gd name="T9" fmla="*/ 98 h 512"/>
                <a:gd name="T10" fmla="*/ 345 w 609"/>
                <a:gd name="T11" fmla="*/ 57 h 512"/>
                <a:gd name="T12" fmla="*/ 552 w 609"/>
                <a:gd name="T13" fmla="*/ 57 h 512"/>
                <a:gd name="T14" fmla="*/ 552 w 609"/>
                <a:gd name="T15" fmla="*/ 264 h 512"/>
                <a:gd name="T16" fmla="*/ 304 w 609"/>
                <a:gd name="T17"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512">
                  <a:moveTo>
                    <a:pt x="304" y="512"/>
                  </a:moveTo>
                  <a:lnTo>
                    <a:pt x="57" y="265"/>
                  </a:lnTo>
                  <a:cubicBezTo>
                    <a:pt x="0" y="207"/>
                    <a:pt x="0" y="115"/>
                    <a:pt x="57" y="58"/>
                  </a:cubicBezTo>
                  <a:cubicBezTo>
                    <a:pt x="114" y="1"/>
                    <a:pt x="206" y="1"/>
                    <a:pt x="264" y="58"/>
                  </a:cubicBezTo>
                  <a:lnTo>
                    <a:pt x="304" y="98"/>
                  </a:lnTo>
                  <a:lnTo>
                    <a:pt x="345" y="57"/>
                  </a:lnTo>
                  <a:cubicBezTo>
                    <a:pt x="402" y="0"/>
                    <a:pt x="495" y="0"/>
                    <a:pt x="552" y="57"/>
                  </a:cubicBezTo>
                  <a:cubicBezTo>
                    <a:pt x="609" y="114"/>
                    <a:pt x="609" y="207"/>
                    <a:pt x="552" y="264"/>
                  </a:cubicBezTo>
                  <a:lnTo>
                    <a:pt x="304" y="512"/>
                  </a:ln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6" name="Oval 45">
              <a:extLst>
                <a:ext uri="{FF2B5EF4-FFF2-40B4-BE49-F238E27FC236}">
                  <a16:creationId xmlns:a16="http://schemas.microsoft.com/office/drawing/2014/main" id="{D4A76652-02ED-5BB1-6F82-4D7783E8B4C0}"/>
                </a:ext>
              </a:extLst>
            </p:cNvPr>
            <p:cNvSpPr>
              <a:spLocks noChangeArrowheads="1"/>
            </p:cNvSpPr>
            <p:nvPr/>
          </p:nvSpPr>
          <p:spPr bwMode="auto">
            <a:xfrm>
              <a:off x="8618538" y="6262688"/>
              <a:ext cx="534988" cy="534988"/>
            </a:xfrm>
            <a:prstGeom prst="ellipse">
              <a:avLst/>
            </a:pr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7" name="Freeform: Shape 495">
              <a:extLst>
                <a:ext uri="{FF2B5EF4-FFF2-40B4-BE49-F238E27FC236}">
                  <a16:creationId xmlns:a16="http://schemas.microsoft.com/office/drawing/2014/main" id="{5F03D29C-BECF-851B-2FF2-423245A53D8F}"/>
                </a:ext>
              </a:extLst>
            </p:cNvPr>
            <p:cNvSpPr>
              <a:spLocks/>
            </p:cNvSpPr>
            <p:nvPr/>
          </p:nvSpPr>
          <p:spPr bwMode="auto">
            <a:xfrm>
              <a:off x="8742362" y="6413500"/>
              <a:ext cx="287338" cy="65088"/>
            </a:xfrm>
            <a:custGeom>
              <a:avLst/>
              <a:gdLst>
                <a:gd name="connsiteX0" fmla="*/ 240507 w 287338"/>
                <a:gd name="connsiteY0" fmla="*/ 0 h 65088"/>
                <a:gd name="connsiteX1" fmla="*/ 287338 w 287338"/>
                <a:gd name="connsiteY1" fmla="*/ 57431 h 65088"/>
                <a:gd name="connsiteX2" fmla="*/ 280540 w 287338"/>
                <a:gd name="connsiteY2" fmla="*/ 65088 h 65088"/>
                <a:gd name="connsiteX3" fmla="*/ 272986 w 287338"/>
                <a:gd name="connsiteY3" fmla="*/ 57431 h 65088"/>
                <a:gd name="connsiteX4" fmla="*/ 240507 w 287338"/>
                <a:gd name="connsiteY4" fmla="*/ 14549 h 65088"/>
                <a:gd name="connsiteX5" fmla="*/ 208782 w 287338"/>
                <a:gd name="connsiteY5" fmla="*/ 57431 h 65088"/>
                <a:gd name="connsiteX6" fmla="*/ 201228 w 287338"/>
                <a:gd name="connsiteY6" fmla="*/ 65088 h 65088"/>
                <a:gd name="connsiteX7" fmla="*/ 193675 w 287338"/>
                <a:gd name="connsiteY7" fmla="*/ 57431 h 65088"/>
                <a:gd name="connsiteX8" fmla="*/ 240507 w 287338"/>
                <a:gd name="connsiteY8" fmla="*/ 0 h 65088"/>
                <a:gd name="connsiteX9" fmla="*/ 46831 w 287338"/>
                <a:gd name="connsiteY9" fmla="*/ 0 h 65088"/>
                <a:gd name="connsiteX10" fmla="*/ 93663 w 287338"/>
                <a:gd name="connsiteY10" fmla="*/ 57431 h 65088"/>
                <a:gd name="connsiteX11" fmla="*/ 86110 w 287338"/>
                <a:gd name="connsiteY11" fmla="*/ 65088 h 65088"/>
                <a:gd name="connsiteX12" fmla="*/ 79311 w 287338"/>
                <a:gd name="connsiteY12" fmla="*/ 57431 h 65088"/>
                <a:gd name="connsiteX13" fmla="*/ 46831 w 287338"/>
                <a:gd name="connsiteY13" fmla="*/ 14549 h 65088"/>
                <a:gd name="connsiteX14" fmla="*/ 14352 w 287338"/>
                <a:gd name="connsiteY14" fmla="*/ 57431 h 65088"/>
                <a:gd name="connsiteX15" fmla="*/ 7553 w 287338"/>
                <a:gd name="connsiteY15" fmla="*/ 65088 h 65088"/>
                <a:gd name="connsiteX16" fmla="*/ 0 w 287338"/>
                <a:gd name="connsiteY16" fmla="*/ 57431 h 65088"/>
                <a:gd name="connsiteX17" fmla="*/ 46831 w 287338"/>
                <a:gd name="connsiteY17" fmla="*/ 0 h 6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7338" h="65088">
                  <a:moveTo>
                    <a:pt x="240507" y="0"/>
                  </a:moveTo>
                  <a:cubicBezTo>
                    <a:pt x="266188" y="0"/>
                    <a:pt x="287338" y="26035"/>
                    <a:pt x="287338" y="57431"/>
                  </a:cubicBezTo>
                  <a:cubicBezTo>
                    <a:pt x="287338" y="62025"/>
                    <a:pt x="284317" y="65088"/>
                    <a:pt x="280540" y="65088"/>
                  </a:cubicBezTo>
                  <a:cubicBezTo>
                    <a:pt x="276008" y="65088"/>
                    <a:pt x="272986" y="62025"/>
                    <a:pt x="272986" y="57431"/>
                  </a:cubicBezTo>
                  <a:cubicBezTo>
                    <a:pt x="272986" y="34459"/>
                    <a:pt x="258635" y="14549"/>
                    <a:pt x="240507" y="14549"/>
                  </a:cubicBezTo>
                  <a:cubicBezTo>
                    <a:pt x="223134" y="14549"/>
                    <a:pt x="208782" y="34459"/>
                    <a:pt x="208782" y="57431"/>
                  </a:cubicBezTo>
                  <a:cubicBezTo>
                    <a:pt x="208782" y="62025"/>
                    <a:pt x="205005" y="65088"/>
                    <a:pt x="201228" y="65088"/>
                  </a:cubicBezTo>
                  <a:cubicBezTo>
                    <a:pt x="197452" y="65088"/>
                    <a:pt x="193675" y="62025"/>
                    <a:pt x="193675" y="57431"/>
                  </a:cubicBezTo>
                  <a:cubicBezTo>
                    <a:pt x="193675" y="26035"/>
                    <a:pt x="214825" y="0"/>
                    <a:pt x="240507" y="0"/>
                  </a:cubicBezTo>
                  <a:close/>
                  <a:moveTo>
                    <a:pt x="46831" y="0"/>
                  </a:moveTo>
                  <a:cubicBezTo>
                    <a:pt x="72513" y="0"/>
                    <a:pt x="93663" y="26035"/>
                    <a:pt x="93663" y="57431"/>
                  </a:cubicBezTo>
                  <a:cubicBezTo>
                    <a:pt x="93663" y="62025"/>
                    <a:pt x="90642" y="65088"/>
                    <a:pt x="86110" y="65088"/>
                  </a:cubicBezTo>
                  <a:cubicBezTo>
                    <a:pt x="82333" y="65088"/>
                    <a:pt x="79311" y="62025"/>
                    <a:pt x="79311" y="57431"/>
                  </a:cubicBezTo>
                  <a:cubicBezTo>
                    <a:pt x="79311" y="34459"/>
                    <a:pt x="64204" y="14549"/>
                    <a:pt x="46831" y="14549"/>
                  </a:cubicBezTo>
                  <a:cubicBezTo>
                    <a:pt x="28703" y="14549"/>
                    <a:pt x="14352" y="34459"/>
                    <a:pt x="14352" y="57431"/>
                  </a:cubicBezTo>
                  <a:cubicBezTo>
                    <a:pt x="14352" y="62025"/>
                    <a:pt x="11330" y="65088"/>
                    <a:pt x="7553" y="65088"/>
                  </a:cubicBezTo>
                  <a:cubicBezTo>
                    <a:pt x="3021" y="65088"/>
                    <a:pt x="0" y="62025"/>
                    <a:pt x="0" y="57431"/>
                  </a:cubicBezTo>
                  <a:cubicBezTo>
                    <a:pt x="0" y="26035"/>
                    <a:pt x="21150" y="0"/>
                    <a:pt x="46831" y="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698" name="Freeform 48">
              <a:extLst>
                <a:ext uri="{FF2B5EF4-FFF2-40B4-BE49-F238E27FC236}">
                  <a16:creationId xmlns:a16="http://schemas.microsoft.com/office/drawing/2014/main" id="{9ADAD835-9C05-6255-610F-E21654AAEFB9}"/>
                </a:ext>
              </a:extLst>
            </p:cNvPr>
            <p:cNvSpPr>
              <a:spLocks/>
            </p:cNvSpPr>
            <p:nvPr/>
          </p:nvSpPr>
          <p:spPr bwMode="auto">
            <a:xfrm>
              <a:off x="8774113" y="6570663"/>
              <a:ext cx="234950" cy="82550"/>
            </a:xfrm>
            <a:custGeom>
              <a:avLst/>
              <a:gdLst>
                <a:gd name="T0" fmla="*/ 0 w 307"/>
                <a:gd name="T1" fmla="*/ 0 h 108"/>
                <a:gd name="T2" fmla="*/ 4 w 307"/>
                <a:gd name="T3" fmla="*/ 12 h 108"/>
                <a:gd name="T4" fmla="*/ 77 w 307"/>
                <a:gd name="T5" fmla="*/ 106 h 108"/>
                <a:gd name="T6" fmla="*/ 151 w 307"/>
                <a:gd name="T7" fmla="*/ 67 h 108"/>
                <a:gd name="T8" fmla="*/ 227 w 307"/>
                <a:gd name="T9" fmla="*/ 108 h 108"/>
                <a:gd name="T10" fmla="*/ 303 w 307"/>
                <a:gd name="T11" fmla="*/ 12 h 108"/>
                <a:gd name="T12" fmla="*/ 307 w 307"/>
                <a:gd name="T13" fmla="*/ 0 h 108"/>
                <a:gd name="T14" fmla="*/ 0 w 307"/>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108">
                  <a:moveTo>
                    <a:pt x="0" y="0"/>
                  </a:moveTo>
                  <a:lnTo>
                    <a:pt x="4" y="12"/>
                  </a:lnTo>
                  <a:cubicBezTo>
                    <a:pt x="15" y="53"/>
                    <a:pt x="42" y="86"/>
                    <a:pt x="77" y="106"/>
                  </a:cubicBezTo>
                  <a:cubicBezTo>
                    <a:pt x="93" y="83"/>
                    <a:pt x="120" y="67"/>
                    <a:pt x="151" y="67"/>
                  </a:cubicBezTo>
                  <a:cubicBezTo>
                    <a:pt x="183" y="67"/>
                    <a:pt x="211" y="83"/>
                    <a:pt x="227" y="108"/>
                  </a:cubicBezTo>
                  <a:cubicBezTo>
                    <a:pt x="263" y="88"/>
                    <a:pt x="292" y="54"/>
                    <a:pt x="303" y="12"/>
                  </a:cubicBezTo>
                  <a:lnTo>
                    <a:pt x="307" y="0"/>
                  </a:lnTo>
                  <a:lnTo>
                    <a:pt x="0" y="0"/>
                  </a:ln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699" name="Freeform 49">
              <a:extLst>
                <a:ext uri="{FF2B5EF4-FFF2-40B4-BE49-F238E27FC236}">
                  <a16:creationId xmlns:a16="http://schemas.microsoft.com/office/drawing/2014/main" id="{48DFE529-0335-D83E-4480-A555AD3AEB70}"/>
                </a:ext>
              </a:extLst>
            </p:cNvPr>
            <p:cNvSpPr>
              <a:spLocks/>
            </p:cNvSpPr>
            <p:nvPr/>
          </p:nvSpPr>
          <p:spPr bwMode="auto">
            <a:xfrm>
              <a:off x="8766175" y="6537325"/>
              <a:ext cx="250825" cy="33338"/>
            </a:xfrm>
            <a:custGeom>
              <a:avLst/>
              <a:gdLst>
                <a:gd name="T0" fmla="*/ 331 w 331"/>
                <a:gd name="T1" fmla="*/ 0 h 44"/>
                <a:gd name="T2" fmla="*/ 0 w 331"/>
                <a:gd name="T3" fmla="*/ 0 h 44"/>
                <a:gd name="T4" fmla="*/ 12 w 331"/>
                <a:gd name="T5" fmla="*/ 44 h 44"/>
                <a:gd name="T6" fmla="*/ 319 w 331"/>
                <a:gd name="T7" fmla="*/ 44 h 44"/>
                <a:gd name="T8" fmla="*/ 331 w 331"/>
                <a:gd name="T9" fmla="*/ 0 h 44"/>
              </a:gdLst>
              <a:ahLst/>
              <a:cxnLst>
                <a:cxn ang="0">
                  <a:pos x="T0" y="T1"/>
                </a:cxn>
                <a:cxn ang="0">
                  <a:pos x="T2" y="T3"/>
                </a:cxn>
                <a:cxn ang="0">
                  <a:pos x="T4" y="T5"/>
                </a:cxn>
                <a:cxn ang="0">
                  <a:pos x="T6" y="T7"/>
                </a:cxn>
                <a:cxn ang="0">
                  <a:pos x="T8" y="T9"/>
                </a:cxn>
              </a:cxnLst>
              <a:rect l="0" t="0" r="r" b="b"/>
              <a:pathLst>
                <a:path w="331" h="44">
                  <a:moveTo>
                    <a:pt x="331" y="0"/>
                  </a:moveTo>
                  <a:lnTo>
                    <a:pt x="0" y="0"/>
                  </a:lnTo>
                  <a:lnTo>
                    <a:pt x="12" y="44"/>
                  </a:lnTo>
                  <a:lnTo>
                    <a:pt x="319" y="44"/>
                  </a:lnTo>
                  <a:lnTo>
                    <a:pt x="3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0" name="Freeform 50">
              <a:extLst>
                <a:ext uri="{FF2B5EF4-FFF2-40B4-BE49-F238E27FC236}">
                  <a16:creationId xmlns:a16="http://schemas.microsoft.com/office/drawing/2014/main" id="{DA80A523-E975-69C5-849C-728D2FAB211E}"/>
                </a:ext>
              </a:extLst>
            </p:cNvPr>
            <p:cNvSpPr>
              <a:spLocks/>
            </p:cNvSpPr>
            <p:nvPr/>
          </p:nvSpPr>
          <p:spPr bwMode="auto">
            <a:xfrm>
              <a:off x="8832850" y="6621463"/>
              <a:ext cx="114300" cy="44450"/>
            </a:xfrm>
            <a:custGeom>
              <a:avLst/>
              <a:gdLst>
                <a:gd name="T0" fmla="*/ 74 w 150"/>
                <a:gd name="T1" fmla="*/ 0 h 59"/>
                <a:gd name="T2" fmla="*/ 0 w 150"/>
                <a:gd name="T3" fmla="*/ 39 h 59"/>
                <a:gd name="T4" fmla="*/ 76 w 150"/>
                <a:gd name="T5" fmla="*/ 59 h 59"/>
                <a:gd name="T6" fmla="*/ 150 w 150"/>
                <a:gd name="T7" fmla="*/ 41 h 59"/>
                <a:gd name="T8" fmla="*/ 74 w 150"/>
                <a:gd name="T9" fmla="*/ 0 h 59"/>
              </a:gdLst>
              <a:ahLst/>
              <a:cxnLst>
                <a:cxn ang="0">
                  <a:pos x="T0" y="T1"/>
                </a:cxn>
                <a:cxn ang="0">
                  <a:pos x="T2" y="T3"/>
                </a:cxn>
                <a:cxn ang="0">
                  <a:pos x="T4" y="T5"/>
                </a:cxn>
                <a:cxn ang="0">
                  <a:pos x="T6" y="T7"/>
                </a:cxn>
                <a:cxn ang="0">
                  <a:pos x="T8" y="T9"/>
                </a:cxn>
              </a:cxnLst>
              <a:rect l="0" t="0" r="r" b="b"/>
              <a:pathLst>
                <a:path w="150" h="59">
                  <a:moveTo>
                    <a:pt x="74" y="0"/>
                  </a:moveTo>
                  <a:cubicBezTo>
                    <a:pt x="43" y="0"/>
                    <a:pt x="16" y="16"/>
                    <a:pt x="0" y="39"/>
                  </a:cubicBezTo>
                  <a:cubicBezTo>
                    <a:pt x="22" y="52"/>
                    <a:pt x="49" y="59"/>
                    <a:pt x="76" y="59"/>
                  </a:cubicBezTo>
                  <a:cubicBezTo>
                    <a:pt x="103" y="59"/>
                    <a:pt x="128" y="53"/>
                    <a:pt x="150" y="41"/>
                  </a:cubicBezTo>
                  <a:cubicBezTo>
                    <a:pt x="134" y="16"/>
                    <a:pt x="106" y="0"/>
                    <a:pt x="74" y="0"/>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1" name="Freeform 51">
              <a:extLst>
                <a:ext uri="{FF2B5EF4-FFF2-40B4-BE49-F238E27FC236}">
                  <a16:creationId xmlns:a16="http://schemas.microsoft.com/office/drawing/2014/main" id="{42A0EAC0-D837-E4FC-D707-E43C613FEF83}"/>
                </a:ext>
              </a:extLst>
            </p:cNvPr>
            <p:cNvSpPr>
              <a:spLocks/>
            </p:cNvSpPr>
            <p:nvPr/>
          </p:nvSpPr>
          <p:spPr bwMode="auto">
            <a:xfrm>
              <a:off x="6999288" y="7645400"/>
              <a:ext cx="798513" cy="531813"/>
            </a:xfrm>
            <a:custGeom>
              <a:avLst/>
              <a:gdLst>
                <a:gd name="T0" fmla="*/ 1048 w 1050"/>
                <a:gd name="T1" fmla="*/ 22 h 700"/>
                <a:gd name="T2" fmla="*/ 1040 w 1050"/>
                <a:gd name="T3" fmla="*/ 16 h 700"/>
                <a:gd name="T4" fmla="*/ 870 w 1050"/>
                <a:gd name="T5" fmla="*/ 0 h 700"/>
                <a:gd name="T6" fmla="*/ 861 w 1050"/>
                <a:gd name="T7" fmla="*/ 4 h 700"/>
                <a:gd name="T8" fmla="*/ 548 w 1050"/>
                <a:gd name="T9" fmla="*/ 427 h 700"/>
                <a:gd name="T10" fmla="*/ 204 w 1050"/>
                <a:gd name="T11" fmla="*/ 5 h 700"/>
                <a:gd name="T12" fmla="*/ 196 w 1050"/>
                <a:gd name="T13" fmla="*/ 1 h 700"/>
                <a:gd name="T14" fmla="*/ 10 w 1050"/>
                <a:gd name="T15" fmla="*/ 20 h 700"/>
                <a:gd name="T16" fmla="*/ 2 w 1050"/>
                <a:gd name="T17" fmla="*/ 26 h 700"/>
                <a:gd name="T18" fmla="*/ 3 w 1050"/>
                <a:gd name="T19" fmla="*/ 37 h 700"/>
                <a:gd name="T20" fmla="*/ 541 w 1050"/>
                <a:gd name="T21" fmla="*/ 696 h 700"/>
                <a:gd name="T22" fmla="*/ 549 w 1050"/>
                <a:gd name="T23" fmla="*/ 700 h 700"/>
                <a:gd name="T24" fmla="*/ 549 w 1050"/>
                <a:gd name="T25" fmla="*/ 700 h 700"/>
                <a:gd name="T26" fmla="*/ 557 w 1050"/>
                <a:gd name="T27" fmla="*/ 696 h 700"/>
                <a:gd name="T28" fmla="*/ 1047 w 1050"/>
                <a:gd name="T29" fmla="*/ 32 h 700"/>
                <a:gd name="T30" fmla="*/ 1048 w 1050"/>
                <a:gd name="T31" fmla="*/ 22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0" h="700">
                  <a:moveTo>
                    <a:pt x="1048" y="22"/>
                  </a:moveTo>
                  <a:cubicBezTo>
                    <a:pt x="1047" y="19"/>
                    <a:pt x="1044" y="17"/>
                    <a:pt x="1040" y="16"/>
                  </a:cubicBezTo>
                  <a:cubicBezTo>
                    <a:pt x="984" y="10"/>
                    <a:pt x="927" y="4"/>
                    <a:pt x="870" y="0"/>
                  </a:cubicBezTo>
                  <a:cubicBezTo>
                    <a:pt x="866" y="0"/>
                    <a:pt x="863" y="1"/>
                    <a:pt x="861" y="4"/>
                  </a:cubicBezTo>
                  <a:lnTo>
                    <a:pt x="548" y="427"/>
                  </a:lnTo>
                  <a:lnTo>
                    <a:pt x="204" y="5"/>
                  </a:lnTo>
                  <a:cubicBezTo>
                    <a:pt x="202" y="2"/>
                    <a:pt x="199" y="1"/>
                    <a:pt x="196" y="1"/>
                  </a:cubicBezTo>
                  <a:cubicBezTo>
                    <a:pt x="133" y="6"/>
                    <a:pt x="71" y="13"/>
                    <a:pt x="10" y="20"/>
                  </a:cubicBezTo>
                  <a:cubicBezTo>
                    <a:pt x="6" y="21"/>
                    <a:pt x="3" y="23"/>
                    <a:pt x="2" y="26"/>
                  </a:cubicBezTo>
                  <a:cubicBezTo>
                    <a:pt x="0" y="30"/>
                    <a:pt x="1" y="34"/>
                    <a:pt x="3" y="37"/>
                  </a:cubicBezTo>
                  <a:lnTo>
                    <a:pt x="541" y="696"/>
                  </a:lnTo>
                  <a:cubicBezTo>
                    <a:pt x="543" y="699"/>
                    <a:pt x="546" y="700"/>
                    <a:pt x="549" y="700"/>
                  </a:cubicBezTo>
                  <a:lnTo>
                    <a:pt x="549" y="700"/>
                  </a:lnTo>
                  <a:cubicBezTo>
                    <a:pt x="552" y="700"/>
                    <a:pt x="555" y="698"/>
                    <a:pt x="557" y="696"/>
                  </a:cubicBezTo>
                  <a:lnTo>
                    <a:pt x="1047" y="32"/>
                  </a:lnTo>
                  <a:cubicBezTo>
                    <a:pt x="1049" y="30"/>
                    <a:pt x="1050" y="26"/>
                    <a:pt x="1048" y="22"/>
                  </a:cubicBezTo>
                  <a:close/>
                </a:path>
              </a:pathLst>
            </a:custGeom>
            <a:solidFill>
              <a:srgbClr val="AA5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2" name="Freeform 52">
              <a:extLst>
                <a:ext uri="{FF2B5EF4-FFF2-40B4-BE49-F238E27FC236}">
                  <a16:creationId xmlns:a16="http://schemas.microsoft.com/office/drawing/2014/main" id="{6BD970D8-9FD5-8F74-D2C8-FE37BC8524B2}"/>
                </a:ext>
              </a:extLst>
            </p:cNvPr>
            <p:cNvSpPr>
              <a:spLocks/>
            </p:cNvSpPr>
            <p:nvPr/>
          </p:nvSpPr>
          <p:spPr bwMode="auto">
            <a:xfrm>
              <a:off x="7031038" y="9036050"/>
              <a:ext cx="484188" cy="606425"/>
            </a:xfrm>
            <a:custGeom>
              <a:avLst/>
              <a:gdLst>
                <a:gd name="T0" fmla="*/ 345 w 636"/>
                <a:gd name="T1" fmla="*/ 25 h 797"/>
                <a:gd name="T2" fmla="*/ 309 w 636"/>
                <a:gd name="T3" fmla="*/ 460 h 797"/>
                <a:gd name="T4" fmla="*/ 55 w 636"/>
                <a:gd name="T5" fmla="*/ 110 h 797"/>
                <a:gd name="T6" fmla="*/ 42 w 636"/>
                <a:gd name="T7" fmla="*/ 58 h 797"/>
                <a:gd name="T8" fmla="*/ 0 w 636"/>
                <a:gd name="T9" fmla="*/ 104 h 797"/>
                <a:gd name="T10" fmla="*/ 6 w 636"/>
                <a:gd name="T11" fmla="*/ 124 h 797"/>
                <a:gd name="T12" fmla="*/ 176 w 636"/>
                <a:gd name="T13" fmla="*/ 415 h 797"/>
                <a:gd name="T14" fmla="*/ 285 w 636"/>
                <a:gd name="T15" fmla="*/ 504 h 797"/>
                <a:gd name="T16" fmla="*/ 49 w 636"/>
                <a:gd name="T17" fmla="*/ 758 h 797"/>
                <a:gd name="T18" fmla="*/ 81 w 636"/>
                <a:gd name="T19" fmla="*/ 797 h 797"/>
                <a:gd name="T20" fmla="*/ 328 w 636"/>
                <a:gd name="T21" fmla="*/ 530 h 797"/>
                <a:gd name="T22" fmla="*/ 635 w 636"/>
                <a:gd name="T23" fmla="*/ 602 h 797"/>
                <a:gd name="T24" fmla="*/ 636 w 636"/>
                <a:gd name="T25" fmla="*/ 551 h 797"/>
                <a:gd name="T26" fmla="*/ 353 w 636"/>
                <a:gd name="T27" fmla="*/ 485 h 797"/>
                <a:gd name="T28" fmla="*/ 395 w 636"/>
                <a:gd name="T29" fmla="*/ 17 h 797"/>
                <a:gd name="T30" fmla="*/ 338 w 636"/>
                <a:gd name="T31" fmla="*/ 0 h 797"/>
                <a:gd name="T32" fmla="*/ 345 w 636"/>
                <a:gd name="T33" fmla="*/ 25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6" h="797">
                  <a:moveTo>
                    <a:pt x="345" y="25"/>
                  </a:moveTo>
                  <a:cubicBezTo>
                    <a:pt x="377" y="160"/>
                    <a:pt x="389" y="304"/>
                    <a:pt x="309" y="460"/>
                  </a:cubicBezTo>
                  <a:cubicBezTo>
                    <a:pt x="133" y="346"/>
                    <a:pt x="69" y="160"/>
                    <a:pt x="55" y="110"/>
                  </a:cubicBezTo>
                  <a:cubicBezTo>
                    <a:pt x="50" y="92"/>
                    <a:pt x="45" y="75"/>
                    <a:pt x="42" y="58"/>
                  </a:cubicBezTo>
                  <a:lnTo>
                    <a:pt x="0" y="104"/>
                  </a:lnTo>
                  <a:cubicBezTo>
                    <a:pt x="2" y="111"/>
                    <a:pt x="4" y="117"/>
                    <a:pt x="6" y="124"/>
                  </a:cubicBezTo>
                  <a:cubicBezTo>
                    <a:pt x="20" y="174"/>
                    <a:pt x="65" y="302"/>
                    <a:pt x="176" y="415"/>
                  </a:cubicBezTo>
                  <a:cubicBezTo>
                    <a:pt x="209" y="450"/>
                    <a:pt x="246" y="479"/>
                    <a:pt x="285" y="504"/>
                  </a:cubicBezTo>
                  <a:cubicBezTo>
                    <a:pt x="235" y="585"/>
                    <a:pt x="160" y="669"/>
                    <a:pt x="49" y="758"/>
                  </a:cubicBezTo>
                  <a:lnTo>
                    <a:pt x="81" y="797"/>
                  </a:lnTo>
                  <a:cubicBezTo>
                    <a:pt x="196" y="705"/>
                    <a:pt x="276" y="616"/>
                    <a:pt x="328" y="530"/>
                  </a:cubicBezTo>
                  <a:cubicBezTo>
                    <a:pt x="418" y="577"/>
                    <a:pt x="521" y="601"/>
                    <a:pt x="635" y="602"/>
                  </a:cubicBezTo>
                  <a:lnTo>
                    <a:pt x="636" y="551"/>
                  </a:lnTo>
                  <a:cubicBezTo>
                    <a:pt x="521" y="550"/>
                    <a:pt x="428" y="524"/>
                    <a:pt x="353" y="485"/>
                  </a:cubicBezTo>
                  <a:cubicBezTo>
                    <a:pt x="441" y="314"/>
                    <a:pt x="428" y="157"/>
                    <a:pt x="395" y="17"/>
                  </a:cubicBezTo>
                  <a:lnTo>
                    <a:pt x="338" y="0"/>
                  </a:lnTo>
                  <a:cubicBezTo>
                    <a:pt x="340" y="8"/>
                    <a:pt x="343" y="16"/>
                    <a:pt x="345" y="25"/>
                  </a:cubicBezTo>
                  <a:close/>
                </a:path>
              </a:pathLst>
            </a:cu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3" name="Freeform: Shape 501">
              <a:extLst>
                <a:ext uri="{FF2B5EF4-FFF2-40B4-BE49-F238E27FC236}">
                  <a16:creationId xmlns:a16="http://schemas.microsoft.com/office/drawing/2014/main" id="{D7BDE0A8-538F-06E0-BBF7-30CC5BD109F7}"/>
                </a:ext>
              </a:extLst>
            </p:cNvPr>
            <p:cNvSpPr>
              <a:spLocks/>
            </p:cNvSpPr>
            <p:nvPr/>
          </p:nvSpPr>
          <p:spPr bwMode="auto">
            <a:xfrm>
              <a:off x="7027163" y="9397372"/>
              <a:ext cx="532768" cy="292341"/>
            </a:xfrm>
            <a:custGeom>
              <a:avLst/>
              <a:gdLst>
                <a:gd name="connsiteX0" fmla="*/ 20032 w 532768"/>
                <a:gd name="connsiteY0" fmla="*/ 157495 h 292341"/>
                <a:gd name="connsiteX1" fmla="*/ 76683 w 532768"/>
                <a:gd name="connsiteY1" fmla="*/ 213493 h 292341"/>
                <a:gd name="connsiteX2" fmla="*/ 62331 w 532768"/>
                <a:gd name="connsiteY2" fmla="*/ 291437 h 292341"/>
                <a:gd name="connsiteX3" fmla="*/ 5680 w 532768"/>
                <a:gd name="connsiteY3" fmla="*/ 235439 h 292341"/>
                <a:gd name="connsiteX4" fmla="*/ 20032 w 532768"/>
                <a:gd name="connsiteY4" fmla="*/ 157495 h 292341"/>
                <a:gd name="connsiteX5" fmla="*/ 469520 w 532768"/>
                <a:gd name="connsiteY5" fmla="*/ 1127 h 292341"/>
                <a:gd name="connsiteX6" fmla="*/ 526670 w 532768"/>
                <a:gd name="connsiteY6" fmla="*/ 56682 h 292341"/>
                <a:gd name="connsiteX7" fmla="*/ 512954 w 532768"/>
                <a:gd name="connsiteY7" fmla="*/ 135828 h 292341"/>
                <a:gd name="connsiteX8" fmla="*/ 455804 w 532768"/>
                <a:gd name="connsiteY8" fmla="*/ 79512 h 292341"/>
                <a:gd name="connsiteX9" fmla="*/ 469520 w 532768"/>
                <a:gd name="connsiteY9" fmla="*/ 1127 h 29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768" h="292341">
                  <a:moveTo>
                    <a:pt x="20032" y="157495"/>
                  </a:moveTo>
                  <a:cubicBezTo>
                    <a:pt x="39671" y="151441"/>
                    <a:pt x="64597" y="176413"/>
                    <a:pt x="76683" y="213493"/>
                  </a:cubicBezTo>
                  <a:cubicBezTo>
                    <a:pt x="88013" y="249817"/>
                    <a:pt x="81970" y="285383"/>
                    <a:pt x="62331" y="291437"/>
                  </a:cubicBezTo>
                  <a:cubicBezTo>
                    <a:pt x="42692" y="297491"/>
                    <a:pt x="17766" y="272519"/>
                    <a:pt x="5680" y="235439"/>
                  </a:cubicBezTo>
                  <a:cubicBezTo>
                    <a:pt x="-5650" y="198359"/>
                    <a:pt x="393" y="163549"/>
                    <a:pt x="20032" y="157495"/>
                  </a:cubicBezTo>
                  <a:close/>
                  <a:moveTo>
                    <a:pt x="469520" y="1127"/>
                  </a:moveTo>
                  <a:cubicBezTo>
                    <a:pt x="489332" y="-5722"/>
                    <a:pt x="515240" y="19392"/>
                    <a:pt x="526670" y="56682"/>
                  </a:cubicBezTo>
                  <a:cubicBezTo>
                    <a:pt x="538862" y="93972"/>
                    <a:pt x="532004" y="129740"/>
                    <a:pt x="512954" y="135828"/>
                  </a:cubicBezTo>
                  <a:cubicBezTo>
                    <a:pt x="493142" y="141916"/>
                    <a:pt x="467234" y="116802"/>
                    <a:pt x="455804" y="79512"/>
                  </a:cubicBezTo>
                  <a:cubicBezTo>
                    <a:pt x="443612" y="42222"/>
                    <a:pt x="450470" y="7215"/>
                    <a:pt x="469520" y="1127"/>
                  </a:cubicBez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44" name="Freeform: Shape 502">
              <a:extLst>
                <a:ext uri="{FF2B5EF4-FFF2-40B4-BE49-F238E27FC236}">
                  <a16:creationId xmlns:a16="http://schemas.microsoft.com/office/drawing/2014/main" id="{C642307A-9E0C-C21D-CE5C-3DB79D1598D6}"/>
                </a:ext>
              </a:extLst>
            </p:cNvPr>
            <p:cNvSpPr>
              <a:spLocks/>
            </p:cNvSpPr>
            <p:nvPr/>
          </p:nvSpPr>
          <p:spPr bwMode="auto">
            <a:xfrm>
              <a:off x="6893540" y="7109587"/>
              <a:ext cx="1044932" cy="380238"/>
            </a:xfrm>
            <a:custGeom>
              <a:avLst/>
              <a:gdLst>
                <a:gd name="connsiteX0" fmla="*/ 945726 w 1044932"/>
                <a:gd name="connsiteY0" fmla="*/ 2286 h 380238"/>
                <a:gd name="connsiteX1" fmla="*/ 957156 w 1044932"/>
                <a:gd name="connsiteY1" fmla="*/ 2286 h 380238"/>
                <a:gd name="connsiteX2" fmla="*/ 957918 w 1044932"/>
                <a:gd name="connsiteY2" fmla="*/ 192024 h 380238"/>
                <a:gd name="connsiteX3" fmla="*/ 938106 w 1044932"/>
                <a:gd name="connsiteY3" fmla="*/ 281940 h 380238"/>
                <a:gd name="connsiteX4" fmla="*/ 1039452 w 1044932"/>
                <a:gd name="connsiteY4" fmla="*/ 364998 h 380238"/>
                <a:gd name="connsiteX5" fmla="*/ 1044786 w 1044932"/>
                <a:gd name="connsiteY5" fmla="*/ 374904 h 380238"/>
                <a:gd name="connsiteX6" fmla="*/ 1037166 w 1044932"/>
                <a:gd name="connsiteY6" fmla="*/ 380238 h 380238"/>
                <a:gd name="connsiteX7" fmla="*/ 1034880 w 1044932"/>
                <a:gd name="connsiteY7" fmla="*/ 380238 h 380238"/>
                <a:gd name="connsiteX8" fmla="*/ 923628 w 1044932"/>
                <a:gd name="connsiteY8" fmla="*/ 287274 h 380238"/>
                <a:gd name="connsiteX9" fmla="*/ 944964 w 1044932"/>
                <a:gd name="connsiteY9" fmla="*/ 183642 h 380238"/>
                <a:gd name="connsiteX10" fmla="*/ 945726 w 1044932"/>
                <a:gd name="connsiteY10" fmla="*/ 12954 h 380238"/>
                <a:gd name="connsiteX11" fmla="*/ 945726 w 1044932"/>
                <a:gd name="connsiteY11" fmla="*/ 2286 h 380238"/>
                <a:gd name="connsiteX12" fmla="*/ 87777 w 1044932"/>
                <a:gd name="connsiteY12" fmla="*/ 2286 h 380238"/>
                <a:gd name="connsiteX13" fmla="*/ 99207 w 1044932"/>
                <a:gd name="connsiteY13" fmla="*/ 2286 h 380238"/>
                <a:gd name="connsiteX14" fmla="*/ 99207 w 1044932"/>
                <a:gd name="connsiteY14" fmla="*/ 12954 h 380238"/>
                <a:gd name="connsiteX15" fmla="*/ 99969 w 1044932"/>
                <a:gd name="connsiteY15" fmla="*/ 183642 h 380238"/>
                <a:gd name="connsiteX16" fmla="*/ 121305 w 1044932"/>
                <a:gd name="connsiteY16" fmla="*/ 287274 h 380238"/>
                <a:gd name="connsiteX17" fmla="*/ 10053 w 1044932"/>
                <a:gd name="connsiteY17" fmla="*/ 380238 h 380238"/>
                <a:gd name="connsiteX18" fmla="*/ 7767 w 1044932"/>
                <a:gd name="connsiteY18" fmla="*/ 380238 h 380238"/>
                <a:gd name="connsiteX19" fmla="*/ 147 w 1044932"/>
                <a:gd name="connsiteY19" fmla="*/ 374904 h 380238"/>
                <a:gd name="connsiteX20" fmla="*/ 5481 w 1044932"/>
                <a:gd name="connsiteY20" fmla="*/ 364998 h 380238"/>
                <a:gd name="connsiteX21" fmla="*/ 106827 w 1044932"/>
                <a:gd name="connsiteY21" fmla="*/ 281940 h 380238"/>
                <a:gd name="connsiteX22" fmla="*/ 87015 w 1044932"/>
                <a:gd name="connsiteY22" fmla="*/ 192024 h 380238"/>
                <a:gd name="connsiteX23" fmla="*/ 87777 w 1044932"/>
                <a:gd name="connsiteY23" fmla="*/ 2286 h 38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4932" h="380238">
                  <a:moveTo>
                    <a:pt x="945726" y="2286"/>
                  </a:moveTo>
                  <a:cubicBezTo>
                    <a:pt x="948774" y="-762"/>
                    <a:pt x="954108" y="-762"/>
                    <a:pt x="957156" y="2286"/>
                  </a:cubicBezTo>
                  <a:cubicBezTo>
                    <a:pt x="957918" y="3048"/>
                    <a:pt x="1031832" y="83820"/>
                    <a:pt x="957918" y="192024"/>
                  </a:cubicBezTo>
                  <a:cubicBezTo>
                    <a:pt x="935058" y="224790"/>
                    <a:pt x="928962" y="255270"/>
                    <a:pt x="938106" y="281940"/>
                  </a:cubicBezTo>
                  <a:cubicBezTo>
                    <a:pt x="957156" y="338328"/>
                    <a:pt x="1038690" y="364998"/>
                    <a:pt x="1039452" y="364998"/>
                  </a:cubicBezTo>
                  <a:cubicBezTo>
                    <a:pt x="1043262" y="366522"/>
                    <a:pt x="1045548" y="371094"/>
                    <a:pt x="1044786" y="374904"/>
                  </a:cubicBezTo>
                  <a:cubicBezTo>
                    <a:pt x="1043262" y="378714"/>
                    <a:pt x="1040214" y="380238"/>
                    <a:pt x="1037166" y="380238"/>
                  </a:cubicBezTo>
                  <a:cubicBezTo>
                    <a:pt x="1036404" y="380238"/>
                    <a:pt x="1035642" y="380238"/>
                    <a:pt x="1034880" y="380238"/>
                  </a:cubicBezTo>
                  <a:cubicBezTo>
                    <a:pt x="1031070" y="378714"/>
                    <a:pt x="944964" y="351282"/>
                    <a:pt x="923628" y="287274"/>
                  </a:cubicBezTo>
                  <a:cubicBezTo>
                    <a:pt x="912198" y="255270"/>
                    <a:pt x="919818" y="220218"/>
                    <a:pt x="944964" y="183642"/>
                  </a:cubicBezTo>
                  <a:cubicBezTo>
                    <a:pt x="1012020" y="85344"/>
                    <a:pt x="946488" y="13716"/>
                    <a:pt x="945726" y="12954"/>
                  </a:cubicBezTo>
                  <a:cubicBezTo>
                    <a:pt x="942678" y="9906"/>
                    <a:pt x="942678" y="5334"/>
                    <a:pt x="945726" y="2286"/>
                  </a:cubicBezTo>
                  <a:close/>
                  <a:moveTo>
                    <a:pt x="87777" y="2286"/>
                  </a:moveTo>
                  <a:cubicBezTo>
                    <a:pt x="90825" y="-762"/>
                    <a:pt x="96159" y="-762"/>
                    <a:pt x="99207" y="2286"/>
                  </a:cubicBezTo>
                  <a:cubicBezTo>
                    <a:pt x="102255" y="5334"/>
                    <a:pt x="102255" y="9906"/>
                    <a:pt x="99207" y="12954"/>
                  </a:cubicBezTo>
                  <a:cubicBezTo>
                    <a:pt x="96159" y="16002"/>
                    <a:pt x="32913" y="85344"/>
                    <a:pt x="99969" y="183642"/>
                  </a:cubicBezTo>
                  <a:cubicBezTo>
                    <a:pt x="125115" y="220218"/>
                    <a:pt x="132735" y="255270"/>
                    <a:pt x="121305" y="287274"/>
                  </a:cubicBezTo>
                  <a:cubicBezTo>
                    <a:pt x="99207" y="351282"/>
                    <a:pt x="13863" y="378714"/>
                    <a:pt x="10053" y="380238"/>
                  </a:cubicBezTo>
                  <a:cubicBezTo>
                    <a:pt x="9291" y="380238"/>
                    <a:pt x="8529" y="380238"/>
                    <a:pt x="7767" y="380238"/>
                  </a:cubicBezTo>
                  <a:cubicBezTo>
                    <a:pt x="4719" y="380238"/>
                    <a:pt x="1671" y="378714"/>
                    <a:pt x="147" y="374904"/>
                  </a:cubicBezTo>
                  <a:cubicBezTo>
                    <a:pt x="-615" y="371094"/>
                    <a:pt x="1671" y="366522"/>
                    <a:pt x="5481" y="364998"/>
                  </a:cubicBezTo>
                  <a:cubicBezTo>
                    <a:pt x="6243" y="364998"/>
                    <a:pt x="87777" y="338328"/>
                    <a:pt x="106827" y="281940"/>
                  </a:cubicBezTo>
                  <a:cubicBezTo>
                    <a:pt x="115971" y="255270"/>
                    <a:pt x="109875" y="224790"/>
                    <a:pt x="87015" y="192024"/>
                  </a:cubicBezTo>
                  <a:cubicBezTo>
                    <a:pt x="13101" y="83820"/>
                    <a:pt x="87015" y="3048"/>
                    <a:pt x="87777" y="2286"/>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45" name="Freeform: Shape 503">
              <a:extLst>
                <a:ext uri="{FF2B5EF4-FFF2-40B4-BE49-F238E27FC236}">
                  <a16:creationId xmlns:a16="http://schemas.microsoft.com/office/drawing/2014/main" id="{39ED43CC-5F96-096B-9221-3FFBD005CDC5}"/>
                </a:ext>
              </a:extLst>
            </p:cNvPr>
            <p:cNvSpPr>
              <a:spLocks/>
            </p:cNvSpPr>
            <p:nvPr/>
          </p:nvSpPr>
          <p:spPr bwMode="auto">
            <a:xfrm>
              <a:off x="6859879" y="6415088"/>
              <a:ext cx="1115431" cy="1566862"/>
            </a:xfrm>
            <a:custGeom>
              <a:avLst/>
              <a:gdLst>
                <a:gd name="connsiteX0" fmla="*/ 565700 w 1115431"/>
                <a:gd name="connsiteY0" fmla="*/ 0 h 1566862"/>
                <a:gd name="connsiteX1" fmla="*/ 971012 w 1115431"/>
                <a:gd name="connsiteY1" fmla="*/ 574749 h 1566862"/>
                <a:gd name="connsiteX2" fmla="*/ 968731 w 1115431"/>
                <a:gd name="connsiteY2" fmla="*/ 603677 h 1566862"/>
                <a:gd name="connsiteX3" fmla="*/ 976335 w 1115431"/>
                <a:gd name="connsiteY3" fmla="*/ 596064 h 1566862"/>
                <a:gd name="connsiteX4" fmla="*/ 1101807 w 1115431"/>
                <a:gd name="connsiteY4" fmla="*/ 581600 h 1566862"/>
                <a:gd name="connsiteX5" fmla="*/ 1072150 w 1115431"/>
                <a:gd name="connsiteY5" fmla="*/ 704163 h 1566862"/>
                <a:gd name="connsiteX6" fmla="*/ 950480 w 1115431"/>
                <a:gd name="connsiteY6" fmla="*/ 722433 h 1566862"/>
                <a:gd name="connsiteX7" fmla="*/ 729123 w 1115431"/>
                <a:gd name="connsiteY7" fmla="*/ 1013828 h 1566862"/>
                <a:gd name="connsiteX8" fmla="*/ 718349 w 1115431"/>
                <a:gd name="connsiteY8" fmla="*/ 1016769 h 1566862"/>
                <a:gd name="connsiteX9" fmla="*/ 718349 w 1115431"/>
                <a:gd name="connsiteY9" fmla="*/ 1232129 h 1566862"/>
                <a:gd name="connsiteX10" fmla="*/ 801397 w 1115431"/>
                <a:gd name="connsiteY10" fmla="*/ 1237454 h 1566862"/>
                <a:gd name="connsiteX11" fmla="*/ 557587 w 1115431"/>
                <a:gd name="connsiteY11" fmla="*/ 1566862 h 1566862"/>
                <a:gd name="connsiteX12" fmla="*/ 288634 w 1115431"/>
                <a:gd name="connsiteY12" fmla="*/ 1238215 h 1566862"/>
                <a:gd name="connsiteX13" fmla="*/ 391492 w 1115431"/>
                <a:gd name="connsiteY13" fmla="*/ 1232129 h 1566862"/>
                <a:gd name="connsiteX14" fmla="*/ 391492 w 1115431"/>
                <a:gd name="connsiteY14" fmla="*/ 1009452 h 1566862"/>
                <a:gd name="connsiteX15" fmla="*/ 334304 w 1115431"/>
                <a:gd name="connsiteY15" fmla="*/ 979498 h 1566862"/>
                <a:gd name="connsiteX16" fmla="*/ 176357 w 1115431"/>
                <a:gd name="connsiteY16" fmla="*/ 708730 h 1566862"/>
                <a:gd name="connsiteX17" fmla="*/ 169513 w 1115431"/>
                <a:gd name="connsiteY17" fmla="*/ 719388 h 1566862"/>
                <a:gd name="connsiteX18" fmla="*/ 43281 w 1115431"/>
                <a:gd name="connsiteY18" fmla="*/ 704163 h 1566862"/>
                <a:gd name="connsiteX19" fmla="*/ 13624 w 1115431"/>
                <a:gd name="connsiteY19" fmla="*/ 581600 h 1566862"/>
                <a:gd name="connsiteX20" fmla="*/ 139096 w 1115431"/>
                <a:gd name="connsiteY20" fmla="*/ 596064 h 1566862"/>
                <a:gd name="connsiteX21" fmla="*/ 164190 w 1115431"/>
                <a:gd name="connsiteY21" fmla="*/ 624231 h 1566862"/>
                <a:gd name="connsiteX22" fmla="*/ 160388 w 1115431"/>
                <a:gd name="connsiteY22" fmla="*/ 574749 h 1566862"/>
                <a:gd name="connsiteX23" fmla="*/ 565700 w 1115431"/>
                <a:gd name="connsiteY23" fmla="*/ 0 h 156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5431" h="1566862">
                  <a:moveTo>
                    <a:pt x="565700" y="0"/>
                  </a:moveTo>
                  <a:cubicBezTo>
                    <a:pt x="1047056" y="0"/>
                    <a:pt x="986221" y="389764"/>
                    <a:pt x="971012" y="574749"/>
                  </a:cubicBezTo>
                  <a:cubicBezTo>
                    <a:pt x="970252" y="583884"/>
                    <a:pt x="969491" y="593780"/>
                    <a:pt x="968731" y="603677"/>
                  </a:cubicBezTo>
                  <a:cubicBezTo>
                    <a:pt x="971012" y="600632"/>
                    <a:pt x="974054" y="598348"/>
                    <a:pt x="976335" y="596064"/>
                  </a:cubicBezTo>
                  <a:cubicBezTo>
                    <a:pt x="1019680" y="558001"/>
                    <a:pt x="1075952" y="551150"/>
                    <a:pt x="1101807" y="581600"/>
                  </a:cubicBezTo>
                  <a:cubicBezTo>
                    <a:pt x="1128422" y="611289"/>
                    <a:pt x="1114734" y="666100"/>
                    <a:pt x="1072150" y="704163"/>
                  </a:cubicBezTo>
                  <a:cubicBezTo>
                    <a:pt x="1031087" y="740703"/>
                    <a:pt x="977856" y="748316"/>
                    <a:pt x="950480" y="722433"/>
                  </a:cubicBezTo>
                  <a:cubicBezTo>
                    <a:pt x="923105" y="841189"/>
                    <a:pt x="864932" y="961230"/>
                    <a:pt x="729123" y="1013828"/>
                  </a:cubicBezTo>
                  <a:lnTo>
                    <a:pt x="718349" y="1016769"/>
                  </a:lnTo>
                  <a:lnTo>
                    <a:pt x="718349" y="1232129"/>
                  </a:lnTo>
                  <a:cubicBezTo>
                    <a:pt x="745778" y="1233650"/>
                    <a:pt x="773969" y="1235172"/>
                    <a:pt x="801397" y="1237454"/>
                  </a:cubicBezTo>
                  <a:lnTo>
                    <a:pt x="557587" y="1566862"/>
                  </a:lnTo>
                  <a:lnTo>
                    <a:pt x="288634" y="1238215"/>
                  </a:lnTo>
                  <a:cubicBezTo>
                    <a:pt x="322920" y="1235933"/>
                    <a:pt x="357206" y="1233650"/>
                    <a:pt x="391492" y="1232129"/>
                  </a:cubicBezTo>
                  <a:lnTo>
                    <a:pt x="391492" y="1009452"/>
                  </a:lnTo>
                  <a:lnTo>
                    <a:pt x="334304" y="979498"/>
                  </a:lnTo>
                  <a:cubicBezTo>
                    <a:pt x="239746" y="915757"/>
                    <a:pt x="196319" y="811500"/>
                    <a:pt x="176357" y="708730"/>
                  </a:cubicBezTo>
                  <a:cubicBezTo>
                    <a:pt x="174076" y="712537"/>
                    <a:pt x="171794" y="715582"/>
                    <a:pt x="169513" y="719388"/>
                  </a:cubicBezTo>
                  <a:cubicBezTo>
                    <a:pt x="142898" y="749077"/>
                    <a:pt x="86626" y="742226"/>
                    <a:pt x="43281" y="704163"/>
                  </a:cubicBezTo>
                  <a:cubicBezTo>
                    <a:pt x="697" y="666100"/>
                    <a:pt x="-12991" y="611289"/>
                    <a:pt x="13624" y="581600"/>
                  </a:cubicBezTo>
                  <a:cubicBezTo>
                    <a:pt x="40239" y="551150"/>
                    <a:pt x="96511" y="558001"/>
                    <a:pt x="139096" y="596064"/>
                  </a:cubicBezTo>
                  <a:cubicBezTo>
                    <a:pt x="148981" y="604438"/>
                    <a:pt x="157346" y="614334"/>
                    <a:pt x="164190" y="624231"/>
                  </a:cubicBezTo>
                  <a:cubicBezTo>
                    <a:pt x="162669" y="607483"/>
                    <a:pt x="161148" y="590735"/>
                    <a:pt x="160388" y="574749"/>
                  </a:cubicBezTo>
                  <a:cubicBezTo>
                    <a:pt x="150502" y="389002"/>
                    <a:pt x="84344" y="0"/>
                    <a:pt x="5657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46" name="Freeform 58">
              <a:extLst>
                <a:ext uri="{FF2B5EF4-FFF2-40B4-BE49-F238E27FC236}">
                  <a16:creationId xmlns:a16="http://schemas.microsoft.com/office/drawing/2014/main" id="{E7AA3508-D6FF-C884-9953-E71314FECF10}"/>
                </a:ext>
              </a:extLst>
            </p:cNvPr>
            <p:cNvSpPr>
              <a:spLocks noEditPoints="1"/>
            </p:cNvSpPr>
            <p:nvPr/>
          </p:nvSpPr>
          <p:spPr bwMode="auto">
            <a:xfrm>
              <a:off x="7140575" y="7351713"/>
              <a:ext cx="528638" cy="638175"/>
            </a:xfrm>
            <a:custGeom>
              <a:avLst/>
              <a:gdLst>
                <a:gd name="T0" fmla="*/ 31 w 694"/>
                <a:gd name="T1" fmla="*/ 405 h 839"/>
                <a:gd name="T2" fmla="*/ 362 w 694"/>
                <a:gd name="T3" fmla="*/ 812 h 839"/>
                <a:gd name="T4" fmla="*/ 664 w 694"/>
                <a:gd name="T5" fmla="*/ 404 h 839"/>
                <a:gd name="T6" fmla="*/ 573 w 694"/>
                <a:gd name="T7" fmla="*/ 399 h 839"/>
                <a:gd name="T8" fmla="*/ 564 w 694"/>
                <a:gd name="T9" fmla="*/ 388 h 839"/>
                <a:gd name="T10" fmla="*/ 564 w 694"/>
                <a:gd name="T11" fmla="*/ 20 h 839"/>
                <a:gd name="T12" fmla="*/ 156 w 694"/>
                <a:gd name="T13" fmla="*/ 20 h 839"/>
                <a:gd name="T14" fmla="*/ 156 w 694"/>
                <a:gd name="T15" fmla="*/ 388 h 839"/>
                <a:gd name="T16" fmla="*/ 146 w 694"/>
                <a:gd name="T17" fmla="*/ 398 h 839"/>
                <a:gd name="T18" fmla="*/ 31 w 694"/>
                <a:gd name="T19" fmla="*/ 405 h 839"/>
                <a:gd name="T20" fmla="*/ 363 w 694"/>
                <a:gd name="T21" fmla="*/ 839 h 839"/>
                <a:gd name="T22" fmla="*/ 355 w 694"/>
                <a:gd name="T23" fmla="*/ 835 h 839"/>
                <a:gd name="T24" fmla="*/ 3 w 694"/>
                <a:gd name="T25" fmla="*/ 403 h 839"/>
                <a:gd name="T26" fmla="*/ 1 w 694"/>
                <a:gd name="T27" fmla="*/ 392 h 839"/>
                <a:gd name="T28" fmla="*/ 10 w 694"/>
                <a:gd name="T29" fmla="*/ 386 h 839"/>
                <a:gd name="T30" fmla="*/ 135 w 694"/>
                <a:gd name="T31" fmla="*/ 378 h 839"/>
                <a:gd name="T32" fmla="*/ 135 w 694"/>
                <a:gd name="T33" fmla="*/ 10 h 839"/>
                <a:gd name="T34" fmla="*/ 145 w 694"/>
                <a:gd name="T35" fmla="*/ 0 h 839"/>
                <a:gd name="T36" fmla="*/ 574 w 694"/>
                <a:gd name="T37" fmla="*/ 0 h 839"/>
                <a:gd name="T38" fmla="*/ 584 w 694"/>
                <a:gd name="T39" fmla="*/ 10 h 839"/>
                <a:gd name="T40" fmla="*/ 584 w 694"/>
                <a:gd name="T41" fmla="*/ 379 h 839"/>
                <a:gd name="T42" fmla="*/ 684 w 694"/>
                <a:gd name="T43" fmla="*/ 385 h 839"/>
                <a:gd name="T44" fmla="*/ 692 w 694"/>
                <a:gd name="T45" fmla="*/ 391 h 839"/>
                <a:gd name="T46" fmla="*/ 691 w 694"/>
                <a:gd name="T47" fmla="*/ 401 h 839"/>
                <a:gd name="T48" fmla="*/ 371 w 694"/>
                <a:gd name="T49" fmla="*/ 835 h 839"/>
                <a:gd name="T50" fmla="*/ 363 w 694"/>
                <a:gd name="T51" fmla="*/ 83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4" h="839">
                  <a:moveTo>
                    <a:pt x="31" y="405"/>
                  </a:moveTo>
                  <a:lnTo>
                    <a:pt x="362" y="812"/>
                  </a:lnTo>
                  <a:lnTo>
                    <a:pt x="664" y="404"/>
                  </a:lnTo>
                  <a:cubicBezTo>
                    <a:pt x="637" y="402"/>
                    <a:pt x="607" y="400"/>
                    <a:pt x="573" y="399"/>
                  </a:cubicBezTo>
                  <a:cubicBezTo>
                    <a:pt x="568" y="398"/>
                    <a:pt x="564" y="394"/>
                    <a:pt x="564" y="388"/>
                  </a:cubicBezTo>
                  <a:lnTo>
                    <a:pt x="564" y="20"/>
                  </a:lnTo>
                  <a:lnTo>
                    <a:pt x="156" y="20"/>
                  </a:lnTo>
                  <a:lnTo>
                    <a:pt x="156" y="388"/>
                  </a:lnTo>
                  <a:cubicBezTo>
                    <a:pt x="156" y="393"/>
                    <a:pt x="151" y="398"/>
                    <a:pt x="146" y="398"/>
                  </a:cubicBezTo>
                  <a:cubicBezTo>
                    <a:pt x="104" y="400"/>
                    <a:pt x="66" y="403"/>
                    <a:pt x="31" y="405"/>
                  </a:cubicBezTo>
                  <a:close/>
                  <a:moveTo>
                    <a:pt x="363" y="839"/>
                  </a:moveTo>
                  <a:cubicBezTo>
                    <a:pt x="360" y="839"/>
                    <a:pt x="357" y="837"/>
                    <a:pt x="355" y="835"/>
                  </a:cubicBezTo>
                  <a:lnTo>
                    <a:pt x="3" y="403"/>
                  </a:lnTo>
                  <a:cubicBezTo>
                    <a:pt x="0" y="400"/>
                    <a:pt x="0" y="396"/>
                    <a:pt x="1" y="392"/>
                  </a:cubicBezTo>
                  <a:cubicBezTo>
                    <a:pt x="3" y="389"/>
                    <a:pt x="6" y="387"/>
                    <a:pt x="10" y="386"/>
                  </a:cubicBezTo>
                  <a:cubicBezTo>
                    <a:pt x="48" y="383"/>
                    <a:pt x="89" y="381"/>
                    <a:pt x="135" y="378"/>
                  </a:cubicBezTo>
                  <a:lnTo>
                    <a:pt x="135" y="10"/>
                  </a:lnTo>
                  <a:cubicBezTo>
                    <a:pt x="135" y="4"/>
                    <a:pt x="140" y="0"/>
                    <a:pt x="145" y="0"/>
                  </a:cubicBezTo>
                  <a:lnTo>
                    <a:pt x="574" y="0"/>
                  </a:lnTo>
                  <a:cubicBezTo>
                    <a:pt x="579" y="0"/>
                    <a:pt x="584" y="4"/>
                    <a:pt x="584" y="10"/>
                  </a:cubicBezTo>
                  <a:lnTo>
                    <a:pt x="584" y="379"/>
                  </a:lnTo>
                  <a:cubicBezTo>
                    <a:pt x="622" y="381"/>
                    <a:pt x="654" y="383"/>
                    <a:pt x="684" y="385"/>
                  </a:cubicBezTo>
                  <a:cubicBezTo>
                    <a:pt x="687" y="385"/>
                    <a:pt x="691" y="388"/>
                    <a:pt x="692" y="391"/>
                  </a:cubicBezTo>
                  <a:cubicBezTo>
                    <a:pt x="694" y="394"/>
                    <a:pt x="693" y="398"/>
                    <a:pt x="691" y="401"/>
                  </a:cubicBezTo>
                  <a:lnTo>
                    <a:pt x="371" y="835"/>
                  </a:lnTo>
                  <a:cubicBezTo>
                    <a:pt x="369" y="837"/>
                    <a:pt x="366" y="839"/>
                    <a:pt x="363" y="839"/>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7" name="Freeform 60">
              <a:extLst>
                <a:ext uri="{FF2B5EF4-FFF2-40B4-BE49-F238E27FC236}">
                  <a16:creationId xmlns:a16="http://schemas.microsoft.com/office/drawing/2014/main" id="{D419B24B-051E-7C8A-3E02-7F977E08F977}"/>
                </a:ext>
              </a:extLst>
            </p:cNvPr>
            <p:cNvSpPr>
              <a:spLocks noEditPoints="1"/>
            </p:cNvSpPr>
            <p:nvPr/>
          </p:nvSpPr>
          <p:spPr bwMode="auto">
            <a:xfrm>
              <a:off x="6848475" y="6407150"/>
              <a:ext cx="1149350" cy="1057275"/>
            </a:xfrm>
            <a:custGeom>
              <a:avLst/>
              <a:gdLst>
                <a:gd name="T0" fmla="*/ 251 w 1510"/>
                <a:gd name="T1" fmla="*/ 912 h 1389"/>
                <a:gd name="T2" fmla="*/ 257 w 1510"/>
                <a:gd name="T3" fmla="*/ 940 h 1389"/>
                <a:gd name="T4" fmla="*/ 759 w 1510"/>
                <a:gd name="T5" fmla="*/ 1369 h 1389"/>
                <a:gd name="T6" fmla="*/ 1255 w 1510"/>
                <a:gd name="T7" fmla="*/ 958 h 1389"/>
                <a:gd name="T8" fmla="*/ 1259 w 1510"/>
                <a:gd name="T9" fmla="*/ 941 h 1389"/>
                <a:gd name="T10" fmla="*/ 1271 w 1510"/>
                <a:gd name="T11" fmla="*/ 953 h 1389"/>
                <a:gd name="T12" fmla="*/ 1418 w 1510"/>
                <a:gd name="T13" fmla="*/ 929 h 1389"/>
                <a:gd name="T14" fmla="*/ 1457 w 1510"/>
                <a:gd name="T15" fmla="*/ 781 h 1389"/>
                <a:gd name="T16" fmla="*/ 1391 w 1510"/>
                <a:gd name="T17" fmla="*/ 761 h 1389"/>
                <a:gd name="T18" fmla="*/ 1306 w 1510"/>
                <a:gd name="T19" fmla="*/ 802 h 1389"/>
                <a:gd name="T20" fmla="*/ 1296 w 1510"/>
                <a:gd name="T21" fmla="*/ 811 h 1389"/>
                <a:gd name="T22" fmla="*/ 1276 w 1510"/>
                <a:gd name="T23" fmla="*/ 831 h 1389"/>
                <a:gd name="T24" fmla="*/ 1279 w 1510"/>
                <a:gd name="T25" fmla="*/ 803 h 1389"/>
                <a:gd name="T26" fmla="*/ 1282 w 1510"/>
                <a:gd name="T27" fmla="*/ 765 h 1389"/>
                <a:gd name="T28" fmla="*/ 1286 w 1510"/>
                <a:gd name="T29" fmla="*/ 724 h 1389"/>
                <a:gd name="T30" fmla="*/ 1181 w 1510"/>
                <a:gd name="T31" fmla="*/ 165 h 1389"/>
                <a:gd name="T32" fmla="*/ 759 w 1510"/>
                <a:gd name="T33" fmla="*/ 21 h 1389"/>
                <a:gd name="T34" fmla="*/ 342 w 1510"/>
                <a:gd name="T35" fmla="*/ 162 h 1389"/>
                <a:gd name="T36" fmla="*/ 232 w 1510"/>
                <a:gd name="T37" fmla="*/ 706 h 1389"/>
                <a:gd name="T38" fmla="*/ 236 w 1510"/>
                <a:gd name="T39" fmla="*/ 765 h 1389"/>
                <a:gd name="T40" fmla="*/ 241 w 1510"/>
                <a:gd name="T41" fmla="*/ 830 h 1389"/>
                <a:gd name="T42" fmla="*/ 245 w 1510"/>
                <a:gd name="T43" fmla="*/ 871 h 1389"/>
                <a:gd name="T44" fmla="*/ 222 w 1510"/>
                <a:gd name="T45" fmla="*/ 837 h 1389"/>
                <a:gd name="T46" fmla="*/ 192 w 1510"/>
                <a:gd name="T47" fmla="*/ 802 h 1389"/>
                <a:gd name="T48" fmla="*/ 106 w 1510"/>
                <a:gd name="T49" fmla="*/ 761 h 1389"/>
                <a:gd name="T50" fmla="*/ 41 w 1510"/>
                <a:gd name="T51" fmla="*/ 781 h 1389"/>
                <a:gd name="T52" fmla="*/ 28 w 1510"/>
                <a:gd name="T53" fmla="*/ 849 h 1389"/>
                <a:gd name="T54" fmla="*/ 79 w 1510"/>
                <a:gd name="T55" fmla="*/ 929 h 1389"/>
                <a:gd name="T56" fmla="*/ 164 w 1510"/>
                <a:gd name="T57" fmla="*/ 969 h 1389"/>
                <a:gd name="T58" fmla="*/ 230 w 1510"/>
                <a:gd name="T59" fmla="*/ 949 h 1389"/>
                <a:gd name="T60" fmla="*/ 238 w 1510"/>
                <a:gd name="T61" fmla="*/ 937 h 1389"/>
                <a:gd name="T62" fmla="*/ 251 w 1510"/>
                <a:gd name="T63" fmla="*/ 912 h 1389"/>
                <a:gd name="T64" fmla="*/ 759 w 1510"/>
                <a:gd name="T65" fmla="*/ 1389 h 1389"/>
                <a:gd name="T66" fmla="*/ 241 w 1510"/>
                <a:gd name="T67" fmla="*/ 966 h 1389"/>
                <a:gd name="T68" fmla="*/ 162 w 1510"/>
                <a:gd name="T69" fmla="*/ 989 h 1389"/>
                <a:gd name="T70" fmla="*/ 66 w 1510"/>
                <a:gd name="T71" fmla="*/ 944 h 1389"/>
                <a:gd name="T72" fmla="*/ 9 w 1510"/>
                <a:gd name="T73" fmla="*/ 854 h 1389"/>
                <a:gd name="T74" fmla="*/ 25 w 1510"/>
                <a:gd name="T75" fmla="*/ 768 h 1389"/>
                <a:gd name="T76" fmla="*/ 109 w 1510"/>
                <a:gd name="T77" fmla="*/ 741 h 1389"/>
                <a:gd name="T78" fmla="*/ 205 w 1510"/>
                <a:gd name="T79" fmla="*/ 786 h 1389"/>
                <a:gd name="T80" fmla="*/ 218 w 1510"/>
                <a:gd name="T81" fmla="*/ 799 h 1389"/>
                <a:gd name="T82" fmla="*/ 216 w 1510"/>
                <a:gd name="T83" fmla="*/ 766 h 1389"/>
                <a:gd name="T84" fmla="*/ 212 w 1510"/>
                <a:gd name="T85" fmla="*/ 708 h 1389"/>
                <a:gd name="T86" fmla="*/ 327 w 1510"/>
                <a:gd name="T87" fmla="*/ 148 h 1389"/>
                <a:gd name="T88" fmla="*/ 759 w 1510"/>
                <a:gd name="T89" fmla="*/ 0 h 1389"/>
                <a:gd name="T90" fmla="*/ 1196 w 1510"/>
                <a:gd name="T91" fmla="*/ 151 h 1389"/>
                <a:gd name="T92" fmla="*/ 1306 w 1510"/>
                <a:gd name="T93" fmla="*/ 726 h 1389"/>
                <a:gd name="T94" fmla="*/ 1302 w 1510"/>
                <a:gd name="T95" fmla="*/ 766 h 1389"/>
                <a:gd name="T96" fmla="*/ 1301 w 1510"/>
                <a:gd name="T97" fmla="*/ 779 h 1389"/>
                <a:gd name="T98" fmla="*/ 1389 w 1510"/>
                <a:gd name="T99" fmla="*/ 741 h 1389"/>
                <a:gd name="T100" fmla="*/ 1472 w 1510"/>
                <a:gd name="T101" fmla="*/ 768 h 1389"/>
                <a:gd name="T102" fmla="*/ 1432 w 1510"/>
                <a:gd name="T103" fmla="*/ 944 h 1389"/>
                <a:gd name="T104" fmla="*/ 1271 w 1510"/>
                <a:gd name="T105" fmla="*/ 978 h 1389"/>
                <a:gd name="T106" fmla="*/ 759 w 1510"/>
                <a:gd name="T107" fmla="*/ 1389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0" h="1389">
                  <a:moveTo>
                    <a:pt x="251" y="912"/>
                  </a:moveTo>
                  <a:lnTo>
                    <a:pt x="257" y="940"/>
                  </a:lnTo>
                  <a:cubicBezTo>
                    <a:pt x="313" y="1225"/>
                    <a:pt x="482" y="1369"/>
                    <a:pt x="759" y="1369"/>
                  </a:cubicBezTo>
                  <a:cubicBezTo>
                    <a:pt x="1030" y="1369"/>
                    <a:pt x="1192" y="1235"/>
                    <a:pt x="1255" y="958"/>
                  </a:cubicBezTo>
                  <a:lnTo>
                    <a:pt x="1259" y="941"/>
                  </a:lnTo>
                  <a:lnTo>
                    <a:pt x="1271" y="953"/>
                  </a:lnTo>
                  <a:cubicBezTo>
                    <a:pt x="1304" y="983"/>
                    <a:pt x="1369" y="972"/>
                    <a:pt x="1418" y="929"/>
                  </a:cubicBezTo>
                  <a:cubicBezTo>
                    <a:pt x="1470" y="882"/>
                    <a:pt x="1488" y="816"/>
                    <a:pt x="1457" y="781"/>
                  </a:cubicBezTo>
                  <a:cubicBezTo>
                    <a:pt x="1442" y="765"/>
                    <a:pt x="1419" y="758"/>
                    <a:pt x="1391" y="761"/>
                  </a:cubicBezTo>
                  <a:cubicBezTo>
                    <a:pt x="1362" y="764"/>
                    <a:pt x="1332" y="779"/>
                    <a:pt x="1306" y="802"/>
                  </a:cubicBezTo>
                  <a:cubicBezTo>
                    <a:pt x="1302" y="805"/>
                    <a:pt x="1299" y="808"/>
                    <a:pt x="1296" y="811"/>
                  </a:cubicBezTo>
                  <a:lnTo>
                    <a:pt x="1276" y="831"/>
                  </a:lnTo>
                  <a:lnTo>
                    <a:pt x="1279" y="803"/>
                  </a:lnTo>
                  <a:cubicBezTo>
                    <a:pt x="1280" y="790"/>
                    <a:pt x="1281" y="777"/>
                    <a:pt x="1282" y="765"/>
                  </a:cubicBezTo>
                  <a:cubicBezTo>
                    <a:pt x="1283" y="752"/>
                    <a:pt x="1284" y="738"/>
                    <a:pt x="1286" y="724"/>
                  </a:cubicBezTo>
                  <a:cubicBezTo>
                    <a:pt x="1300" y="562"/>
                    <a:pt x="1321" y="318"/>
                    <a:pt x="1181" y="165"/>
                  </a:cubicBezTo>
                  <a:cubicBezTo>
                    <a:pt x="1093" y="69"/>
                    <a:pt x="951" y="21"/>
                    <a:pt x="759" y="21"/>
                  </a:cubicBezTo>
                  <a:cubicBezTo>
                    <a:pt x="569" y="21"/>
                    <a:pt x="429" y="68"/>
                    <a:pt x="342" y="162"/>
                  </a:cubicBezTo>
                  <a:cubicBezTo>
                    <a:pt x="204" y="309"/>
                    <a:pt x="220" y="539"/>
                    <a:pt x="232" y="706"/>
                  </a:cubicBezTo>
                  <a:cubicBezTo>
                    <a:pt x="234" y="727"/>
                    <a:pt x="235" y="747"/>
                    <a:pt x="236" y="765"/>
                  </a:cubicBezTo>
                  <a:cubicBezTo>
                    <a:pt x="237" y="787"/>
                    <a:pt x="239" y="809"/>
                    <a:pt x="241" y="830"/>
                  </a:cubicBezTo>
                  <a:lnTo>
                    <a:pt x="245" y="871"/>
                  </a:lnTo>
                  <a:lnTo>
                    <a:pt x="222" y="837"/>
                  </a:lnTo>
                  <a:cubicBezTo>
                    <a:pt x="214" y="824"/>
                    <a:pt x="203" y="812"/>
                    <a:pt x="192" y="802"/>
                  </a:cubicBezTo>
                  <a:cubicBezTo>
                    <a:pt x="166" y="779"/>
                    <a:pt x="136" y="764"/>
                    <a:pt x="106" y="761"/>
                  </a:cubicBezTo>
                  <a:cubicBezTo>
                    <a:pt x="79" y="758"/>
                    <a:pt x="55" y="765"/>
                    <a:pt x="41" y="781"/>
                  </a:cubicBezTo>
                  <a:cubicBezTo>
                    <a:pt x="26" y="798"/>
                    <a:pt x="22" y="822"/>
                    <a:pt x="28" y="849"/>
                  </a:cubicBezTo>
                  <a:cubicBezTo>
                    <a:pt x="35" y="877"/>
                    <a:pt x="53" y="906"/>
                    <a:pt x="79" y="929"/>
                  </a:cubicBezTo>
                  <a:cubicBezTo>
                    <a:pt x="105" y="951"/>
                    <a:pt x="135" y="966"/>
                    <a:pt x="164" y="969"/>
                  </a:cubicBezTo>
                  <a:cubicBezTo>
                    <a:pt x="192" y="973"/>
                    <a:pt x="215" y="965"/>
                    <a:pt x="230" y="949"/>
                  </a:cubicBezTo>
                  <a:cubicBezTo>
                    <a:pt x="233" y="946"/>
                    <a:pt x="235" y="942"/>
                    <a:pt x="238" y="937"/>
                  </a:cubicBezTo>
                  <a:lnTo>
                    <a:pt x="251" y="912"/>
                  </a:lnTo>
                  <a:close/>
                  <a:moveTo>
                    <a:pt x="759" y="1389"/>
                  </a:moveTo>
                  <a:cubicBezTo>
                    <a:pt x="478" y="1389"/>
                    <a:pt x="304" y="1247"/>
                    <a:pt x="241" y="966"/>
                  </a:cubicBezTo>
                  <a:cubicBezTo>
                    <a:pt x="222" y="985"/>
                    <a:pt x="194" y="993"/>
                    <a:pt x="162" y="989"/>
                  </a:cubicBezTo>
                  <a:cubicBezTo>
                    <a:pt x="129" y="986"/>
                    <a:pt x="95" y="969"/>
                    <a:pt x="66" y="944"/>
                  </a:cubicBezTo>
                  <a:cubicBezTo>
                    <a:pt x="37" y="918"/>
                    <a:pt x="17" y="886"/>
                    <a:pt x="9" y="854"/>
                  </a:cubicBezTo>
                  <a:cubicBezTo>
                    <a:pt x="0" y="820"/>
                    <a:pt x="6" y="789"/>
                    <a:pt x="25" y="768"/>
                  </a:cubicBezTo>
                  <a:cubicBezTo>
                    <a:pt x="45" y="746"/>
                    <a:pt x="74" y="737"/>
                    <a:pt x="109" y="741"/>
                  </a:cubicBezTo>
                  <a:cubicBezTo>
                    <a:pt x="142" y="745"/>
                    <a:pt x="176" y="761"/>
                    <a:pt x="205" y="786"/>
                  </a:cubicBezTo>
                  <a:cubicBezTo>
                    <a:pt x="209" y="790"/>
                    <a:pt x="214" y="794"/>
                    <a:pt x="218" y="799"/>
                  </a:cubicBezTo>
                  <a:cubicBezTo>
                    <a:pt x="217" y="788"/>
                    <a:pt x="216" y="777"/>
                    <a:pt x="216" y="766"/>
                  </a:cubicBezTo>
                  <a:cubicBezTo>
                    <a:pt x="215" y="748"/>
                    <a:pt x="213" y="728"/>
                    <a:pt x="212" y="708"/>
                  </a:cubicBezTo>
                  <a:cubicBezTo>
                    <a:pt x="201" y="546"/>
                    <a:pt x="183" y="302"/>
                    <a:pt x="327" y="148"/>
                  </a:cubicBezTo>
                  <a:cubicBezTo>
                    <a:pt x="418" y="50"/>
                    <a:pt x="563" y="0"/>
                    <a:pt x="759" y="0"/>
                  </a:cubicBezTo>
                  <a:cubicBezTo>
                    <a:pt x="957" y="0"/>
                    <a:pt x="1104" y="51"/>
                    <a:pt x="1196" y="151"/>
                  </a:cubicBezTo>
                  <a:cubicBezTo>
                    <a:pt x="1342" y="311"/>
                    <a:pt x="1320" y="561"/>
                    <a:pt x="1306" y="726"/>
                  </a:cubicBezTo>
                  <a:cubicBezTo>
                    <a:pt x="1305" y="740"/>
                    <a:pt x="1303" y="754"/>
                    <a:pt x="1302" y="766"/>
                  </a:cubicBezTo>
                  <a:cubicBezTo>
                    <a:pt x="1302" y="770"/>
                    <a:pt x="1302" y="775"/>
                    <a:pt x="1301" y="779"/>
                  </a:cubicBezTo>
                  <a:cubicBezTo>
                    <a:pt x="1328" y="758"/>
                    <a:pt x="1359" y="744"/>
                    <a:pt x="1389" y="741"/>
                  </a:cubicBezTo>
                  <a:cubicBezTo>
                    <a:pt x="1423" y="737"/>
                    <a:pt x="1453" y="746"/>
                    <a:pt x="1472" y="768"/>
                  </a:cubicBezTo>
                  <a:cubicBezTo>
                    <a:pt x="1510" y="811"/>
                    <a:pt x="1492" y="890"/>
                    <a:pt x="1432" y="944"/>
                  </a:cubicBezTo>
                  <a:cubicBezTo>
                    <a:pt x="1379" y="990"/>
                    <a:pt x="1313" y="1003"/>
                    <a:pt x="1271" y="978"/>
                  </a:cubicBezTo>
                  <a:cubicBezTo>
                    <a:pt x="1204" y="1251"/>
                    <a:pt x="1032" y="1389"/>
                    <a:pt x="759" y="1389"/>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48" name="Freeform: Shape 506">
              <a:extLst>
                <a:ext uri="{FF2B5EF4-FFF2-40B4-BE49-F238E27FC236}">
                  <a16:creationId xmlns:a16="http://schemas.microsoft.com/office/drawing/2014/main" id="{3B137B35-7A25-9E23-E9BE-CDBC300EFAC0}"/>
                </a:ext>
              </a:extLst>
            </p:cNvPr>
            <p:cNvSpPr>
              <a:spLocks/>
            </p:cNvSpPr>
            <p:nvPr/>
          </p:nvSpPr>
          <p:spPr bwMode="auto">
            <a:xfrm>
              <a:off x="6634163" y="5984875"/>
              <a:ext cx="1589088" cy="1057275"/>
            </a:xfrm>
            <a:custGeom>
              <a:avLst/>
              <a:gdLst>
                <a:gd name="connsiteX0" fmla="*/ 241300 w 1589088"/>
                <a:gd name="connsiteY0" fmla="*/ 0 h 1057275"/>
                <a:gd name="connsiteX1" fmla="*/ 482600 w 1589088"/>
                <a:gd name="connsiteY1" fmla="*/ 242094 h 1057275"/>
                <a:gd name="connsiteX2" fmla="*/ 463638 w 1589088"/>
                <a:gd name="connsiteY2" fmla="*/ 336328 h 1057275"/>
                <a:gd name="connsiteX3" fmla="*/ 447293 w 1589088"/>
                <a:gd name="connsiteY3" fmla="*/ 360650 h 1057275"/>
                <a:gd name="connsiteX4" fmla="*/ 467509 w 1589088"/>
                <a:gd name="connsiteY4" fmla="*/ 346195 h 1057275"/>
                <a:gd name="connsiteX5" fmla="*/ 812515 w 1589088"/>
                <a:gd name="connsiteY5" fmla="*/ 278886 h 1057275"/>
                <a:gd name="connsiteX6" fmla="*/ 1056537 w 1589088"/>
                <a:gd name="connsiteY6" fmla="*/ 314752 h 1057275"/>
                <a:gd name="connsiteX7" fmla="*/ 1132064 w 1589088"/>
                <a:gd name="connsiteY7" fmla="*/ 348400 h 1057275"/>
                <a:gd name="connsiteX8" fmla="*/ 1123925 w 1589088"/>
                <a:gd name="connsiteY8" fmla="*/ 336328 h 1057275"/>
                <a:gd name="connsiteX9" fmla="*/ 1104900 w 1589088"/>
                <a:gd name="connsiteY9" fmla="*/ 242094 h 1057275"/>
                <a:gd name="connsiteX10" fmla="*/ 1346994 w 1589088"/>
                <a:gd name="connsiteY10" fmla="*/ 0 h 1057275"/>
                <a:gd name="connsiteX11" fmla="*/ 1589088 w 1589088"/>
                <a:gd name="connsiteY11" fmla="*/ 242094 h 1057275"/>
                <a:gd name="connsiteX12" fmla="*/ 1346994 w 1589088"/>
                <a:gd name="connsiteY12" fmla="*/ 484188 h 1057275"/>
                <a:gd name="connsiteX13" fmla="*/ 1298204 w 1589088"/>
                <a:gd name="connsiteY13" fmla="*/ 479270 h 1057275"/>
                <a:gd name="connsiteX14" fmla="*/ 1256082 w 1589088"/>
                <a:gd name="connsiteY14" fmla="*/ 466195 h 1057275"/>
                <a:gd name="connsiteX15" fmla="*/ 1282276 w 1589088"/>
                <a:gd name="connsiteY15" fmla="*/ 522576 h 1057275"/>
                <a:gd name="connsiteX16" fmla="*/ 1196571 w 1589088"/>
                <a:gd name="connsiteY16" fmla="*/ 1032141 h 1057275"/>
                <a:gd name="connsiteX17" fmla="*/ 1168432 w 1589088"/>
                <a:gd name="connsiteY17" fmla="*/ 824977 h 1057275"/>
                <a:gd name="connsiteX18" fmla="*/ 836091 w 1589088"/>
                <a:gd name="connsiteY18" fmla="*/ 553836 h 1057275"/>
                <a:gd name="connsiteX19" fmla="*/ 428460 w 1589088"/>
                <a:gd name="connsiteY19" fmla="*/ 821931 h 1057275"/>
                <a:gd name="connsiteX20" fmla="*/ 388153 w 1589088"/>
                <a:gd name="connsiteY20" fmla="*/ 1057275 h 1057275"/>
                <a:gd name="connsiteX21" fmla="*/ 316298 w 1589088"/>
                <a:gd name="connsiteY21" fmla="*/ 519818 h 1057275"/>
                <a:gd name="connsiteX22" fmla="*/ 346683 w 1589088"/>
                <a:gd name="connsiteY22" fmla="*/ 458924 h 1057275"/>
                <a:gd name="connsiteX23" fmla="*/ 335225 w 1589088"/>
                <a:gd name="connsiteY23" fmla="*/ 465163 h 1057275"/>
                <a:gd name="connsiteX24" fmla="*/ 241300 w 1589088"/>
                <a:gd name="connsiteY24" fmla="*/ 484188 h 1057275"/>
                <a:gd name="connsiteX25" fmla="*/ 0 w 1589088"/>
                <a:gd name="connsiteY25" fmla="*/ 242094 h 1057275"/>
                <a:gd name="connsiteX26" fmla="*/ 241300 w 1589088"/>
                <a:gd name="connsiteY2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89088" h="1057275">
                  <a:moveTo>
                    <a:pt x="241300" y="0"/>
                  </a:moveTo>
                  <a:cubicBezTo>
                    <a:pt x="374566" y="0"/>
                    <a:pt x="482600" y="108389"/>
                    <a:pt x="482600" y="242094"/>
                  </a:cubicBezTo>
                  <a:cubicBezTo>
                    <a:pt x="482600" y="275521"/>
                    <a:pt x="475848" y="307365"/>
                    <a:pt x="463638" y="336328"/>
                  </a:cubicBezTo>
                  <a:lnTo>
                    <a:pt x="447293" y="360650"/>
                  </a:lnTo>
                  <a:lnTo>
                    <a:pt x="467509" y="346195"/>
                  </a:lnTo>
                  <a:cubicBezTo>
                    <a:pt x="546647" y="302539"/>
                    <a:pt x="658085" y="276601"/>
                    <a:pt x="812515" y="278886"/>
                  </a:cubicBezTo>
                  <a:cubicBezTo>
                    <a:pt x="911571" y="280410"/>
                    <a:pt x="991864" y="293322"/>
                    <a:pt x="1056537" y="314752"/>
                  </a:cubicBezTo>
                  <a:lnTo>
                    <a:pt x="1132064" y="348400"/>
                  </a:lnTo>
                  <a:lnTo>
                    <a:pt x="1123925" y="336328"/>
                  </a:lnTo>
                  <a:cubicBezTo>
                    <a:pt x="1111675" y="307365"/>
                    <a:pt x="1104900" y="275521"/>
                    <a:pt x="1104900" y="242094"/>
                  </a:cubicBezTo>
                  <a:cubicBezTo>
                    <a:pt x="1104900" y="108389"/>
                    <a:pt x="1213289" y="0"/>
                    <a:pt x="1346994" y="0"/>
                  </a:cubicBezTo>
                  <a:cubicBezTo>
                    <a:pt x="1480699" y="0"/>
                    <a:pt x="1589088" y="108389"/>
                    <a:pt x="1589088" y="242094"/>
                  </a:cubicBezTo>
                  <a:cubicBezTo>
                    <a:pt x="1589088" y="375799"/>
                    <a:pt x="1480699" y="484188"/>
                    <a:pt x="1346994" y="484188"/>
                  </a:cubicBezTo>
                  <a:cubicBezTo>
                    <a:pt x="1330281" y="484188"/>
                    <a:pt x="1313964" y="482495"/>
                    <a:pt x="1298204" y="479270"/>
                  </a:cubicBezTo>
                  <a:lnTo>
                    <a:pt x="1256082" y="466195"/>
                  </a:lnTo>
                  <a:lnTo>
                    <a:pt x="1282276" y="522576"/>
                  </a:lnTo>
                  <a:cubicBezTo>
                    <a:pt x="1356099" y="742661"/>
                    <a:pt x="1196571" y="1032141"/>
                    <a:pt x="1196571" y="1032141"/>
                  </a:cubicBezTo>
                  <a:cubicBezTo>
                    <a:pt x="1083255" y="906472"/>
                    <a:pt x="1168432" y="824977"/>
                    <a:pt x="1168432" y="824977"/>
                  </a:cubicBezTo>
                  <a:cubicBezTo>
                    <a:pt x="914423" y="795273"/>
                    <a:pt x="836091" y="553836"/>
                    <a:pt x="836091" y="553836"/>
                  </a:cubicBezTo>
                  <a:cubicBezTo>
                    <a:pt x="688553" y="819646"/>
                    <a:pt x="428460" y="821931"/>
                    <a:pt x="428460" y="821931"/>
                  </a:cubicBezTo>
                  <a:cubicBezTo>
                    <a:pt x="542536" y="979589"/>
                    <a:pt x="388153" y="1057275"/>
                    <a:pt x="388153" y="1057275"/>
                  </a:cubicBezTo>
                  <a:cubicBezTo>
                    <a:pt x="388153" y="1057275"/>
                    <a:pt x="232190" y="748457"/>
                    <a:pt x="316298" y="519818"/>
                  </a:cubicBezTo>
                  <a:lnTo>
                    <a:pt x="346683" y="458924"/>
                  </a:lnTo>
                  <a:lnTo>
                    <a:pt x="335225" y="465163"/>
                  </a:lnTo>
                  <a:cubicBezTo>
                    <a:pt x="306356" y="477414"/>
                    <a:pt x="274617" y="484188"/>
                    <a:pt x="241300" y="484188"/>
                  </a:cubicBezTo>
                  <a:cubicBezTo>
                    <a:pt x="108034" y="484188"/>
                    <a:pt x="0" y="375799"/>
                    <a:pt x="0" y="242094"/>
                  </a:cubicBezTo>
                  <a:cubicBezTo>
                    <a:pt x="0" y="108389"/>
                    <a:pt x="108034" y="0"/>
                    <a:pt x="241300" y="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49" name="Freeform: Shape 507">
              <a:extLst>
                <a:ext uri="{FF2B5EF4-FFF2-40B4-BE49-F238E27FC236}">
                  <a16:creationId xmlns:a16="http://schemas.microsoft.com/office/drawing/2014/main" id="{F19EDD60-0EDE-C84E-036E-1E72A6B0A88D}"/>
                </a:ext>
              </a:extLst>
            </p:cNvPr>
            <p:cNvSpPr>
              <a:spLocks/>
            </p:cNvSpPr>
            <p:nvPr/>
          </p:nvSpPr>
          <p:spPr bwMode="auto">
            <a:xfrm>
              <a:off x="6895111" y="7009209"/>
              <a:ext cx="1045688" cy="90092"/>
            </a:xfrm>
            <a:custGeom>
              <a:avLst/>
              <a:gdLst>
                <a:gd name="connsiteX0" fmla="*/ 1001585 w 1045688"/>
                <a:gd name="connsiteY0" fmla="*/ 212 h 90092"/>
                <a:gd name="connsiteX1" fmla="*/ 1036827 w 1045688"/>
                <a:gd name="connsiteY1" fmla="*/ 13079 h 90092"/>
                <a:gd name="connsiteX2" fmla="*/ 1020154 w 1045688"/>
                <a:gd name="connsiteY2" fmla="*/ 88567 h 90092"/>
                <a:gd name="connsiteX3" fmla="*/ 1014848 w 1045688"/>
                <a:gd name="connsiteY3" fmla="*/ 90092 h 90092"/>
                <a:gd name="connsiteX4" fmla="*/ 1009543 w 1045688"/>
                <a:gd name="connsiteY4" fmla="*/ 87805 h 90092"/>
                <a:gd name="connsiteX5" fmla="*/ 1009543 w 1045688"/>
                <a:gd name="connsiteY5" fmla="*/ 76367 h 90092"/>
                <a:gd name="connsiteX6" fmla="*/ 1024701 w 1045688"/>
                <a:gd name="connsiteY6" fmla="*/ 22992 h 90092"/>
                <a:gd name="connsiteX7" fmla="*/ 970132 w 1045688"/>
                <a:gd name="connsiteY7" fmla="*/ 31379 h 90092"/>
                <a:gd name="connsiteX8" fmla="*/ 970132 w 1045688"/>
                <a:gd name="connsiteY8" fmla="*/ 40529 h 90092"/>
                <a:gd name="connsiteX9" fmla="*/ 973164 w 1045688"/>
                <a:gd name="connsiteY9" fmla="*/ 59592 h 90092"/>
                <a:gd name="connsiteX10" fmla="*/ 947395 w 1045688"/>
                <a:gd name="connsiteY10" fmla="*/ 77892 h 90092"/>
                <a:gd name="connsiteX11" fmla="*/ 945121 w 1045688"/>
                <a:gd name="connsiteY11" fmla="*/ 78655 h 90092"/>
                <a:gd name="connsiteX12" fmla="*/ 936784 w 1045688"/>
                <a:gd name="connsiteY12" fmla="*/ 71792 h 90092"/>
                <a:gd name="connsiteX13" fmla="*/ 942847 w 1045688"/>
                <a:gd name="connsiteY13" fmla="*/ 62642 h 90092"/>
                <a:gd name="connsiteX14" fmla="*/ 945121 w 1045688"/>
                <a:gd name="connsiteY14" fmla="*/ 62642 h 90092"/>
                <a:gd name="connsiteX15" fmla="*/ 958005 w 1045688"/>
                <a:gd name="connsiteY15" fmla="*/ 55017 h 90092"/>
                <a:gd name="connsiteX16" fmla="*/ 955732 w 1045688"/>
                <a:gd name="connsiteY16" fmla="*/ 46630 h 90092"/>
                <a:gd name="connsiteX17" fmla="*/ 959521 w 1045688"/>
                <a:gd name="connsiteY17" fmla="*/ 19942 h 90092"/>
                <a:gd name="connsiteX18" fmla="*/ 1001585 w 1045688"/>
                <a:gd name="connsiteY18" fmla="*/ 212 h 90092"/>
                <a:gd name="connsiteX19" fmla="*/ 44269 w 1045688"/>
                <a:gd name="connsiteY19" fmla="*/ 212 h 90092"/>
                <a:gd name="connsiteX20" fmla="*/ 86156 w 1045688"/>
                <a:gd name="connsiteY20" fmla="*/ 19942 h 90092"/>
                <a:gd name="connsiteX21" fmla="*/ 89964 w 1045688"/>
                <a:gd name="connsiteY21" fmla="*/ 46630 h 90092"/>
                <a:gd name="connsiteX22" fmla="*/ 88441 w 1045688"/>
                <a:gd name="connsiteY22" fmla="*/ 55017 h 90092"/>
                <a:gd name="connsiteX23" fmla="*/ 100626 w 1045688"/>
                <a:gd name="connsiteY23" fmla="*/ 62642 h 90092"/>
                <a:gd name="connsiteX24" fmla="*/ 102911 w 1045688"/>
                <a:gd name="connsiteY24" fmla="*/ 62642 h 90092"/>
                <a:gd name="connsiteX25" fmla="*/ 109765 w 1045688"/>
                <a:gd name="connsiteY25" fmla="*/ 71792 h 90092"/>
                <a:gd name="connsiteX26" fmla="*/ 100626 w 1045688"/>
                <a:gd name="connsiteY26" fmla="*/ 78655 h 90092"/>
                <a:gd name="connsiteX27" fmla="*/ 98341 w 1045688"/>
                <a:gd name="connsiteY27" fmla="*/ 77892 h 90092"/>
                <a:gd name="connsiteX28" fmla="*/ 73209 w 1045688"/>
                <a:gd name="connsiteY28" fmla="*/ 59592 h 90092"/>
                <a:gd name="connsiteX29" fmla="*/ 75494 w 1045688"/>
                <a:gd name="connsiteY29" fmla="*/ 40529 h 90092"/>
                <a:gd name="connsiteX30" fmla="*/ 75494 w 1045688"/>
                <a:gd name="connsiteY30" fmla="*/ 31379 h 90092"/>
                <a:gd name="connsiteX31" fmla="*/ 20660 w 1045688"/>
                <a:gd name="connsiteY31" fmla="*/ 22992 h 90092"/>
                <a:gd name="connsiteX32" fmla="*/ 16853 w 1045688"/>
                <a:gd name="connsiteY32" fmla="*/ 46630 h 90092"/>
                <a:gd name="connsiteX33" fmla="*/ 35892 w 1045688"/>
                <a:gd name="connsiteY33" fmla="*/ 76367 h 90092"/>
                <a:gd name="connsiteX34" fmla="*/ 36654 w 1045688"/>
                <a:gd name="connsiteY34" fmla="*/ 87805 h 90092"/>
                <a:gd name="connsiteX35" fmla="*/ 30561 w 1045688"/>
                <a:gd name="connsiteY35" fmla="*/ 90092 h 90092"/>
                <a:gd name="connsiteX36" fmla="*/ 25230 w 1045688"/>
                <a:gd name="connsiteY36" fmla="*/ 88567 h 90092"/>
                <a:gd name="connsiteX37" fmla="*/ 1621 w 1045688"/>
                <a:gd name="connsiteY37" fmla="*/ 50442 h 90092"/>
                <a:gd name="connsiteX38" fmla="*/ 9237 w 1045688"/>
                <a:gd name="connsiteY38" fmla="*/ 13079 h 90092"/>
                <a:gd name="connsiteX39" fmla="*/ 44269 w 1045688"/>
                <a:gd name="connsiteY39" fmla="*/ 212 h 9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45688" h="90092">
                  <a:moveTo>
                    <a:pt x="1001585" y="212"/>
                  </a:moveTo>
                  <a:cubicBezTo>
                    <a:pt x="1015417" y="-1027"/>
                    <a:pt x="1028111" y="3167"/>
                    <a:pt x="1036827" y="13079"/>
                  </a:cubicBezTo>
                  <a:cubicBezTo>
                    <a:pt x="1053501" y="32142"/>
                    <a:pt x="1045922" y="64930"/>
                    <a:pt x="1020154" y="88567"/>
                  </a:cubicBezTo>
                  <a:cubicBezTo>
                    <a:pt x="1018638" y="89330"/>
                    <a:pt x="1017122" y="90092"/>
                    <a:pt x="1014848" y="90092"/>
                  </a:cubicBezTo>
                  <a:cubicBezTo>
                    <a:pt x="1012574" y="90092"/>
                    <a:pt x="1011059" y="89330"/>
                    <a:pt x="1009543" y="87805"/>
                  </a:cubicBezTo>
                  <a:cubicBezTo>
                    <a:pt x="1006511" y="84755"/>
                    <a:pt x="1006511" y="79417"/>
                    <a:pt x="1009543" y="76367"/>
                  </a:cubicBezTo>
                  <a:cubicBezTo>
                    <a:pt x="1028490" y="59592"/>
                    <a:pt x="1035312" y="35192"/>
                    <a:pt x="1024701" y="22992"/>
                  </a:cubicBezTo>
                  <a:cubicBezTo>
                    <a:pt x="1014090" y="10792"/>
                    <a:pt x="989079" y="14604"/>
                    <a:pt x="970132" y="31379"/>
                  </a:cubicBezTo>
                  <a:cubicBezTo>
                    <a:pt x="967858" y="32904"/>
                    <a:pt x="967858" y="33667"/>
                    <a:pt x="970132" y="40529"/>
                  </a:cubicBezTo>
                  <a:cubicBezTo>
                    <a:pt x="972406" y="45867"/>
                    <a:pt x="974679" y="51967"/>
                    <a:pt x="973164" y="59592"/>
                  </a:cubicBezTo>
                  <a:cubicBezTo>
                    <a:pt x="968616" y="74842"/>
                    <a:pt x="954216" y="77130"/>
                    <a:pt x="947395" y="77892"/>
                  </a:cubicBezTo>
                  <a:lnTo>
                    <a:pt x="945121" y="78655"/>
                  </a:lnTo>
                  <a:cubicBezTo>
                    <a:pt x="941332" y="78655"/>
                    <a:pt x="937542" y="76367"/>
                    <a:pt x="936784" y="71792"/>
                  </a:cubicBezTo>
                  <a:cubicBezTo>
                    <a:pt x="936026" y="67980"/>
                    <a:pt x="939058" y="63405"/>
                    <a:pt x="942847" y="62642"/>
                  </a:cubicBezTo>
                  <a:lnTo>
                    <a:pt x="945121" y="62642"/>
                  </a:lnTo>
                  <a:cubicBezTo>
                    <a:pt x="952700" y="61880"/>
                    <a:pt x="956490" y="60355"/>
                    <a:pt x="958005" y="55017"/>
                  </a:cubicBezTo>
                  <a:cubicBezTo>
                    <a:pt x="958763" y="52730"/>
                    <a:pt x="957248" y="49680"/>
                    <a:pt x="955732" y="46630"/>
                  </a:cubicBezTo>
                  <a:cubicBezTo>
                    <a:pt x="953458" y="39767"/>
                    <a:pt x="949669" y="29092"/>
                    <a:pt x="959521" y="19942"/>
                  </a:cubicBezTo>
                  <a:cubicBezTo>
                    <a:pt x="972784" y="8123"/>
                    <a:pt x="987753" y="1451"/>
                    <a:pt x="1001585" y="212"/>
                  </a:cubicBezTo>
                  <a:close/>
                  <a:moveTo>
                    <a:pt x="44269" y="212"/>
                  </a:moveTo>
                  <a:cubicBezTo>
                    <a:pt x="58168" y="1451"/>
                    <a:pt x="73209" y="8123"/>
                    <a:pt x="86156" y="19942"/>
                  </a:cubicBezTo>
                  <a:cubicBezTo>
                    <a:pt x="96056" y="29092"/>
                    <a:pt x="92248" y="39767"/>
                    <a:pt x="89964" y="46630"/>
                  </a:cubicBezTo>
                  <a:cubicBezTo>
                    <a:pt x="88441" y="49680"/>
                    <a:pt x="87679" y="52730"/>
                    <a:pt x="88441" y="55017"/>
                  </a:cubicBezTo>
                  <a:cubicBezTo>
                    <a:pt x="89202" y="60355"/>
                    <a:pt x="93010" y="61880"/>
                    <a:pt x="100626" y="62642"/>
                  </a:cubicBezTo>
                  <a:lnTo>
                    <a:pt x="102911" y="62642"/>
                  </a:lnTo>
                  <a:cubicBezTo>
                    <a:pt x="107480" y="63405"/>
                    <a:pt x="110526" y="67980"/>
                    <a:pt x="109765" y="71792"/>
                  </a:cubicBezTo>
                  <a:cubicBezTo>
                    <a:pt x="109003" y="76367"/>
                    <a:pt x="105195" y="78655"/>
                    <a:pt x="100626" y="78655"/>
                  </a:cubicBezTo>
                  <a:lnTo>
                    <a:pt x="98341" y="77892"/>
                  </a:lnTo>
                  <a:cubicBezTo>
                    <a:pt x="91487" y="77130"/>
                    <a:pt x="77779" y="74842"/>
                    <a:pt x="73209" y="59592"/>
                  </a:cubicBezTo>
                  <a:cubicBezTo>
                    <a:pt x="70924" y="51967"/>
                    <a:pt x="73209" y="45867"/>
                    <a:pt x="75494" y="40529"/>
                  </a:cubicBezTo>
                  <a:cubicBezTo>
                    <a:pt x="77779" y="33667"/>
                    <a:pt x="77779" y="32904"/>
                    <a:pt x="75494" y="31379"/>
                  </a:cubicBezTo>
                  <a:cubicBezTo>
                    <a:pt x="56454" y="14604"/>
                    <a:pt x="31323" y="10792"/>
                    <a:pt x="20660" y="22992"/>
                  </a:cubicBezTo>
                  <a:cubicBezTo>
                    <a:pt x="16091" y="28329"/>
                    <a:pt x="14568" y="36717"/>
                    <a:pt x="16853" y="46630"/>
                  </a:cubicBezTo>
                  <a:cubicBezTo>
                    <a:pt x="19137" y="57305"/>
                    <a:pt x="25991" y="67980"/>
                    <a:pt x="35892" y="76367"/>
                  </a:cubicBezTo>
                  <a:cubicBezTo>
                    <a:pt x="38938" y="79417"/>
                    <a:pt x="38938" y="84755"/>
                    <a:pt x="36654" y="87805"/>
                  </a:cubicBezTo>
                  <a:cubicBezTo>
                    <a:pt x="35130" y="89330"/>
                    <a:pt x="32846" y="90092"/>
                    <a:pt x="30561" y="90092"/>
                  </a:cubicBezTo>
                  <a:cubicBezTo>
                    <a:pt x="29038" y="90092"/>
                    <a:pt x="26753" y="89330"/>
                    <a:pt x="25230" y="88567"/>
                  </a:cubicBezTo>
                  <a:cubicBezTo>
                    <a:pt x="13806" y="77892"/>
                    <a:pt x="4667" y="64167"/>
                    <a:pt x="1621" y="50442"/>
                  </a:cubicBezTo>
                  <a:cubicBezTo>
                    <a:pt x="-2187" y="35954"/>
                    <a:pt x="860" y="22229"/>
                    <a:pt x="9237" y="13079"/>
                  </a:cubicBezTo>
                  <a:cubicBezTo>
                    <a:pt x="17614" y="3167"/>
                    <a:pt x="30370" y="-1027"/>
                    <a:pt x="44269" y="212"/>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50" name="Freeform 66">
              <a:extLst>
                <a:ext uri="{FF2B5EF4-FFF2-40B4-BE49-F238E27FC236}">
                  <a16:creationId xmlns:a16="http://schemas.microsoft.com/office/drawing/2014/main" id="{350DCE73-B2AF-1EB1-216E-04386FE050E9}"/>
                </a:ext>
              </a:extLst>
            </p:cNvPr>
            <p:cNvSpPr>
              <a:spLocks noEditPoints="1"/>
            </p:cNvSpPr>
            <p:nvPr/>
          </p:nvSpPr>
          <p:spPr bwMode="auto">
            <a:xfrm>
              <a:off x="6989763" y="6837363"/>
              <a:ext cx="838200" cy="203200"/>
            </a:xfrm>
            <a:custGeom>
              <a:avLst/>
              <a:gdLst>
                <a:gd name="T0" fmla="*/ 1063 w 1101"/>
                <a:gd name="T1" fmla="*/ 83 h 267"/>
                <a:gd name="T2" fmla="*/ 1028 w 1101"/>
                <a:gd name="T3" fmla="*/ 146 h 267"/>
                <a:gd name="T4" fmla="*/ 869 w 1101"/>
                <a:gd name="T5" fmla="*/ 236 h 267"/>
                <a:gd name="T6" fmla="*/ 831 w 1101"/>
                <a:gd name="T7" fmla="*/ 236 h 267"/>
                <a:gd name="T8" fmla="*/ 672 w 1101"/>
                <a:gd name="T9" fmla="*/ 146 h 267"/>
                <a:gd name="T10" fmla="*/ 638 w 1101"/>
                <a:gd name="T11" fmla="*/ 83 h 267"/>
                <a:gd name="T12" fmla="*/ 638 w 1101"/>
                <a:gd name="T13" fmla="*/ 50 h 267"/>
                <a:gd name="T14" fmla="*/ 674 w 1101"/>
                <a:gd name="T15" fmla="*/ 31 h 267"/>
                <a:gd name="T16" fmla="*/ 688 w 1101"/>
                <a:gd name="T17" fmla="*/ 31 h 267"/>
                <a:gd name="T18" fmla="*/ 1027 w 1101"/>
                <a:gd name="T19" fmla="*/ 31 h 267"/>
                <a:gd name="T20" fmla="*/ 1062 w 1101"/>
                <a:gd name="T21" fmla="*/ 50 h 267"/>
                <a:gd name="T22" fmla="*/ 1063 w 1101"/>
                <a:gd name="T23" fmla="*/ 83 h 267"/>
                <a:gd name="T24" fmla="*/ 462 w 1101"/>
                <a:gd name="T25" fmla="*/ 50 h 267"/>
                <a:gd name="T26" fmla="*/ 463 w 1101"/>
                <a:gd name="T27" fmla="*/ 83 h 267"/>
                <a:gd name="T28" fmla="*/ 429 w 1101"/>
                <a:gd name="T29" fmla="*/ 146 h 267"/>
                <a:gd name="T30" fmla="*/ 270 w 1101"/>
                <a:gd name="T31" fmla="*/ 236 h 267"/>
                <a:gd name="T32" fmla="*/ 231 w 1101"/>
                <a:gd name="T33" fmla="*/ 236 h 267"/>
                <a:gd name="T34" fmla="*/ 72 w 1101"/>
                <a:gd name="T35" fmla="*/ 146 h 267"/>
                <a:gd name="T36" fmla="*/ 38 w 1101"/>
                <a:gd name="T37" fmla="*/ 83 h 267"/>
                <a:gd name="T38" fmla="*/ 39 w 1101"/>
                <a:gd name="T39" fmla="*/ 50 h 267"/>
                <a:gd name="T40" fmla="*/ 74 w 1101"/>
                <a:gd name="T41" fmla="*/ 31 h 267"/>
                <a:gd name="T42" fmla="*/ 421 w 1101"/>
                <a:gd name="T43" fmla="*/ 31 h 267"/>
                <a:gd name="T44" fmla="*/ 427 w 1101"/>
                <a:gd name="T45" fmla="*/ 31 h 267"/>
                <a:gd name="T46" fmla="*/ 462 w 1101"/>
                <a:gd name="T47" fmla="*/ 50 h 267"/>
                <a:gd name="T48" fmla="*/ 1088 w 1101"/>
                <a:gd name="T49" fmla="*/ 35 h 267"/>
                <a:gd name="T50" fmla="*/ 1027 w 1101"/>
                <a:gd name="T51" fmla="*/ 0 h 267"/>
                <a:gd name="T52" fmla="*/ 688 w 1101"/>
                <a:gd name="T53" fmla="*/ 0 h 267"/>
                <a:gd name="T54" fmla="*/ 674 w 1101"/>
                <a:gd name="T55" fmla="*/ 0 h 267"/>
                <a:gd name="T56" fmla="*/ 427 w 1101"/>
                <a:gd name="T57" fmla="*/ 0 h 267"/>
                <a:gd name="T58" fmla="*/ 421 w 1101"/>
                <a:gd name="T59" fmla="*/ 0 h 267"/>
                <a:gd name="T60" fmla="*/ 74 w 1101"/>
                <a:gd name="T61" fmla="*/ 0 h 267"/>
                <a:gd name="T62" fmla="*/ 12 w 1101"/>
                <a:gd name="T63" fmla="*/ 35 h 267"/>
                <a:gd name="T64" fmla="*/ 11 w 1101"/>
                <a:gd name="T65" fmla="*/ 98 h 267"/>
                <a:gd name="T66" fmla="*/ 46 w 1101"/>
                <a:gd name="T67" fmla="*/ 161 h 267"/>
                <a:gd name="T68" fmla="*/ 231 w 1101"/>
                <a:gd name="T69" fmla="*/ 267 h 267"/>
                <a:gd name="T70" fmla="*/ 270 w 1101"/>
                <a:gd name="T71" fmla="*/ 267 h 267"/>
                <a:gd name="T72" fmla="*/ 456 w 1101"/>
                <a:gd name="T73" fmla="*/ 161 h 267"/>
                <a:gd name="T74" fmla="*/ 490 w 1101"/>
                <a:gd name="T75" fmla="*/ 98 h 267"/>
                <a:gd name="T76" fmla="*/ 489 w 1101"/>
                <a:gd name="T77" fmla="*/ 35 h 267"/>
                <a:gd name="T78" fmla="*/ 486 w 1101"/>
                <a:gd name="T79" fmla="*/ 31 h 267"/>
                <a:gd name="T80" fmla="*/ 615 w 1101"/>
                <a:gd name="T81" fmla="*/ 31 h 267"/>
                <a:gd name="T82" fmla="*/ 612 w 1101"/>
                <a:gd name="T83" fmla="*/ 35 h 267"/>
                <a:gd name="T84" fmla="*/ 611 w 1101"/>
                <a:gd name="T85" fmla="*/ 98 h 267"/>
                <a:gd name="T86" fmla="*/ 645 w 1101"/>
                <a:gd name="T87" fmla="*/ 161 h 267"/>
                <a:gd name="T88" fmla="*/ 831 w 1101"/>
                <a:gd name="T89" fmla="*/ 267 h 267"/>
                <a:gd name="T90" fmla="*/ 869 w 1101"/>
                <a:gd name="T91" fmla="*/ 267 h 267"/>
                <a:gd name="T92" fmla="*/ 1055 w 1101"/>
                <a:gd name="T93" fmla="*/ 161 h 267"/>
                <a:gd name="T94" fmla="*/ 1089 w 1101"/>
                <a:gd name="T95" fmla="*/ 98 h 267"/>
                <a:gd name="T96" fmla="*/ 1088 w 1101"/>
                <a:gd name="T97" fmla="*/ 3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01" h="267">
                  <a:moveTo>
                    <a:pt x="1063" y="83"/>
                  </a:moveTo>
                  <a:lnTo>
                    <a:pt x="1028" y="146"/>
                  </a:lnTo>
                  <a:cubicBezTo>
                    <a:pt x="998" y="202"/>
                    <a:pt x="937" y="236"/>
                    <a:pt x="869" y="236"/>
                  </a:cubicBezTo>
                  <a:lnTo>
                    <a:pt x="831" y="236"/>
                  </a:lnTo>
                  <a:cubicBezTo>
                    <a:pt x="764" y="236"/>
                    <a:pt x="703" y="202"/>
                    <a:pt x="672" y="146"/>
                  </a:cubicBezTo>
                  <a:lnTo>
                    <a:pt x="638" y="83"/>
                  </a:lnTo>
                  <a:cubicBezTo>
                    <a:pt x="632" y="73"/>
                    <a:pt x="632" y="61"/>
                    <a:pt x="638" y="50"/>
                  </a:cubicBezTo>
                  <a:cubicBezTo>
                    <a:pt x="645" y="38"/>
                    <a:pt x="659" y="31"/>
                    <a:pt x="674" y="31"/>
                  </a:cubicBezTo>
                  <a:lnTo>
                    <a:pt x="688" y="31"/>
                  </a:lnTo>
                  <a:lnTo>
                    <a:pt x="1027" y="31"/>
                  </a:lnTo>
                  <a:cubicBezTo>
                    <a:pt x="1042" y="31"/>
                    <a:pt x="1055" y="38"/>
                    <a:pt x="1062" y="50"/>
                  </a:cubicBezTo>
                  <a:cubicBezTo>
                    <a:pt x="1068" y="61"/>
                    <a:pt x="1069" y="73"/>
                    <a:pt x="1063" y="83"/>
                  </a:cubicBezTo>
                  <a:close/>
                  <a:moveTo>
                    <a:pt x="462" y="50"/>
                  </a:moveTo>
                  <a:cubicBezTo>
                    <a:pt x="469" y="61"/>
                    <a:pt x="469" y="73"/>
                    <a:pt x="463" y="83"/>
                  </a:cubicBezTo>
                  <a:lnTo>
                    <a:pt x="429" y="146"/>
                  </a:lnTo>
                  <a:cubicBezTo>
                    <a:pt x="398" y="202"/>
                    <a:pt x="337" y="236"/>
                    <a:pt x="270" y="236"/>
                  </a:cubicBezTo>
                  <a:lnTo>
                    <a:pt x="231" y="236"/>
                  </a:lnTo>
                  <a:cubicBezTo>
                    <a:pt x="164" y="236"/>
                    <a:pt x="103" y="202"/>
                    <a:pt x="72" y="146"/>
                  </a:cubicBezTo>
                  <a:lnTo>
                    <a:pt x="38" y="83"/>
                  </a:lnTo>
                  <a:cubicBezTo>
                    <a:pt x="32" y="73"/>
                    <a:pt x="32" y="61"/>
                    <a:pt x="39" y="50"/>
                  </a:cubicBezTo>
                  <a:cubicBezTo>
                    <a:pt x="46" y="38"/>
                    <a:pt x="59" y="31"/>
                    <a:pt x="74" y="31"/>
                  </a:cubicBezTo>
                  <a:lnTo>
                    <a:pt x="421" y="31"/>
                  </a:lnTo>
                  <a:lnTo>
                    <a:pt x="427" y="31"/>
                  </a:lnTo>
                  <a:cubicBezTo>
                    <a:pt x="442" y="31"/>
                    <a:pt x="455" y="38"/>
                    <a:pt x="462" y="50"/>
                  </a:cubicBezTo>
                  <a:close/>
                  <a:moveTo>
                    <a:pt x="1088" y="35"/>
                  </a:moveTo>
                  <a:cubicBezTo>
                    <a:pt x="1076" y="13"/>
                    <a:pt x="1053" y="0"/>
                    <a:pt x="1027" y="0"/>
                  </a:cubicBezTo>
                  <a:lnTo>
                    <a:pt x="688" y="0"/>
                  </a:lnTo>
                  <a:lnTo>
                    <a:pt x="674" y="0"/>
                  </a:lnTo>
                  <a:lnTo>
                    <a:pt x="427" y="0"/>
                  </a:lnTo>
                  <a:lnTo>
                    <a:pt x="421" y="0"/>
                  </a:lnTo>
                  <a:lnTo>
                    <a:pt x="74" y="0"/>
                  </a:lnTo>
                  <a:cubicBezTo>
                    <a:pt x="48" y="0"/>
                    <a:pt x="25" y="13"/>
                    <a:pt x="12" y="35"/>
                  </a:cubicBezTo>
                  <a:cubicBezTo>
                    <a:pt x="1" y="54"/>
                    <a:pt x="0" y="78"/>
                    <a:pt x="11" y="98"/>
                  </a:cubicBezTo>
                  <a:lnTo>
                    <a:pt x="46" y="161"/>
                  </a:lnTo>
                  <a:cubicBezTo>
                    <a:pt x="82" y="226"/>
                    <a:pt x="153" y="267"/>
                    <a:pt x="231" y="267"/>
                  </a:cubicBezTo>
                  <a:lnTo>
                    <a:pt x="270" y="267"/>
                  </a:lnTo>
                  <a:cubicBezTo>
                    <a:pt x="348" y="267"/>
                    <a:pt x="420" y="226"/>
                    <a:pt x="456" y="161"/>
                  </a:cubicBezTo>
                  <a:lnTo>
                    <a:pt x="490" y="98"/>
                  </a:lnTo>
                  <a:cubicBezTo>
                    <a:pt x="501" y="78"/>
                    <a:pt x="500" y="54"/>
                    <a:pt x="489" y="35"/>
                  </a:cubicBezTo>
                  <a:cubicBezTo>
                    <a:pt x="488" y="33"/>
                    <a:pt x="487" y="32"/>
                    <a:pt x="486" y="31"/>
                  </a:cubicBezTo>
                  <a:lnTo>
                    <a:pt x="615" y="31"/>
                  </a:lnTo>
                  <a:cubicBezTo>
                    <a:pt x="614" y="32"/>
                    <a:pt x="613" y="33"/>
                    <a:pt x="612" y="35"/>
                  </a:cubicBezTo>
                  <a:cubicBezTo>
                    <a:pt x="600" y="54"/>
                    <a:pt x="600" y="78"/>
                    <a:pt x="611" y="98"/>
                  </a:cubicBezTo>
                  <a:lnTo>
                    <a:pt x="645" y="161"/>
                  </a:lnTo>
                  <a:cubicBezTo>
                    <a:pt x="681" y="226"/>
                    <a:pt x="752" y="267"/>
                    <a:pt x="831" y="267"/>
                  </a:cubicBezTo>
                  <a:lnTo>
                    <a:pt x="869" y="267"/>
                  </a:lnTo>
                  <a:cubicBezTo>
                    <a:pt x="948" y="267"/>
                    <a:pt x="1019" y="226"/>
                    <a:pt x="1055" y="161"/>
                  </a:cubicBezTo>
                  <a:lnTo>
                    <a:pt x="1089" y="98"/>
                  </a:lnTo>
                  <a:cubicBezTo>
                    <a:pt x="1101" y="78"/>
                    <a:pt x="1100" y="54"/>
                    <a:pt x="1088" y="35"/>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1" name="Freeform: Shape 509">
              <a:extLst>
                <a:ext uri="{FF2B5EF4-FFF2-40B4-BE49-F238E27FC236}">
                  <a16:creationId xmlns:a16="http://schemas.microsoft.com/office/drawing/2014/main" id="{A31E8D7B-7250-91B5-1967-F78C62D6AE48}"/>
                </a:ext>
              </a:extLst>
            </p:cNvPr>
            <p:cNvSpPr>
              <a:spLocks/>
            </p:cNvSpPr>
            <p:nvPr/>
          </p:nvSpPr>
          <p:spPr bwMode="auto">
            <a:xfrm>
              <a:off x="7146925" y="6884988"/>
              <a:ext cx="539751" cy="176213"/>
            </a:xfrm>
            <a:custGeom>
              <a:avLst/>
              <a:gdLst>
                <a:gd name="connsiteX0" fmla="*/ 259969 w 539751"/>
                <a:gd name="connsiteY0" fmla="*/ 34925 h 176213"/>
                <a:gd name="connsiteX1" fmla="*/ 267589 w 539751"/>
                <a:gd name="connsiteY1" fmla="*/ 42562 h 176213"/>
                <a:gd name="connsiteX2" fmla="*/ 247015 w 539751"/>
                <a:gd name="connsiteY2" fmla="*/ 172395 h 176213"/>
                <a:gd name="connsiteX3" fmla="*/ 240157 w 539751"/>
                <a:gd name="connsiteY3" fmla="*/ 176213 h 176213"/>
                <a:gd name="connsiteX4" fmla="*/ 236347 w 539751"/>
                <a:gd name="connsiteY4" fmla="*/ 174686 h 176213"/>
                <a:gd name="connsiteX5" fmla="*/ 233299 w 539751"/>
                <a:gd name="connsiteY5" fmla="*/ 163994 h 176213"/>
                <a:gd name="connsiteX6" fmla="*/ 252349 w 539751"/>
                <a:gd name="connsiteY6" fmla="*/ 43326 h 176213"/>
                <a:gd name="connsiteX7" fmla="*/ 259969 w 539751"/>
                <a:gd name="connsiteY7" fmla="*/ 34925 h 176213"/>
                <a:gd name="connsiteX8" fmla="*/ 480599 w 539751"/>
                <a:gd name="connsiteY8" fmla="*/ 0 h 176213"/>
                <a:gd name="connsiteX9" fmla="*/ 539751 w 539751"/>
                <a:gd name="connsiteY9" fmla="*/ 75800 h 176213"/>
                <a:gd name="connsiteX10" fmla="*/ 532168 w 539751"/>
                <a:gd name="connsiteY10" fmla="*/ 84138 h 176213"/>
                <a:gd name="connsiteX11" fmla="*/ 524584 w 539751"/>
                <a:gd name="connsiteY11" fmla="*/ 75800 h 176213"/>
                <a:gd name="connsiteX12" fmla="*/ 480599 w 539751"/>
                <a:gd name="connsiteY12" fmla="*/ 15160 h 176213"/>
                <a:gd name="connsiteX13" fmla="*/ 435856 w 539751"/>
                <a:gd name="connsiteY13" fmla="*/ 75800 h 176213"/>
                <a:gd name="connsiteX14" fmla="*/ 428272 w 539751"/>
                <a:gd name="connsiteY14" fmla="*/ 84138 h 176213"/>
                <a:gd name="connsiteX15" fmla="*/ 420688 w 539751"/>
                <a:gd name="connsiteY15" fmla="*/ 75800 h 176213"/>
                <a:gd name="connsiteX16" fmla="*/ 480599 w 539751"/>
                <a:gd name="connsiteY16" fmla="*/ 0 h 176213"/>
                <a:gd name="connsiteX17" fmla="*/ 59532 w 539751"/>
                <a:gd name="connsiteY17" fmla="*/ 0 h 176213"/>
                <a:gd name="connsiteX18" fmla="*/ 119063 w 539751"/>
                <a:gd name="connsiteY18" fmla="*/ 75800 h 176213"/>
                <a:gd name="connsiteX19" fmla="*/ 110774 w 539751"/>
                <a:gd name="connsiteY19" fmla="*/ 84138 h 176213"/>
                <a:gd name="connsiteX20" fmla="*/ 103238 w 539751"/>
                <a:gd name="connsiteY20" fmla="*/ 75800 h 176213"/>
                <a:gd name="connsiteX21" fmla="*/ 59532 w 539751"/>
                <a:gd name="connsiteY21" fmla="*/ 15160 h 176213"/>
                <a:gd name="connsiteX22" fmla="*/ 15825 w 539751"/>
                <a:gd name="connsiteY22" fmla="*/ 75800 h 176213"/>
                <a:gd name="connsiteX23" fmla="*/ 7536 w 539751"/>
                <a:gd name="connsiteY23" fmla="*/ 84138 h 176213"/>
                <a:gd name="connsiteX24" fmla="*/ 0 w 539751"/>
                <a:gd name="connsiteY24" fmla="*/ 75800 h 176213"/>
                <a:gd name="connsiteX25" fmla="*/ 59532 w 539751"/>
                <a:gd name="connsiteY25" fmla="*/ 0 h 1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9751" h="176213">
                  <a:moveTo>
                    <a:pt x="259969" y="34925"/>
                  </a:moveTo>
                  <a:cubicBezTo>
                    <a:pt x="264541" y="34925"/>
                    <a:pt x="267589" y="38744"/>
                    <a:pt x="267589" y="42562"/>
                  </a:cubicBezTo>
                  <a:cubicBezTo>
                    <a:pt x="267589" y="46381"/>
                    <a:pt x="269875" y="134209"/>
                    <a:pt x="247015" y="172395"/>
                  </a:cubicBezTo>
                  <a:cubicBezTo>
                    <a:pt x="245491" y="174686"/>
                    <a:pt x="243205" y="176213"/>
                    <a:pt x="240157" y="176213"/>
                  </a:cubicBezTo>
                  <a:cubicBezTo>
                    <a:pt x="238633" y="176213"/>
                    <a:pt x="237871" y="175450"/>
                    <a:pt x="236347" y="174686"/>
                  </a:cubicBezTo>
                  <a:cubicBezTo>
                    <a:pt x="232537" y="172395"/>
                    <a:pt x="231775" y="167812"/>
                    <a:pt x="233299" y="163994"/>
                  </a:cubicBezTo>
                  <a:cubicBezTo>
                    <a:pt x="253873" y="130390"/>
                    <a:pt x="252349" y="44090"/>
                    <a:pt x="252349" y="43326"/>
                  </a:cubicBezTo>
                  <a:cubicBezTo>
                    <a:pt x="252349" y="38744"/>
                    <a:pt x="255397" y="35689"/>
                    <a:pt x="259969" y="34925"/>
                  </a:cubicBezTo>
                  <a:close/>
                  <a:moveTo>
                    <a:pt x="480599" y="0"/>
                  </a:moveTo>
                  <a:cubicBezTo>
                    <a:pt x="513209" y="0"/>
                    <a:pt x="539751" y="34110"/>
                    <a:pt x="539751" y="75800"/>
                  </a:cubicBezTo>
                  <a:cubicBezTo>
                    <a:pt x="539751" y="80348"/>
                    <a:pt x="536718" y="84138"/>
                    <a:pt x="532168" y="84138"/>
                  </a:cubicBezTo>
                  <a:cubicBezTo>
                    <a:pt x="528376" y="84138"/>
                    <a:pt x="524584" y="80348"/>
                    <a:pt x="524584" y="75800"/>
                  </a:cubicBezTo>
                  <a:cubicBezTo>
                    <a:pt x="524584" y="42448"/>
                    <a:pt x="504867" y="15160"/>
                    <a:pt x="480599" y="15160"/>
                  </a:cubicBezTo>
                  <a:cubicBezTo>
                    <a:pt x="456331" y="15160"/>
                    <a:pt x="435856" y="42448"/>
                    <a:pt x="435856" y="75800"/>
                  </a:cubicBezTo>
                  <a:cubicBezTo>
                    <a:pt x="435856" y="80348"/>
                    <a:pt x="432822" y="84138"/>
                    <a:pt x="428272" y="84138"/>
                  </a:cubicBezTo>
                  <a:cubicBezTo>
                    <a:pt x="424480" y="84138"/>
                    <a:pt x="420688" y="80348"/>
                    <a:pt x="420688" y="75800"/>
                  </a:cubicBezTo>
                  <a:cubicBezTo>
                    <a:pt x="420688" y="34110"/>
                    <a:pt x="447231" y="0"/>
                    <a:pt x="480599" y="0"/>
                  </a:cubicBezTo>
                  <a:close/>
                  <a:moveTo>
                    <a:pt x="59532" y="0"/>
                  </a:moveTo>
                  <a:cubicBezTo>
                    <a:pt x="91935" y="0"/>
                    <a:pt x="119063" y="34110"/>
                    <a:pt x="119063" y="75800"/>
                  </a:cubicBezTo>
                  <a:cubicBezTo>
                    <a:pt x="119063" y="80348"/>
                    <a:pt x="115295" y="84138"/>
                    <a:pt x="110774" y="84138"/>
                  </a:cubicBezTo>
                  <a:cubicBezTo>
                    <a:pt x="107006" y="84138"/>
                    <a:pt x="103238" y="80348"/>
                    <a:pt x="103238" y="75800"/>
                  </a:cubicBezTo>
                  <a:cubicBezTo>
                    <a:pt x="103238" y="42448"/>
                    <a:pt x="83646" y="15160"/>
                    <a:pt x="59532" y="15160"/>
                  </a:cubicBezTo>
                  <a:cubicBezTo>
                    <a:pt x="35418" y="15160"/>
                    <a:pt x="15825" y="42448"/>
                    <a:pt x="15825" y="75800"/>
                  </a:cubicBezTo>
                  <a:cubicBezTo>
                    <a:pt x="15825" y="80348"/>
                    <a:pt x="12057" y="84138"/>
                    <a:pt x="7536" y="84138"/>
                  </a:cubicBezTo>
                  <a:cubicBezTo>
                    <a:pt x="3768" y="84138"/>
                    <a:pt x="0" y="80348"/>
                    <a:pt x="0" y="75800"/>
                  </a:cubicBezTo>
                  <a:cubicBezTo>
                    <a:pt x="0" y="34110"/>
                    <a:pt x="27129" y="0"/>
                    <a:pt x="59532" y="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52" name="Freeform 70">
              <a:extLst>
                <a:ext uri="{FF2B5EF4-FFF2-40B4-BE49-F238E27FC236}">
                  <a16:creationId xmlns:a16="http://schemas.microsoft.com/office/drawing/2014/main" id="{BA2D7F5A-3AD6-163B-7123-38FBE00C58CE}"/>
                </a:ext>
              </a:extLst>
            </p:cNvPr>
            <p:cNvSpPr>
              <a:spLocks/>
            </p:cNvSpPr>
            <p:nvPr/>
          </p:nvSpPr>
          <p:spPr bwMode="auto">
            <a:xfrm>
              <a:off x="7018338" y="7018338"/>
              <a:ext cx="825500" cy="457200"/>
            </a:xfrm>
            <a:custGeom>
              <a:avLst/>
              <a:gdLst>
                <a:gd name="T0" fmla="*/ 1084 w 1084"/>
                <a:gd name="T1" fmla="*/ 111 h 601"/>
                <a:gd name="T2" fmla="*/ 542 w 1084"/>
                <a:gd name="T3" fmla="*/ 601 h 601"/>
                <a:gd name="T4" fmla="*/ 0 w 1084"/>
                <a:gd name="T5" fmla="*/ 111 h 601"/>
                <a:gd name="T6" fmla="*/ 247 w 1084"/>
                <a:gd name="T7" fmla="*/ 91 h 601"/>
                <a:gd name="T8" fmla="*/ 521 w 1084"/>
                <a:gd name="T9" fmla="*/ 9 h 601"/>
                <a:gd name="T10" fmla="*/ 850 w 1084"/>
                <a:gd name="T11" fmla="*/ 90 h 601"/>
                <a:gd name="T12" fmla="*/ 1084 w 1084"/>
                <a:gd name="T13" fmla="*/ 111 h 601"/>
              </a:gdLst>
              <a:ahLst/>
              <a:cxnLst>
                <a:cxn ang="0">
                  <a:pos x="T0" y="T1"/>
                </a:cxn>
                <a:cxn ang="0">
                  <a:pos x="T2" y="T3"/>
                </a:cxn>
                <a:cxn ang="0">
                  <a:pos x="T4" y="T5"/>
                </a:cxn>
                <a:cxn ang="0">
                  <a:pos x="T6" y="T7"/>
                </a:cxn>
                <a:cxn ang="0">
                  <a:pos x="T8" y="T9"/>
                </a:cxn>
                <a:cxn ang="0">
                  <a:pos x="T10" y="T11"/>
                </a:cxn>
                <a:cxn ang="0">
                  <a:pos x="T12" y="T13"/>
                </a:cxn>
              </a:cxnLst>
              <a:rect l="0" t="0" r="r" b="b"/>
              <a:pathLst>
                <a:path w="1084" h="601">
                  <a:moveTo>
                    <a:pt x="1084" y="111"/>
                  </a:moveTo>
                  <a:cubicBezTo>
                    <a:pt x="1084" y="275"/>
                    <a:pt x="985" y="601"/>
                    <a:pt x="542" y="601"/>
                  </a:cubicBezTo>
                  <a:cubicBezTo>
                    <a:pt x="99" y="601"/>
                    <a:pt x="0" y="275"/>
                    <a:pt x="0" y="111"/>
                  </a:cubicBezTo>
                  <a:cubicBezTo>
                    <a:pt x="0" y="0"/>
                    <a:pt x="89" y="84"/>
                    <a:pt x="247" y="91"/>
                  </a:cubicBezTo>
                  <a:cubicBezTo>
                    <a:pt x="321" y="94"/>
                    <a:pt x="464" y="9"/>
                    <a:pt x="521" y="9"/>
                  </a:cubicBezTo>
                  <a:cubicBezTo>
                    <a:pt x="592" y="9"/>
                    <a:pt x="755" y="91"/>
                    <a:pt x="850" y="90"/>
                  </a:cubicBezTo>
                  <a:cubicBezTo>
                    <a:pt x="992" y="88"/>
                    <a:pt x="1084" y="13"/>
                    <a:pt x="1084" y="111"/>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3" name="Freeform 71">
              <a:extLst>
                <a:ext uri="{FF2B5EF4-FFF2-40B4-BE49-F238E27FC236}">
                  <a16:creationId xmlns:a16="http://schemas.microsoft.com/office/drawing/2014/main" id="{77D6AD16-8B70-8762-430B-2745377F82F6}"/>
                </a:ext>
              </a:extLst>
            </p:cNvPr>
            <p:cNvSpPr>
              <a:spLocks noEditPoints="1"/>
            </p:cNvSpPr>
            <p:nvPr/>
          </p:nvSpPr>
          <p:spPr bwMode="auto">
            <a:xfrm>
              <a:off x="7010400" y="7016750"/>
              <a:ext cx="839788" cy="466725"/>
            </a:xfrm>
            <a:custGeom>
              <a:avLst/>
              <a:gdLst>
                <a:gd name="T0" fmla="*/ 50 w 1104"/>
                <a:gd name="T1" fmla="*/ 65 h 612"/>
                <a:gd name="T2" fmla="*/ 32 w 1104"/>
                <a:gd name="T3" fmla="*/ 70 h 612"/>
                <a:gd name="T4" fmla="*/ 20 w 1104"/>
                <a:gd name="T5" fmla="*/ 112 h 612"/>
                <a:gd name="T6" fmla="*/ 552 w 1104"/>
                <a:gd name="T7" fmla="*/ 591 h 612"/>
                <a:gd name="T8" fmla="*/ 1084 w 1104"/>
                <a:gd name="T9" fmla="*/ 112 h 612"/>
                <a:gd name="T10" fmla="*/ 1074 w 1104"/>
                <a:gd name="T11" fmla="*/ 77 h 612"/>
                <a:gd name="T12" fmla="*/ 993 w 1104"/>
                <a:gd name="T13" fmla="*/ 82 h 612"/>
                <a:gd name="T14" fmla="*/ 860 w 1104"/>
                <a:gd name="T15" fmla="*/ 101 h 612"/>
                <a:gd name="T16" fmla="*/ 669 w 1104"/>
                <a:gd name="T17" fmla="*/ 55 h 612"/>
                <a:gd name="T18" fmla="*/ 531 w 1104"/>
                <a:gd name="T19" fmla="*/ 20 h 612"/>
                <a:gd name="T20" fmla="*/ 418 w 1104"/>
                <a:gd name="T21" fmla="*/ 56 h 612"/>
                <a:gd name="T22" fmla="*/ 257 w 1104"/>
                <a:gd name="T23" fmla="*/ 102 h 612"/>
                <a:gd name="T24" fmla="*/ 113 w 1104"/>
                <a:gd name="T25" fmla="*/ 78 h 612"/>
                <a:gd name="T26" fmla="*/ 50 w 1104"/>
                <a:gd name="T27" fmla="*/ 65 h 612"/>
                <a:gd name="T28" fmla="*/ 552 w 1104"/>
                <a:gd name="T29" fmla="*/ 612 h 612"/>
                <a:gd name="T30" fmla="*/ 0 w 1104"/>
                <a:gd name="T31" fmla="*/ 112 h 612"/>
                <a:gd name="T32" fmla="*/ 19 w 1104"/>
                <a:gd name="T33" fmla="*/ 54 h 612"/>
                <a:gd name="T34" fmla="*/ 118 w 1104"/>
                <a:gd name="T35" fmla="*/ 58 h 612"/>
                <a:gd name="T36" fmla="*/ 258 w 1104"/>
                <a:gd name="T37" fmla="*/ 82 h 612"/>
                <a:gd name="T38" fmla="*/ 410 w 1104"/>
                <a:gd name="T39" fmla="*/ 37 h 612"/>
                <a:gd name="T40" fmla="*/ 531 w 1104"/>
                <a:gd name="T41" fmla="*/ 0 h 612"/>
                <a:gd name="T42" fmla="*/ 675 w 1104"/>
                <a:gd name="T43" fmla="*/ 36 h 612"/>
                <a:gd name="T44" fmla="*/ 858 w 1104"/>
                <a:gd name="T45" fmla="*/ 80 h 612"/>
                <a:gd name="T46" fmla="*/ 860 w 1104"/>
                <a:gd name="T47" fmla="*/ 80 h 612"/>
                <a:gd name="T48" fmla="*/ 988 w 1104"/>
                <a:gd name="T49" fmla="*/ 62 h 612"/>
                <a:gd name="T50" fmla="*/ 1086 w 1104"/>
                <a:gd name="T51" fmla="*/ 61 h 612"/>
                <a:gd name="T52" fmla="*/ 1104 w 1104"/>
                <a:gd name="T53" fmla="*/ 112 h 612"/>
                <a:gd name="T54" fmla="*/ 552 w 1104"/>
                <a:gd name="T55"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4" h="612">
                  <a:moveTo>
                    <a:pt x="50" y="65"/>
                  </a:moveTo>
                  <a:cubicBezTo>
                    <a:pt x="42" y="65"/>
                    <a:pt x="36" y="67"/>
                    <a:pt x="32" y="70"/>
                  </a:cubicBezTo>
                  <a:cubicBezTo>
                    <a:pt x="24" y="76"/>
                    <a:pt x="20" y="90"/>
                    <a:pt x="20" y="112"/>
                  </a:cubicBezTo>
                  <a:cubicBezTo>
                    <a:pt x="20" y="290"/>
                    <a:pt x="132" y="591"/>
                    <a:pt x="552" y="591"/>
                  </a:cubicBezTo>
                  <a:cubicBezTo>
                    <a:pt x="972" y="591"/>
                    <a:pt x="1084" y="290"/>
                    <a:pt x="1084" y="112"/>
                  </a:cubicBezTo>
                  <a:cubicBezTo>
                    <a:pt x="1084" y="94"/>
                    <a:pt x="1080" y="83"/>
                    <a:pt x="1074" y="77"/>
                  </a:cubicBezTo>
                  <a:cubicBezTo>
                    <a:pt x="1061" y="67"/>
                    <a:pt x="1031" y="74"/>
                    <a:pt x="993" y="82"/>
                  </a:cubicBezTo>
                  <a:cubicBezTo>
                    <a:pt x="957" y="90"/>
                    <a:pt x="912" y="100"/>
                    <a:pt x="860" y="101"/>
                  </a:cubicBezTo>
                  <a:cubicBezTo>
                    <a:pt x="807" y="101"/>
                    <a:pt x="737" y="78"/>
                    <a:pt x="669" y="55"/>
                  </a:cubicBezTo>
                  <a:cubicBezTo>
                    <a:pt x="614" y="37"/>
                    <a:pt x="562" y="20"/>
                    <a:pt x="531" y="20"/>
                  </a:cubicBezTo>
                  <a:cubicBezTo>
                    <a:pt x="507" y="20"/>
                    <a:pt x="463" y="37"/>
                    <a:pt x="418" y="56"/>
                  </a:cubicBezTo>
                  <a:cubicBezTo>
                    <a:pt x="359" y="80"/>
                    <a:pt x="299" y="104"/>
                    <a:pt x="257" y="102"/>
                  </a:cubicBezTo>
                  <a:cubicBezTo>
                    <a:pt x="199" y="100"/>
                    <a:pt x="151" y="88"/>
                    <a:pt x="113" y="78"/>
                  </a:cubicBezTo>
                  <a:cubicBezTo>
                    <a:pt x="87" y="71"/>
                    <a:pt x="65" y="65"/>
                    <a:pt x="50" y="65"/>
                  </a:cubicBezTo>
                  <a:close/>
                  <a:moveTo>
                    <a:pt x="552" y="612"/>
                  </a:moveTo>
                  <a:cubicBezTo>
                    <a:pt x="116" y="612"/>
                    <a:pt x="0" y="298"/>
                    <a:pt x="0" y="112"/>
                  </a:cubicBezTo>
                  <a:cubicBezTo>
                    <a:pt x="0" y="83"/>
                    <a:pt x="6" y="64"/>
                    <a:pt x="19" y="54"/>
                  </a:cubicBezTo>
                  <a:cubicBezTo>
                    <a:pt x="40" y="38"/>
                    <a:pt x="73" y="46"/>
                    <a:pt x="118" y="58"/>
                  </a:cubicBezTo>
                  <a:cubicBezTo>
                    <a:pt x="156" y="68"/>
                    <a:pt x="202" y="80"/>
                    <a:pt x="258" y="82"/>
                  </a:cubicBezTo>
                  <a:cubicBezTo>
                    <a:pt x="295" y="84"/>
                    <a:pt x="356" y="59"/>
                    <a:pt x="410" y="37"/>
                  </a:cubicBezTo>
                  <a:cubicBezTo>
                    <a:pt x="460" y="17"/>
                    <a:pt x="503" y="0"/>
                    <a:pt x="531" y="0"/>
                  </a:cubicBezTo>
                  <a:cubicBezTo>
                    <a:pt x="565" y="0"/>
                    <a:pt x="619" y="17"/>
                    <a:pt x="675" y="36"/>
                  </a:cubicBezTo>
                  <a:cubicBezTo>
                    <a:pt x="738" y="57"/>
                    <a:pt x="808" y="80"/>
                    <a:pt x="858" y="80"/>
                  </a:cubicBezTo>
                  <a:lnTo>
                    <a:pt x="860" y="80"/>
                  </a:lnTo>
                  <a:cubicBezTo>
                    <a:pt x="909" y="80"/>
                    <a:pt x="953" y="70"/>
                    <a:pt x="988" y="62"/>
                  </a:cubicBezTo>
                  <a:cubicBezTo>
                    <a:pt x="1033" y="52"/>
                    <a:pt x="1066" y="45"/>
                    <a:pt x="1086" y="61"/>
                  </a:cubicBezTo>
                  <a:cubicBezTo>
                    <a:pt x="1098" y="71"/>
                    <a:pt x="1104" y="87"/>
                    <a:pt x="1104" y="112"/>
                  </a:cubicBezTo>
                  <a:cubicBezTo>
                    <a:pt x="1104" y="298"/>
                    <a:pt x="988" y="612"/>
                    <a:pt x="552" y="612"/>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4" name="Freeform: Shape 512">
              <a:extLst>
                <a:ext uri="{FF2B5EF4-FFF2-40B4-BE49-F238E27FC236}">
                  <a16:creationId xmlns:a16="http://schemas.microsoft.com/office/drawing/2014/main" id="{CF6CEBFE-24F7-0825-5FF8-BA6020E66DFB}"/>
                </a:ext>
              </a:extLst>
            </p:cNvPr>
            <p:cNvSpPr>
              <a:spLocks/>
            </p:cNvSpPr>
            <p:nvPr/>
          </p:nvSpPr>
          <p:spPr bwMode="auto">
            <a:xfrm>
              <a:off x="7038330" y="7054737"/>
              <a:ext cx="668028" cy="320789"/>
            </a:xfrm>
            <a:custGeom>
              <a:avLst/>
              <a:gdLst>
                <a:gd name="connsiteX0" fmla="*/ 655295 w 668028"/>
                <a:gd name="connsiteY0" fmla="*/ 261934 h 320789"/>
                <a:gd name="connsiteX1" fmla="*/ 666702 w 668028"/>
                <a:gd name="connsiteY1" fmla="*/ 263462 h 320789"/>
                <a:gd name="connsiteX2" fmla="*/ 665181 w 668028"/>
                <a:gd name="connsiteY2" fmla="*/ 274163 h 320789"/>
                <a:gd name="connsiteX3" fmla="*/ 550349 w 668028"/>
                <a:gd name="connsiteY3" fmla="*/ 320789 h 320789"/>
                <a:gd name="connsiteX4" fmla="*/ 549588 w 668028"/>
                <a:gd name="connsiteY4" fmla="*/ 320789 h 320789"/>
                <a:gd name="connsiteX5" fmla="*/ 541983 w 668028"/>
                <a:gd name="connsiteY5" fmla="*/ 313910 h 320789"/>
                <a:gd name="connsiteX6" fmla="*/ 549588 w 668028"/>
                <a:gd name="connsiteY6" fmla="*/ 305502 h 320789"/>
                <a:gd name="connsiteX7" fmla="*/ 655295 w 668028"/>
                <a:gd name="connsiteY7" fmla="*/ 261934 h 320789"/>
                <a:gd name="connsiteX8" fmla="*/ 98532 w 668028"/>
                <a:gd name="connsiteY8" fmla="*/ 203266 h 320789"/>
                <a:gd name="connsiteX9" fmla="*/ 248834 w 668028"/>
                <a:gd name="connsiteY9" fmla="*/ 203266 h 320789"/>
                <a:gd name="connsiteX10" fmla="*/ 258653 w 668028"/>
                <a:gd name="connsiteY10" fmla="*/ 209423 h 320789"/>
                <a:gd name="connsiteX11" fmla="*/ 252611 w 668028"/>
                <a:gd name="connsiteY11" fmla="*/ 218660 h 320789"/>
                <a:gd name="connsiteX12" fmla="*/ 177082 w 668028"/>
                <a:gd name="connsiteY12" fmla="*/ 227126 h 320789"/>
                <a:gd name="connsiteX13" fmla="*/ 94756 w 668028"/>
                <a:gd name="connsiteY13" fmla="*/ 217890 h 320789"/>
                <a:gd name="connsiteX14" fmla="*/ 89469 w 668028"/>
                <a:gd name="connsiteY14" fmla="*/ 208654 h 320789"/>
                <a:gd name="connsiteX15" fmla="*/ 98532 w 668028"/>
                <a:gd name="connsiteY15" fmla="*/ 203266 h 320789"/>
                <a:gd name="connsiteX16" fmla="*/ 11279 w 668028"/>
                <a:gd name="connsiteY16" fmla="*/ 117483 h 320789"/>
                <a:gd name="connsiteX17" fmla="*/ 232781 w 668028"/>
                <a:gd name="connsiteY17" fmla="*/ 141190 h 320789"/>
                <a:gd name="connsiteX18" fmla="*/ 241182 w 668028"/>
                <a:gd name="connsiteY18" fmla="*/ 147857 h 320789"/>
                <a:gd name="connsiteX19" fmla="*/ 234308 w 668028"/>
                <a:gd name="connsiteY19" fmla="*/ 156747 h 320789"/>
                <a:gd name="connsiteX20" fmla="*/ 167094 w 668028"/>
                <a:gd name="connsiteY20" fmla="*/ 160451 h 320789"/>
                <a:gd name="connsiteX21" fmla="*/ 4405 w 668028"/>
                <a:gd name="connsiteY21" fmla="*/ 131559 h 320789"/>
                <a:gd name="connsiteX22" fmla="*/ 586 w 668028"/>
                <a:gd name="connsiteY22" fmla="*/ 121187 h 320789"/>
                <a:gd name="connsiteX23" fmla="*/ 11279 w 668028"/>
                <a:gd name="connsiteY23" fmla="*/ 117483 h 320789"/>
                <a:gd name="connsiteX24" fmla="*/ 376980 w 668028"/>
                <a:gd name="connsiteY24" fmla="*/ 41 h 320789"/>
                <a:gd name="connsiteX25" fmla="*/ 419625 w 668028"/>
                <a:gd name="connsiteY25" fmla="*/ 7022 h 320789"/>
                <a:gd name="connsiteX26" fmla="*/ 523191 w 668028"/>
                <a:gd name="connsiteY26" fmla="*/ 45032 h 320789"/>
                <a:gd name="connsiteX27" fmla="*/ 527760 w 668028"/>
                <a:gd name="connsiteY27" fmla="*/ 55116 h 320789"/>
                <a:gd name="connsiteX28" fmla="*/ 517860 w 668028"/>
                <a:gd name="connsiteY28" fmla="*/ 59771 h 320789"/>
                <a:gd name="connsiteX29" fmla="*/ 414294 w 668028"/>
                <a:gd name="connsiteY29" fmla="*/ 21761 h 320789"/>
                <a:gd name="connsiteX30" fmla="*/ 340427 w 668028"/>
                <a:gd name="connsiteY30" fmla="*/ 24088 h 320789"/>
                <a:gd name="connsiteX31" fmla="*/ 241430 w 668028"/>
                <a:gd name="connsiteY31" fmla="*/ 65201 h 320789"/>
                <a:gd name="connsiteX32" fmla="*/ 238383 w 668028"/>
                <a:gd name="connsiteY32" fmla="*/ 65201 h 320789"/>
                <a:gd name="connsiteX33" fmla="*/ 230768 w 668028"/>
                <a:gd name="connsiteY33" fmla="*/ 60546 h 320789"/>
                <a:gd name="connsiteX34" fmla="*/ 235337 w 668028"/>
                <a:gd name="connsiteY34" fmla="*/ 50462 h 320789"/>
                <a:gd name="connsiteX35" fmla="*/ 334335 w 668028"/>
                <a:gd name="connsiteY35" fmla="*/ 9349 h 320789"/>
                <a:gd name="connsiteX36" fmla="*/ 376980 w 668028"/>
                <a:gd name="connsiteY36" fmla="*/ 41 h 3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8028" h="320789">
                  <a:moveTo>
                    <a:pt x="655295" y="261934"/>
                  </a:moveTo>
                  <a:cubicBezTo>
                    <a:pt x="659097" y="258876"/>
                    <a:pt x="663660" y="259641"/>
                    <a:pt x="666702" y="263462"/>
                  </a:cubicBezTo>
                  <a:cubicBezTo>
                    <a:pt x="668983" y="266520"/>
                    <a:pt x="668223" y="271106"/>
                    <a:pt x="665181" y="274163"/>
                  </a:cubicBezTo>
                  <a:cubicBezTo>
                    <a:pt x="614989" y="314674"/>
                    <a:pt x="553390" y="320789"/>
                    <a:pt x="550349" y="320789"/>
                  </a:cubicBezTo>
                  <a:cubicBezTo>
                    <a:pt x="550349" y="320789"/>
                    <a:pt x="550349" y="320789"/>
                    <a:pt x="549588" y="320789"/>
                  </a:cubicBezTo>
                  <a:cubicBezTo>
                    <a:pt x="545786" y="320789"/>
                    <a:pt x="542744" y="317732"/>
                    <a:pt x="541983" y="313910"/>
                  </a:cubicBezTo>
                  <a:cubicBezTo>
                    <a:pt x="541983" y="309324"/>
                    <a:pt x="545025" y="306266"/>
                    <a:pt x="549588" y="305502"/>
                  </a:cubicBezTo>
                  <a:cubicBezTo>
                    <a:pt x="549588" y="305502"/>
                    <a:pt x="608905" y="299387"/>
                    <a:pt x="655295" y="261934"/>
                  </a:cubicBezTo>
                  <a:close/>
                  <a:moveTo>
                    <a:pt x="98532" y="203266"/>
                  </a:moveTo>
                  <a:cubicBezTo>
                    <a:pt x="99288" y="203266"/>
                    <a:pt x="174061" y="221738"/>
                    <a:pt x="248834" y="203266"/>
                  </a:cubicBezTo>
                  <a:cubicBezTo>
                    <a:pt x="253366" y="202496"/>
                    <a:pt x="257142" y="204805"/>
                    <a:pt x="258653" y="209423"/>
                  </a:cubicBezTo>
                  <a:cubicBezTo>
                    <a:pt x="259408" y="213272"/>
                    <a:pt x="257142" y="217890"/>
                    <a:pt x="252611" y="218660"/>
                  </a:cubicBezTo>
                  <a:cubicBezTo>
                    <a:pt x="226176" y="224817"/>
                    <a:pt x="200496" y="227126"/>
                    <a:pt x="177082" y="227126"/>
                  </a:cubicBezTo>
                  <a:cubicBezTo>
                    <a:pt x="131010" y="227126"/>
                    <a:pt x="97022" y="218660"/>
                    <a:pt x="94756" y="217890"/>
                  </a:cubicBezTo>
                  <a:cubicBezTo>
                    <a:pt x="90979" y="217120"/>
                    <a:pt x="87958" y="213272"/>
                    <a:pt x="89469" y="208654"/>
                  </a:cubicBezTo>
                  <a:cubicBezTo>
                    <a:pt x="90224" y="204805"/>
                    <a:pt x="94001" y="201726"/>
                    <a:pt x="98532" y="203266"/>
                  </a:cubicBezTo>
                  <a:close/>
                  <a:moveTo>
                    <a:pt x="11279" y="117483"/>
                  </a:moveTo>
                  <a:cubicBezTo>
                    <a:pt x="12043" y="118224"/>
                    <a:pt x="96824" y="157488"/>
                    <a:pt x="232781" y="141190"/>
                  </a:cubicBezTo>
                  <a:cubicBezTo>
                    <a:pt x="236600" y="141190"/>
                    <a:pt x="241182" y="144153"/>
                    <a:pt x="241182" y="147857"/>
                  </a:cubicBezTo>
                  <a:cubicBezTo>
                    <a:pt x="241946" y="152302"/>
                    <a:pt x="238891" y="156006"/>
                    <a:pt x="234308" y="156747"/>
                  </a:cubicBezTo>
                  <a:cubicBezTo>
                    <a:pt x="210630" y="158970"/>
                    <a:pt x="187717" y="160451"/>
                    <a:pt x="167094" y="160451"/>
                  </a:cubicBezTo>
                  <a:cubicBezTo>
                    <a:pt x="66273" y="160451"/>
                    <a:pt x="7460" y="132300"/>
                    <a:pt x="4405" y="131559"/>
                  </a:cubicBezTo>
                  <a:cubicBezTo>
                    <a:pt x="586" y="129336"/>
                    <a:pt x="-942" y="124891"/>
                    <a:pt x="586" y="121187"/>
                  </a:cubicBezTo>
                  <a:cubicBezTo>
                    <a:pt x="2877" y="117483"/>
                    <a:pt x="7460" y="116001"/>
                    <a:pt x="11279" y="117483"/>
                  </a:cubicBezTo>
                  <a:close/>
                  <a:moveTo>
                    <a:pt x="376980" y="41"/>
                  </a:moveTo>
                  <a:cubicBezTo>
                    <a:pt x="391449" y="-347"/>
                    <a:pt x="405917" y="1980"/>
                    <a:pt x="419625" y="7022"/>
                  </a:cubicBezTo>
                  <a:lnTo>
                    <a:pt x="523191" y="45032"/>
                  </a:lnTo>
                  <a:cubicBezTo>
                    <a:pt x="526999" y="46584"/>
                    <a:pt x="529283" y="51238"/>
                    <a:pt x="527760" y="55116"/>
                  </a:cubicBezTo>
                  <a:cubicBezTo>
                    <a:pt x="526237" y="58995"/>
                    <a:pt x="521668" y="61322"/>
                    <a:pt x="517860" y="59771"/>
                  </a:cubicBezTo>
                  <a:lnTo>
                    <a:pt x="414294" y="21761"/>
                  </a:lnTo>
                  <a:cubicBezTo>
                    <a:pt x="389925" y="13228"/>
                    <a:pt x="364034" y="14004"/>
                    <a:pt x="340427" y="24088"/>
                  </a:cubicBezTo>
                  <a:lnTo>
                    <a:pt x="241430" y="65201"/>
                  </a:lnTo>
                  <a:cubicBezTo>
                    <a:pt x="239906" y="65201"/>
                    <a:pt x="239145" y="65201"/>
                    <a:pt x="238383" y="65201"/>
                  </a:cubicBezTo>
                  <a:cubicBezTo>
                    <a:pt x="235337" y="65201"/>
                    <a:pt x="232291" y="63649"/>
                    <a:pt x="230768" y="60546"/>
                  </a:cubicBezTo>
                  <a:cubicBezTo>
                    <a:pt x="229245" y="56668"/>
                    <a:pt x="231530" y="52014"/>
                    <a:pt x="235337" y="50462"/>
                  </a:cubicBezTo>
                  <a:lnTo>
                    <a:pt x="334335" y="9349"/>
                  </a:lnTo>
                  <a:cubicBezTo>
                    <a:pt x="348042" y="3531"/>
                    <a:pt x="362511" y="428"/>
                    <a:pt x="376980" y="41"/>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55" name="Freeform: Shape 513">
              <a:extLst>
                <a:ext uri="{FF2B5EF4-FFF2-40B4-BE49-F238E27FC236}">
                  <a16:creationId xmlns:a16="http://schemas.microsoft.com/office/drawing/2014/main" id="{41A1B8AE-F239-86B2-45D5-130E17EB10BF}"/>
                </a:ext>
              </a:extLst>
            </p:cNvPr>
            <p:cNvSpPr>
              <a:spLocks/>
            </p:cNvSpPr>
            <p:nvPr/>
          </p:nvSpPr>
          <p:spPr bwMode="auto">
            <a:xfrm>
              <a:off x="6993496" y="7540625"/>
              <a:ext cx="817005" cy="1573213"/>
            </a:xfrm>
            <a:custGeom>
              <a:avLst/>
              <a:gdLst>
                <a:gd name="connsiteX0" fmla="*/ 593167 w 817005"/>
                <a:gd name="connsiteY0" fmla="*/ 3175 h 1573213"/>
                <a:gd name="connsiteX1" fmla="*/ 705848 w 817005"/>
                <a:gd name="connsiteY1" fmla="*/ 126472 h 1573213"/>
                <a:gd name="connsiteX2" fmla="*/ 817005 w 817005"/>
                <a:gd name="connsiteY2" fmla="*/ 587692 h 1573213"/>
                <a:gd name="connsiteX3" fmla="*/ 691382 w 817005"/>
                <a:gd name="connsiteY3" fmla="*/ 1223963 h 1573213"/>
                <a:gd name="connsiteX4" fmla="*/ 661689 w 817005"/>
                <a:gd name="connsiteY4" fmla="*/ 1199608 h 1573213"/>
                <a:gd name="connsiteX5" fmla="*/ 778176 w 817005"/>
                <a:gd name="connsiteY5" fmla="*/ 587692 h 1573213"/>
                <a:gd name="connsiteX6" fmla="*/ 593167 w 817005"/>
                <a:gd name="connsiteY6" fmla="*/ 52646 h 1573213"/>
                <a:gd name="connsiteX7" fmla="*/ 250110 w 817005"/>
                <a:gd name="connsiteY7" fmla="*/ 0 h 1573213"/>
                <a:gd name="connsiteX8" fmla="*/ 250110 w 817005"/>
                <a:gd name="connsiteY8" fmla="*/ 47927 h 1573213"/>
                <a:gd name="connsiteX9" fmla="*/ 40183 w 817005"/>
                <a:gd name="connsiteY9" fmla="*/ 580446 h 1573213"/>
                <a:gd name="connsiteX10" fmla="*/ 124610 w 817005"/>
                <a:gd name="connsiteY10" fmla="*/ 1200450 h 1573213"/>
                <a:gd name="connsiteX11" fmla="*/ 171767 w 817005"/>
                <a:gd name="connsiteY11" fmla="*/ 1214143 h 1573213"/>
                <a:gd name="connsiteX12" fmla="*/ 336819 w 817005"/>
                <a:gd name="connsiteY12" fmla="*/ 1503985 h 1573213"/>
                <a:gd name="connsiteX13" fmla="*/ 337579 w 817005"/>
                <a:gd name="connsiteY13" fmla="*/ 1507029 h 1573213"/>
                <a:gd name="connsiteX14" fmla="*/ 294225 w 817005"/>
                <a:gd name="connsiteY14" fmla="*/ 1494096 h 1573213"/>
                <a:gd name="connsiteX15" fmla="*/ 151992 w 817005"/>
                <a:gd name="connsiteY15" fmla="*/ 1247616 h 1573213"/>
                <a:gd name="connsiteX16" fmla="*/ 126131 w 817005"/>
                <a:gd name="connsiteY16" fmla="*/ 1239248 h 1573213"/>
                <a:gd name="connsiteX17" fmla="*/ 119286 w 817005"/>
                <a:gd name="connsiteY17" fmla="*/ 1240008 h 1573213"/>
                <a:gd name="connsiteX18" fmla="*/ 69086 w 817005"/>
                <a:gd name="connsiteY18" fmla="*/ 1538219 h 1573213"/>
                <a:gd name="connsiteX19" fmla="*/ 37141 w 817005"/>
                <a:gd name="connsiteY19" fmla="*/ 1573213 h 1573213"/>
                <a:gd name="connsiteX20" fmla="*/ 88101 w 817005"/>
                <a:gd name="connsiteY20" fmla="*/ 1213382 h 1573213"/>
                <a:gd name="connsiteX21" fmla="*/ 2153 w 817005"/>
                <a:gd name="connsiteY21" fmla="*/ 578924 h 1573213"/>
                <a:gd name="connsiteX22" fmla="*/ 132216 w 817005"/>
                <a:gd name="connsiteY22" fmla="*/ 119437 h 1573213"/>
                <a:gd name="connsiteX23" fmla="*/ 250110 w 817005"/>
                <a:gd name="connsiteY23" fmla="*/ 0 h 157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7005" h="1573213">
                  <a:moveTo>
                    <a:pt x="593167" y="3175"/>
                  </a:moveTo>
                  <a:cubicBezTo>
                    <a:pt x="635042" y="32858"/>
                    <a:pt x="673109" y="73957"/>
                    <a:pt x="705848" y="126472"/>
                  </a:cubicBezTo>
                  <a:cubicBezTo>
                    <a:pt x="778938" y="243680"/>
                    <a:pt x="817005" y="403508"/>
                    <a:pt x="817005" y="587692"/>
                  </a:cubicBezTo>
                  <a:cubicBezTo>
                    <a:pt x="817005" y="828958"/>
                    <a:pt x="778176" y="1119694"/>
                    <a:pt x="691382" y="1223963"/>
                  </a:cubicBezTo>
                  <a:lnTo>
                    <a:pt x="661689" y="1199608"/>
                  </a:lnTo>
                  <a:cubicBezTo>
                    <a:pt x="741631" y="1102950"/>
                    <a:pt x="778176" y="814497"/>
                    <a:pt x="778176" y="587692"/>
                  </a:cubicBezTo>
                  <a:cubicBezTo>
                    <a:pt x="778176" y="345666"/>
                    <a:pt x="705848" y="149304"/>
                    <a:pt x="593167" y="52646"/>
                  </a:cubicBezTo>
                  <a:close/>
                  <a:moveTo>
                    <a:pt x="250110" y="0"/>
                  </a:moveTo>
                  <a:lnTo>
                    <a:pt x="250110" y="47927"/>
                  </a:lnTo>
                  <a:cubicBezTo>
                    <a:pt x="131455" y="141498"/>
                    <a:pt x="51592" y="335487"/>
                    <a:pt x="40183" y="580446"/>
                  </a:cubicBezTo>
                  <a:cubicBezTo>
                    <a:pt x="30295" y="812472"/>
                    <a:pt x="58437" y="1021676"/>
                    <a:pt x="124610" y="1200450"/>
                  </a:cubicBezTo>
                  <a:cubicBezTo>
                    <a:pt x="139061" y="1200450"/>
                    <a:pt x="155034" y="1205014"/>
                    <a:pt x="171767" y="1214143"/>
                  </a:cubicBezTo>
                  <a:cubicBezTo>
                    <a:pt x="238701" y="1253702"/>
                    <a:pt x="305634" y="1370095"/>
                    <a:pt x="336819" y="1503985"/>
                  </a:cubicBezTo>
                  <a:cubicBezTo>
                    <a:pt x="337579" y="1504746"/>
                    <a:pt x="337579" y="1506268"/>
                    <a:pt x="337579" y="1507029"/>
                  </a:cubicBezTo>
                  <a:lnTo>
                    <a:pt x="294225" y="1494096"/>
                  </a:lnTo>
                  <a:cubicBezTo>
                    <a:pt x="259237" y="1361727"/>
                    <a:pt x="196867" y="1274242"/>
                    <a:pt x="151992" y="1247616"/>
                  </a:cubicBezTo>
                  <a:cubicBezTo>
                    <a:pt x="145146" y="1243812"/>
                    <a:pt x="135258" y="1239248"/>
                    <a:pt x="126131" y="1239248"/>
                  </a:cubicBezTo>
                  <a:cubicBezTo>
                    <a:pt x="123849" y="1239248"/>
                    <a:pt x="121568" y="1240008"/>
                    <a:pt x="119286" y="1240008"/>
                  </a:cubicBezTo>
                  <a:cubicBezTo>
                    <a:pt x="78213" y="1252180"/>
                    <a:pt x="34859" y="1379224"/>
                    <a:pt x="69086" y="1538219"/>
                  </a:cubicBezTo>
                  <a:lnTo>
                    <a:pt x="37141" y="1573213"/>
                  </a:lnTo>
                  <a:cubicBezTo>
                    <a:pt x="-5453" y="1409654"/>
                    <a:pt x="28013" y="1257505"/>
                    <a:pt x="88101" y="1213382"/>
                  </a:cubicBezTo>
                  <a:cubicBezTo>
                    <a:pt x="20407" y="1029283"/>
                    <a:pt x="-8496" y="816276"/>
                    <a:pt x="2153" y="578924"/>
                  </a:cubicBezTo>
                  <a:cubicBezTo>
                    <a:pt x="9759" y="392543"/>
                    <a:pt x="55395" y="233548"/>
                    <a:pt x="132216" y="119437"/>
                  </a:cubicBezTo>
                  <a:cubicBezTo>
                    <a:pt x="166443" y="69228"/>
                    <a:pt x="205995" y="28908"/>
                    <a:pt x="250110" y="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56" name="Freeform 78">
              <a:extLst>
                <a:ext uri="{FF2B5EF4-FFF2-40B4-BE49-F238E27FC236}">
                  <a16:creationId xmlns:a16="http://schemas.microsoft.com/office/drawing/2014/main" id="{7DCA4505-82B0-E35F-716A-5AA9BF1FD595}"/>
                </a:ext>
              </a:extLst>
            </p:cNvPr>
            <p:cNvSpPr>
              <a:spLocks/>
            </p:cNvSpPr>
            <p:nvPr/>
          </p:nvSpPr>
          <p:spPr bwMode="auto">
            <a:xfrm>
              <a:off x="3833813" y="6072188"/>
              <a:ext cx="1608138" cy="1460500"/>
            </a:xfrm>
            <a:custGeom>
              <a:avLst/>
              <a:gdLst>
                <a:gd name="T0" fmla="*/ 901 w 2113"/>
                <a:gd name="T1" fmla="*/ 1119 h 1918"/>
                <a:gd name="T2" fmla="*/ 1893 w 2113"/>
                <a:gd name="T3" fmla="*/ 715 h 1918"/>
                <a:gd name="T4" fmla="*/ 1895 w 2113"/>
                <a:gd name="T5" fmla="*/ 272 h 1918"/>
                <a:gd name="T6" fmla="*/ 1672 w 2113"/>
                <a:gd name="T7" fmla="*/ 232 h 1918"/>
                <a:gd name="T8" fmla="*/ 1385 w 2113"/>
                <a:gd name="T9" fmla="*/ 12 h 1918"/>
                <a:gd name="T10" fmla="*/ 1027 w 2113"/>
                <a:gd name="T11" fmla="*/ 196 h 1918"/>
                <a:gd name="T12" fmla="*/ 829 w 2113"/>
                <a:gd name="T13" fmla="*/ 183 h 1918"/>
                <a:gd name="T14" fmla="*/ 385 w 2113"/>
                <a:gd name="T15" fmla="*/ 766 h 1918"/>
                <a:gd name="T16" fmla="*/ 359 w 2113"/>
                <a:gd name="T17" fmla="*/ 1339 h 1918"/>
                <a:gd name="T18" fmla="*/ 888 w 2113"/>
                <a:gd name="T19" fmla="*/ 1807 h 1918"/>
                <a:gd name="T20" fmla="*/ 901 w 2113"/>
                <a:gd name="T21" fmla="*/ 1119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3" h="1918">
                  <a:moveTo>
                    <a:pt x="901" y="1119"/>
                  </a:moveTo>
                  <a:lnTo>
                    <a:pt x="1893" y="715"/>
                  </a:lnTo>
                  <a:cubicBezTo>
                    <a:pt x="1893" y="715"/>
                    <a:pt x="2113" y="433"/>
                    <a:pt x="1895" y="272"/>
                  </a:cubicBezTo>
                  <a:cubicBezTo>
                    <a:pt x="1790" y="195"/>
                    <a:pt x="1680" y="243"/>
                    <a:pt x="1672" y="232"/>
                  </a:cubicBezTo>
                  <a:cubicBezTo>
                    <a:pt x="1644" y="194"/>
                    <a:pt x="1590" y="25"/>
                    <a:pt x="1385" y="12"/>
                  </a:cubicBezTo>
                  <a:cubicBezTo>
                    <a:pt x="1186" y="0"/>
                    <a:pt x="1091" y="187"/>
                    <a:pt x="1027" y="196"/>
                  </a:cubicBezTo>
                  <a:cubicBezTo>
                    <a:pt x="1005" y="199"/>
                    <a:pt x="908" y="185"/>
                    <a:pt x="829" y="183"/>
                  </a:cubicBezTo>
                  <a:cubicBezTo>
                    <a:pt x="283" y="167"/>
                    <a:pt x="409" y="693"/>
                    <a:pt x="385" y="766"/>
                  </a:cubicBezTo>
                  <a:cubicBezTo>
                    <a:pt x="354" y="865"/>
                    <a:pt x="0" y="1060"/>
                    <a:pt x="359" y="1339"/>
                  </a:cubicBezTo>
                  <a:cubicBezTo>
                    <a:pt x="359" y="1339"/>
                    <a:pt x="288" y="1918"/>
                    <a:pt x="888" y="1807"/>
                  </a:cubicBezTo>
                  <a:lnTo>
                    <a:pt x="901" y="1119"/>
                  </a:lnTo>
                  <a:close/>
                </a:path>
              </a:pathLst>
            </a:cu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7" name="Freeform 79">
              <a:extLst>
                <a:ext uri="{FF2B5EF4-FFF2-40B4-BE49-F238E27FC236}">
                  <a16:creationId xmlns:a16="http://schemas.microsoft.com/office/drawing/2014/main" id="{7C672EEA-B39C-BBE5-4266-597C8885CDC3}"/>
                </a:ext>
              </a:extLst>
            </p:cNvPr>
            <p:cNvSpPr>
              <a:spLocks/>
            </p:cNvSpPr>
            <p:nvPr/>
          </p:nvSpPr>
          <p:spPr bwMode="auto">
            <a:xfrm>
              <a:off x="4257675" y="6900863"/>
              <a:ext cx="720725" cy="1246188"/>
            </a:xfrm>
            <a:custGeom>
              <a:avLst/>
              <a:gdLst>
                <a:gd name="T0" fmla="*/ 829 w 948"/>
                <a:gd name="T1" fmla="*/ 1094 h 1636"/>
                <a:gd name="T2" fmla="*/ 829 w 948"/>
                <a:gd name="T3" fmla="*/ 1094 h 1636"/>
                <a:gd name="T4" fmla="*/ 829 w 948"/>
                <a:gd name="T5" fmla="*/ 38 h 1636"/>
                <a:gd name="T6" fmla="*/ 335 w 948"/>
                <a:gd name="T7" fmla="*/ 38 h 1636"/>
                <a:gd name="T8" fmla="*/ 214 w 948"/>
                <a:gd name="T9" fmla="*/ 0 h 1636"/>
                <a:gd name="T10" fmla="*/ 0 w 948"/>
                <a:gd name="T11" fmla="*/ 214 h 1636"/>
                <a:gd name="T12" fmla="*/ 214 w 948"/>
                <a:gd name="T13" fmla="*/ 428 h 1636"/>
                <a:gd name="T14" fmla="*/ 335 w 948"/>
                <a:gd name="T15" fmla="*/ 391 h 1636"/>
                <a:gd name="T16" fmla="*/ 335 w 948"/>
                <a:gd name="T17" fmla="*/ 1094 h 1636"/>
                <a:gd name="T18" fmla="*/ 227 w 948"/>
                <a:gd name="T19" fmla="*/ 1120 h 1636"/>
                <a:gd name="T20" fmla="*/ 689 w 948"/>
                <a:gd name="T21" fmla="*/ 1636 h 1636"/>
                <a:gd name="T22" fmla="*/ 948 w 948"/>
                <a:gd name="T23" fmla="*/ 1116 h 1636"/>
                <a:gd name="T24" fmla="*/ 829 w 948"/>
                <a:gd name="T25" fmla="*/ 1094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8" h="1636">
                  <a:moveTo>
                    <a:pt x="829" y="1094"/>
                  </a:moveTo>
                  <a:lnTo>
                    <a:pt x="829" y="1094"/>
                  </a:lnTo>
                  <a:lnTo>
                    <a:pt x="829" y="38"/>
                  </a:lnTo>
                  <a:lnTo>
                    <a:pt x="335" y="38"/>
                  </a:lnTo>
                  <a:cubicBezTo>
                    <a:pt x="301" y="14"/>
                    <a:pt x="259" y="0"/>
                    <a:pt x="214" y="0"/>
                  </a:cubicBezTo>
                  <a:cubicBezTo>
                    <a:pt x="96" y="0"/>
                    <a:pt x="0" y="96"/>
                    <a:pt x="0" y="214"/>
                  </a:cubicBezTo>
                  <a:cubicBezTo>
                    <a:pt x="0" y="333"/>
                    <a:pt x="96" y="428"/>
                    <a:pt x="214" y="428"/>
                  </a:cubicBezTo>
                  <a:cubicBezTo>
                    <a:pt x="259" y="428"/>
                    <a:pt x="300" y="415"/>
                    <a:pt x="335" y="391"/>
                  </a:cubicBezTo>
                  <a:lnTo>
                    <a:pt x="335" y="1094"/>
                  </a:lnTo>
                  <a:lnTo>
                    <a:pt x="227" y="1120"/>
                  </a:lnTo>
                  <a:lnTo>
                    <a:pt x="689" y="1636"/>
                  </a:lnTo>
                  <a:lnTo>
                    <a:pt x="948" y="1116"/>
                  </a:lnTo>
                  <a:cubicBezTo>
                    <a:pt x="908" y="1107"/>
                    <a:pt x="869" y="1100"/>
                    <a:pt x="829" y="10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8" name="Freeform 80">
              <a:extLst>
                <a:ext uri="{FF2B5EF4-FFF2-40B4-BE49-F238E27FC236}">
                  <a16:creationId xmlns:a16="http://schemas.microsoft.com/office/drawing/2014/main" id="{9DDCA832-51C1-A7C9-D7C7-BC1341E67572}"/>
                </a:ext>
              </a:extLst>
            </p:cNvPr>
            <p:cNvSpPr>
              <a:spLocks noEditPoints="1"/>
            </p:cNvSpPr>
            <p:nvPr/>
          </p:nvSpPr>
          <p:spPr bwMode="auto">
            <a:xfrm>
              <a:off x="4249738" y="6894513"/>
              <a:ext cx="736600" cy="1258888"/>
            </a:xfrm>
            <a:custGeom>
              <a:avLst/>
              <a:gdLst>
                <a:gd name="T0" fmla="*/ 256 w 968"/>
                <a:gd name="T1" fmla="*/ 1136 h 1656"/>
                <a:gd name="T2" fmla="*/ 696 w 968"/>
                <a:gd name="T3" fmla="*/ 1628 h 1656"/>
                <a:gd name="T4" fmla="*/ 943 w 968"/>
                <a:gd name="T5" fmla="*/ 1133 h 1656"/>
                <a:gd name="T6" fmla="*/ 837 w 968"/>
                <a:gd name="T7" fmla="*/ 1114 h 1656"/>
                <a:gd name="T8" fmla="*/ 829 w 968"/>
                <a:gd name="T9" fmla="*/ 1104 h 1656"/>
                <a:gd name="T10" fmla="*/ 829 w 968"/>
                <a:gd name="T11" fmla="*/ 58 h 1656"/>
                <a:gd name="T12" fmla="*/ 346 w 968"/>
                <a:gd name="T13" fmla="*/ 58 h 1656"/>
                <a:gd name="T14" fmla="*/ 340 w 968"/>
                <a:gd name="T15" fmla="*/ 57 h 1656"/>
                <a:gd name="T16" fmla="*/ 224 w 968"/>
                <a:gd name="T17" fmla="*/ 21 h 1656"/>
                <a:gd name="T18" fmla="*/ 20 w 968"/>
                <a:gd name="T19" fmla="*/ 224 h 1656"/>
                <a:gd name="T20" fmla="*/ 224 w 968"/>
                <a:gd name="T21" fmla="*/ 428 h 1656"/>
                <a:gd name="T22" fmla="*/ 339 w 968"/>
                <a:gd name="T23" fmla="*/ 393 h 1656"/>
                <a:gd name="T24" fmla="*/ 349 w 968"/>
                <a:gd name="T25" fmla="*/ 392 h 1656"/>
                <a:gd name="T26" fmla="*/ 355 w 968"/>
                <a:gd name="T27" fmla="*/ 401 h 1656"/>
                <a:gd name="T28" fmla="*/ 355 w 968"/>
                <a:gd name="T29" fmla="*/ 1104 h 1656"/>
                <a:gd name="T30" fmla="*/ 347 w 968"/>
                <a:gd name="T31" fmla="*/ 1114 h 1656"/>
                <a:gd name="T32" fmla="*/ 256 w 968"/>
                <a:gd name="T33" fmla="*/ 1136 h 1656"/>
                <a:gd name="T34" fmla="*/ 699 w 968"/>
                <a:gd name="T35" fmla="*/ 1656 h 1656"/>
                <a:gd name="T36" fmla="*/ 691 w 968"/>
                <a:gd name="T37" fmla="*/ 1652 h 1656"/>
                <a:gd name="T38" fmla="*/ 229 w 968"/>
                <a:gd name="T39" fmla="*/ 1137 h 1656"/>
                <a:gd name="T40" fmla="*/ 227 w 968"/>
                <a:gd name="T41" fmla="*/ 1127 h 1656"/>
                <a:gd name="T42" fmla="*/ 234 w 968"/>
                <a:gd name="T43" fmla="*/ 1120 h 1656"/>
                <a:gd name="T44" fmla="*/ 334 w 968"/>
                <a:gd name="T45" fmla="*/ 1096 h 1656"/>
                <a:gd name="T46" fmla="*/ 334 w 968"/>
                <a:gd name="T47" fmla="*/ 420 h 1656"/>
                <a:gd name="T48" fmla="*/ 224 w 968"/>
                <a:gd name="T49" fmla="*/ 449 h 1656"/>
                <a:gd name="T50" fmla="*/ 0 w 968"/>
                <a:gd name="T51" fmla="*/ 224 h 1656"/>
                <a:gd name="T52" fmla="*/ 224 w 968"/>
                <a:gd name="T53" fmla="*/ 0 h 1656"/>
                <a:gd name="T54" fmla="*/ 349 w 968"/>
                <a:gd name="T55" fmla="*/ 38 h 1656"/>
                <a:gd name="T56" fmla="*/ 839 w 968"/>
                <a:gd name="T57" fmla="*/ 38 h 1656"/>
                <a:gd name="T58" fmla="*/ 849 w 968"/>
                <a:gd name="T59" fmla="*/ 48 h 1656"/>
                <a:gd name="T60" fmla="*/ 849 w 968"/>
                <a:gd name="T61" fmla="*/ 1096 h 1656"/>
                <a:gd name="T62" fmla="*/ 960 w 968"/>
                <a:gd name="T63" fmla="*/ 1116 h 1656"/>
                <a:gd name="T64" fmla="*/ 967 w 968"/>
                <a:gd name="T65" fmla="*/ 1122 h 1656"/>
                <a:gd name="T66" fmla="*/ 967 w 968"/>
                <a:gd name="T67" fmla="*/ 1131 h 1656"/>
                <a:gd name="T68" fmla="*/ 708 w 968"/>
                <a:gd name="T69" fmla="*/ 1650 h 1656"/>
                <a:gd name="T70" fmla="*/ 700 w 968"/>
                <a:gd name="T71" fmla="*/ 1656 h 1656"/>
                <a:gd name="T72" fmla="*/ 699 w 968"/>
                <a:gd name="T73"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8" h="1656">
                  <a:moveTo>
                    <a:pt x="256" y="1136"/>
                  </a:moveTo>
                  <a:lnTo>
                    <a:pt x="696" y="1628"/>
                  </a:lnTo>
                  <a:lnTo>
                    <a:pt x="943" y="1133"/>
                  </a:lnTo>
                  <a:cubicBezTo>
                    <a:pt x="907" y="1126"/>
                    <a:pt x="872" y="1119"/>
                    <a:pt x="837" y="1114"/>
                  </a:cubicBezTo>
                  <a:cubicBezTo>
                    <a:pt x="832" y="1114"/>
                    <a:pt x="829" y="1109"/>
                    <a:pt x="829" y="1104"/>
                  </a:cubicBezTo>
                  <a:lnTo>
                    <a:pt x="829" y="58"/>
                  </a:lnTo>
                  <a:lnTo>
                    <a:pt x="346" y="58"/>
                  </a:lnTo>
                  <a:cubicBezTo>
                    <a:pt x="343" y="58"/>
                    <a:pt x="341" y="58"/>
                    <a:pt x="340" y="57"/>
                  </a:cubicBezTo>
                  <a:cubicBezTo>
                    <a:pt x="306" y="33"/>
                    <a:pt x="266" y="21"/>
                    <a:pt x="224" y="21"/>
                  </a:cubicBezTo>
                  <a:cubicBezTo>
                    <a:pt x="112" y="21"/>
                    <a:pt x="20" y="112"/>
                    <a:pt x="20" y="224"/>
                  </a:cubicBezTo>
                  <a:cubicBezTo>
                    <a:pt x="20" y="337"/>
                    <a:pt x="112" y="428"/>
                    <a:pt x="224" y="428"/>
                  </a:cubicBezTo>
                  <a:cubicBezTo>
                    <a:pt x="265" y="428"/>
                    <a:pt x="305" y="416"/>
                    <a:pt x="339" y="393"/>
                  </a:cubicBezTo>
                  <a:cubicBezTo>
                    <a:pt x="342" y="391"/>
                    <a:pt x="346" y="391"/>
                    <a:pt x="349" y="392"/>
                  </a:cubicBezTo>
                  <a:cubicBezTo>
                    <a:pt x="353" y="394"/>
                    <a:pt x="355" y="398"/>
                    <a:pt x="355" y="401"/>
                  </a:cubicBezTo>
                  <a:lnTo>
                    <a:pt x="355" y="1104"/>
                  </a:lnTo>
                  <a:cubicBezTo>
                    <a:pt x="355" y="1109"/>
                    <a:pt x="352" y="1113"/>
                    <a:pt x="347" y="1114"/>
                  </a:cubicBezTo>
                  <a:lnTo>
                    <a:pt x="256" y="1136"/>
                  </a:lnTo>
                  <a:close/>
                  <a:moveTo>
                    <a:pt x="699" y="1656"/>
                  </a:moveTo>
                  <a:cubicBezTo>
                    <a:pt x="696" y="1656"/>
                    <a:pt x="693" y="1655"/>
                    <a:pt x="691" y="1652"/>
                  </a:cubicBezTo>
                  <a:lnTo>
                    <a:pt x="229" y="1137"/>
                  </a:lnTo>
                  <a:cubicBezTo>
                    <a:pt x="227" y="1135"/>
                    <a:pt x="226" y="1131"/>
                    <a:pt x="227" y="1127"/>
                  </a:cubicBezTo>
                  <a:cubicBezTo>
                    <a:pt x="228" y="1124"/>
                    <a:pt x="231" y="1121"/>
                    <a:pt x="234" y="1120"/>
                  </a:cubicBezTo>
                  <a:lnTo>
                    <a:pt x="334" y="1096"/>
                  </a:lnTo>
                  <a:lnTo>
                    <a:pt x="334" y="420"/>
                  </a:lnTo>
                  <a:cubicBezTo>
                    <a:pt x="301" y="439"/>
                    <a:pt x="263" y="449"/>
                    <a:pt x="224" y="449"/>
                  </a:cubicBezTo>
                  <a:cubicBezTo>
                    <a:pt x="101" y="449"/>
                    <a:pt x="0" y="348"/>
                    <a:pt x="0" y="224"/>
                  </a:cubicBezTo>
                  <a:cubicBezTo>
                    <a:pt x="0" y="101"/>
                    <a:pt x="101" y="0"/>
                    <a:pt x="224" y="0"/>
                  </a:cubicBezTo>
                  <a:cubicBezTo>
                    <a:pt x="269" y="0"/>
                    <a:pt x="312" y="13"/>
                    <a:pt x="349" y="38"/>
                  </a:cubicBezTo>
                  <a:lnTo>
                    <a:pt x="839" y="38"/>
                  </a:lnTo>
                  <a:cubicBezTo>
                    <a:pt x="845" y="38"/>
                    <a:pt x="849" y="43"/>
                    <a:pt x="849" y="48"/>
                  </a:cubicBezTo>
                  <a:lnTo>
                    <a:pt x="849" y="1096"/>
                  </a:lnTo>
                  <a:cubicBezTo>
                    <a:pt x="886" y="1101"/>
                    <a:pt x="923" y="1108"/>
                    <a:pt x="960" y="1116"/>
                  </a:cubicBezTo>
                  <a:cubicBezTo>
                    <a:pt x="963" y="1117"/>
                    <a:pt x="965" y="1119"/>
                    <a:pt x="967" y="1122"/>
                  </a:cubicBezTo>
                  <a:cubicBezTo>
                    <a:pt x="968" y="1125"/>
                    <a:pt x="968" y="1128"/>
                    <a:pt x="967" y="1131"/>
                  </a:cubicBezTo>
                  <a:lnTo>
                    <a:pt x="708" y="1650"/>
                  </a:lnTo>
                  <a:cubicBezTo>
                    <a:pt x="706" y="1653"/>
                    <a:pt x="703" y="1655"/>
                    <a:pt x="700" y="1656"/>
                  </a:cubicBezTo>
                  <a:cubicBezTo>
                    <a:pt x="700" y="1656"/>
                    <a:pt x="699" y="1656"/>
                    <a:pt x="699" y="1656"/>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59" name="Freeform 81">
              <a:extLst>
                <a:ext uri="{FF2B5EF4-FFF2-40B4-BE49-F238E27FC236}">
                  <a16:creationId xmlns:a16="http://schemas.microsoft.com/office/drawing/2014/main" id="{3620DCCF-C05B-1D45-EE05-1C22DEBDCE98}"/>
                </a:ext>
              </a:extLst>
            </p:cNvPr>
            <p:cNvSpPr>
              <a:spLocks/>
            </p:cNvSpPr>
            <p:nvPr/>
          </p:nvSpPr>
          <p:spPr bwMode="auto">
            <a:xfrm>
              <a:off x="4519613" y="6616700"/>
              <a:ext cx="754063" cy="904875"/>
            </a:xfrm>
            <a:custGeom>
              <a:avLst/>
              <a:gdLst>
                <a:gd name="T0" fmla="*/ 516 w 991"/>
                <a:gd name="T1" fmla="*/ 1189 h 1189"/>
                <a:gd name="T2" fmla="*/ 516 w 991"/>
                <a:gd name="T3" fmla="*/ 1189 h 1189"/>
                <a:gd name="T4" fmla="*/ 0 w 991"/>
                <a:gd name="T5" fmla="*/ 714 h 1189"/>
                <a:gd name="T6" fmla="*/ 0 w 991"/>
                <a:gd name="T7" fmla="*/ 0 h 1189"/>
                <a:gd name="T8" fmla="*/ 991 w 991"/>
                <a:gd name="T9" fmla="*/ 0 h 1189"/>
                <a:gd name="T10" fmla="*/ 991 w 991"/>
                <a:gd name="T11" fmla="*/ 714 h 1189"/>
                <a:gd name="T12" fmla="*/ 516 w 991"/>
                <a:gd name="T13" fmla="*/ 1189 h 1189"/>
              </a:gdLst>
              <a:ahLst/>
              <a:cxnLst>
                <a:cxn ang="0">
                  <a:pos x="T0" y="T1"/>
                </a:cxn>
                <a:cxn ang="0">
                  <a:pos x="T2" y="T3"/>
                </a:cxn>
                <a:cxn ang="0">
                  <a:pos x="T4" y="T5"/>
                </a:cxn>
                <a:cxn ang="0">
                  <a:pos x="T6" y="T7"/>
                </a:cxn>
                <a:cxn ang="0">
                  <a:pos x="T8" y="T9"/>
                </a:cxn>
                <a:cxn ang="0">
                  <a:pos x="T10" y="T11"/>
                </a:cxn>
                <a:cxn ang="0">
                  <a:pos x="T12" y="T13"/>
                </a:cxn>
              </a:cxnLst>
              <a:rect l="0" t="0" r="r" b="b"/>
              <a:pathLst>
                <a:path w="991" h="1189">
                  <a:moveTo>
                    <a:pt x="516" y="1189"/>
                  </a:moveTo>
                  <a:lnTo>
                    <a:pt x="516" y="1189"/>
                  </a:lnTo>
                  <a:cubicBezTo>
                    <a:pt x="254" y="1189"/>
                    <a:pt x="0" y="976"/>
                    <a:pt x="0" y="714"/>
                  </a:cubicBezTo>
                  <a:lnTo>
                    <a:pt x="0" y="0"/>
                  </a:lnTo>
                  <a:lnTo>
                    <a:pt x="991" y="0"/>
                  </a:lnTo>
                  <a:lnTo>
                    <a:pt x="991" y="714"/>
                  </a:lnTo>
                  <a:cubicBezTo>
                    <a:pt x="991" y="976"/>
                    <a:pt x="778" y="1189"/>
                    <a:pt x="516" y="11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60" name="Freeform 82">
              <a:extLst>
                <a:ext uri="{FF2B5EF4-FFF2-40B4-BE49-F238E27FC236}">
                  <a16:creationId xmlns:a16="http://schemas.microsoft.com/office/drawing/2014/main" id="{38673F60-DF55-9C48-1F34-D67EDCE302FF}"/>
                </a:ext>
              </a:extLst>
            </p:cNvPr>
            <p:cNvSpPr>
              <a:spLocks/>
            </p:cNvSpPr>
            <p:nvPr/>
          </p:nvSpPr>
          <p:spPr bwMode="auto">
            <a:xfrm>
              <a:off x="2379663" y="7773988"/>
              <a:ext cx="4295775" cy="3025775"/>
            </a:xfrm>
            <a:custGeom>
              <a:avLst/>
              <a:gdLst>
                <a:gd name="T0" fmla="*/ 4828 w 5645"/>
                <a:gd name="T1" fmla="*/ 1270 h 3977"/>
                <a:gd name="T2" fmla="*/ 4218 w 5645"/>
                <a:gd name="T3" fmla="*/ 432 h 3977"/>
                <a:gd name="T4" fmla="*/ 3528 w 5645"/>
                <a:gd name="T5" fmla="*/ 0 h 3977"/>
                <a:gd name="T6" fmla="*/ 3187 w 5645"/>
                <a:gd name="T7" fmla="*/ 685 h 3977"/>
                <a:gd name="T8" fmla="*/ 2576 w 5645"/>
                <a:gd name="T9" fmla="*/ 3 h 3977"/>
                <a:gd name="T10" fmla="*/ 1337 w 5645"/>
                <a:gd name="T11" fmla="*/ 817 h 3977"/>
                <a:gd name="T12" fmla="*/ 208 w 5645"/>
                <a:gd name="T13" fmla="*/ 3226 h 3977"/>
                <a:gd name="T14" fmla="*/ 1507 w 5645"/>
                <a:gd name="T15" fmla="*/ 3717 h 3977"/>
                <a:gd name="T16" fmla="*/ 1435 w 5645"/>
                <a:gd name="T17" fmla="*/ 3977 h 3977"/>
                <a:gd name="T18" fmla="*/ 5369 w 5645"/>
                <a:gd name="T19" fmla="*/ 3977 h 3977"/>
                <a:gd name="T20" fmla="*/ 4828 w 5645"/>
                <a:gd name="T21" fmla="*/ 1270 h 3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5" h="3977">
                  <a:moveTo>
                    <a:pt x="4828" y="1270"/>
                  </a:moveTo>
                  <a:cubicBezTo>
                    <a:pt x="4630" y="918"/>
                    <a:pt x="4408" y="638"/>
                    <a:pt x="4218" y="432"/>
                  </a:cubicBezTo>
                  <a:cubicBezTo>
                    <a:pt x="4030" y="228"/>
                    <a:pt x="3791" y="80"/>
                    <a:pt x="3528" y="0"/>
                  </a:cubicBezTo>
                  <a:lnTo>
                    <a:pt x="3187" y="685"/>
                  </a:lnTo>
                  <a:lnTo>
                    <a:pt x="2576" y="3"/>
                  </a:lnTo>
                  <a:cubicBezTo>
                    <a:pt x="2162" y="113"/>
                    <a:pt x="1730" y="388"/>
                    <a:pt x="1337" y="817"/>
                  </a:cubicBezTo>
                  <a:cubicBezTo>
                    <a:pt x="863" y="1334"/>
                    <a:pt x="0" y="2612"/>
                    <a:pt x="208" y="3226"/>
                  </a:cubicBezTo>
                  <a:cubicBezTo>
                    <a:pt x="448" y="3936"/>
                    <a:pt x="1507" y="3717"/>
                    <a:pt x="1507" y="3717"/>
                  </a:cubicBezTo>
                  <a:lnTo>
                    <a:pt x="1435" y="3977"/>
                  </a:lnTo>
                  <a:lnTo>
                    <a:pt x="5369" y="3977"/>
                  </a:lnTo>
                  <a:cubicBezTo>
                    <a:pt x="5369" y="3977"/>
                    <a:pt x="5645" y="2719"/>
                    <a:pt x="4828" y="1270"/>
                  </a:cubicBezTo>
                  <a:close/>
                </a:path>
              </a:pathLst>
            </a:cu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62" name="Freeform 83">
              <a:extLst>
                <a:ext uri="{FF2B5EF4-FFF2-40B4-BE49-F238E27FC236}">
                  <a16:creationId xmlns:a16="http://schemas.microsoft.com/office/drawing/2014/main" id="{C5C89CA7-8436-B6EE-1841-DAE8890854AB}"/>
                </a:ext>
              </a:extLst>
            </p:cNvPr>
            <p:cNvSpPr>
              <a:spLocks/>
            </p:cNvSpPr>
            <p:nvPr/>
          </p:nvSpPr>
          <p:spPr bwMode="auto">
            <a:xfrm>
              <a:off x="4498975" y="7212013"/>
              <a:ext cx="212725" cy="17463"/>
            </a:xfrm>
            <a:custGeom>
              <a:avLst/>
              <a:gdLst>
                <a:gd name="T0" fmla="*/ 271 w 280"/>
                <a:gd name="T1" fmla="*/ 23 h 23"/>
                <a:gd name="T2" fmla="*/ 269 w 280"/>
                <a:gd name="T3" fmla="*/ 23 h 23"/>
                <a:gd name="T4" fmla="*/ 10 w 280"/>
                <a:gd name="T5" fmla="*/ 20 h 23"/>
                <a:gd name="T6" fmla="*/ 0 w 280"/>
                <a:gd name="T7" fmla="*/ 10 h 23"/>
                <a:gd name="T8" fmla="*/ 10 w 280"/>
                <a:gd name="T9" fmla="*/ 0 h 23"/>
                <a:gd name="T10" fmla="*/ 269 w 280"/>
                <a:gd name="T11" fmla="*/ 3 h 23"/>
                <a:gd name="T12" fmla="*/ 280 w 280"/>
                <a:gd name="T13" fmla="*/ 13 h 23"/>
                <a:gd name="T14" fmla="*/ 271 w 280"/>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3">
                  <a:moveTo>
                    <a:pt x="271" y="23"/>
                  </a:moveTo>
                  <a:cubicBezTo>
                    <a:pt x="270" y="23"/>
                    <a:pt x="270" y="23"/>
                    <a:pt x="269" y="23"/>
                  </a:cubicBezTo>
                  <a:lnTo>
                    <a:pt x="10" y="20"/>
                  </a:lnTo>
                  <a:cubicBezTo>
                    <a:pt x="4" y="20"/>
                    <a:pt x="0" y="15"/>
                    <a:pt x="0" y="10"/>
                  </a:cubicBezTo>
                  <a:cubicBezTo>
                    <a:pt x="0" y="4"/>
                    <a:pt x="5" y="0"/>
                    <a:pt x="10" y="0"/>
                  </a:cubicBezTo>
                  <a:lnTo>
                    <a:pt x="269" y="3"/>
                  </a:lnTo>
                  <a:cubicBezTo>
                    <a:pt x="275" y="3"/>
                    <a:pt x="280" y="7"/>
                    <a:pt x="280" y="13"/>
                  </a:cubicBezTo>
                  <a:cubicBezTo>
                    <a:pt x="280" y="18"/>
                    <a:pt x="276" y="22"/>
                    <a:pt x="271"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63" name="Freeform 84">
              <a:extLst>
                <a:ext uri="{FF2B5EF4-FFF2-40B4-BE49-F238E27FC236}">
                  <a16:creationId xmlns:a16="http://schemas.microsoft.com/office/drawing/2014/main" id="{51F62082-1474-DBAA-B61E-FDD432BAEF99}"/>
                </a:ext>
              </a:extLst>
            </p:cNvPr>
            <p:cNvSpPr>
              <a:spLocks/>
            </p:cNvSpPr>
            <p:nvPr/>
          </p:nvSpPr>
          <p:spPr bwMode="auto">
            <a:xfrm>
              <a:off x="4498975" y="6911975"/>
              <a:ext cx="193675" cy="254000"/>
            </a:xfrm>
            <a:custGeom>
              <a:avLst/>
              <a:gdLst>
                <a:gd name="T0" fmla="*/ 244 w 256"/>
                <a:gd name="T1" fmla="*/ 334 h 334"/>
                <a:gd name="T2" fmla="*/ 236 w 256"/>
                <a:gd name="T3" fmla="*/ 330 h 334"/>
                <a:gd name="T4" fmla="*/ 3 w 256"/>
                <a:gd name="T5" fmla="*/ 17 h 334"/>
                <a:gd name="T6" fmla="*/ 5 w 256"/>
                <a:gd name="T7" fmla="*/ 3 h 334"/>
                <a:gd name="T8" fmla="*/ 19 w 256"/>
                <a:gd name="T9" fmla="*/ 5 h 334"/>
                <a:gd name="T10" fmla="*/ 253 w 256"/>
                <a:gd name="T11" fmla="*/ 317 h 334"/>
                <a:gd name="T12" fmla="*/ 250 w 256"/>
                <a:gd name="T13" fmla="*/ 332 h 334"/>
                <a:gd name="T14" fmla="*/ 244 w 256"/>
                <a:gd name="T15" fmla="*/ 334 h 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334">
                  <a:moveTo>
                    <a:pt x="244" y="334"/>
                  </a:moveTo>
                  <a:cubicBezTo>
                    <a:pt x="241" y="334"/>
                    <a:pt x="238" y="332"/>
                    <a:pt x="236" y="330"/>
                  </a:cubicBezTo>
                  <a:lnTo>
                    <a:pt x="3" y="17"/>
                  </a:lnTo>
                  <a:cubicBezTo>
                    <a:pt x="0" y="13"/>
                    <a:pt x="0" y="6"/>
                    <a:pt x="5" y="3"/>
                  </a:cubicBezTo>
                  <a:cubicBezTo>
                    <a:pt x="10" y="0"/>
                    <a:pt x="16" y="1"/>
                    <a:pt x="19" y="5"/>
                  </a:cubicBezTo>
                  <a:lnTo>
                    <a:pt x="253" y="317"/>
                  </a:lnTo>
                  <a:cubicBezTo>
                    <a:pt x="256" y="322"/>
                    <a:pt x="255" y="328"/>
                    <a:pt x="250" y="332"/>
                  </a:cubicBezTo>
                  <a:cubicBezTo>
                    <a:pt x="249" y="333"/>
                    <a:pt x="247" y="334"/>
                    <a:pt x="244" y="3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66" name="Freeform 86">
              <a:extLst>
                <a:ext uri="{FF2B5EF4-FFF2-40B4-BE49-F238E27FC236}">
                  <a16:creationId xmlns:a16="http://schemas.microsoft.com/office/drawing/2014/main" id="{5562512A-20AD-8F1E-511A-49B159828E03}"/>
                </a:ext>
              </a:extLst>
            </p:cNvPr>
            <p:cNvSpPr>
              <a:spLocks/>
            </p:cNvSpPr>
            <p:nvPr/>
          </p:nvSpPr>
          <p:spPr bwMode="auto">
            <a:xfrm>
              <a:off x="4298950" y="6953250"/>
              <a:ext cx="187325" cy="231775"/>
            </a:xfrm>
            <a:custGeom>
              <a:avLst/>
              <a:gdLst>
                <a:gd name="T0" fmla="*/ 153 w 247"/>
                <a:gd name="T1" fmla="*/ 21 h 306"/>
                <a:gd name="T2" fmla="*/ 163 w 247"/>
                <a:gd name="T3" fmla="*/ 10 h 306"/>
                <a:gd name="T4" fmla="*/ 153 w 247"/>
                <a:gd name="T5" fmla="*/ 0 h 306"/>
                <a:gd name="T6" fmla="*/ 0 w 247"/>
                <a:gd name="T7" fmla="*/ 153 h 306"/>
                <a:gd name="T8" fmla="*/ 153 w 247"/>
                <a:gd name="T9" fmla="*/ 306 h 306"/>
                <a:gd name="T10" fmla="*/ 166 w 247"/>
                <a:gd name="T11" fmla="*/ 300 h 306"/>
                <a:gd name="T12" fmla="*/ 165 w 247"/>
                <a:gd name="T13" fmla="*/ 271 h 306"/>
                <a:gd name="T14" fmla="*/ 168 w 247"/>
                <a:gd name="T15" fmla="*/ 231 h 306"/>
                <a:gd name="T16" fmla="*/ 198 w 247"/>
                <a:gd name="T17" fmla="*/ 224 h 306"/>
                <a:gd name="T18" fmla="*/ 227 w 247"/>
                <a:gd name="T19" fmla="*/ 247 h 306"/>
                <a:gd name="T20" fmla="*/ 241 w 247"/>
                <a:gd name="T21" fmla="*/ 251 h 306"/>
                <a:gd name="T22" fmla="*/ 245 w 247"/>
                <a:gd name="T23" fmla="*/ 237 h 306"/>
                <a:gd name="T24" fmla="*/ 203 w 247"/>
                <a:gd name="T25" fmla="*/ 204 h 306"/>
                <a:gd name="T26" fmla="*/ 156 w 247"/>
                <a:gd name="T27" fmla="*/ 214 h 306"/>
                <a:gd name="T28" fmla="*/ 145 w 247"/>
                <a:gd name="T29" fmla="*/ 278 h 306"/>
                <a:gd name="T30" fmla="*/ 148 w 247"/>
                <a:gd name="T31" fmla="*/ 285 h 306"/>
                <a:gd name="T32" fmla="*/ 20 w 247"/>
                <a:gd name="T33" fmla="*/ 153 h 306"/>
                <a:gd name="T34" fmla="*/ 153 w 247"/>
                <a:gd name="T35" fmla="*/ 2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 h="306">
                  <a:moveTo>
                    <a:pt x="153" y="21"/>
                  </a:moveTo>
                  <a:cubicBezTo>
                    <a:pt x="158" y="21"/>
                    <a:pt x="163" y="16"/>
                    <a:pt x="163" y="10"/>
                  </a:cubicBezTo>
                  <a:cubicBezTo>
                    <a:pt x="163" y="5"/>
                    <a:pt x="158" y="0"/>
                    <a:pt x="153" y="0"/>
                  </a:cubicBezTo>
                  <a:cubicBezTo>
                    <a:pt x="68" y="0"/>
                    <a:pt x="0" y="69"/>
                    <a:pt x="0" y="153"/>
                  </a:cubicBezTo>
                  <a:cubicBezTo>
                    <a:pt x="0" y="237"/>
                    <a:pt x="68" y="306"/>
                    <a:pt x="153" y="306"/>
                  </a:cubicBezTo>
                  <a:cubicBezTo>
                    <a:pt x="160" y="306"/>
                    <a:pt x="164" y="303"/>
                    <a:pt x="166" y="300"/>
                  </a:cubicBezTo>
                  <a:cubicBezTo>
                    <a:pt x="172" y="292"/>
                    <a:pt x="168" y="283"/>
                    <a:pt x="165" y="271"/>
                  </a:cubicBezTo>
                  <a:cubicBezTo>
                    <a:pt x="159" y="253"/>
                    <a:pt x="155" y="239"/>
                    <a:pt x="168" y="231"/>
                  </a:cubicBezTo>
                  <a:cubicBezTo>
                    <a:pt x="178" y="224"/>
                    <a:pt x="189" y="221"/>
                    <a:pt x="198" y="224"/>
                  </a:cubicBezTo>
                  <a:cubicBezTo>
                    <a:pt x="211" y="227"/>
                    <a:pt x="222" y="238"/>
                    <a:pt x="227" y="247"/>
                  </a:cubicBezTo>
                  <a:cubicBezTo>
                    <a:pt x="230" y="252"/>
                    <a:pt x="236" y="253"/>
                    <a:pt x="241" y="251"/>
                  </a:cubicBezTo>
                  <a:cubicBezTo>
                    <a:pt x="246" y="248"/>
                    <a:pt x="247" y="242"/>
                    <a:pt x="245" y="237"/>
                  </a:cubicBezTo>
                  <a:cubicBezTo>
                    <a:pt x="241" y="230"/>
                    <a:pt x="227" y="209"/>
                    <a:pt x="203" y="204"/>
                  </a:cubicBezTo>
                  <a:cubicBezTo>
                    <a:pt x="188" y="200"/>
                    <a:pt x="172" y="204"/>
                    <a:pt x="156" y="214"/>
                  </a:cubicBezTo>
                  <a:cubicBezTo>
                    <a:pt x="130" y="232"/>
                    <a:pt x="140" y="261"/>
                    <a:pt x="145" y="278"/>
                  </a:cubicBezTo>
                  <a:cubicBezTo>
                    <a:pt x="146" y="280"/>
                    <a:pt x="147" y="283"/>
                    <a:pt x="148" y="285"/>
                  </a:cubicBezTo>
                  <a:cubicBezTo>
                    <a:pt x="77" y="283"/>
                    <a:pt x="20" y="224"/>
                    <a:pt x="20" y="153"/>
                  </a:cubicBezTo>
                  <a:cubicBezTo>
                    <a:pt x="20" y="80"/>
                    <a:pt x="80" y="21"/>
                    <a:pt x="153" y="21"/>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67" name="Freeform: Shape 522">
              <a:extLst>
                <a:ext uri="{FF2B5EF4-FFF2-40B4-BE49-F238E27FC236}">
                  <a16:creationId xmlns:a16="http://schemas.microsoft.com/office/drawing/2014/main" id="{060DC400-4033-1EC7-388F-7335A00B5901}"/>
                </a:ext>
              </a:extLst>
            </p:cNvPr>
            <p:cNvSpPr>
              <a:spLocks/>
            </p:cNvSpPr>
            <p:nvPr/>
          </p:nvSpPr>
          <p:spPr bwMode="auto">
            <a:xfrm>
              <a:off x="4856163" y="6881813"/>
              <a:ext cx="385763" cy="160338"/>
            </a:xfrm>
            <a:custGeom>
              <a:avLst/>
              <a:gdLst>
                <a:gd name="connsiteX0" fmla="*/ 189063 w 385763"/>
                <a:gd name="connsiteY0" fmla="*/ 44450 h 160338"/>
                <a:gd name="connsiteX1" fmla="*/ 195867 w 385763"/>
                <a:gd name="connsiteY1" fmla="*/ 52892 h 160338"/>
                <a:gd name="connsiteX2" fmla="*/ 235932 w 385763"/>
                <a:gd name="connsiteY2" fmla="*/ 147291 h 160338"/>
                <a:gd name="connsiteX3" fmla="*/ 236688 w 385763"/>
                <a:gd name="connsiteY3" fmla="*/ 158036 h 160338"/>
                <a:gd name="connsiteX4" fmla="*/ 230640 w 385763"/>
                <a:gd name="connsiteY4" fmla="*/ 160338 h 160338"/>
                <a:gd name="connsiteX5" fmla="*/ 225349 w 385763"/>
                <a:gd name="connsiteY5" fmla="*/ 158803 h 160338"/>
                <a:gd name="connsiteX6" fmla="*/ 180747 w 385763"/>
                <a:gd name="connsiteY6" fmla="*/ 52125 h 160338"/>
                <a:gd name="connsiteX7" fmla="*/ 189063 w 385763"/>
                <a:gd name="connsiteY7" fmla="*/ 44450 h 160338"/>
                <a:gd name="connsiteX8" fmla="*/ 319882 w 385763"/>
                <a:gd name="connsiteY8" fmla="*/ 0 h 160338"/>
                <a:gd name="connsiteX9" fmla="*/ 385763 w 385763"/>
                <a:gd name="connsiteY9" fmla="*/ 74907 h 160338"/>
                <a:gd name="connsiteX10" fmla="*/ 378103 w 385763"/>
                <a:gd name="connsiteY10" fmla="*/ 82550 h 160338"/>
                <a:gd name="connsiteX11" fmla="*/ 370442 w 385763"/>
                <a:gd name="connsiteY11" fmla="*/ 74907 h 160338"/>
                <a:gd name="connsiteX12" fmla="*/ 319882 w 385763"/>
                <a:gd name="connsiteY12" fmla="*/ 15287 h 160338"/>
                <a:gd name="connsiteX13" fmla="*/ 269322 w 385763"/>
                <a:gd name="connsiteY13" fmla="*/ 74907 h 160338"/>
                <a:gd name="connsiteX14" fmla="*/ 261661 w 385763"/>
                <a:gd name="connsiteY14" fmla="*/ 82550 h 160338"/>
                <a:gd name="connsiteX15" fmla="*/ 254000 w 385763"/>
                <a:gd name="connsiteY15" fmla="*/ 74907 h 160338"/>
                <a:gd name="connsiteX16" fmla="*/ 319882 w 385763"/>
                <a:gd name="connsiteY16" fmla="*/ 0 h 160338"/>
                <a:gd name="connsiteX17" fmla="*/ 65087 w 385763"/>
                <a:gd name="connsiteY17" fmla="*/ 0 h 160338"/>
                <a:gd name="connsiteX18" fmla="*/ 130175 w 385763"/>
                <a:gd name="connsiteY18" fmla="*/ 74907 h 160338"/>
                <a:gd name="connsiteX19" fmla="*/ 122606 w 385763"/>
                <a:gd name="connsiteY19" fmla="*/ 82550 h 160338"/>
                <a:gd name="connsiteX20" fmla="*/ 115038 w 385763"/>
                <a:gd name="connsiteY20" fmla="*/ 74907 h 160338"/>
                <a:gd name="connsiteX21" fmla="*/ 65087 w 385763"/>
                <a:gd name="connsiteY21" fmla="*/ 15287 h 160338"/>
                <a:gd name="connsiteX22" fmla="*/ 15136 w 385763"/>
                <a:gd name="connsiteY22" fmla="*/ 74907 h 160338"/>
                <a:gd name="connsiteX23" fmla="*/ 7568 w 385763"/>
                <a:gd name="connsiteY23" fmla="*/ 82550 h 160338"/>
                <a:gd name="connsiteX24" fmla="*/ 0 w 385763"/>
                <a:gd name="connsiteY24" fmla="*/ 74907 h 160338"/>
                <a:gd name="connsiteX25" fmla="*/ 65087 w 385763"/>
                <a:gd name="connsiteY25" fmla="*/ 0 h 1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763" h="160338">
                  <a:moveTo>
                    <a:pt x="189063" y="44450"/>
                  </a:moveTo>
                  <a:cubicBezTo>
                    <a:pt x="192843" y="45218"/>
                    <a:pt x="196622" y="49055"/>
                    <a:pt x="195867" y="52892"/>
                  </a:cubicBezTo>
                  <a:cubicBezTo>
                    <a:pt x="195867" y="53660"/>
                    <a:pt x="192843" y="105080"/>
                    <a:pt x="235932" y="147291"/>
                  </a:cubicBezTo>
                  <a:cubicBezTo>
                    <a:pt x="238956" y="150361"/>
                    <a:pt x="239712" y="154966"/>
                    <a:pt x="236688" y="158036"/>
                  </a:cubicBezTo>
                  <a:cubicBezTo>
                    <a:pt x="235176" y="159571"/>
                    <a:pt x="232908" y="160338"/>
                    <a:pt x="230640" y="160338"/>
                  </a:cubicBezTo>
                  <a:cubicBezTo>
                    <a:pt x="229128" y="160338"/>
                    <a:pt x="226861" y="160338"/>
                    <a:pt x="225349" y="158803"/>
                  </a:cubicBezTo>
                  <a:cubicBezTo>
                    <a:pt x="176212" y="111220"/>
                    <a:pt x="180747" y="54427"/>
                    <a:pt x="180747" y="52125"/>
                  </a:cubicBezTo>
                  <a:cubicBezTo>
                    <a:pt x="180747" y="47520"/>
                    <a:pt x="184527" y="44450"/>
                    <a:pt x="189063" y="44450"/>
                  </a:cubicBezTo>
                  <a:close/>
                  <a:moveTo>
                    <a:pt x="319882" y="0"/>
                  </a:moveTo>
                  <a:cubicBezTo>
                    <a:pt x="355887" y="0"/>
                    <a:pt x="385763" y="33632"/>
                    <a:pt x="385763" y="74907"/>
                  </a:cubicBezTo>
                  <a:cubicBezTo>
                    <a:pt x="385763" y="79493"/>
                    <a:pt x="381933" y="82550"/>
                    <a:pt x="378103" y="82550"/>
                  </a:cubicBezTo>
                  <a:cubicBezTo>
                    <a:pt x="373506" y="82550"/>
                    <a:pt x="370442" y="79493"/>
                    <a:pt x="370442" y="74907"/>
                  </a:cubicBezTo>
                  <a:cubicBezTo>
                    <a:pt x="370442" y="42040"/>
                    <a:pt x="347460" y="15287"/>
                    <a:pt x="319882" y="15287"/>
                  </a:cubicBezTo>
                  <a:cubicBezTo>
                    <a:pt x="291537" y="15287"/>
                    <a:pt x="269322" y="42040"/>
                    <a:pt x="269322" y="74907"/>
                  </a:cubicBezTo>
                  <a:cubicBezTo>
                    <a:pt x="269322" y="79493"/>
                    <a:pt x="265491" y="82550"/>
                    <a:pt x="261661" y="82550"/>
                  </a:cubicBezTo>
                  <a:cubicBezTo>
                    <a:pt x="257065" y="82550"/>
                    <a:pt x="254000" y="79493"/>
                    <a:pt x="254000" y="74907"/>
                  </a:cubicBezTo>
                  <a:cubicBezTo>
                    <a:pt x="254000" y="33632"/>
                    <a:pt x="283111" y="0"/>
                    <a:pt x="319882" y="0"/>
                  </a:cubicBezTo>
                  <a:close/>
                  <a:moveTo>
                    <a:pt x="65087" y="0"/>
                  </a:moveTo>
                  <a:cubicBezTo>
                    <a:pt x="100658" y="0"/>
                    <a:pt x="130175" y="33632"/>
                    <a:pt x="130175" y="74907"/>
                  </a:cubicBezTo>
                  <a:cubicBezTo>
                    <a:pt x="130175" y="79493"/>
                    <a:pt x="126391" y="82550"/>
                    <a:pt x="122606" y="82550"/>
                  </a:cubicBezTo>
                  <a:cubicBezTo>
                    <a:pt x="118065" y="82550"/>
                    <a:pt x="115038" y="79493"/>
                    <a:pt x="115038" y="74907"/>
                  </a:cubicBezTo>
                  <a:cubicBezTo>
                    <a:pt x="115038" y="42040"/>
                    <a:pt x="92333" y="15287"/>
                    <a:pt x="65087" y="15287"/>
                  </a:cubicBezTo>
                  <a:cubicBezTo>
                    <a:pt x="37841" y="15287"/>
                    <a:pt x="15136" y="42040"/>
                    <a:pt x="15136" y="74907"/>
                  </a:cubicBezTo>
                  <a:cubicBezTo>
                    <a:pt x="15136" y="79493"/>
                    <a:pt x="11352" y="82550"/>
                    <a:pt x="7568" y="82550"/>
                  </a:cubicBezTo>
                  <a:cubicBezTo>
                    <a:pt x="3027" y="82550"/>
                    <a:pt x="0" y="79493"/>
                    <a:pt x="0" y="74907"/>
                  </a:cubicBezTo>
                  <a:cubicBezTo>
                    <a:pt x="0" y="33632"/>
                    <a:pt x="28759" y="0"/>
                    <a:pt x="65087" y="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68" name="Freeform: Shape 523">
              <a:extLst>
                <a:ext uri="{FF2B5EF4-FFF2-40B4-BE49-F238E27FC236}">
                  <a16:creationId xmlns:a16="http://schemas.microsoft.com/office/drawing/2014/main" id="{8FCBB777-156D-FA63-E9F8-7DF13408D0C9}"/>
                </a:ext>
              </a:extLst>
            </p:cNvPr>
            <p:cNvSpPr>
              <a:spLocks/>
            </p:cNvSpPr>
            <p:nvPr/>
          </p:nvSpPr>
          <p:spPr bwMode="auto">
            <a:xfrm>
              <a:off x="4237038" y="6242576"/>
              <a:ext cx="1099199" cy="1172349"/>
            </a:xfrm>
            <a:custGeom>
              <a:avLst/>
              <a:gdLst>
                <a:gd name="connsiteX0" fmla="*/ 10841 w 1099199"/>
                <a:gd name="connsiteY0" fmla="*/ 1075722 h 1172349"/>
                <a:gd name="connsiteX1" fmla="*/ 20719 w 1099199"/>
                <a:gd name="connsiteY1" fmla="*/ 1080251 h 1172349"/>
                <a:gd name="connsiteX2" fmla="*/ 244122 w 1099199"/>
                <a:gd name="connsiteY2" fmla="*/ 1150457 h 1172349"/>
                <a:gd name="connsiteX3" fmla="*/ 253240 w 1099199"/>
                <a:gd name="connsiteY3" fmla="*/ 1156496 h 1172349"/>
                <a:gd name="connsiteX4" fmla="*/ 246402 w 1099199"/>
                <a:gd name="connsiteY4" fmla="*/ 1165555 h 1172349"/>
                <a:gd name="connsiteX5" fmla="*/ 174214 w 1099199"/>
                <a:gd name="connsiteY5" fmla="*/ 1172349 h 1172349"/>
                <a:gd name="connsiteX6" fmla="*/ 6281 w 1099199"/>
                <a:gd name="connsiteY6" fmla="*/ 1085536 h 1172349"/>
                <a:gd name="connsiteX7" fmla="*/ 10841 w 1099199"/>
                <a:gd name="connsiteY7" fmla="*/ 1075722 h 1172349"/>
                <a:gd name="connsiteX8" fmla="*/ 71979 w 1099199"/>
                <a:gd name="connsiteY8" fmla="*/ 562855 h 1172349"/>
                <a:gd name="connsiteX9" fmla="*/ 129562 w 1099199"/>
                <a:gd name="connsiteY9" fmla="*/ 612232 h 1172349"/>
                <a:gd name="connsiteX10" fmla="*/ 130320 w 1099199"/>
                <a:gd name="connsiteY10" fmla="*/ 622706 h 1172349"/>
                <a:gd name="connsiteX11" fmla="*/ 125016 w 1099199"/>
                <a:gd name="connsiteY11" fmla="*/ 624950 h 1172349"/>
                <a:gd name="connsiteX12" fmla="*/ 119712 w 1099199"/>
                <a:gd name="connsiteY12" fmla="*/ 623454 h 1172349"/>
                <a:gd name="connsiteX13" fmla="*/ 103801 w 1099199"/>
                <a:gd name="connsiteY13" fmla="*/ 609239 h 1172349"/>
                <a:gd name="connsiteX14" fmla="*/ 103801 w 1099199"/>
                <a:gd name="connsiteY14" fmla="*/ 609987 h 1172349"/>
                <a:gd name="connsiteX15" fmla="*/ 9092 w 1099199"/>
                <a:gd name="connsiteY15" fmla="*/ 621210 h 1172349"/>
                <a:gd name="connsiteX16" fmla="*/ 7576 w 1099199"/>
                <a:gd name="connsiteY16" fmla="*/ 621210 h 1172349"/>
                <a:gd name="connsiteX17" fmla="*/ 0 w 1099199"/>
                <a:gd name="connsiteY17" fmla="*/ 614476 h 1172349"/>
                <a:gd name="connsiteX18" fmla="*/ 6819 w 1099199"/>
                <a:gd name="connsiteY18" fmla="*/ 606247 h 1172349"/>
                <a:gd name="connsiteX19" fmla="*/ 87890 w 1099199"/>
                <a:gd name="connsiteY19" fmla="*/ 596521 h 1172349"/>
                <a:gd name="connsiteX20" fmla="*/ 62129 w 1099199"/>
                <a:gd name="connsiteY20" fmla="*/ 574077 h 1172349"/>
                <a:gd name="connsiteX21" fmla="*/ 61372 w 1099199"/>
                <a:gd name="connsiteY21" fmla="*/ 563603 h 1172349"/>
                <a:gd name="connsiteX22" fmla="*/ 71979 w 1099199"/>
                <a:gd name="connsiteY22" fmla="*/ 562855 h 1172349"/>
                <a:gd name="connsiteX23" fmla="*/ 656545 w 1099199"/>
                <a:gd name="connsiteY23" fmla="*/ 41315 h 1172349"/>
                <a:gd name="connsiteX24" fmla="*/ 1098616 w 1099199"/>
                <a:gd name="connsiteY24" fmla="*/ 270424 h 1172349"/>
                <a:gd name="connsiteX25" fmla="*/ 1094812 w 1099199"/>
                <a:gd name="connsiteY25" fmla="*/ 281080 h 1172349"/>
                <a:gd name="connsiteX26" fmla="*/ 1084921 w 1099199"/>
                <a:gd name="connsiteY26" fmla="*/ 278035 h 1172349"/>
                <a:gd name="connsiteX27" fmla="*/ 657306 w 1099199"/>
                <a:gd name="connsiteY27" fmla="*/ 56538 h 1172349"/>
                <a:gd name="connsiteX28" fmla="*/ 203821 w 1099199"/>
                <a:gd name="connsiteY28" fmla="*/ 277274 h 1172349"/>
                <a:gd name="connsiteX29" fmla="*/ 182517 w 1099199"/>
                <a:gd name="connsiteY29" fmla="*/ 654047 h 1172349"/>
                <a:gd name="connsiteX30" fmla="*/ 180234 w 1099199"/>
                <a:gd name="connsiteY30" fmla="*/ 664703 h 1172349"/>
                <a:gd name="connsiteX31" fmla="*/ 176429 w 1099199"/>
                <a:gd name="connsiteY31" fmla="*/ 666225 h 1172349"/>
                <a:gd name="connsiteX32" fmla="*/ 169582 w 1099199"/>
                <a:gd name="connsiteY32" fmla="*/ 662419 h 1172349"/>
                <a:gd name="connsiteX33" fmla="*/ 190125 w 1099199"/>
                <a:gd name="connsiteY33" fmla="*/ 269662 h 1172349"/>
                <a:gd name="connsiteX34" fmla="*/ 656545 w 1099199"/>
                <a:gd name="connsiteY34" fmla="*/ 41315 h 1172349"/>
                <a:gd name="connsiteX35" fmla="*/ 235754 w 1099199"/>
                <a:gd name="connsiteY35" fmla="*/ 18 h 1172349"/>
                <a:gd name="connsiteX36" fmla="*/ 357456 w 1099199"/>
                <a:gd name="connsiteY36" fmla="*/ 22086 h 1172349"/>
                <a:gd name="connsiteX37" fmla="*/ 362018 w 1099199"/>
                <a:gd name="connsiteY37" fmla="*/ 31962 h 1172349"/>
                <a:gd name="connsiteX38" fmla="*/ 352134 w 1099199"/>
                <a:gd name="connsiteY38" fmla="*/ 36521 h 1172349"/>
                <a:gd name="connsiteX39" fmla="*/ 70835 w 1099199"/>
                <a:gd name="connsiteY39" fmla="*/ 64631 h 1172349"/>
                <a:gd name="connsiteX40" fmla="*/ 66273 w 1099199"/>
                <a:gd name="connsiteY40" fmla="*/ 66150 h 1172349"/>
                <a:gd name="connsiteX41" fmla="*/ 60191 w 1099199"/>
                <a:gd name="connsiteY41" fmla="*/ 63111 h 1172349"/>
                <a:gd name="connsiteX42" fmla="*/ 60952 w 1099199"/>
                <a:gd name="connsiteY42" fmla="*/ 52475 h 1172349"/>
                <a:gd name="connsiteX43" fmla="*/ 235754 w 1099199"/>
                <a:gd name="connsiteY43" fmla="*/ 18 h 117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9199" h="1172349">
                  <a:moveTo>
                    <a:pt x="10841" y="1075722"/>
                  </a:moveTo>
                  <a:cubicBezTo>
                    <a:pt x="14640" y="1074212"/>
                    <a:pt x="19199" y="1076477"/>
                    <a:pt x="20719" y="1080251"/>
                  </a:cubicBezTo>
                  <a:cubicBezTo>
                    <a:pt x="22239" y="1084781"/>
                    <a:pt x="60993" y="1182162"/>
                    <a:pt x="244122" y="1150457"/>
                  </a:cubicBezTo>
                  <a:cubicBezTo>
                    <a:pt x="247921" y="1149702"/>
                    <a:pt x="252480" y="1151966"/>
                    <a:pt x="253240" y="1156496"/>
                  </a:cubicBezTo>
                  <a:cubicBezTo>
                    <a:pt x="254000" y="1160270"/>
                    <a:pt x="250961" y="1164800"/>
                    <a:pt x="246402" y="1165555"/>
                  </a:cubicBezTo>
                  <a:cubicBezTo>
                    <a:pt x="219806" y="1170084"/>
                    <a:pt x="196250" y="1172349"/>
                    <a:pt x="174214" y="1172349"/>
                  </a:cubicBezTo>
                  <a:cubicBezTo>
                    <a:pt x="38956" y="1172349"/>
                    <a:pt x="7801" y="1090065"/>
                    <a:pt x="6281" y="1085536"/>
                  </a:cubicBezTo>
                  <a:cubicBezTo>
                    <a:pt x="4762" y="1081761"/>
                    <a:pt x="7041" y="1077232"/>
                    <a:pt x="10841" y="1075722"/>
                  </a:cubicBezTo>
                  <a:close/>
                  <a:moveTo>
                    <a:pt x="71979" y="562855"/>
                  </a:moveTo>
                  <a:lnTo>
                    <a:pt x="129562" y="612232"/>
                  </a:lnTo>
                  <a:cubicBezTo>
                    <a:pt x="133350" y="614476"/>
                    <a:pt x="133350" y="619713"/>
                    <a:pt x="130320" y="622706"/>
                  </a:cubicBezTo>
                  <a:cubicBezTo>
                    <a:pt x="128804" y="624202"/>
                    <a:pt x="127289" y="624950"/>
                    <a:pt x="125016" y="624950"/>
                  </a:cubicBezTo>
                  <a:cubicBezTo>
                    <a:pt x="122743" y="624950"/>
                    <a:pt x="121228" y="624950"/>
                    <a:pt x="119712" y="623454"/>
                  </a:cubicBezTo>
                  <a:lnTo>
                    <a:pt x="103801" y="609239"/>
                  </a:lnTo>
                  <a:cubicBezTo>
                    <a:pt x="103801" y="609239"/>
                    <a:pt x="103801" y="609987"/>
                    <a:pt x="103801" y="609987"/>
                  </a:cubicBezTo>
                  <a:lnTo>
                    <a:pt x="9092" y="621210"/>
                  </a:lnTo>
                  <a:cubicBezTo>
                    <a:pt x="8334" y="621210"/>
                    <a:pt x="8334" y="621210"/>
                    <a:pt x="7576" y="621210"/>
                  </a:cubicBezTo>
                  <a:cubicBezTo>
                    <a:pt x="3788" y="621210"/>
                    <a:pt x="757" y="618217"/>
                    <a:pt x="0" y="614476"/>
                  </a:cubicBezTo>
                  <a:cubicBezTo>
                    <a:pt x="0" y="610736"/>
                    <a:pt x="3030" y="606995"/>
                    <a:pt x="6819" y="606247"/>
                  </a:cubicBezTo>
                  <a:lnTo>
                    <a:pt x="87890" y="596521"/>
                  </a:lnTo>
                  <a:lnTo>
                    <a:pt x="62129" y="574077"/>
                  </a:lnTo>
                  <a:cubicBezTo>
                    <a:pt x="59099" y="571084"/>
                    <a:pt x="58341" y="566595"/>
                    <a:pt x="61372" y="563603"/>
                  </a:cubicBezTo>
                  <a:cubicBezTo>
                    <a:pt x="63645" y="559862"/>
                    <a:pt x="68948" y="559862"/>
                    <a:pt x="71979" y="562855"/>
                  </a:cubicBezTo>
                  <a:close/>
                  <a:moveTo>
                    <a:pt x="656545" y="41315"/>
                  </a:moveTo>
                  <a:cubicBezTo>
                    <a:pt x="856657" y="35987"/>
                    <a:pt x="1017202" y="120476"/>
                    <a:pt x="1098616" y="270424"/>
                  </a:cubicBezTo>
                  <a:cubicBezTo>
                    <a:pt x="1100138" y="274229"/>
                    <a:pt x="1098616" y="278796"/>
                    <a:pt x="1094812" y="281080"/>
                  </a:cubicBezTo>
                  <a:cubicBezTo>
                    <a:pt x="1091769" y="283363"/>
                    <a:pt x="1086442" y="281841"/>
                    <a:pt x="1084921" y="278035"/>
                  </a:cubicBezTo>
                  <a:cubicBezTo>
                    <a:pt x="1006550" y="132654"/>
                    <a:pt x="850569" y="51972"/>
                    <a:pt x="657306" y="56538"/>
                  </a:cubicBezTo>
                  <a:cubicBezTo>
                    <a:pt x="437411" y="61105"/>
                    <a:pt x="279909" y="137982"/>
                    <a:pt x="203821" y="277274"/>
                  </a:cubicBezTo>
                  <a:cubicBezTo>
                    <a:pt x="119363" y="429505"/>
                    <a:pt x="154364" y="606094"/>
                    <a:pt x="182517" y="654047"/>
                  </a:cubicBezTo>
                  <a:cubicBezTo>
                    <a:pt x="184799" y="657852"/>
                    <a:pt x="184038" y="662419"/>
                    <a:pt x="180234" y="664703"/>
                  </a:cubicBezTo>
                  <a:cubicBezTo>
                    <a:pt x="178712" y="665464"/>
                    <a:pt x="177190" y="666225"/>
                    <a:pt x="176429" y="666225"/>
                  </a:cubicBezTo>
                  <a:cubicBezTo>
                    <a:pt x="173386" y="666225"/>
                    <a:pt x="171103" y="664703"/>
                    <a:pt x="169582" y="662419"/>
                  </a:cubicBezTo>
                  <a:cubicBezTo>
                    <a:pt x="133059" y="600766"/>
                    <a:pt x="107950" y="417327"/>
                    <a:pt x="190125" y="269662"/>
                  </a:cubicBezTo>
                  <a:cubicBezTo>
                    <a:pt x="245670" y="168429"/>
                    <a:pt x="371215" y="47405"/>
                    <a:pt x="656545" y="41315"/>
                  </a:cubicBezTo>
                  <a:close/>
                  <a:moveTo>
                    <a:pt x="235754" y="18"/>
                  </a:moveTo>
                  <a:cubicBezTo>
                    <a:pt x="271641" y="386"/>
                    <a:pt x="312410" y="6511"/>
                    <a:pt x="357456" y="22086"/>
                  </a:cubicBezTo>
                  <a:cubicBezTo>
                    <a:pt x="361257" y="23605"/>
                    <a:pt x="363538" y="28163"/>
                    <a:pt x="362018" y="31962"/>
                  </a:cubicBezTo>
                  <a:cubicBezTo>
                    <a:pt x="360497" y="35761"/>
                    <a:pt x="356696" y="38040"/>
                    <a:pt x="352134" y="36521"/>
                  </a:cubicBezTo>
                  <a:cubicBezTo>
                    <a:pt x="181074" y="-22739"/>
                    <a:pt x="72356" y="63871"/>
                    <a:pt x="70835" y="64631"/>
                  </a:cubicBezTo>
                  <a:cubicBezTo>
                    <a:pt x="69315" y="65391"/>
                    <a:pt x="67794" y="66150"/>
                    <a:pt x="66273" y="66150"/>
                  </a:cubicBezTo>
                  <a:cubicBezTo>
                    <a:pt x="63993" y="66150"/>
                    <a:pt x="61712" y="65391"/>
                    <a:pt x="60191" y="63111"/>
                  </a:cubicBezTo>
                  <a:cubicBezTo>
                    <a:pt x="57150" y="60072"/>
                    <a:pt x="57911" y="55514"/>
                    <a:pt x="60952" y="52475"/>
                  </a:cubicBezTo>
                  <a:cubicBezTo>
                    <a:pt x="64373" y="49626"/>
                    <a:pt x="128093" y="-1086"/>
                    <a:pt x="235754" y="18"/>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69" name="Freeform 94">
              <a:extLst>
                <a:ext uri="{FF2B5EF4-FFF2-40B4-BE49-F238E27FC236}">
                  <a16:creationId xmlns:a16="http://schemas.microsoft.com/office/drawing/2014/main" id="{3834AAFA-604C-0A51-02DC-DD9BAEB47131}"/>
                </a:ext>
              </a:extLst>
            </p:cNvPr>
            <p:cNvSpPr>
              <a:spLocks/>
            </p:cNvSpPr>
            <p:nvPr/>
          </p:nvSpPr>
          <p:spPr bwMode="auto">
            <a:xfrm>
              <a:off x="3451225" y="7986713"/>
              <a:ext cx="427038" cy="417513"/>
            </a:xfrm>
            <a:custGeom>
              <a:avLst/>
              <a:gdLst>
                <a:gd name="T0" fmla="*/ 460 w 560"/>
                <a:gd name="T1" fmla="*/ 66 h 549"/>
                <a:gd name="T2" fmla="*/ 290 w 560"/>
                <a:gd name="T3" fmla="*/ 36 h 549"/>
                <a:gd name="T4" fmla="*/ 250 w 560"/>
                <a:gd name="T5" fmla="*/ 123 h 549"/>
                <a:gd name="T6" fmla="*/ 153 w 560"/>
                <a:gd name="T7" fmla="*/ 144 h 549"/>
                <a:gd name="T8" fmla="*/ 152 w 560"/>
                <a:gd name="T9" fmla="*/ 215 h 549"/>
                <a:gd name="T10" fmla="*/ 73 w 560"/>
                <a:gd name="T11" fmla="*/ 242 h 549"/>
                <a:gd name="T12" fmla="*/ 65 w 560"/>
                <a:gd name="T13" fmla="*/ 306 h 549"/>
                <a:gd name="T14" fmla="*/ 1 w 560"/>
                <a:gd name="T15" fmla="*/ 374 h 549"/>
                <a:gd name="T16" fmla="*/ 158 w 560"/>
                <a:gd name="T17" fmla="*/ 534 h 549"/>
                <a:gd name="T18" fmla="*/ 186 w 560"/>
                <a:gd name="T19" fmla="*/ 478 h 549"/>
                <a:gd name="T20" fmla="*/ 312 w 560"/>
                <a:gd name="T21" fmla="*/ 518 h 549"/>
                <a:gd name="T22" fmla="*/ 336 w 560"/>
                <a:gd name="T23" fmla="*/ 445 h 549"/>
                <a:gd name="T24" fmla="*/ 446 w 560"/>
                <a:gd name="T25" fmla="*/ 478 h 549"/>
                <a:gd name="T26" fmla="*/ 424 w 560"/>
                <a:gd name="T27" fmla="*/ 335 h 549"/>
                <a:gd name="T28" fmla="*/ 516 w 560"/>
                <a:gd name="T29" fmla="*/ 334 h 549"/>
                <a:gd name="T30" fmla="*/ 413 w 560"/>
                <a:gd name="T31" fmla="*/ 101 h 549"/>
                <a:gd name="T32" fmla="*/ 460 w 560"/>
                <a:gd name="T33" fmla="*/ 66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0" h="549">
                  <a:moveTo>
                    <a:pt x="460" y="66"/>
                  </a:moveTo>
                  <a:cubicBezTo>
                    <a:pt x="460" y="66"/>
                    <a:pt x="354" y="0"/>
                    <a:pt x="290" y="36"/>
                  </a:cubicBezTo>
                  <a:cubicBezTo>
                    <a:pt x="225" y="73"/>
                    <a:pt x="250" y="123"/>
                    <a:pt x="250" y="123"/>
                  </a:cubicBezTo>
                  <a:cubicBezTo>
                    <a:pt x="250" y="123"/>
                    <a:pt x="176" y="104"/>
                    <a:pt x="153" y="144"/>
                  </a:cubicBezTo>
                  <a:cubicBezTo>
                    <a:pt x="129" y="184"/>
                    <a:pt x="152" y="215"/>
                    <a:pt x="152" y="215"/>
                  </a:cubicBezTo>
                  <a:cubicBezTo>
                    <a:pt x="152" y="215"/>
                    <a:pt x="93" y="211"/>
                    <a:pt x="73" y="242"/>
                  </a:cubicBezTo>
                  <a:cubicBezTo>
                    <a:pt x="53" y="272"/>
                    <a:pt x="65" y="306"/>
                    <a:pt x="65" y="306"/>
                  </a:cubicBezTo>
                  <a:cubicBezTo>
                    <a:pt x="65" y="306"/>
                    <a:pt x="0" y="302"/>
                    <a:pt x="1" y="374"/>
                  </a:cubicBezTo>
                  <a:cubicBezTo>
                    <a:pt x="2" y="446"/>
                    <a:pt x="95" y="549"/>
                    <a:pt x="158" y="534"/>
                  </a:cubicBezTo>
                  <a:cubicBezTo>
                    <a:pt x="206" y="522"/>
                    <a:pt x="186" y="478"/>
                    <a:pt x="186" y="478"/>
                  </a:cubicBezTo>
                  <a:cubicBezTo>
                    <a:pt x="186" y="478"/>
                    <a:pt x="265" y="538"/>
                    <a:pt x="312" y="518"/>
                  </a:cubicBezTo>
                  <a:cubicBezTo>
                    <a:pt x="360" y="499"/>
                    <a:pt x="336" y="445"/>
                    <a:pt x="336" y="445"/>
                  </a:cubicBezTo>
                  <a:cubicBezTo>
                    <a:pt x="336" y="445"/>
                    <a:pt x="391" y="506"/>
                    <a:pt x="446" y="478"/>
                  </a:cubicBezTo>
                  <a:cubicBezTo>
                    <a:pt x="501" y="449"/>
                    <a:pt x="424" y="335"/>
                    <a:pt x="424" y="335"/>
                  </a:cubicBezTo>
                  <a:cubicBezTo>
                    <a:pt x="424" y="335"/>
                    <a:pt x="472" y="379"/>
                    <a:pt x="516" y="334"/>
                  </a:cubicBezTo>
                  <a:cubicBezTo>
                    <a:pt x="560" y="290"/>
                    <a:pt x="413" y="101"/>
                    <a:pt x="413" y="101"/>
                  </a:cubicBezTo>
                  <a:lnTo>
                    <a:pt x="46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0" name="Freeform 95">
              <a:extLst>
                <a:ext uri="{FF2B5EF4-FFF2-40B4-BE49-F238E27FC236}">
                  <a16:creationId xmlns:a16="http://schemas.microsoft.com/office/drawing/2014/main" id="{DBEB8A5C-6544-842F-9757-F5B81E82DB02}"/>
                </a:ext>
              </a:extLst>
            </p:cNvPr>
            <p:cNvSpPr>
              <a:spLocks noEditPoints="1"/>
            </p:cNvSpPr>
            <p:nvPr/>
          </p:nvSpPr>
          <p:spPr bwMode="auto">
            <a:xfrm>
              <a:off x="3443288" y="7977188"/>
              <a:ext cx="439738" cy="425450"/>
            </a:xfrm>
            <a:custGeom>
              <a:avLst/>
              <a:gdLst>
                <a:gd name="T0" fmla="*/ 74 w 578"/>
                <a:gd name="T1" fmla="*/ 328 h 558"/>
                <a:gd name="T2" fmla="*/ 36 w 578"/>
                <a:gd name="T3" fmla="*/ 342 h 558"/>
                <a:gd name="T4" fmla="*/ 21 w 578"/>
                <a:gd name="T5" fmla="*/ 386 h 558"/>
                <a:gd name="T6" fmla="*/ 97 w 578"/>
                <a:gd name="T7" fmla="*/ 513 h 558"/>
                <a:gd name="T8" fmla="*/ 165 w 578"/>
                <a:gd name="T9" fmla="*/ 536 h 558"/>
                <a:gd name="T10" fmla="*/ 187 w 578"/>
                <a:gd name="T11" fmla="*/ 521 h 558"/>
                <a:gd name="T12" fmla="*/ 186 w 578"/>
                <a:gd name="T13" fmla="*/ 495 h 558"/>
                <a:gd name="T14" fmla="*/ 189 w 578"/>
                <a:gd name="T15" fmla="*/ 482 h 558"/>
                <a:gd name="T16" fmla="*/ 202 w 578"/>
                <a:gd name="T17" fmla="*/ 482 h 558"/>
                <a:gd name="T18" fmla="*/ 318 w 578"/>
                <a:gd name="T19" fmla="*/ 521 h 558"/>
                <a:gd name="T20" fmla="*/ 339 w 578"/>
                <a:gd name="T21" fmla="*/ 502 h 558"/>
                <a:gd name="T22" fmla="*/ 337 w 578"/>
                <a:gd name="T23" fmla="*/ 461 h 558"/>
                <a:gd name="T24" fmla="*/ 341 w 578"/>
                <a:gd name="T25" fmla="*/ 449 h 558"/>
                <a:gd name="T26" fmla="*/ 354 w 578"/>
                <a:gd name="T27" fmla="*/ 451 h 558"/>
                <a:gd name="T28" fmla="*/ 451 w 578"/>
                <a:gd name="T29" fmla="*/ 480 h 558"/>
                <a:gd name="T30" fmla="*/ 464 w 578"/>
                <a:gd name="T31" fmla="*/ 464 h 558"/>
                <a:gd name="T32" fmla="*/ 426 w 578"/>
                <a:gd name="T33" fmla="*/ 353 h 558"/>
                <a:gd name="T34" fmla="*/ 427 w 578"/>
                <a:gd name="T35" fmla="*/ 340 h 558"/>
                <a:gd name="T36" fmla="*/ 441 w 578"/>
                <a:gd name="T37" fmla="*/ 340 h 558"/>
                <a:gd name="T38" fmla="*/ 519 w 578"/>
                <a:gd name="T39" fmla="*/ 339 h 558"/>
                <a:gd name="T40" fmla="*/ 415 w 578"/>
                <a:gd name="T41" fmla="*/ 119 h 558"/>
                <a:gd name="T42" fmla="*/ 413 w 578"/>
                <a:gd name="T43" fmla="*/ 112 h 558"/>
                <a:gd name="T44" fmla="*/ 417 w 578"/>
                <a:gd name="T45" fmla="*/ 105 h 558"/>
                <a:gd name="T46" fmla="*/ 451 w 578"/>
                <a:gd name="T47" fmla="*/ 79 h 558"/>
                <a:gd name="T48" fmla="*/ 305 w 578"/>
                <a:gd name="T49" fmla="*/ 57 h 558"/>
                <a:gd name="T50" fmla="*/ 269 w 578"/>
                <a:gd name="T51" fmla="*/ 130 h 558"/>
                <a:gd name="T52" fmla="*/ 268 w 578"/>
                <a:gd name="T53" fmla="*/ 141 h 558"/>
                <a:gd name="T54" fmla="*/ 257 w 578"/>
                <a:gd name="T55" fmla="*/ 145 h 558"/>
                <a:gd name="T56" fmla="*/ 171 w 578"/>
                <a:gd name="T57" fmla="*/ 161 h 558"/>
                <a:gd name="T58" fmla="*/ 170 w 578"/>
                <a:gd name="T59" fmla="*/ 221 h 558"/>
                <a:gd name="T60" fmla="*/ 171 w 578"/>
                <a:gd name="T61" fmla="*/ 232 h 558"/>
                <a:gd name="T62" fmla="*/ 161 w 578"/>
                <a:gd name="T63" fmla="*/ 237 h 558"/>
                <a:gd name="T64" fmla="*/ 91 w 578"/>
                <a:gd name="T65" fmla="*/ 259 h 558"/>
                <a:gd name="T66" fmla="*/ 85 w 578"/>
                <a:gd name="T67" fmla="*/ 314 h 558"/>
                <a:gd name="T68" fmla="*/ 83 w 578"/>
                <a:gd name="T69" fmla="*/ 324 h 558"/>
                <a:gd name="T70" fmla="*/ 75 w 578"/>
                <a:gd name="T71" fmla="*/ 328 h 558"/>
                <a:gd name="T72" fmla="*/ 74 w 578"/>
                <a:gd name="T73" fmla="*/ 328 h 558"/>
                <a:gd name="T74" fmla="*/ 155 w 578"/>
                <a:gd name="T75" fmla="*/ 558 h 558"/>
                <a:gd name="T76" fmla="*/ 84 w 578"/>
                <a:gd name="T77" fmla="*/ 529 h 558"/>
                <a:gd name="T78" fmla="*/ 1 w 578"/>
                <a:gd name="T79" fmla="*/ 386 h 558"/>
                <a:gd name="T80" fmla="*/ 22 w 578"/>
                <a:gd name="T81" fmla="*/ 327 h 558"/>
                <a:gd name="T82" fmla="*/ 62 w 578"/>
                <a:gd name="T83" fmla="*/ 308 h 558"/>
                <a:gd name="T84" fmla="*/ 74 w 578"/>
                <a:gd name="T85" fmla="*/ 248 h 558"/>
                <a:gd name="T86" fmla="*/ 146 w 578"/>
                <a:gd name="T87" fmla="*/ 217 h 558"/>
                <a:gd name="T88" fmla="*/ 154 w 578"/>
                <a:gd name="T89" fmla="*/ 150 h 558"/>
                <a:gd name="T90" fmla="*/ 246 w 578"/>
                <a:gd name="T91" fmla="*/ 122 h 558"/>
                <a:gd name="T92" fmla="*/ 295 w 578"/>
                <a:gd name="T93" fmla="*/ 39 h 558"/>
                <a:gd name="T94" fmla="*/ 475 w 578"/>
                <a:gd name="T95" fmla="*/ 69 h 558"/>
                <a:gd name="T96" fmla="*/ 480 w 578"/>
                <a:gd name="T97" fmla="*/ 77 h 558"/>
                <a:gd name="T98" fmla="*/ 476 w 578"/>
                <a:gd name="T99" fmla="*/ 86 h 558"/>
                <a:gd name="T100" fmla="*/ 437 w 578"/>
                <a:gd name="T101" fmla="*/ 115 h 558"/>
                <a:gd name="T102" fmla="*/ 533 w 578"/>
                <a:gd name="T103" fmla="*/ 354 h 558"/>
                <a:gd name="T104" fmla="*/ 461 w 578"/>
                <a:gd name="T105" fmla="*/ 374 h 558"/>
                <a:gd name="T106" fmla="*/ 484 w 578"/>
                <a:gd name="T107" fmla="*/ 469 h 558"/>
                <a:gd name="T108" fmla="*/ 460 w 578"/>
                <a:gd name="T109" fmla="*/ 499 h 558"/>
                <a:gd name="T110" fmla="*/ 362 w 578"/>
                <a:gd name="T111" fmla="*/ 485 h 558"/>
                <a:gd name="T112" fmla="*/ 358 w 578"/>
                <a:gd name="T113" fmla="*/ 509 h 558"/>
                <a:gd name="T114" fmla="*/ 326 w 578"/>
                <a:gd name="T115" fmla="*/ 540 h 558"/>
                <a:gd name="T116" fmla="*/ 210 w 578"/>
                <a:gd name="T117" fmla="*/ 512 h 558"/>
                <a:gd name="T118" fmla="*/ 206 w 578"/>
                <a:gd name="T119" fmla="*/ 530 h 558"/>
                <a:gd name="T120" fmla="*/ 170 w 578"/>
                <a:gd name="T121" fmla="*/ 556 h 558"/>
                <a:gd name="T122" fmla="*/ 155 w 578"/>
                <a:gd name="T123"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 h="558">
                  <a:moveTo>
                    <a:pt x="74" y="328"/>
                  </a:moveTo>
                  <a:cubicBezTo>
                    <a:pt x="70" y="328"/>
                    <a:pt x="50" y="329"/>
                    <a:pt x="36" y="342"/>
                  </a:cubicBezTo>
                  <a:cubicBezTo>
                    <a:pt x="26" y="352"/>
                    <a:pt x="21" y="367"/>
                    <a:pt x="21" y="386"/>
                  </a:cubicBezTo>
                  <a:cubicBezTo>
                    <a:pt x="22" y="425"/>
                    <a:pt x="54" y="480"/>
                    <a:pt x="97" y="513"/>
                  </a:cubicBezTo>
                  <a:cubicBezTo>
                    <a:pt x="122" y="532"/>
                    <a:pt x="147" y="541"/>
                    <a:pt x="165" y="536"/>
                  </a:cubicBezTo>
                  <a:cubicBezTo>
                    <a:pt x="177" y="533"/>
                    <a:pt x="184" y="528"/>
                    <a:pt x="187" y="521"/>
                  </a:cubicBezTo>
                  <a:cubicBezTo>
                    <a:pt x="193" y="510"/>
                    <a:pt x="186" y="495"/>
                    <a:pt x="186" y="495"/>
                  </a:cubicBezTo>
                  <a:cubicBezTo>
                    <a:pt x="184" y="490"/>
                    <a:pt x="186" y="485"/>
                    <a:pt x="189" y="482"/>
                  </a:cubicBezTo>
                  <a:cubicBezTo>
                    <a:pt x="193" y="480"/>
                    <a:pt x="198" y="479"/>
                    <a:pt x="202" y="482"/>
                  </a:cubicBezTo>
                  <a:cubicBezTo>
                    <a:pt x="222" y="498"/>
                    <a:pt x="284" y="535"/>
                    <a:pt x="318" y="521"/>
                  </a:cubicBezTo>
                  <a:cubicBezTo>
                    <a:pt x="329" y="517"/>
                    <a:pt x="336" y="510"/>
                    <a:pt x="339" y="502"/>
                  </a:cubicBezTo>
                  <a:cubicBezTo>
                    <a:pt x="346" y="484"/>
                    <a:pt x="337" y="462"/>
                    <a:pt x="337" y="461"/>
                  </a:cubicBezTo>
                  <a:cubicBezTo>
                    <a:pt x="335" y="457"/>
                    <a:pt x="337" y="452"/>
                    <a:pt x="341" y="449"/>
                  </a:cubicBezTo>
                  <a:cubicBezTo>
                    <a:pt x="345" y="446"/>
                    <a:pt x="351" y="447"/>
                    <a:pt x="354" y="451"/>
                  </a:cubicBezTo>
                  <a:cubicBezTo>
                    <a:pt x="355" y="451"/>
                    <a:pt x="404" y="505"/>
                    <a:pt x="451" y="480"/>
                  </a:cubicBezTo>
                  <a:cubicBezTo>
                    <a:pt x="458" y="477"/>
                    <a:pt x="462" y="471"/>
                    <a:pt x="464" y="464"/>
                  </a:cubicBezTo>
                  <a:cubicBezTo>
                    <a:pt x="472" y="432"/>
                    <a:pt x="439" y="373"/>
                    <a:pt x="426" y="353"/>
                  </a:cubicBezTo>
                  <a:cubicBezTo>
                    <a:pt x="423" y="349"/>
                    <a:pt x="423" y="343"/>
                    <a:pt x="427" y="340"/>
                  </a:cubicBezTo>
                  <a:cubicBezTo>
                    <a:pt x="431" y="336"/>
                    <a:pt x="437" y="336"/>
                    <a:pt x="441" y="340"/>
                  </a:cubicBezTo>
                  <a:cubicBezTo>
                    <a:pt x="443" y="341"/>
                    <a:pt x="482" y="376"/>
                    <a:pt x="519" y="339"/>
                  </a:cubicBezTo>
                  <a:cubicBezTo>
                    <a:pt x="545" y="313"/>
                    <a:pt x="474" y="195"/>
                    <a:pt x="415" y="119"/>
                  </a:cubicBezTo>
                  <a:cubicBezTo>
                    <a:pt x="413" y="117"/>
                    <a:pt x="412" y="115"/>
                    <a:pt x="413" y="112"/>
                  </a:cubicBezTo>
                  <a:cubicBezTo>
                    <a:pt x="413" y="109"/>
                    <a:pt x="414" y="107"/>
                    <a:pt x="417" y="105"/>
                  </a:cubicBezTo>
                  <a:lnTo>
                    <a:pt x="451" y="79"/>
                  </a:lnTo>
                  <a:cubicBezTo>
                    <a:pt x="422" y="63"/>
                    <a:pt x="350" y="31"/>
                    <a:pt x="305" y="57"/>
                  </a:cubicBezTo>
                  <a:cubicBezTo>
                    <a:pt x="250" y="88"/>
                    <a:pt x="268" y="129"/>
                    <a:pt x="269" y="130"/>
                  </a:cubicBezTo>
                  <a:cubicBezTo>
                    <a:pt x="271" y="134"/>
                    <a:pt x="270" y="138"/>
                    <a:pt x="268" y="141"/>
                  </a:cubicBezTo>
                  <a:cubicBezTo>
                    <a:pt x="265" y="144"/>
                    <a:pt x="261" y="146"/>
                    <a:pt x="257" y="145"/>
                  </a:cubicBezTo>
                  <a:cubicBezTo>
                    <a:pt x="239" y="140"/>
                    <a:pt x="187" y="134"/>
                    <a:pt x="171" y="161"/>
                  </a:cubicBezTo>
                  <a:cubicBezTo>
                    <a:pt x="152" y="194"/>
                    <a:pt x="169" y="220"/>
                    <a:pt x="170" y="221"/>
                  </a:cubicBezTo>
                  <a:cubicBezTo>
                    <a:pt x="172" y="224"/>
                    <a:pt x="173" y="228"/>
                    <a:pt x="171" y="232"/>
                  </a:cubicBezTo>
                  <a:cubicBezTo>
                    <a:pt x="169" y="235"/>
                    <a:pt x="165" y="237"/>
                    <a:pt x="161" y="237"/>
                  </a:cubicBezTo>
                  <a:cubicBezTo>
                    <a:pt x="146" y="236"/>
                    <a:pt x="105" y="238"/>
                    <a:pt x="91" y="259"/>
                  </a:cubicBezTo>
                  <a:cubicBezTo>
                    <a:pt x="74" y="285"/>
                    <a:pt x="85" y="314"/>
                    <a:pt x="85" y="314"/>
                  </a:cubicBezTo>
                  <a:cubicBezTo>
                    <a:pt x="86" y="318"/>
                    <a:pt x="85" y="321"/>
                    <a:pt x="83" y="324"/>
                  </a:cubicBezTo>
                  <a:cubicBezTo>
                    <a:pt x="81" y="327"/>
                    <a:pt x="78" y="328"/>
                    <a:pt x="75" y="328"/>
                  </a:cubicBezTo>
                  <a:lnTo>
                    <a:pt x="74" y="328"/>
                  </a:lnTo>
                  <a:close/>
                  <a:moveTo>
                    <a:pt x="155" y="558"/>
                  </a:moveTo>
                  <a:cubicBezTo>
                    <a:pt x="133" y="558"/>
                    <a:pt x="109" y="548"/>
                    <a:pt x="84" y="529"/>
                  </a:cubicBezTo>
                  <a:cubicBezTo>
                    <a:pt x="43" y="497"/>
                    <a:pt x="1" y="438"/>
                    <a:pt x="1" y="386"/>
                  </a:cubicBezTo>
                  <a:cubicBezTo>
                    <a:pt x="0" y="361"/>
                    <a:pt x="8" y="341"/>
                    <a:pt x="22" y="327"/>
                  </a:cubicBezTo>
                  <a:cubicBezTo>
                    <a:pt x="35" y="315"/>
                    <a:pt x="51" y="310"/>
                    <a:pt x="62" y="308"/>
                  </a:cubicBezTo>
                  <a:cubicBezTo>
                    <a:pt x="60" y="294"/>
                    <a:pt x="60" y="270"/>
                    <a:pt x="74" y="248"/>
                  </a:cubicBezTo>
                  <a:cubicBezTo>
                    <a:pt x="90" y="224"/>
                    <a:pt x="125" y="218"/>
                    <a:pt x="146" y="217"/>
                  </a:cubicBezTo>
                  <a:cubicBezTo>
                    <a:pt x="141" y="202"/>
                    <a:pt x="138" y="178"/>
                    <a:pt x="154" y="150"/>
                  </a:cubicBezTo>
                  <a:cubicBezTo>
                    <a:pt x="174" y="117"/>
                    <a:pt x="221" y="118"/>
                    <a:pt x="246" y="122"/>
                  </a:cubicBezTo>
                  <a:cubicBezTo>
                    <a:pt x="243" y="101"/>
                    <a:pt x="247" y="66"/>
                    <a:pt x="295" y="39"/>
                  </a:cubicBezTo>
                  <a:cubicBezTo>
                    <a:pt x="363" y="0"/>
                    <a:pt x="470" y="66"/>
                    <a:pt x="475" y="69"/>
                  </a:cubicBezTo>
                  <a:cubicBezTo>
                    <a:pt x="478" y="71"/>
                    <a:pt x="480" y="74"/>
                    <a:pt x="480" y="77"/>
                  </a:cubicBezTo>
                  <a:cubicBezTo>
                    <a:pt x="480" y="80"/>
                    <a:pt x="478" y="84"/>
                    <a:pt x="476" y="86"/>
                  </a:cubicBezTo>
                  <a:lnTo>
                    <a:pt x="437" y="115"/>
                  </a:lnTo>
                  <a:cubicBezTo>
                    <a:pt x="472" y="161"/>
                    <a:pt x="578" y="309"/>
                    <a:pt x="533" y="354"/>
                  </a:cubicBezTo>
                  <a:cubicBezTo>
                    <a:pt x="509" y="378"/>
                    <a:pt x="483" y="380"/>
                    <a:pt x="461" y="374"/>
                  </a:cubicBezTo>
                  <a:cubicBezTo>
                    <a:pt x="475" y="401"/>
                    <a:pt x="491" y="440"/>
                    <a:pt x="484" y="469"/>
                  </a:cubicBezTo>
                  <a:cubicBezTo>
                    <a:pt x="481" y="482"/>
                    <a:pt x="473" y="492"/>
                    <a:pt x="460" y="499"/>
                  </a:cubicBezTo>
                  <a:cubicBezTo>
                    <a:pt x="422" y="519"/>
                    <a:pt x="385" y="501"/>
                    <a:pt x="362" y="485"/>
                  </a:cubicBezTo>
                  <a:cubicBezTo>
                    <a:pt x="362" y="493"/>
                    <a:pt x="361" y="501"/>
                    <a:pt x="358" y="509"/>
                  </a:cubicBezTo>
                  <a:cubicBezTo>
                    <a:pt x="352" y="523"/>
                    <a:pt x="342" y="533"/>
                    <a:pt x="326" y="540"/>
                  </a:cubicBezTo>
                  <a:cubicBezTo>
                    <a:pt x="289" y="555"/>
                    <a:pt x="238" y="529"/>
                    <a:pt x="210" y="512"/>
                  </a:cubicBezTo>
                  <a:cubicBezTo>
                    <a:pt x="210" y="518"/>
                    <a:pt x="209" y="524"/>
                    <a:pt x="206" y="530"/>
                  </a:cubicBezTo>
                  <a:cubicBezTo>
                    <a:pt x="200" y="543"/>
                    <a:pt x="188" y="551"/>
                    <a:pt x="170" y="556"/>
                  </a:cubicBezTo>
                  <a:cubicBezTo>
                    <a:pt x="165" y="557"/>
                    <a:pt x="160" y="558"/>
                    <a:pt x="155" y="5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1" name="Freeform 96">
              <a:extLst>
                <a:ext uri="{FF2B5EF4-FFF2-40B4-BE49-F238E27FC236}">
                  <a16:creationId xmlns:a16="http://schemas.microsoft.com/office/drawing/2014/main" id="{6BDCDA1B-7DA8-61B4-1DAE-1B7CD54567C2}"/>
                </a:ext>
              </a:extLst>
            </p:cNvPr>
            <p:cNvSpPr>
              <a:spLocks/>
            </p:cNvSpPr>
            <p:nvPr/>
          </p:nvSpPr>
          <p:spPr bwMode="auto">
            <a:xfrm>
              <a:off x="5265738" y="6608763"/>
              <a:ext cx="15875" cy="558800"/>
            </a:xfrm>
            <a:custGeom>
              <a:avLst/>
              <a:gdLst>
                <a:gd name="T0" fmla="*/ 10 w 20"/>
                <a:gd name="T1" fmla="*/ 734 h 734"/>
                <a:gd name="T2" fmla="*/ 0 w 20"/>
                <a:gd name="T3" fmla="*/ 724 h 734"/>
                <a:gd name="T4" fmla="*/ 0 w 20"/>
                <a:gd name="T5" fmla="*/ 10 h 734"/>
                <a:gd name="T6" fmla="*/ 10 w 20"/>
                <a:gd name="T7" fmla="*/ 0 h 734"/>
                <a:gd name="T8" fmla="*/ 20 w 20"/>
                <a:gd name="T9" fmla="*/ 10 h 734"/>
                <a:gd name="T10" fmla="*/ 20 w 20"/>
                <a:gd name="T11" fmla="*/ 724 h 734"/>
                <a:gd name="T12" fmla="*/ 10 w 20"/>
                <a:gd name="T13" fmla="*/ 734 h 734"/>
              </a:gdLst>
              <a:ahLst/>
              <a:cxnLst>
                <a:cxn ang="0">
                  <a:pos x="T0" y="T1"/>
                </a:cxn>
                <a:cxn ang="0">
                  <a:pos x="T2" y="T3"/>
                </a:cxn>
                <a:cxn ang="0">
                  <a:pos x="T4" y="T5"/>
                </a:cxn>
                <a:cxn ang="0">
                  <a:pos x="T6" y="T7"/>
                </a:cxn>
                <a:cxn ang="0">
                  <a:pos x="T8" y="T9"/>
                </a:cxn>
                <a:cxn ang="0">
                  <a:pos x="T10" y="T11"/>
                </a:cxn>
                <a:cxn ang="0">
                  <a:pos x="T12" y="T13"/>
                </a:cxn>
              </a:cxnLst>
              <a:rect l="0" t="0" r="r" b="b"/>
              <a:pathLst>
                <a:path w="20" h="734">
                  <a:moveTo>
                    <a:pt x="10" y="734"/>
                  </a:moveTo>
                  <a:cubicBezTo>
                    <a:pt x="5" y="734"/>
                    <a:pt x="0" y="730"/>
                    <a:pt x="0" y="724"/>
                  </a:cubicBezTo>
                  <a:lnTo>
                    <a:pt x="0" y="10"/>
                  </a:lnTo>
                  <a:cubicBezTo>
                    <a:pt x="0" y="5"/>
                    <a:pt x="5" y="0"/>
                    <a:pt x="10" y="0"/>
                  </a:cubicBezTo>
                  <a:cubicBezTo>
                    <a:pt x="16" y="0"/>
                    <a:pt x="20" y="5"/>
                    <a:pt x="20" y="10"/>
                  </a:cubicBezTo>
                  <a:lnTo>
                    <a:pt x="20" y="724"/>
                  </a:lnTo>
                  <a:cubicBezTo>
                    <a:pt x="20" y="730"/>
                    <a:pt x="16" y="734"/>
                    <a:pt x="10" y="734"/>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2" name="Freeform 97">
              <a:extLst>
                <a:ext uri="{FF2B5EF4-FFF2-40B4-BE49-F238E27FC236}">
                  <a16:creationId xmlns:a16="http://schemas.microsoft.com/office/drawing/2014/main" id="{FF838196-CB49-76D2-053E-53C9F28F2892}"/>
                </a:ext>
              </a:extLst>
            </p:cNvPr>
            <p:cNvSpPr>
              <a:spLocks/>
            </p:cNvSpPr>
            <p:nvPr/>
          </p:nvSpPr>
          <p:spPr bwMode="auto">
            <a:xfrm>
              <a:off x="4371975" y="6269038"/>
              <a:ext cx="1096963" cy="654050"/>
            </a:xfrm>
            <a:custGeom>
              <a:avLst/>
              <a:gdLst>
                <a:gd name="T0" fmla="*/ 198 w 1441"/>
                <a:gd name="T1" fmla="*/ 860 h 861"/>
                <a:gd name="T2" fmla="*/ 570 w 1441"/>
                <a:gd name="T3" fmla="*/ 603 h 861"/>
                <a:gd name="T4" fmla="*/ 1202 w 1441"/>
                <a:gd name="T5" fmla="*/ 639 h 861"/>
                <a:gd name="T6" fmla="*/ 534 w 1441"/>
                <a:gd name="T7" fmla="*/ 151 h 861"/>
                <a:gd name="T8" fmla="*/ 165 w 1441"/>
                <a:gd name="T9" fmla="*/ 837 h 861"/>
                <a:gd name="T10" fmla="*/ 198 w 1441"/>
                <a:gd name="T11" fmla="*/ 860 h 861"/>
              </a:gdLst>
              <a:ahLst/>
              <a:cxnLst>
                <a:cxn ang="0">
                  <a:pos x="T0" y="T1"/>
                </a:cxn>
                <a:cxn ang="0">
                  <a:pos x="T2" y="T3"/>
                </a:cxn>
                <a:cxn ang="0">
                  <a:pos x="T4" y="T5"/>
                </a:cxn>
                <a:cxn ang="0">
                  <a:pos x="T6" y="T7"/>
                </a:cxn>
                <a:cxn ang="0">
                  <a:pos x="T8" y="T9"/>
                </a:cxn>
                <a:cxn ang="0">
                  <a:pos x="T10" y="T11"/>
                </a:cxn>
              </a:cxnLst>
              <a:rect l="0" t="0" r="r" b="b"/>
              <a:pathLst>
                <a:path w="1441" h="861">
                  <a:moveTo>
                    <a:pt x="198" y="860"/>
                  </a:moveTo>
                  <a:cubicBezTo>
                    <a:pt x="273" y="861"/>
                    <a:pt x="500" y="845"/>
                    <a:pt x="570" y="603"/>
                  </a:cubicBezTo>
                  <a:cubicBezTo>
                    <a:pt x="570" y="603"/>
                    <a:pt x="963" y="799"/>
                    <a:pt x="1202" y="639"/>
                  </a:cubicBezTo>
                  <a:cubicBezTo>
                    <a:pt x="1441" y="479"/>
                    <a:pt x="969" y="0"/>
                    <a:pt x="534" y="151"/>
                  </a:cubicBezTo>
                  <a:cubicBezTo>
                    <a:pt x="0" y="336"/>
                    <a:pt x="125" y="739"/>
                    <a:pt x="165" y="837"/>
                  </a:cubicBezTo>
                  <a:cubicBezTo>
                    <a:pt x="170" y="850"/>
                    <a:pt x="184" y="859"/>
                    <a:pt x="198" y="860"/>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3" name="Freeform 98">
              <a:extLst>
                <a:ext uri="{FF2B5EF4-FFF2-40B4-BE49-F238E27FC236}">
                  <a16:creationId xmlns:a16="http://schemas.microsoft.com/office/drawing/2014/main" id="{89AFB493-1E65-F9F6-6878-0BA71E970E3A}"/>
                </a:ext>
              </a:extLst>
            </p:cNvPr>
            <p:cNvSpPr>
              <a:spLocks/>
            </p:cNvSpPr>
            <p:nvPr/>
          </p:nvSpPr>
          <p:spPr bwMode="auto">
            <a:xfrm>
              <a:off x="4622800" y="7015163"/>
              <a:ext cx="666750" cy="536575"/>
            </a:xfrm>
            <a:custGeom>
              <a:avLst/>
              <a:gdLst>
                <a:gd name="T0" fmla="*/ 805 w 876"/>
                <a:gd name="T1" fmla="*/ 117 h 705"/>
                <a:gd name="T2" fmla="*/ 617 w 876"/>
                <a:gd name="T3" fmla="*/ 4 h 705"/>
                <a:gd name="T4" fmla="*/ 303 w 876"/>
                <a:gd name="T5" fmla="*/ 117 h 705"/>
                <a:gd name="T6" fmla="*/ 133 w 876"/>
                <a:gd name="T7" fmla="*/ 84 h 705"/>
                <a:gd name="T8" fmla="*/ 0 w 876"/>
                <a:gd name="T9" fmla="*/ 489 h 705"/>
                <a:gd name="T10" fmla="*/ 377 w 876"/>
                <a:gd name="T11" fmla="*/ 705 h 705"/>
                <a:gd name="T12" fmla="*/ 389 w 876"/>
                <a:gd name="T13" fmla="*/ 705 h 705"/>
                <a:gd name="T14" fmla="*/ 876 w 876"/>
                <a:gd name="T15" fmla="*/ 218 h 705"/>
                <a:gd name="T16" fmla="*/ 876 w 876"/>
                <a:gd name="T17" fmla="*/ 109 h 705"/>
                <a:gd name="T18" fmla="*/ 841 w 876"/>
                <a:gd name="T19" fmla="*/ 94 h 705"/>
                <a:gd name="T20" fmla="*/ 805 w 876"/>
                <a:gd name="T21" fmla="*/ 117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6" h="705">
                  <a:moveTo>
                    <a:pt x="805" y="117"/>
                  </a:moveTo>
                  <a:cubicBezTo>
                    <a:pt x="750" y="117"/>
                    <a:pt x="671" y="8"/>
                    <a:pt x="617" y="4"/>
                  </a:cubicBezTo>
                  <a:cubicBezTo>
                    <a:pt x="550" y="0"/>
                    <a:pt x="386" y="108"/>
                    <a:pt x="303" y="117"/>
                  </a:cubicBezTo>
                  <a:cubicBezTo>
                    <a:pt x="263" y="121"/>
                    <a:pt x="187" y="100"/>
                    <a:pt x="133" y="84"/>
                  </a:cubicBezTo>
                  <a:lnTo>
                    <a:pt x="0" y="489"/>
                  </a:lnTo>
                  <a:cubicBezTo>
                    <a:pt x="60" y="617"/>
                    <a:pt x="232" y="705"/>
                    <a:pt x="377" y="705"/>
                  </a:cubicBezTo>
                  <a:lnTo>
                    <a:pt x="389" y="705"/>
                  </a:lnTo>
                  <a:cubicBezTo>
                    <a:pt x="658" y="705"/>
                    <a:pt x="876" y="487"/>
                    <a:pt x="876" y="218"/>
                  </a:cubicBezTo>
                  <a:lnTo>
                    <a:pt x="876" y="109"/>
                  </a:lnTo>
                  <a:cubicBezTo>
                    <a:pt x="876" y="91"/>
                    <a:pt x="854" y="82"/>
                    <a:pt x="841" y="94"/>
                  </a:cubicBezTo>
                  <a:cubicBezTo>
                    <a:pt x="828" y="106"/>
                    <a:pt x="815" y="116"/>
                    <a:pt x="805" y="117"/>
                  </a:cubicBez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4" name="Freeform 99">
              <a:extLst>
                <a:ext uri="{FF2B5EF4-FFF2-40B4-BE49-F238E27FC236}">
                  <a16:creationId xmlns:a16="http://schemas.microsoft.com/office/drawing/2014/main" id="{51BB4066-466A-97F4-CB58-A5C34E64496C}"/>
                </a:ext>
              </a:extLst>
            </p:cNvPr>
            <p:cNvSpPr>
              <a:spLocks noEditPoints="1"/>
            </p:cNvSpPr>
            <p:nvPr/>
          </p:nvSpPr>
          <p:spPr bwMode="auto">
            <a:xfrm>
              <a:off x="4614863" y="7008813"/>
              <a:ext cx="682625" cy="550863"/>
            </a:xfrm>
            <a:custGeom>
              <a:avLst/>
              <a:gdLst>
                <a:gd name="T0" fmla="*/ 21 w 897"/>
                <a:gd name="T1" fmla="*/ 496 h 723"/>
                <a:gd name="T2" fmla="*/ 388 w 897"/>
                <a:gd name="T3" fmla="*/ 703 h 723"/>
                <a:gd name="T4" fmla="*/ 400 w 897"/>
                <a:gd name="T5" fmla="*/ 703 h 723"/>
                <a:gd name="T6" fmla="*/ 877 w 897"/>
                <a:gd name="T7" fmla="*/ 226 h 723"/>
                <a:gd name="T8" fmla="*/ 877 w 897"/>
                <a:gd name="T9" fmla="*/ 117 h 723"/>
                <a:gd name="T10" fmla="*/ 870 w 897"/>
                <a:gd name="T11" fmla="*/ 107 h 723"/>
                <a:gd name="T12" fmla="*/ 859 w 897"/>
                <a:gd name="T13" fmla="*/ 109 h 723"/>
                <a:gd name="T14" fmla="*/ 816 w 897"/>
                <a:gd name="T15" fmla="*/ 135 h 723"/>
                <a:gd name="T16" fmla="*/ 816 w 897"/>
                <a:gd name="T17" fmla="*/ 135 h 723"/>
                <a:gd name="T18" fmla="*/ 815 w 897"/>
                <a:gd name="T19" fmla="*/ 135 h 723"/>
                <a:gd name="T20" fmla="*/ 712 w 897"/>
                <a:gd name="T21" fmla="*/ 76 h 723"/>
                <a:gd name="T22" fmla="*/ 627 w 897"/>
                <a:gd name="T23" fmla="*/ 23 h 723"/>
                <a:gd name="T24" fmla="*/ 474 w 897"/>
                <a:gd name="T25" fmla="*/ 76 h 723"/>
                <a:gd name="T26" fmla="*/ 315 w 897"/>
                <a:gd name="T27" fmla="*/ 135 h 723"/>
                <a:gd name="T28" fmla="*/ 151 w 897"/>
                <a:gd name="T29" fmla="*/ 104 h 723"/>
                <a:gd name="T30" fmla="*/ 21 w 897"/>
                <a:gd name="T31" fmla="*/ 496 h 723"/>
                <a:gd name="T32" fmla="*/ 400 w 897"/>
                <a:gd name="T33" fmla="*/ 723 h 723"/>
                <a:gd name="T34" fmla="*/ 388 w 897"/>
                <a:gd name="T35" fmla="*/ 723 h 723"/>
                <a:gd name="T36" fmla="*/ 1 w 897"/>
                <a:gd name="T37" fmla="*/ 501 h 723"/>
                <a:gd name="T38" fmla="*/ 0 w 897"/>
                <a:gd name="T39" fmla="*/ 497 h 723"/>
                <a:gd name="T40" fmla="*/ 138 w 897"/>
                <a:gd name="T41" fmla="*/ 79 h 723"/>
                <a:gd name="T42" fmla="*/ 147 w 897"/>
                <a:gd name="T43" fmla="*/ 82 h 723"/>
                <a:gd name="T44" fmla="*/ 313 w 897"/>
                <a:gd name="T45" fmla="*/ 114 h 723"/>
                <a:gd name="T46" fmla="*/ 465 w 897"/>
                <a:gd name="T47" fmla="*/ 58 h 723"/>
                <a:gd name="T48" fmla="*/ 628 w 897"/>
                <a:gd name="T49" fmla="*/ 2 h 723"/>
                <a:gd name="T50" fmla="*/ 725 w 897"/>
                <a:gd name="T51" fmla="*/ 60 h 723"/>
                <a:gd name="T52" fmla="*/ 816 w 897"/>
                <a:gd name="T53" fmla="*/ 114 h 723"/>
                <a:gd name="T54" fmla="*/ 845 w 897"/>
                <a:gd name="T55" fmla="*/ 95 h 723"/>
                <a:gd name="T56" fmla="*/ 879 w 897"/>
                <a:gd name="T57" fmla="*/ 89 h 723"/>
                <a:gd name="T58" fmla="*/ 897 w 897"/>
                <a:gd name="T59" fmla="*/ 117 h 723"/>
                <a:gd name="T60" fmla="*/ 897 w 897"/>
                <a:gd name="T61" fmla="*/ 226 h 723"/>
                <a:gd name="T62" fmla="*/ 400 w 897"/>
                <a:gd name="T63" fmla="*/ 72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7" h="723">
                  <a:moveTo>
                    <a:pt x="21" y="496"/>
                  </a:moveTo>
                  <a:cubicBezTo>
                    <a:pt x="79" y="612"/>
                    <a:pt x="239" y="703"/>
                    <a:pt x="388" y="703"/>
                  </a:cubicBezTo>
                  <a:lnTo>
                    <a:pt x="400" y="703"/>
                  </a:lnTo>
                  <a:cubicBezTo>
                    <a:pt x="663" y="703"/>
                    <a:pt x="877" y="489"/>
                    <a:pt x="877" y="226"/>
                  </a:cubicBezTo>
                  <a:lnTo>
                    <a:pt x="877" y="117"/>
                  </a:lnTo>
                  <a:cubicBezTo>
                    <a:pt x="877" y="111"/>
                    <a:pt x="872" y="108"/>
                    <a:pt x="870" y="107"/>
                  </a:cubicBezTo>
                  <a:cubicBezTo>
                    <a:pt x="869" y="107"/>
                    <a:pt x="864" y="105"/>
                    <a:pt x="859" y="109"/>
                  </a:cubicBezTo>
                  <a:cubicBezTo>
                    <a:pt x="841" y="127"/>
                    <a:pt x="827" y="135"/>
                    <a:pt x="816" y="135"/>
                  </a:cubicBezTo>
                  <a:lnTo>
                    <a:pt x="816" y="135"/>
                  </a:lnTo>
                  <a:lnTo>
                    <a:pt x="815" y="135"/>
                  </a:lnTo>
                  <a:cubicBezTo>
                    <a:pt x="784" y="135"/>
                    <a:pt x="749" y="106"/>
                    <a:pt x="712" y="76"/>
                  </a:cubicBezTo>
                  <a:cubicBezTo>
                    <a:pt x="682" y="50"/>
                    <a:pt x="650" y="24"/>
                    <a:pt x="627" y="23"/>
                  </a:cubicBezTo>
                  <a:cubicBezTo>
                    <a:pt x="595" y="21"/>
                    <a:pt x="533" y="49"/>
                    <a:pt x="474" y="76"/>
                  </a:cubicBezTo>
                  <a:cubicBezTo>
                    <a:pt x="416" y="103"/>
                    <a:pt x="356" y="130"/>
                    <a:pt x="315" y="135"/>
                  </a:cubicBezTo>
                  <a:cubicBezTo>
                    <a:pt x="277" y="139"/>
                    <a:pt x="206" y="121"/>
                    <a:pt x="151" y="104"/>
                  </a:cubicBezTo>
                  <a:lnTo>
                    <a:pt x="21" y="496"/>
                  </a:lnTo>
                  <a:close/>
                  <a:moveTo>
                    <a:pt x="400" y="723"/>
                  </a:moveTo>
                  <a:lnTo>
                    <a:pt x="388" y="723"/>
                  </a:lnTo>
                  <a:cubicBezTo>
                    <a:pt x="230" y="723"/>
                    <a:pt x="60" y="625"/>
                    <a:pt x="1" y="501"/>
                  </a:cubicBezTo>
                  <a:lnTo>
                    <a:pt x="0" y="497"/>
                  </a:lnTo>
                  <a:lnTo>
                    <a:pt x="138" y="79"/>
                  </a:lnTo>
                  <a:lnTo>
                    <a:pt x="147" y="82"/>
                  </a:lnTo>
                  <a:cubicBezTo>
                    <a:pt x="225" y="106"/>
                    <a:pt x="284" y="117"/>
                    <a:pt x="313" y="114"/>
                  </a:cubicBezTo>
                  <a:cubicBezTo>
                    <a:pt x="351" y="111"/>
                    <a:pt x="409" y="84"/>
                    <a:pt x="465" y="58"/>
                  </a:cubicBezTo>
                  <a:cubicBezTo>
                    <a:pt x="530" y="28"/>
                    <a:pt x="591" y="0"/>
                    <a:pt x="628" y="2"/>
                  </a:cubicBezTo>
                  <a:cubicBezTo>
                    <a:pt x="658" y="4"/>
                    <a:pt x="691" y="31"/>
                    <a:pt x="725" y="60"/>
                  </a:cubicBezTo>
                  <a:cubicBezTo>
                    <a:pt x="758" y="87"/>
                    <a:pt x="791" y="115"/>
                    <a:pt x="816" y="114"/>
                  </a:cubicBezTo>
                  <a:cubicBezTo>
                    <a:pt x="817" y="114"/>
                    <a:pt x="825" y="113"/>
                    <a:pt x="845" y="95"/>
                  </a:cubicBezTo>
                  <a:cubicBezTo>
                    <a:pt x="854" y="86"/>
                    <a:pt x="867" y="84"/>
                    <a:pt x="879" y="89"/>
                  </a:cubicBezTo>
                  <a:cubicBezTo>
                    <a:pt x="890" y="94"/>
                    <a:pt x="897" y="105"/>
                    <a:pt x="897" y="117"/>
                  </a:cubicBezTo>
                  <a:lnTo>
                    <a:pt x="897" y="226"/>
                  </a:lnTo>
                  <a:cubicBezTo>
                    <a:pt x="897" y="500"/>
                    <a:pt x="674" y="723"/>
                    <a:pt x="400" y="723"/>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5" name="Freeform 100">
              <a:extLst>
                <a:ext uri="{FF2B5EF4-FFF2-40B4-BE49-F238E27FC236}">
                  <a16:creationId xmlns:a16="http://schemas.microsoft.com/office/drawing/2014/main" id="{2120C0BC-CBFA-481F-FCEB-9F0ED92B6C22}"/>
                </a:ext>
              </a:extLst>
            </p:cNvPr>
            <p:cNvSpPr>
              <a:spLocks/>
            </p:cNvSpPr>
            <p:nvPr/>
          </p:nvSpPr>
          <p:spPr bwMode="auto">
            <a:xfrm>
              <a:off x="4600575" y="7070725"/>
              <a:ext cx="123825" cy="315913"/>
            </a:xfrm>
            <a:custGeom>
              <a:avLst/>
              <a:gdLst>
                <a:gd name="T0" fmla="*/ 87 w 163"/>
                <a:gd name="T1" fmla="*/ 50 h 416"/>
                <a:gd name="T2" fmla="*/ 5 w 163"/>
                <a:gd name="T3" fmla="*/ 312 h 416"/>
                <a:gd name="T4" fmla="*/ 3 w 163"/>
                <a:gd name="T5" fmla="*/ 349 h 416"/>
                <a:gd name="T6" fmla="*/ 30 w 163"/>
                <a:gd name="T7" fmla="*/ 416 h 416"/>
                <a:gd name="T8" fmla="*/ 163 w 163"/>
                <a:gd name="T9" fmla="*/ 11 h 416"/>
                <a:gd name="T10" fmla="*/ 162 w 163"/>
                <a:gd name="T11" fmla="*/ 10 h 416"/>
                <a:gd name="T12" fmla="*/ 87 w 163"/>
                <a:gd name="T13" fmla="*/ 50 h 416"/>
              </a:gdLst>
              <a:ahLst/>
              <a:cxnLst>
                <a:cxn ang="0">
                  <a:pos x="T0" y="T1"/>
                </a:cxn>
                <a:cxn ang="0">
                  <a:pos x="T2" y="T3"/>
                </a:cxn>
                <a:cxn ang="0">
                  <a:pos x="T4" y="T5"/>
                </a:cxn>
                <a:cxn ang="0">
                  <a:pos x="T6" y="T7"/>
                </a:cxn>
                <a:cxn ang="0">
                  <a:pos x="T8" y="T9"/>
                </a:cxn>
                <a:cxn ang="0">
                  <a:pos x="T10" y="T11"/>
                </a:cxn>
                <a:cxn ang="0">
                  <a:pos x="T12" y="T13"/>
                </a:cxn>
              </a:cxnLst>
              <a:rect l="0" t="0" r="r" b="b"/>
              <a:pathLst>
                <a:path w="163" h="416">
                  <a:moveTo>
                    <a:pt x="87" y="50"/>
                  </a:moveTo>
                  <a:lnTo>
                    <a:pt x="5" y="312"/>
                  </a:lnTo>
                  <a:cubicBezTo>
                    <a:pt x="2" y="324"/>
                    <a:pt x="0" y="337"/>
                    <a:pt x="3" y="349"/>
                  </a:cubicBezTo>
                  <a:cubicBezTo>
                    <a:pt x="7" y="373"/>
                    <a:pt x="18" y="392"/>
                    <a:pt x="30" y="416"/>
                  </a:cubicBezTo>
                  <a:lnTo>
                    <a:pt x="163" y="11"/>
                  </a:lnTo>
                  <a:lnTo>
                    <a:pt x="162" y="10"/>
                  </a:lnTo>
                  <a:cubicBezTo>
                    <a:pt x="130" y="0"/>
                    <a:pt x="97" y="18"/>
                    <a:pt x="87" y="50"/>
                  </a:cubicBez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6" name="Freeform 101">
              <a:extLst>
                <a:ext uri="{FF2B5EF4-FFF2-40B4-BE49-F238E27FC236}">
                  <a16:creationId xmlns:a16="http://schemas.microsoft.com/office/drawing/2014/main" id="{00ED0471-7027-A7A5-A43F-917509E2665D}"/>
                </a:ext>
              </a:extLst>
            </p:cNvPr>
            <p:cNvSpPr>
              <a:spLocks noEditPoints="1"/>
            </p:cNvSpPr>
            <p:nvPr/>
          </p:nvSpPr>
          <p:spPr bwMode="auto">
            <a:xfrm>
              <a:off x="4592638" y="7065963"/>
              <a:ext cx="141288" cy="341313"/>
            </a:xfrm>
            <a:custGeom>
              <a:avLst/>
              <a:gdLst>
                <a:gd name="T0" fmla="*/ 154 w 185"/>
                <a:gd name="T1" fmla="*/ 23 h 448"/>
                <a:gd name="T2" fmla="*/ 131 w 185"/>
                <a:gd name="T3" fmla="*/ 29 h 448"/>
                <a:gd name="T4" fmla="*/ 107 w 185"/>
                <a:gd name="T5" fmla="*/ 58 h 448"/>
                <a:gd name="T6" fmla="*/ 107 w 185"/>
                <a:gd name="T7" fmla="*/ 58 h 448"/>
                <a:gd name="T8" fmla="*/ 25 w 185"/>
                <a:gd name="T9" fmla="*/ 320 h 448"/>
                <a:gd name="T10" fmla="*/ 23 w 185"/>
                <a:gd name="T11" fmla="*/ 352 h 448"/>
                <a:gd name="T12" fmla="*/ 38 w 185"/>
                <a:gd name="T13" fmla="*/ 394 h 448"/>
                <a:gd name="T14" fmla="*/ 160 w 185"/>
                <a:gd name="T15" fmla="*/ 23 h 448"/>
                <a:gd name="T16" fmla="*/ 154 w 185"/>
                <a:gd name="T17" fmla="*/ 23 h 448"/>
                <a:gd name="T18" fmla="*/ 41 w 185"/>
                <a:gd name="T19" fmla="*/ 448 h 448"/>
                <a:gd name="T20" fmla="*/ 30 w 185"/>
                <a:gd name="T21" fmla="*/ 425 h 448"/>
                <a:gd name="T22" fmla="*/ 24 w 185"/>
                <a:gd name="T23" fmla="*/ 412 h 448"/>
                <a:gd name="T24" fmla="*/ 3 w 185"/>
                <a:gd name="T25" fmla="*/ 356 h 448"/>
                <a:gd name="T26" fmla="*/ 5 w 185"/>
                <a:gd name="T27" fmla="*/ 314 h 448"/>
                <a:gd name="T28" fmla="*/ 87 w 185"/>
                <a:gd name="T29" fmla="*/ 52 h 448"/>
                <a:gd name="T30" fmla="*/ 121 w 185"/>
                <a:gd name="T31" fmla="*/ 11 h 448"/>
                <a:gd name="T32" fmla="*/ 175 w 185"/>
                <a:gd name="T33" fmla="*/ 6 h 448"/>
                <a:gd name="T34" fmla="*/ 185 w 185"/>
                <a:gd name="T35" fmla="*/ 9 h 448"/>
                <a:gd name="T36" fmla="*/ 183 w 185"/>
                <a:gd name="T37" fmla="*/ 19 h 448"/>
                <a:gd name="T38" fmla="*/ 41 w 185"/>
                <a:gd name="T39"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5" h="448">
                  <a:moveTo>
                    <a:pt x="154" y="23"/>
                  </a:moveTo>
                  <a:cubicBezTo>
                    <a:pt x="146" y="23"/>
                    <a:pt x="138" y="25"/>
                    <a:pt x="131" y="29"/>
                  </a:cubicBezTo>
                  <a:cubicBezTo>
                    <a:pt x="119" y="35"/>
                    <a:pt x="111" y="45"/>
                    <a:pt x="107" y="58"/>
                  </a:cubicBezTo>
                  <a:lnTo>
                    <a:pt x="107" y="58"/>
                  </a:lnTo>
                  <a:lnTo>
                    <a:pt x="25" y="320"/>
                  </a:lnTo>
                  <a:cubicBezTo>
                    <a:pt x="22" y="331"/>
                    <a:pt x="21" y="342"/>
                    <a:pt x="23" y="352"/>
                  </a:cubicBezTo>
                  <a:cubicBezTo>
                    <a:pt x="26" y="367"/>
                    <a:pt x="31" y="380"/>
                    <a:pt x="38" y="394"/>
                  </a:cubicBezTo>
                  <a:lnTo>
                    <a:pt x="160" y="23"/>
                  </a:lnTo>
                  <a:cubicBezTo>
                    <a:pt x="158" y="23"/>
                    <a:pt x="156" y="23"/>
                    <a:pt x="154" y="23"/>
                  </a:cubicBezTo>
                  <a:close/>
                  <a:moveTo>
                    <a:pt x="41" y="448"/>
                  </a:moveTo>
                  <a:lnTo>
                    <a:pt x="30" y="425"/>
                  </a:lnTo>
                  <a:cubicBezTo>
                    <a:pt x="28" y="421"/>
                    <a:pt x="26" y="416"/>
                    <a:pt x="24" y="412"/>
                  </a:cubicBezTo>
                  <a:cubicBezTo>
                    <a:pt x="15" y="394"/>
                    <a:pt x="7" y="377"/>
                    <a:pt x="3" y="356"/>
                  </a:cubicBezTo>
                  <a:cubicBezTo>
                    <a:pt x="0" y="343"/>
                    <a:pt x="1" y="328"/>
                    <a:pt x="5" y="314"/>
                  </a:cubicBezTo>
                  <a:lnTo>
                    <a:pt x="87" y="52"/>
                  </a:lnTo>
                  <a:cubicBezTo>
                    <a:pt x="93" y="34"/>
                    <a:pt x="105" y="19"/>
                    <a:pt x="121" y="11"/>
                  </a:cubicBezTo>
                  <a:cubicBezTo>
                    <a:pt x="138" y="2"/>
                    <a:pt x="157" y="0"/>
                    <a:pt x="175" y="6"/>
                  </a:cubicBezTo>
                  <a:lnTo>
                    <a:pt x="185" y="9"/>
                  </a:lnTo>
                  <a:lnTo>
                    <a:pt x="183" y="19"/>
                  </a:lnTo>
                  <a:lnTo>
                    <a:pt x="41" y="448"/>
                  </a:ln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7" name="Freeform: Shape 532">
              <a:extLst>
                <a:ext uri="{FF2B5EF4-FFF2-40B4-BE49-F238E27FC236}">
                  <a16:creationId xmlns:a16="http://schemas.microsoft.com/office/drawing/2014/main" id="{569A6F09-C3C9-07B9-9908-6EE1D486F1EF}"/>
                </a:ext>
              </a:extLst>
            </p:cNvPr>
            <p:cNvSpPr>
              <a:spLocks/>
            </p:cNvSpPr>
            <p:nvPr/>
          </p:nvSpPr>
          <p:spPr bwMode="auto">
            <a:xfrm>
              <a:off x="4681119" y="7058024"/>
              <a:ext cx="538582" cy="382588"/>
            </a:xfrm>
            <a:custGeom>
              <a:avLst/>
              <a:gdLst>
                <a:gd name="connsiteX0" fmla="*/ 3409 w 538582"/>
                <a:gd name="connsiteY0" fmla="*/ 243579 h 382588"/>
                <a:gd name="connsiteX1" fmla="*/ 14090 w 538582"/>
                <a:gd name="connsiteY1" fmla="*/ 245098 h 382588"/>
                <a:gd name="connsiteX2" fmla="*/ 286476 w 538582"/>
                <a:gd name="connsiteY2" fmla="*/ 366636 h 382588"/>
                <a:gd name="connsiteX3" fmla="*/ 294106 w 538582"/>
                <a:gd name="connsiteY3" fmla="*/ 374233 h 382588"/>
                <a:gd name="connsiteX4" fmla="*/ 286476 w 538582"/>
                <a:gd name="connsiteY4" fmla="*/ 381829 h 382588"/>
                <a:gd name="connsiteX5" fmla="*/ 275795 w 538582"/>
                <a:gd name="connsiteY5" fmla="*/ 382588 h 382588"/>
                <a:gd name="connsiteX6" fmla="*/ 1883 w 538582"/>
                <a:gd name="connsiteY6" fmla="*/ 254214 h 382588"/>
                <a:gd name="connsiteX7" fmla="*/ 3409 w 538582"/>
                <a:gd name="connsiteY7" fmla="*/ 243579 h 382588"/>
                <a:gd name="connsiteX8" fmla="*/ 35619 w 538582"/>
                <a:gd name="connsiteY8" fmla="*/ 202289 h 382588"/>
                <a:gd name="connsiteX9" fmla="*/ 214213 w 538582"/>
                <a:gd name="connsiteY9" fmla="*/ 277006 h 382588"/>
                <a:gd name="connsiteX10" fmla="*/ 220319 w 538582"/>
                <a:gd name="connsiteY10" fmla="*/ 286063 h 382588"/>
                <a:gd name="connsiteX11" fmla="*/ 212687 w 538582"/>
                <a:gd name="connsiteY11" fmla="*/ 292100 h 382588"/>
                <a:gd name="connsiteX12" fmla="*/ 211160 w 538582"/>
                <a:gd name="connsiteY12" fmla="*/ 292100 h 382588"/>
                <a:gd name="connsiteX13" fmla="*/ 26460 w 538582"/>
                <a:gd name="connsiteY13" fmla="*/ 215120 h 382588"/>
                <a:gd name="connsiteX14" fmla="*/ 24934 w 538582"/>
                <a:gd name="connsiteY14" fmla="*/ 204554 h 382588"/>
                <a:gd name="connsiteX15" fmla="*/ 35619 w 538582"/>
                <a:gd name="connsiteY15" fmla="*/ 202289 h 382588"/>
                <a:gd name="connsiteX16" fmla="*/ 408813 w 538582"/>
                <a:gd name="connsiteY16" fmla="*/ 0 h 382588"/>
                <a:gd name="connsiteX17" fmla="*/ 489255 w 538582"/>
                <a:gd name="connsiteY17" fmla="*/ 43242 h 382588"/>
                <a:gd name="connsiteX18" fmla="*/ 530993 w 538582"/>
                <a:gd name="connsiteY18" fmla="*/ 70552 h 382588"/>
                <a:gd name="connsiteX19" fmla="*/ 538582 w 538582"/>
                <a:gd name="connsiteY19" fmla="*/ 78138 h 382588"/>
                <a:gd name="connsiteX20" fmla="*/ 530993 w 538582"/>
                <a:gd name="connsiteY20" fmla="*/ 85725 h 382588"/>
                <a:gd name="connsiteX21" fmla="*/ 477872 w 538582"/>
                <a:gd name="connsiteY21" fmla="*/ 53862 h 382588"/>
                <a:gd name="connsiteX22" fmla="*/ 408813 w 538582"/>
                <a:gd name="connsiteY22" fmla="*/ 15172 h 382588"/>
                <a:gd name="connsiteX23" fmla="*/ 353415 w 538582"/>
                <a:gd name="connsiteY23" fmla="*/ 40207 h 382588"/>
                <a:gd name="connsiteX24" fmla="*/ 326095 w 538582"/>
                <a:gd name="connsiteY24" fmla="*/ 58414 h 382588"/>
                <a:gd name="connsiteX25" fmla="*/ 253242 w 538582"/>
                <a:gd name="connsiteY25" fmla="*/ 81932 h 382588"/>
                <a:gd name="connsiteX26" fmla="*/ 245653 w 538582"/>
                <a:gd name="connsiteY26" fmla="*/ 74345 h 382588"/>
                <a:gd name="connsiteX27" fmla="*/ 252483 w 538582"/>
                <a:gd name="connsiteY27" fmla="*/ 66000 h 382588"/>
                <a:gd name="connsiteX28" fmla="*/ 318506 w 538582"/>
                <a:gd name="connsiteY28" fmla="*/ 44759 h 382588"/>
                <a:gd name="connsiteX29" fmla="*/ 344308 w 538582"/>
                <a:gd name="connsiteY29" fmla="*/ 28069 h 382588"/>
                <a:gd name="connsiteX30" fmla="*/ 408813 w 538582"/>
                <a:gd name="connsiteY30" fmla="*/ 0 h 38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8582" h="382588">
                  <a:moveTo>
                    <a:pt x="3409" y="243579"/>
                  </a:moveTo>
                  <a:cubicBezTo>
                    <a:pt x="7224" y="241300"/>
                    <a:pt x="11801" y="242060"/>
                    <a:pt x="14090" y="245098"/>
                  </a:cubicBezTo>
                  <a:cubicBezTo>
                    <a:pt x="14853" y="246618"/>
                    <a:pt x="107175" y="371954"/>
                    <a:pt x="286476" y="366636"/>
                  </a:cubicBezTo>
                  <a:cubicBezTo>
                    <a:pt x="290291" y="366636"/>
                    <a:pt x="294106" y="369675"/>
                    <a:pt x="294106" y="374233"/>
                  </a:cubicBezTo>
                  <a:cubicBezTo>
                    <a:pt x="294106" y="378790"/>
                    <a:pt x="291054" y="381829"/>
                    <a:pt x="286476" y="381829"/>
                  </a:cubicBezTo>
                  <a:cubicBezTo>
                    <a:pt x="282661" y="382588"/>
                    <a:pt x="279610" y="382588"/>
                    <a:pt x="275795" y="382588"/>
                  </a:cubicBezTo>
                  <a:cubicBezTo>
                    <a:pt x="94967" y="382588"/>
                    <a:pt x="2646" y="255733"/>
                    <a:pt x="1883" y="254214"/>
                  </a:cubicBezTo>
                  <a:cubicBezTo>
                    <a:pt x="-1169" y="251175"/>
                    <a:pt x="-406" y="245858"/>
                    <a:pt x="3409" y="243579"/>
                  </a:cubicBezTo>
                  <a:close/>
                  <a:moveTo>
                    <a:pt x="35619" y="202289"/>
                  </a:moveTo>
                  <a:cubicBezTo>
                    <a:pt x="36382" y="203044"/>
                    <a:pt x="121863" y="261157"/>
                    <a:pt x="214213" y="277006"/>
                  </a:cubicBezTo>
                  <a:cubicBezTo>
                    <a:pt x="218029" y="277761"/>
                    <a:pt x="221082" y="281534"/>
                    <a:pt x="220319" y="286063"/>
                  </a:cubicBezTo>
                  <a:cubicBezTo>
                    <a:pt x="219556" y="289836"/>
                    <a:pt x="216503" y="292100"/>
                    <a:pt x="212687" y="292100"/>
                  </a:cubicBezTo>
                  <a:cubicBezTo>
                    <a:pt x="211924" y="292100"/>
                    <a:pt x="211924" y="292100"/>
                    <a:pt x="211160" y="292100"/>
                  </a:cubicBezTo>
                  <a:cubicBezTo>
                    <a:pt x="115757" y="275497"/>
                    <a:pt x="30276" y="217384"/>
                    <a:pt x="26460" y="215120"/>
                  </a:cubicBezTo>
                  <a:cubicBezTo>
                    <a:pt x="23407" y="212855"/>
                    <a:pt x="22644" y="207572"/>
                    <a:pt x="24934" y="204554"/>
                  </a:cubicBezTo>
                  <a:cubicBezTo>
                    <a:pt x="27224" y="200780"/>
                    <a:pt x="31803" y="200025"/>
                    <a:pt x="35619" y="202289"/>
                  </a:cubicBezTo>
                  <a:close/>
                  <a:moveTo>
                    <a:pt x="408813" y="0"/>
                  </a:moveTo>
                  <a:cubicBezTo>
                    <a:pt x="445240" y="0"/>
                    <a:pt x="468765" y="22759"/>
                    <a:pt x="489255" y="43242"/>
                  </a:cubicBezTo>
                  <a:cubicBezTo>
                    <a:pt x="503674" y="57656"/>
                    <a:pt x="516575" y="70552"/>
                    <a:pt x="530993" y="70552"/>
                  </a:cubicBezTo>
                  <a:cubicBezTo>
                    <a:pt x="534788" y="70552"/>
                    <a:pt x="538582" y="73587"/>
                    <a:pt x="538582" y="78138"/>
                  </a:cubicBezTo>
                  <a:cubicBezTo>
                    <a:pt x="538582" y="81932"/>
                    <a:pt x="534788" y="85725"/>
                    <a:pt x="530993" y="85725"/>
                  </a:cubicBezTo>
                  <a:cubicBezTo>
                    <a:pt x="510504" y="85725"/>
                    <a:pt x="494567" y="70552"/>
                    <a:pt x="477872" y="53862"/>
                  </a:cubicBezTo>
                  <a:cubicBezTo>
                    <a:pt x="458899" y="34897"/>
                    <a:pt x="439168" y="15172"/>
                    <a:pt x="408813" y="15172"/>
                  </a:cubicBezTo>
                  <a:cubicBezTo>
                    <a:pt x="387564" y="15172"/>
                    <a:pt x="370869" y="27310"/>
                    <a:pt x="353415" y="40207"/>
                  </a:cubicBezTo>
                  <a:cubicBezTo>
                    <a:pt x="344308" y="47035"/>
                    <a:pt x="335201" y="53104"/>
                    <a:pt x="326095" y="58414"/>
                  </a:cubicBezTo>
                  <a:cubicBezTo>
                    <a:pt x="282838" y="81173"/>
                    <a:pt x="254760" y="81932"/>
                    <a:pt x="253242" y="81932"/>
                  </a:cubicBezTo>
                  <a:cubicBezTo>
                    <a:pt x="248689" y="81932"/>
                    <a:pt x="245653" y="78897"/>
                    <a:pt x="245653" y="74345"/>
                  </a:cubicBezTo>
                  <a:cubicBezTo>
                    <a:pt x="244894" y="69794"/>
                    <a:pt x="248689" y="66759"/>
                    <a:pt x="252483" y="66000"/>
                  </a:cubicBezTo>
                  <a:cubicBezTo>
                    <a:pt x="253242" y="66000"/>
                    <a:pt x="279803" y="65242"/>
                    <a:pt x="318506" y="44759"/>
                  </a:cubicBezTo>
                  <a:cubicBezTo>
                    <a:pt x="327613" y="40207"/>
                    <a:pt x="335201" y="34138"/>
                    <a:pt x="344308" y="28069"/>
                  </a:cubicBezTo>
                  <a:cubicBezTo>
                    <a:pt x="363280" y="14414"/>
                    <a:pt x="382252" y="0"/>
                    <a:pt x="408813" y="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578" name="Freeform 105">
              <a:extLst>
                <a:ext uri="{FF2B5EF4-FFF2-40B4-BE49-F238E27FC236}">
                  <a16:creationId xmlns:a16="http://schemas.microsoft.com/office/drawing/2014/main" id="{2E6C8B78-79E5-4C5D-87CD-A471F33E7BB2}"/>
                </a:ext>
              </a:extLst>
            </p:cNvPr>
            <p:cNvSpPr>
              <a:spLocks/>
            </p:cNvSpPr>
            <p:nvPr/>
          </p:nvSpPr>
          <p:spPr bwMode="auto">
            <a:xfrm>
              <a:off x="4332288" y="7742238"/>
              <a:ext cx="741363" cy="560388"/>
            </a:xfrm>
            <a:custGeom>
              <a:avLst/>
              <a:gdLst>
                <a:gd name="T0" fmla="*/ 973 w 974"/>
                <a:gd name="T1" fmla="*/ 37 h 736"/>
                <a:gd name="T2" fmla="*/ 966 w 974"/>
                <a:gd name="T3" fmla="*/ 31 h 736"/>
                <a:gd name="T4" fmla="*/ 852 w 974"/>
                <a:gd name="T5" fmla="*/ 1 h 736"/>
                <a:gd name="T6" fmla="*/ 840 w 974"/>
                <a:gd name="T7" fmla="*/ 7 h 736"/>
                <a:gd name="T8" fmla="*/ 588 w 974"/>
                <a:gd name="T9" fmla="*/ 513 h 736"/>
                <a:gd name="T10" fmla="*/ 136 w 974"/>
                <a:gd name="T11" fmla="*/ 9 h 736"/>
                <a:gd name="T12" fmla="*/ 126 w 974"/>
                <a:gd name="T13" fmla="*/ 5 h 736"/>
                <a:gd name="T14" fmla="*/ 47 w 974"/>
                <a:gd name="T15" fmla="*/ 24 h 736"/>
                <a:gd name="T16" fmla="*/ 8 w 974"/>
                <a:gd name="T17" fmla="*/ 34 h 736"/>
                <a:gd name="T18" fmla="*/ 1 w 974"/>
                <a:gd name="T19" fmla="*/ 41 h 736"/>
                <a:gd name="T20" fmla="*/ 3 w 974"/>
                <a:gd name="T21" fmla="*/ 51 h 736"/>
                <a:gd name="T22" fmla="*/ 614 w 974"/>
                <a:gd name="T23" fmla="*/ 732 h 736"/>
                <a:gd name="T24" fmla="*/ 622 w 974"/>
                <a:gd name="T25" fmla="*/ 736 h 736"/>
                <a:gd name="T26" fmla="*/ 623 w 974"/>
                <a:gd name="T27" fmla="*/ 736 h 736"/>
                <a:gd name="T28" fmla="*/ 631 w 974"/>
                <a:gd name="T29" fmla="*/ 730 h 736"/>
                <a:gd name="T30" fmla="*/ 972 w 974"/>
                <a:gd name="T31" fmla="*/ 46 h 736"/>
                <a:gd name="T32" fmla="*/ 973 w 974"/>
                <a:gd name="T33" fmla="*/ 37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4" h="736">
                  <a:moveTo>
                    <a:pt x="973" y="37"/>
                  </a:moveTo>
                  <a:cubicBezTo>
                    <a:pt x="971" y="34"/>
                    <a:pt x="969" y="32"/>
                    <a:pt x="966" y="31"/>
                  </a:cubicBezTo>
                  <a:cubicBezTo>
                    <a:pt x="929" y="20"/>
                    <a:pt x="890" y="10"/>
                    <a:pt x="852" y="1"/>
                  </a:cubicBezTo>
                  <a:cubicBezTo>
                    <a:pt x="847" y="0"/>
                    <a:pt x="843" y="2"/>
                    <a:pt x="840" y="7"/>
                  </a:cubicBezTo>
                  <a:lnTo>
                    <a:pt x="588" y="513"/>
                  </a:lnTo>
                  <a:lnTo>
                    <a:pt x="136" y="9"/>
                  </a:lnTo>
                  <a:cubicBezTo>
                    <a:pt x="134" y="6"/>
                    <a:pt x="130" y="5"/>
                    <a:pt x="126" y="5"/>
                  </a:cubicBezTo>
                  <a:lnTo>
                    <a:pt x="47" y="24"/>
                  </a:lnTo>
                  <a:cubicBezTo>
                    <a:pt x="34" y="28"/>
                    <a:pt x="21" y="31"/>
                    <a:pt x="8" y="34"/>
                  </a:cubicBezTo>
                  <a:cubicBezTo>
                    <a:pt x="5" y="35"/>
                    <a:pt x="2" y="38"/>
                    <a:pt x="1" y="41"/>
                  </a:cubicBezTo>
                  <a:cubicBezTo>
                    <a:pt x="0" y="45"/>
                    <a:pt x="1" y="48"/>
                    <a:pt x="3" y="51"/>
                  </a:cubicBezTo>
                  <a:lnTo>
                    <a:pt x="614" y="732"/>
                  </a:lnTo>
                  <a:cubicBezTo>
                    <a:pt x="616" y="735"/>
                    <a:pt x="619" y="736"/>
                    <a:pt x="622" y="736"/>
                  </a:cubicBezTo>
                  <a:cubicBezTo>
                    <a:pt x="622" y="736"/>
                    <a:pt x="623" y="736"/>
                    <a:pt x="623" y="736"/>
                  </a:cubicBezTo>
                  <a:cubicBezTo>
                    <a:pt x="627" y="735"/>
                    <a:pt x="629" y="733"/>
                    <a:pt x="631" y="730"/>
                  </a:cubicBezTo>
                  <a:lnTo>
                    <a:pt x="972" y="46"/>
                  </a:lnTo>
                  <a:cubicBezTo>
                    <a:pt x="974" y="43"/>
                    <a:pt x="974" y="40"/>
                    <a:pt x="973" y="37"/>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79" name="Freeform 106">
              <a:extLst>
                <a:ext uri="{FF2B5EF4-FFF2-40B4-BE49-F238E27FC236}">
                  <a16:creationId xmlns:a16="http://schemas.microsoft.com/office/drawing/2014/main" id="{84D89635-CE12-5885-C545-D453EFC81F96}"/>
                </a:ext>
              </a:extLst>
            </p:cNvPr>
            <p:cNvSpPr>
              <a:spLocks/>
            </p:cNvSpPr>
            <p:nvPr/>
          </p:nvSpPr>
          <p:spPr bwMode="auto">
            <a:xfrm>
              <a:off x="4132263" y="7566025"/>
              <a:ext cx="1100138" cy="2149475"/>
            </a:xfrm>
            <a:custGeom>
              <a:avLst/>
              <a:gdLst>
                <a:gd name="T0" fmla="*/ 1243 w 1446"/>
                <a:gd name="T1" fmla="*/ 361 h 2823"/>
                <a:gd name="T2" fmla="*/ 1003 w 1446"/>
                <a:gd name="T3" fmla="*/ 34 h 2823"/>
                <a:gd name="T4" fmla="*/ 1003 w 1446"/>
                <a:gd name="T5" fmla="*/ 150 h 2823"/>
                <a:gd name="T6" fmla="*/ 1071 w 1446"/>
                <a:gd name="T7" fmla="*/ 234 h 2823"/>
                <a:gd name="T8" fmla="*/ 1096 w 1446"/>
                <a:gd name="T9" fmla="*/ 272 h 2823"/>
                <a:gd name="T10" fmla="*/ 1164 w 1446"/>
                <a:gd name="T11" fmla="*/ 394 h 2823"/>
                <a:gd name="T12" fmla="*/ 1359 w 1446"/>
                <a:gd name="T13" fmla="*/ 1374 h 2823"/>
                <a:gd name="T14" fmla="*/ 1164 w 1446"/>
                <a:gd name="T15" fmla="*/ 2353 h 2823"/>
                <a:gd name="T16" fmla="*/ 723 w 1446"/>
                <a:gd name="T17" fmla="*/ 2741 h 2823"/>
                <a:gd name="T18" fmla="*/ 282 w 1446"/>
                <a:gd name="T19" fmla="*/ 2353 h 2823"/>
                <a:gd name="T20" fmla="*/ 87 w 1446"/>
                <a:gd name="T21" fmla="*/ 1374 h 2823"/>
                <a:gd name="T22" fmla="*/ 282 w 1446"/>
                <a:gd name="T23" fmla="*/ 394 h 2823"/>
                <a:gd name="T24" fmla="*/ 488 w 1446"/>
                <a:gd name="T25" fmla="*/ 105 h 2823"/>
                <a:gd name="T26" fmla="*/ 488 w 1446"/>
                <a:gd name="T27" fmla="*/ 0 h 2823"/>
                <a:gd name="T28" fmla="*/ 203 w 1446"/>
                <a:gd name="T29" fmla="*/ 361 h 2823"/>
                <a:gd name="T30" fmla="*/ 0 w 1446"/>
                <a:gd name="T31" fmla="*/ 1374 h 2823"/>
                <a:gd name="T32" fmla="*/ 203 w 1446"/>
                <a:gd name="T33" fmla="*/ 2386 h 2823"/>
                <a:gd name="T34" fmla="*/ 723 w 1446"/>
                <a:gd name="T35" fmla="*/ 2823 h 2823"/>
                <a:gd name="T36" fmla="*/ 1243 w 1446"/>
                <a:gd name="T37" fmla="*/ 2386 h 2823"/>
                <a:gd name="T38" fmla="*/ 1446 w 1446"/>
                <a:gd name="T39" fmla="*/ 1374 h 2823"/>
                <a:gd name="T40" fmla="*/ 1243 w 1446"/>
                <a:gd name="T41" fmla="*/ 361 h 2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6" h="2823">
                  <a:moveTo>
                    <a:pt x="1243" y="361"/>
                  </a:moveTo>
                  <a:cubicBezTo>
                    <a:pt x="1174" y="218"/>
                    <a:pt x="1093" y="108"/>
                    <a:pt x="1003" y="34"/>
                  </a:cubicBezTo>
                  <a:lnTo>
                    <a:pt x="1003" y="150"/>
                  </a:lnTo>
                  <a:cubicBezTo>
                    <a:pt x="1026" y="175"/>
                    <a:pt x="1049" y="203"/>
                    <a:pt x="1071" y="234"/>
                  </a:cubicBezTo>
                  <a:cubicBezTo>
                    <a:pt x="1086" y="252"/>
                    <a:pt x="1096" y="272"/>
                    <a:pt x="1096" y="272"/>
                  </a:cubicBezTo>
                  <a:cubicBezTo>
                    <a:pt x="1120" y="309"/>
                    <a:pt x="1142" y="350"/>
                    <a:pt x="1164" y="394"/>
                  </a:cubicBezTo>
                  <a:cubicBezTo>
                    <a:pt x="1290" y="655"/>
                    <a:pt x="1359" y="1003"/>
                    <a:pt x="1359" y="1374"/>
                  </a:cubicBezTo>
                  <a:cubicBezTo>
                    <a:pt x="1359" y="1744"/>
                    <a:pt x="1290" y="2092"/>
                    <a:pt x="1164" y="2353"/>
                  </a:cubicBezTo>
                  <a:cubicBezTo>
                    <a:pt x="1043" y="2603"/>
                    <a:pt x="886" y="2741"/>
                    <a:pt x="723" y="2741"/>
                  </a:cubicBezTo>
                  <a:cubicBezTo>
                    <a:pt x="560" y="2741"/>
                    <a:pt x="403" y="2603"/>
                    <a:pt x="282" y="2353"/>
                  </a:cubicBezTo>
                  <a:cubicBezTo>
                    <a:pt x="156" y="2092"/>
                    <a:pt x="87" y="1744"/>
                    <a:pt x="87" y="1374"/>
                  </a:cubicBezTo>
                  <a:cubicBezTo>
                    <a:pt x="87" y="1003"/>
                    <a:pt x="156" y="655"/>
                    <a:pt x="282" y="394"/>
                  </a:cubicBezTo>
                  <a:cubicBezTo>
                    <a:pt x="343" y="268"/>
                    <a:pt x="413" y="171"/>
                    <a:pt x="488" y="105"/>
                  </a:cubicBezTo>
                  <a:lnTo>
                    <a:pt x="488" y="0"/>
                  </a:lnTo>
                  <a:cubicBezTo>
                    <a:pt x="381" y="72"/>
                    <a:pt x="283" y="194"/>
                    <a:pt x="203" y="361"/>
                  </a:cubicBezTo>
                  <a:cubicBezTo>
                    <a:pt x="72" y="632"/>
                    <a:pt x="0" y="992"/>
                    <a:pt x="0" y="1374"/>
                  </a:cubicBezTo>
                  <a:cubicBezTo>
                    <a:pt x="0" y="1755"/>
                    <a:pt x="72" y="2115"/>
                    <a:pt x="203" y="2386"/>
                  </a:cubicBezTo>
                  <a:cubicBezTo>
                    <a:pt x="338" y="2668"/>
                    <a:pt x="523" y="2823"/>
                    <a:pt x="723" y="2823"/>
                  </a:cubicBezTo>
                  <a:cubicBezTo>
                    <a:pt x="923" y="2823"/>
                    <a:pt x="1108" y="2668"/>
                    <a:pt x="1243" y="2386"/>
                  </a:cubicBezTo>
                  <a:cubicBezTo>
                    <a:pt x="1374" y="2115"/>
                    <a:pt x="1446" y="1755"/>
                    <a:pt x="1446" y="1374"/>
                  </a:cubicBezTo>
                  <a:cubicBezTo>
                    <a:pt x="1446" y="992"/>
                    <a:pt x="1374" y="632"/>
                    <a:pt x="1243" y="361"/>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80" name="Freeform 107">
              <a:extLst>
                <a:ext uri="{FF2B5EF4-FFF2-40B4-BE49-F238E27FC236}">
                  <a16:creationId xmlns:a16="http://schemas.microsoft.com/office/drawing/2014/main" id="{6C2650DB-52FF-A649-FD7E-5420CF103444}"/>
                </a:ext>
              </a:extLst>
            </p:cNvPr>
            <p:cNvSpPr>
              <a:spLocks/>
            </p:cNvSpPr>
            <p:nvPr/>
          </p:nvSpPr>
          <p:spPr bwMode="auto">
            <a:xfrm>
              <a:off x="3552825" y="8540750"/>
              <a:ext cx="1739900" cy="1973263"/>
            </a:xfrm>
            <a:custGeom>
              <a:avLst/>
              <a:gdLst>
                <a:gd name="T0" fmla="*/ 2286 w 2286"/>
                <a:gd name="T1" fmla="*/ 2141 h 2595"/>
                <a:gd name="T2" fmla="*/ 565 w 2286"/>
                <a:gd name="T3" fmla="*/ 2595 h 2595"/>
                <a:gd name="T4" fmla="*/ 0 w 2286"/>
                <a:gd name="T5" fmla="*/ 454 h 2595"/>
                <a:gd name="T6" fmla="*/ 1721 w 2286"/>
                <a:gd name="T7" fmla="*/ 0 h 2595"/>
                <a:gd name="T8" fmla="*/ 2286 w 2286"/>
                <a:gd name="T9" fmla="*/ 2141 h 2595"/>
              </a:gdLst>
              <a:ahLst/>
              <a:cxnLst>
                <a:cxn ang="0">
                  <a:pos x="T0" y="T1"/>
                </a:cxn>
                <a:cxn ang="0">
                  <a:pos x="T2" y="T3"/>
                </a:cxn>
                <a:cxn ang="0">
                  <a:pos x="T4" y="T5"/>
                </a:cxn>
                <a:cxn ang="0">
                  <a:pos x="T6" y="T7"/>
                </a:cxn>
                <a:cxn ang="0">
                  <a:pos x="T8" y="T9"/>
                </a:cxn>
              </a:cxnLst>
              <a:rect l="0" t="0" r="r" b="b"/>
              <a:pathLst>
                <a:path w="2286" h="2595">
                  <a:moveTo>
                    <a:pt x="2286" y="2141"/>
                  </a:moveTo>
                  <a:lnTo>
                    <a:pt x="565" y="2595"/>
                  </a:lnTo>
                  <a:lnTo>
                    <a:pt x="0" y="454"/>
                  </a:lnTo>
                  <a:lnTo>
                    <a:pt x="1721" y="0"/>
                  </a:lnTo>
                  <a:lnTo>
                    <a:pt x="2286" y="2141"/>
                  </a:lnTo>
                  <a:close/>
                </a:path>
              </a:pathLst>
            </a:custGeom>
            <a:solidFill>
              <a:srgbClr val="FDDD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581" name="Freeform 108">
              <a:extLst>
                <a:ext uri="{FF2B5EF4-FFF2-40B4-BE49-F238E27FC236}">
                  <a16:creationId xmlns:a16="http://schemas.microsoft.com/office/drawing/2014/main" id="{420278C1-5F2F-7328-F6D2-0ECBDE4282A7}"/>
                </a:ext>
              </a:extLst>
            </p:cNvPr>
            <p:cNvSpPr>
              <a:spLocks/>
            </p:cNvSpPr>
            <p:nvPr/>
          </p:nvSpPr>
          <p:spPr bwMode="auto">
            <a:xfrm>
              <a:off x="3886200" y="8585200"/>
              <a:ext cx="677863" cy="382588"/>
            </a:xfrm>
            <a:custGeom>
              <a:avLst/>
              <a:gdLst>
                <a:gd name="T0" fmla="*/ 835 w 891"/>
                <a:gd name="T1" fmla="*/ 310 h 503"/>
                <a:gd name="T2" fmla="*/ 136 w 891"/>
                <a:gd name="T3" fmla="*/ 494 h 503"/>
                <a:gd name="T4" fmla="*/ 55 w 891"/>
                <a:gd name="T5" fmla="*/ 447 h 503"/>
                <a:gd name="T6" fmla="*/ 9 w 891"/>
                <a:gd name="T7" fmla="*/ 275 h 503"/>
                <a:gd name="T8" fmla="*/ 57 w 891"/>
                <a:gd name="T9" fmla="*/ 194 h 503"/>
                <a:gd name="T10" fmla="*/ 755 w 891"/>
                <a:gd name="T11" fmla="*/ 10 h 503"/>
                <a:gd name="T12" fmla="*/ 837 w 891"/>
                <a:gd name="T13" fmla="*/ 57 h 503"/>
                <a:gd name="T14" fmla="*/ 882 w 891"/>
                <a:gd name="T15" fmla="*/ 229 h 503"/>
                <a:gd name="T16" fmla="*/ 835 w 891"/>
                <a:gd name="T17" fmla="*/ 31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503">
                  <a:moveTo>
                    <a:pt x="835" y="310"/>
                  </a:moveTo>
                  <a:lnTo>
                    <a:pt x="136" y="494"/>
                  </a:lnTo>
                  <a:cubicBezTo>
                    <a:pt x="100" y="503"/>
                    <a:pt x="64" y="482"/>
                    <a:pt x="55" y="447"/>
                  </a:cubicBezTo>
                  <a:lnTo>
                    <a:pt x="9" y="275"/>
                  </a:lnTo>
                  <a:cubicBezTo>
                    <a:pt x="0" y="240"/>
                    <a:pt x="21" y="203"/>
                    <a:pt x="57" y="194"/>
                  </a:cubicBezTo>
                  <a:lnTo>
                    <a:pt x="755" y="10"/>
                  </a:lnTo>
                  <a:cubicBezTo>
                    <a:pt x="791" y="0"/>
                    <a:pt x="827" y="21"/>
                    <a:pt x="837" y="57"/>
                  </a:cubicBezTo>
                  <a:lnTo>
                    <a:pt x="882" y="229"/>
                  </a:lnTo>
                  <a:cubicBezTo>
                    <a:pt x="891" y="264"/>
                    <a:pt x="870" y="300"/>
                    <a:pt x="835" y="31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4" name="Freeform 109">
              <a:extLst>
                <a:ext uri="{FF2B5EF4-FFF2-40B4-BE49-F238E27FC236}">
                  <a16:creationId xmlns:a16="http://schemas.microsoft.com/office/drawing/2014/main" id="{A0D484ED-1221-63F8-540E-B4EB1B964277}"/>
                </a:ext>
              </a:extLst>
            </p:cNvPr>
            <p:cNvSpPr>
              <a:spLocks/>
            </p:cNvSpPr>
            <p:nvPr/>
          </p:nvSpPr>
          <p:spPr bwMode="auto">
            <a:xfrm>
              <a:off x="3992563" y="8469313"/>
              <a:ext cx="388938" cy="242888"/>
            </a:xfrm>
            <a:custGeom>
              <a:avLst/>
              <a:gdLst>
                <a:gd name="T0" fmla="*/ 232 w 511"/>
                <a:gd name="T1" fmla="*/ 135 h 319"/>
                <a:gd name="T2" fmla="*/ 235 w 511"/>
                <a:gd name="T3" fmla="*/ 134 h 319"/>
                <a:gd name="T4" fmla="*/ 409 w 511"/>
                <a:gd name="T5" fmla="*/ 216 h 319"/>
                <a:gd name="T6" fmla="*/ 511 w 511"/>
                <a:gd name="T7" fmla="*/ 189 h 319"/>
                <a:gd name="T8" fmla="*/ 208 w 511"/>
                <a:gd name="T9" fmla="*/ 33 h 319"/>
                <a:gd name="T10" fmla="*/ 206 w 511"/>
                <a:gd name="T11" fmla="*/ 34 h 319"/>
                <a:gd name="T12" fmla="*/ 19 w 511"/>
                <a:gd name="T13" fmla="*/ 319 h 319"/>
                <a:gd name="T14" fmla="*/ 121 w 511"/>
                <a:gd name="T15" fmla="*/ 292 h 319"/>
                <a:gd name="T16" fmla="*/ 232 w 511"/>
                <a:gd name="T17" fmla="*/ 13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319">
                  <a:moveTo>
                    <a:pt x="232" y="135"/>
                  </a:moveTo>
                  <a:lnTo>
                    <a:pt x="235" y="134"/>
                  </a:lnTo>
                  <a:cubicBezTo>
                    <a:pt x="306" y="115"/>
                    <a:pt x="379" y="151"/>
                    <a:pt x="409" y="216"/>
                  </a:cubicBezTo>
                  <a:lnTo>
                    <a:pt x="511" y="189"/>
                  </a:lnTo>
                  <a:cubicBezTo>
                    <a:pt x="465" y="69"/>
                    <a:pt x="335" y="0"/>
                    <a:pt x="208" y="33"/>
                  </a:cubicBezTo>
                  <a:lnTo>
                    <a:pt x="206" y="34"/>
                  </a:lnTo>
                  <a:cubicBezTo>
                    <a:pt x="79" y="67"/>
                    <a:pt x="0" y="192"/>
                    <a:pt x="19" y="319"/>
                  </a:cubicBezTo>
                  <a:lnTo>
                    <a:pt x="121" y="292"/>
                  </a:lnTo>
                  <a:cubicBezTo>
                    <a:pt x="116" y="221"/>
                    <a:pt x="161" y="154"/>
                    <a:pt x="232" y="135"/>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5" name="Freeform 110">
              <a:extLst>
                <a:ext uri="{FF2B5EF4-FFF2-40B4-BE49-F238E27FC236}">
                  <a16:creationId xmlns:a16="http://schemas.microsoft.com/office/drawing/2014/main" id="{6E7C775E-33A9-8940-999F-17B866E95310}"/>
                </a:ext>
              </a:extLst>
            </p:cNvPr>
            <p:cNvSpPr>
              <a:spLocks/>
            </p:cNvSpPr>
            <p:nvPr/>
          </p:nvSpPr>
          <p:spPr bwMode="auto">
            <a:xfrm>
              <a:off x="3657600" y="8936038"/>
              <a:ext cx="1635125" cy="1577975"/>
            </a:xfrm>
            <a:custGeom>
              <a:avLst/>
              <a:gdLst>
                <a:gd name="T0" fmla="*/ 2148 w 2148"/>
                <a:gd name="T1" fmla="*/ 1620 h 2074"/>
                <a:gd name="T2" fmla="*/ 427 w 2148"/>
                <a:gd name="T3" fmla="*/ 2074 h 2074"/>
                <a:gd name="T4" fmla="*/ 0 w 2148"/>
                <a:gd name="T5" fmla="*/ 454 h 2074"/>
                <a:gd name="T6" fmla="*/ 1720 w 2148"/>
                <a:gd name="T7" fmla="*/ 0 h 2074"/>
                <a:gd name="T8" fmla="*/ 2148 w 2148"/>
                <a:gd name="T9" fmla="*/ 1620 h 2074"/>
              </a:gdLst>
              <a:ahLst/>
              <a:cxnLst>
                <a:cxn ang="0">
                  <a:pos x="T0" y="T1"/>
                </a:cxn>
                <a:cxn ang="0">
                  <a:pos x="T2" y="T3"/>
                </a:cxn>
                <a:cxn ang="0">
                  <a:pos x="T4" y="T5"/>
                </a:cxn>
                <a:cxn ang="0">
                  <a:pos x="T6" y="T7"/>
                </a:cxn>
                <a:cxn ang="0">
                  <a:pos x="T8" y="T9"/>
                </a:cxn>
              </a:cxnLst>
              <a:rect l="0" t="0" r="r" b="b"/>
              <a:pathLst>
                <a:path w="2148" h="2074">
                  <a:moveTo>
                    <a:pt x="2148" y="1620"/>
                  </a:moveTo>
                  <a:lnTo>
                    <a:pt x="427" y="2074"/>
                  </a:lnTo>
                  <a:lnTo>
                    <a:pt x="0" y="454"/>
                  </a:lnTo>
                  <a:lnTo>
                    <a:pt x="1720" y="0"/>
                  </a:lnTo>
                  <a:lnTo>
                    <a:pt x="2148" y="1620"/>
                  </a:lnTo>
                  <a:close/>
                </a:path>
              </a:pathLst>
            </a:custGeom>
            <a:solidFill>
              <a:srgbClr val="F181A9">
                <a:alpha val="30000"/>
              </a:srgbClr>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6" name="Freeform 111">
              <a:extLst>
                <a:ext uri="{FF2B5EF4-FFF2-40B4-BE49-F238E27FC236}">
                  <a16:creationId xmlns:a16="http://schemas.microsoft.com/office/drawing/2014/main" id="{EBECCE63-0EF5-75DA-D36E-808E1E0EF9AB}"/>
                </a:ext>
              </a:extLst>
            </p:cNvPr>
            <p:cNvSpPr>
              <a:spLocks/>
            </p:cNvSpPr>
            <p:nvPr/>
          </p:nvSpPr>
          <p:spPr bwMode="auto">
            <a:xfrm>
              <a:off x="4262438" y="9056688"/>
              <a:ext cx="1001713" cy="908050"/>
            </a:xfrm>
            <a:custGeom>
              <a:avLst/>
              <a:gdLst>
                <a:gd name="T0" fmla="*/ 0 w 1315"/>
                <a:gd name="T1" fmla="*/ 702 h 1193"/>
                <a:gd name="T2" fmla="*/ 351 w 1315"/>
                <a:gd name="T3" fmla="*/ 285 h 1193"/>
                <a:gd name="T4" fmla="*/ 735 w 1315"/>
                <a:gd name="T5" fmla="*/ 21 h 1193"/>
                <a:gd name="T6" fmla="*/ 808 w 1315"/>
                <a:gd name="T7" fmla="*/ 35 h 1193"/>
                <a:gd name="T8" fmla="*/ 814 w 1315"/>
                <a:gd name="T9" fmla="*/ 114 h 1193"/>
                <a:gd name="T10" fmla="*/ 676 w 1315"/>
                <a:gd name="T11" fmla="*/ 319 h 1193"/>
                <a:gd name="T12" fmla="*/ 994 w 1315"/>
                <a:gd name="T13" fmla="*/ 101 h 1193"/>
                <a:gd name="T14" fmla="*/ 968 w 1315"/>
                <a:gd name="T15" fmla="*/ 10 h 1193"/>
                <a:gd name="T16" fmla="*/ 1132 w 1315"/>
                <a:gd name="T17" fmla="*/ 168 h 1193"/>
                <a:gd name="T18" fmla="*/ 1189 w 1315"/>
                <a:gd name="T19" fmla="*/ 345 h 1193"/>
                <a:gd name="T20" fmla="*/ 1189 w 1315"/>
                <a:gd name="T21" fmla="*/ 540 h 1193"/>
                <a:gd name="T22" fmla="*/ 1173 w 1315"/>
                <a:gd name="T23" fmla="*/ 736 h 1193"/>
                <a:gd name="T24" fmla="*/ 679 w 1315"/>
                <a:gd name="T25" fmla="*/ 1128 h 1193"/>
                <a:gd name="T26" fmla="*/ 289 w 1315"/>
                <a:gd name="T27" fmla="*/ 1193 h 1193"/>
                <a:gd name="T28" fmla="*/ 0 w 1315"/>
                <a:gd name="T29" fmla="*/ 702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5" h="1193">
                  <a:moveTo>
                    <a:pt x="0" y="702"/>
                  </a:moveTo>
                  <a:cubicBezTo>
                    <a:pt x="0" y="702"/>
                    <a:pt x="118" y="481"/>
                    <a:pt x="351" y="285"/>
                  </a:cubicBezTo>
                  <a:cubicBezTo>
                    <a:pt x="457" y="196"/>
                    <a:pt x="601" y="141"/>
                    <a:pt x="735" y="21"/>
                  </a:cubicBezTo>
                  <a:cubicBezTo>
                    <a:pt x="758" y="0"/>
                    <a:pt x="794" y="8"/>
                    <a:pt x="808" y="35"/>
                  </a:cubicBezTo>
                  <a:cubicBezTo>
                    <a:pt x="815" y="49"/>
                    <a:pt x="818" y="91"/>
                    <a:pt x="814" y="114"/>
                  </a:cubicBezTo>
                  <a:cubicBezTo>
                    <a:pt x="801" y="195"/>
                    <a:pt x="773" y="237"/>
                    <a:pt x="676" y="319"/>
                  </a:cubicBezTo>
                  <a:lnTo>
                    <a:pt x="994" y="101"/>
                  </a:lnTo>
                  <a:lnTo>
                    <a:pt x="968" y="10"/>
                  </a:lnTo>
                  <a:cubicBezTo>
                    <a:pt x="968" y="10"/>
                    <a:pt x="1189" y="41"/>
                    <a:pt x="1132" y="168"/>
                  </a:cubicBezTo>
                  <a:cubicBezTo>
                    <a:pt x="1132" y="168"/>
                    <a:pt x="1290" y="189"/>
                    <a:pt x="1189" y="345"/>
                  </a:cubicBezTo>
                  <a:cubicBezTo>
                    <a:pt x="1189" y="345"/>
                    <a:pt x="1280" y="436"/>
                    <a:pt x="1189" y="540"/>
                  </a:cubicBezTo>
                  <a:cubicBezTo>
                    <a:pt x="1189" y="540"/>
                    <a:pt x="1315" y="606"/>
                    <a:pt x="1173" y="736"/>
                  </a:cubicBezTo>
                  <a:cubicBezTo>
                    <a:pt x="1061" y="837"/>
                    <a:pt x="818" y="1059"/>
                    <a:pt x="679" y="1128"/>
                  </a:cubicBezTo>
                  <a:cubicBezTo>
                    <a:pt x="586" y="1174"/>
                    <a:pt x="289" y="1193"/>
                    <a:pt x="289" y="1193"/>
                  </a:cubicBezTo>
                  <a:lnTo>
                    <a:pt x="0" y="7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7" name="Freeform 112">
              <a:extLst>
                <a:ext uri="{FF2B5EF4-FFF2-40B4-BE49-F238E27FC236}">
                  <a16:creationId xmlns:a16="http://schemas.microsoft.com/office/drawing/2014/main" id="{9F611B49-E7A6-8B54-F8CE-86EB2D070E92}"/>
                </a:ext>
              </a:extLst>
            </p:cNvPr>
            <p:cNvSpPr>
              <a:spLocks noEditPoints="1"/>
            </p:cNvSpPr>
            <p:nvPr/>
          </p:nvSpPr>
          <p:spPr bwMode="auto">
            <a:xfrm>
              <a:off x="4254500" y="9055100"/>
              <a:ext cx="977900" cy="919163"/>
            </a:xfrm>
            <a:custGeom>
              <a:avLst/>
              <a:gdLst>
                <a:gd name="T0" fmla="*/ 23 w 1286"/>
                <a:gd name="T1" fmla="*/ 706 h 1208"/>
                <a:gd name="T2" fmla="*/ 305 w 1286"/>
                <a:gd name="T3" fmla="*/ 1187 h 1208"/>
                <a:gd name="T4" fmla="*/ 685 w 1286"/>
                <a:gd name="T5" fmla="*/ 1123 h 1208"/>
                <a:gd name="T6" fmla="*/ 1170 w 1286"/>
                <a:gd name="T7" fmla="*/ 739 h 1208"/>
                <a:gd name="T8" fmla="*/ 1177 w 1286"/>
                <a:gd name="T9" fmla="*/ 732 h 1208"/>
                <a:gd name="T10" fmla="*/ 1241 w 1286"/>
                <a:gd name="T11" fmla="*/ 616 h 1208"/>
                <a:gd name="T12" fmla="*/ 1195 w 1286"/>
                <a:gd name="T13" fmla="*/ 553 h 1208"/>
                <a:gd name="T14" fmla="*/ 1190 w 1286"/>
                <a:gd name="T15" fmla="*/ 546 h 1208"/>
                <a:gd name="T16" fmla="*/ 1192 w 1286"/>
                <a:gd name="T17" fmla="*/ 538 h 1208"/>
                <a:gd name="T18" fmla="*/ 1193 w 1286"/>
                <a:gd name="T19" fmla="*/ 356 h 1208"/>
                <a:gd name="T20" fmla="*/ 1191 w 1286"/>
                <a:gd name="T21" fmla="*/ 344 h 1208"/>
                <a:gd name="T22" fmla="*/ 1218 w 1286"/>
                <a:gd name="T23" fmla="*/ 231 h 1208"/>
                <a:gd name="T24" fmla="*/ 1141 w 1286"/>
                <a:gd name="T25" fmla="*/ 182 h 1208"/>
                <a:gd name="T26" fmla="*/ 1134 w 1286"/>
                <a:gd name="T27" fmla="*/ 177 h 1208"/>
                <a:gd name="T28" fmla="*/ 1133 w 1286"/>
                <a:gd name="T29" fmla="*/ 168 h 1208"/>
                <a:gd name="T30" fmla="*/ 1134 w 1286"/>
                <a:gd name="T31" fmla="*/ 102 h 1208"/>
                <a:gd name="T32" fmla="*/ 993 w 1286"/>
                <a:gd name="T33" fmla="*/ 27 h 1208"/>
                <a:gd name="T34" fmla="*/ 1014 w 1286"/>
                <a:gd name="T35" fmla="*/ 102 h 1208"/>
                <a:gd name="T36" fmla="*/ 1010 w 1286"/>
                <a:gd name="T37" fmla="*/ 113 h 1208"/>
                <a:gd name="T38" fmla="*/ 693 w 1286"/>
                <a:gd name="T39" fmla="*/ 332 h 1208"/>
                <a:gd name="T40" fmla="*/ 679 w 1286"/>
                <a:gd name="T41" fmla="*/ 329 h 1208"/>
                <a:gd name="T42" fmla="*/ 681 w 1286"/>
                <a:gd name="T43" fmla="*/ 316 h 1208"/>
                <a:gd name="T44" fmla="*/ 815 w 1286"/>
                <a:gd name="T45" fmla="*/ 116 h 1208"/>
                <a:gd name="T46" fmla="*/ 810 w 1286"/>
                <a:gd name="T47" fmla="*/ 44 h 1208"/>
                <a:gd name="T48" fmla="*/ 783 w 1286"/>
                <a:gd name="T49" fmla="*/ 24 h 1208"/>
                <a:gd name="T50" fmla="*/ 753 w 1286"/>
                <a:gd name="T51" fmla="*/ 32 h 1208"/>
                <a:gd name="T52" fmla="*/ 527 w 1286"/>
                <a:gd name="T53" fmla="*/ 190 h 1208"/>
                <a:gd name="T54" fmla="*/ 368 w 1286"/>
                <a:gd name="T55" fmla="*/ 297 h 1208"/>
                <a:gd name="T56" fmla="*/ 23 w 1286"/>
                <a:gd name="T57" fmla="*/ 706 h 1208"/>
                <a:gd name="T58" fmla="*/ 300 w 1286"/>
                <a:gd name="T59" fmla="*/ 1208 h 1208"/>
                <a:gd name="T60" fmla="*/ 291 w 1286"/>
                <a:gd name="T61" fmla="*/ 1203 h 1208"/>
                <a:gd name="T62" fmla="*/ 2 w 1286"/>
                <a:gd name="T63" fmla="*/ 711 h 1208"/>
                <a:gd name="T64" fmla="*/ 2 w 1286"/>
                <a:gd name="T65" fmla="*/ 701 h 1208"/>
                <a:gd name="T66" fmla="*/ 355 w 1286"/>
                <a:gd name="T67" fmla="*/ 281 h 1208"/>
                <a:gd name="T68" fmla="*/ 516 w 1286"/>
                <a:gd name="T69" fmla="*/ 173 h 1208"/>
                <a:gd name="T70" fmla="*/ 739 w 1286"/>
                <a:gd name="T71" fmla="*/ 17 h 1208"/>
                <a:gd name="T72" fmla="*/ 787 w 1286"/>
                <a:gd name="T73" fmla="*/ 4 h 1208"/>
                <a:gd name="T74" fmla="*/ 828 w 1286"/>
                <a:gd name="T75" fmla="*/ 35 h 1208"/>
                <a:gd name="T76" fmla="*/ 835 w 1286"/>
                <a:gd name="T77" fmla="*/ 119 h 1208"/>
                <a:gd name="T78" fmla="*/ 781 w 1286"/>
                <a:gd name="T79" fmla="*/ 246 h 1208"/>
                <a:gd name="T80" fmla="*/ 993 w 1286"/>
                <a:gd name="T81" fmla="*/ 101 h 1208"/>
                <a:gd name="T82" fmla="*/ 969 w 1286"/>
                <a:gd name="T83" fmla="*/ 16 h 1208"/>
                <a:gd name="T84" fmla="*/ 971 w 1286"/>
                <a:gd name="T85" fmla="*/ 7 h 1208"/>
                <a:gd name="T86" fmla="*/ 980 w 1286"/>
                <a:gd name="T87" fmla="*/ 4 h 1208"/>
                <a:gd name="T88" fmla="*/ 1152 w 1286"/>
                <a:gd name="T89" fmla="*/ 92 h 1208"/>
                <a:gd name="T90" fmla="*/ 1156 w 1286"/>
                <a:gd name="T91" fmla="*/ 165 h 1208"/>
                <a:gd name="T92" fmla="*/ 1236 w 1286"/>
                <a:gd name="T93" fmla="*/ 222 h 1208"/>
                <a:gd name="T94" fmla="*/ 1212 w 1286"/>
                <a:gd name="T95" fmla="*/ 348 h 1208"/>
                <a:gd name="T96" fmla="*/ 1215 w 1286"/>
                <a:gd name="T97" fmla="*/ 542 h 1208"/>
                <a:gd name="T98" fmla="*/ 1261 w 1286"/>
                <a:gd name="T99" fmla="*/ 613 h 1208"/>
                <a:gd name="T100" fmla="*/ 1191 w 1286"/>
                <a:gd name="T101" fmla="*/ 747 h 1208"/>
                <a:gd name="T102" fmla="*/ 1183 w 1286"/>
                <a:gd name="T103" fmla="*/ 754 h 1208"/>
                <a:gd name="T104" fmla="*/ 694 w 1286"/>
                <a:gd name="T105" fmla="*/ 1142 h 1208"/>
                <a:gd name="T106" fmla="*/ 300 w 1286"/>
                <a:gd name="T107" fmla="*/ 1208 h 1208"/>
                <a:gd name="T108" fmla="*/ 300 w 1286"/>
                <a:gd name="T109" fmla="*/ 1208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6" h="1208">
                  <a:moveTo>
                    <a:pt x="23" y="706"/>
                  </a:moveTo>
                  <a:lnTo>
                    <a:pt x="305" y="1187"/>
                  </a:lnTo>
                  <a:cubicBezTo>
                    <a:pt x="348" y="1184"/>
                    <a:pt x="603" y="1164"/>
                    <a:pt x="685" y="1123"/>
                  </a:cubicBezTo>
                  <a:cubicBezTo>
                    <a:pt x="820" y="1056"/>
                    <a:pt x="1056" y="842"/>
                    <a:pt x="1170" y="739"/>
                  </a:cubicBezTo>
                  <a:lnTo>
                    <a:pt x="1177" y="732"/>
                  </a:lnTo>
                  <a:cubicBezTo>
                    <a:pt x="1224" y="690"/>
                    <a:pt x="1245" y="651"/>
                    <a:pt x="1241" y="616"/>
                  </a:cubicBezTo>
                  <a:cubicBezTo>
                    <a:pt x="1236" y="575"/>
                    <a:pt x="1195" y="554"/>
                    <a:pt x="1195" y="553"/>
                  </a:cubicBezTo>
                  <a:cubicBezTo>
                    <a:pt x="1192" y="552"/>
                    <a:pt x="1190" y="549"/>
                    <a:pt x="1190" y="546"/>
                  </a:cubicBezTo>
                  <a:cubicBezTo>
                    <a:pt x="1189" y="543"/>
                    <a:pt x="1190" y="540"/>
                    <a:pt x="1192" y="538"/>
                  </a:cubicBezTo>
                  <a:cubicBezTo>
                    <a:pt x="1276" y="442"/>
                    <a:pt x="1196" y="360"/>
                    <a:pt x="1193" y="356"/>
                  </a:cubicBezTo>
                  <a:cubicBezTo>
                    <a:pt x="1189" y="353"/>
                    <a:pt x="1189" y="348"/>
                    <a:pt x="1191" y="344"/>
                  </a:cubicBezTo>
                  <a:cubicBezTo>
                    <a:pt x="1222" y="297"/>
                    <a:pt x="1231" y="259"/>
                    <a:pt x="1218" y="231"/>
                  </a:cubicBezTo>
                  <a:cubicBezTo>
                    <a:pt x="1199" y="191"/>
                    <a:pt x="1142" y="183"/>
                    <a:pt x="1141" y="182"/>
                  </a:cubicBezTo>
                  <a:cubicBezTo>
                    <a:pt x="1138" y="182"/>
                    <a:pt x="1135" y="180"/>
                    <a:pt x="1134" y="177"/>
                  </a:cubicBezTo>
                  <a:cubicBezTo>
                    <a:pt x="1132" y="175"/>
                    <a:pt x="1132" y="171"/>
                    <a:pt x="1133" y="168"/>
                  </a:cubicBezTo>
                  <a:cubicBezTo>
                    <a:pt x="1144" y="143"/>
                    <a:pt x="1145" y="121"/>
                    <a:pt x="1134" y="102"/>
                  </a:cubicBezTo>
                  <a:cubicBezTo>
                    <a:pt x="1108" y="55"/>
                    <a:pt x="1027" y="34"/>
                    <a:pt x="993" y="27"/>
                  </a:cubicBezTo>
                  <a:lnTo>
                    <a:pt x="1014" y="102"/>
                  </a:lnTo>
                  <a:cubicBezTo>
                    <a:pt x="1016" y="106"/>
                    <a:pt x="1014" y="111"/>
                    <a:pt x="1010" y="113"/>
                  </a:cubicBezTo>
                  <a:lnTo>
                    <a:pt x="693" y="332"/>
                  </a:lnTo>
                  <a:cubicBezTo>
                    <a:pt x="689" y="335"/>
                    <a:pt x="682" y="334"/>
                    <a:pt x="679" y="329"/>
                  </a:cubicBezTo>
                  <a:cubicBezTo>
                    <a:pt x="676" y="325"/>
                    <a:pt x="676" y="319"/>
                    <a:pt x="681" y="316"/>
                  </a:cubicBezTo>
                  <a:cubicBezTo>
                    <a:pt x="775" y="236"/>
                    <a:pt x="803" y="195"/>
                    <a:pt x="815" y="116"/>
                  </a:cubicBezTo>
                  <a:cubicBezTo>
                    <a:pt x="819" y="94"/>
                    <a:pt x="815" y="55"/>
                    <a:pt x="810" y="44"/>
                  </a:cubicBezTo>
                  <a:cubicBezTo>
                    <a:pt x="805" y="33"/>
                    <a:pt x="795" y="26"/>
                    <a:pt x="783" y="24"/>
                  </a:cubicBezTo>
                  <a:cubicBezTo>
                    <a:pt x="772" y="21"/>
                    <a:pt x="761" y="25"/>
                    <a:pt x="753" y="32"/>
                  </a:cubicBezTo>
                  <a:cubicBezTo>
                    <a:pt x="677" y="100"/>
                    <a:pt x="601" y="146"/>
                    <a:pt x="527" y="190"/>
                  </a:cubicBezTo>
                  <a:cubicBezTo>
                    <a:pt x="469" y="225"/>
                    <a:pt x="415" y="258"/>
                    <a:pt x="368" y="297"/>
                  </a:cubicBezTo>
                  <a:cubicBezTo>
                    <a:pt x="159" y="473"/>
                    <a:pt x="42" y="672"/>
                    <a:pt x="23" y="706"/>
                  </a:cubicBezTo>
                  <a:close/>
                  <a:moveTo>
                    <a:pt x="300" y="1208"/>
                  </a:moveTo>
                  <a:cubicBezTo>
                    <a:pt x="296" y="1208"/>
                    <a:pt x="293" y="1206"/>
                    <a:pt x="291" y="1203"/>
                  </a:cubicBezTo>
                  <a:lnTo>
                    <a:pt x="2" y="711"/>
                  </a:lnTo>
                  <a:cubicBezTo>
                    <a:pt x="0" y="708"/>
                    <a:pt x="0" y="704"/>
                    <a:pt x="2" y="701"/>
                  </a:cubicBezTo>
                  <a:cubicBezTo>
                    <a:pt x="3" y="699"/>
                    <a:pt x="123" y="476"/>
                    <a:pt x="355" y="281"/>
                  </a:cubicBezTo>
                  <a:cubicBezTo>
                    <a:pt x="403" y="241"/>
                    <a:pt x="458" y="208"/>
                    <a:pt x="516" y="173"/>
                  </a:cubicBezTo>
                  <a:cubicBezTo>
                    <a:pt x="589" y="129"/>
                    <a:pt x="665" y="83"/>
                    <a:pt x="739" y="17"/>
                  </a:cubicBezTo>
                  <a:cubicBezTo>
                    <a:pt x="752" y="5"/>
                    <a:pt x="770" y="0"/>
                    <a:pt x="787" y="4"/>
                  </a:cubicBezTo>
                  <a:cubicBezTo>
                    <a:pt x="805" y="7"/>
                    <a:pt x="820" y="18"/>
                    <a:pt x="828" y="35"/>
                  </a:cubicBezTo>
                  <a:cubicBezTo>
                    <a:pt x="836" y="52"/>
                    <a:pt x="839" y="96"/>
                    <a:pt x="835" y="119"/>
                  </a:cubicBezTo>
                  <a:cubicBezTo>
                    <a:pt x="827" y="171"/>
                    <a:pt x="813" y="207"/>
                    <a:pt x="781" y="246"/>
                  </a:cubicBezTo>
                  <a:lnTo>
                    <a:pt x="993" y="101"/>
                  </a:lnTo>
                  <a:lnTo>
                    <a:pt x="969" y="16"/>
                  </a:lnTo>
                  <a:cubicBezTo>
                    <a:pt x="968" y="13"/>
                    <a:pt x="969" y="10"/>
                    <a:pt x="971" y="7"/>
                  </a:cubicBezTo>
                  <a:cubicBezTo>
                    <a:pt x="973" y="4"/>
                    <a:pt x="977" y="3"/>
                    <a:pt x="980" y="4"/>
                  </a:cubicBezTo>
                  <a:cubicBezTo>
                    <a:pt x="985" y="4"/>
                    <a:pt x="1114" y="23"/>
                    <a:pt x="1152" y="92"/>
                  </a:cubicBezTo>
                  <a:cubicBezTo>
                    <a:pt x="1164" y="114"/>
                    <a:pt x="1165" y="138"/>
                    <a:pt x="1156" y="165"/>
                  </a:cubicBezTo>
                  <a:cubicBezTo>
                    <a:pt x="1177" y="170"/>
                    <a:pt x="1219" y="185"/>
                    <a:pt x="1236" y="222"/>
                  </a:cubicBezTo>
                  <a:cubicBezTo>
                    <a:pt x="1252" y="255"/>
                    <a:pt x="1244" y="298"/>
                    <a:pt x="1212" y="348"/>
                  </a:cubicBezTo>
                  <a:cubicBezTo>
                    <a:pt x="1231" y="371"/>
                    <a:pt x="1286" y="452"/>
                    <a:pt x="1215" y="542"/>
                  </a:cubicBezTo>
                  <a:cubicBezTo>
                    <a:pt x="1230" y="553"/>
                    <a:pt x="1256" y="576"/>
                    <a:pt x="1261" y="613"/>
                  </a:cubicBezTo>
                  <a:cubicBezTo>
                    <a:pt x="1266" y="655"/>
                    <a:pt x="1243" y="700"/>
                    <a:pt x="1191" y="747"/>
                  </a:cubicBezTo>
                  <a:lnTo>
                    <a:pt x="1183" y="754"/>
                  </a:lnTo>
                  <a:cubicBezTo>
                    <a:pt x="1069" y="858"/>
                    <a:pt x="832" y="1073"/>
                    <a:pt x="694" y="1142"/>
                  </a:cubicBezTo>
                  <a:cubicBezTo>
                    <a:pt x="601" y="1188"/>
                    <a:pt x="312" y="1207"/>
                    <a:pt x="300" y="1208"/>
                  </a:cubicBezTo>
                  <a:cubicBezTo>
                    <a:pt x="300" y="1208"/>
                    <a:pt x="300" y="1208"/>
                    <a:pt x="300" y="1208"/>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8" name="Freeform 113">
              <a:extLst>
                <a:ext uri="{FF2B5EF4-FFF2-40B4-BE49-F238E27FC236}">
                  <a16:creationId xmlns:a16="http://schemas.microsoft.com/office/drawing/2014/main" id="{B7EC9902-1D1E-243C-82EE-EDAB244B017F}"/>
                </a:ext>
              </a:extLst>
            </p:cNvPr>
            <p:cNvSpPr>
              <a:spLocks/>
            </p:cNvSpPr>
            <p:nvPr/>
          </p:nvSpPr>
          <p:spPr bwMode="auto">
            <a:xfrm>
              <a:off x="4900613" y="9177338"/>
              <a:ext cx="231775" cy="207963"/>
            </a:xfrm>
            <a:custGeom>
              <a:avLst/>
              <a:gdLst>
                <a:gd name="T0" fmla="*/ 12 w 305"/>
                <a:gd name="T1" fmla="*/ 273 h 273"/>
                <a:gd name="T2" fmla="*/ 4 w 305"/>
                <a:gd name="T3" fmla="*/ 270 h 273"/>
                <a:gd name="T4" fmla="*/ 5 w 305"/>
                <a:gd name="T5" fmla="*/ 255 h 273"/>
                <a:gd name="T6" fmla="*/ 287 w 305"/>
                <a:gd name="T7" fmla="*/ 4 h 273"/>
                <a:gd name="T8" fmla="*/ 301 w 305"/>
                <a:gd name="T9" fmla="*/ 5 h 273"/>
                <a:gd name="T10" fmla="*/ 300 w 305"/>
                <a:gd name="T11" fmla="*/ 19 h 273"/>
                <a:gd name="T12" fmla="*/ 18 w 305"/>
                <a:gd name="T13" fmla="*/ 270 h 273"/>
                <a:gd name="T14" fmla="*/ 12 w 305"/>
                <a:gd name="T15" fmla="*/ 273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73">
                  <a:moveTo>
                    <a:pt x="12" y="273"/>
                  </a:moveTo>
                  <a:cubicBezTo>
                    <a:pt x="9" y="273"/>
                    <a:pt x="6" y="272"/>
                    <a:pt x="4" y="270"/>
                  </a:cubicBezTo>
                  <a:cubicBezTo>
                    <a:pt x="0" y="265"/>
                    <a:pt x="1" y="259"/>
                    <a:pt x="5" y="255"/>
                  </a:cubicBezTo>
                  <a:lnTo>
                    <a:pt x="287" y="4"/>
                  </a:lnTo>
                  <a:cubicBezTo>
                    <a:pt x="291" y="0"/>
                    <a:pt x="297" y="0"/>
                    <a:pt x="301" y="5"/>
                  </a:cubicBezTo>
                  <a:cubicBezTo>
                    <a:pt x="305" y="9"/>
                    <a:pt x="304" y="15"/>
                    <a:pt x="300" y="19"/>
                  </a:cubicBezTo>
                  <a:lnTo>
                    <a:pt x="18" y="270"/>
                  </a:lnTo>
                  <a:cubicBezTo>
                    <a:pt x="16" y="272"/>
                    <a:pt x="14" y="273"/>
                    <a:pt x="12" y="273"/>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09" name="Freeform 114">
              <a:extLst>
                <a:ext uri="{FF2B5EF4-FFF2-40B4-BE49-F238E27FC236}">
                  <a16:creationId xmlns:a16="http://schemas.microsoft.com/office/drawing/2014/main" id="{D5752E87-1881-5C32-D703-50D004394880}"/>
                </a:ext>
              </a:extLst>
            </p:cNvPr>
            <p:cNvSpPr>
              <a:spLocks/>
            </p:cNvSpPr>
            <p:nvPr/>
          </p:nvSpPr>
          <p:spPr bwMode="auto">
            <a:xfrm>
              <a:off x="4976813" y="9310688"/>
              <a:ext cx="201613" cy="193675"/>
            </a:xfrm>
            <a:custGeom>
              <a:avLst/>
              <a:gdLst>
                <a:gd name="T0" fmla="*/ 11 w 265"/>
                <a:gd name="T1" fmla="*/ 255 h 255"/>
                <a:gd name="T2" fmla="*/ 4 w 265"/>
                <a:gd name="T3" fmla="*/ 252 h 255"/>
                <a:gd name="T4" fmla="*/ 4 w 265"/>
                <a:gd name="T5" fmla="*/ 237 h 255"/>
                <a:gd name="T6" fmla="*/ 246 w 265"/>
                <a:gd name="T7" fmla="*/ 4 h 255"/>
                <a:gd name="T8" fmla="*/ 261 w 265"/>
                <a:gd name="T9" fmla="*/ 4 h 255"/>
                <a:gd name="T10" fmla="*/ 260 w 265"/>
                <a:gd name="T11" fmla="*/ 19 h 255"/>
                <a:gd name="T12" fmla="*/ 18 w 265"/>
                <a:gd name="T13" fmla="*/ 252 h 255"/>
                <a:gd name="T14" fmla="*/ 11 w 26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255">
                  <a:moveTo>
                    <a:pt x="11" y="255"/>
                  </a:moveTo>
                  <a:cubicBezTo>
                    <a:pt x="9" y="255"/>
                    <a:pt x="6" y="254"/>
                    <a:pt x="4" y="252"/>
                  </a:cubicBezTo>
                  <a:cubicBezTo>
                    <a:pt x="0" y="248"/>
                    <a:pt x="0" y="241"/>
                    <a:pt x="4" y="237"/>
                  </a:cubicBezTo>
                  <a:lnTo>
                    <a:pt x="246" y="4"/>
                  </a:lnTo>
                  <a:cubicBezTo>
                    <a:pt x="250" y="0"/>
                    <a:pt x="257" y="0"/>
                    <a:pt x="261" y="4"/>
                  </a:cubicBezTo>
                  <a:cubicBezTo>
                    <a:pt x="265" y="9"/>
                    <a:pt x="264" y="15"/>
                    <a:pt x="260" y="19"/>
                  </a:cubicBezTo>
                  <a:lnTo>
                    <a:pt x="18" y="252"/>
                  </a:lnTo>
                  <a:cubicBezTo>
                    <a:pt x="16" y="254"/>
                    <a:pt x="14" y="255"/>
                    <a:pt x="11" y="255"/>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0" name="Freeform 115">
              <a:extLst>
                <a:ext uri="{FF2B5EF4-FFF2-40B4-BE49-F238E27FC236}">
                  <a16:creationId xmlns:a16="http://schemas.microsoft.com/office/drawing/2014/main" id="{7D607A7A-D1BD-9DA2-C9DD-CF56EBC7B141}"/>
                </a:ext>
              </a:extLst>
            </p:cNvPr>
            <p:cNvSpPr>
              <a:spLocks/>
            </p:cNvSpPr>
            <p:nvPr/>
          </p:nvSpPr>
          <p:spPr bwMode="auto">
            <a:xfrm>
              <a:off x="5024438" y="9458325"/>
              <a:ext cx="153988" cy="152400"/>
            </a:xfrm>
            <a:custGeom>
              <a:avLst/>
              <a:gdLst>
                <a:gd name="T0" fmla="*/ 11 w 203"/>
                <a:gd name="T1" fmla="*/ 200 h 200"/>
                <a:gd name="T2" fmla="*/ 4 w 203"/>
                <a:gd name="T3" fmla="*/ 197 h 200"/>
                <a:gd name="T4" fmla="*/ 4 w 203"/>
                <a:gd name="T5" fmla="*/ 183 h 200"/>
                <a:gd name="T6" fmla="*/ 185 w 203"/>
                <a:gd name="T7" fmla="*/ 4 h 200"/>
                <a:gd name="T8" fmla="*/ 199 w 203"/>
                <a:gd name="T9" fmla="*/ 4 h 200"/>
                <a:gd name="T10" fmla="*/ 199 w 203"/>
                <a:gd name="T11" fmla="*/ 18 h 200"/>
                <a:gd name="T12" fmla="*/ 18 w 203"/>
                <a:gd name="T13" fmla="*/ 198 h 200"/>
                <a:gd name="T14" fmla="*/ 11 w 203"/>
                <a:gd name="T15" fmla="*/ 20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00">
                  <a:moveTo>
                    <a:pt x="11" y="200"/>
                  </a:moveTo>
                  <a:cubicBezTo>
                    <a:pt x="8" y="200"/>
                    <a:pt x="6" y="199"/>
                    <a:pt x="4" y="197"/>
                  </a:cubicBezTo>
                  <a:cubicBezTo>
                    <a:pt x="0" y="193"/>
                    <a:pt x="0" y="187"/>
                    <a:pt x="4" y="183"/>
                  </a:cubicBezTo>
                  <a:lnTo>
                    <a:pt x="185" y="4"/>
                  </a:lnTo>
                  <a:cubicBezTo>
                    <a:pt x="189" y="0"/>
                    <a:pt x="195" y="0"/>
                    <a:pt x="199" y="4"/>
                  </a:cubicBezTo>
                  <a:cubicBezTo>
                    <a:pt x="203" y="8"/>
                    <a:pt x="203" y="14"/>
                    <a:pt x="199" y="18"/>
                  </a:cubicBezTo>
                  <a:lnTo>
                    <a:pt x="18" y="198"/>
                  </a:lnTo>
                  <a:cubicBezTo>
                    <a:pt x="16" y="200"/>
                    <a:pt x="14" y="200"/>
                    <a:pt x="11" y="20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1" name="Freeform 116">
              <a:extLst>
                <a:ext uri="{FF2B5EF4-FFF2-40B4-BE49-F238E27FC236}">
                  <a16:creationId xmlns:a16="http://schemas.microsoft.com/office/drawing/2014/main" id="{D72ABA99-EB34-BAF3-C670-DDCDE319B5EB}"/>
                </a:ext>
              </a:extLst>
            </p:cNvPr>
            <p:cNvSpPr>
              <a:spLocks/>
            </p:cNvSpPr>
            <p:nvPr/>
          </p:nvSpPr>
          <p:spPr bwMode="auto">
            <a:xfrm>
              <a:off x="3038475" y="9447213"/>
              <a:ext cx="1582738" cy="1214438"/>
            </a:xfrm>
            <a:custGeom>
              <a:avLst/>
              <a:gdLst>
                <a:gd name="T0" fmla="*/ 0 w 2081"/>
                <a:gd name="T1" fmla="*/ 367 h 1597"/>
                <a:gd name="T2" fmla="*/ 1568 w 2081"/>
                <a:gd name="T3" fmla="*/ 93 h 1597"/>
                <a:gd name="T4" fmla="*/ 1936 w 2081"/>
                <a:gd name="T5" fmla="*/ 897 h 1597"/>
                <a:gd name="T6" fmla="*/ 642 w 2081"/>
                <a:gd name="T7" fmla="*/ 1518 h 1597"/>
                <a:gd name="T8" fmla="*/ 0 w 2081"/>
                <a:gd name="T9" fmla="*/ 367 h 1597"/>
              </a:gdLst>
              <a:ahLst/>
              <a:cxnLst>
                <a:cxn ang="0">
                  <a:pos x="T0" y="T1"/>
                </a:cxn>
                <a:cxn ang="0">
                  <a:pos x="T2" y="T3"/>
                </a:cxn>
                <a:cxn ang="0">
                  <a:pos x="T4" y="T5"/>
                </a:cxn>
                <a:cxn ang="0">
                  <a:pos x="T6" y="T7"/>
                </a:cxn>
                <a:cxn ang="0">
                  <a:pos x="T8" y="T9"/>
                </a:cxn>
              </a:cxnLst>
              <a:rect l="0" t="0" r="r" b="b"/>
              <a:pathLst>
                <a:path w="2081" h="1597">
                  <a:moveTo>
                    <a:pt x="0" y="367"/>
                  </a:moveTo>
                  <a:cubicBezTo>
                    <a:pt x="0" y="367"/>
                    <a:pt x="1343" y="0"/>
                    <a:pt x="1568" y="93"/>
                  </a:cubicBezTo>
                  <a:cubicBezTo>
                    <a:pt x="1694" y="144"/>
                    <a:pt x="2081" y="660"/>
                    <a:pt x="1936" y="897"/>
                  </a:cubicBezTo>
                  <a:cubicBezTo>
                    <a:pt x="1836" y="1061"/>
                    <a:pt x="1368" y="1338"/>
                    <a:pt x="642" y="1518"/>
                  </a:cubicBezTo>
                  <a:cubicBezTo>
                    <a:pt x="322" y="1597"/>
                    <a:pt x="0" y="367"/>
                    <a:pt x="0" y="367"/>
                  </a:cubicBezTo>
                  <a:close/>
                </a:path>
              </a:pathLst>
            </a:cu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2" name="Freeform: Shape 545">
              <a:extLst>
                <a:ext uri="{FF2B5EF4-FFF2-40B4-BE49-F238E27FC236}">
                  <a16:creationId xmlns:a16="http://schemas.microsoft.com/office/drawing/2014/main" id="{12FE2366-8280-1017-3877-E0A2A61768C3}"/>
                </a:ext>
              </a:extLst>
            </p:cNvPr>
            <p:cNvSpPr>
              <a:spLocks/>
            </p:cNvSpPr>
            <p:nvPr/>
          </p:nvSpPr>
          <p:spPr bwMode="auto">
            <a:xfrm>
              <a:off x="3499337" y="8796452"/>
              <a:ext cx="2321295" cy="1998548"/>
            </a:xfrm>
            <a:custGeom>
              <a:avLst/>
              <a:gdLst>
                <a:gd name="connsiteX0" fmla="*/ 675607 w 2321295"/>
                <a:gd name="connsiteY0" fmla="*/ 778389 h 1998548"/>
                <a:gd name="connsiteX1" fmla="*/ 692403 w 2321295"/>
                <a:gd name="connsiteY1" fmla="*/ 778389 h 1998548"/>
                <a:gd name="connsiteX2" fmla="*/ 969537 w 2321295"/>
                <a:gd name="connsiteY2" fmla="*/ 1272893 h 1998548"/>
                <a:gd name="connsiteX3" fmla="*/ 961139 w 2321295"/>
                <a:gd name="connsiteY3" fmla="*/ 1287348 h 1998548"/>
                <a:gd name="connsiteX4" fmla="*/ 958085 w 2321295"/>
                <a:gd name="connsiteY4" fmla="*/ 1287348 h 1998548"/>
                <a:gd name="connsiteX5" fmla="*/ 946634 w 2321295"/>
                <a:gd name="connsiteY5" fmla="*/ 1278979 h 1998548"/>
                <a:gd name="connsiteX6" fmla="*/ 675607 w 2321295"/>
                <a:gd name="connsiteY6" fmla="*/ 795126 h 1998548"/>
                <a:gd name="connsiteX7" fmla="*/ 675607 w 2321295"/>
                <a:gd name="connsiteY7" fmla="*/ 778389 h 1998548"/>
                <a:gd name="connsiteX8" fmla="*/ 129581 w 2321295"/>
                <a:gd name="connsiteY8" fmla="*/ 376122 h 1998548"/>
                <a:gd name="connsiteX9" fmla="*/ 139469 w 2321295"/>
                <a:gd name="connsiteY9" fmla="*/ 415718 h 1998548"/>
                <a:gd name="connsiteX10" fmla="*/ 26896 w 2321295"/>
                <a:gd name="connsiteY10" fmla="*/ 797211 h 1998548"/>
                <a:gd name="connsiteX11" fmla="*/ 736563 w 2321295"/>
                <a:gd name="connsiteY11" fmla="*/ 709643 h 1998548"/>
                <a:gd name="connsiteX12" fmla="*/ 1025602 w 2321295"/>
                <a:gd name="connsiteY12" fmla="*/ 1113980 h 1998548"/>
                <a:gd name="connsiteX13" fmla="*/ 1021799 w 2321295"/>
                <a:gd name="connsiteY13" fmla="*/ 1339373 h 1998548"/>
                <a:gd name="connsiteX14" fmla="*/ 29938 w 2321295"/>
                <a:gd name="connsiteY14" fmla="*/ 1816811 h 1998548"/>
                <a:gd name="connsiteX15" fmla="*/ 27656 w 2321295"/>
                <a:gd name="connsiteY15" fmla="*/ 1817572 h 1998548"/>
                <a:gd name="connsiteX16" fmla="*/ 16247 w 2321295"/>
                <a:gd name="connsiteY16" fmla="*/ 1808435 h 1998548"/>
                <a:gd name="connsiteX17" fmla="*/ 24614 w 2321295"/>
                <a:gd name="connsiteY17" fmla="*/ 1794728 h 1998548"/>
                <a:gd name="connsiteX18" fmla="*/ 1002023 w 2321295"/>
                <a:gd name="connsiteY18" fmla="*/ 1327190 h 1998548"/>
                <a:gd name="connsiteX19" fmla="*/ 1003544 w 2321295"/>
                <a:gd name="connsiteY19" fmla="*/ 1120833 h 1998548"/>
                <a:gd name="connsiteX20" fmla="*/ 727436 w 2321295"/>
                <a:gd name="connsiteY20" fmla="*/ 731725 h 1998548"/>
                <a:gd name="connsiteX21" fmla="*/ 13965 w 2321295"/>
                <a:gd name="connsiteY21" fmla="*/ 823862 h 1998548"/>
                <a:gd name="connsiteX22" fmla="*/ 3316 w 2321295"/>
                <a:gd name="connsiteY22" fmla="*/ 820817 h 1998548"/>
                <a:gd name="connsiteX23" fmla="*/ 274 w 2321295"/>
                <a:gd name="connsiteY23" fmla="*/ 810156 h 1998548"/>
                <a:gd name="connsiteX24" fmla="*/ 129581 w 2321295"/>
                <a:gd name="connsiteY24" fmla="*/ 376122 h 1998548"/>
                <a:gd name="connsiteX25" fmla="*/ 2083942 w 2321295"/>
                <a:gd name="connsiteY25" fmla="*/ 581 h 1998548"/>
                <a:gd name="connsiteX26" fmla="*/ 2090791 w 2321295"/>
                <a:gd name="connsiteY26" fmla="*/ 6667 h 1998548"/>
                <a:gd name="connsiteX27" fmla="*/ 2244516 w 2321295"/>
                <a:gd name="connsiteY27" fmla="*/ 523278 h 1998548"/>
                <a:gd name="connsiteX28" fmla="*/ 2281806 w 2321295"/>
                <a:gd name="connsiteY28" fmla="*/ 1988657 h 1998548"/>
                <a:gd name="connsiteX29" fmla="*/ 2270391 w 2321295"/>
                <a:gd name="connsiteY29" fmla="*/ 1998548 h 1998548"/>
                <a:gd name="connsiteX30" fmla="*/ 2268869 w 2321295"/>
                <a:gd name="connsiteY30" fmla="*/ 1998548 h 1998548"/>
                <a:gd name="connsiteX31" fmla="*/ 2258215 w 2321295"/>
                <a:gd name="connsiteY31" fmla="*/ 1985614 h 1998548"/>
                <a:gd name="connsiteX32" fmla="*/ 2221686 w 2321295"/>
                <a:gd name="connsiteY32" fmla="*/ 529365 h 1998548"/>
                <a:gd name="connsiteX33" fmla="*/ 2069482 w 2321295"/>
                <a:gd name="connsiteY33" fmla="*/ 16558 h 1998548"/>
                <a:gd name="connsiteX34" fmla="*/ 2074809 w 2321295"/>
                <a:gd name="connsiteY34" fmla="*/ 1341 h 1998548"/>
                <a:gd name="connsiteX35" fmla="*/ 2083942 w 2321295"/>
                <a:gd name="connsiteY35" fmla="*/ 581 h 199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21295" h="1998548">
                  <a:moveTo>
                    <a:pt x="675607" y="778389"/>
                  </a:moveTo>
                  <a:cubicBezTo>
                    <a:pt x="680188" y="774585"/>
                    <a:pt x="687822" y="774585"/>
                    <a:pt x="692403" y="778389"/>
                  </a:cubicBezTo>
                  <a:cubicBezTo>
                    <a:pt x="693930" y="780671"/>
                    <a:pt x="891665" y="979995"/>
                    <a:pt x="969537" y="1272893"/>
                  </a:cubicBezTo>
                  <a:cubicBezTo>
                    <a:pt x="971064" y="1278979"/>
                    <a:pt x="967247" y="1285826"/>
                    <a:pt x="961139" y="1287348"/>
                  </a:cubicBezTo>
                  <a:cubicBezTo>
                    <a:pt x="959612" y="1287348"/>
                    <a:pt x="958849" y="1287348"/>
                    <a:pt x="958085" y="1287348"/>
                  </a:cubicBezTo>
                  <a:cubicBezTo>
                    <a:pt x="952741" y="1287348"/>
                    <a:pt x="948161" y="1284305"/>
                    <a:pt x="946634" y="1278979"/>
                  </a:cubicBezTo>
                  <a:cubicBezTo>
                    <a:pt x="871052" y="992167"/>
                    <a:pt x="677134" y="797408"/>
                    <a:pt x="675607" y="795126"/>
                  </a:cubicBezTo>
                  <a:cubicBezTo>
                    <a:pt x="671026" y="790561"/>
                    <a:pt x="671026" y="782954"/>
                    <a:pt x="675607" y="778389"/>
                  </a:cubicBezTo>
                  <a:close/>
                  <a:moveTo>
                    <a:pt x="129581" y="376122"/>
                  </a:moveTo>
                  <a:lnTo>
                    <a:pt x="139469" y="415718"/>
                  </a:lnTo>
                  <a:cubicBezTo>
                    <a:pt x="74815" y="591616"/>
                    <a:pt x="38305" y="746193"/>
                    <a:pt x="26896" y="797211"/>
                  </a:cubicBezTo>
                  <a:cubicBezTo>
                    <a:pt x="421662" y="708120"/>
                    <a:pt x="660500" y="678423"/>
                    <a:pt x="736563" y="709643"/>
                  </a:cubicBezTo>
                  <a:cubicBezTo>
                    <a:pt x="806541" y="738579"/>
                    <a:pt x="967034" y="935036"/>
                    <a:pt x="1025602" y="1113980"/>
                  </a:cubicBezTo>
                  <a:cubicBezTo>
                    <a:pt x="1056788" y="1208401"/>
                    <a:pt x="1055267" y="1284548"/>
                    <a:pt x="1021799" y="1339373"/>
                  </a:cubicBezTo>
                  <a:cubicBezTo>
                    <a:pt x="938891" y="1475675"/>
                    <a:pt x="571506" y="1682793"/>
                    <a:pt x="29938" y="1816811"/>
                  </a:cubicBezTo>
                  <a:cubicBezTo>
                    <a:pt x="29177" y="1817572"/>
                    <a:pt x="28417" y="1817572"/>
                    <a:pt x="27656" y="1817572"/>
                  </a:cubicBezTo>
                  <a:cubicBezTo>
                    <a:pt x="22332" y="1817572"/>
                    <a:pt x="17768" y="1813765"/>
                    <a:pt x="16247" y="1808435"/>
                  </a:cubicBezTo>
                  <a:cubicBezTo>
                    <a:pt x="14725" y="1802343"/>
                    <a:pt x="18529" y="1796251"/>
                    <a:pt x="24614" y="1794728"/>
                  </a:cubicBezTo>
                  <a:cubicBezTo>
                    <a:pt x="554012" y="1663756"/>
                    <a:pt x="923678" y="1455877"/>
                    <a:pt x="1002023" y="1327190"/>
                  </a:cubicBezTo>
                  <a:cubicBezTo>
                    <a:pt x="1031687" y="1278456"/>
                    <a:pt x="1032448" y="1209163"/>
                    <a:pt x="1003544" y="1120833"/>
                  </a:cubicBezTo>
                  <a:cubicBezTo>
                    <a:pt x="947258" y="951027"/>
                    <a:pt x="792089" y="757615"/>
                    <a:pt x="727436" y="731725"/>
                  </a:cubicBezTo>
                  <a:cubicBezTo>
                    <a:pt x="677995" y="711166"/>
                    <a:pt x="512938" y="710404"/>
                    <a:pt x="13965" y="823862"/>
                  </a:cubicBezTo>
                  <a:cubicBezTo>
                    <a:pt x="10162" y="824624"/>
                    <a:pt x="6359" y="823101"/>
                    <a:pt x="3316" y="820817"/>
                  </a:cubicBezTo>
                  <a:cubicBezTo>
                    <a:pt x="274" y="817771"/>
                    <a:pt x="-487" y="813963"/>
                    <a:pt x="274" y="810156"/>
                  </a:cubicBezTo>
                  <a:cubicBezTo>
                    <a:pt x="1034" y="806349"/>
                    <a:pt x="42108" y="606084"/>
                    <a:pt x="129581" y="376122"/>
                  </a:cubicBezTo>
                  <a:close/>
                  <a:moveTo>
                    <a:pt x="2083942" y="581"/>
                  </a:moveTo>
                  <a:cubicBezTo>
                    <a:pt x="2086795" y="1532"/>
                    <a:pt x="2089269" y="3624"/>
                    <a:pt x="2090791" y="6667"/>
                  </a:cubicBezTo>
                  <a:cubicBezTo>
                    <a:pt x="2091552" y="8189"/>
                    <a:pt x="2178308" y="190030"/>
                    <a:pt x="2244516" y="523278"/>
                  </a:cubicBezTo>
                  <a:cubicBezTo>
                    <a:pt x="2305398" y="830658"/>
                    <a:pt x="2361713" y="1334334"/>
                    <a:pt x="2281806" y="1988657"/>
                  </a:cubicBezTo>
                  <a:cubicBezTo>
                    <a:pt x="2281045" y="1993983"/>
                    <a:pt x="2275718" y="1998548"/>
                    <a:pt x="2270391" y="1998548"/>
                  </a:cubicBezTo>
                  <a:cubicBezTo>
                    <a:pt x="2269630" y="1998548"/>
                    <a:pt x="2268869" y="1998548"/>
                    <a:pt x="2268869" y="1998548"/>
                  </a:cubicBezTo>
                  <a:cubicBezTo>
                    <a:pt x="2262020" y="1997787"/>
                    <a:pt x="2257454" y="1991700"/>
                    <a:pt x="2258215" y="1985614"/>
                  </a:cubicBezTo>
                  <a:cubicBezTo>
                    <a:pt x="2338122" y="1335095"/>
                    <a:pt x="2282567" y="834462"/>
                    <a:pt x="2221686" y="529365"/>
                  </a:cubicBezTo>
                  <a:cubicBezTo>
                    <a:pt x="2156238" y="198399"/>
                    <a:pt x="2070243" y="18080"/>
                    <a:pt x="2069482" y="16558"/>
                  </a:cubicBezTo>
                  <a:cubicBezTo>
                    <a:pt x="2066438" y="11232"/>
                    <a:pt x="2069482" y="3624"/>
                    <a:pt x="2074809" y="1341"/>
                  </a:cubicBezTo>
                  <a:cubicBezTo>
                    <a:pt x="2077854" y="-180"/>
                    <a:pt x="2081088" y="-370"/>
                    <a:pt x="2083942" y="581"/>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13" name="Freeform 119">
              <a:extLst>
                <a:ext uri="{FF2B5EF4-FFF2-40B4-BE49-F238E27FC236}">
                  <a16:creationId xmlns:a16="http://schemas.microsoft.com/office/drawing/2014/main" id="{1BE7FE7A-42B3-A0D2-6A7D-35D7C8044773}"/>
                </a:ext>
              </a:extLst>
            </p:cNvPr>
            <p:cNvSpPr>
              <a:spLocks/>
            </p:cNvSpPr>
            <p:nvPr/>
          </p:nvSpPr>
          <p:spPr bwMode="auto">
            <a:xfrm>
              <a:off x="3800475" y="8720138"/>
              <a:ext cx="87313" cy="98425"/>
            </a:xfrm>
            <a:custGeom>
              <a:avLst/>
              <a:gdLst>
                <a:gd name="T0" fmla="*/ 110 w 115"/>
                <a:gd name="T1" fmla="*/ 27 h 130"/>
                <a:gd name="T2" fmla="*/ 107 w 115"/>
                <a:gd name="T3" fmla="*/ 5 h 130"/>
                <a:gd name="T4" fmla="*/ 86 w 115"/>
                <a:gd name="T5" fmla="*/ 8 h 130"/>
                <a:gd name="T6" fmla="*/ 0 w 115"/>
                <a:gd name="T7" fmla="*/ 130 h 130"/>
                <a:gd name="T8" fmla="*/ 44 w 115"/>
                <a:gd name="T9" fmla="*/ 119 h 130"/>
                <a:gd name="T10" fmla="*/ 110 w 115"/>
                <a:gd name="T11" fmla="*/ 27 h 130"/>
              </a:gdLst>
              <a:ahLst/>
              <a:cxnLst>
                <a:cxn ang="0">
                  <a:pos x="T0" y="T1"/>
                </a:cxn>
                <a:cxn ang="0">
                  <a:pos x="T2" y="T3"/>
                </a:cxn>
                <a:cxn ang="0">
                  <a:pos x="T4" y="T5"/>
                </a:cxn>
                <a:cxn ang="0">
                  <a:pos x="T6" y="T7"/>
                </a:cxn>
                <a:cxn ang="0">
                  <a:pos x="T8" y="T9"/>
                </a:cxn>
                <a:cxn ang="0">
                  <a:pos x="T10" y="T11"/>
                </a:cxn>
              </a:cxnLst>
              <a:rect l="0" t="0" r="r" b="b"/>
              <a:pathLst>
                <a:path w="115" h="130">
                  <a:moveTo>
                    <a:pt x="110" y="27"/>
                  </a:moveTo>
                  <a:cubicBezTo>
                    <a:pt x="115" y="20"/>
                    <a:pt x="114" y="10"/>
                    <a:pt x="107" y="5"/>
                  </a:cubicBezTo>
                  <a:cubicBezTo>
                    <a:pt x="101" y="0"/>
                    <a:pt x="91" y="1"/>
                    <a:pt x="86" y="8"/>
                  </a:cubicBezTo>
                  <a:cubicBezTo>
                    <a:pt x="56" y="47"/>
                    <a:pt x="27" y="88"/>
                    <a:pt x="0" y="130"/>
                  </a:cubicBezTo>
                  <a:lnTo>
                    <a:pt x="44" y="119"/>
                  </a:lnTo>
                  <a:cubicBezTo>
                    <a:pt x="65" y="87"/>
                    <a:pt x="87" y="56"/>
                    <a:pt x="110" y="27"/>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4" name="Freeform 120">
              <a:extLst>
                <a:ext uri="{FF2B5EF4-FFF2-40B4-BE49-F238E27FC236}">
                  <a16:creationId xmlns:a16="http://schemas.microsoft.com/office/drawing/2014/main" id="{77EB814A-81A1-530E-F763-A317BD9B4E46}"/>
                </a:ext>
              </a:extLst>
            </p:cNvPr>
            <p:cNvSpPr>
              <a:spLocks/>
            </p:cNvSpPr>
            <p:nvPr/>
          </p:nvSpPr>
          <p:spPr bwMode="auto">
            <a:xfrm>
              <a:off x="8253413" y="7859713"/>
              <a:ext cx="4248150" cy="2932113"/>
            </a:xfrm>
            <a:custGeom>
              <a:avLst/>
              <a:gdLst>
                <a:gd name="T0" fmla="*/ 4144 w 5581"/>
                <a:gd name="T1" fmla="*/ 542 h 3854"/>
                <a:gd name="T2" fmla="*/ 3299 w 5581"/>
                <a:gd name="T3" fmla="*/ 9 h 3854"/>
                <a:gd name="T4" fmla="*/ 3455 w 5581"/>
                <a:gd name="T5" fmla="*/ 571 h 3854"/>
                <a:gd name="T6" fmla="*/ 3219 w 5581"/>
                <a:gd name="T7" fmla="*/ 731 h 3854"/>
                <a:gd name="T8" fmla="*/ 3528 w 5581"/>
                <a:gd name="T9" fmla="*/ 1012 h 3854"/>
                <a:gd name="T10" fmla="*/ 2975 w 5581"/>
                <a:gd name="T11" fmla="*/ 2196 h 3854"/>
                <a:gd name="T12" fmla="*/ 2975 w 5581"/>
                <a:gd name="T13" fmla="*/ 2196 h 3854"/>
                <a:gd name="T14" fmla="*/ 2448 w 5581"/>
                <a:gd name="T15" fmla="*/ 2196 h 3854"/>
                <a:gd name="T16" fmla="*/ 1895 w 5581"/>
                <a:gd name="T17" fmla="*/ 1012 h 3854"/>
                <a:gd name="T18" fmla="*/ 2204 w 5581"/>
                <a:gd name="T19" fmla="*/ 731 h 3854"/>
                <a:gd name="T20" fmla="*/ 1968 w 5581"/>
                <a:gd name="T21" fmla="*/ 571 h 3854"/>
                <a:gd name="T22" fmla="*/ 2126 w 5581"/>
                <a:gd name="T23" fmla="*/ 0 h 3854"/>
                <a:gd name="T24" fmla="*/ 1573 w 5581"/>
                <a:gd name="T25" fmla="*/ 245 h 3854"/>
                <a:gd name="T26" fmla="*/ 762 w 5581"/>
                <a:gd name="T27" fmla="*/ 1090 h 3854"/>
                <a:gd name="T28" fmla="*/ 532 w 5581"/>
                <a:gd name="T29" fmla="*/ 3312 h 3854"/>
                <a:gd name="T30" fmla="*/ 1166 w 5581"/>
                <a:gd name="T31" fmla="*/ 3211 h 3854"/>
                <a:gd name="T32" fmla="*/ 1167 w 5581"/>
                <a:gd name="T33" fmla="*/ 3374 h 3854"/>
                <a:gd name="T34" fmla="*/ 1708 w 5581"/>
                <a:gd name="T35" fmla="*/ 3374 h 3854"/>
                <a:gd name="T36" fmla="*/ 1708 w 5581"/>
                <a:gd name="T37" fmla="*/ 3527 h 3854"/>
                <a:gd name="T38" fmla="*/ 1708 w 5581"/>
                <a:gd name="T39" fmla="*/ 3854 h 3854"/>
                <a:gd name="T40" fmla="*/ 3739 w 5581"/>
                <a:gd name="T41" fmla="*/ 3854 h 3854"/>
                <a:gd name="T42" fmla="*/ 3739 w 5581"/>
                <a:gd name="T43" fmla="*/ 3527 h 3854"/>
                <a:gd name="T44" fmla="*/ 3739 w 5581"/>
                <a:gd name="T45" fmla="*/ 3374 h 3854"/>
                <a:gd name="T46" fmla="*/ 4455 w 5581"/>
                <a:gd name="T47" fmla="*/ 3374 h 3854"/>
                <a:gd name="T48" fmla="*/ 4455 w 5581"/>
                <a:gd name="T49" fmla="*/ 3429 h 3854"/>
                <a:gd name="T50" fmla="*/ 5113 w 5581"/>
                <a:gd name="T51" fmla="*/ 3242 h 3854"/>
                <a:gd name="T52" fmla="*/ 4144 w 5581"/>
                <a:gd name="T53" fmla="*/ 542 h 3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81" h="3854">
                  <a:moveTo>
                    <a:pt x="4144" y="542"/>
                  </a:moveTo>
                  <a:cubicBezTo>
                    <a:pt x="3912" y="291"/>
                    <a:pt x="3620" y="107"/>
                    <a:pt x="3299" y="9"/>
                  </a:cubicBezTo>
                  <a:lnTo>
                    <a:pt x="3455" y="571"/>
                  </a:lnTo>
                  <a:lnTo>
                    <a:pt x="3219" y="731"/>
                  </a:lnTo>
                  <a:lnTo>
                    <a:pt x="3528" y="1012"/>
                  </a:lnTo>
                  <a:lnTo>
                    <a:pt x="2975" y="2196"/>
                  </a:lnTo>
                  <a:lnTo>
                    <a:pt x="2975" y="2196"/>
                  </a:lnTo>
                  <a:lnTo>
                    <a:pt x="2448" y="2196"/>
                  </a:lnTo>
                  <a:lnTo>
                    <a:pt x="1895" y="1012"/>
                  </a:lnTo>
                  <a:lnTo>
                    <a:pt x="2204" y="731"/>
                  </a:lnTo>
                  <a:lnTo>
                    <a:pt x="1968" y="571"/>
                  </a:lnTo>
                  <a:lnTo>
                    <a:pt x="2126" y="0"/>
                  </a:lnTo>
                  <a:cubicBezTo>
                    <a:pt x="1931" y="54"/>
                    <a:pt x="1745" y="136"/>
                    <a:pt x="1573" y="245"/>
                  </a:cubicBezTo>
                  <a:cubicBezTo>
                    <a:pt x="1238" y="458"/>
                    <a:pt x="959" y="747"/>
                    <a:pt x="762" y="1090"/>
                  </a:cubicBezTo>
                  <a:cubicBezTo>
                    <a:pt x="405" y="1712"/>
                    <a:pt x="0" y="3034"/>
                    <a:pt x="532" y="3312"/>
                  </a:cubicBezTo>
                  <a:cubicBezTo>
                    <a:pt x="817" y="3460"/>
                    <a:pt x="1166" y="3211"/>
                    <a:pt x="1166" y="3211"/>
                  </a:cubicBezTo>
                  <a:lnTo>
                    <a:pt x="1167" y="3374"/>
                  </a:lnTo>
                  <a:lnTo>
                    <a:pt x="1708" y="3374"/>
                  </a:lnTo>
                  <a:lnTo>
                    <a:pt x="1708" y="3527"/>
                  </a:lnTo>
                  <a:lnTo>
                    <a:pt x="1708" y="3854"/>
                  </a:lnTo>
                  <a:lnTo>
                    <a:pt x="3739" y="3854"/>
                  </a:lnTo>
                  <a:lnTo>
                    <a:pt x="3739" y="3527"/>
                  </a:lnTo>
                  <a:lnTo>
                    <a:pt x="3739" y="3374"/>
                  </a:lnTo>
                  <a:lnTo>
                    <a:pt x="4455" y="3374"/>
                  </a:lnTo>
                  <a:lnTo>
                    <a:pt x="4455" y="3429"/>
                  </a:lnTo>
                  <a:cubicBezTo>
                    <a:pt x="4671" y="3422"/>
                    <a:pt x="4997" y="3387"/>
                    <a:pt x="5113" y="3242"/>
                  </a:cubicBezTo>
                  <a:cubicBezTo>
                    <a:pt x="5581" y="2659"/>
                    <a:pt x="4653" y="1092"/>
                    <a:pt x="4144" y="542"/>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5" name="Freeform 121">
              <a:extLst>
                <a:ext uri="{FF2B5EF4-FFF2-40B4-BE49-F238E27FC236}">
                  <a16:creationId xmlns:a16="http://schemas.microsoft.com/office/drawing/2014/main" id="{0B5E1580-37DE-83B3-E9AD-7F85FCA7689D}"/>
                </a:ext>
              </a:extLst>
            </p:cNvPr>
            <p:cNvSpPr>
              <a:spLocks noEditPoints="1"/>
            </p:cNvSpPr>
            <p:nvPr/>
          </p:nvSpPr>
          <p:spPr bwMode="auto">
            <a:xfrm>
              <a:off x="8367713" y="7851775"/>
              <a:ext cx="4117975" cy="2949575"/>
            </a:xfrm>
            <a:custGeom>
              <a:avLst/>
              <a:gdLst>
                <a:gd name="T0" fmla="*/ 3578 w 5411"/>
                <a:gd name="T1" fmla="*/ 3854 h 3875"/>
                <a:gd name="T2" fmla="*/ 3588 w 5411"/>
                <a:gd name="T3" fmla="*/ 3374 h 3875"/>
                <a:gd name="T4" fmla="*/ 4315 w 5411"/>
                <a:gd name="T5" fmla="*/ 3384 h 3875"/>
                <a:gd name="T6" fmla="*/ 4954 w 5411"/>
                <a:gd name="T7" fmla="*/ 3246 h 3875"/>
                <a:gd name="T8" fmla="*/ 3163 w 5411"/>
                <a:gd name="T9" fmla="*/ 34 h 3875"/>
                <a:gd name="T10" fmla="*/ 3309 w 5411"/>
                <a:gd name="T11" fmla="*/ 590 h 3875"/>
                <a:gd name="T12" fmla="*/ 3383 w 5411"/>
                <a:gd name="T13" fmla="*/ 1014 h 3875"/>
                <a:gd name="T14" fmla="*/ 2833 w 5411"/>
                <a:gd name="T15" fmla="*/ 2211 h 3875"/>
                <a:gd name="T16" fmla="*/ 2297 w 5411"/>
                <a:gd name="T17" fmla="*/ 2217 h 3875"/>
                <a:gd name="T18" fmla="*/ 1735 w 5411"/>
                <a:gd name="T19" fmla="*/ 1026 h 3875"/>
                <a:gd name="T20" fmla="*/ 2037 w 5411"/>
                <a:gd name="T21" fmla="*/ 742 h 3875"/>
                <a:gd name="T22" fmla="*/ 1808 w 5411"/>
                <a:gd name="T23" fmla="*/ 579 h 3875"/>
                <a:gd name="T24" fmla="*/ 1427 w 5411"/>
                <a:gd name="T25" fmla="*/ 264 h 3875"/>
                <a:gd name="T26" fmla="*/ 172 w 5411"/>
                <a:gd name="T27" fmla="*/ 3027 h 3875"/>
                <a:gd name="T28" fmla="*/ 1009 w 5411"/>
                <a:gd name="T29" fmla="*/ 3213 h 3875"/>
                <a:gd name="T30" fmla="*/ 1025 w 5411"/>
                <a:gd name="T31" fmla="*/ 3221 h 3875"/>
                <a:gd name="T32" fmla="*/ 1557 w 5411"/>
                <a:gd name="T33" fmla="*/ 3374 h 3875"/>
                <a:gd name="T34" fmla="*/ 1567 w 5411"/>
                <a:gd name="T35" fmla="*/ 3854 h 3875"/>
                <a:gd name="T36" fmla="*/ 1557 w 5411"/>
                <a:gd name="T37" fmla="*/ 3875 h 3875"/>
                <a:gd name="T38" fmla="*/ 1547 w 5411"/>
                <a:gd name="T39" fmla="*/ 3394 h 3875"/>
                <a:gd name="T40" fmla="*/ 1006 w 5411"/>
                <a:gd name="T41" fmla="*/ 3384 h 3875"/>
                <a:gd name="T42" fmla="*/ 377 w 5411"/>
                <a:gd name="T43" fmla="*/ 3331 h 3875"/>
                <a:gd name="T44" fmla="*/ 602 w 5411"/>
                <a:gd name="T45" fmla="*/ 1095 h 3875"/>
                <a:gd name="T46" fmla="*/ 1972 w 5411"/>
                <a:gd name="T47" fmla="*/ 0 h 3875"/>
                <a:gd name="T48" fmla="*/ 1985 w 5411"/>
                <a:gd name="T49" fmla="*/ 13 h 3875"/>
                <a:gd name="T50" fmla="*/ 2059 w 5411"/>
                <a:gd name="T51" fmla="*/ 732 h 3875"/>
                <a:gd name="T52" fmla="*/ 2060 w 5411"/>
                <a:gd name="T53" fmla="*/ 748 h 3875"/>
                <a:gd name="T54" fmla="*/ 2304 w 5411"/>
                <a:gd name="T55" fmla="*/ 2196 h 3875"/>
                <a:gd name="T56" fmla="*/ 3364 w 5411"/>
                <a:gd name="T57" fmla="*/ 1024 h 3875"/>
                <a:gd name="T58" fmla="*/ 3058 w 5411"/>
                <a:gd name="T59" fmla="*/ 740 h 3875"/>
                <a:gd name="T60" fmla="*/ 3292 w 5411"/>
                <a:gd name="T61" fmla="*/ 577 h 3875"/>
                <a:gd name="T62" fmla="*/ 3141 w 5411"/>
                <a:gd name="T63" fmla="*/ 11 h 3875"/>
                <a:gd name="T64" fmla="*/ 4001 w 5411"/>
                <a:gd name="T65" fmla="*/ 545 h 3875"/>
                <a:gd name="T66" fmla="*/ 4970 w 5411"/>
                <a:gd name="T67" fmla="*/ 3259 h 3875"/>
                <a:gd name="T68" fmla="*/ 4297 w 5411"/>
                <a:gd name="T69" fmla="*/ 3446 h 3875"/>
                <a:gd name="T70" fmla="*/ 4294 w 5411"/>
                <a:gd name="T71" fmla="*/ 3394 h 3875"/>
                <a:gd name="T72" fmla="*/ 3598 w 5411"/>
                <a:gd name="T73" fmla="*/ 3864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11" h="3875">
                  <a:moveTo>
                    <a:pt x="1567" y="3854"/>
                  </a:moveTo>
                  <a:lnTo>
                    <a:pt x="3578" y="3854"/>
                  </a:lnTo>
                  <a:lnTo>
                    <a:pt x="3578" y="3384"/>
                  </a:lnTo>
                  <a:cubicBezTo>
                    <a:pt x="3578" y="3378"/>
                    <a:pt x="3583" y="3374"/>
                    <a:pt x="3588" y="3374"/>
                  </a:cubicBezTo>
                  <a:lnTo>
                    <a:pt x="4304" y="3374"/>
                  </a:lnTo>
                  <a:cubicBezTo>
                    <a:pt x="4310" y="3374"/>
                    <a:pt x="4315" y="3378"/>
                    <a:pt x="4315" y="3384"/>
                  </a:cubicBezTo>
                  <a:lnTo>
                    <a:pt x="4315" y="3429"/>
                  </a:lnTo>
                  <a:cubicBezTo>
                    <a:pt x="4520" y="3424"/>
                    <a:pt x="4843" y="3388"/>
                    <a:pt x="4954" y="3246"/>
                  </a:cubicBezTo>
                  <a:cubicBezTo>
                    <a:pt x="5411" y="2660"/>
                    <a:pt x="4486" y="1100"/>
                    <a:pt x="3986" y="559"/>
                  </a:cubicBezTo>
                  <a:cubicBezTo>
                    <a:pt x="3760" y="315"/>
                    <a:pt x="3476" y="133"/>
                    <a:pt x="3163" y="34"/>
                  </a:cubicBezTo>
                  <a:lnTo>
                    <a:pt x="3314" y="579"/>
                  </a:lnTo>
                  <a:cubicBezTo>
                    <a:pt x="3315" y="583"/>
                    <a:pt x="3313" y="587"/>
                    <a:pt x="3309" y="590"/>
                  </a:cubicBezTo>
                  <a:lnTo>
                    <a:pt x="3084" y="742"/>
                  </a:lnTo>
                  <a:lnTo>
                    <a:pt x="3383" y="1014"/>
                  </a:lnTo>
                  <a:cubicBezTo>
                    <a:pt x="3387" y="1017"/>
                    <a:pt x="3388" y="1022"/>
                    <a:pt x="3386" y="1026"/>
                  </a:cubicBezTo>
                  <a:lnTo>
                    <a:pt x="2833" y="2211"/>
                  </a:lnTo>
                  <a:cubicBezTo>
                    <a:pt x="2831" y="2214"/>
                    <a:pt x="2828" y="2217"/>
                    <a:pt x="2824" y="2217"/>
                  </a:cubicBezTo>
                  <a:lnTo>
                    <a:pt x="2297" y="2217"/>
                  </a:lnTo>
                  <a:cubicBezTo>
                    <a:pt x="2293" y="2217"/>
                    <a:pt x="2290" y="2214"/>
                    <a:pt x="2288" y="2211"/>
                  </a:cubicBezTo>
                  <a:lnTo>
                    <a:pt x="1735" y="1026"/>
                  </a:lnTo>
                  <a:cubicBezTo>
                    <a:pt x="1733" y="1022"/>
                    <a:pt x="1734" y="1017"/>
                    <a:pt x="1738" y="1014"/>
                  </a:cubicBezTo>
                  <a:lnTo>
                    <a:pt x="2037" y="742"/>
                  </a:lnTo>
                  <a:lnTo>
                    <a:pt x="1812" y="590"/>
                  </a:lnTo>
                  <a:cubicBezTo>
                    <a:pt x="1808" y="587"/>
                    <a:pt x="1806" y="583"/>
                    <a:pt x="1808" y="579"/>
                  </a:cubicBezTo>
                  <a:lnTo>
                    <a:pt x="1960" y="25"/>
                  </a:lnTo>
                  <a:cubicBezTo>
                    <a:pt x="1772" y="79"/>
                    <a:pt x="1593" y="159"/>
                    <a:pt x="1427" y="264"/>
                  </a:cubicBezTo>
                  <a:cubicBezTo>
                    <a:pt x="1094" y="476"/>
                    <a:pt x="815" y="766"/>
                    <a:pt x="620" y="1105"/>
                  </a:cubicBezTo>
                  <a:cubicBezTo>
                    <a:pt x="350" y="1575"/>
                    <a:pt x="21" y="2510"/>
                    <a:pt x="172" y="3027"/>
                  </a:cubicBezTo>
                  <a:cubicBezTo>
                    <a:pt x="212" y="3163"/>
                    <a:pt x="284" y="3259"/>
                    <a:pt x="386" y="3313"/>
                  </a:cubicBezTo>
                  <a:cubicBezTo>
                    <a:pt x="662" y="3456"/>
                    <a:pt x="1005" y="3215"/>
                    <a:pt x="1009" y="3213"/>
                  </a:cubicBezTo>
                  <a:cubicBezTo>
                    <a:pt x="1012" y="3210"/>
                    <a:pt x="1016" y="3210"/>
                    <a:pt x="1019" y="3212"/>
                  </a:cubicBezTo>
                  <a:cubicBezTo>
                    <a:pt x="1023" y="3214"/>
                    <a:pt x="1025" y="3217"/>
                    <a:pt x="1025" y="3221"/>
                  </a:cubicBezTo>
                  <a:lnTo>
                    <a:pt x="1027" y="3374"/>
                  </a:lnTo>
                  <a:lnTo>
                    <a:pt x="1557" y="3374"/>
                  </a:lnTo>
                  <a:cubicBezTo>
                    <a:pt x="1563" y="3374"/>
                    <a:pt x="1567" y="3378"/>
                    <a:pt x="1567" y="3384"/>
                  </a:cubicBezTo>
                  <a:lnTo>
                    <a:pt x="1567" y="3854"/>
                  </a:lnTo>
                  <a:close/>
                  <a:moveTo>
                    <a:pt x="3588" y="3875"/>
                  </a:moveTo>
                  <a:lnTo>
                    <a:pt x="1557" y="3875"/>
                  </a:lnTo>
                  <a:cubicBezTo>
                    <a:pt x="1552" y="3875"/>
                    <a:pt x="1547" y="3870"/>
                    <a:pt x="1547" y="3864"/>
                  </a:cubicBezTo>
                  <a:lnTo>
                    <a:pt x="1547" y="3394"/>
                  </a:lnTo>
                  <a:lnTo>
                    <a:pt x="1017" y="3394"/>
                  </a:lnTo>
                  <a:cubicBezTo>
                    <a:pt x="1011" y="3394"/>
                    <a:pt x="1006" y="3390"/>
                    <a:pt x="1006" y="3384"/>
                  </a:cubicBezTo>
                  <a:lnTo>
                    <a:pt x="1005" y="3240"/>
                  </a:lnTo>
                  <a:cubicBezTo>
                    <a:pt x="933" y="3286"/>
                    <a:pt x="629" y="3462"/>
                    <a:pt x="377" y="3331"/>
                  </a:cubicBezTo>
                  <a:cubicBezTo>
                    <a:pt x="269" y="3275"/>
                    <a:pt x="194" y="3174"/>
                    <a:pt x="152" y="3032"/>
                  </a:cubicBezTo>
                  <a:cubicBezTo>
                    <a:pt x="0" y="2510"/>
                    <a:pt x="331" y="1568"/>
                    <a:pt x="602" y="1095"/>
                  </a:cubicBezTo>
                  <a:cubicBezTo>
                    <a:pt x="799" y="753"/>
                    <a:pt x="1080" y="460"/>
                    <a:pt x="1416" y="247"/>
                  </a:cubicBezTo>
                  <a:cubicBezTo>
                    <a:pt x="1588" y="138"/>
                    <a:pt x="1776" y="55"/>
                    <a:pt x="1972" y="0"/>
                  </a:cubicBezTo>
                  <a:cubicBezTo>
                    <a:pt x="1976" y="0"/>
                    <a:pt x="1980" y="1"/>
                    <a:pt x="1982" y="3"/>
                  </a:cubicBezTo>
                  <a:cubicBezTo>
                    <a:pt x="1985" y="6"/>
                    <a:pt x="1986" y="9"/>
                    <a:pt x="1985" y="13"/>
                  </a:cubicBezTo>
                  <a:lnTo>
                    <a:pt x="1829" y="577"/>
                  </a:lnTo>
                  <a:lnTo>
                    <a:pt x="2059" y="732"/>
                  </a:lnTo>
                  <a:cubicBezTo>
                    <a:pt x="2062" y="734"/>
                    <a:pt x="2063" y="737"/>
                    <a:pt x="2063" y="740"/>
                  </a:cubicBezTo>
                  <a:cubicBezTo>
                    <a:pt x="2064" y="743"/>
                    <a:pt x="2062" y="746"/>
                    <a:pt x="2060" y="748"/>
                  </a:cubicBezTo>
                  <a:lnTo>
                    <a:pt x="1757" y="1024"/>
                  </a:lnTo>
                  <a:lnTo>
                    <a:pt x="2304" y="2196"/>
                  </a:lnTo>
                  <a:lnTo>
                    <a:pt x="2817" y="2196"/>
                  </a:lnTo>
                  <a:lnTo>
                    <a:pt x="3364" y="1024"/>
                  </a:lnTo>
                  <a:lnTo>
                    <a:pt x="3061" y="748"/>
                  </a:lnTo>
                  <a:cubicBezTo>
                    <a:pt x="3059" y="746"/>
                    <a:pt x="3057" y="743"/>
                    <a:pt x="3058" y="740"/>
                  </a:cubicBezTo>
                  <a:cubicBezTo>
                    <a:pt x="3058" y="737"/>
                    <a:pt x="3060" y="734"/>
                    <a:pt x="3062" y="732"/>
                  </a:cubicBezTo>
                  <a:lnTo>
                    <a:pt x="3292" y="577"/>
                  </a:lnTo>
                  <a:lnTo>
                    <a:pt x="3138" y="21"/>
                  </a:lnTo>
                  <a:cubicBezTo>
                    <a:pt x="3137" y="18"/>
                    <a:pt x="3138" y="14"/>
                    <a:pt x="3141" y="11"/>
                  </a:cubicBezTo>
                  <a:cubicBezTo>
                    <a:pt x="3144" y="9"/>
                    <a:pt x="3148" y="8"/>
                    <a:pt x="3151" y="9"/>
                  </a:cubicBezTo>
                  <a:cubicBezTo>
                    <a:pt x="3474" y="108"/>
                    <a:pt x="3768" y="294"/>
                    <a:pt x="4001" y="545"/>
                  </a:cubicBezTo>
                  <a:cubicBezTo>
                    <a:pt x="4239" y="802"/>
                    <a:pt x="4607" y="1331"/>
                    <a:pt x="4853" y="1886"/>
                  </a:cubicBezTo>
                  <a:cubicBezTo>
                    <a:pt x="5051" y="2332"/>
                    <a:pt x="5232" y="2932"/>
                    <a:pt x="4970" y="3259"/>
                  </a:cubicBezTo>
                  <a:cubicBezTo>
                    <a:pt x="4855" y="3402"/>
                    <a:pt x="4545" y="3441"/>
                    <a:pt x="4305" y="3449"/>
                  </a:cubicBezTo>
                  <a:cubicBezTo>
                    <a:pt x="4302" y="3449"/>
                    <a:pt x="4299" y="3448"/>
                    <a:pt x="4297" y="3446"/>
                  </a:cubicBezTo>
                  <a:cubicBezTo>
                    <a:pt x="4295" y="3444"/>
                    <a:pt x="4294" y="3442"/>
                    <a:pt x="4294" y="3439"/>
                  </a:cubicBezTo>
                  <a:lnTo>
                    <a:pt x="4294" y="3394"/>
                  </a:lnTo>
                  <a:lnTo>
                    <a:pt x="3598" y="3394"/>
                  </a:lnTo>
                  <a:lnTo>
                    <a:pt x="3598" y="3864"/>
                  </a:lnTo>
                  <a:cubicBezTo>
                    <a:pt x="3598" y="3870"/>
                    <a:pt x="3594" y="3875"/>
                    <a:pt x="3588" y="3875"/>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6" name="Freeform 122">
              <a:extLst>
                <a:ext uri="{FF2B5EF4-FFF2-40B4-BE49-F238E27FC236}">
                  <a16:creationId xmlns:a16="http://schemas.microsoft.com/office/drawing/2014/main" id="{BF403ADA-85DA-8AD5-7811-85E6F529F570}"/>
                </a:ext>
              </a:extLst>
            </p:cNvPr>
            <p:cNvSpPr>
              <a:spLocks/>
            </p:cNvSpPr>
            <p:nvPr/>
          </p:nvSpPr>
          <p:spPr bwMode="auto">
            <a:xfrm>
              <a:off x="9369425" y="8958263"/>
              <a:ext cx="447675" cy="349250"/>
            </a:xfrm>
            <a:custGeom>
              <a:avLst/>
              <a:gdLst>
                <a:gd name="T0" fmla="*/ 507 w 588"/>
                <a:gd name="T1" fmla="*/ 459 h 459"/>
                <a:gd name="T2" fmla="*/ 41 w 588"/>
                <a:gd name="T3" fmla="*/ 138 h 459"/>
                <a:gd name="T4" fmla="*/ 22 w 588"/>
                <a:gd name="T5" fmla="*/ 40 h 459"/>
                <a:gd name="T6" fmla="*/ 121 w 588"/>
                <a:gd name="T7" fmla="*/ 22 h 459"/>
                <a:gd name="T8" fmla="*/ 588 w 588"/>
                <a:gd name="T9" fmla="*/ 343 h 459"/>
                <a:gd name="T10" fmla="*/ 507 w 588"/>
                <a:gd name="T11" fmla="*/ 459 h 459"/>
              </a:gdLst>
              <a:ahLst/>
              <a:cxnLst>
                <a:cxn ang="0">
                  <a:pos x="T0" y="T1"/>
                </a:cxn>
                <a:cxn ang="0">
                  <a:pos x="T2" y="T3"/>
                </a:cxn>
                <a:cxn ang="0">
                  <a:pos x="T4" y="T5"/>
                </a:cxn>
                <a:cxn ang="0">
                  <a:pos x="T6" y="T7"/>
                </a:cxn>
                <a:cxn ang="0">
                  <a:pos x="T8" y="T9"/>
                </a:cxn>
                <a:cxn ang="0">
                  <a:pos x="T10" y="T11"/>
                </a:cxn>
              </a:cxnLst>
              <a:rect l="0" t="0" r="r" b="b"/>
              <a:pathLst>
                <a:path w="588" h="459">
                  <a:moveTo>
                    <a:pt x="507" y="459"/>
                  </a:moveTo>
                  <a:lnTo>
                    <a:pt x="41" y="138"/>
                  </a:lnTo>
                  <a:cubicBezTo>
                    <a:pt x="8" y="116"/>
                    <a:pt x="0" y="72"/>
                    <a:pt x="22" y="40"/>
                  </a:cubicBezTo>
                  <a:cubicBezTo>
                    <a:pt x="44" y="8"/>
                    <a:pt x="89" y="0"/>
                    <a:pt x="121" y="22"/>
                  </a:cubicBezTo>
                  <a:lnTo>
                    <a:pt x="588" y="343"/>
                  </a:lnTo>
                  <a:lnTo>
                    <a:pt x="507" y="459"/>
                  </a:ln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7" name="Freeform: Shape 550">
              <a:extLst>
                <a:ext uri="{FF2B5EF4-FFF2-40B4-BE49-F238E27FC236}">
                  <a16:creationId xmlns:a16="http://schemas.microsoft.com/office/drawing/2014/main" id="{3F4C719D-1EE6-7139-49F1-1E1C0F89E7C2}"/>
                </a:ext>
              </a:extLst>
            </p:cNvPr>
            <p:cNvSpPr>
              <a:spLocks/>
            </p:cNvSpPr>
            <p:nvPr/>
          </p:nvSpPr>
          <p:spPr bwMode="auto">
            <a:xfrm>
              <a:off x="9070975" y="10544175"/>
              <a:ext cx="2492375" cy="247650"/>
            </a:xfrm>
            <a:custGeom>
              <a:avLst/>
              <a:gdLst>
                <a:gd name="connsiteX0" fmla="*/ 2028825 w 2492375"/>
                <a:gd name="connsiteY0" fmla="*/ 0 h 247650"/>
                <a:gd name="connsiteX1" fmla="*/ 2437661 w 2492375"/>
                <a:gd name="connsiteY1" fmla="*/ 0 h 247650"/>
                <a:gd name="connsiteX2" fmla="*/ 2492375 w 2492375"/>
                <a:gd name="connsiteY2" fmla="*/ 247650 h 247650"/>
                <a:gd name="connsiteX3" fmla="*/ 2028825 w 2492375"/>
                <a:gd name="connsiteY3" fmla="*/ 247650 h 247650"/>
                <a:gd name="connsiteX4" fmla="*/ 54806 w 2492375"/>
                <a:gd name="connsiteY4" fmla="*/ 0 h 247650"/>
                <a:gd name="connsiteX5" fmla="*/ 482600 w 2492375"/>
                <a:gd name="connsiteY5" fmla="*/ 0 h 247650"/>
                <a:gd name="connsiteX6" fmla="*/ 482600 w 2492375"/>
                <a:gd name="connsiteY6" fmla="*/ 247650 h 247650"/>
                <a:gd name="connsiteX7" fmla="*/ 0 w 2492375"/>
                <a:gd name="connsiteY7"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2375" h="247650">
                  <a:moveTo>
                    <a:pt x="2028825" y="0"/>
                  </a:moveTo>
                  <a:lnTo>
                    <a:pt x="2437661" y="0"/>
                  </a:lnTo>
                  <a:lnTo>
                    <a:pt x="2492375" y="247650"/>
                  </a:lnTo>
                  <a:lnTo>
                    <a:pt x="2028825" y="247650"/>
                  </a:lnTo>
                  <a:close/>
                  <a:moveTo>
                    <a:pt x="54806" y="0"/>
                  </a:moveTo>
                  <a:lnTo>
                    <a:pt x="482600" y="0"/>
                  </a:lnTo>
                  <a:lnTo>
                    <a:pt x="482600" y="247650"/>
                  </a:lnTo>
                  <a:lnTo>
                    <a:pt x="0" y="247650"/>
                  </a:ln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18" name="Freeform 124">
              <a:extLst>
                <a:ext uri="{FF2B5EF4-FFF2-40B4-BE49-F238E27FC236}">
                  <a16:creationId xmlns:a16="http://schemas.microsoft.com/office/drawing/2014/main" id="{3248316C-1995-04A5-699F-145267EFB5EA}"/>
                </a:ext>
              </a:extLst>
            </p:cNvPr>
            <p:cNvSpPr>
              <a:spLocks noEditPoints="1"/>
            </p:cNvSpPr>
            <p:nvPr/>
          </p:nvSpPr>
          <p:spPr bwMode="auto">
            <a:xfrm>
              <a:off x="9063038" y="10534650"/>
              <a:ext cx="498475" cy="266700"/>
            </a:xfrm>
            <a:custGeom>
              <a:avLst/>
              <a:gdLst>
                <a:gd name="T0" fmla="*/ 24 w 655"/>
                <a:gd name="T1" fmla="*/ 328 h 349"/>
                <a:gd name="T2" fmla="*/ 635 w 655"/>
                <a:gd name="T3" fmla="*/ 328 h 349"/>
                <a:gd name="T4" fmla="*/ 635 w 655"/>
                <a:gd name="T5" fmla="*/ 21 h 349"/>
                <a:gd name="T6" fmla="*/ 92 w 655"/>
                <a:gd name="T7" fmla="*/ 21 h 349"/>
                <a:gd name="T8" fmla="*/ 24 w 655"/>
                <a:gd name="T9" fmla="*/ 328 h 349"/>
                <a:gd name="T10" fmla="*/ 645 w 655"/>
                <a:gd name="T11" fmla="*/ 349 h 349"/>
                <a:gd name="T12" fmla="*/ 11 w 655"/>
                <a:gd name="T13" fmla="*/ 349 h 349"/>
                <a:gd name="T14" fmla="*/ 3 w 655"/>
                <a:gd name="T15" fmla="*/ 345 h 349"/>
                <a:gd name="T16" fmla="*/ 1 w 655"/>
                <a:gd name="T17" fmla="*/ 336 h 349"/>
                <a:gd name="T18" fmla="*/ 73 w 655"/>
                <a:gd name="T19" fmla="*/ 8 h 349"/>
                <a:gd name="T20" fmla="*/ 83 w 655"/>
                <a:gd name="T21" fmla="*/ 0 h 349"/>
                <a:gd name="T22" fmla="*/ 645 w 655"/>
                <a:gd name="T23" fmla="*/ 0 h 349"/>
                <a:gd name="T24" fmla="*/ 655 w 655"/>
                <a:gd name="T25" fmla="*/ 11 h 349"/>
                <a:gd name="T26" fmla="*/ 655 w 655"/>
                <a:gd name="T27" fmla="*/ 338 h 349"/>
                <a:gd name="T28" fmla="*/ 645 w 655"/>
                <a:gd name="T29"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5" h="349">
                  <a:moveTo>
                    <a:pt x="24" y="328"/>
                  </a:moveTo>
                  <a:lnTo>
                    <a:pt x="635" y="328"/>
                  </a:lnTo>
                  <a:lnTo>
                    <a:pt x="635" y="21"/>
                  </a:lnTo>
                  <a:lnTo>
                    <a:pt x="92" y="21"/>
                  </a:lnTo>
                  <a:lnTo>
                    <a:pt x="24" y="328"/>
                  </a:lnTo>
                  <a:close/>
                  <a:moveTo>
                    <a:pt x="645" y="349"/>
                  </a:moveTo>
                  <a:lnTo>
                    <a:pt x="11" y="349"/>
                  </a:lnTo>
                  <a:cubicBezTo>
                    <a:pt x="8" y="349"/>
                    <a:pt x="5" y="347"/>
                    <a:pt x="3" y="345"/>
                  </a:cubicBezTo>
                  <a:cubicBezTo>
                    <a:pt x="1" y="342"/>
                    <a:pt x="0" y="339"/>
                    <a:pt x="1" y="336"/>
                  </a:cubicBezTo>
                  <a:lnTo>
                    <a:pt x="73" y="8"/>
                  </a:lnTo>
                  <a:cubicBezTo>
                    <a:pt x="74" y="4"/>
                    <a:pt x="79" y="0"/>
                    <a:pt x="83" y="0"/>
                  </a:cubicBezTo>
                  <a:lnTo>
                    <a:pt x="645" y="0"/>
                  </a:lnTo>
                  <a:cubicBezTo>
                    <a:pt x="651" y="0"/>
                    <a:pt x="655" y="5"/>
                    <a:pt x="655" y="11"/>
                  </a:cubicBezTo>
                  <a:lnTo>
                    <a:pt x="655" y="338"/>
                  </a:lnTo>
                  <a:cubicBezTo>
                    <a:pt x="655" y="344"/>
                    <a:pt x="651" y="349"/>
                    <a:pt x="645" y="349"/>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19" name="Freeform: Shape 552">
              <a:extLst>
                <a:ext uri="{FF2B5EF4-FFF2-40B4-BE49-F238E27FC236}">
                  <a16:creationId xmlns:a16="http://schemas.microsoft.com/office/drawing/2014/main" id="{92074632-5455-4D86-5D85-3898571FAD76}"/>
                </a:ext>
              </a:extLst>
            </p:cNvPr>
            <p:cNvSpPr>
              <a:spLocks/>
            </p:cNvSpPr>
            <p:nvPr/>
          </p:nvSpPr>
          <p:spPr bwMode="auto">
            <a:xfrm>
              <a:off x="9124950" y="10426700"/>
              <a:ext cx="2519363" cy="117475"/>
            </a:xfrm>
            <a:custGeom>
              <a:avLst/>
              <a:gdLst>
                <a:gd name="connsiteX0" fmla="*/ 1974850 w 2519363"/>
                <a:gd name="connsiteY0" fmla="*/ 0 h 117475"/>
                <a:gd name="connsiteX1" fmla="*/ 2519363 w 2519363"/>
                <a:gd name="connsiteY1" fmla="*/ 0 h 117475"/>
                <a:gd name="connsiteX2" fmla="*/ 2519363 w 2519363"/>
                <a:gd name="connsiteY2" fmla="*/ 42230 h 117475"/>
                <a:gd name="connsiteX3" fmla="*/ 2367264 w 2519363"/>
                <a:gd name="connsiteY3" fmla="*/ 41462 h 117475"/>
                <a:gd name="connsiteX4" fmla="*/ 2383995 w 2519363"/>
                <a:gd name="connsiteY4" fmla="*/ 117475 h 117475"/>
                <a:gd name="connsiteX5" fmla="*/ 1974850 w 2519363"/>
                <a:gd name="connsiteY5" fmla="*/ 117475 h 117475"/>
                <a:gd name="connsiteX6" fmla="*/ 16016 w 2519363"/>
                <a:gd name="connsiteY6" fmla="*/ 0 h 117475"/>
                <a:gd name="connsiteX7" fmla="*/ 428625 w 2519363"/>
                <a:gd name="connsiteY7" fmla="*/ 0 h 117475"/>
                <a:gd name="connsiteX8" fmla="*/ 428625 w 2519363"/>
                <a:gd name="connsiteY8" fmla="*/ 117475 h 117475"/>
                <a:gd name="connsiteX9" fmla="*/ 0 w 2519363"/>
                <a:gd name="connsiteY9" fmla="*/ 117475 h 117475"/>
                <a:gd name="connsiteX10" fmla="*/ 16779 w 2519363"/>
                <a:gd name="connsiteY10" fmla="*/ 41462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9363" h="117475">
                  <a:moveTo>
                    <a:pt x="1974850" y="0"/>
                  </a:moveTo>
                  <a:lnTo>
                    <a:pt x="2519363" y="0"/>
                  </a:lnTo>
                  <a:lnTo>
                    <a:pt x="2519363" y="42230"/>
                  </a:lnTo>
                  <a:cubicBezTo>
                    <a:pt x="2431146" y="45301"/>
                    <a:pt x="2367264" y="41462"/>
                    <a:pt x="2367264" y="41462"/>
                  </a:cubicBezTo>
                  <a:lnTo>
                    <a:pt x="2383995" y="117475"/>
                  </a:lnTo>
                  <a:lnTo>
                    <a:pt x="1974850" y="117475"/>
                  </a:lnTo>
                  <a:close/>
                  <a:moveTo>
                    <a:pt x="16016" y="0"/>
                  </a:moveTo>
                  <a:lnTo>
                    <a:pt x="428625" y="0"/>
                  </a:lnTo>
                  <a:lnTo>
                    <a:pt x="428625" y="117475"/>
                  </a:lnTo>
                  <a:lnTo>
                    <a:pt x="0" y="117475"/>
                  </a:lnTo>
                  <a:lnTo>
                    <a:pt x="16779" y="41462"/>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20" name="Freeform 126">
              <a:extLst>
                <a:ext uri="{FF2B5EF4-FFF2-40B4-BE49-F238E27FC236}">
                  <a16:creationId xmlns:a16="http://schemas.microsoft.com/office/drawing/2014/main" id="{EAAC9D94-BECF-757E-7C66-DAAAF87C51A9}"/>
                </a:ext>
              </a:extLst>
            </p:cNvPr>
            <p:cNvSpPr>
              <a:spLocks noEditPoints="1"/>
            </p:cNvSpPr>
            <p:nvPr/>
          </p:nvSpPr>
          <p:spPr bwMode="auto">
            <a:xfrm>
              <a:off x="9118600" y="10420350"/>
              <a:ext cx="442913" cy="130175"/>
            </a:xfrm>
            <a:custGeom>
              <a:avLst/>
              <a:gdLst>
                <a:gd name="T0" fmla="*/ 23 w 582"/>
                <a:gd name="T1" fmla="*/ 152 h 173"/>
                <a:gd name="T2" fmla="*/ 562 w 582"/>
                <a:gd name="T3" fmla="*/ 152 h 173"/>
                <a:gd name="T4" fmla="*/ 562 w 582"/>
                <a:gd name="T5" fmla="*/ 20 h 173"/>
                <a:gd name="T6" fmla="*/ 42 w 582"/>
                <a:gd name="T7" fmla="*/ 20 h 173"/>
                <a:gd name="T8" fmla="*/ 42 w 582"/>
                <a:gd name="T9" fmla="*/ 64 h 173"/>
                <a:gd name="T10" fmla="*/ 42 w 582"/>
                <a:gd name="T11" fmla="*/ 67 h 173"/>
                <a:gd name="T12" fmla="*/ 23 w 582"/>
                <a:gd name="T13" fmla="*/ 152 h 173"/>
                <a:gd name="T14" fmla="*/ 572 w 582"/>
                <a:gd name="T15" fmla="*/ 173 h 173"/>
                <a:gd name="T16" fmla="*/ 10 w 582"/>
                <a:gd name="T17" fmla="*/ 173 h 173"/>
                <a:gd name="T18" fmla="*/ 2 w 582"/>
                <a:gd name="T19" fmla="*/ 169 h 173"/>
                <a:gd name="T20" fmla="*/ 0 w 582"/>
                <a:gd name="T21" fmla="*/ 160 h 173"/>
                <a:gd name="T22" fmla="*/ 22 w 582"/>
                <a:gd name="T23" fmla="*/ 63 h 173"/>
                <a:gd name="T24" fmla="*/ 21 w 582"/>
                <a:gd name="T25" fmla="*/ 10 h 173"/>
                <a:gd name="T26" fmla="*/ 24 w 582"/>
                <a:gd name="T27" fmla="*/ 3 h 173"/>
                <a:gd name="T28" fmla="*/ 31 w 582"/>
                <a:gd name="T29" fmla="*/ 0 h 173"/>
                <a:gd name="T30" fmla="*/ 572 w 582"/>
                <a:gd name="T31" fmla="*/ 0 h 173"/>
                <a:gd name="T32" fmla="*/ 582 w 582"/>
                <a:gd name="T33" fmla="*/ 10 h 173"/>
                <a:gd name="T34" fmla="*/ 582 w 582"/>
                <a:gd name="T35" fmla="*/ 163 h 173"/>
                <a:gd name="T36" fmla="*/ 572 w 582"/>
                <a:gd name="T37"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2" h="173">
                  <a:moveTo>
                    <a:pt x="23" y="152"/>
                  </a:moveTo>
                  <a:lnTo>
                    <a:pt x="562" y="152"/>
                  </a:lnTo>
                  <a:lnTo>
                    <a:pt x="562" y="20"/>
                  </a:lnTo>
                  <a:lnTo>
                    <a:pt x="42" y="20"/>
                  </a:lnTo>
                  <a:lnTo>
                    <a:pt x="42" y="64"/>
                  </a:lnTo>
                  <a:cubicBezTo>
                    <a:pt x="42" y="65"/>
                    <a:pt x="42" y="66"/>
                    <a:pt x="42" y="67"/>
                  </a:cubicBezTo>
                  <a:lnTo>
                    <a:pt x="23" y="152"/>
                  </a:lnTo>
                  <a:close/>
                  <a:moveTo>
                    <a:pt x="572" y="173"/>
                  </a:moveTo>
                  <a:lnTo>
                    <a:pt x="10" y="173"/>
                  </a:lnTo>
                  <a:cubicBezTo>
                    <a:pt x="7" y="173"/>
                    <a:pt x="4" y="171"/>
                    <a:pt x="2" y="169"/>
                  </a:cubicBezTo>
                  <a:cubicBezTo>
                    <a:pt x="0" y="167"/>
                    <a:pt x="0" y="163"/>
                    <a:pt x="0" y="160"/>
                  </a:cubicBezTo>
                  <a:lnTo>
                    <a:pt x="22" y="63"/>
                  </a:lnTo>
                  <a:lnTo>
                    <a:pt x="21" y="10"/>
                  </a:lnTo>
                  <a:cubicBezTo>
                    <a:pt x="21" y="7"/>
                    <a:pt x="22" y="5"/>
                    <a:pt x="24" y="3"/>
                  </a:cubicBezTo>
                  <a:cubicBezTo>
                    <a:pt x="26" y="1"/>
                    <a:pt x="29" y="0"/>
                    <a:pt x="31" y="0"/>
                  </a:cubicBezTo>
                  <a:lnTo>
                    <a:pt x="572" y="0"/>
                  </a:lnTo>
                  <a:cubicBezTo>
                    <a:pt x="578" y="0"/>
                    <a:pt x="582" y="4"/>
                    <a:pt x="582" y="10"/>
                  </a:cubicBezTo>
                  <a:lnTo>
                    <a:pt x="582" y="163"/>
                  </a:lnTo>
                  <a:cubicBezTo>
                    <a:pt x="582" y="168"/>
                    <a:pt x="578" y="173"/>
                    <a:pt x="572" y="173"/>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1" name="Freeform 128">
              <a:extLst>
                <a:ext uri="{FF2B5EF4-FFF2-40B4-BE49-F238E27FC236}">
                  <a16:creationId xmlns:a16="http://schemas.microsoft.com/office/drawing/2014/main" id="{85360A09-72DD-CC9A-3DAF-E329480C1A50}"/>
                </a:ext>
              </a:extLst>
            </p:cNvPr>
            <p:cNvSpPr>
              <a:spLocks noEditPoints="1"/>
            </p:cNvSpPr>
            <p:nvPr/>
          </p:nvSpPr>
          <p:spPr bwMode="auto">
            <a:xfrm>
              <a:off x="11091863" y="10420350"/>
              <a:ext cx="560388" cy="130175"/>
            </a:xfrm>
            <a:custGeom>
              <a:avLst/>
              <a:gdLst>
                <a:gd name="T0" fmla="*/ 20 w 737"/>
                <a:gd name="T1" fmla="*/ 152 h 173"/>
                <a:gd name="T2" fmla="*/ 535 w 737"/>
                <a:gd name="T3" fmla="*/ 152 h 173"/>
                <a:gd name="T4" fmla="*/ 516 w 737"/>
                <a:gd name="T5" fmla="*/ 67 h 173"/>
                <a:gd name="T6" fmla="*/ 518 w 737"/>
                <a:gd name="T7" fmla="*/ 58 h 173"/>
                <a:gd name="T8" fmla="*/ 526 w 737"/>
                <a:gd name="T9" fmla="*/ 54 h 173"/>
                <a:gd name="T10" fmla="*/ 716 w 737"/>
                <a:gd name="T11" fmla="*/ 55 h 173"/>
                <a:gd name="T12" fmla="*/ 716 w 737"/>
                <a:gd name="T13" fmla="*/ 20 h 173"/>
                <a:gd name="T14" fmla="*/ 20 w 737"/>
                <a:gd name="T15" fmla="*/ 20 h 173"/>
                <a:gd name="T16" fmla="*/ 20 w 737"/>
                <a:gd name="T17" fmla="*/ 152 h 173"/>
                <a:gd name="T18" fmla="*/ 548 w 737"/>
                <a:gd name="T19" fmla="*/ 173 h 173"/>
                <a:gd name="T20" fmla="*/ 10 w 737"/>
                <a:gd name="T21" fmla="*/ 173 h 173"/>
                <a:gd name="T22" fmla="*/ 0 w 737"/>
                <a:gd name="T23" fmla="*/ 163 h 173"/>
                <a:gd name="T24" fmla="*/ 0 w 737"/>
                <a:gd name="T25" fmla="*/ 10 h 173"/>
                <a:gd name="T26" fmla="*/ 10 w 737"/>
                <a:gd name="T27" fmla="*/ 0 h 173"/>
                <a:gd name="T28" fmla="*/ 726 w 737"/>
                <a:gd name="T29" fmla="*/ 0 h 173"/>
                <a:gd name="T30" fmla="*/ 737 w 737"/>
                <a:gd name="T31" fmla="*/ 10 h 173"/>
                <a:gd name="T32" fmla="*/ 737 w 737"/>
                <a:gd name="T33" fmla="*/ 65 h 173"/>
                <a:gd name="T34" fmla="*/ 727 w 737"/>
                <a:gd name="T35" fmla="*/ 75 h 173"/>
                <a:gd name="T36" fmla="*/ 539 w 737"/>
                <a:gd name="T37" fmla="*/ 75 h 173"/>
                <a:gd name="T38" fmla="*/ 558 w 737"/>
                <a:gd name="T39" fmla="*/ 160 h 173"/>
                <a:gd name="T40" fmla="*/ 556 w 737"/>
                <a:gd name="T41" fmla="*/ 169 h 173"/>
                <a:gd name="T42" fmla="*/ 548 w 737"/>
                <a:gd name="T4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7" h="173">
                  <a:moveTo>
                    <a:pt x="20" y="152"/>
                  </a:moveTo>
                  <a:lnTo>
                    <a:pt x="535" y="152"/>
                  </a:lnTo>
                  <a:lnTo>
                    <a:pt x="516" y="67"/>
                  </a:lnTo>
                  <a:cubicBezTo>
                    <a:pt x="515" y="64"/>
                    <a:pt x="516" y="60"/>
                    <a:pt x="518" y="58"/>
                  </a:cubicBezTo>
                  <a:cubicBezTo>
                    <a:pt x="520" y="55"/>
                    <a:pt x="523" y="54"/>
                    <a:pt x="526" y="54"/>
                  </a:cubicBezTo>
                  <a:cubicBezTo>
                    <a:pt x="527" y="54"/>
                    <a:pt x="607" y="58"/>
                    <a:pt x="716" y="55"/>
                  </a:cubicBezTo>
                  <a:lnTo>
                    <a:pt x="716" y="20"/>
                  </a:lnTo>
                  <a:lnTo>
                    <a:pt x="20" y="20"/>
                  </a:lnTo>
                  <a:lnTo>
                    <a:pt x="20" y="152"/>
                  </a:lnTo>
                  <a:close/>
                  <a:moveTo>
                    <a:pt x="548" y="173"/>
                  </a:moveTo>
                  <a:lnTo>
                    <a:pt x="10" y="173"/>
                  </a:lnTo>
                  <a:cubicBezTo>
                    <a:pt x="5" y="173"/>
                    <a:pt x="0" y="168"/>
                    <a:pt x="0" y="163"/>
                  </a:cubicBezTo>
                  <a:lnTo>
                    <a:pt x="0" y="10"/>
                  </a:lnTo>
                  <a:cubicBezTo>
                    <a:pt x="0" y="4"/>
                    <a:pt x="5" y="0"/>
                    <a:pt x="10" y="0"/>
                  </a:cubicBezTo>
                  <a:lnTo>
                    <a:pt x="726" y="0"/>
                  </a:lnTo>
                  <a:cubicBezTo>
                    <a:pt x="732" y="0"/>
                    <a:pt x="737" y="4"/>
                    <a:pt x="737" y="10"/>
                  </a:cubicBezTo>
                  <a:lnTo>
                    <a:pt x="737" y="65"/>
                  </a:lnTo>
                  <a:cubicBezTo>
                    <a:pt x="737" y="71"/>
                    <a:pt x="732" y="75"/>
                    <a:pt x="727" y="75"/>
                  </a:cubicBezTo>
                  <a:cubicBezTo>
                    <a:pt x="638" y="78"/>
                    <a:pt x="567" y="76"/>
                    <a:pt x="539" y="75"/>
                  </a:cubicBezTo>
                  <a:lnTo>
                    <a:pt x="558" y="160"/>
                  </a:lnTo>
                  <a:cubicBezTo>
                    <a:pt x="558" y="163"/>
                    <a:pt x="558" y="167"/>
                    <a:pt x="556" y="169"/>
                  </a:cubicBezTo>
                  <a:cubicBezTo>
                    <a:pt x="554" y="171"/>
                    <a:pt x="551" y="173"/>
                    <a:pt x="548" y="173"/>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2" name="Freeform 130">
              <a:extLst>
                <a:ext uri="{FF2B5EF4-FFF2-40B4-BE49-F238E27FC236}">
                  <a16:creationId xmlns:a16="http://schemas.microsoft.com/office/drawing/2014/main" id="{CC65622F-259C-C694-5ED1-F2A7CE88AC76}"/>
                </a:ext>
              </a:extLst>
            </p:cNvPr>
            <p:cNvSpPr>
              <a:spLocks noEditPoints="1"/>
            </p:cNvSpPr>
            <p:nvPr/>
          </p:nvSpPr>
          <p:spPr bwMode="auto">
            <a:xfrm>
              <a:off x="11091863" y="10534650"/>
              <a:ext cx="479425" cy="266700"/>
            </a:xfrm>
            <a:custGeom>
              <a:avLst/>
              <a:gdLst>
                <a:gd name="T0" fmla="*/ 20 w 631"/>
                <a:gd name="T1" fmla="*/ 328 h 349"/>
                <a:gd name="T2" fmla="*/ 608 w 631"/>
                <a:gd name="T3" fmla="*/ 328 h 349"/>
                <a:gd name="T4" fmla="*/ 539 w 631"/>
                <a:gd name="T5" fmla="*/ 21 h 349"/>
                <a:gd name="T6" fmla="*/ 20 w 631"/>
                <a:gd name="T7" fmla="*/ 21 h 349"/>
                <a:gd name="T8" fmla="*/ 20 w 631"/>
                <a:gd name="T9" fmla="*/ 328 h 349"/>
                <a:gd name="T10" fmla="*/ 620 w 631"/>
                <a:gd name="T11" fmla="*/ 349 h 349"/>
                <a:gd name="T12" fmla="*/ 10 w 631"/>
                <a:gd name="T13" fmla="*/ 349 h 349"/>
                <a:gd name="T14" fmla="*/ 0 w 631"/>
                <a:gd name="T15" fmla="*/ 338 h 349"/>
                <a:gd name="T16" fmla="*/ 0 w 631"/>
                <a:gd name="T17" fmla="*/ 11 h 349"/>
                <a:gd name="T18" fmla="*/ 10 w 631"/>
                <a:gd name="T19" fmla="*/ 0 h 349"/>
                <a:gd name="T20" fmla="*/ 548 w 631"/>
                <a:gd name="T21" fmla="*/ 0 h 349"/>
                <a:gd name="T22" fmla="*/ 558 w 631"/>
                <a:gd name="T23" fmla="*/ 8 h 349"/>
                <a:gd name="T24" fmla="*/ 630 w 631"/>
                <a:gd name="T25" fmla="*/ 336 h 349"/>
                <a:gd name="T26" fmla="*/ 628 w 631"/>
                <a:gd name="T27" fmla="*/ 345 h 349"/>
                <a:gd name="T28" fmla="*/ 620 w 631"/>
                <a:gd name="T29"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1" h="349">
                  <a:moveTo>
                    <a:pt x="20" y="328"/>
                  </a:moveTo>
                  <a:lnTo>
                    <a:pt x="608" y="328"/>
                  </a:lnTo>
                  <a:lnTo>
                    <a:pt x="539" y="21"/>
                  </a:lnTo>
                  <a:lnTo>
                    <a:pt x="20" y="21"/>
                  </a:lnTo>
                  <a:lnTo>
                    <a:pt x="20" y="328"/>
                  </a:lnTo>
                  <a:close/>
                  <a:moveTo>
                    <a:pt x="620" y="349"/>
                  </a:moveTo>
                  <a:lnTo>
                    <a:pt x="10" y="349"/>
                  </a:lnTo>
                  <a:cubicBezTo>
                    <a:pt x="5" y="349"/>
                    <a:pt x="0" y="344"/>
                    <a:pt x="0" y="338"/>
                  </a:cubicBezTo>
                  <a:lnTo>
                    <a:pt x="0" y="11"/>
                  </a:lnTo>
                  <a:cubicBezTo>
                    <a:pt x="0" y="5"/>
                    <a:pt x="5" y="0"/>
                    <a:pt x="10" y="0"/>
                  </a:cubicBezTo>
                  <a:lnTo>
                    <a:pt x="548" y="0"/>
                  </a:lnTo>
                  <a:cubicBezTo>
                    <a:pt x="552" y="0"/>
                    <a:pt x="557" y="4"/>
                    <a:pt x="558" y="8"/>
                  </a:cubicBezTo>
                  <a:lnTo>
                    <a:pt x="630" y="336"/>
                  </a:lnTo>
                  <a:cubicBezTo>
                    <a:pt x="631" y="339"/>
                    <a:pt x="630" y="342"/>
                    <a:pt x="628" y="345"/>
                  </a:cubicBezTo>
                  <a:cubicBezTo>
                    <a:pt x="626" y="347"/>
                    <a:pt x="623" y="349"/>
                    <a:pt x="620" y="349"/>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3" name="Freeform 131">
              <a:extLst>
                <a:ext uri="{FF2B5EF4-FFF2-40B4-BE49-F238E27FC236}">
                  <a16:creationId xmlns:a16="http://schemas.microsoft.com/office/drawing/2014/main" id="{D060FCE4-AA5C-A8CD-05A7-D29E7A845D85}"/>
                </a:ext>
              </a:extLst>
            </p:cNvPr>
            <p:cNvSpPr>
              <a:spLocks/>
            </p:cNvSpPr>
            <p:nvPr/>
          </p:nvSpPr>
          <p:spPr bwMode="auto">
            <a:xfrm>
              <a:off x="10036175" y="8067675"/>
              <a:ext cx="558800" cy="519113"/>
            </a:xfrm>
            <a:custGeom>
              <a:avLst/>
              <a:gdLst>
                <a:gd name="T0" fmla="*/ 361 w 734"/>
                <a:gd name="T1" fmla="*/ 448 h 682"/>
                <a:gd name="T2" fmla="*/ 0 w 734"/>
                <a:gd name="T3" fmla="*/ 0 h 682"/>
                <a:gd name="T4" fmla="*/ 14 w 734"/>
                <a:gd name="T5" fmla="*/ 251 h 682"/>
                <a:gd name="T6" fmla="*/ 361 w 734"/>
                <a:gd name="T7" fmla="*/ 682 h 682"/>
                <a:gd name="T8" fmla="*/ 721 w 734"/>
                <a:gd name="T9" fmla="*/ 299 h 682"/>
                <a:gd name="T10" fmla="*/ 734 w 734"/>
                <a:gd name="T11" fmla="*/ 50 h 682"/>
                <a:gd name="T12" fmla="*/ 361 w 734"/>
                <a:gd name="T13" fmla="*/ 448 h 682"/>
              </a:gdLst>
              <a:ahLst/>
              <a:cxnLst>
                <a:cxn ang="0">
                  <a:pos x="T0" y="T1"/>
                </a:cxn>
                <a:cxn ang="0">
                  <a:pos x="T2" y="T3"/>
                </a:cxn>
                <a:cxn ang="0">
                  <a:pos x="T4" y="T5"/>
                </a:cxn>
                <a:cxn ang="0">
                  <a:pos x="T6" y="T7"/>
                </a:cxn>
                <a:cxn ang="0">
                  <a:pos x="T8" y="T9"/>
                </a:cxn>
                <a:cxn ang="0">
                  <a:pos x="T10" y="T11"/>
                </a:cxn>
                <a:cxn ang="0">
                  <a:pos x="T12" y="T13"/>
                </a:cxn>
              </a:cxnLst>
              <a:rect l="0" t="0" r="r" b="b"/>
              <a:pathLst>
                <a:path w="734" h="682">
                  <a:moveTo>
                    <a:pt x="361" y="448"/>
                  </a:moveTo>
                  <a:lnTo>
                    <a:pt x="0" y="0"/>
                  </a:lnTo>
                  <a:lnTo>
                    <a:pt x="14" y="251"/>
                  </a:lnTo>
                  <a:lnTo>
                    <a:pt x="361" y="682"/>
                  </a:lnTo>
                  <a:lnTo>
                    <a:pt x="721" y="299"/>
                  </a:lnTo>
                  <a:lnTo>
                    <a:pt x="734" y="50"/>
                  </a:lnTo>
                  <a:lnTo>
                    <a:pt x="361" y="448"/>
                  </a:lnTo>
                  <a:close/>
                </a:path>
              </a:pathLst>
            </a:custGeom>
            <a:solidFill>
              <a:srgbClr val="AA5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4" name="Freeform 132">
              <a:extLst>
                <a:ext uri="{FF2B5EF4-FFF2-40B4-BE49-F238E27FC236}">
                  <a16:creationId xmlns:a16="http://schemas.microsoft.com/office/drawing/2014/main" id="{5BA1CBCE-3653-54B5-37CF-0836FF8D6EF2}"/>
                </a:ext>
              </a:extLst>
            </p:cNvPr>
            <p:cNvSpPr>
              <a:spLocks/>
            </p:cNvSpPr>
            <p:nvPr/>
          </p:nvSpPr>
          <p:spPr bwMode="auto">
            <a:xfrm>
              <a:off x="10047288" y="8258175"/>
              <a:ext cx="538163" cy="1273175"/>
            </a:xfrm>
            <a:custGeom>
              <a:avLst/>
              <a:gdLst>
                <a:gd name="T0" fmla="*/ 0 w 707"/>
                <a:gd name="T1" fmla="*/ 0 h 1672"/>
                <a:gd name="T2" fmla="*/ 91 w 707"/>
                <a:gd name="T3" fmla="*/ 1672 h 1672"/>
                <a:gd name="T4" fmla="*/ 618 w 707"/>
                <a:gd name="T5" fmla="*/ 1672 h 1672"/>
                <a:gd name="T6" fmla="*/ 707 w 707"/>
                <a:gd name="T7" fmla="*/ 48 h 1672"/>
                <a:gd name="T8" fmla="*/ 347 w 707"/>
                <a:gd name="T9" fmla="*/ 431 h 1672"/>
                <a:gd name="T10" fmla="*/ 0 w 707"/>
                <a:gd name="T11" fmla="*/ 0 h 1672"/>
              </a:gdLst>
              <a:ahLst/>
              <a:cxnLst>
                <a:cxn ang="0">
                  <a:pos x="T0" y="T1"/>
                </a:cxn>
                <a:cxn ang="0">
                  <a:pos x="T2" y="T3"/>
                </a:cxn>
                <a:cxn ang="0">
                  <a:pos x="T4" y="T5"/>
                </a:cxn>
                <a:cxn ang="0">
                  <a:pos x="T6" y="T7"/>
                </a:cxn>
                <a:cxn ang="0">
                  <a:pos x="T8" y="T9"/>
                </a:cxn>
                <a:cxn ang="0">
                  <a:pos x="T10" y="T11"/>
                </a:cxn>
              </a:cxnLst>
              <a:rect l="0" t="0" r="r" b="b"/>
              <a:pathLst>
                <a:path w="707" h="1672">
                  <a:moveTo>
                    <a:pt x="0" y="0"/>
                  </a:moveTo>
                  <a:lnTo>
                    <a:pt x="91" y="1672"/>
                  </a:lnTo>
                  <a:lnTo>
                    <a:pt x="618" y="1672"/>
                  </a:lnTo>
                  <a:lnTo>
                    <a:pt x="707" y="48"/>
                  </a:lnTo>
                  <a:lnTo>
                    <a:pt x="347" y="431"/>
                  </a:lnTo>
                  <a:lnTo>
                    <a:pt x="0" y="0"/>
                  </a:ln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5" name="Freeform 133">
              <a:extLst>
                <a:ext uri="{FF2B5EF4-FFF2-40B4-BE49-F238E27FC236}">
                  <a16:creationId xmlns:a16="http://schemas.microsoft.com/office/drawing/2014/main" id="{9F491076-5B19-DF8C-4295-FB32B54D6958}"/>
                </a:ext>
              </a:extLst>
            </p:cNvPr>
            <p:cNvSpPr>
              <a:spLocks/>
            </p:cNvSpPr>
            <p:nvPr/>
          </p:nvSpPr>
          <p:spPr bwMode="auto">
            <a:xfrm>
              <a:off x="9677400" y="6346825"/>
              <a:ext cx="1311275" cy="1573213"/>
            </a:xfrm>
            <a:custGeom>
              <a:avLst/>
              <a:gdLst>
                <a:gd name="T0" fmla="*/ 30 w 1725"/>
                <a:gd name="T1" fmla="*/ 829 h 2068"/>
                <a:gd name="T2" fmla="*/ 862 w 1725"/>
                <a:gd name="T3" fmla="*/ 1990 h 2068"/>
                <a:gd name="T4" fmla="*/ 1489 w 1725"/>
                <a:gd name="T5" fmla="*/ 645 h 2068"/>
                <a:gd name="T6" fmla="*/ 30 w 1725"/>
                <a:gd name="T7" fmla="*/ 829 h 2068"/>
              </a:gdLst>
              <a:ahLst/>
              <a:cxnLst>
                <a:cxn ang="0">
                  <a:pos x="T0" y="T1"/>
                </a:cxn>
                <a:cxn ang="0">
                  <a:pos x="T2" y="T3"/>
                </a:cxn>
                <a:cxn ang="0">
                  <a:pos x="T4" y="T5"/>
                </a:cxn>
                <a:cxn ang="0">
                  <a:pos x="T6" y="T7"/>
                </a:cxn>
              </a:cxnLst>
              <a:rect l="0" t="0" r="r" b="b"/>
              <a:pathLst>
                <a:path w="1725" h="2068">
                  <a:moveTo>
                    <a:pt x="30" y="829"/>
                  </a:moveTo>
                  <a:cubicBezTo>
                    <a:pt x="30" y="829"/>
                    <a:pt x="0" y="2068"/>
                    <a:pt x="862" y="1990"/>
                  </a:cubicBezTo>
                  <a:cubicBezTo>
                    <a:pt x="1725" y="1911"/>
                    <a:pt x="1489" y="645"/>
                    <a:pt x="1489" y="645"/>
                  </a:cubicBezTo>
                  <a:cubicBezTo>
                    <a:pt x="1489" y="645"/>
                    <a:pt x="438" y="0"/>
                    <a:pt x="30" y="829"/>
                  </a:cubicBezTo>
                  <a:close/>
                </a:path>
              </a:pathLst>
            </a:custGeom>
            <a:solidFill>
              <a:srgbClr val="AA5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6" name="Freeform 134">
              <a:extLst>
                <a:ext uri="{FF2B5EF4-FFF2-40B4-BE49-F238E27FC236}">
                  <a16:creationId xmlns:a16="http://schemas.microsoft.com/office/drawing/2014/main" id="{DD2AFCFA-E222-81B8-FAC2-4CA0F90A1B61}"/>
                </a:ext>
              </a:extLst>
            </p:cNvPr>
            <p:cNvSpPr>
              <a:spLocks/>
            </p:cNvSpPr>
            <p:nvPr/>
          </p:nvSpPr>
          <p:spPr bwMode="auto">
            <a:xfrm>
              <a:off x="10023475" y="7250113"/>
              <a:ext cx="587375" cy="1158875"/>
            </a:xfrm>
            <a:custGeom>
              <a:avLst/>
              <a:gdLst>
                <a:gd name="T0" fmla="*/ 614 w 771"/>
                <a:gd name="T1" fmla="*/ 737 h 1522"/>
                <a:gd name="T2" fmla="*/ 614 w 771"/>
                <a:gd name="T3" fmla="*/ 0 h 1522"/>
                <a:gd name="T4" fmla="*/ 157 w 771"/>
                <a:gd name="T5" fmla="*/ 0 h 1522"/>
                <a:gd name="T6" fmla="*/ 157 w 771"/>
                <a:gd name="T7" fmla="*/ 736 h 1522"/>
                <a:gd name="T8" fmla="*/ 0 w 771"/>
                <a:gd name="T9" fmla="*/ 757 h 1522"/>
                <a:gd name="T10" fmla="*/ 17 w 771"/>
                <a:gd name="T11" fmla="*/ 1074 h 1522"/>
                <a:gd name="T12" fmla="*/ 378 w 771"/>
                <a:gd name="T13" fmla="*/ 1522 h 1522"/>
                <a:gd name="T14" fmla="*/ 751 w 771"/>
                <a:gd name="T15" fmla="*/ 1124 h 1522"/>
                <a:gd name="T16" fmla="*/ 771 w 771"/>
                <a:gd name="T17" fmla="*/ 760 h 1522"/>
                <a:gd name="T18" fmla="*/ 614 w 771"/>
                <a:gd name="T19" fmla="*/ 737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1" h="1522">
                  <a:moveTo>
                    <a:pt x="614" y="737"/>
                  </a:moveTo>
                  <a:lnTo>
                    <a:pt x="614" y="0"/>
                  </a:lnTo>
                  <a:lnTo>
                    <a:pt x="157" y="0"/>
                  </a:lnTo>
                  <a:lnTo>
                    <a:pt x="157" y="736"/>
                  </a:lnTo>
                  <a:cubicBezTo>
                    <a:pt x="104" y="741"/>
                    <a:pt x="52" y="748"/>
                    <a:pt x="0" y="757"/>
                  </a:cubicBezTo>
                  <a:lnTo>
                    <a:pt x="17" y="1074"/>
                  </a:lnTo>
                  <a:lnTo>
                    <a:pt x="378" y="1522"/>
                  </a:lnTo>
                  <a:lnTo>
                    <a:pt x="751" y="1124"/>
                  </a:lnTo>
                  <a:lnTo>
                    <a:pt x="771" y="760"/>
                  </a:lnTo>
                  <a:cubicBezTo>
                    <a:pt x="719" y="750"/>
                    <a:pt x="667" y="742"/>
                    <a:pt x="614" y="7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7" name="Freeform 135">
              <a:extLst>
                <a:ext uri="{FF2B5EF4-FFF2-40B4-BE49-F238E27FC236}">
                  <a16:creationId xmlns:a16="http://schemas.microsoft.com/office/drawing/2014/main" id="{9ADC2CFC-FB96-03BF-8634-41DE22CB0954}"/>
                </a:ext>
              </a:extLst>
            </p:cNvPr>
            <p:cNvSpPr>
              <a:spLocks noEditPoints="1"/>
            </p:cNvSpPr>
            <p:nvPr/>
          </p:nvSpPr>
          <p:spPr bwMode="auto">
            <a:xfrm>
              <a:off x="10015538" y="7242175"/>
              <a:ext cx="603250" cy="1173163"/>
            </a:xfrm>
            <a:custGeom>
              <a:avLst/>
              <a:gdLst>
                <a:gd name="T0" fmla="*/ 38 w 793"/>
                <a:gd name="T1" fmla="*/ 1080 h 1542"/>
                <a:gd name="T2" fmla="*/ 389 w 793"/>
                <a:gd name="T3" fmla="*/ 1517 h 1542"/>
                <a:gd name="T4" fmla="*/ 752 w 793"/>
                <a:gd name="T5" fmla="*/ 1130 h 1542"/>
                <a:gd name="T6" fmla="*/ 772 w 793"/>
                <a:gd name="T7" fmla="*/ 778 h 1542"/>
                <a:gd name="T8" fmla="*/ 624 w 793"/>
                <a:gd name="T9" fmla="*/ 757 h 1542"/>
                <a:gd name="T10" fmla="*/ 615 w 793"/>
                <a:gd name="T11" fmla="*/ 747 h 1542"/>
                <a:gd name="T12" fmla="*/ 615 w 793"/>
                <a:gd name="T13" fmla="*/ 20 h 1542"/>
                <a:gd name="T14" fmla="*/ 178 w 793"/>
                <a:gd name="T15" fmla="*/ 20 h 1542"/>
                <a:gd name="T16" fmla="*/ 178 w 793"/>
                <a:gd name="T17" fmla="*/ 746 h 1542"/>
                <a:gd name="T18" fmla="*/ 169 w 793"/>
                <a:gd name="T19" fmla="*/ 756 h 1542"/>
                <a:gd name="T20" fmla="*/ 21 w 793"/>
                <a:gd name="T21" fmla="*/ 775 h 1542"/>
                <a:gd name="T22" fmla="*/ 38 w 793"/>
                <a:gd name="T23" fmla="*/ 1080 h 1542"/>
                <a:gd name="T24" fmla="*/ 389 w 793"/>
                <a:gd name="T25" fmla="*/ 1542 h 1542"/>
                <a:gd name="T26" fmla="*/ 388 w 793"/>
                <a:gd name="T27" fmla="*/ 1542 h 1542"/>
                <a:gd name="T28" fmla="*/ 381 w 793"/>
                <a:gd name="T29" fmla="*/ 1539 h 1542"/>
                <a:gd name="T30" fmla="*/ 20 w 793"/>
                <a:gd name="T31" fmla="*/ 1090 h 1542"/>
                <a:gd name="T32" fmla="*/ 18 w 793"/>
                <a:gd name="T33" fmla="*/ 1084 h 1542"/>
                <a:gd name="T34" fmla="*/ 0 w 793"/>
                <a:gd name="T35" fmla="*/ 767 h 1542"/>
                <a:gd name="T36" fmla="*/ 9 w 793"/>
                <a:gd name="T37" fmla="*/ 757 h 1542"/>
                <a:gd name="T38" fmla="*/ 157 w 793"/>
                <a:gd name="T39" fmla="*/ 737 h 1542"/>
                <a:gd name="T40" fmla="*/ 157 w 793"/>
                <a:gd name="T41" fmla="*/ 10 h 1542"/>
                <a:gd name="T42" fmla="*/ 168 w 793"/>
                <a:gd name="T43" fmla="*/ 0 h 1542"/>
                <a:gd name="T44" fmla="*/ 625 w 793"/>
                <a:gd name="T45" fmla="*/ 0 h 1542"/>
                <a:gd name="T46" fmla="*/ 636 w 793"/>
                <a:gd name="T47" fmla="*/ 10 h 1542"/>
                <a:gd name="T48" fmla="*/ 636 w 793"/>
                <a:gd name="T49" fmla="*/ 738 h 1542"/>
                <a:gd name="T50" fmla="*/ 784 w 793"/>
                <a:gd name="T51" fmla="*/ 760 h 1542"/>
                <a:gd name="T52" fmla="*/ 792 w 793"/>
                <a:gd name="T53" fmla="*/ 770 h 1542"/>
                <a:gd name="T54" fmla="*/ 772 w 793"/>
                <a:gd name="T55" fmla="*/ 1135 h 1542"/>
                <a:gd name="T56" fmla="*/ 770 w 793"/>
                <a:gd name="T57" fmla="*/ 1141 h 1542"/>
                <a:gd name="T58" fmla="*/ 396 w 793"/>
                <a:gd name="T59" fmla="*/ 1539 h 1542"/>
                <a:gd name="T60" fmla="*/ 389 w 793"/>
                <a:gd name="T61" fmla="*/ 1542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3" h="1542">
                  <a:moveTo>
                    <a:pt x="38" y="1080"/>
                  </a:moveTo>
                  <a:lnTo>
                    <a:pt x="389" y="1517"/>
                  </a:lnTo>
                  <a:lnTo>
                    <a:pt x="752" y="1130"/>
                  </a:lnTo>
                  <a:lnTo>
                    <a:pt x="772" y="778"/>
                  </a:lnTo>
                  <a:cubicBezTo>
                    <a:pt x="723" y="769"/>
                    <a:pt x="674" y="762"/>
                    <a:pt x="624" y="757"/>
                  </a:cubicBezTo>
                  <a:cubicBezTo>
                    <a:pt x="619" y="757"/>
                    <a:pt x="615" y="752"/>
                    <a:pt x="615" y="747"/>
                  </a:cubicBezTo>
                  <a:lnTo>
                    <a:pt x="615" y="20"/>
                  </a:lnTo>
                  <a:lnTo>
                    <a:pt x="178" y="20"/>
                  </a:lnTo>
                  <a:lnTo>
                    <a:pt x="178" y="746"/>
                  </a:lnTo>
                  <a:cubicBezTo>
                    <a:pt x="178" y="752"/>
                    <a:pt x="174" y="756"/>
                    <a:pt x="169" y="756"/>
                  </a:cubicBezTo>
                  <a:cubicBezTo>
                    <a:pt x="119" y="761"/>
                    <a:pt x="69" y="767"/>
                    <a:pt x="21" y="775"/>
                  </a:cubicBezTo>
                  <a:lnTo>
                    <a:pt x="38" y="1080"/>
                  </a:lnTo>
                  <a:close/>
                  <a:moveTo>
                    <a:pt x="389" y="1542"/>
                  </a:moveTo>
                  <a:cubicBezTo>
                    <a:pt x="389" y="1542"/>
                    <a:pt x="388" y="1542"/>
                    <a:pt x="388" y="1542"/>
                  </a:cubicBezTo>
                  <a:cubicBezTo>
                    <a:pt x="385" y="1542"/>
                    <a:pt x="383" y="1541"/>
                    <a:pt x="381" y="1539"/>
                  </a:cubicBezTo>
                  <a:lnTo>
                    <a:pt x="20" y="1090"/>
                  </a:lnTo>
                  <a:cubicBezTo>
                    <a:pt x="19" y="1089"/>
                    <a:pt x="18" y="1087"/>
                    <a:pt x="18" y="1084"/>
                  </a:cubicBezTo>
                  <a:lnTo>
                    <a:pt x="0" y="767"/>
                  </a:lnTo>
                  <a:cubicBezTo>
                    <a:pt x="0" y="762"/>
                    <a:pt x="4" y="758"/>
                    <a:pt x="9" y="757"/>
                  </a:cubicBezTo>
                  <a:cubicBezTo>
                    <a:pt x="57" y="749"/>
                    <a:pt x="107" y="742"/>
                    <a:pt x="157" y="737"/>
                  </a:cubicBezTo>
                  <a:lnTo>
                    <a:pt x="157" y="10"/>
                  </a:lnTo>
                  <a:cubicBezTo>
                    <a:pt x="157" y="5"/>
                    <a:pt x="162" y="0"/>
                    <a:pt x="168" y="0"/>
                  </a:cubicBezTo>
                  <a:lnTo>
                    <a:pt x="625" y="0"/>
                  </a:lnTo>
                  <a:cubicBezTo>
                    <a:pt x="631" y="0"/>
                    <a:pt x="636" y="5"/>
                    <a:pt x="636" y="10"/>
                  </a:cubicBezTo>
                  <a:lnTo>
                    <a:pt x="636" y="738"/>
                  </a:lnTo>
                  <a:cubicBezTo>
                    <a:pt x="685" y="743"/>
                    <a:pt x="735" y="750"/>
                    <a:pt x="784" y="760"/>
                  </a:cubicBezTo>
                  <a:cubicBezTo>
                    <a:pt x="789" y="761"/>
                    <a:pt x="793" y="765"/>
                    <a:pt x="792" y="770"/>
                  </a:cubicBezTo>
                  <a:lnTo>
                    <a:pt x="772" y="1135"/>
                  </a:lnTo>
                  <a:cubicBezTo>
                    <a:pt x="772" y="1137"/>
                    <a:pt x="771" y="1139"/>
                    <a:pt x="770" y="1141"/>
                  </a:cubicBezTo>
                  <a:lnTo>
                    <a:pt x="396" y="1539"/>
                  </a:lnTo>
                  <a:cubicBezTo>
                    <a:pt x="394" y="1541"/>
                    <a:pt x="392" y="1542"/>
                    <a:pt x="389" y="1542"/>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8" name="Freeform 136">
              <a:extLst>
                <a:ext uri="{FF2B5EF4-FFF2-40B4-BE49-F238E27FC236}">
                  <a16:creationId xmlns:a16="http://schemas.microsoft.com/office/drawing/2014/main" id="{3D78CC8C-4027-ED69-0794-01D14E0AB313}"/>
                </a:ext>
              </a:extLst>
            </p:cNvPr>
            <p:cNvSpPr>
              <a:spLocks/>
            </p:cNvSpPr>
            <p:nvPr/>
          </p:nvSpPr>
          <p:spPr bwMode="auto">
            <a:xfrm>
              <a:off x="9718675" y="6605588"/>
              <a:ext cx="966788" cy="955675"/>
            </a:xfrm>
            <a:custGeom>
              <a:avLst/>
              <a:gdLst>
                <a:gd name="T0" fmla="*/ 1219 w 1271"/>
                <a:gd name="T1" fmla="*/ 629 h 1257"/>
                <a:gd name="T2" fmla="*/ 999 w 1271"/>
                <a:gd name="T3" fmla="*/ 665 h 1257"/>
                <a:gd name="T4" fmla="*/ 989 w 1271"/>
                <a:gd name="T5" fmla="*/ 676 h 1257"/>
                <a:gd name="T6" fmla="*/ 543 w 1271"/>
                <a:gd name="T7" fmla="*/ 0 h 1257"/>
                <a:gd name="T8" fmla="*/ 101 w 1271"/>
                <a:gd name="T9" fmla="*/ 815 h 1257"/>
                <a:gd name="T10" fmla="*/ 543 w 1271"/>
                <a:gd name="T11" fmla="*/ 1257 h 1257"/>
                <a:gd name="T12" fmla="*/ 979 w 1271"/>
                <a:gd name="T13" fmla="*/ 904 h 1257"/>
                <a:gd name="T14" fmla="*/ 1188 w 1271"/>
                <a:gd name="T15" fmla="*/ 858 h 1257"/>
                <a:gd name="T16" fmla="*/ 1219 w 1271"/>
                <a:gd name="T17" fmla="*/ 629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1" h="1257">
                  <a:moveTo>
                    <a:pt x="1219" y="629"/>
                  </a:moveTo>
                  <a:cubicBezTo>
                    <a:pt x="1167" y="576"/>
                    <a:pt x="1069" y="592"/>
                    <a:pt x="999" y="665"/>
                  </a:cubicBezTo>
                  <a:cubicBezTo>
                    <a:pt x="996" y="669"/>
                    <a:pt x="992" y="672"/>
                    <a:pt x="989" y="676"/>
                  </a:cubicBezTo>
                  <a:cubicBezTo>
                    <a:pt x="1001" y="394"/>
                    <a:pt x="1002" y="0"/>
                    <a:pt x="543" y="0"/>
                  </a:cubicBezTo>
                  <a:cubicBezTo>
                    <a:pt x="0" y="0"/>
                    <a:pt x="101" y="549"/>
                    <a:pt x="101" y="815"/>
                  </a:cubicBezTo>
                  <a:cubicBezTo>
                    <a:pt x="101" y="1082"/>
                    <a:pt x="257" y="1257"/>
                    <a:pt x="543" y="1257"/>
                  </a:cubicBezTo>
                  <a:cubicBezTo>
                    <a:pt x="796" y="1257"/>
                    <a:pt x="947" y="1120"/>
                    <a:pt x="979" y="904"/>
                  </a:cubicBezTo>
                  <a:cubicBezTo>
                    <a:pt x="1033" y="945"/>
                    <a:pt x="1123" y="926"/>
                    <a:pt x="1188" y="858"/>
                  </a:cubicBezTo>
                  <a:cubicBezTo>
                    <a:pt x="1257" y="785"/>
                    <a:pt x="1271" y="682"/>
                    <a:pt x="1219" y="6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29" name="Freeform 137">
              <a:extLst>
                <a:ext uri="{FF2B5EF4-FFF2-40B4-BE49-F238E27FC236}">
                  <a16:creationId xmlns:a16="http://schemas.microsoft.com/office/drawing/2014/main" id="{D3AEBCEB-E9C6-B14C-334B-CCA787D1F967}"/>
                </a:ext>
              </a:extLst>
            </p:cNvPr>
            <p:cNvSpPr>
              <a:spLocks noEditPoints="1"/>
            </p:cNvSpPr>
            <p:nvPr/>
          </p:nvSpPr>
          <p:spPr bwMode="auto">
            <a:xfrm>
              <a:off x="9771063" y="6597650"/>
              <a:ext cx="922338" cy="971550"/>
            </a:xfrm>
            <a:custGeom>
              <a:avLst/>
              <a:gdLst>
                <a:gd name="T0" fmla="*/ 474 w 1213"/>
                <a:gd name="T1" fmla="*/ 20 h 1277"/>
                <a:gd name="T2" fmla="*/ 156 w 1213"/>
                <a:gd name="T3" fmla="*/ 132 h 1277"/>
                <a:gd name="T4" fmla="*/ 39 w 1213"/>
                <a:gd name="T5" fmla="*/ 713 h 1277"/>
                <a:gd name="T6" fmla="*/ 42 w 1213"/>
                <a:gd name="T7" fmla="*/ 825 h 1277"/>
                <a:gd name="T8" fmla="*/ 474 w 1213"/>
                <a:gd name="T9" fmla="*/ 1257 h 1277"/>
                <a:gd name="T10" fmla="*/ 900 w 1213"/>
                <a:gd name="T11" fmla="*/ 912 h 1277"/>
                <a:gd name="T12" fmla="*/ 906 w 1213"/>
                <a:gd name="T13" fmla="*/ 904 h 1277"/>
                <a:gd name="T14" fmla="*/ 916 w 1213"/>
                <a:gd name="T15" fmla="*/ 906 h 1277"/>
                <a:gd name="T16" fmla="*/ 1111 w 1213"/>
                <a:gd name="T17" fmla="*/ 861 h 1277"/>
                <a:gd name="T18" fmla="*/ 1143 w 1213"/>
                <a:gd name="T19" fmla="*/ 646 h 1277"/>
                <a:gd name="T20" fmla="*/ 1071 w 1213"/>
                <a:gd name="T21" fmla="*/ 618 h 1277"/>
                <a:gd name="T22" fmla="*/ 1070 w 1213"/>
                <a:gd name="T23" fmla="*/ 618 h 1277"/>
                <a:gd name="T24" fmla="*/ 937 w 1213"/>
                <a:gd name="T25" fmla="*/ 682 h 1277"/>
                <a:gd name="T26" fmla="*/ 928 w 1213"/>
                <a:gd name="T27" fmla="*/ 693 h 1277"/>
                <a:gd name="T28" fmla="*/ 917 w 1213"/>
                <a:gd name="T29" fmla="*/ 695 h 1277"/>
                <a:gd name="T30" fmla="*/ 910 w 1213"/>
                <a:gd name="T31" fmla="*/ 686 h 1277"/>
                <a:gd name="T32" fmla="*/ 791 w 1213"/>
                <a:gd name="T33" fmla="*/ 132 h 1277"/>
                <a:gd name="T34" fmla="*/ 474 w 1213"/>
                <a:gd name="T35" fmla="*/ 20 h 1277"/>
                <a:gd name="T36" fmla="*/ 474 w 1213"/>
                <a:gd name="T37" fmla="*/ 1277 h 1277"/>
                <a:gd name="T38" fmla="*/ 22 w 1213"/>
                <a:gd name="T39" fmla="*/ 825 h 1277"/>
                <a:gd name="T40" fmla="*/ 18 w 1213"/>
                <a:gd name="T41" fmla="*/ 714 h 1277"/>
                <a:gd name="T42" fmla="*/ 141 w 1213"/>
                <a:gd name="T43" fmla="*/ 118 h 1277"/>
                <a:gd name="T44" fmla="*/ 474 w 1213"/>
                <a:gd name="T45" fmla="*/ 0 h 1277"/>
                <a:gd name="T46" fmla="*/ 806 w 1213"/>
                <a:gd name="T47" fmla="*/ 118 h 1277"/>
                <a:gd name="T48" fmla="*/ 932 w 1213"/>
                <a:gd name="T49" fmla="*/ 659 h 1277"/>
                <a:gd name="T50" fmla="*/ 1070 w 1213"/>
                <a:gd name="T51" fmla="*/ 598 h 1277"/>
                <a:gd name="T52" fmla="*/ 1158 w 1213"/>
                <a:gd name="T53" fmla="*/ 632 h 1277"/>
                <a:gd name="T54" fmla="*/ 1126 w 1213"/>
                <a:gd name="T55" fmla="*/ 875 h 1277"/>
                <a:gd name="T56" fmla="*/ 917 w 1213"/>
                <a:gd name="T57" fmla="*/ 931 h 1277"/>
                <a:gd name="T58" fmla="*/ 474 w 1213"/>
                <a:gd name="T59" fmla="*/ 1277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13" h="1277">
                  <a:moveTo>
                    <a:pt x="474" y="20"/>
                  </a:moveTo>
                  <a:cubicBezTo>
                    <a:pt x="334" y="20"/>
                    <a:pt x="227" y="58"/>
                    <a:pt x="156" y="132"/>
                  </a:cubicBezTo>
                  <a:cubicBezTo>
                    <a:pt x="20" y="274"/>
                    <a:pt x="31" y="528"/>
                    <a:pt x="39" y="713"/>
                  </a:cubicBezTo>
                  <a:cubicBezTo>
                    <a:pt x="40" y="754"/>
                    <a:pt x="42" y="792"/>
                    <a:pt x="42" y="825"/>
                  </a:cubicBezTo>
                  <a:cubicBezTo>
                    <a:pt x="42" y="1095"/>
                    <a:pt x="203" y="1257"/>
                    <a:pt x="474" y="1257"/>
                  </a:cubicBezTo>
                  <a:cubicBezTo>
                    <a:pt x="712" y="1257"/>
                    <a:pt x="867" y="1131"/>
                    <a:pt x="900" y="912"/>
                  </a:cubicBezTo>
                  <a:cubicBezTo>
                    <a:pt x="900" y="909"/>
                    <a:pt x="902" y="906"/>
                    <a:pt x="906" y="904"/>
                  </a:cubicBezTo>
                  <a:cubicBezTo>
                    <a:pt x="909" y="903"/>
                    <a:pt x="913" y="904"/>
                    <a:pt x="916" y="906"/>
                  </a:cubicBezTo>
                  <a:cubicBezTo>
                    <a:pt x="966" y="944"/>
                    <a:pt x="1051" y="925"/>
                    <a:pt x="1111" y="861"/>
                  </a:cubicBezTo>
                  <a:cubicBezTo>
                    <a:pt x="1177" y="792"/>
                    <a:pt x="1191" y="696"/>
                    <a:pt x="1143" y="646"/>
                  </a:cubicBezTo>
                  <a:cubicBezTo>
                    <a:pt x="1125" y="628"/>
                    <a:pt x="1100" y="618"/>
                    <a:pt x="1071" y="618"/>
                  </a:cubicBezTo>
                  <a:cubicBezTo>
                    <a:pt x="1070" y="618"/>
                    <a:pt x="1070" y="618"/>
                    <a:pt x="1070" y="618"/>
                  </a:cubicBezTo>
                  <a:cubicBezTo>
                    <a:pt x="1025" y="618"/>
                    <a:pt x="975" y="642"/>
                    <a:pt x="937" y="682"/>
                  </a:cubicBezTo>
                  <a:cubicBezTo>
                    <a:pt x="934" y="686"/>
                    <a:pt x="931" y="689"/>
                    <a:pt x="928" y="693"/>
                  </a:cubicBezTo>
                  <a:cubicBezTo>
                    <a:pt x="925" y="696"/>
                    <a:pt x="921" y="697"/>
                    <a:pt x="917" y="695"/>
                  </a:cubicBezTo>
                  <a:cubicBezTo>
                    <a:pt x="913" y="694"/>
                    <a:pt x="910" y="690"/>
                    <a:pt x="910" y="686"/>
                  </a:cubicBezTo>
                  <a:cubicBezTo>
                    <a:pt x="919" y="477"/>
                    <a:pt x="916" y="262"/>
                    <a:pt x="791" y="132"/>
                  </a:cubicBezTo>
                  <a:cubicBezTo>
                    <a:pt x="720" y="58"/>
                    <a:pt x="613" y="20"/>
                    <a:pt x="474" y="20"/>
                  </a:cubicBezTo>
                  <a:close/>
                  <a:moveTo>
                    <a:pt x="474" y="1277"/>
                  </a:moveTo>
                  <a:cubicBezTo>
                    <a:pt x="191" y="1277"/>
                    <a:pt x="22" y="1108"/>
                    <a:pt x="22" y="825"/>
                  </a:cubicBezTo>
                  <a:cubicBezTo>
                    <a:pt x="22" y="792"/>
                    <a:pt x="20" y="754"/>
                    <a:pt x="18" y="714"/>
                  </a:cubicBezTo>
                  <a:cubicBezTo>
                    <a:pt x="10" y="525"/>
                    <a:pt x="0" y="266"/>
                    <a:pt x="141" y="118"/>
                  </a:cubicBezTo>
                  <a:cubicBezTo>
                    <a:pt x="217" y="40"/>
                    <a:pt x="328" y="0"/>
                    <a:pt x="474" y="0"/>
                  </a:cubicBezTo>
                  <a:cubicBezTo>
                    <a:pt x="619" y="0"/>
                    <a:pt x="731" y="40"/>
                    <a:pt x="806" y="118"/>
                  </a:cubicBezTo>
                  <a:cubicBezTo>
                    <a:pt x="931" y="248"/>
                    <a:pt x="939" y="455"/>
                    <a:pt x="932" y="659"/>
                  </a:cubicBezTo>
                  <a:cubicBezTo>
                    <a:pt x="972" y="620"/>
                    <a:pt x="1022" y="598"/>
                    <a:pt x="1070" y="598"/>
                  </a:cubicBezTo>
                  <a:cubicBezTo>
                    <a:pt x="1105" y="597"/>
                    <a:pt x="1135" y="609"/>
                    <a:pt x="1158" y="632"/>
                  </a:cubicBezTo>
                  <a:cubicBezTo>
                    <a:pt x="1213" y="689"/>
                    <a:pt x="1199" y="798"/>
                    <a:pt x="1126" y="875"/>
                  </a:cubicBezTo>
                  <a:cubicBezTo>
                    <a:pt x="1063" y="941"/>
                    <a:pt x="977" y="963"/>
                    <a:pt x="917" y="931"/>
                  </a:cubicBezTo>
                  <a:cubicBezTo>
                    <a:pt x="879" y="1151"/>
                    <a:pt x="718" y="1277"/>
                    <a:pt x="474" y="1277"/>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0" name="Freeform 138">
              <a:extLst>
                <a:ext uri="{FF2B5EF4-FFF2-40B4-BE49-F238E27FC236}">
                  <a16:creationId xmlns:a16="http://schemas.microsoft.com/office/drawing/2014/main" id="{96F8EDED-5D88-C584-BACC-59BFBA9921E6}"/>
                </a:ext>
              </a:extLst>
            </p:cNvPr>
            <p:cNvSpPr>
              <a:spLocks/>
            </p:cNvSpPr>
            <p:nvPr/>
          </p:nvSpPr>
          <p:spPr bwMode="auto">
            <a:xfrm>
              <a:off x="9980613" y="7005638"/>
              <a:ext cx="38100" cy="112713"/>
            </a:xfrm>
            <a:custGeom>
              <a:avLst/>
              <a:gdLst>
                <a:gd name="T0" fmla="*/ 11 w 49"/>
                <a:gd name="T1" fmla="*/ 147 h 147"/>
                <a:gd name="T2" fmla="*/ 9 w 49"/>
                <a:gd name="T3" fmla="*/ 147 h 147"/>
                <a:gd name="T4" fmla="*/ 1 w 49"/>
                <a:gd name="T5" fmla="*/ 134 h 147"/>
                <a:gd name="T6" fmla="*/ 28 w 49"/>
                <a:gd name="T7" fmla="*/ 9 h 147"/>
                <a:gd name="T8" fmla="*/ 40 w 49"/>
                <a:gd name="T9" fmla="*/ 1 h 147"/>
                <a:gd name="T10" fmla="*/ 48 w 49"/>
                <a:gd name="T11" fmla="*/ 13 h 147"/>
                <a:gd name="T12" fmla="*/ 21 w 49"/>
                <a:gd name="T13" fmla="*/ 139 h 147"/>
                <a:gd name="T14" fmla="*/ 11 w 49"/>
                <a:gd name="T15" fmla="*/ 147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47">
                  <a:moveTo>
                    <a:pt x="11" y="147"/>
                  </a:moveTo>
                  <a:cubicBezTo>
                    <a:pt x="10" y="147"/>
                    <a:pt x="10" y="147"/>
                    <a:pt x="9" y="147"/>
                  </a:cubicBezTo>
                  <a:cubicBezTo>
                    <a:pt x="3" y="145"/>
                    <a:pt x="0" y="140"/>
                    <a:pt x="1" y="134"/>
                  </a:cubicBezTo>
                  <a:lnTo>
                    <a:pt x="28" y="9"/>
                  </a:lnTo>
                  <a:cubicBezTo>
                    <a:pt x="29" y="3"/>
                    <a:pt x="34" y="0"/>
                    <a:pt x="40" y="1"/>
                  </a:cubicBezTo>
                  <a:cubicBezTo>
                    <a:pt x="45" y="2"/>
                    <a:pt x="49" y="8"/>
                    <a:pt x="48" y="13"/>
                  </a:cubicBezTo>
                  <a:lnTo>
                    <a:pt x="21" y="139"/>
                  </a:lnTo>
                  <a:cubicBezTo>
                    <a:pt x="20" y="144"/>
                    <a:pt x="16" y="147"/>
                    <a:pt x="11" y="147"/>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1" name="Freeform: Shape 564">
              <a:extLst>
                <a:ext uri="{FF2B5EF4-FFF2-40B4-BE49-F238E27FC236}">
                  <a16:creationId xmlns:a16="http://schemas.microsoft.com/office/drawing/2014/main" id="{35A5D3EC-D470-3AF2-6452-0B79AB556B34}"/>
                </a:ext>
              </a:extLst>
            </p:cNvPr>
            <p:cNvSpPr>
              <a:spLocks/>
            </p:cNvSpPr>
            <p:nvPr/>
          </p:nvSpPr>
          <p:spPr bwMode="auto">
            <a:xfrm>
              <a:off x="9825038" y="6978650"/>
              <a:ext cx="392112" cy="87313"/>
            </a:xfrm>
            <a:custGeom>
              <a:avLst/>
              <a:gdLst>
                <a:gd name="connsiteX0" fmla="*/ 334962 w 392112"/>
                <a:gd name="connsiteY0" fmla="*/ 0 h 87313"/>
                <a:gd name="connsiteX1" fmla="*/ 392112 w 392112"/>
                <a:gd name="connsiteY1" fmla="*/ 79721 h 87313"/>
                <a:gd name="connsiteX2" fmla="*/ 384592 w 392112"/>
                <a:gd name="connsiteY2" fmla="*/ 87313 h 87313"/>
                <a:gd name="connsiteX3" fmla="*/ 377073 w 392112"/>
                <a:gd name="connsiteY3" fmla="*/ 79721 h 87313"/>
                <a:gd name="connsiteX4" fmla="*/ 334962 w 392112"/>
                <a:gd name="connsiteY4" fmla="*/ 15944 h 87313"/>
                <a:gd name="connsiteX5" fmla="*/ 292851 w 392112"/>
                <a:gd name="connsiteY5" fmla="*/ 79721 h 87313"/>
                <a:gd name="connsiteX6" fmla="*/ 285332 w 392112"/>
                <a:gd name="connsiteY6" fmla="*/ 87313 h 87313"/>
                <a:gd name="connsiteX7" fmla="*/ 277812 w 392112"/>
                <a:gd name="connsiteY7" fmla="*/ 79721 h 87313"/>
                <a:gd name="connsiteX8" fmla="*/ 334962 w 392112"/>
                <a:gd name="connsiteY8" fmla="*/ 0 h 87313"/>
                <a:gd name="connsiteX9" fmla="*/ 57944 w 392112"/>
                <a:gd name="connsiteY9" fmla="*/ 0 h 87313"/>
                <a:gd name="connsiteX10" fmla="*/ 115888 w 392112"/>
                <a:gd name="connsiteY10" fmla="*/ 79721 h 87313"/>
                <a:gd name="connsiteX11" fmla="*/ 108264 w 392112"/>
                <a:gd name="connsiteY11" fmla="*/ 87313 h 87313"/>
                <a:gd name="connsiteX12" fmla="*/ 100640 w 392112"/>
                <a:gd name="connsiteY12" fmla="*/ 79721 h 87313"/>
                <a:gd name="connsiteX13" fmla="*/ 57944 w 392112"/>
                <a:gd name="connsiteY13" fmla="*/ 15944 h 87313"/>
                <a:gd name="connsiteX14" fmla="*/ 15248 w 392112"/>
                <a:gd name="connsiteY14" fmla="*/ 79721 h 87313"/>
                <a:gd name="connsiteX15" fmla="*/ 7624 w 392112"/>
                <a:gd name="connsiteY15" fmla="*/ 87313 h 87313"/>
                <a:gd name="connsiteX16" fmla="*/ 0 w 392112"/>
                <a:gd name="connsiteY16" fmla="*/ 79721 h 87313"/>
                <a:gd name="connsiteX17" fmla="*/ 57944 w 392112"/>
                <a:gd name="connsiteY17" fmla="*/ 0 h 8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2112" h="87313">
                  <a:moveTo>
                    <a:pt x="334962" y="0"/>
                  </a:moveTo>
                  <a:cubicBezTo>
                    <a:pt x="366545" y="0"/>
                    <a:pt x="392112" y="35685"/>
                    <a:pt x="392112" y="79721"/>
                  </a:cubicBezTo>
                  <a:cubicBezTo>
                    <a:pt x="392112" y="84276"/>
                    <a:pt x="389104" y="87313"/>
                    <a:pt x="384592" y="87313"/>
                  </a:cubicBezTo>
                  <a:cubicBezTo>
                    <a:pt x="380080" y="87313"/>
                    <a:pt x="377073" y="84276"/>
                    <a:pt x="377073" y="79721"/>
                  </a:cubicBezTo>
                  <a:cubicBezTo>
                    <a:pt x="377073" y="44796"/>
                    <a:pt x="358273" y="15944"/>
                    <a:pt x="334962" y="15944"/>
                  </a:cubicBezTo>
                  <a:cubicBezTo>
                    <a:pt x="311651" y="15944"/>
                    <a:pt x="292851" y="44796"/>
                    <a:pt x="292851" y="79721"/>
                  </a:cubicBezTo>
                  <a:cubicBezTo>
                    <a:pt x="292851" y="84276"/>
                    <a:pt x="289844" y="87313"/>
                    <a:pt x="285332" y="87313"/>
                  </a:cubicBezTo>
                  <a:cubicBezTo>
                    <a:pt x="280820" y="87313"/>
                    <a:pt x="277812" y="84276"/>
                    <a:pt x="277812" y="79721"/>
                  </a:cubicBezTo>
                  <a:cubicBezTo>
                    <a:pt x="277812" y="35685"/>
                    <a:pt x="303379" y="0"/>
                    <a:pt x="334962" y="0"/>
                  </a:cubicBezTo>
                  <a:close/>
                  <a:moveTo>
                    <a:pt x="57944" y="0"/>
                  </a:moveTo>
                  <a:cubicBezTo>
                    <a:pt x="89966" y="0"/>
                    <a:pt x="115888" y="35685"/>
                    <a:pt x="115888" y="79721"/>
                  </a:cubicBezTo>
                  <a:cubicBezTo>
                    <a:pt x="115888" y="84276"/>
                    <a:pt x="112838" y="87313"/>
                    <a:pt x="108264" y="87313"/>
                  </a:cubicBezTo>
                  <a:cubicBezTo>
                    <a:pt x="103689" y="87313"/>
                    <a:pt x="100640" y="84276"/>
                    <a:pt x="100640" y="79721"/>
                  </a:cubicBezTo>
                  <a:cubicBezTo>
                    <a:pt x="100640" y="44796"/>
                    <a:pt x="81579" y="15944"/>
                    <a:pt x="57944" y="15944"/>
                  </a:cubicBezTo>
                  <a:cubicBezTo>
                    <a:pt x="34309" y="15944"/>
                    <a:pt x="15248" y="44796"/>
                    <a:pt x="15248" y="79721"/>
                  </a:cubicBezTo>
                  <a:cubicBezTo>
                    <a:pt x="15248" y="84276"/>
                    <a:pt x="12199" y="87313"/>
                    <a:pt x="7624" y="87313"/>
                  </a:cubicBezTo>
                  <a:cubicBezTo>
                    <a:pt x="3050" y="87313"/>
                    <a:pt x="0" y="84276"/>
                    <a:pt x="0" y="79721"/>
                  </a:cubicBezTo>
                  <a:cubicBezTo>
                    <a:pt x="0" y="35685"/>
                    <a:pt x="25922" y="0"/>
                    <a:pt x="57944" y="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32" name="Freeform 141">
              <a:extLst>
                <a:ext uri="{FF2B5EF4-FFF2-40B4-BE49-F238E27FC236}">
                  <a16:creationId xmlns:a16="http://schemas.microsoft.com/office/drawing/2014/main" id="{A7347C36-B515-6C86-D4C5-79C164E33545}"/>
                </a:ext>
              </a:extLst>
            </p:cNvPr>
            <p:cNvSpPr>
              <a:spLocks/>
            </p:cNvSpPr>
            <p:nvPr/>
          </p:nvSpPr>
          <p:spPr bwMode="auto">
            <a:xfrm>
              <a:off x="10479088" y="7110413"/>
              <a:ext cx="168275" cy="152400"/>
            </a:xfrm>
            <a:custGeom>
              <a:avLst/>
              <a:gdLst>
                <a:gd name="T0" fmla="*/ 12 w 222"/>
                <a:gd name="T1" fmla="*/ 194 h 200"/>
                <a:gd name="T2" fmla="*/ 4 w 222"/>
                <a:gd name="T3" fmla="*/ 191 h 200"/>
                <a:gd name="T4" fmla="*/ 5 w 222"/>
                <a:gd name="T5" fmla="*/ 176 h 200"/>
                <a:gd name="T6" fmla="*/ 13 w 222"/>
                <a:gd name="T7" fmla="*/ 170 h 200"/>
                <a:gd name="T8" fmla="*/ 62 w 222"/>
                <a:gd name="T9" fmla="*/ 144 h 200"/>
                <a:gd name="T10" fmla="*/ 85 w 222"/>
                <a:gd name="T11" fmla="*/ 162 h 200"/>
                <a:gd name="T12" fmla="*/ 96 w 222"/>
                <a:gd name="T13" fmla="*/ 172 h 200"/>
                <a:gd name="T14" fmla="*/ 149 w 222"/>
                <a:gd name="T15" fmla="*/ 154 h 200"/>
                <a:gd name="T16" fmla="*/ 169 w 222"/>
                <a:gd name="T17" fmla="*/ 18 h 200"/>
                <a:gd name="T18" fmla="*/ 170 w 222"/>
                <a:gd name="T19" fmla="*/ 4 h 200"/>
                <a:gd name="T20" fmla="*/ 184 w 222"/>
                <a:gd name="T21" fmla="*/ 4 h 200"/>
                <a:gd name="T22" fmla="*/ 163 w 222"/>
                <a:gd name="T23" fmla="*/ 168 h 200"/>
                <a:gd name="T24" fmla="*/ 89 w 222"/>
                <a:gd name="T25" fmla="*/ 191 h 200"/>
                <a:gd name="T26" fmla="*/ 69 w 222"/>
                <a:gd name="T27" fmla="*/ 175 h 200"/>
                <a:gd name="T28" fmla="*/ 57 w 222"/>
                <a:gd name="T29" fmla="*/ 164 h 200"/>
                <a:gd name="T30" fmla="*/ 26 w 222"/>
                <a:gd name="T31" fmla="*/ 186 h 200"/>
                <a:gd name="T32" fmla="*/ 18 w 222"/>
                <a:gd name="T33" fmla="*/ 192 h 200"/>
                <a:gd name="T34" fmla="*/ 12 w 222"/>
                <a:gd name="T35" fmla="*/ 19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200">
                  <a:moveTo>
                    <a:pt x="12" y="194"/>
                  </a:moveTo>
                  <a:cubicBezTo>
                    <a:pt x="9" y="194"/>
                    <a:pt x="6" y="193"/>
                    <a:pt x="4" y="191"/>
                  </a:cubicBezTo>
                  <a:cubicBezTo>
                    <a:pt x="0" y="186"/>
                    <a:pt x="1" y="180"/>
                    <a:pt x="5" y="176"/>
                  </a:cubicBezTo>
                  <a:cubicBezTo>
                    <a:pt x="7" y="175"/>
                    <a:pt x="10" y="173"/>
                    <a:pt x="13" y="170"/>
                  </a:cubicBezTo>
                  <a:cubicBezTo>
                    <a:pt x="32" y="153"/>
                    <a:pt x="48" y="140"/>
                    <a:pt x="62" y="144"/>
                  </a:cubicBezTo>
                  <a:cubicBezTo>
                    <a:pt x="73" y="147"/>
                    <a:pt x="80" y="155"/>
                    <a:pt x="85" y="162"/>
                  </a:cubicBezTo>
                  <a:cubicBezTo>
                    <a:pt x="89" y="167"/>
                    <a:pt x="92" y="171"/>
                    <a:pt x="96" y="172"/>
                  </a:cubicBezTo>
                  <a:cubicBezTo>
                    <a:pt x="108" y="177"/>
                    <a:pt x="132" y="171"/>
                    <a:pt x="149" y="154"/>
                  </a:cubicBezTo>
                  <a:cubicBezTo>
                    <a:pt x="190" y="110"/>
                    <a:pt x="200" y="49"/>
                    <a:pt x="169" y="18"/>
                  </a:cubicBezTo>
                  <a:cubicBezTo>
                    <a:pt x="166" y="14"/>
                    <a:pt x="166" y="8"/>
                    <a:pt x="170" y="4"/>
                  </a:cubicBezTo>
                  <a:cubicBezTo>
                    <a:pt x="174" y="0"/>
                    <a:pt x="180" y="0"/>
                    <a:pt x="184" y="4"/>
                  </a:cubicBezTo>
                  <a:cubicBezTo>
                    <a:pt x="222" y="43"/>
                    <a:pt x="213" y="116"/>
                    <a:pt x="163" y="168"/>
                  </a:cubicBezTo>
                  <a:cubicBezTo>
                    <a:pt x="143" y="190"/>
                    <a:pt x="110" y="200"/>
                    <a:pt x="89" y="191"/>
                  </a:cubicBezTo>
                  <a:cubicBezTo>
                    <a:pt x="79" y="188"/>
                    <a:pt x="74" y="181"/>
                    <a:pt x="69" y="175"/>
                  </a:cubicBezTo>
                  <a:cubicBezTo>
                    <a:pt x="65" y="169"/>
                    <a:pt x="61" y="165"/>
                    <a:pt x="57" y="164"/>
                  </a:cubicBezTo>
                  <a:cubicBezTo>
                    <a:pt x="51" y="164"/>
                    <a:pt x="33" y="180"/>
                    <a:pt x="26" y="186"/>
                  </a:cubicBezTo>
                  <a:cubicBezTo>
                    <a:pt x="23" y="188"/>
                    <a:pt x="20" y="190"/>
                    <a:pt x="18" y="192"/>
                  </a:cubicBezTo>
                  <a:cubicBezTo>
                    <a:pt x="16" y="194"/>
                    <a:pt x="14" y="194"/>
                    <a:pt x="12" y="194"/>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3" name="Freeform 142">
              <a:extLst>
                <a:ext uri="{FF2B5EF4-FFF2-40B4-BE49-F238E27FC236}">
                  <a16:creationId xmlns:a16="http://schemas.microsoft.com/office/drawing/2014/main" id="{75F68A4B-7BEA-6D29-F057-994D561C6F53}"/>
                </a:ext>
              </a:extLst>
            </p:cNvPr>
            <p:cNvSpPr>
              <a:spLocks/>
            </p:cNvSpPr>
            <p:nvPr/>
          </p:nvSpPr>
          <p:spPr bwMode="auto">
            <a:xfrm>
              <a:off x="10393363" y="7107238"/>
              <a:ext cx="90488" cy="101600"/>
            </a:xfrm>
            <a:custGeom>
              <a:avLst/>
              <a:gdLst>
                <a:gd name="T0" fmla="*/ 18 w 119"/>
                <a:gd name="T1" fmla="*/ 130 h 133"/>
                <a:gd name="T2" fmla="*/ 5 w 119"/>
                <a:gd name="T3" fmla="*/ 129 h 133"/>
                <a:gd name="T4" fmla="*/ 4 w 119"/>
                <a:gd name="T5" fmla="*/ 115 h 133"/>
                <a:gd name="T6" fmla="*/ 99 w 119"/>
                <a:gd name="T7" fmla="*/ 5 h 133"/>
                <a:gd name="T8" fmla="*/ 114 w 119"/>
                <a:gd name="T9" fmla="*/ 4 h 133"/>
                <a:gd name="T10" fmla="*/ 115 w 119"/>
                <a:gd name="T11" fmla="*/ 19 h 133"/>
                <a:gd name="T12" fmla="*/ 19 w 119"/>
                <a:gd name="T13" fmla="*/ 129 h 133"/>
                <a:gd name="T14" fmla="*/ 18 w 119"/>
                <a:gd name="T15" fmla="*/ 13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133">
                  <a:moveTo>
                    <a:pt x="18" y="130"/>
                  </a:moveTo>
                  <a:cubicBezTo>
                    <a:pt x="14" y="133"/>
                    <a:pt x="9" y="133"/>
                    <a:pt x="5" y="129"/>
                  </a:cubicBezTo>
                  <a:cubicBezTo>
                    <a:pt x="0" y="125"/>
                    <a:pt x="0" y="119"/>
                    <a:pt x="4" y="115"/>
                  </a:cubicBezTo>
                  <a:lnTo>
                    <a:pt x="99" y="5"/>
                  </a:lnTo>
                  <a:cubicBezTo>
                    <a:pt x="103" y="1"/>
                    <a:pt x="109" y="0"/>
                    <a:pt x="114" y="4"/>
                  </a:cubicBezTo>
                  <a:cubicBezTo>
                    <a:pt x="118" y="8"/>
                    <a:pt x="119" y="15"/>
                    <a:pt x="115" y="19"/>
                  </a:cubicBezTo>
                  <a:lnTo>
                    <a:pt x="19" y="129"/>
                  </a:lnTo>
                  <a:cubicBezTo>
                    <a:pt x="19" y="129"/>
                    <a:pt x="18" y="130"/>
                    <a:pt x="18" y="13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4" name="Freeform 143">
              <a:extLst>
                <a:ext uri="{FF2B5EF4-FFF2-40B4-BE49-F238E27FC236}">
                  <a16:creationId xmlns:a16="http://schemas.microsoft.com/office/drawing/2014/main" id="{EA27DDE3-C4F5-2BBD-9B2A-9672276AC80D}"/>
                </a:ext>
              </a:extLst>
            </p:cNvPr>
            <p:cNvSpPr>
              <a:spLocks/>
            </p:cNvSpPr>
            <p:nvPr/>
          </p:nvSpPr>
          <p:spPr bwMode="auto">
            <a:xfrm>
              <a:off x="10337800" y="7285038"/>
              <a:ext cx="131763" cy="30163"/>
            </a:xfrm>
            <a:custGeom>
              <a:avLst/>
              <a:gdLst>
                <a:gd name="T0" fmla="*/ 5 w 172"/>
                <a:gd name="T1" fmla="*/ 39 h 40"/>
                <a:gd name="T2" fmla="*/ 0 w 172"/>
                <a:gd name="T3" fmla="*/ 31 h 40"/>
                <a:gd name="T4" fmla="*/ 9 w 172"/>
                <a:gd name="T5" fmla="*/ 20 h 40"/>
                <a:gd name="T6" fmla="*/ 160 w 172"/>
                <a:gd name="T7" fmla="*/ 1 h 40"/>
                <a:gd name="T8" fmla="*/ 171 w 172"/>
                <a:gd name="T9" fmla="*/ 10 h 40"/>
                <a:gd name="T10" fmla="*/ 162 w 172"/>
                <a:gd name="T11" fmla="*/ 21 h 40"/>
                <a:gd name="T12" fmla="*/ 12 w 172"/>
                <a:gd name="T13" fmla="*/ 40 h 40"/>
                <a:gd name="T14" fmla="*/ 5 w 172"/>
                <a:gd name="T15" fmla="*/ 39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40">
                  <a:moveTo>
                    <a:pt x="5" y="39"/>
                  </a:moveTo>
                  <a:cubicBezTo>
                    <a:pt x="3" y="37"/>
                    <a:pt x="1" y="34"/>
                    <a:pt x="0" y="31"/>
                  </a:cubicBezTo>
                  <a:cubicBezTo>
                    <a:pt x="0" y="26"/>
                    <a:pt x="4" y="21"/>
                    <a:pt x="9" y="20"/>
                  </a:cubicBezTo>
                  <a:lnTo>
                    <a:pt x="160" y="1"/>
                  </a:lnTo>
                  <a:cubicBezTo>
                    <a:pt x="165" y="0"/>
                    <a:pt x="171" y="4"/>
                    <a:pt x="171" y="10"/>
                  </a:cubicBezTo>
                  <a:cubicBezTo>
                    <a:pt x="172" y="15"/>
                    <a:pt x="168" y="20"/>
                    <a:pt x="162" y="21"/>
                  </a:cubicBezTo>
                  <a:lnTo>
                    <a:pt x="12" y="40"/>
                  </a:lnTo>
                  <a:cubicBezTo>
                    <a:pt x="9" y="40"/>
                    <a:pt x="7" y="40"/>
                    <a:pt x="5" y="39"/>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5" name="Freeform 144">
              <a:extLst>
                <a:ext uri="{FF2B5EF4-FFF2-40B4-BE49-F238E27FC236}">
                  <a16:creationId xmlns:a16="http://schemas.microsoft.com/office/drawing/2014/main" id="{D0A745BD-BE7B-0FA8-734D-11A4FBF87666}"/>
                </a:ext>
              </a:extLst>
            </p:cNvPr>
            <p:cNvSpPr>
              <a:spLocks/>
            </p:cNvSpPr>
            <p:nvPr/>
          </p:nvSpPr>
          <p:spPr bwMode="auto">
            <a:xfrm>
              <a:off x="9645650" y="6205538"/>
              <a:ext cx="1338263" cy="900113"/>
            </a:xfrm>
            <a:custGeom>
              <a:avLst/>
              <a:gdLst>
                <a:gd name="T0" fmla="*/ 71 w 1758"/>
                <a:gd name="T1" fmla="*/ 1013 h 1182"/>
                <a:gd name="T2" fmla="*/ 517 w 1758"/>
                <a:gd name="T3" fmla="*/ 640 h 1182"/>
                <a:gd name="T4" fmla="*/ 1315 w 1758"/>
                <a:gd name="T5" fmla="*/ 1182 h 1182"/>
                <a:gd name="T6" fmla="*/ 1001 w 1758"/>
                <a:gd name="T7" fmla="*/ 165 h 1182"/>
                <a:gd name="T8" fmla="*/ 483 w 1758"/>
                <a:gd name="T9" fmla="*/ 295 h 1182"/>
                <a:gd name="T10" fmla="*/ 71 w 1758"/>
                <a:gd name="T11" fmla="*/ 1013 h 1182"/>
              </a:gdLst>
              <a:ahLst/>
              <a:cxnLst>
                <a:cxn ang="0">
                  <a:pos x="T0" y="T1"/>
                </a:cxn>
                <a:cxn ang="0">
                  <a:pos x="T2" y="T3"/>
                </a:cxn>
                <a:cxn ang="0">
                  <a:pos x="T4" y="T5"/>
                </a:cxn>
                <a:cxn ang="0">
                  <a:pos x="T6" y="T7"/>
                </a:cxn>
                <a:cxn ang="0">
                  <a:pos x="T8" y="T9"/>
                </a:cxn>
                <a:cxn ang="0">
                  <a:pos x="T10" y="T11"/>
                </a:cxn>
              </a:cxnLst>
              <a:rect l="0" t="0" r="r" b="b"/>
              <a:pathLst>
                <a:path w="1758" h="1182">
                  <a:moveTo>
                    <a:pt x="71" y="1013"/>
                  </a:moveTo>
                  <a:cubicBezTo>
                    <a:pt x="71" y="1013"/>
                    <a:pt x="452" y="949"/>
                    <a:pt x="517" y="640"/>
                  </a:cubicBezTo>
                  <a:cubicBezTo>
                    <a:pt x="517" y="640"/>
                    <a:pt x="673" y="1182"/>
                    <a:pt x="1315" y="1182"/>
                  </a:cubicBezTo>
                  <a:cubicBezTo>
                    <a:pt x="1758" y="1182"/>
                    <a:pt x="1506" y="392"/>
                    <a:pt x="1001" y="165"/>
                  </a:cubicBezTo>
                  <a:cubicBezTo>
                    <a:pt x="634" y="0"/>
                    <a:pt x="483" y="295"/>
                    <a:pt x="483" y="295"/>
                  </a:cubicBezTo>
                  <a:cubicBezTo>
                    <a:pt x="483" y="295"/>
                    <a:pt x="0" y="219"/>
                    <a:pt x="71" y="1013"/>
                  </a:cubicBezTo>
                  <a:close/>
                </a:path>
              </a:pathLst>
            </a:custGeom>
            <a:solidFill>
              <a:srgbClr val="F18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6" name="Freeform: Shape 569">
              <a:extLst>
                <a:ext uri="{FF2B5EF4-FFF2-40B4-BE49-F238E27FC236}">
                  <a16:creationId xmlns:a16="http://schemas.microsoft.com/office/drawing/2014/main" id="{9505088F-CB9D-DE57-8F0D-1F3446CB120B}"/>
                </a:ext>
              </a:extLst>
            </p:cNvPr>
            <p:cNvSpPr>
              <a:spLocks/>
            </p:cNvSpPr>
            <p:nvPr/>
          </p:nvSpPr>
          <p:spPr bwMode="auto">
            <a:xfrm>
              <a:off x="9696450" y="7826375"/>
              <a:ext cx="1241426" cy="1704976"/>
            </a:xfrm>
            <a:custGeom>
              <a:avLst/>
              <a:gdLst>
                <a:gd name="connsiteX0" fmla="*/ 913548 w 1241426"/>
                <a:gd name="connsiteY0" fmla="*/ 1588 h 1704976"/>
                <a:gd name="connsiteX1" fmla="*/ 1067217 w 1241426"/>
                <a:gd name="connsiteY1" fmla="*/ 39661 h 1704976"/>
                <a:gd name="connsiteX2" fmla="*/ 1185892 w 1241426"/>
                <a:gd name="connsiteY2" fmla="*/ 467602 h 1704976"/>
                <a:gd name="connsiteX3" fmla="*/ 1006358 w 1241426"/>
                <a:gd name="connsiteY3" fmla="*/ 589436 h 1704976"/>
                <a:gd name="connsiteX4" fmla="*/ 1241426 w 1241426"/>
                <a:gd name="connsiteY4" fmla="*/ 803406 h 1704976"/>
                <a:gd name="connsiteX5" fmla="*/ 820738 w 1241426"/>
                <a:gd name="connsiteY5" fmla="*/ 1704976 h 1704976"/>
                <a:gd name="connsiteX6" fmla="*/ 327878 w 1241426"/>
                <a:gd name="connsiteY6" fmla="*/ 0 h 1704976"/>
                <a:gd name="connsiteX7" fmla="*/ 420688 w 1241426"/>
                <a:gd name="connsiteY7" fmla="*/ 1704975 h 1704976"/>
                <a:gd name="connsiteX8" fmla="*/ 0 w 1241426"/>
                <a:gd name="connsiteY8" fmla="*/ 803774 h 1704976"/>
                <a:gd name="connsiteX9" fmla="*/ 235068 w 1241426"/>
                <a:gd name="connsiteY9" fmla="*/ 589891 h 1704976"/>
                <a:gd name="connsiteX10" fmla="*/ 55534 w 1241426"/>
                <a:gd name="connsiteY10" fmla="*/ 468107 h 1704976"/>
                <a:gd name="connsiteX11" fmla="*/ 175730 w 1241426"/>
                <a:gd name="connsiteY11" fmla="*/ 33491 h 1704976"/>
                <a:gd name="connsiteX12" fmla="*/ 327878 w 1241426"/>
                <a:gd name="connsiteY12" fmla="*/ 0 h 17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426" h="1704976">
                  <a:moveTo>
                    <a:pt x="913548" y="1588"/>
                  </a:moveTo>
                  <a:cubicBezTo>
                    <a:pt x="966039" y="11487"/>
                    <a:pt x="1017008" y="23671"/>
                    <a:pt x="1067217" y="39661"/>
                  </a:cubicBezTo>
                  <a:lnTo>
                    <a:pt x="1185892" y="467602"/>
                  </a:lnTo>
                  <a:lnTo>
                    <a:pt x="1006358" y="589436"/>
                  </a:lnTo>
                  <a:lnTo>
                    <a:pt x="1241426" y="803406"/>
                  </a:lnTo>
                  <a:lnTo>
                    <a:pt x="820738" y="1704976"/>
                  </a:lnTo>
                  <a:close/>
                  <a:moveTo>
                    <a:pt x="327878" y="0"/>
                  </a:moveTo>
                  <a:lnTo>
                    <a:pt x="420688" y="1704975"/>
                  </a:lnTo>
                  <a:lnTo>
                    <a:pt x="0" y="803774"/>
                  </a:lnTo>
                  <a:lnTo>
                    <a:pt x="235068" y="589891"/>
                  </a:lnTo>
                  <a:lnTo>
                    <a:pt x="55534" y="468107"/>
                  </a:lnTo>
                  <a:lnTo>
                    <a:pt x="175730" y="33491"/>
                  </a:lnTo>
                  <a:cubicBezTo>
                    <a:pt x="225939" y="19790"/>
                    <a:pt x="276148" y="8373"/>
                    <a:pt x="327878" y="0"/>
                  </a:cubicBez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37" name="Freeform 146">
              <a:extLst>
                <a:ext uri="{FF2B5EF4-FFF2-40B4-BE49-F238E27FC236}">
                  <a16:creationId xmlns:a16="http://schemas.microsoft.com/office/drawing/2014/main" id="{B7E6A09D-E4B7-14AF-573F-1B3710F8D62A}"/>
                </a:ext>
              </a:extLst>
            </p:cNvPr>
            <p:cNvSpPr>
              <a:spLocks noEditPoints="1"/>
            </p:cNvSpPr>
            <p:nvPr/>
          </p:nvSpPr>
          <p:spPr bwMode="auto">
            <a:xfrm>
              <a:off x="10509250" y="7820025"/>
              <a:ext cx="438150" cy="1719263"/>
            </a:xfrm>
            <a:custGeom>
              <a:avLst/>
              <a:gdLst>
                <a:gd name="T0" fmla="*/ 143 w 575"/>
                <a:gd name="T1" fmla="*/ 23 h 2259"/>
                <a:gd name="T2" fmla="*/ 24 w 575"/>
                <a:gd name="T3" fmla="*/ 2196 h 2259"/>
                <a:gd name="T4" fmla="*/ 551 w 575"/>
                <a:gd name="T5" fmla="*/ 1066 h 2259"/>
                <a:gd name="T6" fmla="*/ 248 w 575"/>
                <a:gd name="T7" fmla="*/ 790 h 2259"/>
                <a:gd name="T8" fmla="*/ 245 w 575"/>
                <a:gd name="T9" fmla="*/ 782 h 2259"/>
                <a:gd name="T10" fmla="*/ 249 w 575"/>
                <a:gd name="T11" fmla="*/ 774 h 2259"/>
                <a:gd name="T12" fmla="*/ 479 w 575"/>
                <a:gd name="T13" fmla="*/ 619 h 2259"/>
                <a:gd name="T14" fmla="*/ 327 w 575"/>
                <a:gd name="T15" fmla="*/ 69 h 2259"/>
                <a:gd name="T16" fmla="*/ 143 w 575"/>
                <a:gd name="T17" fmla="*/ 23 h 2259"/>
                <a:gd name="T18" fmla="*/ 11 w 575"/>
                <a:gd name="T19" fmla="*/ 2259 h 2259"/>
                <a:gd name="T20" fmla="*/ 8 w 575"/>
                <a:gd name="T21" fmla="*/ 2258 h 2259"/>
                <a:gd name="T22" fmla="*/ 0 w 575"/>
                <a:gd name="T23" fmla="*/ 2248 h 2259"/>
                <a:gd name="T24" fmla="*/ 123 w 575"/>
                <a:gd name="T25" fmla="*/ 10 h 2259"/>
                <a:gd name="T26" fmla="*/ 127 w 575"/>
                <a:gd name="T27" fmla="*/ 3 h 2259"/>
                <a:gd name="T28" fmla="*/ 135 w 575"/>
                <a:gd name="T29" fmla="*/ 1 h 2259"/>
                <a:gd name="T30" fmla="*/ 338 w 575"/>
                <a:gd name="T31" fmla="*/ 51 h 2259"/>
                <a:gd name="T32" fmla="*/ 345 w 575"/>
                <a:gd name="T33" fmla="*/ 58 h 2259"/>
                <a:gd name="T34" fmla="*/ 501 w 575"/>
                <a:gd name="T35" fmla="*/ 621 h 2259"/>
                <a:gd name="T36" fmla="*/ 496 w 575"/>
                <a:gd name="T37" fmla="*/ 632 h 2259"/>
                <a:gd name="T38" fmla="*/ 271 w 575"/>
                <a:gd name="T39" fmla="*/ 784 h 2259"/>
                <a:gd name="T40" fmla="*/ 570 w 575"/>
                <a:gd name="T41" fmla="*/ 1056 h 2259"/>
                <a:gd name="T42" fmla="*/ 573 w 575"/>
                <a:gd name="T43" fmla="*/ 1068 h 2259"/>
                <a:gd name="T44" fmla="*/ 20 w 575"/>
                <a:gd name="T45" fmla="*/ 2253 h 2259"/>
                <a:gd name="T46" fmla="*/ 11 w 575"/>
                <a:gd name="T47" fmla="*/ 2259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5" h="2259">
                  <a:moveTo>
                    <a:pt x="143" y="23"/>
                  </a:moveTo>
                  <a:lnTo>
                    <a:pt x="24" y="2196"/>
                  </a:lnTo>
                  <a:lnTo>
                    <a:pt x="551" y="1066"/>
                  </a:lnTo>
                  <a:lnTo>
                    <a:pt x="248" y="790"/>
                  </a:lnTo>
                  <a:cubicBezTo>
                    <a:pt x="246" y="788"/>
                    <a:pt x="244" y="785"/>
                    <a:pt x="245" y="782"/>
                  </a:cubicBezTo>
                  <a:cubicBezTo>
                    <a:pt x="245" y="779"/>
                    <a:pt x="247" y="776"/>
                    <a:pt x="249" y="774"/>
                  </a:cubicBezTo>
                  <a:lnTo>
                    <a:pt x="479" y="619"/>
                  </a:lnTo>
                  <a:lnTo>
                    <a:pt x="327" y="69"/>
                  </a:lnTo>
                  <a:cubicBezTo>
                    <a:pt x="266" y="50"/>
                    <a:pt x="204" y="35"/>
                    <a:pt x="143" y="23"/>
                  </a:cubicBezTo>
                  <a:close/>
                  <a:moveTo>
                    <a:pt x="11" y="2259"/>
                  </a:moveTo>
                  <a:cubicBezTo>
                    <a:pt x="10" y="2259"/>
                    <a:pt x="9" y="2258"/>
                    <a:pt x="8" y="2258"/>
                  </a:cubicBezTo>
                  <a:cubicBezTo>
                    <a:pt x="3" y="2257"/>
                    <a:pt x="0" y="2253"/>
                    <a:pt x="0" y="2248"/>
                  </a:cubicBezTo>
                  <a:lnTo>
                    <a:pt x="123" y="10"/>
                  </a:lnTo>
                  <a:cubicBezTo>
                    <a:pt x="123" y="7"/>
                    <a:pt x="125" y="4"/>
                    <a:pt x="127" y="3"/>
                  </a:cubicBezTo>
                  <a:cubicBezTo>
                    <a:pt x="129" y="1"/>
                    <a:pt x="132" y="0"/>
                    <a:pt x="135" y="1"/>
                  </a:cubicBezTo>
                  <a:cubicBezTo>
                    <a:pt x="203" y="13"/>
                    <a:pt x="271" y="30"/>
                    <a:pt x="338" y="51"/>
                  </a:cubicBezTo>
                  <a:cubicBezTo>
                    <a:pt x="342" y="52"/>
                    <a:pt x="344" y="55"/>
                    <a:pt x="345" y="58"/>
                  </a:cubicBezTo>
                  <a:lnTo>
                    <a:pt x="501" y="621"/>
                  </a:lnTo>
                  <a:cubicBezTo>
                    <a:pt x="502" y="625"/>
                    <a:pt x="500" y="629"/>
                    <a:pt x="496" y="632"/>
                  </a:cubicBezTo>
                  <a:lnTo>
                    <a:pt x="271" y="784"/>
                  </a:lnTo>
                  <a:lnTo>
                    <a:pt x="570" y="1056"/>
                  </a:lnTo>
                  <a:cubicBezTo>
                    <a:pt x="574" y="1059"/>
                    <a:pt x="575" y="1064"/>
                    <a:pt x="573" y="1068"/>
                  </a:cubicBezTo>
                  <a:lnTo>
                    <a:pt x="20" y="2253"/>
                  </a:lnTo>
                  <a:cubicBezTo>
                    <a:pt x="18" y="2256"/>
                    <a:pt x="15" y="2259"/>
                    <a:pt x="11" y="2259"/>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8" name="Freeform 148">
              <a:extLst>
                <a:ext uri="{FF2B5EF4-FFF2-40B4-BE49-F238E27FC236}">
                  <a16:creationId xmlns:a16="http://schemas.microsoft.com/office/drawing/2014/main" id="{EA6B6B63-9CD6-E01A-B4F5-DB81EF403064}"/>
                </a:ext>
              </a:extLst>
            </p:cNvPr>
            <p:cNvSpPr>
              <a:spLocks noEditPoints="1"/>
            </p:cNvSpPr>
            <p:nvPr/>
          </p:nvSpPr>
          <p:spPr bwMode="auto">
            <a:xfrm>
              <a:off x="9686925" y="7818438"/>
              <a:ext cx="438150" cy="1720850"/>
            </a:xfrm>
            <a:custGeom>
              <a:avLst/>
              <a:gdLst>
                <a:gd name="T0" fmla="*/ 24 w 575"/>
                <a:gd name="T1" fmla="*/ 1069 h 2262"/>
                <a:gd name="T2" fmla="*/ 551 w 575"/>
                <a:gd name="T3" fmla="*/ 2199 h 2262"/>
                <a:gd name="T4" fmla="*/ 432 w 575"/>
                <a:gd name="T5" fmla="*/ 23 h 2262"/>
                <a:gd name="T6" fmla="*/ 250 w 575"/>
                <a:gd name="T7" fmla="*/ 64 h 2262"/>
                <a:gd name="T8" fmla="*/ 96 w 575"/>
                <a:gd name="T9" fmla="*/ 622 h 2262"/>
                <a:gd name="T10" fmla="*/ 326 w 575"/>
                <a:gd name="T11" fmla="*/ 777 h 2262"/>
                <a:gd name="T12" fmla="*/ 330 w 575"/>
                <a:gd name="T13" fmla="*/ 785 h 2262"/>
                <a:gd name="T14" fmla="*/ 327 w 575"/>
                <a:gd name="T15" fmla="*/ 793 h 2262"/>
                <a:gd name="T16" fmla="*/ 24 w 575"/>
                <a:gd name="T17" fmla="*/ 1069 h 2262"/>
                <a:gd name="T18" fmla="*/ 564 w 575"/>
                <a:gd name="T19" fmla="*/ 2262 h 2262"/>
                <a:gd name="T20" fmla="*/ 555 w 575"/>
                <a:gd name="T21" fmla="*/ 2256 h 2262"/>
                <a:gd name="T22" fmla="*/ 2 w 575"/>
                <a:gd name="T23" fmla="*/ 1071 h 2262"/>
                <a:gd name="T24" fmla="*/ 5 w 575"/>
                <a:gd name="T25" fmla="*/ 1059 h 2262"/>
                <a:gd name="T26" fmla="*/ 304 w 575"/>
                <a:gd name="T27" fmla="*/ 787 h 2262"/>
                <a:gd name="T28" fmla="*/ 79 w 575"/>
                <a:gd name="T29" fmla="*/ 635 h 2262"/>
                <a:gd name="T30" fmla="*/ 75 w 575"/>
                <a:gd name="T31" fmla="*/ 624 h 2262"/>
                <a:gd name="T32" fmla="*/ 232 w 575"/>
                <a:gd name="T33" fmla="*/ 53 h 2262"/>
                <a:gd name="T34" fmla="*/ 239 w 575"/>
                <a:gd name="T35" fmla="*/ 45 h 2262"/>
                <a:gd name="T36" fmla="*/ 440 w 575"/>
                <a:gd name="T37" fmla="*/ 1 h 2262"/>
                <a:gd name="T38" fmla="*/ 448 w 575"/>
                <a:gd name="T39" fmla="*/ 3 h 2262"/>
                <a:gd name="T40" fmla="*/ 452 w 575"/>
                <a:gd name="T41" fmla="*/ 10 h 2262"/>
                <a:gd name="T42" fmla="*/ 575 w 575"/>
                <a:gd name="T43" fmla="*/ 2251 h 2262"/>
                <a:gd name="T44" fmla="*/ 567 w 575"/>
                <a:gd name="T45" fmla="*/ 2261 h 2262"/>
                <a:gd name="T46" fmla="*/ 564 w 575"/>
                <a:gd name="T47" fmla="*/ 2262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5" h="2262">
                  <a:moveTo>
                    <a:pt x="24" y="1069"/>
                  </a:moveTo>
                  <a:lnTo>
                    <a:pt x="551" y="2199"/>
                  </a:lnTo>
                  <a:lnTo>
                    <a:pt x="432" y="23"/>
                  </a:lnTo>
                  <a:cubicBezTo>
                    <a:pt x="371" y="34"/>
                    <a:pt x="310" y="47"/>
                    <a:pt x="250" y="64"/>
                  </a:cubicBezTo>
                  <a:lnTo>
                    <a:pt x="96" y="622"/>
                  </a:lnTo>
                  <a:lnTo>
                    <a:pt x="326" y="777"/>
                  </a:lnTo>
                  <a:cubicBezTo>
                    <a:pt x="329" y="779"/>
                    <a:pt x="330" y="782"/>
                    <a:pt x="330" y="785"/>
                  </a:cubicBezTo>
                  <a:cubicBezTo>
                    <a:pt x="331" y="788"/>
                    <a:pt x="329" y="791"/>
                    <a:pt x="327" y="793"/>
                  </a:cubicBezTo>
                  <a:lnTo>
                    <a:pt x="24" y="1069"/>
                  </a:lnTo>
                  <a:close/>
                  <a:moveTo>
                    <a:pt x="564" y="2262"/>
                  </a:moveTo>
                  <a:cubicBezTo>
                    <a:pt x="560" y="2262"/>
                    <a:pt x="557" y="2259"/>
                    <a:pt x="555" y="2256"/>
                  </a:cubicBezTo>
                  <a:lnTo>
                    <a:pt x="2" y="1071"/>
                  </a:lnTo>
                  <a:cubicBezTo>
                    <a:pt x="0" y="1067"/>
                    <a:pt x="1" y="1062"/>
                    <a:pt x="5" y="1059"/>
                  </a:cubicBezTo>
                  <a:lnTo>
                    <a:pt x="304" y="787"/>
                  </a:lnTo>
                  <a:lnTo>
                    <a:pt x="79" y="635"/>
                  </a:lnTo>
                  <a:cubicBezTo>
                    <a:pt x="75" y="632"/>
                    <a:pt x="73" y="628"/>
                    <a:pt x="75" y="624"/>
                  </a:cubicBezTo>
                  <a:lnTo>
                    <a:pt x="232" y="53"/>
                  </a:lnTo>
                  <a:cubicBezTo>
                    <a:pt x="233" y="49"/>
                    <a:pt x="236" y="46"/>
                    <a:pt x="239" y="45"/>
                  </a:cubicBezTo>
                  <a:cubicBezTo>
                    <a:pt x="305" y="27"/>
                    <a:pt x="373" y="12"/>
                    <a:pt x="440" y="1"/>
                  </a:cubicBezTo>
                  <a:cubicBezTo>
                    <a:pt x="443" y="0"/>
                    <a:pt x="446" y="1"/>
                    <a:pt x="448" y="3"/>
                  </a:cubicBezTo>
                  <a:cubicBezTo>
                    <a:pt x="450" y="5"/>
                    <a:pt x="452" y="7"/>
                    <a:pt x="452" y="10"/>
                  </a:cubicBezTo>
                  <a:lnTo>
                    <a:pt x="575" y="2251"/>
                  </a:lnTo>
                  <a:cubicBezTo>
                    <a:pt x="575" y="2256"/>
                    <a:pt x="572" y="2260"/>
                    <a:pt x="567" y="2261"/>
                  </a:cubicBezTo>
                  <a:cubicBezTo>
                    <a:pt x="566" y="2261"/>
                    <a:pt x="565" y="2262"/>
                    <a:pt x="564" y="2262"/>
                  </a:cubicBezTo>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39" name="Freeform 149">
              <a:extLst>
                <a:ext uri="{FF2B5EF4-FFF2-40B4-BE49-F238E27FC236}">
                  <a16:creationId xmlns:a16="http://schemas.microsoft.com/office/drawing/2014/main" id="{1051E632-0336-AC7F-CCEC-C93537D2301C}"/>
                </a:ext>
              </a:extLst>
            </p:cNvPr>
            <p:cNvSpPr>
              <a:spLocks/>
            </p:cNvSpPr>
            <p:nvPr/>
          </p:nvSpPr>
          <p:spPr bwMode="auto">
            <a:xfrm>
              <a:off x="9783763" y="8940800"/>
              <a:ext cx="1279525" cy="1587500"/>
            </a:xfrm>
            <a:custGeom>
              <a:avLst/>
              <a:gdLst>
                <a:gd name="T0" fmla="*/ 1453 w 1682"/>
                <a:gd name="T1" fmla="*/ 2085 h 2085"/>
                <a:gd name="T2" fmla="*/ 230 w 1682"/>
                <a:gd name="T3" fmla="*/ 2085 h 2085"/>
                <a:gd name="T4" fmla="*/ 120 w 1682"/>
                <a:gd name="T5" fmla="*/ 1981 h 2085"/>
                <a:gd name="T6" fmla="*/ 4 w 1682"/>
                <a:gd name="T7" fmla="*/ 117 h 2085"/>
                <a:gd name="T8" fmla="*/ 114 w 1682"/>
                <a:gd name="T9" fmla="*/ 0 h 2085"/>
                <a:gd name="T10" fmla="*/ 1568 w 1682"/>
                <a:gd name="T11" fmla="*/ 0 h 2085"/>
                <a:gd name="T12" fmla="*/ 1679 w 1682"/>
                <a:gd name="T13" fmla="*/ 117 h 2085"/>
                <a:gd name="T14" fmla="*/ 1563 w 1682"/>
                <a:gd name="T15" fmla="*/ 1981 h 2085"/>
                <a:gd name="T16" fmla="*/ 1453 w 1682"/>
                <a:gd name="T17" fmla="*/ 2085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2" h="2085">
                  <a:moveTo>
                    <a:pt x="1453" y="2085"/>
                  </a:moveTo>
                  <a:lnTo>
                    <a:pt x="230" y="2085"/>
                  </a:lnTo>
                  <a:cubicBezTo>
                    <a:pt x="171" y="2085"/>
                    <a:pt x="123" y="2040"/>
                    <a:pt x="120" y="1981"/>
                  </a:cubicBezTo>
                  <a:lnTo>
                    <a:pt x="4" y="117"/>
                  </a:lnTo>
                  <a:cubicBezTo>
                    <a:pt x="0" y="54"/>
                    <a:pt x="50" y="0"/>
                    <a:pt x="114" y="0"/>
                  </a:cubicBezTo>
                  <a:lnTo>
                    <a:pt x="1568" y="0"/>
                  </a:lnTo>
                  <a:cubicBezTo>
                    <a:pt x="1632" y="0"/>
                    <a:pt x="1682" y="54"/>
                    <a:pt x="1679" y="117"/>
                  </a:cubicBezTo>
                  <a:lnTo>
                    <a:pt x="1563" y="1981"/>
                  </a:lnTo>
                  <a:cubicBezTo>
                    <a:pt x="1559" y="2040"/>
                    <a:pt x="1511" y="2085"/>
                    <a:pt x="1453" y="2085"/>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0" name="Freeform 150">
              <a:extLst>
                <a:ext uri="{FF2B5EF4-FFF2-40B4-BE49-F238E27FC236}">
                  <a16:creationId xmlns:a16="http://schemas.microsoft.com/office/drawing/2014/main" id="{8C83023F-1AE0-C0F8-7D41-B731C70718E5}"/>
                </a:ext>
              </a:extLst>
            </p:cNvPr>
            <p:cNvSpPr>
              <a:spLocks/>
            </p:cNvSpPr>
            <p:nvPr/>
          </p:nvSpPr>
          <p:spPr bwMode="auto">
            <a:xfrm>
              <a:off x="10101263" y="8705850"/>
              <a:ext cx="706438" cy="234950"/>
            </a:xfrm>
            <a:custGeom>
              <a:avLst/>
              <a:gdLst>
                <a:gd name="T0" fmla="*/ 474 w 929"/>
                <a:gd name="T1" fmla="*/ 0 h 309"/>
                <a:gd name="T2" fmla="*/ 455 w 929"/>
                <a:gd name="T3" fmla="*/ 0 h 309"/>
                <a:gd name="T4" fmla="*/ 0 w 929"/>
                <a:gd name="T5" fmla="*/ 309 h 309"/>
                <a:gd name="T6" fmla="*/ 929 w 929"/>
                <a:gd name="T7" fmla="*/ 309 h 309"/>
                <a:gd name="T8" fmla="*/ 474 w 929"/>
                <a:gd name="T9" fmla="*/ 0 h 309"/>
              </a:gdLst>
              <a:ahLst/>
              <a:cxnLst>
                <a:cxn ang="0">
                  <a:pos x="T0" y="T1"/>
                </a:cxn>
                <a:cxn ang="0">
                  <a:pos x="T2" y="T3"/>
                </a:cxn>
                <a:cxn ang="0">
                  <a:pos x="T4" y="T5"/>
                </a:cxn>
                <a:cxn ang="0">
                  <a:pos x="T6" y="T7"/>
                </a:cxn>
                <a:cxn ang="0">
                  <a:pos x="T8" y="T9"/>
                </a:cxn>
              </a:cxnLst>
              <a:rect l="0" t="0" r="r" b="b"/>
              <a:pathLst>
                <a:path w="929" h="309">
                  <a:moveTo>
                    <a:pt x="474" y="0"/>
                  </a:moveTo>
                  <a:lnTo>
                    <a:pt x="455" y="0"/>
                  </a:lnTo>
                  <a:cubicBezTo>
                    <a:pt x="254" y="0"/>
                    <a:pt x="74" y="123"/>
                    <a:pt x="0" y="309"/>
                  </a:cubicBezTo>
                  <a:lnTo>
                    <a:pt x="929" y="309"/>
                  </a:lnTo>
                  <a:cubicBezTo>
                    <a:pt x="855" y="123"/>
                    <a:pt x="674" y="0"/>
                    <a:pt x="474" y="0"/>
                  </a:cubicBezTo>
                  <a:close/>
                </a:path>
              </a:pathLst>
            </a:cu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1" name="Freeform 151">
              <a:extLst>
                <a:ext uri="{FF2B5EF4-FFF2-40B4-BE49-F238E27FC236}">
                  <a16:creationId xmlns:a16="http://schemas.microsoft.com/office/drawing/2014/main" id="{CD609537-37D9-DB0D-23A9-22183D2F80E3}"/>
                </a:ext>
              </a:extLst>
            </p:cNvPr>
            <p:cNvSpPr>
              <a:spLocks/>
            </p:cNvSpPr>
            <p:nvPr/>
          </p:nvSpPr>
          <p:spPr bwMode="auto">
            <a:xfrm>
              <a:off x="10266363" y="8791575"/>
              <a:ext cx="376238" cy="63500"/>
            </a:xfrm>
            <a:custGeom>
              <a:avLst/>
              <a:gdLst>
                <a:gd name="T0" fmla="*/ 258 w 496"/>
                <a:gd name="T1" fmla="*/ 0 h 84"/>
                <a:gd name="T2" fmla="*/ 496 w 496"/>
                <a:gd name="T3" fmla="*/ 84 h 84"/>
                <a:gd name="T4" fmla="*/ 0 w 496"/>
                <a:gd name="T5" fmla="*/ 84 h 84"/>
                <a:gd name="T6" fmla="*/ 239 w 496"/>
                <a:gd name="T7" fmla="*/ 0 h 84"/>
                <a:gd name="T8" fmla="*/ 258 w 496"/>
                <a:gd name="T9" fmla="*/ 0 h 84"/>
              </a:gdLst>
              <a:ahLst/>
              <a:cxnLst>
                <a:cxn ang="0">
                  <a:pos x="T0" y="T1"/>
                </a:cxn>
                <a:cxn ang="0">
                  <a:pos x="T2" y="T3"/>
                </a:cxn>
                <a:cxn ang="0">
                  <a:pos x="T4" y="T5"/>
                </a:cxn>
                <a:cxn ang="0">
                  <a:pos x="T6" y="T7"/>
                </a:cxn>
                <a:cxn ang="0">
                  <a:pos x="T8" y="T9"/>
                </a:cxn>
              </a:cxnLst>
              <a:rect l="0" t="0" r="r" b="b"/>
              <a:pathLst>
                <a:path w="496" h="84">
                  <a:moveTo>
                    <a:pt x="258" y="0"/>
                  </a:moveTo>
                  <a:cubicBezTo>
                    <a:pt x="348" y="0"/>
                    <a:pt x="430" y="30"/>
                    <a:pt x="496" y="84"/>
                  </a:cubicBezTo>
                  <a:lnTo>
                    <a:pt x="0" y="84"/>
                  </a:lnTo>
                  <a:cubicBezTo>
                    <a:pt x="66" y="30"/>
                    <a:pt x="150" y="0"/>
                    <a:pt x="239" y="0"/>
                  </a:cubicBezTo>
                  <a:lnTo>
                    <a:pt x="258" y="0"/>
                  </a:ln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2" name="Freeform: Shape 575">
              <a:extLst>
                <a:ext uri="{FF2B5EF4-FFF2-40B4-BE49-F238E27FC236}">
                  <a16:creationId xmlns:a16="http://schemas.microsoft.com/office/drawing/2014/main" id="{17F962CE-1A1D-51AF-23D8-8720E9D56FE9}"/>
                </a:ext>
              </a:extLst>
            </p:cNvPr>
            <p:cNvSpPr>
              <a:spLocks/>
            </p:cNvSpPr>
            <p:nvPr/>
          </p:nvSpPr>
          <p:spPr bwMode="auto">
            <a:xfrm>
              <a:off x="9435594" y="9159200"/>
              <a:ext cx="2001538" cy="1077000"/>
            </a:xfrm>
            <a:custGeom>
              <a:avLst/>
              <a:gdLst>
                <a:gd name="connsiteX0" fmla="*/ 1589789 w 2001538"/>
                <a:gd name="connsiteY0" fmla="*/ 443587 h 1077000"/>
                <a:gd name="connsiteX1" fmla="*/ 1837929 w 2001538"/>
                <a:gd name="connsiteY1" fmla="*/ 502827 h 1077000"/>
                <a:gd name="connsiteX2" fmla="*/ 1991685 w 2001538"/>
                <a:gd name="connsiteY2" fmla="*/ 676750 h 1077000"/>
                <a:gd name="connsiteX3" fmla="*/ 1768663 w 2001538"/>
                <a:gd name="connsiteY3" fmla="*/ 1077000 h 1077000"/>
                <a:gd name="connsiteX4" fmla="*/ 1541074 w 2001538"/>
                <a:gd name="connsiteY4" fmla="*/ 1054215 h 1077000"/>
                <a:gd name="connsiteX5" fmla="*/ 1310441 w 2001538"/>
                <a:gd name="connsiteY5" fmla="*/ 902318 h 1077000"/>
                <a:gd name="connsiteX6" fmla="*/ 1268577 w 2001538"/>
                <a:gd name="connsiteY6" fmla="*/ 776243 h 1077000"/>
                <a:gd name="connsiteX7" fmla="*/ 1159730 w 2001538"/>
                <a:gd name="connsiteY7" fmla="*/ 605358 h 1077000"/>
                <a:gd name="connsiteX8" fmla="*/ 1293695 w 2001538"/>
                <a:gd name="connsiteY8" fmla="*/ 628143 h 1077000"/>
                <a:gd name="connsiteX9" fmla="*/ 1212251 w 2001538"/>
                <a:gd name="connsiteY9" fmla="*/ 490675 h 1077000"/>
                <a:gd name="connsiteX10" fmla="*/ 1583700 w 2001538"/>
                <a:gd name="connsiteY10" fmla="*/ 538523 h 1077000"/>
                <a:gd name="connsiteX11" fmla="*/ 294304 w 2001538"/>
                <a:gd name="connsiteY11" fmla="*/ 53 h 1077000"/>
                <a:gd name="connsiteX12" fmla="*/ 360079 w 2001538"/>
                <a:gd name="connsiteY12" fmla="*/ 33754 h 1077000"/>
                <a:gd name="connsiteX13" fmla="*/ 397381 w 2001538"/>
                <a:gd name="connsiteY13" fmla="*/ 633807 h 1077000"/>
                <a:gd name="connsiteX14" fmla="*/ 341809 w 2001538"/>
                <a:gd name="connsiteY14" fmla="*/ 678678 h 1077000"/>
                <a:gd name="connsiteX15" fmla="*/ 293089 w 2001538"/>
                <a:gd name="connsiteY15" fmla="*/ 718225 h 1077000"/>
                <a:gd name="connsiteX16" fmla="*/ 36545 w 2001538"/>
                <a:gd name="connsiteY16" fmla="*/ 221603 h 1077000"/>
                <a:gd name="connsiteX17" fmla="*/ 66995 w 2001538"/>
                <a:gd name="connsiteY17" fmla="*/ 204111 h 1077000"/>
                <a:gd name="connsiteX18" fmla="*/ 294304 w 2001538"/>
                <a:gd name="connsiteY18" fmla="*/ 53 h 10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1538" h="1077000">
                  <a:moveTo>
                    <a:pt x="1589789" y="443587"/>
                  </a:moveTo>
                  <a:lnTo>
                    <a:pt x="1837929" y="502827"/>
                  </a:lnTo>
                  <a:cubicBezTo>
                    <a:pt x="1837929" y="502827"/>
                    <a:pt x="1947537" y="495232"/>
                    <a:pt x="1991685" y="676750"/>
                  </a:cubicBezTo>
                  <a:cubicBezTo>
                    <a:pt x="2057906" y="952444"/>
                    <a:pt x="1768663" y="1077000"/>
                    <a:pt x="1768663" y="1077000"/>
                  </a:cubicBezTo>
                  <a:lnTo>
                    <a:pt x="1541074" y="1054215"/>
                  </a:lnTo>
                  <a:cubicBezTo>
                    <a:pt x="1254876" y="1029152"/>
                    <a:pt x="1310441" y="902318"/>
                    <a:pt x="1310441" y="902318"/>
                  </a:cubicBezTo>
                  <a:cubicBezTo>
                    <a:pt x="1169625" y="846875"/>
                    <a:pt x="1268577" y="776243"/>
                    <a:pt x="1268577" y="776243"/>
                  </a:cubicBezTo>
                  <a:cubicBezTo>
                    <a:pt x="1193222" y="735230"/>
                    <a:pt x="1130806" y="646370"/>
                    <a:pt x="1159730" y="605358"/>
                  </a:cubicBezTo>
                  <a:cubicBezTo>
                    <a:pt x="1188655" y="565105"/>
                    <a:pt x="1293695" y="628143"/>
                    <a:pt x="1293695" y="628143"/>
                  </a:cubicBezTo>
                  <a:cubicBezTo>
                    <a:pt x="1255637" y="617510"/>
                    <a:pt x="1165058" y="534726"/>
                    <a:pt x="1212251" y="490675"/>
                  </a:cubicBezTo>
                  <a:cubicBezTo>
                    <a:pt x="1259443" y="447384"/>
                    <a:pt x="1583700" y="538523"/>
                    <a:pt x="1583700" y="538523"/>
                  </a:cubicBezTo>
                  <a:close/>
                  <a:moveTo>
                    <a:pt x="294304" y="53"/>
                  </a:moveTo>
                  <a:cubicBezTo>
                    <a:pt x="317999" y="-808"/>
                    <a:pt x="340524" y="8799"/>
                    <a:pt x="360079" y="33754"/>
                  </a:cubicBezTo>
                  <a:lnTo>
                    <a:pt x="397381" y="633807"/>
                  </a:lnTo>
                  <a:lnTo>
                    <a:pt x="341809" y="678678"/>
                  </a:lnTo>
                  <a:lnTo>
                    <a:pt x="293089" y="718225"/>
                  </a:lnTo>
                  <a:cubicBezTo>
                    <a:pt x="293089" y="718225"/>
                    <a:pt x="-123319" y="660425"/>
                    <a:pt x="36545" y="221603"/>
                  </a:cubicBezTo>
                  <a:lnTo>
                    <a:pt x="66995" y="204111"/>
                  </a:lnTo>
                  <a:cubicBezTo>
                    <a:pt x="66995" y="204111"/>
                    <a:pt x="191627" y="3787"/>
                    <a:pt x="294304"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43" name="Freeform 153">
              <a:extLst>
                <a:ext uri="{FF2B5EF4-FFF2-40B4-BE49-F238E27FC236}">
                  <a16:creationId xmlns:a16="http://schemas.microsoft.com/office/drawing/2014/main" id="{B8A631D6-DD8B-5CBD-8C75-8B82B75174C9}"/>
                </a:ext>
              </a:extLst>
            </p:cNvPr>
            <p:cNvSpPr>
              <a:spLocks noEditPoints="1"/>
            </p:cNvSpPr>
            <p:nvPr/>
          </p:nvSpPr>
          <p:spPr bwMode="auto">
            <a:xfrm>
              <a:off x="9415463" y="9150350"/>
              <a:ext cx="425450" cy="735013"/>
            </a:xfrm>
            <a:custGeom>
              <a:avLst/>
              <a:gdLst>
                <a:gd name="T0" fmla="*/ 85 w 560"/>
                <a:gd name="T1" fmla="*/ 310 h 967"/>
                <a:gd name="T2" fmla="*/ 91 w 560"/>
                <a:gd name="T3" fmla="*/ 744 h 967"/>
                <a:gd name="T4" fmla="*/ 410 w 560"/>
                <a:gd name="T5" fmla="*/ 946 h 967"/>
                <a:gd name="T6" fmla="*/ 539 w 560"/>
                <a:gd name="T7" fmla="*/ 841 h 967"/>
                <a:gd name="T8" fmla="*/ 491 w 560"/>
                <a:gd name="T9" fmla="*/ 60 h 967"/>
                <a:gd name="T10" fmla="*/ 413 w 560"/>
                <a:gd name="T11" fmla="*/ 22 h 967"/>
                <a:gd name="T12" fmla="*/ 125 w 560"/>
                <a:gd name="T13" fmla="*/ 285 h 967"/>
                <a:gd name="T14" fmla="*/ 121 w 560"/>
                <a:gd name="T15" fmla="*/ 289 h 967"/>
                <a:gd name="T16" fmla="*/ 85 w 560"/>
                <a:gd name="T17" fmla="*/ 310 h 967"/>
                <a:gd name="T18" fmla="*/ 413 w 560"/>
                <a:gd name="T19" fmla="*/ 967 h 967"/>
                <a:gd name="T20" fmla="*/ 411 w 560"/>
                <a:gd name="T21" fmla="*/ 967 h 967"/>
                <a:gd name="T22" fmla="*/ 73 w 560"/>
                <a:gd name="T23" fmla="*/ 755 h 967"/>
                <a:gd name="T24" fmla="*/ 67 w 560"/>
                <a:gd name="T25" fmla="*/ 299 h 967"/>
                <a:gd name="T26" fmla="*/ 71 w 560"/>
                <a:gd name="T27" fmla="*/ 294 h 967"/>
                <a:gd name="T28" fmla="*/ 109 w 560"/>
                <a:gd name="T29" fmla="*/ 272 h 967"/>
                <a:gd name="T30" fmla="*/ 412 w 560"/>
                <a:gd name="T31" fmla="*/ 2 h 967"/>
                <a:gd name="T32" fmla="*/ 509 w 560"/>
                <a:gd name="T33" fmla="*/ 50 h 967"/>
                <a:gd name="T34" fmla="*/ 511 w 560"/>
                <a:gd name="T35" fmla="*/ 56 h 967"/>
                <a:gd name="T36" fmla="*/ 560 w 560"/>
                <a:gd name="T37" fmla="*/ 845 h 967"/>
                <a:gd name="T38" fmla="*/ 556 w 560"/>
                <a:gd name="T39" fmla="*/ 853 h 967"/>
                <a:gd name="T40" fmla="*/ 419 w 560"/>
                <a:gd name="T41" fmla="*/ 964 h 967"/>
                <a:gd name="T42" fmla="*/ 413 w 560"/>
                <a:gd name="T43" fmla="*/ 967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0" h="967">
                  <a:moveTo>
                    <a:pt x="85" y="310"/>
                  </a:moveTo>
                  <a:cubicBezTo>
                    <a:pt x="21" y="486"/>
                    <a:pt x="23" y="632"/>
                    <a:pt x="91" y="744"/>
                  </a:cubicBezTo>
                  <a:cubicBezTo>
                    <a:pt x="185" y="900"/>
                    <a:pt x="379" y="940"/>
                    <a:pt x="410" y="946"/>
                  </a:cubicBezTo>
                  <a:lnTo>
                    <a:pt x="539" y="841"/>
                  </a:lnTo>
                  <a:lnTo>
                    <a:pt x="491" y="60"/>
                  </a:lnTo>
                  <a:cubicBezTo>
                    <a:pt x="469" y="33"/>
                    <a:pt x="444" y="21"/>
                    <a:pt x="413" y="22"/>
                  </a:cubicBezTo>
                  <a:cubicBezTo>
                    <a:pt x="286" y="29"/>
                    <a:pt x="127" y="283"/>
                    <a:pt x="125" y="285"/>
                  </a:cubicBezTo>
                  <a:cubicBezTo>
                    <a:pt x="124" y="287"/>
                    <a:pt x="123" y="288"/>
                    <a:pt x="121" y="289"/>
                  </a:cubicBezTo>
                  <a:lnTo>
                    <a:pt x="85" y="310"/>
                  </a:lnTo>
                  <a:close/>
                  <a:moveTo>
                    <a:pt x="413" y="967"/>
                  </a:moveTo>
                  <a:cubicBezTo>
                    <a:pt x="412" y="967"/>
                    <a:pt x="412" y="967"/>
                    <a:pt x="411" y="967"/>
                  </a:cubicBezTo>
                  <a:cubicBezTo>
                    <a:pt x="402" y="965"/>
                    <a:pt x="180" y="932"/>
                    <a:pt x="73" y="755"/>
                  </a:cubicBezTo>
                  <a:cubicBezTo>
                    <a:pt x="2" y="637"/>
                    <a:pt x="0" y="483"/>
                    <a:pt x="67" y="299"/>
                  </a:cubicBezTo>
                  <a:cubicBezTo>
                    <a:pt x="68" y="297"/>
                    <a:pt x="69" y="295"/>
                    <a:pt x="71" y="294"/>
                  </a:cubicBezTo>
                  <a:lnTo>
                    <a:pt x="109" y="272"/>
                  </a:lnTo>
                  <a:cubicBezTo>
                    <a:pt x="126" y="245"/>
                    <a:pt x="279" y="9"/>
                    <a:pt x="412" y="2"/>
                  </a:cubicBezTo>
                  <a:cubicBezTo>
                    <a:pt x="450" y="0"/>
                    <a:pt x="483" y="16"/>
                    <a:pt x="509" y="50"/>
                  </a:cubicBezTo>
                  <a:cubicBezTo>
                    <a:pt x="511" y="52"/>
                    <a:pt x="511" y="54"/>
                    <a:pt x="511" y="56"/>
                  </a:cubicBezTo>
                  <a:lnTo>
                    <a:pt x="560" y="845"/>
                  </a:lnTo>
                  <a:cubicBezTo>
                    <a:pt x="560" y="848"/>
                    <a:pt x="559" y="851"/>
                    <a:pt x="556" y="853"/>
                  </a:cubicBezTo>
                  <a:lnTo>
                    <a:pt x="419" y="964"/>
                  </a:lnTo>
                  <a:cubicBezTo>
                    <a:pt x="417" y="966"/>
                    <a:pt x="415" y="967"/>
                    <a:pt x="413" y="967"/>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4" name="Freeform 155">
              <a:extLst>
                <a:ext uri="{FF2B5EF4-FFF2-40B4-BE49-F238E27FC236}">
                  <a16:creationId xmlns:a16="http://schemas.microsoft.com/office/drawing/2014/main" id="{CF900947-FF3E-4850-DF73-8A990404EA3C}"/>
                </a:ext>
              </a:extLst>
            </p:cNvPr>
            <p:cNvSpPr>
              <a:spLocks noEditPoints="1"/>
            </p:cNvSpPr>
            <p:nvPr/>
          </p:nvSpPr>
          <p:spPr bwMode="auto">
            <a:xfrm>
              <a:off x="10579100" y="9593263"/>
              <a:ext cx="922338" cy="650875"/>
            </a:xfrm>
            <a:custGeom>
              <a:avLst/>
              <a:gdLst>
                <a:gd name="T0" fmla="*/ 64 w 1212"/>
                <a:gd name="T1" fmla="*/ 217 h 855"/>
                <a:gd name="T2" fmla="*/ 30 w 1212"/>
                <a:gd name="T3" fmla="*/ 230 h 855"/>
                <a:gd name="T4" fmla="*/ 25 w 1212"/>
                <a:gd name="T5" fmla="*/ 275 h 855"/>
                <a:gd name="T6" fmla="*/ 170 w 1212"/>
                <a:gd name="T7" fmla="*/ 440 h 855"/>
                <a:gd name="T8" fmla="*/ 175 w 1212"/>
                <a:gd name="T9" fmla="*/ 449 h 855"/>
                <a:gd name="T10" fmla="*/ 171 w 1212"/>
                <a:gd name="T11" fmla="*/ 458 h 855"/>
                <a:gd name="T12" fmla="*/ 131 w 1212"/>
                <a:gd name="T13" fmla="*/ 527 h 855"/>
                <a:gd name="T14" fmla="*/ 224 w 1212"/>
                <a:gd name="T15" fmla="*/ 605 h 855"/>
                <a:gd name="T16" fmla="*/ 229 w 1212"/>
                <a:gd name="T17" fmla="*/ 611 h 855"/>
                <a:gd name="T18" fmla="*/ 229 w 1212"/>
                <a:gd name="T19" fmla="*/ 619 h 855"/>
                <a:gd name="T20" fmla="*/ 238 w 1212"/>
                <a:gd name="T21" fmla="*/ 696 h 855"/>
                <a:gd name="T22" fmla="*/ 524 w 1212"/>
                <a:gd name="T23" fmla="*/ 805 h 855"/>
                <a:gd name="T24" fmla="*/ 820 w 1212"/>
                <a:gd name="T25" fmla="*/ 834 h 855"/>
                <a:gd name="T26" fmla="*/ 1105 w 1212"/>
                <a:gd name="T27" fmla="*/ 320 h 855"/>
                <a:gd name="T28" fmla="*/ 914 w 1212"/>
                <a:gd name="T29" fmla="*/ 99 h 855"/>
                <a:gd name="T30" fmla="*/ 911 w 1212"/>
                <a:gd name="T31" fmla="*/ 99 h 855"/>
                <a:gd name="T32" fmla="*/ 596 w 1212"/>
                <a:gd name="T33" fmla="*/ 24 h 855"/>
                <a:gd name="T34" fmla="*/ 589 w 1212"/>
                <a:gd name="T35" fmla="*/ 137 h 855"/>
                <a:gd name="T36" fmla="*/ 585 w 1212"/>
                <a:gd name="T37" fmla="*/ 144 h 855"/>
                <a:gd name="T38" fmla="*/ 576 w 1212"/>
                <a:gd name="T39" fmla="*/ 146 h 855"/>
                <a:gd name="T40" fmla="*/ 98 w 1212"/>
                <a:gd name="T41" fmla="*/ 81 h 855"/>
                <a:gd name="T42" fmla="*/ 85 w 1212"/>
                <a:gd name="T43" fmla="*/ 126 h 855"/>
                <a:gd name="T44" fmla="*/ 165 w 1212"/>
                <a:gd name="T45" fmla="*/ 225 h 855"/>
                <a:gd name="T46" fmla="*/ 203 w 1212"/>
                <a:gd name="T47" fmla="*/ 246 h 855"/>
                <a:gd name="T48" fmla="*/ 207 w 1212"/>
                <a:gd name="T49" fmla="*/ 258 h 855"/>
                <a:gd name="T50" fmla="*/ 195 w 1212"/>
                <a:gd name="T51" fmla="*/ 264 h 855"/>
                <a:gd name="T52" fmla="*/ 156 w 1212"/>
                <a:gd name="T53" fmla="*/ 244 h 855"/>
                <a:gd name="T54" fmla="*/ 64 w 1212"/>
                <a:gd name="T55" fmla="*/ 217 h 855"/>
                <a:gd name="T56" fmla="*/ 822 w 1212"/>
                <a:gd name="T57" fmla="*/ 855 h 855"/>
                <a:gd name="T58" fmla="*/ 821 w 1212"/>
                <a:gd name="T59" fmla="*/ 855 h 855"/>
                <a:gd name="T60" fmla="*/ 522 w 1212"/>
                <a:gd name="T61" fmla="*/ 825 h 855"/>
                <a:gd name="T62" fmla="*/ 220 w 1212"/>
                <a:gd name="T63" fmla="*/ 706 h 855"/>
                <a:gd name="T64" fmla="*/ 207 w 1212"/>
                <a:gd name="T65" fmla="*/ 620 h 855"/>
                <a:gd name="T66" fmla="*/ 111 w 1212"/>
                <a:gd name="T67" fmla="*/ 530 h 855"/>
                <a:gd name="T68" fmla="*/ 147 w 1212"/>
                <a:gd name="T69" fmla="*/ 451 h 855"/>
                <a:gd name="T70" fmla="*/ 5 w 1212"/>
                <a:gd name="T71" fmla="*/ 279 h 855"/>
                <a:gd name="T72" fmla="*/ 14 w 1212"/>
                <a:gd name="T73" fmla="*/ 218 h 855"/>
                <a:gd name="T74" fmla="*/ 109 w 1212"/>
                <a:gd name="T75" fmla="*/ 203 h 855"/>
                <a:gd name="T76" fmla="*/ 65 w 1212"/>
                <a:gd name="T77" fmla="*/ 131 h 855"/>
                <a:gd name="T78" fmla="*/ 84 w 1212"/>
                <a:gd name="T79" fmla="*/ 66 h 855"/>
                <a:gd name="T80" fmla="*/ 569 w 1212"/>
                <a:gd name="T81" fmla="*/ 123 h 855"/>
                <a:gd name="T82" fmla="*/ 576 w 1212"/>
                <a:gd name="T83" fmla="*/ 10 h 855"/>
                <a:gd name="T84" fmla="*/ 581 w 1212"/>
                <a:gd name="T85" fmla="*/ 3 h 855"/>
                <a:gd name="T86" fmla="*/ 589 w 1212"/>
                <a:gd name="T87" fmla="*/ 1 h 855"/>
                <a:gd name="T88" fmla="*/ 914 w 1212"/>
                <a:gd name="T89" fmla="*/ 79 h 855"/>
                <a:gd name="T90" fmla="*/ 1125 w 1212"/>
                <a:gd name="T91" fmla="*/ 316 h 855"/>
                <a:gd name="T92" fmla="*/ 826 w 1212"/>
                <a:gd name="T93" fmla="*/ 854 h 855"/>
                <a:gd name="T94" fmla="*/ 822 w 1212"/>
                <a:gd name="T95" fmla="*/ 855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2" h="855">
                  <a:moveTo>
                    <a:pt x="64" y="217"/>
                  </a:moveTo>
                  <a:cubicBezTo>
                    <a:pt x="49" y="217"/>
                    <a:pt x="37" y="221"/>
                    <a:pt x="30" y="230"/>
                  </a:cubicBezTo>
                  <a:cubicBezTo>
                    <a:pt x="23" y="241"/>
                    <a:pt x="21" y="256"/>
                    <a:pt x="25" y="275"/>
                  </a:cubicBezTo>
                  <a:cubicBezTo>
                    <a:pt x="38" y="331"/>
                    <a:pt x="100" y="402"/>
                    <a:pt x="170" y="440"/>
                  </a:cubicBezTo>
                  <a:cubicBezTo>
                    <a:pt x="173" y="442"/>
                    <a:pt x="175" y="445"/>
                    <a:pt x="175" y="449"/>
                  </a:cubicBezTo>
                  <a:cubicBezTo>
                    <a:pt x="176" y="452"/>
                    <a:pt x="174" y="456"/>
                    <a:pt x="171" y="458"/>
                  </a:cubicBezTo>
                  <a:cubicBezTo>
                    <a:pt x="171" y="458"/>
                    <a:pt x="127" y="490"/>
                    <a:pt x="131" y="527"/>
                  </a:cubicBezTo>
                  <a:cubicBezTo>
                    <a:pt x="135" y="556"/>
                    <a:pt x="167" y="583"/>
                    <a:pt x="224" y="605"/>
                  </a:cubicBezTo>
                  <a:cubicBezTo>
                    <a:pt x="226" y="606"/>
                    <a:pt x="228" y="608"/>
                    <a:pt x="229" y="611"/>
                  </a:cubicBezTo>
                  <a:cubicBezTo>
                    <a:pt x="230" y="613"/>
                    <a:pt x="230" y="616"/>
                    <a:pt x="229" y="619"/>
                  </a:cubicBezTo>
                  <a:cubicBezTo>
                    <a:pt x="228" y="620"/>
                    <a:pt x="214" y="656"/>
                    <a:pt x="238" y="696"/>
                  </a:cubicBezTo>
                  <a:cubicBezTo>
                    <a:pt x="263" y="736"/>
                    <a:pt x="332" y="788"/>
                    <a:pt x="524" y="805"/>
                  </a:cubicBezTo>
                  <a:lnTo>
                    <a:pt x="820" y="834"/>
                  </a:lnTo>
                  <a:cubicBezTo>
                    <a:pt x="852" y="820"/>
                    <a:pt x="1185" y="656"/>
                    <a:pt x="1105" y="320"/>
                  </a:cubicBezTo>
                  <a:cubicBezTo>
                    <a:pt x="1050" y="93"/>
                    <a:pt x="919" y="99"/>
                    <a:pt x="914" y="99"/>
                  </a:cubicBezTo>
                  <a:cubicBezTo>
                    <a:pt x="913" y="99"/>
                    <a:pt x="912" y="99"/>
                    <a:pt x="911" y="99"/>
                  </a:cubicBezTo>
                  <a:lnTo>
                    <a:pt x="596" y="24"/>
                  </a:lnTo>
                  <a:lnTo>
                    <a:pt x="589" y="137"/>
                  </a:lnTo>
                  <a:cubicBezTo>
                    <a:pt x="589" y="140"/>
                    <a:pt x="587" y="142"/>
                    <a:pt x="585" y="144"/>
                  </a:cubicBezTo>
                  <a:cubicBezTo>
                    <a:pt x="582" y="146"/>
                    <a:pt x="579" y="147"/>
                    <a:pt x="576" y="146"/>
                  </a:cubicBezTo>
                  <a:cubicBezTo>
                    <a:pt x="407" y="98"/>
                    <a:pt x="141" y="42"/>
                    <a:pt x="98" y="81"/>
                  </a:cubicBezTo>
                  <a:cubicBezTo>
                    <a:pt x="85" y="93"/>
                    <a:pt x="81" y="107"/>
                    <a:pt x="85" y="126"/>
                  </a:cubicBezTo>
                  <a:cubicBezTo>
                    <a:pt x="94" y="162"/>
                    <a:pt x="132" y="202"/>
                    <a:pt x="165" y="225"/>
                  </a:cubicBezTo>
                  <a:cubicBezTo>
                    <a:pt x="184" y="234"/>
                    <a:pt x="199" y="243"/>
                    <a:pt x="203" y="246"/>
                  </a:cubicBezTo>
                  <a:cubicBezTo>
                    <a:pt x="207" y="248"/>
                    <a:pt x="209" y="254"/>
                    <a:pt x="207" y="258"/>
                  </a:cubicBezTo>
                  <a:cubicBezTo>
                    <a:pt x="205" y="263"/>
                    <a:pt x="200" y="265"/>
                    <a:pt x="195" y="264"/>
                  </a:cubicBezTo>
                  <a:cubicBezTo>
                    <a:pt x="184" y="261"/>
                    <a:pt x="170" y="254"/>
                    <a:pt x="156" y="244"/>
                  </a:cubicBezTo>
                  <a:cubicBezTo>
                    <a:pt x="127" y="230"/>
                    <a:pt x="91" y="217"/>
                    <a:pt x="64" y="217"/>
                  </a:cubicBezTo>
                  <a:close/>
                  <a:moveTo>
                    <a:pt x="822" y="855"/>
                  </a:moveTo>
                  <a:cubicBezTo>
                    <a:pt x="822" y="855"/>
                    <a:pt x="821" y="855"/>
                    <a:pt x="821" y="855"/>
                  </a:cubicBezTo>
                  <a:lnTo>
                    <a:pt x="522" y="825"/>
                  </a:lnTo>
                  <a:cubicBezTo>
                    <a:pt x="361" y="811"/>
                    <a:pt x="259" y="771"/>
                    <a:pt x="220" y="706"/>
                  </a:cubicBezTo>
                  <a:cubicBezTo>
                    <a:pt x="199" y="670"/>
                    <a:pt x="203" y="636"/>
                    <a:pt x="207" y="620"/>
                  </a:cubicBezTo>
                  <a:cubicBezTo>
                    <a:pt x="148" y="595"/>
                    <a:pt x="115" y="565"/>
                    <a:pt x="111" y="530"/>
                  </a:cubicBezTo>
                  <a:cubicBezTo>
                    <a:pt x="107" y="495"/>
                    <a:pt x="132" y="465"/>
                    <a:pt x="147" y="451"/>
                  </a:cubicBezTo>
                  <a:cubicBezTo>
                    <a:pt x="78" y="408"/>
                    <a:pt x="18" y="337"/>
                    <a:pt x="5" y="279"/>
                  </a:cubicBezTo>
                  <a:cubicBezTo>
                    <a:pt x="0" y="255"/>
                    <a:pt x="3" y="234"/>
                    <a:pt x="14" y="218"/>
                  </a:cubicBezTo>
                  <a:cubicBezTo>
                    <a:pt x="33" y="191"/>
                    <a:pt x="72" y="193"/>
                    <a:pt x="109" y="203"/>
                  </a:cubicBezTo>
                  <a:cubicBezTo>
                    <a:pt x="88" y="181"/>
                    <a:pt x="71" y="156"/>
                    <a:pt x="65" y="131"/>
                  </a:cubicBezTo>
                  <a:cubicBezTo>
                    <a:pt x="59" y="105"/>
                    <a:pt x="66" y="83"/>
                    <a:pt x="84" y="66"/>
                  </a:cubicBezTo>
                  <a:cubicBezTo>
                    <a:pt x="145" y="10"/>
                    <a:pt x="490" y="101"/>
                    <a:pt x="569" y="123"/>
                  </a:cubicBezTo>
                  <a:lnTo>
                    <a:pt x="576" y="10"/>
                  </a:lnTo>
                  <a:cubicBezTo>
                    <a:pt x="577" y="7"/>
                    <a:pt x="578" y="5"/>
                    <a:pt x="581" y="3"/>
                  </a:cubicBezTo>
                  <a:cubicBezTo>
                    <a:pt x="583" y="1"/>
                    <a:pt x="586" y="0"/>
                    <a:pt x="589" y="1"/>
                  </a:cubicBezTo>
                  <a:lnTo>
                    <a:pt x="914" y="79"/>
                  </a:lnTo>
                  <a:cubicBezTo>
                    <a:pt x="932" y="78"/>
                    <a:pt x="1069" y="82"/>
                    <a:pt x="1125" y="316"/>
                  </a:cubicBezTo>
                  <a:cubicBezTo>
                    <a:pt x="1212" y="683"/>
                    <a:pt x="830" y="853"/>
                    <a:pt x="826" y="854"/>
                  </a:cubicBezTo>
                  <a:cubicBezTo>
                    <a:pt x="825" y="855"/>
                    <a:pt x="823" y="855"/>
                    <a:pt x="822" y="855"/>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5" name="Freeform 156">
              <a:extLst>
                <a:ext uri="{FF2B5EF4-FFF2-40B4-BE49-F238E27FC236}">
                  <a16:creationId xmlns:a16="http://schemas.microsoft.com/office/drawing/2014/main" id="{181EFB8A-179A-4DFD-6827-9BE3C4174CAB}"/>
                </a:ext>
              </a:extLst>
            </p:cNvPr>
            <p:cNvSpPr>
              <a:spLocks/>
            </p:cNvSpPr>
            <p:nvPr/>
          </p:nvSpPr>
          <p:spPr bwMode="auto">
            <a:xfrm>
              <a:off x="11180763" y="8043863"/>
              <a:ext cx="384175" cy="479425"/>
            </a:xfrm>
            <a:custGeom>
              <a:avLst/>
              <a:gdLst>
                <a:gd name="T0" fmla="*/ 64 w 505"/>
                <a:gd name="T1" fmla="*/ 84 h 631"/>
                <a:gd name="T2" fmla="*/ 124 w 505"/>
                <a:gd name="T3" fmla="*/ 137 h 631"/>
                <a:gd name="T4" fmla="*/ 34 w 505"/>
                <a:gd name="T5" fmla="*/ 368 h 631"/>
                <a:gd name="T6" fmla="*/ 147 w 505"/>
                <a:gd name="T7" fmla="*/ 340 h 631"/>
                <a:gd name="T8" fmla="*/ 66 w 505"/>
                <a:gd name="T9" fmla="*/ 533 h 631"/>
                <a:gd name="T10" fmla="*/ 203 w 505"/>
                <a:gd name="T11" fmla="*/ 484 h 631"/>
                <a:gd name="T12" fmla="*/ 190 w 505"/>
                <a:gd name="T13" fmla="*/ 580 h 631"/>
                <a:gd name="T14" fmla="*/ 303 w 505"/>
                <a:gd name="T15" fmla="*/ 529 h 631"/>
                <a:gd name="T16" fmla="*/ 331 w 505"/>
                <a:gd name="T17" fmla="*/ 606 h 631"/>
                <a:gd name="T18" fmla="*/ 480 w 505"/>
                <a:gd name="T19" fmla="*/ 351 h 631"/>
                <a:gd name="T20" fmla="*/ 407 w 505"/>
                <a:gd name="T21" fmla="*/ 333 h 631"/>
                <a:gd name="T22" fmla="*/ 388 w 505"/>
                <a:gd name="T23" fmla="*/ 233 h 631"/>
                <a:gd name="T24" fmla="*/ 330 w 505"/>
                <a:gd name="T25" fmla="*/ 238 h 631"/>
                <a:gd name="T26" fmla="*/ 327 w 505"/>
                <a:gd name="T27" fmla="*/ 149 h 631"/>
                <a:gd name="T28" fmla="*/ 259 w 505"/>
                <a:gd name="T29" fmla="*/ 143 h 631"/>
                <a:gd name="T30" fmla="*/ 64 w 505"/>
                <a:gd name="T31" fmla="*/ 84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5" h="631">
                  <a:moveTo>
                    <a:pt x="64" y="84"/>
                  </a:moveTo>
                  <a:lnTo>
                    <a:pt x="124" y="137"/>
                  </a:lnTo>
                  <a:cubicBezTo>
                    <a:pt x="124" y="137"/>
                    <a:pt x="0" y="325"/>
                    <a:pt x="34" y="368"/>
                  </a:cubicBezTo>
                  <a:cubicBezTo>
                    <a:pt x="67" y="411"/>
                    <a:pt x="147" y="340"/>
                    <a:pt x="147" y="340"/>
                  </a:cubicBezTo>
                  <a:cubicBezTo>
                    <a:pt x="147" y="340"/>
                    <a:pt x="11" y="509"/>
                    <a:pt x="66" y="533"/>
                  </a:cubicBezTo>
                  <a:cubicBezTo>
                    <a:pt x="120" y="558"/>
                    <a:pt x="203" y="484"/>
                    <a:pt x="203" y="484"/>
                  </a:cubicBezTo>
                  <a:cubicBezTo>
                    <a:pt x="203" y="484"/>
                    <a:pt x="145" y="562"/>
                    <a:pt x="190" y="580"/>
                  </a:cubicBezTo>
                  <a:cubicBezTo>
                    <a:pt x="235" y="598"/>
                    <a:pt x="303" y="529"/>
                    <a:pt x="303" y="529"/>
                  </a:cubicBezTo>
                  <a:cubicBezTo>
                    <a:pt x="303" y="529"/>
                    <a:pt x="267" y="631"/>
                    <a:pt x="331" y="606"/>
                  </a:cubicBezTo>
                  <a:cubicBezTo>
                    <a:pt x="416" y="573"/>
                    <a:pt x="505" y="391"/>
                    <a:pt x="480" y="351"/>
                  </a:cubicBezTo>
                  <a:cubicBezTo>
                    <a:pt x="455" y="311"/>
                    <a:pt x="407" y="333"/>
                    <a:pt x="407" y="333"/>
                  </a:cubicBezTo>
                  <a:cubicBezTo>
                    <a:pt x="407" y="333"/>
                    <a:pt x="423" y="251"/>
                    <a:pt x="388" y="233"/>
                  </a:cubicBezTo>
                  <a:cubicBezTo>
                    <a:pt x="352" y="216"/>
                    <a:pt x="330" y="238"/>
                    <a:pt x="330" y="238"/>
                  </a:cubicBezTo>
                  <a:cubicBezTo>
                    <a:pt x="330" y="238"/>
                    <a:pt x="360" y="171"/>
                    <a:pt x="327" y="149"/>
                  </a:cubicBezTo>
                  <a:cubicBezTo>
                    <a:pt x="293" y="128"/>
                    <a:pt x="259" y="143"/>
                    <a:pt x="259" y="143"/>
                  </a:cubicBezTo>
                  <a:cubicBezTo>
                    <a:pt x="259" y="143"/>
                    <a:pt x="295" y="0"/>
                    <a:pt x="64"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6" name="Freeform 157">
              <a:extLst>
                <a:ext uri="{FF2B5EF4-FFF2-40B4-BE49-F238E27FC236}">
                  <a16:creationId xmlns:a16="http://schemas.microsoft.com/office/drawing/2014/main" id="{9D864EDA-E06D-0103-CDFB-AF64EFDE34FE}"/>
                </a:ext>
              </a:extLst>
            </p:cNvPr>
            <p:cNvSpPr>
              <a:spLocks noEditPoints="1"/>
            </p:cNvSpPr>
            <p:nvPr/>
          </p:nvSpPr>
          <p:spPr bwMode="auto">
            <a:xfrm>
              <a:off x="11174413" y="8072438"/>
              <a:ext cx="385763" cy="442913"/>
            </a:xfrm>
            <a:custGeom>
              <a:avLst/>
              <a:gdLst>
                <a:gd name="T0" fmla="*/ 312 w 507"/>
                <a:gd name="T1" fmla="*/ 481 h 582"/>
                <a:gd name="T2" fmla="*/ 318 w 507"/>
                <a:gd name="T3" fmla="*/ 483 h 582"/>
                <a:gd name="T4" fmla="*/ 322 w 507"/>
                <a:gd name="T5" fmla="*/ 495 h 582"/>
                <a:gd name="T6" fmla="*/ 316 w 507"/>
                <a:gd name="T7" fmla="*/ 560 h 582"/>
                <a:gd name="T8" fmla="*/ 336 w 507"/>
                <a:gd name="T9" fmla="*/ 558 h 582"/>
                <a:gd name="T10" fmla="*/ 475 w 507"/>
                <a:gd name="T11" fmla="*/ 375 h 582"/>
                <a:gd name="T12" fmla="*/ 481 w 507"/>
                <a:gd name="T13" fmla="*/ 319 h 582"/>
                <a:gd name="T14" fmla="*/ 420 w 507"/>
                <a:gd name="T15" fmla="*/ 304 h 582"/>
                <a:gd name="T16" fmla="*/ 410 w 507"/>
                <a:gd name="T17" fmla="*/ 303 h 582"/>
                <a:gd name="T18" fmla="*/ 406 w 507"/>
                <a:gd name="T19" fmla="*/ 293 h 582"/>
                <a:gd name="T20" fmla="*/ 392 w 507"/>
                <a:gd name="T21" fmla="*/ 205 h 582"/>
                <a:gd name="T22" fmla="*/ 346 w 507"/>
                <a:gd name="T23" fmla="*/ 207 h 582"/>
                <a:gd name="T24" fmla="*/ 333 w 507"/>
                <a:gd name="T25" fmla="*/ 209 h 582"/>
                <a:gd name="T26" fmla="*/ 330 w 507"/>
                <a:gd name="T27" fmla="*/ 196 h 582"/>
                <a:gd name="T28" fmla="*/ 330 w 507"/>
                <a:gd name="T29" fmla="*/ 120 h 582"/>
                <a:gd name="T30" fmla="*/ 272 w 507"/>
                <a:gd name="T31" fmla="*/ 114 h 582"/>
                <a:gd name="T32" fmla="*/ 261 w 507"/>
                <a:gd name="T33" fmla="*/ 113 h 582"/>
                <a:gd name="T34" fmla="*/ 258 w 507"/>
                <a:gd name="T35" fmla="*/ 102 h 582"/>
                <a:gd name="T36" fmla="*/ 244 w 507"/>
                <a:gd name="T37" fmla="*/ 45 h 582"/>
                <a:gd name="T38" fmla="*/ 93 w 507"/>
                <a:gd name="T39" fmla="*/ 50 h 582"/>
                <a:gd name="T40" fmla="*/ 139 w 507"/>
                <a:gd name="T41" fmla="*/ 91 h 582"/>
                <a:gd name="T42" fmla="*/ 141 w 507"/>
                <a:gd name="T43" fmla="*/ 104 h 582"/>
                <a:gd name="T44" fmla="*/ 51 w 507"/>
                <a:gd name="T45" fmla="*/ 324 h 582"/>
                <a:gd name="T46" fmla="*/ 68 w 507"/>
                <a:gd name="T47" fmla="*/ 334 h 582"/>
                <a:gd name="T48" fmla="*/ 149 w 507"/>
                <a:gd name="T49" fmla="*/ 294 h 582"/>
                <a:gd name="T50" fmla="*/ 163 w 507"/>
                <a:gd name="T51" fmla="*/ 294 h 582"/>
                <a:gd name="T52" fmla="*/ 164 w 507"/>
                <a:gd name="T53" fmla="*/ 308 h 582"/>
                <a:gd name="T54" fmla="*/ 73 w 507"/>
                <a:gd name="T55" fmla="*/ 478 h 582"/>
                <a:gd name="T56" fmla="*/ 79 w 507"/>
                <a:gd name="T57" fmla="*/ 486 h 582"/>
                <a:gd name="T58" fmla="*/ 205 w 507"/>
                <a:gd name="T59" fmla="*/ 438 h 582"/>
                <a:gd name="T60" fmla="*/ 218 w 507"/>
                <a:gd name="T61" fmla="*/ 438 h 582"/>
                <a:gd name="T62" fmla="*/ 220 w 507"/>
                <a:gd name="T63" fmla="*/ 452 h 582"/>
                <a:gd name="T64" fmla="*/ 193 w 507"/>
                <a:gd name="T65" fmla="*/ 522 h 582"/>
                <a:gd name="T66" fmla="*/ 203 w 507"/>
                <a:gd name="T67" fmla="*/ 533 h 582"/>
                <a:gd name="T68" fmla="*/ 305 w 507"/>
                <a:gd name="T69" fmla="*/ 484 h 582"/>
                <a:gd name="T70" fmla="*/ 312 w 507"/>
                <a:gd name="T71" fmla="*/ 481 h 582"/>
                <a:gd name="T72" fmla="*/ 322 w 507"/>
                <a:gd name="T73" fmla="*/ 582 h 582"/>
                <a:gd name="T74" fmla="*/ 302 w 507"/>
                <a:gd name="T75" fmla="*/ 574 h 582"/>
                <a:gd name="T76" fmla="*/ 294 w 507"/>
                <a:gd name="T77" fmla="*/ 521 h 582"/>
                <a:gd name="T78" fmla="*/ 195 w 507"/>
                <a:gd name="T79" fmla="*/ 552 h 582"/>
                <a:gd name="T80" fmla="*/ 173 w 507"/>
                <a:gd name="T81" fmla="*/ 528 h 582"/>
                <a:gd name="T82" fmla="*/ 179 w 507"/>
                <a:gd name="T83" fmla="*/ 482 h 582"/>
                <a:gd name="T84" fmla="*/ 71 w 507"/>
                <a:gd name="T85" fmla="*/ 505 h 582"/>
                <a:gd name="T86" fmla="*/ 53 w 507"/>
                <a:gd name="T87" fmla="*/ 483 h 582"/>
                <a:gd name="T88" fmla="*/ 113 w 507"/>
                <a:gd name="T89" fmla="*/ 343 h 582"/>
                <a:gd name="T90" fmla="*/ 67 w 507"/>
                <a:gd name="T91" fmla="*/ 354 h 582"/>
                <a:gd name="T92" fmla="*/ 34 w 507"/>
                <a:gd name="T93" fmla="*/ 337 h 582"/>
                <a:gd name="T94" fmla="*/ 119 w 507"/>
                <a:gd name="T95" fmla="*/ 101 h 582"/>
                <a:gd name="T96" fmla="*/ 66 w 507"/>
                <a:gd name="T97" fmla="*/ 53 h 582"/>
                <a:gd name="T98" fmla="*/ 63 w 507"/>
                <a:gd name="T99" fmla="*/ 44 h 582"/>
                <a:gd name="T100" fmla="*/ 69 w 507"/>
                <a:gd name="T101" fmla="*/ 36 h 582"/>
                <a:gd name="T102" fmla="*/ 258 w 507"/>
                <a:gd name="T103" fmla="*/ 30 h 582"/>
                <a:gd name="T104" fmla="*/ 280 w 507"/>
                <a:gd name="T105" fmla="*/ 91 h 582"/>
                <a:gd name="T106" fmla="*/ 341 w 507"/>
                <a:gd name="T107" fmla="*/ 103 h 582"/>
                <a:gd name="T108" fmla="*/ 357 w 507"/>
                <a:gd name="T109" fmla="*/ 180 h 582"/>
                <a:gd name="T110" fmla="*/ 401 w 507"/>
                <a:gd name="T111" fmla="*/ 186 h 582"/>
                <a:gd name="T112" fmla="*/ 429 w 507"/>
                <a:gd name="T113" fmla="*/ 280 h 582"/>
                <a:gd name="T114" fmla="*/ 498 w 507"/>
                <a:gd name="T115" fmla="*/ 308 h 582"/>
                <a:gd name="T116" fmla="*/ 494 w 507"/>
                <a:gd name="T117" fmla="*/ 381 h 582"/>
                <a:gd name="T118" fmla="*/ 344 w 507"/>
                <a:gd name="T119" fmla="*/ 577 h 582"/>
                <a:gd name="T120" fmla="*/ 322 w 507"/>
                <a:gd name="T121" fmla="*/ 58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7" h="582">
                  <a:moveTo>
                    <a:pt x="312" y="481"/>
                  </a:moveTo>
                  <a:cubicBezTo>
                    <a:pt x="314" y="481"/>
                    <a:pt x="316" y="482"/>
                    <a:pt x="318" y="483"/>
                  </a:cubicBezTo>
                  <a:cubicBezTo>
                    <a:pt x="322" y="485"/>
                    <a:pt x="323" y="490"/>
                    <a:pt x="322" y="495"/>
                  </a:cubicBezTo>
                  <a:cubicBezTo>
                    <a:pt x="314" y="516"/>
                    <a:pt x="307" y="551"/>
                    <a:pt x="316" y="560"/>
                  </a:cubicBezTo>
                  <a:cubicBezTo>
                    <a:pt x="320" y="564"/>
                    <a:pt x="331" y="561"/>
                    <a:pt x="336" y="558"/>
                  </a:cubicBezTo>
                  <a:cubicBezTo>
                    <a:pt x="390" y="537"/>
                    <a:pt x="451" y="447"/>
                    <a:pt x="475" y="375"/>
                  </a:cubicBezTo>
                  <a:cubicBezTo>
                    <a:pt x="485" y="343"/>
                    <a:pt x="485" y="325"/>
                    <a:pt x="481" y="319"/>
                  </a:cubicBezTo>
                  <a:cubicBezTo>
                    <a:pt x="460" y="287"/>
                    <a:pt x="422" y="303"/>
                    <a:pt x="420" y="304"/>
                  </a:cubicBezTo>
                  <a:cubicBezTo>
                    <a:pt x="417" y="306"/>
                    <a:pt x="413" y="305"/>
                    <a:pt x="410" y="303"/>
                  </a:cubicBezTo>
                  <a:cubicBezTo>
                    <a:pt x="407" y="300"/>
                    <a:pt x="406" y="297"/>
                    <a:pt x="406" y="293"/>
                  </a:cubicBezTo>
                  <a:cubicBezTo>
                    <a:pt x="410" y="274"/>
                    <a:pt x="416" y="216"/>
                    <a:pt x="392" y="205"/>
                  </a:cubicBezTo>
                  <a:cubicBezTo>
                    <a:pt x="364" y="191"/>
                    <a:pt x="346" y="207"/>
                    <a:pt x="346" y="207"/>
                  </a:cubicBezTo>
                  <a:cubicBezTo>
                    <a:pt x="343" y="211"/>
                    <a:pt x="337" y="211"/>
                    <a:pt x="333" y="209"/>
                  </a:cubicBezTo>
                  <a:cubicBezTo>
                    <a:pt x="329" y="206"/>
                    <a:pt x="328" y="200"/>
                    <a:pt x="330" y="196"/>
                  </a:cubicBezTo>
                  <a:cubicBezTo>
                    <a:pt x="330" y="195"/>
                    <a:pt x="355" y="137"/>
                    <a:pt x="330" y="120"/>
                  </a:cubicBezTo>
                  <a:cubicBezTo>
                    <a:pt x="302" y="102"/>
                    <a:pt x="273" y="114"/>
                    <a:pt x="272" y="114"/>
                  </a:cubicBezTo>
                  <a:cubicBezTo>
                    <a:pt x="269" y="116"/>
                    <a:pt x="264" y="115"/>
                    <a:pt x="261" y="113"/>
                  </a:cubicBezTo>
                  <a:cubicBezTo>
                    <a:pt x="258" y="110"/>
                    <a:pt x="257" y="106"/>
                    <a:pt x="258" y="102"/>
                  </a:cubicBezTo>
                  <a:cubicBezTo>
                    <a:pt x="258" y="102"/>
                    <a:pt x="267" y="65"/>
                    <a:pt x="244" y="45"/>
                  </a:cubicBezTo>
                  <a:cubicBezTo>
                    <a:pt x="227" y="29"/>
                    <a:pt x="187" y="18"/>
                    <a:pt x="93" y="50"/>
                  </a:cubicBezTo>
                  <a:lnTo>
                    <a:pt x="139" y="91"/>
                  </a:lnTo>
                  <a:cubicBezTo>
                    <a:pt x="143" y="94"/>
                    <a:pt x="144" y="100"/>
                    <a:pt x="141" y="104"/>
                  </a:cubicBezTo>
                  <a:cubicBezTo>
                    <a:pt x="91" y="180"/>
                    <a:pt x="30" y="298"/>
                    <a:pt x="51" y="324"/>
                  </a:cubicBezTo>
                  <a:cubicBezTo>
                    <a:pt x="55" y="330"/>
                    <a:pt x="61" y="333"/>
                    <a:pt x="68" y="334"/>
                  </a:cubicBezTo>
                  <a:cubicBezTo>
                    <a:pt x="96" y="336"/>
                    <a:pt x="136" y="306"/>
                    <a:pt x="149" y="294"/>
                  </a:cubicBezTo>
                  <a:cubicBezTo>
                    <a:pt x="153" y="290"/>
                    <a:pt x="159" y="291"/>
                    <a:pt x="163" y="294"/>
                  </a:cubicBezTo>
                  <a:cubicBezTo>
                    <a:pt x="167" y="298"/>
                    <a:pt x="167" y="304"/>
                    <a:pt x="164" y="308"/>
                  </a:cubicBezTo>
                  <a:cubicBezTo>
                    <a:pt x="125" y="357"/>
                    <a:pt x="65" y="447"/>
                    <a:pt x="73" y="478"/>
                  </a:cubicBezTo>
                  <a:cubicBezTo>
                    <a:pt x="74" y="482"/>
                    <a:pt x="75" y="484"/>
                    <a:pt x="79" y="486"/>
                  </a:cubicBezTo>
                  <a:cubicBezTo>
                    <a:pt x="119" y="504"/>
                    <a:pt x="183" y="457"/>
                    <a:pt x="205" y="438"/>
                  </a:cubicBezTo>
                  <a:cubicBezTo>
                    <a:pt x="209" y="435"/>
                    <a:pt x="215" y="435"/>
                    <a:pt x="218" y="438"/>
                  </a:cubicBezTo>
                  <a:cubicBezTo>
                    <a:pt x="222" y="442"/>
                    <a:pt x="223" y="447"/>
                    <a:pt x="220" y="452"/>
                  </a:cubicBezTo>
                  <a:cubicBezTo>
                    <a:pt x="207" y="470"/>
                    <a:pt x="188" y="505"/>
                    <a:pt x="193" y="522"/>
                  </a:cubicBezTo>
                  <a:cubicBezTo>
                    <a:pt x="194" y="527"/>
                    <a:pt x="197" y="530"/>
                    <a:pt x="203" y="533"/>
                  </a:cubicBezTo>
                  <a:cubicBezTo>
                    <a:pt x="235" y="545"/>
                    <a:pt x="287" y="502"/>
                    <a:pt x="305" y="484"/>
                  </a:cubicBezTo>
                  <a:cubicBezTo>
                    <a:pt x="307" y="482"/>
                    <a:pt x="310" y="481"/>
                    <a:pt x="312" y="481"/>
                  </a:cubicBezTo>
                  <a:close/>
                  <a:moveTo>
                    <a:pt x="322" y="582"/>
                  </a:moveTo>
                  <a:cubicBezTo>
                    <a:pt x="314" y="582"/>
                    <a:pt x="307" y="579"/>
                    <a:pt x="302" y="574"/>
                  </a:cubicBezTo>
                  <a:cubicBezTo>
                    <a:pt x="290" y="563"/>
                    <a:pt x="290" y="540"/>
                    <a:pt x="294" y="521"/>
                  </a:cubicBezTo>
                  <a:cubicBezTo>
                    <a:pt x="268" y="540"/>
                    <a:pt x="228" y="564"/>
                    <a:pt x="195" y="552"/>
                  </a:cubicBezTo>
                  <a:cubicBezTo>
                    <a:pt x="184" y="547"/>
                    <a:pt x="176" y="539"/>
                    <a:pt x="173" y="528"/>
                  </a:cubicBezTo>
                  <a:cubicBezTo>
                    <a:pt x="169" y="514"/>
                    <a:pt x="173" y="497"/>
                    <a:pt x="179" y="482"/>
                  </a:cubicBezTo>
                  <a:cubicBezTo>
                    <a:pt x="149" y="501"/>
                    <a:pt x="106" y="520"/>
                    <a:pt x="71" y="505"/>
                  </a:cubicBezTo>
                  <a:cubicBezTo>
                    <a:pt x="61" y="500"/>
                    <a:pt x="55" y="493"/>
                    <a:pt x="53" y="483"/>
                  </a:cubicBezTo>
                  <a:cubicBezTo>
                    <a:pt x="45" y="450"/>
                    <a:pt x="82" y="387"/>
                    <a:pt x="113" y="343"/>
                  </a:cubicBezTo>
                  <a:cubicBezTo>
                    <a:pt x="98" y="350"/>
                    <a:pt x="82" y="355"/>
                    <a:pt x="67" y="354"/>
                  </a:cubicBezTo>
                  <a:cubicBezTo>
                    <a:pt x="53" y="353"/>
                    <a:pt x="43" y="347"/>
                    <a:pt x="34" y="337"/>
                  </a:cubicBezTo>
                  <a:cubicBezTo>
                    <a:pt x="0" y="293"/>
                    <a:pt x="91" y="145"/>
                    <a:pt x="119" y="101"/>
                  </a:cubicBezTo>
                  <a:lnTo>
                    <a:pt x="66" y="53"/>
                  </a:lnTo>
                  <a:cubicBezTo>
                    <a:pt x="63" y="51"/>
                    <a:pt x="62" y="47"/>
                    <a:pt x="63" y="44"/>
                  </a:cubicBezTo>
                  <a:cubicBezTo>
                    <a:pt x="64" y="40"/>
                    <a:pt x="66" y="37"/>
                    <a:pt x="69" y="36"/>
                  </a:cubicBezTo>
                  <a:cubicBezTo>
                    <a:pt x="162" y="3"/>
                    <a:pt x="226" y="0"/>
                    <a:pt x="258" y="30"/>
                  </a:cubicBezTo>
                  <a:cubicBezTo>
                    <a:pt x="278" y="48"/>
                    <a:pt x="281" y="74"/>
                    <a:pt x="280" y="91"/>
                  </a:cubicBezTo>
                  <a:cubicBezTo>
                    <a:pt x="295" y="88"/>
                    <a:pt x="318" y="88"/>
                    <a:pt x="341" y="103"/>
                  </a:cubicBezTo>
                  <a:cubicBezTo>
                    <a:pt x="367" y="120"/>
                    <a:pt x="363" y="156"/>
                    <a:pt x="357" y="180"/>
                  </a:cubicBezTo>
                  <a:cubicBezTo>
                    <a:pt x="368" y="177"/>
                    <a:pt x="383" y="178"/>
                    <a:pt x="401" y="186"/>
                  </a:cubicBezTo>
                  <a:cubicBezTo>
                    <a:pt x="433" y="202"/>
                    <a:pt x="432" y="253"/>
                    <a:pt x="429" y="280"/>
                  </a:cubicBezTo>
                  <a:cubicBezTo>
                    <a:pt x="450" y="276"/>
                    <a:pt x="479" y="279"/>
                    <a:pt x="498" y="308"/>
                  </a:cubicBezTo>
                  <a:cubicBezTo>
                    <a:pt x="507" y="322"/>
                    <a:pt x="506" y="347"/>
                    <a:pt x="494" y="381"/>
                  </a:cubicBezTo>
                  <a:cubicBezTo>
                    <a:pt x="469" y="457"/>
                    <a:pt x="405" y="554"/>
                    <a:pt x="344" y="577"/>
                  </a:cubicBezTo>
                  <a:cubicBezTo>
                    <a:pt x="336" y="580"/>
                    <a:pt x="328" y="582"/>
                    <a:pt x="322" y="5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7" name="Freeform 158">
              <a:extLst>
                <a:ext uri="{FF2B5EF4-FFF2-40B4-BE49-F238E27FC236}">
                  <a16:creationId xmlns:a16="http://schemas.microsoft.com/office/drawing/2014/main" id="{1557138D-1466-BF1D-471A-50EC00F3D0D3}"/>
                </a:ext>
              </a:extLst>
            </p:cNvPr>
            <p:cNvSpPr>
              <a:spLocks/>
            </p:cNvSpPr>
            <p:nvPr/>
          </p:nvSpPr>
          <p:spPr bwMode="auto">
            <a:xfrm>
              <a:off x="10352088" y="7150100"/>
              <a:ext cx="84138" cy="280988"/>
            </a:xfrm>
            <a:custGeom>
              <a:avLst/>
              <a:gdLst>
                <a:gd name="T0" fmla="*/ 92 w 112"/>
                <a:gd name="T1" fmla="*/ 125 h 369"/>
                <a:gd name="T2" fmla="*/ 0 w 112"/>
                <a:gd name="T3" fmla="*/ 0 h 369"/>
                <a:gd name="T4" fmla="*/ 91 w 112"/>
                <a:gd name="T5" fmla="*/ 369 h 369"/>
                <a:gd name="T6" fmla="*/ 92 w 112"/>
                <a:gd name="T7" fmla="*/ 125 h 369"/>
              </a:gdLst>
              <a:ahLst/>
              <a:cxnLst>
                <a:cxn ang="0">
                  <a:pos x="T0" y="T1"/>
                </a:cxn>
                <a:cxn ang="0">
                  <a:pos x="T2" y="T3"/>
                </a:cxn>
                <a:cxn ang="0">
                  <a:pos x="T4" y="T5"/>
                </a:cxn>
                <a:cxn ang="0">
                  <a:pos x="T6" y="T7"/>
                </a:cxn>
              </a:cxnLst>
              <a:rect l="0" t="0" r="r" b="b"/>
              <a:pathLst>
                <a:path w="112" h="369">
                  <a:moveTo>
                    <a:pt x="92" y="125"/>
                  </a:moveTo>
                  <a:cubicBezTo>
                    <a:pt x="80" y="46"/>
                    <a:pt x="49" y="14"/>
                    <a:pt x="0" y="0"/>
                  </a:cubicBezTo>
                  <a:cubicBezTo>
                    <a:pt x="13" y="58"/>
                    <a:pt x="53" y="233"/>
                    <a:pt x="91" y="369"/>
                  </a:cubicBezTo>
                  <a:cubicBezTo>
                    <a:pt x="112" y="298"/>
                    <a:pt x="105" y="214"/>
                    <a:pt x="92" y="125"/>
                  </a:cubicBezTo>
                  <a:close/>
                </a:path>
              </a:pathLst>
            </a:cu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8" name="Freeform 159">
              <a:extLst>
                <a:ext uri="{FF2B5EF4-FFF2-40B4-BE49-F238E27FC236}">
                  <a16:creationId xmlns:a16="http://schemas.microsoft.com/office/drawing/2014/main" id="{C07F2130-B4F8-B364-4A97-F785FC079590}"/>
                </a:ext>
              </a:extLst>
            </p:cNvPr>
            <p:cNvSpPr>
              <a:spLocks noEditPoints="1"/>
            </p:cNvSpPr>
            <p:nvPr/>
          </p:nvSpPr>
          <p:spPr bwMode="auto">
            <a:xfrm>
              <a:off x="10340975" y="7138988"/>
              <a:ext cx="103188" cy="319088"/>
            </a:xfrm>
            <a:custGeom>
              <a:avLst/>
              <a:gdLst>
                <a:gd name="T0" fmla="*/ 28 w 136"/>
                <a:gd name="T1" fmla="*/ 30 h 420"/>
                <a:gd name="T2" fmla="*/ 104 w 136"/>
                <a:gd name="T3" fmla="*/ 340 h 420"/>
                <a:gd name="T4" fmla="*/ 95 w 136"/>
                <a:gd name="T5" fmla="*/ 140 h 420"/>
                <a:gd name="T6" fmla="*/ 28 w 136"/>
                <a:gd name="T7" fmla="*/ 30 h 420"/>
                <a:gd name="T8" fmla="*/ 105 w 136"/>
                <a:gd name="T9" fmla="*/ 420 h 420"/>
                <a:gd name="T10" fmla="*/ 95 w 136"/>
                <a:gd name="T11" fmla="*/ 386 h 420"/>
                <a:gd name="T12" fmla="*/ 4 w 136"/>
                <a:gd name="T13" fmla="*/ 16 h 420"/>
                <a:gd name="T14" fmla="*/ 0 w 136"/>
                <a:gd name="T15" fmla="*/ 0 h 420"/>
                <a:gd name="T16" fmla="*/ 16 w 136"/>
                <a:gd name="T17" fmla="*/ 4 h 420"/>
                <a:gd name="T18" fmla="*/ 116 w 136"/>
                <a:gd name="T19" fmla="*/ 137 h 420"/>
                <a:gd name="T20" fmla="*/ 115 w 136"/>
                <a:gd name="T21" fmla="*/ 386 h 420"/>
                <a:gd name="T22" fmla="*/ 105 w 136"/>
                <a:gd name="T23"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20">
                  <a:moveTo>
                    <a:pt x="28" y="30"/>
                  </a:moveTo>
                  <a:cubicBezTo>
                    <a:pt x="43" y="97"/>
                    <a:pt x="74" y="226"/>
                    <a:pt x="104" y="340"/>
                  </a:cubicBezTo>
                  <a:cubicBezTo>
                    <a:pt x="113" y="283"/>
                    <a:pt x="107" y="217"/>
                    <a:pt x="95" y="140"/>
                  </a:cubicBezTo>
                  <a:cubicBezTo>
                    <a:pt x="87" y="79"/>
                    <a:pt x="66" y="46"/>
                    <a:pt x="28" y="30"/>
                  </a:cubicBezTo>
                  <a:close/>
                  <a:moveTo>
                    <a:pt x="105" y="420"/>
                  </a:moveTo>
                  <a:lnTo>
                    <a:pt x="95" y="386"/>
                  </a:lnTo>
                  <a:cubicBezTo>
                    <a:pt x="58" y="252"/>
                    <a:pt x="19" y="83"/>
                    <a:pt x="4" y="16"/>
                  </a:cubicBezTo>
                  <a:lnTo>
                    <a:pt x="0" y="0"/>
                  </a:lnTo>
                  <a:lnTo>
                    <a:pt x="16" y="4"/>
                  </a:lnTo>
                  <a:cubicBezTo>
                    <a:pt x="75" y="20"/>
                    <a:pt x="104" y="60"/>
                    <a:pt x="116" y="137"/>
                  </a:cubicBezTo>
                  <a:cubicBezTo>
                    <a:pt x="130" y="236"/>
                    <a:pt x="136" y="316"/>
                    <a:pt x="115" y="386"/>
                  </a:cubicBezTo>
                  <a:lnTo>
                    <a:pt x="105" y="420"/>
                  </a:ln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49" name="Freeform 160">
              <a:extLst>
                <a:ext uri="{FF2B5EF4-FFF2-40B4-BE49-F238E27FC236}">
                  <a16:creationId xmlns:a16="http://schemas.microsoft.com/office/drawing/2014/main" id="{2860659F-D6FA-7318-E2FD-1A0A5C738109}"/>
                </a:ext>
              </a:extLst>
            </p:cNvPr>
            <p:cNvSpPr>
              <a:spLocks/>
            </p:cNvSpPr>
            <p:nvPr/>
          </p:nvSpPr>
          <p:spPr bwMode="auto">
            <a:xfrm>
              <a:off x="9771063" y="7088188"/>
              <a:ext cx="649288" cy="506413"/>
            </a:xfrm>
            <a:custGeom>
              <a:avLst/>
              <a:gdLst>
                <a:gd name="T0" fmla="*/ 764 w 855"/>
                <a:gd name="T1" fmla="*/ 81 h 665"/>
                <a:gd name="T2" fmla="*/ 556 w 855"/>
                <a:gd name="T3" fmla="*/ 69 h 665"/>
                <a:gd name="T4" fmla="*/ 313 w 855"/>
                <a:gd name="T5" fmla="*/ 0 h 665"/>
                <a:gd name="T6" fmla="*/ 132 w 855"/>
                <a:gd name="T7" fmla="*/ 67 h 665"/>
                <a:gd name="T8" fmla="*/ 2 w 855"/>
                <a:gd name="T9" fmla="*/ 210 h 665"/>
                <a:gd name="T10" fmla="*/ 451 w 855"/>
                <a:gd name="T11" fmla="*/ 653 h 665"/>
                <a:gd name="T12" fmla="*/ 855 w 855"/>
                <a:gd name="T13" fmla="*/ 450 h 665"/>
                <a:gd name="T14" fmla="*/ 764 w 855"/>
                <a:gd name="T15" fmla="*/ 81 h 6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5" h="665">
                  <a:moveTo>
                    <a:pt x="764" y="81"/>
                  </a:moveTo>
                  <a:cubicBezTo>
                    <a:pt x="713" y="67"/>
                    <a:pt x="643" y="73"/>
                    <a:pt x="556" y="69"/>
                  </a:cubicBezTo>
                  <a:cubicBezTo>
                    <a:pt x="447" y="63"/>
                    <a:pt x="383" y="0"/>
                    <a:pt x="313" y="0"/>
                  </a:cubicBezTo>
                  <a:cubicBezTo>
                    <a:pt x="260" y="0"/>
                    <a:pt x="187" y="67"/>
                    <a:pt x="132" y="67"/>
                  </a:cubicBezTo>
                  <a:cubicBezTo>
                    <a:pt x="0" y="66"/>
                    <a:pt x="2" y="22"/>
                    <a:pt x="2" y="210"/>
                  </a:cubicBezTo>
                  <a:cubicBezTo>
                    <a:pt x="2" y="476"/>
                    <a:pt x="165" y="665"/>
                    <a:pt x="451" y="653"/>
                  </a:cubicBezTo>
                  <a:cubicBezTo>
                    <a:pt x="717" y="641"/>
                    <a:pt x="822" y="562"/>
                    <a:pt x="855" y="450"/>
                  </a:cubicBezTo>
                  <a:cubicBezTo>
                    <a:pt x="817" y="314"/>
                    <a:pt x="777" y="139"/>
                    <a:pt x="764" y="81"/>
                  </a:cubicBezTo>
                  <a:close/>
                </a:path>
              </a:pathLst>
            </a:custGeom>
            <a:solidFill>
              <a:srgbClr val="495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0" name="Freeform 161">
              <a:extLst>
                <a:ext uri="{FF2B5EF4-FFF2-40B4-BE49-F238E27FC236}">
                  <a16:creationId xmlns:a16="http://schemas.microsoft.com/office/drawing/2014/main" id="{9B5ED648-E272-ACC2-E73C-7F6E7698601B}"/>
                </a:ext>
              </a:extLst>
            </p:cNvPr>
            <p:cNvSpPr>
              <a:spLocks noEditPoints="1"/>
            </p:cNvSpPr>
            <p:nvPr/>
          </p:nvSpPr>
          <p:spPr bwMode="auto">
            <a:xfrm>
              <a:off x="9764713" y="7080250"/>
              <a:ext cx="665163" cy="512763"/>
            </a:xfrm>
            <a:custGeom>
              <a:avLst/>
              <a:gdLst>
                <a:gd name="T0" fmla="*/ 50 w 874"/>
                <a:gd name="T1" fmla="*/ 82 h 674"/>
                <a:gd name="T2" fmla="*/ 31 w 874"/>
                <a:gd name="T3" fmla="*/ 86 h 674"/>
                <a:gd name="T4" fmla="*/ 20 w 874"/>
                <a:gd name="T5" fmla="*/ 212 h 674"/>
                <a:gd name="T6" fmla="*/ 20 w 874"/>
                <a:gd name="T7" fmla="*/ 220 h 674"/>
                <a:gd name="T8" fmla="*/ 144 w 874"/>
                <a:gd name="T9" fmla="*/ 549 h 674"/>
                <a:gd name="T10" fmla="*/ 458 w 874"/>
                <a:gd name="T11" fmla="*/ 653 h 674"/>
                <a:gd name="T12" fmla="*/ 852 w 874"/>
                <a:gd name="T13" fmla="*/ 460 h 674"/>
                <a:gd name="T14" fmla="*/ 763 w 874"/>
                <a:gd name="T15" fmla="*/ 99 h 674"/>
                <a:gd name="T16" fmla="*/ 647 w 874"/>
                <a:gd name="T17" fmla="*/ 91 h 674"/>
                <a:gd name="T18" fmla="*/ 564 w 874"/>
                <a:gd name="T19" fmla="*/ 89 h 674"/>
                <a:gd name="T20" fmla="*/ 415 w 874"/>
                <a:gd name="T21" fmla="*/ 48 h 674"/>
                <a:gd name="T22" fmla="*/ 321 w 874"/>
                <a:gd name="T23" fmla="*/ 20 h 674"/>
                <a:gd name="T24" fmla="*/ 237 w 874"/>
                <a:gd name="T25" fmla="*/ 52 h 674"/>
                <a:gd name="T26" fmla="*/ 140 w 874"/>
                <a:gd name="T27" fmla="*/ 87 h 674"/>
                <a:gd name="T28" fmla="*/ 78 w 874"/>
                <a:gd name="T29" fmla="*/ 84 h 674"/>
                <a:gd name="T30" fmla="*/ 50 w 874"/>
                <a:gd name="T31" fmla="*/ 82 h 674"/>
                <a:gd name="T32" fmla="*/ 432 w 874"/>
                <a:gd name="T33" fmla="*/ 674 h 674"/>
                <a:gd name="T34" fmla="*/ 130 w 874"/>
                <a:gd name="T35" fmla="*/ 563 h 674"/>
                <a:gd name="T36" fmla="*/ 0 w 874"/>
                <a:gd name="T37" fmla="*/ 220 h 674"/>
                <a:gd name="T38" fmla="*/ 0 w 874"/>
                <a:gd name="T39" fmla="*/ 212 h 674"/>
                <a:gd name="T40" fmla="*/ 18 w 874"/>
                <a:gd name="T41" fmla="*/ 71 h 674"/>
                <a:gd name="T42" fmla="*/ 79 w 874"/>
                <a:gd name="T43" fmla="*/ 63 h 674"/>
                <a:gd name="T44" fmla="*/ 140 w 874"/>
                <a:gd name="T45" fmla="*/ 66 h 674"/>
                <a:gd name="T46" fmla="*/ 228 w 874"/>
                <a:gd name="T47" fmla="*/ 34 h 674"/>
                <a:gd name="T48" fmla="*/ 321 w 874"/>
                <a:gd name="T49" fmla="*/ 0 h 674"/>
                <a:gd name="T50" fmla="*/ 423 w 874"/>
                <a:gd name="T51" fmla="*/ 29 h 674"/>
                <a:gd name="T52" fmla="*/ 565 w 874"/>
                <a:gd name="T53" fmla="*/ 69 h 674"/>
                <a:gd name="T54" fmla="*/ 647 w 874"/>
                <a:gd name="T55" fmla="*/ 71 h 674"/>
                <a:gd name="T56" fmla="*/ 774 w 874"/>
                <a:gd name="T57" fmla="*/ 81 h 674"/>
                <a:gd name="T58" fmla="*/ 780 w 874"/>
                <a:gd name="T59" fmla="*/ 83 h 674"/>
                <a:gd name="T60" fmla="*/ 782 w 874"/>
                <a:gd name="T61" fmla="*/ 89 h 674"/>
                <a:gd name="T62" fmla="*/ 873 w 874"/>
                <a:gd name="T63" fmla="*/ 457 h 674"/>
                <a:gd name="T64" fmla="*/ 874 w 874"/>
                <a:gd name="T65" fmla="*/ 460 h 674"/>
                <a:gd name="T66" fmla="*/ 873 w 874"/>
                <a:gd name="T67" fmla="*/ 463 h 674"/>
                <a:gd name="T68" fmla="*/ 459 w 874"/>
                <a:gd name="T69" fmla="*/ 673 h 674"/>
                <a:gd name="T70" fmla="*/ 432 w 874"/>
                <a:gd name="T71" fmla="*/ 674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4" h="674">
                  <a:moveTo>
                    <a:pt x="50" y="82"/>
                  </a:moveTo>
                  <a:cubicBezTo>
                    <a:pt x="41" y="82"/>
                    <a:pt x="35" y="83"/>
                    <a:pt x="31" y="86"/>
                  </a:cubicBezTo>
                  <a:cubicBezTo>
                    <a:pt x="20" y="96"/>
                    <a:pt x="20" y="135"/>
                    <a:pt x="20" y="212"/>
                  </a:cubicBezTo>
                  <a:lnTo>
                    <a:pt x="20" y="220"/>
                  </a:lnTo>
                  <a:cubicBezTo>
                    <a:pt x="20" y="357"/>
                    <a:pt x="63" y="471"/>
                    <a:pt x="144" y="549"/>
                  </a:cubicBezTo>
                  <a:cubicBezTo>
                    <a:pt x="221" y="622"/>
                    <a:pt x="330" y="658"/>
                    <a:pt x="458" y="653"/>
                  </a:cubicBezTo>
                  <a:cubicBezTo>
                    <a:pt x="689" y="643"/>
                    <a:pt x="815" y="581"/>
                    <a:pt x="852" y="460"/>
                  </a:cubicBezTo>
                  <a:cubicBezTo>
                    <a:pt x="817" y="330"/>
                    <a:pt x="779" y="169"/>
                    <a:pt x="763" y="99"/>
                  </a:cubicBezTo>
                  <a:cubicBezTo>
                    <a:pt x="732" y="92"/>
                    <a:pt x="692" y="92"/>
                    <a:pt x="647" y="91"/>
                  </a:cubicBezTo>
                  <a:cubicBezTo>
                    <a:pt x="622" y="91"/>
                    <a:pt x="594" y="90"/>
                    <a:pt x="564" y="89"/>
                  </a:cubicBezTo>
                  <a:cubicBezTo>
                    <a:pt x="503" y="86"/>
                    <a:pt x="456" y="66"/>
                    <a:pt x="415" y="48"/>
                  </a:cubicBezTo>
                  <a:cubicBezTo>
                    <a:pt x="381" y="33"/>
                    <a:pt x="351" y="20"/>
                    <a:pt x="321" y="20"/>
                  </a:cubicBezTo>
                  <a:cubicBezTo>
                    <a:pt x="297" y="20"/>
                    <a:pt x="267" y="36"/>
                    <a:pt x="237" y="52"/>
                  </a:cubicBezTo>
                  <a:cubicBezTo>
                    <a:pt x="204" y="69"/>
                    <a:pt x="170" y="87"/>
                    <a:pt x="140" y="87"/>
                  </a:cubicBezTo>
                  <a:cubicBezTo>
                    <a:pt x="115" y="87"/>
                    <a:pt x="94" y="85"/>
                    <a:pt x="78" y="84"/>
                  </a:cubicBezTo>
                  <a:cubicBezTo>
                    <a:pt x="67" y="83"/>
                    <a:pt x="57" y="82"/>
                    <a:pt x="50" y="82"/>
                  </a:cubicBezTo>
                  <a:close/>
                  <a:moveTo>
                    <a:pt x="432" y="674"/>
                  </a:moveTo>
                  <a:cubicBezTo>
                    <a:pt x="310" y="674"/>
                    <a:pt x="206" y="636"/>
                    <a:pt x="130" y="563"/>
                  </a:cubicBezTo>
                  <a:cubicBezTo>
                    <a:pt x="45" y="482"/>
                    <a:pt x="0" y="363"/>
                    <a:pt x="0" y="220"/>
                  </a:cubicBezTo>
                  <a:lnTo>
                    <a:pt x="0" y="212"/>
                  </a:lnTo>
                  <a:cubicBezTo>
                    <a:pt x="0" y="121"/>
                    <a:pt x="0" y="87"/>
                    <a:pt x="18" y="71"/>
                  </a:cubicBezTo>
                  <a:cubicBezTo>
                    <a:pt x="31" y="59"/>
                    <a:pt x="49" y="61"/>
                    <a:pt x="79" y="63"/>
                  </a:cubicBezTo>
                  <a:cubicBezTo>
                    <a:pt x="96" y="65"/>
                    <a:pt x="116" y="66"/>
                    <a:pt x="140" y="66"/>
                  </a:cubicBezTo>
                  <a:cubicBezTo>
                    <a:pt x="166" y="67"/>
                    <a:pt x="197" y="50"/>
                    <a:pt x="228" y="34"/>
                  </a:cubicBezTo>
                  <a:cubicBezTo>
                    <a:pt x="259" y="17"/>
                    <a:pt x="292" y="0"/>
                    <a:pt x="321" y="0"/>
                  </a:cubicBezTo>
                  <a:cubicBezTo>
                    <a:pt x="355" y="0"/>
                    <a:pt x="388" y="14"/>
                    <a:pt x="423" y="29"/>
                  </a:cubicBezTo>
                  <a:cubicBezTo>
                    <a:pt x="463" y="46"/>
                    <a:pt x="508" y="66"/>
                    <a:pt x="565" y="69"/>
                  </a:cubicBezTo>
                  <a:cubicBezTo>
                    <a:pt x="594" y="70"/>
                    <a:pt x="621" y="70"/>
                    <a:pt x="647" y="71"/>
                  </a:cubicBezTo>
                  <a:cubicBezTo>
                    <a:pt x="697" y="71"/>
                    <a:pt x="740" y="72"/>
                    <a:pt x="774" y="81"/>
                  </a:cubicBezTo>
                  <a:lnTo>
                    <a:pt x="780" y="83"/>
                  </a:lnTo>
                  <a:lnTo>
                    <a:pt x="782" y="89"/>
                  </a:lnTo>
                  <a:cubicBezTo>
                    <a:pt x="797" y="155"/>
                    <a:pt x="836" y="324"/>
                    <a:pt x="873" y="457"/>
                  </a:cubicBezTo>
                  <a:lnTo>
                    <a:pt x="874" y="460"/>
                  </a:lnTo>
                  <a:lnTo>
                    <a:pt x="873" y="463"/>
                  </a:lnTo>
                  <a:cubicBezTo>
                    <a:pt x="834" y="596"/>
                    <a:pt x="702" y="663"/>
                    <a:pt x="459" y="673"/>
                  </a:cubicBezTo>
                  <a:cubicBezTo>
                    <a:pt x="450" y="674"/>
                    <a:pt x="441" y="674"/>
                    <a:pt x="432" y="674"/>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1" name="Freeform: Shape 584">
              <a:extLst>
                <a:ext uri="{FF2B5EF4-FFF2-40B4-BE49-F238E27FC236}">
                  <a16:creationId xmlns:a16="http://schemas.microsoft.com/office/drawing/2014/main" id="{4BBEFE9E-AB5C-22A5-E33B-C7D0C87C39E2}"/>
                </a:ext>
              </a:extLst>
            </p:cNvPr>
            <p:cNvSpPr>
              <a:spLocks/>
            </p:cNvSpPr>
            <p:nvPr/>
          </p:nvSpPr>
          <p:spPr bwMode="auto">
            <a:xfrm>
              <a:off x="9880600" y="7113588"/>
              <a:ext cx="486252" cy="381000"/>
            </a:xfrm>
            <a:custGeom>
              <a:avLst/>
              <a:gdLst>
                <a:gd name="connsiteX0" fmla="*/ 483543 w 486252"/>
                <a:gd name="connsiteY0" fmla="*/ 269748 h 381000"/>
                <a:gd name="connsiteX1" fmla="*/ 484307 w 486252"/>
                <a:gd name="connsiteY1" fmla="*/ 280416 h 381000"/>
                <a:gd name="connsiteX2" fmla="*/ 271928 w 486252"/>
                <a:gd name="connsiteY2" fmla="*/ 381000 h 381000"/>
                <a:gd name="connsiteX3" fmla="*/ 263525 w 486252"/>
                <a:gd name="connsiteY3" fmla="*/ 374142 h 381000"/>
                <a:gd name="connsiteX4" fmla="*/ 271165 w 486252"/>
                <a:gd name="connsiteY4" fmla="*/ 365760 h 381000"/>
                <a:gd name="connsiteX5" fmla="*/ 472084 w 486252"/>
                <a:gd name="connsiteY5" fmla="*/ 270510 h 381000"/>
                <a:gd name="connsiteX6" fmla="*/ 483543 w 486252"/>
                <a:gd name="connsiteY6" fmla="*/ 269748 h 381000"/>
                <a:gd name="connsiteX7" fmla="*/ 478820 w 486252"/>
                <a:gd name="connsiteY7" fmla="*/ 186463 h 381000"/>
                <a:gd name="connsiteX8" fmla="*/ 480332 w 486252"/>
                <a:gd name="connsiteY8" fmla="*/ 198030 h 381000"/>
                <a:gd name="connsiteX9" fmla="*/ 366183 w 486252"/>
                <a:gd name="connsiteY9" fmla="*/ 264342 h 381000"/>
                <a:gd name="connsiteX10" fmla="*/ 363915 w 486252"/>
                <a:gd name="connsiteY10" fmla="*/ 265113 h 381000"/>
                <a:gd name="connsiteX11" fmla="*/ 356356 w 486252"/>
                <a:gd name="connsiteY11" fmla="*/ 259716 h 381000"/>
                <a:gd name="connsiteX12" fmla="*/ 361648 w 486252"/>
                <a:gd name="connsiteY12" fmla="*/ 249692 h 381000"/>
                <a:gd name="connsiteX13" fmla="*/ 467481 w 486252"/>
                <a:gd name="connsiteY13" fmla="*/ 188006 h 381000"/>
                <a:gd name="connsiteX14" fmla="*/ 478820 w 486252"/>
                <a:gd name="connsiteY14" fmla="*/ 186463 h 381000"/>
                <a:gd name="connsiteX15" fmla="*/ 128521 w 486252"/>
                <a:gd name="connsiteY15" fmla="*/ 0 h 381000"/>
                <a:gd name="connsiteX16" fmla="*/ 190487 w 486252"/>
                <a:gd name="connsiteY16" fmla="*/ 25080 h 381000"/>
                <a:gd name="connsiteX17" fmla="*/ 266988 w 486252"/>
                <a:gd name="connsiteY17" fmla="*/ 55479 h 381000"/>
                <a:gd name="connsiteX18" fmla="*/ 274638 w 486252"/>
                <a:gd name="connsiteY18" fmla="*/ 63838 h 381000"/>
                <a:gd name="connsiteX19" fmla="*/ 266988 w 486252"/>
                <a:gd name="connsiteY19" fmla="*/ 71438 h 381000"/>
                <a:gd name="connsiteX20" fmla="*/ 266223 w 486252"/>
                <a:gd name="connsiteY20" fmla="*/ 71438 h 381000"/>
                <a:gd name="connsiteX21" fmla="*/ 181307 w 486252"/>
                <a:gd name="connsiteY21" fmla="*/ 37999 h 381000"/>
                <a:gd name="connsiteX22" fmla="*/ 129286 w 486252"/>
                <a:gd name="connsiteY22" fmla="*/ 15200 h 381000"/>
                <a:gd name="connsiteX23" fmla="*/ 128521 w 486252"/>
                <a:gd name="connsiteY23" fmla="*/ 15200 h 381000"/>
                <a:gd name="connsiteX24" fmla="*/ 97156 w 486252"/>
                <a:gd name="connsiteY24" fmla="*/ 32679 h 381000"/>
                <a:gd name="connsiteX25" fmla="*/ 66556 w 486252"/>
                <a:gd name="connsiteY25" fmla="*/ 54719 h 381000"/>
                <a:gd name="connsiteX26" fmla="*/ 8415 w 486252"/>
                <a:gd name="connsiteY26" fmla="*/ 69918 h 381000"/>
                <a:gd name="connsiteX27" fmla="*/ 0 w 486252"/>
                <a:gd name="connsiteY27" fmla="*/ 63078 h 381000"/>
                <a:gd name="connsiteX28" fmla="*/ 7650 w 486252"/>
                <a:gd name="connsiteY28" fmla="*/ 54719 h 381000"/>
                <a:gd name="connsiteX29" fmla="*/ 59671 w 486252"/>
                <a:gd name="connsiteY29" fmla="*/ 40279 h 381000"/>
                <a:gd name="connsiteX30" fmla="*/ 86446 w 486252"/>
                <a:gd name="connsiteY30" fmla="*/ 21280 h 381000"/>
                <a:gd name="connsiteX31" fmla="*/ 128521 w 486252"/>
                <a:gd name="connsiteY31"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6252" h="381000">
                  <a:moveTo>
                    <a:pt x="483543" y="269748"/>
                  </a:moveTo>
                  <a:cubicBezTo>
                    <a:pt x="486599" y="272034"/>
                    <a:pt x="487363" y="277368"/>
                    <a:pt x="484307" y="280416"/>
                  </a:cubicBezTo>
                  <a:cubicBezTo>
                    <a:pt x="404856" y="373380"/>
                    <a:pt x="277276" y="381000"/>
                    <a:pt x="271928" y="381000"/>
                  </a:cubicBezTo>
                  <a:cubicBezTo>
                    <a:pt x="267345" y="381000"/>
                    <a:pt x="264289" y="377952"/>
                    <a:pt x="263525" y="374142"/>
                  </a:cubicBezTo>
                  <a:cubicBezTo>
                    <a:pt x="263525" y="369570"/>
                    <a:pt x="266581" y="365760"/>
                    <a:pt x="271165" y="365760"/>
                  </a:cubicBezTo>
                  <a:cubicBezTo>
                    <a:pt x="272692" y="365760"/>
                    <a:pt x="397217" y="358140"/>
                    <a:pt x="472084" y="270510"/>
                  </a:cubicBezTo>
                  <a:cubicBezTo>
                    <a:pt x="475140" y="267462"/>
                    <a:pt x="479723" y="266700"/>
                    <a:pt x="483543" y="269748"/>
                  </a:cubicBezTo>
                  <a:close/>
                  <a:moveTo>
                    <a:pt x="478820" y="186463"/>
                  </a:moveTo>
                  <a:cubicBezTo>
                    <a:pt x="481844" y="189548"/>
                    <a:pt x="482600" y="194174"/>
                    <a:pt x="480332" y="198030"/>
                  </a:cubicBezTo>
                  <a:cubicBezTo>
                    <a:pt x="449338" y="238897"/>
                    <a:pt x="369207" y="263571"/>
                    <a:pt x="366183" y="264342"/>
                  </a:cubicBezTo>
                  <a:cubicBezTo>
                    <a:pt x="365427" y="265113"/>
                    <a:pt x="364671" y="265113"/>
                    <a:pt x="363915" y="265113"/>
                  </a:cubicBezTo>
                  <a:cubicBezTo>
                    <a:pt x="360892" y="265113"/>
                    <a:pt x="357112" y="262800"/>
                    <a:pt x="356356" y="259716"/>
                  </a:cubicBezTo>
                  <a:cubicBezTo>
                    <a:pt x="355600" y="255089"/>
                    <a:pt x="357868" y="251234"/>
                    <a:pt x="361648" y="249692"/>
                  </a:cubicBezTo>
                  <a:cubicBezTo>
                    <a:pt x="362404" y="249692"/>
                    <a:pt x="440267" y="225017"/>
                    <a:pt x="467481" y="188006"/>
                  </a:cubicBezTo>
                  <a:cubicBezTo>
                    <a:pt x="470505" y="184921"/>
                    <a:pt x="475040" y="184150"/>
                    <a:pt x="478820" y="186463"/>
                  </a:cubicBezTo>
                  <a:close/>
                  <a:moveTo>
                    <a:pt x="128521" y="0"/>
                  </a:moveTo>
                  <a:cubicBezTo>
                    <a:pt x="154532" y="0"/>
                    <a:pt x="172127" y="12160"/>
                    <a:pt x="190487" y="25080"/>
                  </a:cubicBezTo>
                  <a:cubicBezTo>
                    <a:pt x="210377" y="39519"/>
                    <a:pt x="231033" y="53959"/>
                    <a:pt x="266988" y="55479"/>
                  </a:cubicBezTo>
                  <a:cubicBezTo>
                    <a:pt x="271578" y="56239"/>
                    <a:pt x="274638" y="59279"/>
                    <a:pt x="274638" y="63838"/>
                  </a:cubicBezTo>
                  <a:cubicBezTo>
                    <a:pt x="273873" y="67638"/>
                    <a:pt x="270813" y="71438"/>
                    <a:pt x="266988" y="71438"/>
                  </a:cubicBezTo>
                  <a:cubicBezTo>
                    <a:pt x="266223" y="71438"/>
                    <a:pt x="266223" y="71438"/>
                    <a:pt x="266223" y="71438"/>
                  </a:cubicBezTo>
                  <a:cubicBezTo>
                    <a:pt x="225677" y="69158"/>
                    <a:pt x="201962" y="52439"/>
                    <a:pt x="181307" y="37999"/>
                  </a:cubicBezTo>
                  <a:cubicBezTo>
                    <a:pt x="164477" y="25840"/>
                    <a:pt x="149942" y="15200"/>
                    <a:pt x="129286" y="15200"/>
                  </a:cubicBezTo>
                  <a:lnTo>
                    <a:pt x="128521" y="15200"/>
                  </a:lnTo>
                  <a:cubicBezTo>
                    <a:pt x="116281" y="15200"/>
                    <a:pt x="107866" y="23560"/>
                    <a:pt x="97156" y="32679"/>
                  </a:cubicBezTo>
                  <a:cubicBezTo>
                    <a:pt x="88741" y="40279"/>
                    <a:pt x="78796" y="48639"/>
                    <a:pt x="66556" y="54719"/>
                  </a:cubicBezTo>
                  <a:cubicBezTo>
                    <a:pt x="38250" y="67638"/>
                    <a:pt x="9945" y="69918"/>
                    <a:pt x="8415" y="69918"/>
                  </a:cubicBezTo>
                  <a:cubicBezTo>
                    <a:pt x="3825" y="70678"/>
                    <a:pt x="765" y="67638"/>
                    <a:pt x="0" y="63078"/>
                  </a:cubicBezTo>
                  <a:cubicBezTo>
                    <a:pt x="0" y="58519"/>
                    <a:pt x="3060" y="54719"/>
                    <a:pt x="7650" y="54719"/>
                  </a:cubicBezTo>
                  <a:cubicBezTo>
                    <a:pt x="7650" y="54719"/>
                    <a:pt x="34425" y="52439"/>
                    <a:pt x="59671" y="40279"/>
                  </a:cubicBezTo>
                  <a:cubicBezTo>
                    <a:pt x="70381" y="35719"/>
                    <a:pt x="78796" y="28119"/>
                    <a:pt x="86446" y="21280"/>
                  </a:cubicBezTo>
                  <a:cubicBezTo>
                    <a:pt x="98686" y="10640"/>
                    <a:pt x="110926" y="0"/>
                    <a:pt x="128521" y="0"/>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sp>
          <p:nvSpPr>
            <p:cNvPr id="752" name="Freeform 165">
              <a:extLst>
                <a:ext uri="{FF2B5EF4-FFF2-40B4-BE49-F238E27FC236}">
                  <a16:creationId xmlns:a16="http://schemas.microsoft.com/office/drawing/2014/main" id="{5699AD04-EE24-C433-E743-F62351FBDB23}"/>
                </a:ext>
              </a:extLst>
            </p:cNvPr>
            <p:cNvSpPr>
              <a:spLocks/>
            </p:cNvSpPr>
            <p:nvPr/>
          </p:nvSpPr>
          <p:spPr bwMode="auto">
            <a:xfrm>
              <a:off x="8494713" y="9220200"/>
              <a:ext cx="1285875" cy="1146175"/>
            </a:xfrm>
            <a:custGeom>
              <a:avLst/>
              <a:gdLst>
                <a:gd name="T0" fmla="*/ 853 w 1690"/>
                <a:gd name="T1" fmla="*/ 1425 h 1506"/>
                <a:gd name="T2" fmla="*/ 1690 w 1690"/>
                <a:gd name="T3" fmla="*/ 814 h 1506"/>
                <a:gd name="T4" fmla="*/ 1330 w 1690"/>
                <a:gd name="T5" fmla="*/ 190 h 1506"/>
                <a:gd name="T6" fmla="*/ 260 w 1690"/>
                <a:gd name="T7" fmla="*/ 652 h 1506"/>
                <a:gd name="T8" fmla="*/ 445 w 1690"/>
                <a:gd name="T9" fmla="*/ 1411 h 1506"/>
                <a:gd name="T10" fmla="*/ 853 w 1690"/>
                <a:gd name="T11" fmla="*/ 1425 h 1506"/>
              </a:gdLst>
              <a:ahLst/>
              <a:cxnLst>
                <a:cxn ang="0">
                  <a:pos x="T0" y="T1"/>
                </a:cxn>
                <a:cxn ang="0">
                  <a:pos x="T2" y="T3"/>
                </a:cxn>
                <a:cxn ang="0">
                  <a:pos x="T4" y="T5"/>
                </a:cxn>
                <a:cxn ang="0">
                  <a:pos x="T6" y="T7"/>
                </a:cxn>
                <a:cxn ang="0">
                  <a:pos x="T8" y="T9"/>
                </a:cxn>
                <a:cxn ang="0">
                  <a:pos x="T10" y="T11"/>
                </a:cxn>
              </a:cxnLst>
              <a:rect l="0" t="0" r="r" b="b"/>
              <a:pathLst>
                <a:path w="1690" h="1506">
                  <a:moveTo>
                    <a:pt x="853" y="1425"/>
                  </a:moveTo>
                  <a:cubicBezTo>
                    <a:pt x="853" y="1425"/>
                    <a:pt x="1687" y="1057"/>
                    <a:pt x="1690" y="814"/>
                  </a:cubicBezTo>
                  <a:cubicBezTo>
                    <a:pt x="1690" y="814"/>
                    <a:pt x="1160" y="835"/>
                    <a:pt x="1330" y="190"/>
                  </a:cubicBezTo>
                  <a:cubicBezTo>
                    <a:pt x="1330" y="190"/>
                    <a:pt x="1062" y="0"/>
                    <a:pt x="260" y="652"/>
                  </a:cubicBezTo>
                  <a:cubicBezTo>
                    <a:pt x="0" y="864"/>
                    <a:pt x="185" y="1269"/>
                    <a:pt x="445" y="1411"/>
                  </a:cubicBezTo>
                  <a:cubicBezTo>
                    <a:pt x="621" y="1506"/>
                    <a:pt x="853" y="1425"/>
                    <a:pt x="853" y="1425"/>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3" name="Freeform 168">
              <a:extLst>
                <a:ext uri="{FF2B5EF4-FFF2-40B4-BE49-F238E27FC236}">
                  <a16:creationId xmlns:a16="http://schemas.microsoft.com/office/drawing/2014/main" id="{A844E686-8C9A-D1AF-6F23-F5F2E9AFFFEC}"/>
                </a:ext>
              </a:extLst>
            </p:cNvPr>
            <p:cNvSpPr>
              <a:spLocks/>
            </p:cNvSpPr>
            <p:nvPr/>
          </p:nvSpPr>
          <p:spPr bwMode="auto">
            <a:xfrm>
              <a:off x="11042650" y="9399588"/>
              <a:ext cx="1179513" cy="1066800"/>
            </a:xfrm>
            <a:custGeom>
              <a:avLst/>
              <a:gdLst>
                <a:gd name="T0" fmla="*/ 590 w 1549"/>
                <a:gd name="T1" fmla="*/ 1395 h 1403"/>
                <a:gd name="T2" fmla="*/ 168 w 1549"/>
                <a:gd name="T3" fmla="*/ 1051 h 1403"/>
                <a:gd name="T4" fmla="*/ 320 w 1549"/>
                <a:gd name="T5" fmla="*/ 345 h 1403"/>
                <a:gd name="T6" fmla="*/ 1196 w 1549"/>
                <a:gd name="T7" fmla="*/ 423 h 1403"/>
                <a:gd name="T8" fmla="*/ 1136 w 1549"/>
                <a:gd name="T9" fmla="*/ 1296 h 1403"/>
                <a:gd name="T10" fmla="*/ 814 w 1549"/>
                <a:gd name="T11" fmla="*/ 1394 h 1403"/>
                <a:gd name="T12" fmla="*/ 590 w 1549"/>
                <a:gd name="T13" fmla="*/ 1395 h 1403"/>
              </a:gdLst>
              <a:ahLst/>
              <a:cxnLst>
                <a:cxn ang="0">
                  <a:pos x="T0" y="T1"/>
                </a:cxn>
                <a:cxn ang="0">
                  <a:pos x="T2" y="T3"/>
                </a:cxn>
                <a:cxn ang="0">
                  <a:pos x="T4" y="T5"/>
                </a:cxn>
                <a:cxn ang="0">
                  <a:pos x="T6" y="T7"/>
                </a:cxn>
                <a:cxn ang="0">
                  <a:pos x="T8" y="T9"/>
                </a:cxn>
                <a:cxn ang="0">
                  <a:pos x="T10" y="T11"/>
                </a:cxn>
                <a:cxn ang="0">
                  <a:pos x="T12" y="T13"/>
                </a:cxn>
              </a:cxnLst>
              <a:rect l="0" t="0" r="r" b="b"/>
              <a:pathLst>
                <a:path w="1549" h="1403">
                  <a:moveTo>
                    <a:pt x="590" y="1395"/>
                  </a:moveTo>
                  <a:cubicBezTo>
                    <a:pt x="590" y="1395"/>
                    <a:pt x="0" y="1238"/>
                    <a:pt x="168" y="1051"/>
                  </a:cubicBezTo>
                  <a:cubicBezTo>
                    <a:pt x="272" y="935"/>
                    <a:pt x="664" y="850"/>
                    <a:pt x="320" y="345"/>
                  </a:cubicBezTo>
                  <a:cubicBezTo>
                    <a:pt x="320" y="345"/>
                    <a:pt x="390" y="0"/>
                    <a:pt x="1196" y="423"/>
                  </a:cubicBezTo>
                  <a:cubicBezTo>
                    <a:pt x="1549" y="608"/>
                    <a:pt x="1313" y="1158"/>
                    <a:pt x="1136" y="1296"/>
                  </a:cubicBezTo>
                  <a:cubicBezTo>
                    <a:pt x="1045" y="1366"/>
                    <a:pt x="922" y="1386"/>
                    <a:pt x="814" y="1394"/>
                  </a:cubicBezTo>
                  <a:cubicBezTo>
                    <a:pt x="693" y="1403"/>
                    <a:pt x="590" y="1395"/>
                    <a:pt x="590" y="1395"/>
                  </a:cubicBezTo>
                  <a:close/>
                </a:path>
              </a:pathLst>
            </a:custGeom>
            <a:solidFill>
              <a:srgbClr val="EBE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endParaRPr>
            </a:p>
          </p:txBody>
        </p:sp>
        <p:sp>
          <p:nvSpPr>
            <p:cNvPr id="754" name="Freeform: Shape 587">
              <a:extLst>
                <a:ext uri="{FF2B5EF4-FFF2-40B4-BE49-F238E27FC236}">
                  <a16:creationId xmlns:a16="http://schemas.microsoft.com/office/drawing/2014/main" id="{E3126209-5756-B68A-343F-A540DBBAE357}"/>
                </a:ext>
              </a:extLst>
            </p:cNvPr>
            <p:cNvSpPr>
              <a:spLocks/>
            </p:cNvSpPr>
            <p:nvPr/>
          </p:nvSpPr>
          <p:spPr bwMode="auto">
            <a:xfrm>
              <a:off x="9131903" y="8754992"/>
              <a:ext cx="2409502" cy="1725683"/>
            </a:xfrm>
            <a:custGeom>
              <a:avLst/>
              <a:gdLst>
                <a:gd name="connsiteX0" fmla="*/ 2335751 w 2409502"/>
                <a:gd name="connsiteY0" fmla="*/ 996890 h 1725683"/>
                <a:gd name="connsiteX1" fmla="*/ 2349447 w 2409502"/>
                <a:gd name="connsiteY1" fmla="*/ 999173 h 1725683"/>
                <a:gd name="connsiteX2" fmla="*/ 2350969 w 2409502"/>
                <a:gd name="connsiteY2" fmla="*/ 1001456 h 1725683"/>
                <a:gd name="connsiteX3" fmla="*/ 2179768 w 2409502"/>
                <a:gd name="connsiteY3" fmla="*/ 1488516 h 1725683"/>
                <a:gd name="connsiteX4" fmla="*/ 2163789 w 2409502"/>
                <a:gd name="connsiteY4" fmla="*/ 1484711 h 1725683"/>
                <a:gd name="connsiteX5" fmla="*/ 2167594 w 2409502"/>
                <a:gd name="connsiteY5" fmla="*/ 1468729 h 1725683"/>
                <a:gd name="connsiteX6" fmla="*/ 2306077 w 2409502"/>
                <a:gd name="connsiteY6" fmla="*/ 1337832 h 1725683"/>
                <a:gd name="connsiteX7" fmla="*/ 2331186 w 2409502"/>
                <a:gd name="connsiteY7" fmla="*/ 1012872 h 1725683"/>
                <a:gd name="connsiteX8" fmla="*/ 2335751 w 2409502"/>
                <a:gd name="connsiteY8" fmla="*/ 996890 h 1725683"/>
                <a:gd name="connsiteX9" fmla="*/ 207294 w 2409502"/>
                <a:gd name="connsiteY9" fmla="*/ 692159 h 1725683"/>
                <a:gd name="connsiteX10" fmla="*/ 217208 w 2409502"/>
                <a:gd name="connsiteY10" fmla="*/ 705884 h 1725683"/>
                <a:gd name="connsiteX11" fmla="*/ 221783 w 2409502"/>
                <a:gd name="connsiteY11" fmla="*/ 896515 h 1725683"/>
                <a:gd name="connsiteX12" fmla="*/ 448271 w 2409502"/>
                <a:gd name="connsiteY12" fmla="*/ 1132134 h 1725683"/>
                <a:gd name="connsiteX13" fmla="*/ 456660 w 2409502"/>
                <a:gd name="connsiteY13" fmla="*/ 1146622 h 1725683"/>
                <a:gd name="connsiteX14" fmla="*/ 445221 w 2409502"/>
                <a:gd name="connsiteY14" fmla="*/ 1155772 h 1725683"/>
                <a:gd name="connsiteX15" fmla="*/ 442933 w 2409502"/>
                <a:gd name="connsiteY15" fmla="*/ 1155009 h 1725683"/>
                <a:gd name="connsiteX16" fmla="*/ 194330 w 2409502"/>
                <a:gd name="connsiteY16" fmla="*/ 701309 h 1725683"/>
                <a:gd name="connsiteX17" fmla="*/ 207294 w 2409502"/>
                <a:gd name="connsiteY17" fmla="*/ 692159 h 1725683"/>
                <a:gd name="connsiteX18" fmla="*/ 2216361 w 2409502"/>
                <a:gd name="connsiteY18" fmla="*/ 172214 h 1725683"/>
                <a:gd name="connsiteX19" fmla="*/ 2231569 w 2409502"/>
                <a:gd name="connsiteY19" fmla="*/ 178297 h 1725683"/>
                <a:gd name="connsiteX20" fmla="*/ 2400378 w 2409502"/>
                <a:gd name="connsiteY20" fmla="*/ 807897 h 1725683"/>
                <a:gd name="connsiteX21" fmla="*/ 2374524 w 2409502"/>
                <a:gd name="connsiteY21" fmla="*/ 819303 h 1725683"/>
                <a:gd name="connsiteX22" fmla="*/ 2167695 w 2409502"/>
                <a:gd name="connsiteY22" fmla="*/ 904466 h 1725683"/>
                <a:gd name="connsiteX23" fmla="*/ 2112186 w 2409502"/>
                <a:gd name="connsiteY23" fmla="*/ 1400998 h 1725683"/>
                <a:gd name="connsiteX24" fmla="*/ 2047552 w 2409502"/>
                <a:gd name="connsiteY24" fmla="*/ 1451184 h 1725683"/>
                <a:gd name="connsiteX25" fmla="*/ 2030063 w 2409502"/>
                <a:gd name="connsiteY25" fmla="*/ 1510494 h 1725683"/>
                <a:gd name="connsiteX26" fmla="*/ 2366160 w 2409502"/>
                <a:gd name="connsiteY26" fmla="*/ 1702871 h 1725683"/>
                <a:gd name="connsiteX27" fmla="*/ 2373764 w 2409502"/>
                <a:gd name="connsiteY27" fmla="*/ 1717319 h 1725683"/>
                <a:gd name="connsiteX28" fmla="*/ 2362358 w 2409502"/>
                <a:gd name="connsiteY28" fmla="*/ 1725683 h 1725683"/>
                <a:gd name="connsiteX29" fmla="*/ 2359316 w 2409502"/>
                <a:gd name="connsiteY29" fmla="*/ 1725683 h 1725683"/>
                <a:gd name="connsiteX30" fmla="*/ 2008011 w 2409502"/>
                <a:gd name="connsiteY30" fmla="*/ 1517337 h 1725683"/>
                <a:gd name="connsiteX31" fmla="*/ 2030063 w 2409502"/>
                <a:gd name="connsiteY31" fmla="*/ 1435976 h 1725683"/>
                <a:gd name="connsiteX32" fmla="*/ 2099259 w 2409502"/>
                <a:gd name="connsiteY32" fmla="*/ 1381228 h 1725683"/>
                <a:gd name="connsiteX33" fmla="*/ 2145644 w 2409502"/>
                <a:gd name="connsiteY33" fmla="*/ 913591 h 1725683"/>
                <a:gd name="connsiteX34" fmla="*/ 2143363 w 2409502"/>
                <a:gd name="connsiteY34" fmla="*/ 904466 h 1725683"/>
                <a:gd name="connsiteX35" fmla="*/ 2376805 w 2409502"/>
                <a:gd name="connsiteY35" fmla="*/ 796491 h 1725683"/>
                <a:gd name="connsiteX36" fmla="*/ 2381368 w 2409502"/>
                <a:gd name="connsiteY36" fmla="*/ 794210 h 1725683"/>
                <a:gd name="connsiteX37" fmla="*/ 2210278 w 2409502"/>
                <a:gd name="connsiteY37" fmla="*/ 187422 h 1725683"/>
                <a:gd name="connsiteX38" fmla="*/ 2216361 w 2409502"/>
                <a:gd name="connsiteY38" fmla="*/ 172214 h 1725683"/>
                <a:gd name="connsiteX39" fmla="*/ 222031 w 2409502"/>
                <a:gd name="connsiteY39" fmla="*/ 766 h 1725683"/>
                <a:gd name="connsiteX40" fmla="*/ 228111 w 2409502"/>
                <a:gd name="connsiteY40" fmla="*/ 15976 h 1725683"/>
                <a:gd name="connsiteX41" fmla="*/ 113349 w 2409502"/>
                <a:gd name="connsiteY41" fmla="*/ 312577 h 1725683"/>
                <a:gd name="connsiteX42" fmla="*/ 35828 w 2409502"/>
                <a:gd name="connsiteY42" fmla="*/ 637317 h 1725683"/>
                <a:gd name="connsiteX43" fmla="*/ 44948 w 2409502"/>
                <a:gd name="connsiteY43" fmla="*/ 636557 h 1725683"/>
                <a:gd name="connsiteX44" fmla="*/ 380873 w 2409502"/>
                <a:gd name="connsiteY44" fmla="*/ 600052 h 1725683"/>
                <a:gd name="connsiteX45" fmla="*/ 385433 w 2409502"/>
                <a:gd name="connsiteY45" fmla="*/ 612981 h 1725683"/>
                <a:gd name="connsiteX46" fmla="*/ 417353 w 2409502"/>
                <a:gd name="connsiteY46" fmla="*/ 974226 h 1725683"/>
                <a:gd name="connsiteX47" fmla="*/ 647637 w 2409502"/>
                <a:gd name="connsiteY47" fmla="*/ 1073093 h 1725683"/>
                <a:gd name="connsiteX48" fmla="*/ 655997 w 2409502"/>
                <a:gd name="connsiteY48" fmla="*/ 1076135 h 1725683"/>
                <a:gd name="connsiteX49" fmla="*/ 659797 w 2409502"/>
                <a:gd name="connsiteY49" fmla="*/ 1084501 h 1725683"/>
                <a:gd name="connsiteX50" fmla="*/ 16068 w 2409502"/>
                <a:gd name="connsiteY50" fmla="*/ 1559823 h 1725683"/>
                <a:gd name="connsiteX51" fmla="*/ 11507 w 2409502"/>
                <a:gd name="connsiteY51" fmla="*/ 1560584 h 1725683"/>
                <a:gd name="connsiteX52" fmla="*/ 867 w 2409502"/>
                <a:gd name="connsiteY52" fmla="*/ 1553739 h 1725683"/>
                <a:gd name="connsiteX53" fmla="*/ 6947 w 2409502"/>
                <a:gd name="connsiteY53" fmla="*/ 1538529 h 1725683"/>
                <a:gd name="connsiteX54" fmla="*/ 635477 w 2409502"/>
                <a:gd name="connsiteY54" fmla="*/ 1095909 h 1725683"/>
                <a:gd name="connsiteX55" fmla="*/ 399113 w 2409502"/>
                <a:gd name="connsiteY55" fmla="*/ 988676 h 1725683"/>
                <a:gd name="connsiteX56" fmla="*/ 360353 w 2409502"/>
                <a:gd name="connsiteY56" fmla="*/ 616023 h 1725683"/>
                <a:gd name="connsiteX57" fmla="*/ 53308 w 2409502"/>
                <a:gd name="connsiteY57" fmla="*/ 657851 h 1725683"/>
                <a:gd name="connsiteX58" fmla="*/ 19108 w 2409502"/>
                <a:gd name="connsiteY58" fmla="*/ 654049 h 1725683"/>
                <a:gd name="connsiteX59" fmla="*/ 91309 w 2409502"/>
                <a:gd name="connsiteY59" fmla="*/ 304211 h 1725683"/>
                <a:gd name="connsiteX60" fmla="*/ 206830 w 2409502"/>
                <a:gd name="connsiteY60" fmla="*/ 6850 h 1725683"/>
                <a:gd name="connsiteX61" fmla="*/ 222031 w 2409502"/>
                <a:gd name="connsiteY61" fmla="*/ 766 h 17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09502" h="1725683">
                  <a:moveTo>
                    <a:pt x="2335751" y="996890"/>
                  </a:moveTo>
                  <a:cubicBezTo>
                    <a:pt x="2340317" y="993846"/>
                    <a:pt x="2346404" y="995368"/>
                    <a:pt x="2349447" y="999173"/>
                  </a:cubicBezTo>
                  <a:cubicBezTo>
                    <a:pt x="2350208" y="999934"/>
                    <a:pt x="2350969" y="1000695"/>
                    <a:pt x="2350969" y="1001456"/>
                  </a:cubicBezTo>
                  <a:cubicBezTo>
                    <a:pt x="2509235" y="1281516"/>
                    <a:pt x="2182812" y="1486233"/>
                    <a:pt x="2179768" y="1488516"/>
                  </a:cubicBezTo>
                  <a:cubicBezTo>
                    <a:pt x="2174442" y="1492321"/>
                    <a:pt x="2166833" y="1490038"/>
                    <a:pt x="2163789" y="1484711"/>
                  </a:cubicBezTo>
                  <a:cubicBezTo>
                    <a:pt x="2159985" y="1479383"/>
                    <a:pt x="2162268" y="1472534"/>
                    <a:pt x="2167594" y="1468729"/>
                  </a:cubicBezTo>
                  <a:cubicBezTo>
                    <a:pt x="2168355" y="1467968"/>
                    <a:pt x="2247488" y="1419262"/>
                    <a:pt x="2306077" y="1337832"/>
                  </a:cubicBezTo>
                  <a:cubicBezTo>
                    <a:pt x="2384449" y="1231288"/>
                    <a:pt x="2392818" y="1121699"/>
                    <a:pt x="2331186" y="1012872"/>
                  </a:cubicBezTo>
                  <a:cubicBezTo>
                    <a:pt x="2328142" y="1006784"/>
                    <a:pt x="2329664" y="999934"/>
                    <a:pt x="2335751" y="996890"/>
                  </a:cubicBezTo>
                  <a:close/>
                  <a:moveTo>
                    <a:pt x="207294" y="692159"/>
                  </a:moveTo>
                  <a:cubicBezTo>
                    <a:pt x="214157" y="692922"/>
                    <a:pt x="217970" y="699022"/>
                    <a:pt x="217208" y="705884"/>
                  </a:cubicBezTo>
                  <a:cubicBezTo>
                    <a:pt x="216445" y="706647"/>
                    <a:pt x="200431" y="798150"/>
                    <a:pt x="221783" y="896515"/>
                  </a:cubicBezTo>
                  <a:cubicBezTo>
                    <a:pt x="249236" y="1026143"/>
                    <a:pt x="325495" y="1105446"/>
                    <a:pt x="448271" y="1132134"/>
                  </a:cubicBezTo>
                  <a:cubicBezTo>
                    <a:pt x="454372" y="1133659"/>
                    <a:pt x="458185" y="1139759"/>
                    <a:pt x="456660" y="1146622"/>
                  </a:cubicBezTo>
                  <a:cubicBezTo>
                    <a:pt x="455897" y="1151959"/>
                    <a:pt x="450559" y="1155772"/>
                    <a:pt x="445221" y="1155772"/>
                  </a:cubicBezTo>
                  <a:cubicBezTo>
                    <a:pt x="444458" y="1155772"/>
                    <a:pt x="443696" y="1155772"/>
                    <a:pt x="442933" y="1155009"/>
                  </a:cubicBezTo>
                  <a:cubicBezTo>
                    <a:pt x="127985" y="1086383"/>
                    <a:pt x="193567" y="705122"/>
                    <a:pt x="194330" y="701309"/>
                  </a:cubicBezTo>
                  <a:cubicBezTo>
                    <a:pt x="195093" y="695209"/>
                    <a:pt x="201193" y="690634"/>
                    <a:pt x="207294" y="692159"/>
                  </a:cubicBezTo>
                  <a:close/>
                  <a:moveTo>
                    <a:pt x="2216361" y="172214"/>
                  </a:moveTo>
                  <a:cubicBezTo>
                    <a:pt x="2222444" y="169933"/>
                    <a:pt x="2229288" y="172214"/>
                    <a:pt x="2231569" y="178297"/>
                  </a:cubicBezTo>
                  <a:cubicBezTo>
                    <a:pt x="2268829" y="271825"/>
                    <a:pt x="2452085" y="738702"/>
                    <a:pt x="2400378" y="807897"/>
                  </a:cubicBezTo>
                  <a:cubicBezTo>
                    <a:pt x="2394295" y="816261"/>
                    <a:pt x="2385170" y="820063"/>
                    <a:pt x="2374524" y="819303"/>
                  </a:cubicBezTo>
                  <a:cubicBezTo>
                    <a:pt x="2211038" y="804855"/>
                    <a:pt x="2174539" y="884696"/>
                    <a:pt x="2167695" y="904466"/>
                  </a:cubicBezTo>
                  <a:cubicBezTo>
                    <a:pt x="2379087" y="1218505"/>
                    <a:pt x="2218642" y="1328001"/>
                    <a:pt x="2112186" y="1400998"/>
                  </a:cubicBezTo>
                  <a:cubicBezTo>
                    <a:pt x="2086333" y="1418487"/>
                    <a:pt x="2062760" y="1435216"/>
                    <a:pt x="2047552" y="1451184"/>
                  </a:cubicBezTo>
                  <a:cubicBezTo>
                    <a:pt x="2030063" y="1470954"/>
                    <a:pt x="2024740" y="1490724"/>
                    <a:pt x="2030063" y="1510494"/>
                  </a:cubicBezTo>
                  <a:cubicBezTo>
                    <a:pt x="2055156" y="1597178"/>
                    <a:pt x="2280995" y="1679300"/>
                    <a:pt x="2366160" y="1702871"/>
                  </a:cubicBezTo>
                  <a:cubicBezTo>
                    <a:pt x="2372243" y="1705153"/>
                    <a:pt x="2375285" y="1711236"/>
                    <a:pt x="2373764" y="1717319"/>
                  </a:cubicBezTo>
                  <a:cubicBezTo>
                    <a:pt x="2372243" y="1722642"/>
                    <a:pt x="2367681" y="1725683"/>
                    <a:pt x="2362358" y="1725683"/>
                  </a:cubicBezTo>
                  <a:cubicBezTo>
                    <a:pt x="2361597" y="1725683"/>
                    <a:pt x="2360837" y="1725683"/>
                    <a:pt x="2359316" y="1725683"/>
                  </a:cubicBezTo>
                  <a:cubicBezTo>
                    <a:pt x="2346389" y="1721881"/>
                    <a:pt x="2041469" y="1633676"/>
                    <a:pt x="2008011" y="1517337"/>
                  </a:cubicBezTo>
                  <a:cubicBezTo>
                    <a:pt x="1999647" y="1489203"/>
                    <a:pt x="2007251" y="1461829"/>
                    <a:pt x="2030063" y="1435976"/>
                  </a:cubicBezTo>
                  <a:cubicBezTo>
                    <a:pt x="2046792" y="1416966"/>
                    <a:pt x="2072645" y="1400238"/>
                    <a:pt x="2099259" y="1381228"/>
                  </a:cubicBezTo>
                  <a:cubicBezTo>
                    <a:pt x="2210278" y="1305950"/>
                    <a:pt x="2348671" y="1211662"/>
                    <a:pt x="2145644" y="913591"/>
                  </a:cubicBezTo>
                  <a:cubicBezTo>
                    <a:pt x="2143363" y="910549"/>
                    <a:pt x="2143363" y="907508"/>
                    <a:pt x="2143363" y="904466"/>
                  </a:cubicBezTo>
                  <a:cubicBezTo>
                    <a:pt x="2144883" y="899143"/>
                    <a:pt x="2171497" y="778242"/>
                    <a:pt x="2376805" y="796491"/>
                  </a:cubicBezTo>
                  <a:cubicBezTo>
                    <a:pt x="2379847" y="796491"/>
                    <a:pt x="2380607" y="795731"/>
                    <a:pt x="2381368" y="794210"/>
                  </a:cubicBezTo>
                  <a:cubicBezTo>
                    <a:pt x="2415586" y="748587"/>
                    <a:pt x="2294682" y="398049"/>
                    <a:pt x="2210278" y="187422"/>
                  </a:cubicBezTo>
                  <a:cubicBezTo>
                    <a:pt x="2207997" y="181339"/>
                    <a:pt x="2211038" y="174495"/>
                    <a:pt x="2216361" y="172214"/>
                  </a:cubicBezTo>
                  <a:close/>
                  <a:moveTo>
                    <a:pt x="222031" y="766"/>
                  </a:moveTo>
                  <a:cubicBezTo>
                    <a:pt x="228111" y="3047"/>
                    <a:pt x="231151" y="9892"/>
                    <a:pt x="228111" y="15976"/>
                  </a:cubicBezTo>
                  <a:cubicBezTo>
                    <a:pt x="227351" y="17497"/>
                    <a:pt x="166550" y="162755"/>
                    <a:pt x="113349" y="312577"/>
                  </a:cubicBezTo>
                  <a:cubicBezTo>
                    <a:pt x="12267" y="594729"/>
                    <a:pt x="30508" y="632754"/>
                    <a:pt x="35828" y="637317"/>
                  </a:cubicBezTo>
                  <a:cubicBezTo>
                    <a:pt x="37348" y="638839"/>
                    <a:pt x="42668" y="637317"/>
                    <a:pt x="44948" y="636557"/>
                  </a:cubicBezTo>
                  <a:cubicBezTo>
                    <a:pt x="283591" y="534648"/>
                    <a:pt x="377073" y="597771"/>
                    <a:pt x="380873" y="600052"/>
                  </a:cubicBezTo>
                  <a:cubicBezTo>
                    <a:pt x="384673" y="603094"/>
                    <a:pt x="386193" y="608418"/>
                    <a:pt x="385433" y="612981"/>
                  </a:cubicBezTo>
                  <a:cubicBezTo>
                    <a:pt x="342872" y="773450"/>
                    <a:pt x="353513" y="895132"/>
                    <a:pt x="417353" y="974226"/>
                  </a:cubicBezTo>
                  <a:cubicBezTo>
                    <a:pt x="500195" y="1077656"/>
                    <a:pt x="646117" y="1073093"/>
                    <a:pt x="647637" y="1073093"/>
                  </a:cubicBezTo>
                  <a:cubicBezTo>
                    <a:pt x="650677" y="1073093"/>
                    <a:pt x="653717" y="1073854"/>
                    <a:pt x="655997" y="1076135"/>
                  </a:cubicBezTo>
                  <a:cubicBezTo>
                    <a:pt x="658277" y="1078417"/>
                    <a:pt x="659797" y="1081459"/>
                    <a:pt x="659797" y="1084501"/>
                  </a:cubicBezTo>
                  <a:cubicBezTo>
                    <a:pt x="656757" y="1274630"/>
                    <a:pt x="42668" y="1548416"/>
                    <a:pt x="16068" y="1559823"/>
                  </a:cubicBezTo>
                  <a:cubicBezTo>
                    <a:pt x="14548" y="1560584"/>
                    <a:pt x="13027" y="1560584"/>
                    <a:pt x="11507" y="1560584"/>
                  </a:cubicBezTo>
                  <a:cubicBezTo>
                    <a:pt x="6947" y="1560584"/>
                    <a:pt x="3147" y="1558303"/>
                    <a:pt x="867" y="1553739"/>
                  </a:cubicBezTo>
                  <a:cubicBezTo>
                    <a:pt x="-1413" y="1547655"/>
                    <a:pt x="867" y="1540811"/>
                    <a:pt x="6947" y="1538529"/>
                  </a:cubicBezTo>
                  <a:cubicBezTo>
                    <a:pt x="13027" y="1535487"/>
                    <a:pt x="606596" y="1271588"/>
                    <a:pt x="635477" y="1095909"/>
                  </a:cubicBezTo>
                  <a:cubicBezTo>
                    <a:pt x="595196" y="1095148"/>
                    <a:pt x="475114" y="1083740"/>
                    <a:pt x="399113" y="988676"/>
                  </a:cubicBezTo>
                  <a:cubicBezTo>
                    <a:pt x="332232" y="905019"/>
                    <a:pt x="318552" y="779534"/>
                    <a:pt x="360353" y="616023"/>
                  </a:cubicBezTo>
                  <a:cubicBezTo>
                    <a:pt x="336032" y="604615"/>
                    <a:pt x="244071" y="576476"/>
                    <a:pt x="53308" y="657851"/>
                  </a:cubicBezTo>
                  <a:cubicBezTo>
                    <a:pt x="35828" y="665457"/>
                    <a:pt x="25188" y="660133"/>
                    <a:pt x="19108" y="654049"/>
                  </a:cubicBezTo>
                  <a:cubicBezTo>
                    <a:pt x="8467" y="643402"/>
                    <a:pt x="-19653" y="614502"/>
                    <a:pt x="91309" y="304211"/>
                  </a:cubicBezTo>
                  <a:cubicBezTo>
                    <a:pt x="145269" y="154390"/>
                    <a:pt x="206070" y="8371"/>
                    <a:pt x="206830" y="6850"/>
                  </a:cubicBezTo>
                  <a:cubicBezTo>
                    <a:pt x="209110" y="1526"/>
                    <a:pt x="215950" y="-1516"/>
                    <a:pt x="222031" y="766"/>
                  </a:cubicBezTo>
                  <a:close/>
                </a:path>
              </a:pathLst>
            </a:custGeom>
            <a:solidFill>
              <a:srgbClr val="1B2E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Poppins" panose="00000500000000000000" pitchFamily="2" charset="0"/>
              </a:endParaRPr>
            </a:p>
          </p:txBody>
        </p:sp>
      </p:grpSp>
    </p:spTree>
    <p:extLst>
      <p:ext uri="{BB962C8B-B14F-4D97-AF65-F5344CB8AC3E}">
        <p14:creationId xmlns:p14="http://schemas.microsoft.com/office/powerpoint/2010/main" val="3130310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48502E9-36A5-7941-3232-465654771658}"/>
              </a:ext>
            </a:extLst>
          </p:cNvPr>
          <p:cNvSpPr txBox="1">
            <a:spLocks noGrp="1"/>
          </p:cNvSpPr>
          <p:nvPr>
            <p:ph type="ctrTitle"/>
          </p:nvPr>
        </p:nvSpPr>
        <p:spPr>
          <a:xfrm>
            <a:off x="1049585" y="2213283"/>
            <a:ext cx="10092828" cy="1215717"/>
          </a:xfrm>
          <a:prstGeom prst="rect">
            <a:avLst/>
          </a:prstGeom>
          <a:noFill/>
        </p:spPr>
        <p:txBody>
          <a:bodyPr wrap="none" rtlCol="0">
            <a:spAutoFit/>
          </a:bodyPr>
          <a:lstStyle/>
          <a:p>
            <a:r>
              <a:rPr lang="it-IT" sz="4000" dirty="0">
                <a:solidFill>
                  <a:srgbClr val="CA2217"/>
                </a:solidFill>
                <a:latin typeface="Bebas Neue Regular" panose="00000500000000000000" pitchFamily="50" charset="0"/>
              </a:rPr>
              <a:t>ESPLORARE LE OPPORTUNITA’ COMUNICATIVE </a:t>
            </a:r>
            <a:br>
              <a:rPr lang="it-IT" sz="4000" dirty="0">
                <a:solidFill>
                  <a:srgbClr val="CA2217"/>
                </a:solidFill>
                <a:latin typeface="Bebas Neue Regular" panose="00000500000000000000" pitchFamily="50" charset="0"/>
              </a:rPr>
            </a:br>
            <a:r>
              <a:rPr lang="it-IT" sz="4000" dirty="0">
                <a:solidFill>
                  <a:srgbClr val="CA2217"/>
                </a:solidFill>
                <a:latin typeface="Bebas Neue Regular" panose="00000500000000000000" pitchFamily="50" charset="0"/>
              </a:rPr>
              <a:t>DAL COINVOLGIMENTO DEI PAZIENTI ALLA MULTIDISCIPLINARIETA’</a:t>
            </a:r>
          </a:p>
        </p:txBody>
      </p:sp>
      <p:sp>
        <p:nvSpPr>
          <p:cNvPr id="6" name="CasellaDiTesto 5">
            <a:extLst>
              <a:ext uri="{FF2B5EF4-FFF2-40B4-BE49-F238E27FC236}">
                <a16:creationId xmlns:a16="http://schemas.microsoft.com/office/drawing/2014/main" id="{EA99483A-AB8A-43B6-78A1-D197A2B903C5}"/>
              </a:ext>
            </a:extLst>
          </p:cNvPr>
          <p:cNvSpPr txBox="1"/>
          <p:nvPr/>
        </p:nvSpPr>
        <p:spPr>
          <a:xfrm>
            <a:off x="3434533" y="3721612"/>
            <a:ext cx="5322932" cy="1015663"/>
          </a:xfrm>
          <a:prstGeom prst="rect">
            <a:avLst/>
          </a:prstGeom>
          <a:noFill/>
        </p:spPr>
        <p:txBody>
          <a:bodyPr wrap="none" rtlCol="0">
            <a:spAutoFit/>
          </a:bodyPr>
          <a:lstStyle/>
          <a:p>
            <a:r>
              <a:rPr lang="it-IT" sz="6000" b="1" dirty="0">
                <a:latin typeface="Georgina" pitchFamily="2" charset="0"/>
              </a:rPr>
              <a:t>Dott.ssa Marta Guastavigna</a:t>
            </a:r>
          </a:p>
        </p:txBody>
      </p:sp>
    </p:spTree>
    <p:extLst>
      <p:ext uri="{BB962C8B-B14F-4D97-AF65-F5344CB8AC3E}">
        <p14:creationId xmlns:p14="http://schemas.microsoft.com/office/powerpoint/2010/main" val="343909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64EA5E8-9D9E-41F5-99FB-30909FE71851}"/>
              </a:ext>
            </a:extLst>
          </p:cNvPr>
          <p:cNvSpPr/>
          <p:nvPr/>
        </p:nvSpPr>
        <p:spPr>
          <a:xfrm>
            <a:off x="2714608" y="2298047"/>
            <a:ext cx="6762781" cy="776750"/>
          </a:xfrm>
          <a:custGeom>
            <a:avLst/>
            <a:gdLst/>
            <a:ahLst/>
            <a:cxnLst>
              <a:cxn ang="3cd4">
                <a:pos x="hc" y="t"/>
              </a:cxn>
              <a:cxn ang="cd2">
                <a:pos x="l" y="vc"/>
              </a:cxn>
              <a:cxn ang="cd4">
                <a:pos x="hc" y="b"/>
              </a:cxn>
              <a:cxn ang="0">
                <a:pos x="r" y="vc"/>
              </a:cxn>
            </a:cxnLst>
            <a:rect l="l" t="t" r="r" b="b"/>
            <a:pathLst>
              <a:path w="10858" h="1248">
                <a:moveTo>
                  <a:pt x="10608" y="1248"/>
                </a:moveTo>
                <a:lnTo>
                  <a:pt x="250" y="1248"/>
                </a:lnTo>
                <a:cubicBezTo>
                  <a:pt x="112" y="1248"/>
                  <a:pt x="0" y="1136"/>
                  <a:pt x="0" y="998"/>
                </a:cubicBezTo>
                <a:lnTo>
                  <a:pt x="0" y="0"/>
                </a:lnTo>
                <a:lnTo>
                  <a:pt x="10858" y="0"/>
                </a:lnTo>
                <a:lnTo>
                  <a:pt x="10858" y="998"/>
                </a:lnTo>
                <a:cubicBezTo>
                  <a:pt x="10858" y="1136"/>
                  <a:pt x="10746" y="1248"/>
                  <a:pt x="10608" y="1248"/>
                </a:cubicBezTo>
                <a:close/>
              </a:path>
            </a:pathLst>
          </a:custGeom>
          <a:solidFill>
            <a:schemeClr val="accent2"/>
          </a:solidFill>
          <a:ln cap="flat">
            <a:noFill/>
            <a:prstDash val="solid"/>
          </a:ln>
        </p:spPr>
        <p:txBody>
          <a:bodyPr vert="horz" wrap="none" lIns="45000" tIns="22500" rIns="45000" bIns="22500" anchor="ctr" anchorCtr="1" compatLnSpc="0"/>
          <a:lstStyle/>
          <a:p>
            <a:pPr defTabSz="914217" hangingPunct="0"/>
            <a:endParaRPr lang="en-US" sz="900" dirty="0">
              <a:solidFill>
                <a:srgbClr val="747A94"/>
              </a:solidFill>
              <a:latin typeface="Poppins" panose="00000500000000000000" pitchFamily="2" charset="0"/>
              <a:ea typeface="Microsoft YaHei" pitchFamily="2"/>
              <a:cs typeface="Lucida Sans" pitchFamily="2"/>
            </a:endParaRPr>
          </a:p>
        </p:txBody>
      </p:sp>
      <p:sp>
        <p:nvSpPr>
          <p:cNvPr id="16" name="Freeform: Shape 15">
            <a:extLst>
              <a:ext uri="{FF2B5EF4-FFF2-40B4-BE49-F238E27FC236}">
                <a16:creationId xmlns:a16="http://schemas.microsoft.com/office/drawing/2014/main" id="{FB9A9B05-6E86-442C-A2B2-1684FEC2A3B6}"/>
              </a:ext>
            </a:extLst>
          </p:cNvPr>
          <p:cNvSpPr/>
          <p:nvPr/>
        </p:nvSpPr>
        <p:spPr>
          <a:xfrm>
            <a:off x="2714608" y="3216818"/>
            <a:ext cx="6762781" cy="776750"/>
          </a:xfrm>
          <a:custGeom>
            <a:avLst/>
            <a:gdLst/>
            <a:ahLst/>
            <a:cxnLst>
              <a:cxn ang="3cd4">
                <a:pos x="hc" y="t"/>
              </a:cxn>
              <a:cxn ang="cd2">
                <a:pos x="l" y="vc"/>
              </a:cxn>
              <a:cxn ang="cd4">
                <a:pos x="hc" y="b"/>
              </a:cxn>
              <a:cxn ang="0">
                <a:pos x="r" y="vc"/>
              </a:cxn>
            </a:cxnLst>
            <a:rect l="l" t="t" r="r" b="b"/>
            <a:pathLst>
              <a:path w="10858" h="1248">
                <a:moveTo>
                  <a:pt x="10608" y="1248"/>
                </a:moveTo>
                <a:lnTo>
                  <a:pt x="250" y="1248"/>
                </a:lnTo>
                <a:cubicBezTo>
                  <a:pt x="112" y="1248"/>
                  <a:pt x="0" y="1136"/>
                  <a:pt x="0" y="998"/>
                </a:cubicBezTo>
                <a:lnTo>
                  <a:pt x="0" y="249"/>
                </a:lnTo>
                <a:cubicBezTo>
                  <a:pt x="0" y="111"/>
                  <a:pt x="112" y="0"/>
                  <a:pt x="250" y="0"/>
                </a:cubicBezTo>
                <a:lnTo>
                  <a:pt x="10608" y="0"/>
                </a:lnTo>
                <a:cubicBezTo>
                  <a:pt x="10746" y="0"/>
                  <a:pt x="10858" y="111"/>
                  <a:pt x="10858" y="249"/>
                </a:cubicBezTo>
                <a:lnTo>
                  <a:pt x="10858" y="998"/>
                </a:lnTo>
                <a:cubicBezTo>
                  <a:pt x="10858" y="1136"/>
                  <a:pt x="10746" y="1248"/>
                  <a:pt x="10608" y="1248"/>
                </a:cubicBezTo>
                <a:close/>
              </a:path>
            </a:pathLst>
          </a:custGeom>
          <a:solidFill>
            <a:schemeClr val="accent3"/>
          </a:solidFill>
          <a:ln cap="flat">
            <a:noFill/>
            <a:prstDash val="solid"/>
          </a:ln>
        </p:spPr>
        <p:txBody>
          <a:bodyPr vert="horz" wrap="none" lIns="45000" tIns="22500" rIns="45000" bIns="22500" anchor="ctr" anchorCtr="1" compatLnSpc="0"/>
          <a:lstStyle/>
          <a:p>
            <a:pPr defTabSz="914217" hangingPunct="0"/>
            <a:endParaRPr lang="en-US" sz="900" dirty="0">
              <a:solidFill>
                <a:srgbClr val="747A94"/>
              </a:solidFill>
              <a:latin typeface="Poppins" panose="00000500000000000000" pitchFamily="2" charset="0"/>
              <a:ea typeface="Microsoft YaHei" pitchFamily="2"/>
              <a:cs typeface="Lucida Sans" pitchFamily="2"/>
            </a:endParaRPr>
          </a:p>
        </p:txBody>
      </p:sp>
      <p:sp>
        <p:nvSpPr>
          <p:cNvPr id="17" name="Freeform: Shape 16">
            <a:extLst>
              <a:ext uri="{FF2B5EF4-FFF2-40B4-BE49-F238E27FC236}">
                <a16:creationId xmlns:a16="http://schemas.microsoft.com/office/drawing/2014/main" id="{6CF78341-2942-4D1C-9629-3820F56E357B}"/>
              </a:ext>
            </a:extLst>
          </p:cNvPr>
          <p:cNvSpPr/>
          <p:nvPr/>
        </p:nvSpPr>
        <p:spPr>
          <a:xfrm>
            <a:off x="2714608" y="4136213"/>
            <a:ext cx="6762781" cy="776750"/>
          </a:xfrm>
          <a:custGeom>
            <a:avLst/>
            <a:gdLst/>
            <a:ahLst/>
            <a:cxnLst>
              <a:cxn ang="3cd4">
                <a:pos x="hc" y="t"/>
              </a:cxn>
              <a:cxn ang="cd2">
                <a:pos x="l" y="vc"/>
              </a:cxn>
              <a:cxn ang="cd4">
                <a:pos x="hc" y="b"/>
              </a:cxn>
              <a:cxn ang="0">
                <a:pos x="r" y="vc"/>
              </a:cxn>
            </a:cxnLst>
            <a:rect l="l" t="t" r="r" b="b"/>
            <a:pathLst>
              <a:path w="10858" h="1248">
                <a:moveTo>
                  <a:pt x="10608" y="1248"/>
                </a:moveTo>
                <a:lnTo>
                  <a:pt x="250" y="1248"/>
                </a:lnTo>
                <a:cubicBezTo>
                  <a:pt x="112" y="1248"/>
                  <a:pt x="0" y="1136"/>
                  <a:pt x="0" y="998"/>
                </a:cubicBezTo>
                <a:lnTo>
                  <a:pt x="0" y="249"/>
                </a:lnTo>
                <a:cubicBezTo>
                  <a:pt x="0" y="112"/>
                  <a:pt x="112" y="0"/>
                  <a:pt x="250" y="0"/>
                </a:cubicBezTo>
                <a:lnTo>
                  <a:pt x="10608" y="0"/>
                </a:lnTo>
                <a:cubicBezTo>
                  <a:pt x="10746" y="0"/>
                  <a:pt x="10858" y="112"/>
                  <a:pt x="10858" y="249"/>
                </a:cubicBezTo>
                <a:lnTo>
                  <a:pt x="10858" y="998"/>
                </a:lnTo>
                <a:cubicBezTo>
                  <a:pt x="10858" y="1136"/>
                  <a:pt x="10746" y="1248"/>
                  <a:pt x="10608" y="1248"/>
                </a:cubicBezTo>
                <a:close/>
              </a:path>
            </a:pathLst>
          </a:custGeom>
          <a:solidFill>
            <a:schemeClr val="accent4"/>
          </a:solidFill>
          <a:ln cap="flat">
            <a:noFill/>
            <a:prstDash val="solid"/>
          </a:ln>
        </p:spPr>
        <p:txBody>
          <a:bodyPr vert="horz" wrap="none" lIns="45000" tIns="22500" rIns="45000" bIns="22500" anchor="ctr" anchorCtr="1" compatLnSpc="0"/>
          <a:lstStyle/>
          <a:p>
            <a:pPr defTabSz="914217" hangingPunct="0"/>
            <a:endParaRPr lang="en-US" sz="900" dirty="0">
              <a:solidFill>
                <a:srgbClr val="747A94"/>
              </a:solidFill>
              <a:latin typeface="Poppins" panose="00000500000000000000" pitchFamily="2" charset="0"/>
              <a:ea typeface="Microsoft YaHei" pitchFamily="2"/>
              <a:cs typeface="Lucida Sans" pitchFamily="2"/>
            </a:endParaRPr>
          </a:p>
        </p:txBody>
      </p:sp>
      <p:sp>
        <p:nvSpPr>
          <p:cNvPr id="18" name="Freeform: Shape 17">
            <a:extLst>
              <a:ext uri="{FF2B5EF4-FFF2-40B4-BE49-F238E27FC236}">
                <a16:creationId xmlns:a16="http://schemas.microsoft.com/office/drawing/2014/main" id="{E2AB6D02-75E8-42B4-B539-0654DCBEAC92}"/>
              </a:ext>
            </a:extLst>
          </p:cNvPr>
          <p:cNvSpPr/>
          <p:nvPr/>
        </p:nvSpPr>
        <p:spPr>
          <a:xfrm>
            <a:off x="2714608" y="5055607"/>
            <a:ext cx="6762781" cy="776750"/>
          </a:xfrm>
          <a:custGeom>
            <a:avLst/>
            <a:gdLst/>
            <a:ahLst/>
            <a:cxnLst>
              <a:cxn ang="3cd4">
                <a:pos x="hc" y="t"/>
              </a:cxn>
              <a:cxn ang="cd2">
                <a:pos x="l" y="vc"/>
              </a:cxn>
              <a:cxn ang="cd4">
                <a:pos x="hc" y="b"/>
              </a:cxn>
              <a:cxn ang="0">
                <a:pos x="r" y="vc"/>
              </a:cxn>
            </a:cxnLst>
            <a:rect l="l" t="t" r="r" b="b"/>
            <a:pathLst>
              <a:path w="10858" h="1248">
                <a:moveTo>
                  <a:pt x="10608" y="1248"/>
                </a:moveTo>
                <a:lnTo>
                  <a:pt x="250" y="1248"/>
                </a:lnTo>
                <a:cubicBezTo>
                  <a:pt x="112" y="1248"/>
                  <a:pt x="0" y="1136"/>
                  <a:pt x="0" y="999"/>
                </a:cubicBezTo>
                <a:lnTo>
                  <a:pt x="0" y="249"/>
                </a:lnTo>
                <a:cubicBezTo>
                  <a:pt x="0" y="112"/>
                  <a:pt x="112" y="0"/>
                  <a:pt x="250" y="0"/>
                </a:cubicBezTo>
                <a:lnTo>
                  <a:pt x="10608" y="0"/>
                </a:lnTo>
                <a:cubicBezTo>
                  <a:pt x="10746" y="0"/>
                  <a:pt x="10858" y="112"/>
                  <a:pt x="10858" y="249"/>
                </a:cubicBezTo>
                <a:lnTo>
                  <a:pt x="10858" y="999"/>
                </a:lnTo>
                <a:cubicBezTo>
                  <a:pt x="10858" y="1136"/>
                  <a:pt x="10746" y="1248"/>
                  <a:pt x="10608" y="1248"/>
                </a:cubicBezTo>
                <a:close/>
              </a:path>
            </a:pathLst>
          </a:custGeom>
          <a:solidFill>
            <a:schemeClr val="accent5"/>
          </a:solidFill>
          <a:ln cap="flat">
            <a:noFill/>
            <a:prstDash val="solid"/>
          </a:ln>
        </p:spPr>
        <p:txBody>
          <a:bodyPr vert="horz" wrap="none" lIns="45000" tIns="22500" rIns="45000" bIns="22500" anchor="ctr" anchorCtr="1" compatLnSpc="0"/>
          <a:lstStyle/>
          <a:p>
            <a:pPr defTabSz="914217" hangingPunct="0"/>
            <a:endParaRPr lang="en-US" sz="900" dirty="0">
              <a:solidFill>
                <a:srgbClr val="747A94"/>
              </a:solidFill>
              <a:latin typeface="Poppins" panose="00000500000000000000" pitchFamily="2" charset="0"/>
              <a:ea typeface="Microsoft YaHei" pitchFamily="2"/>
              <a:cs typeface="Lucida Sans" pitchFamily="2"/>
            </a:endParaRPr>
          </a:p>
        </p:txBody>
      </p:sp>
      <p:sp>
        <p:nvSpPr>
          <p:cNvPr id="19" name="Freeform: Shape 18">
            <a:extLst>
              <a:ext uri="{FF2B5EF4-FFF2-40B4-BE49-F238E27FC236}">
                <a16:creationId xmlns:a16="http://schemas.microsoft.com/office/drawing/2014/main" id="{CB5381DC-95BD-464C-964C-CEA4CBDE82A1}"/>
              </a:ext>
            </a:extLst>
          </p:cNvPr>
          <p:cNvSpPr/>
          <p:nvPr/>
        </p:nvSpPr>
        <p:spPr>
          <a:xfrm>
            <a:off x="2714608" y="1200503"/>
            <a:ext cx="6762781" cy="954899"/>
          </a:xfrm>
          <a:custGeom>
            <a:avLst/>
            <a:gdLst/>
            <a:ahLst/>
            <a:cxnLst>
              <a:cxn ang="3cd4">
                <a:pos x="hc" y="t"/>
              </a:cxn>
              <a:cxn ang="cd2">
                <a:pos x="l" y="vc"/>
              </a:cxn>
              <a:cxn ang="cd4">
                <a:pos x="hc" y="b"/>
              </a:cxn>
              <a:cxn ang="0">
                <a:pos x="r" y="vc"/>
              </a:cxn>
            </a:cxnLst>
            <a:rect l="l" t="t" r="r" b="b"/>
            <a:pathLst>
              <a:path w="10858" h="1534">
                <a:moveTo>
                  <a:pt x="10612" y="578"/>
                </a:moveTo>
                <a:lnTo>
                  <a:pt x="5429" y="0"/>
                </a:lnTo>
                <a:lnTo>
                  <a:pt x="5424" y="0"/>
                </a:lnTo>
                <a:lnTo>
                  <a:pt x="5426" y="1"/>
                </a:lnTo>
                <a:lnTo>
                  <a:pt x="245" y="596"/>
                </a:lnTo>
                <a:cubicBezTo>
                  <a:pt x="105" y="612"/>
                  <a:pt x="0" y="721"/>
                  <a:pt x="0" y="850"/>
                </a:cubicBezTo>
                <a:lnTo>
                  <a:pt x="0" y="1135"/>
                </a:lnTo>
                <a:lnTo>
                  <a:pt x="0" y="1248"/>
                </a:lnTo>
                <a:lnTo>
                  <a:pt x="0" y="1534"/>
                </a:lnTo>
                <a:lnTo>
                  <a:pt x="10858" y="1534"/>
                </a:lnTo>
                <a:lnTo>
                  <a:pt x="10858" y="1248"/>
                </a:lnTo>
                <a:lnTo>
                  <a:pt x="10858" y="1117"/>
                </a:lnTo>
                <a:lnTo>
                  <a:pt x="10858" y="832"/>
                </a:lnTo>
                <a:cubicBezTo>
                  <a:pt x="10858" y="702"/>
                  <a:pt x="10752" y="594"/>
                  <a:pt x="10612" y="578"/>
                </a:cubicBezTo>
                <a:close/>
              </a:path>
            </a:pathLst>
          </a:custGeom>
          <a:solidFill>
            <a:schemeClr val="accent1"/>
          </a:solidFill>
          <a:ln cap="flat">
            <a:noFill/>
            <a:prstDash val="solid"/>
          </a:ln>
        </p:spPr>
        <p:txBody>
          <a:bodyPr vert="horz" wrap="none" lIns="45000" tIns="22500" rIns="45000" bIns="22500" anchor="ctr" anchorCtr="1" compatLnSpc="0"/>
          <a:lstStyle/>
          <a:p>
            <a:pPr defTabSz="914217" hangingPunct="0"/>
            <a:endParaRPr lang="en-US" sz="900" dirty="0">
              <a:solidFill>
                <a:srgbClr val="747A94"/>
              </a:solidFill>
              <a:latin typeface="Poppins" panose="00000500000000000000" pitchFamily="2" charset="0"/>
              <a:ea typeface="Microsoft YaHei" pitchFamily="2"/>
              <a:cs typeface="Lucida Sans" pitchFamily="2"/>
            </a:endParaRPr>
          </a:p>
        </p:txBody>
      </p:sp>
      <p:sp>
        <p:nvSpPr>
          <p:cNvPr id="20" name="TextBox 19">
            <a:extLst>
              <a:ext uri="{FF2B5EF4-FFF2-40B4-BE49-F238E27FC236}">
                <a16:creationId xmlns:a16="http://schemas.microsoft.com/office/drawing/2014/main" id="{349CF3CC-3885-4B8F-80D7-542F64B591E2}"/>
              </a:ext>
            </a:extLst>
          </p:cNvPr>
          <p:cNvSpPr txBox="1"/>
          <p:nvPr/>
        </p:nvSpPr>
        <p:spPr>
          <a:xfrm>
            <a:off x="2916154" y="1580066"/>
            <a:ext cx="6352831" cy="523220"/>
          </a:xfrm>
          <a:prstGeom prst="rect">
            <a:avLst/>
          </a:prstGeom>
          <a:noFill/>
        </p:spPr>
        <p:txBody>
          <a:bodyPr wrap="square" rtlCol="0" anchor="ctr">
            <a:spAutoFit/>
          </a:bodyPr>
          <a:lstStyle/>
          <a:p>
            <a:pPr algn="ctr" defTabSz="914217"/>
            <a:r>
              <a:rPr lang="en-US" sz="2800" b="1" spc="-15" dirty="0">
                <a:solidFill>
                  <a:srgbClr val="FFFFFF"/>
                </a:solidFill>
                <a:latin typeface="Poppins" panose="00000500000000000000" pitchFamily="2" charset="0"/>
                <a:cs typeface="Poppins" panose="00000500000000000000" pitchFamily="2" charset="0"/>
              </a:rPr>
              <a:t>CAMBIO DI PARADIGMA VALORIALE</a:t>
            </a:r>
          </a:p>
        </p:txBody>
      </p:sp>
      <p:sp>
        <p:nvSpPr>
          <p:cNvPr id="21" name="TextBox 20">
            <a:extLst>
              <a:ext uri="{FF2B5EF4-FFF2-40B4-BE49-F238E27FC236}">
                <a16:creationId xmlns:a16="http://schemas.microsoft.com/office/drawing/2014/main" id="{7B6FF88F-2D95-4746-B84D-B4A7426BFDFE}"/>
              </a:ext>
            </a:extLst>
          </p:cNvPr>
          <p:cNvSpPr txBox="1"/>
          <p:nvPr/>
        </p:nvSpPr>
        <p:spPr>
          <a:xfrm>
            <a:off x="3124558" y="2436218"/>
            <a:ext cx="5910921" cy="523220"/>
          </a:xfrm>
          <a:prstGeom prst="rect">
            <a:avLst/>
          </a:prstGeom>
          <a:noFill/>
        </p:spPr>
        <p:txBody>
          <a:bodyPr wrap="square" rtlCol="0" anchor="ctr">
            <a:spAutoFit/>
          </a:bodyPr>
          <a:lstStyle/>
          <a:p>
            <a:pPr algn="ctr" defTabSz="914217"/>
            <a:r>
              <a:rPr lang="en-US" sz="2800" b="1" spc="-15" dirty="0">
                <a:solidFill>
                  <a:srgbClr val="FFFFFF"/>
                </a:solidFill>
                <a:latin typeface="Poppins" panose="00000500000000000000" pitchFamily="2" charset="0"/>
                <a:cs typeface="Poppins" panose="00000500000000000000" pitchFamily="2" charset="0"/>
              </a:rPr>
              <a:t>COLLABORAZIONE INNOVATIVA </a:t>
            </a:r>
          </a:p>
        </p:txBody>
      </p:sp>
      <p:sp>
        <p:nvSpPr>
          <p:cNvPr id="22" name="TextBox 21">
            <a:extLst>
              <a:ext uri="{FF2B5EF4-FFF2-40B4-BE49-F238E27FC236}">
                <a16:creationId xmlns:a16="http://schemas.microsoft.com/office/drawing/2014/main" id="{6FC31B73-B3F8-47D4-9E52-90CEE6DD39E6}"/>
              </a:ext>
            </a:extLst>
          </p:cNvPr>
          <p:cNvSpPr txBox="1"/>
          <p:nvPr/>
        </p:nvSpPr>
        <p:spPr>
          <a:xfrm>
            <a:off x="2916154" y="3406773"/>
            <a:ext cx="6352831" cy="461665"/>
          </a:xfrm>
          <a:prstGeom prst="rect">
            <a:avLst/>
          </a:prstGeom>
          <a:noFill/>
        </p:spPr>
        <p:txBody>
          <a:bodyPr wrap="square" rtlCol="0" anchor="b">
            <a:spAutoFit/>
          </a:bodyPr>
          <a:lstStyle/>
          <a:p>
            <a:pPr algn="ctr" defTabSz="914217"/>
            <a:r>
              <a:rPr lang="en-US" sz="2400" b="1" spc="-15" dirty="0">
                <a:solidFill>
                  <a:srgbClr val="FFFFFF"/>
                </a:solidFill>
                <a:latin typeface="Poppins" panose="00000500000000000000" pitchFamily="2" charset="0"/>
                <a:cs typeface="Poppins" panose="00000500000000000000" pitchFamily="2" charset="0"/>
              </a:rPr>
              <a:t>POLITICHE ORGANIZZATIVE E AMBIENTALI</a:t>
            </a:r>
          </a:p>
        </p:txBody>
      </p:sp>
      <p:sp>
        <p:nvSpPr>
          <p:cNvPr id="24" name="TextBox 23">
            <a:extLst>
              <a:ext uri="{FF2B5EF4-FFF2-40B4-BE49-F238E27FC236}">
                <a16:creationId xmlns:a16="http://schemas.microsoft.com/office/drawing/2014/main" id="{93EF429F-50C1-4214-AE68-30009A49C6AE}"/>
              </a:ext>
            </a:extLst>
          </p:cNvPr>
          <p:cNvSpPr txBox="1"/>
          <p:nvPr/>
        </p:nvSpPr>
        <p:spPr>
          <a:xfrm>
            <a:off x="3051246" y="4232200"/>
            <a:ext cx="6057544" cy="584775"/>
          </a:xfrm>
          <a:prstGeom prst="rect">
            <a:avLst/>
          </a:prstGeom>
          <a:noFill/>
        </p:spPr>
        <p:txBody>
          <a:bodyPr wrap="square" rtlCol="0" anchor="ctr">
            <a:spAutoFit/>
          </a:bodyPr>
          <a:lstStyle/>
          <a:p>
            <a:pPr algn="ctr" defTabSz="914217"/>
            <a:r>
              <a:rPr lang="en-US" sz="3200" b="1" spc="-15" dirty="0">
                <a:solidFill>
                  <a:srgbClr val="FFFFFF"/>
                </a:solidFill>
                <a:latin typeface="Poppins" panose="00000500000000000000" pitchFamily="2" charset="0"/>
                <a:cs typeface="Poppins" panose="00000500000000000000" pitchFamily="2" charset="0"/>
              </a:rPr>
              <a:t>MECCANISMI ISTITUZIONALI </a:t>
            </a:r>
          </a:p>
        </p:txBody>
      </p:sp>
      <p:sp>
        <p:nvSpPr>
          <p:cNvPr id="26" name="TextBox 25">
            <a:extLst>
              <a:ext uri="{FF2B5EF4-FFF2-40B4-BE49-F238E27FC236}">
                <a16:creationId xmlns:a16="http://schemas.microsoft.com/office/drawing/2014/main" id="{F687204A-E005-413A-B830-1F9F767D809D}"/>
              </a:ext>
            </a:extLst>
          </p:cNvPr>
          <p:cNvSpPr txBox="1"/>
          <p:nvPr/>
        </p:nvSpPr>
        <p:spPr>
          <a:xfrm>
            <a:off x="3137108" y="5120816"/>
            <a:ext cx="5910921" cy="646331"/>
          </a:xfrm>
          <a:prstGeom prst="rect">
            <a:avLst/>
          </a:prstGeom>
          <a:noFill/>
        </p:spPr>
        <p:txBody>
          <a:bodyPr wrap="square" rtlCol="0" anchor="b">
            <a:spAutoFit/>
          </a:bodyPr>
          <a:lstStyle/>
          <a:p>
            <a:pPr algn="ctr" defTabSz="914217"/>
            <a:r>
              <a:rPr lang="en-US" sz="3600" b="1" spc="-15" dirty="0">
                <a:solidFill>
                  <a:srgbClr val="FFFFFF"/>
                </a:solidFill>
                <a:latin typeface="Poppins" panose="00000500000000000000" pitchFamily="2" charset="0"/>
                <a:cs typeface="Poppins" panose="00000500000000000000" pitchFamily="2" charset="0"/>
              </a:rPr>
              <a:t>PROCESSO EDUCATIVO</a:t>
            </a:r>
          </a:p>
        </p:txBody>
      </p:sp>
      <p:sp>
        <p:nvSpPr>
          <p:cNvPr id="2" name="CasellaDiTesto 1">
            <a:extLst>
              <a:ext uri="{FF2B5EF4-FFF2-40B4-BE49-F238E27FC236}">
                <a16:creationId xmlns:a16="http://schemas.microsoft.com/office/drawing/2014/main" id="{3D8503C3-E06F-8E58-E69B-C5D1ECAF6B77}"/>
              </a:ext>
            </a:extLst>
          </p:cNvPr>
          <p:cNvSpPr txBox="1"/>
          <p:nvPr/>
        </p:nvSpPr>
        <p:spPr>
          <a:xfrm>
            <a:off x="3217615" y="362184"/>
            <a:ext cx="5756769" cy="646331"/>
          </a:xfrm>
          <a:prstGeom prst="rect">
            <a:avLst/>
          </a:prstGeom>
          <a:noFill/>
        </p:spPr>
        <p:txBody>
          <a:bodyPr wrap="none" rtlCol="0">
            <a:spAutoFit/>
          </a:bodyPr>
          <a:lstStyle/>
          <a:p>
            <a:r>
              <a:rPr lang="it-IT" sz="3600" b="1" dirty="0">
                <a:solidFill>
                  <a:srgbClr val="C00000"/>
                </a:solidFill>
                <a:latin typeface="Bebas Neue Regular" panose="00000500000000000000" pitchFamily="50" charset="0"/>
              </a:rPr>
              <a:t>Cultura dell’</a:t>
            </a:r>
            <a:r>
              <a:rPr lang="it-IT" sz="3600" b="1" dirty="0" err="1">
                <a:solidFill>
                  <a:srgbClr val="C00000"/>
                </a:solidFill>
                <a:latin typeface="Bebas Neue Regular" panose="00000500000000000000" pitchFamily="50" charset="0"/>
              </a:rPr>
              <a:t>INTERPROFESSIONALITà</a:t>
            </a:r>
            <a:endParaRPr lang="it-IT" sz="3600" b="1" dirty="0">
              <a:solidFill>
                <a:srgbClr val="C00000"/>
              </a:solidFill>
              <a:latin typeface="Bebas Neue Regular" panose="00000500000000000000" pitchFamily="50" charset="0"/>
            </a:endParaRPr>
          </a:p>
        </p:txBody>
      </p:sp>
    </p:spTree>
    <p:extLst>
      <p:ext uri="{BB962C8B-B14F-4D97-AF65-F5344CB8AC3E}">
        <p14:creationId xmlns:p14="http://schemas.microsoft.com/office/powerpoint/2010/main" val="297751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972535-9895-0F47-A14B-B0F0D0444AF6}"/>
              </a:ext>
            </a:extLst>
          </p:cNvPr>
          <p:cNvSpPr txBox="1"/>
          <p:nvPr/>
        </p:nvSpPr>
        <p:spPr>
          <a:xfrm>
            <a:off x="703553" y="1166842"/>
            <a:ext cx="8687458" cy="4154984"/>
          </a:xfrm>
          <a:prstGeom prst="rect">
            <a:avLst/>
          </a:prstGeom>
          <a:noFill/>
        </p:spPr>
        <p:txBody>
          <a:bodyPr wrap="square" rtlCol="0" anchor="b">
            <a:spAutoFit/>
          </a:bodyPr>
          <a:lstStyle/>
          <a:p>
            <a:pPr marL="342900" indent="-342900" defTabSz="914217">
              <a:buFont typeface="Arial" panose="020B0604020202020204" pitchFamily="34" charset="0"/>
              <a:buChar char="•"/>
            </a:pPr>
            <a:r>
              <a:rPr lang="en-US" sz="2400" spc="-15" dirty="0">
                <a:solidFill>
                  <a:srgbClr val="000000"/>
                </a:solidFill>
                <a:latin typeface="Poppins" pitchFamily="2" charset="77"/>
                <a:cs typeface="Poppins" pitchFamily="2" charset="77"/>
              </a:rPr>
              <a:t>VALORI/ETICA PER LA PRATICA INTERPROFESSIONALE</a:t>
            </a:r>
          </a:p>
          <a:p>
            <a:pPr marL="342900" indent="-342900" defTabSz="914217">
              <a:buFont typeface="Arial" panose="020B0604020202020204" pitchFamily="34" charset="0"/>
              <a:buChar char="•"/>
            </a:pPr>
            <a:r>
              <a:rPr lang="en-US" sz="2400" spc="-15" dirty="0">
                <a:solidFill>
                  <a:srgbClr val="000000"/>
                </a:solidFill>
                <a:latin typeface="Poppins" pitchFamily="2" charset="77"/>
                <a:cs typeface="Poppins" pitchFamily="2" charset="77"/>
              </a:rPr>
              <a:t>RUOLI E RESPONSABILITÀ </a:t>
            </a:r>
          </a:p>
          <a:p>
            <a:pPr marL="342900" indent="-342900" defTabSz="914217">
              <a:buFont typeface="Arial" panose="020B0604020202020204" pitchFamily="34" charset="0"/>
              <a:buChar char="•"/>
            </a:pPr>
            <a:r>
              <a:rPr lang="en-US" sz="2400" spc="-15" dirty="0">
                <a:solidFill>
                  <a:srgbClr val="000000"/>
                </a:solidFill>
                <a:latin typeface="Poppins" pitchFamily="2" charset="77"/>
                <a:cs typeface="Poppins" pitchFamily="2" charset="77"/>
              </a:rPr>
              <a:t>TEAM &amp; TEAMWORK</a:t>
            </a:r>
          </a:p>
          <a:p>
            <a:pPr marL="342900" indent="-342900" defTabSz="914217">
              <a:buFont typeface="Arial" panose="020B0604020202020204" pitchFamily="34" charset="0"/>
              <a:buChar char="•"/>
            </a:pPr>
            <a:r>
              <a:rPr lang="en-US" sz="2400" spc="-15" dirty="0">
                <a:solidFill>
                  <a:srgbClr val="C00000"/>
                </a:solidFill>
                <a:latin typeface="Poppins" pitchFamily="2" charset="77"/>
                <a:cs typeface="Poppins" pitchFamily="2" charset="77"/>
              </a:rPr>
              <a:t>COMUNICAZIONE INTERPROFESSIONALE RESPONSABILE:</a:t>
            </a:r>
          </a:p>
          <a:p>
            <a:pPr marL="800100" lvl="1" indent="-342900" defTabSz="914217">
              <a:buFont typeface="Arial" panose="020B0604020202020204" pitchFamily="34" charset="0"/>
              <a:buChar char="•"/>
            </a:pPr>
            <a:r>
              <a:rPr lang="en-US" sz="2400" spc="-15" dirty="0" err="1">
                <a:solidFill>
                  <a:srgbClr val="000000"/>
                </a:solidFill>
                <a:latin typeface="Poppins" pitchFamily="2" charset="77"/>
                <a:cs typeface="Poppins" pitchFamily="2" charset="77"/>
              </a:rPr>
              <a:t>Chiarezza</a:t>
            </a:r>
            <a:endParaRPr lang="en-US" sz="2400" spc="-15" dirty="0">
              <a:solidFill>
                <a:srgbClr val="000000"/>
              </a:solidFill>
              <a:latin typeface="Poppins" pitchFamily="2" charset="77"/>
              <a:cs typeface="Poppins" pitchFamily="2" charset="77"/>
            </a:endParaRPr>
          </a:p>
          <a:p>
            <a:pPr marL="800100" lvl="1" indent="-342900" defTabSz="914217">
              <a:buFont typeface="Arial" panose="020B0604020202020204" pitchFamily="34" charset="0"/>
              <a:buChar char="•"/>
            </a:pPr>
            <a:r>
              <a:rPr lang="en-US" sz="2400" spc="-15" dirty="0" err="1">
                <a:solidFill>
                  <a:srgbClr val="000000"/>
                </a:solidFill>
                <a:latin typeface="Poppins" pitchFamily="2" charset="77"/>
                <a:cs typeface="Poppins" pitchFamily="2" charset="77"/>
              </a:rPr>
              <a:t>Accessibilità</a:t>
            </a:r>
            <a:endParaRPr lang="en-US" sz="2400" spc="-15" dirty="0">
              <a:solidFill>
                <a:srgbClr val="000000"/>
              </a:solidFill>
              <a:latin typeface="Poppins" pitchFamily="2" charset="77"/>
              <a:cs typeface="Poppins" pitchFamily="2" charset="77"/>
            </a:endParaRPr>
          </a:p>
          <a:p>
            <a:pPr marL="800100" lvl="1" indent="-342900" defTabSz="914217">
              <a:buFont typeface="Arial" panose="020B0604020202020204" pitchFamily="34" charset="0"/>
              <a:buChar char="•"/>
            </a:pPr>
            <a:r>
              <a:rPr lang="en-US" sz="2400" spc="-15" dirty="0" err="1">
                <a:solidFill>
                  <a:srgbClr val="000000"/>
                </a:solidFill>
                <a:latin typeface="Poppins" pitchFamily="2" charset="77"/>
                <a:cs typeface="Poppins" pitchFamily="2" charset="77"/>
              </a:rPr>
              <a:t>Ascolto</a:t>
            </a:r>
            <a:r>
              <a:rPr lang="en-US" sz="2400" spc="-15" dirty="0">
                <a:solidFill>
                  <a:srgbClr val="000000"/>
                </a:solidFill>
                <a:latin typeface="Poppins" pitchFamily="2" charset="77"/>
                <a:cs typeface="Poppins" pitchFamily="2" charset="77"/>
              </a:rPr>
              <a:t> </a:t>
            </a:r>
            <a:r>
              <a:rPr lang="en-US" sz="2400" spc="-15" dirty="0" err="1">
                <a:solidFill>
                  <a:srgbClr val="000000"/>
                </a:solidFill>
                <a:latin typeface="Poppins" pitchFamily="2" charset="77"/>
                <a:cs typeface="Poppins" pitchFamily="2" charset="77"/>
              </a:rPr>
              <a:t>attivo</a:t>
            </a:r>
            <a:endParaRPr lang="en-US" sz="2400" spc="-15" dirty="0">
              <a:solidFill>
                <a:srgbClr val="000000"/>
              </a:solidFill>
              <a:latin typeface="Poppins" pitchFamily="2" charset="77"/>
              <a:cs typeface="Poppins" pitchFamily="2" charset="77"/>
            </a:endParaRPr>
          </a:p>
          <a:p>
            <a:pPr marL="800100" lvl="1" indent="-342900" defTabSz="914217">
              <a:buFont typeface="Arial" panose="020B0604020202020204" pitchFamily="34" charset="0"/>
              <a:buChar char="•"/>
            </a:pPr>
            <a:r>
              <a:rPr lang="en-US" sz="2400" spc="-15" dirty="0">
                <a:solidFill>
                  <a:srgbClr val="000000"/>
                </a:solidFill>
                <a:latin typeface="Poppins" pitchFamily="2" charset="77"/>
                <a:cs typeface="Poppins" pitchFamily="2" charset="77"/>
              </a:rPr>
              <a:t>Rispetto</a:t>
            </a:r>
          </a:p>
          <a:p>
            <a:pPr marL="800100" lvl="1" indent="-342900" defTabSz="914217">
              <a:buFont typeface="Arial" panose="020B0604020202020204" pitchFamily="34" charset="0"/>
              <a:buChar char="•"/>
            </a:pPr>
            <a:r>
              <a:rPr lang="en-US" sz="2400" spc="-15" dirty="0">
                <a:solidFill>
                  <a:srgbClr val="000000"/>
                </a:solidFill>
                <a:latin typeface="Poppins" pitchFamily="2" charset="77"/>
                <a:cs typeface="Poppins" pitchFamily="2" charset="77"/>
              </a:rPr>
              <a:t>Feedback </a:t>
            </a:r>
            <a:r>
              <a:rPr lang="en-US" sz="2400" spc="-15" dirty="0" err="1">
                <a:solidFill>
                  <a:srgbClr val="000000"/>
                </a:solidFill>
                <a:latin typeface="Poppins" pitchFamily="2" charset="77"/>
                <a:cs typeface="Poppins" pitchFamily="2" charset="77"/>
              </a:rPr>
              <a:t>costruttivi</a:t>
            </a:r>
            <a:endParaRPr lang="en-US" sz="2400" spc="-15" dirty="0">
              <a:solidFill>
                <a:srgbClr val="000000"/>
              </a:solidFill>
              <a:latin typeface="Poppins" pitchFamily="2" charset="77"/>
              <a:cs typeface="Poppins" pitchFamily="2" charset="77"/>
            </a:endParaRPr>
          </a:p>
          <a:p>
            <a:pPr marL="800100" lvl="1" indent="-342900" defTabSz="914217">
              <a:buFont typeface="Arial" panose="020B0604020202020204" pitchFamily="34" charset="0"/>
              <a:buChar char="•"/>
            </a:pPr>
            <a:r>
              <a:rPr lang="en-US" sz="2400" spc="-15" dirty="0" err="1">
                <a:solidFill>
                  <a:srgbClr val="000000"/>
                </a:solidFill>
                <a:latin typeface="Poppins" pitchFamily="2" charset="77"/>
                <a:cs typeface="Poppins" pitchFamily="2" charset="77"/>
              </a:rPr>
              <a:t>Coerenza</a:t>
            </a:r>
            <a:r>
              <a:rPr lang="en-US" sz="2400" spc="-15" dirty="0">
                <a:solidFill>
                  <a:srgbClr val="000000"/>
                </a:solidFill>
                <a:latin typeface="Poppins" pitchFamily="2" charset="77"/>
                <a:cs typeface="Poppins" pitchFamily="2" charset="77"/>
              </a:rPr>
              <a:t> e </a:t>
            </a:r>
            <a:r>
              <a:rPr lang="en-US" sz="2400" spc="-15" dirty="0" err="1">
                <a:solidFill>
                  <a:srgbClr val="000000"/>
                </a:solidFill>
                <a:latin typeface="Poppins" pitchFamily="2" charset="77"/>
                <a:cs typeface="Poppins" pitchFamily="2" charset="77"/>
              </a:rPr>
              <a:t>congruenza</a:t>
            </a:r>
            <a:endParaRPr lang="en-US" sz="2400" spc="-15" dirty="0">
              <a:solidFill>
                <a:srgbClr val="000000"/>
              </a:solidFill>
              <a:latin typeface="Poppins" pitchFamily="2" charset="77"/>
              <a:cs typeface="Poppins" pitchFamily="2" charset="77"/>
            </a:endParaRPr>
          </a:p>
          <a:p>
            <a:pPr marL="800100" lvl="1" indent="-342900" defTabSz="914217">
              <a:buFont typeface="Arial" panose="020B0604020202020204" pitchFamily="34" charset="0"/>
              <a:buChar char="•"/>
            </a:pPr>
            <a:endParaRPr lang="en-US" sz="2400" spc="-15" dirty="0">
              <a:solidFill>
                <a:srgbClr val="111340"/>
              </a:solidFill>
              <a:latin typeface="Poppins" pitchFamily="2" charset="77"/>
              <a:cs typeface="Poppins" pitchFamily="2" charset="77"/>
            </a:endParaRPr>
          </a:p>
        </p:txBody>
      </p:sp>
      <p:sp>
        <p:nvSpPr>
          <p:cNvPr id="2" name="CasellaDiTesto 1">
            <a:extLst>
              <a:ext uri="{FF2B5EF4-FFF2-40B4-BE49-F238E27FC236}">
                <a16:creationId xmlns:a16="http://schemas.microsoft.com/office/drawing/2014/main" id="{B8D58D00-8F77-BE51-2DE3-2CBA3FF6ED2A}"/>
              </a:ext>
            </a:extLst>
          </p:cNvPr>
          <p:cNvSpPr txBox="1"/>
          <p:nvPr/>
        </p:nvSpPr>
        <p:spPr>
          <a:xfrm>
            <a:off x="481708" y="409027"/>
            <a:ext cx="8578969" cy="646331"/>
          </a:xfrm>
          <a:prstGeom prst="rect">
            <a:avLst/>
          </a:prstGeom>
          <a:noFill/>
        </p:spPr>
        <p:txBody>
          <a:bodyPr wrap="square">
            <a:spAutoFit/>
          </a:bodyPr>
          <a:lstStyle/>
          <a:p>
            <a:r>
              <a:rPr lang="it-IT" sz="3600" dirty="0" err="1">
                <a:solidFill>
                  <a:srgbClr val="C00000"/>
                </a:solidFill>
                <a:latin typeface="Bebas Neue Bold" panose="020B0606020202050201" pitchFamily="34" charset="0"/>
              </a:rPr>
              <a:t>Interprofessional</a:t>
            </a:r>
            <a:r>
              <a:rPr lang="it-IT" sz="3600" dirty="0">
                <a:solidFill>
                  <a:srgbClr val="C00000"/>
                </a:solidFill>
                <a:latin typeface="Bebas Neue Bold" panose="020B0606020202050201" pitchFamily="34" charset="0"/>
              </a:rPr>
              <a:t> care: </a:t>
            </a:r>
            <a:r>
              <a:rPr lang="it-IT" sz="3600" dirty="0">
                <a:solidFill>
                  <a:srgbClr val="000000"/>
                </a:solidFill>
                <a:latin typeface="Bebas Neue Bold" panose="020B0606020202050201" pitchFamily="34" charset="0"/>
              </a:rPr>
              <a:t>competenze fondamentali</a:t>
            </a:r>
            <a:endParaRPr lang="it-IT" sz="3600" dirty="0">
              <a:latin typeface="Bebas Neue Bold" panose="020B0606020202050201" pitchFamily="34" charset="0"/>
            </a:endParaRPr>
          </a:p>
        </p:txBody>
      </p:sp>
      <p:pic>
        <p:nvPicPr>
          <p:cNvPr id="20" name="Immagine 19">
            <a:extLst>
              <a:ext uri="{FF2B5EF4-FFF2-40B4-BE49-F238E27FC236}">
                <a16:creationId xmlns:a16="http://schemas.microsoft.com/office/drawing/2014/main" id="{A03B225E-BBCA-BF62-D4BF-295B9A1CD1EE}"/>
              </a:ext>
            </a:extLst>
          </p:cNvPr>
          <p:cNvPicPr>
            <a:picLocks noChangeAspect="1"/>
          </p:cNvPicPr>
          <p:nvPr/>
        </p:nvPicPr>
        <p:blipFill rotWithShape="1">
          <a:blip r:embed="rId4"/>
          <a:srcRect l="7023" t="16491" r="15000" b="8552"/>
          <a:stretch/>
        </p:blipFill>
        <p:spPr>
          <a:xfrm>
            <a:off x="6604692" y="3623646"/>
            <a:ext cx="4911970" cy="2654713"/>
          </a:xfrm>
          <a:prstGeom prst="rect">
            <a:avLst/>
          </a:prstGeom>
        </p:spPr>
      </p:pic>
    </p:spTree>
    <p:extLst>
      <p:ext uri="{BB962C8B-B14F-4D97-AF65-F5344CB8AC3E}">
        <p14:creationId xmlns:p14="http://schemas.microsoft.com/office/powerpoint/2010/main" val="23320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3" name="Straight Connector 202">
            <a:extLst>
              <a:ext uri="{FF2B5EF4-FFF2-40B4-BE49-F238E27FC236}">
                <a16:creationId xmlns:a16="http://schemas.microsoft.com/office/drawing/2014/main" id="{1DCE934D-DEC2-CD44-8362-1535CB6C9EF4}"/>
              </a:ext>
            </a:extLst>
          </p:cNvPr>
          <p:cNvSpPr/>
          <p:nvPr/>
        </p:nvSpPr>
        <p:spPr>
          <a:xfrm flipH="1">
            <a:off x="7192" y="2528600"/>
            <a:ext cx="1347326" cy="0"/>
          </a:xfrm>
          <a:prstGeom prst="line">
            <a:avLst/>
          </a:prstGeom>
          <a:noFill/>
          <a:ln w="38100" cap="flat">
            <a:solidFill>
              <a:schemeClr val="accent1"/>
            </a:solidFill>
            <a:prstDash val="solid"/>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204" name="Freeform 203">
            <a:extLst>
              <a:ext uri="{FF2B5EF4-FFF2-40B4-BE49-F238E27FC236}">
                <a16:creationId xmlns:a16="http://schemas.microsoft.com/office/drawing/2014/main" id="{5E4A9401-0778-3F40-8952-4A46952A7561}"/>
              </a:ext>
            </a:extLst>
          </p:cNvPr>
          <p:cNvSpPr/>
          <p:nvPr/>
        </p:nvSpPr>
        <p:spPr>
          <a:xfrm>
            <a:off x="1354518" y="2028238"/>
            <a:ext cx="999748" cy="1000099"/>
          </a:xfrm>
          <a:custGeom>
            <a:avLst/>
            <a:gdLst/>
            <a:ahLst/>
            <a:cxnLst>
              <a:cxn ang="3cd4">
                <a:pos x="hc" y="t"/>
              </a:cxn>
              <a:cxn ang="cd2">
                <a:pos x="l" y="vc"/>
              </a:cxn>
              <a:cxn ang="cd4">
                <a:pos x="hc" y="b"/>
              </a:cxn>
              <a:cxn ang="0">
                <a:pos x="r" y="vc"/>
              </a:cxn>
            </a:cxnLst>
            <a:rect l="l" t="t" r="r" b="b"/>
            <a:pathLst>
              <a:path w="1606" h="1606">
                <a:moveTo>
                  <a:pt x="1606" y="803"/>
                </a:moveTo>
                <a:cubicBezTo>
                  <a:pt x="1606" y="1247"/>
                  <a:pt x="1247" y="1606"/>
                  <a:pt x="803" y="1606"/>
                </a:cubicBezTo>
                <a:cubicBezTo>
                  <a:pt x="359" y="1606"/>
                  <a:pt x="0" y="1247"/>
                  <a:pt x="0" y="803"/>
                </a:cubicBezTo>
                <a:cubicBezTo>
                  <a:pt x="0" y="359"/>
                  <a:pt x="359" y="0"/>
                  <a:pt x="803" y="0"/>
                </a:cubicBezTo>
                <a:cubicBezTo>
                  <a:pt x="1247" y="0"/>
                  <a:pt x="1606" y="359"/>
                  <a:pt x="1606" y="803"/>
                </a:cubicBezTo>
                <a:close/>
              </a:path>
            </a:pathLst>
          </a:custGeom>
          <a:solidFill>
            <a:srgbClr val="E86D48"/>
          </a:solidFill>
          <a:ln w="38100" cap="flat">
            <a:solidFill>
              <a:srgbClr val="E86D48"/>
            </a:solid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262" name="Straight Connector 261">
            <a:extLst>
              <a:ext uri="{FF2B5EF4-FFF2-40B4-BE49-F238E27FC236}">
                <a16:creationId xmlns:a16="http://schemas.microsoft.com/office/drawing/2014/main" id="{5A9EACBE-1F4E-7241-ABB4-03DCB79D5045}"/>
              </a:ext>
            </a:extLst>
          </p:cNvPr>
          <p:cNvSpPr/>
          <p:nvPr/>
        </p:nvSpPr>
        <p:spPr>
          <a:xfrm flipH="1">
            <a:off x="7192" y="4064889"/>
            <a:ext cx="1347326" cy="0"/>
          </a:xfrm>
          <a:prstGeom prst="line">
            <a:avLst/>
          </a:prstGeom>
          <a:noFill/>
          <a:ln w="38100" cap="flat">
            <a:solidFill>
              <a:schemeClr val="accent2"/>
            </a:solidFill>
            <a:prstDash val="solid"/>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263" name="Freeform 262">
            <a:extLst>
              <a:ext uri="{FF2B5EF4-FFF2-40B4-BE49-F238E27FC236}">
                <a16:creationId xmlns:a16="http://schemas.microsoft.com/office/drawing/2014/main" id="{BF98EF03-825D-4543-AF59-5BBCA2982DE7}"/>
              </a:ext>
            </a:extLst>
          </p:cNvPr>
          <p:cNvSpPr/>
          <p:nvPr/>
        </p:nvSpPr>
        <p:spPr>
          <a:xfrm>
            <a:off x="1354518" y="3564839"/>
            <a:ext cx="999748" cy="1000099"/>
          </a:xfrm>
          <a:custGeom>
            <a:avLst/>
            <a:gdLst/>
            <a:ahLst/>
            <a:cxnLst>
              <a:cxn ang="3cd4">
                <a:pos x="hc" y="t"/>
              </a:cxn>
              <a:cxn ang="cd2">
                <a:pos x="l" y="vc"/>
              </a:cxn>
              <a:cxn ang="cd4">
                <a:pos x="hc" y="b"/>
              </a:cxn>
              <a:cxn ang="0">
                <a:pos x="r" y="vc"/>
              </a:cxn>
            </a:cxnLst>
            <a:rect l="l" t="t" r="r" b="b"/>
            <a:pathLst>
              <a:path w="1606" h="1606">
                <a:moveTo>
                  <a:pt x="1606" y="803"/>
                </a:moveTo>
                <a:cubicBezTo>
                  <a:pt x="1606" y="1246"/>
                  <a:pt x="1247" y="1606"/>
                  <a:pt x="803" y="1606"/>
                </a:cubicBezTo>
                <a:cubicBezTo>
                  <a:pt x="359" y="1606"/>
                  <a:pt x="0" y="1246"/>
                  <a:pt x="0" y="803"/>
                </a:cubicBezTo>
                <a:cubicBezTo>
                  <a:pt x="0" y="359"/>
                  <a:pt x="359" y="0"/>
                  <a:pt x="803" y="0"/>
                </a:cubicBezTo>
                <a:cubicBezTo>
                  <a:pt x="1247" y="0"/>
                  <a:pt x="1606" y="359"/>
                  <a:pt x="1606" y="803"/>
                </a:cubicBezTo>
                <a:close/>
              </a:path>
            </a:pathLst>
          </a:custGeom>
          <a:solidFill>
            <a:srgbClr val="E9C363"/>
          </a:solidFill>
          <a:ln w="38100" cap="flat">
            <a:solidFill>
              <a:srgbClr val="E9C363"/>
            </a:solid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21" name="Straight Connector 320">
            <a:extLst>
              <a:ext uri="{FF2B5EF4-FFF2-40B4-BE49-F238E27FC236}">
                <a16:creationId xmlns:a16="http://schemas.microsoft.com/office/drawing/2014/main" id="{7991C89E-E4E9-F04D-972C-F4CB994C66AE}"/>
              </a:ext>
            </a:extLst>
          </p:cNvPr>
          <p:cNvSpPr/>
          <p:nvPr/>
        </p:nvSpPr>
        <p:spPr>
          <a:xfrm flipH="1">
            <a:off x="7192" y="5602422"/>
            <a:ext cx="1347326" cy="0"/>
          </a:xfrm>
          <a:prstGeom prst="line">
            <a:avLst/>
          </a:prstGeom>
          <a:noFill/>
          <a:ln w="38100" cap="flat">
            <a:solidFill>
              <a:schemeClr val="accent3"/>
            </a:solidFill>
            <a:prstDash val="solid"/>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22" name="Freeform 321">
            <a:extLst>
              <a:ext uri="{FF2B5EF4-FFF2-40B4-BE49-F238E27FC236}">
                <a16:creationId xmlns:a16="http://schemas.microsoft.com/office/drawing/2014/main" id="{676D5A76-CF9B-D143-BA67-56FB4D302701}"/>
              </a:ext>
            </a:extLst>
          </p:cNvPr>
          <p:cNvSpPr/>
          <p:nvPr/>
        </p:nvSpPr>
        <p:spPr>
          <a:xfrm>
            <a:off x="1354518" y="5102063"/>
            <a:ext cx="999748" cy="1000099"/>
          </a:xfrm>
          <a:custGeom>
            <a:avLst/>
            <a:gdLst/>
            <a:ahLst/>
            <a:cxnLst>
              <a:cxn ang="3cd4">
                <a:pos x="hc" y="t"/>
              </a:cxn>
              <a:cxn ang="cd2">
                <a:pos x="l" y="vc"/>
              </a:cxn>
              <a:cxn ang="cd4">
                <a:pos x="hc" y="b"/>
              </a:cxn>
              <a:cxn ang="0">
                <a:pos x="r" y="vc"/>
              </a:cxn>
            </a:cxnLst>
            <a:rect l="l" t="t" r="r" b="b"/>
            <a:pathLst>
              <a:path w="1606" h="1606">
                <a:moveTo>
                  <a:pt x="1606" y="803"/>
                </a:moveTo>
                <a:cubicBezTo>
                  <a:pt x="1606" y="1246"/>
                  <a:pt x="1247" y="1606"/>
                  <a:pt x="803" y="1606"/>
                </a:cubicBezTo>
                <a:cubicBezTo>
                  <a:pt x="359" y="1606"/>
                  <a:pt x="0" y="1246"/>
                  <a:pt x="0" y="803"/>
                </a:cubicBezTo>
                <a:cubicBezTo>
                  <a:pt x="0" y="359"/>
                  <a:pt x="359" y="0"/>
                  <a:pt x="803" y="0"/>
                </a:cubicBezTo>
                <a:cubicBezTo>
                  <a:pt x="1247" y="0"/>
                  <a:pt x="1606" y="359"/>
                  <a:pt x="1606" y="803"/>
                </a:cubicBezTo>
                <a:close/>
              </a:path>
            </a:pathLst>
          </a:custGeom>
          <a:solidFill>
            <a:srgbClr val="5F9DCC"/>
          </a:solidFill>
          <a:ln w="38100" cap="flat">
            <a:solidFill>
              <a:schemeClr val="accent3"/>
            </a:solid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149" name="TextBox 148">
            <a:extLst>
              <a:ext uri="{FF2B5EF4-FFF2-40B4-BE49-F238E27FC236}">
                <a16:creationId xmlns:a16="http://schemas.microsoft.com/office/drawing/2014/main" id="{AD60BE4B-DBC2-6E4C-8357-9EDCE8171F53}"/>
              </a:ext>
            </a:extLst>
          </p:cNvPr>
          <p:cNvSpPr txBox="1"/>
          <p:nvPr/>
        </p:nvSpPr>
        <p:spPr>
          <a:xfrm>
            <a:off x="2530664" y="2049660"/>
            <a:ext cx="5000245" cy="830997"/>
          </a:xfrm>
          <a:prstGeom prst="rect">
            <a:avLst/>
          </a:prstGeom>
          <a:noFill/>
        </p:spPr>
        <p:txBody>
          <a:bodyPr wrap="square" rtlCol="0" anchor="b">
            <a:spAutoFit/>
          </a:bodyPr>
          <a:lstStyle/>
          <a:p>
            <a:pPr defTabSz="914217"/>
            <a:r>
              <a:rPr lang="en-US" sz="2400" b="1" spc="-15" dirty="0">
                <a:solidFill>
                  <a:srgbClr val="D97777"/>
                </a:solidFill>
                <a:latin typeface="Poppins" pitchFamily="2" charset="77"/>
                <a:cs typeface="Poppins" panose="00000500000000000000" pitchFamily="2" charset="0"/>
              </a:rPr>
              <a:t>FATTORI EDUCATIVI: </a:t>
            </a:r>
          </a:p>
          <a:p>
            <a:pPr defTabSz="914217"/>
            <a:r>
              <a:rPr lang="en-US" sz="2400" spc="-15" dirty="0">
                <a:solidFill>
                  <a:srgbClr val="000000"/>
                </a:solidFill>
                <a:latin typeface="Poppins" pitchFamily="2" charset="77"/>
                <a:cs typeface="Poppins" panose="00000500000000000000" pitchFamily="2" charset="0"/>
              </a:rPr>
              <a:t>SILOS PROFESSIONALI</a:t>
            </a:r>
          </a:p>
        </p:txBody>
      </p:sp>
      <p:sp>
        <p:nvSpPr>
          <p:cNvPr id="151" name="TextBox 150">
            <a:extLst>
              <a:ext uri="{FF2B5EF4-FFF2-40B4-BE49-F238E27FC236}">
                <a16:creationId xmlns:a16="http://schemas.microsoft.com/office/drawing/2014/main" id="{78E5C3F0-A079-F445-BDEA-26635E191E52}"/>
              </a:ext>
            </a:extLst>
          </p:cNvPr>
          <p:cNvSpPr txBox="1"/>
          <p:nvPr/>
        </p:nvSpPr>
        <p:spPr>
          <a:xfrm>
            <a:off x="2442465" y="3469326"/>
            <a:ext cx="4537333" cy="1200329"/>
          </a:xfrm>
          <a:prstGeom prst="rect">
            <a:avLst/>
          </a:prstGeom>
          <a:noFill/>
        </p:spPr>
        <p:txBody>
          <a:bodyPr wrap="square" rtlCol="0" anchor="b">
            <a:spAutoFit/>
          </a:bodyPr>
          <a:lstStyle/>
          <a:p>
            <a:pPr defTabSz="914217"/>
            <a:r>
              <a:rPr lang="it-IT" sz="2400" b="1" spc="-15" dirty="0">
                <a:solidFill>
                  <a:srgbClr val="FFB259"/>
                </a:solidFill>
                <a:latin typeface="Poppins" pitchFamily="2" charset="77"/>
                <a:cs typeface="Poppins" panose="00000500000000000000" pitchFamily="2" charset="0"/>
              </a:rPr>
              <a:t>FATTORI PSICOLOGICI: </a:t>
            </a:r>
          </a:p>
          <a:p>
            <a:pPr defTabSz="914217"/>
            <a:r>
              <a:rPr lang="it-IT" sz="2400" spc="-15" dirty="0">
                <a:solidFill>
                  <a:srgbClr val="000000"/>
                </a:solidFill>
                <a:latin typeface="Poppins" pitchFamily="2" charset="77"/>
                <a:cs typeface="Poppins" panose="00000500000000000000" pitchFamily="2" charset="0"/>
              </a:rPr>
              <a:t>TEORIA DELL’IDENTITÀ SOCIALE E STRUTTURA GERARCHICA</a:t>
            </a:r>
          </a:p>
        </p:txBody>
      </p:sp>
      <p:sp>
        <p:nvSpPr>
          <p:cNvPr id="153" name="TextBox 152">
            <a:extLst>
              <a:ext uri="{FF2B5EF4-FFF2-40B4-BE49-F238E27FC236}">
                <a16:creationId xmlns:a16="http://schemas.microsoft.com/office/drawing/2014/main" id="{B293870D-EBE4-E442-A3C9-9F9F8767C3A9}"/>
              </a:ext>
            </a:extLst>
          </p:cNvPr>
          <p:cNvSpPr txBox="1"/>
          <p:nvPr/>
        </p:nvSpPr>
        <p:spPr>
          <a:xfrm>
            <a:off x="2530664" y="5174726"/>
            <a:ext cx="4175499" cy="830997"/>
          </a:xfrm>
          <a:prstGeom prst="rect">
            <a:avLst/>
          </a:prstGeom>
          <a:noFill/>
        </p:spPr>
        <p:txBody>
          <a:bodyPr wrap="square" rtlCol="0" anchor="b">
            <a:spAutoFit/>
          </a:bodyPr>
          <a:lstStyle/>
          <a:p>
            <a:pPr defTabSz="914217"/>
            <a:r>
              <a:rPr lang="en-US" sz="2400" b="1" spc="-15" dirty="0">
                <a:solidFill>
                  <a:srgbClr val="5F9DCC"/>
                </a:solidFill>
                <a:latin typeface="Poppins" pitchFamily="2" charset="77"/>
                <a:cs typeface="Poppins" panose="00000500000000000000" pitchFamily="2" charset="0"/>
              </a:rPr>
              <a:t>FATTORI ORGANIZZATIVI</a:t>
            </a:r>
          </a:p>
          <a:p>
            <a:pPr defTabSz="914217"/>
            <a:r>
              <a:rPr lang="en-US" sz="2400" spc="-15" dirty="0">
                <a:solidFill>
                  <a:srgbClr val="000000"/>
                </a:solidFill>
                <a:latin typeface="Poppins" pitchFamily="2" charset="77"/>
                <a:cs typeface="Poppins" panose="00000500000000000000" pitchFamily="2" charset="0"/>
              </a:rPr>
              <a:t>GEOGRAFIA E LOGISTICA</a:t>
            </a:r>
          </a:p>
        </p:txBody>
      </p:sp>
      <p:pic>
        <p:nvPicPr>
          <p:cNvPr id="2" name="Picture 2" descr="Vettore gratuito minuscole persone in piedi vicino a gesto proibito isolato illustrazione piatta.">
            <a:extLst>
              <a:ext uri="{FF2B5EF4-FFF2-40B4-BE49-F238E27FC236}">
                <a16:creationId xmlns:a16="http://schemas.microsoft.com/office/drawing/2014/main" id="{0E22FD7B-C65A-1D12-5712-8BD53E8BAA9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7997" y="3429000"/>
            <a:ext cx="4537333" cy="302247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46CE9ED9-74A1-81F4-C255-5D14D211FB51}"/>
              </a:ext>
            </a:extLst>
          </p:cNvPr>
          <p:cNvSpPr txBox="1"/>
          <p:nvPr/>
        </p:nvSpPr>
        <p:spPr>
          <a:xfrm>
            <a:off x="322495" y="160274"/>
            <a:ext cx="9143593" cy="584775"/>
          </a:xfrm>
          <a:prstGeom prst="rect">
            <a:avLst/>
          </a:prstGeom>
          <a:noFill/>
        </p:spPr>
        <p:txBody>
          <a:bodyPr wrap="square">
            <a:spAutoFit/>
          </a:bodyPr>
          <a:lstStyle>
            <a:defPPr>
              <a:defRPr lang="it-IT"/>
            </a:defPPr>
            <a:lvl1pPr>
              <a:defRPr sz="2800">
                <a:latin typeface="Bebas Neue Bold" panose="020B0606020202050201" pitchFamily="34" charset="0"/>
              </a:defRPr>
            </a:lvl1pPr>
          </a:lstStyle>
          <a:p>
            <a:r>
              <a:rPr lang="it-IT" sz="3200" dirty="0">
                <a:solidFill>
                  <a:srgbClr val="C00000"/>
                </a:solidFill>
                <a:latin typeface="Bebas Neue Regular" panose="00000500000000000000" pitchFamily="50" charset="0"/>
              </a:rPr>
              <a:t>La condivisione delle informazioni</a:t>
            </a:r>
            <a:r>
              <a:rPr lang="it-IT" sz="3200" dirty="0">
                <a:latin typeface="Bebas Neue Regular" panose="00000500000000000000" pitchFamily="50" charset="0"/>
              </a:rPr>
              <a:t>: </a:t>
            </a:r>
            <a:r>
              <a:rPr lang="it-IT" sz="3200" dirty="0">
                <a:solidFill>
                  <a:srgbClr val="000000"/>
                </a:solidFill>
                <a:latin typeface="Bebas Neue Regular" panose="00000500000000000000" pitchFamily="50" charset="0"/>
              </a:rPr>
              <a:t>una sfida per i team sanitari</a:t>
            </a:r>
          </a:p>
        </p:txBody>
      </p:sp>
      <p:pic>
        <p:nvPicPr>
          <p:cNvPr id="8" name="Immagine 7">
            <a:extLst>
              <a:ext uri="{FF2B5EF4-FFF2-40B4-BE49-F238E27FC236}">
                <a16:creationId xmlns:a16="http://schemas.microsoft.com/office/drawing/2014/main" id="{15C310C4-2556-D88D-F857-95E6B95A92AB}"/>
              </a:ext>
            </a:extLst>
          </p:cNvPr>
          <p:cNvPicPr>
            <a:picLocks noChangeAspect="1"/>
          </p:cNvPicPr>
          <p:nvPr/>
        </p:nvPicPr>
        <p:blipFill rotWithShape="1">
          <a:blip r:embed="rId5"/>
          <a:srcRect l="22418" t="20081" r="13624" b="52768"/>
          <a:stretch/>
        </p:blipFill>
        <p:spPr>
          <a:xfrm>
            <a:off x="8367639" y="1340464"/>
            <a:ext cx="3630810" cy="866586"/>
          </a:xfrm>
          <a:prstGeom prst="rect">
            <a:avLst/>
          </a:prstGeom>
        </p:spPr>
      </p:pic>
      <p:sp>
        <p:nvSpPr>
          <p:cNvPr id="3" name="CasellaDiTesto 2">
            <a:extLst>
              <a:ext uri="{FF2B5EF4-FFF2-40B4-BE49-F238E27FC236}">
                <a16:creationId xmlns:a16="http://schemas.microsoft.com/office/drawing/2014/main" id="{B3FD062B-B419-F05E-485D-A2892BDE7852}"/>
              </a:ext>
            </a:extLst>
          </p:cNvPr>
          <p:cNvSpPr txBox="1"/>
          <p:nvPr/>
        </p:nvSpPr>
        <p:spPr>
          <a:xfrm>
            <a:off x="193551" y="836043"/>
            <a:ext cx="10903790" cy="707886"/>
          </a:xfrm>
          <a:prstGeom prst="rect">
            <a:avLst/>
          </a:prstGeom>
          <a:noFill/>
        </p:spPr>
        <p:txBody>
          <a:bodyPr wrap="square" rtlCol="0">
            <a:spAutoFit/>
          </a:bodyPr>
          <a:lstStyle/>
          <a:p>
            <a:r>
              <a:rPr lang="it-IT" sz="2000" dirty="0">
                <a:solidFill>
                  <a:srgbClr val="000000"/>
                </a:solidFill>
                <a:latin typeface="Poppins" panose="00000500000000000000" pitchFamily="2" charset="0"/>
                <a:cs typeface="Poppins" panose="00000500000000000000" pitchFamily="2" charset="0"/>
              </a:rPr>
              <a:t>La natura della narrazione di ciascuna disciplina è filosoficamente diversa, </a:t>
            </a:r>
          </a:p>
          <a:p>
            <a:r>
              <a:rPr lang="it-IT" sz="2000" dirty="0">
                <a:solidFill>
                  <a:srgbClr val="000000"/>
                </a:solidFill>
                <a:latin typeface="Poppins" panose="00000500000000000000" pitchFamily="2" charset="0"/>
                <a:cs typeface="Poppins" panose="00000500000000000000" pitchFamily="2" charset="0"/>
              </a:rPr>
              <a:t>il che crea una probabilità di fallimento nella comunicazione. </a:t>
            </a:r>
          </a:p>
        </p:txBody>
      </p:sp>
      <p:pic>
        <p:nvPicPr>
          <p:cNvPr id="4" name="Immagine 3">
            <a:extLst>
              <a:ext uri="{FF2B5EF4-FFF2-40B4-BE49-F238E27FC236}">
                <a16:creationId xmlns:a16="http://schemas.microsoft.com/office/drawing/2014/main" id="{9CAFE15B-A27A-940B-30D7-0E83EDBD8880}"/>
              </a:ext>
            </a:extLst>
          </p:cNvPr>
          <p:cNvPicPr>
            <a:picLocks noChangeAspect="1"/>
          </p:cNvPicPr>
          <p:nvPr/>
        </p:nvPicPr>
        <p:blipFill>
          <a:blip r:embed="rId6"/>
          <a:stretch>
            <a:fillRect/>
          </a:stretch>
        </p:blipFill>
        <p:spPr>
          <a:xfrm>
            <a:off x="7956649" y="2213328"/>
            <a:ext cx="4041800" cy="1146997"/>
          </a:xfrm>
          <a:prstGeom prst="rect">
            <a:avLst/>
          </a:prstGeom>
        </p:spPr>
      </p:pic>
    </p:spTree>
    <p:extLst>
      <p:ext uri="{BB962C8B-B14F-4D97-AF65-F5344CB8AC3E}">
        <p14:creationId xmlns:p14="http://schemas.microsoft.com/office/powerpoint/2010/main" val="923448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3" name="Straight Connector 202">
            <a:extLst>
              <a:ext uri="{FF2B5EF4-FFF2-40B4-BE49-F238E27FC236}">
                <a16:creationId xmlns:a16="http://schemas.microsoft.com/office/drawing/2014/main" id="{1DCE934D-DEC2-CD44-8362-1535CB6C9EF4}"/>
              </a:ext>
            </a:extLst>
          </p:cNvPr>
          <p:cNvSpPr/>
          <p:nvPr/>
        </p:nvSpPr>
        <p:spPr>
          <a:xfrm flipH="1">
            <a:off x="7192" y="2433689"/>
            <a:ext cx="1347326" cy="0"/>
          </a:xfrm>
          <a:prstGeom prst="line">
            <a:avLst/>
          </a:prstGeom>
          <a:noFill/>
          <a:ln w="38100" cap="flat">
            <a:solidFill>
              <a:schemeClr val="accent1"/>
            </a:solidFill>
            <a:prstDash val="solid"/>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204" name="Freeform 203">
            <a:extLst>
              <a:ext uri="{FF2B5EF4-FFF2-40B4-BE49-F238E27FC236}">
                <a16:creationId xmlns:a16="http://schemas.microsoft.com/office/drawing/2014/main" id="{5E4A9401-0778-3F40-8952-4A46952A7561}"/>
              </a:ext>
            </a:extLst>
          </p:cNvPr>
          <p:cNvSpPr/>
          <p:nvPr/>
        </p:nvSpPr>
        <p:spPr>
          <a:xfrm>
            <a:off x="1354518" y="1933640"/>
            <a:ext cx="999748" cy="1000099"/>
          </a:xfrm>
          <a:custGeom>
            <a:avLst/>
            <a:gdLst/>
            <a:ahLst/>
            <a:cxnLst>
              <a:cxn ang="3cd4">
                <a:pos x="hc" y="t"/>
              </a:cxn>
              <a:cxn ang="cd2">
                <a:pos x="l" y="vc"/>
              </a:cxn>
              <a:cxn ang="cd4">
                <a:pos x="hc" y="b"/>
              </a:cxn>
              <a:cxn ang="0">
                <a:pos x="r" y="vc"/>
              </a:cxn>
            </a:cxnLst>
            <a:rect l="l" t="t" r="r" b="b"/>
            <a:pathLst>
              <a:path w="1606" h="1606">
                <a:moveTo>
                  <a:pt x="1606" y="803"/>
                </a:moveTo>
                <a:cubicBezTo>
                  <a:pt x="1606" y="1247"/>
                  <a:pt x="1247" y="1606"/>
                  <a:pt x="803" y="1606"/>
                </a:cubicBezTo>
                <a:cubicBezTo>
                  <a:pt x="359" y="1606"/>
                  <a:pt x="0" y="1247"/>
                  <a:pt x="0" y="803"/>
                </a:cubicBezTo>
                <a:cubicBezTo>
                  <a:pt x="0" y="359"/>
                  <a:pt x="359" y="0"/>
                  <a:pt x="803" y="0"/>
                </a:cubicBezTo>
                <a:cubicBezTo>
                  <a:pt x="1247" y="0"/>
                  <a:pt x="1606" y="359"/>
                  <a:pt x="1606" y="803"/>
                </a:cubicBezTo>
                <a:close/>
              </a:path>
            </a:pathLst>
          </a:custGeom>
          <a:solidFill>
            <a:srgbClr val="E86D48"/>
          </a:solidFill>
          <a:ln w="38100" cap="flat">
            <a:solidFill>
              <a:srgbClr val="E86D48"/>
            </a:solid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262" name="Straight Connector 261">
            <a:extLst>
              <a:ext uri="{FF2B5EF4-FFF2-40B4-BE49-F238E27FC236}">
                <a16:creationId xmlns:a16="http://schemas.microsoft.com/office/drawing/2014/main" id="{5A9EACBE-1F4E-7241-ABB4-03DCB79D5045}"/>
              </a:ext>
            </a:extLst>
          </p:cNvPr>
          <p:cNvSpPr/>
          <p:nvPr/>
        </p:nvSpPr>
        <p:spPr>
          <a:xfrm flipH="1">
            <a:off x="7192" y="4069490"/>
            <a:ext cx="1347326" cy="0"/>
          </a:xfrm>
          <a:prstGeom prst="line">
            <a:avLst/>
          </a:prstGeom>
          <a:noFill/>
          <a:ln w="38100" cap="flat">
            <a:solidFill>
              <a:schemeClr val="accent2"/>
            </a:solidFill>
            <a:prstDash val="solid"/>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263" name="Freeform 262">
            <a:extLst>
              <a:ext uri="{FF2B5EF4-FFF2-40B4-BE49-F238E27FC236}">
                <a16:creationId xmlns:a16="http://schemas.microsoft.com/office/drawing/2014/main" id="{BF98EF03-825D-4543-AF59-5BBCA2982DE7}"/>
              </a:ext>
            </a:extLst>
          </p:cNvPr>
          <p:cNvSpPr/>
          <p:nvPr/>
        </p:nvSpPr>
        <p:spPr>
          <a:xfrm>
            <a:off x="1354518" y="3569441"/>
            <a:ext cx="999748" cy="1000099"/>
          </a:xfrm>
          <a:custGeom>
            <a:avLst/>
            <a:gdLst/>
            <a:ahLst/>
            <a:cxnLst>
              <a:cxn ang="3cd4">
                <a:pos x="hc" y="t"/>
              </a:cxn>
              <a:cxn ang="cd2">
                <a:pos x="l" y="vc"/>
              </a:cxn>
              <a:cxn ang="cd4">
                <a:pos x="hc" y="b"/>
              </a:cxn>
              <a:cxn ang="0">
                <a:pos x="r" y="vc"/>
              </a:cxn>
            </a:cxnLst>
            <a:rect l="l" t="t" r="r" b="b"/>
            <a:pathLst>
              <a:path w="1606" h="1606">
                <a:moveTo>
                  <a:pt x="1606" y="803"/>
                </a:moveTo>
                <a:cubicBezTo>
                  <a:pt x="1606" y="1246"/>
                  <a:pt x="1247" y="1606"/>
                  <a:pt x="803" y="1606"/>
                </a:cubicBezTo>
                <a:cubicBezTo>
                  <a:pt x="359" y="1606"/>
                  <a:pt x="0" y="1246"/>
                  <a:pt x="0" y="803"/>
                </a:cubicBezTo>
                <a:cubicBezTo>
                  <a:pt x="0" y="359"/>
                  <a:pt x="359" y="0"/>
                  <a:pt x="803" y="0"/>
                </a:cubicBezTo>
                <a:cubicBezTo>
                  <a:pt x="1247" y="0"/>
                  <a:pt x="1606" y="359"/>
                  <a:pt x="1606" y="803"/>
                </a:cubicBezTo>
                <a:close/>
              </a:path>
            </a:pathLst>
          </a:custGeom>
          <a:solidFill>
            <a:srgbClr val="E9C363"/>
          </a:solidFill>
          <a:ln w="38100" cap="flat">
            <a:solidFill>
              <a:srgbClr val="E9C363"/>
            </a:solid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21" name="Straight Connector 320">
            <a:extLst>
              <a:ext uri="{FF2B5EF4-FFF2-40B4-BE49-F238E27FC236}">
                <a16:creationId xmlns:a16="http://schemas.microsoft.com/office/drawing/2014/main" id="{7991C89E-E4E9-F04D-972C-F4CB994C66AE}"/>
              </a:ext>
            </a:extLst>
          </p:cNvPr>
          <p:cNvSpPr/>
          <p:nvPr/>
        </p:nvSpPr>
        <p:spPr>
          <a:xfrm flipH="1">
            <a:off x="7192" y="5590223"/>
            <a:ext cx="1347326" cy="0"/>
          </a:xfrm>
          <a:prstGeom prst="line">
            <a:avLst/>
          </a:prstGeom>
          <a:noFill/>
          <a:ln w="38100" cap="flat">
            <a:solidFill>
              <a:schemeClr val="accent3"/>
            </a:solidFill>
            <a:prstDash val="solid"/>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22" name="Freeform 321">
            <a:extLst>
              <a:ext uri="{FF2B5EF4-FFF2-40B4-BE49-F238E27FC236}">
                <a16:creationId xmlns:a16="http://schemas.microsoft.com/office/drawing/2014/main" id="{676D5A76-CF9B-D143-BA67-56FB4D302701}"/>
              </a:ext>
            </a:extLst>
          </p:cNvPr>
          <p:cNvSpPr/>
          <p:nvPr/>
        </p:nvSpPr>
        <p:spPr>
          <a:xfrm>
            <a:off x="1354518" y="5090174"/>
            <a:ext cx="999748" cy="1000099"/>
          </a:xfrm>
          <a:custGeom>
            <a:avLst/>
            <a:gdLst/>
            <a:ahLst/>
            <a:cxnLst>
              <a:cxn ang="3cd4">
                <a:pos x="hc" y="t"/>
              </a:cxn>
              <a:cxn ang="cd2">
                <a:pos x="l" y="vc"/>
              </a:cxn>
              <a:cxn ang="cd4">
                <a:pos x="hc" y="b"/>
              </a:cxn>
              <a:cxn ang="0">
                <a:pos x="r" y="vc"/>
              </a:cxn>
            </a:cxnLst>
            <a:rect l="l" t="t" r="r" b="b"/>
            <a:pathLst>
              <a:path w="1606" h="1606">
                <a:moveTo>
                  <a:pt x="1606" y="803"/>
                </a:moveTo>
                <a:cubicBezTo>
                  <a:pt x="1606" y="1246"/>
                  <a:pt x="1247" y="1606"/>
                  <a:pt x="803" y="1606"/>
                </a:cubicBezTo>
                <a:cubicBezTo>
                  <a:pt x="359" y="1606"/>
                  <a:pt x="0" y="1246"/>
                  <a:pt x="0" y="803"/>
                </a:cubicBezTo>
                <a:cubicBezTo>
                  <a:pt x="0" y="359"/>
                  <a:pt x="359" y="0"/>
                  <a:pt x="803" y="0"/>
                </a:cubicBezTo>
                <a:cubicBezTo>
                  <a:pt x="1247" y="0"/>
                  <a:pt x="1606" y="359"/>
                  <a:pt x="1606" y="803"/>
                </a:cubicBezTo>
                <a:close/>
              </a:path>
            </a:pathLst>
          </a:custGeom>
          <a:solidFill>
            <a:srgbClr val="5F9DCC"/>
          </a:solidFill>
          <a:ln w="38100" cap="flat">
            <a:solidFill>
              <a:schemeClr val="accent3"/>
            </a:solid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149" name="TextBox 148">
            <a:extLst>
              <a:ext uri="{FF2B5EF4-FFF2-40B4-BE49-F238E27FC236}">
                <a16:creationId xmlns:a16="http://schemas.microsoft.com/office/drawing/2014/main" id="{AD60BE4B-DBC2-6E4C-8357-9EDCE8171F53}"/>
              </a:ext>
            </a:extLst>
          </p:cNvPr>
          <p:cNvSpPr txBox="1"/>
          <p:nvPr/>
        </p:nvSpPr>
        <p:spPr>
          <a:xfrm>
            <a:off x="2530664" y="2018191"/>
            <a:ext cx="5000245" cy="830997"/>
          </a:xfrm>
          <a:prstGeom prst="rect">
            <a:avLst/>
          </a:prstGeom>
          <a:noFill/>
        </p:spPr>
        <p:txBody>
          <a:bodyPr wrap="square" rtlCol="0" anchor="b">
            <a:spAutoFit/>
          </a:bodyPr>
          <a:lstStyle/>
          <a:p>
            <a:pPr defTabSz="914217"/>
            <a:r>
              <a:rPr lang="en-US" sz="2400" b="1" spc="-15" dirty="0">
                <a:solidFill>
                  <a:srgbClr val="D97777"/>
                </a:solidFill>
                <a:latin typeface="Poppins" pitchFamily="2" charset="77"/>
                <a:cs typeface="Poppins" panose="00000500000000000000" pitchFamily="2" charset="0"/>
              </a:rPr>
              <a:t>FATTORI EDUCATIVI: </a:t>
            </a:r>
          </a:p>
          <a:p>
            <a:pPr defTabSz="914217"/>
            <a:r>
              <a:rPr lang="en-US" sz="2400" spc="-15" dirty="0">
                <a:solidFill>
                  <a:srgbClr val="000000"/>
                </a:solidFill>
                <a:latin typeface="Poppins" pitchFamily="2" charset="77"/>
                <a:cs typeface="Poppins" panose="00000500000000000000" pitchFamily="2" charset="0"/>
              </a:rPr>
              <a:t>SILOS PROFESSIONALI</a:t>
            </a:r>
          </a:p>
        </p:txBody>
      </p:sp>
      <p:sp>
        <p:nvSpPr>
          <p:cNvPr id="151" name="TextBox 150">
            <a:extLst>
              <a:ext uri="{FF2B5EF4-FFF2-40B4-BE49-F238E27FC236}">
                <a16:creationId xmlns:a16="http://schemas.microsoft.com/office/drawing/2014/main" id="{78E5C3F0-A079-F445-BDEA-26635E191E52}"/>
              </a:ext>
            </a:extLst>
          </p:cNvPr>
          <p:cNvSpPr txBox="1"/>
          <p:nvPr/>
        </p:nvSpPr>
        <p:spPr>
          <a:xfrm>
            <a:off x="2442465" y="3469326"/>
            <a:ext cx="4537333" cy="1200329"/>
          </a:xfrm>
          <a:prstGeom prst="rect">
            <a:avLst/>
          </a:prstGeom>
          <a:noFill/>
        </p:spPr>
        <p:txBody>
          <a:bodyPr wrap="square" rtlCol="0" anchor="b">
            <a:spAutoFit/>
          </a:bodyPr>
          <a:lstStyle/>
          <a:p>
            <a:pPr defTabSz="914217"/>
            <a:r>
              <a:rPr lang="it-IT" sz="2400" b="1" spc="-15" dirty="0">
                <a:solidFill>
                  <a:srgbClr val="FFB259"/>
                </a:solidFill>
                <a:latin typeface="Poppins" pitchFamily="2" charset="77"/>
                <a:cs typeface="Poppins" panose="00000500000000000000" pitchFamily="2" charset="0"/>
              </a:rPr>
              <a:t>FATTORI PSICOLOGICI: </a:t>
            </a:r>
          </a:p>
          <a:p>
            <a:pPr defTabSz="914217"/>
            <a:r>
              <a:rPr lang="it-IT" sz="2400" spc="-15" dirty="0">
                <a:solidFill>
                  <a:srgbClr val="000000"/>
                </a:solidFill>
                <a:latin typeface="Poppins" pitchFamily="2" charset="77"/>
                <a:cs typeface="Poppins" panose="00000500000000000000" pitchFamily="2" charset="0"/>
              </a:rPr>
              <a:t>TEORIA DELL’IDENTITÀ SOCIALE E STRUTTURA GERARCHICA</a:t>
            </a:r>
          </a:p>
        </p:txBody>
      </p:sp>
      <p:sp>
        <p:nvSpPr>
          <p:cNvPr id="153" name="TextBox 152">
            <a:extLst>
              <a:ext uri="{FF2B5EF4-FFF2-40B4-BE49-F238E27FC236}">
                <a16:creationId xmlns:a16="http://schemas.microsoft.com/office/drawing/2014/main" id="{B293870D-EBE4-E442-A3C9-9F9F8767C3A9}"/>
              </a:ext>
            </a:extLst>
          </p:cNvPr>
          <p:cNvSpPr txBox="1"/>
          <p:nvPr/>
        </p:nvSpPr>
        <p:spPr>
          <a:xfrm>
            <a:off x="2530664" y="5174725"/>
            <a:ext cx="4175499" cy="830997"/>
          </a:xfrm>
          <a:prstGeom prst="rect">
            <a:avLst/>
          </a:prstGeom>
          <a:noFill/>
        </p:spPr>
        <p:txBody>
          <a:bodyPr wrap="square" rtlCol="0" anchor="b">
            <a:spAutoFit/>
          </a:bodyPr>
          <a:lstStyle/>
          <a:p>
            <a:pPr defTabSz="914217"/>
            <a:r>
              <a:rPr lang="en-US" sz="2400" b="1" spc="-15" dirty="0">
                <a:solidFill>
                  <a:srgbClr val="5F9DCC"/>
                </a:solidFill>
                <a:latin typeface="Poppins" pitchFamily="2" charset="77"/>
                <a:cs typeface="Poppins" panose="00000500000000000000" pitchFamily="2" charset="0"/>
              </a:rPr>
              <a:t>FATTORI ORGANIZZATIVI</a:t>
            </a:r>
          </a:p>
          <a:p>
            <a:pPr defTabSz="914217"/>
            <a:r>
              <a:rPr lang="en-US" sz="2400" spc="-15" dirty="0">
                <a:solidFill>
                  <a:srgbClr val="000000"/>
                </a:solidFill>
                <a:latin typeface="Poppins" pitchFamily="2" charset="77"/>
                <a:cs typeface="Poppins" panose="00000500000000000000" pitchFamily="2" charset="0"/>
              </a:rPr>
              <a:t>GEOGRAFIA E LOGISTICA</a:t>
            </a:r>
          </a:p>
        </p:txBody>
      </p:sp>
      <p:sp>
        <p:nvSpPr>
          <p:cNvPr id="7" name="CasellaDiTesto 6">
            <a:extLst>
              <a:ext uri="{FF2B5EF4-FFF2-40B4-BE49-F238E27FC236}">
                <a16:creationId xmlns:a16="http://schemas.microsoft.com/office/drawing/2014/main" id="{46CE9ED9-74A1-81F4-C255-5D14D211FB51}"/>
              </a:ext>
            </a:extLst>
          </p:cNvPr>
          <p:cNvSpPr txBox="1"/>
          <p:nvPr/>
        </p:nvSpPr>
        <p:spPr>
          <a:xfrm>
            <a:off x="373631" y="281354"/>
            <a:ext cx="9143593" cy="646331"/>
          </a:xfrm>
          <a:prstGeom prst="rect">
            <a:avLst/>
          </a:prstGeom>
          <a:noFill/>
        </p:spPr>
        <p:txBody>
          <a:bodyPr wrap="square">
            <a:spAutoFit/>
          </a:bodyPr>
          <a:lstStyle>
            <a:defPPr>
              <a:defRPr lang="it-IT"/>
            </a:defPPr>
            <a:lvl1pPr>
              <a:defRPr sz="2800">
                <a:latin typeface="Bebas Neue Bold" panose="020B0606020202050201" pitchFamily="34" charset="0"/>
              </a:defRPr>
            </a:lvl1pPr>
          </a:lstStyle>
          <a:p>
            <a:r>
              <a:rPr lang="it-IT" sz="3600" dirty="0">
                <a:solidFill>
                  <a:srgbClr val="C00000"/>
                </a:solidFill>
                <a:latin typeface="Bebas Neue Regular" panose="00000500000000000000" pitchFamily="50" charset="0"/>
              </a:rPr>
              <a:t>La condivisione delle informazioni</a:t>
            </a:r>
            <a:r>
              <a:rPr lang="it-IT" sz="3600" dirty="0">
                <a:latin typeface="Bebas Neue Regular" panose="00000500000000000000" pitchFamily="50" charset="0"/>
              </a:rPr>
              <a:t>: </a:t>
            </a:r>
            <a:r>
              <a:rPr lang="it-IT" sz="3600" dirty="0">
                <a:solidFill>
                  <a:srgbClr val="000000"/>
                </a:solidFill>
                <a:latin typeface="Bebas Neue Regular" panose="00000500000000000000" pitchFamily="50" charset="0"/>
              </a:rPr>
              <a:t>STRATEGIE</a:t>
            </a:r>
          </a:p>
        </p:txBody>
      </p:sp>
      <p:pic>
        <p:nvPicPr>
          <p:cNvPr id="8" name="Immagine 7">
            <a:extLst>
              <a:ext uri="{FF2B5EF4-FFF2-40B4-BE49-F238E27FC236}">
                <a16:creationId xmlns:a16="http://schemas.microsoft.com/office/drawing/2014/main" id="{15C310C4-2556-D88D-F857-95E6B95A92AB}"/>
              </a:ext>
            </a:extLst>
          </p:cNvPr>
          <p:cNvPicPr>
            <a:picLocks noChangeAspect="1"/>
          </p:cNvPicPr>
          <p:nvPr/>
        </p:nvPicPr>
        <p:blipFill rotWithShape="1">
          <a:blip r:embed="rId4"/>
          <a:srcRect l="22418" t="20081" r="13624" b="52768"/>
          <a:stretch/>
        </p:blipFill>
        <p:spPr>
          <a:xfrm>
            <a:off x="373631" y="852277"/>
            <a:ext cx="4237725" cy="1011442"/>
          </a:xfrm>
          <a:prstGeom prst="rect">
            <a:avLst/>
          </a:prstGeom>
        </p:spPr>
      </p:pic>
      <p:sp>
        <p:nvSpPr>
          <p:cNvPr id="4" name="TextBox 148">
            <a:extLst>
              <a:ext uri="{FF2B5EF4-FFF2-40B4-BE49-F238E27FC236}">
                <a16:creationId xmlns:a16="http://schemas.microsoft.com/office/drawing/2014/main" id="{877D9498-05EA-6F45-18B0-122B87AD8CF7}"/>
              </a:ext>
            </a:extLst>
          </p:cNvPr>
          <p:cNvSpPr txBox="1"/>
          <p:nvPr/>
        </p:nvSpPr>
        <p:spPr>
          <a:xfrm>
            <a:off x="7191756" y="1464194"/>
            <a:ext cx="4626614" cy="1569660"/>
          </a:xfrm>
          <a:prstGeom prst="rect">
            <a:avLst/>
          </a:prstGeom>
          <a:noFill/>
          <a:ln>
            <a:solidFill>
              <a:srgbClr val="E86D48"/>
            </a:solidFill>
          </a:ln>
        </p:spPr>
        <p:txBody>
          <a:bodyPr wrap="square" rtlCol="0" anchor="b">
            <a:spAutoFit/>
          </a:bodyPr>
          <a:lstStyle/>
          <a:p>
            <a:pPr defTabSz="914217"/>
            <a:r>
              <a:rPr lang="en-US" sz="2400" spc="-15" dirty="0">
                <a:solidFill>
                  <a:srgbClr val="000000"/>
                </a:solidFill>
                <a:latin typeface="Poppins" pitchFamily="2" charset="77"/>
                <a:cs typeface="Poppins" panose="00000500000000000000" pitchFamily="2" charset="0"/>
              </a:rPr>
              <a:t>COMUNICAZIONE EFFICACE</a:t>
            </a:r>
          </a:p>
          <a:p>
            <a:pPr defTabSz="914217"/>
            <a:r>
              <a:rPr lang="en-US" sz="2400" spc="-15" dirty="0">
                <a:solidFill>
                  <a:srgbClr val="000000"/>
                </a:solidFill>
                <a:latin typeface="Poppins" pitchFamily="2" charset="77"/>
                <a:cs typeface="Poppins" panose="00000500000000000000" pitchFamily="2" charset="0"/>
              </a:rPr>
              <a:t>STANDARDIZZATA (SBAR)</a:t>
            </a:r>
          </a:p>
          <a:p>
            <a:pPr defTabSz="914217"/>
            <a:r>
              <a:rPr lang="en-US" sz="2400" spc="-15" dirty="0">
                <a:solidFill>
                  <a:srgbClr val="000000"/>
                </a:solidFill>
                <a:latin typeface="Poppins" pitchFamily="2" charset="77"/>
                <a:cs typeface="Poppins" panose="00000500000000000000" pitchFamily="2" charset="0"/>
              </a:rPr>
              <a:t>FORMAZIONE DI GRUPPO</a:t>
            </a:r>
          </a:p>
          <a:p>
            <a:pPr defTabSz="914217"/>
            <a:r>
              <a:rPr lang="en-US" sz="2400" spc="-15" dirty="0">
                <a:solidFill>
                  <a:srgbClr val="000000"/>
                </a:solidFill>
                <a:latin typeface="Poppins" pitchFamily="2" charset="77"/>
                <a:cs typeface="Poppins" panose="00000500000000000000" pitchFamily="2" charset="0"/>
              </a:rPr>
              <a:t>UTILIZZO SIMULAZIONI</a:t>
            </a:r>
          </a:p>
        </p:txBody>
      </p:sp>
      <p:sp>
        <p:nvSpPr>
          <p:cNvPr id="5" name="TextBox 148">
            <a:extLst>
              <a:ext uri="{FF2B5EF4-FFF2-40B4-BE49-F238E27FC236}">
                <a16:creationId xmlns:a16="http://schemas.microsoft.com/office/drawing/2014/main" id="{216549E8-AEF3-D17A-F02F-BE933BB8BAEC}"/>
              </a:ext>
            </a:extLst>
          </p:cNvPr>
          <p:cNvSpPr txBox="1"/>
          <p:nvPr/>
        </p:nvSpPr>
        <p:spPr>
          <a:xfrm>
            <a:off x="7837215" y="3469326"/>
            <a:ext cx="4175492" cy="1200329"/>
          </a:xfrm>
          <a:prstGeom prst="rect">
            <a:avLst/>
          </a:prstGeom>
          <a:noFill/>
          <a:ln>
            <a:solidFill>
              <a:srgbClr val="E9C363"/>
            </a:solidFill>
          </a:ln>
        </p:spPr>
        <p:txBody>
          <a:bodyPr wrap="square" rtlCol="0" anchor="b">
            <a:spAutoFit/>
          </a:bodyPr>
          <a:lstStyle/>
          <a:p>
            <a:pPr defTabSz="914217"/>
            <a:r>
              <a:rPr lang="en-US" sz="2400" spc="-15" dirty="0">
                <a:solidFill>
                  <a:srgbClr val="000000"/>
                </a:solidFill>
                <a:latin typeface="Poppins" pitchFamily="2" charset="77"/>
                <a:cs typeface="Poppins" panose="00000500000000000000" pitchFamily="2" charset="0"/>
              </a:rPr>
              <a:t>COSTRUIRE GRUPPI DEMOCRATICI, COESI E CON OBIETTIVI CONDIVISI</a:t>
            </a:r>
          </a:p>
        </p:txBody>
      </p:sp>
      <p:sp>
        <p:nvSpPr>
          <p:cNvPr id="6" name="TextBox 148">
            <a:extLst>
              <a:ext uri="{FF2B5EF4-FFF2-40B4-BE49-F238E27FC236}">
                <a16:creationId xmlns:a16="http://schemas.microsoft.com/office/drawing/2014/main" id="{6F05F0CA-1ABD-55B4-E7AC-EEA6E904543A}"/>
              </a:ext>
            </a:extLst>
          </p:cNvPr>
          <p:cNvSpPr txBox="1"/>
          <p:nvPr/>
        </p:nvSpPr>
        <p:spPr>
          <a:xfrm>
            <a:off x="7429478" y="4990059"/>
            <a:ext cx="4175492" cy="1200329"/>
          </a:xfrm>
          <a:prstGeom prst="rect">
            <a:avLst/>
          </a:prstGeom>
          <a:noFill/>
          <a:ln>
            <a:solidFill>
              <a:srgbClr val="5F9DCC"/>
            </a:solidFill>
          </a:ln>
        </p:spPr>
        <p:txBody>
          <a:bodyPr wrap="square" rtlCol="0" anchor="b">
            <a:spAutoFit/>
          </a:bodyPr>
          <a:lstStyle/>
          <a:p>
            <a:pPr defTabSz="914217"/>
            <a:r>
              <a:rPr lang="en-US" sz="2400" spc="-15" dirty="0">
                <a:solidFill>
                  <a:srgbClr val="000000"/>
                </a:solidFill>
                <a:latin typeface="Poppins" pitchFamily="2" charset="77"/>
                <a:cs typeface="Poppins" panose="00000500000000000000" pitchFamily="2" charset="0"/>
              </a:rPr>
              <a:t>PROTOCOLLI E </a:t>
            </a:r>
          </a:p>
          <a:p>
            <a:pPr defTabSz="914217"/>
            <a:r>
              <a:rPr lang="en-US" sz="2400" spc="-15" dirty="0">
                <a:solidFill>
                  <a:srgbClr val="000000"/>
                </a:solidFill>
                <a:latin typeface="Poppins" pitchFamily="2" charset="77"/>
                <a:cs typeface="Poppins" panose="00000500000000000000" pitchFamily="2" charset="0"/>
              </a:rPr>
              <a:t>PROCEDURE CONDIVISE</a:t>
            </a:r>
          </a:p>
          <a:p>
            <a:pPr defTabSz="914217"/>
            <a:r>
              <a:rPr lang="en-US" sz="2400" spc="-15" dirty="0">
                <a:solidFill>
                  <a:srgbClr val="000000"/>
                </a:solidFill>
                <a:latin typeface="Poppins" pitchFamily="2" charset="77"/>
                <a:cs typeface="Poppins" panose="00000500000000000000" pitchFamily="2" charset="0"/>
              </a:rPr>
              <a:t>CULTURA ORGANIZZATIVA</a:t>
            </a:r>
          </a:p>
        </p:txBody>
      </p:sp>
      <p:sp>
        <p:nvSpPr>
          <p:cNvPr id="9" name="Straight Connector 202">
            <a:extLst>
              <a:ext uri="{FF2B5EF4-FFF2-40B4-BE49-F238E27FC236}">
                <a16:creationId xmlns:a16="http://schemas.microsoft.com/office/drawing/2014/main" id="{7CE3BB93-070C-91B7-C786-D28167399ADA}"/>
              </a:ext>
            </a:extLst>
          </p:cNvPr>
          <p:cNvSpPr/>
          <p:nvPr/>
        </p:nvSpPr>
        <p:spPr>
          <a:xfrm flipH="1">
            <a:off x="5844429" y="2433689"/>
            <a:ext cx="1347326" cy="0"/>
          </a:xfrm>
          <a:prstGeom prst="line">
            <a:avLst/>
          </a:prstGeom>
          <a:noFill/>
          <a:ln w="38100" cap="flat">
            <a:solidFill>
              <a:schemeClr val="accent1"/>
            </a:solidFill>
            <a:prstDash val="solid"/>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10" name="Straight Connector 261">
            <a:extLst>
              <a:ext uri="{FF2B5EF4-FFF2-40B4-BE49-F238E27FC236}">
                <a16:creationId xmlns:a16="http://schemas.microsoft.com/office/drawing/2014/main" id="{451EC1BF-1AA4-E21A-07A3-255D2142D57B}"/>
              </a:ext>
            </a:extLst>
          </p:cNvPr>
          <p:cNvSpPr/>
          <p:nvPr/>
        </p:nvSpPr>
        <p:spPr>
          <a:xfrm flipH="1">
            <a:off x="6893104" y="4069490"/>
            <a:ext cx="936000" cy="0"/>
          </a:xfrm>
          <a:prstGeom prst="line">
            <a:avLst/>
          </a:prstGeom>
          <a:noFill/>
          <a:ln w="38100" cap="flat">
            <a:solidFill>
              <a:schemeClr val="accent2"/>
            </a:solidFill>
            <a:prstDash val="solid"/>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11" name="Straight Connector 320">
            <a:extLst>
              <a:ext uri="{FF2B5EF4-FFF2-40B4-BE49-F238E27FC236}">
                <a16:creationId xmlns:a16="http://schemas.microsoft.com/office/drawing/2014/main" id="{F562E60A-1DD6-0379-1E58-89F0980DCEEB}"/>
              </a:ext>
            </a:extLst>
          </p:cNvPr>
          <p:cNvSpPr/>
          <p:nvPr/>
        </p:nvSpPr>
        <p:spPr>
          <a:xfrm flipH="1">
            <a:off x="6382870" y="5590223"/>
            <a:ext cx="1044000" cy="0"/>
          </a:xfrm>
          <a:prstGeom prst="line">
            <a:avLst/>
          </a:prstGeom>
          <a:noFill/>
          <a:ln w="38100" cap="flat">
            <a:solidFill>
              <a:schemeClr val="accent3"/>
            </a:solidFill>
            <a:prstDash val="solid"/>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Tree>
    <p:extLst>
      <p:ext uri="{BB962C8B-B14F-4D97-AF65-F5344CB8AC3E}">
        <p14:creationId xmlns:p14="http://schemas.microsoft.com/office/powerpoint/2010/main" val="261437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B87C15F4-41CE-7A98-96E8-DF1D26C7EEE5}"/>
              </a:ext>
            </a:extLst>
          </p:cNvPr>
          <p:cNvPicPr>
            <a:picLocks noChangeAspect="1"/>
          </p:cNvPicPr>
          <p:nvPr/>
        </p:nvPicPr>
        <p:blipFill rotWithShape="1">
          <a:blip r:embed="rId4"/>
          <a:srcRect l="8885" t="16394" r="14269" b="53856"/>
          <a:stretch/>
        </p:blipFill>
        <p:spPr>
          <a:xfrm>
            <a:off x="7006469" y="5324691"/>
            <a:ext cx="5017507" cy="1092111"/>
          </a:xfrm>
          <a:prstGeom prst="rect">
            <a:avLst/>
          </a:prstGeom>
        </p:spPr>
      </p:pic>
      <p:sp>
        <p:nvSpPr>
          <p:cNvPr id="88" name="TextBox 87">
            <a:extLst>
              <a:ext uri="{FF2B5EF4-FFF2-40B4-BE49-F238E27FC236}">
                <a16:creationId xmlns:a16="http://schemas.microsoft.com/office/drawing/2014/main" id="{40D258A0-D03E-2543-AE03-4D505081F084}"/>
              </a:ext>
            </a:extLst>
          </p:cNvPr>
          <p:cNvSpPr txBox="1"/>
          <p:nvPr/>
        </p:nvSpPr>
        <p:spPr>
          <a:xfrm>
            <a:off x="24650" y="2473234"/>
            <a:ext cx="4023950" cy="830997"/>
          </a:xfrm>
          <a:prstGeom prst="rect">
            <a:avLst/>
          </a:prstGeom>
          <a:noFill/>
        </p:spPr>
        <p:txBody>
          <a:bodyPr wrap="square" rtlCol="0">
            <a:spAutoFit/>
          </a:bodyPr>
          <a:lstStyle>
            <a:defPPr>
              <a:defRPr lang="it-IT"/>
            </a:defPPr>
            <a:lvl1pPr marL="171450" indent="-171450" defTabSz="914217">
              <a:lnSpc>
                <a:spcPct val="100000"/>
              </a:lnSpc>
              <a:buFont typeface="Arial" panose="020B0604020202020204" pitchFamily="34" charset="0"/>
              <a:buChar char="•"/>
              <a:defRPr sz="2400" spc="-15">
                <a:solidFill>
                  <a:srgbClr val="000000"/>
                </a:solidFill>
                <a:latin typeface="Poppins" pitchFamily="2" charset="77"/>
                <a:cs typeface="Poppins" panose="00000500000000000000" pitchFamily="2" charset="0"/>
              </a:defRPr>
            </a:lvl1pPr>
          </a:lstStyle>
          <a:p>
            <a:r>
              <a:rPr lang="it-IT" dirty="0"/>
              <a:t>Prospettive personali </a:t>
            </a:r>
          </a:p>
          <a:p>
            <a:r>
              <a:rPr lang="it-IT" dirty="0"/>
              <a:t>Difficoltà comunicative</a:t>
            </a:r>
          </a:p>
        </p:txBody>
      </p:sp>
      <p:sp>
        <p:nvSpPr>
          <p:cNvPr id="10" name="Straight Connector 9">
            <a:extLst>
              <a:ext uri="{FF2B5EF4-FFF2-40B4-BE49-F238E27FC236}">
                <a16:creationId xmlns:a16="http://schemas.microsoft.com/office/drawing/2014/main" id="{11A87B2C-FAA2-8F4B-9F1B-946FFD1F6E1E}"/>
              </a:ext>
            </a:extLst>
          </p:cNvPr>
          <p:cNvSpPr/>
          <p:nvPr/>
        </p:nvSpPr>
        <p:spPr>
          <a:xfrm flipH="1">
            <a:off x="3612183" y="4263297"/>
            <a:ext cx="288000" cy="0"/>
          </a:xfrm>
          <a:prstGeom prst="line">
            <a:avLst/>
          </a:prstGeom>
          <a:noFill/>
          <a:ln w="25400" cap="flat">
            <a:solidFill>
              <a:schemeClr val="accent6"/>
            </a:solidFill>
            <a:prstDash val="solid"/>
            <a:round/>
          </a:ln>
        </p:spPr>
        <p:txBody>
          <a:bodyPr vert="horz" wrap="none" lIns="1800" tIns="1800" rIns="1800" bIns="18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pic>
        <p:nvPicPr>
          <p:cNvPr id="20" name="Immagine 19">
            <a:extLst>
              <a:ext uri="{FF2B5EF4-FFF2-40B4-BE49-F238E27FC236}">
                <a16:creationId xmlns:a16="http://schemas.microsoft.com/office/drawing/2014/main" id="{E4761EC9-027B-83C4-C414-27875B220E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59097" y="2668616"/>
            <a:ext cx="3776450" cy="2515932"/>
          </a:xfrm>
          <a:prstGeom prst="rect">
            <a:avLst/>
          </a:prstGeom>
        </p:spPr>
      </p:pic>
      <p:sp>
        <p:nvSpPr>
          <p:cNvPr id="4" name="Freeform 3">
            <a:extLst>
              <a:ext uri="{FF2B5EF4-FFF2-40B4-BE49-F238E27FC236}">
                <a16:creationId xmlns:a16="http://schemas.microsoft.com/office/drawing/2014/main" id="{28E593AA-945B-0644-9AFE-1855C1671F76}"/>
              </a:ext>
            </a:extLst>
          </p:cNvPr>
          <p:cNvSpPr/>
          <p:nvPr/>
        </p:nvSpPr>
        <p:spPr>
          <a:xfrm>
            <a:off x="3924986" y="1673452"/>
            <a:ext cx="4491517" cy="4491961"/>
          </a:xfrm>
          <a:custGeom>
            <a:avLst/>
            <a:gdLst/>
            <a:ahLst/>
            <a:cxnLst>
              <a:cxn ang="3cd4">
                <a:pos x="hc" y="t"/>
              </a:cxn>
              <a:cxn ang="cd2">
                <a:pos x="l" y="vc"/>
              </a:cxn>
              <a:cxn ang="cd4">
                <a:pos x="hc" y="b"/>
              </a:cxn>
              <a:cxn ang="0">
                <a:pos x="r" y="vc"/>
              </a:cxn>
            </a:cxnLst>
            <a:rect l="l" t="t" r="r" b="b"/>
            <a:pathLst>
              <a:path w="7921" h="7919">
                <a:moveTo>
                  <a:pt x="7921" y="3960"/>
                </a:moveTo>
                <a:cubicBezTo>
                  <a:pt x="7921" y="6146"/>
                  <a:pt x="6147" y="7919"/>
                  <a:pt x="3960" y="7919"/>
                </a:cubicBezTo>
                <a:cubicBezTo>
                  <a:pt x="1773" y="7919"/>
                  <a:pt x="0" y="6146"/>
                  <a:pt x="0" y="3960"/>
                </a:cubicBezTo>
                <a:cubicBezTo>
                  <a:pt x="0" y="1773"/>
                  <a:pt x="1773" y="0"/>
                  <a:pt x="3960" y="0"/>
                </a:cubicBezTo>
                <a:cubicBezTo>
                  <a:pt x="6147" y="0"/>
                  <a:pt x="7921" y="1773"/>
                  <a:pt x="7921" y="3960"/>
                </a:cubicBezTo>
                <a:close/>
              </a:path>
            </a:pathLst>
          </a:custGeom>
          <a:noFill/>
          <a:ln w="38100" cap="rnd">
            <a:solidFill>
              <a:schemeClr val="accent6"/>
            </a:solidFill>
            <a:prstDash val="dash"/>
            <a:round/>
          </a:ln>
        </p:spPr>
        <p:txBody>
          <a:bodyPr vert="horz" wrap="none" lIns="2700" tIns="2700" rIns="2700" bIns="27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7" name="Freeform 6">
            <a:extLst>
              <a:ext uri="{FF2B5EF4-FFF2-40B4-BE49-F238E27FC236}">
                <a16:creationId xmlns:a16="http://schemas.microsoft.com/office/drawing/2014/main" id="{1F1DEEB2-29B3-584A-A099-CFF34FD24ACA}"/>
              </a:ext>
            </a:extLst>
          </p:cNvPr>
          <p:cNvSpPr/>
          <p:nvPr/>
        </p:nvSpPr>
        <p:spPr>
          <a:xfrm>
            <a:off x="3119808" y="2430633"/>
            <a:ext cx="555000" cy="715336"/>
          </a:xfrm>
          <a:custGeom>
            <a:avLst/>
            <a:gdLst/>
            <a:ahLst/>
            <a:cxnLst>
              <a:cxn ang="3cd4">
                <a:pos x="hc" y="t"/>
              </a:cxn>
              <a:cxn ang="cd2">
                <a:pos x="l" y="vc"/>
              </a:cxn>
              <a:cxn ang="cd4">
                <a:pos x="hc" y="b"/>
              </a:cxn>
              <a:cxn ang="0">
                <a:pos x="r" y="vc"/>
              </a:cxn>
            </a:cxnLst>
            <a:rect l="l" t="t" r="r" b="b"/>
            <a:pathLst>
              <a:path w="892" h="1149" fill="none">
                <a:moveTo>
                  <a:pt x="0" y="0"/>
                </a:moveTo>
                <a:lnTo>
                  <a:pt x="892" y="0"/>
                </a:lnTo>
                <a:lnTo>
                  <a:pt x="892" y="1149"/>
                </a:lnTo>
              </a:path>
            </a:pathLst>
          </a:custGeom>
          <a:noFill/>
          <a:ln w="25400" cap="flat">
            <a:solidFill>
              <a:schemeClr val="accent6"/>
            </a:solidFill>
            <a:prstDash val="solid"/>
            <a:round/>
          </a:ln>
        </p:spPr>
        <p:txBody>
          <a:bodyPr vert="horz" wrap="none" lIns="1800" tIns="1800" rIns="1800" bIns="18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8" name="Straight Connector 7">
            <a:extLst>
              <a:ext uri="{FF2B5EF4-FFF2-40B4-BE49-F238E27FC236}">
                <a16:creationId xmlns:a16="http://schemas.microsoft.com/office/drawing/2014/main" id="{9EAE4439-7985-4748-923A-BDAC51C33052}"/>
              </a:ext>
            </a:extLst>
          </p:cNvPr>
          <p:cNvSpPr/>
          <p:nvPr/>
        </p:nvSpPr>
        <p:spPr>
          <a:xfrm flipH="1">
            <a:off x="3676054" y="3144097"/>
            <a:ext cx="360655" cy="0"/>
          </a:xfrm>
          <a:prstGeom prst="line">
            <a:avLst/>
          </a:prstGeom>
          <a:noFill/>
          <a:ln w="25400" cap="flat">
            <a:solidFill>
              <a:schemeClr val="accent6"/>
            </a:solidFill>
            <a:prstDash val="solid"/>
            <a:round/>
          </a:ln>
        </p:spPr>
        <p:txBody>
          <a:bodyPr vert="horz" wrap="none" lIns="1800" tIns="1800" rIns="1800" bIns="18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9" name="Freeform 8">
            <a:extLst>
              <a:ext uri="{FF2B5EF4-FFF2-40B4-BE49-F238E27FC236}">
                <a16:creationId xmlns:a16="http://schemas.microsoft.com/office/drawing/2014/main" id="{2C0A09EE-1255-9548-A6AC-06777E21CD4A}"/>
              </a:ext>
            </a:extLst>
          </p:cNvPr>
          <p:cNvSpPr/>
          <p:nvPr/>
        </p:nvSpPr>
        <p:spPr>
          <a:xfrm>
            <a:off x="3156846" y="4259559"/>
            <a:ext cx="454091" cy="715959"/>
          </a:xfrm>
          <a:custGeom>
            <a:avLst/>
            <a:gdLst/>
            <a:ahLst/>
            <a:cxnLst>
              <a:cxn ang="3cd4">
                <a:pos x="hc" y="t"/>
              </a:cxn>
              <a:cxn ang="cd2">
                <a:pos x="l" y="vc"/>
              </a:cxn>
              <a:cxn ang="cd4">
                <a:pos x="hc" y="b"/>
              </a:cxn>
              <a:cxn ang="0">
                <a:pos x="r" y="vc"/>
              </a:cxn>
            </a:cxnLst>
            <a:rect l="l" t="t" r="r" b="b"/>
            <a:pathLst>
              <a:path w="730" h="1150" fill="none">
                <a:moveTo>
                  <a:pt x="0" y="1150"/>
                </a:moveTo>
                <a:lnTo>
                  <a:pt x="730" y="1150"/>
                </a:lnTo>
                <a:lnTo>
                  <a:pt x="730" y="0"/>
                </a:lnTo>
              </a:path>
            </a:pathLst>
          </a:custGeom>
          <a:noFill/>
          <a:ln w="25400" cap="flat">
            <a:solidFill>
              <a:schemeClr val="accent6"/>
            </a:solidFill>
            <a:prstDash val="solid"/>
            <a:round/>
          </a:ln>
        </p:spPr>
        <p:txBody>
          <a:bodyPr vert="horz" wrap="none" lIns="1800" tIns="1800" rIns="1800" bIns="18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6E8EDEA1-0266-1E4C-A5ED-EDA11647CE5A}"/>
              </a:ext>
            </a:extLst>
          </p:cNvPr>
          <p:cNvSpPr/>
          <p:nvPr/>
        </p:nvSpPr>
        <p:spPr>
          <a:xfrm>
            <a:off x="8745799" y="2448218"/>
            <a:ext cx="555000" cy="715336"/>
          </a:xfrm>
          <a:custGeom>
            <a:avLst/>
            <a:gdLst/>
            <a:ahLst/>
            <a:cxnLst>
              <a:cxn ang="3cd4">
                <a:pos x="hc" y="t"/>
              </a:cxn>
              <a:cxn ang="cd2">
                <a:pos x="l" y="vc"/>
              </a:cxn>
              <a:cxn ang="cd4">
                <a:pos x="hc" y="b"/>
              </a:cxn>
              <a:cxn ang="0">
                <a:pos x="r" y="vc"/>
              </a:cxn>
            </a:cxnLst>
            <a:rect l="l" t="t" r="r" b="b"/>
            <a:pathLst>
              <a:path w="892" h="1149" fill="none">
                <a:moveTo>
                  <a:pt x="892" y="0"/>
                </a:moveTo>
                <a:lnTo>
                  <a:pt x="0" y="0"/>
                </a:lnTo>
                <a:lnTo>
                  <a:pt x="0" y="1149"/>
                </a:lnTo>
              </a:path>
            </a:pathLst>
          </a:custGeom>
          <a:noFill/>
          <a:ln w="25400" cap="flat">
            <a:solidFill>
              <a:schemeClr val="accent6"/>
            </a:solidFill>
            <a:prstDash val="solid"/>
            <a:round/>
          </a:ln>
        </p:spPr>
        <p:txBody>
          <a:bodyPr vert="horz" wrap="none" lIns="1800" tIns="1800" rIns="1800" bIns="18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14" name="Straight Connector 13">
            <a:extLst>
              <a:ext uri="{FF2B5EF4-FFF2-40B4-BE49-F238E27FC236}">
                <a16:creationId xmlns:a16="http://schemas.microsoft.com/office/drawing/2014/main" id="{BD498822-9B74-B843-B38E-2AAA045C03D7}"/>
              </a:ext>
            </a:extLst>
          </p:cNvPr>
          <p:cNvSpPr/>
          <p:nvPr/>
        </p:nvSpPr>
        <p:spPr>
          <a:xfrm>
            <a:off x="8331765" y="3161682"/>
            <a:ext cx="361280" cy="0"/>
          </a:xfrm>
          <a:prstGeom prst="line">
            <a:avLst/>
          </a:prstGeom>
          <a:noFill/>
          <a:ln w="25400" cap="flat">
            <a:solidFill>
              <a:schemeClr val="accent6"/>
            </a:solidFill>
            <a:prstDash val="solid"/>
            <a:round/>
          </a:ln>
        </p:spPr>
        <p:txBody>
          <a:bodyPr vert="horz" wrap="none" lIns="1800" tIns="1800" rIns="1800" bIns="18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87" name="TextBox 86">
            <a:extLst>
              <a:ext uri="{FF2B5EF4-FFF2-40B4-BE49-F238E27FC236}">
                <a16:creationId xmlns:a16="http://schemas.microsoft.com/office/drawing/2014/main" id="{B19ABAF6-A3A6-824A-B047-2425805160C1}"/>
              </a:ext>
            </a:extLst>
          </p:cNvPr>
          <p:cNvSpPr txBox="1"/>
          <p:nvPr/>
        </p:nvSpPr>
        <p:spPr>
          <a:xfrm>
            <a:off x="317513" y="1908310"/>
            <a:ext cx="4129702" cy="584775"/>
          </a:xfrm>
          <a:prstGeom prst="rect">
            <a:avLst/>
          </a:prstGeom>
          <a:noFill/>
        </p:spPr>
        <p:txBody>
          <a:bodyPr wrap="square" rtlCol="0" anchor="b">
            <a:spAutoFit/>
          </a:bodyPr>
          <a:lstStyle/>
          <a:p>
            <a:pPr algn="ctr" defTabSz="914217"/>
            <a:r>
              <a:rPr lang="en-US" sz="3200" b="1" spc="-15" dirty="0">
                <a:solidFill>
                  <a:srgbClr val="F7714F"/>
                </a:solidFill>
                <a:latin typeface="Poppins" pitchFamily="2" charset="77"/>
                <a:cs typeface="Poppins" panose="00000500000000000000" pitchFamily="2" charset="0"/>
              </a:rPr>
              <a:t>SUPERARE I DIVARI</a:t>
            </a:r>
          </a:p>
        </p:txBody>
      </p:sp>
      <p:sp>
        <p:nvSpPr>
          <p:cNvPr id="91" name="TextBox 90">
            <a:extLst>
              <a:ext uri="{FF2B5EF4-FFF2-40B4-BE49-F238E27FC236}">
                <a16:creationId xmlns:a16="http://schemas.microsoft.com/office/drawing/2014/main" id="{EC94A89A-07E1-9D49-BD7B-00DE9B57A7B0}"/>
              </a:ext>
            </a:extLst>
          </p:cNvPr>
          <p:cNvSpPr txBox="1"/>
          <p:nvPr/>
        </p:nvSpPr>
        <p:spPr>
          <a:xfrm>
            <a:off x="8705081" y="1957609"/>
            <a:ext cx="3444612" cy="954107"/>
          </a:xfrm>
          <a:prstGeom prst="rect">
            <a:avLst/>
          </a:prstGeom>
          <a:noFill/>
        </p:spPr>
        <p:txBody>
          <a:bodyPr wrap="square" rtlCol="0" anchor="b">
            <a:spAutoFit/>
          </a:bodyPr>
          <a:lstStyle/>
          <a:p>
            <a:pPr algn="ctr" defTabSz="914217"/>
            <a:r>
              <a:rPr lang="en-US" sz="2800" b="1" spc="-15" dirty="0">
                <a:solidFill>
                  <a:srgbClr val="5F9DCC"/>
                </a:solidFill>
                <a:latin typeface="Poppins" pitchFamily="2" charset="77"/>
                <a:cs typeface="Poppins" panose="00000500000000000000" pitchFamily="2" charset="0"/>
              </a:rPr>
              <a:t>NEGOZIARE</a:t>
            </a:r>
          </a:p>
          <a:p>
            <a:pPr algn="ctr" defTabSz="914217"/>
            <a:r>
              <a:rPr lang="en-US" sz="2800" b="1" spc="-15" dirty="0">
                <a:solidFill>
                  <a:srgbClr val="5F9DCC"/>
                </a:solidFill>
                <a:latin typeface="Poppins" pitchFamily="2" charset="77"/>
                <a:cs typeface="Poppins" panose="00000500000000000000" pitchFamily="2" charset="0"/>
              </a:rPr>
              <a:t>SOVRAPPOSIZIONI</a:t>
            </a:r>
          </a:p>
        </p:txBody>
      </p:sp>
      <p:sp>
        <p:nvSpPr>
          <p:cNvPr id="92" name="TextBox 91">
            <a:extLst>
              <a:ext uri="{FF2B5EF4-FFF2-40B4-BE49-F238E27FC236}">
                <a16:creationId xmlns:a16="http://schemas.microsoft.com/office/drawing/2014/main" id="{43C4EBCC-7C4D-3341-B3DB-158198494B37}"/>
              </a:ext>
            </a:extLst>
          </p:cNvPr>
          <p:cNvSpPr txBox="1"/>
          <p:nvPr/>
        </p:nvSpPr>
        <p:spPr>
          <a:xfrm>
            <a:off x="9166794" y="2861197"/>
            <a:ext cx="3116904" cy="1200329"/>
          </a:xfrm>
          <a:prstGeom prst="rect">
            <a:avLst/>
          </a:prstGeom>
          <a:noFill/>
        </p:spPr>
        <p:txBody>
          <a:bodyPr wrap="square" rtlCol="0">
            <a:spAutoFit/>
          </a:bodyPr>
          <a:lstStyle>
            <a:defPPr>
              <a:defRPr lang="it-IT"/>
            </a:defPPr>
            <a:lvl1pPr marL="171450" indent="-171450" defTabSz="914217">
              <a:lnSpc>
                <a:spcPts val="1800"/>
              </a:lnSpc>
              <a:buFont typeface="Arial" panose="020B0604020202020204" pitchFamily="34" charset="0"/>
              <a:buChar char="•"/>
              <a:defRPr sz="1400" spc="-15">
                <a:solidFill>
                  <a:srgbClr val="747A94"/>
                </a:solidFill>
                <a:latin typeface="Poppins" pitchFamily="2" charset="77"/>
                <a:cs typeface="Poppins" panose="00000500000000000000" pitchFamily="2" charset="0"/>
              </a:defRPr>
            </a:lvl1pPr>
          </a:lstStyle>
          <a:p>
            <a:pPr>
              <a:lnSpc>
                <a:spcPct val="100000"/>
              </a:lnSpc>
            </a:pPr>
            <a:r>
              <a:rPr lang="it-IT" sz="2400" dirty="0">
                <a:solidFill>
                  <a:srgbClr val="000000"/>
                </a:solidFill>
              </a:rPr>
              <a:t>chi fa cosa</a:t>
            </a:r>
          </a:p>
          <a:p>
            <a:pPr>
              <a:lnSpc>
                <a:spcPct val="100000"/>
              </a:lnSpc>
            </a:pPr>
            <a:r>
              <a:rPr lang="it-IT" sz="2400" dirty="0">
                <a:solidFill>
                  <a:srgbClr val="000000"/>
                </a:solidFill>
              </a:rPr>
              <a:t>responsabilità</a:t>
            </a:r>
          </a:p>
          <a:p>
            <a:pPr>
              <a:lnSpc>
                <a:spcPct val="100000"/>
              </a:lnSpc>
            </a:pPr>
            <a:r>
              <a:rPr lang="it-IT" sz="2400" dirty="0">
                <a:solidFill>
                  <a:srgbClr val="000000"/>
                </a:solidFill>
              </a:rPr>
              <a:t>carico di lavoro</a:t>
            </a:r>
          </a:p>
        </p:txBody>
      </p:sp>
      <p:sp>
        <p:nvSpPr>
          <p:cNvPr id="2" name="CasellaDiTesto 1">
            <a:extLst>
              <a:ext uri="{FF2B5EF4-FFF2-40B4-BE49-F238E27FC236}">
                <a16:creationId xmlns:a16="http://schemas.microsoft.com/office/drawing/2014/main" id="{E986375A-3267-F6D2-03F6-04B68C5E3146}"/>
              </a:ext>
            </a:extLst>
          </p:cNvPr>
          <p:cNvSpPr txBox="1"/>
          <p:nvPr/>
        </p:nvSpPr>
        <p:spPr>
          <a:xfrm>
            <a:off x="135299" y="106377"/>
            <a:ext cx="11063600" cy="646331"/>
          </a:xfrm>
          <a:prstGeom prst="rect">
            <a:avLst/>
          </a:prstGeom>
          <a:noFill/>
        </p:spPr>
        <p:txBody>
          <a:bodyPr wrap="square" rtlCol="0">
            <a:spAutoFit/>
          </a:bodyPr>
          <a:lstStyle/>
          <a:p>
            <a:r>
              <a:rPr lang="it-IT" sz="3600" b="0" i="0" u="none" strike="noStrike" baseline="0" dirty="0">
                <a:solidFill>
                  <a:srgbClr val="000000"/>
                </a:solidFill>
                <a:latin typeface="Bebas Neue Regular" panose="00000500000000000000" pitchFamily="50" charset="0"/>
                <a:cs typeface="Poppins" panose="00000500000000000000" pitchFamily="2" charset="0"/>
              </a:rPr>
              <a:t>IL </a:t>
            </a:r>
            <a:r>
              <a:rPr lang="it-IT" sz="3600" b="1" i="0" u="none" strike="noStrike" baseline="0" dirty="0">
                <a:solidFill>
                  <a:srgbClr val="C00000"/>
                </a:solidFill>
                <a:latin typeface="Bebas Neue Regular" panose="00000500000000000000" pitchFamily="50" charset="0"/>
                <a:cs typeface="Poppins" panose="00000500000000000000" pitchFamily="2" charset="0"/>
              </a:rPr>
              <a:t>FARE</a:t>
            </a:r>
            <a:r>
              <a:rPr lang="it-IT" sz="3600" b="0" i="0" u="none" strike="noStrike" baseline="0" dirty="0">
                <a:solidFill>
                  <a:srgbClr val="000000"/>
                </a:solidFill>
                <a:latin typeface="Bebas Neue Regular" panose="00000500000000000000" pitchFamily="50" charset="0"/>
                <a:cs typeface="Poppins" panose="00000500000000000000" pitchFamily="2" charset="0"/>
              </a:rPr>
              <a:t> DELLA COLLABORAZIONE</a:t>
            </a:r>
            <a:endParaRPr lang="it-IT" sz="3600" dirty="0">
              <a:solidFill>
                <a:srgbClr val="C00000"/>
              </a:solidFill>
              <a:latin typeface="Bebas Neue Regular" panose="00000500000000000000" pitchFamily="50" charset="0"/>
              <a:cs typeface="Poppins" panose="00000500000000000000" pitchFamily="2" charset="0"/>
            </a:endParaRPr>
          </a:p>
        </p:txBody>
      </p:sp>
      <p:sp>
        <p:nvSpPr>
          <p:cNvPr id="21" name="TextBox 92">
            <a:extLst>
              <a:ext uri="{FF2B5EF4-FFF2-40B4-BE49-F238E27FC236}">
                <a16:creationId xmlns:a16="http://schemas.microsoft.com/office/drawing/2014/main" id="{113C8290-570A-7020-CA55-2C0EA1C8D61B}"/>
              </a:ext>
            </a:extLst>
          </p:cNvPr>
          <p:cNvSpPr txBox="1"/>
          <p:nvPr/>
        </p:nvSpPr>
        <p:spPr>
          <a:xfrm>
            <a:off x="570398" y="4390743"/>
            <a:ext cx="3119568" cy="584775"/>
          </a:xfrm>
          <a:prstGeom prst="rect">
            <a:avLst/>
          </a:prstGeom>
          <a:noFill/>
        </p:spPr>
        <p:txBody>
          <a:bodyPr wrap="square" rtlCol="0" anchor="b">
            <a:spAutoFit/>
          </a:bodyPr>
          <a:lstStyle/>
          <a:p>
            <a:pPr algn="ctr" defTabSz="914217"/>
            <a:r>
              <a:rPr lang="en-US" sz="3200" b="1" spc="-15" dirty="0">
                <a:solidFill>
                  <a:srgbClr val="146964"/>
                </a:solidFill>
                <a:latin typeface="Poppins" pitchFamily="2" charset="77"/>
                <a:cs typeface="Poppins" panose="00000500000000000000" pitchFamily="2" charset="0"/>
              </a:rPr>
              <a:t>CREARE SPAZI</a:t>
            </a:r>
          </a:p>
        </p:txBody>
      </p:sp>
      <p:sp>
        <p:nvSpPr>
          <p:cNvPr id="22" name="CasellaDiTesto 21">
            <a:extLst>
              <a:ext uri="{FF2B5EF4-FFF2-40B4-BE49-F238E27FC236}">
                <a16:creationId xmlns:a16="http://schemas.microsoft.com/office/drawing/2014/main" id="{AC6D9950-E811-5424-77C5-DF849E9BDD56}"/>
              </a:ext>
            </a:extLst>
          </p:cNvPr>
          <p:cNvSpPr txBox="1"/>
          <p:nvPr/>
        </p:nvSpPr>
        <p:spPr>
          <a:xfrm>
            <a:off x="135299" y="706130"/>
            <a:ext cx="10693872" cy="646331"/>
          </a:xfrm>
          <a:prstGeom prst="rect">
            <a:avLst/>
          </a:prstGeom>
          <a:noFill/>
        </p:spPr>
        <p:txBody>
          <a:bodyPr wrap="square" rtlCol="0">
            <a:spAutoFit/>
          </a:bodyPr>
          <a:lstStyle/>
          <a:p>
            <a:pPr algn="l"/>
            <a:r>
              <a:rPr lang="it-IT" b="0" i="0" u="none" strike="noStrike" baseline="0" dirty="0">
                <a:solidFill>
                  <a:srgbClr val="000000"/>
                </a:solidFill>
                <a:latin typeface="Poppins" panose="00000500000000000000" pitchFamily="2" charset="0"/>
                <a:cs typeface="Poppins" panose="00000500000000000000" pitchFamily="2" charset="0"/>
              </a:rPr>
              <a:t>per </a:t>
            </a:r>
            <a:r>
              <a:rPr lang="it-IT" b="1" i="0" u="none" strike="noStrike" baseline="0" dirty="0">
                <a:solidFill>
                  <a:srgbClr val="C00000"/>
                </a:solidFill>
                <a:latin typeface="Poppins" panose="00000500000000000000" pitchFamily="2" charset="0"/>
                <a:cs typeface="Poppins" panose="00000500000000000000" pitchFamily="2" charset="0"/>
              </a:rPr>
              <a:t>capire come avviene la collaborazione e perché funziona o meno</a:t>
            </a:r>
            <a:r>
              <a:rPr lang="it-IT" b="0" i="0" u="none" strike="noStrike" baseline="0" dirty="0">
                <a:solidFill>
                  <a:srgbClr val="000000"/>
                </a:solidFill>
                <a:latin typeface="Poppins" panose="00000500000000000000" pitchFamily="2" charset="0"/>
                <a:cs typeface="Poppins" panose="00000500000000000000" pitchFamily="2" charset="0"/>
              </a:rPr>
              <a:t>, è importante prestare attenzione al "</a:t>
            </a:r>
            <a:r>
              <a:rPr lang="it-IT" b="1" i="0" u="none" strike="noStrike" baseline="0" dirty="0">
                <a:solidFill>
                  <a:srgbClr val="C00000"/>
                </a:solidFill>
                <a:latin typeface="Poppins" panose="00000500000000000000" pitchFamily="2" charset="0"/>
                <a:cs typeface="Poppins" panose="00000500000000000000" pitchFamily="2" charset="0"/>
              </a:rPr>
              <a:t>fare</a:t>
            </a:r>
            <a:r>
              <a:rPr lang="it-IT" b="0" i="0" u="none" strike="noStrike" baseline="0" dirty="0">
                <a:solidFill>
                  <a:srgbClr val="000000"/>
                </a:solidFill>
                <a:latin typeface="Poppins" panose="00000500000000000000" pitchFamily="2" charset="0"/>
                <a:cs typeface="Poppins" panose="00000500000000000000" pitchFamily="2" charset="0"/>
              </a:rPr>
              <a:t>" della collaborazione (Thomson &amp; Perry, </a:t>
            </a:r>
            <a:r>
              <a:rPr lang="it-IT" b="0" i="0" u="none" strike="noStrike" baseline="0" dirty="0">
                <a:solidFill>
                  <a:srgbClr val="00007F"/>
                </a:solidFill>
                <a:latin typeface="Poppins" panose="00000500000000000000" pitchFamily="2" charset="0"/>
                <a:cs typeface="Poppins" panose="00000500000000000000" pitchFamily="2" charset="0"/>
              </a:rPr>
              <a:t>2006</a:t>
            </a:r>
            <a:r>
              <a:rPr lang="it-IT" b="0" i="0" u="none" strike="noStrike" baseline="0" dirty="0">
                <a:solidFill>
                  <a:srgbClr val="000000"/>
                </a:solidFill>
                <a:latin typeface="Poppins" panose="00000500000000000000" pitchFamily="2" charset="0"/>
                <a:cs typeface="Poppins" panose="00000500000000000000" pitchFamily="2" charset="0"/>
              </a:rPr>
              <a:t>)</a:t>
            </a:r>
            <a:endParaRPr lang="it-IT" dirty="0">
              <a:latin typeface="Poppins" panose="00000500000000000000" pitchFamily="2" charset="0"/>
              <a:cs typeface="Poppins" panose="00000500000000000000" pitchFamily="2" charset="0"/>
            </a:endParaRPr>
          </a:p>
        </p:txBody>
      </p:sp>
      <p:sp>
        <p:nvSpPr>
          <p:cNvPr id="23" name="TextBox 91">
            <a:extLst>
              <a:ext uri="{FF2B5EF4-FFF2-40B4-BE49-F238E27FC236}">
                <a16:creationId xmlns:a16="http://schemas.microsoft.com/office/drawing/2014/main" id="{1CA71825-D609-2A19-488A-C5E87376A3A4}"/>
              </a:ext>
            </a:extLst>
          </p:cNvPr>
          <p:cNvSpPr txBox="1"/>
          <p:nvPr/>
        </p:nvSpPr>
        <p:spPr>
          <a:xfrm>
            <a:off x="601310" y="4975518"/>
            <a:ext cx="3490731" cy="1569660"/>
          </a:xfrm>
          <a:prstGeom prst="rect">
            <a:avLst/>
          </a:prstGeom>
          <a:noFill/>
        </p:spPr>
        <p:txBody>
          <a:bodyPr wrap="square" rtlCol="0">
            <a:spAutoFit/>
          </a:bodyPr>
          <a:lstStyle>
            <a:defPPr>
              <a:defRPr lang="it-IT"/>
            </a:defPPr>
            <a:lvl1pPr marL="171450" indent="-171450" defTabSz="914217">
              <a:lnSpc>
                <a:spcPct val="100000"/>
              </a:lnSpc>
              <a:buFont typeface="Arial" panose="020B0604020202020204" pitchFamily="34" charset="0"/>
              <a:buChar char="•"/>
              <a:defRPr sz="2400" spc="-15">
                <a:solidFill>
                  <a:srgbClr val="000000"/>
                </a:solidFill>
                <a:latin typeface="Poppins" pitchFamily="2" charset="77"/>
                <a:cs typeface="Poppins" panose="00000500000000000000" pitchFamily="2" charset="0"/>
              </a:defRPr>
            </a:lvl1pPr>
          </a:lstStyle>
          <a:p>
            <a:r>
              <a:rPr lang="it-IT" dirty="0"/>
              <a:t>Astuzia politica</a:t>
            </a:r>
          </a:p>
          <a:p>
            <a:r>
              <a:rPr lang="it-IT" dirty="0"/>
              <a:t>Reti, protocolli, criteri</a:t>
            </a:r>
          </a:p>
          <a:p>
            <a:r>
              <a:rPr lang="it-IT" dirty="0"/>
              <a:t>Spazi geografici</a:t>
            </a:r>
          </a:p>
          <a:p>
            <a:endParaRPr lang="it-IT" dirty="0"/>
          </a:p>
        </p:txBody>
      </p:sp>
    </p:spTree>
    <p:extLst>
      <p:ext uri="{BB962C8B-B14F-4D97-AF65-F5344CB8AC3E}">
        <p14:creationId xmlns:p14="http://schemas.microsoft.com/office/powerpoint/2010/main" val="1930570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56C6BFB-97B6-B3CF-2B2B-5E4903BC4594}"/>
              </a:ext>
            </a:extLst>
          </p:cNvPr>
          <p:cNvSpPr txBox="1"/>
          <p:nvPr/>
        </p:nvSpPr>
        <p:spPr>
          <a:xfrm>
            <a:off x="1142626" y="519519"/>
            <a:ext cx="9639498" cy="2308324"/>
          </a:xfrm>
          <a:prstGeom prst="rect">
            <a:avLst/>
          </a:prstGeom>
          <a:noFill/>
        </p:spPr>
        <p:txBody>
          <a:bodyPr wrap="none" rtlCol="0">
            <a:spAutoFit/>
          </a:bodyPr>
          <a:lstStyle>
            <a:defPPr>
              <a:defRPr lang="it-IT"/>
            </a:defPPr>
            <a:lvl1pPr algn="ctr">
              <a:defRPr sz="4800">
                <a:latin typeface="Bebas Neue Regular" panose="00000500000000000000" pitchFamily="50" charset="0"/>
              </a:defRPr>
            </a:lvl1pPr>
          </a:lstStyle>
          <a:p>
            <a:r>
              <a:rPr lang="it-IT" dirty="0"/>
              <a:t>COMUNICARE CON LE ISTITUZIONI</a:t>
            </a:r>
          </a:p>
          <a:p>
            <a:r>
              <a:rPr lang="it-IT" dirty="0"/>
              <a:t>E CON I FUTURI PROFESSIONISTI:</a:t>
            </a:r>
          </a:p>
          <a:p>
            <a:r>
              <a:rPr lang="it-IT" dirty="0">
                <a:solidFill>
                  <a:srgbClr val="C00000"/>
                </a:solidFill>
              </a:rPr>
              <a:t>identità professionale oltre la job </a:t>
            </a:r>
            <a:r>
              <a:rPr lang="it-IT" dirty="0" err="1">
                <a:solidFill>
                  <a:srgbClr val="C00000"/>
                </a:solidFill>
              </a:rPr>
              <a:t>description</a:t>
            </a:r>
            <a:endParaRPr lang="it-IT" dirty="0">
              <a:solidFill>
                <a:srgbClr val="C00000"/>
              </a:solidFill>
            </a:endParaRPr>
          </a:p>
        </p:txBody>
      </p:sp>
      <p:pic>
        <p:nvPicPr>
          <p:cNvPr id="2" name="Immagine 1">
            <a:extLst>
              <a:ext uri="{FF2B5EF4-FFF2-40B4-BE49-F238E27FC236}">
                <a16:creationId xmlns:a16="http://schemas.microsoft.com/office/drawing/2014/main" id="{B0F82A9F-19E6-011D-4FED-8F43031D3821}"/>
              </a:ext>
            </a:extLst>
          </p:cNvPr>
          <p:cNvPicPr>
            <a:picLocks noChangeAspect="1"/>
          </p:cNvPicPr>
          <p:nvPr/>
        </p:nvPicPr>
        <p:blipFill>
          <a:blip r:embed="rId3"/>
          <a:stretch>
            <a:fillRect/>
          </a:stretch>
        </p:blipFill>
        <p:spPr>
          <a:xfrm>
            <a:off x="3317112" y="2827843"/>
            <a:ext cx="5290526" cy="3429000"/>
          </a:xfrm>
          <a:prstGeom prst="rect">
            <a:avLst/>
          </a:prstGeom>
        </p:spPr>
      </p:pic>
    </p:spTree>
    <p:extLst>
      <p:ext uri="{BB962C8B-B14F-4D97-AF65-F5344CB8AC3E}">
        <p14:creationId xmlns:p14="http://schemas.microsoft.com/office/powerpoint/2010/main" val="2815433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F05745F-AE58-A010-A668-4A53B4C7D488}"/>
              </a:ext>
            </a:extLst>
          </p:cNvPr>
          <p:cNvPicPr>
            <a:picLocks noChangeAspect="1"/>
          </p:cNvPicPr>
          <p:nvPr/>
        </p:nvPicPr>
        <p:blipFill rotWithShape="1">
          <a:blip r:embed="rId3"/>
          <a:srcRect l="11539" t="15368" r="36077" b="52959"/>
          <a:stretch/>
        </p:blipFill>
        <p:spPr>
          <a:xfrm>
            <a:off x="299079" y="367230"/>
            <a:ext cx="6419966" cy="2182410"/>
          </a:xfrm>
          <a:prstGeom prst="rect">
            <a:avLst/>
          </a:prstGeom>
        </p:spPr>
      </p:pic>
      <p:pic>
        <p:nvPicPr>
          <p:cNvPr id="2" name="Immagine 1">
            <a:extLst>
              <a:ext uri="{FF2B5EF4-FFF2-40B4-BE49-F238E27FC236}">
                <a16:creationId xmlns:a16="http://schemas.microsoft.com/office/drawing/2014/main" id="{C550009D-808C-908A-E620-D38D087601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827" y1="17308" x2="36298" y2="40865"/>
                        <a14:foregroundMark x1="36298" y1="40865" x2="41827" y2="63942"/>
                        <a14:foregroundMark x1="41827" y1="63942" x2="52404" y2="80769"/>
                        <a14:foregroundMark x1="52404" y1="80769" x2="68510" y2="75962"/>
                        <a14:foregroundMark x1="68510" y1="75962" x2="59856" y2="60817"/>
                        <a14:foregroundMark x1="59856" y1="60817" x2="63462" y2="25962"/>
                        <a14:foregroundMark x1="63462" y1="25962" x2="52163" y2="13221"/>
                        <a14:foregroundMark x1="52163" y1="13221" x2="38942" y2="17308"/>
                      </a14:backgroundRemoval>
                    </a14:imgEffect>
                  </a14:imgLayer>
                </a14:imgProps>
              </a:ext>
            </a:extLst>
          </a:blip>
          <a:stretch>
            <a:fillRect/>
          </a:stretch>
        </p:blipFill>
        <p:spPr>
          <a:xfrm>
            <a:off x="6953320" y="0"/>
            <a:ext cx="3962400" cy="3962400"/>
          </a:xfrm>
          <a:prstGeom prst="rect">
            <a:avLst/>
          </a:prstGeom>
        </p:spPr>
      </p:pic>
      <p:pic>
        <p:nvPicPr>
          <p:cNvPr id="3" name="Immagine 2">
            <a:extLst>
              <a:ext uri="{FF2B5EF4-FFF2-40B4-BE49-F238E27FC236}">
                <a16:creationId xmlns:a16="http://schemas.microsoft.com/office/drawing/2014/main" id="{8A3D9B46-47AF-206B-05D9-B63D091F4C90}"/>
              </a:ext>
            </a:extLst>
          </p:cNvPr>
          <p:cNvPicPr>
            <a:picLocks noChangeAspect="1"/>
          </p:cNvPicPr>
          <p:nvPr/>
        </p:nvPicPr>
        <p:blipFill rotWithShape="1">
          <a:blip r:embed="rId6"/>
          <a:srcRect l="20833" t="32796" r="25714" b="44548"/>
          <a:stretch/>
        </p:blipFill>
        <p:spPr>
          <a:xfrm>
            <a:off x="1898619" y="3960888"/>
            <a:ext cx="7686815" cy="1831825"/>
          </a:xfrm>
          <a:prstGeom prst="rect">
            <a:avLst/>
          </a:prstGeom>
        </p:spPr>
      </p:pic>
    </p:spTree>
    <p:extLst>
      <p:ext uri="{BB962C8B-B14F-4D97-AF65-F5344CB8AC3E}">
        <p14:creationId xmlns:p14="http://schemas.microsoft.com/office/powerpoint/2010/main" val="1100547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E798130-D6E4-77A6-9AE4-530FBD72A463}"/>
              </a:ext>
            </a:extLst>
          </p:cNvPr>
          <p:cNvPicPr>
            <a:picLocks noChangeAspect="1"/>
          </p:cNvPicPr>
          <p:nvPr/>
        </p:nvPicPr>
        <p:blipFill rotWithShape="1">
          <a:blip r:embed="rId3"/>
          <a:srcRect l="28056" t="24751" r="32947" b="54915"/>
          <a:stretch/>
        </p:blipFill>
        <p:spPr>
          <a:xfrm>
            <a:off x="323557" y="4574562"/>
            <a:ext cx="6035040" cy="1769245"/>
          </a:xfrm>
          <a:prstGeom prst="rect">
            <a:avLst/>
          </a:prstGeom>
          <a:ln w="38100">
            <a:solidFill>
              <a:srgbClr val="C00000"/>
            </a:solidFill>
          </a:ln>
        </p:spPr>
      </p:pic>
      <p:pic>
        <p:nvPicPr>
          <p:cNvPr id="5" name="Immagine 4">
            <a:extLst>
              <a:ext uri="{FF2B5EF4-FFF2-40B4-BE49-F238E27FC236}">
                <a16:creationId xmlns:a16="http://schemas.microsoft.com/office/drawing/2014/main" id="{7BCF8686-2F68-DA4F-46C7-6BA2722DD937}"/>
              </a:ext>
            </a:extLst>
          </p:cNvPr>
          <p:cNvPicPr>
            <a:picLocks noChangeAspect="1"/>
          </p:cNvPicPr>
          <p:nvPr/>
        </p:nvPicPr>
        <p:blipFill rotWithShape="1">
          <a:blip r:embed="rId4"/>
          <a:srcRect l="56769" t="16189" r="14039" b="42390"/>
          <a:stretch/>
        </p:blipFill>
        <p:spPr>
          <a:xfrm>
            <a:off x="323557" y="211015"/>
            <a:ext cx="5099538" cy="4068107"/>
          </a:xfrm>
          <a:prstGeom prst="rect">
            <a:avLst/>
          </a:prstGeom>
          <a:ln w="38100">
            <a:solidFill>
              <a:srgbClr val="00B0F0"/>
            </a:solidFill>
          </a:ln>
        </p:spPr>
      </p:pic>
      <p:sp>
        <p:nvSpPr>
          <p:cNvPr id="3" name="CasellaDiTesto 2">
            <a:extLst>
              <a:ext uri="{FF2B5EF4-FFF2-40B4-BE49-F238E27FC236}">
                <a16:creationId xmlns:a16="http://schemas.microsoft.com/office/drawing/2014/main" id="{2B9F0A29-E5D7-1616-58D4-7C2E93616D97}"/>
              </a:ext>
            </a:extLst>
          </p:cNvPr>
          <p:cNvSpPr txBox="1"/>
          <p:nvPr/>
        </p:nvSpPr>
        <p:spPr>
          <a:xfrm>
            <a:off x="5573145" y="412413"/>
            <a:ext cx="6035040" cy="3742050"/>
          </a:xfrm>
          <a:prstGeom prst="rect">
            <a:avLst/>
          </a:prstGeom>
          <a:noFill/>
        </p:spPr>
        <p:txBody>
          <a:bodyPr wrap="square" rtlCol="0">
            <a:spAutoFit/>
          </a:bodyPr>
          <a:lstStyle/>
          <a:p>
            <a:pPr>
              <a:lnSpc>
                <a:spcPct val="150000"/>
              </a:lnSpc>
            </a:pPr>
            <a:r>
              <a:rPr lang="it-IT" sz="2000" b="1" dirty="0">
                <a:solidFill>
                  <a:srgbClr val="2984D7"/>
                </a:solidFill>
                <a:latin typeface="Poppins" panose="00000500000000000000" pitchFamily="2" charset="0"/>
                <a:cs typeface="Poppins" panose="00000500000000000000" pitchFamily="2" charset="0"/>
              </a:rPr>
              <a:t>NUMERO DI…..</a:t>
            </a:r>
          </a:p>
          <a:p>
            <a:pPr marL="285750" indent="-285750">
              <a:lnSpc>
                <a:spcPct val="150000"/>
              </a:lnSpc>
              <a:buFont typeface="Arial" panose="020B0604020202020204" pitchFamily="34" charset="0"/>
              <a:buChar char="•"/>
            </a:pPr>
            <a:r>
              <a:rPr lang="it-IT" sz="2000" dirty="0">
                <a:latin typeface="Poppins" panose="00000500000000000000" pitchFamily="2" charset="0"/>
                <a:cs typeface="Poppins" panose="00000500000000000000" pitchFamily="2" charset="0"/>
              </a:rPr>
              <a:t>Riconciliazione terapeutica al ricovero</a:t>
            </a:r>
          </a:p>
          <a:p>
            <a:pPr marL="285750" indent="-285750">
              <a:lnSpc>
                <a:spcPct val="150000"/>
              </a:lnSpc>
              <a:buFont typeface="Arial" panose="020B0604020202020204" pitchFamily="34" charset="0"/>
              <a:buChar char="•"/>
            </a:pPr>
            <a:r>
              <a:rPr lang="it-IT" sz="2000" dirty="0" err="1">
                <a:latin typeface="Poppins" panose="00000500000000000000" pitchFamily="2" charset="0"/>
                <a:cs typeface="Poppins" panose="00000500000000000000" pitchFamily="2" charset="0"/>
              </a:rPr>
              <a:t>Pharmaceutical</a:t>
            </a:r>
            <a:r>
              <a:rPr lang="it-IT" sz="2000" dirty="0">
                <a:latin typeface="Poppins" panose="00000500000000000000" pitchFamily="2" charset="0"/>
                <a:cs typeface="Poppins" panose="00000500000000000000" pitchFamily="2" charset="0"/>
              </a:rPr>
              <a:t> care</a:t>
            </a:r>
          </a:p>
          <a:p>
            <a:pPr marL="285750" indent="-285750">
              <a:lnSpc>
                <a:spcPct val="150000"/>
              </a:lnSpc>
              <a:buFont typeface="Arial" panose="020B0604020202020204" pitchFamily="34" charset="0"/>
              <a:buChar char="•"/>
            </a:pPr>
            <a:r>
              <a:rPr lang="it-IT" sz="2000" dirty="0">
                <a:latin typeface="Poppins" panose="00000500000000000000" pitchFamily="2" charset="0"/>
                <a:cs typeface="Poppins" panose="00000500000000000000" pitchFamily="2" charset="0"/>
              </a:rPr>
              <a:t>Riunioni di gruppo interprofessionale</a:t>
            </a:r>
          </a:p>
          <a:p>
            <a:pPr marL="285750" indent="-285750">
              <a:lnSpc>
                <a:spcPct val="150000"/>
              </a:lnSpc>
              <a:buFont typeface="Arial" panose="020B0604020202020204" pitchFamily="34" charset="0"/>
              <a:buChar char="•"/>
            </a:pPr>
            <a:r>
              <a:rPr lang="it-IT" sz="2000" dirty="0">
                <a:latin typeface="Poppins" panose="00000500000000000000" pitchFamily="2" charset="0"/>
                <a:cs typeface="Poppins" panose="00000500000000000000" pitchFamily="2" charset="0"/>
              </a:rPr>
              <a:t>Educazione del paziente durante il ricovero </a:t>
            </a:r>
          </a:p>
          <a:p>
            <a:pPr marL="285750" indent="-285750">
              <a:lnSpc>
                <a:spcPct val="150000"/>
              </a:lnSpc>
              <a:buFont typeface="Arial" panose="020B0604020202020204" pitchFamily="34" charset="0"/>
              <a:buChar char="•"/>
            </a:pPr>
            <a:r>
              <a:rPr lang="it-IT" sz="2000" dirty="0">
                <a:latin typeface="Poppins" panose="00000500000000000000" pitchFamily="2" charset="0"/>
                <a:cs typeface="Poppins" panose="00000500000000000000" pitchFamily="2" charset="0"/>
              </a:rPr>
              <a:t>Educazione del paziente alle dimissioni</a:t>
            </a:r>
          </a:p>
          <a:p>
            <a:pPr marL="285750" indent="-285750">
              <a:lnSpc>
                <a:spcPct val="150000"/>
              </a:lnSpc>
              <a:buFont typeface="Arial" panose="020B0604020202020204" pitchFamily="34" charset="0"/>
              <a:buChar char="•"/>
            </a:pPr>
            <a:r>
              <a:rPr lang="it-IT" sz="2000" dirty="0">
                <a:latin typeface="Poppins" panose="00000500000000000000" pitchFamily="2" charset="0"/>
                <a:cs typeface="Poppins" panose="00000500000000000000" pitchFamily="2" charset="0"/>
              </a:rPr>
              <a:t>Riconciliazione terapeutica alle dimissioni</a:t>
            </a:r>
          </a:p>
          <a:p>
            <a:pPr marL="285750" indent="-285750">
              <a:lnSpc>
                <a:spcPct val="150000"/>
              </a:lnSpc>
              <a:buFont typeface="Arial" panose="020B0604020202020204" pitchFamily="34" charset="0"/>
              <a:buChar char="•"/>
            </a:pPr>
            <a:r>
              <a:rPr lang="it-IT" sz="2000" dirty="0">
                <a:latin typeface="Poppins" panose="00000500000000000000" pitchFamily="2" charset="0"/>
                <a:cs typeface="Poppins" panose="00000500000000000000" pitchFamily="2" charset="0"/>
              </a:rPr>
              <a:t>Interventi integrati</a:t>
            </a:r>
          </a:p>
        </p:txBody>
      </p:sp>
      <p:pic>
        <p:nvPicPr>
          <p:cNvPr id="4" name="Immagine 3">
            <a:extLst>
              <a:ext uri="{FF2B5EF4-FFF2-40B4-BE49-F238E27FC236}">
                <a16:creationId xmlns:a16="http://schemas.microsoft.com/office/drawing/2014/main" id="{28A9E3D4-E558-3467-A682-34F033E49A6C}"/>
              </a:ext>
            </a:extLst>
          </p:cNvPr>
          <p:cNvPicPr>
            <a:picLocks noChangeAspect="1"/>
          </p:cNvPicPr>
          <p:nvPr/>
        </p:nvPicPr>
        <p:blipFill rotWithShape="1">
          <a:blip r:embed="rId5">
            <a:clrChange>
              <a:clrFrom>
                <a:srgbClr val="FFFFFF"/>
              </a:clrFrom>
              <a:clrTo>
                <a:srgbClr val="FFFFFF">
                  <a:alpha val="0"/>
                </a:srgbClr>
              </a:clrTo>
            </a:clrChange>
          </a:blip>
          <a:srcRect l="67777" t="9744" r="6838" b="63333"/>
          <a:stretch/>
        </p:blipFill>
        <p:spPr>
          <a:xfrm>
            <a:off x="6620881" y="4574562"/>
            <a:ext cx="1668144" cy="1769244"/>
          </a:xfrm>
          <a:prstGeom prst="rect">
            <a:avLst/>
          </a:prstGeom>
        </p:spPr>
      </p:pic>
      <p:pic>
        <p:nvPicPr>
          <p:cNvPr id="1026" name="Picture 2" descr="Foto gratuita vista della misurazione del nastro con centimetri come unità di lunghezza">
            <a:extLst>
              <a:ext uri="{FF2B5EF4-FFF2-40B4-BE49-F238E27FC236}">
                <a16:creationId xmlns:a16="http://schemas.microsoft.com/office/drawing/2014/main" id="{B34F751E-BB07-72A3-D1C5-A9AF77220F12}"/>
              </a:ext>
            </a:extLst>
          </p:cNvPr>
          <p:cNvPicPr>
            <a:picLocks noChangeAspect="1" noChangeArrowheads="1"/>
          </p:cNvPicPr>
          <p:nvPr/>
        </p:nvPicPr>
        <p:blipFill>
          <a:blip r:embed="rId6">
            <a:clrChange>
              <a:clrFrom>
                <a:srgbClr val="FFBCD3"/>
              </a:clrFrom>
              <a:clrTo>
                <a:srgbClr val="FFBCD3">
                  <a:alpha val="0"/>
                </a:srgbClr>
              </a:clrTo>
            </a:clrChange>
            <a:alphaModFix amt="35000"/>
            <a:extLst>
              <a:ext uri="{28A0092B-C50C-407E-A947-70E740481C1C}">
                <a14:useLocalDpi xmlns:a14="http://schemas.microsoft.com/office/drawing/2010/main" val="0"/>
              </a:ext>
            </a:extLst>
          </a:blip>
          <a:srcRect/>
          <a:stretch>
            <a:fillRect/>
          </a:stretch>
        </p:blipFill>
        <p:spPr bwMode="auto">
          <a:xfrm>
            <a:off x="6327248" y="1739344"/>
            <a:ext cx="5864752" cy="390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192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a:extLst>
              <a:ext uri="{FF2B5EF4-FFF2-40B4-BE49-F238E27FC236}">
                <a16:creationId xmlns:a16="http://schemas.microsoft.com/office/drawing/2014/main" id="{4260BE53-5853-0D47-948B-42E65EA4CC12}"/>
              </a:ext>
            </a:extLst>
          </p:cNvPr>
          <p:cNvSpPr txBox="1"/>
          <p:nvPr/>
        </p:nvSpPr>
        <p:spPr>
          <a:xfrm>
            <a:off x="825170" y="955270"/>
            <a:ext cx="10667999" cy="646331"/>
          </a:xfrm>
          <a:prstGeom prst="rect">
            <a:avLst/>
          </a:prstGeom>
          <a:noFill/>
        </p:spPr>
        <p:txBody>
          <a:bodyPr wrap="square" rtlCol="0">
            <a:spAutoFit/>
          </a:bodyPr>
          <a:lstStyle/>
          <a:p>
            <a:pPr algn="ctr" defTabSz="914217"/>
            <a:r>
              <a:rPr lang="it-IT" sz="1800" kern="0" dirty="0" err="1">
                <a:effectLst/>
                <a:latin typeface="Poppins" panose="00000500000000000000" pitchFamily="2" charset="0"/>
                <a:ea typeface="Calibri" panose="020F0502020204030204" pitchFamily="34" charset="0"/>
                <a:cs typeface="Poppins" panose="00000500000000000000" pitchFamily="2" charset="0"/>
              </a:rPr>
              <a:t>Teaching</a:t>
            </a:r>
            <a:r>
              <a:rPr lang="it-IT" sz="1800" kern="0" dirty="0">
                <a:effectLst/>
                <a:latin typeface="Poppins" panose="00000500000000000000" pitchFamily="2" charset="0"/>
                <a:ea typeface="Calibri" panose="020F0502020204030204" pitchFamily="34" charset="0"/>
                <a:cs typeface="Poppins" panose="00000500000000000000" pitchFamily="2" charset="0"/>
              </a:rPr>
              <a:t> </a:t>
            </a:r>
            <a:r>
              <a:rPr lang="it-IT" sz="1800" kern="0" dirty="0" err="1">
                <a:effectLst/>
                <a:latin typeface="Poppins" panose="00000500000000000000" pitchFamily="2" charset="0"/>
                <a:ea typeface="Calibri" panose="020F0502020204030204" pitchFamily="34" charset="0"/>
                <a:cs typeface="Poppins" panose="00000500000000000000" pitchFamily="2" charset="0"/>
              </a:rPr>
              <a:t>Medical</a:t>
            </a:r>
            <a:r>
              <a:rPr lang="it-IT" sz="1800" kern="0" dirty="0">
                <a:effectLst/>
                <a:latin typeface="Poppins" panose="00000500000000000000" pitchFamily="2" charset="0"/>
                <a:ea typeface="Calibri" panose="020F0502020204030204" pitchFamily="34" charset="0"/>
                <a:cs typeface="Poppins" panose="00000500000000000000" pitchFamily="2" charset="0"/>
              </a:rPr>
              <a:t> </a:t>
            </a:r>
            <a:r>
              <a:rPr lang="it-IT" sz="1800" kern="0" dirty="0" err="1">
                <a:effectLst/>
                <a:latin typeface="Poppins" panose="00000500000000000000" pitchFamily="2" charset="0"/>
                <a:ea typeface="Calibri" panose="020F0502020204030204" pitchFamily="34" charset="0"/>
                <a:cs typeface="Poppins" panose="00000500000000000000" pitchFamily="2" charset="0"/>
              </a:rPr>
              <a:t>Professionalism</a:t>
            </a:r>
            <a:r>
              <a:rPr lang="it-IT" sz="1800" kern="0" dirty="0">
                <a:effectLst/>
                <a:latin typeface="Poppins" panose="00000500000000000000" pitchFamily="2" charset="0"/>
                <a:ea typeface="Calibri" panose="020F0502020204030204" pitchFamily="34" charset="0"/>
                <a:cs typeface="Poppins" panose="00000500000000000000" pitchFamily="2" charset="0"/>
              </a:rPr>
              <a:t>: </a:t>
            </a:r>
            <a:r>
              <a:rPr lang="it-IT" sz="1800" kern="0" dirty="0" err="1">
                <a:effectLst/>
                <a:latin typeface="Poppins" panose="00000500000000000000" pitchFamily="2" charset="0"/>
                <a:ea typeface="Calibri" panose="020F0502020204030204" pitchFamily="34" charset="0"/>
                <a:cs typeface="Poppins" panose="00000500000000000000" pitchFamily="2" charset="0"/>
              </a:rPr>
              <a:t>supporting</a:t>
            </a:r>
            <a:r>
              <a:rPr lang="it-IT" sz="1800" kern="0" dirty="0">
                <a:effectLst/>
                <a:latin typeface="Poppins" panose="00000500000000000000" pitchFamily="2" charset="0"/>
                <a:ea typeface="Calibri" panose="020F0502020204030204" pitchFamily="34" charset="0"/>
                <a:cs typeface="Poppins" panose="00000500000000000000" pitchFamily="2" charset="0"/>
              </a:rPr>
              <a:t> a </a:t>
            </a:r>
            <a:r>
              <a:rPr lang="it-IT" sz="1800" kern="0" dirty="0" err="1">
                <a:effectLst/>
                <a:latin typeface="Poppins" panose="00000500000000000000" pitchFamily="2" charset="0"/>
                <a:ea typeface="Calibri" panose="020F0502020204030204" pitchFamily="34" charset="0"/>
                <a:cs typeface="Poppins" panose="00000500000000000000" pitchFamily="2" charset="0"/>
              </a:rPr>
              <a:t>development</a:t>
            </a:r>
            <a:r>
              <a:rPr lang="it-IT" sz="1800" kern="0" dirty="0">
                <a:effectLst/>
                <a:latin typeface="Poppins" panose="00000500000000000000" pitchFamily="2" charset="0"/>
                <a:ea typeface="Calibri" panose="020F0502020204030204" pitchFamily="34" charset="0"/>
                <a:cs typeface="Poppins" panose="00000500000000000000" pitchFamily="2" charset="0"/>
              </a:rPr>
              <a:t> of a </a:t>
            </a:r>
            <a:r>
              <a:rPr lang="it-IT" sz="1800" kern="0" dirty="0" err="1">
                <a:effectLst/>
                <a:latin typeface="Poppins" panose="00000500000000000000" pitchFamily="2" charset="0"/>
                <a:ea typeface="Calibri" panose="020F0502020204030204" pitchFamily="34" charset="0"/>
                <a:cs typeface="Poppins" panose="00000500000000000000" pitchFamily="2" charset="0"/>
              </a:rPr>
              <a:t>professional</a:t>
            </a:r>
            <a:r>
              <a:rPr lang="it-IT" sz="1800" kern="0" dirty="0">
                <a:effectLst/>
                <a:latin typeface="Poppins" panose="00000500000000000000" pitchFamily="2" charset="0"/>
                <a:ea typeface="Calibri" panose="020F0502020204030204" pitchFamily="34" charset="0"/>
                <a:cs typeface="Poppins" panose="00000500000000000000" pitchFamily="2" charset="0"/>
              </a:rPr>
              <a:t> </a:t>
            </a:r>
            <a:r>
              <a:rPr lang="it-IT" sz="1800" kern="0" dirty="0" err="1">
                <a:effectLst/>
                <a:latin typeface="Poppins" panose="00000500000000000000" pitchFamily="2" charset="0"/>
                <a:ea typeface="Calibri" panose="020F0502020204030204" pitchFamily="34" charset="0"/>
                <a:cs typeface="Poppins" panose="00000500000000000000" pitchFamily="2" charset="0"/>
              </a:rPr>
              <a:t>identity</a:t>
            </a:r>
            <a:r>
              <a:rPr lang="it-IT" sz="1800" kern="0" dirty="0">
                <a:effectLst/>
                <a:latin typeface="Poppins" panose="00000500000000000000" pitchFamily="2" charset="0"/>
                <a:ea typeface="Calibri" panose="020F0502020204030204" pitchFamily="34" charset="0"/>
                <a:cs typeface="Poppins" panose="00000500000000000000" pitchFamily="2" charset="0"/>
              </a:rPr>
              <a:t>, </a:t>
            </a:r>
            <a:r>
              <a:rPr lang="it-IT" sz="1800" kern="0" dirty="0" err="1">
                <a:effectLst/>
                <a:latin typeface="Poppins" panose="00000500000000000000" pitchFamily="2" charset="0"/>
                <a:ea typeface="Calibri" panose="020F0502020204030204" pitchFamily="34" charset="0"/>
                <a:cs typeface="Poppins" panose="00000500000000000000" pitchFamily="2" charset="0"/>
              </a:rPr>
              <a:t>Monrouxe</a:t>
            </a:r>
            <a:r>
              <a:rPr lang="it-IT" sz="1800" kern="0" dirty="0">
                <a:effectLst/>
                <a:latin typeface="Poppins" panose="00000500000000000000" pitchFamily="2" charset="0"/>
                <a:ea typeface="Calibri" panose="020F0502020204030204" pitchFamily="34" charset="0"/>
                <a:cs typeface="Poppins" panose="00000500000000000000" pitchFamily="2" charset="0"/>
              </a:rPr>
              <a:t> 2016</a:t>
            </a:r>
            <a:endParaRPr lang="en-US" sz="1500" spc="-60" dirty="0">
              <a:solidFill>
                <a:srgbClr val="747993"/>
              </a:solidFill>
              <a:latin typeface="Poppins" panose="00000500000000000000" pitchFamily="2" charset="0"/>
              <a:cs typeface="Poppins" panose="00000500000000000000" pitchFamily="2" charset="0"/>
            </a:endParaRPr>
          </a:p>
        </p:txBody>
      </p:sp>
      <p:sp>
        <p:nvSpPr>
          <p:cNvPr id="6" name="TITLE">
            <a:extLst>
              <a:ext uri="{FF2B5EF4-FFF2-40B4-BE49-F238E27FC236}">
                <a16:creationId xmlns:a16="http://schemas.microsoft.com/office/drawing/2014/main" id="{D5A3E620-B959-9D42-9200-D95E7A389EAC}"/>
              </a:ext>
            </a:extLst>
          </p:cNvPr>
          <p:cNvSpPr txBox="1"/>
          <p:nvPr/>
        </p:nvSpPr>
        <p:spPr>
          <a:xfrm>
            <a:off x="762001" y="160302"/>
            <a:ext cx="10668000" cy="830997"/>
          </a:xfrm>
          <a:prstGeom prst="rect">
            <a:avLst/>
          </a:prstGeom>
          <a:noFill/>
        </p:spPr>
        <p:txBody>
          <a:bodyPr wrap="square" rtlCol="0" anchor="b">
            <a:spAutoFit/>
          </a:bodyPr>
          <a:lstStyle/>
          <a:p>
            <a:pPr algn="ctr" defTabSz="914217"/>
            <a:r>
              <a:rPr lang="it-IT" sz="4800" dirty="0">
                <a:solidFill>
                  <a:srgbClr val="C00000"/>
                </a:solidFill>
                <a:latin typeface="Bebas Neue Regular" panose="00000500000000000000" pitchFamily="50" charset="0"/>
              </a:rPr>
              <a:t>identità</a:t>
            </a:r>
            <a:r>
              <a:rPr lang="it-IT" sz="4000" dirty="0">
                <a:solidFill>
                  <a:srgbClr val="C00000"/>
                </a:solidFill>
              </a:rPr>
              <a:t> </a:t>
            </a:r>
            <a:r>
              <a:rPr lang="it-IT" sz="4800" dirty="0">
                <a:solidFill>
                  <a:srgbClr val="C00000"/>
                </a:solidFill>
                <a:latin typeface="Bebas Neue Regular" panose="00000500000000000000" pitchFamily="50" charset="0"/>
              </a:rPr>
              <a:t>professionale</a:t>
            </a:r>
            <a:endParaRPr lang="en-US" sz="4800" dirty="0">
              <a:solidFill>
                <a:srgbClr val="C00000"/>
              </a:solidFill>
              <a:latin typeface="Bebas Neue Regular" panose="00000500000000000000" pitchFamily="50" charset="0"/>
            </a:endParaRPr>
          </a:p>
        </p:txBody>
      </p:sp>
      <p:sp>
        <p:nvSpPr>
          <p:cNvPr id="20" name="RECTANGLE ROUND 03">
            <a:extLst>
              <a:ext uri="{FF2B5EF4-FFF2-40B4-BE49-F238E27FC236}">
                <a16:creationId xmlns:a16="http://schemas.microsoft.com/office/drawing/2014/main" id="{BC7F1EE9-306C-5842-9C48-A85850F76CEF}"/>
              </a:ext>
            </a:extLst>
          </p:cNvPr>
          <p:cNvSpPr>
            <a:spLocks noChangeArrowheads="1"/>
          </p:cNvSpPr>
          <p:nvPr/>
        </p:nvSpPr>
        <p:spPr bwMode="auto">
          <a:xfrm>
            <a:off x="883204" y="4236462"/>
            <a:ext cx="3540198" cy="2123021"/>
          </a:xfrm>
          <a:prstGeom prst="roundRect">
            <a:avLst>
              <a:gd name="adj" fmla="val 13624"/>
            </a:avLst>
          </a:prstGeom>
          <a:solidFill>
            <a:schemeClr val="accent2"/>
          </a:solidFill>
          <a:ln>
            <a:noFill/>
          </a:ln>
          <a:effectLst/>
        </p:spPr>
        <p:txBody>
          <a:bodyPr wrap="none" anchor="ctr"/>
          <a:lstStyle/>
          <a:p>
            <a:pPr defTabSz="914217"/>
            <a:endParaRPr lang="en-US" dirty="0">
              <a:solidFill>
                <a:srgbClr val="747993"/>
              </a:solidFill>
              <a:latin typeface="Poppins" pitchFamily="2" charset="77"/>
            </a:endParaRPr>
          </a:p>
        </p:txBody>
      </p:sp>
      <p:sp>
        <p:nvSpPr>
          <p:cNvPr id="23" name="RECTANGLE ROUND 02">
            <a:extLst>
              <a:ext uri="{FF2B5EF4-FFF2-40B4-BE49-F238E27FC236}">
                <a16:creationId xmlns:a16="http://schemas.microsoft.com/office/drawing/2014/main" id="{751A23BA-8F04-744C-A844-A9B0547134E4}"/>
              </a:ext>
            </a:extLst>
          </p:cNvPr>
          <p:cNvSpPr>
            <a:spLocks noChangeArrowheads="1"/>
          </p:cNvSpPr>
          <p:nvPr/>
        </p:nvSpPr>
        <p:spPr bwMode="auto">
          <a:xfrm>
            <a:off x="7768600" y="1792106"/>
            <a:ext cx="3540197" cy="2120273"/>
          </a:xfrm>
          <a:prstGeom prst="roundRect">
            <a:avLst>
              <a:gd name="adj" fmla="val 12917"/>
            </a:avLst>
          </a:prstGeom>
          <a:solidFill>
            <a:schemeClr val="accent3"/>
          </a:solidFill>
          <a:ln>
            <a:noFill/>
          </a:ln>
          <a:effectLst/>
        </p:spPr>
        <p:txBody>
          <a:bodyPr wrap="none" anchor="ctr"/>
          <a:lstStyle/>
          <a:p>
            <a:pPr defTabSz="914217"/>
            <a:endParaRPr lang="en-US" dirty="0">
              <a:solidFill>
                <a:srgbClr val="747993"/>
              </a:solidFill>
              <a:latin typeface="Poppins" pitchFamily="2" charset="77"/>
            </a:endParaRPr>
          </a:p>
        </p:txBody>
      </p:sp>
      <p:sp>
        <p:nvSpPr>
          <p:cNvPr id="21" name="RECTANGLE ROUND 01">
            <a:extLst>
              <a:ext uri="{FF2B5EF4-FFF2-40B4-BE49-F238E27FC236}">
                <a16:creationId xmlns:a16="http://schemas.microsoft.com/office/drawing/2014/main" id="{C0C77C4B-F96D-AC47-8636-CCCA9E543A00}"/>
              </a:ext>
            </a:extLst>
          </p:cNvPr>
          <p:cNvSpPr>
            <a:spLocks noChangeArrowheads="1"/>
          </p:cNvSpPr>
          <p:nvPr/>
        </p:nvSpPr>
        <p:spPr bwMode="auto">
          <a:xfrm>
            <a:off x="883204" y="1792106"/>
            <a:ext cx="3540198" cy="2120273"/>
          </a:xfrm>
          <a:prstGeom prst="roundRect">
            <a:avLst>
              <a:gd name="adj" fmla="val 13620"/>
            </a:avLst>
          </a:prstGeom>
          <a:solidFill>
            <a:schemeClr val="accent1"/>
          </a:solidFill>
          <a:ln>
            <a:noFill/>
          </a:ln>
          <a:effectLst/>
        </p:spPr>
        <p:txBody>
          <a:bodyPr wrap="none" anchor="ctr"/>
          <a:lstStyle/>
          <a:p>
            <a:pPr defTabSz="914217"/>
            <a:endParaRPr lang="en-US" dirty="0">
              <a:solidFill>
                <a:srgbClr val="747993"/>
              </a:solidFill>
              <a:latin typeface="Poppins" pitchFamily="2" charset="77"/>
            </a:endParaRPr>
          </a:p>
        </p:txBody>
      </p:sp>
      <p:sp>
        <p:nvSpPr>
          <p:cNvPr id="7" name="TITLE 01">
            <a:extLst>
              <a:ext uri="{FF2B5EF4-FFF2-40B4-BE49-F238E27FC236}">
                <a16:creationId xmlns:a16="http://schemas.microsoft.com/office/drawing/2014/main" id="{15037C9C-96D0-2B42-902E-F939A5745125}"/>
              </a:ext>
            </a:extLst>
          </p:cNvPr>
          <p:cNvSpPr txBox="1"/>
          <p:nvPr/>
        </p:nvSpPr>
        <p:spPr>
          <a:xfrm>
            <a:off x="1048680" y="1933257"/>
            <a:ext cx="3005406" cy="707886"/>
          </a:xfrm>
          <a:prstGeom prst="rect">
            <a:avLst/>
          </a:prstGeom>
          <a:noFill/>
        </p:spPr>
        <p:txBody>
          <a:bodyPr wrap="square" rtlCol="0" anchor="b">
            <a:spAutoFit/>
          </a:bodyPr>
          <a:lstStyle>
            <a:defPPr>
              <a:defRPr lang="it-IT"/>
            </a:defPPr>
            <a:lvl1pPr algn="r" defTabSz="914217">
              <a:defRPr sz="1700" b="1" spc="-15">
                <a:solidFill>
                  <a:srgbClr val="FFFFFF"/>
                </a:solidFill>
                <a:latin typeface="Poppins" pitchFamily="2" charset="77"/>
                <a:cs typeface="Poppins" pitchFamily="2" charset="77"/>
              </a:defRPr>
            </a:lvl1pPr>
          </a:lstStyle>
          <a:p>
            <a:pPr algn="l"/>
            <a:r>
              <a:rPr lang="it-IT" sz="2000" dirty="0"/>
              <a:t>teoria dell'identità individuale</a:t>
            </a:r>
            <a:endParaRPr lang="en-US" sz="2000" dirty="0"/>
          </a:p>
        </p:txBody>
      </p:sp>
      <p:sp>
        <p:nvSpPr>
          <p:cNvPr id="13" name="TITLE 04">
            <a:extLst>
              <a:ext uri="{FF2B5EF4-FFF2-40B4-BE49-F238E27FC236}">
                <a16:creationId xmlns:a16="http://schemas.microsoft.com/office/drawing/2014/main" id="{A14FF870-8991-8245-A73F-6A904EA86A5A}"/>
              </a:ext>
            </a:extLst>
          </p:cNvPr>
          <p:cNvSpPr txBox="1"/>
          <p:nvPr/>
        </p:nvSpPr>
        <p:spPr>
          <a:xfrm>
            <a:off x="7977302" y="4800916"/>
            <a:ext cx="3005406" cy="353943"/>
          </a:xfrm>
          <a:prstGeom prst="rect">
            <a:avLst/>
          </a:prstGeom>
          <a:noFill/>
        </p:spPr>
        <p:txBody>
          <a:bodyPr wrap="square" rtlCol="0" anchor="b">
            <a:spAutoFit/>
          </a:bodyPr>
          <a:lstStyle/>
          <a:p>
            <a:pPr algn="r" defTabSz="914217"/>
            <a:r>
              <a:rPr lang="en-US" sz="1700" b="1" spc="-15" dirty="0">
                <a:solidFill>
                  <a:srgbClr val="FFFFFF"/>
                </a:solidFill>
                <a:latin typeface="Poppins" pitchFamily="2" charset="77"/>
                <a:cs typeface="Poppins" pitchFamily="2" charset="77"/>
              </a:rPr>
              <a:t>FEELS</a:t>
            </a:r>
          </a:p>
        </p:txBody>
      </p:sp>
      <p:sp>
        <p:nvSpPr>
          <p:cNvPr id="14" name="BODY 04">
            <a:extLst>
              <a:ext uri="{FF2B5EF4-FFF2-40B4-BE49-F238E27FC236}">
                <a16:creationId xmlns:a16="http://schemas.microsoft.com/office/drawing/2014/main" id="{803F80AD-6F4C-A343-A796-4162DF166870}"/>
              </a:ext>
            </a:extLst>
          </p:cNvPr>
          <p:cNvSpPr txBox="1"/>
          <p:nvPr/>
        </p:nvSpPr>
        <p:spPr>
          <a:xfrm>
            <a:off x="7979582" y="5178686"/>
            <a:ext cx="3005406" cy="539378"/>
          </a:xfrm>
          <a:prstGeom prst="rect">
            <a:avLst/>
          </a:prstGeom>
          <a:noFill/>
        </p:spPr>
        <p:txBody>
          <a:bodyPr wrap="square" rtlCol="0">
            <a:spAutoFit/>
          </a:bodyPr>
          <a:lstStyle/>
          <a:p>
            <a:pPr algn="r" defTabSz="914217">
              <a:lnSpc>
                <a:spcPts val="1800"/>
              </a:lnSpc>
            </a:pPr>
            <a:r>
              <a:rPr lang="en-US" sz="1200" spc="-10" dirty="0">
                <a:solidFill>
                  <a:srgbClr val="FFFFFF"/>
                </a:solidFill>
                <a:latin typeface="Poppins" pitchFamily="2" charset="77"/>
                <a:cs typeface="Poppins" pitchFamily="2" charset="77"/>
              </a:rPr>
              <a:t>Make a big impact with professional slides, charts, infographics and more.</a:t>
            </a:r>
          </a:p>
        </p:txBody>
      </p:sp>
      <p:sp>
        <p:nvSpPr>
          <p:cNvPr id="27" name="LINE 03">
            <a:extLst>
              <a:ext uri="{FF2B5EF4-FFF2-40B4-BE49-F238E27FC236}">
                <a16:creationId xmlns:a16="http://schemas.microsoft.com/office/drawing/2014/main" id="{7D71B3C7-35B0-C344-A7E9-C2B6606F8D22}"/>
              </a:ext>
            </a:extLst>
          </p:cNvPr>
          <p:cNvSpPr>
            <a:spLocks noChangeArrowheads="1"/>
          </p:cNvSpPr>
          <p:nvPr/>
        </p:nvSpPr>
        <p:spPr bwMode="auto">
          <a:xfrm>
            <a:off x="4349246" y="4346320"/>
            <a:ext cx="1101335" cy="1018941"/>
          </a:xfrm>
          <a:custGeom>
            <a:avLst/>
            <a:gdLst>
              <a:gd name="T0" fmla="*/ 0 w 1768"/>
              <a:gd name="T1" fmla="*/ 1634 h 1635"/>
              <a:gd name="T2" fmla="*/ 1217 w 1768"/>
              <a:gd name="T3" fmla="*/ 1634 h 1635"/>
              <a:gd name="T4" fmla="*/ 1217 w 1768"/>
              <a:gd name="T5" fmla="*/ 1634 h 1635"/>
              <a:gd name="T6" fmla="*/ 1767 w 1768"/>
              <a:gd name="T7" fmla="*/ 1085 h 1635"/>
              <a:gd name="T8" fmla="*/ 1767 w 1768"/>
              <a:gd name="T9" fmla="*/ 0 h 1635"/>
            </a:gdLst>
            <a:ahLst/>
            <a:cxnLst>
              <a:cxn ang="0">
                <a:pos x="T0" y="T1"/>
              </a:cxn>
              <a:cxn ang="0">
                <a:pos x="T2" y="T3"/>
              </a:cxn>
              <a:cxn ang="0">
                <a:pos x="T4" y="T5"/>
              </a:cxn>
              <a:cxn ang="0">
                <a:pos x="T6" y="T7"/>
              </a:cxn>
              <a:cxn ang="0">
                <a:pos x="T8" y="T9"/>
              </a:cxn>
            </a:cxnLst>
            <a:rect l="0" t="0" r="r" b="b"/>
            <a:pathLst>
              <a:path w="1768" h="1635">
                <a:moveTo>
                  <a:pt x="0" y="1634"/>
                </a:moveTo>
                <a:lnTo>
                  <a:pt x="1217" y="1634"/>
                </a:lnTo>
                <a:lnTo>
                  <a:pt x="1217" y="1634"/>
                </a:lnTo>
                <a:cubicBezTo>
                  <a:pt x="1521" y="1634"/>
                  <a:pt x="1767" y="1388"/>
                  <a:pt x="1767" y="1085"/>
                </a:cubicBezTo>
                <a:lnTo>
                  <a:pt x="1767" y="0"/>
                </a:lnTo>
              </a:path>
            </a:pathLst>
          </a:custGeom>
          <a:noFill/>
          <a:ln w="12700"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26" name="LINE 02">
            <a:extLst>
              <a:ext uri="{FF2B5EF4-FFF2-40B4-BE49-F238E27FC236}">
                <a16:creationId xmlns:a16="http://schemas.microsoft.com/office/drawing/2014/main" id="{0CE91D17-FBFA-3E43-ADE7-54605DE37245}"/>
              </a:ext>
            </a:extLst>
          </p:cNvPr>
          <p:cNvSpPr>
            <a:spLocks noChangeArrowheads="1"/>
          </p:cNvSpPr>
          <p:nvPr/>
        </p:nvSpPr>
        <p:spPr bwMode="auto">
          <a:xfrm>
            <a:off x="6741421" y="2761610"/>
            <a:ext cx="1101333" cy="1018939"/>
          </a:xfrm>
          <a:custGeom>
            <a:avLst/>
            <a:gdLst>
              <a:gd name="T0" fmla="*/ 1768 w 1769"/>
              <a:gd name="T1" fmla="*/ 0 h 1634"/>
              <a:gd name="T2" fmla="*/ 550 w 1769"/>
              <a:gd name="T3" fmla="*/ 0 h 1634"/>
              <a:gd name="T4" fmla="*/ 550 w 1769"/>
              <a:gd name="T5" fmla="*/ 0 h 1634"/>
              <a:gd name="T6" fmla="*/ 0 w 1769"/>
              <a:gd name="T7" fmla="*/ 549 h 1634"/>
              <a:gd name="T8" fmla="*/ 0 w 1769"/>
              <a:gd name="T9" fmla="*/ 1633 h 1634"/>
            </a:gdLst>
            <a:ahLst/>
            <a:cxnLst>
              <a:cxn ang="0">
                <a:pos x="T0" y="T1"/>
              </a:cxn>
              <a:cxn ang="0">
                <a:pos x="T2" y="T3"/>
              </a:cxn>
              <a:cxn ang="0">
                <a:pos x="T4" y="T5"/>
              </a:cxn>
              <a:cxn ang="0">
                <a:pos x="T6" y="T7"/>
              </a:cxn>
              <a:cxn ang="0">
                <a:pos x="T8" y="T9"/>
              </a:cxn>
            </a:cxnLst>
            <a:rect l="0" t="0" r="r" b="b"/>
            <a:pathLst>
              <a:path w="1769" h="1634">
                <a:moveTo>
                  <a:pt x="1768" y="0"/>
                </a:moveTo>
                <a:lnTo>
                  <a:pt x="550" y="0"/>
                </a:lnTo>
                <a:lnTo>
                  <a:pt x="550" y="0"/>
                </a:lnTo>
                <a:cubicBezTo>
                  <a:pt x="247" y="0"/>
                  <a:pt x="0" y="246"/>
                  <a:pt x="0" y="549"/>
                </a:cubicBezTo>
                <a:lnTo>
                  <a:pt x="0" y="1633"/>
                </a:lnTo>
              </a:path>
            </a:pathLst>
          </a:custGeom>
          <a:noFill/>
          <a:ln w="12700"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24" name="LINE 01">
            <a:extLst>
              <a:ext uri="{FF2B5EF4-FFF2-40B4-BE49-F238E27FC236}">
                <a16:creationId xmlns:a16="http://schemas.microsoft.com/office/drawing/2014/main" id="{4967E926-7CA7-9844-AC07-AF992A755414}"/>
              </a:ext>
            </a:extLst>
          </p:cNvPr>
          <p:cNvSpPr>
            <a:spLocks noChangeArrowheads="1"/>
          </p:cNvSpPr>
          <p:nvPr/>
        </p:nvSpPr>
        <p:spPr bwMode="auto">
          <a:xfrm>
            <a:off x="4349246" y="2761610"/>
            <a:ext cx="1101335" cy="1018939"/>
          </a:xfrm>
          <a:custGeom>
            <a:avLst/>
            <a:gdLst>
              <a:gd name="T0" fmla="*/ 0 w 1768"/>
              <a:gd name="T1" fmla="*/ 0 h 1634"/>
              <a:gd name="T2" fmla="*/ 1217 w 1768"/>
              <a:gd name="T3" fmla="*/ 0 h 1634"/>
              <a:gd name="T4" fmla="*/ 1217 w 1768"/>
              <a:gd name="T5" fmla="*/ 0 h 1634"/>
              <a:gd name="T6" fmla="*/ 1767 w 1768"/>
              <a:gd name="T7" fmla="*/ 549 h 1634"/>
              <a:gd name="T8" fmla="*/ 1767 w 1768"/>
              <a:gd name="T9" fmla="*/ 1633 h 1634"/>
            </a:gdLst>
            <a:ahLst/>
            <a:cxnLst>
              <a:cxn ang="0">
                <a:pos x="T0" y="T1"/>
              </a:cxn>
              <a:cxn ang="0">
                <a:pos x="T2" y="T3"/>
              </a:cxn>
              <a:cxn ang="0">
                <a:pos x="T4" y="T5"/>
              </a:cxn>
              <a:cxn ang="0">
                <a:pos x="T6" y="T7"/>
              </a:cxn>
              <a:cxn ang="0">
                <a:pos x="T8" y="T9"/>
              </a:cxn>
            </a:cxnLst>
            <a:rect l="0" t="0" r="r" b="b"/>
            <a:pathLst>
              <a:path w="1768" h="1634">
                <a:moveTo>
                  <a:pt x="0" y="0"/>
                </a:moveTo>
                <a:lnTo>
                  <a:pt x="1217" y="0"/>
                </a:lnTo>
                <a:lnTo>
                  <a:pt x="1217" y="0"/>
                </a:lnTo>
                <a:cubicBezTo>
                  <a:pt x="1521" y="0"/>
                  <a:pt x="1767" y="246"/>
                  <a:pt x="1767" y="549"/>
                </a:cubicBezTo>
                <a:lnTo>
                  <a:pt x="1767" y="1633"/>
                </a:lnTo>
              </a:path>
            </a:pathLst>
          </a:custGeom>
          <a:noFill/>
          <a:ln w="12700"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04" name="CIRCLE STROKE 01">
            <a:extLst>
              <a:ext uri="{FF2B5EF4-FFF2-40B4-BE49-F238E27FC236}">
                <a16:creationId xmlns:a16="http://schemas.microsoft.com/office/drawing/2014/main" id="{0E84FD6C-52BD-0040-803F-2B8E010C7090}"/>
              </a:ext>
            </a:extLst>
          </p:cNvPr>
          <p:cNvSpPr>
            <a:spLocks noChangeArrowheads="1"/>
          </p:cNvSpPr>
          <p:nvPr/>
        </p:nvSpPr>
        <p:spPr bwMode="auto">
          <a:xfrm>
            <a:off x="5008399" y="2975834"/>
            <a:ext cx="2175203" cy="2172455"/>
          </a:xfrm>
          <a:custGeom>
            <a:avLst/>
            <a:gdLst>
              <a:gd name="T0" fmla="*/ 3490 w 3491"/>
              <a:gd name="T1" fmla="*/ 1744 h 3490"/>
              <a:gd name="T2" fmla="*/ 3490 w 3491"/>
              <a:gd name="T3" fmla="*/ 1744 h 3490"/>
              <a:gd name="T4" fmla="*/ 1745 w 3491"/>
              <a:gd name="T5" fmla="*/ 3489 h 3490"/>
              <a:gd name="T6" fmla="*/ 1745 w 3491"/>
              <a:gd name="T7" fmla="*/ 3489 h 3490"/>
              <a:gd name="T8" fmla="*/ 0 w 3491"/>
              <a:gd name="T9" fmla="*/ 1744 h 3490"/>
              <a:gd name="T10" fmla="*/ 0 w 3491"/>
              <a:gd name="T11" fmla="*/ 1744 h 3490"/>
              <a:gd name="T12" fmla="*/ 1745 w 3491"/>
              <a:gd name="T13" fmla="*/ 0 h 3490"/>
              <a:gd name="T14" fmla="*/ 1745 w 3491"/>
              <a:gd name="T15" fmla="*/ 0 h 3490"/>
              <a:gd name="T16" fmla="*/ 3490 w 3491"/>
              <a:gd name="T17" fmla="*/ 1744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1" h="3490">
                <a:moveTo>
                  <a:pt x="3490" y="1744"/>
                </a:moveTo>
                <a:lnTo>
                  <a:pt x="3490" y="1744"/>
                </a:lnTo>
                <a:cubicBezTo>
                  <a:pt x="3490" y="2708"/>
                  <a:pt x="2708" y="3489"/>
                  <a:pt x="1745" y="3489"/>
                </a:cubicBezTo>
                <a:lnTo>
                  <a:pt x="1745" y="3489"/>
                </a:lnTo>
                <a:cubicBezTo>
                  <a:pt x="781" y="3489"/>
                  <a:pt x="0" y="2708"/>
                  <a:pt x="0" y="1744"/>
                </a:cubicBezTo>
                <a:lnTo>
                  <a:pt x="0" y="1744"/>
                </a:lnTo>
                <a:cubicBezTo>
                  <a:pt x="0" y="781"/>
                  <a:pt x="781" y="0"/>
                  <a:pt x="1745" y="0"/>
                </a:cubicBezTo>
                <a:lnTo>
                  <a:pt x="1745" y="0"/>
                </a:lnTo>
                <a:cubicBezTo>
                  <a:pt x="2708" y="0"/>
                  <a:pt x="3490" y="781"/>
                  <a:pt x="3490" y="1744"/>
                </a:cubicBezTo>
              </a:path>
            </a:pathLst>
          </a:custGeom>
          <a:solidFill>
            <a:schemeClr val="accent5"/>
          </a:solidFill>
          <a:ln w="12700" cap="flat">
            <a:solidFill>
              <a:schemeClr val="tx2"/>
            </a:solidFill>
            <a:miter lim="800000"/>
            <a:headEnd/>
            <a:tailEnd/>
          </a:ln>
          <a:effectLst/>
        </p:spPr>
        <p:txBody>
          <a:bodyPr wrap="none" anchor="ctr"/>
          <a:lstStyle/>
          <a:p>
            <a:pPr defTabSz="914217"/>
            <a:endParaRPr lang="en-US" dirty="0">
              <a:solidFill>
                <a:srgbClr val="747993"/>
              </a:solidFill>
              <a:latin typeface="Poppins" pitchFamily="2" charset="77"/>
            </a:endParaRPr>
          </a:p>
        </p:txBody>
      </p:sp>
      <p:grpSp>
        <p:nvGrpSpPr>
          <p:cNvPr id="529" name="ILUSTRATION">
            <a:extLst>
              <a:ext uri="{FF2B5EF4-FFF2-40B4-BE49-F238E27FC236}">
                <a16:creationId xmlns:a16="http://schemas.microsoft.com/office/drawing/2014/main" id="{2371905D-60BE-7C46-82A6-E6A2E2C3CB00}"/>
              </a:ext>
            </a:extLst>
          </p:cNvPr>
          <p:cNvGrpSpPr/>
          <p:nvPr/>
        </p:nvGrpSpPr>
        <p:grpSpPr>
          <a:xfrm>
            <a:off x="5390158" y="3360339"/>
            <a:ext cx="1397952" cy="1785204"/>
            <a:chOff x="10777141" y="6720678"/>
            <a:chExt cx="2795904" cy="3570408"/>
          </a:xfrm>
        </p:grpSpPr>
        <p:sp>
          <p:nvSpPr>
            <p:cNvPr id="305" name="Freeform 287">
              <a:extLst>
                <a:ext uri="{FF2B5EF4-FFF2-40B4-BE49-F238E27FC236}">
                  <a16:creationId xmlns:a16="http://schemas.microsoft.com/office/drawing/2014/main" id="{4953A08C-3671-614B-A7E6-C0266DFFAC95}"/>
                </a:ext>
              </a:extLst>
            </p:cNvPr>
            <p:cNvSpPr>
              <a:spLocks noChangeArrowheads="1"/>
            </p:cNvSpPr>
            <p:nvPr/>
          </p:nvSpPr>
          <p:spPr bwMode="auto">
            <a:xfrm>
              <a:off x="13259949" y="9478132"/>
              <a:ext cx="313096" cy="477884"/>
            </a:xfrm>
            <a:custGeom>
              <a:avLst/>
              <a:gdLst>
                <a:gd name="T0" fmla="*/ 57 w 251"/>
                <a:gd name="T1" fmla="*/ 74 h 383"/>
                <a:gd name="T2" fmla="*/ 57 w 251"/>
                <a:gd name="T3" fmla="*/ 74 h 383"/>
                <a:gd name="T4" fmla="*/ 50 w 251"/>
                <a:gd name="T5" fmla="*/ 79 h 383"/>
                <a:gd name="T6" fmla="*/ 50 w 251"/>
                <a:gd name="T7" fmla="*/ 79 h 383"/>
                <a:gd name="T8" fmla="*/ 46 w 251"/>
                <a:gd name="T9" fmla="*/ 84 h 383"/>
                <a:gd name="T10" fmla="*/ 46 w 251"/>
                <a:gd name="T11" fmla="*/ 84 h 383"/>
                <a:gd name="T12" fmla="*/ 39 w 251"/>
                <a:gd name="T13" fmla="*/ 89 h 383"/>
                <a:gd name="T14" fmla="*/ 39 w 251"/>
                <a:gd name="T15" fmla="*/ 89 h 383"/>
                <a:gd name="T16" fmla="*/ 33 w 251"/>
                <a:gd name="T17" fmla="*/ 94 h 383"/>
                <a:gd name="T18" fmla="*/ 33 w 251"/>
                <a:gd name="T19" fmla="*/ 94 h 383"/>
                <a:gd name="T20" fmla="*/ 27 w 251"/>
                <a:gd name="T21" fmla="*/ 98 h 383"/>
                <a:gd name="T22" fmla="*/ 27 w 251"/>
                <a:gd name="T23" fmla="*/ 98 h 383"/>
                <a:gd name="T24" fmla="*/ 20 w 251"/>
                <a:gd name="T25" fmla="*/ 103 h 383"/>
                <a:gd name="T26" fmla="*/ 20 w 251"/>
                <a:gd name="T27" fmla="*/ 103 h 383"/>
                <a:gd name="T28" fmla="*/ 12 w 251"/>
                <a:gd name="T29" fmla="*/ 108 h 383"/>
                <a:gd name="T30" fmla="*/ 12 w 251"/>
                <a:gd name="T31" fmla="*/ 108 h 383"/>
                <a:gd name="T32" fmla="*/ 6 w 251"/>
                <a:gd name="T33" fmla="*/ 111 h 383"/>
                <a:gd name="T34" fmla="*/ 6 w 251"/>
                <a:gd name="T35" fmla="*/ 111 h 383"/>
                <a:gd name="T36" fmla="*/ 0 w 251"/>
                <a:gd name="T37" fmla="*/ 115 h 383"/>
                <a:gd name="T38" fmla="*/ 0 w 251"/>
                <a:gd name="T39" fmla="*/ 115 h 383"/>
                <a:gd name="T40" fmla="*/ 73 w 251"/>
                <a:gd name="T41" fmla="*/ 382 h 383"/>
                <a:gd name="T42" fmla="*/ 73 w 251"/>
                <a:gd name="T43" fmla="*/ 382 h 383"/>
                <a:gd name="T44" fmla="*/ 250 w 251"/>
                <a:gd name="T45" fmla="*/ 254 h 383"/>
                <a:gd name="T46" fmla="*/ 119 w 251"/>
                <a:gd name="T47" fmla="*/ 0 h 383"/>
                <a:gd name="T48" fmla="*/ 119 w 251"/>
                <a:gd name="T49" fmla="*/ 0 h 383"/>
                <a:gd name="T50" fmla="*/ 57 w 251"/>
                <a:gd name="T51"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1" h="383">
                  <a:moveTo>
                    <a:pt x="57" y="74"/>
                  </a:moveTo>
                  <a:lnTo>
                    <a:pt x="57" y="74"/>
                  </a:lnTo>
                  <a:cubicBezTo>
                    <a:pt x="55" y="76"/>
                    <a:pt x="53" y="78"/>
                    <a:pt x="50" y="79"/>
                  </a:cubicBezTo>
                  <a:lnTo>
                    <a:pt x="50" y="79"/>
                  </a:lnTo>
                  <a:cubicBezTo>
                    <a:pt x="49" y="81"/>
                    <a:pt x="47" y="83"/>
                    <a:pt x="46" y="84"/>
                  </a:cubicBezTo>
                  <a:lnTo>
                    <a:pt x="46" y="84"/>
                  </a:lnTo>
                  <a:cubicBezTo>
                    <a:pt x="43" y="86"/>
                    <a:pt x="41" y="87"/>
                    <a:pt x="39" y="89"/>
                  </a:cubicBezTo>
                  <a:lnTo>
                    <a:pt x="39" y="89"/>
                  </a:lnTo>
                  <a:cubicBezTo>
                    <a:pt x="37" y="90"/>
                    <a:pt x="35" y="92"/>
                    <a:pt x="33" y="94"/>
                  </a:cubicBezTo>
                  <a:lnTo>
                    <a:pt x="33" y="94"/>
                  </a:lnTo>
                  <a:cubicBezTo>
                    <a:pt x="31" y="95"/>
                    <a:pt x="28" y="97"/>
                    <a:pt x="27" y="98"/>
                  </a:cubicBezTo>
                  <a:lnTo>
                    <a:pt x="27" y="98"/>
                  </a:lnTo>
                  <a:cubicBezTo>
                    <a:pt x="24" y="100"/>
                    <a:pt x="22" y="102"/>
                    <a:pt x="20" y="103"/>
                  </a:cubicBezTo>
                  <a:lnTo>
                    <a:pt x="20" y="103"/>
                  </a:lnTo>
                  <a:cubicBezTo>
                    <a:pt x="18" y="105"/>
                    <a:pt x="16" y="106"/>
                    <a:pt x="12" y="108"/>
                  </a:cubicBezTo>
                  <a:lnTo>
                    <a:pt x="12" y="108"/>
                  </a:lnTo>
                  <a:cubicBezTo>
                    <a:pt x="11" y="109"/>
                    <a:pt x="9" y="110"/>
                    <a:pt x="6" y="111"/>
                  </a:cubicBezTo>
                  <a:lnTo>
                    <a:pt x="6" y="111"/>
                  </a:lnTo>
                  <a:cubicBezTo>
                    <a:pt x="5" y="113"/>
                    <a:pt x="2" y="114"/>
                    <a:pt x="0" y="115"/>
                  </a:cubicBezTo>
                  <a:lnTo>
                    <a:pt x="0" y="115"/>
                  </a:lnTo>
                  <a:cubicBezTo>
                    <a:pt x="42" y="213"/>
                    <a:pt x="70" y="306"/>
                    <a:pt x="73" y="382"/>
                  </a:cubicBezTo>
                  <a:lnTo>
                    <a:pt x="73" y="382"/>
                  </a:lnTo>
                  <a:cubicBezTo>
                    <a:pt x="135" y="343"/>
                    <a:pt x="194" y="300"/>
                    <a:pt x="250" y="254"/>
                  </a:cubicBezTo>
                  <a:lnTo>
                    <a:pt x="119" y="0"/>
                  </a:lnTo>
                  <a:lnTo>
                    <a:pt x="119" y="0"/>
                  </a:lnTo>
                  <a:cubicBezTo>
                    <a:pt x="104" y="24"/>
                    <a:pt x="84" y="50"/>
                    <a:pt x="57" y="74"/>
                  </a:cubicBezTo>
                </a:path>
              </a:pathLst>
            </a:custGeom>
            <a:solidFill>
              <a:srgbClr val="EF9E97"/>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06" name="Freeform 288">
              <a:extLst>
                <a:ext uri="{FF2B5EF4-FFF2-40B4-BE49-F238E27FC236}">
                  <a16:creationId xmlns:a16="http://schemas.microsoft.com/office/drawing/2014/main" id="{4B35AD11-2941-E84A-AA96-F1B9D2C92D00}"/>
                </a:ext>
              </a:extLst>
            </p:cNvPr>
            <p:cNvSpPr>
              <a:spLocks noChangeArrowheads="1"/>
            </p:cNvSpPr>
            <p:nvPr/>
          </p:nvSpPr>
          <p:spPr bwMode="auto">
            <a:xfrm>
              <a:off x="12851152" y="8903692"/>
              <a:ext cx="488873" cy="714082"/>
            </a:xfrm>
            <a:custGeom>
              <a:avLst/>
              <a:gdLst>
                <a:gd name="T0" fmla="*/ 361 w 393"/>
                <a:gd name="T1" fmla="*/ 451 h 575"/>
                <a:gd name="T2" fmla="*/ 361 w 393"/>
                <a:gd name="T3" fmla="*/ 451 h 575"/>
                <a:gd name="T4" fmla="*/ 0 w 393"/>
                <a:gd name="T5" fmla="*/ 0 h 575"/>
                <a:gd name="T6" fmla="*/ 0 w 393"/>
                <a:gd name="T7" fmla="*/ 0 h 575"/>
                <a:gd name="T8" fmla="*/ 289 w 393"/>
                <a:gd name="T9" fmla="*/ 482 h 575"/>
                <a:gd name="T10" fmla="*/ 289 w 393"/>
                <a:gd name="T11" fmla="*/ 482 h 575"/>
                <a:gd name="T12" fmla="*/ 331 w 393"/>
                <a:gd name="T13" fmla="*/ 574 h 575"/>
                <a:gd name="T14" fmla="*/ 331 w 393"/>
                <a:gd name="T15" fmla="*/ 574 h 575"/>
                <a:gd name="T16" fmla="*/ 337 w 393"/>
                <a:gd name="T17" fmla="*/ 570 h 575"/>
                <a:gd name="T18" fmla="*/ 337 w 393"/>
                <a:gd name="T19" fmla="*/ 570 h 575"/>
                <a:gd name="T20" fmla="*/ 343 w 393"/>
                <a:gd name="T21" fmla="*/ 567 h 575"/>
                <a:gd name="T22" fmla="*/ 343 w 393"/>
                <a:gd name="T23" fmla="*/ 567 h 575"/>
                <a:gd name="T24" fmla="*/ 351 w 393"/>
                <a:gd name="T25" fmla="*/ 562 h 575"/>
                <a:gd name="T26" fmla="*/ 351 w 393"/>
                <a:gd name="T27" fmla="*/ 562 h 575"/>
                <a:gd name="T28" fmla="*/ 358 w 393"/>
                <a:gd name="T29" fmla="*/ 557 h 575"/>
                <a:gd name="T30" fmla="*/ 358 w 393"/>
                <a:gd name="T31" fmla="*/ 557 h 575"/>
                <a:gd name="T32" fmla="*/ 364 w 393"/>
                <a:gd name="T33" fmla="*/ 553 h 575"/>
                <a:gd name="T34" fmla="*/ 364 w 393"/>
                <a:gd name="T35" fmla="*/ 553 h 575"/>
                <a:gd name="T36" fmla="*/ 370 w 393"/>
                <a:gd name="T37" fmla="*/ 548 h 575"/>
                <a:gd name="T38" fmla="*/ 370 w 393"/>
                <a:gd name="T39" fmla="*/ 548 h 575"/>
                <a:gd name="T40" fmla="*/ 377 w 393"/>
                <a:gd name="T41" fmla="*/ 543 h 575"/>
                <a:gd name="T42" fmla="*/ 377 w 393"/>
                <a:gd name="T43" fmla="*/ 543 h 575"/>
                <a:gd name="T44" fmla="*/ 381 w 393"/>
                <a:gd name="T45" fmla="*/ 538 h 575"/>
                <a:gd name="T46" fmla="*/ 381 w 393"/>
                <a:gd name="T47" fmla="*/ 538 h 575"/>
                <a:gd name="T48" fmla="*/ 388 w 393"/>
                <a:gd name="T49" fmla="*/ 533 h 575"/>
                <a:gd name="T50" fmla="*/ 388 w 393"/>
                <a:gd name="T51" fmla="*/ 533 h 575"/>
                <a:gd name="T52" fmla="*/ 392 w 393"/>
                <a:gd name="T53" fmla="*/ 529 h 575"/>
                <a:gd name="T54" fmla="*/ 392 w 393"/>
                <a:gd name="T55" fmla="*/ 529 h 575"/>
                <a:gd name="T56" fmla="*/ 361 w 393"/>
                <a:gd name="T57" fmla="*/ 45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3" h="575">
                  <a:moveTo>
                    <a:pt x="361" y="451"/>
                  </a:moveTo>
                  <a:lnTo>
                    <a:pt x="361" y="451"/>
                  </a:lnTo>
                  <a:cubicBezTo>
                    <a:pt x="254" y="215"/>
                    <a:pt x="102" y="74"/>
                    <a:pt x="0" y="0"/>
                  </a:cubicBezTo>
                  <a:lnTo>
                    <a:pt x="0" y="0"/>
                  </a:lnTo>
                  <a:cubicBezTo>
                    <a:pt x="85" y="124"/>
                    <a:pt x="202" y="306"/>
                    <a:pt x="289" y="482"/>
                  </a:cubicBezTo>
                  <a:lnTo>
                    <a:pt x="289" y="482"/>
                  </a:lnTo>
                  <a:cubicBezTo>
                    <a:pt x="304" y="513"/>
                    <a:pt x="318" y="544"/>
                    <a:pt x="331" y="574"/>
                  </a:cubicBezTo>
                  <a:lnTo>
                    <a:pt x="331" y="574"/>
                  </a:lnTo>
                  <a:cubicBezTo>
                    <a:pt x="333" y="573"/>
                    <a:pt x="336" y="572"/>
                    <a:pt x="337" y="570"/>
                  </a:cubicBezTo>
                  <a:lnTo>
                    <a:pt x="337" y="570"/>
                  </a:lnTo>
                  <a:cubicBezTo>
                    <a:pt x="340" y="569"/>
                    <a:pt x="342" y="568"/>
                    <a:pt x="343" y="567"/>
                  </a:cubicBezTo>
                  <a:lnTo>
                    <a:pt x="343" y="567"/>
                  </a:lnTo>
                  <a:cubicBezTo>
                    <a:pt x="347" y="565"/>
                    <a:pt x="349" y="564"/>
                    <a:pt x="351" y="562"/>
                  </a:cubicBezTo>
                  <a:lnTo>
                    <a:pt x="351" y="562"/>
                  </a:lnTo>
                  <a:cubicBezTo>
                    <a:pt x="353" y="561"/>
                    <a:pt x="355" y="559"/>
                    <a:pt x="358" y="557"/>
                  </a:cubicBezTo>
                  <a:lnTo>
                    <a:pt x="358" y="557"/>
                  </a:lnTo>
                  <a:cubicBezTo>
                    <a:pt x="359" y="556"/>
                    <a:pt x="362" y="554"/>
                    <a:pt x="364" y="553"/>
                  </a:cubicBezTo>
                  <a:lnTo>
                    <a:pt x="364" y="553"/>
                  </a:lnTo>
                  <a:cubicBezTo>
                    <a:pt x="366" y="551"/>
                    <a:pt x="368" y="549"/>
                    <a:pt x="370" y="548"/>
                  </a:cubicBezTo>
                  <a:lnTo>
                    <a:pt x="370" y="548"/>
                  </a:lnTo>
                  <a:cubicBezTo>
                    <a:pt x="372" y="546"/>
                    <a:pt x="374" y="545"/>
                    <a:pt x="377" y="543"/>
                  </a:cubicBezTo>
                  <a:lnTo>
                    <a:pt x="377" y="543"/>
                  </a:lnTo>
                  <a:cubicBezTo>
                    <a:pt x="378" y="542"/>
                    <a:pt x="380" y="540"/>
                    <a:pt x="381" y="538"/>
                  </a:cubicBezTo>
                  <a:lnTo>
                    <a:pt x="381" y="538"/>
                  </a:lnTo>
                  <a:cubicBezTo>
                    <a:pt x="384" y="537"/>
                    <a:pt x="386" y="535"/>
                    <a:pt x="388" y="533"/>
                  </a:cubicBezTo>
                  <a:lnTo>
                    <a:pt x="388" y="533"/>
                  </a:lnTo>
                  <a:cubicBezTo>
                    <a:pt x="389" y="531"/>
                    <a:pt x="391" y="530"/>
                    <a:pt x="392" y="529"/>
                  </a:cubicBezTo>
                  <a:lnTo>
                    <a:pt x="392" y="529"/>
                  </a:lnTo>
                  <a:cubicBezTo>
                    <a:pt x="383" y="502"/>
                    <a:pt x="372" y="475"/>
                    <a:pt x="361" y="451"/>
                  </a:cubicBezTo>
                </a:path>
              </a:pathLst>
            </a:custGeom>
            <a:solidFill>
              <a:schemeClr val="accent3"/>
            </a:solidFill>
            <a:ln w="3175">
              <a:solidFill>
                <a:schemeClr val="accent3"/>
              </a:solidFill>
            </a:ln>
            <a:effectLst/>
          </p:spPr>
          <p:txBody>
            <a:bodyPr wrap="none" anchor="ctr"/>
            <a:lstStyle/>
            <a:p>
              <a:pPr defTabSz="914217"/>
              <a:endParaRPr lang="en-US" dirty="0">
                <a:solidFill>
                  <a:srgbClr val="747993"/>
                </a:solidFill>
                <a:latin typeface="Poppins" pitchFamily="2" charset="77"/>
              </a:endParaRPr>
            </a:p>
          </p:txBody>
        </p:sp>
        <p:sp>
          <p:nvSpPr>
            <p:cNvPr id="307" name="Freeform 289">
              <a:extLst>
                <a:ext uri="{FF2B5EF4-FFF2-40B4-BE49-F238E27FC236}">
                  <a16:creationId xmlns:a16="http://schemas.microsoft.com/office/drawing/2014/main" id="{F44C0A46-ECFD-1A41-B920-D8D82BF94AFF}"/>
                </a:ext>
              </a:extLst>
            </p:cNvPr>
            <p:cNvSpPr>
              <a:spLocks noChangeArrowheads="1"/>
            </p:cNvSpPr>
            <p:nvPr/>
          </p:nvSpPr>
          <p:spPr bwMode="auto">
            <a:xfrm>
              <a:off x="10777141" y="6890958"/>
              <a:ext cx="609714" cy="939294"/>
            </a:xfrm>
            <a:custGeom>
              <a:avLst/>
              <a:gdLst>
                <a:gd name="T0" fmla="*/ 448 w 490"/>
                <a:gd name="T1" fmla="*/ 180 h 753"/>
                <a:gd name="T2" fmla="*/ 448 w 490"/>
                <a:gd name="T3" fmla="*/ 180 h 753"/>
                <a:gd name="T4" fmla="*/ 489 w 490"/>
                <a:gd name="T5" fmla="*/ 152 h 753"/>
                <a:gd name="T6" fmla="*/ 489 w 490"/>
                <a:gd name="T7" fmla="*/ 152 h 753"/>
                <a:gd name="T8" fmla="*/ 324 w 490"/>
                <a:gd name="T9" fmla="*/ 18 h 753"/>
                <a:gd name="T10" fmla="*/ 324 w 490"/>
                <a:gd name="T11" fmla="*/ 18 h 753"/>
                <a:gd name="T12" fmla="*/ 26 w 490"/>
                <a:gd name="T13" fmla="*/ 350 h 753"/>
                <a:gd name="T14" fmla="*/ 26 w 490"/>
                <a:gd name="T15" fmla="*/ 350 h 753"/>
                <a:gd name="T16" fmla="*/ 230 w 490"/>
                <a:gd name="T17" fmla="*/ 747 h 753"/>
                <a:gd name="T18" fmla="*/ 230 w 490"/>
                <a:gd name="T19" fmla="*/ 747 h 753"/>
                <a:gd name="T20" fmla="*/ 345 w 490"/>
                <a:gd name="T21" fmla="*/ 725 h 753"/>
                <a:gd name="T22" fmla="*/ 345 w 490"/>
                <a:gd name="T23" fmla="*/ 725 h 753"/>
                <a:gd name="T24" fmla="*/ 448 w 490"/>
                <a:gd name="T25" fmla="*/ 18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0" h="753">
                  <a:moveTo>
                    <a:pt x="448" y="180"/>
                  </a:moveTo>
                  <a:lnTo>
                    <a:pt x="448" y="180"/>
                  </a:lnTo>
                  <a:cubicBezTo>
                    <a:pt x="461" y="169"/>
                    <a:pt x="476" y="160"/>
                    <a:pt x="489" y="152"/>
                  </a:cubicBezTo>
                  <a:lnTo>
                    <a:pt x="489" y="152"/>
                  </a:lnTo>
                  <a:cubicBezTo>
                    <a:pt x="453" y="78"/>
                    <a:pt x="395" y="28"/>
                    <a:pt x="324" y="18"/>
                  </a:cubicBezTo>
                  <a:lnTo>
                    <a:pt x="324" y="18"/>
                  </a:lnTo>
                  <a:cubicBezTo>
                    <a:pt x="185" y="0"/>
                    <a:pt x="52" y="149"/>
                    <a:pt x="26" y="350"/>
                  </a:cubicBezTo>
                  <a:lnTo>
                    <a:pt x="26" y="350"/>
                  </a:lnTo>
                  <a:cubicBezTo>
                    <a:pt x="0" y="552"/>
                    <a:pt x="92" y="729"/>
                    <a:pt x="230" y="747"/>
                  </a:cubicBezTo>
                  <a:lnTo>
                    <a:pt x="230" y="747"/>
                  </a:lnTo>
                  <a:cubicBezTo>
                    <a:pt x="269" y="752"/>
                    <a:pt x="309" y="744"/>
                    <a:pt x="345" y="725"/>
                  </a:cubicBezTo>
                  <a:lnTo>
                    <a:pt x="345" y="725"/>
                  </a:lnTo>
                  <a:cubicBezTo>
                    <a:pt x="282" y="534"/>
                    <a:pt x="283" y="311"/>
                    <a:pt x="448" y="180"/>
                  </a:cubicBezTo>
                </a:path>
              </a:pathLst>
            </a:custGeom>
            <a:solidFill>
              <a:srgbClr val="002632"/>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08" name="Freeform 290">
              <a:extLst>
                <a:ext uri="{FF2B5EF4-FFF2-40B4-BE49-F238E27FC236}">
                  <a16:creationId xmlns:a16="http://schemas.microsoft.com/office/drawing/2014/main" id="{5B827582-66D7-CE44-9878-83779BAF374B}"/>
                </a:ext>
              </a:extLst>
            </p:cNvPr>
            <p:cNvSpPr>
              <a:spLocks noChangeArrowheads="1"/>
            </p:cNvSpPr>
            <p:nvPr/>
          </p:nvSpPr>
          <p:spPr bwMode="auto">
            <a:xfrm>
              <a:off x="11947135" y="8280672"/>
              <a:ext cx="549294" cy="411968"/>
            </a:xfrm>
            <a:custGeom>
              <a:avLst/>
              <a:gdLst>
                <a:gd name="T0" fmla="*/ 442 w 443"/>
                <a:gd name="T1" fmla="*/ 327 h 332"/>
                <a:gd name="T2" fmla="*/ 441 w 443"/>
                <a:gd name="T3" fmla="*/ 328 h 332"/>
                <a:gd name="T4" fmla="*/ 441 w 443"/>
                <a:gd name="T5" fmla="*/ 328 h 332"/>
                <a:gd name="T6" fmla="*/ 401 w 443"/>
                <a:gd name="T7" fmla="*/ 330 h 332"/>
                <a:gd name="T8" fmla="*/ 401 w 443"/>
                <a:gd name="T9" fmla="*/ 330 h 332"/>
                <a:gd name="T10" fmla="*/ 0 w 443"/>
                <a:gd name="T11" fmla="*/ 0 h 332"/>
                <a:gd name="T12" fmla="*/ 0 w 443"/>
                <a:gd name="T13" fmla="*/ 0 h 332"/>
                <a:gd name="T14" fmla="*/ 400 w 443"/>
                <a:gd name="T15" fmla="*/ 244 h 332"/>
                <a:gd name="T16" fmla="*/ 423 w 443"/>
                <a:gd name="T17" fmla="*/ 324 h 332"/>
                <a:gd name="T18" fmla="*/ 424 w 443"/>
                <a:gd name="T19" fmla="*/ 324 h 332"/>
                <a:gd name="T20" fmla="*/ 442 w 443"/>
                <a:gd name="T21" fmla="*/ 32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332">
                  <a:moveTo>
                    <a:pt x="442" y="327"/>
                  </a:moveTo>
                  <a:lnTo>
                    <a:pt x="441" y="328"/>
                  </a:lnTo>
                  <a:lnTo>
                    <a:pt x="441" y="328"/>
                  </a:lnTo>
                  <a:cubicBezTo>
                    <a:pt x="429" y="329"/>
                    <a:pt x="415" y="330"/>
                    <a:pt x="401" y="330"/>
                  </a:cubicBezTo>
                  <a:lnTo>
                    <a:pt x="401" y="330"/>
                  </a:lnTo>
                  <a:cubicBezTo>
                    <a:pt x="264" y="331"/>
                    <a:pt x="38" y="288"/>
                    <a:pt x="0" y="0"/>
                  </a:cubicBezTo>
                  <a:lnTo>
                    <a:pt x="0" y="0"/>
                  </a:lnTo>
                  <a:cubicBezTo>
                    <a:pt x="98" y="140"/>
                    <a:pt x="231" y="256"/>
                    <a:pt x="400" y="244"/>
                  </a:cubicBezTo>
                  <a:lnTo>
                    <a:pt x="423" y="324"/>
                  </a:lnTo>
                  <a:lnTo>
                    <a:pt x="424" y="324"/>
                  </a:lnTo>
                  <a:lnTo>
                    <a:pt x="442" y="327"/>
                  </a:lnTo>
                </a:path>
              </a:pathLst>
            </a:custGeom>
            <a:solidFill>
              <a:srgbClr val="D68A80"/>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17" name="Freeform 299">
              <a:extLst>
                <a:ext uri="{FF2B5EF4-FFF2-40B4-BE49-F238E27FC236}">
                  <a16:creationId xmlns:a16="http://schemas.microsoft.com/office/drawing/2014/main" id="{23B064DB-8D76-1848-868F-B3C91EB92BAB}"/>
                </a:ext>
              </a:extLst>
            </p:cNvPr>
            <p:cNvSpPr>
              <a:spLocks noChangeArrowheads="1"/>
            </p:cNvSpPr>
            <p:nvPr/>
          </p:nvSpPr>
          <p:spPr bwMode="auto">
            <a:xfrm>
              <a:off x="11550965" y="7335887"/>
              <a:ext cx="1461121" cy="2125764"/>
            </a:xfrm>
            <a:custGeom>
              <a:avLst/>
              <a:gdLst>
                <a:gd name="T0" fmla="*/ 475 w 1175"/>
                <a:gd name="T1" fmla="*/ 353 h 1708"/>
                <a:gd name="T2" fmla="*/ 521 w 1175"/>
                <a:gd name="T3" fmla="*/ 329 h 1708"/>
                <a:gd name="T4" fmla="*/ 615 w 1175"/>
                <a:gd name="T5" fmla="*/ 347 h 1708"/>
                <a:gd name="T6" fmla="*/ 526 w 1175"/>
                <a:gd name="T7" fmla="*/ 351 h 1708"/>
                <a:gd name="T8" fmla="*/ 466 w 1175"/>
                <a:gd name="T9" fmla="*/ 403 h 1708"/>
                <a:gd name="T10" fmla="*/ 453 w 1175"/>
                <a:gd name="T11" fmla="*/ 409 h 1708"/>
                <a:gd name="T12" fmla="*/ 451 w 1175"/>
                <a:gd name="T13" fmla="*/ 387 h 1708"/>
                <a:gd name="T14" fmla="*/ 467 w 1175"/>
                <a:gd name="T15" fmla="*/ 194 h 1708"/>
                <a:gd name="T16" fmla="*/ 515 w 1175"/>
                <a:gd name="T17" fmla="*/ 190 h 1708"/>
                <a:gd name="T18" fmla="*/ 478 w 1175"/>
                <a:gd name="T19" fmla="*/ 224 h 1708"/>
                <a:gd name="T20" fmla="*/ 448 w 1175"/>
                <a:gd name="T21" fmla="*/ 243 h 1708"/>
                <a:gd name="T22" fmla="*/ 427 w 1175"/>
                <a:gd name="T23" fmla="*/ 227 h 1708"/>
                <a:gd name="T24" fmla="*/ 703 w 1175"/>
                <a:gd name="T25" fmla="*/ 711 h 1708"/>
                <a:gd name="T26" fmla="*/ 758 w 1175"/>
                <a:gd name="T27" fmla="*/ 724 h 1708"/>
                <a:gd name="T28" fmla="*/ 691 w 1175"/>
                <a:gd name="T29" fmla="*/ 733 h 1708"/>
                <a:gd name="T30" fmla="*/ 623 w 1175"/>
                <a:gd name="T31" fmla="*/ 719 h 1708"/>
                <a:gd name="T32" fmla="*/ 534 w 1175"/>
                <a:gd name="T33" fmla="*/ 618 h 1708"/>
                <a:gd name="T34" fmla="*/ 582 w 1175"/>
                <a:gd name="T35" fmla="*/ 660 h 1708"/>
                <a:gd name="T36" fmla="*/ 694 w 1175"/>
                <a:gd name="T37" fmla="*/ 708 h 1708"/>
                <a:gd name="T38" fmla="*/ 793 w 1175"/>
                <a:gd name="T39" fmla="*/ 423 h 1708"/>
                <a:gd name="T40" fmla="*/ 806 w 1175"/>
                <a:gd name="T41" fmla="*/ 438 h 1708"/>
                <a:gd name="T42" fmla="*/ 824 w 1175"/>
                <a:gd name="T43" fmla="*/ 449 h 1708"/>
                <a:gd name="T44" fmla="*/ 881 w 1175"/>
                <a:gd name="T45" fmla="*/ 494 h 1708"/>
                <a:gd name="T46" fmla="*/ 887 w 1175"/>
                <a:gd name="T47" fmla="*/ 523 h 1708"/>
                <a:gd name="T48" fmla="*/ 851 w 1175"/>
                <a:gd name="T49" fmla="*/ 560 h 1708"/>
                <a:gd name="T50" fmla="*/ 807 w 1175"/>
                <a:gd name="T51" fmla="*/ 576 h 1708"/>
                <a:gd name="T52" fmla="*/ 869 w 1175"/>
                <a:gd name="T53" fmla="*/ 520 h 1708"/>
                <a:gd name="T54" fmla="*/ 850 w 1175"/>
                <a:gd name="T55" fmla="*/ 493 h 1708"/>
                <a:gd name="T56" fmla="*/ 801 w 1175"/>
                <a:gd name="T57" fmla="*/ 464 h 1708"/>
                <a:gd name="T58" fmla="*/ 790 w 1175"/>
                <a:gd name="T59" fmla="*/ 455 h 1708"/>
                <a:gd name="T60" fmla="*/ 752 w 1175"/>
                <a:gd name="T61" fmla="*/ 393 h 1708"/>
                <a:gd name="T62" fmla="*/ 733 w 1175"/>
                <a:gd name="T63" fmla="*/ 301 h 1708"/>
                <a:gd name="T64" fmla="*/ 718 w 1175"/>
                <a:gd name="T65" fmla="*/ 1001 h 1708"/>
                <a:gd name="T66" fmla="*/ 953 w 1175"/>
                <a:gd name="T67" fmla="*/ 262 h 1708"/>
                <a:gd name="T68" fmla="*/ 903 w 1175"/>
                <a:gd name="T69" fmla="*/ 251 h 1708"/>
                <a:gd name="T70" fmla="*/ 863 w 1175"/>
                <a:gd name="T71" fmla="*/ 260 h 1708"/>
                <a:gd name="T72" fmla="*/ 816 w 1175"/>
                <a:gd name="T73" fmla="*/ 271 h 1708"/>
                <a:gd name="T74" fmla="*/ 853 w 1175"/>
                <a:gd name="T75" fmla="*/ 240 h 1708"/>
                <a:gd name="T76" fmla="*/ 945 w 1175"/>
                <a:gd name="T77" fmla="*/ 236 h 1708"/>
                <a:gd name="T78" fmla="*/ 930 w 1175"/>
                <a:gd name="T79" fmla="*/ 183 h 1708"/>
                <a:gd name="T80" fmla="*/ 915 w 1175"/>
                <a:gd name="T81" fmla="*/ 150 h 1708"/>
                <a:gd name="T82" fmla="*/ 821 w 1175"/>
                <a:gd name="T83" fmla="*/ 158 h 1708"/>
                <a:gd name="T84" fmla="*/ 785 w 1175"/>
                <a:gd name="T85" fmla="*/ 182 h 1708"/>
                <a:gd name="T86" fmla="*/ 850 w 1175"/>
                <a:gd name="T87" fmla="*/ 115 h 1708"/>
                <a:gd name="T88" fmla="*/ 899 w 1175"/>
                <a:gd name="T89" fmla="*/ 122 h 1708"/>
                <a:gd name="T90" fmla="*/ 896 w 1175"/>
                <a:gd name="T91" fmla="*/ 100 h 1708"/>
                <a:gd name="T92" fmla="*/ 332 w 1175"/>
                <a:gd name="T93" fmla="*/ 0 h 1708"/>
                <a:gd name="T94" fmla="*/ 322 w 1175"/>
                <a:gd name="T95" fmla="*/ 275 h 1708"/>
                <a:gd name="T96" fmla="*/ 265 w 1175"/>
                <a:gd name="T97" fmla="*/ 567 h 1708"/>
                <a:gd name="T98" fmla="*/ 244 w 1175"/>
                <a:gd name="T99" fmla="*/ 534 h 1708"/>
                <a:gd name="T100" fmla="*/ 171 w 1175"/>
                <a:gd name="T101" fmla="*/ 466 h 1708"/>
                <a:gd name="T102" fmla="*/ 36 w 1175"/>
                <a:gd name="T103" fmla="*/ 454 h 1708"/>
                <a:gd name="T104" fmla="*/ 227 w 1175"/>
                <a:gd name="T105" fmla="*/ 703 h 1708"/>
                <a:gd name="T106" fmla="*/ 233 w 1175"/>
                <a:gd name="T107" fmla="*/ 702 h 1708"/>
                <a:gd name="T108" fmla="*/ 226 w 1175"/>
                <a:gd name="T109" fmla="*/ 934 h 1708"/>
                <a:gd name="T110" fmla="*/ 211 w 1175"/>
                <a:gd name="T111" fmla="*/ 1245 h 1708"/>
                <a:gd name="T112" fmla="*/ 223 w 1175"/>
                <a:gd name="T113" fmla="*/ 1280 h 1708"/>
                <a:gd name="T114" fmla="*/ 871 w 1175"/>
                <a:gd name="T115" fmla="*/ 1251 h 1708"/>
                <a:gd name="T116" fmla="*/ 760 w 1175"/>
                <a:gd name="T117" fmla="*/ 1084 h 1708"/>
                <a:gd name="T118" fmla="*/ 719 w 1175"/>
                <a:gd name="T119" fmla="*/ 1087 h 1708"/>
                <a:gd name="T120" fmla="*/ 318 w 1175"/>
                <a:gd name="T121" fmla="*/ 757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5" h="1708">
                  <a:moveTo>
                    <a:pt x="451" y="387"/>
                  </a:moveTo>
                  <a:lnTo>
                    <a:pt x="451" y="387"/>
                  </a:lnTo>
                  <a:cubicBezTo>
                    <a:pt x="457" y="374"/>
                    <a:pt x="464" y="362"/>
                    <a:pt x="475" y="353"/>
                  </a:cubicBezTo>
                  <a:lnTo>
                    <a:pt x="475" y="353"/>
                  </a:lnTo>
                  <a:cubicBezTo>
                    <a:pt x="489" y="341"/>
                    <a:pt x="505" y="333"/>
                    <a:pt x="521" y="329"/>
                  </a:cubicBezTo>
                  <a:lnTo>
                    <a:pt x="521" y="329"/>
                  </a:lnTo>
                  <a:cubicBezTo>
                    <a:pt x="537" y="326"/>
                    <a:pt x="554" y="327"/>
                    <a:pt x="571" y="329"/>
                  </a:cubicBezTo>
                  <a:lnTo>
                    <a:pt x="571" y="329"/>
                  </a:lnTo>
                  <a:cubicBezTo>
                    <a:pt x="587" y="333"/>
                    <a:pt x="602" y="339"/>
                    <a:pt x="615" y="347"/>
                  </a:cubicBezTo>
                  <a:lnTo>
                    <a:pt x="615" y="347"/>
                  </a:lnTo>
                  <a:cubicBezTo>
                    <a:pt x="583" y="344"/>
                    <a:pt x="553" y="343"/>
                    <a:pt x="526" y="351"/>
                  </a:cubicBezTo>
                  <a:lnTo>
                    <a:pt x="526" y="351"/>
                  </a:lnTo>
                  <a:cubicBezTo>
                    <a:pt x="514" y="355"/>
                    <a:pt x="502" y="362"/>
                    <a:pt x="492" y="371"/>
                  </a:cubicBezTo>
                  <a:lnTo>
                    <a:pt x="492" y="371"/>
                  </a:lnTo>
                  <a:cubicBezTo>
                    <a:pt x="481" y="379"/>
                    <a:pt x="474" y="391"/>
                    <a:pt x="466" y="403"/>
                  </a:cubicBezTo>
                  <a:lnTo>
                    <a:pt x="460" y="412"/>
                  </a:lnTo>
                  <a:lnTo>
                    <a:pt x="453" y="409"/>
                  </a:lnTo>
                  <a:lnTo>
                    <a:pt x="453" y="409"/>
                  </a:lnTo>
                  <a:cubicBezTo>
                    <a:pt x="429" y="400"/>
                    <a:pt x="405" y="390"/>
                    <a:pt x="381" y="377"/>
                  </a:cubicBezTo>
                  <a:lnTo>
                    <a:pt x="381" y="377"/>
                  </a:lnTo>
                  <a:cubicBezTo>
                    <a:pt x="405" y="378"/>
                    <a:pt x="428" y="382"/>
                    <a:pt x="451" y="387"/>
                  </a:cubicBezTo>
                  <a:close/>
                  <a:moveTo>
                    <a:pt x="427" y="227"/>
                  </a:moveTo>
                  <a:lnTo>
                    <a:pt x="427" y="227"/>
                  </a:lnTo>
                  <a:cubicBezTo>
                    <a:pt x="435" y="213"/>
                    <a:pt x="450" y="200"/>
                    <a:pt x="467" y="194"/>
                  </a:cubicBezTo>
                  <a:lnTo>
                    <a:pt x="467" y="194"/>
                  </a:lnTo>
                  <a:cubicBezTo>
                    <a:pt x="482" y="188"/>
                    <a:pt x="499" y="187"/>
                    <a:pt x="515" y="190"/>
                  </a:cubicBezTo>
                  <a:lnTo>
                    <a:pt x="515" y="190"/>
                  </a:lnTo>
                  <a:cubicBezTo>
                    <a:pt x="530" y="193"/>
                    <a:pt x="546" y="199"/>
                    <a:pt x="557" y="210"/>
                  </a:cubicBezTo>
                  <a:lnTo>
                    <a:pt x="557" y="210"/>
                  </a:lnTo>
                  <a:cubicBezTo>
                    <a:pt x="526" y="214"/>
                    <a:pt x="500" y="216"/>
                    <a:pt x="478" y="224"/>
                  </a:cubicBezTo>
                  <a:lnTo>
                    <a:pt x="478" y="224"/>
                  </a:lnTo>
                  <a:cubicBezTo>
                    <a:pt x="467" y="229"/>
                    <a:pt x="457" y="235"/>
                    <a:pt x="448" y="243"/>
                  </a:cubicBezTo>
                  <a:lnTo>
                    <a:pt x="448" y="243"/>
                  </a:lnTo>
                  <a:cubicBezTo>
                    <a:pt x="438" y="251"/>
                    <a:pt x="430" y="262"/>
                    <a:pt x="419" y="275"/>
                  </a:cubicBezTo>
                  <a:lnTo>
                    <a:pt x="419" y="275"/>
                  </a:lnTo>
                  <a:cubicBezTo>
                    <a:pt x="417" y="259"/>
                    <a:pt x="419" y="242"/>
                    <a:pt x="427" y="227"/>
                  </a:cubicBezTo>
                  <a:close/>
                  <a:moveTo>
                    <a:pt x="694" y="708"/>
                  </a:moveTo>
                  <a:lnTo>
                    <a:pt x="694" y="708"/>
                  </a:lnTo>
                  <a:cubicBezTo>
                    <a:pt x="697" y="709"/>
                    <a:pt x="700" y="710"/>
                    <a:pt x="703" y="711"/>
                  </a:cubicBezTo>
                  <a:lnTo>
                    <a:pt x="703" y="711"/>
                  </a:lnTo>
                  <a:cubicBezTo>
                    <a:pt x="720" y="715"/>
                    <a:pt x="739" y="719"/>
                    <a:pt x="758" y="724"/>
                  </a:cubicBezTo>
                  <a:lnTo>
                    <a:pt x="758" y="724"/>
                  </a:lnTo>
                  <a:cubicBezTo>
                    <a:pt x="740" y="731"/>
                    <a:pt x="721" y="733"/>
                    <a:pt x="702" y="733"/>
                  </a:cubicBezTo>
                  <a:lnTo>
                    <a:pt x="702" y="733"/>
                  </a:lnTo>
                  <a:cubicBezTo>
                    <a:pt x="698" y="733"/>
                    <a:pt x="694" y="734"/>
                    <a:pt x="691" y="733"/>
                  </a:cubicBezTo>
                  <a:lnTo>
                    <a:pt x="691" y="733"/>
                  </a:lnTo>
                  <a:cubicBezTo>
                    <a:pt x="668" y="733"/>
                    <a:pt x="645" y="728"/>
                    <a:pt x="623" y="719"/>
                  </a:cubicBezTo>
                  <a:lnTo>
                    <a:pt x="623" y="719"/>
                  </a:lnTo>
                  <a:cubicBezTo>
                    <a:pt x="601" y="710"/>
                    <a:pt x="581" y="696"/>
                    <a:pt x="565" y="679"/>
                  </a:cubicBezTo>
                  <a:lnTo>
                    <a:pt x="565" y="679"/>
                  </a:lnTo>
                  <a:cubicBezTo>
                    <a:pt x="549" y="661"/>
                    <a:pt x="538" y="640"/>
                    <a:pt x="534" y="618"/>
                  </a:cubicBezTo>
                  <a:lnTo>
                    <a:pt x="534" y="618"/>
                  </a:lnTo>
                  <a:cubicBezTo>
                    <a:pt x="550" y="633"/>
                    <a:pt x="565" y="649"/>
                    <a:pt x="582" y="660"/>
                  </a:cubicBezTo>
                  <a:lnTo>
                    <a:pt x="582" y="660"/>
                  </a:lnTo>
                  <a:cubicBezTo>
                    <a:pt x="599" y="671"/>
                    <a:pt x="616" y="681"/>
                    <a:pt x="635" y="689"/>
                  </a:cubicBezTo>
                  <a:lnTo>
                    <a:pt x="635" y="689"/>
                  </a:lnTo>
                  <a:cubicBezTo>
                    <a:pt x="654" y="696"/>
                    <a:pt x="674" y="703"/>
                    <a:pt x="694" y="708"/>
                  </a:cubicBezTo>
                  <a:close/>
                  <a:moveTo>
                    <a:pt x="769" y="385"/>
                  </a:moveTo>
                  <a:lnTo>
                    <a:pt x="769" y="385"/>
                  </a:lnTo>
                  <a:cubicBezTo>
                    <a:pt x="777" y="399"/>
                    <a:pt x="783" y="412"/>
                    <a:pt x="793" y="423"/>
                  </a:cubicBezTo>
                  <a:lnTo>
                    <a:pt x="793" y="423"/>
                  </a:lnTo>
                  <a:cubicBezTo>
                    <a:pt x="797" y="428"/>
                    <a:pt x="801" y="433"/>
                    <a:pt x="806" y="438"/>
                  </a:cubicBezTo>
                  <a:lnTo>
                    <a:pt x="806" y="438"/>
                  </a:lnTo>
                  <a:cubicBezTo>
                    <a:pt x="808" y="440"/>
                    <a:pt x="811" y="441"/>
                    <a:pt x="814" y="443"/>
                  </a:cubicBezTo>
                  <a:lnTo>
                    <a:pt x="824" y="449"/>
                  </a:lnTo>
                  <a:lnTo>
                    <a:pt x="824" y="449"/>
                  </a:lnTo>
                  <a:cubicBezTo>
                    <a:pt x="836" y="457"/>
                    <a:pt x="850" y="465"/>
                    <a:pt x="864" y="475"/>
                  </a:cubicBezTo>
                  <a:lnTo>
                    <a:pt x="864" y="475"/>
                  </a:lnTo>
                  <a:cubicBezTo>
                    <a:pt x="870" y="480"/>
                    <a:pt x="876" y="486"/>
                    <a:pt x="881" y="494"/>
                  </a:cubicBezTo>
                  <a:lnTo>
                    <a:pt x="881" y="494"/>
                  </a:lnTo>
                  <a:cubicBezTo>
                    <a:pt x="887" y="501"/>
                    <a:pt x="891" y="513"/>
                    <a:pt x="887" y="523"/>
                  </a:cubicBezTo>
                  <a:lnTo>
                    <a:pt x="887" y="523"/>
                  </a:lnTo>
                  <a:cubicBezTo>
                    <a:pt x="885" y="534"/>
                    <a:pt x="879" y="541"/>
                    <a:pt x="872" y="547"/>
                  </a:cubicBezTo>
                  <a:lnTo>
                    <a:pt x="872" y="547"/>
                  </a:lnTo>
                  <a:cubicBezTo>
                    <a:pt x="865" y="552"/>
                    <a:pt x="859" y="556"/>
                    <a:pt x="851" y="560"/>
                  </a:cubicBezTo>
                  <a:lnTo>
                    <a:pt x="851" y="560"/>
                  </a:lnTo>
                  <a:cubicBezTo>
                    <a:pt x="837" y="567"/>
                    <a:pt x="823" y="572"/>
                    <a:pt x="807" y="576"/>
                  </a:cubicBezTo>
                  <a:lnTo>
                    <a:pt x="807" y="576"/>
                  </a:lnTo>
                  <a:cubicBezTo>
                    <a:pt x="821" y="567"/>
                    <a:pt x="834" y="559"/>
                    <a:pt x="845" y="550"/>
                  </a:cubicBezTo>
                  <a:lnTo>
                    <a:pt x="845" y="550"/>
                  </a:lnTo>
                  <a:cubicBezTo>
                    <a:pt x="857" y="541"/>
                    <a:pt x="868" y="529"/>
                    <a:pt x="869" y="520"/>
                  </a:cubicBezTo>
                  <a:lnTo>
                    <a:pt x="869" y="520"/>
                  </a:lnTo>
                  <a:cubicBezTo>
                    <a:pt x="870" y="511"/>
                    <a:pt x="861" y="501"/>
                    <a:pt x="850" y="493"/>
                  </a:cubicBezTo>
                  <a:lnTo>
                    <a:pt x="850" y="493"/>
                  </a:lnTo>
                  <a:cubicBezTo>
                    <a:pt x="838" y="485"/>
                    <a:pt x="824" y="477"/>
                    <a:pt x="812" y="470"/>
                  </a:cubicBezTo>
                  <a:lnTo>
                    <a:pt x="812" y="470"/>
                  </a:lnTo>
                  <a:cubicBezTo>
                    <a:pt x="808" y="468"/>
                    <a:pt x="805" y="466"/>
                    <a:pt x="801" y="464"/>
                  </a:cubicBezTo>
                  <a:lnTo>
                    <a:pt x="801" y="464"/>
                  </a:lnTo>
                  <a:cubicBezTo>
                    <a:pt x="797" y="461"/>
                    <a:pt x="794" y="459"/>
                    <a:pt x="790" y="455"/>
                  </a:cubicBezTo>
                  <a:lnTo>
                    <a:pt x="790" y="455"/>
                  </a:lnTo>
                  <a:cubicBezTo>
                    <a:pt x="784" y="449"/>
                    <a:pt x="778" y="443"/>
                    <a:pt x="774" y="436"/>
                  </a:cubicBezTo>
                  <a:lnTo>
                    <a:pt x="774" y="436"/>
                  </a:lnTo>
                  <a:cubicBezTo>
                    <a:pt x="765" y="423"/>
                    <a:pt x="757" y="408"/>
                    <a:pt x="752" y="393"/>
                  </a:cubicBezTo>
                  <a:lnTo>
                    <a:pt x="752" y="393"/>
                  </a:lnTo>
                  <a:cubicBezTo>
                    <a:pt x="741" y="363"/>
                    <a:pt x="735" y="333"/>
                    <a:pt x="733" y="301"/>
                  </a:cubicBezTo>
                  <a:lnTo>
                    <a:pt x="733" y="301"/>
                  </a:lnTo>
                  <a:cubicBezTo>
                    <a:pt x="744" y="330"/>
                    <a:pt x="756" y="359"/>
                    <a:pt x="769" y="385"/>
                  </a:cubicBezTo>
                  <a:close/>
                  <a:moveTo>
                    <a:pt x="718" y="1001"/>
                  </a:moveTo>
                  <a:lnTo>
                    <a:pt x="718" y="1001"/>
                  </a:lnTo>
                  <a:cubicBezTo>
                    <a:pt x="755" y="999"/>
                    <a:pt x="794" y="989"/>
                    <a:pt x="835" y="973"/>
                  </a:cubicBezTo>
                  <a:lnTo>
                    <a:pt x="835" y="973"/>
                  </a:lnTo>
                  <a:cubicBezTo>
                    <a:pt x="1174" y="837"/>
                    <a:pt x="1028" y="493"/>
                    <a:pt x="953" y="262"/>
                  </a:cubicBezTo>
                  <a:lnTo>
                    <a:pt x="944" y="259"/>
                  </a:lnTo>
                  <a:lnTo>
                    <a:pt x="944" y="259"/>
                  </a:lnTo>
                  <a:cubicBezTo>
                    <a:pt x="930" y="255"/>
                    <a:pt x="917" y="251"/>
                    <a:pt x="903" y="251"/>
                  </a:cubicBezTo>
                  <a:lnTo>
                    <a:pt x="903" y="251"/>
                  </a:lnTo>
                  <a:cubicBezTo>
                    <a:pt x="889" y="251"/>
                    <a:pt x="876" y="254"/>
                    <a:pt x="863" y="260"/>
                  </a:cubicBezTo>
                  <a:lnTo>
                    <a:pt x="863" y="260"/>
                  </a:lnTo>
                  <a:cubicBezTo>
                    <a:pt x="837" y="271"/>
                    <a:pt x="815" y="291"/>
                    <a:pt x="793" y="314"/>
                  </a:cubicBezTo>
                  <a:lnTo>
                    <a:pt x="793" y="314"/>
                  </a:lnTo>
                  <a:cubicBezTo>
                    <a:pt x="797" y="298"/>
                    <a:pt x="805" y="284"/>
                    <a:pt x="816" y="271"/>
                  </a:cubicBezTo>
                  <a:lnTo>
                    <a:pt x="816" y="271"/>
                  </a:lnTo>
                  <a:cubicBezTo>
                    <a:pt x="826" y="259"/>
                    <a:pt x="839" y="247"/>
                    <a:pt x="853" y="240"/>
                  </a:cubicBezTo>
                  <a:lnTo>
                    <a:pt x="853" y="240"/>
                  </a:lnTo>
                  <a:cubicBezTo>
                    <a:pt x="868" y="231"/>
                    <a:pt x="886" y="227"/>
                    <a:pt x="903" y="227"/>
                  </a:cubicBezTo>
                  <a:lnTo>
                    <a:pt x="903" y="227"/>
                  </a:lnTo>
                  <a:cubicBezTo>
                    <a:pt x="918" y="227"/>
                    <a:pt x="932" y="231"/>
                    <a:pt x="945" y="236"/>
                  </a:cubicBezTo>
                  <a:lnTo>
                    <a:pt x="945" y="236"/>
                  </a:lnTo>
                  <a:cubicBezTo>
                    <a:pt x="939" y="218"/>
                    <a:pt x="934" y="200"/>
                    <a:pt x="930" y="183"/>
                  </a:cubicBezTo>
                  <a:lnTo>
                    <a:pt x="930" y="183"/>
                  </a:lnTo>
                  <a:lnTo>
                    <a:pt x="929" y="183"/>
                  </a:lnTo>
                  <a:lnTo>
                    <a:pt x="915" y="150"/>
                  </a:lnTo>
                  <a:lnTo>
                    <a:pt x="915" y="150"/>
                  </a:lnTo>
                  <a:cubicBezTo>
                    <a:pt x="893" y="147"/>
                    <a:pt x="873" y="144"/>
                    <a:pt x="854" y="147"/>
                  </a:cubicBezTo>
                  <a:lnTo>
                    <a:pt x="854" y="147"/>
                  </a:lnTo>
                  <a:cubicBezTo>
                    <a:pt x="842" y="148"/>
                    <a:pt x="832" y="152"/>
                    <a:pt x="821" y="158"/>
                  </a:cubicBezTo>
                  <a:lnTo>
                    <a:pt x="821" y="158"/>
                  </a:lnTo>
                  <a:cubicBezTo>
                    <a:pt x="809" y="163"/>
                    <a:pt x="799" y="172"/>
                    <a:pt x="785" y="182"/>
                  </a:cubicBezTo>
                  <a:lnTo>
                    <a:pt x="785" y="182"/>
                  </a:lnTo>
                  <a:cubicBezTo>
                    <a:pt x="787" y="166"/>
                    <a:pt x="793" y="150"/>
                    <a:pt x="804" y="138"/>
                  </a:cubicBezTo>
                  <a:lnTo>
                    <a:pt x="804" y="138"/>
                  </a:lnTo>
                  <a:cubicBezTo>
                    <a:pt x="816" y="125"/>
                    <a:pt x="833" y="117"/>
                    <a:pt x="850" y="115"/>
                  </a:cubicBezTo>
                  <a:lnTo>
                    <a:pt x="850" y="115"/>
                  </a:lnTo>
                  <a:cubicBezTo>
                    <a:pt x="867" y="113"/>
                    <a:pt x="884" y="115"/>
                    <a:pt x="899" y="122"/>
                  </a:cubicBezTo>
                  <a:lnTo>
                    <a:pt x="899" y="122"/>
                  </a:lnTo>
                  <a:cubicBezTo>
                    <a:pt x="902" y="123"/>
                    <a:pt x="904" y="125"/>
                    <a:pt x="906" y="126"/>
                  </a:cubicBezTo>
                  <a:lnTo>
                    <a:pt x="896" y="100"/>
                  </a:lnTo>
                  <a:lnTo>
                    <a:pt x="896" y="100"/>
                  </a:lnTo>
                  <a:cubicBezTo>
                    <a:pt x="877" y="52"/>
                    <a:pt x="825" y="26"/>
                    <a:pt x="776" y="40"/>
                  </a:cubicBezTo>
                  <a:lnTo>
                    <a:pt x="776" y="40"/>
                  </a:lnTo>
                  <a:cubicBezTo>
                    <a:pt x="659" y="71"/>
                    <a:pt x="453" y="106"/>
                    <a:pt x="332" y="0"/>
                  </a:cubicBezTo>
                  <a:lnTo>
                    <a:pt x="332" y="0"/>
                  </a:lnTo>
                  <a:cubicBezTo>
                    <a:pt x="332" y="0"/>
                    <a:pt x="381" y="183"/>
                    <a:pt x="322" y="275"/>
                  </a:cubicBezTo>
                  <a:lnTo>
                    <a:pt x="322" y="275"/>
                  </a:lnTo>
                  <a:cubicBezTo>
                    <a:pt x="246" y="391"/>
                    <a:pt x="328" y="477"/>
                    <a:pt x="300" y="534"/>
                  </a:cubicBezTo>
                  <a:lnTo>
                    <a:pt x="300" y="534"/>
                  </a:lnTo>
                  <a:cubicBezTo>
                    <a:pt x="294" y="546"/>
                    <a:pt x="283" y="557"/>
                    <a:pt x="265" y="567"/>
                  </a:cubicBezTo>
                  <a:lnTo>
                    <a:pt x="265" y="567"/>
                  </a:lnTo>
                  <a:cubicBezTo>
                    <a:pt x="258" y="556"/>
                    <a:pt x="252" y="545"/>
                    <a:pt x="244" y="534"/>
                  </a:cubicBezTo>
                  <a:lnTo>
                    <a:pt x="244" y="534"/>
                  </a:lnTo>
                  <a:cubicBezTo>
                    <a:pt x="236" y="524"/>
                    <a:pt x="227" y="514"/>
                    <a:pt x="218" y="504"/>
                  </a:cubicBezTo>
                  <a:lnTo>
                    <a:pt x="218" y="504"/>
                  </a:lnTo>
                  <a:cubicBezTo>
                    <a:pt x="203" y="490"/>
                    <a:pt x="187" y="477"/>
                    <a:pt x="171" y="466"/>
                  </a:cubicBezTo>
                  <a:lnTo>
                    <a:pt x="171" y="466"/>
                  </a:lnTo>
                  <a:cubicBezTo>
                    <a:pt x="118" y="433"/>
                    <a:pt x="64" y="427"/>
                    <a:pt x="36" y="454"/>
                  </a:cubicBezTo>
                  <a:lnTo>
                    <a:pt x="36" y="454"/>
                  </a:lnTo>
                  <a:cubicBezTo>
                    <a:pt x="0" y="491"/>
                    <a:pt x="22" y="572"/>
                    <a:pt x="86" y="636"/>
                  </a:cubicBezTo>
                  <a:lnTo>
                    <a:pt x="86" y="636"/>
                  </a:lnTo>
                  <a:cubicBezTo>
                    <a:pt x="132" y="682"/>
                    <a:pt x="186" y="706"/>
                    <a:pt x="227" y="703"/>
                  </a:cubicBezTo>
                  <a:lnTo>
                    <a:pt x="227" y="703"/>
                  </a:lnTo>
                  <a:cubicBezTo>
                    <a:pt x="229" y="703"/>
                    <a:pt x="232" y="703"/>
                    <a:pt x="233" y="702"/>
                  </a:cubicBezTo>
                  <a:lnTo>
                    <a:pt x="233" y="702"/>
                  </a:lnTo>
                  <a:cubicBezTo>
                    <a:pt x="251" y="803"/>
                    <a:pt x="284" y="930"/>
                    <a:pt x="235" y="956"/>
                  </a:cubicBezTo>
                  <a:lnTo>
                    <a:pt x="235" y="956"/>
                  </a:lnTo>
                  <a:cubicBezTo>
                    <a:pt x="235" y="956"/>
                    <a:pt x="232" y="948"/>
                    <a:pt x="226" y="934"/>
                  </a:cubicBezTo>
                  <a:lnTo>
                    <a:pt x="282" y="1201"/>
                  </a:lnTo>
                  <a:lnTo>
                    <a:pt x="247" y="1223"/>
                  </a:lnTo>
                  <a:lnTo>
                    <a:pt x="211" y="1245"/>
                  </a:lnTo>
                  <a:lnTo>
                    <a:pt x="211" y="1245"/>
                  </a:lnTo>
                  <a:cubicBezTo>
                    <a:pt x="215" y="1256"/>
                    <a:pt x="219" y="1268"/>
                    <a:pt x="223" y="1280"/>
                  </a:cubicBezTo>
                  <a:lnTo>
                    <a:pt x="223" y="1280"/>
                  </a:lnTo>
                  <a:cubicBezTo>
                    <a:pt x="309" y="1520"/>
                    <a:pt x="523" y="1707"/>
                    <a:pt x="702" y="1699"/>
                  </a:cubicBezTo>
                  <a:lnTo>
                    <a:pt x="702" y="1699"/>
                  </a:lnTo>
                  <a:cubicBezTo>
                    <a:pt x="881" y="1691"/>
                    <a:pt x="957" y="1490"/>
                    <a:pt x="871" y="1251"/>
                  </a:cubicBezTo>
                  <a:lnTo>
                    <a:pt x="871" y="1251"/>
                  </a:lnTo>
                  <a:cubicBezTo>
                    <a:pt x="851" y="1193"/>
                    <a:pt x="822" y="1137"/>
                    <a:pt x="788" y="1087"/>
                  </a:cubicBezTo>
                  <a:lnTo>
                    <a:pt x="760" y="1084"/>
                  </a:lnTo>
                  <a:lnTo>
                    <a:pt x="759" y="1085"/>
                  </a:lnTo>
                  <a:lnTo>
                    <a:pt x="759" y="1085"/>
                  </a:lnTo>
                  <a:cubicBezTo>
                    <a:pt x="747" y="1086"/>
                    <a:pt x="733" y="1087"/>
                    <a:pt x="719" y="1087"/>
                  </a:cubicBezTo>
                  <a:lnTo>
                    <a:pt x="719" y="1087"/>
                  </a:lnTo>
                  <a:cubicBezTo>
                    <a:pt x="582" y="1088"/>
                    <a:pt x="356" y="1045"/>
                    <a:pt x="318" y="757"/>
                  </a:cubicBezTo>
                  <a:lnTo>
                    <a:pt x="318" y="757"/>
                  </a:lnTo>
                  <a:cubicBezTo>
                    <a:pt x="416" y="897"/>
                    <a:pt x="549" y="1013"/>
                    <a:pt x="718" y="1001"/>
                  </a:cubicBezTo>
                  <a:close/>
                </a:path>
              </a:pathLst>
            </a:custGeom>
            <a:solidFill>
              <a:srgbClr val="EF9E97"/>
            </a:solidFill>
            <a:ln w="3175" cap="flat">
              <a:solidFill>
                <a:srgbClr val="EF9E98"/>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14" name="Freeform 296">
              <a:extLst>
                <a:ext uri="{FF2B5EF4-FFF2-40B4-BE49-F238E27FC236}">
                  <a16:creationId xmlns:a16="http://schemas.microsoft.com/office/drawing/2014/main" id="{1BF76F88-4C51-A048-A464-66B148C57C69}"/>
                </a:ext>
              </a:extLst>
            </p:cNvPr>
            <p:cNvSpPr>
              <a:spLocks noChangeArrowheads="1"/>
            </p:cNvSpPr>
            <p:nvPr/>
          </p:nvSpPr>
          <p:spPr bwMode="auto">
            <a:xfrm>
              <a:off x="11128689" y="6720678"/>
              <a:ext cx="1752245" cy="1807174"/>
            </a:xfrm>
            <a:custGeom>
              <a:avLst/>
              <a:gdLst>
                <a:gd name="T0" fmla="*/ 1306 w 1407"/>
                <a:gd name="T1" fmla="*/ 697 h 1449"/>
                <a:gd name="T2" fmla="*/ 1306 w 1407"/>
                <a:gd name="T3" fmla="*/ 697 h 1449"/>
                <a:gd name="T4" fmla="*/ 1284 w 1407"/>
                <a:gd name="T5" fmla="*/ 724 h 1449"/>
                <a:gd name="T6" fmla="*/ 1284 w 1407"/>
                <a:gd name="T7" fmla="*/ 724 h 1449"/>
                <a:gd name="T8" fmla="*/ 1280 w 1407"/>
                <a:gd name="T9" fmla="*/ 728 h 1449"/>
                <a:gd name="T10" fmla="*/ 1280 w 1407"/>
                <a:gd name="T11" fmla="*/ 728 h 1449"/>
                <a:gd name="T12" fmla="*/ 1280 w 1407"/>
                <a:gd name="T13" fmla="*/ 728 h 1449"/>
                <a:gd name="T14" fmla="*/ 1280 w 1407"/>
                <a:gd name="T15" fmla="*/ 728 h 1449"/>
                <a:gd name="T16" fmla="*/ 1265 w 1407"/>
                <a:gd name="T17" fmla="*/ 675 h 1449"/>
                <a:gd name="T18" fmla="*/ 1264 w 1407"/>
                <a:gd name="T19" fmla="*/ 675 h 1449"/>
                <a:gd name="T20" fmla="*/ 1250 w 1407"/>
                <a:gd name="T21" fmla="*/ 642 h 1449"/>
                <a:gd name="T22" fmla="*/ 1250 w 1407"/>
                <a:gd name="T23" fmla="*/ 642 h 1449"/>
                <a:gd name="T24" fmla="*/ 1255 w 1407"/>
                <a:gd name="T25" fmla="*/ 642 h 1449"/>
                <a:gd name="T26" fmla="*/ 1255 w 1407"/>
                <a:gd name="T27" fmla="*/ 642 h 1449"/>
                <a:gd name="T28" fmla="*/ 1271 w 1407"/>
                <a:gd name="T29" fmla="*/ 644 h 1449"/>
                <a:gd name="T30" fmla="*/ 1271 w 1407"/>
                <a:gd name="T31" fmla="*/ 644 h 1449"/>
                <a:gd name="T32" fmla="*/ 1249 w 1407"/>
                <a:gd name="T33" fmla="*/ 623 h 1449"/>
                <a:gd name="T34" fmla="*/ 1249 w 1407"/>
                <a:gd name="T35" fmla="*/ 623 h 1449"/>
                <a:gd name="T36" fmla="*/ 1241 w 1407"/>
                <a:gd name="T37" fmla="*/ 618 h 1449"/>
                <a:gd name="T38" fmla="*/ 1231 w 1407"/>
                <a:gd name="T39" fmla="*/ 592 h 1449"/>
                <a:gd name="T40" fmla="*/ 1231 w 1407"/>
                <a:gd name="T41" fmla="*/ 592 h 1449"/>
                <a:gd name="T42" fmla="*/ 1111 w 1407"/>
                <a:gd name="T43" fmla="*/ 532 h 1449"/>
                <a:gd name="T44" fmla="*/ 1111 w 1407"/>
                <a:gd name="T45" fmla="*/ 532 h 1449"/>
                <a:gd name="T46" fmla="*/ 667 w 1407"/>
                <a:gd name="T47" fmla="*/ 492 h 1449"/>
                <a:gd name="T48" fmla="*/ 667 w 1407"/>
                <a:gd name="T49" fmla="*/ 492 h 1449"/>
                <a:gd name="T50" fmla="*/ 657 w 1407"/>
                <a:gd name="T51" fmla="*/ 767 h 1449"/>
                <a:gd name="T52" fmla="*/ 657 w 1407"/>
                <a:gd name="T53" fmla="*/ 767 h 1449"/>
                <a:gd name="T54" fmla="*/ 635 w 1407"/>
                <a:gd name="T55" fmla="*/ 1026 h 1449"/>
                <a:gd name="T56" fmla="*/ 635 w 1407"/>
                <a:gd name="T57" fmla="*/ 1026 h 1449"/>
                <a:gd name="T58" fmla="*/ 600 w 1407"/>
                <a:gd name="T59" fmla="*/ 1059 h 1449"/>
                <a:gd name="T60" fmla="*/ 600 w 1407"/>
                <a:gd name="T61" fmla="*/ 1059 h 1449"/>
                <a:gd name="T62" fmla="*/ 579 w 1407"/>
                <a:gd name="T63" fmla="*/ 1026 h 1449"/>
                <a:gd name="T64" fmla="*/ 579 w 1407"/>
                <a:gd name="T65" fmla="*/ 1026 h 1449"/>
                <a:gd name="T66" fmla="*/ 553 w 1407"/>
                <a:gd name="T67" fmla="*/ 996 h 1449"/>
                <a:gd name="T68" fmla="*/ 553 w 1407"/>
                <a:gd name="T69" fmla="*/ 996 h 1449"/>
                <a:gd name="T70" fmla="*/ 506 w 1407"/>
                <a:gd name="T71" fmla="*/ 958 h 1449"/>
                <a:gd name="T72" fmla="*/ 506 w 1407"/>
                <a:gd name="T73" fmla="*/ 958 h 1449"/>
                <a:gd name="T74" fmla="*/ 371 w 1407"/>
                <a:gd name="T75" fmla="*/ 946 h 1449"/>
                <a:gd name="T76" fmla="*/ 371 w 1407"/>
                <a:gd name="T77" fmla="*/ 946 h 1449"/>
                <a:gd name="T78" fmla="*/ 421 w 1407"/>
                <a:gd name="T79" fmla="*/ 1129 h 1449"/>
                <a:gd name="T80" fmla="*/ 421 w 1407"/>
                <a:gd name="T81" fmla="*/ 1129 h 1449"/>
                <a:gd name="T82" fmla="*/ 562 w 1407"/>
                <a:gd name="T83" fmla="*/ 1195 h 1449"/>
                <a:gd name="T84" fmla="*/ 562 w 1407"/>
                <a:gd name="T85" fmla="*/ 1195 h 1449"/>
                <a:gd name="T86" fmla="*/ 568 w 1407"/>
                <a:gd name="T87" fmla="*/ 1194 h 1449"/>
                <a:gd name="T88" fmla="*/ 568 w 1407"/>
                <a:gd name="T89" fmla="*/ 1194 h 1449"/>
                <a:gd name="T90" fmla="*/ 570 w 1407"/>
                <a:gd name="T91" fmla="*/ 1448 h 1449"/>
                <a:gd name="T92" fmla="*/ 570 w 1407"/>
                <a:gd name="T93" fmla="*/ 1448 h 1449"/>
                <a:gd name="T94" fmla="*/ 561 w 1407"/>
                <a:gd name="T95" fmla="*/ 1426 h 1449"/>
                <a:gd name="T96" fmla="*/ 561 w 1407"/>
                <a:gd name="T97" fmla="*/ 1426 h 1449"/>
                <a:gd name="T98" fmla="*/ 304 w 1407"/>
                <a:gd name="T99" fmla="*/ 1195 h 1449"/>
                <a:gd name="T100" fmla="*/ 304 w 1407"/>
                <a:gd name="T101" fmla="*/ 1195 h 1449"/>
                <a:gd name="T102" fmla="*/ 63 w 1407"/>
                <a:gd name="T103" fmla="*/ 861 h 1449"/>
                <a:gd name="T104" fmla="*/ 63 w 1407"/>
                <a:gd name="T105" fmla="*/ 861 h 1449"/>
                <a:gd name="T106" fmla="*/ 166 w 1407"/>
                <a:gd name="T107" fmla="*/ 316 h 1449"/>
                <a:gd name="T108" fmla="*/ 166 w 1407"/>
                <a:gd name="T109" fmla="*/ 316 h 1449"/>
                <a:gd name="T110" fmla="*/ 207 w 1407"/>
                <a:gd name="T111" fmla="*/ 288 h 1449"/>
                <a:gd name="T112" fmla="*/ 207 w 1407"/>
                <a:gd name="T113" fmla="*/ 288 h 1449"/>
                <a:gd name="T114" fmla="*/ 420 w 1407"/>
                <a:gd name="T115" fmla="*/ 243 h 1449"/>
                <a:gd name="T116" fmla="*/ 469 w 1407"/>
                <a:gd name="T117" fmla="*/ 247 h 1449"/>
                <a:gd name="T118" fmla="*/ 469 w 1407"/>
                <a:gd name="T119" fmla="*/ 247 h 1449"/>
                <a:gd name="T120" fmla="*/ 1068 w 1407"/>
                <a:gd name="T121" fmla="*/ 62 h 1449"/>
                <a:gd name="T122" fmla="*/ 1068 w 1407"/>
                <a:gd name="T123" fmla="*/ 62 h 1449"/>
                <a:gd name="T124" fmla="*/ 1306 w 1407"/>
                <a:gd name="T125" fmla="*/ 69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7" h="1449">
                  <a:moveTo>
                    <a:pt x="1306" y="697"/>
                  </a:moveTo>
                  <a:lnTo>
                    <a:pt x="1306" y="697"/>
                  </a:lnTo>
                  <a:cubicBezTo>
                    <a:pt x="1298" y="705"/>
                    <a:pt x="1291" y="715"/>
                    <a:pt x="1284" y="724"/>
                  </a:cubicBezTo>
                  <a:lnTo>
                    <a:pt x="1284" y="724"/>
                  </a:lnTo>
                  <a:cubicBezTo>
                    <a:pt x="1282" y="726"/>
                    <a:pt x="1281" y="727"/>
                    <a:pt x="1280" y="728"/>
                  </a:cubicBezTo>
                  <a:lnTo>
                    <a:pt x="1280" y="728"/>
                  </a:lnTo>
                  <a:lnTo>
                    <a:pt x="1280" y="728"/>
                  </a:lnTo>
                  <a:lnTo>
                    <a:pt x="1280" y="728"/>
                  </a:lnTo>
                  <a:cubicBezTo>
                    <a:pt x="1274" y="710"/>
                    <a:pt x="1268" y="692"/>
                    <a:pt x="1265" y="675"/>
                  </a:cubicBezTo>
                  <a:lnTo>
                    <a:pt x="1264" y="675"/>
                  </a:lnTo>
                  <a:lnTo>
                    <a:pt x="1250" y="642"/>
                  </a:lnTo>
                  <a:lnTo>
                    <a:pt x="1250" y="642"/>
                  </a:lnTo>
                  <a:cubicBezTo>
                    <a:pt x="1252" y="642"/>
                    <a:pt x="1254" y="642"/>
                    <a:pt x="1255" y="642"/>
                  </a:cubicBezTo>
                  <a:lnTo>
                    <a:pt x="1255" y="642"/>
                  </a:lnTo>
                  <a:cubicBezTo>
                    <a:pt x="1260" y="642"/>
                    <a:pt x="1265" y="644"/>
                    <a:pt x="1271" y="644"/>
                  </a:cubicBezTo>
                  <a:lnTo>
                    <a:pt x="1271" y="644"/>
                  </a:lnTo>
                  <a:cubicBezTo>
                    <a:pt x="1265" y="636"/>
                    <a:pt x="1257" y="629"/>
                    <a:pt x="1249" y="623"/>
                  </a:cubicBezTo>
                  <a:lnTo>
                    <a:pt x="1249" y="623"/>
                  </a:lnTo>
                  <a:cubicBezTo>
                    <a:pt x="1247" y="622"/>
                    <a:pt x="1244" y="620"/>
                    <a:pt x="1241" y="618"/>
                  </a:cubicBezTo>
                  <a:lnTo>
                    <a:pt x="1231" y="592"/>
                  </a:lnTo>
                  <a:lnTo>
                    <a:pt x="1231" y="592"/>
                  </a:lnTo>
                  <a:cubicBezTo>
                    <a:pt x="1211" y="544"/>
                    <a:pt x="1160" y="518"/>
                    <a:pt x="1111" y="532"/>
                  </a:cubicBezTo>
                  <a:lnTo>
                    <a:pt x="1111" y="532"/>
                  </a:lnTo>
                  <a:cubicBezTo>
                    <a:pt x="994" y="563"/>
                    <a:pt x="788" y="598"/>
                    <a:pt x="667" y="492"/>
                  </a:cubicBezTo>
                  <a:lnTo>
                    <a:pt x="667" y="492"/>
                  </a:lnTo>
                  <a:cubicBezTo>
                    <a:pt x="667" y="492"/>
                    <a:pt x="716" y="676"/>
                    <a:pt x="657" y="767"/>
                  </a:cubicBezTo>
                  <a:lnTo>
                    <a:pt x="657" y="767"/>
                  </a:lnTo>
                  <a:cubicBezTo>
                    <a:pt x="581" y="883"/>
                    <a:pt x="663" y="969"/>
                    <a:pt x="635" y="1026"/>
                  </a:cubicBezTo>
                  <a:lnTo>
                    <a:pt x="635" y="1026"/>
                  </a:lnTo>
                  <a:cubicBezTo>
                    <a:pt x="629" y="1038"/>
                    <a:pt x="618" y="1049"/>
                    <a:pt x="600" y="1059"/>
                  </a:cubicBezTo>
                  <a:lnTo>
                    <a:pt x="600" y="1059"/>
                  </a:lnTo>
                  <a:cubicBezTo>
                    <a:pt x="593" y="1048"/>
                    <a:pt x="587" y="1037"/>
                    <a:pt x="579" y="1026"/>
                  </a:cubicBezTo>
                  <a:lnTo>
                    <a:pt x="579" y="1026"/>
                  </a:lnTo>
                  <a:cubicBezTo>
                    <a:pt x="571" y="1016"/>
                    <a:pt x="562" y="1006"/>
                    <a:pt x="553" y="996"/>
                  </a:cubicBezTo>
                  <a:lnTo>
                    <a:pt x="553" y="996"/>
                  </a:lnTo>
                  <a:cubicBezTo>
                    <a:pt x="538" y="982"/>
                    <a:pt x="522" y="969"/>
                    <a:pt x="506" y="958"/>
                  </a:cubicBezTo>
                  <a:lnTo>
                    <a:pt x="506" y="958"/>
                  </a:lnTo>
                  <a:cubicBezTo>
                    <a:pt x="453" y="925"/>
                    <a:pt x="399" y="919"/>
                    <a:pt x="371" y="946"/>
                  </a:cubicBezTo>
                  <a:lnTo>
                    <a:pt x="371" y="946"/>
                  </a:lnTo>
                  <a:cubicBezTo>
                    <a:pt x="335" y="983"/>
                    <a:pt x="357" y="1064"/>
                    <a:pt x="421" y="1129"/>
                  </a:cubicBezTo>
                  <a:lnTo>
                    <a:pt x="421" y="1129"/>
                  </a:lnTo>
                  <a:cubicBezTo>
                    <a:pt x="467" y="1174"/>
                    <a:pt x="521" y="1198"/>
                    <a:pt x="562" y="1195"/>
                  </a:cubicBezTo>
                  <a:lnTo>
                    <a:pt x="562" y="1195"/>
                  </a:lnTo>
                  <a:cubicBezTo>
                    <a:pt x="564" y="1195"/>
                    <a:pt x="566" y="1195"/>
                    <a:pt x="568" y="1194"/>
                  </a:cubicBezTo>
                  <a:lnTo>
                    <a:pt x="568" y="1194"/>
                  </a:lnTo>
                  <a:cubicBezTo>
                    <a:pt x="586" y="1296"/>
                    <a:pt x="619" y="1422"/>
                    <a:pt x="570" y="1448"/>
                  </a:cubicBezTo>
                  <a:lnTo>
                    <a:pt x="570" y="1448"/>
                  </a:lnTo>
                  <a:cubicBezTo>
                    <a:pt x="570" y="1448"/>
                    <a:pt x="567" y="1440"/>
                    <a:pt x="561" y="1426"/>
                  </a:cubicBezTo>
                  <a:lnTo>
                    <a:pt x="561" y="1426"/>
                  </a:lnTo>
                  <a:cubicBezTo>
                    <a:pt x="538" y="1376"/>
                    <a:pt x="468" y="1257"/>
                    <a:pt x="304" y="1195"/>
                  </a:cubicBezTo>
                  <a:lnTo>
                    <a:pt x="304" y="1195"/>
                  </a:lnTo>
                  <a:cubicBezTo>
                    <a:pt x="218" y="1162"/>
                    <a:pt x="116" y="1024"/>
                    <a:pt x="63" y="861"/>
                  </a:cubicBezTo>
                  <a:lnTo>
                    <a:pt x="63" y="861"/>
                  </a:lnTo>
                  <a:cubicBezTo>
                    <a:pt x="0" y="671"/>
                    <a:pt x="1" y="447"/>
                    <a:pt x="166" y="316"/>
                  </a:cubicBezTo>
                  <a:lnTo>
                    <a:pt x="166" y="316"/>
                  </a:lnTo>
                  <a:cubicBezTo>
                    <a:pt x="179" y="305"/>
                    <a:pt x="194" y="296"/>
                    <a:pt x="207" y="288"/>
                  </a:cubicBezTo>
                  <a:lnTo>
                    <a:pt x="207" y="288"/>
                  </a:lnTo>
                  <a:cubicBezTo>
                    <a:pt x="272" y="251"/>
                    <a:pt x="346" y="236"/>
                    <a:pt x="420" y="243"/>
                  </a:cubicBezTo>
                  <a:lnTo>
                    <a:pt x="469" y="247"/>
                  </a:lnTo>
                  <a:lnTo>
                    <a:pt x="469" y="247"/>
                  </a:lnTo>
                  <a:cubicBezTo>
                    <a:pt x="469" y="247"/>
                    <a:pt x="803" y="0"/>
                    <a:pt x="1068" y="62"/>
                  </a:cubicBezTo>
                  <a:lnTo>
                    <a:pt x="1068" y="62"/>
                  </a:lnTo>
                  <a:cubicBezTo>
                    <a:pt x="1320" y="120"/>
                    <a:pt x="1406" y="481"/>
                    <a:pt x="1306" y="697"/>
                  </a:cubicBezTo>
                </a:path>
              </a:pathLst>
            </a:custGeom>
            <a:solidFill>
              <a:srgbClr val="00314D"/>
            </a:solidFill>
            <a:ln w="9525" cap="flat">
              <a:solidFill>
                <a:srgbClr val="00314D"/>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18" name="Freeform 300">
              <a:extLst>
                <a:ext uri="{FF2B5EF4-FFF2-40B4-BE49-F238E27FC236}">
                  <a16:creationId xmlns:a16="http://schemas.microsoft.com/office/drawing/2014/main" id="{A5FB9B79-07DB-B547-8015-3EF18756AA63}"/>
                </a:ext>
              </a:extLst>
            </p:cNvPr>
            <p:cNvSpPr>
              <a:spLocks noChangeArrowheads="1"/>
            </p:cNvSpPr>
            <p:nvPr/>
          </p:nvSpPr>
          <p:spPr bwMode="auto">
            <a:xfrm>
              <a:off x="11881220" y="9527566"/>
              <a:ext cx="686619" cy="763520"/>
            </a:xfrm>
            <a:custGeom>
              <a:avLst/>
              <a:gdLst>
                <a:gd name="T0" fmla="*/ 283 w 553"/>
                <a:gd name="T1" fmla="*/ 284 h 612"/>
                <a:gd name="T2" fmla="*/ 283 w 553"/>
                <a:gd name="T3" fmla="*/ 284 h 612"/>
                <a:gd name="T4" fmla="*/ 0 w 553"/>
                <a:gd name="T5" fmla="*/ 0 h 612"/>
                <a:gd name="T6" fmla="*/ 0 w 553"/>
                <a:gd name="T7" fmla="*/ 0 h 612"/>
                <a:gd name="T8" fmla="*/ 168 w 553"/>
                <a:gd name="T9" fmla="*/ 397 h 612"/>
                <a:gd name="T10" fmla="*/ 168 w 553"/>
                <a:gd name="T11" fmla="*/ 397 h 612"/>
                <a:gd name="T12" fmla="*/ 128 w 553"/>
                <a:gd name="T13" fmla="*/ 424 h 612"/>
                <a:gd name="T14" fmla="*/ 241 w 553"/>
                <a:gd name="T15" fmla="*/ 611 h 612"/>
                <a:gd name="T16" fmla="*/ 241 w 553"/>
                <a:gd name="T17" fmla="*/ 611 h 612"/>
                <a:gd name="T18" fmla="*/ 248 w 553"/>
                <a:gd name="T19" fmla="*/ 611 h 612"/>
                <a:gd name="T20" fmla="*/ 248 w 553"/>
                <a:gd name="T21" fmla="*/ 611 h 612"/>
                <a:gd name="T22" fmla="*/ 552 w 553"/>
                <a:gd name="T23" fmla="*/ 585 h 612"/>
                <a:gd name="T24" fmla="*/ 552 w 553"/>
                <a:gd name="T25" fmla="*/ 585 h 612"/>
                <a:gd name="T26" fmla="*/ 283 w 553"/>
                <a:gd name="T27" fmla="*/ 28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3" h="612">
                  <a:moveTo>
                    <a:pt x="283" y="284"/>
                  </a:moveTo>
                  <a:lnTo>
                    <a:pt x="283" y="284"/>
                  </a:lnTo>
                  <a:cubicBezTo>
                    <a:pt x="316" y="163"/>
                    <a:pt x="159" y="67"/>
                    <a:pt x="0" y="0"/>
                  </a:cubicBezTo>
                  <a:lnTo>
                    <a:pt x="0" y="0"/>
                  </a:lnTo>
                  <a:cubicBezTo>
                    <a:pt x="98" y="198"/>
                    <a:pt x="168" y="397"/>
                    <a:pt x="168" y="397"/>
                  </a:cubicBezTo>
                  <a:lnTo>
                    <a:pt x="168" y="397"/>
                  </a:lnTo>
                  <a:cubicBezTo>
                    <a:pt x="155" y="406"/>
                    <a:pt x="142" y="415"/>
                    <a:pt x="128" y="424"/>
                  </a:cubicBezTo>
                  <a:lnTo>
                    <a:pt x="241" y="611"/>
                  </a:lnTo>
                  <a:lnTo>
                    <a:pt x="241" y="611"/>
                  </a:lnTo>
                  <a:cubicBezTo>
                    <a:pt x="243" y="611"/>
                    <a:pt x="246" y="611"/>
                    <a:pt x="248" y="611"/>
                  </a:cubicBezTo>
                  <a:lnTo>
                    <a:pt x="248" y="611"/>
                  </a:lnTo>
                  <a:cubicBezTo>
                    <a:pt x="350" y="611"/>
                    <a:pt x="453" y="602"/>
                    <a:pt x="552" y="585"/>
                  </a:cubicBezTo>
                  <a:lnTo>
                    <a:pt x="552" y="585"/>
                  </a:lnTo>
                  <a:cubicBezTo>
                    <a:pt x="516" y="501"/>
                    <a:pt x="198" y="604"/>
                    <a:pt x="283" y="284"/>
                  </a:cubicBezTo>
                </a:path>
              </a:pathLst>
            </a:custGeom>
            <a:solidFill>
              <a:schemeClr val="accent3"/>
            </a:solidFill>
            <a:ln>
              <a:noFill/>
            </a:ln>
            <a:effectLst/>
          </p:spPr>
          <p:txBody>
            <a:bodyPr wrap="none" anchor="ctr"/>
            <a:lstStyle/>
            <a:p>
              <a:pPr defTabSz="914217"/>
              <a:endParaRPr lang="en-US" dirty="0">
                <a:solidFill>
                  <a:srgbClr val="747993"/>
                </a:solidFill>
                <a:latin typeface="Poppins" pitchFamily="2" charset="77"/>
              </a:endParaRPr>
            </a:p>
          </p:txBody>
        </p:sp>
        <p:sp>
          <p:nvSpPr>
            <p:cNvPr id="309" name="Freeform 291">
              <a:extLst>
                <a:ext uri="{FF2B5EF4-FFF2-40B4-BE49-F238E27FC236}">
                  <a16:creationId xmlns:a16="http://schemas.microsoft.com/office/drawing/2014/main" id="{ABB2C237-9B6B-8346-A193-54F83E6B71A2}"/>
                </a:ext>
              </a:extLst>
            </p:cNvPr>
            <p:cNvSpPr>
              <a:spLocks noChangeArrowheads="1"/>
            </p:cNvSpPr>
            <p:nvPr/>
          </p:nvSpPr>
          <p:spPr bwMode="auto">
            <a:xfrm>
              <a:off x="12024036" y="7742364"/>
              <a:ext cx="291127" cy="109859"/>
            </a:xfrm>
            <a:custGeom>
              <a:avLst/>
              <a:gdLst>
                <a:gd name="T0" fmla="*/ 190 w 235"/>
                <a:gd name="T1" fmla="*/ 3 h 87"/>
                <a:gd name="T2" fmla="*/ 190 w 235"/>
                <a:gd name="T3" fmla="*/ 3 h 87"/>
                <a:gd name="T4" fmla="*/ 140 w 235"/>
                <a:gd name="T5" fmla="*/ 3 h 87"/>
                <a:gd name="T6" fmla="*/ 140 w 235"/>
                <a:gd name="T7" fmla="*/ 3 h 87"/>
                <a:gd name="T8" fmla="*/ 95 w 235"/>
                <a:gd name="T9" fmla="*/ 27 h 87"/>
                <a:gd name="T10" fmla="*/ 95 w 235"/>
                <a:gd name="T11" fmla="*/ 27 h 87"/>
                <a:gd name="T12" fmla="*/ 70 w 235"/>
                <a:gd name="T13" fmla="*/ 61 h 87"/>
                <a:gd name="T14" fmla="*/ 70 w 235"/>
                <a:gd name="T15" fmla="*/ 61 h 87"/>
                <a:gd name="T16" fmla="*/ 0 w 235"/>
                <a:gd name="T17" fmla="*/ 51 h 87"/>
                <a:gd name="T18" fmla="*/ 0 w 235"/>
                <a:gd name="T19" fmla="*/ 51 h 87"/>
                <a:gd name="T20" fmla="*/ 72 w 235"/>
                <a:gd name="T21" fmla="*/ 83 h 87"/>
                <a:gd name="T22" fmla="*/ 79 w 235"/>
                <a:gd name="T23" fmla="*/ 86 h 87"/>
                <a:gd name="T24" fmla="*/ 85 w 235"/>
                <a:gd name="T25" fmla="*/ 77 h 87"/>
                <a:gd name="T26" fmla="*/ 85 w 235"/>
                <a:gd name="T27" fmla="*/ 77 h 87"/>
                <a:gd name="T28" fmla="*/ 111 w 235"/>
                <a:gd name="T29" fmla="*/ 45 h 87"/>
                <a:gd name="T30" fmla="*/ 111 w 235"/>
                <a:gd name="T31" fmla="*/ 45 h 87"/>
                <a:gd name="T32" fmla="*/ 145 w 235"/>
                <a:gd name="T33" fmla="*/ 25 h 87"/>
                <a:gd name="T34" fmla="*/ 145 w 235"/>
                <a:gd name="T35" fmla="*/ 25 h 87"/>
                <a:gd name="T36" fmla="*/ 234 w 235"/>
                <a:gd name="T37" fmla="*/ 21 h 87"/>
                <a:gd name="T38" fmla="*/ 234 w 235"/>
                <a:gd name="T39" fmla="*/ 21 h 87"/>
                <a:gd name="T40" fmla="*/ 190 w 235"/>
                <a:gd name="T4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87">
                  <a:moveTo>
                    <a:pt x="190" y="3"/>
                  </a:moveTo>
                  <a:lnTo>
                    <a:pt x="190" y="3"/>
                  </a:lnTo>
                  <a:cubicBezTo>
                    <a:pt x="173" y="1"/>
                    <a:pt x="156" y="0"/>
                    <a:pt x="140" y="3"/>
                  </a:cubicBezTo>
                  <a:lnTo>
                    <a:pt x="140" y="3"/>
                  </a:lnTo>
                  <a:cubicBezTo>
                    <a:pt x="124" y="7"/>
                    <a:pt x="108" y="15"/>
                    <a:pt x="95" y="27"/>
                  </a:cubicBezTo>
                  <a:lnTo>
                    <a:pt x="95" y="27"/>
                  </a:lnTo>
                  <a:cubicBezTo>
                    <a:pt x="83" y="36"/>
                    <a:pt x="76" y="48"/>
                    <a:pt x="70" y="61"/>
                  </a:cubicBezTo>
                  <a:lnTo>
                    <a:pt x="70" y="61"/>
                  </a:lnTo>
                  <a:cubicBezTo>
                    <a:pt x="47" y="56"/>
                    <a:pt x="24" y="52"/>
                    <a:pt x="0" y="51"/>
                  </a:cubicBezTo>
                  <a:lnTo>
                    <a:pt x="0" y="51"/>
                  </a:lnTo>
                  <a:cubicBezTo>
                    <a:pt x="24" y="64"/>
                    <a:pt x="48" y="74"/>
                    <a:pt x="72" y="83"/>
                  </a:cubicBezTo>
                  <a:lnTo>
                    <a:pt x="79" y="86"/>
                  </a:lnTo>
                  <a:lnTo>
                    <a:pt x="85" y="77"/>
                  </a:lnTo>
                  <a:lnTo>
                    <a:pt x="85" y="77"/>
                  </a:lnTo>
                  <a:cubicBezTo>
                    <a:pt x="93" y="65"/>
                    <a:pt x="100" y="53"/>
                    <a:pt x="111" y="45"/>
                  </a:cubicBezTo>
                  <a:lnTo>
                    <a:pt x="111" y="45"/>
                  </a:lnTo>
                  <a:cubicBezTo>
                    <a:pt x="121" y="36"/>
                    <a:pt x="133" y="29"/>
                    <a:pt x="145" y="25"/>
                  </a:cubicBezTo>
                  <a:lnTo>
                    <a:pt x="145" y="25"/>
                  </a:lnTo>
                  <a:cubicBezTo>
                    <a:pt x="172" y="17"/>
                    <a:pt x="202" y="18"/>
                    <a:pt x="234" y="21"/>
                  </a:cubicBezTo>
                  <a:lnTo>
                    <a:pt x="234" y="21"/>
                  </a:lnTo>
                  <a:cubicBezTo>
                    <a:pt x="221" y="13"/>
                    <a:pt x="206" y="7"/>
                    <a:pt x="190" y="3"/>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10" name="Freeform 292">
              <a:extLst>
                <a:ext uri="{FF2B5EF4-FFF2-40B4-BE49-F238E27FC236}">
                  <a16:creationId xmlns:a16="http://schemas.microsoft.com/office/drawing/2014/main" id="{DFAF3575-2AEE-CC42-93E8-A087D4E788A5}"/>
                </a:ext>
              </a:extLst>
            </p:cNvPr>
            <p:cNvSpPr>
              <a:spLocks noChangeArrowheads="1"/>
            </p:cNvSpPr>
            <p:nvPr/>
          </p:nvSpPr>
          <p:spPr bwMode="auto">
            <a:xfrm>
              <a:off x="12463471" y="7709407"/>
              <a:ext cx="197746" cy="346053"/>
            </a:xfrm>
            <a:custGeom>
              <a:avLst/>
              <a:gdLst>
                <a:gd name="T0" fmla="*/ 131 w 159"/>
                <a:gd name="T1" fmla="*/ 174 h 276"/>
                <a:gd name="T2" fmla="*/ 131 w 159"/>
                <a:gd name="T3" fmla="*/ 174 h 276"/>
                <a:gd name="T4" fmla="*/ 91 w 159"/>
                <a:gd name="T5" fmla="*/ 148 h 276"/>
                <a:gd name="T6" fmla="*/ 81 w 159"/>
                <a:gd name="T7" fmla="*/ 142 h 276"/>
                <a:gd name="T8" fmla="*/ 81 w 159"/>
                <a:gd name="T9" fmla="*/ 142 h 276"/>
                <a:gd name="T10" fmla="*/ 73 w 159"/>
                <a:gd name="T11" fmla="*/ 137 h 276"/>
                <a:gd name="T12" fmla="*/ 73 w 159"/>
                <a:gd name="T13" fmla="*/ 137 h 276"/>
                <a:gd name="T14" fmla="*/ 60 w 159"/>
                <a:gd name="T15" fmla="*/ 122 h 276"/>
                <a:gd name="T16" fmla="*/ 60 w 159"/>
                <a:gd name="T17" fmla="*/ 122 h 276"/>
                <a:gd name="T18" fmla="*/ 36 w 159"/>
                <a:gd name="T19" fmla="*/ 84 h 276"/>
                <a:gd name="T20" fmla="*/ 36 w 159"/>
                <a:gd name="T21" fmla="*/ 84 h 276"/>
                <a:gd name="T22" fmla="*/ 0 w 159"/>
                <a:gd name="T23" fmla="*/ 0 h 276"/>
                <a:gd name="T24" fmla="*/ 0 w 159"/>
                <a:gd name="T25" fmla="*/ 0 h 276"/>
                <a:gd name="T26" fmla="*/ 19 w 159"/>
                <a:gd name="T27" fmla="*/ 92 h 276"/>
                <a:gd name="T28" fmla="*/ 19 w 159"/>
                <a:gd name="T29" fmla="*/ 92 h 276"/>
                <a:gd name="T30" fmla="*/ 41 w 159"/>
                <a:gd name="T31" fmla="*/ 135 h 276"/>
                <a:gd name="T32" fmla="*/ 41 w 159"/>
                <a:gd name="T33" fmla="*/ 135 h 276"/>
                <a:gd name="T34" fmla="*/ 57 w 159"/>
                <a:gd name="T35" fmla="*/ 154 h 276"/>
                <a:gd name="T36" fmla="*/ 57 w 159"/>
                <a:gd name="T37" fmla="*/ 154 h 276"/>
                <a:gd name="T38" fmla="*/ 68 w 159"/>
                <a:gd name="T39" fmla="*/ 163 h 276"/>
                <a:gd name="T40" fmla="*/ 68 w 159"/>
                <a:gd name="T41" fmla="*/ 163 h 276"/>
                <a:gd name="T42" fmla="*/ 79 w 159"/>
                <a:gd name="T43" fmla="*/ 169 h 276"/>
                <a:gd name="T44" fmla="*/ 79 w 159"/>
                <a:gd name="T45" fmla="*/ 169 h 276"/>
                <a:gd name="T46" fmla="*/ 117 w 159"/>
                <a:gd name="T47" fmla="*/ 192 h 276"/>
                <a:gd name="T48" fmla="*/ 117 w 159"/>
                <a:gd name="T49" fmla="*/ 192 h 276"/>
                <a:gd name="T50" fmla="*/ 136 w 159"/>
                <a:gd name="T51" fmla="*/ 219 h 276"/>
                <a:gd name="T52" fmla="*/ 136 w 159"/>
                <a:gd name="T53" fmla="*/ 219 h 276"/>
                <a:gd name="T54" fmla="*/ 112 w 159"/>
                <a:gd name="T55" fmla="*/ 249 h 276"/>
                <a:gd name="T56" fmla="*/ 112 w 159"/>
                <a:gd name="T57" fmla="*/ 249 h 276"/>
                <a:gd name="T58" fmla="*/ 74 w 159"/>
                <a:gd name="T59" fmla="*/ 275 h 276"/>
                <a:gd name="T60" fmla="*/ 74 w 159"/>
                <a:gd name="T61" fmla="*/ 275 h 276"/>
                <a:gd name="T62" fmla="*/ 118 w 159"/>
                <a:gd name="T63" fmla="*/ 259 h 276"/>
                <a:gd name="T64" fmla="*/ 118 w 159"/>
                <a:gd name="T65" fmla="*/ 259 h 276"/>
                <a:gd name="T66" fmla="*/ 139 w 159"/>
                <a:gd name="T67" fmla="*/ 246 h 276"/>
                <a:gd name="T68" fmla="*/ 139 w 159"/>
                <a:gd name="T69" fmla="*/ 246 h 276"/>
                <a:gd name="T70" fmla="*/ 154 w 159"/>
                <a:gd name="T71" fmla="*/ 222 h 276"/>
                <a:gd name="T72" fmla="*/ 154 w 159"/>
                <a:gd name="T73" fmla="*/ 222 h 276"/>
                <a:gd name="T74" fmla="*/ 148 w 159"/>
                <a:gd name="T75" fmla="*/ 193 h 276"/>
                <a:gd name="T76" fmla="*/ 148 w 159"/>
                <a:gd name="T77" fmla="*/ 193 h 276"/>
                <a:gd name="T78" fmla="*/ 131 w 159"/>
                <a:gd name="T79" fmla="*/ 17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276">
                  <a:moveTo>
                    <a:pt x="131" y="174"/>
                  </a:moveTo>
                  <a:lnTo>
                    <a:pt x="131" y="174"/>
                  </a:lnTo>
                  <a:cubicBezTo>
                    <a:pt x="117" y="164"/>
                    <a:pt x="103" y="156"/>
                    <a:pt x="91" y="148"/>
                  </a:cubicBezTo>
                  <a:lnTo>
                    <a:pt x="81" y="142"/>
                  </a:lnTo>
                  <a:lnTo>
                    <a:pt x="81" y="142"/>
                  </a:lnTo>
                  <a:cubicBezTo>
                    <a:pt x="78" y="140"/>
                    <a:pt x="75" y="139"/>
                    <a:pt x="73" y="137"/>
                  </a:cubicBezTo>
                  <a:lnTo>
                    <a:pt x="73" y="137"/>
                  </a:lnTo>
                  <a:cubicBezTo>
                    <a:pt x="68" y="132"/>
                    <a:pt x="64" y="127"/>
                    <a:pt x="60" y="122"/>
                  </a:cubicBezTo>
                  <a:lnTo>
                    <a:pt x="60" y="122"/>
                  </a:lnTo>
                  <a:cubicBezTo>
                    <a:pt x="50" y="111"/>
                    <a:pt x="44" y="98"/>
                    <a:pt x="36" y="84"/>
                  </a:cubicBezTo>
                  <a:lnTo>
                    <a:pt x="36" y="84"/>
                  </a:lnTo>
                  <a:cubicBezTo>
                    <a:pt x="23" y="58"/>
                    <a:pt x="11" y="29"/>
                    <a:pt x="0" y="0"/>
                  </a:cubicBezTo>
                  <a:lnTo>
                    <a:pt x="0" y="0"/>
                  </a:lnTo>
                  <a:cubicBezTo>
                    <a:pt x="2" y="32"/>
                    <a:pt x="8" y="62"/>
                    <a:pt x="19" y="92"/>
                  </a:cubicBezTo>
                  <a:lnTo>
                    <a:pt x="19" y="92"/>
                  </a:lnTo>
                  <a:cubicBezTo>
                    <a:pt x="24" y="107"/>
                    <a:pt x="32" y="122"/>
                    <a:pt x="41" y="135"/>
                  </a:cubicBezTo>
                  <a:lnTo>
                    <a:pt x="41" y="135"/>
                  </a:lnTo>
                  <a:cubicBezTo>
                    <a:pt x="45" y="142"/>
                    <a:pt x="51" y="148"/>
                    <a:pt x="57" y="154"/>
                  </a:cubicBezTo>
                  <a:lnTo>
                    <a:pt x="57" y="154"/>
                  </a:lnTo>
                  <a:cubicBezTo>
                    <a:pt x="61" y="158"/>
                    <a:pt x="64" y="160"/>
                    <a:pt x="68" y="163"/>
                  </a:cubicBezTo>
                  <a:lnTo>
                    <a:pt x="68" y="163"/>
                  </a:lnTo>
                  <a:cubicBezTo>
                    <a:pt x="72" y="165"/>
                    <a:pt x="75" y="167"/>
                    <a:pt x="79" y="169"/>
                  </a:cubicBezTo>
                  <a:lnTo>
                    <a:pt x="79" y="169"/>
                  </a:lnTo>
                  <a:cubicBezTo>
                    <a:pt x="91" y="176"/>
                    <a:pt x="105" y="184"/>
                    <a:pt x="117" y="192"/>
                  </a:cubicBezTo>
                  <a:lnTo>
                    <a:pt x="117" y="192"/>
                  </a:lnTo>
                  <a:cubicBezTo>
                    <a:pt x="128" y="200"/>
                    <a:pt x="137" y="210"/>
                    <a:pt x="136" y="219"/>
                  </a:cubicBezTo>
                  <a:lnTo>
                    <a:pt x="136" y="219"/>
                  </a:lnTo>
                  <a:cubicBezTo>
                    <a:pt x="135" y="228"/>
                    <a:pt x="124" y="240"/>
                    <a:pt x="112" y="249"/>
                  </a:cubicBezTo>
                  <a:lnTo>
                    <a:pt x="112" y="249"/>
                  </a:lnTo>
                  <a:cubicBezTo>
                    <a:pt x="101" y="258"/>
                    <a:pt x="88" y="266"/>
                    <a:pt x="74" y="275"/>
                  </a:cubicBezTo>
                  <a:lnTo>
                    <a:pt x="74" y="275"/>
                  </a:lnTo>
                  <a:cubicBezTo>
                    <a:pt x="90" y="271"/>
                    <a:pt x="104" y="266"/>
                    <a:pt x="118" y="259"/>
                  </a:cubicBezTo>
                  <a:lnTo>
                    <a:pt x="118" y="259"/>
                  </a:lnTo>
                  <a:cubicBezTo>
                    <a:pt x="126" y="255"/>
                    <a:pt x="132" y="251"/>
                    <a:pt x="139" y="246"/>
                  </a:cubicBezTo>
                  <a:lnTo>
                    <a:pt x="139" y="246"/>
                  </a:lnTo>
                  <a:cubicBezTo>
                    <a:pt x="146" y="240"/>
                    <a:pt x="152" y="233"/>
                    <a:pt x="154" y="222"/>
                  </a:cubicBezTo>
                  <a:lnTo>
                    <a:pt x="154" y="222"/>
                  </a:lnTo>
                  <a:cubicBezTo>
                    <a:pt x="158" y="212"/>
                    <a:pt x="154" y="200"/>
                    <a:pt x="148" y="193"/>
                  </a:cubicBezTo>
                  <a:lnTo>
                    <a:pt x="148" y="193"/>
                  </a:lnTo>
                  <a:cubicBezTo>
                    <a:pt x="143" y="185"/>
                    <a:pt x="137" y="179"/>
                    <a:pt x="131" y="174"/>
                  </a:cubicBezTo>
                </a:path>
              </a:pathLst>
            </a:custGeom>
            <a:solidFill>
              <a:srgbClr val="C46565"/>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28" name="Freeform 527">
              <a:extLst>
                <a:ext uri="{FF2B5EF4-FFF2-40B4-BE49-F238E27FC236}">
                  <a16:creationId xmlns:a16="http://schemas.microsoft.com/office/drawing/2014/main" id="{C496525B-E01B-FD45-BD82-1ED194628F27}"/>
                </a:ext>
              </a:extLst>
            </p:cNvPr>
            <p:cNvSpPr>
              <a:spLocks noChangeArrowheads="1"/>
            </p:cNvSpPr>
            <p:nvPr/>
          </p:nvSpPr>
          <p:spPr bwMode="auto">
            <a:xfrm>
              <a:off x="12210796" y="8104898"/>
              <a:ext cx="284379" cy="146336"/>
            </a:xfrm>
            <a:custGeom>
              <a:avLst/>
              <a:gdLst>
                <a:gd name="connsiteX0" fmla="*/ 215479 w 284379"/>
                <a:gd name="connsiteY0" fmla="*/ 115350 h 146336"/>
                <a:gd name="connsiteX1" fmla="*/ 284379 w 284379"/>
                <a:gd name="connsiteY1" fmla="*/ 130875 h 146336"/>
                <a:gd name="connsiteX2" fmla="*/ 214226 w 284379"/>
                <a:gd name="connsiteY2" fmla="*/ 141622 h 146336"/>
                <a:gd name="connsiteX3" fmla="*/ 0 w 284379"/>
                <a:gd name="connsiteY3" fmla="*/ 0 h 146336"/>
                <a:gd name="connsiteX4" fmla="*/ 60487 w 284379"/>
                <a:gd name="connsiteY4" fmla="*/ 53239 h 146336"/>
                <a:gd name="connsiteX5" fmla="*/ 127275 w 284379"/>
                <a:gd name="connsiteY5" fmla="*/ 89999 h 146336"/>
                <a:gd name="connsiteX6" fmla="*/ 201624 w 284379"/>
                <a:gd name="connsiteY6" fmla="*/ 114083 h 146336"/>
                <a:gd name="connsiteX7" fmla="*/ 212966 w 284379"/>
                <a:gd name="connsiteY7" fmla="*/ 117886 h 146336"/>
                <a:gd name="connsiteX8" fmla="*/ 211706 w 284379"/>
                <a:gd name="connsiteY8" fmla="*/ 145773 h 146336"/>
                <a:gd name="connsiteX9" fmla="*/ 197844 w 284379"/>
                <a:gd name="connsiteY9" fmla="*/ 145773 h 146336"/>
                <a:gd name="connsiteX10" fmla="*/ 112154 w 284379"/>
                <a:gd name="connsiteY10" fmla="*/ 128027 h 146336"/>
                <a:gd name="connsiteX11" fmla="*/ 39065 w 284379"/>
                <a:gd name="connsiteY11" fmla="*/ 77323 h 146336"/>
                <a:gd name="connsiteX12" fmla="*/ 0 w 284379"/>
                <a:gd name="connsiteY12" fmla="*/ 0 h 14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379" h="146336">
                  <a:moveTo>
                    <a:pt x="215479" y="115350"/>
                  </a:moveTo>
                  <a:cubicBezTo>
                    <a:pt x="236775" y="120127"/>
                    <a:pt x="260577" y="124904"/>
                    <a:pt x="284379" y="130875"/>
                  </a:cubicBezTo>
                  <a:cubicBezTo>
                    <a:pt x="261830" y="139234"/>
                    <a:pt x="238028" y="141622"/>
                    <a:pt x="214226" y="141622"/>
                  </a:cubicBezTo>
                  <a:close/>
                  <a:moveTo>
                    <a:pt x="0" y="0"/>
                  </a:moveTo>
                  <a:cubicBezTo>
                    <a:pt x="20162" y="19014"/>
                    <a:pt x="39065" y="39296"/>
                    <a:pt x="60487" y="53239"/>
                  </a:cubicBezTo>
                  <a:cubicBezTo>
                    <a:pt x="81910" y="67183"/>
                    <a:pt x="103333" y="79858"/>
                    <a:pt x="127275" y="89999"/>
                  </a:cubicBezTo>
                  <a:cubicBezTo>
                    <a:pt x="151218" y="98872"/>
                    <a:pt x="176421" y="107745"/>
                    <a:pt x="201624" y="114083"/>
                  </a:cubicBezTo>
                  <a:cubicBezTo>
                    <a:pt x="205405" y="115351"/>
                    <a:pt x="209185" y="116619"/>
                    <a:pt x="212966" y="117886"/>
                  </a:cubicBezTo>
                  <a:lnTo>
                    <a:pt x="211706" y="145773"/>
                  </a:lnTo>
                  <a:cubicBezTo>
                    <a:pt x="206665" y="145773"/>
                    <a:pt x="201624" y="147041"/>
                    <a:pt x="197844" y="145773"/>
                  </a:cubicBezTo>
                  <a:cubicBezTo>
                    <a:pt x="168860" y="145773"/>
                    <a:pt x="139877" y="139435"/>
                    <a:pt x="112154" y="128027"/>
                  </a:cubicBezTo>
                  <a:cubicBezTo>
                    <a:pt x="84430" y="116619"/>
                    <a:pt x="59227" y="98872"/>
                    <a:pt x="39065" y="77323"/>
                  </a:cubicBezTo>
                  <a:cubicBezTo>
                    <a:pt x="18902" y="54507"/>
                    <a:pt x="5041" y="27887"/>
                    <a:pt x="0" y="0"/>
                  </a:cubicBezTo>
                  <a:close/>
                </a:path>
              </a:pathLst>
            </a:custGeom>
            <a:solidFill>
              <a:srgbClr val="C46565"/>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313" name="Freeform 295">
              <a:extLst>
                <a:ext uri="{FF2B5EF4-FFF2-40B4-BE49-F238E27FC236}">
                  <a16:creationId xmlns:a16="http://schemas.microsoft.com/office/drawing/2014/main" id="{DF53ACAE-8711-784A-9506-55DC50BB586C}"/>
                </a:ext>
              </a:extLst>
            </p:cNvPr>
            <p:cNvSpPr>
              <a:spLocks noChangeArrowheads="1"/>
            </p:cNvSpPr>
            <p:nvPr/>
          </p:nvSpPr>
          <p:spPr bwMode="auto">
            <a:xfrm>
              <a:off x="12067980" y="7566590"/>
              <a:ext cx="175774" cy="109859"/>
            </a:xfrm>
            <a:custGeom>
              <a:avLst/>
              <a:gdLst>
                <a:gd name="T0" fmla="*/ 31 w 141"/>
                <a:gd name="T1" fmla="*/ 56 h 89"/>
                <a:gd name="T2" fmla="*/ 31 w 141"/>
                <a:gd name="T3" fmla="*/ 56 h 89"/>
                <a:gd name="T4" fmla="*/ 61 w 141"/>
                <a:gd name="T5" fmla="*/ 37 h 89"/>
                <a:gd name="T6" fmla="*/ 61 w 141"/>
                <a:gd name="T7" fmla="*/ 37 h 89"/>
                <a:gd name="T8" fmla="*/ 140 w 141"/>
                <a:gd name="T9" fmla="*/ 23 h 89"/>
                <a:gd name="T10" fmla="*/ 140 w 141"/>
                <a:gd name="T11" fmla="*/ 23 h 89"/>
                <a:gd name="T12" fmla="*/ 98 w 141"/>
                <a:gd name="T13" fmla="*/ 3 h 89"/>
                <a:gd name="T14" fmla="*/ 98 w 141"/>
                <a:gd name="T15" fmla="*/ 3 h 89"/>
                <a:gd name="T16" fmla="*/ 50 w 141"/>
                <a:gd name="T17" fmla="*/ 7 h 89"/>
                <a:gd name="T18" fmla="*/ 50 w 141"/>
                <a:gd name="T19" fmla="*/ 7 h 89"/>
                <a:gd name="T20" fmla="*/ 10 w 141"/>
                <a:gd name="T21" fmla="*/ 40 h 89"/>
                <a:gd name="T22" fmla="*/ 10 w 141"/>
                <a:gd name="T23" fmla="*/ 40 h 89"/>
                <a:gd name="T24" fmla="*/ 2 w 141"/>
                <a:gd name="T25" fmla="*/ 88 h 89"/>
                <a:gd name="T26" fmla="*/ 2 w 141"/>
                <a:gd name="T27" fmla="*/ 88 h 89"/>
                <a:gd name="T28" fmla="*/ 31 w 141"/>
                <a:gd name="T29"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89">
                  <a:moveTo>
                    <a:pt x="31" y="56"/>
                  </a:moveTo>
                  <a:lnTo>
                    <a:pt x="31" y="56"/>
                  </a:lnTo>
                  <a:cubicBezTo>
                    <a:pt x="40" y="48"/>
                    <a:pt x="50" y="42"/>
                    <a:pt x="61" y="37"/>
                  </a:cubicBezTo>
                  <a:lnTo>
                    <a:pt x="61" y="37"/>
                  </a:lnTo>
                  <a:cubicBezTo>
                    <a:pt x="83" y="29"/>
                    <a:pt x="109" y="27"/>
                    <a:pt x="140" y="23"/>
                  </a:cubicBezTo>
                  <a:lnTo>
                    <a:pt x="140" y="23"/>
                  </a:lnTo>
                  <a:cubicBezTo>
                    <a:pt x="129" y="12"/>
                    <a:pt x="113" y="6"/>
                    <a:pt x="98" y="3"/>
                  </a:cubicBezTo>
                  <a:lnTo>
                    <a:pt x="98" y="3"/>
                  </a:lnTo>
                  <a:cubicBezTo>
                    <a:pt x="82" y="0"/>
                    <a:pt x="65" y="1"/>
                    <a:pt x="50" y="7"/>
                  </a:cubicBezTo>
                  <a:lnTo>
                    <a:pt x="50" y="7"/>
                  </a:lnTo>
                  <a:cubicBezTo>
                    <a:pt x="33" y="13"/>
                    <a:pt x="18" y="26"/>
                    <a:pt x="10" y="40"/>
                  </a:cubicBezTo>
                  <a:lnTo>
                    <a:pt x="10" y="40"/>
                  </a:lnTo>
                  <a:cubicBezTo>
                    <a:pt x="2" y="55"/>
                    <a:pt x="0" y="72"/>
                    <a:pt x="2" y="88"/>
                  </a:cubicBezTo>
                  <a:lnTo>
                    <a:pt x="2" y="88"/>
                  </a:lnTo>
                  <a:cubicBezTo>
                    <a:pt x="13" y="75"/>
                    <a:pt x="21" y="64"/>
                    <a:pt x="31" y="56"/>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15" name="Freeform 297">
              <a:extLst>
                <a:ext uri="{FF2B5EF4-FFF2-40B4-BE49-F238E27FC236}">
                  <a16:creationId xmlns:a16="http://schemas.microsoft.com/office/drawing/2014/main" id="{69A7FEC8-63AA-0543-BC10-1CE9D65C01EF}"/>
                </a:ext>
              </a:extLst>
            </p:cNvPr>
            <p:cNvSpPr>
              <a:spLocks noChangeArrowheads="1"/>
            </p:cNvSpPr>
            <p:nvPr/>
          </p:nvSpPr>
          <p:spPr bwMode="auto">
            <a:xfrm>
              <a:off x="12534881" y="7566590"/>
              <a:ext cx="247180" cy="164788"/>
            </a:xfrm>
            <a:custGeom>
              <a:avLst/>
              <a:gdLst>
                <a:gd name="T0" fmla="*/ 178 w 199"/>
                <a:gd name="T1" fmla="*/ 21 h 131"/>
                <a:gd name="T2" fmla="*/ 178 w 199"/>
                <a:gd name="T3" fmla="*/ 21 h 131"/>
                <a:gd name="T4" fmla="*/ 156 w 199"/>
                <a:gd name="T5" fmla="*/ 48 h 131"/>
                <a:gd name="T6" fmla="*/ 156 w 199"/>
                <a:gd name="T7" fmla="*/ 48 h 131"/>
                <a:gd name="T8" fmla="*/ 152 w 199"/>
                <a:gd name="T9" fmla="*/ 52 h 131"/>
                <a:gd name="T10" fmla="*/ 152 w 199"/>
                <a:gd name="T11" fmla="*/ 52 h 131"/>
                <a:gd name="T12" fmla="*/ 152 w 199"/>
                <a:gd name="T13" fmla="*/ 52 h 131"/>
                <a:gd name="T14" fmla="*/ 152 w 199"/>
                <a:gd name="T15" fmla="*/ 52 h 131"/>
                <a:gd name="T16" fmla="*/ 110 w 199"/>
                <a:gd name="T17" fmla="*/ 43 h 131"/>
                <a:gd name="T18" fmla="*/ 110 w 199"/>
                <a:gd name="T19" fmla="*/ 43 h 131"/>
                <a:gd name="T20" fmla="*/ 60 w 199"/>
                <a:gd name="T21" fmla="*/ 56 h 131"/>
                <a:gd name="T22" fmla="*/ 60 w 199"/>
                <a:gd name="T23" fmla="*/ 56 h 131"/>
                <a:gd name="T24" fmla="*/ 23 w 199"/>
                <a:gd name="T25" fmla="*/ 87 h 131"/>
                <a:gd name="T26" fmla="*/ 23 w 199"/>
                <a:gd name="T27" fmla="*/ 87 h 131"/>
                <a:gd name="T28" fmla="*/ 0 w 199"/>
                <a:gd name="T29" fmla="*/ 130 h 131"/>
                <a:gd name="T30" fmla="*/ 0 w 199"/>
                <a:gd name="T31" fmla="*/ 130 h 131"/>
                <a:gd name="T32" fmla="*/ 70 w 199"/>
                <a:gd name="T33" fmla="*/ 76 h 131"/>
                <a:gd name="T34" fmla="*/ 70 w 199"/>
                <a:gd name="T35" fmla="*/ 76 h 131"/>
                <a:gd name="T36" fmla="*/ 110 w 199"/>
                <a:gd name="T37" fmla="*/ 67 h 131"/>
                <a:gd name="T38" fmla="*/ 110 w 199"/>
                <a:gd name="T39" fmla="*/ 67 h 131"/>
                <a:gd name="T40" fmla="*/ 151 w 199"/>
                <a:gd name="T41" fmla="*/ 75 h 131"/>
                <a:gd name="T42" fmla="*/ 160 w 199"/>
                <a:gd name="T43" fmla="*/ 78 h 131"/>
                <a:gd name="T44" fmla="*/ 160 w 199"/>
                <a:gd name="T45" fmla="*/ 78 h 131"/>
                <a:gd name="T46" fmla="*/ 163 w 199"/>
                <a:gd name="T47" fmla="*/ 72 h 131"/>
                <a:gd name="T48" fmla="*/ 163 w 199"/>
                <a:gd name="T49" fmla="*/ 72 h 131"/>
                <a:gd name="T50" fmla="*/ 198 w 199"/>
                <a:gd name="T51" fmla="*/ 0 h 131"/>
                <a:gd name="T52" fmla="*/ 198 w 199"/>
                <a:gd name="T53" fmla="*/ 0 h 131"/>
                <a:gd name="T54" fmla="*/ 178 w 199"/>
                <a:gd name="T55" fmla="*/ 2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31">
                  <a:moveTo>
                    <a:pt x="178" y="21"/>
                  </a:moveTo>
                  <a:lnTo>
                    <a:pt x="178" y="21"/>
                  </a:lnTo>
                  <a:cubicBezTo>
                    <a:pt x="170" y="29"/>
                    <a:pt x="163" y="39"/>
                    <a:pt x="156" y="48"/>
                  </a:cubicBezTo>
                  <a:lnTo>
                    <a:pt x="156" y="48"/>
                  </a:lnTo>
                  <a:cubicBezTo>
                    <a:pt x="154" y="50"/>
                    <a:pt x="153" y="51"/>
                    <a:pt x="152" y="52"/>
                  </a:cubicBezTo>
                  <a:lnTo>
                    <a:pt x="152" y="52"/>
                  </a:lnTo>
                  <a:lnTo>
                    <a:pt x="152" y="52"/>
                  </a:lnTo>
                  <a:lnTo>
                    <a:pt x="152" y="52"/>
                  </a:lnTo>
                  <a:cubicBezTo>
                    <a:pt x="139" y="47"/>
                    <a:pt x="125" y="43"/>
                    <a:pt x="110" y="43"/>
                  </a:cubicBezTo>
                  <a:lnTo>
                    <a:pt x="110" y="43"/>
                  </a:lnTo>
                  <a:cubicBezTo>
                    <a:pt x="93" y="43"/>
                    <a:pt x="75" y="47"/>
                    <a:pt x="60" y="56"/>
                  </a:cubicBezTo>
                  <a:lnTo>
                    <a:pt x="60" y="56"/>
                  </a:lnTo>
                  <a:cubicBezTo>
                    <a:pt x="46" y="63"/>
                    <a:pt x="33" y="75"/>
                    <a:pt x="23" y="87"/>
                  </a:cubicBezTo>
                  <a:lnTo>
                    <a:pt x="23" y="87"/>
                  </a:lnTo>
                  <a:cubicBezTo>
                    <a:pt x="12" y="100"/>
                    <a:pt x="4" y="114"/>
                    <a:pt x="0" y="130"/>
                  </a:cubicBezTo>
                  <a:lnTo>
                    <a:pt x="0" y="130"/>
                  </a:lnTo>
                  <a:cubicBezTo>
                    <a:pt x="22" y="107"/>
                    <a:pt x="44" y="87"/>
                    <a:pt x="70" y="76"/>
                  </a:cubicBezTo>
                  <a:lnTo>
                    <a:pt x="70" y="76"/>
                  </a:lnTo>
                  <a:cubicBezTo>
                    <a:pt x="83" y="70"/>
                    <a:pt x="96" y="67"/>
                    <a:pt x="110" y="67"/>
                  </a:cubicBezTo>
                  <a:lnTo>
                    <a:pt x="110" y="67"/>
                  </a:lnTo>
                  <a:cubicBezTo>
                    <a:pt x="124" y="67"/>
                    <a:pt x="137" y="71"/>
                    <a:pt x="151" y="75"/>
                  </a:cubicBezTo>
                  <a:lnTo>
                    <a:pt x="160" y="78"/>
                  </a:lnTo>
                  <a:lnTo>
                    <a:pt x="160" y="78"/>
                  </a:lnTo>
                  <a:lnTo>
                    <a:pt x="163" y="72"/>
                  </a:lnTo>
                  <a:lnTo>
                    <a:pt x="163" y="72"/>
                  </a:lnTo>
                  <a:cubicBezTo>
                    <a:pt x="176" y="48"/>
                    <a:pt x="189" y="25"/>
                    <a:pt x="198" y="0"/>
                  </a:cubicBezTo>
                  <a:lnTo>
                    <a:pt x="198" y="0"/>
                  </a:lnTo>
                  <a:cubicBezTo>
                    <a:pt x="191" y="7"/>
                    <a:pt x="184" y="13"/>
                    <a:pt x="178" y="21"/>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16" name="Freeform 298">
              <a:extLst>
                <a:ext uri="{FF2B5EF4-FFF2-40B4-BE49-F238E27FC236}">
                  <a16:creationId xmlns:a16="http://schemas.microsoft.com/office/drawing/2014/main" id="{74FF129D-E158-AB48-AC91-B026C72B83E4}"/>
                </a:ext>
              </a:extLst>
            </p:cNvPr>
            <p:cNvSpPr>
              <a:spLocks noChangeArrowheads="1"/>
            </p:cNvSpPr>
            <p:nvPr/>
          </p:nvSpPr>
          <p:spPr bwMode="auto">
            <a:xfrm>
              <a:off x="12523895" y="7473209"/>
              <a:ext cx="186760" cy="87887"/>
            </a:xfrm>
            <a:custGeom>
              <a:avLst/>
              <a:gdLst>
                <a:gd name="T0" fmla="*/ 129 w 152"/>
                <a:gd name="T1" fmla="*/ 18 h 70"/>
                <a:gd name="T2" fmla="*/ 129 w 152"/>
                <a:gd name="T3" fmla="*/ 18 h 70"/>
                <a:gd name="T4" fmla="*/ 121 w 152"/>
                <a:gd name="T5" fmla="*/ 13 h 70"/>
                <a:gd name="T6" fmla="*/ 121 w 152"/>
                <a:gd name="T7" fmla="*/ 13 h 70"/>
                <a:gd name="T8" fmla="*/ 114 w 152"/>
                <a:gd name="T9" fmla="*/ 9 h 70"/>
                <a:gd name="T10" fmla="*/ 114 w 152"/>
                <a:gd name="T11" fmla="*/ 9 h 70"/>
                <a:gd name="T12" fmla="*/ 65 w 152"/>
                <a:gd name="T13" fmla="*/ 2 h 70"/>
                <a:gd name="T14" fmla="*/ 65 w 152"/>
                <a:gd name="T15" fmla="*/ 2 h 70"/>
                <a:gd name="T16" fmla="*/ 19 w 152"/>
                <a:gd name="T17" fmla="*/ 25 h 70"/>
                <a:gd name="T18" fmla="*/ 19 w 152"/>
                <a:gd name="T19" fmla="*/ 25 h 70"/>
                <a:gd name="T20" fmla="*/ 0 w 152"/>
                <a:gd name="T21" fmla="*/ 69 h 70"/>
                <a:gd name="T22" fmla="*/ 0 w 152"/>
                <a:gd name="T23" fmla="*/ 69 h 70"/>
                <a:gd name="T24" fmla="*/ 36 w 152"/>
                <a:gd name="T25" fmla="*/ 45 h 70"/>
                <a:gd name="T26" fmla="*/ 36 w 152"/>
                <a:gd name="T27" fmla="*/ 45 h 70"/>
                <a:gd name="T28" fmla="*/ 69 w 152"/>
                <a:gd name="T29" fmla="*/ 34 h 70"/>
                <a:gd name="T30" fmla="*/ 69 w 152"/>
                <a:gd name="T31" fmla="*/ 34 h 70"/>
                <a:gd name="T32" fmla="*/ 130 w 152"/>
                <a:gd name="T33" fmla="*/ 37 h 70"/>
                <a:gd name="T34" fmla="*/ 130 w 152"/>
                <a:gd name="T35" fmla="*/ 37 h 70"/>
                <a:gd name="T36" fmla="*/ 135 w 152"/>
                <a:gd name="T37" fmla="*/ 37 h 70"/>
                <a:gd name="T38" fmla="*/ 135 w 152"/>
                <a:gd name="T39" fmla="*/ 37 h 70"/>
                <a:gd name="T40" fmla="*/ 151 w 152"/>
                <a:gd name="T41" fmla="*/ 39 h 70"/>
                <a:gd name="T42" fmla="*/ 151 w 152"/>
                <a:gd name="T43" fmla="*/ 39 h 70"/>
                <a:gd name="T44" fmla="*/ 129 w 152"/>
                <a:gd name="T45"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70">
                  <a:moveTo>
                    <a:pt x="129" y="18"/>
                  </a:moveTo>
                  <a:lnTo>
                    <a:pt x="129" y="18"/>
                  </a:lnTo>
                  <a:cubicBezTo>
                    <a:pt x="127" y="17"/>
                    <a:pt x="124" y="15"/>
                    <a:pt x="121" y="13"/>
                  </a:cubicBezTo>
                  <a:lnTo>
                    <a:pt x="121" y="13"/>
                  </a:lnTo>
                  <a:cubicBezTo>
                    <a:pt x="119" y="12"/>
                    <a:pt x="117" y="10"/>
                    <a:pt x="114" y="9"/>
                  </a:cubicBezTo>
                  <a:lnTo>
                    <a:pt x="114" y="9"/>
                  </a:lnTo>
                  <a:cubicBezTo>
                    <a:pt x="99" y="2"/>
                    <a:pt x="82" y="0"/>
                    <a:pt x="65" y="2"/>
                  </a:cubicBezTo>
                  <a:lnTo>
                    <a:pt x="65" y="2"/>
                  </a:lnTo>
                  <a:cubicBezTo>
                    <a:pt x="48" y="4"/>
                    <a:pt x="31" y="12"/>
                    <a:pt x="19" y="25"/>
                  </a:cubicBezTo>
                  <a:lnTo>
                    <a:pt x="19" y="25"/>
                  </a:lnTo>
                  <a:cubicBezTo>
                    <a:pt x="8" y="37"/>
                    <a:pt x="2" y="53"/>
                    <a:pt x="0" y="69"/>
                  </a:cubicBezTo>
                  <a:lnTo>
                    <a:pt x="0" y="69"/>
                  </a:lnTo>
                  <a:cubicBezTo>
                    <a:pt x="14" y="59"/>
                    <a:pt x="24" y="50"/>
                    <a:pt x="36" y="45"/>
                  </a:cubicBezTo>
                  <a:lnTo>
                    <a:pt x="36" y="45"/>
                  </a:lnTo>
                  <a:cubicBezTo>
                    <a:pt x="47" y="39"/>
                    <a:pt x="57" y="35"/>
                    <a:pt x="69" y="34"/>
                  </a:cubicBezTo>
                  <a:lnTo>
                    <a:pt x="69" y="34"/>
                  </a:lnTo>
                  <a:cubicBezTo>
                    <a:pt x="88" y="31"/>
                    <a:pt x="108" y="34"/>
                    <a:pt x="130" y="37"/>
                  </a:cubicBezTo>
                  <a:lnTo>
                    <a:pt x="130" y="37"/>
                  </a:lnTo>
                  <a:cubicBezTo>
                    <a:pt x="132" y="37"/>
                    <a:pt x="134" y="37"/>
                    <a:pt x="135" y="37"/>
                  </a:cubicBezTo>
                  <a:lnTo>
                    <a:pt x="135" y="37"/>
                  </a:lnTo>
                  <a:cubicBezTo>
                    <a:pt x="140" y="37"/>
                    <a:pt x="145" y="38"/>
                    <a:pt x="151" y="39"/>
                  </a:cubicBezTo>
                  <a:lnTo>
                    <a:pt x="151" y="39"/>
                  </a:lnTo>
                  <a:cubicBezTo>
                    <a:pt x="145" y="31"/>
                    <a:pt x="137" y="24"/>
                    <a:pt x="129" y="18"/>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19" name="Freeform 301">
              <a:extLst>
                <a:ext uri="{FF2B5EF4-FFF2-40B4-BE49-F238E27FC236}">
                  <a16:creationId xmlns:a16="http://schemas.microsoft.com/office/drawing/2014/main" id="{10324FBF-52FB-C046-9307-344F00BCA4E6}"/>
                </a:ext>
              </a:extLst>
            </p:cNvPr>
            <p:cNvSpPr>
              <a:spLocks noChangeArrowheads="1"/>
            </p:cNvSpPr>
            <p:nvPr/>
          </p:nvSpPr>
          <p:spPr bwMode="auto">
            <a:xfrm>
              <a:off x="11683474" y="10054888"/>
              <a:ext cx="499859" cy="236198"/>
            </a:xfrm>
            <a:custGeom>
              <a:avLst/>
              <a:gdLst>
                <a:gd name="T0" fmla="*/ 0 w 401"/>
                <a:gd name="T1" fmla="*/ 140 h 188"/>
                <a:gd name="T2" fmla="*/ 0 w 401"/>
                <a:gd name="T3" fmla="*/ 140 h 188"/>
                <a:gd name="T4" fmla="*/ 400 w 401"/>
                <a:gd name="T5" fmla="*/ 187 h 188"/>
                <a:gd name="T6" fmla="*/ 287 w 401"/>
                <a:gd name="T7" fmla="*/ 0 h 188"/>
                <a:gd name="T8" fmla="*/ 287 w 401"/>
                <a:gd name="T9" fmla="*/ 0 h 188"/>
                <a:gd name="T10" fmla="*/ 0 w 401"/>
                <a:gd name="T11" fmla="*/ 140 h 188"/>
              </a:gdLst>
              <a:ahLst/>
              <a:cxnLst>
                <a:cxn ang="0">
                  <a:pos x="T0" y="T1"/>
                </a:cxn>
                <a:cxn ang="0">
                  <a:pos x="T2" y="T3"/>
                </a:cxn>
                <a:cxn ang="0">
                  <a:pos x="T4" y="T5"/>
                </a:cxn>
                <a:cxn ang="0">
                  <a:pos x="T6" y="T7"/>
                </a:cxn>
                <a:cxn ang="0">
                  <a:pos x="T8" y="T9"/>
                </a:cxn>
                <a:cxn ang="0">
                  <a:pos x="T10" y="T11"/>
                </a:cxn>
              </a:cxnLst>
              <a:rect l="0" t="0" r="r" b="b"/>
              <a:pathLst>
                <a:path w="401" h="188">
                  <a:moveTo>
                    <a:pt x="0" y="140"/>
                  </a:moveTo>
                  <a:lnTo>
                    <a:pt x="0" y="140"/>
                  </a:lnTo>
                  <a:cubicBezTo>
                    <a:pt x="128" y="170"/>
                    <a:pt x="262" y="187"/>
                    <a:pt x="400" y="187"/>
                  </a:cubicBezTo>
                  <a:lnTo>
                    <a:pt x="287" y="0"/>
                  </a:lnTo>
                  <a:lnTo>
                    <a:pt x="287" y="0"/>
                  </a:lnTo>
                  <a:cubicBezTo>
                    <a:pt x="189" y="63"/>
                    <a:pt x="86" y="108"/>
                    <a:pt x="0" y="140"/>
                  </a:cubicBezTo>
                </a:path>
              </a:pathLst>
            </a:custGeom>
            <a:solidFill>
              <a:srgbClr val="EF9E97"/>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20" name="Freeform 302">
              <a:extLst>
                <a:ext uri="{FF2B5EF4-FFF2-40B4-BE49-F238E27FC236}">
                  <a16:creationId xmlns:a16="http://schemas.microsoft.com/office/drawing/2014/main" id="{8448C305-A611-DE4B-9C56-D5EE8B9D170A}"/>
                </a:ext>
              </a:extLst>
            </p:cNvPr>
            <p:cNvSpPr>
              <a:spLocks noChangeArrowheads="1"/>
            </p:cNvSpPr>
            <p:nvPr/>
          </p:nvSpPr>
          <p:spPr bwMode="auto">
            <a:xfrm>
              <a:off x="11046294" y="8654192"/>
              <a:ext cx="2405906" cy="1625909"/>
            </a:xfrm>
            <a:custGeom>
              <a:avLst/>
              <a:gdLst>
                <a:gd name="T0" fmla="*/ 1929 w 1930"/>
                <a:gd name="T1" fmla="*/ 594 h 1306"/>
                <a:gd name="T2" fmla="*/ 1929 w 1930"/>
                <a:gd name="T3" fmla="*/ 594 h 1306"/>
                <a:gd name="T4" fmla="*/ 1334 w 1930"/>
                <a:gd name="T5" fmla="*/ 44 h 1306"/>
                <a:gd name="T6" fmla="*/ 1145 w 1930"/>
                <a:gd name="T7" fmla="*/ 21 h 1306"/>
                <a:gd name="T8" fmla="*/ 1163 w 1930"/>
                <a:gd name="T9" fmla="*/ 24 h 1306"/>
                <a:gd name="T10" fmla="*/ 1191 w 1930"/>
                <a:gd name="T11" fmla="*/ 27 h 1306"/>
                <a:gd name="T12" fmla="*/ 1191 w 1930"/>
                <a:gd name="T13" fmla="*/ 27 h 1306"/>
                <a:gd name="T14" fmla="*/ 1274 w 1930"/>
                <a:gd name="T15" fmla="*/ 191 h 1306"/>
                <a:gd name="T16" fmla="*/ 1274 w 1930"/>
                <a:gd name="T17" fmla="*/ 191 h 1306"/>
                <a:gd name="T18" fmla="*/ 1105 w 1930"/>
                <a:gd name="T19" fmla="*/ 639 h 1306"/>
                <a:gd name="T20" fmla="*/ 1105 w 1930"/>
                <a:gd name="T21" fmla="*/ 639 h 1306"/>
                <a:gd name="T22" fmla="*/ 626 w 1930"/>
                <a:gd name="T23" fmla="*/ 220 h 1306"/>
                <a:gd name="T24" fmla="*/ 626 w 1930"/>
                <a:gd name="T25" fmla="*/ 220 h 1306"/>
                <a:gd name="T26" fmla="*/ 614 w 1930"/>
                <a:gd name="T27" fmla="*/ 185 h 1306"/>
                <a:gd name="T28" fmla="*/ 650 w 1930"/>
                <a:gd name="T29" fmla="*/ 163 h 1306"/>
                <a:gd name="T30" fmla="*/ 388 w 1930"/>
                <a:gd name="T31" fmla="*/ 321 h 1306"/>
                <a:gd name="T32" fmla="*/ 388 w 1930"/>
                <a:gd name="T33" fmla="*/ 321 h 1306"/>
                <a:gd name="T34" fmla="*/ 254 w 1930"/>
                <a:gd name="T35" fmla="*/ 1182 h 1306"/>
                <a:gd name="T36" fmla="*/ 254 w 1930"/>
                <a:gd name="T37" fmla="*/ 1182 h 1306"/>
                <a:gd name="T38" fmla="*/ 417 w 1930"/>
                <a:gd name="T39" fmla="*/ 1240 h 1306"/>
                <a:gd name="T40" fmla="*/ 417 w 1930"/>
                <a:gd name="T41" fmla="*/ 1240 h 1306"/>
                <a:gd name="T42" fmla="*/ 506 w 1930"/>
                <a:gd name="T43" fmla="*/ 1264 h 1306"/>
                <a:gd name="T44" fmla="*/ 506 w 1930"/>
                <a:gd name="T45" fmla="*/ 1264 h 1306"/>
                <a:gd name="T46" fmla="*/ 510 w 1930"/>
                <a:gd name="T47" fmla="*/ 1265 h 1306"/>
                <a:gd name="T48" fmla="*/ 510 w 1930"/>
                <a:gd name="T49" fmla="*/ 1265 h 1306"/>
                <a:gd name="T50" fmla="*/ 797 w 1930"/>
                <a:gd name="T51" fmla="*/ 1125 h 1306"/>
                <a:gd name="T52" fmla="*/ 797 w 1930"/>
                <a:gd name="T53" fmla="*/ 1125 h 1306"/>
                <a:gd name="T54" fmla="*/ 837 w 1930"/>
                <a:gd name="T55" fmla="*/ 1098 h 1306"/>
                <a:gd name="T56" fmla="*/ 837 w 1930"/>
                <a:gd name="T57" fmla="*/ 1098 h 1306"/>
                <a:gd name="T58" fmla="*/ 669 w 1930"/>
                <a:gd name="T59" fmla="*/ 701 h 1306"/>
                <a:gd name="T60" fmla="*/ 669 w 1930"/>
                <a:gd name="T61" fmla="*/ 701 h 1306"/>
                <a:gd name="T62" fmla="*/ 952 w 1930"/>
                <a:gd name="T63" fmla="*/ 985 h 1306"/>
                <a:gd name="T64" fmla="*/ 952 w 1930"/>
                <a:gd name="T65" fmla="*/ 985 h 1306"/>
                <a:gd name="T66" fmla="*/ 1221 w 1930"/>
                <a:gd name="T67" fmla="*/ 1286 h 1306"/>
                <a:gd name="T68" fmla="*/ 1221 w 1930"/>
                <a:gd name="T69" fmla="*/ 1286 h 1306"/>
                <a:gd name="T70" fmla="*/ 1725 w 1930"/>
                <a:gd name="T71" fmla="*/ 1113 h 1306"/>
                <a:gd name="T72" fmla="*/ 1725 w 1930"/>
                <a:gd name="T73" fmla="*/ 1113 h 1306"/>
                <a:gd name="T74" fmla="*/ 1850 w 1930"/>
                <a:gd name="T75" fmla="*/ 1041 h 1306"/>
                <a:gd name="T76" fmla="*/ 1850 w 1930"/>
                <a:gd name="T77" fmla="*/ 1041 h 1306"/>
                <a:gd name="T78" fmla="*/ 1777 w 1930"/>
                <a:gd name="T79" fmla="*/ 774 h 1306"/>
                <a:gd name="T80" fmla="*/ 1777 w 1930"/>
                <a:gd name="T81" fmla="*/ 774 h 1306"/>
                <a:gd name="T82" fmla="*/ 1777 w 1930"/>
                <a:gd name="T83" fmla="*/ 774 h 1306"/>
                <a:gd name="T84" fmla="*/ 1777 w 1930"/>
                <a:gd name="T85" fmla="*/ 774 h 1306"/>
                <a:gd name="T86" fmla="*/ 1735 w 1930"/>
                <a:gd name="T87" fmla="*/ 682 h 1306"/>
                <a:gd name="T88" fmla="*/ 1735 w 1930"/>
                <a:gd name="T89" fmla="*/ 682 h 1306"/>
                <a:gd name="T90" fmla="*/ 1446 w 1930"/>
                <a:gd name="T91" fmla="*/ 200 h 1306"/>
                <a:gd name="T92" fmla="*/ 1446 w 1930"/>
                <a:gd name="T93" fmla="*/ 200 h 1306"/>
                <a:gd name="T94" fmla="*/ 1807 w 1930"/>
                <a:gd name="T95" fmla="*/ 651 h 1306"/>
                <a:gd name="T96" fmla="*/ 1807 w 1930"/>
                <a:gd name="T97" fmla="*/ 651 h 1306"/>
                <a:gd name="T98" fmla="*/ 1838 w 1930"/>
                <a:gd name="T99" fmla="*/ 729 h 1306"/>
                <a:gd name="T100" fmla="*/ 1838 w 1930"/>
                <a:gd name="T101" fmla="*/ 729 h 1306"/>
                <a:gd name="T102" fmla="*/ 1896 w 1930"/>
                <a:gd name="T103" fmla="*/ 659 h 1306"/>
                <a:gd name="T104" fmla="*/ 1896 w 1930"/>
                <a:gd name="T105" fmla="*/ 659 h 1306"/>
                <a:gd name="T106" fmla="*/ 1929 w 1930"/>
                <a:gd name="T107" fmla="*/ 594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30" h="1306">
                  <a:moveTo>
                    <a:pt x="1929" y="594"/>
                  </a:moveTo>
                  <a:lnTo>
                    <a:pt x="1929" y="594"/>
                  </a:lnTo>
                  <a:cubicBezTo>
                    <a:pt x="1684" y="0"/>
                    <a:pt x="1334" y="44"/>
                    <a:pt x="1334" y="44"/>
                  </a:cubicBezTo>
                  <a:lnTo>
                    <a:pt x="1145" y="21"/>
                  </a:lnTo>
                  <a:lnTo>
                    <a:pt x="1163" y="24"/>
                  </a:lnTo>
                  <a:lnTo>
                    <a:pt x="1191" y="27"/>
                  </a:lnTo>
                  <a:lnTo>
                    <a:pt x="1191" y="27"/>
                  </a:lnTo>
                  <a:cubicBezTo>
                    <a:pt x="1225" y="77"/>
                    <a:pt x="1254" y="133"/>
                    <a:pt x="1274" y="191"/>
                  </a:cubicBezTo>
                  <a:lnTo>
                    <a:pt x="1274" y="191"/>
                  </a:lnTo>
                  <a:cubicBezTo>
                    <a:pt x="1360" y="430"/>
                    <a:pt x="1284" y="631"/>
                    <a:pt x="1105" y="639"/>
                  </a:cubicBezTo>
                  <a:lnTo>
                    <a:pt x="1105" y="639"/>
                  </a:lnTo>
                  <a:cubicBezTo>
                    <a:pt x="926" y="647"/>
                    <a:pt x="712" y="460"/>
                    <a:pt x="626" y="220"/>
                  </a:cubicBezTo>
                  <a:lnTo>
                    <a:pt x="626" y="220"/>
                  </a:lnTo>
                  <a:cubicBezTo>
                    <a:pt x="622" y="208"/>
                    <a:pt x="618" y="196"/>
                    <a:pt x="614" y="185"/>
                  </a:cubicBezTo>
                  <a:lnTo>
                    <a:pt x="650" y="163"/>
                  </a:lnTo>
                  <a:lnTo>
                    <a:pt x="388" y="321"/>
                  </a:lnTo>
                  <a:lnTo>
                    <a:pt x="388" y="321"/>
                  </a:lnTo>
                  <a:cubicBezTo>
                    <a:pt x="388" y="321"/>
                    <a:pt x="0" y="488"/>
                    <a:pt x="254" y="1182"/>
                  </a:cubicBezTo>
                  <a:lnTo>
                    <a:pt x="254" y="1182"/>
                  </a:lnTo>
                  <a:cubicBezTo>
                    <a:pt x="307" y="1204"/>
                    <a:pt x="362" y="1223"/>
                    <a:pt x="417" y="1240"/>
                  </a:cubicBezTo>
                  <a:lnTo>
                    <a:pt x="417" y="1240"/>
                  </a:lnTo>
                  <a:cubicBezTo>
                    <a:pt x="446" y="1249"/>
                    <a:pt x="476" y="1256"/>
                    <a:pt x="506" y="1264"/>
                  </a:cubicBezTo>
                  <a:lnTo>
                    <a:pt x="506" y="1264"/>
                  </a:lnTo>
                  <a:cubicBezTo>
                    <a:pt x="507" y="1264"/>
                    <a:pt x="509" y="1265"/>
                    <a:pt x="510" y="1265"/>
                  </a:cubicBezTo>
                  <a:lnTo>
                    <a:pt x="510" y="1265"/>
                  </a:lnTo>
                  <a:cubicBezTo>
                    <a:pt x="596" y="1233"/>
                    <a:pt x="699" y="1188"/>
                    <a:pt x="797" y="1125"/>
                  </a:cubicBezTo>
                  <a:lnTo>
                    <a:pt x="797" y="1125"/>
                  </a:lnTo>
                  <a:cubicBezTo>
                    <a:pt x="811" y="1116"/>
                    <a:pt x="824" y="1107"/>
                    <a:pt x="837" y="1098"/>
                  </a:cubicBezTo>
                  <a:lnTo>
                    <a:pt x="837" y="1098"/>
                  </a:lnTo>
                  <a:cubicBezTo>
                    <a:pt x="837" y="1098"/>
                    <a:pt x="767" y="899"/>
                    <a:pt x="669" y="701"/>
                  </a:cubicBezTo>
                  <a:lnTo>
                    <a:pt x="669" y="701"/>
                  </a:lnTo>
                  <a:cubicBezTo>
                    <a:pt x="828" y="768"/>
                    <a:pt x="985" y="864"/>
                    <a:pt x="952" y="985"/>
                  </a:cubicBezTo>
                  <a:lnTo>
                    <a:pt x="952" y="985"/>
                  </a:lnTo>
                  <a:cubicBezTo>
                    <a:pt x="867" y="1305"/>
                    <a:pt x="1185" y="1202"/>
                    <a:pt x="1221" y="1286"/>
                  </a:cubicBezTo>
                  <a:lnTo>
                    <a:pt x="1221" y="1286"/>
                  </a:lnTo>
                  <a:cubicBezTo>
                    <a:pt x="1400" y="1254"/>
                    <a:pt x="1569" y="1195"/>
                    <a:pt x="1725" y="1113"/>
                  </a:cubicBezTo>
                  <a:lnTo>
                    <a:pt x="1725" y="1113"/>
                  </a:lnTo>
                  <a:cubicBezTo>
                    <a:pt x="1768" y="1091"/>
                    <a:pt x="1810" y="1067"/>
                    <a:pt x="1850" y="1041"/>
                  </a:cubicBezTo>
                  <a:lnTo>
                    <a:pt x="1850" y="1041"/>
                  </a:lnTo>
                  <a:cubicBezTo>
                    <a:pt x="1847" y="965"/>
                    <a:pt x="1819" y="872"/>
                    <a:pt x="1777" y="774"/>
                  </a:cubicBezTo>
                  <a:lnTo>
                    <a:pt x="1777" y="774"/>
                  </a:lnTo>
                  <a:lnTo>
                    <a:pt x="1777" y="774"/>
                  </a:lnTo>
                  <a:lnTo>
                    <a:pt x="1777" y="774"/>
                  </a:lnTo>
                  <a:cubicBezTo>
                    <a:pt x="1764" y="744"/>
                    <a:pt x="1750" y="714"/>
                    <a:pt x="1735" y="682"/>
                  </a:cubicBezTo>
                  <a:lnTo>
                    <a:pt x="1735" y="682"/>
                  </a:lnTo>
                  <a:cubicBezTo>
                    <a:pt x="1648" y="506"/>
                    <a:pt x="1531" y="324"/>
                    <a:pt x="1446" y="200"/>
                  </a:cubicBezTo>
                  <a:lnTo>
                    <a:pt x="1446" y="200"/>
                  </a:lnTo>
                  <a:cubicBezTo>
                    <a:pt x="1548" y="274"/>
                    <a:pt x="1700" y="415"/>
                    <a:pt x="1807" y="651"/>
                  </a:cubicBezTo>
                  <a:lnTo>
                    <a:pt x="1807" y="651"/>
                  </a:lnTo>
                  <a:cubicBezTo>
                    <a:pt x="1818" y="675"/>
                    <a:pt x="1829" y="701"/>
                    <a:pt x="1838" y="729"/>
                  </a:cubicBezTo>
                  <a:lnTo>
                    <a:pt x="1838" y="729"/>
                  </a:lnTo>
                  <a:cubicBezTo>
                    <a:pt x="1863" y="705"/>
                    <a:pt x="1882" y="681"/>
                    <a:pt x="1896" y="659"/>
                  </a:cubicBezTo>
                  <a:lnTo>
                    <a:pt x="1896" y="659"/>
                  </a:lnTo>
                  <a:cubicBezTo>
                    <a:pt x="1920" y="622"/>
                    <a:pt x="1929" y="594"/>
                    <a:pt x="1929" y="594"/>
                  </a:cubicBezTo>
                </a:path>
              </a:pathLst>
            </a:custGeom>
            <a:solidFill>
              <a:schemeClr val="accent2"/>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grpSp>
      <p:sp>
        <p:nvSpPr>
          <p:cNvPr id="2" name="TITLE 01">
            <a:extLst>
              <a:ext uri="{FF2B5EF4-FFF2-40B4-BE49-F238E27FC236}">
                <a16:creationId xmlns:a16="http://schemas.microsoft.com/office/drawing/2014/main" id="{2675F3D8-0BF7-B0F4-3CF2-ADA890B24BC7}"/>
              </a:ext>
            </a:extLst>
          </p:cNvPr>
          <p:cNvSpPr txBox="1"/>
          <p:nvPr/>
        </p:nvSpPr>
        <p:spPr>
          <a:xfrm>
            <a:off x="964444" y="4515760"/>
            <a:ext cx="3005406" cy="707886"/>
          </a:xfrm>
          <a:prstGeom prst="rect">
            <a:avLst/>
          </a:prstGeom>
          <a:noFill/>
        </p:spPr>
        <p:txBody>
          <a:bodyPr wrap="square" rtlCol="0" anchor="b">
            <a:spAutoFit/>
          </a:bodyPr>
          <a:lstStyle>
            <a:defPPr>
              <a:defRPr lang="it-IT"/>
            </a:defPPr>
            <a:lvl1pPr defTabSz="914217">
              <a:defRPr sz="2000" b="1" spc="-15">
                <a:solidFill>
                  <a:srgbClr val="FFFFFF"/>
                </a:solidFill>
                <a:latin typeface="Poppins" pitchFamily="2" charset="77"/>
                <a:cs typeface="Poppins" pitchFamily="2" charset="77"/>
              </a:defRPr>
            </a:lvl1pPr>
          </a:lstStyle>
          <a:p>
            <a:r>
              <a:rPr lang="it-IT" dirty="0"/>
              <a:t>teoria dell'identità </a:t>
            </a:r>
          </a:p>
          <a:p>
            <a:r>
              <a:rPr lang="it-IT" dirty="0"/>
              <a:t>interazionale</a:t>
            </a:r>
            <a:endParaRPr lang="en-US" dirty="0"/>
          </a:p>
        </p:txBody>
      </p:sp>
      <p:sp>
        <p:nvSpPr>
          <p:cNvPr id="3" name="TITLE 02">
            <a:extLst>
              <a:ext uri="{FF2B5EF4-FFF2-40B4-BE49-F238E27FC236}">
                <a16:creationId xmlns:a16="http://schemas.microsoft.com/office/drawing/2014/main" id="{7D5AEFB5-74A1-DBA0-F865-6E2E3A6B4F14}"/>
              </a:ext>
            </a:extLst>
          </p:cNvPr>
          <p:cNvSpPr txBox="1"/>
          <p:nvPr/>
        </p:nvSpPr>
        <p:spPr>
          <a:xfrm>
            <a:off x="1027203" y="2731708"/>
            <a:ext cx="3185215" cy="877163"/>
          </a:xfrm>
          <a:prstGeom prst="rect">
            <a:avLst/>
          </a:prstGeom>
          <a:noFill/>
        </p:spPr>
        <p:txBody>
          <a:bodyPr wrap="square" rtlCol="0" anchor="b">
            <a:spAutoFit/>
          </a:bodyPr>
          <a:lstStyle/>
          <a:p>
            <a:pPr defTabSz="914217"/>
            <a:r>
              <a:rPr lang="en-US" sz="1700" b="1" spc="-15" dirty="0">
                <a:solidFill>
                  <a:srgbClr val="FFFFFF"/>
                </a:solidFill>
                <a:latin typeface="Poppins" pitchFamily="2" charset="77"/>
                <a:cs typeface="Poppins" pitchFamily="2" charset="77"/>
              </a:rPr>
              <a:t>IDENTITA’ PROFESSIONALE</a:t>
            </a:r>
          </a:p>
          <a:p>
            <a:pPr defTabSz="914217"/>
            <a:r>
              <a:rPr lang="en-US" sz="1700" b="1" spc="-15" dirty="0">
                <a:solidFill>
                  <a:srgbClr val="FFFFFF"/>
                </a:solidFill>
                <a:latin typeface="Poppins" pitchFamily="2" charset="77"/>
                <a:cs typeface="Poppins" pitchFamily="2" charset="77"/>
              </a:rPr>
              <a:t>COSTRUITA NELL’INDIVIDUO PER FASI E CRISI</a:t>
            </a:r>
          </a:p>
        </p:txBody>
      </p:sp>
      <p:sp>
        <p:nvSpPr>
          <p:cNvPr id="4" name="TITLE 02">
            <a:extLst>
              <a:ext uri="{FF2B5EF4-FFF2-40B4-BE49-F238E27FC236}">
                <a16:creationId xmlns:a16="http://schemas.microsoft.com/office/drawing/2014/main" id="{C3DA34A9-7D04-4767-B854-652C56F4E6AB}"/>
              </a:ext>
            </a:extLst>
          </p:cNvPr>
          <p:cNvSpPr txBox="1"/>
          <p:nvPr/>
        </p:nvSpPr>
        <p:spPr>
          <a:xfrm>
            <a:off x="932097" y="5385687"/>
            <a:ext cx="3548531" cy="615553"/>
          </a:xfrm>
          <a:prstGeom prst="rect">
            <a:avLst/>
          </a:prstGeom>
          <a:noFill/>
        </p:spPr>
        <p:txBody>
          <a:bodyPr wrap="square" rtlCol="0" anchor="b">
            <a:spAutoFit/>
          </a:bodyPr>
          <a:lstStyle/>
          <a:p>
            <a:pPr defTabSz="914217"/>
            <a:r>
              <a:rPr lang="en-US" sz="1700" b="1" spc="-15" dirty="0">
                <a:solidFill>
                  <a:srgbClr val="FFFFFF"/>
                </a:solidFill>
                <a:latin typeface="Poppins" pitchFamily="2" charset="77"/>
                <a:cs typeface="Poppins" pitchFamily="2" charset="77"/>
              </a:rPr>
              <a:t>IDENTITA’ PROFESSIONALE</a:t>
            </a:r>
          </a:p>
          <a:p>
            <a:pPr defTabSz="914217"/>
            <a:r>
              <a:rPr lang="en-US" sz="1700" b="1" spc="-15" dirty="0">
                <a:solidFill>
                  <a:srgbClr val="FFFFFF"/>
                </a:solidFill>
                <a:latin typeface="Poppins" pitchFamily="2" charset="77"/>
                <a:cs typeface="Poppins" pitchFamily="2" charset="77"/>
              </a:rPr>
              <a:t>CO-COSTRUITA SOCIALMENTE</a:t>
            </a:r>
          </a:p>
        </p:txBody>
      </p:sp>
      <p:sp>
        <p:nvSpPr>
          <p:cNvPr id="19" name="TITLE 01">
            <a:extLst>
              <a:ext uri="{FF2B5EF4-FFF2-40B4-BE49-F238E27FC236}">
                <a16:creationId xmlns:a16="http://schemas.microsoft.com/office/drawing/2014/main" id="{E1116289-1BFD-8198-0D18-F042B5C31380}"/>
              </a:ext>
            </a:extLst>
          </p:cNvPr>
          <p:cNvSpPr txBox="1"/>
          <p:nvPr/>
        </p:nvSpPr>
        <p:spPr>
          <a:xfrm>
            <a:off x="8137914" y="1889056"/>
            <a:ext cx="3005406" cy="707886"/>
          </a:xfrm>
          <a:prstGeom prst="rect">
            <a:avLst/>
          </a:prstGeom>
          <a:noFill/>
        </p:spPr>
        <p:txBody>
          <a:bodyPr wrap="square" rtlCol="0" anchor="b">
            <a:spAutoFit/>
          </a:bodyPr>
          <a:lstStyle>
            <a:defPPr>
              <a:defRPr lang="it-IT"/>
            </a:defPPr>
            <a:lvl1pPr defTabSz="914217">
              <a:defRPr sz="2000" b="1" spc="-15">
                <a:solidFill>
                  <a:srgbClr val="FFFFFF"/>
                </a:solidFill>
                <a:latin typeface="Poppins" pitchFamily="2" charset="77"/>
                <a:cs typeface="Poppins" pitchFamily="2" charset="77"/>
              </a:defRPr>
            </a:lvl1pPr>
          </a:lstStyle>
          <a:p>
            <a:pPr algn="r"/>
            <a:r>
              <a:rPr lang="it-IT" dirty="0"/>
              <a:t>teoria dell'identità </a:t>
            </a:r>
          </a:p>
          <a:p>
            <a:pPr algn="r"/>
            <a:r>
              <a:rPr lang="it-IT" dirty="0"/>
              <a:t>istituzionale</a:t>
            </a:r>
            <a:endParaRPr lang="en-US" dirty="0"/>
          </a:p>
        </p:txBody>
      </p:sp>
      <p:sp>
        <p:nvSpPr>
          <p:cNvPr id="28" name="TITLE 02">
            <a:extLst>
              <a:ext uri="{FF2B5EF4-FFF2-40B4-BE49-F238E27FC236}">
                <a16:creationId xmlns:a16="http://schemas.microsoft.com/office/drawing/2014/main" id="{E1BD0435-6C35-089F-244C-D9D317D36205}"/>
              </a:ext>
            </a:extLst>
          </p:cNvPr>
          <p:cNvSpPr txBox="1"/>
          <p:nvPr/>
        </p:nvSpPr>
        <p:spPr>
          <a:xfrm>
            <a:off x="7754212" y="2754118"/>
            <a:ext cx="3548531" cy="877163"/>
          </a:xfrm>
          <a:prstGeom prst="rect">
            <a:avLst/>
          </a:prstGeom>
          <a:noFill/>
        </p:spPr>
        <p:txBody>
          <a:bodyPr wrap="square" rtlCol="0" anchor="b">
            <a:spAutoFit/>
          </a:bodyPr>
          <a:lstStyle/>
          <a:p>
            <a:pPr algn="r" defTabSz="914217"/>
            <a:r>
              <a:rPr lang="en-US" sz="1700" b="1" spc="-15" dirty="0">
                <a:solidFill>
                  <a:srgbClr val="FFFFFF"/>
                </a:solidFill>
                <a:latin typeface="Poppins" pitchFamily="2" charset="77"/>
                <a:cs typeface="Poppins" pitchFamily="2" charset="77"/>
              </a:rPr>
              <a:t>IDENTITA’ PROFESSIONALE </a:t>
            </a:r>
          </a:p>
          <a:p>
            <a:pPr algn="r" defTabSz="914217"/>
            <a:r>
              <a:rPr lang="en-US" sz="1700" b="1" spc="-15" dirty="0">
                <a:solidFill>
                  <a:srgbClr val="FFFFFF"/>
                </a:solidFill>
                <a:latin typeface="Poppins" pitchFamily="2" charset="77"/>
                <a:cs typeface="Poppins" pitchFamily="2" charset="77"/>
              </a:rPr>
              <a:t>INFLUENZATA DALL’ISTITUZIONE</a:t>
            </a:r>
          </a:p>
          <a:p>
            <a:pPr algn="r" defTabSz="914217"/>
            <a:r>
              <a:rPr lang="en-US" sz="1700" b="1" spc="-15" dirty="0">
                <a:solidFill>
                  <a:srgbClr val="FFFFFF"/>
                </a:solidFill>
                <a:latin typeface="Poppins" pitchFamily="2" charset="77"/>
                <a:cs typeface="Poppins" pitchFamily="2" charset="77"/>
              </a:rPr>
              <a:t>IN CUI CI SI FORMA O SI LAVORA</a:t>
            </a:r>
          </a:p>
        </p:txBody>
      </p:sp>
      <p:pic>
        <p:nvPicPr>
          <p:cNvPr id="30" name="Immagine 29">
            <a:extLst>
              <a:ext uri="{FF2B5EF4-FFF2-40B4-BE49-F238E27FC236}">
                <a16:creationId xmlns:a16="http://schemas.microsoft.com/office/drawing/2014/main" id="{749B378A-EE8F-6C6A-A02D-579B62BCF9BA}"/>
              </a:ext>
            </a:extLst>
          </p:cNvPr>
          <p:cNvPicPr>
            <a:picLocks noChangeAspect="1"/>
          </p:cNvPicPr>
          <p:nvPr/>
        </p:nvPicPr>
        <p:blipFill rotWithShape="1">
          <a:blip r:embed="rId4">
            <a:clrChange>
              <a:clrFrom>
                <a:srgbClr val="FFFFFF"/>
              </a:clrFrom>
              <a:clrTo>
                <a:srgbClr val="FFFFFF">
                  <a:alpha val="0"/>
                </a:srgbClr>
              </a:clrTo>
            </a:clrChange>
          </a:blip>
          <a:srcRect l="8307" t="34454" r="17154" b="26553"/>
          <a:stretch/>
        </p:blipFill>
        <p:spPr>
          <a:xfrm>
            <a:off x="6671601" y="4954663"/>
            <a:ext cx="5446405" cy="1601885"/>
          </a:xfrm>
          <a:prstGeom prst="rect">
            <a:avLst/>
          </a:prstGeom>
        </p:spPr>
      </p:pic>
    </p:spTree>
    <p:extLst>
      <p:ext uri="{BB962C8B-B14F-4D97-AF65-F5344CB8AC3E}">
        <p14:creationId xmlns:p14="http://schemas.microsoft.com/office/powerpoint/2010/main" val="1390678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C0E3048-EA4D-DFC1-D823-5A1BA70CDC23}"/>
              </a:ext>
            </a:extLst>
          </p:cNvPr>
          <p:cNvPicPr>
            <a:picLocks noChangeAspect="1"/>
          </p:cNvPicPr>
          <p:nvPr/>
        </p:nvPicPr>
        <p:blipFill rotWithShape="1">
          <a:blip r:embed="rId3"/>
          <a:srcRect l="13667" t="13612" r="5834" b="35401"/>
          <a:stretch/>
        </p:blipFill>
        <p:spPr>
          <a:xfrm>
            <a:off x="1197162" y="1256922"/>
            <a:ext cx="9274476" cy="3302712"/>
          </a:xfrm>
          <a:prstGeom prst="rect">
            <a:avLst/>
          </a:prstGeom>
        </p:spPr>
      </p:pic>
      <p:sp>
        <p:nvSpPr>
          <p:cNvPr id="4" name="CasellaDiTesto 3">
            <a:extLst>
              <a:ext uri="{FF2B5EF4-FFF2-40B4-BE49-F238E27FC236}">
                <a16:creationId xmlns:a16="http://schemas.microsoft.com/office/drawing/2014/main" id="{6C79C3DE-543D-EE3E-E149-84FE31D7419D}"/>
              </a:ext>
            </a:extLst>
          </p:cNvPr>
          <p:cNvSpPr txBox="1"/>
          <p:nvPr/>
        </p:nvSpPr>
        <p:spPr>
          <a:xfrm>
            <a:off x="839756" y="4828457"/>
            <a:ext cx="10954139" cy="1015663"/>
          </a:xfrm>
          <a:prstGeom prst="rect">
            <a:avLst/>
          </a:prstGeom>
          <a:noFill/>
        </p:spPr>
        <p:txBody>
          <a:bodyPr wrap="square" rtlCol="0">
            <a:spAutoFit/>
          </a:bodyPr>
          <a:lstStyle/>
          <a:p>
            <a:pPr algn="ctr"/>
            <a:r>
              <a:rPr lang="it-IT" sz="2000" dirty="0">
                <a:latin typeface="Poppins" panose="00000500000000000000" pitchFamily="2" charset="0"/>
                <a:cs typeface="Poppins" panose="00000500000000000000" pitchFamily="2" charset="0"/>
              </a:rPr>
              <a:t>Lo scopo dello studio è stato quello di esaminare </a:t>
            </a:r>
            <a:r>
              <a:rPr lang="it-IT" sz="2000" dirty="0">
                <a:solidFill>
                  <a:srgbClr val="C00000"/>
                </a:solidFill>
                <a:latin typeface="Poppins" panose="00000500000000000000" pitchFamily="2" charset="0"/>
                <a:cs typeface="Poppins" panose="00000500000000000000" pitchFamily="2" charset="0"/>
              </a:rPr>
              <a:t>la percezione che i farmacisti hanno della loro identità professionale</a:t>
            </a:r>
            <a:r>
              <a:rPr lang="it-IT" sz="2000" dirty="0">
                <a:latin typeface="Poppins" panose="00000500000000000000" pitchFamily="2" charset="0"/>
                <a:cs typeface="Poppins" panose="00000500000000000000" pitchFamily="2" charset="0"/>
              </a:rPr>
              <a:t>, in termini di come si vedono e di come pensano che gli altri vedano loro e la loro professione.</a:t>
            </a:r>
          </a:p>
        </p:txBody>
      </p:sp>
    </p:spTree>
    <p:extLst>
      <p:ext uri="{BB962C8B-B14F-4D97-AF65-F5344CB8AC3E}">
        <p14:creationId xmlns:p14="http://schemas.microsoft.com/office/powerpoint/2010/main" val="2361871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A196670-163B-1C6D-B95F-7A4EDE5B405C}"/>
              </a:ext>
            </a:extLst>
          </p:cNvPr>
          <p:cNvSpPr txBox="1"/>
          <p:nvPr/>
        </p:nvSpPr>
        <p:spPr>
          <a:xfrm>
            <a:off x="301833" y="2553231"/>
            <a:ext cx="9872680" cy="646331"/>
          </a:xfrm>
          <a:prstGeom prst="rect">
            <a:avLst/>
          </a:prstGeom>
          <a:noFill/>
        </p:spPr>
        <p:txBody>
          <a:bodyPr wrap="square" rtlCol="0">
            <a:spAutoFit/>
          </a:bodyPr>
          <a:lstStyle/>
          <a:p>
            <a:r>
              <a:rPr lang="it-IT" sz="3600" dirty="0">
                <a:solidFill>
                  <a:srgbClr val="C00000"/>
                </a:solidFill>
                <a:latin typeface="Bebas Neue Regular" panose="00000500000000000000" pitchFamily="50" charset="0"/>
              </a:rPr>
              <a:t>OPPORTUNITA’ COMUNICATIVE </a:t>
            </a:r>
            <a:r>
              <a:rPr lang="it-IT" sz="3600" dirty="0">
                <a:latin typeface="Bebas Neue Regular" panose="00000500000000000000" pitchFamily="50" charset="0"/>
              </a:rPr>
              <a:t>nel contesto sanitario</a:t>
            </a:r>
            <a:r>
              <a:rPr lang="it-IT" sz="3600" dirty="0"/>
              <a:t>: </a:t>
            </a:r>
          </a:p>
        </p:txBody>
      </p:sp>
      <p:sp>
        <p:nvSpPr>
          <p:cNvPr id="41" name="CasellaDiTesto 40">
            <a:extLst>
              <a:ext uri="{FF2B5EF4-FFF2-40B4-BE49-F238E27FC236}">
                <a16:creationId xmlns:a16="http://schemas.microsoft.com/office/drawing/2014/main" id="{FAED0AA6-BDF4-62ED-C916-DAD93DC03126}"/>
              </a:ext>
            </a:extLst>
          </p:cNvPr>
          <p:cNvSpPr txBox="1"/>
          <p:nvPr/>
        </p:nvSpPr>
        <p:spPr>
          <a:xfrm flipH="1">
            <a:off x="3575623" y="3412080"/>
            <a:ext cx="7990627" cy="584775"/>
          </a:xfrm>
          <a:prstGeom prst="rect">
            <a:avLst/>
          </a:prstGeom>
          <a:noFill/>
        </p:spPr>
        <p:txBody>
          <a:bodyPr wrap="square" rtlCol="0">
            <a:spAutoFit/>
          </a:bodyPr>
          <a:lstStyle/>
          <a:p>
            <a:r>
              <a:rPr lang="it-IT" sz="3200" dirty="0">
                <a:latin typeface="Bebas Neue Regular" panose="00000500000000000000" pitchFamily="50" charset="0"/>
              </a:rPr>
              <a:t>CON I </a:t>
            </a:r>
            <a:r>
              <a:rPr lang="it-IT" sz="3200" dirty="0">
                <a:solidFill>
                  <a:srgbClr val="C00000"/>
                </a:solidFill>
                <a:latin typeface="Bebas Neue Regular" panose="00000500000000000000" pitchFamily="50" charset="0"/>
              </a:rPr>
              <a:t>PAZIENTI</a:t>
            </a:r>
            <a:r>
              <a:rPr lang="it-IT" sz="3200" dirty="0">
                <a:latin typeface="Bebas Neue Regular" panose="00000500000000000000" pitchFamily="50" charset="0"/>
              </a:rPr>
              <a:t>: il modello del </a:t>
            </a:r>
            <a:r>
              <a:rPr lang="it-IT" sz="3200" dirty="0">
                <a:solidFill>
                  <a:srgbClr val="C00000"/>
                </a:solidFill>
                <a:latin typeface="Bebas Neue Regular" panose="00000500000000000000" pitchFamily="50" charset="0"/>
              </a:rPr>
              <a:t>PATIENT ENGAGEMENT</a:t>
            </a:r>
          </a:p>
        </p:txBody>
      </p:sp>
      <p:sp>
        <p:nvSpPr>
          <p:cNvPr id="2" name="CasellaDiTesto 1">
            <a:extLst>
              <a:ext uri="{FF2B5EF4-FFF2-40B4-BE49-F238E27FC236}">
                <a16:creationId xmlns:a16="http://schemas.microsoft.com/office/drawing/2014/main" id="{F4C298F6-3D17-E028-0E57-454CC1C0C7E8}"/>
              </a:ext>
            </a:extLst>
          </p:cNvPr>
          <p:cNvSpPr txBox="1"/>
          <p:nvPr/>
        </p:nvSpPr>
        <p:spPr>
          <a:xfrm flipH="1">
            <a:off x="3773199" y="4292136"/>
            <a:ext cx="7990627" cy="584775"/>
          </a:xfrm>
          <a:prstGeom prst="rect">
            <a:avLst/>
          </a:prstGeom>
          <a:noFill/>
        </p:spPr>
        <p:txBody>
          <a:bodyPr wrap="square" rtlCol="0">
            <a:spAutoFit/>
          </a:bodyPr>
          <a:lstStyle>
            <a:defPPr>
              <a:defRPr lang="it-IT"/>
            </a:defPPr>
            <a:lvl1pPr>
              <a:defRPr sz="2000">
                <a:latin typeface="Bebas Neue Regular" panose="00000500000000000000" pitchFamily="50" charset="0"/>
              </a:defRPr>
            </a:lvl1pPr>
          </a:lstStyle>
          <a:p>
            <a:r>
              <a:rPr lang="it-IT" sz="3200" dirty="0"/>
              <a:t>CON I </a:t>
            </a:r>
            <a:r>
              <a:rPr lang="it-IT" sz="3200" dirty="0">
                <a:solidFill>
                  <a:srgbClr val="C00000"/>
                </a:solidFill>
              </a:rPr>
              <a:t>COLLEGHI</a:t>
            </a:r>
            <a:r>
              <a:rPr lang="it-IT" sz="3200" dirty="0"/>
              <a:t>: il modello </a:t>
            </a:r>
            <a:r>
              <a:rPr lang="it-IT" sz="3200" dirty="0">
                <a:solidFill>
                  <a:srgbClr val="C00000"/>
                </a:solidFill>
              </a:rPr>
              <a:t>dell’INTERPROFESSIONAL CARE</a:t>
            </a:r>
          </a:p>
        </p:txBody>
      </p:sp>
      <p:sp>
        <p:nvSpPr>
          <p:cNvPr id="3" name="CasellaDiTesto 2">
            <a:extLst>
              <a:ext uri="{FF2B5EF4-FFF2-40B4-BE49-F238E27FC236}">
                <a16:creationId xmlns:a16="http://schemas.microsoft.com/office/drawing/2014/main" id="{4E7A2FC9-6FE1-F8AC-1A7E-62A3DD470AA0}"/>
              </a:ext>
            </a:extLst>
          </p:cNvPr>
          <p:cNvSpPr txBox="1"/>
          <p:nvPr/>
        </p:nvSpPr>
        <p:spPr>
          <a:xfrm flipH="1">
            <a:off x="3575623" y="5162933"/>
            <a:ext cx="10712057" cy="1077218"/>
          </a:xfrm>
          <a:prstGeom prst="rect">
            <a:avLst/>
          </a:prstGeom>
          <a:noFill/>
        </p:spPr>
        <p:txBody>
          <a:bodyPr wrap="square" rtlCol="0">
            <a:spAutoFit/>
          </a:bodyPr>
          <a:lstStyle>
            <a:defPPr>
              <a:defRPr lang="it-IT"/>
            </a:defPPr>
            <a:lvl1pPr>
              <a:defRPr sz="2000">
                <a:latin typeface="Bebas Neue Regular" panose="00000500000000000000" pitchFamily="50" charset="0"/>
              </a:defRPr>
            </a:lvl1pPr>
          </a:lstStyle>
          <a:p>
            <a:r>
              <a:rPr lang="it-IT" sz="3200" dirty="0"/>
              <a:t>CON LE </a:t>
            </a:r>
            <a:r>
              <a:rPr lang="it-IT" sz="3200" dirty="0">
                <a:solidFill>
                  <a:srgbClr val="C00000"/>
                </a:solidFill>
              </a:rPr>
              <a:t>ISTITUZIONI</a:t>
            </a:r>
            <a:r>
              <a:rPr lang="it-IT" sz="3200" dirty="0"/>
              <a:t> E CON I </a:t>
            </a:r>
            <a:r>
              <a:rPr lang="it-IT" sz="3200" dirty="0">
                <a:solidFill>
                  <a:srgbClr val="C00000"/>
                </a:solidFill>
              </a:rPr>
              <a:t>NUOVI PROFESSIONISTI IN FORMAZIONE</a:t>
            </a:r>
            <a:r>
              <a:rPr lang="it-IT" sz="3200" dirty="0"/>
              <a:t>: </a:t>
            </a:r>
          </a:p>
          <a:p>
            <a:r>
              <a:rPr lang="it-IT" sz="3200" dirty="0">
                <a:solidFill>
                  <a:srgbClr val="C00000"/>
                </a:solidFill>
              </a:rPr>
              <a:t>identità professionale </a:t>
            </a:r>
            <a:r>
              <a:rPr lang="it-IT" sz="3200" dirty="0"/>
              <a:t>oltre la job </a:t>
            </a:r>
            <a:r>
              <a:rPr lang="it-IT" sz="3200" dirty="0" err="1"/>
              <a:t>description</a:t>
            </a:r>
            <a:endParaRPr lang="it-IT" sz="3200" dirty="0"/>
          </a:p>
        </p:txBody>
      </p:sp>
      <p:sp>
        <p:nvSpPr>
          <p:cNvPr id="6" name="CasellaDiTesto 5">
            <a:extLst>
              <a:ext uri="{FF2B5EF4-FFF2-40B4-BE49-F238E27FC236}">
                <a16:creationId xmlns:a16="http://schemas.microsoft.com/office/drawing/2014/main" id="{A71AF3A4-A8F9-D634-8A3C-7F9EEAF93A05}"/>
              </a:ext>
            </a:extLst>
          </p:cNvPr>
          <p:cNvSpPr txBox="1"/>
          <p:nvPr/>
        </p:nvSpPr>
        <p:spPr>
          <a:xfrm>
            <a:off x="301833" y="307010"/>
            <a:ext cx="10235537" cy="1754326"/>
          </a:xfrm>
          <a:prstGeom prst="rect">
            <a:avLst/>
          </a:prstGeom>
          <a:noFill/>
        </p:spPr>
        <p:txBody>
          <a:bodyPr wrap="square" rtlCol="0">
            <a:spAutoFit/>
          </a:bodyPr>
          <a:lstStyle/>
          <a:p>
            <a:pPr algn="just"/>
            <a:r>
              <a:rPr lang="it-IT" sz="3600" dirty="0">
                <a:solidFill>
                  <a:srgbClr val="C00000"/>
                </a:solidFill>
                <a:latin typeface="Bebas Neue Regular" panose="00000500000000000000" pitchFamily="50" charset="0"/>
              </a:rPr>
              <a:t>COMUNICAZIONE</a:t>
            </a:r>
            <a:r>
              <a:rPr lang="it-IT" sz="2400" dirty="0">
                <a:solidFill>
                  <a:srgbClr val="C00000"/>
                </a:solidFill>
                <a:latin typeface="Bebas Neue Regular" panose="00000500000000000000" pitchFamily="50" charset="0"/>
              </a:rPr>
              <a:t>: </a:t>
            </a:r>
            <a:r>
              <a:rPr lang="it-IT" sz="3600" dirty="0">
                <a:latin typeface="Bebas Neue Regular" panose="00000500000000000000" pitchFamily="50" charset="0"/>
              </a:rPr>
              <a:t>scambio interattivo tra due o più partecipanti:</a:t>
            </a:r>
            <a:endParaRPr lang="it-IT" sz="2400" dirty="0"/>
          </a:p>
          <a:p>
            <a:pPr marL="342900" indent="-342900" algn="just">
              <a:buFont typeface="Arial" panose="020B0604020202020204" pitchFamily="34" charset="0"/>
              <a:buChar char="•"/>
            </a:pPr>
            <a:r>
              <a:rPr lang="it-IT" sz="2400" dirty="0">
                <a:latin typeface="Poppins" panose="00000500000000000000" pitchFamily="2" charset="0"/>
                <a:cs typeface="Poppins" panose="00000500000000000000" pitchFamily="2" charset="0"/>
              </a:rPr>
              <a:t>Intenzionalità </a:t>
            </a:r>
          </a:p>
          <a:p>
            <a:pPr marL="342900" indent="-342900" algn="just">
              <a:buFont typeface="Arial" panose="020B0604020202020204" pitchFamily="34" charset="0"/>
              <a:buChar char="•"/>
            </a:pPr>
            <a:r>
              <a:rPr lang="it-IT" sz="2400" dirty="0">
                <a:latin typeface="Poppins" panose="00000500000000000000" pitchFamily="2" charset="0"/>
                <a:cs typeface="Poppins" panose="00000500000000000000" pitchFamily="2" charset="0"/>
              </a:rPr>
              <a:t>Consapevolezza</a:t>
            </a:r>
          </a:p>
          <a:p>
            <a:pPr marL="342900" indent="-342900" algn="just">
              <a:buFont typeface="Arial" panose="020B0604020202020204" pitchFamily="34" charset="0"/>
              <a:buChar char="•"/>
            </a:pPr>
            <a:r>
              <a:rPr lang="it-IT" sz="2400" dirty="0">
                <a:latin typeface="Poppins" panose="00000500000000000000" pitchFamily="2" charset="0"/>
                <a:cs typeface="Poppins" panose="00000500000000000000" pitchFamily="2" charset="0"/>
              </a:rPr>
              <a:t>Condivisione di un significato secondo la cultura di riferimento</a:t>
            </a:r>
            <a:r>
              <a:rPr lang="it-IT" dirty="0">
                <a:latin typeface="Poppins" panose="00000500000000000000" pitchFamily="2" charset="0"/>
                <a:cs typeface="Poppins" panose="00000500000000000000" pitchFamily="2" charset="0"/>
              </a:rPr>
              <a:t>. </a:t>
            </a:r>
          </a:p>
        </p:txBody>
      </p:sp>
      <p:sp>
        <p:nvSpPr>
          <p:cNvPr id="7" name="CasellaDiTesto 6">
            <a:extLst>
              <a:ext uri="{FF2B5EF4-FFF2-40B4-BE49-F238E27FC236}">
                <a16:creationId xmlns:a16="http://schemas.microsoft.com/office/drawing/2014/main" id="{6A2AAE3B-8184-20BF-2A7F-A1083643E195}"/>
              </a:ext>
            </a:extLst>
          </p:cNvPr>
          <p:cNvSpPr txBox="1"/>
          <p:nvPr/>
        </p:nvSpPr>
        <p:spPr>
          <a:xfrm>
            <a:off x="7570936" y="925488"/>
            <a:ext cx="2193421" cy="461665"/>
          </a:xfrm>
          <a:prstGeom prst="rect">
            <a:avLst/>
          </a:prstGeom>
          <a:noFill/>
        </p:spPr>
        <p:txBody>
          <a:bodyPr wrap="none" rtlCol="0">
            <a:spAutoFit/>
          </a:bodyPr>
          <a:lstStyle/>
          <a:p>
            <a:r>
              <a:rPr lang="it-IT" sz="2400" dirty="0">
                <a:solidFill>
                  <a:srgbClr val="C00000"/>
                </a:solidFill>
              </a:rPr>
              <a:t>Paul </a:t>
            </a:r>
            <a:r>
              <a:rPr lang="it-IT" sz="2400" dirty="0" err="1">
                <a:solidFill>
                  <a:srgbClr val="C00000"/>
                </a:solidFill>
              </a:rPr>
              <a:t>Watzlawick</a:t>
            </a:r>
            <a:endParaRPr lang="it-IT" sz="2400" dirty="0">
              <a:solidFill>
                <a:srgbClr val="C00000"/>
              </a:solidFill>
            </a:endParaRPr>
          </a:p>
        </p:txBody>
      </p:sp>
      <p:pic>
        <p:nvPicPr>
          <p:cNvPr id="8" name="Immagine 7">
            <a:extLst>
              <a:ext uri="{FF2B5EF4-FFF2-40B4-BE49-F238E27FC236}">
                <a16:creationId xmlns:a16="http://schemas.microsoft.com/office/drawing/2014/main" id="{F274C3AD-9531-C3DE-78E5-D62CC42D2F1D}"/>
              </a:ext>
            </a:extLst>
          </p:cNvPr>
          <p:cNvPicPr>
            <a:picLocks noChangeAspect="1"/>
          </p:cNvPicPr>
          <p:nvPr/>
        </p:nvPicPr>
        <p:blipFill>
          <a:blip r:embed="rId3"/>
          <a:stretch>
            <a:fillRect/>
          </a:stretch>
        </p:blipFill>
        <p:spPr>
          <a:xfrm flipH="1">
            <a:off x="606600" y="3429000"/>
            <a:ext cx="2969023" cy="2548180"/>
          </a:xfrm>
          <a:prstGeom prst="rect">
            <a:avLst/>
          </a:prstGeom>
        </p:spPr>
      </p:pic>
    </p:spTree>
    <p:extLst>
      <p:ext uri="{BB962C8B-B14F-4D97-AF65-F5344CB8AC3E}">
        <p14:creationId xmlns:p14="http://schemas.microsoft.com/office/powerpoint/2010/main" val="4147289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a:extLst>
              <a:ext uri="{FF2B5EF4-FFF2-40B4-BE49-F238E27FC236}">
                <a16:creationId xmlns:a16="http://schemas.microsoft.com/office/drawing/2014/main" id="{A0E1CDBE-43E2-164B-8DFB-BEC5F5268B03}"/>
              </a:ext>
            </a:extLst>
          </p:cNvPr>
          <p:cNvSpPr txBox="1"/>
          <p:nvPr/>
        </p:nvSpPr>
        <p:spPr>
          <a:xfrm>
            <a:off x="762001" y="947744"/>
            <a:ext cx="10667999" cy="323165"/>
          </a:xfrm>
          <a:prstGeom prst="rect">
            <a:avLst/>
          </a:prstGeom>
          <a:noFill/>
        </p:spPr>
        <p:txBody>
          <a:bodyPr wrap="square" rtlCol="0">
            <a:spAutoFit/>
          </a:bodyPr>
          <a:lstStyle>
            <a:defPPr>
              <a:defRPr lang="it-IT"/>
            </a:defPPr>
            <a:lvl1pPr algn="ctr" defTabSz="914217">
              <a:defRPr i="1" kern="0">
                <a:effectLst/>
                <a:latin typeface="MinionPro-It" panose="02040503050201090203" pitchFamily="18" charset="0"/>
                <a:ea typeface="Calibri" panose="020F0502020204030204" pitchFamily="34" charset="0"/>
                <a:cs typeface="MinionPro-It" panose="02040503050201090203" pitchFamily="18" charset="0"/>
              </a:defRPr>
            </a:lvl1pPr>
          </a:lstStyle>
          <a:p>
            <a:r>
              <a:rPr lang="en-US" dirty="0" err="1"/>
              <a:t>Elvey</a:t>
            </a:r>
            <a:r>
              <a:rPr lang="en-US" dirty="0"/>
              <a:t>, 2013</a:t>
            </a:r>
          </a:p>
        </p:txBody>
      </p:sp>
      <p:sp>
        <p:nvSpPr>
          <p:cNvPr id="24" name="RECTANGLE 01">
            <a:extLst>
              <a:ext uri="{FF2B5EF4-FFF2-40B4-BE49-F238E27FC236}">
                <a16:creationId xmlns:a16="http://schemas.microsoft.com/office/drawing/2014/main" id="{44B1609B-E793-4648-916E-A1C1501EF22E}"/>
              </a:ext>
            </a:extLst>
          </p:cNvPr>
          <p:cNvSpPr>
            <a:spLocks noChangeArrowheads="1"/>
          </p:cNvSpPr>
          <p:nvPr/>
        </p:nvSpPr>
        <p:spPr bwMode="auto">
          <a:xfrm>
            <a:off x="754119" y="1402106"/>
            <a:ext cx="10796197" cy="5143073"/>
          </a:xfrm>
          <a:prstGeom prst="rect">
            <a:avLst/>
          </a:prstGeom>
          <a:solidFill>
            <a:schemeClr val="accent6">
              <a:alpha val="25000"/>
            </a:schemeClr>
          </a:solidFill>
          <a:ln>
            <a:noFill/>
          </a:ln>
          <a:effectLst/>
        </p:spPr>
        <p:txBody>
          <a:bodyPr wrap="none" anchor="ctr"/>
          <a:lstStyle/>
          <a:p>
            <a:pPr defTabSz="914217"/>
            <a:endParaRPr lang="en-US" dirty="0">
              <a:solidFill>
                <a:srgbClr val="747993"/>
              </a:solidFill>
              <a:latin typeface="Poppins" pitchFamily="2" charset="77"/>
            </a:endParaRPr>
          </a:p>
        </p:txBody>
      </p:sp>
      <p:sp>
        <p:nvSpPr>
          <p:cNvPr id="51" name="RECT ROUND 01A">
            <a:extLst>
              <a:ext uri="{FF2B5EF4-FFF2-40B4-BE49-F238E27FC236}">
                <a16:creationId xmlns:a16="http://schemas.microsoft.com/office/drawing/2014/main" id="{E9C2EA47-6C26-F449-9CED-425F3E2F2059}"/>
              </a:ext>
            </a:extLst>
          </p:cNvPr>
          <p:cNvSpPr>
            <a:spLocks noChangeArrowheads="1"/>
          </p:cNvSpPr>
          <p:nvPr/>
        </p:nvSpPr>
        <p:spPr bwMode="auto">
          <a:xfrm rot="5400000">
            <a:off x="1445534" y="1096326"/>
            <a:ext cx="963370" cy="2088103"/>
          </a:xfrm>
          <a:prstGeom prst="roundRect">
            <a:avLst>
              <a:gd name="adj" fmla="val 12215"/>
            </a:avLst>
          </a:prstGeom>
          <a:solidFill>
            <a:schemeClr val="accent1"/>
          </a:solidFill>
          <a:ln>
            <a:noFill/>
          </a:ln>
          <a:effectLst/>
        </p:spPr>
        <p:txBody>
          <a:bodyPr wrap="none" anchor="ctr"/>
          <a:lstStyle/>
          <a:p>
            <a:pPr defTabSz="914217"/>
            <a:endParaRPr lang="en-US" dirty="0">
              <a:solidFill>
                <a:srgbClr val="747993"/>
              </a:solidFill>
              <a:latin typeface="Poppins" pitchFamily="2" charset="77"/>
            </a:endParaRPr>
          </a:p>
        </p:txBody>
      </p:sp>
      <p:sp>
        <p:nvSpPr>
          <p:cNvPr id="52" name="RECT ROUND 01B">
            <a:extLst>
              <a:ext uri="{FF2B5EF4-FFF2-40B4-BE49-F238E27FC236}">
                <a16:creationId xmlns:a16="http://schemas.microsoft.com/office/drawing/2014/main" id="{980F9E0A-53CB-4D40-9FB8-83DA12FB1A36}"/>
              </a:ext>
            </a:extLst>
          </p:cNvPr>
          <p:cNvSpPr>
            <a:spLocks noChangeArrowheads="1"/>
          </p:cNvSpPr>
          <p:nvPr/>
        </p:nvSpPr>
        <p:spPr bwMode="auto">
          <a:xfrm rot="5400000">
            <a:off x="2553447" y="2294485"/>
            <a:ext cx="963372" cy="2088103"/>
          </a:xfrm>
          <a:prstGeom prst="roundRect">
            <a:avLst>
              <a:gd name="adj" fmla="val 13204"/>
            </a:avLst>
          </a:prstGeom>
          <a:solidFill>
            <a:schemeClr val="accent2"/>
          </a:solidFill>
          <a:ln>
            <a:noFill/>
          </a:ln>
          <a:effectLst/>
        </p:spPr>
        <p:txBody>
          <a:bodyPr wrap="none" anchor="ctr"/>
          <a:lstStyle/>
          <a:p>
            <a:pPr defTabSz="914217"/>
            <a:endParaRPr lang="en-US" dirty="0">
              <a:solidFill>
                <a:srgbClr val="747993"/>
              </a:solidFill>
              <a:latin typeface="Poppins" pitchFamily="2" charset="77"/>
            </a:endParaRPr>
          </a:p>
        </p:txBody>
      </p:sp>
      <p:sp>
        <p:nvSpPr>
          <p:cNvPr id="53" name="RECT ROUND 01C">
            <a:extLst>
              <a:ext uri="{FF2B5EF4-FFF2-40B4-BE49-F238E27FC236}">
                <a16:creationId xmlns:a16="http://schemas.microsoft.com/office/drawing/2014/main" id="{8E0BE60E-893F-E548-8F2E-CD81C867B977}"/>
              </a:ext>
            </a:extLst>
          </p:cNvPr>
          <p:cNvSpPr>
            <a:spLocks noChangeArrowheads="1"/>
          </p:cNvSpPr>
          <p:nvPr/>
        </p:nvSpPr>
        <p:spPr bwMode="auto">
          <a:xfrm rot="5400000">
            <a:off x="4641938" y="948355"/>
            <a:ext cx="963371" cy="2160176"/>
          </a:xfrm>
          <a:prstGeom prst="roundRect">
            <a:avLst>
              <a:gd name="adj" fmla="val 11457"/>
            </a:avLst>
          </a:prstGeom>
          <a:solidFill>
            <a:schemeClr val="accent3"/>
          </a:solidFill>
          <a:ln>
            <a:noFill/>
          </a:ln>
          <a:effectLst/>
        </p:spPr>
        <p:txBody>
          <a:bodyPr wrap="none" anchor="ctr"/>
          <a:lstStyle/>
          <a:p>
            <a:pPr defTabSz="914217"/>
            <a:endParaRPr lang="en-US" dirty="0">
              <a:solidFill>
                <a:srgbClr val="747993"/>
              </a:solidFill>
              <a:latin typeface="Poppins" pitchFamily="2" charset="77"/>
            </a:endParaRPr>
          </a:p>
        </p:txBody>
      </p:sp>
      <p:sp>
        <p:nvSpPr>
          <p:cNvPr id="7" name="BODY 01A">
            <a:extLst>
              <a:ext uri="{FF2B5EF4-FFF2-40B4-BE49-F238E27FC236}">
                <a16:creationId xmlns:a16="http://schemas.microsoft.com/office/drawing/2014/main" id="{68DE393D-C4F3-B94D-934A-7463779025F4}"/>
              </a:ext>
            </a:extLst>
          </p:cNvPr>
          <p:cNvSpPr txBox="1"/>
          <p:nvPr/>
        </p:nvSpPr>
        <p:spPr>
          <a:xfrm>
            <a:off x="1079914" y="1994273"/>
            <a:ext cx="1711411" cy="337272"/>
          </a:xfrm>
          <a:prstGeom prst="rect">
            <a:avLst/>
          </a:prstGeom>
          <a:noFill/>
        </p:spPr>
        <p:txBody>
          <a:bodyPr wrap="square" rtlCol="0">
            <a:spAutoFit/>
          </a:bodyPr>
          <a:lstStyle/>
          <a:p>
            <a:pPr algn="ctr" defTabSz="914217">
              <a:lnSpc>
                <a:spcPts val="1800"/>
              </a:lnSpc>
            </a:pPr>
            <a:r>
              <a:rPr lang="en-US" sz="2000" b="1" spc="-10" dirty="0">
                <a:solidFill>
                  <a:srgbClr val="FFFFFF"/>
                </a:solidFill>
                <a:latin typeface="Poppins" pitchFamily="2" charset="77"/>
                <a:cs typeface="Poppins" pitchFamily="2" charset="77"/>
              </a:rPr>
              <a:t>SCIENZIATO</a:t>
            </a:r>
          </a:p>
        </p:txBody>
      </p:sp>
      <p:sp>
        <p:nvSpPr>
          <p:cNvPr id="9" name="BODY 01B">
            <a:extLst>
              <a:ext uri="{FF2B5EF4-FFF2-40B4-BE49-F238E27FC236}">
                <a16:creationId xmlns:a16="http://schemas.microsoft.com/office/drawing/2014/main" id="{B43391D2-D454-F446-8B46-6A3E7E3E917B}"/>
              </a:ext>
            </a:extLst>
          </p:cNvPr>
          <p:cNvSpPr txBox="1"/>
          <p:nvPr/>
        </p:nvSpPr>
        <p:spPr>
          <a:xfrm>
            <a:off x="1991081" y="3081099"/>
            <a:ext cx="2045055" cy="568104"/>
          </a:xfrm>
          <a:prstGeom prst="rect">
            <a:avLst/>
          </a:prstGeom>
          <a:noFill/>
        </p:spPr>
        <p:txBody>
          <a:bodyPr wrap="square" rtlCol="0">
            <a:spAutoFit/>
          </a:bodyPr>
          <a:lstStyle>
            <a:defPPr>
              <a:defRPr lang="it-IT"/>
            </a:defPPr>
            <a:lvl1pPr algn="ctr" defTabSz="914217">
              <a:lnSpc>
                <a:spcPts val="1800"/>
              </a:lnSpc>
              <a:defRPr sz="2000" b="1" spc="-10">
                <a:solidFill>
                  <a:srgbClr val="FFFFFF"/>
                </a:solidFill>
                <a:latin typeface="Poppins" pitchFamily="2" charset="77"/>
                <a:cs typeface="Poppins" pitchFamily="2" charset="77"/>
              </a:defRPr>
            </a:lvl1pPr>
          </a:lstStyle>
          <a:p>
            <a:r>
              <a:rPr lang="en-US" dirty="0"/>
              <a:t>CONSULENTE</a:t>
            </a:r>
          </a:p>
          <a:p>
            <a:r>
              <a:rPr lang="en-US" dirty="0"/>
              <a:t>SUI FARMACI</a:t>
            </a:r>
          </a:p>
        </p:txBody>
      </p:sp>
      <p:sp>
        <p:nvSpPr>
          <p:cNvPr id="16" name="BODY 03A">
            <a:extLst>
              <a:ext uri="{FF2B5EF4-FFF2-40B4-BE49-F238E27FC236}">
                <a16:creationId xmlns:a16="http://schemas.microsoft.com/office/drawing/2014/main" id="{84EC2DBA-C603-7C42-9322-512E7809AD2C}"/>
              </a:ext>
            </a:extLst>
          </p:cNvPr>
          <p:cNvSpPr txBox="1"/>
          <p:nvPr/>
        </p:nvSpPr>
        <p:spPr>
          <a:xfrm>
            <a:off x="1056119" y="5427426"/>
            <a:ext cx="1074633" cy="308546"/>
          </a:xfrm>
          <a:prstGeom prst="rect">
            <a:avLst/>
          </a:prstGeom>
          <a:noFill/>
        </p:spPr>
        <p:txBody>
          <a:bodyPr wrap="square" rtlCol="0">
            <a:spAutoFit/>
          </a:bodyPr>
          <a:lstStyle/>
          <a:p>
            <a:pPr algn="ctr" defTabSz="914217">
              <a:lnSpc>
                <a:spcPts val="1800"/>
              </a:lnSpc>
            </a:pPr>
            <a:r>
              <a:rPr lang="en-US" sz="1200" spc="-10" dirty="0">
                <a:solidFill>
                  <a:srgbClr val="FFFFFF"/>
                </a:solidFill>
                <a:latin typeface="Poppins" pitchFamily="2" charset="77"/>
                <a:cs typeface="Poppins" pitchFamily="2" charset="77"/>
              </a:rPr>
              <a:t>Excited</a:t>
            </a:r>
          </a:p>
        </p:txBody>
      </p:sp>
      <p:sp>
        <p:nvSpPr>
          <p:cNvPr id="17" name="BODY 03B">
            <a:extLst>
              <a:ext uri="{FF2B5EF4-FFF2-40B4-BE49-F238E27FC236}">
                <a16:creationId xmlns:a16="http://schemas.microsoft.com/office/drawing/2014/main" id="{6A2AA98E-B0C2-4846-83B9-D312004F4376}"/>
              </a:ext>
            </a:extLst>
          </p:cNvPr>
          <p:cNvSpPr txBox="1"/>
          <p:nvPr/>
        </p:nvSpPr>
        <p:spPr>
          <a:xfrm>
            <a:off x="2389189" y="4945075"/>
            <a:ext cx="1074633" cy="308546"/>
          </a:xfrm>
          <a:prstGeom prst="rect">
            <a:avLst/>
          </a:prstGeom>
          <a:noFill/>
        </p:spPr>
        <p:txBody>
          <a:bodyPr wrap="square" rtlCol="0">
            <a:spAutoFit/>
          </a:bodyPr>
          <a:lstStyle/>
          <a:p>
            <a:pPr algn="ctr" defTabSz="914217">
              <a:lnSpc>
                <a:spcPts val="1800"/>
              </a:lnSpc>
            </a:pPr>
            <a:r>
              <a:rPr lang="en-US" sz="1200" spc="-10" dirty="0">
                <a:solidFill>
                  <a:srgbClr val="FFFFFF"/>
                </a:solidFill>
                <a:latin typeface="Poppins" pitchFamily="2" charset="77"/>
                <a:cs typeface="Poppins" pitchFamily="2" charset="77"/>
              </a:rPr>
              <a:t>Anxious</a:t>
            </a:r>
          </a:p>
        </p:txBody>
      </p:sp>
      <p:sp>
        <p:nvSpPr>
          <p:cNvPr id="18" name="BODY 03C">
            <a:extLst>
              <a:ext uri="{FF2B5EF4-FFF2-40B4-BE49-F238E27FC236}">
                <a16:creationId xmlns:a16="http://schemas.microsoft.com/office/drawing/2014/main" id="{BC74D706-3C3B-C046-B791-3C1DBBCC95E8}"/>
              </a:ext>
            </a:extLst>
          </p:cNvPr>
          <p:cNvSpPr txBox="1"/>
          <p:nvPr/>
        </p:nvSpPr>
        <p:spPr>
          <a:xfrm>
            <a:off x="3738666" y="5424282"/>
            <a:ext cx="1074633" cy="308546"/>
          </a:xfrm>
          <a:prstGeom prst="rect">
            <a:avLst/>
          </a:prstGeom>
          <a:noFill/>
        </p:spPr>
        <p:txBody>
          <a:bodyPr wrap="square" rtlCol="0">
            <a:spAutoFit/>
          </a:bodyPr>
          <a:lstStyle/>
          <a:p>
            <a:pPr algn="ctr" defTabSz="914217">
              <a:lnSpc>
                <a:spcPts val="1800"/>
              </a:lnSpc>
            </a:pPr>
            <a:r>
              <a:rPr lang="en-US" sz="1200" spc="-10" dirty="0">
                <a:solidFill>
                  <a:srgbClr val="FFFFFF"/>
                </a:solidFill>
                <a:latin typeface="Poppins" pitchFamily="2" charset="77"/>
                <a:cs typeface="Poppins" pitchFamily="2" charset="77"/>
              </a:rPr>
              <a:t>Inadequate</a:t>
            </a:r>
          </a:p>
        </p:txBody>
      </p:sp>
      <p:sp>
        <p:nvSpPr>
          <p:cNvPr id="279" name="CIRCLE BASE">
            <a:extLst>
              <a:ext uri="{FF2B5EF4-FFF2-40B4-BE49-F238E27FC236}">
                <a16:creationId xmlns:a16="http://schemas.microsoft.com/office/drawing/2014/main" id="{BEEBBAB4-4683-1944-B384-BEA688ABB7A3}"/>
              </a:ext>
            </a:extLst>
          </p:cNvPr>
          <p:cNvSpPr>
            <a:spLocks noChangeArrowheads="1"/>
          </p:cNvSpPr>
          <p:nvPr/>
        </p:nvSpPr>
        <p:spPr bwMode="auto">
          <a:xfrm>
            <a:off x="4700794" y="2668230"/>
            <a:ext cx="2787666" cy="2787664"/>
          </a:xfrm>
          <a:prstGeom prst="ellipse">
            <a:avLst/>
          </a:prstGeom>
          <a:solidFill>
            <a:schemeClr val="bg2"/>
          </a:solidFill>
          <a:ln>
            <a:noFill/>
          </a:ln>
          <a:effectLst/>
        </p:spPr>
        <p:txBody>
          <a:bodyPr wrap="none" anchor="ctr"/>
          <a:lstStyle/>
          <a:p>
            <a:pPr defTabSz="914217"/>
            <a:endParaRPr lang="en-US" dirty="0">
              <a:solidFill>
                <a:srgbClr val="747993"/>
              </a:solidFill>
              <a:latin typeface="Poppins" pitchFamily="2" charset="77"/>
            </a:endParaRPr>
          </a:p>
        </p:txBody>
      </p:sp>
      <p:sp>
        <p:nvSpPr>
          <p:cNvPr id="3" name="TITLE">
            <a:extLst>
              <a:ext uri="{FF2B5EF4-FFF2-40B4-BE49-F238E27FC236}">
                <a16:creationId xmlns:a16="http://schemas.microsoft.com/office/drawing/2014/main" id="{EFAB1FC4-463D-3608-D4F7-8C6D5C0A8B4E}"/>
              </a:ext>
            </a:extLst>
          </p:cNvPr>
          <p:cNvSpPr txBox="1"/>
          <p:nvPr/>
        </p:nvSpPr>
        <p:spPr>
          <a:xfrm>
            <a:off x="762001" y="160302"/>
            <a:ext cx="10668000" cy="830997"/>
          </a:xfrm>
          <a:prstGeom prst="rect">
            <a:avLst/>
          </a:prstGeom>
          <a:noFill/>
        </p:spPr>
        <p:txBody>
          <a:bodyPr wrap="square" rtlCol="0" anchor="b">
            <a:spAutoFit/>
          </a:bodyPr>
          <a:lstStyle/>
          <a:p>
            <a:pPr algn="ctr" defTabSz="914217"/>
            <a:r>
              <a:rPr lang="it-IT" sz="4800" dirty="0">
                <a:solidFill>
                  <a:srgbClr val="C00000"/>
                </a:solidFill>
                <a:latin typeface="Bebas Neue Regular" panose="00000500000000000000" pitchFamily="50" charset="0"/>
              </a:rPr>
              <a:t>identità</a:t>
            </a:r>
            <a:r>
              <a:rPr lang="it-IT" sz="4000" dirty="0">
                <a:solidFill>
                  <a:srgbClr val="C00000"/>
                </a:solidFill>
              </a:rPr>
              <a:t> </a:t>
            </a:r>
            <a:r>
              <a:rPr lang="it-IT" sz="4800" dirty="0">
                <a:solidFill>
                  <a:srgbClr val="C00000"/>
                </a:solidFill>
                <a:latin typeface="Bebas Neue Regular" panose="00000500000000000000" pitchFamily="50" charset="0"/>
              </a:rPr>
              <a:t>professionale</a:t>
            </a:r>
            <a:endParaRPr lang="en-US" sz="4800" dirty="0">
              <a:solidFill>
                <a:srgbClr val="C00000"/>
              </a:solidFill>
              <a:latin typeface="Bebas Neue Regular" panose="00000500000000000000" pitchFamily="50" charset="0"/>
            </a:endParaRPr>
          </a:p>
        </p:txBody>
      </p:sp>
      <p:sp>
        <p:nvSpPr>
          <p:cNvPr id="42" name="CIRCLE STROKE 01">
            <a:extLst>
              <a:ext uri="{FF2B5EF4-FFF2-40B4-BE49-F238E27FC236}">
                <a16:creationId xmlns:a16="http://schemas.microsoft.com/office/drawing/2014/main" id="{71461796-01D6-8BD2-FC6C-827058C22CFB}"/>
              </a:ext>
            </a:extLst>
          </p:cNvPr>
          <p:cNvSpPr>
            <a:spLocks noChangeArrowheads="1"/>
          </p:cNvSpPr>
          <p:nvPr/>
        </p:nvSpPr>
        <p:spPr bwMode="auto">
          <a:xfrm>
            <a:off x="4705665" y="2622062"/>
            <a:ext cx="2880000" cy="2880000"/>
          </a:xfrm>
          <a:custGeom>
            <a:avLst/>
            <a:gdLst>
              <a:gd name="T0" fmla="*/ 3490 w 3491"/>
              <a:gd name="T1" fmla="*/ 1744 h 3490"/>
              <a:gd name="T2" fmla="*/ 3490 w 3491"/>
              <a:gd name="T3" fmla="*/ 1744 h 3490"/>
              <a:gd name="T4" fmla="*/ 1745 w 3491"/>
              <a:gd name="T5" fmla="*/ 3489 h 3490"/>
              <a:gd name="T6" fmla="*/ 1745 w 3491"/>
              <a:gd name="T7" fmla="*/ 3489 h 3490"/>
              <a:gd name="T8" fmla="*/ 0 w 3491"/>
              <a:gd name="T9" fmla="*/ 1744 h 3490"/>
              <a:gd name="T10" fmla="*/ 0 w 3491"/>
              <a:gd name="T11" fmla="*/ 1744 h 3490"/>
              <a:gd name="T12" fmla="*/ 1745 w 3491"/>
              <a:gd name="T13" fmla="*/ 0 h 3490"/>
              <a:gd name="T14" fmla="*/ 1745 w 3491"/>
              <a:gd name="T15" fmla="*/ 0 h 3490"/>
              <a:gd name="T16" fmla="*/ 3490 w 3491"/>
              <a:gd name="T17" fmla="*/ 1744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1" h="3490">
                <a:moveTo>
                  <a:pt x="3490" y="1744"/>
                </a:moveTo>
                <a:lnTo>
                  <a:pt x="3490" y="1744"/>
                </a:lnTo>
                <a:cubicBezTo>
                  <a:pt x="3490" y="2708"/>
                  <a:pt x="2708" y="3489"/>
                  <a:pt x="1745" y="3489"/>
                </a:cubicBezTo>
                <a:lnTo>
                  <a:pt x="1745" y="3489"/>
                </a:lnTo>
                <a:cubicBezTo>
                  <a:pt x="781" y="3489"/>
                  <a:pt x="0" y="2708"/>
                  <a:pt x="0" y="1744"/>
                </a:cubicBezTo>
                <a:lnTo>
                  <a:pt x="0" y="1744"/>
                </a:lnTo>
                <a:cubicBezTo>
                  <a:pt x="0" y="781"/>
                  <a:pt x="781" y="0"/>
                  <a:pt x="1745" y="0"/>
                </a:cubicBezTo>
                <a:lnTo>
                  <a:pt x="1745" y="0"/>
                </a:lnTo>
                <a:cubicBezTo>
                  <a:pt x="2708" y="0"/>
                  <a:pt x="3490" y="781"/>
                  <a:pt x="3490" y="1744"/>
                </a:cubicBezTo>
              </a:path>
            </a:pathLst>
          </a:custGeom>
          <a:solidFill>
            <a:schemeClr val="accent5"/>
          </a:solidFill>
          <a:ln w="12700" cap="flat">
            <a:solidFill>
              <a:schemeClr val="tx2"/>
            </a:solidFill>
            <a:miter lim="800000"/>
            <a:headEnd/>
            <a:tailEnd/>
          </a:ln>
          <a:effectLst/>
        </p:spPr>
        <p:txBody>
          <a:bodyPr wrap="none" anchor="ctr"/>
          <a:lstStyle/>
          <a:p>
            <a:pPr defTabSz="914217"/>
            <a:endParaRPr lang="en-US" dirty="0">
              <a:solidFill>
                <a:srgbClr val="747993"/>
              </a:solidFill>
              <a:latin typeface="Poppins" pitchFamily="2" charset="77"/>
            </a:endParaRPr>
          </a:p>
        </p:txBody>
      </p:sp>
      <p:grpSp>
        <p:nvGrpSpPr>
          <p:cNvPr id="43" name="ILUSTRATION">
            <a:extLst>
              <a:ext uri="{FF2B5EF4-FFF2-40B4-BE49-F238E27FC236}">
                <a16:creationId xmlns:a16="http://schemas.microsoft.com/office/drawing/2014/main" id="{0945618F-759E-DA4B-053D-EB15A84E024F}"/>
              </a:ext>
            </a:extLst>
          </p:cNvPr>
          <p:cNvGrpSpPr/>
          <p:nvPr/>
        </p:nvGrpSpPr>
        <p:grpSpPr>
          <a:xfrm>
            <a:off x="5178995" y="3075908"/>
            <a:ext cx="1899865" cy="2426154"/>
            <a:chOff x="10777141" y="6720678"/>
            <a:chExt cx="2795904" cy="3570408"/>
          </a:xfrm>
        </p:grpSpPr>
        <p:sp>
          <p:nvSpPr>
            <p:cNvPr id="44" name="Freeform 287">
              <a:extLst>
                <a:ext uri="{FF2B5EF4-FFF2-40B4-BE49-F238E27FC236}">
                  <a16:creationId xmlns:a16="http://schemas.microsoft.com/office/drawing/2014/main" id="{69C14C4E-5B91-F130-F616-5A8E453BA167}"/>
                </a:ext>
              </a:extLst>
            </p:cNvPr>
            <p:cNvSpPr>
              <a:spLocks noChangeArrowheads="1"/>
            </p:cNvSpPr>
            <p:nvPr/>
          </p:nvSpPr>
          <p:spPr bwMode="auto">
            <a:xfrm>
              <a:off x="13259949" y="9478132"/>
              <a:ext cx="313096" cy="477884"/>
            </a:xfrm>
            <a:custGeom>
              <a:avLst/>
              <a:gdLst>
                <a:gd name="T0" fmla="*/ 57 w 251"/>
                <a:gd name="T1" fmla="*/ 74 h 383"/>
                <a:gd name="T2" fmla="*/ 57 w 251"/>
                <a:gd name="T3" fmla="*/ 74 h 383"/>
                <a:gd name="T4" fmla="*/ 50 w 251"/>
                <a:gd name="T5" fmla="*/ 79 h 383"/>
                <a:gd name="T6" fmla="*/ 50 w 251"/>
                <a:gd name="T7" fmla="*/ 79 h 383"/>
                <a:gd name="T8" fmla="*/ 46 w 251"/>
                <a:gd name="T9" fmla="*/ 84 h 383"/>
                <a:gd name="T10" fmla="*/ 46 w 251"/>
                <a:gd name="T11" fmla="*/ 84 h 383"/>
                <a:gd name="T12" fmla="*/ 39 w 251"/>
                <a:gd name="T13" fmla="*/ 89 h 383"/>
                <a:gd name="T14" fmla="*/ 39 w 251"/>
                <a:gd name="T15" fmla="*/ 89 h 383"/>
                <a:gd name="T16" fmla="*/ 33 w 251"/>
                <a:gd name="T17" fmla="*/ 94 h 383"/>
                <a:gd name="T18" fmla="*/ 33 w 251"/>
                <a:gd name="T19" fmla="*/ 94 h 383"/>
                <a:gd name="T20" fmla="*/ 27 w 251"/>
                <a:gd name="T21" fmla="*/ 98 h 383"/>
                <a:gd name="T22" fmla="*/ 27 w 251"/>
                <a:gd name="T23" fmla="*/ 98 h 383"/>
                <a:gd name="T24" fmla="*/ 20 w 251"/>
                <a:gd name="T25" fmla="*/ 103 h 383"/>
                <a:gd name="T26" fmla="*/ 20 w 251"/>
                <a:gd name="T27" fmla="*/ 103 h 383"/>
                <a:gd name="T28" fmla="*/ 12 w 251"/>
                <a:gd name="T29" fmla="*/ 108 h 383"/>
                <a:gd name="T30" fmla="*/ 12 w 251"/>
                <a:gd name="T31" fmla="*/ 108 h 383"/>
                <a:gd name="T32" fmla="*/ 6 w 251"/>
                <a:gd name="T33" fmla="*/ 111 h 383"/>
                <a:gd name="T34" fmla="*/ 6 w 251"/>
                <a:gd name="T35" fmla="*/ 111 h 383"/>
                <a:gd name="T36" fmla="*/ 0 w 251"/>
                <a:gd name="T37" fmla="*/ 115 h 383"/>
                <a:gd name="T38" fmla="*/ 0 w 251"/>
                <a:gd name="T39" fmla="*/ 115 h 383"/>
                <a:gd name="T40" fmla="*/ 73 w 251"/>
                <a:gd name="T41" fmla="*/ 382 h 383"/>
                <a:gd name="T42" fmla="*/ 73 w 251"/>
                <a:gd name="T43" fmla="*/ 382 h 383"/>
                <a:gd name="T44" fmla="*/ 250 w 251"/>
                <a:gd name="T45" fmla="*/ 254 h 383"/>
                <a:gd name="T46" fmla="*/ 119 w 251"/>
                <a:gd name="T47" fmla="*/ 0 h 383"/>
                <a:gd name="T48" fmla="*/ 119 w 251"/>
                <a:gd name="T49" fmla="*/ 0 h 383"/>
                <a:gd name="T50" fmla="*/ 57 w 251"/>
                <a:gd name="T51"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1" h="383">
                  <a:moveTo>
                    <a:pt x="57" y="74"/>
                  </a:moveTo>
                  <a:lnTo>
                    <a:pt x="57" y="74"/>
                  </a:lnTo>
                  <a:cubicBezTo>
                    <a:pt x="55" y="76"/>
                    <a:pt x="53" y="78"/>
                    <a:pt x="50" y="79"/>
                  </a:cubicBezTo>
                  <a:lnTo>
                    <a:pt x="50" y="79"/>
                  </a:lnTo>
                  <a:cubicBezTo>
                    <a:pt x="49" y="81"/>
                    <a:pt x="47" y="83"/>
                    <a:pt x="46" y="84"/>
                  </a:cubicBezTo>
                  <a:lnTo>
                    <a:pt x="46" y="84"/>
                  </a:lnTo>
                  <a:cubicBezTo>
                    <a:pt x="43" y="86"/>
                    <a:pt x="41" y="87"/>
                    <a:pt x="39" y="89"/>
                  </a:cubicBezTo>
                  <a:lnTo>
                    <a:pt x="39" y="89"/>
                  </a:lnTo>
                  <a:cubicBezTo>
                    <a:pt x="37" y="90"/>
                    <a:pt x="35" y="92"/>
                    <a:pt x="33" y="94"/>
                  </a:cubicBezTo>
                  <a:lnTo>
                    <a:pt x="33" y="94"/>
                  </a:lnTo>
                  <a:cubicBezTo>
                    <a:pt x="31" y="95"/>
                    <a:pt x="28" y="97"/>
                    <a:pt x="27" y="98"/>
                  </a:cubicBezTo>
                  <a:lnTo>
                    <a:pt x="27" y="98"/>
                  </a:lnTo>
                  <a:cubicBezTo>
                    <a:pt x="24" y="100"/>
                    <a:pt x="22" y="102"/>
                    <a:pt x="20" y="103"/>
                  </a:cubicBezTo>
                  <a:lnTo>
                    <a:pt x="20" y="103"/>
                  </a:lnTo>
                  <a:cubicBezTo>
                    <a:pt x="18" y="105"/>
                    <a:pt x="16" y="106"/>
                    <a:pt x="12" y="108"/>
                  </a:cubicBezTo>
                  <a:lnTo>
                    <a:pt x="12" y="108"/>
                  </a:lnTo>
                  <a:cubicBezTo>
                    <a:pt x="11" y="109"/>
                    <a:pt x="9" y="110"/>
                    <a:pt x="6" y="111"/>
                  </a:cubicBezTo>
                  <a:lnTo>
                    <a:pt x="6" y="111"/>
                  </a:lnTo>
                  <a:cubicBezTo>
                    <a:pt x="5" y="113"/>
                    <a:pt x="2" y="114"/>
                    <a:pt x="0" y="115"/>
                  </a:cubicBezTo>
                  <a:lnTo>
                    <a:pt x="0" y="115"/>
                  </a:lnTo>
                  <a:cubicBezTo>
                    <a:pt x="42" y="213"/>
                    <a:pt x="70" y="306"/>
                    <a:pt x="73" y="382"/>
                  </a:cubicBezTo>
                  <a:lnTo>
                    <a:pt x="73" y="382"/>
                  </a:lnTo>
                  <a:cubicBezTo>
                    <a:pt x="135" y="343"/>
                    <a:pt x="194" y="300"/>
                    <a:pt x="250" y="254"/>
                  </a:cubicBezTo>
                  <a:lnTo>
                    <a:pt x="119" y="0"/>
                  </a:lnTo>
                  <a:lnTo>
                    <a:pt x="119" y="0"/>
                  </a:lnTo>
                  <a:cubicBezTo>
                    <a:pt x="104" y="24"/>
                    <a:pt x="84" y="50"/>
                    <a:pt x="57" y="74"/>
                  </a:cubicBezTo>
                </a:path>
              </a:pathLst>
            </a:custGeom>
            <a:solidFill>
              <a:srgbClr val="EF9E97"/>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5" name="Freeform 288">
              <a:extLst>
                <a:ext uri="{FF2B5EF4-FFF2-40B4-BE49-F238E27FC236}">
                  <a16:creationId xmlns:a16="http://schemas.microsoft.com/office/drawing/2014/main" id="{C2171F6E-5692-CC1A-FF1D-59CFC2FE9CFE}"/>
                </a:ext>
              </a:extLst>
            </p:cNvPr>
            <p:cNvSpPr>
              <a:spLocks noChangeArrowheads="1"/>
            </p:cNvSpPr>
            <p:nvPr/>
          </p:nvSpPr>
          <p:spPr bwMode="auto">
            <a:xfrm>
              <a:off x="12851152" y="8903692"/>
              <a:ext cx="488873" cy="714082"/>
            </a:xfrm>
            <a:custGeom>
              <a:avLst/>
              <a:gdLst>
                <a:gd name="T0" fmla="*/ 361 w 393"/>
                <a:gd name="T1" fmla="*/ 451 h 575"/>
                <a:gd name="T2" fmla="*/ 361 w 393"/>
                <a:gd name="T3" fmla="*/ 451 h 575"/>
                <a:gd name="T4" fmla="*/ 0 w 393"/>
                <a:gd name="T5" fmla="*/ 0 h 575"/>
                <a:gd name="T6" fmla="*/ 0 w 393"/>
                <a:gd name="T7" fmla="*/ 0 h 575"/>
                <a:gd name="T8" fmla="*/ 289 w 393"/>
                <a:gd name="T9" fmla="*/ 482 h 575"/>
                <a:gd name="T10" fmla="*/ 289 w 393"/>
                <a:gd name="T11" fmla="*/ 482 h 575"/>
                <a:gd name="T12" fmla="*/ 331 w 393"/>
                <a:gd name="T13" fmla="*/ 574 h 575"/>
                <a:gd name="T14" fmla="*/ 331 w 393"/>
                <a:gd name="T15" fmla="*/ 574 h 575"/>
                <a:gd name="T16" fmla="*/ 337 w 393"/>
                <a:gd name="T17" fmla="*/ 570 h 575"/>
                <a:gd name="T18" fmla="*/ 337 w 393"/>
                <a:gd name="T19" fmla="*/ 570 h 575"/>
                <a:gd name="T20" fmla="*/ 343 w 393"/>
                <a:gd name="T21" fmla="*/ 567 h 575"/>
                <a:gd name="T22" fmla="*/ 343 w 393"/>
                <a:gd name="T23" fmla="*/ 567 h 575"/>
                <a:gd name="T24" fmla="*/ 351 w 393"/>
                <a:gd name="T25" fmla="*/ 562 h 575"/>
                <a:gd name="T26" fmla="*/ 351 w 393"/>
                <a:gd name="T27" fmla="*/ 562 h 575"/>
                <a:gd name="T28" fmla="*/ 358 w 393"/>
                <a:gd name="T29" fmla="*/ 557 h 575"/>
                <a:gd name="T30" fmla="*/ 358 w 393"/>
                <a:gd name="T31" fmla="*/ 557 h 575"/>
                <a:gd name="T32" fmla="*/ 364 w 393"/>
                <a:gd name="T33" fmla="*/ 553 h 575"/>
                <a:gd name="T34" fmla="*/ 364 w 393"/>
                <a:gd name="T35" fmla="*/ 553 h 575"/>
                <a:gd name="T36" fmla="*/ 370 w 393"/>
                <a:gd name="T37" fmla="*/ 548 h 575"/>
                <a:gd name="T38" fmla="*/ 370 w 393"/>
                <a:gd name="T39" fmla="*/ 548 h 575"/>
                <a:gd name="T40" fmla="*/ 377 w 393"/>
                <a:gd name="T41" fmla="*/ 543 h 575"/>
                <a:gd name="T42" fmla="*/ 377 w 393"/>
                <a:gd name="T43" fmla="*/ 543 h 575"/>
                <a:gd name="T44" fmla="*/ 381 w 393"/>
                <a:gd name="T45" fmla="*/ 538 h 575"/>
                <a:gd name="T46" fmla="*/ 381 w 393"/>
                <a:gd name="T47" fmla="*/ 538 h 575"/>
                <a:gd name="T48" fmla="*/ 388 w 393"/>
                <a:gd name="T49" fmla="*/ 533 h 575"/>
                <a:gd name="T50" fmla="*/ 388 w 393"/>
                <a:gd name="T51" fmla="*/ 533 h 575"/>
                <a:gd name="T52" fmla="*/ 392 w 393"/>
                <a:gd name="T53" fmla="*/ 529 h 575"/>
                <a:gd name="T54" fmla="*/ 392 w 393"/>
                <a:gd name="T55" fmla="*/ 529 h 575"/>
                <a:gd name="T56" fmla="*/ 361 w 393"/>
                <a:gd name="T57" fmla="*/ 45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3" h="575">
                  <a:moveTo>
                    <a:pt x="361" y="451"/>
                  </a:moveTo>
                  <a:lnTo>
                    <a:pt x="361" y="451"/>
                  </a:lnTo>
                  <a:cubicBezTo>
                    <a:pt x="254" y="215"/>
                    <a:pt x="102" y="74"/>
                    <a:pt x="0" y="0"/>
                  </a:cubicBezTo>
                  <a:lnTo>
                    <a:pt x="0" y="0"/>
                  </a:lnTo>
                  <a:cubicBezTo>
                    <a:pt x="85" y="124"/>
                    <a:pt x="202" y="306"/>
                    <a:pt x="289" y="482"/>
                  </a:cubicBezTo>
                  <a:lnTo>
                    <a:pt x="289" y="482"/>
                  </a:lnTo>
                  <a:cubicBezTo>
                    <a:pt x="304" y="513"/>
                    <a:pt x="318" y="544"/>
                    <a:pt x="331" y="574"/>
                  </a:cubicBezTo>
                  <a:lnTo>
                    <a:pt x="331" y="574"/>
                  </a:lnTo>
                  <a:cubicBezTo>
                    <a:pt x="333" y="573"/>
                    <a:pt x="336" y="572"/>
                    <a:pt x="337" y="570"/>
                  </a:cubicBezTo>
                  <a:lnTo>
                    <a:pt x="337" y="570"/>
                  </a:lnTo>
                  <a:cubicBezTo>
                    <a:pt x="340" y="569"/>
                    <a:pt x="342" y="568"/>
                    <a:pt x="343" y="567"/>
                  </a:cubicBezTo>
                  <a:lnTo>
                    <a:pt x="343" y="567"/>
                  </a:lnTo>
                  <a:cubicBezTo>
                    <a:pt x="347" y="565"/>
                    <a:pt x="349" y="564"/>
                    <a:pt x="351" y="562"/>
                  </a:cubicBezTo>
                  <a:lnTo>
                    <a:pt x="351" y="562"/>
                  </a:lnTo>
                  <a:cubicBezTo>
                    <a:pt x="353" y="561"/>
                    <a:pt x="355" y="559"/>
                    <a:pt x="358" y="557"/>
                  </a:cubicBezTo>
                  <a:lnTo>
                    <a:pt x="358" y="557"/>
                  </a:lnTo>
                  <a:cubicBezTo>
                    <a:pt x="359" y="556"/>
                    <a:pt x="362" y="554"/>
                    <a:pt x="364" y="553"/>
                  </a:cubicBezTo>
                  <a:lnTo>
                    <a:pt x="364" y="553"/>
                  </a:lnTo>
                  <a:cubicBezTo>
                    <a:pt x="366" y="551"/>
                    <a:pt x="368" y="549"/>
                    <a:pt x="370" y="548"/>
                  </a:cubicBezTo>
                  <a:lnTo>
                    <a:pt x="370" y="548"/>
                  </a:lnTo>
                  <a:cubicBezTo>
                    <a:pt x="372" y="546"/>
                    <a:pt x="374" y="545"/>
                    <a:pt x="377" y="543"/>
                  </a:cubicBezTo>
                  <a:lnTo>
                    <a:pt x="377" y="543"/>
                  </a:lnTo>
                  <a:cubicBezTo>
                    <a:pt x="378" y="542"/>
                    <a:pt x="380" y="540"/>
                    <a:pt x="381" y="538"/>
                  </a:cubicBezTo>
                  <a:lnTo>
                    <a:pt x="381" y="538"/>
                  </a:lnTo>
                  <a:cubicBezTo>
                    <a:pt x="384" y="537"/>
                    <a:pt x="386" y="535"/>
                    <a:pt x="388" y="533"/>
                  </a:cubicBezTo>
                  <a:lnTo>
                    <a:pt x="388" y="533"/>
                  </a:lnTo>
                  <a:cubicBezTo>
                    <a:pt x="389" y="531"/>
                    <a:pt x="391" y="530"/>
                    <a:pt x="392" y="529"/>
                  </a:cubicBezTo>
                  <a:lnTo>
                    <a:pt x="392" y="529"/>
                  </a:lnTo>
                  <a:cubicBezTo>
                    <a:pt x="383" y="502"/>
                    <a:pt x="372" y="475"/>
                    <a:pt x="361" y="451"/>
                  </a:cubicBezTo>
                </a:path>
              </a:pathLst>
            </a:custGeom>
            <a:solidFill>
              <a:schemeClr val="accent3"/>
            </a:solidFill>
            <a:ln w="3175">
              <a:solidFill>
                <a:schemeClr val="accent3"/>
              </a:solidFill>
            </a:ln>
            <a:effectLst/>
          </p:spPr>
          <p:txBody>
            <a:bodyPr wrap="none" anchor="ctr"/>
            <a:lstStyle/>
            <a:p>
              <a:pPr defTabSz="914217"/>
              <a:endParaRPr lang="en-US" dirty="0">
                <a:solidFill>
                  <a:srgbClr val="747993"/>
                </a:solidFill>
                <a:latin typeface="Poppins" pitchFamily="2" charset="77"/>
              </a:endParaRPr>
            </a:p>
          </p:txBody>
        </p:sp>
        <p:sp>
          <p:nvSpPr>
            <p:cNvPr id="46" name="Freeform 289">
              <a:extLst>
                <a:ext uri="{FF2B5EF4-FFF2-40B4-BE49-F238E27FC236}">
                  <a16:creationId xmlns:a16="http://schemas.microsoft.com/office/drawing/2014/main" id="{6AFD94CC-46E2-4151-E40C-53B085A1174A}"/>
                </a:ext>
              </a:extLst>
            </p:cNvPr>
            <p:cNvSpPr>
              <a:spLocks noChangeArrowheads="1"/>
            </p:cNvSpPr>
            <p:nvPr/>
          </p:nvSpPr>
          <p:spPr bwMode="auto">
            <a:xfrm>
              <a:off x="10777141" y="6890958"/>
              <a:ext cx="609714" cy="939294"/>
            </a:xfrm>
            <a:custGeom>
              <a:avLst/>
              <a:gdLst>
                <a:gd name="T0" fmla="*/ 448 w 490"/>
                <a:gd name="T1" fmla="*/ 180 h 753"/>
                <a:gd name="T2" fmla="*/ 448 w 490"/>
                <a:gd name="T3" fmla="*/ 180 h 753"/>
                <a:gd name="T4" fmla="*/ 489 w 490"/>
                <a:gd name="T5" fmla="*/ 152 h 753"/>
                <a:gd name="T6" fmla="*/ 489 w 490"/>
                <a:gd name="T7" fmla="*/ 152 h 753"/>
                <a:gd name="T8" fmla="*/ 324 w 490"/>
                <a:gd name="T9" fmla="*/ 18 h 753"/>
                <a:gd name="T10" fmla="*/ 324 w 490"/>
                <a:gd name="T11" fmla="*/ 18 h 753"/>
                <a:gd name="T12" fmla="*/ 26 w 490"/>
                <a:gd name="T13" fmla="*/ 350 h 753"/>
                <a:gd name="T14" fmla="*/ 26 w 490"/>
                <a:gd name="T15" fmla="*/ 350 h 753"/>
                <a:gd name="T16" fmla="*/ 230 w 490"/>
                <a:gd name="T17" fmla="*/ 747 h 753"/>
                <a:gd name="T18" fmla="*/ 230 w 490"/>
                <a:gd name="T19" fmla="*/ 747 h 753"/>
                <a:gd name="T20" fmla="*/ 345 w 490"/>
                <a:gd name="T21" fmla="*/ 725 h 753"/>
                <a:gd name="T22" fmla="*/ 345 w 490"/>
                <a:gd name="T23" fmla="*/ 725 h 753"/>
                <a:gd name="T24" fmla="*/ 448 w 490"/>
                <a:gd name="T25" fmla="*/ 18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0" h="753">
                  <a:moveTo>
                    <a:pt x="448" y="180"/>
                  </a:moveTo>
                  <a:lnTo>
                    <a:pt x="448" y="180"/>
                  </a:lnTo>
                  <a:cubicBezTo>
                    <a:pt x="461" y="169"/>
                    <a:pt x="476" y="160"/>
                    <a:pt x="489" y="152"/>
                  </a:cubicBezTo>
                  <a:lnTo>
                    <a:pt x="489" y="152"/>
                  </a:lnTo>
                  <a:cubicBezTo>
                    <a:pt x="453" y="78"/>
                    <a:pt x="395" y="28"/>
                    <a:pt x="324" y="18"/>
                  </a:cubicBezTo>
                  <a:lnTo>
                    <a:pt x="324" y="18"/>
                  </a:lnTo>
                  <a:cubicBezTo>
                    <a:pt x="185" y="0"/>
                    <a:pt x="52" y="149"/>
                    <a:pt x="26" y="350"/>
                  </a:cubicBezTo>
                  <a:lnTo>
                    <a:pt x="26" y="350"/>
                  </a:lnTo>
                  <a:cubicBezTo>
                    <a:pt x="0" y="552"/>
                    <a:pt x="92" y="729"/>
                    <a:pt x="230" y="747"/>
                  </a:cubicBezTo>
                  <a:lnTo>
                    <a:pt x="230" y="747"/>
                  </a:lnTo>
                  <a:cubicBezTo>
                    <a:pt x="269" y="752"/>
                    <a:pt x="309" y="744"/>
                    <a:pt x="345" y="725"/>
                  </a:cubicBezTo>
                  <a:lnTo>
                    <a:pt x="345" y="725"/>
                  </a:lnTo>
                  <a:cubicBezTo>
                    <a:pt x="282" y="534"/>
                    <a:pt x="283" y="311"/>
                    <a:pt x="448" y="180"/>
                  </a:cubicBezTo>
                </a:path>
              </a:pathLst>
            </a:custGeom>
            <a:solidFill>
              <a:srgbClr val="002632"/>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7" name="Freeform 290">
              <a:extLst>
                <a:ext uri="{FF2B5EF4-FFF2-40B4-BE49-F238E27FC236}">
                  <a16:creationId xmlns:a16="http://schemas.microsoft.com/office/drawing/2014/main" id="{D667AE0D-DA9B-8C9A-5F2A-FC9A12E2113E}"/>
                </a:ext>
              </a:extLst>
            </p:cNvPr>
            <p:cNvSpPr>
              <a:spLocks noChangeArrowheads="1"/>
            </p:cNvSpPr>
            <p:nvPr/>
          </p:nvSpPr>
          <p:spPr bwMode="auto">
            <a:xfrm>
              <a:off x="11947135" y="8280672"/>
              <a:ext cx="549294" cy="411968"/>
            </a:xfrm>
            <a:custGeom>
              <a:avLst/>
              <a:gdLst>
                <a:gd name="T0" fmla="*/ 442 w 443"/>
                <a:gd name="T1" fmla="*/ 327 h 332"/>
                <a:gd name="T2" fmla="*/ 441 w 443"/>
                <a:gd name="T3" fmla="*/ 328 h 332"/>
                <a:gd name="T4" fmla="*/ 441 w 443"/>
                <a:gd name="T5" fmla="*/ 328 h 332"/>
                <a:gd name="T6" fmla="*/ 401 w 443"/>
                <a:gd name="T7" fmla="*/ 330 h 332"/>
                <a:gd name="T8" fmla="*/ 401 w 443"/>
                <a:gd name="T9" fmla="*/ 330 h 332"/>
                <a:gd name="T10" fmla="*/ 0 w 443"/>
                <a:gd name="T11" fmla="*/ 0 h 332"/>
                <a:gd name="T12" fmla="*/ 0 w 443"/>
                <a:gd name="T13" fmla="*/ 0 h 332"/>
                <a:gd name="T14" fmla="*/ 400 w 443"/>
                <a:gd name="T15" fmla="*/ 244 h 332"/>
                <a:gd name="T16" fmla="*/ 423 w 443"/>
                <a:gd name="T17" fmla="*/ 324 h 332"/>
                <a:gd name="T18" fmla="*/ 424 w 443"/>
                <a:gd name="T19" fmla="*/ 324 h 332"/>
                <a:gd name="T20" fmla="*/ 442 w 443"/>
                <a:gd name="T21" fmla="*/ 32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332">
                  <a:moveTo>
                    <a:pt x="442" y="327"/>
                  </a:moveTo>
                  <a:lnTo>
                    <a:pt x="441" y="328"/>
                  </a:lnTo>
                  <a:lnTo>
                    <a:pt x="441" y="328"/>
                  </a:lnTo>
                  <a:cubicBezTo>
                    <a:pt x="429" y="329"/>
                    <a:pt x="415" y="330"/>
                    <a:pt x="401" y="330"/>
                  </a:cubicBezTo>
                  <a:lnTo>
                    <a:pt x="401" y="330"/>
                  </a:lnTo>
                  <a:cubicBezTo>
                    <a:pt x="264" y="331"/>
                    <a:pt x="38" y="288"/>
                    <a:pt x="0" y="0"/>
                  </a:cubicBezTo>
                  <a:lnTo>
                    <a:pt x="0" y="0"/>
                  </a:lnTo>
                  <a:cubicBezTo>
                    <a:pt x="98" y="140"/>
                    <a:pt x="231" y="256"/>
                    <a:pt x="400" y="244"/>
                  </a:cubicBezTo>
                  <a:lnTo>
                    <a:pt x="423" y="324"/>
                  </a:lnTo>
                  <a:lnTo>
                    <a:pt x="424" y="324"/>
                  </a:lnTo>
                  <a:lnTo>
                    <a:pt x="442" y="327"/>
                  </a:lnTo>
                </a:path>
              </a:pathLst>
            </a:custGeom>
            <a:solidFill>
              <a:srgbClr val="D68A80"/>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8" name="Freeform 299">
              <a:extLst>
                <a:ext uri="{FF2B5EF4-FFF2-40B4-BE49-F238E27FC236}">
                  <a16:creationId xmlns:a16="http://schemas.microsoft.com/office/drawing/2014/main" id="{39B131C9-8946-38EB-448B-70F6ED7E6208}"/>
                </a:ext>
              </a:extLst>
            </p:cNvPr>
            <p:cNvSpPr>
              <a:spLocks noChangeArrowheads="1"/>
            </p:cNvSpPr>
            <p:nvPr/>
          </p:nvSpPr>
          <p:spPr bwMode="auto">
            <a:xfrm>
              <a:off x="11550965" y="7335887"/>
              <a:ext cx="1461121" cy="2125764"/>
            </a:xfrm>
            <a:custGeom>
              <a:avLst/>
              <a:gdLst>
                <a:gd name="T0" fmla="*/ 475 w 1175"/>
                <a:gd name="T1" fmla="*/ 353 h 1708"/>
                <a:gd name="T2" fmla="*/ 521 w 1175"/>
                <a:gd name="T3" fmla="*/ 329 h 1708"/>
                <a:gd name="T4" fmla="*/ 615 w 1175"/>
                <a:gd name="T5" fmla="*/ 347 h 1708"/>
                <a:gd name="T6" fmla="*/ 526 w 1175"/>
                <a:gd name="T7" fmla="*/ 351 h 1708"/>
                <a:gd name="T8" fmla="*/ 466 w 1175"/>
                <a:gd name="T9" fmla="*/ 403 h 1708"/>
                <a:gd name="T10" fmla="*/ 453 w 1175"/>
                <a:gd name="T11" fmla="*/ 409 h 1708"/>
                <a:gd name="T12" fmla="*/ 451 w 1175"/>
                <a:gd name="T13" fmla="*/ 387 h 1708"/>
                <a:gd name="T14" fmla="*/ 467 w 1175"/>
                <a:gd name="T15" fmla="*/ 194 h 1708"/>
                <a:gd name="T16" fmla="*/ 515 w 1175"/>
                <a:gd name="T17" fmla="*/ 190 h 1708"/>
                <a:gd name="T18" fmla="*/ 478 w 1175"/>
                <a:gd name="T19" fmla="*/ 224 h 1708"/>
                <a:gd name="T20" fmla="*/ 448 w 1175"/>
                <a:gd name="T21" fmla="*/ 243 h 1708"/>
                <a:gd name="T22" fmla="*/ 427 w 1175"/>
                <a:gd name="T23" fmla="*/ 227 h 1708"/>
                <a:gd name="T24" fmla="*/ 703 w 1175"/>
                <a:gd name="T25" fmla="*/ 711 h 1708"/>
                <a:gd name="T26" fmla="*/ 758 w 1175"/>
                <a:gd name="T27" fmla="*/ 724 h 1708"/>
                <a:gd name="T28" fmla="*/ 691 w 1175"/>
                <a:gd name="T29" fmla="*/ 733 h 1708"/>
                <a:gd name="T30" fmla="*/ 623 w 1175"/>
                <a:gd name="T31" fmla="*/ 719 h 1708"/>
                <a:gd name="T32" fmla="*/ 534 w 1175"/>
                <a:gd name="T33" fmla="*/ 618 h 1708"/>
                <a:gd name="T34" fmla="*/ 582 w 1175"/>
                <a:gd name="T35" fmla="*/ 660 h 1708"/>
                <a:gd name="T36" fmla="*/ 694 w 1175"/>
                <a:gd name="T37" fmla="*/ 708 h 1708"/>
                <a:gd name="T38" fmla="*/ 793 w 1175"/>
                <a:gd name="T39" fmla="*/ 423 h 1708"/>
                <a:gd name="T40" fmla="*/ 806 w 1175"/>
                <a:gd name="T41" fmla="*/ 438 h 1708"/>
                <a:gd name="T42" fmla="*/ 824 w 1175"/>
                <a:gd name="T43" fmla="*/ 449 h 1708"/>
                <a:gd name="T44" fmla="*/ 881 w 1175"/>
                <a:gd name="T45" fmla="*/ 494 h 1708"/>
                <a:gd name="T46" fmla="*/ 887 w 1175"/>
                <a:gd name="T47" fmla="*/ 523 h 1708"/>
                <a:gd name="T48" fmla="*/ 851 w 1175"/>
                <a:gd name="T49" fmla="*/ 560 h 1708"/>
                <a:gd name="T50" fmla="*/ 807 w 1175"/>
                <a:gd name="T51" fmla="*/ 576 h 1708"/>
                <a:gd name="T52" fmla="*/ 869 w 1175"/>
                <a:gd name="T53" fmla="*/ 520 h 1708"/>
                <a:gd name="T54" fmla="*/ 850 w 1175"/>
                <a:gd name="T55" fmla="*/ 493 h 1708"/>
                <a:gd name="T56" fmla="*/ 801 w 1175"/>
                <a:gd name="T57" fmla="*/ 464 h 1708"/>
                <a:gd name="T58" fmla="*/ 790 w 1175"/>
                <a:gd name="T59" fmla="*/ 455 h 1708"/>
                <a:gd name="T60" fmla="*/ 752 w 1175"/>
                <a:gd name="T61" fmla="*/ 393 h 1708"/>
                <a:gd name="T62" fmla="*/ 733 w 1175"/>
                <a:gd name="T63" fmla="*/ 301 h 1708"/>
                <a:gd name="T64" fmla="*/ 718 w 1175"/>
                <a:gd name="T65" fmla="*/ 1001 h 1708"/>
                <a:gd name="T66" fmla="*/ 953 w 1175"/>
                <a:gd name="T67" fmla="*/ 262 h 1708"/>
                <a:gd name="T68" fmla="*/ 903 w 1175"/>
                <a:gd name="T69" fmla="*/ 251 h 1708"/>
                <a:gd name="T70" fmla="*/ 863 w 1175"/>
                <a:gd name="T71" fmla="*/ 260 h 1708"/>
                <a:gd name="T72" fmla="*/ 816 w 1175"/>
                <a:gd name="T73" fmla="*/ 271 h 1708"/>
                <a:gd name="T74" fmla="*/ 853 w 1175"/>
                <a:gd name="T75" fmla="*/ 240 h 1708"/>
                <a:gd name="T76" fmla="*/ 945 w 1175"/>
                <a:gd name="T77" fmla="*/ 236 h 1708"/>
                <a:gd name="T78" fmla="*/ 930 w 1175"/>
                <a:gd name="T79" fmla="*/ 183 h 1708"/>
                <a:gd name="T80" fmla="*/ 915 w 1175"/>
                <a:gd name="T81" fmla="*/ 150 h 1708"/>
                <a:gd name="T82" fmla="*/ 821 w 1175"/>
                <a:gd name="T83" fmla="*/ 158 h 1708"/>
                <a:gd name="T84" fmla="*/ 785 w 1175"/>
                <a:gd name="T85" fmla="*/ 182 h 1708"/>
                <a:gd name="T86" fmla="*/ 850 w 1175"/>
                <a:gd name="T87" fmla="*/ 115 h 1708"/>
                <a:gd name="T88" fmla="*/ 899 w 1175"/>
                <a:gd name="T89" fmla="*/ 122 h 1708"/>
                <a:gd name="T90" fmla="*/ 896 w 1175"/>
                <a:gd name="T91" fmla="*/ 100 h 1708"/>
                <a:gd name="T92" fmla="*/ 332 w 1175"/>
                <a:gd name="T93" fmla="*/ 0 h 1708"/>
                <a:gd name="T94" fmla="*/ 322 w 1175"/>
                <a:gd name="T95" fmla="*/ 275 h 1708"/>
                <a:gd name="T96" fmla="*/ 265 w 1175"/>
                <a:gd name="T97" fmla="*/ 567 h 1708"/>
                <a:gd name="T98" fmla="*/ 244 w 1175"/>
                <a:gd name="T99" fmla="*/ 534 h 1708"/>
                <a:gd name="T100" fmla="*/ 171 w 1175"/>
                <a:gd name="T101" fmla="*/ 466 h 1708"/>
                <a:gd name="T102" fmla="*/ 36 w 1175"/>
                <a:gd name="T103" fmla="*/ 454 h 1708"/>
                <a:gd name="T104" fmla="*/ 227 w 1175"/>
                <a:gd name="T105" fmla="*/ 703 h 1708"/>
                <a:gd name="T106" fmla="*/ 233 w 1175"/>
                <a:gd name="T107" fmla="*/ 702 h 1708"/>
                <a:gd name="T108" fmla="*/ 226 w 1175"/>
                <a:gd name="T109" fmla="*/ 934 h 1708"/>
                <a:gd name="T110" fmla="*/ 211 w 1175"/>
                <a:gd name="T111" fmla="*/ 1245 h 1708"/>
                <a:gd name="T112" fmla="*/ 223 w 1175"/>
                <a:gd name="T113" fmla="*/ 1280 h 1708"/>
                <a:gd name="T114" fmla="*/ 871 w 1175"/>
                <a:gd name="T115" fmla="*/ 1251 h 1708"/>
                <a:gd name="T116" fmla="*/ 760 w 1175"/>
                <a:gd name="T117" fmla="*/ 1084 h 1708"/>
                <a:gd name="T118" fmla="*/ 719 w 1175"/>
                <a:gd name="T119" fmla="*/ 1087 h 1708"/>
                <a:gd name="T120" fmla="*/ 318 w 1175"/>
                <a:gd name="T121" fmla="*/ 757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5" h="1708">
                  <a:moveTo>
                    <a:pt x="451" y="387"/>
                  </a:moveTo>
                  <a:lnTo>
                    <a:pt x="451" y="387"/>
                  </a:lnTo>
                  <a:cubicBezTo>
                    <a:pt x="457" y="374"/>
                    <a:pt x="464" y="362"/>
                    <a:pt x="475" y="353"/>
                  </a:cubicBezTo>
                  <a:lnTo>
                    <a:pt x="475" y="353"/>
                  </a:lnTo>
                  <a:cubicBezTo>
                    <a:pt x="489" y="341"/>
                    <a:pt x="505" y="333"/>
                    <a:pt x="521" y="329"/>
                  </a:cubicBezTo>
                  <a:lnTo>
                    <a:pt x="521" y="329"/>
                  </a:lnTo>
                  <a:cubicBezTo>
                    <a:pt x="537" y="326"/>
                    <a:pt x="554" y="327"/>
                    <a:pt x="571" y="329"/>
                  </a:cubicBezTo>
                  <a:lnTo>
                    <a:pt x="571" y="329"/>
                  </a:lnTo>
                  <a:cubicBezTo>
                    <a:pt x="587" y="333"/>
                    <a:pt x="602" y="339"/>
                    <a:pt x="615" y="347"/>
                  </a:cubicBezTo>
                  <a:lnTo>
                    <a:pt x="615" y="347"/>
                  </a:lnTo>
                  <a:cubicBezTo>
                    <a:pt x="583" y="344"/>
                    <a:pt x="553" y="343"/>
                    <a:pt x="526" y="351"/>
                  </a:cubicBezTo>
                  <a:lnTo>
                    <a:pt x="526" y="351"/>
                  </a:lnTo>
                  <a:cubicBezTo>
                    <a:pt x="514" y="355"/>
                    <a:pt x="502" y="362"/>
                    <a:pt x="492" y="371"/>
                  </a:cubicBezTo>
                  <a:lnTo>
                    <a:pt x="492" y="371"/>
                  </a:lnTo>
                  <a:cubicBezTo>
                    <a:pt x="481" y="379"/>
                    <a:pt x="474" y="391"/>
                    <a:pt x="466" y="403"/>
                  </a:cubicBezTo>
                  <a:lnTo>
                    <a:pt x="460" y="412"/>
                  </a:lnTo>
                  <a:lnTo>
                    <a:pt x="453" y="409"/>
                  </a:lnTo>
                  <a:lnTo>
                    <a:pt x="453" y="409"/>
                  </a:lnTo>
                  <a:cubicBezTo>
                    <a:pt x="429" y="400"/>
                    <a:pt x="405" y="390"/>
                    <a:pt x="381" y="377"/>
                  </a:cubicBezTo>
                  <a:lnTo>
                    <a:pt x="381" y="377"/>
                  </a:lnTo>
                  <a:cubicBezTo>
                    <a:pt x="405" y="378"/>
                    <a:pt x="428" y="382"/>
                    <a:pt x="451" y="387"/>
                  </a:cubicBezTo>
                  <a:close/>
                  <a:moveTo>
                    <a:pt x="427" y="227"/>
                  </a:moveTo>
                  <a:lnTo>
                    <a:pt x="427" y="227"/>
                  </a:lnTo>
                  <a:cubicBezTo>
                    <a:pt x="435" y="213"/>
                    <a:pt x="450" y="200"/>
                    <a:pt x="467" y="194"/>
                  </a:cubicBezTo>
                  <a:lnTo>
                    <a:pt x="467" y="194"/>
                  </a:lnTo>
                  <a:cubicBezTo>
                    <a:pt x="482" y="188"/>
                    <a:pt x="499" y="187"/>
                    <a:pt x="515" y="190"/>
                  </a:cubicBezTo>
                  <a:lnTo>
                    <a:pt x="515" y="190"/>
                  </a:lnTo>
                  <a:cubicBezTo>
                    <a:pt x="530" y="193"/>
                    <a:pt x="546" y="199"/>
                    <a:pt x="557" y="210"/>
                  </a:cubicBezTo>
                  <a:lnTo>
                    <a:pt x="557" y="210"/>
                  </a:lnTo>
                  <a:cubicBezTo>
                    <a:pt x="526" y="214"/>
                    <a:pt x="500" y="216"/>
                    <a:pt x="478" y="224"/>
                  </a:cubicBezTo>
                  <a:lnTo>
                    <a:pt x="478" y="224"/>
                  </a:lnTo>
                  <a:cubicBezTo>
                    <a:pt x="467" y="229"/>
                    <a:pt x="457" y="235"/>
                    <a:pt x="448" y="243"/>
                  </a:cubicBezTo>
                  <a:lnTo>
                    <a:pt x="448" y="243"/>
                  </a:lnTo>
                  <a:cubicBezTo>
                    <a:pt x="438" y="251"/>
                    <a:pt x="430" y="262"/>
                    <a:pt x="419" y="275"/>
                  </a:cubicBezTo>
                  <a:lnTo>
                    <a:pt x="419" y="275"/>
                  </a:lnTo>
                  <a:cubicBezTo>
                    <a:pt x="417" y="259"/>
                    <a:pt x="419" y="242"/>
                    <a:pt x="427" y="227"/>
                  </a:cubicBezTo>
                  <a:close/>
                  <a:moveTo>
                    <a:pt x="694" y="708"/>
                  </a:moveTo>
                  <a:lnTo>
                    <a:pt x="694" y="708"/>
                  </a:lnTo>
                  <a:cubicBezTo>
                    <a:pt x="697" y="709"/>
                    <a:pt x="700" y="710"/>
                    <a:pt x="703" y="711"/>
                  </a:cubicBezTo>
                  <a:lnTo>
                    <a:pt x="703" y="711"/>
                  </a:lnTo>
                  <a:cubicBezTo>
                    <a:pt x="720" y="715"/>
                    <a:pt x="739" y="719"/>
                    <a:pt x="758" y="724"/>
                  </a:cubicBezTo>
                  <a:lnTo>
                    <a:pt x="758" y="724"/>
                  </a:lnTo>
                  <a:cubicBezTo>
                    <a:pt x="740" y="731"/>
                    <a:pt x="721" y="733"/>
                    <a:pt x="702" y="733"/>
                  </a:cubicBezTo>
                  <a:lnTo>
                    <a:pt x="702" y="733"/>
                  </a:lnTo>
                  <a:cubicBezTo>
                    <a:pt x="698" y="733"/>
                    <a:pt x="694" y="734"/>
                    <a:pt x="691" y="733"/>
                  </a:cubicBezTo>
                  <a:lnTo>
                    <a:pt x="691" y="733"/>
                  </a:lnTo>
                  <a:cubicBezTo>
                    <a:pt x="668" y="733"/>
                    <a:pt x="645" y="728"/>
                    <a:pt x="623" y="719"/>
                  </a:cubicBezTo>
                  <a:lnTo>
                    <a:pt x="623" y="719"/>
                  </a:lnTo>
                  <a:cubicBezTo>
                    <a:pt x="601" y="710"/>
                    <a:pt x="581" y="696"/>
                    <a:pt x="565" y="679"/>
                  </a:cubicBezTo>
                  <a:lnTo>
                    <a:pt x="565" y="679"/>
                  </a:lnTo>
                  <a:cubicBezTo>
                    <a:pt x="549" y="661"/>
                    <a:pt x="538" y="640"/>
                    <a:pt x="534" y="618"/>
                  </a:cubicBezTo>
                  <a:lnTo>
                    <a:pt x="534" y="618"/>
                  </a:lnTo>
                  <a:cubicBezTo>
                    <a:pt x="550" y="633"/>
                    <a:pt x="565" y="649"/>
                    <a:pt x="582" y="660"/>
                  </a:cubicBezTo>
                  <a:lnTo>
                    <a:pt x="582" y="660"/>
                  </a:lnTo>
                  <a:cubicBezTo>
                    <a:pt x="599" y="671"/>
                    <a:pt x="616" y="681"/>
                    <a:pt x="635" y="689"/>
                  </a:cubicBezTo>
                  <a:lnTo>
                    <a:pt x="635" y="689"/>
                  </a:lnTo>
                  <a:cubicBezTo>
                    <a:pt x="654" y="696"/>
                    <a:pt x="674" y="703"/>
                    <a:pt x="694" y="708"/>
                  </a:cubicBezTo>
                  <a:close/>
                  <a:moveTo>
                    <a:pt x="769" y="385"/>
                  </a:moveTo>
                  <a:lnTo>
                    <a:pt x="769" y="385"/>
                  </a:lnTo>
                  <a:cubicBezTo>
                    <a:pt x="777" y="399"/>
                    <a:pt x="783" y="412"/>
                    <a:pt x="793" y="423"/>
                  </a:cubicBezTo>
                  <a:lnTo>
                    <a:pt x="793" y="423"/>
                  </a:lnTo>
                  <a:cubicBezTo>
                    <a:pt x="797" y="428"/>
                    <a:pt x="801" y="433"/>
                    <a:pt x="806" y="438"/>
                  </a:cubicBezTo>
                  <a:lnTo>
                    <a:pt x="806" y="438"/>
                  </a:lnTo>
                  <a:cubicBezTo>
                    <a:pt x="808" y="440"/>
                    <a:pt x="811" y="441"/>
                    <a:pt x="814" y="443"/>
                  </a:cubicBezTo>
                  <a:lnTo>
                    <a:pt x="824" y="449"/>
                  </a:lnTo>
                  <a:lnTo>
                    <a:pt x="824" y="449"/>
                  </a:lnTo>
                  <a:cubicBezTo>
                    <a:pt x="836" y="457"/>
                    <a:pt x="850" y="465"/>
                    <a:pt x="864" y="475"/>
                  </a:cubicBezTo>
                  <a:lnTo>
                    <a:pt x="864" y="475"/>
                  </a:lnTo>
                  <a:cubicBezTo>
                    <a:pt x="870" y="480"/>
                    <a:pt x="876" y="486"/>
                    <a:pt x="881" y="494"/>
                  </a:cubicBezTo>
                  <a:lnTo>
                    <a:pt x="881" y="494"/>
                  </a:lnTo>
                  <a:cubicBezTo>
                    <a:pt x="887" y="501"/>
                    <a:pt x="891" y="513"/>
                    <a:pt x="887" y="523"/>
                  </a:cubicBezTo>
                  <a:lnTo>
                    <a:pt x="887" y="523"/>
                  </a:lnTo>
                  <a:cubicBezTo>
                    <a:pt x="885" y="534"/>
                    <a:pt x="879" y="541"/>
                    <a:pt x="872" y="547"/>
                  </a:cubicBezTo>
                  <a:lnTo>
                    <a:pt x="872" y="547"/>
                  </a:lnTo>
                  <a:cubicBezTo>
                    <a:pt x="865" y="552"/>
                    <a:pt x="859" y="556"/>
                    <a:pt x="851" y="560"/>
                  </a:cubicBezTo>
                  <a:lnTo>
                    <a:pt x="851" y="560"/>
                  </a:lnTo>
                  <a:cubicBezTo>
                    <a:pt x="837" y="567"/>
                    <a:pt x="823" y="572"/>
                    <a:pt x="807" y="576"/>
                  </a:cubicBezTo>
                  <a:lnTo>
                    <a:pt x="807" y="576"/>
                  </a:lnTo>
                  <a:cubicBezTo>
                    <a:pt x="821" y="567"/>
                    <a:pt x="834" y="559"/>
                    <a:pt x="845" y="550"/>
                  </a:cubicBezTo>
                  <a:lnTo>
                    <a:pt x="845" y="550"/>
                  </a:lnTo>
                  <a:cubicBezTo>
                    <a:pt x="857" y="541"/>
                    <a:pt x="868" y="529"/>
                    <a:pt x="869" y="520"/>
                  </a:cubicBezTo>
                  <a:lnTo>
                    <a:pt x="869" y="520"/>
                  </a:lnTo>
                  <a:cubicBezTo>
                    <a:pt x="870" y="511"/>
                    <a:pt x="861" y="501"/>
                    <a:pt x="850" y="493"/>
                  </a:cubicBezTo>
                  <a:lnTo>
                    <a:pt x="850" y="493"/>
                  </a:lnTo>
                  <a:cubicBezTo>
                    <a:pt x="838" y="485"/>
                    <a:pt x="824" y="477"/>
                    <a:pt x="812" y="470"/>
                  </a:cubicBezTo>
                  <a:lnTo>
                    <a:pt x="812" y="470"/>
                  </a:lnTo>
                  <a:cubicBezTo>
                    <a:pt x="808" y="468"/>
                    <a:pt x="805" y="466"/>
                    <a:pt x="801" y="464"/>
                  </a:cubicBezTo>
                  <a:lnTo>
                    <a:pt x="801" y="464"/>
                  </a:lnTo>
                  <a:cubicBezTo>
                    <a:pt x="797" y="461"/>
                    <a:pt x="794" y="459"/>
                    <a:pt x="790" y="455"/>
                  </a:cubicBezTo>
                  <a:lnTo>
                    <a:pt x="790" y="455"/>
                  </a:lnTo>
                  <a:cubicBezTo>
                    <a:pt x="784" y="449"/>
                    <a:pt x="778" y="443"/>
                    <a:pt x="774" y="436"/>
                  </a:cubicBezTo>
                  <a:lnTo>
                    <a:pt x="774" y="436"/>
                  </a:lnTo>
                  <a:cubicBezTo>
                    <a:pt x="765" y="423"/>
                    <a:pt x="757" y="408"/>
                    <a:pt x="752" y="393"/>
                  </a:cubicBezTo>
                  <a:lnTo>
                    <a:pt x="752" y="393"/>
                  </a:lnTo>
                  <a:cubicBezTo>
                    <a:pt x="741" y="363"/>
                    <a:pt x="735" y="333"/>
                    <a:pt x="733" y="301"/>
                  </a:cubicBezTo>
                  <a:lnTo>
                    <a:pt x="733" y="301"/>
                  </a:lnTo>
                  <a:cubicBezTo>
                    <a:pt x="744" y="330"/>
                    <a:pt x="756" y="359"/>
                    <a:pt x="769" y="385"/>
                  </a:cubicBezTo>
                  <a:close/>
                  <a:moveTo>
                    <a:pt x="718" y="1001"/>
                  </a:moveTo>
                  <a:lnTo>
                    <a:pt x="718" y="1001"/>
                  </a:lnTo>
                  <a:cubicBezTo>
                    <a:pt x="755" y="999"/>
                    <a:pt x="794" y="989"/>
                    <a:pt x="835" y="973"/>
                  </a:cubicBezTo>
                  <a:lnTo>
                    <a:pt x="835" y="973"/>
                  </a:lnTo>
                  <a:cubicBezTo>
                    <a:pt x="1174" y="837"/>
                    <a:pt x="1028" y="493"/>
                    <a:pt x="953" y="262"/>
                  </a:cubicBezTo>
                  <a:lnTo>
                    <a:pt x="944" y="259"/>
                  </a:lnTo>
                  <a:lnTo>
                    <a:pt x="944" y="259"/>
                  </a:lnTo>
                  <a:cubicBezTo>
                    <a:pt x="930" y="255"/>
                    <a:pt x="917" y="251"/>
                    <a:pt x="903" y="251"/>
                  </a:cubicBezTo>
                  <a:lnTo>
                    <a:pt x="903" y="251"/>
                  </a:lnTo>
                  <a:cubicBezTo>
                    <a:pt x="889" y="251"/>
                    <a:pt x="876" y="254"/>
                    <a:pt x="863" y="260"/>
                  </a:cubicBezTo>
                  <a:lnTo>
                    <a:pt x="863" y="260"/>
                  </a:lnTo>
                  <a:cubicBezTo>
                    <a:pt x="837" y="271"/>
                    <a:pt x="815" y="291"/>
                    <a:pt x="793" y="314"/>
                  </a:cubicBezTo>
                  <a:lnTo>
                    <a:pt x="793" y="314"/>
                  </a:lnTo>
                  <a:cubicBezTo>
                    <a:pt x="797" y="298"/>
                    <a:pt x="805" y="284"/>
                    <a:pt x="816" y="271"/>
                  </a:cubicBezTo>
                  <a:lnTo>
                    <a:pt x="816" y="271"/>
                  </a:lnTo>
                  <a:cubicBezTo>
                    <a:pt x="826" y="259"/>
                    <a:pt x="839" y="247"/>
                    <a:pt x="853" y="240"/>
                  </a:cubicBezTo>
                  <a:lnTo>
                    <a:pt x="853" y="240"/>
                  </a:lnTo>
                  <a:cubicBezTo>
                    <a:pt x="868" y="231"/>
                    <a:pt x="886" y="227"/>
                    <a:pt x="903" y="227"/>
                  </a:cubicBezTo>
                  <a:lnTo>
                    <a:pt x="903" y="227"/>
                  </a:lnTo>
                  <a:cubicBezTo>
                    <a:pt x="918" y="227"/>
                    <a:pt x="932" y="231"/>
                    <a:pt x="945" y="236"/>
                  </a:cubicBezTo>
                  <a:lnTo>
                    <a:pt x="945" y="236"/>
                  </a:lnTo>
                  <a:cubicBezTo>
                    <a:pt x="939" y="218"/>
                    <a:pt x="934" y="200"/>
                    <a:pt x="930" y="183"/>
                  </a:cubicBezTo>
                  <a:lnTo>
                    <a:pt x="930" y="183"/>
                  </a:lnTo>
                  <a:lnTo>
                    <a:pt x="929" y="183"/>
                  </a:lnTo>
                  <a:lnTo>
                    <a:pt x="915" y="150"/>
                  </a:lnTo>
                  <a:lnTo>
                    <a:pt x="915" y="150"/>
                  </a:lnTo>
                  <a:cubicBezTo>
                    <a:pt x="893" y="147"/>
                    <a:pt x="873" y="144"/>
                    <a:pt x="854" y="147"/>
                  </a:cubicBezTo>
                  <a:lnTo>
                    <a:pt x="854" y="147"/>
                  </a:lnTo>
                  <a:cubicBezTo>
                    <a:pt x="842" y="148"/>
                    <a:pt x="832" y="152"/>
                    <a:pt x="821" y="158"/>
                  </a:cubicBezTo>
                  <a:lnTo>
                    <a:pt x="821" y="158"/>
                  </a:lnTo>
                  <a:cubicBezTo>
                    <a:pt x="809" y="163"/>
                    <a:pt x="799" y="172"/>
                    <a:pt x="785" y="182"/>
                  </a:cubicBezTo>
                  <a:lnTo>
                    <a:pt x="785" y="182"/>
                  </a:lnTo>
                  <a:cubicBezTo>
                    <a:pt x="787" y="166"/>
                    <a:pt x="793" y="150"/>
                    <a:pt x="804" y="138"/>
                  </a:cubicBezTo>
                  <a:lnTo>
                    <a:pt x="804" y="138"/>
                  </a:lnTo>
                  <a:cubicBezTo>
                    <a:pt x="816" y="125"/>
                    <a:pt x="833" y="117"/>
                    <a:pt x="850" y="115"/>
                  </a:cubicBezTo>
                  <a:lnTo>
                    <a:pt x="850" y="115"/>
                  </a:lnTo>
                  <a:cubicBezTo>
                    <a:pt x="867" y="113"/>
                    <a:pt x="884" y="115"/>
                    <a:pt x="899" y="122"/>
                  </a:cubicBezTo>
                  <a:lnTo>
                    <a:pt x="899" y="122"/>
                  </a:lnTo>
                  <a:cubicBezTo>
                    <a:pt x="902" y="123"/>
                    <a:pt x="904" y="125"/>
                    <a:pt x="906" y="126"/>
                  </a:cubicBezTo>
                  <a:lnTo>
                    <a:pt x="896" y="100"/>
                  </a:lnTo>
                  <a:lnTo>
                    <a:pt x="896" y="100"/>
                  </a:lnTo>
                  <a:cubicBezTo>
                    <a:pt x="877" y="52"/>
                    <a:pt x="825" y="26"/>
                    <a:pt x="776" y="40"/>
                  </a:cubicBezTo>
                  <a:lnTo>
                    <a:pt x="776" y="40"/>
                  </a:lnTo>
                  <a:cubicBezTo>
                    <a:pt x="659" y="71"/>
                    <a:pt x="453" y="106"/>
                    <a:pt x="332" y="0"/>
                  </a:cubicBezTo>
                  <a:lnTo>
                    <a:pt x="332" y="0"/>
                  </a:lnTo>
                  <a:cubicBezTo>
                    <a:pt x="332" y="0"/>
                    <a:pt x="381" y="183"/>
                    <a:pt x="322" y="275"/>
                  </a:cubicBezTo>
                  <a:lnTo>
                    <a:pt x="322" y="275"/>
                  </a:lnTo>
                  <a:cubicBezTo>
                    <a:pt x="246" y="391"/>
                    <a:pt x="328" y="477"/>
                    <a:pt x="300" y="534"/>
                  </a:cubicBezTo>
                  <a:lnTo>
                    <a:pt x="300" y="534"/>
                  </a:lnTo>
                  <a:cubicBezTo>
                    <a:pt x="294" y="546"/>
                    <a:pt x="283" y="557"/>
                    <a:pt x="265" y="567"/>
                  </a:cubicBezTo>
                  <a:lnTo>
                    <a:pt x="265" y="567"/>
                  </a:lnTo>
                  <a:cubicBezTo>
                    <a:pt x="258" y="556"/>
                    <a:pt x="252" y="545"/>
                    <a:pt x="244" y="534"/>
                  </a:cubicBezTo>
                  <a:lnTo>
                    <a:pt x="244" y="534"/>
                  </a:lnTo>
                  <a:cubicBezTo>
                    <a:pt x="236" y="524"/>
                    <a:pt x="227" y="514"/>
                    <a:pt x="218" y="504"/>
                  </a:cubicBezTo>
                  <a:lnTo>
                    <a:pt x="218" y="504"/>
                  </a:lnTo>
                  <a:cubicBezTo>
                    <a:pt x="203" y="490"/>
                    <a:pt x="187" y="477"/>
                    <a:pt x="171" y="466"/>
                  </a:cubicBezTo>
                  <a:lnTo>
                    <a:pt x="171" y="466"/>
                  </a:lnTo>
                  <a:cubicBezTo>
                    <a:pt x="118" y="433"/>
                    <a:pt x="64" y="427"/>
                    <a:pt x="36" y="454"/>
                  </a:cubicBezTo>
                  <a:lnTo>
                    <a:pt x="36" y="454"/>
                  </a:lnTo>
                  <a:cubicBezTo>
                    <a:pt x="0" y="491"/>
                    <a:pt x="22" y="572"/>
                    <a:pt x="86" y="636"/>
                  </a:cubicBezTo>
                  <a:lnTo>
                    <a:pt x="86" y="636"/>
                  </a:lnTo>
                  <a:cubicBezTo>
                    <a:pt x="132" y="682"/>
                    <a:pt x="186" y="706"/>
                    <a:pt x="227" y="703"/>
                  </a:cubicBezTo>
                  <a:lnTo>
                    <a:pt x="227" y="703"/>
                  </a:lnTo>
                  <a:cubicBezTo>
                    <a:pt x="229" y="703"/>
                    <a:pt x="232" y="703"/>
                    <a:pt x="233" y="702"/>
                  </a:cubicBezTo>
                  <a:lnTo>
                    <a:pt x="233" y="702"/>
                  </a:lnTo>
                  <a:cubicBezTo>
                    <a:pt x="251" y="803"/>
                    <a:pt x="284" y="930"/>
                    <a:pt x="235" y="956"/>
                  </a:cubicBezTo>
                  <a:lnTo>
                    <a:pt x="235" y="956"/>
                  </a:lnTo>
                  <a:cubicBezTo>
                    <a:pt x="235" y="956"/>
                    <a:pt x="232" y="948"/>
                    <a:pt x="226" y="934"/>
                  </a:cubicBezTo>
                  <a:lnTo>
                    <a:pt x="282" y="1201"/>
                  </a:lnTo>
                  <a:lnTo>
                    <a:pt x="247" y="1223"/>
                  </a:lnTo>
                  <a:lnTo>
                    <a:pt x="211" y="1245"/>
                  </a:lnTo>
                  <a:lnTo>
                    <a:pt x="211" y="1245"/>
                  </a:lnTo>
                  <a:cubicBezTo>
                    <a:pt x="215" y="1256"/>
                    <a:pt x="219" y="1268"/>
                    <a:pt x="223" y="1280"/>
                  </a:cubicBezTo>
                  <a:lnTo>
                    <a:pt x="223" y="1280"/>
                  </a:lnTo>
                  <a:cubicBezTo>
                    <a:pt x="309" y="1520"/>
                    <a:pt x="523" y="1707"/>
                    <a:pt x="702" y="1699"/>
                  </a:cubicBezTo>
                  <a:lnTo>
                    <a:pt x="702" y="1699"/>
                  </a:lnTo>
                  <a:cubicBezTo>
                    <a:pt x="881" y="1691"/>
                    <a:pt x="957" y="1490"/>
                    <a:pt x="871" y="1251"/>
                  </a:cubicBezTo>
                  <a:lnTo>
                    <a:pt x="871" y="1251"/>
                  </a:lnTo>
                  <a:cubicBezTo>
                    <a:pt x="851" y="1193"/>
                    <a:pt x="822" y="1137"/>
                    <a:pt x="788" y="1087"/>
                  </a:cubicBezTo>
                  <a:lnTo>
                    <a:pt x="760" y="1084"/>
                  </a:lnTo>
                  <a:lnTo>
                    <a:pt x="759" y="1085"/>
                  </a:lnTo>
                  <a:lnTo>
                    <a:pt x="759" y="1085"/>
                  </a:lnTo>
                  <a:cubicBezTo>
                    <a:pt x="747" y="1086"/>
                    <a:pt x="733" y="1087"/>
                    <a:pt x="719" y="1087"/>
                  </a:cubicBezTo>
                  <a:lnTo>
                    <a:pt x="719" y="1087"/>
                  </a:lnTo>
                  <a:cubicBezTo>
                    <a:pt x="582" y="1088"/>
                    <a:pt x="356" y="1045"/>
                    <a:pt x="318" y="757"/>
                  </a:cubicBezTo>
                  <a:lnTo>
                    <a:pt x="318" y="757"/>
                  </a:lnTo>
                  <a:cubicBezTo>
                    <a:pt x="416" y="897"/>
                    <a:pt x="549" y="1013"/>
                    <a:pt x="718" y="1001"/>
                  </a:cubicBezTo>
                  <a:close/>
                </a:path>
              </a:pathLst>
            </a:custGeom>
            <a:solidFill>
              <a:srgbClr val="EF9E97"/>
            </a:solidFill>
            <a:ln w="3175" cap="flat">
              <a:solidFill>
                <a:srgbClr val="EF9E98"/>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49" name="Freeform 296">
              <a:extLst>
                <a:ext uri="{FF2B5EF4-FFF2-40B4-BE49-F238E27FC236}">
                  <a16:creationId xmlns:a16="http://schemas.microsoft.com/office/drawing/2014/main" id="{20B53781-00B0-A632-3000-B299B4D9A72E}"/>
                </a:ext>
              </a:extLst>
            </p:cNvPr>
            <p:cNvSpPr>
              <a:spLocks noChangeArrowheads="1"/>
            </p:cNvSpPr>
            <p:nvPr/>
          </p:nvSpPr>
          <p:spPr bwMode="auto">
            <a:xfrm>
              <a:off x="11128689" y="6720678"/>
              <a:ext cx="1752245" cy="1807174"/>
            </a:xfrm>
            <a:custGeom>
              <a:avLst/>
              <a:gdLst>
                <a:gd name="T0" fmla="*/ 1306 w 1407"/>
                <a:gd name="T1" fmla="*/ 697 h 1449"/>
                <a:gd name="T2" fmla="*/ 1306 w 1407"/>
                <a:gd name="T3" fmla="*/ 697 h 1449"/>
                <a:gd name="T4" fmla="*/ 1284 w 1407"/>
                <a:gd name="T5" fmla="*/ 724 h 1449"/>
                <a:gd name="T6" fmla="*/ 1284 w 1407"/>
                <a:gd name="T7" fmla="*/ 724 h 1449"/>
                <a:gd name="T8" fmla="*/ 1280 w 1407"/>
                <a:gd name="T9" fmla="*/ 728 h 1449"/>
                <a:gd name="T10" fmla="*/ 1280 w 1407"/>
                <a:gd name="T11" fmla="*/ 728 h 1449"/>
                <a:gd name="T12" fmla="*/ 1280 w 1407"/>
                <a:gd name="T13" fmla="*/ 728 h 1449"/>
                <a:gd name="T14" fmla="*/ 1280 w 1407"/>
                <a:gd name="T15" fmla="*/ 728 h 1449"/>
                <a:gd name="T16" fmla="*/ 1265 w 1407"/>
                <a:gd name="T17" fmla="*/ 675 h 1449"/>
                <a:gd name="T18" fmla="*/ 1264 w 1407"/>
                <a:gd name="T19" fmla="*/ 675 h 1449"/>
                <a:gd name="T20" fmla="*/ 1250 w 1407"/>
                <a:gd name="T21" fmla="*/ 642 h 1449"/>
                <a:gd name="T22" fmla="*/ 1250 w 1407"/>
                <a:gd name="T23" fmla="*/ 642 h 1449"/>
                <a:gd name="T24" fmla="*/ 1255 w 1407"/>
                <a:gd name="T25" fmla="*/ 642 h 1449"/>
                <a:gd name="T26" fmla="*/ 1255 w 1407"/>
                <a:gd name="T27" fmla="*/ 642 h 1449"/>
                <a:gd name="T28" fmla="*/ 1271 w 1407"/>
                <a:gd name="T29" fmla="*/ 644 h 1449"/>
                <a:gd name="T30" fmla="*/ 1271 w 1407"/>
                <a:gd name="T31" fmla="*/ 644 h 1449"/>
                <a:gd name="T32" fmla="*/ 1249 w 1407"/>
                <a:gd name="T33" fmla="*/ 623 h 1449"/>
                <a:gd name="T34" fmla="*/ 1249 w 1407"/>
                <a:gd name="T35" fmla="*/ 623 h 1449"/>
                <a:gd name="T36" fmla="*/ 1241 w 1407"/>
                <a:gd name="T37" fmla="*/ 618 h 1449"/>
                <a:gd name="T38" fmla="*/ 1231 w 1407"/>
                <a:gd name="T39" fmla="*/ 592 h 1449"/>
                <a:gd name="T40" fmla="*/ 1231 w 1407"/>
                <a:gd name="T41" fmla="*/ 592 h 1449"/>
                <a:gd name="T42" fmla="*/ 1111 w 1407"/>
                <a:gd name="T43" fmla="*/ 532 h 1449"/>
                <a:gd name="T44" fmla="*/ 1111 w 1407"/>
                <a:gd name="T45" fmla="*/ 532 h 1449"/>
                <a:gd name="T46" fmla="*/ 667 w 1407"/>
                <a:gd name="T47" fmla="*/ 492 h 1449"/>
                <a:gd name="T48" fmla="*/ 667 w 1407"/>
                <a:gd name="T49" fmla="*/ 492 h 1449"/>
                <a:gd name="T50" fmla="*/ 657 w 1407"/>
                <a:gd name="T51" fmla="*/ 767 h 1449"/>
                <a:gd name="T52" fmla="*/ 657 w 1407"/>
                <a:gd name="T53" fmla="*/ 767 h 1449"/>
                <a:gd name="T54" fmla="*/ 635 w 1407"/>
                <a:gd name="T55" fmla="*/ 1026 h 1449"/>
                <a:gd name="T56" fmla="*/ 635 w 1407"/>
                <a:gd name="T57" fmla="*/ 1026 h 1449"/>
                <a:gd name="T58" fmla="*/ 600 w 1407"/>
                <a:gd name="T59" fmla="*/ 1059 h 1449"/>
                <a:gd name="T60" fmla="*/ 600 w 1407"/>
                <a:gd name="T61" fmla="*/ 1059 h 1449"/>
                <a:gd name="T62" fmla="*/ 579 w 1407"/>
                <a:gd name="T63" fmla="*/ 1026 h 1449"/>
                <a:gd name="T64" fmla="*/ 579 w 1407"/>
                <a:gd name="T65" fmla="*/ 1026 h 1449"/>
                <a:gd name="T66" fmla="*/ 553 w 1407"/>
                <a:gd name="T67" fmla="*/ 996 h 1449"/>
                <a:gd name="T68" fmla="*/ 553 w 1407"/>
                <a:gd name="T69" fmla="*/ 996 h 1449"/>
                <a:gd name="T70" fmla="*/ 506 w 1407"/>
                <a:gd name="T71" fmla="*/ 958 h 1449"/>
                <a:gd name="T72" fmla="*/ 506 w 1407"/>
                <a:gd name="T73" fmla="*/ 958 h 1449"/>
                <a:gd name="T74" fmla="*/ 371 w 1407"/>
                <a:gd name="T75" fmla="*/ 946 h 1449"/>
                <a:gd name="T76" fmla="*/ 371 w 1407"/>
                <a:gd name="T77" fmla="*/ 946 h 1449"/>
                <a:gd name="T78" fmla="*/ 421 w 1407"/>
                <a:gd name="T79" fmla="*/ 1129 h 1449"/>
                <a:gd name="T80" fmla="*/ 421 w 1407"/>
                <a:gd name="T81" fmla="*/ 1129 h 1449"/>
                <a:gd name="T82" fmla="*/ 562 w 1407"/>
                <a:gd name="T83" fmla="*/ 1195 h 1449"/>
                <a:gd name="T84" fmla="*/ 562 w 1407"/>
                <a:gd name="T85" fmla="*/ 1195 h 1449"/>
                <a:gd name="T86" fmla="*/ 568 w 1407"/>
                <a:gd name="T87" fmla="*/ 1194 h 1449"/>
                <a:gd name="T88" fmla="*/ 568 w 1407"/>
                <a:gd name="T89" fmla="*/ 1194 h 1449"/>
                <a:gd name="T90" fmla="*/ 570 w 1407"/>
                <a:gd name="T91" fmla="*/ 1448 h 1449"/>
                <a:gd name="T92" fmla="*/ 570 w 1407"/>
                <a:gd name="T93" fmla="*/ 1448 h 1449"/>
                <a:gd name="T94" fmla="*/ 561 w 1407"/>
                <a:gd name="T95" fmla="*/ 1426 h 1449"/>
                <a:gd name="T96" fmla="*/ 561 w 1407"/>
                <a:gd name="T97" fmla="*/ 1426 h 1449"/>
                <a:gd name="T98" fmla="*/ 304 w 1407"/>
                <a:gd name="T99" fmla="*/ 1195 h 1449"/>
                <a:gd name="T100" fmla="*/ 304 w 1407"/>
                <a:gd name="T101" fmla="*/ 1195 h 1449"/>
                <a:gd name="T102" fmla="*/ 63 w 1407"/>
                <a:gd name="T103" fmla="*/ 861 h 1449"/>
                <a:gd name="T104" fmla="*/ 63 w 1407"/>
                <a:gd name="T105" fmla="*/ 861 h 1449"/>
                <a:gd name="T106" fmla="*/ 166 w 1407"/>
                <a:gd name="T107" fmla="*/ 316 h 1449"/>
                <a:gd name="T108" fmla="*/ 166 w 1407"/>
                <a:gd name="T109" fmla="*/ 316 h 1449"/>
                <a:gd name="T110" fmla="*/ 207 w 1407"/>
                <a:gd name="T111" fmla="*/ 288 h 1449"/>
                <a:gd name="T112" fmla="*/ 207 w 1407"/>
                <a:gd name="T113" fmla="*/ 288 h 1449"/>
                <a:gd name="T114" fmla="*/ 420 w 1407"/>
                <a:gd name="T115" fmla="*/ 243 h 1449"/>
                <a:gd name="T116" fmla="*/ 469 w 1407"/>
                <a:gd name="T117" fmla="*/ 247 h 1449"/>
                <a:gd name="T118" fmla="*/ 469 w 1407"/>
                <a:gd name="T119" fmla="*/ 247 h 1449"/>
                <a:gd name="T120" fmla="*/ 1068 w 1407"/>
                <a:gd name="T121" fmla="*/ 62 h 1449"/>
                <a:gd name="T122" fmla="*/ 1068 w 1407"/>
                <a:gd name="T123" fmla="*/ 62 h 1449"/>
                <a:gd name="T124" fmla="*/ 1306 w 1407"/>
                <a:gd name="T125" fmla="*/ 69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7" h="1449">
                  <a:moveTo>
                    <a:pt x="1306" y="697"/>
                  </a:moveTo>
                  <a:lnTo>
                    <a:pt x="1306" y="697"/>
                  </a:lnTo>
                  <a:cubicBezTo>
                    <a:pt x="1298" y="705"/>
                    <a:pt x="1291" y="715"/>
                    <a:pt x="1284" y="724"/>
                  </a:cubicBezTo>
                  <a:lnTo>
                    <a:pt x="1284" y="724"/>
                  </a:lnTo>
                  <a:cubicBezTo>
                    <a:pt x="1282" y="726"/>
                    <a:pt x="1281" y="727"/>
                    <a:pt x="1280" y="728"/>
                  </a:cubicBezTo>
                  <a:lnTo>
                    <a:pt x="1280" y="728"/>
                  </a:lnTo>
                  <a:lnTo>
                    <a:pt x="1280" y="728"/>
                  </a:lnTo>
                  <a:lnTo>
                    <a:pt x="1280" y="728"/>
                  </a:lnTo>
                  <a:cubicBezTo>
                    <a:pt x="1274" y="710"/>
                    <a:pt x="1268" y="692"/>
                    <a:pt x="1265" y="675"/>
                  </a:cubicBezTo>
                  <a:lnTo>
                    <a:pt x="1264" y="675"/>
                  </a:lnTo>
                  <a:lnTo>
                    <a:pt x="1250" y="642"/>
                  </a:lnTo>
                  <a:lnTo>
                    <a:pt x="1250" y="642"/>
                  </a:lnTo>
                  <a:cubicBezTo>
                    <a:pt x="1252" y="642"/>
                    <a:pt x="1254" y="642"/>
                    <a:pt x="1255" y="642"/>
                  </a:cubicBezTo>
                  <a:lnTo>
                    <a:pt x="1255" y="642"/>
                  </a:lnTo>
                  <a:cubicBezTo>
                    <a:pt x="1260" y="642"/>
                    <a:pt x="1265" y="644"/>
                    <a:pt x="1271" y="644"/>
                  </a:cubicBezTo>
                  <a:lnTo>
                    <a:pt x="1271" y="644"/>
                  </a:lnTo>
                  <a:cubicBezTo>
                    <a:pt x="1265" y="636"/>
                    <a:pt x="1257" y="629"/>
                    <a:pt x="1249" y="623"/>
                  </a:cubicBezTo>
                  <a:lnTo>
                    <a:pt x="1249" y="623"/>
                  </a:lnTo>
                  <a:cubicBezTo>
                    <a:pt x="1247" y="622"/>
                    <a:pt x="1244" y="620"/>
                    <a:pt x="1241" y="618"/>
                  </a:cubicBezTo>
                  <a:lnTo>
                    <a:pt x="1231" y="592"/>
                  </a:lnTo>
                  <a:lnTo>
                    <a:pt x="1231" y="592"/>
                  </a:lnTo>
                  <a:cubicBezTo>
                    <a:pt x="1211" y="544"/>
                    <a:pt x="1160" y="518"/>
                    <a:pt x="1111" y="532"/>
                  </a:cubicBezTo>
                  <a:lnTo>
                    <a:pt x="1111" y="532"/>
                  </a:lnTo>
                  <a:cubicBezTo>
                    <a:pt x="994" y="563"/>
                    <a:pt x="788" y="598"/>
                    <a:pt x="667" y="492"/>
                  </a:cubicBezTo>
                  <a:lnTo>
                    <a:pt x="667" y="492"/>
                  </a:lnTo>
                  <a:cubicBezTo>
                    <a:pt x="667" y="492"/>
                    <a:pt x="716" y="676"/>
                    <a:pt x="657" y="767"/>
                  </a:cubicBezTo>
                  <a:lnTo>
                    <a:pt x="657" y="767"/>
                  </a:lnTo>
                  <a:cubicBezTo>
                    <a:pt x="581" y="883"/>
                    <a:pt x="663" y="969"/>
                    <a:pt x="635" y="1026"/>
                  </a:cubicBezTo>
                  <a:lnTo>
                    <a:pt x="635" y="1026"/>
                  </a:lnTo>
                  <a:cubicBezTo>
                    <a:pt x="629" y="1038"/>
                    <a:pt x="618" y="1049"/>
                    <a:pt x="600" y="1059"/>
                  </a:cubicBezTo>
                  <a:lnTo>
                    <a:pt x="600" y="1059"/>
                  </a:lnTo>
                  <a:cubicBezTo>
                    <a:pt x="593" y="1048"/>
                    <a:pt x="587" y="1037"/>
                    <a:pt x="579" y="1026"/>
                  </a:cubicBezTo>
                  <a:lnTo>
                    <a:pt x="579" y="1026"/>
                  </a:lnTo>
                  <a:cubicBezTo>
                    <a:pt x="571" y="1016"/>
                    <a:pt x="562" y="1006"/>
                    <a:pt x="553" y="996"/>
                  </a:cubicBezTo>
                  <a:lnTo>
                    <a:pt x="553" y="996"/>
                  </a:lnTo>
                  <a:cubicBezTo>
                    <a:pt x="538" y="982"/>
                    <a:pt x="522" y="969"/>
                    <a:pt x="506" y="958"/>
                  </a:cubicBezTo>
                  <a:lnTo>
                    <a:pt x="506" y="958"/>
                  </a:lnTo>
                  <a:cubicBezTo>
                    <a:pt x="453" y="925"/>
                    <a:pt x="399" y="919"/>
                    <a:pt x="371" y="946"/>
                  </a:cubicBezTo>
                  <a:lnTo>
                    <a:pt x="371" y="946"/>
                  </a:lnTo>
                  <a:cubicBezTo>
                    <a:pt x="335" y="983"/>
                    <a:pt x="357" y="1064"/>
                    <a:pt x="421" y="1129"/>
                  </a:cubicBezTo>
                  <a:lnTo>
                    <a:pt x="421" y="1129"/>
                  </a:lnTo>
                  <a:cubicBezTo>
                    <a:pt x="467" y="1174"/>
                    <a:pt x="521" y="1198"/>
                    <a:pt x="562" y="1195"/>
                  </a:cubicBezTo>
                  <a:lnTo>
                    <a:pt x="562" y="1195"/>
                  </a:lnTo>
                  <a:cubicBezTo>
                    <a:pt x="564" y="1195"/>
                    <a:pt x="566" y="1195"/>
                    <a:pt x="568" y="1194"/>
                  </a:cubicBezTo>
                  <a:lnTo>
                    <a:pt x="568" y="1194"/>
                  </a:lnTo>
                  <a:cubicBezTo>
                    <a:pt x="586" y="1296"/>
                    <a:pt x="619" y="1422"/>
                    <a:pt x="570" y="1448"/>
                  </a:cubicBezTo>
                  <a:lnTo>
                    <a:pt x="570" y="1448"/>
                  </a:lnTo>
                  <a:cubicBezTo>
                    <a:pt x="570" y="1448"/>
                    <a:pt x="567" y="1440"/>
                    <a:pt x="561" y="1426"/>
                  </a:cubicBezTo>
                  <a:lnTo>
                    <a:pt x="561" y="1426"/>
                  </a:lnTo>
                  <a:cubicBezTo>
                    <a:pt x="538" y="1376"/>
                    <a:pt x="468" y="1257"/>
                    <a:pt x="304" y="1195"/>
                  </a:cubicBezTo>
                  <a:lnTo>
                    <a:pt x="304" y="1195"/>
                  </a:lnTo>
                  <a:cubicBezTo>
                    <a:pt x="218" y="1162"/>
                    <a:pt x="116" y="1024"/>
                    <a:pt x="63" y="861"/>
                  </a:cubicBezTo>
                  <a:lnTo>
                    <a:pt x="63" y="861"/>
                  </a:lnTo>
                  <a:cubicBezTo>
                    <a:pt x="0" y="671"/>
                    <a:pt x="1" y="447"/>
                    <a:pt x="166" y="316"/>
                  </a:cubicBezTo>
                  <a:lnTo>
                    <a:pt x="166" y="316"/>
                  </a:lnTo>
                  <a:cubicBezTo>
                    <a:pt x="179" y="305"/>
                    <a:pt x="194" y="296"/>
                    <a:pt x="207" y="288"/>
                  </a:cubicBezTo>
                  <a:lnTo>
                    <a:pt x="207" y="288"/>
                  </a:lnTo>
                  <a:cubicBezTo>
                    <a:pt x="272" y="251"/>
                    <a:pt x="346" y="236"/>
                    <a:pt x="420" y="243"/>
                  </a:cubicBezTo>
                  <a:lnTo>
                    <a:pt x="469" y="247"/>
                  </a:lnTo>
                  <a:lnTo>
                    <a:pt x="469" y="247"/>
                  </a:lnTo>
                  <a:cubicBezTo>
                    <a:pt x="469" y="247"/>
                    <a:pt x="803" y="0"/>
                    <a:pt x="1068" y="62"/>
                  </a:cubicBezTo>
                  <a:lnTo>
                    <a:pt x="1068" y="62"/>
                  </a:lnTo>
                  <a:cubicBezTo>
                    <a:pt x="1320" y="120"/>
                    <a:pt x="1406" y="481"/>
                    <a:pt x="1306" y="697"/>
                  </a:cubicBezTo>
                </a:path>
              </a:pathLst>
            </a:custGeom>
            <a:solidFill>
              <a:srgbClr val="00314D"/>
            </a:solidFill>
            <a:ln w="9525" cap="flat">
              <a:solidFill>
                <a:srgbClr val="00314D"/>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50" name="Freeform 300">
              <a:extLst>
                <a:ext uri="{FF2B5EF4-FFF2-40B4-BE49-F238E27FC236}">
                  <a16:creationId xmlns:a16="http://schemas.microsoft.com/office/drawing/2014/main" id="{64E4F3B8-AB91-7FE4-4924-75AAD9177337}"/>
                </a:ext>
              </a:extLst>
            </p:cNvPr>
            <p:cNvSpPr>
              <a:spLocks noChangeArrowheads="1"/>
            </p:cNvSpPr>
            <p:nvPr/>
          </p:nvSpPr>
          <p:spPr bwMode="auto">
            <a:xfrm>
              <a:off x="11881220" y="9527566"/>
              <a:ext cx="686619" cy="763520"/>
            </a:xfrm>
            <a:custGeom>
              <a:avLst/>
              <a:gdLst>
                <a:gd name="T0" fmla="*/ 283 w 553"/>
                <a:gd name="T1" fmla="*/ 284 h 612"/>
                <a:gd name="T2" fmla="*/ 283 w 553"/>
                <a:gd name="T3" fmla="*/ 284 h 612"/>
                <a:gd name="T4" fmla="*/ 0 w 553"/>
                <a:gd name="T5" fmla="*/ 0 h 612"/>
                <a:gd name="T6" fmla="*/ 0 w 553"/>
                <a:gd name="T7" fmla="*/ 0 h 612"/>
                <a:gd name="T8" fmla="*/ 168 w 553"/>
                <a:gd name="T9" fmla="*/ 397 h 612"/>
                <a:gd name="T10" fmla="*/ 168 w 553"/>
                <a:gd name="T11" fmla="*/ 397 h 612"/>
                <a:gd name="T12" fmla="*/ 128 w 553"/>
                <a:gd name="T13" fmla="*/ 424 h 612"/>
                <a:gd name="T14" fmla="*/ 241 w 553"/>
                <a:gd name="T15" fmla="*/ 611 h 612"/>
                <a:gd name="T16" fmla="*/ 241 w 553"/>
                <a:gd name="T17" fmla="*/ 611 h 612"/>
                <a:gd name="T18" fmla="*/ 248 w 553"/>
                <a:gd name="T19" fmla="*/ 611 h 612"/>
                <a:gd name="T20" fmla="*/ 248 w 553"/>
                <a:gd name="T21" fmla="*/ 611 h 612"/>
                <a:gd name="T22" fmla="*/ 552 w 553"/>
                <a:gd name="T23" fmla="*/ 585 h 612"/>
                <a:gd name="T24" fmla="*/ 552 w 553"/>
                <a:gd name="T25" fmla="*/ 585 h 612"/>
                <a:gd name="T26" fmla="*/ 283 w 553"/>
                <a:gd name="T27" fmla="*/ 28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3" h="612">
                  <a:moveTo>
                    <a:pt x="283" y="284"/>
                  </a:moveTo>
                  <a:lnTo>
                    <a:pt x="283" y="284"/>
                  </a:lnTo>
                  <a:cubicBezTo>
                    <a:pt x="316" y="163"/>
                    <a:pt x="159" y="67"/>
                    <a:pt x="0" y="0"/>
                  </a:cubicBezTo>
                  <a:lnTo>
                    <a:pt x="0" y="0"/>
                  </a:lnTo>
                  <a:cubicBezTo>
                    <a:pt x="98" y="198"/>
                    <a:pt x="168" y="397"/>
                    <a:pt x="168" y="397"/>
                  </a:cubicBezTo>
                  <a:lnTo>
                    <a:pt x="168" y="397"/>
                  </a:lnTo>
                  <a:cubicBezTo>
                    <a:pt x="155" y="406"/>
                    <a:pt x="142" y="415"/>
                    <a:pt x="128" y="424"/>
                  </a:cubicBezTo>
                  <a:lnTo>
                    <a:pt x="241" y="611"/>
                  </a:lnTo>
                  <a:lnTo>
                    <a:pt x="241" y="611"/>
                  </a:lnTo>
                  <a:cubicBezTo>
                    <a:pt x="243" y="611"/>
                    <a:pt x="246" y="611"/>
                    <a:pt x="248" y="611"/>
                  </a:cubicBezTo>
                  <a:lnTo>
                    <a:pt x="248" y="611"/>
                  </a:lnTo>
                  <a:cubicBezTo>
                    <a:pt x="350" y="611"/>
                    <a:pt x="453" y="602"/>
                    <a:pt x="552" y="585"/>
                  </a:cubicBezTo>
                  <a:lnTo>
                    <a:pt x="552" y="585"/>
                  </a:lnTo>
                  <a:cubicBezTo>
                    <a:pt x="516" y="501"/>
                    <a:pt x="198" y="604"/>
                    <a:pt x="283" y="284"/>
                  </a:cubicBezTo>
                </a:path>
              </a:pathLst>
            </a:custGeom>
            <a:solidFill>
              <a:schemeClr val="accent3"/>
            </a:solidFill>
            <a:ln>
              <a:noFill/>
            </a:ln>
            <a:effectLst/>
          </p:spPr>
          <p:txBody>
            <a:bodyPr wrap="none" anchor="ctr"/>
            <a:lstStyle/>
            <a:p>
              <a:pPr defTabSz="914217"/>
              <a:endParaRPr lang="en-US" dirty="0">
                <a:solidFill>
                  <a:srgbClr val="747993"/>
                </a:solidFill>
                <a:latin typeface="Poppins" pitchFamily="2" charset="77"/>
              </a:endParaRPr>
            </a:p>
          </p:txBody>
        </p:sp>
        <p:sp>
          <p:nvSpPr>
            <p:cNvPr id="63" name="Freeform 291">
              <a:extLst>
                <a:ext uri="{FF2B5EF4-FFF2-40B4-BE49-F238E27FC236}">
                  <a16:creationId xmlns:a16="http://schemas.microsoft.com/office/drawing/2014/main" id="{31E900B0-B0CE-0656-8DF4-E9FA24744883}"/>
                </a:ext>
              </a:extLst>
            </p:cNvPr>
            <p:cNvSpPr>
              <a:spLocks noChangeArrowheads="1"/>
            </p:cNvSpPr>
            <p:nvPr/>
          </p:nvSpPr>
          <p:spPr bwMode="auto">
            <a:xfrm>
              <a:off x="12024036" y="7742364"/>
              <a:ext cx="291127" cy="109859"/>
            </a:xfrm>
            <a:custGeom>
              <a:avLst/>
              <a:gdLst>
                <a:gd name="T0" fmla="*/ 190 w 235"/>
                <a:gd name="T1" fmla="*/ 3 h 87"/>
                <a:gd name="T2" fmla="*/ 190 w 235"/>
                <a:gd name="T3" fmla="*/ 3 h 87"/>
                <a:gd name="T4" fmla="*/ 140 w 235"/>
                <a:gd name="T5" fmla="*/ 3 h 87"/>
                <a:gd name="T6" fmla="*/ 140 w 235"/>
                <a:gd name="T7" fmla="*/ 3 h 87"/>
                <a:gd name="T8" fmla="*/ 95 w 235"/>
                <a:gd name="T9" fmla="*/ 27 h 87"/>
                <a:gd name="T10" fmla="*/ 95 w 235"/>
                <a:gd name="T11" fmla="*/ 27 h 87"/>
                <a:gd name="T12" fmla="*/ 70 w 235"/>
                <a:gd name="T13" fmla="*/ 61 h 87"/>
                <a:gd name="T14" fmla="*/ 70 w 235"/>
                <a:gd name="T15" fmla="*/ 61 h 87"/>
                <a:gd name="T16" fmla="*/ 0 w 235"/>
                <a:gd name="T17" fmla="*/ 51 h 87"/>
                <a:gd name="T18" fmla="*/ 0 w 235"/>
                <a:gd name="T19" fmla="*/ 51 h 87"/>
                <a:gd name="T20" fmla="*/ 72 w 235"/>
                <a:gd name="T21" fmla="*/ 83 h 87"/>
                <a:gd name="T22" fmla="*/ 79 w 235"/>
                <a:gd name="T23" fmla="*/ 86 h 87"/>
                <a:gd name="T24" fmla="*/ 85 w 235"/>
                <a:gd name="T25" fmla="*/ 77 h 87"/>
                <a:gd name="T26" fmla="*/ 85 w 235"/>
                <a:gd name="T27" fmla="*/ 77 h 87"/>
                <a:gd name="T28" fmla="*/ 111 w 235"/>
                <a:gd name="T29" fmla="*/ 45 h 87"/>
                <a:gd name="T30" fmla="*/ 111 w 235"/>
                <a:gd name="T31" fmla="*/ 45 h 87"/>
                <a:gd name="T32" fmla="*/ 145 w 235"/>
                <a:gd name="T33" fmla="*/ 25 h 87"/>
                <a:gd name="T34" fmla="*/ 145 w 235"/>
                <a:gd name="T35" fmla="*/ 25 h 87"/>
                <a:gd name="T36" fmla="*/ 234 w 235"/>
                <a:gd name="T37" fmla="*/ 21 h 87"/>
                <a:gd name="T38" fmla="*/ 234 w 235"/>
                <a:gd name="T39" fmla="*/ 21 h 87"/>
                <a:gd name="T40" fmla="*/ 190 w 235"/>
                <a:gd name="T4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87">
                  <a:moveTo>
                    <a:pt x="190" y="3"/>
                  </a:moveTo>
                  <a:lnTo>
                    <a:pt x="190" y="3"/>
                  </a:lnTo>
                  <a:cubicBezTo>
                    <a:pt x="173" y="1"/>
                    <a:pt x="156" y="0"/>
                    <a:pt x="140" y="3"/>
                  </a:cubicBezTo>
                  <a:lnTo>
                    <a:pt x="140" y="3"/>
                  </a:lnTo>
                  <a:cubicBezTo>
                    <a:pt x="124" y="7"/>
                    <a:pt x="108" y="15"/>
                    <a:pt x="95" y="27"/>
                  </a:cubicBezTo>
                  <a:lnTo>
                    <a:pt x="95" y="27"/>
                  </a:lnTo>
                  <a:cubicBezTo>
                    <a:pt x="83" y="36"/>
                    <a:pt x="76" y="48"/>
                    <a:pt x="70" y="61"/>
                  </a:cubicBezTo>
                  <a:lnTo>
                    <a:pt x="70" y="61"/>
                  </a:lnTo>
                  <a:cubicBezTo>
                    <a:pt x="47" y="56"/>
                    <a:pt x="24" y="52"/>
                    <a:pt x="0" y="51"/>
                  </a:cubicBezTo>
                  <a:lnTo>
                    <a:pt x="0" y="51"/>
                  </a:lnTo>
                  <a:cubicBezTo>
                    <a:pt x="24" y="64"/>
                    <a:pt x="48" y="74"/>
                    <a:pt x="72" y="83"/>
                  </a:cubicBezTo>
                  <a:lnTo>
                    <a:pt x="79" y="86"/>
                  </a:lnTo>
                  <a:lnTo>
                    <a:pt x="85" y="77"/>
                  </a:lnTo>
                  <a:lnTo>
                    <a:pt x="85" y="77"/>
                  </a:lnTo>
                  <a:cubicBezTo>
                    <a:pt x="93" y="65"/>
                    <a:pt x="100" y="53"/>
                    <a:pt x="111" y="45"/>
                  </a:cubicBezTo>
                  <a:lnTo>
                    <a:pt x="111" y="45"/>
                  </a:lnTo>
                  <a:cubicBezTo>
                    <a:pt x="121" y="36"/>
                    <a:pt x="133" y="29"/>
                    <a:pt x="145" y="25"/>
                  </a:cubicBezTo>
                  <a:lnTo>
                    <a:pt x="145" y="25"/>
                  </a:lnTo>
                  <a:cubicBezTo>
                    <a:pt x="172" y="17"/>
                    <a:pt x="202" y="18"/>
                    <a:pt x="234" y="21"/>
                  </a:cubicBezTo>
                  <a:lnTo>
                    <a:pt x="234" y="21"/>
                  </a:lnTo>
                  <a:cubicBezTo>
                    <a:pt x="221" y="13"/>
                    <a:pt x="206" y="7"/>
                    <a:pt x="190" y="3"/>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256" name="Freeform 292">
              <a:extLst>
                <a:ext uri="{FF2B5EF4-FFF2-40B4-BE49-F238E27FC236}">
                  <a16:creationId xmlns:a16="http://schemas.microsoft.com/office/drawing/2014/main" id="{8A0D57FA-56C3-471E-95FA-F2D53EA11504}"/>
                </a:ext>
              </a:extLst>
            </p:cNvPr>
            <p:cNvSpPr>
              <a:spLocks noChangeArrowheads="1"/>
            </p:cNvSpPr>
            <p:nvPr/>
          </p:nvSpPr>
          <p:spPr bwMode="auto">
            <a:xfrm>
              <a:off x="12463471" y="7709407"/>
              <a:ext cx="197746" cy="346053"/>
            </a:xfrm>
            <a:custGeom>
              <a:avLst/>
              <a:gdLst>
                <a:gd name="T0" fmla="*/ 131 w 159"/>
                <a:gd name="T1" fmla="*/ 174 h 276"/>
                <a:gd name="T2" fmla="*/ 131 w 159"/>
                <a:gd name="T3" fmla="*/ 174 h 276"/>
                <a:gd name="T4" fmla="*/ 91 w 159"/>
                <a:gd name="T5" fmla="*/ 148 h 276"/>
                <a:gd name="T6" fmla="*/ 81 w 159"/>
                <a:gd name="T7" fmla="*/ 142 h 276"/>
                <a:gd name="T8" fmla="*/ 81 w 159"/>
                <a:gd name="T9" fmla="*/ 142 h 276"/>
                <a:gd name="T10" fmla="*/ 73 w 159"/>
                <a:gd name="T11" fmla="*/ 137 h 276"/>
                <a:gd name="T12" fmla="*/ 73 w 159"/>
                <a:gd name="T13" fmla="*/ 137 h 276"/>
                <a:gd name="T14" fmla="*/ 60 w 159"/>
                <a:gd name="T15" fmla="*/ 122 h 276"/>
                <a:gd name="T16" fmla="*/ 60 w 159"/>
                <a:gd name="T17" fmla="*/ 122 h 276"/>
                <a:gd name="T18" fmla="*/ 36 w 159"/>
                <a:gd name="T19" fmla="*/ 84 h 276"/>
                <a:gd name="T20" fmla="*/ 36 w 159"/>
                <a:gd name="T21" fmla="*/ 84 h 276"/>
                <a:gd name="T22" fmla="*/ 0 w 159"/>
                <a:gd name="T23" fmla="*/ 0 h 276"/>
                <a:gd name="T24" fmla="*/ 0 w 159"/>
                <a:gd name="T25" fmla="*/ 0 h 276"/>
                <a:gd name="T26" fmla="*/ 19 w 159"/>
                <a:gd name="T27" fmla="*/ 92 h 276"/>
                <a:gd name="T28" fmla="*/ 19 w 159"/>
                <a:gd name="T29" fmla="*/ 92 h 276"/>
                <a:gd name="T30" fmla="*/ 41 w 159"/>
                <a:gd name="T31" fmla="*/ 135 h 276"/>
                <a:gd name="T32" fmla="*/ 41 w 159"/>
                <a:gd name="T33" fmla="*/ 135 h 276"/>
                <a:gd name="T34" fmla="*/ 57 w 159"/>
                <a:gd name="T35" fmla="*/ 154 h 276"/>
                <a:gd name="T36" fmla="*/ 57 w 159"/>
                <a:gd name="T37" fmla="*/ 154 h 276"/>
                <a:gd name="T38" fmla="*/ 68 w 159"/>
                <a:gd name="T39" fmla="*/ 163 h 276"/>
                <a:gd name="T40" fmla="*/ 68 w 159"/>
                <a:gd name="T41" fmla="*/ 163 h 276"/>
                <a:gd name="T42" fmla="*/ 79 w 159"/>
                <a:gd name="T43" fmla="*/ 169 h 276"/>
                <a:gd name="T44" fmla="*/ 79 w 159"/>
                <a:gd name="T45" fmla="*/ 169 h 276"/>
                <a:gd name="T46" fmla="*/ 117 w 159"/>
                <a:gd name="T47" fmla="*/ 192 h 276"/>
                <a:gd name="T48" fmla="*/ 117 w 159"/>
                <a:gd name="T49" fmla="*/ 192 h 276"/>
                <a:gd name="T50" fmla="*/ 136 w 159"/>
                <a:gd name="T51" fmla="*/ 219 h 276"/>
                <a:gd name="T52" fmla="*/ 136 w 159"/>
                <a:gd name="T53" fmla="*/ 219 h 276"/>
                <a:gd name="T54" fmla="*/ 112 w 159"/>
                <a:gd name="T55" fmla="*/ 249 h 276"/>
                <a:gd name="T56" fmla="*/ 112 w 159"/>
                <a:gd name="T57" fmla="*/ 249 h 276"/>
                <a:gd name="T58" fmla="*/ 74 w 159"/>
                <a:gd name="T59" fmla="*/ 275 h 276"/>
                <a:gd name="T60" fmla="*/ 74 w 159"/>
                <a:gd name="T61" fmla="*/ 275 h 276"/>
                <a:gd name="T62" fmla="*/ 118 w 159"/>
                <a:gd name="T63" fmla="*/ 259 h 276"/>
                <a:gd name="T64" fmla="*/ 118 w 159"/>
                <a:gd name="T65" fmla="*/ 259 h 276"/>
                <a:gd name="T66" fmla="*/ 139 w 159"/>
                <a:gd name="T67" fmla="*/ 246 h 276"/>
                <a:gd name="T68" fmla="*/ 139 w 159"/>
                <a:gd name="T69" fmla="*/ 246 h 276"/>
                <a:gd name="T70" fmla="*/ 154 w 159"/>
                <a:gd name="T71" fmla="*/ 222 h 276"/>
                <a:gd name="T72" fmla="*/ 154 w 159"/>
                <a:gd name="T73" fmla="*/ 222 h 276"/>
                <a:gd name="T74" fmla="*/ 148 w 159"/>
                <a:gd name="T75" fmla="*/ 193 h 276"/>
                <a:gd name="T76" fmla="*/ 148 w 159"/>
                <a:gd name="T77" fmla="*/ 193 h 276"/>
                <a:gd name="T78" fmla="*/ 131 w 159"/>
                <a:gd name="T79" fmla="*/ 17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276">
                  <a:moveTo>
                    <a:pt x="131" y="174"/>
                  </a:moveTo>
                  <a:lnTo>
                    <a:pt x="131" y="174"/>
                  </a:lnTo>
                  <a:cubicBezTo>
                    <a:pt x="117" y="164"/>
                    <a:pt x="103" y="156"/>
                    <a:pt x="91" y="148"/>
                  </a:cubicBezTo>
                  <a:lnTo>
                    <a:pt x="81" y="142"/>
                  </a:lnTo>
                  <a:lnTo>
                    <a:pt x="81" y="142"/>
                  </a:lnTo>
                  <a:cubicBezTo>
                    <a:pt x="78" y="140"/>
                    <a:pt x="75" y="139"/>
                    <a:pt x="73" y="137"/>
                  </a:cubicBezTo>
                  <a:lnTo>
                    <a:pt x="73" y="137"/>
                  </a:lnTo>
                  <a:cubicBezTo>
                    <a:pt x="68" y="132"/>
                    <a:pt x="64" y="127"/>
                    <a:pt x="60" y="122"/>
                  </a:cubicBezTo>
                  <a:lnTo>
                    <a:pt x="60" y="122"/>
                  </a:lnTo>
                  <a:cubicBezTo>
                    <a:pt x="50" y="111"/>
                    <a:pt x="44" y="98"/>
                    <a:pt x="36" y="84"/>
                  </a:cubicBezTo>
                  <a:lnTo>
                    <a:pt x="36" y="84"/>
                  </a:lnTo>
                  <a:cubicBezTo>
                    <a:pt x="23" y="58"/>
                    <a:pt x="11" y="29"/>
                    <a:pt x="0" y="0"/>
                  </a:cubicBezTo>
                  <a:lnTo>
                    <a:pt x="0" y="0"/>
                  </a:lnTo>
                  <a:cubicBezTo>
                    <a:pt x="2" y="32"/>
                    <a:pt x="8" y="62"/>
                    <a:pt x="19" y="92"/>
                  </a:cubicBezTo>
                  <a:lnTo>
                    <a:pt x="19" y="92"/>
                  </a:lnTo>
                  <a:cubicBezTo>
                    <a:pt x="24" y="107"/>
                    <a:pt x="32" y="122"/>
                    <a:pt x="41" y="135"/>
                  </a:cubicBezTo>
                  <a:lnTo>
                    <a:pt x="41" y="135"/>
                  </a:lnTo>
                  <a:cubicBezTo>
                    <a:pt x="45" y="142"/>
                    <a:pt x="51" y="148"/>
                    <a:pt x="57" y="154"/>
                  </a:cubicBezTo>
                  <a:lnTo>
                    <a:pt x="57" y="154"/>
                  </a:lnTo>
                  <a:cubicBezTo>
                    <a:pt x="61" y="158"/>
                    <a:pt x="64" y="160"/>
                    <a:pt x="68" y="163"/>
                  </a:cubicBezTo>
                  <a:lnTo>
                    <a:pt x="68" y="163"/>
                  </a:lnTo>
                  <a:cubicBezTo>
                    <a:pt x="72" y="165"/>
                    <a:pt x="75" y="167"/>
                    <a:pt x="79" y="169"/>
                  </a:cubicBezTo>
                  <a:lnTo>
                    <a:pt x="79" y="169"/>
                  </a:lnTo>
                  <a:cubicBezTo>
                    <a:pt x="91" y="176"/>
                    <a:pt x="105" y="184"/>
                    <a:pt x="117" y="192"/>
                  </a:cubicBezTo>
                  <a:lnTo>
                    <a:pt x="117" y="192"/>
                  </a:lnTo>
                  <a:cubicBezTo>
                    <a:pt x="128" y="200"/>
                    <a:pt x="137" y="210"/>
                    <a:pt x="136" y="219"/>
                  </a:cubicBezTo>
                  <a:lnTo>
                    <a:pt x="136" y="219"/>
                  </a:lnTo>
                  <a:cubicBezTo>
                    <a:pt x="135" y="228"/>
                    <a:pt x="124" y="240"/>
                    <a:pt x="112" y="249"/>
                  </a:cubicBezTo>
                  <a:lnTo>
                    <a:pt x="112" y="249"/>
                  </a:lnTo>
                  <a:cubicBezTo>
                    <a:pt x="101" y="258"/>
                    <a:pt x="88" y="266"/>
                    <a:pt x="74" y="275"/>
                  </a:cubicBezTo>
                  <a:lnTo>
                    <a:pt x="74" y="275"/>
                  </a:lnTo>
                  <a:cubicBezTo>
                    <a:pt x="90" y="271"/>
                    <a:pt x="104" y="266"/>
                    <a:pt x="118" y="259"/>
                  </a:cubicBezTo>
                  <a:lnTo>
                    <a:pt x="118" y="259"/>
                  </a:lnTo>
                  <a:cubicBezTo>
                    <a:pt x="126" y="255"/>
                    <a:pt x="132" y="251"/>
                    <a:pt x="139" y="246"/>
                  </a:cubicBezTo>
                  <a:lnTo>
                    <a:pt x="139" y="246"/>
                  </a:lnTo>
                  <a:cubicBezTo>
                    <a:pt x="146" y="240"/>
                    <a:pt x="152" y="233"/>
                    <a:pt x="154" y="222"/>
                  </a:cubicBezTo>
                  <a:lnTo>
                    <a:pt x="154" y="222"/>
                  </a:lnTo>
                  <a:cubicBezTo>
                    <a:pt x="158" y="212"/>
                    <a:pt x="154" y="200"/>
                    <a:pt x="148" y="193"/>
                  </a:cubicBezTo>
                  <a:lnTo>
                    <a:pt x="148" y="193"/>
                  </a:lnTo>
                  <a:cubicBezTo>
                    <a:pt x="143" y="185"/>
                    <a:pt x="137" y="179"/>
                    <a:pt x="131" y="174"/>
                  </a:cubicBezTo>
                </a:path>
              </a:pathLst>
            </a:custGeom>
            <a:solidFill>
              <a:srgbClr val="C46565"/>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57" name="Freeform 527">
              <a:extLst>
                <a:ext uri="{FF2B5EF4-FFF2-40B4-BE49-F238E27FC236}">
                  <a16:creationId xmlns:a16="http://schemas.microsoft.com/office/drawing/2014/main" id="{713CF699-EBC7-E7F8-8FD1-BFEAE97DBD30}"/>
                </a:ext>
              </a:extLst>
            </p:cNvPr>
            <p:cNvSpPr>
              <a:spLocks noChangeArrowheads="1"/>
            </p:cNvSpPr>
            <p:nvPr/>
          </p:nvSpPr>
          <p:spPr bwMode="auto">
            <a:xfrm>
              <a:off x="12210796" y="8104898"/>
              <a:ext cx="284379" cy="146336"/>
            </a:xfrm>
            <a:custGeom>
              <a:avLst/>
              <a:gdLst>
                <a:gd name="connsiteX0" fmla="*/ 215479 w 284379"/>
                <a:gd name="connsiteY0" fmla="*/ 115350 h 146336"/>
                <a:gd name="connsiteX1" fmla="*/ 284379 w 284379"/>
                <a:gd name="connsiteY1" fmla="*/ 130875 h 146336"/>
                <a:gd name="connsiteX2" fmla="*/ 214226 w 284379"/>
                <a:gd name="connsiteY2" fmla="*/ 141622 h 146336"/>
                <a:gd name="connsiteX3" fmla="*/ 0 w 284379"/>
                <a:gd name="connsiteY3" fmla="*/ 0 h 146336"/>
                <a:gd name="connsiteX4" fmla="*/ 60487 w 284379"/>
                <a:gd name="connsiteY4" fmla="*/ 53239 h 146336"/>
                <a:gd name="connsiteX5" fmla="*/ 127275 w 284379"/>
                <a:gd name="connsiteY5" fmla="*/ 89999 h 146336"/>
                <a:gd name="connsiteX6" fmla="*/ 201624 w 284379"/>
                <a:gd name="connsiteY6" fmla="*/ 114083 h 146336"/>
                <a:gd name="connsiteX7" fmla="*/ 212966 w 284379"/>
                <a:gd name="connsiteY7" fmla="*/ 117886 h 146336"/>
                <a:gd name="connsiteX8" fmla="*/ 211706 w 284379"/>
                <a:gd name="connsiteY8" fmla="*/ 145773 h 146336"/>
                <a:gd name="connsiteX9" fmla="*/ 197844 w 284379"/>
                <a:gd name="connsiteY9" fmla="*/ 145773 h 146336"/>
                <a:gd name="connsiteX10" fmla="*/ 112154 w 284379"/>
                <a:gd name="connsiteY10" fmla="*/ 128027 h 146336"/>
                <a:gd name="connsiteX11" fmla="*/ 39065 w 284379"/>
                <a:gd name="connsiteY11" fmla="*/ 77323 h 146336"/>
                <a:gd name="connsiteX12" fmla="*/ 0 w 284379"/>
                <a:gd name="connsiteY12" fmla="*/ 0 h 14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379" h="146336">
                  <a:moveTo>
                    <a:pt x="215479" y="115350"/>
                  </a:moveTo>
                  <a:cubicBezTo>
                    <a:pt x="236775" y="120127"/>
                    <a:pt x="260577" y="124904"/>
                    <a:pt x="284379" y="130875"/>
                  </a:cubicBezTo>
                  <a:cubicBezTo>
                    <a:pt x="261830" y="139234"/>
                    <a:pt x="238028" y="141622"/>
                    <a:pt x="214226" y="141622"/>
                  </a:cubicBezTo>
                  <a:close/>
                  <a:moveTo>
                    <a:pt x="0" y="0"/>
                  </a:moveTo>
                  <a:cubicBezTo>
                    <a:pt x="20162" y="19014"/>
                    <a:pt x="39065" y="39296"/>
                    <a:pt x="60487" y="53239"/>
                  </a:cubicBezTo>
                  <a:cubicBezTo>
                    <a:pt x="81910" y="67183"/>
                    <a:pt x="103333" y="79858"/>
                    <a:pt x="127275" y="89999"/>
                  </a:cubicBezTo>
                  <a:cubicBezTo>
                    <a:pt x="151218" y="98872"/>
                    <a:pt x="176421" y="107745"/>
                    <a:pt x="201624" y="114083"/>
                  </a:cubicBezTo>
                  <a:cubicBezTo>
                    <a:pt x="205405" y="115351"/>
                    <a:pt x="209185" y="116619"/>
                    <a:pt x="212966" y="117886"/>
                  </a:cubicBezTo>
                  <a:lnTo>
                    <a:pt x="211706" y="145773"/>
                  </a:lnTo>
                  <a:cubicBezTo>
                    <a:pt x="206665" y="145773"/>
                    <a:pt x="201624" y="147041"/>
                    <a:pt x="197844" y="145773"/>
                  </a:cubicBezTo>
                  <a:cubicBezTo>
                    <a:pt x="168860" y="145773"/>
                    <a:pt x="139877" y="139435"/>
                    <a:pt x="112154" y="128027"/>
                  </a:cubicBezTo>
                  <a:cubicBezTo>
                    <a:pt x="84430" y="116619"/>
                    <a:pt x="59227" y="98872"/>
                    <a:pt x="39065" y="77323"/>
                  </a:cubicBezTo>
                  <a:cubicBezTo>
                    <a:pt x="18902" y="54507"/>
                    <a:pt x="5041" y="27887"/>
                    <a:pt x="0" y="0"/>
                  </a:cubicBezTo>
                  <a:close/>
                </a:path>
              </a:pathLst>
            </a:custGeom>
            <a:solidFill>
              <a:srgbClr val="C46565"/>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258" name="Freeform 295">
              <a:extLst>
                <a:ext uri="{FF2B5EF4-FFF2-40B4-BE49-F238E27FC236}">
                  <a16:creationId xmlns:a16="http://schemas.microsoft.com/office/drawing/2014/main" id="{AC107751-3B9C-EA29-FB5D-E1BED28E06B3}"/>
                </a:ext>
              </a:extLst>
            </p:cNvPr>
            <p:cNvSpPr>
              <a:spLocks noChangeArrowheads="1"/>
            </p:cNvSpPr>
            <p:nvPr/>
          </p:nvSpPr>
          <p:spPr bwMode="auto">
            <a:xfrm>
              <a:off x="12067980" y="7566590"/>
              <a:ext cx="175774" cy="109859"/>
            </a:xfrm>
            <a:custGeom>
              <a:avLst/>
              <a:gdLst>
                <a:gd name="T0" fmla="*/ 31 w 141"/>
                <a:gd name="T1" fmla="*/ 56 h 89"/>
                <a:gd name="T2" fmla="*/ 31 w 141"/>
                <a:gd name="T3" fmla="*/ 56 h 89"/>
                <a:gd name="T4" fmla="*/ 61 w 141"/>
                <a:gd name="T5" fmla="*/ 37 h 89"/>
                <a:gd name="T6" fmla="*/ 61 w 141"/>
                <a:gd name="T7" fmla="*/ 37 h 89"/>
                <a:gd name="T8" fmla="*/ 140 w 141"/>
                <a:gd name="T9" fmla="*/ 23 h 89"/>
                <a:gd name="T10" fmla="*/ 140 w 141"/>
                <a:gd name="T11" fmla="*/ 23 h 89"/>
                <a:gd name="T12" fmla="*/ 98 w 141"/>
                <a:gd name="T13" fmla="*/ 3 h 89"/>
                <a:gd name="T14" fmla="*/ 98 w 141"/>
                <a:gd name="T15" fmla="*/ 3 h 89"/>
                <a:gd name="T16" fmla="*/ 50 w 141"/>
                <a:gd name="T17" fmla="*/ 7 h 89"/>
                <a:gd name="T18" fmla="*/ 50 w 141"/>
                <a:gd name="T19" fmla="*/ 7 h 89"/>
                <a:gd name="T20" fmla="*/ 10 w 141"/>
                <a:gd name="T21" fmla="*/ 40 h 89"/>
                <a:gd name="T22" fmla="*/ 10 w 141"/>
                <a:gd name="T23" fmla="*/ 40 h 89"/>
                <a:gd name="T24" fmla="*/ 2 w 141"/>
                <a:gd name="T25" fmla="*/ 88 h 89"/>
                <a:gd name="T26" fmla="*/ 2 w 141"/>
                <a:gd name="T27" fmla="*/ 88 h 89"/>
                <a:gd name="T28" fmla="*/ 31 w 141"/>
                <a:gd name="T29"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89">
                  <a:moveTo>
                    <a:pt x="31" y="56"/>
                  </a:moveTo>
                  <a:lnTo>
                    <a:pt x="31" y="56"/>
                  </a:lnTo>
                  <a:cubicBezTo>
                    <a:pt x="40" y="48"/>
                    <a:pt x="50" y="42"/>
                    <a:pt x="61" y="37"/>
                  </a:cubicBezTo>
                  <a:lnTo>
                    <a:pt x="61" y="37"/>
                  </a:lnTo>
                  <a:cubicBezTo>
                    <a:pt x="83" y="29"/>
                    <a:pt x="109" y="27"/>
                    <a:pt x="140" y="23"/>
                  </a:cubicBezTo>
                  <a:lnTo>
                    <a:pt x="140" y="23"/>
                  </a:lnTo>
                  <a:cubicBezTo>
                    <a:pt x="129" y="12"/>
                    <a:pt x="113" y="6"/>
                    <a:pt x="98" y="3"/>
                  </a:cubicBezTo>
                  <a:lnTo>
                    <a:pt x="98" y="3"/>
                  </a:lnTo>
                  <a:cubicBezTo>
                    <a:pt x="82" y="0"/>
                    <a:pt x="65" y="1"/>
                    <a:pt x="50" y="7"/>
                  </a:cubicBezTo>
                  <a:lnTo>
                    <a:pt x="50" y="7"/>
                  </a:lnTo>
                  <a:cubicBezTo>
                    <a:pt x="33" y="13"/>
                    <a:pt x="18" y="26"/>
                    <a:pt x="10" y="40"/>
                  </a:cubicBezTo>
                  <a:lnTo>
                    <a:pt x="10" y="40"/>
                  </a:lnTo>
                  <a:cubicBezTo>
                    <a:pt x="2" y="55"/>
                    <a:pt x="0" y="72"/>
                    <a:pt x="2" y="88"/>
                  </a:cubicBezTo>
                  <a:lnTo>
                    <a:pt x="2" y="88"/>
                  </a:lnTo>
                  <a:cubicBezTo>
                    <a:pt x="13" y="75"/>
                    <a:pt x="21" y="64"/>
                    <a:pt x="31" y="56"/>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259" name="Freeform 297">
              <a:extLst>
                <a:ext uri="{FF2B5EF4-FFF2-40B4-BE49-F238E27FC236}">
                  <a16:creationId xmlns:a16="http://schemas.microsoft.com/office/drawing/2014/main" id="{4F633DDD-7588-6C9B-787F-1F21455897C0}"/>
                </a:ext>
              </a:extLst>
            </p:cNvPr>
            <p:cNvSpPr>
              <a:spLocks noChangeArrowheads="1"/>
            </p:cNvSpPr>
            <p:nvPr/>
          </p:nvSpPr>
          <p:spPr bwMode="auto">
            <a:xfrm>
              <a:off x="12534881" y="7566590"/>
              <a:ext cx="247180" cy="164788"/>
            </a:xfrm>
            <a:custGeom>
              <a:avLst/>
              <a:gdLst>
                <a:gd name="T0" fmla="*/ 178 w 199"/>
                <a:gd name="T1" fmla="*/ 21 h 131"/>
                <a:gd name="T2" fmla="*/ 178 w 199"/>
                <a:gd name="T3" fmla="*/ 21 h 131"/>
                <a:gd name="T4" fmla="*/ 156 w 199"/>
                <a:gd name="T5" fmla="*/ 48 h 131"/>
                <a:gd name="T6" fmla="*/ 156 w 199"/>
                <a:gd name="T7" fmla="*/ 48 h 131"/>
                <a:gd name="T8" fmla="*/ 152 w 199"/>
                <a:gd name="T9" fmla="*/ 52 h 131"/>
                <a:gd name="T10" fmla="*/ 152 w 199"/>
                <a:gd name="T11" fmla="*/ 52 h 131"/>
                <a:gd name="T12" fmla="*/ 152 w 199"/>
                <a:gd name="T13" fmla="*/ 52 h 131"/>
                <a:gd name="T14" fmla="*/ 152 w 199"/>
                <a:gd name="T15" fmla="*/ 52 h 131"/>
                <a:gd name="T16" fmla="*/ 110 w 199"/>
                <a:gd name="T17" fmla="*/ 43 h 131"/>
                <a:gd name="T18" fmla="*/ 110 w 199"/>
                <a:gd name="T19" fmla="*/ 43 h 131"/>
                <a:gd name="T20" fmla="*/ 60 w 199"/>
                <a:gd name="T21" fmla="*/ 56 h 131"/>
                <a:gd name="T22" fmla="*/ 60 w 199"/>
                <a:gd name="T23" fmla="*/ 56 h 131"/>
                <a:gd name="T24" fmla="*/ 23 w 199"/>
                <a:gd name="T25" fmla="*/ 87 h 131"/>
                <a:gd name="T26" fmla="*/ 23 w 199"/>
                <a:gd name="T27" fmla="*/ 87 h 131"/>
                <a:gd name="T28" fmla="*/ 0 w 199"/>
                <a:gd name="T29" fmla="*/ 130 h 131"/>
                <a:gd name="T30" fmla="*/ 0 w 199"/>
                <a:gd name="T31" fmla="*/ 130 h 131"/>
                <a:gd name="T32" fmla="*/ 70 w 199"/>
                <a:gd name="T33" fmla="*/ 76 h 131"/>
                <a:gd name="T34" fmla="*/ 70 w 199"/>
                <a:gd name="T35" fmla="*/ 76 h 131"/>
                <a:gd name="T36" fmla="*/ 110 w 199"/>
                <a:gd name="T37" fmla="*/ 67 h 131"/>
                <a:gd name="T38" fmla="*/ 110 w 199"/>
                <a:gd name="T39" fmla="*/ 67 h 131"/>
                <a:gd name="T40" fmla="*/ 151 w 199"/>
                <a:gd name="T41" fmla="*/ 75 h 131"/>
                <a:gd name="T42" fmla="*/ 160 w 199"/>
                <a:gd name="T43" fmla="*/ 78 h 131"/>
                <a:gd name="T44" fmla="*/ 160 w 199"/>
                <a:gd name="T45" fmla="*/ 78 h 131"/>
                <a:gd name="T46" fmla="*/ 163 w 199"/>
                <a:gd name="T47" fmla="*/ 72 h 131"/>
                <a:gd name="T48" fmla="*/ 163 w 199"/>
                <a:gd name="T49" fmla="*/ 72 h 131"/>
                <a:gd name="T50" fmla="*/ 198 w 199"/>
                <a:gd name="T51" fmla="*/ 0 h 131"/>
                <a:gd name="T52" fmla="*/ 198 w 199"/>
                <a:gd name="T53" fmla="*/ 0 h 131"/>
                <a:gd name="T54" fmla="*/ 178 w 199"/>
                <a:gd name="T55" fmla="*/ 2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31">
                  <a:moveTo>
                    <a:pt x="178" y="21"/>
                  </a:moveTo>
                  <a:lnTo>
                    <a:pt x="178" y="21"/>
                  </a:lnTo>
                  <a:cubicBezTo>
                    <a:pt x="170" y="29"/>
                    <a:pt x="163" y="39"/>
                    <a:pt x="156" y="48"/>
                  </a:cubicBezTo>
                  <a:lnTo>
                    <a:pt x="156" y="48"/>
                  </a:lnTo>
                  <a:cubicBezTo>
                    <a:pt x="154" y="50"/>
                    <a:pt x="153" y="51"/>
                    <a:pt x="152" y="52"/>
                  </a:cubicBezTo>
                  <a:lnTo>
                    <a:pt x="152" y="52"/>
                  </a:lnTo>
                  <a:lnTo>
                    <a:pt x="152" y="52"/>
                  </a:lnTo>
                  <a:lnTo>
                    <a:pt x="152" y="52"/>
                  </a:lnTo>
                  <a:cubicBezTo>
                    <a:pt x="139" y="47"/>
                    <a:pt x="125" y="43"/>
                    <a:pt x="110" y="43"/>
                  </a:cubicBezTo>
                  <a:lnTo>
                    <a:pt x="110" y="43"/>
                  </a:lnTo>
                  <a:cubicBezTo>
                    <a:pt x="93" y="43"/>
                    <a:pt x="75" y="47"/>
                    <a:pt x="60" y="56"/>
                  </a:cubicBezTo>
                  <a:lnTo>
                    <a:pt x="60" y="56"/>
                  </a:lnTo>
                  <a:cubicBezTo>
                    <a:pt x="46" y="63"/>
                    <a:pt x="33" y="75"/>
                    <a:pt x="23" y="87"/>
                  </a:cubicBezTo>
                  <a:lnTo>
                    <a:pt x="23" y="87"/>
                  </a:lnTo>
                  <a:cubicBezTo>
                    <a:pt x="12" y="100"/>
                    <a:pt x="4" y="114"/>
                    <a:pt x="0" y="130"/>
                  </a:cubicBezTo>
                  <a:lnTo>
                    <a:pt x="0" y="130"/>
                  </a:lnTo>
                  <a:cubicBezTo>
                    <a:pt x="22" y="107"/>
                    <a:pt x="44" y="87"/>
                    <a:pt x="70" y="76"/>
                  </a:cubicBezTo>
                  <a:lnTo>
                    <a:pt x="70" y="76"/>
                  </a:lnTo>
                  <a:cubicBezTo>
                    <a:pt x="83" y="70"/>
                    <a:pt x="96" y="67"/>
                    <a:pt x="110" y="67"/>
                  </a:cubicBezTo>
                  <a:lnTo>
                    <a:pt x="110" y="67"/>
                  </a:lnTo>
                  <a:cubicBezTo>
                    <a:pt x="124" y="67"/>
                    <a:pt x="137" y="71"/>
                    <a:pt x="151" y="75"/>
                  </a:cubicBezTo>
                  <a:lnTo>
                    <a:pt x="160" y="78"/>
                  </a:lnTo>
                  <a:lnTo>
                    <a:pt x="160" y="78"/>
                  </a:lnTo>
                  <a:lnTo>
                    <a:pt x="163" y="72"/>
                  </a:lnTo>
                  <a:lnTo>
                    <a:pt x="163" y="72"/>
                  </a:lnTo>
                  <a:cubicBezTo>
                    <a:pt x="176" y="48"/>
                    <a:pt x="189" y="25"/>
                    <a:pt x="198" y="0"/>
                  </a:cubicBezTo>
                  <a:lnTo>
                    <a:pt x="198" y="0"/>
                  </a:lnTo>
                  <a:cubicBezTo>
                    <a:pt x="191" y="7"/>
                    <a:pt x="184" y="13"/>
                    <a:pt x="178" y="21"/>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260" name="Freeform 298">
              <a:extLst>
                <a:ext uri="{FF2B5EF4-FFF2-40B4-BE49-F238E27FC236}">
                  <a16:creationId xmlns:a16="http://schemas.microsoft.com/office/drawing/2014/main" id="{035AEC4B-1C47-6157-0816-C241A5903718}"/>
                </a:ext>
              </a:extLst>
            </p:cNvPr>
            <p:cNvSpPr>
              <a:spLocks noChangeArrowheads="1"/>
            </p:cNvSpPr>
            <p:nvPr/>
          </p:nvSpPr>
          <p:spPr bwMode="auto">
            <a:xfrm>
              <a:off x="12523895" y="7473209"/>
              <a:ext cx="186760" cy="87887"/>
            </a:xfrm>
            <a:custGeom>
              <a:avLst/>
              <a:gdLst>
                <a:gd name="T0" fmla="*/ 129 w 152"/>
                <a:gd name="T1" fmla="*/ 18 h 70"/>
                <a:gd name="T2" fmla="*/ 129 w 152"/>
                <a:gd name="T3" fmla="*/ 18 h 70"/>
                <a:gd name="T4" fmla="*/ 121 w 152"/>
                <a:gd name="T5" fmla="*/ 13 h 70"/>
                <a:gd name="T6" fmla="*/ 121 w 152"/>
                <a:gd name="T7" fmla="*/ 13 h 70"/>
                <a:gd name="T8" fmla="*/ 114 w 152"/>
                <a:gd name="T9" fmla="*/ 9 h 70"/>
                <a:gd name="T10" fmla="*/ 114 w 152"/>
                <a:gd name="T11" fmla="*/ 9 h 70"/>
                <a:gd name="T12" fmla="*/ 65 w 152"/>
                <a:gd name="T13" fmla="*/ 2 h 70"/>
                <a:gd name="T14" fmla="*/ 65 w 152"/>
                <a:gd name="T15" fmla="*/ 2 h 70"/>
                <a:gd name="T16" fmla="*/ 19 w 152"/>
                <a:gd name="T17" fmla="*/ 25 h 70"/>
                <a:gd name="T18" fmla="*/ 19 w 152"/>
                <a:gd name="T19" fmla="*/ 25 h 70"/>
                <a:gd name="T20" fmla="*/ 0 w 152"/>
                <a:gd name="T21" fmla="*/ 69 h 70"/>
                <a:gd name="T22" fmla="*/ 0 w 152"/>
                <a:gd name="T23" fmla="*/ 69 h 70"/>
                <a:gd name="T24" fmla="*/ 36 w 152"/>
                <a:gd name="T25" fmla="*/ 45 h 70"/>
                <a:gd name="T26" fmla="*/ 36 w 152"/>
                <a:gd name="T27" fmla="*/ 45 h 70"/>
                <a:gd name="T28" fmla="*/ 69 w 152"/>
                <a:gd name="T29" fmla="*/ 34 h 70"/>
                <a:gd name="T30" fmla="*/ 69 w 152"/>
                <a:gd name="T31" fmla="*/ 34 h 70"/>
                <a:gd name="T32" fmla="*/ 130 w 152"/>
                <a:gd name="T33" fmla="*/ 37 h 70"/>
                <a:gd name="T34" fmla="*/ 130 w 152"/>
                <a:gd name="T35" fmla="*/ 37 h 70"/>
                <a:gd name="T36" fmla="*/ 135 w 152"/>
                <a:gd name="T37" fmla="*/ 37 h 70"/>
                <a:gd name="T38" fmla="*/ 135 w 152"/>
                <a:gd name="T39" fmla="*/ 37 h 70"/>
                <a:gd name="T40" fmla="*/ 151 w 152"/>
                <a:gd name="T41" fmla="*/ 39 h 70"/>
                <a:gd name="T42" fmla="*/ 151 w 152"/>
                <a:gd name="T43" fmla="*/ 39 h 70"/>
                <a:gd name="T44" fmla="*/ 129 w 152"/>
                <a:gd name="T45"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70">
                  <a:moveTo>
                    <a:pt x="129" y="18"/>
                  </a:moveTo>
                  <a:lnTo>
                    <a:pt x="129" y="18"/>
                  </a:lnTo>
                  <a:cubicBezTo>
                    <a:pt x="127" y="17"/>
                    <a:pt x="124" y="15"/>
                    <a:pt x="121" y="13"/>
                  </a:cubicBezTo>
                  <a:lnTo>
                    <a:pt x="121" y="13"/>
                  </a:lnTo>
                  <a:cubicBezTo>
                    <a:pt x="119" y="12"/>
                    <a:pt x="117" y="10"/>
                    <a:pt x="114" y="9"/>
                  </a:cubicBezTo>
                  <a:lnTo>
                    <a:pt x="114" y="9"/>
                  </a:lnTo>
                  <a:cubicBezTo>
                    <a:pt x="99" y="2"/>
                    <a:pt x="82" y="0"/>
                    <a:pt x="65" y="2"/>
                  </a:cubicBezTo>
                  <a:lnTo>
                    <a:pt x="65" y="2"/>
                  </a:lnTo>
                  <a:cubicBezTo>
                    <a:pt x="48" y="4"/>
                    <a:pt x="31" y="12"/>
                    <a:pt x="19" y="25"/>
                  </a:cubicBezTo>
                  <a:lnTo>
                    <a:pt x="19" y="25"/>
                  </a:lnTo>
                  <a:cubicBezTo>
                    <a:pt x="8" y="37"/>
                    <a:pt x="2" y="53"/>
                    <a:pt x="0" y="69"/>
                  </a:cubicBezTo>
                  <a:lnTo>
                    <a:pt x="0" y="69"/>
                  </a:lnTo>
                  <a:cubicBezTo>
                    <a:pt x="14" y="59"/>
                    <a:pt x="24" y="50"/>
                    <a:pt x="36" y="45"/>
                  </a:cubicBezTo>
                  <a:lnTo>
                    <a:pt x="36" y="45"/>
                  </a:lnTo>
                  <a:cubicBezTo>
                    <a:pt x="47" y="39"/>
                    <a:pt x="57" y="35"/>
                    <a:pt x="69" y="34"/>
                  </a:cubicBezTo>
                  <a:lnTo>
                    <a:pt x="69" y="34"/>
                  </a:lnTo>
                  <a:cubicBezTo>
                    <a:pt x="88" y="31"/>
                    <a:pt x="108" y="34"/>
                    <a:pt x="130" y="37"/>
                  </a:cubicBezTo>
                  <a:lnTo>
                    <a:pt x="130" y="37"/>
                  </a:lnTo>
                  <a:cubicBezTo>
                    <a:pt x="132" y="37"/>
                    <a:pt x="134" y="37"/>
                    <a:pt x="135" y="37"/>
                  </a:cubicBezTo>
                  <a:lnTo>
                    <a:pt x="135" y="37"/>
                  </a:lnTo>
                  <a:cubicBezTo>
                    <a:pt x="140" y="37"/>
                    <a:pt x="145" y="38"/>
                    <a:pt x="151" y="39"/>
                  </a:cubicBezTo>
                  <a:lnTo>
                    <a:pt x="151" y="39"/>
                  </a:lnTo>
                  <a:cubicBezTo>
                    <a:pt x="145" y="31"/>
                    <a:pt x="137" y="24"/>
                    <a:pt x="129" y="18"/>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261" name="Freeform 301">
              <a:extLst>
                <a:ext uri="{FF2B5EF4-FFF2-40B4-BE49-F238E27FC236}">
                  <a16:creationId xmlns:a16="http://schemas.microsoft.com/office/drawing/2014/main" id="{4CD3E7BB-4908-0B27-1780-7F0570995C52}"/>
                </a:ext>
              </a:extLst>
            </p:cNvPr>
            <p:cNvSpPr>
              <a:spLocks noChangeArrowheads="1"/>
            </p:cNvSpPr>
            <p:nvPr/>
          </p:nvSpPr>
          <p:spPr bwMode="auto">
            <a:xfrm>
              <a:off x="11683474" y="10054888"/>
              <a:ext cx="499859" cy="236198"/>
            </a:xfrm>
            <a:custGeom>
              <a:avLst/>
              <a:gdLst>
                <a:gd name="T0" fmla="*/ 0 w 401"/>
                <a:gd name="T1" fmla="*/ 140 h 188"/>
                <a:gd name="T2" fmla="*/ 0 w 401"/>
                <a:gd name="T3" fmla="*/ 140 h 188"/>
                <a:gd name="T4" fmla="*/ 400 w 401"/>
                <a:gd name="T5" fmla="*/ 187 h 188"/>
                <a:gd name="T6" fmla="*/ 287 w 401"/>
                <a:gd name="T7" fmla="*/ 0 h 188"/>
                <a:gd name="T8" fmla="*/ 287 w 401"/>
                <a:gd name="T9" fmla="*/ 0 h 188"/>
                <a:gd name="T10" fmla="*/ 0 w 401"/>
                <a:gd name="T11" fmla="*/ 140 h 188"/>
              </a:gdLst>
              <a:ahLst/>
              <a:cxnLst>
                <a:cxn ang="0">
                  <a:pos x="T0" y="T1"/>
                </a:cxn>
                <a:cxn ang="0">
                  <a:pos x="T2" y="T3"/>
                </a:cxn>
                <a:cxn ang="0">
                  <a:pos x="T4" y="T5"/>
                </a:cxn>
                <a:cxn ang="0">
                  <a:pos x="T6" y="T7"/>
                </a:cxn>
                <a:cxn ang="0">
                  <a:pos x="T8" y="T9"/>
                </a:cxn>
                <a:cxn ang="0">
                  <a:pos x="T10" y="T11"/>
                </a:cxn>
              </a:cxnLst>
              <a:rect l="0" t="0" r="r" b="b"/>
              <a:pathLst>
                <a:path w="401" h="188">
                  <a:moveTo>
                    <a:pt x="0" y="140"/>
                  </a:moveTo>
                  <a:lnTo>
                    <a:pt x="0" y="140"/>
                  </a:lnTo>
                  <a:cubicBezTo>
                    <a:pt x="128" y="170"/>
                    <a:pt x="262" y="187"/>
                    <a:pt x="400" y="187"/>
                  </a:cubicBezTo>
                  <a:lnTo>
                    <a:pt x="287" y="0"/>
                  </a:lnTo>
                  <a:lnTo>
                    <a:pt x="287" y="0"/>
                  </a:lnTo>
                  <a:cubicBezTo>
                    <a:pt x="189" y="63"/>
                    <a:pt x="86" y="108"/>
                    <a:pt x="0" y="140"/>
                  </a:cubicBezTo>
                </a:path>
              </a:pathLst>
            </a:custGeom>
            <a:solidFill>
              <a:srgbClr val="EF9E97"/>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62" name="Freeform 302">
              <a:extLst>
                <a:ext uri="{FF2B5EF4-FFF2-40B4-BE49-F238E27FC236}">
                  <a16:creationId xmlns:a16="http://schemas.microsoft.com/office/drawing/2014/main" id="{1447002F-148E-152B-8F31-D9D6E8E0515D}"/>
                </a:ext>
              </a:extLst>
            </p:cNvPr>
            <p:cNvSpPr>
              <a:spLocks noChangeArrowheads="1"/>
            </p:cNvSpPr>
            <p:nvPr/>
          </p:nvSpPr>
          <p:spPr bwMode="auto">
            <a:xfrm>
              <a:off x="11046294" y="8654192"/>
              <a:ext cx="2405906" cy="1625909"/>
            </a:xfrm>
            <a:custGeom>
              <a:avLst/>
              <a:gdLst>
                <a:gd name="T0" fmla="*/ 1929 w 1930"/>
                <a:gd name="T1" fmla="*/ 594 h 1306"/>
                <a:gd name="T2" fmla="*/ 1929 w 1930"/>
                <a:gd name="T3" fmla="*/ 594 h 1306"/>
                <a:gd name="T4" fmla="*/ 1334 w 1930"/>
                <a:gd name="T5" fmla="*/ 44 h 1306"/>
                <a:gd name="T6" fmla="*/ 1145 w 1930"/>
                <a:gd name="T7" fmla="*/ 21 h 1306"/>
                <a:gd name="T8" fmla="*/ 1163 w 1930"/>
                <a:gd name="T9" fmla="*/ 24 h 1306"/>
                <a:gd name="T10" fmla="*/ 1191 w 1930"/>
                <a:gd name="T11" fmla="*/ 27 h 1306"/>
                <a:gd name="T12" fmla="*/ 1191 w 1930"/>
                <a:gd name="T13" fmla="*/ 27 h 1306"/>
                <a:gd name="T14" fmla="*/ 1274 w 1930"/>
                <a:gd name="T15" fmla="*/ 191 h 1306"/>
                <a:gd name="T16" fmla="*/ 1274 w 1930"/>
                <a:gd name="T17" fmla="*/ 191 h 1306"/>
                <a:gd name="T18" fmla="*/ 1105 w 1930"/>
                <a:gd name="T19" fmla="*/ 639 h 1306"/>
                <a:gd name="T20" fmla="*/ 1105 w 1930"/>
                <a:gd name="T21" fmla="*/ 639 h 1306"/>
                <a:gd name="T22" fmla="*/ 626 w 1930"/>
                <a:gd name="T23" fmla="*/ 220 h 1306"/>
                <a:gd name="T24" fmla="*/ 626 w 1930"/>
                <a:gd name="T25" fmla="*/ 220 h 1306"/>
                <a:gd name="T26" fmla="*/ 614 w 1930"/>
                <a:gd name="T27" fmla="*/ 185 h 1306"/>
                <a:gd name="T28" fmla="*/ 650 w 1930"/>
                <a:gd name="T29" fmla="*/ 163 h 1306"/>
                <a:gd name="T30" fmla="*/ 388 w 1930"/>
                <a:gd name="T31" fmla="*/ 321 h 1306"/>
                <a:gd name="T32" fmla="*/ 388 w 1930"/>
                <a:gd name="T33" fmla="*/ 321 h 1306"/>
                <a:gd name="T34" fmla="*/ 254 w 1930"/>
                <a:gd name="T35" fmla="*/ 1182 h 1306"/>
                <a:gd name="T36" fmla="*/ 254 w 1930"/>
                <a:gd name="T37" fmla="*/ 1182 h 1306"/>
                <a:gd name="T38" fmla="*/ 417 w 1930"/>
                <a:gd name="T39" fmla="*/ 1240 h 1306"/>
                <a:gd name="T40" fmla="*/ 417 w 1930"/>
                <a:gd name="T41" fmla="*/ 1240 h 1306"/>
                <a:gd name="T42" fmla="*/ 506 w 1930"/>
                <a:gd name="T43" fmla="*/ 1264 h 1306"/>
                <a:gd name="T44" fmla="*/ 506 w 1930"/>
                <a:gd name="T45" fmla="*/ 1264 h 1306"/>
                <a:gd name="T46" fmla="*/ 510 w 1930"/>
                <a:gd name="T47" fmla="*/ 1265 h 1306"/>
                <a:gd name="T48" fmla="*/ 510 w 1930"/>
                <a:gd name="T49" fmla="*/ 1265 h 1306"/>
                <a:gd name="T50" fmla="*/ 797 w 1930"/>
                <a:gd name="T51" fmla="*/ 1125 h 1306"/>
                <a:gd name="T52" fmla="*/ 797 w 1930"/>
                <a:gd name="T53" fmla="*/ 1125 h 1306"/>
                <a:gd name="T54" fmla="*/ 837 w 1930"/>
                <a:gd name="T55" fmla="*/ 1098 h 1306"/>
                <a:gd name="T56" fmla="*/ 837 w 1930"/>
                <a:gd name="T57" fmla="*/ 1098 h 1306"/>
                <a:gd name="T58" fmla="*/ 669 w 1930"/>
                <a:gd name="T59" fmla="*/ 701 h 1306"/>
                <a:gd name="T60" fmla="*/ 669 w 1930"/>
                <a:gd name="T61" fmla="*/ 701 h 1306"/>
                <a:gd name="T62" fmla="*/ 952 w 1930"/>
                <a:gd name="T63" fmla="*/ 985 h 1306"/>
                <a:gd name="T64" fmla="*/ 952 w 1930"/>
                <a:gd name="T65" fmla="*/ 985 h 1306"/>
                <a:gd name="T66" fmla="*/ 1221 w 1930"/>
                <a:gd name="T67" fmla="*/ 1286 h 1306"/>
                <a:gd name="T68" fmla="*/ 1221 w 1930"/>
                <a:gd name="T69" fmla="*/ 1286 h 1306"/>
                <a:gd name="T70" fmla="*/ 1725 w 1930"/>
                <a:gd name="T71" fmla="*/ 1113 h 1306"/>
                <a:gd name="T72" fmla="*/ 1725 w 1930"/>
                <a:gd name="T73" fmla="*/ 1113 h 1306"/>
                <a:gd name="T74" fmla="*/ 1850 w 1930"/>
                <a:gd name="T75" fmla="*/ 1041 h 1306"/>
                <a:gd name="T76" fmla="*/ 1850 w 1930"/>
                <a:gd name="T77" fmla="*/ 1041 h 1306"/>
                <a:gd name="T78" fmla="*/ 1777 w 1930"/>
                <a:gd name="T79" fmla="*/ 774 h 1306"/>
                <a:gd name="T80" fmla="*/ 1777 w 1930"/>
                <a:gd name="T81" fmla="*/ 774 h 1306"/>
                <a:gd name="T82" fmla="*/ 1777 w 1930"/>
                <a:gd name="T83" fmla="*/ 774 h 1306"/>
                <a:gd name="T84" fmla="*/ 1777 w 1930"/>
                <a:gd name="T85" fmla="*/ 774 h 1306"/>
                <a:gd name="T86" fmla="*/ 1735 w 1930"/>
                <a:gd name="T87" fmla="*/ 682 h 1306"/>
                <a:gd name="T88" fmla="*/ 1735 w 1930"/>
                <a:gd name="T89" fmla="*/ 682 h 1306"/>
                <a:gd name="T90" fmla="*/ 1446 w 1930"/>
                <a:gd name="T91" fmla="*/ 200 h 1306"/>
                <a:gd name="T92" fmla="*/ 1446 w 1930"/>
                <a:gd name="T93" fmla="*/ 200 h 1306"/>
                <a:gd name="T94" fmla="*/ 1807 w 1930"/>
                <a:gd name="T95" fmla="*/ 651 h 1306"/>
                <a:gd name="T96" fmla="*/ 1807 w 1930"/>
                <a:gd name="T97" fmla="*/ 651 h 1306"/>
                <a:gd name="T98" fmla="*/ 1838 w 1930"/>
                <a:gd name="T99" fmla="*/ 729 h 1306"/>
                <a:gd name="T100" fmla="*/ 1838 w 1930"/>
                <a:gd name="T101" fmla="*/ 729 h 1306"/>
                <a:gd name="T102" fmla="*/ 1896 w 1930"/>
                <a:gd name="T103" fmla="*/ 659 h 1306"/>
                <a:gd name="T104" fmla="*/ 1896 w 1930"/>
                <a:gd name="T105" fmla="*/ 659 h 1306"/>
                <a:gd name="T106" fmla="*/ 1929 w 1930"/>
                <a:gd name="T107" fmla="*/ 594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30" h="1306">
                  <a:moveTo>
                    <a:pt x="1929" y="594"/>
                  </a:moveTo>
                  <a:lnTo>
                    <a:pt x="1929" y="594"/>
                  </a:lnTo>
                  <a:cubicBezTo>
                    <a:pt x="1684" y="0"/>
                    <a:pt x="1334" y="44"/>
                    <a:pt x="1334" y="44"/>
                  </a:cubicBezTo>
                  <a:lnTo>
                    <a:pt x="1145" y="21"/>
                  </a:lnTo>
                  <a:lnTo>
                    <a:pt x="1163" y="24"/>
                  </a:lnTo>
                  <a:lnTo>
                    <a:pt x="1191" y="27"/>
                  </a:lnTo>
                  <a:lnTo>
                    <a:pt x="1191" y="27"/>
                  </a:lnTo>
                  <a:cubicBezTo>
                    <a:pt x="1225" y="77"/>
                    <a:pt x="1254" y="133"/>
                    <a:pt x="1274" y="191"/>
                  </a:cubicBezTo>
                  <a:lnTo>
                    <a:pt x="1274" y="191"/>
                  </a:lnTo>
                  <a:cubicBezTo>
                    <a:pt x="1360" y="430"/>
                    <a:pt x="1284" y="631"/>
                    <a:pt x="1105" y="639"/>
                  </a:cubicBezTo>
                  <a:lnTo>
                    <a:pt x="1105" y="639"/>
                  </a:lnTo>
                  <a:cubicBezTo>
                    <a:pt x="926" y="647"/>
                    <a:pt x="712" y="460"/>
                    <a:pt x="626" y="220"/>
                  </a:cubicBezTo>
                  <a:lnTo>
                    <a:pt x="626" y="220"/>
                  </a:lnTo>
                  <a:cubicBezTo>
                    <a:pt x="622" y="208"/>
                    <a:pt x="618" y="196"/>
                    <a:pt x="614" y="185"/>
                  </a:cubicBezTo>
                  <a:lnTo>
                    <a:pt x="650" y="163"/>
                  </a:lnTo>
                  <a:lnTo>
                    <a:pt x="388" y="321"/>
                  </a:lnTo>
                  <a:lnTo>
                    <a:pt x="388" y="321"/>
                  </a:lnTo>
                  <a:cubicBezTo>
                    <a:pt x="388" y="321"/>
                    <a:pt x="0" y="488"/>
                    <a:pt x="254" y="1182"/>
                  </a:cubicBezTo>
                  <a:lnTo>
                    <a:pt x="254" y="1182"/>
                  </a:lnTo>
                  <a:cubicBezTo>
                    <a:pt x="307" y="1204"/>
                    <a:pt x="362" y="1223"/>
                    <a:pt x="417" y="1240"/>
                  </a:cubicBezTo>
                  <a:lnTo>
                    <a:pt x="417" y="1240"/>
                  </a:lnTo>
                  <a:cubicBezTo>
                    <a:pt x="446" y="1249"/>
                    <a:pt x="476" y="1256"/>
                    <a:pt x="506" y="1264"/>
                  </a:cubicBezTo>
                  <a:lnTo>
                    <a:pt x="506" y="1264"/>
                  </a:lnTo>
                  <a:cubicBezTo>
                    <a:pt x="507" y="1264"/>
                    <a:pt x="509" y="1265"/>
                    <a:pt x="510" y="1265"/>
                  </a:cubicBezTo>
                  <a:lnTo>
                    <a:pt x="510" y="1265"/>
                  </a:lnTo>
                  <a:cubicBezTo>
                    <a:pt x="596" y="1233"/>
                    <a:pt x="699" y="1188"/>
                    <a:pt x="797" y="1125"/>
                  </a:cubicBezTo>
                  <a:lnTo>
                    <a:pt x="797" y="1125"/>
                  </a:lnTo>
                  <a:cubicBezTo>
                    <a:pt x="811" y="1116"/>
                    <a:pt x="824" y="1107"/>
                    <a:pt x="837" y="1098"/>
                  </a:cubicBezTo>
                  <a:lnTo>
                    <a:pt x="837" y="1098"/>
                  </a:lnTo>
                  <a:cubicBezTo>
                    <a:pt x="837" y="1098"/>
                    <a:pt x="767" y="899"/>
                    <a:pt x="669" y="701"/>
                  </a:cubicBezTo>
                  <a:lnTo>
                    <a:pt x="669" y="701"/>
                  </a:lnTo>
                  <a:cubicBezTo>
                    <a:pt x="828" y="768"/>
                    <a:pt x="985" y="864"/>
                    <a:pt x="952" y="985"/>
                  </a:cubicBezTo>
                  <a:lnTo>
                    <a:pt x="952" y="985"/>
                  </a:lnTo>
                  <a:cubicBezTo>
                    <a:pt x="867" y="1305"/>
                    <a:pt x="1185" y="1202"/>
                    <a:pt x="1221" y="1286"/>
                  </a:cubicBezTo>
                  <a:lnTo>
                    <a:pt x="1221" y="1286"/>
                  </a:lnTo>
                  <a:cubicBezTo>
                    <a:pt x="1400" y="1254"/>
                    <a:pt x="1569" y="1195"/>
                    <a:pt x="1725" y="1113"/>
                  </a:cubicBezTo>
                  <a:lnTo>
                    <a:pt x="1725" y="1113"/>
                  </a:lnTo>
                  <a:cubicBezTo>
                    <a:pt x="1768" y="1091"/>
                    <a:pt x="1810" y="1067"/>
                    <a:pt x="1850" y="1041"/>
                  </a:cubicBezTo>
                  <a:lnTo>
                    <a:pt x="1850" y="1041"/>
                  </a:lnTo>
                  <a:cubicBezTo>
                    <a:pt x="1847" y="965"/>
                    <a:pt x="1819" y="872"/>
                    <a:pt x="1777" y="774"/>
                  </a:cubicBezTo>
                  <a:lnTo>
                    <a:pt x="1777" y="774"/>
                  </a:lnTo>
                  <a:lnTo>
                    <a:pt x="1777" y="774"/>
                  </a:lnTo>
                  <a:lnTo>
                    <a:pt x="1777" y="774"/>
                  </a:lnTo>
                  <a:cubicBezTo>
                    <a:pt x="1764" y="744"/>
                    <a:pt x="1750" y="714"/>
                    <a:pt x="1735" y="682"/>
                  </a:cubicBezTo>
                  <a:lnTo>
                    <a:pt x="1735" y="682"/>
                  </a:lnTo>
                  <a:cubicBezTo>
                    <a:pt x="1648" y="506"/>
                    <a:pt x="1531" y="324"/>
                    <a:pt x="1446" y="200"/>
                  </a:cubicBezTo>
                  <a:lnTo>
                    <a:pt x="1446" y="200"/>
                  </a:lnTo>
                  <a:cubicBezTo>
                    <a:pt x="1548" y="274"/>
                    <a:pt x="1700" y="415"/>
                    <a:pt x="1807" y="651"/>
                  </a:cubicBezTo>
                  <a:lnTo>
                    <a:pt x="1807" y="651"/>
                  </a:lnTo>
                  <a:cubicBezTo>
                    <a:pt x="1818" y="675"/>
                    <a:pt x="1829" y="701"/>
                    <a:pt x="1838" y="729"/>
                  </a:cubicBezTo>
                  <a:lnTo>
                    <a:pt x="1838" y="729"/>
                  </a:lnTo>
                  <a:cubicBezTo>
                    <a:pt x="1863" y="705"/>
                    <a:pt x="1882" y="681"/>
                    <a:pt x="1896" y="659"/>
                  </a:cubicBezTo>
                  <a:lnTo>
                    <a:pt x="1896" y="659"/>
                  </a:lnTo>
                  <a:cubicBezTo>
                    <a:pt x="1920" y="622"/>
                    <a:pt x="1929" y="594"/>
                    <a:pt x="1929" y="594"/>
                  </a:cubicBezTo>
                </a:path>
              </a:pathLst>
            </a:custGeom>
            <a:solidFill>
              <a:schemeClr val="accent2"/>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grpSp>
      <p:sp>
        <p:nvSpPr>
          <p:cNvPr id="263" name="BODY 01B">
            <a:extLst>
              <a:ext uri="{FF2B5EF4-FFF2-40B4-BE49-F238E27FC236}">
                <a16:creationId xmlns:a16="http://schemas.microsoft.com/office/drawing/2014/main" id="{53B1420E-F6E9-F9FB-12AE-CD3D053D1EAC}"/>
              </a:ext>
            </a:extLst>
          </p:cNvPr>
          <p:cNvSpPr txBox="1"/>
          <p:nvPr/>
        </p:nvSpPr>
        <p:spPr>
          <a:xfrm>
            <a:off x="4145522" y="1744391"/>
            <a:ext cx="2045055" cy="568104"/>
          </a:xfrm>
          <a:prstGeom prst="rect">
            <a:avLst/>
          </a:prstGeom>
          <a:noFill/>
        </p:spPr>
        <p:txBody>
          <a:bodyPr wrap="square" rtlCol="0">
            <a:spAutoFit/>
          </a:bodyPr>
          <a:lstStyle>
            <a:defPPr>
              <a:defRPr lang="it-IT"/>
            </a:defPPr>
            <a:lvl1pPr algn="ctr" defTabSz="914217">
              <a:lnSpc>
                <a:spcPts val="1800"/>
              </a:lnSpc>
              <a:defRPr sz="2000" b="1" spc="-10">
                <a:solidFill>
                  <a:srgbClr val="FFFFFF"/>
                </a:solidFill>
                <a:latin typeface="Poppins" pitchFamily="2" charset="77"/>
                <a:cs typeface="Poppins" pitchFamily="2" charset="77"/>
              </a:defRPr>
            </a:lvl1pPr>
          </a:lstStyle>
          <a:p>
            <a:r>
              <a:rPr lang="en-US" dirty="0"/>
              <a:t>ASSISTENTE</a:t>
            </a:r>
          </a:p>
          <a:p>
            <a:r>
              <a:rPr lang="en-US" dirty="0"/>
              <a:t>SOCIALE</a:t>
            </a:r>
          </a:p>
        </p:txBody>
      </p:sp>
      <p:sp>
        <p:nvSpPr>
          <p:cNvPr id="264" name="RECT ROUND 01A">
            <a:extLst>
              <a:ext uri="{FF2B5EF4-FFF2-40B4-BE49-F238E27FC236}">
                <a16:creationId xmlns:a16="http://schemas.microsoft.com/office/drawing/2014/main" id="{91987172-3660-F96E-A3FB-B007547870B9}"/>
              </a:ext>
            </a:extLst>
          </p:cNvPr>
          <p:cNvSpPr>
            <a:spLocks noChangeArrowheads="1"/>
          </p:cNvSpPr>
          <p:nvPr/>
        </p:nvSpPr>
        <p:spPr bwMode="auto">
          <a:xfrm rot="5400000">
            <a:off x="2017096" y="3428732"/>
            <a:ext cx="963370" cy="2378974"/>
          </a:xfrm>
          <a:prstGeom prst="roundRect">
            <a:avLst>
              <a:gd name="adj" fmla="val 12215"/>
            </a:avLst>
          </a:prstGeom>
          <a:solidFill>
            <a:schemeClr val="accent1"/>
          </a:solidFill>
          <a:ln>
            <a:noFill/>
          </a:ln>
          <a:effectLst/>
        </p:spPr>
        <p:txBody>
          <a:bodyPr wrap="none" anchor="ctr"/>
          <a:lstStyle/>
          <a:p>
            <a:pPr defTabSz="914217"/>
            <a:endParaRPr lang="en-US" dirty="0">
              <a:solidFill>
                <a:srgbClr val="747993"/>
              </a:solidFill>
              <a:latin typeface="Poppins" pitchFamily="2" charset="77"/>
            </a:endParaRPr>
          </a:p>
        </p:txBody>
      </p:sp>
      <p:sp>
        <p:nvSpPr>
          <p:cNvPr id="265" name="BODY 01A">
            <a:extLst>
              <a:ext uri="{FF2B5EF4-FFF2-40B4-BE49-F238E27FC236}">
                <a16:creationId xmlns:a16="http://schemas.microsoft.com/office/drawing/2014/main" id="{9F586E9D-7571-EC98-10DD-A2CCF1302778}"/>
              </a:ext>
            </a:extLst>
          </p:cNvPr>
          <p:cNvSpPr txBox="1"/>
          <p:nvPr/>
        </p:nvSpPr>
        <p:spPr>
          <a:xfrm>
            <a:off x="1335793" y="4387104"/>
            <a:ext cx="2352475" cy="568104"/>
          </a:xfrm>
          <a:prstGeom prst="rect">
            <a:avLst/>
          </a:prstGeom>
          <a:noFill/>
        </p:spPr>
        <p:txBody>
          <a:bodyPr wrap="square" rtlCol="0">
            <a:spAutoFit/>
          </a:bodyPr>
          <a:lstStyle/>
          <a:p>
            <a:pPr algn="ctr" defTabSz="914217">
              <a:lnSpc>
                <a:spcPts val="1800"/>
              </a:lnSpc>
            </a:pPr>
            <a:r>
              <a:rPr lang="en-US" sz="2000" b="1" spc="-10" dirty="0">
                <a:solidFill>
                  <a:srgbClr val="FFFFFF"/>
                </a:solidFill>
                <a:latin typeface="Poppins" pitchFamily="2" charset="77"/>
                <a:cs typeface="Poppins" pitchFamily="2" charset="77"/>
              </a:rPr>
              <a:t>PROFESSIONISTA</a:t>
            </a:r>
          </a:p>
          <a:p>
            <a:pPr algn="ctr" defTabSz="914217">
              <a:lnSpc>
                <a:spcPts val="1800"/>
              </a:lnSpc>
            </a:pPr>
            <a:r>
              <a:rPr lang="en-US" sz="2000" b="1" spc="-10" dirty="0">
                <a:solidFill>
                  <a:srgbClr val="FFFFFF"/>
                </a:solidFill>
                <a:latin typeface="Poppins" pitchFamily="2" charset="77"/>
                <a:cs typeface="Poppins" pitchFamily="2" charset="77"/>
              </a:rPr>
              <a:t>CLINICO</a:t>
            </a:r>
          </a:p>
        </p:txBody>
      </p:sp>
      <p:sp>
        <p:nvSpPr>
          <p:cNvPr id="266" name="RECT ROUND 01B">
            <a:extLst>
              <a:ext uri="{FF2B5EF4-FFF2-40B4-BE49-F238E27FC236}">
                <a16:creationId xmlns:a16="http://schemas.microsoft.com/office/drawing/2014/main" id="{CB4E47B3-061C-00A7-254D-DA95AAF83F48}"/>
              </a:ext>
            </a:extLst>
          </p:cNvPr>
          <p:cNvSpPr>
            <a:spLocks noChangeArrowheads="1"/>
          </p:cNvSpPr>
          <p:nvPr/>
        </p:nvSpPr>
        <p:spPr bwMode="auto">
          <a:xfrm rot="5400000">
            <a:off x="3806551" y="4847172"/>
            <a:ext cx="963372" cy="2088103"/>
          </a:xfrm>
          <a:prstGeom prst="roundRect">
            <a:avLst>
              <a:gd name="adj" fmla="val 13204"/>
            </a:avLst>
          </a:prstGeom>
          <a:solidFill>
            <a:schemeClr val="accent2"/>
          </a:solidFill>
          <a:ln>
            <a:noFill/>
          </a:ln>
          <a:effectLst/>
        </p:spPr>
        <p:txBody>
          <a:bodyPr wrap="none" anchor="ctr"/>
          <a:lstStyle/>
          <a:p>
            <a:pPr defTabSz="914217"/>
            <a:endParaRPr lang="en-US" dirty="0">
              <a:solidFill>
                <a:srgbClr val="747993"/>
              </a:solidFill>
              <a:latin typeface="Poppins" pitchFamily="2" charset="77"/>
            </a:endParaRPr>
          </a:p>
        </p:txBody>
      </p:sp>
      <p:sp>
        <p:nvSpPr>
          <p:cNvPr id="267" name="BODY 01B">
            <a:extLst>
              <a:ext uri="{FF2B5EF4-FFF2-40B4-BE49-F238E27FC236}">
                <a16:creationId xmlns:a16="http://schemas.microsoft.com/office/drawing/2014/main" id="{28B6F3C6-0C15-86A5-0A65-7573A0E987EC}"/>
              </a:ext>
            </a:extLst>
          </p:cNvPr>
          <p:cNvSpPr txBox="1"/>
          <p:nvPr/>
        </p:nvSpPr>
        <p:spPr>
          <a:xfrm>
            <a:off x="3231720" y="5594675"/>
            <a:ext cx="2045055" cy="568104"/>
          </a:xfrm>
          <a:prstGeom prst="rect">
            <a:avLst/>
          </a:prstGeom>
          <a:noFill/>
        </p:spPr>
        <p:txBody>
          <a:bodyPr wrap="square" rtlCol="0">
            <a:spAutoFit/>
          </a:bodyPr>
          <a:lstStyle>
            <a:defPPr>
              <a:defRPr lang="it-IT"/>
            </a:defPPr>
            <a:lvl1pPr algn="ctr" defTabSz="914217">
              <a:lnSpc>
                <a:spcPts val="1800"/>
              </a:lnSpc>
              <a:defRPr sz="2000" b="1" spc="-10">
                <a:solidFill>
                  <a:srgbClr val="FFFFFF"/>
                </a:solidFill>
                <a:latin typeface="Poppins" pitchFamily="2" charset="77"/>
                <a:cs typeface="Poppins" pitchFamily="2" charset="77"/>
              </a:defRPr>
            </a:lvl1pPr>
          </a:lstStyle>
          <a:p>
            <a:r>
              <a:rPr lang="en-US" dirty="0"/>
              <a:t>PRODUTTORE</a:t>
            </a:r>
          </a:p>
          <a:p>
            <a:r>
              <a:rPr lang="en-US" dirty="0"/>
              <a:t>DI FARMACI</a:t>
            </a:r>
          </a:p>
        </p:txBody>
      </p:sp>
      <p:sp>
        <p:nvSpPr>
          <p:cNvPr id="273" name="RECT ROUND 01C">
            <a:extLst>
              <a:ext uri="{FF2B5EF4-FFF2-40B4-BE49-F238E27FC236}">
                <a16:creationId xmlns:a16="http://schemas.microsoft.com/office/drawing/2014/main" id="{24681EBE-BF64-9F78-8485-F5B09ECC9890}"/>
              </a:ext>
            </a:extLst>
          </p:cNvPr>
          <p:cNvSpPr>
            <a:spLocks noChangeArrowheads="1"/>
          </p:cNvSpPr>
          <p:nvPr/>
        </p:nvSpPr>
        <p:spPr bwMode="auto">
          <a:xfrm rot="5400000">
            <a:off x="9510133" y="3482762"/>
            <a:ext cx="963371" cy="2160176"/>
          </a:xfrm>
          <a:prstGeom prst="roundRect">
            <a:avLst>
              <a:gd name="adj" fmla="val 11457"/>
            </a:avLst>
          </a:prstGeom>
          <a:solidFill>
            <a:schemeClr val="accent3"/>
          </a:solidFill>
          <a:ln>
            <a:noFill/>
          </a:ln>
          <a:effectLst/>
        </p:spPr>
        <p:txBody>
          <a:bodyPr wrap="none" anchor="ctr"/>
          <a:lstStyle/>
          <a:p>
            <a:pPr defTabSz="914217"/>
            <a:endParaRPr lang="en-US" dirty="0">
              <a:solidFill>
                <a:srgbClr val="747993"/>
              </a:solidFill>
              <a:latin typeface="Poppins" pitchFamily="2" charset="77"/>
            </a:endParaRPr>
          </a:p>
        </p:txBody>
      </p:sp>
      <p:sp>
        <p:nvSpPr>
          <p:cNvPr id="274" name="BODY 01B">
            <a:extLst>
              <a:ext uri="{FF2B5EF4-FFF2-40B4-BE49-F238E27FC236}">
                <a16:creationId xmlns:a16="http://schemas.microsoft.com/office/drawing/2014/main" id="{57CEEA64-3947-D9B3-B12A-6B9164778D4E}"/>
              </a:ext>
            </a:extLst>
          </p:cNvPr>
          <p:cNvSpPr txBox="1"/>
          <p:nvPr/>
        </p:nvSpPr>
        <p:spPr>
          <a:xfrm>
            <a:off x="8965242" y="4273398"/>
            <a:ext cx="2045055" cy="568104"/>
          </a:xfrm>
          <a:prstGeom prst="rect">
            <a:avLst/>
          </a:prstGeom>
          <a:noFill/>
        </p:spPr>
        <p:txBody>
          <a:bodyPr wrap="square" rtlCol="0">
            <a:spAutoFit/>
          </a:bodyPr>
          <a:lstStyle>
            <a:defPPr>
              <a:defRPr lang="it-IT"/>
            </a:defPPr>
            <a:lvl1pPr algn="ctr" defTabSz="914217">
              <a:lnSpc>
                <a:spcPts val="1800"/>
              </a:lnSpc>
              <a:defRPr sz="2000" b="1" spc="-10">
                <a:solidFill>
                  <a:srgbClr val="FFFFFF"/>
                </a:solidFill>
                <a:latin typeface="Poppins" pitchFamily="2" charset="77"/>
                <a:cs typeface="Poppins" pitchFamily="2" charset="77"/>
              </a:defRPr>
            </a:lvl1pPr>
          </a:lstStyle>
          <a:p>
            <a:r>
              <a:rPr lang="en-US" dirty="0"/>
              <a:t>FORNITORE</a:t>
            </a:r>
          </a:p>
          <a:p>
            <a:r>
              <a:rPr lang="en-US" dirty="0"/>
              <a:t>DI FARMACI</a:t>
            </a:r>
          </a:p>
        </p:txBody>
      </p:sp>
      <p:sp>
        <p:nvSpPr>
          <p:cNvPr id="275" name="RECT ROUND 01B">
            <a:extLst>
              <a:ext uri="{FF2B5EF4-FFF2-40B4-BE49-F238E27FC236}">
                <a16:creationId xmlns:a16="http://schemas.microsoft.com/office/drawing/2014/main" id="{E0A852D5-5ECB-9E34-1602-24C22A136D85}"/>
              </a:ext>
            </a:extLst>
          </p:cNvPr>
          <p:cNvSpPr>
            <a:spLocks noChangeArrowheads="1"/>
          </p:cNvSpPr>
          <p:nvPr/>
        </p:nvSpPr>
        <p:spPr bwMode="auto">
          <a:xfrm rot="5400000">
            <a:off x="8989099" y="2212622"/>
            <a:ext cx="963372" cy="2088103"/>
          </a:xfrm>
          <a:prstGeom prst="roundRect">
            <a:avLst>
              <a:gd name="adj" fmla="val 13204"/>
            </a:avLst>
          </a:prstGeom>
          <a:solidFill>
            <a:schemeClr val="accent2"/>
          </a:solidFill>
          <a:ln>
            <a:noFill/>
          </a:ln>
          <a:effectLst/>
        </p:spPr>
        <p:txBody>
          <a:bodyPr wrap="none" anchor="ctr"/>
          <a:lstStyle/>
          <a:p>
            <a:pPr defTabSz="914217"/>
            <a:endParaRPr lang="en-US" dirty="0">
              <a:solidFill>
                <a:srgbClr val="747993"/>
              </a:solidFill>
              <a:latin typeface="Poppins" pitchFamily="2" charset="77"/>
            </a:endParaRPr>
          </a:p>
        </p:txBody>
      </p:sp>
      <p:sp>
        <p:nvSpPr>
          <p:cNvPr id="276" name="BODY 01B">
            <a:extLst>
              <a:ext uri="{FF2B5EF4-FFF2-40B4-BE49-F238E27FC236}">
                <a16:creationId xmlns:a16="http://schemas.microsoft.com/office/drawing/2014/main" id="{C444BDDB-7AA3-D5B6-2657-4736DEA3AE29}"/>
              </a:ext>
            </a:extLst>
          </p:cNvPr>
          <p:cNvSpPr txBox="1"/>
          <p:nvPr/>
        </p:nvSpPr>
        <p:spPr>
          <a:xfrm>
            <a:off x="8448257" y="3095118"/>
            <a:ext cx="2045055" cy="337272"/>
          </a:xfrm>
          <a:prstGeom prst="rect">
            <a:avLst/>
          </a:prstGeom>
          <a:noFill/>
        </p:spPr>
        <p:txBody>
          <a:bodyPr wrap="square" rtlCol="0">
            <a:spAutoFit/>
          </a:bodyPr>
          <a:lstStyle>
            <a:defPPr>
              <a:defRPr lang="it-IT"/>
            </a:defPPr>
            <a:lvl1pPr algn="ctr" defTabSz="914217">
              <a:lnSpc>
                <a:spcPts val="1800"/>
              </a:lnSpc>
              <a:defRPr sz="2000" b="1" spc="-10">
                <a:solidFill>
                  <a:srgbClr val="FFFFFF"/>
                </a:solidFill>
                <a:latin typeface="Poppins" pitchFamily="2" charset="77"/>
                <a:cs typeface="Poppins" pitchFamily="2" charset="77"/>
              </a:defRPr>
            </a:lvl1pPr>
          </a:lstStyle>
          <a:p>
            <a:r>
              <a:rPr lang="en-US" dirty="0"/>
              <a:t>IMPRENDITORE</a:t>
            </a:r>
          </a:p>
        </p:txBody>
      </p:sp>
      <p:sp>
        <p:nvSpPr>
          <p:cNvPr id="277" name="RECT ROUND 01A">
            <a:extLst>
              <a:ext uri="{FF2B5EF4-FFF2-40B4-BE49-F238E27FC236}">
                <a16:creationId xmlns:a16="http://schemas.microsoft.com/office/drawing/2014/main" id="{98F152DA-E9E6-2B6E-EEF9-D576DC9E275F}"/>
              </a:ext>
            </a:extLst>
          </p:cNvPr>
          <p:cNvSpPr>
            <a:spLocks noChangeArrowheads="1"/>
          </p:cNvSpPr>
          <p:nvPr/>
        </p:nvSpPr>
        <p:spPr bwMode="auto">
          <a:xfrm rot="5400000">
            <a:off x="7599789" y="1003098"/>
            <a:ext cx="963370" cy="2088103"/>
          </a:xfrm>
          <a:prstGeom prst="roundRect">
            <a:avLst>
              <a:gd name="adj" fmla="val 12215"/>
            </a:avLst>
          </a:prstGeom>
          <a:solidFill>
            <a:schemeClr val="accent1"/>
          </a:solidFill>
          <a:ln>
            <a:noFill/>
          </a:ln>
          <a:effectLst/>
        </p:spPr>
        <p:txBody>
          <a:bodyPr wrap="none" anchor="ctr"/>
          <a:lstStyle/>
          <a:p>
            <a:pPr defTabSz="914217"/>
            <a:endParaRPr lang="en-US" dirty="0">
              <a:solidFill>
                <a:srgbClr val="747993"/>
              </a:solidFill>
              <a:latin typeface="Poppins" pitchFamily="2" charset="77"/>
            </a:endParaRPr>
          </a:p>
        </p:txBody>
      </p:sp>
      <p:sp>
        <p:nvSpPr>
          <p:cNvPr id="278" name="BODY 01A">
            <a:extLst>
              <a:ext uri="{FF2B5EF4-FFF2-40B4-BE49-F238E27FC236}">
                <a16:creationId xmlns:a16="http://schemas.microsoft.com/office/drawing/2014/main" id="{B7EE837B-3F43-0C82-963B-511CC2D32804}"/>
              </a:ext>
            </a:extLst>
          </p:cNvPr>
          <p:cNvSpPr txBox="1"/>
          <p:nvPr/>
        </p:nvSpPr>
        <p:spPr>
          <a:xfrm>
            <a:off x="7242317" y="1789714"/>
            <a:ext cx="1711411" cy="568104"/>
          </a:xfrm>
          <a:prstGeom prst="rect">
            <a:avLst/>
          </a:prstGeom>
          <a:noFill/>
        </p:spPr>
        <p:txBody>
          <a:bodyPr wrap="square" rtlCol="0">
            <a:spAutoFit/>
          </a:bodyPr>
          <a:lstStyle/>
          <a:p>
            <a:pPr algn="ctr" defTabSz="914217">
              <a:lnSpc>
                <a:spcPts val="1800"/>
              </a:lnSpc>
            </a:pPr>
            <a:r>
              <a:rPr lang="en-US" sz="2000" b="1" spc="-10" dirty="0">
                <a:solidFill>
                  <a:srgbClr val="FFFFFF"/>
                </a:solidFill>
                <a:latin typeface="Poppins" pitchFamily="2" charset="77"/>
                <a:cs typeface="Poppins" pitchFamily="2" charset="77"/>
              </a:rPr>
              <a:t>MANAGER</a:t>
            </a:r>
          </a:p>
          <a:p>
            <a:pPr algn="ctr" defTabSz="914217">
              <a:lnSpc>
                <a:spcPts val="1800"/>
              </a:lnSpc>
            </a:pPr>
            <a:r>
              <a:rPr lang="en-US" sz="2000" b="1" spc="-10" dirty="0">
                <a:solidFill>
                  <a:srgbClr val="FFFFFF"/>
                </a:solidFill>
                <a:latin typeface="Poppins" pitchFamily="2" charset="77"/>
                <a:cs typeface="Poppins" pitchFamily="2" charset="77"/>
              </a:rPr>
              <a:t>DIRIGENTE</a:t>
            </a:r>
          </a:p>
        </p:txBody>
      </p:sp>
      <p:sp>
        <p:nvSpPr>
          <p:cNvPr id="303" name="RECT ROUND 01B">
            <a:extLst>
              <a:ext uri="{FF2B5EF4-FFF2-40B4-BE49-F238E27FC236}">
                <a16:creationId xmlns:a16="http://schemas.microsoft.com/office/drawing/2014/main" id="{1F414FD8-A42C-AC80-02B9-A626E9FB5E25}"/>
              </a:ext>
            </a:extLst>
          </p:cNvPr>
          <p:cNvSpPr>
            <a:spLocks noChangeArrowheads="1"/>
          </p:cNvSpPr>
          <p:nvPr/>
        </p:nvSpPr>
        <p:spPr bwMode="auto">
          <a:xfrm rot="5400000">
            <a:off x="7966571" y="4543587"/>
            <a:ext cx="963372" cy="2510222"/>
          </a:xfrm>
          <a:prstGeom prst="roundRect">
            <a:avLst>
              <a:gd name="adj" fmla="val 13204"/>
            </a:avLst>
          </a:prstGeom>
          <a:solidFill>
            <a:schemeClr val="accent2"/>
          </a:solidFill>
          <a:ln>
            <a:noFill/>
          </a:ln>
          <a:effectLst/>
        </p:spPr>
        <p:txBody>
          <a:bodyPr wrap="none" anchor="ctr"/>
          <a:lstStyle/>
          <a:p>
            <a:pPr defTabSz="914217"/>
            <a:endParaRPr lang="en-US" dirty="0">
              <a:solidFill>
                <a:srgbClr val="747993"/>
              </a:solidFill>
              <a:latin typeface="Poppins" pitchFamily="2" charset="77"/>
            </a:endParaRPr>
          </a:p>
        </p:txBody>
      </p:sp>
      <p:sp>
        <p:nvSpPr>
          <p:cNvPr id="305" name="BODY 01B">
            <a:extLst>
              <a:ext uri="{FF2B5EF4-FFF2-40B4-BE49-F238E27FC236}">
                <a16:creationId xmlns:a16="http://schemas.microsoft.com/office/drawing/2014/main" id="{1514B7EE-7A6B-EBC2-C47B-157033135D6D}"/>
              </a:ext>
            </a:extLst>
          </p:cNvPr>
          <p:cNvSpPr txBox="1"/>
          <p:nvPr/>
        </p:nvSpPr>
        <p:spPr>
          <a:xfrm>
            <a:off x="7193146" y="5541260"/>
            <a:ext cx="2388575" cy="568104"/>
          </a:xfrm>
          <a:prstGeom prst="rect">
            <a:avLst/>
          </a:prstGeom>
          <a:noFill/>
        </p:spPr>
        <p:txBody>
          <a:bodyPr wrap="square" rtlCol="0">
            <a:spAutoFit/>
          </a:bodyPr>
          <a:lstStyle>
            <a:defPPr>
              <a:defRPr lang="it-IT"/>
            </a:defPPr>
            <a:lvl1pPr algn="ctr" defTabSz="914217">
              <a:lnSpc>
                <a:spcPts val="1800"/>
              </a:lnSpc>
              <a:defRPr sz="2000" b="1" spc="-10">
                <a:solidFill>
                  <a:srgbClr val="FFFFFF"/>
                </a:solidFill>
                <a:latin typeface="Poppins" pitchFamily="2" charset="77"/>
                <a:cs typeface="Poppins" pitchFamily="2" charset="77"/>
              </a:defRPr>
            </a:lvl1pPr>
          </a:lstStyle>
          <a:p>
            <a:r>
              <a:rPr lang="en-US" dirty="0"/>
              <a:t>IL PERSONAGGIO</a:t>
            </a:r>
          </a:p>
          <a:p>
            <a:r>
              <a:rPr lang="en-US" dirty="0"/>
              <a:t>SCONOSCIUTO</a:t>
            </a:r>
          </a:p>
        </p:txBody>
      </p:sp>
    </p:spTree>
    <p:extLst>
      <p:ext uri="{BB962C8B-B14F-4D97-AF65-F5344CB8AC3E}">
        <p14:creationId xmlns:p14="http://schemas.microsoft.com/office/powerpoint/2010/main" val="1755715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D80E9E5-F1BD-EA5F-D9AC-F6F2E5022F15}"/>
              </a:ext>
            </a:extLst>
          </p:cNvPr>
          <p:cNvSpPr txBox="1"/>
          <p:nvPr/>
        </p:nvSpPr>
        <p:spPr>
          <a:xfrm>
            <a:off x="2795376" y="709221"/>
            <a:ext cx="7167974" cy="1569660"/>
          </a:xfrm>
          <a:prstGeom prst="rect">
            <a:avLst/>
          </a:prstGeom>
          <a:noFill/>
        </p:spPr>
        <p:txBody>
          <a:bodyPr wrap="square" rtlCol="0">
            <a:spAutoFit/>
          </a:bodyPr>
          <a:lstStyle/>
          <a:p>
            <a:pPr algn="just"/>
            <a:r>
              <a:rPr lang="it-IT" sz="2400" b="0" i="0" u="none" strike="noStrike" baseline="0" dirty="0">
                <a:solidFill>
                  <a:srgbClr val="000000"/>
                </a:solidFill>
                <a:latin typeface="Poppins" panose="00000500000000000000" pitchFamily="2" charset="0"/>
                <a:cs typeface="Poppins" panose="00000500000000000000" pitchFamily="2" charset="0"/>
              </a:rPr>
              <a:t>IDENTITÀ PROFESSIONALE del farmacista:</a:t>
            </a:r>
          </a:p>
          <a:p>
            <a:pPr algn="just"/>
            <a:r>
              <a:rPr lang="it-IT" sz="2400" b="0" i="0" u="none" strike="noStrike" baseline="0" dirty="0">
                <a:solidFill>
                  <a:srgbClr val="000000"/>
                </a:solidFill>
                <a:latin typeface="Poppins" panose="00000500000000000000" pitchFamily="2" charset="0"/>
                <a:cs typeface="Poppins" panose="00000500000000000000" pitchFamily="2" charset="0"/>
              </a:rPr>
              <a:t>acquisizione di </a:t>
            </a:r>
            <a:r>
              <a:rPr lang="it-IT" sz="2400" b="1" i="0" u="none" strike="noStrike" baseline="0" dirty="0">
                <a:solidFill>
                  <a:srgbClr val="013A5B"/>
                </a:solidFill>
                <a:latin typeface="Poppins" panose="00000500000000000000" pitchFamily="2" charset="0"/>
                <a:cs typeface="Poppins" panose="00000500000000000000" pitchFamily="2" charset="0"/>
              </a:rPr>
              <a:t>conoscenze</a:t>
            </a:r>
            <a:r>
              <a:rPr lang="it-IT" sz="2400" b="0" i="0" u="none" strike="noStrike" baseline="0" dirty="0">
                <a:solidFill>
                  <a:srgbClr val="000000"/>
                </a:solidFill>
                <a:latin typeface="Poppins" panose="00000500000000000000" pitchFamily="2" charset="0"/>
                <a:cs typeface="Poppins" panose="00000500000000000000" pitchFamily="2" charset="0"/>
              </a:rPr>
              <a:t>            </a:t>
            </a:r>
            <a:r>
              <a:rPr lang="it-IT" sz="2400" b="1" i="0" u="none" strike="noStrike" baseline="0" dirty="0">
                <a:solidFill>
                  <a:srgbClr val="013A5B"/>
                </a:solidFill>
                <a:latin typeface="Poppins" panose="00000500000000000000" pitchFamily="2" charset="0"/>
                <a:cs typeface="Poppins" panose="00000500000000000000" pitchFamily="2" charset="0"/>
              </a:rPr>
              <a:t>SAPERE</a:t>
            </a:r>
            <a:r>
              <a:rPr lang="it-IT" sz="2400" b="0" i="0" u="none" strike="noStrike" baseline="0" dirty="0">
                <a:solidFill>
                  <a:srgbClr val="000000"/>
                </a:solidFill>
                <a:latin typeface="Poppins" panose="00000500000000000000" pitchFamily="2" charset="0"/>
                <a:cs typeface="Poppins" panose="00000500000000000000" pitchFamily="2" charset="0"/>
              </a:rPr>
              <a:t> </a:t>
            </a:r>
          </a:p>
          <a:p>
            <a:pPr algn="just"/>
            <a:r>
              <a:rPr lang="it-IT" sz="2400" b="0" i="0" u="none" strike="noStrike" baseline="0" dirty="0">
                <a:solidFill>
                  <a:srgbClr val="000000"/>
                </a:solidFill>
                <a:latin typeface="Poppins" panose="00000500000000000000" pitchFamily="2" charset="0"/>
                <a:cs typeface="Poppins" panose="00000500000000000000" pitchFamily="2" charset="0"/>
              </a:rPr>
              <a:t>esibizione di </a:t>
            </a:r>
            <a:r>
              <a:rPr lang="it-IT" sz="2400" b="1" i="0" u="none" strike="noStrike" baseline="0" dirty="0">
                <a:solidFill>
                  <a:srgbClr val="E86D48"/>
                </a:solidFill>
                <a:latin typeface="Poppins" panose="00000500000000000000" pitchFamily="2" charset="0"/>
                <a:cs typeface="Poppins" panose="00000500000000000000" pitchFamily="2" charset="0"/>
              </a:rPr>
              <a:t>professionalità</a:t>
            </a:r>
            <a:r>
              <a:rPr lang="it-IT" sz="2400" b="0" i="0" u="none" strike="noStrike" baseline="0" dirty="0">
                <a:solidFill>
                  <a:srgbClr val="000000"/>
                </a:solidFill>
                <a:latin typeface="Poppins" panose="00000500000000000000" pitchFamily="2" charset="0"/>
                <a:cs typeface="Poppins" panose="00000500000000000000" pitchFamily="2" charset="0"/>
              </a:rPr>
              <a:t>            </a:t>
            </a:r>
            <a:r>
              <a:rPr lang="it-IT" sz="2400" b="1" i="0" u="none" strike="noStrike" baseline="0" dirty="0">
                <a:solidFill>
                  <a:srgbClr val="E86D48"/>
                </a:solidFill>
                <a:latin typeface="Poppins" panose="00000500000000000000" pitchFamily="2" charset="0"/>
                <a:cs typeface="Poppins" panose="00000500000000000000" pitchFamily="2" charset="0"/>
              </a:rPr>
              <a:t>AGIRE</a:t>
            </a:r>
          </a:p>
          <a:p>
            <a:pPr algn="just"/>
            <a:r>
              <a:rPr lang="it-IT" sz="2400" b="1" i="0" u="none" strike="noStrike" baseline="0" dirty="0">
                <a:solidFill>
                  <a:srgbClr val="2984D7"/>
                </a:solidFill>
                <a:latin typeface="Poppins" panose="00000500000000000000" pitchFamily="2" charset="0"/>
                <a:cs typeface="Poppins" panose="00000500000000000000" pitchFamily="2" charset="0"/>
              </a:rPr>
              <a:t>percezioni di sé                                          SENTIRE</a:t>
            </a:r>
          </a:p>
        </p:txBody>
      </p:sp>
      <p:pic>
        <p:nvPicPr>
          <p:cNvPr id="3" name="Immagine 2">
            <a:extLst>
              <a:ext uri="{FF2B5EF4-FFF2-40B4-BE49-F238E27FC236}">
                <a16:creationId xmlns:a16="http://schemas.microsoft.com/office/drawing/2014/main" id="{6558C650-120B-39FD-6A29-E0840CED71E1}"/>
              </a:ext>
            </a:extLst>
          </p:cNvPr>
          <p:cNvPicPr>
            <a:picLocks noChangeAspect="1"/>
          </p:cNvPicPr>
          <p:nvPr/>
        </p:nvPicPr>
        <p:blipFill rotWithShape="1">
          <a:blip r:embed="rId3"/>
          <a:srcRect l="18354" r="20001" b="7831"/>
          <a:stretch/>
        </p:blipFill>
        <p:spPr>
          <a:xfrm>
            <a:off x="957313" y="306316"/>
            <a:ext cx="1510198" cy="2257966"/>
          </a:xfrm>
          <a:prstGeom prst="rect">
            <a:avLst/>
          </a:prstGeom>
        </p:spPr>
      </p:pic>
      <p:sp>
        <p:nvSpPr>
          <p:cNvPr id="21" name="CasellaDiTesto 20">
            <a:extLst>
              <a:ext uri="{FF2B5EF4-FFF2-40B4-BE49-F238E27FC236}">
                <a16:creationId xmlns:a16="http://schemas.microsoft.com/office/drawing/2014/main" id="{98AEB62E-4FE7-7953-E80D-2E278BAED0F9}"/>
              </a:ext>
            </a:extLst>
          </p:cNvPr>
          <p:cNvSpPr txBox="1"/>
          <p:nvPr/>
        </p:nvSpPr>
        <p:spPr>
          <a:xfrm>
            <a:off x="2467511" y="2941943"/>
            <a:ext cx="8153967" cy="830997"/>
          </a:xfrm>
          <a:prstGeom prst="rect">
            <a:avLst/>
          </a:prstGeom>
          <a:noFill/>
        </p:spPr>
        <p:txBody>
          <a:bodyPr wrap="square" rtlCol="0">
            <a:spAutoFit/>
          </a:bodyPr>
          <a:lstStyle>
            <a:defPPr>
              <a:defRPr lang="it-IT"/>
            </a:defPPr>
            <a:lvl1pPr algn="just">
              <a:defRPr sz="2400" b="0" i="0" u="none" strike="noStrike" baseline="0">
                <a:solidFill>
                  <a:srgbClr val="000000"/>
                </a:solidFill>
                <a:latin typeface="Poppins" panose="00000500000000000000" pitchFamily="2" charset="0"/>
                <a:cs typeface="Poppins" panose="00000500000000000000" pitchFamily="2" charset="0"/>
              </a:defRPr>
            </a:lvl1pPr>
          </a:lstStyle>
          <a:p>
            <a:pPr algn="ctr"/>
            <a:r>
              <a:rPr lang="it-IT" dirty="0"/>
              <a:t>Trasformazione modello di pratica della farmacia:</a:t>
            </a:r>
          </a:p>
          <a:p>
            <a:pPr algn="ctr"/>
            <a:r>
              <a:rPr lang="it-IT" dirty="0"/>
              <a:t>modello basato sui </a:t>
            </a:r>
            <a:r>
              <a:rPr lang="it-IT" b="1" dirty="0">
                <a:solidFill>
                  <a:srgbClr val="C00000"/>
                </a:solidFill>
              </a:rPr>
              <a:t>prodotti</a:t>
            </a:r>
          </a:p>
        </p:txBody>
      </p:sp>
      <p:sp>
        <p:nvSpPr>
          <p:cNvPr id="22" name="CasellaDiTesto 21">
            <a:extLst>
              <a:ext uri="{FF2B5EF4-FFF2-40B4-BE49-F238E27FC236}">
                <a16:creationId xmlns:a16="http://schemas.microsoft.com/office/drawing/2014/main" id="{A0E8D17E-2C81-FF7B-1F84-E7FEEEEFAAFF}"/>
              </a:ext>
            </a:extLst>
          </p:cNvPr>
          <p:cNvSpPr txBox="1"/>
          <p:nvPr/>
        </p:nvSpPr>
        <p:spPr>
          <a:xfrm>
            <a:off x="4091734" y="4091107"/>
            <a:ext cx="4575258" cy="461665"/>
          </a:xfrm>
          <a:prstGeom prst="rect">
            <a:avLst/>
          </a:prstGeom>
          <a:noFill/>
        </p:spPr>
        <p:txBody>
          <a:bodyPr wrap="square" rtlCol="0">
            <a:spAutoFit/>
          </a:bodyPr>
          <a:lstStyle>
            <a:defPPr>
              <a:defRPr lang="it-IT"/>
            </a:defPPr>
            <a:lvl1pPr algn="ctr">
              <a:defRPr b="0" i="0" u="none" strike="noStrike" baseline="0">
                <a:solidFill>
                  <a:srgbClr val="000000"/>
                </a:solidFill>
                <a:latin typeface="Poppins" panose="00000500000000000000" pitchFamily="2" charset="0"/>
                <a:cs typeface="Poppins" panose="00000500000000000000" pitchFamily="2" charset="0"/>
              </a:defRPr>
            </a:lvl1pPr>
          </a:lstStyle>
          <a:p>
            <a:r>
              <a:rPr lang="it-IT" sz="2400" dirty="0"/>
              <a:t>modello basato sui </a:t>
            </a:r>
            <a:r>
              <a:rPr lang="it-IT" sz="2400" b="1" dirty="0">
                <a:solidFill>
                  <a:srgbClr val="C00000"/>
                </a:solidFill>
              </a:rPr>
              <a:t>servizi</a:t>
            </a:r>
          </a:p>
        </p:txBody>
      </p:sp>
      <p:pic>
        <p:nvPicPr>
          <p:cNvPr id="7172" name="Picture 4" descr="Vettore gratuito gestione del personale, definizione della prospettiva, orientamento al target. organizzazione del lavoro di squadra. personaggi dei cartoni animati di coach aziendale, dirigente aziendale e personale">
            <a:extLst>
              <a:ext uri="{FF2B5EF4-FFF2-40B4-BE49-F238E27FC236}">
                <a16:creationId xmlns:a16="http://schemas.microsoft.com/office/drawing/2014/main" id="{512B1991-8CDA-D9A0-B730-0C9EFD511F4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723" y="2674940"/>
            <a:ext cx="2196000" cy="21960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nettore 2 22">
            <a:extLst>
              <a:ext uri="{FF2B5EF4-FFF2-40B4-BE49-F238E27FC236}">
                <a16:creationId xmlns:a16="http://schemas.microsoft.com/office/drawing/2014/main" id="{25DF2D7A-A48C-0AE6-106E-BFC5B8F10D8A}"/>
              </a:ext>
            </a:extLst>
          </p:cNvPr>
          <p:cNvCxnSpPr>
            <a:cxnSpLocks/>
          </p:cNvCxnSpPr>
          <p:nvPr/>
        </p:nvCxnSpPr>
        <p:spPr>
          <a:xfrm>
            <a:off x="6379363" y="2258282"/>
            <a:ext cx="0" cy="612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D15144EC-A0C9-828D-A502-A2A33086849F}"/>
              </a:ext>
            </a:extLst>
          </p:cNvPr>
          <p:cNvCxnSpPr>
            <a:cxnSpLocks/>
          </p:cNvCxnSpPr>
          <p:nvPr/>
        </p:nvCxnSpPr>
        <p:spPr>
          <a:xfrm>
            <a:off x="6379363" y="3709939"/>
            <a:ext cx="0" cy="432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19009E31-A26F-1F66-9FC9-6DEB53AF0EFF}"/>
              </a:ext>
            </a:extLst>
          </p:cNvPr>
          <p:cNvPicPr>
            <a:picLocks noChangeAspect="1"/>
          </p:cNvPicPr>
          <p:nvPr/>
        </p:nvPicPr>
        <p:blipFill rotWithShape="1">
          <a:blip r:embed="rId5"/>
          <a:srcRect l="4903" t="64366" r="28317" b="10750"/>
          <a:stretch/>
        </p:blipFill>
        <p:spPr>
          <a:xfrm>
            <a:off x="5087247" y="4870939"/>
            <a:ext cx="6618030" cy="1386499"/>
          </a:xfrm>
          <a:prstGeom prst="rect">
            <a:avLst/>
          </a:prstGeom>
        </p:spPr>
      </p:pic>
    </p:spTree>
    <p:extLst>
      <p:ext uri="{BB962C8B-B14F-4D97-AF65-F5344CB8AC3E}">
        <p14:creationId xmlns:p14="http://schemas.microsoft.com/office/powerpoint/2010/main" val="1713101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DIAGONAL LINE 02">
            <a:extLst>
              <a:ext uri="{FF2B5EF4-FFF2-40B4-BE49-F238E27FC236}">
                <a16:creationId xmlns:a16="http://schemas.microsoft.com/office/drawing/2014/main" id="{3B6ACB25-B203-534B-90F0-A05A7FF214B2}"/>
              </a:ext>
            </a:extLst>
          </p:cNvPr>
          <p:cNvSpPr>
            <a:spLocks noChangeShapeType="1"/>
          </p:cNvSpPr>
          <p:nvPr/>
        </p:nvSpPr>
        <p:spPr bwMode="auto">
          <a:xfrm>
            <a:off x="1863409" y="3854080"/>
            <a:ext cx="4518118" cy="1127715"/>
          </a:xfrm>
          <a:prstGeom prst="line">
            <a:avLst/>
          </a:prstGeom>
          <a:noFill/>
          <a:ln w="50800" cap="rnd">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22" name="DIAGONAL LINE 01">
            <a:extLst>
              <a:ext uri="{FF2B5EF4-FFF2-40B4-BE49-F238E27FC236}">
                <a16:creationId xmlns:a16="http://schemas.microsoft.com/office/drawing/2014/main" id="{99F0E81A-839B-D945-8E36-50247C8F23D4}"/>
              </a:ext>
            </a:extLst>
          </p:cNvPr>
          <p:cNvSpPr>
            <a:spLocks noChangeShapeType="1"/>
          </p:cNvSpPr>
          <p:nvPr/>
        </p:nvSpPr>
        <p:spPr bwMode="auto">
          <a:xfrm flipH="1">
            <a:off x="1863409" y="1913863"/>
            <a:ext cx="4518118" cy="1127715"/>
          </a:xfrm>
          <a:prstGeom prst="line">
            <a:avLst/>
          </a:prstGeom>
          <a:noFill/>
          <a:ln w="50800" cap="rnd">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24" name="STROKE CIRCLE ICON">
            <a:extLst>
              <a:ext uri="{FF2B5EF4-FFF2-40B4-BE49-F238E27FC236}">
                <a16:creationId xmlns:a16="http://schemas.microsoft.com/office/drawing/2014/main" id="{56C24457-8584-8548-A9FC-E1FC809A991A}"/>
              </a:ext>
            </a:extLst>
          </p:cNvPr>
          <p:cNvSpPr>
            <a:spLocks noChangeArrowheads="1"/>
          </p:cNvSpPr>
          <p:nvPr/>
        </p:nvSpPr>
        <p:spPr bwMode="auto">
          <a:xfrm>
            <a:off x="599555" y="2703932"/>
            <a:ext cx="1450135" cy="1450135"/>
          </a:xfrm>
          <a:prstGeom prst="ellipse">
            <a:avLst/>
          </a:prstGeom>
          <a:solidFill>
            <a:schemeClr val="bg2"/>
          </a:solidFill>
          <a:ln w="50800" cap="rnd">
            <a:solidFill>
              <a:schemeClr val="tx2"/>
            </a:solidFill>
            <a:round/>
            <a:headEnd/>
            <a:tailEnd/>
          </a:ln>
          <a:effectLst/>
        </p:spPr>
        <p:txBody>
          <a:bodyPr wrap="none" anchor="ctr"/>
          <a:lstStyle/>
          <a:p>
            <a:pPr defTabSz="914217"/>
            <a:endParaRPr lang="en-US" dirty="0">
              <a:solidFill>
                <a:srgbClr val="747993"/>
              </a:solidFill>
              <a:latin typeface="Poppins" pitchFamily="2" charset="77"/>
            </a:endParaRPr>
          </a:p>
        </p:txBody>
      </p:sp>
      <p:sp>
        <p:nvSpPr>
          <p:cNvPr id="10" name="QUESTION 04">
            <a:extLst>
              <a:ext uri="{FF2B5EF4-FFF2-40B4-BE49-F238E27FC236}">
                <a16:creationId xmlns:a16="http://schemas.microsoft.com/office/drawing/2014/main" id="{0F6355A7-65C8-A244-BB06-A82942B2AD21}"/>
              </a:ext>
            </a:extLst>
          </p:cNvPr>
          <p:cNvSpPr txBox="1"/>
          <p:nvPr/>
        </p:nvSpPr>
        <p:spPr>
          <a:xfrm>
            <a:off x="6676591" y="1277391"/>
            <a:ext cx="2711347" cy="1200329"/>
          </a:xfrm>
          <a:prstGeom prst="rect">
            <a:avLst/>
          </a:prstGeom>
          <a:noFill/>
        </p:spPr>
        <p:txBody>
          <a:bodyPr wrap="square" rtlCol="0" anchor="b">
            <a:spAutoFit/>
          </a:bodyPr>
          <a:lstStyle/>
          <a:p>
            <a:pPr defTabSz="914217"/>
            <a:r>
              <a:rPr lang="en-US" sz="2400" b="1" spc="-15" dirty="0">
                <a:solidFill>
                  <a:srgbClr val="111340"/>
                </a:solidFill>
                <a:latin typeface="Poppins" pitchFamily="2" charset="77"/>
                <a:cs typeface="Poppins" pitchFamily="2" charset="77"/>
              </a:rPr>
              <a:t>IDENTITA’</a:t>
            </a:r>
          </a:p>
          <a:p>
            <a:pPr defTabSz="914217"/>
            <a:r>
              <a:rPr lang="en-US" sz="2400" b="1" spc="-15" dirty="0">
                <a:solidFill>
                  <a:srgbClr val="111340"/>
                </a:solidFill>
                <a:latin typeface="Poppins" pitchFamily="2" charset="77"/>
                <a:cs typeface="Poppins" pitchFamily="2" charset="77"/>
              </a:rPr>
              <a:t>PROFESSIONALE UNIFICATA</a:t>
            </a:r>
          </a:p>
        </p:txBody>
      </p:sp>
      <p:sp>
        <p:nvSpPr>
          <p:cNvPr id="2" name="CIRCLE STROKE 01">
            <a:extLst>
              <a:ext uri="{FF2B5EF4-FFF2-40B4-BE49-F238E27FC236}">
                <a16:creationId xmlns:a16="http://schemas.microsoft.com/office/drawing/2014/main" id="{EADF15E9-344F-CD36-6696-280F50C416FD}"/>
              </a:ext>
            </a:extLst>
          </p:cNvPr>
          <p:cNvSpPr>
            <a:spLocks noChangeArrowheads="1"/>
          </p:cNvSpPr>
          <p:nvPr/>
        </p:nvSpPr>
        <p:spPr bwMode="auto">
          <a:xfrm>
            <a:off x="317275" y="2361602"/>
            <a:ext cx="2175203" cy="2172455"/>
          </a:xfrm>
          <a:custGeom>
            <a:avLst/>
            <a:gdLst>
              <a:gd name="T0" fmla="*/ 3490 w 3491"/>
              <a:gd name="T1" fmla="*/ 1744 h 3490"/>
              <a:gd name="T2" fmla="*/ 3490 w 3491"/>
              <a:gd name="T3" fmla="*/ 1744 h 3490"/>
              <a:gd name="T4" fmla="*/ 1745 w 3491"/>
              <a:gd name="T5" fmla="*/ 3489 h 3490"/>
              <a:gd name="T6" fmla="*/ 1745 w 3491"/>
              <a:gd name="T7" fmla="*/ 3489 h 3490"/>
              <a:gd name="T8" fmla="*/ 0 w 3491"/>
              <a:gd name="T9" fmla="*/ 1744 h 3490"/>
              <a:gd name="T10" fmla="*/ 0 w 3491"/>
              <a:gd name="T11" fmla="*/ 1744 h 3490"/>
              <a:gd name="T12" fmla="*/ 1745 w 3491"/>
              <a:gd name="T13" fmla="*/ 0 h 3490"/>
              <a:gd name="T14" fmla="*/ 1745 w 3491"/>
              <a:gd name="T15" fmla="*/ 0 h 3490"/>
              <a:gd name="T16" fmla="*/ 3490 w 3491"/>
              <a:gd name="T17" fmla="*/ 1744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1" h="3490">
                <a:moveTo>
                  <a:pt x="3490" y="1744"/>
                </a:moveTo>
                <a:lnTo>
                  <a:pt x="3490" y="1744"/>
                </a:lnTo>
                <a:cubicBezTo>
                  <a:pt x="3490" y="2708"/>
                  <a:pt x="2708" y="3489"/>
                  <a:pt x="1745" y="3489"/>
                </a:cubicBezTo>
                <a:lnTo>
                  <a:pt x="1745" y="3489"/>
                </a:lnTo>
                <a:cubicBezTo>
                  <a:pt x="781" y="3489"/>
                  <a:pt x="0" y="2708"/>
                  <a:pt x="0" y="1744"/>
                </a:cubicBezTo>
                <a:lnTo>
                  <a:pt x="0" y="1744"/>
                </a:lnTo>
                <a:cubicBezTo>
                  <a:pt x="0" y="781"/>
                  <a:pt x="781" y="0"/>
                  <a:pt x="1745" y="0"/>
                </a:cubicBezTo>
                <a:lnTo>
                  <a:pt x="1745" y="0"/>
                </a:lnTo>
                <a:cubicBezTo>
                  <a:pt x="2708" y="0"/>
                  <a:pt x="3490" y="781"/>
                  <a:pt x="3490" y="1744"/>
                </a:cubicBezTo>
              </a:path>
            </a:pathLst>
          </a:custGeom>
          <a:solidFill>
            <a:schemeClr val="accent5"/>
          </a:solidFill>
          <a:ln w="12700" cap="flat">
            <a:solidFill>
              <a:schemeClr val="tx2"/>
            </a:solidFill>
            <a:miter lim="800000"/>
            <a:headEnd/>
            <a:tailEnd/>
          </a:ln>
          <a:effectLst/>
        </p:spPr>
        <p:txBody>
          <a:bodyPr wrap="none" anchor="ctr"/>
          <a:lstStyle/>
          <a:p>
            <a:pPr defTabSz="914217"/>
            <a:endParaRPr lang="en-US" dirty="0">
              <a:solidFill>
                <a:srgbClr val="747993"/>
              </a:solidFill>
              <a:latin typeface="Poppins" pitchFamily="2" charset="77"/>
            </a:endParaRPr>
          </a:p>
        </p:txBody>
      </p:sp>
      <p:grpSp>
        <p:nvGrpSpPr>
          <p:cNvPr id="3" name="ILUSTRATION">
            <a:extLst>
              <a:ext uri="{FF2B5EF4-FFF2-40B4-BE49-F238E27FC236}">
                <a16:creationId xmlns:a16="http://schemas.microsoft.com/office/drawing/2014/main" id="{2A2C96A0-3646-FB99-61EC-114887547F99}"/>
              </a:ext>
            </a:extLst>
          </p:cNvPr>
          <p:cNvGrpSpPr/>
          <p:nvPr/>
        </p:nvGrpSpPr>
        <p:grpSpPr>
          <a:xfrm>
            <a:off x="699034" y="2746107"/>
            <a:ext cx="1397952" cy="1785204"/>
            <a:chOff x="10777141" y="6720678"/>
            <a:chExt cx="2795904" cy="3570408"/>
          </a:xfrm>
        </p:grpSpPr>
        <p:sp>
          <p:nvSpPr>
            <p:cNvPr id="4" name="Freeform 287">
              <a:extLst>
                <a:ext uri="{FF2B5EF4-FFF2-40B4-BE49-F238E27FC236}">
                  <a16:creationId xmlns:a16="http://schemas.microsoft.com/office/drawing/2014/main" id="{266A4A56-43C6-9C3A-BC72-977CBA66A317}"/>
                </a:ext>
              </a:extLst>
            </p:cNvPr>
            <p:cNvSpPr>
              <a:spLocks noChangeArrowheads="1"/>
            </p:cNvSpPr>
            <p:nvPr/>
          </p:nvSpPr>
          <p:spPr bwMode="auto">
            <a:xfrm>
              <a:off x="13259949" y="9478132"/>
              <a:ext cx="313096" cy="477884"/>
            </a:xfrm>
            <a:custGeom>
              <a:avLst/>
              <a:gdLst>
                <a:gd name="T0" fmla="*/ 57 w 251"/>
                <a:gd name="T1" fmla="*/ 74 h 383"/>
                <a:gd name="T2" fmla="*/ 57 w 251"/>
                <a:gd name="T3" fmla="*/ 74 h 383"/>
                <a:gd name="T4" fmla="*/ 50 w 251"/>
                <a:gd name="T5" fmla="*/ 79 h 383"/>
                <a:gd name="T6" fmla="*/ 50 w 251"/>
                <a:gd name="T7" fmla="*/ 79 h 383"/>
                <a:gd name="T8" fmla="*/ 46 w 251"/>
                <a:gd name="T9" fmla="*/ 84 h 383"/>
                <a:gd name="T10" fmla="*/ 46 w 251"/>
                <a:gd name="T11" fmla="*/ 84 h 383"/>
                <a:gd name="T12" fmla="*/ 39 w 251"/>
                <a:gd name="T13" fmla="*/ 89 h 383"/>
                <a:gd name="T14" fmla="*/ 39 w 251"/>
                <a:gd name="T15" fmla="*/ 89 h 383"/>
                <a:gd name="T16" fmla="*/ 33 w 251"/>
                <a:gd name="T17" fmla="*/ 94 h 383"/>
                <a:gd name="T18" fmla="*/ 33 w 251"/>
                <a:gd name="T19" fmla="*/ 94 h 383"/>
                <a:gd name="T20" fmla="*/ 27 w 251"/>
                <a:gd name="T21" fmla="*/ 98 h 383"/>
                <a:gd name="T22" fmla="*/ 27 w 251"/>
                <a:gd name="T23" fmla="*/ 98 h 383"/>
                <a:gd name="T24" fmla="*/ 20 w 251"/>
                <a:gd name="T25" fmla="*/ 103 h 383"/>
                <a:gd name="T26" fmla="*/ 20 w 251"/>
                <a:gd name="T27" fmla="*/ 103 h 383"/>
                <a:gd name="T28" fmla="*/ 12 w 251"/>
                <a:gd name="T29" fmla="*/ 108 h 383"/>
                <a:gd name="T30" fmla="*/ 12 w 251"/>
                <a:gd name="T31" fmla="*/ 108 h 383"/>
                <a:gd name="T32" fmla="*/ 6 w 251"/>
                <a:gd name="T33" fmla="*/ 111 h 383"/>
                <a:gd name="T34" fmla="*/ 6 w 251"/>
                <a:gd name="T35" fmla="*/ 111 h 383"/>
                <a:gd name="T36" fmla="*/ 0 w 251"/>
                <a:gd name="T37" fmla="*/ 115 h 383"/>
                <a:gd name="T38" fmla="*/ 0 w 251"/>
                <a:gd name="T39" fmla="*/ 115 h 383"/>
                <a:gd name="T40" fmla="*/ 73 w 251"/>
                <a:gd name="T41" fmla="*/ 382 h 383"/>
                <a:gd name="T42" fmla="*/ 73 w 251"/>
                <a:gd name="T43" fmla="*/ 382 h 383"/>
                <a:gd name="T44" fmla="*/ 250 w 251"/>
                <a:gd name="T45" fmla="*/ 254 h 383"/>
                <a:gd name="T46" fmla="*/ 119 w 251"/>
                <a:gd name="T47" fmla="*/ 0 h 383"/>
                <a:gd name="T48" fmla="*/ 119 w 251"/>
                <a:gd name="T49" fmla="*/ 0 h 383"/>
                <a:gd name="T50" fmla="*/ 57 w 251"/>
                <a:gd name="T51"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1" h="383">
                  <a:moveTo>
                    <a:pt x="57" y="74"/>
                  </a:moveTo>
                  <a:lnTo>
                    <a:pt x="57" y="74"/>
                  </a:lnTo>
                  <a:cubicBezTo>
                    <a:pt x="55" y="76"/>
                    <a:pt x="53" y="78"/>
                    <a:pt x="50" y="79"/>
                  </a:cubicBezTo>
                  <a:lnTo>
                    <a:pt x="50" y="79"/>
                  </a:lnTo>
                  <a:cubicBezTo>
                    <a:pt x="49" y="81"/>
                    <a:pt x="47" y="83"/>
                    <a:pt x="46" y="84"/>
                  </a:cubicBezTo>
                  <a:lnTo>
                    <a:pt x="46" y="84"/>
                  </a:lnTo>
                  <a:cubicBezTo>
                    <a:pt x="43" y="86"/>
                    <a:pt x="41" y="87"/>
                    <a:pt x="39" y="89"/>
                  </a:cubicBezTo>
                  <a:lnTo>
                    <a:pt x="39" y="89"/>
                  </a:lnTo>
                  <a:cubicBezTo>
                    <a:pt x="37" y="90"/>
                    <a:pt x="35" y="92"/>
                    <a:pt x="33" y="94"/>
                  </a:cubicBezTo>
                  <a:lnTo>
                    <a:pt x="33" y="94"/>
                  </a:lnTo>
                  <a:cubicBezTo>
                    <a:pt x="31" y="95"/>
                    <a:pt x="28" y="97"/>
                    <a:pt x="27" y="98"/>
                  </a:cubicBezTo>
                  <a:lnTo>
                    <a:pt x="27" y="98"/>
                  </a:lnTo>
                  <a:cubicBezTo>
                    <a:pt x="24" y="100"/>
                    <a:pt x="22" y="102"/>
                    <a:pt x="20" y="103"/>
                  </a:cubicBezTo>
                  <a:lnTo>
                    <a:pt x="20" y="103"/>
                  </a:lnTo>
                  <a:cubicBezTo>
                    <a:pt x="18" y="105"/>
                    <a:pt x="16" y="106"/>
                    <a:pt x="12" y="108"/>
                  </a:cubicBezTo>
                  <a:lnTo>
                    <a:pt x="12" y="108"/>
                  </a:lnTo>
                  <a:cubicBezTo>
                    <a:pt x="11" y="109"/>
                    <a:pt x="9" y="110"/>
                    <a:pt x="6" y="111"/>
                  </a:cubicBezTo>
                  <a:lnTo>
                    <a:pt x="6" y="111"/>
                  </a:lnTo>
                  <a:cubicBezTo>
                    <a:pt x="5" y="113"/>
                    <a:pt x="2" y="114"/>
                    <a:pt x="0" y="115"/>
                  </a:cubicBezTo>
                  <a:lnTo>
                    <a:pt x="0" y="115"/>
                  </a:lnTo>
                  <a:cubicBezTo>
                    <a:pt x="42" y="213"/>
                    <a:pt x="70" y="306"/>
                    <a:pt x="73" y="382"/>
                  </a:cubicBezTo>
                  <a:lnTo>
                    <a:pt x="73" y="382"/>
                  </a:lnTo>
                  <a:cubicBezTo>
                    <a:pt x="135" y="343"/>
                    <a:pt x="194" y="300"/>
                    <a:pt x="250" y="254"/>
                  </a:cubicBezTo>
                  <a:lnTo>
                    <a:pt x="119" y="0"/>
                  </a:lnTo>
                  <a:lnTo>
                    <a:pt x="119" y="0"/>
                  </a:lnTo>
                  <a:cubicBezTo>
                    <a:pt x="104" y="24"/>
                    <a:pt x="84" y="50"/>
                    <a:pt x="57" y="74"/>
                  </a:cubicBezTo>
                </a:path>
              </a:pathLst>
            </a:custGeom>
            <a:solidFill>
              <a:srgbClr val="EF9E97"/>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9" name="Freeform 288">
              <a:extLst>
                <a:ext uri="{FF2B5EF4-FFF2-40B4-BE49-F238E27FC236}">
                  <a16:creationId xmlns:a16="http://schemas.microsoft.com/office/drawing/2014/main" id="{775669B3-4463-AAF5-C0BD-BE58218B6BEE}"/>
                </a:ext>
              </a:extLst>
            </p:cNvPr>
            <p:cNvSpPr>
              <a:spLocks noChangeArrowheads="1"/>
            </p:cNvSpPr>
            <p:nvPr/>
          </p:nvSpPr>
          <p:spPr bwMode="auto">
            <a:xfrm>
              <a:off x="12851152" y="8903692"/>
              <a:ext cx="488873" cy="714082"/>
            </a:xfrm>
            <a:custGeom>
              <a:avLst/>
              <a:gdLst>
                <a:gd name="T0" fmla="*/ 361 w 393"/>
                <a:gd name="T1" fmla="*/ 451 h 575"/>
                <a:gd name="T2" fmla="*/ 361 w 393"/>
                <a:gd name="T3" fmla="*/ 451 h 575"/>
                <a:gd name="T4" fmla="*/ 0 w 393"/>
                <a:gd name="T5" fmla="*/ 0 h 575"/>
                <a:gd name="T6" fmla="*/ 0 w 393"/>
                <a:gd name="T7" fmla="*/ 0 h 575"/>
                <a:gd name="T8" fmla="*/ 289 w 393"/>
                <a:gd name="T9" fmla="*/ 482 h 575"/>
                <a:gd name="T10" fmla="*/ 289 w 393"/>
                <a:gd name="T11" fmla="*/ 482 h 575"/>
                <a:gd name="T12" fmla="*/ 331 w 393"/>
                <a:gd name="T13" fmla="*/ 574 h 575"/>
                <a:gd name="T14" fmla="*/ 331 w 393"/>
                <a:gd name="T15" fmla="*/ 574 h 575"/>
                <a:gd name="T16" fmla="*/ 337 w 393"/>
                <a:gd name="T17" fmla="*/ 570 h 575"/>
                <a:gd name="T18" fmla="*/ 337 w 393"/>
                <a:gd name="T19" fmla="*/ 570 h 575"/>
                <a:gd name="T20" fmla="*/ 343 w 393"/>
                <a:gd name="T21" fmla="*/ 567 h 575"/>
                <a:gd name="T22" fmla="*/ 343 w 393"/>
                <a:gd name="T23" fmla="*/ 567 h 575"/>
                <a:gd name="T24" fmla="*/ 351 w 393"/>
                <a:gd name="T25" fmla="*/ 562 h 575"/>
                <a:gd name="T26" fmla="*/ 351 w 393"/>
                <a:gd name="T27" fmla="*/ 562 h 575"/>
                <a:gd name="T28" fmla="*/ 358 w 393"/>
                <a:gd name="T29" fmla="*/ 557 h 575"/>
                <a:gd name="T30" fmla="*/ 358 w 393"/>
                <a:gd name="T31" fmla="*/ 557 h 575"/>
                <a:gd name="T32" fmla="*/ 364 w 393"/>
                <a:gd name="T33" fmla="*/ 553 h 575"/>
                <a:gd name="T34" fmla="*/ 364 w 393"/>
                <a:gd name="T35" fmla="*/ 553 h 575"/>
                <a:gd name="T36" fmla="*/ 370 w 393"/>
                <a:gd name="T37" fmla="*/ 548 h 575"/>
                <a:gd name="T38" fmla="*/ 370 w 393"/>
                <a:gd name="T39" fmla="*/ 548 h 575"/>
                <a:gd name="T40" fmla="*/ 377 w 393"/>
                <a:gd name="T41" fmla="*/ 543 h 575"/>
                <a:gd name="T42" fmla="*/ 377 w 393"/>
                <a:gd name="T43" fmla="*/ 543 h 575"/>
                <a:gd name="T44" fmla="*/ 381 w 393"/>
                <a:gd name="T45" fmla="*/ 538 h 575"/>
                <a:gd name="T46" fmla="*/ 381 w 393"/>
                <a:gd name="T47" fmla="*/ 538 h 575"/>
                <a:gd name="T48" fmla="*/ 388 w 393"/>
                <a:gd name="T49" fmla="*/ 533 h 575"/>
                <a:gd name="T50" fmla="*/ 388 w 393"/>
                <a:gd name="T51" fmla="*/ 533 h 575"/>
                <a:gd name="T52" fmla="*/ 392 w 393"/>
                <a:gd name="T53" fmla="*/ 529 h 575"/>
                <a:gd name="T54" fmla="*/ 392 w 393"/>
                <a:gd name="T55" fmla="*/ 529 h 575"/>
                <a:gd name="T56" fmla="*/ 361 w 393"/>
                <a:gd name="T57" fmla="*/ 45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3" h="575">
                  <a:moveTo>
                    <a:pt x="361" y="451"/>
                  </a:moveTo>
                  <a:lnTo>
                    <a:pt x="361" y="451"/>
                  </a:lnTo>
                  <a:cubicBezTo>
                    <a:pt x="254" y="215"/>
                    <a:pt x="102" y="74"/>
                    <a:pt x="0" y="0"/>
                  </a:cubicBezTo>
                  <a:lnTo>
                    <a:pt x="0" y="0"/>
                  </a:lnTo>
                  <a:cubicBezTo>
                    <a:pt x="85" y="124"/>
                    <a:pt x="202" y="306"/>
                    <a:pt x="289" y="482"/>
                  </a:cubicBezTo>
                  <a:lnTo>
                    <a:pt x="289" y="482"/>
                  </a:lnTo>
                  <a:cubicBezTo>
                    <a:pt x="304" y="513"/>
                    <a:pt x="318" y="544"/>
                    <a:pt x="331" y="574"/>
                  </a:cubicBezTo>
                  <a:lnTo>
                    <a:pt x="331" y="574"/>
                  </a:lnTo>
                  <a:cubicBezTo>
                    <a:pt x="333" y="573"/>
                    <a:pt x="336" y="572"/>
                    <a:pt x="337" y="570"/>
                  </a:cubicBezTo>
                  <a:lnTo>
                    <a:pt x="337" y="570"/>
                  </a:lnTo>
                  <a:cubicBezTo>
                    <a:pt x="340" y="569"/>
                    <a:pt x="342" y="568"/>
                    <a:pt x="343" y="567"/>
                  </a:cubicBezTo>
                  <a:lnTo>
                    <a:pt x="343" y="567"/>
                  </a:lnTo>
                  <a:cubicBezTo>
                    <a:pt x="347" y="565"/>
                    <a:pt x="349" y="564"/>
                    <a:pt x="351" y="562"/>
                  </a:cubicBezTo>
                  <a:lnTo>
                    <a:pt x="351" y="562"/>
                  </a:lnTo>
                  <a:cubicBezTo>
                    <a:pt x="353" y="561"/>
                    <a:pt x="355" y="559"/>
                    <a:pt x="358" y="557"/>
                  </a:cubicBezTo>
                  <a:lnTo>
                    <a:pt x="358" y="557"/>
                  </a:lnTo>
                  <a:cubicBezTo>
                    <a:pt x="359" y="556"/>
                    <a:pt x="362" y="554"/>
                    <a:pt x="364" y="553"/>
                  </a:cubicBezTo>
                  <a:lnTo>
                    <a:pt x="364" y="553"/>
                  </a:lnTo>
                  <a:cubicBezTo>
                    <a:pt x="366" y="551"/>
                    <a:pt x="368" y="549"/>
                    <a:pt x="370" y="548"/>
                  </a:cubicBezTo>
                  <a:lnTo>
                    <a:pt x="370" y="548"/>
                  </a:lnTo>
                  <a:cubicBezTo>
                    <a:pt x="372" y="546"/>
                    <a:pt x="374" y="545"/>
                    <a:pt x="377" y="543"/>
                  </a:cubicBezTo>
                  <a:lnTo>
                    <a:pt x="377" y="543"/>
                  </a:lnTo>
                  <a:cubicBezTo>
                    <a:pt x="378" y="542"/>
                    <a:pt x="380" y="540"/>
                    <a:pt x="381" y="538"/>
                  </a:cubicBezTo>
                  <a:lnTo>
                    <a:pt x="381" y="538"/>
                  </a:lnTo>
                  <a:cubicBezTo>
                    <a:pt x="384" y="537"/>
                    <a:pt x="386" y="535"/>
                    <a:pt x="388" y="533"/>
                  </a:cubicBezTo>
                  <a:lnTo>
                    <a:pt x="388" y="533"/>
                  </a:lnTo>
                  <a:cubicBezTo>
                    <a:pt x="389" y="531"/>
                    <a:pt x="391" y="530"/>
                    <a:pt x="392" y="529"/>
                  </a:cubicBezTo>
                  <a:lnTo>
                    <a:pt x="392" y="529"/>
                  </a:lnTo>
                  <a:cubicBezTo>
                    <a:pt x="383" y="502"/>
                    <a:pt x="372" y="475"/>
                    <a:pt x="361" y="451"/>
                  </a:cubicBezTo>
                </a:path>
              </a:pathLst>
            </a:custGeom>
            <a:solidFill>
              <a:schemeClr val="accent3"/>
            </a:solidFill>
            <a:ln w="3175">
              <a:solidFill>
                <a:schemeClr val="accent3"/>
              </a:solidFill>
            </a:ln>
            <a:effectLst/>
          </p:spPr>
          <p:txBody>
            <a:bodyPr wrap="none" anchor="ctr"/>
            <a:lstStyle/>
            <a:p>
              <a:pPr defTabSz="914217"/>
              <a:endParaRPr lang="en-US" dirty="0">
                <a:solidFill>
                  <a:srgbClr val="747993"/>
                </a:solidFill>
                <a:latin typeface="Poppins" pitchFamily="2" charset="77"/>
              </a:endParaRPr>
            </a:p>
          </p:txBody>
        </p:sp>
        <p:sp>
          <p:nvSpPr>
            <p:cNvPr id="23" name="Freeform 289">
              <a:extLst>
                <a:ext uri="{FF2B5EF4-FFF2-40B4-BE49-F238E27FC236}">
                  <a16:creationId xmlns:a16="http://schemas.microsoft.com/office/drawing/2014/main" id="{AAC7BEA5-7336-258B-E1B1-746BD0B8A711}"/>
                </a:ext>
              </a:extLst>
            </p:cNvPr>
            <p:cNvSpPr>
              <a:spLocks noChangeArrowheads="1"/>
            </p:cNvSpPr>
            <p:nvPr/>
          </p:nvSpPr>
          <p:spPr bwMode="auto">
            <a:xfrm>
              <a:off x="10777141" y="6890958"/>
              <a:ext cx="609714" cy="939294"/>
            </a:xfrm>
            <a:custGeom>
              <a:avLst/>
              <a:gdLst>
                <a:gd name="T0" fmla="*/ 448 w 490"/>
                <a:gd name="T1" fmla="*/ 180 h 753"/>
                <a:gd name="T2" fmla="*/ 448 w 490"/>
                <a:gd name="T3" fmla="*/ 180 h 753"/>
                <a:gd name="T4" fmla="*/ 489 w 490"/>
                <a:gd name="T5" fmla="*/ 152 h 753"/>
                <a:gd name="T6" fmla="*/ 489 w 490"/>
                <a:gd name="T7" fmla="*/ 152 h 753"/>
                <a:gd name="T8" fmla="*/ 324 w 490"/>
                <a:gd name="T9" fmla="*/ 18 h 753"/>
                <a:gd name="T10" fmla="*/ 324 w 490"/>
                <a:gd name="T11" fmla="*/ 18 h 753"/>
                <a:gd name="T12" fmla="*/ 26 w 490"/>
                <a:gd name="T13" fmla="*/ 350 h 753"/>
                <a:gd name="T14" fmla="*/ 26 w 490"/>
                <a:gd name="T15" fmla="*/ 350 h 753"/>
                <a:gd name="T16" fmla="*/ 230 w 490"/>
                <a:gd name="T17" fmla="*/ 747 h 753"/>
                <a:gd name="T18" fmla="*/ 230 w 490"/>
                <a:gd name="T19" fmla="*/ 747 h 753"/>
                <a:gd name="T20" fmla="*/ 345 w 490"/>
                <a:gd name="T21" fmla="*/ 725 h 753"/>
                <a:gd name="T22" fmla="*/ 345 w 490"/>
                <a:gd name="T23" fmla="*/ 725 h 753"/>
                <a:gd name="T24" fmla="*/ 448 w 490"/>
                <a:gd name="T25" fmla="*/ 18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0" h="753">
                  <a:moveTo>
                    <a:pt x="448" y="180"/>
                  </a:moveTo>
                  <a:lnTo>
                    <a:pt x="448" y="180"/>
                  </a:lnTo>
                  <a:cubicBezTo>
                    <a:pt x="461" y="169"/>
                    <a:pt x="476" y="160"/>
                    <a:pt x="489" y="152"/>
                  </a:cubicBezTo>
                  <a:lnTo>
                    <a:pt x="489" y="152"/>
                  </a:lnTo>
                  <a:cubicBezTo>
                    <a:pt x="453" y="78"/>
                    <a:pt x="395" y="28"/>
                    <a:pt x="324" y="18"/>
                  </a:cubicBezTo>
                  <a:lnTo>
                    <a:pt x="324" y="18"/>
                  </a:lnTo>
                  <a:cubicBezTo>
                    <a:pt x="185" y="0"/>
                    <a:pt x="52" y="149"/>
                    <a:pt x="26" y="350"/>
                  </a:cubicBezTo>
                  <a:lnTo>
                    <a:pt x="26" y="350"/>
                  </a:lnTo>
                  <a:cubicBezTo>
                    <a:pt x="0" y="552"/>
                    <a:pt x="92" y="729"/>
                    <a:pt x="230" y="747"/>
                  </a:cubicBezTo>
                  <a:lnTo>
                    <a:pt x="230" y="747"/>
                  </a:lnTo>
                  <a:cubicBezTo>
                    <a:pt x="269" y="752"/>
                    <a:pt x="309" y="744"/>
                    <a:pt x="345" y="725"/>
                  </a:cubicBezTo>
                  <a:lnTo>
                    <a:pt x="345" y="725"/>
                  </a:lnTo>
                  <a:cubicBezTo>
                    <a:pt x="282" y="534"/>
                    <a:pt x="283" y="311"/>
                    <a:pt x="448" y="180"/>
                  </a:cubicBezTo>
                </a:path>
              </a:pathLst>
            </a:custGeom>
            <a:solidFill>
              <a:srgbClr val="002632"/>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7" name="Freeform 290">
              <a:extLst>
                <a:ext uri="{FF2B5EF4-FFF2-40B4-BE49-F238E27FC236}">
                  <a16:creationId xmlns:a16="http://schemas.microsoft.com/office/drawing/2014/main" id="{91AE0643-D37C-230E-DB64-CF7D5FA577D7}"/>
                </a:ext>
              </a:extLst>
            </p:cNvPr>
            <p:cNvSpPr>
              <a:spLocks noChangeArrowheads="1"/>
            </p:cNvSpPr>
            <p:nvPr/>
          </p:nvSpPr>
          <p:spPr bwMode="auto">
            <a:xfrm>
              <a:off x="11947135" y="8280672"/>
              <a:ext cx="549294" cy="411968"/>
            </a:xfrm>
            <a:custGeom>
              <a:avLst/>
              <a:gdLst>
                <a:gd name="T0" fmla="*/ 442 w 443"/>
                <a:gd name="T1" fmla="*/ 327 h 332"/>
                <a:gd name="T2" fmla="*/ 441 w 443"/>
                <a:gd name="T3" fmla="*/ 328 h 332"/>
                <a:gd name="T4" fmla="*/ 441 w 443"/>
                <a:gd name="T5" fmla="*/ 328 h 332"/>
                <a:gd name="T6" fmla="*/ 401 w 443"/>
                <a:gd name="T7" fmla="*/ 330 h 332"/>
                <a:gd name="T8" fmla="*/ 401 w 443"/>
                <a:gd name="T9" fmla="*/ 330 h 332"/>
                <a:gd name="T10" fmla="*/ 0 w 443"/>
                <a:gd name="T11" fmla="*/ 0 h 332"/>
                <a:gd name="T12" fmla="*/ 0 w 443"/>
                <a:gd name="T13" fmla="*/ 0 h 332"/>
                <a:gd name="T14" fmla="*/ 400 w 443"/>
                <a:gd name="T15" fmla="*/ 244 h 332"/>
                <a:gd name="T16" fmla="*/ 423 w 443"/>
                <a:gd name="T17" fmla="*/ 324 h 332"/>
                <a:gd name="T18" fmla="*/ 424 w 443"/>
                <a:gd name="T19" fmla="*/ 324 h 332"/>
                <a:gd name="T20" fmla="*/ 442 w 443"/>
                <a:gd name="T21" fmla="*/ 32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332">
                  <a:moveTo>
                    <a:pt x="442" y="327"/>
                  </a:moveTo>
                  <a:lnTo>
                    <a:pt x="441" y="328"/>
                  </a:lnTo>
                  <a:lnTo>
                    <a:pt x="441" y="328"/>
                  </a:lnTo>
                  <a:cubicBezTo>
                    <a:pt x="429" y="329"/>
                    <a:pt x="415" y="330"/>
                    <a:pt x="401" y="330"/>
                  </a:cubicBezTo>
                  <a:lnTo>
                    <a:pt x="401" y="330"/>
                  </a:lnTo>
                  <a:cubicBezTo>
                    <a:pt x="264" y="331"/>
                    <a:pt x="38" y="288"/>
                    <a:pt x="0" y="0"/>
                  </a:cubicBezTo>
                  <a:lnTo>
                    <a:pt x="0" y="0"/>
                  </a:lnTo>
                  <a:cubicBezTo>
                    <a:pt x="98" y="140"/>
                    <a:pt x="231" y="256"/>
                    <a:pt x="400" y="244"/>
                  </a:cubicBezTo>
                  <a:lnTo>
                    <a:pt x="423" y="324"/>
                  </a:lnTo>
                  <a:lnTo>
                    <a:pt x="424" y="324"/>
                  </a:lnTo>
                  <a:lnTo>
                    <a:pt x="442" y="327"/>
                  </a:lnTo>
                </a:path>
              </a:pathLst>
            </a:custGeom>
            <a:solidFill>
              <a:srgbClr val="D68A80"/>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8" name="Freeform 299">
              <a:extLst>
                <a:ext uri="{FF2B5EF4-FFF2-40B4-BE49-F238E27FC236}">
                  <a16:creationId xmlns:a16="http://schemas.microsoft.com/office/drawing/2014/main" id="{D44D84F0-8E5E-D814-7D9C-74700F12873C}"/>
                </a:ext>
              </a:extLst>
            </p:cNvPr>
            <p:cNvSpPr>
              <a:spLocks noChangeArrowheads="1"/>
            </p:cNvSpPr>
            <p:nvPr/>
          </p:nvSpPr>
          <p:spPr bwMode="auto">
            <a:xfrm>
              <a:off x="11550965" y="7335887"/>
              <a:ext cx="1461121" cy="2125764"/>
            </a:xfrm>
            <a:custGeom>
              <a:avLst/>
              <a:gdLst>
                <a:gd name="T0" fmla="*/ 475 w 1175"/>
                <a:gd name="T1" fmla="*/ 353 h 1708"/>
                <a:gd name="T2" fmla="*/ 521 w 1175"/>
                <a:gd name="T3" fmla="*/ 329 h 1708"/>
                <a:gd name="T4" fmla="*/ 615 w 1175"/>
                <a:gd name="T5" fmla="*/ 347 h 1708"/>
                <a:gd name="T6" fmla="*/ 526 w 1175"/>
                <a:gd name="T7" fmla="*/ 351 h 1708"/>
                <a:gd name="T8" fmla="*/ 466 w 1175"/>
                <a:gd name="T9" fmla="*/ 403 h 1708"/>
                <a:gd name="T10" fmla="*/ 453 w 1175"/>
                <a:gd name="T11" fmla="*/ 409 h 1708"/>
                <a:gd name="T12" fmla="*/ 451 w 1175"/>
                <a:gd name="T13" fmla="*/ 387 h 1708"/>
                <a:gd name="T14" fmla="*/ 467 w 1175"/>
                <a:gd name="T15" fmla="*/ 194 h 1708"/>
                <a:gd name="T16" fmla="*/ 515 w 1175"/>
                <a:gd name="T17" fmla="*/ 190 h 1708"/>
                <a:gd name="T18" fmla="*/ 478 w 1175"/>
                <a:gd name="T19" fmla="*/ 224 h 1708"/>
                <a:gd name="T20" fmla="*/ 448 w 1175"/>
                <a:gd name="T21" fmla="*/ 243 h 1708"/>
                <a:gd name="T22" fmla="*/ 427 w 1175"/>
                <a:gd name="T23" fmla="*/ 227 h 1708"/>
                <a:gd name="T24" fmla="*/ 703 w 1175"/>
                <a:gd name="T25" fmla="*/ 711 h 1708"/>
                <a:gd name="T26" fmla="*/ 758 w 1175"/>
                <a:gd name="T27" fmla="*/ 724 h 1708"/>
                <a:gd name="T28" fmla="*/ 691 w 1175"/>
                <a:gd name="T29" fmla="*/ 733 h 1708"/>
                <a:gd name="T30" fmla="*/ 623 w 1175"/>
                <a:gd name="T31" fmla="*/ 719 h 1708"/>
                <a:gd name="T32" fmla="*/ 534 w 1175"/>
                <a:gd name="T33" fmla="*/ 618 h 1708"/>
                <a:gd name="T34" fmla="*/ 582 w 1175"/>
                <a:gd name="T35" fmla="*/ 660 h 1708"/>
                <a:gd name="T36" fmla="*/ 694 w 1175"/>
                <a:gd name="T37" fmla="*/ 708 h 1708"/>
                <a:gd name="T38" fmla="*/ 793 w 1175"/>
                <a:gd name="T39" fmla="*/ 423 h 1708"/>
                <a:gd name="T40" fmla="*/ 806 w 1175"/>
                <a:gd name="T41" fmla="*/ 438 h 1708"/>
                <a:gd name="T42" fmla="*/ 824 w 1175"/>
                <a:gd name="T43" fmla="*/ 449 h 1708"/>
                <a:gd name="T44" fmla="*/ 881 w 1175"/>
                <a:gd name="T45" fmla="*/ 494 h 1708"/>
                <a:gd name="T46" fmla="*/ 887 w 1175"/>
                <a:gd name="T47" fmla="*/ 523 h 1708"/>
                <a:gd name="T48" fmla="*/ 851 w 1175"/>
                <a:gd name="T49" fmla="*/ 560 h 1708"/>
                <a:gd name="T50" fmla="*/ 807 w 1175"/>
                <a:gd name="T51" fmla="*/ 576 h 1708"/>
                <a:gd name="T52" fmla="*/ 869 w 1175"/>
                <a:gd name="T53" fmla="*/ 520 h 1708"/>
                <a:gd name="T54" fmla="*/ 850 w 1175"/>
                <a:gd name="T55" fmla="*/ 493 h 1708"/>
                <a:gd name="T56" fmla="*/ 801 w 1175"/>
                <a:gd name="T57" fmla="*/ 464 h 1708"/>
                <a:gd name="T58" fmla="*/ 790 w 1175"/>
                <a:gd name="T59" fmla="*/ 455 h 1708"/>
                <a:gd name="T60" fmla="*/ 752 w 1175"/>
                <a:gd name="T61" fmla="*/ 393 h 1708"/>
                <a:gd name="T62" fmla="*/ 733 w 1175"/>
                <a:gd name="T63" fmla="*/ 301 h 1708"/>
                <a:gd name="T64" fmla="*/ 718 w 1175"/>
                <a:gd name="T65" fmla="*/ 1001 h 1708"/>
                <a:gd name="T66" fmla="*/ 953 w 1175"/>
                <a:gd name="T67" fmla="*/ 262 h 1708"/>
                <a:gd name="T68" fmla="*/ 903 w 1175"/>
                <a:gd name="T69" fmla="*/ 251 h 1708"/>
                <a:gd name="T70" fmla="*/ 863 w 1175"/>
                <a:gd name="T71" fmla="*/ 260 h 1708"/>
                <a:gd name="T72" fmla="*/ 816 w 1175"/>
                <a:gd name="T73" fmla="*/ 271 h 1708"/>
                <a:gd name="T74" fmla="*/ 853 w 1175"/>
                <a:gd name="T75" fmla="*/ 240 h 1708"/>
                <a:gd name="T76" fmla="*/ 945 w 1175"/>
                <a:gd name="T77" fmla="*/ 236 h 1708"/>
                <a:gd name="T78" fmla="*/ 930 w 1175"/>
                <a:gd name="T79" fmla="*/ 183 h 1708"/>
                <a:gd name="T80" fmla="*/ 915 w 1175"/>
                <a:gd name="T81" fmla="*/ 150 h 1708"/>
                <a:gd name="T82" fmla="*/ 821 w 1175"/>
                <a:gd name="T83" fmla="*/ 158 h 1708"/>
                <a:gd name="T84" fmla="*/ 785 w 1175"/>
                <a:gd name="T85" fmla="*/ 182 h 1708"/>
                <a:gd name="T86" fmla="*/ 850 w 1175"/>
                <a:gd name="T87" fmla="*/ 115 h 1708"/>
                <a:gd name="T88" fmla="*/ 899 w 1175"/>
                <a:gd name="T89" fmla="*/ 122 h 1708"/>
                <a:gd name="T90" fmla="*/ 896 w 1175"/>
                <a:gd name="T91" fmla="*/ 100 h 1708"/>
                <a:gd name="T92" fmla="*/ 332 w 1175"/>
                <a:gd name="T93" fmla="*/ 0 h 1708"/>
                <a:gd name="T94" fmla="*/ 322 w 1175"/>
                <a:gd name="T95" fmla="*/ 275 h 1708"/>
                <a:gd name="T96" fmla="*/ 265 w 1175"/>
                <a:gd name="T97" fmla="*/ 567 h 1708"/>
                <a:gd name="T98" fmla="*/ 244 w 1175"/>
                <a:gd name="T99" fmla="*/ 534 h 1708"/>
                <a:gd name="T100" fmla="*/ 171 w 1175"/>
                <a:gd name="T101" fmla="*/ 466 h 1708"/>
                <a:gd name="T102" fmla="*/ 36 w 1175"/>
                <a:gd name="T103" fmla="*/ 454 h 1708"/>
                <a:gd name="T104" fmla="*/ 227 w 1175"/>
                <a:gd name="T105" fmla="*/ 703 h 1708"/>
                <a:gd name="T106" fmla="*/ 233 w 1175"/>
                <a:gd name="T107" fmla="*/ 702 h 1708"/>
                <a:gd name="T108" fmla="*/ 226 w 1175"/>
                <a:gd name="T109" fmla="*/ 934 h 1708"/>
                <a:gd name="T110" fmla="*/ 211 w 1175"/>
                <a:gd name="T111" fmla="*/ 1245 h 1708"/>
                <a:gd name="T112" fmla="*/ 223 w 1175"/>
                <a:gd name="T113" fmla="*/ 1280 h 1708"/>
                <a:gd name="T114" fmla="*/ 871 w 1175"/>
                <a:gd name="T115" fmla="*/ 1251 h 1708"/>
                <a:gd name="T116" fmla="*/ 760 w 1175"/>
                <a:gd name="T117" fmla="*/ 1084 h 1708"/>
                <a:gd name="T118" fmla="*/ 719 w 1175"/>
                <a:gd name="T119" fmla="*/ 1087 h 1708"/>
                <a:gd name="T120" fmla="*/ 318 w 1175"/>
                <a:gd name="T121" fmla="*/ 757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5" h="1708">
                  <a:moveTo>
                    <a:pt x="451" y="387"/>
                  </a:moveTo>
                  <a:lnTo>
                    <a:pt x="451" y="387"/>
                  </a:lnTo>
                  <a:cubicBezTo>
                    <a:pt x="457" y="374"/>
                    <a:pt x="464" y="362"/>
                    <a:pt x="475" y="353"/>
                  </a:cubicBezTo>
                  <a:lnTo>
                    <a:pt x="475" y="353"/>
                  </a:lnTo>
                  <a:cubicBezTo>
                    <a:pt x="489" y="341"/>
                    <a:pt x="505" y="333"/>
                    <a:pt x="521" y="329"/>
                  </a:cubicBezTo>
                  <a:lnTo>
                    <a:pt x="521" y="329"/>
                  </a:lnTo>
                  <a:cubicBezTo>
                    <a:pt x="537" y="326"/>
                    <a:pt x="554" y="327"/>
                    <a:pt x="571" y="329"/>
                  </a:cubicBezTo>
                  <a:lnTo>
                    <a:pt x="571" y="329"/>
                  </a:lnTo>
                  <a:cubicBezTo>
                    <a:pt x="587" y="333"/>
                    <a:pt x="602" y="339"/>
                    <a:pt x="615" y="347"/>
                  </a:cubicBezTo>
                  <a:lnTo>
                    <a:pt x="615" y="347"/>
                  </a:lnTo>
                  <a:cubicBezTo>
                    <a:pt x="583" y="344"/>
                    <a:pt x="553" y="343"/>
                    <a:pt x="526" y="351"/>
                  </a:cubicBezTo>
                  <a:lnTo>
                    <a:pt x="526" y="351"/>
                  </a:lnTo>
                  <a:cubicBezTo>
                    <a:pt x="514" y="355"/>
                    <a:pt x="502" y="362"/>
                    <a:pt x="492" y="371"/>
                  </a:cubicBezTo>
                  <a:lnTo>
                    <a:pt x="492" y="371"/>
                  </a:lnTo>
                  <a:cubicBezTo>
                    <a:pt x="481" y="379"/>
                    <a:pt x="474" y="391"/>
                    <a:pt x="466" y="403"/>
                  </a:cubicBezTo>
                  <a:lnTo>
                    <a:pt x="460" y="412"/>
                  </a:lnTo>
                  <a:lnTo>
                    <a:pt x="453" y="409"/>
                  </a:lnTo>
                  <a:lnTo>
                    <a:pt x="453" y="409"/>
                  </a:lnTo>
                  <a:cubicBezTo>
                    <a:pt x="429" y="400"/>
                    <a:pt x="405" y="390"/>
                    <a:pt x="381" y="377"/>
                  </a:cubicBezTo>
                  <a:lnTo>
                    <a:pt x="381" y="377"/>
                  </a:lnTo>
                  <a:cubicBezTo>
                    <a:pt x="405" y="378"/>
                    <a:pt x="428" y="382"/>
                    <a:pt x="451" y="387"/>
                  </a:cubicBezTo>
                  <a:close/>
                  <a:moveTo>
                    <a:pt x="427" y="227"/>
                  </a:moveTo>
                  <a:lnTo>
                    <a:pt x="427" y="227"/>
                  </a:lnTo>
                  <a:cubicBezTo>
                    <a:pt x="435" y="213"/>
                    <a:pt x="450" y="200"/>
                    <a:pt x="467" y="194"/>
                  </a:cubicBezTo>
                  <a:lnTo>
                    <a:pt x="467" y="194"/>
                  </a:lnTo>
                  <a:cubicBezTo>
                    <a:pt x="482" y="188"/>
                    <a:pt x="499" y="187"/>
                    <a:pt x="515" y="190"/>
                  </a:cubicBezTo>
                  <a:lnTo>
                    <a:pt x="515" y="190"/>
                  </a:lnTo>
                  <a:cubicBezTo>
                    <a:pt x="530" y="193"/>
                    <a:pt x="546" y="199"/>
                    <a:pt x="557" y="210"/>
                  </a:cubicBezTo>
                  <a:lnTo>
                    <a:pt x="557" y="210"/>
                  </a:lnTo>
                  <a:cubicBezTo>
                    <a:pt x="526" y="214"/>
                    <a:pt x="500" y="216"/>
                    <a:pt x="478" y="224"/>
                  </a:cubicBezTo>
                  <a:lnTo>
                    <a:pt x="478" y="224"/>
                  </a:lnTo>
                  <a:cubicBezTo>
                    <a:pt x="467" y="229"/>
                    <a:pt x="457" y="235"/>
                    <a:pt x="448" y="243"/>
                  </a:cubicBezTo>
                  <a:lnTo>
                    <a:pt x="448" y="243"/>
                  </a:lnTo>
                  <a:cubicBezTo>
                    <a:pt x="438" y="251"/>
                    <a:pt x="430" y="262"/>
                    <a:pt x="419" y="275"/>
                  </a:cubicBezTo>
                  <a:lnTo>
                    <a:pt x="419" y="275"/>
                  </a:lnTo>
                  <a:cubicBezTo>
                    <a:pt x="417" y="259"/>
                    <a:pt x="419" y="242"/>
                    <a:pt x="427" y="227"/>
                  </a:cubicBezTo>
                  <a:close/>
                  <a:moveTo>
                    <a:pt x="694" y="708"/>
                  </a:moveTo>
                  <a:lnTo>
                    <a:pt x="694" y="708"/>
                  </a:lnTo>
                  <a:cubicBezTo>
                    <a:pt x="697" y="709"/>
                    <a:pt x="700" y="710"/>
                    <a:pt x="703" y="711"/>
                  </a:cubicBezTo>
                  <a:lnTo>
                    <a:pt x="703" y="711"/>
                  </a:lnTo>
                  <a:cubicBezTo>
                    <a:pt x="720" y="715"/>
                    <a:pt x="739" y="719"/>
                    <a:pt x="758" y="724"/>
                  </a:cubicBezTo>
                  <a:lnTo>
                    <a:pt x="758" y="724"/>
                  </a:lnTo>
                  <a:cubicBezTo>
                    <a:pt x="740" y="731"/>
                    <a:pt x="721" y="733"/>
                    <a:pt x="702" y="733"/>
                  </a:cubicBezTo>
                  <a:lnTo>
                    <a:pt x="702" y="733"/>
                  </a:lnTo>
                  <a:cubicBezTo>
                    <a:pt x="698" y="733"/>
                    <a:pt x="694" y="734"/>
                    <a:pt x="691" y="733"/>
                  </a:cubicBezTo>
                  <a:lnTo>
                    <a:pt x="691" y="733"/>
                  </a:lnTo>
                  <a:cubicBezTo>
                    <a:pt x="668" y="733"/>
                    <a:pt x="645" y="728"/>
                    <a:pt x="623" y="719"/>
                  </a:cubicBezTo>
                  <a:lnTo>
                    <a:pt x="623" y="719"/>
                  </a:lnTo>
                  <a:cubicBezTo>
                    <a:pt x="601" y="710"/>
                    <a:pt x="581" y="696"/>
                    <a:pt x="565" y="679"/>
                  </a:cubicBezTo>
                  <a:lnTo>
                    <a:pt x="565" y="679"/>
                  </a:lnTo>
                  <a:cubicBezTo>
                    <a:pt x="549" y="661"/>
                    <a:pt x="538" y="640"/>
                    <a:pt x="534" y="618"/>
                  </a:cubicBezTo>
                  <a:lnTo>
                    <a:pt x="534" y="618"/>
                  </a:lnTo>
                  <a:cubicBezTo>
                    <a:pt x="550" y="633"/>
                    <a:pt x="565" y="649"/>
                    <a:pt x="582" y="660"/>
                  </a:cubicBezTo>
                  <a:lnTo>
                    <a:pt x="582" y="660"/>
                  </a:lnTo>
                  <a:cubicBezTo>
                    <a:pt x="599" y="671"/>
                    <a:pt x="616" y="681"/>
                    <a:pt x="635" y="689"/>
                  </a:cubicBezTo>
                  <a:lnTo>
                    <a:pt x="635" y="689"/>
                  </a:lnTo>
                  <a:cubicBezTo>
                    <a:pt x="654" y="696"/>
                    <a:pt x="674" y="703"/>
                    <a:pt x="694" y="708"/>
                  </a:cubicBezTo>
                  <a:close/>
                  <a:moveTo>
                    <a:pt x="769" y="385"/>
                  </a:moveTo>
                  <a:lnTo>
                    <a:pt x="769" y="385"/>
                  </a:lnTo>
                  <a:cubicBezTo>
                    <a:pt x="777" y="399"/>
                    <a:pt x="783" y="412"/>
                    <a:pt x="793" y="423"/>
                  </a:cubicBezTo>
                  <a:lnTo>
                    <a:pt x="793" y="423"/>
                  </a:lnTo>
                  <a:cubicBezTo>
                    <a:pt x="797" y="428"/>
                    <a:pt x="801" y="433"/>
                    <a:pt x="806" y="438"/>
                  </a:cubicBezTo>
                  <a:lnTo>
                    <a:pt x="806" y="438"/>
                  </a:lnTo>
                  <a:cubicBezTo>
                    <a:pt x="808" y="440"/>
                    <a:pt x="811" y="441"/>
                    <a:pt x="814" y="443"/>
                  </a:cubicBezTo>
                  <a:lnTo>
                    <a:pt x="824" y="449"/>
                  </a:lnTo>
                  <a:lnTo>
                    <a:pt x="824" y="449"/>
                  </a:lnTo>
                  <a:cubicBezTo>
                    <a:pt x="836" y="457"/>
                    <a:pt x="850" y="465"/>
                    <a:pt x="864" y="475"/>
                  </a:cubicBezTo>
                  <a:lnTo>
                    <a:pt x="864" y="475"/>
                  </a:lnTo>
                  <a:cubicBezTo>
                    <a:pt x="870" y="480"/>
                    <a:pt x="876" y="486"/>
                    <a:pt x="881" y="494"/>
                  </a:cubicBezTo>
                  <a:lnTo>
                    <a:pt x="881" y="494"/>
                  </a:lnTo>
                  <a:cubicBezTo>
                    <a:pt x="887" y="501"/>
                    <a:pt x="891" y="513"/>
                    <a:pt x="887" y="523"/>
                  </a:cubicBezTo>
                  <a:lnTo>
                    <a:pt x="887" y="523"/>
                  </a:lnTo>
                  <a:cubicBezTo>
                    <a:pt x="885" y="534"/>
                    <a:pt x="879" y="541"/>
                    <a:pt x="872" y="547"/>
                  </a:cubicBezTo>
                  <a:lnTo>
                    <a:pt x="872" y="547"/>
                  </a:lnTo>
                  <a:cubicBezTo>
                    <a:pt x="865" y="552"/>
                    <a:pt x="859" y="556"/>
                    <a:pt x="851" y="560"/>
                  </a:cubicBezTo>
                  <a:lnTo>
                    <a:pt x="851" y="560"/>
                  </a:lnTo>
                  <a:cubicBezTo>
                    <a:pt x="837" y="567"/>
                    <a:pt x="823" y="572"/>
                    <a:pt x="807" y="576"/>
                  </a:cubicBezTo>
                  <a:lnTo>
                    <a:pt x="807" y="576"/>
                  </a:lnTo>
                  <a:cubicBezTo>
                    <a:pt x="821" y="567"/>
                    <a:pt x="834" y="559"/>
                    <a:pt x="845" y="550"/>
                  </a:cubicBezTo>
                  <a:lnTo>
                    <a:pt x="845" y="550"/>
                  </a:lnTo>
                  <a:cubicBezTo>
                    <a:pt x="857" y="541"/>
                    <a:pt x="868" y="529"/>
                    <a:pt x="869" y="520"/>
                  </a:cubicBezTo>
                  <a:lnTo>
                    <a:pt x="869" y="520"/>
                  </a:lnTo>
                  <a:cubicBezTo>
                    <a:pt x="870" y="511"/>
                    <a:pt x="861" y="501"/>
                    <a:pt x="850" y="493"/>
                  </a:cubicBezTo>
                  <a:lnTo>
                    <a:pt x="850" y="493"/>
                  </a:lnTo>
                  <a:cubicBezTo>
                    <a:pt x="838" y="485"/>
                    <a:pt x="824" y="477"/>
                    <a:pt x="812" y="470"/>
                  </a:cubicBezTo>
                  <a:lnTo>
                    <a:pt x="812" y="470"/>
                  </a:lnTo>
                  <a:cubicBezTo>
                    <a:pt x="808" y="468"/>
                    <a:pt x="805" y="466"/>
                    <a:pt x="801" y="464"/>
                  </a:cubicBezTo>
                  <a:lnTo>
                    <a:pt x="801" y="464"/>
                  </a:lnTo>
                  <a:cubicBezTo>
                    <a:pt x="797" y="461"/>
                    <a:pt x="794" y="459"/>
                    <a:pt x="790" y="455"/>
                  </a:cubicBezTo>
                  <a:lnTo>
                    <a:pt x="790" y="455"/>
                  </a:lnTo>
                  <a:cubicBezTo>
                    <a:pt x="784" y="449"/>
                    <a:pt x="778" y="443"/>
                    <a:pt x="774" y="436"/>
                  </a:cubicBezTo>
                  <a:lnTo>
                    <a:pt x="774" y="436"/>
                  </a:lnTo>
                  <a:cubicBezTo>
                    <a:pt x="765" y="423"/>
                    <a:pt x="757" y="408"/>
                    <a:pt x="752" y="393"/>
                  </a:cubicBezTo>
                  <a:lnTo>
                    <a:pt x="752" y="393"/>
                  </a:lnTo>
                  <a:cubicBezTo>
                    <a:pt x="741" y="363"/>
                    <a:pt x="735" y="333"/>
                    <a:pt x="733" y="301"/>
                  </a:cubicBezTo>
                  <a:lnTo>
                    <a:pt x="733" y="301"/>
                  </a:lnTo>
                  <a:cubicBezTo>
                    <a:pt x="744" y="330"/>
                    <a:pt x="756" y="359"/>
                    <a:pt x="769" y="385"/>
                  </a:cubicBezTo>
                  <a:close/>
                  <a:moveTo>
                    <a:pt x="718" y="1001"/>
                  </a:moveTo>
                  <a:lnTo>
                    <a:pt x="718" y="1001"/>
                  </a:lnTo>
                  <a:cubicBezTo>
                    <a:pt x="755" y="999"/>
                    <a:pt x="794" y="989"/>
                    <a:pt x="835" y="973"/>
                  </a:cubicBezTo>
                  <a:lnTo>
                    <a:pt x="835" y="973"/>
                  </a:lnTo>
                  <a:cubicBezTo>
                    <a:pt x="1174" y="837"/>
                    <a:pt x="1028" y="493"/>
                    <a:pt x="953" y="262"/>
                  </a:cubicBezTo>
                  <a:lnTo>
                    <a:pt x="944" y="259"/>
                  </a:lnTo>
                  <a:lnTo>
                    <a:pt x="944" y="259"/>
                  </a:lnTo>
                  <a:cubicBezTo>
                    <a:pt x="930" y="255"/>
                    <a:pt x="917" y="251"/>
                    <a:pt x="903" y="251"/>
                  </a:cubicBezTo>
                  <a:lnTo>
                    <a:pt x="903" y="251"/>
                  </a:lnTo>
                  <a:cubicBezTo>
                    <a:pt x="889" y="251"/>
                    <a:pt x="876" y="254"/>
                    <a:pt x="863" y="260"/>
                  </a:cubicBezTo>
                  <a:lnTo>
                    <a:pt x="863" y="260"/>
                  </a:lnTo>
                  <a:cubicBezTo>
                    <a:pt x="837" y="271"/>
                    <a:pt x="815" y="291"/>
                    <a:pt x="793" y="314"/>
                  </a:cubicBezTo>
                  <a:lnTo>
                    <a:pt x="793" y="314"/>
                  </a:lnTo>
                  <a:cubicBezTo>
                    <a:pt x="797" y="298"/>
                    <a:pt x="805" y="284"/>
                    <a:pt x="816" y="271"/>
                  </a:cubicBezTo>
                  <a:lnTo>
                    <a:pt x="816" y="271"/>
                  </a:lnTo>
                  <a:cubicBezTo>
                    <a:pt x="826" y="259"/>
                    <a:pt x="839" y="247"/>
                    <a:pt x="853" y="240"/>
                  </a:cubicBezTo>
                  <a:lnTo>
                    <a:pt x="853" y="240"/>
                  </a:lnTo>
                  <a:cubicBezTo>
                    <a:pt x="868" y="231"/>
                    <a:pt x="886" y="227"/>
                    <a:pt x="903" y="227"/>
                  </a:cubicBezTo>
                  <a:lnTo>
                    <a:pt x="903" y="227"/>
                  </a:lnTo>
                  <a:cubicBezTo>
                    <a:pt x="918" y="227"/>
                    <a:pt x="932" y="231"/>
                    <a:pt x="945" y="236"/>
                  </a:cubicBezTo>
                  <a:lnTo>
                    <a:pt x="945" y="236"/>
                  </a:lnTo>
                  <a:cubicBezTo>
                    <a:pt x="939" y="218"/>
                    <a:pt x="934" y="200"/>
                    <a:pt x="930" y="183"/>
                  </a:cubicBezTo>
                  <a:lnTo>
                    <a:pt x="930" y="183"/>
                  </a:lnTo>
                  <a:lnTo>
                    <a:pt x="929" y="183"/>
                  </a:lnTo>
                  <a:lnTo>
                    <a:pt x="915" y="150"/>
                  </a:lnTo>
                  <a:lnTo>
                    <a:pt x="915" y="150"/>
                  </a:lnTo>
                  <a:cubicBezTo>
                    <a:pt x="893" y="147"/>
                    <a:pt x="873" y="144"/>
                    <a:pt x="854" y="147"/>
                  </a:cubicBezTo>
                  <a:lnTo>
                    <a:pt x="854" y="147"/>
                  </a:lnTo>
                  <a:cubicBezTo>
                    <a:pt x="842" y="148"/>
                    <a:pt x="832" y="152"/>
                    <a:pt x="821" y="158"/>
                  </a:cubicBezTo>
                  <a:lnTo>
                    <a:pt x="821" y="158"/>
                  </a:lnTo>
                  <a:cubicBezTo>
                    <a:pt x="809" y="163"/>
                    <a:pt x="799" y="172"/>
                    <a:pt x="785" y="182"/>
                  </a:cubicBezTo>
                  <a:lnTo>
                    <a:pt x="785" y="182"/>
                  </a:lnTo>
                  <a:cubicBezTo>
                    <a:pt x="787" y="166"/>
                    <a:pt x="793" y="150"/>
                    <a:pt x="804" y="138"/>
                  </a:cubicBezTo>
                  <a:lnTo>
                    <a:pt x="804" y="138"/>
                  </a:lnTo>
                  <a:cubicBezTo>
                    <a:pt x="816" y="125"/>
                    <a:pt x="833" y="117"/>
                    <a:pt x="850" y="115"/>
                  </a:cubicBezTo>
                  <a:lnTo>
                    <a:pt x="850" y="115"/>
                  </a:lnTo>
                  <a:cubicBezTo>
                    <a:pt x="867" y="113"/>
                    <a:pt x="884" y="115"/>
                    <a:pt x="899" y="122"/>
                  </a:cubicBezTo>
                  <a:lnTo>
                    <a:pt x="899" y="122"/>
                  </a:lnTo>
                  <a:cubicBezTo>
                    <a:pt x="902" y="123"/>
                    <a:pt x="904" y="125"/>
                    <a:pt x="906" y="126"/>
                  </a:cubicBezTo>
                  <a:lnTo>
                    <a:pt x="896" y="100"/>
                  </a:lnTo>
                  <a:lnTo>
                    <a:pt x="896" y="100"/>
                  </a:lnTo>
                  <a:cubicBezTo>
                    <a:pt x="877" y="52"/>
                    <a:pt x="825" y="26"/>
                    <a:pt x="776" y="40"/>
                  </a:cubicBezTo>
                  <a:lnTo>
                    <a:pt x="776" y="40"/>
                  </a:lnTo>
                  <a:cubicBezTo>
                    <a:pt x="659" y="71"/>
                    <a:pt x="453" y="106"/>
                    <a:pt x="332" y="0"/>
                  </a:cubicBezTo>
                  <a:lnTo>
                    <a:pt x="332" y="0"/>
                  </a:lnTo>
                  <a:cubicBezTo>
                    <a:pt x="332" y="0"/>
                    <a:pt x="381" y="183"/>
                    <a:pt x="322" y="275"/>
                  </a:cubicBezTo>
                  <a:lnTo>
                    <a:pt x="322" y="275"/>
                  </a:lnTo>
                  <a:cubicBezTo>
                    <a:pt x="246" y="391"/>
                    <a:pt x="328" y="477"/>
                    <a:pt x="300" y="534"/>
                  </a:cubicBezTo>
                  <a:lnTo>
                    <a:pt x="300" y="534"/>
                  </a:lnTo>
                  <a:cubicBezTo>
                    <a:pt x="294" y="546"/>
                    <a:pt x="283" y="557"/>
                    <a:pt x="265" y="567"/>
                  </a:cubicBezTo>
                  <a:lnTo>
                    <a:pt x="265" y="567"/>
                  </a:lnTo>
                  <a:cubicBezTo>
                    <a:pt x="258" y="556"/>
                    <a:pt x="252" y="545"/>
                    <a:pt x="244" y="534"/>
                  </a:cubicBezTo>
                  <a:lnTo>
                    <a:pt x="244" y="534"/>
                  </a:lnTo>
                  <a:cubicBezTo>
                    <a:pt x="236" y="524"/>
                    <a:pt x="227" y="514"/>
                    <a:pt x="218" y="504"/>
                  </a:cubicBezTo>
                  <a:lnTo>
                    <a:pt x="218" y="504"/>
                  </a:lnTo>
                  <a:cubicBezTo>
                    <a:pt x="203" y="490"/>
                    <a:pt x="187" y="477"/>
                    <a:pt x="171" y="466"/>
                  </a:cubicBezTo>
                  <a:lnTo>
                    <a:pt x="171" y="466"/>
                  </a:lnTo>
                  <a:cubicBezTo>
                    <a:pt x="118" y="433"/>
                    <a:pt x="64" y="427"/>
                    <a:pt x="36" y="454"/>
                  </a:cubicBezTo>
                  <a:lnTo>
                    <a:pt x="36" y="454"/>
                  </a:lnTo>
                  <a:cubicBezTo>
                    <a:pt x="0" y="491"/>
                    <a:pt x="22" y="572"/>
                    <a:pt x="86" y="636"/>
                  </a:cubicBezTo>
                  <a:lnTo>
                    <a:pt x="86" y="636"/>
                  </a:lnTo>
                  <a:cubicBezTo>
                    <a:pt x="132" y="682"/>
                    <a:pt x="186" y="706"/>
                    <a:pt x="227" y="703"/>
                  </a:cubicBezTo>
                  <a:lnTo>
                    <a:pt x="227" y="703"/>
                  </a:lnTo>
                  <a:cubicBezTo>
                    <a:pt x="229" y="703"/>
                    <a:pt x="232" y="703"/>
                    <a:pt x="233" y="702"/>
                  </a:cubicBezTo>
                  <a:lnTo>
                    <a:pt x="233" y="702"/>
                  </a:lnTo>
                  <a:cubicBezTo>
                    <a:pt x="251" y="803"/>
                    <a:pt x="284" y="930"/>
                    <a:pt x="235" y="956"/>
                  </a:cubicBezTo>
                  <a:lnTo>
                    <a:pt x="235" y="956"/>
                  </a:lnTo>
                  <a:cubicBezTo>
                    <a:pt x="235" y="956"/>
                    <a:pt x="232" y="948"/>
                    <a:pt x="226" y="934"/>
                  </a:cubicBezTo>
                  <a:lnTo>
                    <a:pt x="282" y="1201"/>
                  </a:lnTo>
                  <a:lnTo>
                    <a:pt x="247" y="1223"/>
                  </a:lnTo>
                  <a:lnTo>
                    <a:pt x="211" y="1245"/>
                  </a:lnTo>
                  <a:lnTo>
                    <a:pt x="211" y="1245"/>
                  </a:lnTo>
                  <a:cubicBezTo>
                    <a:pt x="215" y="1256"/>
                    <a:pt x="219" y="1268"/>
                    <a:pt x="223" y="1280"/>
                  </a:cubicBezTo>
                  <a:lnTo>
                    <a:pt x="223" y="1280"/>
                  </a:lnTo>
                  <a:cubicBezTo>
                    <a:pt x="309" y="1520"/>
                    <a:pt x="523" y="1707"/>
                    <a:pt x="702" y="1699"/>
                  </a:cubicBezTo>
                  <a:lnTo>
                    <a:pt x="702" y="1699"/>
                  </a:lnTo>
                  <a:cubicBezTo>
                    <a:pt x="881" y="1691"/>
                    <a:pt x="957" y="1490"/>
                    <a:pt x="871" y="1251"/>
                  </a:cubicBezTo>
                  <a:lnTo>
                    <a:pt x="871" y="1251"/>
                  </a:lnTo>
                  <a:cubicBezTo>
                    <a:pt x="851" y="1193"/>
                    <a:pt x="822" y="1137"/>
                    <a:pt x="788" y="1087"/>
                  </a:cubicBezTo>
                  <a:lnTo>
                    <a:pt x="760" y="1084"/>
                  </a:lnTo>
                  <a:lnTo>
                    <a:pt x="759" y="1085"/>
                  </a:lnTo>
                  <a:lnTo>
                    <a:pt x="759" y="1085"/>
                  </a:lnTo>
                  <a:cubicBezTo>
                    <a:pt x="747" y="1086"/>
                    <a:pt x="733" y="1087"/>
                    <a:pt x="719" y="1087"/>
                  </a:cubicBezTo>
                  <a:lnTo>
                    <a:pt x="719" y="1087"/>
                  </a:lnTo>
                  <a:cubicBezTo>
                    <a:pt x="582" y="1088"/>
                    <a:pt x="356" y="1045"/>
                    <a:pt x="318" y="757"/>
                  </a:cubicBezTo>
                  <a:lnTo>
                    <a:pt x="318" y="757"/>
                  </a:lnTo>
                  <a:cubicBezTo>
                    <a:pt x="416" y="897"/>
                    <a:pt x="549" y="1013"/>
                    <a:pt x="718" y="1001"/>
                  </a:cubicBezTo>
                  <a:close/>
                </a:path>
              </a:pathLst>
            </a:custGeom>
            <a:solidFill>
              <a:srgbClr val="EF9E97"/>
            </a:solidFill>
            <a:ln w="3175" cap="flat">
              <a:solidFill>
                <a:srgbClr val="EF9E98"/>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9" name="Freeform 296">
              <a:extLst>
                <a:ext uri="{FF2B5EF4-FFF2-40B4-BE49-F238E27FC236}">
                  <a16:creationId xmlns:a16="http://schemas.microsoft.com/office/drawing/2014/main" id="{B83A2158-EFC9-AB37-4FF7-274E03EF3408}"/>
                </a:ext>
              </a:extLst>
            </p:cNvPr>
            <p:cNvSpPr>
              <a:spLocks noChangeArrowheads="1"/>
            </p:cNvSpPr>
            <p:nvPr/>
          </p:nvSpPr>
          <p:spPr bwMode="auto">
            <a:xfrm>
              <a:off x="11128689" y="6720678"/>
              <a:ext cx="1752245" cy="1807174"/>
            </a:xfrm>
            <a:custGeom>
              <a:avLst/>
              <a:gdLst>
                <a:gd name="T0" fmla="*/ 1306 w 1407"/>
                <a:gd name="T1" fmla="*/ 697 h 1449"/>
                <a:gd name="T2" fmla="*/ 1306 w 1407"/>
                <a:gd name="T3" fmla="*/ 697 h 1449"/>
                <a:gd name="T4" fmla="*/ 1284 w 1407"/>
                <a:gd name="T5" fmla="*/ 724 h 1449"/>
                <a:gd name="T6" fmla="*/ 1284 w 1407"/>
                <a:gd name="T7" fmla="*/ 724 h 1449"/>
                <a:gd name="T8" fmla="*/ 1280 w 1407"/>
                <a:gd name="T9" fmla="*/ 728 h 1449"/>
                <a:gd name="T10" fmla="*/ 1280 w 1407"/>
                <a:gd name="T11" fmla="*/ 728 h 1449"/>
                <a:gd name="T12" fmla="*/ 1280 w 1407"/>
                <a:gd name="T13" fmla="*/ 728 h 1449"/>
                <a:gd name="T14" fmla="*/ 1280 w 1407"/>
                <a:gd name="T15" fmla="*/ 728 h 1449"/>
                <a:gd name="T16" fmla="*/ 1265 w 1407"/>
                <a:gd name="T17" fmla="*/ 675 h 1449"/>
                <a:gd name="T18" fmla="*/ 1264 w 1407"/>
                <a:gd name="T19" fmla="*/ 675 h 1449"/>
                <a:gd name="T20" fmla="*/ 1250 w 1407"/>
                <a:gd name="T21" fmla="*/ 642 h 1449"/>
                <a:gd name="T22" fmla="*/ 1250 w 1407"/>
                <a:gd name="T23" fmla="*/ 642 h 1449"/>
                <a:gd name="T24" fmla="*/ 1255 w 1407"/>
                <a:gd name="T25" fmla="*/ 642 h 1449"/>
                <a:gd name="T26" fmla="*/ 1255 w 1407"/>
                <a:gd name="T27" fmla="*/ 642 h 1449"/>
                <a:gd name="T28" fmla="*/ 1271 w 1407"/>
                <a:gd name="T29" fmla="*/ 644 h 1449"/>
                <a:gd name="T30" fmla="*/ 1271 w 1407"/>
                <a:gd name="T31" fmla="*/ 644 h 1449"/>
                <a:gd name="T32" fmla="*/ 1249 w 1407"/>
                <a:gd name="T33" fmla="*/ 623 h 1449"/>
                <a:gd name="T34" fmla="*/ 1249 w 1407"/>
                <a:gd name="T35" fmla="*/ 623 h 1449"/>
                <a:gd name="T36" fmla="*/ 1241 w 1407"/>
                <a:gd name="T37" fmla="*/ 618 h 1449"/>
                <a:gd name="T38" fmla="*/ 1231 w 1407"/>
                <a:gd name="T39" fmla="*/ 592 h 1449"/>
                <a:gd name="T40" fmla="*/ 1231 w 1407"/>
                <a:gd name="T41" fmla="*/ 592 h 1449"/>
                <a:gd name="T42" fmla="*/ 1111 w 1407"/>
                <a:gd name="T43" fmla="*/ 532 h 1449"/>
                <a:gd name="T44" fmla="*/ 1111 w 1407"/>
                <a:gd name="T45" fmla="*/ 532 h 1449"/>
                <a:gd name="T46" fmla="*/ 667 w 1407"/>
                <a:gd name="T47" fmla="*/ 492 h 1449"/>
                <a:gd name="T48" fmla="*/ 667 w 1407"/>
                <a:gd name="T49" fmla="*/ 492 h 1449"/>
                <a:gd name="T50" fmla="*/ 657 w 1407"/>
                <a:gd name="T51" fmla="*/ 767 h 1449"/>
                <a:gd name="T52" fmla="*/ 657 w 1407"/>
                <a:gd name="T53" fmla="*/ 767 h 1449"/>
                <a:gd name="T54" fmla="*/ 635 w 1407"/>
                <a:gd name="T55" fmla="*/ 1026 h 1449"/>
                <a:gd name="T56" fmla="*/ 635 w 1407"/>
                <a:gd name="T57" fmla="*/ 1026 h 1449"/>
                <a:gd name="T58" fmla="*/ 600 w 1407"/>
                <a:gd name="T59" fmla="*/ 1059 h 1449"/>
                <a:gd name="T60" fmla="*/ 600 w 1407"/>
                <a:gd name="T61" fmla="*/ 1059 h 1449"/>
                <a:gd name="T62" fmla="*/ 579 w 1407"/>
                <a:gd name="T63" fmla="*/ 1026 h 1449"/>
                <a:gd name="T64" fmla="*/ 579 w 1407"/>
                <a:gd name="T65" fmla="*/ 1026 h 1449"/>
                <a:gd name="T66" fmla="*/ 553 w 1407"/>
                <a:gd name="T67" fmla="*/ 996 h 1449"/>
                <a:gd name="T68" fmla="*/ 553 w 1407"/>
                <a:gd name="T69" fmla="*/ 996 h 1449"/>
                <a:gd name="T70" fmla="*/ 506 w 1407"/>
                <a:gd name="T71" fmla="*/ 958 h 1449"/>
                <a:gd name="T72" fmla="*/ 506 w 1407"/>
                <a:gd name="T73" fmla="*/ 958 h 1449"/>
                <a:gd name="T74" fmla="*/ 371 w 1407"/>
                <a:gd name="T75" fmla="*/ 946 h 1449"/>
                <a:gd name="T76" fmla="*/ 371 w 1407"/>
                <a:gd name="T77" fmla="*/ 946 h 1449"/>
                <a:gd name="T78" fmla="*/ 421 w 1407"/>
                <a:gd name="T79" fmla="*/ 1129 h 1449"/>
                <a:gd name="T80" fmla="*/ 421 w 1407"/>
                <a:gd name="T81" fmla="*/ 1129 h 1449"/>
                <a:gd name="T82" fmla="*/ 562 w 1407"/>
                <a:gd name="T83" fmla="*/ 1195 h 1449"/>
                <a:gd name="T84" fmla="*/ 562 w 1407"/>
                <a:gd name="T85" fmla="*/ 1195 h 1449"/>
                <a:gd name="T86" fmla="*/ 568 w 1407"/>
                <a:gd name="T87" fmla="*/ 1194 h 1449"/>
                <a:gd name="T88" fmla="*/ 568 w 1407"/>
                <a:gd name="T89" fmla="*/ 1194 h 1449"/>
                <a:gd name="T90" fmla="*/ 570 w 1407"/>
                <a:gd name="T91" fmla="*/ 1448 h 1449"/>
                <a:gd name="T92" fmla="*/ 570 w 1407"/>
                <a:gd name="T93" fmla="*/ 1448 h 1449"/>
                <a:gd name="T94" fmla="*/ 561 w 1407"/>
                <a:gd name="T95" fmla="*/ 1426 h 1449"/>
                <a:gd name="T96" fmla="*/ 561 w 1407"/>
                <a:gd name="T97" fmla="*/ 1426 h 1449"/>
                <a:gd name="T98" fmla="*/ 304 w 1407"/>
                <a:gd name="T99" fmla="*/ 1195 h 1449"/>
                <a:gd name="T100" fmla="*/ 304 w 1407"/>
                <a:gd name="T101" fmla="*/ 1195 h 1449"/>
                <a:gd name="T102" fmla="*/ 63 w 1407"/>
                <a:gd name="T103" fmla="*/ 861 h 1449"/>
                <a:gd name="T104" fmla="*/ 63 w 1407"/>
                <a:gd name="T105" fmla="*/ 861 h 1449"/>
                <a:gd name="T106" fmla="*/ 166 w 1407"/>
                <a:gd name="T107" fmla="*/ 316 h 1449"/>
                <a:gd name="T108" fmla="*/ 166 w 1407"/>
                <a:gd name="T109" fmla="*/ 316 h 1449"/>
                <a:gd name="T110" fmla="*/ 207 w 1407"/>
                <a:gd name="T111" fmla="*/ 288 h 1449"/>
                <a:gd name="T112" fmla="*/ 207 w 1407"/>
                <a:gd name="T113" fmla="*/ 288 h 1449"/>
                <a:gd name="T114" fmla="*/ 420 w 1407"/>
                <a:gd name="T115" fmla="*/ 243 h 1449"/>
                <a:gd name="T116" fmla="*/ 469 w 1407"/>
                <a:gd name="T117" fmla="*/ 247 h 1449"/>
                <a:gd name="T118" fmla="*/ 469 w 1407"/>
                <a:gd name="T119" fmla="*/ 247 h 1449"/>
                <a:gd name="T120" fmla="*/ 1068 w 1407"/>
                <a:gd name="T121" fmla="*/ 62 h 1449"/>
                <a:gd name="T122" fmla="*/ 1068 w 1407"/>
                <a:gd name="T123" fmla="*/ 62 h 1449"/>
                <a:gd name="T124" fmla="*/ 1306 w 1407"/>
                <a:gd name="T125" fmla="*/ 69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7" h="1449">
                  <a:moveTo>
                    <a:pt x="1306" y="697"/>
                  </a:moveTo>
                  <a:lnTo>
                    <a:pt x="1306" y="697"/>
                  </a:lnTo>
                  <a:cubicBezTo>
                    <a:pt x="1298" y="705"/>
                    <a:pt x="1291" y="715"/>
                    <a:pt x="1284" y="724"/>
                  </a:cubicBezTo>
                  <a:lnTo>
                    <a:pt x="1284" y="724"/>
                  </a:lnTo>
                  <a:cubicBezTo>
                    <a:pt x="1282" y="726"/>
                    <a:pt x="1281" y="727"/>
                    <a:pt x="1280" y="728"/>
                  </a:cubicBezTo>
                  <a:lnTo>
                    <a:pt x="1280" y="728"/>
                  </a:lnTo>
                  <a:lnTo>
                    <a:pt x="1280" y="728"/>
                  </a:lnTo>
                  <a:lnTo>
                    <a:pt x="1280" y="728"/>
                  </a:lnTo>
                  <a:cubicBezTo>
                    <a:pt x="1274" y="710"/>
                    <a:pt x="1268" y="692"/>
                    <a:pt x="1265" y="675"/>
                  </a:cubicBezTo>
                  <a:lnTo>
                    <a:pt x="1264" y="675"/>
                  </a:lnTo>
                  <a:lnTo>
                    <a:pt x="1250" y="642"/>
                  </a:lnTo>
                  <a:lnTo>
                    <a:pt x="1250" y="642"/>
                  </a:lnTo>
                  <a:cubicBezTo>
                    <a:pt x="1252" y="642"/>
                    <a:pt x="1254" y="642"/>
                    <a:pt x="1255" y="642"/>
                  </a:cubicBezTo>
                  <a:lnTo>
                    <a:pt x="1255" y="642"/>
                  </a:lnTo>
                  <a:cubicBezTo>
                    <a:pt x="1260" y="642"/>
                    <a:pt x="1265" y="644"/>
                    <a:pt x="1271" y="644"/>
                  </a:cubicBezTo>
                  <a:lnTo>
                    <a:pt x="1271" y="644"/>
                  </a:lnTo>
                  <a:cubicBezTo>
                    <a:pt x="1265" y="636"/>
                    <a:pt x="1257" y="629"/>
                    <a:pt x="1249" y="623"/>
                  </a:cubicBezTo>
                  <a:lnTo>
                    <a:pt x="1249" y="623"/>
                  </a:lnTo>
                  <a:cubicBezTo>
                    <a:pt x="1247" y="622"/>
                    <a:pt x="1244" y="620"/>
                    <a:pt x="1241" y="618"/>
                  </a:cubicBezTo>
                  <a:lnTo>
                    <a:pt x="1231" y="592"/>
                  </a:lnTo>
                  <a:lnTo>
                    <a:pt x="1231" y="592"/>
                  </a:lnTo>
                  <a:cubicBezTo>
                    <a:pt x="1211" y="544"/>
                    <a:pt x="1160" y="518"/>
                    <a:pt x="1111" y="532"/>
                  </a:cubicBezTo>
                  <a:lnTo>
                    <a:pt x="1111" y="532"/>
                  </a:lnTo>
                  <a:cubicBezTo>
                    <a:pt x="994" y="563"/>
                    <a:pt x="788" y="598"/>
                    <a:pt x="667" y="492"/>
                  </a:cubicBezTo>
                  <a:lnTo>
                    <a:pt x="667" y="492"/>
                  </a:lnTo>
                  <a:cubicBezTo>
                    <a:pt x="667" y="492"/>
                    <a:pt x="716" y="676"/>
                    <a:pt x="657" y="767"/>
                  </a:cubicBezTo>
                  <a:lnTo>
                    <a:pt x="657" y="767"/>
                  </a:lnTo>
                  <a:cubicBezTo>
                    <a:pt x="581" y="883"/>
                    <a:pt x="663" y="969"/>
                    <a:pt x="635" y="1026"/>
                  </a:cubicBezTo>
                  <a:lnTo>
                    <a:pt x="635" y="1026"/>
                  </a:lnTo>
                  <a:cubicBezTo>
                    <a:pt x="629" y="1038"/>
                    <a:pt x="618" y="1049"/>
                    <a:pt x="600" y="1059"/>
                  </a:cubicBezTo>
                  <a:lnTo>
                    <a:pt x="600" y="1059"/>
                  </a:lnTo>
                  <a:cubicBezTo>
                    <a:pt x="593" y="1048"/>
                    <a:pt x="587" y="1037"/>
                    <a:pt x="579" y="1026"/>
                  </a:cubicBezTo>
                  <a:lnTo>
                    <a:pt x="579" y="1026"/>
                  </a:lnTo>
                  <a:cubicBezTo>
                    <a:pt x="571" y="1016"/>
                    <a:pt x="562" y="1006"/>
                    <a:pt x="553" y="996"/>
                  </a:cubicBezTo>
                  <a:lnTo>
                    <a:pt x="553" y="996"/>
                  </a:lnTo>
                  <a:cubicBezTo>
                    <a:pt x="538" y="982"/>
                    <a:pt x="522" y="969"/>
                    <a:pt x="506" y="958"/>
                  </a:cubicBezTo>
                  <a:lnTo>
                    <a:pt x="506" y="958"/>
                  </a:lnTo>
                  <a:cubicBezTo>
                    <a:pt x="453" y="925"/>
                    <a:pt x="399" y="919"/>
                    <a:pt x="371" y="946"/>
                  </a:cubicBezTo>
                  <a:lnTo>
                    <a:pt x="371" y="946"/>
                  </a:lnTo>
                  <a:cubicBezTo>
                    <a:pt x="335" y="983"/>
                    <a:pt x="357" y="1064"/>
                    <a:pt x="421" y="1129"/>
                  </a:cubicBezTo>
                  <a:lnTo>
                    <a:pt x="421" y="1129"/>
                  </a:lnTo>
                  <a:cubicBezTo>
                    <a:pt x="467" y="1174"/>
                    <a:pt x="521" y="1198"/>
                    <a:pt x="562" y="1195"/>
                  </a:cubicBezTo>
                  <a:lnTo>
                    <a:pt x="562" y="1195"/>
                  </a:lnTo>
                  <a:cubicBezTo>
                    <a:pt x="564" y="1195"/>
                    <a:pt x="566" y="1195"/>
                    <a:pt x="568" y="1194"/>
                  </a:cubicBezTo>
                  <a:lnTo>
                    <a:pt x="568" y="1194"/>
                  </a:lnTo>
                  <a:cubicBezTo>
                    <a:pt x="586" y="1296"/>
                    <a:pt x="619" y="1422"/>
                    <a:pt x="570" y="1448"/>
                  </a:cubicBezTo>
                  <a:lnTo>
                    <a:pt x="570" y="1448"/>
                  </a:lnTo>
                  <a:cubicBezTo>
                    <a:pt x="570" y="1448"/>
                    <a:pt x="567" y="1440"/>
                    <a:pt x="561" y="1426"/>
                  </a:cubicBezTo>
                  <a:lnTo>
                    <a:pt x="561" y="1426"/>
                  </a:lnTo>
                  <a:cubicBezTo>
                    <a:pt x="538" y="1376"/>
                    <a:pt x="468" y="1257"/>
                    <a:pt x="304" y="1195"/>
                  </a:cubicBezTo>
                  <a:lnTo>
                    <a:pt x="304" y="1195"/>
                  </a:lnTo>
                  <a:cubicBezTo>
                    <a:pt x="218" y="1162"/>
                    <a:pt x="116" y="1024"/>
                    <a:pt x="63" y="861"/>
                  </a:cubicBezTo>
                  <a:lnTo>
                    <a:pt x="63" y="861"/>
                  </a:lnTo>
                  <a:cubicBezTo>
                    <a:pt x="0" y="671"/>
                    <a:pt x="1" y="447"/>
                    <a:pt x="166" y="316"/>
                  </a:cubicBezTo>
                  <a:lnTo>
                    <a:pt x="166" y="316"/>
                  </a:lnTo>
                  <a:cubicBezTo>
                    <a:pt x="179" y="305"/>
                    <a:pt x="194" y="296"/>
                    <a:pt x="207" y="288"/>
                  </a:cubicBezTo>
                  <a:lnTo>
                    <a:pt x="207" y="288"/>
                  </a:lnTo>
                  <a:cubicBezTo>
                    <a:pt x="272" y="251"/>
                    <a:pt x="346" y="236"/>
                    <a:pt x="420" y="243"/>
                  </a:cubicBezTo>
                  <a:lnTo>
                    <a:pt x="469" y="247"/>
                  </a:lnTo>
                  <a:lnTo>
                    <a:pt x="469" y="247"/>
                  </a:lnTo>
                  <a:cubicBezTo>
                    <a:pt x="469" y="247"/>
                    <a:pt x="803" y="0"/>
                    <a:pt x="1068" y="62"/>
                  </a:cubicBezTo>
                  <a:lnTo>
                    <a:pt x="1068" y="62"/>
                  </a:lnTo>
                  <a:cubicBezTo>
                    <a:pt x="1320" y="120"/>
                    <a:pt x="1406" y="481"/>
                    <a:pt x="1306" y="697"/>
                  </a:cubicBezTo>
                </a:path>
              </a:pathLst>
            </a:custGeom>
            <a:solidFill>
              <a:srgbClr val="00314D"/>
            </a:solidFill>
            <a:ln w="9525" cap="flat">
              <a:solidFill>
                <a:srgbClr val="00314D"/>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0" name="Freeform 300">
              <a:extLst>
                <a:ext uri="{FF2B5EF4-FFF2-40B4-BE49-F238E27FC236}">
                  <a16:creationId xmlns:a16="http://schemas.microsoft.com/office/drawing/2014/main" id="{BFF577AF-B312-9666-31DC-99F2EDE233A4}"/>
                </a:ext>
              </a:extLst>
            </p:cNvPr>
            <p:cNvSpPr>
              <a:spLocks noChangeArrowheads="1"/>
            </p:cNvSpPr>
            <p:nvPr/>
          </p:nvSpPr>
          <p:spPr bwMode="auto">
            <a:xfrm>
              <a:off x="11881220" y="9527566"/>
              <a:ext cx="686619" cy="763520"/>
            </a:xfrm>
            <a:custGeom>
              <a:avLst/>
              <a:gdLst>
                <a:gd name="T0" fmla="*/ 283 w 553"/>
                <a:gd name="T1" fmla="*/ 284 h 612"/>
                <a:gd name="T2" fmla="*/ 283 w 553"/>
                <a:gd name="T3" fmla="*/ 284 h 612"/>
                <a:gd name="T4" fmla="*/ 0 w 553"/>
                <a:gd name="T5" fmla="*/ 0 h 612"/>
                <a:gd name="T6" fmla="*/ 0 w 553"/>
                <a:gd name="T7" fmla="*/ 0 h 612"/>
                <a:gd name="T8" fmla="*/ 168 w 553"/>
                <a:gd name="T9" fmla="*/ 397 h 612"/>
                <a:gd name="T10" fmla="*/ 168 w 553"/>
                <a:gd name="T11" fmla="*/ 397 h 612"/>
                <a:gd name="T12" fmla="*/ 128 w 553"/>
                <a:gd name="T13" fmla="*/ 424 h 612"/>
                <a:gd name="T14" fmla="*/ 241 w 553"/>
                <a:gd name="T15" fmla="*/ 611 h 612"/>
                <a:gd name="T16" fmla="*/ 241 w 553"/>
                <a:gd name="T17" fmla="*/ 611 h 612"/>
                <a:gd name="T18" fmla="*/ 248 w 553"/>
                <a:gd name="T19" fmla="*/ 611 h 612"/>
                <a:gd name="T20" fmla="*/ 248 w 553"/>
                <a:gd name="T21" fmla="*/ 611 h 612"/>
                <a:gd name="T22" fmla="*/ 552 w 553"/>
                <a:gd name="T23" fmla="*/ 585 h 612"/>
                <a:gd name="T24" fmla="*/ 552 w 553"/>
                <a:gd name="T25" fmla="*/ 585 h 612"/>
                <a:gd name="T26" fmla="*/ 283 w 553"/>
                <a:gd name="T27" fmla="*/ 28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3" h="612">
                  <a:moveTo>
                    <a:pt x="283" y="284"/>
                  </a:moveTo>
                  <a:lnTo>
                    <a:pt x="283" y="284"/>
                  </a:lnTo>
                  <a:cubicBezTo>
                    <a:pt x="316" y="163"/>
                    <a:pt x="159" y="67"/>
                    <a:pt x="0" y="0"/>
                  </a:cubicBezTo>
                  <a:lnTo>
                    <a:pt x="0" y="0"/>
                  </a:lnTo>
                  <a:cubicBezTo>
                    <a:pt x="98" y="198"/>
                    <a:pt x="168" y="397"/>
                    <a:pt x="168" y="397"/>
                  </a:cubicBezTo>
                  <a:lnTo>
                    <a:pt x="168" y="397"/>
                  </a:lnTo>
                  <a:cubicBezTo>
                    <a:pt x="155" y="406"/>
                    <a:pt x="142" y="415"/>
                    <a:pt x="128" y="424"/>
                  </a:cubicBezTo>
                  <a:lnTo>
                    <a:pt x="241" y="611"/>
                  </a:lnTo>
                  <a:lnTo>
                    <a:pt x="241" y="611"/>
                  </a:lnTo>
                  <a:cubicBezTo>
                    <a:pt x="243" y="611"/>
                    <a:pt x="246" y="611"/>
                    <a:pt x="248" y="611"/>
                  </a:cubicBezTo>
                  <a:lnTo>
                    <a:pt x="248" y="611"/>
                  </a:lnTo>
                  <a:cubicBezTo>
                    <a:pt x="350" y="611"/>
                    <a:pt x="453" y="602"/>
                    <a:pt x="552" y="585"/>
                  </a:cubicBezTo>
                  <a:lnTo>
                    <a:pt x="552" y="585"/>
                  </a:lnTo>
                  <a:cubicBezTo>
                    <a:pt x="516" y="501"/>
                    <a:pt x="198" y="604"/>
                    <a:pt x="283" y="284"/>
                  </a:cubicBezTo>
                </a:path>
              </a:pathLst>
            </a:custGeom>
            <a:solidFill>
              <a:schemeClr val="accent3"/>
            </a:solidFill>
            <a:ln>
              <a:noFill/>
            </a:ln>
            <a:effectLst/>
          </p:spPr>
          <p:txBody>
            <a:bodyPr wrap="none" anchor="ctr"/>
            <a:lstStyle/>
            <a:p>
              <a:pPr defTabSz="914217"/>
              <a:endParaRPr lang="en-US" dirty="0">
                <a:solidFill>
                  <a:srgbClr val="747993"/>
                </a:solidFill>
                <a:latin typeface="Poppins" pitchFamily="2" charset="77"/>
              </a:endParaRPr>
            </a:p>
          </p:txBody>
        </p:sp>
        <p:sp>
          <p:nvSpPr>
            <p:cNvPr id="31" name="Freeform 291">
              <a:extLst>
                <a:ext uri="{FF2B5EF4-FFF2-40B4-BE49-F238E27FC236}">
                  <a16:creationId xmlns:a16="http://schemas.microsoft.com/office/drawing/2014/main" id="{83CF760E-B973-EEF7-0F26-1ADF71948B04}"/>
                </a:ext>
              </a:extLst>
            </p:cNvPr>
            <p:cNvSpPr>
              <a:spLocks noChangeArrowheads="1"/>
            </p:cNvSpPr>
            <p:nvPr/>
          </p:nvSpPr>
          <p:spPr bwMode="auto">
            <a:xfrm>
              <a:off x="12024036" y="7742364"/>
              <a:ext cx="291127" cy="109859"/>
            </a:xfrm>
            <a:custGeom>
              <a:avLst/>
              <a:gdLst>
                <a:gd name="T0" fmla="*/ 190 w 235"/>
                <a:gd name="T1" fmla="*/ 3 h 87"/>
                <a:gd name="T2" fmla="*/ 190 w 235"/>
                <a:gd name="T3" fmla="*/ 3 h 87"/>
                <a:gd name="T4" fmla="*/ 140 w 235"/>
                <a:gd name="T5" fmla="*/ 3 h 87"/>
                <a:gd name="T6" fmla="*/ 140 w 235"/>
                <a:gd name="T7" fmla="*/ 3 h 87"/>
                <a:gd name="T8" fmla="*/ 95 w 235"/>
                <a:gd name="T9" fmla="*/ 27 h 87"/>
                <a:gd name="T10" fmla="*/ 95 w 235"/>
                <a:gd name="T11" fmla="*/ 27 h 87"/>
                <a:gd name="T12" fmla="*/ 70 w 235"/>
                <a:gd name="T13" fmla="*/ 61 h 87"/>
                <a:gd name="T14" fmla="*/ 70 w 235"/>
                <a:gd name="T15" fmla="*/ 61 h 87"/>
                <a:gd name="T16" fmla="*/ 0 w 235"/>
                <a:gd name="T17" fmla="*/ 51 h 87"/>
                <a:gd name="T18" fmla="*/ 0 w 235"/>
                <a:gd name="T19" fmla="*/ 51 h 87"/>
                <a:gd name="T20" fmla="*/ 72 w 235"/>
                <a:gd name="T21" fmla="*/ 83 h 87"/>
                <a:gd name="T22" fmla="*/ 79 w 235"/>
                <a:gd name="T23" fmla="*/ 86 h 87"/>
                <a:gd name="T24" fmla="*/ 85 w 235"/>
                <a:gd name="T25" fmla="*/ 77 h 87"/>
                <a:gd name="T26" fmla="*/ 85 w 235"/>
                <a:gd name="T27" fmla="*/ 77 h 87"/>
                <a:gd name="T28" fmla="*/ 111 w 235"/>
                <a:gd name="T29" fmla="*/ 45 h 87"/>
                <a:gd name="T30" fmla="*/ 111 w 235"/>
                <a:gd name="T31" fmla="*/ 45 h 87"/>
                <a:gd name="T32" fmla="*/ 145 w 235"/>
                <a:gd name="T33" fmla="*/ 25 h 87"/>
                <a:gd name="T34" fmla="*/ 145 w 235"/>
                <a:gd name="T35" fmla="*/ 25 h 87"/>
                <a:gd name="T36" fmla="*/ 234 w 235"/>
                <a:gd name="T37" fmla="*/ 21 h 87"/>
                <a:gd name="T38" fmla="*/ 234 w 235"/>
                <a:gd name="T39" fmla="*/ 21 h 87"/>
                <a:gd name="T40" fmla="*/ 190 w 235"/>
                <a:gd name="T4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87">
                  <a:moveTo>
                    <a:pt x="190" y="3"/>
                  </a:moveTo>
                  <a:lnTo>
                    <a:pt x="190" y="3"/>
                  </a:lnTo>
                  <a:cubicBezTo>
                    <a:pt x="173" y="1"/>
                    <a:pt x="156" y="0"/>
                    <a:pt x="140" y="3"/>
                  </a:cubicBezTo>
                  <a:lnTo>
                    <a:pt x="140" y="3"/>
                  </a:lnTo>
                  <a:cubicBezTo>
                    <a:pt x="124" y="7"/>
                    <a:pt x="108" y="15"/>
                    <a:pt x="95" y="27"/>
                  </a:cubicBezTo>
                  <a:lnTo>
                    <a:pt x="95" y="27"/>
                  </a:lnTo>
                  <a:cubicBezTo>
                    <a:pt x="83" y="36"/>
                    <a:pt x="76" y="48"/>
                    <a:pt x="70" y="61"/>
                  </a:cubicBezTo>
                  <a:lnTo>
                    <a:pt x="70" y="61"/>
                  </a:lnTo>
                  <a:cubicBezTo>
                    <a:pt x="47" y="56"/>
                    <a:pt x="24" y="52"/>
                    <a:pt x="0" y="51"/>
                  </a:cubicBezTo>
                  <a:lnTo>
                    <a:pt x="0" y="51"/>
                  </a:lnTo>
                  <a:cubicBezTo>
                    <a:pt x="24" y="64"/>
                    <a:pt x="48" y="74"/>
                    <a:pt x="72" y="83"/>
                  </a:cubicBezTo>
                  <a:lnTo>
                    <a:pt x="79" y="86"/>
                  </a:lnTo>
                  <a:lnTo>
                    <a:pt x="85" y="77"/>
                  </a:lnTo>
                  <a:lnTo>
                    <a:pt x="85" y="77"/>
                  </a:lnTo>
                  <a:cubicBezTo>
                    <a:pt x="93" y="65"/>
                    <a:pt x="100" y="53"/>
                    <a:pt x="111" y="45"/>
                  </a:cubicBezTo>
                  <a:lnTo>
                    <a:pt x="111" y="45"/>
                  </a:lnTo>
                  <a:cubicBezTo>
                    <a:pt x="121" y="36"/>
                    <a:pt x="133" y="29"/>
                    <a:pt x="145" y="25"/>
                  </a:cubicBezTo>
                  <a:lnTo>
                    <a:pt x="145" y="25"/>
                  </a:lnTo>
                  <a:cubicBezTo>
                    <a:pt x="172" y="17"/>
                    <a:pt x="202" y="18"/>
                    <a:pt x="234" y="21"/>
                  </a:cubicBezTo>
                  <a:lnTo>
                    <a:pt x="234" y="21"/>
                  </a:lnTo>
                  <a:cubicBezTo>
                    <a:pt x="221" y="13"/>
                    <a:pt x="206" y="7"/>
                    <a:pt x="190" y="3"/>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84" name="Freeform 292">
              <a:extLst>
                <a:ext uri="{FF2B5EF4-FFF2-40B4-BE49-F238E27FC236}">
                  <a16:creationId xmlns:a16="http://schemas.microsoft.com/office/drawing/2014/main" id="{D35DF05E-3CE7-BBEE-82E1-43CFC58A7859}"/>
                </a:ext>
              </a:extLst>
            </p:cNvPr>
            <p:cNvSpPr>
              <a:spLocks noChangeArrowheads="1"/>
            </p:cNvSpPr>
            <p:nvPr/>
          </p:nvSpPr>
          <p:spPr bwMode="auto">
            <a:xfrm>
              <a:off x="12463471" y="7709407"/>
              <a:ext cx="197746" cy="346053"/>
            </a:xfrm>
            <a:custGeom>
              <a:avLst/>
              <a:gdLst>
                <a:gd name="T0" fmla="*/ 131 w 159"/>
                <a:gd name="T1" fmla="*/ 174 h 276"/>
                <a:gd name="T2" fmla="*/ 131 w 159"/>
                <a:gd name="T3" fmla="*/ 174 h 276"/>
                <a:gd name="T4" fmla="*/ 91 w 159"/>
                <a:gd name="T5" fmla="*/ 148 h 276"/>
                <a:gd name="T6" fmla="*/ 81 w 159"/>
                <a:gd name="T7" fmla="*/ 142 h 276"/>
                <a:gd name="T8" fmla="*/ 81 w 159"/>
                <a:gd name="T9" fmla="*/ 142 h 276"/>
                <a:gd name="T10" fmla="*/ 73 w 159"/>
                <a:gd name="T11" fmla="*/ 137 h 276"/>
                <a:gd name="T12" fmla="*/ 73 w 159"/>
                <a:gd name="T13" fmla="*/ 137 h 276"/>
                <a:gd name="T14" fmla="*/ 60 w 159"/>
                <a:gd name="T15" fmla="*/ 122 h 276"/>
                <a:gd name="T16" fmla="*/ 60 w 159"/>
                <a:gd name="T17" fmla="*/ 122 h 276"/>
                <a:gd name="T18" fmla="*/ 36 w 159"/>
                <a:gd name="T19" fmla="*/ 84 h 276"/>
                <a:gd name="T20" fmla="*/ 36 w 159"/>
                <a:gd name="T21" fmla="*/ 84 h 276"/>
                <a:gd name="T22" fmla="*/ 0 w 159"/>
                <a:gd name="T23" fmla="*/ 0 h 276"/>
                <a:gd name="T24" fmla="*/ 0 w 159"/>
                <a:gd name="T25" fmla="*/ 0 h 276"/>
                <a:gd name="T26" fmla="*/ 19 w 159"/>
                <a:gd name="T27" fmla="*/ 92 h 276"/>
                <a:gd name="T28" fmla="*/ 19 w 159"/>
                <a:gd name="T29" fmla="*/ 92 h 276"/>
                <a:gd name="T30" fmla="*/ 41 w 159"/>
                <a:gd name="T31" fmla="*/ 135 h 276"/>
                <a:gd name="T32" fmla="*/ 41 w 159"/>
                <a:gd name="T33" fmla="*/ 135 h 276"/>
                <a:gd name="T34" fmla="*/ 57 w 159"/>
                <a:gd name="T35" fmla="*/ 154 h 276"/>
                <a:gd name="T36" fmla="*/ 57 w 159"/>
                <a:gd name="T37" fmla="*/ 154 h 276"/>
                <a:gd name="T38" fmla="*/ 68 w 159"/>
                <a:gd name="T39" fmla="*/ 163 h 276"/>
                <a:gd name="T40" fmla="*/ 68 w 159"/>
                <a:gd name="T41" fmla="*/ 163 h 276"/>
                <a:gd name="T42" fmla="*/ 79 w 159"/>
                <a:gd name="T43" fmla="*/ 169 h 276"/>
                <a:gd name="T44" fmla="*/ 79 w 159"/>
                <a:gd name="T45" fmla="*/ 169 h 276"/>
                <a:gd name="T46" fmla="*/ 117 w 159"/>
                <a:gd name="T47" fmla="*/ 192 h 276"/>
                <a:gd name="T48" fmla="*/ 117 w 159"/>
                <a:gd name="T49" fmla="*/ 192 h 276"/>
                <a:gd name="T50" fmla="*/ 136 w 159"/>
                <a:gd name="T51" fmla="*/ 219 h 276"/>
                <a:gd name="T52" fmla="*/ 136 w 159"/>
                <a:gd name="T53" fmla="*/ 219 h 276"/>
                <a:gd name="T54" fmla="*/ 112 w 159"/>
                <a:gd name="T55" fmla="*/ 249 h 276"/>
                <a:gd name="T56" fmla="*/ 112 w 159"/>
                <a:gd name="T57" fmla="*/ 249 h 276"/>
                <a:gd name="T58" fmla="*/ 74 w 159"/>
                <a:gd name="T59" fmla="*/ 275 h 276"/>
                <a:gd name="T60" fmla="*/ 74 w 159"/>
                <a:gd name="T61" fmla="*/ 275 h 276"/>
                <a:gd name="T62" fmla="*/ 118 w 159"/>
                <a:gd name="T63" fmla="*/ 259 h 276"/>
                <a:gd name="T64" fmla="*/ 118 w 159"/>
                <a:gd name="T65" fmla="*/ 259 h 276"/>
                <a:gd name="T66" fmla="*/ 139 w 159"/>
                <a:gd name="T67" fmla="*/ 246 h 276"/>
                <a:gd name="T68" fmla="*/ 139 w 159"/>
                <a:gd name="T69" fmla="*/ 246 h 276"/>
                <a:gd name="T70" fmla="*/ 154 w 159"/>
                <a:gd name="T71" fmla="*/ 222 h 276"/>
                <a:gd name="T72" fmla="*/ 154 w 159"/>
                <a:gd name="T73" fmla="*/ 222 h 276"/>
                <a:gd name="T74" fmla="*/ 148 w 159"/>
                <a:gd name="T75" fmla="*/ 193 h 276"/>
                <a:gd name="T76" fmla="*/ 148 w 159"/>
                <a:gd name="T77" fmla="*/ 193 h 276"/>
                <a:gd name="T78" fmla="*/ 131 w 159"/>
                <a:gd name="T79" fmla="*/ 17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276">
                  <a:moveTo>
                    <a:pt x="131" y="174"/>
                  </a:moveTo>
                  <a:lnTo>
                    <a:pt x="131" y="174"/>
                  </a:lnTo>
                  <a:cubicBezTo>
                    <a:pt x="117" y="164"/>
                    <a:pt x="103" y="156"/>
                    <a:pt x="91" y="148"/>
                  </a:cubicBezTo>
                  <a:lnTo>
                    <a:pt x="81" y="142"/>
                  </a:lnTo>
                  <a:lnTo>
                    <a:pt x="81" y="142"/>
                  </a:lnTo>
                  <a:cubicBezTo>
                    <a:pt x="78" y="140"/>
                    <a:pt x="75" y="139"/>
                    <a:pt x="73" y="137"/>
                  </a:cubicBezTo>
                  <a:lnTo>
                    <a:pt x="73" y="137"/>
                  </a:lnTo>
                  <a:cubicBezTo>
                    <a:pt x="68" y="132"/>
                    <a:pt x="64" y="127"/>
                    <a:pt x="60" y="122"/>
                  </a:cubicBezTo>
                  <a:lnTo>
                    <a:pt x="60" y="122"/>
                  </a:lnTo>
                  <a:cubicBezTo>
                    <a:pt x="50" y="111"/>
                    <a:pt x="44" y="98"/>
                    <a:pt x="36" y="84"/>
                  </a:cubicBezTo>
                  <a:lnTo>
                    <a:pt x="36" y="84"/>
                  </a:lnTo>
                  <a:cubicBezTo>
                    <a:pt x="23" y="58"/>
                    <a:pt x="11" y="29"/>
                    <a:pt x="0" y="0"/>
                  </a:cubicBezTo>
                  <a:lnTo>
                    <a:pt x="0" y="0"/>
                  </a:lnTo>
                  <a:cubicBezTo>
                    <a:pt x="2" y="32"/>
                    <a:pt x="8" y="62"/>
                    <a:pt x="19" y="92"/>
                  </a:cubicBezTo>
                  <a:lnTo>
                    <a:pt x="19" y="92"/>
                  </a:lnTo>
                  <a:cubicBezTo>
                    <a:pt x="24" y="107"/>
                    <a:pt x="32" y="122"/>
                    <a:pt x="41" y="135"/>
                  </a:cubicBezTo>
                  <a:lnTo>
                    <a:pt x="41" y="135"/>
                  </a:lnTo>
                  <a:cubicBezTo>
                    <a:pt x="45" y="142"/>
                    <a:pt x="51" y="148"/>
                    <a:pt x="57" y="154"/>
                  </a:cubicBezTo>
                  <a:lnTo>
                    <a:pt x="57" y="154"/>
                  </a:lnTo>
                  <a:cubicBezTo>
                    <a:pt x="61" y="158"/>
                    <a:pt x="64" y="160"/>
                    <a:pt x="68" y="163"/>
                  </a:cubicBezTo>
                  <a:lnTo>
                    <a:pt x="68" y="163"/>
                  </a:lnTo>
                  <a:cubicBezTo>
                    <a:pt x="72" y="165"/>
                    <a:pt x="75" y="167"/>
                    <a:pt x="79" y="169"/>
                  </a:cubicBezTo>
                  <a:lnTo>
                    <a:pt x="79" y="169"/>
                  </a:lnTo>
                  <a:cubicBezTo>
                    <a:pt x="91" y="176"/>
                    <a:pt x="105" y="184"/>
                    <a:pt x="117" y="192"/>
                  </a:cubicBezTo>
                  <a:lnTo>
                    <a:pt x="117" y="192"/>
                  </a:lnTo>
                  <a:cubicBezTo>
                    <a:pt x="128" y="200"/>
                    <a:pt x="137" y="210"/>
                    <a:pt x="136" y="219"/>
                  </a:cubicBezTo>
                  <a:lnTo>
                    <a:pt x="136" y="219"/>
                  </a:lnTo>
                  <a:cubicBezTo>
                    <a:pt x="135" y="228"/>
                    <a:pt x="124" y="240"/>
                    <a:pt x="112" y="249"/>
                  </a:cubicBezTo>
                  <a:lnTo>
                    <a:pt x="112" y="249"/>
                  </a:lnTo>
                  <a:cubicBezTo>
                    <a:pt x="101" y="258"/>
                    <a:pt x="88" y="266"/>
                    <a:pt x="74" y="275"/>
                  </a:cubicBezTo>
                  <a:lnTo>
                    <a:pt x="74" y="275"/>
                  </a:lnTo>
                  <a:cubicBezTo>
                    <a:pt x="90" y="271"/>
                    <a:pt x="104" y="266"/>
                    <a:pt x="118" y="259"/>
                  </a:cubicBezTo>
                  <a:lnTo>
                    <a:pt x="118" y="259"/>
                  </a:lnTo>
                  <a:cubicBezTo>
                    <a:pt x="126" y="255"/>
                    <a:pt x="132" y="251"/>
                    <a:pt x="139" y="246"/>
                  </a:cubicBezTo>
                  <a:lnTo>
                    <a:pt x="139" y="246"/>
                  </a:lnTo>
                  <a:cubicBezTo>
                    <a:pt x="146" y="240"/>
                    <a:pt x="152" y="233"/>
                    <a:pt x="154" y="222"/>
                  </a:cubicBezTo>
                  <a:lnTo>
                    <a:pt x="154" y="222"/>
                  </a:lnTo>
                  <a:cubicBezTo>
                    <a:pt x="158" y="212"/>
                    <a:pt x="154" y="200"/>
                    <a:pt x="148" y="193"/>
                  </a:cubicBezTo>
                  <a:lnTo>
                    <a:pt x="148" y="193"/>
                  </a:lnTo>
                  <a:cubicBezTo>
                    <a:pt x="143" y="185"/>
                    <a:pt x="137" y="179"/>
                    <a:pt x="131" y="174"/>
                  </a:cubicBezTo>
                </a:path>
              </a:pathLst>
            </a:custGeom>
            <a:solidFill>
              <a:srgbClr val="C46565"/>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85" name="Freeform 527">
              <a:extLst>
                <a:ext uri="{FF2B5EF4-FFF2-40B4-BE49-F238E27FC236}">
                  <a16:creationId xmlns:a16="http://schemas.microsoft.com/office/drawing/2014/main" id="{99F28FA8-EF69-8E6B-BD23-57B7D1023FD0}"/>
                </a:ext>
              </a:extLst>
            </p:cNvPr>
            <p:cNvSpPr>
              <a:spLocks noChangeArrowheads="1"/>
            </p:cNvSpPr>
            <p:nvPr/>
          </p:nvSpPr>
          <p:spPr bwMode="auto">
            <a:xfrm>
              <a:off x="12210796" y="8104898"/>
              <a:ext cx="284379" cy="146336"/>
            </a:xfrm>
            <a:custGeom>
              <a:avLst/>
              <a:gdLst>
                <a:gd name="connsiteX0" fmla="*/ 215479 w 284379"/>
                <a:gd name="connsiteY0" fmla="*/ 115350 h 146336"/>
                <a:gd name="connsiteX1" fmla="*/ 284379 w 284379"/>
                <a:gd name="connsiteY1" fmla="*/ 130875 h 146336"/>
                <a:gd name="connsiteX2" fmla="*/ 214226 w 284379"/>
                <a:gd name="connsiteY2" fmla="*/ 141622 h 146336"/>
                <a:gd name="connsiteX3" fmla="*/ 0 w 284379"/>
                <a:gd name="connsiteY3" fmla="*/ 0 h 146336"/>
                <a:gd name="connsiteX4" fmla="*/ 60487 w 284379"/>
                <a:gd name="connsiteY4" fmla="*/ 53239 h 146336"/>
                <a:gd name="connsiteX5" fmla="*/ 127275 w 284379"/>
                <a:gd name="connsiteY5" fmla="*/ 89999 h 146336"/>
                <a:gd name="connsiteX6" fmla="*/ 201624 w 284379"/>
                <a:gd name="connsiteY6" fmla="*/ 114083 h 146336"/>
                <a:gd name="connsiteX7" fmla="*/ 212966 w 284379"/>
                <a:gd name="connsiteY7" fmla="*/ 117886 h 146336"/>
                <a:gd name="connsiteX8" fmla="*/ 211706 w 284379"/>
                <a:gd name="connsiteY8" fmla="*/ 145773 h 146336"/>
                <a:gd name="connsiteX9" fmla="*/ 197844 w 284379"/>
                <a:gd name="connsiteY9" fmla="*/ 145773 h 146336"/>
                <a:gd name="connsiteX10" fmla="*/ 112154 w 284379"/>
                <a:gd name="connsiteY10" fmla="*/ 128027 h 146336"/>
                <a:gd name="connsiteX11" fmla="*/ 39065 w 284379"/>
                <a:gd name="connsiteY11" fmla="*/ 77323 h 146336"/>
                <a:gd name="connsiteX12" fmla="*/ 0 w 284379"/>
                <a:gd name="connsiteY12" fmla="*/ 0 h 14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379" h="146336">
                  <a:moveTo>
                    <a:pt x="215479" y="115350"/>
                  </a:moveTo>
                  <a:cubicBezTo>
                    <a:pt x="236775" y="120127"/>
                    <a:pt x="260577" y="124904"/>
                    <a:pt x="284379" y="130875"/>
                  </a:cubicBezTo>
                  <a:cubicBezTo>
                    <a:pt x="261830" y="139234"/>
                    <a:pt x="238028" y="141622"/>
                    <a:pt x="214226" y="141622"/>
                  </a:cubicBezTo>
                  <a:close/>
                  <a:moveTo>
                    <a:pt x="0" y="0"/>
                  </a:moveTo>
                  <a:cubicBezTo>
                    <a:pt x="20162" y="19014"/>
                    <a:pt x="39065" y="39296"/>
                    <a:pt x="60487" y="53239"/>
                  </a:cubicBezTo>
                  <a:cubicBezTo>
                    <a:pt x="81910" y="67183"/>
                    <a:pt x="103333" y="79858"/>
                    <a:pt x="127275" y="89999"/>
                  </a:cubicBezTo>
                  <a:cubicBezTo>
                    <a:pt x="151218" y="98872"/>
                    <a:pt x="176421" y="107745"/>
                    <a:pt x="201624" y="114083"/>
                  </a:cubicBezTo>
                  <a:cubicBezTo>
                    <a:pt x="205405" y="115351"/>
                    <a:pt x="209185" y="116619"/>
                    <a:pt x="212966" y="117886"/>
                  </a:cubicBezTo>
                  <a:lnTo>
                    <a:pt x="211706" y="145773"/>
                  </a:lnTo>
                  <a:cubicBezTo>
                    <a:pt x="206665" y="145773"/>
                    <a:pt x="201624" y="147041"/>
                    <a:pt x="197844" y="145773"/>
                  </a:cubicBezTo>
                  <a:cubicBezTo>
                    <a:pt x="168860" y="145773"/>
                    <a:pt x="139877" y="139435"/>
                    <a:pt x="112154" y="128027"/>
                  </a:cubicBezTo>
                  <a:cubicBezTo>
                    <a:pt x="84430" y="116619"/>
                    <a:pt x="59227" y="98872"/>
                    <a:pt x="39065" y="77323"/>
                  </a:cubicBezTo>
                  <a:cubicBezTo>
                    <a:pt x="18902" y="54507"/>
                    <a:pt x="5041" y="27887"/>
                    <a:pt x="0" y="0"/>
                  </a:cubicBezTo>
                  <a:close/>
                </a:path>
              </a:pathLst>
            </a:custGeom>
            <a:solidFill>
              <a:srgbClr val="C46565"/>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386" name="Freeform 295">
              <a:extLst>
                <a:ext uri="{FF2B5EF4-FFF2-40B4-BE49-F238E27FC236}">
                  <a16:creationId xmlns:a16="http://schemas.microsoft.com/office/drawing/2014/main" id="{E5F94031-2149-AE89-564F-0D00853B3D5C}"/>
                </a:ext>
              </a:extLst>
            </p:cNvPr>
            <p:cNvSpPr>
              <a:spLocks noChangeArrowheads="1"/>
            </p:cNvSpPr>
            <p:nvPr/>
          </p:nvSpPr>
          <p:spPr bwMode="auto">
            <a:xfrm>
              <a:off x="12067980" y="7566590"/>
              <a:ext cx="175774" cy="109859"/>
            </a:xfrm>
            <a:custGeom>
              <a:avLst/>
              <a:gdLst>
                <a:gd name="T0" fmla="*/ 31 w 141"/>
                <a:gd name="T1" fmla="*/ 56 h 89"/>
                <a:gd name="T2" fmla="*/ 31 w 141"/>
                <a:gd name="T3" fmla="*/ 56 h 89"/>
                <a:gd name="T4" fmla="*/ 61 w 141"/>
                <a:gd name="T5" fmla="*/ 37 h 89"/>
                <a:gd name="T6" fmla="*/ 61 w 141"/>
                <a:gd name="T7" fmla="*/ 37 h 89"/>
                <a:gd name="T8" fmla="*/ 140 w 141"/>
                <a:gd name="T9" fmla="*/ 23 h 89"/>
                <a:gd name="T10" fmla="*/ 140 w 141"/>
                <a:gd name="T11" fmla="*/ 23 h 89"/>
                <a:gd name="T12" fmla="*/ 98 w 141"/>
                <a:gd name="T13" fmla="*/ 3 h 89"/>
                <a:gd name="T14" fmla="*/ 98 w 141"/>
                <a:gd name="T15" fmla="*/ 3 h 89"/>
                <a:gd name="T16" fmla="*/ 50 w 141"/>
                <a:gd name="T17" fmla="*/ 7 h 89"/>
                <a:gd name="T18" fmla="*/ 50 w 141"/>
                <a:gd name="T19" fmla="*/ 7 h 89"/>
                <a:gd name="T20" fmla="*/ 10 w 141"/>
                <a:gd name="T21" fmla="*/ 40 h 89"/>
                <a:gd name="T22" fmla="*/ 10 w 141"/>
                <a:gd name="T23" fmla="*/ 40 h 89"/>
                <a:gd name="T24" fmla="*/ 2 w 141"/>
                <a:gd name="T25" fmla="*/ 88 h 89"/>
                <a:gd name="T26" fmla="*/ 2 w 141"/>
                <a:gd name="T27" fmla="*/ 88 h 89"/>
                <a:gd name="T28" fmla="*/ 31 w 141"/>
                <a:gd name="T29"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89">
                  <a:moveTo>
                    <a:pt x="31" y="56"/>
                  </a:moveTo>
                  <a:lnTo>
                    <a:pt x="31" y="56"/>
                  </a:lnTo>
                  <a:cubicBezTo>
                    <a:pt x="40" y="48"/>
                    <a:pt x="50" y="42"/>
                    <a:pt x="61" y="37"/>
                  </a:cubicBezTo>
                  <a:lnTo>
                    <a:pt x="61" y="37"/>
                  </a:lnTo>
                  <a:cubicBezTo>
                    <a:pt x="83" y="29"/>
                    <a:pt x="109" y="27"/>
                    <a:pt x="140" y="23"/>
                  </a:cubicBezTo>
                  <a:lnTo>
                    <a:pt x="140" y="23"/>
                  </a:lnTo>
                  <a:cubicBezTo>
                    <a:pt x="129" y="12"/>
                    <a:pt x="113" y="6"/>
                    <a:pt x="98" y="3"/>
                  </a:cubicBezTo>
                  <a:lnTo>
                    <a:pt x="98" y="3"/>
                  </a:lnTo>
                  <a:cubicBezTo>
                    <a:pt x="82" y="0"/>
                    <a:pt x="65" y="1"/>
                    <a:pt x="50" y="7"/>
                  </a:cubicBezTo>
                  <a:lnTo>
                    <a:pt x="50" y="7"/>
                  </a:lnTo>
                  <a:cubicBezTo>
                    <a:pt x="33" y="13"/>
                    <a:pt x="18" y="26"/>
                    <a:pt x="10" y="40"/>
                  </a:cubicBezTo>
                  <a:lnTo>
                    <a:pt x="10" y="40"/>
                  </a:lnTo>
                  <a:cubicBezTo>
                    <a:pt x="2" y="55"/>
                    <a:pt x="0" y="72"/>
                    <a:pt x="2" y="88"/>
                  </a:cubicBezTo>
                  <a:lnTo>
                    <a:pt x="2" y="88"/>
                  </a:lnTo>
                  <a:cubicBezTo>
                    <a:pt x="13" y="75"/>
                    <a:pt x="21" y="64"/>
                    <a:pt x="31" y="56"/>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87" name="Freeform 297">
              <a:extLst>
                <a:ext uri="{FF2B5EF4-FFF2-40B4-BE49-F238E27FC236}">
                  <a16:creationId xmlns:a16="http://schemas.microsoft.com/office/drawing/2014/main" id="{B2AB2813-5416-D736-29D2-60199D89435A}"/>
                </a:ext>
              </a:extLst>
            </p:cNvPr>
            <p:cNvSpPr>
              <a:spLocks noChangeArrowheads="1"/>
            </p:cNvSpPr>
            <p:nvPr/>
          </p:nvSpPr>
          <p:spPr bwMode="auto">
            <a:xfrm>
              <a:off x="12534881" y="7566590"/>
              <a:ext cx="247180" cy="164788"/>
            </a:xfrm>
            <a:custGeom>
              <a:avLst/>
              <a:gdLst>
                <a:gd name="T0" fmla="*/ 178 w 199"/>
                <a:gd name="T1" fmla="*/ 21 h 131"/>
                <a:gd name="T2" fmla="*/ 178 w 199"/>
                <a:gd name="T3" fmla="*/ 21 h 131"/>
                <a:gd name="T4" fmla="*/ 156 w 199"/>
                <a:gd name="T5" fmla="*/ 48 h 131"/>
                <a:gd name="T6" fmla="*/ 156 w 199"/>
                <a:gd name="T7" fmla="*/ 48 h 131"/>
                <a:gd name="T8" fmla="*/ 152 w 199"/>
                <a:gd name="T9" fmla="*/ 52 h 131"/>
                <a:gd name="T10" fmla="*/ 152 w 199"/>
                <a:gd name="T11" fmla="*/ 52 h 131"/>
                <a:gd name="T12" fmla="*/ 152 w 199"/>
                <a:gd name="T13" fmla="*/ 52 h 131"/>
                <a:gd name="T14" fmla="*/ 152 w 199"/>
                <a:gd name="T15" fmla="*/ 52 h 131"/>
                <a:gd name="T16" fmla="*/ 110 w 199"/>
                <a:gd name="T17" fmla="*/ 43 h 131"/>
                <a:gd name="T18" fmla="*/ 110 w 199"/>
                <a:gd name="T19" fmla="*/ 43 h 131"/>
                <a:gd name="T20" fmla="*/ 60 w 199"/>
                <a:gd name="T21" fmla="*/ 56 h 131"/>
                <a:gd name="T22" fmla="*/ 60 w 199"/>
                <a:gd name="T23" fmla="*/ 56 h 131"/>
                <a:gd name="T24" fmla="*/ 23 w 199"/>
                <a:gd name="T25" fmla="*/ 87 h 131"/>
                <a:gd name="T26" fmla="*/ 23 w 199"/>
                <a:gd name="T27" fmla="*/ 87 h 131"/>
                <a:gd name="T28" fmla="*/ 0 w 199"/>
                <a:gd name="T29" fmla="*/ 130 h 131"/>
                <a:gd name="T30" fmla="*/ 0 w 199"/>
                <a:gd name="T31" fmla="*/ 130 h 131"/>
                <a:gd name="T32" fmla="*/ 70 w 199"/>
                <a:gd name="T33" fmla="*/ 76 h 131"/>
                <a:gd name="T34" fmla="*/ 70 w 199"/>
                <a:gd name="T35" fmla="*/ 76 h 131"/>
                <a:gd name="T36" fmla="*/ 110 w 199"/>
                <a:gd name="T37" fmla="*/ 67 h 131"/>
                <a:gd name="T38" fmla="*/ 110 w 199"/>
                <a:gd name="T39" fmla="*/ 67 h 131"/>
                <a:gd name="T40" fmla="*/ 151 w 199"/>
                <a:gd name="T41" fmla="*/ 75 h 131"/>
                <a:gd name="T42" fmla="*/ 160 w 199"/>
                <a:gd name="T43" fmla="*/ 78 h 131"/>
                <a:gd name="T44" fmla="*/ 160 w 199"/>
                <a:gd name="T45" fmla="*/ 78 h 131"/>
                <a:gd name="T46" fmla="*/ 163 w 199"/>
                <a:gd name="T47" fmla="*/ 72 h 131"/>
                <a:gd name="T48" fmla="*/ 163 w 199"/>
                <a:gd name="T49" fmla="*/ 72 h 131"/>
                <a:gd name="T50" fmla="*/ 198 w 199"/>
                <a:gd name="T51" fmla="*/ 0 h 131"/>
                <a:gd name="T52" fmla="*/ 198 w 199"/>
                <a:gd name="T53" fmla="*/ 0 h 131"/>
                <a:gd name="T54" fmla="*/ 178 w 199"/>
                <a:gd name="T55" fmla="*/ 2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31">
                  <a:moveTo>
                    <a:pt x="178" y="21"/>
                  </a:moveTo>
                  <a:lnTo>
                    <a:pt x="178" y="21"/>
                  </a:lnTo>
                  <a:cubicBezTo>
                    <a:pt x="170" y="29"/>
                    <a:pt x="163" y="39"/>
                    <a:pt x="156" y="48"/>
                  </a:cubicBezTo>
                  <a:lnTo>
                    <a:pt x="156" y="48"/>
                  </a:lnTo>
                  <a:cubicBezTo>
                    <a:pt x="154" y="50"/>
                    <a:pt x="153" y="51"/>
                    <a:pt x="152" y="52"/>
                  </a:cubicBezTo>
                  <a:lnTo>
                    <a:pt x="152" y="52"/>
                  </a:lnTo>
                  <a:lnTo>
                    <a:pt x="152" y="52"/>
                  </a:lnTo>
                  <a:lnTo>
                    <a:pt x="152" y="52"/>
                  </a:lnTo>
                  <a:cubicBezTo>
                    <a:pt x="139" y="47"/>
                    <a:pt x="125" y="43"/>
                    <a:pt x="110" y="43"/>
                  </a:cubicBezTo>
                  <a:lnTo>
                    <a:pt x="110" y="43"/>
                  </a:lnTo>
                  <a:cubicBezTo>
                    <a:pt x="93" y="43"/>
                    <a:pt x="75" y="47"/>
                    <a:pt x="60" y="56"/>
                  </a:cubicBezTo>
                  <a:lnTo>
                    <a:pt x="60" y="56"/>
                  </a:lnTo>
                  <a:cubicBezTo>
                    <a:pt x="46" y="63"/>
                    <a:pt x="33" y="75"/>
                    <a:pt x="23" y="87"/>
                  </a:cubicBezTo>
                  <a:lnTo>
                    <a:pt x="23" y="87"/>
                  </a:lnTo>
                  <a:cubicBezTo>
                    <a:pt x="12" y="100"/>
                    <a:pt x="4" y="114"/>
                    <a:pt x="0" y="130"/>
                  </a:cubicBezTo>
                  <a:lnTo>
                    <a:pt x="0" y="130"/>
                  </a:lnTo>
                  <a:cubicBezTo>
                    <a:pt x="22" y="107"/>
                    <a:pt x="44" y="87"/>
                    <a:pt x="70" y="76"/>
                  </a:cubicBezTo>
                  <a:lnTo>
                    <a:pt x="70" y="76"/>
                  </a:lnTo>
                  <a:cubicBezTo>
                    <a:pt x="83" y="70"/>
                    <a:pt x="96" y="67"/>
                    <a:pt x="110" y="67"/>
                  </a:cubicBezTo>
                  <a:lnTo>
                    <a:pt x="110" y="67"/>
                  </a:lnTo>
                  <a:cubicBezTo>
                    <a:pt x="124" y="67"/>
                    <a:pt x="137" y="71"/>
                    <a:pt x="151" y="75"/>
                  </a:cubicBezTo>
                  <a:lnTo>
                    <a:pt x="160" y="78"/>
                  </a:lnTo>
                  <a:lnTo>
                    <a:pt x="160" y="78"/>
                  </a:lnTo>
                  <a:lnTo>
                    <a:pt x="163" y="72"/>
                  </a:lnTo>
                  <a:lnTo>
                    <a:pt x="163" y="72"/>
                  </a:lnTo>
                  <a:cubicBezTo>
                    <a:pt x="176" y="48"/>
                    <a:pt x="189" y="25"/>
                    <a:pt x="198" y="0"/>
                  </a:cubicBezTo>
                  <a:lnTo>
                    <a:pt x="198" y="0"/>
                  </a:lnTo>
                  <a:cubicBezTo>
                    <a:pt x="191" y="7"/>
                    <a:pt x="184" y="13"/>
                    <a:pt x="178" y="21"/>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88" name="Freeform 298">
              <a:extLst>
                <a:ext uri="{FF2B5EF4-FFF2-40B4-BE49-F238E27FC236}">
                  <a16:creationId xmlns:a16="http://schemas.microsoft.com/office/drawing/2014/main" id="{81ECFE82-9CE0-388B-4DD1-A188FD09ACF8}"/>
                </a:ext>
              </a:extLst>
            </p:cNvPr>
            <p:cNvSpPr>
              <a:spLocks noChangeArrowheads="1"/>
            </p:cNvSpPr>
            <p:nvPr/>
          </p:nvSpPr>
          <p:spPr bwMode="auto">
            <a:xfrm>
              <a:off x="12523895" y="7473209"/>
              <a:ext cx="186760" cy="87887"/>
            </a:xfrm>
            <a:custGeom>
              <a:avLst/>
              <a:gdLst>
                <a:gd name="T0" fmla="*/ 129 w 152"/>
                <a:gd name="T1" fmla="*/ 18 h 70"/>
                <a:gd name="T2" fmla="*/ 129 w 152"/>
                <a:gd name="T3" fmla="*/ 18 h 70"/>
                <a:gd name="T4" fmla="*/ 121 w 152"/>
                <a:gd name="T5" fmla="*/ 13 h 70"/>
                <a:gd name="T6" fmla="*/ 121 w 152"/>
                <a:gd name="T7" fmla="*/ 13 h 70"/>
                <a:gd name="T8" fmla="*/ 114 w 152"/>
                <a:gd name="T9" fmla="*/ 9 h 70"/>
                <a:gd name="T10" fmla="*/ 114 w 152"/>
                <a:gd name="T11" fmla="*/ 9 h 70"/>
                <a:gd name="T12" fmla="*/ 65 w 152"/>
                <a:gd name="T13" fmla="*/ 2 h 70"/>
                <a:gd name="T14" fmla="*/ 65 w 152"/>
                <a:gd name="T15" fmla="*/ 2 h 70"/>
                <a:gd name="T16" fmla="*/ 19 w 152"/>
                <a:gd name="T17" fmla="*/ 25 h 70"/>
                <a:gd name="T18" fmla="*/ 19 w 152"/>
                <a:gd name="T19" fmla="*/ 25 h 70"/>
                <a:gd name="T20" fmla="*/ 0 w 152"/>
                <a:gd name="T21" fmla="*/ 69 h 70"/>
                <a:gd name="T22" fmla="*/ 0 w 152"/>
                <a:gd name="T23" fmla="*/ 69 h 70"/>
                <a:gd name="T24" fmla="*/ 36 w 152"/>
                <a:gd name="T25" fmla="*/ 45 h 70"/>
                <a:gd name="T26" fmla="*/ 36 w 152"/>
                <a:gd name="T27" fmla="*/ 45 h 70"/>
                <a:gd name="T28" fmla="*/ 69 w 152"/>
                <a:gd name="T29" fmla="*/ 34 h 70"/>
                <a:gd name="T30" fmla="*/ 69 w 152"/>
                <a:gd name="T31" fmla="*/ 34 h 70"/>
                <a:gd name="T32" fmla="*/ 130 w 152"/>
                <a:gd name="T33" fmla="*/ 37 h 70"/>
                <a:gd name="T34" fmla="*/ 130 w 152"/>
                <a:gd name="T35" fmla="*/ 37 h 70"/>
                <a:gd name="T36" fmla="*/ 135 w 152"/>
                <a:gd name="T37" fmla="*/ 37 h 70"/>
                <a:gd name="T38" fmla="*/ 135 w 152"/>
                <a:gd name="T39" fmla="*/ 37 h 70"/>
                <a:gd name="T40" fmla="*/ 151 w 152"/>
                <a:gd name="T41" fmla="*/ 39 h 70"/>
                <a:gd name="T42" fmla="*/ 151 w 152"/>
                <a:gd name="T43" fmla="*/ 39 h 70"/>
                <a:gd name="T44" fmla="*/ 129 w 152"/>
                <a:gd name="T45"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70">
                  <a:moveTo>
                    <a:pt x="129" y="18"/>
                  </a:moveTo>
                  <a:lnTo>
                    <a:pt x="129" y="18"/>
                  </a:lnTo>
                  <a:cubicBezTo>
                    <a:pt x="127" y="17"/>
                    <a:pt x="124" y="15"/>
                    <a:pt x="121" y="13"/>
                  </a:cubicBezTo>
                  <a:lnTo>
                    <a:pt x="121" y="13"/>
                  </a:lnTo>
                  <a:cubicBezTo>
                    <a:pt x="119" y="12"/>
                    <a:pt x="117" y="10"/>
                    <a:pt x="114" y="9"/>
                  </a:cubicBezTo>
                  <a:lnTo>
                    <a:pt x="114" y="9"/>
                  </a:lnTo>
                  <a:cubicBezTo>
                    <a:pt x="99" y="2"/>
                    <a:pt x="82" y="0"/>
                    <a:pt x="65" y="2"/>
                  </a:cubicBezTo>
                  <a:lnTo>
                    <a:pt x="65" y="2"/>
                  </a:lnTo>
                  <a:cubicBezTo>
                    <a:pt x="48" y="4"/>
                    <a:pt x="31" y="12"/>
                    <a:pt x="19" y="25"/>
                  </a:cubicBezTo>
                  <a:lnTo>
                    <a:pt x="19" y="25"/>
                  </a:lnTo>
                  <a:cubicBezTo>
                    <a:pt x="8" y="37"/>
                    <a:pt x="2" y="53"/>
                    <a:pt x="0" y="69"/>
                  </a:cubicBezTo>
                  <a:lnTo>
                    <a:pt x="0" y="69"/>
                  </a:lnTo>
                  <a:cubicBezTo>
                    <a:pt x="14" y="59"/>
                    <a:pt x="24" y="50"/>
                    <a:pt x="36" y="45"/>
                  </a:cubicBezTo>
                  <a:lnTo>
                    <a:pt x="36" y="45"/>
                  </a:lnTo>
                  <a:cubicBezTo>
                    <a:pt x="47" y="39"/>
                    <a:pt x="57" y="35"/>
                    <a:pt x="69" y="34"/>
                  </a:cubicBezTo>
                  <a:lnTo>
                    <a:pt x="69" y="34"/>
                  </a:lnTo>
                  <a:cubicBezTo>
                    <a:pt x="88" y="31"/>
                    <a:pt x="108" y="34"/>
                    <a:pt x="130" y="37"/>
                  </a:cubicBezTo>
                  <a:lnTo>
                    <a:pt x="130" y="37"/>
                  </a:lnTo>
                  <a:cubicBezTo>
                    <a:pt x="132" y="37"/>
                    <a:pt x="134" y="37"/>
                    <a:pt x="135" y="37"/>
                  </a:cubicBezTo>
                  <a:lnTo>
                    <a:pt x="135" y="37"/>
                  </a:lnTo>
                  <a:cubicBezTo>
                    <a:pt x="140" y="37"/>
                    <a:pt x="145" y="38"/>
                    <a:pt x="151" y="39"/>
                  </a:cubicBezTo>
                  <a:lnTo>
                    <a:pt x="151" y="39"/>
                  </a:lnTo>
                  <a:cubicBezTo>
                    <a:pt x="145" y="31"/>
                    <a:pt x="137" y="24"/>
                    <a:pt x="129" y="18"/>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89" name="Freeform 301">
              <a:extLst>
                <a:ext uri="{FF2B5EF4-FFF2-40B4-BE49-F238E27FC236}">
                  <a16:creationId xmlns:a16="http://schemas.microsoft.com/office/drawing/2014/main" id="{7F8453DE-CF91-930D-CA79-C468EFBCDCEC}"/>
                </a:ext>
              </a:extLst>
            </p:cNvPr>
            <p:cNvSpPr>
              <a:spLocks noChangeArrowheads="1"/>
            </p:cNvSpPr>
            <p:nvPr/>
          </p:nvSpPr>
          <p:spPr bwMode="auto">
            <a:xfrm>
              <a:off x="11683474" y="10054888"/>
              <a:ext cx="499859" cy="236198"/>
            </a:xfrm>
            <a:custGeom>
              <a:avLst/>
              <a:gdLst>
                <a:gd name="T0" fmla="*/ 0 w 401"/>
                <a:gd name="T1" fmla="*/ 140 h 188"/>
                <a:gd name="T2" fmla="*/ 0 w 401"/>
                <a:gd name="T3" fmla="*/ 140 h 188"/>
                <a:gd name="T4" fmla="*/ 400 w 401"/>
                <a:gd name="T5" fmla="*/ 187 h 188"/>
                <a:gd name="T6" fmla="*/ 287 w 401"/>
                <a:gd name="T7" fmla="*/ 0 h 188"/>
                <a:gd name="T8" fmla="*/ 287 w 401"/>
                <a:gd name="T9" fmla="*/ 0 h 188"/>
                <a:gd name="T10" fmla="*/ 0 w 401"/>
                <a:gd name="T11" fmla="*/ 140 h 188"/>
              </a:gdLst>
              <a:ahLst/>
              <a:cxnLst>
                <a:cxn ang="0">
                  <a:pos x="T0" y="T1"/>
                </a:cxn>
                <a:cxn ang="0">
                  <a:pos x="T2" y="T3"/>
                </a:cxn>
                <a:cxn ang="0">
                  <a:pos x="T4" y="T5"/>
                </a:cxn>
                <a:cxn ang="0">
                  <a:pos x="T6" y="T7"/>
                </a:cxn>
                <a:cxn ang="0">
                  <a:pos x="T8" y="T9"/>
                </a:cxn>
                <a:cxn ang="0">
                  <a:pos x="T10" y="T11"/>
                </a:cxn>
              </a:cxnLst>
              <a:rect l="0" t="0" r="r" b="b"/>
              <a:pathLst>
                <a:path w="401" h="188">
                  <a:moveTo>
                    <a:pt x="0" y="140"/>
                  </a:moveTo>
                  <a:lnTo>
                    <a:pt x="0" y="140"/>
                  </a:lnTo>
                  <a:cubicBezTo>
                    <a:pt x="128" y="170"/>
                    <a:pt x="262" y="187"/>
                    <a:pt x="400" y="187"/>
                  </a:cubicBezTo>
                  <a:lnTo>
                    <a:pt x="287" y="0"/>
                  </a:lnTo>
                  <a:lnTo>
                    <a:pt x="287" y="0"/>
                  </a:lnTo>
                  <a:cubicBezTo>
                    <a:pt x="189" y="63"/>
                    <a:pt x="86" y="108"/>
                    <a:pt x="0" y="140"/>
                  </a:cubicBezTo>
                </a:path>
              </a:pathLst>
            </a:custGeom>
            <a:solidFill>
              <a:srgbClr val="EF9E97"/>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90" name="Freeform 302">
              <a:extLst>
                <a:ext uri="{FF2B5EF4-FFF2-40B4-BE49-F238E27FC236}">
                  <a16:creationId xmlns:a16="http://schemas.microsoft.com/office/drawing/2014/main" id="{8F7FF7B6-B019-7AFD-7ECE-BFF0F04B9E4D}"/>
                </a:ext>
              </a:extLst>
            </p:cNvPr>
            <p:cNvSpPr>
              <a:spLocks noChangeArrowheads="1"/>
            </p:cNvSpPr>
            <p:nvPr/>
          </p:nvSpPr>
          <p:spPr bwMode="auto">
            <a:xfrm>
              <a:off x="11046294" y="8654192"/>
              <a:ext cx="2405906" cy="1625909"/>
            </a:xfrm>
            <a:custGeom>
              <a:avLst/>
              <a:gdLst>
                <a:gd name="T0" fmla="*/ 1929 w 1930"/>
                <a:gd name="T1" fmla="*/ 594 h 1306"/>
                <a:gd name="T2" fmla="*/ 1929 w 1930"/>
                <a:gd name="T3" fmla="*/ 594 h 1306"/>
                <a:gd name="T4" fmla="*/ 1334 w 1930"/>
                <a:gd name="T5" fmla="*/ 44 h 1306"/>
                <a:gd name="T6" fmla="*/ 1145 w 1930"/>
                <a:gd name="T7" fmla="*/ 21 h 1306"/>
                <a:gd name="T8" fmla="*/ 1163 w 1930"/>
                <a:gd name="T9" fmla="*/ 24 h 1306"/>
                <a:gd name="T10" fmla="*/ 1191 w 1930"/>
                <a:gd name="T11" fmla="*/ 27 h 1306"/>
                <a:gd name="T12" fmla="*/ 1191 w 1930"/>
                <a:gd name="T13" fmla="*/ 27 h 1306"/>
                <a:gd name="T14" fmla="*/ 1274 w 1930"/>
                <a:gd name="T15" fmla="*/ 191 h 1306"/>
                <a:gd name="T16" fmla="*/ 1274 w 1930"/>
                <a:gd name="T17" fmla="*/ 191 h 1306"/>
                <a:gd name="T18" fmla="*/ 1105 w 1930"/>
                <a:gd name="T19" fmla="*/ 639 h 1306"/>
                <a:gd name="T20" fmla="*/ 1105 w 1930"/>
                <a:gd name="T21" fmla="*/ 639 h 1306"/>
                <a:gd name="T22" fmla="*/ 626 w 1930"/>
                <a:gd name="T23" fmla="*/ 220 h 1306"/>
                <a:gd name="T24" fmla="*/ 626 w 1930"/>
                <a:gd name="T25" fmla="*/ 220 h 1306"/>
                <a:gd name="T26" fmla="*/ 614 w 1930"/>
                <a:gd name="T27" fmla="*/ 185 h 1306"/>
                <a:gd name="T28" fmla="*/ 650 w 1930"/>
                <a:gd name="T29" fmla="*/ 163 h 1306"/>
                <a:gd name="T30" fmla="*/ 388 w 1930"/>
                <a:gd name="T31" fmla="*/ 321 h 1306"/>
                <a:gd name="T32" fmla="*/ 388 w 1930"/>
                <a:gd name="T33" fmla="*/ 321 h 1306"/>
                <a:gd name="T34" fmla="*/ 254 w 1930"/>
                <a:gd name="T35" fmla="*/ 1182 h 1306"/>
                <a:gd name="T36" fmla="*/ 254 w 1930"/>
                <a:gd name="T37" fmla="*/ 1182 h 1306"/>
                <a:gd name="T38" fmla="*/ 417 w 1930"/>
                <a:gd name="T39" fmla="*/ 1240 h 1306"/>
                <a:gd name="T40" fmla="*/ 417 w 1930"/>
                <a:gd name="T41" fmla="*/ 1240 h 1306"/>
                <a:gd name="T42" fmla="*/ 506 w 1930"/>
                <a:gd name="T43" fmla="*/ 1264 h 1306"/>
                <a:gd name="T44" fmla="*/ 506 w 1930"/>
                <a:gd name="T45" fmla="*/ 1264 h 1306"/>
                <a:gd name="T46" fmla="*/ 510 w 1930"/>
                <a:gd name="T47" fmla="*/ 1265 h 1306"/>
                <a:gd name="T48" fmla="*/ 510 w 1930"/>
                <a:gd name="T49" fmla="*/ 1265 h 1306"/>
                <a:gd name="T50" fmla="*/ 797 w 1930"/>
                <a:gd name="T51" fmla="*/ 1125 h 1306"/>
                <a:gd name="T52" fmla="*/ 797 w 1930"/>
                <a:gd name="T53" fmla="*/ 1125 h 1306"/>
                <a:gd name="T54" fmla="*/ 837 w 1930"/>
                <a:gd name="T55" fmla="*/ 1098 h 1306"/>
                <a:gd name="T56" fmla="*/ 837 w 1930"/>
                <a:gd name="T57" fmla="*/ 1098 h 1306"/>
                <a:gd name="T58" fmla="*/ 669 w 1930"/>
                <a:gd name="T59" fmla="*/ 701 h 1306"/>
                <a:gd name="T60" fmla="*/ 669 w 1930"/>
                <a:gd name="T61" fmla="*/ 701 h 1306"/>
                <a:gd name="T62" fmla="*/ 952 w 1930"/>
                <a:gd name="T63" fmla="*/ 985 h 1306"/>
                <a:gd name="T64" fmla="*/ 952 w 1930"/>
                <a:gd name="T65" fmla="*/ 985 h 1306"/>
                <a:gd name="T66" fmla="*/ 1221 w 1930"/>
                <a:gd name="T67" fmla="*/ 1286 h 1306"/>
                <a:gd name="T68" fmla="*/ 1221 w 1930"/>
                <a:gd name="T69" fmla="*/ 1286 h 1306"/>
                <a:gd name="T70" fmla="*/ 1725 w 1930"/>
                <a:gd name="T71" fmla="*/ 1113 h 1306"/>
                <a:gd name="T72" fmla="*/ 1725 w 1930"/>
                <a:gd name="T73" fmla="*/ 1113 h 1306"/>
                <a:gd name="T74" fmla="*/ 1850 w 1930"/>
                <a:gd name="T75" fmla="*/ 1041 h 1306"/>
                <a:gd name="T76" fmla="*/ 1850 w 1930"/>
                <a:gd name="T77" fmla="*/ 1041 h 1306"/>
                <a:gd name="T78" fmla="*/ 1777 w 1930"/>
                <a:gd name="T79" fmla="*/ 774 h 1306"/>
                <a:gd name="T80" fmla="*/ 1777 w 1930"/>
                <a:gd name="T81" fmla="*/ 774 h 1306"/>
                <a:gd name="T82" fmla="*/ 1777 w 1930"/>
                <a:gd name="T83" fmla="*/ 774 h 1306"/>
                <a:gd name="T84" fmla="*/ 1777 w 1930"/>
                <a:gd name="T85" fmla="*/ 774 h 1306"/>
                <a:gd name="T86" fmla="*/ 1735 w 1930"/>
                <a:gd name="T87" fmla="*/ 682 h 1306"/>
                <a:gd name="T88" fmla="*/ 1735 w 1930"/>
                <a:gd name="T89" fmla="*/ 682 h 1306"/>
                <a:gd name="T90" fmla="*/ 1446 w 1930"/>
                <a:gd name="T91" fmla="*/ 200 h 1306"/>
                <a:gd name="T92" fmla="*/ 1446 w 1930"/>
                <a:gd name="T93" fmla="*/ 200 h 1306"/>
                <a:gd name="T94" fmla="*/ 1807 w 1930"/>
                <a:gd name="T95" fmla="*/ 651 h 1306"/>
                <a:gd name="T96" fmla="*/ 1807 w 1930"/>
                <a:gd name="T97" fmla="*/ 651 h 1306"/>
                <a:gd name="T98" fmla="*/ 1838 w 1930"/>
                <a:gd name="T99" fmla="*/ 729 h 1306"/>
                <a:gd name="T100" fmla="*/ 1838 w 1930"/>
                <a:gd name="T101" fmla="*/ 729 h 1306"/>
                <a:gd name="T102" fmla="*/ 1896 w 1930"/>
                <a:gd name="T103" fmla="*/ 659 h 1306"/>
                <a:gd name="T104" fmla="*/ 1896 w 1930"/>
                <a:gd name="T105" fmla="*/ 659 h 1306"/>
                <a:gd name="T106" fmla="*/ 1929 w 1930"/>
                <a:gd name="T107" fmla="*/ 594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30" h="1306">
                  <a:moveTo>
                    <a:pt x="1929" y="594"/>
                  </a:moveTo>
                  <a:lnTo>
                    <a:pt x="1929" y="594"/>
                  </a:lnTo>
                  <a:cubicBezTo>
                    <a:pt x="1684" y="0"/>
                    <a:pt x="1334" y="44"/>
                    <a:pt x="1334" y="44"/>
                  </a:cubicBezTo>
                  <a:lnTo>
                    <a:pt x="1145" y="21"/>
                  </a:lnTo>
                  <a:lnTo>
                    <a:pt x="1163" y="24"/>
                  </a:lnTo>
                  <a:lnTo>
                    <a:pt x="1191" y="27"/>
                  </a:lnTo>
                  <a:lnTo>
                    <a:pt x="1191" y="27"/>
                  </a:lnTo>
                  <a:cubicBezTo>
                    <a:pt x="1225" y="77"/>
                    <a:pt x="1254" y="133"/>
                    <a:pt x="1274" y="191"/>
                  </a:cubicBezTo>
                  <a:lnTo>
                    <a:pt x="1274" y="191"/>
                  </a:lnTo>
                  <a:cubicBezTo>
                    <a:pt x="1360" y="430"/>
                    <a:pt x="1284" y="631"/>
                    <a:pt x="1105" y="639"/>
                  </a:cubicBezTo>
                  <a:lnTo>
                    <a:pt x="1105" y="639"/>
                  </a:lnTo>
                  <a:cubicBezTo>
                    <a:pt x="926" y="647"/>
                    <a:pt x="712" y="460"/>
                    <a:pt x="626" y="220"/>
                  </a:cubicBezTo>
                  <a:lnTo>
                    <a:pt x="626" y="220"/>
                  </a:lnTo>
                  <a:cubicBezTo>
                    <a:pt x="622" y="208"/>
                    <a:pt x="618" y="196"/>
                    <a:pt x="614" y="185"/>
                  </a:cubicBezTo>
                  <a:lnTo>
                    <a:pt x="650" y="163"/>
                  </a:lnTo>
                  <a:lnTo>
                    <a:pt x="388" y="321"/>
                  </a:lnTo>
                  <a:lnTo>
                    <a:pt x="388" y="321"/>
                  </a:lnTo>
                  <a:cubicBezTo>
                    <a:pt x="388" y="321"/>
                    <a:pt x="0" y="488"/>
                    <a:pt x="254" y="1182"/>
                  </a:cubicBezTo>
                  <a:lnTo>
                    <a:pt x="254" y="1182"/>
                  </a:lnTo>
                  <a:cubicBezTo>
                    <a:pt x="307" y="1204"/>
                    <a:pt x="362" y="1223"/>
                    <a:pt x="417" y="1240"/>
                  </a:cubicBezTo>
                  <a:lnTo>
                    <a:pt x="417" y="1240"/>
                  </a:lnTo>
                  <a:cubicBezTo>
                    <a:pt x="446" y="1249"/>
                    <a:pt x="476" y="1256"/>
                    <a:pt x="506" y="1264"/>
                  </a:cubicBezTo>
                  <a:lnTo>
                    <a:pt x="506" y="1264"/>
                  </a:lnTo>
                  <a:cubicBezTo>
                    <a:pt x="507" y="1264"/>
                    <a:pt x="509" y="1265"/>
                    <a:pt x="510" y="1265"/>
                  </a:cubicBezTo>
                  <a:lnTo>
                    <a:pt x="510" y="1265"/>
                  </a:lnTo>
                  <a:cubicBezTo>
                    <a:pt x="596" y="1233"/>
                    <a:pt x="699" y="1188"/>
                    <a:pt x="797" y="1125"/>
                  </a:cubicBezTo>
                  <a:lnTo>
                    <a:pt x="797" y="1125"/>
                  </a:lnTo>
                  <a:cubicBezTo>
                    <a:pt x="811" y="1116"/>
                    <a:pt x="824" y="1107"/>
                    <a:pt x="837" y="1098"/>
                  </a:cubicBezTo>
                  <a:lnTo>
                    <a:pt x="837" y="1098"/>
                  </a:lnTo>
                  <a:cubicBezTo>
                    <a:pt x="837" y="1098"/>
                    <a:pt x="767" y="899"/>
                    <a:pt x="669" y="701"/>
                  </a:cubicBezTo>
                  <a:lnTo>
                    <a:pt x="669" y="701"/>
                  </a:lnTo>
                  <a:cubicBezTo>
                    <a:pt x="828" y="768"/>
                    <a:pt x="985" y="864"/>
                    <a:pt x="952" y="985"/>
                  </a:cubicBezTo>
                  <a:lnTo>
                    <a:pt x="952" y="985"/>
                  </a:lnTo>
                  <a:cubicBezTo>
                    <a:pt x="867" y="1305"/>
                    <a:pt x="1185" y="1202"/>
                    <a:pt x="1221" y="1286"/>
                  </a:cubicBezTo>
                  <a:lnTo>
                    <a:pt x="1221" y="1286"/>
                  </a:lnTo>
                  <a:cubicBezTo>
                    <a:pt x="1400" y="1254"/>
                    <a:pt x="1569" y="1195"/>
                    <a:pt x="1725" y="1113"/>
                  </a:cubicBezTo>
                  <a:lnTo>
                    <a:pt x="1725" y="1113"/>
                  </a:lnTo>
                  <a:cubicBezTo>
                    <a:pt x="1768" y="1091"/>
                    <a:pt x="1810" y="1067"/>
                    <a:pt x="1850" y="1041"/>
                  </a:cubicBezTo>
                  <a:lnTo>
                    <a:pt x="1850" y="1041"/>
                  </a:lnTo>
                  <a:cubicBezTo>
                    <a:pt x="1847" y="965"/>
                    <a:pt x="1819" y="872"/>
                    <a:pt x="1777" y="774"/>
                  </a:cubicBezTo>
                  <a:lnTo>
                    <a:pt x="1777" y="774"/>
                  </a:lnTo>
                  <a:lnTo>
                    <a:pt x="1777" y="774"/>
                  </a:lnTo>
                  <a:lnTo>
                    <a:pt x="1777" y="774"/>
                  </a:lnTo>
                  <a:cubicBezTo>
                    <a:pt x="1764" y="744"/>
                    <a:pt x="1750" y="714"/>
                    <a:pt x="1735" y="682"/>
                  </a:cubicBezTo>
                  <a:lnTo>
                    <a:pt x="1735" y="682"/>
                  </a:lnTo>
                  <a:cubicBezTo>
                    <a:pt x="1648" y="506"/>
                    <a:pt x="1531" y="324"/>
                    <a:pt x="1446" y="200"/>
                  </a:cubicBezTo>
                  <a:lnTo>
                    <a:pt x="1446" y="200"/>
                  </a:lnTo>
                  <a:cubicBezTo>
                    <a:pt x="1548" y="274"/>
                    <a:pt x="1700" y="415"/>
                    <a:pt x="1807" y="651"/>
                  </a:cubicBezTo>
                  <a:lnTo>
                    <a:pt x="1807" y="651"/>
                  </a:lnTo>
                  <a:cubicBezTo>
                    <a:pt x="1818" y="675"/>
                    <a:pt x="1829" y="701"/>
                    <a:pt x="1838" y="729"/>
                  </a:cubicBezTo>
                  <a:lnTo>
                    <a:pt x="1838" y="729"/>
                  </a:lnTo>
                  <a:cubicBezTo>
                    <a:pt x="1863" y="705"/>
                    <a:pt x="1882" y="681"/>
                    <a:pt x="1896" y="659"/>
                  </a:cubicBezTo>
                  <a:lnTo>
                    <a:pt x="1896" y="659"/>
                  </a:lnTo>
                  <a:cubicBezTo>
                    <a:pt x="1920" y="622"/>
                    <a:pt x="1929" y="594"/>
                    <a:pt x="1929" y="594"/>
                  </a:cubicBezTo>
                </a:path>
              </a:pathLst>
            </a:custGeom>
            <a:solidFill>
              <a:schemeClr val="accent2"/>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grpSp>
      <p:sp>
        <p:nvSpPr>
          <p:cNvPr id="391" name="QUESTION 04">
            <a:extLst>
              <a:ext uri="{FF2B5EF4-FFF2-40B4-BE49-F238E27FC236}">
                <a16:creationId xmlns:a16="http://schemas.microsoft.com/office/drawing/2014/main" id="{1AB117E0-51BB-C14F-FE22-5451E2BBCDFF}"/>
              </a:ext>
            </a:extLst>
          </p:cNvPr>
          <p:cNvSpPr txBox="1"/>
          <p:nvPr/>
        </p:nvSpPr>
        <p:spPr>
          <a:xfrm>
            <a:off x="9387938" y="1277391"/>
            <a:ext cx="2526950" cy="1015663"/>
          </a:xfrm>
          <a:prstGeom prst="rect">
            <a:avLst/>
          </a:prstGeom>
          <a:noFill/>
        </p:spPr>
        <p:txBody>
          <a:bodyPr wrap="square" rtlCol="0" anchor="b">
            <a:spAutoFit/>
          </a:bodyPr>
          <a:lstStyle/>
          <a:p>
            <a:pPr defTabSz="914217"/>
            <a:r>
              <a:rPr lang="en-US" sz="2000" spc="-15" dirty="0" err="1">
                <a:solidFill>
                  <a:srgbClr val="111340"/>
                </a:solidFill>
                <a:latin typeface="Poppins" pitchFamily="2" charset="77"/>
                <a:cs typeface="Poppins" pitchFamily="2" charset="77"/>
              </a:rPr>
              <a:t>competenze</a:t>
            </a:r>
            <a:r>
              <a:rPr lang="en-US" sz="2000" spc="-15" dirty="0">
                <a:solidFill>
                  <a:srgbClr val="111340"/>
                </a:solidFill>
                <a:latin typeface="Poppins" pitchFamily="2" charset="77"/>
                <a:cs typeface="Poppins" pitchFamily="2" charset="77"/>
              </a:rPr>
              <a:t> e </a:t>
            </a:r>
            <a:r>
              <a:rPr lang="en-US" sz="2000" spc="-15" dirty="0" err="1">
                <a:solidFill>
                  <a:srgbClr val="111340"/>
                </a:solidFill>
                <a:latin typeface="Poppins" pitchFamily="2" charset="77"/>
                <a:cs typeface="Poppins" pitchFamily="2" charset="77"/>
              </a:rPr>
              <a:t>caratteristiche</a:t>
            </a:r>
            <a:r>
              <a:rPr lang="en-US" sz="2000" spc="-15" dirty="0">
                <a:solidFill>
                  <a:srgbClr val="111340"/>
                </a:solidFill>
                <a:latin typeface="Poppins" pitchFamily="2" charset="77"/>
                <a:cs typeface="Poppins" pitchFamily="2" charset="77"/>
              </a:rPr>
              <a:t> </a:t>
            </a:r>
            <a:r>
              <a:rPr lang="en-US" sz="2000" spc="-15" dirty="0" err="1">
                <a:solidFill>
                  <a:srgbClr val="111340"/>
                </a:solidFill>
                <a:latin typeface="Poppins" pitchFamily="2" charset="77"/>
                <a:cs typeface="Poppins" pitchFamily="2" charset="77"/>
              </a:rPr>
              <a:t>desiderabili</a:t>
            </a:r>
            <a:endParaRPr lang="en-US" sz="2000" spc="-15" dirty="0">
              <a:solidFill>
                <a:srgbClr val="111340"/>
              </a:solidFill>
              <a:latin typeface="Poppins" pitchFamily="2" charset="77"/>
              <a:cs typeface="Poppins" pitchFamily="2" charset="77"/>
            </a:endParaRPr>
          </a:p>
        </p:txBody>
      </p:sp>
      <p:sp>
        <p:nvSpPr>
          <p:cNvPr id="392" name="CasellaDiTesto 391">
            <a:extLst>
              <a:ext uri="{FF2B5EF4-FFF2-40B4-BE49-F238E27FC236}">
                <a16:creationId xmlns:a16="http://schemas.microsoft.com/office/drawing/2014/main" id="{79CE7F1E-E100-4462-E363-3DAA670F6091}"/>
              </a:ext>
            </a:extLst>
          </p:cNvPr>
          <p:cNvSpPr txBox="1"/>
          <p:nvPr/>
        </p:nvSpPr>
        <p:spPr>
          <a:xfrm rot="20789367">
            <a:off x="2332076" y="1021813"/>
            <a:ext cx="4266655" cy="1200329"/>
          </a:xfrm>
          <a:prstGeom prst="rect">
            <a:avLst/>
          </a:prstGeom>
          <a:noFill/>
        </p:spPr>
        <p:txBody>
          <a:bodyPr wrap="square" rtlCol="0">
            <a:spAutoFit/>
          </a:bodyPr>
          <a:lstStyle/>
          <a:p>
            <a:r>
              <a:rPr lang="it-IT" sz="1800" dirty="0">
                <a:effectLst/>
                <a:latin typeface="Poppins" panose="00000500000000000000" pitchFamily="2" charset="0"/>
                <a:ea typeface="Calibri" panose="020F0502020204030204" pitchFamily="34" charset="0"/>
                <a:cs typeface="Poppins" panose="00000500000000000000" pitchFamily="2" charset="0"/>
              </a:rPr>
              <a:t>Programmi Educativi: </a:t>
            </a:r>
          </a:p>
          <a:p>
            <a:r>
              <a:rPr lang="it-IT" sz="1800" dirty="0">
                <a:effectLst/>
                <a:latin typeface="Poppins" panose="00000500000000000000" pitchFamily="2" charset="0"/>
                <a:ea typeface="Calibri" panose="020F0502020204030204" pitchFamily="34" charset="0"/>
                <a:cs typeface="Poppins" panose="00000500000000000000" pitchFamily="2" charset="0"/>
              </a:rPr>
              <a:t>contenuti e processi per guidare gli studenti lungo un percorso lineare verso un punto finale definito. </a:t>
            </a:r>
            <a:endParaRPr lang="it-IT" dirty="0">
              <a:latin typeface="Poppins" panose="00000500000000000000" pitchFamily="2" charset="0"/>
              <a:cs typeface="Poppins" panose="00000500000000000000" pitchFamily="2" charset="0"/>
            </a:endParaRPr>
          </a:p>
        </p:txBody>
      </p:sp>
      <p:sp>
        <p:nvSpPr>
          <p:cNvPr id="393" name="QUESTION 04">
            <a:extLst>
              <a:ext uri="{FF2B5EF4-FFF2-40B4-BE49-F238E27FC236}">
                <a16:creationId xmlns:a16="http://schemas.microsoft.com/office/drawing/2014/main" id="{2B0E8071-530C-1BF7-F660-416130252507}"/>
              </a:ext>
            </a:extLst>
          </p:cNvPr>
          <p:cNvSpPr txBox="1"/>
          <p:nvPr/>
        </p:nvSpPr>
        <p:spPr>
          <a:xfrm>
            <a:off x="6629960" y="4413212"/>
            <a:ext cx="2619147" cy="1200329"/>
          </a:xfrm>
          <a:prstGeom prst="rect">
            <a:avLst/>
          </a:prstGeom>
          <a:noFill/>
        </p:spPr>
        <p:txBody>
          <a:bodyPr wrap="square" rtlCol="0" anchor="b">
            <a:spAutoFit/>
          </a:bodyPr>
          <a:lstStyle>
            <a:defPPr>
              <a:defRPr lang="it-IT"/>
            </a:defPPr>
            <a:lvl1pPr defTabSz="914217">
              <a:defRPr sz="2400" b="1" spc="-15">
                <a:solidFill>
                  <a:srgbClr val="111340"/>
                </a:solidFill>
                <a:latin typeface="Poppins" pitchFamily="2" charset="77"/>
                <a:cs typeface="Poppins" pitchFamily="2" charset="77"/>
              </a:defRPr>
            </a:lvl1pPr>
          </a:lstStyle>
          <a:p>
            <a:r>
              <a:rPr lang="en-US" dirty="0"/>
              <a:t>IDENTITA’</a:t>
            </a:r>
          </a:p>
          <a:p>
            <a:r>
              <a:rPr lang="en-US" dirty="0"/>
              <a:t>PROFESSIONALE </a:t>
            </a:r>
          </a:p>
          <a:p>
            <a:r>
              <a:rPr lang="en-US" dirty="0"/>
              <a:t>MULTIPLA</a:t>
            </a:r>
          </a:p>
        </p:txBody>
      </p:sp>
      <p:sp>
        <p:nvSpPr>
          <p:cNvPr id="394" name="CasellaDiTesto 393">
            <a:extLst>
              <a:ext uri="{FF2B5EF4-FFF2-40B4-BE49-F238E27FC236}">
                <a16:creationId xmlns:a16="http://schemas.microsoft.com/office/drawing/2014/main" id="{19FA0BD6-FF96-ECA5-7238-BC82359101EF}"/>
              </a:ext>
            </a:extLst>
          </p:cNvPr>
          <p:cNvSpPr txBox="1"/>
          <p:nvPr/>
        </p:nvSpPr>
        <p:spPr>
          <a:xfrm rot="822566">
            <a:off x="2448522" y="4537345"/>
            <a:ext cx="3918871" cy="1477328"/>
          </a:xfrm>
          <a:prstGeom prst="rect">
            <a:avLst/>
          </a:prstGeom>
          <a:noFill/>
        </p:spPr>
        <p:txBody>
          <a:bodyPr wrap="square" rtlCol="0">
            <a:spAutoFit/>
          </a:bodyPr>
          <a:lstStyle/>
          <a:p>
            <a:r>
              <a:rPr lang="it-IT" sz="1800" dirty="0">
                <a:effectLst/>
                <a:latin typeface="Poppins" panose="00000500000000000000" pitchFamily="2" charset="0"/>
                <a:ea typeface="Calibri" panose="020F0502020204030204" pitchFamily="34" charset="0"/>
                <a:cs typeface="Poppins" panose="00000500000000000000" pitchFamily="2" charset="0"/>
              </a:rPr>
              <a:t>Programmi Educativi: </a:t>
            </a:r>
          </a:p>
          <a:p>
            <a:r>
              <a:rPr lang="it-IT" dirty="0">
                <a:latin typeface="Poppins" panose="00000500000000000000" pitchFamily="2" charset="0"/>
                <a:cs typeface="Poppins" panose="00000500000000000000" pitchFamily="2" charset="0"/>
              </a:rPr>
              <a:t>Possibilità di creare la propria identità professionale senza mappa e destinazione</a:t>
            </a:r>
          </a:p>
          <a:p>
            <a:r>
              <a:rPr lang="it-IT" dirty="0">
                <a:latin typeface="Poppins" panose="00000500000000000000" pitchFamily="2" charset="0"/>
                <a:cs typeface="Poppins" panose="00000500000000000000" pitchFamily="2" charset="0"/>
              </a:rPr>
              <a:t>definite in partenza</a:t>
            </a:r>
          </a:p>
        </p:txBody>
      </p:sp>
      <p:sp>
        <p:nvSpPr>
          <p:cNvPr id="396" name="QUESTION 04">
            <a:extLst>
              <a:ext uri="{FF2B5EF4-FFF2-40B4-BE49-F238E27FC236}">
                <a16:creationId xmlns:a16="http://schemas.microsoft.com/office/drawing/2014/main" id="{A7296FF2-30B3-7FA7-1AC7-321181747FD6}"/>
              </a:ext>
            </a:extLst>
          </p:cNvPr>
          <p:cNvSpPr txBox="1"/>
          <p:nvPr/>
        </p:nvSpPr>
        <p:spPr>
          <a:xfrm>
            <a:off x="9387938" y="4781740"/>
            <a:ext cx="2526950" cy="400110"/>
          </a:xfrm>
          <a:prstGeom prst="rect">
            <a:avLst/>
          </a:prstGeom>
          <a:noFill/>
        </p:spPr>
        <p:txBody>
          <a:bodyPr wrap="square" rtlCol="0" anchor="b">
            <a:spAutoFit/>
          </a:bodyPr>
          <a:lstStyle/>
          <a:p>
            <a:pPr defTabSz="914217"/>
            <a:r>
              <a:rPr lang="en-US" sz="2000" spc="-15" dirty="0" err="1">
                <a:solidFill>
                  <a:srgbClr val="111340"/>
                </a:solidFill>
                <a:latin typeface="Poppins" pitchFamily="2" charset="77"/>
                <a:cs typeface="Poppins" pitchFamily="2" charset="77"/>
              </a:rPr>
              <a:t>Riflessività</a:t>
            </a:r>
            <a:r>
              <a:rPr lang="en-US" sz="2000" spc="-15" dirty="0">
                <a:solidFill>
                  <a:srgbClr val="111340"/>
                </a:solidFill>
                <a:latin typeface="Poppins" pitchFamily="2" charset="77"/>
                <a:cs typeface="Poppins" pitchFamily="2" charset="77"/>
              </a:rPr>
              <a:t> </a:t>
            </a:r>
            <a:r>
              <a:rPr lang="en-US" sz="2000" spc="-15" dirty="0" err="1">
                <a:solidFill>
                  <a:srgbClr val="111340"/>
                </a:solidFill>
                <a:latin typeface="Poppins" pitchFamily="2" charset="77"/>
                <a:cs typeface="Poppins" pitchFamily="2" charset="77"/>
              </a:rPr>
              <a:t>critica</a:t>
            </a:r>
            <a:endParaRPr lang="en-US" sz="2000" spc="-15" dirty="0">
              <a:solidFill>
                <a:srgbClr val="111340"/>
              </a:solidFill>
              <a:latin typeface="Poppins" pitchFamily="2" charset="77"/>
              <a:cs typeface="Poppins" pitchFamily="2" charset="77"/>
            </a:endParaRPr>
          </a:p>
        </p:txBody>
      </p:sp>
      <p:pic>
        <p:nvPicPr>
          <p:cNvPr id="5" name="Immagine 4">
            <a:extLst>
              <a:ext uri="{FF2B5EF4-FFF2-40B4-BE49-F238E27FC236}">
                <a16:creationId xmlns:a16="http://schemas.microsoft.com/office/drawing/2014/main" id="{A342072A-0322-6B72-C7EB-D69E21986F5C}"/>
              </a:ext>
            </a:extLst>
          </p:cNvPr>
          <p:cNvPicPr>
            <a:picLocks noChangeAspect="1"/>
          </p:cNvPicPr>
          <p:nvPr/>
        </p:nvPicPr>
        <p:blipFill rotWithShape="1">
          <a:blip r:embed="rId4"/>
          <a:srcRect l="4903" t="64366" r="28317" b="10750"/>
          <a:stretch/>
        </p:blipFill>
        <p:spPr>
          <a:xfrm>
            <a:off x="7939533" y="5631130"/>
            <a:ext cx="3946870" cy="826882"/>
          </a:xfrm>
          <a:prstGeom prst="rect">
            <a:avLst/>
          </a:prstGeom>
        </p:spPr>
      </p:pic>
    </p:spTree>
    <p:extLst>
      <p:ext uri="{BB962C8B-B14F-4D97-AF65-F5344CB8AC3E}">
        <p14:creationId xmlns:p14="http://schemas.microsoft.com/office/powerpoint/2010/main" val="2601161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DIAGONAL LINE 01">
            <a:extLst>
              <a:ext uri="{FF2B5EF4-FFF2-40B4-BE49-F238E27FC236}">
                <a16:creationId xmlns:a16="http://schemas.microsoft.com/office/drawing/2014/main" id="{99F0E81A-839B-D945-8E36-50247C8F23D4}"/>
              </a:ext>
            </a:extLst>
          </p:cNvPr>
          <p:cNvSpPr>
            <a:spLocks noChangeShapeType="1"/>
          </p:cNvSpPr>
          <p:nvPr/>
        </p:nvSpPr>
        <p:spPr bwMode="auto">
          <a:xfrm flipH="1">
            <a:off x="2505942" y="2521819"/>
            <a:ext cx="3590057" cy="16795"/>
          </a:xfrm>
          <a:prstGeom prst="line">
            <a:avLst/>
          </a:prstGeom>
          <a:noFill/>
          <a:ln w="50800" cap="rnd">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10" name="QUESTION 04">
            <a:extLst>
              <a:ext uri="{FF2B5EF4-FFF2-40B4-BE49-F238E27FC236}">
                <a16:creationId xmlns:a16="http://schemas.microsoft.com/office/drawing/2014/main" id="{0F6355A7-65C8-A244-BB06-A82942B2AD21}"/>
              </a:ext>
            </a:extLst>
          </p:cNvPr>
          <p:cNvSpPr txBox="1"/>
          <p:nvPr/>
        </p:nvSpPr>
        <p:spPr>
          <a:xfrm>
            <a:off x="6378279" y="1890594"/>
            <a:ext cx="3004674" cy="1200329"/>
          </a:xfrm>
          <a:prstGeom prst="rect">
            <a:avLst/>
          </a:prstGeom>
          <a:noFill/>
        </p:spPr>
        <p:txBody>
          <a:bodyPr wrap="square" rtlCol="0" anchor="b">
            <a:spAutoFit/>
          </a:bodyPr>
          <a:lstStyle/>
          <a:p>
            <a:pPr defTabSz="914217"/>
            <a:r>
              <a:rPr lang="en-US" sz="2400" b="1" spc="-15" dirty="0">
                <a:solidFill>
                  <a:srgbClr val="111340"/>
                </a:solidFill>
                <a:latin typeface="Poppins" pitchFamily="2" charset="77"/>
                <a:cs typeface="Poppins" pitchFamily="2" charset="77"/>
              </a:rPr>
              <a:t>CONSAPEVOLEZZA</a:t>
            </a:r>
          </a:p>
          <a:p>
            <a:pPr defTabSz="914217"/>
            <a:r>
              <a:rPr lang="en-US" sz="2400" b="1" spc="-15" dirty="0">
                <a:solidFill>
                  <a:srgbClr val="111340"/>
                </a:solidFill>
                <a:latin typeface="Poppins" pitchFamily="2" charset="77"/>
                <a:cs typeface="Poppins" pitchFamily="2" charset="77"/>
              </a:rPr>
              <a:t>IDENTITARIA </a:t>
            </a:r>
          </a:p>
          <a:p>
            <a:pPr defTabSz="914217"/>
            <a:r>
              <a:rPr lang="en-US" sz="2400" b="1" spc="-15" dirty="0">
                <a:solidFill>
                  <a:srgbClr val="111340"/>
                </a:solidFill>
                <a:latin typeface="Poppins" pitchFamily="2" charset="77"/>
                <a:cs typeface="Poppins" pitchFamily="2" charset="77"/>
              </a:rPr>
              <a:t>PROPOSITIVA</a:t>
            </a:r>
          </a:p>
        </p:txBody>
      </p:sp>
      <p:sp>
        <p:nvSpPr>
          <p:cNvPr id="2" name="CIRCLE STROKE 01">
            <a:extLst>
              <a:ext uri="{FF2B5EF4-FFF2-40B4-BE49-F238E27FC236}">
                <a16:creationId xmlns:a16="http://schemas.microsoft.com/office/drawing/2014/main" id="{EADF15E9-344F-CD36-6696-280F50C416FD}"/>
              </a:ext>
            </a:extLst>
          </p:cNvPr>
          <p:cNvSpPr>
            <a:spLocks noChangeArrowheads="1"/>
          </p:cNvSpPr>
          <p:nvPr/>
        </p:nvSpPr>
        <p:spPr bwMode="auto">
          <a:xfrm>
            <a:off x="317275" y="1424342"/>
            <a:ext cx="2175203" cy="2172455"/>
          </a:xfrm>
          <a:custGeom>
            <a:avLst/>
            <a:gdLst>
              <a:gd name="T0" fmla="*/ 3490 w 3491"/>
              <a:gd name="T1" fmla="*/ 1744 h 3490"/>
              <a:gd name="T2" fmla="*/ 3490 w 3491"/>
              <a:gd name="T3" fmla="*/ 1744 h 3490"/>
              <a:gd name="T4" fmla="*/ 1745 w 3491"/>
              <a:gd name="T5" fmla="*/ 3489 h 3490"/>
              <a:gd name="T6" fmla="*/ 1745 w 3491"/>
              <a:gd name="T7" fmla="*/ 3489 h 3490"/>
              <a:gd name="T8" fmla="*/ 0 w 3491"/>
              <a:gd name="T9" fmla="*/ 1744 h 3490"/>
              <a:gd name="T10" fmla="*/ 0 w 3491"/>
              <a:gd name="T11" fmla="*/ 1744 h 3490"/>
              <a:gd name="T12" fmla="*/ 1745 w 3491"/>
              <a:gd name="T13" fmla="*/ 0 h 3490"/>
              <a:gd name="T14" fmla="*/ 1745 w 3491"/>
              <a:gd name="T15" fmla="*/ 0 h 3490"/>
              <a:gd name="T16" fmla="*/ 3490 w 3491"/>
              <a:gd name="T17" fmla="*/ 1744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1" h="3490">
                <a:moveTo>
                  <a:pt x="3490" y="1744"/>
                </a:moveTo>
                <a:lnTo>
                  <a:pt x="3490" y="1744"/>
                </a:lnTo>
                <a:cubicBezTo>
                  <a:pt x="3490" y="2708"/>
                  <a:pt x="2708" y="3489"/>
                  <a:pt x="1745" y="3489"/>
                </a:cubicBezTo>
                <a:lnTo>
                  <a:pt x="1745" y="3489"/>
                </a:lnTo>
                <a:cubicBezTo>
                  <a:pt x="781" y="3489"/>
                  <a:pt x="0" y="2708"/>
                  <a:pt x="0" y="1744"/>
                </a:cubicBezTo>
                <a:lnTo>
                  <a:pt x="0" y="1744"/>
                </a:lnTo>
                <a:cubicBezTo>
                  <a:pt x="0" y="781"/>
                  <a:pt x="781" y="0"/>
                  <a:pt x="1745" y="0"/>
                </a:cubicBezTo>
                <a:lnTo>
                  <a:pt x="1745" y="0"/>
                </a:lnTo>
                <a:cubicBezTo>
                  <a:pt x="2708" y="0"/>
                  <a:pt x="3490" y="781"/>
                  <a:pt x="3490" y="1744"/>
                </a:cubicBezTo>
              </a:path>
            </a:pathLst>
          </a:custGeom>
          <a:solidFill>
            <a:schemeClr val="accent5"/>
          </a:solidFill>
          <a:ln w="12700" cap="flat">
            <a:solidFill>
              <a:schemeClr val="tx2"/>
            </a:solidFill>
            <a:miter lim="800000"/>
            <a:headEnd/>
            <a:tailEnd/>
          </a:ln>
          <a:effectLst/>
        </p:spPr>
        <p:txBody>
          <a:bodyPr wrap="none" anchor="ctr"/>
          <a:lstStyle/>
          <a:p>
            <a:pPr defTabSz="914217"/>
            <a:endParaRPr lang="en-US" dirty="0">
              <a:solidFill>
                <a:srgbClr val="747993"/>
              </a:solidFill>
              <a:latin typeface="Poppins" pitchFamily="2" charset="77"/>
            </a:endParaRPr>
          </a:p>
        </p:txBody>
      </p:sp>
      <p:grpSp>
        <p:nvGrpSpPr>
          <p:cNvPr id="3" name="ILUSTRATION">
            <a:extLst>
              <a:ext uri="{FF2B5EF4-FFF2-40B4-BE49-F238E27FC236}">
                <a16:creationId xmlns:a16="http://schemas.microsoft.com/office/drawing/2014/main" id="{2A2C96A0-3646-FB99-61EC-114887547F99}"/>
              </a:ext>
            </a:extLst>
          </p:cNvPr>
          <p:cNvGrpSpPr/>
          <p:nvPr/>
        </p:nvGrpSpPr>
        <p:grpSpPr>
          <a:xfrm>
            <a:off x="699034" y="1808847"/>
            <a:ext cx="1397952" cy="1785204"/>
            <a:chOff x="10777141" y="6720678"/>
            <a:chExt cx="2795904" cy="3570408"/>
          </a:xfrm>
        </p:grpSpPr>
        <p:sp>
          <p:nvSpPr>
            <p:cNvPr id="4" name="Freeform 287">
              <a:extLst>
                <a:ext uri="{FF2B5EF4-FFF2-40B4-BE49-F238E27FC236}">
                  <a16:creationId xmlns:a16="http://schemas.microsoft.com/office/drawing/2014/main" id="{266A4A56-43C6-9C3A-BC72-977CBA66A317}"/>
                </a:ext>
              </a:extLst>
            </p:cNvPr>
            <p:cNvSpPr>
              <a:spLocks noChangeArrowheads="1"/>
            </p:cNvSpPr>
            <p:nvPr/>
          </p:nvSpPr>
          <p:spPr bwMode="auto">
            <a:xfrm>
              <a:off x="13259949" y="9478132"/>
              <a:ext cx="313096" cy="477884"/>
            </a:xfrm>
            <a:custGeom>
              <a:avLst/>
              <a:gdLst>
                <a:gd name="T0" fmla="*/ 57 w 251"/>
                <a:gd name="T1" fmla="*/ 74 h 383"/>
                <a:gd name="T2" fmla="*/ 57 w 251"/>
                <a:gd name="T3" fmla="*/ 74 h 383"/>
                <a:gd name="T4" fmla="*/ 50 w 251"/>
                <a:gd name="T5" fmla="*/ 79 h 383"/>
                <a:gd name="T6" fmla="*/ 50 w 251"/>
                <a:gd name="T7" fmla="*/ 79 h 383"/>
                <a:gd name="T8" fmla="*/ 46 w 251"/>
                <a:gd name="T9" fmla="*/ 84 h 383"/>
                <a:gd name="T10" fmla="*/ 46 w 251"/>
                <a:gd name="T11" fmla="*/ 84 h 383"/>
                <a:gd name="T12" fmla="*/ 39 w 251"/>
                <a:gd name="T13" fmla="*/ 89 h 383"/>
                <a:gd name="T14" fmla="*/ 39 w 251"/>
                <a:gd name="T15" fmla="*/ 89 h 383"/>
                <a:gd name="T16" fmla="*/ 33 w 251"/>
                <a:gd name="T17" fmla="*/ 94 h 383"/>
                <a:gd name="T18" fmla="*/ 33 w 251"/>
                <a:gd name="T19" fmla="*/ 94 h 383"/>
                <a:gd name="T20" fmla="*/ 27 w 251"/>
                <a:gd name="T21" fmla="*/ 98 h 383"/>
                <a:gd name="T22" fmla="*/ 27 w 251"/>
                <a:gd name="T23" fmla="*/ 98 h 383"/>
                <a:gd name="T24" fmla="*/ 20 w 251"/>
                <a:gd name="T25" fmla="*/ 103 h 383"/>
                <a:gd name="T26" fmla="*/ 20 w 251"/>
                <a:gd name="T27" fmla="*/ 103 h 383"/>
                <a:gd name="T28" fmla="*/ 12 w 251"/>
                <a:gd name="T29" fmla="*/ 108 h 383"/>
                <a:gd name="T30" fmla="*/ 12 w 251"/>
                <a:gd name="T31" fmla="*/ 108 h 383"/>
                <a:gd name="T32" fmla="*/ 6 w 251"/>
                <a:gd name="T33" fmla="*/ 111 h 383"/>
                <a:gd name="T34" fmla="*/ 6 w 251"/>
                <a:gd name="T35" fmla="*/ 111 h 383"/>
                <a:gd name="T36" fmla="*/ 0 w 251"/>
                <a:gd name="T37" fmla="*/ 115 h 383"/>
                <a:gd name="T38" fmla="*/ 0 w 251"/>
                <a:gd name="T39" fmla="*/ 115 h 383"/>
                <a:gd name="T40" fmla="*/ 73 w 251"/>
                <a:gd name="T41" fmla="*/ 382 h 383"/>
                <a:gd name="T42" fmla="*/ 73 w 251"/>
                <a:gd name="T43" fmla="*/ 382 h 383"/>
                <a:gd name="T44" fmla="*/ 250 w 251"/>
                <a:gd name="T45" fmla="*/ 254 h 383"/>
                <a:gd name="T46" fmla="*/ 119 w 251"/>
                <a:gd name="T47" fmla="*/ 0 h 383"/>
                <a:gd name="T48" fmla="*/ 119 w 251"/>
                <a:gd name="T49" fmla="*/ 0 h 383"/>
                <a:gd name="T50" fmla="*/ 57 w 251"/>
                <a:gd name="T51"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1" h="383">
                  <a:moveTo>
                    <a:pt x="57" y="74"/>
                  </a:moveTo>
                  <a:lnTo>
                    <a:pt x="57" y="74"/>
                  </a:lnTo>
                  <a:cubicBezTo>
                    <a:pt x="55" y="76"/>
                    <a:pt x="53" y="78"/>
                    <a:pt x="50" y="79"/>
                  </a:cubicBezTo>
                  <a:lnTo>
                    <a:pt x="50" y="79"/>
                  </a:lnTo>
                  <a:cubicBezTo>
                    <a:pt x="49" y="81"/>
                    <a:pt x="47" y="83"/>
                    <a:pt x="46" y="84"/>
                  </a:cubicBezTo>
                  <a:lnTo>
                    <a:pt x="46" y="84"/>
                  </a:lnTo>
                  <a:cubicBezTo>
                    <a:pt x="43" y="86"/>
                    <a:pt x="41" y="87"/>
                    <a:pt x="39" y="89"/>
                  </a:cubicBezTo>
                  <a:lnTo>
                    <a:pt x="39" y="89"/>
                  </a:lnTo>
                  <a:cubicBezTo>
                    <a:pt x="37" y="90"/>
                    <a:pt x="35" y="92"/>
                    <a:pt x="33" y="94"/>
                  </a:cubicBezTo>
                  <a:lnTo>
                    <a:pt x="33" y="94"/>
                  </a:lnTo>
                  <a:cubicBezTo>
                    <a:pt x="31" y="95"/>
                    <a:pt x="28" y="97"/>
                    <a:pt x="27" y="98"/>
                  </a:cubicBezTo>
                  <a:lnTo>
                    <a:pt x="27" y="98"/>
                  </a:lnTo>
                  <a:cubicBezTo>
                    <a:pt x="24" y="100"/>
                    <a:pt x="22" y="102"/>
                    <a:pt x="20" y="103"/>
                  </a:cubicBezTo>
                  <a:lnTo>
                    <a:pt x="20" y="103"/>
                  </a:lnTo>
                  <a:cubicBezTo>
                    <a:pt x="18" y="105"/>
                    <a:pt x="16" y="106"/>
                    <a:pt x="12" y="108"/>
                  </a:cubicBezTo>
                  <a:lnTo>
                    <a:pt x="12" y="108"/>
                  </a:lnTo>
                  <a:cubicBezTo>
                    <a:pt x="11" y="109"/>
                    <a:pt x="9" y="110"/>
                    <a:pt x="6" y="111"/>
                  </a:cubicBezTo>
                  <a:lnTo>
                    <a:pt x="6" y="111"/>
                  </a:lnTo>
                  <a:cubicBezTo>
                    <a:pt x="5" y="113"/>
                    <a:pt x="2" y="114"/>
                    <a:pt x="0" y="115"/>
                  </a:cubicBezTo>
                  <a:lnTo>
                    <a:pt x="0" y="115"/>
                  </a:lnTo>
                  <a:cubicBezTo>
                    <a:pt x="42" y="213"/>
                    <a:pt x="70" y="306"/>
                    <a:pt x="73" y="382"/>
                  </a:cubicBezTo>
                  <a:lnTo>
                    <a:pt x="73" y="382"/>
                  </a:lnTo>
                  <a:cubicBezTo>
                    <a:pt x="135" y="343"/>
                    <a:pt x="194" y="300"/>
                    <a:pt x="250" y="254"/>
                  </a:cubicBezTo>
                  <a:lnTo>
                    <a:pt x="119" y="0"/>
                  </a:lnTo>
                  <a:lnTo>
                    <a:pt x="119" y="0"/>
                  </a:lnTo>
                  <a:cubicBezTo>
                    <a:pt x="104" y="24"/>
                    <a:pt x="84" y="50"/>
                    <a:pt x="57" y="74"/>
                  </a:cubicBezTo>
                </a:path>
              </a:pathLst>
            </a:custGeom>
            <a:solidFill>
              <a:srgbClr val="EF9E97"/>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19" name="Freeform 288">
              <a:extLst>
                <a:ext uri="{FF2B5EF4-FFF2-40B4-BE49-F238E27FC236}">
                  <a16:creationId xmlns:a16="http://schemas.microsoft.com/office/drawing/2014/main" id="{775669B3-4463-AAF5-C0BD-BE58218B6BEE}"/>
                </a:ext>
              </a:extLst>
            </p:cNvPr>
            <p:cNvSpPr>
              <a:spLocks noChangeArrowheads="1"/>
            </p:cNvSpPr>
            <p:nvPr/>
          </p:nvSpPr>
          <p:spPr bwMode="auto">
            <a:xfrm>
              <a:off x="12851152" y="8903692"/>
              <a:ext cx="488873" cy="714082"/>
            </a:xfrm>
            <a:custGeom>
              <a:avLst/>
              <a:gdLst>
                <a:gd name="T0" fmla="*/ 361 w 393"/>
                <a:gd name="T1" fmla="*/ 451 h 575"/>
                <a:gd name="T2" fmla="*/ 361 w 393"/>
                <a:gd name="T3" fmla="*/ 451 h 575"/>
                <a:gd name="T4" fmla="*/ 0 w 393"/>
                <a:gd name="T5" fmla="*/ 0 h 575"/>
                <a:gd name="T6" fmla="*/ 0 w 393"/>
                <a:gd name="T7" fmla="*/ 0 h 575"/>
                <a:gd name="T8" fmla="*/ 289 w 393"/>
                <a:gd name="T9" fmla="*/ 482 h 575"/>
                <a:gd name="T10" fmla="*/ 289 w 393"/>
                <a:gd name="T11" fmla="*/ 482 h 575"/>
                <a:gd name="T12" fmla="*/ 331 w 393"/>
                <a:gd name="T13" fmla="*/ 574 h 575"/>
                <a:gd name="T14" fmla="*/ 331 w 393"/>
                <a:gd name="T15" fmla="*/ 574 h 575"/>
                <a:gd name="T16" fmla="*/ 337 w 393"/>
                <a:gd name="T17" fmla="*/ 570 h 575"/>
                <a:gd name="T18" fmla="*/ 337 w 393"/>
                <a:gd name="T19" fmla="*/ 570 h 575"/>
                <a:gd name="T20" fmla="*/ 343 w 393"/>
                <a:gd name="T21" fmla="*/ 567 h 575"/>
                <a:gd name="T22" fmla="*/ 343 w 393"/>
                <a:gd name="T23" fmla="*/ 567 h 575"/>
                <a:gd name="T24" fmla="*/ 351 w 393"/>
                <a:gd name="T25" fmla="*/ 562 h 575"/>
                <a:gd name="T26" fmla="*/ 351 w 393"/>
                <a:gd name="T27" fmla="*/ 562 h 575"/>
                <a:gd name="T28" fmla="*/ 358 w 393"/>
                <a:gd name="T29" fmla="*/ 557 h 575"/>
                <a:gd name="T30" fmla="*/ 358 w 393"/>
                <a:gd name="T31" fmla="*/ 557 h 575"/>
                <a:gd name="T32" fmla="*/ 364 w 393"/>
                <a:gd name="T33" fmla="*/ 553 h 575"/>
                <a:gd name="T34" fmla="*/ 364 w 393"/>
                <a:gd name="T35" fmla="*/ 553 h 575"/>
                <a:gd name="T36" fmla="*/ 370 w 393"/>
                <a:gd name="T37" fmla="*/ 548 h 575"/>
                <a:gd name="T38" fmla="*/ 370 w 393"/>
                <a:gd name="T39" fmla="*/ 548 h 575"/>
                <a:gd name="T40" fmla="*/ 377 w 393"/>
                <a:gd name="T41" fmla="*/ 543 h 575"/>
                <a:gd name="T42" fmla="*/ 377 w 393"/>
                <a:gd name="T43" fmla="*/ 543 h 575"/>
                <a:gd name="T44" fmla="*/ 381 w 393"/>
                <a:gd name="T45" fmla="*/ 538 h 575"/>
                <a:gd name="T46" fmla="*/ 381 w 393"/>
                <a:gd name="T47" fmla="*/ 538 h 575"/>
                <a:gd name="T48" fmla="*/ 388 w 393"/>
                <a:gd name="T49" fmla="*/ 533 h 575"/>
                <a:gd name="T50" fmla="*/ 388 w 393"/>
                <a:gd name="T51" fmla="*/ 533 h 575"/>
                <a:gd name="T52" fmla="*/ 392 w 393"/>
                <a:gd name="T53" fmla="*/ 529 h 575"/>
                <a:gd name="T54" fmla="*/ 392 w 393"/>
                <a:gd name="T55" fmla="*/ 529 h 575"/>
                <a:gd name="T56" fmla="*/ 361 w 393"/>
                <a:gd name="T57" fmla="*/ 45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3" h="575">
                  <a:moveTo>
                    <a:pt x="361" y="451"/>
                  </a:moveTo>
                  <a:lnTo>
                    <a:pt x="361" y="451"/>
                  </a:lnTo>
                  <a:cubicBezTo>
                    <a:pt x="254" y="215"/>
                    <a:pt x="102" y="74"/>
                    <a:pt x="0" y="0"/>
                  </a:cubicBezTo>
                  <a:lnTo>
                    <a:pt x="0" y="0"/>
                  </a:lnTo>
                  <a:cubicBezTo>
                    <a:pt x="85" y="124"/>
                    <a:pt x="202" y="306"/>
                    <a:pt x="289" y="482"/>
                  </a:cubicBezTo>
                  <a:lnTo>
                    <a:pt x="289" y="482"/>
                  </a:lnTo>
                  <a:cubicBezTo>
                    <a:pt x="304" y="513"/>
                    <a:pt x="318" y="544"/>
                    <a:pt x="331" y="574"/>
                  </a:cubicBezTo>
                  <a:lnTo>
                    <a:pt x="331" y="574"/>
                  </a:lnTo>
                  <a:cubicBezTo>
                    <a:pt x="333" y="573"/>
                    <a:pt x="336" y="572"/>
                    <a:pt x="337" y="570"/>
                  </a:cubicBezTo>
                  <a:lnTo>
                    <a:pt x="337" y="570"/>
                  </a:lnTo>
                  <a:cubicBezTo>
                    <a:pt x="340" y="569"/>
                    <a:pt x="342" y="568"/>
                    <a:pt x="343" y="567"/>
                  </a:cubicBezTo>
                  <a:lnTo>
                    <a:pt x="343" y="567"/>
                  </a:lnTo>
                  <a:cubicBezTo>
                    <a:pt x="347" y="565"/>
                    <a:pt x="349" y="564"/>
                    <a:pt x="351" y="562"/>
                  </a:cubicBezTo>
                  <a:lnTo>
                    <a:pt x="351" y="562"/>
                  </a:lnTo>
                  <a:cubicBezTo>
                    <a:pt x="353" y="561"/>
                    <a:pt x="355" y="559"/>
                    <a:pt x="358" y="557"/>
                  </a:cubicBezTo>
                  <a:lnTo>
                    <a:pt x="358" y="557"/>
                  </a:lnTo>
                  <a:cubicBezTo>
                    <a:pt x="359" y="556"/>
                    <a:pt x="362" y="554"/>
                    <a:pt x="364" y="553"/>
                  </a:cubicBezTo>
                  <a:lnTo>
                    <a:pt x="364" y="553"/>
                  </a:lnTo>
                  <a:cubicBezTo>
                    <a:pt x="366" y="551"/>
                    <a:pt x="368" y="549"/>
                    <a:pt x="370" y="548"/>
                  </a:cubicBezTo>
                  <a:lnTo>
                    <a:pt x="370" y="548"/>
                  </a:lnTo>
                  <a:cubicBezTo>
                    <a:pt x="372" y="546"/>
                    <a:pt x="374" y="545"/>
                    <a:pt x="377" y="543"/>
                  </a:cubicBezTo>
                  <a:lnTo>
                    <a:pt x="377" y="543"/>
                  </a:lnTo>
                  <a:cubicBezTo>
                    <a:pt x="378" y="542"/>
                    <a:pt x="380" y="540"/>
                    <a:pt x="381" y="538"/>
                  </a:cubicBezTo>
                  <a:lnTo>
                    <a:pt x="381" y="538"/>
                  </a:lnTo>
                  <a:cubicBezTo>
                    <a:pt x="384" y="537"/>
                    <a:pt x="386" y="535"/>
                    <a:pt x="388" y="533"/>
                  </a:cubicBezTo>
                  <a:lnTo>
                    <a:pt x="388" y="533"/>
                  </a:lnTo>
                  <a:cubicBezTo>
                    <a:pt x="389" y="531"/>
                    <a:pt x="391" y="530"/>
                    <a:pt x="392" y="529"/>
                  </a:cubicBezTo>
                  <a:lnTo>
                    <a:pt x="392" y="529"/>
                  </a:lnTo>
                  <a:cubicBezTo>
                    <a:pt x="383" y="502"/>
                    <a:pt x="372" y="475"/>
                    <a:pt x="361" y="451"/>
                  </a:cubicBezTo>
                </a:path>
              </a:pathLst>
            </a:custGeom>
            <a:solidFill>
              <a:schemeClr val="accent3"/>
            </a:solidFill>
            <a:ln w="3175">
              <a:solidFill>
                <a:schemeClr val="accent3"/>
              </a:solidFill>
            </a:ln>
            <a:effectLst/>
          </p:spPr>
          <p:txBody>
            <a:bodyPr wrap="none" anchor="ctr"/>
            <a:lstStyle/>
            <a:p>
              <a:pPr defTabSz="914217"/>
              <a:endParaRPr lang="en-US" dirty="0">
                <a:solidFill>
                  <a:srgbClr val="747993"/>
                </a:solidFill>
                <a:latin typeface="Poppins" pitchFamily="2" charset="77"/>
              </a:endParaRPr>
            </a:p>
          </p:txBody>
        </p:sp>
        <p:sp>
          <p:nvSpPr>
            <p:cNvPr id="23" name="Freeform 289">
              <a:extLst>
                <a:ext uri="{FF2B5EF4-FFF2-40B4-BE49-F238E27FC236}">
                  <a16:creationId xmlns:a16="http://schemas.microsoft.com/office/drawing/2014/main" id="{AAC7BEA5-7336-258B-E1B1-746BD0B8A711}"/>
                </a:ext>
              </a:extLst>
            </p:cNvPr>
            <p:cNvSpPr>
              <a:spLocks noChangeArrowheads="1"/>
            </p:cNvSpPr>
            <p:nvPr/>
          </p:nvSpPr>
          <p:spPr bwMode="auto">
            <a:xfrm>
              <a:off x="10777141" y="6890958"/>
              <a:ext cx="609714" cy="939294"/>
            </a:xfrm>
            <a:custGeom>
              <a:avLst/>
              <a:gdLst>
                <a:gd name="T0" fmla="*/ 448 w 490"/>
                <a:gd name="T1" fmla="*/ 180 h 753"/>
                <a:gd name="T2" fmla="*/ 448 w 490"/>
                <a:gd name="T3" fmla="*/ 180 h 753"/>
                <a:gd name="T4" fmla="*/ 489 w 490"/>
                <a:gd name="T5" fmla="*/ 152 h 753"/>
                <a:gd name="T6" fmla="*/ 489 w 490"/>
                <a:gd name="T7" fmla="*/ 152 h 753"/>
                <a:gd name="T8" fmla="*/ 324 w 490"/>
                <a:gd name="T9" fmla="*/ 18 h 753"/>
                <a:gd name="T10" fmla="*/ 324 w 490"/>
                <a:gd name="T11" fmla="*/ 18 h 753"/>
                <a:gd name="T12" fmla="*/ 26 w 490"/>
                <a:gd name="T13" fmla="*/ 350 h 753"/>
                <a:gd name="T14" fmla="*/ 26 w 490"/>
                <a:gd name="T15" fmla="*/ 350 h 753"/>
                <a:gd name="T16" fmla="*/ 230 w 490"/>
                <a:gd name="T17" fmla="*/ 747 h 753"/>
                <a:gd name="T18" fmla="*/ 230 w 490"/>
                <a:gd name="T19" fmla="*/ 747 h 753"/>
                <a:gd name="T20" fmla="*/ 345 w 490"/>
                <a:gd name="T21" fmla="*/ 725 h 753"/>
                <a:gd name="T22" fmla="*/ 345 w 490"/>
                <a:gd name="T23" fmla="*/ 725 h 753"/>
                <a:gd name="T24" fmla="*/ 448 w 490"/>
                <a:gd name="T25" fmla="*/ 18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0" h="753">
                  <a:moveTo>
                    <a:pt x="448" y="180"/>
                  </a:moveTo>
                  <a:lnTo>
                    <a:pt x="448" y="180"/>
                  </a:lnTo>
                  <a:cubicBezTo>
                    <a:pt x="461" y="169"/>
                    <a:pt x="476" y="160"/>
                    <a:pt x="489" y="152"/>
                  </a:cubicBezTo>
                  <a:lnTo>
                    <a:pt x="489" y="152"/>
                  </a:lnTo>
                  <a:cubicBezTo>
                    <a:pt x="453" y="78"/>
                    <a:pt x="395" y="28"/>
                    <a:pt x="324" y="18"/>
                  </a:cubicBezTo>
                  <a:lnTo>
                    <a:pt x="324" y="18"/>
                  </a:lnTo>
                  <a:cubicBezTo>
                    <a:pt x="185" y="0"/>
                    <a:pt x="52" y="149"/>
                    <a:pt x="26" y="350"/>
                  </a:cubicBezTo>
                  <a:lnTo>
                    <a:pt x="26" y="350"/>
                  </a:lnTo>
                  <a:cubicBezTo>
                    <a:pt x="0" y="552"/>
                    <a:pt x="92" y="729"/>
                    <a:pt x="230" y="747"/>
                  </a:cubicBezTo>
                  <a:lnTo>
                    <a:pt x="230" y="747"/>
                  </a:lnTo>
                  <a:cubicBezTo>
                    <a:pt x="269" y="752"/>
                    <a:pt x="309" y="744"/>
                    <a:pt x="345" y="725"/>
                  </a:cubicBezTo>
                  <a:lnTo>
                    <a:pt x="345" y="725"/>
                  </a:lnTo>
                  <a:cubicBezTo>
                    <a:pt x="282" y="534"/>
                    <a:pt x="283" y="311"/>
                    <a:pt x="448" y="180"/>
                  </a:cubicBezTo>
                </a:path>
              </a:pathLst>
            </a:custGeom>
            <a:solidFill>
              <a:srgbClr val="002632"/>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7" name="Freeform 290">
              <a:extLst>
                <a:ext uri="{FF2B5EF4-FFF2-40B4-BE49-F238E27FC236}">
                  <a16:creationId xmlns:a16="http://schemas.microsoft.com/office/drawing/2014/main" id="{91AE0643-D37C-230E-DB64-CF7D5FA577D7}"/>
                </a:ext>
              </a:extLst>
            </p:cNvPr>
            <p:cNvSpPr>
              <a:spLocks noChangeArrowheads="1"/>
            </p:cNvSpPr>
            <p:nvPr/>
          </p:nvSpPr>
          <p:spPr bwMode="auto">
            <a:xfrm>
              <a:off x="11947135" y="8280672"/>
              <a:ext cx="549294" cy="411968"/>
            </a:xfrm>
            <a:custGeom>
              <a:avLst/>
              <a:gdLst>
                <a:gd name="T0" fmla="*/ 442 w 443"/>
                <a:gd name="T1" fmla="*/ 327 h 332"/>
                <a:gd name="T2" fmla="*/ 441 w 443"/>
                <a:gd name="T3" fmla="*/ 328 h 332"/>
                <a:gd name="T4" fmla="*/ 441 w 443"/>
                <a:gd name="T5" fmla="*/ 328 h 332"/>
                <a:gd name="T6" fmla="*/ 401 w 443"/>
                <a:gd name="T7" fmla="*/ 330 h 332"/>
                <a:gd name="T8" fmla="*/ 401 w 443"/>
                <a:gd name="T9" fmla="*/ 330 h 332"/>
                <a:gd name="T10" fmla="*/ 0 w 443"/>
                <a:gd name="T11" fmla="*/ 0 h 332"/>
                <a:gd name="T12" fmla="*/ 0 w 443"/>
                <a:gd name="T13" fmla="*/ 0 h 332"/>
                <a:gd name="T14" fmla="*/ 400 w 443"/>
                <a:gd name="T15" fmla="*/ 244 h 332"/>
                <a:gd name="T16" fmla="*/ 423 w 443"/>
                <a:gd name="T17" fmla="*/ 324 h 332"/>
                <a:gd name="T18" fmla="*/ 424 w 443"/>
                <a:gd name="T19" fmla="*/ 324 h 332"/>
                <a:gd name="T20" fmla="*/ 442 w 443"/>
                <a:gd name="T21" fmla="*/ 32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332">
                  <a:moveTo>
                    <a:pt x="442" y="327"/>
                  </a:moveTo>
                  <a:lnTo>
                    <a:pt x="441" y="328"/>
                  </a:lnTo>
                  <a:lnTo>
                    <a:pt x="441" y="328"/>
                  </a:lnTo>
                  <a:cubicBezTo>
                    <a:pt x="429" y="329"/>
                    <a:pt x="415" y="330"/>
                    <a:pt x="401" y="330"/>
                  </a:cubicBezTo>
                  <a:lnTo>
                    <a:pt x="401" y="330"/>
                  </a:lnTo>
                  <a:cubicBezTo>
                    <a:pt x="264" y="331"/>
                    <a:pt x="38" y="288"/>
                    <a:pt x="0" y="0"/>
                  </a:cubicBezTo>
                  <a:lnTo>
                    <a:pt x="0" y="0"/>
                  </a:lnTo>
                  <a:cubicBezTo>
                    <a:pt x="98" y="140"/>
                    <a:pt x="231" y="256"/>
                    <a:pt x="400" y="244"/>
                  </a:cubicBezTo>
                  <a:lnTo>
                    <a:pt x="423" y="324"/>
                  </a:lnTo>
                  <a:lnTo>
                    <a:pt x="424" y="324"/>
                  </a:lnTo>
                  <a:lnTo>
                    <a:pt x="442" y="327"/>
                  </a:lnTo>
                </a:path>
              </a:pathLst>
            </a:custGeom>
            <a:solidFill>
              <a:srgbClr val="D68A80"/>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8" name="Freeform 299">
              <a:extLst>
                <a:ext uri="{FF2B5EF4-FFF2-40B4-BE49-F238E27FC236}">
                  <a16:creationId xmlns:a16="http://schemas.microsoft.com/office/drawing/2014/main" id="{D44D84F0-8E5E-D814-7D9C-74700F12873C}"/>
                </a:ext>
              </a:extLst>
            </p:cNvPr>
            <p:cNvSpPr>
              <a:spLocks noChangeArrowheads="1"/>
            </p:cNvSpPr>
            <p:nvPr/>
          </p:nvSpPr>
          <p:spPr bwMode="auto">
            <a:xfrm>
              <a:off x="11550965" y="7335887"/>
              <a:ext cx="1461121" cy="2125764"/>
            </a:xfrm>
            <a:custGeom>
              <a:avLst/>
              <a:gdLst>
                <a:gd name="T0" fmla="*/ 475 w 1175"/>
                <a:gd name="T1" fmla="*/ 353 h 1708"/>
                <a:gd name="T2" fmla="*/ 521 w 1175"/>
                <a:gd name="T3" fmla="*/ 329 h 1708"/>
                <a:gd name="T4" fmla="*/ 615 w 1175"/>
                <a:gd name="T5" fmla="*/ 347 h 1708"/>
                <a:gd name="T6" fmla="*/ 526 w 1175"/>
                <a:gd name="T7" fmla="*/ 351 h 1708"/>
                <a:gd name="T8" fmla="*/ 466 w 1175"/>
                <a:gd name="T9" fmla="*/ 403 h 1708"/>
                <a:gd name="T10" fmla="*/ 453 w 1175"/>
                <a:gd name="T11" fmla="*/ 409 h 1708"/>
                <a:gd name="T12" fmla="*/ 451 w 1175"/>
                <a:gd name="T13" fmla="*/ 387 h 1708"/>
                <a:gd name="T14" fmla="*/ 467 w 1175"/>
                <a:gd name="T15" fmla="*/ 194 h 1708"/>
                <a:gd name="T16" fmla="*/ 515 w 1175"/>
                <a:gd name="T17" fmla="*/ 190 h 1708"/>
                <a:gd name="T18" fmla="*/ 478 w 1175"/>
                <a:gd name="T19" fmla="*/ 224 h 1708"/>
                <a:gd name="T20" fmla="*/ 448 w 1175"/>
                <a:gd name="T21" fmla="*/ 243 h 1708"/>
                <a:gd name="T22" fmla="*/ 427 w 1175"/>
                <a:gd name="T23" fmla="*/ 227 h 1708"/>
                <a:gd name="T24" fmla="*/ 703 w 1175"/>
                <a:gd name="T25" fmla="*/ 711 h 1708"/>
                <a:gd name="T26" fmla="*/ 758 w 1175"/>
                <a:gd name="T27" fmla="*/ 724 h 1708"/>
                <a:gd name="T28" fmla="*/ 691 w 1175"/>
                <a:gd name="T29" fmla="*/ 733 h 1708"/>
                <a:gd name="T30" fmla="*/ 623 w 1175"/>
                <a:gd name="T31" fmla="*/ 719 h 1708"/>
                <a:gd name="T32" fmla="*/ 534 w 1175"/>
                <a:gd name="T33" fmla="*/ 618 h 1708"/>
                <a:gd name="T34" fmla="*/ 582 w 1175"/>
                <a:gd name="T35" fmla="*/ 660 h 1708"/>
                <a:gd name="T36" fmla="*/ 694 w 1175"/>
                <a:gd name="T37" fmla="*/ 708 h 1708"/>
                <a:gd name="T38" fmla="*/ 793 w 1175"/>
                <a:gd name="T39" fmla="*/ 423 h 1708"/>
                <a:gd name="T40" fmla="*/ 806 w 1175"/>
                <a:gd name="T41" fmla="*/ 438 h 1708"/>
                <a:gd name="T42" fmla="*/ 824 w 1175"/>
                <a:gd name="T43" fmla="*/ 449 h 1708"/>
                <a:gd name="T44" fmla="*/ 881 w 1175"/>
                <a:gd name="T45" fmla="*/ 494 h 1708"/>
                <a:gd name="T46" fmla="*/ 887 w 1175"/>
                <a:gd name="T47" fmla="*/ 523 h 1708"/>
                <a:gd name="T48" fmla="*/ 851 w 1175"/>
                <a:gd name="T49" fmla="*/ 560 h 1708"/>
                <a:gd name="T50" fmla="*/ 807 w 1175"/>
                <a:gd name="T51" fmla="*/ 576 h 1708"/>
                <a:gd name="T52" fmla="*/ 869 w 1175"/>
                <a:gd name="T53" fmla="*/ 520 h 1708"/>
                <a:gd name="T54" fmla="*/ 850 w 1175"/>
                <a:gd name="T55" fmla="*/ 493 h 1708"/>
                <a:gd name="T56" fmla="*/ 801 w 1175"/>
                <a:gd name="T57" fmla="*/ 464 h 1708"/>
                <a:gd name="T58" fmla="*/ 790 w 1175"/>
                <a:gd name="T59" fmla="*/ 455 h 1708"/>
                <a:gd name="T60" fmla="*/ 752 w 1175"/>
                <a:gd name="T61" fmla="*/ 393 h 1708"/>
                <a:gd name="T62" fmla="*/ 733 w 1175"/>
                <a:gd name="T63" fmla="*/ 301 h 1708"/>
                <a:gd name="T64" fmla="*/ 718 w 1175"/>
                <a:gd name="T65" fmla="*/ 1001 h 1708"/>
                <a:gd name="T66" fmla="*/ 953 w 1175"/>
                <a:gd name="T67" fmla="*/ 262 h 1708"/>
                <a:gd name="T68" fmla="*/ 903 w 1175"/>
                <a:gd name="T69" fmla="*/ 251 h 1708"/>
                <a:gd name="T70" fmla="*/ 863 w 1175"/>
                <a:gd name="T71" fmla="*/ 260 h 1708"/>
                <a:gd name="T72" fmla="*/ 816 w 1175"/>
                <a:gd name="T73" fmla="*/ 271 h 1708"/>
                <a:gd name="T74" fmla="*/ 853 w 1175"/>
                <a:gd name="T75" fmla="*/ 240 h 1708"/>
                <a:gd name="T76" fmla="*/ 945 w 1175"/>
                <a:gd name="T77" fmla="*/ 236 h 1708"/>
                <a:gd name="T78" fmla="*/ 930 w 1175"/>
                <a:gd name="T79" fmla="*/ 183 h 1708"/>
                <a:gd name="T80" fmla="*/ 915 w 1175"/>
                <a:gd name="T81" fmla="*/ 150 h 1708"/>
                <a:gd name="T82" fmla="*/ 821 w 1175"/>
                <a:gd name="T83" fmla="*/ 158 h 1708"/>
                <a:gd name="T84" fmla="*/ 785 w 1175"/>
                <a:gd name="T85" fmla="*/ 182 h 1708"/>
                <a:gd name="T86" fmla="*/ 850 w 1175"/>
                <a:gd name="T87" fmla="*/ 115 h 1708"/>
                <a:gd name="T88" fmla="*/ 899 w 1175"/>
                <a:gd name="T89" fmla="*/ 122 h 1708"/>
                <a:gd name="T90" fmla="*/ 896 w 1175"/>
                <a:gd name="T91" fmla="*/ 100 h 1708"/>
                <a:gd name="T92" fmla="*/ 332 w 1175"/>
                <a:gd name="T93" fmla="*/ 0 h 1708"/>
                <a:gd name="T94" fmla="*/ 322 w 1175"/>
                <a:gd name="T95" fmla="*/ 275 h 1708"/>
                <a:gd name="T96" fmla="*/ 265 w 1175"/>
                <a:gd name="T97" fmla="*/ 567 h 1708"/>
                <a:gd name="T98" fmla="*/ 244 w 1175"/>
                <a:gd name="T99" fmla="*/ 534 h 1708"/>
                <a:gd name="T100" fmla="*/ 171 w 1175"/>
                <a:gd name="T101" fmla="*/ 466 h 1708"/>
                <a:gd name="T102" fmla="*/ 36 w 1175"/>
                <a:gd name="T103" fmla="*/ 454 h 1708"/>
                <a:gd name="T104" fmla="*/ 227 w 1175"/>
                <a:gd name="T105" fmla="*/ 703 h 1708"/>
                <a:gd name="T106" fmla="*/ 233 w 1175"/>
                <a:gd name="T107" fmla="*/ 702 h 1708"/>
                <a:gd name="T108" fmla="*/ 226 w 1175"/>
                <a:gd name="T109" fmla="*/ 934 h 1708"/>
                <a:gd name="T110" fmla="*/ 211 w 1175"/>
                <a:gd name="T111" fmla="*/ 1245 h 1708"/>
                <a:gd name="T112" fmla="*/ 223 w 1175"/>
                <a:gd name="T113" fmla="*/ 1280 h 1708"/>
                <a:gd name="T114" fmla="*/ 871 w 1175"/>
                <a:gd name="T115" fmla="*/ 1251 h 1708"/>
                <a:gd name="T116" fmla="*/ 760 w 1175"/>
                <a:gd name="T117" fmla="*/ 1084 h 1708"/>
                <a:gd name="T118" fmla="*/ 719 w 1175"/>
                <a:gd name="T119" fmla="*/ 1087 h 1708"/>
                <a:gd name="T120" fmla="*/ 318 w 1175"/>
                <a:gd name="T121" fmla="*/ 757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75" h="1708">
                  <a:moveTo>
                    <a:pt x="451" y="387"/>
                  </a:moveTo>
                  <a:lnTo>
                    <a:pt x="451" y="387"/>
                  </a:lnTo>
                  <a:cubicBezTo>
                    <a:pt x="457" y="374"/>
                    <a:pt x="464" y="362"/>
                    <a:pt x="475" y="353"/>
                  </a:cubicBezTo>
                  <a:lnTo>
                    <a:pt x="475" y="353"/>
                  </a:lnTo>
                  <a:cubicBezTo>
                    <a:pt x="489" y="341"/>
                    <a:pt x="505" y="333"/>
                    <a:pt x="521" y="329"/>
                  </a:cubicBezTo>
                  <a:lnTo>
                    <a:pt x="521" y="329"/>
                  </a:lnTo>
                  <a:cubicBezTo>
                    <a:pt x="537" y="326"/>
                    <a:pt x="554" y="327"/>
                    <a:pt x="571" y="329"/>
                  </a:cubicBezTo>
                  <a:lnTo>
                    <a:pt x="571" y="329"/>
                  </a:lnTo>
                  <a:cubicBezTo>
                    <a:pt x="587" y="333"/>
                    <a:pt x="602" y="339"/>
                    <a:pt x="615" y="347"/>
                  </a:cubicBezTo>
                  <a:lnTo>
                    <a:pt x="615" y="347"/>
                  </a:lnTo>
                  <a:cubicBezTo>
                    <a:pt x="583" y="344"/>
                    <a:pt x="553" y="343"/>
                    <a:pt x="526" y="351"/>
                  </a:cubicBezTo>
                  <a:lnTo>
                    <a:pt x="526" y="351"/>
                  </a:lnTo>
                  <a:cubicBezTo>
                    <a:pt x="514" y="355"/>
                    <a:pt x="502" y="362"/>
                    <a:pt x="492" y="371"/>
                  </a:cubicBezTo>
                  <a:lnTo>
                    <a:pt x="492" y="371"/>
                  </a:lnTo>
                  <a:cubicBezTo>
                    <a:pt x="481" y="379"/>
                    <a:pt x="474" y="391"/>
                    <a:pt x="466" y="403"/>
                  </a:cubicBezTo>
                  <a:lnTo>
                    <a:pt x="460" y="412"/>
                  </a:lnTo>
                  <a:lnTo>
                    <a:pt x="453" y="409"/>
                  </a:lnTo>
                  <a:lnTo>
                    <a:pt x="453" y="409"/>
                  </a:lnTo>
                  <a:cubicBezTo>
                    <a:pt x="429" y="400"/>
                    <a:pt x="405" y="390"/>
                    <a:pt x="381" y="377"/>
                  </a:cubicBezTo>
                  <a:lnTo>
                    <a:pt x="381" y="377"/>
                  </a:lnTo>
                  <a:cubicBezTo>
                    <a:pt x="405" y="378"/>
                    <a:pt x="428" y="382"/>
                    <a:pt x="451" y="387"/>
                  </a:cubicBezTo>
                  <a:close/>
                  <a:moveTo>
                    <a:pt x="427" y="227"/>
                  </a:moveTo>
                  <a:lnTo>
                    <a:pt x="427" y="227"/>
                  </a:lnTo>
                  <a:cubicBezTo>
                    <a:pt x="435" y="213"/>
                    <a:pt x="450" y="200"/>
                    <a:pt x="467" y="194"/>
                  </a:cubicBezTo>
                  <a:lnTo>
                    <a:pt x="467" y="194"/>
                  </a:lnTo>
                  <a:cubicBezTo>
                    <a:pt x="482" y="188"/>
                    <a:pt x="499" y="187"/>
                    <a:pt x="515" y="190"/>
                  </a:cubicBezTo>
                  <a:lnTo>
                    <a:pt x="515" y="190"/>
                  </a:lnTo>
                  <a:cubicBezTo>
                    <a:pt x="530" y="193"/>
                    <a:pt x="546" y="199"/>
                    <a:pt x="557" y="210"/>
                  </a:cubicBezTo>
                  <a:lnTo>
                    <a:pt x="557" y="210"/>
                  </a:lnTo>
                  <a:cubicBezTo>
                    <a:pt x="526" y="214"/>
                    <a:pt x="500" y="216"/>
                    <a:pt x="478" y="224"/>
                  </a:cubicBezTo>
                  <a:lnTo>
                    <a:pt x="478" y="224"/>
                  </a:lnTo>
                  <a:cubicBezTo>
                    <a:pt x="467" y="229"/>
                    <a:pt x="457" y="235"/>
                    <a:pt x="448" y="243"/>
                  </a:cubicBezTo>
                  <a:lnTo>
                    <a:pt x="448" y="243"/>
                  </a:lnTo>
                  <a:cubicBezTo>
                    <a:pt x="438" y="251"/>
                    <a:pt x="430" y="262"/>
                    <a:pt x="419" y="275"/>
                  </a:cubicBezTo>
                  <a:lnTo>
                    <a:pt x="419" y="275"/>
                  </a:lnTo>
                  <a:cubicBezTo>
                    <a:pt x="417" y="259"/>
                    <a:pt x="419" y="242"/>
                    <a:pt x="427" y="227"/>
                  </a:cubicBezTo>
                  <a:close/>
                  <a:moveTo>
                    <a:pt x="694" y="708"/>
                  </a:moveTo>
                  <a:lnTo>
                    <a:pt x="694" y="708"/>
                  </a:lnTo>
                  <a:cubicBezTo>
                    <a:pt x="697" y="709"/>
                    <a:pt x="700" y="710"/>
                    <a:pt x="703" y="711"/>
                  </a:cubicBezTo>
                  <a:lnTo>
                    <a:pt x="703" y="711"/>
                  </a:lnTo>
                  <a:cubicBezTo>
                    <a:pt x="720" y="715"/>
                    <a:pt x="739" y="719"/>
                    <a:pt x="758" y="724"/>
                  </a:cubicBezTo>
                  <a:lnTo>
                    <a:pt x="758" y="724"/>
                  </a:lnTo>
                  <a:cubicBezTo>
                    <a:pt x="740" y="731"/>
                    <a:pt x="721" y="733"/>
                    <a:pt x="702" y="733"/>
                  </a:cubicBezTo>
                  <a:lnTo>
                    <a:pt x="702" y="733"/>
                  </a:lnTo>
                  <a:cubicBezTo>
                    <a:pt x="698" y="733"/>
                    <a:pt x="694" y="734"/>
                    <a:pt x="691" y="733"/>
                  </a:cubicBezTo>
                  <a:lnTo>
                    <a:pt x="691" y="733"/>
                  </a:lnTo>
                  <a:cubicBezTo>
                    <a:pt x="668" y="733"/>
                    <a:pt x="645" y="728"/>
                    <a:pt x="623" y="719"/>
                  </a:cubicBezTo>
                  <a:lnTo>
                    <a:pt x="623" y="719"/>
                  </a:lnTo>
                  <a:cubicBezTo>
                    <a:pt x="601" y="710"/>
                    <a:pt x="581" y="696"/>
                    <a:pt x="565" y="679"/>
                  </a:cubicBezTo>
                  <a:lnTo>
                    <a:pt x="565" y="679"/>
                  </a:lnTo>
                  <a:cubicBezTo>
                    <a:pt x="549" y="661"/>
                    <a:pt x="538" y="640"/>
                    <a:pt x="534" y="618"/>
                  </a:cubicBezTo>
                  <a:lnTo>
                    <a:pt x="534" y="618"/>
                  </a:lnTo>
                  <a:cubicBezTo>
                    <a:pt x="550" y="633"/>
                    <a:pt x="565" y="649"/>
                    <a:pt x="582" y="660"/>
                  </a:cubicBezTo>
                  <a:lnTo>
                    <a:pt x="582" y="660"/>
                  </a:lnTo>
                  <a:cubicBezTo>
                    <a:pt x="599" y="671"/>
                    <a:pt x="616" y="681"/>
                    <a:pt x="635" y="689"/>
                  </a:cubicBezTo>
                  <a:lnTo>
                    <a:pt x="635" y="689"/>
                  </a:lnTo>
                  <a:cubicBezTo>
                    <a:pt x="654" y="696"/>
                    <a:pt x="674" y="703"/>
                    <a:pt x="694" y="708"/>
                  </a:cubicBezTo>
                  <a:close/>
                  <a:moveTo>
                    <a:pt x="769" y="385"/>
                  </a:moveTo>
                  <a:lnTo>
                    <a:pt x="769" y="385"/>
                  </a:lnTo>
                  <a:cubicBezTo>
                    <a:pt x="777" y="399"/>
                    <a:pt x="783" y="412"/>
                    <a:pt x="793" y="423"/>
                  </a:cubicBezTo>
                  <a:lnTo>
                    <a:pt x="793" y="423"/>
                  </a:lnTo>
                  <a:cubicBezTo>
                    <a:pt x="797" y="428"/>
                    <a:pt x="801" y="433"/>
                    <a:pt x="806" y="438"/>
                  </a:cubicBezTo>
                  <a:lnTo>
                    <a:pt x="806" y="438"/>
                  </a:lnTo>
                  <a:cubicBezTo>
                    <a:pt x="808" y="440"/>
                    <a:pt x="811" y="441"/>
                    <a:pt x="814" y="443"/>
                  </a:cubicBezTo>
                  <a:lnTo>
                    <a:pt x="824" y="449"/>
                  </a:lnTo>
                  <a:lnTo>
                    <a:pt x="824" y="449"/>
                  </a:lnTo>
                  <a:cubicBezTo>
                    <a:pt x="836" y="457"/>
                    <a:pt x="850" y="465"/>
                    <a:pt x="864" y="475"/>
                  </a:cubicBezTo>
                  <a:lnTo>
                    <a:pt x="864" y="475"/>
                  </a:lnTo>
                  <a:cubicBezTo>
                    <a:pt x="870" y="480"/>
                    <a:pt x="876" y="486"/>
                    <a:pt x="881" y="494"/>
                  </a:cubicBezTo>
                  <a:lnTo>
                    <a:pt x="881" y="494"/>
                  </a:lnTo>
                  <a:cubicBezTo>
                    <a:pt x="887" y="501"/>
                    <a:pt x="891" y="513"/>
                    <a:pt x="887" y="523"/>
                  </a:cubicBezTo>
                  <a:lnTo>
                    <a:pt x="887" y="523"/>
                  </a:lnTo>
                  <a:cubicBezTo>
                    <a:pt x="885" y="534"/>
                    <a:pt x="879" y="541"/>
                    <a:pt x="872" y="547"/>
                  </a:cubicBezTo>
                  <a:lnTo>
                    <a:pt x="872" y="547"/>
                  </a:lnTo>
                  <a:cubicBezTo>
                    <a:pt x="865" y="552"/>
                    <a:pt x="859" y="556"/>
                    <a:pt x="851" y="560"/>
                  </a:cubicBezTo>
                  <a:lnTo>
                    <a:pt x="851" y="560"/>
                  </a:lnTo>
                  <a:cubicBezTo>
                    <a:pt x="837" y="567"/>
                    <a:pt x="823" y="572"/>
                    <a:pt x="807" y="576"/>
                  </a:cubicBezTo>
                  <a:lnTo>
                    <a:pt x="807" y="576"/>
                  </a:lnTo>
                  <a:cubicBezTo>
                    <a:pt x="821" y="567"/>
                    <a:pt x="834" y="559"/>
                    <a:pt x="845" y="550"/>
                  </a:cubicBezTo>
                  <a:lnTo>
                    <a:pt x="845" y="550"/>
                  </a:lnTo>
                  <a:cubicBezTo>
                    <a:pt x="857" y="541"/>
                    <a:pt x="868" y="529"/>
                    <a:pt x="869" y="520"/>
                  </a:cubicBezTo>
                  <a:lnTo>
                    <a:pt x="869" y="520"/>
                  </a:lnTo>
                  <a:cubicBezTo>
                    <a:pt x="870" y="511"/>
                    <a:pt x="861" y="501"/>
                    <a:pt x="850" y="493"/>
                  </a:cubicBezTo>
                  <a:lnTo>
                    <a:pt x="850" y="493"/>
                  </a:lnTo>
                  <a:cubicBezTo>
                    <a:pt x="838" y="485"/>
                    <a:pt x="824" y="477"/>
                    <a:pt x="812" y="470"/>
                  </a:cubicBezTo>
                  <a:lnTo>
                    <a:pt x="812" y="470"/>
                  </a:lnTo>
                  <a:cubicBezTo>
                    <a:pt x="808" y="468"/>
                    <a:pt x="805" y="466"/>
                    <a:pt x="801" y="464"/>
                  </a:cubicBezTo>
                  <a:lnTo>
                    <a:pt x="801" y="464"/>
                  </a:lnTo>
                  <a:cubicBezTo>
                    <a:pt x="797" y="461"/>
                    <a:pt x="794" y="459"/>
                    <a:pt x="790" y="455"/>
                  </a:cubicBezTo>
                  <a:lnTo>
                    <a:pt x="790" y="455"/>
                  </a:lnTo>
                  <a:cubicBezTo>
                    <a:pt x="784" y="449"/>
                    <a:pt x="778" y="443"/>
                    <a:pt x="774" y="436"/>
                  </a:cubicBezTo>
                  <a:lnTo>
                    <a:pt x="774" y="436"/>
                  </a:lnTo>
                  <a:cubicBezTo>
                    <a:pt x="765" y="423"/>
                    <a:pt x="757" y="408"/>
                    <a:pt x="752" y="393"/>
                  </a:cubicBezTo>
                  <a:lnTo>
                    <a:pt x="752" y="393"/>
                  </a:lnTo>
                  <a:cubicBezTo>
                    <a:pt x="741" y="363"/>
                    <a:pt x="735" y="333"/>
                    <a:pt x="733" y="301"/>
                  </a:cubicBezTo>
                  <a:lnTo>
                    <a:pt x="733" y="301"/>
                  </a:lnTo>
                  <a:cubicBezTo>
                    <a:pt x="744" y="330"/>
                    <a:pt x="756" y="359"/>
                    <a:pt x="769" y="385"/>
                  </a:cubicBezTo>
                  <a:close/>
                  <a:moveTo>
                    <a:pt x="718" y="1001"/>
                  </a:moveTo>
                  <a:lnTo>
                    <a:pt x="718" y="1001"/>
                  </a:lnTo>
                  <a:cubicBezTo>
                    <a:pt x="755" y="999"/>
                    <a:pt x="794" y="989"/>
                    <a:pt x="835" y="973"/>
                  </a:cubicBezTo>
                  <a:lnTo>
                    <a:pt x="835" y="973"/>
                  </a:lnTo>
                  <a:cubicBezTo>
                    <a:pt x="1174" y="837"/>
                    <a:pt x="1028" y="493"/>
                    <a:pt x="953" y="262"/>
                  </a:cubicBezTo>
                  <a:lnTo>
                    <a:pt x="944" y="259"/>
                  </a:lnTo>
                  <a:lnTo>
                    <a:pt x="944" y="259"/>
                  </a:lnTo>
                  <a:cubicBezTo>
                    <a:pt x="930" y="255"/>
                    <a:pt x="917" y="251"/>
                    <a:pt x="903" y="251"/>
                  </a:cubicBezTo>
                  <a:lnTo>
                    <a:pt x="903" y="251"/>
                  </a:lnTo>
                  <a:cubicBezTo>
                    <a:pt x="889" y="251"/>
                    <a:pt x="876" y="254"/>
                    <a:pt x="863" y="260"/>
                  </a:cubicBezTo>
                  <a:lnTo>
                    <a:pt x="863" y="260"/>
                  </a:lnTo>
                  <a:cubicBezTo>
                    <a:pt x="837" y="271"/>
                    <a:pt x="815" y="291"/>
                    <a:pt x="793" y="314"/>
                  </a:cubicBezTo>
                  <a:lnTo>
                    <a:pt x="793" y="314"/>
                  </a:lnTo>
                  <a:cubicBezTo>
                    <a:pt x="797" y="298"/>
                    <a:pt x="805" y="284"/>
                    <a:pt x="816" y="271"/>
                  </a:cubicBezTo>
                  <a:lnTo>
                    <a:pt x="816" y="271"/>
                  </a:lnTo>
                  <a:cubicBezTo>
                    <a:pt x="826" y="259"/>
                    <a:pt x="839" y="247"/>
                    <a:pt x="853" y="240"/>
                  </a:cubicBezTo>
                  <a:lnTo>
                    <a:pt x="853" y="240"/>
                  </a:lnTo>
                  <a:cubicBezTo>
                    <a:pt x="868" y="231"/>
                    <a:pt x="886" y="227"/>
                    <a:pt x="903" y="227"/>
                  </a:cubicBezTo>
                  <a:lnTo>
                    <a:pt x="903" y="227"/>
                  </a:lnTo>
                  <a:cubicBezTo>
                    <a:pt x="918" y="227"/>
                    <a:pt x="932" y="231"/>
                    <a:pt x="945" y="236"/>
                  </a:cubicBezTo>
                  <a:lnTo>
                    <a:pt x="945" y="236"/>
                  </a:lnTo>
                  <a:cubicBezTo>
                    <a:pt x="939" y="218"/>
                    <a:pt x="934" y="200"/>
                    <a:pt x="930" y="183"/>
                  </a:cubicBezTo>
                  <a:lnTo>
                    <a:pt x="930" y="183"/>
                  </a:lnTo>
                  <a:lnTo>
                    <a:pt x="929" y="183"/>
                  </a:lnTo>
                  <a:lnTo>
                    <a:pt x="915" y="150"/>
                  </a:lnTo>
                  <a:lnTo>
                    <a:pt x="915" y="150"/>
                  </a:lnTo>
                  <a:cubicBezTo>
                    <a:pt x="893" y="147"/>
                    <a:pt x="873" y="144"/>
                    <a:pt x="854" y="147"/>
                  </a:cubicBezTo>
                  <a:lnTo>
                    <a:pt x="854" y="147"/>
                  </a:lnTo>
                  <a:cubicBezTo>
                    <a:pt x="842" y="148"/>
                    <a:pt x="832" y="152"/>
                    <a:pt x="821" y="158"/>
                  </a:cubicBezTo>
                  <a:lnTo>
                    <a:pt x="821" y="158"/>
                  </a:lnTo>
                  <a:cubicBezTo>
                    <a:pt x="809" y="163"/>
                    <a:pt x="799" y="172"/>
                    <a:pt x="785" y="182"/>
                  </a:cubicBezTo>
                  <a:lnTo>
                    <a:pt x="785" y="182"/>
                  </a:lnTo>
                  <a:cubicBezTo>
                    <a:pt x="787" y="166"/>
                    <a:pt x="793" y="150"/>
                    <a:pt x="804" y="138"/>
                  </a:cubicBezTo>
                  <a:lnTo>
                    <a:pt x="804" y="138"/>
                  </a:lnTo>
                  <a:cubicBezTo>
                    <a:pt x="816" y="125"/>
                    <a:pt x="833" y="117"/>
                    <a:pt x="850" y="115"/>
                  </a:cubicBezTo>
                  <a:lnTo>
                    <a:pt x="850" y="115"/>
                  </a:lnTo>
                  <a:cubicBezTo>
                    <a:pt x="867" y="113"/>
                    <a:pt x="884" y="115"/>
                    <a:pt x="899" y="122"/>
                  </a:cubicBezTo>
                  <a:lnTo>
                    <a:pt x="899" y="122"/>
                  </a:lnTo>
                  <a:cubicBezTo>
                    <a:pt x="902" y="123"/>
                    <a:pt x="904" y="125"/>
                    <a:pt x="906" y="126"/>
                  </a:cubicBezTo>
                  <a:lnTo>
                    <a:pt x="896" y="100"/>
                  </a:lnTo>
                  <a:lnTo>
                    <a:pt x="896" y="100"/>
                  </a:lnTo>
                  <a:cubicBezTo>
                    <a:pt x="877" y="52"/>
                    <a:pt x="825" y="26"/>
                    <a:pt x="776" y="40"/>
                  </a:cubicBezTo>
                  <a:lnTo>
                    <a:pt x="776" y="40"/>
                  </a:lnTo>
                  <a:cubicBezTo>
                    <a:pt x="659" y="71"/>
                    <a:pt x="453" y="106"/>
                    <a:pt x="332" y="0"/>
                  </a:cubicBezTo>
                  <a:lnTo>
                    <a:pt x="332" y="0"/>
                  </a:lnTo>
                  <a:cubicBezTo>
                    <a:pt x="332" y="0"/>
                    <a:pt x="381" y="183"/>
                    <a:pt x="322" y="275"/>
                  </a:cubicBezTo>
                  <a:lnTo>
                    <a:pt x="322" y="275"/>
                  </a:lnTo>
                  <a:cubicBezTo>
                    <a:pt x="246" y="391"/>
                    <a:pt x="328" y="477"/>
                    <a:pt x="300" y="534"/>
                  </a:cubicBezTo>
                  <a:lnTo>
                    <a:pt x="300" y="534"/>
                  </a:lnTo>
                  <a:cubicBezTo>
                    <a:pt x="294" y="546"/>
                    <a:pt x="283" y="557"/>
                    <a:pt x="265" y="567"/>
                  </a:cubicBezTo>
                  <a:lnTo>
                    <a:pt x="265" y="567"/>
                  </a:lnTo>
                  <a:cubicBezTo>
                    <a:pt x="258" y="556"/>
                    <a:pt x="252" y="545"/>
                    <a:pt x="244" y="534"/>
                  </a:cubicBezTo>
                  <a:lnTo>
                    <a:pt x="244" y="534"/>
                  </a:lnTo>
                  <a:cubicBezTo>
                    <a:pt x="236" y="524"/>
                    <a:pt x="227" y="514"/>
                    <a:pt x="218" y="504"/>
                  </a:cubicBezTo>
                  <a:lnTo>
                    <a:pt x="218" y="504"/>
                  </a:lnTo>
                  <a:cubicBezTo>
                    <a:pt x="203" y="490"/>
                    <a:pt x="187" y="477"/>
                    <a:pt x="171" y="466"/>
                  </a:cubicBezTo>
                  <a:lnTo>
                    <a:pt x="171" y="466"/>
                  </a:lnTo>
                  <a:cubicBezTo>
                    <a:pt x="118" y="433"/>
                    <a:pt x="64" y="427"/>
                    <a:pt x="36" y="454"/>
                  </a:cubicBezTo>
                  <a:lnTo>
                    <a:pt x="36" y="454"/>
                  </a:lnTo>
                  <a:cubicBezTo>
                    <a:pt x="0" y="491"/>
                    <a:pt x="22" y="572"/>
                    <a:pt x="86" y="636"/>
                  </a:cubicBezTo>
                  <a:lnTo>
                    <a:pt x="86" y="636"/>
                  </a:lnTo>
                  <a:cubicBezTo>
                    <a:pt x="132" y="682"/>
                    <a:pt x="186" y="706"/>
                    <a:pt x="227" y="703"/>
                  </a:cubicBezTo>
                  <a:lnTo>
                    <a:pt x="227" y="703"/>
                  </a:lnTo>
                  <a:cubicBezTo>
                    <a:pt x="229" y="703"/>
                    <a:pt x="232" y="703"/>
                    <a:pt x="233" y="702"/>
                  </a:cubicBezTo>
                  <a:lnTo>
                    <a:pt x="233" y="702"/>
                  </a:lnTo>
                  <a:cubicBezTo>
                    <a:pt x="251" y="803"/>
                    <a:pt x="284" y="930"/>
                    <a:pt x="235" y="956"/>
                  </a:cubicBezTo>
                  <a:lnTo>
                    <a:pt x="235" y="956"/>
                  </a:lnTo>
                  <a:cubicBezTo>
                    <a:pt x="235" y="956"/>
                    <a:pt x="232" y="948"/>
                    <a:pt x="226" y="934"/>
                  </a:cubicBezTo>
                  <a:lnTo>
                    <a:pt x="282" y="1201"/>
                  </a:lnTo>
                  <a:lnTo>
                    <a:pt x="247" y="1223"/>
                  </a:lnTo>
                  <a:lnTo>
                    <a:pt x="211" y="1245"/>
                  </a:lnTo>
                  <a:lnTo>
                    <a:pt x="211" y="1245"/>
                  </a:lnTo>
                  <a:cubicBezTo>
                    <a:pt x="215" y="1256"/>
                    <a:pt x="219" y="1268"/>
                    <a:pt x="223" y="1280"/>
                  </a:cubicBezTo>
                  <a:lnTo>
                    <a:pt x="223" y="1280"/>
                  </a:lnTo>
                  <a:cubicBezTo>
                    <a:pt x="309" y="1520"/>
                    <a:pt x="523" y="1707"/>
                    <a:pt x="702" y="1699"/>
                  </a:cubicBezTo>
                  <a:lnTo>
                    <a:pt x="702" y="1699"/>
                  </a:lnTo>
                  <a:cubicBezTo>
                    <a:pt x="881" y="1691"/>
                    <a:pt x="957" y="1490"/>
                    <a:pt x="871" y="1251"/>
                  </a:cubicBezTo>
                  <a:lnTo>
                    <a:pt x="871" y="1251"/>
                  </a:lnTo>
                  <a:cubicBezTo>
                    <a:pt x="851" y="1193"/>
                    <a:pt x="822" y="1137"/>
                    <a:pt x="788" y="1087"/>
                  </a:cubicBezTo>
                  <a:lnTo>
                    <a:pt x="760" y="1084"/>
                  </a:lnTo>
                  <a:lnTo>
                    <a:pt x="759" y="1085"/>
                  </a:lnTo>
                  <a:lnTo>
                    <a:pt x="759" y="1085"/>
                  </a:lnTo>
                  <a:cubicBezTo>
                    <a:pt x="747" y="1086"/>
                    <a:pt x="733" y="1087"/>
                    <a:pt x="719" y="1087"/>
                  </a:cubicBezTo>
                  <a:lnTo>
                    <a:pt x="719" y="1087"/>
                  </a:lnTo>
                  <a:cubicBezTo>
                    <a:pt x="582" y="1088"/>
                    <a:pt x="356" y="1045"/>
                    <a:pt x="318" y="757"/>
                  </a:cubicBezTo>
                  <a:lnTo>
                    <a:pt x="318" y="757"/>
                  </a:lnTo>
                  <a:cubicBezTo>
                    <a:pt x="416" y="897"/>
                    <a:pt x="549" y="1013"/>
                    <a:pt x="718" y="1001"/>
                  </a:cubicBezTo>
                  <a:close/>
                </a:path>
              </a:pathLst>
            </a:custGeom>
            <a:solidFill>
              <a:srgbClr val="EF9E97"/>
            </a:solidFill>
            <a:ln w="3175" cap="flat">
              <a:solidFill>
                <a:srgbClr val="EF9E98"/>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29" name="Freeform 296">
              <a:extLst>
                <a:ext uri="{FF2B5EF4-FFF2-40B4-BE49-F238E27FC236}">
                  <a16:creationId xmlns:a16="http://schemas.microsoft.com/office/drawing/2014/main" id="{B83A2158-EFC9-AB37-4FF7-274E03EF3408}"/>
                </a:ext>
              </a:extLst>
            </p:cNvPr>
            <p:cNvSpPr>
              <a:spLocks noChangeArrowheads="1"/>
            </p:cNvSpPr>
            <p:nvPr/>
          </p:nvSpPr>
          <p:spPr bwMode="auto">
            <a:xfrm>
              <a:off x="11128689" y="6720678"/>
              <a:ext cx="1752245" cy="1807174"/>
            </a:xfrm>
            <a:custGeom>
              <a:avLst/>
              <a:gdLst>
                <a:gd name="T0" fmla="*/ 1306 w 1407"/>
                <a:gd name="T1" fmla="*/ 697 h 1449"/>
                <a:gd name="T2" fmla="*/ 1306 w 1407"/>
                <a:gd name="T3" fmla="*/ 697 h 1449"/>
                <a:gd name="T4" fmla="*/ 1284 w 1407"/>
                <a:gd name="T5" fmla="*/ 724 h 1449"/>
                <a:gd name="T6" fmla="*/ 1284 w 1407"/>
                <a:gd name="T7" fmla="*/ 724 h 1449"/>
                <a:gd name="T8" fmla="*/ 1280 w 1407"/>
                <a:gd name="T9" fmla="*/ 728 h 1449"/>
                <a:gd name="T10" fmla="*/ 1280 w 1407"/>
                <a:gd name="T11" fmla="*/ 728 h 1449"/>
                <a:gd name="T12" fmla="*/ 1280 w 1407"/>
                <a:gd name="T13" fmla="*/ 728 h 1449"/>
                <a:gd name="T14" fmla="*/ 1280 w 1407"/>
                <a:gd name="T15" fmla="*/ 728 h 1449"/>
                <a:gd name="T16" fmla="*/ 1265 w 1407"/>
                <a:gd name="T17" fmla="*/ 675 h 1449"/>
                <a:gd name="T18" fmla="*/ 1264 w 1407"/>
                <a:gd name="T19" fmla="*/ 675 h 1449"/>
                <a:gd name="T20" fmla="*/ 1250 w 1407"/>
                <a:gd name="T21" fmla="*/ 642 h 1449"/>
                <a:gd name="T22" fmla="*/ 1250 w 1407"/>
                <a:gd name="T23" fmla="*/ 642 h 1449"/>
                <a:gd name="T24" fmla="*/ 1255 w 1407"/>
                <a:gd name="T25" fmla="*/ 642 h 1449"/>
                <a:gd name="T26" fmla="*/ 1255 w 1407"/>
                <a:gd name="T27" fmla="*/ 642 h 1449"/>
                <a:gd name="T28" fmla="*/ 1271 w 1407"/>
                <a:gd name="T29" fmla="*/ 644 h 1449"/>
                <a:gd name="T30" fmla="*/ 1271 w 1407"/>
                <a:gd name="T31" fmla="*/ 644 h 1449"/>
                <a:gd name="T32" fmla="*/ 1249 w 1407"/>
                <a:gd name="T33" fmla="*/ 623 h 1449"/>
                <a:gd name="T34" fmla="*/ 1249 w 1407"/>
                <a:gd name="T35" fmla="*/ 623 h 1449"/>
                <a:gd name="T36" fmla="*/ 1241 w 1407"/>
                <a:gd name="T37" fmla="*/ 618 h 1449"/>
                <a:gd name="T38" fmla="*/ 1231 w 1407"/>
                <a:gd name="T39" fmla="*/ 592 h 1449"/>
                <a:gd name="T40" fmla="*/ 1231 w 1407"/>
                <a:gd name="T41" fmla="*/ 592 h 1449"/>
                <a:gd name="T42" fmla="*/ 1111 w 1407"/>
                <a:gd name="T43" fmla="*/ 532 h 1449"/>
                <a:gd name="T44" fmla="*/ 1111 w 1407"/>
                <a:gd name="T45" fmla="*/ 532 h 1449"/>
                <a:gd name="T46" fmla="*/ 667 w 1407"/>
                <a:gd name="T47" fmla="*/ 492 h 1449"/>
                <a:gd name="T48" fmla="*/ 667 w 1407"/>
                <a:gd name="T49" fmla="*/ 492 h 1449"/>
                <a:gd name="T50" fmla="*/ 657 w 1407"/>
                <a:gd name="T51" fmla="*/ 767 h 1449"/>
                <a:gd name="T52" fmla="*/ 657 w 1407"/>
                <a:gd name="T53" fmla="*/ 767 h 1449"/>
                <a:gd name="T54" fmla="*/ 635 w 1407"/>
                <a:gd name="T55" fmla="*/ 1026 h 1449"/>
                <a:gd name="T56" fmla="*/ 635 w 1407"/>
                <a:gd name="T57" fmla="*/ 1026 h 1449"/>
                <a:gd name="T58" fmla="*/ 600 w 1407"/>
                <a:gd name="T59" fmla="*/ 1059 h 1449"/>
                <a:gd name="T60" fmla="*/ 600 w 1407"/>
                <a:gd name="T61" fmla="*/ 1059 h 1449"/>
                <a:gd name="T62" fmla="*/ 579 w 1407"/>
                <a:gd name="T63" fmla="*/ 1026 h 1449"/>
                <a:gd name="T64" fmla="*/ 579 w 1407"/>
                <a:gd name="T65" fmla="*/ 1026 h 1449"/>
                <a:gd name="T66" fmla="*/ 553 w 1407"/>
                <a:gd name="T67" fmla="*/ 996 h 1449"/>
                <a:gd name="T68" fmla="*/ 553 w 1407"/>
                <a:gd name="T69" fmla="*/ 996 h 1449"/>
                <a:gd name="T70" fmla="*/ 506 w 1407"/>
                <a:gd name="T71" fmla="*/ 958 h 1449"/>
                <a:gd name="T72" fmla="*/ 506 w 1407"/>
                <a:gd name="T73" fmla="*/ 958 h 1449"/>
                <a:gd name="T74" fmla="*/ 371 w 1407"/>
                <a:gd name="T75" fmla="*/ 946 h 1449"/>
                <a:gd name="T76" fmla="*/ 371 w 1407"/>
                <a:gd name="T77" fmla="*/ 946 h 1449"/>
                <a:gd name="T78" fmla="*/ 421 w 1407"/>
                <a:gd name="T79" fmla="*/ 1129 h 1449"/>
                <a:gd name="T80" fmla="*/ 421 w 1407"/>
                <a:gd name="T81" fmla="*/ 1129 h 1449"/>
                <a:gd name="T82" fmla="*/ 562 w 1407"/>
                <a:gd name="T83" fmla="*/ 1195 h 1449"/>
                <a:gd name="T84" fmla="*/ 562 w 1407"/>
                <a:gd name="T85" fmla="*/ 1195 h 1449"/>
                <a:gd name="T86" fmla="*/ 568 w 1407"/>
                <a:gd name="T87" fmla="*/ 1194 h 1449"/>
                <a:gd name="T88" fmla="*/ 568 w 1407"/>
                <a:gd name="T89" fmla="*/ 1194 h 1449"/>
                <a:gd name="T90" fmla="*/ 570 w 1407"/>
                <a:gd name="T91" fmla="*/ 1448 h 1449"/>
                <a:gd name="T92" fmla="*/ 570 w 1407"/>
                <a:gd name="T93" fmla="*/ 1448 h 1449"/>
                <a:gd name="T94" fmla="*/ 561 w 1407"/>
                <a:gd name="T95" fmla="*/ 1426 h 1449"/>
                <a:gd name="T96" fmla="*/ 561 w 1407"/>
                <a:gd name="T97" fmla="*/ 1426 h 1449"/>
                <a:gd name="T98" fmla="*/ 304 w 1407"/>
                <a:gd name="T99" fmla="*/ 1195 h 1449"/>
                <a:gd name="T100" fmla="*/ 304 w 1407"/>
                <a:gd name="T101" fmla="*/ 1195 h 1449"/>
                <a:gd name="T102" fmla="*/ 63 w 1407"/>
                <a:gd name="T103" fmla="*/ 861 h 1449"/>
                <a:gd name="T104" fmla="*/ 63 w 1407"/>
                <a:gd name="T105" fmla="*/ 861 h 1449"/>
                <a:gd name="T106" fmla="*/ 166 w 1407"/>
                <a:gd name="T107" fmla="*/ 316 h 1449"/>
                <a:gd name="T108" fmla="*/ 166 w 1407"/>
                <a:gd name="T109" fmla="*/ 316 h 1449"/>
                <a:gd name="T110" fmla="*/ 207 w 1407"/>
                <a:gd name="T111" fmla="*/ 288 h 1449"/>
                <a:gd name="T112" fmla="*/ 207 w 1407"/>
                <a:gd name="T113" fmla="*/ 288 h 1449"/>
                <a:gd name="T114" fmla="*/ 420 w 1407"/>
                <a:gd name="T115" fmla="*/ 243 h 1449"/>
                <a:gd name="T116" fmla="*/ 469 w 1407"/>
                <a:gd name="T117" fmla="*/ 247 h 1449"/>
                <a:gd name="T118" fmla="*/ 469 w 1407"/>
                <a:gd name="T119" fmla="*/ 247 h 1449"/>
                <a:gd name="T120" fmla="*/ 1068 w 1407"/>
                <a:gd name="T121" fmla="*/ 62 h 1449"/>
                <a:gd name="T122" fmla="*/ 1068 w 1407"/>
                <a:gd name="T123" fmla="*/ 62 h 1449"/>
                <a:gd name="T124" fmla="*/ 1306 w 1407"/>
                <a:gd name="T125" fmla="*/ 69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7" h="1449">
                  <a:moveTo>
                    <a:pt x="1306" y="697"/>
                  </a:moveTo>
                  <a:lnTo>
                    <a:pt x="1306" y="697"/>
                  </a:lnTo>
                  <a:cubicBezTo>
                    <a:pt x="1298" y="705"/>
                    <a:pt x="1291" y="715"/>
                    <a:pt x="1284" y="724"/>
                  </a:cubicBezTo>
                  <a:lnTo>
                    <a:pt x="1284" y="724"/>
                  </a:lnTo>
                  <a:cubicBezTo>
                    <a:pt x="1282" y="726"/>
                    <a:pt x="1281" y="727"/>
                    <a:pt x="1280" y="728"/>
                  </a:cubicBezTo>
                  <a:lnTo>
                    <a:pt x="1280" y="728"/>
                  </a:lnTo>
                  <a:lnTo>
                    <a:pt x="1280" y="728"/>
                  </a:lnTo>
                  <a:lnTo>
                    <a:pt x="1280" y="728"/>
                  </a:lnTo>
                  <a:cubicBezTo>
                    <a:pt x="1274" y="710"/>
                    <a:pt x="1268" y="692"/>
                    <a:pt x="1265" y="675"/>
                  </a:cubicBezTo>
                  <a:lnTo>
                    <a:pt x="1264" y="675"/>
                  </a:lnTo>
                  <a:lnTo>
                    <a:pt x="1250" y="642"/>
                  </a:lnTo>
                  <a:lnTo>
                    <a:pt x="1250" y="642"/>
                  </a:lnTo>
                  <a:cubicBezTo>
                    <a:pt x="1252" y="642"/>
                    <a:pt x="1254" y="642"/>
                    <a:pt x="1255" y="642"/>
                  </a:cubicBezTo>
                  <a:lnTo>
                    <a:pt x="1255" y="642"/>
                  </a:lnTo>
                  <a:cubicBezTo>
                    <a:pt x="1260" y="642"/>
                    <a:pt x="1265" y="644"/>
                    <a:pt x="1271" y="644"/>
                  </a:cubicBezTo>
                  <a:lnTo>
                    <a:pt x="1271" y="644"/>
                  </a:lnTo>
                  <a:cubicBezTo>
                    <a:pt x="1265" y="636"/>
                    <a:pt x="1257" y="629"/>
                    <a:pt x="1249" y="623"/>
                  </a:cubicBezTo>
                  <a:lnTo>
                    <a:pt x="1249" y="623"/>
                  </a:lnTo>
                  <a:cubicBezTo>
                    <a:pt x="1247" y="622"/>
                    <a:pt x="1244" y="620"/>
                    <a:pt x="1241" y="618"/>
                  </a:cubicBezTo>
                  <a:lnTo>
                    <a:pt x="1231" y="592"/>
                  </a:lnTo>
                  <a:lnTo>
                    <a:pt x="1231" y="592"/>
                  </a:lnTo>
                  <a:cubicBezTo>
                    <a:pt x="1211" y="544"/>
                    <a:pt x="1160" y="518"/>
                    <a:pt x="1111" y="532"/>
                  </a:cubicBezTo>
                  <a:lnTo>
                    <a:pt x="1111" y="532"/>
                  </a:lnTo>
                  <a:cubicBezTo>
                    <a:pt x="994" y="563"/>
                    <a:pt x="788" y="598"/>
                    <a:pt x="667" y="492"/>
                  </a:cubicBezTo>
                  <a:lnTo>
                    <a:pt x="667" y="492"/>
                  </a:lnTo>
                  <a:cubicBezTo>
                    <a:pt x="667" y="492"/>
                    <a:pt x="716" y="676"/>
                    <a:pt x="657" y="767"/>
                  </a:cubicBezTo>
                  <a:lnTo>
                    <a:pt x="657" y="767"/>
                  </a:lnTo>
                  <a:cubicBezTo>
                    <a:pt x="581" y="883"/>
                    <a:pt x="663" y="969"/>
                    <a:pt x="635" y="1026"/>
                  </a:cubicBezTo>
                  <a:lnTo>
                    <a:pt x="635" y="1026"/>
                  </a:lnTo>
                  <a:cubicBezTo>
                    <a:pt x="629" y="1038"/>
                    <a:pt x="618" y="1049"/>
                    <a:pt x="600" y="1059"/>
                  </a:cubicBezTo>
                  <a:lnTo>
                    <a:pt x="600" y="1059"/>
                  </a:lnTo>
                  <a:cubicBezTo>
                    <a:pt x="593" y="1048"/>
                    <a:pt x="587" y="1037"/>
                    <a:pt x="579" y="1026"/>
                  </a:cubicBezTo>
                  <a:lnTo>
                    <a:pt x="579" y="1026"/>
                  </a:lnTo>
                  <a:cubicBezTo>
                    <a:pt x="571" y="1016"/>
                    <a:pt x="562" y="1006"/>
                    <a:pt x="553" y="996"/>
                  </a:cubicBezTo>
                  <a:lnTo>
                    <a:pt x="553" y="996"/>
                  </a:lnTo>
                  <a:cubicBezTo>
                    <a:pt x="538" y="982"/>
                    <a:pt x="522" y="969"/>
                    <a:pt x="506" y="958"/>
                  </a:cubicBezTo>
                  <a:lnTo>
                    <a:pt x="506" y="958"/>
                  </a:lnTo>
                  <a:cubicBezTo>
                    <a:pt x="453" y="925"/>
                    <a:pt x="399" y="919"/>
                    <a:pt x="371" y="946"/>
                  </a:cubicBezTo>
                  <a:lnTo>
                    <a:pt x="371" y="946"/>
                  </a:lnTo>
                  <a:cubicBezTo>
                    <a:pt x="335" y="983"/>
                    <a:pt x="357" y="1064"/>
                    <a:pt x="421" y="1129"/>
                  </a:cubicBezTo>
                  <a:lnTo>
                    <a:pt x="421" y="1129"/>
                  </a:lnTo>
                  <a:cubicBezTo>
                    <a:pt x="467" y="1174"/>
                    <a:pt x="521" y="1198"/>
                    <a:pt x="562" y="1195"/>
                  </a:cubicBezTo>
                  <a:lnTo>
                    <a:pt x="562" y="1195"/>
                  </a:lnTo>
                  <a:cubicBezTo>
                    <a:pt x="564" y="1195"/>
                    <a:pt x="566" y="1195"/>
                    <a:pt x="568" y="1194"/>
                  </a:cubicBezTo>
                  <a:lnTo>
                    <a:pt x="568" y="1194"/>
                  </a:lnTo>
                  <a:cubicBezTo>
                    <a:pt x="586" y="1296"/>
                    <a:pt x="619" y="1422"/>
                    <a:pt x="570" y="1448"/>
                  </a:cubicBezTo>
                  <a:lnTo>
                    <a:pt x="570" y="1448"/>
                  </a:lnTo>
                  <a:cubicBezTo>
                    <a:pt x="570" y="1448"/>
                    <a:pt x="567" y="1440"/>
                    <a:pt x="561" y="1426"/>
                  </a:cubicBezTo>
                  <a:lnTo>
                    <a:pt x="561" y="1426"/>
                  </a:lnTo>
                  <a:cubicBezTo>
                    <a:pt x="538" y="1376"/>
                    <a:pt x="468" y="1257"/>
                    <a:pt x="304" y="1195"/>
                  </a:cubicBezTo>
                  <a:lnTo>
                    <a:pt x="304" y="1195"/>
                  </a:lnTo>
                  <a:cubicBezTo>
                    <a:pt x="218" y="1162"/>
                    <a:pt x="116" y="1024"/>
                    <a:pt x="63" y="861"/>
                  </a:cubicBezTo>
                  <a:lnTo>
                    <a:pt x="63" y="861"/>
                  </a:lnTo>
                  <a:cubicBezTo>
                    <a:pt x="0" y="671"/>
                    <a:pt x="1" y="447"/>
                    <a:pt x="166" y="316"/>
                  </a:cubicBezTo>
                  <a:lnTo>
                    <a:pt x="166" y="316"/>
                  </a:lnTo>
                  <a:cubicBezTo>
                    <a:pt x="179" y="305"/>
                    <a:pt x="194" y="296"/>
                    <a:pt x="207" y="288"/>
                  </a:cubicBezTo>
                  <a:lnTo>
                    <a:pt x="207" y="288"/>
                  </a:lnTo>
                  <a:cubicBezTo>
                    <a:pt x="272" y="251"/>
                    <a:pt x="346" y="236"/>
                    <a:pt x="420" y="243"/>
                  </a:cubicBezTo>
                  <a:lnTo>
                    <a:pt x="469" y="247"/>
                  </a:lnTo>
                  <a:lnTo>
                    <a:pt x="469" y="247"/>
                  </a:lnTo>
                  <a:cubicBezTo>
                    <a:pt x="469" y="247"/>
                    <a:pt x="803" y="0"/>
                    <a:pt x="1068" y="62"/>
                  </a:cubicBezTo>
                  <a:lnTo>
                    <a:pt x="1068" y="62"/>
                  </a:lnTo>
                  <a:cubicBezTo>
                    <a:pt x="1320" y="120"/>
                    <a:pt x="1406" y="481"/>
                    <a:pt x="1306" y="697"/>
                  </a:cubicBezTo>
                </a:path>
              </a:pathLst>
            </a:custGeom>
            <a:solidFill>
              <a:srgbClr val="00314D"/>
            </a:solidFill>
            <a:ln w="9525" cap="flat">
              <a:solidFill>
                <a:srgbClr val="00314D"/>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0" name="Freeform 300">
              <a:extLst>
                <a:ext uri="{FF2B5EF4-FFF2-40B4-BE49-F238E27FC236}">
                  <a16:creationId xmlns:a16="http://schemas.microsoft.com/office/drawing/2014/main" id="{BFF577AF-B312-9666-31DC-99F2EDE233A4}"/>
                </a:ext>
              </a:extLst>
            </p:cNvPr>
            <p:cNvSpPr>
              <a:spLocks noChangeArrowheads="1"/>
            </p:cNvSpPr>
            <p:nvPr/>
          </p:nvSpPr>
          <p:spPr bwMode="auto">
            <a:xfrm>
              <a:off x="11881220" y="9527566"/>
              <a:ext cx="686619" cy="763520"/>
            </a:xfrm>
            <a:custGeom>
              <a:avLst/>
              <a:gdLst>
                <a:gd name="T0" fmla="*/ 283 w 553"/>
                <a:gd name="T1" fmla="*/ 284 h 612"/>
                <a:gd name="T2" fmla="*/ 283 w 553"/>
                <a:gd name="T3" fmla="*/ 284 h 612"/>
                <a:gd name="T4" fmla="*/ 0 w 553"/>
                <a:gd name="T5" fmla="*/ 0 h 612"/>
                <a:gd name="T6" fmla="*/ 0 w 553"/>
                <a:gd name="T7" fmla="*/ 0 h 612"/>
                <a:gd name="T8" fmla="*/ 168 w 553"/>
                <a:gd name="T9" fmla="*/ 397 h 612"/>
                <a:gd name="T10" fmla="*/ 168 w 553"/>
                <a:gd name="T11" fmla="*/ 397 h 612"/>
                <a:gd name="T12" fmla="*/ 128 w 553"/>
                <a:gd name="T13" fmla="*/ 424 h 612"/>
                <a:gd name="T14" fmla="*/ 241 w 553"/>
                <a:gd name="T15" fmla="*/ 611 h 612"/>
                <a:gd name="T16" fmla="*/ 241 w 553"/>
                <a:gd name="T17" fmla="*/ 611 h 612"/>
                <a:gd name="T18" fmla="*/ 248 w 553"/>
                <a:gd name="T19" fmla="*/ 611 h 612"/>
                <a:gd name="T20" fmla="*/ 248 w 553"/>
                <a:gd name="T21" fmla="*/ 611 h 612"/>
                <a:gd name="T22" fmla="*/ 552 w 553"/>
                <a:gd name="T23" fmla="*/ 585 h 612"/>
                <a:gd name="T24" fmla="*/ 552 w 553"/>
                <a:gd name="T25" fmla="*/ 585 h 612"/>
                <a:gd name="T26" fmla="*/ 283 w 553"/>
                <a:gd name="T27" fmla="*/ 28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3" h="612">
                  <a:moveTo>
                    <a:pt x="283" y="284"/>
                  </a:moveTo>
                  <a:lnTo>
                    <a:pt x="283" y="284"/>
                  </a:lnTo>
                  <a:cubicBezTo>
                    <a:pt x="316" y="163"/>
                    <a:pt x="159" y="67"/>
                    <a:pt x="0" y="0"/>
                  </a:cubicBezTo>
                  <a:lnTo>
                    <a:pt x="0" y="0"/>
                  </a:lnTo>
                  <a:cubicBezTo>
                    <a:pt x="98" y="198"/>
                    <a:pt x="168" y="397"/>
                    <a:pt x="168" y="397"/>
                  </a:cubicBezTo>
                  <a:lnTo>
                    <a:pt x="168" y="397"/>
                  </a:lnTo>
                  <a:cubicBezTo>
                    <a:pt x="155" y="406"/>
                    <a:pt x="142" y="415"/>
                    <a:pt x="128" y="424"/>
                  </a:cubicBezTo>
                  <a:lnTo>
                    <a:pt x="241" y="611"/>
                  </a:lnTo>
                  <a:lnTo>
                    <a:pt x="241" y="611"/>
                  </a:lnTo>
                  <a:cubicBezTo>
                    <a:pt x="243" y="611"/>
                    <a:pt x="246" y="611"/>
                    <a:pt x="248" y="611"/>
                  </a:cubicBezTo>
                  <a:lnTo>
                    <a:pt x="248" y="611"/>
                  </a:lnTo>
                  <a:cubicBezTo>
                    <a:pt x="350" y="611"/>
                    <a:pt x="453" y="602"/>
                    <a:pt x="552" y="585"/>
                  </a:cubicBezTo>
                  <a:lnTo>
                    <a:pt x="552" y="585"/>
                  </a:lnTo>
                  <a:cubicBezTo>
                    <a:pt x="516" y="501"/>
                    <a:pt x="198" y="604"/>
                    <a:pt x="283" y="284"/>
                  </a:cubicBezTo>
                </a:path>
              </a:pathLst>
            </a:custGeom>
            <a:solidFill>
              <a:schemeClr val="accent3"/>
            </a:solidFill>
            <a:ln>
              <a:noFill/>
            </a:ln>
            <a:effectLst/>
          </p:spPr>
          <p:txBody>
            <a:bodyPr wrap="none" anchor="ctr"/>
            <a:lstStyle/>
            <a:p>
              <a:pPr defTabSz="914217"/>
              <a:endParaRPr lang="en-US" dirty="0">
                <a:solidFill>
                  <a:srgbClr val="747993"/>
                </a:solidFill>
                <a:latin typeface="Poppins" pitchFamily="2" charset="77"/>
              </a:endParaRPr>
            </a:p>
          </p:txBody>
        </p:sp>
        <p:sp>
          <p:nvSpPr>
            <p:cNvPr id="31" name="Freeform 291">
              <a:extLst>
                <a:ext uri="{FF2B5EF4-FFF2-40B4-BE49-F238E27FC236}">
                  <a16:creationId xmlns:a16="http://schemas.microsoft.com/office/drawing/2014/main" id="{83CF760E-B973-EEF7-0F26-1ADF71948B04}"/>
                </a:ext>
              </a:extLst>
            </p:cNvPr>
            <p:cNvSpPr>
              <a:spLocks noChangeArrowheads="1"/>
            </p:cNvSpPr>
            <p:nvPr/>
          </p:nvSpPr>
          <p:spPr bwMode="auto">
            <a:xfrm>
              <a:off x="12024036" y="7742364"/>
              <a:ext cx="291127" cy="109859"/>
            </a:xfrm>
            <a:custGeom>
              <a:avLst/>
              <a:gdLst>
                <a:gd name="T0" fmla="*/ 190 w 235"/>
                <a:gd name="T1" fmla="*/ 3 h 87"/>
                <a:gd name="T2" fmla="*/ 190 w 235"/>
                <a:gd name="T3" fmla="*/ 3 h 87"/>
                <a:gd name="T4" fmla="*/ 140 w 235"/>
                <a:gd name="T5" fmla="*/ 3 h 87"/>
                <a:gd name="T6" fmla="*/ 140 w 235"/>
                <a:gd name="T7" fmla="*/ 3 h 87"/>
                <a:gd name="T8" fmla="*/ 95 w 235"/>
                <a:gd name="T9" fmla="*/ 27 h 87"/>
                <a:gd name="T10" fmla="*/ 95 w 235"/>
                <a:gd name="T11" fmla="*/ 27 h 87"/>
                <a:gd name="T12" fmla="*/ 70 w 235"/>
                <a:gd name="T13" fmla="*/ 61 h 87"/>
                <a:gd name="T14" fmla="*/ 70 w 235"/>
                <a:gd name="T15" fmla="*/ 61 h 87"/>
                <a:gd name="T16" fmla="*/ 0 w 235"/>
                <a:gd name="T17" fmla="*/ 51 h 87"/>
                <a:gd name="T18" fmla="*/ 0 w 235"/>
                <a:gd name="T19" fmla="*/ 51 h 87"/>
                <a:gd name="T20" fmla="*/ 72 w 235"/>
                <a:gd name="T21" fmla="*/ 83 h 87"/>
                <a:gd name="T22" fmla="*/ 79 w 235"/>
                <a:gd name="T23" fmla="*/ 86 h 87"/>
                <a:gd name="T24" fmla="*/ 85 w 235"/>
                <a:gd name="T25" fmla="*/ 77 h 87"/>
                <a:gd name="T26" fmla="*/ 85 w 235"/>
                <a:gd name="T27" fmla="*/ 77 h 87"/>
                <a:gd name="T28" fmla="*/ 111 w 235"/>
                <a:gd name="T29" fmla="*/ 45 h 87"/>
                <a:gd name="T30" fmla="*/ 111 w 235"/>
                <a:gd name="T31" fmla="*/ 45 h 87"/>
                <a:gd name="T32" fmla="*/ 145 w 235"/>
                <a:gd name="T33" fmla="*/ 25 h 87"/>
                <a:gd name="T34" fmla="*/ 145 w 235"/>
                <a:gd name="T35" fmla="*/ 25 h 87"/>
                <a:gd name="T36" fmla="*/ 234 w 235"/>
                <a:gd name="T37" fmla="*/ 21 h 87"/>
                <a:gd name="T38" fmla="*/ 234 w 235"/>
                <a:gd name="T39" fmla="*/ 21 h 87"/>
                <a:gd name="T40" fmla="*/ 190 w 235"/>
                <a:gd name="T4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87">
                  <a:moveTo>
                    <a:pt x="190" y="3"/>
                  </a:moveTo>
                  <a:lnTo>
                    <a:pt x="190" y="3"/>
                  </a:lnTo>
                  <a:cubicBezTo>
                    <a:pt x="173" y="1"/>
                    <a:pt x="156" y="0"/>
                    <a:pt x="140" y="3"/>
                  </a:cubicBezTo>
                  <a:lnTo>
                    <a:pt x="140" y="3"/>
                  </a:lnTo>
                  <a:cubicBezTo>
                    <a:pt x="124" y="7"/>
                    <a:pt x="108" y="15"/>
                    <a:pt x="95" y="27"/>
                  </a:cubicBezTo>
                  <a:lnTo>
                    <a:pt x="95" y="27"/>
                  </a:lnTo>
                  <a:cubicBezTo>
                    <a:pt x="83" y="36"/>
                    <a:pt x="76" y="48"/>
                    <a:pt x="70" y="61"/>
                  </a:cubicBezTo>
                  <a:lnTo>
                    <a:pt x="70" y="61"/>
                  </a:lnTo>
                  <a:cubicBezTo>
                    <a:pt x="47" y="56"/>
                    <a:pt x="24" y="52"/>
                    <a:pt x="0" y="51"/>
                  </a:cubicBezTo>
                  <a:lnTo>
                    <a:pt x="0" y="51"/>
                  </a:lnTo>
                  <a:cubicBezTo>
                    <a:pt x="24" y="64"/>
                    <a:pt x="48" y="74"/>
                    <a:pt x="72" y="83"/>
                  </a:cubicBezTo>
                  <a:lnTo>
                    <a:pt x="79" y="86"/>
                  </a:lnTo>
                  <a:lnTo>
                    <a:pt x="85" y="77"/>
                  </a:lnTo>
                  <a:lnTo>
                    <a:pt x="85" y="77"/>
                  </a:lnTo>
                  <a:cubicBezTo>
                    <a:pt x="93" y="65"/>
                    <a:pt x="100" y="53"/>
                    <a:pt x="111" y="45"/>
                  </a:cubicBezTo>
                  <a:lnTo>
                    <a:pt x="111" y="45"/>
                  </a:lnTo>
                  <a:cubicBezTo>
                    <a:pt x="121" y="36"/>
                    <a:pt x="133" y="29"/>
                    <a:pt x="145" y="25"/>
                  </a:cubicBezTo>
                  <a:lnTo>
                    <a:pt x="145" y="25"/>
                  </a:lnTo>
                  <a:cubicBezTo>
                    <a:pt x="172" y="17"/>
                    <a:pt x="202" y="18"/>
                    <a:pt x="234" y="21"/>
                  </a:cubicBezTo>
                  <a:lnTo>
                    <a:pt x="234" y="21"/>
                  </a:lnTo>
                  <a:cubicBezTo>
                    <a:pt x="221" y="13"/>
                    <a:pt x="206" y="7"/>
                    <a:pt x="190" y="3"/>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84" name="Freeform 292">
              <a:extLst>
                <a:ext uri="{FF2B5EF4-FFF2-40B4-BE49-F238E27FC236}">
                  <a16:creationId xmlns:a16="http://schemas.microsoft.com/office/drawing/2014/main" id="{D35DF05E-3CE7-BBEE-82E1-43CFC58A7859}"/>
                </a:ext>
              </a:extLst>
            </p:cNvPr>
            <p:cNvSpPr>
              <a:spLocks noChangeArrowheads="1"/>
            </p:cNvSpPr>
            <p:nvPr/>
          </p:nvSpPr>
          <p:spPr bwMode="auto">
            <a:xfrm>
              <a:off x="12463471" y="7709407"/>
              <a:ext cx="197746" cy="346053"/>
            </a:xfrm>
            <a:custGeom>
              <a:avLst/>
              <a:gdLst>
                <a:gd name="T0" fmla="*/ 131 w 159"/>
                <a:gd name="T1" fmla="*/ 174 h 276"/>
                <a:gd name="T2" fmla="*/ 131 w 159"/>
                <a:gd name="T3" fmla="*/ 174 h 276"/>
                <a:gd name="T4" fmla="*/ 91 w 159"/>
                <a:gd name="T5" fmla="*/ 148 h 276"/>
                <a:gd name="T6" fmla="*/ 81 w 159"/>
                <a:gd name="T7" fmla="*/ 142 h 276"/>
                <a:gd name="T8" fmla="*/ 81 w 159"/>
                <a:gd name="T9" fmla="*/ 142 h 276"/>
                <a:gd name="T10" fmla="*/ 73 w 159"/>
                <a:gd name="T11" fmla="*/ 137 h 276"/>
                <a:gd name="T12" fmla="*/ 73 w 159"/>
                <a:gd name="T13" fmla="*/ 137 h 276"/>
                <a:gd name="T14" fmla="*/ 60 w 159"/>
                <a:gd name="T15" fmla="*/ 122 h 276"/>
                <a:gd name="T16" fmla="*/ 60 w 159"/>
                <a:gd name="T17" fmla="*/ 122 h 276"/>
                <a:gd name="T18" fmla="*/ 36 w 159"/>
                <a:gd name="T19" fmla="*/ 84 h 276"/>
                <a:gd name="T20" fmla="*/ 36 w 159"/>
                <a:gd name="T21" fmla="*/ 84 h 276"/>
                <a:gd name="T22" fmla="*/ 0 w 159"/>
                <a:gd name="T23" fmla="*/ 0 h 276"/>
                <a:gd name="T24" fmla="*/ 0 w 159"/>
                <a:gd name="T25" fmla="*/ 0 h 276"/>
                <a:gd name="T26" fmla="*/ 19 w 159"/>
                <a:gd name="T27" fmla="*/ 92 h 276"/>
                <a:gd name="T28" fmla="*/ 19 w 159"/>
                <a:gd name="T29" fmla="*/ 92 h 276"/>
                <a:gd name="T30" fmla="*/ 41 w 159"/>
                <a:gd name="T31" fmla="*/ 135 h 276"/>
                <a:gd name="T32" fmla="*/ 41 w 159"/>
                <a:gd name="T33" fmla="*/ 135 h 276"/>
                <a:gd name="T34" fmla="*/ 57 w 159"/>
                <a:gd name="T35" fmla="*/ 154 h 276"/>
                <a:gd name="T36" fmla="*/ 57 w 159"/>
                <a:gd name="T37" fmla="*/ 154 h 276"/>
                <a:gd name="T38" fmla="*/ 68 w 159"/>
                <a:gd name="T39" fmla="*/ 163 h 276"/>
                <a:gd name="T40" fmla="*/ 68 w 159"/>
                <a:gd name="T41" fmla="*/ 163 h 276"/>
                <a:gd name="T42" fmla="*/ 79 w 159"/>
                <a:gd name="T43" fmla="*/ 169 h 276"/>
                <a:gd name="T44" fmla="*/ 79 w 159"/>
                <a:gd name="T45" fmla="*/ 169 h 276"/>
                <a:gd name="T46" fmla="*/ 117 w 159"/>
                <a:gd name="T47" fmla="*/ 192 h 276"/>
                <a:gd name="T48" fmla="*/ 117 w 159"/>
                <a:gd name="T49" fmla="*/ 192 h 276"/>
                <a:gd name="T50" fmla="*/ 136 w 159"/>
                <a:gd name="T51" fmla="*/ 219 h 276"/>
                <a:gd name="T52" fmla="*/ 136 w 159"/>
                <a:gd name="T53" fmla="*/ 219 h 276"/>
                <a:gd name="T54" fmla="*/ 112 w 159"/>
                <a:gd name="T55" fmla="*/ 249 h 276"/>
                <a:gd name="T56" fmla="*/ 112 w 159"/>
                <a:gd name="T57" fmla="*/ 249 h 276"/>
                <a:gd name="T58" fmla="*/ 74 w 159"/>
                <a:gd name="T59" fmla="*/ 275 h 276"/>
                <a:gd name="T60" fmla="*/ 74 w 159"/>
                <a:gd name="T61" fmla="*/ 275 h 276"/>
                <a:gd name="T62" fmla="*/ 118 w 159"/>
                <a:gd name="T63" fmla="*/ 259 h 276"/>
                <a:gd name="T64" fmla="*/ 118 w 159"/>
                <a:gd name="T65" fmla="*/ 259 h 276"/>
                <a:gd name="T66" fmla="*/ 139 w 159"/>
                <a:gd name="T67" fmla="*/ 246 h 276"/>
                <a:gd name="T68" fmla="*/ 139 w 159"/>
                <a:gd name="T69" fmla="*/ 246 h 276"/>
                <a:gd name="T70" fmla="*/ 154 w 159"/>
                <a:gd name="T71" fmla="*/ 222 h 276"/>
                <a:gd name="T72" fmla="*/ 154 w 159"/>
                <a:gd name="T73" fmla="*/ 222 h 276"/>
                <a:gd name="T74" fmla="*/ 148 w 159"/>
                <a:gd name="T75" fmla="*/ 193 h 276"/>
                <a:gd name="T76" fmla="*/ 148 w 159"/>
                <a:gd name="T77" fmla="*/ 193 h 276"/>
                <a:gd name="T78" fmla="*/ 131 w 159"/>
                <a:gd name="T79" fmla="*/ 17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276">
                  <a:moveTo>
                    <a:pt x="131" y="174"/>
                  </a:moveTo>
                  <a:lnTo>
                    <a:pt x="131" y="174"/>
                  </a:lnTo>
                  <a:cubicBezTo>
                    <a:pt x="117" y="164"/>
                    <a:pt x="103" y="156"/>
                    <a:pt x="91" y="148"/>
                  </a:cubicBezTo>
                  <a:lnTo>
                    <a:pt x="81" y="142"/>
                  </a:lnTo>
                  <a:lnTo>
                    <a:pt x="81" y="142"/>
                  </a:lnTo>
                  <a:cubicBezTo>
                    <a:pt x="78" y="140"/>
                    <a:pt x="75" y="139"/>
                    <a:pt x="73" y="137"/>
                  </a:cubicBezTo>
                  <a:lnTo>
                    <a:pt x="73" y="137"/>
                  </a:lnTo>
                  <a:cubicBezTo>
                    <a:pt x="68" y="132"/>
                    <a:pt x="64" y="127"/>
                    <a:pt x="60" y="122"/>
                  </a:cubicBezTo>
                  <a:lnTo>
                    <a:pt x="60" y="122"/>
                  </a:lnTo>
                  <a:cubicBezTo>
                    <a:pt x="50" y="111"/>
                    <a:pt x="44" y="98"/>
                    <a:pt x="36" y="84"/>
                  </a:cubicBezTo>
                  <a:lnTo>
                    <a:pt x="36" y="84"/>
                  </a:lnTo>
                  <a:cubicBezTo>
                    <a:pt x="23" y="58"/>
                    <a:pt x="11" y="29"/>
                    <a:pt x="0" y="0"/>
                  </a:cubicBezTo>
                  <a:lnTo>
                    <a:pt x="0" y="0"/>
                  </a:lnTo>
                  <a:cubicBezTo>
                    <a:pt x="2" y="32"/>
                    <a:pt x="8" y="62"/>
                    <a:pt x="19" y="92"/>
                  </a:cubicBezTo>
                  <a:lnTo>
                    <a:pt x="19" y="92"/>
                  </a:lnTo>
                  <a:cubicBezTo>
                    <a:pt x="24" y="107"/>
                    <a:pt x="32" y="122"/>
                    <a:pt x="41" y="135"/>
                  </a:cubicBezTo>
                  <a:lnTo>
                    <a:pt x="41" y="135"/>
                  </a:lnTo>
                  <a:cubicBezTo>
                    <a:pt x="45" y="142"/>
                    <a:pt x="51" y="148"/>
                    <a:pt x="57" y="154"/>
                  </a:cubicBezTo>
                  <a:lnTo>
                    <a:pt x="57" y="154"/>
                  </a:lnTo>
                  <a:cubicBezTo>
                    <a:pt x="61" y="158"/>
                    <a:pt x="64" y="160"/>
                    <a:pt x="68" y="163"/>
                  </a:cubicBezTo>
                  <a:lnTo>
                    <a:pt x="68" y="163"/>
                  </a:lnTo>
                  <a:cubicBezTo>
                    <a:pt x="72" y="165"/>
                    <a:pt x="75" y="167"/>
                    <a:pt x="79" y="169"/>
                  </a:cubicBezTo>
                  <a:lnTo>
                    <a:pt x="79" y="169"/>
                  </a:lnTo>
                  <a:cubicBezTo>
                    <a:pt x="91" y="176"/>
                    <a:pt x="105" y="184"/>
                    <a:pt x="117" y="192"/>
                  </a:cubicBezTo>
                  <a:lnTo>
                    <a:pt x="117" y="192"/>
                  </a:lnTo>
                  <a:cubicBezTo>
                    <a:pt x="128" y="200"/>
                    <a:pt x="137" y="210"/>
                    <a:pt x="136" y="219"/>
                  </a:cubicBezTo>
                  <a:lnTo>
                    <a:pt x="136" y="219"/>
                  </a:lnTo>
                  <a:cubicBezTo>
                    <a:pt x="135" y="228"/>
                    <a:pt x="124" y="240"/>
                    <a:pt x="112" y="249"/>
                  </a:cubicBezTo>
                  <a:lnTo>
                    <a:pt x="112" y="249"/>
                  </a:lnTo>
                  <a:cubicBezTo>
                    <a:pt x="101" y="258"/>
                    <a:pt x="88" y="266"/>
                    <a:pt x="74" y="275"/>
                  </a:cubicBezTo>
                  <a:lnTo>
                    <a:pt x="74" y="275"/>
                  </a:lnTo>
                  <a:cubicBezTo>
                    <a:pt x="90" y="271"/>
                    <a:pt x="104" y="266"/>
                    <a:pt x="118" y="259"/>
                  </a:cubicBezTo>
                  <a:lnTo>
                    <a:pt x="118" y="259"/>
                  </a:lnTo>
                  <a:cubicBezTo>
                    <a:pt x="126" y="255"/>
                    <a:pt x="132" y="251"/>
                    <a:pt x="139" y="246"/>
                  </a:cubicBezTo>
                  <a:lnTo>
                    <a:pt x="139" y="246"/>
                  </a:lnTo>
                  <a:cubicBezTo>
                    <a:pt x="146" y="240"/>
                    <a:pt x="152" y="233"/>
                    <a:pt x="154" y="222"/>
                  </a:cubicBezTo>
                  <a:lnTo>
                    <a:pt x="154" y="222"/>
                  </a:lnTo>
                  <a:cubicBezTo>
                    <a:pt x="158" y="212"/>
                    <a:pt x="154" y="200"/>
                    <a:pt x="148" y="193"/>
                  </a:cubicBezTo>
                  <a:lnTo>
                    <a:pt x="148" y="193"/>
                  </a:lnTo>
                  <a:cubicBezTo>
                    <a:pt x="143" y="185"/>
                    <a:pt x="137" y="179"/>
                    <a:pt x="131" y="174"/>
                  </a:cubicBezTo>
                </a:path>
              </a:pathLst>
            </a:custGeom>
            <a:solidFill>
              <a:srgbClr val="C46565"/>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85" name="Freeform 527">
              <a:extLst>
                <a:ext uri="{FF2B5EF4-FFF2-40B4-BE49-F238E27FC236}">
                  <a16:creationId xmlns:a16="http://schemas.microsoft.com/office/drawing/2014/main" id="{99F28FA8-EF69-8E6B-BD23-57B7D1023FD0}"/>
                </a:ext>
              </a:extLst>
            </p:cNvPr>
            <p:cNvSpPr>
              <a:spLocks noChangeArrowheads="1"/>
            </p:cNvSpPr>
            <p:nvPr/>
          </p:nvSpPr>
          <p:spPr bwMode="auto">
            <a:xfrm>
              <a:off x="12210796" y="8104898"/>
              <a:ext cx="284379" cy="146336"/>
            </a:xfrm>
            <a:custGeom>
              <a:avLst/>
              <a:gdLst>
                <a:gd name="connsiteX0" fmla="*/ 215479 w 284379"/>
                <a:gd name="connsiteY0" fmla="*/ 115350 h 146336"/>
                <a:gd name="connsiteX1" fmla="*/ 284379 w 284379"/>
                <a:gd name="connsiteY1" fmla="*/ 130875 h 146336"/>
                <a:gd name="connsiteX2" fmla="*/ 214226 w 284379"/>
                <a:gd name="connsiteY2" fmla="*/ 141622 h 146336"/>
                <a:gd name="connsiteX3" fmla="*/ 0 w 284379"/>
                <a:gd name="connsiteY3" fmla="*/ 0 h 146336"/>
                <a:gd name="connsiteX4" fmla="*/ 60487 w 284379"/>
                <a:gd name="connsiteY4" fmla="*/ 53239 h 146336"/>
                <a:gd name="connsiteX5" fmla="*/ 127275 w 284379"/>
                <a:gd name="connsiteY5" fmla="*/ 89999 h 146336"/>
                <a:gd name="connsiteX6" fmla="*/ 201624 w 284379"/>
                <a:gd name="connsiteY6" fmla="*/ 114083 h 146336"/>
                <a:gd name="connsiteX7" fmla="*/ 212966 w 284379"/>
                <a:gd name="connsiteY7" fmla="*/ 117886 h 146336"/>
                <a:gd name="connsiteX8" fmla="*/ 211706 w 284379"/>
                <a:gd name="connsiteY8" fmla="*/ 145773 h 146336"/>
                <a:gd name="connsiteX9" fmla="*/ 197844 w 284379"/>
                <a:gd name="connsiteY9" fmla="*/ 145773 h 146336"/>
                <a:gd name="connsiteX10" fmla="*/ 112154 w 284379"/>
                <a:gd name="connsiteY10" fmla="*/ 128027 h 146336"/>
                <a:gd name="connsiteX11" fmla="*/ 39065 w 284379"/>
                <a:gd name="connsiteY11" fmla="*/ 77323 h 146336"/>
                <a:gd name="connsiteX12" fmla="*/ 0 w 284379"/>
                <a:gd name="connsiteY12" fmla="*/ 0 h 14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379" h="146336">
                  <a:moveTo>
                    <a:pt x="215479" y="115350"/>
                  </a:moveTo>
                  <a:cubicBezTo>
                    <a:pt x="236775" y="120127"/>
                    <a:pt x="260577" y="124904"/>
                    <a:pt x="284379" y="130875"/>
                  </a:cubicBezTo>
                  <a:cubicBezTo>
                    <a:pt x="261830" y="139234"/>
                    <a:pt x="238028" y="141622"/>
                    <a:pt x="214226" y="141622"/>
                  </a:cubicBezTo>
                  <a:close/>
                  <a:moveTo>
                    <a:pt x="0" y="0"/>
                  </a:moveTo>
                  <a:cubicBezTo>
                    <a:pt x="20162" y="19014"/>
                    <a:pt x="39065" y="39296"/>
                    <a:pt x="60487" y="53239"/>
                  </a:cubicBezTo>
                  <a:cubicBezTo>
                    <a:pt x="81910" y="67183"/>
                    <a:pt x="103333" y="79858"/>
                    <a:pt x="127275" y="89999"/>
                  </a:cubicBezTo>
                  <a:cubicBezTo>
                    <a:pt x="151218" y="98872"/>
                    <a:pt x="176421" y="107745"/>
                    <a:pt x="201624" y="114083"/>
                  </a:cubicBezTo>
                  <a:cubicBezTo>
                    <a:pt x="205405" y="115351"/>
                    <a:pt x="209185" y="116619"/>
                    <a:pt x="212966" y="117886"/>
                  </a:cubicBezTo>
                  <a:lnTo>
                    <a:pt x="211706" y="145773"/>
                  </a:lnTo>
                  <a:cubicBezTo>
                    <a:pt x="206665" y="145773"/>
                    <a:pt x="201624" y="147041"/>
                    <a:pt x="197844" y="145773"/>
                  </a:cubicBezTo>
                  <a:cubicBezTo>
                    <a:pt x="168860" y="145773"/>
                    <a:pt x="139877" y="139435"/>
                    <a:pt x="112154" y="128027"/>
                  </a:cubicBezTo>
                  <a:cubicBezTo>
                    <a:pt x="84430" y="116619"/>
                    <a:pt x="59227" y="98872"/>
                    <a:pt x="39065" y="77323"/>
                  </a:cubicBezTo>
                  <a:cubicBezTo>
                    <a:pt x="18902" y="54507"/>
                    <a:pt x="5041" y="27887"/>
                    <a:pt x="0" y="0"/>
                  </a:cubicBezTo>
                  <a:close/>
                </a:path>
              </a:pathLst>
            </a:custGeom>
            <a:solidFill>
              <a:srgbClr val="C46565"/>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dirty="0">
                <a:solidFill>
                  <a:srgbClr val="747993"/>
                </a:solidFill>
                <a:latin typeface="Poppins" pitchFamily="2" charset="77"/>
              </a:endParaRPr>
            </a:p>
          </p:txBody>
        </p:sp>
        <p:sp>
          <p:nvSpPr>
            <p:cNvPr id="386" name="Freeform 295">
              <a:extLst>
                <a:ext uri="{FF2B5EF4-FFF2-40B4-BE49-F238E27FC236}">
                  <a16:creationId xmlns:a16="http://schemas.microsoft.com/office/drawing/2014/main" id="{E5F94031-2149-AE89-564F-0D00853B3D5C}"/>
                </a:ext>
              </a:extLst>
            </p:cNvPr>
            <p:cNvSpPr>
              <a:spLocks noChangeArrowheads="1"/>
            </p:cNvSpPr>
            <p:nvPr/>
          </p:nvSpPr>
          <p:spPr bwMode="auto">
            <a:xfrm>
              <a:off x="12067980" y="7566590"/>
              <a:ext cx="175774" cy="109859"/>
            </a:xfrm>
            <a:custGeom>
              <a:avLst/>
              <a:gdLst>
                <a:gd name="T0" fmla="*/ 31 w 141"/>
                <a:gd name="T1" fmla="*/ 56 h 89"/>
                <a:gd name="T2" fmla="*/ 31 w 141"/>
                <a:gd name="T3" fmla="*/ 56 h 89"/>
                <a:gd name="T4" fmla="*/ 61 w 141"/>
                <a:gd name="T5" fmla="*/ 37 h 89"/>
                <a:gd name="T6" fmla="*/ 61 w 141"/>
                <a:gd name="T7" fmla="*/ 37 h 89"/>
                <a:gd name="T8" fmla="*/ 140 w 141"/>
                <a:gd name="T9" fmla="*/ 23 h 89"/>
                <a:gd name="T10" fmla="*/ 140 w 141"/>
                <a:gd name="T11" fmla="*/ 23 h 89"/>
                <a:gd name="T12" fmla="*/ 98 w 141"/>
                <a:gd name="T13" fmla="*/ 3 h 89"/>
                <a:gd name="T14" fmla="*/ 98 w 141"/>
                <a:gd name="T15" fmla="*/ 3 h 89"/>
                <a:gd name="T16" fmla="*/ 50 w 141"/>
                <a:gd name="T17" fmla="*/ 7 h 89"/>
                <a:gd name="T18" fmla="*/ 50 w 141"/>
                <a:gd name="T19" fmla="*/ 7 h 89"/>
                <a:gd name="T20" fmla="*/ 10 w 141"/>
                <a:gd name="T21" fmla="*/ 40 h 89"/>
                <a:gd name="T22" fmla="*/ 10 w 141"/>
                <a:gd name="T23" fmla="*/ 40 h 89"/>
                <a:gd name="T24" fmla="*/ 2 w 141"/>
                <a:gd name="T25" fmla="*/ 88 h 89"/>
                <a:gd name="T26" fmla="*/ 2 w 141"/>
                <a:gd name="T27" fmla="*/ 88 h 89"/>
                <a:gd name="T28" fmla="*/ 31 w 141"/>
                <a:gd name="T29" fmla="*/ 5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89">
                  <a:moveTo>
                    <a:pt x="31" y="56"/>
                  </a:moveTo>
                  <a:lnTo>
                    <a:pt x="31" y="56"/>
                  </a:lnTo>
                  <a:cubicBezTo>
                    <a:pt x="40" y="48"/>
                    <a:pt x="50" y="42"/>
                    <a:pt x="61" y="37"/>
                  </a:cubicBezTo>
                  <a:lnTo>
                    <a:pt x="61" y="37"/>
                  </a:lnTo>
                  <a:cubicBezTo>
                    <a:pt x="83" y="29"/>
                    <a:pt x="109" y="27"/>
                    <a:pt x="140" y="23"/>
                  </a:cubicBezTo>
                  <a:lnTo>
                    <a:pt x="140" y="23"/>
                  </a:lnTo>
                  <a:cubicBezTo>
                    <a:pt x="129" y="12"/>
                    <a:pt x="113" y="6"/>
                    <a:pt x="98" y="3"/>
                  </a:cubicBezTo>
                  <a:lnTo>
                    <a:pt x="98" y="3"/>
                  </a:lnTo>
                  <a:cubicBezTo>
                    <a:pt x="82" y="0"/>
                    <a:pt x="65" y="1"/>
                    <a:pt x="50" y="7"/>
                  </a:cubicBezTo>
                  <a:lnTo>
                    <a:pt x="50" y="7"/>
                  </a:lnTo>
                  <a:cubicBezTo>
                    <a:pt x="33" y="13"/>
                    <a:pt x="18" y="26"/>
                    <a:pt x="10" y="40"/>
                  </a:cubicBezTo>
                  <a:lnTo>
                    <a:pt x="10" y="40"/>
                  </a:lnTo>
                  <a:cubicBezTo>
                    <a:pt x="2" y="55"/>
                    <a:pt x="0" y="72"/>
                    <a:pt x="2" y="88"/>
                  </a:cubicBezTo>
                  <a:lnTo>
                    <a:pt x="2" y="88"/>
                  </a:lnTo>
                  <a:cubicBezTo>
                    <a:pt x="13" y="75"/>
                    <a:pt x="21" y="64"/>
                    <a:pt x="31" y="56"/>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87" name="Freeform 297">
              <a:extLst>
                <a:ext uri="{FF2B5EF4-FFF2-40B4-BE49-F238E27FC236}">
                  <a16:creationId xmlns:a16="http://schemas.microsoft.com/office/drawing/2014/main" id="{B2AB2813-5416-D736-29D2-60199D89435A}"/>
                </a:ext>
              </a:extLst>
            </p:cNvPr>
            <p:cNvSpPr>
              <a:spLocks noChangeArrowheads="1"/>
            </p:cNvSpPr>
            <p:nvPr/>
          </p:nvSpPr>
          <p:spPr bwMode="auto">
            <a:xfrm>
              <a:off x="12534881" y="7566590"/>
              <a:ext cx="247180" cy="164788"/>
            </a:xfrm>
            <a:custGeom>
              <a:avLst/>
              <a:gdLst>
                <a:gd name="T0" fmla="*/ 178 w 199"/>
                <a:gd name="T1" fmla="*/ 21 h 131"/>
                <a:gd name="T2" fmla="*/ 178 w 199"/>
                <a:gd name="T3" fmla="*/ 21 h 131"/>
                <a:gd name="T4" fmla="*/ 156 w 199"/>
                <a:gd name="T5" fmla="*/ 48 h 131"/>
                <a:gd name="T6" fmla="*/ 156 w 199"/>
                <a:gd name="T7" fmla="*/ 48 h 131"/>
                <a:gd name="T8" fmla="*/ 152 w 199"/>
                <a:gd name="T9" fmla="*/ 52 h 131"/>
                <a:gd name="T10" fmla="*/ 152 w 199"/>
                <a:gd name="T11" fmla="*/ 52 h 131"/>
                <a:gd name="T12" fmla="*/ 152 w 199"/>
                <a:gd name="T13" fmla="*/ 52 h 131"/>
                <a:gd name="T14" fmla="*/ 152 w 199"/>
                <a:gd name="T15" fmla="*/ 52 h 131"/>
                <a:gd name="T16" fmla="*/ 110 w 199"/>
                <a:gd name="T17" fmla="*/ 43 h 131"/>
                <a:gd name="T18" fmla="*/ 110 w 199"/>
                <a:gd name="T19" fmla="*/ 43 h 131"/>
                <a:gd name="T20" fmla="*/ 60 w 199"/>
                <a:gd name="T21" fmla="*/ 56 h 131"/>
                <a:gd name="T22" fmla="*/ 60 w 199"/>
                <a:gd name="T23" fmla="*/ 56 h 131"/>
                <a:gd name="T24" fmla="*/ 23 w 199"/>
                <a:gd name="T25" fmla="*/ 87 h 131"/>
                <a:gd name="T26" fmla="*/ 23 w 199"/>
                <a:gd name="T27" fmla="*/ 87 h 131"/>
                <a:gd name="T28" fmla="*/ 0 w 199"/>
                <a:gd name="T29" fmla="*/ 130 h 131"/>
                <a:gd name="T30" fmla="*/ 0 w 199"/>
                <a:gd name="T31" fmla="*/ 130 h 131"/>
                <a:gd name="T32" fmla="*/ 70 w 199"/>
                <a:gd name="T33" fmla="*/ 76 h 131"/>
                <a:gd name="T34" fmla="*/ 70 w 199"/>
                <a:gd name="T35" fmla="*/ 76 h 131"/>
                <a:gd name="T36" fmla="*/ 110 w 199"/>
                <a:gd name="T37" fmla="*/ 67 h 131"/>
                <a:gd name="T38" fmla="*/ 110 w 199"/>
                <a:gd name="T39" fmla="*/ 67 h 131"/>
                <a:gd name="T40" fmla="*/ 151 w 199"/>
                <a:gd name="T41" fmla="*/ 75 h 131"/>
                <a:gd name="T42" fmla="*/ 160 w 199"/>
                <a:gd name="T43" fmla="*/ 78 h 131"/>
                <a:gd name="T44" fmla="*/ 160 w 199"/>
                <a:gd name="T45" fmla="*/ 78 h 131"/>
                <a:gd name="T46" fmla="*/ 163 w 199"/>
                <a:gd name="T47" fmla="*/ 72 h 131"/>
                <a:gd name="T48" fmla="*/ 163 w 199"/>
                <a:gd name="T49" fmla="*/ 72 h 131"/>
                <a:gd name="T50" fmla="*/ 198 w 199"/>
                <a:gd name="T51" fmla="*/ 0 h 131"/>
                <a:gd name="T52" fmla="*/ 198 w 199"/>
                <a:gd name="T53" fmla="*/ 0 h 131"/>
                <a:gd name="T54" fmla="*/ 178 w 199"/>
                <a:gd name="T55" fmla="*/ 2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9" h="131">
                  <a:moveTo>
                    <a:pt x="178" y="21"/>
                  </a:moveTo>
                  <a:lnTo>
                    <a:pt x="178" y="21"/>
                  </a:lnTo>
                  <a:cubicBezTo>
                    <a:pt x="170" y="29"/>
                    <a:pt x="163" y="39"/>
                    <a:pt x="156" y="48"/>
                  </a:cubicBezTo>
                  <a:lnTo>
                    <a:pt x="156" y="48"/>
                  </a:lnTo>
                  <a:cubicBezTo>
                    <a:pt x="154" y="50"/>
                    <a:pt x="153" y="51"/>
                    <a:pt x="152" y="52"/>
                  </a:cubicBezTo>
                  <a:lnTo>
                    <a:pt x="152" y="52"/>
                  </a:lnTo>
                  <a:lnTo>
                    <a:pt x="152" y="52"/>
                  </a:lnTo>
                  <a:lnTo>
                    <a:pt x="152" y="52"/>
                  </a:lnTo>
                  <a:cubicBezTo>
                    <a:pt x="139" y="47"/>
                    <a:pt x="125" y="43"/>
                    <a:pt x="110" y="43"/>
                  </a:cubicBezTo>
                  <a:lnTo>
                    <a:pt x="110" y="43"/>
                  </a:lnTo>
                  <a:cubicBezTo>
                    <a:pt x="93" y="43"/>
                    <a:pt x="75" y="47"/>
                    <a:pt x="60" y="56"/>
                  </a:cubicBezTo>
                  <a:lnTo>
                    <a:pt x="60" y="56"/>
                  </a:lnTo>
                  <a:cubicBezTo>
                    <a:pt x="46" y="63"/>
                    <a:pt x="33" y="75"/>
                    <a:pt x="23" y="87"/>
                  </a:cubicBezTo>
                  <a:lnTo>
                    <a:pt x="23" y="87"/>
                  </a:lnTo>
                  <a:cubicBezTo>
                    <a:pt x="12" y="100"/>
                    <a:pt x="4" y="114"/>
                    <a:pt x="0" y="130"/>
                  </a:cubicBezTo>
                  <a:lnTo>
                    <a:pt x="0" y="130"/>
                  </a:lnTo>
                  <a:cubicBezTo>
                    <a:pt x="22" y="107"/>
                    <a:pt x="44" y="87"/>
                    <a:pt x="70" y="76"/>
                  </a:cubicBezTo>
                  <a:lnTo>
                    <a:pt x="70" y="76"/>
                  </a:lnTo>
                  <a:cubicBezTo>
                    <a:pt x="83" y="70"/>
                    <a:pt x="96" y="67"/>
                    <a:pt x="110" y="67"/>
                  </a:cubicBezTo>
                  <a:lnTo>
                    <a:pt x="110" y="67"/>
                  </a:lnTo>
                  <a:cubicBezTo>
                    <a:pt x="124" y="67"/>
                    <a:pt x="137" y="71"/>
                    <a:pt x="151" y="75"/>
                  </a:cubicBezTo>
                  <a:lnTo>
                    <a:pt x="160" y="78"/>
                  </a:lnTo>
                  <a:lnTo>
                    <a:pt x="160" y="78"/>
                  </a:lnTo>
                  <a:lnTo>
                    <a:pt x="163" y="72"/>
                  </a:lnTo>
                  <a:lnTo>
                    <a:pt x="163" y="72"/>
                  </a:lnTo>
                  <a:cubicBezTo>
                    <a:pt x="176" y="48"/>
                    <a:pt x="189" y="25"/>
                    <a:pt x="198" y="0"/>
                  </a:cubicBezTo>
                  <a:lnTo>
                    <a:pt x="198" y="0"/>
                  </a:lnTo>
                  <a:cubicBezTo>
                    <a:pt x="191" y="7"/>
                    <a:pt x="184" y="13"/>
                    <a:pt x="178" y="21"/>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88" name="Freeform 298">
              <a:extLst>
                <a:ext uri="{FF2B5EF4-FFF2-40B4-BE49-F238E27FC236}">
                  <a16:creationId xmlns:a16="http://schemas.microsoft.com/office/drawing/2014/main" id="{81ECFE82-9CE0-388B-4DD1-A188FD09ACF8}"/>
                </a:ext>
              </a:extLst>
            </p:cNvPr>
            <p:cNvSpPr>
              <a:spLocks noChangeArrowheads="1"/>
            </p:cNvSpPr>
            <p:nvPr/>
          </p:nvSpPr>
          <p:spPr bwMode="auto">
            <a:xfrm>
              <a:off x="12523895" y="7473209"/>
              <a:ext cx="186760" cy="87887"/>
            </a:xfrm>
            <a:custGeom>
              <a:avLst/>
              <a:gdLst>
                <a:gd name="T0" fmla="*/ 129 w 152"/>
                <a:gd name="T1" fmla="*/ 18 h 70"/>
                <a:gd name="T2" fmla="*/ 129 w 152"/>
                <a:gd name="T3" fmla="*/ 18 h 70"/>
                <a:gd name="T4" fmla="*/ 121 w 152"/>
                <a:gd name="T5" fmla="*/ 13 h 70"/>
                <a:gd name="T6" fmla="*/ 121 w 152"/>
                <a:gd name="T7" fmla="*/ 13 h 70"/>
                <a:gd name="T8" fmla="*/ 114 w 152"/>
                <a:gd name="T9" fmla="*/ 9 h 70"/>
                <a:gd name="T10" fmla="*/ 114 w 152"/>
                <a:gd name="T11" fmla="*/ 9 h 70"/>
                <a:gd name="T12" fmla="*/ 65 w 152"/>
                <a:gd name="T13" fmla="*/ 2 h 70"/>
                <a:gd name="T14" fmla="*/ 65 w 152"/>
                <a:gd name="T15" fmla="*/ 2 h 70"/>
                <a:gd name="T16" fmla="*/ 19 w 152"/>
                <a:gd name="T17" fmla="*/ 25 h 70"/>
                <a:gd name="T18" fmla="*/ 19 w 152"/>
                <a:gd name="T19" fmla="*/ 25 h 70"/>
                <a:gd name="T20" fmla="*/ 0 w 152"/>
                <a:gd name="T21" fmla="*/ 69 h 70"/>
                <a:gd name="T22" fmla="*/ 0 w 152"/>
                <a:gd name="T23" fmla="*/ 69 h 70"/>
                <a:gd name="T24" fmla="*/ 36 w 152"/>
                <a:gd name="T25" fmla="*/ 45 h 70"/>
                <a:gd name="T26" fmla="*/ 36 w 152"/>
                <a:gd name="T27" fmla="*/ 45 h 70"/>
                <a:gd name="T28" fmla="*/ 69 w 152"/>
                <a:gd name="T29" fmla="*/ 34 h 70"/>
                <a:gd name="T30" fmla="*/ 69 w 152"/>
                <a:gd name="T31" fmla="*/ 34 h 70"/>
                <a:gd name="T32" fmla="*/ 130 w 152"/>
                <a:gd name="T33" fmla="*/ 37 h 70"/>
                <a:gd name="T34" fmla="*/ 130 w 152"/>
                <a:gd name="T35" fmla="*/ 37 h 70"/>
                <a:gd name="T36" fmla="*/ 135 w 152"/>
                <a:gd name="T37" fmla="*/ 37 h 70"/>
                <a:gd name="T38" fmla="*/ 135 w 152"/>
                <a:gd name="T39" fmla="*/ 37 h 70"/>
                <a:gd name="T40" fmla="*/ 151 w 152"/>
                <a:gd name="T41" fmla="*/ 39 h 70"/>
                <a:gd name="T42" fmla="*/ 151 w 152"/>
                <a:gd name="T43" fmla="*/ 39 h 70"/>
                <a:gd name="T44" fmla="*/ 129 w 152"/>
                <a:gd name="T45" fmla="*/ 1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70">
                  <a:moveTo>
                    <a:pt x="129" y="18"/>
                  </a:moveTo>
                  <a:lnTo>
                    <a:pt x="129" y="18"/>
                  </a:lnTo>
                  <a:cubicBezTo>
                    <a:pt x="127" y="17"/>
                    <a:pt x="124" y="15"/>
                    <a:pt x="121" y="13"/>
                  </a:cubicBezTo>
                  <a:lnTo>
                    <a:pt x="121" y="13"/>
                  </a:lnTo>
                  <a:cubicBezTo>
                    <a:pt x="119" y="12"/>
                    <a:pt x="117" y="10"/>
                    <a:pt x="114" y="9"/>
                  </a:cubicBezTo>
                  <a:lnTo>
                    <a:pt x="114" y="9"/>
                  </a:lnTo>
                  <a:cubicBezTo>
                    <a:pt x="99" y="2"/>
                    <a:pt x="82" y="0"/>
                    <a:pt x="65" y="2"/>
                  </a:cubicBezTo>
                  <a:lnTo>
                    <a:pt x="65" y="2"/>
                  </a:lnTo>
                  <a:cubicBezTo>
                    <a:pt x="48" y="4"/>
                    <a:pt x="31" y="12"/>
                    <a:pt x="19" y="25"/>
                  </a:cubicBezTo>
                  <a:lnTo>
                    <a:pt x="19" y="25"/>
                  </a:lnTo>
                  <a:cubicBezTo>
                    <a:pt x="8" y="37"/>
                    <a:pt x="2" y="53"/>
                    <a:pt x="0" y="69"/>
                  </a:cubicBezTo>
                  <a:lnTo>
                    <a:pt x="0" y="69"/>
                  </a:lnTo>
                  <a:cubicBezTo>
                    <a:pt x="14" y="59"/>
                    <a:pt x="24" y="50"/>
                    <a:pt x="36" y="45"/>
                  </a:cubicBezTo>
                  <a:lnTo>
                    <a:pt x="36" y="45"/>
                  </a:lnTo>
                  <a:cubicBezTo>
                    <a:pt x="47" y="39"/>
                    <a:pt x="57" y="35"/>
                    <a:pt x="69" y="34"/>
                  </a:cubicBezTo>
                  <a:lnTo>
                    <a:pt x="69" y="34"/>
                  </a:lnTo>
                  <a:cubicBezTo>
                    <a:pt x="88" y="31"/>
                    <a:pt x="108" y="34"/>
                    <a:pt x="130" y="37"/>
                  </a:cubicBezTo>
                  <a:lnTo>
                    <a:pt x="130" y="37"/>
                  </a:lnTo>
                  <a:cubicBezTo>
                    <a:pt x="132" y="37"/>
                    <a:pt x="134" y="37"/>
                    <a:pt x="135" y="37"/>
                  </a:cubicBezTo>
                  <a:lnTo>
                    <a:pt x="135" y="37"/>
                  </a:lnTo>
                  <a:cubicBezTo>
                    <a:pt x="140" y="37"/>
                    <a:pt x="145" y="38"/>
                    <a:pt x="151" y="39"/>
                  </a:cubicBezTo>
                  <a:lnTo>
                    <a:pt x="151" y="39"/>
                  </a:lnTo>
                  <a:cubicBezTo>
                    <a:pt x="145" y="31"/>
                    <a:pt x="137" y="24"/>
                    <a:pt x="129" y="18"/>
                  </a:cubicBezTo>
                </a:path>
              </a:pathLst>
            </a:custGeom>
            <a:solidFill>
              <a:schemeClr val="tx2"/>
            </a:solidFill>
            <a:ln>
              <a:noFill/>
            </a:ln>
            <a:effectLst/>
          </p:spPr>
          <p:txBody>
            <a:bodyPr wrap="none" anchor="ctr"/>
            <a:lstStyle/>
            <a:p>
              <a:pPr defTabSz="914217"/>
              <a:endParaRPr lang="en-US" dirty="0">
                <a:solidFill>
                  <a:srgbClr val="747993"/>
                </a:solidFill>
                <a:latin typeface="Poppins" pitchFamily="2" charset="77"/>
              </a:endParaRPr>
            </a:p>
          </p:txBody>
        </p:sp>
        <p:sp>
          <p:nvSpPr>
            <p:cNvPr id="389" name="Freeform 301">
              <a:extLst>
                <a:ext uri="{FF2B5EF4-FFF2-40B4-BE49-F238E27FC236}">
                  <a16:creationId xmlns:a16="http://schemas.microsoft.com/office/drawing/2014/main" id="{7F8453DE-CF91-930D-CA79-C468EFBCDCEC}"/>
                </a:ext>
              </a:extLst>
            </p:cNvPr>
            <p:cNvSpPr>
              <a:spLocks noChangeArrowheads="1"/>
            </p:cNvSpPr>
            <p:nvPr/>
          </p:nvSpPr>
          <p:spPr bwMode="auto">
            <a:xfrm>
              <a:off x="11683474" y="10054888"/>
              <a:ext cx="499859" cy="236198"/>
            </a:xfrm>
            <a:custGeom>
              <a:avLst/>
              <a:gdLst>
                <a:gd name="T0" fmla="*/ 0 w 401"/>
                <a:gd name="T1" fmla="*/ 140 h 188"/>
                <a:gd name="T2" fmla="*/ 0 w 401"/>
                <a:gd name="T3" fmla="*/ 140 h 188"/>
                <a:gd name="T4" fmla="*/ 400 w 401"/>
                <a:gd name="T5" fmla="*/ 187 h 188"/>
                <a:gd name="T6" fmla="*/ 287 w 401"/>
                <a:gd name="T7" fmla="*/ 0 h 188"/>
                <a:gd name="T8" fmla="*/ 287 w 401"/>
                <a:gd name="T9" fmla="*/ 0 h 188"/>
                <a:gd name="T10" fmla="*/ 0 w 401"/>
                <a:gd name="T11" fmla="*/ 140 h 188"/>
              </a:gdLst>
              <a:ahLst/>
              <a:cxnLst>
                <a:cxn ang="0">
                  <a:pos x="T0" y="T1"/>
                </a:cxn>
                <a:cxn ang="0">
                  <a:pos x="T2" y="T3"/>
                </a:cxn>
                <a:cxn ang="0">
                  <a:pos x="T4" y="T5"/>
                </a:cxn>
                <a:cxn ang="0">
                  <a:pos x="T6" y="T7"/>
                </a:cxn>
                <a:cxn ang="0">
                  <a:pos x="T8" y="T9"/>
                </a:cxn>
                <a:cxn ang="0">
                  <a:pos x="T10" y="T11"/>
                </a:cxn>
              </a:cxnLst>
              <a:rect l="0" t="0" r="r" b="b"/>
              <a:pathLst>
                <a:path w="401" h="188">
                  <a:moveTo>
                    <a:pt x="0" y="140"/>
                  </a:moveTo>
                  <a:lnTo>
                    <a:pt x="0" y="140"/>
                  </a:lnTo>
                  <a:cubicBezTo>
                    <a:pt x="128" y="170"/>
                    <a:pt x="262" y="187"/>
                    <a:pt x="400" y="187"/>
                  </a:cubicBezTo>
                  <a:lnTo>
                    <a:pt x="287" y="0"/>
                  </a:lnTo>
                  <a:lnTo>
                    <a:pt x="287" y="0"/>
                  </a:lnTo>
                  <a:cubicBezTo>
                    <a:pt x="189" y="63"/>
                    <a:pt x="86" y="108"/>
                    <a:pt x="0" y="140"/>
                  </a:cubicBezTo>
                </a:path>
              </a:pathLst>
            </a:custGeom>
            <a:solidFill>
              <a:srgbClr val="EF9E97"/>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sp>
          <p:nvSpPr>
            <p:cNvPr id="390" name="Freeform 302">
              <a:extLst>
                <a:ext uri="{FF2B5EF4-FFF2-40B4-BE49-F238E27FC236}">
                  <a16:creationId xmlns:a16="http://schemas.microsoft.com/office/drawing/2014/main" id="{8F7FF7B6-B019-7AFD-7ECE-BFF0F04B9E4D}"/>
                </a:ext>
              </a:extLst>
            </p:cNvPr>
            <p:cNvSpPr>
              <a:spLocks noChangeArrowheads="1"/>
            </p:cNvSpPr>
            <p:nvPr/>
          </p:nvSpPr>
          <p:spPr bwMode="auto">
            <a:xfrm>
              <a:off x="11046294" y="8654192"/>
              <a:ext cx="2405906" cy="1625909"/>
            </a:xfrm>
            <a:custGeom>
              <a:avLst/>
              <a:gdLst>
                <a:gd name="T0" fmla="*/ 1929 w 1930"/>
                <a:gd name="T1" fmla="*/ 594 h 1306"/>
                <a:gd name="T2" fmla="*/ 1929 w 1930"/>
                <a:gd name="T3" fmla="*/ 594 h 1306"/>
                <a:gd name="T4" fmla="*/ 1334 w 1930"/>
                <a:gd name="T5" fmla="*/ 44 h 1306"/>
                <a:gd name="T6" fmla="*/ 1145 w 1930"/>
                <a:gd name="T7" fmla="*/ 21 h 1306"/>
                <a:gd name="T8" fmla="*/ 1163 w 1930"/>
                <a:gd name="T9" fmla="*/ 24 h 1306"/>
                <a:gd name="T10" fmla="*/ 1191 w 1930"/>
                <a:gd name="T11" fmla="*/ 27 h 1306"/>
                <a:gd name="T12" fmla="*/ 1191 w 1930"/>
                <a:gd name="T13" fmla="*/ 27 h 1306"/>
                <a:gd name="T14" fmla="*/ 1274 w 1930"/>
                <a:gd name="T15" fmla="*/ 191 h 1306"/>
                <a:gd name="T16" fmla="*/ 1274 w 1930"/>
                <a:gd name="T17" fmla="*/ 191 h 1306"/>
                <a:gd name="T18" fmla="*/ 1105 w 1930"/>
                <a:gd name="T19" fmla="*/ 639 h 1306"/>
                <a:gd name="T20" fmla="*/ 1105 w 1930"/>
                <a:gd name="T21" fmla="*/ 639 h 1306"/>
                <a:gd name="T22" fmla="*/ 626 w 1930"/>
                <a:gd name="T23" fmla="*/ 220 h 1306"/>
                <a:gd name="T24" fmla="*/ 626 w 1930"/>
                <a:gd name="T25" fmla="*/ 220 h 1306"/>
                <a:gd name="T26" fmla="*/ 614 w 1930"/>
                <a:gd name="T27" fmla="*/ 185 h 1306"/>
                <a:gd name="T28" fmla="*/ 650 w 1930"/>
                <a:gd name="T29" fmla="*/ 163 h 1306"/>
                <a:gd name="T30" fmla="*/ 388 w 1930"/>
                <a:gd name="T31" fmla="*/ 321 h 1306"/>
                <a:gd name="T32" fmla="*/ 388 w 1930"/>
                <a:gd name="T33" fmla="*/ 321 h 1306"/>
                <a:gd name="T34" fmla="*/ 254 w 1930"/>
                <a:gd name="T35" fmla="*/ 1182 h 1306"/>
                <a:gd name="T36" fmla="*/ 254 w 1930"/>
                <a:gd name="T37" fmla="*/ 1182 h 1306"/>
                <a:gd name="T38" fmla="*/ 417 w 1930"/>
                <a:gd name="T39" fmla="*/ 1240 h 1306"/>
                <a:gd name="T40" fmla="*/ 417 w 1930"/>
                <a:gd name="T41" fmla="*/ 1240 h 1306"/>
                <a:gd name="T42" fmla="*/ 506 w 1930"/>
                <a:gd name="T43" fmla="*/ 1264 h 1306"/>
                <a:gd name="T44" fmla="*/ 506 w 1930"/>
                <a:gd name="T45" fmla="*/ 1264 h 1306"/>
                <a:gd name="T46" fmla="*/ 510 w 1930"/>
                <a:gd name="T47" fmla="*/ 1265 h 1306"/>
                <a:gd name="T48" fmla="*/ 510 w 1930"/>
                <a:gd name="T49" fmla="*/ 1265 h 1306"/>
                <a:gd name="T50" fmla="*/ 797 w 1930"/>
                <a:gd name="T51" fmla="*/ 1125 h 1306"/>
                <a:gd name="T52" fmla="*/ 797 w 1930"/>
                <a:gd name="T53" fmla="*/ 1125 h 1306"/>
                <a:gd name="T54" fmla="*/ 837 w 1930"/>
                <a:gd name="T55" fmla="*/ 1098 h 1306"/>
                <a:gd name="T56" fmla="*/ 837 w 1930"/>
                <a:gd name="T57" fmla="*/ 1098 h 1306"/>
                <a:gd name="T58" fmla="*/ 669 w 1930"/>
                <a:gd name="T59" fmla="*/ 701 h 1306"/>
                <a:gd name="T60" fmla="*/ 669 w 1930"/>
                <a:gd name="T61" fmla="*/ 701 h 1306"/>
                <a:gd name="T62" fmla="*/ 952 w 1930"/>
                <a:gd name="T63" fmla="*/ 985 h 1306"/>
                <a:gd name="T64" fmla="*/ 952 w 1930"/>
                <a:gd name="T65" fmla="*/ 985 h 1306"/>
                <a:gd name="T66" fmla="*/ 1221 w 1930"/>
                <a:gd name="T67" fmla="*/ 1286 h 1306"/>
                <a:gd name="T68" fmla="*/ 1221 w 1930"/>
                <a:gd name="T69" fmla="*/ 1286 h 1306"/>
                <a:gd name="T70" fmla="*/ 1725 w 1930"/>
                <a:gd name="T71" fmla="*/ 1113 h 1306"/>
                <a:gd name="T72" fmla="*/ 1725 w 1930"/>
                <a:gd name="T73" fmla="*/ 1113 h 1306"/>
                <a:gd name="T74" fmla="*/ 1850 w 1930"/>
                <a:gd name="T75" fmla="*/ 1041 h 1306"/>
                <a:gd name="T76" fmla="*/ 1850 w 1930"/>
                <a:gd name="T77" fmla="*/ 1041 h 1306"/>
                <a:gd name="T78" fmla="*/ 1777 w 1930"/>
                <a:gd name="T79" fmla="*/ 774 h 1306"/>
                <a:gd name="T80" fmla="*/ 1777 w 1930"/>
                <a:gd name="T81" fmla="*/ 774 h 1306"/>
                <a:gd name="T82" fmla="*/ 1777 w 1930"/>
                <a:gd name="T83" fmla="*/ 774 h 1306"/>
                <a:gd name="T84" fmla="*/ 1777 w 1930"/>
                <a:gd name="T85" fmla="*/ 774 h 1306"/>
                <a:gd name="T86" fmla="*/ 1735 w 1930"/>
                <a:gd name="T87" fmla="*/ 682 h 1306"/>
                <a:gd name="T88" fmla="*/ 1735 w 1930"/>
                <a:gd name="T89" fmla="*/ 682 h 1306"/>
                <a:gd name="T90" fmla="*/ 1446 w 1930"/>
                <a:gd name="T91" fmla="*/ 200 h 1306"/>
                <a:gd name="T92" fmla="*/ 1446 w 1930"/>
                <a:gd name="T93" fmla="*/ 200 h 1306"/>
                <a:gd name="T94" fmla="*/ 1807 w 1930"/>
                <a:gd name="T95" fmla="*/ 651 h 1306"/>
                <a:gd name="T96" fmla="*/ 1807 w 1930"/>
                <a:gd name="T97" fmla="*/ 651 h 1306"/>
                <a:gd name="T98" fmla="*/ 1838 w 1930"/>
                <a:gd name="T99" fmla="*/ 729 h 1306"/>
                <a:gd name="T100" fmla="*/ 1838 w 1930"/>
                <a:gd name="T101" fmla="*/ 729 h 1306"/>
                <a:gd name="T102" fmla="*/ 1896 w 1930"/>
                <a:gd name="T103" fmla="*/ 659 h 1306"/>
                <a:gd name="T104" fmla="*/ 1896 w 1930"/>
                <a:gd name="T105" fmla="*/ 659 h 1306"/>
                <a:gd name="T106" fmla="*/ 1929 w 1930"/>
                <a:gd name="T107" fmla="*/ 594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30" h="1306">
                  <a:moveTo>
                    <a:pt x="1929" y="594"/>
                  </a:moveTo>
                  <a:lnTo>
                    <a:pt x="1929" y="594"/>
                  </a:lnTo>
                  <a:cubicBezTo>
                    <a:pt x="1684" y="0"/>
                    <a:pt x="1334" y="44"/>
                    <a:pt x="1334" y="44"/>
                  </a:cubicBezTo>
                  <a:lnTo>
                    <a:pt x="1145" y="21"/>
                  </a:lnTo>
                  <a:lnTo>
                    <a:pt x="1163" y="24"/>
                  </a:lnTo>
                  <a:lnTo>
                    <a:pt x="1191" y="27"/>
                  </a:lnTo>
                  <a:lnTo>
                    <a:pt x="1191" y="27"/>
                  </a:lnTo>
                  <a:cubicBezTo>
                    <a:pt x="1225" y="77"/>
                    <a:pt x="1254" y="133"/>
                    <a:pt x="1274" y="191"/>
                  </a:cubicBezTo>
                  <a:lnTo>
                    <a:pt x="1274" y="191"/>
                  </a:lnTo>
                  <a:cubicBezTo>
                    <a:pt x="1360" y="430"/>
                    <a:pt x="1284" y="631"/>
                    <a:pt x="1105" y="639"/>
                  </a:cubicBezTo>
                  <a:lnTo>
                    <a:pt x="1105" y="639"/>
                  </a:lnTo>
                  <a:cubicBezTo>
                    <a:pt x="926" y="647"/>
                    <a:pt x="712" y="460"/>
                    <a:pt x="626" y="220"/>
                  </a:cubicBezTo>
                  <a:lnTo>
                    <a:pt x="626" y="220"/>
                  </a:lnTo>
                  <a:cubicBezTo>
                    <a:pt x="622" y="208"/>
                    <a:pt x="618" y="196"/>
                    <a:pt x="614" y="185"/>
                  </a:cubicBezTo>
                  <a:lnTo>
                    <a:pt x="650" y="163"/>
                  </a:lnTo>
                  <a:lnTo>
                    <a:pt x="388" y="321"/>
                  </a:lnTo>
                  <a:lnTo>
                    <a:pt x="388" y="321"/>
                  </a:lnTo>
                  <a:cubicBezTo>
                    <a:pt x="388" y="321"/>
                    <a:pt x="0" y="488"/>
                    <a:pt x="254" y="1182"/>
                  </a:cubicBezTo>
                  <a:lnTo>
                    <a:pt x="254" y="1182"/>
                  </a:lnTo>
                  <a:cubicBezTo>
                    <a:pt x="307" y="1204"/>
                    <a:pt x="362" y="1223"/>
                    <a:pt x="417" y="1240"/>
                  </a:cubicBezTo>
                  <a:lnTo>
                    <a:pt x="417" y="1240"/>
                  </a:lnTo>
                  <a:cubicBezTo>
                    <a:pt x="446" y="1249"/>
                    <a:pt x="476" y="1256"/>
                    <a:pt x="506" y="1264"/>
                  </a:cubicBezTo>
                  <a:lnTo>
                    <a:pt x="506" y="1264"/>
                  </a:lnTo>
                  <a:cubicBezTo>
                    <a:pt x="507" y="1264"/>
                    <a:pt x="509" y="1265"/>
                    <a:pt x="510" y="1265"/>
                  </a:cubicBezTo>
                  <a:lnTo>
                    <a:pt x="510" y="1265"/>
                  </a:lnTo>
                  <a:cubicBezTo>
                    <a:pt x="596" y="1233"/>
                    <a:pt x="699" y="1188"/>
                    <a:pt x="797" y="1125"/>
                  </a:cubicBezTo>
                  <a:lnTo>
                    <a:pt x="797" y="1125"/>
                  </a:lnTo>
                  <a:cubicBezTo>
                    <a:pt x="811" y="1116"/>
                    <a:pt x="824" y="1107"/>
                    <a:pt x="837" y="1098"/>
                  </a:cubicBezTo>
                  <a:lnTo>
                    <a:pt x="837" y="1098"/>
                  </a:lnTo>
                  <a:cubicBezTo>
                    <a:pt x="837" y="1098"/>
                    <a:pt x="767" y="899"/>
                    <a:pt x="669" y="701"/>
                  </a:cubicBezTo>
                  <a:lnTo>
                    <a:pt x="669" y="701"/>
                  </a:lnTo>
                  <a:cubicBezTo>
                    <a:pt x="828" y="768"/>
                    <a:pt x="985" y="864"/>
                    <a:pt x="952" y="985"/>
                  </a:cubicBezTo>
                  <a:lnTo>
                    <a:pt x="952" y="985"/>
                  </a:lnTo>
                  <a:cubicBezTo>
                    <a:pt x="867" y="1305"/>
                    <a:pt x="1185" y="1202"/>
                    <a:pt x="1221" y="1286"/>
                  </a:cubicBezTo>
                  <a:lnTo>
                    <a:pt x="1221" y="1286"/>
                  </a:lnTo>
                  <a:cubicBezTo>
                    <a:pt x="1400" y="1254"/>
                    <a:pt x="1569" y="1195"/>
                    <a:pt x="1725" y="1113"/>
                  </a:cubicBezTo>
                  <a:lnTo>
                    <a:pt x="1725" y="1113"/>
                  </a:lnTo>
                  <a:cubicBezTo>
                    <a:pt x="1768" y="1091"/>
                    <a:pt x="1810" y="1067"/>
                    <a:pt x="1850" y="1041"/>
                  </a:cubicBezTo>
                  <a:lnTo>
                    <a:pt x="1850" y="1041"/>
                  </a:lnTo>
                  <a:cubicBezTo>
                    <a:pt x="1847" y="965"/>
                    <a:pt x="1819" y="872"/>
                    <a:pt x="1777" y="774"/>
                  </a:cubicBezTo>
                  <a:lnTo>
                    <a:pt x="1777" y="774"/>
                  </a:lnTo>
                  <a:lnTo>
                    <a:pt x="1777" y="774"/>
                  </a:lnTo>
                  <a:lnTo>
                    <a:pt x="1777" y="774"/>
                  </a:lnTo>
                  <a:cubicBezTo>
                    <a:pt x="1764" y="744"/>
                    <a:pt x="1750" y="714"/>
                    <a:pt x="1735" y="682"/>
                  </a:cubicBezTo>
                  <a:lnTo>
                    <a:pt x="1735" y="682"/>
                  </a:lnTo>
                  <a:cubicBezTo>
                    <a:pt x="1648" y="506"/>
                    <a:pt x="1531" y="324"/>
                    <a:pt x="1446" y="200"/>
                  </a:cubicBezTo>
                  <a:lnTo>
                    <a:pt x="1446" y="200"/>
                  </a:lnTo>
                  <a:cubicBezTo>
                    <a:pt x="1548" y="274"/>
                    <a:pt x="1700" y="415"/>
                    <a:pt x="1807" y="651"/>
                  </a:cubicBezTo>
                  <a:lnTo>
                    <a:pt x="1807" y="651"/>
                  </a:lnTo>
                  <a:cubicBezTo>
                    <a:pt x="1818" y="675"/>
                    <a:pt x="1829" y="701"/>
                    <a:pt x="1838" y="729"/>
                  </a:cubicBezTo>
                  <a:lnTo>
                    <a:pt x="1838" y="729"/>
                  </a:lnTo>
                  <a:cubicBezTo>
                    <a:pt x="1863" y="705"/>
                    <a:pt x="1882" y="681"/>
                    <a:pt x="1896" y="659"/>
                  </a:cubicBezTo>
                  <a:lnTo>
                    <a:pt x="1896" y="659"/>
                  </a:lnTo>
                  <a:cubicBezTo>
                    <a:pt x="1920" y="622"/>
                    <a:pt x="1929" y="594"/>
                    <a:pt x="1929" y="594"/>
                  </a:cubicBezTo>
                </a:path>
              </a:pathLst>
            </a:custGeom>
            <a:solidFill>
              <a:schemeClr val="accent2"/>
            </a:solidFill>
            <a:ln>
              <a:noFill/>
            </a:ln>
            <a:effectLst/>
            <a:extLst>
              <a:ext uri="{91240B29-F687-4F45-9708-019B960494DF}">
                <a14:hiddenLine xmlns:a14="http://schemas.microsoft.com/office/drawing/2010/main" w="9525" cap="flat">
                  <a:solidFill>
                    <a:srgbClr val="11134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dirty="0">
                <a:solidFill>
                  <a:srgbClr val="747993"/>
                </a:solidFill>
                <a:latin typeface="Poppins" pitchFamily="2" charset="77"/>
              </a:endParaRPr>
            </a:p>
          </p:txBody>
        </p:sp>
      </p:grpSp>
      <p:sp>
        <p:nvSpPr>
          <p:cNvPr id="391" name="QUESTION 04">
            <a:extLst>
              <a:ext uri="{FF2B5EF4-FFF2-40B4-BE49-F238E27FC236}">
                <a16:creationId xmlns:a16="http://schemas.microsoft.com/office/drawing/2014/main" id="{1AB117E0-51BB-C14F-FE22-5451E2BBCDFF}"/>
              </a:ext>
            </a:extLst>
          </p:cNvPr>
          <p:cNvSpPr txBox="1"/>
          <p:nvPr/>
        </p:nvSpPr>
        <p:spPr>
          <a:xfrm>
            <a:off x="6890292" y="566594"/>
            <a:ext cx="2526950" cy="1015663"/>
          </a:xfrm>
          <a:prstGeom prst="rect">
            <a:avLst/>
          </a:prstGeom>
          <a:noFill/>
        </p:spPr>
        <p:txBody>
          <a:bodyPr wrap="square" rtlCol="0" anchor="b">
            <a:spAutoFit/>
          </a:bodyPr>
          <a:lstStyle/>
          <a:p>
            <a:pPr defTabSz="914217"/>
            <a:r>
              <a:rPr lang="en-US" sz="2000" spc="-15" dirty="0" err="1">
                <a:solidFill>
                  <a:srgbClr val="111340"/>
                </a:solidFill>
                <a:latin typeface="Poppins" pitchFamily="2" charset="77"/>
                <a:cs typeface="Poppins" pitchFamily="2" charset="77"/>
              </a:rPr>
              <a:t>Competenze</a:t>
            </a:r>
            <a:r>
              <a:rPr lang="en-US" sz="2000" spc="-15" dirty="0">
                <a:solidFill>
                  <a:srgbClr val="111340"/>
                </a:solidFill>
                <a:latin typeface="Poppins" pitchFamily="2" charset="77"/>
                <a:cs typeface="Poppins" pitchFamily="2" charset="77"/>
              </a:rPr>
              <a:t> e </a:t>
            </a:r>
            <a:r>
              <a:rPr lang="en-US" sz="2000" spc="-15" dirty="0" err="1">
                <a:solidFill>
                  <a:srgbClr val="111340"/>
                </a:solidFill>
                <a:latin typeface="Poppins" pitchFamily="2" charset="77"/>
                <a:cs typeface="Poppins" pitchFamily="2" charset="77"/>
              </a:rPr>
              <a:t>caratteristiche</a:t>
            </a:r>
            <a:r>
              <a:rPr lang="en-US" sz="2000" spc="-15" dirty="0">
                <a:solidFill>
                  <a:srgbClr val="111340"/>
                </a:solidFill>
                <a:latin typeface="Poppins" pitchFamily="2" charset="77"/>
                <a:cs typeface="Poppins" pitchFamily="2" charset="77"/>
              </a:rPr>
              <a:t> </a:t>
            </a:r>
            <a:r>
              <a:rPr lang="en-US" sz="2000" spc="-15" dirty="0" err="1">
                <a:solidFill>
                  <a:srgbClr val="111340"/>
                </a:solidFill>
                <a:latin typeface="Poppins" pitchFamily="2" charset="77"/>
                <a:cs typeface="Poppins" pitchFamily="2" charset="77"/>
              </a:rPr>
              <a:t>desiderabili</a:t>
            </a:r>
            <a:endParaRPr lang="en-US" sz="2000" spc="-15" dirty="0">
              <a:solidFill>
                <a:srgbClr val="111340"/>
              </a:solidFill>
              <a:latin typeface="Poppins" pitchFamily="2" charset="77"/>
              <a:cs typeface="Poppins" pitchFamily="2" charset="77"/>
            </a:endParaRPr>
          </a:p>
        </p:txBody>
      </p:sp>
      <p:sp>
        <p:nvSpPr>
          <p:cNvPr id="396" name="QUESTION 04">
            <a:extLst>
              <a:ext uri="{FF2B5EF4-FFF2-40B4-BE49-F238E27FC236}">
                <a16:creationId xmlns:a16="http://schemas.microsoft.com/office/drawing/2014/main" id="{A7296FF2-30B3-7FA7-1AC7-321181747FD6}"/>
              </a:ext>
            </a:extLst>
          </p:cNvPr>
          <p:cNvSpPr txBox="1"/>
          <p:nvPr/>
        </p:nvSpPr>
        <p:spPr>
          <a:xfrm>
            <a:off x="9347775" y="1360414"/>
            <a:ext cx="2526950" cy="400110"/>
          </a:xfrm>
          <a:prstGeom prst="rect">
            <a:avLst/>
          </a:prstGeom>
          <a:noFill/>
        </p:spPr>
        <p:txBody>
          <a:bodyPr wrap="square" rtlCol="0" anchor="b">
            <a:spAutoFit/>
          </a:bodyPr>
          <a:lstStyle/>
          <a:p>
            <a:pPr defTabSz="914217"/>
            <a:r>
              <a:rPr lang="en-US" sz="2000" spc="-15" dirty="0" err="1">
                <a:solidFill>
                  <a:srgbClr val="111340"/>
                </a:solidFill>
                <a:latin typeface="Poppins" pitchFamily="2" charset="77"/>
                <a:cs typeface="Poppins" pitchFamily="2" charset="77"/>
              </a:rPr>
              <a:t>Riflessività</a:t>
            </a:r>
            <a:r>
              <a:rPr lang="en-US" sz="2000" spc="-15" dirty="0">
                <a:solidFill>
                  <a:srgbClr val="111340"/>
                </a:solidFill>
                <a:latin typeface="Poppins" pitchFamily="2" charset="77"/>
                <a:cs typeface="Poppins" pitchFamily="2" charset="77"/>
              </a:rPr>
              <a:t> </a:t>
            </a:r>
            <a:r>
              <a:rPr lang="en-US" sz="2000" spc="-15" dirty="0" err="1">
                <a:solidFill>
                  <a:srgbClr val="111340"/>
                </a:solidFill>
                <a:latin typeface="Poppins" pitchFamily="2" charset="77"/>
                <a:cs typeface="Poppins" pitchFamily="2" charset="77"/>
              </a:rPr>
              <a:t>critica</a:t>
            </a:r>
            <a:endParaRPr lang="en-US" sz="2000" spc="-15" dirty="0">
              <a:solidFill>
                <a:srgbClr val="111340"/>
              </a:solidFill>
              <a:latin typeface="Poppins" pitchFamily="2" charset="77"/>
              <a:cs typeface="Poppins" pitchFamily="2" charset="77"/>
            </a:endParaRPr>
          </a:p>
        </p:txBody>
      </p:sp>
      <p:sp>
        <p:nvSpPr>
          <p:cNvPr id="5" name="CasellaDiTesto 4">
            <a:extLst>
              <a:ext uri="{FF2B5EF4-FFF2-40B4-BE49-F238E27FC236}">
                <a16:creationId xmlns:a16="http://schemas.microsoft.com/office/drawing/2014/main" id="{FE7ABFE5-55EB-E799-988B-70EBE001930C}"/>
              </a:ext>
            </a:extLst>
          </p:cNvPr>
          <p:cNvSpPr txBox="1"/>
          <p:nvPr/>
        </p:nvSpPr>
        <p:spPr>
          <a:xfrm>
            <a:off x="2774758" y="1316695"/>
            <a:ext cx="3104123" cy="1200329"/>
          </a:xfrm>
          <a:prstGeom prst="rect">
            <a:avLst/>
          </a:prstGeom>
          <a:noFill/>
        </p:spPr>
        <p:txBody>
          <a:bodyPr wrap="square" rtlCol="0">
            <a:spAutoFit/>
          </a:bodyPr>
          <a:lstStyle/>
          <a:p>
            <a:r>
              <a:rPr lang="it-IT" sz="1800" dirty="0">
                <a:effectLst/>
                <a:latin typeface="Poppins" panose="00000500000000000000" pitchFamily="2" charset="0"/>
                <a:ea typeface="Calibri" panose="020F0502020204030204" pitchFamily="34" charset="0"/>
                <a:cs typeface="Poppins" panose="00000500000000000000" pitchFamily="2" charset="0"/>
              </a:rPr>
              <a:t>Programmi Educativi in grado di integrare contenuti e processi di metacognizione</a:t>
            </a:r>
          </a:p>
        </p:txBody>
      </p:sp>
      <p:sp>
        <p:nvSpPr>
          <p:cNvPr id="8" name="CasellaDiTesto 7">
            <a:extLst>
              <a:ext uri="{FF2B5EF4-FFF2-40B4-BE49-F238E27FC236}">
                <a16:creationId xmlns:a16="http://schemas.microsoft.com/office/drawing/2014/main" id="{5FF9F1EF-B4CA-6D47-91A9-6AA10B91CCC6}"/>
              </a:ext>
            </a:extLst>
          </p:cNvPr>
          <p:cNvSpPr txBox="1"/>
          <p:nvPr/>
        </p:nvSpPr>
        <p:spPr>
          <a:xfrm>
            <a:off x="285197" y="4077429"/>
            <a:ext cx="11621604" cy="2308324"/>
          </a:xfrm>
          <a:prstGeom prst="rect">
            <a:avLst/>
          </a:prstGeom>
          <a:noFill/>
        </p:spPr>
        <p:txBody>
          <a:bodyPr wrap="square" rtlCol="0">
            <a:spAutoFit/>
          </a:bodyPr>
          <a:lstStyle/>
          <a:p>
            <a:pPr algn="just"/>
            <a:r>
              <a:rPr lang="it-IT" sz="2400" dirty="0">
                <a:solidFill>
                  <a:srgbClr val="333333"/>
                </a:solidFill>
                <a:effectLst/>
                <a:latin typeface="Poppins" panose="00000500000000000000" pitchFamily="2" charset="0"/>
                <a:ea typeface="Times New Roman" panose="02020603050405020304" pitchFamily="18" charset="0"/>
                <a:cs typeface="Poppins" panose="00000500000000000000" pitchFamily="2" charset="0"/>
              </a:rPr>
              <a:t>l’aumento di consapevolezza dell’individuo in termini di </a:t>
            </a:r>
            <a:r>
              <a:rPr lang="it-IT" sz="2400" b="1" dirty="0">
                <a:solidFill>
                  <a:srgbClr val="C00000"/>
                </a:solidFill>
                <a:effectLst/>
                <a:latin typeface="Poppins" panose="00000500000000000000" pitchFamily="2" charset="0"/>
                <a:ea typeface="Times New Roman" panose="02020603050405020304" pitchFamily="18" charset="0"/>
                <a:cs typeface="Poppins" panose="00000500000000000000" pitchFamily="2" charset="0"/>
              </a:rPr>
              <a:t>caratteristiche</a:t>
            </a:r>
            <a:r>
              <a:rPr lang="it-IT" sz="2400" dirty="0">
                <a:solidFill>
                  <a:srgbClr val="333333"/>
                </a:solidFill>
                <a:effectLst/>
                <a:latin typeface="Poppins" panose="00000500000000000000" pitchFamily="2" charset="0"/>
                <a:ea typeface="Times New Roman" panose="02020603050405020304" pitchFamily="18" charset="0"/>
                <a:cs typeface="Poppins" panose="00000500000000000000" pitchFamily="2" charset="0"/>
              </a:rPr>
              <a:t>, </a:t>
            </a:r>
            <a:r>
              <a:rPr lang="it-IT" sz="2400" b="1" dirty="0">
                <a:solidFill>
                  <a:srgbClr val="C00000"/>
                </a:solidFill>
                <a:effectLst/>
                <a:latin typeface="Poppins" panose="00000500000000000000" pitchFamily="2" charset="0"/>
                <a:ea typeface="Times New Roman" panose="02020603050405020304" pitchFamily="18" charset="0"/>
                <a:cs typeface="Poppins" panose="00000500000000000000" pitchFamily="2" charset="0"/>
              </a:rPr>
              <a:t>risorse</a:t>
            </a:r>
            <a:r>
              <a:rPr lang="it-IT" sz="2400" dirty="0">
                <a:solidFill>
                  <a:srgbClr val="333333"/>
                </a:solidFill>
                <a:effectLst/>
                <a:latin typeface="Poppins" panose="00000500000000000000" pitchFamily="2" charset="0"/>
                <a:ea typeface="Times New Roman" panose="02020603050405020304" pitchFamily="18" charset="0"/>
                <a:cs typeface="Poppins" panose="00000500000000000000" pitchFamily="2" charset="0"/>
              </a:rPr>
              <a:t> e </a:t>
            </a:r>
            <a:r>
              <a:rPr lang="it-IT" sz="2400" b="1" dirty="0">
                <a:solidFill>
                  <a:srgbClr val="C00000"/>
                </a:solidFill>
                <a:effectLst/>
                <a:latin typeface="Poppins" panose="00000500000000000000" pitchFamily="2" charset="0"/>
                <a:ea typeface="Times New Roman" panose="02020603050405020304" pitchFamily="18" charset="0"/>
                <a:cs typeface="Poppins" panose="00000500000000000000" pitchFamily="2" charset="0"/>
              </a:rPr>
              <a:t>potenzialità</a:t>
            </a:r>
            <a:r>
              <a:rPr lang="it-IT" sz="2400" dirty="0">
                <a:solidFill>
                  <a:srgbClr val="333333"/>
                </a:solidFill>
                <a:effectLst/>
                <a:latin typeface="Poppins" panose="00000500000000000000" pitchFamily="2" charset="0"/>
                <a:ea typeface="Times New Roman" panose="02020603050405020304" pitchFamily="18" charset="0"/>
                <a:cs typeface="Poppins" panose="00000500000000000000" pitchFamily="2" charset="0"/>
              </a:rPr>
              <a:t> (personali, formative e professionali) per la costruzione di un </a:t>
            </a:r>
            <a:r>
              <a:rPr lang="it-IT" sz="2400" b="1" dirty="0">
                <a:solidFill>
                  <a:srgbClr val="C00000"/>
                </a:solidFill>
                <a:effectLst/>
                <a:latin typeface="Poppins" panose="00000500000000000000" pitchFamily="2" charset="0"/>
                <a:ea typeface="Times New Roman" panose="02020603050405020304" pitchFamily="18" charset="0"/>
                <a:cs typeface="Poppins" panose="00000500000000000000" pitchFamily="2" charset="0"/>
              </a:rPr>
              <a:t>progetto di sviluppo professionale congruente rispetto alla complessità interna ed esterna</a:t>
            </a:r>
            <a:r>
              <a:rPr lang="it-IT" sz="2400" dirty="0">
                <a:solidFill>
                  <a:srgbClr val="333333"/>
                </a:solidFill>
                <a:effectLst/>
                <a:latin typeface="Poppins" panose="00000500000000000000" pitchFamily="2" charset="0"/>
                <a:ea typeface="Times New Roman" panose="02020603050405020304" pitchFamily="18" charset="0"/>
                <a:cs typeface="Poppins" panose="00000500000000000000" pitchFamily="2" charset="0"/>
              </a:rPr>
              <a:t>, scelto in modo autonomo, responsabile, consapevole e integrato in un’ottica di collaborazione interprofessionale</a:t>
            </a:r>
            <a:endParaRPr lang="it-IT" sz="2400" dirty="0">
              <a:latin typeface="Poppins" panose="00000500000000000000" pitchFamily="2" charset="0"/>
              <a:cs typeface="Poppins" panose="00000500000000000000" pitchFamily="2" charset="0"/>
            </a:endParaRPr>
          </a:p>
        </p:txBody>
      </p:sp>
      <p:sp>
        <p:nvSpPr>
          <p:cNvPr id="6" name="QUESTION 04">
            <a:extLst>
              <a:ext uri="{FF2B5EF4-FFF2-40B4-BE49-F238E27FC236}">
                <a16:creationId xmlns:a16="http://schemas.microsoft.com/office/drawing/2014/main" id="{87863150-64ED-0818-9AA8-519E7338FA17}"/>
              </a:ext>
            </a:extLst>
          </p:cNvPr>
          <p:cNvSpPr txBox="1"/>
          <p:nvPr/>
        </p:nvSpPr>
        <p:spPr>
          <a:xfrm>
            <a:off x="8631316" y="2419652"/>
            <a:ext cx="3403339" cy="707886"/>
          </a:xfrm>
          <a:prstGeom prst="rect">
            <a:avLst/>
          </a:prstGeom>
          <a:noFill/>
        </p:spPr>
        <p:txBody>
          <a:bodyPr wrap="square" rtlCol="0" anchor="b">
            <a:spAutoFit/>
          </a:bodyPr>
          <a:lstStyle>
            <a:defPPr>
              <a:defRPr lang="it-IT"/>
            </a:defPPr>
            <a:lvl1pPr defTabSz="914217">
              <a:defRPr sz="2000" spc="-15">
                <a:solidFill>
                  <a:srgbClr val="111340"/>
                </a:solidFill>
                <a:latin typeface="Poppins" pitchFamily="2" charset="77"/>
                <a:cs typeface="Poppins" pitchFamily="2" charset="77"/>
              </a:defRPr>
            </a:lvl1pPr>
          </a:lstStyle>
          <a:p>
            <a:pPr algn="r"/>
            <a:r>
              <a:rPr lang="it-IT" dirty="0"/>
              <a:t>Adattabilità: abilità di anticipare i cambiamenti</a:t>
            </a:r>
          </a:p>
        </p:txBody>
      </p:sp>
      <p:sp>
        <p:nvSpPr>
          <p:cNvPr id="7" name="QUESTION 04">
            <a:extLst>
              <a:ext uri="{FF2B5EF4-FFF2-40B4-BE49-F238E27FC236}">
                <a16:creationId xmlns:a16="http://schemas.microsoft.com/office/drawing/2014/main" id="{675810EF-9B9B-5E17-9369-EE5D44BEEA9D}"/>
              </a:ext>
            </a:extLst>
          </p:cNvPr>
          <p:cNvSpPr txBox="1"/>
          <p:nvPr/>
        </p:nvSpPr>
        <p:spPr>
          <a:xfrm>
            <a:off x="6929646" y="3266038"/>
            <a:ext cx="3403339" cy="707886"/>
          </a:xfrm>
          <a:prstGeom prst="rect">
            <a:avLst/>
          </a:prstGeom>
          <a:noFill/>
        </p:spPr>
        <p:txBody>
          <a:bodyPr wrap="square" rtlCol="0" anchor="b">
            <a:spAutoFit/>
          </a:bodyPr>
          <a:lstStyle>
            <a:defPPr>
              <a:defRPr lang="it-IT"/>
            </a:defPPr>
            <a:lvl1pPr algn="r" defTabSz="914217">
              <a:defRPr sz="2000" spc="-15">
                <a:solidFill>
                  <a:srgbClr val="111340"/>
                </a:solidFill>
                <a:latin typeface="Poppins" pitchFamily="2" charset="77"/>
                <a:cs typeface="Poppins" pitchFamily="2" charset="77"/>
              </a:defRPr>
            </a:lvl1pPr>
          </a:lstStyle>
          <a:p>
            <a:pPr algn="l"/>
            <a:r>
              <a:rPr lang="it-IT" dirty="0"/>
              <a:t>Riflessione </a:t>
            </a:r>
          </a:p>
          <a:p>
            <a:pPr algn="l"/>
            <a:r>
              <a:rPr lang="it-IT" dirty="0"/>
              <a:t>sull’identità narrativa</a:t>
            </a:r>
          </a:p>
        </p:txBody>
      </p:sp>
      <p:sp>
        <p:nvSpPr>
          <p:cNvPr id="9" name="CasellaDiTesto 8">
            <a:extLst>
              <a:ext uri="{FF2B5EF4-FFF2-40B4-BE49-F238E27FC236}">
                <a16:creationId xmlns:a16="http://schemas.microsoft.com/office/drawing/2014/main" id="{4BC37079-AC92-E855-5EFF-3743FE21835C}"/>
              </a:ext>
            </a:extLst>
          </p:cNvPr>
          <p:cNvSpPr txBox="1"/>
          <p:nvPr/>
        </p:nvSpPr>
        <p:spPr>
          <a:xfrm>
            <a:off x="10179307" y="6119926"/>
            <a:ext cx="1909497" cy="369332"/>
          </a:xfrm>
          <a:prstGeom prst="rect">
            <a:avLst/>
          </a:prstGeom>
          <a:noFill/>
        </p:spPr>
        <p:txBody>
          <a:bodyPr wrap="none" rtlCol="0">
            <a:spAutoFit/>
          </a:bodyPr>
          <a:lstStyle/>
          <a:p>
            <a:r>
              <a:rPr lang="it-IT" sz="1800" dirty="0">
                <a:solidFill>
                  <a:srgbClr val="333333"/>
                </a:solidFill>
                <a:effectLst/>
                <a:latin typeface="Poppins" panose="00000500000000000000" pitchFamily="2" charset="0"/>
                <a:ea typeface="Times New Roman" panose="02020603050405020304" pitchFamily="18" charset="0"/>
                <a:cs typeface="Poppins" panose="00000500000000000000" pitchFamily="2" charset="0"/>
              </a:rPr>
              <a:t>(Di Fabio, 2016)</a:t>
            </a:r>
            <a:endParaRPr lang="it-IT"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17340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17DE7CB-B15D-3C4A-9BBB-58A08D8A0C6E}"/>
              </a:ext>
            </a:extLst>
          </p:cNvPr>
          <p:cNvGrpSpPr/>
          <p:nvPr/>
        </p:nvGrpSpPr>
        <p:grpSpPr>
          <a:xfrm>
            <a:off x="2824554" y="0"/>
            <a:ext cx="6542898" cy="5693397"/>
            <a:chOff x="5645932" y="0"/>
            <a:chExt cx="13085796" cy="11386794"/>
          </a:xfrm>
        </p:grpSpPr>
        <p:sp>
          <p:nvSpPr>
            <p:cNvPr id="4" name="Freeform 3">
              <a:extLst>
                <a:ext uri="{FF2B5EF4-FFF2-40B4-BE49-F238E27FC236}">
                  <a16:creationId xmlns:a16="http://schemas.microsoft.com/office/drawing/2014/main" id="{E64E854D-5E43-944E-824D-3C6613B96775}"/>
                </a:ext>
              </a:extLst>
            </p:cNvPr>
            <p:cNvSpPr/>
            <p:nvPr/>
          </p:nvSpPr>
          <p:spPr>
            <a:xfrm>
              <a:off x="6252632" y="0"/>
              <a:ext cx="11874887" cy="11386794"/>
            </a:xfrm>
            <a:custGeom>
              <a:avLst/>
              <a:gdLst/>
              <a:ahLst/>
              <a:cxnLst>
                <a:cxn ang="3cd4">
                  <a:pos x="hc" y="t"/>
                </a:cxn>
                <a:cxn ang="cd2">
                  <a:pos x="l" y="vc"/>
                </a:cxn>
                <a:cxn ang="cd4">
                  <a:pos x="hc" y="b"/>
                </a:cxn>
                <a:cxn ang="0">
                  <a:pos x="r" y="vc"/>
                </a:cxn>
              </a:cxnLst>
              <a:rect l="l" t="t" r="r" b="b"/>
              <a:pathLst>
                <a:path w="9533" h="9138">
                  <a:moveTo>
                    <a:pt x="9533" y="0"/>
                  </a:moveTo>
                  <a:lnTo>
                    <a:pt x="9533" y="4372"/>
                  </a:lnTo>
                  <a:cubicBezTo>
                    <a:pt x="9533" y="7004"/>
                    <a:pt x="7399" y="9138"/>
                    <a:pt x="4766" y="9138"/>
                  </a:cubicBezTo>
                  <a:cubicBezTo>
                    <a:pt x="2133" y="9138"/>
                    <a:pt x="0" y="7004"/>
                    <a:pt x="0" y="4372"/>
                  </a:cubicBezTo>
                  <a:lnTo>
                    <a:pt x="0" y="0"/>
                  </a:lnTo>
                </a:path>
              </a:pathLst>
            </a:custGeom>
            <a:noFill/>
            <a:ln w="25400" cap="flat">
              <a:solidFill>
                <a:srgbClr val="111340"/>
              </a:solidFill>
              <a:prstDash val="lgDash"/>
              <a:round/>
            </a:ln>
          </p:spPr>
          <p:txBody>
            <a:bodyPr vert="horz" wrap="none" lIns="1800" tIns="1800" rIns="1800" bIns="18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58" name="Freeform 357">
              <a:extLst>
                <a:ext uri="{FF2B5EF4-FFF2-40B4-BE49-F238E27FC236}">
                  <a16:creationId xmlns:a16="http://schemas.microsoft.com/office/drawing/2014/main" id="{12CFE113-F8A9-344A-9307-C77CB2E16FAC}"/>
                </a:ext>
              </a:extLst>
            </p:cNvPr>
            <p:cNvSpPr/>
            <p:nvPr/>
          </p:nvSpPr>
          <p:spPr>
            <a:xfrm>
              <a:off x="5645932" y="5335104"/>
              <a:ext cx="1208418" cy="1208842"/>
            </a:xfrm>
            <a:custGeom>
              <a:avLst/>
              <a:gdLst/>
              <a:ahLst/>
              <a:cxnLst>
                <a:cxn ang="3cd4">
                  <a:pos x="hc" y="t"/>
                </a:cxn>
                <a:cxn ang="cd2">
                  <a:pos x="l" y="vc"/>
                </a:cxn>
                <a:cxn ang="cd4">
                  <a:pos x="hc" y="b"/>
                </a:cxn>
                <a:cxn ang="0">
                  <a:pos x="r" y="vc"/>
                </a:cxn>
              </a:cxnLst>
              <a:rect l="l" t="t" r="r" b="b"/>
              <a:pathLst>
                <a:path w="971" h="971">
                  <a:moveTo>
                    <a:pt x="971" y="485"/>
                  </a:moveTo>
                  <a:cubicBezTo>
                    <a:pt x="971" y="753"/>
                    <a:pt x="754" y="971"/>
                    <a:pt x="485" y="971"/>
                  </a:cubicBezTo>
                  <a:cubicBezTo>
                    <a:pt x="218" y="971"/>
                    <a:pt x="0" y="753"/>
                    <a:pt x="0" y="485"/>
                  </a:cubicBezTo>
                  <a:cubicBezTo>
                    <a:pt x="0" y="217"/>
                    <a:pt x="218" y="0"/>
                    <a:pt x="485" y="0"/>
                  </a:cubicBezTo>
                  <a:cubicBezTo>
                    <a:pt x="754" y="0"/>
                    <a:pt x="971" y="217"/>
                    <a:pt x="971" y="485"/>
                  </a:cubicBezTo>
                  <a:close/>
                </a:path>
              </a:pathLst>
            </a:custGeom>
            <a:solidFill>
              <a:schemeClr val="accent1"/>
            </a:solidFill>
            <a:ln cap="flat">
              <a:no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59" name="Freeform 358">
              <a:extLst>
                <a:ext uri="{FF2B5EF4-FFF2-40B4-BE49-F238E27FC236}">
                  <a16:creationId xmlns:a16="http://schemas.microsoft.com/office/drawing/2014/main" id="{EEECE4B3-D165-0D4A-A02C-4E8D5FF82451}"/>
                </a:ext>
              </a:extLst>
            </p:cNvPr>
            <p:cNvSpPr/>
            <p:nvPr/>
          </p:nvSpPr>
          <p:spPr>
            <a:xfrm>
              <a:off x="17523310" y="5335104"/>
              <a:ext cx="1208418" cy="1208842"/>
            </a:xfrm>
            <a:custGeom>
              <a:avLst/>
              <a:gdLst/>
              <a:ahLst/>
              <a:cxnLst>
                <a:cxn ang="3cd4">
                  <a:pos x="hc" y="t"/>
                </a:cxn>
                <a:cxn ang="cd2">
                  <a:pos x="l" y="vc"/>
                </a:cxn>
                <a:cxn ang="cd4">
                  <a:pos x="hc" y="b"/>
                </a:cxn>
                <a:cxn ang="0">
                  <a:pos x="r" y="vc"/>
                </a:cxn>
              </a:cxnLst>
              <a:rect l="l" t="t" r="r" b="b"/>
              <a:pathLst>
                <a:path w="971" h="971">
                  <a:moveTo>
                    <a:pt x="0" y="485"/>
                  </a:moveTo>
                  <a:cubicBezTo>
                    <a:pt x="0" y="753"/>
                    <a:pt x="218" y="971"/>
                    <a:pt x="486" y="971"/>
                  </a:cubicBezTo>
                  <a:cubicBezTo>
                    <a:pt x="754" y="971"/>
                    <a:pt x="971" y="753"/>
                    <a:pt x="971" y="485"/>
                  </a:cubicBezTo>
                  <a:cubicBezTo>
                    <a:pt x="971" y="217"/>
                    <a:pt x="754" y="0"/>
                    <a:pt x="486" y="0"/>
                  </a:cubicBezTo>
                  <a:cubicBezTo>
                    <a:pt x="218" y="0"/>
                    <a:pt x="0" y="217"/>
                    <a:pt x="0" y="485"/>
                  </a:cubicBezTo>
                  <a:close/>
                </a:path>
              </a:pathLst>
            </a:custGeom>
            <a:solidFill>
              <a:schemeClr val="accent6"/>
            </a:solidFill>
            <a:ln cap="flat">
              <a:no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60" name="Freeform 359">
              <a:extLst>
                <a:ext uri="{FF2B5EF4-FFF2-40B4-BE49-F238E27FC236}">
                  <a16:creationId xmlns:a16="http://schemas.microsoft.com/office/drawing/2014/main" id="{975DD186-F3D6-A647-9BFF-E70E078A0028}"/>
                </a:ext>
              </a:extLst>
            </p:cNvPr>
            <p:cNvSpPr/>
            <p:nvPr/>
          </p:nvSpPr>
          <p:spPr>
            <a:xfrm>
              <a:off x="6520477" y="7979606"/>
              <a:ext cx="1209664" cy="1208842"/>
            </a:xfrm>
            <a:custGeom>
              <a:avLst/>
              <a:gdLst/>
              <a:ahLst/>
              <a:cxnLst>
                <a:cxn ang="3cd4">
                  <a:pos x="hc" y="t"/>
                </a:cxn>
                <a:cxn ang="cd2">
                  <a:pos x="l" y="vc"/>
                </a:cxn>
                <a:cxn ang="cd4">
                  <a:pos x="hc" y="b"/>
                </a:cxn>
                <a:cxn ang="0">
                  <a:pos x="r" y="vc"/>
                </a:cxn>
              </a:cxnLst>
              <a:rect l="l" t="t" r="r" b="b"/>
              <a:pathLst>
                <a:path w="972" h="971">
                  <a:moveTo>
                    <a:pt x="972" y="486"/>
                  </a:moveTo>
                  <a:cubicBezTo>
                    <a:pt x="972" y="754"/>
                    <a:pt x="755" y="971"/>
                    <a:pt x="486" y="971"/>
                  </a:cubicBezTo>
                  <a:cubicBezTo>
                    <a:pt x="218" y="971"/>
                    <a:pt x="0" y="754"/>
                    <a:pt x="0" y="486"/>
                  </a:cubicBezTo>
                  <a:cubicBezTo>
                    <a:pt x="0" y="218"/>
                    <a:pt x="218" y="0"/>
                    <a:pt x="486" y="0"/>
                  </a:cubicBezTo>
                  <a:cubicBezTo>
                    <a:pt x="755" y="0"/>
                    <a:pt x="972" y="218"/>
                    <a:pt x="972" y="486"/>
                  </a:cubicBezTo>
                  <a:close/>
                </a:path>
              </a:pathLst>
            </a:custGeom>
            <a:solidFill>
              <a:schemeClr val="accent2"/>
            </a:solidFill>
            <a:ln cap="flat">
              <a:no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61" name="Freeform 360">
              <a:extLst>
                <a:ext uri="{FF2B5EF4-FFF2-40B4-BE49-F238E27FC236}">
                  <a16:creationId xmlns:a16="http://schemas.microsoft.com/office/drawing/2014/main" id="{5977B8DF-0386-F14C-B7E8-04CF293845E9}"/>
                </a:ext>
              </a:extLst>
            </p:cNvPr>
            <p:cNvSpPr/>
            <p:nvPr/>
          </p:nvSpPr>
          <p:spPr>
            <a:xfrm>
              <a:off x="16648764" y="7979606"/>
              <a:ext cx="1208418" cy="1208842"/>
            </a:xfrm>
            <a:custGeom>
              <a:avLst/>
              <a:gdLst/>
              <a:ahLst/>
              <a:cxnLst>
                <a:cxn ang="3cd4">
                  <a:pos x="hc" y="t"/>
                </a:cxn>
                <a:cxn ang="cd2">
                  <a:pos x="l" y="vc"/>
                </a:cxn>
                <a:cxn ang="cd4">
                  <a:pos x="hc" y="b"/>
                </a:cxn>
                <a:cxn ang="0">
                  <a:pos x="r" y="vc"/>
                </a:cxn>
              </a:cxnLst>
              <a:rect l="l" t="t" r="r" b="b"/>
              <a:pathLst>
                <a:path w="971" h="971">
                  <a:moveTo>
                    <a:pt x="0" y="486"/>
                  </a:moveTo>
                  <a:cubicBezTo>
                    <a:pt x="0" y="754"/>
                    <a:pt x="217" y="971"/>
                    <a:pt x="485" y="971"/>
                  </a:cubicBezTo>
                  <a:cubicBezTo>
                    <a:pt x="753" y="971"/>
                    <a:pt x="971" y="754"/>
                    <a:pt x="971" y="486"/>
                  </a:cubicBezTo>
                  <a:cubicBezTo>
                    <a:pt x="971" y="218"/>
                    <a:pt x="753" y="0"/>
                    <a:pt x="485" y="0"/>
                  </a:cubicBezTo>
                  <a:cubicBezTo>
                    <a:pt x="217" y="0"/>
                    <a:pt x="0" y="218"/>
                    <a:pt x="0" y="486"/>
                  </a:cubicBezTo>
                  <a:close/>
                </a:path>
              </a:pathLst>
            </a:custGeom>
            <a:solidFill>
              <a:schemeClr val="accent5"/>
            </a:solidFill>
            <a:ln cap="flat">
              <a:no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62" name="Freeform 361">
              <a:extLst>
                <a:ext uri="{FF2B5EF4-FFF2-40B4-BE49-F238E27FC236}">
                  <a16:creationId xmlns:a16="http://schemas.microsoft.com/office/drawing/2014/main" id="{D822046A-3D11-9841-9C87-14430199A8ED}"/>
                </a:ext>
              </a:extLst>
            </p:cNvPr>
            <p:cNvSpPr/>
            <p:nvPr/>
          </p:nvSpPr>
          <p:spPr>
            <a:xfrm>
              <a:off x="8774111" y="10024669"/>
              <a:ext cx="1209664" cy="1208842"/>
            </a:xfrm>
            <a:custGeom>
              <a:avLst/>
              <a:gdLst/>
              <a:ahLst/>
              <a:cxnLst>
                <a:cxn ang="3cd4">
                  <a:pos x="hc" y="t"/>
                </a:cxn>
                <a:cxn ang="cd2">
                  <a:pos x="l" y="vc"/>
                </a:cxn>
                <a:cxn ang="cd4">
                  <a:pos x="hc" y="b"/>
                </a:cxn>
                <a:cxn ang="0">
                  <a:pos x="r" y="vc"/>
                </a:cxn>
              </a:cxnLst>
              <a:rect l="l" t="t" r="r" b="b"/>
              <a:pathLst>
                <a:path w="972" h="971">
                  <a:moveTo>
                    <a:pt x="972" y="485"/>
                  </a:moveTo>
                  <a:cubicBezTo>
                    <a:pt x="972" y="754"/>
                    <a:pt x="754" y="971"/>
                    <a:pt x="486" y="971"/>
                  </a:cubicBezTo>
                  <a:cubicBezTo>
                    <a:pt x="217" y="971"/>
                    <a:pt x="0" y="754"/>
                    <a:pt x="0" y="485"/>
                  </a:cubicBezTo>
                  <a:cubicBezTo>
                    <a:pt x="0" y="217"/>
                    <a:pt x="217" y="0"/>
                    <a:pt x="486" y="0"/>
                  </a:cubicBezTo>
                  <a:cubicBezTo>
                    <a:pt x="754" y="0"/>
                    <a:pt x="972" y="217"/>
                    <a:pt x="972" y="485"/>
                  </a:cubicBezTo>
                  <a:close/>
                </a:path>
              </a:pathLst>
            </a:custGeom>
            <a:solidFill>
              <a:schemeClr val="accent3"/>
            </a:solidFill>
            <a:ln cap="flat">
              <a:no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sp>
          <p:nvSpPr>
            <p:cNvPr id="363" name="Freeform 362">
              <a:extLst>
                <a:ext uri="{FF2B5EF4-FFF2-40B4-BE49-F238E27FC236}">
                  <a16:creationId xmlns:a16="http://schemas.microsoft.com/office/drawing/2014/main" id="{50CCA91A-6EB8-604A-BB9F-81A07113B510}"/>
                </a:ext>
              </a:extLst>
            </p:cNvPr>
            <p:cNvSpPr/>
            <p:nvPr/>
          </p:nvSpPr>
          <p:spPr>
            <a:xfrm>
              <a:off x="14393881" y="10024669"/>
              <a:ext cx="1209664" cy="1208842"/>
            </a:xfrm>
            <a:custGeom>
              <a:avLst/>
              <a:gdLst/>
              <a:ahLst/>
              <a:cxnLst>
                <a:cxn ang="3cd4">
                  <a:pos x="hc" y="t"/>
                </a:cxn>
                <a:cxn ang="cd2">
                  <a:pos x="l" y="vc"/>
                </a:cxn>
                <a:cxn ang="cd4">
                  <a:pos x="hc" y="b"/>
                </a:cxn>
                <a:cxn ang="0">
                  <a:pos x="r" y="vc"/>
                </a:cxn>
              </a:cxnLst>
              <a:rect l="l" t="t" r="r" b="b"/>
              <a:pathLst>
                <a:path w="972" h="971">
                  <a:moveTo>
                    <a:pt x="0" y="485"/>
                  </a:moveTo>
                  <a:cubicBezTo>
                    <a:pt x="0" y="754"/>
                    <a:pt x="218" y="971"/>
                    <a:pt x="486" y="971"/>
                  </a:cubicBezTo>
                  <a:cubicBezTo>
                    <a:pt x="755" y="971"/>
                    <a:pt x="972" y="754"/>
                    <a:pt x="972" y="485"/>
                  </a:cubicBezTo>
                  <a:cubicBezTo>
                    <a:pt x="972" y="217"/>
                    <a:pt x="755" y="0"/>
                    <a:pt x="486" y="0"/>
                  </a:cubicBezTo>
                  <a:cubicBezTo>
                    <a:pt x="218" y="0"/>
                    <a:pt x="0" y="217"/>
                    <a:pt x="0" y="485"/>
                  </a:cubicBezTo>
                  <a:close/>
                </a:path>
              </a:pathLst>
            </a:custGeom>
            <a:solidFill>
              <a:schemeClr val="accent4"/>
            </a:solidFill>
            <a:ln cap="flat">
              <a:noFill/>
              <a:prstDash val="solid"/>
            </a:ln>
          </p:spPr>
          <p:txBody>
            <a:bodyPr vert="horz" wrap="none" lIns="45000" tIns="22500" rIns="45000" bIns="22500" anchor="ctr" anchorCtr="1" compatLnSpc="0"/>
            <a:lstStyle/>
            <a:p>
              <a:pPr defTabSz="914217" hangingPunct="0"/>
              <a:endParaRPr lang="en-none" sz="900">
                <a:solidFill>
                  <a:srgbClr val="747A94"/>
                </a:solidFill>
                <a:latin typeface="Arial" pitchFamily="18"/>
                <a:ea typeface="Arial Unicode MS" pitchFamily="2"/>
                <a:cs typeface="Arial Unicode MS" pitchFamily="2"/>
              </a:endParaRPr>
            </a:p>
          </p:txBody>
        </p:sp>
      </p:grpSp>
      <p:sp>
        <p:nvSpPr>
          <p:cNvPr id="38" name="TextBox 37">
            <a:extLst>
              <a:ext uri="{FF2B5EF4-FFF2-40B4-BE49-F238E27FC236}">
                <a16:creationId xmlns:a16="http://schemas.microsoft.com/office/drawing/2014/main" id="{C629B31D-0811-C64D-BCCC-B806F5DAE451}"/>
              </a:ext>
            </a:extLst>
          </p:cNvPr>
          <p:cNvSpPr txBox="1"/>
          <p:nvPr/>
        </p:nvSpPr>
        <p:spPr>
          <a:xfrm>
            <a:off x="643420" y="2712337"/>
            <a:ext cx="2181128" cy="646331"/>
          </a:xfrm>
          <a:prstGeom prst="rect">
            <a:avLst/>
          </a:prstGeom>
          <a:noFill/>
        </p:spPr>
        <p:txBody>
          <a:bodyPr wrap="square" rtlCol="0" anchor="b">
            <a:spAutoFit/>
          </a:bodyPr>
          <a:lstStyle/>
          <a:p>
            <a:pPr algn="r" defTabSz="914217"/>
            <a:r>
              <a:rPr lang="en-US" b="1" spc="-15" dirty="0">
                <a:solidFill>
                  <a:srgbClr val="F7714F"/>
                </a:solidFill>
                <a:latin typeface="Poppins" pitchFamily="2" charset="77"/>
                <a:cs typeface="Poppins" panose="00000500000000000000" pitchFamily="2" charset="0"/>
              </a:rPr>
              <a:t>EMPOWERMENT DELL’INDIVIDUO</a:t>
            </a:r>
          </a:p>
        </p:txBody>
      </p:sp>
      <p:sp>
        <p:nvSpPr>
          <p:cNvPr id="40" name="TextBox 39">
            <a:extLst>
              <a:ext uri="{FF2B5EF4-FFF2-40B4-BE49-F238E27FC236}">
                <a16:creationId xmlns:a16="http://schemas.microsoft.com/office/drawing/2014/main" id="{89A575BD-7634-C542-B715-808D42FCD723}"/>
              </a:ext>
            </a:extLst>
          </p:cNvPr>
          <p:cNvSpPr txBox="1"/>
          <p:nvPr/>
        </p:nvSpPr>
        <p:spPr>
          <a:xfrm>
            <a:off x="333344" y="4107347"/>
            <a:ext cx="2861522" cy="646331"/>
          </a:xfrm>
          <a:prstGeom prst="rect">
            <a:avLst/>
          </a:prstGeom>
          <a:noFill/>
        </p:spPr>
        <p:txBody>
          <a:bodyPr wrap="square" rtlCol="0" anchor="b">
            <a:spAutoFit/>
          </a:bodyPr>
          <a:lstStyle/>
          <a:p>
            <a:pPr algn="r" defTabSz="914217"/>
            <a:r>
              <a:rPr lang="en-US" b="1" spc="-15" dirty="0">
                <a:solidFill>
                  <a:srgbClr val="FFB259"/>
                </a:solidFill>
                <a:latin typeface="Poppins" pitchFamily="2" charset="77"/>
                <a:cs typeface="Poppins" panose="00000500000000000000" pitchFamily="2" charset="0"/>
              </a:rPr>
              <a:t>EMPOWERMENT </a:t>
            </a:r>
          </a:p>
          <a:p>
            <a:pPr algn="r" defTabSz="914217"/>
            <a:r>
              <a:rPr lang="en-US" b="1" spc="-15" dirty="0">
                <a:solidFill>
                  <a:srgbClr val="FFB259"/>
                </a:solidFill>
                <a:latin typeface="Poppins" pitchFamily="2" charset="77"/>
                <a:cs typeface="Poppins" panose="00000500000000000000" pitchFamily="2" charset="0"/>
              </a:rPr>
              <a:t>DEL TEAM</a:t>
            </a:r>
          </a:p>
        </p:txBody>
      </p:sp>
      <p:sp>
        <p:nvSpPr>
          <p:cNvPr id="42" name="TextBox 41">
            <a:extLst>
              <a:ext uri="{FF2B5EF4-FFF2-40B4-BE49-F238E27FC236}">
                <a16:creationId xmlns:a16="http://schemas.microsoft.com/office/drawing/2014/main" id="{44B1FE2C-B8FC-894E-BE89-3826FF8447C4}"/>
              </a:ext>
            </a:extLst>
          </p:cNvPr>
          <p:cNvSpPr txBox="1"/>
          <p:nvPr/>
        </p:nvSpPr>
        <p:spPr>
          <a:xfrm>
            <a:off x="1761372" y="5210843"/>
            <a:ext cx="2644933" cy="646331"/>
          </a:xfrm>
          <a:prstGeom prst="rect">
            <a:avLst/>
          </a:prstGeom>
          <a:noFill/>
        </p:spPr>
        <p:txBody>
          <a:bodyPr wrap="square" rtlCol="0" anchor="b">
            <a:spAutoFit/>
          </a:bodyPr>
          <a:lstStyle/>
          <a:p>
            <a:pPr algn="r" defTabSz="914217"/>
            <a:r>
              <a:rPr lang="en-US" b="1" spc="-15" dirty="0">
                <a:solidFill>
                  <a:srgbClr val="5F9DCC"/>
                </a:solidFill>
                <a:latin typeface="Poppins" pitchFamily="2" charset="77"/>
                <a:cs typeface="Poppins" panose="00000500000000000000" pitchFamily="2" charset="0"/>
              </a:rPr>
              <a:t>EMPOWERMENT</a:t>
            </a:r>
          </a:p>
          <a:p>
            <a:pPr algn="r" defTabSz="914217"/>
            <a:r>
              <a:rPr lang="en-US" b="1" spc="-15" dirty="0">
                <a:solidFill>
                  <a:srgbClr val="5F9DCC"/>
                </a:solidFill>
                <a:latin typeface="Poppins" pitchFamily="2" charset="77"/>
                <a:cs typeface="Poppins" panose="00000500000000000000" pitchFamily="2" charset="0"/>
              </a:rPr>
              <a:t>DELLA COMUNITÀ</a:t>
            </a:r>
          </a:p>
        </p:txBody>
      </p:sp>
      <p:sp>
        <p:nvSpPr>
          <p:cNvPr id="44" name="TextBox 43">
            <a:extLst>
              <a:ext uri="{FF2B5EF4-FFF2-40B4-BE49-F238E27FC236}">
                <a16:creationId xmlns:a16="http://schemas.microsoft.com/office/drawing/2014/main" id="{9032C733-FD9C-7D4C-8B93-FE683B2CFBED}"/>
              </a:ext>
            </a:extLst>
          </p:cNvPr>
          <p:cNvSpPr txBox="1"/>
          <p:nvPr/>
        </p:nvSpPr>
        <p:spPr>
          <a:xfrm>
            <a:off x="7932992" y="5258741"/>
            <a:ext cx="2566817" cy="646331"/>
          </a:xfrm>
          <a:prstGeom prst="rect">
            <a:avLst/>
          </a:prstGeom>
          <a:noFill/>
        </p:spPr>
        <p:txBody>
          <a:bodyPr wrap="square" rtlCol="0" anchor="b">
            <a:spAutoFit/>
          </a:bodyPr>
          <a:lstStyle/>
          <a:p>
            <a:pPr defTabSz="914217"/>
            <a:r>
              <a:rPr lang="en-US" b="1" spc="-15" dirty="0">
                <a:solidFill>
                  <a:srgbClr val="146964"/>
                </a:solidFill>
                <a:latin typeface="Poppins" pitchFamily="2" charset="77"/>
                <a:cs typeface="Poppins" panose="00000500000000000000" pitchFamily="2" charset="0"/>
              </a:rPr>
              <a:t>INNOVAZIONE COLLABORATIVA</a:t>
            </a:r>
          </a:p>
        </p:txBody>
      </p:sp>
      <p:sp>
        <p:nvSpPr>
          <p:cNvPr id="46" name="TextBox 45">
            <a:extLst>
              <a:ext uri="{FF2B5EF4-FFF2-40B4-BE49-F238E27FC236}">
                <a16:creationId xmlns:a16="http://schemas.microsoft.com/office/drawing/2014/main" id="{30ABA98E-964A-EF4A-AE1D-DE36CF8913AF}"/>
              </a:ext>
            </a:extLst>
          </p:cNvPr>
          <p:cNvSpPr txBox="1"/>
          <p:nvPr/>
        </p:nvSpPr>
        <p:spPr>
          <a:xfrm>
            <a:off x="8929734" y="4107347"/>
            <a:ext cx="2907225" cy="369332"/>
          </a:xfrm>
          <a:prstGeom prst="rect">
            <a:avLst/>
          </a:prstGeom>
          <a:noFill/>
        </p:spPr>
        <p:txBody>
          <a:bodyPr wrap="square" rtlCol="0" anchor="b">
            <a:spAutoFit/>
          </a:bodyPr>
          <a:lstStyle/>
          <a:p>
            <a:pPr defTabSz="914217"/>
            <a:r>
              <a:rPr lang="en-US" b="1" spc="-15" dirty="0">
                <a:solidFill>
                  <a:srgbClr val="D97777"/>
                </a:solidFill>
                <a:latin typeface="Poppins" pitchFamily="2" charset="77"/>
                <a:cs typeface="Poppins" panose="00000500000000000000" pitchFamily="2" charset="0"/>
              </a:rPr>
              <a:t>TRANSDISCIPLINARITÀ</a:t>
            </a:r>
          </a:p>
        </p:txBody>
      </p:sp>
      <p:grpSp>
        <p:nvGrpSpPr>
          <p:cNvPr id="5" name="Group 7">
            <a:extLst>
              <a:ext uri="{FF2B5EF4-FFF2-40B4-BE49-F238E27FC236}">
                <a16:creationId xmlns:a16="http://schemas.microsoft.com/office/drawing/2014/main" id="{897C6F54-4336-EB54-7B01-DD209CF0DD0D}"/>
              </a:ext>
            </a:extLst>
          </p:cNvPr>
          <p:cNvGrpSpPr/>
          <p:nvPr/>
        </p:nvGrpSpPr>
        <p:grpSpPr>
          <a:xfrm>
            <a:off x="4125974" y="605128"/>
            <a:ext cx="3986392" cy="3486164"/>
            <a:chOff x="7056164" y="3663914"/>
            <a:chExt cx="10303940" cy="8936711"/>
          </a:xfrm>
        </p:grpSpPr>
        <p:sp>
          <p:nvSpPr>
            <p:cNvPr id="6" name="Freeform 68">
              <a:extLst>
                <a:ext uri="{FF2B5EF4-FFF2-40B4-BE49-F238E27FC236}">
                  <a16:creationId xmlns:a16="http://schemas.microsoft.com/office/drawing/2014/main" id="{6BFB1DBA-D449-E024-0AC8-044A75B9C601}"/>
                </a:ext>
              </a:extLst>
            </p:cNvPr>
            <p:cNvSpPr/>
            <p:nvPr/>
          </p:nvSpPr>
          <p:spPr>
            <a:xfrm>
              <a:off x="7056164" y="11910214"/>
              <a:ext cx="10303940" cy="690411"/>
            </a:xfrm>
            <a:custGeom>
              <a:avLst/>
              <a:gdLst/>
              <a:ahLst/>
              <a:cxnLst>
                <a:cxn ang="3cd4">
                  <a:pos x="hc" y="t"/>
                </a:cxn>
                <a:cxn ang="cd2">
                  <a:pos x="l" y="vc"/>
                </a:cxn>
                <a:cxn ang="cd4">
                  <a:pos x="hc" y="b"/>
                </a:cxn>
                <a:cxn ang="0">
                  <a:pos x="r" y="vc"/>
                </a:cxn>
              </a:cxnLst>
              <a:rect l="l" t="t" r="r" b="b"/>
              <a:pathLst>
                <a:path w="8272" h="555">
                  <a:moveTo>
                    <a:pt x="0" y="277"/>
                  </a:moveTo>
                  <a:cubicBezTo>
                    <a:pt x="0" y="431"/>
                    <a:pt x="1852" y="555"/>
                    <a:pt x="4136" y="555"/>
                  </a:cubicBezTo>
                  <a:cubicBezTo>
                    <a:pt x="6421" y="555"/>
                    <a:pt x="8272" y="431"/>
                    <a:pt x="8272" y="277"/>
                  </a:cubicBezTo>
                  <a:cubicBezTo>
                    <a:pt x="8272" y="124"/>
                    <a:pt x="6421" y="0"/>
                    <a:pt x="4136" y="0"/>
                  </a:cubicBezTo>
                  <a:cubicBezTo>
                    <a:pt x="1852" y="0"/>
                    <a:pt x="0" y="124"/>
                    <a:pt x="0" y="277"/>
                  </a:cubicBezTo>
                  <a:close/>
                </a:path>
              </a:pathLst>
            </a:custGeom>
            <a:solidFill>
              <a:srgbClr val="5F9DCC">
                <a:alpha val="34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grpSp>
          <p:nvGrpSpPr>
            <p:cNvPr id="7" name="Group 2">
              <a:extLst>
                <a:ext uri="{FF2B5EF4-FFF2-40B4-BE49-F238E27FC236}">
                  <a16:creationId xmlns:a16="http://schemas.microsoft.com/office/drawing/2014/main" id="{44065B90-1EFD-6482-FF9D-801CA6882D05}"/>
                </a:ext>
              </a:extLst>
            </p:cNvPr>
            <p:cNvGrpSpPr/>
            <p:nvPr/>
          </p:nvGrpSpPr>
          <p:grpSpPr>
            <a:xfrm>
              <a:off x="8202296" y="10722557"/>
              <a:ext cx="7538286" cy="1491737"/>
              <a:chOff x="8202296" y="10722557"/>
              <a:chExt cx="7538286" cy="1491737"/>
            </a:xfrm>
          </p:grpSpPr>
          <p:sp>
            <p:nvSpPr>
              <p:cNvPr id="59" name="Freeform 69">
                <a:extLst>
                  <a:ext uri="{FF2B5EF4-FFF2-40B4-BE49-F238E27FC236}">
                    <a16:creationId xmlns:a16="http://schemas.microsoft.com/office/drawing/2014/main" id="{57082325-869F-63BA-829B-913A8116AB62}"/>
                  </a:ext>
                </a:extLst>
              </p:cNvPr>
              <p:cNvSpPr/>
              <p:nvPr/>
            </p:nvSpPr>
            <p:spPr>
              <a:xfrm>
                <a:off x="8787818" y="10722557"/>
                <a:ext cx="1153603" cy="1491737"/>
              </a:xfrm>
              <a:custGeom>
                <a:avLst/>
                <a:gdLst/>
                <a:ahLst/>
                <a:cxnLst>
                  <a:cxn ang="3cd4">
                    <a:pos x="hc" y="t"/>
                  </a:cxn>
                  <a:cxn ang="cd2">
                    <a:pos x="l" y="vc"/>
                  </a:cxn>
                  <a:cxn ang="cd4">
                    <a:pos x="hc" y="b"/>
                  </a:cxn>
                  <a:cxn ang="0">
                    <a:pos x="r" y="vc"/>
                  </a:cxn>
                </a:cxnLst>
                <a:rect l="l" t="t" r="r" b="b"/>
                <a:pathLst>
                  <a:path w="927" h="1198">
                    <a:moveTo>
                      <a:pt x="927" y="1198"/>
                    </a:moveTo>
                    <a:cubicBezTo>
                      <a:pt x="927" y="1198"/>
                      <a:pt x="501" y="37"/>
                      <a:pt x="146" y="1"/>
                    </a:cubicBezTo>
                    <a:cubicBezTo>
                      <a:pt x="-209" y="-34"/>
                      <a:pt x="95" y="666"/>
                      <a:pt x="927" y="1198"/>
                    </a:cubicBezTo>
                    <a:close/>
                  </a:path>
                </a:pathLst>
              </a:custGeom>
              <a:solidFill>
                <a:srgbClr val="14696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60" name="Freeform 70">
                <a:extLst>
                  <a:ext uri="{FF2B5EF4-FFF2-40B4-BE49-F238E27FC236}">
                    <a16:creationId xmlns:a16="http://schemas.microsoft.com/office/drawing/2014/main" id="{DFA1E99A-046B-A378-8388-9A4CF223E816}"/>
                  </a:ext>
                </a:extLst>
              </p:cNvPr>
              <p:cNvSpPr/>
              <p:nvPr/>
            </p:nvSpPr>
            <p:spPr>
              <a:xfrm>
                <a:off x="8787818" y="10722557"/>
                <a:ext cx="1153603" cy="1491737"/>
              </a:xfrm>
              <a:custGeom>
                <a:avLst/>
                <a:gdLst/>
                <a:ahLst/>
                <a:cxnLst>
                  <a:cxn ang="3cd4">
                    <a:pos x="hc" y="t"/>
                  </a:cxn>
                  <a:cxn ang="cd2">
                    <a:pos x="l" y="vc"/>
                  </a:cxn>
                  <a:cxn ang="cd4">
                    <a:pos x="hc" y="b"/>
                  </a:cxn>
                  <a:cxn ang="0">
                    <a:pos x="r" y="vc"/>
                  </a:cxn>
                </a:cxnLst>
                <a:rect l="l" t="t" r="r" b="b"/>
                <a:pathLst>
                  <a:path w="927" h="1198">
                    <a:moveTo>
                      <a:pt x="927" y="1198"/>
                    </a:moveTo>
                    <a:cubicBezTo>
                      <a:pt x="927" y="1198"/>
                      <a:pt x="501" y="37"/>
                      <a:pt x="146" y="1"/>
                    </a:cubicBezTo>
                    <a:cubicBezTo>
                      <a:pt x="-209" y="-34"/>
                      <a:pt x="95" y="666"/>
                      <a:pt x="927" y="1198"/>
                    </a:cubicBezTo>
                    <a:close/>
                  </a:path>
                </a:pathLst>
              </a:custGeom>
              <a:solidFill>
                <a:srgbClr val="000104">
                  <a:alpha val="32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61" name="Freeform 71">
                <a:extLst>
                  <a:ext uri="{FF2B5EF4-FFF2-40B4-BE49-F238E27FC236}">
                    <a16:creationId xmlns:a16="http://schemas.microsoft.com/office/drawing/2014/main" id="{D5CBE4B1-FE74-14A8-8FA2-C4A75A0AAD4F}"/>
                  </a:ext>
                </a:extLst>
              </p:cNvPr>
              <p:cNvSpPr/>
              <p:nvPr/>
            </p:nvSpPr>
            <p:spPr>
              <a:xfrm>
                <a:off x="9117953" y="11121351"/>
                <a:ext cx="823468" cy="1092943"/>
              </a:xfrm>
              <a:custGeom>
                <a:avLst/>
                <a:gdLst/>
                <a:ahLst/>
                <a:cxnLst>
                  <a:cxn ang="3cd4">
                    <a:pos x="hc" y="t"/>
                  </a:cxn>
                  <a:cxn ang="cd2">
                    <a:pos x="l" y="vc"/>
                  </a:cxn>
                  <a:cxn ang="cd4">
                    <a:pos x="hc" y="b"/>
                  </a:cxn>
                  <a:cxn ang="0">
                    <a:pos x="r" y="vc"/>
                  </a:cxn>
                </a:cxnLst>
                <a:rect l="l" t="t" r="r" b="b"/>
                <a:pathLst>
                  <a:path w="662" h="878">
                    <a:moveTo>
                      <a:pt x="662" y="878"/>
                    </a:moveTo>
                    <a:cubicBezTo>
                      <a:pt x="611" y="802"/>
                      <a:pt x="555" y="722"/>
                      <a:pt x="502" y="648"/>
                    </a:cubicBezTo>
                    <a:cubicBezTo>
                      <a:pt x="449" y="574"/>
                      <a:pt x="394" y="502"/>
                      <a:pt x="340" y="429"/>
                    </a:cubicBezTo>
                    <a:cubicBezTo>
                      <a:pt x="285" y="356"/>
                      <a:pt x="230" y="283"/>
                      <a:pt x="173" y="212"/>
                    </a:cubicBezTo>
                    <a:cubicBezTo>
                      <a:pt x="117" y="140"/>
                      <a:pt x="59" y="69"/>
                      <a:pt x="0" y="0"/>
                    </a:cubicBezTo>
                    <a:cubicBezTo>
                      <a:pt x="52" y="75"/>
                      <a:pt x="104" y="150"/>
                      <a:pt x="158" y="223"/>
                    </a:cubicBezTo>
                    <a:cubicBezTo>
                      <a:pt x="211" y="297"/>
                      <a:pt x="265" y="371"/>
                      <a:pt x="319" y="443"/>
                    </a:cubicBezTo>
                    <a:cubicBezTo>
                      <a:pt x="375" y="516"/>
                      <a:pt x="430" y="588"/>
                      <a:pt x="486" y="660"/>
                    </a:cubicBezTo>
                    <a:cubicBezTo>
                      <a:pt x="543" y="732"/>
                      <a:pt x="603" y="807"/>
                      <a:pt x="662" y="878"/>
                    </a:cubicBezTo>
                    <a:close/>
                  </a:path>
                </a:pathLst>
              </a:custGeom>
              <a:solidFill>
                <a:srgbClr val="FFFFFF">
                  <a:alpha val="40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62" name="Freeform 72">
                <a:extLst>
                  <a:ext uri="{FF2B5EF4-FFF2-40B4-BE49-F238E27FC236}">
                    <a16:creationId xmlns:a16="http://schemas.microsoft.com/office/drawing/2014/main" id="{16BBD4E0-D705-BC77-44F2-2B6C93A7E1DA}"/>
                  </a:ext>
                </a:extLst>
              </p:cNvPr>
              <p:cNvSpPr/>
              <p:nvPr/>
            </p:nvSpPr>
            <p:spPr>
              <a:xfrm>
                <a:off x="8202296" y="11476526"/>
                <a:ext cx="1736634" cy="727798"/>
              </a:xfrm>
              <a:custGeom>
                <a:avLst/>
                <a:gdLst/>
                <a:ahLst/>
                <a:cxnLst>
                  <a:cxn ang="3cd4">
                    <a:pos x="hc" y="t"/>
                  </a:cxn>
                  <a:cxn ang="cd2">
                    <a:pos x="l" y="vc"/>
                  </a:cxn>
                  <a:cxn ang="cd4">
                    <a:pos x="hc" y="b"/>
                  </a:cxn>
                  <a:cxn ang="0">
                    <a:pos x="r" y="vc"/>
                  </a:cxn>
                </a:cxnLst>
                <a:rect l="l" t="t" r="r" b="b"/>
                <a:pathLst>
                  <a:path w="1395" h="585">
                    <a:moveTo>
                      <a:pt x="1395" y="584"/>
                    </a:moveTo>
                    <a:cubicBezTo>
                      <a:pt x="1395" y="584"/>
                      <a:pt x="396" y="-144"/>
                      <a:pt x="81" y="25"/>
                    </a:cubicBezTo>
                    <a:cubicBezTo>
                      <a:pt x="-234" y="193"/>
                      <a:pt x="408" y="604"/>
                      <a:pt x="1395" y="584"/>
                    </a:cubicBezTo>
                    <a:close/>
                  </a:path>
                </a:pathLst>
              </a:custGeom>
              <a:solidFill>
                <a:srgbClr val="14696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63" name="Freeform 73">
                <a:extLst>
                  <a:ext uri="{FF2B5EF4-FFF2-40B4-BE49-F238E27FC236}">
                    <a16:creationId xmlns:a16="http://schemas.microsoft.com/office/drawing/2014/main" id="{3BCA8070-39E6-3AC8-C68E-D228C5B47422}"/>
                  </a:ext>
                </a:extLst>
              </p:cNvPr>
              <p:cNvSpPr/>
              <p:nvPr/>
            </p:nvSpPr>
            <p:spPr>
              <a:xfrm>
                <a:off x="8654519" y="11753189"/>
                <a:ext cx="1284408" cy="449889"/>
              </a:xfrm>
              <a:custGeom>
                <a:avLst/>
                <a:gdLst/>
                <a:ahLst/>
                <a:cxnLst>
                  <a:cxn ang="3cd4">
                    <a:pos x="hc" y="t"/>
                  </a:cxn>
                  <a:cxn ang="cd2">
                    <a:pos x="l" y="vc"/>
                  </a:cxn>
                  <a:cxn ang="cd4">
                    <a:pos x="hc" y="b"/>
                  </a:cxn>
                  <a:cxn ang="0">
                    <a:pos x="r" y="vc"/>
                  </a:cxn>
                </a:cxnLst>
                <a:rect l="l" t="t" r="r" b="b"/>
                <a:pathLst>
                  <a:path w="1032" h="362">
                    <a:moveTo>
                      <a:pt x="1032" y="362"/>
                    </a:moveTo>
                    <a:cubicBezTo>
                      <a:pt x="948" y="327"/>
                      <a:pt x="863" y="294"/>
                      <a:pt x="777" y="262"/>
                    </a:cubicBezTo>
                    <a:cubicBezTo>
                      <a:pt x="692" y="230"/>
                      <a:pt x="606" y="200"/>
                      <a:pt x="520" y="169"/>
                    </a:cubicBezTo>
                    <a:cubicBezTo>
                      <a:pt x="434" y="139"/>
                      <a:pt x="348" y="109"/>
                      <a:pt x="261" y="81"/>
                    </a:cubicBezTo>
                    <a:cubicBezTo>
                      <a:pt x="175" y="53"/>
                      <a:pt x="87" y="25"/>
                      <a:pt x="0" y="0"/>
                    </a:cubicBezTo>
                    <a:cubicBezTo>
                      <a:pt x="84" y="34"/>
                      <a:pt x="169" y="68"/>
                      <a:pt x="255" y="99"/>
                    </a:cubicBezTo>
                    <a:cubicBezTo>
                      <a:pt x="340" y="132"/>
                      <a:pt x="426" y="162"/>
                      <a:pt x="512" y="193"/>
                    </a:cubicBezTo>
                    <a:cubicBezTo>
                      <a:pt x="598" y="222"/>
                      <a:pt x="684" y="252"/>
                      <a:pt x="771" y="280"/>
                    </a:cubicBezTo>
                    <a:cubicBezTo>
                      <a:pt x="857" y="309"/>
                      <a:pt x="945" y="336"/>
                      <a:pt x="1032" y="362"/>
                    </a:cubicBezTo>
                    <a:close/>
                  </a:path>
                </a:pathLst>
              </a:custGeom>
              <a:solidFill>
                <a:srgbClr val="FFFFFF">
                  <a:alpha val="40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0" name="Freeform 74">
                <a:extLst>
                  <a:ext uri="{FF2B5EF4-FFF2-40B4-BE49-F238E27FC236}">
                    <a16:creationId xmlns:a16="http://schemas.microsoft.com/office/drawing/2014/main" id="{E66552AA-A640-5E63-D4D8-0D81E735104D}"/>
                  </a:ext>
                </a:extLst>
              </p:cNvPr>
              <p:cNvSpPr/>
              <p:nvPr/>
            </p:nvSpPr>
            <p:spPr>
              <a:xfrm>
                <a:off x="9671081" y="10919461"/>
                <a:ext cx="340101" cy="1283616"/>
              </a:xfrm>
              <a:custGeom>
                <a:avLst/>
                <a:gdLst/>
                <a:ahLst/>
                <a:cxnLst>
                  <a:cxn ang="3cd4">
                    <a:pos x="hc" y="t"/>
                  </a:cxn>
                  <a:cxn ang="cd2">
                    <a:pos x="l" y="vc"/>
                  </a:cxn>
                  <a:cxn ang="cd4">
                    <a:pos x="hc" y="b"/>
                  </a:cxn>
                  <a:cxn ang="0">
                    <a:pos x="r" y="vc"/>
                  </a:cxn>
                </a:cxnLst>
                <a:rect l="l" t="t" r="r" b="b"/>
                <a:pathLst>
                  <a:path w="274" h="1031">
                    <a:moveTo>
                      <a:pt x="214" y="1031"/>
                    </a:moveTo>
                    <a:cubicBezTo>
                      <a:pt x="214" y="1031"/>
                      <a:pt x="374" y="174"/>
                      <a:pt x="172" y="25"/>
                    </a:cubicBezTo>
                    <a:cubicBezTo>
                      <a:pt x="-31" y="-124"/>
                      <a:pt x="-98" y="409"/>
                      <a:pt x="214" y="1031"/>
                    </a:cubicBezTo>
                    <a:close/>
                  </a:path>
                </a:pathLst>
              </a:custGeom>
              <a:solidFill>
                <a:srgbClr val="14696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1" name="Freeform 75">
                <a:extLst>
                  <a:ext uri="{FF2B5EF4-FFF2-40B4-BE49-F238E27FC236}">
                    <a16:creationId xmlns:a16="http://schemas.microsoft.com/office/drawing/2014/main" id="{3E1F9179-87F6-77D3-353C-630CC9F5ACB7}"/>
                  </a:ext>
                </a:extLst>
              </p:cNvPr>
              <p:cNvSpPr/>
              <p:nvPr/>
            </p:nvSpPr>
            <p:spPr>
              <a:xfrm>
                <a:off x="9836775" y="11248462"/>
                <a:ext cx="100909" cy="954612"/>
              </a:xfrm>
              <a:custGeom>
                <a:avLst/>
                <a:gdLst/>
                <a:ahLst/>
                <a:cxnLst>
                  <a:cxn ang="3cd4">
                    <a:pos x="hc" y="t"/>
                  </a:cxn>
                  <a:cxn ang="cd2">
                    <a:pos x="l" y="vc"/>
                  </a:cxn>
                  <a:cxn ang="cd4">
                    <a:pos x="hc" y="b"/>
                  </a:cxn>
                  <a:cxn ang="0">
                    <a:pos x="r" y="vc"/>
                  </a:cxn>
                </a:cxnLst>
                <a:rect l="l" t="t" r="r" b="b"/>
                <a:pathLst>
                  <a:path w="82" h="767">
                    <a:moveTo>
                      <a:pt x="82" y="767"/>
                    </a:moveTo>
                    <a:cubicBezTo>
                      <a:pt x="80" y="702"/>
                      <a:pt x="75" y="638"/>
                      <a:pt x="69" y="574"/>
                    </a:cubicBezTo>
                    <a:cubicBezTo>
                      <a:pt x="64" y="510"/>
                      <a:pt x="57" y="446"/>
                      <a:pt x="50" y="382"/>
                    </a:cubicBezTo>
                    <a:cubicBezTo>
                      <a:pt x="43" y="318"/>
                      <a:pt x="35" y="255"/>
                      <a:pt x="28" y="191"/>
                    </a:cubicBezTo>
                    <a:cubicBezTo>
                      <a:pt x="19" y="128"/>
                      <a:pt x="10" y="64"/>
                      <a:pt x="0" y="0"/>
                    </a:cubicBezTo>
                    <a:cubicBezTo>
                      <a:pt x="3" y="65"/>
                      <a:pt x="8" y="128"/>
                      <a:pt x="13" y="192"/>
                    </a:cubicBezTo>
                    <a:cubicBezTo>
                      <a:pt x="19" y="256"/>
                      <a:pt x="26" y="320"/>
                      <a:pt x="32" y="384"/>
                    </a:cubicBezTo>
                    <a:cubicBezTo>
                      <a:pt x="40" y="448"/>
                      <a:pt x="47" y="512"/>
                      <a:pt x="55" y="576"/>
                    </a:cubicBezTo>
                    <a:cubicBezTo>
                      <a:pt x="64" y="639"/>
                      <a:pt x="73" y="703"/>
                      <a:pt x="82" y="767"/>
                    </a:cubicBezTo>
                    <a:close/>
                  </a:path>
                </a:pathLst>
              </a:custGeom>
              <a:solidFill>
                <a:srgbClr val="FFFFFF">
                  <a:alpha val="40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2" name="Freeform 76">
                <a:extLst>
                  <a:ext uri="{FF2B5EF4-FFF2-40B4-BE49-F238E27FC236}">
                    <a16:creationId xmlns:a16="http://schemas.microsoft.com/office/drawing/2014/main" id="{98DD5E46-EB70-23EF-C47C-1300B786F093}"/>
                  </a:ext>
                </a:extLst>
              </p:cNvPr>
              <p:cNvSpPr/>
              <p:nvPr/>
            </p:nvSpPr>
            <p:spPr>
              <a:xfrm>
                <a:off x="14003948" y="11476526"/>
                <a:ext cx="1736634" cy="727798"/>
              </a:xfrm>
              <a:custGeom>
                <a:avLst/>
                <a:gdLst/>
                <a:ahLst/>
                <a:cxnLst>
                  <a:cxn ang="3cd4">
                    <a:pos x="hc" y="t"/>
                  </a:cxn>
                  <a:cxn ang="cd2">
                    <a:pos x="l" y="vc"/>
                  </a:cxn>
                  <a:cxn ang="cd4">
                    <a:pos x="hc" y="b"/>
                  </a:cxn>
                  <a:cxn ang="0">
                    <a:pos x="r" y="vc"/>
                  </a:cxn>
                </a:cxnLst>
                <a:rect l="l" t="t" r="r" b="b"/>
                <a:pathLst>
                  <a:path w="1395" h="585">
                    <a:moveTo>
                      <a:pt x="0" y="584"/>
                    </a:moveTo>
                    <a:cubicBezTo>
                      <a:pt x="0" y="584"/>
                      <a:pt x="999" y="-144"/>
                      <a:pt x="1314" y="25"/>
                    </a:cubicBezTo>
                    <a:cubicBezTo>
                      <a:pt x="1629" y="193"/>
                      <a:pt x="986" y="604"/>
                      <a:pt x="0" y="584"/>
                    </a:cubicBezTo>
                    <a:close/>
                  </a:path>
                </a:pathLst>
              </a:custGeom>
              <a:solidFill>
                <a:srgbClr val="14696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3" name="Freeform 77">
                <a:extLst>
                  <a:ext uri="{FF2B5EF4-FFF2-40B4-BE49-F238E27FC236}">
                    <a16:creationId xmlns:a16="http://schemas.microsoft.com/office/drawing/2014/main" id="{EBF3424A-41D1-08D4-77BA-FD14499D4B68}"/>
                  </a:ext>
                </a:extLst>
              </p:cNvPr>
              <p:cNvSpPr/>
              <p:nvPr/>
            </p:nvSpPr>
            <p:spPr>
              <a:xfrm>
                <a:off x="14003948" y="11753189"/>
                <a:ext cx="1284408" cy="449889"/>
              </a:xfrm>
              <a:custGeom>
                <a:avLst/>
                <a:gdLst/>
                <a:ahLst/>
                <a:cxnLst>
                  <a:cxn ang="3cd4">
                    <a:pos x="hc" y="t"/>
                  </a:cxn>
                  <a:cxn ang="cd2">
                    <a:pos x="l" y="vc"/>
                  </a:cxn>
                  <a:cxn ang="cd4">
                    <a:pos x="hc" y="b"/>
                  </a:cxn>
                  <a:cxn ang="0">
                    <a:pos x="r" y="vc"/>
                  </a:cxn>
                </a:cxnLst>
                <a:rect l="l" t="t" r="r" b="b"/>
                <a:pathLst>
                  <a:path w="1032" h="362">
                    <a:moveTo>
                      <a:pt x="0" y="362"/>
                    </a:moveTo>
                    <a:cubicBezTo>
                      <a:pt x="84" y="327"/>
                      <a:pt x="169" y="294"/>
                      <a:pt x="254" y="262"/>
                    </a:cubicBezTo>
                    <a:cubicBezTo>
                      <a:pt x="340" y="230"/>
                      <a:pt x="426" y="200"/>
                      <a:pt x="512" y="169"/>
                    </a:cubicBezTo>
                    <a:cubicBezTo>
                      <a:pt x="598" y="139"/>
                      <a:pt x="684" y="109"/>
                      <a:pt x="770" y="81"/>
                    </a:cubicBezTo>
                    <a:cubicBezTo>
                      <a:pt x="857" y="53"/>
                      <a:pt x="944" y="25"/>
                      <a:pt x="1032" y="0"/>
                    </a:cubicBezTo>
                    <a:cubicBezTo>
                      <a:pt x="948" y="34"/>
                      <a:pt x="863" y="68"/>
                      <a:pt x="777" y="99"/>
                    </a:cubicBezTo>
                    <a:cubicBezTo>
                      <a:pt x="692" y="132"/>
                      <a:pt x="606" y="162"/>
                      <a:pt x="520" y="193"/>
                    </a:cubicBezTo>
                    <a:cubicBezTo>
                      <a:pt x="434" y="222"/>
                      <a:pt x="348" y="252"/>
                      <a:pt x="261" y="280"/>
                    </a:cubicBezTo>
                    <a:cubicBezTo>
                      <a:pt x="174" y="309"/>
                      <a:pt x="87" y="336"/>
                      <a:pt x="0" y="362"/>
                    </a:cubicBezTo>
                    <a:close/>
                  </a:path>
                </a:pathLst>
              </a:custGeom>
              <a:solidFill>
                <a:srgbClr val="FFFFFF">
                  <a:alpha val="40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4" name="Freeform 78">
                <a:extLst>
                  <a:ext uri="{FF2B5EF4-FFF2-40B4-BE49-F238E27FC236}">
                    <a16:creationId xmlns:a16="http://schemas.microsoft.com/office/drawing/2014/main" id="{1C7F8C62-3912-1EE6-0006-3D63C1EB871E}"/>
                  </a:ext>
                </a:extLst>
              </p:cNvPr>
              <p:cNvSpPr/>
              <p:nvPr/>
            </p:nvSpPr>
            <p:spPr>
              <a:xfrm>
                <a:off x="13924218" y="10899522"/>
                <a:ext cx="343839" cy="1303556"/>
              </a:xfrm>
              <a:custGeom>
                <a:avLst/>
                <a:gdLst/>
                <a:ahLst/>
                <a:cxnLst>
                  <a:cxn ang="3cd4">
                    <a:pos x="hc" y="t"/>
                  </a:cxn>
                  <a:cxn ang="cd2">
                    <a:pos x="l" y="vc"/>
                  </a:cxn>
                  <a:cxn ang="cd4">
                    <a:pos x="hc" y="b"/>
                  </a:cxn>
                  <a:cxn ang="0">
                    <a:pos x="r" y="vc"/>
                  </a:cxn>
                </a:cxnLst>
                <a:rect l="l" t="t" r="r" b="b"/>
                <a:pathLst>
                  <a:path w="277" h="1047">
                    <a:moveTo>
                      <a:pt x="64" y="1047"/>
                    </a:moveTo>
                    <a:cubicBezTo>
                      <a:pt x="64" y="1047"/>
                      <a:pt x="-103" y="179"/>
                      <a:pt x="101" y="26"/>
                    </a:cubicBezTo>
                    <a:cubicBezTo>
                      <a:pt x="306" y="-126"/>
                      <a:pt x="377" y="414"/>
                      <a:pt x="64" y="1047"/>
                    </a:cubicBezTo>
                    <a:close/>
                  </a:path>
                </a:pathLst>
              </a:custGeom>
              <a:solidFill>
                <a:srgbClr val="14696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5" name="Freeform 79">
                <a:extLst>
                  <a:ext uri="{FF2B5EF4-FFF2-40B4-BE49-F238E27FC236}">
                    <a16:creationId xmlns:a16="http://schemas.microsoft.com/office/drawing/2014/main" id="{5DE30D7E-7BD8-8659-42A4-458CB1399430}"/>
                  </a:ext>
                </a:extLst>
              </p:cNvPr>
              <p:cNvSpPr/>
              <p:nvPr/>
            </p:nvSpPr>
            <p:spPr>
              <a:xfrm>
                <a:off x="14003948" y="11234754"/>
                <a:ext cx="97172" cy="968320"/>
              </a:xfrm>
              <a:custGeom>
                <a:avLst/>
                <a:gdLst/>
                <a:ahLst/>
                <a:cxnLst>
                  <a:cxn ang="3cd4">
                    <a:pos x="hc" y="t"/>
                  </a:cxn>
                  <a:cxn ang="cd2">
                    <a:pos x="l" y="vc"/>
                  </a:cxn>
                  <a:cxn ang="cd4">
                    <a:pos x="hc" y="b"/>
                  </a:cxn>
                  <a:cxn ang="0">
                    <a:pos x="r" y="vc"/>
                  </a:cxn>
                </a:cxnLst>
                <a:rect l="l" t="t" r="r" b="b"/>
                <a:pathLst>
                  <a:path w="79" h="778">
                    <a:moveTo>
                      <a:pt x="0" y="778"/>
                    </a:moveTo>
                    <a:cubicBezTo>
                      <a:pt x="3" y="712"/>
                      <a:pt x="7" y="647"/>
                      <a:pt x="13" y="582"/>
                    </a:cubicBezTo>
                    <a:cubicBezTo>
                      <a:pt x="18" y="518"/>
                      <a:pt x="24" y="452"/>
                      <a:pt x="30" y="387"/>
                    </a:cubicBezTo>
                    <a:cubicBezTo>
                      <a:pt x="37" y="323"/>
                      <a:pt x="44" y="258"/>
                      <a:pt x="53" y="193"/>
                    </a:cubicBezTo>
                    <a:cubicBezTo>
                      <a:pt x="60" y="129"/>
                      <a:pt x="69" y="64"/>
                      <a:pt x="79" y="0"/>
                    </a:cubicBezTo>
                    <a:cubicBezTo>
                      <a:pt x="76" y="65"/>
                      <a:pt x="72" y="130"/>
                      <a:pt x="66" y="195"/>
                    </a:cubicBezTo>
                    <a:cubicBezTo>
                      <a:pt x="61" y="260"/>
                      <a:pt x="55" y="324"/>
                      <a:pt x="48" y="389"/>
                    </a:cubicBezTo>
                    <a:cubicBezTo>
                      <a:pt x="41" y="454"/>
                      <a:pt x="35" y="519"/>
                      <a:pt x="27" y="584"/>
                    </a:cubicBezTo>
                    <a:cubicBezTo>
                      <a:pt x="19" y="649"/>
                      <a:pt x="10" y="713"/>
                      <a:pt x="0" y="778"/>
                    </a:cubicBezTo>
                    <a:close/>
                  </a:path>
                </a:pathLst>
              </a:custGeom>
              <a:solidFill>
                <a:srgbClr val="FFFFFF">
                  <a:alpha val="40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6" name="Freeform 80">
                <a:extLst>
                  <a:ext uri="{FF2B5EF4-FFF2-40B4-BE49-F238E27FC236}">
                    <a16:creationId xmlns:a16="http://schemas.microsoft.com/office/drawing/2014/main" id="{1CAB9B6C-6DDB-4158-58D0-ED30DFA9BFAC}"/>
                  </a:ext>
                </a:extLst>
              </p:cNvPr>
              <p:cNvSpPr/>
              <p:nvPr/>
            </p:nvSpPr>
            <p:spPr>
              <a:xfrm>
                <a:off x="14003948" y="11169953"/>
                <a:ext cx="834680" cy="1034370"/>
              </a:xfrm>
              <a:custGeom>
                <a:avLst/>
                <a:gdLst/>
                <a:ahLst/>
                <a:cxnLst>
                  <a:cxn ang="3cd4">
                    <a:pos x="hc" y="t"/>
                  </a:cxn>
                  <a:cxn ang="cd2">
                    <a:pos x="l" y="vc"/>
                  </a:cxn>
                  <a:cxn ang="cd4">
                    <a:pos x="hc" y="b"/>
                  </a:cxn>
                  <a:cxn ang="0">
                    <a:pos x="r" y="vc"/>
                  </a:cxn>
                </a:cxnLst>
                <a:rect l="l" t="t" r="r" b="b"/>
                <a:pathLst>
                  <a:path w="671" h="831">
                    <a:moveTo>
                      <a:pt x="0" y="831"/>
                    </a:moveTo>
                    <a:cubicBezTo>
                      <a:pt x="0" y="831"/>
                      <a:pt x="318" y="20"/>
                      <a:pt x="570" y="1"/>
                    </a:cubicBezTo>
                    <a:cubicBezTo>
                      <a:pt x="821" y="-19"/>
                      <a:pt x="594" y="469"/>
                      <a:pt x="0" y="831"/>
                    </a:cubicBezTo>
                    <a:close/>
                  </a:path>
                </a:pathLst>
              </a:custGeom>
              <a:solidFill>
                <a:srgbClr val="14696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7" name="Freeform 81">
                <a:extLst>
                  <a:ext uri="{FF2B5EF4-FFF2-40B4-BE49-F238E27FC236}">
                    <a16:creationId xmlns:a16="http://schemas.microsoft.com/office/drawing/2014/main" id="{BFE7C829-E802-1E70-EA64-D51F645BB721}"/>
                  </a:ext>
                </a:extLst>
              </p:cNvPr>
              <p:cNvSpPr/>
              <p:nvPr/>
            </p:nvSpPr>
            <p:spPr>
              <a:xfrm>
                <a:off x="14003948" y="11169953"/>
                <a:ext cx="834680" cy="1034370"/>
              </a:xfrm>
              <a:custGeom>
                <a:avLst/>
                <a:gdLst/>
                <a:ahLst/>
                <a:cxnLst>
                  <a:cxn ang="3cd4">
                    <a:pos x="hc" y="t"/>
                  </a:cxn>
                  <a:cxn ang="cd2">
                    <a:pos x="l" y="vc"/>
                  </a:cxn>
                  <a:cxn ang="cd4">
                    <a:pos x="hc" y="b"/>
                  </a:cxn>
                  <a:cxn ang="0">
                    <a:pos x="r" y="vc"/>
                  </a:cxn>
                </a:cxnLst>
                <a:rect l="l" t="t" r="r" b="b"/>
                <a:pathLst>
                  <a:path w="671" h="831">
                    <a:moveTo>
                      <a:pt x="0" y="831"/>
                    </a:moveTo>
                    <a:cubicBezTo>
                      <a:pt x="0" y="831"/>
                      <a:pt x="318" y="20"/>
                      <a:pt x="570" y="1"/>
                    </a:cubicBezTo>
                    <a:cubicBezTo>
                      <a:pt x="821" y="-19"/>
                      <a:pt x="594" y="469"/>
                      <a:pt x="0" y="831"/>
                    </a:cubicBezTo>
                    <a:close/>
                  </a:path>
                </a:pathLst>
              </a:custGeom>
              <a:solidFill>
                <a:srgbClr val="000104">
                  <a:alpha val="32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8" name="Freeform 82">
                <a:extLst>
                  <a:ext uri="{FF2B5EF4-FFF2-40B4-BE49-F238E27FC236}">
                    <a16:creationId xmlns:a16="http://schemas.microsoft.com/office/drawing/2014/main" id="{89B764AD-8C87-6013-9B7E-5BD8E8ED80C8}"/>
                  </a:ext>
                </a:extLst>
              </p:cNvPr>
              <p:cNvSpPr/>
              <p:nvPr/>
            </p:nvSpPr>
            <p:spPr>
              <a:xfrm>
                <a:off x="14003948" y="11447863"/>
                <a:ext cx="592997" cy="755215"/>
              </a:xfrm>
              <a:custGeom>
                <a:avLst/>
                <a:gdLst/>
                <a:ahLst/>
                <a:cxnLst>
                  <a:cxn ang="3cd4">
                    <a:pos x="hc" y="t"/>
                  </a:cxn>
                  <a:cxn ang="cd2">
                    <a:pos x="l" y="vc"/>
                  </a:cxn>
                  <a:cxn ang="cd4">
                    <a:pos x="hc" y="b"/>
                  </a:cxn>
                  <a:cxn ang="0">
                    <a:pos x="r" y="vc"/>
                  </a:cxn>
                </a:cxnLst>
                <a:rect l="l" t="t" r="r" b="b"/>
                <a:pathLst>
                  <a:path w="477" h="607">
                    <a:moveTo>
                      <a:pt x="0" y="607"/>
                    </a:moveTo>
                    <a:cubicBezTo>
                      <a:pt x="37" y="554"/>
                      <a:pt x="75" y="502"/>
                      <a:pt x="114" y="451"/>
                    </a:cubicBezTo>
                    <a:cubicBezTo>
                      <a:pt x="153" y="399"/>
                      <a:pt x="192" y="348"/>
                      <a:pt x="232" y="298"/>
                    </a:cubicBezTo>
                    <a:cubicBezTo>
                      <a:pt x="271" y="248"/>
                      <a:pt x="311" y="198"/>
                      <a:pt x="352" y="148"/>
                    </a:cubicBezTo>
                    <a:cubicBezTo>
                      <a:pt x="392" y="98"/>
                      <a:pt x="434" y="49"/>
                      <a:pt x="477" y="0"/>
                    </a:cubicBezTo>
                    <a:cubicBezTo>
                      <a:pt x="439" y="53"/>
                      <a:pt x="402" y="105"/>
                      <a:pt x="363" y="157"/>
                    </a:cubicBezTo>
                    <a:cubicBezTo>
                      <a:pt x="324" y="208"/>
                      <a:pt x="285" y="258"/>
                      <a:pt x="245" y="309"/>
                    </a:cubicBezTo>
                    <a:cubicBezTo>
                      <a:pt x="205" y="359"/>
                      <a:pt x="166" y="410"/>
                      <a:pt x="125" y="459"/>
                    </a:cubicBezTo>
                    <a:cubicBezTo>
                      <a:pt x="84" y="509"/>
                      <a:pt x="43" y="558"/>
                      <a:pt x="0" y="607"/>
                    </a:cubicBezTo>
                    <a:close/>
                  </a:path>
                </a:pathLst>
              </a:custGeom>
              <a:solidFill>
                <a:srgbClr val="FFFFFF">
                  <a:alpha val="40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grpSp>
        <p:grpSp>
          <p:nvGrpSpPr>
            <p:cNvPr id="8" name="Group 3">
              <a:extLst>
                <a:ext uri="{FF2B5EF4-FFF2-40B4-BE49-F238E27FC236}">
                  <a16:creationId xmlns:a16="http://schemas.microsoft.com/office/drawing/2014/main" id="{5DB0AD07-5763-F083-DD90-3AE8CB3BCC46}"/>
                </a:ext>
              </a:extLst>
            </p:cNvPr>
            <p:cNvGrpSpPr/>
            <p:nvPr/>
          </p:nvGrpSpPr>
          <p:grpSpPr>
            <a:xfrm>
              <a:off x="9748324" y="3663914"/>
              <a:ext cx="6214005" cy="8590259"/>
              <a:chOff x="9748324" y="3663914"/>
              <a:chExt cx="6214005" cy="8590259"/>
            </a:xfrm>
          </p:grpSpPr>
          <p:sp>
            <p:nvSpPr>
              <p:cNvPr id="35" name="Freeform 83">
                <a:extLst>
                  <a:ext uri="{FF2B5EF4-FFF2-40B4-BE49-F238E27FC236}">
                    <a16:creationId xmlns:a16="http://schemas.microsoft.com/office/drawing/2014/main" id="{3567226D-43A8-CEF8-2AC6-A996906AE7EE}"/>
                  </a:ext>
                </a:extLst>
              </p:cNvPr>
              <p:cNvSpPr/>
              <p:nvPr/>
            </p:nvSpPr>
            <p:spPr>
              <a:xfrm>
                <a:off x="9843004" y="7326582"/>
                <a:ext cx="3012321" cy="4927591"/>
              </a:xfrm>
              <a:custGeom>
                <a:avLst/>
                <a:gdLst/>
                <a:ahLst/>
                <a:cxnLst>
                  <a:cxn ang="3cd4">
                    <a:pos x="hc" y="t"/>
                  </a:cxn>
                  <a:cxn ang="cd2">
                    <a:pos x="l" y="vc"/>
                  </a:cxn>
                  <a:cxn ang="cd4">
                    <a:pos x="hc" y="b"/>
                  </a:cxn>
                  <a:cxn ang="0">
                    <a:pos x="r" y="vc"/>
                  </a:cxn>
                </a:cxnLst>
                <a:rect l="l" t="t" r="r" b="b"/>
                <a:pathLst>
                  <a:path w="2419" h="3955">
                    <a:moveTo>
                      <a:pt x="1177" y="484"/>
                    </a:moveTo>
                    <a:lnTo>
                      <a:pt x="1177" y="307"/>
                    </a:lnTo>
                    <a:cubicBezTo>
                      <a:pt x="1177" y="137"/>
                      <a:pt x="1040" y="0"/>
                      <a:pt x="869" y="0"/>
                    </a:cubicBezTo>
                    <a:cubicBezTo>
                      <a:pt x="700" y="0"/>
                      <a:pt x="562" y="137"/>
                      <a:pt x="562" y="307"/>
                    </a:cubicBezTo>
                    <a:lnTo>
                      <a:pt x="562" y="484"/>
                    </a:lnTo>
                    <a:lnTo>
                      <a:pt x="492" y="484"/>
                    </a:lnTo>
                    <a:lnTo>
                      <a:pt x="43" y="484"/>
                    </a:lnTo>
                    <a:cubicBezTo>
                      <a:pt x="269" y="1207"/>
                      <a:pt x="737" y="1674"/>
                      <a:pt x="737" y="1674"/>
                    </a:cubicBezTo>
                    <a:lnTo>
                      <a:pt x="0" y="3955"/>
                    </a:lnTo>
                    <a:lnTo>
                      <a:pt x="2419" y="3955"/>
                    </a:lnTo>
                    <a:lnTo>
                      <a:pt x="2419" y="484"/>
                    </a:lnTo>
                    <a:close/>
                  </a:path>
                </a:pathLst>
              </a:custGeom>
              <a:solidFill>
                <a:srgbClr val="5F9DCC"/>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56" name="Freeform 84">
                <a:extLst>
                  <a:ext uri="{FF2B5EF4-FFF2-40B4-BE49-F238E27FC236}">
                    <a16:creationId xmlns:a16="http://schemas.microsoft.com/office/drawing/2014/main" id="{52622700-E4B8-B302-920A-5B37BADA94A8}"/>
                  </a:ext>
                </a:extLst>
              </p:cNvPr>
              <p:cNvSpPr/>
              <p:nvPr/>
            </p:nvSpPr>
            <p:spPr>
              <a:xfrm>
                <a:off x="9748324" y="4039026"/>
                <a:ext cx="3105759" cy="3890728"/>
              </a:xfrm>
              <a:custGeom>
                <a:avLst/>
                <a:gdLst/>
                <a:ahLst/>
                <a:cxnLst>
                  <a:cxn ang="3cd4">
                    <a:pos x="hc" y="t"/>
                  </a:cxn>
                  <a:cxn ang="cd2">
                    <a:pos x="l" y="vc"/>
                  </a:cxn>
                  <a:cxn ang="cd4">
                    <a:pos x="hc" y="b"/>
                  </a:cxn>
                  <a:cxn ang="0">
                    <a:pos x="r" y="vc"/>
                  </a:cxn>
                </a:cxnLst>
                <a:rect l="l" t="t" r="r" b="b"/>
                <a:pathLst>
                  <a:path w="2494" h="3123">
                    <a:moveTo>
                      <a:pt x="2494" y="0"/>
                    </a:moveTo>
                    <a:cubicBezTo>
                      <a:pt x="1589" y="9"/>
                      <a:pt x="610" y="440"/>
                      <a:pt x="199" y="1408"/>
                    </a:cubicBezTo>
                    <a:cubicBezTo>
                      <a:pt x="-73" y="2051"/>
                      <a:pt x="-31" y="2643"/>
                      <a:pt x="119" y="3123"/>
                    </a:cubicBezTo>
                    <a:lnTo>
                      <a:pt x="568" y="3123"/>
                    </a:lnTo>
                    <a:lnTo>
                      <a:pt x="638" y="3123"/>
                    </a:lnTo>
                    <a:lnTo>
                      <a:pt x="638" y="2946"/>
                    </a:lnTo>
                    <a:cubicBezTo>
                      <a:pt x="638" y="2776"/>
                      <a:pt x="776" y="2639"/>
                      <a:pt x="945" y="2639"/>
                    </a:cubicBezTo>
                    <a:cubicBezTo>
                      <a:pt x="1116" y="2639"/>
                      <a:pt x="1253" y="2776"/>
                      <a:pt x="1253" y="2946"/>
                    </a:cubicBezTo>
                    <a:lnTo>
                      <a:pt x="1253" y="3123"/>
                    </a:lnTo>
                    <a:lnTo>
                      <a:pt x="2494" y="3123"/>
                    </a:lnTo>
                    <a:close/>
                  </a:path>
                </a:pathLst>
              </a:custGeom>
              <a:solidFill>
                <a:srgbClr val="F7714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57" name="Freeform 85">
                <a:extLst>
                  <a:ext uri="{FF2B5EF4-FFF2-40B4-BE49-F238E27FC236}">
                    <a16:creationId xmlns:a16="http://schemas.microsoft.com/office/drawing/2014/main" id="{9B35F269-6C04-478C-EB8F-6AA1ECDBAAD7}"/>
                  </a:ext>
                </a:extLst>
              </p:cNvPr>
              <p:cNvSpPr/>
              <p:nvPr/>
            </p:nvSpPr>
            <p:spPr>
              <a:xfrm>
                <a:off x="12883981" y="3663914"/>
                <a:ext cx="2799294" cy="4573662"/>
              </a:xfrm>
              <a:custGeom>
                <a:avLst/>
                <a:gdLst/>
                <a:ahLst/>
                <a:cxnLst>
                  <a:cxn ang="3cd4">
                    <a:pos x="hc" y="t"/>
                  </a:cxn>
                  <a:cxn ang="cd2">
                    <a:pos x="l" y="vc"/>
                  </a:cxn>
                  <a:cxn ang="cd4">
                    <a:pos x="hc" y="b"/>
                  </a:cxn>
                  <a:cxn ang="0">
                    <a:pos x="r" y="vc"/>
                  </a:cxn>
                </a:cxnLst>
                <a:rect l="l" t="t" r="r" b="b"/>
                <a:pathLst>
                  <a:path w="2248" h="3671">
                    <a:moveTo>
                      <a:pt x="2210" y="3267"/>
                    </a:moveTo>
                    <a:lnTo>
                      <a:pt x="2193" y="3218"/>
                    </a:lnTo>
                    <a:cubicBezTo>
                      <a:pt x="2193" y="3218"/>
                      <a:pt x="2496" y="1498"/>
                      <a:pt x="1687" y="607"/>
                    </a:cubicBezTo>
                    <a:cubicBezTo>
                      <a:pt x="1364" y="252"/>
                      <a:pt x="811" y="35"/>
                      <a:pt x="213" y="0"/>
                    </a:cubicBezTo>
                    <a:lnTo>
                      <a:pt x="0" y="3116"/>
                    </a:lnTo>
                    <a:lnTo>
                      <a:pt x="744" y="3166"/>
                    </a:lnTo>
                    <a:lnTo>
                      <a:pt x="733" y="3343"/>
                    </a:lnTo>
                    <a:cubicBezTo>
                      <a:pt x="721" y="3513"/>
                      <a:pt x="849" y="3659"/>
                      <a:pt x="1018" y="3671"/>
                    </a:cubicBezTo>
                    <a:cubicBezTo>
                      <a:pt x="1188" y="3682"/>
                      <a:pt x="1334" y="3554"/>
                      <a:pt x="1346" y="3385"/>
                    </a:cubicBezTo>
                    <a:lnTo>
                      <a:pt x="1358" y="3209"/>
                    </a:lnTo>
                    <a:close/>
                  </a:path>
                </a:pathLst>
              </a:custGeom>
              <a:solidFill>
                <a:srgbClr val="FFB259"/>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58" name="Freeform 86">
                <a:extLst>
                  <a:ext uri="{FF2B5EF4-FFF2-40B4-BE49-F238E27FC236}">
                    <a16:creationId xmlns:a16="http://schemas.microsoft.com/office/drawing/2014/main" id="{0953B7A0-41E1-4810-1DAA-14EE5F60A0FF}"/>
                  </a:ext>
                </a:extLst>
              </p:cNvPr>
              <p:cNvSpPr/>
              <p:nvPr/>
            </p:nvSpPr>
            <p:spPr>
              <a:xfrm>
                <a:off x="12855328" y="7929757"/>
                <a:ext cx="3107001" cy="4324416"/>
              </a:xfrm>
              <a:custGeom>
                <a:avLst/>
                <a:gdLst/>
                <a:ahLst/>
                <a:cxnLst>
                  <a:cxn ang="3cd4">
                    <a:pos x="hc" y="t"/>
                  </a:cxn>
                  <a:cxn ang="cd2">
                    <a:pos x="l" y="vc"/>
                  </a:cxn>
                  <a:cxn ang="cd4">
                    <a:pos x="hc" y="b"/>
                  </a:cxn>
                  <a:cxn ang="0">
                    <a:pos x="r" y="vc"/>
                  </a:cxn>
                </a:cxnLst>
                <a:rect l="l" t="t" r="r" b="b"/>
                <a:pathLst>
                  <a:path w="2495" h="3471">
                    <a:moveTo>
                      <a:pt x="2486" y="644"/>
                    </a:moveTo>
                    <a:lnTo>
                      <a:pt x="2215" y="0"/>
                    </a:lnTo>
                    <a:lnTo>
                      <a:pt x="1361" y="0"/>
                    </a:lnTo>
                    <a:lnTo>
                      <a:pt x="1361" y="177"/>
                    </a:lnTo>
                    <a:cubicBezTo>
                      <a:pt x="1361" y="347"/>
                      <a:pt x="1224" y="484"/>
                      <a:pt x="1054" y="484"/>
                    </a:cubicBezTo>
                    <a:cubicBezTo>
                      <a:pt x="884" y="484"/>
                      <a:pt x="746" y="347"/>
                      <a:pt x="746" y="177"/>
                    </a:cubicBezTo>
                    <a:lnTo>
                      <a:pt x="746" y="0"/>
                    </a:lnTo>
                    <a:lnTo>
                      <a:pt x="0" y="0"/>
                    </a:lnTo>
                    <a:lnTo>
                      <a:pt x="0" y="3471"/>
                    </a:lnTo>
                    <a:lnTo>
                      <a:pt x="957" y="3471"/>
                    </a:lnTo>
                    <a:lnTo>
                      <a:pt x="726" y="2128"/>
                    </a:lnTo>
                    <a:cubicBezTo>
                      <a:pt x="726" y="2128"/>
                      <a:pt x="1420" y="2383"/>
                      <a:pt x="1744" y="2151"/>
                    </a:cubicBezTo>
                    <a:cubicBezTo>
                      <a:pt x="2068" y="1920"/>
                      <a:pt x="2114" y="901"/>
                      <a:pt x="2114" y="901"/>
                    </a:cubicBezTo>
                    <a:lnTo>
                      <a:pt x="2423" y="790"/>
                    </a:lnTo>
                    <a:cubicBezTo>
                      <a:pt x="2482" y="769"/>
                      <a:pt x="2511" y="703"/>
                      <a:pt x="2486" y="644"/>
                    </a:cubicBezTo>
                    <a:close/>
                  </a:path>
                </a:pathLst>
              </a:custGeom>
              <a:solidFill>
                <a:srgbClr val="F7714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grpSp>
        <p:grpSp>
          <p:nvGrpSpPr>
            <p:cNvPr id="9" name="Group 5">
              <a:extLst>
                <a:ext uri="{FF2B5EF4-FFF2-40B4-BE49-F238E27FC236}">
                  <a16:creationId xmlns:a16="http://schemas.microsoft.com/office/drawing/2014/main" id="{493708DB-1317-8D89-5544-88F0277FBA8B}"/>
                </a:ext>
              </a:extLst>
            </p:cNvPr>
            <p:cNvGrpSpPr/>
            <p:nvPr/>
          </p:nvGrpSpPr>
          <p:grpSpPr>
            <a:xfrm>
              <a:off x="11488691" y="5541982"/>
              <a:ext cx="1691789" cy="6988851"/>
              <a:chOff x="11488691" y="5541982"/>
              <a:chExt cx="1691789" cy="6988851"/>
            </a:xfrm>
          </p:grpSpPr>
          <p:sp>
            <p:nvSpPr>
              <p:cNvPr id="10" name="Freeform 97">
                <a:extLst>
                  <a:ext uri="{FF2B5EF4-FFF2-40B4-BE49-F238E27FC236}">
                    <a16:creationId xmlns:a16="http://schemas.microsoft.com/office/drawing/2014/main" id="{32A2F8D7-D663-4A64-F6CD-0DBE471BDAD1}"/>
                  </a:ext>
                </a:extLst>
              </p:cNvPr>
              <p:cNvSpPr/>
              <p:nvPr/>
            </p:nvSpPr>
            <p:spPr>
              <a:xfrm>
                <a:off x="12623608" y="7689232"/>
                <a:ext cx="302727" cy="4841601"/>
              </a:xfrm>
              <a:custGeom>
                <a:avLst/>
                <a:gdLst/>
                <a:ahLst/>
                <a:cxnLst>
                  <a:cxn ang="3cd4">
                    <a:pos x="hc" y="t"/>
                  </a:cxn>
                  <a:cxn ang="cd2">
                    <a:pos x="l" y="vc"/>
                  </a:cxn>
                  <a:cxn ang="cd4">
                    <a:pos x="hc" y="b"/>
                  </a:cxn>
                  <a:cxn ang="0">
                    <a:pos x="r" y="vc"/>
                  </a:cxn>
                </a:cxnLst>
                <a:rect l="l" t="t" r="r" b="b"/>
                <a:pathLst>
                  <a:path w="244" h="3886">
                    <a:moveTo>
                      <a:pt x="224" y="3886"/>
                    </a:moveTo>
                    <a:cubicBezTo>
                      <a:pt x="213" y="3886"/>
                      <a:pt x="203" y="3877"/>
                      <a:pt x="203" y="3866"/>
                    </a:cubicBezTo>
                    <a:lnTo>
                      <a:pt x="0" y="22"/>
                    </a:lnTo>
                    <a:cubicBezTo>
                      <a:pt x="-1" y="10"/>
                      <a:pt x="8" y="0"/>
                      <a:pt x="20" y="0"/>
                    </a:cubicBezTo>
                    <a:cubicBezTo>
                      <a:pt x="31" y="-1"/>
                      <a:pt x="41" y="8"/>
                      <a:pt x="42" y="19"/>
                    </a:cubicBezTo>
                    <a:lnTo>
                      <a:pt x="244" y="3864"/>
                    </a:lnTo>
                    <a:cubicBezTo>
                      <a:pt x="245" y="3875"/>
                      <a:pt x="236" y="3885"/>
                      <a:pt x="224" y="3886"/>
                    </a:cubicBezTo>
                    <a:close/>
                  </a:path>
                </a:pathLst>
              </a:custGeom>
              <a:solidFill>
                <a:srgbClr val="FFFFF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11" name="Freeform 98">
                <a:extLst>
                  <a:ext uri="{FF2B5EF4-FFF2-40B4-BE49-F238E27FC236}">
                    <a16:creationId xmlns:a16="http://schemas.microsoft.com/office/drawing/2014/main" id="{3C906B81-5D3B-F9A2-ACDC-0614208B2668}"/>
                  </a:ext>
                </a:extLst>
              </p:cNvPr>
              <p:cNvSpPr/>
              <p:nvPr/>
            </p:nvSpPr>
            <p:spPr>
              <a:xfrm>
                <a:off x="11488691" y="7689232"/>
                <a:ext cx="303973" cy="4841601"/>
              </a:xfrm>
              <a:custGeom>
                <a:avLst/>
                <a:gdLst/>
                <a:ahLst/>
                <a:cxnLst>
                  <a:cxn ang="3cd4">
                    <a:pos x="hc" y="t"/>
                  </a:cxn>
                  <a:cxn ang="cd2">
                    <a:pos x="l" y="vc"/>
                  </a:cxn>
                  <a:cxn ang="cd4">
                    <a:pos x="hc" y="b"/>
                  </a:cxn>
                  <a:cxn ang="0">
                    <a:pos x="r" y="vc"/>
                  </a:cxn>
                </a:cxnLst>
                <a:rect l="l" t="t" r="r" b="b"/>
                <a:pathLst>
                  <a:path w="245" h="3886">
                    <a:moveTo>
                      <a:pt x="22" y="3886"/>
                    </a:moveTo>
                    <a:cubicBezTo>
                      <a:pt x="21" y="3886"/>
                      <a:pt x="21" y="3886"/>
                      <a:pt x="21" y="3886"/>
                    </a:cubicBezTo>
                    <a:cubicBezTo>
                      <a:pt x="9" y="3885"/>
                      <a:pt x="0" y="3875"/>
                      <a:pt x="0" y="3864"/>
                    </a:cubicBezTo>
                    <a:lnTo>
                      <a:pt x="203" y="19"/>
                    </a:lnTo>
                    <a:cubicBezTo>
                      <a:pt x="204" y="8"/>
                      <a:pt x="214" y="-1"/>
                      <a:pt x="225" y="0"/>
                    </a:cubicBezTo>
                    <a:cubicBezTo>
                      <a:pt x="236" y="0"/>
                      <a:pt x="246" y="10"/>
                      <a:pt x="245" y="22"/>
                    </a:cubicBezTo>
                    <a:lnTo>
                      <a:pt x="43" y="3866"/>
                    </a:lnTo>
                    <a:cubicBezTo>
                      <a:pt x="42" y="3877"/>
                      <a:pt x="33" y="3886"/>
                      <a:pt x="22" y="3886"/>
                    </a:cubicBezTo>
                    <a:close/>
                  </a:path>
                </a:pathLst>
              </a:custGeom>
              <a:solidFill>
                <a:srgbClr val="FFFFF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12" name="Freeform 99">
                <a:extLst>
                  <a:ext uri="{FF2B5EF4-FFF2-40B4-BE49-F238E27FC236}">
                    <a16:creationId xmlns:a16="http://schemas.microsoft.com/office/drawing/2014/main" id="{6263D266-DFCE-7F63-0557-28F807EF1222}"/>
                  </a:ext>
                </a:extLst>
              </p:cNvPr>
              <p:cNvSpPr/>
              <p:nvPr/>
            </p:nvSpPr>
            <p:spPr>
              <a:xfrm>
                <a:off x="11557210" y="11653490"/>
                <a:ext cx="1303098" cy="64804"/>
              </a:xfrm>
              <a:custGeom>
                <a:avLst/>
                <a:gdLst/>
                <a:ahLst/>
                <a:cxnLst>
                  <a:cxn ang="3cd4">
                    <a:pos x="hc" y="t"/>
                  </a:cxn>
                  <a:cxn ang="cd2">
                    <a:pos x="l" y="vc"/>
                  </a:cxn>
                  <a:cxn ang="cd4">
                    <a:pos x="hc" y="b"/>
                  </a:cxn>
                  <a:cxn ang="0">
                    <a:pos x="r" y="vc"/>
                  </a:cxn>
                </a:cxnLst>
                <a:rect l="l" t="t" r="r" b="b"/>
                <a:pathLst>
                  <a:path w="1047" h="53">
                    <a:moveTo>
                      <a:pt x="0" y="53"/>
                    </a:moveTo>
                    <a:lnTo>
                      <a:pt x="1047" y="53"/>
                    </a:lnTo>
                    <a:lnTo>
                      <a:pt x="1044" y="0"/>
                    </a:lnTo>
                    <a:lnTo>
                      <a:pt x="2" y="0"/>
                    </a:lnTo>
                    <a:close/>
                  </a:path>
                </a:pathLst>
              </a:custGeom>
              <a:solidFill>
                <a:srgbClr val="FFFFF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13" name="Freeform 100">
                <a:extLst>
                  <a:ext uri="{FF2B5EF4-FFF2-40B4-BE49-F238E27FC236}">
                    <a16:creationId xmlns:a16="http://schemas.microsoft.com/office/drawing/2014/main" id="{AB1D5F29-AE9B-F2E4-832D-7E943CD39A0B}"/>
                  </a:ext>
                </a:extLst>
              </p:cNvPr>
              <p:cNvSpPr/>
              <p:nvPr/>
            </p:nvSpPr>
            <p:spPr>
              <a:xfrm>
                <a:off x="11628223" y="10303824"/>
                <a:ext cx="1161078" cy="66050"/>
              </a:xfrm>
              <a:custGeom>
                <a:avLst/>
                <a:gdLst/>
                <a:ahLst/>
                <a:cxnLst>
                  <a:cxn ang="3cd4">
                    <a:pos x="hc" y="t"/>
                  </a:cxn>
                  <a:cxn ang="cd2">
                    <a:pos x="l" y="vc"/>
                  </a:cxn>
                  <a:cxn ang="cd4">
                    <a:pos x="hc" y="b"/>
                  </a:cxn>
                  <a:cxn ang="0">
                    <a:pos x="r" y="vc"/>
                  </a:cxn>
                </a:cxnLst>
                <a:rect l="l" t="t" r="r" b="b"/>
                <a:pathLst>
                  <a:path w="933" h="54">
                    <a:moveTo>
                      <a:pt x="0" y="54"/>
                    </a:moveTo>
                    <a:lnTo>
                      <a:pt x="933" y="54"/>
                    </a:lnTo>
                    <a:lnTo>
                      <a:pt x="930" y="0"/>
                    </a:lnTo>
                    <a:lnTo>
                      <a:pt x="3" y="0"/>
                    </a:lnTo>
                    <a:close/>
                  </a:path>
                </a:pathLst>
              </a:custGeom>
              <a:solidFill>
                <a:srgbClr val="FFFFF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14" name="Freeform 101">
                <a:extLst>
                  <a:ext uri="{FF2B5EF4-FFF2-40B4-BE49-F238E27FC236}">
                    <a16:creationId xmlns:a16="http://schemas.microsoft.com/office/drawing/2014/main" id="{5EA89F46-7F9C-C5F4-644C-5FC192E35B78}"/>
                  </a:ext>
                </a:extLst>
              </p:cNvPr>
              <p:cNvSpPr/>
              <p:nvPr/>
            </p:nvSpPr>
            <p:spPr>
              <a:xfrm>
                <a:off x="11663106" y="9629614"/>
                <a:ext cx="1090068" cy="64804"/>
              </a:xfrm>
              <a:custGeom>
                <a:avLst/>
                <a:gdLst/>
                <a:ahLst/>
                <a:cxnLst>
                  <a:cxn ang="3cd4">
                    <a:pos x="hc" y="t"/>
                  </a:cxn>
                  <a:cxn ang="cd2">
                    <a:pos x="l" y="vc"/>
                  </a:cxn>
                  <a:cxn ang="cd4">
                    <a:pos x="hc" y="b"/>
                  </a:cxn>
                  <a:cxn ang="0">
                    <a:pos x="r" y="vc"/>
                  </a:cxn>
                </a:cxnLst>
                <a:rect l="l" t="t" r="r" b="b"/>
                <a:pathLst>
                  <a:path w="876" h="53">
                    <a:moveTo>
                      <a:pt x="0" y="53"/>
                    </a:moveTo>
                    <a:lnTo>
                      <a:pt x="876" y="53"/>
                    </a:lnTo>
                    <a:lnTo>
                      <a:pt x="874" y="0"/>
                    </a:lnTo>
                    <a:lnTo>
                      <a:pt x="3" y="0"/>
                    </a:lnTo>
                    <a:close/>
                  </a:path>
                </a:pathLst>
              </a:custGeom>
              <a:solidFill>
                <a:srgbClr val="FFFFF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15" name="Freeform 102">
                <a:extLst>
                  <a:ext uri="{FF2B5EF4-FFF2-40B4-BE49-F238E27FC236}">
                    <a16:creationId xmlns:a16="http://schemas.microsoft.com/office/drawing/2014/main" id="{F83EB82B-1CD7-A7CF-4741-DAD27AD6A513}"/>
                  </a:ext>
                </a:extLst>
              </p:cNvPr>
              <p:cNvSpPr/>
              <p:nvPr/>
            </p:nvSpPr>
            <p:spPr>
              <a:xfrm>
                <a:off x="11592095" y="10978034"/>
                <a:ext cx="1233334" cy="66050"/>
              </a:xfrm>
              <a:custGeom>
                <a:avLst/>
                <a:gdLst/>
                <a:ahLst/>
                <a:cxnLst>
                  <a:cxn ang="3cd4">
                    <a:pos x="hc" y="t"/>
                  </a:cxn>
                  <a:cxn ang="cd2">
                    <a:pos x="l" y="vc"/>
                  </a:cxn>
                  <a:cxn ang="cd4">
                    <a:pos x="hc" y="b"/>
                  </a:cxn>
                  <a:cxn ang="0">
                    <a:pos x="r" y="vc"/>
                  </a:cxn>
                </a:cxnLst>
                <a:rect l="l" t="t" r="r" b="b"/>
                <a:pathLst>
                  <a:path w="991" h="54">
                    <a:moveTo>
                      <a:pt x="0" y="54"/>
                    </a:moveTo>
                    <a:lnTo>
                      <a:pt x="991" y="54"/>
                    </a:lnTo>
                    <a:lnTo>
                      <a:pt x="988" y="0"/>
                    </a:lnTo>
                    <a:lnTo>
                      <a:pt x="3" y="0"/>
                    </a:lnTo>
                    <a:close/>
                  </a:path>
                </a:pathLst>
              </a:custGeom>
              <a:solidFill>
                <a:srgbClr val="FFFFF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16" name="Freeform 103">
                <a:extLst>
                  <a:ext uri="{FF2B5EF4-FFF2-40B4-BE49-F238E27FC236}">
                    <a16:creationId xmlns:a16="http://schemas.microsoft.com/office/drawing/2014/main" id="{027B26D8-F0C1-C385-4534-19C3392AD593}"/>
                  </a:ext>
                </a:extLst>
              </p:cNvPr>
              <p:cNvSpPr/>
              <p:nvPr/>
            </p:nvSpPr>
            <p:spPr>
              <a:xfrm>
                <a:off x="11699234" y="8954158"/>
                <a:ext cx="1019058" cy="66050"/>
              </a:xfrm>
              <a:custGeom>
                <a:avLst/>
                <a:gdLst/>
                <a:ahLst/>
                <a:cxnLst>
                  <a:cxn ang="3cd4">
                    <a:pos x="hc" y="t"/>
                  </a:cxn>
                  <a:cxn ang="cd2">
                    <a:pos x="l" y="vc"/>
                  </a:cxn>
                  <a:cxn ang="cd4">
                    <a:pos x="hc" y="b"/>
                  </a:cxn>
                  <a:cxn ang="0">
                    <a:pos x="r" y="vc"/>
                  </a:cxn>
                </a:cxnLst>
                <a:rect l="l" t="t" r="r" b="b"/>
                <a:pathLst>
                  <a:path w="819" h="54">
                    <a:moveTo>
                      <a:pt x="0" y="54"/>
                    </a:moveTo>
                    <a:lnTo>
                      <a:pt x="819" y="54"/>
                    </a:lnTo>
                    <a:lnTo>
                      <a:pt x="816" y="0"/>
                    </a:lnTo>
                    <a:lnTo>
                      <a:pt x="3" y="0"/>
                    </a:lnTo>
                    <a:close/>
                  </a:path>
                </a:pathLst>
              </a:custGeom>
              <a:solidFill>
                <a:srgbClr val="FFFFF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17" name="Freeform 104">
                <a:extLst>
                  <a:ext uri="{FF2B5EF4-FFF2-40B4-BE49-F238E27FC236}">
                    <a16:creationId xmlns:a16="http://schemas.microsoft.com/office/drawing/2014/main" id="{0B2D8434-A926-5909-B12F-223455D71D5D}"/>
                  </a:ext>
                </a:extLst>
              </p:cNvPr>
              <p:cNvSpPr/>
              <p:nvPr/>
            </p:nvSpPr>
            <p:spPr>
              <a:xfrm>
                <a:off x="11734116" y="8279948"/>
                <a:ext cx="948048" cy="64804"/>
              </a:xfrm>
              <a:custGeom>
                <a:avLst/>
                <a:gdLst/>
                <a:ahLst/>
                <a:cxnLst>
                  <a:cxn ang="3cd4">
                    <a:pos x="hc" y="t"/>
                  </a:cxn>
                  <a:cxn ang="cd2">
                    <a:pos x="l" y="vc"/>
                  </a:cxn>
                  <a:cxn ang="cd4">
                    <a:pos x="hc" y="b"/>
                  </a:cxn>
                  <a:cxn ang="0">
                    <a:pos x="r" y="vc"/>
                  </a:cxn>
                </a:cxnLst>
                <a:rect l="l" t="t" r="r" b="b"/>
                <a:pathLst>
                  <a:path w="762" h="53">
                    <a:moveTo>
                      <a:pt x="0" y="53"/>
                    </a:moveTo>
                    <a:lnTo>
                      <a:pt x="762" y="53"/>
                    </a:lnTo>
                    <a:lnTo>
                      <a:pt x="759" y="0"/>
                    </a:lnTo>
                    <a:lnTo>
                      <a:pt x="4" y="0"/>
                    </a:lnTo>
                    <a:close/>
                  </a:path>
                </a:pathLst>
              </a:custGeom>
              <a:solidFill>
                <a:srgbClr val="FFFFFF"/>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18" name="Freeform 105">
                <a:extLst>
                  <a:ext uri="{FF2B5EF4-FFF2-40B4-BE49-F238E27FC236}">
                    <a16:creationId xmlns:a16="http://schemas.microsoft.com/office/drawing/2014/main" id="{9796CF3F-8BEC-86C0-DF6D-C83DD5AB4DD7}"/>
                  </a:ext>
                </a:extLst>
              </p:cNvPr>
              <p:cNvSpPr/>
              <p:nvPr/>
            </p:nvSpPr>
            <p:spPr>
              <a:xfrm>
                <a:off x="12084180" y="5544474"/>
                <a:ext cx="387441" cy="482291"/>
              </a:xfrm>
              <a:custGeom>
                <a:avLst/>
                <a:gdLst/>
                <a:ahLst/>
                <a:cxnLst>
                  <a:cxn ang="3cd4">
                    <a:pos x="hc" y="t"/>
                  </a:cxn>
                  <a:cxn ang="cd2">
                    <a:pos x="l" y="vc"/>
                  </a:cxn>
                  <a:cxn ang="cd4">
                    <a:pos x="hc" y="b"/>
                  </a:cxn>
                  <a:cxn ang="0">
                    <a:pos x="r" y="vc"/>
                  </a:cxn>
                </a:cxnLst>
                <a:rect l="l" t="t" r="r" b="b"/>
                <a:pathLst>
                  <a:path w="312" h="388">
                    <a:moveTo>
                      <a:pt x="23" y="287"/>
                    </a:moveTo>
                    <a:cubicBezTo>
                      <a:pt x="2" y="215"/>
                      <a:pt x="0" y="163"/>
                      <a:pt x="0" y="163"/>
                    </a:cubicBezTo>
                    <a:cubicBezTo>
                      <a:pt x="-2" y="115"/>
                      <a:pt x="17" y="68"/>
                      <a:pt x="57" y="35"/>
                    </a:cubicBezTo>
                    <a:cubicBezTo>
                      <a:pt x="123" y="-19"/>
                      <a:pt x="220" y="-10"/>
                      <a:pt x="274" y="57"/>
                    </a:cubicBezTo>
                    <a:cubicBezTo>
                      <a:pt x="295" y="83"/>
                      <a:pt x="307" y="114"/>
                      <a:pt x="309" y="145"/>
                    </a:cubicBezTo>
                    <a:cubicBezTo>
                      <a:pt x="309" y="145"/>
                      <a:pt x="325" y="247"/>
                      <a:pt x="284" y="351"/>
                    </a:cubicBezTo>
                    <a:cubicBezTo>
                      <a:pt x="250" y="436"/>
                      <a:pt x="44" y="358"/>
                      <a:pt x="23" y="287"/>
                    </a:cubicBezTo>
                    <a:close/>
                  </a:path>
                </a:pathLst>
              </a:custGeom>
              <a:solidFill>
                <a:srgbClr val="FFC89C"/>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19" name="Freeform 106">
                <a:extLst>
                  <a:ext uri="{FF2B5EF4-FFF2-40B4-BE49-F238E27FC236}">
                    <a16:creationId xmlns:a16="http://schemas.microsoft.com/office/drawing/2014/main" id="{FAD92B9F-3E3D-66E3-572D-2A1ABE2F9F90}"/>
                  </a:ext>
                </a:extLst>
              </p:cNvPr>
              <p:cNvSpPr/>
              <p:nvPr/>
            </p:nvSpPr>
            <p:spPr>
              <a:xfrm>
                <a:off x="12173880" y="5943268"/>
                <a:ext cx="210539" cy="233045"/>
              </a:xfrm>
              <a:custGeom>
                <a:avLst/>
                <a:gdLst/>
                <a:ahLst/>
                <a:cxnLst>
                  <a:cxn ang="3cd4">
                    <a:pos x="hc" y="t"/>
                  </a:cxn>
                  <a:cxn ang="cd2">
                    <a:pos x="l" y="vc"/>
                  </a:cxn>
                  <a:cxn ang="cd4">
                    <a:pos x="hc" y="b"/>
                  </a:cxn>
                  <a:cxn ang="0">
                    <a:pos x="r" y="vc"/>
                  </a:cxn>
                </a:cxnLst>
                <a:rect l="l" t="t" r="r" b="b"/>
                <a:pathLst>
                  <a:path w="170" h="188">
                    <a:moveTo>
                      <a:pt x="170" y="188"/>
                    </a:moveTo>
                    <a:lnTo>
                      <a:pt x="0" y="188"/>
                    </a:lnTo>
                    <a:lnTo>
                      <a:pt x="0" y="0"/>
                    </a:lnTo>
                    <a:lnTo>
                      <a:pt x="170" y="0"/>
                    </a:lnTo>
                    <a:close/>
                  </a:path>
                </a:pathLst>
              </a:custGeom>
              <a:solidFill>
                <a:srgbClr val="FFC89C"/>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0" name="Freeform 107">
                <a:extLst>
                  <a:ext uri="{FF2B5EF4-FFF2-40B4-BE49-F238E27FC236}">
                    <a16:creationId xmlns:a16="http://schemas.microsoft.com/office/drawing/2014/main" id="{D32B8F36-A8D9-0E16-F3C5-CE00FA246FB0}"/>
                  </a:ext>
                </a:extLst>
              </p:cNvPr>
              <p:cNvSpPr/>
              <p:nvPr/>
            </p:nvSpPr>
            <p:spPr>
              <a:xfrm>
                <a:off x="12267311" y="6228654"/>
                <a:ext cx="639091" cy="446150"/>
              </a:xfrm>
              <a:custGeom>
                <a:avLst/>
                <a:gdLst/>
                <a:ahLst/>
                <a:cxnLst>
                  <a:cxn ang="3cd4">
                    <a:pos x="hc" y="t"/>
                  </a:cxn>
                  <a:cxn ang="cd2">
                    <a:pos x="l" y="vc"/>
                  </a:cxn>
                  <a:cxn ang="cd4">
                    <a:pos x="hc" y="b"/>
                  </a:cxn>
                  <a:cxn ang="0">
                    <a:pos x="r" y="vc"/>
                  </a:cxn>
                </a:cxnLst>
                <a:rect l="l" t="t" r="r" b="b"/>
                <a:pathLst>
                  <a:path w="514" h="359">
                    <a:moveTo>
                      <a:pt x="0" y="197"/>
                    </a:moveTo>
                    <a:lnTo>
                      <a:pt x="427" y="93"/>
                    </a:lnTo>
                    <a:lnTo>
                      <a:pt x="472" y="41"/>
                    </a:lnTo>
                    <a:lnTo>
                      <a:pt x="472" y="0"/>
                    </a:lnTo>
                    <a:cubicBezTo>
                      <a:pt x="472" y="0"/>
                      <a:pt x="492" y="10"/>
                      <a:pt x="495" y="34"/>
                    </a:cubicBezTo>
                    <a:cubicBezTo>
                      <a:pt x="495" y="34"/>
                      <a:pt x="512" y="44"/>
                      <a:pt x="508" y="68"/>
                    </a:cubicBezTo>
                    <a:cubicBezTo>
                      <a:pt x="508" y="68"/>
                      <a:pt x="522" y="87"/>
                      <a:pt x="508" y="102"/>
                    </a:cubicBezTo>
                    <a:cubicBezTo>
                      <a:pt x="508" y="102"/>
                      <a:pt x="512" y="124"/>
                      <a:pt x="505" y="142"/>
                    </a:cubicBezTo>
                    <a:lnTo>
                      <a:pt x="478" y="179"/>
                    </a:lnTo>
                    <a:lnTo>
                      <a:pt x="489" y="205"/>
                    </a:lnTo>
                    <a:cubicBezTo>
                      <a:pt x="489" y="205"/>
                      <a:pt x="493" y="223"/>
                      <a:pt x="453" y="208"/>
                    </a:cubicBezTo>
                    <a:lnTo>
                      <a:pt x="52" y="359"/>
                    </a:lnTo>
                    <a:close/>
                  </a:path>
                </a:pathLst>
              </a:custGeom>
              <a:solidFill>
                <a:srgbClr val="FFC89C"/>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1" name="Freeform 108">
                <a:extLst>
                  <a:ext uri="{FF2B5EF4-FFF2-40B4-BE49-F238E27FC236}">
                    <a16:creationId xmlns:a16="http://schemas.microsoft.com/office/drawing/2014/main" id="{2B02C9BC-0EF8-346B-6D40-64DBB5F4D6D2}"/>
                  </a:ext>
                </a:extLst>
              </p:cNvPr>
              <p:cNvSpPr/>
              <p:nvPr/>
            </p:nvSpPr>
            <p:spPr>
              <a:xfrm>
                <a:off x="11916001" y="6996331"/>
                <a:ext cx="607946" cy="1843173"/>
              </a:xfrm>
              <a:custGeom>
                <a:avLst/>
                <a:gdLst/>
                <a:ahLst/>
                <a:cxnLst>
                  <a:cxn ang="3cd4">
                    <a:pos x="hc" y="t"/>
                  </a:cxn>
                  <a:cxn ang="cd2">
                    <a:pos x="l" y="vc"/>
                  </a:cxn>
                  <a:cxn ang="cd4">
                    <a:pos x="hc" y="b"/>
                  </a:cxn>
                  <a:cxn ang="0">
                    <a:pos x="r" y="vc"/>
                  </a:cxn>
                </a:cxnLst>
                <a:rect l="l" t="t" r="r" b="b"/>
                <a:pathLst>
                  <a:path w="489" h="1480">
                    <a:moveTo>
                      <a:pt x="489" y="24"/>
                    </a:moveTo>
                    <a:lnTo>
                      <a:pt x="58" y="0"/>
                    </a:lnTo>
                    <a:cubicBezTo>
                      <a:pt x="-20" y="134"/>
                      <a:pt x="3" y="293"/>
                      <a:pt x="3" y="293"/>
                    </a:cubicBezTo>
                    <a:lnTo>
                      <a:pt x="31" y="960"/>
                    </a:lnTo>
                    <a:lnTo>
                      <a:pt x="48" y="1480"/>
                    </a:lnTo>
                    <a:lnTo>
                      <a:pt x="250" y="1480"/>
                    </a:lnTo>
                    <a:lnTo>
                      <a:pt x="263" y="677"/>
                    </a:lnTo>
                    <a:lnTo>
                      <a:pt x="294" y="1480"/>
                    </a:lnTo>
                    <a:lnTo>
                      <a:pt x="482" y="1480"/>
                    </a:lnTo>
                    <a:close/>
                  </a:path>
                </a:pathLst>
              </a:custGeom>
              <a:solidFill>
                <a:srgbClr val="C3C8CE"/>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2" name="Freeform 109">
                <a:extLst>
                  <a:ext uri="{FF2B5EF4-FFF2-40B4-BE49-F238E27FC236}">
                    <a16:creationId xmlns:a16="http://schemas.microsoft.com/office/drawing/2014/main" id="{DF132DC8-3EF1-C6EB-6357-6ABA961FE379}"/>
                  </a:ext>
                </a:extLst>
              </p:cNvPr>
              <p:cNvSpPr/>
              <p:nvPr/>
            </p:nvSpPr>
            <p:spPr>
              <a:xfrm>
                <a:off x="12500278" y="6213699"/>
                <a:ext cx="680202" cy="716582"/>
              </a:xfrm>
              <a:custGeom>
                <a:avLst/>
                <a:gdLst/>
                <a:ahLst/>
                <a:cxnLst>
                  <a:cxn ang="3cd4">
                    <a:pos x="hc" y="t"/>
                  </a:cxn>
                  <a:cxn ang="cd2">
                    <a:pos x="l" y="vc"/>
                  </a:cxn>
                  <a:cxn ang="cd4">
                    <a:pos x="hc" y="b"/>
                  </a:cxn>
                  <a:cxn ang="0">
                    <a:pos x="r" y="vc"/>
                  </a:cxn>
                </a:cxnLst>
                <a:rect l="l" t="t" r="r" b="b"/>
                <a:pathLst>
                  <a:path w="547" h="576">
                    <a:moveTo>
                      <a:pt x="525" y="21"/>
                    </a:moveTo>
                    <a:cubicBezTo>
                      <a:pt x="522" y="7"/>
                      <a:pt x="504" y="8"/>
                      <a:pt x="504" y="8"/>
                    </a:cubicBezTo>
                    <a:cubicBezTo>
                      <a:pt x="494" y="-7"/>
                      <a:pt x="479" y="6"/>
                      <a:pt x="479" y="6"/>
                    </a:cubicBezTo>
                    <a:cubicBezTo>
                      <a:pt x="464" y="-8"/>
                      <a:pt x="460" y="6"/>
                      <a:pt x="460" y="6"/>
                    </a:cubicBezTo>
                    <a:cubicBezTo>
                      <a:pt x="460" y="6"/>
                      <a:pt x="429" y="46"/>
                      <a:pt x="425" y="58"/>
                    </a:cubicBezTo>
                    <a:cubicBezTo>
                      <a:pt x="421" y="70"/>
                      <a:pt x="382" y="75"/>
                      <a:pt x="382" y="75"/>
                    </a:cubicBezTo>
                    <a:cubicBezTo>
                      <a:pt x="354" y="74"/>
                      <a:pt x="353" y="97"/>
                      <a:pt x="356" y="115"/>
                    </a:cubicBezTo>
                    <a:lnTo>
                      <a:pt x="368" y="181"/>
                    </a:lnTo>
                    <a:lnTo>
                      <a:pt x="164" y="351"/>
                    </a:lnTo>
                    <a:lnTo>
                      <a:pt x="152" y="294"/>
                    </a:lnTo>
                    <a:lnTo>
                      <a:pt x="0" y="377"/>
                    </a:lnTo>
                    <a:cubicBezTo>
                      <a:pt x="29" y="529"/>
                      <a:pt x="41" y="593"/>
                      <a:pt x="124" y="572"/>
                    </a:cubicBezTo>
                    <a:cubicBezTo>
                      <a:pt x="207" y="551"/>
                      <a:pt x="433" y="266"/>
                      <a:pt x="433" y="266"/>
                    </a:cubicBezTo>
                    <a:lnTo>
                      <a:pt x="447" y="254"/>
                    </a:lnTo>
                    <a:cubicBezTo>
                      <a:pt x="509" y="200"/>
                      <a:pt x="546" y="123"/>
                      <a:pt x="547" y="42"/>
                    </a:cubicBezTo>
                    <a:cubicBezTo>
                      <a:pt x="547" y="41"/>
                      <a:pt x="547" y="41"/>
                      <a:pt x="547" y="40"/>
                    </a:cubicBezTo>
                    <a:cubicBezTo>
                      <a:pt x="547" y="24"/>
                      <a:pt x="525" y="21"/>
                      <a:pt x="525" y="21"/>
                    </a:cubicBezTo>
                    <a:close/>
                  </a:path>
                </a:pathLst>
              </a:custGeom>
              <a:solidFill>
                <a:srgbClr val="FFC89C"/>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3" name="Freeform 110">
                <a:extLst>
                  <a:ext uri="{FF2B5EF4-FFF2-40B4-BE49-F238E27FC236}">
                    <a16:creationId xmlns:a16="http://schemas.microsoft.com/office/drawing/2014/main" id="{ADFD1013-67C5-40D6-72A9-C36B6A0D99B4}"/>
                  </a:ext>
                </a:extLst>
              </p:cNvPr>
              <p:cNvSpPr/>
              <p:nvPr/>
            </p:nvSpPr>
            <p:spPr>
              <a:xfrm>
                <a:off x="11917247" y="6446744"/>
                <a:ext cx="312694" cy="315296"/>
              </a:xfrm>
              <a:custGeom>
                <a:avLst/>
                <a:gdLst/>
                <a:ahLst/>
                <a:cxnLst>
                  <a:cxn ang="3cd4">
                    <a:pos x="hc" y="t"/>
                  </a:cxn>
                  <a:cxn ang="cd2">
                    <a:pos x="l" y="vc"/>
                  </a:cxn>
                  <a:cxn ang="cd4">
                    <a:pos x="hc" y="b"/>
                  </a:cxn>
                  <a:cxn ang="0">
                    <a:pos x="r" y="vc"/>
                  </a:cxn>
                </a:cxnLst>
                <a:rect l="l" t="t" r="r" b="b"/>
                <a:pathLst>
                  <a:path w="252" h="254">
                    <a:moveTo>
                      <a:pt x="0" y="11"/>
                    </a:moveTo>
                    <a:cubicBezTo>
                      <a:pt x="0" y="11"/>
                      <a:pt x="12" y="222"/>
                      <a:pt x="58" y="248"/>
                    </a:cubicBezTo>
                    <a:cubicBezTo>
                      <a:pt x="108" y="278"/>
                      <a:pt x="252" y="190"/>
                      <a:pt x="252" y="190"/>
                    </a:cubicBezTo>
                    <a:lnTo>
                      <a:pt x="161" y="90"/>
                    </a:lnTo>
                    <a:lnTo>
                      <a:pt x="128" y="0"/>
                    </a:lnTo>
                    <a:close/>
                  </a:path>
                </a:pathLst>
              </a:custGeom>
              <a:solidFill>
                <a:srgbClr val="FFC89C"/>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4" name="Freeform 111">
                <a:extLst>
                  <a:ext uri="{FF2B5EF4-FFF2-40B4-BE49-F238E27FC236}">
                    <a16:creationId xmlns:a16="http://schemas.microsoft.com/office/drawing/2014/main" id="{52B9EAD9-6AA5-814A-3AD3-03485778F2B3}"/>
                  </a:ext>
                </a:extLst>
              </p:cNvPr>
              <p:cNvSpPr/>
              <p:nvPr/>
            </p:nvSpPr>
            <p:spPr>
              <a:xfrm>
                <a:off x="11884853" y="6141418"/>
                <a:ext cx="823468" cy="925948"/>
              </a:xfrm>
              <a:custGeom>
                <a:avLst/>
                <a:gdLst/>
                <a:ahLst/>
                <a:cxnLst>
                  <a:cxn ang="3cd4">
                    <a:pos x="hc" y="t"/>
                  </a:cxn>
                  <a:cxn ang="cd2">
                    <a:pos x="l" y="vc"/>
                  </a:cxn>
                  <a:cxn ang="cd4">
                    <a:pos x="hc" y="b"/>
                  </a:cxn>
                  <a:cxn ang="0">
                    <a:pos x="r" y="vc"/>
                  </a:cxn>
                </a:cxnLst>
                <a:rect l="l" t="t" r="r" b="b"/>
                <a:pathLst>
                  <a:path w="662" h="744">
                    <a:moveTo>
                      <a:pt x="102" y="371"/>
                    </a:moveTo>
                    <a:lnTo>
                      <a:pt x="1" y="361"/>
                    </a:lnTo>
                    <a:cubicBezTo>
                      <a:pt x="1" y="361"/>
                      <a:pt x="-9" y="98"/>
                      <a:pt x="23" y="55"/>
                    </a:cubicBezTo>
                    <a:cubicBezTo>
                      <a:pt x="73" y="-11"/>
                      <a:pt x="385" y="1"/>
                      <a:pt x="385" y="1"/>
                    </a:cubicBezTo>
                    <a:cubicBezTo>
                      <a:pt x="385" y="1"/>
                      <a:pt x="472" y="-6"/>
                      <a:pt x="535" y="29"/>
                    </a:cubicBezTo>
                    <a:cubicBezTo>
                      <a:pt x="596" y="63"/>
                      <a:pt x="662" y="372"/>
                      <a:pt x="662" y="372"/>
                    </a:cubicBezTo>
                    <a:lnTo>
                      <a:pt x="494" y="436"/>
                    </a:lnTo>
                    <a:lnTo>
                      <a:pt x="514" y="711"/>
                    </a:lnTo>
                    <a:cubicBezTo>
                      <a:pt x="514" y="711"/>
                      <a:pt x="315" y="786"/>
                      <a:pt x="71" y="711"/>
                    </a:cubicBezTo>
                    <a:lnTo>
                      <a:pt x="129" y="514"/>
                    </a:lnTo>
                    <a:close/>
                  </a:path>
                </a:pathLst>
              </a:custGeom>
              <a:solidFill>
                <a:srgbClr val="5F9DCC"/>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5" name="Freeform 112">
                <a:extLst>
                  <a:ext uri="{FF2B5EF4-FFF2-40B4-BE49-F238E27FC236}">
                    <a16:creationId xmlns:a16="http://schemas.microsoft.com/office/drawing/2014/main" id="{67576755-654A-DE9D-A36F-63C2CE9E031A}"/>
                  </a:ext>
                </a:extLst>
              </p:cNvPr>
              <p:cNvSpPr/>
              <p:nvPr/>
            </p:nvSpPr>
            <p:spPr>
              <a:xfrm>
                <a:off x="11972058" y="6447987"/>
                <a:ext cx="39865" cy="154532"/>
              </a:xfrm>
              <a:custGeom>
                <a:avLst/>
                <a:gdLst/>
                <a:ahLst/>
                <a:cxnLst>
                  <a:cxn ang="3cd4">
                    <a:pos x="hc" y="t"/>
                  </a:cxn>
                  <a:cxn ang="cd2">
                    <a:pos x="l" y="vc"/>
                  </a:cxn>
                  <a:cxn ang="cd4">
                    <a:pos x="hc" y="b"/>
                  </a:cxn>
                  <a:cxn ang="0">
                    <a:pos x="r" y="vc"/>
                  </a:cxn>
                </a:cxnLst>
                <a:rect l="l" t="t" r="r" b="b"/>
                <a:pathLst>
                  <a:path w="33" h="125">
                    <a:moveTo>
                      <a:pt x="33" y="125"/>
                    </a:moveTo>
                    <a:lnTo>
                      <a:pt x="22" y="0"/>
                    </a:lnTo>
                    <a:lnTo>
                      <a:pt x="0" y="121"/>
                    </a:lnTo>
                    <a:close/>
                  </a:path>
                </a:pathLst>
              </a:custGeom>
              <a:solidFill>
                <a:srgbClr val="000104">
                  <a:alpha val="21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6" name="Freeform 113">
                <a:extLst>
                  <a:ext uri="{FF2B5EF4-FFF2-40B4-BE49-F238E27FC236}">
                    <a16:creationId xmlns:a16="http://schemas.microsoft.com/office/drawing/2014/main" id="{DC55C277-1FF3-FD64-9A82-5F49A967C4C0}"/>
                  </a:ext>
                </a:extLst>
              </p:cNvPr>
              <p:cNvSpPr/>
              <p:nvPr/>
            </p:nvSpPr>
            <p:spPr>
              <a:xfrm>
                <a:off x="12465395" y="6505317"/>
                <a:ext cx="58552" cy="538371"/>
              </a:xfrm>
              <a:custGeom>
                <a:avLst/>
                <a:gdLst/>
                <a:ahLst/>
                <a:cxnLst>
                  <a:cxn ang="3cd4">
                    <a:pos x="hc" y="t"/>
                  </a:cxn>
                  <a:cxn ang="cd2">
                    <a:pos x="l" y="vc"/>
                  </a:cxn>
                  <a:cxn ang="cd4">
                    <a:pos x="hc" y="b"/>
                  </a:cxn>
                  <a:cxn ang="0">
                    <a:pos x="r" y="vc"/>
                  </a:cxn>
                </a:cxnLst>
                <a:rect l="l" t="t" r="r" b="b"/>
                <a:pathLst>
                  <a:path w="48" h="433">
                    <a:moveTo>
                      <a:pt x="0" y="433"/>
                    </a:moveTo>
                    <a:lnTo>
                      <a:pt x="15" y="0"/>
                    </a:lnTo>
                    <a:lnTo>
                      <a:pt x="28" y="144"/>
                    </a:lnTo>
                    <a:lnTo>
                      <a:pt x="48" y="419"/>
                    </a:lnTo>
                    <a:cubicBezTo>
                      <a:pt x="48" y="419"/>
                      <a:pt x="31" y="425"/>
                      <a:pt x="0" y="433"/>
                    </a:cubicBezTo>
                    <a:close/>
                  </a:path>
                </a:pathLst>
              </a:custGeom>
              <a:solidFill>
                <a:srgbClr val="000104">
                  <a:alpha val="21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7" name="Freeform 114">
                <a:extLst>
                  <a:ext uri="{FF2B5EF4-FFF2-40B4-BE49-F238E27FC236}">
                    <a16:creationId xmlns:a16="http://schemas.microsoft.com/office/drawing/2014/main" id="{C0B9AA70-6C8E-A0B8-FE53-DF4567BA1DFF}"/>
                  </a:ext>
                </a:extLst>
              </p:cNvPr>
              <p:cNvSpPr/>
              <p:nvPr/>
            </p:nvSpPr>
            <p:spPr>
              <a:xfrm>
                <a:off x="12150210" y="7341537"/>
                <a:ext cx="93434" cy="1497968"/>
              </a:xfrm>
              <a:custGeom>
                <a:avLst/>
                <a:gdLst/>
                <a:ahLst/>
                <a:cxnLst>
                  <a:cxn ang="3cd4">
                    <a:pos x="hc" y="t"/>
                  </a:cxn>
                  <a:cxn ang="cd2">
                    <a:pos x="l" y="vc"/>
                  </a:cxn>
                  <a:cxn ang="cd4">
                    <a:pos x="hc" y="b"/>
                  </a:cxn>
                  <a:cxn ang="0">
                    <a:pos x="r" y="vc"/>
                  </a:cxn>
                </a:cxnLst>
                <a:rect l="l" t="t" r="r" b="b"/>
                <a:pathLst>
                  <a:path w="76" h="1203">
                    <a:moveTo>
                      <a:pt x="63" y="1203"/>
                    </a:moveTo>
                    <a:lnTo>
                      <a:pt x="76" y="375"/>
                    </a:lnTo>
                    <a:lnTo>
                      <a:pt x="76" y="79"/>
                    </a:lnTo>
                    <a:cubicBezTo>
                      <a:pt x="76" y="79"/>
                      <a:pt x="21" y="47"/>
                      <a:pt x="0" y="0"/>
                    </a:cubicBezTo>
                    <a:cubicBezTo>
                      <a:pt x="0" y="0"/>
                      <a:pt x="13" y="62"/>
                      <a:pt x="58" y="100"/>
                    </a:cubicBezTo>
                    <a:close/>
                  </a:path>
                </a:pathLst>
              </a:custGeom>
              <a:solidFill>
                <a:srgbClr val="000104">
                  <a:alpha val="18000"/>
                </a:srgbClr>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8" name="Freeform 115">
                <a:extLst>
                  <a:ext uri="{FF2B5EF4-FFF2-40B4-BE49-F238E27FC236}">
                    <a16:creationId xmlns:a16="http://schemas.microsoft.com/office/drawing/2014/main" id="{B7C4B337-534B-EEA4-93C8-587C1A4663A9}"/>
                  </a:ext>
                </a:extLst>
              </p:cNvPr>
              <p:cNvSpPr/>
              <p:nvPr/>
            </p:nvSpPr>
            <p:spPr>
              <a:xfrm>
                <a:off x="11974554" y="8840751"/>
                <a:ext cx="320168" cy="112161"/>
              </a:xfrm>
              <a:custGeom>
                <a:avLst/>
                <a:gdLst/>
                <a:ahLst/>
                <a:cxnLst>
                  <a:cxn ang="3cd4">
                    <a:pos x="hc" y="t"/>
                  </a:cxn>
                  <a:cxn ang="cd2">
                    <a:pos x="l" y="vc"/>
                  </a:cxn>
                  <a:cxn ang="cd4">
                    <a:pos x="hc" y="b"/>
                  </a:cxn>
                  <a:cxn ang="0">
                    <a:pos x="r" y="vc"/>
                  </a:cxn>
                </a:cxnLst>
                <a:rect l="l" t="t" r="r" b="b"/>
                <a:pathLst>
                  <a:path w="258" h="91">
                    <a:moveTo>
                      <a:pt x="193" y="0"/>
                    </a:moveTo>
                    <a:lnTo>
                      <a:pt x="0" y="0"/>
                    </a:lnTo>
                    <a:lnTo>
                      <a:pt x="0" y="56"/>
                    </a:lnTo>
                    <a:cubicBezTo>
                      <a:pt x="0" y="76"/>
                      <a:pt x="15" y="91"/>
                      <a:pt x="34" y="91"/>
                    </a:cubicBezTo>
                    <a:lnTo>
                      <a:pt x="236" y="91"/>
                    </a:lnTo>
                    <a:cubicBezTo>
                      <a:pt x="248" y="91"/>
                      <a:pt x="258" y="81"/>
                      <a:pt x="258" y="69"/>
                    </a:cubicBezTo>
                    <a:lnTo>
                      <a:pt x="258" y="65"/>
                    </a:lnTo>
                    <a:cubicBezTo>
                      <a:pt x="258" y="29"/>
                      <a:pt x="229" y="0"/>
                      <a:pt x="193" y="0"/>
                    </a:cubicBezTo>
                    <a:close/>
                  </a:path>
                </a:pathLst>
              </a:custGeom>
              <a:solidFill>
                <a:srgbClr val="00010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29" name="Freeform 116">
                <a:extLst>
                  <a:ext uri="{FF2B5EF4-FFF2-40B4-BE49-F238E27FC236}">
                    <a16:creationId xmlns:a16="http://schemas.microsoft.com/office/drawing/2014/main" id="{2628772B-2C71-7676-14D2-3D4D634EBF5B}"/>
                  </a:ext>
                </a:extLst>
              </p:cNvPr>
              <p:cNvSpPr/>
              <p:nvPr/>
            </p:nvSpPr>
            <p:spPr>
              <a:xfrm>
                <a:off x="12282264" y="8840751"/>
                <a:ext cx="320168" cy="112161"/>
              </a:xfrm>
              <a:custGeom>
                <a:avLst/>
                <a:gdLst/>
                <a:ahLst/>
                <a:cxnLst>
                  <a:cxn ang="3cd4">
                    <a:pos x="hc" y="t"/>
                  </a:cxn>
                  <a:cxn ang="cd2">
                    <a:pos x="l" y="vc"/>
                  </a:cxn>
                  <a:cxn ang="cd4">
                    <a:pos x="hc" y="b"/>
                  </a:cxn>
                  <a:cxn ang="0">
                    <a:pos x="r" y="vc"/>
                  </a:cxn>
                </a:cxnLst>
                <a:rect l="l" t="t" r="r" b="b"/>
                <a:pathLst>
                  <a:path w="258" h="91">
                    <a:moveTo>
                      <a:pt x="193" y="0"/>
                    </a:moveTo>
                    <a:lnTo>
                      <a:pt x="0" y="0"/>
                    </a:lnTo>
                    <a:lnTo>
                      <a:pt x="0" y="56"/>
                    </a:lnTo>
                    <a:cubicBezTo>
                      <a:pt x="0" y="76"/>
                      <a:pt x="16" y="91"/>
                      <a:pt x="35" y="91"/>
                    </a:cubicBezTo>
                    <a:lnTo>
                      <a:pt x="236" y="91"/>
                    </a:lnTo>
                    <a:cubicBezTo>
                      <a:pt x="248" y="91"/>
                      <a:pt x="258" y="81"/>
                      <a:pt x="258" y="69"/>
                    </a:cubicBezTo>
                    <a:lnTo>
                      <a:pt x="258" y="65"/>
                    </a:lnTo>
                    <a:cubicBezTo>
                      <a:pt x="258" y="29"/>
                      <a:pt x="230" y="0"/>
                      <a:pt x="193" y="0"/>
                    </a:cubicBezTo>
                    <a:close/>
                  </a:path>
                </a:pathLst>
              </a:custGeom>
              <a:solidFill>
                <a:srgbClr val="00010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0" name="Freeform 117">
                <a:extLst>
                  <a:ext uri="{FF2B5EF4-FFF2-40B4-BE49-F238E27FC236}">
                    <a16:creationId xmlns:a16="http://schemas.microsoft.com/office/drawing/2014/main" id="{F42B6FDE-0FB6-2767-4236-37BCF3F66E24}"/>
                  </a:ext>
                </a:extLst>
              </p:cNvPr>
              <p:cNvSpPr/>
              <p:nvPr/>
            </p:nvSpPr>
            <p:spPr>
              <a:xfrm>
                <a:off x="12070479" y="5541982"/>
                <a:ext cx="392424" cy="464844"/>
              </a:xfrm>
              <a:custGeom>
                <a:avLst/>
                <a:gdLst/>
                <a:ahLst/>
                <a:cxnLst>
                  <a:cxn ang="3cd4">
                    <a:pos x="hc" y="t"/>
                  </a:cxn>
                  <a:cxn ang="cd2">
                    <a:pos x="l" y="vc"/>
                  </a:cxn>
                  <a:cxn ang="cd4">
                    <a:pos x="hc" y="b"/>
                  </a:cxn>
                  <a:cxn ang="0">
                    <a:pos x="r" y="vc"/>
                  </a:cxn>
                </a:cxnLst>
                <a:rect l="l" t="t" r="r" b="b"/>
                <a:pathLst>
                  <a:path w="316" h="374">
                    <a:moveTo>
                      <a:pt x="82" y="366"/>
                    </a:moveTo>
                    <a:cubicBezTo>
                      <a:pt x="82" y="366"/>
                      <a:pt x="177" y="394"/>
                      <a:pt x="228" y="344"/>
                    </a:cubicBezTo>
                    <a:cubicBezTo>
                      <a:pt x="280" y="292"/>
                      <a:pt x="277" y="118"/>
                      <a:pt x="277" y="118"/>
                    </a:cubicBezTo>
                    <a:cubicBezTo>
                      <a:pt x="277" y="118"/>
                      <a:pt x="302" y="130"/>
                      <a:pt x="313" y="101"/>
                    </a:cubicBezTo>
                    <a:cubicBezTo>
                      <a:pt x="337" y="38"/>
                      <a:pt x="176" y="-57"/>
                      <a:pt x="60" y="44"/>
                    </a:cubicBezTo>
                    <a:cubicBezTo>
                      <a:pt x="-57" y="145"/>
                      <a:pt x="22" y="346"/>
                      <a:pt x="82" y="366"/>
                    </a:cubicBezTo>
                    <a:close/>
                  </a:path>
                </a:pathLst>
              </a:custGeom>
              <a:solidFill>
                <a:srgbClr val="4A2418"/>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1" name="Freeform 118">
                <a:extLst>
                  <a:ext uri="{FF2B5EF4-FFF2-40B4-BE49-F238E27FC236}">
                    <a16:creationId xmlns:a16="http://schemas.microsoft.com/office/drawing/2014/main" id="{4C7CA773-ADA6-75FF-6483-3ED401F5AF2B}"/>
                  </a:ext>
                </a:extLst>
              </p:cNvPr>
              <p:cNvSpPr/>
              <p:nvPr/>
            </p:nvSpPr>
            <p:spPr>
              <a:xfrm>
                <a:off x="12345799" y="5788735"/>
                <a:ext cx="99663" cy="94713"/>
              </a:xfrm>
              <a:custGeom>
                <a:avLst/>
                <a:gdLst/>
                <a:ahLst/>
                <a:cxnLst>
                  <a:cxn ang="3cd4">
                    <a:pos x="hc" y="t"/>
                  </a:cxn>
                  <a:cxn ang="cd2">
                    <a:pos x="l" y="vc"/>
                  </a:cxn>
                  <a:cxn ang="cd4">
                    <a:pos x="hc" y="b"/>
                  </a:cxn>
                  <a:cxn ang="0">
                    <a:pos x="r" y="vc"/>
                  </a:cxn>
                </a:cxnLst>
                <a:rect l="l" t="t" r="r" b="b"/>
                <a:pathLst>
                  <a:path w="81" h="77">
                    <a:moveTo>
                      <a:pt x="62" y="10"/>
                    </a:moveTo>
                    <a:cubicBezTo>
                      <a:pt x="81" y="24"/>
                      <a:pt x="87" y="48"/>
                      <a:pt x="75" y="64"/>
                    </a:cubicBezTo>
                    <a:cubicBezTo>
                      <a:pt x="64" y="80"/>
                      <a:pt x="38" y="81"/>
                      <a:pt x="19" y="67"/>
                    </a:cubicBezTo>
                    <a:cubicBezTo>
                      <a:pt x="1" y="53"/>
                      <a:pt x="-6" y="29"/>
                      <a:pt x="6" y="13"/>
                    </a:cubicBezTo>
                    <a:cubicBezTo>
                      <a:pt x="18" y="-3"/>
                      <a:pt x="43" y="-4"/>
                      <a:pt x="62" y="10"/>
                    </a:cubicBezTo>
                    <a:close/>
                  </a:path>
                </a:pathLst>
              </a:custGeom>
              <a:solidFill>
                <a:srgbClr val="FFC89C"/>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2" name="Freeform 119">
                <a:extLst>
                  <a:ext uri="{FF2B5EF4-FFF2-40B4-BE49-F238E27FC236}">
                    <a16:creationId xmlns:a16="http://schemas.microsoft.com/office/drawing/2014/main" id="{F4363337-7EF0-C40A-B279-D42F0C6400E7}"/>
                  </a:ext>
                </a:extLst>
              </p:cNvPr>
              <p:cNvSpPr/>
              <p:nvPr/>
            </p:nvSpPr>
            <p:spPr>
              <a:xfrm>
                <a:off x="12369469" y="5809921"/>
                <a:ext cx="44849" cy="53588"/>
              </a:xfrm>
              <a:custGeom>
                <a:avLst/>
                <a:gdLst/>
                <a:ahLst/>
                <a:cxnLst>
                  <a:cxn ang="3cd4">
                    <a:pos x="hc" y="t"/>
                  </a:cxn>
                  <a:cxn ang="cd2">
                    <a:pos x="l" y="vc"/>
                  </a:cxn>
                  <a:cxn ang="cd4">
                    <a:pos x="hc" y="b"/>
                  </a:cxn>
                  <a:cxn ang="0">
                    <a:pos x="r" y="vc"/>
                  </a:cxn>
                </a:cxnLst>
                <a:rect l="l" t="t" r="r" b="b"/>
                <a:pathLst>
                  <a:path w="37" h="44">
                    <a:moveTo>
                      <a:pt x="23" y="0"/>
                    </a:moveTo>
                    <a:cubicBezTo>
                      <a:pt x="22" y="-1"/>
                      <a:pt x="21" y="0"/>
                      <a:pt x="20" y="0"/>
                    </a:cubicBezTo>
                    <a:cubicBezTo>
                      <a:pt x="19" y="4"/>
                      <a:pt x="18" y="7"/>
                      <a:pt x="17" y="11"/>
                    </a:cubicBezTo>
                    <a:cubicBezTo>
                      <a:pt x="17" y="13"/>
                      <a:pt x="16" y="15"/>
                      <a:pt x="16" y="17"/>
                    </a:cubicBezTo>
                    <a:cubicBezTo>
                      <a:pt x="12" y="13"/>
                      <a:pt x="7" y="9"/>
                      <a:pt x="3" y="5"/>
                    </a:cubicBezTo>
                    <a:lnTo>
                      <a:pt x="1" y="5"/>
                    </a:lnTo>
                    <a:cubicBezTo>
                      <a:pt x="0" y="6"/>
                      <a:pt x="-1" y="7"/>
                      <a:pt x="0" y="7"/>
                    </a:cubicBezTo>
                    <a:cubicBezTo>
                      <a:pt x="5" y="14"/>
                      <a:pt x="10" y="20"/>
                      <a:pt x="17" y="27"/>
                    </a:cubicBezTo>
                    <a:cubicBezTo>
                      <a:pt x="22" y="32"/>
                      <a:pt x="28" y="38"/>
                      <a:pt x="34" y="43"/>
                    </a:cubicBezTo>
                    <a:cubicBezTo>
                      <a:pt x="35" y="44"/>
                      <a:pt x="35" y="44"/>
                      <a:pt x="37" y="43"/>
                    </a:cubicBezTo>
                    <a:cubicBezTo>
                      <a:pt x="37" y="42"/>
                      <a:pt x="37" y="41"/>
                      <a:pt x="37" y="40"/>
                    </a:cubicBezTo>
                    <a:cubicBezTo>
                      <a:pt x="32" y="34"/>
                      <a:pt x="26" y="28"/>
                      <a:pt x="21" y="22"/>
                    </a:cubicBezTo>
                    <a:cubicBezTo>
                      <a:pt x="22" y="18"/>
                      <a:pt x="23" y="16"/>
                      <a:pt x="23" y="12"/>
                    </a:cubicBezTo>
                    <a:cubicBezTo>
                      <a:pt x="24" y="9"/>
                      <a:pt x="24" y="5"/>
                      <a:pt x="24" y="1"/>
                    </a:cubicBezTo>
                    <a:cubicBezTo>
                      <a:pt x="24" y="1"/>
                      <a:pt x="24" y="0"/>
                      <a:pt x="23" y="0"/>
                    </a:cubicBezTo>
                    <a:close/>
                  </a:path>
                </a:pathLst>
              </a:custGeom>
              <a:solidFill>
                <a:srgbClr val="00010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3" name="Freeform 120">
                <a:extLst>
                  <a:ext uri="{FF2B5EF4-FFF2-40B4-BE49-F238E27FC236}">
                    <a16:creationId xmlns:a16="http://schemas.microsoft.com/office/drawing/2014/main" id="{A3A9AACC-1D0B-3AD6-23D7-25239BF2AA56}"/>
                  </a:ext>
                </a:extLst>
              </p:cNvPr>
              <p:cNvSpPr/>
              <p:nvPr/>
            </p:nvSpPr>
            <p:spPr>
              <a:xfrm>
                <a:off x="11944655" y="5585600"/>
                <a:ext cx="280303" cy="488522"/>
              </a:xfrm>
              <a:custGeom>
                <a:avLst/>
                <a:gdLst/>
                <a:ahLst/>
                <a:cxnLst>
                  <a:cxn ang="3cd4">
                    <a:pos x="hc" y="t"/>
                  </a:cxn>
                  <a:cxn ang="cd2">
                    <a:pos x="l" y="vc"/>
                  </a:cxn>
                  <a:cxn ang="cd4">
                    <a:pos x="hc" y="b"/>
                  </a:cxn>
                  <a:cxn ang="0">
                    <a:pos x="r" y="vc"/>
                  </a:cxn>
                </a:cxnLst>
                <a:rect l="l" t="t" r="r" b="b"/>
                <a:pathLst>
                  <a:path w="226" h="393">
                    <a:moveTo>
                      <a:pt x="226" y="100"/>
                    </a:moveTo>
                    <a:cubicBezTo>
                      <a:pt x="226" y="100"/>
                      <a:pt x="211" y="1"/>
                      <a:pt x="128" y="0"/>
                    </a:cubicBezTo>
                    <a:cubicBezTo>
                      <a:pt x="44" y="-1"/>
                      <a:pt x="14" y="110"/>
                      <a:pt x="45" y="219"/>
                    </a:cubicBezTo>
                    <a:cubicBezTo>
                      <a:pt x="83" y="347"/>
                      <a:pt x="0" y="384"/>
                      <a:pt x="0" y="384"/>
                    </a:cubicBezTo>
                    <a:cubicBezTo>
                      <a:pt x="0" y="384"/>
                      <a:pt x="151" y="435"/>
                      <a:pt x="182" y="301"/>
                    </a:cubicBezTo>
                    <a:cubicBezTo>
                      <a:pt x="212" y="166"/>
                      <a:pt x="226" y="100"/>
                      <a:pt x="226" y="100"/>
                    </a:cubicBezTo>
                    <a:close/>
                  </a:path>
                </a:pathLst>
              </a:custGeom>
              <a:solidFill>
                <a:srgbClr val="4A2418"/>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sp>
            <p:nvSpPr>
              <p:cNvPr id="34" name="Freeform 121">
                <a:extLst>
                  <a:ext uri="{FF2B5EF4-FFF2-40B4-BE49-F238E27FC236}">
                    <a16:creationId xmlns:a16="http://schemas.microsoft.com/office/drawing/2014/main" id="{E8B08A1E-75F7-B8E3-1C64-2586344A65D9}"/>
                  </a:ext>
                </a:extLst>
              </p:cNvPr>
              <p:cNvSpPr/>
              <p:nvPr/>
            </p:nvSpPr>
            <p:spPr>
              <a:xfrm>
                <a:off x="12333342" y="6025519"/>
                <a:ext cx="49832" cy="39879"/>
              </a:xfrm>
              <a:custGeom>
                <a:avLst/>
                <a:gdLst/>
                <a:ahLst/>
                <a:cxnLst>
                  <a:cxn ang="3cd4">
                    <a:pos x="hc" y="t"/>
                  </a:cxn>
                  <a:cxn ang="cd2">
                    <a:pos x="l" y="vc"/>
                  </a:cxn>
                  <a:cxn ang="cd4">
                    <a:pos x="hc" y="b"/>
                  </a:cxn>
                  <a:cxn ang="0">
                    <a:pos x="r" y="vc"/>
                  </a:cxn>
                </a:cxnLst>
                <a:rect l="l" t="t" r="r" b="b"/>
                <a:pathLst>
                  <a:path w="41" h="33">
                    <a:moveTo>
                      <a:pt x="41" y="0"/>
                    </a:moveTo>
                    <a:cubicBezTo>
                      <a:pt x="41" y="0"/>
                      <a:pt x="28" y="4"/>
                      <a:pt x="0" y="0"/>
                    </a:cubicBezTo>
                    <a:cubicBezTo>
                      <a:pt x="0" y="0"/>
                      <a:pt x="20" y="22"/>
                      <a:pt x="41" y="33"/>
                    </a:cubicBezTo>
                    <a:close/>
                  </a:path>
                </a:pathLst>
              </a:custGeom>
              <a:solidFill>
                <a:srgbClr val="000104"/>
              </a:solidFill>
              <a:ln cap="flat">
                <a:noFill/>
                <a:prstDash val="solid"/>
              </a:ln>
            </p:spPr>
            <p:txBody>
              <a:bodyPr vert="horz" wrap="none" lIns="90000" tIns="45000" rIns="90000" bIns="45000" anchor="ctr" anchorCtr="1" compatLnSpc="0"/>
              <a:lstStyle/>
              <a:p>
                <a:pPr defTabSz="1828434" hangingPunct="0"/>
                <a:endParaRPr lang="en-none" kern="0">
                  <a:solidFill>
                    <a:srgbClr val="747A94"/>
                  </a:solidFill>
                  <a:latin typeface="Arial" pitchFamily="18"/>
                  <a:ea typeface="Arial Unicode MS" pitchFamily="2"/>
                  <a:cs typeface="Arial Unicode MS" pitchFamily="2"/>
                </a:endParaRPr>
              </a:p>
            </p:txBody>
          </p:sp>
        </p:grpSp>
      </p:grpSp>
      <p:sp>
        <p:nvSpPr>
          <p:cNvPr id="330" name="QUESTION 04">
            <a:extLst>
              <a:ext uri="{FF2B5EF4-FFF2-40B4-BE49-F238E27FC236}">
                <a16:creationId xmlns:a16="http://schemas.microsoft.com/office/drawing/2014/main" id="{FEF3B6DD-33D3-4923-275F-7A8150E79585}"/>
              </a:ext>
            </a:extLst>
          </p:cNvPr>
          <p:cNvSpPr txBox="1"/>
          <p:nvPr/>
        </p:nvSpPr>
        <p:spPr>
          <a:xfrm>
            <a:off x="4663135" y="4132731"/>
            <a:ext cx="3004674" cy="1015663"/>
          </a:xfrm>
          <a:prstGeom prst="rect">
            <a:avLst/>
          </a:prstGeom>
          <a:noFill/>
        </p:spPr>
        <p:txBody>
          <a:bodyPr wrap="square" rtlCol="0" anchor="b">
            <a:spAutoFit/>
          </a:bodyPr>
          <a:lstStyle/>
          <a:p>
            <a:pPr algn="ctr" defTabSz="914217"/>
            <a:r>
              <a:rPr lang="en-US" sz="2000" b="1" spc="-15" dirty="0">
                <a:solidFill>
                  <a:srgbClr val="111340"/>
                </a:solidFill>
                <a:latin typeface="Poppins" pitchFamily="2" charset="77"/>
                <a:cs typeface="Poppins" pitchFamily="2" charset="77"/>
              </a:rPr>
              <a:t>CONSAPEVOLEZZA</a:t>
            </a:r>
          </a:p>
          <a:p>
            <a:pPr algn="ctr" defTabSz="914217"/>
            <a:r>
              <a:rPr lang="en-US" sz="2000" b="1" spc="-15" dirty="0">
                <a:solidFill>
                  <a:srgbClr val="111340"/>
                </a:solidFill>
                <a:latin typeface="Poppins" pitchFamily="2" charset="77"/>
                <a:cs typeface="Poppins" pitchFamily="2" charset="77"/>
              </a:rPr>
              <a:t>IDENTITARIA </a:t>
            </a:r>
          </a:p>
          <a:p>
            <a:pPr algn="ctr" defTabSz="914217"/>
            <a:r>
              <a:rPr lang="en-US" sz="2000" b="1" spc="-15" dirty="0">
                <a:solidFill>
                  <a:srgbClr val="111340"/>
                </a:solidFill>
                <a:latin typeface="Poppins" pitchFamily="2" charset="77"/>
                <a:cs typeface="Poppins" pitchFamily="2" charset="77"/>
              </a:rPr>
              <a:t>PROPOSITIVA</a:t>
            </a:r>
          </a:p>
        </p:txBody>
      </p:sp>
      <p:sp>
        <p:nvSpPr>
          <p:cNvPr id="331" name="TextBox 45">
            <a:extLst>
              <a:ext uri="{FF2B5EF4-FFF2-40B4-BE49-F238E27FC236}">
                <a16:creationId xmlns:a16="http://schemas.microsoft.com/office/drawing/2014/main" id="{DDAA1BF0-AFD1-FFB9-7577-480E49DA39CB}"/>
              </a:ext>
            </a:extLst>
          </p:cNvPr>
          <p:cNvSpPr txBox="1"/>
          <p:nvPr/>
        </p:nvSpPr>
        <p:spPr>
          <a:xfrm>
            <a:off x="9407065" y="2560763"/>
            <a:ext cx="2907225" cy="923330"/>
          </a:xfrm>
          <a:prstGeom prst="rect">
            <a:avLst/>
          </a:prstGeom>
          <a:noFill/>
        </p:spPr>
        <p:txBody>
          <a:bodyPr wrap="square" rtlCol="0" anchor="b">
            <a:spAutoFit/>
          </a:bodyPr>
          <a:lstStyle/>
          <a:p>
            <a:pPr defTabSz="914217"/>
            <a:r>
              <a:rPr lang="en-US" b="1" spc="-15" dirty="0">
                <a:solidFill>
                  <a:schemeClr val="bg1">
                    <a:lumMod val="65000"/>
                  </a:schemeClr>
                </a:solidFill>
                <a:latin typeface="Poppins" pitchFamily="2" charset="77"/>
                <a:cs typeface="Poppins" panose="00000500000000000000" pitchFamily="2" charset="0"/>
              </a:rPr>
              <a:t>APPRENDIMENTO COLLABORATIVO TRASFORMATIVO</a:t>
            </a:r>
          </a:p>
        </p:txBody>
      </p:sp>
      <p:sp>
        <p:nvSpPr>
          <p:cNvPr id="332" name="CasellaDiTesto 331">
            <a:extLst>
              <a:ext uri="{FF2B5EF4-FFF2-40B4-BE49-F238E27FC236}">
                <a16:creationId xmlns:a16="http://schemas.microsoft.com/office/drawing/2014/main" id="{13638F25-0C2C-9B4B-04FE-AF61F6805650}"/>
              </a:ext>
            </a:extLst>
          </p:cNvPr>
          <p:cNvSpPr txBox="1"/>
          <p:nvPr/>
        </p:nvSpPr>
        <p:spPr>
          <a:xfrm flipH="1">
            <a:off x="329963" y="182143"/>
            <a:ext cx="6197600" cy="1569660"/>
          </a:xfrm>
          <a:prstGeom prst="rect">
            <a:avLst/>
          </a:prstGeom>
          <a:noFill/>
        </p:spPr>
        <p:txBody>
          <a:bodyPr wrap="square" rtlCol="0" anchor="b">
            <a:spAutoFit/>
          </a:bodyPr>
          <a:lstStyle>
            <a:defPPr>
              <a:defRPr lang="it-IT"/>
            </a:defPPr>
            <a:lvl1pPr algn="ctr" defTabSz="914217">
              <a:defRPr sz="4800">
                <a:solidFill>
                  <a:srgbClr val="C00000"/>
                </a:solidFill>
                <a:latin typeface="Bebas Neue Regular" panose="00000500000000000000" pitchFamily="50" charset="0"/>
              </a:defRPr>
            </a:lvl1pPr>
          </a:lstStyle>
          <a:p>
            <a:pPr algn="l"/>
            <a:r>
              <a:rPr lang="it-IT" dirty="0"/>
              <a:t>TAKE HOME </a:t>
            </a:r>
          </a:p>
          <a:p>
            <a:pPr algn="l"/>
            <a:r>
              <a:rPr lang="it-IT" dirty="0"/>
              <a:t>MESSAGES</a:t>
            </a:r>
          </a:p>
        </p:txBody>
      </p:sp>
    </p:spTree>
    <p:extLst>
      <p:ext uri="{BB962C8B-B14F-4D97-AF65-F5344CB8AC3E}">
        <p14:creationId xmlns:p14="http://schemas.microsoft.com/office/powerpoint/2010/main" val="3469323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C6F27B2-16CA-D1C8-3EC9-C083EBCA40B4}"/>
              </a:ext>
            </a:extLst>
          </p:cNvPr>
          <p:cNvSpPr txBox="1"/>
          <p:nvPr/>
        </p:nvSpPr>
        <p:spPr>
          <a:xfrm>
            <a:off x="1599259" y="1616656"/>
            <a:ext cx="25955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srgbClr val="C00000"/>
                </a:solidFill>
                <a:effectLst/>
                <a:uLnTx/>
                <a:uFillTx/>
                <a:latin typeface="Bebas Neue Bold" panose="020B0606020202050201" pitchFamily="34" charset="0"/>
                <a:ea typeface="+mn-ea"/>
                <a:cs typeface="+mn-cs"/>
              </a:rPr>
              <a:t>empowerment</a:t>
            </a:r>
          </a:p>
        </p:txBody>
      </p:sp>
      <p:sp>
        <p:nvSpPr>
          <p:cNvPr id="7" name="CasellaDiTesto 6">
            <a:extLst>
              <a:ext uri="{FF2B5EF4-FFF2-40B4-BE49-F238E27FC236}">
                <a16:creationId xmlns:a16="http://schemas.microsoft.com/office/drawing/2014/main" id="{4BD4C298-F331-74CC-1BF7-62998AF99329}"/>
              </a:ext>
            </a:extLst>
          </p:cNvPr>
          <p:cNvSpPr txBox="1"/>
          <p:nvPr/>
        </p:nvSpPr>
        <p:spPr>
          <a:xfrm>
            <a:off x="6952877" y="1616656"/>
            <a:ext cx="3860352" cy="707886"/>
          </a:xfrm>
          <a:prstGeom prst="rect">
            <a:avLst/>
          </a:prstGeom>
          <a:noFill/>
        </p:spPr>
        <p:txBody>
          <a:bodyPr wrap="none" rtlCol="0">
            <a:spAutoFit/>
          </a:bodyPr>
          <a:lstStyle>
            <a:defPPr>
              <a:defRPr lang="it-IT"/>
            </a:defPPr>
            <a:lvl1pPr>
              <a:defRPr sz="4000">
                <a:solidFill>
                  <a:srgbClr val="C00000"/>
                </a:solidFill>
                <a:latin typeface="Bebas Neue Bold" panose="020B0606020202050201"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srgbClr val="C00000"/>
                </a:solidFill>
                <a:effectLst/>
                <a:uLnTx/>
                <a:uFillTx/>
                <a:latin typeface="Bebas Neue Bold" panose="020B0606020202050201" pitchFamily="34" charset="0"/>
                <a:ea typeface="+mj-ea"/>
                <a:cs typeface="+mj-cs"/>
              </a:rPr>
              <a:t>TRANSDISCIPLINARIETA’</a:t>
            </a:r>
          </a:p>
        </p:txBody>
      </p:sp>
      <p:sp>
        <p:nvSpPr>
          <p:cNvPr id="2" name="Titolo 3">
            <a:extLst>
              <a:ext uri="{FF2B5EF4-FFF2-40B4-BE49-F238E27FC236}">
                <a16:creationId xmlns:a16="http://schemas.microsoft.com/office/drawing/2014/main" id="{1523A1E2-0CF7-DA32-4D71-F1B84BAC7275}"/>
              </a:ext>
            </a:extLst>
          </p:cNvPr>
          <p:cNvSpPr txBox="1">
            <a:spLocks noGrp="1"/>
          </p:cNvSpPr>
          <p:nvPr>
            <p:ph type="ctrTitle"/>
          </p:nvPr>
        </p:nvSpPr>
        <p:spPr>
          <a:xfrm>
            <a:off x="845550" y="510026"/>
            <a:ext cx="9805953" cy="1200329"/>
          </a:xfrm>
          <a:prstGeom prst="rect">
            <a:avLst/>
          </a:prstGeom>
          <a:noFill/>
        </p:spPr>
        <p:txBody>
          <a:bodyPr wrap="none" rtlCol="0">
            <a:spAutoFit/>
          </a:bodyPr>
          <a:lstStyle/>
          <a:p>
            <a:r>
              <a:rPr lang="it-IT" sz="4000" dirty="0">
                <a:latin typeface="Bebas Neue Regular" panose="00000500000000000000" pitchFamily="50" charset="0"/>
                <a:ea typeface="+mn-ea"/>
                <a:cs typeface="+mn-cs"/>
              </a:rPr>
              <a:t>ESPLORARE</a:t>
            </a:r>
            <a:r>
              <a:rPr lang="it-IT" sz="4000" dirty="0">
                <a:latin typeface="Bebas Neue Regular" panose="00000500000000000000" pitchFamily="50" charset="0"/>
              </a:rPr>
              <a:t> LE </a:t>
            </a:r>
            <a:r>
              <a:rPr lang="it-IT" sz="4000" dirty="0">
                <a:solidFill>
                  <a:srgbClr val="C00000"/>
                </a:solidFill>
                <a:latin typeface="Bebas Neue Regular" panose="00000500000000000000" pitchFamily="50" charset="0"/>
              </a:rPr>
              <a:t>OPPORTUNITA’</a:t>
            </a:r>
            <a:r>
              <a:rPr lang="it-IT" sz="4000" dirty="0">
                <a:latin typeface="Bebas Neue Regular" panose="00000500000000000000" pitchFamily="50" charset="0"/>
              </a:rPr>
              <a:t> COMUNICATIVE </a:t>
            </a:r>
            <a:br>
              <a:rPr lang="it-IT" sz="4000" dirty="0">
                <a:latin typeface="Bebas Neue Regular" panose="00000500000000000000" pitchFamily="50" charset="0"/>
              </a:rPr>
            </a:br>
            <a:r>
              <a:rPr lang="it-IT" sz="4000" dirty="0">
                <a:latin typeface="Bebas Neue Regular" panose="00000500000000000000" pitchFamily="50" charset="0"/>
              </a:rPr>
              <a:t>DAL </a:t>
            </a:r>
            <a:r>
              <a:rPr lang="it-IT" sz="4000" strike="sngStrike" dirty="0">
                <a:latin typeface="Bebas Neue Regular" panose="00000500000000000000" pitchFamily="50" charset="0"/>
              </a:rPr>
              <a:t>COINVOLGIMENTO</a:t>
            </a:r>
            <a:r>
              <a:rPr lang="it-IT" sz="4000" dirty="0">
                <a:latin typeface="Bebas Neue Regular" panose="00000500000000000000" pitchFamily="50" charset="0"/>
              </a:rPr>
              <a:t> DEI PAZIENTI ALLA </a:t>
            </a:r>
            <a:r>
              <a:rPr lang="it-IT" sz="4000" strike="sngStrike" dirty="0">
                <a:latin typeface="Bebas Neue Regular" panose="00000500000000000000" pitchFamily="50" charset="0"/>
              </a:rPr>
              <a:t>MULTIDISCIPLINARIETA’</a:t>
            </a:r>
          </a:p>
        </p:txBody>
      </p:sp>
      <p:pic>
        <p:nvPicPr>
          <p:cNvPr id="12" name="Immagine 11">
            <a:extLst>
              <a:ext uri="{FF2B5EF4-FFF2-40B4-BE49-F238E27FC236}">
                <a16:creationId xmlns:a16="http://schemas.microsoft.com/office/drawing/2014/main" id="{AEF6D430-F66C-0E4B-D8B8-1C7FA762762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49165" y="2190201"/>
            <a:ext cx="2895771" cy="2895771"/>
          </a:xfrm>
          <a:prstGeom prst="rect">
            <a:avLst/>
          </a:prstGeom>
        </p:spPr>
      </p:pic>
      <p:pic>
        <p:nvPicPr>
          <p:cNvPr id="13" name="Immagine 12">
            <a:extLst>
              <a:ext uri="{FF2B5EF4-FFF2-40B4-BE49-F238E27FC236}">
                <a16:creationId xmlns:a16="http://schemas.microsoft.com/office/drawing/2014/main" id="{2F31A1EA-BEB3-622F-FC57-76C169724CA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42058" y="2297091"/>
            <a:ext cx="2681991" cy="2681991"/>
          </a:xfrm>
          <a:prstGeom prst="rect">
            <a:avLst/>
          </a:prstGeom>
        </p:spPr>
      </p:pic>
      <p:sp>
        <p:nvSpPr>
          <p:cNvPr id="4" name="CasellaDiTesto 3">
            <a:extLst>
              <a:ext uri="{FF2B5EF4-FFF2-40B4-BE49-F238E27FC236}">
                <a16:creationId xmlns:a16="http://schemas.microsoft.com/office/drawing/2014/main" id="{6769F5E1-B041-14B1-F4A7-1EB3A176AF72}"/>
              </a:ext>
            </a:extLst>
          </p:cNvPr>
          <p:cNvSpPr txBox="1"/>
          <p:nvPr/>
        </p:nvSpPr>
        <p:spPr>
          <a:xfrm>
            <a:off x="2662553" y="4641180"/>
            <a:ext cx="6171946" cy="1446550"/>
          </a:xfrm>
          <a:prstGeom prst="rect">
            <a:avLst/>
          </a:prstGeom>
          <a:noFill/>
        </p:spPr>
        <p:txBody>
          <a:bodyPr wrap="none" rtlCol="0">
            <a:spAutoFit/>
          </a:bodyPr>
          <a:lstStyle>
            <a:defPPr>
              <a:defRPr lang="it-IT"/>
            </a:defPPr>
            <a:lvl1pPr>
              <a:defRPr sz="4800" b="1">
                <a:latin typeface="Beautiful Creatures" pitchFamily="2" charset="0"/>
              </a:defRPr>
            </a:lvl1pPr>
          </a:lstStyle>
          <a:p>
            <a:r>
              <a:rPr lang="it-IT" sz="8800" dirty="0">
                <a:latin typeface="Georgina" pitchFamily="2" charset="0"/>
              </a:rPr>
              <a:t>Grazie per l’attenzione</a:t>
            </a:r>
          </a:p>
        </p:txBody>
      </p:sp>
      <p:sp>
        <p:nvSpPr>
          <p:cNvPr id="5" name="CasellaDiTesto 4">
            <a:extLst>
              <a:ext uri="{FF2B5EF4-FFF2-40B4-BE49-F238E27FC236}">
                <a16:creationId xmlns:a16="http://schemas.microsoft.com/office/drawing/2014/main" id="{A2AAE1B1-F930-E582-BCA2-183C41F004BA}"/>
              </a:ext>
            </a:extLst>
          </p:cNvPr>
          <p:cNvSpPr txBox="1"/>
          <p:nvPr/>
        </p:nvSpPr>
        <p:spPr>
          <a:xfrm>
            <a:off x="3215621" y="5978642"/>
            <a:ext cx="5065810" cy="461665"/>
          </a:xfrm>
          <a:prstGeom prst="rect">
            <a:avLst/>
          </a:prstGeom>
          <a:noFill/>
        </p:spPr>
        <p:txBody>
          <a:bodyPr wrap="none" rtlCol="0">
            <a:spAutoFit/>
          </a:bodyPr>
          <a:lstStyle/>
          <a:p>
            <a:r>
              <a:rPr lang="it-IT" sz="2400" dirty="0">
                <a:solidFill>
                  <a:srgbClr val="C00000"/>
                </a:solidFill>
                <a:latin typeface="Poppins" panose="00000500000000000000" pitchFamily="2" charset="0"/>
                <a:cs typeface="Poppins" panose="00000500000000000000" pitchFamily="2" charset="0"/>
              </a:rPr>
              <a:t>martaguastavigna@gmail.com</a:t>
            </a:r>
          </a:p>
        </p:txBody>
      </p:sp>
    </p:spTree>
    <p:extLst>
      <p:ext uri="{BB962C8B-B14F-4D97-AF65-F5344CB8AC3E}">
        <p14:creationId xmlns:p14="http://schemas.microsoft.com/office/powerpoint/2010/main" val="2451860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73017DC6-8D20-4F5B-61F5-A8FC462FEB12}"/>
              </a:ext>
            </a:extLst>
          </p:cNvPr>
          <p:cNvGraphicFramePr>
            <a:graphicFrameLocks noGrp="1"/>
          </p:cNvGraphicFramePr>
          <p:nvPr/>
        </p:nvGraphicFramePr>
        <p:xfrm>
          <a:off x="528664" y="1049019"/>
          <a:ext cx="10783725" cy="5072813"/>
        </p:xfrm>
        <a:graphic>
          <a:graphicData uri="http://schemas.openxmlformats.org/drawingml/2006/table">
            <a:tbl>
              <a:tblPr firstRow="1" bandRow="1">
                <a:tableStyleId>{5C22544A-7EE6-4342-B048-85BDC9FD1C3A}</a:tableStyleId>
              </a:tblPr>
              <a:tblGrid>
                <a:gridCol w="2211434">
                  <a:extLst>
                    <a:ext uri="{9D8B030D-6E8A-4147-A177-3AD203B41FA5}">
                      <a16:colId xmlns:a16="http://schemas.microsoft.com/office/drawing/2014/main" val="1591905028"/>
                    </a:ext>
                  </a:extLst>
                </a:gridCol>
                <a:gridCol w="4129235">
                  <a:extLst>
                    <a:ext uri="{9D8B030D-6E8A-4147-A177-3AD203B41FA5}">
                      <a16:colId xmlns:a16="http://schemas.microsoft.com/office/drawing/2014/main" val="3883114531"/>
                    </a:ext>
                  </a:extLst>
                </a:gridCol>
                <a:gridCol w="2147202">
                  <a:extLst>
                    <a:ext uri="{9D8B030D-6E8A-4147-A177-3AD203B41FA5}">
                      <a16:colId xmlns:a16="http://schemas.microsoft.com/office/drawing/2014/main" val="2745335676"/>
                    </a:ext>
                  </a:extLst>
                </a:gridCol>
                <a:gridCol w="2295854">
                  <a:extLst>
                    <a:ext uri="{9D8B030D-6E8A-4147-A177-3AD203B41FA5}">
                      <a16:colId xmlns:a16="http://schemas.microsoft.com/office/drawing/2014/main" val="1142350801"/>
                    </a:ext>
                  </a:extLst>
                </a:gridCol>
              </a:tblGrid>
              <a:tr h="395214">
                <a:tc>
                  <a:txBody>
                    <a:bodyPr/>
                    <a:lstStyle/>
                    <a:p>
                      <a:endParaRPr lang="it-IT" sz="1900"/>
                    </a:p>
                  </a:txBody>
                  <a:tcPr marL="97450" marR="97450" marT="48725" marB="48725"/>
                </a:tc>
                <a:tc>
                  <a:txBody>
                    <a:bodyPr/>
                    <a:lstStyle/>
                    <a:p>
                      <a:r>
                        <a:rPr lang="it-IT" sz="1900" b="1" dirty="0"/>
                        <a:t>IMMEDIATI</a:t>
                      </a:r>
                    </a:p>
                  </a:txBody>
                  <a:tcPr marL="97450" marR="97450" marT="48725" marB="48725"/>
                </a:tc>
                <a:tc>
                  <a:txBody>
                    <a:bodyPr/>
                    <a:lstStyle/>
                    <a:p>
                      <a:r>
                        <a:rPr lang="it-IT" sz="1900" dirty="0"/>
                        <a:t>MEDIO TERMINE</a:t>
                      </a:r>
                    </a:p>
                  </a:txBody>
                  <a:tcPr marL="97450" marR="97450" marT="48725" marB="48725"/>
                </a:tc>
                <a:tc>
                  <a:txBody>
                    <a:bodyPr/>
                    <a:lstStyle/>
                    <a:p>
                      <a:r>
                        <a:rPr lang="it-IT" sz="1900" dirty="0"/>
                        <a:t>LUNGO TERMINE</a:t>
                      </a:r>
                    </a:p>
                  </a:txBody>
                  <a:tcPr marL="97450" marR="97450" marT="48725" marB="48725"/>
                </a:tc>
                <a:extLst>
                  <a:ext uri="{0D108BD9-81ED-4DB2-BD59-A6C34878D82A}">
                    <a16:rowId xmlns:a16="http://schemas.microsoft.com/office/drawing/2014/main" val="2075804705"/>
                  </a:ext>
                </a:extLst>
              </a:tr>
              <a:tr h="682150">
                <a:tc>
                  <a:txBody>
                    <a:bodyPr/>
                    <a:lstStyle/>
                    <a:p>
                      <a:r>
                        <a:rPr lang="it-IT" sz="1900" b="1" dirty="0"/>
                        <a:t>PROMUOVERE RELAZIONE</a:t>
                      </a:r>
                    </a:p>
                  </a:txBody>
                  <a:tcPr marL="97450" marR="97450" marT="48725" marB="48725"/>
                </a:tc>
                <a:tc>
                  <a:txBody>
                    <a:bodyPr/>
                    <a:lstStyle/>
                    <a:p>
                      <a:r>
                        <a:rPr lang="it-IT" sz="1900" dirty="0"/>
                        <a:t>+ PARTECIPAZIONE DEL PAZIENTE</a:t>
                      </a:r>
                    </a:p>
                    <a:p>
                      <a:r>
                        <a:rPr lang="it-IT" sz="1900" dirty="0"/>
                        <a:t>- STRESS</a:t>
                      </a:r>
                    </a:p>
                  </a:txBody>
                  <a:tcPr marL="97450" marR="97450" marT="48725" marB="48725"/>
                </a:tc>
                <a:tc>
                  <a:txBody>
                    <a:bodyPr/>
                    <a:lstStyle/>
                    <a:p>
                      <a:r>
                        <a:rPr lang="it-IT" sz="1900" dirty="0"/>
                        <a:t>+ FIDUCIA</a:t>
                      </a:r>
                    </a:p>
                    <a:p>
                      <a:r>
                        <a:rPr lang="it-IT" sz="1900" dirty="0"/>
                        <a:t>+ ENGAGEMENT</a:t>
                      </a:r>
                    </a:p>
                  </a:txBody>
                  <a:tcPr marL="97450" marR="97450" marT="48725" marB="48725"/>
                </a:tc>
                <a:tc>
                  <a:txBody>
                    <a:bodyPr/>
                    <a:lstStyle/>
                    <a:p>
                      <a:r>
                        <a:rPr lang="it-IT" sz="1900" dirty="0"/>
                        <a:t>+ SALUTE</a:t>
                      </a:r>
                    </a:p>
                    <a:p>
                      <a:r>
                        <a:rPr lang="it-IT" sz="1900" dirty="0"/>
                        <a:t>- BURN OUT </a:t>
                      </a:r>
                    </a:p>
                  </a:txBody>
                  <a:tcPr marL="97450" marR="97450" marT="48725" marB="48725"/>
                </a:tc>
                <a:extLst>
                  <a:ext uri="{0D108BD9-81ED-4DB2-BD59-A6C34878D82A}">
                    <a16:rowId xmlns:a16="http://schemas.microsoft.com/office/drawing/2014/main" val="3461790393"/>
                  </a:ext>
                </a:extLst>
              </a:tr>
              <a:tr h="1266849">
                <a:tc>
                  <a:txBody>
                    <a:bodyPr/>
                    <a:lstStyle/>
                    <a:p>
                      <a:r>
                        <a:rPr lang="it-IT" sz="1900" b="1" dirty="0"/>
                        <a:t>RACCOLTA INFO</a:t>
                      </a:r>
                    </a:p>
                  </a:txBody>
                  <a:tcPr marL="97450" marR="97450" marT="48725" marB="48725"/>
                </a:tc>
                <a:tc>
                  <a:txBody>
                    <a:bodyPr/>
                    <a:lstStyle/>
                    <a:p>
                      <a:r>
                        <a:rPr lang="it-IT" sz="1900" dirty="0"/>
                        <a:t>+  COMPRENSIONE COMPORTAMENTI E PREOCCUPAZIONI DEL PAZIENTE</a:t>
                      </a:r>
                    </a:p>
                  </a:txBody>
                  <a:tcPr marL="97450" marR="97450" marT="48725" marB="48725"/>
                </a:tc>
                <a:tc>
                  <a:txBody>
                    <a:bodyPr/>
                    <a:lstStyle/>
                    <a:p>
                      <a:r>
                        <a:rPr lang="it-IT" sz="1900" dirty="0"/>
                        <a:t>+ DIAGNOSI ADEGUATA</a:t>
                      </a:r>
                    </a:p>
                    <a:p>
                      <a:r>
                        <a:rPr lang="it-IT" sz="1900" dirty="0"/>
                        <a:t>- TEST INAPPROPRIATI</a:t>
                      </a:r>
                    </a:p>
                  </a:txBody>
                  <a:tcPr marL="97450" marR="97450" marT="48725" marB="48725"/>
                </a:tc>
                <a:tc>
                  <a:txBody>
                    <a:bodyPr/>
                    <a:lstStyle/>
                    <a:p>
                      <a:r>
                        <a:rPr lang="it-IT" sz="1900" dirty="0"/>
                        <a:t>+ SALUTE</a:t>
                      </a:r>
                    </a:p>
                    <a:p>
                      <a:r>
                        <a:rPr lang="it-IT" sz="1900" dirty="0"/>
                        <a:t>+ SODDISFAZIONE DELL’OPERATORE SANITARIO</a:t>
                      </a:r>
                    </a:p>
                  </a:txBody>
                  <a:tcPr marL="97450" marR="97450" marT="48725" marB="48725"/>
                </a:tc>
                <a:extLst>
                  <a:ext uri="{0D108BD9-81ED-4DB2-BD59-A6C34878D82A}">
                    <a16:rowId xmlns:a16="http://schemas.microsoft.com/office/drawing/2014/main" val="385399292"/>
                  </a:ext>
                </a:extLst>
              </a:tr>
              <a:tr h="682150">
                <a:tc>
                  <a:txBody>
                    <a:bodyPr/>
                    <a:lstStyle/>
                    <a:p>
                      <a:r>
                        <a:rPr lang="it-IT" sz="1900" b="1" dirty="0"/>
                        <a:t>TRASMISSIONE</a:t>
                      </a:r>
                    </a:p>
                    <a:p>
                      <a:r>
                        <a:rPr lang="it-IT" sz="1900" b="1" dirty="0"/>
                        <a:t>INFO</a:t>
                      </a:r>
                    </a:p>
                  </a:txBody>
                  <a:tcPr marL="97450" marR="97450" marT="48725" marB="48725"/>
                </a:tc>
                <a:tc>
                  <a:txBody>
                    <a:bodyPr/>
                    <a:lstStyle/>
                    <a:p>
                      <a:r>
                        <a:rPr lang="it-IT" sz="1900" dirty="0"/>
                        <a:t>+ COMPRENSIONE DA PARTE DEL PAZIENTE</a:t>
                      </a:r>
                    </a:p>
                  </a:txBody>
                  <a:tcPr marL="97450" marR="97450" marT="48725" marB="48725"/>
                </a:tc>
                <a:tc>
                  <a:txBody>
                    <a:bodyPr/>
                    <a:lstStyle/>
                    <a:p>
                      <a:r>
                        <a:rPr lang="it-IT" sz="1900" dirty="0"/>
                        <a:t>+ PRESA IN CARICO</a:t>
                      </a:r>
                    </a:p>
                  </a:txBody>
                  <a:tcPr marL="97450" marR="97450" marT="48725" marB="48725"/>
                </a:tc>
                <a:tc>
                  <a:txBody>
                    <a:bodyPr/>
                    <a:lstStyle/>
                    <a:p>
                      <a:r>
                        <a:rPr lang="it-IT" sz="1900" dirty="0"/>
                        <a:t>+ AUTONOMIA</a:t>
                      </a:r>
                    </a:p>
                    <a:p>
                      <a:r>
                        <a:rPr lang="it-IT" sz="1900" dirty="0"/>
                        <a:t>- INCERTEZZA </a:t>
                      </a:r>
                    </a:p>
                  </a:txBody>
                  <a:tcPr marL="97450" marR="97450" marT="48725" marB="48725"/>
                </a:tc>
                <a:extLst>
                  <a:ext uri="{0D108BD9-81ED-4DB2-BD59-A6C34878D82A}">
                    <a16:rowId xmlns:a16="http://schemas.microsoft.com/office/drawing/2014/main" val="1633327716"/>
                  </a:ext>
                </a:extLst>
              </a:tr>
              <a:tr h="682150">
                <a:tc>
                  <a:txBody>
                    <a:bodyPr/>
                    <a:lstStyle/>
                    <a:p>
                      <a:r>
                        <a:rPr lang="it-IT" sz="1900" b="1" dirty="0"/>
                        <a:t>FAVORIRE </a:t>
                      </a:r>
                    </a:p>
                    <a:p>
                      <a:r>
                        <a:rPr lang="it-IT" sz="1900" b="1" dirty="0"/>
                        <a:t>DECISIONI</a:t>
                      </a:r>
                    </a:p>
                  </a:txBody>
                  <a:tcPr marL="97450" marR="97450" marT="48725" marB="48725"/>
                </a:tc>
                <a:tc>
                  <a:txBody>
                    <a:bodyPr/>
                    <a:lstStyle/>
                    <a:p>
                      <a:r>
                        <a:rPr lang="it-IT" sz="1900" dirty="0"/>
                        <a:t>+ COMPRENSIONE VALORI/MODALITÀ</a:t>
                      </a:r>
                    </a:p>
                    <a:p>
                      <a:r>
                        <a:rPr lang="it-IT" sz="1900" dirty="0"/>
                        <a:t>DI DECISIONE</a:t>
                      </a:r>
                    </a:p>
                  </a:txBody>
                  <a:tcPr marL="97450" marR="97450" marT="48725" marB="48725"/>
                </a:tc>
                <a:tc>
                  <a:txBody>
                    <a:bodyPr/>
                    <a:lstStyle/>
                    <a:p>
                      <a:r>
                        <a:rPr lang="it-IT" sz="1900" dirty="0"/>
                        <a:t>+ SODDISFAZIONE</a:t>
                      </a:r>
                    </a:p>
                    <a:p>
                      <a:r>
                        <a:rPr lang="it-IT" sz="1900" dirty="0"/>
                        <a:t>- CONFLITTI</a:t>
                      </a:r>
                    </a:p>
                  </a:txBody>
                  <a:tcPr marL="97450" marR="97450" marT="48725" marB="48725"/>
                </a:tc>
                <a:tc>
                  <a:txBody>
                    <a:bodyPr/>
                    <a:lstStyle/>
                    <a:p>
                      <a:r>
                        <a:rPr lang="it-IT" sz="1900" dirty="0"/>
                        <a:t>+ SALUTE</a:t>
                      </a:r>
                    </a:p>
                    <a:p>
                      <a:r>
                        <a:rPr lang="it-IT" sz="1900" dirty="0"/>
                        <a:t>- BURN OUT</a:t>
                      </a:r>
                    </a:p>
                  </a:txBody>
                  <a:tcPr marL="97450" marR="97450" marT="48725" marB="48725"/>
                </a:tc>
                <a:extLst>
                  <a:ext uri="{0D108BD9-81ED-4DB2-BD59-A6C34878D82A}">
                    <a16:rowId xmlns:a16="http://schemas.microsoft.com/office/drawing/2014/main" val="1926773510"/>
                  </a:ext>
                </a:extLst>
              </a:tr>
              <a:tr h="682150">
                <a:tc>
                  <a:txBody>
                    <a:bodyPr/>
                    <a:lstStyle/>
                    <a:p>
                      <a:r>
                        <a:rPr lang="it-IT" sz="1900" b="1" dirty="0"/>
                        <a:t>PROMUOVERE COMPORTAMENTI</a:t>
                      </a:r>
                    </a:p>
                  </a:txBody>
                  <a:tcPr marL="97450" marR="97450" marT="48725" marB="48725"/>
                </a:tc>
                <a:tc>
                  <a:txBody>
                    <a:bodyPr/>
                    <a:lstStyle/>
                    <a:p>
                      <a:r>
                        <a:rPr lang="it-IT" sz="1900" dirty="0"/>
                        <a:t>+ MOTIVAZIONE DEL PAZIENTE</a:t>
                      </a:r>
                    </a:p>
                    <a:p>
                      <a:r>
                        <a:rPr lang="it-IT" sz="1900" dirty="0"/>
                        <a:t>+ AUTO-EFFICACIA</a:t>
                      </a:r>
                    </a:p>
                  </a:txBody>
                  <a:tcPr marL="97450" marR="97450" marT="48725" marB="48725"/>
                </a:tc>
                <a:tc>
                  <a:txBody>
                    <a:bodyPr/>
                    <a:lstStyle/>
                    <a:p>
                      <a:r>
                        <a:rPr lang="it-IT" sz="1900" dirty="0"/>
                        <a:t>+ ADERENZA</a:t>
                      </a:r>
                    </a:p>
                  </a:txBody>
                  <a:tcPr marL="97450" marR="97450" marT="48725" marB="48725"/>
                </a:tc>
                <a:tc>
                  <a:txBody>
                    <a:bodyPr/>
                    <a:lstStyle/>
                    <a:p>
                      <a:r>
                        <a:rPr lang="it-IT" sz="1900" dirty="0"/>
                        <a:t>+ SALUTE</a:t>
                      </a:r>
                    </a:p>
                    <a:p>
                      <a:r>
                        <a:rPr lang="it-IT" sz="1900" dirty="0"/>
                        <a:t>- COSTI SANITARI</a:t>
                      </a:r>
                    </a:p>
                  </a:txBody>
                  <a:tcPr marL="97450" marR="97450" marT="48725" marB="48725"/>
                </a:tc>
                <a:extLst>
                  <a:ext uri="{0D108BD9-81ED-4DB2-BD59-A6C34878D82A}">
                    <a16:rowId xmlns:a16="http://schemas.microsoft.com/office/drawing/2014/main" val="453625557"/>
                  </a:ext>
                </a:extLst>
              </a:tr>
              <a:tr h="682150">
                <a:tc>
                  <a:txBody>
                    <a:bodyPr/>
                    <a:lstStyle/>
                    <a:p>
                      <a:r>
                        <a:rPr lang="it-IT" sz="1900" b="1" dirty="0"/>
                        <a:t>RISPONDERE ALLE </a:t>
                      </a:r>
                    </a:p>
                    <a:p>
                      <a:r>
                        <a:rPr lang="it-IT" sz="1900" b="1" dirty="0"/>
                        <a:t>EMOZIONI</a:t>
                      </a:r>
                    </a:p>
                  </a:txBody>
                  <a:tcPr marL="97450" marR="97450" marT="48725" marB="48725"/>
                </a:tc>
                <a:tc>
                  <a:txBody>
                    <a:bodyPr/>
                    <a:lstStyle/>
                    <a:p>
                      <a:r>
                        <a:rPr lang="it-IT" sz="1900" dirty="0"/>
                        <a:t>+ ESPRESSIONE DELLE EMOZIONI</a:t>
                      </a:r>
                    </a:p>
                    <a:p>
                      <a:r>
                        <a:rPr lang="it-IT" sz="1900" dirty="0"/>
                        <a:t>+ ABILITÀ ESPLORATIVE DEL CLINICO</a:t>
                      </a:r>
                    </a:p>
                  </a:txBody>
                  <a:tcPr marL="97450" marR="97450" marT="48725" marB="48725"/>
                </a:tc>
                <a:tc>
                  <a:txBody>
                    <a:bodyPr/>
                    <a:lstStyle/>
                    <a:p>
                      <a:r>
                        <a:rPr lang="it-IT" sz="1900" dirty="0"/>
                        <a:t>+ SUPPORTO PERCEPITO</a:t>
                      </a:r>
                    </a:p>
                  </a:txBody>
                  <a:tcPr marL="97450" marR="97450" marT="48725" marB="48725"/>
                </a:tc>
                <a:tc>
                  <a:txBody>
                    <a:bodyPr/>
                    <a:lstStyle/>
                    <a:p>
                      <a:r>
                        <a:rPr lang="it-IT" sz="1900" dirty="0"/>
                        <a:t>- DISTRESS PSICOLOGICO</a:t>
                      </a:r>
                    </a:p>
                  </a:txBody>
                  <a:tcPr marL="97450" marR="97450" marT="48725" marB="48725"/>
                </a:tc>
                <a:extLst>
                  <a:ext uri="{0D108BD9-81ED-4DB2-BD59-A6C34878D82A}">
                    <a16:rowId xmlns:a16="http://schemas.microsoft.com/office/drawing/2014/main" val="1227521827"/>
                  </a:ext>
                </a:extLst>
              </a:tr>
            </a:tbl>
          </a:graphicData>
        </a:graphic>
      </p:graphicFrame>
    </p:spTree>
    <p:extLst>
      <p:ext uri="{BB962C8B-B14F-4D97-AF65-F5344CB8AC3E}">
        <p14:creationId xmlns:p14="http://schemas.microsoft.com/office/powerpoint/2010/main" val="2538671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95B19F2-6A8A-1DD4-0D97-CCEBCDCE12BD}"/>
              </a:ext>
            </a:extLst>
          </p:cNvPr>
          <p:cNvPicPr>
            <a:picLocks noChangeAspect="1"/>
          </p:cNvPicPr>
          <p:nvPr/>
        </p:nvPicPr>
        <p:blipFill rotWithShape="1">
          <a:blip r:embed="rId2"/>
          <a:srcRect l="9115" t="46255" r="54423" b="11160"/>
          <a:stretch/>
        </p:blipFill>
        <p:spPr>
          <a:xfrm>
            <a:off x="850883" y="0"/>
            <a:ext cx="9317876" cy="6118542"/>
          </a:xfrm>
          <a:prstGeom prst="rect">
            <a:avLst/>
          </a:prstGeom>
        </p:spPr>
      </p:pic>
      <p:pic>
        <p:nvPicPr>
          <p:cNvPr id="5" name="Immagine 4">
            <a:extLst>
              <a:ext uri="{FF2B5EF4-FFF2-40B4-BE49-F238E27FC236}">
                <a16:creationId xmlns:a16="http://schemas.microsoft.com/office/drawing/2014/main" id="{7BCF8686-2F68-DA4F-46C7-6BA2722DD937}"/>
              </a:ext>
            </a:extLst>
          </p:cNvPr>
          <p:cNvPicPr>
            <a:picLocks noChangeAspect="1"/>
          </p:cNvPicPr>
          <p:nvPr/>
        </p:nvPicPr>
        <p:blipFill rotWithShape="1">
          <a:blip r:embed="rId3"/>
          <a:srcRect l="56769" t="16189" r="14039" b="42390"/>
          <a:stretch/>
        </p:blipFill>
        <p:spPr>
          <a:xfrm>
            <a:off x="9754583" y="2415712"/>
            <a:ext cx="2169403" cy="1730620"/>
          </a:xfrm>
          <a:prstGeom prst="rect">
            <a:avLst/>
          </a:prstGeom>
        </p:spPr>
      </p:pic>
    </p:spTree>
    <p:extLst>
      <p:ext uri="{BB962C8B-B14F-4D97-AF65-F5344CB8AC3E}">
        <p14:creationId xmlns:p14="http://schemas.microsoft.com/office/powerpoint/2010/main" val="1779912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Freeform 63">
            <a:extLst>
              <a:ext uri="{FF2B5EF4-FFF2-40B4-BE49-F238E27FC236}">
                <a16:creationId xmlns:a16="http://schemas.microsoft.com/office/drawing/2014/main" id="{1FA79ABD-D6B0-824B-91B9-5C01D975236E}"/>
              </a:ext>
            </a:extLst>
          </p:cNvPr>
          <p:cNvSpPr>
            <a:spLocks noChangeArrowheads="1"/>
          </p:cNvSpPr>
          <p:nvPr/>
        </p:nvSpPr>
        <p:spPr bwMode="auto">
          <a:xfrm>
            <a:off x="4607383" y="1608057"/>
            <a:ext cx="2960752" cy="1340304"/>
          </a:xfrm>
          <a:custGeom>
            <a:avLst/>
            <a:gdLst>
              <a:gd name="T0" fmla="*/ 4016 w 4754"/>
              <a:gd name="T1" fmla="*/ 2073 h 2152"/>
              <a:gd name="T2" fmla="*/ 457 w 4754"/>
              <a:gd name="T3" fmla="*/ 1118 h 2152"/>
              <a:gd name="T4" fmla="*/ 457 w 4754"/>
              <a:gd name="T5" fmla="*/ 1118 h 2152"/>
              <a:gd name="T6" fmla="*/ 76 w 4754"/>
              <a:gd name="T7" fmla="*/ 458 h 2152"/>
              <a:gd name="T8" fmla="*/ 76 w 4754"/>
              <a:gd name="T9" fmla="*/ 458 h 2152"/>
              <a:gd name="T10" fmla="*/ 76 w 4754"/>
              <a:gd name="T11" fmla="*/ 458 h 2152"/>
              <a:gd name="T12" fmla="*/ 737 w 4754"/>
              <a:gd name="T13" fmla="*/ 77 h 2152"/>
              <a:gd name="T14" fmla="*/ 4296 w 4754"/>
              <a:gd name="T15" fmla="*/ 1033 h 2152"/>
              <a:gd name="T16" fmla="*/ 4296 w 4754"/>
              <a:gd name="T17" fmla="*/ 1033 h 2152"/>
              <a:gd name="T18" fmla="*/ 4676 w 4754"/>
              <a:gd name="T19" fmla="*/ 1693 h 2152"/>
              <a:gd name="T20" fmla="*/ 4676 w 4754"/>
              <a:gd name="T21" fmla="*/ 1693 h 2152"/>
              <a:gd name="T22" fmla="*/ 4676 w 4754"/>
              <a:gd name="T23" fmla="*/ 1693 h 2152"/>
              <a:gd name="T24" fmla="*/ 4016 w 4754"/>
              <a:gd name="T25" fmla="*/ 2073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4" h="2152">
                <a:moveTo>
                  <a:pt x="4016" y="2073"/>
                </a:moveTo>
                <a:lnTo>
                  <a:pt x="457" y="1118"/>
                </a:lnTo>
                <a:lnTo>
                  <a:pt x="457" y="1118"/>
                </a:lnTo>
                <a:cubicBezTo>
                  <a:pt x="171" y="1040"/>
                  <a:pt x="0" y="744"/>
                  <a:pt x="76" y="458"/>
                </a:cubicBezTo>
                <a:lnTo>
                  <a:pt x="76" y="458"/>
                </a:lnTo>
                <a:lnTo>
                  <a:pt x="76" y="458"/>
                </a:lnTo>
                <a:cubicBezTo>
                  <a:pt x="154" y="172"/>
                  <a:pt x="451" y="0"/>
                  <a:pt x="737" y="77"/>
                </a:cubicBezTo>
                <a:lnTo>
                  <a:pt x="4296" y="1033"/>
                </a:lnTo>
                <a:lnTo>
                  <a:pt x="4296" y="1033"/>
                </a:lnTo>
                <a:cubicBezTo>
                  <a:pt x="4582" y="1110"/>
                  <a:pt x="4753" y="1407"/>
                  <a:pt x="4676" y="1693"/>
                </a:cubicBezTo>
                <a:lnTo>
                  <a:pt x="4676" y="1693"/>
                </a:lnTo>
                <a:lnTo>
                  <a:pt x="4676" y="1693"/>
                </a:lnTo>
                <a:cubicBezTo>
                  <a:pt x="4600" y="1979"/>
                  <a:pt x="4303" y="2151"/>
                  <a:pt x="4016" y="2073"/>
                </a:cubicBezTo>
              </a:path>
            </a:pathLst>
          </a:custGeom>
          <a:solidFill>
            <a:schemeClr val="accent1">
              <a:alpha val="90000"/>
            </a:schemeClr>
          </a:solidFill>
          <a:ln>
            <a:noFill/>
          </a:ln>
          <a:effectLst/>
        </p:spPr>
        <p:txBody>
          <a:bodyPr wrap="none" anchor="ctr"/>
          <a:lstStyle/>
          <a:p>
            <a:pPr defTabSz="914217"/>
            <a:endParaRPr lang="en-US" dirty="0">
              <a:solidFill>
                <a:srgbClr val="747993"/>
              </a:solidFill>
              <a:latin typeface="Poppins" pitchFamily="2" charset="77"/>
            </a:endParaRPr>
          </a:p>
        </p:txBody>
      </p:sp>
      <p:sp>
        <p:nvSpPr>
          <p:cNvPr id="28" name="Freeform 64">
            <a:extLst>
              <a:ext uri="{FF2B5EF4-FFF2-40B4-BE49-F238E27FC236}">
                <a16:creationId xmlns:a16="http://schemas.microsoft.com/office/drawing/2014/main" id="{286BE691-D597-1143-A2FF-EBF74F7DE647}"/>
              </a:ext>
            </a:extLst>
          </p:cNvPr>
          <p:cNvSpPr>
            <a:spLocks noChangeArrowheads="1"/>
          </p:cNvSpPr>
          <p:nvPr/>
        </p:nvSpPr>
        <p:spPr bwMode="auto">
          <a:xfrm>
            <a:off x="4610131" y="2204053"/>
            <a:ext cx="2960752" cy="1337558"/>
          </a:xfrm>
          <a:custGeom>
            <a:avLst/>
            <a:gdLst>
              <a:gd name="T0" fmla="*/ 736 w 4755"/>
              <a:gd name="T1" fmla="*/ 2070 h 2147"/>
              <a:gd name="T2" fmla="*/ 4296 w 4755"/>
              <a:gd name="T3" fmla="*/ 1118 h 2147"/>
              <a:gd name="T4" fmla="*/ 4296 w 4755"/>
              <a:gd name="T5" fmla="*/ 1118 h 2147"/>
              <a:gd name="T6" fmla="*/ 4677 w 4755"/>
              <a:gd name="T7" fmla="*/ 458 h 2147"/>
              <a:gd name="T8" fmla="*/ 4677 w 4755"/>
              <a:gd name="T9" fmla="*/ 458 h 2147"/>
              <a:gd name="T10" fmla="*/ 4677 w 4755"/>
              <a:gd name="T11" fmla="*/ 458 h 2147"/>
              <a:gd name="T12" fmla="*/ 4018 w 4755"/>
              <a:gd name="T13" fmla="*/ 77 h 2147"/>
              <a:gd name="T14" fmla="*/ 458 w 4755"/>
              <a:gd name="T15" fmla="*/ 1030 h 2147"/>
              <a:gd name="T16" fmla="*/ 458 w 4755"/>
              <a:gd name="T17" fmla="*/ 1030 h 2147"/>
              <a:gd name="T18" fmla="*/ 77 w 4755"/>
              <a:gd name="T19" fmla="*/ 1689 h 2147"/>
              <a:gd name="T20" fmla="*/ 77 w 4755"/>
              <a:gd name="T21" fmla="*/ 1689 h 2147"/>
              <a:gd name="T22" fmla="*/ 77 w 4755"/>
              <a:gd name="T23" fmla="*/ 1689 h 2147"/>
              <a:gd name="T24" fmla="*/ 736 w 4755"/>
              <a:gd name="T25" fmla="*/ 2070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5" h="2147">
                <a:moveTo>
                  <a:pt x="736" y="2070"/>
                </a:moveTo>
                <a:lnTo>
                  <a:pt x="4296" y="1118"/>
                </a:lnTo>
                <a:lnTo>
                  <a:pt x="4296" y="1118"/>
                </a:lnTo>
                <a:cubicBezTo>
                  <a:pt x="4583" y="1041"/>
                  <a:pt x="4754" y="744"/>
                  <a:pt x="4677" y="458"/>
                </a:cubicBezTo>
                <a:lnTo>
                  <a:pt x="4677" y="458"/>
                </a:lnTo>
                <a:lnTo>
                  <a:pt x="4677" y="458"/>
                </a:lnTo>
                <a:cubicBezTo>
                  <a:pt x="4601" y="172"/>
                  <a:pt x="4304" y="0"/>
                  <a:pt x="4018" y="77"/>
                </a:cubicBezTo>
                <a:lnTo>
                  <a:pt x="458" y="1030"/>
                </a:lnTo>
                <a:lnTo>
                  <a:pt x="458" y="1030"/>
                </a:lnTo>
                <a:cubicBezTo>
                  <a:pt x="172" y="1106"/>
                  <a:pt x="0" y="1403"/>
                  <a:pt x="77" y="1689"/>
                </a:cubicBezTo>
                <a:lnTo>
                  <a:pt x="77" y="1689"/>
                </a:lnTo>
                <a:lnTo>
                  <a:pt x="77" y="1689"/>
                </a:lnTo>
                <a:cubicBezTo>
                  <a:pt x="153" y="1974"/>
                  <a:pt x="450" y="2146"/>
                  <a:pt x="736" y="2070"/>
                </a:cubicBezTo>
              </a:path>
            </a:pathLst>
          </a:custGeom>
          <a:solidFill>
            <a:schemeClr val="accent2">
              <a:alpha val="90000"/>
            </a:schemeClr>
          </a:solidFill>
          <a:ln>
            <a:noFill/>
          </a:ln>
          <a:effectLst/>
        </p:spPr>
        <p:txBody>
          <a:bodyPr wrap="none" anchor="ctr"/>
          <a:lstStyle/>
          <a:p>
            <a:pPr defTabSz="914217"/>
            <a:endParaRPr lang="en-US" dirty="0">
              <a:solidFill>
                <a:srgbClr val="747993"/>
              </a:solidFill>
              <a:latin typeface="Poppins" pitchFamily="2" charset="77"/>
            </a:endParaRPr>
          </a:p>
        </p:txBody>
      </p:sp>
      <p:sp>
        <p:nvSpPr>
          <p:cNvPr id="29" name="Freeform 65">
            <a:extLst>
              <a:ext uri="{FF2B5EF4-FFF2-40B4-BE49-F238E27FC236}">
                <a16:creationId xmlns:a16="http://schemas.microsoft.com/office/drawing/2014/main" id="{E900569C-FEA3-D549-9FED-9D345B04EA37}"/>
              </a:ext>
            </a:extLst>
          </p:cNvPr>
          <p:cNvSpPr>
            <a:spLocks noChangeArrowheads="1"/>
          </p:cNvSpPr>
          <p:nvPr/>
        </p:nvSpPr>
        <p:spPr bwMode="auto">
          <a:xfrm>
            <a:off x="4607383" y="2800047"/>
            <a:ext cx="2960752" cy="1340304"/>
          </a:xfrm>
          <a:custGeom>
            <a:avLst/>
            <a:gdLst>
              <a:gd name="T0" fmla="*/ 4016 w 4754"/>
              <a:gd name="T1" fmla="*/ 2073 h 2151"/>
              <a:gd name="T2" fmla="*/ 457 w 4754"/>
              <a:gd name="T3" fmla="*/ 1117 h 2151"/>
              <a:gd name="T4" fmla="*/ 457 w 4754"/>
              <a:gd name="T5" fmla="*/ 1117 h 2151"/>
              <a:gd name="T6" fmla="*/ 76 w 4754"/>
              <a:gd name="T7" fmla="*/ 457 h 2151"/>
              <a:gd name="T8" fmla="*/ 76 w 4754"/>
              <a:gd name="T9" fmla="*/ 457 h 2151"/>
              <a:gd name="T10" fmla="*/ 76 w 4754"/>
              <a:gd name="T11" fmla="*/ 457 h 2151"/>
              <a:gd name="T12" fmla="*/ 736 w 4754"/>
              <a:gd name="T13" fmla="*/ 77 h 2151"/>
              <a:gd name="T14" fmla="*/ 4295 w 4754"/>
              <a:gd name="T15" fmla="*/ 1032 h 2151"/>
              <a:gd name="T16" fmla="*/ 4295 w 4754"/>
              <a:gd name="T17" fmla="*/ 1032 h 2151"/>
              <a:gd name="T18" fmla="*/ 4676 w 4754"/>
              <a:gd name="T19" fmla="*/ 1692 h 2151"/>
              <a:gd name="T20" fmla="*/ 4676 w 4754"/>
              <a:gd name="T21" fmla="*/ 1692 h 2151"/>
              <a:gd name="T22" fmla="*/ 4676 w 4754"/>
              <a:gd name="T23" fmla="*/ 1692 h 2151"/>
              <a:gd name="T24" fmla="*/ 4016 w 4754"/>
              <a:gd name="T25" fmla="*/ 2073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4" h="2151">
                <a:moveTo>
                  <a:pt x="4016" y="2073"/>
                </a:moveTo>
                <a:lnTo>
                  <a:pt x="457" y="1117"/>
                </a:lnTo>
                <a:lnTo>
                  <a:pt x="457" y="1117"/>
                </a:lnTo>
                <a:cubicBezTo>
                  <a:pt x="171" y="1040"/>
                  <a:pt x="0" y="744"/>
                  <a:pt x="76" y="457"/>
                </a:cubicBezTo>
                <a:lnTo>
                  <a:pt x="76" y="457"/>
                </a:lnTo>
                <a:lnTo>
                  <a:pt x="76" y="457"/>
                </a:lnTo>
                <a:cubicBezTo>
                  <a:pt x="153" y="172"/>
                  <a:pt x="450" y="0"/>
                  <a:pt x="736" y="77"/>
                </a:cubicBezTo>
                <a:lnTo>
                  <a:pt x="4295" y="1032"/>
                </a:lnTo>
                <a:lnTo>
                  <a:pt x="4295" y="1032"/>
                </a:lnTo>
                <a:cubicBezTo>
                  <a:pt x="4582" y="1109"/>
                  <a:pt x="4753" y="1406"/>
                  <a:pt x="4676" y="1692"/>
                </a:cubicBezTo>
                <a:lnTo>
                  <a:pt x="4676" y="1692"/>
                </a:lnTo>
                <a:lnTo>
                  <a:pt x="4676" y="1692"/>
                </a:lnTo>
                <a:cubicBezTo>
                  <a:pt x="4599" y="1979"/>
                  <a:pt x="4302" y="2150"/>
                  <a:pt x="4016" y="2073"/>
                </a:cubicBezTo>
              </a:path>
            </a:pathLst>
          </a:custGeom>
          <a:solidFill>
            <a:schemeClr val="accent3">
              <a:alpha val="90000"/>
            </a:schemeClr>
          </a:solidFill>
          <a:ln>
            <a:noFill/>
          </a:ln>
          <a:effectLst/>
        </p:spPr>
        <p:txBody>
          <a:bodyPr wrap="none" anchor="ctr"/>
          <a:lstStyle/>
          <a:p>
            <a:pPr defTabSz="914217"/>
            <a:endParaRPr lang="en-US" dirty="0">
              <a:solidFill>
                <a:srgbClr val="747993"/>
              </a:solidFill>
              <a:latin typeface="Poppins" pitchFamily="2" charset="77"/>
            </a:endParaRPr>
          </a:p>
        </p:txBody>
      </p:sp>
      <p:sp>
        <p:nvSpPr>
          <p:cNvPr id="30" name="Freeform 66">
            <a:extLst>
              <a:ext uri="{FF2B5EF4-FFF2-40B4-BE49-F238E27FC236}">
                <a16:creationId xmlns:a16="http://schemas.microsoft.com/office/drawing/2014/main" id="{FA47E8A3-D791-D241-8545-8C2CD570872C}"/>
              </a:ext>
            </a:extLst>
          </p:cNvPr>
          <p:cNvSpPr>
            <a:spLocks noChangeArrowheads="1"/>
          </p:cNvSpPr>
          <p:nvPr/>
        </p:nvSpPr>
        <p:spPr bwMode="auto">
          <a:xfrm>
            <a:off x="4607384" y="3393297"/>
            <a:ext cx="2963500" cy="1337556"/>
          </a:xfrm>
          <a:custGeom>
            <a:avLst/>
            <a:gdLst>
              <a:gd name="T0" fmla="*/ 736 w 4756"/>
              <a:gd name="T1" fmla="*/ 2069 h 2147"/>
              <a:gd name="T2" fmla="*/ 4296 w 4756"/>
              <a:gd name="T3" fmla="*/ 1116 h 2147"/>
              <a:gd name="T4" fmla="*/ 4296 w 4756"/>
              <a:gd name="T5" fmla="*/ 1116 h 2147"/>
              <a:gd name="T6" fmla="*/ 4677 w 4756"/>
              <a:gd name="T7" fmla="*/ 457 h 2147"/>
              <a:gd name="T8" fmla="*/ 4677 w 4756"/>
              <a:gd name="T9" fmla="*/ 457 h 2147"/>
              <a:gd name="T10" fmla="*/ 4677 w 4756"/>
              <a:gd name="T11" fmla="*/ 457 h 2147"/>
              <a:gd name="T12" fmla="*/ 4018 w 4756"/>
              <a:gd name="T13" fmla="*/ 75 h 2147"/>
              <a:gd name="T14" fmla="*/ 458 w 4756"/>
              <a:gd name="T15" fmla="*/ 1028 h 2147"/>
              <a:gd name="T16" fmla="*/ 458 w 4756"/>
              <a:gd name="T17" fmla="*/ 1028 h 2147"/>
              <a:gd name="T18" fmla="*/ 76 w 4756"/>
              <a:gd name="T19" fmla="*/ 1688 h 2147"/>
              <a:gd name="T20" fmla="*/ 76 w 4756"/>
              <a:gd name="T21" fmla="*/ 1688 h 2147"/>
              <a:gd name="T22" fmla="*/ 76 w 4756"/>
              <a:gd name="T23" fmla="*/ 1688 h 2147"/>
              <a:gd name="T24" fmla="*/ 736 w 4756"/>
              <a:gd name="T25" fmla="*/ 2069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6" h="2147">
                <a:moveTo>
                  <a:pt x="736" y="2069"/>
                </a:moveTo>
                <a:lnTo>
                  <a:pt x="4296" y="1116"/>
                </a:lnTo>
                <a:lnTo>
                  <a:pt x="4296" y="1116"/>
                </a:lnTo>
                <a:cubicBezTo>
                  <a:pt x="4583" y="1040"/>
                  <a:pt x="4755" y="743"/>
                  <a:pt x="4677" y="457"/>
                </a:cubicBezTo>
                <a:lnTo>
                  <a:pt x="4677" y="457"/>
                </a:lnTo>
                <a:lnTo>
                  <a:pt x="4677" y="457"/>
                </a:lnTo>
                <a:cubicBezTo>
                  <a:pt x="4601" y="170"/>
                  <a:pt x="4304" y="0"/>
                  <a:pt x="4018" y="75"/>
                </a:cubicBezTo>
                <a:lnTo>
                  <a:pt x="458" y="1028"/>
                </a:lnTo>
                <a:lnTo>
                  <a:pt x="458" y="1028"/>
                </a:lnTo>
                <a:cubicBezTo>
                  <a:pt x="172" y="1105"/>
                  <a:pt x="0" y="1401"/>
                  <a:pt x="76" y="1688"/>
                </a:cubicBezTo>
                <a:lnTo>
                  <a:pt x="76" y="1688"/>
                </a:lnTo>
                <a:lnTo>
                  <a:pt x="76" y="1688"/>
                </a:lnTo>
                <a:cubicBezTo>
                  <a:pt x="153" y="1975"/>
                  <a:pt x="450" y="2146"/>
                  <a:pt x="736" y="2069"/>
                </a:cubicBezTo>
              </a:path>
            </a:pathLst>
          </a:custGeom>
          <a:solidFill>
            <a:schemeClr val="accent4">
              <a:alpha val="90000"/>
            </a:schemeClr>
          </a:solidFill>
          <a:ln>
            <a:noFill/>
          </a:ln>
          <a:effectLst/>
        </p:spPr>
        <p:txBody>
          <a:bodyPr wrap="none" anchor="ctr"/>
          <a:lstStyle/>
          <a:p>
            <a:pPr defTabSz="914217"/>
            <a:endParaRPr lang="en-US" dirty="0">
              <a:solidFill>
                <a:srgbClr val="747993"/>
              </a:solidFill>
              <a:latin typeface="Poppins" pitchFamily="2" charset="77"/>
            </a:endParaRPr>
          </a:p>
        </p:txBody>
      </p:sp>
      <p:sp>
        <p:nvSpPr>
          <p:cNvPr id="31" name="Freeform 67">
            <a:extLst>
              <a:ext uri="{FF2B5EF4-FFF2-40B4-BE49-F238E27FC236}">
                <a16:creationId xmlns:a16="http://schemas.microsoft.com/office/drawing/2014/main" id="{77F57F69-CDEA-4A4C-BF6D-CA3B573FD3B7}"/>
              </a:ext>
            </a:extLst>
          </p:cNvPr>
          <p:cNvSpPr>
            <a:spLocks noChangeArrowheads="1"/>
          </p:cNvSpPr>
          <p:nvPr/>
        </p:nvSpPr>
        <p:spPr bwMode="auto">
          <a:xfrm>
            <a:off x="4607383" y="3981052"/>
            <a:ext cx="2960752" cy="1340304"/>
          </a:xfrm>
          <a:custGeom>
            <a:avLst/>
            <a:gdLst>
              <a:gd name="T0" fmla="*/ 4016 w 4754"/>
              <a:gd name="T1" fmla="*/ 2074 h 2152"/>
              <a:gd name="T2" fmla="*/ 457 w 4754"/>
              <a:gd name="T3" fmla="*/ 1118 h 2152"/>
              <a:gd name="T4" fmla="*/ 457 w 4754"/>
              <a:gd name="T5" fmla="*/ 1118 h 2152"/>
              <a:gd name="T6" fmla="*/ 76 w 4754"/>
              <a:gd name="T7" fmla="*/ 458 h 2152"/>
              <a:gd name="T8" fmla="*/ 76 w 4754"/>
              <a:gd name="T9" fmla="*/ 458 h 2152"/>
              <a:gd name="T10" fmla="*/ 76 w 4754"/>
              <a:gd name="T11" fmla="*/ 458 h 2152"/>
              <a:gd name="T12" fmla="*/ 736 w 4754"/>
              <a:gd name="T13" fmla="*/ 77 h 2152"/>
              <a:gd name="T14" fmla="*/ 4295 w 4754"/>
              <a:gd name="T15" fmla="*/ 1033 h 2152"/>
              <a:gd name="T16" fmla="*/ 4295 w 4754"/>
              <a:gd name="T17" fmla="*/ 1033 h 2152"/>
              <a:gd name="T18" fmla="*/ 4676 w 4754"/>
              <a:gd name="T19" fmla="*/ 1693 h 2152"/>
              <a:gd name="T20" fmla="*/ 4676 w 4754"/>
              <a:gd name="T21" fmla="*/ 1693 h 2152"/>
              <a:gd name="T22" fmla="*/ 4676 w 4754"/>
              <a:gd name="T23" fmla="*/ 1693 h 2152"/>
              <a:gd name="T24" fmla="*/ 4016 w 4754"/>
              <a:gd name="T25" fmla="*/ 2074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4" h="2152">
                <a:moveTo>
                  <a:pt x="4016" y="2074"/>
                </a:moveTo>
                <a:lnTo>
                  <a:pt x="457" y="1118"/>
                </a:lnTo>
                <a:lnTo>
                  <a:pt x="457" y="1118"/>
                </a:lnTo>
                <a:cubicBezTo>
                  <a:pt x="171" y="1041"/>
                  <a:pt x="0" y="744"/>
                  <a:pt x="76" y="458"/>
                </a:cubicBezTo>
                <a:lnTo>
                  <a:pt x="76" y="458"/>
                </a:lnTo>
                <a:lnTo>
                  <a:pt x="76" y="458"/>
                </a:lnTo>
                <a:cubicBezTo>
                  <a:pt x="153" y="172"/>
                  <a:pt x="450" y="0"/>
                  <a:pt x="736" y="77"/>
                </a:cubicBezTo>
                <a:lnTo>
                  <a:pt x="4295" y="1033"/>
                </a:lnTo>
                <a:lnTo>
                  <a:pt x="4295" y="1033"/>
                </a:lnTo>
                <a:cubicBezTo>
                  <a:pt x="4582" y="1110"/>
                  <a:pt x="4753" y="1407"/>
                  <a:pt x="4676" y="1693"/>
                </a:cubicBezTo>
                <a:lnTo>
                  <a:pt x="4676" y="1693"/>
                </a:lnTo>
                <a:lnTo>
                  <a:pt x="4676" y="1693"/>
                </a:lnTo>
                <a:cubicBezTo>
                  <a:pt x="4599" y="1979"/>
                  <a:pt x="4302" y="2151"/>
                  <a:pt x="4016" y="2074"/>
                </a:cubicBezTo>
              </a:path>
            </a:pathLst>
          </a:custGeom>
          <a:solidFill>
            <a:schemeClr val="accent5">
              <a:alpha val="90000"/>
            </a:schemeClr>
          </a:solidFill>
          <a:ln>
            <a:noFill/>
          </a:ln>
          <a:effectLst/>
        </p:spPr>
        <p:txBody>
          <a:bodyPr wrap="none" anchor="ctr"/>
          <a:lstStyle/>
          <a:p>
            <a:pPr defTabSz="914217"/>
            <a:endParaRPr lang="en-US" dirty="0">
              <a:solidFill>
                <a:srgbClr val="747993"/>
              </a:solidFill>
              <a:latin typeface="Poppins" pitchFamily="2" charset="77"/>
            </a:endParaRPr>
          </a:p>
        </p:txBody>
      </p:sp>
      <p:sp>
        <p:nvSpPr>
          <p:cNvPr id="32" name="Freeform 68">
            <a:extLst>
              <a:ext uri="{FF2B5EF4-FFF2-40B4-BE49-F238E27FC236}">
                <a16:creationId xmlns:a16="http://schemas.microsoft.com/office/drawing/2014/main" id="{DBC5B050-8FAB-7147-9815-C4113877A50D}"/>
              </a:ext>
            </a:extLst>
          </p:cNvPr>
          <p:cNvSpPr>
            <a:spLocks noChangeArrowheads="1"/>
          </p:cNvSpPr>
          <p:nvPr/>
        </p:nvSpPr>
        <p:spPr bwMode="auto">
          <a:xfrm>
            <a:off x="4607384" y="4579795"/>
            <a:ext cx="2963500" cy="1337556"/>
          </a:xfrm>
          <a:custGeom>
            <a:avLst/>
            <a:gdLst>
              <a:gd name="T0" fmla="*/ 737 w 4756"/>
              <a:gd name="T1" fmla="*/ 2070 h 2147"/>
              <a:gd name="T2" fmla="*/ 4297 w 4756"/>
              <a:gd name="T3" fmla="*/ 1117 h 2147"/>
              <a:gd name="T4" fmla="*/ 4297 w 4756"/>
              <a:gd name="T5" fmla="*/ 1117 h 2147"/>
              <a:gd name="T6" fmla="*/ 4678 w 4756"/>
              <a:gd name="T7" fmla="*/ 457 h 2147"/>
              <a:gd name="T8" fmla="*/ 4678 w 4756"/>
              <a:gd name="T9" fmla="*/ 457 h 2147"/>
              <a:gd name="T10" fmla="*/ 4678 w 4756"/>
              <a:gd name="T11" fmla="*/ 457 h 2147"/>
              <a:gd name="T12" fmla="*/ 4019 w 4756"/>
              <a:gd name="T13" fmla="*/ 76 h 2147"/>
              <a:gd name="T14" fmla="*/ 458 w 4756"/>
              <a:gd name="T15" fmla="*/ 1029 h 2147"/>
              <a:gd name="T16" fmla="*/ 458 w 4756"/>
              <a:gd name="T17" fmla="*/ 1029 h 2147"/>
              <a:gd name="T18" fmla="*/ 77 w 4756"/>
              <a:gd name="T19" fmla="*/ 1689 h 2147"/>
              <a:gd name="T20" fmla="*/ 77 w 4756"/>
              <a:gd name="T21" fmla="*/ 1689 h 2147"/>
              <a:gd name="T22" fmla="*/ 77 w 4756"/>
              <a:gd name="T23" fmla="*/ 1689 h 2147"/>
              <a:gd name="T24" fmla="*/ 737 w 4756"/>
              <a:gd name="T25" fmla="*/ 2070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56" h="2147">
                <a:moveTo>
                  <a:pt x="737" y="2070"/>
                </a:moveTo>
                <a:lnTo>
                  <a:pt x="4297" y="1117"/>
                </a:lnTo>
                <a:lnTo>
                  <a:pt x="4297" y="1117"/>
                </a:lnTo>
                <a:cubicBezTo>
                  <a:pt x="4583" y="1040"/>
                  <a:pt x="4755" y="744"/>
                  <a:pt x="4678" y="457"/>
                </a:cubicBezTo>
                <a:lnTo>
                  <a:pt x="4678" y="457"/>
                </a:lnTo>
                <a:lnTo>
                  <a:pt x="4678" y="457"/>
                </a:lnTo>
                <a:cubicBezTo>
                  <a:pt x="4601" y="171"/>
                  <a:pt x="4305" y="0"/>
                  <a:pt x="4019" y="76"/>
                </a:cubicBezTo>
                <a:lnTo>
                  <a:pt x="458" y="1029"/>
                </a:lnTo>
                <a:lnTo>
                  <a:pt x="458" y="1029"/>
                </a:lnTo>
                <a:cubicBezTo>
                  <a:pt x="172" y="1105"/>
                  <a:pt x="0" y="1402"/>
                  <a:pt x="77" y="1689"/>
                </a:cubicBezTo>
                <a:lnTo>
                  <a:pt x="77" y="1689"/>
                </a:lnTo>
                <a:lnTo>
                  <a:pt x="77" y="1689"/>
                </a:lnTo>
                <a:cubicBezTo>
                  <a:pt x="154" y="1975"/>
                  <a:pt x="450" y="2146"/>
                  <a:pt x="737" y="2070"/>
                </a:cubicBezTo>
              </a:path>
            </a:pathLst>
          </a:custGeom>
          <a:solidFill>
            <a:schemeClr val="accent1">
              <a:alpha val="90000"/>
            </a:schemeClr>
          </a:solidFill>
          <a:ln>
            <a:noFill/>
          </a:ln>
          <a:effectLst/>
        </p:spPr>
        <p:txBody>
          <a:bodyPr wrap="none" anchor="ctr"/>
          <a:lstStyle/>
          <a:p>
            <a:pPr defTabSz="914217"/>
            <a:endParaRPr lang="en-US" dirty="0">
              <a:solidFill>
                <a:srgbClr val="747993"/>
              </a:solidFill>
              <a:latin typeface="Poppins" pitchFamily="2" charset="77"/>
            </a:endParaRPr>
          </a:p>
        </p:txBody>
      </p:sp>
      <p:sp>
        <p:nvSpPr>
          <p:cNvPr id="5" name="TextBox 4">
            <a:extLst>
              <a:ext uri="{FF2B5EF4-FFF2-40B4-BE49-F238E27FC236}">
                <a16:creationId xmlns:a16="http://schemas.microsoft.com/office/drawing/2014/main" id="{942C6F59-E0C5-2042-B79E-70FF562B1ED4}"/>
              </a:ext>
            </a:extLst>
          </p:cNvPr>
          <p:cNvSpPr txBox="1"/>
          <p:nvPr/>
        </p:nvSpPr>
        <p:spPr>
          <a:xfrm>
            <a:off x="804253" y="731940"/>
            <a:ext cx="10667999" cy="553998"/>
          </a:xfrm>
          <a:prstGeom prst="rect">
            <a:avLst/>
          </a:prstGeom>
          <a:noFill/>
        </p:spPr>
        <p:txBody>
          <a:bodyPr wrap="square" rtlCol="0">
            <a:spAutoFit/>
          </a:bodyPr>
          <a:lstStyle>
            <a:defPPr>
              <a:defRPr lang="it-IT"/>
            </a:defPPr>
            <a:lvl1pPr defTabSz="914217">
              <a:lnSpc>
                <a:spcPts val="1800"/>
              </a:lnSpc>
              <a:defRPr sz="1200" spc="-10">
                <a:solidFill>
                  <a:srgbClr val="747993"/>
                </a:solidFill>
                <a:latin typeface="Poppins" pitchFamily="2" charset="77"/>
                <a:cs typeface="Poppins" pitchFamily="2" charset="77"/>
              </a:defRPr>
            </a:lvl1pPr>
          </a:lstStyle>
          <a:p>
            <a:pPr algn="ctr"/>
            <a:r>
              <a:rPr lang="en-US" dirty="0"/>
              <a:t>de Haes H, </a:t>
            </a:r>
            <a:r>
              <a:rPr lang="en-US" dirty="0" err="1"/>
              <a:t>Bensing</a:t>
            </a:r>
            <a:r>
              <a:rPr lang="en-US" dirty="0"/>
              <a:t> J. Endpoints in medical communication research, proposing a framework of functions and outcomes. </a:t>
            </a:r>
          </a:p>
          <a:p>
            <a:pPr algn="ctr"/>
            <a:r>
              <a:rPr lang="en-US" dirty="0"/>
              <a:t>Patient Educ Couns. 2009 Mar;74(3):287-94. </a:t>
            </a:r>
            <a:r>
              <a:rPr lang="en-US" dirty="0" err="1"/>
              <a:t>doi</a:t>
            </a:r>
            <a:r>
              <a:rPr lang="en-US" dirty="0"/>
              <a:t>: 10.1016/j.pec.2008.12.006. </a:t>
            </a:r>
            <a:r>
              <a:rPr lang="en-US" dirty="0" err="1"/>
              <a:t>Epub</a:t>
            </a:r>
            <a:r>
              <a:rPr lang="en-US" dirty="0"/>
              <a:t> 2009 Jan 15. PMID: 19150197.</a:t>
            </a:r>
          </a:p>
        </p:txBody>
      </p:sp>
      <p:sp>
        <p:nvSpPr>
          <p:cNvPr id="6" name="TextBox 5">
            <a:extLst>
              <a:ext uri="{FF2B5EF4-FFF2-40B4-BE49-F238E27FC236}">
                <a16:creationId xmlns:a16="http://schemas.microsoft.com/office/drawing/2014/main" id="{94CEC0F0-21C3-0847-A269-ACE0743C5C46}"/>
              </a:ext>
            </a:extLst>
          </p:cNvPr>
          <p:cNvSpPr txBox="1"/>
          <p:nvPr/>
        </p:nvSpPr>
        <p:spPr>
          <a:xfrm>
            <a:off x="1016022" y="1962334"/>
            <a:ext cx="2959780" cy="1015663"/>
          </a:xfrm>
          <a:prstGeom prst="rect">
            <a:avLst/>
          </a:prstGeom>
          <a:noFill/>
        </p:spPr>
        <p:txBody>
          <a:bodyPr wrap="square" rtlCol="0" anchor="b">
            <a:spAutoFit/>
          </a:bodyPr>
          <a:lstStyle/>
          <a:p>
            <a:pPr defTabSz="914217"/>
            <a:r>
              <a:rPr lang="en-US" sz="2000" b="1" spc="-15" dirty="0">
                <a:solidFill>
                  <a:srgbClr val="264551"/>
                </a:solidFill>
                <a:latin typeface="Poppins" pitchFamily="2" charset="77"/>
                <a:cs typeface="Poppins" pitchFamily="2" charset="77"/>
              </a:rPr>
              <a:t>1. PROMUOVERE </a:t>
            </a:r>
          </a:p>
          <a:p>
            <a:pPr defTabSz="914217"/>
            <a:r>
              <a:rPr lang="en-US" sz="2000" b="1" spc="-15" dirty="0">
                <a:solidFill>
                  <a:srgbClr val="264551"/>
                </a:solidFill>
                <a:latin typeface="Poppins" pitchFamily="2" charset="77"/>
                <a:cs typeface="Poppins" pitchFamily="2" charset="77"/>
              </a:rPr>
              <a:t>LA RELAZIONE</a:t>
            </a:r>
          </a:p>
          <a:p>
            <a:pPr defTabSz="914217"/>
            <a:endParaRPr lang="en-US" sz="2000" b="1" spc="-15" dirty="0">
              <a:solidFill>
                <a:srgbClr val="26455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51FB2274-589C-F64E-B355-867071062399}"/>
              </a:ext>
            </a:extLst>
          </p:cNvPr>
          <p:cNvSpPr txBox="1"/>
          <p:nvPr/>
        </p:nvSpPr>
        <p:spPr>
          <a:xfrm>
            <a:off x="1016022" y="3082613"/>
            <a:ext cx="2959780" cy="1015663"/>
          </a:xfrm>
          <a:prstGeom prst="rect">
            <a:avLst/>
          </a:prstGeom>
          <a:noFill/>
        </p:spPr>
        <p:txBody>
          <a:bodyPr wrap="square" rtlCol="0" anchor="b">
            <a:spAutoFit/>
          </a:bodyPr>
          <a:lstStyle/>
          <a:p>
            <a:pPr defTabSz="914217"/>
            <a:r>
              <a:rPr lang="en-US" sz="2000" b="1" spc="-15" dirty="0">
                <a:solidFill>
                  <a:srgbClr val="479E8B"/>
                </a:solidFill>
                <a:latin typeface="Poppins" pitchFamily="2" charset="77"/>
                <a:cs typeface="Poppins" pitchFamily="2" charset="77"/>
              </a:rPr>
              <a:t>2. RACCOGLIERE INFORMAZIONI</a:t>
            </a:r>
          </a:p>
          <a:p>
            <a:pPr defTabSz="914217"/>
            <a:endParaRPr lang="en-US" sz="2000" b="1" spc="-15" dirty="0">
              <a:solidFill>
                <a:srgbClr val="479E8B"/>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86389567-1E7A-9648-A831-CE6119380D93}"/>
              </a:ext>
            </a:extLst>
          </p:cNvPr>
          <p:cNvSpPr txBox="1"/>
          <p:nvPr/>
        </p:nvSpPr>
        <p:spPr>
          <a:xfrm>
            <a:off x="1016022" y="4317738"/>
            <a:ext cx="2959780" cy="1015663"/>
          </a:xfrm>
          <a:prstGeom prst="rect">
            <a:avLst/>
          </a:prstGeom>
          <a:noFill/>
        </p:spPr>
        <p:txBody>
          <a:bodyPr wrap="square" rtlCol="0" anchor="b">
            <a:spAutoFit/>
          </a:bodyPr>
          <a:lstStyle/>
          <a:p>
            <a:pPr defTabSz="914217"/>
            <a:r>
              <a:rPr lang="en-US" sz="2000" b="1" spc="-15" dirty="0">
                <a:solidFill>
                  <a:srgbClr val="E9C363"/>
                </a:solidFill>
                <a:latin typeface="Poppins" pitchFamily="2" charset="77"/>
                <a:cs typeface="Poppins" pitchFamily="2" charset="77"/>
              </a:rPr>
              <a:t>3. TRASMETTERE INFORMAZIONI</a:t>
            </a:r>
          </a:p>
          <a:p>
            <a:pPr defTabSz="914217"/>
            <a:endParaRPr lang="en-US" sz="2000" b="1" spc="-15" dirty="0">
              <a:solidFill>
                <a:srgbClr val="E9C363"/>
              </a:solidFill>
              <a:latin typeface="Poppins" pitchFamily="2" charset="77"/>
              <a:cs typeface="Poppins" pitchFamily="2" charset="77"/>
            </a:endParaRPr>
          </a:p>
        </p:txBody>
      </p:sp>
      <p:sp>
        <p:nvSpPr>
          <p:cNvPr id="12" name="TextBox 11">
            <a:extLst>
              <a:ext uri="{FF2B5EF4-FFF2-40B4-BE49-F238E27FC236}">
                <a16:creationId xmlns:a16="http://schemas.microsoft.com/office/drawing/2014/main" id="{0E21E759-87A6-8446-B9E3-E1ECA5FF82CA}"/>
              </a:ext>
            </a:extLst>
          </p:cNvPr>
          <p:cNvSpPr txBox="1"/>
          <p:nvPr/>
        </p:nvSpPr>
        <p:spPr>
          <a:xfrm>
            <a:off x="8512472" y="1524598"/>
            <a:ext cx="2959780" cy="1323439"/>
          </a:xfrm>
          <a:prstGeom prst="rect">
            <a:avLst/>
          </a:prstGeom>
          <a:noFill/>
        </p:spPr>
        <p:txBody>
          <a:bodyPr wrap="square" rtlCol="0" anchor="b">
            <a:spAutoFit/>
          </a:bodyPr>
          <a:lstStyle/>
          <a:p>
            <a:pPr defTabSz="914217"/>
            <a:r>
              <a:rPr lang="en-US" sz="2000" b="1" spc="-15" dirty="0">
                <a:solidFill>
                  <a:srgbClr val="F1A357"/>
                </a:solidFill>
                <a:latin typeface="Poppins" pitchFamily="2" charset="77"/>
                <a:cs typeface="Poppins" pitchFamily="2" charset="77"/>
              </a:rPr>
              <a:t>4. FAVORIRE IL PROCESSO DECISIONALE</a:t>
            </a:r>
          </a:p>
          <a:p>
            <a:pPr defTabSz="914217"/>
            <a:endParaRPr lang="en-US" sz="2000" b="1" spc="-15" dirty="0">
              <a:solidFill>
                <a:srgbClr val="F1A357"/>
              </a:solidFill>
              <a:latin typeface="Poppins" pitchFamily="2" charset="77"/>
              <a:cs typeface="Poppins" pitchFamily="2" charset="77"/>
            </a:endParaRPr>
          </a:p>
        </p:txBody>
      </p:sp>
      <p:sp>
        <p:nvSpPr>
          <p:cNvPr id="14" name="TextBox 13">
            <a:extLst>
              <a:ext uri="{FF2B5EF4-FFF2-40B4-BE49-F238E27FC236}">
                <a16:creationId xmlns:a16="http://schemas.microsoft.com/office/drawing/2014/main" id="{37E93E7D-8ACC-684A-B4A9-2685E602F83A}"/>
              </a:ext>
            </a:extLst>
          </p:cNvPr>
          <p:cNvSpPr txBox="1"/>
          <p:nvPr/>
        </p:nvSpPr>
        <p:spPr>
          <a:xfrm>
            <a:off x="8512472" y="2848037"/>
            <a:ext cx="3215072" cy="1631216"/>
          </a:xfrm>
          <a:prstGeom prst="rect">
            <a:avLst/>
          </a:prstGeom>
          <a:noFill/>
        </p:spPr>
        <p:txBody>
          <a:bodyPr wrap="square" rtlCol="0" anchor="b">
            <a:spAutoFit/>
          </a:bodyPr>
          <a:lstStyle/>
          <a:p>
            <a:pPr defTabSz="914217"/>
            <a:r>
              <a:rPr lang="en-US" sz="2000" b="1" spc="-15" dirty="0">
                <a:solidFill>
                  <a:srgbClr val="E86D48"/>
                </a:solidFill>
                <a:latin typeface="Poppins" pitchFamily="2" charset="77"/>
                <a:cs typeface="Poppins" pitchFamily="2" charset="77"/>
              </a:rPr>
              <a:t>5. </a:t>
            </a:r>
            <a:r>
              <a:rPr lang="it-IT" sz="2000" b="1" spc="-15" dirty="0">
                <a:solidFill>
                  <a:srgbClr val="E86D48"/>
                </a:solidFill>
                <a:latin typeface="Poppins" pitchFamily="2" charset="77"/>
                <a:cs typeface="Poppins" pitchFamily="2" charset="77"/>
              </a:rPr>
              <a:t>PROMUOVERE COMPORTAMENTI DI SALUTE E DI GESTIONE DI MALATTIA</a:t>
            </a:r>
          </a:p>
          <a:p>
            <a:pPr defTabSz="914217"/>
            <a:endParaRPr lang="en-US" sz="2000" b="1" spc="-15" dirty="0">
              <a:solidFill>
                <a:srgbClr val="E86D48"/>
              </a:solidFill>
              <a:latin typeface="Poppins" pitchFamily="2" charset="77"/>
              <a:cs typeface="Poppins" pitchFamily="2" charset="77"/>
            </a:endParaRPr>
          </a:p>
        </p:txBody>
      </p:sp>
      <p:sp>
        <p:nvSpPr>
          <p:cNvPr id="16" name="TextBox 15">
            <a:extLst>
              <a:ext uri="{FF2B5EF4-FFF2-40B4-BE49-F238E27FC236}">
                <a16:creationId xmlns:a16="http://schemas.microsoft.com/office/drawing/2014/main" id="{3645020C-EB83-5B45-8731-529D1D06A2DA}"/>
              </a:ext>
            </a:extLst>
          </p:cNvPr>
          <p:cNvSpPr txBox="1"/>
          <p:nvPr/>
        </p:nvSpPr>
        <p:spPr>
          <a:xfrm>
            <a:off x="8512472" y="4671682"/>
            <a:ext cx="2959780" cy="1323439"/>
          </a:xfrm>
          <a:prstGeom prst="rect">
            <a:avLst/>
          </a:prstGeom>
          <a:noFill/>
        </p:spPr>
        <p:txBody>
          <a:bodyPr wrap="square" rtlCol="0" anchor="b">
            <a:spAutoFit/>
          </a:bodyPr>
          <a:lstStyle/>
          <a:p>
            <a:pPr defTabSz="914217"/>
            <a:r>
              <a:rPr lang="en-US" sz="2000" b="1" spc="-15" dirty="0">
                <a:solidFill>
                  <a:srgbClr val="264551"/>
                </a:solidFill>
                <a:latin typeface="Poppins" pitchFamily="2" charset="77"/>
                <a:cs typeface="Poppins" pitchFamily="2" charset="77"/>
              </a:rPr>
              <a:t>6. </a:t>
            </a:r>
            <a:r>
              <a:rPr lang="it-IT" sz="2000" b="1" spc="-15" dirty="0">
                <a:solidFill>
                  <a:srgbClr val="264551"/>
                </a:solidFill>
                <a:latin typeface="Poppins" pitchFamily="2" charset="77"/>
                <a:cs typeface="Poppins" pitchFamily="2" charset="77"/>
              </a:rPr>
              <a:t>ACCOGLIERE E RISPONDERE ALLE EMOZIONI</a:t>
            </a:r>
          </a:p>
          <a:p>
            <a:pPr defTabSz="914217"/>
            <a:endParaRPr lang="en-US" sz="2000" b="1" spc="-15" dirty="0">
              <a:solidFill>
                <a:srgbClr val="264551"/>
              </a:solidFill>
              <a:latin typeface="Poppins" pitchFamily="2" charset="77"/>
              <a:cs typeface="Poppins" pitchFamily="2" charset="77"/>
            </a:endParaRPr>
          </a:p>
        </p:txBody>
      </p:sp>
      <p:sp>
        <p:nvSpPr>
          <p:cNvPr id="20" name="TextBox 19">
            <a:extLst>
              <a:ext uri="{FF2B5EF4-FFF2-40B4-BE49-F238E27FC236}">
                <a16:creationId xmlns:a16="http://schemas.microsoft.com/office/drawing/2014/main" id="{67CA8E81-3634-5E46-A0E4-8F8F4B1A4C41}"/>
              </a:ext>
            </a:extLst>
          </p:cNvPr>
          <p:cNvSpPr txBox="1"/>
          <p:nvPr/>
        </p:nvSpPr>
        <p:spPr>
          <a:xfrm>
            <a:off x="5801303" y="1983098"/>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1</a:t>
            </a:r>
          </a:p>
        </p:txBody>
      </p:sp>
      <p:sp>
        <p:nvSpPr>
          <p:cNvPr id="21" name="TextBox 20">
            <a:extLst>
              <a:ext uri="{FF2B5EF4-FFF2-40B4-BE49-F238E27FC236}">
                <a16:creationId xmlns:a16="http://schemas.microsoft.com/office/drawing/2014/main" id="{FDA1212F-B227-3244-B6B5-114AC648E589}"/>
              </a:ext>
            </a:extLst>
          </p:cNvPr>
          <p:cNvSpPr txBox="1"/>
          <p:nvPr/>
        </p:nvSpPr>
        <p:spPr>
          <a:xfrm>
            <a:off x="5801303" y="2577871"/>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2</a:t>
            </a:r>
          </a:p>
        </p:txBody>
      </p:sp>
      <p:sp>
        <p:nvSpPr>
          <p:cNvPr id="22" name="TextBox 21">
            <a:extLst>
              <a:ext uri="{FF2B5EF4-FFF2-40B4-BE49-F238E27FC236}">
                <a16:creationId xmlns:a16="http://schemas.microsoft.com/office/drawing/2014/main" id="{BB7C0711-B4F9-354E-9570-54FFC88D140A}"/>
              </a:ext>
            </a:extLst>
          </p:cNvPr>
          <p:cNvSpPr txBox="1"/>
          <p:nvPr/>
        </p:nvSpPr>
        <p:spPr>
          <a:xfrm>
            <a:off x="5801303" y="3172643"/>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3</a:t>
            </a:r>
          </a:p>
        </p:txBody>
      </p:sp>
      <p:sp>
        <p:nvSpPr>
          <p:cNvPr id="23" name="TextBox 22">
            <a:extLst>
              <a:ext uri="{FF2B5EF4-FFF2-40B4-BE49-F238E27FC236}">
                <a16:creationId xmlns:a16="http://schemas.microsoft.com/office/drawing/2014/main" id="{38709FF7-C0D4-5243-8D75-F2D913D3D84C}"/>
              </a:ext>
            </a:extLst>
          </p:cNvPr>
          <p:cNvSpPr txBox="1"/>
          <p:nvPr/>
        </p:nvSpPr>
        <p:spPr>
          <a:xfrm>
            <a:off x="5801303" y="3767416"/>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4</a:t>
            </a:r>
          </a:p>
        </p:txBody>
      </p:sp>
      <p:sp>
        <p:nvSpPr>
          <p:cNvPr id="24" name="TextBox 23">
            <a:extLst>
              <a:ext uri="{FF2B5EF4-FFF2-40B4-BE49-F238E27FC236}">
                <a16:creationId xmlns:a16="http://schemas.microsoft.com/office/drawing/2014/main" id="{6D936CCA-3337-7C48-B55A-B4237F3AD223}"/>
              </a:ext>
            </a:extLst>
          </p:cNvPr>
          <p:cNvSpPr txBox="1"/>
          <p:nvPr/>
        </p:nvSpPr>
        <p:spPr>
          <a:xfrm>
            <a:off x="5801303" y="4362188"/>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5</a:t>
            </a:r>
          </a:p>
        </p:txBody>
      </p:sp>
      <p:sp>
        <p:nvSpPr>
          <p:cNvPr id="25" name="TextBox 24">
            <a:extLst>
              <a:ext uri="{FF2B5EF4-FFF2-40B4-BE49-F238E27FC236}">
                <a16:creationId xmlns:a16="http://schemas.microsoft.com/office/drawing/2014/main" id="{36210177-6F83-B247-9E5C-AB6AC1FDFB6F}"/>
              </a:ext>
            </a:extLst>
          </p:cNvPr>
          <p:cNvSpPr txBox="1"/>
          <p:nvPr/>
        </p:nvSpPr>
        <p:spPr>
          <a:xfrm>
            <a:off x="5801303" y="4956961"/>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6</a:t>
            </a:r>
          </a:p>
        </p:txBody>
      </p:sp>
      <p:sp>
        <p:nvSpPr>
          <p:cNvPr id="26" name="TextBox 25">
            <a:extLst>
              <a:ext uri="{FF2B5EF4-FFF2-40B4-BE49-F238E27FC236}">
                <a16:creationId xmlns:a16="http://schemas.microsoft.com/office/drawing/2014/main" id="{244AAE39-9FE7-2F49-87C4-5F9318C458BD}"/>
              </a:ext>
            </a:extLst>
          </p:cNvPr>
          <p:cNvSpPr txBox="1"/>
          <p:nvPr/>
        </p:nvSpPr>
        <p:spPr>
          <a:xfrm>
            <a:off x="5801303" y="5551734"/>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7</a:t>
            </a:r>
          </a:p>
        </p:txBody>
      </p:sp>
      <p:sp>
        <p:nvSpPr>
          <p:cNvPr id="2" name="CasellaDiTesto 1">
            <a:extLst>
              <a:ext uri="{FF2B5EF4-FFF2-40B4-BE49-F238E27FC236}">
                <a16:creationId xmlns:a16="http://schemas.microsoft.com/office/drawing/2014/main" id="{DF628416-6A84-5D0C-C827-58D153750D93}"/>
              </a:ext>
            </a:extLst>
          </p:cNvPr>
          <p:cNvSpPr txBox="1"/>
          <p:nvPr/>
        </p:nvSpPr>
        <p:spPr>
          <a:xfrm>
            <a:off x="2350967" y="163248"/>
            <a:ext cx="7473584" cy="646331"/>
          </a:xfrm>
          <a:prstGeom prst="rect">
            <a:avLst/>
          </a:prstGeom>
          <a:noFill/>
        </p:spPr>
        <p:txBody>
          <a:bodyPr wrap="none" rtlCol="0">
            <a:spAutoFit/>
          </a:bodyPr>
          <a:lstStyle/>
          <a:p>
            <a:r>
              <a:rPr lang="it-IT" sz="3600" dirty="0">
                <a:solidFill>
                  <a:srgbClr val="C00000"/>
                </a:solidFill>
                <a:latin typeface="Bebas Neue Regular" panose="00000500000000000000" pitchFamily="50" charset="0"/>
              </a:rPr>
              <a:t>comunicazione sanitaria: </a:t>
            </a:r>
            <a:r>
              <a:rPr lang="it-IT" sz="3600" dirty="0">
                <a:solidFill>
                  <a:schemeClr val="tx2"/>
                </a:solidFill>
                <a:latin typeface="Bebas Neue Regular" panose="00000500000000000000" pitchFamily="50" charset="0"/>
              </a:rPr>
              <a:t>ENDPOINTS &amp; OUTCOMES</a:t>
            </a:r>
            <a:endParaRPr lang="it-IT" sz="2400" dirty="0">
              <a:solidFill>
                <a:schemeClr val="tx2"/>
              </a:solidFill>
              <a:latin typeface="Bebas Neue Regular" panose="00000500000000000000" pitchFamily="50" charset="0"/>
            </a:endParaRPr>
          </a:p>
        </p:txBody>
      </p:sp>
    </p:spTree>
    <p:extLst>
      <p:ext uri="{BB962C8B-B14F-4D97-AF65-F5344CB8AC3E}">
        <p14:creationId xmlns:p14="http://schemas.microsoft.com/office/powerpoint/2010/main" val="3498706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Freeform 429">
            <a:extLst>
              <a:ext uri="{FF2B5EF4-FFF2-40B4-BE49-F238E27FC236}">
                <a16:creationId xmlns:a16="http://schemas.microsoft.com/office/drawing/2014/main" id="{6FA64CC7-8ECD-CC46-8BD8-CB769894D3CB}"/>
              </a:ext>
            </a:extLst>
          </p:cNvPr>
          <p:cNvSpPr>
            <a:spLocks noChangeArrowheads="1"/>
          </p:cNvSpPr>
          <p:nvPr/>
        </p:nvSpPr>
        <p:spPr bwMode="auto">
          <a:xfrm>
            <a:off x="754011" y="1792074"/>
            <a:ext cx="10291222" cy="74157"/>
          </a:xfrm>
          <a:custGeom>
            <a:avLst/>
            <a:gdLst>
              <a:gd name="T0" fmla="*/ 16523 w 16524"/>
              <a:gd name="T1" fmla="*/ 117 h 118"/>
              <a:gd name="T2" fmla="*/ 0 w 16524"/>
              <a:gd name="T3" fmla="*/ 117 h 118"/>
              <a:gd name="T4" fmla="*/ 0 w 16524"/>
              <a:gd name="T5" fmla="*/ 0 h 118"/>
              <a:gd name="T6" fmla="*/ 16523 w 16524"/>
              <a:gd name="T7" fmla="*/ 0 h 118"/>
              <a:gd name="T8" fmla="*/ 16523 w 16524"/>
              <a:gd name="T9" fmla="*/ 117 h 118"/>
            </a:gdLst>
            <a:ahLst/>
            <a:cxnLst>
              <a:cxn ang="0">
                <a:pos x="T0" y="T1"/>
              </a:cxn>
              <a:cxn ang="0">
                <a:pos x="T2" y="T3"/>
              </a:cxn>
              <a:cxn ang="0">
                <a:pos x="T4" y="T5"/>
              </a:cxn>
              <a:cxn ang="0">
                <a:pos x="T6" y="T7"/>
              </a:cxn>
              <a:cxn ang="0">
                <a:pos x="T8" y="T9"/>
              </a:cxn>
            </a:cxnLst>
            <a:rect l="0" t="0" r="r" b="b"/>
            <a:pathLst>
              <a:path w="16524" h="118">
                <a:moveTo>
                  <a:pt x="16523" y="117"/>
                </a:moveTo>
                <a:lnTo>
                  <a:pt x="0" y="117"/>
                </a:lnTo>
                <a:lnTo>
                  <a:pt x="0" y="0"/>
                </a:lnTo>
                <a:lnTo>
                  <a:pt x="16523" y="0"/>
                </a:lnTo>
                <a:lnTo>
                  <a:pt x="16523" y="117"/>
                </a:lnTo>
              </a:path>
            </a:pathLst>
          </a:custGeom>
          <a:solidFill>
            <a:schemeClr val="accent6"/>
          </a:solidFill>
          <a:ln>
            <a:noFill/>
          </a:ln>
          <a:effectLst/>
        </p:spPr>
        <p:txBody>
          <a:bodyPr wrap="none" anchor="ctr"/>
          <a:lstStyle/>
          <a:p>
            <a:pPr defTabSz="914217"/>
            <a:endParaRPr lang="en-US" dirty="0">
              <a:solidFill>
                <a:srgbClr val="747993"/>
              </a:solidFill>
              <a:latin typeface="Poppins" pitchFamily="2" charset="77"/>
            </a:endParaRPr>
          </a:p>
        </p:txBody>
      </p:sp>
      <p:sp>
        <p:nvSpPr>
          <p:cNvPr id="25" name="Freeform 430">
            <a:extLst>
              <a:ext uri="{FF2B5EF4-FFF2-40B4-BE49-F238E27FC236}">
                <a16:creationId xmlns:a16="http://schemas.microsoft.com/office/drawing/2014/main" id="{942DA5B2-FF80-F241-A0A2-1B65002C1099}"/>
              </a:ext>
            </a:extLst>
          </p:cNvPr>
          <p:cNvSpPr>
            <a:spLocks noChangeArrowheads="1"/>
          </p:cNvSpPr>
          <p:nvPr/>
        </p:nvSpPr>
        <p:spPr bwMode="auto">
          <a:xfrm>
            <a:off x="11045234" y="1643762"/>
            <a:ext cx="392754" cy="370782"/>
          </a:xfrm>
          <a:custGeom>
            <a:avLst/>
            <a:gdLst>
              <a:gd name="T0" fmla="*/ 629 w 630"/>
              <a:gd name="T1" fmla="*/ 296 h 594"/>
              <a:gd name="T2" fmla="*/ 0 w 630"/>
              <a:gd name="T3" fmla="*/ 0 h 594"/>
              <a:gd name="T4" fmla="*/ 0 w 630"/>
              <a:gd name="T5" fmla="*/ 593 h 594"/>
              <a:gd name="T6" fmla="*/ 629 w 630"/>
              <a:gd name="T7" fmla="*/ 296 h 594"/>
            </a:gdLst>
            <a:ahLst/>
            <a:cxnLst>
              <a:cxn ang="0">
                <a:pos x="T0" y="T1"/>
              </a:cxn>
              <a:cxn ang="0">
                <a:pos x="T2" y="T3"/>
              </a:cxn>
              <a:cxn ang="0">
                <a:pos x="T4" y="T5"/>
              </a:cxn>
              <a:cxn ang="0">
                <a:pos x="T6" y="T7"/>
              </a:cxn>
            </a:cxnLst>
            <a:rect l="0" t="0" r="r" b="b"/>
            <a:pathLst>
              <a:path w="630" h="594">
                <a:moveTo>
                  <a:pt x="629" y="296"/>
                </a:moveTo>
                <a:lnTo>
                  <a:pt x="0" y="0"/>
                </a:lnTo>
                <a:lnTo>
                  <a:pt x="0" y="593"/>
                </a:lnTo>
                <a:lnTo>
                  <a:pt x="629" y="296"/>
                </a:lnTo>
              </a:path>
            </a:pathLst>
          </a:custGeom>
          <a:solidFill>
            <a:schemeClr val="accent6"/>
          </a:solidFill>
          <a:ln>
            <a:noFill/>
          </a:ln>
          <a:effectLst/>
        </p:spPr>
        <p:txBody>
          <a:bodyPr wrap="none" anchor="ctr"/>
          <a:lstStyle/>
          <a:p>
            <a:pPr defTabSz="914217"/>
            <a:endParaRPr lang="en-US" dirty="0">
              <a:solidFill>
                <a:srgbClr val="747993"/>
              </a:solidFill>
              <a:latin typeface="Poppins" pitchFamily="2" charset="77"/>
            </a:endParaRPr>
          </a:p>
        </p:txBody>
      </p:sp>
      <p:sp>
        <p:nvSpPr>
          <p:cNvPr id="26" name="Freeform 431">
            <a:extLst>
              <a:ext uri="{FF2B5EF4-FFF2-40B4-BE49-F238E27FC236}">
                <a16:creationId xmlns:a16="http://schemas.microsoft.com/office/drawing/2014/main" id="{5287FF91-5BF9-4149-AF6E-39E2F0ADA116}"/>
              </a:ext>
            </a:extLst>
          </p:cNvPr>
          <p:cNvSpPr>
            <a:spLocks noChangeArrowheads="1"/>
          </p:cNvSpPr>
          <p:nvPr/>
        </p:nvSpPr>
        <p:spPr bwMode="auto">
          <a:xfrm>
            <a:off x="1336274" y="2132642"/>
            <a:ext cx="1043679" cy="944804"/>
          </a:xfrm>
          <a:custGeom>
            <a:avLst/>
            <a:gdLst>
              <a:gd name="T0" fmla="*/ 1610 w 1675"/>
              <a:gd name="T1" fmla="*/ 580 h 1519"/>
              <a:gd name="T2" fmla="*/ 1379 w 1675"/>
              <a:gd name="T3" fmla="*/ 180 h 1519"/>
              <a:gd name="T4" fmla="*/ 1379 w 1675"/>
              <a:gd name="T5" fmla="*/ 180 h 1519"/>
              <a:gd name="T6" fmla="*/ 1068 w 1675"/>
              <a:gd name="T7" fmla="*/ 0 h 1519"/>
              <a:gd name="T8" fmla="*/ 606 w 1675"/>
              <a:gd name="T9" fmla="*/ 0 h 1519"/>
              <a:gd name="T10" fmla="*/ 606 w 1675"/>
              <a:gd name="T11" fmla="*/ 0 h 1519"/>
              <a:gd name="T12" fmla="*/ 296 w 1675"/>
              <a:gd name="T13" fmla="*/ 180 h 1519"/>
              <a:gd name="T14" fmla="*/ 64 w 1675"/>
              <a:gd name="T15" fmla="*/ 580 h 1519"/>
              <a:gd name="T16" fmla="*/ 64 w 1675"/>
              <a:gd name="T17" fmla="*/ 580 h 1519"/>
              <a:gd name="T18" fmla="*/ 64 w 1675"/>
              <a:gd name="T19" fmla="*/ 939 h 1519"/>
              <a:gd name="T20" fmla="*/ 296 w 1675"/>
              <a:gd name="T21" fmla="*/ 1339 h 1519"/>
              <a:gd name="T22" fmla="*/ 296 w 1675"/>
              <a:gd name="T23" fmla="*/ 1339 h 1519"/>
              <a:gd name="T24" fmla="*/ 606 w 1675"/>
              <a:gd name="T25" fmla="*/ 1518 h 1519"/>
              <a:gd name="T26" fmla="*/ 1068 w 1675"/>
              <a:gd name="T27" fmla="*/ 1518 h 1519"/>
              <a:gd name="T28" fmla="*/ 1068 w 1675"/>
              <a:gd name="T29" fmla="*/ 1518 h 1519"/>
              <a:gd name="T30" fmla="*/ 1379 w 1675"/>
              <a:gd name="T31" fmla="*/ 1339 h 1519"/>
              <a:gd name="T32" fmla="*/ 1610 w 1675"/>
              <a:gd name="T33" fmla="*/ 939 h 1519"/>
              <a:gd name="T34" fmla="*/ 1610 w 1675"/>
              <a:gd name="T35" fmla="*/ 939 h 1519"/>
              <a:gd name="T36" fmla="*/ 1610 w 1675"/>
              <a:gd name="T37" fmla="*/ 580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75" h="1519">
                <a:moveTo>
                  <a:pt x="1610" y="580"/>
                </a:moveTo>
                <a:lnTo>
                  <a:pt x="1379" y="180"/>
                </a:lnTo>
                <a:lnTo>
                  <a:pt x="1379" y="180"/>
                </a:lnTo>
                <a:cubicBezTo>
                  <a:pt x="1314" y="69"/>
                  <a:pt x="1196" y="0"/>
                  <a:pt x="1068" y="0"/>
                </a:cubicBezTo>
                <a:lnTo>
                  <a:pt x="606" y="0"/>
                </a:lnTo>
                <a:lnTo>
                  <a:pt x="606" y="0"/>
                </a:lnTo>
                <a:cubicBezTo>
                  <a:pt x="478" y="0"/>
                  <a:pt x="359" y="69"/>
                  <a:pt x="296" y="180"/>
                </a:cubicBezTo>
                <a:lnTo>
                  <a:pt x="64" y="580"/>
                </a:lnTo>
                <a:lnTo>
                  <a:pt x="64" y="580"/>
                </a:lnTo>
                <a:cubicBezTo>
                  <a:pt x="0" y="692"/>
                  <a:pt x="0" y="828"/>
                  <a:pt x="64" y="939"/>
                </a:cubicBezTo>
                <a:lnTo>
                  <a:pt x="296" y="1339"/>
                </a:lnTo>
                <a:lnTo>
                  <a:pt x="296" y="1339"/>
                </a:lnTo>
                <a:cubicBezTo>
                  <a:pt x="359" y="1451"/>
                  <a:pt x="478" y="1518"/>
                  <a:pt x="606" y="1518"/>
                </a:cubicBezTo>
                <a:lnTo>
                  <a:pt x="1068" y="1518"/>
                </a:lnTo>
                <a:lnTo>
                  <a:pt x="1068" y="1518"/>
                </a:lnTo>
                <a:cubicBezTo>
                  <a:pt x="1196" y="1518"/>
                  <a:pt x="1314" y="1451"/>
                  <a:pt x="1379" y="1339"/>
                </a:cubicBezTo>
                <a:lnTo>
                  <a:pt x="1610" y="939"/>
                </a:lnTo>
                <a:lnTo>
                  <a:pt x="1610" y="939"/>
                </a:lnTo>
                <a:cubicBezTo>
                  <a:pt x="1674" y="828"/>
                  <a:pt x="1674" y="692"/>
                  <a:pt x="1610" y="580"/>
                </a:cubicBezTo>
              </a:path>
            </a:pathLst>
          </a:custGeom>
          <a:solidFill>
            <a:schemeClr val="accent1"/>
          </a:solidFill>
          <a:ln>
            <a:noFill/>
          </a:ln>
          <a:effectLst/>
        </p:spPr>
        <p:txBody>
          <a:bodyPr wrap="none" anchor="ctr"/>
          <a:lstStyle/>
          <a:p>
            <a:pPr defTabSz="914217"/>
            <a:endParaRPr lang="en-US" dirty="0">
              <a:solidFill>
                <a:srgbClr val="747993"/>
              </a:solidFill>
              <a:latin typeface="Poppins" pitchFamily="2" charset="77"/>
            </a:endParaRPr>
          </a:p>
        </p:txBody>
      </p:sp>
      <p:sp>
        <p:nvSpPr>
          <p:cNvPr id="27" name="Freeform 432">
            <a:extLst>
              <a:ext uri="{FF2B5EF4-FFF2-40B4-BE49-F238E27FC236}">
                <a16:creationId xmlns:a16="http://schemas.microsoft.com/office/drawing/2014/main" id="{20115D59-B182-7341-A901-F1179C2DD345}"/>
              </a:ext>
            </a:extLst>
          </p:cNvPr>
          <p:cNvSpPr>
            <a:spLocks noChangeArrowheads="1"/>
          </p:cNvSpPr>
          <p:nvPr/>
        </p:nvSpPr>
        <p:spPr bwMode="auto">
          <a:xfrm>
            <a:off x="1319796" y="2080459"/>
            <a:ext cx="1073890" cy="403739"/>
          </a:xfrm>
          <a:custGeom>
            <a:avLst/>
            <a:gdLst>
              <a:gd name="T0" fmla="*/ 1725 w 1726"/>
              <a:gd name="T1" fmla="*/ 647 h 648"/>
              <a:gd name="T2" fmla="*/ 1467 w 1726"/>
              <a:gd name="T3" fmla="*/ 200 h 648"/>
              <a:gd name="T4" fmla="*/ 1467 w 1726"/>
              <a:gd name="T5" fmla="*/ 200 h 648"/>
              <a:gd name="T6" fmla="*/ 1121 w 1726"/>
              <a:gd name="T7" fmla="*/ 0 h 648"/>
              <a:gd name="T8" fmla="*/ 605 w 1726"/>
              <a:gd name="T9" fmla="*/ 0 h 648"/>
              <a:gd name="T10" fmla="*/ 605 w 1726"/>
              <a:gd name="T11" fmla="*/ 0 h 648"/>
              <a:gd name="T12" fmla="*/ 259 w 1726"/>
              <a:gd name="T13" fmla="*/ 200 h 648"/>
              <a:gd name="T14" fmla="*/ 0 w 1726"/>
              <a:gd name="T15" fmla="*/ 647 h 6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6" h="648">
                <a:moveTo>
                  <a:pt x="1725" y="647"/>
                </a:moveTo>
                <a:lnTo>
                  <a:pt x="1467" y="200"/>
                </a:lnTo>
                <a:lnTo>
                  <a:pt x="1467" y="200"/>
                </a:lnTo>
                <a:cubicBezTo>
                  <a:pt x="1395" y="76"/>
                  <a:pt x="1264" y="0"/>
                  <a:pt x="1121" y="0"/>
                </a:cubicBezTo>
                <a:lnTo>
                  <a:pt x="605" y="0"/>
                </a:lnTo>
                <a:lnTo>
                  <a:pt x="605" y="0"/>
                </a:lnTo>
                <a:cubicBezTo>
                  <a:pt x="461" y="0"/>
                  <a:pt x="330" y="76"/>
                  <a:pt x="259" y="200"/>
                </a:cubicBezTo>
                <a:lnTo>
                  <a:pt x="0" y="647"/>
                </a:lnTo>
              </a:path>
            </a:pathLst>
          </a:custGeom>
          <a:noFill/>
          <a:ln w="25400" cap="flat">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28" name="Freeform 434">
            <a:extLst>
              <a:ext uri="{FF2B5EF4-FFF2-40B4-BE49-F238E27FC236}">
                <a16:creationId xmlns:a16="http://schemas.microsoft.com/office/drawing/2014/main" id="{5479B22E-FCE0-384F-B365-E7DEA581082D}"/>
              </a:ext>
            </a:extLst>
          </p:cNvPr>
          <p:cNvSpPr>
            <a:spLocks noChangeArrowheads="1"/>
          </p:cNvSpPr>
          <p:nvPr/>
        </p:nvSpPr>
        <p:spPr bwMode="auto">
          <a:xfrm>
            <a:off x="1284090" y="2448494"/>
            <a:ext cx="68664" cy="68663"/>
          </a:xfrm>
          <a:custGeom>
            <a:avLst/>
            <a:gdLst>
              <a:gd name="T0" fmla="*/ 111 w 112"/>
              <a:gd name="T1" fmla="*/ 56 h 112"/>
              <a:gd name="T2" fmla="*/ 111 w 112"/>
              <a:gd name="T3" fmla="*/ 56 h 112"/>
              <a:gd name="T4" fmla="*/ 55 w 112"/>
              <a:gd name="T5" fmla="*/ 111 h 112"/>
              <a:gd name="T6" fmla="*/ 55 w 112"/>
              <a:gd name="T7" fmla="*/ 111 h 112"/>
              <a:gd name="T8" fmla="*/ 0 w 112"/>
              <a:gd name="T9" fmla="*/ 56 h 112"/>
              <a:gd name="T10" fmla="*/ 0 w 112"/>
              <a:gd name="T11" fmla="*/ 56 h 112"/>
              <a:gd name="T12" fmla="*/ 55 w 112"/>
              <a:gd name="T13" fmla="*/ 0 h 112"/>
              <a:gd name="T14" fmla="*/ 55 w 112"/>
              <a:gd name="T15" fmla="*/ 0 h 112"/>
              <a:gd name="T16" fmla="*/ 111 w 112"/>
              <a:gd name="T17"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2">
                <a:moveTo>
                  <a:pt x="111" y="56"/>
                </a:moveTo>
                <a:lnTo>
                  <a:pt x="111" y="56"/>
                </a:lnTo>
                <a:cubicBezTo>
                  <a:pt x="111" y="86"/>
                  <a:pt x="86" y="111"/>
                  <a:pt x="55" y="111"/>
                </a:cubicBezTo>
                <a:lnTo>
                  <a:pt x="55" y="111"/>
                </a:lnTo>
                <a:cubicBezTo>
                  <a:pt x="25" y="111"/>
                  <a:pt x="0" y="86"/>
                  <a:pt x="0" y="56"/>
                </a:cubicBezTo>
                <a:lnTo>
                  <a:pt x="0" y="56"/>
                </a:lnTo>
                <a:cubicBezTo>
                  <a:pt x="0" y="25"/>
                  <a:pt x="25" y="0"/>
                  <a:pt x="55" y="0"/>
                </a:cubicBezTo>
                <a:lnTo>
                  <a:pt x="55" y="0"/>
                </a:lnTo>
                <a:cubicBezTo>
                  <a:pt x="86" y="0"/>
                  <a:pt x="111" y="25"/>
                  <a:pt x="111" y="56"/>
                </a:cubicBezTo>
              </a:path>
            </a:pathLst>
          </a:custGeom>
          <a:solidFill>
            <a:schemeClr val="accent1"/>
          </a:solidFill>
          <a:ln>
            <a:noFill/>
          </a:ln>
          <a:effectLst/>
        </p:spPr>
        <p:txBody>
          <a:bodyPr wrap="none" anchor="ctr"/>
          <a:lstStyle/>
          <a:p>
            <a:pPr defTabSz="914217"/>
            <a:endParaRPr lang="en-US" dirty="0">
              <a:solidFill>
                <a:srgbClr val="747993"/>
              </a:solidFill>
              <a:latin typeface="Poppins" pitchFamily="2" charset="77"/>
            </a:endParaRPr>
          </a:p>
        </p:txBody>
      </p:sp>
      <p:sp>
        <p:nvSpPr>
          <p:cNvPr id="29" name="Freeform 435">
            <a:extLst>
              <a:ext uri="{FF2B5EF4-FFF2-40B4-BE49-F238E27FC236}">
                <a16:creationId xmlns:a16="http://schemas.microsoft.com/office/drawing/2014/main" id="{6152F860-6FB1-8046-8215-77895AC2A9A2}"/>
              </a:ext>
            </a:extLst>
          </p:cNvPr>
          <p:cNvSpPr>
            <a:spLocks noChangeArrowheads="1"/>
          </p:cNvSpPr>
          <p:nvPr/>
        </p:nvSpPr>
        <p:spPr bwMode="auto">
          <a:xfrm>
            <a:off x="2357982" y="2448494"/>
            <a:ext cx="68663" cy="68663"/>
          </a:xfrm>
          <a:custGeom>
            <a:avLst/>
            <a:gdLst>
              <a:gd name="T0" fmla="*/ 111 w 112"/>
              <a:gd name="T1" fmla="*/ 56 h 112"/>
              <a:gd name="T2" fmla="*/ 111 w 112"/>
              <a:gd name="T3" fmla="*/ 56 h 112"/>
              <a:gd name="T4" fmla="*/ 55 w 112"/>
              <a:gd name="T5" fmla="*/ 111 h 112"/>
              <a:gd name="T6" fmla="*/ 55 w 112"/>
              <a:gd name="T7" fmla="*/ 111 h 112"/>
              <a:gd name="T8" fmla="*/ 0 w 112"/>
              <a:gd name="T9" fmla="*/ 56 h 112"/>
              <a:gd name="T10" fmla="*/ 0 w 112"/>
              <a:gd name="T11" fmla="*/ 56 h 112"/>
              <a:gd name="T12" fmla="*/ 55 w 112"/>
              <a:gd name="T13" fmla="*/ 0 h 112"/>
              <a:gd name="T14" fmla="*/ 55 w 112"/>
              <a:gd name="T15" fmla="*/ 0 h 112"/>
              <a:gd name="T16" fmla="*/ 111 w 112"/>
              <a:gd name="T17"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2">
                <a:moveTo>
                  <a:pt x="111" y="56"/>
                </a:moveTo>
                <a:lnTo>
                  <a:pt x="111" y="56"/>
                </a:lnTo>
                <a:cubicBezTo>
                  <a:pt x="111" y="86"/>
                  <a:pt x="86" y="111"/>
                  <a:pt x="55" y="111"/>
                </a:cubicBezTo>
                <a:lnTo>
                  <a:pt x="55" y="111"/>
                </a:lnTo>
                <a:cubicBezTo>
                  <a:pt x="24" y="111"/>
                  <a:pt x="0" y="86"/>
                  <a:pt x="0" y="56"/>
                </a:cubicBezTo>
                <a:lnTo>
                  <a:pt x="0" y="56"/>
                </a:lnTo>
                <a:cubicBezTo>
                  <a:pt x="0" y="25"/>
                  <a:pt x="24" y="0"/>
                  <a:pt x="55" y="0"/>
                </a:cubicBezTo>
                <a:lnTo>
                  <a:pt x="55" y="0"/>
                </a:lnTo>
                <a:cubicBezTo>
                  <a:pt x="86" y="0"/>
                  <a:pt x="111" y="25"/>
                  <a:pt x="111" y="56"/>
                </a:cubicBezTo>
              </a:path>
            </a:pathLst>
          </a:custGeom>
          <a:solidFill>
            <a:schemeClr val="accent1"/>
          </a:solidFill>
          <a:ln>
            <a:noFill/>
          </a:ln>
          <a:effectLst/>
        </p:spPr>
        <p:txBody>
          <a:bodyPr wrap="none" anchor="ctr"/>
          <a:lstStyle/>
          <a:p>
            <a:pPr defTabSz="914217"/>
            <a:endParaRPr lang="en-US" dirty="0">
              <a:solidFill>
                <a:srgbClr val="747993"/>
              </a:solidFill>
              <a:latin typeface="Poppins" pitchFamily="2" charset="77"/>
            </a:endParaRPr>
          </a:p>
        </p:txBody>
      </p:sp>
      <p:sp>
        <p:nvSpPr>
          <p:cNvPr id="30" name="Line 436">
            <a:extLst>
              <a:ext uri="{FF2B5EF4-FFF2-40B4-BE49-F238E27FC236}">
                <a16:creationId xmlns:a16="http://schemas.microsoft.com/office/drawing/2014/main" id="{4DD6E03B-1FF7-B14B-B966-DBB7BA5F4B40}"/>
              </a:ext>
            </a:extLst>
          </p:cNvPr>
          <p:cNvSpPr>
            <a:spLocks noChangeShapeType="1"/>
          </p:cNvSpPr>
          <p:nvPr/>
        </p:nvSpPr>
        <p:spPr bwMode="auto">
          <a:xfrm>
            <a:off x="1855367" y="1863483"/>
            <a:ext cx="0" cy="214229"/>
          </a:xfrm>
          <a:prstGeom prst="line">
            <a:avLst/>
          </a:prstGeom>
          <a:noFill/>
          <a:ln w="25400" cap="flat">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1" name="Freeform 437">
            <a:extLst>
              <a:ext uri="{FF2B5EF4-FFF2-40B4-BE49-F238E27FC236}">
                <a16:creationId xmlns:a16="http://schemas.microsoft.com/office/drawing/2014/main" id="{78ED4085-BC60-F545-8F2B-27DD77E610EC}"/>
              </a:ext>
            </a:extLst>
          </p:cNvPr>
          <p:cNvSpPr>
            <a:spLocks noChangeArrowheads="1"/>
          </p:cNvSpPr>
          <p:nvPr/>
        </p:nvSpPr>
        <p:spPr bwMode="auto">
          <a:xfrm>
            <a:off x="5349550" y="2132642"/>
            <a:ext cx="1043679" cy="944804"/>
          </a:xfrm>
          <a:custGeom>
            <a:avLst/>
            <a:gdLst>
              <a:gd name="T0" fmla="*/ 1610 w 1675"/>
              <a:gd name="T1" fmla="*/ 580 h 1519"/>
              <a:gd name="T2" fmla="*/ 1379 w 1675"/>
              <a:gd name="T3" fmla="*/ 180 h 1519"/>
              <a:gd name="T4" fmla="*/ 1379 w 1675"/>
              <a:gd name="T5" fmla="*/ 180 h 1519"/>
              <a:gd name="T6" fmla="*/ 1069 w 1675"/>
              <a:gd name="T7" fmla="*/ 0 h 1519"/>
              <a:gd name="T8" fmla="*/ 606 w 1675"/>
              <a:gd name="T9" fmla="*/ 0 h 1519"/>
              <a:gd name="T10" fmla="*/ 606 w 1675"/>
              <a:gd name="T11" fmla="*/ 0 h 1519"/>
              <a:gd name="T12" fmla="*/ 296 w 1675"/>
              <a:gd name="T13" fmla="*/ 180 h 1519"/>
              <a:gd name="T14" fmla="*/ 65 w 1675"/>
              <a:gd name="T15" fmla="*/ 580 h 1519"/>
              <a:gd name="T16" fmla="*/ 65 w 1675"/>
              <a:gd name="T17" fmla="*/ 580 h 1519"/>
              <a:gd name="T18" fmla="*/ 65 w 1675"/>
              <a:gd name="T19" fmla="*/ 939 h 1519"/>
              <a:gd name="T20" fmla="*/ 296 w 1675"/>
              <a:gd name="T21" fmla="*/ 1339 h 1519"/>
              <a:gd name="T22" fmla="*/ 296 w 1675"/>
              <a:gd name="T23" fmla="*/ 1339 h 1519"/>
              <a:gd name="T24" fmla="*/ 606 w 1675"/>
              <a:gd name="T25" fmla="*/ 1518 h 1519"/>
              <a:gd name="T26" fmla="*/ 1069 w 1675"/>
              <a:gd name="T27" fmla="*/ 1518 h 1519"/>
              <a:gd name="T28" fmla="*/ 1069 w 1675"/>
              <a:gd name="T29" fmla="*/ 1518 h 1519"/>
              <a:gd name="T30" fmla="*/ 1379 w 1675"/>
              <a:gd name="T31" fmla="*/ 1339 h 1519"/>
              <a:gd name="T32" fmla="*/ 1610 w 1675"/>
              <a:gd name="T33" fmla="*/ 939 h 1519"/>
              <a:gd name="T34" fmla="*/ 1610 w 1675"/>
              <a:gd name="T35" fmla="*/ 939 h 1519"/>
              <a:gd name="T36" fmla="*/ 1610 w 1675"/>
              <a:gd name="T37" fmla="*/ 580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75" h="1519">
                <a:moveTo>
                  <a:pt x="1610" y="580"/>
                </a:moveTo>
                <a:lnTo>
                  <a:pt x="1379" y="180"/>
                </a:lnTo>
                <a:lnTo>
                  <a:pt x="1379" y="180"/>
                </a:lnTo>
                <a:cubicBezTo>
                  <a:pt x="1314" y="69"/>
                  <a:pt x="1196" y="0"/>
                  <a:pt x="1069" y="0"/>
                </a:cubicBezTo>
                <a:lnTo>
                  <a:pt x="606" y="0"/>
                </a:lnTo>
                <a:lnTo>
                  <a:pt x="606" y="0"/>
                </a:lnTo>
                <a:cubicBezTo>
                  <a:pt x="478" y="0"/>
                  <a:pt x="360" y="69"/>
                  <a:pt x="296" y="180"/>
                </a:cubicBezTo>
                <a:lnTo>
                  <a:pt x="65" y="580"/>
                </a:lnTo>
                <a:lnTo>
                  <a:pt x="65" y="580"/>
                </a:lnTo>
                <a:cubicBezTo>
                  <a:pt x="0" y="692"/>
                  <a:pt x="0" y="828"/>
                  <a:pt x="65" y="939"/>
                </a:cubicBezTo>
                <a:lnTo>
                  <a:pt x="296" y="1339"/>
                </a:lnTo>
                <a:lnTo>
                  <a:pt x="296" y="1339"/>
                </a:lnTo>
                <a:cubicBezTo>
                  <a:pt x="360" y="1451"/>
                  <a:pt x="478" y="1518"/>
                  <a:pt x="606" y="1518"/>
                </a:cubicBezTo>
                <a:lnTo>
                  <a:pt x="1069" y="1518"/>
                </a:lnTo>
                <a:lnTo>
                  <a:pt x="1069" y="1518"/>
                </a:lnTo>
                <a:cubicBezTo>
                  <a:pt x="1196" y="1518"/>
                  <a:pt x="1314" y="1451"/>
                  <a:pt x="1379" y="1339"/>
                </a:cubicBezTo>
                <a:lnTo>
                  <a:pt x="1610" y="939"/>
                </a:lnTo>
                <a:lnTo>
                  <a:pt x="1610" y="939"/>
                </a:lnTo>
                <a:cubicBezTo>
                  <a:pt x="1674" y="828"/>
                  <a:pt x="1674" y="692"/>
                  <a:pt x="1610" y="580"/>
                </a:cubicBezTo>
              </a:path>
            </a:pathLst>
          </a:custGeom>
          <a:solidFill>
            <a:schemeClr val="accent2"/>
          </a:solidFill>
          <a:ln>
            <a:noFill/>
          </a:ln>
          <a:effectLst/>
        </p:spPr>
        <p:txBody>
          <a:bodyPr wrap="none" anchor="ctr"/>
          <a:lstStyle/>
          <a:p>
            <a:pPr defTabSz="914217"/>
            <a:endParaRPr lang="en-US" dirty="0">
              <a:solidFill>
                <a:srgbClr val="747993"/>
              </a:solidFill>
              <a:latin typeface="Poppins" pitchFamily="2" charset="77"/>
            </a:endParaRPr>
          </a:p>
        </p:txBody>
      </p:sp>
      <p:sp>
        <p:nvSpPr>
          <p:cNvPr id="32" name="Freeform 438">
            <a:extLst>
              <a:ext uri="{FF2B5EF4-FFF2-40B4-BE49-F238E27FC236}">
                <a16:creationId xmlns:a16="http://schemas.microsoft.com/office/drawing/2014/main" id="{AA4A403C-CBF9-6342-8824-C878FF8406A1}"/>
              </a:ext>
            </a:extLst>
          </p:cNvPr>
          <p:cNvSpPr>
            <a:spLocks noChangeArrowheads="1"/>
          </p:cNvSpPr>
          <p:nvPr/>
        </p:nvSpPr>
        <p:spPr bwMode="auto">
          <a:xfrm>
            <a:off x="5333057" y="2080459"/>
            <a:ext cx="1076638" cy="403739"/>
          </a:xfrm>
          <a:custGeom>
            <a:avLst/>
            <a:gdLst>
              <a:gd name="T0" fmla="*/ 1726 w 1727"/>
              <a:gd name="T1" fmla="*/ 647 h 648"/>
              <a:gd name="T2" fmla="*/ 1468 w 1727"/>
              <a:gd name="T3" fmla="*/ 200 h 648"/>
              <a:gd name="T4" fmla="*/ 1468 w 1727"/>
              <a:gd name="T5" fmla="*/ 200 h 648"/>
              <a:gd name="T6" fmla="*/ 1121 w 1727"/>
              <a:gd name="T7" fmla="*/ 0 h 648"/>
              <a:gd name="T8" fmla="*/ 605 w 1727"/>
              <a:gd name="T9" fmla="*/ 0 h 648"/>
              <a:gd name="T10" fmla="*/ 605 w 1727"/>
              <a:gd name="T11" fmla="*/ 0 h 648"/>
              <a:gd name="T12" fmla="*/ 259 w 1727"/>
              <a:gd name="T13" fmla="*/ 200 h 648"/>
              <a:gd name="T14" fmla="*/ 0 w 1727"/>
              <a:gd name="T15" fmla="*/ 647 h 6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7" h="648">
                <a:moveTo>
                  <a:pt x="1726" y="647"/>
                </a:moveTo>
                <a:lnTo>
                  <a:pt x="1468" y="200"/>
                </a:lnTo>
                <a:lnTo>
                  <a:pt x="1468" y="200"/>
                </a:lnTo>
                <a:cubicBezTo>
                  <a:pt x="1396" y="76"/>
                  <a:pt x="1264" y="0"/>
                  <a:pt x="1121" y="0"/>
                </a:cubicBezTo>
                <a:lnTo>
                  <a:pt x="605" y="0"/>
                </a:lnTo>
                <a:lnTo>
                  <a:pt x="605" y="0"/>
                </a:lnTo>
                <a:cubicBezTo>
                  <a:pt x="462" y="0"/>
                  <a:pt x="330" y="76"/>
                  <a:pt x="259" y="200"/>
                </a:cubicBezTo>
                <a:lnTo>
                  <a:pt x="0" y="647"/>
                </a:lnTo>
              </a:path>
            </a:pathLst>
          </a:custGeom>
          <a:noFill/>
          <a:ln w="254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3" name="Freeform 440">
            <a:extLst>
              <a:ext uri="{FF2B5EF4-FFF2-40B4-BE49-F238E27FC236}">
                <a16:creationId xmlns:a16="http://schemas.microsoft.com/office/drawing/2014/main" id="{E16BE8D7-8F18-5A40-9792-DC1FFA9AAA5C}"/>
              </a:ext>
            </a:extLst>
          </p:cNvPr>
          <p:cNvSpPr>
            <a:spLocks noChangeArrowheads="1"/>
          </p:cNvSpPr>
          <p:nvPr/>
        </p:nvSpPr>
        <p:spPr bwMode="auto">
          <a:xfrm>
            <a:off x="5300100" y="2448494"/>
            <a:ext cx="68664" cy="68663"/>
          </a:xfrm>
          <a:custGeom>
            <a:avLst/>
            <a:gdLst>
              <a:gd name="T0" fmla="*/ 110 w 111"/>
              <a:gd name="T1" fmla="*/ 56 h 112"/>
              <a:gd name="T2" fmla="*/ 110 w 111"/>
              <a:gd name="T3" fmla="*/ 56 h 112"/>
              <a:gd name="T4" fmla="*/ 54 w 111"/>
              <a:gd name="T5" fmla="*/ 111 h 112"/>
              <a:gd name="T6" fmla="*/ 54 w 111"/>
              <a:gd name="T7" fmla="*/ 111 h 112"/>
              <a:gd name="T8" fmla="*/ 0 w 111"/>
              <a:gd name="T9" fmla="*/ 56 h 112"/>
              <a:gd name="T10" fmla="*/ 0 w 111"/>
              <a:gd name="T11" fmla="*/ 56 h 112"/>
              <a:gd name="T12" fmla="*/ 54 w 111"/>
              <a:gd name="T13" fmla="*/ 0 h 112"/>
              <a:gd name="T14" fmla="*/ 54 w 111"/>
              <a:gd name="T15" fmla="*/ 0 h 112"/>
              <a:gd name="T16" fmla="*/ 110 w 111"/>
              <a:gd name="T17"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12">
                <a:moveTo>
                  <a:pt x="110" y="56"/>
                </a:moveTo>
                <a:lnTo>
                  <a:pt x="110" y="56"/>
                </a:lnTo>
                <a:cubicBezTo>
                  <a:pt x="110" y="86"/>
                  <a:pt x="85" y="111"/>
                  <a:pt x="54" y="111"/>
                </a:cubicBezTo>
                <a:lnTo>
                  <a:pt x="54" y="111"/>
                </a:lnTo>
                <a:cubicBezTo>
                  <a:pt x="24" y="111"/>
                  <a:pt x="0" y="86"/>
                  <a:pt x="0" y="56"/>
                </a:cubicBezTo>
                <a:lnTo>
                  <a:pt x="0" y="56"/>
                </a:lnTo>
                <a:cubicBezTo>
                  <a:pt x="0" y="25"/>
                  <a:pt x="24" y="0"/>
                  <a:pt x="54" y="0"/>
                </a:cubicBezTo>
                <a:lnTo>
                  <a:pt x="54" y="0"/>
                </a:lnTo>
                <a:cubicBezTo>
                  <a:pt x="85" y="0"/>
                  <a:pt x="110" y="25"/>
                  <a:pt x="110" y="56"/>
                </a:cubicBezTo>
              </a:path>
            </a:pathLst>
          </a:custGeom>
          <a:solidFill>
            <a:schemeClr val="accent2"/>
          </a:solidFill>
          <a:ln>
            <a:noFill/>
          </a:ln>
          <a:effectLst/>
        </p:spPr>
        <p:txBody>
          <a:bodyPr wrap="none" anchor="ctr"/>
          <a:lstStyle/>
          <a:p>
            <a:pPr defTabSz="914217"/>
            <a:endParaRPr lang="en-US" dirty="0">
              <a:solidFill>
                <a:srgbClr val="747993"/>
              </a:solidFill>
              <a:latin typeface="Poppins" pitchFamily="2" charset="77"/>
            </a:endParaRPr>
          </a:p>
        </p:txBody>
      </p:sp>
      <p:sp>
        <p:nvSpPr>
          <p:cNvPr id="34" name="Freeform 441">
            <a:extLst>
              <a:ext uri="{FF2B5EF4-FFF2-40B4-BE49-F238E27FC236}">
                <a16:creationId xmlns:a16="http://schemas.microsoft.com/office/drawing/2014/main" id="{EC2B74A8-650A-6D4B-AF82-A482DF8E5453}"/>
              </a:ext>
            </a:extLst>
          </p:cNvPr>
          <p:cNvSpPr>
            <a:spLocks noChangeArrowheads="1"/>
          </p:cNvSpPr>
          <p:nvPr/>
        </p:nvSpPr>
        <p:spPr bwMode="auto">
          <a:xfrm>
            <a:off x="6373991" y="2448494"/>
            <a:ext cx="68663" cy="68663"/>
          </a:xfrm>
          <a:custGeom>
            <a:avLst/>
            <a:gdLst>
              <a:gd name="T0" fmla="*/ 111 w 112"/>
              <a:gd name="T1" fmla="*/ 56 h 112"/>
              <a:gd name="T2" fmla="*/ 111 w 112"/>
              <a:gd name="T3" fmla="*/ 56 h 112"/>
              <a:gd name="T4" fmla="*/ 56 w 112"/>
              <a:gd name="T5" fmla="*/ 111 h 112"/>
              <a:gd name="T6" fmla="*/ 56 w 112"/>
              <a:gd name="T7" fmla="*/ 111 h 112"/>
              <a:gd name="T8" fmla="*/ 0 w 112"/>
              <a:gd name="T9" fmla="*/ 56 h 112"/>
              <a:gd name="T10" fmla="*/ 0 w 112"/>
              <a:gd name="T11" fmla="*/ 56 h 112"/>
              <a:gd name="T12" fmla="*/ 56 w 112"/>
              <a:gd name="T13" fmla="*/ 0 h 112"/>
              <a:gd name="T14" fmla="*/ 56 w 112"/>
              <a:gd name="T15" fmla="*/ 0 h 112"/>
              <a:gd name="T16" fmla="*/ 111 w 112"/>
              <a:gd name="T17"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2">
                <a:moveTo>
                  <a:pt x="111" y="56"/>
                </a:moveTo>
                <a:lnTo>
                  <a:pt x="111" y="56"/>
                </a:lnTo>
                <a:cubicBezTo>
                  <a:pt x="111" y="86"/>
                  <a:pt x="86" y="111"/>
                  <a:pt x="56" y="111"/>
                </a:cubicBezTo>
                <a:lnTo>
                  <a:pt x="56" y="111"/>
                </a:lnTo>
                <a:cubicBezTo>
                  <a:pt x="25" y="111"/>
                  <a:pt x="0" y="86"/>
                  <a:pt x="0" y="56"/>
                </a:cubicBezTo>
                <a:lnTo>
                  <a:pt x="0" y="56"/>
                </a:lnTo>
                <a:cubicBezTo>
                  <a:pt x="0" y="25"/>
                  <a:pt x="25" y="0"/>
                  <a:pt x="56" y="0"/>
                </a:cubicBezTo>
                <a:lnTo>
                  <a:pt x="56" y="0"/>
                </a:lnTo>
                <a:cubicBezTo>
                  <a:pt x="86" y="0"/>
                  <a:pt x="111" y="25"/>
                  <a:pt x="111" y="56"/>
                </a:cubicBezTo>
              </a:path>
            </a:pathLst>
          </a:custGeom>
          <a:solidFill>
            <a:schemeClr val="accent2"/>
          </a:solidFill>
          <a:ln>
            <a:noFill/>
          </a:ln>
          <a:effectLst/>
        </p:spPr>
        <p:txBody>
          <a:bodyPr wrap="none" anchor="ctr"/>
          <a:lstStyle/>
          <a:p>
            <a:pPr defTabSz="914217"/>
            <a:endParaRPr lang="en-US" dirty="0">
              <a:solidFill>
                <a:srgbClr val="747993"/>
              </a:solidFill>
              <a:latin typeface="Poppins" pitchFamily="2" charset="77"/>
            </a:endParaRPr>
          </a:p>
        </p:txBody>
      </p:sp>
      <p:sp>
        <p:nvSpPr>
          <p:cNvPr id="35" name="Line 442">
            <a:extLst>
              <a:ext uri="{FF2B5EF4-FFF2-40B4-BE49-F238E27FC236}">
                <a16:creationId xmlns:a16="http://schemas.microsoft.com/office/drawing/2014/main" id="{B079F2BD-99AB-F84E-A065-DF5F95955A29}"/>
              </a:ext>
            </a:extLst>
          </p:cNvPr>
          <p:cNvSpPr>
            <a:spLocks noChangeShapeType="1"/>
          </p:cNvSpPr>
          <p:nvPr/>
        </p:nvSpPr>
        <p:spPr bwMode="auto">
          <a:xfrm>
            <a:off x="5871376" y="1863483"/>
            <a:ext cx="0" cy="214229"/>
          </a:xfrm>
          <a:prstGeom prst="line">
            <a:avLst/>
          </a:prstGeom>
          <a:noFill/>
          <a:ln w="2540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6" name="Freeform 455">
            <a:extLst>
              <a:ext uri="{FF2B5EF4-FFF2-40B4-BE49-F238E27FC236}">
                <a16:creationId xmlns:a16="http://schemas.microsoft.com/office/drawing/2014/main" id="{4E57B854-839A-3248-9751-FE3853E58163}"/>
              </a:ext>
            </a:extLst>
          </p:cNvPr>
          <p:cNvSpPr>
            <a:spLocks noChangeArrowheads="1"/>
          </p:cNvSpPr>
          <p:nvPr/>
        </p:nvSpPr>
        <p:spPr bwMode="auto">
          <a:xfrm>
            <a:off x="9684985" y="2132642"/>
            <a:ext cx="1043679" cy="944804"/>
          </a:xfrm>
          <a:custGeom>
            <a:avLst/>
            <a:gdLst>
              <a:gd name="T0" fmla="*/ 1610 w 1675"/>
              <a:gd name="T1" fmla="*/ 580 h 1519"/>
              <a:gd name="T2" fmla="*/ 1378 w 1675"/>
              <a:gd name="T3" fmla="*/ 180 h 1519"/>
              <a:gd name="T4" fmla="*/ 1378 w 1675"/>
              <a:gd name="T5" fmla="*/ 180 h 1519"/>
              <a:gd name="T6" fmla="*/ 1068 w 1675"/>
              <a:gd name="T7" fmla="*/ 0 h 1519"/>
              <a:gd name="T8" fmla="*/ 606 w 1675"/>
              <a:gd name="T9" fmla="*/ 0 h 1519"/>
              <a:gd name="T10" fmla="*/ 606 w 1675"/>
              <a:gd name="T11" fmla="*/ 0 h 1519"/>
              <a:gd name="T12" fmla="*/ 296 w 1675"/>
              <a:gd name="T13" fmla="*/ 180 h 1519"/>
              <a:gd name="T14" fmla="*/ 64 w 1675"/>
              <a:gd name="T15" fmla="*/ 580 h 1519"/>
              <a:gd name="T16" fmla="*/ 64 w 1675"/>
              <a:gd name="T17" fmla="*/ 580 h 1519"/>
              <a:gd name="T18" fmla="*/ 64 w 1675"/>
              <a:gd name="T19" fmla="*/ 939 h 1519"/>
              <a:gd name="T20" fmla="*/ 296 w 1675"/>
              <a:gd name="T21" fmla="*/ 1339 h 1519"/>
              <a:gd name="T22" fmla="*/ 296 w 1675"/>
              <a:gd name="T23" fmla="*/ 1339 h 1519"/>
              <a:gd name="T24" fmla="*/ 606 w 1675"/>
              <a:gd name="T25" fmla="*/ 1518 h 1519"/>
              <a:gd name="T26" fmla="*/ 1068 w 1675"/>
              <a:gd name="T27" fmla="*/ 1518 h 1519"/>
              <a:gd name="T28" fmla="*/ 1068 w 1675"/>
              <a:gd name="T29" fmla="*/ 1518 h 1519"/>
              <a:gd name="T30" fmla="*/ 1378 w 1675"/>
              <a:gd name="T31" fmla="*/ 1339 h 1519"/>
              <a:gd name="T32" fmla="*/ 1610 w 1675"/>
              <a:gd name="T33" fmla="*/ 939 h 1519"/>
              <a:gd name="T34" fmla="*/ 1610 w 1675"/>
              <a:gd name="T35" fmla="*/ 939 h 1519"/>
              <a:gd name="T36" fmla="*/ 1610 w 1675"/>
              <a:gd name="T37" fmla="*/ 580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75" h="1519">
                <a:moveTo>
                  <a:pt x="1610" y="580"/>
                </a:moveTo>
                <a:lnTo>
                  <a:pt x="1378" y="180"/>
                </a:lnTo>
                <a:lnTo>
                  <a:pt x="1378" y="180"/>
                </a:lnTo>
                <a:cubicBezTo>
                  <a:pt x="1315" y="69"/>
                  <a:pt x="1196" y="0"/>
                  <a:pt x="1068" y="0"/>
                </a:cubicBezTo>
                <a:lnTo>
                  <a:pt x="606" y="0"/>
                </a:lnTo>
                <a:lnTo>
                  <a:pt x="606" y="0"/>
                </a:lnTo>
                <a:cubicBezTo>
                  <a:pt x="478" y="0"/>
                  <a:pt x="360" y="69"/>
                  <a:pt x="296" y="180"/>
                </a:cubicBezTo>
                <a:lnTo>
                  <a:pt x="64" y="580"/>
                </a:lnTo>
                <a:lnTo>
                  <a:pt x="64" y="580"/>
                </a:lnTo>
                <a:cubicBezTo>
                  <a:pt x="0" y="692"/>
                  <a:pt x="0" y="828"/>
                  <a:pt x="64" y="939"/>
                </a:cubicBezTo>
                <a:lnTo>
                  <a:pt x="296" y="1339"/>
                </a:lnTo>
                <a:lnTo>
                  <a:pt x="296" y="1339"/>
                </a:lnTo>
                <a:cubicBezTo>
                  <a:pt x="360" y="1451"/>
                  <a:pt x="478" y="1518"/>
                  <a:pt x="606" y="1518"/>
                </a:cubicBezTo>
                <a:lnTo>
                  <a:pt x="1068" y="1518"/>
                </a:lnTo>
                <a:lnTo>
                  <a:pt x="1068" y="1518"/>
                </a:lnTo>
                <a:cubicBezTo>
                  <a:pt x="1196" y="1518"/>
                  <a:pt x="1315" y="1451"/>
                  <a:pt x="1378" y="1339"/>
                </a:cubicBezTo>
                <a:lnTo>
                  <a:pt x="1610" y="939"/>
                </a:lnTo>
                <a:lnTo>
                  <a:pt x="1610" y="939"/>
                </a:lnTo>
                <a:cubicBezTo>
                  <a:pt x="1674" y="828"/>
                  <a:pt x="1674" y="692"/>
                  <a:pt x="1610" y="580"/>
                </a:cubicBezTo>
              </a:path>
            </a:pathLst>
          </a:custGeom>
          <a:solidFill>
            <a:schemeClr val="accent5"/>
          </a:solidFill>
          <a:ln>
            <a:noFill/>
          </a:ln>
          <a:effectLst/>
        </p:spPr>
        <p:txBody>
          <a:bodyPr wrap="none" anchor="ctr"/>
          <a:lstStyle/>
          <a:p>
            <a:pPr defTabSz="914217"/>
            <a:endParaRPr lang="en-US" dirty="0">
              <a:solidFill>
                <a:srgbClr val="747993"/>
              </a:solidFill>
              <a:latin typeface="Poppins" pitchFamily="2" charset="77"/>
            </a:endParaRPr>
          </a:p>
        </p:txBody>
      </p:sp>
      <p:sp>
        <p:nvSpPr>
          <p:cNvPr id="47" name="Freeform 456">
            <a:extLst>
              <a:ext uri="{FF2B5EF4-FFF2-40B4-BE49-F238E27FC236}">
                <a16:creationId xmlns:a16="http://schemas.microsoft.com/office/drawing/2014/main" id="{5AC31DAC-7E70-004E-9823-9975468855F2}"/>
              </a:ext>
            </a:extLst>
          </p:cNvPr>
          <p:cNvSpPr>
            <a:spLocks noChangeArrowheads="1"/>
          </p:cNvSpPr>
          <p:nvPr/>
        </p:nvSpPr>
        <p:spPr bwMode="auto">
          <a:xfrm>
            <a:off x="9668506" y="2080459"/>
            <a:ext cx="1073892" cy="403739"/>
          </a:xfrm>
          <a:custGeom>
            <a:avLst/>
            <a:gdLst>
              <a:gd name="T0" fmla="*/ 1725 w 1726"/>
              <a:gd name="T1" fmla="*/ 647 h 648"/>
              <a:gd name="T2" fmla="*/ 1466 w 1726"/>
              <a:gd name="T3" fmla="*/ 200 h 648"/>
              <a:gd name="T4" fmla="*/ 1466 w 1726"/>
              <a:gd name="T5" fmla="*/ 200 h 648"/>
              <a:gd name="T6" fmla="*/ 1120 w 1726"/>
              <a:gd name="T7" fmla="*/ 0 h 648"/>
              <a:gd name="T8" fmla="*/ 604 w 1726"/>
              <a:gd name="T9" fmla="*/ 0 h 648"/>
              <a:gd name="T10" fmla="*/ 604 w 1726"/>
              <a:gd name="T11" fmla="*/ 0 h 648"/>
              <a:gd name="T12" fmla="*/ 258 w 1726"/>
              <a:gd name="T13" fmla="*/ 200 h 648"/>
              <a:gd name="T14" fmla="*/ 0 w 1726"/>
              <a:gd name="T15" fmla="*/ 647 h 6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6" h="648">
                <a:moveTo>
                  <a:pt x="1725" y="647"/>
                </a:moveTo>
                <a:lnTo>
                  <a:pt x="1466" y="200"/>
                </a:lnTo>
                <a:lnTo>
                  <a:pt x="1466" y="200"/>
                </a:lnTo>
                <a:cubicBezTo>
                  <a:pt x="1395" y="76"/>
                  <a:pt x="1263" y="0"/>
                  <a:pt x="1120" y="0"/>
                </a:cubicBezTo>
                <a:lnTo>
                  <a:pt x="604" y="0"/>
                </a:lnTo>
                <a:lnTo>
                  <a:pt x="604" y="0"/>
                </a:lnTo>
                <a:cubicBezTo>
                  <a:pt x="461" y="0"/>
                  <a:pt x="329" y="76"/>
                  <a:pt x="258" y="200"/>
                </a:cubicBezTo>
                <a:lnTo>
                  <a:pt x="0" y="647"/>
                </a:lnTo>
              </a:path>
            </a:pathLst>
          </a:custGeom>
          <a:noFill/>
          <a:ln w="25400" cap="flat">
            <a:solidFill>
              <a:schemeClr val="accent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8" name="Freeform 458">
            <a:extLst>
              <a:ext uri="{FF2B5EF4-FFF2-40B4-BE49-F238E27FC236}">
                <a16:creationId xmlns:a16="http://schemas.microsoft.com/office/drawing/2014/main" id="{A3DFD399-7890-9642-B44D-2C86294C5457}"/>
              </a:ext>
            </a:extLst>
          </p:cNvPr>
          <p:cNvSpPr>
            <a:spLocks noChangeArrowheads="1"/>
          </p:cNvSpPr>
          <p:nvPr/>
        </p:nvSpPr>
        <p:spPr bwMode="auto">
          <a:xfrm>
            <a:off x="9632802" y="2448494"/>
            <a:ext cx="68663" cy="68663"/>
          </a:xfrm>
          <a:custGeom>
            <a:avLst/>
            <a:gdLst>
              <a:gd name="T0" fmla="*/ 111 w 112"/>
              <a:gd name="T1" fmla="*/ 56 h 112"/>
              <a:gd name="T2" fmla="*/ 111 w 112"/>
              <a:gd name="T3" fmla="*/ 56 h 112"/>
              <a:gd name="T4" fmla="*/ 56 w 112"/>
              <a:gd name="T5" fmla="*/ 111 h 112"/>
              <a:gd name="T6" fmla="*/ 56 w 112"/>
              <a:gd name="T7" fmla="*/ 111 h 112"/>
              <a:gd name="T8" fmla="*/ 0 w 112"/>
              <a:gd name="T9" fmla="*/ 56 h 112"/>
              <a:gd name="T10" fmla="*/ 0 w 112"/>
              <a:gd name="T11" fmla="*/ 56 h 112"/>
              <a:gd name="T12" fmla="*/ 56 w 112"/>
              <a:gd name="T13" fmla="*/ 0 h 112"/>
              <a:gd name="T14" fmla="*/ 56 w 112"/>
              <a:gd name="T15" fmla="*/ 0 h 112"/>
              <a:gd name="T16" fmla="*/ 111 w 112"/>
              <a:gd name="T17"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2">
                <a:moveTo>
                  <a:pt x="111" y="56"/>
                </a:moveTo>
                <a:lnTo>
                  <a:pt x="111" y="56"/>
                </a:lnTo>
                <a:cubicBezTo>
                  <a:pt x="111" y="86"/>
                  <a:pt x="87" y="111"/>
                  <a:pt x="56" y="111"/>
                </a:cubicBezTo>
                <a:lnTo>
                  <a:pt x="56" y="111"/>
                </a:lnTo>
                <a:cubicBezTo>
                  <a:pt x="25" y="111"/>
                  <a:pt x="0" y="86"/>
                  <a:pt x="0" y="56"/>
                </a:cubicBezTo>
                <a:lnTo>
                  <a:pt x="0" y="56"/>
                </a:lnTo>
                <a:cubicBezTo>
                  <a:pt x="0" y="25"/>
                  <a:pt x="25" y="0"/>
                  <a:pt x="56" y="0"/>
                </a:cubicBezTo>
                <a:lnTo>
                  <a:pt x="56" y="0"/>
                </a:lnTo>
                <a:cubicBezTo>
                  <a:pt x="87" y="0"/>
                  <a:pt x="111" y="25"/>
                  <a:pt x="111" y="56"/>
                </a:cubicBezTo>
              </a:path>
            </a:pathLst>
          </a:custGeom>
          <a:solidFill>
            <a:schemeClr val="accent5"/>
          </a:solidFill>
          <a:ln>
            <a:noFill/>
          </a:ln>
          <a:effectLst/>
        </p:spPr>
        <p:txBody>
          <a:bodyPr wrap="none" anchor="ctr"/>
          <a:lstStyle/>
          <a:p>
            <a:pPr defTabSz="914217"/>
            <a:endParaRPr lang="en-US" dirty="0">
              <a:solidFill>
                <a:srgbClr val="747993"/>
              </a:solidFill>
              <a:latin typeface="Poppins" pitchFamily="2" charset="77"/>
            </a:endParaRPr>
          </a:p>
        </p:txBody>
      </p:sp>
      <p:sp>
        <p:nvSpPr>
          <p:cNvPr id="49" name="Freeform 459">
            <a:extLst>
              <a:ext uri="{FF2B5EF4-FFF2-40B4-BE49-F238E27FC236}">
                <a16:creationId xmlns:a16="http://schemas.microsoft.com/office/drawing/2014/main" id="{3FA6AFF4-72DC-DE49-B5D9-C780BB3BD8DB}"/>
              </a:ext>
            </a:extLst>
          </p:cNvPr>
          <p:cNvSpPr>
            <a:spLocks noChangeArrowheads="1"/>
          </p:cNvSpPr>
          <p:nvPr/>
        </p:nvSpPr>
        <p:spPr bwMode="auto">
          <a:xfrm>
            <a:off x="10709439" y="2448494"/>
            <a:ext cx="68663" cy="68663"/>
          </a:xfrm>
          <a:custGeom>
            <a:avLst/>
            <a:gdLst>
              <a:gd name="T0" fmla="*/ 110 w 111"/>
              <a:gd name="T1" fmla="*/ 56 h 112"/>
              <a:gd name="T2" fmla="*/ 110 w 111"/>
              <a:gd name="T3" fmla="*/ 56 h 112"/>
              <a:gd name="T4" fmla="*/ 55 w 111"/>
              <a:gd name="T5" fmla="*/ 111 h 112"/>
              <a:gd name="T6" fmla="*/ 55 w 111"/>
              <a:gd name="T7" fmla="*/ 111 h 112"/>
              <a:gd name="T8" fmla="*/ 0 w 111"/>
              <a:gd name="T9" fmla="*/ 56 h 112"/>
              <a:gd name="T10" fmla="*/ 0 w 111"/>
              <a:gd name="T11" fmla="*/ 56 h 112"/>
              <a:gd name="T12" fmla="*/ 55 w 111"/>
              <a:gd name="T13" fmla="*/ 0 h 112"/>
              <a:gd name="T14" fmla="*/ 55 w 111"/>
              <a:gd name="T15" fmla="*/ 0 h 112"/>
              <a:gd name="T16" fmla="*/ 110 w 111"/>
              <a:gd name="T17"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12">
                <a:moveTo>
                  <a:pt x="110" y="56"/>
                </a:moveTo>
                <a:lnTo>
                  <a:pt x="110" y="56"/>
                </a:lnTo>
                <a:cubicBezTo>
                  <a:pt x="110" y="86"/>
                  <a:pt x="85" y="111"/>
                  <a:pt x="55" y="111"/>
                </a:cubicBezTo>
                <a:lnTo>
                  <a:pt x="55" y="111"/>
                </a:lnTo>
                <a:cubicBezTo>
                  <a:pt x="24" y="111"/>
                  <a:pt x="0" y="86"/>
                  <a:pt x="0" y="56"/>
                </a:cubicBezTo>
                <a:lnTo>
                  <a:pt x="0" y="56"/>
                </a:lnTo>
                <a:cubicBezTo>
                  <a:pt x="0" y="25"/>
                  <a:pt x="24" y="0"/>
                  <a:pt x="55" y="0"/>
                </a:cubicBezTo>
                <a:lnTo>
                  <a:pt x="55" y="0"/>
                </a:lnTo>
                <a:cubicBezTo>
                  <a:pt x="85" y="0"/>
                  <a:pt x="110" y="25"/>
                  <a:pt x="110" y="56"/>
                </a:cubicBezTo>
              </a:path>
            </a:pathLst>
          </a:custGeom>
          <a:solidFill>
            <a:schemeClr val="accent5"/>
          </a:solidFill>
          <a:ln>
            <a:noFill/>
          </a:ln>
          <a:effectLst/>
        </p:spPr>
        <p:txBody>
          <a:bodyPr wrap="none" anchor="ctr"/>
          <a:lstStyle/>
          <a:p>
            <a:pPr defTabSz="914217"/>
            <a:endParaRPr lang="en-US" dirty="0">
              <a:solidFill>
                <a:srgbClr val="747993"/>
              </a:solidFill>
              <a:latin typeface="Poppins" pitchFamily="2" charset="77"/>
            </a:endParaRPr>
          </a:p>
        </p:txBody>
      </p:sp>
      <p:sp>
        <p:nvSpPr>
          <p:cNvPr id="50" name="Line 460">
            <a:extLst>
              <a:ext uri="{FF2B5EF4-FFF2-40B4-BE49-F238E27FC236}">
                <a16:creationId xmlns:a16="http://schemas.microsoft.com/office/drawing/2014/main" id="{7BC970CA-8F06-7B4B-ACCD-29D56E9A6D73}"/>
              </a:ext>
            </a:extLst>
          </p:cNvPr>
          <p:cNvSpPr>
            <a:spLocks noChangeShapeType="1"/>
          </p:cNvSpPr>
          <p:nvPr/>
        </p:nvSpPr>
        <p:spPr bwMode="auto">
          <a:xfrm>
            <a:off x="10204079" y="1863483"/>
            <a:ext cx="0" cy="214229"/>
          </a:xfrm>
          <a:prstGeom prst="line">
            <a:avLst/>
          </a:prstGeom>
          <a:noFill/>
          <a:ln w="25400" cap="flat">
            <a:solidFill>
              <a:schemeClr val="accent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56" name="Line 468">
            <a:extLst>
              <a:ext uri="{FF2B5EF4-FFF2-40B4-BE49-F238E27FC236}">
                <a16:creationId xmlns:a16="http://schemas.microsoft.com/office/drawing/2014/main" id="{D196EB9D-9CBC-1F41-84EA-609A8ED95134}"/>
              </a:ext>
            </a:extLst>
          </p:cNvPr>
          <p:cNvSpPr>
            <a:spLocks noChangeShapeType="1"/>
          </p:cNvSpPr>
          <p:nvPr/>
        </p:nvSpPr>
        <p:spPr bwMode="auto">
          <a:xfrm>
            <a:off x="1855367" y="3077446"/>
            <a:ext cx="0" cy="400993"/>
          </a:xfrm>
          <a:prstGeom prst="line">
            <a:avLst/>
          </a:prstGeom>
          <a:noFill/>
          <a:ln w="25400" cap="flat">
            <a:solidFill>
              <a:schemeClr val="accent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58" name="Line 474">
            <a:extLst>
              <a:ext uri="{FF2B5EF4-FFF2-40B4-BE49-F238E27FC236}">
                <a16:creationId xmlns:a16="http://schemas.microsoft.com/office/drawing/2014/main" id="{AF0B4DFC-20EA-E741-9F76-BFD8CFF584D7}"/>
              </a:ext>
            </a:extLst>
          </p:cNvPr>
          <p:cNvSpPr>
            <a:spLocks noChangeShapeType="1"/>
          </p:cNvSpPr>
          <p:nvPr/>
        </p:nvSpPr>
        <p:spPr bwMode="auto">
          <a:xfrm>
            <a:off x="10204079" y="3077446"/>
            <a:ext cx="0" cy="400993"/>
          </a:xfrm>
          <a:prstGeom prst="line">
            <a:avLst/>
          </a:prstGeom>
          <a:noFill/>
          <a:ln w="25400" cap="flat">
            <a:solidFill>
              <a:schemeClr val="accent5"/>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59" name="Line 477">
            <a:extLst>
              <a:ext uri="{FF2B5EF4-FFF2-40B4-BE49-F238E27FC236}">
                <a16:creationId xmlns:a16="http://schemas.microsoft.com/office/drawing/2014/main" id="{7C2C6C4D-80CD-BF42-90E7-31B765120D60}"/>
              </a:ext>
            </a:extLst>
          </p:cNvPr>
          <p:cNvSpPr>
            <a:spLocks noChangeShapeType="1"/>
          </p:cNvSpPr>
          <p:nvPr/>
        </p:nvSpPr>
        <p:spPr bwMode="auto">
          <a:xfrm>
            <a:off x="5871376" y="3077446"/>
            <a:ext cx="0" cy="1241868"/>
          </a:xfrm>
          <a:prstGeom prst="line">
            <a:avLst/>
          </a:prstGeom>
          <a:noFill/>
          <a:ln w="25400" cap="flat">
            <a:solidFill>
              <a:schemeClr val="accent2"/>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6" name="TextBox 5">
            <a:extLst>
              <a:ext uri="{FF2B5EF4-FFF2-40B4-BE49-F238E27FC236}">
                <a16:creationId xmlns:a16="http://schemas.microsoft.com/office/drawing/2014/main" id="{ADCFF8BB-7925-D54A-BD63-DBED2066B085}"/>
              </a:ext>
            </a:extLst>
          </p:cNvPr>
          <p:cNvSpPr txBox="1"/>
          <p:nvPr/>
        </p:nvSpPr>
        <p:spPr>
          <a:xfrm>
            <a:off x="680855" y="3534463"/>
            <a:ext cx="2352692" cy="615553"/>
          </a:xfrm>
          <a:prstGeom prst="rect">
            <a:avLst/>
          </a:prstGeom>
          <a:noFill/>
        </p:spPr>
        <p:txBody>
          <a:bodyPr wrap="square" rtlCol="0" anchor="b">
            <a:spAutoFit/>
          </a:bodyPr>
          <a:lstStyle/>
          <a:p>
            <a:pPr algn="ctr" defTabSz="914217"/>
            <a:r>
              <a:rPr lang="en-US" sz="1700" b="1" spc="-15" dirty="0">
                <a:solidFill>
                  <a:srgbClr val="111340"/>
                </a:solidFill>
                <a:latin typeface="Poppins" pitchFamily="2" charset="77"/>
                <a:cs typeface="Poppins" pitchFamily="2" charset="77"/>
              </a:rPr>
              <a:t>ESITI A BREVE TERMINE</a:t>
            </a:r>
          </a:p>
        </p:txBody>
      </p:sp>
      <p:sp>
        <p:nvSpPr>
          <p:cNvPr id="7" name="TextBox 6">
            <a:extLst>
              <a:ext uri="{FF2B5EF4-FFF2-40B4-BE49-F238E27FC236}">
                <a16:creationId xmlns:a16="http://schemas.microsoft.com/office/drawing/2014/main" id="{CDA3F564-3AFA-DF4D-97C0-B595C56A4E9D}"/>
              </a:ext>
            </a:extLst>
          </p:cNvPr>
          <p:cNvSpPr txBox="1"/>
          <p:nvPr/>
        </p:nvSpPr>
        <p:spPr>
          <a:xfrm>
            <a:off x="-71401" y="4094751"/>
            <a:ext cx="3995193" cy="972061"/>
          </a:xfrm>
          <a:prstGeom prst="rect">
            <a:avLst/>
          </a:prstGeom>
          <a:noFill/>
        </p:spPr>
        <p:txBody>
          <a:bodyPr wrap="square" rtlCol="0">
            <a:spAutoFit/>
          </a:bodyPr>
          <a:lstStyle/>
          <a:p>
            <a:pPr algn="ctr" defTabSz="914217">
              <a:lnSpc>
                <a:spcPct val="150000"/>
              </a:lnSpc>
            </a:pPr>
            <a:r>
              <a:rPr lang="it-IT" sz="2000" spc="-10" dirty="0">
                <a:solidFill>
                  <a:srgbClr val="111340"/>
                </a:solidFill>
                <a:latin typeface="Poppins" pitchFamily="2" charset="77"/>
                <a:cs typeface="Poppins" pitchFamily="2" charset="77"/>
              </a:rPr>
              <a:t>soddisfazione del paziente  </a:t>
            </a:r>
          </a:p>
          <a:p>
            <a:pPr algn="ctr" defTabSz="914217">
              <a:lnSpc>
                <a:spcPct val="150000"/>
              </a:lnSpc>
            </a:pPr>
            <a:r>
              <a:rPr lang="it-IT" sz="2000" b="1" spc="-10" dirty="0">
                <a:solidFill>
                  <a:srgbClr val="111340"/>
                </a:solidFill>
                <a:latin typeface="Poppins" pitchFamily="2" charset="77"/>
                <a:cs typeface="Poppins" pitchFamily="2" charset="77"/>
              </a:rPr>
              <a:t>intenzione di aderire</a:t>
            </a:r>
            <a:endParaRPr lang="en-US" sz="2000" b="1" spc="-10" dirty="0">
              <a:solidFill>
                <a:srgbClr val="111340"/>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E2DF0116-F494-D248-824C-C8B2226C74EC}"/>
              </a:ext>
            </a:extLst>
          </p:cNvPr>
          <p:cNvSpPr txBox="1"/>
          <p:nvPr/>
        </p:nvSpPr>
        <p:spPr>
          <a:xfrm>
            <a:off x="1564784" y="2282140"/>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A</a:t>
            </a:r>
          </a:p>
        </p:txBody>
      </p:sp>
      <p:sp>
        <p:nvSpPr>
          <p:cNvPr id="9" name="TextBox 8">
            <a:extLst>
              <a:ext uri="{FF2B5EF4-FFF2-40B4-BE49-F238E27FC236}">
                <a16:creationId xmlns:a16="http://schemas.microsoft.com/office/drawing/2014/main" id="{D4A59A74-E892-9046-803E-20D8770A9FB7}"/>
              </a:ext>
            </a:extLst>
          </p:cNvPr>
          <p:cNvSpPr txBox="1"/>
          <p:nvPr/>
        </p:nvSpPr>
        <p:spPr>
          <a:xfrm>
            <a:off x="5577389" y="2282140"/>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B</a:t>
            </a:r>
          </a:p>
        </p:txBody>
      </p:sp>
      <p:sp>
        <p:nvSpPr>
          <p:cNvPr id="10" name="TextBox 9">
            <a:extLst>
              <a:ext uri="{FF2B5EF4-FFF2-40B4-BE49-F238E27FC236}">
                <a16:creationId xmlns:a16="http://schemas.microsoft.com/office/drawing/2014/main" id="{BD93064C-FA14-A847-B396-63FFF77FBD92}"/>
              </a:ext>
            </a:extLst>
          </p:cNvPr>
          <p:cNvSpPr txBox="1"/>
          <p:nvPr/>
        </p:nvSpPr>
        <p:spPr>
          <a:xfrm>
            <a:off x="4697722" y="4373659"/>
            <a:ext cx="2352692" cy="353943"/>
          </a:xfrm>
          <a:prstGeom prst="rect">
            <a:avLst/>
          </a:prstGeom>
          <a:noFill/>
        </p:spPr>
        <p:txBody>
          <a:bodyPr wrap="square" rtlCol="0" anchor="b">
            <a:spAutoFit/>
          </a:bodyPr>
          <a:lstStyle/>
          <a:p>
            <a:pPr algn="ctr" defTabSz="914217"/>
            <a:r>
              <a:rPr lang="en-US" sz="1700" b="1" spc="-15" dirty="0">
                <a:solidFill>
                  <a:srgbClr val="479E8B"/>
                </a:solidFill>
                <a:latin typeface="Poppins" pitchFamily="2" charset="77"/>
                <a:cs typeface="Poppins" pitchFamily="2" charset="77"/>
              </a:rPr>
              <a:t>ESITI INTERMEDI</a:t>
            </a:r>
          </a:p>
        </p:txBody>
      </p:sp>
      <p:sp>
        <p:nvSpPr>
          <p:cNvPr id="11" name="TextBox 10">
            <a:extLst>
              <a:ext uri="{FF2B5EF4-FFF2-40B4-BE49-F238E27FC236}">
                <a16:creationId xmlns:a16="http://schemas.microsoft.com/office/drawing/2014/main" id="{31790BF9-60C1-AA42-8DA9-1BB23CC1E1F6}"/>
              </a:ext>
            </a:extLst>
          </p:cNvPr>
          <p:cNvSpPr txBox="1"/>
          <p:nvPr/>
        </p:nvSpPr>
        <p:spPr>
          <a:xfrm>
            <a:off x="4445644" y="4719084"/>
            <a:ext cx="3016495" cy="1433726"/>
          </a:xfrm>
          <a:prstGeom prst="rect">
            <a:avLst/>
          </a:prstGeom>
          <a:noFill/>
        </p:spPr>
        <p:txBody>
          <a:bodyPr wrap="square" rtlCol="0">
            <a:spAutoFit/>
          </a:bodyPr>
          <a:lstStyle>
            <a:defPPr>
              <a:defRPr lang="it-IT"/>
            </a:defPPr>
            <a:lvl1pPr algn="ctr" defTabSz="914217">
              <a:lnSpc>
                <a:spcPct val="150000"/>
              </a:lnSpc>
              <a:defRPr sz="2000" spc="-10">
                <a:solidFill>
                  <a:srgbClr val="111340"/>
                </a:solidFill>
                <a:latin typeface="Poppins" pitchFamily="2" charset="77"/>
                <a:cs typeface="Poppins" pitchFamily="2" charset="77"/>
              </a:defRPr>
            </a:lvl1pPr>
          </a:lstStyle>
          <a:p>
            <a:r>
              <a:rPr lang="it-IT" b="1" dirty="0"/>
              <a:t>effettiva aderenza al trattamento </a:t>
            </a:r>
          </a:p>
          <a:p>
            <a:r>
              <a:rPr lang="it-IT" dirty="0"/>
              <a:t>riduzione dell'ansia </a:t>
            </a:r>
            <a:endParaRPr lang="en-US" dirty="0"/>
          </a:p>
        </p:txBody>
      </p:sp>
      <p:sp>
        <p:nvSpPr>
          <p:cNvPr id="18" name="TextBox 17">
            <a:extLst>
              <a:ext uri="{FF2B5EF4-FFF2-40B4-BE49-F238E27FC236}">
                <a16:creationId xmlns:a16="http://schemas.microsoft.com/office/drawing/2014/main" id="{52ABEF0E-131A-794D-8591-9D063066A137}"/>
              </a:ext>
            </a:extLst>
          </p:cNvPr>
          <p:cNvSpPr txBox="1"/>
          <p:nvPr/>
        </p:nvSpPr>
        <p:spPr>
          <a:xfrm>
            <a:off x="9029684" y="3534463"/>
            <a:ext cx="2352692" cy="615553"/>
          </a:xfrm>
          <a:prstGeom prst="rect">
            <a:avLst/>
          </a:prstGeom>
          <a:noFill/>
        </p:spPr>
        <p:txBody>
          <a:bodyPr wrap="square" rtlCol="0" anchor="b">
            <a:spAutoFit/>
          </a:bodyPr>
          <a:lstStyle/>
          <a:p>
            <a:pPr algn="ctr" defTabSz="914217"/>
            <a:r>
              <a:rPr lang="en-US" sz="1700" b="1" spc="-15" dirty="0">
                <a:solidFill>
                  <a:srgbClr val="E86D48"/>
                </a:solidFill>
                <a:latin typeface="Poppins" pitchFamily="2" charset="77"/>
                <a:cs typeface="Poppins" pitchFamily="2" charset="77"/>
              </a:rPr>
              <a:t>ESITI A LUNGO TERMINE </a:t>
            </a:r>
          </a:p>
        </p:txBody>
      </p:sp>
      <p:sp>
        <p:nvSpPr>
          <p:cNvPr id="20" name="TextBox 19">
            <a:extLst>
              <a:ext uri="{FF2B5EF4-FFF2-40B4-BE49-F238E27FC236}">
                <a16:creationId xmlns:a16="http://schemas.microsoft.com/office/drawing/2014/main" id="{09158AC1-E2C1-F246-9313-E2FD49AB9A2C}"/>
              </a:ext>
            </a:extLst>
          </p:cNvPr>
          <p:cNvSpPr txBox="1"/>
          <p:nvPr/>
        </p:nvSpPr>
        <p:spPr>
          <a:xfrm>
            <a:off x="9908115" y="2282140"/>
            <a:ext cx="573898" cy="661720"/>
          </a:xfrm>
          <a:prstGeom prst="rect">
            <a:avLst/>
          </a:prstGeom>
          <a:noFill/>
        </p:spPr>
        <p:txBody>
          <a:bodyPr wrap="square" rtlCol="0" anchor="ctr">
            <a:spAutoFit/>
          </a:bodyPr>
          <a:lstStyle/>
          <a:p>
            <a:pPr algn="ctr" defTabSz="914217"/>
            <a:r>
              <a:rPr lang="en-US" sz="3700" b="1" spc="-145" dirty="0">
                <a:solidFill>
                  <a:srgbClr val="FFFFFF"/>
                </a:solidFill>
                <a:latin typeface="Poppins" pitchFamily="2" charset="77"/>
                <a:cs typeface="Poppins" pitchFamily="2" charset="77"/>
              </a:rPr>
              <a:t>C</a:t>
            </a:r>
          </a:p>
        </p:txBody>
      </p:sp>
      <p:sp>
        <p:nvSpPr>
          <p:cNvPr id="2" name="CasellaDiTesto 1">
            <a:extLst>
              <a:ext uri="{FF2B5EF4-FFF2-40B4-BE49-F238E27FC236}">
                <a16:creationId xmlns:a16="http://schemas.microsoft.com/office/drawing/2014/main" id="{8627FB82-7711-BDA9-31F9-9B592A95B4D6}"/>
              </a:ext>
            </a:extLst>
          </p:cNvPr>
          <p:cNvSpPr txBox="1"/>
          <p:nvPr/>
        </p:nvSpPr>
        <p:spPr>
          <a:xfrm>
            <a:off x="2595745" y="166977"/>
            <a:ext cx="7556492" cy="646331"/>
          </a:xfrm>
          <a:prstGeom prst="rect">
            <a:avLst/>
          </a:prstGeom>
          <a:noFill/>
        </p:spPr>
        <p:txBody>
          <a:bodyPr wrap="none" rtlCol="0">
            <a:spAutoFit/>
          </a:bodyPr>
          <a:lstStyle/>
          <a:p>
            <a:r>
              <a:rPr lang="it-IT" sz="3600" dirty="0">
                <a:solidFill>
                  <a:srgbClr val="C00000"/>
                </a:solidFill>
                <a:latin typeface="Bebas Neue Regular" panose="00000500000000000000" pitchFamily="50" charset="0"/>
              </a:rPr>
              <a:t>come STABILIRE l'efficacia DELLA COMUNICAZIONE?</a:t>
            </a:r>
            <a:endParaRPr lang="it-IT" sz="3600" dirty="0">
              <a:solidFill>
                <a:schemeClr val="tx2"/>
              </a:solidFill>
              <a:latin typeface="Bebas Neue Regular" panose="00000500000000000000" pitchFamily="50" charset="0"/>
            </a:endParaRPr>
          </a:p>
        </p:txBody>
      </p:sp>
      <p:sp>
        <p:nvSpPr>
          <p:cNvPr id="63" name="CasellaDiTesto 62">
            <a:extLst>
              <a:ext uri="{FF2B5EF4-FFF2-40B4-BE49-F238E27FC236}">
                <a16:creationId xmlns:a16="http://schemas.microsoft.com/office/drawing/2014/main" id="{A10F2E42-5FEA-E4C7-7F85-E264220D87AA}"/>
              </a:ext>
            </a:extLst>
          </p:cNvPr>
          <p:cNvSpPr txBox="1"/>
          <p:nvPr/>
        </p:nvSpPr>
        <p:spPr>
          <a:xfrm>
            <a:off x="1694029" y="975005"/>
            <a:ext cx="1666142" cy="523220"/>
          </a:xfrm>
          <a:prstGeom prst="rect">
            <a:avLst/>
          </a:prstGeom>
          <a:noFill/>
        </p:spPr>
        <p:txBody>
          <a:bodyPr wrap="square">
            <a:spAutoFit/>
          </a:bodyPr>
          <a:lstStyle/>
          <a:p>
            <a:r>
              <a:rPr kumimoji="0" lang="it-IT" sz="2800" b="0" i="0" u="none" strike="noStrike" kern="1200" cap="none" spc="0" normalizeH="0" baseline="0" noProof="0" dirty="0">
                <a:ln>
                  <a:noFill/>
                </a:ln>
                <a:solidFill>
                  <a:srgbClr val="C00000"/>
                </a:solidFill>
                <a:effectLst/>
                <a:uLnTx/>
                <a:uFillTx/>
                <a:latin typeface="Bebas Neue Bold" panose="020B0606020202050201" pitchFamily="34" charset="0"/>
                <a:ea typeface="+mn-ea"/>
                <a:cs typeface="+mn-cs"/>
              </a:rPr>
              <a:t>OUTCOMES</a:t>
            </a:r>
            <a:endParaRPr lang="it-IT" dirty="0">
              <a:solidFill>
                <a:srgbClr val="C00000"/>
              </a:solidFill>
            </a:endParaRPr>
          </a:p>
        </p:txBody>
      </p:sp>
      <p:sp>
        <p:nvSpPr>
          <p:cNvPr id="64" name="CasellaDiTesto 63">
            <a:extLst>
              <a:ext uri="{FF2B5EF4-FFF2-40B4-BE49-F238E27FC236}">
                <a16:creationId xmlns:a16="http://schemas.microsoft.com/office/drawing/2014/main" id="{E4AA403F-D84D-8F69-1E74-36F913394388}"/>
              </a:ext>
            </a:extLst>
          </p:cNvPr>
          <p:cNvSpPr txBox="1"/>
          <p:nvPr/>
        </p:nvSpPr>
        <p:spPr>
          <a:xfrm>
            <a:off x="3712962" y="963626"/>
            <a:ext cx="7323229" cy="523220"/>
          </a:xfrm>
          <a:prstGeom prst="rect">
            <a:avLst/>
          </a:prstGeom>
          <a:noFill/>
        </p:spPr>
        <p:txBody>
          <a:bodyPr wrap="square">
            <a:spAutoFit/>
          </a:bodyPr>
          <a:lstStyle/>
          <a:p>
            <a:r>
              <a:rPr kumimoji="0" lang="it-IT" sz="2800" b="0" i="0" u="none" strike="noStrike" kern="1200" cap="none" spc="0" normalizeH="0" baseline="0" noProof="0" dirty="0">
                <a:ln>
                  <a:noFill/>
                </a:ln>
                <a:solidFill>
                  <a:srgbClr val="111340"/>
                </a:solidFill>
                <a:effectLst/>
                <a:uLnTx/>
                <a:uFillTx/>
                <a:latin typeface="Bebas Neue Bold" panose="020B0606020202050201" pitchFamily="34" charset="0"/>
                <a:ea typeface="+mn-ea"/>
                <a:cs typeface="+mn-cs"/>
              </a:rPr>
              <a:t>conseguenze osservabili che si verificano dopo un incontro</a:t>
            </a:r>
            <a:endParaRPr lang="it-IT" dirty="0"/>
          </a:p>
        </p:txBody>
      </p:sp>
      <p:cxnSp>
        <p:nvCxnSpPr>
          <p:cNvPr id="65" name="Connettore 2 64">
            <a:extLst>
              <a:ext uri="{FF2B5EF4-FFF2-40B4-BE49-F238E27FC236}">
                <a16:creationId xmlns:a16="http://schemas.microsoft.com/office/drawing/2014/main" id="{600B20B5-97C2-DC2D-5CE0-E5F72A939E94}"/>
              </a:ext>
            </a:extLst>
          </p:cNvPr>
          <p:cNvCxnSpPr>
            <a:cxnSpLocks/>
          </p:cNvCxnSpPr>
          <p:nvPr/>
        </p:nvCxnSpPr>
        <p:spPr>
          <a:xfrm>
            <a:off x="3050106" y="1203266"/>
            <a:ext cx="6858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7" name="TextBox 10">
            <a:extLst>
              <a:ext uri="{FF2B5EF4-FFF2-40B4-BE49-F238E27FC236}">
                <a16:creationId xmlns:a16="http://schemas.microsoft.com/office/drawing/2014/main" id="{3625B7F1-3E9D-11B6-7CD4-A0FE4CB327EB}"/>
              </a:ext>
            </a:extLst>
          </p:cNvPr>
          <p:cNvSpPr txBox="1"/>
          <p:nvPr/>
        </p:nvSpPr>
        <p:spPr>
          <a:xfrm>
            <a:off x="8709206" y="4094752"/>
            <a:ext cx="3016495" cy="972061"/>
          </a:xfrm>
          <a:prstGeom prst="rect">
            <a:avLst/>
          </a:prstGeom>
          <a:noFill/>
        </p:spPr>
        <p:txBody>
          <a:bodyPr wrap="square" rtlCol="0">
            <a:spAutoFit/>
          </a:bodyPr>
          <a:lstStyle>
            <a:defPPr>
              <a:defRPr lang="it-IT"/>
            </a:defPPr>
            <a:lvl1pPr algn="ctr" defTabSz="914217">
              <a:lnSpc>
                <a:spcPct val="150000"/>
              </a:lnSpc>
              <a:defRPr sz="2000" spc="-10">
                <a:solidFill>
                  <a:srgbClr val="111340"/>
                </a:solidFill>
                <a:latin typeface="Poppins" pitchFamily="2" charset="77"/>
                <a:cs typeface="Poppins" pitchFamily="2" charset="77"/>
              </a:defRPr>
            </a:lvl1pPr>
          </a:lstStyle>
          <a:p>
            <a:r>
              <a:rPr lang="it-IT" b="1" dirty="0"/>
              <a:t>salute</a:t>
            </a:r>
            <a:r>
              <a:rPr lang="it-IT" dirty="0"/>
              <a:t> </a:t>
            </a:r>
          </a:p>
          <a:p>
            <a:r>
              <a:rPr lang="it-IT" dirty="0"/>
              <a:t>qualità della vita</a:t>
            </a:r>
            <a:endParaRPr lang="en-US" dirty="0"/>
          </a:p>
        </p:txBody>
      </p:sp>
      <p:sp>
        <p:nvSpPr>
          <p:cNvPr id="69" name="CasellaDiTesto 68">
            <a:extLst>
              <a:ext uri="{FF2B5EF4-FFF2-40B4-BE49-F238E27FC236}">
                <a16:creationId xmlns:a16="http://schemas.microsoft.com/office/drawing/2014/main" id="{7A810CCB-99A7-A974-2728-6B1E652D26E4}"/>
              </a:ext>
            </a:extLst>
          </p:cNvPr>
          <p:cNvSpPr txBox="1"/>
          <p:nvPr/>
        </p:nvSpPr>
        <p:spPr>
          <a:xfrm>
            <a:off x="10481375" y="6152810"/>
            <a:ext cx="6131378" cy="369332"/>
          </a:xfrm>
          <a:prstGeom prst="rect">
            <a:avLst/>
          </a:prstGeom>
          <a:noFill/>
        </p:spPr>
        <p:txBody>
          <a:bodyPr wrap="square">
            <a:spAutoFit/>
          </a:bodyPr>
          <a:lstStyle/>
          <a:p>
            <a:r>
              <a:rPr lang="it-IT" dirty="0"/>
              <a:t>de </a:t>
            </a:r>
            <a:r>
              <a:rPr lang="it-IT" dirty="0" err="1"/>
              <a:t>Haes</a:t>
            </a:r>
            <a:r>
              <a:rPr lang="it-IT" dirty="0"/>
              <a:t>, 2009 </a:t>
            </a:r>
          </a:p>
        </p:txBody>
      </p:sp>
    </p:spTree>
    <p:extLst>
      <p:ext uri="{BB962C8B-B14F-4D97-AF65-F5344CB8AC3E}">
        <p14:creationId xmlns:p14="http://schemas.microsoft.com/office/powerpoint/2010/main" val="287664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5" name="Freeform 307">
            <a:extLst>
              <a:ext uri="{FF2B5EF4-FFF2-40B4-BE49-F238E27FC236}">
                <a16:creationId xmlns:a16="http://schemas.microsoft.com/office/drawing/2014/main" id="{E42E967E-C817-F64C-A3BB-845311BA0866}"/>
              </a:ext>
            </a:extLst>
          </p:cNvPr>
          <p:cNvSpPr>
            <a:spLocks noChangeArrowheads="1"/>
          </p:cNvSpPr>
          <p:nvPr/>
        </p:nvSpPr>
        <p:spPr bwMode="auto">
          <a:xfrm>
            <a:off x="844796" y="2542303"/>
            <a:ext cx="2316195" cy="3045893"/>
          </a:xfrm>
          <a:custGeom>
            <a:avLst/>
            <a:gdLst>
              <a:gd name="T0" fmla="*/ 2958 w 2959"/>
              <a:gd name="T1" fmla="*/ 4890 h 4891"/>
              <a:gd name="T2" fmla="*/ 0 w 2959"/>
              <a:gd name="T3" fmla="*/ 4890 h 4891"/>
              <a:gd name="T4" fmla="*/ 0 w 2959"/>
              <a:gd name="T5" fmla="*/ 0 h 4891"/>
              <a:gd name="T6" fmla="*/ 2958 w 2959"/>
              <a:gd name="T7" fmla="*/ 0 h 4891"/>
              <a:gd name="T8" fmla="*/ 2958 w 2959"/>
              <a:gd name="T9" fmla="*/ 4890 h 4891"/>
            </a:gdLst>
            <a:ahLst/>
            <a:cxnLst>
              <a:cxn ang="0">
                <a:pos x="T0" y="T1"/>
              </a:cxn>
              <a:cxn ang="0">
                <a:pos x="T2" y="T3"/>
              </a:cxn>
              <a:cxn ang="0">
                <a:pos x="T4" y="T5"/>
              </a:cxn>
              <a:cxn ang="0">
                <a:pos x="T6" y="T7"/>
              </a:cxn>
              <a:cxn ang="0">
                <a:pos x="T8" y="T9"/>
              </a:cxn>
            </a:cxnLst>
            <a:rect l="0" t="0" r="r" b="b"/>
            <a:pathLst>
              <a:path w="2959" h="4891">
                <a:moveTo>
                  <a:pt x="2958" y="4890"/>
                </a:moveTo>
                <a:lnTo>
                  <a:pt x="0" y="4890"/>
                </a:lnTo>
                <a:lnTo>
                  <a:pt x="0" y="0"/>
                </a:lnTo>
                <a:lnTo>
                  <a:pt x="2958" y="0"/>
                </a:lnTo>
                <a:lnTo>
                  <a:pt x="2958" y="4890"/>
                </a:lnTo>
              </a:path>
            </a:pathLst>
          </a:custGeom>
          <a:solidFill>
            <a:schemeClr val="accent1">
              <a:alpha val="15000"/>
            </a:schemeClr>
          </a:solidFill>
          <a:ln>
            <a:noFill/>
          </a:ln>
          <a:effectLst/>
        </p:spPr>
        <p:txBody>
          <a:bodyPr wrap="none" anchor="ctr"/>
          <a:lstStyle/>
          <a:p>
            <a:pPr defTabSz="914217"/>
            <a:endParaRPr lang="en-US" dirty="0">
              <a:solidFill>
                <a:srgbClr val="747994"/>
              </a:solidFill>
              <a:latin typeface="Poppins" pitchFamily="2" charset="77"/>
            </a:endParaRPr>
          </a:p>
        </p:txBody>
      </p:sp>
      <p:sp>
        <p:nvSpPr>
          <p:cNvPr id="46" name="Freeform 308">
            <a:extLst>
              <a:ext uri="{FF2B5EF4-FFF2-40B4-BE49-F238E27FC236}">
                <a16:creationId xmlns:a16="http://schemas.microsoft.com/office/drawing/2014/main" id="{98891E8E-9357-4942-BBBC-1B1F90865ACC}"/>
              </a:ext>
            </a:extLst>
          </p:cNvPr>
          <p:cNvSpPr>
            <a:spLocks noChangeArrowheads="1"/>
          </p:cNvSpPr>
          <p:nvPr/>
        </p:nvSpPr>
        <p:spPr bwMode="auto">
          <a:xfrm>
            <a:off x="817181" y="1270909"/>
            <a:ext cx="2343811" cy="1864215"/>
          </a:xfrm>
          <a:custGeom>
            <a:avLst/>
            <a:gdLst>
              <a:gd name="T0" fmla="*/ 2965 w 3102"/>
              <a:gd name="T1" fmla="*/ 0 h 2201"/>
              <a:gd name="T2" fmla="*/ 135 w 3102"/>
              <a:gd name="T3" fmla="*/ 0 h 2201"/>
              <a:gd name="T4" fmla="*/ 135 w 3102"/>
              <a:gd name="T5" fmla="*/ 0 h 2201"/>
              <a:gd name="T6" fmla="*/ 0 w 3102"/>
              <a:gd name="T7" fmla="*/ 122 h 2201"/>
              <a:gd name="T8" fmla="*/ 0 w 3102"/>
              <a:gd name="T9" fmla="*/ 572 h 2201"/>
              <a:gd name="T10" fmla="*/ 0 w 3102"/>
              <a:gd name="T11" fmla="*/ 993 h 2201"/>
              <a:gd name="T12" fmla="*/ 0 w 3102"/>
              <a:gd name="T13" fmla="*/ 1443 h 2201"/>
              <a:gd name="T14" fmla="*/ 0 w 3102"/>
              <a:gd name="T15" fmla="*/ 1443 h 2201"/>
              <a:gd name="T16" fmla="*/ 2 w 3102"/>
              <a:gd name="T17" fmla="*/ 1463 h 2201"/>
              <a:gd name="T18" fmla="*/ 0 w 3102"/>
              <a:gd name="T19" fmla="*/ 1463 h 2201"/>
              <a:gd name="T20" fmla="*/ 2 w 3102"/>
              <a:gd name="T21" fmla="*/ 1464 h 2201"/>
              <a:gd name="T22" fmla="*/ 207 w 3102"/>
              <a:gd name="T23" fmla="*/ 1566 h 2201"/>
              <a:gd name="T24" fmla="*/ 776 w 3102"/>
              <a:gd name="T25" fmla="*/ 1846 h 2201"/>
              <a:gd name="T26" fmla="*/ 1405 w 3102"/>
              <a:gd name="T27" fmla="*/ 2156 h 2201"/>
              <a:gd name="T28" fmla="*/ 1405 w 3102"/>
              <a:gd name="T29" fmla="*/ 2156 h 2201"/>
              <a:gd name="T30" fmla="*/ 1696 w 3102"/>
              <a:gd name="T31" fmla="*/ 2156 h 2201"/>
              <a:gd name="T32" fmla="*/ 2325 w 3102"/>
              <a:gd name="T33" fmla="*/ 1846 h 2201"/>
              <a:gd name="T34" fmla="*/ 2893 w 3102"/>
              <a:gd name="T35" fmla="*/ 1566 h 2201"/>
              <a:gd name="T36" fmla="*/ 3098 w 3102"/>
              <a:gd name="T37" fmla="*/ 1464 h 2201"/>
              <a:gd name="T38" fmla="*/ 3101 w 3102"/>
              <a:gd name="T39" fmla="*/ 1463 h 2201"/>
              <a:gd name="T40" fmla="*/ 3099 w 3102"/>
              <a:gd name="T41" fmla="*/ 1463 h 2201"/>
              <a:gd name="T42" fmla="*/ 3099 w 3102"/>
              <a:gd name="T43" fmla="*/ 1463 h 2201"/>
              <a:gd name="T44" fmla="*/ 3101 w 3102"/>
              <a:gd name="T45" fmla="*/ 1443 h 2201"/>
              <a:gd name="T46" fmla="*/ 3101 w 3102"/>
              <a:gd name="T47" fmla="*/ 993 h 2201"/>
              <a:gd name="T48" fmla="*/ 3101 w 3102"/>
              <a:gd name="T49" fmla="*/ 572 h 2201"/>
              <a:gd name="T50" fmla="*/ 3101 w 3102"/>
              <a:gd name="T51" fmla="*/ 122 h 2201"/>
              <a:gd name="T52" fmla="*/ 3101 w 3102"/>
              <a:gd name="T53" fmla="*/ 122 h 2201"/>
              <a:gd name="T54" fmla="*/ 2965 w 3102"/>
              <a:gd name="T55"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2" h="2201">
                <a:moveTo>
                  <a:pt x="2965" y="0"/>
                </a:moveTo>
                <a:lnTo>
                  <a:pt x="135" y="0"/>
                </a:lnTo>
                <a:lnTo>
                  <a:pt x="135" y="0"/>
                </a:lnTo>
                <a:cubicBezTo>
                  <a:pt x="61" y="0"/>
                  <a:pt x="0" y="55"/>
                  <a:pt x="0" y="122"/>
                </a:cubicBezTo>
                <a:lnTo>
                  <a:pt x="0" y="572"/>
                </a:lnTo>
                <a:lnTo>
                  <a:pt x="0" y="993"/>
                </a:lnTo>
                <a:lnTo>
                  <a:pt x="0" y="1443"/>
                </a:lnTo>
                <a:lnTo>
                  <a:pt x="0" y="1443"/>
                </a:lnTo>
                <a:cubicBezTo>
                  <a:pt x="0" y="1450"/>
                  <a:pt x="1" y="1457"/>
                  <a:pt x="2" y="1463"/>
                </a:cubicBezTo>
                <a:lnTo>
                  <a:pt x="0" y="1463"/>
                </a:lnTo>
                <a:lnTo>
                  <a:pt x="2" y="1464"/>
                </a:lnTo>
                <a:lnTo>
                  <a:pt x="207" y="1566"/>
                </a:lnTo>
                <a:lnTo>
                  <a:pt x="776" y="1846"/>
                </a:lnTo>
                <a:lnTo>
                  <a:pt x="1405" y="2156"/>
                </a:lnTo>
                <a:lnTo>
                  <a:pt x="1405" y="2156"/>
                </a:lnTo>
                <a:cubicBezTo>
                  <a:pt x="1495" y="2200"/>
                  <a:pt x="1605" y="2200"/>
                  <a:pt x="1696" y="2156"/>
                </a:cubicBezTo>
                <a:lnTo>
                  <a:pt x="2325" y="1846"/>
                </a:lnTo>
                <a:lnTo>
                  <a:pt x="2893" y="1566"/>
                </a:lnTo>
                <a:lnTo>
                  <a:pt x="3098" y="1464"/>
                </a:lnTo>
                <a:lnTo>
                  <a:pt x="3101" y="1463"/>
                </a:lnTo>
                <a:lnTo>
                  <a:pt x="3099" y="1463"/>
                </a:lnTo>
                <a:lnTo>
                  <a:pt x="3099" y="1463"/>
                </a:lnTo>
                <a:cubicBezTo>
                  <a:pt x="3100" y="1457"/>
                  <a:pt x="3101" y="1450"/>
                  <a:pt x="3101" y="1443"/>
                </a:cubicBezTo>
                <a:lnTo>
                  <a:pt x="3101" y="993"/>
                </a:lnTo>
                <a:lnTo>
                  <a:pt x="3101" y="572"/>
                </a:lnTo>
                <a:lnTo>
                  <a:pt x="3101" y="122"/>
                </a:lnTo>
                <a:lnTo>
                  <a:pt x="3101" y="122"/>
                </a:lnTo>
                <a:cubicBezTo>
                  <a:pt x="3101" y="55"/>
                  <a:pt x="3039" y="0"/>
                  <a:pt x="2965" y="0"/>
                </a:cubicBezTo>
              </a:path>
            </a:pathLst>
          </a:custGeom>
          <a:solidFill>
            <a:schemeClr val="accent1"/>
          </a:solidFill>
          <a:ln>
            <a:noFill/>
          </a:ln>
          <a:effectLst/>
        </p:spPr>
        <p:txBody>
          <a:bodyPr wrap="none" anchor="ctr"/>
          <a:lstStyle/>
          <a:p>
            <a:pPr defTabSz="914217"/>
            <a:endParaRPr lang="en-US" dirty="0">
              <a:solidFill>
                <a:srgbClr val="747994"/>
              </a:solidFill>
              <a:latin typeface="Poppins" pitchFamily="2" charset="77"/>
            </a:endParaRPr>
          </a:p>
        </p:txBody>
      </p:sp>
      <p:sp>
        <p:nvSpPr>
          <p:cNvPr id="47" name="Freeform 309">
            <a:extLst>
              <a:ext uri="{FF2B5EF4-FFF2-40B4-BE49-F238E27FC236}">
                <a16:creationId xmlns:a16="http://schemas.microsoft.com/office/drawing/2014/main" id="{AAAE6AE8-C090-484C-9C77-EECCE062CD5A}"/>
              </a:ext>
            </a:extLst>
          </p:cNvPr>
          <p:cNvSpPr>
            <a:spLocks noChangeArrowheads="1"/>
          </p:cNvSpPr>
          <p:nvPr/>
        </p:nvSpPr>
        <p:spPr bwMode="auto">
          <a:xfrm>
            <a:off x="817181" y="4989026"/>
            <a:ext cx="2343810" cy="1370516"/>
          </a:xfrm>
          <a:custGeom>
            <a:avLst/>
            <a:gdLst>
              <a:gd name="T0" fmla="*/ 135 w 3102"/>
              <a:gd name="T1" fmla="*/ 2200 h 2201"/>
              <a:gd name="T2" fmla="*/ 2965 w 3102"/>
              <a:gd name="T3" fmla="*/ 2200 h 2201"/>
              <a:gd name="T4" fmla="*/ 2965 w 3102"/>
              <a:gd name="T5" fmla="*/ 2200 h 2201"/>
              <a:gd name="T6" fmla="*/ 3101 w 3102"/>
              <a:gd name="T7" fmla="*/ 2078 h 2201"/>
              <a:gd name="T8" fmla="*/ 3101 w 3102"/>
              <a:gd name="T9" fmla="*/ 1629 h 2201"/>
              <a:gd name="T10" fmla="*/ 3101 w 3102"/>
              <a:gd name="T11" fmla="*/ 1207 h 2201"/>
              <a:gd name="T12" fmla="*/ 3101 w 3102"/>
              <a:gd name="T13" fmla="*/ 757 h 2201"/>
              <a:gd name="T14" fmla="*/ 3101 w 3102"/>
              <a:gd name="T15" fmla="*/ 757 h 2201"/>
              <a:gd name="T16" fmla="*/ 3099 w 3102"/>
              <a:gd name="T17" fmla="*/ 737 h 2201"/>
              <a:gd name="T18" fmla="*/ 3101 w 3102"/>
              <a:gd name="T19" fmla="*/ 737 h 2201"/>
              <a:gd name="T20" fmla="*/ 3098 w 3102"/>
              <a:gd name="T21" fmla="*/ 736 h 2201"/>
              <a:gd name="T22" fmla="*/ 2893 w 3102"/>
              <a:gd name="T23" fmla="*/ 635 h 2201"/>
              <a:gd name="T24" fmla="*/ 2325 w 3102"/>
              <a:gd name="T25" fmla="*/ 355 h 2201"/>
              <a:gd name="T26" fmla="*/ 1696 w 3102"/>
              <a:gd name="T27" fmla="*/ 45 h 2201"/>
              <a:gd name="T28" fmla="*/ 1696 w 3102"/>
              <a:gd name="T29" fmla="*/ 45 h 2201"/>
              <a:gd name="T30" fmla="*/ 1405 w 3102"/>
              <a:gd name="T31" fmla="*/ 45 h 2201"/>
              <a:gd name="T32" fmla="*/ 776 w 3102"/>
              <a:gd name="T33" fmla="*/ 355 h 2201"/>
              <a:gd name="T34" fmla="*/ 207 w 3102"/>
              <a:gd name="T35" fmla="*/ 635 h 2201"/>
              <a:gd name="T36" fmla="*/ 2 w 3102"/>
              <a:gd name="T37" fmla="*/ 736 h 2201"/>
              <a:gd name="T38" fmla="*/ 0 w 3102"/>
              <a:gd name="T39" fmla="*/ 737 h 2201"/>
              <a:gd name="T40" fmla="*/ 2 w 3102"/>
              <a:gd name="T41" fmla="*/ 737 h 2201"/>
              <a:gd name="T42" fmla="*/ 2 w 3102"/>
              <a:gd name="T43" fmla="*/ 737 h 2201"/>
              <a:gd name="T44" fmla="*/ 0 w 3102"/>
              <a:gd name="T45" fmla="*/ 757 h 2201"/>
              <a:gd name="T46" fmla="*/ 0 w 3102"/>
              <a:gd name="T47" fmla="*/ 1207 h 2201"/>
              <a:gd name="T48" fmla="*/ 0 w 3102"/>
              <a:gd name="T49" fmla="*/ 1629 h 2201"/>
              <a:gd name="T50" fmla="*/ 0 w 3102"/>
              <a:gd name="T51" fmla="*/ 2078 h 2201"/>
              <a:gd name="T52" fmla="*/ 0 w 3102"/>
              <a:gd name="T53" fmla="*/ 2078 h 2201"/>
              <a:gd name="T54" fmla="*/ 135 w 3102"/>
              <a:gd name="T55" fmla="*/ 220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2" h="2201">
                <a:moveTo>
                  <a:pt x="135" y="2200"/>
                </a:moveTo>
                <a:lnTo>
                  <a:pt x="2965" y="2200"/>
                </a:lnTo>
                <a:lnTo>
                  <a:pt x="2965" y="2200"/>
                </a:lnTo>
                <a:cubicBezTo>
                  <a:pt x="3039" y="2200"/>
                  <a:pt x="3101" y="2145"/>
                  <a:pt x="3101" y="2078"/>
                </a:cubicBezTo>
                <a:lnTo>
                  <a:pt x="3101" y="1629"/>
                </a:lnTo>
                <a:lnTo>
                  <a:pt x="3101" y="1207"/>
                </a:lnTo>
                <a:lnTo>
                  <a:pt x="3101" y="757"/>
                </a:lnTo>
                <a:lnTo>
                  <a:pt x="3101" y="757"/>
                </a:lnTo>
                <a:cubicBezTo>
                  <a:pt x="3101" y="750"/>
                  <a:pt x="3100" y="744"/>
                  <a:pt x="3099" y="737"/>
                </a:cubicBezTo>
                <a:lnTo>
                  <a:pt x="3101" y="737"/>
                </a:lnTo>
                <a:lnTo>
                  <a:pt x="3098" y="736"/>
                </a:lnTo>
                <a:lnTo>
                  <a:pt x="2893" y="635"/>
                </a:lnTo>
                <a:lnTo>
                  <a:pt x="2325" y="355"/>
                </a:lnTo>
                <a:lnTo>
                  <a:pt x="1696" y="45"/>
                </a:lnTo>
                <a:lnTo>
                  <a:pt x="1696" y="45"/>
                </a:lnTo>
                <a:cubicBezTo>
                  <a:pt x="1605" y="0"/>
                  <a:pt x="1495" y="0"/>
                  <a:pt x="1405" y="45"/>
                </a:cubicBezTo>
                <a:lnTo>
                  <a:pt x="776" y="355"/>
                </a:lnTo>
                <a:lnTo>
                  <a:pt x="207" y="635"/>
                </a:lnTo>
                <a:lnTo>
                  <a:pt x="2" y="736"/>
                </a:lnTo>
                <a:lnTo>
                  <a:pt x="0" y="737"/>
                </a:lnTo>
                <a:lnTo>
                  <a:pt x="2" y="737"/>
                </a:lnTo>
                <a:lnTo>
                  <a:pt x="2" y="737"/>
                </a:lnTo>
                <a:cubicBezTo>
                  <a:pt x="1" y="744"/>
                  <a:pt x="0" y="750"/>
                  <a:pt x="0" y="757"/>
                </a:cubicBezTo>
                <a:lnTo>
                  <a:pt x="0" y="1207"/>
                </a:lnTo>
                <a:lnTo>
                  <a:pt x="0" y="1629"/>
                </a:lnTo>
                <a:lnTo>
                  <a:pt x="0" y="2078"/>
                </a:lnTo>
                <a:lnTo>
                  <a:pt x="0" y="2078"/>
                </a:lnTo>
                <a:cubicBezTo>
                  <a:pt x="0" y="2145"/>
                  <a:pt x="61" y="2200"/>
                  <a:pt x="135" y="2200"/>
                </a:cubicBezTo>
              </a:path>
            </a:pathLst>
          </a:custGeom>
          <a:solidFill>
            <a:schemeClr val="accent1"/>
          </a:solidFill>
          <a:ln>
            <a:noFill/>
          </a:ln>
          <a:effectLst/>
        </p:spPr>
        <p:txBody>
          <a:bodyPr wrap="none" anchor="ctr"/>
          <a:lstStyle/>
          <a:p>
            <a:pPr defTabSz="914217"/>
            <a:endParaRPr lang="en-US" dirty="0">
              <a:solidFill>
                <a:srgbClr val="747994"/>
              </a:solidFill>
              <a:latin typeface="Poppins" pitchFamily="2" charset="77"/>
            </a:endParaRPr>
          </a:p>
        </p:txBody>
      </p:sp>
      <p:sp>
        <p:nvSpPr>
          <p:cNvPr id="8" name="TextBox 7">
            <a:extLst>
              <a:ext uri="{FF2B5EF4-FFF2-40B4-BE49-F238E27FC236}">
                <a16:creationId xmlns:a16="http://schemas.microsoft.com/office/drawing/2014/main" id="{71AADEDE-CD19-734F-A633-AE844A499170}"/>
              </a:ext>
            </a:extLst>
          </p:cNvPr>
          <p:cNvSpPr txBox="1"/>
          <p:nvPr/>
        </p:nvSpPr>
        <p:spPr>
          <a:xfrm>
            <a:off x="817180" y="3265260"/>
            <a:ext cx="2350955" cy="1820498"/>
          </a:xfrm>
          <a:prstGeom prst="rect">
            <a:avLst/>
          </a:prstGeom>
          <a:noFill/>
        </p:spPr>
        <p:txBody>
          <a:bodyPr wrap="square" rtlCol="0">
            <a:spAutoFit/>
          </a:bodyPr>
          <a:lstStyle/>
          <a:p>
            <a:pPr algn="ctr" defTabSz="914217">
              <a:lnSpc>
                <a:spcPct val="150000"/>
              </a:lnSpc>
            </a:pPr>
            <a:r>
              <a:rPr lang="en-US" sz="1600" spc="-10" dirty="0" err="1">
                <a:solidFill>
                  <a:srgbClr val="747994"/>
                </a:solidFill>
                <a:latin typeface="Poppins" pitchFamily="2" charset="77"/>
                <a:cs typeface="Poppins" pitchFamily="2" charset="77"/>
              </a:rPr>
              <a:t>Semplificazione</a:t>
            </a:r>
            <a:r>
              <a:rPr lang="en-US" sz="1600" spc="-10" dirty="0">
                <a:solidFill>
                  <a:srgbClr val="747994"/>
                </a:solidFill>
                <a:latin typeface="Poppins" pitchFamily="2" charset="77"/>
                <a:cs typeface="Poppins" pitchFamily="2" charset="77"/>
              </a:rPr>
              <a:t> </a:t>
            </a:r>
            <a:r>
              <a:rPr lang="en-US" sz="1600" spc="-10" dirty="0" err="1">
                <a:solidFill>
                  <a:srgbClr val="747994"/>
                </a:solidFill>
                <a:latin typeface="Poppins" pitchFamily="2" charset="77"/>
                <a:cs typeface="Poppins" pitchFamily="2" charset="77"/>
              </a:rPr>
              <a:t>Ordinamento</a:t>
            </a:r>
            <a:r>
              <a:rPr lang="en-US" sz="1600" spc="-10" dirty="0">
                <a:solidFill>
                  <a:srgbClr val="747994"/>
                </a:solidFill>
                <a:latin typeface="Poppins" pitchFamily="2" charset="77"/>
                <a:cs typeface="Poppins" pitchFamily="2" charset="77"/>
              </a:rPr>
              <a:t> </a:t>
            </a:r>
          </a:p>
          <a:p>
            <a:pPr algn="ctr" defTabSz="914217">
              <a:lnSpc>
                <a:spcPct val="150000"/>
              </a:lnSpc>
            </a:pPr>
            <a:r>
              <a:rPr lang="en-US" sz="1600" spc="-10" dirty="0">
                <a:solidFill>
                  <a:srgbClr val="747994"/>
                </a:solidFill>
                <a:latin typeface="Poppins" pitchFamily="2" charset="77"/>
                <a:cs typeface="Poppins" pitchFamily="2" charset="77"/>
              </a:rPr>
              <a:t>Teach-back</a:t>
            </a:r>
          </a:p>
          <a:p>
            <a:pPr algn="ctr" defTabSz="914217">
              <a:lnSpc>
                <a:spcPct val="150000"/>
              </a:lnSpc>
            </a:pPr>
            <a:r>
              <a:rPr lang="en-US" sz="1600" spc="-10" dirty="0" err="1">
                <a:solidFill>
                  <a:srgbClr val="747994"/>
                </a:solidFill>
                <a:latin typeface="Poppins" pitchFamily="2" charset="77"/>
                <a:cs typeface="Poppins" pitchFamily="2" charset="77"/>
              </a:rPr>
              <a:t>Regolazione</a:t>
            </a:r>
            <a:r>
              <a:rPr lang="en-US" sz="1600" spc="-10" dirty="0">
                <a:solidFill>
                  <a:srgbClr val="747994"/>
                </a:solidFill>
                <a:latin typeface="Poppins" pitchFamily="2" charset="77"/>
                <a:cs typeface="Poppins" pitchFamily="2" charset="77"/>
              </a:rPr>
              <a:t> </a:t>
            </a:r>
            <a:r>
              <a:rPr lang="en-US" sz="1600" spc="-10" dirty="0" err="1">
                <a:solidFill>
                  <a:srgbClr val="747994"/>
                </a:solidFill>
                <a:latin typeface="Poppins" pitchFamily="2" charset="77"/>
                <a:cs typeface="Poppins" pitchFamily="2" charset="77"/>
              </a:rPr>
              <a:t>quantità</a:t>
            </a:r>
            <a:endParaRPr lang="en-US" sz="1600" spc="-10" dirty="0">
              <a:solidFill>
                <a:srgbClr val="747994"/>
              </a:solidFill>
              <a:latin typeface="Poppins" pitchFamily="2" charset="77"/>
              <a:cs typeface="Poppins" pitchFamily="2" charset="77"/>
            </a:endParaRPr>
          </a:p>
          <a:p>
            <a:pPr algn="ctr" defTabSz="914217">
              <a:lnSpc>
                <a:spcPct val="150000"/>
              </a:lnSpc>
            </a:pPr>
            <a:endParaRPr lang="en-US" sz="1200" spc="-10" dirty="0">
              <a:solidFill>
                <a:srgbClr val="747994"/>
              </a:solidFill>
              <a:latin typeface="Poppins" pitchFamily="2" charset="77"/>
              <a:cs typeface="Poppins" pitchFamily="2" charset="77"/>
            </a:endParaRPr>
          </a:p>
        </p:txBody>
      </p:sp>
      <p:sp>
        <p:nvSpPr>
          <p:cNvPr id="2" name="CasellaDiTesto 1">
            <a:extLst>
              <a:ext uri="{FF2B5EF4-FFF2-40B4-BE49-F238E27FC236}">
                <a16:creationId xmlns:a16="http://schemas.microsoft.com/office/drawing/2014/main" id="{513E37E4-2B46-CDAB-E2B5-682A4DD8099C}"/>
              </a:ext>
            </a:extLst>
          </p:cNvPr>
          <p:cNvSpPr txBox="1"/>
          <p:nvPr/>
        </p:nvSpPr>
        <p:spPr>
          <a:xfrm>
            <a:off x="2509477" y="326918"/>
            <a:ext cx="7042762" cy="584775"/>
          </a:xfrm>
          <a:prstGeom prst="rect">
            <a:avLst/>
          </a:prstGeom>
          <a:noFill/>
        </p:spPr>
        <p:txBody>
          <a:bodyPr wrap="none" rtlCol="0">
            <a:spAutoFit/>
          </a:bodyPr>
          <a:lstStyle/>
          <a:p>
            <a:r>
              <a:rPr lang="it-IT" sz="3200" dirty="0">
                <a:solidFill>
                  <a:srgbClr val="C00000"/>
                </a:solidFill>
                <a:latin typeface="Bebas Neue Regular" panose="00000500000000000000" pitchFamily="50" charset="0"/>
              </a:rPr>
              <a:t>diversi contesti, diversi obiettivi, diverse strategie</a:t>
            </a:r>
            <a:endParaRPr lang="it-IT" sz="2000" dirty="0"/>
          </a:p>
        </p:txBody>
      </p:sp>
      <p:sp>
        <p:nvSpPr>
          <p:cNvPr id="11" name="CasellaDiTesto 10">
            <a:extLst>
              <a:ext uri="{FF2B5EF4-FFF2-40B4-BE49-F238E27FC236}">
                <a16:creationId xmlns:a16="http://schemas.microsoft.com/office/drawing/2014/main" id="{380B8BAD-1422-B4F3-811C-11147E5474A4}"/>
              </a:ext>
            </a:extLst>
          </p:cNvPr>
          <p:cNvSpPr txBox="1"/>
          <p:nvPr/>
        </p:nvSpPr>
        <p:spPr>
          <a:xfrm>
            <a:off x="977458" y="1363869"/>
            <a:ext cx="2050870" cy="1569660"/>
          </a:xfrm>
          <a:prstGeom prst="rect">
            <a:avLst/>
          </a:prstGeom>
          <a:noFill/>
        </p:spPr>
        <p:txBody>
          <a:bodyPr wrap="square">
            <a:spAutoFit/>
          </a:bodyPr>
          <a:lstStyle/>
          <a:p>
            <a:pPr algn="ctr"/>
            <a:r>
              <a:rPr lang="it-IT" sz="3200" dirty="0">
                <a:solidFill>
                  <a:schemeClr val="bg1"/>
                </a:solidFill>
                <a:latin typeface="Bebas Neue Regular" panose="00000500000000000000" pitchFamily="50" charset="0"/>
              </a:rPr>
              <a:t>facilitare comprensione</a:t>
            </a:r>
          </a:p>
          <a:p>
            <a:pPr algn="ctr"/>
            <a:r>
              <a:rPr lang="it-IT" sz="3200" dirty="0">
                <a:solidFill>
                  <a:schemeClr val="bg1"/>
                </a:solidFill>
                <a:latin typeface="Bebas Neue Regular" panose="00000500000000000000" pitchFamily="50" charset="0"/>
              </a:rPr>
              <a:t>info</a:t>
            </a:r>
          </a:p>
        </p:txBody>
      </p:sp>
      <p:sp>
        <p:nvSpPr>
          <p:cNvPr id="12" name="CasellaDiTesto 11">
            <a:extLst>
              <a:ext uri="{FF2B5EF4-FFF2-40B4-BE49-F238E27FC236}">
                <a16:creationId xmlns:a16="http://schemas.microsoft.com/office/drawing/2014/main" id="{C875D43A-FF8E-762E-63F9-0260187BA43F}"/>
              </a:ext>
            </a:extLst>
          </p:cNvPr>
          <p:cNvSpPr txBox="1"/>
          <p:nvPr/>
        </p:nvSpPr>
        <p:spPr>
          <a:xfrm>
            <a:off x="963651" y="5537367"/>
            <a:ext cx="2050870" cy="584775"/>
          </a:xfrm>
          <a:prstGeom prst="rect">
            <a:avLst/>
          </a:prstGeom>
          <a:noFill/>
        </p:spPr>
        <p:txBody>
          <a:bodyPr wrap="square">
            <a:spAutoFit/>
          </a:bodyPr>
          <a:lstStyle/>
          <a:p>
            <a:pPr algn="ctr"/>
            <a:r>
              <a:rPr lang="it-IT" sz="3200" dirty="0">
                <a:solidFill>
                  <a:schemeClr val="bg1"/>
                </a:solidFill>
                <a:latin typeface="Bebas Neue Regular" panose="00000500000000000000" pitchFamily="50" charset="0"/>
              </a:rPr>
              <a:t>DIMISSIONI</a:t>
            </a:r>
          </a:p>
        </p:txBody>
      </p:sp>
      <p:sp>
        <p:nvSpPr>
          <p:cNvPr id="13" name="Freeform 307">
            <a:extLst>
              <a:ext uri="{FF2B5EF4-FFF2-40B4-BE49-F238E27FC236}">
                <a16:creationId xmlns:a16="http://schemas.microsoft.com/office/drawing/2014/main" id="{8776DAA7-8239-9665-CA50-98FB7D220CB1}"/>
              </a:ext>
            </a:extLst>
          </p:cNvPr>
          <p:cNvSpPr>
            <a:spLocks noChangeArrowheads="1"/>
          </p:cNvSpPr>
          <p:nvPr/>
        </p:nvSpPr>
        <p:spPr bwMode="auto">
          <a:xfrm>
            <a:off x="3714663" y="2573822"/>
            <a:ext cx="2316195" cy="3045893"/>
          </a:xfrm>
          <a:custGeom>
            <a:avLst/>
            <a:gdLst>
              <a:gd name="T0" fmla="*/ 2958 w 2959"/>
              <a:gd name="T1" fmla="*/ 4890 h 4891"/>
              <a:gd name="T2" fmla="*/ 0 w 2959"/>
              <a:gd name="T3" fmla="*/ 4890 h 4891"/>
              <a:gd name="T4" fmla="*/ 0 w 2959"/>
              <a:gd name="T5" fmla="*/ 0 h 4891"/>
              <a:gd name="T6" fmla="*/ 2958 w 2959"/>
              <a:gd name="T7" fmla="*/ 0 h 4891"/>
              <a:gd name="T8" fmla="*/ 2958 w 2959"/>
              <a:gd name="T9" fmla="*/ 4890 h 4891"/>
            </a:gdLst>
            <a:ahLst/>
            <a:cxnLst>
              <a:cxn ang="0">
                <a:pos x="T0" y="T1"/>
              </a:cxn>
              <a:cxn ang="0">
                <a:pos x="T2" y="T3"/>
              </a:cxn>
              <a:cxn ang="0">
                <a:pos x="T4" y="T5"/>
              </a:cxn>
              <a:cxn ang="0">
                <a:pos x="T6" y="T7"/>
              </a:cxn>
              <a:cxn ang="0">
                <a:pos x="T8" y="T9"/>
              </a:cxn>
            </a:cxnLst>
            <a:rect l="0" t="0" r="r" b="b"/>
            <a:pathLst>
              <a:path w="2959" h="4891">
                <a:moveTo>
                  <a:pt x="2958" y="4890"/>
                </a:moveTo>
                <a:lnTo>
                  <a:pt x="0" y="4890"/>
                </a:lnTo>
                <a:lnTo>
                  <a:pt x="0" y="0"/>
                </a:lnTo>
                <a:lnTo>
                  <a:pt x="2958" y="0"/>
                </a:lnTo>
                <a:lnTo>
                  <a:pt x="2958" y="4890"/>
                </a:lnTo>
              </a:path>
            </a:pathLst>
          </a:custGeom>
          <a:solidFill>
            <a:schemeClr val="accent1">
              <a:alpha val="15000"/>
            </a:schemeClr>
          </a:solidFill>
          <a:ln>
            <a:noFill/>
          </a:ln>
          <a:effectLst/>
        </p:spPr>
        <p:txBody>
          <a:bodyPr wrap="none" anchor="ctr"/>
          <a:lstStyle/>
          <a:p>
            <a:pPr defTabSz="914217"/>
            <a:endParaRPr lang="en-US" dirty="0">
              <a:solidFill>
                <a:srgbClr val="747994"/>
              </a:solidFill>
              <a:latin typeface="Poppins" pitchFamily="2" charset="77"/>
            </a:endParaRPr>
          </a:p>
        </p:txBody>
      </p:sp>
      <p:sp>
        <p:nvSpPr>
          <p:cNvPr id="14" name="Freeform 308">
            <a:extLst>
              <a:ext uri="{FF2B5EF4-FFF2-40B4-BE49-F238E27FC236}">
                <a16:creationId xmlns:a16="http://schemas.microsoft.com/office/drawing/2014/main" id="{1FE320F2-C9DA-3E91-DF73-4A1A2835EC02}"/>
              </a:ext>
            </a:extLst>
          </p:cNvPr>
          <p:cNvSpPr>
            <a:spLocks noChangeArrowheads="1"/>
          </p:cNvSpPr>
          <p:nvPr/>
        </p:nvSpPr>
        <p:spPr bwMode="auto">
          <a:xfrm>
            <a:off x="3687048" y="1288360"/>
            <a:ext cx="2343811" cy="1864215"/>
          </a:xfrm>
          <a:custGeom>
            <a:avLst/>
            <a:gdLst>
              <a:gd name="T0" fmla="*/ 2965 w 3102"/>
              <a:gd name="T1" fmla="*/ 0 h 2201"/>
              <a:gd name="T2" fmla="*/ 135 w 3102"/>
              <a:gd name="T3" fmla="*/ 0 h 2201"/>
              <a:gd name="T4" fmla="*/ 135 w 3102"/>
              <a:gd name="T5" fmla="*/ 0 h 2201"/>
              <a:gd name="T6" fmla="*/ 0 w 3102"/>
              <a:gd name="T7" fmla="*/ 122 h 2201"/>
              <a:gd name="T8" fmla="*/ 0 w 3102"/>
              <a:gd name="T9" fmla="*/ 572 h 2201"/>
              <a:gd name="T10" fmla="*/ 0 w 3102"/>
              <a:gd name="T11" fmla="*/ 993 h 2201"/>
              <a:gd name="T12" fmla="*/ 0 w 3102"/>
              <a:gd name="T13" fmla="*/ 1443 h 2201"/>
              <a:gd name="T14" fmla="*/ 0 w 3102"/>
              <a:gd name="T15" fmla="*/ 1443 h 2201"/>
              <a:gd name="T16" fmla="*/ 2 w 3102"/>
              <a:gd name="T17" fmla="*/ 1463 h 2201"/>
              <a:gd name="T18" fmla="*/ 0 w 3102"/>
              <a:gd name="T19" fmla="*/ 1463 h 2201"/>
              <a:gd name="T20" fmla="*/ 2 w 3102"/>
              <a:gd name="T21" fmla="*/ 1464 h 2201"/>
              <a:gd name="T22" fmla="*/ 207 w 3102"/>
              <a:gd name="T23" fmla="*/ 1566 h 2201"/>
              <a:gd name="T24" fmla="*/ 776 w 3102"/>
              <a:gd name="T25" fmla="*/ 1846 h 2201"/>
              <a:gd name="T26" fmla="*/ 1405 w 3102"/>
              <a:gd name="T27" fmla="*/ 2156 h 2201"/>
              <a:gd name="T28" fmla="*/ 1405 w 3102"/>
              <a:gd name="T29" fmla="*/ 2156 h 2201"/>
              <a:gd name="T30" fmla="*/ 1696 w 3102"/>
              <a:gd name="T31" fmla="*/ 2156 h 2201"/>
              <a:gd name="T32" fmla="*/ 2325 w 3102"/>
              <a:gd name="T33" fmla="*/ 1846 h 2201"/>
              <a:gd name="T34" fmla="*/ 2893 w 3102"/>
              <a:gd name="T35" fmla="*/ 1566 h 2201"/>
              <a:gd name="T36" fmla="*/ 3098 w 3102"/>
              <a:gd name="T37" fmla="*/ 1464 h 2201"/>
              <a:gd name="T38" fmla="*/ 3101 w 3102"/>
              <a:gd name="T39" fmla="*/ 1463 h 2201"/>
              <a:gd name="T40" fmla="*/ 3099 w 3102"/>
              <a:gd name="T41" fmla="*/ 1463 h 2201"/>
              <a:gd name="T42" fmla="*/ 3099 w 3102"/>
              <a:gd name="T43" fmla="*/ 1463 h 2201"/>
              <a:gd name="T44" fmla="*/ 3101 w 3102"/>
              <a:gd name="T45" fmla="*/ 1443 h 2201"/>
              <a:gd name="T46" fmla="*/ 3101 w 3102"/>
              <a:gd name="T47" fmla="*/ 993 h 2201"/>
              <a:gd name="T48" fmla="*/ 3101 w 3102"/>
              <a:gd name="T49" fmla="*/ 572 h 2201"/>
              <a:gd name="T50" fmla="*/ 3101 w 3102"/>
              <a:gd name="T51" fmla="*/ 122 h 2201"/>
              <a:gd name="T52" fmla="*/ 3101 w 3102"/>
              <a:gd name="T53" fmla="*/ 122 h 2201"/>
              <a:gd name="T54" fmla="*/ 2965 w 3102"/>
              <a:gd name="T55"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2" h="2201">
                <a:moveTo>
                  <a:pt x="2965" y="0"/>
                </a:moveTo>
                <a:lnTo>
                  <a:pt x="135" y="0"/>
                </a:lnTo>
                <a:lnTo>
                  <a:pt x="135" y="0"/>
                </a:lnTo>
                <a:cubicBezTo>
                  <a:pt x="61" y="0"/>
                  <a:pt x="0" y="55"/>
                  <a:pt x="0" y="122"/>
                </a:cubicBezTo>
                <a:lnTo>
                  <a:pt x="0" y="572"/>
                </a:lnTo>
                <a:lnTo>
                  <a:pt x="0" y="993"/>
                </a:lnTo>
                <a:lnTo>
                  <a:pt x="0" y="1443"/>
                </a:lnTo>
                <a:lnTo>
                  <a:pt x="0" y="1443"/>
                </a:lnTo>
                <a:cubicBezTo>
                  <a:pt x="0" y="1450"/>
                  <a:pt x="1" y="1457"/>
                  <a:pt x="2" y="1463"/>
                </a:cubicBezTo>
                <a:lnTo>
                  <a:pt x="0" y="1463"/>
                </a:lnTo>
                <a:lnTo>
                  <a:pt x="2" y="1464"/>
                </a:lnTo>
                <a:lnTo>
                  <a:pt x="207" y="1566"/>
                </a:lnTo>
                <a:lnTo>
                  <a:pt x="776" y="1846"/>
                </a:lnTo>
                <a:lnTo>
                  <a:pt x="1405" y="2156"/>
                </a:lnTo>
                <a:lnTo>
                  <a:pt x="1405" y="2156"/>
                </a:lnTo>
                <a:cubicBezTo>
                  <a:pt x="1495" y="2200"/>
                  <a:pt x="1605" y="2200"/>
                  <a:pt x="1696" y="2156"/>
                </a:cubicBezTo>
                <a:lnTo>
                  <a:pt x="2325" y="1846"/>
                </a:lnTo>
                <a:lnTo>
                  <a:pt x="2893" y="1566"/>
                </a:lnTo>
                <a:lnTo>
                  <a:pt x="3098" y="1464"/>
                </a:lnTo>
                <a:lnTo>
                  <a:pt x="3101" y="1463"/>
                </a:lnTo>
                <a:lnTo>
                  <a:pt x="3099" y="1463"/>
                </a:lnTo>
                <a:lnTo>
                  <a:pt x="3099" y="1463"/>
                </a:lnTo>
                <a:cubicBezTo>
                  <a:pt x="3100" y="1457"/>
                  <a:pt x="3101" y="1450"/>
                  <a:pt x="3101" y="1443"/>
                </a:cubicBezTo>
                <a:lnTo>
                  <a:pt x="3101" y="993"/>
                </a:lnTo>
                <a:lnTo>
                  <a:pt x="3101" y="572"/>
                </a:lnTo>
                <a:lnTo>
                  <a:pt x="3101" y="122"/>
                </a:lnTo>
                <a:lnTo>
                  <a:pt x="3101" y="122"/>
                </a:lnTo>
                <a:cubicBezTo>
                  <a:pt x="3101" y="55"/>
                  <a:pt x="3039" y="0"/>
                  <a:pt x="2965" y="0"/>
                </a:cubicBezTo>
              </a:path>
            </a:pathLst>
          </a:custGeom>
          <a:solidFill>
            <a:srgbClr val="243C78"/>
          </a:solidFill>
          <a:ln>
            <a:noFill/>
          </a:ln>
          <a:effectLst/>
        </p:spPr>
        <p:txBody>
          <a:bodyPr wrap="none" anchor="ctr"/>
          <a:lstStyle/>
          <a:p>
            <a:pPr defTabSz="914217"/>
            <a:endParaRPr lang="en-US" dirty="0">
              <a:solidFill>
                <a:srgbClr val="747994"/>
              </a:solidFill>
              <a:latin typeface="Poppins" pitchFamily="2" charset="77"/>
            </a:endParaRPr>
          </a:p>
        </p:txBody>
      </p:sp>
      <p:sp>
        <p:nvSpPr>
          <p:cNvPr id="15" name="Freeform 309">
            <a:extLst>
              <a:ext uri="{FF2B5EF4-FFF2-40B4-BE49-F238E27FC236}">
                <a16:creationId xmlns:a16="http://schemas.microsoft.com/office/drawing/2014/main" id="{B82B8AE5-A2F9-54F1-BF98-8777F2AE25F4}"/>
              </a:ext>
            </a:extLst>
          </p:cNvPr>
          <p:cNvSpPr>
            <a:spLocks noChangeArrowheads="1"/>
          </p:cNvSpPr>
          <p:nvPr/>
        </p:nvSpPr>
        <p:spPr bwMode="auto">
          <a:xfrm>
            <a:off x="3687048" y="5006477"/>
            <a:ext cx="2343810" cy="1370516"/>
          </a:xfrm>
          <a:custGeom>
            <a:avLst/>
            <a:gdLst>
              <a:gd name="T0" fmla="*/ 135 w 3102"/>
              <a:gd name="T1" fmla="*/ 2200 h 2201"/>
              <a:gd name="T2" fmla="*/ 2965 w 3102"/>
              <a:gd name="T3" fmla="*/ 2200 h 2201"/>
              <a:gd name="T4" fmla="*/ 2965 w 3102"/>
              <a:gd name="T5" fmla="*/ 2200 h 2201"/>
              <a:gd name="T6" fmla="*/ 3101 w 3102"/>
              <a:gd name="T7" fmla="*/ 2078 h 2201"/>
              <a:gd name="T8" fmla="*/ 3101 w 3102"/>
              <a:gd name="T9" fmla="*/ 1629 h 2201"/>
              <a:gd name="T10" fmla="*/ 3101 w 3102"/>
              <a:gd name="T11" fmla="*/ 1207 h 2201"/>
              <a:gd name="T12" fmla="*/ 3101 w 3102"/>
              <a:gd name="T13" fmla="*/ 757 h 2201"/>
              <a:gd name="T14" fmla="*/ 3101 w 3102"/>
              <a:gd name="T15" fmla="*/ 757 h 2201"/>
              <a:gd name="T16" fmla="*/ 3099 w 3102"/>
              <a:gd name="T17" fmla="*/ 737 h 2201"/>
              <a:gd name="T18" fmla="*/ 3101 w 3102"/>
              <a:gd name="T19" fmla="*/ 737 h 2201"/>
              <a:gd name="T20" fmla="*/ 3098 w 3102"/>
              <a:gd name="T21" fmla="*/ 736 h 2201"/>
              <a:gd name="T22" fmla="*/ 2893 w 3102"/>
              <a:gd name="T23" fmla="*/ 635 h 2201"/>
              <a:gd name="T24" fmla="*/ 2325 w 3102"/>
              <a:gd name="T25" fmla="*/ 355 h 2201"/>
              <a:gd name="T26" fmla="*/ 1696 w 3102"/>
              <a:gd name="T27" fmla="*/ 45 h 2201"/>
              <a:gd name="T28" fmla="*/ 1696 w 3102"/>
              <a:gd name="T29" fmla="*/ 45 h 2201"/>
              <a:gd name="T30" fmla="*/ 1405 w 3102"/>
              <a:gd name="T31" fmla="*/ 45 h 2201"/>
              <a:gd name="T32" fmla="*/ 776 w 3102"/>
              <a:gd name="T33" fmla="*/ 355 h 2201"/>
              <a:gd name="T34" fmla="*/ 207 w 3102"/>
              <a:gd name="T35" fmla="*/ 635 h 2201"/>
              <a:gd name="T36" fmla="*/ 2 w 3102"/>
              <a:gd name="T37" fmla="*/ 736 h 2201"/>
              <a:gd name="T38" fmla="*/ 0 w 3102"/>
              <a:gd name="T39" fmla="*/ 737 h 2201"/>
              <a:gd name="T40" fmla="*/ 2 w 3102"/>
              <a:gd name="T41" fmla="*/ 737 h 2201"/>
              <a:gd name="T42" fmla="*/ 2 w 3102"/>
              <a:gd name="T43" fmla="*/ 737 h 2201"/>
              <a:gd name="T44" fmla="*/ 0 w 3102"/>
              <a:gd name="T45" fmla="*/ 757 h 2201"/>
              <a:gd name="T46" fmla="*/ 0 w 3102"/>
              <a:gd name="T47" fmla="*/ 1207 h 2201"/>
              <a:gd name="T48" fmla="*/ 0 w 3102"/>
              <a:gd name="T49" fmla="*/ 1629 h 2201"/>
              <a:gd name="T50" fmla="*/ 0 w 3102"/>
              <a:gd name="T51" fmla="*/ 2078 h 2201"/>
              <a:gd name="T52" fmla="*/ 0 w 3102"/>
              <a:gd name="T53" fmla="*/ 2078 h 2201"/>
              <a:gd name="T54" fmla="*/ 135 w 3102"/>
              <a:gd name="T55" fmla="*/ 220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2" h="2201">
                <a:moveTo>
                  <a:pt x="135" y="2200"/>
                </a:moveTo>
                <a:lnTo>
                  <a:pt x="2965" y="2200"/>
                </a:lnTo>
                <a:lnTo>
                  <a:pt x="2965" y="2200"/>
                </a:lnTo>
                <a:cubicBezTo>
                  <a:pt x="3039" y="2200"/>
                  <a:pt x="3101" y="2145"/>
                  <a:pt x="3101" y="2078"/>
                </a:cubicBezTo>
                <a:lnTo>
                  <a:pt x="3101" y="1629"/>
                </a:lnTo>
                <a:lnTo>
                  <a:pt x="3101" y="1207"/>
                </a:lnTo>
                <a:lnTo>
                  <a:pt x="3101" y="757"/>
                </a:lnTo>
                <a:lnTo>
                  <a:pt x="3101" y="757"/>
                </a:lnTo>
                <a:cubicBezTo>
                  <a:pt x="3101" y="750"/>
                  <a:pt x="3100" y="744"/>
                  <a:pt x="3099" y="737"/>
                </a:cubicBezTo>
                <a:lnTo>
                  <a:pt x="3101" y="737"/>
                </a:lnTo>
                <a:lnTo>
                  <a:pt x="3098" y="736"/>
                </a:lnTo>
                <a:lnTo>
                  <a:pt x="2893" y="635"/>
                </a:lnTo>
                <a:lnTo>
                  <a:pt x="2325" y="355"/>
                </a:lnTo>
                <a:lnTo>
                  <a:pt x="1696" y="45"/>
                </a:lnTo>
                <a:lnTo>
                  <a:pt x="1696" y="45"/>
                </a:lnTo>
                <a:cubicBezTo>
                  <a:pt x="1605" y="0"/>
                  <a:pt x="1495" y="0"/>
                  <a:pt x="1405" y="45"/>
                </a:cubicBezTo>
                <a:lnTo>
                  <a:pt x="776" y="355"/>
                </a:lnTo>
                <a:lnTo>
                  <a:pt x="207" y="635"/>
                </a:lnTo>
                <a:lnTo>
                  <a:pt x="2" y="736"/>
                </a:lnTo>
                <a:lnTo>
                  <a:pt x="0" y="737"/>
                </a:lnTo>
                <a:lnTo>
                  <a:pt x="2" y="737"/>
                </a:lnTo>
                <a:lnTo>
                  <a:pt x="2" y="737"/>
                </a:lnTo>
                <a:cubicBezTo>
                  <a:pt x="1" y="744"/>
                  <a:pt x="0" y="750"/>
                  <a:pt x="0" y="757"/>
                </a:cubicBezTo>
                <a:lnTo>
                  <a:pt x="0" y="1207"/>
                </a:lnTo>
                <a:lnTo>
                  <a:pt x="0" y="1629"/>
                </a:lnTo>
                <a:lnTo>
                  <a:pt x="0" y="2078"/>
                </a:lnTo>
                <a:lnTo>
                  <a:pt x="0" y="2078"/>
                </a:lnTo>
                <a:cubicBezTo>
                  <a:pt x="0" y="2145"/>
                  <a:pt x="61" y="2200"/>
                  <a:pt x="135" y="2200"/>
                </a:cubicBezTo>
              </a:path>
            </a:pathLst>
          </a:custGeom>
          <a:solidFill>
            <a:srgbClr val="243C78"/>
          </a:solidFill>
          <a:ln>
            <a:noFill/>
          </a:ln>
          <a:effectLst/>
        </p:spPr>
        <p:txBody>
          <a:bodyPr wrap="none" anchor="ctr"/>
          <a:lstStyle/>
          <a:p>
            <a:pPr defTabSz="914217"/>
            <a:endParaRPr lang="en-US" dirty="0">
              <a:solidFill>
                <a:srgbClr val="747994"/>
              </a:solidFill>
              <a:latin typeface="Poppins" pitchFamily="2" charset="77"/>
            </a:endParaRPr>
          </a:p>
        </p:txBody>
      </p:sp>
      <p:sp>
        <p:nvSpPr>
          <p:cNvPr id="16" name="TextBox 7">
            <a:extLst>
              <a:ext uri="{FF2B5EF4-FFF2-40B4-BE49-F238E27FC236}">
                <a16:creationId xmlns:a16="http://schemas.microsoft.com/office/drawing/2014/main" id="{999DC8D4-0D9C-A4EF-2768-4C86AF16AB84}"/>
              </a:ext>
            </a:extLst>
          </p:cNvPr>
          <p:cNvSpPr txBox="1"/>
          <p:nvPr/>
        </p:nvSpPr>
        <p:spPr>
          <a:xfrm>
            <a:off x="3846815" y="3265260"/>
            <a:ext cx="2098927" cy="1820498"/>
          </a:xfrm>
          <a:prstGeom prst="rect">
            <a:avLst/>
          </a:prstGeom>
          <a:noFill/>
        </p:spPr>
        <p:txBody>
          <a:bodyPr wrap="square" rtlCol="0">
            <a:spAutoFit/>
          </a:bodyPr>
          <a:lstStyle/>
          <a:p>
            <a:pPr algn="ctr" defTabSz="914217">
              <a:lnSpc>
                <a:spcPct val="150000"/>
              </a:lnSpc>
            </a:pPr>
            <a:r>
              <a:rPr lang="en-US" sz="1600" spc="-10" dirty="0" err="1">
                <a:solidFill>
                  <a:srgbClr val="747994"/>
                </a:solidFill>
                <a:latin typeface="Poppins" pitchFamily="2" charset="77"/>
                <a:cs typeface="Poppins" pitchFamily="2" charset="77"/>
              </a:rPr>
              <a:t>Argomentazione</a:t>
            </a:r>
            <a:r>
              <a:rPr lang="en-US" sz="1600" spc="-10" dirty="0">
                <a:solidFill>
                  <a:srgbClr val="747994"/>
                </a:solidFill>
                <a:latin typeface="Poppins" pitchFamily="2" charset="77"/>
                <a:cs typeface="Poppins" pitchFamily="2" charset="77"/>
              </a:rPr>
              <a:t> </a:t>
            </a:r>
            <a:r>
              <a:rPr lang="en-US" sz="1600" spc="-10" dirty="0" err="1">
                <a:solidFill>
                  <a:srgbClr val="747994"/>
                </a:solidFill>
                <a:latin typeface="Poppins" pitchFamily="2" charset="77"/>
                <a:cs typeface="Poppins" pitchFamily="2" charset="77"/>
              </a:rPr>
              <a:t>Direttività</a:t>
            </a:r>
            <a:endParaRPr lang="en-US" sz="1600" spc="-10" dirty="0">
              <a:solidFill>
                <a:srgbClr val="747994"/>
              </a:solidFill>
              <a:latin typeface="Poppins" pitchFamily="2" charset="77"/>
              <a:cs typeface="Poppins" pitchFamily="2" charset="77"/>
            </a:endParaRPr>
          </a:p>
          <a:p>
            <a:pPr algn="ctr" defTabSz="914217">
              <a:lnSpc>
                <a:spcPct val="150000"/>
              </a:lnSpc>
            </a:pPr>
            <a:r>
              <a:rPr lang="en-US" sz="1600" spc="-10" dirty="0" err="1">
                <a:solidFill>
                  <a:srgbClr val="747994"/>
                </a:solidFill>
                <a:latin typeface="Poppins" pitchFamily="2" charset="77"/>
                <a:cs typeface="Poppins" pitchFamily="2" charset="77"/>
              </a:rPr>
              <a:t>Sfruttamento</a:t>
            </a:r>
            <a:r>
              <a:rPr lang="en-US" sz="1600" spc="-10" dirty="0">
                <a:solidFill>
                  <a:srgbClr val="747994"/>
                </a:solidFill>
                <a:latin typeface="Poppins" pitchFamily="2" charset="77"/>
                <a:cs typeface="Poppins" pitchFamily="2" charset="77"/>
              </a:rPr>
              <a:t> </a:t>
            </a:r>
            <a:r>
              <a:rPr lang="en-US" sz="1600" spc="-10" dirty="0" err="1">
                <a:solidFill>
                  <a:srgbClr val="747994"/>
                </a:solidFill>
                <a:latin typeface="Poppins" pitchFamily="2" charset="77"/>
                <a:cs typeface="Poppins" pitchFamily="2" charset="77"/>
              </a:rPr>
              <a:t>pregiudizi</a:t>
            </a:r>
            <a:endParaRPr lang="en-US" sz="1600" spc="-10" dirty="0">
              <a:solidFill>
                <a:srgbClr val="747994"/>
              </a:solidFill>
              <a:latin typeface="Poppins" pitchFamily="2" charset="77"/>
              <a:cs typeface="Poppins" pitchFamily="2" charset="77"/>
            </a:endParaRPr>
          </a:p>
          <a:p>
            <a:pPr algn="ctr" defTabSz="914217">
              <a:lnSpc>
                <a:spcPct val="150000"/>
              </a:lnSpc>
            </a:pPr>
            <a:endParaRPr lang="en-US" sz="1200" spc="-10" dirty="0">
              <a:solidFill>
                <a:srgbClr val="747994"/>
              </a:solidFill>
              <a:latin typeface="Poppins" pitchFamily="2" charset="77"/>
              <a:cs typeface="Poppins" pitchFamily="2" charset="77"/>
            </a:endParaRPr>
          </a:p>
        </p:txBody>
      </p:sp>
      <p:sp>
        <p:nvSpPr>
          <p:cNvPr id="20" name="CasellaDiTesto 19">
            <a:extLst>
              <a:ext uri="{FF2B5EF4-FFF2-40B4-BE49-F238E27FC236}">
                <a16:creationId xmlns:a16="http://schemas.microsoft.com/office/drawing/2014/main" id="{C431E257-05A9-BBE2-2D06-5D6521F66734}"/>
              </a:ext>
            </a:extLst>
          </p:cNvPr>
          <p:cNvSpPr txBox="1"/>
          <p:nvPr/>
        </p:nvSpPr>
        <p:spPr>
          <a:xfrm>
            <a:off x="3833518" y="1856312"/>
            <a:ext cx="2050870" cy="584775"/>
          </a:xfrm>
          <a:prstGeom prst="rect">
            <a:avLst/>
          </a:prstGeom>
          <a:noFill/>
        </p:spPr>
        <p:txBody>
          <a:bodyPr wrap="square">
            <a:spAutoFit/>
          </a:bodyPr>
          <a:lstStyle/>
          <a:p>
            <a:pPr algn="ctr"/>
            <a:r>
              <a:rPr lang="it-IT" sz="3200" dirty="0">
                <a:solidFill>
                  <a:schemeClr val="bg1"/>
                </a:solidFill>
                <a:latin typeface="Bebas Neue Regular" panose="00000500000000000000" pitchFamily="50" charset="0"/>
              </a:rPr>
              <a:t>persuasione</a:t>
            </a:r>
          </a:p>
        </p:txBody>
      </p:sp>
      <p:sp>
        <p:nvSpPr>
          <p:cNvPr id="21" name="CasellaDiTesto 20">
            <a:extLst>
              <a:ext uri="{FF2B5EF4-FFF2-40B4-BE49-F238E27FC236}">
                <a16:creationId xmlns:a16="http://schemas.microsoft.com/office/drawing/2014/main" id="{803EE796-28D2-1D37-CD24-2C88DAE87668}"/>
              </a:ext>
            </a:extLst>
          </p:cNvPr>
          <p:cNvSpPr txBox="1"/>
          <p:nvPr/>
        </p:nvSpPr>
        <p:spPr>
          <a:xfrm>
            <a:off x="3846815" y="5291145"/>
            <a:ext cx="2050870" cy="1077218"/>
          </a:xfrm>
          <a:prstGeom prst="rect">
            <a:avLst/>
          </a:prstGeom>
          <a:noFill/>
        </p:spPr>
        <p:txBody>
          <a:bodyPr wrap="square">
            <a:spAutoFit/>
          </a:bodyPr>
          <a:lstStyle/>
          <a:p>
            <a:pPr algn="ctr"/>
            <a:r>
              <a:rPr lang="it-IT" sz="3200" dirty="0">
                <a:solidFill>
                  <a:schemeClr val="bg1"/>
                </a:solidFill>
                <a:latin typeface="Bebas Neue Regular" panose="00000500000000000000" pitchFamily="50" charset="0"/>
              </a:rPr>
              <a:t>Promozione</a:t>
            </a:r>
          </a:p>
          <a:p>
            <a:pPr algn="ctr"/>
            <a:r>
              <a:rPr lang="it-IT" sz="3200" dirty="0">
                <a:solidFill>
                  <a:schemeClr val="bg1"/>
                </a:solidFill>
                <a:latin typeface="Bebas Neue Regular" panose="00000500000000000000" pitchFamily="50" charset="0"/>
              </a:rPr>
              <a:t>salute</a:t>
            </a:r>
          </a:p>
        </p:txBody>
      </p:sp>
      <p:sp>
        <p:nvSpPr>
          <p:cNvPr id="22" name="Freeform 307">
            <a:extLst>
              <a:ext uri="{FF2B5EF4-FFF2-40B4-BE49-F238E27FC236}">
                <a16:creationId xmlns:a16="http://schemas.microsoft.com/office/drawing/2014/main" id="{D0905594-10E1-92C5-1502-E445805A30ED}"/>
              </a:ext>
            </a:extLst>
          </p:cNvPr>
          <p:cNvSpPr>
            <a:spLocks noChangeArrowheads="1"/>
          </p:cNvSpPr>
          <p:nvPr/>
        </p:nvSpPr>
        <p:spPr bwMode="auto">
          <a:xfrm>
            <a:off x="6612145" y="2573822"/>
            <a:ext cx="2316195" cy="3045893"/>
          </a:xfrm>
          <a:custGeom>
            <a:avLst/>
            <a:gdLst>
              <a:gd name="T0" fmla="*/ 2958 w 2959"/>
              <a:gd name="T1" fmla="*/ 4890 h 4891"/>
              <a:gd name="T2" fmla="*/ 0 w 2959"/>
              <a:gd name="T3" fmla="*/ 4890 h 4891"/>
              <a:gd name="T4" fmla="*/ 0 w 2959"/>
              <a:gd name="T5" fmla="*/ 0 h 4891"/>
              <a:gd name="T6" fmla="*/ 2958 w 2959"/>
              <a:gd name="T7" fmla="*/ 0 h 4891"/>
              <a:gd name="T8" fmla="*/ 2958 w 2959"/>
              <a:gd name="T9" fmla="*/ 4890 h 4891"/>
            </a:gdLst>
            <a:ahLst/>
            <a:cxnLst>
              <a:cxn ang="0">
                <a:pos x="T0" y="T1"/>
              </a:cxn>
              <a:cxn ang="0">
                <a:pos x="T2" y="T3"/>
              </a:cxn>
              <a:cxn ang="0">
                <a:pos x="T4" y="T5"/>
              </a:cxn>
              <a:cxn ang="0">
                <a:pos x="T6" y="T7"/>
              </a:cxn>
              <a:cxn ang="0">
                <a:pos x="T8" y="T9"/>
              </a:cxn>
            </a:cxnLst>
            <a:rect l="0" t="0" r="r" b="b"/>
            <a:pathLst>
              <a:path w="2959" h="4891">
                <a:moveTo>
                  <a:pt x="2958" y="4890"/>
                </a:moveTo>
                <a:lnTo>
                  <a:pt x="0" y="4890"/>
                </a:lnTo>
                <a:lnTo>
                  <a:pt x="0" y="0"/>
                </a:lnTo>
                <a:lnTo>
                  <a:pt x="2958" y="0"/>
                </a:lnTo>
                <a:lnTo>
                  <a:pt x="2958" y="4890"/>
                </a:lnTo>
              </a:path>
            </a:pathLst>
          </a:custGeom>
          <a:solidFill>
            <a:schemeClr val="accent1">
              <a:alpha val="15000"/>
            </a:schemeClr>
          </a:solidFill>
          <a:ln>
            <a:noFill/>
          </a:ln>
          <a:effectLst/>
        </p:spPr>
        <p:txBody>
          <a:bodyPr wrap="none" anchor="ctr"/>
          <a:lstStyle/>
          <a:p>
            <a:pPr defTabSz="914217"/>
            <a:endParaRPr lang="en-US" dirty="0">
              <a:solidFill>
                <a:srgbClr val="747994"/>
              </a:solidFill>
              <a:latin typeface="Poppins" pitchFamily="2" charset="77"/>
            </a:endParaRPr>
          </a:p>
        </p:txBody>
      </p:sp>
      <p:sp>
        <p:nvSpPr>
          <p:cNvPr id="23" name="Freeform 308">
            <a:extLst>
              <a:ext uri="{FF2B5EF4-FFF2-40B4-BE49-F238E27FC236}">
                <a16:creationId xmlns:a16="http://schemas.microsoft.com/office/drawing/2014/main" id="{D51562A0-8255-6376-B1A7-D2907C0D8729}"/>
              </a:ext>
            </a:extLst>
          </p:cNvPr>
          <p:cNvSpPr>
            <a:spLocks noChangeArrowheads="1"/>
          </p:cNvSpPr>
          <p:nvPr/>
        </p:nvSpPr>
        <p:spPr bwMode="auto">
          <a:xfrm>
            <a:off x="6584530" y="1288360"/>
            <a:ext cx="2343811" cy="1864215"/>
          </a:xfrm>
          <a:custGeom>
            <a:avLst/>
            <a:gdLst>
              <a:gd name="T0" fmla="*/ 2965 w 3102"/>
              <a:gd name="T1" fmla="*/ 0 h 2201"/>
              <a:gd name="T2" fmla="*/ 135 w 3102"/>
              <a:gd name="T3" fmla="*/ 0 h 2201"/>
              <a:gd name="T4" fmla="*/ 135 w 3102"/>
              <a:gd name="T5" fmla="*/ 0 h 2201"/>
              <a:gd name="T6" fmla="*/ 0 w 3102"/>
              <a:gd name="T7" fmla="*/ 122 h 2201"/>
              <a:gd name="T8" fmla="*/ 0 w 3102"/>
              <a:gd name="T9" fmla="*/ 572 h 2201"/>
              <a:gd name="T10" fmla="*/ 0 w 3102"/>
              <a:gd name="T11" fmla="*/ 993 h 2201"/>
              <a:gd name="T12" fmla="*/ 0 w 3102"/>
              <a:gd name="T13" fmla="*/ 1443 h 2201"/>
              <a:gd name="T14" fmla="*/ 0 w 3102"/>
              <a:gd name="T15" fmla="*/ 1443 h 2201"/>
              <a:gd name="T16" fmla="*/ 2 w 3102"/>
              <a:gd name="T17" fmla="*/ 1463 h 2201"/>
              <a:gd name="T18" fmla="*/ 0 w 3102"/>
              <a:gd name="T19" fmla="*/ 1463 h 2201"/>
              <a:gd name="T20" fmla="*/ 2 w 3102"/>
              <a:gd name="T21" fmla="*/ 1464 h 2201"/>
              <a:gd name="T22" fmla="*/ 207 w 3102"/>
              <a:gd name="T23" fmla="*/ 1566 h 2201"/>
              <a:gd name="T24" fmla="*/ 776 w 3102"/>
              <a:gd name="T25" fmla="*/ 1846 h 2201"/>
              <a:gd name="T26" fmla="*/ 1405 w 3102"/>
              <a:gd name="T27" fmla="*/ 2156 h 2201"/>
              <a:gd name="T28" fmla="*/ 1405 w 3102"/>
              <a:gd name="T29" fmla="*/ 2156 h 2201"/>
              <a:gd name="T30" fmla="*/ 1696 w 3102"/>
              <a:gd name="T31" fmla="*/ 2156 h 2201"/>
              <a:gd name="T32" fmla="*/ 2325 w 3102"/>
              <a:gd name="T33" fmla="*/ 1846 h 2201"/>
              <a:gd name="T34" fmla="*/ 2893 w 3102"/>
              <a:gd name="T35" fmla="*/ 1566 h 2201"/>
              <a:gd name="T36" fmla="*/ 3098 w 3102"/>
              <a:gd name="T37" fmla="*/ 1464 h 2201"/>
              <a:gd name="T38" fmla="*/ 3101 w 3102"/>
              <a:gd name="T39" fmla="*/ 1463 h 2201"/>
              <a:gd name="T40" fmla="*/ 3099 w 3102"/>
              <a:gd name="T41" fmla="*/ 1463 h 2201"/>
              <a:gd name="T42" fmla="*/ 3099 w 3102"/>
              <a:gd name="T43" fmla="*/ 1463 h 2201"/>
              <a:gd name="T44" fmla="*/ 3101 w 3102"/>
              <a:gd name="T45" fmla="*/ 1443 h 2201"/>
              <a:gd name="T46" fmla="*/ 3101 w 3102"/>
              <a:gd name="T47" fmla="*/ 993 h 2201"/>
              <a:gd name="T48" fmla="*/ 3101 w 3102"/>
              <a:gd name="T49" fmla="*/ 572 h 2201"/>
              <a:gd name="T50" fmla="*/ 3101 w 3102"/>
              <a:gd name="T51" fmla="*/ 122 h 2201"/>
              <a:gd name="T52" fmla="*/ 3101 w 3102"/>
              <a:gd name="T53" fmla="*/ 122 h 2201"/>
              <a:gd name="T54" fmla="*/ 2965 w 3102"/>
              <a:gd name="T55"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2" h="2201">
                <a:moveTo>
                  <a:pt x="2965" y="0"/>
                </a:moveTo>
                <a:lnTo>
                  <a:pt x="135" y="0"/>
                </a:lnTo>
                <a:lnTo>
                  <a:pt x="135" y="0"/>
                </a:lnTo>
                <a:cubicBezTo>
                  <a:pt x="61" y="0"/>
                  <a:pt x="0" y="55"/>
                  <a:pt x="0" y="122"/>
                </a:cubicBezTo>
                <a:lnTo>
                  <a:pt x="0" y="572"/>
                </a:lnTo>
                <a:lnTo>
                  <a:pt x="0" y="993"/>
                </a:lnTo>
                <a:lnTo>
                  <a:pt x="0" y="1443"/>
                </a:lnTo>
                <a:lnTo>
                  <a:pt x="0" y="1443"/>
                </a:lnTo>
                <a:cubicBezTo>
                  <a:pt x="0" y="1450"/>
                  <a:pt x="1" y="1457"/>
                  <a:pt x="2" y="1463"/>
                </a:cubicBezTo>
                <a:lnTo>
                  <a:pt x="0" y="1463"/>
                </a:lnTo>
                <a:lnTo>
                  <a:pt x="2" y="1464"/>
                </a:lnTo>
                <a:lnTo>
                  <a:pt x="207" y="1566"/>
                </a:lnTo>
                <a:lnTo>
                  <a:pt x="776" y="1846"/>
                </a:lnTo>
                <a:lnTo>
                  <a:pt x="1405" y="2156"/>
                </a:lnTo>
                <a:lnTo>
                  <a:pt x="1405" y="2156"/>
                </a:lnTo>
                <a:cubicBezTo>
                  <a:pt x="1495" y="2200"/>
                  <a:pt x="1605" y="2200"/>
                  <a:pt x="1696" y="2156"/>
                </a:cubicBezTo>
                <a:lnTo>
                  <a:pt x="2325" y="1846"/>
                </a:lnTo>
                <a:lnTo>
                  <a:pt x="2893" y="1566"/>
                </a:lnTo>
                <a:lnTo>
                  <a:pt x="3098" y="1464"/>
                </a:lnTo>
                <a:lnTo>
                  <a:pt x="3101" y="1463"/>
                </a:lnTo>
                <a:lnTo>
                  <a:pt x="3099" y="1463"/>
                </a:lnTo>
                <a:lnTo>
                  <a:pt x="3099" y="1463"/>
                </a:lnTo>
                <a:cubicBezTo>
                  <a:pt x="3100" y="1457"/>
                  <a:pt x="3101" y="1450"/>
                  <a:pt x="3101" y="1443"/>
                </a:cubicBezTo>
                <a:lnTo>
                  <a:pt x="3101" y="993"/>
                </a:lnTo>
                <a:lnTo>
                  <a:pt x="3101" y="572"/>
                </a:lnTo>
                <a:lnTo>
                  <a:pt x="3101" y="122"/>
                </a:lnTo>
                <a:lnTo>
                  <a:pt x="3101" y="122"/>
                </a:lnTo>
                <a:cubicBezTo>
                  <a:pt x="3101" y="55"/>
                  <a:pt x="3039" y="0"/>
                  <a:pt x="2965" y="0"/>
                </a:cubicBezTo>
              </a:path>
            </a:pathLst>
          </a:custGeom>
          <a:solidFill>
            <a:srgbClr val="4BADC5"/>
          </a:solidFill>
          <a:ln>
            <a:noFill/>
          </a:ln>
          <a:effectLst/>
        </p:spPr>
        <p:txBody>
          <a:bodyPr wrap="none" anchor="ctr"/>
          <a:lstStyle/>
          <a:p>
            <a:pPr defTabSz="914217"/>
            <a:endParaRPr lang="en-US" dirty="0">
              <a:solidFill>
                <a:srgbClr val="747994"/>
              </a:solidFill>
              <a:latin typeface="Poppins" pitchFamily="2" charset="77"/>
            </a:endParaRPr>
          </a:p>
        </p:txBody>
      </p:sp>
      <p:sp>
        <p:nvSpPr>
          <p:cNvPr id="53" name="Freeform 309">
            <a:extLst>
              <a:ext uri="{FF2B5EF4-FFF2-40B4-BE49-F238E27FC236}">
                <a16:creationId xmlns:a16="http://schemas.microsoft.com/office/drawing/2014/main" id="{65F77528-A417-B190-EFFA-42EC0E581FCD}"/>
              </a:ext>
            </a:extLst>
          </p:cNvPr>
          <p:cNvSpPr>
            <a:spLocks noChangeArrowheads="1"/>
          </p:cNvSpPr>
          <p:nvPr/>
        </p:nvSpPr>
        <p:spPr bwMode="auto">
          <a:xfrm>
            <a:off x="6584530" y="5006477"/>
            <a:ext cx="2343810" cy="1370516"/>
          </a:xfrm>
          <a:custGeom>
            <a:avLst/>
            <a:gdLst>
              <a:gd name="T0" fmla="*/ 135 w 3102"/>
              <a:gd name="T1" fmla="*/ 2200 h 2201"/>
              <a:gd name="T2" fmla="*/ 2965 w 3102"/>
              <a:gd name="T3" fmla="*/ 2200 h 2201"/>
              <a:gd name="T4" fmla="*/ 2965 w 3102"/>
              <a:gd name="T5" fmla="*/ 2200 h 2201"/>
              <a:gd name="T6" fmla="*/ 3101 w 3102"/>
              <a:gd name="T7" fmla="*/ 2078 h 2201"/>
              <a:gd name="T8" fmla="*/ 3101 w 3102"/>
              <a:gd name="T9" fmla="*/ 1629 h 2201"/>
              <a:gd name="T10" fmla="*/ 3101 w 3102"/>
              <a:gd name="T11" fmla="*/ 1207 h 2201"/>
              <a:gd name="T12" fmla="*/ 3101 w 3102"/>
              <a:gd name="T13" fmla="*/ 757 h 2201"/>
              <a:gd name="T14" fmla="*/ 3101 w 3102"/>
              <a:gd name="T15" fmla="*/ 757 h 2201"/>
              <a:gd name="T16" fmla="*/ 3099 w 3102"/>
              <a:gd name="T17" fmla="*/ 737 h 2201"/>
              <a:gd name="T18" fmla="*/ 3101 w 3102"/>
              <a:gd name="T19" fmla="*/ 737 h 2201"/>
              <a:gd name="T20" fmla="*/ 3098 w 3102"/>
              <a:gd name="T21" fmla="*/ 736 h 2201"/>
              <a:gd name="T22" fmla="*/ 2893 w 3102"/>
              <a:gd name="T23" fmla="*/ 635 h 2201"/>
              <a:gd name="T24" fmla="*/ 2325 w 3102"/>
              <a:gd name="T25" fmla="*/ 355 h 2201"/>
              <a:gd name="T26" fmla="*/ 1696 w 3102"/>
              <a:gd name="T27" fmla="*/ 45 h 2201"/>
              <a:gd name="T28" fmla="*/ 1696 w 3102"/>
              <a:gd name="T29" fmla="*/ 45 h 2201"/>
              <a:gd name="T30" fmla="*/ 1405 w 3102"/>
              <a:gd name="T31" fmla="*/ 45 h 2201"/>
              <a:gd name="T32" fmla="*/ 776 w 3102"/>
              <a:gd name="T33" fmla="*/ 355 h 2201"/>
              <a:gd name="T34" fmla="*/ 207 w 3102"/>
              <a:gd name="T35" fmla="*/ 635 h 2201"/>
              <a:gd name="T36" fmla="*/ 2 w 3102"/>
              <a:gd name="T37" fmla="*/ 736 h 2201"/>
              <a:gd name="T38" fmla="*/ 0 w 3102"/>
              <a:gd name="T39" fmla="*/ 737 h 2201"/>
              <a:gd name="T40" fmla="*/ 2 w 3102"/>
              <a:gd name="T41" fmla="*/ 737 h 2201"/>
              <a:gd name="T42" fmla="*/ 2 w 3102"/>
              <a:gd name="T43" fmla="*/ 737 h 2201"/>
              <a:gd name="T44" fmla="*/ 0 w 3102"/>
              <a:gd name="T45" fmla="*/ 757 h 2201"/>
              <a:gd name="T46" fmla="*/ 0 w 3102"/>
              <a:gd name="T47" fmla="*/ 1207 h 2201"/>
              <a:gd name="T48" fmla="*/ 0 w 3102"/>
              <a:gd name="T49" fmla="*/ 1629 h 2201"/>
              <a:gd name="T50" fmla="*/ 0 w 3102"/>
              <a:gd name="T51" fmla="*/ 2078 h 2201"/>
              <a:gd name="T52" fmla="*/ 0 w 3102"/>
              <a:gd name="T53" fmla="*/ 2078 h 2201"/>
              <a:gd name="T54" fmla="*/ 135 w 3102"/>
              <a:gd name="T55" fmla="*/ 220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2" h="2201">
                <a:moveTo>
                  <a:pt x="135" y="2200"/>
                </a:moveTo>
                <a:lnTo>
                  <a:pt x="2965" y="2200"/>
                </a:lnTo>
                <a:lnTo>
                  <a:pt x="2965" y="2200"/>
                </a:lnTo>
                <a:cubicBezTo>
                  <a:pt x="3039" y="2200"/>
                  <a:pt x="3101" y="2145"/>
                  <a:pt x="3101" y="2078"/>
                </a:cubicBezTo>
                <a:lnTo>
                  <a:pt x="3101" y="1629"/>
                </a:lnTo>
                <a:lnTo>
                  <a:pt x="3101" y="1207"/>
                </a:lnTo>
                <a:lnTo>
                  <a:pt x="3101" y="757"/>
                </a:lnTo>
                <a:lnTo>
                  <a:pt x="3101" y="757"/>
                </a:lnTo>
                <a:cubicBezTo>
                  <a:pt x="3101" y="750"/>
                  <a:pt x="3100" y="744"/>
                  <a:pt x="3099" y="737"/>
                </a:cubicBezTo>
                <a:lnTo>
                  <a:pt x="3101" y="737"/>
                </a:lnTo>
                <a:lnTo>
                  <a:pt x="3098" y="736"/>
                </a:lnTo>
                <a:lnTo>
                  <a:pt x="2893" y="635"/>
                </a:lnTo>
                <a:lnTo>
                  <a:pt x="2325" y="355"/>
                </a:lnTo>
                <a:lnTo>
                  <a:pt x="1696" y="45"/>
                </a:lnTo>
                <a:lnTo>
                  <a:pt x="1696" y="45"/>
                </a:lnTo>
                <a:cubicBezTo>
                  <a:pt x="1605" y="0"/>
                  <a:pt x="1495" y="0"/>
                  <a:pt x="1405" y="45"/>
                </a:cubicBezTo>
                <a:lnTo>
                  <a:pt x="776" y="355"/>
                </a:lnTo>
                <a:lnTo>
                  <a:pt x="207" y="635"/>
                </a:lnTo>
                <a:lnTo>
                  <a:pt x="2" y="736"/>
                </a:lnTo>
                <a:lnTo>
                  <a:pt x="0" y="737"/>
                </a:lnTo>
                <a:lnTo>
                  <a:pt x="2" y="737"/>
                </a:lnTo>
                <a:lnTo>
                  <a:pt x="2" y="737"/>
                </a:lnTo>
                <a:cubicBezTo>
                  <a:pt x="1" y="744"/>
                  <a:pt x="0" y="750"/>
                  <a:pt x="0" y="757"/>
                </a:cubicBezTo>
                <a:lnTo>
                  <a:pt x="0" y="1207"/>
                </a:lnTo>
                <a:lnTo>
                  <a:pt x="0" y="1629"/>
                </a:lnTo>
                <a:lnTo>
                  <a:pt x="0" y="2078"/>
                </a:lnTo>
                <a:lnTo>
                  <a:pt x="0" y="2078"/>
                </a:lnTo>
                <a:cubicBezTo>
                  <a:pt x="0" y="2145"/>
                  <a:pt x="61" y="2200"/>
                  <a:pt x="135" y="2200"/>
                </a:cubicBezTo>
              </a:path>
            </a:pathLst>
          </a:custGeom>
          <a:solidFill>
            <a:srgbClr val="4BADC5"/>
          </a:solidFill>
          <a:ln>
            <a:noFill/>
          </a:ln>
          <a:effectLst/>
        </p:spPr>
        <p:txBody>
          <a:bodyPr wrap="none" anchor="ctr"/>
          <a:lstStyle/>
          <a:p>
            <a:pPr defTabSz="914217"/>
            <a:endParaRPr lang="en-US" dirty="0">
              <a:solidFill>
                <a:srgbClr val="747994"/>
              </a:solidFill>
              <a:latin typeface="Poppins" pitchFamily="2" charset="77"/>
            </a:endParaRPr>
          </a:p>
        </p:txBody>
      </p:sp>
      <p:sp>
        <p:nvSpPr>
          <p:cNvPr id="54" name="TextBox 7">
            <a:extLst>
              <a:ext uri="{FF2B5EF4-FFF2-40B4-BE49-F238E27FC236}">
                <a16:creationId xmlns:a16="http://schemas.microsoft.com/office/drawing/2014/main" id="{EC87AA47-BA63-A19E-7378-0998C81C77C2}"/>
              </a:ext>
            </a:extLst>
          </p:cNvPr>
          <p:cNvSpPr txBox="1"/>
          <p:nvPr/>
        </p:nvSpPr>
        <p:spPr>
          <a:xfrm>
            <a:off x="6685748" y="3449926"/>
            <a:ext cx="2096122" cy="1451166"/>
          </a:xfrm>
          <a:prstGeom prst="rect">
            <a:avLst/>
          </a:prstGeom>
          <a:noFill/>
        </p:spPr>
        <p:txBody>
          <a:bodyPr wrap="square" rtlCol="0">
            <a:spAutoFit/>
          </a:bodyPr>
          <a:lstStyle/>
          <a:p>
            <a:pPr algn="ctr" defTabSz="914217">
              <a:lnSpc>
                <a:spcPct val="150000"/>
              </a:lnSpc>
            </a:pPr>
            <a:r>
              <a:rPr lang="en-US" sz="1600" spc="-10" dirty="0" err="1">
                <a:solidFill>
                  <a:srgbClr val="747994"/>
                </a:solidFill>
                <a:latin typeface="Poppins" pitchFamily="2" charset="77"/>
                <a:cs typeface="Poppins" pitchFamily="2" charset="77"/>
              </a:rPr>
              <a:t>Individualizzazione</a:t>
            </a:r>
            <a:r>
              <a:rPr lang="en-US" sz="1600" spc="-10" dirty="0">
                <a:solidFill>
                  <a:srgbClr val="747994"/>
                </a:solidFill>
                <a:latin typeface="Poppins" pitchFamily="2" charset="77"/>
                <a:cs typeface="Poppins" pitchFamily="2" charset="77"/>
              </a:rPr>
              <a:t> </a:t>
            </a:r>
            <a:r>
              <a:rPr lang="en-US" sz="1600" spc="-10" dirty="0" err="1">
                <a:solidFill>
                  <a:srgbClr val="747994"/>
                </a:solidFill>
                <a:latin typeface="Poppins" pitchFamily="2" charset="77"/>
                <a:cs typeface="Poppins" pitchFamily="2" charset="77"/>
              </a:rPr>
              <a:t>Reattività</a:t>
            </a:r>
            <a:r>
              <a:rPr lang="en-US" sz="1600" spc="-10" dirty="0">
                <a:solidFill>
                  <a:srgbClr val="747994"/>
                </a:solidFill>
                <a:latin typeface="Poppins" pitchFamily="2" charset="77"/>
                <a:cs typeface="Poppins" pitchFamily="2" charset="77"/>
              </a:rPr>
              <a:t> </a:t>
            </a:r>
            <a:r>
              <a:rPr lang="en-US" sz="1600" spc="-10" dirty="0" err="1">
                <a:solidFill>
                  <a:srgbClr val="747994"/>
                </a:solidFill>
                <a:latin typeface="Poppins" pitchFamily="2" charset="77"/>
                <a:cs typeface="Poppins" pitchFamily="2" charset="77"/>
              </a:rPr>
              <a:t>emotiva</a:t>
            </a:r>
            <a:endParaRPr lang="en-US" sz="1600" spc="-10" dirty="0">
              <a:solidFill>
                <a:srgbClr val="747994"/>
              </a:solidFill>
              <a:latin typeface="Poppins" pitchFamily="2" charset="77"/>
              <a:cs typeface="Poppins" pitchFamily="2" charset="77"/>
            </a:endParaRPr>
          </a:p>
          <a:p>
            <a:pPr algn="ctr" defTabSz="914217">
              <a:lnSpc>
                <a:spcPct val="150000"/>
              </a:lnSpc>
            </a:pPr>
            <a:r>
              <a:rPr lang="en-US" sz="1600" spc="-10" dirty="0" err="1">
                <a:solidFill>
                  <a:srgbClr val="747994"/>
                </a:solidFill>
                <a:latin typeface="Poppins" pitchFamily="2" charset="77"/>
                <a:cs typeface="Poppins" pitchFamily="2" charset="77"/>
              </a:rPr>
              <a:t>Modalità</a:t>
            </a:r>
            <a:r>
              <a:rPr lang="en-US" sz="1600" spc="-10" dirty="0">
                <a:solidFill>
                  <a:srgbClr val="747994"/>
                </a:solidFill>
                <a:latin typeface="Poppins" pitchFamily="2" charset="77"/>
                <a:cs typeface="Poppins" pitchFamily="2" charset="77"/>
              </a:rPr>
              <a:t> </a:t>
            </a:r>
            <a:r>
              <a:rPr lang="en-US" sz="1600" spc="-10" dirty="0" err="1">
                <a:solidFill>
                  <a:srgbClr val="747994"/>
                </a:solidFill>
                <a:latin typeface="Poppins" pitchFamily="2" charset="77"/>
                <a:cs typeface="Poppins" pitchFamily="2" charset="77"/>
              </a:rPr>
              <a:t>narrativa</a:t>
            </a:r>
            <a:endParaRPr lang="en-US" sz="1600" spc="-10" dirty="0">
              <a:solidFill>
                <a:srgbClr val="747994"/>
              </a:solidFill>
              <a:latin typeface="Poppins" pitchFamily="2" charset="77"/>
              <a:cs typeface="Poppins" pitchFamily="2" charset="77"/>
            </a:endParaRPr>
          </a:p>
          <a:p>
            <a:pPr algn="ctr" defTabSz="914217">
              <a:lnSpc>
                <a:spcPct val="150000"/>
              </a:lnSpc>
            </a:pPr>
            <a:endParaRPr lang="en-US" sz="1200" spc="-10" dirty="0">
              <a:solidFill>
                <a:srgbClr val="747994"/>
              </a:solidFill>
              <a:latin typeface="Poppins" pitchFamily="2" charset="77"/>
              <a:cs typeface="Poppins" pitchFamily="2" charset="77"/>
            </a:endParaRPr>
          </a:p>
        </p:txBody>
      </p:sp>
      <p:sp>
        <p:nvSpPr>
          <p:cNvPr id="55" name="CasellaDiTesto 54">
            <a:extLst>
              <a:ext uri="{FF2B5EF4-FFF2-40B4-BE49-F238E27FC236}">
                <a16:creationId xmlns:a16="http://schemas.microsoft.com/office/drawing/2014/main" id="{A294E3B6-717F-1035-2127-A7C83805B40F}"/>
              </a:ext>
            </a:extLst>
          </p:cNvPr>
          <p:cNvSpPr txBox="1"/>
          <p:nvPr/>
        </p:nvSpPr>
        <p:spPr>
          <a:xfrm>
            <a:off x="6731000" y="1610090"/>
            <a:ext cx="2050870" cy="1077218"/>
          </a:xfrm>
          <a:prstGeom prst="rect">
            <a:avLst/>
          </a:prstGeom>
          <a:noFill/>
        </p:spPr>
        <p:txBody>
          <a:bodyPr wrap="square">
            <a:spAutoFit/>
          </a:bodyPr>
          <a:lstStyle/>
          <a:p>
            <a:pPr algn="ctr"/>
            <a:r>
              <a:rPr lang="it-IT" sz="3200" dirty="0">
                <a:solidFill>
                  <a:schemeClr val="bg1"/>
                </a:solidFill>
                <a:latin typeface="Bebas Neue Regular" panose="00000500000000000000" pitchFamily="50" charset="0"/>
              </a:rPr>
              <a:t>Costruire</a:t>
            </a:r>
          </a:p>
          <a:p>
            <a:pPr algn="ctr"/>
            <a:r>
              <a:rPr lang="it-IT" sz="3200" dirty="0">
                <a:solidFill>
                  <a:schemeClr val="bg1"/>
                </a:solidFill>
                <a:latin typeface="Bebas Neue Regular" panose="00000500000000000000" pitchFamily="50" charset="0"/>
              </a:rPr>
              <a:t>relazione</a:t>
            </a:r>
          </a:p>
        </p:txBody>
      </p:sp>
      <p:sp>
        <p:nvSpPr>
          <p:cNvPr id="56" name="CasellaDiTesto 55">
            <a:extLst>
              <a:ext uri="{FF2B5EF4-FFF2-40B4-BE49-F238E27FC236}">
                <a16:creationId xmlns:a16="http://schemas.microsoft.com/office/drawing/2014/main" id="{96E05AA7-A0E6-DEB7-B3B6-8819B765FC36}"/>
              </a:ext>
            </a:extLst>
          </p:cNvPr>
          <p:cNvSpPr txBox="1"/>
          <p:nvPr/>
        </p:nvSpPr>
        <p:spPr>
          <a:xfrm>
            <a:off x="6744297" y="5291145"/>
            <a:ext cx="2050870" cy="1077218"/>
          </a:xfrm>
          <a:prstGeom prst="rect">
            <a:avLst/>
          </a:prstGeom>
          <a:noFill/>
        </p:spPr>
        <p:txBody>
          <a:bodyPr wrap="square">
            <a:spAutoFit/>
          </a:bodyPr>
          <a:lstStyle/>
          <a:p>
            <a:pPr algn="ctr"/>
            <a:r>
              <a:rPr lang="it-IT" sz="3200" dirty="0">
                <a:solidFill>
                  <a:schemeClr val="bg1"/>
                </a:solidFill>
                <a:latin typeface="Bebas Neue Regular" panose="00000500000000000000" pitchFamily="50" charset="0"/>
              </a:rPr>
              <a:t>Cattive</a:t>
            </a:r>
          </a:p>
          <a:p>
            <a:pPr algn="ctr"/>
            <a:r>
              <a:rPr lang="it-IT" sz="3200" dirty="0">
                <a:solidFill>
                  <a:schemeClr val="bg1"/>
                </a:solidFill>
                <a:latin typeface="Bebas Neue Regular" panose="00000500000000000000" pitchFamily="50" charset="0"/>
              </a:rPr>
              <a:t>notizie</a:t>
            </a:r>
          </a:p>
        </p:txBody>
      </p:sp>
      <p:sp>
        <p:nvSpPr>
          <p:cNvPr id="57" name="Freeform 307">
            <a:extLst>
              <a:ext uri="{FF2B5EF4-FFF2-40B4-BE49-F238E27FC236}">
                <a16:creationId xmlns:a16="http://schemas.microsoft.com/office/drawing/2014/main" id="{75BF344E-EF63-5571-3D50-74653E6EF84F}"/>
              </a:ext>
            </a:extLst>
          </p:cNvPr>
          <p:cNvSpPr>
            <a:spLocks noChangeArrowheads="1"/>
          </p:cNvSpPr>
          <p:nvPr/>
        </p:nvSpPr>
        <p:spPr bwMode="auto">
          <a:xfrm>
            <a:off x="9363157" y="2584321"/>
            <a:ext cx="2316195" cy="3045893"/>
          </a:xfrm>
          <a:custGeom>
            <a:avLst/>
            <a:gdLst>
              <a:gd name="T0" fmla="*/ 2958 w 2959"/>
              <a:gd name="T1" fmla="*/ 4890 h 4891"/>
              <a:gd name="T2" fmla="*/ 0 w 2959"/>
              <a:gd name="T3" fmla="*/ 4890 h 4891"/>
              <a:gd name="T4" fmla="*/ 0 w 2959"/>
              <a:gd name="T5" fmla="*/ 0 h 4891"/>
              <a:gd name="T6" fmla="*/ 2958 w 2959"/>
              <a:gd name="T7" fmla="*/ 0 h 4891"/>
              <a:gd name="T8" fmla="*/ 2958 w 2959"/>
              <a:gd name="T9" fmla="*/ 4890 h 4891"/>
            </a:gdLst>
            <a:ahLst/>
            <a:cxnLst>
              <a:cxn ang="0">
                <a:pos x="T0" y="T1"/>
              </a:cxn>
              <a:cxn ang="0">
                <a:pos x="T2" y="T3"/>
              </a:cxn>
              <a:cxn ang="0">
                <a:pos x="T4" y="T5"/>
              </a:cxn>
              <a:cxn ang="0">
                <a:pos x="T6" y="T7"/>
              </a:cxn>
              <a:cxn ang="0">
                <a:pos x="T8" y="T9"/>
              </a:cxn>
            </a:cxnLst>
            <a:rect l="0" t="0" r="r" b="b"/>
            <a:pathLst>
              <a:path w="2959" h="4891">
                <a:moveTo>
                  <a:pt x="2958" y="4890"/>
                </a:moveTo>
                <a:lnTo>
                  <a:pt x="0" y="4890"/>
                </a:lnTo>
                <a:lnTo>
                  <a:pt x="0" y="0"/>
                </a:lnTo>
                <a:lnTo>
                  <a:pt x="2958" y="0"/>
                </a:lnTo>
                <a:lnTo>
                  <a:pt x="2958" y="4890"/>
                </a:lnTo>
              </a:path>
            </a:pathLst>
          </a:custGeom>
          <a:solidFill>
            <a:schemeClr val="accent1">
              <a:alpha val="15000"/>
            </a:schemeClr>
          </a:solidFill>
          <a:ln>
            <a:noFill/>
          </a:ln>
          <a:effectLst/>
        </p:spPr>
        <p:txBody>
          <a:bodyPr wrap="none" anchor="ctr"/>
          <a:lstStyle/>
          <a:p>
            <a:pPr defTabSz="914217"/>
            <a:endParaRPr lang="en-US" dirty="0">
              <a:solidFill>
                <a:srgbClr val="747994"/>
              </a:solidFill>
              <a:latin typeface="Poppins" pitchFamily="2" charset="77"/>
            </a:endParaRPr>
          </a:p>
        </p:txBody>
      </p:sp>
      <p:sp>
        <p:nvSpPr>
          <p:cNvPr id="58" name="Freeform 308">
            <a:extLst>
              <a:ext uri="{FF2B5EF4-FFF2-40B4-BE49-F238E27FC236}">
                <a16:creationId xmlns:a16="http://schemas.microsoft.com/office/drawing/2014/main" id="{3D98D81F-83B0-6BB3-E032-06A13BF1A038}"/>
              </a:ext>
            </a:extLst>
          </p:cNvPr>
          <p:cNvSpPr>
            <a:spLocks noChangeArrowheads="1"/>
          </p:cNvSpPr>
          <p:nvPr/>
        </p:nvSpPr>
        <p:spPr bwMode="auto">
          <a:xfrm>
            <a:off x="9335542" y="1298859"/>
            <a:ext cx="2343811" cy="1864215"/>
          </a:xfrm>
          <a:custGeom>
            <a:avLst/>
            <a:gdLst>
              <a:gd name="T0" fmla="*/ 2965 w 3102"/>
              <a:gd name="T1" fmla="*/ 0 h 2201"/>
              <a:gd name="T2" fmla="*/ 135 w 3102"/>
              <a:gd name="T3" fmla="*/ 0 h 2201"/>
              <a:gd name="T4" fmla="*/ 135 w 3102"/>
              <a:gd name="T5" fmla="*/ 0 h 2201"/>
              <a:gd name="T6" fmla="*/ 0 w 3102"/>
              <a:gd name="T7" fmla="*/ 122 h 2201"/>
              <a:gd name="T8" fmla="*/ 0 w 3102"/>
              <a:gd name="T9" fmla="*/ 572 h 2201"/>
              <a:gd name="T10" fmla="*/ 0 w 3102"/>
              <a:gd name="T11" fmla="*/ 993 h 2201"/>
              <a:gd name="T12" fmla="*/ 0 w 3102"/>
              <a:gd name="T13" fmla="*/ 1443 h 2201"/>
              <a:gd name="T14" fmla="*/ 0 w 3102"/>
              <a:gd name="T15" fmla="*/ 1443 h 2201"/>
              <a:gd name="T16" fmla="*/ 2 w 3102"/>
              <a:gd name="T17" fmla="*/ 1463 h 2201"/>
              <a:gd name="T18" fmla="*/ 0 w 3102"/>
              <a:gd name="T19" fmla="*/ 1463 h 2201"/>
              <a:gd name="T20" fmla="*/ 2 w 3102"/>
              <a:gd name="T21" fmla="*/ 1464 h 2201"/>
              <a:gd name="T22" fmla="*/ 207 w 3102"/>
              <a:gd name="T23" fmla="*/ 1566 h 2201"/>
              <a:gd name="T24" fmla="*/ 776 w 3102"/>
              <a:gd name="T25" fmla="*/ 1846 h 2201"/>
              <a:gd name="T26" fmla="*/ 1405 w 3102"/>
              <a:gd name="T27" fmla="*/ 2156 h 2201"/>
              <a:gd name="T28" fmla="*/ 1405 w 3102"/>
              <a:gd name="T29" fmla="*/ 2156 h 2201"/>
              <a:gd name="T30" fmla="*/ 1696 w 3102"/>
              <a:gd name="T31" fmla="*/ 2156 h 2201"/>
              <a:gd name="T32" fmla="*/ 2325 w 3102"/>
              <a:gd name="T33" fmla="*/ 1846 h 2201"/>
              <a:gd name="T34" fmla="*/ 2893 w 3102"/>
              <a:gd name="T35" fmla="*/ 1566 h 2201"/>
              <a:gd name="T36" fmla="*/ 3098 w 3102"/>
              <a:gd name="T37" fmla="*/ 1464 h 2201"/>
              <a:gd name="T38" fmla="*/ 3101 w 3102"/>
              <a:gd name="T39" fmla="*/ 1463 h 2201"/>
              <a:gd name="T40" fmla="*/ 3099 w 3102"/>
              <a:gd name="T41" fmla="*/ 1463 h 2201"/>
              <a:gd name="T42" fmla="*/ 3099 w 3102"/>
              <a:gd name="T43" fmla="*/ 1463 h 2201"/>
              <a:gd name="T44" fmla="*/ 3101 w 3102"/>
              <a:gd name="T45" fmla="*/ 1443 h 2201"/>
              <a:gd name="T46" fmla="*/ 3101 w 3102"/>
              <a:gd name="T47" fmla="*/ 993 h 2201"/>
              <a:gd name="T48" fmla="*/ 3101 w 3102"/>
              <a:gd name="T49" fmla="*/ 572 h 2201"/>
              <a:gd name="T50" fmla="*/ 3101 w 3102"/>
              <a:gd name="T51" fmla="*/ 122 h 2201"/>
              <a:gd name="T52" fmla="*/ 3101 w 3102"/>
              <a:gd name="T53" fmla="*/ 122 h 2201"/>
              <a:gd name="T54" fmla="*/ 2965 w 3102"/>
              <a:gd name="T55"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2" h="2201">
                <a:moveTo>
                  <a:pt x="2965" y="0"/>
                </a:moveTo>
                <a:lnTo>
                  <a:pt x="135" y="0"/>
                </a:lnTo>
                <a:lnTo>
                  <a:pt x="135" y="0"/>
                </a:lnTo>
                <a:cubicBezTo>
                  <a:pt x="61" y="0"/>
                  <a:pt x="0" y="55"/>
                  <a:pt x="0" y="122"/>
                </a:cubicBezTo>
                <a:lnTo>
                  <a:pt x="0" y="572"/>
                </a:lnTo>
                <a:lnTo>
                  <a:pt x="0" y="993"/>
                </a:lnTo>
                <a:lnTo>
                  <a:pt x="0" y="1443"/>
                </a:lnTo>
                <a:lnTo>
                  <a:pt x="0" y="1443"/>
                </a:lnTo>
                <a:cubicBezTo>
                  <a:pt x="0" y="1450"/>
                  <a:pt x="1" y="1457"/>
                  <a:pt x="2" y="1463"/>
                </a:cubicBezTo>
                <a:lnTo>
                  <a:pt x="0" y="1463"/>
                </a:lnTo>
                <a:lnTo>
                  <a:pt x="2" y="1464"/>
                </a:lnTo>
                <a:lnTo>
                  <a:pt x="207" y="1566"/>
                </a:lnTo>
                <a:lnTo>
                  <a:pt x="776" y="1846"/>
                </a:lnTo>
                <a:lnTo>
                  <a:pt x="1405" y="2156"/>
                </a:lnTo>
                <a:lnTo>
                  <a:pt x="1405" y="2156"/>
                </a:lnTo>
                <a:cubicBezTo>
                  <a:pt x="1495" y="2200"/>
                  <a:pt x="1605" y="2200"/>
                  <a:pt x="1696" y="2156"/>
                </a:cubicBezTo>
                <a:lnTo>
                  <a:pt x="2325" y="1846"/>
                </a:lnTo>
                <a:lnTo>
                  <a:pt x="2893" y="1566"/>
                </a:lnTo>
                <a:lnTo>
                  <a:pt x="3098" y="1464"/>
                </a:lnTo>
                <a:lnTo>
                  <a:pt x="3101" y="1463"/>
                </a:lnTo>
                <a:lnTo>
                  <a:pt x="3099" y="1463"/>
                </a:lnTo>
                <a:lnTo>
                  <a:pt x="3099" y="1463"/>
                </a:lnTo>
                <a:cubicBezTo>
                  <a:pt x="3100" y="1457"/>
                  <a:pt x="3101" y="1450"/>
                  <a:pt x="3101" y="1443"/>
                </a:cubicBezTo>
                <a:lnTo>
                  <a:pt x="3101" y="993"/>
                </a:lnTo>
                <a:lnTo>
                  <a:pt x="3101" y="572"/>
                </a:lnTo>
                <a:lnTo>
                  <a:pt x="3101" y="122"/>
                </a:lnTo>
                <a:lnTo>
                  <a:pt x="3101" y="122"/>
                </a:lnTo>
                <a:cubicBezTo>
                  <a:pt x="3101" y="55"/>
                  <a:pt x="3039" y="0"/>
                  <a:pt x="2965" y="0"/>
                </a:cubicBezTo>
              </a:path>
            </a:pathLst>
          </a:custGeom>
          <a:solidFill>
            <a:srgbClr val="F2AA65"/>
          </a:solidFill>
          <a:ln>
            <a:noFill/>
          </a:ln>
          <a:effectLst/>
        </p:spPr>
        <p:txBody>
          <a:bodyPr wrap="none" anchor="ctr"/>
          <a:lstStyle/>
          <a:p>
            <a:pPr defTabSz="914217"/>
            <a:endParaRPr lang="en-US" dirty="0">
              <a:solidFill>
                <a:srgbClr val="747994"/>
              </a:solidFill>
              <a:latin typeface="Poppins" pitchFamily="2" charset="77"/>
            </a:endParaRPr>
          </a:p>
        </p:txBody>
      </p:sp>
      <p:sp>
        <p:nvSpPr>
          <p:cNvPr id="59" name="Freeform 309">
            <a:extLst>
              <a:ext uri="{FF2B5EF4-FFF2-40B4-BE49-F238E27FC236}">
                <a16:creationId xmlns:a16="http://schemas.microsoft.com/office/drawing/2014/main" id="{807C872E-DB4F-B250-BCDD-9997B9BAA875}"/>
              </a:ext>
            </a:extLst>
          </p:cNvPr>
          <p:cNvSpPr>
            <a:spLocks noChangeArrowheads="1"/>
          </p:cNvSpPr>
          <p:nvPr/>
        </p:nvSpPr>
        <p:spPr bwMode="auto">
          <a:xfrm>
            <a:off x="9335542" y="5016976"/>
            <a:ext cx="2343810" cy="1370516"/>
          </a:xfrm>
          <a:custGeom>
            <a:avLst/>
            <a:gdLst>
              <a:gd name="T0" fmla="*/ 135 w 3102"/>
              <a:gd name="T1" fmla="*/ 2200 h 2201"/>
              <a:gd name="T2" fmla="*/ 2965 w 3102"/>
              <a:gd name="T3" fmla="*/ 2200 h 2201"/>
              <a:gd name="T4" fmla="*/ 2965 w 3102"/>
              <a:gd name="T5" fmla="*/ 2200 h 2201"/>
              <a:gd name="T6" fmla="*/ 3101 w 3102"/>
              <a:gd name="T7" fmla="*/ 2078 h 2201"/>
              <a:gd name="T8" fmla="*/ 3101 w 3102"/>
              <a:gd name="T9" fmla="*/ 1629 h 2201"/>
              <a:gd name="T10" fmla="*/ 3101 w 3102"/>
              <a:gd name="T11" fmla="*/ 1207 h 2201"/>
              <a:gd name="T12" fmla="*/ 3101 w 3102"/>
              <a:gd name="T13" fmla="*/ 757 h 2201"/>
              <a:gd name="T14" fmla="*/ 3101 w 3102"/>
              <a:gd name="T15" fmla="*/ 757 h 2201"/>
              <a:gd name="T16" fmla="*/ 3099 w 3102"/>
              <a:gd name="T17" fmla="*/ 737 h 2201"/>
              <a:gd name="T18" fmla="*/ 3101 w 3102"/>
              <a:gd name="T19" fmla="*/ 737 h 2201"/>
              <a:gd name="T20" fmla="*/ 3098 w 3102"/>
              <a:gd name="T21" fmla="*/ 736 h 2201"/>
              <a:gd name="T22" fmla="*/ 2893 w 3102"/>
              <a:gd name="T23" fmla="*/ 635 h 2201"/>
              <a:gd name="T24" fmla="*/ 2325 w 3102"/>
              <a:gd name="T25" fmla="*/ 355 h 2201"/>
              <a:gd name="T26" fmla="*/ 1696 w 3102"/>
              <a:gd name="T27" fmla="*/ 45 h 2201"/>
              <a:gd name="T28" fmla="*/ 1696 w 3102"/>
              <a:gd name="T29" fmla="*/ 45 h 2201"/>
              <a:gd name="T30" fmla="*/ 1405 w 3102"/>
              <a:gd name="T31" fmla="*/ 45 h 2201"/>
              <a:gd name="T32" fmla="*/ 776 w 3102"/>
              <a:gd name="T33" fmla="*/ 355 h 2201"/>
              <a:gd name="T34" fmla="*/ 207 w 3102"/>
              <a:gd name="T35" fmla="*/ 635 h 2201"/>
              <a:gd name="T36" fmla="*/ 2 w 3102"/>
              <a:gd name="T37" fmla="*/ 736 h 2201"/>
              <a:gd name="T38" fmla="*/ 0 w 3102"/>
              <a:gd name="T39" fmla="*/ 737 h 2201"/>
              <a:gd name="T40" fmla="*/ 2 w 3102"/>
              <a:gd name="T41" fmla="*/ 737 h 2201"/>
              <a:gd name="T42" fmla="*/ 2 w 3102"/>
              <a:gd name="T43" fmla="*/ 737 h 2201"/>
              <a:gd name="T44" fmla="*/ 0 w 3102"/>
              <a:gd name="T45" fmla="*/ 757 h 2201"/>
              <a:gd name="T46" fmla="*/ 0 w 3102"/>
              <a:gd name="T47" fmla="*/ 1207 h 2201"/>
              <a:gd name="T48" fmla="*/ 0 w 3102"/>
              <a:gd name="T49" fmla="*/ 1629 h 2201"/>
              <a:gd name="T50" fmla="*/ 0 w 3102"/>
              <a:gd name="T51" fmla="*/ 2078 h 2201"/>
              <a:gd name="T52" fmla="*/ 0 w 3102"/>
              <a:gd name="T53" fmla="*/ 2078 h 2201"/>
              <a:gd name="T54" fmla="*/ 135 w 3102"/>
              <a:gd name="T55" fmla="*/ 220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02" h="2201">
                <a:moveTo>
                  <a:pt x="135" y="2200"/>
                </a:moveTo>
                <a:lnTo>
                  <a:pt x="2965" y="2200"/>
                </a:lnTo>
                <a:lnTo>
                  <a:pt x="2965" y="2200"/>
                </a:lnTo>
                <a:cubicBezTo>
                  <a:pt x="3039" y="2200"/>
                  <a:pt x="3101" y="2145"/>
                  <a:pt x="3101" y="2078"/>
                </a:cubicBezTo>
                <a:lnTo>
                  <a:pt x="3101" y="1629"/>
                </a:lnTo>
                <a:lnTo>
                  <a:pt x="3101" y="1207"/>
                </a:lnTo>
                <a:lnTo>
                  <a:pt x="3101" y="757"/>
                </a:lnTo>
                <a:lnTo>
                  <a:pt x="3101" y="757"/>
                </a:lnTo>
                <a:cubicBezTo>
                  <a:pt x="3101" y="750"/>
                  <a:pt x="3100" y="744"/>
                  <a:pt x="3099" y="737"/>
                </a:cubicBezTo>
                <a:lnTo>
                  <a:pt x="3101" y="737"/>
                </a:lnTo>
                <a:lnTo>
                  <a:pt x="3098" y="736"/>
                </a:lnTo>
                <a:lnTo>
                  <a:pt x="2893" y="635"/>
                </a:lnTo>
                <a:lnTo>
                  <a:pt x="2325" y="355"/>
                </a:lnTo>
                <a:lnTo>
                  <a:pt x="1696" y="45"/>
                </a:lnTo>
                <a:lnTo>
                  <a:pt x="1696" y="45"/>
                </a:lnTo>
                <a:cubicBezTo>
                  <a:pt x="1605" y="0"/>
                  <a:pt x="1495" y="0"/>
                  <a:pt x="1405" y="45"/>
                </a:cubicBezTo>
                <a:lnTo>
                  <a:pt x="776" y="355"/>
                </a:lnTo>
                <a:lnTo>
                  <a:pt x="207" y="635"/>
                </a:lnTo>
                <a:lnTo>
                  <a:pt x="2" y="736"/>
                </a:lnTo>
                <a:lnTo>
                  <a:pt x="0" y="737"/>
                </a:lnTo>
                <a:lnTo>
                  <a:pt x="2" y="737"/>
                </a:lnTo>
                <a:lnTo>
                  <a:pt x="2" y="737"/>
                </a:lnTo>
                <a:cubicBezTo>
                  <a:pt x="1" y="744"/>
                  <a:pt x="0" y="750"/>
                  <a:pt x="0" y="757"/>
                </a:cubicBezTo>
                <a:lnTo>
                  <a:pt x="0" y="1207"/>
                </a:lnTo>
                <a:lnTo>
                  <a:pt x="0" y="1629"/>
                </a:lnTo>
                <a:lnTo>
                  <a:pt x="0" y="2078"/>
                </a:lnTo>
                <a:lnTo>
                  <a:pt x="0" y="2078"/>
                </a:lnTo>
                <a:cubicBezTo>
                  <a:pt x="0" y="2145"/>
                  <a:pt x="61" y="2200"/>
                  <a:pt x="135" y="2200"/>
                </a:cubicBezTo>
              </a:path>
            </a:pathLst>
          </a:custGeom>
          <a:solidFill>
            <a:srgbClr val="F2AA65"/>
          </a:solidFill>
          <a:ln>
            <a:noFill/>
          </a:ln>
          <a:effectLst/>
        </p:spPr>
        <p:txBody>
          <a:bodyPr wrap="none" anchor="ctr"/>
          <a:lstStyle/>
          <a:p>
            <a:pPr defTabSz="914217"/>
            <a:endParaRPr lang="en-US" dirty="0">
              <a:solidFill>
                <a:srgbClr val="747994"/>
              </a:solidFill>
              <a:latin typeface="Poppins" pitchFamily="2" charset="77"/>
            </a:endParaRPr>
          </a:p>
        </p:txBody>
      </p:sp>
      <p:sp>
        <p:nvSpPr>
          <p:cNvPr id="60" name="TextBox 7">
            <a:extLst>
              <a:ext uri="{FF2B5EF4-FFF2-40B4-BE49-F238E27FC236}">
                <a16:creationId xmlns:a16="http://schemas.microsoft.com/office/drawing/2014/main" id="{BB64D20C-A13A-F185-9A3E-BE5EAF7CB2A4}"/>
              </a:ext>
            </a:extLst>
          </p:cNvPr>
          <p:cNvSpPr txBox="1"/>
          <p:nvPr/>
        </p:nvSpPr>
        <p:spPr>
          <a:xfrm>
            <a:off x="9436760" y="3265260"/>
            <a:ext cx="2096122" cy="1820498"/>
          </a:xfrm>
          <a:prstGeom prst="rect">
            <a:avLst/>
          </a:prstGeom>
          <a:noFill/>
        </p:spPr>
        <p:txBody>
          <a:bodyPr wrap="square" rtlCol="0">
            <a:spAutoFit/>
          </a:bodyPr>
          <a:lstStyle/>
          <a:p>
            <a:pPr algn="ctr" defTabSz="914217">
              <a:lnSpc>
                <a:spcPct val="150000"/>
              </a:lnSpc>
            </a:pPr>
            <a:r>
              <a:rPr lang="en-US" sz="1600" spc="-10" dirty="0" err="1">
                <a:solidFill>
                  <a:srgbClr val="747994"/>
                </a:solidFill>
                <a:latin typeface="Poppins" pitchFamily="2" charset="77"/>
                <a:cs typeface="Poppins" pitchFamily="2" charset="77"/>
              </a:rPr>
              <a:t>Accuratezza</a:t>
            </a:r>
            <a:r>
              <a:rPr lang="en-US" sz="1600" spc="-10" dirty="0">
                <a:solidFill>
                  <a:srgbClr val="747994"/>
                </a:solidFill>
                <a:latin typeface="Poppins" pitchFamily="2" charset="77"/>
                <a:cs typeface="Poppins" pitchFamily="2" charset="77"/>
              </a:rPr>
              <a:t> </a:t>
            </a:r>
            <a:r>
              <a:rPr lang="en-US" sz="1600" spc="-10" dirty="0" err="1">
                <a:solidFill>
                  <a:srgbClr val="747994"/>
                </a:solidFill>
                <a:latin typeface="Poppins" pitchFamily="2" charset="77"/>
                <a:cs typeface="Poppins" pitchFamily="2" charset="77"/>
              </a:rPr>
              <a:t>Standardizzazione</a:t>
            </a:r>
            <a:endParaRPr lang="en-US" sz="1600" spc="-10" dirty="0">
              <a:solidFill>
                <a:srgbClr val="747994"/>
              </a:solidFill>
              <a:latin typeface="Poppins" pitchFamily="2" charset="77"/>
              <a:cs typeface="Poppins" pitchFamily="2" charset="77"/>
            </a:endParaRPr>
          </a:p>
          <a:p>
            <a:pPr algn="ctr" defTabSz="914217">
              <a:lnSpc>
                <a:spcPct val="150000"/>
              </a:lnSpc>
            </a:pPr>
            <a:r>
              <a:rPr lang="en-US" sz="1600" spc="-10" dirty="0" err="1">
                <a:solidFill>
                  <a:srgbClr val="747994"/>
                </a:solidFill>
                <a:latin typeface="Poppins" pitchFamily="2" charset="77"/>
                <a:cs typeface="Poppins" pitchFamily="2" charset="77"/>
              </a:rPr>
              <a:t>Onestà</a:t>
            </a:r>
            <a:endParaRPr lang="en-US" sz="1600" spc="-10" dirty="0">
              <a:solidFill>
                <a:srgbClr val="747994"/>
              </a:solidFill>
              <a:latin typeface="Poppins" pitchFamily="2" charset="77"/>
              <a:cs typeface="Poppins" pitchFamily="2" charset="77"/>
            </a:endParaRPr>
          </a:p>
          <a:p>
            <a:pPr algn="ctr" defTabSz="914217">
              <a:lnSpc>
                <a:spcPct val="150000"/>
              </a:lnSpc>
            </a:pPr>
            <a:r>
              <a:rPr lang="en-US" sz="1600" spc="-10" dirty="0" err="1">
                <a:solidFill>
                  <a:srgbClr val="747994"/>
                </a:solidFill>
                <a:latin typeface="Poppins" pitchFamily="2" charset="77"/>
                <a:cs typeface="Poppins" pitchFamily="2" charset="77"/>
              </a:rPr>
              <a:t>Competenza</a:t>
            </a:r>
            <a:endParaRPr lang="en-US" sz="1600" spc="-10" dirty="0">
              <a:solidFill>
                <a:srgbClr val="747994"/>
              </a:solidFill>
              <a:latin typeface="Poppins" pitchFamily="2" charset="77"/>
              <a:cs typeface="Poppins" pitchFamily="2" charset="77"/>
            </a:endParaRPr>
          </a:p>
          <a:p>
            <a:pPr algn="ctr" defTabSz="914217">
              <a:lnSpc>
                <a:spcPct val="150000"/>
              </a:lnSpc>
            </a:pPr>
            <a:endParaRPr lang="en-US" sz="1200" spc="-10" dirty="0">
              <a:solidFill>
                <a:srgbClr val="747994"/>
              </a:solidFill>
              <a:latin typeface="Poppins" pitchFamily="2" charset="77"/>
              <a:cs typeface="Poppins" pitchFamily="2" charset="77"/>
            </a:endParaRPr>
          </a:p>
        </p:txBody>
      </p:sp>
      <p:sp>
        <p:nvSpPr>
          <p:cNvPr id="61" name="CasellaDiTesto 60">
            <a:extLst>
              <a:ext uri="{FF2B5EF4-FFF2-40B4-BE49-F238E27FC236}">
                <a16:creationId xmlns:a16="http://schemas.microsoft.com/office/drawing/2014/main" id="{5E6186B2-A0DB-A721-7A55-E44392F2D988}"/>
              </a:ext>
            </a:extLst>
          </p:cNvPr>
          <p:cNvSpPr txBox="1"/>
          <p:nvPr/>
        </p:nvSpPr>
        <p:spPr>
          <a:xfrm>
            <a:off x="9482012" y="1610090"/>
            <a:ext cx="2050870" cy="1077218"/>
          </a:xfrm>
          <a:prstGeom prst="rect">
            <a:avLst/>
          </a:prstGeom>
          <a:noFill/>
        </p:spPr>
        <p:txBody>
          <a:bodyPr wrap="square">
            <a:spAutoFit/>
          </a:bodyPr>
          <a:lstStyle/>
          <a:p>
            <a:pPr algn="ctr"/>
            <a:r>
              <a:rPr lang="it-IT" sz="3200" dirty="0">
                <a:solidFill>
                  <a:schemeClr val="bg1"/>
                </a:solidFill>
                <a:latin typeface="Bebas Neue Regular" panose="00000500000000000000" pitchFamily="50" charset="0"/>
              </a:rPr>
              <a:t>Mantenere</a:t>
            </a:r>
          </a:p>
          <a:p>
            <a:pPr algn="ctr"/>
            <a:r>
              <a:rPr lang="it-IT" sz="3200" dirty="0">
                <a:solidFill>
                  <a:schemeClr val="bg1"/>
                </a:solidFill>
                <a:latin typeface="Bebas Neue Regular" panose="00000500000000000000" pitchFamily="50" charset="0"/>
              </a:rPr>
              <a:t>obiettività</a:t>
            </a:r>
          </a:p>
        </p:txBody>
      </p:sp>
      <p:sp>
        <p:nvSpPr>
          <p:cNvPr id="62" name="CasellaDiTesto 61">
            <a:extLst>
              <a:ext uri="{FF2B5EF4-FFF2-40B4-BE49-F238E27FC236}">
                <a16:creationId xmlns:a16="http://schemas.microsoft.com/office/drawing/2014/main" id="{D1F0121B-D8F9-8C1C-455E-952A56E9F2E3}"/>
              </a:ext>
            </a:extLst>
          </p:cNvPr>
          <p:cNvSpPr txBox="1"/>
          <p:nvPr/>
        </p:nvSpPr>
        <p:spPr>
          <a:xfrm>
            <a:off x="9495309" y="5291145"/>
            <a:ext cx="2050870" cy="1077218"/>
          </a:xfrm>
          <a:prstGeom prst="rect">
            <a:avLst/>
          </a:prstGeom>
          <a:noFill/>
        </p:spPr>
        <p:txBody>
          <a:bodyPr wrap="square">
            <a:spAutoFit/>
          </a:bodyPr>
          <a:lstStyle/>
          <a:p>
            <a:pPr algn="ctr"/>
            <a:r>
              <a:rPr lang="it-IT" sz="3200" dirty="0">
                <a:solidFill>
                  <a:schemeClr val="bg1"/>
                </a:solidFill>
                <a:latin typeface="Bebas Neue Regular" panose="00000500000000000000" pitchFamily="50" charset="0"/>
              </a:rPr>
              <a:t>Cure</a:t>
            </a:r>
          </a:p>
          <a:p>
            <a:pPr algn="ctr"/>
            <a:r>
              <a:rPr lang="it-IT" sz="3200" dirty="0">
                <a:solidFill>
                  <a:schemeClr val="bg1"/>
                </a:solidFill>
                <a:latin typeface="Bebas Neue Regular" panose="00000500000000000000" pitchFamily="50" charset="0"/>
              </a:rPr>
              <a:t>specialistiche</a:t>
            </a:r>
          </a:p>
        </p:txBody>
      </p:sp>
    </p:spTree>
    <p:extLst>
      <p:ext uri="{BB962C8B-B14F-4D97-AF65-F5344CB8AC3E}">
        <p14:creationId xmlns:p14="http://schemas.microsoft.com/office/powerpoint/2010/main" val="325106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DEC6614-7AD7-7B11-DDF3-B90E6EF5D5E8}"/>
              </a:ext>
            </a:extLst>
          </p:cNvPr>
          <p:cNvSpPr txBox="1"/>
          <p:nvPr/>
        </p:nvSpPr>
        <p:spPr>
          <a:xfrm>
            <a:off x="3576475" y="554333"/>
            <a:ext cx="4482061" cy="1323439"/>
          </a:xfrm>
          <a:prstGeom prst="rect">
            <a:avLst/>
          </a:prstGeom>
          <a:noFill/>
        </p:spPr>
        <p:txBody>
          <a:bodyPr wrap="none" rtlCol="0">
            <a:spAutoFit/>
          </a:bodyPr>
          <a:lstStyle/>
          <a:p>
            <a:pPr algn="ctr"/>
            <a:r>
              <a:rPr lang="it-IT" sz="4000" dirty="0">
                <a:latin typeface="Bebas Neue Regular" panose="00000500000000000000" pitchFamily="50" charset="0"/>
              </a:rPr>
              <a:t>COMUNICARE CON I PAZIENTI:</a:t>
            </a:r>
          </a:p>
          <a:p>
            <a:pPr algn="ctr"/>
            <a:r>
              <a:rPr lang="it-IT" sz="4000" dirty="0">
                <a:solidFill>
                  <a:srgbClr val="C00000"/>
                </a:solidFill>
                <a:latin typeface="Bebas Neue Regular" panose="00000500000000000000" pitchFamily="50" charset="0"/>
              </a:rPr>
              <a:t>IL PATIENT ENGAGEMENT</a:t>
            </a:r>
          </a:p>
        </p:txBody>
      </p:sp>
      <p:pic>
        <p:nvPicPr>
          <p:cNvPr id="8" name="Immagine 7">
            <a:extLst>
              <a:ext uri="{FF2B5EF4-FFF2-40B4-BE49-F238E27FC236}">
                <a16:creationId xmlns:a16="http://schemas.microsoft.com/office/drawing/2014/main" id="{73F0331A-040F-CA64-B09D-1679DD8F4637}"/>
              </a:ext>
            </a:extLst>
          </p:cNvPr>
          <p:cNvPicPr>
            <a:picLocks noChangeAspect="1"/>
          </p:cNvPicPr>
          <p:nvPr/>
        </p:nvPicPr>
        <p:blipFill rotWithShape="1">
          <a:blip r:embed="rId3"/>
          <a:srcRect l="10043" t="28406" r="10762" b="23829"/>
          <a:stretch/>
        </p:blipFill>
        <p:spPr>
          <a:xfrm>
            <a:off x="1268278" y="2075018"/>
            <a:ext cx="9655444" cy="3274143"/>
          </a:xfrm>
          <a:prstGeom prst="rect">
            <a:avLst/>
          </a:prstGeom>
        </p:spPr>
      </p:pic>
      <p:pic>
        <p:nvPicPr>
          <p:cNvPr id="6" name="Immagine 5">
            <a:extLst>
              <a:ext uri="{FF2B5EF4-FFF2-40B4-BE49-F238E27FC236}">
                <a16:creationId xmlns:a16="http://schemas.microsoft.com/office/drawing/2014/main" id="{2AD4B829-EABC-E812-6F07-980E7F85A7A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302873" y="5055550"/>
            <a:ext cx="2398348" cy="1326145"/>
          </a:xfrm>
          <a:prstGeom prst="rect">
            <a:avLst/>
          </a:prstGeom>
        </p:spPr>
      </p:pic>
    </p:spTree>
    <p:extLst>
      <p:ext uri="{BB962C8B-B14F-4D97-AF65-F5344CB8AC3E}">
        <p14:creationId xmlns:p14="http://schemas.microsoft.com/office/powerpoint/2010/main" val="329317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Immagine 85">
            <a:extLst>
              <a:ext uri="{FF2B5EF4-FFF2-40B4-BE49-F238E27FC236}">
                <a16:creationId xmlns:a16="http://schemas.microsoft.com/office/drawing/2014/main" id="{FFD5119B-9009-B243-19E8-D6F74A8E0BE5}"/>
              </a:ext>
            </a:extLst>
          </p:cNvPr>
          <p:cNvPicPr>
            <a:picLocks noChangeAspect="1"/>
          </p:cNvPicPr>
          <p:nvPr/>
        </p:nvPicPr>
        <p:blipFill>
          <a:blip r:embed="rId3"/>
          <a:stretch>
            <a:fillRect/>
          </a:stretch>
        </p:blipFill>
        <p:spPr>
          <a:xfrm>
            <a:off x="6263919" y="1578077"/>
            <a:ext cx="5090488" cy="3701846"/>
          </a:xfrm>
          <a:prstGeom prst="rect">
            <a:avLst/>
          </a:prstGeom>
        </p:spPr>
      </p:pic>
      <p:sp>
        <p:nvSpPr>
          <p:cNvPr id="87" name="CasellaDiTesto 86">
            <a:extLst>
              <a:ext uri="{FF2B5EF4-FFF2-40B4-BE49-F238E27FC236}">
                <a16:creationId xmlns:a16="http://schemas.microsoft.com/office/drawing/2014/main" id="{5FE80391-AB7B-A671-9C1F-B94A51826E53}"/>
              </a:ext>
            </a:extLst>
          </p:cNvPr>
          <p:cNvSpPr txBox="1"/>
          <p:nvPr/>
        </p:nvSpPr>
        <p:spPr>
          <a:xfrm>
            <a:off x="7858165" y="3148524"/>
            <a:ext cx="2011448" cy="461665"/>
          </a:xfrm>
          <a:prstGeom prst="rect">
            <a:avLst/>
          </a:prstGeom>
          <a:noFill/>
        </p:spPr>
        <p:txBody>
          <a:bodyPr wrap="none" rtlCol="0">
            <a:spAutoFit/>
          </a:bodyPr>
          <a:lstStyle/>
          <a:p>
            <a:r>
              <a:rPr lang="it-IT" sz="2400" dirty="0">
                <a:solidFill>
                  <a:srgbClr val="C00000"/>
                </a:solidFill>
              </a:rPr>
              <a:t>ENGAGEMENT</a:t>
            </a:r>
          </a:p>
        </p:txBody>
      </p:sp>
      <p:sp>
        <p:nvSpPr>
          <p:cNvPr id="88" name="CasellaDiTesto 87">
            <a:extLst>
              <a:ext uri="{FF2B5EF4-FFF2-40B4-BE49-F238E27FC236}">
                <a16:creationId xmlns:a16="http://schemas.microsoft.com/office/drawing/2014/main" id="{5AB85CA0-888A-CF11-240D-B635DBD8D865}"/>
              </a:ext>
            </a:extLst>
          </p:cNvPr>
          <p:cNvSpPr txBox="1"/>
          <p:nvPr/>
        </p:nvSpPr>
        <p:spPr>
          <a:xfrm>
            <a:off x="7188751" y="1848011"/>
            <a:ext cx="1198149" cy="369332"/>
          </a:xfrm>
          <a:prstGeom prst="rect">
            <a:avLst/>
          </a:prstGeom>
          <a:noFill/>
        </p:spPr>
        <p:txBody>
          <a:bodyPr wrap="none" rtlCol="0">
            <a:spAutoFit/>
          </a:bodyPr>
          <a:lstStyle/>
          <a:p>
            <a:r>
              <a:rPr lang="it-IT" dirty="0">
                <a:solidFill>
                  <a:schemeClr val="bg1"/>
                </a:solidFill>
              </a:rPr>
              <a:t>ADERENZA</a:t>
            </a:r>
          </a:p>
        </p:txBody>
      </p:sp>
      <p:sp>
        <p:nvSpPr>
          <p:cNvPr id="89" name="CasellaDiTesto 88">
            <a:extLst>
              <a:ext uri="{FF2B5EF4-FFF2-40B4-BE49-F238E27FC236}">
                <a16:creationId xmlns:a16="http://schemas.microsoft.com/office/drawing/2014/main" id="{9ED01792-6A8A-1BD1-70A8-BE990AF59DF0}"/>
              </a:ext>
            </a:extLst>
          </p:cNvPr>
          <p:cNvSpPr txBox="1"/>
          <p:nvPr/>
        </p:nvSpPr>
        <p:spPr>
          <a:xfrm>
            <a:off x="9003083" y="1843557"/>
            <a:ext cx="1417311" cy="369332"/>
          </a:xfrm>
          <a:prstGeom prst="rect">
            <a:avLst/>
          </a:prstGeom>
          <a:noFill/>
        </p:spPr>
        <p:txBody>
          <a:bodyPr wrap="none" rtlCol="0">
            <a:spAutoFit/>
          </a:bodyPr>
          <a:lstStyle/>
          <a:p>
            <a:r>
              <a:rPr lang="it-IT" dirty="0">
                <a:solidFill>
                  <a:schemeClr val="bg1"/>
                </a:solidFill>
              </a:rPr>
              <a:t>ATTIVAZIONE</a:t>
            </a:r>
          </a:p>
        </p:txBody>
      </p:sp>
      <p:sp>
        <p:nvSpPr>
          <p:cNvPr id="90" name="CasellaDiTesto 89">
            <a:extLst>
              <a:ext uri="{FF2B5EF4-FFF2-40B4-BE49-F238E27FC236}">
                <a16:creationId xmlns:a16="http://schemas.microsoft.com/office/drawing/2014/main" id="{2CEECA50-8E98-FFE5-8FF6-B8C17F38B2E0}"/>
              </a:ext>
            </a:extLst>
          </p:cNvPr>
          <p:cNvSpPr txBox="1"/>
          <p:nvPr/>
        </p:nvSpPr>
        <p:spPr>
          <a:xfrm>
            <a:off x="6460174" y="3105834"/>
            <a:ext cx="1056636" cy="646331"/>
          </a:xfrm>
          <a:prstGeom prst="rect">
            <a:avLst/>
          </a:prstGeom>
          <a:noFill/>
        </p:spPr>
        <p:txBody>
          <a:bodyPr wrap="none" rtlCol="0">
            <a:spAutoFit/>
          </a:bodyPr>
          <a:lstStyle/>
          <a:p>
            <a:r>
              <a:rPr lang="it-IT" dirty="0">
                <a:solidFill>
                  <a:schemeClr val="bg1"/>
                </a:solidFill>
              </a:rPr>
              <a:t>HEALTH</a:t>
            </a:r>
          </a:p>
          <a:p>
            <a:r>
              <a:rPr lang="it-IT" dirty="0">
                <a:solidFill>
                  <a:schemeClr val="bg1"/>
                </a:solidFill>
              </a:rPr>
              <a:t>LITERACY</a:t>
            </a:r>
          </a:p>
        </p:txBody>
      </p:sp>
      <p:sp>
        <p:nvSpPr>
          <p:cNvPr id="91" name="CasellaDiTesto 90">
            <a:extLst>
              <a:ext uri="{FF2B5EF4-FFF2-40B4-BE49-F238E27FC236}">
                <a16:creationId xmlns:a16="http://schemas.microsoft.com/office/drawing/2014/main" id="{ACFECA52-BFF8-C7A8-2E17-37D28BC30529}"/>
              </a:ext>
            </a:extLst>
          </p:cNvPr>
          <p:cNvSpPr txBox="1"/>
          <p:nvPr/>
        </p:nvSpPr>
        <p:spPr>
          <a:xfrm>
            <a:off x="10021991" y="2998112"/>
            <a:ext cx="1332416" cy="861774"/>
          </a:xfrm>
          <a:prstGeom prst="rect">
            <a:avLst/>
          </a:prstGeom>
          <a:noFill/>
        </p:spPr>
        <p:txBody>
          <a:bodyPr wrap="none" rtlCol="0">
            <a:spAutoFit/>
          </a:bodyPr>
          <a:lstStyle/>
          <a:p>
            <a:pPr algn="r"/>
            <a:r>
              <a:rPr lang="it-IT" sz="1600" dirty="0">
                <a:solidFill>
                  <a:schemeClr val="bg1"/>
                </a:solidFill>
              </a:rPr>
              <a:t>DECISIONE</a:t>
            </a:r>
          </a:p>
          <a:p>
            <a:pPr algn="r"/>
            <a:r>
              <a:rPr lang="it-IT" sz="1600" dirty="0">
                <a:solidFill>
                  <a:schemeClr val="bg1"/>
                </a:solidFill>
              </a:rPr>
              <a:t>TERAPEUTICA</a:t>
            </a:r>
          </a:p>
          <a:p>
            <a:pPr algn="r"/>
            <a:r>
              <a:rPr lang="it-IT" sz="1600" dirty="0">
                <a:solidFill>
                  <a:schemeClr val="bg1"/>
                </a:solidFill>
              </a:rPr>
              <a:t>CONDIVISA</a:t>
            </a:r>
          </a:p>
        </p:txBody>
      </p:sp>
      <p:sp>
        <p:nvSpPr>
          <p:cNvPr id="92" name="CasellaDiTesto 91">
            <a:extLst>
              <a:ext uri="{FF2B5EF4-FFF2-40B4-BE49-F238E27FC236}">
                <a16:creationId xmlns:a16="http://schemas.microsoft.com/office/drawing/2014/main" id="{EC789832-5939-018F-D16B-D740ABAE90CD}"/>
              </a:ext>
            </a:extLst>
          </p:cNvPr>
          <p:cNvSpPr txBox="1"/>
          <p:nvPr/>
        </p:nvSpPr>
        <p:spPr>
          <a:xfrm>
            <a:off x="7033612" y="4691966"/>
            <a:ext cx="1775551" cy="369332"/>
          </a:xfrm>
          <a:prstGeom prst="rect">
            <a:avLst/>
          </a:prstGeom>
          <a:noFill/>
        </p:spPr>
        <p:txBody>
          <a:bodyPr wrap="none" rtlCol="0">
            <a:spAutoFit/>
          </a:bodyPr>
          <a:lstStyle/>
          <a:p>
            <a:r>
              <a:rPr lang="it-IT" dirty="0">
                <a:solidFill>
                  <a:schemeClr val="bg1"/>
                </a:solidFill>
              </a:rPr>
              <a:t>EMPOWERMENT</a:t>
            </a:r>
          </a:p>
        </p:txBody>
      </p:sp>
      <p:pic>
        <p:nvPicPr>
          <p:cNvPr id="94" name="Immagine 93">
            <a:extLst>
              <a:ext uri="{FF2B5EF4-FFF2-40B4-BE49-F238E27FC236}">
                <a16:creationId xmlns:a16="http://schemas.microsoft.com/office/drawing/2014/main" id="{D982F955-E534-58F5-C336-E367C381A24B}"/>
              </a:ext>
            </a:extLst>
          </p:cNvPr>
          <p:cNvPicPr>
            <a:picLocks noChangeAspect="1"/>
          </p:cNvPicPr>
          <p:nvPr/>
        </p:nvPicPr>
        <p:blipFill>
          <a:blip r:embed="rId4"/>
          <a:stretch>
            <a:fillRect/>
          </a:stretch>
        </p:blipFill>
        <p:spPr>
          <a:xfrm>
            <a:off x="405775" y="4752775"/>
            <a:ext cx="2907043" cy="1607421"/>
          </a:xfrm>
          <a:prstGeom prst="rect">
            <a:avLst/>
          </a:prstGeom>
        </p:spPr>
      </p:pic>
      <p:sp>
        <p:nvSpPr>
          <p:cNvPr id="95" name="CasellaDiTesto 94">
            <a:extLst>
              <a:ext uri="{FF2B5EF4-FFF2-40B4-BE49-F238E27FC236}">
                <a16:creationId xmlns:a16="http://schemas.microsoft.com/office/drawing/2014/main" id="{9DF091F1-1BFF-857C-CBC8-7F745E00E4D0}"/>
              </a:ext>
            </a:extLst>
          </p:cNvPr>
          <p:cNvSpPr txBox="1"/>
          <p:nvPr/>
        </p:nvSpPr>
        <p:spPr>
          <a:xfrm>
            <a:off x="474224" y="261879"/>
            <a:ext cx="6877913" cy="646331"/>
          </a:xfrm>
          <a:prstGeom prst="rect">
            <a:avLst/>
          </a:prstGeom>
          <a:noFill/>
        </p:spPr>
        <p:txBody>
          <a:bodyPr wrap="square" rtlCol="0">
            <a:spAutoFit/>
          </a:bodyPr>
          <a:lstStyle/>
          <a:p>
            <a:pPr algn="just"/>
            <a:r>
              <a:rPr lang="it-IT" sz="3600" dirty="0" err="1">
                <a:solidFill>
                  <a:srgbClr val="C00000"/>
                </a:solidFill>
                <a:latin typeface="Bebas Neue Regular" panose="00000500000000000000" pitchFamily="50" charset="0"/>
                <a:cs typeface="Poppins" panose="00000500000000000000" pitchFamily="2" charset="0"/>
              </a:rPr>
              <a:t>Patient</a:t>
            </a:r>
            <a:r>
              <a:rPr lang="it-IT" sz="3600" dirty="0">
                <a:solidFill>
                  <a:srgbClr val="C00000"/>
                </a:solidFill>
                <a:latin typeface="Bebas Neue Regular" panose="00000500000000000000" pitchFamily="50" charset="0"/>
                <a:cs typeface="Poppins" panose="00000500000000000000" pitchFamily="2" charset="0"/>
              </a:rPr>
              <a:t> Health Engagement Model</a:t>
            </a:r>
            <a:endParaRPr lang="it-IT" sz="3600" dirty="0">
              <a:latin typeface="Bebas Neue Regular" panose="00000500000000000000" pitchFamily="50" charset="0"/>
              <a:cs typeface="Poppins" panose="00000500000000000000" pitchFamily="2" charset="0"/>
            </a:endParaRPr>
          </a:p>
        </p:txBody>
      </p:sp>
      <p:sp>
        <p:nvSpPr>
          <p:cNvPr id="3" name="CasellaDiTesto 2">
            <a:extLst>
              <a:ext uri="{FF2B5EF4-FFF2-40B4-BE49-F238E27FC236}">
                <a16:creationId xmlns:a16="http://schemas.microsoft.com/office/drawing/2014/main" id="{F70DCCC6-0374-7F5F-0768-4891E9E558DA}"/>
              </a:ext>
            </a:extLst>
          </p:cNvPr>
          <p:cNvSpPr txBox="1"/>
          <p:nvPr/>
        </p:nvSpPr>
        <p:spPr>
          <a:xfrm>
            <a:off x="474224" y="1797497"/>
            <a:ext cx="6098344" cy="646331"/>
          </a:xfrm>
          <a:prstGeom prst="rect">
            <a:avLst/>
          </a:prstGeom>
          <a:noFill/>
        </p:spPr>
        <p:txBody>
          <a:bodyPr wrap="square">
            <a:spAutoFit/>
          </a:bodyPr>
          <a:lstStyle/>
          <a:p>
            <a:pPr algn="ctr"/>
            <a:r>
              <a:rPr lang="it-IT" dirty="0">
                <a:latin typeface="Poppins" panose="00000500000000000000" pitchFamily="2" charset="0"/>
                <a:cs typeface="Poppins" panose="00000500000000000000" pitchFamily="2" charset="0"/>
              </a:rPr>
              <a:t>chiave teorica di sistematizzazione del processo dinamico ed evolutivo dell’engagement</a:t>
            </a:r>
          </a:p>
        </p:txBody>
      </p:sp>
      <p:sp>
        <p:nvSpPr>
          <p:cNvPr id="5" name="CasellaDiTesto 4">
            <a:extLst>
              <a:ext uri="{FF2B5EF4-FFF2-40B4-BE49-F238E27FC236}">
                <a16:creationId xmlns:a16="http://schemas.microsoft.com/office/drawing/2014/main" id="{5A763FD0-4ADF-802F-F62A-2CEFBE551FAA}"/>
              </a:ext>
            </a:extLst>
          </p:cNvPr>
          <p:cNvSpPr txBox="1"/>
          <p:nvPr/>
        </p:nvSpPr>
        <p:spPr>
          <a:xfrm>
            <a:off x="263589" y="3379356"/>
            <a:ext cx="6098458" cy="646331"/>
          </a:xfrm>
          <a:prstGeom prst="rect">
            <a:avLst/>
          </a:prstGeom>
          <a:noFill/>
        </p:spPr>
        <p:txBody>
          <a:bodyPr wrap="square">
            <a:spAutoFit/>
          </a:bodyPr>
          <a:lstStyle>
            <a:defPPr>
              <a:defRPr lang="it-IT"/>
            </a:defPPr>
            <a:lvl1pPr>
              <a:defRPr>
                <a:latin typeface="Poppins" panose="00000500000000000000" pitchFamily="2" charset="0"/>
                <a:cs typeface="Poppins" panose="00000500000000000000" pitchFamily="2" charset="0"/>
              </a:defRPr>
            </a:lvl1pPr>
          </a:lstStyle>
          <a:p>
            <a:pPr algn="ctr"/>
            <a:r>
              <a:rPr lang="it-IT" dirty="0"/>
              <a:t>acquisizione di progettualità</a:t>
            </a:r>
          </a:p>
          <a:p>
            <a:pPr algn="ctr"/>
            <a:r>
              <a:rPr lang="it-IT" dirty="0"/>
              <a:t> identitaria e di ruolo </a:t>
            </a:r>
          </a:p>
        </p:txBody>
      </p:sp>
      <p:cxnSp>
        <p:nvCxnSpPr>
          <p:cNvPr id="8" name="Connettore 2 7">
            <a:extLst>
              <a:ext uri="{FF2B5EF4-FFF2-40B4-BE49-F238E27FC236}">
                <a16:creationId xmlns:a16="http://schemas.microsoft.com/office/drawing/2014/main" id="{E4E294F0-388A-5A3E-3299-CE3C8B3A008D}"/>
              </a:ext>
            </a:extLst>
          </p:cNvPr>
          <p:cNvCxnSpPr>
            <a:cxnSpLocks/>
          </p:cNvCxnSpPr>
          <p:nvPr/>
        </p:nvCxnSpPr>
        <p:spPr>
          <a:xfrm>
            <a:off x="3439928" y="2660150"/>
            <a:ext cx="0" cy="4883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5AB991EB-CE35-4AB0-DDA7-188CAEACF0AE}"/>
              </a:ext>
            </a:extLst>
          </p:cNvPr>
          <p:cNvSpPr txBox="1"/>
          <p:nvPr/>
        </p:nvSpPr>
        <p:spPr>
          <a:xfrm>
            <a:off x="8945362" y="6093117"/>
            <a:ext cx="32466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(Graffigna e Borello, 2017)</a:t>
            </a:r>
          </a:p>
        </p:txBody>
      </p:sp>
    </p:spTree>
    <p:extLst>
      <p:ext uri="{BB962C8B-B14F-4D97-AF65-F5344CB8AC3E}">
        <p14:creationId xmlns:p14="http://schemas.microsoft.com/office/powerpoint/2010/main" val="451731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279E2005-C9FC-BF42-8704-151853EA5883}"/>
              </a:ext>
            </a:extLst>
          </p:cNvPr>
          <p:cNvSpPr>
            <a:spLocks noChangeArrowheads="1"/>
          </p:cNvSpPr>
          <p:nvPr/>
        </p:nvSpPr>
        <p:spPr bwMode="auto">
          <a:xfrm>
            <a:off x="5038589" y="3006037"/>
            <a:ext cx="2114823" cy="2114823"/>
          </a:xfrm>
          <a:custGeom>
            <a:avLst/>
            <a:gdLst>
              <a:gd name="T0" fmla="*/ 3396 w 3397"/>
              <a:gd name="T1" fmla="*/ 1697 h 3396"/>
              <a:gd name="T2" fmla="*/ 3396 w 3397"/>
              <a:gd name="T3" fmla="*/ 1697 h 3396"/>
              <a:gd name="T4" fmla="*/ 1698 w 3397"/>
              <a:gd name="T5" fmla="*/ 3395 h 3396"/>
              <a:gd name="T6" fmla="*/ 1698 w 3397"/>
              <a:gd name="T7" fmla="*/ 3395 h 3396"/>
              <a:gd name="T8" fmla="*/ 0 w 3397"/>
              <a:gd name="T9" fmla="*/ 1697 h 3396"/>
              <a:gd name="T10" fmla="*/ 0 w 3397"/>
              <a:gd name="T11" fmla="*/ 1697 h 3396"/>
              <a:gd name="T12" fmla="*/ 1698 w 3397"/>
              <a:gd name="T13" fmla="*/ 0 h 3396"/>
              <a:gd name="T14" fmla="*/ 1698 w 3397"/>
              <a:gd name="T15" fmla="*/ 0 h 3396"/>
              <a:gd name="T16" fmla="*/ 3396 w 3397"/>
              <a:gd name="T17" fmla="*/ 1697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7" h="3396">
                <a:moveTo>
                  <a:pt x="3396" y="1697"/>
                </a:moveTo>
                <a:lnTo>
                  <a:pt x="3396" y="1697"/>
                </a:lnTo>
                <a:cubicBezTo>
                  <a:pt x="3396" y="2635"/>
                  <a:pt x="2635" y="3395"/>
                  <a:pt x="1698" y="3395"/>
                </a:cubicBezTo>
                <a:lnTo>
                  <a:pt x="1698" y="3395"/>
                </a:lnTo>
                <a:cubicBezTo>
                  <a:pt x="760" y="3395"/>
                  <a:pt x="0" y="2635"/>
                  <a:pt x="0" y="1697"/>
                </a:cubicBezTo>
                <a:lnTo>
                  <a:pt x="0" y="1697"/>
                </a:lnTo>
                <a:cubicBezTo>
                  <a:pt x="0" y="759"/>
                  <a:pt x="760" y="0"/>
                  <a:pt x="1698" y="0"/>
                </a:cubicBezTo>
                <a:lnTo>
                  <a:pt x="1698" y="0"/>
                </a:lnTo>
                <a:cubicBezTo>
                  <a:pt x="2635" y="0"/>
                  <a:pt x="3396" y="759"/>
                  <a:pt x="3396" y="1697"/>
                </a:cubicBezTo>
              </a:path>
            </a:pathLst>
          </a:custGeom>
          <a:solidFill>
            <a:schemeClr val="accent6">
              <a:alpha val="30000"/>
            </a:schemeClr>
          </a:solidFill>
          <a:ln>
            <a:noFill/>
          </a:ln>
          <a:effectLst/>
        </p:spPr>
        <p:txBody>
          <a:bodyPr wrap="none" anchor="ctr"/>
          <a:lstStyle/>
          <a:p>
            <a:pPr defTabSz="914217"/>
            <a:endParaRPr lang="en-US" dirty="0">
              <a:solidFill>
                <a:srgbClr val="747993"/>
              </a:solidFill>
              <a:latin typeface="Poppins" pitchFamily="2" charset="77"/>
            </a:endParaRPr>
          </a:p>
        </p:txBody>
      </p:sp>
      <p:sp>
        <p:nvSpPr>
          <p:cNvPr id="26" name="Freeform 64">
            <a:extLst>
              <a:ext uri="{FF2B5EF4-FFF2-40B4-BE49-F238E27FC236}">
                <a16:creationId xmlns:a16="http://schemas.microsoft.com/office/drawing/2014/main" id="{4DDCA0D8-CA18-1A4C-8859-FC80E5F4C7AB}"/>
              </a:ext>
            </a:extLst>
          </p:cNvPr>
          <p:cNvSpPr>
            <a:spLocks noChangeArrowheads="1"/>
          </p:cNvSpPr>
          <p:nvPr/>
        </p:nvSpPr>
        <p:spPr bwMode="auto">
          <a:xfrm>
            <a:off x="6376145" y="1998063"/>
            <a:ext cx="996989" cy="996987"/>
          </a:xfrm>
          <a:custGeom>
            <a:avLst/>
            <a:gdLst>
              <a:gd name="T0" fmla="*/ 1599 w 1600"/>
              <a:gd name="T1" fmla="*/ 799 h 1599"/>
              <a:gd name="T2" fmla="*/ 1599 w 1600"/>
              <a:gd name="T3" fmla="*/ 799 h 1599"/>
              <a:gd name="T4" fmla="*/ 800 w 1600"/>
              <a:gd name="T5" fmla="*/ 1598 h 1599"/>
              <a:gd name="T6" fmla="*/ 800 w 1600"/>
              <a:gd name="T7" fmla="*/ 1598 h 1599"/>
              <a:gd name="T8" fmla="*/ 0 w 1600"/>
              <a:gd name="T9" fmla="*/ 799 h 1599"/>
              <a:gd name="T10" fmla="*/ 0 w 1600"/>
              <a:gd name="T11" fmla="*/ 799 h 1599"/>
              <a:gd name="T12" fmla="*/ 800 w 1600"/>
              <a:gd name="T13" fmla="*/ 0 h 1599"/>
              <a:gd name="T14" fmla="*/ 800 w 1600"/>
              <a:gd name="T15" fmla="*/ 0 h 1599"/>
              <a:gd name="T16" fmla="*/ 1599 w 1600"/>
              <a:gd name="T17" fmla="*/ 799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0" h="1599">
                <a:moveTo>
                  <a:pt x="1599" y="799"/>
                </a:moveTo>
                <a:lnTo>
                  <a:pt x="1599" y="799"/>
                </a:lnTo>
                <a:cubicBezTo>
                  <a:pt x="1599" y="1241"/>
                  <a:pt x="1241" y="1598"/>
                  <a:pt x="800" y="1598"/>
                </a:cubicBezTo>
                <a:lnTo>
                  <a:pt x="800" y="1598"/>
                </a:lnTo>
                <a:cubicBezTo>
                  <a:pt x="358" y="1598"/>
                  <a:pt x="0" y="1241"/>
                  <a:pt x="0" y="799"/>
                </a:cubicBezTo>
                <a:lnTo>
                  <a:pt x="0" y="799"/>
                </a:lnTo>
                <a:cubicBezTo>
                  <a:pt x="0" y="358"/>
                  <a:pt x="358" y="0"/>
                  <a:pt x="800" y="0"/>
                </a:cubicBezTo>
                <a:lnTo>
                  <a:pt x="800" y="0"/>
                </a:lnTo>
                <a:cubicBezTo>
                  <a:pt x="1241" y="0"/>
                  <a:pt x="1599" y="358"/>
                  <a:pt x="1599" y="799"/>
                </a:cubicBezTo>
              </a:path>
            </a:pathLst>
          </a:custGeom>
          <a:solidFill>
            <a:schemeClr val="accent6"/>
          </a:solidFill>
          <a:ln>
            <a:noFill/>
          </a:ln>
          <a:effectLst/>
        </p:spPr>
        <p:txBody>
          <a:bodyPr wrap="none" anchor="ctr"/>
          <a:lstStyle/>
          <a:p>
            <a:pPr defTabSz="914217"/>
            <a:endParaRPr lang="en-US" dirty="0">
              <a:solidFill>
                <a:srgbClr val="747993"/>
              </a:solidFill>
              <a:latin typeface="Poppins" pitchFamily="2" charset="77"/>
            </a:endParaRPr>
          </a:p>
        </p:txBody>
      </p:sp>
      <p:sp>
        <p:nvSpPr>
          <p:cNvPr id="27" name="Freeform 65">
            <a:extLst>
              <a:ext uri="{FF2B5EF4-FFF2-40B4-BE49-F238E27FC236}">
                <a16:creationId xmlns:a16="http://schemas.microsoft.com/office/drawing/2014/main" id="{99496F87-509B-0144-8E13-F8C38248E7F7}"/>
              </a:ext>
            </a:extLst>
          </p:cNvPr>
          <p:cNvSpPr>
            <a:spLocks noChangeArrowheads="1"/>
          </p:cNvSpPr>
          <p:nvPr/>
        </p:nvSpPr>
        <p:spPr bwMode="auto">
          <a:xfrm>
            <a:off x="6282763" y="1901934"/>
            <a:ext cx="1183752" cy="1186499"/>
          </a:xfrm>
          <a:custGeom>
            <a:avLst/>
            <a:gdLst>
              <a:gd name="T0" fmla="*/ 1901 w 1902"/>
              <a:gd name="T1" fmla="*/ 951 h 1903"/>
              <a:gd name="T2" fmla="*/ 1901 w 1902"/>
              <a:gd name="T3" fmla="*/ 951 h 1903"/>
              <a:gd name="T4" fmla="*/ 951 w 1902"/>
              <a:gd name="T5" fmla="*/ 1902 h 1903"/>
              <a:gd name="T6" fmla="*/ 951 w 1902"/>
              <a:gd name="T7" fmla="*/ 1902 h 1903"/>
              <a:gd name="T8" fmla="*/ 0 w 1902"/>
              <a:gd name="T9" fmla="*/ 951 h 1903"/>
              <a:gd name="T10" fmla="*/ 0 w 1902"/>
              <a:gd name="T11" fmla="*/ 951 h 1903"/>
              <a:gd name="T12" fmla="*/ 951 w 1902"/>
              <a:gd name="T13" fmla="*/ 0 h 1903"/>
            </a:gdLst>
            <a:ahLst/>
            <a:cxnLst>
              <a:cxn ang="0">
                <a:pos x="T0" y="T1"/>
              </a:cxn>
              <a:cxn ang="0">
                <a:pos x="T2" y="T3"/>
              </a:cxn>
              <a:cxn ang="0">
                <a:pos x="T4" y="T5"/>
              </a:cxn>
              <a:cxn ang="0">
                <a:pos x="T6" y="T7"/>
              </a:cxn>
              <a:cxn ang="0">
                <a:pos x="T8" y="T9"/>
              </a:cxn>
              <a:cxn ang="0">
                <a:pos x="T10" y="T11"/>
              </a:cxn>
              <a:cxn ang="0">
                <a:pos x="T12" y="T13"/>
              </a:cxn>
            </a:cxnLst>
            <a:rect l="0" t="0" r="r" b="b"/>
            <a:pathLst>
              <a:path w="1902" h="1903">
                <a:moveTo>
                  <a:pt x="1901" y="951"/>
                </a:moveTo>
                <a:lnTo>
                  <a:pt x="1901" y="951"/>
                </a:lnTo>
                <a:cubicBezTo>
                  <a:pt x="1901" y="1476"/>
                  <a:pt x="1475" y="1902"/>
                  <a:pt x="951" y="1902"/>
                </a:cubicBezTo>
                <a:lnTo>
                  <a:pt x="951" y="1902"/>
                </a:lnTo>
                <a:cubicBezTo>
                  <a:pt x="425" y="1902"/>
                  <a:pt x="0" y="1476"/>
                  <a:pt x="0" y="951"/>
                </a:cubicBezTo>
                <a:lnTo>
                  <a:pt x="0" y="951"/>
                </a:lnTo>
                <a:cubicBezTo>
                  <a:pt x="0" y="426"/>
                  <a:pt x="425" y="0"/>
                  <a:pt x="951" y="0"/>
                </a:cubicBezTo>
              </a:path>
            </a:pathLst>
          </a:custGeom>
          <a:noFill/>
          <a:ln w="101600" cap="rnd">
            <a:solidFill>
              <a:schemeClr val="accent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28" name="Freeform 66">
            <a:extLst>
              <a:ext uri="{FF2B5EF4-FFF2-40B4-BE49-F238E27FC236}">
                <a16:creationId xmlns:a16="http://schemas.microsoft.com/office/drawing/2014/main" id="{654EEB1B-9ABD-724D-A9E3-CBF138FFEFD7}"/>
              </a:ext>
            </a:extLst>
          </p:cNvPr>
          <p:cNvSpPr>
            <a:spLocks noChangeArrowheads="1"/>
          </p:cNvSpPr>
          <p:nvPr/>
        </p:nvSpPr>
        <p:spPr bwMode="auto">
          <a:xfrm>
            <a:off x="6472274" y="2094191"/>
            <a:ext cx="804731" cy="804733"/>
          </a:xfrm>
          <a:custGeom>
            <a:avLst/>
            <a:gdLst>
              <a:gd name="T0" fmla="*/ 0 w 1292"/>
              <a:gd name="T1" fmla="*/ 645 h 1291"/>
              <a:gd name="T2" fmla="*/ 0 w 1292"/>
              <a:gd name="T3" fmla="*/ 645 h 1291"/>
              <a:gd name="T4" fmla="*/ 646 w 1292"/>
              <a:gd name="T5" fmla="*/ 0 h 1291"/>
              <a:gd name="T6" fmla="*/ 646 w 1292"/>
              <a:gd name="T7" fmla="*/ 0 h 1291"/>
              <a:gd name="T8" fmla="*/ 1291 w 1292"/>
              <a:gd name="T9" fmla="*/ 645 h 1291"/>
              <a:gd name="T10" fmla="*/ 1291 w 1292"/>
              <a:gd name="T11" fmla="*/ 645 h 1291"/>
              <a:gd name="T12" fmla="*/ 646 w 1292"/>
              <a:gd name="T13" fmla="*/ 1290 h 1291"/>
            </a:gdLst>
            <a:ahLst/>
            <a:cxnLst>
              <a:cxn ang="0">
                <a:pos x="T0" y="T1"/>
              </a:cxn>
              <a:cxn ang="0">
                <a:pos x="T2" y="T3"/>
              </a:cxn>
              <a:cxn ang="0">
                <a:pos x="T4" y="T5"/>
              </a:cxn>
              <a:cxn ang="0">
                <a:pos x="T6" y="T7"/>
              </a:cxn>
              <a:cxn ang="0">
                <a:pos x="T8" y="T9"/>
              </a:cxn>
              <a:cxn ang="0">
                <a:pos x="T10" y="T11"/>
              </a:cxn>
              <a:cxn ang="0">
                <a:pos x="T12" y="T13"/>
              </a:cxn>
            </a:cxnLst>
            <a:rect l="0" t="0" r="r" b="b"/>
            <a:pathLst>
              <a:path w="1292" h="1291">
                <a:moveTo>
                  <a:pt x="0" y="645"/>
                </a:moveTo>
                <a:lnTo>
                  <a:pt x="0" y="645"/>
                </a:lnTo>
                <a:cubicBezTo>
                  <a:pt x="0" y="289"/>
                  <a:pt x="289" y="0"/>
                  <a:pt x="646" y="0"/>
                </a:cubicBezTo>
                <a:lnTo>
                  <a:pt x="646" y="0"/>
                </a:lnTo>
                <a:cubicBezTo>
                  <a:pt x="1002" y="0"/>
                  <a:pt x="1291" y="289"/>
                  <a:pt x="1291" y="645"/>
                </a:cubicBezTo>
                <a:lnTo>
                  <a:pt x="1291" y="645"/>
                </a:lnTo>
                <a:cubicBezTo>
                  <a:pt x="1291" y="1002"/>
                  <a:pt x="1002" y="1290"/>
                  <a:pt x="646" y="1290"/>
                </a:cubicBezTo>
              </a:path>
            </a:pathLst>
          </a:custGeom>
          <a:noFill/>
          <a:ln w="101600" cap="rnd">
            <a:solidFill>
              <a:schemeClr val="bg1">
                <a:alpha val="4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29" name="Freeform 67">
            <a:extLst>
              <a:ext uri="{FF2B5EF4-FFF2-40B4-BE49-F238E27FC236}">
                <a16:creationId xmlns:a16="http://schemas.microsoft.com/office/drawing/2014/main" id="{278DBD19-C968-C94A-8045-9A48B076C6C0}"/>
              </a:ext>
            </a:extLst>
          </p:cNvPr>
          <p:cNvSpPr>
            <a:spLocks noChangeArrowheads="1"/>
          </p:cNvSpPr>
          <p:nvPr/>
        </p:nvSpPr>
        <p:spPr bwMode="auto">
          <a:xfrm>
            <a:off x="7062776" y="1934893"/>
            <a:ext cx="359796" cy="335076"/>
          </a:xfrm>
          <a:custGeom>
            <a:avLst/>
            <a:gdLst>
              <a:gd name="T0" fmla="*/ 0 w 576"/>
              <a:gd name="T1" fmla="*/ 0 h 537"/>
              <a:gd name="T2" fmla="*/ 0 w 576"/>
              <a:gd name="T3" fmla="*/ 0 h 537"/>
              <a:gd name="T4" fmla="*/ 575 w 576"/>
              <a:gd name="T5" fmla="*/ 536 h 537"/>
            </a:gdLst>
            <a:ahLst/>
            <a:cxnLst>
              <a:cxn ang="0">
                <a:pos x="T0" y="T1"/>
              </a:cxn>
              <a:cxn ang="0">
                <a:pos x="T2" y="T3"/>
              </a:cxn>
              <a:cxn ang="0">
                <a:pos x="T4" y="T5"/>
              </a:cxn>
            </a:cxnLst>
            <a:rect l="0" t="0" r="r" b="b"/>
            <a:pathLst>
              <a:path w="576" h="537">
                <a:moveTo>
                  <a:pt x="0" y="0"/>
                </a:moveTo>
                <a:lnTo>
                  <a:pt x="0" y="0"/>
                </a:lnTo>
                <a:cubicBezTo>
                  <a:pt x="250" y="84"/>
                  <a:pt x="465" y="272"/>
                  <a:pt x="575" y="536"/>
                </a:cubicBezTo>
              </a:path>
            </a:pathLst>
          </a:custGeom>
          <a:noFill/>
          <a:ln w="101600" cap="rnd">
            <a:solidFill>
              <a:schemeClr val="accent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0" name="Freeform 68">
            <a:extLst>
              <a:ext uri="{FF2B5EF4-FFF2-40B4-BE49-F238E27FC236}">
                <a16:creationId xmlns:a16="http://schemas.microsoft.com/office/drawing/2014/main" id="{D72FBC02-F325-8E41-ADDD-22618C67FAB8}"/>
              </a:ext>
            </a:extLst>
          </p:cNvPr>
          <p:cNvSpPr>
            <a:spLocks noChangeArrowheads="1"/>
          </p:cNvSpPr>
          <p:nvPr/>
        </p:nvSpPr>
        <p:spPr bwMode="auto">
          <a:xfrm>
            <a:off x="7337428" y="3563582"/>
            <a:ext cx="996989" cy="996987"/>
          </a:xfrm>
          <a:custGeom>
            <a:avLst/>
            <a:gdLst>
              <a:gd name="T0" fmla="*/ 1598 w 1599"/>
              <a:gd name="T1" fmla="*/ 799 h 1599"/>
              <a:gd name="T2" fmla="*/ 1598 w 1599"/>
              <a:gd name="T3" fmla="*/ 799 h 1599"/>
              <a:gd name="T4" fmla="*/ 799 w 1599"/>
              <a:gd name="T5" fmla="*/ 1598 h 1599"/>
              <a:gd name="T6" fmla="*/ 799 w 1599"/>
              <a:gd name="T7" fmla="*/ 1598 h 1599"/>
              <a:gd name="T8" fmla="*/ 0 w 1599"/>
              <a:gd name="T9" fmla="*/ 799 h 1599"/>
              <a:gd name="T10" fmla="*/ 0 w 1599"/>
              <a:gd name="T11" fmla="*/ 799 h 1599"/>
              <a:gd name="T12" fmla="*/ 799 w 1599"/>
              <a:gd name="T13" fmla="*/ 0 h 1599"/>
              <a:gd name="T14" fmla="*/ 799 w 1599"/>
              <a:gd name="T15" fmla="*/ 0 h 1599"/>
              <a:gd name="T16" fmla="*/ 1598 w 1599"/>
              <a:gd name="T17" fmla="*/ 799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9" h="1599">
                <a:moveTo>
                  <a:pt x="1598" y="799"/>
                </a:moveTo>
                <a:lnTo>
                  <a:pt x="1598" y="799"/>
                </a:lnTo>
                <a:cubicBezTo>
                  <a:pt x="1598" y="1240"/>
                  <a:pt x="1240" y="1598"/>
                  <a:pt x="799" y="1598"/>
                </a:cubicBezTo>
                <a:lnTo>
                  <a:pt x="799" y="1598"/>
                </a:lnTo>
                <a:cubicBezTo>
                  <a:pt x="357" y="1598"/>
                  <a:pt x="0" y="1240"/>
                  <a:pt x="0" y="799"/>
                </a:cubicBezTo>
                <a:lnTo>
                  <a:pt x="0" y="799"/>
                </a:lnTo>
                <a:cubicBezTo>
                  <a:pt x="0" y="358"/>
                  <a:pt x="357" y="0"/>
                  <a:pt x="799" y="0"/>
                </a:cubicBezTo>
                <a:lnTo>
                  <a:pt x="799" y="0"/>
                </a:lnTo>
                <a:cubicBezTo>
                  <a:pt x="1240" y="0"/>
                  <a:pt x="1598" y="358"/>
                  <a:pt x="1598" y="799"/>
                </a:cubicBezTo>
              </a:path>
            </a:pathLst>
          </a:custGeom>
          <a:solidFill>
            <a:schemeClr val="accent5"/>
          </a:solidFill>
          <a:ln>
            <a:noFill/>
          </a:ln>
          <a:effectLst/>
        </p:spPr>
        <p:txBody>
          <a:bodyPr wrap="none" anchor="ctr"/>
          <a:lstStyle/>
          <a:p>
            <a:pPr defTabSz="914217"/>
            <a:endParaRPr lang="en-US" dirty="0">
              <a:solidFill>
                <a:srgbClr val="747993"/>
              </a:solidFill>
              <a:latin typeface="Poppins" pitchFamily="2" charset="77"/>
            </a:endParaRPr>
          </a:p>
        </p:txBody>
      </p:sp>
      <p:sp>
        <p:nvSpPr>
          <p:cNvPr id="31" name="Freeform 69">
            <a:extLst>
              <a:ext uri="{FF2B5EF4-FFF2-40B4-BE49-F238E27FC236}">
                <a16:creationId xmlns:a16="http://schemas.microsoft.com/office/drawing/2014/main" id="{FB2E1F21-B482-814F-B608-FF90F0E80796}"/>
              </a:ext>
            </a:extLst>
          </p:cNvPr>
          <p:cNvSpPr>
            <a:spLocks noChangeArrowheads="1"/>
          </p:cNvSpPr>
          <p:nvPr/>
        </p:nvSpPr>
        <p:spPr bwMode="auto">
          <a:xfrm>
            <a:off x="7241300" y="3470200"/>
            <a:ext cx="1183751" cy="1183750"/>
          </a:xfrm>
          <a:custGeom>
            <a:avLst/>
            <a:gdLst>
              <a:gd name="T0" fmla="*/ 1901 w 1902"/>
              <a:gd name="T1" fmla="*/ 950 h 1902"/>
              <a:gd name="T2" fmla="*/ 1901 w 1902"/>
              <a:gd name="T3" fmla="*/ 950 h 1902"/>
              <a:gd name="T4" fmla="*/ 950 w 1902"/>
              <a:gd name="T5" fmla="*/ 1901 h 1902"/>
              <a:gd name="T6" fmla="*/ 950 w 1902"/>
              <a:gd name="T7" fmla="*/ 1901 h 1902"/>
              <a:gd name="T8" fmla="*/ 0 w 1902"/>
              <a:gd name="T9" fmla="*/ 950 h 1902"/>
              <a:gd name="T10" fmla="*/ 0 w 1902"/>
              <a:gd name="T11" fmla="*/ 950 h 1902"/>
              <a:gd name="T12" fmla="*/ 950 w 1902"/>
              <a:gd name="T13" fmla="*/ 0 h 1902"/>
            </a:gdLst>
            <a:ahLst/>
            <a:cxnLst>
              <a:cxn ang="0">
                <a:pos x="T0" y="T1"/>
              </a:cxn>
              <a:cxn ang="0">
                <a:pos x="T2" y="T3"/>
              </a:cxn>
              <a:cxn ang="0">
                <a:pos x="T4" y="T5"/>
              </a:cxn>
              <a:cxn ang="0">
                <a:pos x="T6" y="T7"/>
              </a:cxn>
              <a:cxn ang="0">
                <a:pos x="T8" y="T9"/>
              </a:cxn>
              <a:cxn ang="0">
                <a:pos x="T10" y="T11"/>
              </a:cxn>
              <a:cxn ang="0">
                <a:pos x="T12" y="T13"/>
              </a:cxn>
            </a:cxnLst>
            <a:rect l="0" t="0" r="r" b="b"/>
            <a:pathLst>
              <a:path w="1902" h="1902">
                <a:moveTo>
                  <a:pt x="1901" y="950"/>
                </a:moveTo>
                <a:lnTo>
                  <a:pt x="1901" y="950"/>
                </a:lnTo>
                <a:cubicBezTo>
                  <a:pt x="1901" y="1475"/>
                  <a:pt x="1475" y="1901"/>
                  <a:pt x="950" y="1901"/>
                </a:cubicBezTo>
                <a:lnTo>
                  <a:pt x="950" y="1901"/>
                </a:lnTo>
                <a:cubicBezTo>
                  <a:pt x="425" y="1901"/>
                  <a:pt x="0" y="1475"/>
                  <a:pt x="0" y="950"/>
                </a:cubicBezTo>
                <a:lnTo>
                  <a:pt x="0" y="950"/>
                </a:lnTo>
                <a:cubicBezTo>
                  <a:pt x="0" y="425"/>
                  <a:pt x="425" y="0"/>
                  <a:pt x="950" y="0"/>
                </a:cubicBezTo>
              </a:path>
            </a:pathLst>
          </a:custGeom>
          <a:noFill/>
          <a:ln w="101600" cap="rnd">
            <a:solidFill>
              <a:schemeClr val="accent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2" name="Freeform 70">
            <a:extLst>
              <a:ext uri="{FF2B5EF4-FFF2-40B4-BE49-F238E27FC236}">
                <a16:creationId xmlns:a16="http://schemas.microsoft.com/office/drawing/2014/main" id="{0E251B97-73B1-794B-8170-BAD2AF9A65B0}"/>
              </a:ext>
            </a:extLst>
          </p:cNvPr>
          <p:cNvSpPr>
            <a:spLocks noChangeArrowheads="1"/>
          </p:cNvSpPr>
          <p:nvPr/>
        </p:nvSpPr>
        <p:spPr bwMode="auto">
          <a:xfrm>
            <a:off x="7834549" y="3659709"/>
            <a:ext cx="403739" cy="400992"/>
          </a:xfrm>
          <a:custGeom>
            <a:avLst/>
            <a:gdLst>
              <a:gd name="T0" fmla="*/ 0 w 647"/>
              <a:gd name="T1" fmla="*/ 0 h 646"/>
              <a:gd name="T2" fmla="*/ 0 w 647"/>
              <a:gd name="T3" fmla="*/ 0 h 646"/>
              <a:gd name="T4" fmla="*/ 646 w 647"/>
              <a:gd name="T5" fmla="*/ 645 h 646"/>
            </a:gdLst>
            <a:ahLst/>
            <a:cxnLst>
              <a:cxn ang="0">
                <a:pos x="T0" y="T1"/>
              </a:cxn>
              <a:cxn ang="0">
                <a:pos x="T2" y="T3"/>
              </a:cxn>
              <a:cxn ang="0">
                <a:pos x="T4" y="T5"/>
              </a:cxn>
            </a:cxnLst>
            <a:rect l="0" t="0" r="r" b="b"/>
            <a:pathLst>
              <a:path w="647" h="646">
                <a:moveTo>
                  <a:pt x="0" y="0"/>
                </a:moveTo>
                <a:lnTo>
                  <a:pt x="0" y="0"/>
                </a:lnTo>
                <a:cubicBezTo>
                  <a:pt x="356" y="0"/>
                  <a:pt x="646" y="289"/>
                  <a:pt x="646" y="645"/>
                </a:cubicBezTo>
              </a:path>
            </a:pathLst>
          </a:custGeom>
          <a:noFill/>
          <a:ln w="101600" cap="rnd">
            <a:solidFill>
              <a:schemeClr val="bg1">
                <a:alpha val="4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3" name="Freeform 71">
            <a:extLst>
              <a:ext uri="{FF2B5EF4-FFF2-40B4-BE49-F238E27FC236}">
                <a16:creationId xmlns:a16="http://schemas.microsoft.com/office/drawing/2014/main" id="{8864BC4F-A89C-FB4B-AF8C-304ACC46A1D0}"/>
              </a:ext>
            </a:extLst>
          </p:cNvPr>
          <p:cNvSpPr>
            <a:spLocks noChangeArrowheads="1"/>
          </p:cNvSpPr>
          <p:nvPr/>
        </p:nvSpPr>
        <p:spPr bwMode="auto">
          <a:xfrm>
            <a:off x="8021312" y="3500412"/>
            <a:ext cx="359794" cy="335076"/>
          </a:xfrm>
          <a:custGeom>
            <a:avLst/>
            <a:gdLst>
              <a:gd name="T0" fmla="*/ 0 w 576"/>
              <a:gd name="T1" fmla="*/ 0 h 537"/>
              <a:gd name="T2" fmla="*/ 0 w 576"/>
              <a:gd name="T3" fmla="*/ 0 h 537"/>
              <a:gd name="T4" fmla="*/ 575 w 576"/>
              <a:gd name="T5" fmla="*/ 536 h 537"/>
            </a:gdLst>
            <a:ahLst/>
            <a:cxnLst>
              <a:cxn ang="0">
                <a:pos x="T0" y="T1"/>
              </a:cxn>
              <a:cxn ang="0">
                <a:pos x="T2" y="T3"/>
              </a:cxn>
              <a:cxn ang="0">
                <a:pos x="T4" y="T5"/>
              </a:cxn>
            </a:cxnLst>
            <a:rect l="0" t="0" r="r" b="b"/>
            <a:pathLst>
              <a:path w="576" h="537">
                <a:moveTo>
                  <a:pt x="0" y="0"/>
                </a:moveTo>
                <a:lnTo>
                  <a:pt x="0" y="0"/>
                </a:lnTo>
                <a:cubicBezTo>
                  <a:pt x="252" y="84"/>
                  <a:pt x="466" y="272"/>
                  <a:pt x="575" y="536"/>
                </a:cubicBezTo>
              </a:path>
            </a:pathLst>
          </a:custGeom>
          <a:noFill/>
          <a:ln w="101600" cap="rnd">
            <a:solidFill>
              <a:schemeClr val="accent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4" name="Freeform 72">
            <a:extLst>
              <a:ext uri="{FF2B5EF4-FFF2-40B4-BE49-F238E27FC236}">
                <a16:creationId xmlns:a16="http://schemas.microsoft.com/office/drawing/2014/main" id="{6EC55E21-A105-FA4F-AA5C-C73C42C55491}"/>
              </a:ext>
            </a:extLst>
          </p:cNvPr>
          <p:cNvSpPr>
            <a:spLocks noChangeArrowheads="1"/>
          </p:cNvSpPr>
          <p:nvPr/>
        </p:nvSpPr>
        <p:spPr bwMode="auto">
          <a:xfrm>
            <a:off x="6376145" y="5131846"/>
            <a:ext cx="996989" cy="996989"/>
          </a:xfrm>
          <a:custGeom>
            <a:avLst/>
            <a:gdLst>
              <a:gd name="T0" fmla="*/ 1599 w 1600"/>
              <a:gd name="T1" fmla="*/ 799 h 1599"/>
              <a:gd name="T2" fmla="*/ 1599 w 1600"/>
              <a:gd name="T3" fmla="*/ 799 h 1599"/>
              <a:gd name="T4" fmla="*/ 800 w 1600"/>
              <a:gd name="T5" fmla="*/ 1598 h 1599"/>
              <a:gd name="T6" fmla="*/ 800 w 1600"/>
              <a:gd name="T7" fmla="*/ 1598 h 1599"/>
              <a:gd name="T8" fmla="*/ 0 w 1600"/>
              <a:gd name="T9" fmla="*/ 799 h 1599"/>
              <a:gd name="T10" fmla="*/ 0 w 1600"/>
              <a:gd name="T11" fmla="*/ 799 h 1599"/>
              <a:gd name="T12" fmla="*/ 800 w 1600"/>
              <a:gd name="T13" fmla="*/ 0 h 1599"/>
              <a:gd name="T14" fmla="*/ 800 w 1600"/>
              <a:gd name="T15" fmla="*/ 0 h 1599"/>
              <a:gd name="T16" fmla="*/ 1599 w 1600"/>
              <a:gd name="T17" fmla="*/ 799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0" h="1599">
                <a:moveTo>
                  <a:pt x="1599" y="799"/>
                </a:moveTo>
                <a:lnTo>
                  <a:pt x="1599" y="799"/>
                </a:lnTo>
                <a:cubicBezTo>
                  <a:pt x="1599" y="1240"/>
                  <a:pt x="1241" y="1598"/>
                  <a:pt x="800" y="1598"/>
                </a:cubicBezTo>
                <a:lnTo>
                  <a:pt x="800" y="1598"/>
                </a:lnTo>
                <a:cubicBezTo>
                  <a:pt x="358" y="1598"/>
                  <a:pt x="0" y="1240"/>
                  <a:pt x="0" y="799"/>
                </a:cubicBezTo>
                <a:lnTo>
                  <a:pt x="0" y="799"/>
                </a:lnTo>
                <a:cubicBezTo>
                  <a:pt x="0" y="357"/>
                  <a:pt x="358" y="0"/>
                  <a:pt x="800" y="0"/>
                </a:cubicBezTo>
                <a:lnTo>
                  <a:pt x="800" y="0"/>
                </a:lnTo>
                <a:cubicBezTo>
                  <a:pt x="1241" y="0"/>
                  <a:pt x="1599" y="357"/>
                  <a:pt x="1599" y="799"/>
                </a:cubicBezTo>
              </a:path>
            </a:pathLst>
          </a:custGeom>
          <a:solidFill>
            <a:schemeClr val="accent4"/>
          </a:solidFill>
          <a:ln>
            <a:noFill/>
          </a:ln>
          <a:effectLst/>
        </p:spPr>
        <p:txBody>
          <a:bodyPr wrap="none" anchor="ctr"/>
          <a:lstStyle/>
          <a:p>
            <a:pPr defTabSz="914217"/>
            <a:endParaRPr lang="en-US" dirty="0">
              <a:solidFill>
                <a:srgbClr val="747993"/>
              </a:solidFill>
              <a:latin typeface="Poppins" pitchFamily="2" charset="77"/>
            </a:endParaRPr>
          </a:p>
        </p:txBody>
      </p:sp>
      <p:sp>
        <p:nvSpPr>
          <p:cNvPr id="35" name="Freeform 73">
            <a:extLst>
              <a:ext uri="{FF2B5EF4-FFF2-40B4-BE49-F238E27FC236}">
                <a16:creationId xmlns:a16="http://schemas.microsoft.com/office/drawing/2014/main" id="{117E9492-91A0-F849-A2A2-EC226CC542A8}"/>
              </a:ext>
            </a:extLst>
          </p:cNvPr>
          <p:cNvSpPr>
            <a:spLocks noChangeArrowheads="1"/>
          </p:cNvSpPr>
          <p:nvPr/>
        </p:nvSpPr>
        <p:spPr bwMode="auto">
          <a:xfrm>
            <a:off x="6282763" y="5038464"/>
            <a:ext cx="1183752" cy="1183752"/>
          </a:xfrm>
          <a:custGeom>
            <a:avLst/>
            <a:gdLst>
              <a:gd name="T0" fmla="*/ 1901 w 1902"/>
              <a:gd name="T1" fmla="*/ 950 h 1902"/>
              <a:gd name="T2" fmla="*/ 1901 w 1902"/>
              <a:gd name="T3" fmla="*/ 950 h 1902"/>
              <a:gd name="T4" fmla="*/ 951 w 1902"/>
              <a:gd name="T5" fmla="*/ 1901 h 1902"/>
              <a:gd name="T6" fmla="*/ 951 w 1902"/>
              <a:gd name="T7" fmla="*/ 1901 h 1902"/>
              <a:gd name="T8" fmla="*/ 0 w 1902"/>
              <a:gd name="T9" fmla="*/ 950 h 1902"/>
              <a:gd name="T10" fmla="*/ 0 w 1902"/>
              <a:gd name="T11" fmla="*/ 950 h 1902"/>
              <a:gd name="T12" fmla="*/ 951 w 1902"/>
              <a:gd name="T13" fmla="*/ 0 h 1902"/>
            </a:gdLst>
            <a:ahLst/>
            <a:cxnLst>
              <a:cxn ang="0">
                <a:pos x="T0" y="T1"/>
              </a:cxn>
              <a:cxn ang="0">
                <a:pos x="T2" y="T3"/>
              </a:cxn>
              <a:cxn ang="0">
                <a:pos x="T4" y="T5"/>
              </a:cxn>
              <a:cxn ang="0">
                <a:pos x="T6" y="T7"/>
              </a:cxn>
              <a:cxn ang="0">
                <a:pos x="T8" y="T9"/>
              </a:cxn>
              <a:cxn ang="0">
                <a:pos x="T10" y="T11"/>
              </a:cxn>
              <a:cxn ang="0">
                <a:pos x="T12" y="T13"/>
              </a:cxn>
            </a:cxnLst>
            <a:rect l="0" t="0" r="r" b="b"/>
            <a:pathLst>
              <a:path w="1902" h="1902">
                <a:moveTo>
                  <a:pt x="1901" y="950"/>
                </a:moveTo>
                <a:lnTo>
                  <a:pt x="1901" y="950"/>
                </a:lnTo>
                <a:cubicBezTo>
                  <a:pt x="1901" y="1475"/>
                  <a:pt x="1475" y="1901"/>
                  <a:pt x="951" y="1901"/>
                </a:cubicBezTo>
                <a:lnTo>
                  <a:pt x="951" y="1901"/>
                </a:lnTo>
                <a:cubicBezTo>
                  <a:pt x="425" y="1901"/>
                  <a:pt x="0" y="1475"/>
                  <a:pt x="0" y="950"/>
                </a:cubicBezTo>
                <a:lnTo>
                  <a:pt x="0" y="950"/>
                </a:lnTo>
                <a:cubicBezTo>
                  <a:pt x="0" y="425"/>
                  <a:pt x="425" y="0"/>
                  <a:pt x="951" y="0"/>
                </a:cubicBezTo>
              </a:path>
            </a:pathLst>
          </a:custGeom>
          <a:noFill/>
          <a:ln w="1016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6" name="Freeform 74">
            <a:extLst>
              <a:ext uri="{FF2B5EF4-FFF2-40B4-BE49-F238E27FC236}">
                <a16:creationId xmlns:a16="http://schemas.microsoft.com/office/drawing/2014/main" id="{9C8D4CA5-E886-9F41-9443-35DB514390F5}"/>
              </a:ext>
            </a:extLst>
          </p:cNvPr>
          <p:cNvSpPr>
            <a:spLocks noChangeArrowheads="1"/>
          </p:cNvSpPr>
          <p:nvPr/>
        </p:nvSpPr>
        <p:spPr bwMode="auto">
          <a:xfrm>
            <a:off x="6472274" y="5227975"/>
            <a:ext cx="804731" cy="804731"/>
          </a:xfrm>
          <a:custGeom>
            <a:avLst/>
            <a:gdLst>
              <a:gd name="T0" fmla="*/ 0 w 1292"/>
              <a:gd name="T1" fmla="*/ 645 h 1292"/>
              <a:gd name="T2" fmla="*/ 0 w 1292"/>
              <a:gd name="T3" fmla="*/ 645 h 1292"/>
              <a:gd name="T4" fmla="*/ 646 w 1292"/>
              <a:gd name="T5" fmla="*/ 0 h 1292"/>
              <a:gd name="T6" fmla="*/ 646 w 1292"/>
              <a:gd name="T7" fmla="*/ 0 h 1292"/>
              <a:gd name="T8" fmla="*/ 1291 w 1292"/>
              <a:gd name="T9" fmla="*/ 645 h 1292"/>
              <a:gd name="T10" fmla="*/ 1291 w 1292"/>
              <a:gd name="T11" fmla="*/ 645 h 1292"/>
              <a:gd name="T12" fmla="*/ 646 w 1292"/>
              <a:gd name="T13" fmla="*/ 1291 h 1292"/>
            </a:gdLst>
            <a:ahLst/>
            <a:cxnLst>
              <a:cxn ang="0">
                <a:pos x="T0" y="T1"/>
              </a:cxn>
              <a:cxn ang="0">
                <a:pos x="T2" y="T3"/>
              </a:cxn>
              <a:cxn ang="0">
                <a:pos x="T4" y="T5"/>
              </a:cxn>
              <a:cxn ang="0">
                <a:pos x="T6" y="T7"/>
              </a:cxn>
              <a:cxn ang="0">
                <a:pos x="T8" y="T9"/>
              </a:cxn>
              <a:cxn ang="0">
                <a:pos x="T10" y="T11"/>
              </a:cxn>
              <a:cxn ang="0">
                <a:pos x="T12" y="T13"/>
              </a:cxn>
            </a:cxnLst>
            <a:rect l="0" t="0" r="r" b="b"/>
            <a:pathLst>
              <a:path w="1292" h="1292">
                <a:moveTo>
                  <a:pt x="0" y="645"/>
                </a:moveTo>
                <a:lnTo>
                  <a:pt x="0" y="645"/>
                </a:lnTo>
                <a:cubicBezTo>
                  <a:pt x="0" y="288"/>
                  <a:pt x="289" y="0"/>
                  <a:pt x="646" y="0"/>
                </a:cubicBezTo>
                <a:lnTo>
                  <a:pt x="646" y="0"/>
                </a:lnTo>
                <a:cubicBezTo>
                  <a:pt x="1002" y="0"/>
                  <a:pt x="1291" y="288"/>
                  <a:pt x="1291" y="645"/>
                </a:cubicBezTo>
                <a:lnTo>
                  <a:pt x="1291" y="645"/>
                </a:lnTo>
                <a:cubicBezTo>
                  <a:pt x="1291" y="1001"/>
                  <a:pt x="1002" y="1291"/>
                  <a:pt x="646" y="1291"/>
                </a:cubicBezTo>
              </a:path>
            </a:pathLst>
          </a:custGeom>
          <a:noFill/>
          <a:ln w="101600" cap="rnd">
            <a:solidFill>
              <a:schemeClr val="bg1">
                <a:alpha val="4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7" name="Freeform 75">
            <a:extLst>
              <a:ext uri="{FF2B5EF4-FFF2-40B4-BE49-F238E27FC236}">
                <a16:creationId xmlns:a16="http://schemas.microsoft.com/office/drawing/2014/main" id="{027793B3-B7A9-3949-95B0-2F8550A5D483}"/>
              </a:ext>
            </a:extLst>
          </p:cNvPr>
          <p:cNvSpPr>
            <a:spLocks noChangeArrowheads="1"/>
          </p:cNvSpPr>
          <p:nvPr/>
        </p:nvSpPr>
        <p:spPr bwMode="auto">
          <a:xfrm>
            <a:off x="7062776" y="5068677"/>
            <a:ext cx="359796" cy="335076"/>
          </a:xfrm>
          <a:custGeom>
            <a:avLst/>
            <a:gdLst>
              <a:gd name="T0" fmla="*/ 0 w 576"/>
              <a:gd name="T1" fmla="*/ 0 h 536"/>
              <a:gd name="T2" fmla="*/ 0 w 576"/>
              <a:gd name="T3" fmla="*/ 0 h 536"/>
              <a:gd name="T4" fmla="*/ 575 w 576"/>
              <a:gd name="T5" fmla="*/ 535 h 536"/>
            </a:gdLst>
            <a:ahLst/>
            <a:cxnLst>
              <a:cxn ang="0">
                <a:pos x="T0" y="T1"/>
              </a:cxn>
              <a:cxn ang="0">
                <a:pos x="T2" y="T3"/>
              </a:cxn>
              <a:cxn ang="0">
                <a:pos x="T4" y="T5"/>
              </a:cxn>
            </a:cxnLst>
            <a:rect l="0" t="0" r="r" b="b"/>
            <a:pathLst>
              <a:path w="576" h="536">
                <a:moveTo>
                  <a:pt x="0" y="0"/>
                </a:moveTo>
                <a:lnTo>
                  <a:pt x="0" y="0"/>
                </a:lnTo>
                <a:cubicBezTo>
                  <a:pt x="250" y="84"/>
                  <a:pt x="465" y="272"/>
                  <a:pt x="575" y="535"/>
                </a:cubicBezTo>
              </a:path>
            </a:pathLst>
          </a:custGeom>
          <a:noFill/>
          <a:ln w="101600" cap="rnd">
            <a:solidFill>
              <a:schemeClr val="accent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38" name="Freeform 76">
            <a:extLst>
              <a:ext uri="{FF2B5EF4-FFF2-40B4-BE49-F238E27FC236}">
                <a16:creationId xmlns:a16="http://schemas.microsoft.com/office/drawing/2014/main" id="{DED63E8F-BF17-EF41-9F99-F4B309C4064F}"/>
              </a:ext>
            </a:extLst>
          </p:cNvPr>
          <p:cNvSpPr>
            <a:spLocks noChangeArrowheads="1"/>
          </p:cNvSpPr>
          <p:nvPr/>
        </p:nvSpPr>
        <p:spPr bwMode="auto">
          <a:xfrm>
            <a:off x="4824359" y="1998063"/>
            <a:ext cx="996987" cy="996987"/>
          </a:xfrm>
          <a:custGeom>
            <a:avLst/>
            <a:gdLst>
              <a:gd name="T0" fmla="*/ 0 w 1599"/>
              <a:gd name="T1" fmla="*/ 799 h 1599"/>
              <a:gd name="T2" fmla="*/ 0 w 1599"/>
              <a:gd name="T3" fmla="*/ 799 h 1599"/>
              <a:gd name="T4" fmla="*/ 799 w 1599"/>
              <a:gd name="T5" fmla="*/ 1598 h 1599"/>
              <a:gd name="T6" fmla="*/ 799 w 1599"/>
              <a:gd name="T7" fmla="*/ 1598 h 1599"/>
              <a:gd name="T8" fmla="*/ 1598 w 1599"/>
              <a:gd name="T9" fmla="*/ 799 h 1599"/>
              <a:gd name="T10" fmla="*/ 1598 w 1599"/>
              <a:gd name="T11" fmla="*/ 799 h 1599"/>
              <a:gd name="T12" fmla="*/ 799 w 1599"/>
              <a:gd name="T13" fmla="*/ 0 h 1599"/>
              <a:gd name="T14" fmla="*/ 799 w 1599"/>
              <a:gd name="T15" fmla="*/ 0 h 1599"/>
              <a:gd name="T16" fmla="*/ 0 w 1599"/>
              <a:gd name="T17" fmla="*/ 799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9" h="1599">
                <a:moveTo>
                  <a:pt x="0" y="799"/>
                </a:moveTo>
                <a:lnTo>
                  <a:pt x="0" y="799"/>
                </a:lnTo>
                <a:cubicBezTo>
                  <a:pt x="0" y="1241"/>
                  <a:pt x="358" y="1598"/>
                  <a:pt x="799" y="1598"/>
                </a:cubicBezTo>
                <a:lnTo>
                  <a:pt x="799" y="1598"/>
                </a:lnTo>
                <a:cubicBezTo>
                  <a:pt x="1241" y="1598"/>
                  <a:pt x="1598" y="1241"/>
                  <a:pt x="1598" y="799"/>
                </a:cubicBezTo>
                <a:lnTo>
                  <a:pt x="1598" y="799"/>
                </a:lnTo>
                <a:cubicBezTo>
                  <a:pt x="1598" y="358"/>
                  <a:pt x="1241" y="0"/>
                  <a:pt x="799" y="0"/>
                </a:cubicBezTo>
                <a:lnTo>
                  <a:pt x="799" y="0"/>
                </a:lnTo>
                <a:cubicBezTo>
                  <a:pt x="358" y="0"/>
                  <a:pt x="0" y="358"/>
                  <a:pt x="0" y="799"/>
                </a:cubicBezTo>
              </a:path>
            </a:pathLst>
          </a:custGeom>
          <a:solidFill>
            <a:schemeClr val="accent1"/>
          </a:solidFill>
          <a:ln>
            <a:noFill/>
          </a:ln>
          <a:effectLst/>
        </p:spPr>
        <p:txBody>
          <a:bodyPr wrap="none" anchor="ctr"/>
          <a:lstStyle/>
          <a:p>
            <a:pPr defTabSz="914217"/>
            <a:endParaRPr lang="en-US" dirty="0">
              <a:solidFill>
                <a:srgbClr val="747993"/>
              </a:solidFill>
              <a:latin typeface="Poppins" pitchFamily="2" charset="77"/>
            </a:endParaRPr>
          </a:p>
        </p:txBody>
      </p:sp>
      <p:sp>
        <p:nvSpPr>
          <p:cNvPr id="39" name="Freeform 77">
            <a:extLst>
              <a:ext uri="{FF2B5EF4-FFF2-40B4-BE49-F238E27FC236}">
                <a16:creationId xmlns:a16="http://schemas.microsoft.com/office/drawing/2014/main" id="{5BAA83DA-93C7-E44A-A7FB-67FE57728DA6}"/>
              </a:ext>
            </a:extLst>
          </p:cNvPr>
          <p:cNvSpPr>
            <a:spLocks noChangeArrowheads="1"/>
          </p:cNvSpPr>
          <p:nvPr/>
        </p:nvSpPr>
        <p:spPr bwMode="auto">
          <a:xfrm>
            <a:off x="4730977" y="1901934"/>
            <a:ext cx="1183751" cy="1186499"/>
          </a:xfrm>
          <a:custGeom>
            <a:avLst/>
            <a:gdLst>
              <a:gd name="T0" fmla="*/ 0 w 1902"/>
              <a:gd name="T1" fmla="*/ 951 h 1903"/>
              <a:gd name="T2" fmla="*/ 0 w 1902"/>
              <a:gd name="T3" fmla="*/ 951 h 1903"/>
              <a:gd name="T4" fmla="*/ 951 w 1902"/>
              <a:gd name="T5" fmla="*/ 1902 h 1903"/>
              <a:gd name="T6" fmla="*/ 951 w 1902"/>
              <a:gd name="T7" fmla="*/ 1902 h 1903"/>
              <a:gd name="T8" fmla="*/ 1901 w 1902"/>
              <a:gd name="T9" fmla="*/ 951 h 1903"/>
              <a:gd name="T10" fmla="*/ 1901 w 1902"/>
              <a:gd name="T11" fmla="*/ 951 h 1903"/>
              <a:gd name="T12" fmla="*/ 951 w 1902"/>
              <a:gd name="T13" fmla="*/ 0 h 1903"/>
            </a:gdLst>
            <a:ahLst/>
            <a:cxnLst>
              <a:cxn ang="0">
                <a:pos x="T0" y="T1"/>
              </a:cxn>
              <a:cxn ang="0">
                <a:pos x="T2" y="T3"/>
              </a:cxn>
              <a:cxn ang="0">
                <a:pos x="T4" y="T5"/>
              </a:cxn>
              <a:cxn ang="0">
                <a:pos x="T6" y="T7"/>
              </a:cxn>
              <a:cxn ang="0">
                <a:pos x="T8" y="T9"/>
              </a:cxn>
              <a:cxn ang="0">
                <a:pos x="T10" y="T11"/>
              </a:cxn>
              <a:cxn ang="0">
                <a:pos x="T12" y="T13"/>
              </a:cxn>
            </a:cxnLst>
            <a:rect l="0" t="0" r="r" b="b"/>
            <a:pathLst>
              <a:path w="1902" h="1903">
                <a:moveTo>
                  <a:pt x="0" y="951"/>
                </a:moveTo>
                <a:lnTo>
                  <a:pt x="0" y="951"/>
                </a:lnTo>
                <a:cubicBezTo>
                  <a:pt x="0" y="1476"/>
                  <a:pt x="426" y="1902"/>
                  <a:pt x="951" y="1902"/>
                </a:cubicBezTo>
                <a:lnTo>
                  <a:pt x="951" y="1902"/>
                </a:lnTo>
                <a:cubicBezTo>
                  <a:pt x="1476" y="1902"/>
                  <a:pt x="1901" y="1476"/>
                  <a:pt x="1901" y="951"/>
                </a:cubicBezTo>
                <a:lnTo>
                  <a:pt x="1901" y="951"/>
                </a:lnTo>
                <a:cubicBezTo>
                  <a:pt x="1901" y="426"/>
                  <a:pt x="1476" y="0"/>
                  <a:pt x="951" y="0"/>
                </a:cubicBezTo>
              </a:path>
            </a:pathLst>
          </a:custGeom>
          <a:noFill/>
          <a:ln w="101600" cap="rnd">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0" name="Freeform 78">
            <a:extLst>
              <a:ext uri="{FF2B5EF4-FFF2-40B4-BE49-F238E27FC236}">
                <a16:creationId xmlns:a16="http://schemas.microsoft.com/office/drawing/2014/main" id="{F1DA108F-DCC9-7D47-8ACF-D32A32021A09}"/>
              </a:ext>
            </a:extLst>
          </p:cNvPr>
          <p:cNvSpPr>
            <a:spLocks noChangeArrowheads="1"/>
          </p:cNvSpPr>
          <p:nvPr/>
        </p:nvSpPr>
        <p:spPr bwMode="auto">
          <a:xfrm>
            <a:off x="4920487" y="2094191"/>
            <a:ext cx="804733" cy="804733"/>
          </a:xfrm>
          <a:custGeom>
            <a:avLst/>
            <a:gdLst>
              <a:gd name="T0" fmla="*/ 1291 w 1292"/>
              <a:gd name="T1" fmla="*/ 645 h 1291"/>
              <a:gd name="T2" fmla="*/ 1291 w 1292"/>
              <a:gd name="T3" fmla="*/ 645 h 1291"/>
              <a:gd name="T4" fmla="*/ 646 w 1292"/>
              <a:gd name="T5" fmla="*/ 0 h 1291"/>
              <a:gd name="T6" fmla="*/ 646 w 1292"/>
              <a:gd name="T7" fmla="*/ 0 h 1291"/>
              <a:gd name="T8" fmla="*/ 0 w 1292"/>
              <a:gd name="T9" fmla="*/ 645 h 1291"/>
              <a:gd name="T10" fmla="*/ 0 w 1292"/>
              <a:gd name="T11" fmla="*/ 645 h 1291"/>
              <a:gd name="T12" fmla="*/ 646 w 1292"/>
              <a:gd name="T13" fmla="*/ 1290 h 1291"/>
            </a:gdLst>
            <a:ahLst/>
            <a:cxnLst>
              <a:cxn ang="0">
                <a:pos x="T0" y="T1"/>
              </a:cxn>
              <a:cxn ang="0">
                <a:pos x="T2" y="T3"/>
              </a:cxn>
              <a:cxn ang="0">
                <a:pos x="T4" y="T5"/>
              </a:cxn>
              <a:cxn ang="0">
                <a:pos x="T6" y="T7"/>
              </a:cxn>
              <a:cxn ang="0">
                <a:pos x="T8" y="T9"/>
              </a:cxn>
              <a:cxn ang="0">
                <a:pos x="T10" y="T11"/>
              </a:cxn>
              <a:cxn ang="0">
                <a:pos x="T12" y="T13"/>
              </a:cxn>
            </a:cxnLst>
            <a:rect l="0" t="0" r="r" b="b"/>
            <a:pathLst>
              <a:path w="1292" h="1291">
                <a:moveTo>
                  <a:pt x="1291" y="645"/>
                </a:moveTo>
                <a:lnTo>
                  <a:pt x="1291" y="645"/>
                </a:lnTo>
                <a:cubicBezTo>
                  <a:pt x="1291" y="289"/>
                  <a:pt x="1003" y="0"/>
                  <a:pt x="646" y="0"/>
                </a:cubicBezTo>
                <a:lnTo>
                  <a:pt x="646" y="0"/>
                </a:lnTo>
                <a:cubicBezTo>
                  <a:pt x="289" y="0"/>
                  <a:pt x="0" y="289"/>
                  <a:pt x="0" y="645"/>
                </a:cubicBezTo>
                <a:lnTo>
                  <a:pt x="0" y="645"/>
                </a:lnTo>
                <a:cubicBezTo>
                  <a:pt x="0" y="1002"/>
                  <a:pt x="289" y="1290"/>
                  <a:pt x="646" y="1290"/>
                </a:cubicBezTo>
              </a:path>
            </a:pathLst>
          </a:custGeom>
          <a:noFill/>
          <a:ln w="101600" cap="rnd">
            <a:solidFill>
              <a:schemeClr val="bg1">
                <a:alpha val="4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1" name="Freeform 79">
            <a:extLst>
              <a:ext uri="{FF2B5EF4-FFF2-40B4-BE49-F238E27FC236}">
                <a16:creationId xmlns:a16="http://schemas.microsoft.com/office/drawing/2014/main" id="{106D8BE0-4EB0-4648-800F-302B4991BC7F}"/>
              </a:ext>
            </a:extLst>
          </p:cNvPr>
          <p:cNvSpPr>
            <a:spLocks noChangeArrowheads="1"/>
          </p:cNvSpPr>
          <p:nvPr/>
        </p:nvSpPr>
        <p:spPr bwMode="auto">
          <a:xfrm>
            <a:off x="4774922" y="1934893"/>
            <a:ext cx="359794" cy="335076"/>
          </a:xfrm>
          <a:custGeom>
            <a:avLst/>
            <a:gdLst>
              <a:gd name="T0" fmla="*/ 575 w 576"/>
              <a:gd name="T1" fmla="*/ 0 h 537"/>
              <a:gd name="T2" fmla="*/ 575 w 576"/>
              <a:gd name="T3" fmla="*/ 0 h 537"/>
              <a:gd name="T4" fmla="*/ 0 w 576"/>
              <a:gd name="T5" fmla="*/ 536 h 537"/>
            </a:gdLst>
            <a:ahLst/>
            <a:cxnLst>
              <a:cxn ang="0">
                <a:pos x="T0" y="T1"/>
              </a:cxn>
              <a:cxn ang="0">
                <a:pos x="T2" y="T3"/>
              </a:cxn>
              <a:cxn ang="0">
                <a:pos x="T4" y="T5"/>
              </a:cxn>
            </a:cxnLst>
            <a:rect l="0" t="0" r="r" b="b"/>
            <a:pathLst>
              <a:path w="576" h="537">
                <a:moveTo>
                  <a:pt x="575" y="0"/>
                </a:moveTo>
                <a:lnTo>
                  <a:pt x="575" y="0"/>
                </a:lnTo>
                <a:cubicBezTo>
                  <a:pt x="323" y="84"/>
                  <a:pt x="109" y="272"/>
                  <a:pt x="0" y="536"/>
                </a:cubicBezTo>
              </a:path>
            </a:pathLst>
          </a:custGeom>
          <a:noFill/>
          <a:ln w="101600" cap="rnd">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2" name="Freeform 80">
            <a:extLst>
              <a:ext uri="{FF2B5EF4-FFF2-40B4-BE49-F238E27FC236}">
                <a16:creationId xmlns:a16="http://schemas.microsoft.com/office/drawing/2014/main" id="{984ED17A-7021-4042-B648-A550A5C9195A}"/>
              </a:ext>
            </a:extLst>
          </p:cNvPr>
          <p:cNvSpPr>
            <a:spLocks noChangeArrowheads="1"/>
          </p:cNvSpPr>
          <p:nvPr/>
        </p:nvSpPr>
        <p:spPr bwMode="auto">
          <a:xfrm>
            <a:off x="3852090" y="3563582"/>
            <a:ext cx="996987" cy="996987"/>
          </a:xfrm>
          <a:custGeom>
            <a:avLst/>
            <a:gdLst>
              <a:gd name="T0" fmla="*/ 0 w 1599"/>
              <a:gd name="T1" fmla="*/ 799 h 1599"/>
              <a:gd name="T2" fmla="*/ 0 w 1599"/>
              <a:gd name="T3" fmla="*/ 799 h 1599"/>
              <a:gd name="T4" fmla="*/ 799 w 1599"/>
              <a:gd name="T5" fmla="*/ 1598 h 1599"/>
              <a:gd name="T6" fmla="*/ 799 w 1599"/>
              <a:gd name="T7" fmla="*/ 1598 h 1599"/>
              <a:gd name="T8" fmla="*/ 1598 w 1599"/>
              <a:gd name="T9" fmla="*/ 799 h 1599"/>
              <a:gd name="T10" fmla="*/ 1598 w 1599"/>
              <a:gd name="T11" fmla="*/ 799 h 1599"/>
              <a:gd name="T12" fmla="*/ 799 w 1599"/>
              <a:gd name="T13" fmla="*/ 0 h 1599"/>
              <a:gd name="T14" fmla="*/ 799 w 1599"/>
              <a:gd name="T15" fmla="*/ 0 h 1599"/>
              <a:gd name="T16" fmla="*/ 0 w 1599"/>
              <a:gd name="T17" fmla="*/ 799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9" h="1599">
                <a:moveTo>
                  <a:pt x="0" y="799"/>
                </a:moveTo>
                <a:lnTo>
                  <a:pt x="0" y="799"/>
                </a:lnTo>
                <a:cubicBezTo>
                  <a:pt x="0" y="1240"/>
                  <a:pt x="357" y="1598"/>
                  <a:pt x="799" y="1598"/>
                </a:cubicBezTo>
                <a:lnTo>
                  <a:pt x="799" y="1598"/>
                </a:lnTo>
                <a:cubicBezTo>
                  <a:pt x="1241" y="1598"/>
                  <a:pt x="1598" y="1240"/>
                  <a:pt x="1598" y="799"/>
                </a:cubicBezTo>
                <a:lnTo>
                  <a:pt x="1598" y="799"/>
                </a:lnTo>
                <a:cubicBezTo>
                  <a:pt x="1598" y="358"/>
                  <a:pt x="1241" y="0"/>
                  <a:pt x="799" y="0"/>
                </a:cubicBezTo>
                <a:lnTo>
                  <a:pt x="799" y="0"/>
                </a:lnTo>
                <a:cubicBezTo>
                  <a:pt x="357" y="0"/>
                  <a:pt x="0" y="358"/>
                  <a:pt x="0" y="799"/>
                </a:cubicBezTo>
              </a:path>
            </a:pathLst>
          </a:custGeom>
          <a:solidFill>
            <a:schemeClr val="accent2"/>
          </a:solidFill>
          <a:ln>
            <a:noFill/>
          </a:ln>
          <a:effectLst/>
        </p:spPr>
        <p:txBody>
          <a:bodyPr wrap="none" anchor="ctr"/>
          <a:lstStyle/>
          <a:p>
            <a:pPr defTabSz="914217"/>
            <a:endParaRPr lang="en-US" dirty="0">
              <a:solidFill>
                <a:srgbClr val="747993"/>
              </a:solidFill>
              <a:latin typeface="Poppins" pitchFamily="2" charset="77"/>
            </a:endParaRPr>
          </a:p>
        </p:txBody>
      </p:sp>
      <p:sp>
        <p:nvSpPr>
          <p:cNvPr id="43" name="Freeform 81">
            <a:extLst>
              <a:ext uri="{FF2B5EF4-FFF2-40B4-BE49-F238E27FC236}">
                <a16:creationId xmlns:a16="http://schemas.microsoft.com/office/drawing/2014/main" id="{79D9D936-52CC-F443-A59C-27D8B1211683}"/>
              </a:ext>
            </a:extLst>
          </p:cNvPr>
          <p:cNvSpPr>
            <a:spLocks noChangeArrowheads="1"/>
          </p:cNvSpPr>
          <p:nvPr/>
        </p:nvSpPr>
        <p:spPr bwMode="auto">
          <a:xfrm>
            <a:off x="3758708" y="3470200"/>
            <a:ext cx="1186499" cy="1183750"/>
          </a:xfrm>
          <a:custGeom>
            <a:avLst/>
            <a:gdLst>
              <a:gd name="T0" fmla="*/ 0 w 1903"/>
              <a:gd name="T1" fmla="*/ 950 h 1902"/>
              <a:gd name="T2" fmla="*/ 0 w 1903"/>
              <a:gd name="T3" fmla="*/ 950 h 1902"/>
              <a:gd name="T4" fmla="*/ 951 w 1903"/>
              <a:gd name="T5" fmla="*/ 1901 h 1902"/>
              <a:gd name="T6" fmla="*/ 951 w 1903"/>
              <a:gd name="T7" fmla="*/ 1901 h 1902"/>
              <a:gd name="T8" fmla="*/ 1902 w 1903"/>
              <a:gd name="T9" fmla="*/ 950 h 1902"/>
              <a:gd name="T10" fmla="*/ 1902 w 1903"/>
              <a:gd name="T11" fmla="*/ 950 h 1902"/>
              <a:gd name="T12" fmla="*/ 951 w 1903"/>
              <a:gd name="T13" fmla="*/ 0 h 1902"/>
            </a:gdLst>
            <a:ahLst/>
            <a:cxnLst>
              <a:cxn ang="0">
                <a:pos x="T0" y="T1"/>
              </a:cxn>
              <a:cxn ang="0">
                <a:pos x="T2" y="T3"/>
              </a:cxn>
              <a:cxn ang="0">
                <a:pos x="T4" y="T5"/>
              </a:cxn>
              <a:cxn ang="0">
                <a:pos x="T6" y="T7"/>
              </a:cxn>
              <a:cxn ang="0">
                <a:pos x="T8" y="T9"/>
              </a:cxn>
              <a:cxn ang="0">
                <a:pos x="T10" y="T11"/>
              </a:cxn>
              <a:cxn ang="0">
                <a:pos x="T12" y="T13"/>
              </a:cxn>
            </a:cxnLst>
            <a:rect l="0" t="0" r="r" b="b"/>
            <a:pathLst>
              <a:path w="1903" h="1902">
                <a:moveTo>
                  <a:pt x="0" y="950"/>
                </a:moveTo>
                <a:lnTo>
                  <a:pt x="0" y="950"/>
                </a:lnTo>
                <a:cubicBezTo>
                  <a:pt x="0" y="1475"/>
                  <a:pt x="426" y="1901"/>
                  <a:pt x="951" y="1901"/>
                </a:cubicBezTo>
                <a:lnTo>
                  <a:pt x="951" y="1901"/>
                </a:lnTo>
                <a:cubicBezTo>
                  <a:pt x="1476" y="1901"/>
                  <a:pt x="1902" y="1475"/>
                  <a:pt x="1902" y="950"/>
                </a:cubicBezTo>
                <a:lnTo>
                  <a:pt x="1902" y="950"/>
                </a:lnTo>
                <a:cubicBezTo>
                  <a:pt x="1902" y="425"/>
                  <a:pt x="1476" y="0"/>
                  <a:pt x="951" y="0"/>
                </a:cubicBezTo>
              </a:path>
            </a:pathLst>
          </a:custGeom>
          <a:noFill/>
          <a:ln w="101600" cap="rnd">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4" name="Freeform 82">
            <a:extLst>
              <a:ext uri="{FF2B5EF4-FFF2-40B4-BE49-F238E27FC236}">
                <a16:creationId xmlns:a16="http://schemas.microsoft.com/office/drawing/2014/main" id="{682A7874-0D15-0C4F-901A-1414737CCC39}"/>
              </a:ext>
            </a:extLst>
          </p:cNvPr>
          <p:cNvSpPr>
            <a:spLocks noChangeArrowheads="1"/>
          </p:cNvSpPr>
          <p:nvPr/>
        </p:nvSpPr>
        <p:spPr bwMode="auto">
          <a:xfrm>
            <a:off x="4066319" y="3621257"/>
            <a:ext cx="568530" cy="156553"/>
          </a:xfrm>
          <a:custGeom>
            <a:avLst/>
            <a:gdLst>
              <a:gd name="T0" fmla="*/ 912 w 913"/>
              <a:gd name="T1" fmla="*/ 252 h 253"/>
              <a:gd name="T2" fmla="*/ 912 w 913"/>
              <a:gd name="T3" fmla="*/ 252 h 253"/>
              <a:gd name="T4" fmla="*/ 0 w 913"/>
              <a:gd name="T5" fmla="*/ 252 h 253"/>
            </a:gdLst>
            <a:ahLst/>
            <a:cxnLst>
              <a:cxn ang="0">
                <a:pos x="T0" y="T1"/>
              </a:cxn>
              <a:cxn ang="0">
                <a:pos x="T2" y="T3"/>
              </a:cxn>
              <a:cxn ang="0">
                <a:pos x="T4" y="T5"/>
              </a:cxn>
            </a:cxnLst>
            <a:rect l="0" t="0" r="r" b="b"/>
            <a:pathLst>
              <a:path w="913" h="253">
                <a:moveTo>
                  <a:pt x="912" y="252"/>
                </a:moveTo>
                <a:lnTo>
                  <a:pt x="912" y="252"/>
                </a:lnTo>
                <a:cubicBezTo>
                  <a:pt x="660" y="0"/>
                  <a:pt x="251" y="0"/>
                  <a:pt x="0" y="252"/>
                </a:cubicBezTo>
              </a:path>
            </a:pathLst>
          </a:custGeom>
          <a:noFill/>
          <a:ln w="101600" cap="rnd">
            <a:solidFill>
              <a:schemeClr val="bg1">
                <a:alpha val="4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5" name="Freeform 83">
            <a:extLst>
              <a:ext uri="{FF2B5EF4-FFF2-40B4-BE49-F238E27FC236}">
                <a16:creationId xmlns:a16="http://schemas.microsoft.com/office/drawing/2014/main" id="{C5DA6D4C-870F-904C-A749-1859D7A348FA}"/>
              </a:ext>
            </a:extLst>
          </p:cNvPr>
          <p:cNvSpPr>
            <a:spLocks noChangeArrowheads="1"/>
          </p:cNvSpPr>
          <p:nvPr/>
        </p:nvSpPr>
        <p:spPr bwMode="auto">
          <a:xfrm>
            <a:off x="3802653" y="3500412"/>
            <a:ext cx="359794" cy="335076"/>
          </a:xfrm>
          <a:custGeom>
            <a:avLst/>
            <a:gdLst>
              <a:gd name="T0" fmla="*/ 576 w 577"/>
              <a:gd name="T1" fmla="*/ 0 h 537"/>
              <a:gd name="T2" fmla="*/ 576 w 577"/>
              <a:gd name="T3" fmla="*/ 0 h 537"/>
              <a:gd name="T4" fmla="*/ 0 w 577"/>
              <a:gd name="T5" fmla="*/ 536 h 537"/>
            </a:gdLst>
            <a:ahLst/>
            <a:cxnLst>
              <a:cxn ang="0">
                <a:pos x="T0" y="T1"/>
              </a:cxn>
              <a:cxn ang="0">
                <a:pos x="T2" y="T3"/>
              </a:cxn>
              <a:cxn ang="0">
                <a:pos x="T4" y="T5"/>
              </a:cxn>
            </a:cxnLst>
            <a:rect l="0" t="0" r="r" b="b"/>
            <a:pathLst>
              <a:path w="577" h="537">
                <a:moveTo>
                  <a:pt x="576" y="0"/>
                </a:moveTo>
                <a:lnTo>
                  <a:pt x="576" y="0"/>
                </a:lnTo>
                <a:cubicBezTo>
                  <a:pt x="325" y="84"/>
                  <a:pt x="110" y="272"/>
                  <a:pt x="0" y="536"/>
                </a:cubicBezTo>
              </a:path>
            </a:pathLst>
          </a:custGeom>
          <a:noFill/>
          <a:ln w="101600" cap="rnd">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6" name="Freeform 84">
            <a:extLst>
              <a:ext uri="{FF2B5EF4-FFF2-40B4-BE49-F238E27FC236}">
                <a16:creationId xmlns:a16="http://schemas.microsoft.com/office/drawing/2014/main" id="{20A18A9C-260C-804F-AD87-821AB42725EB}"/>
              </a:ext>
            </a:extLst>
          </p:cNvPr>
          <p:cNvSpPr>
            <a:spLocks noChangeArrowheads="1"/>
          </p:cNvSpPr>
          <p:nvPr/>
        </p:nvSpPr>
        <p:spPr bwMode="auto">
          <a:xfrm>
            <a:off x="4824359" y="5131846"/>
            <a:ext cx="996987" cy="996989"/>
          </a:xfrm>
          <a:custGeom>
            <a:avLst/>
            <a:gdLst>
              <a:gd name="T0" fmla="*/ 0 w 1599"/>
              <a:gd name="T1" fmla="*/ 799 h 1599"/>
              <a:gd name="T2" fmla="*/ 0 w 1599"/>
              <a:gd name="T3" fmla="*/ 799 h 1599"/>
              <a:gd name="T4" fmla="*/ 799 w 1599"/>
              <a:gd name="T5" fmla="*/ 1598 h 1599"/>
              <a:gd name="T6" fmla="*/ 799 w 1599"/>
              <a:gd name="T7" fmla="*/ 1598 h 1599"/>
              <a:gd name="T8" fmla="*/ 1598 w 1599"/>
              <a:gd name="T9" fmla="*/ 799 h 1599"/>
              <a:gd name="T10" fmla="*/ 1598 w 1599"/>
              <a:gd name="T11" fmla="*/ 799 h 1599"/>
              <a:gd name="T12" fmla="*/ 799 w 1599"/>
              <a:gd name="T13" fmla="*/ 0 h 1599"/>
              <a:gd name="T14" fmla="*/ 799 w 1599"/>
              <a:gd name="T15" fmla="*/ 0 h 1599"/>
              <a:gd name="T16" fmla="*/ 0 w 1599"/>
              <a:gd name="T17" fmla="*/ 799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9" h="1599">
                <a:moveTo>
                  <a:pt x="0" y="799"/>
                </a:moveTo>
                <a:lnTo>
                  <a:pt x="0" y="799"/>
                </a:lnTo>
                <a:cubicBezTo>
                  <a:pt x="0" y="1240"/>
                  <a:pt x="358" y="1598"/>
                  <a:pt x="799" y="1598"/>
                </a:cubicBezTo>
                <a:lnTo>
                  <a:pt x="799" y="1598"/>
                </a:lnTo>
                <a:cubicBezTo>
                  <a:pt x="1241" y="1598"/>
                  <a:pt x="1598" y="1240"/>
                  <a:pt x="1598" y="799"/>
                </a:cubicBezTo>
                <a:lnTo>
                  <a:pt x="1598" y="799"/>
                </a:lnTo>
                <a:cubicBezTo>
                  <a:pt x="1598" y="357"/>
                  <a:pt x="1241" y="0"/>
                  <a:pt x="799" y="0"/>
                </a:cubicBezTo>
                <a:lnTo>
                  <a:pt x="799" y="0"/>
                </a:lnTo>
                <a:cubicBezTo>
                  <a:pt x="358" y="0"/>
                  <a:pt x="0" y="357"/>
                  <a:pt x="0" y="799"/>
                </a:cubicBezTo>
              </a:path>
            </a:pathLst>
          </a:custGeom>
          <a:solidFill>
            <a:schemeClr val="accent3"/>
          </a:solidFill>
          <a:ln>
            <a:noFill/>
          </a:ln>
          <a:effectLst/>
        </p:spPr>
        <p:txBody>
          <a:bodyPr wrap="none" anchor="ctr"/>
          <a:lstStyle/>
          <a:p>
            <a:pPr defTabSz="914217"/>
            <a:endParaRPr lang="en-US" dirty="0">
              <a:solidFill>
                <a:srgbClr val="747993"/>
              </a:solidFill>
              <a:latin typeface="Poppins" pitchFamily="2" charset="77"/>
            </a:endParaRPr>
          </a:p>
        </p:txBody>
      </p:sp>
      <p:sp>
        <p:nvSpPr>
          <p:cNvPr id="47" name="Freeform 85">
            <a:extLst>
              <a:ext uri="{FF2B5EF4-FFF2-40B4-BE49-F238E27FC236}">
                <a16:creationId xmlns:a16="http://schemas.microsoft.com/office/drawing/2014/main" id="{5B7C8E2B-DF78-2C44-AFB0-2EDDE4B7C772}"/>
              </a:ext>
            </a:extLst>
          </p:cNvPr>
          <p:cNvSpPr>
            <a:spLocks noChangeArrowheads="1"/>
          </p:cNvSpPr>
          <p:nvPr/>
        </p:nvSpPr>
        <p:spPr bwMode="auto">
          <a:xfrm>
            <a:off x="4730977" y="5038464"/>
            <a:ext cx="1183751" cy="1183752"/>
          </a:xfrm>
          <a:custGeom>
            <a:avLst/>
            <a:gdLst>
              <a:gd name="T0" fmla="*/ 0 w 1902"/>
              <a:gd name="T1" fmla="*/ 950 h 1902"/>
              <a:gd name="T2" fmla="*/ 0 w 1902"/>
              <a:gd name="T3" fmla="*/ 950 h 1902"/>
              <a:gd name="T4" fmla="*/ 951 w 1902"/>
              <a:gd name="T5" fmla="*/ 1901 h 1902"/>
              <a:gd name="T6" fmla="*/ 951 w 1902"/>
              <a:gd name="T7" fmla="*/ 1901 h 1902"/>
              <a:gd name="T8" fmla="*/ 1901 w 1902"/>
              <a:gd name="T9" fmla="*/ 950 h 1902"/>
              <a:gd name="T10" fmla="*/ 1901 w 1902"/>
              <a:gd name="T11" fmla="*/ 950 h 1902"/>
              <a:gd name="T12" fmla="*/ 951 w 1902"/>
              <a:gd name="T13" fmla="*/ 0 h 1902"/>
            </a:gdLst>
            <a:ahLst/>
            <a:cxnLst>
              <a:cxn ang="0">
                <a:pos x="T0" y="T1"/>
              </a:cxn>
              <a:cxn ang="0">
                <a:pos x="T2" y="T3"/>
              </a:cxn>
              <a:cxn ang="0">
                <a:pos x="T4" y="T5"/>
              </a:cxn>
              <a:cxn ang="0">
                <a:pos x="T6" y="T7"/>
              </a:cxn>
              <a:cxn ang="0">
                <a:pos x="T8" y="T9"/>
              </a:cxn>
              <a:cxn ang="0">
                <a:pos x="T10" y="T11"/>
              </a:cxn>
              <a:cxn ang="0">
                <a:pos x="T12" y="T13"/>
              </a:cxn>
            </a:cxnLst>
            <a:rect l="0" t="0" r="r" b="b"/>
            <a:pathLst>
              <a:path w="1902" h="1902">
                <a:moveTo>
                  <a:pt x="0" y="950"/>
                </a:moveTo>
                <a:lnTo>
                  <a:pt x="0" y="950"/>
                </a:lnTo>
                <a:cubicBezTo>
                  <a:pt x="0" y="1475"/>
                  <a:pt x="426" y="1901"/>
                  <a:pt x="951" y="1901"/>
                </a:cubicBezTo>
                <a:lnTo>
                  <a:pt x="951" y="1901"/>
                </a:lnTo>
                <a:cubicBezTo>
                  <a:pt x="1476" y="1901"/>
                  <a:pt x="1901" y="1475"/>
                  <a:pt x="1901" y="950"/>
                </a:cubicBezTo>
                <a:lnTo>
                  <a:pt x="1901" y="950"/>
                </a:lnTo>
                <a:cubicBezTo>
                  <a:pt x="1901" y="425"/>
                  <a:pt x="1476" y="0"/>
                  <a:pt x="951" y="0"/>
                </a:cubicBezTo>
              </a:path>
            </a:pathLst>
          </a:custGeom>
          <a:noFill/>
          <a:ln w="101600" cap="rnd">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8" name="Freeform 86">
            <a:extLst>
              <a:ext uri="{FF2B5EF4-FFF2-40B4-BE49-F238E27FC236}">
                <a16:creationId xmlns:a16="http://schemas.microsoft.com/office/drawing/2014/main" id="{2C705CB7-2541-6D47-B068-5BB9DD2BBDAF}"/>
              </a:ext>
            </a:extLst>
          </p:cNvPr>
          <p:cNvSpPr>
            <a:spLocks noChangeArrowheads="1"/>
          </p:cNvSpPr>
          <p:nvPr/>
        </p:nvSpPr>
        <p:spPr bwMode="auto">
          <a:xfrm>
            <a:off x="4920487" y="5227975"/>
            <a:ext cx="804733" cy="804731"/>
          </a:xfrm>
          <a:custGeom>
            <a:avLst/>
            <a:gdLst>
              <a:gd name="T0" fmla="*/ 1291 w 1292"/>
              <a:gd name="T1" fmla="*/ 645 h 1291"/>
              <a:gd name="T2" fmla="*/ 1291 w 1292"/>
              <a:gd name="T3" fmla="*/ 645 h 1291"/>
              <a:gd name="T4" fmla="*/ 646 w 1292"/>
              <a:gd name="T5" fmla="*/ 0 h 1291"/>
              <a:gd name="T6" fmla="*/ 646 w 1292"/>
              <a:gd name="T7" fmla="*/ 0 h 1291"/>
              <a:gd name="T8" fmla="*/ 0 w 1292"/>
              <a:gd name="T9" fmla="*/ 645 h 1291"/>
              <a:gd name="T10" fmla="*/ 0 w 1292"/>
              <a:gd name="T11" fmla="*/ 645 h 1291"/>
              <a:gd name="T12" fmla="*/ 646 w 1292"/>
              <a:gd name="T13" fmla="*/ 1290 h 1291"/>
            </a:gdLst>
            <a:ahLst/>
            <a:cxnLst>
              <a:cxn ang="0">
                <a:pos x="T0" y="T1"/>
              </a:cxn>
              <a:cxn ang="0">
                <a:pos x="T2" y="T3"/>
              </a:cxn>
              <a:cxn ang="0">
                <a:pos x="T4" y="T5"/>
              </a:cxn>
              <a:cxn ang="0">
                <a:pos x="T6" y="T7"/>
              </a:cxn>
              <a:cxn ang="0">
                <a:pos x="T8" y="T9"/>
              </a:cxn>
              <a:cxn ang="0">
                <a:pos x="T10" y="T11"/>
              </a:cxn>
              <a:cxn ang="0">
                <a:pos x="T12" y="T13"/>
              </a:cxn>
            </a:cxnLst>
            <a:rect l="0" t="0" r="r" b="b"/>
            <a:pathLst>
              <a:path w="1292" h="1291">
                <a:moveTo>
                  <a:pt x="1291" y="645"/>
                </a:moveTo>
                <a:lnTo>
                  <a:pt x="1291" y="645"/>
                </a:lnTo>
                <a:cubicBezTo>
                  <a:pt x="1291" y="288"/>
                  <a:pt x="1003" y="0"/>
                  <a:pt x="646" y="0"/>
                </a:cubicBezTo>
                <a:lnTo>
                  <a:pt x="646" y="0"/>
                </a:lnTo>
                <a:cubicBezTo>
                  <a:pt x="289" y="0"/>
                  <a:pt x="0" y="288"/>
                  <a:pt x="0" y="645"/>
                </a:cubicBezTo>
                <a:lnTo>
                  <a:pt x="0" y="645"/>
                </a:lnTo>
                <a:cubicBezTo>
                  <a:pt x="0" y="1001"/>
                  <a:pt x="289" y="1290"/>
                  <a:pt x="646" y="1290"/>
                </a:cubicBezTo>
              </a:path>
            </a:pathLst>
          </a:custGeom>
          <a:noFill/>
          <a:ln w="101600" cap="rnd">
            <a:solidFill>
              <a:schemeClr val="bg1">
                <a:alpha val="4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49" name="Freeform 87">
            <a:extLst>
              <a:ext uri="{FF2B5EF4-FFF2-40B4-BE49-F238E27FC236}">
                <a16:creationId xmlns:a16="http://schemas.microsoft.com/office/drawing/2014/main" id="{958A529A-1C0A-6C4A-B3BB-FA9E7840C9D0}"/>
              </a:ext>
            </a:extLst>
          </p:cNvPr>
          <p:cNvSpPr>
            <a:spLocks noChangeArrowheads="1"/>
          </p:cNvSpPr>
          <p:nvPr/>
        </p:nvSpPr>
        <p:spPr bwMode="auto">
          <a:xfrm>
            <a:off x="4774922" y="5068677"/>
            <a:ext cx="359794" cy="335076"/>
          </a:xfrm>
          <a:custGeom>
            <a:avLst/>
            <a:gdLst>
              <a:gd name="T0" fmla="*/ 575 w 576"/>
              <a:gd name="T1" fmla="*/ 0 h 536"/>
              <a:gd name="T2" fmla="*/ 575 w 576"/>
              <a:gd name="T3" fmla="*/ 0 h 536"/>
              <a:gd name="T4" fmla="*/ 0 w 576"/>
              <a:gd name="T5" fmla="*/ 535 h 536"/>
            </a:gdLst>
            <a:ahLst/>
            <a:cxnLst>
              <a:cxn ang="0">
                <a:pos x="T0" y="T1"/>
              </a:cxn>
              <a:cxn ang="0">
                <a:pos x="T2" y="T3"/>
              </a:cxn>
              <a:cxn ang="0">
                <a:pos x="T4" y="T5"/>
              </a:cxn>
            </a:cxnLst>
            <a:rect l="0" t="0" r="r" b="b"/>
            <a:pathLst>
              <a:path w="576" h="536">
                <a:moveTo>
                  <a:pt x="575" y="0"/>
                </a:moveTo>
                <a:lnTo>
                  <a:pt x="575" y="0"/>
                </a:lnTo>
                <a:cubicBezTo>
                  <a:pt x="323" y="84"/>
                  <a:pt x="109" y="272"/>
                  <a:pt x="0" y="535"/>
                </a:cubicBezTo>
              </a:path>
            </a:pathLst>
          </a:custGeom>
          <a:noFill/>
          <a:ln w="101600" cap="rnd">
            <a:solidFill>
              <a:schemeClr val="accent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217"/>
            <a:endParaRPr lang="en-US" dirty="0">
              <a:solidFill>
                <a:srgbClr val="747993"/>
              </a:solidFill>
              <a:latin typeface="Poppins" pitchFamily="2" charset="77"/>
            </a:endParaRPr>
          </a:p>
        </p:txBody>
      </p:sp>
      <p:sp>
        <p:nvSpPr>
          <p:cNvPr id="6" name="TextBox 5">
            <a:extLst>
              <a:ext uri="{FF2B5EF4-FFF2-40B4-BE49-F238E27FC236}">
                <a16:creationId xmlns:a16="http://schemas.microsoft.com/office/drawing/2014/main" id="{3DBCF3ED-1C58-6549-999D-20BE67A5A504}"/>
              </a:ext>
            </a:extLst>
          </p:cNvPr>
          <p:cNvSpPr txBox="1"/>
          <p:nvPr/>
        </p:nvSpPr>
        <p:spPr>
          <a:xfrm>
            <a:off x="1668344" y="1978455"/>
            <a:ext cx="2890888" cy="615553"/>
          </a:xfrm>
          <a:prstGeom prst="rect">
            <a:avLst/>
          </a:prstGeom>
          <a:noFill/>
        </p:spPr>
        <p:txBody>
          <a:bodyPr wrap="square" rtlCol="0" anchor="b">
            <a:spAutoFit/>
          </a:bodyPr>
          <a:lstStyle/>
          <a:p>
            <a:pPr algn="r" defTabSz="914217"/>
            <a:r>
              <a:rPr lang="en-US" sz="1700" b="1" spc="-15" dirty="0">
                <a:solidFill>
                  <a:srgbClr val="264551"/>
                </a:solidFill>
                <a:latin typeface="Poppins" pitchFamily="2" charset="77"/>
                <a:cs typeface="Poppins" pitchFamily="2" charset="77"/>
              </a:rPr>
              <a:t>ALLEANZA </a:t>
            </a:r>
          </a:p>
          <a:p>
            <a:pPr algn="r" defTabSz="914217"/>
            <a:r>
              <a:rPr lang="en-US" sz="1700" b="1" spc="-15" dirty="0">
                <a:solidFill>
                  <a:srgbClr val="264551"/>
                </a:solidFill>
                <a:latin typeface="Poppins" pitchFamily="2" charset="77"/>
                <a:cs typeface="Poppins" pitchFamily="2" charset="77"/>
              </a:rPr>
              <a:t>TERAPEUTICA</a:t>
            </a:r>
          </a:p>
        </p:txBody>
      </p:sp>
      <p:sp>
        <p:nvSpPr>
          <p:cNvPr id="8" name="TextBox 7">
            <a:extLst>
              <a:ext uri="{FF2B5EF4-FFF2-40B4-BE49-F238E27FC236}">
                <a16:creationId xmlns:a16="http://schemas.microsoft.com/office/drawing/2014/main" id="{22C42EF1-6149-D449-A4F7-A251B406FA2B}"/>
              </a:ext>
            </a:extLst>
          </p:cNvPr>
          <p:cNvSpPr txBox="1"/>
          <p:nvPr/>
        </p:nvSpPr>
        <p:spPr>
          <a:xfrm>
            <a:off x="757959" y="3659709"/>
            <a:ext cx="2890888" cy="615553"/>
          </a:xfrm>
          <a:prstGeom prst="rect">
            <a:avLst/>
          </a:prstGeom>
          <a:noFill/>
        </p:spPr>
        <p:txBody>
          <a:bodyPr wrap="square" rtlCol="0" anchor="b">
            <a:spAutoFit/>
          </a:bodyPr>
          <a:lstStyle/>
          <a:p>
            <a:pPr algn="r" defTabSz="914217"/>
            <a:r>
              <a:rPr lang="en-US" sz="1700" b="1" spc="-15" dirty="0">
                <a:solidFill>
                  <a:srgbClr val="479E8B"/>
                </a:solidFill>
                <a:latin typeface="Poppins" pitchFamily="2" charset="77"/>
                <a:cs typeface="Poppins" pitchFamily="2" charset="77"/>
              </a:rPr>
              <a:t>QUALITÀ </a:t>
            </a:r>
          </a:p>
          <a:p>
            <a:pPr algn="r" defTabSz="914217"/>
            <a:r>
              <a:rPr lang="en-US" sz="1700" b="1" spc="-15" dirty="0">
                <a:solidFill>
                  <a:srgbClr val="479E8B"/>
                </a:solidFill>
                <a:latin typeface="Poppins" pitchFamily="2" charset="77"/>
                <a:cs typeface="Poppins" pitchFamily="2" charset="77"/>
              </a:rPr>
              <a:t>DELLA VITA</a:t>
            </a:r>
          </a:p>
        </p:txBody>
      </p:sp>
      <p:sp>
        <p:nvSpPr>
          <p:cNvPr id="10" name="TextBox 9">
            <a:extLst>
              <a:ext uri="{FF2B5EF4-FFF2-40B4-BE49-F238E27FC236}">
                <a16:creationId xmlns:a16="http://schemas.microsoft.com/office/drawing/2014/main" id="{CD30097D-75A8-F347-8744-3FC3007B911E}"/>
              </a:ext>
            </a:extLst>
          </p:cNvPr>
          <p:cNvSpPr txBox="1"/>
          <p:nvPr/>
        </p:nvSpPr>
        <p:spPr>
          <a:xfrm>
            <a:off x="1556425" y="5322563"/>
            <a:ext cx="2890888" cy="615553"/>
          </a:xfrm>
          <a:prstGeom prst="rect">
            <a:avLst/>
          </a:prstGeom>
          <a:noFill/>
        </p:spPr>
        <p:txBody>
          <a:bodyPr wrap="square" rtlCol="0" anchor="b">
            <a:spAutoFit/>
          </a:bodyPr>
          <a:lstStyle/>
          <a:p>
            <a:pPr algn="r" defTabSz="914217"/>
            <a:r>
              <a:rPr lang="en-US" sz="1700" b="1" spc="-15" dirty="0">
                <a:solidFill>
                  <a:srgbClr val="E9C363"/>
                </a:solidFill>
                <a:latin typeface="Poppins" pitchFamily="2" charset="77"/>
                <a:cs typeface="Poppins" pitchFamily="2" charset="77"/>
              </a:rPr>
              <a:t>SODDISFAZIONE DEL PAZIENTE</a:t>
            </a:r>
          </a:p>
        </p:txBody>
      </p:sp>
      <p:sp>
        <p:nvSpPr>
          <p:cNvPr id="12" name="TextBox 11">
            <a:extLst>
              <a:ext uri="{FF2B5EF4-FFF2-40B4-BE49-F238E27FC236}">
                <a16:creationId xmlns:a16="http://schemas.microsoft.com/office/drawing/2014/main" id="{1E230654-AB90-524D-B20B-73153F44E99A}"/>
              </a:ext>
            </a:extLst>
          </p:cNvPr>
          <p:cNvSpPr txBox="1"/>
          <p:nvPr/>
        </p:nvSpPr>
        <p:spPr>
          <a:xfrm>
            <a:off x="7744687" y="5433451"/>
            <a:ext cx="2890888" cy="615553"/>
          </a:xfrm>
          <a:prstGeom prst="rect">
            <a:avLst/>
          </a:prstGeom>
          <a:noFill/>
        </p:spPr>
        <p:txBody>
          <a:bodyPr wrap="square" rtlCol="0" anchor="b">
            <a:spAutoFit/>
          </a:bodyPr>
          <a:lstStyle/>
          <a:p>
            <a:pPr defTabSz="914217"/>
            <a:r>
              <a:rPr lang="en-US" sz="1700" b="1" spc="-15" dirty="0">
                <a:solidFill>
                  <a:srgbClr val="F1A357"/>
                </a:solidFill>
                <a:latin typeface="Poppins" pitchFamily="2" charset="77"/>
                <a:cs typeface="Poppins" pitchFamily="2" charset="77"/>
              </a:rPr>
              <a:t>COMPORTAMENTI</a:t>
            </a:r>
          </a:p>
          <a:p>
            <a:pPr defTabSz="914217"/>
            <a:r>
              <a:rPr lang="en-US" sz="1700" b="1" spc="-15" dirty="0">
                <a:solidFill>
                  <a:srgbClr val="F1A357"/>
                </a:solidFill>
                <a:latin typeface="Poppins" pitchFamily="2" charset="77"/>
                <a:cs typeface="Poppins" pitchFamily="2" charset="77"/>
              </a:rPr>
              <a:t>PREVENTIVI</a:t>
            </a:r>
          </a:p>
        </p:txBody>
      </p:sp>
      <p:sp>
        <p:nvSpPr>
          <p:cNvPr id="14" name="TextBox 13">
            <a:extLst>
              <a:ext uri="{FF2B5EF4-FFF2-40B4-BE49-F238E27FC236}">
                <a16:creationId xmlns:a16="http://schemas.microsoft.com/office/drawing/2014/main" id="{759289D8-7902-E642-9735-A6EC1092C1BD}"/>
              </a:ext>
            </a:extLst>
          </p:cNvPr>
          <p:cNvSpPr txBox="1"/>
          <p:nvPr/>
        </p:nvSpPr>
        <p:spPr>
          <a:xfrm>
            <a:off x="8611814" y="3470200"/>
            <a:ext cx="2890888" cy="615553"/>
          </a:xfrm>
          <a:prstGeom prst="rect">
            <a:avLst/>
          </a:prstGeom>
          <a:noFill/>
        </p:spPr>
        <p:txBody>
          <a:bodyPr wrap="square" rtlCol="0" anchor="b">
            <a:spAutoFit/>
          </a:bodyPr>
          <a:lstStyle/>
          <a:p>
            <a:pPr defTabSz="914217"/>
            <a:r>
              <a:rPr lang="en-US" sz="1700" b="1" spc="-15" dirty="0">
                <a:solidFill>
                  <a:srgbClr val="E86D48"/>
                </a:solidFill>
                <a:latin typeface="Poppins" pitchFamily="2" charset="77"/>
                <a:cs typeface="Poppins" pitchFamily="2" charset="77"/>
              </a:rPr>
              <a:t>ADERENZA </a:t>
            </a:r>
          </a:p>
          <a:p>
            <a:pPr defTabSz="914217"/>
            <a:r>
              <a:rPr lang="en-US" sz="1700" b="1" spc="-15" dirty="0">
                <a:solidFill>
                  <a:srgbClr val="E86D48"/>
                </a:solidFill>
                <a:latin typeface="Poppins" pitchFamily="2" charset="77"/>
                <a:cs typeface="Poppins" pitchFamily="2" charset="77"/>
              </a:rPr>
              <a:t>TERAPEUTICA</a:t>
            </a:r>
          </a:p>
        </p:txBody>
      </p:sp>
      <p:sp>
        <p:nvSpPr>
          <p:cNvPr id="16" name="TextBox 15">
            <a:extLst>
              <a:ext uri="{FF2B5EF4-FFF2-40B4-BE49-F238E27FC236}">
                <a16:creationId xmlns:a16="http://schemas.microsoft.com/office/drawing/2014/main" id="{C458C4DF-B617-CB47-AD9C-0D1F55E10B5D}"/>
              </a:ext>
            </a:extLst>
          </p:cNvPr>
          <p:cNvSpPr txBox="1"/>
          <p:nvPr/>
        </p:nvSpPr>
        <p:spPr>
          <a:xfrm>
            <a:off x="7773379" y="1868841"/>
            <a:ext cx="3097422" cy="615553"/>
          </a:xfrm>
          <a:prstGeom prst="rect">
            <a:avLst/>
          </a:prstGeom>
          <a:noFill/>
        </p:spPr>
        <p:txBody>
          <a:bodyPr wrap="square" rtlCol="0" anchor="b">
            <a:spAutoFit/>
          </a:bodyPr>
          <a:lstStyle/>
          <a:p>
            <a:pPr defTabSz="914217"/>
            <a:r>
              <a:rPr lang="en-US" sz="1700" b="1" spc="-15" dirty="0">
                <a:solidFill>
                  <a:schemeClr val="bg1">
                    <a:lumMod val="65000"/>
                  </a:schemeClr>
                </a:solidFill>
                <a:latin typeface="Poppins" pitchFamily="2" charset="77"/>
                <a:cs typeface="Poppins" pitchFamily="2" charset="77"/>
              </a:rPr>
              <a:t>EFFICACIA DELLA </a:t>
            </a:r>
          </a:p>
          <a:p>
            <a:pPr defTabSz="914217"/>
            <a:r>
              <a:rPr lang="en-US" sz="1700" b="1" spc="-15" dirty="0">
                <a:solidFill>
                  <a:schemeClr val="bg1">
                    <a:lumMod val="65000"/>
                  </a:schemeClr>
                </a:solidFill>
                <a:latin typeface="Poppins" pitchFamily="2" charset="77"/>
                <a:cs typeface="Poppins" pitchFamily="2" charset="77"/>
              </a:rPr>
              <a:t>RICERCA DI INFORMAZIONI</a:t>
            </a:r>
          </a:p>
        </p:txBody>
      </p:sp>
      <p:sp>
        <p:nvSpPr>
          <p:cNvPr id="24" name="TextBox 23">
            <a:extLst>
              <a:ext uri="{FF2B5EF4-FFF2-40B4-BE49-F238E27FC236}">
                <a16:creationId xmlns:a16="http://schemas.microsoft.com/office/drawing/2014/main" id="{9C6DFCA5-8E13-9F48-8917-E730A127DBDD}"/>
              </a:ext>
            </a:extLst>
          </p:cNvPr>
          <p:cNvSpPr txBox="1"/>
          <p:nvPr/>
        </p:nvSpPr>
        <p:spPr>
          <a:xfrm>
            <a:off x="5295295" y="3597269"/>
            <a:ext cx="1601410" cy="830997"/>
          </a:xfrm>
          <a:prstGeom prst="rect">
            <a:avLst/>
          </a:prstGeom>
          <a:noFill/>
        </p:spPr>
        <p:txBody>
          <a:bodyPr wrap="square" rtlCol="0" anchor="ctr">
            <a:spAutoFit/>
          </a:bodyPr>
          <a:lstStyle/>
          <a:p>
            <a:pPr algn="ctr" defTabSz="914217"/>
            <a:r>
              <a:rPr lang="en-US" sz="2400" b="1" spc="-15" dirty="0">
                <a:solidFill>
                  <a:srgbClr val="111340"/>
                </a:solidFill>
                <a:latin typeface="Bebas Neue Regular" panose="00000500000000000000" pitchFamily="50" charset="0"/>
                <a:cs typeface="Poppins" pitchFamily="2" charset="77"/>
              </a:rPr>
              <a:t>PATIENT</a:t>
            </a:r>
          </a:p>
          <a:p>
            <a:pPr algn="ctr" defTabSz="914217"/>
            <a:r>
              <a:rPr lang="en-US" sz="2400" b="1" spc="-15" dirty="0">
                <a:solidFill>
                  <a:srgbClr val="111340"/>
                </a:solidFill>
                <a:latin typeface="Bebas Neue Regular" panose="00000500000000000000" pitchFamily="50" charset="0"/>
                <a:cs typeface="Poppins" pitchFamily="2" charset="77"/>
              </a:rPr>
              <a:t>ENGAGEMENT</a:t>
            </a:r>
          </a:p>
        </p:txBody>
      </p:sp>
      <p:sp>
        <p:nvSpPr>
          <p:cNvPr id="2" name="CasellaDiTesto 1">
            <a:extLst>
              <a:ext uri="{FF2B5EF4-FFF2-40B4-BE49-F238E27FC236}">
                <a16:creationId xmlns:a16="http://schemas.microsoft.com/office/drawing/2014/main" id="{52DA9836-0C32-A990-F1BE-7CB19AC4D777}"/>
              </a:ext>
            </a:extLst>
          </p:cNvPr>
          <p:cNvSpPr txBox="1"/>
          <p:nvPr/>
        </p:nvSpPr>
        <p:spPr>
          <a:xfrm>
            <a:off x="3917596" y="285954"/>
            <a:ext cx="4730334" cy="646331"/>
          </a:xfrm>
          <a:prstGeom prst="rect">
            <a:avLst/>
          </a:prstGeom>
          <a:noFill/>
        </p:spPr>
        <p:txBody>
          <a:bodyPr wrap="none" rtlCol="0">
            <a:spAutoFit/>
          </a:bodyPr>
          <a:lstStyle/>
          <a:p>
            <a:r>
              <a:rPr lang="it-IT" sz="3600" dirty="0" err="1">
                <a:solidFill>
                  <a:srgbClr val="C00000"/>
                </a:solidFill>
                <a:latin typeface="Bebas Neue Regular" panose="00000500000000000000" pitchFamily="50" charset="0"/>
              </a:rPr>
              <a:t>Patient</a:t>
            </a:r>
            <a:r>
              <a:rPr lang="it-IT" sz="3600" dirty="0">
                <a:solidFill>
                  <a:srgbClr val="C00000"/>
                </a:solidFill>
                <a:latin typeface="Bebas Neue Regular" panose="00000500000000000000" pitchFamily="50" charset="0"/>
              </a:rPr>
              <a:t> engagement </a:t>
            </a:r>
            <a:r>
              <a:rPr lang="it-IT" sz="3600" dirty="0" err="1">
                <a:solidFill>
                  <a:srgbClr val="C00000"/>
                </a:solidFill>
                <a:latin typeface="Bebas Neue Regular" panose="00000500000000000000" pitchFamily="50" charset="0"/>
              </a:rPr>
              <a:t>outcomes</a:t>
            </a:r>
            <a:endParaRPr lang="it-IT" sz="2400" dirty="0"/>
          </a:p>
        </p:txBody>
      </p:sp>
      <p:cxnSp>
        <p:nvCxnSpPr>
          <p:cNvPr id="3" name="Connettore 2 2">
            <a:extLst>
              <a:ext uri="{FF2B5EF4-FFF2-40B4-BE49-F238E27FC236}">
                <a16:creationId xmlns:a16="http://schemas.microsoft.com/office/drawing/2014/main" id="{E9C190C1-7A43-5EAE-0E8C-1FDB0A2D5C09}"/>
              </a:ext>
            </a:extLst>
          </p:cNvPr>
          <p:cNvCxnSpPr>
            <a:cxnSpLocks/>
          </p:cNvCxnSpPr>
          <p:nvPr/>
        </p:nvCxnSpPr>
        <p:spPr>
          <a:xfrm flipV="1">
            <a:off x="5301138" y="2245583"/>
            <a:ext cx="0" cy="47842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a:extLst>
              <a:ext uri="{FF2B5EF4-FFF2-40B4-BE49-F238E27FC236}">
                <a16:creationId xmlns:a16="http://schemas.microsoft.com/office/drawing/2014/main" id="{883D16C7-B9E3-B588-BD8C-B9D41E5107D3}"/>
              </a:ext>
            </a:extLst>
          </p:cNvPr>
          <p:cNvCxnSpPr>
            <a:cxnSpLocks/>
          </p:cNvCxnSpPr>
          <p:nvPr/>
        </p:nvCxnSpPr>
        <p:spPr>
          <a:xfrm flipV="1">
            <a:off x="6896705" y="2245583"/>
            <a:ext cx="0" cy="47842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601A7978-32A7-1FFE-1284-453373648340}"/>
              </a:ext>
            </a:extLst>
          </p:cNvPr>
          <p:cNvCxnSpPr>
            <a:cxnSpLocks/>
          </p:cNvCxnSpPr>
          <p:nvPr/>
        </p:nvCxnSpPr>
        <p:spPr>
          <a:xfrm flipV="1">
            <a:off x="7834366" y="3835488"/>
            <a:ext cx="0" cy="47842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ttore 2 53">
            <a:extLst>
              <a:ext uri="{FF2B5EF4-FFF2-40B4-BE49-F238E27FC236}">
                <a16:creationId xmlns:a16="http://schemas.microsoft.com/office/drawing/2014/main" id="{1FE99D8A-88CD-E344-43D7-7737E24A05CA}"/>
              </a:ext>
            </a:extLst>
          </p:cNvPr>
          <p:cNvCxnSpPr>
            <a:cxnSpLocks/>
          </p:cNvCxnSpPr>
          <p:nvPr/>
        </p:nvCxnSpPr>
        <p:spPr>
          <a:xfrm flipV="1">
            <a:off x="6897896" y="5403753"/>
            <a:ext cx="0" cy="47842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E2A037CD-0A00-FD6B-404C-F231E4DF19BE}"/>
              </a:ext>
            </a:extLst>
          </p:cNvPr>
          <p:cNvCxnSpPr>
            <a:cxnSpLocks/>
          </p:cNvCxnSpPr>
          <p:nvPr/>
        </p:nvCxnSpPr>
        <p:spPr>
          <a:xfrm flipV="1">
            <a:off x="5311745" y="5403753"/>
            <a:ext cx="0" cy="47842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id="{F2B20BF4-593E-5543-D818-AF3592FAA7C5}"/>
              </a:ext>
            </a:extLst>
          </p:cNvPr>
          <p:cNvCxnSpPr>
            <a:cxnSpLocks/>
          </p:cNvCxnSpPr>
          <p:nvPr/>
        </p:nvCxnSpPr>
        <p:spPr>
          <a:xfrm flipV="1">
            <a:off x="4333095" y="3835488"/>
            <a:ext cx="0" cy="47842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7" name="CasellaDiTesto 56">
            <a:extLst>
              <a:ext uri="{FF2B5EF4-FFF2-40B4-BE49-F238E27FC236}">
                <a16:creationId xmlns:a16="http://schemas.microsoft.com/office/drawing/2014/main" id="{FAF4D04F-1709-FF01-C79C-259F8BE0B612}"/>
              </a:ext>
            </a:extLst>
          </p:cNvPr>
          <p:cNvSpPr txBox="1"/>
          <p:nvPr/>
        </p:nvSpPr>
        <p:spPr>
          <a:xfrm>
            <a:off x="10182645" y="6128835"/>
            <a:ext cx="1574470" cy="369332"/>
          </a:xfrm>
          <a:prstGeom prst="rect">
            <a:avLst/>
          </a:prstGeom>
          <a:noFill/>
        </p:spPr>
        <p:txBody>
          <a:bodyPr wrap="none" rtlCol="0">
            <a:spAutoFit/>
          </a:bodyPr>
          <a:lstStyle/>
          <a:p>
            <a:r>
              <a:rPr lang="it-IT" dirty="0">
                <a:latin typeface="Poppins" panose="00000500000000000000" pitchFamily="2" charset="0"/>
                <a:cs typeface="Poppins" panose="00000500000000000000" pitchFamily="2" charset="0"/>
              </a:rPr>
              <a:t>Barello, 2018</a:t>
            </a:r>
          </a:p>
        </p:txBody>
      </p:sp>
      <p:sp>
        <p:nvSpPr>
          <p:cNvPr id="58" name="CasellaDiTesto 57">
            <a:extLst>
              <a:ext uri="{FF2B5EF4-FFF2-40B4-BE49-F238E27FC236}">
                <a16:creationId xmlns:a16="http://schemas.microsoft.com/office/drawing/2014/main" id="{F5F26CD9-031D-3CC6-FB57-967990645537}"/>
              </a:ext>
            </a:extLst>
          </p:cNvPr>
          <p:cNvSpPr txBox="1"/>
          <p:nvPr/>
        </p:nvSpPr>
        <p:spPr>
          <a:xfrm>
            <a:off x="4714866" y="1017362"/>
            <a:ext cx="3135795" cy="461665"/>
          </a:xfrm>
          <a:prstGeom prst="rect">
            <a:avLst/>
          </a:prstGeom>
          <a:noFill/>
        </p:spPr>
        <p:txBody>
          <a:bodyPr wrap="none" rtlCol="0">
            <a:spAutoFit/>
          </a:bodyPr>
          <a:lstStyle/>
          <a:p>
            <a:r>
              <a:rPr lang="it-IT" sz="2400" dirty="0">
                <a:latin typeface="Poppins" panose="00000500000000000000" pitchFamily="2" charset="0"/>
                <a:cs typeface="Poppins" panose="00000500000000000000" pitchFamily="2" charset="0"/>
              </a:rPr>
              <a:t>impatto positivo su</a:t>
            </a:r>
          </a:p>
        </p:txBody>
      </p:sp>
    </p:spTree>
    <p:extLst>
      <p:ext uri="{BB962C8B-B14F-4D97-AF65-F5344CB8AC3E}">
        <p14:creationId xmlns:p14="http://schemas.microsoft.com/office/powerpoint/2010/main" val="334959615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AI - Empathy Map Infographic - S1">
      <a:dk1>
        <a:srgbClr val="747993"/>
      </a:dk1>
      <a:lt1>
        <a:srgbClr val="FFFFFF"/>
      </a:lt1>
      <a:dk2>
        <a:srgbClr val="111340"/>
      </a:dk2>
      <a:lt2>
        <a:srgbClr val="FFFFFF"/>
      </a:lt2>
      <a:accent1>
        <a:srgbClr val="154541"/>
      </a:accent1>
      <a:accent2>
        <a:srgbClr val="67A19C"/>
      </a:accent2>
      <a:accent3>
        <a:srgbClr val="2F8781"/>
      </a:accent3>
      <a:accent4>
        <a:srgbClr val="9C986D"/>
      </a:accent4>
      <a:accent5>
        <a:srgbClr val="965D61"/>
      </a:accent5>
      <a:accent6>
        <a:srgbClr val="C3C8CE"/>
      </a:accent6>
      <a:hlink>
        <a:srgbClr val="335FFE"/>
      </a:hlink>
      <a:folHlink>
        <a:srgbClr val="CA64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Theme">
  <a:themeElements>
    <a:clrScheme name="AI - Decision Slides - S1">
      <a:dk1>
        <a:srgbClr val="747993"/>
      </a:dk1>
      <a:lt1>
        <a:srgbClr val="FFFFFF"/>
      </a:lt1>
      <a:dk2>
        <a:srgbClr val="111340"/>
      </a:dk2>
      <a:lt2>
        <a:srgbClr val="FFFFFF"/>
      </a:lt2>
      <a:accent1>
        <a:srgbClr val="264551"/>
      </a:accent1>
      <a:accent2>
        <a:srgbClr val="479E8B"/>
      </a:accent2>
      <a:accent3>
        <a:srgbClr val="E9C363"/>
      </a:accent3>
      <a:accent4>
        <a:srgbClr val="F1A357"/>
      </a:accent4>
      <a:accent5>
        <a:srgbClr val="E86D48"/>
      </a:accent5>
      <a:accent6>
        <a:srgbClr val="C3C8CE"/>
      </a:accent6>
      <a:hlink>
        <a:srgbClr val="335FFE"/>
      </a:hlink>
      <a:folHlink>
        <a:srgbClr val="CA64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Theme">
  <a:themeElements>
    <a:clrScheme name="AI - Six Sigma Methodology - S1">
      <a:dk1>
        <a:srgbClr val="747994"/>
      </a:dk1>
      <a:lt1>
        <a:srgbClr val="FFFFFF"/>
      </a:lt1>
      <a:dk2>
        <a:srgbClr val="111340"/>
      </a:dk2>
      <a:lt2>
        <a:srgbClr val="FFFFFF"/>
      </a:lt2>
      <a:accent1>
        <a:srgbClr val="F5AB18"/>
      </a:accent1>
      <a:accent2>
        <a:srgbClr val="243C78"/>
      </a:accent2>
      <a:accent3>
        <a:srgbClr val="349CDB"/>
      </a:accent3>
      <a:accent4>
        <a:srgbClr val="4BADC5"/>
      </a:accent4>
      <a:accent5>
        <a:srgbClr val="576879"/>
      </a:accent5>
      <a:accent6>
        <a:srgbClr val="C3C8CE"/>
      </a:accent6>
      <a:hlink>
        <a:srgbClr val="335FFE"/>
      </a:hlink>
      <a:folHlink>
        <a:srgbClr val="CA64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Theme">
  <a:themeElements>
    <a:clrScheme name="Innovation - S1">
      <a:dk1>
        <a:srgbClr val="747A94"/>
      </a:dk1>
      <a:lt1>
        <a:srgbClr val="FFFFFF"/>
      </a:lt1>
      <a:dk2>
        <a:srgbClr val="111340"/>
      </a:dk2>
      <a:lt2>
        <a:srgbClr val="FFFFFF"/>
      </a:lt2>
      <a:accent1>
        <a:srgbClr val="4D54A6"/>
      </a:accent1>
      <a:accent2>
        <a:srgbClr val="0180B0"/>
      </a:accent2>
      <a:accent3>
        <a:srgbClr val="00B29C"/>
      </a:accent3>
      <a:accent4>
        <a:srgbClr val="8BC904"/>
      </a:accent4>
      <a:accent5>
        <a:srgbClr val="FDC400"/>
      </a:accent5>
      <a:accent6>
        <a:srgbClr val="C4C8CE"/>
      </a:accent6>
      <a:hlink>
        <a:srgbClr val="32A79F"/>
      </a:hlink>
      <a:folHlink>
        <a:srgbClr val="89E1D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Theme">
  <a:themeElements>
    <a:clrScheme name="AI - Psychology Slides - S1">
      <a:dk1>
        <a:srgbClr val="747A94"/>
      </a:dk1>
      <a:lt1>
        <a:srgbClr val="FFFFFF"/>
      </a:lt1>
      <a:dk2>
        <a:srgbClr val="111340"/>
      </a:dk2>
      <a:lt2>
        <a:srgbClr val="FFFFFF"/>
      </a:lt2>
      <a:accent1>
        <a:srgbClr val="F7714F"/>
      </a:accent1>
      <a:accent2>
        <a:srgbClr val="FFB259"/>
      </a:accent2>
      <a:accent3>
        <a:srgbClr val="5F9DCC"/>
      </a:accent3>
      <a:accent4>
        <a:srgbClr val="146964"/>
      </a:accent4>
      <a:accent5>
        <a:srgbClr val="D97777"/>
      </a:accent5>
      <a:accent6>
        <a:srgbClr val="C3C8CE"/>
      </a:accent6>
      <a:hlink>
        <a:srgbClr val="32A79F"/>
      </a:hlink>
      <a:folHlink>
        <a:srgbClr val="89E1D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27013</TotalTime>
  <Words>3761</Words>
  <Application>Microsoft Office PowerPoint</Application>
  <PresentationFormat>Widescreen</PresentationFormat>
  <Paragraphs>499</Paragraphs>
  <Slides>37</Slides>
  <Notes>35</Notes>
  <HiddenSlides>0</HiddenSlides>
  <MMClips>0</MMClips>
  <ScaleCrop>false</ScaleCrop>
  <HeadingPairs>
    <vt:vector size="6" baseType="variant">
      <vt:variant>
        <vt:lpstr>Caratteri utilizzati</vt:lpstr>
      </vt:variant>
      <vt:variant>
        <vt:i4>14</vt:i4>
      </vt:variant>
      <vt:variant>
        <vt:lpstr>Tema</vt:lpstr>
      </vt:variant>
      <vt:variant>
        <vt:i4>6</vt:i4>
      </vt:variant>
      <vt:variant>
        <vt:lpstr>Titoli diapositive</vt:lpstr>
      </vt:variant>
      <vt:variant>
        <vt:i4>37</vt:i4>
      </vt:variant>
    </vt:vector>
  </HeadingPairs>
  <TitlesOfParts>
    <vt:vector size="57" baseType="lpstr">
      <vt:lpstr>Times New Roman</vt:lpstr>
      <vt:lpstr>Roboto</vt:lpstr>
      <vt:lpstr>Calibri</vt:lpstr>
      <vt:lpstr>UtopiaStd-Regular</vt:lpstr>
      <vt:lpstr>Poppins</vt:lpstr>
      <vt:lpstr>MinionPro-Regular</vt:lpstr>
      <vt:lpstr>Calibri Light</vt:lpstr>
      <vt:lpstr>Georgina</vt:lpstr>
      <vt:lpstr>MinionPro-It</vt:lpstr>
      <vt:lpstr>TimesNewRomanPSMT</vt:lpstr>
      <vt:lpstr>Cambria</vt:lpstr>
      <vt:lpstr>Arial</vt:lpstr>
      <vt:lpstr>Bebas Neue Regular</vt:lpstr>
      <vt:lpstr>Bebas Neue Bold</vt:lpstr>
      <vt:lpstr>Tema di Office</vt:lpstr>
      <vt:lpstr>Default Theme</vt:lpstr>
      <vt:lpstr>1_Default Theme</vt:lpstr>
      <vt:lpstr>2_Default Theme</vt:lpstr>
      <vt:lpstr>3_Default Theme</vt:lpstr>
      <vt:lpstr>4_Default Theme</vt:lpstr>
      <vt:lpstr>Sessione Plenaria 1 La promozione della farmacia clinica in Italia:  stato dell’arte ed orizzonti</vt:lpstr>
      <vt:lpstr>ESPLORARE LE OPPORTUNITA’ COMUNICATIVE  DAL COINVOLGIMENTO DEI PAZIENTI ALLA MULTIDISCIPLINARIETA’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ESPLORARE LE OPPORTUNITA’ COMUNICATIVE  DAL COINVOLGIMENTO DEI PAZIENTI ALLA MULTIDISCIPLINARIETA’</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marta guastavigna</dc:creator>
  <cp:lastModifiedBy>Luigi Verdari</cp:lastModifiedBy>
  <cp:revision>63</cp:revision>
  <dcterms:created xsi:type="dcterms:W3CDTF">2023-09-25T13:20:53Z</dcterms:created>
  <dcterms:modified xsi:type="dcterms:W3CDTF">2023-10-19T11:45:15Z</dcterms:modified>
</cp:coreProperties>
</file>