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97" d="100"/>
          <a:sy n="97" d="100"/>
        </p:scale>
        <p:origin x="162"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ABE5F3-9926-BFBE-6E22-75B68F5C0F9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GB"/>
          </a:p>
        </p:txBody>
      </p:sp>
      <p:sp>
        <p:nvSpPr>
          <p:cNvPr id="3" name="Sottotitolo 2">
            <a:extLst>
              <a:ext uri="{FF2B5EF4-FFF2-40B4-BE49-F238E27FC236}">
                <a16:creationId xmlns:a16="http://schemas.microsoft.com/office/drawing/2014/main" id="{8E55A97A-FE50-94C8-A2DC-099362D492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a:extLst>
              <a:ext uri="{FF2B5EF4-FFF2-40B4-BE49-F238E27FC236}">
                <a16:creationId xmlns:a16="http://schemas.microsoft.com/office/drawing/2014/main" id="{B028B503-6468-921A-335F-DBA58F4073AF}"/>
              </a:ext>
            </a:extLst>
          </p:cNvPr>
          <p:cNvSpPr>
            <a:spLocks noGrp="1"/>
          </p:cNvSpPr>
          <p:nvPr>
            <p:ph type="dt" sz="half" idx="10"/>
          </p:nvPr>
        </p:nvSpPr>
        <p:spPr/>
        <p:txBody>
          <a:bodyPr/>
          <a:lstStyle/>
          <a:p>
            <a:fld id="{DDCB9DFF-7B84-4876-9310-77EA818F017E}" type="datetimeFigureOut">
              <a:rPr lang="en-GB" smtClean="0"/>
              <a:t>19/10/2023</a:t>
            </a:fld>
            <a:endParaRPr lang="en-GB"/>
          </a:p>
        </p:txBody>
      </p:sp>
      <p:sp>
        <p:nvSpPr>
          <p:cNvPr id="5" name="Segnaposto piè di pagina 4">
            <a:extLst>
              <a:ext uri="{FF2B5EF4-FFF2-40B4-BE49-F238E27FC236}">
                <a16:creationId xmlns:a16="http://schemas.microsoft.com/office/drawing/2014/main" id="{E1511CF1-694F-77C7-6C44-03F778C02890}"/>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4764ECE6-C8C3-A83F-D11D-CFECA5FACF09}"/>
              </a:ext>
            </a:extLst>
          </p:cNvPr>
          <p:cNvSpPr>
            <a:spLocks noGrp="1"/>
          </p:cNvSpPr>
          <p:nvPr>
            <p:ph type="sldNum" sz="quarter" idx="12"/>
          </p:nvPr>
        </p:nvSpPr>
        <p:spPr/>
        <p:txBody>
          <a:bodyPr/>
          <a:lstStyle/>
          <a:p>
            <a:fld id="{0D9C9975-D84A-432F-ACE9-B48748674265}" type="slidenum">
              <a:rPr lang="en-GB" smtClean="0"/>
              <a:t>‹N›</a:t>
            </a:fld>
            <a:endParaRPr lang="en-GB"/>
          </a:p>
        </p:txBody>
      </p:sp>
    </p:spTree>
    <p:extLst>
      <p:ext uri="{BB962C8B-B14F-4D97-AF65-F5344CB8AC3E}">
        <p14:creationId xmlns:p14="http://schemas.microsoft.com/office/powerpoint/2010/main" val="4210949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E67000-4883-D59B-2B4B-5D45D7CD07D1}"/>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3F7D905C-1774-3672-3699-EB78C0641B8F}"/>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2B3295ED-7ABF-2444-BD36-29E01D7732F1}"/>
              </a:ext>
            </a:extLst>
          </p:cNvPr>
          <p:cNvSpPr>
            <a:spLocks noGrp="1"/>
          </p:cNvSpPr>
          <p:nvPr>
            <p:ph type="dt" sz="half" idx="10"/>
          </p:nvPr>
        </p:nvSpPr>
        <p:spPr/>
        <p:txBody>
          <a:bodyPr/>
          <a:lstStyle/>
          <a:p>
            <a:fld id="{DDCB9DFF-7B84-4876-9310-77EA818F017E}" type="datetimeFigureOut">
              <a:rPr lang="en-GB" smtClean="0"/>
              <a:t>19/10/2023</a:t>
            </a:fld>
            <a:endParaRPr lang="en-GB"/>
          </a:p>
        </p:txBody>
      </p:sp>
      <p:sp>
        <p:nvSpPr>
          <p:cNvPr id="5" name="Segnaposto piè di pagina 4">
            <a:extLst>
              <a:ext uri="{FF2B5EF4-FFF2-40B4-BE49-F238E27FC236}">
                <a16:creationId xmlns:a16="http://schemas.microsoft.com/office/drawing/2014/main" id="{22022A3A-4528-225E-D446-CB5105A237C2}"/>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32DC2E54-F21A-301E-C20F-5B82AA542D1D}"/>
              </a:ext>
            </a:extLst>
          </p:cNvPr>
          <p:cNvSpPr>
            <a:spLocks noGrp="1"/>
          </p:cNvSpPr>
          <p:nvPr>
            <p:ph type="sldNum" sz="quarter" idx="12"/>
          </p:nvPr>
        </p:nvSpPr>
        <p:spPr/>
        <p:txBody>
          <a:bodyPr/>
          <a:lstStyle/>
          <a:p>
            <a:fld id="{0D9C9975-D84A-432F-ACE9-B48748674265}" type="slidenum">
              <a:rPr lang="en-GB" smtClean="0"/>
              <a:t>‹N›</a:t>
            </a:fld>
            <a:endParaRPr lang="en-GB"/>
          </a:p>
        </p:txBody>
      </p:sp>
    </p:spTree>
    <p:extLst>
      <p:ext uri="{BB962C8B-B14F-4D97-AF65-F5344CB8AC3E}">
        <p14:creationId xmlns:p14="http://schemas.microsoft.com/office/powerpoint/2010/main" val="3291124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5EB1E971-06B6-5725-4AF4-47BFA0B2D2EF}"/>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4A178A6E-ADBF-4680-CB75-3CF904845376}"/>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239152EA-9665-BA3A-6A3B-2D0C81E79D47}"/>
              </a:ext>
            </a:extLst>
          </p:cNvPr>
          <p:cNvSpPr>
            <a:spLocks noGrp="1"/>
          </p:cNvSpPr>
          <p:nvPr>
            <p:ph type="dt" sz="half" idx="10"/>
          </p:nvPr>
        </p:nvSpPr>
        <p:spPr/>
        <p:txBody>
          <a:bodyPr/>
          <a:lstStyle/>
          <a:p>
            <a:fld id="{DDCB9DFF-7B84-4876-9310-77EA818F017E}" type="datetimeFigureOut">
              <a:rPr lang="en-GB" smtClean="0"/>
              <a:t>19/10/2023</a:t>
            </a:fld>
            <a:endParaRPr lang="en-GB"/>
          </a:p>
        </p:txBody>
      </p:sp>
      <p:sp>
        <p:nvSpPr>
          <p:cNvPr id="5" name="Segnaposto piè di pagina 4">
            <a:extLst>
              <a:ext uri="{FF2B5EF4-FFF2-40B4-BE49-F238E27FC236}">
                <a16:creationId xmlns:a16="http://schemas.microsoft.com/office/drawing/2014/main" id="{E78677E4-DB12-09D4-10A5-ABC37E4E4EF0}"/>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4651091C-C963-4490-BF06-5F6769A98C97}"/>
              </a:ext>
            </a:extLst>
          </p:cNvPr>
          <p:cNvSpPr>
            <a:spLocks noGrp="1"/>
          </p:cNvSpPr>
          <p:nvPr>
            <p:ph type="sldNum" sz="quarter" idx="12"/>
          </p:nvPr>
        </p:nvSpPr>
        <p:spPr/>
        <p:txBody>
          <a:bodyPr/>
          <a:lstStyle/>
          <a:p>
            <a:fld id="{0D9C9975-D84A-432F-ACE9-B48748674265}" type="slidenum">
              <a:rPr lang="en-GB" smtClean="0"/>
              <a:t>‹N›</a:t>
            </a:fld>
            <a:endParaRPr lang="en-GB"/>
          </a:p>
        </p:txBody>
      </p:sp>
    </p:spTree>
    <p:extLst>
      <p:ext uri="{BB962C8B-B14F-4D97-AF65-F5344CB8AC3E}">
        <p14:creationId xmlns:p14="http://schemas.microsoft.com/office/powerpoint/2010/main" val="289789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4" name="Segnaposto data 3"/>
          <p:cNvSpPr>
            <a:spLocks noGrp="1"/>
          </p:cNvSpPr>
          <p:nvPr>
            <p:ph type="dt" sz="half" idx="10"/>
          </p:nvPr>
        </p:nvSpPr>
        <p:spPr>
          <a:xfrm>
            <a:off x="0" y="6356349"/>
            <a:ext cx="2743200" cy="365125"/>
          </a:xfrm>
        </p:spPr>
        <p:txBody>
          <a:bodyPr/>
          <a:lstStyle>
            <a:lvl1pPr>
              <a:defRPr>
                <a:solidFill>
                  <a:schemeClr val="bg1">
                    <a:lumMod val="65000"/>
                  </a:schemeClr>
                </a:solidFill>
              </a:defRPr>
            </a:lvl1pPr>
          </a:lstStyle>
          <a:p>
            <a:r>
              <a:rPr lang="it-IT"/>
              <a:t>Roma 09-11 Novembre 2017</a:t>
            </a:r>
            <a:endParaRPr lang="it-IT" dirty="0"/>
          </a:p>
        </p:txBody>
      </p:sp>
      <p:sp>
        <p:nvSpPr>
          <p:cNvPr id="5" name="Segnaposto piè di pagina 4"/>
          <p:cNvSpPr>
            <a:spLocks noGrp="1"/>
          </p:cNvSpPr>
          <p:nvPr>
            <p:ph type="ftr" sz="quarter" idx="11"/>
          </p:nvPr>
        </p:nvSpPr>
        <p:spPr>
          <a:xfrm>
            <a:off x="3905036" y="6356349"/>
            <a:ext cx="4114800" cy="365125"/>
          </a:xfrm>
        </p:spPr>
        <p:txBody>
          <a:bodyPr/>
          <a:lstStyle>
            <a:lvl1pPr>
              <a:defRPr b="1">
                <a:solidFill>
                  <a:schemeClr val="bg1">
                    <a:lumMod val="65000"/>
                  </a:schemeClr>
                </a:solidFill>
              </a:defRPr>
            </a:lvl1pPr>
          </a:lstStyle>
          <a:p>
            <a:r>
              <a:rPr lang="it-IT"/>
              <a:t>V CONGRESSO NAZIONALE SIFACT</a:t>
            </a:r>
            <a:endParaRPr lang="it-IT" dirty="0"/>
          </a:p>
        </p:txBody>
      </p:sp>
      <p:sp>
        <p:nvSpPr>
          <p:cNvPr id="6" name="Segnaposto numero diapositiva 5"/>
          <p:cNvSpPr>
            <a:spLocks noGrp="1"/>
          </p:cNvSpPr>
          <p:nvPr>
            <p:ph type="sldNum" sz="quarter" idx="12"/>
          </p:nvPr>
        </p:nvSpPr>
        <p:spPr>
          <a:xfrm>
            <a:off x="9335785" y="6356350"/>
            <a:ext cx="2743200" cy="365125"/>
          </a:xfrm>
        </p:spPr>
        <p:txBody>
          <a:bodyPr/>
          <a:lstStyle>
            <a:lvl1pPr>
              <a:defRPr>
                <a:solidFill>
                  <a:schemeClr val="bg1">
                    <a:lumMod val="65000"/>
                  </a:schemeClr>
                </a:solidFill>
              </a:defRPr>
            </a:lvl1pPr>
          </a:lstStyle>
          <a:p>
            <a:r>
              <a:rPr lang="it-IT"/>
              <a:t>Dott.ssa Roberta Di Turi</a:t>
            </a:r>
            <a:endParaRPr lang="it-IT" dirty="0"/>
          </a:p>
        </p:txBody>
      </p:sp>
    </p:spTree>
    <p:extLst>
      <p:ext uri="{BB962C8B-B14F-4D97-AF65-F5344CB8AC3E}">
        <p14:creationId xmlns:p14="http://schemas.microsoft.com/office/powerpoint/2010/main" val="1303223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770C91-686D-1CCA-4A2C-44378D81E648}"/>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528E84B8-0354-0619-0038-B344E464B23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E4FD87C8-A019-6445-41BD-80405AF75A6C}"/>
              </a:ext>
            </a:extLst>
          </p:cNvPr>
          <p:cNvSpPr>
            <a:spLocks noGrp="1"/>
          </p:cNvSpPr>
          <p:nvPr>
            <p:ph type="dt" sz="half" idx="10"/>
          </p:nvPr>
        </p:nvSpPr>
        <p:spPr/>
        <p:txBody>
          <a:bodyPr/>
          <a:lstStyle/>
          <a:p>
            <a:fld id="{DDCB9DFF-7B84-4876-9310-77EA818F017E}" type="datetimeFigureOut">
              <a:rPr lang="en-GB" smtClean="0"/>
              <a:t>19/10/2023</a:t>
            </a:fld>
            <a:endParaRPr lang="en-GB"/>
          </a:p>
        </p:txBody>
      </p:sp>
      <p:sp>
        <p:nvSpPr>
          <p:cNvPr id="5" name="Segnaposto piè di pagina 4">
            <a:extLst>
              <a:ext uri="{FF2B5EF4-FFF2-40B4-BE49-F238E27FC236}">
                <a16:creationId xmlns:a16="http://schemas.microsoft.com/office/drawing/2014/main" id="{D87AFB5E-89AA-9AEE-8239-44629B206B43}"/>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477540A0-C1F2-1EB3-00E9-90CE20AC210D}"/>
              </a:ext>
            </a:extLst>
          </p:cNvPr>
          <p:cNvSpPr>
            <a:spLocks noGrp="1"/>
          </p:cNvSpPr>
          <p:nvPr>
            <p:ph type="sldNum" sz="quarter" idx="12"/>
          </p:nvPr>
        </p:nvSpPr>
        <p:spPr/>
        <p:txBody>
          <a:bodyPr/>
          <a:lstStyle/>
          <a:p>
            <a:fld id="{0D9C9975-D84A-432F-ACE9-B48748674265}" type="slidenum">
              <a:rPr lang="en-GB" smtClean="0"/>
              <a:t>‹N›</a:t>
            </a:fld>
            <a:endParaRPr lang="en-GB"/>
          </a:p>
        </p:txBody>
      </p:sp>
    </p:spTree>
    <p:extLst>
      <p:ext uri="{BB962C8B-B14F-4D97-AF65-F5344CB8AC3E}">
        <p14:creationId xmlns:p14="http://schemas.microsoft.com/office/powerpoint/2010/main" val="3464407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0F0EE4-4956-13E1-F186-BA83A7AC8BEF}"/>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BD61468F-F8C6-233C-453B-BC0185E723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6175A22A-36BF-92F7-B3B1-54CBBAC4FC76}"/>
              </a:ext>
            </a:extLst>
          </p:cNvPr>
          <p:cNvSpPr>
            <a:spLocks noGrp="1"/>
          </p:cNvSpPr>
          <p:nvPr>
            <p:ph type="dt" sz="half" idx="10"/>
          </p:nvPr>
        </p:nvSpPr>
        <p:spPr/>
        <p:txBody>
          <a:bodyPr/>
          <a:lstStyle/>
          <a:p>
            <a:fld id="{DDCB9DFF-7B84-4876-9310-77EA818F017E}" type="datetimeFigureOut">
              <a:rPr lang="en-GB" smtClean="0"/>
              <a:t>19/10/2023</a:t>
            </a:fld>
            <a:endParaRPr lang="en-GB"/>
          </a:p>
        </p:txBody>
      </p:sp>
      <p:sp>
        <p:nvSpPr>
          <p:cNvPr id="5" name="Segnaposto piè di pagina 4">
            <a:extLst>
              <a:ext uri="{FF2B5EF4-FFF2-40B4-BE49-F238E27FC236}">
                <a16:creationId xmlns:a16="http://schemas.microsoft.com/office/drawing/2014/main" id="{4F003BB1-3BA5-F7D1-7C7A-598FC8991137}"/>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F474C3CB-C6E9-A7E5-C03D-1C4066077049}"/>
              </a:ext>
            </a:extLst>
          </p:cNvPr>
          <p:cNvSpPr>
            <a:spLocks noGrp="1"/>
          </p:cNvSpPr>
          <p:nvPr>
            <p:ph type="sldNum" sz="quarter" idx="12"/>
          </p:nvPr>
        </p:nvSpPr>
        <p:spPr/>
        <p:txBody>
          <a:bodyPr/>
          <a:lstStyle/>
          <a:p>
            <a:fld id="{0D9C9975-D84A-432F-ACE9-B48748674265}" type="slidenum">
              <a:rPr lang="en-GB" smtClean="0"/>
              <a:t>‹N›</a:t>
            </a:fld>
            <a:endParaRPr lang="en-GB"/>
          </a:p>
        </p:txBody>
      </p:sp>
    </p:spTree>
    <p:extLst>
      <p:ext uri="{BB962C8B-B14F-4D97-AF65-F5344CB8AC3E}">
        <p14:creationId xmlns:p14="http://schemas.microsoft.com/office/powerpoint/2010/main" val="3485354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F84BB0-2916-91EB-47C1-DEDFAF6A6770}"/>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B7A2DBF8-2E39-004B-9FA5-F23D18C2DBD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a:extLst>
              <a:ext uri="{FF2B5EF4-FFF2-40B4-BE49-F238E27FC236}">
                <a16:creationId xmlns:a16="http://schemas.microsoft.com/office/drawing/2014/main" id="{E3D908AE-BBE4-993C-9E8A-EDF8BF50A09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a:extLst>
              <a:ext uri="{FF2B5EF4-FFF2-40B4-BE49-F238E27FC236}">
                <a16:creationId xmlns:a16="http://schemas.microsoft.com/office/drawing/2014/main" id="{6B1EF7EB-D7D8-3E1F-8823-FAE0BB9625BC}"/>
              </a:ext>
            </a:extLst>
          </p:cNvPr>
          <p:cNvSpPr>
            <a:spLocks noGrp="1"/>
          </p:cNvSpPr>
          <p:nvPr>
            <p:ph type="dt" sz="half" idx="10"/>
          </p:nvPr>
        </p:nvSpPr>
        <p:spPr/>
        <p:txBody>
          <a:bodyPr/>
          <a:lstStyle/>
          <a:p>
            <a:fld id="{DDCB9DFF-7B84-4876-9310-77EA818F017E}" type="datetimeFigureOut">
              <a:rPr lang="en-GB" smtClean="0"/>
              <a:t>19/10/2023</a:t>
            </a:fld>
            <a:endParaRPr lang="en-GB"/>
          </a:p>
        </p:txBody>
      </p:sp>
      <p:sp>
        <p:nvSpPr>
          <p:cNvPr id="6" name="Segnaposto piè di pagina 5">
            <a:extLst>
              <a:ext uri="{FF2B5EF4-FFF2-40B4-BE49-F238E27FC236}">
                <a16:creationId xmlns:a16="http://schemas.microsoft.com/office/drawing/2014/main" id="{A9EC90EA-39C2-8307-759D-3389083CDF32}"/>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053CA775-CB3B-462C-8AF4-2015FC4BDBD6}"/>
              </a:ext>
            </a:extLst>
          </p:cNvPr>
          <p:cNvSpPr>
            <a:spLocks noGrp="1"/>
          </p:cNvSpPr>
          <p:nvPr>
            <p:ph type="sldNum" sz="quarter" idx="12"/>
          </p:nvPr>
        </p:nvSpPr>
        <p:spPr/>
        <p:txBody>
          <a:bodyPr/>
          <a:lstStyle/>
          <a:p>
            <a:fld id="{0D9C9975-D84A-432F-ACE9-B48748674265}" type="slidenum">
              <a:rPr lang="en-GB" smtClean="0"/>
              <a:t>‹N›</a:t>
            </a:fld>
            <a:endParaRPr lang="en-GB"/>
          </a:p>
        </p:txBody>
      </p:sp>
    </p:spTree>
    <p:extLst>
      <p:ext uri="{BB962C8B-B14F-4D97-AF65-F5344CB8AC3E}">
        <p14:creationId xmlns:p14="http://schemas.microsoft.com/office/powerpoint/2010/main" val="1281183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E31A29-A5C3-70D6-A582-94009A20C2D0}"/>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6F501078-52C3-E2C8-FE58-A9861A3469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BB7578AA-F256-1EEF-268C-A45107CEB9F1}"/>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a:extLst>
              <a:ext uri="{FF2B5EF4-FFF2-40B4-BE49-F238E27FC236}">
                <a16:creationId xmlns:a16="http://schemas.microsoft.com/office/drawing/2014/main" id="{0582D1BA-7B32-4A39-D907-D4ABB2EE26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C1F89D2A-ADFB-25E2-4900-A79B0BDEE7EE}"/>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a:extLst>
              <a:ext uri="{FF2B5EF4-FFF2-40B4-BE49-F238E27FC236}">
                <a16:creationId xmlns:a16="http://schemas.microsoft.com/office/drawing/2014/main" id="{C2EBDB9E-A0B0-F7A2-C962-34653ADF16C1}"/>
              </a:ext>
            </a:extLst>
          </p:cNvPr>
          <p:cNvSpPr>
            <a:spLocks noGrp="1"/>
          </p:cNvSpPr>
          <p:nvPr>
            <p:ph type="dt" sz="half" idx="10"/>
          </p:nvPr>
        </p:nvSpPr>
        <p:spPr/>
        <p:txBody>
          <a:bodyPr/>
          <a:lstStyle/>
          <a:p>
            <a:fld id="{DDCB9DFF-7B84-4876-9310-77EA818F017E}" type="datetimeFigureOut">
              <a:rPr lang="en-GB" smtClean="0"/>
              <a:t>19/10/2023</a:t>
            </a:fld>
            <a:endParaRPr lang="en-GB"/>
          </a:p>
        </p:txBody>
      </p:sp>
      <p:sp>
        <p:nvSpPr>
          <p:cNvPr id="8" name="Segnaposto piè di pagina 7">
            <a:extLst>
              <a:ext uri="{FF2B5EF4-FFF2-40B4-BE49-F238E27FC236}">
                <a16:creationId xmlns:a16="http://schemas.microsoft.com/office/drawing/2014/main" id="{7E7CBDA3-7FF1-F60B-81A1-77B27AF19113}"/>
              </a:ext>
            </a:extLst>
          </p:cNvPr>
          <p:cNvSpPr>
            <a:spLocks noGrp="1"/>
          </p:cNvSpPr>
          <p:nvPr>
            <p:ph type="ftr" sz="quarter" idx="11"/>
          </p:nvPr>
        </p:nvSpPr>
        <p:spPr/>
        <p:txBody>
          <a:bodyPr/>
          <a:lstStyle/>
          <a:p>
            <a:endParaRPr lang="en-GB"/>
          </a:p>
        </p:txBody>
      </p:sp>
      <p:sp>
        <p:nvSpPr>
          <p:cNvPr id="9" name="Segnaposto numero diapositiva 8">
            <a:extLst>
              <a:ext uri="{FF2B5EF4-FFF2-40B4-BE49-F238E27FC236}">
                <a16:creationId xmlns:a16="http://schemas.microsoft.com/office/drawing/2014/main" id="{62272DBE-0F2B-166B-E8CF-6C89EE84CD7D}"/>
              </a:ext>
            </a:extLst>
          </p:cNvPr>
          <p:cNvSpPr>
            <a:spLocks noGrp="1"/>
          </p:cNvSpPr>
          <p:nvPr>
            <p:ph type="sldNum" sz="quarter" idx="12"/>
          </p:nvPr>
        </p:nvSpPr>
        <p:spPr/>
        <p:txBody>
          <a:bodyPr/>
          <a:lstStyle/>
          <a:p>
            <a:fld id="{0D9C9975-D84A-432F-ACE9-B48748674265}" type="slidenum">
              <a:rPr lang="en-GB" smtClean="0"/>
              <a:t>‹N›</a:t>
            </a:fld>
            <a:endParaRPr lang="en-GB"/>
          </a:p>
        </p:txBody>
      </p:sp>
    </p:spTree>
    <p:extLst>
      <p:ext uri="{BB962C8B-B14F-4D97-AF65-F5344CB8AC3E}">
        <p14:creationId xmlns:p14="http://schemas.microsoft.com/office/powerpoint/2010/main" val="2132722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1A02A7-C6B0-E793-CE7D-29826CA6A419}"/>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data 2">
            <a:extLst>
              <a:ext uri="{FF2B5EF4-FFF2-40B4-BE49-F238E27FC236}">
                <a16:creationId xmlns:a16="http://schemas.microsoft.com/office/drawing/2014/main" id="{B3D67B1B-0FB9-FBBA-C1B3-880A618E3202}"/>
              </a:ext>
            </a:extLst>
          </p:cNvPr>
          <p:cNvSpPr>
            <a:spLocks noGrp="1"/>
          </p:cNvSpPr>
          <p:nvPr>
            <p:ph type="dt" sz="half" idx="10"/>
          </p:nvPr>
        </p:nvSpPr>
        <p:spPr/>
        <p:txBody>
          <a:bodyPr/>
          <a:lstStyle/>
          <a:p>
            <a:fld id="{DDCB9DFF-7B84-4876-9310-77EA818F017E}" type="datetimeFigureOut">
              <a:rPr lang="en-GB" smtClean="0"/>
              <a:t>19/10/2023</a:t>
            </a:fld>
            <a:endParaRPr lang="en-GB"/>
          </a:p>
        </p:txBody>
      </p:sp>
      <p:sp>
        <p:nvSpPr>
          <p:cNvPr id="4" name="Segnaposto piè di pagina 3">
            <a:extLst>
              <a:ext uri="{FF2B5EF4-FFF2-40B4-BE49-F238E27FC236}">
                <a16:creationId xmlns:a16="http://schemas.microsoft.com/office/drawing/2014/main" id="{06B6FCA1-4D9B-909A-150B-4C46CB4979FB}"/>
              </a:ext>
            </a:extLst>
          </p:cNvPr>
          <p:cNvSpPr>
            <a:spLocks noGrp="1"/>
          </p:cNvSpPr>
          <p:nvPr>
            <p:ph type="ftr" sz="quarter" idx="11"/>
          </p:nvPr>
        </p:nvSpPr>
        <p:spPr/>
        <p:txBody>
          <a:bodyPr/>
          <a:lstStyle/>
          <a:p>
            <a:endParaRPr lang="en-GB"/>
          </a:p>
        </p:txBody>
      </p:sp>
      <p:sp>
        <p:nvSpPr>
          <p:cNvPr id="5" name="Segnaposto numero diapositiva 4">
            <a:extLst>
              <a:ext uri="{FF2B5EF4-FFF2-40B4-BE49-F238E27FC236}">
                <a16:creationId xmlns:a16="http://schemas.microsoft.com/office/drawing/2014/main" id="{D2E449CE-DE20-1C91-378A-2C30AAB4BC50}"/>
              </a:ext>
            </a:extLst>
          </p:cNvPr>
          <p:cNvSpPr>
            <a:spLocks noGrp="1"/>
          </p:cNvSpPr>
          <p:nvPr>
            <p:ph type="sldNum" sz="quarter" idx="12"/>
          </p:nvPr>
        </p:nvSpPr>
        <p:spPr/>
        <p:txBody>
          <a:bodyPr/>
          <a:lstStyle/>
          <a:p>
            <a:fld id="{0D9C9975-D84A-432F-ACE9-B48748674265}" type="slidenum">
              <a:rPr lang="en-GB" smtClean="0"/>
              <a:t>‹N›</a:t>
            </a:fld>
            <a:endParaRPr lang="en-GB"/>
          </a:p>
        </p:txBody>
      </p:sp>
    </p:spTree>
    <p:extLst>
      <p:ext uri="{BB962C8B-B14F-4D97-AF65-F5344CB8AC3E}">
        <p14:creationId xmlns:p14="http://schemas.microsoft.com/office/powerpoint/2010/main" val="2300096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356E799-91B8-3552-573C-5E66B22C779A}"/>
              </a:ext>
            </a:extLst>
          </p:cNvPr>
          <p:cNvSpPr>
            <a:spLocks noGrp="1"/>
          </p:cNvSpPr>
          <p:nvPr>
            <p:ph type="dt" sz="half" idx="10"/>
          </p:nvPr>
        </p:nvSpPr>
        <p:spPr/>
        <p:txBody>
          <a:bodyPr/>
          <a:lstStyle/>
          <a:p>
            <a:fld id="{DDCB9DFF-7B84-4876-9310-77EA818F017E}" type="datetimeFigureOut">
              <a:rPr lang="en-GB" smtClean="0"/>
              <a:t>19/10/2023</a:t>
            </a:fld>
            <a:endParaRPr lang="en-GB"/>
          </a:p>
        </p:txBody>
      </p:sp>
      <p:sp>
        <p:nvSpPr>
          <p:cNvPr id="3" name="Segnaposto piè di pagina 2">
            <a:extLst>
              <a:ext uri="{FF2B5EF4-FFF2-40B4-BE49-F238E27FC236}">
                <a16:creationId xmlns:a16="http://schemas.microsoft.com/office/drawing/2014/main" id="{91C39D17-85D8-5117-B155-9EDEC20C950F}"/>
              </a:ext>
            </a:extLst>
          </p:cNvPr>
          <p:cNvSpPr>
            <a:spLocks noGrp="1"/>
          </p:cNvSpPr>
          <p:nvPr>
            <p:ph type="ftr" sz="quarter" idx="11"/>
          </p:nvPr>
        </p:nvSpPr>
        <p:spPr/>
        <p:txBody>
          <a:bodyPr/>
          <a:lstStyle/>
          <a:p>
            <a:endParaRPr lang="en-GB"/>
          </a:p>
        </p:txBody>
      </p:sp>
      <p:sp>
        <p:nvSpPr>
          <p:cNvPr id="4" name="Segnaposto numero diapositiva 3">
            <a:extLst>
              <a:ext uri="{FF2B5EF4-FFF2-40B4-BE49-F238E27FC236}">
                <a16:creationId xmlns:a16="http://schemas.microsoft.com/office/drawing/2014/main" id="{53DF5B1E-5B3C-CD25-0A96-E586F78B0795}"/>
              </a:ext>
            </a:extLst>
          </p:cNvPr>
          <p:cNvSpPr>
            <a:spLocks noGrp="1"/>
          </p:cNvSpPr>
          <p:nvPr>
            <p:ph type="sldNum" sz="quarter" idx="12"/>
          </p:nvPr>
        </p:nvSpPr>
        <p:spPr/>
        <p:txBody>
          <a:bodyPr/>
          <a:lstStyle/>
          <a:p>
            <a:fld id="{0D9C9975-D84A-432F-ACE9-B48748674265}" type="slidenum">
              <a:rPr lang="en-GB" smtClean="0"/>
              <a:t>‹N›</a:t>
            </a:fld>
            <a:endParaRPr lang="en-GB"/>
          </a:p>
        </p:txBody>
      </p:sp>
    </p:spTree>
    <p:extLst>
      <p:ext uri="{BB962C8B-B14F-4D97-AF65-F5344CB8AC3E}">
        <p14:creationId xmlns:p14="http://schemas.microsoft.com/office/powerpoint/2010/main" val="3024659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9429ED-029B-0FBF-2A1C-171A4BF1E12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C292DE38-085A-93BF-BC1E-686680CFDA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a:extLst>
              <a:ext uri="{FF2B5EF4-FFF2-40B4-BE49-F238E27FC236}">
                <a16:creationId xmlns:a16="http://schemas.microsoft.com/office/drawing/2014/main" id="{0CC99876-3DAE-9BEA-9680-FBEE844F11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1B0F429-60F1-D02C-BD88-E4B9D0E1EA45}"/>
              </a:ext>
            </a:extLst>
          </p:cNvPr>
          <p:cNvSpPr>
            <a:spLocks noGrp="1"/>
          </p:cNvSpPr>
          <p:nvPr>
            <p:ph type="dt" sz="half" idx="10"/>
          </p:nvPr>
        </p:nvSpPr>
        <p:spPr/>
        <p:txBody>
          <a:bodyPr/>
          <a:lstStyle/>
          <a:p>
            <a:fld id="{DDCB9DFF-7B84-4876-9310-77EA818F017E}" type="datetimeFigureOut">
              <a:rPr lang="en-GB" smtClean="0"/>
              <a:t>19/10/2023</a:t>
            </a:fld>
            <a:endParaRPr lang="en-GB"/>
          </a:p>
        </p:txBody>
      </p:sp>
      <p:sp>
        <p:nvSpPr>
          <p:cNvPr id="6" name="Segnaposto piè di pagina 5">
            <a:extLst>
              <a:ext uri="{FF2B5EF4-FFF2-40B4-BE49-F238E27FC236}">
                <a16:creationId xmlns:a16="http://schemas.microsoft.com/office/drawing/2014/main" id="{05F2C291-4B1D-3943-1B5C-C000E5C643D1}"/>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8AFC9950-40EC-0B7F-77E4-99FE65461976}"/>
              </a:ext>
            </a:extLst>
          </p:cNvPr>
          <p:cNvSpPr>
            <a:spLocks noGrp="1"/>
          </p:cNvSpPr>
          <p:nvPr>
            <p:ph type="sldNum" sz="quarter" idx="12"/>
          </p:nvPr>
        </p:nvSpPr>
        <p:spPr/>
        <p:txBody>
          <a:bodyPr/>
          <a:lstStyle/>
          <a:p>
            <a:fld id="{0D9C9975-D84A-432F-ACE9-B48748674265}" type="slidenum">
              <a:rPr lang="en-GB" smtClean="0"/>
              <a:t>‹N›</a:t>
            </a:fld>
            <a:endParaRPr lang="en-GB"/>
          </a:p>
        </p:txBody>
      </p:sp>
    </p:spTree>
    <p:extLst>
      <p:ext uri="{BB962C8B-B14F-4D97-AF65-F5344CB8AC3E}">
        <p14:creationId xmlns:p14="http://schemas.microsoft.com/office/powerpoint/2010/main" val="2621483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C2E172-B830-DA24-BD4A-9B698970358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immagine 2">
            <a:extLst>
              <a:ext uri="{FF2B5EF4-FFF2-40B4-BE49-F238E27FC236}">
                <a16:creationId xmlns:a16="http://schemas.microsoft.com/office/drawing/2014/main" id="{EE084D40-2215-16C4-929D-0CBDE4EA24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a:extLst>
              <a:ext uri="{FF2B5EF4-FFF2-40B4-BE49-F238E27FC236}">
                <a16:creationId xmlns:a16="http://schemas.microsoft.com/office/drawing/2014/main" id="{EF33DCF0-88D5-A10D-6752-CF7DEFD853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CC1BB52-4FBB-7092-E02C-37B5F96367B5}"/>
              </a:ext>
            </a:extLst>
          </p:cNvPr>
          <p:cNvSpPr>
            <a:spLocks noGrp="1"/>
          </p:cNvSpPr>
          <p:nvPr>
            <p:ph type="dt" sz="half" idx="10"/>
          </p:nvPr>
        </p:nvSpPr>
        <p:spPr/>
        <p:txBody>
          <a:bodyPr/>
          <a:lstStyle/>
          <a:p>
            <a:fld id="{DDCB9DFF-7B84-4876-9310-77EA818F017E}" type="datetimeFigureOut">
              <a:rPr lang="en-GB" smtClean="0"/>
              <a:t>19/10/2023</a:t>
            </a:fld>
            <a:endParaRPr lang="en-GB"/>
          </a:p>
        </p:txBody>
      </p:sp>
      <p:sp>
        <p:nvSpPr>
          <p:cNvPr id="6" name="Segnaposto piè di pagina 5">
            <a:extLst>
              <a:ext uri="{FF2B5EF4-FFF2-40B4-BE49-F238E27FC236}">
                <a16:creationId xmlns:a16="http://schemas.microsoft.com/office/drawing/2014/main" id="{2FE50236-D9BF-D903-B580-8CAE727BE773}"/>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E3B0D5CB-38A8-57EE-6371-461EA7CAB61A}"/>
              </a:ext>
            </a:extLst>
          </p:cNvPr>
          <p:cNvSpPr>
            <a:spLocks noGrp="1"/>
          </p:cNvSpPr>
          <p:nvPr>
            <p:ph type="sldNum" sz="quarter" idx="12"/>
          </p:nvPr>
        </p:nvSpPr>
        <p:spPr/>
        <p:txBody>
          <a:bodyPr/>
          <a:lstStyle/>
          <a:p>
            <a:fld id="{0D9C9975-D84A-432F-ACE9-B48748674265}" type="slidenum">
              <a:rPr lang="en-GB" smtClean="0"/>
              <a:t>‹N›</a:t>
            </a:fld>
            <a:endParaRPr lang="en-GB"/>
          </a:p>
        </p:txBody>
      </p:sp>
    </p:spTree>
    <p:extLst>
      <p:ext uri="{BB962C8B-B14F-4D97-AF65-F5344CB8AC3E}">
        <p14:creationId xmlns:p14="http://schemas.microsoft.com/office/powerpoint/2010/main" val="3771034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827DAE5-4A04-0E1A-9E63-8C7148B585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485ED376-F11B-0E79-BF16-653D6ADA1E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727A11BA-29B7-B259-BDC1-458B91516D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CB9DFF-7B84-4876-9310-77EA818F017E}" type="datetimeFigureOut">
              <a:rPr lang="en-GB" smtClean="0"/>
              <a:t>19/10/2023</a:t>
            </a:fld>
            <a:endParaRPr lang="en-GB"/>
          </a:p>
        </p:txBody>
      </p:sp>
      <p:sp>
        <p:nvSpPr>
          <p:cNvPr id="5" name="Segnaposto piè di pagina 4">
            <a:extLst>
              <a:ext uri="{FF2B5EF4-FFF2-40B4-BE49-F238E27FC236}">
                <a16:creationId xmlns:a16="http://schemas.microsoft.com/office/drawing/2014/main" id="{FF44AE0F-0727-CD3F-CC08-B6531C2131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a:extLst>
              <a:ext uri="{FF2B5EF4-FFF2-40B4-BE49-F238E27FC236}">
                <a16:creationId xmlns:a16="http://schemas.microsoft.com/office/drawing/2014/main" id="{1D4C301E-D65B-5D93-09F3-50C29E6649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9C9975-D84A-432F-ACE9-B48748674265}" type="slidenum">
              <a:rPr lang="en-GB" smtClean="0"/>
              <a:t>‹N›</a:t>
            </a:fld>
            <a:endParaRPr lang="en-GB"/>
          </a:p>
        </p:txBody>
      </p:sp>
    </p:spTree>
    <p:extLst>
      <p:ext uri="{BB962C8B-B14F-4D97-AF65-F5344CB8AC3E}">
        <p14:creationId xmlns:p14="http://schemas.microsoft.com/office/powerpoint/2010/main" val="1334756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8" Type="http://schemas.openxmlformats.org/officeDocument/2006/relationships/hyperlink" Target="https://bmchealthservres.biomedcentral.com/articles/10.1186/s12913-022-08242-5#auth-Ha_Bich-Ngo-Aff4" TargetMode="External"/><Relationship Id="rId3" Type="http://schemas.openxmlformats.org/officeDocument/2006/relationships/hyperlink" Target="https://bmchealthservres.biomedcentral.com/articles/10.1186/s12913-022-08242-5#auth-Phuong_Thi_Xuan-Dong-Aff1-Aff2-Aff3" TargetMode="External"/><Relationship Id="rId7" Type="http://schemas.openxmlformats.org/officeDocument/2006/relationships/hyperlink" Target="https://bmchealthservres.biomedcentral.com/articles/10.1186/s12913-022-08242-5#auth-Van_Thi_Thuy-Pham-Aff1-Aff2" TargetMode="External"/><Relationship Id="rId12" Type="http://schemas.openxmlformats.org/officeDocument/2006/relationships/hyperlink" Target="https://bmchealthservres.biomedcentral.com/" TargetMode="External"/><Relationship Id="rId2" Type="http://schemas.openxmlformats.org/officeDocument/2006/relationships/hyperlink" Target="https://bmchealthservres.biomedcentral.com/articles/10.1186/s12913-022-08242-5#article-info" TargetMode="External"/><Relationship Id="rId1" Type="http://schemas.openxmlformats.org/officeDocument/2006/relationships/slideLayout" Target="../slideLayouts/slideLayout2.xml"/><Relationship Id="rId6" Type="http://schemas.openxmlformats.org/officeDocument/2006/relationships/hyperlink" Target="https://bmchealthservres.biomedcentral.com/articles/10.1186/s12913-022-08242-5#auth-Son_Tu-Nguyen-Aff1" TargetMode="External"/><Relationship Id="rId11" Type="http://schemas.openxmlformats.org/officeDocument/2006/relationships/hyperlink" Target="https://bmchealthservres.biomedcentral.com/articles/10.1186/s12913-022-08242-5#auth-Huong_Thi_Lien-Nguyen-Aff1" TargetMode="External"/><Relationship Id="rId5" Type="http://schemas.openxmlformats.org/officeDocument/2006/relationships/hyperlink" Target="https://bmchealthservres.biomedcentral.com/articles/10.1186/s12913-022-08242-5#auth-Duy_Huu-Nguyen-Aff1" TargetMode="External"/><Relationship Id="rId10" Type="http://schemas.openxmlformats.org/officeDocument/2006/relationships/hyperlink" Target="https://bmchealthservres.biomedcentral.com/articles/10.1186/s12913-022-08242-5#auth-Shu_Chuen-Li-Aff3" TargetMode="External"/><Relationship Id="rId4" Type="http://schemas.openxmlformats.org/officeDocument/2006/relationships/hyperlink" Target="https://bmchealthservres.biomedcentral.com/articles/10.1186/s12913-022-08242-5#auth-Hieu_Trung-Trinh-Aff1" TargetMode="External"/><Relationship Id="rId9" Type="http://schemas.openxmlformats.org/officeDocument/2006/relationships/hyperlink" Target="https://bmchealthservres.biomedcentral.com/articles/10.1186/s12913-022-08242-5#auth-Susan-Hua-Aff3"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bmchealthservres.biomedcentral.com/articles/10.1186/s12913-022-08242-5"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onlinelibrary.wiley.com/authored-by/Spencer/Madeline" TargetMode="External"/><Relationship Id="rId7"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hyperlink" Target="https://doi.org/10.1111/jcpt.13295" TargetMode="External"/><Relationship Id="rId5" Type="http://schemas.openxmlformats.org/officeDocument/2006/relationships/hyperlink" Target="https://onlinelibrary.wiley.com/authored-by/Garg/Alka" TargetMode="External"/><Relationship Id="rId4" Type="http://schemas.openxmlformats.org/officeDocument/2006/relationships/hyperlink" Target="https://onlinelibrary.wiley.com/authored-by/Turner/Sean"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salute.gov.it/imgs/C_17_notizie_2842_listaFile_itemName_0_file.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fnopi.it/aree-tematiche/dm-77-2022-regolamento-recante-la-definizione-di-modelli-e-standard-per-lo-sviluppo-dellassistenza-territoriale-nel-ssn/" TargetMode="External"/><Relationship Id="rId2" Type="http://schemas.openxmlformats.org/officeDocument/2006/relationships/hyperlink" Target="https://www.gazzettaufficiale.it/atto/serie_generale/caricaDettaglioAtto/originario?atto.dataPubblicazioneGazzetta=2022-05-03&amp;atto.codiceRedazionale=22A02656&amp;elenco30giorni=fals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6FDFFA-3B25-A574-BAAB-738C4D225A12}"/>
              </a:ext>
            </a:extLst>
          </p:cNvPr>
          <p:cNvSpPr>
            <a:spLocks noGrp="1"/>
          </p:cNvSpPr>
          <p:nvPr>
            <p:ph type="ctrTitle"/>
          </p:nvPr>
        </p:nvSpPr>
        <p:spPr>
          <a:xfrm>
            <a:off x="0" y="0"/>
            <a:ext cx="12191999" cy="1828599"/>
          </a:xfrm>
          <a:ln>
            <a:solidFill>
              <a:srgbClr val="C00000"/>
            </a:solidFill>
          </a:ln>
        </p:spPr>
        <p:txBody>
          <a:bodyPr>
            <a:noAutofit/>
          </a:bodyPr>
          <a:lstStyle/>
          <a:p>
            <a:pPr algn="l"/>
            <a:r>
              <a:rPr lang="it-IT" sz="4400" b="1" u="sng" dirty="0">
                <a:solidFill>
                  <a:srgbClr val="C00000"/>
                </a:solidFill>
                <a:effectLst>
                  <a:outerShdw blurRad="38100" dist="38100" dir="2700000" algn="tl">
                    <a:srgbClr val="000000">
                      <a:alpha val="43137"/>
                    </a:srgbClr>
                  </a:outerShdw>
                </a:effectLst>
              </a:rPr>
              <a:t>Sessione Plenaria 1</a:t>
            </a:r>
            <a:br>
              <a:rPr lang="it-IT" sz="4400" b="1" dirty="0">
                <a:solidFill>
                  <a:srgbClr val="C00000"/>
                </a:solidFill>
                <a:effectLst>
                  <a:outerShdw blurRad="38100" dist="38100" dir="2700000" algn="tl">
                    <a:srgbClr val="000000">
                      <a:alpha val="43137"/>
                    </a:srgbClr>
                  </a:outerShdw>
                </a:effectLst>
              </a:rPr>
            </a:br>
            <a:r>
              <a:rPr lang="it-IT" sz="4400" b="1" dirty="0">
                <a:solidFill>
                  <a:srgbClr val="C00000"/>
                </a:solidFill>
                <a:effectLst>
                  <a:outerShdw blurRad="38100" dist="38100" dir="2700000" algn="tl">
                    <a:srgbClr val="000000">
                      <a:alpha val="43137"/>
                    </a:srgbClr>
                  </a:outerShdw>
                </a:effectLst>
              </a:rPr>
              <a:t>La promozione della farmacia clinica in Italia: </a:t>
            </a:r>
            <a:br>
              <a:rPr lang="it-IT" sz="4400" b="1" dirty="0">
                <a:solidFill>
                  <a:srgbClr val="C00000"/>
                </a:solidFill>
                <a:effectLst>
                  <a:outerShdw blurRad="38100" dist="38100" dir="2700000" algn="tl">
                    <a:srgbClr val="000000">
                      <a:alpha val="43137"/>
                    </a:srgbClr>
                  </a:outerShdw>
                </a:effectLst>
              </a:rPr>
            </a:br>
            <a:r>
              <a:rPr lang="it-IT" sz="4400" b="1" dirty="0">
                <a:solidFill>
                  <a:srgbClr val="C00000"/>
                </a:solidFill>
                <a:effectLst>
                  <a:outerShdw blurRad="38100" dist="38100" dir="2700000" algn="tl">
                    <a:srgbClr val="000000">
                      <a:alpha val="43137"/>
                    </a:srgbClr>
                  </a:outerShdw>
                </a:effectLst>
              </a:rPr>
              <a:t>stato dell’arte ed orizzonti</a:t>
            </a:r>
          </a:p>
        </p:txBody>
      </p:sp>
      <p:sp>
        <p:nvSpPr>
          <p:cNvPr id="5" name="Sottotitolo 4">
            <a:extLst>
              <a:ext uri="{FF2B5EF4-FFF2-40B4-BE49-F238E27FC236}">
                <a16:creationId xmlns:a16="http://schemas.microsoft.com/office/drawing/2014/main" id="{E3E6D969-0851-9052-C910-D4BC57C0FEE4}"/>
              </a:ext>
            </a:extLst>
          </p:cNvPr>
          <p:cNvSpPr>
            <a:spLocks noGrp="1"/>
          </p:cNvSpPr>
          <p:nvPr>
            <p:ph type="subTitle" idx="1"/>
          </p:nvPr>
        </p:nvSpPr>
        <p:spPr>
          <a:xfrm>
            <a:off x="88136" y="1960525"/>
            <a:ext cx="5640636" cy="1124198"/>
          </a:xfrm>
        </p:spPr>
        <p:txBody>
          <a:bodyPr>
            <a:normAutofit/>
          </a:bodyPr>
          <a:lstStyle/>
          <a:p>
            <a:r>
              <a:rPr lang="it-IT" sz="4000" b="1" dirty="0">
                <a:effectLst>
                  <a:outerShdw blurRad="38100" dist="38100" dir="2700000" algn="tl">
                    <a:srgbClr val="000000">
                      <a:alpha val="43137"/>
                    </a:srgbClr>
                  </a:outerShdw>
                </a:effectLst>
              </a:rPr>
              <a:t>Dott.ssa Roberta di Turi</a:t>
            </a:r>
          </a:p>
        </p:txBody>
      </p:sp>
      <p:sp>
        <p:nvSpPr>
          <p:cNvPr id="6" name="CasellaDiTesto 5">
            <a:extLst>
              <a:ext uri="{FF2B5EF4-FFF2-40B4-BE49-F238E27FC236}">
                <a16:creationId xmlns:a16="http://schemas.microsoft.com/office/drawing/2014/main" id="{42E53E12-D01A-639F-8B57-0DE9032A301A}"/>
              </a:ext>
            </a:extLst>
          </p:cNvPr>
          <p:cNvSpPr txBox="1"/>
          <p:nvPr/>
        </p:nvSpPr>
        <p:spPr>
          <a:xfrm>
            <a:off x="4263528" y="2646806"/>
            <a:ext cx="7840336" cy="3477875"/>
          </a:xfrm>
          <a:prstGeom prst="rect">
            <a:avLst/>
          </a:prstGeom>
          <a:noFill/>
        </p:spPr>
        <p:txBody>
          <a:bodyPr wrap="square" rtlCol="0">
            <a:spAutoFit/>
          </a:bodyPr>
          <a:lstStyle/>
          <a:p>
            <a:r>
              <a:rPr lang="it-IT" sz="2000" dirty="0"/>
              <a:t>La dott.ssa Di Turi è </a:t>
            </a:r>
            <a:r>
              <a:rPr lang="it-IT" sz="2000" b="1" dirty="0">
                <a:solidFill>
                  <a:srgbClr val="C00000"/>
                </a:solidFill>
              </a:rPr>
              <a:t>laureata in Farmacia </a:t>
            </a:r>
            <a:r>
              <a:rPr lang="it-IT" sz="2000" dirty="0"/>
              <a:t>e </a:t>
            </a:r>
            <a:r>
              <a:rPr lang="it-IT" sz="2000" b="1" dirty="0">
                <a:solidFill>
                  <a:srgbClr val="C00000"/>
                </a:solidFill>
              </a:rPr>
              <a:t>specializzata in Farmacia Ospedaliera</a:t>
            </a:r>
            <a:r>
              <a:rPr lang="it-IT" sz="2000" dirty="0"/>
              <a:t>. </a:t>
            </a:r>
          </a:p>
          <a:p>
            <a:r>
              <a:rPr lang="it-IT" sz="2000" dirty="0"/>
              <a:t>Attualmente ricopre il ruolo di </a:t>
            </a:r>
            <a:r>
              <a:rPr lang="it-IT" sz="2000" b="1" dirty="0">
                <a:solidFill>
                  <a:srgbClr val="C00000"/>
                </a:solidFill>
              </a:rPr>
              <a:t>Direttore del Dipartimento dei Servizi dell’ASL Roma 3.</a:t>
            </a:r>
          </a:p>
          <a:p>
            <a:r>
              <a:rPr lang="it-IT" sz="2000" dirty="0"/>
              <a:t>È autrice di oltre 40 pubblicazioni scientifiche, nell’ambito della Farmacologia e Farmacoepidemiologia, pubblicate su riviste nazionali ed internazionali.</a:t>
            </a:r>
          </a:p>
          <a:p>
            <a:r>
              <a:rPr lang="it-IT" sz="2000" dirty="0"/>
              <a:t>Ricopre dal 2014 il ruolo di </a:t>
            </a:r>
            <a:r>
              <a:rPr lang="it-IT" sz="2000" b="1" dirty="0">
                <a:solidFill>
                  <a:srgbClr val="C00000"/>
                </a:solidFill>
              </a:rPr>
              <a:t>Segretario Generale FASSID Area </a:t>
            </a:r>
            <a:r>
              <a:rPr lang="it-IT" sz="2000" b="1" dirty="0" err="1">
                <a:solidFill>
                  <a:srgbClr val="C00000"/>
                </a:solidFill>
              </a:rPr>
              <a:t>SiNaFO</a:t>
            </a:r>
            <a:r>
              <a:rPr lang="it-IT" sz="2000" b="1" dirty="0">
                <a:solidFill>
                  <a:srgbClr val="C00000"/>
                </a:solidFill>
              </a:rPr>
              <a:t>.</a:t>
            </a:r>
          </a:p>
          <a:p>
            <a:endParaRPr lang="it-IT" sz="2000" dirty="0"/>
          </a:p>
          <a:p>
            <a:r>
              <a:rPr lang="it-IT" sz="2000" b="1" dirty="0"/>
              <a:t>Interverrà nella sessione con una relazione dal titolo: </a:t>
            </a:r>
          </a:p>
          <a:p>
            <a:r>
              <a:rPr lang="it-IT" sz="2000" b="1" dirty="0">
                <a:solidFill>
                  <a:srgbClr val="C00000"/>
                </a:solidFill>
              </a:rPr>
              <a:t>«Rendicontazione e </a:t>
            </a:r>
            <a:r>
              <a:rPr lang="it-IT" sz="2000" b="1">
                <a:solidFill>
                  <a:srgbClr val="C00000"/>
                </a:solidFill>
              </a:rPr>
              <a:t>riconoscimenti dell’attività di </a:t>
            </a:r>
            <a:r>
              <a:rPr lang="it-IT" sz="2000" b="1" dirty="0">
                <a:solidFill>
                  <a:srgbClr val="C00000"/>
                </a:solidFill>
              </a:rPr>
              <a:t>farmacia clinica»</a:t>
            </a:r>
          </a:p>
        </p:txBody>
      </p:sp>
      <p:pic>
        <p:nvPicPr>
          <p:cNvPr id="3" name="Picture 2" descr="Carcinoma a cellule di Merkel, due nuovi farmaci ne rallentano la  progressione - Osservatorio Malattie Rare">
            <a:extLst>
              <a:ext uri="{FF2B5EF4-FFF2-40B4-BE49-F238E27FC236}">
                <a16:creationId xmlns:a16="http://schemas.microsoft.com/office/drawing/2014/main" id="{91537438-D00A-0009-2825-A0E239E36B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39" r="2762"/>
          <a:stretch/>
        </p:blipFill>
        <p:spPr bwMode="auto">
          <a:xfrm>
            <a:off x="506777" y="2628167"/>
            <a:ext cx="3338110" cy="3207376"/>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504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solidFill>
                  <a:srgbClr val="C00000"/>
                </a:solidFill>
              </a:rPr>
              <a:t>Gli standard: perché</a:t>
            </a:r>
          </a:p>
        </p:txBody>
      </p:sp>
      <p:sp>
        <p:nvSpPr>
          <p:cNvPr id="3" name="Segnaposto contenuto 2"/>
          <p:cNvSpPr>
            <a:spLocks noGrp="1"/>
          </p:cNvSpPr>
          <p:nvPr>
            <p:ph idx="1"/>
          </p:nvPr>
        </p:nvSpPr>
        <p:spPr/>
        <p:txBody>
          <a:bodyPr/>
          <a:lstStyle/>
          <a:p>
            <a:r>
              <a:rPr lang="it-IT" dirty="0"/>
              <a:t>Oggi la realtà ci racconta di  dotazioni organiche ridotte ai limiti della accettabilità, attacchi frequenti alle nostre articolazioni organizzative in favore di altre specialità di dubbia utilità, minacce di esternalizzazione. </a:t>
            </a:r>
          </a:p>
          <a:p>
            <a:r>
              <a:rPr lang="it-IT" b="1" dirty="0"/>
              <a:t>Le cause evidenti, ma anche quelle più o meno occulte, sono da ricercarsi in una legislazione carente che certifichi le nostre effettive linee di attività</a:t>
            </a:r>
            <a:r>
              <a:rPr lang="it-IT" dirty="0"/>
              <a:t>, le nostre potenzialità professionali che determinerebbero una incidenza positiva per il sistema attraverso  una più significativa presenza all’interno delle strutture ospedaliere e territoriali. </a:t>
            </a:r>
          </a:p>
          <a:p>
            <a:endParaRPr lang="it-IT" dirty="0"/>
          </a:p>
        </p:txBody>
      </p:sp>
    </p:spTree>
    <p:extLst>
      <p:ext uri="{BB962C8B-B14F-4D97-AF65-F5344CB8AC3E}">
        <p14:creationId xmlns:p14="http://schemas.microsoft.com/office/powerpoint/2010/main" val="3478746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solidFill>
                  <a:srgbClr val="C00000"/>
                </a:solidFill>
              </a:rPr>
              <a:t>Perché un manuale</a:t>
            </a:r>
            <a:r>
              <a:rPr lang="is-IS" b="1" dirty="0">
                <a:solidFill>
                  <a:srgbClr val="C00000"/>
                </a:solidFill>
              </a:rPr>
              <a:t>…</a:t>
            </a:r>
            <a:endParaRPr lang="it-IT" b="1" dirty="0">
              <a:solidFill>
                <a:srgbClr val="C00000"/>
              </a:solidFill>
            </a:endParaRPr>
          </a:p>
        </p:txBody>
      </p:sp>
      <p:sp>
        <p:nvSpPr>
          <p:cNvPr id="3" name="Segnaposto contenuto 2"/>
          <p:cNvSpPr>
            <a:spLocks noGrp="1"/>
          </p:cNvSpPr>
          <p:nvPr>
            <p:ph idx="1"/>
          </p:nvPr>
        </p:nvSpPr>
        <p:spPr/>
        <p:txBody>
          <a:bodyPr/>
          <a:lstStyle/>
          <a:p>
            <a:r>
              <a:rPr lang="it-IT" dirty="0"/>
              <a:t>Lo abbiamo costruito in forma di manuale, organizzato per ambito di riferimento (ospedale / territorio) e per complessità strutturale (di base, media o alta), nonché per singole linee di attività, </a:t>
            </a:r>
            <a:r>
              <a:rPr lang="it-IT" b="1" dirty="0"/>
              <a:t>perché possa offrire il necessario supporto ai colleghi nel rappresentare ai vertici aziendali le reali esigenze di organico </a:t>
            </a:r>
            <a:r>
              <a:rPr lang="it-IT" dirty="0"/>
              <a:t>definite secondo un metodo trasversale e condiviso che consenta di definire facilmente ed omogeneamente sull’intero territorio nazionale la forza lavoro minima da garantire nei servizi farmaceutici senza rischi di sottostima o sovrastima di organico </a:t>
            </a:r>
          </a:p>
        </p:txBody>
      </p:sp>
    </p:spTree>
    <p:extLst>
      <p:ext uri="{BB962C8B-B14F-4D97-AF65-F5344CB8AC3E}">
        <p14:creationId xmlns:p14="http://schemas.microsoft.com/office/powerpoint/2010/main" val="3326880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2385344" y="0"/>
            <a:ext cx="7206466" cy="6468037"/>
          </a:xfrm>
          <a:prstGeom prst="rect">
            <a:avLst/>
          </a:prstGeom>
        </p:spPr>
      </p:pic>
    </p:spTree>
    <p:extLst>
      <p:ext uri="{BB962C8B-B14F-4D97-AF65-F5344CB8AC3E}">
        <p14:creationId xmlns:p14="http://schemas.microsoft.com/office/powerpoint/2010/main" val="267880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2015411" y="0"/>
            <a:ext cx="7448331" cy="6541497"/>
          </a:xfrm>
          <a:prstGeom prst="rect">
            <a:avLst/>
          </a:prstGeom>
        </p:spPr>
      </p:pic>
    </p:spTree>
    <p:extLst>
      <p:ext uri="{BB962C8B-B14F-4D97-AF65-F5344CB8AC3E}">
        <p14:creationId xmlns:p14="http://schemas.microsoft.com/office/powerpoint/2010/main" val="3490809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srcRect l="13230" t="5543" r="13286" b="2921"/>
          <a:stretch/>
        </p:blipFill>
        <p:spPr>
          <a:xfrm>
            <a:off x="808034" y="0"/>
            <a:ext cx="9259697" cy="6488159"/>
          </a:xfrm>
          <a:prstGeom prst="rect">
            <a:avLst/>
          </a:prstGeom>
        </p:spPr>
      </p:pic>
    </p:spTree>
    <p:extLst>
      <p:ext uri="{BB962C8B-B14F-4D97-AF65-F5344CB8AC3E}">
        <p14:creationId xmlns:p14="http://schemas.microsoft.com/office/powerpoint/2010/main" val="3266232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srcRect l="12976" t="5291" r="13214" b="3916"/>
          <a:stretch/>
        </p:blipFill>
        <p:spPr>
          <a:xfrm>
            <a:off x="1035698" y="0"/>
            <a:ext cx="9485939" cy="6563659"/>
          </a:xfrm>
          <a:prstGeom prst="rect">
            <a:avLst/>
          </a:prstGeom>
        </p:spPr>
      </p:pic>
    </p:spTree>
    <p:extLst>
      <p:ext uri="{BB962C8B-B14F-4D97-AF65-F5344CB8AC3E}">
        <p14:creationId xmlns:p14="http://schemas.microsoft.com/office/powerpoint/2010/main" val="519032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enza titolo 9.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5482" y="161365"/>
            <a:ext cx="5538870" cy="5474326"/>
          </a:xfrm>
          <a:prstGeom prst="rect">
            <a:avLst/>
          </a:prstGeom>
        </p:spPr>
      </p:pic>
      <p:pic>
        <p:nvPicPr>
          <p:cNvPr id="5" name="Immagine 4" descr="Senza titolo 10.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84445" y="161365"/>
            <a:ext cx="5143453" cy="6404370"/>
          </a:xfrm>
          <a:prstGeom prst="rect">
            <a:avLst/>
          </a:prstGeom>
        </p:spPr>
      </p:pic>
    </p:spTree>
    <p:extLst>
      <p:ext uri="{BB962C8B-B14F-4D97-AF65-F5344CB8AC3E}">
        <p14:creationId xmlns:p14="http://schemas.microsoft.com/office/powerpoint/2010/main" val="1680479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827296" y="0"/>
            <a:ext cx="4950328" cy="6512767"/>
          </a:xfrm>
          <a:prstGeom prst="rect">
            <a:avLst/>
          </a:prstGeom>
        </p:spPr>
      </p:pic>
      <p:sp>
        <p:nvSpPr>
          <p:cNvPr id="2" name="Rettangolo 1">
            <a:extLst>
              <a:ext uri="{FF2B5EF4-FFF2-40B4-BE49-F238E27FC236}">
                <a16:creationId xmlns:a16="http://schemas.microsoft.com/office/drawing/2014/main" id="{AB1C8DFF-E74F-8705-B4EE-642A5F0A9476}"/>
              </a:ext>
            </a:extLst>
          </p:cNvPr>
          <p:cNvSpPr/>
          <p:nvPr/>
        </p:nvSpPr>
        <p:spPr>
          <a:xfrm>
            <a:off x="6096000" y="2249695"/>
            <a:ext cx="5968483" cy="228558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accent5">
                    <a:lumMod val="50000"/>
                  </a:schemeClr>
                </a:solidFill>
              </a:rPr>
              <a:t>Individuate N. 16 Macro-Aree </a:t>
            </a:r>
          </a:p>
          <a:p>
            <a:pPr algn="ctr"/>
            <a:r>
              <a:rPr lang="it-IT" sz="2400" b="1" dirty="0">
                <a:solidFill>
                  <a:schemeClr val="accent5">
                    <a:lumMod val="50000"/>
                  </a:schemeClr>
                </a:solidFill>
              </a:rPr>
              <a:t>per 106 Linee di Attività</a:t>
            </a:r>
          </a:p>
        </p:txBody>
      </p:sp>
    </p:spTree>
    <p:extLst>
      <p:ext uri="{BB962C8B-B14F-4D97-AF65-F5344CB8AC3E}">
        <p14:creationId xmlns:p14="http://schemas.microsoft.com/office/powerpoint/2010/main" val="3254610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385350" y="233151"/>
            <a:ext cx="5539765" cy="6186423"/>
          </a:xfrm>
          <a:prstGeom prst="rect">
            <a:avLst/>
          </a:prstGeom>
        </p:spPr>
      </p:pic>
      <p:sp>
        <p:nvSpPr>
          <p:cNvPr id="5" name="Rettangolo 4">
            <a:extLst>
              <a:ext uri="{FF2B5EF4-FFF2-40B4-BE49-F238E27FC236}">
                <a16:creationId xmlns:a16="http://schemas.microsoft.com/office/drawing/2014/main" id="{49FCF9D6-2703-CC61-A51A-413B1581AA54}"/>
              </a:ext>
            </a:extLst>
          </p:cNvPr>
          <p:cNvSpPr/>
          <p:nvPr/>
        </p:nvSpPr>
        <p:spPr>
          <a:xfrm>
            <a:off x="7647188" y="2603579"/>
            <a:ext cx="1926020" cy="24414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accent5">
                    <a:lumMod val="50000"/>
                  </a:schemeClr>
                </a:solidFill>
              </a:rPr>
              <a:t>Individuate N. 16 Macro-Aree per  97 linee di attività</a:t>
            </a:r>
          </a:p>
        </p:txBody>
      </p:sp>
    </p:spTree>
    <p:extLst>
      <p:ext uri="{BB962C8B-B14F-4D97-AF65-F5344CB8AC3E}">
        <p14:creationId xmlns:p14="http://schemas.microsoft.com/office/powerpoint/2010/main" val="878942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228922" y="981636"/>
            <a:ext cx="9954220" cy="4908176"/>
          </a:xfrm>
          <a:prstGeom prst="rect">
            <a:avLst/>
          </a:prstGeom>
        </p:spPr>
      </p:pic>
    </p:spTree>
    <p:extLst>
      <p:ext uri="{BB962C8B-B14F-4D97-AF65-F5344CB8AC3E}">
        <p14:creationId xmlns:p14="http://schemas.microsoft.com/office/powerpoint/2010/main" val="4071551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sz="4400" b="1" dirty="0">
                <a:solidFill>
                  <a:srgbClr val="C00000"/>
                </a:solidFill>
              </a:rPr>
              <a:t>Rendicontazione e riconoscimenti </a:t>
            </a:r>
            <a:br>
              <a:rPr lang="it-IT" sz="4400" b="1" dirty="0">
                <a:solidFill>
                  <a:srgbClr val="C00000"/>
                </a:solidFill>
              </a:rPr>
            </a:br>
            <a:r>
              <a:rPr lang="it-IT" sz="4400" b="1" dirty="0">
                <a:solidFill>
                  <a:srgbClr val="C00000"/>
                </a:solidFill>
              </a:rPr>
              <a:t>di farmacia clinica</a:t>
            </a:r>
          </a:p>
        </p:txBody>
      </p:sp>
      <p:sp>
        <p:nvSpPr>
          <p:cNvPr id="3" name="Sottotitolo 2"/>
          <p:cNvSpPr>
            <a:spLocks noGrp="1"/>
          </p:cNvSpPr>
          <p:nvPr>
            <p:ph type="subTitle" idx="1"/>
          </p:nvPr>
        </p:nvSpPr>
        <p:spPr>
          <a:xfrm>
            <a:off x="1523999" y="4059238"/>
            <a:ext cx="9144000" cy="1655762"/>
          </a:xfrm>
        </p:spPr>
        <p:txBody>
          <a:bodyPr/>
          <a:lstStyle/>
          <a:p>
            <a:r>
              <a:rPr lang="it-IT" dirty="0"/>
              <a:t>Roberta di Turi </a:t>
            </a:r>
          </a:p>
          <a:p>
            <a:r>
              <a:rPr lang="it-IT" dirty="0"/>
              <a:t>Segretario Generale </a:t>
            </a:r>
            <a:r>
              <a:rPr lang="it-IT" dirty="0" err="1"/>
              <a:t>SiNaFO</a:t>
            </a:r>
            <a:endParaRPr lang="it-IT" dirty="0"/>
          </a:p>
        </p:txBody>
      </p:sp>
      <p:sp>
        <p:nvSpPr>
          <p:cNvPr id="4" name="CasellaDiTesto 3"/>
          <p:cNvSpPr txBox="1"/>
          <p:nvPr/>
        </p:nvSpPr>
        <p:spPr>
          <a:xfrm>
            <a:off x="3990295" y="285298"/>
            <a:ext cx="4211409" cy="923330"/>
          </a:xfrm>
          <a:prstGeom prst="rect">
            <a:avLst/>
          </a:prstGeom>
          <a:noFill/>
        </p:spPr>
        <p:txBody>
          <a:bodyPr wrap="none" rtlCol="0">
            <a:spAutoFit/>
          </a:bodyPr>
          <a:lstStyle/>
          <a:p>
            <a:pPr algn="ctr"/>
            <a:r>
              <a:rPr lang="it-IT" dirty="0"/>
              <a:t>XI Congresso nazionale </a:t>
            </a:r>
            <a:r>
              <a:rPr lang="it-IT" dirty="0" err="1"/>
              <a:t>SIFaCT</a:t>
            </a:r>
            <a:endParaRPr lang="it-IT" dirty="0"/>
          </a:p>
          <a:p>
            <a:pPr algn="ctr"/>
            <a:r>
              <a:rPr lang="it-IT" dirty="0"/>
              <a:t>Farmacia clinica ospedaliera e territoriale : </a:t>
            </a:r>
          </a:p>
          <a:p>
            <a:pPr algn="ctr"/>
            <a:r>
              <a:rPr lang="it-IT" dirty="0"/>
              <a:t>Strumenti, metodi e risultati</a:t>
            </a:r>
          </a:p>
        </p:txBody>
      </p:sp>
      <p:sp>
        <p:nvSpPr>
          <p:cNvPr id="5" name="CasellaDiTesto 4"/>
          <p:cNvSpPr txBox="1"/>
          <p:nvPr/>
        </p:nvSpPr>
        <p:spPr>
          <a:xfrm>
            <a:off x="4734730" y="6102220"/>
            <a:ext cx="2828338" cy="369332"/>
          </a:xfrm>
          <a:prstGeom prst="rect">
            <a:avLst/>
          </a:prstGeom>
          <a:noFill/>
        </p:spPr>
        <p:txBody>
          <a:bodyPr wrap="none" rtlCol="0">
            <a:spAutoFit/>
          </a:bodyPr>
          <a:lstStyle/>
          <a:p>
            <a:r>
              <a:rPr lang="it-IT" dirty="0"/>
              <a:t>Verona 19 - 21 ottobre 2023</a:t>
            </a:r>
          </a:p>
        </p:txBody>
      </p:sp>
    </p:spTree>
    <p:extLst>
      <p:ext uri="{BB962C8B-B14F-4D97-AF65-F5344CB8AC3E}">
        <p14:creationId xmlns:p14="http://schemas.microsoft.com/office/powerpoint/2010/main" val="4170955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Immagine 5" descr="part sim 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286126"/>
            <a:ext cx="11870267" cy="33012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866" name="Immagine 6" descr="Senza titolo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7951"/>
            <a:ext cx="11870267" cy="3092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ttangolo 1"/>
          <p:cNvSpPr/>
          <p:nvPr/>
        </p:nvSpPr>
        <p:spPr>
          <a:xfrm>
            <a:off x="1399118" y="4813301"/>
            <a:ext cx="537633" cy="4175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3" name="Rettangolo 2"/>
          <p:cNvSpPr/>
          <p:nvPr/>
        </p:nvSpPr>
        <p:spPr>
          <a:xfrm>
            <a:off x="0" y="5458408"/>
            <a:ext cx="541176" cy="6064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37321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Immagine 4" descr="Senza titolo 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0717" y="317241"/>
            <a:ext cx="11961283" cy="30006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890" name="Immagine 5" descr="Senza titolo 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83" y="3362913"/>
            <a:ext cx="11544300" cy="30005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891" name="Immagin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285" y="5509300"/>
            <a:ext cx="554567"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ttangolo 3"/>
          <p:cNvSpPr/>
          <p:nvPr/>
        </p:nvSpPr>
        <p:spPr>
          <a:xfrm>
            <a:off x="438539" y="3346450"/>
            <a:ext cx="11548146" cy="496888"/>
          </a:xfrm>
          <a:prstGeom prst="rect">
            <a:avLst/>
          </a:prstGeom>
          <a:solidFill>
            <a:srgbClr val="B8B529"/>
          </a:solidFill>
          <a:ln>
            <a:solidFill>
              <a:srgbClr val="B8B5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solidFill>
                <a:schemeClr val="tx1"/>
              </a:solidFill>
            </a:endParaRPr>
          </a:p>
        </p:txBody>
      </p:sp>
      <p:cxnSp>
        <p:nvCxnSpPr>
          <p:cNvPr id="9" name="Connettore 1 8"/>
          <p:cNvCxnSpPr/>
          <p:nvPr/>
        </p:nvCxnSpPr>
        <p:spPr>
          <a:xfrm>
            <a:off x="3425930" y="3377195"/>
            <a:ext cx="0" cy="350837"/>
          </a:xfrm>
          <a:prstGeom prst="line">
            <a:avLst/>
          </a:prstGeom>
        </p:spPr>
        <p:style>
          <a:lnRef idx="1">
            <a:schemeClr val="accent1"/>
          </a:lnRef>
          <a:fillRef idx="0">
            <a:schemeClr val="accent1"/>
          </a:fillRef>
          <a:effectRef idx="0">
            <a:schemeClr val="accent1"/>
          </a:effectRef>
          <a:fontRef idx="minor">
            <a:schemeClr val="tx1"/>
          </a:fontRef>
        </p:style>
      </p:cxnSp>
      <p:pic>
        <p:nvPicPr>
          <p:cNvPr id="37895" name="Immagine 2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17884" y="3311525"/>
            <a:ext cx="6349" cy="358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896" name="Immagine 2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30584" y="3306763"/>
            <a:ext cx="6349" cy="360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897" name="Immagine 2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79485" y="3249614"/>
            <a:ext cx="4233" cy="358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29" name="Connettore 1 28"/>
          <p:cNvCxnSpPr/>
          <p:nvPr/>
        </p:nvCxnSpPr>
        <p:spPr>
          <a:xfrm>
            <a:off x="4751917" y="2424113"/>
            <a:ext cx="0" cy="1243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nettore 1 30"/>
          <p:cNvCxnSpPr/>
          <p:nvPr/>
        </p:nvCxnSpPr>
        <p:spPr>
          <a:xfrm flipH="1">
            <a:off x="7630585" y="2424113"/>
            <a:ext cx="27516" cy="1243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nettore 1 32"/>
          <p:cNvCxnSpPr/>
          <p:nvPr/>
        </p:nvCxnSpPr>
        <p:spPr>
          <a:xfrm flipH="1">
            <a:off x="9158818" y="2430464"/>
            <a:ext cx="2116" cy="1177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nettore 1 34"/>
          <p:cNvCxnSpPr/>
          <p:nvPr/>
        </p:nvCxnSpPr>
        <p:spPr>
          <a:xfrm flipV="1">
            <a:off x="9956800" y="2903538"/>
            <a:ext cx="0" cy="57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nettore 1 36"/>
          <p:cNvCxnSpPr/>
          <p:nvPr/>
        </p:nvCxnSpPr>
        <p:spPr>
          <a:xfrm flipH="1">
            <a:off x="10458452" y="2365376"/>
            <a:ext cx="4233" cy="1243012"/>
          </a:xfrm>
          <a:prstGeom prst="line">
            <a:avLst/>
          </a:prstGeom>
        </p:spPr>
        <p:style>
          <a:lnRef idx="1">
            <a:schemeClr val="accent1"/>
          </a:lnRef>
          <a:fillRef idx="0">
            <a:schemeClr val="accent1"/>
          </a:fillRef>
          <a:effectRef idx="0">
            <a:schemeClr val="accent1"/>
          </a:effectRef>
          <a:fontRef idx="minor">
            <a:schemeClr val="tx1"/>
          </a:fontRef>
        </p:style>
      </p:cxnSp>
      <p:sp>
        <p:nvSpPr>
          <p:cNvPr id="37903" name="CasellaDiTesto 51"/>
          <p:cNvSpPr txBox="1">
            <a:spLocks noChangeArrowheads="1"/>
          </p:cNvSpPr>
          <p:nvPr/>
        </p:nvSpPr>
        <p:spPr bwMode="auto">
          <a:xfrm>
            <a:off x="438539" y="3362914"/>
            <a:ext cx="291741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it-IT" sz="1600" b="1">
                <a:latin typeface="Aharoni" charset="0"/>
                <a:cs typeface="Aharoni" charset="0"/>
              </a:rPr>
              <a:t>TOTALE</a:t>
            </a:r>
          </a:p>
        </p:txBody>
      </p:sp>
      <p:sp>
        <p:nvSpPr>
          <p:cNvPr id="37904" name="CasellaDiTesto 52"/>
          <p:cNvSpPr txBox="1">
            <a:spLocks noChangeArrowheads="1"/>
          </p:cNvSpPr>
          <p:nvPr/>
        </p:nvSpPr>
        <p:spPr bwMode="auto">
          <a:xfrm>
            <a:off x="3429001" y="3359732"/>
            <a:ext cx="1750484"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it-IT" sz="1800" b="1" dirty="0"/>
              <a:t>16.206,6</a:t>
            </a:r>
          </a:p>
        </p:txBody>
      </p:sp>
      <p:cxnSp>
        <p:nvCxnSpPr>
          <p:cNvPr id="56" name="Connettore 1 55"/>
          <p:cNvCxnSpPr/>
          <p:nvPr/>
        </p:nvCxnSpPr>
        <p:spPr>
          <a:xfrm>
            <a:off x="6252634" y="2424114"/>
            <a:ext cx="6351" cy="1311275"/>
          </a:xfrm>
          <a:prstGeom prst="line">
            <a:avLst/>
          </a:prstGeom>
        </p:spPr>
        <p:style>
          <a:lnRef idx="1">
            <a:schemeClr val="accent1"/>
          </a:lnRef>
          <a:fillRef idx="0">
            <a:schemeClr val="accent1"/>
          </a:fillRef>
          <a:effectRef idx="0">
            <a:schemeClr val="accent1"/>
          </a:effectRef>
          <a:fontRef idx="minor">
            <a:schemeClr val="tx1"/>
          </a:fontRef>
        </p:style>
      </p:cxnSp>
      <p:sp>
        <p:nvSpPr>
          <p:cNvPr id="37906" name="CasellaDiTesto 58"/>
          <p:cNvSpPr txBox="1">
            <a:spLocks noChangeArrowheads="1"/>
          </p:cNvSpPr>
          <p:nvPr/>
        </p:nvSpPr>
        <p:spPr bwMode="auto">
          <a:xfrm>
            <a:off x="4751918" y="3327400"/>
            <a:ext cx="1653116"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it-IT" sz="1800" b="1"/>
              <a:t>11,14</a:t>
            </a:r>
          </a:p>
        </p:txBody>
      </p:sp>
      <p:sp>
        <p:nvSpPr>
          <p:cNvPr id="37907" name="CasellaDiTesto 59"/>
          <p:cNvSpPr txBox="1">
            <a:spLocks noChangeArrowheads="1"/>
          </p:cNvSpPr>
          <p:nvPr/>
        </p:nvSpPr>
        <p:spPr bwMode="auto">
          <a:xfrm>
            <a:off x="6280153" y="3327400"/>
            <a:ext cx="135678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it-IT" sz="1800" b="1" dirty="0"/>
              <a:t>21. 066,6</a:t>
            </a:r>
          </a:p>
        </p:txBody>
      </p:sp>
      <p:sp>
        <p:nvSpPr>
          <p:cNvPr id="37908" name="CasellaDiTesto 60"/>
          <p:cNvSpPr txBox="1">
            <a:spLocks noChangeArrowheads="1"/>
          </p:cNvSpPr>
          <p:nvPr/>
        </p:nvSpPr>
        <p:spPr bwMode="auto">
          <a:xfrm>
            <a:off x="7658100" y="3333750"/>
            <a:ext cx="1500717"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it-IT" sz="1800" b="1"/>
              <a:t>14,4</a:t>
            </a:r>
          </a:p>
        </p:txBody>
      </p:sp>
      <p:sp>
        <p:nvSpPr>
          <p:cNvPr id="37909" name="CasellaDiTesto 61"/>
          <p:cNvSpPr txBox="1">
            <a:spLocks noChangeArrowheads="1"/>
          </p:cNvSpPr>
          <p:nvPr/>
        </p:nvSpPr>
        <p:spPr bwMode="auto">
          <a:xfrm>
            <a:off x="9158818" y="3335339"/>
            <a:ext cx="1344082"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it-IT" sz="1800" b="1" dirty="0"/>
              <a:t>24. 309,9</a:t>
            </a:r>
          </a:p>
        </p:txBody>
      </p:sp>
      <p:sp>
        <p:nvSpPr>
          <p:cNvPr id="37910" name="CasellaDiTesto 62"/>
          <p:cNvSpPr txBox="1">
            <a:spLocks noChangeArrowheads="1"/>
          </p:cNvSpPr>
          <p:nvPr/>
        </p:nvSpPr>
        <p:spPr bwMode="auto">
          <a:xfrm>
            <a:off x="10458452" y="3359150"/>
            <a:ext cx="152823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it-IT" sz="1800" b="1" dirty="0"/>
              <a:t>16</a:t>
            </a:r>
          </a:p>
        </p:txBody>
      </p:sp>
      <p:sp>
        <p:nvSpPr>
          <p:cNvPr id="2" name="Rettangolo 1"/>
          <p:cNvSpPr/>
          <p:nvPr/>
        </p:nvSpPr>
        <p:spPr>
          <a:xfrm>
            <a:off x="0" y="4545927"/>
            <a:ext cx="908111" cy="2312073"/>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87598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00075" y="1380930"/>
            <a:ext cx="10515600" cy="5617029"/>
          </a:xfrm>
        </p:spPr>
        <p:txBody>
          <a:bodyPr>
            <a:normAutofit fontScale="55000" lnSpcReduction="20000"/>
          </a:bodyPr>
          <a:lstStyle/>
          <a:p>
            <a:pPr marL="0" indent="0">
              <a:buNone/>
            </a:pPr>
            <a:r>
              <a:rPr lang="en-US" b="1" dirty="0"/>
              <a:t>Abstract</a:t>
            </a:r>
          </a:p>
          <a:p>
            <a:pPr marL="0" indent="0">
              <a:buNone/>
            </a:pPr>
            <a:r>
              <a:rPr lang="en-US" dirty="0"/>
              <a:t>Background</a:t>
            </a:r>
          </a:p>
          <a:p>
            <a:pPr marL="0" indent="0">
              <a:buNone/>
            </a:pPr>
            <a:r>
              <a:rPr lang="en-US" dirty="0"/>
              <a:t>Clinical pharmacy activities have evolved over the past decades contributing to all stages of the patient care process, especially in the hospital setting. However, these practice roles may differ to a significant extent depending on the healthcare policy of countries. In Vietnam, the magnitude of adopting clinical pharmacy activities in hospital settings throughout the country is still unknown since these activities have been implemented. This study aimed to ascertain the current status of clinical pharmacy activities performed within the Vietnamese hospital setting.</a:t>
            </a:r>
          </a:p>
          <a:p>
            <a:pPr marL="0" indent="0">
              <a:buNone/>
            </a:pPr>
            <a:r>
              <a:rPr lang="en-US" dirty="0"/>
              <a:t>Methods</a:t>
            </a:r>
          </a:p>
          <a:p>
            <a:pPr marL="0" indent="0">
              <a:buNone/>
            </a:pPr>
            <a:r>
              <a:rPr lang="en-US" dirty="0"/>
              <a:t>A nation-wide survey was </a:t>
            </a:r>
            <a:r>
              <a:rPr lang="en-US" b="1" dirty="0"/>
              <a:t>conducted from December 2017 to January 2018</a:t>
            </a:r>
            <a:r>
              <a:rPr lang="en-US" dirty="0"/>
              <a:t>. Two online questionnaires, one for the Heads of Pharmacy Department and one for clinical pharmacists, were designed based on the national legal regulations about implementing clinical pharmacy activities in the hospital setting. These questionnaires were sent to all hospitals and healthcare facilities with a department of pharmacy.</a:t>
            </a:r>
          </a:p>
          <a:p>
            <a:pPr marL="0" indent="0">
              <a:buNone/>
            </a:pPr>
            <a:r>
              <a:rPr lang="en-US" dirty="0"/>
              <a:t>Results</a:t>
            </a:r>
          </a:p>
          <a:p>
            <a:pPr marL="0" indent="0">
              <a:buNone/>
            </a:pPr>
            <a:r>
              <a:rPr lang="en-US" b="1" dirty="0"/>
              <a:t>A total of 560 Heads of Pharmacy and 574 clinical pharmacists participated in the study, representing a response rate of 41.2%. </a:t>
            </a:r>
            <a:r>
              <a:rPr lang="en-US" dirty="0"/>
              <a:t>Among the participating hospitals, </a:t>
            </a:r>
            <a:r>
              <a:rPr lang="en-US" i="1" dirty="0"/>
              <a:t>non-patient specific</a:t>
            </a:r>
            <a:r>
              <a:rPr lang="en-US" dirty="0"/>
              <a:t> activities were implemented widely across all hospital classes, with pharmacovigilance, medication information, and standard operating procedures development implemented in ≥88% of all hospitals. In contrast, there was a significant variation in the level of implementation of </a:t>
            </a:r>
            <a:r>
              <a:rPr lang="en-US" i="1" dirty="0"/>
              <a:t>patient-specific activities</a:t>
            </a:r>
            <a:r>
              <a:rPr lang="en-US" dirty="0"/>
              <a:t> among hospital classes. With </a:t>
            </a:r>
            <a:r>
              <a:rPr lang="en-US" i="1" dirty="0"/>
              <a:t>activities</a:t>
            </a:r>
            <a:r>
              <a:rPr lang="en-US" dirty="0"/>
              <a:t> such as medication counselling, monitoring of adverse drug reactions, and obtaining patient’s medication histories provided at a considerably lower level in between 49 and 57% of hospitals.</a:t>
            </a:r>
          </a:p>
          <a:p>
            <a:pPr marL="0" indent="0">
              <a:buNone/>
            </a:pPr>
            <a:r>
              <a:rPr lang="en-US" dirty="0"/>
              <a:t>Conclusion</a:t>
            </a:r>
          </a:p>
          <a:p>
            <a:pPr marL="0" indent="0">
              <a:buNone/>
            </a:pPr>
            <a:r>
              <a:rPr lang="en-US" b="1" dirty="0"/>
              <a:t>Clinical pharmacy activities have been initiated in most of the surveyed hospitals</a:t>
            </a:r>
            <a:r>
              <a:rPr lang="en-US" dirty="0"/>
              <a:t>. In general, clinical pharmacy is more established in higher-class hospitals in Vietnam. </a:t>
            </a:r>
            <a:r>
              <a:rPr lang="en-US" b="1" dirty="0"/>
              <a:t>However, the current implementation status is focused on non-patient-specific activities, while patient-oriented activities remained insufficiently established.</a:t>
            </a:r>
          </a:p>
          <a:p>
            <a:pPr marL="0" indent="0">
              <a:buNone/>
            </a:pPr>
            <a:endParaRPr lang="it-IT" dirty="0"/>
          </a:p>
        </p:txBody>
      </p:sp>
      <p:sp>
        <p:nvSpPr>
          <p:cNvPr id="4" name="Segnaposto contenuto 2"/>
          <p:cNvSpPr txBox="1">
            <a:spLocks/>
          </p:cNvSpPr>
          <p:nvPr/>
        </p:nvSpPr>
        <p:spPr>
          <a:xfrm>
            <a:off x="245511" y="21765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sz="1100" dirty="0" err="1"/>
              <a:t>Research</a:t>
            </a:r>
            <a:r>
              <a:rPr lang="it-IT" sz="1100" dirty="0"/>
              <a:t> </a:t>
            </a:r>
            <a:r>
              <a:rPr lang="it-IT" sz="1100" dirty="0" err="1">
                <a:hlinkClick r:id="rId2"/>
              </a:rPr>
              <a:t>Published</a:t>
            </a:r>
            <a:r>
              <a:rPr lang="it-IT" sz="1100" dirty="0">
                <a:hlinkClick r:id="rId2"/>
              </a:rPr>
              <a:t>: 07 </a:t>
            </a:r>
            <a:r>
              <a:rPr lang="it-IT" sz="1100" dirty="0" err="1">
                <a:hlinkClick r:id="rId2"/>
              </a:rPr>
              <a:t>July</a:t>
            </a:r>
            <a:r>
              <a:rPr lang="it-IT" sz="1100" dirty="0">
                <a:hlinkClick r:id="rId2"/>
              </a:rPr>
              <a:t> 2022</a:t>
            </a:r>
            <a:r>
              <a:rPr lang="it-IT" sz="1100" dirty="0"/>
              <a:t> </a:t>
            </a:r>
            <a:r>
              <a:rPr lang="it-IT" sz="1400" b="1" dirty="0" err="1"/>
              <a:t>Implementing</a:t>
            </a:r>
            <a:r>
              <a:rPr lang="it-IT" sz="1400" b="1" dirty="0"/>
              <a:t> </a:t>
            </a:r>
            <a:r>
              <a:rPr lang="it-IT" sz="1400" b="1" dirty="0" err="1"/>
              <a:t>clinical</a:t>
            </a:r>
            <a:r>
              <a:rPr lang="it-IT" sz="1400" b="1" dirty="0"/>
              <a:t> </a:t>
            </a:r>
            <a:r>
              <a:rPr lang="it-IT" sz="1400" b="1" dirty="0" err="1"/>
              <a:t>pharmacy</a:t>
            </a:r>
            <a:r>
              <a:rPr lang="it-IT" sz="1400" b="1" dirty="0"/>
              <a:t> </a:t>
            </a:r>
            <a:r>
              <a:rPr lang="it-IT" sz="1400" b="1" dirty="0" err="1"/>
              <a:t>activities</a:t>
            </a:r>
            <a:r>
              <a:rPr lang="it-IT" sz="1400" b="1" dirty="0"/>
              <a:t> in hospital </a:t>
            </a:r>
            <a:r>
              <a:rPr lang="it-IT" sz="1400" b="1" dirty="0" err="1"/>
              <a:t>setting</a:t>
            </a:r>
            <a:r>
              <a:rPr lang="it-IT" sz="1400" b="1" dirty="0"/>
              <a:t> in Vietnam: </a:t>
            </a:r>
            <a:r>
              <a:rPr lang="it-IT" sz="1400" b="1" dirty="0" err="1"/>
              <a:t>current</a:t>
            </a:r>
            <a:r>
              <a:rPr lang="it-IT" sz="1400" b="1" dirty="0"/>
              <a:t> status from a </a:t>
            </a:r>
            <a:r>
              <a:rPr lang="it-IT" sz="1400" b="1" dirty="0" err="1"/>
              <a:t>national</a:t>
            </a:r>
            <a:r>
              <a:rPr lang="it-IT" sz="1400" b="1" dirty="0"/>
              <a:t> </a:t>
            </a:r>
            <a:r>
              <a:rPr lang="it-IT" sz="1400" b="1" dirty="0" err="1"/>
              <a:t>survey</a:t>
            </a:r>
            <a:endParaRPr lang="it-IT" sz="1400" b="1" dirty="0"/>
          </a:p>
          <a:p>
            <a:pPr marL="0" indent="0">
              <a:buFont typeface="Arial" panose="020B0604020202020204" pitchFamily="34" charset="0"/>
              <a:buNone/>
            </a:pPr>
            <a:r>
              <a:rPr lang="it-IT" sz="1100" dirty="0" err="1">
                <a:hlinkClick r:id="rId3"/>
              </a:rPr>
              <a:t>Phuong</a:t>
            </a:r>
            <a:r>
              <a:rPr lang="it-IT" sz="1100" dirty="0">
                <a:hlinkClick r:id="rId3"/>
              </a:rPr>
              <a:t> </a:t>
            </a:r>
            <a:r>
              <a:rPr lang="it-IT" sz="1100" dirty="0" err="1">
                <a:hlinkClick r:id="rId3"/>
              </a:rPr>
              <a:t>Thi</a:t>
            </a:r>
            <a:r>
              <a:rPr lang="it-IT" sz="1100" dirty="0">
                <a:hlinkClick r:id="rId3"/>
              </a:rPr>
              <a:t> </a:t>
            </a:r>
            <a:r>
              <a:rPr lang="it-IT" sz="1100" dirty="0" err="1">
                <a:hlinkClick r:id="rId3"/>
              </a:rPr>
              <a:t>Xuan</a:t>
            </a:r>
            <a:r>
              <a:rPr lang="it-IT" sz="1100" dirty="0">
                <a:hlinkClick r:id="rId3"/>
              </a:rPr>
              <a:t> </a:t>
            </a:r>
            <a:r>
              <a:rPr lang="it-IT" sz="1100" dirty="0" err="1">
                <a:hlinkClick r:id="rId3"/>
              </a:rPr>
              <a:t>Dong</a:t>
            </a:r>
            <a:r>
              <a:rPr lang="it-IT" sz="1100" dirty="0"/>
              <a:t>, </a:t>
            </a:r>
            <a:r>
              <a:rPr lang="it-IT" sz="1100" dirty="0" err="1">
                <a:hlinkClick r:id="rId4"/>
              </a:rPr>
              <a:t>Hieu</a:t>
            </a:r>
            <a:r>
              <a:rPr lang="it-IT" sz="1100" dirty="0">
                <a:hlinkClick r:id="rId4"/>
              </a:rPr>
              <a:t> </a:t>
            </a:r>
            <a:r>
              <a:rPr lang="it-IT" sz="1100" dirty="0" err="1">
                <a:hlinkClick r:id="rId4"/>
              </a:rPr>
              <a:t>Trung</a:t>
            </a:r>
            <a:r>
              <a:rPr lang="it-IT" sz="1100" dirty="0">
                <a:hlinkClick r:id="rId4"/>
              </a:rPr>
              <a:t> </a:t>
            </a:r>
            <a:r>
              <a:rPr lang="it-IT" sz="1100" dirty="0" err="1">
                <a:hlinkClick r:id="rId4"/>
              </a:rPr>
              <a:t>Trinh</a:t>
            </a:r>
            <a:r>
              <a:rPr lang="it-IT" sz="1100" dirty="0"/>
              <a:t>, </a:t>
            </a:r>
            <a:r>
              <a:rPr lang="it-IT" sz="1100" dirty="0" err="1">
                <a:hlinkClick r:id="rId5"/>
              </a:rPr>
              <a:t>Duy</a:t>
            </a:r>
            <a:r>
              <a:rPr lang="it-IT" sz="1100" dirty="0">
                <a:hlinkClick r:id="rId5"/>
              </a:rPr>
              <a:t> </a:t>
            </a:r>
            <a:r>
              <a:rPr lang="it-IT" sz="1100" dirty="0" err="1">
                <a:hlinkClick r:id="rId5"/>
              </a:rPr>
              <a:t>Huu</a:t>
            </a:r>
            <a:r>
              <a:rPr lang="it-IT" sz="1100" dirty="0">
                <a:hlinkClick r:id="rId5"/>
              </a:rPr>
              <a:t> </a:t>
            </a:r>
            <a:r>
              <a:rPr lang="it-IT" sz="1100" dirty="0" err="1">
                <a:hlinkClick r:id="rId5"/>
              </a:rPr>
              <a:t>Nguyen</a:t>
            </a:r>
            <a:r>
              <a:rPr lang="it-IT" sz="1100" dirty="0"/>
              <a:t>, </a:t>
            </a:r>
            <a:r>
              <a:rPr lang="it-IT" sz="1100" dirty="0">
                <a:hlinkClick r:id="rId6"/>
              </a:rPr>
              <a:t>Son Tu </a:t>
            </a:r>
            <a:r>
              <a:rPr lang="it-IT" sz="1100" dirty="0" err="1">
                <a:hlinkClick r:id="rId6"/>
              </a:rPr>
              <a:t>Nguyen</a:t>
            </a:r>
            <a:r>
              <a:rPr lang="it-IT" sz="1100" dirty="0"/>
              <a:t>, </a:t>
            </a:r>
            <a:r>
              <a:rPr lang="it-IT" sz="1100" dirty="0">
                <a:hlinkClick r:id="rId7"/>
              </a:rPr>
              <a:t>Van </a:t>
            </a:r>
            <a:r>
              <a:rPr lang="it-IT" sz="1100" dirty="0" err="1">
                <a:hlinkClick r:id="rId7"/>
              </a:rPr>
              <a:t>Thi</a:t>
            </a:r>
            <a:r>
              <a:rPr lang="it-IT" sz="1100" dirty="0">
                <a:hlinkClick r:id="rId7"/>
              </a:rPr>
              <a:t> Thuy </a:t>
            </a:r>
            <a:r>
              <a:rPr lang="it-IT" sz="1100" dirty="0" err="1">
                <a:hlinkClick r:id="rId7"/>
              </a:rPr>
              <a:t>Pham</a:t>
            </a:r>
            <a:r>
              <a:rPr lang="it-IT" sz="1100" dirty="0"/>
              <a:t>, </a:t>
            </a:r>
            <a:r>
              <a:rPr lang="it-IT" sz="1100" dirty="0">
                <a:hlinkClick r:id="rId8"/>
              </a:rPr>
              <a:t>Ha </a:t>
            </a:r>
            <a:r>
              <a:rPr lang="it-IT" sz="1100" dirty="0" err="1">
                <a:hlinkClick r:id="rId8"/>
              </a:rPr>
              <a:t>Bich</a:t>
            </a:r>
            <a:r>
              <a:rPr lang="it-IT" sz="1100" dirty="0">
                <a:hlinkClick r:id="rId8"/>
              </a:rPr>
              <a:t> </a:t>
            </a:r>
            <a:r>
              <a:rPr lang="it-IT" sz="1100" dirty="0" err="1">
                <a:hlinkClick r:id="rId8"/>
              </a:rPr>
              <a:t>Ngo</a:t>
            </a:r>
            <a:r>
              <a:rPr lang="it-IT" sz="1100" dirty="0"/>
              <a:t>, </a:t>
            </a:r>
            <a:r>
              <a:rPr lang="it-IT" sz="1100" dirty="0">
                <a:hlinkClick r:id="rId9"/>
              </a:rPr>
              <a:t>Susan </a:t>
            </a:r>
            <a:r>
              <a:rPr lang="it-IT" sz="1100" dirty="0" err="1">
                <a:hlinkClick r:id="rId9"/>
              </a:rPr>
              <a:t>Hua</a:t>
            </a:r>
            <a:r>
              <a:rPr lang="it-IT" sz="1100" dirty="0"/>
              <a:t>, </a:t>
            </a:r>
            <a:r>
              <a:rPr lang="it-IT" sz="1100" dirty="0" err="1">
                <a:hlinkClick r:id="rId10"/>
              </a:rPr>
              <a:t>Shu</a:t>
            </a:r>
            <a:r>
              <a:rPr lang="it-IT" sz="1100" dirty="0">
                <a:hlinkClick r:id="rId10"/>
              </a:rPr>
              <a:t> </a:t>
            </a:r>
            <a:r>
              <a:rPr lang="it-IT" sz="1100" dirty="0" err="1">
                <a:hlinkClick r:id="rId10"/>
              </a:rPr>
              <a:t>Chuen</a:t>
            </a:r>
            <a:r>
              <a:rPr lang="it-IT" sz="1100" dirty="0">
                <a:hlinkClick r:id="rId10"/>
              </a:rPr>
              <a:t> Li</a:t>
            </a:r>
            <a:r>
              <a:rPr lang="it-IT" sz="1100" dirty="0"/>
              <a:t> &amp; </a:t>
            </a:r>
            <a:r>
              <a:rPr lang="it-IT" sz="1100" dirty="0" err="1">
                <a:hlinkClick r:id="rId11"/>
              </a:rPr>
              <a:t>Huong</a:t>
            </a:r>
            <a:r>
              <a:rPr lang="it-IT" sz="1100" dirty="0">
                <a:hlinkClick r:id="rId11"/>
              </a:rPr>
              <a:t> </a:t>
            </a:r>
            <a:r>
              <a:rPr lang="it-IT" sz="1100" dirty="0" err="1">
                <a:hlinkClick r:id="rId11"/>
              </a:rPr>
              <a:t>Thi</a:t>
            </a:r>
            <a:r>
              <a:rPr lang="it-IT" sz="1100" dirty="0">
                <a:hlinkClick r:id="rId11"/>
              </a:rPr>
              <a:t> </a:t>
            </a:r>
            <a:r>
              <a:rPr lang="it-IT" sz="1100" dirty="0" err="1">
                <a:hlinkClick r:id="rId11"/>
              </a:rPr>
              <a:t>Lien</a:t>
            </a:r>
            <a:r>
              <a:rPr lang="it-IT" sz="1100" dirty="0">
                <a:hlinkClick r:id="rId11"/>
              </a:rPr>
              <a:t> </a:t>
            </a:r>
            <a:r>
              <a:rPr lang="it-IT" sz="1100" dirty="0" err="1">
                <a:hlinkClick r:id="rId11"/>
              </a:rPr>
              <a:t>Nguyen</a:t>
            </a:r>
            <a:r>
              <a:rPr lang="it-IT" sz="1100" dirty="0"/>
              <a:t> </a:t>
            </a:r>
          </a:p>
          <a:p>
            <a:pPr marL="0" indent="0">
              <a:buFont typeface="Arial" panose="020B0604020202020204" pitchFamily="34" charset="0"/>
              <a:buNone/>
            </a:pPr>
            <a:r>
              <a:rPr lang="it-IT" sz="1100" i="1" dirty="0">
                <a:hlinkClick r:id="rId12"/>
              </a:rPr>
              <a:t>BMC </a:t>
            </a:r>
            <a:r>
              <a:rPr lang="it-IT" sz="1100" i="1" dirty="0" err="1">
                <a:hlinkClick r:id="rId12"/>
              </a:rPr>
              <a:t>Health</a:t>
            </a:r>
            <a:r>
              <a:rPr lang="it-IT" sz="1100" i="1" dirty="0">
                <a:hlinkClick r:id="rId12"/>
              </a:rPr>
              <a:t> Services </a:t>
            </a:r>
            <a:r>
              <a:rPr lang="it-IT" sz="1100" i="1" dirty="0" err="1">
                <a:hlinkClick r:id="rId12"/>
              </a:rPr>
              <a:t>Research</a:t>
            </a:r>
            <a:r>
              <a:rPr lang="it-IT" sz="1100" dirty="0"/>
              <a:t> </a:t>
            </a:r>
            <a:r>
              <a:rPr lang="it-IT" sz="1100" b="1" dirty="0"/>
              <a:t>volume 22</a:t>
            </a:r>
            <a:r>
              <a:rPr lang="it-IT" sz="1100" dirty="0"/>
              <a:t>, </a:t>
            </a:r>
            <a:r>
              <a:rPr lang="it-IT" sz="1100" dirty="0" err="1"/>
              <a:t>Article</a:t>
            </a:r>
            <a:r>
              <a:rPr lang="it-IT" sz="1100" dirty="0"/>
              <a:t> </a:t>
            </a:r>
            <a:r>
              <a:rPr lang="it-IT" sz="1100" dirty="0" err="1"/>
              <a:t>number</a:t>
            </a:r>
            <a:r>
              <a:rPr lang="it-IT" sz="1100" dirty="0"/>
              <a:t>: 878 (2022) </a:t>
            </a:r>
          </a:p>
          <a:p>
            <a:endParaRPr lang="it-IT" sz="1100" dirty="0"/>
          </a:p>
        </p:txBody>
      </p:sp>
    </p:spTree>
    <p:extLst>
      <p:ext uri="{BB962C8B-B14F-4D97-AF65-F5344CB8AC3E}">
        <p14:creationId xmlns:p14="http://schemas.microsoft.com/office/powerpoint/2010/main" val="2375090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150" y="0"/>
            <a:ext cx="10515600" cy="1325563"/>
          </a:xfrm>
        </p:spPr>
        <p:txBody>
          <a:bodyPr>
            <a:normAutofit/>
          </a:bodyPr>
          <a:lstStyle/>
          <a:p>
            <a:r>
              <a:rPr lang="it-IT" altLang="it-IT" sz="2200" dirty="0">
                <a:latin typeface="Georgia" panose="02040502050405020303" pitchFamily="18" charset="0"/>
              </a:rPr>
              <a:t>From: </a:t>
            </a:r>
            <a:r>
              <a:rPr lang="it-IT" altLang="it-IT" sz="2200" dirty="0" err="1">
                <a:solidFill>
                  <a:srgbClr val="004B83"/>
                </a:solidFill>
                <a:latin typeface="Georgia" panose="02040502050405020303" pitchFamily="18" charset="0"/>
                <a:hlinkClick r:id="rId2"/>
              </a:rPr>
              <a:t>Implementing</a:t>
            </a:r>
            <a:r>
              <a:rPr lang="it-IT" altLang="it-IT" sz="2200" dirty="0">
                <a:solidFill>
                  <a:srgbClr val="004B83"/>
                </a:solidFill>
                <a:latin typeface="Georgia" panose="02040502050405020303" pitchFamily="18" charset="0"/>
                <a:hlinkClick r:id="rId2"/>
              </a:rPr>
              <a:t> </a:t>
            </a:r>
            <a:r>
              <a:rPr lang="it-IT" altLang="it-IT" sz="2200" dirty="0" err="1">
                <a:solidFill>
                  <a:srgbClr val="004B83"/>
                </a:solidFill>
                <a:latin typeface="Georgia" panose="02040502050405020303" pitchFamily="18" charset="0"/>
                <a:hlinkClick r:id="rId2"/>
              </a:rPr>
              <a:t>clinical</a:t>
            </a:r>
            <a:r>
              <a:rPr lang="it-IT" altLang="it-IT" sz="2200" dirty="0">
                <a:solidFill>
                  <a:srgbClr val="004B83"/>
                </a:solidFill>
                <a:latin typeface="Georgia" panose="02040502050405020303" pitchFamily="18" charset="0"/>
                <a:hlinkClick r:id="rId2"/>
              </a:rPr>
              <a:t> </a:t>
            </a:r>
            <a:r>
              <a:rPr lang="it-IT" altLang="it-IT" sz="2200" dirty="0" err="1">
                <a:solidFill>
                  <a:srgbClr val="004B83"/>
                </a:solidFill>
                <a:latin typeface="Georgia" panose="02040502050405020303" pitchFamily="18" charset="0"/>
                <a:hlinkClick r:id="rId2"/>
              </a:rPr>
              <a:t>pharmacy</a:t>
            </a:r>
            <a:r>
              <a:rPr lang="it-IT" altLang="it-IT" sz="2200" dirty="0">
                <a:solidFill>
                  <a:srgbClr val="004B83"/>
                </a:solidFill>
                <a:latin typeface="Georgia" panose="02040502050405020303" pitchFamily="18" charset="0"/>
                <a:hlinkClick r:id="rId2"/>
              </a:rPr>
              <a:t> </a:t>
            </a:r>
            <a:r>
              <a:rPr lang="it-IT" altLang="it-IT" sz="2200" dirty="0" err="1">
                <a:solidFill>
                  <a:srgbClr val="004B83"/>
                </a:solidFill>
                <a:latin typeface="Georgia" panose="02040502050405020303" pitchFamily="18" charset="0"/>
                <a:hlinkClick r:id="rId2"/>
              </a:rPr>
              <a:t>activities</a:t>
            </a:r>
            <a:r>
              <a:rPr lang="it-IT" altLang="it-IT" sz="2200" dirty="0">
                <a:solidFill>
                  <a:srgbClr val="004B83"/>
                </a:solidFill>
                <a:latin typeface="Georgia" panose="02040502050405020303" pitchFamily="18" charset="0"/>
                <a:hlinkClick r:id="rId2"/>
              </a:rPr>
              <a:t> in hospital </a:t>
            </a:r>
            <a:r>
              <a:rPr lang="it-IT" altLang="it-IT" sz="2200" dirty="0" err="1">
                <a:solidFill>
                  <a:srgbClr val="004B83"/>
                </a:solidFill>
                <a:latin typeface="Georgia" panose="02040502050405020303" pitchFamily="18" charset="0"/>
                <a:hlinkClick r:id="rId2"/>
              </a:rPr>
              <a:t>setting</a:t>
            </a:r>
            <a:r>
              <a:rPr lang="it-IT" altLang="it-IT" sz="2200" dirty="0">
                <a:solidFill>
                  <a:srgbClr val="004B83"/>
                </a:solidFill>
                <a:latin typeface="Georgia" panose="02040502050405020303" pitchFamily="18" charset="0"/>
                <a:hlinkClick r:id="rId2"/>
              </a:rPr>
              <a:t> in Vietnam: </a:t>
            </a:r>
            <a:r>
              <a:rPr lang="it-IT" altLang="it-IT" sz="2200" dirty="0" err="1">
                <a:solidFill>
                  <a:srgbClr val="004B83"/>
                </a:solidFill>
                <a:latin typeface="Georgia" panose="02040502050405020303" pitchFamily="18" charset="0"/>
                <a:hlinkClick r:id="rId2"/>
              </a:rPr>
              <a:t>current</a:t>
            </a:r>
            <a:r>
              <a:rPr lang="it-IT" altLang="it-IT" sz="2200" dirty="0">
                <a:solidFill>
                  <a:srgbClr val="004B83"/>
                </a:solidFill>
                <a:latin typeface="Georgia" panose="02040502050405020303" pitchFamily="18" charset="0"/>
                <a:hlinkClick r:id="rId2"/>
              </a:rPr>
              <a:t> status from a </a:t>
            </a:r>
            <a:r>
              <a:rPr lang="it-IT" altLang="it-IT" sz="2200" dirty="0" err="1">
                <a:solidFill>
                  <a:srgbClr val="004B83"/>
                </a:solidFill>
                <a:latin typeface="Georgia" panose="02040502050405020303" pitchFamily="18" charset="0"/>
                <a:hlinkClick r:id="rId2"/>
              </a:rPr>
              <a:t>national</a:t>
            </a:r>
            <a:r>
              <a:rPr lang="it-IT" altLang="it-IT" sz="2200" dirty="0">
                <a:solidFill>
                  <a:srgbClr val="004B83"/>
                </a:solidFill>
                <a:latin typeface="Georgia" panose="02040502050405020303" pitchFamily="18" charset="0"/>
                <a:hlinkClick r:id="rId2"/>
              </a:rPr>
              <a:t> </a:t>
            </a:r>
            <a:r>
              <a:rPr lang="it-IT" altLang="it-IT" sz="2200" dirty="0" err="1">
                <a:solidFill>
                  <a:srgbClr val="004B83"/>
                </a:solidFill>
                <a:latin typeface="Georgia" panose="02040502050405020303" pitchFamily="18" charset="0"/>
                <a:hlinkClick r:id="rId2"/>
              </a:rPr>
              <a:t>survey</a:t>
            </a:r>
            <a:br>
              <a:rPr lang="it-IT" altLang="it-IT" dirty="0"/>
            </a:br>
            <a:endParaRPr lang="it-IT" dirty="0"/>
          </a:p>
        </p:txBody>
      </p:sp>
      <p:pic>
        <p:nvPicPr>
          <p:cNvPr id="6" name="Picture 2" descr="Fig.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458" y="901231"/>
            <a:ext cx="7468146" cy="5340949"/>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rot="5400000">
            <a:off x="7126842" y="2464920"/>
            <a:ext cx="8105775" cy="369332"/>
          </a:xfrm>
          <a:prstGeom prst="rect">
            <a:avLst/>
          </a:prstGeom>
        </p:spPr>
        <p:txBody>
          <a:bodyPr wrap="square">
            <a:spAutoFit/>
          </a:bodyPr>
          <a:lstStyle/>
          <a:p>
            <a:pPr lvl="0" algn="r" eaLnBrk="0" fontAlgn="base" hangingPunct="0">
              <a:spcBef>
                <a:spcPct val="0"/>
              </a:spcBef>
              <a:spcAft>
                <a:spcPct val="0"/>
              </a:spcAft>
            </a:pPr>
            <a:r>
              <a:rPr lang="it-IT" altLang="it-IT" dirty="0" err="1">
                <a:solidFill>
                  <a:srgbClr val="333333"/>
                </a:solidFill>
                <a:latin typeface="Georgia" panose="02040502050405020303" pitchFamily="18" charset="0"/>
              </a:rPr>
              <a:t>Extent</a:t>
            </a:r>
            <a:r>
              <a:rPr lang="it-IT" altLang="it-IT" dirty="0">
                <a:solidFill>
                  <a:srgbClr val="333333"/>
                </a:solidFill>
                <a:latin typeface="Georgia" panose="02040502050405020303" pitchFamily="18" charset="0"/>
              </a:rPr>
              <a:t> of non-</a:t>
            </a:r>
            <a:r>
              <a:rPr lang="it-IT" altLang="it-IT" dirty="0" err="1">
                <a:solidFill>
                  <a:srgbClr val="333333"/>
                </a:solidFill>
                <a:latin typeface="Georgia" panose="02040502050405020303" pitchFamily="18" charset="0"/>
              </a:rPr>
              <a:t>patient</a:t>
            </a:r>
            <a:r>
              <a:rPr lang="it-IT" altLang="it-IT" dirty="0">
                <a:solidFill>
                  <a:srgbClr val="333333"/>
                </a:solidFill>
                <a:latin typeface="Georgia" panose="02040502050405020303" pitchFamily="18" charset="0"/>
              </a:rPr>
              <a:t>-</a:t>
            </a:r>
            <a:r>
              <a:rPr lang="it-IT" altLang="it-IT" dirty="0" err="1">
                <a:solidFill>
                  <a:srgbClr val="333333"/>
                </a:solidFill>
                <a:latin typeface="Georgia" panose="02040502050405020303" pitchFamily="18" charset="0"/>
              </a:rPr>
              <a:t>specific</a:t>
            </a:r>
            <a:r>
              <a:rPr lang="it-IT" altLang="it-IT" dirty="0">
                <a:solidFill>
                  <a:srgbClr val="333333"/>
                </a:solidFill>
                <a:latin typeface="Georgia" panose="02040502050405020303" pitchFamily="18" charset="0"/>
              </a:rPr>
              <a:t> </a:t>
            </a:r>
            <a:r>
              <a:rPr lang="it-IT" altLang="it-IT" dirty="0" err="1">
                <a:solidFill>
                  <a:srgbClr val="333333"/>
                </a:solidFill>
                <a:latin typeface="Georgia" panose="02040502050405020303" pitchFamily="18" charset="0"/>
              </a:rPr>
              <a:t>activities</a:t>
            </a:r>
            <a:r>
              <a:rPr lang="it-IT" altLang="it-IT" dirty="0">
                <a:solidFill>
                  <a:srgbClr val="333333"/>
                </a:solidFill>
                <a:latin typeface="Georgia" panose="02040502050405020303" pitchFamily="18" charset="0"/>
              </a:rPr>
              <a:t> of </a:t>
            </a:r>
            <a:r>
              <a:rPr lang="it-IT" altLang="it-IT" dirty="0" err="1">
                <a:solidFill>
                  <a:srgbClr val="333333"/>
                </a:solidFill>
                <a:latin typeface="Georgia" panose="02040502050405020303" pitchFamily="18" charset="0"/>
              </a:rPr>
              <a:t>clinical</a:t>
            </a:r>
            <a:r>
              <a:rPr lang="it-IT" altLang="it-IT" dirty="0">
                <a:solidFill>
                  <a:srgbClr val="333333"/>
                </a:solidFill>
                <a:latin typeface="Georgia" panose="02040502050405020303" pitchFamily="18" charset="0"/>
              </a:rPr>
              <a:t> </a:t>
            </a:r>
            <a:r>
              <a:rPr lang="it-IT" altLang="it-IT" dirty="0" err="1">
                <a:solidFill>
                  <a:srgbClr val="333333"/>
                </a:solidFill>
                <a:latin typeface="Georgia" panose="02040502050405020303" pitchFamily="18" charset="0"/>
              </a:rPr>
              <a:t>pharmacists</a:t>
            </a:r>
            <a:endParaRPr lang="it-IT" altLang="it-IT" sz="1000" dirty="0"/>
          </a:p>
        </p:txBody>
      </p:sp>
    </p:spTree>
    <p:extLst>
      <p:ext uri="{BB962C8B-B14F-4D97-AF65-F5344CB8AC3E}">
        <p14:creationId xmlns:p14="http://schemas.microsoft.com/office/powerpoint/2010/main" val="333993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stretch>
            <a:fillRect/>
          </a:stretch>
        </p:blipFill>
        <p:spPr>
          <a:xfrm>
            <a:off x="0" y="0"/>
            <a:ext cx="4762500" cy="609600"/>
          </a:xfrm>
          <a:prstGeom prst="rect">
            <a:avLst/>
          </a:prstGeom>
        </p:spPr>
      </p:pic>
      <p:sp>
        <p:nvSpPr>
          <p:cNvPr id="2" name="Titolo 1"/>
          <p:cNvSpPr>
            <a:spLocks noGrp="1"/>
          </p:cNvSpPr>
          <p:nvPr>
            <p:ph type="title"/>
          </p:nvPr>
        </p:nvSpPr>
        <p:spPr>
          <a:xfrm>
            <a:off x="101082" y="852471"/>
            <a:ext cx="6197081" cy="1325563"/>
          </a:xfrm>
        </p:spPr>
        <p:txBody>
          <a:bodyPr>
            <a:normAutofit fontScale="90000"/>
          </a:bodyPr>
          <a:lstStyle/>
          <a:p>
            <a:r>
              <a:rPr lang="it-IT" sz="2000" b="1" dirty="0">
                <a:latin typeface="+mn-lt"/>
              </a:rPr>
              <a:t>Development of a </a:t>
            </a:r>
            <a:r>
              <a:rPr lang="it-IT" sz="2000" b="1" dirty="0" err="1">
                <a:latin typeface="+mn-lt"/>
              </a:rPr>
              <a:t>pharmacy</a:t>
            </a:r>
            <a:r>
              <a:rPr lang="it-IT" sz="2000" b="1" dirty="0">
                <a:latin typeface="+mn-lt"/>
              </a:rPr>
              <a:t> ‘</a:t>
            </a:r>
            <a:r>
              <a:rPr lang="it-IT" sz="2000" b="1" dirty="0" err="1">
                <a:latin typeface="+mn-lt"/>
              </a:rPr>
              <a:t>patient</a:t>
            </a:r>
            <a:r>
              <a:rPr lang="it-IT" sz="2000" b="1" dirty="0">
                <a:latin typeface="+mn-lt"/>
              </a:rPr>
              <a:t> </a:t>
            </a:r>
            <a:r>
              <a:rPr lang="it-IT" sz="2000" b="1" dirty="0" err="1">
                <a:latin typeface="+mn-lt"/>
              </a:rPr>
              <a:t>prioritization</a:t>
            </a:r>
            <a:r>
              <a:rPr lang="it-IT" sz="2000" b="1" dirty="0">
                <a:latin typeface="+mn-lt"/>
              </a:rPr>
              <a:t> </a:t>
            </a:r>
            <a:r>
              <a:rPr lang="it-IT" sz="2000" b="1" dirty="0" err="1">
                <a:latin typeface="+mn-lt"/>
              </a:rPr>
              <a:t>tool</a:t>
            </a:r>
            <a:r>
              <a:rPr lang="it-IT" sz="2000" b="1" dirty="0">
                <a:latin typeface="+mn-lt"/>
              </a:rPr>
              <a:t>’ </a:t>
            </a:r>
            <a:br>
              <a:rPr lang="it-IT" sz="2000" b="1" dirty="0">
                <a:latin typeface="+mn-lt"/>
              </a:rPr>
            </a:br>
            <a:r>
              <a:rPr lang="it-IT" sz="2000" b="1" dirty="0">
                <a:latin typeface="+mn-lt"/>
              </a:rPr>
              <a:t>for use in a </a:t>
            </a:r>
            <a:r>
              <a:rPr lang="it-IT" sz="2000" b="1" dirty="0" err="1">
                <a:latin typeface="+mn-lt"/>
              </a:rPr>
              <a:t>Tertiary</a:t>
            </a:r>
            <a:r>
              <a:rPr lang="it-IT" sz="2000" b="1" dirty="0">
                <a:latin typeface="+mn-lt"/>
              </a:rPr>
              <a:t> </a:t>
            </a:r>
            <a:r>
              <a:rPr lang="it-IT" sz="2000" b="1" dirty="0" err="1">
                <a:latin typeface="+mn-lt"/>
              </a:rPr>
              <a:t>Paediatric</a:t>
            </a:r>
            <a:r>
              <a:rPr lang="it-IT" sz="2000" b="1" dirty="0">
                <a:latin typeface="+mn-lt"/>
              </a:rPr>
              <a:t> Hospital</a:t>
            </a:r>
            <a:br>
              <a:rPr lang="it-IT" sz="2000" b="1" dirty="0">
                <a:latin typeface="+mn-lt"/>
              </a:rPr>
            </a:br>
            <a:r>
              <a:rPr lang="it-IT" sz="1600" dirty="0">
                <a:hlinkClick r:id="rId3"/>
              </a:rPr>
              <a:t>Madeline Spencer </a:t>
            </a:r>
            <a:r>
              <a:rPr lang="it-IT" sz="1600" dirty="0" err="1">
                <a:hlinkClick r:id="rId3"/>
              </a:rPr>
              <a:t>BPharm</a:t>
            </a:r>
            <a:r>
              <a:rPr lang="it-IT" sz="1600" dirty="0">
                <a:hlinkClick r:id="rId3"/>
              </a:rPr>
              <a:t> (</a:t>
            </a:r>
            <a:r>
              <a:rPr lang="it-IT" sz="1600" dirty="0" err="1">
                <a:hlinkClick r:id="rId3"/>
              </a:rPr>
              <a:t>Hons</a:t>
            </a:r>
            <a:r>
              <a:rPr lang="it-IT" sz="1600" dirty="0">
                <a:hlinkClick r:id="rId3"/>
              </a:rPr>
              <a:t>)</a:t>
            </a:r>
            <a:r>
              <a:rPr lang="it-IT" sz="1600" dirty="0"/>
              <a:t>, </a:t>
            </a:r>
            <a:r>
              <a:rPr lang="it-IT" sz="1600" dirty="0">
                <a:hlinkClick r:id="rId4"/>
              </a:rPr>
              <a:t>Sean Turner </a:t>
            </a:r>
            <a:r>
              <a:rPr lang="it-IT" sz="1600" dirty="0" err="1">
                <a:hlinkClick r:id="rId4"/>
              </a:rPr>
              <a:t>BPharm</a:t>
            </a:r>
            <a:r>
              <a:rPr lang="it-IT" sz="1600" dirty="0">
                <a:hlinkClick r:id="rId4"/>
              </a:rPr>
              <a:t>, </a:t>
            </a:r>
            <a:r>
              <a:rPr lang="it-IT" sz="1600" dirty="0" err="1">
                <a:hlinkClick r:id="rId4"/>
              </a:rPr>
              <a:t>Dip</a:t>
            </a:r>
            <a:r>
              <a:rPr lang="it-IT" sz="1600" dirty="0">
                <a:hlinkClick r:id="rId4"/>
              </a:rPr>
              <a:t> </a:t>
            </a:r>
            <a:r>
              <a:rPr lang="it-IT" sz="1600" dirty="0" err="1">
                <a:hlinkClick r:id="rId4"/>
              </a:rPr>
              <a:t>Clin</a:t>
            </a:r>
            <a:r>
              <a:rPr lang="it-IT" sz="1600" dirty="0">
                <a:hlinkClick r:id="rId4"/>
              </a:rPr>
              <a:t> </a:t>
            </a:r>
            <a:r>
              <a:rPr lang="it-IT" sz="1600" dirty="0" err="1">
                <a:hlinkClick r:id="rId4"/>
              </a:rPr>
              <a:t>Pharm</a:t>
            </a:r>
            <a:r>
              <a:rPr lang="it-IT" sz="1600" dirty="0">
                <a:hlinkClick r:id="rId4"/>
              </a:rPr>
              <a:t>, </a:t>
            </a:r>
            <a:r>
              <a:rPr lang="it-IT" sz="1600" dirty="0" err="1">
                <a:hlinkClick r:id="rId4"/>
              </a:rPr>
              <a:t>MPharm</a:t>
            </a:r>
            <a:r>
              <a:rPr lang="it-IT" sz="1600" dirty="0"/>
              <a:t>, </a:t>
            </a:r>
            <a:r>
              <a:rPr lang="it-IT" sz="1600" dirty="0">
                <a:hlinkClick r:id="rId5"/>
              </a:rPr>
              <a:t>Alka </a:t>
            </a:r>
            <a:r>
              <a:rPr lang="it-IT" sz="1600" dirty="0" err="1">
                <a:hlinkClick r:id="rId5"/>
              </a:rPr>
              <a:t>Garg</a:t>
            </a:r>
            <a:r>
              <a:rPr lang="it-IT" sz="1600" dirty="0">
                <a:hlinkClick r:id="rId5"/>
              </a:rPr>
              <a:t> </a:t>
            </a:r>
            <a:r>
              <a:rPr lang="it-IT" sz="1600" dirty="0" err="1">
                <a:hlinkClick r:id="rId5"/>
              </a:rPr>
              <a:t>BPharm</a:t>
            </a:r>
            <a:r>
              <a:rPr lang="it-IT" sz="1600" dirty="0">
                <a:hlinkClick r:id="rId5"/>
              </a:rPr>
              <a:t>, </a:t>
            </a:r>
            <a:r>
              <a:rPr lang="it-IT" sz="1600" dirty="0" err="1">
                <a:hlinkClick r:id="rId5"/>
              </a:rPr>
              <a:t>MPharm</a:t>
            </a:r>
            <a:r>
              <a:rPr lang="it-IT" sz="1600" dirty="0">
                <a:hlinkClick r:id="rId5"/>
              </a:rPr>
              <a:t>, </a:t>
            </a:r>
            <a:r>
              <a:rPr lang="it-IT" sz="1600" dirty="0" err="1">
                <a:hlinkClick r:id="rId5"/>
              </a:rPr>
              <a:t>PhD</a:t>
            </a:r>
            <a:r>
              <a:rPr lang="it-IT" sz="1600" dirty="0"/>
              <a:t>  </a:t>
            </a:r>
            <a:br>
              <a:rPr lang="it-IT" sz="1600" dirty="0"/>
            </a:br>
            <a:r>
              <a:rPr lang="it-IT" sz="1800" b="1" dirty="0"/>
              <a:t>22 </a:t>
            </a:r>
            <a:r>
              <a:rPr lang="it-IT" sz="1800" b="1" dirty="0" err="1"/>
              <a:t>October</a:t>
            </a:r>
            <a:r>
              <a:rPr lang="it-IT" sz="1800" b="1" dirty="0"/>
              <a:t> 2020 </a:t>
            </a:r>
            <a:r>
              <a:rPr lang="it-IT" sz="1800" dirty="0"/>
              <a:t> </a:t>
            </a:r>
            <a:r>
              <a:rPr lang="it-IT" sz="1800" b="1" dirty="0">
                <a:hlinkClick r:id="rId6"/>
              </a:rPr>
              <a:t>https://doi.org/10.1111/jcpt.13295</a:t>
            </a:r>
            <a:br>
              <a:rPr lang="it-IT" sz="1800" dirty="0"/>
            </a:br>
            <a:endParaRPr lang="it-IT" sz="1800" dirty="0"/>
          </a:p>
        </p:txBody>
      </p:sp>
      <p:pic>
        <p:nvPicPr>
          <p:cNvPr id="4" name="Immagine 3"/>
          <p:cNvPicPr>
            <a:picLocks noChangeAspect="1"/>
          </p:cNvPicPr>
          <p:nvPr/>
        </p:nvPicPr>
        <p:blipFill>
          <a:blip r:embed="rId7"/>
          <a:stretch>
            <a:fillRect/>
          </a:stretch>
        </p:blipFill>
        <p:spPr>
          <a:xfrm>
            <a:off x="7442718" y="150521"/>
            <a:ext cx="4572000" cy="6267450"/>
          </a:xfrm>
          <a:prstGeom prst="rect">
            <a:avLst/>
          </a:prstGeom>
        </p:spPr>
      </p:pic>
      <p:sp>
        <p:nvSpPr>
          <p:cNvPr id="5" name="Segnaposto contenuto 4"/>
          <p:cNvSpPr>
            <a:spLocks noGrp="1"/>
          </p:cNvSpPr>
          <p:nvPr>
            <p:ph idx="1"/>
          </p:nvPr>
        </p:nvSpPr>
        <p:spPr>
          <a:xfrm>
            <a:off x="0" y="1950098"/>
            <a:ext cx="7209453" cy="5337110"/>
          </a:xfrm>
        </p:spPr>
        <p:txBody>
          <a:bodyPr>
            <a:normAutofit fontScale="32500" lnSpcReduction="20000"/>
          </a:bodyPr>
          <a:lstStyle/>
          <a:p>
            <a:r>
              <a:rPr lang="en-US" sz="3700" b="1" dirty="0"/>
              <a:t>Abstract</a:t>
            </a:r>
          </a:p>
          <a:p>
            <a:r>
              <a:rPr lang="en-US" sz="3700" dirty="0"/>
              <a:t>What is known and objective</a:t>
            </a:r>
          </a:p>
          <a:p>
            <a:r>
              <a:rPr lang="en-US" sz="3700" b="1" dirty="0"/>
              <a:t>Pharmacists play an integral role in </a:t>
            </a:r>
            <a:r>
              <a:rPr lang="en-US" sz="3700" b="1" dirty="0" err="1"/>
              <a:t>paediatric</a:t>
            </a:r>
            <a:r>
              <a:rPr lang="en-US" sz="3700" b="1" dirty="0"/>
              <a:t> patient care by ensuring the safe and optimal use of medications</a:t>
            </a:r>
            <a:r>
              <a:rPr lang="en-US" sz="3700" dirty="0"/>
              <a:t>. There are increasing demands on pharmacists' time and challenges to meet them within allocated resources, and therefore, it is important to ensure that resources are used efficiently. Patient prioritization tools for clinical pharmacists have been proposed via many studies, but are generally adult-based and/or have not been validated to confirm their effectiveness. The aim of this study was to create, pilot and validate a patient prioritization tool to be used by pharmacists providing clinical pharmacy services to </a:t>
            </a:r>
            <a:r>
              <a:rPr lang="en-US" sz="3700" dirty="0" err="1"/>
              <a:t>paediatric</a:t>
            </a:r>
            <a:r>
              <a:rPr lang="en-US" sz="3700" dirty="0"/>
              <a:t> patients.</a:t>
            </a:r>
          </a:p>
          <a:p>
            <a:r>
              <a:rPr lang="en-US" sz="3700" dirty="0"/>
              <a:t>Methods</a:t>
            </a:r>
          </a:p>
          <a:p>
            <a:r>
              <a:rPr lang="en-US" sz="3700" dirty="0"/>
              <a:t>A two-phase (retrospective and prospective) observational audit of pharmacists' interventions collected via notes made on their ward handover information sheets and patient case notes was conducted over a 2-year period in a tertiary </a:t>
            </a:r>
            <a:r>
              <a:rPr lang="en-US" sz="3700" dirty="0" err="1"/>
              <a:t>paediatric</a:t>
            </a:r>
            <a:r>
              <a:rPr lang="en-US" sz="3700" dirty="0"/>
              <a:t> hospital. A patient prioritization tool was created based on pharmacists' interventions in real time. This tool could be used at the start of the working day (without the need to review the patient or their case notes) to identify patients who would benefit most from a clinical pharmacist review. The tool was validated for effectiveness and selectivity.</a:t>
            </a:r>
          </a:p>
          <a:p>
            <a:r>
              <a:rPr lang="en-US" sz="3700" dirty="0"/>
              <a:t>Results and discussion</a:t>
            </a:r>
          </a:p>
          <a:p>
            <a:r>
              <a:rPr lang="en-US" sz="3700" dirty="0"/>
              <a:t>The tool was easy to use and effective in identifying that 43% of </a:t>
            </a:r>
            <a:r>
              <a:rPr lang="en-US" sz="3700" dirty="0" err="1"/>
              <a:t>paediatric</a:t>
            </a:r>
            <a:r>
              <a:rPr lang="en-US" sz="3700" dirty="0"/>
              <a:t> inpatients did not require a routine clinical pharmacist review. It had 98% specificity in identifying patients who require a pharmacist intervention. It could be easily used at the start of the day to select patients for pharmacist review.</a:t>
            </a:r>
          </a:p>
          <a:p>
            <a:r>
              <a:rPr lang="en-US" sz="3700" dirty="0"/>
              <a:t>What is new and conclusion</a:t>
            </a:r>
          </a:p>
          <a:p>
            <a:r>
              <a:rPr lang="en-US" sz="3700" dirty="0"/>
              <a:t>A new patient prioritization tool has been developed and validated for identifying </a:t>
            </a:r>
            <a:r>
              <a:rPr lang="en-US" sz="3700" dirty="0" err="1"/>
              <a:t>paediatric</a:t>
            </a:r>
            <a:r>
              <a:rPr lang="en-US" sz="3700" dirty="0"/>
              <a:t> inpatients requiring clinical pharmacist review.</a:t>
            </a:r>
          </a:p>
          <a:p>
            <a:endParaRPr lang="it-IT" dirty="0"/>
          </a:p>
        </p:txBody>
      </p:sp>
    </p:spTree>
    <p:extLst>
      <p:ext uri="{BB962C8B-B14F-4D97-AF65-F5344CB8AC3E}">
        <p14:creationId xmlns:p14="http://schemas.microsoft.com/office/powerpoint/2010/main" val="449369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stretch>
            <a:fillRect/>
          </a:stretch>
        </p:blipFill>
        <p:spPr>
          <a:xfrm>
            <a:off x="1334278" y="206080"/>
            <a:ext cx="8472196" cy="6349162"/>
          </a:xfrm>
          <a:prstGeom prst="rect">
            <a:avLst/>
          </a:prstGeom>
        </p:spPr>
      </p:pic>
    </p:spTree>
    <p:extLst>
      <p:ext uri="{BB962C8B-B14F-4D97-AF65-F5344CB8AC3E}">
        <p14:creationId xmlns:p14="http://schemas.microsoft.com/office/powerpoint/2010/main" val="3608017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rgbClr val="C00000"/>
                </a:solidFill>
              </a:rPr>
              <a:t>Ma si possono certificare a livello locale</a:t>
            </a:r>
            <a:br>
              <a:rPr lang="it-IT" b="1" dirty="0">
                <a:solidFill>
                  <a:srgbClr val="C00000"/>
                </a:solidFill>
              </a:rPr>
            </a:br>
            <a:r>
              <a:rPr lang="it-IT" b="1" dirty="0">
                <a:solidFill>
                  <a:srgbClr val="C00000"/>
                </a:solidFill>
              </a:rPr>
              <a:t>le attività svolte?</a:t>
            </a:r>
          </a:p>
        </p:txBody>
      </p:sp>
      <p:sp>
        <p:nvSpPr>
          <p:cNvPr id="3" name="Segnaposto contenuto 2"/>
          <p:cNvSpPr>
            <a:spLocks noGrp="1"/>
          </p:cNvSpPr>
          <p:nvPr>
            <p:ph idx="1"/>
          </p:nvPr>
        </p:nvSpPr>
        <p:spPr>
          <a:xfrm>
            <a:off x="838200" y="2338809"/>
            <a:ext cx="10515600" cy="4351338"/>
          </a:xfrm>
        </p:spPr>
        <p:txBody>
          <a:bodyPr/>
          <a:lstStyle/>
          <a:p>
            <a:r>
              <a:rPr lang="it-IT" dirty="0"/>
              <a:t>La risposta è nel CCNL…</a:t>
            </a:r>
          </a:p>
        </p:txBody>
      </p:sp>
    </p:spTree>
    <p:extLst>
      <p:ext uri="{BB962C8B-B14F-4D97-AF65-F5344CB8AC3E}">
        <p14:creationId xmlns:p14="http://schemas.microsoft.com/office/powerpoint/2010/main" val="3106870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MANAGEMENT : GLI OBIETTIVI GESTIONALI"/>
          <p:cNvSpPr txBox="1">
            <a:spLocks noGrp="1"/>
          </p:cNvSpPr>
          <p:nvPr>
            <p:ph type="title"/>
          </p:nvPr>
        </p:nvSpPr>
        <p:spPr>
          <a:prstGeom prst="rect">
            <a:avLst/>
          </a:prstGeom>
        </p:spPr>
        <p:txBody>
          <a:bodyPr/>
          <a:lstStyle/>
          <a:p>
            <a:r>
              <a:rPr lang="it-IT" b="1" dirty="0">
                <a:solidFill>
                  <a:srgbClr val="C00000"/>
                </a:solidFill>
              </a:rPr>
              <a:t>Management: la gestione per obiettivi</a:t>
            </a:r>
          </a:p>
        </p:txBody>
      </p:sp>
      <p:sp>
        <p:nvSpPr>
          <p:cNvPr id="118" name="IL DIRETTORE DELLA STRUTTURA RICEVE DALL’AMMINISTRAZIONE I PROPRI OBIETTIVI GESTIONALI E, A SUA VOLTA, ASSEGNA GLI OBIETTIVI AL PROPRIO PERSONALE…"/>
          <p:cNvSpPr txBox="1">
            <a:spLocks noGrp="1"/>
          </p:cNvSpPr>
          <p:nvPr>
            <p:ph type="body" idx="1"/>
          </p:nvPr>
        </p:nvSpPr>
        <p:spPr>
          <a:prstGeom prst="rect">
            <a:avLst/>
          </a:prstGeom>
        </p:spPr>
        <p:txBody>
          <a:bodyPr/>
          <a:lstStyle/>
          <a:p>
            <a:pPr algn="just"/>
            <a:r>
              <a:rPr lang="it-IT" b="1" dirty="0"/>
              <a:t>il direttore della struttura riceve dall’amministrazione i propri obiettivi gestionali e, a sua volta, assegna gli obiettivi </a:t>
            </a:r>
            <a:r>
              <a:rPr lang="it-IT" dirty="0"/>
              <a:t>al proprio personale</a:t>
            </a:r>
          </a:p>
          <a:p>
            <a:pPr algn="just"/>
            <a:r>
              <a:rPr lang="it-IT" dirty="0"/>
              <a:t>vengono indicati i tempi di realizzazione e le risorse a disposizione</a:t>
            </a:r>
          </a:p>
          <a:p>
            <a:pPr algn="just"/>
            <a:r>
              <a:rPr lang="it-IT" dirty="0"/>
              <a:t>su una corretta assegnazione degli obiettivi e misurazione dei risultati si basa una politica del personale e dell’attribuzione degli incentivi di produttività equa e soddisfacente</a:t>
            </a:r>
          </a:p>
        </p:txBody>
      </p:sp>
      <p:pic>
        <p:nvPicPr>
          <p:cNvPr id="4" name="Immagine 6" descr="Immagine 6"/>
          <p:cNvPicPr>
            <a:picLocks noChangeAspect="1"/>
          </p:cNvPicPr>
          <p:nvPr/>
        </p:nvPicPr>
        <p:blipFill>
          <a:blip r:embed="rId2"/>
          <a:stretch>
            <a:fillRect/>
          </a:stretch>
        </p:blipFill>
        <p:spPr>
          <a:xfrm>
            <a:off x="9908079" y="207686"/>
            <a:ext cx="1981338" cy="1483002"/>
          </a:xfrm>
          <a:prstGeom prst="rect">
            <a:avLst/>
          </a:prstGeom>
          <a:ln w="12700">
            <a:miter lim="400000"/>
          </a:ln>
        </p:spPr>
      </p:pic>
    </p:spTree>
    <p:extLst>
      <p:ext uri="{BB962C8B-B14F-4D97-AF65-F5344CB8AC3E}">
        <p14:creationId xmlns:p14="http://schemas.microsoft.com/office/powerpoint/2010/main" val="1454274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0"/>
            <a:ext cx="10515600" cy="1325563"/>
          </a:xfrm>
        </p:spPr>
        <p:txBody>
          <a:bodyPr/>
          <a:lstStyle/>
          <a:p>
            <a:r>
              <a:rPr lang="it-IT" b="1" dirty="0">
                <a:solidFill>
                  <a:srgbClr val="C00000"/>
                </a:solidFill>
              </a:rPr>
              <a:t>la gestione per obiettivi</a:t>
            </a:r>
            <a:endParaRPr lang="it-IT" dirty="0"/>
          </a:p>
        </p:txBody>
      </p:sp>
      <p:pic>
        <p:nvPicPr>
          <p:cNvPr id="4" name="Segnaposto contenuto 3"/>
          <p:cNvPicPr>
            <a:picLocks noGrp="1" noChangeAspect="1"/>
          </p:cNvPicPr>
          <p:nvPr>
            <p:ph idx="1"/>
          </p:nvPr>
        </p:nvPicPr>
        <p:blipFill>
          <a:blip r:embed="rId2"/>
          <a:stretch>
            <a:fillRect/>
          </a:stretch>
        </p:blipFill>
        <p:spPr>
          <a:xfrm>
            <a:off x="2518296" y="1007706"/>
            <a:ext cx="6863213" cy="5495731"/>
          </a:xfrm>
          <a:prstGeom prst="rect">
            <a:avLst/>
          </a:prstGeom>
        </p:spPr>
      </p:pic>
    </p:spTree>
    <p:extLst>
      <p:ext uri="{BB962C8B-B14F-4D97-AF65-F5344CB8AC3E}">
        <p14:creationId xmlns:p14="http://schemas.microsoft.com/office/powerpoint/2010/main" val="2658263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itolo 1"/>
          <p:cNvSpPr txBox="1">
            <a:spLocks noGrp="1"/>
          </p:cNvSpPr>
          <p:nvPr>
            <p:ph type="title"/>
          </p:nvPr>
        </p:nvSpPr>
        <p:spPr>
          <a:xfrm>
            <a:off x="995548" y="44532"/>
            <a:ext cx="8229600" cy="1143001"/>
          </a:xfrm>
          <a:prstGeom prst="rect">
            <a:avLst/>
          </a:prstGeom>
        </p:spPr>
        <p:txBody>
          <a:bodyPr/>
          <a:lstStyle>
            <a:lvl1pPr>
              <a:defRPr sz="4000">
                <a:solidFill>
                  <a:srgbClr val="C00000"/>
                </a:solidFill>
                <a:latin typeface="+mn-lt"/>
                <a:ea typeface="+mn-ea"/>
                <a:cs typeface="+mn-cs"/>
                <a:sym typeface="Calibri"/>
              </a:defRPr>
            </a:lvl1pPr>
          </a:lstStyle>
          <a:p>
            <a:r>
              <a:rPr b="1" dirty="0" err="1"/>
              <a:t>Livelli</a:t>
            </a:r>
            <a:r>
              <a:rPr b="1" dirty="0"/>
              <a:t> di </a:t>
            </a:r>
            <a:r>
              <a:rPr b="1" dirty="0" err="1"/>
              <a:t>autonomia</a:t>
            </a:r>
            <a:endParaRPr b="1" dirty="0"/>
          </a:p>
        </p:txBody>
      </p:sp>
      <p:sp>
        <p:nvSpPr>
          <p:cNvPr id="200" name="Segnaposto contenuto 2"/>
          <p:cNvSpPr txBox="1">
            <a:spLocks noGrp="1"/>
          </p:cNvSpPr>
          <p:nvPr>
            <p:ph type="body" idx="1"/>
          </p:nvPr>
        </p:nvSpPr>
        <p:spPr>
          <a:xfrm>
            <a:off x="831273" y="1187533"/>
            <a:ext cx="10545288" cy="4938632"/>
          </a:xfrm>
          <a:prstGeom prst="rect">
            <a:avLst/>
          </a:prstGeom>
        </p:spPr>
        <p:txBody>
          <a:bodyPr>
            <a:normAutofit lnSpcReduction="10000"/>
          </a:bodyPr>
          <a:lstStyle/>
          <a:p>
            <a:pPr marL="0" indent="0">
              <a:lnSpc>
                <a:spcPct val="150000"/>
              </a:lnSpc>
              <a:spcBef>
                <a:spcPts val="500"/>
              </a:spcBef>
              <a:buSzTx/>
              <a:buNone/>
              <a:defRPr sz="2200"/>
            </a:pPr>
            <a:r>
              <a:rPr dirty="0"/>
              <a:t>In </a:t>
            </a:r>
            <a:r>
              <a:rPr dirty="0" err="1"/>
              <a:t>questo</a:t>
            </a:r>
            <a:r>
              <a:rPr dirty="0"/>
              <a:t> </a:t>
            </a:r>
            <a:r>
              <a:rPr dirty="0" err="1"/>
              <a:t>quadro</a:t>
            </a:r>
            <a:r>
              <a:rPr dirty="0"/>
              <a:t> di </a:t>
            </a:r>
            <a:r>
              <a:rPr dirty="0" err="1"/>
              <a:t>riferimenti</a:t>
            </a:r>
            <a:r>
              <a:rPr dirty="0"/>
              <a:t> </a:t>
            </a:r>
            <a:r>
              <a:rPr dirty="0" err="1"/>
              <a:t>normativi</a:t>
            </a:r>
            <a:r>
              <a:rPr dirty="0"/>
              <a:t> e </a:t>
            </a:r>
            <a:r>
              <a:rPr dirty="0" err="1"/>
              <a:t>contrattuali</a:t>
            </a:r>
            <a:r>
              <a:rPr dirty="0"/>
              <a:t> </a:t>
            </a:r>
            <a:r>
              <a:rPr dirty="0" err="1"/>
              <a:t>si</a:t>
            </a:r>
            <a:r>
              <a:rPr dirty="0"/>
              <a:t> </a:t>
            </a:r>
            <a:r>
              <a:rPr dirty="0" err="1"/>
              <a:t>prevede</a:t>
            </a:r>
            <a:r>
              <a:rPr dirty="0"/>
              <a:t> </a:t>
            </a:r>
            <a:r>
              <a:rPr dirty="0" err="1"/>
              <a:t>che</a:t>
            </a:r>
            <a:r>
              <a:rPr dirty="0"/>
              <a:t> ai </a:t>
            </a:r>
            <a:r>
              <a:rPr dirty="0" err="1"/>
              <a:t>dirigenti</a:t>
            </a:r>
            <a:r>
              <a:rPr dirty="0"/>
              <a:t> di </a:t>
            </a:r>
            <a:r>
              <a:rPr dirty="0" err="1"/>
              <a:t>qualsiasi</a:t>
            </a:r>
            <a:r>
              <a:rPr dirty="0"/>
              <a:t> </a:t>
            </a:r>
            <a:r>
              <a:rPr dirty="0" err="1"/>
              <a:t>profilo</a:t>
            </a:r>
            <a:r>
              <a:rPr dirty="0"/>
              <a:t> </a:t>
            </a:r>
            <a:r>
              <a:rPr dirty="0" err="1"/>
              <a:t>venga</a:t>
            </a:r>
            <a:r>
              <a:rPr dirty="0"/>
              <a:t> </a:t>
            </a:r>
            <a:r>
              <a:rPr dirty="0" err="1"/>
              <a:t>riconosciuto</a:t>
            </a:r>
            <a:r>
              <a:rPr dirty="0"/>
              <a:t> un </a:t>
            </a:r>
            <a:r>
              <a:rPr dirty="0" err="1"/>
              <a:t>duplice</a:t>
            </a:r>
            <a:r>
              <a:rPr dirty="0"/>
              <a:t> </a:t>
            </a:r>
            <a:r>
              <a:rPr dirty="0" err="1"/>
              <a:t>livello</a:t>
            </a:r>
            <a:r>
              <a:rPr dirty="0"/>
              <a:t> di </a:t>
            </a:r>
            <a:r>
              <a:rPr dirty="0" err="1"/>
              <a:t>autonomia</a:t>
            </a:r>
            <a:r>
              <a:rPr dirty="0"/>
              <a:t> con il </a:t>
            </a:r>
            <a:r>
              <a:rPr dirty="0" err="1"/>
              <a:t>conseguente</a:t>
            </a:r>
            <a:r>
              <a:rPr dirty="0"/>
              <a:t> </a:t>
            </a:r>
            <a:r>
              <a:rPr dirty="0" err="1"/>
              <a:t>nesso</a:t>
            </a:r>
            <a:r>
              <a:rPr dirty="0"/>
              <a:t> di </a:t>
            </a:r>
            <a:r>
              <a:rPr dirty="0" err="1"/>
              <a:t>responsabilita</a:t>
            </a:r>
            <a:r>
              <a:rPr dirty="0"/>
              <a:t>̀:</a:t>
            </a:r>
          </a:p>
          <a:p>
            <a:pPr>
              <a:lnSpc>
                <a:spcPct val="150000"/>
              </a:lnSpc>
              <a:spcBef>
                <a:spcPts val="500"/>
              </a:spcBef>
              <a:defRPr sz="2200" b="1"/>
            </a:pPr>
            <a:r>
              <a:rPr dirty="0"/>
              <a:t>AUTONOMIA TECNICO-PROFESSIONALE</a:t>
            </a:r>
            <a:r>
              <a:rPr b="0" dirty="0"/>
              <a:t>; </a:t>
            </a:r>
            <a:r>
              <a:rPr b="0" dirty="0" err="1"/>
              <a:t>autonomia</a:t>
            </a:r>
            <a:r>
              <a:rPr b="0" dirty="0"/>
              <a:t> e </a:t>
            </a:r>
            <a:r>
              <a:rPr b="0" dirty="0" err="1"/>
              <a:t>responsabilita</a:t>
            </a:r>
            <a:r>
              <a:rPr b="0" dirty="0"/>
              <a:t>̀ legate </a:t>
            </a:r>
            <a:r>
              <a:rPr b="0" dirty="0" err="1"/>
              <a:t>all’esercizio</a:t>
            </a:r>
            <a:r>
              <a:rPr b="0" dirty="0"/>
              <a:t> </a:t>
            </a:r>
            <a:r>
              <a:rPr b="0" dirty="0" err="1"/>
              <a:t>della</a:t>
            </a:r>
            <a:r>
              <a:rPr b="0" dirty="0"/>
              <a:t> propria </a:t>
            </a:r>
            <a:r>
              <a:rPr b="0" dirty="0" err="1"/>
              <a:t>professione</a:t>
            </a:r>
            <a:r>
              <a:rPr b="0" dirty="0"/>
              <a:t>;</a:t>
            </a:r>
          </a:p>
          <a:p>
            <a:pPr>
              <a:lnSpc>
                <a:spcPct val="150000"/>
              </a:lnSpc>
              <a:spcBef>
                <a:spcPts val="500"/>
              </a:spcBef>
              <a:defRPr sz="2200" b="1"/>
            </a:pPr>
            <a:r>
              <a:rPr dirty="0"/>
              <a:t>AUTONOMIA GESTIONALE</a:t>
            </a:r>
            <a:r>
              <a:rPr b="0" dirty="0"/>
              <a:t>; di natura più </a:t>
            </a:r>
            <a:r>
              <a:rPr b="0" dirty="0" err="1"/>
              <a:t>strettamente</a:t>
            </a:r>
            <a:r>
              <a:rPr b="0" dirty="0"/>
              <a:t> </a:t>
            </a:r>
            <a:r>
              <a:rPr b="0" dirty="0" err="1"/>
              <a:t>organizzativa</a:t>
            </a:r>
            <a:r>
              <a:rPr b="0" dirty="0"/>
              <a:t> ed </a:t>
            </a:r>
            <a:r>
              <a:rPr b="0" dirty="0" err="1"/>
              <a:t>economico</a:t>
            </a:r>
            <a:r>
              <a:rPr b="0" dirty="0"/>
              <a:t> </a:t>
            </a:r>
            <a:r>
              <a:rPr b="0" dirty="0" err="1"/>
              <a:t>finanziaria</a:t>
            </a:r>
            <a:r>
              <a:rPr b="0" dirty="0"/>
              <a:t>, </a:t>
            </a:r>
            <a:r>
              <a:rPr b="0" dirty="0" err="1"/>
              <a:t>legata</a:t>
            </a:r>
            <a:r>
              <a:rPr b="0" dirty="0"/>
              <a:t> </a:t>
            </a:r>
            <a:r>
              <a:rPr b="0" dirty="0" err="1"/>
              <a:t>all’efficiente</a:t>
            </a:r>
            <a:r>
              <a:rPr b="0" dirty="0"/>
              <a:t> ed </a:t>
            </a:r>
            <a:r>
              <a:rPr b="0" dirty="0" err="1"/>
              <a:t>efficace</a:t>
            </a:r>
            <a:r>
              <a:rPr b="0" dirty="0"/>
              <a:t> </a:t>
            </a:r>
            <a:r>
              <a:rPr b="0" dirty="0" err="1"/>
              <a:t>gestione</a:t>
            </a:r>
            <a:r>
              <a:rPr b="0" dirty="0"/>
              <a:t> ed </a:t>
            </a:r>
            <a:r>
              <a:rPr b="0" dirty="0" err="1"/>
              <a:t>utilizzo</a:t>
            </a:r>
            <a:r>
              <a:rPr b="0" dirty="0"/>
              <a:t> </a:t>
            </a:r>
            <a:r>
              <a:rPr b="0" dirty="0" err="1"/>
              <a:t>delle</a:t>
            </a:r>
            <a:r>
              <a:rPr b="0" dirty="0"/>
              <a:t> </a:t>
            </a:r>
            <a:r>
              <a:rPr b="0" dirty="0" err="1"/>
              <a:t>risorse</a:t>
            </a:r>
            <a:r>
              <a:rPr b="0" dirty="0"/>
              <a:t> </a:t>
            </a:r>
            <a:r>
              <a:rPr b="0" dirty="0" err="1"/>
              <a:t>assegnate</a:t>
            </a:r>
            <a:r>
              <a:rPr b="0" dirty="0"/>
              <a:t>.</a:t>
            </a:r>
          </a:p>
          <a:p>
            <a:pPr marL="0" indent="0">
              <a:lnSpc>
                <a:spcPct val="150000"/>
              </a:lnSpc>
              <a:spcBef>
                <a:spcPts val="500"/>
              </a:spcBef>
              <a:buSzTx/>
              <a:buNone/>
              <a:defRPr sz="2200" b="1"/>
            </a:pPr>
            <a:r>
              <a:rPr dirty="0" err="1"/>
              <a:t>Stante</a:t>
            </a:r>
            <a:r>
              <a:rPr b="0" dirty="0"/>
              <a:t>, come </a:t>
            </a:r>
            <a:r>
              <a:rPr b="0" dirty="0" err="1"/>
              <a:t>si</a:t>
            </a:r>
            <a:r>
              <a:rPr b="0" dirty="0"/>
              <a:t> è </a:t>
            </a:r>
            <a:r>
              <a:rPr b="0" dirty="0" err="1"/>
              <a:t>detto</a:t>
            </a:r>
            <a:r>
              <a:rPr b="0" dirty="0"/>
              <a:t>, </a:t>
            </a:r>
            <a:r>
              <a:rPr dirty="0" err="1"/>
              <a:t>l’unicita</a:t>
            </a:r>
            <a:r>
              <a:rPr dirty="0"/>
              <a:t>̀ di </a:t>
            </a:r>
            <a:r>
              <a:rPr dirty="0" err="1"/>
              <a:t>ruolo</a:t>
            </a:r>
            <a:r>
              <a:rPr dirty="0"/>
              <a:t> e </a:t>
            </a:r>
            <a:r>
              <a:rPr dirty="0" err="1"/>
              <a:t>livello</a:t>
            </a:r>
            <a:r>
              <a:rPr dirty="0"/>
              <a:t>, la </a:t>
            </a:r>
            <a:r>
              <a:rPr dirty="0" err="1"/>
              <a:t>differenziazione</a:t>
            </a:r>
            <a:r>
              <a:rPr dirty="0"/>
              <a:t> </a:t>
            </a:r>
            <a:r>
              <a:rPr dirty="0" err="1"/>
              <a:t>tra</a:t>
            </a:r>
            <a:r>
              <a:rPr dirty="0"/>
              <a:t> </a:t>
            </a:r>
            <a:r>
              <a:rPr dirty="0" err="1"/>
              <a:t>dirigenti</a:t>
            </a:r>
            <a:r>
              <a:rPr dirty="0"/>
              <a:t> </a:t>
            </a:r>
            <a:r>
              <a:rPr dirty="0" err="1"/>
              <a:t>avviene</a:t>
            </a:r>
            <a:r>
              <a:rPr dirty="0"/>
              <a:t> secondo </a:t>
            </a:r>
            <a:r>
              <a:rPr dirty="0" err="1"/>
              <a:t>i</a:t>
            </a:r>
            <a:r>
              <a:rPr dirty="0"/>
              <a:t> </a:t>
            </a:r>
            <a:r>
              <a:rPr dirty="0" err="1"/>
              <a:t>gradi</a:t>
            </a:r>
            <a:r>
              <a:rPr dirty="0"/>
              <a:t> di </a:t>
            </a:r>
            <a:r>
              <a:rPr dirty="0" err="1"/>
              <a:t>responsabilita</a:t>
            </a:r>
            <a:r>
              <a:rPr dirty="0"/>
              <a:t>̀ </a:t>
            </a:r>
            <a:r>
              <a:rPr dirty="0" err="1"/>
              <a:t>attribuiti</a:t>
            </a:r>
            <a:r>
              <a:rPr dirty="0"/>
              <a:t> </a:t>
            </a:r>
            <a:r>
              <a:rPr dirty="0" err="1"/>
              <a:t>nonché</a:t>
            </a:r>
            <a:r>
              <a:rPr dirty="0"/>
              <a:t> </a:t>
            </a:r>
            <a:r>
              <a:rPr dirty="0" err="1"/>
              <a:t>i</a:t>
            </a:r>
            <a:r>
              <a:rPr dirty="0"/>
              <a:t> </a:t>
            </a:r>
            <a:r>
              <a:rPr dirty="0" err="1"/>
              <a:t>compiti</a:t>
            </a:r>
            <a:r>
              <a:rPr dirty="0"/>
              <a:t> </a:t>
            </a:r>
            <a:r>
              <a:rPr dirty="0" err="1"/>
              <a:t>assegnati</a:t>
            </a:r>
            <a:r>
              <a:rPr b="0" dirty="0"/>
              <a:t>; </a:t>
            </a:r>
            <a:r>
              <a:rPr b="0" dirty="0" err="1"/>
              <a:t>questi</a:t>
            </a:r>
            <a:r>
              <a:rPr b="0" dirty="0"/>
              <a:t> due </a:t>
            </a:r>
            <a:r>
              <a:rPr b="0" dirty="0" err="1"/>
              <a:t>elementi</a:t>
            </a:r>
            <a:r>
              <a:rPr b="0" dirty="0"/>
              <a:t> </a:t>
            </a:r>
            <a:r>
              <a:rPr b="0" dirty="0" err="1"/>
              <a:t>caratterizzano</a:t>
            </a:r>
            <a:r>
              <a:rPr b="0" dirty="0"/>
              <a:t> </a:t>
            </a:r>
            <a:r>
              <a:rPr b="0" dirty="0" err="1"/>
              <a:t>gli</a:t>
            </a:r>
            <a:r>
              <a:rPr b="0" dirty="0"/>
              <a:t> </a:t>
            </a:r>
            <a:r>
              <a:rPr b="0" dirty="0" err="1"/>
              <a:t>incarichi</a:t>
            </a:r>
            <a:r>
              <a:rPr b="0" dirty="0"/>
              <a:t> </a:t>
            </a:r>
            <a:r>
              <a:rPr b="0" dirty="0" err="1"/>
              <a:t>dirigenziali</a:t>
            </a:r>
            <a:r>
              <a:rPr b="0" dirty="0"/>
              <a:t> e le </a:t>
            </a:r>
            <a:r>
              <a:rPr b="0" dirty="0" err="1"/>
              <a:t>conseguenti</a:t>
            </a:r>
            <a:r>
              <a:rPr b="0" dirty="0"/>
              <a:t> </a:t>
            </a:r>
            <a:r>
              <a:rPr b="0" dirty="0" err="1"/>
              <a:t>tipologie</a:t>
            </a:r>
            <a:r>
              <a:rPr b="0" dirty="0"/>
              <a:t>.</a:t>
            </a:r>
          </a:p>
        </p:txBody>
      </p:sp>
    </p:spTree>
    <p:extLst>
      <p:ext uri="{BB962C8B-B14F-4D97-AF65-F5344CB8AC3E}">
        <p14:creationId xmlns:p14="http://schemas.microsoft.com/office/powerpoint/2010/main" val="256953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69167" y="365125"/>
            <a:ext cx="10784633" cy="1073987"/>
          </a:xfrm>
        </p:spPr>
        <p:txBody>
          <a:bodyPr>
            <a:normAutofit fontScale="90000"/>
          </a:bodyPr>
          <a:lstStyle/>
          <a:p>
            <a:r>
              <a:rPr lang="it-IT" altLang="it-IT" b="1" dirty="0">
                <a:solidFill>
                  <a:srgbClr val="C00000"/>
                </a:solidFill>
              </a:rPr>
              <a:t>Evoluzione dell’attività della Farmacia Ospedaliera nella normativa nazionale</a:t>
            </a:r>
            <a:br>
              <a:rPr lang="it-IT" altLang="it-IT" b="1" dirty="0">
                <a:solidFill>
                  <a:srgbClr val="C00000"/>
                </a:solidFill>
              </a:rPr>
            </a:br>
            <a:endParaRPr lang="it-IT" b="1" dirty="0">
              <a:solidFill>
                <a:srgbClr val="C00000"/>
              </a:solidFill>
            </a:endParaRPr>
          </a:p>
        </p:txBody>
      </p:sp>
      <p:sp>
        <p:nvSpPr>
          <p:cNvPr id="4" name="CasellaDiTesto 2"/>
          <p:cNvSpPr txBox="1">
            <a:spLocks noChangeArrowheads="1"/>
          </p:cNvSpPr>
          <p:nvPr/>
        </p:nvSpPr>
        <p:spPr bwMode="auto">
          <a:xfrm>
            <a:off x="569167" y="1345139"/>
            <a:ext cx="102328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it-IT" altLang="it-IT" sz="1800" b="0" dirty="0">
                <a:latin typeface="+mn-lt"/>
              </a:rPr>
              <a:t>da </a:t>
            </a:r>
            <a:r>
              <a:rPr lang="it-IT" altLang="it-IT" sz="1800" b="0" dirty="0">
                <a:solidFill>
                  <a:srgbClr val="009900"/>
                </a:solidFill>
                <a:latin typeface="+mn-lt"/>
              </a:rPr>
              <a:t>officina farmaceutica </a:t>
            </a:r>
            <a:r>
              <a:rPr lang="it-IT" altLang="it-IT" sz="1800" b="0" dirty="0">
                <a:latin typeface="+mn-lt"/>
              </a:rPr>
              <a:t>(*)</a:t>
            </a:r>
            <a:r>
              <a:rPr lang="it-IT" altLang="it-IT" sz="1800" b="0" dirty="0">
                <a:solidFill>
                  <a:srgbClr val="FF0000"/>
                </a:solidFill>
                <a:latin typeface="+mn-lt"/>
              </a:rPr>
              <a:t> … </a:t>
            </a:r>
            <a:r>
              <a:rPr lang="it-IT" altLang="it-IT" sz="1800" b="0" dirty="0">
                <a:latin typeface="+mn-lt"/>
              </a:rPr>
              <a:t>a </a:t>
            </a:r>
            <a:r>
              <a:rPr lang="it-IT" altLang="it-IT" sz="1800" b="0" dirty="0" err="1">
                <a:solidFill>
                  <a:srgbClr val="009900"/>
                </a:solidFill>
                <a:latin typeface="+mn-lt"/>
              </a:rPr>
              <a:t>pharmaceutical</a:t>
            </a:r>
            <a:r>
              <a:rPr lang="it-IT" altLang="it-IT" sz="1800" b="0" dirty="0">
                <a:solidFill>
                  <a:srgbClr val="009900"/>
                </a:solidFill>
                <a:latin typeface="+mn-lt"/>
              </a:rPr>
              <a:t> care </a:t>
            </a:r>
            <a:r>
              <a:rPr lang="it-IT" altLang="it-IT" sz="1800" b="0" dirty="0">
                <a:latin typeface="+mn-lt"/>
              </a:rPr>
              <a:t>(**) … a</a:t>
            </a:r>
            <a:r>
              <a:rPr lang="it-IT" altLang="it-IT" sz="1800" b="0" dirty="0">
                <a:solidFill>
                  <a:srgbClr val="FF0000"/>
                </a:solidFill>
                <a:latin typeface="+mn-lt"/>
              </a:rPr>
              <a:t> </a:t>
            </a:r>
            <a:r>
              <a:rPr lang="it-IT" altLang="it-IT" sz="1800" b="0" dirty="0">
                <a:solidFill>
                  <a:srgbClr val="009900"/>
                </a:solidFill>
                <a:latin typeface="+mn-lt"/>
              </a:rPr>
              <a:t>farmacia clinica </a:t>
            </a:r>
            <a:r>
              <a:rPr lang="it-IT" altLang="it-IT" sz="1800" b="0" dirty="0">
                <a:latin typeface="+mn-lt"/>
              </a:rPr>
              <a:t>(***)</a:t>
            </a:r>
            <a:r>
              <a:rPr lang="it-IT" altLang="it-IT" sz="1800" b="0" dirty="0">
                <a:solidFill>
                  <a:srgbClr val="009900"/>
                </a:solidFill>
                <a:latin typeface="+mn-lt"/>
              </a:rPr>
              <a:t> </a:t>
            </a:r>
            <a:endParaRPr lang="it-IT" altLang="it-IT" sz="1800" b="0" dirty="0">
              <a:latin typeface="+mn-lt"/>
            </a:endParaRPr>
          </a:p>
        </p:txBody>
      </p:sp>
      <p:sp>
        <p:nvSpPr>
          <p:cNvPr id="5" name="CasellaDiTesto 4"/>
          <p:cNvSpPr txBox="1">
            <a:spLocks noChangeArrowheads="1"/>
          </p:cNvSpPr>
          <p:nvPr/>
        </p:nvSpPr>
        <p:spPr bwMode="auto">
          <a:xfrm>
            <a:off x="539429" y="3535348"/>
            <a:ext cx="109932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it-IT" altLang="it-IT" sz="1800" b="0" dirty="0">
                <a:latin typeface="+mn-lt"/>
              </a:rPr>
              <a:t>art.25, Legge n.833/1978: 		</a:t>
            </a:r>
            <a:r>
              <a:rPr lang="it-IT" altLang="it-IT" sz="1800" b="1" dirty="0">
                <a:solidFill>
                  <a:srgbClr val="C00000"/>
                </a:solidFill>
                <a:latin typeface="+mn-lt"/>
              </a:rPr>
              <a:t>servizio di diagnosi e cura</a:t>
            </a:r>
            <a:r>
              <a:rPr lang="it-IT" altLang="it-IT" sz="1800" b="0" dirty="0">
                <a:solidFill>
                  <a:srgbClr val="C00000"/>
                </a:solidFill>
                <a:latin typeface="+mn-lt"/>
              </a:rPr>
              <a:t>:</a:t>
            </a:r>
            <a:r>
              <a:rPr lang="it-IT" altLang="it-IT" sz="1800" b="0" dirty="0">
                <a:solidFill>
                  <a:srgbClr val="FF0000"/>
                </a:solidFill>
                <a:latin typeface="+mn-lt"/>
              </a:rPr>
              <a:t> </a:t>
            </a:r>
            <a:r>
              <a:rPr lang="it-IT" altLang="it-IT" sz="1800" b="0" dirty="0">
                <a:latin typeface="+mn-lt"/>
              </a:rPr>
              <a:t>Consiglio di Stato n.841/1993</a:t>
            </a:r>
          </a:p>
          <a:p>
            <a:pPr algn="just">
              <a:spcBef>
                <a:spcPct val="0"/>
              </a:spcBef>
              <a:buFontTx/>
              <a:buNone/>
            </a:pPr>
            <a:r>
              <a:rPr lang="it-IT" altLang="it-IT" sz="1800" b="0" dirty="0">
                <a:latin typeface="+mn-lt"/>
              </a:rPr>
              <a:t>                                           		</a:t>
            </a:r>
            <a:r>
              <a:rPr lang="it-IT" altLang="it-IT" sz="1800" b="0" dirty="0">
                <a:solidFill>
                  <a:srgbClr val="C00000"/>
                </a:solidFill>
                <a:latin typeface="+mn-lt"/>
              </a:rPr>
              <a:t>aperto al </a:t>
            </a:r>
            <a:r>
              <a:rPr lang="it-IT" altLang="it-IT" sz="1800" b="0" dirty="0" err="1">
                <a:solidFill>
                  <a:srgbClr val="009900"/>
                </a:solidFill>
                <a:latin typeface="+mn-lt"/>
              </a:rPr>
              <a:t>day</a:t>
            </a:r>
            <a:r>
              <a:rPr lang="it-IT" altLang="it-IT" sz="1800" b="0" dirty="0">
                <a:solidFill>
                  <a:srgbClr val="009900"/>
                </a:solidFill>
                <a:latin typeface="+mn-lt"/>
              </a:rPr>
              <a:t> hospital                                                                                      (**)</a:t>
            </a:r>
          </a:p>
        </p:txBody>
      </p:sp>
      <p:sp>
        <p:nvSpPr>
          <p:cNvPr id="6" name="CasellaDiTesto 2"/>
          <p:cNvSpPr txBox="1">
            <a:spLocks noChangeArrowheads="1"/>
          </p:cNvSpPr>
          <p:nvPr/>
        </p:nvSpPr>
        <p:spPr bwMode="auto">
          <a:xfrm>
            <a:off x="497703" y="2142175"/>
            <a:ext cx="109230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it-IT" altLang="it-IT" sz="1800" b="0" dirty="0">
                <a:latin typeface="+mn-lt"/>
              </a:rPr>
              <a:t>art.122, T.U. n.1265/1934:</a:t>
            </a:r>
            <a:r>
              <a:rPr lang="it-IT" altLang="it-IT" sz="1800" b="0" dirty="0">
                <a:solidFill>
                  <a:srgbClr val="FF0000"/>
                </a:solidFill>
                <a:latin typeface="+mn-lt"/>
              </a:rPr>
              <a:t> 		</a:t>
            </a:r>
            <a:r>
              <a:rPr lang="it-IT" altLang="it-IT" sz="1800" b="1" dirty="0">
                <a:solidFill>
                  <a:srgbClr val="C00000"/>
                </a:solidFill>
                <a:latin typeface="+mn-lt"/>
              </a:rPr>
              <a:t>servizio di approvvigionamento dei medicinali ai reparti ospedalieri</a:t>
            </a:r>
          </a:p>
          <a:p>
            <a:pPr>
              <a:spcBef>
                <a:spcPct val="0"/>
              </a:spcBef>
              <a:buFontTx/>
              <a:buNone/>
            </a:pPr>
            <a:r>
              <a:rPr lang="it-IT" altLang="it-IT" sz="1800" b="0" dirty="0">
                <a:solidFill>
                  <a:srgbClr val="C00000"/>
                </a:solidFill>
                <a:latin typeface="+mn-lt"/>
              </a:rPr>
              <a:t>                                            		</a:t>
            </a:r>
            <a:r>
              <a:rPr lang="it-IT" altLang="it-IT" sz="1800" b="0" dirty="0">
                <a:solidFill>
                  <a:srgbClr val="00B050"/>
                </a:solidFill>
                <a:latin typeface="+mn-lt"/>
              </a:rPr>
              <a:t>con divieto di dispensazione sul territorio</a:t>
            </a:r>
            <a:r>
              <a:rPr lang="it-IT" altLang="it-IT" sz="1800" b="0" dirty="0">
                <a:solidFill>
                  <a:srgbClr val="C00000"/>
                </a:solidFill>
                <a:latin typeface="+mn-lt"/>
              </a:rPr>
              <a:t>: </a:t>
            </a:r>
            <a:r>
              <a:rPr lang="it-IT" altLang="it-IT" sz="1800" b="0" dirty="0" err="1">
                <a:latin typeface="+mn-lt"/>
              </a:rPr>
              <a:t>Cons</a:t>
            </a:r>
            <a:r>
              <a:rPr lang="it-IT" altLang="it-IT" sz="1800" b="0" dirty="0">
                <a:latin typeface="+mn-lt"/>
              </a:rPr>
              <a:t>. Stato n.19/1948            </a:t>
            </a:r>
            <a:r>
              <a:rPr lang="it-IT" altLang="it-IT" sz="1800" b="0" dirty="0">
                <a:solidFill>
                  <a:srgbClr val="009900"/>
                </a:solidFill>
                <a:latin typeface="+mn-lt"/>
              </a:rPr>
              <a:t>(*)</a:t>
            </a:r>
          </a:p>
        </p:txBody>
      </p:sp>
      <p:sp>
        <p:nvSpPr>
          <p:cNvPr id="7" name="CasellaDiTesto 4"/>
          <p:cNvSpPr txBox="1">
            <a:spLocks noChangeArrowheads="1"/>
          </p:cNvSpPr>
          <p:nvPr/>
        </p:nvSpPr>
        <p:spPr bwMode="auto">
          <a:xfrm>
            <a:off x="539429" y="4121655"/>
            <a:ext cx="115031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it-IT" altLang="it-IT" sz="1800" b="0" dirty="0">
                <a:latin typeface="+mn-lt"/>
              </a:rPr>
              <a:t>art.8, Legge n.405/2001: 		</a:t>
            </a:r>
            <a:r>
              <a:rPr lang="it-IT" altLang="it-IT" sz="1800" b="1" dirty="0">
                <a:solidFill>
                  <a:srgbClr val="C00000"/>
                </a:solidFill>
                <a:latin typeface="+mn-lt"/>
              </a:rPr>
              <a:t>erogazione di medicinali sul territorio</a:t>
            </a:r>
            <a:r>
              <a:rPr lang="it-IT" altLang="it-IT" sz="1800" b="0" dirty="0">
                <a:solidFill>
                  <a:srgbClr val="C00000"/>
                </a:solidFill>
                <a:latin typeface="+mn-lt"/>
              </a:rPr>
              <a:t> per patologie </a:t>
            </a:r>
            <a:r>
              <a:rPr lang="it-IT" altLang="it-IT" sz="1800" b="0" dirty="0">
                <a:solidFill>
                  <a:srgbClr val="00B050"/>
                </a:solidFill>
                <a:latin typeface="+mn-lt"/>
              </a:rPr>
              <a:t>con ritorno periodico</a:t>
            </a:r>
          </a:p>
          <a:p>
            <a:pPr algn="just">
              <a:spcBef>
                <a:spcPct val="0"/>
              </a:spcBef>
              <a:buFontTx/>
              <a:buNone/>
            </a:pPr>
            <a:r>
              <a:rPr lang="it-IT" altLang="it-IT" sz="1800" b="0" dirty="0">
                <a:solidFill>
                  <a:srgbClr val="C00000"/>
                </a:solidFill>
                <a:latin typeface="+mn-lt"/>
              </a:rPr>
              <a:t>                                        		e </a:t>
            </a:r>
            <a:r>
              <a:rPr lang="it-IT" altLang="it-IT" sz="1800" b="0" dirty="0">
                <a:solidFill>
                  <a:srgbClr val="00B050"/>
                </a:solidFill>
                <a:latin typeface="+mn-lt"/>
              </a:rPr>
              <a:t>per continuità terapeutica </a:t>
            </a:r>
            <a:r>
              <a:rPr lang="it-IT" altLang="it-IT" sz="1800" b="0" dirty="0">
                <a:solidFill>
                  <a:srgbClr val="C00000"/>
                </a:solidFill>
                <a:latin typeface="+mn-lt"/>
              </a:rPr>
              <a:t>in sede di </a:t>
            </a:r>
            <a:r>
              <a:rPr lang="it-IT" altLang="it-IT" sz="1800" b="0" dirty="0">
                <a:solidFill>
                  <a:srgbClr val="00B050"/>
                </a:solidFill>
                <a:latin typeface="+mn-lt"/>
              </a:rPr>
              <a:t>dimissione ospedaliera</a:t>
            </a:r>
            <a:r>
              <a:rPr lang="it-IT" altLang="it-IT" sz="1800" b="0" dirty="0">
                <a:solidFill>
                  <a:srgbClr val="FF0000"/>
                </a:solidFill>
                <a:latin typeface="+mn-lt"/>
              </a:rPr>
              <a:t>                 </a:t>
            </a:r>
            <a:r>
              <a:rPr lang="it-IT" altLang="it-IT" sz="1800" b="0" dirty="0">
                <a:solidFill>
                  <a:srgbClr val="009900"/>
                </a:solidFill>
                <a:latin typeface="+mn-lt"/>
              </a:rPr>
              <a:t>(**)</a:t>
            </a:r>
          </a:p>
        </p:txBody>
      </p:sp>
      <p:sp>
        <p:nvSpPr>
          <p:cNvPr id="8" name="CasellaDiTesto 4"/>
          <p:cNvSpPr txBox="1">
            <a:spLocks noChangeArrowheads="1"/>
          </p:cNvSpPr>
          <p:nvPr/>
        </p:nvSpPr>
        <p:spPr bwMode="auto">
          <a:xfrm>
            <a:off x="582563" y="4908509"/>
            <a:ext cx="109069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it-IT" altLang="it-IT" sz="1800" b="0" dirty="0">
                <a:latin typeface="+mn-lt"/>
              </a:rPr>
              <a:t>art. 11, Legge n.69/2009: 		</a:t>
            </a:r>
            <a:r>
              <a:rPr lang="it-IT" altLang="it-IT" sz="1800" b="1" dirty="0">
                <a:solidFill>
                  <a:srgbClr val="C00000"/>
                </a:solidFill>
                <a:latin typeface="+mn-lt"/>
              </a:rPr>
              <a:t>prestazione di servizi complementari </a:t>
            </a:r>
            <a:r>
              <a:rPr lang="it-IT" altLang="it-IT" sz="1800" b="0" dirty="0">
                <a:solidFill>
                  <a:srgbClr val="C00000"/>
                </a:solidFill>
                <a:latin typeface="+mn-lt"/>
              </a:rPr>
              <a:t>all’assistenza ospedaliera</a:t>
            </a:r>
          </a:p>
          <a:p>
            <a:pPr algn="just">
              <a:spcBef>
                <a:spcPct val="0"/>
              </a:spcBef>
              <a:buFontTx/>
              <a:buNone/>
            </a:pPr>
            <a:r>
              <a:rPr lang="it-IT" altLang="it-IT" sz="1800" b="0" dirty="0">
                <a:solidFill>
                  <a:srgbClr val="C00000"/>
                </a:solidFill>
                <a:latin typeface="+mn-lt"/>
              </a:rPr>
              <a:t>                                          		anche in </a:t>
            </a:r>
            <a:r>
              <a:rPr lang="it-IT" altLang="it-IT" sz="1800" b="0" dirty="0">
                <a:solidFill>
                  <a:srgbClr val="009900"/>
                </a:solidFill>
                <a:latin typeface="+mn-lt"/>
              </a:rPr>
              <a:t>home care                                                                                         (***)</a:t>
            </a:r>
          </a:p>
        </p:txBody>
      </p:sp>
      <p:sp>
        <p:nvSpPr>
          <p:cNvPr id="9" name="CasellaDiTesto 4"/>
          <p:cNvSpPr txBox="1">
            <a:spLocks noChangeArrowheads="1"/>
          </p:cNvSpPr>
          <p:nvPr/>
        </p:nvSpPr>
        <p:spPr bwMode="auto">
          <a:xfrm>
            <a:off x="539429" y="5695363"/>
            <a:ext cx="113384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it-IT" altLang="it-IT" sz="1800" b="0" dirty="0">
                <a:latin typeface="+mn-lt"/>
              </a:rPr>
              <a:t>art. 1, Legge n.38/2010</a:t>
            </a:r>
            <a:r>
              <a:rPr lang="it-IT" altLang="it-IT" sz="1800" b="1" dirty="0">
                <a:latin typeface="+mn-lt"/>
              </a:rPr>
              <a:t>: 		</a:t>
            </a:r>
            <a:r>
              <a:rPr lang="it-IT" altLang="it-IT" sz="1800" b="1" dirty="0">
                <a:solidFill>
                  <a:srgbClr val="C00000"/>
                </a:solidFill>
                <a:latin typeface="+mn-lt"/>
              </a:rPr>
              <a:t>prestazioni di beni e di servizi </a:t>
            </a:r>
            <a:r>
              <a:rPr lang="it-IT" altLang="it-IT" sz="1800" b="0" dirty="0">
                <a:solidFill>
                  <a:srgbClr val="C00000"/>
                </a:solidFill>
                <a:latin typeface="+mn-lt"/>
              </a:rPr>
              <a:t>per la </a:t>
            </a:r>
            <a:r>
              <a:rPr lang="it-IT" altLang="it-IT" sz="1800" b="0" dirty="0">
                <a:solidFill>
                  <a:srgbClr val="009900"/>
                </a:solidFill>
                <a:latin typeface="+mn-lt"/>
              </a:rPr>
              <a:t>cura della salute </a:t>
            </a:r>
            <a:r>
              <a:rPr lang="it-IT" altLang="it-IT" sz="1800" b="0" dirty="0">
                <a:latin typeface="+mn-lt"/>
              </a:rPr>
              <a:t>e</a:t>
            </a:r>
            <a:r>
              <a:rPr lang="it-IT" altLang="it-IT" sz="1800" b="0" dirty="0">
                <a:solidFill>
                  <a:srgbClr val="009900"/>
                </a:solidFill>
                <a:latin typeface="+mn-lt"/>
              </a:rPr>
              <a:t> la terapia del dolore</a:t>
            </a:r>
          </a:p>
          <a:p>
            <a:pPr algn="just">
              <a:spcBef>
                <a:spcPct val="0"/>
              </a:spcBef>
              <a:buFontTx/>
              <a:buNone/>
            </a:pPr>
            <a:r>
              <a:rPr lang="it-IT" altLang="it-IT" sz="1800" b="0" dirty="0">
                <a:solidFill>
                  <a:srgbClr val="009900"/>
                </a:solidFill>
                <a:latin typeface="+mn-lt"/>
              </a:rPr>
              <a:t>                                       		intra et extra </a:t>
            </a:r>
            <a:r>
              <a:rPr lang="it-IT" altLang="it-IT" sz="1800" b="0" dirty="0" err="1">
                <a:solidFill>
                  <a:srgbClr val="009900"/>
                </a:solidFill>
                <a:latin typeface="+mn-lt"/>
              </a:rPr>
              <a:t>moenia</a:t>
            </a:r>
            <a:r>
              <a:rPr lang="it-IT" altLang="it-IT" sz="1800" b="0" dirty="0">
                <a:solidFill>
                  <a:srgbClr val="009900"/>
                </a:solidFill>
                <a:latin typeface="+mn-lt"/>
              </a:rPr>
              <a:t> </a:t>
            </a:r>
            <a:r>
              <a:rPr lang="it-IT" altLang="it-IT" sz="1800" b="0" dirty="0">
                <a:solidFill>
                  <a:srgbClr val="C00000"/>
                </a:solidFill>
                <a:latin typeface="+mn-lt"/>
              </a:rPr>
              <a:t>ospedaliere           </a:t>
            </a:r>
            <a:r>
              <a:rPr lang="it-IT" altLang="it-IT" sz="1800" b="0" dirty="0">
                <a:solidFill>
                  <a:srgbClr val="FF0000"/>
                </a:solidFill>
                <a:latin typeface="+mn-lt"/>
              </a:rPr>
              <a:t>                                                       </a:t>
            </a:r>
            <a:r>
              <a:rPr lang="it-IT" altLang="it-IT" sz="1800" b="0" dirty="0">
                <a:solidFill>
                  <a:srgbClr val="009900"/>
                </a:solidFill>
                <a:latin typeface="+mn-lt"/>
              </a:rPr>
              <a:t>(***) </a:t>
            </a:r>
          </a:p>
        </p:txBody>
      </p:sp>
      <p:sp>
        <p:nvSpPr>
          <p:cNvPr id="10" name="CasellaDiTesto 9"/>
          <p:cNvSpPr txBox="1"/>
          <p:nvPr/>
        </p:nvSpPr>
        <p:spPr>
          <a:xfrm>
            <a:off x="497703" y="2856212"/>
            <a:ext cx="11544869" cy="923330"/>
          </a:xfrm>
          <a:prstGeom prst="rect">
            <a:avLst/>
          </a:prstGeom>
          <a:noFill/>
        </p:spPr>
        <p:txBody>
          <a:bodyPr wrap="square" rtlCol="0">
            <a:spAutoFit/>
          </a:bodyPr>
          <a:lstStyle/>
          <a:p>
            <a:r>
              <a:rPr lang="it-IT" dirty="0">
                <a:cs typeface="Times New Roman" panose="02020603050405020304" pitchFamily="18" charset="0"/>
              </a:rPr>
              <a:t>art 12 e art. 22 DPR 128/1969: 	</a:t>
            </a:r>
            <a:r>
              <a:rPr lang="it-IT" b="1" i="0" dirty="0">
                <a:solidFill>
                  <a:srgbClr val="C00000"/>
                </a:solidFill>
                <a:effectLst/>
                <a:cs typeface="Times New Roman" panose="02020603050405020304" pitchFamily="18" charset="0"/>
              </a:rPr>
              <a:t>ordinamento interno dei servizi ospedalieri</a:t>
            </a:r>
            <a:r>
              <a:rPr lang="it-IT" i="0" dirty="0">
                <a:solidFill>
                  <a:srgbClr val="FF0000"/>
                </a:solidFill>
                <a:effectLst/>
                <a:cs typeface="Times New Roman" panose="02020603050405020304" pitchFamily="18" charset="0"/>
              </a:rPr>
              <a:t>			     </a:t>
            </a:r>
            <a:r>
              <a:rPr lang="it-IT" altLang="it-IT" b="0" dirty="0">
                <a:solidFill>
                  <a:srgbClr val="009900"/>
                </a:solidFill>
              </a:rPr>
              <a:t>(*)</a:t>
            </a:r>
          </a:p>
          <a:p>
            <a:r>
              <a:rPr lang="it-IT" b="1" dirty="0">
                <a:solidFill>
                  <a:srgbClr val="FF0000"/>
                </a:solidFill>
                <a:cs typeface="Times New Roman" panose="02020603050405020304" pitchFamily="18" charset="0"/>
              </a:rPr>
              <a:t>		            		</a:t>
            </a:r>
            <a:r>
              <a:rPr lang="it-IT" i="0" dirty="0">
                <a:effectLst/>
                <a:cs typeface="Times New Roman" panose="02020603050405020304" pitchFamily="18" charset="0"/>
              </a:rPr>
              <a:t>Specificazione servizi di diagnosi e cura / </a:t>
            </a:r>
            <a:r>
              <a:rPr lang="it-IT" i="0" dirty="0">
                <a:solidFill>
                  <a:srgbClr val="00B050"/>
                </a:solidFill>
                <a:effectLst/>
                <a:cs typeface="Times New Roman" panose="02020603050405020304" pitchFamily="18" charset="0"/>
              </a:rPr>
              <a:t>Farmacia Interna</a:t>
            </a:r>
          </a:p>
          <a:p>
            <a:r>
              <a:rPr lang="it-IT" dirty="0">
                <a:latin typeface="Times New Roman" panose="02020603050405020304" pitchFamily="18" charset="0"/>
                <a:cs typeface="Times New Roman" panose="02020603050405020304" pitchFamily="18" charset="0"/>
              </a:rPr>
              <a:t> </a:t>
            </a:r>
          </a:p>
        </p:txBody>
      </p:sp>
      <p:pic>
        <p:nvPicPr>
          <p:cNvPr id="3" name="Immagine 2"/>
          <p:cNvPicPr>
            <a:picLocks noChangeAspect="1"/>
          </p:cNvPicPr>
          <p:nvPr/>
        </p:nvPicPr>
        <p:blipFill>
          <a:blip r:embed="rId2"/>
          <a:stretch>
            <a:fillRect/>
          </a:stretch>
        </p:blipFill>
        <p:spPr>
          <a:xfrm>
            <a:off x="10347648" y="634543"/>
            <a:ext cx="1828959" cy="1249788"/>
          </a:xfrm>
          <a:prstGeom prst="rect">
            <a:avLst/>
          </a:prstGeom>
        </p:spPr>
      </p:pic>
      <p:pic>
        <p:nvPicPr>
          <p:cNvPr id="11" name="Immagine 10"/>
          <p:cNvPicPr>
            <a:picLocks noChangeAspect="1"/>
          </p:cNvPicPr>
          <p:nvPr/>
        </p:nvPicPr>
        <p:blipFill>
          <a:blip r:embed="rId3"/>
          <a:stretch>
            <a:fillRect/>
          </a:stretch>
        </p:blipFill>
        <p:spPr>
          <a:xfrm>
            <a:off x="10509172" y="1849180"/>
            <a:ext cx="1566808" cy="329213"/>
          </a:xfrm>
          <a:prstGeom prst="rect">
            <a:avLst/>
          </a:prstGeom>
        </p:spPr>
      </p:pic>
    </p:spTree>
    <p:extLst>
      <p:ext uri="{BB962C8B-B14F-4D97-AF65-F5344CB8AC3E}">
        <p14:creationId xmlns:p14="http://schemas.microsoft.com/office/powerpoint/2010/main" val="2079090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Titolo"/>
          <p:cNvSpPr txBox="1">
            <a:spLocks noGrp="1"/>
          </p:cNvSpPr>
          <p:nvPr>
            <p:ph type="title"/>
          </p:nvPr>
        </p:nvSpPr>
        <p:spPr>
          <a:xfrm>
            <a:off x="528505" y="452769"/>
            <a:ext cx="10139496" cy="1143001"/>
          </a:xfrm>
          <a:prstGeom prst="rect">
            <a:avLst/>
          </a:prstGeom>
        </p:spPr>
        <p:txBody>
          <a:bodyPr>
            <a:noAutofit/>
          </a:bodyPr>
          <a:lstStyle/>
          <a:p>
            <a:pPr defTabSz="146303">
              <a:defRPr sz="1920" b="1">
                <a:solidFill>
                  <a:srgbClr val="C00000"/>
                </a:solidFill>
                <a:latin typeface="+mn-lt"/>
                <a:ea typeface="+mn-ea"/>
                <a:cs typeface="+mn-cs"/>
                <a:sym typeface="Calibri"/>
              </a:defRPr>
            </a:pPr>
            <a:r>
              <a:rPr sz="2400" dirty="0"/>
              <a:t>SISTEMA DEGLI INCARICHI E SVILUPPO DELLA CARRIERA PROFESSIONALE</a:t>
            </a:r>
            <a:br>
              <a:rPr sz="2400" dirty="0"/>
            </a:br>
            <a:r>
              <a:rPr sz="2400" dirty="0"/>
              <a:t>secondo il CCNL</a:t>
            </a:r>
            <a:br>
              <a:rPr sz="2400" dirty="0"/>
            </a:br>
            <a:br>
              <a:rPr sz="2400" dirty="0"/>
            </a:br>
            <a:endParaRPr sz="2400" dirty="0"/>
          </a:p>
        </p:txBody>
      </p:sp>
      <p:sp>
        <p:nvSpPr>
          <p:cNvPr id="206" name="PRINCIPI FONDANTI:…"/>
          <p:cNvSpPr txBox="1">
            <a:spLocks noGrp="1"/>
          </p:cNvSpPr>
          <p:nvPr>
            <p:ph type="body" idx="1"/>
          </p:nvPr>
        </p:nvSpPr>
        <p:spPr>
          <a:prstGeom prst="rect">
            <a:avLst/>
          </a:prstGeom>
        </p:spPr>
        <p:txBody>
          <a:bodyPr/>
          <a:lstStyle/>
          <a:p>
            <a:pPr marL="0" indent="0" algn="ctr">
              <a:buSzTx/>
              <a:buNone/>
            </a:pPr>
            <a:r>
              <a:t>Principi Fondanti:</a:t>
            </a:r>
          </a:p>
          <a:p>
            <a:pPr marL="534736" indent="-534736" algn="just">
              <a:lnSpc>
                <a:spcPct val="150000"/>
              </a:lnSpc>
              <a:buFontTx/>
              <a:buAutoNum type="alphaUcPeriod"/>
              <a:defRPr b="1"/>
            </a:pPr>
            <a:r>
              <a:t>Autonomia</a:t>
            </a:r>
          </a:p>
          <a:p>
            <a:pPr marL="534736" indent="-534736" algn="just">
              <a:lnSpc>
                <a:spcPct val="150000"/>
              </a:lnSpc>
              <a:buFontTx/>
              <a:buAutoNum type="alphaUcPeriod"/>
              <a:defRPr b="1"/>
            </a:pPr>
            <a:r>
              <a:t>Responsabilità</a:t>
            </a:r>
          </a:p>
          <a:p>
            <a:pPr marL="534736" indent="-534736" algn="just">
              <a:lnSpc>
                <a:spcPct val="150000"/>
              </a:lnSpc>
              <a:buFontTx/>
              <a:buAutoNum type="alphaUcPeriod"/>
              <a:defRPr b="1"/>
            </a:pPr>
            <a:r>
              <a:t>Valorizzazione del Merito e delle Prestazioni Professionali</a:t>
            </a:r>
          </a:p>
        </p:txBody>
      </p:sp>
    </p:spTree>
    <p:extLst>
      <p:ext uri="{BB962C8B-B14F-4D97-AF65-F5344CB8AC3E}">
        <p14:creationId xmlns:p14="http://schemas.microsoft.com/office/powerpoint/2010/main" val="3281936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OBIETTIVI…"/>
          <p:cNvSpPr txBox="1">
            <a:spLocks noGrp="1"/>
          </p:cNvSpPr>
          <p:nvPr>
            <p:ph type="body" idx="1"/>
          </p:nvPr>
        </p:nvSpPr>
        <p:spPr>
          <a:prstGeom prst="rect">
            <a:avLst/>
          </a:prstGeom>
        </p:spPr>
        <p:txBody>
          <a:bodyPr/>
          <a:lstStyle/>
          <a:p>
            <a:pPr marL="0" indent="0" algn="ctr">
              <a:buSzTx/>
              <a:buNone/>
            </a:pPr>
            <a:r>
              <a:rPr dirty="0" err="1"/>
              <a:t>Obiettivi</a:t>
            </a:r>
            <a:endParaRPr dirty="0"/>
          </a:p>
          <a:p>
            <a:pPr marL="320841" indent="-320841" algn="just">
              <a:buFontTx/>
            </a:pPr>
            <a:r>
              <a:rPr dirty="0" err="1"/>
              <a:t>Garantire</a:t>
            </a:r>
            <a:r>
              <a:rPr dirty="0"/>
              <a:t> </a:t>
            </a:r>
            <a:r>
              <a:rPr dirty="0" err="1"/>
              <a:t>il</a:t>
            </a:r>
            <a:r>
              <a:rPr dirty="0"/>
              <a:t> </a:t>
            </a:r>
            <a:r>
              <a:rPr b="1" dirty="0" err="1"/>
              <a:t>corretto</a:t>
            </a:r>
            <a:r>
              <a:rPr b="1" dirty="0"/>
              <a:t> </a:t>
            </a:r>
            <a:r>
              <a:rPr b="1" dirty="0" err="1"/>
              <a:t>svolgimento</a:t>
            </a:r>
            <a:r>
              <a:rPr b="1" dirty="0"/>
              <a:t> </a:t>
            </a:r>
            <a:r>
              <a:rPr b="1" dirty="0" err="1"/>
              <a:t>delle</a:t>
            </a:r>
            <a:r>
              <a:rPr b="1" dirty="0"/>
              <a:t> </a:t>
            </a:r>
            <a:r>
              <a:rPr b="1" dirty="0" err="1"/>
              <a:t>funzioni</a:t>
            </a:r>
            <a:r>
              <a:rPr b="1" dirty="0"/>
              <a:t> </a:t>
            </a:r>
            <a:r>
              <a:rPr dirty="0" err="1"/>
              <a:t>dirigenziali</a:t>
            </a:r>
            <a:r>
              <a:rPr dirty="0"/>
              <a:t> </a:t>
            </a:r>
            <a:r>
              <a:rPr dirty="0" err="1"/>
              <a:t>nel</a:t>
            </a:r>
            <a:r>
              <a:rPr dirty="0"/>
              <a:t> </a:t>
            </a:r>
            <a:r>
              <a:rPr dirty="0" err="1"/>
              <a:t>quadro</a:t>
            </a:r>
            <a:r>
              <a:rPr dirty="0"/>
              <a:t> </a:t>
            </a:r>
            <a:r>
              <a:rPr dirty="0" err="1"/>
              <a:t>delle</a:t>
            </a:r>
            <a:r>
              <a:rPr dirty="0"/>
              <a:t> </a:t>
            </a:r>
            <a:r>
              <a:rPr dirty="0" err="1"/>
              <a:t>leggi</a:t>
            </a:r>
            <a:r>
              <a:rPr dirty="0"/>
              <a:t> e del </a:t>
            </a:r>
            <a:r>
              <a:rPr dirty="0" err="1"/>
              <a:t>contratto</a:t>
            </a:r>
            <a:endParaRPr dirty="0"/>
          </a:p>
          <a:p>
            <a:pPr marL="320841" indent="-320841" algn="just">
              <a:buFontTx/>
            </a:pPr>
            <a:endParaRPr dirty="0"/>
          </a:p>
          <a:p>
            <a:pPr marL="320841" indent="-320841" algn="just">
              <a:buFontTx/>
              <a:defRPr b="1"/>
            </a:pPr>
            <a:r>
              <a:rPr dirty="0" err="1"/>
              <a:t>Essere</a:t>
            </a:r>
            <a:r>
              <a:rPr dirty="0"/>
              <a:t> </a:t>
            </a:r>
            <a:r>
              <a:rPr dirty="0" err="1"/>
              <a:t>coerente</a:t>
            </a:r>
            <a:r>
              <a:rPr dirty="0"/>
              <a:t> e </a:t>
            </a:r>
            <a:r>
              <a:rPr dirty="0" err="1"/>
              <a:t>funzionale</a:t>
            </a:r>
            <a:r>
              <a:rPr dirty="0"/>
              <a:t> ad </a:t>
            </a:r>
            <a:r>
              <a:rPr dirty="0" err="1"/>
              <a:t>una</a:t>
            </a:r>
            <a:r>
              <a:rPr dirty="0"/>
              <a:t> </a:t>
            </a:r>
            <a:r>
              <a:rPr dirty="0" err="1"/>
              <a:t>efficace</a:t>
            </a:r>
            <a:r>
              <a:rPr dirty="0"/>
              <a:t> e </a:t>
            </a:r>
            <a:r>
              <a:rPr dirty="0" err="1"/>
              <a:t>proficua</a:t>
            </a:r>
            <a:r>
              <a:rPr dirty="0"/>
              <a:t> </a:t>
            </a:r>
            <a:r>
              <a:rPr dirty="0" err="1"/>
              <a:t>organizzazione</a:t>
            </a:r>
            <a:r>
              <a:rPr dirty="0"/>
              <a:t> al fine di </a:t>
            </a:r>
            <a:r>
              <a:rPr dirty="0" err="1"/>
              <a:t>raggiungere</a:t>
            </a:r>
            <a:r>
              <a:rPr dirty="0"/>
              <a:t> </a:t>
            </a:r>
            <a:r>
              <a:rPr dirty="0" err="1"/>
              <a:t>gli</a:t>
            </a:r>
            <a:r>
              <a:rPr dirty="0"/>
              <a:t> </a:t>
            </a:r>
            <a:r>
              <a:rPr dirty="0" err="1"/>
              <a:t>obiettivi</a:t>
            </a:r>
            <a:r>
              <a:rPr b="0" dirty="0"/>
              <a:t> di salute</a:t>
            </a:r>
          </a:p>
        </p:txBody>
      </p:sp>
      <p:sp>
        <p:nvSpPr>
          <p:cNvPr id="209" name="Titolo"/>
          <p:cNvSpPr txBox="1">
            <a:spLocks noGrp="1"/>
          </p:cNvSpPr>
          <p:nvPr>
            <p:ph type="title"/>
          </p:nvPr>
        </p:nvSpPr>
        <p:spPr>
          <a:prstGeom prst="rect">
            <a:avLst/>
          </a:prstGeom>
        </p:spPr>
        <p:txBody>
          <a:bodyPr/>
          <a:lstStyle/>
          <a:p>
            <a:pPr defTabSz="166420">
              <a:defRPr sz="2184" b="1">
                <a:solidFill>
                  <a:srgbClr val="C00000"/>
                </a:solidFill>
                <a:latin typeface="+mn-lt"/>
                <a:ea typeface="+mn-ea"/>
                <a:cs typeface="+mn-cs"/>
                <a:sym typeface="Calibri"/>
              </a:defRPr>
            </a:pPr>
            <a:r>
              <a:t>SISTEMA DEGLI INCARICHI E SVILUPPO DELLA CARRIERA PROFESSIONALE</a:t>
            </a:r>
            <a:br/>
            <a:r>
              <a:t>secondo il CCNL</a:t>
            </a:r>
            <a:br/>
            <a:br/>
            <a:endParaRPr/>
          </a:p>
        </p:txBody>
      </p:sp>
    </p:spTree>
    <p:extLst>
      <p:ext uri="{BB962C8B-B14F-4D97-AF65-F5344CB8AC3E}">
        <p14:creationId xmlns:p14="http://schemas.microsoft.com/office/powerpoint/2010/main" val="2233636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DOVRA’ PROMUOVERE…"/>
          <p:cNvSpPr txBox="1">
            <a:spLocks noGrp="1"/>
          </p:cNvSpPr>
          <p:nvPr>
            <p:ph type="body" idx="1"/>
          </p:nvPr>
        </p:nvSpPr>
        <p:spPr>
          <a:prstGeom prst="rect">
            <a:avLst/>
          </a:prstGeom>
        </p:spPr>
        <p:txBody>
          <a:bodyPr/>
          <a:lstStyle/>
          <a:p>
            <a:pPr marL="0" indent="0" algn="ctr">
              <a:buSzTx/>
              <a:buNone/>
            </a:pPr>
            <a:r>
              <a:t>dovrà promuovere</a:t>
            </a:r>
          </a:p>
          <a:p>
            <a:pPr marL="0" indent="0" algn="ctr">
              <a:buSzTx/>
              <a:buNone/>
            </a:pPr>
            <a:endParaRPr/>
          </a:p>
          <a:p>
            <a:pPr marL="427789" indent="-427789" algn="just">
              <a:buFontTx/>
              <a:buAutoNum type="arabicPeriod"/>
              <a:defRPr b="1"/>
            </a:pPr>
            <a:r>
              <a:t>lo sviluppo professionale dei dirigenti</a:t>
            </a:r>
          </a:p>
          <a:p>
            <a:pPr marL="427789" indent="-427789" algn="just">
              <a:buFontTx/>
              <a:buAutoNum type="arabicPeriod"/>
              <a:defRPr b="1"/>
            </a:pPr>
            <a:r>
              <a:t>il riconoscimento delle potenzialità di ciascuno e delle relative attitudini e competenze</a:t>
            </a:r>
          </a:p>
        </p:txBody>
      </p:sp>
      <p:sp>
        <p:nvSpPr>
          <p:cNvPr id="212" name="Titolo"/>
          <p:cNvSpPr txBox="1">
            <a:spLocks noGrp="1"/>
          </p:cNvSpPr>
          <p:nvPr>
            <p:ph type="title"/>
          </p:nvPr>
        </p:nvSpPr>
        <p:spPr>
          <a:xfrm>
            <a:off x="415637" y="274639"/>
            <a:ext cx="8691042" cy="1143001"/>
          </a:xfrm>
          <a:prstGeom prst="rect">
            <a:avLst/>
          </a:prstGeom>
        </p:spPr>
        <p:txBody>
          <a:bodyPr>
            <a:normAutofit fontScale="90000"/>
          </a:bodyPr>
          <a:lstStyle/>
          <a:p>
            <a:pPr defTabSz="146303">
              <a:defRPr sz="1920" b="1">
                <a:solidFill>
                  <a:srgbClr val="C00000"/>
                </a:solidFill>
                <a:latin typeface="+mn-lt"/>
                <a:ea typeface="+mn-ea"/>
                <a:cs typeface="+mn-cs"/>
                <a:sym typeface="Calibri"/>
              </a:defRPr>
            </a:pPr>
            <a:r>
              <a:rPr sz="3100" dirty="0"/>
              <a:t>SISTEMA DEGLI INCARICHI E SVILUPPO DELLA CARRIERA PROFESSIONALE</a:t>
            </a:r>
            <a:r>
              <a:rPr lang="it-IT" sz="3100" dirty="0"/>
              <a:t> </a:t>
            </a:r>
            <a:r>
              <a:rPr sz="3100" dirty="0"/>
              <a:t>secondo il CCNL</a:t>
            </a:r>
            <a:br>
              <a:rPr dirty="0"/>
            </a:br>
            <a:br>
              <a:rPr dirty="0"/>
            </a:br>
            <a:endParaRPr dirty="0"/>
          </a:p>
        </p:txBody>
      </p:sp>
    </p:spTree>
    <p:extLst>
      <p:ext uri="{BB962C8B-B14F-4D97-AF65-F5344CB8AC3E}">
        <p14:creationId xmlns:p14="http://schemas.microsoft.com/office/powerpoint/2010/main" val="1777629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Titolo 1"/>
          <p:cNvSpPr txBox="1">
            <a:spLocks noGrp="1"/>
          </p:cNvSpPr>
          <p:nvPr>
            <p:ph type="title"/>
          </p:nvPr>
        </p:nvSpPr>
        <p:spPr>
          <a:xfrm>
            <a:off x="1199626" y="0"/>
            <a:ext cx="9011174" cy="1143001"/>
          </a:xfrm>
          <a:prstGeom prst="rect">
            <a:avLst/>
          </a:prstGeom>
        </p:spPr>
        <p:txBody>
          <a:bodyPr/>
          <a:lstStyle/>
          <a:p>
            <a:pPr defTabSz="411479">
              <a:defRPr sz="2800" b="1">
                <a:solidFill>
                  <a:srgbClr val="C00000"/>
                </a:solidFill>
                <a:latin typeface="+mn-lt"/>
                <a:ea typeface="+mn-ea"/>
                <a:cs typeface="+mn-cs"/>
                <a:sym typeface="Calibri"/>
              </a:defRPr>
            </a:pPr>
            <a:r>
              <a:rPr dirty="0"/>
              <a:t>I </a:t>
            </a:r>
            <a:r>
              <a:rPr dirty="0" err="1"/>
              <a:t>criteri</a:t>
            </a:r>
            <a:r>
              <a:rPr dirty="0"/>
              <a:t> di </a:t>
            </a:r>
            <a:r>
              <a:rPr dirty="0" err="1"/>
              <a:t>attribuzione</a:t>
            </a:r>
            <a:r>
              <a:rPr dirty="0"/>
              <a:t> del </a:t>
            </a:r>
            <a:r>
              <a:rPr dirty="0" err="1"/>
              <a:t>risultato</a:t>
            </a:r>
            <a:r>
              <a:rPr lang="it-IT" dirty="0"/>
              <a:t> </a:t>
            </a:r>
            <a:r>
              <a:rPr dirty="0"/>
              <a:t>secondo </a:t>
            </a:r>
            <a:r>
              <a:rPr dirty="0" err="1"/>
              <a:t>il</a:t>
            </a:r>
            <a:r>
              <a:rPr dirty="0"/>
              <a:t> CCNL</a:t>
            </a:r>
          </a:p>
        </p:txBody>
      </p:sp>
      <p:sp>
        <p:nvSpPr>
          <p:cNvPr id="215" name="Segnaposto contenuto 2"/>
          <p:cNvSpPr txBox="1">
            <a:spLocks noGrp="1"/>
          </p:cNvSpPr>
          <p:nvPr>
            <p:ph type="body" idx="1"/>
          </p:nvPr>
        </p:nvSpPr>
        <p:spPr>
          <a:xfrm>
            <a:off x="885242" y="1154875"/>
            <a:ext cx="11117484" cy="5703125"/>
          </a:xfrm>
          <a:prstGeom prst="rect">
            <a:avLst/>
          </a:prstGeom>
        </p:spPr>
        <p:txBody>
          <a:bodyPr/>
          <a:lstStyle/>
          <a:p>
            <a:pPr marL="0" indent="0" defTabSz="429768">
              <a:lnSpc>
                <a:spcPct val="80000"/>
              </a:lnSpc>
              <a:spcBef>
                <a:spcPts val="400"/>
              </a:spcBef>
              <a:buSzTx/>
              <a:buNone/>
              <a:defRPr sz="2000"/>
            </a:pPr>
            <a:r>
              <a:rPr dirty="0" err="1"/>
              <a:t>i</a:t>
            </a:r>
            <a:r>
              <a:rPr dirty="0"/>
              <a:t> </a:t>
            </a:r>
            <a:r>
              <a:rPr sz="2400" dirty="0" err="1"/>
              <a:t>criteri</a:t>
            </a:r>
            <a:r>
              <a:rPr sz="2400" dirty="0"/>
              <a:t> di </a:t>
            </a:r>
            <a:r>
              <a:rPr sz="2400" b="1" dirty="0" err="1"/>
              <a:t>attribuzione</a:t>
            </a:r>
            <a:r>
              <a:rPr sz="2400" b="1" dirty="0"/>
              <a:t> </a:t>
            </a:r>
            <a:r>
              <a:rPr sz="2400" dirty="0" err="1"/>
              <a:t>dovranno</a:t>
            </a:r>
            <a:r>
              <a:rPr sz="2400" dirty="0"/>
              <a:t> </a:t>
            </a:r>
            <a:r>
              <a:rPr sz="2400" dirty="0" err="1"/>
              <a:t>essere</a:t>
            </a:r>
            <a:r>
              <a:rPr sz="2400" dirty="0"/>
              <a:t> </a:t>
            </a:r>
            <a:r>
              <a:rPr sz="2400" dirty="0" err="1"/>
              <a:t>definiti</a:t>
            </a:r>
            <a:r>
              <a:rPr sz="2400" dirty="0"/>
              <a:t> </a:t>
            </a:r>
            <a:r>
              <a:rPr sz="2400" b="1" dirty="0"/>
              <a:t>secondo </a:t>
            </a:r>
            <a:r>
              <a:rPr sz="2400" b="1" dirty="0" err="1"/>
              <a:t>principi</a:t>
            </a:r>
            <a:r>
              <a:rPr sz="2400" b="1" dirty="0"/>
              <a:t> di </a:t>
            </a:r>
            <a:r>
              <a:rPr sz="2400" b="1" dirty="0" err="1"/>
              <a:t>chiarezza</a:t>
            </a:r>
            <a:r>
              <a:rPr sz="2400" b="1" dirty="0"/>
              <a:t>, </a:t>
            </a:r>
            <a:r>
              <a:rPr sz="2400" b="1" dirty="0" err="1"/>
              <a:t>trasparenza</a:t>
            </a:r>
            <a:r>
              <a:rPr sz="2400" b="1" dirty="0"/>
              <a:t> e </a:t>
            </a:r>
            <a:r>
              <a:rPr sz="2400" b="1" dirty="0" err="1"/>
              <a:t>reale</a:t>
            </a:r>
            <a:r>
              <a:rPr sz="2400" b="1" dirty="0"/>
              <a:t> </a:t>
            </a:r>
            <a:r>
              <a:rPr sz="2400" b="1" dirty="0" err="1"/>
              <a:t>valorizzazione</a:t>
            </a:r>
            <a:r>
              <a:rPr sz="2400" b="1" dirty="0"/>
              <a:t> del </a:t>
            </a:r>
            <a:r>
              <a:rPr sz="2400" b="1" dirty="0" err="1"/>
              <a:t>merito</a:t>
            </a:r>
            <a:r>
              <a:rPr sz="2400" b="1" dirty="0"/>
              <a:t>. </a:t>
            </a:r>
            <a:endParaRPr lang="it-IT" sz="2400" b="1" dirty="0"/>
          </a:p>
          <a:p>
            <a:pPr marL="0" indent="0" defTabSz="429768">
              <a:lnSpc>
                <a:spcPct val="80000"/>
              </a:lnSpc>
              <a:spcBef>
                <a:spcPts val="400"/>
              </a:spcBef>
              <a:buSzTx/>
              <a:buNone/>
              <a:defRPr sz="2000"/>
            </a:pPr>
            <a:endParaRPr sz="2400" b="1" dirty="0"/>
          </a:p>
          <a:p>
            <a:pPr marL="0" indent="0" defTabSz="429768">
              <a:lnSpc>
                <a:spcPct val="80000"/>
              </a:lnSpc>
              <a:spcBef>
                <a:spcPts val="400"/>
              </a:spcBef>
              <a:buSzTx/>
              <a:buNone/>
              <a:defRPr sz="2000"/>
            </a:pPr>
            <a:r>
              <a:rPr sz="2400" dirty="0"/>
              <a:t>A </a:t>
            </a:r>
            <a:r>
              <a:rPr sz="2400" dirty="0" err="1"/>
              <a:t>titolo</a:t>
            </a:r>
            <a:r>
              <a:rPr sz="2400" dirty="0"/>
              <a:t> </a:t>
            </a:r>
            <a:r>
              <a:rPr sz="2400" dirty="0" err="1"/>
              <a:t>esemplificativo</a:t>
            </a:r>
            <a:r>
              <a:rPr sz="2400" dirty="0"/>
              <a:t> </a:t>
            </a:r>
            <a:r>
              <a:rPr sz="2400" dirty="0" err="1"/>
              <a:t>si</a:t>
            </a:r>
            <a:r>
              <a:rPr sz="2400" dirty="0"/>
              <a:t> </a:t>
            </a:r>
            <a:r>
              <a:rPr sz="2400" dirty="0" err="1"/>
              <a:t>potrebbero</a:t>
            </a:r>
            <a:r>
              <a:rPr sz="2400" dirty="0"/>
              <a:t> </a:t>
            </a:r>
            <a:r>
              <a:rPr sz="2400" dirty="0" err="1"/>
              <a:t>richiamare</a:t>
            </a:r>
            <a:r>
              <a:rPr sz="2400" dirty="0"/>
              <a:t> </a:t>
            </a:r>
            <a:r>
              <a:rPr sz="2400" dirty="0" err="1"/>
              <a:t>gli</a:t>
            </a:r>
            <a:r>
              <a:rPr sz="2400" dirty="0"/>
              <a:t> </a:t>
            </a:r>
            <a:r>
              <a:rPr sz="2400" dirty="0" err="1"/>
              <a:t>indicatori</a:t>
            </a:r>
            <a:r>
              <a:rPr sz="2400" dirty="0"/>
              <a:t> ed </a:t>
            </a:r>
            <a:r>
              <a:rPr sz="2400" dirty="0" err="1"/>
              <a:t>i</a:t>
            </a:r>
            <a:r>
              <a:rPr sz="2400" dirty="0"/>
              <a:t> </a:t>
            </a:r>
            <a:r>
              <a:rPr sz="2400" dirty="0" err="1"/>
              <a:t>criteri</a:t>
            </a:r>
            <a:r>
              <a:rPr sz="2400" dirty="0"/>
              <a:t> </a:t>
            </a:r>
            <a:r>
              <a:rPr sz="2400" dirty="0" err="1"/>
              <a:t>individuati</a:t>
            </a:r>
            <a:r>
              <a:rPr sz="2400" dirty="0"/>
              <a:t> </a:t>
            </a:r>
            <a:r>
              <a:rPr sz="2400" dirty="0" err="1"/>
              <a:t>nell’allegato</a:t>
            </a:r>
            <a:r>
              <a:rPr sz="2400" dirty="0"/>
              <a:t> 1 del CCNL 6 </a:t>
            </a:r>
            <a:r>
              <a:rPr sz="2400" dirty="0" err="1"/>
              <a:t>maggio</a:t>
            </a:r>
            <a:r>
              <a:rPr sz="2400" dirty="0"/>
              <a:t> 2010:</a:t>
            </a:r>
          </a:p>
          <a:p>
            <a:pPr marL="0" indent="0" defTabSz="429768">
              <a:lnSpc>
                <a:spcPct val="80000"/>
              </a:lnSpc>
              <a:spcBef>
                <a:spcPts val="400"/>
              </a:spcBef>
              <a:buSzTx/>
              <a:buNone/>
              <a:defRPr sz="2000"/>
            </a:pPr>
            <a:endParaRPr sz="2400" dirty="0"/>
          </a:p>
          <a:p>
            <a:pPr marL="322324" indent="-322324" defTabSz="429768">
              <a:lnSpc>
                <a:spcPct val="80000"/>
              </a:lnSpc>
              <a:spcBef>
                <a:spcPts val="400"/>
              </a:spcBef>
              <a:defRPr sz="2000" b="1"/>
            </a:pPr>
            <a:r>
              <a:rPr sz="2400" dirty="0" err="1"/>
              <a:t>Professionalita</a:t>
            </a:r>
            <a:r>
              <a:rPr sz="2400" dirty="0"/>
              <a:t>̀</a:t>
            </a:r>
            <a:r>
              <a:rPr sz="2400" b="0" dirty="0"/>
              <a:t>: </a:t>
            </a:r>
            <a:r>
              <a:rPr sz="2400" b="0" dirty="0" err="1"/>
              <a:t>intesa</a:t>
            </a:r>
            <a:r>
              <a:rPr sz="2400" b="0" dirty="0"/>
              <a:t> come </a:t>
            </a:r>
            <a:r>
              <a:rPr sz="2400" b="0" dirty="0" err="1"/>
              <a:t>livello</a:t>
            </a:r>
            <a:r>
              <a:rPr sz="2400" b="0" dirty="0"/>
              <a:t> </a:t>
            </a:r>
            <a:r>
              <a:rPr sz="2400" b="0" dirty="0" err="1"/>
              <a:t>delle</a:t>
            </a:r>
            <a:r>
              <a:rPr sz="2400" b="0" dirty="0"/>
              <a:t> </a:t>
            </a:r>
            <a:r>
              <a:rPr sz="2400" b="0" dirty="0" err="1"/>
              <a:t>conoscenze</a:t>
            </a:r>
            <a:r>
              <a:rPr sz="2400" b="0" dirty="0"/>
              <a:t> </a:t>
            </a:r>
            <a:r>
              <a:rPr sz="2400" b="0" dirty="0" err="1"/>
              <a:t>scientifiche</a:t>
            </a:r>
            <a:r>
              <a:rPr sz="2400" b="0" dirty="0"/>
              <a:t> e </a:t>
            </a:r>
            <a:r>
              <a:rPr sz="2400" b="0" dirty="0" err="1"/>
              <a:t>delle</a:t>
            </a:r>
            <a:r>
              <a:rPr sz="2400" b="0" dirty="0"/>
              <a:t> </a:t>
            </a:r>
            <a:r>
              <a:rPr sz="2400" b="0" dirty="0" err="1"/>
              <a:t>abilit</a:t>
            </a:r>
            <a:r>
              <a:rPr lang="it-IT" sz="2400" b="0" dirty="0"/>
              <a:t>à</a:t>
            </a:r>
            <a:r>
              <a:rPr sz="2400" b="0" dirty="0"/>
              <a:t> </a:t>
            </a:r>
            <a:r>
              <a:rPr sz="2400" b="0" dirty="0" err="1"/>
              <a:t>professionali</a:t>
            </a:r>
            <a:r>
              <a:rPr sz="2400" b="0" dirty="0"/>
              <a:t> </a:t>
            </a:r>
            <a:r>
              <a:rPr sz="2400" b="0" dirty="0" err="1"/>
              <a:t>posseduto</a:t>
            </a:r>
            <a:r>
              <a:rPr sz="2400" b="0" dirty="0"/>
              <a:t>; </a:t>
            </a:r>
          </a:p>
          <a:p>
            <a:pPr marL="322324" indent="-322324" defTabSz="429768">
              <a:lnSpc>
                <a:spcPct val="80000"/>
              </a:lnSpc>
              <a:spcBef>
                <a:spcPts val="400"/>
              </a:spcBef>
              <a:defRPr sz="2000" b="1"/>
            </a:pPr>
            <a:r>
              <a:rPr sz="2400" dirty="0" err="1"/>
              <a:t>Efficacia</a:t>
            </a:r>
            <a:r>
              <a:rPr sz="2400" b="0" dirty="0"/>
              <a:t>: con </a:t>
            </a:r>
            <a:r>
              <a:rPr sz="2400" b="0" dirty="0" err="1"/>
              <a:t>riferimento</a:t>
            </a:r>
            <a:r>
              <a:rPr sz="2400" b="0" dirty="0"/>
              <a:t> </a:t>
            </a:r>
            <a:r>
              <a:rPr sz="2400" b="0" dirty="0" err="1"/>
              <a:t>alla</a:t>
            </a:r>
            <a:r>
              <a:rPr sz="2400" b="0" dirty="0"/>
              <a:t> procedure </a:t>
            </a:r>
            <a:r>
              <a:rPr sz="2400" b="0" dirty="0" err="1"/>
              <a:t>utilizzate</a:t>
            </a:r>
            <a:r>
              <a:rPr sz="2400" b="0" dirty="0"/>
              <a:t> </a:t>
            </a:r>
            <a:r>
              <a:rPr sz="2400" b="0" dirty="0" err="1"/>
              <a:t>nell’erogazione</a:t>
            </a:r>
            <a:r>
              <a:rPr sz="2400" b="0" dirty="0"/>
              <a:t> </a:t>
            </a:r>
            <a:r>
              <a:rPr sz="2400" b="0" dirty="0" err="1"/>
              <a:t>dei</a:t>
            </a:r>
            <a:r>
              <a:rPr sz="2400" b="0" dirty="0"/>
              <a:t> </a:t>
            </a:r>
            <a:r>
              <a:rPr sz="2400" b="0" dirty="0" err="1"/>
              <a:t>servizi</a:t>
            </a:r>
            <a:r>
              <a:rPr sz="2400" b="0" dirty="0"/>
              <a:t> e </a:t>
            </a:r>
            <a:r>
              <a:rPr sz="2400" b="0" dirty="0" err="1"/>
              <a:t>semplificazione</a:t>
            </a:r>
            <a:r>
              <a:rPr sz="2400" b="0" dirty="0"/>
              <a:t> </a:t>
            </a:r>
            <a:r>
              <a:rPr sz="2400" b="0" dirty="0" err="1"/>
              <a:t>delle</a:t>
            </a:r>
            <a:r>
              <a:rPr sz="2400" b="0" dirty="0"/>
              <a:t> </a:t>
            </a:r>
            <a:r>
              <a:rPr sz="2400" b="0" dirty="0" err="1"/>
              <a:t>stesse</a:t>
            </a:r>
            <a:r>
              <a:rPr sz="2400" b="0" dirty="0"/>
              <a:t>, </a:t>
            </a:r>
            <a:r>
              <a:rPr sz="2400" b="0" dirty="0" err="1"/>
              <a:t>anche</a:t>
            </a:r>
            <a:r>
              <a:rPr sz="2400" b="0" dirty="0"/>
              <a:t> ai </a:t>
            </a:r>
            <a:r>
              <a:rPr sz="2400" b="0" dirty="0" err="1"/>
              <a:t>fini</a:t>
            </a:r>
            <a:r>
              <a:rPr sz="2400" b="0" dirty="0"/>
              <a:t> alle </a:t>
            </a:r>
            <a:r>
              <a:rPr sz="2400" b="0" dirty="0" err="1"/>
              <a:t>riduzione</a:t>
            </a:r>
            <a:r>
              <a:rPr sz="2400" b="0" dirty="0"/>
              <a:t> </a:t>
            </a:r>
            <a:r>
              <a:rPr sz="2400" b="0" dirty="0" err="1"/>
              <a:t>dei</a:t>
            </a:r>
            <a:r>
              <a:rPr sz="2400" b="0" dirty="0"/>
              <a:t> tempi </a:t>
            </a:r>
            <a:r>
              <a:rPr sz="2400" b="0" dirty="0" err="1"/>
              <a:t>medi</a:t>
            </a:r>
            <a:r>
              <a:rPr sz="2400" b="0" dirty="0"/>
              <a:t> di </a:t>
            </a:r>
            <a:r>
              <a:rPr sz="2400" b="0" dirty="0" err="1"/>
              <a:t>erogazione</a:t>
            </a:r>
            <a:r>
              <a:rPr sz="2400" b="0" dirty="0"/>
              <a:t>; </a:t>
            </a:r>
          </a:p>
          <a:p>
            <a:pPr marL="322324" indent="-322324" defTabSz="429768">
              <a:lnSpc>
                <a:spcPct val="80000"/>
              </a:lnSpc>
              <a:spcBef>
                <a:spcPts val="400"/>
              </a:spcBef>
              <a:defRPr sz="2000" b="1"/>
            </a:pPr>
            <a:r>
              <a:rPr sz="2400" dirty="0" err="1"/>
              <a:t>Capacita</a:t>
            </a:r>
            <a:r>
              <a:rPr sz="2400" dirty="0"/>
              <a:t>̀ </a:t>
            </a:r>
            <a:r>
              <a:rPr sz="2400" dirty="0" err="1"/>
              <a:t>innovativa</a:t>
            </a:r>
            <a:r>
              <a:rPr sz="2400" b="0" dirty="0"/>
              <a:t>: </a:t>
            </a:r>
            <a:r>
              <a:rPr sz="2400" b="0" dirty="0" err="1"/>
              <a:t>attitudine</a:t>
            </a:r>
            <a:r>
              <a:rPr sz="2400" b="0" dirty="0"/>
              <a:t> </a:t>
            </a:r>
            <a:r>
              <a:rPr sz="2400" b="0" dirty="0" err="1"/>
              <a:t>dimostrata</a:t>
            </a:r>
            <a:r>
              <a:rPr sz="2400" b="0" dirty="0"/>
              <a:t> </a:t>
            </a:r>
            <a:r>
              <a:rPr sz="2400" b="0" dirty="0" err="1"/>
              <a:t>nell’attuare</a:t>
            </a:r>
            <a:r>
              <a:rPr sz="2400" b="0" dirty="0"/>
              <a:t> </a:t>
            </a:r>
            <a:r>
              <a:rPr sz="2400" b="0" dirty="0" err="1"/>
              <a:t>innovazioni</a:t>
            </a:r>
            <a:r>
              <a:rPr sz="2400" b="0" dirty="0"/>
              <a:t> </a:t>
            </a:r>
            <a:r>
              <a:rPr sz="2400" b="0" dirty="0" err="1"/>
              <a:t>organizzative</a:t>
            </a:r>
            <a:r>
              <a:rPr sz="2400" b="0" dirty="0"/>
              <a:t>, </a:t>
            </a:r>
            <a:r>
              <a:rPr sz="2400" b="0" dirty="0" err="1"/>
              <a:t>tecnologiche</a:t>
            </a:r>
            <a:r>
              <a:rPr sz="2400" b="0" dirty="0"/>
              <a:t> e di </a:t>
            </a:r>
            <a:r>
              <a:rPr sz="2400" b="0" dirty="0" err="1"/>
              <a:t>servizio</a:t>
            </a:r>
            <a:r>
              <a:rPr sz="2400" b="0" dirty="0"/>
              <a:t> e di </a:t>
            </a:r>
            <a:r>
              <a:rPr sz="2400" b="0" dirty="0" err="1"/>
              <a:t>partecipare</a:t>
            </a:r>
            <a:r>
              <a:rPr sz="2400" b="0" dirty="0"/>
              <a:t> </a:t>
            </a:r>
            <a:r>
              <a:rPr sz="2400" b="0" dirty="0" err="1"/>
              <a:t>attivamente</a:t>
            </a:r>
            <a:r>
              <a:rPr sz="2400" b="0" dirty="0"/>
              <a:t> ai </a:t>
            </a:r>
            <a:r>
              <a:rPr sz="2400" b="0" dirty="0" err="1"/>
              <a:t>processi</a:t>
            </a:r>
            <a:r>
              <a:rPr sz="2400" b="0" dirty="0"/>
              <a:t> di </a:t>
            </a:r>
            <a:r>
              <a:rPr sz="2400" b="0" dirty="0" err="1"/>
              <a:t>cambiamento</a:t>
            </a:r>
            <a:r>
              <a:rPr sz="2400" b="0" dirty="0"/>
              <a:t> </a:t>
            </a:r>
            <a:r>
              <a:rPr sz="2400" b="0" dirty="0" err="1"/>
              <a:t>organizzativo</a:t>
            </a:r>
            <a:r>
              <a:rPr sz="2400" b="0" dirty="0"/>
              <a:t>; </a:t>
            </a:r>
          </a:p>
          <a:p>
            <a:pPr marL="322324" indent="-322324" defTabSz="429768">
              <a:lnSpc>
                <a:spcPct val="80000"/>
              </a:lnSpc>
              <a:spcBef>
                <a:spcPts val="400"/>
              </a:spcBef>
              <a:defRPr sz="2000" b="1"/>
            </a:pPr>
            <a:r>
              <a:rPr sz="2400" dirty="0" err="1"/>
              <a:t>Orientamento</a:t>
            </a:r>
            <a:r>
              <a:rPr sz="2400" dirty="0"/>
              <a:t> </a:t>
            </a:r>
            <a:r>
              <a:rPr sz="2400" dirty="0" err="1"/>
              <a:t>all’utenza</a:t>
            </a:r>
            <a:r>
              <a:rPr sz="2400" b="0" dirty="0"/>
              <a:t>, </a:t>
            </a:r>
            <a:r>
              <a:rPr sz="2400" b="0" dirty="0" err="1"/>
              <a:t>anche</a:t>
            </a:r>
            <a:r>
              <a:rPr sz="2400" b="0" dirty="0"/>
              <a:t> con </a:t>
            </a:r>
            <a:r>
              <a:rPr sz="2400" b="0" dirty="0" err="1"/>
              <a:t>riferimento</a:t>
            </a:r>
            <a:r>
              <a:rPr sz="2400" b="0" dirty="0"/>
              <a:t> al </a:t>
            </a:r>
            <a:r>
              <a:rPr sz="2400" b="0" dirty="0" err="1"/>
              <a:t>grado</a:t>
            </a:r>
            <a:r>
              <a:rPr sz="2400" b="0" dirty="0"/>
              <a:t> di </a:t>
            </a:r>
            <a:r>
              <a:rPr sz="2400" b="0" dirty="0" err="1"/>
              <a:t>soddisfazione</a:t>
            </a:r>
            <a:r>
              <a:rPr sz="2400" b="0" dirty="0"/>
              <a:t> espresso </a:t>
            </a:r>
            <a:r>
              <a:rPr sz="2400" b="0" dirty="0" err="1"/>
              <a:t>dai</a:t>
            </a:r>
            <a:r>
              <a:rPr sz="2400" b="0" dirty="0"/>
              <a:t> </a:t>
            </a:r>
            <a:r>
              <a:rPr sz="2400" b="0" dirty="0" err="1"/>
              <a:t>soggetti</a:t>
            </a:r>
            <a:r>
              <a:rPr sz="2400" b="0" dirty="0"/>
              <a:t> </a:t>
            </a:r>
            <a:r>
              <a:rPr sz="2400" b="0" dirty="0" err="1"/>
              <a:t>interessati</a:t>
            </a:r>
            <a:r>
              <a:rPr sz="2400" b="0" dirty="0"/>
              <a:t>; </a:t>
            </a:r>
          </a:p>
          <a:p>
            <a:pPr marL="322324" indent="-322324" defTabSz="429768">
              <a:lnSpc>
                <a:spcPct val="80000"/>
              </a:lnSpc>
              <a:spcBef>
                <a:spcPts val="400"/>
              </a:spcBef>
              <a:defRPr sz="2000" b="1"/>
            </a:pPr>
            <a:r>
              <a:rPr sz="2400" dirty="0" err="1"/>
              <a:t>Appropriatezza</a:t>
            </a:r>
            <a:r>
              <a:rPr sz="2400" dirty="0"/>
              <a:t> </a:t>
            </a:r>
            <a:r>
              <a:rPr sz="2400" dirty="0" err="1"/>
              <a:t>tecnica</a:t>
            </a:r>
            <a:r>
              <a:rPr sz="2400" b="0" dirty="0"/>
              <a:t>: </a:t>
            </a:r>
            <a:r>
              <a:rPr sz="2400" b="0" dirty="0" err="1"/>
              <a:t>della</a:t>
            </a:r>
            <a:r>
              <a:rPr sz="2400" b="0" dirty="0"/>
              <a:t> </a:t>
            </a:r>
            <a:r>
              <a:rPr sz="2400" b="0" dirty="0" err="1"/>
              <a:t>strumentazione</a:t>
            </a:r>
            <a:r>
              <a:rPr sz="2400" b="0" dirty="0"/>
              <a:t> </a:t>
            </a:r>
            <a:r>
              <a:rPr sz="2400" b="0" dirty="0" err="1"/>
              <a:t>utilizzata</a:t>
            </a:r>
            <a:r>
              <a:rPr sz="2400" b="0" dirty="0"/>
              <a:t> e </a:t>
            </a:r>
            <a:r>
              <a:rPr sz="2400" b="0" dirty="0" err="1"/>
              <a:t>delle</a:t>
            </a:r>
            <a:r>
              <a:rPr sz="2400" b="0" dirty="0"/>
              <a:t> </a:t>
            </a:r>
            <a:r>
              <a:rPr sz="2400" b="0" dirty="0" err="1"/>
              <a:t>tecnologie</a:t>
            </a:r>
            <a:r>
              <a:rPr sz="2400" b="0" dirty="0"/>
              <a:t> </a:t>
            </a:r>
            <a:r>
              <a:rPr sz="2400" b="0" dirty="0" err="1"/>
              <a:t>disponibili</a:t>
            </a:r>
            <a:r>
              <a:rPr b="0" dirty="0"/>
              <a:t>.</a:t>
            </a:r>
          </a:p>
        </p:txBody>
      </p:sp>
    </p:spTree>
    <p:extLst>
      <p:ext uri="{BB962C8B-B14F-4D97-AF65-F5344CB8AC3E}">
        <p14:creationId xmlns:p14="http://schemas.microsoft.com/office/powerpoint/2010/main" val="38189133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 </a:t>
            </a:r>
            <a:r>
              <a:rPr lang="it-IT" b="1" dirty="0">
                <a:solidFill>
                  <a:srgbClr val="C00000"/>
                </a:solidFill>
              </a:rPr>
              <a:t>Il problema delle tariffe</a:t>
            </a:r>
          </a:p>
        </p:txBody>
      </p:sp>
      <p:sp>
        <p:nvSpPr>
          <p:cNvPr id="3" name="Segnaposto contenuto 2"/>
          <p:cNvSpPr>
            <a:spLocks noGrp="1"/>
          </p:cNvSpPr>
          <p:nvPr>
            <p:ph idx="1"/>
          </p:nvPr>
        </p:nvSpPr>
        <p:spPr/>
        <p:txBody>
          <a:bodyPr/>
          <a:lstStyle/>
          <a:p>
            <a:r>
              <a:rPr lang="it-IT" dirty="0"/>
              <a:t>Le tariffe vengono definite a livello nazionale con decreto Ministeriale  e recepite poi a livello regionale a mezzo delibera/determina.</a:t>
            </a:r>
          </a:p>
        </p:txBody>
      </p:sp>
      <p:sp>
        <p:nvSpPr>
          <p:cNvPr id="4" name="Rettangolo 3"/>
          <p:cNvSpPr/>
          <p:nvPr/>
        </p:nvSpPr>
        <p:spPr>
          <a:xfrm>
            <a:off x="979714" y="3754026"/>
            <a:ext cx="9004041" cy="1631216"/>
          </a:xfrm>
          <a:prstGeom prst="rect">
            <a:avLst/>
          </a:prstGeom>
        </p:spPr>
        <p:txBody>
          <a:bodyPr wrap="square">
            <a:spAutoFit/>
          </a:bodyPr>
          <a:lstStyle/>
          <a:p>
            <a:r>
              <a:rPr lang="it-IT" sz="2000" dirty="0">
                <a:solidFill>
                  <a:srgbClr val="C00000"/>
                </a:solidFill>
              </a:rPr>
              <a:t>Italia</a:t>
            </a:r>
            <a:br>
              <a:rPr lang="it-IT" sz="2000" dirty="0">
                <a:solidFill>
                  <a:srgbClr val="C00000"/>
                </a:solidFill>
              </a:rPr>
            </a:br>
            <a:r>
              <a:rPr lang="it-IT" sz="2000" dirty="0">
                <a:solidFill>
                  <a:srgbClr val="C00000"/>
                </a:solidFill>
              </a:rPr>
              <a:t>Decreto Ministero della Salute 23.06.2023 (GU n.181 del 4-8-2023)</a:t>
            </a:r>
            <a:br>
              <a:rPr lang="it-IT" sz="2000" dirty="0">
                <a:solidFill>
                  <a:srgbClr val="C00000"/>
                </a:solidFill>
              </a:rPr>
            </a:br>
            <a:r>
              <a:rPr lang="it-IT" sz="2000" b="1" dirty="0">
                <a:solidFill>
                  <a:srgbClr val="C00000"/>
                </a:solidFill>
              </a:rPr>
              <a:t>Definizione delle </a:t>
            </a:r>
            <a:r>
              <a:rPr lang="it-IT" sz="2000" b="1" u="sng" dirty="0">
                <a:solidFill>
                  <a:srgbClr val="C00000"/>
                </a:solidFill>
              </a:rPr>
              <a:t>tariffe</a:t>
            </a:r>
            <a:r>
              <a:rPr lang="it-IT" sz="2000" b="1" dirty="0">
                <a:solidFill>
                  <a:srgbClr val="C00000"/>
                </a:solidFill>
              </a:rPr>
              <a:t> dell'assistenza specialistica ambulatoriale e protesica</a:t>
            </a:r>
          </a:p>
          <a:p>
            <a:endParaRPr lang="it-IT" sz="2000" dirty="0"/>
          </a:p>
          <a:p>
            <a:r>
              <a:rPr lang="it-IT" sz="2000" dirty="0"/>
              <a:t>In vigore dal 1° gennaio 2024</a:t>
            </a:r>
          </a:p>
        </p:txBody>
      </p:sp>
    </p:spTree>
    <p:extLst>
      <p:ext uri="{BB962C8B-B14F-4D97-AF65-F5344CB8AC3E}">
        <p14:creationId xmlns:p14="http://schemas.microsoft.com/office/powerpoint/2010/main" val="19948237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6734" y="-212894"/>
            <a:ext cx="10715139" cy="1325563"/>
          </a:xfrm>
        </p:spPr>
        <p:txBody>
          <a:bodyPr>
            <a:noAutofit/>
          </a:bodyPr>
          <a:lstStyle/>
          <a:p>
            <a:r>
              <a:rPr lang="it-IT" sz="1800" dirty="0">
                <a:solidFill>
                  <a:srgbClr val="C00000"/>
                </a:solidFill>
              </a:rPr>
              <a:t>Italia</a:t>
            </a:r>
            <a:br>
              <a:rPr lang="it-IT" sz="1800" dirty="0">
                <a:solidFill>
                  <a:srgbClr val="C00000"/>
                </a:solidFill>
              </a:rPr>
            </a:br>
            <a:r>
              <a:rPr lang="it-IT" sz="1800" dirty="0">
                <a:solidFill>
                  <a:srgbClr val="C00000"/>
                </a:solidFill>
              </a:rPr>
              <a:t>Decreto Ministero della Salute 23.06.2023 (GU n.181 del 4-8-2023)</a:t>
            </a:r>
            <a:br>
              <a:rPr lang="it-IT" sz="1800" dirty="0">
                <a:solidFill>
                  <a:srgbClr val="C00000"/>
                </a:solidFill>
              </a:rPr>
            </a:br>
            <a:r>
              <a:rPr lang="it-IT" sz="1800" b="1" dirty="0">
                <a:solidFill>
                  <a:srgbClr val="C00000"/>
                </a:solidFill>
              </a:rPr>
              <a:t>Definizione delle </a:t>
            </a:r>
            <a:r>
              <a:rPr lang="it-IT" sz="1800" b="1" u="sng" dirty="0">
                <a:solidFill>
                  <a:srgbClr val="C00000"/>
                </a:solidFill>
              </a:rPr>
              <a:t>tariffe</a:t>
            </a:r>
            <a:r>
              <a:rPr lang="it-IT" sz="1800" b="1" dirty="0">
                <a:solidFill>
                  <a:srgbClr val="C00000"/>
                </a:solidFill>
              </a:rPr>
              <a:t> dell'assistenza specialistica ambulatoriale e protesica</a:t>
            </a:r>
            <a:endParaRPr lang="it-IT" sz="1800" dirty="0">
              <a:solidFill>
                <a:srgbClr val="C00000"/>
              </a:solidFill>
            </a:endParaRPr>
          </a:p>
        </p:txBody>
      </p:sp>
      <p:sp>
        <p:nvSpPr>
          <p:cNvPr id="4" name="Rettangolo 3"/>
          <p:cNvSpPr/>
          <p:nvPr/>
        </p:nvSpPr>
        <p:spPr>
          <a:xfrm>
            <a:off x="386734" y="917739"/>
            <a:ext cx="10433179" cy="369332"/>
          </a:xfrm>
          <a:prstGeom prst="rect">
            <a:avLst/>
          </a:prstGeom>
        </p:spPr>
        <p:txBody>
          <a:bodyPr wrap="square">
            <a:spAutoFit/>
          </a:bodyPr>
          <a:lstStyle/>
          <a:p>
            <a:r>
              <a:rPr lang="it-IT" b="1" dirty="0">
                <a:latin typeface="Roboto"/>
              </a:rPr>
              <a:t>Decreto Tariffe LEA 2023:  il nuovo elenco delle prestazioni sanitarie garantite dal SSN</a:t>
            </a:r>
            <a:endParaRPr lang="it-IT" b="1" i="0" dirty="0">
              <a:effectLst/>
              <a:latin typeface="Roboto"/>
            </a:endParaRPr>
          </a:p>
        </p:txBody>
      </p:sp>
      <p:sp>
        <p:nvSpPr>
          <p:cNvPr id="5" name="CasellaDiTesto 4"/>
          <p:cNvSpPr txBox="1"/>
          <p:nvPr/>
        </p:nvSpPr>
        <p:spPr>
          <a:xfrm>
            <a:off x="386734" y="1287071"/>
            <a:ext cx="11418531" cy="5355312"/>
          </a:xfrm>
          <a:prstGeom prst="rect">
            <a:avLst/>
          </a:prstGeom>
          <a:noFill/>
        </p:spPr>
        <p:txBody>
          <a:bodyPr wrap="square" rtlCol="0">
            <a:spAutoFit/>
          </a:bodyPr>
          <a:lstStyle/>
          <a:p>
            <a:r>
              <a:rPr lang="it-IT" dirty="0"/>
              <a:t>Dopo anni è stato approvato il </a:t>
            </a:r>
            <a:r>
              <a:rPr lang="it-IT" b="1" dirty="0"/>
              <a:t>Decreto Tariffe LEA</a:t>
            </a:r>
            <a:r>
              <a:rPr lang="it-IT" dirty="0"/>
              <a:t>, con il nuovo elenco delle </a:t>
            </a:r>
            <a:r>
              <a:rPr lang="it-IT" b="1" dirty="0"/>
              <a:t>prestazioni sanitarie passate dal Sistema sanitario nazionale</a:t>
            </a:r>
            <a:r>
              <a:rPr lang="it-IT" dirty="0"/>
              <a:t> (SSN). </a:t>
            </a:r>
            <a:r>
              <a:rPr lang="it-IT" b="1" dirty="0"/>
              <a:t>Nuovi servizi sanitari entrano </a:t>
            </a:r>
            <a:r>
              <a:rPr lang="it-IT" dirty="0"/>
              <a:t>nel tariffario e vengono quindi considerati LEA: livelli essenziali di assistenza.</a:t>
            </a:r>
            <a:br>
              <a:rPr lang="it-IT" dirty="0"/>
            </a:br>
            <a:r>
              <a:rPr lang="it-IT" dirty="0"/>
              <a:t>L’intesa, e quindi l’ok, è arrivata in Conferenza Stato-Regioni il 19 aprile, dopo 6 anni dall’</a:t>
            </a:r>
            <a:r>
              <a:rPr lang="it-IT" dirty="0">
                <a:hlinkClick r:id="rId2"/>
              </a:rPr>
              <a:t>ultimo tariffario del 2017</a:t>
            </a:r>
            <a:r>
              <a:rPr lang="it-IT" dirty="0"/>
              <a:t>. Il decreto permetterà di aggiornare i vecchi tariffari, colmando anche le differenza tra regioni. Dai tumori alla procreazione assistita, fino alla consulenza genica e screening estesi prenatali.</a:t>
            </a:r>
            <a:br>
              <a:rPr lang="it-IT" dirty="0"/>
            </a:br>
            <a:r>
              <a:rPr lang="it-IT" dirty="0"/>
              <a:t>“</a:t>
            </a:r>
            <a:r>
              <a:rPr lang="it-IT" b="1" dirty="0"/>
              <a:t>Con grande soddisfazione, dopo 6 anni è stato approvato dalla Conferenza Stato-Regioni il </a:t>
            </a:r>
            <a:r>
              <a:rPr lang="it-IT" b="1" dirty="0" err="1"/>
              <a:t>Dpcm</a:t>
            </a:r>
            <a:r>
              <a:rPr lang="it-IT" b="1" dirty="0"/>
              <a:t> sulle tariffe relative ai Lea, che risale a 2017, con due nuovi nomenclatori, uno per la specialistica ambulatoriale e uno per la protesica</a:t>
            </a:r>
            <a:r>
              <a:rPr lang="it-IT" dirty="0"/>
              <a:t>. E’ un momento particolarmente significativo perché in meno di 6 mesi, con un grande lavoro per il quale ringrazio tutto il personale del ministero della Salute, il presidente </a:t>
            </a:r>
            <a:r>
              <a:rPr lang="it-IT" dirty="0" err="1"/>
              <a:t>Fedriga</a:t>
            </a:r>
            <a:r>
              <a:rPr lang="it-IT" dirty="0"/>
              <a:t> e tutti gli assessori, siamo riusciti a sbloccare una situazione che ci consegnava prestazioni anche obsolete, ha commentato il ministro della Salute, Orazio Schillaci.</a:t>
            </a:r>
            <a:br>
              <a:rPr lang="it-IT" dirty="0"/>
            </a:br>
            <a:r>
              <a:rPr lang="it-IT" dirty="0"/>
              <a:t>L’impatto economico, come si legge nella bozza del decreto, è pari a</a:t>
            </a:r>
            <a:r>
              <a:rPr lang="it-IT" b="1" dirty="0"/>
              <a:t> 425 milioni di euro</a:t>
            </a:r>
            <a:r>
              <a:rPr lang="it-IT" dirty="0"/>
              <a:t>, cui “sono stati aggiunti anche circa 20 milioni di euro per l’adroterapia, per un totale di 445 milioni di euro”.</a:t>
            </a:r>
            <a:br>
              <a:rPr lang="it-IT" dirty="0"/>
            </a:br>
            <a:r>
              <a:rPr lang="it-IT" dirty="0"/>
              <a:t>“E’ un giorno importante per i cittadini della nostra nazione e per </a:t>
            </a:r>
            <a:r>
              <a:rPr lang="it-IT" b="1" dirty="0"/>
              <a:t>i pazienti di tutte le regioni</a:t>
            </a:r>
            <a:r>
              <a:rPr lang="it-IT" dirty="0"/>
              <a:t>, che </a:t>
            </a:r>
            <a:r>
              <a:rPr lang="it-IT" b="1" dirty="0"/>
              <a:t>avranno accesso a nuove prestazioni</a:t>
            </a:r>
            <a:r>
              <a:rPr lang="it-IT" dirty="0"/>
              <a:t>”, continua il ministro.</a:t>
            </a:r>
            <a:br>
              <a:rPr lang="it-IT" dirty="0"/>
            </a:br>
            <a:r>
              <a:rPr lang="it-IT" dirty="0"/>
              <a:t>“Naturalmente nel precedente tariffario Lea erano presenti anche importi per prestazioni obsolete che sono stati abbassati e grazie a questo abbiamo ottenuto un equilibrio economico”.</a:t>
            </a:r>
            <a:br>
              <a:rPr lang="it-IT" dirty="0"/>
            </a:br>
            <a:r>
              <a:rPr lang="it-IT" b="1" dirty="0"/>
              <a:t>Il nuovo decreto, fissa le tariffe di riferimento e aggiorna le prestazioni garantite, introducendo nuovi servizi sanitari considerati LEA ( e quindi garantiti dal SSN) e cancellando prestazioni considerate ormai non più attuali.</a:t>
            </a:r>
          </a:p>
        </p:txBody>
      </p:sp>
      <p:sp>
        <p:nvSpPr>
          <p:cNvPr id="7" name="CasellaDiTesto 6"/>
          <p:cNvSpPr txBox="1"/>
          <p:nvPr/>
        </p:nvSpPr>
        <p:spPr>
          <a:xfrm>
            <a:off x="7352522" y="6447453"/>
            <a:ext cx="3367460" cy="369332"/>
          </a:xfrm>
          <a:prstGeom prst="rect">
            <a:avLst/>
          </a:prstGeom>
          <a:noFill/>
        </p:spPr>
        <p:txBody>
          <a:bodyPr wrap="none" rtlCol="0">
            <a:spAutoFit/>
          </a:bodyPr>
          <a:lstStyle/>
          <a:p>
            <a:r>
              <a:rPr lang="it-IT" b="1" dirty="0">
                <a:solidFill>
                  <a:srgbClr val="C00000"/>
                </a:solidFill>
              </a:rPr>
              <a:t>Ma ovviamente noi non ci siamo!</a:t>
            </a:r>
          </a:p>
        </p:txBody>
      </p:sp>
      <p:pic>
        <p:nvPicPr>
          <p:cNvPr id="3" name="Immagine 2"/>
          <p:cNvPicPr>
            <a:picLocks noChangeAspect="1"/>
          </p:cNvPicPr>
          <p:nvPr/>
        </p:nvPicPr>
        <p:blipFill>
          <a:blip r:embed="rId3"/>
          <a:stretch>
            <a:fillRect/>
          </a:stretch>
        </p:blipFill>
        <p:spPr>
          <a:xfrm>
            <a:off x="6745838" y="157335"/>
            <a:ext cx="3131676" cy="390176"/>
          </a:xfrm>
          <a:prstGeom prst="rect">
            <a:avLst/>
          </a:prstGeom>
        </p:spPr>
      </p:pic>
    </p:spTree>
    <p:extLst>
      <p:ext uri="{BB962C8B-B14F-4D97-AF65-F5344CB8AC3E}">
        <p14:creationId xmlns:p14="http://schemas.microsoft.com/office/powerpoint/2010/main" val="23132506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937592"/>
            <a:ext cx="10515600" cy="4351338"/>
          </a:xfrm>
        </p:spPr>
        <p:txBody>
          <a:bodyPr/>
          <a:lstStyle/>
          <a:p>
            <a:pPr marL="0" indent="0">
              <a:buNone/>
            </a:pPr>
            <a:r>
              <a:rPr lang="it-IT" b="1" i="1" dirty="0">
                <a:solidFill>
                  <a:srgbClr val="C00000"/>
                </a:solidFill>
              </a:rPr>
              <a:t>“Non tutto ciò che conta, può essere contato.</a:t>
            </a:r>
            <a:br>
              <a:rPr lang="it-IT" dirty="0">
                <a:solidFill>
                  <a:srgbClr val="C00000"/>
                </a:solidFill>
              </a:rPr>
            </a:br>
            <a:r>
              <a:rPr lang="it-IT" b="1" i="1" dirty="0">
                <a:solidFill>
                  <a:srgbClr val="C00000"/>
                </a:solidFill>
              </a:rPr>
              <a:t>Non tutto ciò che può essere contato, conta.</a:t>
            </a:r>
          </a:p>
          <a:p>
            <a:pPr marL="0" indent="0">
              <a:buNone/>
            </a:pPr>
            <a:r>
              <a:rPr lang="it-IT" dirty="0">
                <a:solidFill>
                  <a:srgbClr val="C00000"/>
                </a:solidFill>
              </a:rPr>
              <a:t>					</a:t>
            </a:r>
          </a:p>
          <a:p>
            <a:pPr marL="0" indent="0">
              <a:buNone/>
            </a:pPr>
            <a:r>
              <a:rPr lang="it-IT" dirty="0"/>
              <a:t>					Albert Einstein</a:t>
            </a:r>
          </a:p>
        </p:txBody>
      </p:sp>
    </p:spTree>
    <p:extLst>
      <p:ext uri="{BB962C8B-B14F-4D97-AF65-F5344CB8AC3E}">
        <p14:creationId xmlns:p14="http://schemas.microsoft.com/office/powerpoint/2010/main" val="2054183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5105400" cy="1325563"/>
          </a:xfrm>
        </p:spPr>
        <p:txBody>
          <a:bodyPr/>
          <a:lstStyle/>
          <a:p>
            <a:r>
              <a:rPr lang="it-IT" altLang="it-IT" b="1" dirty="0">
                <a:solidFill>
                  <a:srgbClr val="C00000"/>
                </a:solidFill>
              </a:rPr>
              <a:t>Evoluzione dell’attività nel mondo reale</a:t>
            </a:r>
            <a:endParaRPr lang="it-IT" dirty="0"/>
          </a:p>
        </p:txBody>
      </p:sp>
      <p:sp>
        <p:nvSpPr>
          <p:cNvPr id="3" name="Segnaposto contenuto 2"/>
          <p:cNvSpPr>
            <a:spLocks noGrp="1"/>
          </p:cNvSpPr>
          <p:nvPr>
            <p:ph idx="1"/>
          </p:nvPr>
        </p:nvSpPr>
        <p:spPr>
          <a:xfrm>
            <a:off x="744894" y="2002907"/>
            <a:ext cx="5021424" cy="4351338"/>
          </a:xfrm>
        </p:spPr>
        <p:txBody>
          <a:bodyPr/>
          <a:lstStyle/>
          <a:p>
            <a:r>
              <a:rPr lang="it-IT" b="1" dirty="0"/>
              <a:t>L’evoluzione</a:t>
            </a:r>
            <a:r>
              <a:rPr lang="it-IT" dirty="0"/>
              <a:t> </a:t>
            </a:r>
            <a:r>
              <a:rPr lang="it-IT" b="1" dirty="0"/>
              <a:t>della professione </a:t>
            </a:r>
            <a:r>
              <a:rPr lang="it-IT" dirty="0"/>
              <a:t>del farmacista SSN negli ultimi anni quindi con attività multidimensionali (logistiche, analitiche, manageriali e cliniche) </a:t>
            </a:r>
            <a:r>
              <a:rPr lang="it-IT" b="1" dirty="0"/>
              <a:t>è stata esponenziale ma non è stata accompagnata da adeguata evoluzione normativa</a:t>
            </a:r>
            <a:r>
              <a:rPr lang="it-IT" dirty="0"/>
              <a:t> e tantomeno nei numeri degli organici. </a:t>
            </a:r>
          </a:p>
        </p:txBody>
      </p:sp>
      <p:pic>
        <p:nvPicPr>
          <p:cNvPr id="4" name="Immagine 3"/>
          <p:cNvPicPr>
            <a:picLocks noChangeAspect="1"/>
          </p:cNvPicPr>
          <p:nvPr/>
        </p:nvPicPr>
        <p:blipFill>
          <a:blip r:embed="rId2"/>
          <a:stretch>
            <a:fillRect/>
          </a:stretch>
        </p:blipFill>
        <p:spPr>
          <a:xfrm>
            <a:off x="7277878" y="1223660"/>
            <a:ext cx="3663820" cy="5214462"/>
          </a:xfrm>
          <a:prstGeom prst="rect">
            <a:avLst/>
          </a:prstGeom>
        </p:spPr>
      </p:pic>
      <p:sp>
        <p:nvSpPr>
          <p:cNvPr id="5" name="Rettangolo 4"/>
          <p:cNvSpPr/>
          <p:nvPr/>
        </p:nvSpPr>
        <p:spPr>
          <a:xfrm>
            <a:off x="6643397" y="6046236"/>
            <a:ext cx="4366726" cy="4758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26464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PT - Clinical Pharmacist Job Description PowerPoint Presentation -  ID:294732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3664" y="0"/>
            <a:ext cx="9144000" cy="6522098"/>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rot="16200000">
            <a:off x="-693348" y="3312367"/>
            <a:ext cx="2344424" cy="369332"/>
          </a:xfrm>
          <a:prstGeom prst="rect">
            <a:avLst/>
          </a:prstGeom>
          <a:noFill/>
        </p:spPr>
        <p:txBody>
          <a:bodyPr wrap="none" rtlCol="0">
            <a:spAutoFit/>
          </a:bodyPr>
          <a:lstStyle/>
          <a:p>
            <a:r>
              <a:rPr lang="it-IT" b="1" dirty="0"/>
              <a:t>Il Farmacista in Europa</a:t>
            </a:r>
          </a:p>
        </p:txBody>
      </p:sp>
    </p:spTree>
    <p:extLst>
      <p:ext uri="{BB962C8B-B14F-4D97-AF65-F5344CB8AC3E}">
        <p14:creationId xmlns:p14="http://schemas.microsoft.com/office/powerpoint/2010/main" val="956797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6545"/>
            <a:ext cx="10515600" cy="1325563"/>
          </a:xfrm>
        </p:spPr>
        <p:txBody>
          <a:bodyPr/>
          <a:lstStyle/>
          <a:p>
            <a:r>
              <a:rPr lang="it-IT" altLang="it-IT" b="1" dirty="0">
                <a:solidFill>
                  <a:srgbClr val="C00000"/>
                </a:solidFill>
              </a:rPr>
              <a:t>Evoluzione dell’attività e standard</a:t>
            </a:r>
            <a:endParaRPr lang="it-IT" dirty="0"/>
          </a:p>
        </p:txBody>
      </p:sp>
      <p:sp>
        <p:nvSpPr>
          <p:cNvPr id="3" name="Segnaposto contenuto 2"/>
          <p:cNvSpPr>
            <a:spLocks noGrp="1"/>
          </p:cNvSpPr>
          <p:nvPr>
            <p:ph idx="1"/>
          </p:nvPr>
        </p:nvSpPr>
        <p:spPr>
          <a:xfrm>
            <a:off x="838200" y="1592359"/>
            <a:ext cx="10515600" cy="4351338"/>
          </a:xfrm>
        </p:spPr>
        <p:txBody>
          <a:bodyPr>
            <a:normAutofit fontScale="92500"/>
          </a:bodyPr>
          <a:lstStyle/>
          <a:p>
            <a:r>
              <a:rPr lang="it-IT" dirty="0"/>
              <a:t>Le attività sanitarie del farmacista SSN sono rivolte all’Ospedale e al Territorio che, a loro volta, pur avendo </a:t>
            </a:r>
            <a:r>
              <a:rPr lang="it-IT" b="1" dirty="0"/>
              <a:t>esigenze difformi</a:t>
            </a:r>
            <a:r>
              <a:rPr lang="it-IT" dirty="0"/>
              <a:t>, svolgono attività diverse ma </a:t>
            </a:r>
            <a:r>
              <a:rPr lang="it-IT" b="1" dirty="0"/>
              <a:t>complementari</a:t>
            </a:r>
            <a:r>
              <a:rPr lang="it-IT" dirty="0"/>
              <a:t> e, comunque, funzionali al benessere del cittadino come base per garantire l'assistenza sanitaria in tutti i contesti nazionali </a:t>
            </a:r>
            <a:r>
              <a:rPr lang="it-IT" b="1" dirty="0"/>
              <a:t>in termini di efficacia, efficienza e sicurezza</a:t>
            </a:r>
            <a:r>
              <a:rPr lang="it-IT" dirty="0"/>
              <a:t>. </a:t>
            </a:r>
          </a:p>
          <a:p>
            <a:r>
              <a:rPr lang="it-IT" b="1" dirty="0"/>
              <a:t>In questo contesto è evidente che nel calcolo di standard questi elementi hanno un peso rilevante </a:t>
            </a:r>
            <a:r>
              <a:rPr lang="it-IT" dirty="0"/>
              <a:t>e che soprattutto la mancanza di Modelli Organizzativi standardizzati rende più complicata la definizione univoca degli stessi che, pur se definiti come valore minimo, debbono necessariamente essere riadattati alla realtà regionale e, alcune volte, nelle stesse regioni, in funzione del contesto specifico in cui si opera.</a:t>
            </a:r>
          </a:p>
        </p:txBody>
      </p:sp>
    </p:spTree>
    <p:extLst>
      <p:ext uri="{BB962C8B-B14F-4D97-AF65-F5344CB8AC3E}">
        <p14:creationId xmlns:p14="http://schemas.microsoft.com/office/powerpoint/2010/main" val="2136804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b="1" dirty="0">
                <a:solidFill>
                  <a:srgbClr val="C00000"/>
                </a:solidFill>
              </a:rPr>
              <a:t>Normative sugli standard</a:t>
            </a:r>
          </a:p>
        </p:txBody>
      </p:sp>
      <p:sp>
        <p:nvSpPr>
          <p:cNvPr id="3" name="Segnaposto contenuto 2"/>
          <p:cNvSpPr>
            <a:spLocks noGrp="1"/>
          </p:cNvSpPr>
          <p:nvPr>
            <p:ph idx="1"/>
          </p:nvPr>
        </p:nvSpPr>
        <p:spPr>
          <a:xfrm>
            <a:off x="838200" y="1539551"/>
            <a:ext cx="10515600" cy="4637412"/>
          </a:xfrm>
        </p:spPr>
        <p:txBody>
          <a:bodyPr>
            <a:normAutofit/>
          </a:bodyPr>
          <a:lstStyle/>
          <a:p>
            <a:r>
              <a:rPr lang="it-IT" sz="2000" dirty="0"/>
              <a:t>Decreto Ministeriale 2 aprile 2015 n. 70 Regolamento recante definizione degli standard qualitativi, strutturali, tecnologici e quantitativi relativi all'assistenza ospedaliera. (G.U. 4 giugno 2015, n. 127)</a:t>
            </a:r>
          </a:p>
          <a:p>
            <a:endParaRPr lang="it-IT" sz="2000" dirty="0"/>
          </a:p>
          <a:p>
            <a:r>
              <a:rPr lang="it-IT" sz="2000" dirty="0"/>
              <a:t>DM 71” (</a:t>
            </a:r>
            <a:r>
              <a:rPr lang="it-IT" sz="2000" b="1" dirty="0">
                <a:hlinkClick r:id="rId2"/>
              </a:rPr>
              <a:t>DELIBERA DEL CONSIGLIO DEI MINISTRI 21 aprile 2022 Delibera sostitutiva dell’intesa della Conferenza Stato-regioni, relativa allo schema di decreto del Ministro della salute, concernente il regolamento recante «Modelli e standard per lo sviluppo dell’assistenza territoriale nel Servizio sanitario nazionale». GU Serie Generale n.102 del 03-05-2022</a:t>
            </a:r>
            <a:r>
              <a:rPr lang="it-IT" sz="2000" dirty="0"/>
              <a:t>), che detta gli standard per l’assistenza territoriale, approvato il 21 aprile dal Consiglio dei ministri, nonostante la mancata intesa con le Regioni (varato quindi con </a:t>
            </a:r>
            <a:r>
              <a:rPr lang="it-IT" sz="2000" dirty="0" err="1"/>
              <a:t>Dpcm</a:t>
            </a:r>
            <a:r>
              <a:rPr lang="it-IT" sz="2000" dirty="0"/>
              <a:t>).</a:t>
            </a:r>
          </a:p>
          <a:p>
            <a:endParaRPr lang="it-IT" sz="2000" dirty="0"/>
          </a:p>
          <a:p>
            <a:r>
              <a:rPr lang="it-IT" sz="2000" b="1" dirty="0">
                <a:hlinkClick r:id="rId3" tooltip="DM 77/2022: NUOVI MODELLI E STANDARD PER LO SVILUPPO DELL’ASSISTENZA TERRITORIALE NEL SSN"/>
              </a:rPr>
              <a:t>DM 77/2022: NUOVI MODELLI E STANDARD PER LO SVILUPPO DELL’ASSISTENZA TERRITORIALE NEL SSN</a:t>
            </a:r>
            <a:endParaRPr lang="it-IT" sz="2000" dirty="0"/>
          </a:p>
          <a:p>
            <a:endParaRPr lang="it-IT" dirty="0"/>
          </a:p>
        </p:txBody>
      </p:sp>
    </p:spTree>
    <p:extLst>
      <p:ext uri="{BB962C8B-B14F-4D97-AF65-F5344CB8AC3E}">
        <p14:creationId xmlns:p14="http://schemas.microsoft.com/office/powerpoint/2010/main" val="4238173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449568"/>
            <a:ext cx="10515600" cy="1325563"/>
          </a:xfrm>
        </p:spPr>
        <p:txBody>
          <a:bodyPr>
            <a:normAutofit/>
          </a:bodyPr>
          <a:lstStyle/>
          <a:p>
            <a:r>
              <a:rPr lang="it-IT" sz="1800" b="1" dirty="0">
                <a:solidFill>
                  <a:srgbClr val="C00000"/>
                </a:solidFill>
              </a:rPr>
              <a:t>Tavolo tecnico AGENAS</a:t>
            </a: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1128595400"/>
              </p:ext>
            </p:extLst>
          </p:nvPr>
        </p:nvGraphicFramePr>
        <p:xfrm>
          <a:off x="0" y="875995"/>
          <a:ext cx="12092482" cy="82043373"/>
        </p:xfrm>
        <a:graphic>
          <a:graphicData uri="http://schemas.openxmlformats.org/drawingml/2006/table">
            <a:tbl>
              <a:tblPr>
                <a:tableStyleId>{5C22544A-7EE6-4342-B048-85BDC9FD1C3A}</a:tableStyleId>
              </a:tblPr>
              <a:tblGrid>
                <a:gridCol w="102637">
                  <a:extLst>
                    <a:ext uri="{9D8B030D-6E8A-4147-A177-3AD203B41FA5}">
                      <a16:colId xmlns:a16="http://schemas.microsoft.com/office/drawing/2014/main" val="3032320976"/>
                    </a:ext>
                  </a:extLst>
                </a:gridCol>
                <a:gridCol w="1221662">
                  <a:extLst>
                    <a:ext uri="{9D8B030D-6E8A-4147-A177-3AD203B41FA5}">
                      <a16:colId xmlns:a16="http://schemas.microsoft.com/office/drawing/2014/main" val="3114864107"/>
                    </a:ext>
                  </a:extLst>
                </a:gridCol>
                <a:gridCol w="904936">
                  <a:extLst>
                    <a:ext uri="{9D8B030D-6E8A-4147-A177-3AD203B41FA5}">
                      <a16:colId xmlns:a16="http://schemas.microsoft.com/office/drawing/2014/main" val="2863550545"/>
                    </a:ext>
                  </a:extLst>
                </a:gridCol>
                <a:gridCol w="1643332">
                  <a:extLst>
                    <a:ext uri="{9D8B030D-6E8A-4147-A177-3AD203B41FA5}">
                      <a16:colId xmlns:a16="http://schemas.microsoft.com/office/drawing/2014/main" val="1310721667"/>
                    </a:ext>
                  </a:extLst>
                </a:gridCol>
                <a:gridCol w="2368178">
                  <a:extLst>
                    <a:ext uri="{9D8B030D-6E8A-4147-A177-3AD203B41FA5}">
                      <a16:colId xmlns:a16="http://schemas.microsoft.com/office/drawing/2014/main" val="2788707261"/>
                    </a:ext>
                  </a:extLst>
                </a:gridCol>
                <a:gridCol w="1783582">
                  <a:extLst>
                    <a:ext uri="{9D8B030D-6E8A-4147-A177-3AD203B41FA5}">
                      <a16:colId xmlns:a16="http://schemas.microsoft.com/office/drawing/2014/main" val="2846728006"/>
                    </a:ext>
                  </a:extLst>
                </a:gridCol>
                <a:gridCol w="4068155">
                  <a:extLst>
                    <a:ext uri="{9D8B030D-6E8A-4147-A177-3AD203B41FA5}">
                      <a16:colId xmlns:a16="http://schemas.microsoft.com/office/drawing/2014/main" val="831949420"/>
                    </a:ext>
                  </a:extLst>
                </a:gridCol>
              </a:tblGrid>
              <a:tr h="0">
                <a:tc gridSpan="7">
                  <a:txBody>
                    <a:bodyPr/>
                    <a:lstStyle/>
                    <a:p>
                      <a:pPr algn="ctr" fontAlgn="b"/>
                      <a:r>
                        <a:rPr lang="it-IT" sz="200" u="none" strike="noStrike">
                          <a:effectLst/>
                        </a:rPr>
                        <a:t>TAVOLO TEMATICO</a:t>
                      </a:r>
                      <a:endParaRPr lang="it-IT" sz="200" b="1" i="0" u="none" strike="noStrike">
                        <a:solidFill>
                          <a:srgbClr val="000000"/>
                        </a:solidFill>
                        <a:effectLst/>
                        <a:latin typeface="Calibri" panose="020F0502020204030204" pitchFamily="34" charset="0"/>
                      </a:endParaRPr>
                    </a:p>
                  </a:txBody>
                  <a:tcPr marL="1136" marR="1136" marT="1136" marB="0" anchor="b"/>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4101947088"/>
                  </a:ext>
                </a:extLst>
              </a:tr>
              <a:tr h="52621">
                <a:tc rowSpan="2">
                  <a:txBody>
                    <a:bodyPr/>
                    <a:lstStyle/>
                    <a:p>
                      <a:pPr algn="ctr" fontAlgn="b"/>
                      <a:r>
                        <a:rPr lang="it-IT" sz="100" u="none" strike="noStrike">
                          <a:effectLst/>
                        </a:rPr>
                        <a:t> </a:t>
                      </a:r>
                      <a:endParaRPr lang="it-IT" sz="100" b="0" i="0" u="none" strike="noStrike">
                        <a:solidFill>
                          <a:srgbClr val="000000"/>
                        </a:solidFill>
                        <a:effectLst/>
                        <a:latin typeface="Calibri" panose="020F0502020204030204" pitchFamily="34" charset="0"/>
                      </a:endParaRPr>
                    </a:p>
                  </a:txBody>
                  <a:tcPr marL="1136" marR="1136" marT="1136" marB="0" anchor="b"/>
                </a:tc>
                <a:tc rowSpan="2" gridSpan="2">
                  <a:txBody>
                    <a:bodyPr/>
                    <a:lstStyle/>
                    <a:p>
                      <a:pPr algn="ctr" fontAlgn="ctr"/>
                      <a:r>
                        <a:rPr lang="it-IT" sz="1200" b="1" u="none" strike="noStrike" dirty="0">
                          <a:effectLst/>
                        </a:rPr>
                        <a:t>Stakeholder</a:t>
                      </a:r>
                      <a:r>
                        <a:rPr lang="it-IT" sz="1200" u="none" strike="noStrike" dirty="0">
                          <a:effectLst/>
                        </a:rPr>
                        <a:t> (</a:t>
                      </a:r>
                      <a:r>
                        <a:rPr lang="it-IT" sz="1200" b="1" u="none" strike="noStrike" dirty="0">
                          <a:effectLst/>
                        </a:rPr>
                        <a:t>Società scientifica, Federazione/Ordine, Sindacato, Azienda</a:t>
                      </a:r>
                      <a:r>
                        <a:rPr lang="it-IT" sz="1200" u="none" strike="noStrike" dirty="0">
                          <a:effectLst/>
                        </a:rPr>
                        <a:t>)</a:t>
                      </a:r>
                      <a:endParaRPr lang="it-IT" sz="1200" b="1" i="0" u="none" strike="noStrike" dirty="0">
                        <a:solidFill>
                          <a:srgbClr val="000000"/>
                        </a:solidFill>
                        <a:effectLst/>
                        <a:latin typeface="Calibri" panose="020F0502020204030204" pitchFamily="34" charset="0"/>
                      </a:endParaRPr>
                    </a:p>
                  </a:txBody>
                  <a:tcPr marL="1136" marR="1136" marT="1136" marB="0" anchor="ctr"/>
                </a:tc>
                <a:tc rowSpan="2" hMerge="1">
                  <a:txBody>
                    <a:bodyPr/>
                    <a:lstStyle/>
                    <a:p>
                      <a:endParaRPr lang="it-IT"/>
                    </a:p>
                  </a:txBody>
                  <a:tcPr/>
                </a:tc>
                <a:tc gridSpan="4">
                  <a:txBody>
                    <a:bodyPr/>
                    <a:lstStyle/>
                    <a:p>
                      <a:pPr algn="ctr" fontAlgn="ctr"/>
                      <a:r>
                        <a:rPr lang="it-IT" sz="100" u="none" strike="noStrike">
                          <a:effectLst/>
                        </a:rPr>
                        <a:t>Contenuto criticità da esprimere per punti</a:t>
                      </a:r>
                      <a:endParaRPr lang="it-IT" sz="100" b="1" i="0" u="none" strike="noStrike">
                        <a:solidFill>
                          <a:srgbClr val="000000"/>
                        </a:solidFill>
                        <a:effectLst/>
                        <a:latin typeface="Calibri" panose="020F0502020204030204" pitchFamily="34" charset="0"/>
                      </a:endParaRPr>
                    </a:p>
                  </a:txBody>
                  <a:tcPr marL="1136" marR="1136" marT="1136" marB="0" anchor="ct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832155866"/>
                  </a:ext>
                </a:extLst>
              </a:tr>
              <a:tr h="674552">
                <a:tc vMerge="1">
                  <a:txBody>
                    <a:bodyPr/>
                    <a:lstStyle/>
                    <a:p>
                      <a:endParaRPr lang="it-IT"/>
                    </a:p>
                  </a:txBody>
                  <a:tcPr/>
                </a:tc>
                <a:tc gridSpan="2" vMerge="1">
                  <a:txBody>
                    <a:bodyPr/>
                    <a:lstStyle/>
                    <a:p>
                      <a:endParaRPr lang="it-IT"/>
                    </a:p>
                  </a:txBody>
                  <a:tcPr/>
                </a:tc>
                <a:tc hMerge="1" vMerge="1">
                  <a:txBody>
                    <a:bodyPr/>
                    <a:lstStyle/>
                    <a:p>
                      <a:endParaRPr lang="it-IT"/>
                    </a:p>
                  </a:txBody>
                  <a:tcPr/>
                </a:tc>
                <a:tc gridSpan="2">
                  <a:txBody>
                    <a:bodyPr/>
                    <a:lstStyle/>
                    <a:p>
                      <a:pPr algn="ctr" fontAlgn="ctr"/>
                      <a:r>
                        <a:rPr lang="it-IT" sz="1200" u="none" strike="noStrike">
                          <a:effectLst/>
                        </a:rPr>
                        <a:t>Criticità rilevata (DM 70)</a:t>
                      </a:r>
                      <a:endParaRPr lang="it-IT" sz="1200" b="1" i="0" u="none" strike="noStrike">
                        <a:solidFill>
                          <a:srgbClr val="000000"/>
                        </a:solidFill>
                        <a:effectLst/>
                        <a:latin typeface="Calibri" panose="020F0502020204030204" pitchFamily="34" charset="0"/>
                      </a:endParaRPr>
                    </a:p>
                  </a:txBody>
                  <a:tcPr marL="1136" marR="1136" marT="1136" marB="0" anchor="ctr"/>
                </a:tc>
                <a:tc hMerge="1">
                  <a:txBody>
                    <a:bodyPr/>
                    <a:lstStyle/>
                    <a:p>
                      <a:endParaRPr lang="it-IT"/>
                    </a:p>
                  </a:txBody>
                  <a:tcPr/>
                </a:tc>
                <a:tc gridSpan="2">
                  <a:txBody>
                    <a:bodyPr/>
                    <a:lstStyle/>
                    <a:p>
                      <a:pPr algn="ctr" fontAlgn="ctr"/>
                      <a:r>
                        <a:rPr lang="it-IT" sz="1200" u="none" strike="noStrike">
                          <a:effectLst/>
                        </a:rPr>
                        <a:t>Criticità rilevata (DM 77)</a:t>
                      </a:r>
                      <a:endParaRPr lang="it-IT" sz="1200" b="1" i="0" u="none" strike="noStrike">
                        <a:solidFill>
                          <a:srgbClr val="000000"/>
                        </a:solidFill>
                        <a:effectLst/>
                        <a:latin typeface="Calibri" panose="020F0502020204030204" pitchFamily="34" charset="0"/>
                      </a:endParaRPr>
                    </a:p>
                  </a:txBody>
                  <a:tcPr marL="1136" marR="1136" marT="1136" marB="0" anchor="ctr"/>
                </a:tc>
                <a:tc hMerge="1">
                  <a:txBody>
                    <a:bodyPr/>
                    <a:lstStyle/>
                    <a:p>
                      <a:endParaRPr lang="it-IT"/>
                    </a:p>
                  </a:txBody>
                  <a:tcPr/>
                </a:tc>
                <a:extLst>
                  <a:ext uri="{0D108BD9-81ED-4DB2-BD59-A6C34878D82A}">
                    <a16:rowId xmlns:a16="http://schemas.microsoft.com/office/drawing/2014/main" val="1006200119"/>
                  </a:ext>
                </a:extLst>
              </a:tr>
              <a:tr h="729134">
                <a:tc>
                  <a:txBody>
                    <a:bodyPr/>
                    <a:lstStyle/>
                    <a:p>
                      <a:pPr algn="ctr" fontAlgn="ctr"/>
                      <a:r>
                        <a:rPr lang="it-IT" sz="100" u="none" strike="noStrike">
                          <a:effectLst/>
                        </a:rPr>
                        <a:t>ID</a:t>
                      </a:r>
                      <a:endParaRPr lang="it-IT" sz="100" b="0" i="0" u="none" strike="noStrike">
                        <a:solidFill>
                          <a:srgbClr val="000000"/>
                        </a:solidFill>
                        <a:effectLst/>
                        <a:latin typeface="Calibri" panose="020F0502020204030204" pitchFamily="34" charset="0"/>
                      </a:endParaRPr>
                    </a:p>
                  </a:txBody>
                  <a:tcPr marL="1136" marR="1136" marT="1136" marB="0" anchor="ctr"/>
                </a:tc>
                <a:tc>
                  <a:txBody>
                    <a:bodyPr/>
                    <a:lstStyle/>
                    <a:p>
                      <a:pPr algn="ctr" fontAlgn="ctr"/>
                      <a:r>
                        <a:rPr lang="it-IT" sz="1200" u="none" strike="noStrike" dirty="0">
                          <a:effectLst/>
                        </a:rPr>
                        <a:t>Nome</a:t>
                      </a:r>
                      <a:endParaRPr lang="it-IT" sz="1200" b="0" i="0" u="none" strike="noStrike" dirty="0">
                        <a:solidFill>
                          <a:srgbClr val="000000"/>
                        </a:solidFill>
                        <a:effectLst/>
                        <a:latin typeface="Calibri" panose="020F0502020204030204" pitchFamily="34" charset="0"/>
                      </a:endParaRPr>
                    </a:p>
                  </a:txBody>
                  <a:tcPr marL="1136" marR="1136" marT="1136" marB="0" anchor="ctr"/>
                </a:tc>
                <a:tc>
                  <a:txBody>
                    <a:bodyPr/>
                    <a:lstStyle/>
                    <a:p>
                      <a:pPr algn="ctr" fontAlgn="ctr"/>
                      <a:r>
                        <a:rPr lang="it-IT" sz="1200" u="none" strike="noStrike">
                          <a:effectLst/>
                        </a:rPr>
                        <a:t>Tipologia (Menù tendina)</a:t>
                      </a:r>
                      <a:endParaRPr lang="it-IT" sz="1200" b="0" i="0" u="none" strike="noStrike">
                        <a:solidFill>
                          <a:srgbClr val="000000"/>
                        </a:solidFill>
                        <a:effectLst/>
                        <a:latin typeface="Calibri" panose="020F0502020204030204" pitchFamily="34" charset="0"/>
                      </a:endParaRPr>
                    </a:p>
                  </a:txBody>
                  <a:tcPr marL="1136" marR="1136" marT="1136" marB="0" anchor="ctr"/>
                </a:tc>
                <a:tc>
                  <a:txBody>
                    <a:bodyPr/>
                    <a:lstStyle/>
                    <a:p>
                      <a:pPr algn="ctr" fontAlgn="ctr"/>
                      <a:r>
                        <a:rPr lang="it-IT" sz="1200" u="none" strike="noStrike">
                          <a:effectLst/>
                        </a:rPr>
                        <a:t>Contenuto</a:t>
                      </a:r>
                      <a:endParaRPr lang="it-IT" sz="1200" b="0" i="0" u="none" strike="noStrike">
                        <a:solidFill>
                          <a:srgbClr val="000000"/>
                        </a:solidFill>
                        <a:effectLst/>
                        <a:latin typeface="Calibri" panose="020F0502020204030204" pitchFamily="34" charset="0"/>
                      </a:endParaRPr>
                    </a:p>
                  </a:txBody>
                  <a:tcPr marL="1136" marR="1136" marT="1136" marB="0" anchor="ctr"/>
                </a:tc>
                <a:tc>
                  <a:txBody>
                    <a:bodyPr/>
                    <a:lstStyle/>
                    <a:p>
                      <a:pPr algn="ctr" fontAlgn="ctr"/>
                      <a:r>
                        <a:rPr lang="it-IT" sz="1200" u="none" strike="noStrike">
                          <a:effectLst/>
                        </a:rPr>
                        <a:t>Fonti delle evidenze a supporto (dati primari, studio, survey, indagine, interviste, opinione esperti, esperienze sul campo)</a:t>
                      </a:r>
                      <a:endParaRPr lang="it-IT" sz="1200" b="0" i="0" u="none" strike="noStrike">
                        <a:solidFill>
                          <a:srgbClr val="000000"/>
                        </a:solidFill>
                        <a:effectLst/>
                        <a:latin typeface="Calibri" panose="020F0502020204030204" pitchFamily="34" charset="0"/>
                      </a:endParaRPr>
                    </a:p>
                  </a:txBody>
                  <a:tcPr marL="1136" marR="1136" marT="1136" marB="0" anchor="ctr"/>
                </a:tc>
                <a:tc>
                  <a:txBody>
                    <a:bodyPr/>
                    <a:lstStyle/>
                    <a:p>
                      <a:pPr algn="ctr" fontAlgn="ctr"/>
                      <a:r>
                        <a:rPr lang="it-IT" sz="1200" u="none" strike="noStrike">
                          <a:effectLst/>
                        </a:rPr>
                        <a:t>Contenuto</a:t>
                      </a:r>
                      <a:endParaRPr lang="it-IT" sz="1200" b="0" i="0" u="none" strike="noStrike">
                        <a:solidFill>
                          <a:srgbClr val="000000"/>
                        </a:solidFill>
                        <a:effectLst/>
                        <a:latin typeface="Calibri" panose="020F0502020204030204" pitchFamily="34" charset="0"/>
                      </a:endParaRPr>
                    </a:p>
                  </a:txBody>
                  <a:tcPr marL="1136" marR="1136" marT="1136" marB="0" anchor="ctr"/>
                </a:tc>
                <a:tc>
                  <a:txBody>
                    <a:bodyPr/>
                    <a:lstStyle/>
                    <a:p>
                      <a:pPr algn="ctr" fontAlgn="ctr"/>
                      <a:r>
                        <a:rPr lang="it-IT" sz="1200" u="none" strike="noStrike">
                          <a:effectLst/>
                        </a:rPr>
                        <a:t>Fonti delle evidenze a supporto (dati primari, studio, survey, indagine, interviste, opinione esperti, esperienze sul campo)</a:t>
                      </a:r>
                      <a:endParaRPr lang="it-IT" sz="1200" b="0" i="0" u="none" strike="noStrike">
                        <a:solidFill>
                          <a:srgbClr val="000000"/>
                        </a:solidFill>
                        <a:effectLst/>
                        <a:latin typeface="Calibri" panose="020F0502020204030204" pitchFamily="34" charset="0"/>
                      </a:endParaRPr>
                    </a:p>
                  </a:txBody>
                  <a:tcPr marL="1136" marR="1136" marT="1136" marB="0" anchor="ctr"/>
                </a:tc>
                <a:extLst>
                  <a:ext uri="{0D108BD9-81ED-4DB2-BD59-A6C34878D82A}">
                    <a16:rowId xmlns:a16="http://schemas.microsoft.com/office/drawing/2014/main" val="3992793817"/>
                  </a:ext>
                </a:extLst>
              </a:tr>
              <a:tr h="547133">
                <a:tc>
                  <a:txBody>
                    <a:bodyPr/>
                    <a:lstStyle/>
                    <a:p>
                      <a:pPr algn="ctr" fontAlgn="ctr"/>
                      <a:r>
                        <a:rPr lang="it-IT" sz="100" u="none" strike="noStrike">
                          <a:effectLst/>
                        </a:rPr>
                        <a:t> </a:t>
                      </a:r>
                      <a:endParaRPr lang="it-IT" sz="100" b="0" i="0" u="none" strike="noStrike">
                        <a:solidFill>
                          <a:srgbClr val="000000"/>
                        </a:solidFill>
                        <a:effectLst/>
                        <a:latin typeface="Calibri" panose="020F0502020204030204" pitchFamily="34" charset="0"/>
                      </a:endParaRPr>
                    </a:p>
                  </a:txBody>
                  <a:tcPr marL="1136" marR="1136" marT="1136" marB="0" anchor="ctr"/>
                </a:tc>
                <a:tc>
                  <a:txBody>
                    <a:bodyPr/>
                    <a:lstStyle/>
                    <a:p>
                      <a:pPr algn="ctr" fontAlgn="ctr"/>
                      <a:r>
                        <a:rPr lang="it-IT" sz="1200" u="none" strike="noStrike">
                          <a:effectLst/>
                        </a:rPr>
                        <a:t>Indicare il nome dello stakeholder</a:t>
                      </a:r>
                      <a:endParaRPr lang="it-IT" sz="1200" b="0" i="1" u="none" strike="noStrike">
                        <a:solidFill>
                          <a:srgbClr val="000000"/>
                        </a:solidFill>
                        <a:effectLst/>
                        <a:latin typeface="Calibri" panose="020F0502020204030204" pitchFamily="34" charset="0"/>
                      </a:endParaRPr>
                    </a:p>
                  </a:txBody>
                  <a:tcPr marL="1136" marR="1136" marT="1136" marB="0" anchor="ctr"/>
                </a:tc>
                <a:tc>
                  <a:txBody>
                    <a:bodyPr/>
                    <a:lstStyle/>
                    <a:p>
                      <a:pPr algn="ctr" fontAlgn="ctr"/>
                      <a:r>
                        <a:rPr lang="it-IT" sz="1200" u="none" strike="noStrike">
                          <a:effectLst/>
                        </a:rPr>
                        <a:t>Sindacato medici</a:t>
                      </a:r>
                      <a:endParaRPr lang="it-IT" sz="1200" b="0" i="1" u="none" strike="noStrike">
                        <a:solidFill>
                          <a:srgbClr val="000000"/>
                        </a:solidFill>
                        <a:effectLst/>
                        <a:latin typeface="Calibri" panose="020F0502020204030204" pitchFamily="34" charset="0"/>
                      </a:endParaRPr>
                    </a:p>
                  </a:txBody>
                  <a:tcPr marL="1136" marR="1136" marT="1136" marB="0" anchor="ctr"/>
                </a:tc>
                <a:tc>
                  <a:txBody>
                    <a:bodyPr/>
                    <a:lstStyle/>
                    <a:p>
                      <a:pPr algn="ctr" fontAlgn="ctr"/>
                      <a:r>
                        <a:rPr lang="it-IT" sz="1200" u="none" strike="noStrike">
                          <a:effectLst/>
                        </a:rPr>
                        <a:t>Descrizione sintetica della criticità</a:t>
                      </a:r>
                      <a:endParaRPr lang="it-IT" sz="1200" b="0" i="1" u="none" strike="noStrike">
                        <a:solidFill>
                          <a:srgbClr val="000000"/>
                        </a:solidFill>
                        <a:effectLst/>
                        <a:latin typeface="Calibri" panose="020F0502020204030204" pitchFamily="34" charset="0"/>
                      </a:endParaRPr>
                    </a:p>
                  </a:txBody>
                  <a:tcPr marL="1136" marR="1136" marT="1136" marB="0" anchor="ctr"/>
                </a:tc>
                <a:tc>
                  <a:txBody>
                    <a:bodyPr/>
                    <a:lstStyle/>
                    <a:p>
                      <a:pPr algn="ctr" fontAlgn="ctr"/>
                      <a:r>
                        <a:rPr lang="it-IT" sz="1200" u="none" strike="noStrike">
                          <a:effectLst/>
                        </a:rPr>
                        <a:t>Descrivere</a:t>
                      </a:r>
                      <a:endParaRPr lang="it-IT" sz="1200" b="0" i="1" u="none" strike="noStrike">
                        <a:solidFill>
                          <a:srgbClr val="000000"/>
                        </a:solidFill>
                        <a:effectLst/>
                        <a:latin typeface="Calibri" panose="020F0502020204030204" pitchFamily="34" charset="0"/>
                      </a:endParaRPr>
                    </a:p>
                  </a:txBody>
                  <a:tcPr marL="1136" marR="1136" marT="1136" marB="0" anchor="ctr"/>
                </a:tc>
                <a:tc>
                  <a:txBody>
                    <a:bodyPr/>
                    <a:lstStyle/>
                    <a:p>
                      <a:pPr algn="ctr" fontAlgn="ctr"/>
                      <a:r>
                        <a:rPr lang="it-IT" sz="1200" u="none" strike="noStrike">
                          <a:effectLst/>
                        </a:rPr>
                        <a:t>Descrizione sintetica della criticità</a:t>
                      </a:r>
                      <a:endParaRPr lang="it-IT" sz="1200" b="0" i="1" u="none" strike="noStrike">
                        <a:solidFill>
                          <a:srgbClr val="000000"/>
                        </a:solidFill>
                        <a:effectLst/>
                        <a:latin typeface="Calibri" panose="020F0502020204030204" pitchFamily="34" charset="0"/>
                      </a:endParaRPr>
                    </a:p>
                  </a:txBody>
                  <a:tcPr marL="1136" marR="1136" marT="1136" marB="0" anchor="ctr"/>
                </a:tc>
                <a:tc>
                  <a:txBody>
                    <a:bodyPr/>
                    <a:lstStyle/>
                    <a:p>
                      <a:pPr algn="ctr" fontAlgn="ctr"/>
                      <a:r>
                        <a:rPr lang="it-IT" sz="1200" u="none" strike="noStrike">
                          <a:effectLst/>
                        </a:rPr>
                        <a:t>Descrivere</a:t>
                      </a:r>
                      <a:endParaRPr lang="it-IT" sz="1200" b="0" i="1" u="none" strike="noStrike">
                        <a:solidFill>
                          <a:srgbClr val="000000"/>
                        </a:solidFill>
                        <a:effectLst/>
                        <a:latin typeface="Calibri" panose="020F0502020204030204" pitchFamily="34" charset="0"/>
                      </a:endParaRPr>
                    </a:p>
                  </a:txBody>
                  <a:tcPr marL="1136" marR="1136" marT="1136" marB="0" anchor="ctr"/>
                </a:tc>
                <a:extLst>
                  <a:ext uri="{0D108BD9-81ED-4DB2-BD59-A6C34878D82A}">
                    <a16:rowId xmlns:a16="http://schemas.microsoft.com/office/drawing/2014/main" val="2006528976"/>
                  </a:ext>
                </a:extLst>
              </a:tr>
              <a:tr h="5371011">
                <a:tc>
                  <a:txBody>
                    <a:bodyPr/>
                    <a:lstStyle/>
                    <a:p>
                      <a:pPr algn="ctr" fontAlgn="ctr"/>
                      <a:r>
                        <a:rPr lang="it-IT" sz="100" u="none" strike="noStrike">
                          <a:effectLst/>
                        </a:rPr>
                        <a:t>1</a:t>
                      </a:r>
                      <a:endParaRPr lang="it-IT" sz="100" b="0" i="0" u="none" strike="noStrike">
                        <a:solidFill>
                          <a:srgbClr val="000000"/>
                        </a:solidFill>
                        <a:effectLst/>
                        <a:latin typeface="Calibri" panose="020F0502020204030204" pitchFamily="34" charset="0"/>
                      </a:endParaRPr>
                    </a:p>
                  </a:txBody>
                  <a:tcPr marL="1136" marR="1136" marT="1136" marB="0" anchor="ctr"/>
                </a:tc>
                <a:tc>
                  <a:txBody>
                    <a:bodyPr/>
                    <a:lstStyle/>
                    <a:p>
                      <a:pPr algn="l" fontAlgn="ctr"/>
                      <a:r>
                        <a:rPr lang="it-IT" sz="1200" u="none" strike="noStrike">
                          <a:effectLst/>
                        </a:rPr>
                        <a:t>FEDERAZIONE FASSID</a:t>
                      </a:r>
                      <a:endParaRPr lang="it-IT" sz="1200" b="0" i="0" u="none" strike="noStrike">
                        <a:solidFill>
                          <a:srgbClr val="000000"/>
                        </a:solidFill>
                        <a:effectLst/>
                        <a:latin typeface="Calibri" panose="020F0502020204030204" pitchFamily="34" charset="0"/>
                      </a:endParaRPr>
                    </a:p>
                  </a:txBody>
                  <a:tcPr marL="1136" marR="1136" marT="1136" marB="0" anchor="ctr"/>
                </a:tc>
                <a:tc>
                  <a:txBody>
                    <a:bodyPr/>
                    <a:lstStyle/>
                    <a:p>
                      <a:pPr algn="l" fontAlgn="ctr"/>
                      <a:r>
                        <a:rPr lang="it-IT" sz="1200" u="none" strike="noStrike" dirty="0">
                          <a:effectLst/>
                        </a:rPr>
                        <a:t>AREE AIPAC - SINAFO- SNR</a:t>
                      </a:r>
                      <a:endParaRPr lang="it-IT" sz="1200" b="0" i="0" u="none" strike="noStrike" dirty="0">
                        <a:solidFill>
                          <a:srgbClr val="000000"/>
                        </a:solidFill>
                        <a:effectLst/>
                        <a:latin typeface="Calibri" panose="020F0502020204030204" pitchFamily="34" charset="0"/>
                      </a:endParaRPr>
                    </a:p>
                  </a:txBody>
                  <a:tcPr marL="1136" marR="1136" marT="1136" marB="0" anchor="ctr"/>
                </a:tc>
                <a:tc>
                  <a:txBody>
                    <a:bodyPr/>
                    <a:lstStyle/>
                    <a:p>
                      <a:pPr algn="just" fontAlgn="ctr"/>
                      <a:r>
                        <a:rPr lang="it-IT" sz="1200" u="none" strike="noStrike" dirty="0">
                          <a:effectLst/>
                        </a:rPr>
                        <a:t>pagina 2, punto 5, lettera b: “… tra i requisiti di accreditamento la presenza di servizi sanitari idonei…”Aggiungere: “Laboratori Analisi, Radiologie e Farmacie”.</a:t>
                      </a:r>
                      <a:endParaRPr lang="it-IT" sz="1200" b="1" i="0" u="none" strike="noStrike" dirty="0">
                        <a:solidFill>
                          <a:srgbClr val="000000"/>
                        </a:solidFill>
                        <a:effectLst/>
                        <a:latin typeface="Cambria" panose="02040503050406030204" pitchFamily="18" charset="0"/>
                      </a:endParaRPr>
                    </a:p>
                  </a:txBody>
                  <a:tcPr marL="1136" marR="1136" marT="1136" marB="0" anchor="ctr"/>
                </a:tc>
                <a:tc>
                  <a:txBody>
                    <a:bodyPr/>
                    <a:lstStyle/>
                    <a:p>
                      <a:pPr algn="l" fontAlgn="ctr"/>
                      <a:r>
                        <a:rPr lang="it-IT" sz="1200" u="none" strike="noStrike">
                          <a:effectLst/>
                        </a:rPr>
                        <a:t>Non esiste fonte primaria ma garantirebbe il requisito di qualità e sicurezza delle cure nei servizi accreditati con il SSN</a:t>
                      </a:r>
                      <a:endParaRPr lang="it-IT" sz="1200" b="0" i="0" u="none" strike="noStrike">
                        <a:solidFill>
                          <a:srgbClr val="000000"/>
                        </a:solidFill>
                        <a:effectLst/>
                        <a:latin typeface="Calibri" panose="020F0502020204030204" pitchFamily="34" charset="0"/>
                      </a:endParaRPr>
                    </a:p>
                  </a:txBody>
                  <a:tcPr marL="1136" marR="1136" marT="1136" marB="0" anchor="ctr"/>
                </a:tc>
                <a:tc>
                  <a:txBody>
                    <a:bodyPr/>
                    <a:lstStyle/>
                    <a:p>
                      <a:pPr algn="just" fontAlgn="ctr"/>
                      <a:r>
                        <a:rPr lang="it-IT" sz="1200" u="none" strike="noStrike" dirty="0">
                          <a:effectLst/>
                        </a:rPr>
                        <a:t>1)    SOMMARIO:  dopo</a:t>
                      </a:r>
                      <a:r>
                        <a:rPr lang="it-IT" sz="1200" u="sng" strike="noStrike" dirty="0">
                          <a:effectLst/>
                        </a:rPr>
                        <a:t> il capitolo 10 aggiungere il capitolo 11:</a:t>
                      </a:r>
                      <a:r>
                        <a:rPr lang="it-IT" sz="1200" u="none" strike="noStrike" dirty="0">
                          <a:effectLst/>
                        </a:rPr>
                        <a:t> “ASSISTENZA DOMICILIARE”:“ASSISTENZA FARMACEUTICA </a:t>
                      </a:r>
                    </a:p>
                    <a:p>
                      <a:pPr algn="just" fontAlgn="ctr"/>
                      <a:r>
                        <a:rPr lang="it-IT" sz="1200" u="none" strike="noStrike" dirty="0">
                          <a:effectLst/>
                        </a:rPr>
                        <a:t>DI DISTRETTO E TERRITORIALE”</a:t>
                      </a:r>
                      <a:endParaRPr lang="it-IT" sz="1200" b="0" i="0" u="none" strike="noStrike" dirty="0">
                        <a:solidFill>
                          <a:srgbClr val="000000"/>
                        </a:solidFill>
                        <a:effectLst/>
                        <a:latin typeface="Cambria" panose="02040503050406030204" pitchFamily="18" charset="0"/>
                      </a:endParaRPr>
                    </a:p>
                  </a:txBody>
                  <a:tcPr marL="1136" marR="1136" marT="1136" marB="0" anchor="ctr"/>
                </a:tc>
                <a:tc>
                  <a:txBody>
                    <a:bodyPr/>
                    <a:lstStyle/>
                    <a:p>
                      <a:pPr algn="just" fontAlgn="ctr"/>
                      <a:r>
                        <a:rPr lang="it-IT" sz="1200" u="none" strike="noStrike" dirty="0">
                          <a:effectLst/>
                        </a:rPr>
                        <a:t>Principali Riferimenti normativi per l'assistenza farmaceutica da prevedere sui punti indicati del DM 77: - in premessa si fa presente che la materia, che riguarda l’assistenza farmaceutica ospedaliera e dei servizi farmaceutici territoriali, è normata all’interno dei due DPR (483 e 484) che hanno individuato e distinto le due discipline ospedaliera e territoriale.  quindi per il territorio si evidenziano la Legge 23 dicembre 1978, n. 833 - Istituzione del servizio sanitario nazionale, Art. 14 punto n: le Unità sanitarie locali nell'ambito delle proprie competenze, l'unità sanitaria locale provvede in particolare: n) all'assistenza farmaceutica e alla vigilanza sulle farmacie e Art. 28 attraverso le farmacie di cui sono titolari enti pubblici e le farmacie di cui sono titolari i privati, tutte convenzionate secondo i criteri e le modalità di cui agli articoli 43 e 48.</a:t>
                      </a:r>
                      <a:br>
                        <a:rPr lang="it-IT" sz="1200" u="none" strike="noStrike" dirty="0">
                          <a:effectLst/>
                        </a:rPr>
                      </a:br>
                      <a:r>
                        <a:rPr lang="it-IT" sz="1200" u="none" strike="noStrike" dirty="0">
                          <a:effectLst/>
                        </a:rPr>
                        <a:t>- Le ispezioni in farmacia sono disciplinate in via generale dagli art. 111 e art. 127 R.D. n. 1265/1934, ed è poi sottoposta alle singole leggi regionali.</a:t>
                      </a:r>
                      <a:br>
                        <a:rPr lang="it-IT" sz="1200" u="none" strike="noStrike" dirty="0">
                          <a:effectLst/>
                        </a:rPr>
                      </a:br>
                      <a:r>
                        <a:rPr lang="it-IT" sz="1200" u="none" strike="noStrike" dirty="0">
                          <a:effectLst/>
                        </a:rPr>
                        <a:t>- Legge 22-12-1975 n. 685 Disciplina degli stupefacenti e sostanze psicotrope. Prevenzione, cura e riabilitazione dei relativi stati di tossicodipendenza. </a:t>
                      </a:r>
                      <a:br>
                        <a:rPr lang="it-IT" sz="1200" u="none" strike="noStrike" dirty="0">
                          <a:effectLst/>
                        </a:rPr>
                      </a:br>
                      <a:r>
                        <a:rPr lang="it-IT" sz="1200" u="none" strike="noStrike" dirty="0">
                          <a:effectLst/>
                        </a:rPr>
                        <a:t>- D.P.R. 9 ottobre 1990, n. 309 - Testo unico in materia di disciplina degli stupefacenti</a:t>
                      </a:r>
                      <a:br>
                        <a:rPr lang="it-IT" sz="1200" u="none" strike="noStrike" dirty="0">
                          <a:effectLst/>
                        </a:rPr>
                      </a:br>
                      <a:r>
                        <a:rPr lang="it-IT" sz="1200" u="none" strike="noStrike" dirty="0">
                          <a:effectLst/>
                        </a:rPr>
                        <a:t>- LEGGE 16 novembre 2001, n. 405. Conversione in legge, con modificazioni, del decreto-legge 18 settembre 2001, n. 347, recante interventi urgenti in materia di spesa sanitaria.</a:t>
                      </a:r>
                      <a:br>
                        <a:rPr lang="it-IT" sz="1200" u="none" strike="noStrike" dirty="0">
                          <a:effectLst/>
                        </a:rPr>
                      </a:br>
                      <a:r>
                        <a:rPr lang="it-IT" sz="1200" u="none" strike="noStrike" dirty="0">
                          <a:effectLst/>
                        </a:rPr>
                        <a:t>- Il DPCM 12 gennaio 2017, pubblicato il 18 marzo in Gazzetta Ufficiale - Supplemento n.15, definisce i nuovi LEA e sostituisce integralmente il DPCM 29 novembre 2001.</a:t>
                      </a:r>
                      <a:endParaRPr lang="it-IT" sz="1200" b="1" i="1" u="none" strike="noStrike" dirty="0">
                        <a:solidFill>
                          <a:srgbClr val="000000"/>
                        </a:solidFill>
                        <a:effectLst/>
                        <a:latin typeface="Cambria" panose="02040503050406030204" pitchFamily="18" charset="0"/>
                      </a:endParaRPr>
                    </a:p>
                  </a:txBody>
                  <a:tcPr marL="1136" marR="1136" marT="1136" marB="0" anchor="ctr"/>
                </a:tc>
                <a:extLst>
                  <a:ext uri="{0D108BD9-81ED-4DB2-BD59-A6C34878D82A}">
                    <a16:rowId xmlns:a16="http://schemas.microsoft.com/office/drawing/2014/main" val="51862960"/>
                  </a:ext>
                </a:extLst>
              </a:tr>
              <a:tr h="5627975">
                <a:tc>
                  <a:txBody>
                    <a:bodyPr/>
                    <a:lstStyle/>
                    <a:p>
                      <a:pPr algn="ctr" fontAlgn="ctr"/>
                      <a:r>
                        <a:rPr lang="it-IT" sz="100" u="none" strike="noStrike">
                          <a:effectLst/>
                        </a:rPr>
                        <a:t>2</a:t>
                      </a:r>
                      <a:endParaRPr lang="it-IT" sz="100" b="0" i="0" u="none" strike="noStrike">
                        <a:solidFill>
                          <a:srgbClr val="000000"/>
                        </a:solidFill>
                        <a:effectLst/>
                        <a:latin typeface="Calibri" panose="020F0502020204030204" pitchFamily="34" charset="0"/>
                      </a:endParaRPr>
                    </a:p>
                  </a:txBody>
                  <a:tcPr marL="1136" marR="1136" marT="1136" marB="0" anchor="ctr"/>
                </a:tc>
                <a:tc>
                  <a:txBody>
                    <a:bodyPr/>
                    <a:lstStyle/>
                    <a:p>
                      <a:pPr algn="l" fontAlgn="ctr"/>
                      <a:r>
                        <a:rPr lang="it-IT" sz="1200" u="none" strike="noStrike">
                          <a:effectLst/>
                        </a:rPr>
                        <a:t>FEDERAZIONE FASSID</a:t>
                      </a:r>
                      <a:endParaRPr lang="it-IT" sz="1200" b="0" i="0" u="none" strike="noStrike">
                        <a:solidFill>
                          <a:srgbClr val="000000"/>
                        </a:solidFill>
                        <a:effectLst/>
                        <a:latin typeface="Calibri" panose="020F0502020204030204" pitchFamily="34" charset="0"/>
                      </a:endParaRPr>
                    </a:p>
                  </a:txBody>
                  <a:tcPr marL="1136" marR="1136" marT="1136" marB="0" anchor="ctr"/>
                </a:tc>
                <a:tc>
                  <a:txBody>
                    <a:bodyPr/>
                    <a:lstStyle/>
                    <a:p>
                      <a:pPr algn="l" fontAlgn="ctr"/>
                      <a:r>
                        <a:rPr lang="it-IT" sz="1200" u="none" strike="noStrike">
                          <a:effectLst/>
                        </a:rPr>
                        <a:t>AREE AIPAC - SINAFO- SNR</a:t>
                      </a:r>
                      <a:endParaRPr lang="it-IT" sz="1200" b="0" i="0" u="none" strike="noStrike">
                        <a:solidFill>
                          <a:srgbClr val="000000"/>
                        </a:solidFill>
                        <a:effectLst/>
                        <a:latin typeface="Calibri" panose="020F0502020204030204" pitchFamily="34" charset="0"/>
                      </a:endParaRPr>
                    </a:p>
                  </a:txBody>
                  <a:tcPr marL="1136" marR="1136" marT="1136" marB="0" anchor="ctr"/>
                </a:tc>
                <a:tc>
                  <a:txBody>
                    <a:bodyPr/>
                    <a:lstStyle/>
                    <a:p>
                      <a:pPr algn="just" fontAlgn="ctr"/>
                      <a:r>
                        <a:rPr lang="it-IT" sz="1200" u="sng" strike="noStrike">
                          <a:effectLst/>
                        </a:rPr>
                        <a:t>Al punto 5 lettera m: “… prevedere… il piano di riorganizzazione per gli ospedali di piccole dimensioni;” Aggiungere: “gli standard minimi di funzionalità, che tengano conto della orografia del territorio, oltre ai posti letto anche i servizi sanitari minimi, Laboratori Analisi, Radiologie e Farmacie, organizzati, se non come strutture complesse, almeno come Strutture Semplici, afferenti ad hub del territorio, essenziali per il buon funzionamento dell’ospedale rimasto aperto”. </a:t>
                      </a:r>
                      <a:endParaRPr lang="it-IT" sz="1200" b="0" i="0" u="sng" strike="noStrike">
                        <a:solidFill>
                          <a:srgbClr val="000000"/>
                        </a:solidFill>
                        <a:effectLst/>
                        <a:latin typeface="Cambria" panose="02040503050406030204" pitchFamily="18" charset="0"/>
                      </a:endParaRPr>
                    </a:p>
                  </a:txBody>
                  <a:tcPr marL="1136" marR="1136" marT="1136" marB="0" anchor="ctr"/>
                </a:tc>
                <a:tc>
                  <a:txBody>
                    <a:bodyPr/>
                    <a:lstStyle/>
                    <a:p>
                      <a:pPr algn="l" fontAlgn="ctr"/>
                      <a:r>
                        <a:rPr lang="it-IT" sz="1200" u="none" strike="noStrike" dirty="0">
                          <a:effectLst/>
                        </a:rPr>
                        <a:t>Fonte primaria il DM 70 stesso quando fissa tali strutture in ogni Ospedale sede di Dea di I° livello ed una UOC ogni 150/300.000 mila assistiti. Altri riferimenti sono, ad esempio, per la </a:t>
                      </a:r>
                      <a:r>
                        <a:rPr lang="it-IT" sz="1200" u="none" strike="noStrike" dirty="0" err="1">
                          <a:effectLst/>
                        </a:rPr>
                        <a:t>farmcaeutica</a:t>
                      </a:r>
                      <a:r>
                        <a:rPr lang="it-IT" sz="1200" u="none" strike="noStrike" dirty="0">
                          <a:effectLst/>
                        </a:rPr>
                        <a:t> dal DPR 128/69, mentre la legge 405 del 2001 delinea il quadro riguardante la continuità terapeutica ospedale territorio.</a:t>
                      </a:r>
                      <a:endParaRPr lang="it-IT" sz="1200" b="0" i="0" u="none" strike="noStrike" dirty="0">
                        <a:solidFill>
                          <a:srgbClr val="000000"/>
                        </a:solidFill>
                        <a:effectLst/>
                        <a:latin typeface="Calibri" panose="020F0502020204030204" pitchFamily="34" charset="0"/>
                      </a:endParaRPr>
                    </a:p>
                  </a:txBody>
                  <a:tcPr marL="1136" marR="1136" marT="1136" marB="0" anchor="ctr"/>
                </a:tc>
                <a:tc>
                  <a:txBody>
                    <a:bodyPr/>
                    <a:lstStyle/>
                    <a:p>
                      <a:pPr algn="just" fontAlgn="ctr"/>
                      <a:r>
                        <a:rPr lang="it-IT" sz="1200" u="none" strike="noStrike">
                          <a:effectLst/>
                        </a:rPr>
                        <a:t>1)    Nel capitolo 2, pagina 4 -  “2. SVILUPPO DELL’ASSISTENZA TERRITORIALE NEL SSN”, dopo il punto 3: “attraverso l’integrazione tra assistenza sanitaria e sociale…”  aggiungere il seguente punto:   “attraverso l’assistenza farmaceutica integrata con i servizi di comunità del distretto, con la medicina di base per la presa in carico delle fragilità, malattie rare, dei bisogni delle disabilità, delle tossicodipendenze, della prevenzione con le campagne di vaccinazione; garantisce inoltre  sul territorio in stretta collaborazione con i Medici specialisti, quelli di Medicina Generale ed i Pediatri di Libera Scelta, interventi di appropriatezza prescrittiva, di farmacovigilanza, dispositivo-vigilanza, farmaco-epidemiologia, sperimentazione clinica sul territorio, informazione consapevole ma anche il monitoraggio e controllo della spesa attraverso la vigilanza sulle farmacie convenzionate con il SSN;"</a:t>
                      </a:r>
                      <a:endParaRPr lang="it-IT" sz="1200" b="0" i="0" u="none" strike="noStrike">
                        <a:solidFill>
                          <a:srgbClr val="000000"/>
                        </a:solidFill>
                        <a:effectLst/>
                        <a:latin typeface="Cambria" panose="02040503050406030204" pitchFamily="18" charset="0"/>
                      </a:endParaRPr>
                    </a:p>
                  </a:txBody>
                  <a:tcPr marL="1136" marR="1136" marT="1136" marB="0" anchor="ctr"/>
                </a:tc>
                <a:tc>
                  <a:txBody>
                    <a:bodyPr/>
                    <a:lstStyle/>
                    <a:p>
                      <a:pPr algn="l" fontAlgn="ctr"/>
                      <a:r>
                        <a:rPr lang="it-IT" sz="1200" u="none" strike="noStrike" dirty="0">
                          <a:effectLst/>
                        </a:rPr>
                        <a:t>Oltre ai riferimenti normativi sopra previsti si portano a supporto le normative regionali sull'assistenza farmaceutica del territorio, farmacovigilanza, </a:t>
                      </a:r>
                      <a:r>
                        <a:rPr lang="it-IT" sz="1200" u="none" strike="noStrike" dirty="0" err="1">
                          <a:effectLst/>
                        </a:rPr>
                        <a:t>flusssi</a:t>
                      </a:r>
                      <a:r>
                        <a:rPr lang="it-IT" sz="1200" u="none" strike="noStrike" dirty="0">
                          <a:effectLst/>
                        </a:rPr>
                        <a:t> e monitoraggio AIFA in cui i dirigenti </a:t>
                      </a:r>
                      <a:r>
                        <a:rPr lang="it-IT" sz="1200" u="none" strike="noStrike" dirty="0" err="1">
                          <a:effectLst/>
                        </a:rPr>
                        <a:t>aframacisti</a:t>
                      </a:r>
                      <a:r>
                        <a:rPr lang="it-IT" sz="1200" u="none" strike="noStrike" dirty="0">
                          <a:effectLst/>
                        </a:rPr>
                        <a:t> del territorio pubblico hanno un </a:t>
                      </a:r>
                      <a:r>
                        <a:rPr lang="it-IT" sz="1200" u="none" strike="noStrike" dirty="0" err="1">
                          <a:effectLst/>
                        </a:rPr>
                        <a:t>uolo</a:t>
                      </a:r>
                      <a:r>
                        <a:rPr lang="it-IT" sz="1200" u="none" strike="noStrike" dirty="0">
                          <a:effectLst/>
                        </a:rPr>
                        <a:t> </a:t>
                      </a:r>
                      <a:r>
                        <a:rPr lang="it-IT" sz="1200" u="none" strike="noStrike" dirty="0" err="1">
                          <a:effectLst/>
                        </a:rPr>
                        <a:t>detrminante</a:t>
                      </a:r>
                      <a:r>
                        <a:rPr lang="it-IT" sz="1200" u="none" strike="noStrike" dirty="0">
                          <a:effectLst/>
                        </a:rPr>
                        <a:t> </a:t>
                      </a:r>
                      <a:r>
                        <a:rPr lang="it-IT" sz="1200" u="none" strike="noStrike" dirty="0" err="1">
                          <a:effectLst/>
                        </a:rPr>
                        <a:t>autorizzativoe</a:t>
                      </a:r>
                      <a:r>
                        <a:rPr lang="it-IT" sz="1200" u="none" strike="noStrike" dirty="0">
                          <a:effectLst/>
                        </a:rPr>
                        <a:t> e di controllo e gestione spesa </a:t>
                      </a:r>
                      <a:endParaRPr lang="it-IT" sz="1200" b="0" i="0" u="none" strike="noStrike" dirty="0">
                        <a:solidFill>
                          <a:srgbClr val="000000"/>
                        </a:solidFill>
                        <a:effectLst/>
                        <a:latin typeface="Calibri" panose="020F0502020204030204" pitchFamily="34" charset="0"/>
                      </a:endParaRPr>
                    </a:p>
                  </a:txBody>
                  <a:tcPr marL="1136" marR="1136" marT="1136" marB="0" anchor="ctr"/>
                </a:tc>
                <a:extLst>
                  <a:ext uri="{0D108BD9-81ED-4DB2-BD59-A6C34878D82A}">
                    <a16:rowId xmlns:a16="http://schemas.microsoft.com/office/drawing/2014/main" val="4120091153"/>
                  </a:ext>
                </a:extLst>
              </a:tr>
              <a:tr h="3631351">
                <a:tc>
                  <a:txBody>
                    <a:bodyPr/>
                    <a:lstStyle/>
                    <a:p>
                      <a:pPr algn="ctr" fontAlgn="ctr"/>
                      <a:r>
                        <a:rPr lang="it-IT" sz="100" u="none" strike="noStrike">
                          <a:effectLst/>
                        </a:rPr>
                        <a:t>3</a:t>
                      </a:r>
                      <a:endParaRPr lang="it-IT" sz="100" b="0" i="0" u="none" strike="noStrike">
                        <a:solidFill>
                          <a:srgbClr val="000000"/>
                        </a:solidFill>
                        <a:effectLst/>
                        <a:latin typeface="Calibri" panose="020F0502020204030204" pitchFamily="34" charset="0"/>
                      </a:endParaRPr>
                    </a:p>
                  </a:txBody>
                  <a:tcPr marL="1136" marR="1136" marT="1136" marB="0" anchor="ctr"/>
                </a:tc>
                <a:tc>
                  <a:txBody>
                    <a:bodyPr/>
                    <a:lstStyle/>
                    <a:p>
                      <a:pPr algn="l" fontAlgn="ctr"/>
                      <a:r>
                        <a:rPr lang="it-IT" sz="1200" u="none" strike="noStrike">
                          <a:effectLst/>
                        </a:rPr>
                        <a:t>FEDERAZIONE FASSID</a:t>
                      </a:r>
                      <a:endParaRPr lang="it-IT" sz="1200" b="0" i="0" u="none" strike="noStrike">
                        <a:solidFill>
                          <a:srgbClr val="000000"/>
                        </a:solidFill>
                        <a:effectLst/>
                        <a:latin typeface="Calibri" panose="020F0502020204030204" pitchFamily="34" charset="0"/>
                      </a:endParaRPr>
                    </a:p>
                  </a:txBody>
                  <a:tcPr marL="1136" marR="1136" marT="1136" marB="0" anchor="ctr"/>
                </a:tc>
                <a:tc>
                  <a:txBody>
                    <a:bodyPr/>
                    <a:lstStyle/>
                    <a:p>
                      <a:pPr algn="l" fontAlgn="ctr"/>
                      <a:r>
                        <a:rPr lang="it-IT" sz="1200" u="none" strike="noStrike">
                          <a:effectLst/>
                        </a:rPr>
                        <a:t>AREA SINAFO</a:t>
                      </a:r>
                      <a:endParaRPr lang="it-IT" sz="1200" b="0" i="0" u="none" strike="noStrike">
                        <a:solidFill>
                          <a:srgbClr val="000000"/>
                        </a:solidFill>
                        <a:effectLst/>
                        <a:latin typeface="Calibri" panose="020F0502020204030204" pitchFamily="34" charset="0"/>
                      </a:endParaRPr>
                    </a:p>
                  </a:txBody>
                  <a:tcPr marL="1136" marR="1136" marT="1136" marB="0" anchor="ctr"/>
                </a:tc>
                <a:tc>
                  <a:txBody>
                    <a:bodyPr/>
                    <a:lstStyle/>
                    <a:p>
                      <a:pPr algn="just" fontAlgn="ctr"/>
                      <a:r>
                        <a:rPr lang="it-IT" sz="1200" u="sng" strike="noStrike">
                          <a:effectLst/>
                        </a:rPr>
                        <a:t>ALLEGATO 1: Premessa obiettivi e ambito di applicazione:3) A pagina 6, terzo capoverso, - “L’ospedale integra la propria funzione   con gli altri servizi del territorio…”Aggiungere:  “…l’assistenza farmaceutica per la gestione integrata dei PDT per la presa in carico delle fragilità e delle cronicità”.</a:t>
                      </a:r>
                      <a:endParaRPr lang="it-IT" sz="1200" b="0" i="0" u="sng" strike="noStrike">
                        <a:solidFill>
                          <a:srgbClr val="000000"/>
                        </a:solidFill>
                        <a:effectLst/>
                        <a:latin typeface="Cambria" panose="02040503050406030204" pitchFamily="18" charset="0"/>
                      </a:endParaRPr>
                    </a:p>
                  </a:txBody>
                  <a:tcPr marL="1136" marR="1136" marT="1136" marB="0" anchor="ctr"/>
                </a:tc>
                <a:tc>
                  <a:txBody>
                    <a:bodyPr/>
                    <a:lstStyle/>
                    <a:p>
                      <a:pPr algn="l" fontAlgn="ctr"/>
                      <a:r>
                        <a:rPr lang="it-IT" sz="1200" u="none" strike="noStrike" dirty="0">
                          <a:effectLst/>
                        </a:rPr>
                        <a:t>Fonte primaria il DM 70 stesso quando fissa tali strutture in ogni Ospedale sede di Dea di I° livello ed una UOC ogni 150/300.000 mila assistiti. Altri riferimenti sono, ad esempio, per la </a:t>
                      </a:r>
                      <a:r>
                        <a:rPr lang="it-IT" sz="1200" u="none" strike="noStrike" dirty="0" err="1">
                          <a:effectLst/>
                        </a:rPr>
                        <a:t>farmcaeutica</a:t>
                      </a:r>
                      <a:r>
                        <a:rPr lang="it-IT" sz="1200" u="none" strike="noStrike" dirty="0">
                          <a:effectLst/>
                        </a:rPr>
                        <a:t> dal DPR 128/69, mentre la legge 405 del 2001 delinea il quadro riguardante la continuità terapeutica ospedale territorio.</a:t>
                      </a:r>
                      <a:endParaRPr lang="it-IT" sz="1200" b="0" i="0" u="none" strike="noStrike" dirty="0">
                        <a:solidFill>
                          <a:srgbClr val="000000"/>
                        </a:solidFill>
                        <a:effectLst/>
                        <a:latin typeface="Calibri" panose="020F0502020204030204" pitchFamily="34" charset="0"/>
                      </a:endParaRPr>
                    </a:p>
                  </a:txBody>
                  <a:tcPr marL="1136" marR="1136" marT="1136" marB="0" anchor="ctr"/>
                </a:tc>
                <a:tc>
                  <a:txBody>
                    <a:bodyPr/>
                    <a:lstStyle/>
                    <a:p>
                      <a:pPr algn="just" fontAlgn="ctr"/>
                      <a:r>
                        <a:rPr lang="it-IT" sz="1200" u="none" strike="noStrike">
                          <a:effectLst/>
                        </a:rPr>
                        <a:t>1)    pag. 4, dopo il punto 5:  “con modelli di servizi digitalizzati, utili per l’individuazione delle persone da assistere e per la gestione dei loro percorsi,…” aggiungere il seguente punto:“con modelli informativi integrati con piattaforme nazionali e regionali per gestire i registri AIFA ed i flussi farmaci e dispositivi medici e della ricetta dematerializzata, nonché per la verifica a monte ed il controllo delle spese convenzionate (farmaci, protesica, visite specialistiche, esami diagnostici e di laboratorio); il tutto in funzione dell’implementazione del FSE;” </a:t>
                      </a:r>
                      <a:endParaRPr lang="it-IT" sz="1200" b="0" i="0" u="none" strike="noStrike">
                        <a:solidFill>
                          <a:srgbClr val="000000"/>
                        </a:solidFill>
                        <a:effectLst/>
                        <a:latin typeface="Cambria" panose="02040503050406030204" pitchFamily="18" charset="0"/>
                      </a:endParaRPr>
                    </a:p>
                  </a:txBody>
                  <a:tcPr marL="1136" marR="1136" marT="1136" marB="0" anchor="ctr"/>
                </a:tc>
                <a:tc>
                  <a:txBody>
                    <a:bodyPr/>
                    <a:lstStyle/>
                    <a:p>
                      <a:pPr algn="l" fontAlgn="ctr"/>
                      <a:r>
                        <a:rPr lang="it-IT" sz="1200" u="none" strike="noStrike">
                          <a:effectLst/>
                        </a:rPr>
                        <a:t>Ruolo essenziale per la gestione dell'appropriatezza/sicurezza/consumi/spesa</a:t>
                      </a:r>
                      <a:endParaRPr lang="it-IT" sz="1200" b="0" i="0" u="none" strike="noStrike">
                        <a:solidFill>
                          <a:srgbClr val="000000"/>
                        </a:solidFill>
                        <a:effectLst/>
                        <a:latin typeface="Calibri" panose="020F0502020204030204" pitchFamily="34" charset="0"/>
                      </a:endParaRPr>
                    </a:p>
                  </a:txBody>
                  <a:tcPr marL="1136" marR="1136" marT="1136" marB="0" anchor="ctr"/>
                </a:tc>
                <a:extLst>
                  <a:ext uri="{0D108BD9-81ED-4DB2-BD59-A6C34878D82A}">
                    <a16:rowId xmlns:a16="http://schemas.microsoft.com/office/drawing/2014/main" val="1671395961"/>
                  </a:ext>
                </a:extLst>
              </a:tr>
              <a:tr h="2542284">
                <a:tc>
                  <a:txBody>
                    <a:bodyPr/>
                    <a:lstStyle/>
                    <a:p>
                      <a:pPr algn="ctr" fontAlgn="b"/>
                      <a:r>
                        <a:rPr lang="it-IT" sz="100" u="none" strike="noStrike">
                          <a:effectLst/>
                        </a:rPr>
                        <a:t>4</a:t>
                      </a:r>
                      <a:endParaRPr lang="it-IT" sz="100" b="0" i="0" u="none" strike="noStrike">
                        <a:solidFill>
                          <a:srgbClr val="000000"/>
                        </a:solidFill>
                        <a:effectLst/>
                        <a:latin typeface="Calibri" panose="020F0502020204030204" pitchFamily="34" charset="0"/>
                      </a:endParaRPr>
                    </a:p>
                  </a:txBody>
                  <a:tcPr marL="1136" marR="1136" marT="1136" marB="0" anchor="b"/>
                </a:tc>
                <a:tc>
                  <a:txBody>
                    <a:bodyPr/>
                    <a:lstStyle/>
                    <a:p>
                      <a:pPr algn="l" fontAlgn="ctr"/>
                      <a:r>
                        <a:rPr lang="it-IT" sz="1200" u="none" strike="noStrike">
                          <a:effectLst/>
                        </a:rPr>
                        <a:t>FEDERAZIONE FASSID</a:t>
                      </a:r>
                      <a:endParaRPr lang="it-IT" sz="1200" b="0" i="0" u="none" strike="noStrike">
                        <a:solidFill>
                          <a:srgbClr val="000000"/>
                        </a:solidFill>
                        <a:effectLst/>
                        <a:latin typeface="Calibri" panose="020F0502020204030204" pitchFamily="34" charset="0"/>
                      </a:endParaRPr>
                    </a:p>
                  </a:txBody>
                  <a:tcPr marL="1136" marR="1136" marT="1136" marB="0" anchor="ctr"/>
                </a:tc>
                <a:tc>
                  <a:txBody>
                    <a:bodyPr/>
                    <a:lstStyle/>
                    <a:p>
                      <a:pPr algn="l" fontAlgn="b"/>
                      <a:r>
                        <a:rPr lang="it-IT" sz="1200" u="none" strike="noStrike">
                          <a:effectLst/>
                        </a:rPr>
                        <a:t>AREA SINAFO</a:t>
                      </a:r>
                      <a:endParaRPr lang="it-IT" sz="1200" b="0" i="0" u="none" strike="noStrike">
                        <a:solidFill>
                          <a:srgbClr val="000000"/>
                        </a:solidFill>
                        <a:effectLst/>
                        <a:latin typeface="Calibri" panose="020F0502020204030204" pitchFamily="34" charset="0"/>
                      </a:endParaRPr>
                    </a:p>
                  </a:txBody>
                  <a:tcPr marL="1136" marR="1136" marT="1136" marB="0" anchor="b"/>
                </a:tc>
                <a:tc>
                  <a:txBody>
                    <a:bodyPr/>
                    <a:lstStyle/>
                    <a:p>
                      <a:pPr algn="just" fontAlgn="ctr"/>
                      <a:r>
                        <a:rPr lang="it-IT" sz="1200" u="none" strike="noStrike">
                          <a:effectLst/>
                        </a:rPr>
                        <a:t>A pagina 6 punto 1.3 – “In materia di qualità e sicurezza strutturale…”aggiungere  tra i requisiti strutturali gli adeguamenti delle Unità di Manipolazione Antiblastici nelle Farmacie Ospedaliere in ogni ospedale che gestisce allestimento farmaci oncologici.</a:t>
                      </a:r>
                      <a:endParaRPr lang="it-IT" sz="1200" b="1" i="0" u="none" strike="noStrike">
                        <a:solidFill>
                          <a:srgbClr val="000000"/>
                        </a:solidFill>
                        <a:effectLst/>
                        <a:latin typeface="Cambria" panose="02040503050406030204" pitchFamily="18" charset="0"/>
                      </a:endParaRPr>
                    </a:p>
                  </a:txBody>
                  <a:tcPr marL="1136" marR="1136" marT="1136" marB="0" anchor="ctr"/>
                </a:tc>
                <a:tc>
                  <a:txBody>
                    <a:bodyPr/>
                    <a:lstStyle/>
                    <a:p>
                      <a:pPr algn="l" fontAlgn="b"/>
                      <a:r>
                        <a:rPr lang="it-IT" sz="1200" u="none" strike="noStrike">
                          <a:effectLst/>
                        </a:rPr>
                        <a:t>“Documento di lineeguida per la sicurezza e la salute</a:t>
                      </a:r>
                      <a:br>
                        <a:rPr lang="it-IT" sz="1200" u="none" strike="noStrike">
                          <a:effectLst/>
                        </a:rPr>
                      </a:br>
                      <a:r>
                        <a:rPr lang="it-IT" sz="1200" u="none" strike="noStrike">
                          <a:effectLst/>
                        </a:rPr>
                        <a:t>dei lavoratori esposti a chemioterapici antiblastici in ambiente sanitario”. (Repertorio atti n.</a:t>
                      </a:r>
                      <a:br>
                        <a:rPr lang="it-IT" sz="1200" u="none" strike="noStrike">
                          <a:effectLst/>
                        </a:rPr>
                      </a:br>
                      <a:r>
                        <a:rPr lang="it-IT" sz="1200" u="none" strike="noStrike">
                          <a:effectLst/>
                        </a:rPr>
                        <a:t>736). (GU Serie Generale n.236 del 07-10-1999)</a:t>
                      </a:r>
                      <a:endParaRPr lang="it-IT" sz="1200" b="0" i="0" u="none" strike="noStrike">
                        <a:solidFill>
                          <a:srgbClr val="000000"/>
                        </a:solidFill>
                        <a:effectLst/>
                        <a:latin typeface="Calibri" panose="020F0502020204030204" pitchFamily="34" charset="0"/>
                      </a:endParaRPr>
                    </a:p>
                  </a:txBody>
                  <a:tcPr marL="1136" marR="1136" marT="1136" marB="0" anchor="b"/>
                </a:tc>
                <a:tc>
                  <a:txBody>
                    <a:bodyPr/>
                    <a:lstStyle/>
                    <a:p>
                      <a:pPr algn="just" fontAlgn="ctr"/>
                      <a:r>
                        <a:rPr lang="it-IT" sz="1200" u="none" strike="noStrike">
                          <a:effectLst/>
                        </a:rPr>
                        <a:t>1)    TABELLA  1, pagina 8 “Cooperazione funzionale delle figure che costituiscono l’équipe multiprofessionale“, dopo il terzo punto “Specialista” aggiungere il seguente punto:“Farmacista dell’assistenza Territoriale: Referente delle valutazioni e risposte, con presa in carico dei bisogni di assistenza farmaceutica del territorio. </a:t>
                      </a:r>
                      <a:endParaRPr lang="it-IT" sz="1200" b="0" i="0" u="none" strike="noStrike">
                        <a:solidFill>
                          <a:srgbClr val="000000"/>
                        </a:solidFill>
                        <a:effectLst/>
                        <a:latin typeface="Cambria" panose="02040503050406030204" pitchFamily="18" charset="0"/>
                      </a:endParaRPr>
                    </a:p>
                  </a:txBody>
                  <a:tcPr marL="1136" marR="1136" marT="1136" marB="0" anchor="ctr"/>
                </a:tc>
                <a:tc>
                  <a:txBody>
                    <a:bodyPr/>
                    <a:lstStyle/>
                    <a:p>
                      <a:pPr algn="l" fontAlgn="b"/>
                      <a:r>
                        <a:rPr lang="it-IT" sz="1200" u="none" strike="noStrike">
                          <a:effectLst/>
                        </a:rPr>
                        <a:t>La multidisciplinarietà diventa essenziale per la presa in carico dell'assistito </a:t>
                      </a:r>
                      <a:endParaRPr lang="it-IT" sz="1200" b="0" i="0" u="none" strike="noStrike">
                        <a:solidFill>
                          <a:srgbClr val="000000"/>
                        </a:solidFill>
                        <a:effectLst/>
                        <a:latin typeface="Calibri" panose="020F0502020204030204" pitchFamily="34" charset="0"/>
                      </a:endParaRPr>
                    </a:p>
                  </a:txBody>
                  <a:tcPr marL="1136" marR="1136" marT="1136" marB="0" anchor="b"/>
                </a:tc>
                <a:extLst>
                  <a:ext uri="{0D108BD9-81ED-4DB2-BD59-A6C34878D82A}">
                    <a16:rowId xmlns:a16="http://schemas.microsoft.com/office/drawing/2014/main" val="1366487347"/>
                  </a:ext>
                </a:extLst>
              </a:tr>
              <a:tr h="8350641">
                <a:tc>
                  <a:txBody>
                    <a:bodyPr/>
                    <a:lstStyle/>
                    <a:p>
                      <a:pPr algn="ctr" fontAlgn="b"/>
                      <a:r>
                        <a:rPr lang="it-IT" sz="100" u="none" strike="noStrike">
                          <a:effectLst/>
                        </a:rPr>
                        <a:t>5</a:t>
                      </a:r>
                      <a:endParaRPr lang="it-IT" sz="100" b="0" i="0" u="none" strike="noStrike">
                        <a:solidFill>
                          <a:srgbClr val="000000"/>
                        </a:solidFill>
                        <a:effectLst/>
                        <a:latin typeface="Calibri" panose="020F0502020204030204" pitchFamily="34" charset="0"/>
                      </a:endParaRPr>
                    </a:p>
                  </a:txBody>
                  <a:tcPr marL="1136" marR="1136" marT="1136" marB="0" anchor="b"/>
                </a:tc>
                <a:tc>
                  <a:txBody>
                    <a:bodyPr/>
                    <a:lstStyle/>
                    <a:p>
                      <a:pPr algn="l" fontAlgn="ctr"/>
                      <a:r>
                        <a:rPr lang="it-IT" sz="1200" u="none" strike="noStrike">
                          <a:effectLst/>
                        </a:rPr>
                        <a:t>FEDERAZIONE FASSID</a:t>
                      </a:r>
                      <a:endParaRPr lang="it-IT" sz="1200" b="0" i="0" u="none" strike="noStrike">
                        <a:solidFill>
                          <a:srgbClr val="000000"/>
                        </a:solidFill>
                        <a:effectLst/>
                        <a:latin typeface="Calibri" panose="020F0502020204030204" pitchFamily="34" charset="0"/>
                      </a:endParaRPr>
                    </a:p>
                  </a:txBody>
                  <a:tcPr marL="1136" marR="1136" marT="1136" marB="0" anchor="ctr"/>
                </a:tc>
                <a:tc>
                  <a:txBody>
                    <a:bodyPr/>
                    <a:lstStyle/>
                    <a:p>
                      <a:pPr algn="l" fontAlgn="b"/>
                      <a:r>
                        <a:rPr lang="it-IT" sz="1200" u="none" strike="noStrike">
                          <a:effectLst/>
                        </a:rPr>
                        <a:t>AREA SINAFO</a:t>
                      </a:r>
                      <a:endParaRPr lang="it-IT" sz="1200" b="0" i="0" u="none" strike="noStrike">
                        <a:solidFill>
                          <a:srgbClr val="000000"/>
                        </a:solidFill>
                        <a:effectLst/>
                        <a:latin typeface="Calibri" panose="020F0502020204030204" pitchFamily="34" charset="0"/>
                      </a:endParaRPr>
                    </a:p>
                  </a:txBody>
                  <a:tcPr marL="1136" marR="1136" marT="1136" marB="0" anchor="b"/>
                </a:tc>
                <a:tc>
                  <a:txBody>
                    <a:bodyPr/>
                    <a:lstStyle/>
                    <a:p>
                      <a:pPr algn="just" fontAlgn="ctr"/>
                      <a:r>
                        <a:rPr lang="it-IT" sz="1200" u="sng" strike="noStrike">
                          <a:effectLst/>
                        </a:rPr>
                        <a:t>2. Classificazione delle strutture ospedaliere: A pagina 7 e pag. 8 – si evidenzia il refuso che non vede la farmacia ospedaliera, quindi ripristinare il vecchio decreto 70 con l’aggiunta della Farmacia Ospedaliera quale servizio sanitario essenziale previsto dal DPR 128 ancora attuale, quindi correggere: - 2.1, ultimo capoverso, dopo “i posti letto dedicati…” aggiungere: “servizi sanitari dedicati (laboratori analisi, radiologie, farmacie, trasfusionali, ecc.);- 2.2, rigo 5°, dopo “…diagnostica laboratoristica…” aggiungere: “la Farmacia Ospedaliera”  - 2.3, 3° capoverso de  “I Presidi Ospedalieri di I livello… “ aggiungere: “la Farmacia Ospedaliera”- 2.4 “I Presidi Ospedalieri di II livello…sono strutture dotate di DEA di II livello”. Aggiungere: “La Farmacia Ospedaliera”  - 2.5 in automatico l’aggiunta della Farmacia ospedaliera verrà prevista nelle strutture private accreditate e non.</a:t>
                      </a:r>
                      <a:endParaRPr lang="it-IT" sz="1200" b="0" i="0" u="sng" strike="noStrike">
                        <a:solidFill>
                          <a:srgbClr val="000000"/>
                        </a:solidFill>
                        <a:effectLst/>
                        <a:latin typeface="Cambria" panose="02040503050406030204" pitchFamily="18" charset="0"/>
                      </a:endParaRPr>
                    </a:p>
                  </a:txBody>
                  <a:tcPr marL="1136" marR="1136" marT="1136" marB="0" anchor="ctr"/>
                </a:tc>
                <a:tc>
                  <a:txBody>
                    <a:bodyPr/>
                    <a:lstStyle/>
                    <a:p>
                      <a:pPr algn="l" fontAlgn="ctr"/>
                      <a:r>
                        <a:rPr lang="it-IT" sz="1200" u="none" strike="noStrike">
                          <a:effectLst/>
                        </a:rPr>
                        <a:t>Fonte primaria il DM 70 stesso quando fissa tali strutture in ogni Ospedale sede di Dea di I° livello ed una UOC ogni 150/300.000 mila assistiti. Altri riferimenti sono, ad esempio, per la farmcaeutica dal DPR 128/69, mentre la legge 405 del 2001 delinea il quadro riguardante la continuità terapeutica ospedale territorio.</a:t>
                      </a:r>
                      <a:endParaRPr lang="it-IT" sz="1200" b="0" i="0" u="none" strike="noStrike">
                        <a:solidFill>
                          <a:srgbClr val="000000"/>
                        </a:solidFill>
                        <a:effectLst/>
                        <a:latin typeface="Calibri" panose="020F0502020204030204" pitchFamily="34" charset="0"/>
                      </a:endParaRPr>
                    </a:p>
                  </a:txBody>
                  <a:tcPr marL="1136" marR="1136" marT="1136" marB="0" anchor="ctr"/>
                </a:tc>
                <a:tc>
                  <a:txBody>
                    <a:bodyPr/>
                    <a:lstStyle/>
                    <a:p>
                      <a:pPr algn="just" fontAlgn="ctr"/>
                      <a:r>
                        <a:rPr lang="it-IT" sz="1200" u="none" strike="noStrike">
                          <a:effectLst/>
                        </a:rPr>
                        <a:t>1)    Al capitolo 4. “DISTRETTO: FUNZIONI E STANDARD ORGANIZZATIVI” - pagina 13,  dopo il punto: - almeno 1 Ospedale di Comunità dotato di 20 posti letto ogni 50.000 - 100.000 abitanti. Aggiungere il seguente punto:“almeno 1 unità di Farmaceutica territoriale per ogni Distretto, afferente ad un’unica struttura complessa di Azienda Territoriale ASL”</a:t>
                      </a:r>
                      <a:br>
                        <a:rPr lang="it-IT" sz="1200" u="none" strike="noStrike">
                          <a:effectLst/>
                        </a:rPr>
                      </a:br>
                      <a:endParaRPr lang="it-IT" sz="1200" b="0" i="0" u="none" strike="noStrike">
                        <a:solidFill>
                          <a:srgbClr val="000000"/>
                        </a:solidFill>
                        <a:effectLst/>
                        <a:latin typeface="Cambria" panose="02040503050406030204" pitchFamily="18" charset="0"/>
                      </a:endParaRPr>
                    </a:p>
                  </a:txBody>
                  <a:tcPr marL="1136" marR="1136" marT="1136" marB="0" anchor="ctr"/>
                </a:tc>
                <a:tc>
                  <a:txBody>
                    <a:bodyPr/>
                    <a:lstStyle/>
                    <a:p>
                      <a:pPr algn="l" fontAlgn="b"/>
                      <a:r>
                        <a:rPr lang="it-IT" sz="1200" u="none" strike="noStrike">
                          <a:effectLst/>
                        </a:rPr>
                        <a:t>Vedi i riferimenti e le note di cui sopra. Per la definizione minima dei fabbisogni si veda il Manuale sugli Standard edito nel 2017 da parte di SiNaFO con la collaborazione delle Società Scientifiche SIFO e SIFACT. Si sottolinea il ruolo di terzietà della figura professionale del dirigente farmacista e l'imprescindibile ruolo gestionale, risorse e budget, oltre che specifico professionale/sanitario, che deve essere garantito attaraverso strutture gestionali, come UOC o UOSD, o UOS.</a:t>
                      </a:r>
                      <a:endParaRPr lang="it-IT" sz="1200" b="0" i="0" u="none" strike="noStrike">
                        <a:solidFill>
                          <a:srgbClr val="000000"/>
                        </a:solidFill>
                        <a:effectLst/>
                        <a:latin typeface="Calibri" panose="020F0502020204030204" pitchFamily="34" charset="0"/>
                      </a:endParaRPr>
                    </a:p>
                  </a:txBody>
                  <a:tcPr marL="1136" marR="1136" marT="1136" marB="0" anchor="b"/>
                </a:tc>
                <a:extLst>
                  <a:ext uri="{0D108BD9-81ED-4DB2-BD59-A6C34878D82A}">
                    <a16:rowId xmlns:a16="http://schemas.microsoft.com/office/drawing/2014/main" val="1046805861"/>
                  </a:ext>
                </a:extLst>
              </a:tr>
              <a:tr h="4357395">
                <a:tc>
                  <a:txBody>
                    <a:bodyPr/>
                    <a:lstStyle/>
                    <a:p>
                      <a:pPr algn="ctr" fontAlgn="b"/>
                      <a:r>
                        <a:rPr lang="it-IT" sz="100" u="none" strike="noStrike">
                          <a:effectLst/>
                        </a:rPr>
                        <a:t>6</a:t>
                      </a:r>
                      <a:endParaRPr lang="it-IT" sz="100" b="0" i="0" u="none" strike="noStrike">
                        <a:solidFill>
                          <a:srgbClr val="000000"/>
                        </a:solidFill>
                        <a:effectLst/>
                        <a:latin typeface="Calibri" panose="020F0502020204030204" pitchFamily="34" charset="0"/>
                      </a:endParaRPr>
                    </a:p>
                  </a:txBody>
                  <a:tcPr marL="1136" marR="1136" marT="1136" marB="0" anchor="b"/>
                </a:tc>
                <a:tc>
                  <a:txBody>
                    <a:bodyPr/>
                    <a:lstStyle/>
                    <a:p>
                      <a:pPr algn="l" fontAlgn="ctr"/>
                      <a:r>
                        <a:rPr lang="it-IT" sz="1200" u="none" strike="noStrike">
                          <a:effectLst/>
                        </a:rPr>
                        <a:t>FEDERAZIONE FASSID</a:t>
                      </a:r>
                      <a:endParaRPr lang="it-IT" sz="1200" b="0" i="0" u="none" strike="noStrike">
                        <a:solidFill>
                          <a:srgbClr val="000000"/>
                        </a:solidFill>
                        <a:effectLst/>
                        <a:latin typeface="Calibri" panose="020F0502020204030204" pitchFamily="34" charset="0"/>
                      </a:endParaRPr>
                    </a:p>
                  </a:txBody>
                  <a:tcPr marL="1136" marR="1136" marT="1136" marB="0" anchor="ctr"/>
                </a:tc>
                <a:tc>
                  <a:txBody>
                    <a:bodyPr/>
                    <a:lstStyle/>
                    <a:p>
                      <a:pPr algn="l" fontAlgn="b"/>
                      <a:r>
                        <a:rPr lang="it-IT" sz="1200" u="none" strike="noStrike">
                          <a:effectLst/>
                        </a:rPr>
                        <a:t>AREA SINAFO</a:t>
                      </a:r>
                      <a:endParaRPr lang="it-IT" sz="1200" b="0" i="0" u="none" strike="noStrike">
                        <a:solidFill>
                          <a:srgbClr val="000000"/>
                        </a:solidFill>
                        <a:effectLst/>
                        <a:latin typeface="Calibri" panose="020F0502020204030204" pitchFamily="34" charset="0"/>
                      </a:endParaRPr>
                    </a:p>
                  </a:txBody>
                  <a:tcPr marL="1136" marR="1136" marT="1136" marB="0" anchor="b"/>
                </a:tc>
                <a:tc>
                  <a:txBody>
                    <a:bodyPr/>
                    <a:lstStyle/>
                    <a:p>
                      <a:pPr algn="just" fontAlgn="ctr"/>
                      <a:r>
                        <a:rPr lang="it-IT" sz="1200" u="sng" strike="noStrike">
                          <a:effectLst/>
                        </a:rPr>
                        <a:t>3.1  - pagina 9.  Sulle Aree aggiungere:  l’Area della Assistenza Farmaceutica</a:t>
                      </a:r>
                      <a:endParaRPr lang="it-IT" sz="1200" b="0" i="0" u="sng" strike="noStrike">
                        <a:solidFill>
                          <a:srgbClr val="000000"/>
                        </a:solidFill>
                        <a:effectLst/>
                        <a:latin typeface="Cambria" panose="02040503050406030204" pitchFamily="18" charset="0"/>
                      </a:endParaRPr>
                    </a:p>
                  </a:txBody>
                  <a:tcPr marL="1136" marR="1136" marT="1136" marB="0" anchor="ctr"/>
                </a:tc>
                <a:tc>
                  <a:txBody>
                    <a:bodyPr/>
                    <a:lstStyle/>
                    <a:p>
                      <a:pPr algn="l" fontAlgn="ctr"/>
                      <a:r>
                        <a:rPr lang="it-IT" sz="1200" u="none" strike="noStrike">
                          <a:effectLst/>
                        </a:rPr>
                        <a:t>Fonte primaria il DM 70 stesso quando fissa tali strutture in ogni Ospedale sede di Dea di I° livello ed una UOC ogni 150/300.000 mila assistiti. Altri riferimenti sono, ad esempio, per la farmcaeutica dal DPR 128/69, mentre la legge 405 del 2001 delinea il quadro riguardante la continuità terapeutica ospedale territorio.</a:t>
                      </a:r>
                      <a:endParaRPr lang="it-IT" sz="1200" b="0" i="0" u="none" strike="noStrike">
                        <a:solidFill>
                          <a:srgbClr val="000000"/>
                        </a:solidFill>
                        <a:effectLst/>
                        <a:latin typeface="Calibri" panose="020F0502020204030204" pitchFamily="34" charset="0"/>
                      </a:endParaRPr>
                    </a:p>
                  </a:txBody>
                  <a:tcPr marL="1136" marR="1136" marT="1136" marB="0" anchor="ctr"/>
                </a:tc>
                <a:tc>
                  <a:txBody>
                    <a:bodyPr/>
                    <a:lstStyle/>
                    <a:p>
                      <a:pPr algn="just" fontAlgn="ctr"/>
                      <a:r>
                        <a:rPr lang="it-IT" sz="1200" u="none" strike="noStrike" dirty="0">
                          <a:effectLst/>
                        </a:rPr>
                        <a:t>1)    pagina 14 – primo capoverso “In particolare l’organizzazione del Distretto… deve garantire”, dopo il terzo punto: “l'erogazione delle prestazioni sanitarie a rilevanza sociale…” aggiungere: “l’assistenza farmaceutica, quale ambito specialistico specifico, che viene erogata attraverso le farmacie pubbliche e private, convenzionate con il SSN, e le prestazioni direttamente garantite dai Servizi Farmaceutici Territoriali delle ASL a cui sono state demandate, oltre alla garanzia dell’assistenza farmaceutica del Distretto e quella prevista dai LEA ma anche quelle rivenienti dall’ex Medico provinciale in fatto di vigilanza e controllo della farmaceutica pubblica e privata relativa anche al settore degli stupefacenti.”</a:t>
                      </a:r>
                      <a:endParaRPr lang="it-IT" sz="1200" b="0" i="0" u="none" strike="noStrike" dirty="0">
                        <a:solidFill>
                          <a:srgbClr val="000000"/>
                        </a:solidFill>
                        <a:effectLst/>
                        <a:latin typeface="Cambria" panose="02040503050406030204" pitchFamily="18" charset="0"/>
                      </a:endParaRPr>
                    </a:p>
                  </a:txBody>
                  <a:tcPr marL="1136" marR="1136" marT="1136" marB="0" anchor="ctr"/>
                </a:tc>
                <a:tc>
                  <a:txBody>
                    <a:bodyPr/>
                    <a:lstStyle/>
                    <a:p>
                      <a:pPr algn="l" fontAlgn="b"/>
                      <a:r>
                        <a:rPr lang="it-IT" sz="1200" u="none" strike="noStrike">
                          <a:effectLst/>
                        </a:rPr>
                        <a:t>Vedi i riferiemnti normativi di cui sopra</a:t>
                      </a:r>
                      <a:endParaRPr lang="it-IT" sz="1200" b="0" i="0" u="none" strike="noStrike">
                        <a:solidFill>
                          <a:srgbClr val="000000"/>
                        </a:solidFill>
                        <a:effectLst/>
                        <a:latin typeface="Calibri" panose="020F0502020204030204" pitchFamily="34" charset="0"/>
                      </a:endParaRPr>
                    </a:p>
                  </a:txBody>
                  <a:tcPr marL="1136" marR="1136" marT="1136" marB="0" anchor="b"/>
                </a:tc>
                <a:extLst>
                  <a:ext uri="{0D108BD9-81ED-4DB2-BD59-A6C34878D82A}">
                    <a16:rowId xmlns:a16="http://schemas.microsoft.com/office/drawing/2014/main" val="4180933794"/>
                  </a:ext>
                </a:extLst>
              </a:tr>
              <a:tr h="4175884">
                <a:tc>
                  <a:txBody>
                    <a:bodyPr/>
                    <a:lstStyle/>
                    <a:p>
                      <a:pPr algn="ctr" fontAlgn="b"/>
                      <a:r>
                        <a:rPr lang="it-IT" sz="100" u="none" strike="noStrike">
                          <a:effectLst/>
                        </a:rPr>
                        <a:t>7</a:t>
                      </a:r>
                      <a:endParaRPr lang="it-IT" sz="100" b="0" i="0" u="none" strike="noStrike">
                        <a:solidFill>
                          <a:srgbClr val="000000"/>
                        </a:solidFill>
                        <a:effectLst/>
                        <a:latin typeface="Calibri" panose="020F0502020204030204" pitchFamily="34" charset="0"/>
                      </a:endParaRPr>
                    </a:p>
                  </a:txBody>
                  <a:tcPr marL="1136" marR="1136" marT="1136" marB="0" anchor="b"/>
                </a:tc>
                <a:tc>
                  <a:txBody>
                    <a:bodyPr/>
                    <a:lstStyle/>
                    <a:p>
                      <a:pPr algn="l" fontAlgn="ctr"/>
                      <a:r>
                        <a:rPr lang="it-IT" sz="1200" u="none" strike="noStrike">
                          <a:effectLst/>
                        </a:rPr>
                        <a:t>FEDERAZIONE FASSID</a:t>
                      </a:r>
                      <a:endParaRPr lang="it-IT" sz="1200" b="0" i="0" u="none" strike="noStrike">
                        <a:solidFill>
                          <a:srgbClr val="000000"/>
                        </a:solidFill>
                        <a:effectLst/>
                        <a:latin typeface="Calibri" panose="020F0502020204030204" pitchFamily="34" charset="0"/>
                      </a:endParaRPr>
                    </a:p>
                  </a:txBody>
                  <a:tcPr marL="1136" marR="1136" marT="1136" marB="0" anchor="ctr"/>
                </a:tc>
                <a:tc>
                  <a:txBody>
                    <a:bodyPr/>
                    <a:lstStyle/>
                    <a:p>
                      <a:pPr algn="l" fontAlgn="b"/>
                      <a:r>
                        <a:rPr lang="it-IT" sz="1200" u="none" strike="noStrike">
                          <a:effectLst/>
                        </a:rPr>
                        <a:t>AREA SINAFO</a:t>
                      </a:r>
                      <a:endParaRPr lang="it-IT" sz="1200" b="0" i="0" u="none" strike="noStrike">
                        <a:solidFill>
                          <a:srgbClr val="000000"/>
                        </a:solidFill>
                        <a:effectLst/>
                        <a:latin typeface="Calibri" panose="020F0502020204030204" pitchFamily="34" charset="0"/>
                      </a:endParaRPr>
                    </a:p>
                  </a:txBody>
                  <a:tcPr marL="1136" marR="1136" marT="1136" marB="0" anchor="b"/>
                </a:tc>
                <a:tc>
                  <a:txBody>
                    <a:bodyPr/>
                    <a:lstStyle/>
                    <a:p>
                      <a:pPr algn="just" fontAlgn="ctr"/>
                      <a:r>
                        <a:rPr lang="it-IT" sz="1200" u="sng" strike="noStrike">
                          <a:effectLst/>
                        </a:rPr>
                        <a:t>8.Reti Ospedaliere 7) Inserire a pagina 20: “la Rete dell’assistenza Farmaceutica Pubblica” tra quelle dei Servizi Sanitari che sarà integrata, per la parte relativa all’assistenza farmaceutica, non solo tra tutte le reti degli ospedali del territorio ma anche con la farmaceutica territoriale e distrettuali e con le reti di terapia del dolore, delle malattie rare, della riabilitazione e lungodegenza, ma nche con la farmacia dei servizi. </a:t>
                      </a:r>
                      <a:endParaRPr lang="it-IT" sz="1200" b="0" i="0" u="sng" strike="noStrike">
                        <a:solidFill>
                          <a:srgbClr val="000000"/>
                        </a:solidFill>
                        <a:effectLst/>
                        <a:latin typeface="Cambria" panose="02040503050406030204" pitchFamily="18" charset="0"/>
                      </a:endParaRPr>
                    </a:p>
                  </a:txBody>
                  <a:tcPr marL="1136" marR="1136" marT="1136" marB="0" anchor="ctr"/>
                </a:tc>
                <a:tc>
                  <a:txBody>
                    <a:bodyPr/>
                    <a:lstStyle/>
                    <a:p>
                      <a:pPr algn="l" fontAlgn="ctr"/>
                      <a:r>
                        <a:rPr lang="it-IT" sz="1200" u="none" strike="noStrike">
                          <a:effectLst/>
                        </a:rPr>
                        <a:t>Fonte primaria il DM 70 stesso quando fissa tali strutture in ogni Ospedale sede di Dea di I° livello ed una UOC ogni 150/300.000 mila assistiti. Altri riferimenti sono, ad esempio, per la farmcaeutica dal DPR 128/69, mentre la legge 405 del 2001 delinea il quadro riguardante la continuità terapeutica ospedale territorio.</a:t>
                      </a:r>
                      <a:endParaRPr lang="it-IT" sz="1200" b="0" i="0" u="none" strike="noStrike">
                        <a:solidFill>
                          <a:srgbClr val="000000"/>
                        </a:solidFill>
                        <a:effectLst/>
                        <a:latin typeface="Calibri" panose="020F0502020204030204" pitchFamily="34" charset="0"/>
                      </a:endParaRPr>
                    </a:p>
                  </a:txBody>
                  <a:tcPr marL="1136" marR="1136" marT="1136" marB="0" anchor="ctr"/>
                </a:tc>
                <a:tc>
                  <a:txBody>
                    <a:bodyPr/>
                    <a:lstStyle/>
                    <a:p>
                      <a:pPr algn="just" fontAlgn="ctr"/>
                      <a:r>
                        <a:rPr lang="it-IT" sz="1200" u="none" strike="noStrike" dirty="0">
                          <a:effectLst/>
                        </a:rPr>
                        <a:t>1)    pagina 16 -  CASA DELLA COMUNITÀ </a:t>
                      </a:r>
                      <a:r>
                        <a:rPr lang="it-IT" sz="1200" u="sng" strike="noStrike" dirty="0" err="1">
                          <a:effectLst/>
                        </a:rPr>
                        <a:t>aggiungere</a:t>
                      </a:r>
                      <a:r>
                        <a:rPr lang="it-IT" sz="1200" u="none" strike="noStrike" dirty="0" err="1">
                          <a:effectLst/>
                        </a:rPr>
                        <a:t>:“almeno</a:t>
                      </a:r>
                      <a:r>
                        <a:rPr lang="it-IT" sz="1200" u="none" strike="noStrike" dirty="0">
                          <a:effectLst/>
                        </a:rPr>
                        <a:t> 1 unità di Farmaceutica territoriale per ogni Distretto, afferente ad un’unica struttura complessa di Azienda Territoriale ASL che garantisca l’assistenza di farmaci, dispositivi medici e la continuità ospedale/territorio.” ed inserire il farmacista tra gli specialisti. </a:t>
                      </a:r>
                      <a:endParaRPr lang="it-IT" sz="1200" b="0" i="0" u="none" strike="noStrike" dirty="0">
                        <a:solidFill>
                          <a:srgbClr val="000000"/>
                        </a:solidFill>
                        <a:effectLst/>
                        <a:latin typeface="Cambria" panose="02040503050406030204" pitchFamily="18" charset="0"/>
                      </a:endParaRPr>
                    </a:p>
                  </a:txBody>
                  <a:tcPr marL="1136" marR="1136" marT="1136" marB="0" anchor="ctr"/>
                </a:tc>
                <a:tc>
                  <a:txBody>
                    <a:bodyPr/>
                    <a:lstStyle/>
                    <a:p>
                      <a:pPr algn="l" fontAlgn="b"/>
                      <a:r>
                        <a:rPr lang="it-IT" sz="1200" u="none" strike="noStrike">
                          <a:effectLst/>
                        </a:rPr>
                        <a:t>Vedi i riferimenti normativi di cui sopra</a:t>
                      </a:r>
                      <a:endParaRPr lang="it-IT" sz="1200" b="0" i="0" u="none" strike="noStrike">
                        <a:solidFill>
                          <a:srgbClr val="000000"/>
                        </a:solidFill>
                        <a:effectLst/>
                        <a:latin typeface="Calibri" panose="020F0502020204030204" pitchFamily="34" charset="0"/>
                      </a:endParaRPr>
                    </a:p>
                  </a:txBody>
                  <a:tcPr marL="1136" marR="1136" marT="1136" marB="0" anchor="b"/>
                </a:tc>
                <a:extLst>
                  <a:ext uri="{0D108BD9-81ED-4DB2-BD59-A6C34878D82A}">
                    <a16:rowId xmlns:a16="http://schemas.microsoft.com/office/drawing/2014/main" val="2980577287"/>
                  </a:ext>
                </a:extLst>
              </a:tr>
              <a:tr h="1997750">
                <a:tc>
                  <a:txBody>
                    <a:bodyPr/>
                    <a:lstStyle/>
                    <a:p>
                      <a:pPr algn="ctr" fontAlgn="b"/>
                      <a:r>
                        <a:rPr lang="it-IT" sz="100" u="none" strike="noStrike">
                          <a:effectLst/>
                        </a:rPr>
                        <a:t>8</a:t>
                      </a:r>
                      <a:endParaRPr lang="it-IT" sz="100" b="0" i="0" u="none" strike="noStrike">
                        <a:solidFill>
                          <a:srgbClr val="000000"/>
                        </a:solidFill>
                        <a:effectLst/>
                        <a:latin typeface="Calibri" panose="020F0502020204030204" pitchFamily="34" charset="0"/>
                      </a:endParaRPr>
                    </a:p>
                  </a:txBody>
                  <a:tcPr marL="1136" marR="1136" marT="1136" marB="0" anchor="b"/>
                </a:tc>
                <a:tc>
                  <a:txBody>
                    <a:bodyPr/>
                    <a:lstStyle/>
                    <a:p>
                      <a:pPr algn="l" fontAlgn="ctr"/>
                      <a:r>
                        <a:rPr lang="it-IT" sz="1200" u="none" strike="noStrike">
                          <a:effectLst/>
                        </a:rPr>
                        <a:t>FEDERAZIONE FASSID</a:t>
                      </a:r>
                      <a:endParaRPr lang="it-IT" sz="1200" b="0" i="0" u="none" strike="noStrike">
                        <a:solidFill>
                          <a:srgbClr val="000000"/>
                        </a:solidFill>
                        <a:effectLst/>
                        <a:latin typeface="Calibri" panose="020F0502020204030204" pitchFamily="34" charset="0"/>
                      </a:endParaRPr>
                    </a:p>
                  </a:txBody>
                  <a:tcPr marL="1136" marR="1136" marT="1136" marB="0" anchor="ctr"/>
                </a:tc>
                <a:tc>
                  <a:txBody>
                    <a:bodyPr/>
                    <a:lstStyle/>
                    <a:p>
                      <a:pPr algn="l" fontAlgn="b"/>
                      <a:r>
                        <a:rPr lang="it-IT" sz="1200" u="none" strike="noStrike">
                          <a:effectLst/>
                        </a:rPr>
                        <a:t>AREA SINAFO</a:t>
                      </a:r>
                      <a:endParaRPr lang="it-IT" sz="1200" b="0" i="0" u="none" strike="noStrike">
                        <a:solidFill>
                          <a:srgbClr val="000000"/>
                        </a:solidFill>
                        <a:effectLst/>
                        <a:latin typeface="Calibri" panose="020F0502020204030204" pitchFamily="34" charset="0"/>
                      </a:endParaRPr>
                    </a:p>
                  </a:txBody>
                  <a:tcPr marL="1136" marR="1136" marT="1136" marB="0" anchor="b"/>
                </a:tc>
                <a:tc>
                  <a:txBody>
                    <a:bodyPr/>
                    <a:lstStyle/>
                    <a:p>
                      <a:pPr algn="just" fontAlgn="ctr"/>
                      <a:r>
                        <a:rPr lang="it-IT" sz="1200" u="none" strike="noStrike">
                          <a:effectLst/>
                        </a:rPr>
                        <a:t>A punto 8.2.2.2, pagina 22 - </a:t>
                      </a:r>
                      <a:r>
                        <a:rPr lang="it-IT" sz="1200" u="sng" strike="noStrike">
                          <a:effectLst/>
                        </a:rPr>
                        <a:t>aggiungere  la Farmacia ospedaliera</a:t>
                      </a:r>
                      <a:r>
                        <a:rPr lang="it-IT" sz="1200" u="none" strike="noStrike">
                          <a:effectLst/>
                        </a:rPr>
                        <a:t> per assicurare la tempestività delle cure come farmaci e dispositivi medici d’urgenza.</a:t>
                      </a:r>
                      <a:endParaRPr lang="it-IT" sz="1200" b="1" i="0" u="none" strike="noStrike">
                        <a:solidFill>
                          <a:srgbClr val="000000"/>
                        </a:solidFill>
                        <a:effectLst/>
                        <a:latin typeface="Cambria" panose="02040503050406030204" pitchFamily="18" charset="0"/>
                      </a:endParaRPr>
                    </a:p>
                  </a:txBody>
                  <a:tcPr marL="1136" marR="1136" marT="1136" marB="0" anchor="ctr"/>
                </a:tc>
                <a:tc>
                  <a:txBody>
                    <a:bodyPr/>
                    <a:lstStyle/>
                    <a:p>
                      <a:pPr algn="l" fontAlgn="ctr"/>
                      <a:r>
                        <a:rPr lang="it-IT" sz="1200" u="none" strike="noStrike">
                          <a:effectLst/>
                        </a:rPr>
                        <a:t>Fonte primaria il DM 70 stesso quando fissa tali strutture in ogni Ospedale sede di Dea di I° livello ed una UOC ogni 150/300.000 mila assistiti. Altri riferimenti sono, ad esempio, per la farmcaeutica dal DPR 128/69, mentre la legge 405 del 2001 delinea il quadro riguardante la continuità terapeutica ospedale territorio.</a:t>
                      </a:r>
                      <a:endParaRPr lang="it-IT" sz="1200" b="0" i="0" u="none" strike="noStrike">
                        <a:solidFill>
                          <a:srgbClr val="000000"/>
                        </a:solidFill>
                        <a:effectLst/>
                        <a:latin typeface="Calibri" panose="020F0502020204030204" pitchFamily="34" charset="0"/>
                      </a:endParaRPr>
                    </a:p>
                  </a:txBody>
                  <a:tcPr marL="1136" marR="1136" marT="1136" marB="0" anchor="ctr"/>
                </a:tc>
                <a:tc>
                  <a:txBody>
                    <a:bodyPr/>
                    <a:lstStyle/>
                    <a:p>
                      <a:pPr algn="just" fontAlgn="ctr"/>
                      <a:r>
                        <a:rPr lang="it-IT" sz="1200" u="none" strike="noStrike" dirty="0">
                          <a:effectLst/>
                        </a:rPr>
                        <a:t>1)    Inserire nella Tabella 4 di pagina 19: “Servizi previsti da standard nelle Case della Comunità”, la seguente tabella: Servizio Farmaceutico territoriale, dove sia OBBLIGATORIO negli HUB e FACOLTATIVO negli SPOIKE</a:t>
                      </a:r>
                      <a:endParaRPr lang="it-IT" sz="1200" b="0" i="0" u="none" strike="noStrike" dirty="0">
                        <a:solidFill>
                          <a:srgbClr val="000000"/>
                        </a:solidFill>
                        <a:effectLst/>
                        <a:latin typeface="Cambria" panose="02040503050406030204" pitchFamily="18" charset="0"/>
                      </a:endParaRPr>
                    </a:p>
                  </a:txBody>
                  <a:tcPr marL="1136" marR="1136" marT="1136" marB="0" anchor="ctr"/>
                </a:tc>
                <a:tc>
                  <a:txBody>
                    <a:bodyPr/>
                    <a:lstStyle/>
                    <a:p>
                      <a:pPr algn="l" fontAlgn="b"/>
                      <a:r>
                        <a:rPr lang="it-IT" sz="1200" u="none" strike="noStrike">
                          <a:effectLst/>
                        </a:rPr>
                        <a:t>Vedi i riferimenti normativi di cui sopra</a:t>
                      </a:r>
                      <a:endParaRPr lang="it-IT" sz="1200" b="0" i="0" u="none" strike="noStrike">
                        <a:solidFill>
                          <a:srgbClr val="000000"/>
                        </a:solidFill>
                        <a:effectLst/>
                        <a:latin typeface="Calibri" panose="020F0502020204030204" pitchFamily="34" charset="0"/>
                      </a:endParaRPr>
                    </a:p>
                  </a:txBody>
                  <a:tcPr marL="1136" marR="1136" marT="1136" marB="0" anchor="b"/>
                </a:tc>
                <a:extLst>
                  <a:ext uri="{0D108BD9-81ED-4DB2-BD59-A6C34878D82A}">
                    <a16:rowId xmlns:a16="http://schemas.microsoft.com/office/drawing/2014/main" val="4056387884"/>
                  </a:ext>
                </a:extLst>
              </a:tr>
              <a:tr h="27953848">
                <a:tc>
                  <a:txBody>
                    <a:bodyPr/>
                    <a:lstStyle/>
                    <a:p>
                      <a:pPr algn="ctr" fontAlgn="b"/>
                      <a:r>
                        <a:rPr lang="it-IT" sz="100" u="none" strike="noStrike">
                          <a:effectLst/>
                        </a:rPr>
                        <a:t>9</a:t>
                      </a:r>
                      <a:endParaRPr lang="it-IT" sz="100" b="0" i="0" u="none" strike="noStrike">
                        <a:solidFill>
                          <a:srgbClr val="000000"/>
                        </a:solidFill>
                        <a:effectLst/>
                        <a:latin typeface="Calibri" panose="020F0502020204030204" pitchFamily="34" charset="0"/>
                      </a:endParaRPr>
                    </a:p>
                  </a:txBody>
                  <a:tcPr marL="1136" marR="1136" marT="1136" marB="0" anchor="b"/>
                </a:tc>
                <a:tc>
                  <a:txBody>
                    <a:bodyPr/>
                    <a:lstStyle/>
                    <a:p>
                      <a:pPr algn="l" fontAlgn="ctr"/>
                      <a:r>
                        <a:rPr lang="it-IT" sz="1200" u="none" strike="noStrike">
                          <a:effectLst/>
                        </a:rPr>
                        <a:t>FEDERAZIONE FASSID</a:t>
                      </a:r>
                      <a:endParaRPr lang="it-IT" sz="1200" b="0" i="0" u="none" strike="noStrike">
                        <a:solidFill>
                          <a:srgbClr val="000000"/>
                        </a:solidFill>
                        <a:effectLst/>
                        <a:latin typeface="Calibri" panose="020F0502020204030204" pitchFamily="34" charset="0"/>
                      </a:endParaRPr>
                    </a:p>
                  </a:txBody>
                  <a:tcPr marL="1136" marR="1136" marT="1136" marB="0" anchor="ctr"/>
                </a:tc>
                <a:tc>
                  <a:txBody>
                    <a:bodyPr/>
                    <a:lstStyle/>
                    <a:p>
                      <a:pPr algn="l" fontAlgn="b"/>
                      <a:r>
                        <a:rPr lang="it-IT" sz="1200" u="none" strike="noStrike">
                          <a:effectLst/>
                        </a:rPr>
                        <a:t>AREA SINAFO</a:t>
                      </a:r>
                      <a:endParaRPr lang="it-IT" sz="1200" b="0" i="0" u="none" strike="noStrike">
                        <a:solidFill>
                          <a:srgbClr val="000000"/>
                        </a:solidFill>
                        <a:effectLst/>
                        <a:latin typeface="Calibri" panose="020F0502020204030204" pitchFamily="34" charset="0"/>
                      </a:endParaRPr>
                    </a:p>
                  </a:txBody>
                  <a:tcPr marL="1136" marR="1136" marT="1136" marB="0" anchor="b"/>
                </a:tc>
                <a:tc>
                  <a:txBody>
                    <a:bodyPr/>
                    <a:lstStyle/>
                    <a:p>
                      <a:pPr algn="just" fontAlgn="ctr"/>
                      <a:r>
                        <a:rPr lang="it-IT" sz="1200" u="none" strike="noStrike">
                          <a:effectLst/>
                        </a:rPr>
                        <a:t>Al punto 8.2.2.3, pagina 23 - </a:t>
                      </a:r>
                      <a:r>
                        <a:rPr lang="it-IT" sz="1200" u="sng" strike="noStrike">
                          <a:effectLst/>
                        </a:rPr>
                        <a:t>aggiungere</a:t>
                      </a:r>
                      <a:r>
                        <a:rPr lang="it-IT" sz="1200" u="none" strike="noStrike">
                          <a:effectLst/>
                        </a:rPr>
                        <a:t> </a:t>
                      </a:r>
                      <a:r>
                        <a:rPr lang="it-IT" sz="1200" u="sng" strike="noStrike">
                          <a:effectLst/>
                        </a:rPr>
                        <a:t>tra gli  standard “il Servizio di Farmacia Ospedaliera”,</a:t>
                      </a:r>
                      <a:r>
                        <a:rPr lang="it-IT" sz="1200" u="none" strike="noStrike">
                          <a:effectLst/>
                        </a:rPr>
                        <a:t> (giustificato dall’emergenza poiché trattasi di urgenza con  sale operatorie altamente specialistiche). </a:t>
                      </a:r>
                      <a:endParaRPr lang="it-IT" sz="1200" b="1" i="0" u="none" strike="noStrike">
                        <a:solidFill>
                          <a:srgbClr val="000000"/>
                        </a:solidFill>
                        <a:effectLst/>
                        <a:latin typeface="Cambria" panose="02040503050406030204" pitchFamily="18" charset="0"/>
                      </a:endParaRPr>
                    </a:p>
                  </a:txBody>
                  <a:tcPr marL="1136" marR="1136" marT="1136" marB="0" anchor="ctr"/>
                </a:tc>
                <a:tc>
                  <a:txBody>
                    <a:bodyPr/>
                    <a:lstStyle/>
                    <a:p>
                      <a:pPr algn="l" fontAlgn="ctr"/>
                      <a:r>
                        <a:rPr lang="it-IT" sz="1200" u="none" strike="noStrike">
                          <a:effectLst/>
                        </a:rPr>
                        <a:t>Fonte primaria il DM 70 stesso quando fissa tali strutture in ogni Ospedale sede di Dea di I° livello ed una UOC ogni 150/300.000 mila assistiti. Altri riferimenti sono, ad esempio, per la farmcaeutica dal DPR 128/69, mentre la legge 405 del 2001 delinea il quadro riguardante la continuità terapeutica ospedale territorio.</a:t>
                      </a:r>
                      <a:endParaRPr lang="it-IT" sz="1200" b="0" i="0" u="none" strike="noStrike">
                        <a:solidFill>
                          <a:srgbClr val="000000"/>
                        </a:solidFill>
                        <a:effectLst/>
                        <a:latin typeface="Calibri" panose="020F0502020204030204" pitchFamily="34" charset="0"/>
                      </a:endParaRPr>
                    </a:p>
                  </a:txBody>
                  <a:tcPr marL="1136" marR="1136" marT="1136" marB="0" anchor="ctr"/>
                </a:tc>
                <a:tc>
                  <a:txBody>
                    <a:bodyPr/>
                    <a:lstStyle/>
                    <a:p>
                      <a:pPr algn="just" fontAlgn="ctr"/>
                      <a:r>
                        <a:rPr lang="it-IT" sz="1200" u="none" strike="noStrike" dirty="0">
                          <a:effectLst/>
                        </a:rPr>
                        <a:t>1)    Dopo il Capitolo 10 “Assistenza Domiciliare” </a:t>
                      </a:r>
                      <a:r>
                        <a:rPr lang="it-IT" sz="1200" u="sng" strike="noStrike" dirty="0">
                          <a:effectLst/>
                        </a:rPr>
                        <a:t>aggiungere ex novo</a:t>
                      </a:r>
                      <a:r>
                        <a:rPr lang="it-IT" sz="1200" u="none" strike="noStrike" dirty="0">
                          <a:effectLst/>
                        </a:rPr>
                        <a:t>   il capitolo: “ASSISTENZA FARMACEUTICA TERRITORIALE: Per la farmaceutica territoriale si deve partire dalle competenze dell’ex Medico Provinciale trasferite all’area farmaceutica dalla legge 833 del 78 fino ad arrivare alla garanzia dei Nuovi LEA (gennaio 2017) ed alle diverse normative nazionali e regionali che richiamano compiti e responsabilità della farmaceutica per quanto riguarda le attività ad essa connesse sul territorio. Si deve tenere in conto una mappatura sintetica delle diverse attività territoriali e di indicatori, riproducibili, ragionati sul dato inconfutabile del bacino di utenza distrettuale, ovvero di “popolazione assistibile”. Quindi la complessità territoriale legata in particolare all’erogazione puntuale dell’assistenza farmaceutica verso:</a:t>
                      </a:r>
                      <a:br>
                        <a:rPr lang="it-IT" sz="1200" u="none" strike="noStrike" dirty="0">
                          <a:effectLst/>
                        </a:rPr>
                      </a:br>
                      <a:r>
                        <a:rPr lang="it-IT" sz="1200" u="none" strike="noStrike" dirty="0">
                          <a:effectLst/>
                        </a:rPr>
                        <a:t>• il Distretto o i Distretti presenti sul territorio della ASL, le Case di Comunità, gli </a:t>
                      </a:r>
                      <a:r>
                        <a:rPr lang="it-IT" sz="1200" u="none" strike="noStrike" dirty="0" err="1">
                          <a:effectLst/>
                        </a:rPr>
                        <a:t>Hospice</a:t>
                      </a:r>
                      <a:r>
                        <a:rPr lang="it-IT" sz="1200" u="none" strike="noStrike" dirty="0">
                          <a:effectLst/>
                        </a:rPr>
                        <a:t>, le RSA, i Sert, l’assistenza domiciliare, le vaccinazioni, l’ossigenoterapia domiciliare, la protesica ed ogni altro di competenza farmaceutica;</a:t>
                      </a:r>
                      <a:br>
                        <a:rPr lang="it-IT" sz="1200" u="none" strike="noStrike" dirty="0">
                          <a:effectLst/>
                        </a:rPr>
                      </a:br>
                      <a:r>
                        <a:rPr lang="it-IT" sz="1200" u="none" strike="noStrike" dirty="0">
                          <a:effectLst/>
                        </a:rPr>
                        <a:t>• la garanzia della continuità ospedale/territorio (compresa la legge 405/2001 e </a:t>
                      </a:r>
                      <a:r>
                        <a:rPr lang="it-IT" sz="1200" u="none" strike="noStrike" dirty="0" err="1">
                          <a:effectLst/>
                        </a:rPr>
                        <a:t>s.m.i.</a:t>
                      </a:r>
                      <a:r>
                        <a:rPr lang="it-IT" sz="1200" u="none" strike="noStrike" dirty="0">
                          <a:effectLst/>
                        </a:rPr>
                        <a:t>) </a:t>
                      </a:r>
                      <a:br>
                        <a:rPr lang="it-IT" sz="1200" u="none" strike="noStrike" dirty="0">
                          <a:effectLst/>
                        </a:rPr>
                      </a:br>
                      <a:r>
                        <a:rPr lang="it-IT" sz="1200" u="none" strike="noStrike" dirty="0">
                          <a:effectLst/>
                        </a:rPr>
                        <a:t>• la verifica dell'appropriatezza prescrittiva;   </a:t>
                      </a:r>
                      <a:br>
                        <a:rPr lang="it-IT" sz="1200" u="none" strike="noStrike" dirty="0">
                          <a:effectLst/>
                        </a:rPr>
                      </a:br>
                      <a:r>
                        <a:rPr lang="it-IT" sz="1200" u="none" strike="noStrike" dirty="0">
                          <a:effectLst/>
                        </a:rPr>
                        <a:t>• la gestione di nuove patologie complesse, ad es. le malattie rare e quelle croniche (fragilità)</a:t>
                      </a:r>
                      <a:br>
                        <a:rPr lang="it-IT" sz="1200" u="none" strike="noStrike" dirty="0">
                          <a:effectLst/>
                        </a:rPr>
                      </a:br>
                      <a:r>
                        <a:rPr lang="it-IT" sz="1200" u="none" strike="noStrike" dirty="0">
                          <a:effectLst/>
                        </a:rPr>
                        <a:t>• il controllo farmaceutico non solo delle strutture ASL ma anche delle strutture esterne/accreditate/convenzionate afferenti al territorio e delle Strutture Penitenziarie;</a:t>
                      </a:r>
                      <a:br>
                        <a:rPr lang="it-IT" sz="1200" u="none" strike="noStrike" dirty="0">
                          <a:effectLst/>
                        </a:rPr>
                      </a:br>
                      <a:r>
                        <a:rPr lang="it-IT" sz="1200" u="none" strike="noStrike" dirty="0">
                          <a:effectLst/>
                        </a:rPr>
                        <a:t>• la gestione dei flussi informativi;</a:t>
                      </a:r>
                      <a:br>
                        <a:rPr lang="it-IT" sz="1200" u="none" strike="noStrike" dirty="0">
                          <a:effectLst/>
                        </a:rPr>
                      </a:br>
                      <a:r>
                        <a:rPr lang="it-IT" sz="1200" u="none" strike="noStrike" dirty="0">
                          <a:effectLst/>
                        </a:rPr>
                        <a:t>• la gestione dei registri istituzionali;</a:t>
                      </a:r>
                      <a:br>
                        <a:rPr lang="it-IT" sz="1200" u="none" strike="noStrike" dirty="0">
                          <a:effectLst/>
                        </a:rPr>
                      </a:br>
                      <a:r>
                        <a:rPr lang="it-IT" sz="1200" u="none" strike="noStrike" dirty="0">
                          <a:effectLst/>
                        </a:rPr>
                        <a:t>• la gestione del monitoraggio della spesa compresa la partecipazione ai programmi di definizione dei budget dei medici di medicina generale e pediatri di libera scelta (Patti aziendali, contratti di esercizio delle Medicine di Gruppo Integrate);</a:t>
                      </a:r>
                      <a:br>
                        <a:rPr lang="it-IT" sz="1200" u="none" strike="noStrike" dirty="0">
                          <a:effectLst/>
                        </a:rPr>
                      </a:br>
                      <a:r>
                        <a:rPr lang="it-IT" sz="1200" u="none" strike="noStrike" dirty="0">
                          <a:effectLst/>
                        </a:rPr>
                        <a:t>•       la </a:t>
                      </a:r>
                      <a:r>
                        <a:rPr lang="it-IT" sz="1200" u="none" strike="noStrike" dirty="0" err="1">
                          <a:effectLst/>
                        </a:rPr>
                        <a:t>farmacoepidemiologia</a:t>
                      </a:r>
                      <a:r>
                        <a:rPr lang="it-IT" sz="1200" u="none" strike="noStrike" dirty="0">
                          <a:effectLst/>
                        </a:rPr>
                        <a:t> e farmaco-utilizzazione sul territorio;</a:t>
                      </a:r>
                      <a:br>
                        <a:rPr lang="it-IT" sz="1200" u="none" strike="noStrike" dirty="0">
                          <a:effectLst/>
                        </a:rPr>
                      </a:br>
                      <a:r>
                        <a:rPr lang="it-IT" sz="1200" u="none" strike="noStrike" dirty="0">
                          <a:effectLst/>
                        </a:rPr>
                        <a:t>• la formazione ed informazione sul farmaco e dispositivo medico- consulenza e informazione      per i medici di medicina generale, farmacisti al pubblico, nonché predisposizione di programmi educativi per studenti e cittadini;</a:t>
                      </a:r>
                      <a:br>
                        <a:rPr lang="it-IT" sz="1200" u="none" strike="noStrike" dirty="0">
                          <a:effectLst/>
                        </a:rPr>
                      </a:br>
                      <a:r>
                        <a:rPr lang="it-IT" sz="1200" u="none" strike="noStrike" dirty="0">
                          <a:effectLst/>
                        </a:rPr>
                        <a:t>• la sperimentazione clinica di fase IV di sorveglianza posto marketing effettuata da medici specialisti, dai MMG e dai PLS sul territorio;</a:t>
                      </a:r>
                      <a:br>
                        <a:rPr lang="it-IT" sz="1200" u="none" strike="noStrike" dirty="0">
                          <a:effectLst/>
                        </a:rPr>
                      </a:br>
                      <a:r>
                        <a:rPr lang="it-IT" sz="1200" u="none" strike="noStrike" dirty="0">
                          <a:effectLst/>
                        </a:rPr>
                        <a:t>• la gestione e la vigilanza sugli acquisti degli stupefacenti e delle sostanze psicotrope; </a:t>
                      </a:r>
                      <a:br>
                        <a:rPr lang="it-IT" sz="1200" u="none" strike="noStrike" dirty="0">
                          <a:effectLst/>
                        </a:rPr>
                      </a:br>
                      <a:r>
                        <a:rPr lang="it-IT" sz="1200" u="none" strike="noStrike" dirty="0">
                          <a:effectLst/>
                        </a:rPr>
                        <a:t>• la gestione delle Commissioni per il servizio farmaceutico per il controllo della spesa e delle difformità;</a:t>
                      </a:r>
                      <a:br>
                        <a:rPr lang="it-IT" sz="1200" u="none" strike="noStrike" dirty="0">
                          <a:effectLst/>
                        </a:rPr>
                      </a:br>
                      <a:r>
                        <a:rPr lang="it-IT" sz="1200" u="none" strike="noStrike" dirty="0">
                          <a:effectLst/>
                        </a:rPr>
                        <a:t>• la gestione delle Commissione di vigilanza sulle farmacie cui sono affidati i compiti ispettivi previsti dalla normativa vigente in materia di esercizio farmaceutico. (articolo 127 del testo unico delle leggi sanitarie).</a:t>
                      </a:r>
                      <a:br>
                        <a:rPr lang="it-IT" sz="1200" u="none" strike="noStrike" dirty="0">
                          <a:effectLst/>
                        </a:rPr>
                      </a:br>
                      <a:r>
                        <a:rPr lang="it-IT" sz="1200" u="none" strike="noStrike" dirty="0">
                          <a:effectLst/>
                        </a:rPr>
                        <a:t>INDICATORI PRINCIPALI DELL'AREA FARMACEUTICA TERRITORIALE </a:t>
                      </a:r>
                      <a:br>
                        <a:rPr lang="it-IT" sz="1200" u="none" strike="noStrike" dirty="0">
                          <a:effectLst/>
                        </a:rPr>
                      </a:br>
                      <a:r>
                        <a:rPr lang="it-IT" sz="1200" u="none" strike="noStrike" dirty="0">
                          <a:effectLst/>
                        </a:rPr>
                        <a:t>Gli indicatori principali per definire gli standard sono anche in questo settore la COMPLESSITA' ed in particolare:</a:t>
                      </a:r>
                      <a:br>
                        <a:rPr lang="it-IT" sz="1200" u="none" strike="noStrike" dirty="0">
                          <a:effectLst/>
                        </a:rPr>
                      </a:br>
                      <a:r>
                        <a:rPr lang="it-IT" sz="1200" u="none" strike="noStrike" dirty="0">
                          <a:effectLst/>
                        </a:rPr>
                        <a:t>• Bacino d'utenza (n° residenti, n° assistibili; n.° Comuni serviti, complessità geomorfologia del territorio o densità della popolazione residente e/o densità della popolazione residente, ecc.);</a:t>
                      </a:r>
                      <a:br>
                        <a:rPr lang="it-IT" sz="1200" u="none" strike="noStrike" dirty="0">
                          <a:effectLst/>
                        </a:rPr>
                      </a:br>
                      <a:r>
                        <a:rPr lang="it-IT" sz="1200" u="none" strike="noStrike" dirty="0">
                          <a:effectLst/>
                        </a:rPr>
                        <a:t>• n° Distretti presenti e complessità geomorfologia del territorio; Strutture Sanitarie esterne afferenti per l’Assistenza Farmaceutica (n.° RSA, n.° Istituti di Riabilitazione ex art. 26, n.° </a:t>
                      </a:r>
                      <a:r>
                        <a:rPr lang="it-IT" sz="1200" u="none" strike="noStrike" dirty="0" err="1">
                          <a:effectLst/>
                        </a:rPr>
                        <a:t>Hospice</a:t>
                      </a:r>
                      <a:r>
                        <a:rPr lang="it-IT" sz="1200" u="none" strike="noStrike" dirty="0">
                          <a:effectLst/>
                        </a:rPr>
                        <a:t>, Sert, Case della Salute, Ospedali di Prossimità, Ospedali di Comunità, presenza di Istituti Penitenziari, REMS, Cliniche Psichiatriche, Strutture sanitarie accreditate da controllare per i Flussi </a:t>
                      </a:r>
                      <a:r>
                        <a:rPr lang="it-IT" sz="1200" u="none" strike="noStrike" dirty="0" err="1">
                          <a:effectLst/>
                        </a:rPr>
                        <a:t>Farmed</a:t>
                      </a:r>
                      <a:r>
                        <a:rPr lang="it-IT" sz="1200" u="none" strike="noStrike" dirty="0">
                          <a:effectLst/>
                        </a:rPr>
                        <a:t>, gli stupefacenti, ecc.);</a:t>
                      </a:r>
                      <a:br>
                        <a:rPr lang="it-IT" sz="1200" u="none" strike="noStrike" dirty="0">
                          <a:effectLst/>
                        </a:rPr>
                      </a:br>
                      <a:r>
                        <a:rPr lang="it-IT" sz="1200" u="none" strike="noStrike" dirty="0">
                          <a:effectLst/>
                        </a:rPr>
                        <a:t>• Farmacie convenzionate (ovvero Farmacie di comunità pubbliche e private) esistenti sul Territorio soggette perciò ad autorizzazione e vigilanza; </a:t>
                      </a:r>
                      <a:br>
                        <a:rPr lang="it-IT" sz="1200" u="none" strike="noStrike" dirty="0">
                          <a:effectLst/>
                        </a:rPr>
                      </a:br>
                      <a:r>
                        <a:rPr lang="it-IT" sz="1200" u="none" strike="noStrike" dirty="0">
                          <a:effectLst/>
                        </a:rPr>
                        <a:t>• Depositi, Grossisti, Sanitarie e Parafarmacie presenti sul territorio soggetti ad autorizzazioni e vigilanza;  </a:t>
                      </a:r>
                      <a:br>
                        <a:rPr lang="it-IT" sz="1200" u="none" strike="noStrike" dirty="0">
                          <a:effectLst/>
                        </a:rPr>
                      </a:br>
                      <a:r>
                        <a:rPr lang="it-IT" sz="1200" u="none" strike="noStrike" dirty="0">
                          <a:effectLst/>
                        </a:rPr>
                        <a:t>• N ° di MMG e PLS e Medici Specialisti presenti sul territorio;</a:t>
                      </a:r>
                      <a:br>
                        <a:rPr lang="it-IT" sz="1200" u="none" strike="noStrike" dirty="0">
                          <a:effectLst/>
                        </a:rPr>
                      </a:br>
                      <a:r>
                        <a:rPr lang="it-IT" sz="1200" u="none" strike="noStrike" dirty="0">
                          <a:effectLst/>
                        </a:rPr>
                        <a:t>• Volumi spesa farmaceutica convenzionata;</a:t>
                      </a:r>
                      <a:br>
                        <a:rPr lang="it-IT" sz="1200" u="none" strike="noStrike" dirty="0">
                          <a:effectLst/>
                        </a:rPr>
                      </a:br>
                      <a:r>
                        <a:rPr lang="it-IT" sz="1200" u="none" strike="noStrike" dirty="0">
                          <a:effectLst/>
                        </a:rPr>
                        <a:t>• Volumi Distribuzione diretta, distribuzione in DPC e spesa interna alle ASL. </a:t>
                      </a:r>
                      <a:br>
                        <a:rPr lang="it-IT" sz="1200" u="none" strike="noStrike" dirty="0">
                          <a:effectLst/>
                        </a:rPr>
                      </a:br>
                      <a:r>
                        <a:rPr lang="it-IT" sz="1200" u="none" strike="noStrike" dirty="0">
                          <a:effectLst/>
                        </a:rPr>
                        <a:t>Tutti questi indicatori vanno coniugati insieme per garantire una Struttura di Farmaceutica Complessa Territoriale sicuramente in ogni Azienda Sanitaria fino ad una quota massima per ogni Azienda di 600 mila utenti assistibili (6 Distretti) come </a:t>
                      </a:r>
                      <a:r>
                        <a:rPr lang="it-IT" sz="1200" u="none" strike="noStrike" dirty="0" err="1">
                          <a:effectLst/>
                        </a:rPr>
                        <a:t>hub</a:t>
                      </a:r>
                      <a:r>
                        <a:rPr lang="it-IT" sz="1200" u="none" strike="noStrike" dirty="0">
                          <a:effectLst/>
                        </a:rPr>
                        <a:t> di riferimento; con numeri superiori ai 600 mila assistibili e superiore a 6 distretti si deve prevedere una seconda struttura complessa per la farmaceutica territoriale.  </a:t>
                      </a:r>
                      <a:endParaRPr lang="it-IT" sz="1200" b="0" i="0" u="none" strike="noStrike" dirty="0">
                        <a:solidFill>
                          <a:srgbClr val="000000"/>
                        </a:solidFill>
                        <a:effectLst/>
                        <a:latin typeface="Cambria" panose="02040503050406030204" pitchFamily="18" charset="0"/>
                      </a:endParaRPr>
                    </a:p>
                  </a:txBody>
                  <a:tcPr marL="1136" marR="1136" marT="1136" marB="0" anchor="ctr"/>
                </a:tc>
                <a:tc>
                  <a:txBody>
                    <a:bodyPr/>
                    <a:lstStyle/>
                    <a:p>
                      <a:pPr algn="l" fontAlgn="b"/>
                      <a:r>
                        <a:rPr lang="it-IT" sz="1200" u="none" strike="noStrike" dirty="0">
                          <a:effectLst/>
                        </a:rPr>
                        <a:t>Vedi i riferimenti normativi di cui sopra</a:t>
                      </a:r>
                      <a:endParaRPr lang="it-IT" sz="1200" b="0" i="0" u="none" strike="noStrike" dirty="0">
                        <a:solidFill>
                          <a:srgbClr val="000000"/>
                        </a:solidFill>
                        <a:effectLst/>
                        <a:latin typeface="Calibri" panose="020F0502020204030204" pitchFamily="34" charset="0"/>
                      </a:endParaRPr>
                    </a:p>
                  </a:txBody>
                  <a:tcPr marL="1136" marR="1136" marT="1136" marB="0" anchor="b"/>
                </a:tc>
                <a:extLst>
                  <a:ext uri="{0D108BD9-81ED-4DB2-BD59-A6C34878D82A}">
                    <a16:rowId xmlns:a16="http://schemas.microsoft.com/office/drawing/2014/main" val="3695412891"/>
                  </a:ext>
                </a:extLst>
              </a:tr>
              <a:tr h="1997750">
                <a:tc>
                  <a:txBody>
                    <a:bodyPr/>
                    <a:lstStyle/>
                    <a:p>
                      <a:pPr algn="ctr" fontAlgn="b"/>
                      <a:r>
                        <a:rPr lang="it-IT" sz="100" u="none" strike="noStrike">
                          <a:effectLst/>
                        </a:rPr>
                        <a:t>10</a:t>
                      </a:r>
                      <a:endParaRPr lang="it-IT" sz="100" b="0" i="0" u="none" strike="noStrike">
                        <a:solidFill>
                          <a:srgbClr val="000000"/>
                        </a:solidFill>
                        <a:effectLst/>
                        <a:latin typeface="Calibri" panose="020F0502020204030204" pitchFamily="34" charset="0"/>
                      </a:endParaRPr>
                    </a:p>
                  </a:txBody>
                  <a:tcPr marL="1136" marR="1136" marT="1136" marB="0" anchor="b"/>
                </a:tc>
                <a:tc>
                  <a:txBody>
                    <a:bodyPr/>
                    <a:lstStyle/>
                    <a:p>
                      <a:pPr algn="l" fontAlgn="ctr"/>
                      <a:r>
                        <a:rPr lang="it-IT" sz="1200" u="none" strike="noStrike">
                          <a:effectLst/>
                        </a:rPr>
                        <a:t>FEDERAZIONE FASSID</a:t>
                      </a:r>
                      <a:endParaRPr lang="it-IT" sz="1200" b="0" i="0" u="none" strike="noStrike">
                        <a:solidFill>
                          <a:srgbClr val="000000"/>
                        </a:solidFill>
                        <a:effectLst/>
                        <a:latin typeface="Calibri" panose="020F0502020204030204" pitchFamily="34" charset="0"/>
                      </a:endParaRPr>
                    </a:p>
                  </a:txBody>
                  <a:tcPr marL="1136" marR="1136" marT="1136" marB="0" anchor="ctr"/>
                </a:tc>
                <a:tc>
                  <a:txBody>
                    <a:bodyPr/>
                    <a:lstStyle/>
                    <a:p>
                      <a:pPr algn="l" fontAlgn="b"/>
                      <a:r>
                        <a:rPr lang="it-IT" sz="1200" u="none" strike="noStrike">
                          <a:effectLst/>
                        </a:rPr>
                        <a:t>AREA SINAFO</a:t>
                      </a:r>
                      <a:endParaRPr lang="it-IT" sz="1200" b="0" i="0" u="none" strike="noStrike">
                        <a:solidFill>
                          <a:srgbClr val="000000"/>
                        </a:solidFill>
                        <a:effectLst/>
                        <a:latin typeface="Calibri" panose="020F0502020204030204" pitchFamily="34" charset="0"/>
                      </a:endParaRPr>
                    </a:p>
                  </a:txBody>
                  <a:tcPr marL="1136" marR="1136" marT="1136" marB="0" anchor="b"/>
                </a:tc>
                <a:tc>
                  <a:txBody>
                    <a:bodyPr/>
                    <a:lstStyle/>
                    <a:p>
                      <a:pPr algn="just" fontAlgn="ctr"/>
                      <a:r>
                        <a:rPr lang="it-IT" sz="1200" u="none" strike="noStrike">
                          <a:effectLst/>
                        </a:rPr>
                        <a:t>Al punto 8.2.4.2:  Rete Punti Nascita </a:t>
                      </a:r>
                      <a:r>
                        <a:rPr lang="it-IT" sz="1200" u="sng" strike="noStrike">
                          <a:effectLst/>
                        </a:rPr>
                        <a:t>aggiungere tra gli standard</a:t>
                      </a:r>
                      <a:r>
                        <a:rPr lang="it-IT" sz="1200" u="none" strike="noStrike">
                          <a:effectLst/>
                        </a:rPr>
                        <a:t>:  “il Servizio di Farmacia Ospedaliera” (per i motivi specificati nel precedente punto)</a:t>
                      </a:r>
                      <a:endParaRPr lang="it-IT" sz="1200" b="1" i="0" u="none" strike="noStrike">
                        <a:solidFill>
                          <a:srgbClr val="000000"/>
                        </a:solidFill>
                        <a:effectLst/>
                        <a:latin typeface="Cambria" panose="02040503050406030204" pitchFamily="18" charset="0"/>
                      </a:endParaRPr>
                    </a:p>
                  </a:txBody>
                  <a:tcPr marL="1136" marR="1136" marT="1136" marB="0" anchor="ctr"/>
                </a:tc>
                <a:tc>
                  <a:txBody>
                    <a:bodyPr/>
                    <a:lstStyle/>
                    <a:p>
                      <a:pPr algn="l" fontAlgn="ctr"/>
                      <a:r>
                        <a:rPr lang="it-IT" sz="1200" u="none" strike="noStrike">
                          <a:effectLst/>
                        </a:rPr>
                        <a:t>Fonte primaria il DM 70 stesso quando fissa tali strutture in ogni Ospedale sede di Dea di I° livello ed una UOC ogni 150/300.000 mila assistiti. Altri riferimenti sono, ad esempio, per la farmcaeutica dal DPR 128/69, mentre la legge 405 del 2001 delinea il quadro riguardante la continuità terapeutica ospedale territorio.</a:t>
                      </a:r>
                      <a:endParaRPr lang="it-IT" sz="1200" b="0" i="0" u="none" strike="noStrike">
                        <a:solidFill>
                          <a:srgbClr val="000000"/>
                        </a:solidFill>
                        <a:effectLst/>
                        <a:latin typeface="Calibri" panose="020F0502020204030204" pitchFamily="34" charset="0"/>
                      </a:endParaRPr>
                    </a:p>
                  </a:txBody>
                  <a:tcPr marL="1136" marR="1136" marT="1136" marB="0" anchor="ctr"/>
                </a:tc>
                <a:tc>
                  <a:txBody>
                    <a:bodyPr/>
                    <a:lstStyle/>
                    <a:p>
                      <a:pPr algn="just" fontAlgn="ctr"/>
                      <a:r>
                        <a:rPr lang="it-IT" sz="1200" u="none" strike="noStrike">
                          <a:effectLst/>
                        </a:rPr>
                        <a:t>1)    Capitolo  11 – pag.  31 “Ospedale di Comunità” aggiungere: “l’assistenza farmaceutica è garantita attraverso il Servizio Farmaceutico Territoriali delle ASL del Distretto di riferimento che garantisce anche la continuità terapeutica insieme alle Farmacie convenzionate”.</a:t>
                      </a:r>
                      <a:br>
                        <a:rPr lang="it-IT" sz="1200" u="none" strike="noStrike">
                          <a:effectLst/>
                        </a:rPr>
                      </a:br>
                      <a:endParaRPr lang="it-IT" sz="1200" b="0" i="0" u="none" strike="noStrike">
                        <a:solidFill>
                          <a:srgbClr val="000000"/>
                        </a:solidFill>
                        <a:effectLst/>
                        <a:latin typeface="Cambria" panose="02040503050406030204" pitchFamily="18" charset="0"/>
                      </a:endParaRPr>
                    </a:p>
                  </a:txBody>
                  <a:tcPr marL="1136" marR="1136" marT="1136" marB="0" anchor="ctr"/>
                </a:tc>
                <a:tc>
                  <a:txBody>
                    <a:bodyPr/>
                    <a:lstStyle/>
                    <a:p>
                      <a:pPr algn="l" fontAlgn="b"/>
                      <a:r>
                        <a:rPr lang="it-IT" sz="1200" u="none" strike="noStrike" dirty="0">
                          <a:effectLst/>
                        </a:rPr>
                        <a:t>Vedi i </a:t>
                      </a:r>
                      <a:r>
                        <a:rPr lang="it-IT" sz="1200" u="none" strike="noStrike" dirty="0" err="1">
                          <a:effectLst/>
                        </a:rPr>
                        <a:t>riferiemnti</a:t>
                      </a:r>
                      <a:r>
                        <a:rPr lang="it-IT" sz="1200" u="none" strike="noStrike" dirty="0">
                          <a:effectLst/>
                        </a:rPr>
                        <a:t> normativi di cui sopra</a:t>
                      </a:r>
                      <a:endParaRPr lang="it-IT" sz="1200" b="0" i="0" u="none" strike="noStrike" dirty="0">
                        <a:solidFill>
                          <a:srgbClr val="000000"/>
                        </a:solidFill>
                        <a:effectLst/>
                        <a:latin typeface="Calibri" panose="020F0502020204030204" pitchFamily="34" charset="0"/>
                      </a:endParaRPr>
                    </a:p>
                  </a:txBody>
                  <a:tcPr marL="1136" marR="1136" marT="1136" marB="0" anchor="b"/>
                </a:tc>
                <a:extLst>
                  <a:ext uri="{0D108BD9-81ED-4DB2-BD59-A6C34878D82A}">
                    <a16:rowId xmlns:a16="http://schemas.microsoft.com/office/drawing/2014/main" val="884058806"/>
                  </a:ext>
                </a:extLst>
              </a:tr>
              <a:tr h="3631351">
                <a:tc>
                  <a:txBody>
                    <a:bodyPr/>
                    <a:lstStyle/>
                    <a:p>
                      <a:pPr algn="ctr" fontAlgn="b"/>
                      <a:r>
                        <a:rPr lang="it-IT" sz="100" u="none" strike="noStrike">
                          <a:effectLst/>
                        </a:rPr>
                        <a:t>11</a:t>
                      </a:r>
                      <a:endParaRPr lang="it-IT" sz="100" b="0" i="0" u="none" strike="noStrike">
                        <a:solidFill>
                          <a:srgbClr val="000000"/>
                        </a:solidFill>
                        <a:effectLst/>
                        <a:latin typeface="Calibri" panose="020F0502020204030204" pitchFamily="34" charset="0"/>
                      </a:endParaRPr>
                    </a:p>
                  </a:txBody>
                  <a:tcPr marL="1136" marR="1136" marT="1136" marB="0" anchor="b"/>
                </a:tc>
                <a:tc>
                  <a:txBody>
                    <a:bodyPr/>
                    <a:lstStyle/>
                    <a:p>
                      <a:pPr algn="l" fontAlgn="ctr"/>
                      <a:r>
                        <a:rPr lang="it-IT" sz="1200" u="none" strike="noStrike">
                          <a:effectLst/>
                        </a:rPr>
                        <a:t>FEDERAZIONE FASSID</a:t>
                      </a:r>
                      <a:endParaRPr lang="it-IT" sz="1200" b="0" i="0" u="none" strike="noStrike">
                        <a:solidFill>
                          <a:srgbClr val="000000"/>
                        </a:solidFill>
                        <a:effectLst/>
                        <a:latin typeface="Calibri" panose="020F0502020204030204" pitchFamily="34" charset="0"/>
                      </a:endParaRPr>
                    </a:p>
                  </a:txBody>
                  <a:tcPr marL="1136" marR="1136" marT="1136" marB="0" anchor="ctr"/>
                </a:tc>
                <a:tc>
                  <a:txBody>
                    <a:bodyPr/>
                    <a:lstStyle/>
                    <a:p>
                      <a:pPr algn="l" fontAlgn="b"/>
                      <a:r>
                        <a:rPr lang="it-IT" sz="1200" u="none" strike="noStrike">
                          <a:effectLst/>
                        </a:rPr>
                        <a:t>AREA SINAFO</a:t>
                      </a:r>
                      <a:endParaRPr lang="it-IT" sz="1200" b="0" i="0" u="none" strike="noStrike">
                        <a:solidFill>
                          <a:srgbClr val="000000"/>
                        </a:solidFill>
                        <a:effectLst/>
                        <a:latin typeface="Calibri" panose="020F0502020204030204" pitchFamily="34" charset="0"/>
                      </a:endParaRPr>
                    </a:p>
                  </a:txBody>
                  <a:tcPr marL="1136" marR="1136" marT="1136" marB="0" anchor="b"/>
                </a:tc>
                <a:tc>
                  <a:txBody>
                    <a:bodyPr/>
                    <a:lstStyle/>
                    <a:p>
                      <a:pPr algn="l" fontAlgn="b"/>
                      <a:r>
                        <a:rPr lang="it-IT" sz="1200" u="none" strike="noStrike">
                          <a:effectLst/>
                        </a:rPr>
                        <a:t>Reti oncologiche 11) Al capoverso 3, pagina 26 - </a:t>
                      </a:r>
                      <a:r>
                        <a:rPr lang="it-IT" sz="1200" u="sng" strike="noStrike">
                          <a:effectLst/>
                        </a:rPr>
                        <a:t>inserire il farmacista nel team multidisciplinare</a:t>
                      </a:r>
                      <a:r>
                        <a:rPr lang="it-IT" sz="1200" u="none" strike="noStrike">
                          <a:effectLst/>
                        </a:rPr>
                        <a:t>. Si riscontra giustamente presente la farmacia ospedaliera per le Unità di manipolazione farmaci antiblastici, le terapie ancellari, la terapia del dolore e le terapie di continuità ospedale domicilio, comprese di tutte le attività di registrazioni AIFA e gestione di flussi dei farmaci soprattutto innovativi</a:t>
                      </a:r>
                      <a:endParaRPr lang="it-IT" sz="1200" b="1" i="0" u="none" strike="noStrike">
                        <a:solidFill>
                          <a:srgbClr val="000000"/>
                        </a:solidFill>
                        <a:effectLst/>
                        <a:latin typeface="Cambria" panose="02040503050406030204" pitchFamily="18" charset="0"/>
                      </a:endParaRPr>
                    </a:p>
                  </a:txBody>
                  <a:tcPr marL="1136" marR="1136" marT="1136" marB="0" anchor="b"/>
                </a:tc>
                <a:tc>
                  <a:txBody>
                    <a:bodyPr/>
                    <a:lstStyle/>
                    <a:p>
                      <a:pPr algn="l" fontAlgn="b"/>
                      <a:r>
                        <a:rPr lang="it-IT" sz="1200" u="none" strike="noStrike">
                          <a:effectLst/>
                        </a:rPr>
                        <a:t>“Documento di lineeguida per la sicurezza e la salute</a:t>
                      </a:r>
                      <a:br>
                        <a:rPr lang="it-IT" sz="1200" u="none" strike="noStrike">
                          <a:effectLst/>
                        </a:rPr>
                      </a:br>
                      <a:r>
                        <a:rPr lang="it-IT" sz="1200" u="none" strike="noStrike">
                          <a:effectLst/>
                        </a:rPr>
                        <a:t>dei lavoratori esposti a chemioterapici antiblastici in ambiente sanitario”. (Repertorio atti n.</a:t>
                      </a:r>
                      <a:br>
                        <a:rPr lang="it-IT" sz="1200" u="none" strike="noStrike">
                          <a:effectLst/>
                        </a:rPr>
                      </a:br>
                      <a:r>
                        <a:rPr lang="it-IT" sz="1200" u="none" strike="noStrike">
                          <a:effectLst/>
                        </a:rPr>
                        <a:t>736). (GU Serie Generale n.236 del 07-10-1999)</a:t>
                      </a:r>
                      <a:endParaRPr lang="it-IT" sz="1200" b="0" i="0" u="none" strike="noStrike">
                        <a:solidFill>
                          <a:srgbClr val="000000"/>
                        </a:solidFill>
                        <a:effectLst/>
                        <a:latin typeface="Calibri" panose="020F0502020204030204" pitchFamily="34" charset="0"/>
                      </a:endParaRPr>
                    </a:p>
                  </a:txBody>
                  <a:tcPr marL="1136" marR="1136" marT="1136" marB="0" anchor="b"/>
                </a:tc>
                <a:tc>
                  <a:txBody>
                    <a:bodyPr/>
                    <a:lstStyle/>
                    <a:p>
                      <a:pPr algn="l" fontAlgn="b"/>
                      <a:r>
                        <a:rPr lang="it-IT" sz="1200" u="none" strike="noStrike" dirty="0">
                          <a:effectLst/>
                        </a:rPr>
                        <a:t> </a:t>
                      </a:r>
                      <a:endParaRPr lang="it-IT" sz="1200" b="0" i="0" u="none" strike="noStrike" dirty="0">
                        <a:solidFill>
                          <a:srgbClr val="000000"/>
                        </a:solidFill>
                        <a:effectLst/>
                        <a:latin typeface="Calibri" panose="020F0502020204030204" pitchFamily="34" charset="0"/>
                      </a:endParaRPr>
                    </a:p>
                  </a:txBody>
                  <a:tcPr marL="1136" marR="1136" marT="1136" marB="0" anchor="b"/>
                </a:tc>
                <a:tc>
                  <a:txBody>
                    <a:bodyPr/>
                    <a:lstStyle/>
                    <a:p>
                      <a:pPr algn="l" fontAlgn="b"/>
                      <a:r>
                        <a:rPr lang="it-IT" sz="1200" u="none" strike="noStrike" dirty="0">
                          <a:effectLst/>
                        </a:rPr>
                        <a:t> </a:t>
                      </a:r>
                      <a:endParaRPr lang="it-IT" sz="1200" b="0" i="0" u="none" strike="noStrike" dirty="0">
                        <a:solidFill>
                          <a:srgbClr val="000000"/>
                        </a:solidFill>
                        <a:effectLst/>
                        <a:latin typeface="Calibri" panose="020F0502020204030204" pitchFamily="34" charset="0"/>
                      </a:endParaRPr>
                    </a:p>
                  </a:txBody>
                  <a:tcPr marL="1136" marR="1136" marT="1136" marB="0" anchor="b"/>
                </a:tc>
                <a:extLst>
                  <a:ext uri="{0D108BD9-81ED-4DB2-BD59-A6C34878D82A}">
                    <a16:rowId xmlns:a16="http://schemas.microsoft.com/office/drawing/2014/main" val="975202515"/>
                  </a:ext>
                </a:extLst>
              </a:tr>
              <a:tr h="2723794">
                <a:tc>
                  <a:txBody>
                    <a:bodyPr/>
                    <a:lstStyle/>
                    <a:p>
                      <a:pPr algn="ctr" fontAlgn="b"/>
                      <a:r>
                        <a:rPr lang="it-IT" sz="100" u="none" strike="noStrike">
                          <a:effectLst/>
                        </a:rPr>
                        <a:t>12</a:t>
                      </a:r>
                      <a:endParaRPr lang="it-IT" sz="100" b="0" i="0" u="none" strike="noStrike">
                        <a:solidFill>
                          <a:srgbClr val="000000"/>
                        </a:solidFill>
                        <a:effectLst/>
                        <a:latin typeface="Calibri" panose="020F0502020204030204" pitchFamily="34" charset="0"/>
                      </a:endParaRPr>
                    </a:p>
                  </a:txBody>
                  <a:tcPr marL="1136" marR="1136" marT="1136" marB="0" anchor="b"/>
                </a:tc>
                <a:tc>
                  <a:txBody>
                    <a:bodyPr/>
                    <a:lstStyle/>
                    <a:p>
                      <a:pPr algn="l" fontAlgn="ctr"/>
                      <a:r>
                        <a:rPr lang="it-IT" sz="1200" u="none" strike="noStrike">
                          <a:effectLst/>
                        </a:rPr>
                        <a:t>FEDERAZIONE FASSID</a:t>
                      </a:r>
                      <a:endParaRPr lang="it-IT" sz="1200" b="0" i="0" u="none" strike="noStrike">
                        <a:solidFill>
                          <a:srgbClr val="000000"/>
                        </a:solidFill>
                        <a:effectLst/>
                        <a:latin typeface="Calibri" panose="020F0502020204030204" pitchFamily="34" charset="0"/>
                      </a:endParaRPr>
                    </a:p>
                  </a:txBody>
                  <a:tcPr marL="1136" marR="1136" marT="1136" marB="0" anchor="ctr"/>
                </a:tc>
                <a:tc>
                  <a:txBody>
                    <a:bodyPr/>
                    <a:lstStyle/>
                    <a:p>
                      <a:pPr algn="l" fontAlgn="b"/>
                      <a:r>
                        <a:rPr lang="it-IT" sz="1200" u="none" strike="noStrike" dirty="0">
                          <a:effectLst/>
                        </a:rPr>
                        <a:t>AREA SINAFO</a:t>
                      </a:r>
                      <a:endParaRPr lang="it-IT" sz="1200" b="0" i="0" u="none" strike="noStrike" dirty="0">
                        <a:solidFill>
                          <a:srgbClr val="000000"/>
                        </a:solidFill>
                        <a:effectLst/>
                        <a:latin typeface="Calibri" panose="020F0502020204030204" pitchFamily="34" charset="0"/>
                      </a:endParaRPr>
                    </a:p>
                  </a:txBody>
                  <a:tcPr marL="1136" marR="1136" marT="1136" marB="0" anchor="b"/>
                </a:tc>
                <a:tc>
                  <a:txBody>
                    <a:bodyPr/>
                    <a:lstStyle/>
                    <a:p>
                      <a:pPr algn="just" fontAlgn="ctr"/>
                      <a:r>
                        <a:rPr lang="it-IT" sz="1200" u="none" strike="noStrike">
                          <a:effectLst/>
                        </a:rPr>
                        <a:t>Rete dell’emergenza urgenza 118 di pagina 27 E’ un percorso tutto nuovo e va inserita in questa Rete la presenza della Farmacia in maniera strutturale, anche multizonale, per le molteplici implicazioni gestionali dei farmaci, tra cui stupefacenti, ossigenoterapia e dispositivi medici di emergenza urgenza.</a:t>
                      </a:r>
                      <a:endParaRPr lang="it-IT" sz="1200" b="1" i="0" u="none" strike="noStrike">
                        <a:solidFill>
                          <a:srgbClr val="000000"/>
                        </a:solidFill>
                        <a:effectLst/>
                        <a:latin typeface="Cambria" panose="02040503050406030204" pitchFamily="18" charset="0"/>
                      </a:endParaRPr>
                    </a:p>
                  </a:txBody>
                  <a:tcPr marL="1136" marR="1136" marT="1136" marB="0" anchor="ctr"/>
                </a:tc>
                <a:tc>
                  <a:txBody>
                    <a:bodyPr/>
                    <a:lstStyle/>
                    <a:p>
                      <a:pPr algn="l" fontAlgn="ctr"/>
                      <a:r>
                        <a:rPr lang="it-IT" sz="1200" u="none" strike="noStrike">
                          <a:effectLst/>
                        </a:rPr>
                        <a:t>Fonte primaria il DM 70 stesso quando fissa tali strutture in ogni Ospedale sede di Dea di I° livello ed una UOC ogni 150/300.000 mila assistiti. Altri riferimenti sono, ad esempio, per la farmceutica dal DPR 128/69, mentre la legge 405 del 2001 delinea il quadro riguardante la continuità terapeutica ospedale territorio.</a:t>
                      </a:r>
                      <a:endParaRPr lang="it-IT" sz="1200" b="0" i="0" u="none" strike="noStrike">
                        <a:solidFill>
                          <a:srgbClr val="000000"/>
                        </a:solidFill>
                        <a:effectLst/>
                        <a:latin typeface="Calibri" panose="020F0502020204030204" pitchFamily="34" charset="0"/>
                      </a:endParaRPr>
                    </a:p>
                  </a:txBody>
                  <a:tcPr marL="1136" marR="1136" marT="1136" marB="0" anchor="ctr"/>
                </a:tc>
                <a:tc>
                  <a:txBody>
                    <a:bodyPr/>
                    <a:lstStyle/>
                    <a:p>
                      <a:pPr algn="l" fontAlgn="b"/>
                      <a:r>
                        <a:rPr lang="it-IT" sz="1200" u="none" strike="noStrike">
                          <a:effectLst/>
                        </a:rPr>
                        <a:t> </a:t>
                      </a:r>
                      <a:endParaRPr lang="it-IT" sz="1200" b="0" i="0" u="none" strike="noStrike">
                        <a:solidFill>
                          <a:srgbClr val="000000"/>
                        </a:solidFill>
                        <a:effectLst/>
                        <a:latin typeface="Calibri" panose="020F0502020204030204" pitchFamily="34" charset="0"/>
                      </a:endParaRPr>
                    </a:p>
                  </a:txBody>
                  <a:tcPr marL="1136" marR="1136" marT="1136" marB="0" anchor="b"/>
                </a:tc>
                <a:tc>
                  <a:txBody>
                    <a:bodyPr/>
                    <a:lstStyle/>
                    <a:p>
                      <a:pPr algn="l" fontAlgn="b"/>
                      <a:r>
                        <a:rPr lang="it-IT" sz="1200" u="none" strike="noStrike" dirty="0">
                          <a:effectLst/>
                        </a:rPr>
                        <a:t> </a:t>
                      </a:r>
                      <a:endParaRPr lang="it-IT" sz="1200" b="0" i="0" u="none" strike="noStrike" dirty="0">
                        <a:solidFill>
                          <a:srgbClr val="000000"/>
                        </a:solidFill>
                        <a:effectLst/>
                        <a:latin typeface="Calibri" panose="020F0502020204030204" pitchFamily="34" charset="0"/>
                      </a:endParaRPr>
                    </a:p>
                  </a:txBody>
                  <a:tcPr marL="1136" marR="1136" marT="1136" marB="0" anchor="b"/>
                </a:tc>
                <a:extLst>
                  <a:ext uri="{0D108BD9-81ED-4DB2-BD59-A6C34878D82A}">
                    <a16:rowId xmlns:a16="http://schemas.microsoft.com/office/drawing/2014/main" val="3501111258"/>
                  </a:ext>
                </a:extLst>
              </a:tr>
            </a:tbl>
          </a:graphicData>
        </a:graphic>
      </p:graphicFrame>
    </p:spTree>
    <p:extLst>
      <p:ext uri="{BB962C8B-B14F-4D97-AF65-F5344CB8AC3E}">
        <p14:creationId xmlns:p14="http://schemas.microsoft.com/office/powerpoint/2010/main" val="4047636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rgbClr val="C00000"/>
                </a:solidFill>
              </a:rPr>
              <a:t>Manuale degli standard</a:t>
            </a:r>
            <a:endParaRPr lang="it-IT" dirty="0"/>
          </a:p>
        </p:txBody>
      </p:sp>
      <p:sp>
        <p:nvSpPr>
          <p:cNvPr id="3" name="Segnaposto contenuto 2"/>
          <p:cNvSpPr>
            <a:spLocks noGrp="1"/>
          </p:cNvSpPr>
          <p:nvPr>
            <p:ph idx="1"/>
          </p:nvPr>
        </p:nvSpPr>
        <p:spPr>
          <a:xfrm>
            <a:off x="838200" y="1825625"/>
            <a:ext cx="4750837" cy="4351338"/>
          </a:xfrm>
        </p:spPr>
        <p:txBody>
          <a:bodyPr>
            <a:normAutofit fontScale="77500" lnSpcReduction="20000"/>
          </a:bodyPr>
          <a:lstStyle/>
          <a:p>
            <a:r>
              <a:rPr lang="it-IT" dirty="0"/>
              <a:t>Un primo passo è stato compiuto da </a:t>
            </a:r>
            <a:r>
              <a:rPr lang="it-IT" dirty="0" err="1"/>
              <a:t>SiNaFO</a:t>
            </a:r>
            <a:r>
              <a:rPr lang="it-IT" dirty="0"/>
              <a:t>, in collaborazione con le due società scientifiche </a:t>
            </a:r>
            <a:r>
              <a:rPr lang="it-IT" dirty="0" err="1"/>
              <a:t>SiFO</a:t>
            </a:r>
            <a:r>
              <a:rPr lang="it-IT" dirty="0"/>
              <a:t> e </a:t>
            </a:r>
            <a:r>
              <a:rPr lang="it-IT" dirty="0" err="1"/>
              <a:t>Sifact</a:t>
            </a:r>
            <a:r>
              <a:rPr lang="it-IT" dirty="0"/>
              <a:t>, nel maggio 2017, con l’elaborazione del Manuale </a:t>
            </a:r>
            <a:r>
              <a:rPr lang="it-IT" i="1" dirty="0"/>
              <a:t>“ Criteri Generali per la definizione di standard della dirigenza farmaceutica ospedaliera e territoriale del S.S.N.” </a:t>
            </a:r>
            <a:r>
              <a:rPr lang="it-IT" dirty="0"/>
              <a:t>dove sono state individuate e mappate per ciascuna area specialistica (Ospedaliera e dei servizi Territoriali delle ASL)  </a:t>
            </a:r>
            <a:r>
              <a:rPr lang="it-IT" b="1" dirty="0"/>
              <a:t>n. 16 Macro-Aree di cui n. 106 Linee di attività per l’assistenza Ospedaliera e n. 97 per quella dei servizi Territoriali delle ASL.                                                     </a:t>
            </a:r>
            <a:r>
              <a:rPr lang="it-IT" dirty="0"/>
              <a:t>                                                                                                                               </a:t>
            </a:r>
          </a:p>
        </p:txBody>
      </p:sp>
      <p:pic>
        <p:nvPicPr>
          <p:cNvPr id="4" name="Immagine 3"/>
          <p:cNvPicPr>
            <a:picLocks noChangeAspect="1"/>
          </p:cNvPicPr>
          <p:nvPr/>
        </p:nvPicPr>
        <p:blipFill>
          <a:blip r:embed="rId2"/>
          <a:stretch>
            <a:fillRect/>
          </a:stretch>
        </p:blipFill>
        <p:spPr>
          <a:xfrm>
            <a:off x="6624736" y="0"/>
            <a:ext cx="5334000" cy="6568751"/>
          </a:xfrm>
          <a:prstGeom prst="rect">
            <a:avLst/>
          </a:prstGeom>
        </p:spPr>
      </p:pic>
    </p:spTree>
    <p:extLst>
      <p:ext uri="{BB962C8B-B14F-4D97-AF65-F5344CB8AC3E}">
        <p14:creationId xmlns:p14="http://schemas.microsoft.com/office/powerpoint/2010/main" val="175963399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5982</Words>
  <Application>Microsoft Office PowerPoint</Application>
  <PresentationFormat>Widescreen</PresentationFormat>
  <Paragraphs>239</Paragraphs>
  <Slides>36</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36</vt:i4>
      </vt:variant>
    </vt:vector>
  </HeadingPairs>
  <TitlesOfParts>
    <vt:vector size="45" baseType="lpstr">
      <vt:lpstr>Aharoni</vt:lpstr>
      <vt:lpstr>Arial</vt:lpstr>
      <vt:lpstr>Calibri</vt:lpstr>
      <vt:lpstr>Calibri Light</vt:lpstr>
      <vt:lpstr>Cambria</vt:lpstr>
      <vt:lpstr>Georgia</vt:lpstr>
      <vt:lpstr>Roboto</vt:lpstr>
      <vt:lpstr>Times New Roman</vt:lpstr>
      <vt:lpstr>Tema di Office</vt:lpstr>
      <vt:lpstr>Sessione Plenaria 1 La promozione della farmacia clinica in Italia:  stato dell’arte ed orizzonti</vt:lpstr>
      <vt:lpstr>Rendicontazione e riconoscimenti  di farmacia clinica</vt:lpstr>
      <vt:lpstr>Evoluzione dell’attività della Farmacia Ospedaliera nella normativa nazionale </vt:lpstr>
      <vt:lpstr>Evoluzione dell’attività nel mondo reale</vt:lpstr>
      <vt:lpstr>Presentazione standard di PowerPoint</vt:lpstr>
      <vt:lpstr>Evoluzione dell’attività e standard</vt:lpstr>
      <vt:lpstr>Normative sugli standard</vt:lpstr>
      <vt:lpstr>Tavolo tecnico AGENAS</vt:lpstr>
      <vt:lpstr>Manuale degli standard</vt:lpstr>
      <vt:lpstr>Gli standard: perché</vt:lpstr>
      <vt:lpstr>Perché un manuale…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From: Implementing clinical pharmacy activities in hospital setting in Vietnam: current status from a national survey </vt:lpstr>
      <vt:lpstr>Development of a pharmacy ‘patient prioritization tool’  for use in a Tertiary Paediatric Hospital Madeline Spencer BPharm (Hons), Sean Turner BPharm, Dip Clin Pharm, MPharm, Alka Garg BPharm, MPharm, PhD   22 October 2020  https://doi.org/10.1111/jcpt.13295 </vt:lpstr>
      <vt:lpstr>Presentazione standard di PowerPoint</vt:lpstr>
      <vt:lpstr>Ma si possono certificare a livello locale le attività svolte?</vt:lpstr>
      <vt:lpstr>Management: la gestione per obiettivi</vt:lpstr>
      <vt:lpstr>la gestione per obiettivi</vt:lpstr>
      <vt:lpstr>Livelli di autonomia</vt:lpstr>
      <vt:lpstr>SISTEMA DEGLI INCARICHI E SVILUPPO DELLA CARRIERA PROFESSIONALE secondo il CCNL  </vt:lpstr>
      <vt:lpstr>SISTEMA DEGLI INCARICHI E SVILUPPO DELLA CARRIERA PROFESSIONALE secondo il CCNL  </vt:lpstr>
      <vt:lpstr>SISTEMA DEGLI INCARICHI E SVILUPPO DELLA CARRIERA PROFESSIONALE secondo il CCNL  </vt:lpstr>
      <vt:lpstr>I criteri di attribuzione del risultato secondo il CCNL</vt:lpstr>
      <vt:lpstr> Il problema delle tariffe</vt:lpstr>
      <vt:lpstr>Italia Decreto Ministero della Salute 23.06.2023 (GU n.181 del 4-8-2023) Definizione delle tariffe dell'assistenza specialistica ambulatoriale e protesica</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Vittoria Ferratini</dc:creator>
  <cp:lastModifiedBy>Luigi Verdari</cp:lastModifiedBy>
  <cp:revision>9</cp:revision>
  <dcterms:created xsi:type="dcterms:W3CDTF">2023-10-04T07:53:04Z</dcterms:created>
  <dcterms:modified xsi:type="dcterms:W3CDTF">2023-10-19T11:13:16Z</dcterms:modified>
</cp:coreProperties>
</file>