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322" r:id="rId1"/>
  </p:sldMasterIdLst>
  <p:notesMasterIdLst>
    <p:notesMasterId r:id="rId20"/>
  </p:notesMasterIdLst>
  <p:sldIdLst>
    <p:sldId id="529" r:id="rId2"/>
    <p:sldId id="351" r:id="rId3"/>
    <p:sldId id="541" r:id="rId4"/>
    <p:sldId id="394" r:id="rId5"/>
    <p:sldId id="537" r:id="rId6"/>
    <p:sldId id="534" r:id="rId7"/>
    <p:sldId id="533" r:id="rId8"/>
    <p:sldId id="463" r:id="rId9"/>
    <p:sldId id="539" r:id="rId10"/>
    <p:sldId id="277" r:id="rId11"/>
    <p:sldId id="538" r:id="rId12"/>
    <p:sldId id="259" r:id="rId13"/>
    <p:sldId id="260" r:id="rId14"/>
    <p:sldId id="258" r:id="rId15"/>
    <p:sldId id="535" r:id="rId16"/>
    <p:sldId id="256" r:id="rId17"/>
    <p:sldId id="540" r:id="rId18"/>
    <p:sldId id="536" r:id="rId19"/>
  </p:sldIdLst>
  <p:sldSz cx="12192000" cy="6858000"/>
  <p:notesSz cx="6669088" cy="97758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44" autoAdjust="0"/>
    <p:restoredTop sz="58270" autoAdjust="0"/>
  </p:normalViewPr>
  <p:slideViewPr>
    <p:cSldViewPr snapToGrid="0">
      <p:cViewPr varScale="1">
        <p:scale>
          <a:sx n="62" d="100"/>
          <a:sy n="62" d="100"/>
        </p:scale>
        <p:origin x="22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F72E01-5587-4ACF-A5A8-0E84FE66017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1A14D5-9619-4F6F-901B-D208A0E5034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UK pharmacy education and pharmacy career development</a:t>
          </a:r>
        </a:p>
      </dgm:t>
    </dgm:pt>
    <dgm:pt modelId="{73E269D1-4EE4-4CC5-B929-82FC506F343E}" type="parTrans" cxnId="{D75675B1-DB8D-4EFB-9EF1-03449E860FB0}">
      <dgm:prSet/>
      <dgm:spPr/>
      <dgm:t>
        <a:bodyPr/>
        <a:lstStyle/>
        <a:p>
          <a:endParaRPr lang="en-US"/>
        </a:p>
      </dgm:t>
    </dgm:pt>
    <dgm:pt modelId="{69F8A16B-3ADA-485E-AE53-7D9C313DC6D1}" type="sibTrans" cxnId="{D75675B1-DB8D-4EFB-9EF1-03449E860FB0}">
      <dgm:prSet/>
      <dgm:spPr/>
      <dgm:t>
        <a:bodyPr/>
        <a:lstStyle/>
        <a:p>
          <a:endParaRPr lang="en-US"/>
        </a:p>
      </dgm:t>
    </dgm:pt>
    <dgm:pt modelId="{19890243-CCAA-4DB6-8E9E-A78688DEA5A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Key roles of UK hospital pharmacists</a:t>
          </a:r>
        </a:p>
      </dgm:t>
    </dgm:pt>
    <dgm:pt modelId="{BD56C584-B546-4197-9708-1DED1706CCDA}" type="parTrans" cxnId="{6687C246-FC51-43F7-9885-C66FF6A85CED}">
      <dgm:prSet/>
      <dgm:spPr/>
      <dgm:t>
        <a:bodyPr/>
        <a:lstStyle/>
        <a:p>
          <a:endParaRPr lang="en-US"/>
        </a:p>
      </dgm:t>
    </dgm:pt>
    <dgm:pt modelId="{4D888B41-8F62-4E9E-8461-C50DDE0BB799}" type="sibTrans" cxnId="{6687C246-FC51-43F7-9885-C66FF6A85CED}">
      <dgm:prSet/>
      <dgm:spPr/>
      <dgm:t>
        <a:bodyPr/>
        <a:lstStyle/>
        <a:p>
          <a:endParaRPr lang="en-US"/>
        </a:p>
      </dgm:t>
    </dgm:pt>
    <dgm:pt modelId="{6035611F-78C6-427B-9903-7F87AD9072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Importance of research activity for patient care</a:t>
          </a:r>
        </a:p>
      </dgm:t>
    </dgm:pt>
    <dgm:pt modelId="{4F7BED00-392B-4AFA-9004-A47D459B2C43}" type="parTrans" cxnId="{6B326599-79B2-4003-BFB6-1751C1EF0FEA}">
      <dgm:prSet/>
      <dgm:spPr/>
      <dgm:t>
        <a:bodyPr/>
        <a:lstStyle/>
        <a:p>
          <a:endParaRPr lang="en-US"/>
        </a:p>
      </dgm:t>
    </dgm:pt>
    <dgm:pt modelId="{B3D4B34C-3CA4-423C-9D2B-F5F4A8776001}" type="sibTrans" cxnId="{6B326599-79B2-4003-BFB6-1751C1EF0FEA}">
      <dgm:prSet/>
      <dgm:spPr/>
      <dgm:t>
        <a:bodyPr/>
        <a:lstStyle/>
        <a:p>
          <a:endParaRPr lang="en-US"/>
        </a:p>
      </dgm:t>
    </dgm:pt>
    <dgm:pt modelId="{1D390CCE-2842-4131-9E7B-9E707300E4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How to get involved in research</a:t>
          </a:r>
        </a:p>
      </dgm:t>
    </dgm:pt>
    <dgm:pt modelId="{18F6B079-5102-4532-972E-18907DD824AC}" type="parTrans" cxnId="{F5130DE6-1E76-4A88-923B-AC9930D1F36E}">
      <dgm:prSet/>
      <dgm:spPr/>
      <dgm:t>
        <a:bodyPr/>
        <a:lstStyle/>
        <a:p>
          <a:endParaRPr lang="en-US"/>
        </a:p>
      </dgm:t>
    </dgm:pt>
    <dgm:pt modelId="{7436BA7C-DDFE-46E6-A344-AAFBB4814588}" type="sibTrans" cxnId="{F5130DE6-1E76-4A88-923B-AC9930D1F36E}">
      <dgm:prSet/>
      <dgm:spPr/>
      <dgm:t>
        <a:bodyPr/>
        <a:lstStyle/>
        <a:p>
          <a:endParaRPr lang="en-US"/>
        </a:p>
      </dgm:t>
    </dgm:pt>
    <dgm:pt modelId="{CBE64A4D-DC61-45AA-9D07-8292B09DEB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Examples of pharmacist led research projects</a:t>
          </a:r>
        </a:p>
      </dgm:t>
    </dgm:pt>
    <dgm:pt modelId="{4F1875E8-A305-4D6D-ADAD-7FBDCEE63F29}" type="parTrans" cxnId="{4F6009F9-6C52-4042-B856-8BB7C0F1ED73}">
      <dgm:prSet/>
      <dgm:spPr/>
      <dgm:t>
        <a:bodyPr/>
        <a:lstStyle/>
        <a:p>
          <a:endParaRPr lang="en-US"/>
        </a:p>
      </dgm:t>
    </dgm:pt>
    <dgm:pt modelId="{EADA9EFB-6266-4823-9204-79123368966D}" type="sibTrans" cxnId="{4F6009F9-6C52-4042-B856-8BB7C0F1ED73}">
      <dgm:prSet/>
      <dgm:spPr/>
      <dgm:t>
        <a:bodyPr/>
        <a:lstStyle/>
        <a:p>
          <a:endParaRPr lang="en-US"/>
        </a:p>
      </dgm:t>
    </dgm:pt>
    <dgm:pt modelId="{3B35C9A5-715F-4B7C-90FA-3FB29207F8C2}" type="pres">
      <dgm:prSet presAssocID="{6FF72E01-5587-4ACF-A5A8-0E84FE660176}" presName="root" presStyleCnt="0">
        <dgm:presLayoutVars>
          <dgm:dir/>
          <dgm:resizeHandles val="exact"/>
        </dgm:presLayoutVars>
      </dgm:prSet>
      <dgm:spPr/>
    </dgm:pt>
    <dgm:pt modelId="{1D2DEBBE-9AD8-4FD5-87BE-5858FCD396BF}" type="pres">
      <dgm:prSet presAssocID="{7A1A14D5-9619-4F6F-901B-D208A0E5034D}" presName="compNode" presStyleCnt="0"/>
      <dgm:spPr/>
    </dgm:pt>
    <dgm:pt modelId="{C46FEF8B-9389-4B5A-B112-2E669422C394}" type="pres">
      <dgm:prSet presAssocID="{7A1A14D5-9619-4F6F-901B-D208A0E5034D}" presName="bgRect" presStyleLbl="bgShp" presStyleIdx="0" presStyleCnt="5"/>
      <dgm:spPr/>
    </dgm:pt>
    <dgm:pt modelId="{A4B8EB38-762E-44B1-B20E-B1F8DAAA2382}" type="pres">
      <dgm:prSet presAssocID="{7A1A14D5-9619-4F6F-901B-D208A0E5034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DC9F0F79-9D7C-4D5C-B98C-6F731B0EBFBF}" type="pres">
      <dgm:prSet presAssocID="{7A1A14D5-9619-4F6F-901B-D208A0E5034D}" presName="spaceRect" presStyleCnt="0"/>
      <dgm:spPr/>
    </dgm:pt>
    <dgm:pt modelId="{6A6A7D2B-79B7-48F9-89E2-5082C7DF1CCA}" type="pres">
      <dgm:prSet presAssocID="{7A1A14D5-9619-4F6F-901B-D208A0E5034D}" presName="parTx" presStyleLbl="revTx" presStyleIdx="0" presStyleCnt="5">
        <dgm:presLayoutVars>
          <dgm:chMax val="0"/>
          <dgm:chPref val="0"/>
        </dgm:presLayoutVars>
      </dgm:prSet>
      <dgm:spPr/>
    </dgm:pt>
    <dgm:pt modelId="{0A11079C-38DB-48AC-B1D4-DB39B0A65048}" type="pres">
      <dgm:prSet presAssocID="{69F8A16B-3ADA-485E-AE53-7D9C313DC6D1}" presName="sibTrans" presStyleCnt="0"/>
      <dgm:spPr/>
    </dgm:pt>
    <dgm:pt modelId="{219841C4-0830-4936-9C81-C9B25CB7C9FB}" type="pres">
      <dgm:prSet presAssocID="{19890243-CCAA-4DB6-8E9E-A78688DEA5A7}" presName="compNode" presStyleCnt="0"/>
      <dgm:spPr/>
    </dgm:pt>
    <dgm:pt modelId="{8C8DFB9D-72A3-4C58-8497-F6344EC8084C}" type="pres">
      <dgm:prSet presAssocID="{19890243-CCAA-4DB6-8E9E-A78688DEA5A7}" presName="bgRect" presStyleLbl="bgShp" presStyleIdx="1" presStyleCnt="5"/>
      <dgm:spPr/>
    </dgm:pt>
    <dgm:pt modelId="{23EE8B46-FC08-41F5-973D-ECA004FB42A7}" type="pres">
      <dgm:prSet presAssocID="{19890243-CCAA-4DB6-8E9E-A78688DEA5A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A75D7374-8127-4485-BBA7-38451AA3336D}" type="pres">
      <dgm:prSet presAssocID="{19890243-CCAA-4DB6-8E9E-A78688DEA5A7}" presName="spaceRect" presStyleCnt="0"/>
      <dgm:spPr/>
    </dgm:pt>
    <dgm:pt modelId="{116C68B5-D708-4BC3-8996-47B0E3204CBB}" type="pres">
      <dgm:prSet presAssocID="{19890243-CCAA-4DB6-8E9E-A78688DEA5A7}" presName="parTx" presStyleLbl="revTx" presStyleIdx="1" presStyleCnt="5">
        <dgm:presLayoutVars>
          <dgm:chMax val="0"/>
          <dgm:chPref val="0"/>
        </dgm:presLayoutVars>
      </dgm:prSet>
      <dgm:spPr/>
    </dgm:pt>
    <dgm:pt modelId="{EE156849-543F-4B0B-A27E-CCCC3200F03F}" type="pres">
      <dgm:prSet presAssocID="{4D888B41-8F62-4E9E-8461-C50DDE0BB799}" presName="sibTrans" presStyleCnt="0"/>
      <dgm:spPr/>
    </dgm:pt>
    <dgm:pt modelId="{D41ECEEC-C5EC-4733-AB46-BED1865EA8A6}" type="pres">
      <dgm:prSet presAssocID="{6035611F-78C6-427B-9903-7F87AD907273}" presName="compNode" presStyleCnt="0"/>
      <dgm:spPr/>
    </dgm:pt>
    <dgm:pt modelId="{7B5109C4-D048-480B-A287-8FC3E3977783}" type="pres">
      <dgm:prSet presAssocID="{6035611F-78C6-427B-9903-7F87AD907273}" presName="bgRect" presStyleLbl="bgShp" presStyleIdx="2" presStyleCnt="5"/>
      <dgm:spPr/>
    </dgm:pt>
    <dgm:pt modelId="{69E7EC72-6E84-4C25-B0F4-B0850F6C749E}" type="pres">
      <dgm:prSet presAssocID="{6035611F-78C6-427B-9903-7F87AD90727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0D65AF84-83F3-4F38-9E7A-3E73A182E68A}" type="pres">
      <dgm:prSet presAssocID="{6035611F-78C6-427B-9903-7F87AD907273}" presName="spaceRect" presStyleCnt="0"/>
      <dgm:spPr/>
    </dgm:pt>
    <dgm:pt modelId="{93A2A8FF-49C6-4243-9338-697C70859BC0}" type="pres">
      <dgm:prSet presAssocID="{6035611F-78C6-427B-9903-7F87AD907273}" presName="parTx" presStyleLbl="revTx" presStyleIdx="2" presStyleCnt="5">
        <dgm:presLayoutVars>
          <dgm:chMax val="0"/>
          <dgm:chPref val="0"/>
        </dgm:presLayoutVars>
      </dgm:prSet>
      <dgm:spPr/>
    </dgm:pt>
    <dgm:pt modelId="{10EC2E57-DC11-4AF2-B3EC-A893298D4E33}" type="pres">
      <dgm:prSet presAssocID="{B3D4B34C-3CA4-423C-9D2B-F5F4A8776001}" presName="sibTrans" presStyleCnt="0"/>
      <dgm:spPr/>
    </dgm:pt>
    <dgm:pt modelId="{0358B600-B52F-483D-8C8C-1AA283BF7FFA}" type="pres">
      <dgm:prSet presAssocID="{1D390CCE-2842-4131-9E7B-9E707300E4C8}" presName="compNode" presStyleCnt="0"/>
      <dgm:spPr/>
    </dgm:pt>
    <dgm:pt modelId="{D4C9D337-0AD2-4B33-B887-3C2E85F1C46F}" type="pres">
      <dgm:prSet presAssocID="{1D390CCE-2842-4131-9E7B-9E707300E4C8}" presName="bgRect" presStyleLbl="bgShp" presStyleIdx="3" presStyleCnt="5"/>
      <dgm:spPr/>
    </dgm:pt>
    <dgm:pt modelId="{9A6FA650-4AA6-4CAB-81DD-6365C778E887}" type="pres">
      <dgm:prSet presAssocID="{1D390CCE-2842-4131-9E7B-9E707300E4C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50712881-0CE4-40C0-B218-B29073D7A874}" type="pres">
      <dgm:prSet presAssocID="{1D390CCE-2842-4131-9E7B-9E707300E4C8}" presName="spaceRect" presStyleCnt="0"/>
      <dgm:spPr/>
    </dgm:pt>
    <dgm:pt modelId="{14682FA8-EBE9-49B0-9363-2510AE564FC6}" type="pres">
      <dgm:prSet presAssocID="{1D390CCE-2842-4131-9E7B-9E707300E4C8}" presName="parTx" presStyleLbl="revTx" presStyleIdx="3" presStyleCnt="5">
        <dgm:presLayoutVars>
          <dgm:chMax val="0"/>
          <dgm:chPref val="0"/>
        </dgm:presLayoutVars>
      </dgm:prSet>
      <dgm:spPr/>
    </dgm:pt>
    <dgm:pt modelId="{199D279C-2DC1-4E28-A3CF-419B11830E3F}" type="pres">
      <dgm:prSet presAssocID="{7436BA7C-DDFE-46E6-A344-AAFBB4814588}" presName="sibTrans" presStyleCnt="0"/>
      <dgm:spPr/>
    </dgm:pt>
    <dgm:pt modelId="{93D938ED-557A-4FA8-91E4-543EFBFDE914}" type="pres">
      <dgm:prSet presAssocID="{CBE64A4D-DC61-45AA-9D07-8292B09DEBCC}" presName="compNode" presStyleCnt="0"/>
      <dgm:spPr/>
    </dgm:pt>
    <dgm:pt modelId="{70F61891-9729-47C7-9B7A-1DA21E8161B0}" type="pres">
      <dgm:prSet presAssocID="{CBE64A4D-DC61-45AA-9D07-8292B09DEBCC}" presName="bgRect" presStyleLbl="bgShp" presStyleIdx="4" presStyleCnt="5"/>
      <dgm:spPr/>
    </dgm:pt>
    <dgm:pt modelId="{088F9437-AE3E-4CA2-9419-4B21E22A679E}" type="pres">
      <dgm:prSet presAssocID="{CBE64A4D-DC61-45AA-9D07-8292B09DEBC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FD66AC7F-7F41-41A5-8A68-D215062B436E}" type="pres">
      <dgm:prSet presAssocID="{CBE64A4D-DC61-45AA-9D07-8292B09DEBCC}" presName="spaceRect" presStyleCnt="0"/>
      <dgm:spPr/>
    </dgm:pt>
    <dgm:pt modelId="{FFD212E2-B488-4F22-B1A0-3AF00006EC3D}" type="pres">
      <dgm:prSet presAssocID="{CBE64A4D-DC61-45AA-9D07-8292B09DEBC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687C246-FC51-43F7-9885-C66FF6A85CED}" srcId="{6FF72E01-5587-4ACF-A5A8-0E84FE660176}" destId="{19890243-CCAA-4DB6-8E9E-A78688DEA5A7}" srcOrd="1" destOrd="0" parTransId="{BD56C584-B546-4197-9708-1DED1706CCDA}" sibTransId="{4D888B41-8F62-4E9E-8461-C50DDE0BB799}"/>
    <dgm:cxn modelId="{7B59D849-203D-45C3-97B6-A928BABC7F27}" type="presOf" srcId="{CBE64A4D-DC61-45AA-9D07-8292B09DEBCC}" destId="{FFD212E2-B488-4F22-B1A0-3AF00006EC3D}" srcOrd="0" destOrd="0" presId="urn:microsoft.com/office/officeart/2018/2/layout/IconVerticalSolidList"/>
    <dgm:cxn modelId="{D7D52F4F-12D1-44E2-9964-3483F4B34618}" type="presOf" srcId="{1D390CCE-2842-4131-9E7B-9E707300E4C8}" destId="{14682FA8-EBE9-49B0-9363-2510AE564FC6}" srcOrd="0" destOrd="0" presId="urn:microsoft.com/office/officeart/2018/2/layout/IconVerticalSolidList"/>
    <dgm:cxn modelId="{5C07CC61-8F18-43DA-B4FF-55389D3EFED3}" type="presOf" srcId="{7A1A14D5-9619-4F6F-901B-D208A0E5034D}" destId="{6A6A7D2B-79B7-48F9-89E2-5082C7DF1CCA}" srcOrd="0" destOrd="0" presId="urn:microsoft.com/office/officeart/2018/2/layout/IconVerticalSolidList"/>
    <dgm:cxn modelId="{6B326599-79B2-4003-BFB6-1751C1EF0FEA}" srcId="{6FF72E01-5587-4ACF-A5A8-0E84FE660176}" destId="{6035611F-78C6-427B-9903-7F87AD907273}" srcOrd="2" destOrd="0" parTransId="{4F7BED00-392B-4AFA-9004-A47D459B2C43}" sibTransId="{B3D4B34C-3CA4-423C-9D2B-F5F4A8776001}"/>
    <dgm:cxn modelId="{5736889F-9E7D-4F5C-9225-C801177BE3D3}" type="presOf" srcId="{6FF72E01-5587-4ACF-A5A8-0E84FE660176}" destId="{3B35C9A5-715F-4B7C-90FA-3FB29207F8C2}" srcOrd="0" destOrd="0" presId="urn:microsoft.com/office/officeart/2018/2/layout/IconVerticalSolidList"/>
    <dgm:cxn modelId="{D75675B1-DB8D-4EFB-9EF1-03449E860FB0}" srcId="{6FF72E01-5587-4ACF-A5A8-0E84FE660176}" destId="{7A1A14D5-9619-4F6F-901B-D208A0E5034D}" srcOrd="0" destOrd="0" parTransId="{73E269D1-4EE4-4CC5-B929-82FC506F343E}" sibTransId="{69F8A16B-3ADA-485E-AE53-7D9C313DC6D1}"/>
    <dgm:cxn modelId="{0A053ACA-CFB1-4B23-92CA-016A1522DF2B}" type="presOf" srcId="{19890243-CCAA-4DB6-8E9E-A78688DEA5A7}" destId="{116C68B5-D708-4BC3-8996-47B0E3204CBB}" srcOrd="0" destOrd="0" presId="urn:microsoft.com/office/officeart/2018/2/layout/IconVerticalSolidList"/>
    <dgm:cxn modelId="{5977BFDB-C70C-452F-B60F-842C7830DACA}" type="presOf" srcId="{6035611F-78C6-427B-9903-7F87AD907273}" destId="{93A2A8FF-49C6-4243-9338-697C70859BC0}" srcOrd="0" destOrd="0" presId="urn:microsoft.com/office/officeart/2018/2/layout/IconVerticalSolidList"/>
    <dgm:cxn modelId="{F5130DE6-1E76-4A88-923B-AC9930D1F36E}" srcId="{6FF72E01-5587-4ACF-A5A8-0E84FE660176}" destId="{1D390CCE-2842-4131-9E7B-9E707300E4C8}" srcOrd="3" destOrd="0" parTransId="{18F6B079-5102-4532-972E-18907DD824AC}" sibTransId="{7436BA7C-DDFE-46E6-A344-AAFBB4814588}"/>
    <dgm:cxn modelId="{4F6009F9-6C52-4042-B856-8BB7C0F1ED73}" srcId="{6FF72E01-5587-4ACF-A5A8-0E84FE660176}" destId="{CBE64A4D-DC61-45AA-9D07-8292B09DEBCC}" srcOrd="4" destOrd="0" parTransId="{4F1875E8-A305-4D6D-ADAD-7FBDCEE63F29}" sibTransId="{EADA9EFB-6266-4823-9204-79123368966D}"/>
    <dgm:cxn modelId="{0B301B2B-DD79-4ED6-B87E-D9C61A695C3E}" type="presParOf" srcId="{3B35C9A5-715F-4B7C-90FA-3FB29207F8C2}" destId="{1D2DEBBE-9AD8-4FD5-87BE-5858FCD396BF}" srcOrd="0" destOrd="0" presId="urn:microsoft.com/office/officeart/2018/2/layout/IconVerticalSolidList"/>
    <dgm:cxn modelId="{84B3633C-3940-48EA-BE43-D05A3CC3220D}" type="presParOf" srcId="{1D2DEBBE-9AD8-4FD5-87BE-5858FCD396BF}" destId="{C46FEF8B-9389-4B5A-B112-2E669422C394}" srcOrd="0" destOrd="0" presId="urn:microsoft.com/office/officeart/2018/2/layout/IconVerticalSolidList"/>
    <dgm:cxn modelId="{62716E6A-1F00-410C-BC21-96F93845F1A4}" type="presParOf" srcId="{1D2DEBBE-9AD8-4FD5-87BE-5858FCD396BF}" destId="{A4B8EB38-762E-44B1-B20E-B1F8DAAA2382}" srcOrd="1" destOrd="0" presId="urn:microsoft.com/office/officeart/2018/2/layout/IconVerticalSolidList"/>
    <dgm:cxn modelId="{D9CE5F0E-E545-4A27-96E2-D76B3C5EB4FE}" type="presParOf" srcId="{1D2DEBBE-9AD8-4FD5-87BE-5858FCD396BF}" destId="{DC9F0F79-9D7C-4D5C-B98C-6F731B0EBFBF}" srcOrd="2" destOrd="0" presId="urn:microsoft.com/office/officeart/2018/2/layout/IconVerticalSolidList"/>
    <dgm:cxn modelId="{15FFC179-46A1-4481-ACD1-C59962F719D1}" type="presParOf" srcId="{1D2DEBBE-9AD8-4FD5-87BE-5858FCD396BF}" destId="{6A6A7D2B-79B7-48F9-89E2-5082C7DF1CCA}" srcOrd="3" destOrd="0" presId="urn:microsoft.com/office/officeart/2018/2/layout/IconVerticalSolidList"/>
    <dgm:cxn modelId="{CA0002B8-0AB4-4AA3-93F2-15303B5D2D67}" type="presParOf" srcId="{3B35C9A5-715F-4B7C-90FA-3FB29207F8C2}" destId="{0A11079C-38DB-48AC-B1D4-DB39B0A65048}" srcOrd="1" destOrd="0" presId="urn:microsoft.com/office/officeart/2018/2/layout/IconVerticalSolidList"/>
    <dgm:cxn modelId="{52AD155E-D893-4DDC-9B3E-DB4B5295B355}" type="presParOf" srcId="{3B35C9A5-715F-4B7C-90FA-3FB29207F8C2}" destId="{219841C4-0830-4936-9C81-C9B25CB7C9FB}" srcOrd="2" destOrd="0" presId="urn:microsoft.com/office/officeart/2018/2/layout/IconVerticalSolidList"/>
    <dgm:cxn modelId="{6900B449-B0A4-4BEA-9B9C-1BBFDF242E27}" type="presParOf" srcId="{219841C4-0830-4936-9C81-C9B25CB7C9FB}" destId="{8C8DFB9D-72A3-4C58-8497-F6344EC8084C}" srcOrd="0" destOrd="0" presId="urn:microsoft.com/office/officeart/2018/2/layout/IconVerticalSolidList"/>
    <dgm:cxn modelId="{EE5403B2-787D-44B7-ADA4-396F1460D9AD}" type="presParOf" srcId="{219841C4-0830-4936-9C81-C9B25CB7C9FB}" destId="{23EE8B46-FC08-41F5-973D-ECA004FB42A7}" srcOrd="1" destOrd="0" presId="urn:microsoft.com/office/officeart/2018/2/layout/IconVerticalSolidList"/>
    <dgm:cxn modelId="{9C254E9D-00A4-4BEB-853D-E1BA67997C4F}" type="presParOf" srcId="{219841C4-0830-4936-9C81-C9B25CB7C9FB}" destId="{A75D7374-8127-4485-BBA7-38451AA3336D}" srcOrd="2" destOrd="0" presId="urn:microsoft.com/office/officeart/2018/2/layout/IconVerticalSolidList"/>
    <dgm:cxn modelId="{FE374CB5-4E0A-463A-A50A-EF9416F95B0E}" type="presParOf" srcId="{219841C4-0830-4936-9C81-C9B25CB7C9FB}" destId="{116C68B5-D708-4BC3-8996-47B0E3204CBB}" srcOrd="3" destOrd="0" presId="urn:microsoft.com/office/officeart/2018/2/layout/IconVerticalSolidList"/>
    <dgm:cxn modelId="{3DF64CB0-6D3B-4E80-B68E-BBF08151FC15}" type="presParOf" srcId="{3B35C9A5-715F-4B7C-90FA-3FB29207F8C2}" destId="{EE156849-543F-4B0B-A27E-CCCC3200F03F}" srcOrd="3" destOrd="0" presId="urn:microsoft.com/office/officeart/2018/2/layout/IconVerticalSolidList"/>
    <dgm:cxn modelId="{E05CA62E-8A1F-44F2-BD0C-DE0CA8F4D4B8}" type="presParOf" srcId="{3B35C9A5-715F-4B7C-90FA-3FB29207F8C2}" destId="{D41ECEEC-C5EC-4733-AB46-BED1865EA8A6}" srcOrd="4" destOrd="0" presId="urn:microsoft.com/office/officeart/2018/2/layout/IconVerticalSolidList"/>
    <dgm:cxn modelId="{1AAB1498-7520-4DCD-98DA-5409DD3BC4AB}" type="presParOf" srcId="{D41ECEEC-C5EC-4733-AB46-BED1865EA8A6}" destId="{7B5109C4-D048-480B-A287-8FC3E3977783}" srcOrd="0" destOrd="0" presId="urn:microsoft.com/office/officeart/2018/2/layout/IconVerticalSolidList"/>
    <dgm:cxn modelId="{918D05E1-E08F-43EA-AD6B-41C7185EE1A1}" type="presParOf" srcId="{D41ECEEC-C5EC-4733-AB46-BED1865EA8A6}" destId="{69E7EC72-6E84-4C25-B0F4-B0850F6C749E}" srcOrd="1" destOrd="0" presId="urn:microsoft.com/office/officeart/2018/2/layout/IconVerticalSolidList"/>
    <dgm:cxn modelId="{7D1600AA-8836-4BFB-A920-F136E70123E1}" type="presParOf" srcId="{D41ECEEC-C5EC-4733-AB46-BED1865EA8A6}" destId="{0D65AF84-83F3-4F38-9E7A-3E73A182E68A}" srcOrd="2" destOrd="0" presId="urn:microsoft.com/office/officeart/2018/2/layout/IconVerticalSolidList"/>
    <dgm:cxn modelId="{2B08ED19-CC31-4270-A6FE-7A68B1CBAB84}" type="presParOf" srcId="{D41ECEEC-C5EC-4733-AB46-BED1865EA8A6}" destId="{93A2A8FF-49C6-4243-9338-697C70859BC0}" srcOrd="3" destOrd="0" presId="urn:microsoft.com/office/officeart/2018/2/layout/IconVerticalSolidList"/>
    <dgm:cxn modelId="{3127D92A-4109-4EA6-8126-3BBA09BD6577}" type="presParOf" srcId="{3B35C9A5-715F-4B7C-90FA-3FB29207F8C2}" destId="{10EC2E57-DC11-4AF2-B3EC-A893298D4E33}" srcOrd="5" destOrd="0" presId="urn:microsoft.com/office/officeart/2018/2/layout/IconVerticalSolidList"/>
    <dgm:cxn modelId="{A0BEC5D6-D367-429F-B7CA-4A9F5E84396A}" type="presParOf" srcId="{3B35C9A5-715F-4B7C-90FA-3FB29207F8C2}" destId="{0358B600-B52F-483D-8C8C-1AA283BF7FFA}" srcOrd="6" destOrd="0" presId="urn:microsoft.com/office/officeart/2018/2/layout/IconVerticalSolidList"/>
    <dgm:cxn modelId="{BD05F25A-E058-4E28-B2EA-ED8B4BA4B244}" type="presParOf" srcId="{0358B600-B52F-483D-8C8C-1AA283BF7FFA}" destId="{D4C9D337-0AD2-4B33-B887-3C2E85F1C46F}" srcOrd="0" destOrd="0" presId="urn:microsoft.com/office/officeart/2018/2/layout/IconVerticalSolidList"/>
    <dgm:cxn modelId="{C2BBE74C-1354-4FE7-B9F1-E90F3D359F28}" type="presParOf" srcId="{0358B600-B52F-483D-8C8C-1AA283BF7FFA}" destId="{9A6FA650-4AA6-4CAB-81DD-6365C778E887}" srcOrd="1" destOrd="0" presId="urn:microsoft.com/office/officeart/2018/2/layout/IconVerticalSolidList"/>
    <dgm:cxn modelId="{8E242512-F024-4CAB-A3AA-25FB9B804175}" type="presParOf" srcId="{0358B600-B52F-483D-8C8C-1AA283BF7FFA}" destId="{50712881-0CE4-40C0-B218-B29073D7A874}" srcOrd="2" destOrd="0" presId="urn:microsoft.com/office/officeart/2018/2/layout/IconVerticalSolidList"/>
    <dgm:cxn modelId="{0B8FF389-2CFD-4571-9A48-4B7A65334E7A}" type="presParOf" srcId="{0358B600-B52F-483D-8C8C-1AA283BF7FFA}" destId="{14682FA8-EBE9-49B0-9363-2510AE564FC6}" srcOrd="3" destOrd="0" presId="urn:microsoft.com/office/officeart/2018/2/layout/IconVerticalSolidList"/>
    <dgm:cxn modelId="{285D5451-D3C1-45F9-B943-D736EB526CD8}" type="presParOf" srcId="{3B35C9A5-715F-4B7C-90FA-3FB29207F8C2}" destId="{199D279C-2DC1-4E28-A3CF-419B11830E3F}" srcOrd="7" destOrd="0" presId="urn:microsoft.com/office/officeart/2018/2/layout/IconVerticalSolidList"/>
    <dgm:cxn modelId="{E10403B9-AA9F-424E-9DE8-F2CF19715B91}" type="presParOf" srcId="{3B35C9A5-715F-4B7C-90FA-3FB29207F8C2}" destId="{93D938ED-557A-4FA8-91E4-543EFBFDE914}" srcOrd="8" destOrd="0" presId="urn:microsoft.com/office/officeart/2018/2/layout/IconVerticalSolidList"/>
    <dgm:cxn modelId="{B6E66792-B7F1-4190-B562-BAF5806749E0}" type="presParOf" srcId="{93D938ED-557A-4FA8-91E4-543EFBFDE914}" destId="{70F61891-9729-47C7-9B7A-1DA21E8161B0}" srcOrd="0" destOrd="0" presId="urn:microsoft.com/office/officeart/2018/2/layout/IconVerticalSolidList"/>
    <dgm:cxn modelId="{8028CABD-91D7-4F54-9003-32D6A153E671}" type="presParOf" srcId="{93D938ED-557A-4FA8-91E4-543EFBFDE914}" destId="{088F9437-AE3E-4CA2-9419-4B21E22A679E}" srcOrd="1" destOrd="0" presId="urn:microsoft.com/office/officeart/2018/2/layout/IconVerticalSolidList"/>
    <dgm:cxn modelId="{919724FF-1FC3-4D41-99B5-654E4BF698F3}" type="presParOf" srcId="{93D938ED-557A-4FA8-91E4-543EFBFDE914}" destId="{FD66AC7F-7F41-41A5-8A68-D215062B436E}" srcOrd="2" destOrd="0" presId="urn:microsoft.com/office/officeart/2018/2/layout/IconVerticalSolidList"/>
    <dgm:cxn modelId="{ECA8A167-FC92-41BF-936D-661986032F19}" type="presParOf" srcId="{93D938ED-557A-4FA8-91E4-543EFBFDE914}" destId="{FFD212E2-B488-4F22-B1A0-3AF00006EC3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4977A1-0996-47D6-95CE-A717030F62E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BD3093F-5A05-426B-89F5-122AF7A4DAD8}">
      <dgm:prSet/>
      <dgm:spPr/>
      <dgm:t>
        <a:bodyPr/>
        <a:lstStyle/>
        <a:p>
          <a:r>
            <a:rPr lang="en-GB" b="0" i="0" dirty="0"/>
            <a:t>Checking discharges and ordering medications</a:t>
          </a:r>
          <a:endParaRPr lang="en-US" dirty="0"/>
        </a:p>
      </dgm:t>
    </dgm:pt>
    <dgm:pt modelId="{D5C8A324-127C-49A9-8F00-4C2D6DE0BD86}" type="parTrans" cxnId="{29F5B0D0-BC95-4077-8F36-B45AA4474801}">
      <dgm:prSet/>
      <dgm:spPr/>
      <dgm:t>
        <a:bodyPr/>
        <a:lstStyle/>
        <a:p>
          <a:endParaRPr lang="en-US"/>
        </a:p>
      </dgm:t>
    </dgm:pt>
    <dgm:pt modelId="{94D2C5BB-BB6C-4DBE-99FC-95AD79D9D7B6}" type="sibTrans" cxnId="{29F5B0D0-BC95-4077-8F36-B45AA4474801}">
      <dgm:prSet/>
      <dgm:spPr/>
      <dgm:t>
        <a:bodyPr/>
        <a:lstStyle/>
        <a:p>
          <a:endParaRPr lang="en-US"/>
        </a:p>
      </dgm:t>
    </dgm:pt>
    <dgm:pt modelId="{6F5CDEC6-2D8E-4C89-AF88-B0A36B96BF9F}">
      <dgm:prSet/>
      <dgm:spPr/>
      <dgm:t>
        <a:bodyPr/>
        <a:lstStyle/>
        <a:p>
          <a:r>
            <a:rPr lang="en-GB" dirty="0"/>
            <a:t>R</a:t>
          </a:r>
          <a:r>
            <a:rPr lang="en-GB" b="0" i="0" dirty="0"/>
            <a:t>eviewing newly admitted patients conducting a medicines reconciliation </a:t>
          </a:r>
          <a:endParaRPr lang="en-US" dirty="0"/>
        </a:p>
      </dgm:t>
    </dgm:pt>
    <dgm:pt modelId="{C9A8734F-68EB-4384-AB9B-A31D3540DD7A}" type="parTrans" cxnId="{8DE3E293-FB7F-4252-BB6B-784C17CB58BD}">
      <dgm:prSet/>
      <dgm:spPr/>
      <dgm:t>
        <a:bodyPr/>
        <a:lstStyle/>
        <a:p>
          <a:endParaRPr lang="en-US"/>
        </a:p>
      </dgm:t>
    </dgm:pt>
    <dgm:pt modelId="{723CB81C-8F38-4933-B48D-95765B468555}" type="sibTrans" cxnId="{8DE3E293-FB7F-4252-BB6B-784C17CB58BD}">
      <dgm:prSet/>
      <dgm:spPr/>
      <dgm:t>
        <a:bodyPr/>
        <a:lstStyle/>
        <a:p>
          <a:endParaRPr lang="en-US"/>
        </a:p>
      </dgm:t>
    </dgm:pt>
    <dgm:pt modelId="{E529FE70-2B5F-439C-865D-D1CC33ABF42B}">
      <dgm:prSet/>
      <dgm:spPr/>
      <dgm:t>
        <a:bodyPr/>
        <a:lstStyle/>
        <a:p>
          <a:r>
            <a:rPr lang="en-GB" b="0" i="0" dirty="0"/>
            <a:t>Clinically checking drug charts </a:t>
          </a:r>
          <a:endParaRPr lang="en-US" dirty="0"/>
        </a:p>
      </dgm:t>
    </dgm:pt>
    <dgm:pt modelId="{16720506-29A1-4861-B129-E9CCD737E028}" type="parTrans" cxnId="{8877D28A-2AD3-4F65-8334-1AAC6A7CEF6C}">
      <dgm:prSet/>
      <dgm:spPr/>
      <dgm:t>
        <a:bodyPr/>
        <a:lstStyle/>
        <a:p>
          <a:endParaRPr lang="en-US"/>
        </a:p>
      </dgm:t>
    </dgm:pt>
    <dgm:pt modelId="{FE28140B-5AEE-4467-A5BF-A3501465DFE8}" type="sibTrans" cxnId="{8877D28A-2AD3-4F65-8334-1AAC6A7CEF6C}">
      <dgm:prSet/>
      <dgm:spPr/>
      <dgm:t>
        <a:bodyPr/>
        <a:lstStyle/>
        <a:p>
          <a:endParaRPr lang="en-US"/>
        </a:p>
      </dgm:t>
    </dgm:pt>
    <dgm:pt modelId="{4B832F42-9C54-41DB-AF9F-DA4354DA6036}">
      <dgm:prSet/>
      <dgm:spPr/>
      <dgm:t>
        <a:bodyPr/>
        <a:lstStyle/>
        <a:p>
          <a:r>
            <a:rPr lang="en-GB"/>
            <a:t>Medication errors</a:t>
          </a:r>
          <a:endParaRPr lang="en-US"/>
        </a:p>
      </dgm:t>
    </dgm:pt>
    <dgm:pt modelId="{441ADF54-F4E0-4550-9D34-512FC5440A0A}" type="parTrans" cxnId="{3D37B7EF-EAFB-4161-95B4-0D27518CF7A0}">
      <dgm:prSet/>
      <dgm:spPr/>
      <dgm:t>
        <a:bodyPr/>
        <a:lstStyle/>
        <a:p>
          <a:endParaRPr lang="en-US"/>
        </a:p>
      </dgm:t>
    </dgm:pt>
    <dgm:pt modelId="{9D045ED4-A1A6-48EE-A9A4-0A86C9CBF6DC}" type="sibTrans" cxnId="{3D37B7EF-EAFB-4161-95B4-0D27518CF7A0}">
      <dgm:prSet/>
      <dgm:spPr/>
      <dgm:t>
        <a:bodyPr/>
        <a:lstStyle/>
        <a:p>
          <a:endParaRPr lang="en-US"/>
        </a:p>
      </dgm:t>
    </dgm:pt>
    <dgm:pt modelId="{7F94E782-F4C7-456E-8CA2-A34A4B15D090}">
      <dgm:prSet/>
      <dgm:spPr/>
      <dgm:t>
        <a:bodyPr/>
        <a:lstStyle/>
        <a:p>
          <a:r>
            <a:rPr lang="en-GB" b="0" i="0"/>
            <a:t>Optimising medicines </a:t>
          </a:r>
          <a:endParaRPr lang="en-US"/>
        </a:p>
      </dgm:t>
    </dgm:pt>
    <dgm:pt modelId="{6AF50319-534B-40C9-947E-3D3A65F2D223}" type="parTrans" cxnId="{22D445E5-53F0-4996-BA58-5AA6CD161F4F}">
      <dgm:prSet/>
      <dgm:spPr/>
      <dgm:t>
        <a:bodyPr/>
        <a:lstStyle/>
        <a:p>
          <a:endParaRPr lang="en-US"/>
        </a:p>
      </dgm:t>
    </dgm:pt>
    <dgm:pt modelId="{D0BA546C-E0F7-4CFD-BD8D-BBB27DBBCDD7}" type="sibTrans" cxnId="{22D445E5-53F0-4996-BA58-5AA6CD161F4F}">
      <dgm:prSet/>
      <dgm:spPr/>
      <dgm:t>
        <a:bodyPr/>
        <a:lstStyle/>
        <a:p>
          <a:endParaRPr lang="en-US"/>
        </a:p>
      </dgm:t>
    </dgm:pt>
    <dgm:pt modelId="{E0B13FD2-440F-4830-906C-7EA02715C9BB}">
      <dgm:prSet/>
      <dgm:spPr/>
      <dgm:t>
        <a:bodyPr/>
        <a:lstStyle/>
        <a:p>
          <a:r>
            <a:rPr lang="en-GB" b="0" i="0"/>
            <a:t>Guideline and formulary adherence</a:t>
          </a:r>
          <a:endParaRPr lang="en-US"/>
        </a:p>
      </dgm:t>
    </dgm:pt>
    <dgm:pt modelId="{2230B78A-8BD5-454F-BF2F-21491A6FFBB5}" type="parTrans" cxnId="{BDB89F1B-41DC-44B1-AE0D-48E677AB89A2}">
      <dgm:prSet/>
      <dgm:spPr/>
      <dgm:t>
        <a:bodyPr/>
        <a:lstStyle/>
        <a:p>
          <a:endParaRPr lang="en-US"/>
        </a:p>
      </dgm:t>
    </dgm:pt>
    <dgm:pt modelId="{CB8DA8DB-A529-4F65-B9DA-87AE3351ABCF}" type="sibTrans" cxnId="{BDB89F1B-41DC-44B1-AE0D-48E677AB89A2}">
      <dgm:prSet/>
      <dgm:spPr/>
      <dgm:t>
        <a:bodyPr/>
        <a:lstStyle/>
        <a:p>
          <a:endParaRPr lang="en-US"/>
        </a:p>
      </dgm:t>
    </dgm:pt>
    <dgm:pt modelId="{E0663299-A9E2-42B0-9976-F23CA9D9566E}">
      <dgm:prSet/>
      <dgm:spPr/>
      <dgm:t>
        <a:bodyPr/>
        <a:lstStyle/>
        <a:p>
          <a:r>
            <a:rPr lang="en-GB" dirty="0"/>
            <a:t>Prescribing (if a qualified independent prescriber) </a:t>
          </a:r>
          <a:endParaRPr lang="en-US" dirty="0"/>
        </a:p>
      </dgm:t>
    </dgm:pt>
    <dgm:pt modelId="{5334BEF7-2477-4237-A3F9-4AE57A3EE5C4}" type="parTrans" cxnId="{035F30A8-7FD7-44AF-AB27-EB43D2D30875}">
      <dgm:prSet/>
      <dgm:spPr/>
      <dgm:t>
        <a:bodyPr/>
        <a:lstStyle/>
        <a:p>
          <a:endParaRPr lang="en-US"/>
        </a:p>
      </dgm:t>
    </dgm:pt>
    <dgm:pt modelId="{0C2DD202-E58E-413A-B9A1-3A1AB37AB68C}" type="sibTrans" cxnId="{035F30A8-7FD7-44AF-AB27-EB43D2D30875}">
      <dgm:prSet/>
      <dgm:spPr/>
      <dgm:t>
        <a:bodyPr/>
        <a:lstStyle/>
        <a:p>
          <a:endParaRPr lang="en-US"/>
        </a:p>
      </dgm:t>
    </dgm:pt>
    <dgm:pt modelId="{8F5C9AF6-DD3A-4761-81CB-FA20B8BF12F6}">
      <dgm:prSet/>
      <dgm:spPr/>
      <dgm:t>
        <a:bodyPr/>
        <a:lstStyle/>
        <a:p>
          <a:r>
            <a:rPr lang="en-GB"/>
            <a:t>Responding to medication queries from the MDT</a:t>
          </a:r>
          <a:endParaRPr lang="en-US"/>
        </a:p>
      </dgm:t>
    </dgm:pt>
    <dgm:pt modelId="{E85672FC-80C7-42D7-8956-97BDB11C0B7B}" type="parTrans" cxnId="{5DE78E82-C8FE-4D03-824E-655D697B24FD}">
      <dgm:prSet/>
      <dgm:spPr/>
      <dgm:t>
        <a:bodyPr/>
        <a:lstStyle/>
        <a:p>
          <a:endParaRPr lang="en-US"/>
        </a:p>
      </dgm:t>
    </dgm:pt>
    <dgm:pt modelId="{76FB9C77-6726-471D-B218-AD4AB0CEC252}" type="sibTrans" cxnId="{5DE78E82-C8FE-4D03-824E-655D697B24FD}">
      <dgm:prSet/>
      <dgm:spPr/>
      <dgm:t>
        <a:bodyPr/>
        <a:lstStyle/>
        <a:p>
          <a:endParaRPr lang="en-US"/>
        </a:p>
      </dgm:t>
    </dgm:pt>
    <dgm:pt modelId="{CA3AD869-C39D-4B69-BCAF-65DDD5E8B1B9}">
      <dgm:prSet/>
      <dgm:spPr/>
      <dgm:t>
        <a:bodyPr/>
        <a:lstStyle/>
        <a:p>
          <a:r>
            <a:rPr lang="en-GB"/>
            <a:t>Medication counselling </a:t>
          </a:r>
          <a:endParaRPr lang="en-US"/>
        </a:p>
      </dgm:t>
    </dgm:pt>
    <dgm:pt modelId="{0911BA14-92B1-43C3-A26A-F5315FDF356A}" type="parTrans" cxnId="{32A423EB-AC09-46CB-9F87-8C3DF8466435}">
      <dgm:prSet/>
      <dgm:spPr/>
      <dgm:t>
        <a:bodyPr/>
        <a:lstStyle/>
        <a:p>
          <a:endParaRPr lang="en-US"/>
        </a:p>
      </dgm:t>
    </dgm:pt>
    <dgm:pt modelId="{5D6E679A-8042-4C7B-ACD1-098776107D89}" type="sibTrans" cxnId="{32A423EB-AC09-46CB-9F87-8C3DF8466435}">
      <dgm:prSet/>
      <dgm:spPr/>
      <dgm:t>
        <a:bodyPr/>
        <a:lstStyle/>
        <a:p>
          <a:endParaRPr lang="en-US"/>
        </a:p>
      </dgm:t>
    </dgm:pt>
    <dgm:pt modelId="{640CCBB2-33B3-7642-A5E2-FA1E56894D29}">
      <dgm:prSet/>
      <dgm:spPr/>
      <dgm:t>
        <a:bodyPr/>
        <a:lstStyle/>
        <a:p>
          <a:r>
            <a:rPr lang="en-GB" dirty="0"/>
            <a:t>Training and mentoring junior and student pharmacists</a:t>
          </a:r>
        </a:p>
      </dgm:t>
    </dgm:pt>
    <dgm:pt modelId="{CF65C745-41B7-104E-BC74-5AC9FD5C613E}" type="parTrans" cxnId="{60A48F49-87D6-1E42-BD42-97858919C990}">
      <dgm:prSet/>
      <dgm:spPr/>
      <dgm:t>
        <a:bodyPr/>
        <a:lstStyle/>
        <a:p>
          <a:endParaRPr lang="en-GB"/>
        </a:p>
      </dgm:t>
    </dgm:pt>
    <dgm:pt modelId="{59244CB5-30BC-5B4A-B3FE-3D36F5D36C4F}" type="sibTrans" cxnId="{60A48F49-87D6-1E42-BD42-97858919C990}">
      <dgm:prSet/>
      <dgm:spPr/>
      <dgm:t>
        <a:bodyPr/>
        <a:lstStyle/>
        <a:p>
          <a:endParaRPr lang="en-GB"/>
        </a:p>
      </dgm:t>
    </dgm:pt>
    <dgm:pt modelId="{8E094CBA-1EB2-244F-894A-BF35FA897A0B}" type="pres">
      <dgm:prSet presAssocID="{E84977A1-0996-47D6-95CE-A717030F62ED}" presName="diagram" presStyleCnt="0">
        <dgm:presLayoutVars>
          <dgm:dir/>
          <dgm:resizeHandles val="exact"/>
        </dgm:presLayoutVars>
      </dgm:prSet>
      <dgm:spPr/>
    </dgm:pt>
    <dgm:pt modelId="{2B2EEE49-60E2-BD44-A41F-DA536B9844AE}" type="pres">
      <dgm:prSet presAssocID="{9BD3093F-5A05-426B-89F5-122AF7A4DAD8}" presName="node" presStyleLbl="node1" presStyleIdx="0" presStyleCnt="7" custLinFactNeighborX="-1797" custLinFactNeighborY="925">
        <dgm:presLayoutVars>
          <dgm:bulletEnabled val="1"/>
        </dgm:presLayoutVars>
      </dgm:prSet>
      <dgm:spPr/>
    </dgm:pt>
    <dgm:pt modelId="{463C1A93-AF1A-A64B-8EF9-B25999162910}" type="pres">
      <dgm:prSet presAssocID="{94D2C5BB-BB6C-4DBE-99FC-95AD79D9D7B6}" presName="sibTrans" presStyleCnt="0"/>
      <dgm:spPr/>
    </dgm:pt>
    <dgm:pt modelId="{0876B044-B6C4-9449-AE67-4006F1AF388D}" type="pres">
      <dgm:prSet presAssocID="{6F5CDEC6-2D8E-4C89-AF88-B0A36B96BF9F}" presName="node" presStyleLbl="node1" presStyleIdx="1" presStyleCnt="7">
        <dgm:presLayoutVars>
          <dgm:bulletEnabled val="1"/>
        </dgm:presLayoutVars>
      </dgm:prSet>
      <dgm:spPr/>
    </dgm:pt>
    <dgm:pt modelId="{AE53B80B-AC2B-3444-85C9-F3AD7714E4DE}" type="pres">
      <dgm:prSet presAssocID="{723CB81C-8F38-4933-B48D-95765B468555}" presName="sibTrans" presStyleCnt="0"/>
      <dgm:spPr/>
    </dgm:pt>
    <dgm:pt modelId="{0BD22BAA-CA47-7741-98A4-27D467562344}" type="pres">
      <dgm:prSet presAssocID="{E529FE70-2B5F-439C-865D-D1CC33ABF42B}" presName="node" presStyleLbl="node1" presStyleIdx="2" presStyleCnt="7">
        <dgm:presLayoutVars>
          <dgm:bulletEnabled val="1"/>
        </dgm:presLayoutVars>
      </dgm:prSet>
      <dgm:spPr/>
    </dgm:pt>
    <dgm:pt modelId="{6E32A540-AA20-3549-8EF2-3B72BFED663E}" type="pres">
      <dgm:prSet presAssocID="{FE28140B-5AEE-4467-A5BF-A3501465DFE8}" presName="sibTrans" presStyleCnt="0"/>
      <dgm:spPr/>
    </dgm:pt>
    <dgm:pt modelId="{B281AB2A-DD4F-B843-9643-39D8149393BC}" type="pres">
      <dgm:prSet presAssocID="{640CCBB2-33B3-7642-A5E2-FA1E56894D29}" presName="node" presStyleLbl="node1" presStyleIdx="3" presStyleCnt="7">
        <dgm:presLayoutVars>
          <dgm:bulletEnabled val="1"/>
        </dgm:presLayoutVars>
      </dgm:prSet>
      <dgm:spPr/>
    </dgm:pt>
    <dgm:pt modelId="{97E3287F-EA95-224C-9A27-438EEF4128D4}" type="pres">
      <dgm:prSet presAssocID="{59244CB5-30BC-5B4A-B3FE-3D36F5D36C4F}" presName="sibTrans" presStyleCnt="0"/>
      <dgm:spPr/>
    </dgm:pt>
    <dgm:pt modelId="{B7D3E65E-3F45-7543-BF69-4D97EA83B981}" type="pres">
      <dgm:prSet presAssocID="{E0663299-A9E2-42B0-9976-F23CA9D9566E}" presName="node" presStyleLbl="node1" presStyleIdx="4" presStyleCnt="7">
        <dgm:presLayoutVars>
          <dgm:bulletEnabled val="1"/>
        </dgm:presLayoutVars>
      </dgm:prSet>
      <dgm:spPr/>
    </dgm:pt>
    <dgm:pt modelId="{BC9D1F48-595F-3043-8CED-4D76A9CAC508}" type="pres">
      <dgm:prSet presAssocID="{0C2DD202-E58E-413A-B9A1-3A1AB37AB68C}" presName="sibTrans" presStyleCnt="0"/>
      <dgm:spPr/>
    </dgm:pt>
    <dgm:pt modelId="{9A17BFF6-3FA7-2F41-A8D5-8679C2CF3DB3}" type="pres">
      <dgm:prSet presAssocID="{8F5C9AF6-DD3A-4761-81CB-FA20B8BF12F6}" presName="node" presStyleLbl="node1" presStyleIdx="5" presStyleCnt="7">
        <dgm:presLayoutVars>
          <dgm:bulletEnabled val="1"/>
        </dgm:presLayoutVars>
      </dgm:prSet>
      <dgm:spPr/>
    </dgm:pt>
    <dgm:pt modelId="{B41C16A7-21C6-3145-9318-A9B19EAAC674}" type="pres">
      <dgm:prSet presAssocID="{76FB9C77-6726-471D-B218-AD4AB0CEC252}" presName="sibTrans" presStyleCnt="0"/>
      <dgm:spPr/>
    </dgm:pt>
    <dgm:pt modelId="{CA3B3304-1025-A349-AEF4-39A003D85E6E}" type="pres">
      <dgm:prSet presAssocID="{CA3AD869-C39D-4B69-BCAF-65DDD5E8B1B9}" presName="node" presStyleLbl="node1" presStyleIdx="6" presStyleCnt="7">
        <dgm:presLayoutVars>
          <dgm:bulletEnabled val="1"/>
        </dgm:presLayoutVars>
      </dgm:prSet>
      <dgm:spPr/>
    </dgm:pt>
  </dgm:ptLst>
  <dgm:cxnLst>
    <dgm:cxn modelId="{4D8BBA03-9013-0141-9EE3-048CDDA82594}" type="presOf" srcId="{6F5CDEC6-2D8E-4C89-AF88-B0A36B96BF9F}" destId="{0876B044-B6C4-9449-AE67-4006F1AF388D}" srcOrd="0" destOrd="0" presId="urn:microsoft.com/office/officeart/2005/8/layout/default"/>
    <dgm:cxn modelId="{6A938C09-F5C3-2D47-B472-6AD24813C0BD}" type="presOf" srcId="{E84977A1-0996-47D6-95CE-A717030F62ED}" destId="{8E094CBA-1EB2-244F-894A-BF35FA897A0B}" srcOrd="0" destOrd="0" presId="urn:microsoft.com/office/officeart/2005/8/layout/default"/>
    <dgm:cxn modelId="{4AF64012-C99F-234C-8E2D-37EAA21C5606}" type="presOf" srcId="{CA3AD869-C39D-4B69-BCAF-65DDD5E8B1B9}" destId="{CA3B3304-1025-A349-AEF4-39A003D85E6E}" srcOrd="0" destOrd="0" presId="urn:microsoft.com/office/officeart/2005/8/layout/default"/>
    <dgm:cxn modelId="{BDB89F1B-41DC-44B1-AE0D-48E677AB89A2}" srcId="{E529FE70-2B5F-439C-865D-D1CC33ABF42B}" destId="{E0B13FD2-440F-4830-906C-7EA02715C9BB}" srcOrd="2" destOrd="0" parTransId="{2230B78A-8BD5-454F-BF2F-21491A6FFBB5}" sibTransId="{CB8DA8DB-A529-4F65-B9DA-87AE3351ABCF}"/>
    <dgm:cxn modelId="{60A48F49-87D6-1E42-BD42-97858919C990}" srcId="{E84977A1-0996-47D6-95CE-A717030F62ED}" destId="{640CCBB2-33B3-7642-A5E2-FA1E56894D29}" srcOrd="3" destOrd="0" parTransId="{CF65C745-41B7-104E-BC74-5AC9FD5C613E}" sibTransId="{59244CB5-30BC-5B4A-B3FE-3D36F5D36C4F}"/>
    <dgm:cxn modelId="{363D824F-8928-5D45-A25F-A41C675EEA63}" type="presOf" srcId="{E529FE70-2B5F-439C-865D-D1CC33ABF42B}" destId="{0BD22BAA-CA47-7741-98A4-27D467562344}" srcOrd="0" destOrd="0" presId="urn:microsoft.com/office/officeart/2005/8/layout/default"/>
    <dgm:cxn modelId="{C344776A-02E3-7A43-BAF2-2114728A089D}" type="presOf" srcId="{8F5C9AF6-DD3A-4761-81CB-FA20B8BF12F6}" destId="{9A17BFF6-3FA7-2F41-A8D5-8679C2CF3DB3}" srcOrd="0" destOrd="0" presId="urn:microsoft.com/office/officeart/2005/8/layout/default"/>
    <dgm:cxn modelId="{388AA06C-F48D-B54F-ADD1-4B3805001AEB}" type="presOf" srcId="{E0B13FD2-440F-4830-906C-7EA02715C9BB}" destId="{0BD22BAA-CA47-7741-98A4-27D467562344}" srcOrd="0" destOrd="3" presId="urn:microsoft.com/office/officeart/2005/8/layout/default"/>
    <dgm:cxn modelId="{5DE78E82-C8FE-4D03-824E-655D697B24FD}" srcId="{E84977A1-0996-47D6-95CE-A717030F62ED}" destId="{8F5C9AF6-DD3A-4761-81CB-FA20B8BF12F6}" srcOrd="5" destOrd="0" parTransId="{E85672FC-80C7-42D7-8956-97BDB11C0B7B}" sibTransId="{76FB9C77-6726-471D-B218-AD4AB0CEC252}"/>
    <dgm:cxn modelId="{8877D28A-2AD3-4F65-8334-1AAC6A7CEF6C}" srcId="{E84977A1-0996-47D6-95CE-A717030F62ED}" destId="{E529FE70-2B5F-439C-865D-D1CC33ABF42B}" srcOrd="2" destOrd="0" parTransId="{16720506-29A1-4861-B129-E9CCD737E028}" sibTransId="{FE28140B-5AEE-4467-A5BF-A3501465DFE8}"/>
    <dgm:cxn modelId="{8DE3E293-FB7F-4252-BB6B-784C17CB58BD}" srcId="{E84977A1-0996-47D6-95CE-A717030F62ED}" destId="{6F5CDEC6-2D8E-4C89-AF88-B0A36B96BF9F}" srcOrd="1" destOrd="0" parTransId="{C9A8734F-68EB-4384-AB9B-A31D3540DD7A}" sibTransId="{723CB81C-8F38-4933-B48D-95765B468555}"/>
    <dgm:cxn modelId="{01A97795-6A92-0E44-8EB1-E70060687C90}" type="presOf" srcId="{640CCBB2-33B3-7642-A5E2-FA1E56894D29}" destId="{B281AB2A-DD4F-B843-9643-39D8149393BC}" srcOrd="0" destOrd="0" presId="urn:microsoft.com/office/officeart/2005/8/layout/default"/>
    <dgm:cxn modelId="{B723E2A7-26D7-D64C-BEB0-13B6F0CADEE6}" type="presOf" srcId="{7F94E782-F4C7-456E-8CA2-A34A4B15D090}" destId="{0BD22BAA-CA47-7741-98A4-27D467562344}" srcOrd="0" destOrd="2" presId="urn:microsoft.com/office/officeart/2005/8/layout/default"/>
    <dgm:cxn modelId="{035F30A8-7FD7-44AF-AB27-EB43D2D30875}" srcId="{E84977A1-0996-47D6-95CE-A717030F62ED}" destId="{E0663299-A9E2-42B0-9976-F23CA9D9566E}" srcOrd="4" destOrd="0" parTransId="{5334BEF7-2477-4237-A3F9-4AE57A3EE5C4}" sibTransId="{0C2DD202-E58E-413A-B9A1-3A1AB37AB68C}"/>
    <dgm:cxn modelId="{0C11BEA8-854D-E442-AF3D-5B8DBF8BCC9E}" type="presOf" srcId="{E0663299-A9E2-42B0-9976-F23CA9D9566E}" destId="{B7D3E65E-3F45-7543-BF69-4D97EA83B981}" srcOrd="0" destOrd="0" presId="urn:microsoft.com/office/officeart/2005/8/layout/default"/>
    <dgm:cxn modelId="{4575A8CA-67B8-4245-AB53-ADD46A354410}" type="presOf" srcId="{4B832F42-9C54-41DB-AF9F-DA4354DA6036}" destId="{0BD22BAA-CA47-7741-98A4-27D467562344}" srcOrd="0" destOrd="1" presId="urn:microsoft.com/office/officeart/2005/8/layout/default"/>
    <dgm:cxn modelId="{29F5B0D0-BC95-4077-8F36-B45AA4474801}" srcId="{E84977A1-0996-47D6-95CE-A717030F62ED}" destId="{9BD3093F-5A05-426B-89F5-122AF7A4DAD8}" srcOrd="0" destOrd="0" parTransId="{D5C8A324-127C-49A9-8F00-4C2D6DE0BD86}" sibTransId="{94D2C5BB-BB6C-4DBE-99FC-95AD79D9D7B6}"/>
    <dgm:cxn modelId="{22D445E5-53F0-4996-BA58-5AA6CD161F4F}" srcId="{E529FE70-2B5F-439C-865D-D1CC33ABF42B}" destId="{7F94E782-F4C7-456E-8CA2-A34A4B15D090}" srcOrd="1" destOrd="0" parTransId="{6AF50319-534B-40C9-947E-3D3A65F2D223}" sibTransId="{D0BA546C-E0F7-4CFD-BD8D-BBB27DBBCDD7}"/>
    <dgm:cxn modelId="{32A423EB-AC09-46CB-9F87-8C3DF8466435}" srcId="{E84977A1-0996-47D6-95CE-A717030F62ED}" destId="{CA3AD869-C39D-4B69-BCAF-65DDD5E8B1B9}" srcOrd="6" destOrd="0" parTransId="{0911BA14-92B1-43C3-A26A-F5315FDF356A}" sibTransId="{5D6E679A-8042-4C7B-ACD1-098776107D89}"/>
    <dgm:cxn modelId="{3D37B7EF-EAFB-4161-95B4-0D27518CF7A0}" srcId="{E529FE70-2B5F-439C-865D-D1CC33ABF42B}" destId="{4B832F42-9C54-41DB-AF9F-DA4354DA6036}" srcOrd="0" destOrd="0" parTransId="{441ADF54-F4E0-4550-9D34-512FC5440A0A}" sibTransId="{9D045ED4-A1A6-48EE-A9A4-0A86C9CBF6DC}"/>
    <dgm:cxn modelId="{190C5EF4-5BA6-2643-A2A4-5D28D2F73A39}" type="presOf" srcId="{9BD3093F-5A05-426B-89F5-122AF7A4DAD8}" destId="{2B2EEE49-60E2-BD44-A41F-DA536B9844AE}" srcOrd="0" destOrd="0" presId="urn:microsoft.com/office/officeart/2005/8/layout/default"/>
    <dgm:cxn modelId="{519D0670-7E64-A542-BDB3-74AB91C122B5}" type="presParOf" srcId="{8E094CBA-1EB2-244F-894A-BF35FA897A0B}" destId="{2B2EEE49-60E2-BD44-A41F-DA536B9844AE}" srcOrd="0" destOrd="0" presId="urn:microsoft.com/office/officeart/2005/8/layout/default"/>
    <dgm:cxn modelId="{FF34F20F-F59F-324A-A7FE-68B3E8DC829A}" type="presParOf" srcId="{8E094CBA-1EB2-244F-894A-BF35FA897A0B}" destId="{463C1A93-AF1A-A64B-8EF9-B25999162910}" srcOrd="1" destOrd="0" presId="urn:microsoft.com/office/officeart/2005/8/layout/default"/>
    <dgm:cxn modelId="{7FE9A630-C15B-124A-B6BD-C4AA2A36EDA4}" type="presParOf" srcId="{8E094CBA-1EB2-244F-894A-BF35FA897A0B}" destId="{0876B044-B6C4-9449-AE67-4006F1AF388D}" srcOrd="2" destOrd="0" presId="urn:microsoft.com/office/officeart/2005/8/layout/default"/>
    <dgm:cxn modelId="{EA43592D-4F81-774C-AF52-222682D463A6}" type="presParOf" srcId="{8E094CBA-1EB2-244F-894A-BF35FA897A0B}" destId="{AE53B80B-AC2B-3444-85C9-F3AD7714E4DE}" srcOrd="3" destOrd="0" presId="urn:microsoft.com/office/officeart/2005/8/layout/default"/>
    <dgm:cxn modelId="{1ABEDF3A-D395-1841-B395-E4F5E8A078B3}" type="presParOf" srcId="{8E094CBA-1EB2-244F-894A-BF35FA897A0B}" destId="{0BD22BAA-CA47-7741-98A4-27D467562344}" srcOrd="4" destOrd="0" presId="urn:microsoft.com/office/officeart/2005/8/layout/default"/>
    <dgm:cxn modelId="{5F01C293-A2C5-EF47-8232-B7D8FCD31073}" type="presParOf" srcId="{8E094CBA-1EB2-244F-894A-BF35FA897A0B}" destId="{6E32A540-AA20-3549-8EF2-3B72BFED663E}" srcOrd="5" destOrd="0" presId="urn:microsoft.com/office/officeart/2005/8/layout/default"/>
    <dgm:cxn modelId="{88DD54E7-4EBA-9F44-BC8D-BACD85867A61}" type="presParOf" srcId="{8E094CBA-1EB2-244F-894A-BF35FA897A0B}" destId="{B281AB2A-DD4F-B843-9643-39D8149393BC}" srcOrd="6" destOrd="0" presId="urn:microsoft.com/office/officeart/2005/8/layout/default"/>
    <dgm:cxn modelId="{433D86C9-2958-0B47-A3F0-96FCD4D362A1}" type="presParOf" srcId="{8E094CBA-1EB2-244F-894A-BF35FA897A0B}" destId="{97E3287F-EA95-224C-9A27-438EEF4128D4}" srcOrd="7" destOrd="0" presId="urn:microsoft.com/office/officeart/2005/8/layout/default"/>
    <dgm:cxn modelId="{F2AF7F45-F1D2-9B47-BEFE-7F712E57A19F}" type="presParOf" srcId="{8E094CBA-1EB2-244F-894A-BF35FA897A0B}" destId="{B7D3E65E-3F45-7543-BF69-4D97EA83B981}" srcOrd="8" destOrd="0" presId="urn:microsoft.com/office/officeart/2005/8/layout/default"/>
    <dgm:cxn modelId="{ABBF7C47-FAFC-044A-B7AB-E1A0E1CB4D54}" type="presParOf" srcId="{8E094CBA-1EB2-244F-894A-BF35FA897A0B}" destId="{BC9D1F48-595F-3043-8CED-4D76A9CAC508}" srcOrd="9" destOrd="0" presId="urn:microsoft.com/office/officeart/2005/8/layout/default"/>
    <dgm:cxn modelId="{7D2C736C-2006-6D48-A536-019589803FD3}" type="presParOf" srcId="{8E094CBA-1EB2-244F-894A-BF35FA897A0B}" destId="{9A17BFF6-3FA7-2F41-A8D5-8679C2CF3DB3}" srcOrd="10" destOrd="0" presId="urn:microsoft.com/office/officeart/2005/8/layout/default"/>
    <dgm:cxn modelId="{9A254F17-FBEF-3E46-AF46-9D3FF7F149B8}" type="presParOf" srcId="{8E094CBA-1EB2-244F-894A-BF35FA897A0B}" destId="{B41C16A7-21C6-3145-9318-A9B19EAAC674}" srcOrd="11" destOrd="0" presId="urn:microsoft.com/office/officeart/2005/8/layout/default"/>
    <dgm:cxn modelId="{D8D1020C-6507-AB41-A06C-9931D958FFF2}" type="presParOf" srcId="{8E094CBA-1EB2-244F-894A-BF35FA897A0B}" destId="{CA3B3304-1025-A349-AEF4-39A003D85E6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726ECB-A17F-4519-ABBC-456972AA6C9F}" type="doc">
      <dgm:prSet loTypeId="urn:microsoft.com/office/officeart/2005/8/layout/venn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7FB3F70-281D-4DD2-BCC1-39358AD6D4FC}">
      <dgm:prSet phldrT="[Text]" custT="1"/>
      <dgm:spPr/>
      <dgm:t>
        <a:bodyPr/>
        <a:lstStyle/>
        <a:p>
          <a:r>
            <a:rPr lang="en-US" sz="1600" dirty="0"/>
            <a:t>Research Awareness </a:t>
          </a:r>
        </a:p>
      </dgm:t>
    </dgm:pt>
    <dgm:pt modelId="{A0CFF6F6-F3F9-4EDC-BE87-0AEC54E54185}" type="parTrans" cxnId="{4067868F-BB9E-4564-B6C3-EF8A8ECD0056}">
      <dgm:prSet/>
      <dgm:spPr/>
      <dgm:t>
        <a:bodyPr/>
        <a:lstStyle/>
        <a:p>
          <a:endParaRPr lang="en-US"/>
        </a:p>
      </dgm:t>
    </dgm:pt>
    <dgm:pt modelId="{8EF8EFBB-8B41-4965-98A6-76D44758E43A}" type="sibTrans" cxnId="{4067868F-BB9E-4564-B6C3-EF8A8ECD0056}">
      <dgm:prSet/>
      <dgm:spPr/>
      <dgm:t>
        <a:bodyPr/>
        <a:lstStyle/>
        <a:p>
          <a:endParaRPr lang="en-US"/>
        </a:p>
      </dgm:t>
    </dgm:pt>
    <dgm:pt modelId="{86063EFE-5A53-4E02-8D51-2A5494B711DF}">
      <dgm:prSet phldrT="[Text]" custT="1"/>
      <dgm:spPr/>
      <dgm:t>
        <a:bodyPr/>
        <a:lstStyle/>
        <a:p>
          <a:r>
            <a:rPr lang="en-US" sz="1600" dirty="0"/>
            <a:t>Research implementation </a:t>
          </a:r>
        </a:p>
      </dgm:t>
    </dgm:pt>
    <dgm:pt modelId="{CB8B3952-F73D-49F1-998B-3BDD5531AEEE}" type="parTrans" cxnId="{4AB15583-9FA2-4EBE-BCB4-FF6DA106B078}">
      <dgm:prSet/>
      <dgm:spPr/>
      <dgm:t>
        <a:bodyPr/>
        <a:lstStyle/>
        <a:p>
          <a:endParaRPr lang="en-US"/>
        </a:p>
      </dgm:t>
    </dgm:pt>
    <dgm:pt modelId="{05093450-2987-4975-AC32-A0E475C3F226}" type="sibTrans" cxnId="{4AB15583-9FA2-4EBE-BCB4-FF6DA106B078}">
      <dgm:prSet/>
      <dgm:spPr/>
      <dgm:t>
        <a:bodyPr/>
        <a:lstStyle/>
        <a:p>
          <a:endParaRPr lang="en-US"/>
        </a:p>
      </dgm:t>
    </dgm:pt>
    <dgm:pt modelId="{A0EDB101-582E-4CBD-A665-A6C68C1DBA59}">
      <dgm:prSet phldrT="[Text]" custT="1"/>
      <dgm:spPr/>
      <dgm:t>
        <a:bodyPr/>
        <a:lstStyle/>
        <a:p>
          <a:r>
            <a:rPr lang="en-US" sz="1600" dirty="0"/>
            <a:t>Research delivery </a:t>
          </a:r>
        </a:p>
      </dgm:t>
    </dgm:pt>
    <dgm:pt modelId="{1CF6052E-C8DF-4B3D-8EC9-F3CAD8CAD98A}" type="parTrans" cxnId="{23CE20E3-BC7E-46A7-B420-1162459C305A}">
      <dgm:prSet/>
      <dgm:spPr/>
      <dgm:t>
        <a:bodyPr/>
        <a:lstStyle/>
        <a:p>
          <a:endParaRPr lang="en-US"/>
        </a:p>
      </dgm:t>
    </dgm:pt>
    <dgm:pt modelId="{DD09737F-BD1A-4948-8AE5-AE0101CC79F8}" type="sibTrans" cxnId="{23CE20E3-BC7E-46A7-B420-1162459C305A}">
      <dgm:prSet/>
      <dgm:spPr/>
      <dgm:t>
        <a:bodyPr/>
        <a:lstStyle/>
        <a:p>
          <a:endParaRPr lang="en-US"/>
        </a:p>
      </dgm:t>
    </dgm:pt>
    <dgm:pt modelId="{373A16B0-63AF-41F5-AF5B-C2BC9EFF3D74}">
      <dgm:prSet phldrT="[Text]" custT="1"/>
      <dgm:spPr/>
      <dgm:t>
        <a:bodyPr/>
        <a:lstStyle/>
        <a:p>
          <a:r>
            <a:rPr lang="en-US" sz="1400" dirty="0"/>
            <a:t>Research Leadership </a:t>
          </a:r>
        </a:p>
      </dgm:t>
    </dgm:pt>
    <dgm:pt modelId="{D5AFE536-E9CC-401A-82A6-DC452B9FD330}" type="parTrans" cxnId="{CE4B2B57-6F89-4CD8-96F7-3E4A6C12CC2C}">
      <dgm:prSet/>
      <dgm:spPr/>
      <dgm:t>
        <a:bodyPr/>
        <a:lstStyle/>
        <a:p>
          <a:endParaRPr lang="en-US"/>
        </a:p>
      </dgm:t>
    </dgm:pt>
    <dgm:pt modelId="{CE54403E-5860-401F-A1B4-F7CACC3420DC}" type="sibTrans" cxnId="{CE4B2B57-6F89-4CD8-96F7-3E4A6C12CC2C}">
      <dgm:prSet/>
      <dgm:spPr/>
      <dgm:t>
        <a:bodyPr/>
        <a:lstStyle/>
        <a:p>
          <a:endParaRPr lang="en-US"/>
        </a:p>
      </dgm:t>
    </dgm:pt>
    <dgm:pt modelId="{27B40134-8E1E-4882-B516-9032D3F9B620}" type="pres">
      <dgm:prSet presAssocID="{10726ECB-A17F-4519-ABBC-456972AA6C9F}" presName="Name0" presStyleCnt="0">
        <dgm:presLayoutVars>
          <dgm:chMax val="7"/>
          <dgm:resizeHandles val="exact"/>
        </dgm:presLayoutVars>
      </dgm:prSet>
      <dgm:spPr/>
    </dgm:pt>
    <dgm:pt modelId="{45E72DA4-DBB6-444C-9E07-993B46DA461F}" type="pres">
      <dgm:prSet presAssocID="{10726ECB-A17F-4519-ABBC-456972AA6C9F}" presName="comp1" presStyleCnt="0"/>
      <dgm:spPr/>
    </dgm:pt>
    <dgm:pt modelId="{614C08CE-1393-4BF3-ABC9-1263AC2947EA}" type="pres">
      <dgm:prSet presAssocID="{10726ECB-A17F-4519-ABBC-456972AA6C9F}" presName="circle1" presStyleLbl="node1" presStyleIdx="0" presStyleCnt="4" custLinFactNeighborX="1886" custLinFactNeighborY="1265"/>
      <dgm:spPr/>
    </dgm:pt>
    <dgm:pt modelId="{D0F456F3-D27A-4479-BB0F-70541B859A84}" type="pres">
      <dgm:prSet presAssocID="{10726ECB-A17F-4519-ABBC-456972AA6C9F}" presName="c1text" presStyleLbl="node1" presStyleIdx="0" presStyleCnt="4">
        <dgm:presLayoutVars>
          <dgm:bulletEnabled val="1"/>
        </dgm:presLayoutVars>
      </dgm:prSet>
      <dgm:spPr/>
    </dgm:pt>
    <dgm:pt modelId="{91512FE9-D5C4-4411-BE1D-7EC1C3C8B05F}" type="pres">
      <dgm:prSet presAssocID="{10726ECB-A17F-4519-ABBC-456972AA6C9F}" presName="comp2" presStyleCnt="0"/>
      <dgm:spPr/>
    </dgm:pt>
    <dgm:pt modelId="{B1F4ADEF-79D3-4475-B118-EDAA47DB7FF1}" type="pres">
      <dgm:prSet presAssocID="{10726ECB-A17F-4519-ABBC-456972AA6C9F}" presName="circle2" presStyleLbl="node1" presStyleIdx="1" presStyleCnt="4" custScaleX="94215" custScaleY="88417" custLinFactNeighborX="1955" custLinFactNeighborY="-7111"/>
      <dgm:spPr/>
    </dgm:pt>
    <dgm:pt modelId="{7AEF639F-6A57-4D3E-905A-42491B70294E}" type="pres">
      <dgm:prSet presAssocID="{10726ECB-A17F-4519-ABBC-456972AA6C9F}" presName="c2text" presStyleLbl="node1" presStyleIdx="1" presStyleCnt="4">
        <dgm:presLayoutVars>
          <dgm:bulletEnabled val="1"/>
        </dgm:presLayoutVars>
      </dgm:prSet>
      <dgm:spPr/>
    </dgm:pt>
    <dgm:pt modelId="{ED7495B9-363D-4543-91FD-9CBB84BB314C}" type="pres">
      <dgm:prSet presAssocID="{10726ECB-A17F-4519-ABBC-456972AA6C9F}" presName="comp3" presStyleCnt="0"/>
      <dgm:spPr/>
    </dgm:pt>
    <dgm:pt modelId="{F5735BDD-3833-4B6B-B335-675891A3946F}" type="pres">
      <dgm:prSet presAssocID="{10726ECB-A17F-4519-ABBC-456972AA6C9F}" presName="circle3" presStyleLbl="node1" presStyleIdx="2" presStyleCnt="4" custScaleX="63213" custScaleY="59225" custLinFactNeighborX="735" custLinFactNeighborY="-22777"/>
      <dgm:spPr/>
    </dgm:pt>
    <dgm:pt modelId="{073A46A1-8071-4980-8DB7-D157BB642F1D}" type="pres">
      <dgm:prSet presAssocID="{10726ECB-A17F-4519-ABBC-456972AA6C9F}" presName="c3text" presStyleLbl="node1" presStyleIdx="2" presStyleCnt="4">
        <dgm:presLayoutVars>
          <dgm:bulletEnabled val="1"/>
        </dgm:presLayoutVars>
      </dgm:prSet>
      <dgm:spPr/>
    </dgm:pt>
    <dgm:pt modelId="{7C91CD98-DBC7-404E-AEC3-7210777567B9}" type="pres">
      <dgm:prSet presAssocID="{10726ECB-A17F-4519-ABBC-456972AA6C9F}" presName="comp4" presStyleCnt="0"/>
      <dgm:spPr/>
    </dgm:pt>
    <dgm:pt modelId="{E7A27872-E63B-49D6-9736-5BEE1F5D9151}" type="pres">
      <dgm:prSet presAssocID="{10726ECB-A17F-4519-ABBC-456972AA6C9F}" presName="circle4" presStyleLbl="node1" presStyleIdx="3" presStyleCnt="4" custScaleX="75969" custScaleY="49156" custLinFactNeighborX="1361" custLinFactNeighborY="-38713"/>
      <dgm:spPr/>
    </dgm:pt>
    <dgm:pt modelId="{A6122220-5569-4FE1-8C90-A534C8F41EBC}" type="pres">
      <dgm:prSet presAssocID="{10726ECB-A17F-4519-ABBC-456972AA6C9F}" presName="c4text" presStyleLbl="node1" presStyleIdx="3" presStyleCnt="4">
        <dgm:presLayoutVars>
          <dgm:bulletEnabled val="1"/>
        </dgm:presLayoutVars>
      </dgm:prSet>
      <dgm:spPr/>
    </dgm:pt>
  </dgm:ptLst>
  <dgm:cxnLst>
    <dgm:cxn modelId="{B2846A12-F764-5D43-B049-C0C2354D4F8C}" type="presOf" srcId="{A0EDB101-582E-4CBD-A665-A6C68C1DBA59}" destId="{F5735BDD-3833-4B6B-B335-675891A3946F}" srcOrd="0" destOrd="0" presId="urn:microsoft.com/office/officeart/2005/8/layout/venn2"/>
    <dgm:cxn modelId="{5B330A29-7F73-FF42-BA94-489C467BDF6D}" type="presOf" srcId="{373A16B0-63AF-41F5-AF5B-C2BC9EFF3D74}" destId="{A6122220-5569-4FE1-8C90-A534C8F41EBC}" srcOrd="1" destOrd="0" presId="urn:microsoft.com/office/officeart/2005/8/layout/venn2"/>
    <dgm:cxn modelId="{F3E0112A-F2EE-5141-A371-70CE4C5E70F4}" type="presOf" srcId="{10726ECB-A17F-4519-ABBC-456972AA6C9F}" destId="{27B40134-8E1E-4882-B516-9032D3F9B620}" srcOrd="0" destOrd="0" presId="urn:microsoft.com/office/officeart/2005/8/layout/venn2"/>
    <dgm:cxn modelId="{CE4B2B57-6F89-4CD8-96F7-3E4A6C12CC2C}" srcId="{10726ECB-A17F-4519-ABBC-456972AA6C9F}" destId="{373A16B0-63AF-41F5-AF5B-C2BC9EFF3D74}" srcOrd="3" destOrd="0" parTransId="{D5AFE536-E9CC-401A-82A6-DC452B9FD330}" sibTransId="{CE54403E-5860-401F-A1B4-F7CACC3420DC}"/>
    <dgm:cxn modelId="{E7184280-B258-684D-8253-830058E46ACE}" type="presOf" srcId="{86063EFE-5A53-4E02-8D51-2A5494B711DF}" destId="{7AEF639F-6A57-4D3E-905A-42491B70294E}" srcOrd="1" destOrd="0" presId="urn:microsoft.com/office/officeart/2005/8/layout/venn2"/>
    <dgm:cxn modelId="{1F79B880-2851-7445-A332-CF4A8E29DA2C}" type="presOf" srcId="{86063EFE-5A53-4E02-8D51-2A5494B711DF}" destId="{B1F4ADEF-79D3-4475-B118-EDAA47DB7FF1}" srcOrd="0" destOrd="0" presId="urn:microsoft.com/office/officeart/2005/8/layout/venn2"/>
    <dgm:cxn modelId="{4AB15583-9FA2-4EBE-BCB4-FF6DA106B078}" srcId="{10726ECB-A17F-4519-ABBC-456972AA6C9F}" destId="{86063EFE-5A53-4E02-8D51-2A5494B711DF}" srcOrd="1" destOrd="0" parTransId="{CB8B3952-F73D-49F1-998B-3BDD5531AEEE}" sibTransId="{05093450-2987-4975-AC32-A0E475C3F226}"/>
    <dgm:cxn modelId="{4067868F-BB9E-4564-B6C3-EF8A8ECD0056}" srcId="{10726ECB-A17F-4519-ABBC-456972AA6C9F}" destId="{87FB3F70-281D-4DD2-BCC1-39358AD6D4FC}" srcOrd="0" destOrd="0" parTransId="{A0CFF6F6-F3F9-4EDC-BE87-0AEC54E54185}" sibTransId="{8EF8EFBB-8B41-4965-98A6-76D44758E43A}"/>
    <dgm:cxn modelId="{91EFA499-ED8B-9D48-A060-B080CD2817ED}" type="presOf" srcId="{373A16B0-63AF-41F5-AF5B-C2BC9EFF3D74}" destId="{E7A27872-E63B-49D6-9736-5BEE1F5D9151}" srcOrd="0" destOrd="0" presId="urn:microsoft.com/office/officeart/2005/8/layout/venn2"/>
    <dgm:cxn modelId="{E663E1D1-77DC-BC4D-B19D-C9DD39CB8253}" type="presOf" srcId="{87FB3F70-281D-4DD2-BCC1-39358AD6D4FC}" destId="{614C08CE-1393-4BF3-ABC9-1263AC2947EA}" srcOrd="0" destOrd="0" presId="urn:microsoft.com/office/officeart/2005/8/layout/venn2"/>
    <dgm:cxn modelId="{4AEDECD6-C82F-F146-B574-B707D7C8B4AD}" type="presOf" srcId="{A0EDB101-582E-4CBD-A665-A6C68C1DBA59}" destId="{073A46A1-8071-4980-8DB7-D157BB642F1D}" srcOrd="1" destOrd="0" presId="urn:microsoft.com/office/officeart/2005/8/layout/venn2"/>
    <dgm:cxn modelId="{1C1731DC-C855-8448-8D76-8398C4E7EC29}" type="presOf" srcId="{87FB3F70-281D-4DD2-BCC1-39358AD6D4FC}" destId="{D0F456F3-D27A-4479-BB0F-70541B859A84}" srcOrd="1" destOrd="0" presId="urn:microsoft.com/office/officeart/2005/8/layout/venn2"/>
    <dgm:cxn modelId="{23CE20E3-BC7E-46A7-B420-1162459C305A}" srcId="{10726ECB-A17F-4519-ABBC-456972AA6C9F}" destId="{A0EDB101-582E-4CBD-A665-A6C68C1DBA59}" srcOrd="2" destOrd="0" parTransId="{1CF6052E-C8DF-4B3D-8EC9-F3CAD8CAD98A}" sibTransId="{DD09737F-BD1A-4948-8AE5-AE0101CC79F8}"/>
    <dgm:cxn modelId="{FE938AE5-E37F-A142-9DEC-31D014D190CD}" type="presParOf" srcId="{27B40134-8E1E-4882-B516-9032D3F9B620}" destId="{45E72DA4-DBB6-444C-9E07-993B46DA461F}" srcOrd="0" destOrd="0" presId="urn:microsoft.com/office/officeart/2005/8/layout/venn2"/>
    <dgm:cxn modelId="{E42D95AF-D904-0741-87D9-7B29C559D652}" type="presParOf" srcId="{45E72DA4-DBB6-444C-9E07-993B46DA461F}" destId="{614C08CE-1393-4BF3-ABC9-1263AC2947EA}" srcOrd="0" destOrd="0" presId="urn:microsoft.com/office/officeart/2005/8/layout/venn2"/>
    <dgm:cxn modelId="{C4F178CC-3278-4643-9876-47E605CBFA12}" type="presParOf" srcId="{45E72DA4-DBB6-444C-9E07-993B46DA461F}" destId="{D0F456F3-D27A-4479-BB0F-70541B859A84}" srcOrd="1" destOrd="0" presId="urn:microsoft.com/office/officeart/2005/8/layout/venn2"/>
    <dgm:cxn modelId="{FE882072-0D70-E947-A061-5E98D484233D}" type="presParOf" srcId="{27B40134-8E1E-4882-B516-9032D3F9B620}" destId="{91512FE9-D5C4-4411-BE1D-7EC1C3C8B05F}" srcOrd="1" destOrd="0" presId="urn:microsoft.com/office/officeart/2005/8/layout/venn2"/>
    <dgm:cxn modelId="{3E3B2EF6-95BA-AE44-A8C8-2252DC0034B2}" type="presParOf" srcId="{91512FE9-D5C4-4411-BE1D-7EC1C3C8B05F}" destId="{B1F4ADEF-79D3-4475-B118-EDAA47DB7FF1}" srcOrd="0" destOrd="0" presId="urn:microsoft.com/office/officeart/2005/8/layout/venn2"/>
    <dgm:cxn modelId="{A148748D-77F5-7947-8AAD-ACD3B85B2C5C}" type="presParOf" srcId="{91512FE9-D5C4-4411-BE1D-7EC1C3C8B05F}" destId="{7AEF639F-6A57-4D3E-905A-42491B70294E}" srcOrd="1" destOrd="0" presId="urn:microsoft.com/office/officeart/2005/8/layout/venn2"/>
    <dgm:cxn modelId="{89D6296E-EE2A-B84C-A096-D4828B3A5FCD}" type="presParOf" srcId="{27B40134-8E1E-4882-B516-9032D3F9B620}" destId="{ED7495B9-363D-4543-91FD-9CBB84BB314C}" srcOrd="2" destOrd="0" presId="urn:microsoft.com/office/officeart/2005/8/layout/venn2"/>
    <dgm:cxn modelId="{DBE12EC1-B295-9048-9D27-CBFB4B043D16}" type="presParOf" srcId="{ED7495B9-363D-4543-91FD-9CBB84BB314C}" destId="{F5735BDD-3833-4B6B-B335-675891A3946F}" srcOrd="0" destOrd="0" presId="urn:microsoft.com/office/officeart/2005/8/layout/venn2"/>
    <dgm:cxn modelId="{3216A512-4FC0-0547-B297-383872C9A498}" type="presParOf" srcId="{ED7495B9-363D-4543-91FD-9CBB84BB314C}" destId="{073A46A1-8071-4980-8DB7-D157BB642F1D}" srcOrd="1" destOrd="0" presId="urn:microsoft.com/office/officeart/2005/8/layout/venn2"/>
    <dgm:cxn modelId="{BFDDE6D3-3843-E347-9B4C-3CBC105D0597}" type="presParOf" srcId="{27B40134-8E1E-4882-B516-9032D3F9B620}" destId="{7C91CD98-DBC7-404E-AEC3-7210777567B9}" srcOrd="3" destOrd="0" presId="urn:microsoft.com/office/officeart/2005/8/layout/venn2"/>
    <dgm:cxn modelId="{6A5506BF-E1BE-6A49-BFB2-620240ACD8B6}" type="presParOf" srcId="{7C91CD98-DBC7-404E-AEC3-7210777567B9}" destId="{E7A27872-E63B-49D6-9736-5BEE1F5D9151}" srcOrd="0" destOrd="0" presId="urn:microsoft.com/office/officeart/2005/8/layout/venn2"/>
    <dgm:cxn modelId="{EB3BEEDF-AF8A-474C-993D-E1573134A5AA}" type="presParOf" srcId="{7C91CD98-DBC7-404E-AEC3-7210777567B9}" destId="{A6122220-5569-4FE1-8C90-A534C8F41EB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194C85-83C4-4D5C-98B4-D729C4FD346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5123D21-36FC-4DB4-8566-EEEF65AF86D8}">
      <dgm:prSet/>
      <dgm:spPr/>
      <dgm:t>
        <a:bodyPr/>
        <a:lstStyle/>
        <a:p>
          <a:r>
            <a:rPr lang="en-US" dirty="0"/>
            <a:t>Research activity has positive impacts on patient care </a:t>
          </a:r>
        </a:p>
      </dgm:t>
    </dgm:pt>
    <dgm:pt modelId="{9B236197-FD6E-40FF-A2EE-C34DF5165390}" type="parTrans" cxnId="{CB6C57A4-72A5-4502-BAA1-4811A3ECE967}">
      <dgm:prSet/>
      <dgm:spPr/>
      <dgm:t>
        <a:bodyPr/>
        <a:lstStyle/>
        <a:p>
          <a:endParaRPr lang="en-US"/>
        </a:p>
      </dgm:t>
    </dgm:pt>
    <dgm:pt modelId="{946CA86F-71A8-4BE7-B59B-EE6EC5EA732A}" type="sibTrans" cxnId="{CB6C57A4-72A5-4502-BAA1-4811A3ECE967}">
      <dgm:prSet/>
      <dgm:spPr/>
      <dgm:t>
        <a:bodyPr/>
        <a:lstStyle/>
        <a:p>
          <a:endParaRPr lang="en-US"/>
        </a:p>
      </dgm:t>
    </dgm:pt>
    <dgm:pt modelId="{7B28DBB9-9050-4B0B-8608-C60A30B5605F}">
      <dgm:prSet/>
      <dgm:spPr/>
      <dgm:t>
        <a:bodyPr/>
        <a:lstStyle/>
        <a:p>
          <a:r>
            <a:rPr lang="en-US" dirty="0"/>
            <a:t>All pharmacists can get involved in research in multiple ways</a:t>
          </a:r>
        </a:p>
      </dgm:t>
    </dgm:pt>
    <dgm:pt modelId="{93094222-0D71-45F6-851E-DF73DA97A30D}" type="parTrans" cxnId="{EB1883EF-BE9C-45CD-A215-4EF70B0CFB48}">
      <dgm:prSet/>
      <dgm:spPr/>
      <dgm:t>
        <a:bodyPr/>
        <a:lstStyle/>
        <a:p>
          <a:endParaRPr lang="en-US"/>
        </a:p>
      </dgm:t>
    </dgm:pt>
    <dgm:pt modelId="{A752F108-9FFE-40A9-A30A-BE8ACFB286F0}" type="sibTrans" cxnId="{EB1883EF-BE9C-45CD-A215-4EF70B0CFB48}">
      <dgm:prSet/>
      <dgm:spPr/>
      <dgm:t>
        <a:bodyPr/>
        <a:lstStyle/>
        <a:p>
          <a:endParaRPr lang="en-US"/>
        </a:p>
      </dgm:t>
    </dgm:pt>
    <dgm:pt modelId="{9A492080-1D3E-448C-BE22-044D69908FFA}">
      <dgm:prSet/>
      <dgm:spPr/>
      <dgm:t>
        <a:bodyPr/>
        <a:lstStyle/>
        <a:p>
          <a:r>
            <a:rPr lang="en-US" dirty="0"/>
            <a:t>Can use research to demonstrate the impact of pharmacy services </a:t>
          </a:r>
        </a:p>
      </dgm:t>
    </dgm:pt>
    <dgm:pt modelId="{A8A5B876-1D42-47A4-86E0-04597D4345A2}" type="parTrans" cxnId="{4CDEA7EA-69A4-4E5D-B8EA-00F46F0025CD}">
      <dgm:prSet/>
      <dgm:spPr/>
      <dgm:t>
        <a:bodyPr/>
        <a:lstStyle/>
        <a:p>
          <a:endParaRPr lang="en-US"/>
        </a:p>
      </dgm:t>
    </dgm:pt>
    <dgm:pt modelId="{82913FBF-C901-4A28-9420-DE16E43A8AE2}" type="sibTrans" cxnId="{4CDEA7EA-69A4-4E5D-B8EA-00F46F0025CD}">
      <dgm:prSet/>
      <dgm:spPr/>
      <dgm:t>
        <a:bodyPr/>
        <a:lstStyle/>
        <a:p>
          <a:endParaRPr lang="en-US"/>
        </a:p>
      </dgm:t>
    </dgm:pt>
    <dgm:pt modelId="{B669C00B-E56B-40A2-83D2-0664408004EE}" type="pres">
      <dgm:prSet presAssocID="{2A194C85-83C4-4D5C-98B4-D729C4FD3467}" presName="root" presStyleCnt="0">
        <dgm:presLayoutVars>
          <dgm:dir/>
          <dgm:resizeHandles val="exact"/>
        </dgm:presLayoutVars>
      </dgm:prSet>
      <dgm:spPr/>
    </dgm:pt>
    <dgm:pt modelId="{F4B9421D-8D14-4122-9E11-6161AE7FEFF9}" type="pres">
      <dgm:prSet presAssocID="{25123D21-36FC-4DB4-8566-EEEF65AF86D8}" presName="compNode" presStyleCnt="0"/>
      <dgm:spPr/>
    </dgm:pt>
    <dgm:pt modelId="{71C941CB-E842-44DD-BDF8-096159DD6E59}" type="pres">
      <dgm:prSet presAssocID="{25123D21-36FC-4DB4-8566-EEEF65AF86D8}" presName="bgRect" presStyleLbl="bgShp" presStyleIdx="0" presStyleCnt="3"/>
      <dgm:spPr/>
    </dgm:pt>
    <dgm:pt modelId="{133D9D4D-F7DF-493B-BD3C-9F29F0CE34DF}" type="pres">
      <dgm:prSet presAssocID="{25123D21-36FC-4DB4-8566-EEEF65AF86D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D83D4302-0E0C-40A8-B68F-7D478DE2497A}" type="pres">
      <dgm:prSet presAssocID="{25123D21-36FC-4DB4-8566-EEEF65AF86D8}" presName="spaceRect" presStyleCnt="0"/>
      <dgm:spPr/>
    </dgm:pt>
    <dgm:pt modelId="{07467044-A752-43ED-83E3-836987F5FF07}" type="pres">
      <dgm:prSet presAssocID="{25123D21-36FC-4DB4-8566-EEEF65AF86D8}" presName="parTx" presStyleLbl="revTx" presStyleIdx="0" presStyleCnt="3">
        <dgm:presLayoutVars>
          <dgm:chMax val="0"/>
          <dgm:chPref val="0"/>
        </dgm:presLayoutVars>
      </dgm:prSet>
      <dgm:spPr/>
    </dgm:pt>
    <dgm:pt modelId="{C4F56981-A462-477E-9E3E-0E2AA2A23602}" type="pres">
      <dgm:prSet presAssocID="{946CA86F-71A8-4BE7-B59B-EE6EC5EA732A}" presName="sibTrans" presStyleCnt="0"/>
      <dgm:spPr/>
    </dgm:pt>
    <dgm:pt modelId="{74A1716B-0AD8-4DD9-9EA3-55286AFB3166}" type="pres">
      <dgm:prSet presAssocID="{7B28DBB9-9050-4B0B-8608-C60A30B5605F}" presName="compNode" presStyleCnt="0"/>
      <dgm:spPr/>
    </dgm:pt>
    <dgm:pt modelId="{154525B7-2AF3-40DD-BD0E-FA0366A96974}" type="pres">
      <dgm:prSet presAssocID="{7B28DBB9-9050-4B0B-8608-C60A30B5605F}" presName="bgRect" presStyleLbl="bgShp" presStyleIdx="1" presStyleCnt="3"/>
      <dgm:spPr/>
    </dgm:pt>
    <dgm:pt modelId="{9B553512-B3BC-40A9-9C56-2E1357342D18}" type="pres">
      <dgm:prSet presAssocID="{7B28DBB9-9050-4B0B-8608-C60A30B5605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D3DA1A2C-B94C-4C5C-BDF2-0EB64328C542}" type="pres">
      <dgm:prSet presAssocID="{7B28DBB9-9050-4B0B-8608-C60A30B5605F}" presName="spaceRect" presStyleCnt="0"/>
      <dgm:spPr/>
    </dgm:pt>
    <dgm:pt modelId="{C0D70B8B-2378-4352-AD6B-CEAC5E5A4DB5}" type="pres">
      <dgm:prSet presAssocID="{7B28DBB9-9050-4B0B-8608-C60A30B5605F}" presName="parTx" presStyleLbl="revTx" presStyleIdx="1" presStyleCnt="3">
        <dgm:presLayoutVars>
          <dgm:chMax val="0"/>
          <dgm:chPref val="0"/>
        </dgm:presLayoutVars>
      </dgm:prSet>
      <dgm:spPr/>
    </dgm:pt>
    <dgm:pt modelId="{E8E189BF-8526-444C-A1E6-590C424B1335}" type="pres">
      <dgm:prSet presAssocID="{A752F108-9FFE-40A9-A30A-BE8ACFB286F0}" presName="sibTrans" presStyleCnt="0"/>
      <dgm:spPr/>
    </dgm:pt>
    <dgm:pt modelId="{21F0F94D-FCB8-43E8-9814-44E18B3F3287}" type="pres">
      <dgm:prSet presAssocID="{9A492080-1D3E-448C-BE22-044D69908FFA}" presName="compNode" presStyleCnt="0"/>
      <dgm:spPr/>
    </dgm:pt>
    <dgm:pt modelId="{90520ADE-63BF-4C7F-ACA1-59AC6D9B4F8F}" type="pres">
      <dgm:prSet presAssocID="{9A492080-1D3E-448C-BE22-044D69908FFA}" presName="bgRect" presStyleLbl="bgShp" presStyleIdx="2" presStyleCnt="3"/>
      <dgm:spPr/>
    </dgm:pt>
    <dgm:pt modelId="{59E2FB5A-CACF-4165-AECA-118468FE4BD2}" type="pres">
      <dgm:prSet presAssocID="{9A492080-1D3E-448C-BE22-044D69908FF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888B4344-1A30-4F89-9CA8-AFAADE9D4148}" type="pres">
      <dgm:prSet presAssocID="{9A492080-1D3E-448C-BE22-044D69908FFA}" presName="spaceRect" presStyleCnt="0"/>
      <dgm:spPr/>
    </dgm:pt>
    <dgm:pt modelId="{FBD82637-390E-4A50-BF69-2ADA8DA24AEF}" type="pres">
      <dgm:prSet presAssocID="{9A492080-1D3E-448C-BE22-044D69908FF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63FA31A-A972-4FB8-A9E0-34253FE1A456}" type="presOf" srcId="{25123D21-36FC-4DB4-8566-EEEF65AF86D8}" destId="{07467044-A752-43ED-83E3-836987F5FF07}" srcOrd="0" destOrd="0" presId="urn:microsoft.com/office/officeart/2018/2/layout/IconVerticalSolidList"/>
    <dgm:cxn modelId="{CB6C57A4-72A5-4502-BAA1-4811A3ECE967}" srcId="{2A194C85-83C4-4D5C-98B4-D729C4FD3467}" destId="{25123D21-36FC-4DB4-8566-EEEF65AF86D8}" srcOrd="0" destOrd="0" parTransId="{9B236197-FD6E-40FF-A2EE-C34DF5165390}" sibTransId="{946CA86F-71A8-4BE7-B59B-EE6EC5EA732A}"/>
    <dgm:cxn modelId="{D0B6D9B9-18DD-4442-9E29-A1E7D9BB57C6}" type="presOf" srcId="{9A492080-1D3E-448C-BE22-044D69908FFA}" destId="{FBD82637-390E-4A50-BF69-2ADA8DA24AEF}" srcOrd="0" destOrd="0" presId="urn:microsoft.com/office/officeart/2018/2/layout/IconVerticalSolidList"/>
    <dgm:cxn modelId="{438CA7C2-C664-40E7-815A-C99F51CAECFD}" type="presOf" srcId="{2A194C85-83C4-4D5C-98B4-D729C4FD3467}" destId="{B669C00B-E56B-40A2-83D2-0664408004EE}" srcOrd="0" destOrd="0" presId="urn:microsoft.com/office/officeart/2018/2/layout/IconVerticalSolidList"/>
    <dgm:cxn modelId="{1FE014C7-50C9-4E18-AA47-614FD9FB4BD3}" type="presOf" srcId="{7B28DBB9-9050-4B0B-8608-C60A30B5605F}" destId="{C0D70B8B-2378-4352-AD6B-CEAC5E5A4DB5}" srcOrd="0" destOrd="0" presId="urn:microsoft.com/office/officeart/2018/2/layout/IconVerticalSolidList"/>
    <dgm:cxn modelId="{4CDEA7EA-69A4-4E5D-B8EA-00F46F0025CD}" srcId="{2A194C85-83C4-4D5C-98B4-D729C4FD3467}" destId="{9A492080-1D3E-448C-BE22-044D69908FFA}" srcOrd="2" destOrd="0" parTransId="{A8A5B876-1D42-47A4-86E0-04597D4345A2}" sibTransId="{82913FBF-C901-4A28-9420-DE16E43A8AE2}"/>
    <dgm:cxn modelId="{EB1883EF-BE9C-45CD-A215-4EF70B0CFB48}" srcId="{2A194C85-83C4-4D5C-98B4-D729C4FD3467}" destId="{7B28DBB9-9050-4B0B-8608-C60A30B5605F}" srcOrd="1" destOrd="0" parTransId="{93094222-0D71-45F6-851E-DF73DA97A30D}" sibTransId="{A752F108-9FFE-40A9-A30A-BE8ACFB286F0}"/>
    <dgm:cxn modelId="{65261EEF-5A78-45EA-96D9-2D36B97EFA63}" type="presParOf" srcId="{B669C00B-E56B-40A2-83D2-0664408004EE}" destId="{F4B9421D-8D14-4122-9E11-6161AE7FEFF9}" srcOrd="0" destOrd="0" presId="urn:microsoft.com/office/officeart/2018/2/layout/IconVerticalSolidList"/>
    <dgm:cxn modelId="{7B99BF34-F118-4E59-8006-B99EBBBAF82E}" type="presParOf" srcId="{F4B9421D-8D14-4122-9E11-6161AE7FEFF9}" destId="{71C941CB-E842-44DD-BDF8-096159DD6E59}" srcOrd="0" destOrd="0" presId="urn:microsoft.com/office/officeart/2018/2/layout/IconVerticalSolidList"/>
    <dgm:cxn modelId="{036E3B3A-0071-464A-B277-0480FB96877F}" type="presParOf" srcId="{F4B9421D-8D14-4122-9E11-6161AE7FEFF9}" destId="{133D9D4D-F7DF-493B-BD3C-9F29F0CE34DF}" srcOrd="1" destOrd="0" presId="urn:microsoft.com/office/officeart/2018/2/layout/IconVerticalSolidList"/>
    <dgm:cxn modelId="{BC2AA6FA-1387-40ED-881D-42D8AFC78BB8}" type="presParOf" srcId="{F4B9421D-8D14-4122-9E11-6161AE7FEFF9}" destId="{D83D4302-0E0C-40A8-B68F-7D478DE2497A}" srcOrd="2" destOrd="0" presId="urn:microsoft.com/office/officeart/2018/2/layout/IconVerticalSolidList"/>
    <dgm:cxn modelId="{9195E0F0-D9EC-43F0-9A42-D00C0A5CD951}" type="presParOf" srcId="{F4B9421D-8D14-4122-9E11-6161AE7FEFF9}" destId="{07467044-A752-43ED-83E3-836987F5FF07}" srcOrd="3" destOrd="0" presId="urn:microsoft.com/office/officeart/2018/2/layout/IconVerticalSolidList"/>
    <dgm:cxn modelId="{759CD4F1-D00B-4C3D-B289-5021C0A269BC}" type="presParOf" srcId="{B669C00B-E56B-40A2-83D2-0664408004EE}" destId="{C4F56981-A462-477E-9E3E-0E2AA2A23602}" srcOrd="1" destOrd="0" presId="urn:microsoft.com/office/officeart/2018/2/layout/IconVerticalSolidList"/>
    <dgm:cxn modelId="{2655D2D6-7376-4D07-A824-74995EB953EC}" type="presParOf" srcId="{B669C00B-E56B-40A2-83D2-0664408004EE}" destId="{74A1716B-0AD8-4DD9-9EA3-55286AFB3166}" srcOrd="2" destOrd="0" presId="urn:microsoft.com/office/officeart/2018/2/layout/IconVerticalSolidList"/>
    <dgm:cxn modelId="{F91E7D46-2FB9-4C88-8297-5F4360444B2C}" type="presParOf" srcId="{74A1716B-0AD8-4DD9-9EA3-55286AFB3166}" destId="{154525B7-2AF3-40DD-BD0E-FA0366A96974}" srcOrd="0" destOrd="0" presId="urn:microsoft.com/office/officeart/2018/2/layout/IconVerticalSolidList"/>
    <dgm:cxn modelId="{7B79D4FD-6458-4D7F-975C-C787D19D1339}" type="presParOf" srcId="{74A1716B-0AD8-4DD9-9EA3-55286AFB3166}" destId="{9B553512-B3BC-40A9-9C56-2E1357342D18}" srcOrd="1" destOrd="0" presId="urn:microsoft.com/office/officeart/2018/2/layout/IconVerticalSolidList"/>
    <dgm:cxn modelId="{4D976032-B93E-4F05-B5BC-748156AC8CCD}" type="presParOf" srcId="{74A1716B-0AD8-4DD9-9EA3-55286AFB3166}" destId="{D3DA1A2C-B94C-4C5C-BDF2-0EB64328C542}" srcOrd="2" destOrd="0" presId="urn:microsoft.com/office/officeart/2018/2/layout/IconVerticalSolidList"/>
    <dgm:cxn modelId="{84753C77-245A-4196-BD4C-2663D7C023C6}" type="presParOf" srcId="{74A1716B-0AD8-4DD9-9EA3-55286AFB3166}" destId="{C0D70B8B-2378-4352-AD6B-CEAC5E5A4DB5}" srcOrd="3" destOrd="0" presId="urn:microsoft.com/office/officeart/2018/2/layout/IconVerticalSolidList"/>
    <dgm:cxn modelId="{506E7FB8-793C-4D79-833B-A7DB02E2E8A9}" type="presParOf" srcId="{B669C00B-E56B-40A2-83D2-0664408004EE}" destId="{E8E189BF-8526-444C-A1E6-590C424B1335}" srcOrd="3" destOrd="0" presId="urn:microsoft.com/office/officeart/2018/2/layout/IconVerticalSolidList"/>
    <dgm:cxn modelId="{C489FBC9-0BF6-4941-9E2A-E572F05B6AE9}" type="presParOf" srcId="{B669C00B-E56B-40A2-83D2-0664408004EE}" destId="{21F0F94D-FCB8-43E8-9814-44E18B3F3287}" srcOrd="4" destOrd="0" presId="urn:microsoft.com/office/officeart/2018/2/layout/IconVerticalSolidList"/>
    <dgm:cxn modelId="{23B40A07-E446-4299-8DBB-785F47838C3B}" type="presParOf" srcId="{21F0F94D-FCB8-43E8-9814-44E18B3F3287}" destId="{90520ADE-63BF-4C7F-ACA1-59AC6D9B4F8F}" srcOrd="0" destOrd="0" presId="urn:microsoft.com/office/officeart/2018/2/layout/IconVerticalSolidList"/>
    <dgm:cxn modelId="{B0CA8ED2-2927-4772-BAEF-D8082331275B}" type="presParOf" srcId="{21F0F94D-FCB8-43E8-9814-44E18B3F3287}" destId="{59E2FB5A-CACF-4165-AECA-118468FE4BD2}" srcOrd="1" destOrd="0" presId="urn:microsoft.com/office/officeart/2018/2/layout/IconVerticalSolidList"/>
    <dgm:cxn modelId="{BC410E83-4CF1-4507-B278-F19763634946}" type="presParOf" srcId="{21F0F94D-FCB8-43E8-9814-44E18B3F3287}" destId="{888B4344-1A30-4F89-9CA8-AFAADE9D4148}" srcOrd="2" destOrd="0" presId="urn:microsoft.com/office/officeart/2018/2/layout/IconVerticalSolidList"/>
    <dgm:cxn modelId="{7A290B31-6E47-4E53-BC19-A9F8C4DB1FF4}" type="presParOf" srcId="{21F0F94D-FCB8-43E8-9814-44E18B3F3287}" destId="{FBD82637-390E-4A50-BF69-2ADA8DA24AE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FEF8B-9389-4B5A-B112-2E669422C394}">
      <dsp:nvSpPr>
        <dsp:cNvPr id="0" name=""/>
        <dsp:cNvSpPr/>
      </dsp:nvSpPr>
      <dsp:spPr>
        <a:xfrm>
          <a:off x="0" y="2873"/>
          <a:ext cx="11029615" cy="6120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8EB38-762E-44B1-B20E-B1F8DAAA2382}">
      <dsp:nvSpPr>
        <dsp:cNvPr id="0" name=""/>
        <dsp:cNvSpPr/>
      </dsp:nvSpPr>
      <dsp:spPr>
        <a:xfrm>
          <a:off x="185158" y="140594"/>
          <a:ext cx="336650" cy="336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A7D2B-79B7-48F9-89E2-5082C7DF1CCA}">
      <dsp:nvSpPr>
        <dsp:cNvPr id="0" name=""/>
        <dsp:cNvSpPr/>
      </dsp:nvSpPr>
      <dsp:spPr>
        <a:xfrm>
          <a:off x="706966" y="2873"/>
          <a:ext cx="10322648" cy="612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80" tIns="64780" rIns="64780" bIns="6478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UK pharmacy education and pharmacy career development</a:t>
          </a:r>
        </a:p>
      </dsp:txBody>
      <dsp:txXfrm>
        <a:off x="706966" y="2873"/>
        <a:ext cx="10322648" cy="612092"/>
      </dsp:txXfrm>
    </dsp:sp>
    <dsp:sp modelId="{8C8DFB9D-72A3-4C58-8497-F6344EC8084C}">
      <dsp:nvSpPr>
        <dsp:cNvPr id="0" name=""/>
        <dsp:cNvSpPr/>
      </dsp:nvSpPr>
      <dsp:spPr>
        <a:xfrm>
          <a:off x="0" y="767989"/>
          <a:ext cx="11029615" cy="6120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E8B46-FC08-41F5-973D-ECA004FB42A7}">
      <dsp:nvSpPr>
        <dsp:cNvPr id="0" name=""/>
        <dsp:cNvSpPr/>
      </dsp:nvSpPr>
      <dsp:spPr>
        <a:xfrm>
          <a:off x="185158" y="905710"/>
          <a:ext cx="336650" cy="336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C68B5-D708-4BC3-8996-47B0E3204CBB}">
      <dsp:nvSpPr>
        <dsp:cNvPr id="0" name=""/>
        <dsp:cNvSpPr/>
      </dsp:nvSpPr>
      <dsp:spPr>
        <a:xfrm>
          <a:off x="706966" y="767989"/>
          <a:ext cx="10322648" cy="612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80" tIns="64780" rIns="64780" bIns="6478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Key roles of UK hospital pharmacists</a:t>
          </a:r>
        </a:p>
      </dsp:txBody>
      <dsp:txXfrm>
        <a:off x="706966" y="767989"/>
        <a:ext cx="10322648" cy="612092"/>
      </dsp:txXfrm>
    </dsp:sp>
    <dsp:sp modelId="{7B5109C4-D048-480B-A287-8FC3E3977783}">
      <dsp:nvSpPr>
        <dsp:cNvPr id="0" name=""/>
        <dsp:cNvSpPr/>
      </dsp:nvSpPr>
      <dsp:spPr>
        <a:xfrm>
          <a:off x="0" y="1533105"/>
          <a:ext cx="11029615" cy="6120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7EC72-6E84-4C25-B0F4-B0850F6C749E}">
      <dsp:nvSpPr>
        <dsp:cNvPr id="0" name=""/>
        <dsp:cNvSpPr/>
      </dsp:nvSpPr>
      <dsp:spPr>
        <a:xfrm>
          <a:off x="185158" y="1670826"/>
          <a:ext cx="336650" cy="3366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2A8FF-49C6-4243-9338-697C70859BC0}">
      <dsp:nvSpPr>
        <dsp:cNvPr id="0" name=""/>
        <dsp:cNvSpPr/>
      </dsp:nvSpPr>
      <dsp:spPr>
        <a:xfrm>
          <a:off x="706966" y="1533105"/>
          <a:ext cx="10322648" cy="612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80" tIns="64780" rIns="64780" bIns="6478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Importance of research activity for patient care</a:t>
          </a:r>
        </a:p>
      </dsp:txBody>
      <dsp:txXfrm>
        <a:off x="706966" y="1533105"/>
        <a:ext cx="10322648" cy="612092"/>
      </dsp:txXfrm>
    </dsp:sp>
    <dsp:sp modelId="{D4C9D337-0AD2-4B33-B887-3C2E85F1C46F}">
      <dsp:nvSpPr>
        <dsp:cNvPr id="0" name=""/>
        <dsp:cNvSpPr/>
      </dsp:nvSpPr>
      <dsp:spPr>
        <a:xfrm>
          <a:off x="0" y="2298220"/>
          <a:ext cx="11029615" cy="6120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FA650-4AA6-4CAB-81DD-6365C778E887}">
      <dsp:nvSpPr>
        <dsp:cNvPr id="0" name=""/>
        <dsp:cNvSpPr/>
      </dsp:nvSpPr>
      <dsp:spPr>
        <a:xfrm>
          <a:off x="185158" y="2435941"/>
          <a:ext cx="336650" cy="3366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82FA8-EBE9-49B0-9363-2510AE564FC6}">
      <dsp:nvSpPr>
        <dsp:cNvPr id="0" name=""/>
        <dsp:cNvSpPr/>
      </dsp:nvSpPr>
      <dsp:spPr>
        <a:xfrm>
          <a:off x="706966" y="2298220"/>
          <a:ext cx="10322648" cy="612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80" tIns="64780" rIns="64780" bIns="6478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How to get involved in research</a:t>
          </a:r>
        </a:p>
      </dsp:txBody>
      <dsp:txXfrm>
        <a:off x="706966" y="2298220"/>
        <a:ext cx="10322648" cy="612092"/>
      </dsp:txXfrm>
    </dsp:sp>
    <dsp:sp modelId="{70F61891-9729-47C7-9B7A-1DA21E8161B0}">
      <dsp:nvSpPr>
        <dsp:cNvPr id="0" name=""/>
        <dsp:cNvSpPr/>
      </dsp:nvSpPr>
      <dsp:spPr>
        <a:xfrm>
          <a:off x="0" y="3063336"/>
          <a:ext cx="11029615" cy="6120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F9437-AE3E-4CA2-9419-4B21E22A679E}">
      <dsp:nvSpPr>
        <dsp:cNvPr id="0" name=""/>
        <dsp:cNvSpPr/>
      </dsp:nvSpPr>
      <dsp:spPr>
        <a:xfrm>
          <a:off x="185158" y="3201057"/>
          <a:ext cx="336650" cy="33665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212E2-B488-4F22-B1A0-3AF00006EC3D}">
      <dsp:nvSpPr>
        <dsp:cNvPr id="0" name=""/>
        <dsp:cNvSpPr/>
      </dsp:nvSpPr>
      <dsp:spPr>
        <a:xfrm>
          <a:off x="706966" y="3063336"/>
          <a:ext cx="10322648" cy="612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80" tIns="64780" rIns="64780" bIns="6478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Examples of pharmacist led research projects</a:t>
          </a:r>
        </a:p>
      </dsp:txBody>
      <dsp:txXfrm>
        <a:off x="706966" y="3063336"/>
        <a:ext cx="10322648" cy="612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EEE49-60E2-BD44-A41F-DA536B9844AE}">
      <dsp:nvSpPr>
        <dsp:cNvPr id="0" name=""/>
        <dsp:cNvSpPr/>
      </dsp:nvSpPr>
      <dsp:spPr>
        <a:xfrm>
          <a:off x="0" y="187005"/>
          <a:ext cx="2563601" cy="15381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/>
            <a:t>Checking discharges and ordering medications</a:t>
          </a:r>
          <a:endParaRPr lang="en-US" sz="1800" kern="1200" dirty="0"/>
        </a:p>
      </dsp:txBody>
      <dsp:txXfrm>
        <a:off x="0" y="187005"/>
        <a:ext cx="2563601" cy="1538160"/>
      </dsp:txXfrm>
    </dsp:sp>
    <dsp:sp modelId="{0876B044-B6C4-9449-AE67-4006F1AF388D}">
      <dsp:nvSpPr>
        <dsp:cNvPr id="0" name=""/>
        <dsp:cNvSpPr/>
      </dsp:nvSpPr>
      <dsp:spPr>
        <a:xfrm>
          <a:off x="2823193" y="172777"/>
          <a:ext cx="2563601" cy="1538160"/>
        </a:xfrm>
        <a:prstGeom prst="rect">
          <a:avLst/>
        </a:prstGeom>
        <a:solidFill>
          <a:schemeClr val="accent2">
            <a:hueOff val="-101951"/>
            <a:satOff val="5423"/>
            <a:lumOff val="156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</a:t>
          </a:r>
          <a:r>
            <a:rPr lang="en-GB" sz="1800" b="0" i="0" kern="1200" dirty="0"/>
            <a:t>eviewing newly admitted patients conducting a medicines reconciliation </a:t>
          </a:r>
          <a:endParaRPr lang="en-US" sz="1800" kern="1200" dirty="0"/>
        </a:p>
      </dsp:txBody>
      <dsp:txXfrm>
        <a:off x="2823193" y="172777"/>
        <a:ext cx="2563601" cy="1538160"/>
      </dsp:txXfrm>
    </dsp:sp>
    <dsp:sp modelId="{0BD22BAA-CA47-7741-98A4-27D467562344}">
      <dsp:nvSpPr>
        <dsp:cNvPr id="0" name=""/>
        <dsp:cNvSpPr/>
      </dsp:nvSpPr>
      <dsp:spPr>
        <a:xfrm>
          <a:off x="5643155" y="172777"/>
          <a:ext cx="2563601" cy="1538160"/>
        </a:xfrm>
        <a:prstGeom prst="rect">
          <a:avLst/>
        </a:prstGeom>
        <a:solidFill>
          <a:schemeClr val="accent2">
            <a:hueOff val="-203903"/>
            <a:satOff val="10845"/>
            <a:lumOff val="3137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/>
            <a:t>Clinically checking drug charts 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Medication errors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i="0" kern="1200"/>
            <a:t>Optimising medicines 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i="0" kern="1200"/>
            <a:t>Guideline and formulary adherence</a:t>
          </a:r>
          <a:endParaRPr lang="en-US" sz="1400" kern="1200"/>
        </a:p>
      </dsp:txBody>
      <dsp:txXfrm>
        <a:off x="5643155" y="172777"/>
        <a:ext cx="2563601" cy="1538160"/>
      </dsp:txXfrm>
    </dsp:sp>
    <dsp:sp modelId="{B281AB2A-DD4F-B843-9643-39D8149393BC}">
      <dsp:nvSpPr>
        <dsp:cNvPr id="0" name=""/>
        <dsp:cNvSpPr/>
      </dsp:nvSpPr>
      <dsp:spPr>
        <a:xfrm>
          <a:off x="8463116" y="172777"/>
          <a:ext cx="2563601" cy="1538160"/>
        </a:xfrm>
        <a:prstGeom prst="rect">
          <a:avLst/>
        </a:prstGeom>
        <a:solidFill>
          <a:schemeClr val="accent2">
            <a:hueOff val="-305854"/>
            <a:satOff val="16268"/>
            <a:lumOff val="470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Training and mentoring junior and student pharmacists</a:t>
          </a:r>
        </a:p>
      </dsp:txBody>
      <dsp:txXfrm>
        <a:off x="8463116" y="172777"/>
        <a:ext cx="2563601" cy="1538160"/>
      </dsp:txXfrm>
    </dsp:sp>
    <dsp:sp modelId="{B7D3E65E-3F45-7543-BF69-4D97EA83B981}">
      <dsp:nvSpPr>
        <dsp:cNvPr id="0" name=""/>
        <dsp:cNvSpPr/>
      </dsp:nvSpPr>
      <dsp:spPr>
        <a:xfrm>
          <a:off x="1413212" y="1967299"/>
          <a:ext cx="2563601" cy="1538160"/>
        </a:xfrm>
        <a:prstGeom prst="rect">
          <a:avLst/>
        </a:prstGeom>
        <a:solidFill>
          <a:schemeClr val="accent2">
            <a:hueOff val="-407806"/>
            <a:satOff val="21690"/>
            <a:lumOff val="627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Prescribing (if a qualified independent prescriber) </a:t>
          </a:r>
          <a:endParaRPr lang="en-US" sz="1800" kern="1200" dirty="0"/>
        </a:p>
      </dsp:txBody>
      <dsp:txXfrm>
        <a:off x="1413212" y="1967299"/>
        <a:ext cx="2563601" cy="1538160"/>
      </dsp:txXfrm>
    </dsp:sp>
    <dsp:sp modelId="{9A17BFF6-3FA7-2F41-A8D5-8679C2CF3DB3}">
      <dsp:nvSpPr>
        <dsp:cNvPr id="0" name=""/>
        <dsp:cNvSpPr/>
      </dsp:nvSpPr>
      <dsp:spPr>
        <a:xfrm>
          <a:off x="4233174" y="1967299"/>
          <a:ext cx="2563601" cy="1538160"/>
        </a:xfrm>
        <a:prstGeom prst="rect">
          <a:avLst/>
        </a:prstGeom>
        <a:solidFill>
          <a:schemeClr val="accent2">
            <a:hueOff val="-509757"/>
            <a:satOff val="27113"/>
            <a:lumOff val="784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Responding to medication queries from the MDT</a:t>
          </a:r>
          <a:endParaRPr lang="en-US" sz="1800" kern="1200"/>
        </a:p>
      </dsp:txBody>
      <dsp:txXfrm>
        <a:off x="4233174" y="1967299"/>
        <a:ext cx="2563601" cy="1538160"/>
      </dsp:txXfrm>
    </dsp:sp>
    <dsp:sp modelId="{CA3B3304-1025-A349-AEF4-39A003D85E6E}">
      <dsp:nvSpPr>
        <dsp:cNvPr id="0" name=""/>
        <dsp:cNvSpPr/>
      </dsp:nvSpPr>
      <dsp:spPr>
        <a:xfrm>
          <a:off x="7053135" y="1967299"/>
          <a:ext cx="2563601" cy="1538160"/>
        </a:xfrm>
        <a:prstGeom prst="rect">
          <a:avLst/>
        </a:prstGeom>
        <a:solidFill>
          <a:schemeClr val="accent2">
            <a:hueOff val="-611709"/>
            <a:satOff val="32535"/>
            <a:lumOff val="941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Medication counselling </a:t>
          </a:r>
          <a:endParaRPr lang="en-US" sz="1800" kern="1200"/>
        </a:p>
      </dsp:txBody>
      <dsp:txXfrm>
        <a:off x="7053135" y="1967299"/>
        <a:ext cx="2563601" cy="1538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C08CE-1393-4BF3-ABC9-1263AC2947EA}">
      <dsp:nvSpPr>
        <dsp:cNvPr id="0" name=""/>
        <dsp:cNvSpPr/>
      </dsp:nvSpPr>
      <dsp:spPr>
        <a:xfrm>
          <a:off x="2376169" y="0"/>
          <a:ext cx="5973335" cy="59733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Research Awareness </a:t>
          </a:r>
        </a:p>
      </dsp:txBody>
      <dsp:txXfrm>
        <a:off x="4527764" y="298666"/>
        <a:ext cx="1670144" cy="896000"/>
      </dsp:txXfrm>
    </dsp:sp>
    <dsp:sp modelId="{B1F4ADEF-79D3-4475-B118-EDAA47DB7FF1}">
      <dsp:nvSpPr>
        <dsp:cNvPr id="0" name=""/>
        <dsp:cNvSpPr/>
      </dsp:nvSpPr>
      <dsp:spPr>
        <a:xfrm>
          <a:off x="3092491" y="1131612"/>
          <a:ext cx="4502222" cy="4225155"/>
        </a:xfrm>
        <a:prstGeom prst="ellipse">
          <a:avLst/>
        </a:prstGeom>
        <a:solidFill>
          <a:schemeClr val="accent4">
            <a:hueOff val="-2409816"/>
            <a:satOff val="10953"/>
            <a:lumOff val="6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Research implementation </a:t>
          </a:r>
        </a:p>
      </dsp:txBody>
      <dsp:txXfrm>
        <a:off x="4556839" y="1385122"/>
        <a:ext cx="1573526" cy="760528"/>
      </dsp:txXfrm>
    </dsp:sp>
    <dsp:sp modelId="{F5735BDD-3833-4B6B-B335-675891A3946F}">
      <dsp:nvSpPr>
        <dsp:cNvPr id="0" name=""/>
        <dsp:cNvSpPr/>
      </dsp:nvSpPr>
      <dsp:spPr>
        <a:xfrm>
          <a:off x="4143744" y="2303694"/>
          <a:ext cx="2265554" cy="2122624"/>
        </a:xfrm>
        <a:prstGeom prst="ellipse">
          <a:avLst/>
        </a:prstGeom>
        <a:solidFill>
          <a:schemeClr val="accent4">
            <a:hueOff val="-4819633"/>
            <a:satOff val="21906"/>
            <a:lumOff val="13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Research delivery </a:t>
          </a:r>
        </a:p>
      </dsp:txBody>
      <dsp:txXfrm>
        <a:off x="4748648" y="2462891"/>
        <a:ext cx="1055748" cy="477590"/>
      </dsp:txXfrm>
    </dsp:sp>
    <dsp:sp modelId="{E7A27872-E63B-49D6-9736-5BEE1F5D9151}">
      <dsp:nvSpPr>
        <dsp:cNvPr id="0" name=""/>
        <dsp:cNvSpPr/>
      </dsp:nvSpPr>
      <dsp:spPr>
        <a:xfrm>
          <a:off x="4375122" y="3266435"/>
          <a:ext cx="1815153" cy="1174501"/>
        </a:xfrm>
        <a:prstGeom prst="ellipse">
          <a:avLst/>
        </a:prstGeom>
        <a:solidFill>
          <a:schemeClr val="accent4">
            <a:hueOff val="-7229448"/>
            <a:satOff val="32859"/>
            <a:lumOff val="19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Research Leadership </a:t>
          </a:r>
        </a:p>
      </dsp:txBody>
      <dsp:txXfrm>
        <a:off x="4640945" y="3560060"/>
        <a:ext cx="1283507" cy="5872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941CB-E842-44DD-BDF8-096159DD6E59}">
      <dsp:nvSpPr>
        <dsp:cNvPr id="0" name=""/>
        <dsp:cNvSpPr/>
      </dsp:nvSpPr>
      <dsp:spPr>
        <a:xfrm>
          <a:off x="0" y="574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D9D4D-F7DF-493B-BD3C-9F29F0CE34DF}">
      <dsp:nvSpPr>
        <dsp:cNvPr id="0" name=""/>
        <dsp:cNvSpPr/>
      </dsp:nvSpPr>
      <dsp:spPr>
        <a:xfrm>
          <a:off x="406904" y="303230"/>
          <a:ext cx="739825" cy="73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67044-A752-43ED-83E3-836987F5FF07}">
      <dsp:nvSpPr>
        <dsp:cNvPr id="0" name=""/>
        <dsp:cNvSpPr/>
      </dsp:nvSpPr>
      <dsp:spPr>
        <a:xfrm>
          <a:off x="1553633" y="574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Research activity has positive impacts on patient care </a:t>
          </a:r>
        </a:p>
      </dsp:txBody>
      <dsp:txXfrm>
        <a:off x="1553633" y="574"/>
        <a:ext cx="5458736" cy="1345137"/>
      </dsp:txXfrm>
    </dsp:sp>
    <dsp:sp modelId="{154525B7-2AF3-40DD-BD0E-FA0366A96974}">
      <dsp:nvSpPr>
        <dsp:cNvPr id="0" name=""/>
        <dsp:cNvSpPr/>
      </dsp:nvSpPr>
      <dsp:spPr>
        <a:xfrm>
          <a:off x="0" y="1681996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53512-B3BC-40A9-9C56-2E1357342D18}">
      <dsp:nvSpPr>
        <dsp:cNvPr id="0" name=""/>
        <dsp:cNvSpPr/>
      </dsp:nvSpPr>
      <dsp:spPr>
        <a:xfrm>
          <a:off x="406904" y="1984652"/>
          <a:ext cx="739825" cy="73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70B8B-2378-4352-AD6B-CEAC5E5A4DB5}">
      <dsp:nvSpPr>
        <dsp:cNvPr id="0" name=""/>
        <dsp:cNvSpPr/>
      </dsp:nvSpPr>
      <dsp:spPr>
        <a:xfrm>
          <a:off x="1553633" y="1681996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All pharmacists can get involved in research in multiple ways</a:t>
          </a:r>
        </a:p>
      </dsp:txBody>
      <dsp:txXfrm>
        <a:off x="1553633" y="1681996"/>
        <a:ext cx="5458736" cy="1345137"/>
      </dsp:txXfrm>
    </dsp:sp>
    <dsp:sp modelId="{90520ADE-63BF-4C7F-ACA1-59AC6D9B4F8F}">
      <dsp:nvSpPr>
        <dsp:cNvPr id="0" name=""/>
        <dsp:cNvSpPr/>
      </dsp:nvSpPr>
      <dsp:spPr>
        <a:xfrm>
          <a:off x="0" y="3363418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2FB5A-CACF-4165-AECA-118468FE4BD2}">
      <dsp:nvSpPr>
        <dsp:cNvPr id="0" name=""/>
        <dsp:cNvSpPr/>
      </dsp:nvSpPr>
      <dsp:spPr>
        <a:xfrm>
          <a:off x="406904" y="3666074"/>
          <a:ext cx="739825" cy="73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82637-390E-4A50-BF69-2ADA8DA24AEF}">
      <dsp:nvSpPr>
        <dsp:cNvPr id="0" name=""/>
        <dsp:cNvSpPr/>
      </dsp:nvSpPr>
      <dsp:spPr>
        <a:xfrm>
          <a:off x="1553633" y="3363418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Can use research to demonstrate the impact of pharmacy services </a:t>
          </a:r>
        </a:p>
      </dsp:txBody>
      <dsp:txXfrm>
        <a:off x="1553633" y="3363418"/>
        <a:ext cx="5458736" cy="1345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A6350-64B2-420C-9CC9-35E43B84C2BA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22375"/>
            <a:ext cx="5862638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04616"/>
            <a:ext cx="5335270" cy="38492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0E2AE-6350-48EE-BE77-A3ECF7FEB3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36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661C4-3B7D-4E33-A9B8-F10C9A9A2B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532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0E2AE-6350-48EE-BE77-A3ECF7FEB3D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936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0E2AE-6350-48EE-BE77-A3ECF7FEB3D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656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0E2AE-6350-48EE-BE77-A3ECF7FEB3D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528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0E2AE-6350-48EE-BE77-A3ECF7FEB3D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328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0E2AE-6350-48EE-BE77-A3ECF7FEB3D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238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0E2AE-6350-48EE-BE77-A3ECF7FEB3D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54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0E2AE-6350-48EE-BE77-A3ECF7FEB3D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456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0E2AE-6350-48EE-BE77-A3ECF7FEB3D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635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0E2AE-6350-48EE-BE77-A3ECF7FEB3D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35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0E2AE-6350-48EE-BE77-A3ECF7FEB3D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08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0E2AE-6350-48EE-BE77-A3ECF7FEB3D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197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0E2AE-6350-48EE-BE77-A3ECF7FEB3D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545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u="none" strike="noStrike" dirty="0">
              <a:solidFill>
                <a:srgbClr val="444444"/>
              </a:solidFill>
              <a:effectLst/>
              <a:latin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0E2AE-6350-48EE-BE77-A3ECF7FEB3D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916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u="none" strike="noStrike" dirty="0">
              <a:solidFill>
                <a:srgbClr val="444444"/>
              </a:solidFill>
              <a:effectLst/>
              <a:latin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0E2AE-6350-48EE-BE77-A3ECF7FEB3D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494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661C4-3B7D-4E33-A9B8-F10C9A9A2B0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003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F4F83-BFD3-471B-B14B-1A6339B078A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502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0E2AE-6350-48EE-BE77-A3ECF7FEB3D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678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96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672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32516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67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94732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41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59815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135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3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17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8640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28907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602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  <p:sldLayoutId id="2147484324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  <p:sldLayoutId id="2147484335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0E94F-2190-B1E2-6174-4FD30FF75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450" y="3472830"/>
            <a:ext cx="10715050" cy="856722"/>
          </a:xfrm>
        </p:spPr>
        <p:txBody>
          <a:bodyPr anchor="b">
            <a:noAutofit/>
          </a:bodyPr>
          <a:lstStyle/>
          <a:p>
            <a:pPr algn="l"/>
            <a:r>
              <a:rPr lang="en-GB" sz="3200" b="1" dirty="0">
                <a:solidFill>
                  <a:schemeClr val="bg1"/>
                </a:solidFill>
              </a:rPr>
              <a:t>Clinical Pharmacy in the UK:  the importance of research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0BD185-31A4-36F4-7EC9-D203C6F0D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50" y="1229306"/>
            <a:ext cx="3027384" cy="9246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FFA2B1-D5E4-5FE4-9B42-D3A25B8B0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668" y="953866"/>
            <a:ext cx="3026664" cy="1475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23D826-2548-77E9-E742-EED80920A3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4886" y="1114243"/>
            <a:ext cx="3026664" cy="12818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52FB00-4CA3-A060-03A0-6DDD603D7F9C}"/>
              </a:ext>
            </a:extLst>
          </p:cNvPr>
          <p:cNvSpPr txBox="1"/>
          <p:nvPr/>
        </p:nvSpPr>
        <p:spPr>
          <a:xfrm>
            <a:off x="720442" y="4404671"/>
            <a:ext cx="1035359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cap="none" dirty="0">
                <a:solidFill>
                  <a:schemeClr val="bg1"/>
                </a:solidFill>
              </a:rPr>
              <a:t>Dr Penny Lewis </a:t>
            </a:r>
            <a:r>
              <a:rPr lang="en-GB" sz="2000" b="1" cap="none" dirty="0" err="1">
                <a:solidFill>
                  <a:schemeClr val="bg1"/>
                </a:solidFill>
              </a:rPr>
              <a:t>MPharm</a:t>
            </a:r>
            <a:r>
              <a:rPr lang="en-GB" sz="2000" b="1" cap="none" dirty="0">
                <a:solidFill>
                  <a:schemeClr val="bg1"/>
                </a:solidFill>
              </a:rPr>
              <a:t>, </a:t>
            </a:r>
            <a:r>
              <a:rPr lang="en-GB" sz="2000" b="1" cap="none" dirty="0" err="1">
                <a:solidFill>
                  <a:schemeClr val="bg1"/>
                </a:solidFill>
              </a:rPr>
              <a:t>MRPharmS</a:t>
            </a:r>
            <a:r>
              <a:rPr lang="en-GB" sz="2000" b="1" cap="none" dirty="0">
                <a:solidFill>
                  <a:schemeClr val="bg1"/>
                </a:solidFill>
              </a:rPr>
              <a:t>, PhD, FHEA, </a:t>
            </a:r>
            <a:r>
              <a:rPr lang="en-GB" sz="2000" b="1" cap="none" dirty="0" err="1">
                <a:solidFill>
                  <a:schemeClr val="bg1"/>
                </a:solidFill>
              </a:rPr>
              <a:t>PGCertHE</a:t>
            </a:r>
            <a:r>
              <a:rPr lang="en-GB" sz="2000" b="1" cap="none" dirty="0">
                <a:solidFill>
                  <a:schemeClr val="bg1"/>
                </a:solidFill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1800" cap="none" dirty="0">
                <a:solidFill>
                  <a:schemeClr val="bg1"/>
                </a:solidFill>
              </a:rPr>
              <a:t>Senior Clinical Lecturer, Division of Pharmacy and NIHR Patient Safety Research Collaboration University of Manchester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1800" cap="none" dirty="0">
                <a:solidFill>
                  <a:schemeClr val="bg1"/>
                </a:solidFill>
              </a:rPr>
              <a:t>Academic Lead Pharmacist for Research, Manchester University NHS Foundation Trust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sz="1800" cap="none" dirty="0">
                <a:solidFill>
                  <a:schemeClr val="bg1"/>
                </a:solidFill>
              </a:rPr>
              <a:t>Deputy Lead for Research Capacity Building, NIHR Greater Manchester Applied Research Collaboration  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C7FBFD49-BA03-9C1C-42F8-462814FBEF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91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38845637"/>
              </p:ext>
            </p:extLst>
          </p:nvPr>
        </p:nvGraphicFramePr>
        <p:xfrm>
          <a:off x="1036320" y="579863"/>
          <a:ext cx="10500360" cy="597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Line Callout 1 6"/>
          <p:cNvSpPr/>
          <p:nvPr/>
        </p:nvSpPr>
        <p:spPr>
          <a:xfrm>
            <a:off x="9847890" y="869795"/>
            <a:ext cx="2123977" cy="2469035"/>
          </a:xfrm>
          <a:prstGeom prst="borderCallout1">
            <a:avLst>
              <a:gd name="adj1" fmla="val 71580"/>
              <a:gd name="adj2" fmla="val 534"/>
              <a:gd name="adj3" fmla="val 38080"/>
              <a:gd name="adj4" fmla="val -90043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Keeping up to date – awareness of research in your area – know the guidelines</a:t>
            </a:r>
          </a:p>
          <a:p>
            <a:pPr algn="ctr"/>
            <a:r>
              <a:rPr lang="en-GB" dirty="0"/>
              <a:t>Searching for research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530012" y="1921509"/>
            <a:ext cx="2123977" cy="1609161"/>
          </a:xfrm>
          <a:prstGeom prst="borderCallout1">
            <a:avLst>
              <a:gd name="adj1" fmla="val 41236"/>
              <a:gd name="adj2" fmla="val 96250"/>
              <a:gd name="adj3" fmla="val 29417"/>
              <a:gd name="adj4" fmla="val 235847"/>
            </a:avLst>
          </a:prstGeom>
          <a:solidFill>
            <a:srgbClr val="7BEE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Design projects/ implementation research to improve practice 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9847890" y="3530671"/>
            <a:ext cx="2123977" cy="2980267"/>
          </a:xfrm>
          <a:prstGeom prst="borderCallout1">
            <a:avLst>
              <a:gd name="adj1" fmla="val 1641"/>
              <a:gd name="adj2" fmla="val 1621"/>
              <a:gd name="adj3" fmla="val 2234"/>
              <a:gd name="adj4" fmla="val -15024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Recruit to studies, </a:t>
            </a:r>
          </a:p>
          <a:p>
            <a:pPr algn="ctr"/>
            <a:r>
              <a:rPr lang="en-GB" dirty="0"/>
              <a:t>Recruit &amp; support research participants </a:t>
            </a:r>
          </a:p>
          <a:p>
            <a:pPr algn="ctr"/>
            <a:r>
              <a:rPr lang="en-GB" dirty="0"/>
              <a:t>Data collection of existing </a:t>
            </a:r>
          </a:p>
          <a:p>
            <a:pPr algn="ctr"/>
            <a:r>
              <a:rPr lang="en-GB" dirty="0"/>
              <a:t>Good Clinical Practice</a:t>
            </a:r>
          </a:p>
          <a:p>
            <a:pPr algn="ctr"/>
            <a:endParaRPr lang="en-GB" dirty="0"/>
          </a:p>
        </p:txBody>
      </p:sp>
      <p:sp>
        <p:nvSpPr>
          <p:cNvPr id="10" name="Line Callout 1 9"/>
          <p:cNvSpPr/>
          <p:nvPr/>
        </p:nvSpPr>
        <p:spPr>
          <a:xfrm>
            <a:off x="380483" y="3955414"/>
            <a:ext cx="1911773" cy="2555524"/>
          </a:xfrm>
          <a:prstGeom prst="borderCallout1">
            <a:avLst>
              <a:gd name="adj1" fmla="val 21702"/>
              <a:gd name="adj2" fmla="val 285007"/>
              <a:gd name="adj3" fmla="val 66244"/>
              <a:gd name="adj4" fmla="val 100861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Clinical Academic  </a:t>
            </a:r>
          </a:p>
          <a:p>
            <a:pPr algn="ctr"/>
            <a:r>
              <a:rPr lang="en-GB" dirty="0"/>
              <a:t>Pathway Internship, pre-doc, doctoral, post doc </a:t>
            </a:r>
          </a:p>
          <a:p>
            <a:pPr algn="ctr"/>
            <a:r>
              <a:rPr lang="en-GB" dirty="0"/>
              <a:t>Professor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40FCB1-6FCE-F3A3-1370-70F20CF84D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43098" y="696851"/>
            <a:ext cx="4304371" cy="1023937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</a:rPr>
              <a:t>Promoting Research activity </a:t>
            </a:r>
          </a:p>
        </p:txBody>
      </p:sp>
    </p:spTree>
    <p:extLst>
      <p:ext uri="{BB962C8B-B14F-4D97-AF65-F5344CB8AC3E}">
        <p14:creationId xmlns:p14="http://schemas.microsoft.com/office/powerpoint/2010/main" val="276006909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09D3D7-36EE-DF30-948B-4E4C92AB5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myths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0F0960F-C10C-0C3A-5250-0272D09E06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971861"/>
              </p:ext>
            </p:extLst>
          </p:nvPr>
        </p:nvGraphicFramePr>
        <p:xfrm>
          <a:off x="580858" y="2026241"/>
          <a:ext cx="11029950" cy="4478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8812">
                  <a:extLst>
                    <a:ext uri="{9D8B030D-6E8A-4147-A177-3AD203B41FA5}">
                      <a16:colId xmlns:a16="http://schemas.microsoft.com/office/drawing/2014/main" val="2712763240"/>
                    </a:ext>
                  </a:extLst>
                </a:gridCol>
                <a:gridCol w="5551138">
                  <a:extLst>
                    <a:ext uri="{9D8B030D-6E8A-4147-A177-3AD203B41FA5}">
                      <a16:colId xmlns:a16="http://schemas.microsoft.com/office/drawing/2014/main" val="2250238875"/>
                    </a:ext>
                  </a:extLst>
                </a:gridCol>
              </a:tblGrid>
              <a:tr h="662437">
                <a:tc>
                  <a:txBody>
                    <a:bodyPr/>
                    <a:lstStyle/>
                    <a:p>
                      <a:r>
                        <a:rPr lang="en-US" sz="2800" dirty="0"/>
                        <a:t>Myth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Truth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703468"/>
                  </a:ext>
                </a:extLst>
              </a:tr>
              <a:tr h="662437">
                <a:tc>
                  <a:txBody>
                    <a:bodyPr/>
                    <a:lstStyle/>
                    <a:p>
                      <a:r>
                        <a:rPr lang="en-US" dirty="0"/>
                        <a:t>Research is carried out by academics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Research is conducted by any</a:t>
                      </a:r>
                      <a:r>
                        <a:rPr lang="en-GB" sz="1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STAFF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91110"/>
                  </a:ext>
                </a:extLst>
              </a:tr>
              <a:tr h="662437">
                <a:tc>
                  <a:txBody>
                    <a:bodyPr/>
                    <a:lstStyle/>
                    <a:p>
                      <a:r>
                        <a:rPr lang="en-US" dirty="0"/>
                        <a:t>I prefer working with patients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Research involves WORKING WITH PATIENTS and improves the care you give them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840847"/>
                  </a:ext>
                </a:extLst>
              </a:tr>
              <a:tr h="662437">
                <a:tc>
                  <a:txBody>
                    <a:bodyPr/>
                    <a:lstStyle/>
                    <a:p>
                      <a:r>
                        <a:rPr lang="en-US" dirty="0"/>
                        <a:t>Research doesn’t help patients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Research often helps to provide GOLD STANDARD EVIDENCED BASED CARE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224946"/>
                  </a:ext>
                </a:extLst>
              </a:tr>
              <a:tr h="662437">
                <a:tc>
                  <a:txBody>
                    <a:bodyPr/>
                    <a:lstStyle/>
                    <a:p>
                      <a:r>
                        <a:rPr lang="en-US" dirty="0"/>
                        <a:t>Research happens in a laboratory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Research happens in all types of  SETTINGs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238589"/>
                  </a:ext>
                </a:extLst>
              </a:tr>
              <a:tr h="662437">
                <a:tc>
                  <a:txBody>
                    <a:bodyPr/>
                    <a:lstStyle/>
                    <a:p>
                      <a:r>
                        <a:rPr lang="en-US" dirty="0"/>
                        <a:t>I don’t have time for research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You can do a small part of a research project which takes less TIME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934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56675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5DC838F-9824-40D4-99E8-23AC7E0CC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7225075" cy="101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Pharmacists working together to understand  prescribing errors:</a:t>
            </a:r>
            <a:b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GB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9EA5D-AA20-44F6-8163-E0ECC6E73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767120-04D7-42E4-AFF0-C874A0AE8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4BF423-39B7-42D7-B4B7-5E9DAC32A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594" y="1580359"/>
            <a:ext cx="7225075" cy="4679231"/>
          </a:xfrm>
        </p:spPr>
        <p:txBody>
          <a:bodyPr>
            <a:normAutofit/>
          </a:bodyPr>
          <a:lstStyle/>
          <a:p>
            <a:pPr marL="502920" lvl="1" indent="0">
              <a:lnSpc>
                <a:spcPct val="90000"/>
              </a:lnSpc>
              <a:buNone/>
            </a:pPr>
            <a:r>
              <a:rPr lang="en-GB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Aim: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Explore the prevalence and causes of prescribing errors made by junior doctors</a:t>
            </a:r>
          </a:p>
          <a:p>
            <a:pPr marL="324000" lvl="1" indent="0">
              <a:lnSpc>
                <a:spcPct val="90000"/>
              </a:lnSpc>
              <a:buNone/>
            </a:pPr>
            <a:endParaRPr lang="en-GB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02920" lvl="1" indent="0">
              <a:lnSpc>
                <a:spcPct val="90000"/>
              </a:lnSpc>
              <a:buNone/>
            </a:pPr>
            <a:r>
              <a:rPr lang="en-GB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Methods: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Prescription chart review by pharmacists across 20 different hospitals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Qualitative interviews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41EF38-19C2-4FCE-8833-FCF311B6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41102"/>
            <a:ext cx="3695019" cy="1834053"/>
          </a:xfrm>
          <a:prstGeom prst="rect">
            <a:avLst/>
          </a:prstGeom>
          <a:noFill/>
          <a:ln w="1270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book&#10;&#10;Description automatically generated">
            <a:extLst>
              <a:ext uri="{FF2B5EF4-FFF2-40B4-BE49-F238E27FC236}">
                <a16:creationId xmlns:a16="http://schemas.microsoft.com/office/drawing/2014/main" id="{A242C43D-3026-E946-EBF2-C0D4008D5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483" y="811690"/>
            <a:ext cx="2940085" cy="149209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E63CE0C-B6E4-496C-B05B-49EEABB73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9151" y="2587223"/>
            <a:ext cx="3695019" cy="1834053"/>
          </a:xfrm>
          <a:prstGeom prst="rect">
            <a:avLst/>
          </a:prstGeom>
          <a:noFill/>
          <a:ln w="1270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news article&#10;&#10;Description automatically generated">
            <a:extLst>
              <a:ext uri="{FF2B5EF4-FFF2-40B4-BE49-F238E27FC236}">
                <a16:creationId xmlns:a16="http://schemas.microsoft.com/office/drawing/2014/main" id="{4861686B-33AF-FDA7-D56A-AB4B53099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323" y="2820520"/>
            <a:ext cx="3342405" cy="137038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7D00C9D-5A35-4868-8FCE-97ECF532C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9150" y="4561134"/>
            <a:ext cx="3695019" cy="1834053"/>
          </a:xfrm>
          <a:prstGeom prst="rect">
            <a:avLst/>
          </a:prstGeom>
          <a:noFill/>
          <a:ln w="1270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-up of a document&#10;&#10;Description automatically generated">
            <a:extLst>
              <a:ext uri="{FF2B5EF4-FFF2-40B4-BE49-F238E27FC236}">
                <a16:creationId xmlns:a16="http://schemas.microsoft.com/office/drawing/2014/main" id="{E8967BFA-9BD0-816A-511A-5586E9F1E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3671" y="4846179"/>
            <a:ext cx="3342405" cy="125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9697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/>
          <a:lstStyle/>
          <a:p>
            <a:r>
              <a:rPr lang="en-GB"/>
              <a:t>Results: prevalence of prescribing errors 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35068" y="742950"/>
            <a:ext cx="4851400" cy="3497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287F5B-DA5C-5D8B-A074-5F0FAED7F619}"/>
              </a:ext>
            </a:extLst>
          </p:cNvPr>
          <p:cNvSpPr txBox="1"/>
          <p:nvPr/>
        </p:nvSpPr>
        <p:spPr>
          <a:xfrm>
            <a:off x="435068" y="5325328"/>
            <a:ext cx="4196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Ashcroft DM, Lewis PJ, Tully MP, </a:t>
            </a:r>
            <a:r>
              <a:rPr lang="en-GB" sz="1100" dirty="0" err="1"/>
              <a:t>Farragher</a:t>
            </a:r>
            <a:r>
              <a:rPr lang="en-GB" sz="1100" dirty="0"/>
              <a:t> TM, Taylor D, Wass V et al. Prevalence, Nature, Severity and Risk Factors for Prescribing Errors in Hospital Inpatients: Prospective Study in 20 UK Hospitals. Drug Safety 2015; 38(9):833-843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82652B31-6F00-F1CF-E6FD-827B8A9B3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742950"/>
            <a:ext cx="4147907" cy="3037748"/>
          </a:xfrm>
          <a:prstGeom prst="rect">
            <a:avLst/>
          </a:prstGeom>
        </p:spPr>
      </p:pic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CF04A162-3759-00FF-8424-24EE110B80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863620"/>
              </p:ext>
            </p:extLst>
          </p:nvPr>
        </p:nvGraphicFramePr>
        <p:xfrm>
          <a:off x="5514975" y="4045589"/>
          <a:ext cx="5757621" cy="251891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123332">
                  <a:extLst>
                    <a:ext uri="{9D8B030D-6E8A-4147-A177-3AD203B41FA5}">
                      <a16:colId xmlns:a16="http://schemas.microsoft.com/office/drawing/2014/main" val="2760938098"/>
                    </a:ext>
                  </a:extLst>
                </a:gridCol>
                <a:gridCol w="4634289">
                  <a:extLst>
                    <a:ext uri="{9D8B030D-6E8A-4147-A177-3AD203B41FA5}">
                      <a16:colId xmlns:a16="http://schemas.microsoft.com/office/drawing/2014/main" val="2093430492"/>
                    </a:ext>
                  </a:extLst>
                </a:gridCol>
              </a:tblGrid>
              <a:tr h="1501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Knowledge-based mistakes</a:t>
                      </a:r>
                      <a:endParaRPr lang="en-GB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766" marR="42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GB" sz="1400" dirty="0"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Emphasis on practice and more work placements in</a:t>
                      </a:r>
                      <a:r>
                        <a:rPr lang="en-GB" sz="1400" baseline="0" dirty="0"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undergraduate medical training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Wingdings" panose="05000000000000000000" pitchFamily="2" charset="2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GB" sz="1400" dirty="0"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Introduction of standardised tools to improve communication inter and intra-professionally.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Wingdings" panose="05000000000000000000" pitchFamily="2" charset="2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GB" sz="1400" dirty="0"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Increasing the visibility of pharmacy services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Wingdings" panose="05000000000000000000" pitchFamily="2" charset="2"/>
                      </a:endParaRPr>
                    </a:p>
                  </a:txBody>
                  <a:tcPr marL="42766" marR="427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856701"/>
                  </a:ext>
                </a:extLst>
              </a:tr>
              <a:tr h="1017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Rule-based mistakes</a:t>
                      </a:r>
                      <a:endParaRPr lang="en-GB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2766" marR="427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GB" sz="1400" dirty="0"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Systematic approach to prescribing/ checklists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GB" sz="1400" dirty="0"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Deliberate practice – simulation-based team training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Wingdings" panose="05000000000000000000" pitchFamily="2" charset="2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GB" sz="1400" dirty="0"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Understanding of skills and competencies available in team Improved questioning skills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Wingdings" panose="05000000000000000000" pitchFamily="2" charset="2"/>
                      </a:endParaRPr>
                    </a:p>
                  </a:txBody>
                  <a:tcPr marL="42766" marR="427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55893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6919CFE-CE2C-9620-67BC-708E7E6A1595}"/>
              </a:ext>
            </a:extLst>
          </p:cNvPr>
          <p:cNvSpPr txBox="1"/>
          <p:nvPr/>
        </p:nvSpPr>
        <p:spPr>
          <a:xfrm>
            <a:off x="423139" y="4459605"/>
            <a:ext cx="485140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6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Results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615277-429A-22A9-ECE8-96B369C5CB5B}"/>
              </a:ext>
            </a:extLst>
          </p:cNvPr>
          <p:cNvSpPr txBox="1"/>
          <p:nvPr/>
        </p:nvSpPr>
        <p:spPr>
          <a:xfrm>
            <a:off x="435068" y="6156325"/>
            <a:ext cx="40604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Lewis PJ</a:t>
            </a:r>
            <a:r>
              <a:rPr lang="en-GB" sz="1100" b="1" u="sng" dirty="0"/>
              <a:t>,</a:t>
            </a:r>
            <a:r>
              <a:rPr lang="en-GB" sz="1100" dirty="0"/>
              <a:t> Ashcroft DM, Dornan T, Taylor D, </a:t>
            </a:r>
            <a:r>
              <a:rPr lang="en-GB" sz="1100" dirty="0" err="1"/>
              <a:t>Wass</a:t>
            </a:r>
            <a:r>
              <a:rPr lang="en-GB" sz="1100" dirty="0"/>
              <a:t> V, Tully MP. Exploring the causes of junior doctors’ prescribing mistakes: a qualitative study. BJCP 2014; 78 (2):310-319</a:t>
            </a:r>
          </a:p>
        </p:txBody>
      </p:sp>
    </p:spTree>
    <p:extLst>
      <p:ext uri="{BB962C8B-B14F-4D97-AF65-F5344CB8AC3E}">
        <p14:creationId xmlns:p14="http://schemas.microsoft.com/office/powerpoint/2010/main" val="85851298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AB084A1-F3A2-4BF8-BB6A-E677B5BD7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1"/>
            <a:ext cx="12191999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0965C0-22E8-4A47-9A17-4E6078D00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38174"/>
            <a:ext cx="3705323" cy="57626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189" y="1209184"/>
            <a:ext cx="3089189" cy="4734416"/>
          </a:xfrm>
        </p:spPr>
        <p:txBody>
          <a:bodyPr anchor="ctr">
            <a:normAutofit/>
          </a:bodyPr>
          <a:lstStyle/>
          <a:p>
            <a:r>
              <a:rPr lang="en-GB" dirty="0"/>
              <a:t>Impact of research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D63C01-EC27-44CF-85D4-0C65696F1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57BCC7-232D-4B6C-920B-D0696A3C8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E8CD9E-3CE2-487B-AA8E-6E386CD19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265" y="780711"/>
            <a:ext cx="2968990" cy="216747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8F42A1F-0F67-4856-AEB3-D2AC390D2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1923" y="654222"/>
            <a:ext cx="3702878" cy="2437844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827" y="1191134"/>
            <a:ext cx="3400442" cy="136401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18DC9CC-CE0B-48A6-8164-0D10E9E6C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6239" y="654222"/>
            <a:ext cx="3702878" cy="2437844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1870" y="3425295"/>
            <a:ext cx="6864154" cy="28004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/>
              <a:t>Study led to changes in:</a:t>
            </a:r>
          </a:p>
          <a:p>
            <a:r>
              <a:rPr lang="en-GB" sz="2400" dirty="0"/>
              <a:t>Recommended design of hospital prescription charts </a:t>
            </a:r>
          </a:p>
          <a:p>
            <a:r>
              <a:rPr lang="en-GB" sz="2400" dirty="0"/>
              <a:t>An annual national assessment of prescribing competence of medical students  </a:t>
            </a:r>
          </a:p>
          <a:p>
            <a:r>
              <a:rPr lang="en-GB" sz="2400" dirty="0"/>
              <a:t>Employment of extra hospital pharmacists to prevent the 9% of prescriptions with errors from harming patients.</a:t>
            </a:r>
          </a:p>
        </p:txBody>
      </p:sp>
    </p:spTree>
    <p:extLst>
      <p:ext uri="{BB962C8B-B14F-4D97-AF65-F5344CB8AC3E}">
        <p14:creationId xmlns:p14="http://schemas.microsoft.com/office/powerpoint/2010/main" val="167921235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734826" y="4694739"/>
            <a:ext cx="10722347" cy="197936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 i="0" u="none" strike="noStrike" baseline="0" dirty="0">
                <a:latin typeface="ArialMT"/>
              </a:rPr>
              <a:t>Anticoagulation in advanced Chronic Kidney Disease- Exploring and Guiding Current</a:t>
            </a:r>
            <a:br>
              <a:rPr lang="en-US" sz="3100" b="1" i="0" u="none" strike="noStrike" baseline="0" dirty="0">
                <a:latin typeface="ArialMT"/>
              </a:rPr>
            </a:br>
            <a:r>
              <a:rPr lang="en-US" sz="3100" b="1" i="0" u="none" strike="noStrike" baseline="0" dirty="0">
                <a:latin typeface="ArialMT"/>
              </a:rPr>
              <a:t>Prescribing Practice in the UK</a:t>
            </a:r>
            <a:br>
              <a:rPr lang="en-GB" sz="1700" dirty="0">
                <a:solidFill>
                  <a:schemeClr val="tx1"/>
                </a:solidFill>
              </a:rPr>
            </a:br>
            <a:endParaRPr lang="en-GB" sz="1700" dirty="0">
              <a:solidFill>
                <a:schemeClr val="tx1"/>
              </a:solidFill>
            </a:endParaRP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E9147BFC-71B5-E2CD-20A3-E85E58A84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31" y="1061189"/>
            <a:ext cx="3380939" cy="1102074"/>
          </a:xfrm>
          <a:prstGeom prst="rect">
            <a:avLst/>
          </a:prstGeom>
        </p:spPr>
      </p:pic>
      <p:pic>
        <p:nvPicPr>
          <p:cNvPr id="2" name="Picture 1" descr="A red kidney with black text&#10;&#10;Description automatically generated">
            <a:extLst>
              <a:ext uri="{FF2B5EF4-FFF2-40B4-BE49-F238E27FC236}">
                <a16:creationId xmlns:a16="http://schemas.microsoft.com/office/drawing/2014/main" id="{04D677E0-5650-4131-DB2A-6DC120696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8484" y="2050309"/>
            <a:ext cx="3363988" cy="2598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13A43B-75E2-3CB2-081C-EA9636B83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4515" y="3349649"/>
            <a:ext cx="2338855" cy="98922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26" name="Picture 2" descr="National Institute for Health and Care Research logo | Homepage">
            <a:extLst>
              <a:ext uri="{FF2B5EF4-FFF2-40B4-BE49-F238E27FC236}">
                <a16:creationId xmlns:a16="http://schemas.microsoft.com/office/drawing/2014/main" id="{9F83543E-2067-061E-4153-DCA9BBECD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1189"/>
            <a:ext cx="4884648" cy="48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19783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CA9F49-E26B-B0CC-F876-7C285CC58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33" y="136053"/>
            <a:ext cx="3557232" cy="20694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28AE29F-60B1-178B-1BD5-B22DE8BE9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733" y="3203062"/>
            <a:ext cx="5287325" cy="20694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C3A9A43-8E47-DE6F-7852-329E099B78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664" y="4692764"/>
            <a:ext cx="4507942" cy="16971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A31C91D-AFDC-FC1F-2D68-01D510CE77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297" y="4520370"/>
            <a:ext cx="5271820" cy="206019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21340512-CEE4-C6AD-C822-ACEC61119C13}"/>
              </a:ext>
            </a:extLst>
          </p:cNvPr>
          <p:cNvGrpSpPr/>
          <p:nvPr/>
        </p:nvGrpSpPr>
        <p:grpSpPr>
          <a:xfrm>
            <a:off x="7365004" y="1170794"/>
            <a:ext cx="4124718" cy="2813999"/>
            <a:chOff x="2188831" y="1656072"/>
            <a:chExt cx="7507325" cy="340236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6019A37-8045-B58E-EC57-75B7B61E18F3}"/>
                </a:ext>
              </a:extLst>
            </p:cNvPr>
            <p:cNvSpPr/>
            <p:nvPr/>
          </p:nvSpPr>
          <p:spPr>
            <a:xfrm>
              <a:off x="2503765" y="1656072"/>
              <a:ext cx="2073016" cy="10721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Prescribing practice survey and Case vignettes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B5BE0FC-D4D1-F710-207C-0F80D7239F76}"/>
                </a:ext>
              </a:extLst>
            </p:cNvPr>
            <p:cNvSpPr/>
            <p:nvPr/>
          </p:nvSpPr>
          <p:spPr>
            <a:xfrm>
              <a:off x="4888923" y="1874338"/>
              <a:ext cx="2047348" cy="6402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Delphi consensus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9B36B89-FACA-1B32-998F-F41C4618C066}"/>
                </a:ext>
              </a:extLst>
            </p:cNvPr>
            <p:cNvSpPr/>
            <p:nvPr/>
          </p:nvSpPr>
          <p:spPr>
            <a:xfrm>
              <a:off x="7488571" y="1761688"/>
              <a:ext cx="2207585" cy="32339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Development of a best practice guideline for use of anticoagulation in advanced CKD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5FFB87B-005D-E041-836F-2AFF890AC7CB}"/>
                </a:ext>
              </a:extLst>
            </p:cNvPr>
            <p:cNvSpPr/>
            <p:nvPr/>
          </p:nvSpPr>
          <p:spPr>
            <a:xfrm>
              <a:off x="2503765" y="4387793"/>
              <a:ext cx="2073016" cy="6078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Patient focus groups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2965BC6-03E9-21FF-048A-C1FCE7CBC78E}"/>
                </a:ext>
              </a:extLst>
            </p:cNvPr>
            <p:cNvSpPr/>
            <p:nvPr/>
          </p:nvSpPr>
          <p:spPr>
            <a:xfrm>
              <a:off x="4880210" y="4324987"/>
              <a:ext cx="2073016" cy="7334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Co-production patient materials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FE5C667-881E-EF49-B3BC-8626ECE50D4E}"/>
                </a:ext>
              </a:extLst>
            </p:cNvPr>
            <p:cNvSpPr/>
            <p:nvPr/>
          </p:nvSpPr>
          <p:spPr>
            <a:xfrm>
              <a:off x="4880210" y="2909829"/>
              <a:ext cx="2056061" cy="1076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Risk score development for Atrial Fibrillation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BB51B094-82D2-EF7D-6FB6-61F0635411D8}"/>
                </a:ext>
              </a:extLst>
            </p:cNvPr>
            <p:cNvCxnSpPr>
              <a:cxnSpLocks/>
              <a:stCxn id="45" idx="3"/>
            </p:cNvCxnSpPr>
            <p:nvPr/>
          </p:nvCxnSpPr>
          <p:spPr>
            <a:xfrm>
              <a:off x="6936271" y="2194440"/>
              <a:ext cx="5523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191DD8C-4F84-1887-2062-CCAD949790AA}"/>
                </a:ext>
              </a:extLst>
            </p:cNvPr>
            <p:cNvCxnSpPr>
              <a:stCxn id="49" idx="3"/>
              <a:endCxn id="49" idx="3"/>
            </p:cNvCxnSpPr>
            <p:nvPr/>
          </p:nvCxnSpPr>
          <p:spPr>
            <a:xfrm>
              <a:off x="6936271" y="3447953"/>
              <a:ext cx="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4BB029F-E99C-2D4C-C1FB-EE109CDF5151}"/>
                </a:ext>
              </a:extLst>
            </p:cNvPr>
            <p:cNvCxnSpPr>
              <a:cxnSpLocks/>
            </p:cNvCxnSpPr>
            <p:nvPr/>
          </p:nvCxnSpPr>
          <p:spPr>
            <a:xfrm>
              <a:off x="6936271" y="3361908"/>
              <a:ext cx="5523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DFC5A56-E076-56CA-AA34-DA41EBE375AA}"/>
                </a:ext>
              </a:extLst>
            </p:cNvPr>
            <p:cNvCxnSpPr>
              <a:cxnSpLocks/>
            </p:cNvCxnSpPr>
            <p:nvPr/>
          </p:nvCxnSpPr>
          <p:spPr>
            <a:xfrm>
              <a:off x="6953226" y="4561534"/>
              <a:ext cx="5523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8FEA9FF9-859F-2BC5-264C-5CB1AE1B6E4F}"/>
                </a:ext>
              </a:extLst>
            </p:cNvPr>
            <p:cNvCxnSpPr>
              <a:stCxn id="44" idx="3"/>
              <a:endCxn id="45" idx="1"/>
            </p:cNvCxnSpPr>
            <p:nvPr/>
          </p:nvCxnSpPr>
          <p:spPr>
            <a:xfrm>
              <a:off x="4576781" y="2192140"/>
              <a:ext cx="312142" cy="23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7A9E171B-0133-E628-F1D8-2F1078041821}"/>
                </a:ext>
              </a:extLst>
            </p:cNvPr>
            <p:cNvCxnSpPr>
              <a:stCxn id="47" idx="3"/>
              <a:endCxn id="48" idx="1"/>
            </p:cNvCxnSpPr>
            <p:nvPr/>
          </p:nvCxnSpPr>
          <p:spPr>
            <a:xfrm>
              <a:off x="4576781" y="4691711"/>
              <a:ext cx="30342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ABE960F1-9E13-28A8-5E97-03F26D8541F0}"/>
                </a:ext>
              </a:extLst>
            </p:cNvPr>
            <p:cNvCxnSpPr/>
            <p:nvPr/>
          </p:nvCxnSpPr>
          <p:spPr>
            <a:xfrm>
              <a:off x="2188831" y="1656072"/>
              <a:ext cx="314934" cy="3355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690416C4-A89D-A0CC-1C7A-741A184D3415}"/>
                </a:ext>
              </a:extLst>
            </p:cNvPr>
            <p:cNvCxnSpPr/>
            <p:nvPr/>
          </p:nvCxnSpPr>
          <p:spPr>
            <a:xfrm flipV="1">
              <a:off x="2188831" y="2327250"/>
              <a:ext cx="314934" cy="2786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E0BA244-2FB9-7C99-4265-E75D37FE3035}"/>
              </a:ext>
            </a:extLst>
          </p:cNvPr>
          <p:cNvGrpSpPr/>
          <p:nvPr/>
        </p:nvGrpSpPr>
        <p:grpSpPr>
          <a:xfrm>
            <a:off x="5877772" y="1075092"/>
            <a:ext cx="1477784" cy="932061"/>
            <a:chOff x="115815" y="1320483"/>
            <a:chExt cx="2073016" cy="1589346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7AE44DD-2E9F-D80D-F69A-2EB8AC2E6433}"/>
                </a:ext>
              </a:extLst>
            </p:cNvPr>
            <p:cNvSpPr/>
            <p:nvPr/>
          </p:nvSpPr>
          <p:spPr>
            <a:xfrm>
              <a:off x="115815" y="1320483"/>
              <a:ext cx="2073016" cy="6711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DOACs in kidney transplant paper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9086727-19CF-10A9-9D9D-6884AD9F3FE2}"/>
                </a:ext>
              </a:extLst>
            </p:cNvPr>
            <p:cNvSpPr/>
            <p:nvPr/>
          </p:nvSpPr>
          <p:spPr>
            <a:xfrm>
              <a:off x="115815" y="2301994"/>
              <a:ext cx="2073016" cy="6078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Systematic review 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00F3F466-2019-3B30-9499-A118469FD695}"/>
              </a:ext>
            </a:extLst>
          </p:cNvPr>
          <p:cNvSpPr txBox="1"/>
          <p:nvPr/>
        </p:nvSpPr>
        <p:spPr>
          <a:xfrm>
            <a:off x="163439" y="2268489"/>
            <a:ext cx="5641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Kathrine Parker- NHS Specialist renal Pharmacist</a:t>
            </a:r>
          </a:p>
          <a:p>
            <a:r>
              <a:rPr lang="en-GB" b="1" dirty="0"/>
              <a:t>NIHR integrated clinical academic doctoral fellow</a:t>
            </a:r>
          </a:p>
        </p:txBody>
      </p:sp>
      <p:pic>
        <p:nvPicPr>
          <p:cNvPr id="1026" name="Picture 2" descr="Risk of venous thromboembolism in Covid-19 outpatients found to be low -  Pharmaceutical Technology">
            <a:extLst>
              <a:ext uri="{FF2B5EF4-FFF2-40B4-BE49-F238E27FC236}">
                <a16:creationId xmlns:a16="http://schemas.microsoft.com/office/drawing/2014/main" id="{8AC9F73E-951F-52D0-91B2-3EA15B197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493" y="2410842"/>
            <a:ext cx="1623797" cy="90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95462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8BCA1D-ACDF-4D63-9AA0-366C4F85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94D8F-2AA9-61B2-91AA-471B54465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Summary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82E3F-D9C4-42E7-AABF-D760C2F56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145784-B126-48E6-B33B-0BEA2EBF1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AD7FED-ECA8-4F84-9067-C1B1E9610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DF12F2-5059-41AC-A8BD-D5E115CDC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A4A69A-CB0E-836B-3CA8-824DBE67C8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224639"/>
              </p:ext>
            </p:extLst>
          </p:nvPr>
        </p:nvGraphicFramePr>
        <p:xfrm>
          <a:off x="4598438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4661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28D511D2-9CF1-40DE-BB88-A5A48A0E8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Question mark boxes">
            <a:extLst>
              <a:ext uri="{FF2B5EF4-FFF2-40B4-BE49-F238E27FC236}">
                <a16:creationId xmlns:a16="http://schemas.microsoft.com/office/drawing/2014/main" id="{DA35BEA2-EFCF-9010-F039-C6ABB3405C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02" r="9091" b="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40ADCA80-A0B1-4379-94EC-0A1A73BE1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EB4D79C-3A0E-4CB5-9A3D-BB816FD52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839C3D0-536E-4C48-A1C1-D9B718A84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605078-F8CF-0ADD-08E0-5EA8266A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2142067"/>
            <a:ext cx="3412067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194830896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b="1" dirty="0"/>
              <a:t>Home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514975" y="790574"/>
            <a:ext cx="6511925" cy="2460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442" y="790552"/>
            <a:ext cx="3321457" cy="1014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015" y="2020887"/>
            <a:ext cx="4426452" cy="2945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509" y="2020887"/>
            <a:ext cx="2072820" cy="877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703229"/>
            <a:ext cx="4946105" cy="27166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7428" y="6129723"/>
            <a:ext cx="2843247" cy="5802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8864" y="2168118"/>
            <a:ext cx="2107136" cy="108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0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31FE3-3791-1E22-E5A5-32D6264E5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8E43F57-09AF-FED0-30E8-A0BFB9DDF2A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1192" y="2180496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657643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535E-472E-6E0D-0FC4-D9FEB5C14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Pharmacy education in the 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A2E45-C72B-4973-DCBC-145C657B8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64" y="1948431"/>
            <a:ext cx="7827313" cy="4439888"/>
          </a:xfrm>
        </p:spPr>
        <p:txBody>
          <a:bodyPr>
            <a:normAutofit/>
          </a:bodyPr>
          <a:lstStyle/>
          <a:p>
            <a:r>
              <a:rPr lang="en-US" sz="2100" dirty="0"/>
              <a:t>Four year university degree (</a:t>
            </a:r>
            <a:r>
              <a:rPr lang="en-US" sz="2100" dirty="0" err="1"/>
              <a:t>MPharm</a:t>
            </a:r>
            <a:r>
              <a:rPr lang="en-US" sz="2100" dirty="0"/>
              <a:t>) followed by one year as trainee pharmacist prior to registration with GPhC (pharmacy regulator) </a:t>
            </a:r>
          </a:p>
          <a:p>
            <a:r>
              <a:rPr lang="en-US" sz="2100" dirty="0"/>
              <a:t>UK Government policy: the National Health Service should make </a:t>
            </a:r>
            <a:r>
              <a:rPr lang="en-US" sz="2100" b="1" dirty="0"/>
              <a:t>more appropriate use of pharmacy professionals’ clinical skills, </a:t>
            </a:r>
            <a:r>
              <a:rPr lang="en-US" sz="2100" dirty="0"/>
              <a:t>helping patient gets the right care, at the right time in the right place</a:t>
            </a:r>
          </a:p>
          <a:p>
            <a:r>
              <a:rPr lang="en-US" sz="2100" dirty="0"/>
              <a:t>New GPhC standards for education and training of pharmacists</a:t>
            </a:r>
          </a:p>
          <a:p>
            <a:r>
              <a:rPr lang="en-US" sz="2100" dirty="0"/>
              <a:t>All pharmacists will be independent prescribers from 2026</a:t>
            </a:r>
          </a:p>
          <a:p>
            <a:r>
              <a:rPr lang="en-US" sz="2100" dirty="0"/>
              <a:t>Focus on upskilling in consultation and communication skills and clinical decision making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3123DF7-7FCD-EF76-8D38-8AF1C10EA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168" y="2180496"/>
            <a:ext cx="2602639" cy="373712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1868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BCCB6-114A-8762-243E-AFC39E7CF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hospital pharmacist daily role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686023-ED30-75F9-D58B-A11F7CDC64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303098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7AA64FA-06E6-6CCD-E724-7230651D0463}"/>
              </a:ext>
            </a:extLst>
          </p:cNvPr>
          <p:cNvSpPr/>
          <p:nvPr/>
        </p:nvSpPr>
        <p:spPr>
          <a:xfrm>
            <a:off x="2438400" y="6023395"/>
            <a:ext cx="7315200" cy="602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Dispensing medicines  </a:t>
            </a:r>
          </a:p>
        </p:txBody>
      </p:sp>
      <p:pic>
        <p:nvPicPr>
          <p:cNvPr id="2050" name="Picture 2" descr="check mark and cross mark icon. Tick symbol in red color. vector  illustration 11193361 Vector Art at Vecteezy">
            <a:extLst>
              <a:ext uri="{FF2B5EF4-FFF2-40B4-BE49-F238E27FC236}">
                <a16:creationId xmlns:a16="http://schemas.microsoft.com/office/drawing/2014/main" id="{D80929F7-314D-83DF-E7AE-B3230091D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497" y="5824959"/>
            <a:ext cx="919005" cy="91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779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1A7A1-05D3-70CD-6BEA-0B4105399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Hospital Pharmacist </a:t>
            </a:r>
            <a:r>
              <a:rPr lang="en-GB" b="0" i="0" u="none" strike="noStrike" dirty="0">
                <a:effectLst/>
                <a:latin typeface="Poppins" pitchFamily="2" charset="77"/>
              </a:rPr>
              <a:t>practice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30864-FF28-78EF-4134-EAF4E3B72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752" y="2266958"/>
            <a:ext cx="6749248" cy="3678303"/>
          </a:xfrm>
        </p:spPr>
        <p:txBody>
          <a:bodyPr/>
          <a:lstStyle/>
          <a:p>
            <a:r>
              <a:rPr lang="en-US" sz="2800" dirty="0"/>
              <a:t>Clinical diploma, MSc, </a:t>
            </a:r>
            <a:r>
              <a:rPr lang="en-US" sz="2800" dirty="0" err="1"/>
              <a:t>DPharm</a:t>
            </a:r>
            <a:r>
              <a:rPr lang="en-US" sz="2800" dirty="0"/>
              <a:t>, PhD </a:t>
            </a:r>
          </a:p>
          <a:p>
            <a:r>
              <a:rPr lang="en-US" sz="2800" dirty="0"/>
              <a:t>Advanced practice</a:t>
            </a:r>
          </a:p>
          <a:p>
            <a:pPr lvl="1"/>
            <a:r>
              <a:rPr lang="en-US" sz="2400" dirty="0"/>
              <a:t>Running clinics, guideline development, audit </a:t>
            </a:r>
          </a:p>
          <a:p>
            <a:pPr lvl="1"/>
            <a:r>
              <a:rPr lang="en-US" sz="2400" dirty="0"/>
              <a:t>Medicines information, clinical trials</a:t>
            </a:r>
          </a:p>
          <a:p>
            <a:r>
              <a:rPr lang="en-US" sz="2800" dirty="0"/>
              <a:t>Consultant pharmacist and credentialling </a:t>
            </a:r>
          </a:p>
          <a:p>
            <a:endParaRPr lang="en-US" dirty="0"/>
          </a:p>
        </p:txBody>
      </p:sp>
      <p:sp>
        <p:nvSpPr>
          <p:cNvPr id="4" name="AutoShape 2" descr="FoundationWheel">
            <a:extLst>
              <a:ext uri="{FF2B5EF4-FFF2-40B4-BE49-F238E27FC236}">
                <a16:creationId xmlns:a16="http://schemas.microsoft.com/office/drawing/2014/main" id="{C58BCC2F-7AD5-7E0B-6BE1-4F1CA2C993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864635-B7D0-3A59-E94C-CE3EEA8E1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47" y="1941003"/>
            <a:ext cx="4770750" cy="40042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8C03F2-5FE1-0905-95DC-D91ED3652282}"/>
              </a:ext>
            </a:extLst>
          </p:cNvPr>
          <p:cNvSpPr txBox="1"/>
          <p:nvPr/>
        </p:nvSpPr>
        <p:spPr>
          <a:xfrm>
            <a:off x="744685" y="6226624"/>
            <a:ext cx="4973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GB" sz="2000" b="1" i="0" u="none" strike="noStrike" dirty="0">
                <a:solidFill>
                  <a:srgbClr val="1C2244"/>
                </a:solidFill>
                <a:effectLst/>
                <a:latin typeface="Berlingske Serif"/>
              </a:rPr>
              <a:t>Foundation Pharmacist Framework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5BD64F-C358-5883-E0D2-5714E1DC62C9}"/>
              </a:ext>
            </a:extLst>
          </p:cNvPr>
          <p:cNvSpPr txBox="1"/>
          <p:nvPr/>
        </p:nvSpPr>
        <p:spPr>
          <a:xfrm>
            <a:off x="7426244" y="6226624"/>
            <a:ext cx="4973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GB" sz="2000" b="1" dirty="0">
                <a:solidFill>
                  <a:srgbClr val="1C2244"/>
                </a:solidFill>
                <a:latin typeface="Berlingske Serif"/>
              </a:rPr>
              <a:t>Advanced </a:t>
            </a:r>
            <a:r>
              <a:rPr lang="en-GB" sz="2000" b="1" i="0" u="none" strike="noStrike" dirty="0">
                <a:solidFill>
                  <a:srgbClr val="1C2244"/>
                </a:solidFill>
                <a:effectLst/>
                <a:latin typeface="Berlingske Serif"/>
              </a:rPr>
              <a:t>Pharmacy Practice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6AD01D33-5EF1-F054-F303-F4BA93C96804}"/>
              </a:ext>
            </a:extLst>
          </p:cNvPr>
          <p:cNvSpPr/>
          <p:nvPr/>
        </p:nvSpPr>
        <p:spPr>
          <a:xfrm>
            <a:off x="5127356" y="6330225"/>
            <a:ext cx="1937288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5A9C7E-2B1D-1473-8E51-D75EEC697FED}"/>
              </a:ext>
            </a:extLst>
          </p:cNvPr>
          <p:cNvSpPr/>
          <p:nvPr/>
        </p:nvSpPr>
        <p:spPr>
          <a:xfrm>
            <a:off x="1999281" y="4835472"/>
            <a:ext cx="1232181" cy="11097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06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75FF40-EC62-0435-9877-9FAF1F885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266700"/>
            <a:ext cx="11562773" cy="59690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5B9B72-3572-7926-0846-96DE92508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369570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Consultant pharmacist curriculum </a:t>
            </a:r>
          </a:p>
        </p:txBody>
      </p:sp>
      <p:pic>
        <p:nvPicPr>
          <p:cNvPr id="7169" name="Picture 1" descr="page9image1519281008">
            <a:extLst>
              <a:ext uri="{FF2B5EF4-FFF2-40B4-BE49-F238E27FC236}">
                <a16:creationId xmlns:a16="http://schemas.microsoft.com/office/drawing/2014/main" id="{BF936BAA-66B0-B161-92A8-A6D027317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6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page9image1519281296">
            <a:extLst>
              <a:ext uri="{FF2B5EF4-FFF2-40B4-BE49-F238E27FC236}">
                <a16:creationId xmlns:a16="http://schemas.microsoft.com/office/drawing/2014/main" id="{04544B4F-6132-62D3-8C12-71B697552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2600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page9image1519281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6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age9image15192812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2600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4C8B139-C18B-0F09-78B9-86B5DF3EA2E5}"/>
              </a:ext>
            </a:extLst>
          </p:cNvPr>
          <p:cNvSpPr/>
          <p:nvPr/>
        </p:nvSpPr>
        <p:spPr>
          <a:xfrm>
            <a:off x="9717437" y="1150750"/>
            <a:ext cx="1844299" cy="2278250"/>
          </a:xfrm>
          <a:prstGeom prst="ellipse">
            <a:avLst/>
          </a:prstGeom>
          <a:noFill/>
          <a:ln w="1079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38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GB" b="1">
                <a:latin typeface="Calibri" pitchFamily="34" charset="0"/>
                <a:ea typeface="+mn-ea"/>
                <a:cs typeface="Arial" charset="0"/>
              </a:rPr>
              <a:t>Interim NHS People Plan: the future pharmacy workforce</a:t>
            </a:r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2E32075D-9299-4657-87D7-B9987B7F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IOS responds to the Interim NHS People Plan - British and Irish Orthoptic  Society">
            <a:extLst>
              <a:ext uri="{FF2B5EF4-FFF2-40B4-BE49-F238E27FC236}">
                <a16:creationId xmlns:a16="http://schemas.microsoft.com/office/drawing/2014/main" id="{FE3BB156-C033-0A51-8D95-190519C02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r="3232" b="-2"/>
          <a:stretch/>
        </p:blipFill>
        <p:spPr bwMode="auto">
          <a:xfrm>
            <a:off x="657225" y="2361056"/>
            <a:ext cx="4962525" cy="3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5807" y="1715956"/>
            <a:ext cx="5275001" cy="40456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sz="2400" dirty="0"/>
              <a:t>Clinical pharmacists in all sectors will </a:t>
            </a:r>
            <a:r>
              <a:rPr lang="en-GB" sz="2400" b="1" dirty="0"/>
              <a:t>increase their activity in clinical research</a:t>
            </a:r>
            <a:r>
              <a:rPr lang="en-GB" sz="2400" dirty="0"/>
              <a:t> into new and existing medicines and professional interventions. </a:t>
            </a:r>
          </a:p>
        </p:txBody>
      </p:sp>
    </p:spTree>
    <p:extLst>
      <p:ext uri="{BB962C8B-B14F-4D97-AF65-F5344CB8AC3E}">
        <p14:creationId xmlns:p14="http://schemas.microsoft.com/office/powerpoint/2010/main" val="322551496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B4411D4-6765-E7C0-EC95-0D410D300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79" y="707852"/>
            <a:ext cx="5515032" cy="2925507"/>
          </a:xfrm>
          <a:prstGeom prst="rect">
            <a:avLst/>
          </a:prstGeom>
          <a:ln w="31750">
            <a:solidFill>
              <a:srgbClr val="00206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0A2C94-33CD-9A52-0520-1F4BB4EE6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407" y="2033289"/>
            <a:ext cx="5956970" cy="2407628"/>
          </a:xfrm>
          <a:prstGeom prst="rect">
            <a:avLst/>
          </a:prstGeom>
          <a:ln w="31750">
            <a:solidFill>
              <a:srgbClr val="002060"/>
            </a:solidFill>
          </a:ln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E322A1-A447-C923-F081-084E6065928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5"/>
          <a:stretch>
            <a:fillRect/>
          </a:stretch>
        </p:blipFill>
        <p:spPr>
          <a:xfrm>
            <a:off x="2378706" y="2501287"/>
            <a:ext cx="5634037" cy="2657475"/>
          </a:xfrm>
          <a:prstGeom prst="rect">
            <a:avLst/>
          </a:prstGeom>
          <a:ln w="31750"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67D490-B296-5224-4AE3-31D029DF88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0235" y="2912199"/>
            <a:ext cx="5956970" cy="3315444"/>
          </a:xfrm>
          <a:prstGeom prst="rect">
            <a:avLst/>
          </a:prstGeom>
          <a:ln w="31750"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A69C8D-52E6-3D47-54C5-ECC37D0C31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721" y="3853805"/>
            <a:ext cx="5509352" cy="2788819"/>
          </a:xfrm>
          <a:prstGeom prst="rect">
            <a:avLst/>
          </a:prstGeom>
          <a:ln w="31750">
            <a:solidFill>
              <a:srgbClr val="00206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85728E-303D-FB40-107A-E3A2C81B4858}"/>
              </a:ext>
            </a:extLst>
          </p:cNvPr>
          <p:cNvSpPr txBox="1"/>
          <p:nvPr/>
        </p:nvSpPr>
        <p:spPr>
          <a:xfrm>
            <a:off x="300224" y="5416769"/>
            <a:ext cx="3357376" cy="132343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Staff more likely to recommend hospital as a place to work and reduced staff turnover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267727-3817-6A76-58D8-1E456E10486E}"/>
              </a:ext>
            </a:extLst>
          </p:cNvPr>
          <p:cNvSpPr txBox="1"/>
          <p:nvPr/>
        </p:nvSpPr>
        <p:spPr>
          <a:xfrm>
            <a:off x="7154346" y="772381"/>
            <a:ext cx="4753727" cy="132343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Better quality of information provision to patients, better teamwork, more confidence in treatment, better overall inpatient experience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B55B34-7002-374D-0D88-4736A68CE69B}"/>
              </a:ext>
            </a:extLst>
          </p:cNvPr>
          <p:cNvSpPr txBox="1"/>
          <p:nvPr/>
        </p:nvSpPr>
        <p:spPr>
          <a:xfrm>
            <a:off x="4242321" y="105588"/>
            <a:ext cx="4312799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Increased research = decreased deaths</a:t>
            </a:r>
          </a:p>
        </p:txBody>
      </p:sp>
    </p:spTree>
    <p:extLst>
      <p:ext uri="{BB962C8B-B14F-4D97-AF65-F5344CB8AC3E}">
        <p14:creationId xmlns:p14="http://schemas.microsoft.com/office/powerpoint/2010/main" val="3190972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59505</TotalTime>
  <Words>846</Words>
  <Application>Microsoft Macintosh PowerPoint</Application>
  <PresentationFormat>Widescreen</PresentationFormat>
  <Paragraphs>132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ArialMT</vt:lpstr>
      <vt:lpstr>Berlingske Serif</vt:lpstr>
      <vt:lpstr>Calibri</vt:lpstr>
      <vt:lpstr>Corbel</vt:lpstr>
      <vt:lpstr>Gill Sans MT</vt:lpstr>
      <vt:lpstr>Lato</vt:lpstr>
      <vt:lpstr>Poppins</vt:lpstr>
      <vt:lpstr>Times New Roman</vt:lpstr>
      <vt:lpstr>Wingdings</vt:lpstr>
      <vt:lpstr>Wingdings 2</vt:lpstr>
      <vt:lpstr>Dividend</vt:lpstr>
      <vt:lpstr>Clinical Pharmacy in the UK:  the importance of research </vt:lpstr>
      <vt:lpstr> Home</vt:lpstr>
      <vt:lpstr>Overview </vt:lpstr>
      <vt:lpstr>Pharmacy education in the UK</vt:lpstr>
      <vt:lpstr>hospital pharmacist daily role</vt:lpstr>
      <vt:lpstr>Advanced Hospital Pharmacist practice</vt:lpstr>
      <vt:lpstr>Consultant pharmacist curriculum </vt:lpstr>
      <vt:lpstr>Interim NHS People Plan: the future pharmacy workforce</vt:lpstr>
      <vt:lpstr>PowerPoint Presentation</vt:lpstr>
      <vt:lpstr>Promoting Research activity </vt:lpstr>
      <vt:lpstr>Research myths</vt:lpstr>
      <vt:lpstr>Pharmacists working together to understand  prescribing errors: </vt:lpstr>
      <vt:lpstr>Results: prevalence of prescribing errors  </vt:lpstr>
      <vt:lpstr>Impact of research </vt:lpstr>
      <vt:lpstr>Anticoagulation in advanced Chronic Kidney Disease- Exploring and Guiding Current Prescribing Practice in the UK </vt:lpstr>
      <vt:lpstr>PowerPoint Presentation</vt:lpstr>
      <vt:lpstr>Summary </vt:lpstr>
      <vt:lpstr>Questions? 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 Medication   Safety in Hospital</dc:title>
  <dc:creator>Penny Lewis</dc:creator>
  <cp:lastModifiedBy>Penny Lewis</cp:lastModifiedBy>
  <cp:revision>219</cp:revision>
  <cp:lastPrinted>2023-10-17T21:35:52Z</cp:lastPrinted>
  <dcterms:created xsi:type="dcterms:W3CDTF">2019-07-12T11:44:50Z</dcterms:created>
  <dcterms:modified xsi:type="dcterms:W3CDTF">2023-10-19T13:39:05Z</dcterms:modified>
</cp:coreProperties>
</file>